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98" r:id="rId5"/>
    <p:sldId id="300" r:id="rId6"/>
    <p:sldId id="301" r:id="rId7"/>
    <p:sldId id="302" r:id="rId8"/>
    <p:sldId id="303" r:id="rId9"/>
    <p:sldId id="304" r:id="rId10"/>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1C6C8-CF59-4EA6-B27A-AE900AD22B97}" type="datetime1">
              <a:rPr lang="nl-NL" smtClean="0"/>
              <a:t>9-1-2023</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F12A55-89EF-4D97-84B6-AA372E9AD4A6}" type="slidenum">
              <a:rPr lang="nl-NL" smtClean="0"/>
              <a:t>‹nr.›</a:t>
            </a:fld>
            <a:endParaRPr lang="nl-NL" dirty="0"/>
          </a:p>
        </p:txBody>
      </p:sp>
    </p:spTree>
    <p:extLst>
      <p:ext uri="{BB962C8B-B14F-4D97-AF65-F5344CB8AC3E}">
        <p14:creationId xmlns:p14="http://schemas.microsoft.com/office/powerpoint/2010/main" val="3667445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4A79A-2E9F-4395-983F-DD8FB82E086E}" type="datetime1">
              <a:rPr lang="nl-NL" smtClean="0"/>
              <a:pPr/>
              <a:t>9-1-2023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4782C-002F-43DB-B3C7-CF1662067C42}" type="slidenum">
              <a:rPr lang="nl-NL" noProof="0" smtClean="0"/>
              <a:t>‹nr.›</a:t>
            </a:fld>
            <a:endParaRPr lang="nl-NL" noProof="0" dirty="0"/>
          </a:p>
        </p:txBody>
      </p:sp>
    </p:spTree>
    <p:extLst>
      <p:ext uri="{BB962C8B-B14F-4D97-AF65-F5344CB8AC3E}">
        <p14:creationId xmlns:p14="http://schemas.microsoft.com/office/powerpoint/2010/main" val="201999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94782C-002F-43DB-B3C7-CF1662067C42}" type="slidenum">
              <a:rPr lang="nl-NL" smtClean="0"/>
              <a:t>1</a:t>
            </a:fld>
            <a:endParaRPr lang="nl-NL" dirty="0"/>
          </a:p>
        </p:txBody>
      </p:sp>
    </p:spTree>
    <p:extLst>
      <p:ext uri="{BB962C8B-B14F-4D97-AF65-F5344CB8AC3E}">
        <p14:creationId xmlns:p14="http://schemas.microsoft.com/office/powerpoint/2010/main" val="275603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94782C-002F-43DB-B3C7-CF1662067C42}" type="slidenum">
              <a:rPr lang="nl-NL" smtClean="0"/>
              <a:t>2</a:t>
            </a:fld>
            <a:endParaRPr lang="nl-NL" dirty="0"/>
          </a:p>
        </p:txBody>
      </p:sp>
    </p:spTree>
    <p:extLst>
      <p:ext uri="{BB962C8B-B14F-4D97-AF65-F5344CB8AC3E}">
        <p14:creationId xmlns:p14="http://schemas.microsoft.com/office/powerpoint/2010/main" val="351906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nl-NL" noProof="0"/>
              <a:t>Klik om stijl te bewerken</a:t>
            </a:r>
            <a:endParaRPr lang="nl-NL" noProof="0" dirty="0"/>
          </a:p>
        </p:txBody>
      </p:sp>
      <p:sp>
        <p:nvSpPr>
          <p:cNvPr id="3" name="Sub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a:t>Klikken om de ondertitelstijl van het model te bewerken</a:t>
            </a:r>
            <a:endParaRPr lang="nl-NL" noProof="0" dirty="0"/>
          </a:p>
        </p:txBody>
      </p:sp>
      <p:cxnSp>
        <p:nvCxnSpPr>
          <p:cNvPr id="9" name="Rechte verbindingslijn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BDEEDF4-6B4B-445E-B5FA-4D589D3C6025}" type="datetime1">
              <a:rPr lang="nl-NL" noProof="0" smtClean="0"/>
              <a:t>9-1-2023</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3" name="Tijdelijke aanduiding voor inhoud 2"/>
          <p:cNvSpPr>
            <a:spLocks noGrp="1"/>
          </p:cNvSpPr>
          <p:nvPr>
            <p:ph idx="1"/>
          </p:nvPr>
        </p:nvSpPr>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DCE229B-E4C0-4866-9D1A-D3BC757A16BE}" type="datetime1">
              <a:rPr lang="nl-NL" noProof="0" smtClean="0"/>
              <a:t>9-1-2023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Klikken om de tekststijl van het model te bewerken</a:t>
            </a:r>
          </a:p>
        </p:txBody>
      </p:sp>
      <p:cxnSp>
        <p:nvCxnSpPr>
          <p:cNvPr id="9" name="Rechte verbindingslijn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jdelijke aanduiding voor datum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80A0051-7D84-4076-92D2-A6CFA88F0323}" type="datetime1">
              <a:rPr lang="nl-NL" noProof="0" smtClean="0"/>
              <a:t>9-1-2023</a:t>
            </a:fld>
            <a:endParaRPr lang="nl-NL" noProof="0" dirty="0"/>
          </a:p>
        </p:txBody>
      </p:sp>
      <p:sp>
        <p:nvSpPr>
          <p:cNvPr id="8" name="Tijdelijke aanduiding voor voettekst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nl-NL" noProof="0" dirty="0"/>
          </a:p>
        </p:txBody>
      </p:sp>
      <p:sp>
        <p:nvSpPr>
          <p:cNvPr id="11" name="Tijdelijke aanduiding voor dianumm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nl-NL" noProof="0"/>
              <a:t>Klik om stijl te bewerken</a:t>
            </a:r>
            <a:endParaRPr lang="nl-NL" noProof="0" dirty="0"/>
          </a:p>
        </p:txBody>
      </p:sp>
      <p:sp>
        <p:nvSpPr>
          <p:cNvPr id="3" name="Tijdelijke aanduiding voor inhoud 2"/>
          <p:cNvSpPr>
            <a:spLocks noGrp="1"/>
          </p:cNvSpPr>
          <p:nvPr>
            <p:ph sz="half" idx="1"/>
          </p:nvPr>
        </p:nvSpPr>
        <p:spPr>
          <a:xfrm>
            <a:off x="1097280" y="2120900"/>
            <a:ext cx="4639736" cy="3748193"/>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inhoud 3"/>
          <p:cNvSpPr>
            <a:spLocks noGrp="1"/>
          </p:cNvSpPr>
          <p:nvPr>
            <p:ph sz="half" idx="2"/>
          </p:nvPr>
        </p:nvSpPr>
        <p:spPr>
          <a:xfrm>
            <a:off x="6515944" y="2120900"/>
            <a:ext cx="4639736" cy="3748194"/>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2" name="Tijdelijke aanduiding voor datum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199730F7-9981-489F-A073-2050633626D6}" type="datetime1">
              <a:rPr lang="nl-NL" noProof="0" smtClean="0"/>
              <a:t>9-1-2023</a:t>
            </a:fld>
            <a:endParaRPr lang="nl-NL" noProof="0" dirty="0"/>
          </a:p>
        </p:txBody>
      </p:sp>
      <p:sp>
        <p:nvSpPr>
          <p:cNvPr id="9" name="Tijdelijke aanduiding voor voettekst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nl-NL" noProof="0" dirty="0"/>
          </a:p>
        </p:txBody>
      </p:sp>
      <p:sp>
        <p:nvSpPr>
          <p:cNvPr id="10" name="Tijdelijke aanduiding voor dianumm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4" name="Tijdelijke aanduiding voor inhoud 3"/>
          <p:cNvSpPr>
            <a:spLocks noGrp="1"/>
          </p:cNvSpPr>
          <p:nvPr>
            <p:ph sz="half" idx="2"/>
          </p:nvPr>
        </p:nvSpPr>
        <p:spPr>
          <a:xfrm>
            <a:off x="1097280" y="2958274"/>
            <a:ext cx="4639736" cy="2910821"/>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5" name="Tijdelijke aanduiding voor tekst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6" name="Tijdelijke aanduiding voor inhoud 5"/>
          <p:cNvSpPr>
            <a:spLocks noGrp="1"/>
          </p:cNvSpPr>
          <p:nvPr>
            <p:ph sz="quarter" idx="4"/>
          </p:nvPr>
        </p:nvSpPr>
        <p:spPr>
          <a:xfrm>
            <a:off x="6515944" y="2958273"/>
            <a:ext cx="4639736" cy="2910821"/>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497195D-CC5D-47DF-9587-F0E44B4FA56F}" type="datetime1">
              <a:rPr lang="nl-NL" noProof="0" smtClean="0"/>
              <a:t>9-1-2023</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6" name="Tijdelijke aanduiding voor datum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4096F951-16D5-4E2A-AE17-0A4CF1C00B18}" type="datetime1">
              <a:rPr lang="nl-NL" noProof="0" smtClean="0"/>
              <a:t>9-1-2023</a:t>
            </a:fld>
            <a:endParaRPr lang="nl-NL" noProof="0" dirty="0"/>
          </a:p>
        </p:txBody>
      </p:sp>
      <p:sp>
        <p:nvSpPr>
          <p:cNvPr id="7" name="Tijdelijke aanduiding voor voettekst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nl-NL" noProof="0" dirty="0"/>
          </a:p>
        </p:txBody>
      </p:sp>
      <p:sp>
        <p:nvSpPr>
          <p:cNvPr id="8" name="Tijdelijke aanduiding voor dianumm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D79898F-A36B-4F06-B525-166C48976F2E}" type="datetime1">
              <a:rPr lang="nl-NL" noProof="0" smtClean="0"/>
              <a:t>9-1-2023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nl-NL" noProof="0"/>
              <a:t>Klik om stijl te bewerken</a:t>
            </a:r>
            <a:endParaRPr lang="nl-NL" noProof="0" dirty="0"/>
          </a:p>
        </p:txBody>
      </p:sp>
      <p:sp>
        <p:nvSpPr>
          <p:cNvPr id="3" name="Tijdelijke aanduiding voor inhoud 2"/>
          <p:cNvSpPr>
            <a:spLocks noGrp="1"/>
          </p:cNvSpPr>
          <p:nvPr>
            <p:ph idx="1"/>
          </p:nvPr>
        </p:nvSpPr>
        <p:spPr>
          <a:xfrm>
            <a:off x="5458984" y="812799"/>
            <a:ext cx="5928344" cy="5294757"/>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teks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a:xfrm>
            <a:off x="643464" y="6446520"/>
            <a:ext cx="3517568" cy="365125"/>
          </a:xfrm>
        </p:spPr>
        <p:txBody>
          <a:bodyPr rtlCol="0"/>
          <a:lstStyle>
            <a:lvl1pPr algn="l">
              <a:defRPr/>
            </a:lvl1pPr>
          </a:lstStyle>
          <a:p>
            <a:pPr rtl="0"/>
            <a:fld id="{3C976B0D-C9FD-4387-A88A-D2B4B6F38520}" type="datetime1">
              <a:rPr lang="nl-NL" noProof="0" smtClean="0"/>
              <a:t>9-1-2023</a:t>
            </a:fld>
            <a:endParaRPr lang="nl-NL" noProof="0" dirty="0"/>
          </a:p>
        </p:txBody>
      </p:sp>
      <p:sp>
        <p:nvSpPr>
          <p:cNvPr id="6" name="Tijdelijke aanduiding voor voettekst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nl-NL" noProof="0" dirty="0"/>
          </a:p>
        </p:txBody>
      </p:sp>
      <p:sp>
        <p:nvSpPr>
          <p:cNvPr id="7" name="Tijdelijke aanduiding voor dianumm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nl-NL" noProof="0" smtClean="0"/>
              <a:pPr rtl="0"/>
              <a:t>‹nr.›</a:t>
            </a:fld>
            <a:endParaRPr lang="nl-NL"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jdelijke aanduiding voor afbeelding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het pictogram als u een afbeelding wilt toevoegen</a:t>
            </a:r>
            <a:endParaRPr lang="nl-NL" noProof="0"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nl-NL" noProof="0"/>
              <a:t>Klik om stijl te bewerken</a:t>
            </a:r>
            <a:endParaRPr lang="nl-NL" noProof="0" dirty="0"/>
          </a:p>
        </p:txBody>
      </p:sp>
      <p:sp>
        <p:nvSpPr>
          <p:cNvPr id="4" name="Tijdelijke aanduiding voor teks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lvl1pPr>
              <a:defRPr/>
            </a:lvl1pPr>
          </a:lstStyle>
          <a:p>
            <a:pPr rtl="0"/>
            <a:fld id="{F744C31B-CA1C-4EC0-808C-6AE1921D1056}" type="datetime1">
              <a:rPr lang="nl-NL" noProof="0" smtClean="0"/>
              <a:t>9-1-2023</a:t>
            </a:fld>
            <a:endParaRPr lang="nl-NL" noProof="0" dirty="0"/>
          </a:p>
        </p:txBody>
      </p:sp>
      <p:sp>
        <p:nvSpPr>
          <p:cNvPr id="6" name="Tijdelijke aanduiding voor voettekst 5"/>
          <p:cNvSpPr>
            <a:spLocks noGrp="1"/>
          </p:cNvSpPr>
          <p:nvPr>
            <p:ph type="ftr" sz="quarter" idx="11"/>
          </p:nvPr>
        </p:nvSpPr>
        <p:spPr>
          <a:xfrm>
            <a:off x="1097279" y="6446838"/>
            <a:ext cx="6818262" cy="365125"/>
          </a:xfrm>
        </p:spPr>
        <p:txBody>
          <a:bodyPr rtlCol="0"/>
          <a:lstStyle/>
          <a:p>
            <a:pPr algn="l"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A710EC63-0140-4CF1-A49E-0650525CF0C4}" type="datetime1">
              <a:rPr lang="nl-NL" noProof="0" smtClean="0"/>
              <a:t>9-1-2023</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nl-NL" noProof="0" smtClean="0"/>
              <a:t>‹nr.›</a:t>
            </a:fld>
            <a:endParaRPr lang="nl-NL" noProof="0" dirty="0"/>
          </a:p>
        </p:txBody>
      </p:sp>
      <p:cxnSp>
        <p:nvCxnSpPr>
          <p:cNvPr id="10" name="Rechte verbindingslijn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hoe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Afbeelding 3" descr="Een close-up van een stuk papier met een potlood">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6411" y="0"/>
            <a:ext cx="12191980" cy="6858000"/>
          </a:xfrm>
          <a:prstGeom prst="rect">
            <a:avLst/>
          </a:prstGeom>
        </p:spPr>
      </p:pic>
      <p:sp>
        <p:nvSpPr>
          <p:cNvPr id="35" name="Rechthoe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nl-NL" sz="4400" dirty="0">
                <a:solidFill>
                  <a:schemeClr val="tx1"/>
                </a:solidFill>
              </a:rPr>
              <a:t>Sales + Finance</a:t>
            </a:r>
          </a:p>
        </p:txBody>
      </p:sp>
      <p:sp>
        <p:nvSpPr>
          <p:cNvPr id="3" name="Sub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nl-NL" sz="1600" dirty="0"/>
              <a:t>Rayan </a:t>
            </a:r>
            <a:r>
              <a:rPr lang="nl-NL" sz="1600" dirty="0" err="1"/>
              <a:t>taleb</a:t>
            </a:r>
            <a:endParaRPr lang="nl-NL" sz="1600" dirty="0"/>
          </a:p>
        </p:txBody>
      </p:sp>
      <p:cxnSp>
        <p:nvCxnSpPr>
          <p:cNvPr id="37" name="Rechte verbindingslijn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hoe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Afbeelding 5">
            <a:extLst>
              <a:ext uri="{FF2B5EF4-FFF2-40B4-BE49-F238E27FC236}">
                <a16:creationId xmlns:a16="http://schemas.microsoft.com/office/drawing/2014/main" id="{C9B0243D-7F02-2388-ED7A-5FB3E4FF40FB}"/>
              </a:ext>
            </a:extLst>
          </p:cNvPr>
          <p:cNvPicPr>
            <a:picLocks noChangeAspect="1"/>
          </p:cNvPicPr>
          <p:nvPr/>
        </p:nvPicPr>
        <p:blipFill>
          <a:blip r:embed="rId5"/>
          <a:stretch>
            <a:fillRect/>
          </a:stretch>
        </p:blipFill>
        <p:spPr>
          <a:xfrm>
            <a:off x="9980697" y="5528325"/>
            <a:ext cx="2104910" cy="920452"/>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BE" dirty="0"/>
              <a:t>Financial </a:t>
            </a:r>
            <a:r>
              <a:rPr lang="fr-BE" dirty="0" err="1"/>
              <a:t>Calculator</a:t>
            </a:r>
            <a:r>
              <a:rPr lang="fr-BE" dirty="0"/>
              <a:t> Program Python</a:t>
            </a:r>
            <a:endParaRPr lang="nl-NL" dirty="0"/>
          </a:p>
        </p:txBody>
      </p:sp>
      <p:pic>
        <p:nvPicPr>
          <p:cNvPr id="7" name="Tijdelijke aanduiding voor inhoud 6">
            <a:extLst>
              <a:ext uri="{FF2B5EF4-FFF2-40B4-BE49-F238E27FC236}">
                <a16:creationId xmlns:a16="http://schemas.microsoft.com/office/drawing/2014/main" id="{38E909C6-156D-91B5-47F1-FC69CB4B73BF}"/>
              </a:ext>
            </a:extLst>
          </p:cNvPr>
          <p:cNvPicPr>
            <a:picLocks noGrp="1" noChangeAspect="1"/>
          </p:cNvPicPr>
          <p:nvPr>
            <p:ph idx="1"/>
          </p:nvPr>
        </p:nvPicPr>
        <p:blipFill>
          <a:blip r:embed="rId4"/>
          <a:stretch>
            <a:fillRect/>
          </a:stretch>
        </p:blipFill>
        <p:spPr>
          <a:xfrm>
            <a:off x="6466484" y="2329133"/>
            <a:ext cx="5051674" cy="2643318"/>
          </a:xfrm>
          <a:prstGeom prst="rect">
            <a:avLst/>
          </a:prstGeom>
          <a:ln>
            <a:noFill/>
          </a:ln>
          <a:effectLst>
            <a:outerShdw blurRad="292100" dist="139700" dir="2700000" algn="tl" rotWithShape="0">
              <a:srgbClr val="333333">
                <a:alpha val="65000"/>
              </a:srgbClr>
            </a:outerShdw>
          </a:effectLst>
        </p:spPr>
      </p:pic>
      <p:pic>
        <p:nvPicPr>
          <p:cNvPr id="9" name="Afbeelding 8">
            <a:extLst>
              <a:ext uri="{FF2B5EF4-FFF2-40B4-BE49-F238E27FC236}">
                <a16:creationId xmlns:a16="http://schemas.microsoft.com/office/drawing/2014/main" id="{E713F7BA-3583-511F-FF3B-FC8491392142}"/>
              </a:ext>
            </a:extLst>
          </p:cNvPr>
          <p:cNvPicPr>
            <a:picLocks noChangeAspect="1"/>
          </p:cNvPicPr>
          <p:nvPr/>
        </p:nvPicPr>
        <p:blipFill rotWithShape="1">
          <a:blip r:embed="rId5"/>
          <a:srcRect l="1041"/>
          <a:stretch/>
        </p:blipFill>
        <p:spPr>
          <a:xfrm>
            <a:off x="1406105" y="1961802"/>
            <a:ext cx="4172762" cy="4342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A0CDC-AB8F-9339-5B73-4E8038723760}"/>
              </a:ext>
            </a:extLst>
          </p:cNvPr>
          <p:cNvSpPr>
            <a:spLocks noGrp="1"/>
          </p:cNvSpPr>
          <p:nvPr>
            <p:ph type="title"/>
          </p:nvPr>
        </p:nvSpPr>
        <p:spPr>
          <a:xfrm>
            <a:off x="1097280" y="286603"/>
            <a:ext cx="10058400" cy="1450757"/>
          </a:xfrm>
        </p:spPr>
        <p:txBody>
          <a:bodyPr anchor="b">
            <a:normAutofit/>
          </a:bodyPr>
          <a:lstStyle/>
          <a:p>
            <a:r>
              <a:rPr lang="fr-BE" dirty="0" err="1"/>
              <a:t>Introductie</a:t>
            </a:r>
            <a:endParaRPr lang="fr-BE" dirty="0"/>
          </a:p>
        </p:txBody>
      </p:sp>
      <p:sp>
        <p:nvSpPr>
          <p:cNvPr id="10" name="Content Placeholder 2">
            <a:extLst>
              <a:ext uri="{FF2B5EF4-FFF2-40B4-BE49-F238E27FC236}">
                <a16:creationId xmlns:a16="http://schemas.microsoft.com/office/drawing/2014/main" id="{A74BC877-9D12-F491-B309-7608CCDE2A67}"/>
              </a:ext>
            </a:extLst>
          </p:cNvPr>
          <p:cNvSpPr>
            <a:spLocks noGrp="1"/>
          </p:cNvSpPr>
          <p:nvPr>
            <p:ph sz="half" idx="1"/>
          </p:nvPr>
        </p:nvSpPr>
        <p:spPr>
          <a:xfrm>
            <a:off x="1097280" y="2120900"/>
            <a:ext cx="4639736" cy="3748193"/>
          </a:xfrm>
        </p:spPr>
        <p:txBody>
          <a:bodyPr>
            <a:normAutofit fontScale="70000" lnSpcReduction="20000"/>
          </a:bodyPr>
          <a:lstStyle/>
          <a:p>
            <a:pPr>
              <a:buFont typeface="Arial" panose="020B0604020202020204" pitchFamily="34" charset="0"/>
              <a:buChar char="•"/>
            </a:pPr>
            <a:r>
              <a:rPr lang="nl-NL" dirty="0"/>
              <a:t>Het financiële rekenprogramma is een hulpmiddel waarmee gebruikers gemakkelijk belangrijke financiële gegevens kunnen berekenen, zoals de interne opbrengstvoet (IRR), de netto contante waarde (NPV) en de toekomstige waarde (FV).</a:t>
            </a:r>
          </a:p>
          <a:p>
            <a:pPr>
              <a:buFont typeface="Arial" panose="020B0604020202020204" pitchFamily="34" charset="0"/>
              <a:buChar char="•"/>
            </a:pPr>
            <a:r>
              <a:rPr lang="nl-NL" dirty="0"/>
              <a:t>Deze maatstaven worden vaak gebruikt in de financiële wereld om de winstgevendheid van investeringen of projecten te evalueren.</a:t>
            </a:r>
          </a:p>
          <a:p>
            <a:pPr>
              <a:buFont typeface="Arial" panose="020B0604020202020204" pitchFamily="34" charset="0"/>
              <a:buChar char="•"/>
            </a:pPr>
            <a:r>
              <a:rPr lang="nl-NL" dirty="0"/>
              <a:t>Het programma biedt een gebruiksvriendelijke interface waarmee gebruikers hun gewenste kasstromen en rentepercentages kunnen invoeren, en vervolgens met één klik de bijbehorende financiële metriek kunnen berekenen.</a:t>
            </a:r>
          </a:p>
          <a:p>
            <a:pPr>
              <a:buFont typeface="Arial" panose="020B0604020202020204" pitchFamily="34" charset="0"/>
              <a:buChar char="•"/>
            </a:pPr>
            <a:r>
              <a:rPr lang="nl-NL" dirty="0"/>
              <a:t>Het programma bevat ook een grafische weergave van de kasstroom, die gebruikers kan helpen het effect van de verschillende kasstromen op het eindresultaat te visualiseren.</a:t>
            </a:r>
          </a:p>
        </p:txBody>
      </p:sp>
      <p:pic>
        <p:nvPicPr>
          <p:cNvPr id="5" name="Tijdelijke aanduiding voor inhoud 4">
            <a:extLst>
              <a:ext uri="{FF2B5EF4-FFF2-40B4-BE49-F238E27FC236}">
                <a16:creationId xmlns:a16="http://schemas.microsoft.com/office/drawing/2014/main" id="{0C83F427-E673-8BAD-FDCF-6B6A33598D62}"/>
              </a:ext>
            </a:extLst>
          </p:cNvPr>
          <p:cNvPicPr>
            <a:picLocks noGrp="1" noChangeAspect="1"/>
          </p:cNvPicPr>
          <p:nvPr>
            <p:ph sz="half" idx="2"/>
          </p:nvPr>
        </p:nvPicPr>
        <p:blipFill>
          <a:blip r:embed="rId2"/>
          <a:stretch>
            <a:fillRect/>
          </a:stretch>
        </p:blipFill>
        <p:spPr>
          <a:xfrm>
            <a:off x="6961715" y="2120900"/>
            <a:ext cx="3748194" cy="3748194"/>
          </a:xfrm>
          <a:noFill/>
        </p:spPr>
      </p:pic>
    </p:spTree>
    <p:extLst>
      <p:ext uri="{BB962C8B-B14F-4D97-AF65-F5344CB8AC3E}">
        <p14:creationId xmlns:p14="http://schemas.microsoft.com/office/powerpoint/2010/main" val="189399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A0CDC-AB8F-9339-5B73-4E8038723760}"/>
              </a:ext>
            </a:extLst>
          </p:cNvPr>
          <p:cNvSpPr>
            <a:spLocks noGrp="1"/>
          </p:cNvSpPr>
          <p:nvPr>
            <p:ph type="title"/>
          </p:nvPr>
        </p:nvSpPr>
        <p:spPr>
          <a:xfrm>
            <a:off x="1097280" y="286603"/>
            <a:ext cx="10058400" cy="1450757"/>
          </a:xfrm>
        </p:spPr>
        <p:txBody>
          <a:bodyPr anchor="b">
            <a:normAutofit/>
          </a:bodyPr>
          <a:lstStyle/>
          <a:p>
            <a:r>
              <a:rPr lang="fr-BE" dirty="0"/>
              <a:t>IRR</a:t>
            </a:r>
          </a:p>
        </p:txBody>
      </p:sp>
      <p:sp>
        <p:nvSpPr>
          <p:cNvPr id="10" name="Content Placeholder 2">
            <a:extLst>
              <a:ext uri="{FF2B5EF4-FFF2-40B4-BE49-F238E27FC236}">
                <a16:creationId xmlns:a16="http://schemas.microsoft.com/office/drawing/2014/main" id="{A74BC877-9D12-F491-B309-7608CCDE2A67}"/>
              </a:ext>
            </a:extLst>
          </p:cNvPr>
          <p:cNvSpPr>
            <a:spLocks noGrp="1"/>
          </p:cNvSpPr>
          <p:nvPr>
            <p:ph sz="half" idx="1"/>
          </p:nvPr>
        </p:nvSpPr>
        <p:spPr>
          <a:xfrm>
            <a:off x="1097280" y="2120900"/>
            <a:ext cx="4639736" cy="3748193"/>
          </a:xfrm>
        </p:spPr>
        <p:txBody>
          <a:bodyPr>
            <a:normAutofit lnSpcReduction="10000"/>
          </a:bodyPr>
          <a:lstStyle/>
          <a:p>
            <a:pPr>
              <a:lnSpc>
                <a:spcPct val="100000"/>
              </a:lnSpc>
              <a:buFont typeface="Arial" panose="020B0604020202020204" pitchFamily="34" charset="0"/>
              <a:buChar char="•"/>
            </a:pPr>
            <a:r>
              <a:rPr lang="nl-NL" sz="1500" dirty="0"/>
              <a:t>Het interne rendement (IRR) is een maatstaf voor de winstgevendheid van een investering of project. Het is de discontovoet waarbij de netto contante waarde van de investering of het project gelijk is aan nul.</a:t>
            </a:r>
          </a:p>
          <a:p>
            <a:pPr>
              <a:lnSpc>
                <a:spcPct val="100000"/>
              </a:lnSpc>
              <a:buFont typeface="Arial" panose="020B0604020202020204" pitchFamily="34" charset="0"/>
              <a:buChar char="•"/>
            </a:pPr>
            <a:r>
              <a:rPr lang="nl-NL" sz="1500" dirty="0"/>
              <a:t>Met andere woorden, de IRR is het percentage waarbij de som van de contante waarden van de kasstromen van de investering of het project gelijk is aan de oorspronkelijke investering.</a:t>
            </a:r>
          </a:p>
          <a:p>
            <a:pPr>
              <a:lnSpc>
                <a:spcPct val="100000"/>
              </a:lnSpc>
              <a:buFont typeface="Arial" panose="020B0604020202020204" pitchFamily="34" charset="0"/>
              <a:buChar char="•"/>
            </a:pPr>
            <a:r>
              <a:rPr lang="nl-NL" sz="1500" dirty="0"/>
              <a:t>Hoe hoger de IRR, hoe aantrekkelijker de investering of het project is, omdat het duidt op een hoger verwacht rendement.</a:t>
            </a:r>
          </a:p>
          <a:p>
            <a:pPr>
              <a:lnSpc>
                <a:spcPct val="100000"/>
              </a:lnSpc>
              <a:buFont typeface="Arial" panose="020B0604020202020204" pitchFamily="34" charset="0"/>
              <a:buChar char="•"/>
            </a:pPr>
            <a:r>
              <a:rPr lang="nl-NL" sz="1500" dirty="0"/>
              <a:t>Met het financiële rekenprogramma kunnen gebruikers gemakkelijk de IRR van hun investering of project berekenen door de kasstromen in te voeren en op de knop "IRR berekenen" te klikken.</a:t>
            </a:r>
            <a:endParaRPr lang="en-US" sz="1500" dirty="0"/>
          </a:p>
        </p:txBody>
      </p:sp>
      <p:pic>
        <p:nvPicPr>
          <p:cNvPr id="7" name="Tijdelijke aanduiding voor inhoud 6">
            <a:extLst>
              <a:ext uri="{FF2B5EF4-FFF2-40B4-BE49-F238E27FC236}">
                <a16:creationId xmlns:a16="http://schemas.microsoft.com/office/drawing/2014/main" id="{F6710314-B23B-FA56-7855-76F6B1CF9D5F}"/>
              </a:ext>
            </a:extLst>
          </p:cNvPr>
          <p:cNvPicPr>
            <a:picLocks noGrp="1" noChangeAspect="1"/>
          </p:cNvPicPr>
          <p:nvPr>
            <p:ph sz="half" idx="2"/>
          </p:nvPr>
        </p:nvPicPr>
        <p:blipFill>
          <a:blip r:embed="rId2"/>
          <a:stretch>
            <a:fillRect/>
          </a:stretch>
        </p:blipFill>
        <p:spPr>
          <a:xfrm>
            <a:off x="6289644" y="2632364"/>
            <a:ext cx="4976555" cy="2488277"/>
          </a:xfrm>
          <a:noFill/>
        </p:spPr>
      </p:pic>
      <p:pic>
        <p:nvPicPr>
          <p:cNvPr id="9" name="Afbeelding 8">
            <a:extLst>
              <a:ext uri="{FF2B5EF4-FFF2-40B4-BE49-F238E27FC236}">
                <a16:creationId xmlns:a16="http://schemas.microsoft.com/office/drawing/2014/main" id="{AB80EE4D-9CED-3FD1-0A02-13DF8B52778B}"/>
              </a:ext>
            </a:extLst>
          </p:cNvPr>
          <p:cNvPicPr>
            <a:picLocks noChangeAspect="1"/>
          </p:cNvPicPr>
          <p:nvPr/>
        </p:nvPicPr>
        <p:blipFill>
          <a:blip r:embed="rId3"/>
          <a:stretch>
            <a:fillRect/>
          </a:stretch>
        </p:blipFill>
        <p:spPr>
          <a:xfrm>
            <a:off x="6851476" y="5120641"/>
            <a:ext cx="3690003" cy="1269467"/>
          </a:xfrm>
          <a:prstGeom prst="rect">
            <a:avLst/>
          </a:prstGeom>
        </p:spPr>
      </p:pic>
    </p:spTree>
    <p:extLst>
      <p:ext uri="{BB962C8B-B14F-4D97-AF65-F5344CB8AC3E}">
        <p14:creationId xmlns:p14="http://schemas.microsoft.com/office/powerpoint/2010/main" val="365154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A0CDC-AB8F-9339-5B73-4E8038723760}"/>
              </a:ext>
            </a:extLst>
          </p:cNvPr>
          <p:cNvSpPr>
            <a:spLocks noGrp="1"/>
          </p:cNvSpPr>
          <p:nvPr>
            <p:ph type="title"/>
          </p:nvPr>
        </p:nvSpPr>
        <p:spPr>
          <a:xfrm>
            <a:off x="1097280" y="286603"/>
            <a:ext cx="10058400" cy="1450757"/>
          </a:xfrm>
        </p:spPr>
        <p:txBody>
          <a:bodyPr anchor="b">
            <a:normAutofit/>
          </a:bodyPr>
          <a:lstStyle/>
          <a:p>
            <a:r>
              <a:rPr lang="fr-BE" dirty="0"/>
              <a:t>NPV</a:t>
            </a:r>
          </a:p>
        </p:txBody>
      </p:sp>
      <p:pic>
        <p:nvPicPr>
          <p:cNvPr id="6" name="Tijdelijke aanduiding voor inhoud 5">
            <a:extLst>
              <a:ext uri="{FF2B5EF4-FFF2-40B4-BE49-F238E27FC236}">
                <a16:creationId xmlns:a16="http://schemas.microsoft.com/office/drawing/2014/main" id="{D5220BFC-52AA-6DFE-D10A-52C4A07BCF53}"/>
              </a:ext>
            </a:extLst>
          </p:cNvPr>
          <p:cNvPicPr>
            <a:picLocks noGrp="1" noChangeAspect="1"/>
          </p:cNvPicPr>
          <p:nvPr>
            <p:ph sz="half" idx="1"/>
          </p:nvPr>
        </p:nvPicPr>
        <p:blipFill>
          <a:blip r:embed="rId2"/>
          <a:stretch>
            <a:fillRect/>
          </a:stretch>
        </p:blipFill>
        <p:spPr>
          <a:xfrm>
            <a:off x="1097280" y="2448418"/>
            <a:ext cx="4639736" cy="3093157"/>
          </a:xfrm>
          <a:noFill/>
        </p:spPr>
      </p:pic>
      <p:sp>
        <p:nvSpPr>
          <p:cNvPr id="10" name="Content Placeholder 2">
            <a:extLst>
              <a:ext uri="{FF2B5EF4-FFF2-40B4-BE49-F238E27FC236}">
                <a16:creationId xmlns:a16="http://schemas.microsoft.com/office/drawing/2014/main" id="{A74BC877-9D12-F491-B309-7608CCDE2A67}"/>
              </a:ext>
            </a:extLst>
          </p:cNvPr>
          <p:cNvSpPr>
            <a:spLocks noGrp="1"/>
          </p:cNvSpPr>
          <p:nvPr>
            <p:ph sz="half" idx="2"/>
          </p:nvPr>
        </p:nvSpPr>
        <p:spPr>
          <a:xfrm>
            <a:off x="6515944" y="2120900"/>
            <a:ext cx="4639736" cy="3748194"/>
          </a:xfrm>
        </p:spPr>
        <p:txBody>
          <a:bodyPr>
            <a:normAutofit lnSpcReduction="10000"/>
          </a:bodyPr>
          <a:lstStyle/>
          <a:p>
            <a:pPr>
              <a:buFont typeface="Arial" panose="020B0604020202020204" pitchFamily="34" charset="0"/>
              <a:buChar char="•"/>
            </a:pPr>
            <a:r>
              <a:rPr lang="nl-NL" sz="1400" dirty="0"/>
              <a:t>De netto contante waarde (NCW) is een maatstaf voor de rentabiliteit van een investering of project. Zij vertegenwoordigt de contante waarde van de verwachte kasstromen van de investering of het project, verdisconteerd tegen een bepaald percentage.</a:t>
            </a:r>
          </a:p>
          <a:p>
            <a:pPr>
              <a:buFont typeface="Arial" panose="020B0604020202020204" pitchFamily="34" charset="0"/>
              <a:buChar char="•"/>
            </a:pPr>
            <a:r>
              <a:rPr lang="nl-NL" sz="1400" dirty="0"/>
              <a:t>Met andere woorden, de NCW is het verschil tussen de contante waarde van de verwachte kasstromen en de oorspronkelijke investering.</a:t>
            </a:r>
          </a:p>
          <a:p>
            <a:pPr>
              <a:buFont typeface="Arial" panose="020B0604020202020204" pitchFamily="34" charset="0"/>
              <a:buChar char="•"/>
            </a:pPr>
            <a:r>
              <a:rPr lang="nl-NL" sz="1400" dirty="0"/>
              <a:t>Hoe hoger de NCW, hoe aantrekkelijker de investering of het project is, omdat het een positief rendement op de initiële investering aangeeft.</a:t>
            </a:r>
          </a:p>
          <a:p>
            <a:pPr>
              <a:buFont typeface="Arial" panose="020B0604020202020204" pitchFamily="34" charset="0"/>
              <a:buChar char="•"/>
            </a:pPr>
            <a:r>
              <a:rPr lang="nl-NL" sz="1400" dirty="0"/>
              <a:t>Met het financiële rekenprogramma kunnen gebruikers eenvoudig de NCW van hun investering of project berekenen door de kasstromen in te voeren.</a:t>
            </a:r>
          </a:p>
          <a:p>
            <a:pPr>
              <a:buFont typeface="Arial" panose="020B0604020202020204" pitchFamily="34" charset="0"/>
              <a:buChar char="•"/>
            </a:pPr>
            <a:endParaRPr lang="en-US" sz="1500" dirty="0"/>
          </a:p>
        </p:txBody>
      </p:sp>
      <p:pic>
        <p:nvPicPr>
          <p:cNvPr id="9" name="Afbeelding 8">
            <a:extLst>
              <a:ext uri="{FF2B5EF4-FFF2-40B4-BE49-F238E27FC236}">
                <a16:creationId xmlns:a16="http://schemas.microsoft.com/office/drawing/2014/main" id="{E4AF2FC0-7A78-8B02-EADC-B708FA651C81}"/>
              </a:ext>
            </a:extLst>
          </p:cNvPr>
          <p:cNvPicPr>
            <a:picLocks noChangeAspect="1"/>
          </p:cNvPicPr>
          <p:nvPr/>
        </p:nvPicPr>
        <p:blipFill>
          <a:blip r:embed="rId3"/>
          <a:stretch>
            <a:fillRect/>
          </a:stretch>
        </p:blipFill>
        <p:spPr>
          <a:xfrm>
            <a:off x="1992701" y="5541575"/>
            <a:ext cx="3151630" cy="828598"/>
          </a:xfrm>
          <a:prstGeom prst="rect">
            <a:avLst/>
          </a:prstGeom>
        </p:spPr>
      </p:pic>
    </p:spTree>
    <p:extLst>
      <p:ext uri="{BB962C8B-B14F-4D97-AF65-F5344CB8AC3E}">
        <p14:creationId xmlns:p14="http://schemas.microsoft.com/office/powerpoint/2010/main" val="20136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A0CDC-AB8F-9339-5B73-4E8038723760}"/>
              </a:ext>
            </a:extLst>
          </p:cNvPr>
          <p:cNvSpPr>
            <a:spLocks noGrp="1"/>
          </p:cNvSpPr>
          <p:nvPr>
            <p:ph type="title"/>
          </p:nvPr>
        </p:nvSpPr>
        <p:spPr>
          <a:xfrm>
            <a:off x="1097280" y="286603"/>
            <a:ext cx="10058400" cy="1450757"/>
          </a:xfrm>
        </p:spPr>
        <p:txBody>
          <a:bodyPr anchor="b">
            <a:normAutofit/>
          </a:bodyPr>
          <a:lstStyle/>
          <a:p>
            <a:r>
              <a:rPr lang="fr-BE" dirty="0"/>
              <a:t>FV</a:t>
            </a:r>
          </a:p>
        </p:txBody>
      </p:sp>
      <p:pic>
        <p:nvPicPr>
          <p:cNvPr id="7" name="Afbeelding 6">
            <a:extLst>
              <a:ext uri="{FF2B5EF4-FFF2-40B4-BE49-F238E27FC236}">
                <a16:creationId xmlns:a16="http://schemas.microsoft.com/office/drawing/2014/main" id="{DC8C4CF9-1186-CEDF-F62D-B1D731C09B4D}"/>
              </a:ext>
            </a:extLst>
          </p:cNvPr>
          <p:cNvPicPr>
            <a:picLocks noChangeAspect="1"/>
          </p:cNvPicPr>
          <p:nvPr/>
        </p:nvPicPr>
        <p:blipFill>
          <a:blip r:embed="rId2"/>
          <a:stretch>
            <a:fillRect/>
          </a:stretch>
        </p:blipFill>
        <p:spPr>
          <a:xfrm>
            <a:off x="7148944" y="2554433"/>
            <a:ext cx="4353155" cy="2714871"/>
          </a:xfrm>
          <a:prstGeom prst="rect">
            <a:avLst/>
          </a:prstGeom>
        </p:spPr>
      </p:pic>
      <p:sp>
        <p:nvSpPr>
          <p:cNvPr id="11" name="Tekstvak 10">
            <a:extLst>
              <a:ext uri="{FF2B5EF4-FFF2-40B4-BE49-F238E27FC236}">
                <a16:creationId xmlns:a16="http://schemas.microsoft.com/office/drawing/2014/main" id="{60255330-8F0A-84E6-2EAE-36220C375E3D}"/>
              </a:ext>
            </a:extLst>
          </p:cNvPr>
          <p:cNvSpPr txBox="1"/>
          <p:nvPr/>
        </p:nvSpPr>
        <p:spPr>
          <a:xfrm>
            <a:off x="629516" y="2942811"/>
            <a:ext cx="6096000" cy="1477328"/>
          </a:xfrm>
          <a:prstGeom prst="rect">
            <a:avLst/>
          </a:prstGeom>
          <a:noFill/>
        </p:spPr>
        <p:txBody>
          <a:bodyPr wrap="square">
            <a:spAutoFit/>
          </a:bodyPr>
          <a:lstStyle/>
          <a:p>
            <a:r>
              <a:rPr lang="nl-NL" dirty="0"/>
              <a:t>Stel bijvoorbeeld dat een investering van € 1.000 gedurende vijf jaar wordt aangehouden op een spaarrekening met 10% enkelvoudige rente die jaarlijks wordt betaald. In dit geval is de FV van de initiële investering van € 1.000, € 1.000 * [1 + (0,10 * 5)]  = € 1.500.</a:t>
            </a:r>
            <a:endParaRPr lang="fr-BE" dirty="0"/>
          </a:p>
        </p:txBody>
      </p:sp>
      <p:pic>
        <p:nvPicPr>
          <p:cNvPr id="13" name="Afbeelding 12">
            <a:extLst>
              <a:ext uri="{FF2B5EF4-FFF2-40B4-BE49-F238E27FC236}">
                <a16:creationId xmlns:a16="http://schemas.microsoft.com/office/drawing/2014/main" id="{C37872E8-97A6-DC3C-B0A0-C83AA3DD8588}"/>
              </a:ext>
            </a:extLst>
          </p:cNvPr>
          <p:cNvPicPr>
            <a:picLocks noChangeAspect="1"/>
          </p:cNvPicPr>
          <p:nvPr/>
        </p:nvPicPr>
        <p:blipFill>
          <a:blip r:embed="rId3"/>
          <a:stretch>
            <a:fillRect/>
          </a:stretch>
        </p:blipFill>
        <p:spPr>
          <a:xfrm>
            <a:off x="898872" y="4515977"/>
            <a:ext cx="4782806" cy="1286702"/>
          </a:xfrm>
          <a:prstGeom prst="rect">
            <a:avLst/>
          </a:prstGeom>
        </p:spPr>
      </p:pic>
    </p:spTree>
    <p:extLst>
      <p:ext uri="{BB962C8B-B14F-4D97-AF65-F5344CB8AC3E}">
        <p14:creationId xmlns:p14="http://schemas.microsoft.com/office/powerpoint/2010/main" val="5395366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10_TF22712842" id="{1AE99088-7EE5-4057-BD33-C19C28CDD19F}" vid="{2A0DAC1F-9FE4-4E7E-8B9A-2EAC62A95D0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{C57E8F70-987F-4236-B173-EC4125068B40}tf22712842_win32</Template>
  <TotalTime>21</TotalTime>
  <Words>415</Words>
  <Application>Microsoft Office PowerPoint</Application>
  <PresentationFormat>Breedbeeld</PresentationFormat>
  <Paragraphs>22</Paragraphs>
  <Slides>6</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Bookman Old Style</vt:lpstr>
      <vt:lpstr>Calibri</vt:lpstr>
      <vt:lpstr>Franklin Gothic Book</vt:lpstr>
      <vt:lpstr>1_RetrospectVTI</vt:lpstr>
      <vt:lpstr>Sales + Finance</vt:lpstr>
      <vt:lpstr>Financial Calculator Program Python</vt:lpstr>
      <vt:lpstr>Introductie</vt:lpstr>
      <vt:lpstr>IRR</vt:lpstr>
      <vt:lpstr>NPV</vt:lpstr>
      <vt:lpstr>FV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 Finance</dc:title>
  <dc:creator>Rayan Taleb</dc:creator>
  <cp:lastModifiedBy>Rayan Taleb</cp:lastModifiedBy>
  <cp:revision>9</cp:revision>
  <dcterms:created xsi:type="dcterms:W3CDTF">2023-01-09T21:07:44Z</dcterms:created>
  <dcterms:modified xsi:type="dcterms:W3CDTF">2023-01-09T21:28:55Z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