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zm1Src3AFLzNJEaksqCodQsvJ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A9A03-1FA5-4B3C-8E4E-CD46282482EC}">
  <a:tblStyle styleId="{059A9A03-1FA5-4B3C-8E4E-CD46282482E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9"/>
  </p:normalViewPr>
  <p:slideViewPr>
    <p:cSldViewPr snapToGrid="0">
      <p:cViewPr varScale="1">
        <p:scale>
          <a:sx n="145" d="100"/>
          <a:sy n="145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4fc7d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7e4fc7d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69ea04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869ea04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4fc7d7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7e4fc7d7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marL="1371600" lvl="2" indent="-381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>
            <a:spLocks noGrp="1"/>
          </p:cNvSpPr>
          <p:nvPr>
            <p:ph type="pic" idx="2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3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0" y="0"/>
            <a:ext cx="12192000" cy="3922924"/>
          </a:xfrm>
          <a:prstGeom prst="rect">
            <a:avLst/>
          </a:prstGeom>
          <a:gradFill>
            <a:gsLst>
              <a:gs pos="0">
                <a:srgbClr val="000000">
                  <a:alpha val="36470"/>
                </a:srgbClr>
              </a:gs>
              <a:gs pos="10000">
                <a:srgbClr val="000000">
                  <a:alpha val="3647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051560" y="1078992"/>
            <a:ext cx="10241280" cy="273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</a:rPr>
              <a:t>DATA MINING 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1" y="4572001"/>
            <a:ext cx="12192000" cy="2285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079917" y="5025066"/>
            <a:ext cx="9922891" cy="9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Artificial Intelligence Engineering Department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Dr.Rayan Abri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0" y="5755852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e4fc7d76b_0_0"/>
          <p:cNvSpPr txBox="1">
            <a:spLocks noGrp="1"/>
          </p:cNvSpPr>
          <p:nvPr>
            <p:ph type="title"/>
          </p:nvPr>
        </p:nvSpPr>
        <p:spPr>
          <a:xfrm>
            <a:off x="67938" y="417669"/>
            <a:ext cx="99228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What is your expectation of this course?</a:t>
            </a:r>
            <a:endParaRPr sz="3800"/>
          </a:p>
        </p:txBody>
      </p:sp>
      <p:pic>
        <p:nvPicPr>
          <p:cNvPr id="98" name="Google Shape;98;g27e4fc7d76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1212" y="1535576"/>
            <a:ext cx="7528490" cy="4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7938" y="417669"/>
            <a:ext cx="99228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Course Description?</a:t>
            </a:r>
            <a:endParaRPr sz="3800"/>
          </a:p>
        </p:txBody>
      </p:sp>
      <p:sp>
        <p:nvSpPr>
          <p:cNvPr id="104" name="Google Shape;104;p15"/>
          <p:cNvSpPr txBox="1"/>
          <p:nvPr/>
        </p:nvSpPr>
        <p:spPr>
          <a:xfrm>
            <a:off x="355180" y="1404236"/>
            <a:ext cx="11018141" cy="41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Mining studies algorithms and computational paradigms that allow computers to find patterns and regularities in Dataset, perform prediction and forecasting, and generally improve their performance through interaction with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currently regarded as the key element of a more general process called Knowledge Discovery that deals with extracting useful knowledge from raw data.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knowledge discovery process includes data selection, cleaning, coding, using different statistical and machine learning techniques, and visualization of the generated structures.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course will cover all these issues and will illustrate the whole process by examples.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69ea04100_0_0"/>
          <p:cNvSpPr txBox="1">
            <a:spLocks noGrp="1"/>
          </p:cNvSpPr>
          <p:nvPr>
            <p:ph type="title"/>
          </p:nvPr>
        </p:nvSpPr>
        <p:spPr>
          <a:xfrm>
            <a:off x="67938" y="417669"/>
            <a:ext cx="99228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Course Objective?</a:t>
            </a:r>
            <a:endParaRPr sz="3800"/>
          </a:p>
        </p:txBody>
      </p:sp>
      <p:sp>
        <p:nvSpPr>
          <p:cNvPr id="110" name="Google Shape;110;g2869ea04100_0_0"/>
          <p:cNvSpPr txBox="1"/>
          <p:nvPr/>
        </p:nvSpPr>
        <p:spPr>
          <a:xfrm>
            <a:off x="544005" y="1404236"/>
            <a:ext cx="110181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Basic concepts of AI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Different methods for function approximation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the right learning scheme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Difference between shallow and Deep Learning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Verify the learning capability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 and Evaluate experiments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Write a scientific paper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2869ea0410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500" y="1404227"/>
            <a:ext cx="4250775" cy="36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4fc7d76b_0_8"/>
          <p:cNvSpPr txBox="1">
            <a:spLocks noGrp="1"/>
          </p:cNvSpPr>
          <p:nvPr>
            <p:ph type="title"/>
          </p:nvPr>
        </p:nvSpPr>
        <p:spPr>
          <a:xfrm>
            <a:off x="241749" y="452113"/>
            <a:ext cx="99228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Grading Policies </a:t>
            </a:r>
            <a:endParaRPr sz="3800"/>
          </a:p>
        </p:txBody>
      </p:sp>
      <p:graphicFrame>
        <p:nvGraphicFramePr>
          <p:cNvPr id="117" name="Google Shape;117;g27e4fc7d76b_0_8"/>
          <p:cNvGraphicFramePr/>
          <p:nvPr>
            <p:extLst>
              <p:ext uri="{D42A27DB-BD31-4B8C-83A1-F6EECF244321}">
                <p14:modId xmlns:p14="http://schemas.microsoft.com/office/powerpoint/2010/main" val="3682787678"/>
              </p:ext>
            </p:extLst>
          </p:nvPr>
        </p:nvGraphicFramePr>
        <p:xfrm>
          <a:off x="3967128" y="3429000"/>
          <a:ext cx="4257750" cy="237726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CD9FF"/>
                    </a:gs>
                    <a:gs pos="35000">
                      <a:srgbClr val="BBE2FF"/>
                    </a:gs>
                    <a:gs pos="100000">
                      <a:srgbClr val="E2F4FF"/>
                    </a:gs>
                  </a:gsLst>
                  <a:lin ang="16200000" scaled="0"/>
                </a:gradFill>
                <a:tableStyleId>{059A9A03-1FA5-4B3C-8E4E-CD46282482EC}</a:tableStyleId>
              </a:tblPr>
              <a:tblGrid>
                <a:gridCol w="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Task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Weight %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Research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Quiz (2)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 Maybe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Midterm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30-40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Final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Attendance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Mandatory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Google Shape;118;g27e4fc7d76b_0_8"/>
          <p:cNvSpPr txBox="1"/>
          <p:nvPr/>
        </p:nvSpPr>
        <p:spPr>
          <a:xfrm>
            <a:off x="321174" y="1484703"/>
            <a:ext cx="10976577" cy="128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expected that all students will conduct themselves in an honest manner and NEVER claim work which is not their own. Violating this policy will result in a substantial grade penalty or a final grade of F.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254982" y="45545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Books</a:t>
            </a:r>
            <a:endParaRPr/>
          </a:p>
        </p:txBody>
      </p:sp>
      <p:pic>
        <p:nvPicPr>
          <p:cNvPr id="124" name="Google Shape;124;p2" descr="Introduction to Data Min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4220" y="1507562"/>
            <a:ext cx="1710167" cy="22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4387" y="3790436"/>
            <a:ext cx="1710167" cy="234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4554" y="1507562"/>
            <a:ext cx="1826300" cy="22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0854" y="3745322"/>
            <a:ext cx="1524712" cy="24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55565" y="1465115"/>
            <a:ext cx="1826301" cy="236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81866" y="3745321"/>
            <a:ext cx="1850729" cy="243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254982" y="45545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Syllabus </a:t>
            </a:r>
            <a:endParaRPr/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582126" y="1749669"/>
          <a:ext cx="11360075" cy="3855820"/>
        </p:xfrm>
        <a:graphic>
          <a:graphicData uri="http://schemas.openxmlformats.org/drawingml/2006/table">
            <a:tbl>
              <a:tblPr firstRow="1" bandRow="1">
                <a:noFill/>
                <a:tableStyleId>{059A9A03-1FA5-4B3C-8E4E-CD46282482EC}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Main Subject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Sub Groups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AI/Data Mining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General Concepts, History, Applications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 Preprocessing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Cleaning, Filtering, Normalization, Outlier Detection, Augmentation, Validations, K-fold CV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Encoding/Embedding 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 Compression, PCA, LDA, T-SNE, Fisher Vector,VLAD,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Supervised Learning/ Classification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Regressions, SVM, KNN, </a:t>
                      </a:r>
                      <a:r>
                        <a:rPr lang="en-US" sz="14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DT, Random Forests, Bayesian Learning, </a:t>
                      </a:r>
                      <a:r>
                        <a:rPr lang="en-US" sz="1400" u="none" strike="noStrike" cap="none">
                          <a:solidFill>
                            <a:schemeClr val="accent6"/>
                          </a:solidFill>
                        </a:rPr>
                        <a:t>Naive</a:t>
                      </a:r>
                      <a:r>
                        <a:rPr lang="en-US" sz="14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Bayes </a:t>
                      </a:r>
                      <a:endParaRPr sz="14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Unsupervised Learning/ Clustering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K-Means, </a:t>
                      </a:r>
                      <a:r>
                        <a:rPr lang="en-US" sz="14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FCM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Cluster Validity, SOM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Learning NN, CNN, AE’s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Perceptron, Back propagation, </a:t>
                      </a:r>
                      <a:r>
                        <a:rPr lang="en-US" sz="1400" u="none" strike="noStrike" cap="none">
                          <a:solidFill>
                            <a:schemeClr val="accent6"/>
                          </a:solidFill>
                        </a:rPr>
                        <a:t>CNN, AEs</a:t>
                      </a:r>
                      <a:endParaRPr sz="14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Evolutionary Algorithms / Swarm Algorithms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6"/>
                          </a:solidFill>
                        </a:rPr>
                        <a:t>GA,Opposition Based Learning, SA</a:t>
                      </a:r>
                      <a:endParaRPr sz="14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Fuzzy Logic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6"/>
                          </a:solidFill>
                        </a:rPr>
                        <a:t>Concepts, Applications, FCM</a:t>
                      </a:r>
                      <a:endParaRPr sz="14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Reinforcement Learning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6"/>
                          </a:solidFill>
                        </a:rPr>
                        <a:t>Q-Learning</a:t>
                      </a:r>
                      <a:endParaRPr sz="14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222F3C"/>
      </a:dk2>
      <a:lt2>
        <a:srgbClr val="E8E4E2"/>
      </a:lt2>
      <a:accent1>
        <a:srgbClr val="4D9AC3"/>
      </a:accent1>
      <a:accent2>
        <a:srgbClr val="3B57B1"/>
      </a:accent2>
      <a:accent3>
        <a:srgbClr val="624DC3"/>
      </a:accent3>
      <a:accent4>
        <a:srgbClr val="823BB1"/>
      </a:accent4>
      <a:accent5>
        <a:srgbClr val="C34DC2"/>
      </a:accent5>
      <a:accent6>
        <a:srgbClr val="B13B7E"/>
      </a:accent6>
      <a:hlink>
        <a:srgbClr val="BF6B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BjornVTI</vt:lpstr>
      <vt:lpstr>DATA MINING </vt:lpstr>
      <vt:lpstr>What is your expectation of this course?</vt:lpstr>
      <vt:lpstr>Course Description?</vt:lpstr>
      <vt:lpstr>Course Objective?</vt:lpstr>
      <vt:lpstr>Grading Policies </vt:lpstr>
      <vt:lpstr>Books</vt:lpstr>
      <vt:lpstr>Syllabus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</dc:title>
  <dc:creator>Rayan ABRI</dc:creator>
  <cp:lastModifiedBy>Rayan ABRI</cp:lastModifiedBy>
  <cp:revision>1</cp:revision>
  <dcterms:created xsi:type="dcterms:W3CDTF">2023-09-13T07:10:46Z</dcterms:created>
  <dcterms:modified xsi:type="dcterms:W3CDTF">2024-01-22T07:53:33Z</dcterms:modified>
</cp:coreProperties>
</file>