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57" r:id="rId3"/>
    <p:sldId id="280" r:id="rId4"/>
    <p:sldId id="343" r:id="rId5"/>
    <p:sldId id="266" r:id="rId6"/>
    <p:sldId id="344" r:id="rId7"/>
    <p:sldId id="346" r:id="rId8"/>
    <p:sldId id="347" r:id="rId9"/>
    <p:sldId id="348" r:id="rId10"/>
    <p:sldId id="349" r:id="rId11"/>
    <p:sldId id="345" r:id="rId12"/>
    <p:sldId id="264" r:id="rId13"/>
    <p:sldId id="284" r:id="rId14"/>
  </p:sldIdLst>
  <p:sldSz cx="9144000" cy="5143500" type="screen16x9"/>
  <p:notesSz cx="6858000" cy="9144000"/>
  <p:embeddedFontLst>
    <p:embeddedFont>
      <p:font typeface="Coming Soon" panose="020B0604020202020204" charset="0"/>
      <p:regular r:id="rId16"/>
    </p:embeddedFont>
    <p:embeddedFont>
      <p:font typeface="Concert One" pitchFamily="2" charset="0"/>
      <p:regular r:id="rId17"/>
    </p:embeddedFont>
    <p:embeddedFont>
      <p:font typeface="Roboto Mono Medium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DCC98B-2C27-4E26-9AFD-AC04256DD582}">
  <a:tblStyle styleId="{32DCC98B-2C27-4E26-9AFD-AC04256DD5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53034354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53034354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53034354b_0_24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53034354b_0_24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53034354b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53034354b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853034354b_0_24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853034354b_0_24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53034354b_0_24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53034354b_0_24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506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53034354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53034354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808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53034354b_0_24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53034354b_0_24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672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853034354b_0_24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853034354b_0_24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080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53034354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53034354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98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1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title" idx="2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3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4691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t="29" b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2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5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870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98275" y="1249425"/>
            <a:ext cx="6963300" cy="28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892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1pPr>
            <a:lvl2pPr marL="914400" lvl="1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2pPr>
            <a:lvl3pPr marL="1371600" lvl="2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3pPr>
            <a:lvl4pPr marL="1828800" lvl="3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4pPr>
            <a:lvl5pPr marL="2286000" lvl="4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5pPr>
            <a:lvl6pPr marL="2743200" lvl="5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6pPr>
            <a:lvl7pPr marL="3200400" lvl="6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7pPr>
            <a:lvl8pPr marL="3657600" lvl="7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8pPr>
            <a:lvl9pPr marL="4114800" lvl="8" indent="-288925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0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TITLE_AND_DESCRIPTION_1_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602672" y="201002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839201" y="2389868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2"/>
          </p:nvPr>
        </p:nvSpPr>
        <p:spPr>
          <a:xfrm>
            <a:off x="5845528" y="201002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3"/>
          </p:nvPr>
        </p:nvSpPr>
        <p:spPr>
          <a:xfrm>
            <a:off x="5845522" y="2389875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4"/>
          </p:nvPr>
        </p:nvSpPr>
        <p:spPr>
          <a:xfrm>
            <a:off x="602672" y="3449699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5"/>
          </p:nvPr>
        </p:nvSpPr>
        <p:spPr>
          <a:xfrm>
            <a:off x="839201" y="3838273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6"/>
          </p:nvPr>
        </p:nvSpPr>
        <p:spPr>
          <a:xfrm>
            <a:off x="5845528" y="344969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7"/>
          </p:nvPr>
        </p:nvSpPr>
        <p:spPr>
          <a:xfrm>
            <a:off x="5845522" y="3838276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BIG_NUMBER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t="29" b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62" r:id="rId5"/>
    <p:sldLayoutId id="2147483666" r:id="rId6"/>
    <p:sldLayoutId id="2147483669" r:id="rId7"/>
    <p:sldLayoutId id="2147483670" r:id="rId8"/>
    <p:sldLayoutId id="2147483671" r:id="rId9"/>
    <p:sldLayoutId id="2147483672" r:id="rId10"/>
    <p:sldLayoutId id="2147483676" r:id="rId11"/>
    <p:sldLayoutId id="214748367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8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ctrTitle"/>
          </p:nvPr>
        </p:nvSpPr>
        <p:spPr>
          <a:xfrm>
            <a:off x="1485726" y="1665833"/>
            <a:ext cx="6463319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sz="2800" dirty="0"/>
              <a:t>Генератор на седмично разписание</a:t>
            </a:r>
            <a:br>
              <a:rPr lang="bg-BG" sz="2800" dirty="0"/>
            </a:br>
            <a:r>
              <a:rPr lang="bg-BG" sz="2800" dirty="0"/>
              <a:t> </a:t>
            </a:r>
            <a:br>
              <a:rPr lang="bg-BG" sz="2800" dirty="0"/>
            </a:b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177" name="Google Shape;177;p29"/>
          <p:cNvSpPr txBox="1">
            <a:spLocks noGrp="1"/>
          </p:cNvSpPr>
          <p:nvPr>
            <p:ph type="subTitle" idx="1"/>
          </p:nvPr>
        </p:nvSpPr>
        <p:spPr>
          <a:xfrm>
            <a:off x="3174647" y="3603223"/>
            <a:ext cx="3496316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0" dirty="0"/>
              <a:t>Раян Деянов Камаринчев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0" dirty="0"/>
              <a:t> 8 клас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0" dirty="0"/>
              <a:t> ППМГ „Д.Чинтулов“ – гр. Сливен</a:t>
            </a:r>
            <a:endParaRPr b="0" dirty="0"/>
          </a:p>
        </p:txBody>
      </p:sp>
      <p:sp>
        <p:nvSpPr>
          <p:cNvPr id="178" name="Google Shape;178;p29"/>
          <p:cNvSpPr/>
          <p:nvPr/>
        </p:nvSpPr>
        <p:spPr>
          <a:xfrm>
            <a:off x="2640700" y="2929265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Google Shape;179;p29"/>
          <p:cNvSpPr/>
          <p:nvPr/>
        </p:nvSpPr>
        <p:spPr>
          <a:xfrm>
            <a:off x="5822625" y="2886561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Google Shape;180;p29"/>
          <p:cNvSpPr/>
          <p:nvPr/>
        </p:nvSpPr>
        <p:spPr>
          <a:xfrm>
            <a:off x="1889900" y="441350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81" name="Google Shape;181;p29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625181" y="3644346"/>
            <a:ext cx="15222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VIII-X </a:t>
            </a:r>
            <a:r>
              <a:rPr lang="bg-BG" dirty="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клас Софтуерни приложения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5CFA-C3AC-FBA0-4D75-41AE2CD3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използваш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CD1AC-AB0F-3C3A-572F-C215C1D5BD09}"/>
              </a:ext>
            </a:extLst>
          </p:cNvPr>
          <p:cNvSpPr txBox="1"/>
          <p:nvPr/>
        </p:nvSpPr>
        <p:spPr>
          <a:xfrm>
            <a:off x="1461655" y="1378527"/>
            <a:ext cx="2001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3. Въведи учители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138CF-25E7-5C64-8002-8DF571AEF2DC}"/>
              </a:ext>
            </a:extLst>
          </p:cNvPr>
          <p:cNvSpPr txBox="1"/>
          <p:nvPr/>
        </p:nvSpPr>
        <p:spPr>
          <a:xfrm>
            <a:off x="5680366" y="1441371"/>
            <a:ext cx="200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4. Натисни бутон „Генерирай“</a:t>
            </a:r>
            <a:endParaRPr lang="en-US" dirty="0"/>
          </a:p>
        </p:txBody>
      </p:sp>
      <p:pic>
        <p:nvPicPr>
          <p:cNvPr id="3074" name="Picture 2" descr="Изображение">
            <a:extLst>
              <a:ext uri="{FF2B5EF4-FFF2-40B4-BE49-F238E27FC236}">
                <a16:creationId xmlns:a16="http://schemas.microsoft.com/office/drawing/2014/main" id="{903C6440-E86A-8E13-3C46-A23CA36BE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53" y="1756563"/>
            <a:ext cx="2742621" cy="163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F609D3-E260-E3D6-7C42-D6C8C200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455" y="2272350"/>
            <a:ext cx="3950434" cy="222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9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5467">
            <a:off x="398140" y="-80316"/>
            <a:ext cx="3032238" cy="200552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80" name="Google Shape;280;p39"/>
          <p:cNvSpPr txBox="1">
            <a:spLocks noGrp="1"/>
          </p:cNvSpPr>
          <p:nvPr>
            <p:ph type="title" idx="8"/>
          </p:nvPr>
        </p:nvSpPr>
        <p:spPr>
          <a:xfrm>
            <a:off x="457200" y="711181"/>
            <a:ext cx="40108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Бъдещи планове</a:t>
            </a:r>
            <a:endParaRPr sz="2400" dirty="0"/>
          </a:p>
        </p:txBody>
      </p:sp>
      <p:sp>
        <p:nvSpPr>
          <p:cNvPr id="281" name="Google Shape;281;p39"/>
          <p:cNvSpPr/>
          <p:nvPr/>
        </p:nvSpPr>
        <p:spPr>
          <a:xfrm>
            <a:off x="3757802" y="2250358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5315487" y="2183734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9"/>
          <p:cNvSpPr/>
          <p:nvPr/>
        </p:nvSpPr>
        <p:spPr>
          <a:xfrm>
            <a:off x="3794336" y="2193646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9"/>
          <p:cNvSpPr txBox="1">
            <a:spLocks noGrp="1"/>
          </p:cNvSpPr>
          <p:nvPr>
            <p:ph type="title" idx="2"/>
          </p:nvPr>
        </p:nvSpPr>
        <p:spPr>
          <a:xfrm>
            <a:off x="5788152" y="2274795"/>
            <a:ext cx="2752312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bg-BG" sz="1600" dirty="0"/>
              <a:t>Добавяне на възможност за групиране на учениците от клас </a:t>
            </a:r>
            <a:endParaRPr sz="1600" dirty="0"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4"/>
          </p:nvPr>
        </p:nvSpPr>
        <p:spPr>
          <a:xfrm>
            <a:off x="665018" y="3405154"/>
            <a:ext cx="2860121" cy="5931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bg-BG" sz="1600" dirty="0"/>
              <a:t>Добавяне на изглед на часовете на даден учител</a:t>
            </a:r>
            <a:endParaRPr sz="1600" dirty="0"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6"/>
          </p:nvPr>
        </p:nvSpPr>
        <p:spPr>
          <a:xfrm>
            <a:off x="5908213" y="3364012"/>
            <a:ext cx="2752312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bg-BG" sz="1600" dirty="0"/>
              <a:t>Възможност за отпечатване на генерираната програма </a:t>
            </a:r>
            <a:endParaRPr sz="1600" dirty="0"/>
          </a:p>
        </p:txBody>
      </p:sp>
      <p:sp>
        <p:nvSpPr>
          <p:cNvPr id="299" name="Google Shape;299;p39"/>
          <p:cNvSpPr/>
          <p:nvPr/>
        </p:nvSpPr>
        <p:spPr>
          <a:xfrm>
            <a:off x="3742147" y="3529755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5386266" y="3305045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3536" y="2183734"/>
            <a:ext cx="3075710" cy="488400"/>
          </a:xfrm>
        </p:spPr>
        <p:txBody>
          <a:bodyPr/>
          <a:lstStyle/>
          <a:p>
            <a:r>
              <a:rPr lang="bg-BG" sz="1600" dirty="0"/>
              <a:t>Възможност за редактиране на учителите и класовете</a:t>
            </a:r>
          </a:p>
        </p:txBody>
      </p:sp>
      <p:sp>
        <p:nvSpPr>
          <p:cNvPr id="27" name="Google Shape;290;p39"/>
          <p:cNvSpPr/>
          <p:nvPr/>
        </p:nvSpPr>
        <p:spPr>
          <a:xfrm>
            <a:off x="3784990" y="3458923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01;p39"/>
          <p:cNvSpPr/>
          <p:nvPr/>
        </p:nvSpPr>
        <p:spPr>
          <a:xfrm>
            <a:off x="5393793" y="2125265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0;p39"/>
          <p:cNvSpPr/>
          <p:nvPr/>
        </p:nvSpPr>
        <p:spPr>
          <a:xfrm>
            <a:off x="5340779" y="3364012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97;p39"/>
          <p:cNvSpPr txBox="1">
            <a:spLocks/>
          </p:cNvSpPr>
          <p:nvPr/>
        </p:nvSpPr>
        <p:spPr>
          <a:xfrm>
            <a:off x="5908213" y="3745436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ncert One"/>
              <a:buNone/>
              <a:defRPr sz="21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7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body" idx="2"/>
          </p:nvPr>
        </p:nvSpPr>
        <p:spPr>
          <a:xfrm>
            <a:off x="5044724" y="539500"/>
            <a:ext cx="3735593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/>
              <a:t>https://introprogramming.info/wp-content/uploads/2018/07/CSharp-Principles-Book-Nakov-v2018.pdf</a:t>
            </a:r>
          </a:p>
          <a:p>
            <a:pPr lvl="0"/>
            <a:r>
              <a:rPr lang="en-US" sz="1600" dirty="0"/>
              <a:t>https://csharp-book.softuni.bg</a:t>
            </a:r>
          </a:p>
          <a:p>
            <a:pPr lvl="0"/>
            <a:r>
              <a:rPr lang="en-US" sz="1600" dirty="0"/>
              <a:t>https://www.programirane.org/wp-content/uploads/downloads/2015/09/Programirane=++Algoritmi-v2015.pdf</a:t>
            </a:r>
          </a:p>
          <a:p>
            <a:pPr lvl="0"/>
            <a:r>
              <a:rPr lang="en-US" sz="1600" dirty="0">
                <a:hlinkClick r:id="rId3"/>
              </a:rPr>
              <a:t>https://icons8.com</a:t>
            </a:r>
            <a:endParaRPr lang="bg-BG" sz="1600" dirty="0"/>
          </a:p>
          <a:p>
            <a:pPr lvl="0"/>
            <a:r>
              <a:rPr lang="en-US" sz="1600" dirty="0"/>
              <a:t>https://slidesgo.com</a:t>
            </a:r>
          </a:p>
        </p:txBody>
      </p:sp>
      <p:sp>
        <p:nvSpPr>
          <p:cNvPr id="265" name="Google Shape;265;p37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7799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Източници на информация</a:t>
            </a:r>
            <a:endParaRPr dirty="0"/>
          </a:p>
        </p:txBody>
      </p:sp>
      <p:grpSp>
        <p:nvGrpSpPr>
          <p:cNvPr id="9" name="Google Shape;11227;p111"/>
          <p:cNvGrpSpPr/>
          <p:nvPr/>
        </p:nvGrpSpPr>
        <p:grpSpPr>
          <a:xfrm>
            <a:off x="1610894" y="2151543"/>
            <a:ext cx="1579115" cy="1329411"/>
            <a:chOff x="3074027" y="1983777"/>
            <a:chExt cx="380604" cy="313854"/>
          </a:xfrm>
        </p:grpSpPr>
        <p:sp>
          <p:nvSpPr>
            <p:cNvPr id="10" name="Google Shape;11228;p111"/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229;p111"/>
            <p:cNvSpPr/>
            <p:nvPr/>
          </p:nvSpPr>
          <p:spPr>
            <a:xfrm>
              <a:off x="3243008" y="2008678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Google Shape;11230;p111"/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Google Shape;11231;p111"/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Google Shape;11232;p111"/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7"/>
          <p:cNvSpPr txBox="1">
            <a:spLocks noGrp="1"/>
          </p:cNvSpPr>
          <p:nvPr>
            <p:ph type="title"/>
          </p:nvPr>
        </p:nvSpPr>
        <p:spPr>
          <a:xfrm>
            <a:off x="831081" y="1099758"/>
            <a:ext cx="2987784" cy="13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Благодаря за вниманието!</a:t>
            </a:r>
            <a:br>
              <a:rPr lang="bg-BG" dirty="0"/>
            </a:br>
            <a:br>
              <a:rPr lang="bg-BG" dirty="0"/>
            </a:br>
            <a:r>
              <a:rPr lang="bg-BG" dirty="0"/>
              <a:t>Въпроси</a:t>
            </a:r>
            <a:endParaRPr dirty="0"/>
          </a:p>
        </p:txBody>
      </p:sp>
      <p:pic>
        <p:nvPicPr>
          <p:cNvPr id="514" name="Google Shape;514;p57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10800000">
            <a:off x="62175" y="3766782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0526" y="932122"/>
            <a:ext cx="3744726" cy="33639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178" y="2215441"/>
            <a:ext cx="347502" cy="621846"/>
          </a:xfrm>
          <a:prstGeom prst="rect">
            <a:avLst/>
          </a:prstGeom>
        </p:spPr>
      </p:pic>
      <p:grpSp>
        <p:nvGrpSpPr>
          <p:cNvPr id="12" name="Google Shape;743;p86"/>
          <p:cNvGrpSpPr/>
          <p:nvPr/>
        </p:nvGrpSpPr>
        <p:grpSpPr>
          <a:xfrm rot="5400000">
            <a:off x="2930989" y="3042789"/>
            <a:ext cx="421380" cy="627379"/>
            <a:chOff x="1611400" y="4264325"/>
            <a:chExt cx="204725" cy="304875"/>
          </a:xfrm>
        </p:grpSpPr>
        <p:sp>
          <p:nvSpPr>
            <p:cNvPr id="13" name="Google Shape;744;p86"/>
            <p:cNvSpPr/>
            <p:nvPr/>
          </p:nvSpPr>
          <p:spPr>
            <a:xfrm>
              <a:off x="1611400" y="4264325"/>
              <a:ext cx="204725" cy="224825"/>
            </a:xfrm>
            <a:custGeom>
              <a:avLst/>
              <a:gdLst/>
              <a:ahLst/>
              <a:cxnLst/>
              <a:rect l="l" t="t" r="r" b="b"/>
              <a:pathLst>
                <a:path w="8189" h="8993" extrusionOk="0">
                  <a:moveTo>
                    <a:pt x="3561" y="0"/>
                  </a:moveTo>
                  <a:cubicBezTo>
                    <a:pt x="1727" y="0"/>
                    <a:pt x="0" y="1490"/>
                    <a:pt x="935" y="3575"/>
                  </a:cubicBezTo>
                  <a:cubicBezTo>
                    <a:pt x="1077" y="3892"/>
                    <a:pt x="1311" y="4020"/>
                    <a:pt x="1557" y="4020"/>
                  </a:cubicBezTo>
                  <a:cubicBezTo>
                    <a:pt x="2000" y="4020"/>
                    <a:pt x="2483" y="3607"/>
                    <a:pt x="2546" y="3138"/>
                  </a:cubicBezTo>
                  <a:cubicBezTo>
                    <a:pt x="2652" y="2350"/>
                    <a:pt x="3006" y="2037"/>
                    <a:pt x="3405" y="2037"/>
                  </a:cubicBezTo>
                  <a:cubicBezTo>
                    <a:pt x="4054" y="2037"/>
                    <a:pt x="4819" y="2864"/>
                    <a:pt x="4821" y="3825"/>
                  </a:cubicBezTo>
                  <a:cubicBezTo>
                    <a:pt x="4825" y="5165"/>
                    <a:pt x="3942" y="6358"/>
                    <a:pt x="3228" y="7421"/>
                  </a:cubicBezTo>
                  <a:cubicBezTo>
                    <a:pt x="2689" y="8221"/>
                    <a:pt x="3437" y="8993"/>
                    <a:pt x="4195" y="8993"/>
                  </a:cubicBezTo>
                  <a:cubicBezTo>
                    <a:pt x="4522" y="8993"/>
                    <a:pt x="4850" y="8849"/>
                    <a:pt x="5078" y="8503"/>
                  </a:cubicBezTo>
                  <a:cubicBezTo>
                    <a:pt x="6537" y="6287"/>
                    <a:pt x="8188" y="2626"/>
                    <a:pt x="5438" y="602"/>
                  </a:cubicBezTo>
                  <a:cubicBezTo>
                    <a:pt x="4875" y="188"/>
                    <a:pt x="4211" y="0"/>
                    <a:pt x="3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5;p86"/>
            <p:cNvSpPr/>
            <p:nvPr/>
          </p:nvSpPr>
          <p:spPr>
            <a:xfrm>
              <a:off x="1688575" y="4506825"/>
              <a:ext cx="60375" cy="62375"/>
            </a:xfrm>
            <a:custGeom>
              <a:avLst/>
              <a:gdLst/>
              <a:ahLst/>
              <a:cxnLst/>
              <a:rect l="l" t="t" r="r" b="b"/>
              <a:pathLst>
                <a:path w="2415" h="2495" extrusionOk="0">
                  <a:moveTo>
                    <a:pt x="1242" y="0"/>
                  </a:moveTo>
                  <a:cubicBezTo>
                    <a:pt x="1230" y="0"/>
                    <a:pt x="1219" y="1"/>
                    <a:pt x="1207" y="1"/>
                  </a:cubicBezTo>
                  <a:cubicBezTo>
                    <a:pt x="1005" y="10"/>
                    <a:pt x="807" y="63"/>
                    <a:pt x="629" y="158"/>
                  </a:cubicBezTo>
                  <a:cubicBezTo>
                    <a:pt x="403" y="277"/>
                    <a:pt x="150" y="585"/>
                    <a:pt x="103" y="841"/>
                  </a:cubicBezTo>
                  <a:cubicBezTo>
                    <a:pt x="93" y="897"/>
                    <a:pt x="83" y="952"/>
                    <a:pt x="73" y="1007"/>
                  </a:cubicBezTo>
                  <a:cubicBezTo>
                    <a:pt x="0" y="1417"/>
                    <a:pt x="50" y="1851"/>
                    <a:pt x="375" y="2151"/>
                  </a:cubicBezTo>
                  <a:cubicBezTo>
                    <a:pt x="605" y="2361"/>
                    <a:pt x="887" y="2495"/>
                    <a:pt x="1207" y="2495"/>
                  </a:cubicBezTo>
                  <a:cubicBezTo>
                    <a:pt x="1517" y="2490"/>
                    <a:pt x="1814" y="2367"/>
                    <a:pt x="2037" y="2151"/>
                  </a:cubicBezTo>
                  <a:cubicBezTo>
                    <a:pt x="2354" y="1833"/>
                    <a:pt x="2415" y="1430"/>
                    <a:pt x="2339" y="1007"/>
                  </a:cubicBezTo>
                  <a:cubicBezTo>
                    <a:pt x="2329" y="952"/>
                    <a:pt x="2319" y="897"/>
                    <a:pt x="2309" y="841"/>
                  </a:cubicBezTo>
                  <a:cubicBezTo>
                    <a:pt x="2267" y="605"/>
                    <a:pt x="2080" y="387"/>
                    <a:pt x="1900" y="247"/>
                  </a:cubicBezTo>
                  <a:cubicBezTo>
                    <a:pt x="1716" y="105"/>
                    <a:pt x="1480" y="0"/>
                    <a:pt x="1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743;p86"/>
          <p:cNvGrpSpPr/>
          <p:nvPr/>
        </p:nvGrpSpPr>
        <p:grpSpPr>
          <a:xfrm rot="1299773">
            <a:off x="1712363" y="2852717"/>
            <a:ext cx="421380" cy="627379"/>
            <a:chOff x="1611400" y="4264325"/>
            <a:chExt cx="204725" cy="304875"/>
          </a:xfrm>
        </p:grpSpPr>
        <p:sp>
          <p:nvSpPr>
            <p:cNvPr id="16" name="Google Shape;744;p86"/>
            <p:cNvSpPr/>
            <p:nvPr/>
          </p:nvSpPr>
          <p:spPr>
            <a:xfrm>
              <a:off x="1611400" y="4264325"/>
              <a:ext cx="204725" cy="224825"/>
            </a:xfrm>
            <a:custGeom>
              <a:avLst/>
              <a:gdLst/>
              <a:ahLst/>
              <a:cxnLst/>
              <a:rect l="l" t="t" r="r" b="b"/>
              <a:pathLst>
                <a:path w="8189" h="8993" extrusionOk="0">
                  <a:moveTo>
                    <a:pt x="3561" y="0"/>
                  </a:moveTo>
                  <a:cubicBezTo>
                    <a:pt x="1727" y="0"/>
                    <a:pt x="0" y="1490"/>
                    <a:pt x="935" y="3575"/>
                  </a:cubicBezTo>
                  <a:cubicBezTo>
                    <a:pt x="1077" y="3892"/>
                    <a:pt x="1311" y="4020"/>
                    <a:pt x="1557" y="4020"/>
                  </a:cubicBezTo>
                  <a:cubicBezTo>
                    <a:pt x="2000" y="4020"/>
                    <a:pt x="2483" y="3607"/>
                    <a:pt x="2546" y="3138"/>
                  </a:cubicBezTo>
                  <a:cubicBezTo>
                    <a:pt x="2652" y="2350"/>
                    <a:pt x="3006" y="2037"/>
                    <a:pt x="3405" y="2037"/>
                  </a:cubicBezTo>
                  <a:cubicBezTo>
                    <a:pt x="4054" y="2037"/>
                    <a:pt x="4819" y="2864"/>
                    <a:pt x="4821" y="3825"/>
                  </a:cubicBezTo>
                  <a:cubicBezTo>
                    <a:pt x="4825" y="5165"/>
                    <a:pt x="3942" y="6358"/>
                    <a:pt x="3228" y="7421"/>
                  </a:cubicBezTo>
                  <a:cubicBezTo>
                    <a:pt x="2689" y="8221"/>
                    <a:pt x="3437" y="8993"/>
                    <a:pt x="4195" y="8993"/>
                  </a:cubicBezTo>
                  <a:cubicBezTo>
                    <a:pt x="4522" y="8993"/>
                    <a:pt x="4850" y="8849"/>
                    <a:pt x="5078" y="8503"/>
                  </a:cubicBezTo>
                  <a:cubicBezTo>
                    <a:pt x="6537" y="6287"/>
                    <a:pt x="8188" y="2626"/>
                    <a:pt x="5438" y="602"/>
                  </a:cubicBezTo>
                  <a:cubicBezTo>
                    <a:pt x="4875" y="188"/>
                    <a:pt x="4211" y="0"/>
                    <a:pt x="3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45;p86"/>
            <p:cNvSpPr/>
            <p:nvPr/>
          </p:nvSpPr>
          <p:spPr>
            <a:xfrm>
              <a:off x="1688575" y="4506825"/>
              <a:ext cx="60375" cy="62375"/>
            </a:xfrm>
            <a:custGeom>
              <a:avLst/>
              <a:gdLst/>
              <a:ahLst/>
              <a:cxnLst/>
              <a:rect l="l" t="t" r="r" b="b"/>
              <a:pathLst>
                <a:path w="2415" h="2495" extrusionOk="0">
                  <a:moveTo>
                    <a:pt x="1242" y="0"/>
                  </a:moveTo>
                  <a:cubicBezTo>
                    <a:pt x="1230" y="0"/>
                    <a:pt x="1219" y="1"/>
                    <a:pt x="1207" y="1"/>
                  </a:cubicBezTo>
                  <a:cubicBezTo>
                    <a:pt x="1005" y="10"/>
                    <a:pt x="807" y="63"/>
                    <a:pt x="629" y="158"/>
                  </a:cubicBezTo>
                  <a:cubicBezTo>
                    <a:pt x="403" y="277"/>
                    <a:pt x="150" y="585"/>
                    <a:pt x="103" y="841"/>
                  </a:cubicBezTo>
                  <a:cubicBezTo>
                    <a:pt x="93" y="897"/>
                    <a:pt x="83" y="952"/>
                    <a:pt x="73" y="1007"/>
                  </a:cubicBezTo>
                  <a:cubicBezTo>
                    <a:pt x="0" y="1417"/>
                    <a:pt x="50" y="1851"/>
                    <a:pt x="375" y="2151"/>
                  </a:cubicBezTo>
                  <a:cubicBezTo>
                    <a:pt x="605" y="2361"/>
                    <a:pt x="887" y="2495"/>
                    <a:pt x="1207" y="2495"/>
                  </a:cubicBezTo>
                  <a:cubicBezTo>
                    <a:pt x="1517" y="2490"/>
                    <a:pt x="1814" y="2367"/>
                    <a:pt x="2037" y="2151"/>
                  </a:cubicBezTo>
                  <a:cubicBezTo>
                    <a:pt x="2354" y="1833"/>
                    <a:pt x="2415" y="1430"/>
                    <a:pt x="2339" y="1007"/>
                  </a:cubicBezTo>
                  <a:cubicBezTo>
                    <a:pt x="2329" y="952"/>
                    <a:pt x="2319" y="897"/>
                    <a:pt x="2309" y="841"/>
                  </a:cubicBezTo>
                  <a:cubicBezTo>
                    <a:pt x="2267" y="605"/>
                    <a:pt x="2080" y="387"/>
                    <a:pt x="1900" y="247"/>
                  </a:cubicBezTo>
                  <a:cubicBezTo>
                    <a:pt x="1716" y="105"/>
                    <a:pt x="1480" y="0"/>
                    <a:pt x="1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4580673-5774-8C16-5487-20E2704B9E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8859" y="1163782"/>
            <a:ext cx="3388059" cy="19820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Описание</a:t>
            </a:r>
            <a:endParaRPr dirty="0"/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1"/>
          </p:nvPr>
        </p:nvSpPr>
        <p:spPr>
          <a:xfrm>
            <a:off x="1315148" y="1249435"/>
            <a:ext cx="69633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bg-BG" sz="1800" dirty="0"/>
              <a:t>"Генератор на седмично разписание" </a:t>
            </a:r>
            <a:r>
              <a:rPr lang="en-US" sz="1800" dirty="0"/>
              <a:t>e </a:t>
            </a:r>
            <a:r>
              <a:rPr lang="bg-BG" sz="1800" dirty="0"/>
              <a:t>приложна програма за автоматично изготвяне на седмичното разпределение на часовете в училище.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bg-BG" sz="1800" dirty="0"/>
              <a:t>Подходящ за училищни администратори, чиито дейности са свързани с изготвяне и направа на седмична програма за всяка учебна година и учебен срок на учителите и учениците в едно училище.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bg-BG" sz="1800" dirty="0"/>
              <a:t>Програмата е десктоп-приложение с български интерфейс, работи с Windows и може да се инсталира на неограничен брой компютри.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3"/>
          <p:cNvSpPr txBox="1">
            <a:spLocks noGrp="1"/>
          </p:cNvSpPr>
          <p:nvPr>
            <p:ph type="title"/>
          </p:nvPr>
        </p:nvSpPr>
        <p:spPr>
          <a:xfrm>
            <a:off x="1655953" y="711175"/>
            <a:ext cx="59709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dirty="0"/>
              <a:t>Основни етапи в реализацията</a:t>
            </a:r>
            <a:endParaRPr dirty="0"/>
          </a:p>
        </p:txBody>
      </p:sp>
      <p:sp>
        <p:nvSpPr>
          <p:cNvPr id="469" name="Google Shape;469;p53"/>
          <p:cNvSpPr txBox="1">
            <a:spLocks noGrp="1"/>
          </p:cNvSpPr>
          <p:nvPr>
            <p:ph type="title"/>
          </p:nvPr>
        </p:nvSpPr>
        <p:spPr>
          <a:xfrm>
            <a:off x="1270871" y="2472170"/>
            <a:ext cx="122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Step 1</a:t>
            </a: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470" name="Google Shape;470;p5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80">
            <a:off x="2599557" y="2436435"/>
            <a:ext cx="1168516" cy="68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5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80">
            <a:off x="3849479" y="2424460"/>
            <a:ext cx="1168516" cy="68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5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80">
            <a:off x="5099400" y="2424459"/>
            <a:ext cx="1168516" cy="68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80">
            <a:off x="1330354" y="2401227"/>
            <a:ext cx="1168516" cy="68943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3"/>
          <p:cNvSpPr txBox="1">
            <a:spLocks noGrp="1"/>
          </p:cNvSpPr>
          <p:nvPr>
            <p:ph type="title"/>
          </p:nvPr>
        </p:nvSpPr>
        <p:spPr>
          <a:xfrm>
            <a:off x="2534719" y="2459592"/>
            <a:ext cx="122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Step 2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475" name="Google Shape;475;p53"/>
          <p:cNvSpPr txBox="1">
            <a:spLocks noGrp="1"/>
          </p:cNvSpPr>
          <p:nvPr>
            <p:ph type="title"/>
          </p:nvPr>
        </p:nvSpPr>
        <p:spPr>
          <a:xfrm>
            <a:off x="3841335" y="2458726"/>
            <a:ext cx="122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Step 3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476" name="Google Shape;476;p53"/>
          <p:cNvSpPr txBox="1">
            <a:spLocks noGrp="1"/>
          </p:cNvSpPr>
          <p:nvPr>
            <p:ph type="title"/>
          </p:nvPr>
        </p:nvSpPr>
        <p:spPr>
          <a:xfrm>
            <a:off x="5096759" y="2443580"/>
            <a:ext cx="122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Step 4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477" name="Google Shape;477;p53"/>
          <p:cNvSpPr txBox="1">
            <a:spLocks noGrp="1"/>
          </p:cNvSpPr>
          <p:nvPr>
            <p:ph type="subTitle" idx="4294967295"/>
          </p:nvPr>
        </p:nvSpPr>
        <p:spPr>
          <a:xfrm>
            <a:off x="1178978" y="3533510"/>
            <a:ext cx="1870066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>
              <a:buNone/>
            </a:pPr>
            <a:r>
              <a:rPr lang="bg-BG" sz="1200" dirty="0"/>
              <a:t>Събиране на данни за предходни седмични разписания и приложения</a:t>
            </a:r>
          </a:p>
        </p:txBody>
      </p:sp>
      <p:sp>
        <p:nvSpPr>
          <p:cNvPr id="478" name="Google Shape;478;p53"/>
          <p:cNvSpPr txBox="1">
            <a:spLocks noGrp="1"/>
          </p:cNvSpPr>
          <p:nvPr>
            <p:ph type="subTitle" idx="4294967295"/>
          </p:nvPr>
        </p:nvSpPr>
        <p:spPr>
          <a:xfrm>
            <a:off x="6101214" y="3568480"/>
            <a:ext cx="18534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bg-BG" sz="1200" dirty="0"/>
              <a:t>Тестване на приложението и откриване на логически грешки</a:t>
            </a:r>
            <a:endParaRPr sz="1200" dirty="0"/>
          </a:p>
        </p:txBody>
      </p:sp>
      <p:sp>
        <p:nvSpPr>
          <p:cNvPr id="479" name="Google Shape;479;p53"/>
          <p:cNvSpPr txBox="1">
            <a:spLocks noGrp="1"/>
          </p:cNvSpPr>
          <p:nvPr>
            <p:ph type="subTitle" idx="4294967295"/>
          </p:nvPr>
        </p:nvSpPr>
        <p:spPr>
          <a:xfrm>
            <a:off x="1922477" y="1163324"/>
            <a:ext cx="2535382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bg-BG" sz="1200" dirty="0"/>
              <a:t>Създаване на програмен код чрез език за програмиране </a:t>
            </a:r>
            <a:r>
              <a:rPr lang="en-US" dirty="0"/>
              <a:t>C#</a:t>
            </a:r>
            <a:r>
              <a:rPr lang="bg-BG" dirty="0"/>
              <a:t> </a:t>
            </a:r>
            <a:endParaRPr lang="ru-RU" sz="1400" dirty="0"/>
          </a:p>
        </p:txBody>
      </p:sp>
      <p:sp>
        <p:nvSpPr>
          <p:cNvPr id="480" name="Google Shape;480;p53"/>
          <p:cNvSpPr txBox="1">
            <a:spLocks noGrp="1"/>
          </p:cNvSpPr>
          <p:nvPr>
            <p:ph type="subTitle" idx="4294967295"/>
          </p:nvPr>
        </p:nvSpPr>
        <p:spPr>
          <a:xfrm>
            <a:off x="3373008" y="3622097"/>
            <a:ext cx="2374696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bg-BG" sz="1200" dirty="0"/>
              <a:t>Oбмисляне на алгоритъм за подреждане на часовете</a:t>
            </a:r>
          </a:p>
          <a:p>
            <a:pPr marL="0" lvl="0" indent="0" algn="ctr">
              <a:spcAft>
                <a:spcPts val="1600"/>
              </a:spcAft>
              <a:buNone/>
            </a:pPr>
            <a:endParaRPr sz="1200" dirty="0"/>
          </a:p>
        </p:txBody>
      </p:sp>
      <p:pic>
        <p:nvPicPr>
          <p:cNvPr id="481" name="Google Shape;481;p53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-5400000">
            <a:off x="2935106" y="2115450"/>
            <a:ext cx="425926" cy="1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3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-5400000">
            <a:off x="5368493" y="2090470"/>
            <a:ext cx="425926" cy="1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53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5400000">
            <a:off x="4175570" y="3190049"/>
            <a:ext cx="425926" cy="1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53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5400000">
            <a:off x="1709514" y="3193919"/>
            <a:ext cx="425926" cy="1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476;p53"/>
          <p:cNvSpPr txBox="1">
            <a:spLocks/>
          </p:cNvSpPr>
          <p:nvPr/>
        </p:nvSpPr>
        <p:spPr>
          <a:xfrm>
            <a:off x="6101214" y="2446191"/>
            <a:ext cx="122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dk2"/>
                </a:solidFill>
              </a:rPr>
              <a:t>Step </a:t>
            </a:r>
            <a:r>
              <a:rPr lang="bg-BG" sz="1800" dirty="0">
                <a:solidFill>
                  <a:schemeClr val="dk2"/>
                </a:solidFill>
              </a:rPr>
              <a:t>5</a:t>
            </a:r>
            <a:endParaRPr lang="en-US" sz="1800" dirty="0">
              <a:solidFill>
                <a:schemeClr val="dk2"/>
              </a:solidFill>
            </a:endParaRPr>
          </a:p>
        </p:txBody>
      </p:sp>
      <p:sp>
        <p:nvSpPr>
          <p:cNvPr id="22" name="Google Shape;476;p53"/>
          <p:cNvSpPr txBox="1">
            <a:spLocks/>
          </p:cNvSpPr>
          <p:nvPr/>
        </p:nvSpPr>
        <p:spPr>
          <a:xfrm>
            <a:off x="7440622" y="2458726"/>
            <a:ext cx="122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dk2"/>
                </a:solidFill>
              </a:rPr>
              <a:t>Step </a:t>
            </a:r>
            <a:r>
              <a:rPr lang="bg-BG" sz="1800" dirty="0">
                <a:solidFill>
                  <a:schemeClr val="dk2"/>
                </a:solidFill>
              </a:rPr>
              <a:t>6</a:t>
            </a:r>
            <a:endParaRPr lang="en-US" sz="1800" dirty="0">
              <a:solidFill>
                <a:schemeClr val="dk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425" y="2279212"/>
            <a:ext cx="1292464" cy="926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858" y="2309170"/>
            <a:ext cx="1292464" cy="926672"/>
          </a:xfrm>
          <a:prstGeom prst="rect">
            <a:avLst/>
          </a:prstGeom>
        </p:spPr>
      </p:pic>
      <p:pic>
        <p:nvPicPr>
          <p:cNvPr id="25" name="Google Shape;482;p53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5400000">
            <a:off x="6571975" y="3200356"/>
            <a:ext cx="425926" cy="1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482;p53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-5400000">
            <a:off x="7808127" y="2090470"/>
            <a:ext cx="425926" cy="1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480;p53"/>
          <p:cNvSpPr txBox="1">
            <a:spLocks/>
          </p:cNvSpPr>
          <p:nvPr/>
        </p:nvSpPr>
        <p:spPr>
          <a:xfrm>
            <a:off x="4419377" y="1270096"/>
            <a:ext cx="2374696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ctr">
              <a:spcAft>
                <a:spcPts val="1600"/>
              </a:spcAft>
              <a:buFont typeface="Roboto Mono Medium"/>
              <a:buNone/>
            </a:pPr>
            <a:r>
              <a:rPr lang="ru-RU" sz="1200" dirty="0"/>
              <a:t>Дизайн и оформяне на меню</a:t>
            </a:r>
          </a:p>
          <a:p>
            <a:pPr marL="0" indent="0" algn="ctr">
              <a:spcAft>
                <a:spcPts val="1600"/>
              </a:spcAft>
              <a:buFont typeface="Roboto Mono Medium"/>
              <a:buNone/>
            </a:pPr>
            <a:endParaRPr lang="ru-RU" sz="1200" dirty="0"/>
          </a:p>
        </p:txBody>
      </p:sp>
      <p:sp>
        <p:nvSpPr>
          <p:cNvPr id="28" name="Google Shape;478;p53"/>
          <p:cNvSpPr txBox="1">
            <a:spLocks/>
          </p:cNvSpPr>
          <p:nvPr/>
        </p:nvSpPr>
        <p:spPr>
          <a:xfrm>
            <a:off x="6989118" y="1535167"/>
            <a:ext cx="18534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ctr">
              <a:spcAft>
                <a:spcPts val="1600"/>
              </a:spcAft>
              <a:buFont typeface="Roboto Mono Medium"/>
              <a:buNone/>
            </a:pPr>
            <a:r>
              <a:rPr lang="ru-RU" sz="1200" dirty="0"/>
              <a:t>Демонстрация и популяризиране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1"/>
          <p:cNvSpPr txBox="1">
            <a:spLocks noGrp="1"/>
          </p:cNvSpPr>
          <p:nvPr>
            <p:ph type="title"/>
          </p:nvPr>
        </p:nvSpPr>
        <p:spPr>
          <a:xfrm>
            <a:off x="811447" y="1775926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Проблем</a:t>
            </a:r>
            <a:endParaRPr dirty="0"/>
          </a:p>
        </p:txBody>
      </p:sp>
      <p:sp>
        <p:nvSpPr>
          <p:cNvPr id="451" name="Google Shape;451;p51"/>
          <p:cNvSpPr txBox="1">
            <a:spLocks noGrp="1"/>
          </p:cNvSpPr>
          <p:nvPr>
            <p:ph type="subTitle" idx="1"/>
          </p:nvPr>
        </p:nvSpPr>
        <p:spPr>
          <a:xfrm>
            <a:off x="394856" y="2184232"/>
            <a:ext cx="3927762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bg-BG" dirty="0"/>
              <a:t>Измисляне на бърз и ефективен алгоритъм и намиране на пробни данни за часове, класове и учители. 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bg-BG" dirty="0"/>
              <a:t>Трудно структуриране и оформяне на подходящ интерфейс за приложението. </a:t>
            </a:r>
          </a:p>
        </p:txBody>
      </p:sp>
      <p:sp>
        <p:nvSpPr>
          <p:cNvPr id="452" name="Google Shape;452;p51"/>
          <p:cNvSpPr txBox="1">
            <a:spLocks noGrp="1"/>
          </p:cNvSpPr>
          <p:nvPr>
            <p:ph type="title" idx="2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Решение</a:t>
            </a:r>
            <a:endParaRPr dirty="0"/>
          </a:p>
        </p:txBody>
      </p:sp>
      <p:sp>
        <p:nvSpPr>
          <p:cNvPr id="453" name="Google Shape;453;p51"/>
          <p:cNvSpPr txBox="1">
            <a:spLocks noGrp="1"/>
          </p:cNvSpPr>
          <p:nvPr>
            <p:ph type="subTitle" idx="3"/>
          </p:nvPr>
        </p:nvSpPr>
        <p:spPr>
          <a:xfrm>
            <a:off x="5318730" y="3229817"/>
            <a:ext cx="3045952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bg-BG" dirty="0"/>
              <a:t>Всички цели, които бяха поставени намериха своето решение и реализацията беше осъществена.</a:t>
            </a:r>
            <a:endParaRPr dirty="0"/>
          </a:p>
        </p:txBody>
      </p:sp>
      <p:pic>
        <p:nvPicPr>
          <p:cNvPr id="454" name="Google Shape;454;p51"/>
          <p:cNvPicPr preferRelativeResize="0"/>
          <p:nvPr/>
        </p:nvPicPr>
        <p:blipFill rotWithShape="1">
          <a:blip r:embed="rId3">
            <a:alphaModFix/>
          </a:blip>
          <a:srcRect l="30776"/>
          <a:stretch/>
        </p:blipFill>
        <p:spPr>
          <a:xfrm>
            <a:off x="1506550" y="418082"/>
            <a:ext cx="1527595" cy="1369154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55" name="Google Shape;455;p51"/>
          <p:cNvSpPr/>
          <p:nvPr/>
        </p:nvSpPr>
        <p:spPr>
          <a:xfrm>
            <a:off x="1506586" y="675208"/>
            <a:ext cx="1253610" cy="738785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6" name="Google Shape;456;p51"/>
          <p:cNvPicPr preferRelativeResize="0"/>
          <p:nvPr/>
        </p:nvPicPr>
        <p:blipFill rotWithShape="1">
          <a:blip r:embed="rId4">
            <a:alphaModFix/>
          </a:blip>
          <a:srcRect l="15417" r="15417"/>
          <a:stretch/>
        </p:blipFill>
        <p:spPr>
          <a:xfrm>
            <a:off x="5917827" y="874540"/>
            <a:ext cx="1719600" cy="16581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57" name="Google Shape;457;p51"/>
          <p:cNvSpPr/>
          <p:nvPr/>
        </p:nvSpPr>
        <p:spPr>
          <a:xfrm rot="1736031">
            <a:off x="6283366" y="675218"/>
            <a:ext cx="1253589" cy="738773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03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>
            <a:spLocks noGrp="1"/>
          </p:cNvSpPr>
          <p:nvPr>
            <p:ph type="title" idx="8"/>
          </p:nvPr>
        </p:nvSpPr>
        <p:spPr>
          <a:xfrm>
            <a:off x="457200" y="711181"/>
            <a:ext cx="40108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Използвани технологии</a:t>
            </a:r>
            <a:endParaRPr sz="2400" dirty="0"/>
          </a:p>
        </p:txBody>
      </p:sp>
      <p:sp>
        <p:nvSpPr>
          <p:cNvPr id="281" name="Google Shape;281;p39"/>
          <p:cNvSpPr/>
          <p:nvPr/>
        </p:nvSpPr>
        <p:spPr>
          <a:xfrm>
            <a:off x="3768907" y="2080636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5312158" y="2390625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3" name="Google Shape;2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5467">
            <a:off x="7428349" y="264518"/>
            <a:ext cx="1323877" cy="154781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90" name="Google Shape;290;p39"/>
          <p:cNvSpPr/>
          <p:nvPr/>
        </p:nvSpPr>
        <p:spPr>
          <a:xfrm>
            <a:off x="3798543" y="2010025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9"/>
          <p:cNvSpPr txBox="1">
            <a:spLocks noGrp="1"/>
          </p:cNvSpPr>
          <p:nvPr>
            <p:ph type="subTitle" idx="1"/>
          </p:nvPr>
        </p:nvSpPr>
        <p:spPr>
          <a:xfrm>
            <a:off x="1232945" y="2389875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bg-BG" dirty="0"/>
              <a:t>интегрирана среда за разработка</a:t>
            </a:r>
            <a:endParaRPr dirty="0"/>
          </a:p>
        </p:txBody>
      </p:sp>
      <p:sp>
        <p:nvSpPr>
          <p:cNvPr id="293" name="Google Shape;293;p39"/>
          <p:cNvSpPr txBox="1">
            <a:spLocks noGrp="1"/>
          </p:cNvSpPr>
          <p:nvPr>
            <p:ph type="title" idx="2"/>
          </p:nvPr>
        </p:nvSpPr>
        <p:spPr>
          <a:xfrm>
            <a:off x="5788152" y="2274795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MS Power Point </a:t>
            </a:r>
            <a:endParaRPr dirty="0"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4"/>
          </p:nvPr>
        </p:nvSpPr>
        <p:spPr>
          <a:xfrm>
            <a:off x="800975" y="3449700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C#</a:t>
            </a:r>
            <a:endParaRPr dirty="0"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5"/>
          </p:nvPr>
        </p:nvSpPr>
        <p:spPr>
          <a:xfrm>
            <a:off x="801101" y="3838273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програмен език</a:t>
            </a:r>
            <a:endParaRPr dirty="0"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6"/>
          </p:nvPr>
        </p:nvSpPr>
        <p:spPr>
          <a:xfrm>
            <a:off x="5899430" y="3041355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MS Word </a:t>
            </a:r>
            <a:endParaRPr dirty="0"/>
          </a:p>
        </p:txBody>
      </p:sp>
      <p:sp>
        <p:nvSpPr>
          <p:cNvPr id="299" name="Google Shape;299;p39"/>
          <p:cNvSpPr/>
          <p:nvPr/>
        </p:nvSpPr>
        <p:spPr>
          <a:xfrm>
            <a:off x="3742147" y="3529755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5386266" y="3935036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5386266" y="3106575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2672" y="2010025"/>
            <a:ext cx="3075710" cy="488400"/>
          </a:xfrm>
        </p:spPr>
        <p:txBody>
          <a:bodyPr/>
          <a:lstStyle/>
          <a:p>
            <a:r>
              <a:rPr lang="bg-BG" dirty="0"/>
              <a:t>М</a:t>
            </a:r>
            <a:r>
              <a:rPr lang="en-US" dirty="0"/>
              <a:t>S Visual Studio 2022 </a:t>
            </a:r>
            <a:endParaRPr lang="bg-BG" dirty="0"/>
          </a:p>
        </p:txBody>
      </p:sp>
      <p:sp>
        <p:nvSpPr>
          <p:cNvPr id="27" name="Google Shape;290;p39"/>
          <p:cNvSpPr/>
          <p:nvPr/>
        </p:nvSpPr>
        <p:spPr>
          <a:xfrm>
            <a:off x="3784990" y="3458923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01;p39"/>
          <p:cNvSpPr/>
          <p:nvPr/>
        </p:nvSpPr>
        <p:spPr>
          <a:xfrm>
            <a:off x="5390464" y="2332156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0;p39"/>
          <p:cNvSpPr/>
          <p:nvPr/>
        </p:nvSpPr>
        <p:spPr>
          <a:xfrm>
            <a:off x="5340779" y="3165542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01;p39"/>
          <p:cNvSpPr/>
          <p:nvPr/>
        </p:nvSpPr>
        <p:spPr>
          <a:xfrm>
            <a:off x="5458402" y="3875848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97;p39"/>
          <p:cNvSpPr txBox="1">
            <a:spLocks/>
          </p:cNvSpPr>
          <p:nvPr/>
        </p:nvSpPr>
        <p:spPr>
          <a:xfrm>
            <a:off x="5860288" y="3838273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ncert One"/>
              <a:buNone/>
              <a:defRPr sz="21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Gimp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916" y="945542"/>
            <a:ext cx="402371" cy="334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6933" y="1038425"/>
            <a:ext cx="363794" cy="3373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>
            <a:spLocks noGrp="1"/>
          </p:cNvSpPr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Алгоритъм</a:t>
            </a:r>
            <a:endParaRPr dirty="0"/>
          </a:p>
        </p:txBody>
      </p:sp>
      <p:grpSp>
        <p:nvGrpSpPr>
          <p:cNvPr id="319" name="Google Shape;319;p42"/>
          <p:cNvGrpSpPr/>
          <p:nvPr/>
        </p:nvGrpSpPr>
        <p:grpSpPr>
          <a:xfrm>
            <a:off x="558259" y="1386240"/>
            <a:ext cx="3639667" cy="3414360"/>
            <a:chOff x="-331425" y="1579700"/>
            <a:chExt cx="1880250" cy="1905825"/>
          </a:xfrm>
        </p:grpSpPr>
        <p:sp>
          <p:nvSpPr>
            <p:cNvPr id="320" name="Google Shape;320;p42"/>
            <p:cNvSpPr/>
            <p:nvPr/>
          </p:nvSpPr>
          <p:spPr>
            <a:xfrm>
              <a:off x="-72650" y="1864050"/>
              <a:ext cx="1621475" cy="1621475"/>
            </a:xfrm>
            <a:custGeom>
              <a:avLst/>
              <a:gdLst/>
              <a:ahLst/>
              <a:cxnLst/>
              <a:rect l="l" t="t" r="r" b="b"/>
              <a:pathLst>
                <a:path w="64859" h="64859" extrusionOk="0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2"/>
            <p:cNvSpPr/>
            <p:nvPr/>
          </p:nvSpPr>
          <p:spPr>
            <a:xfrm>
              <a:off x="-82425" y="1854000"/>
              <a:ext cx="1621450" cy="1621725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2"/>
            <p:cNvSpPr/>
            <p:nvPr/>
          </p:nvSpPr>
          <p:spPr>
            <a:xfrm>
              <a:off x="-331425" y="1579700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42"/>
          <p:cNvSpPr txBox="1">
            <a:spLocks noGrp="1"/>
          </p:cNvSpPr>
          <p:nvPr>
            <p:ph type="body" idx="4294967295"/>
          </p:nvPr>
        </p:nvSpPr>
        <p:spPr>
          <a:xfrm rot="390862">
            <a:off x="1402998" y="2377153"/>
            <a:ext cx="2628760" cy="1131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bg-BG" sz="1400" dirty="0">
                <a:solidFill>
                  <a:srgbClr val="FFFFFF"/>
                </a:solidFill>
              </a:rPr>
              <a:t>Генетичен алгоритъм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ru-RU" sz="1400" dirty="0">
                <a:solidFill>
                  <a:srgbClr val="FFFFFF"/>
                </a:solidFill>
              </a:rPr>
              <a:t>част от еволюционото програмиране, което е бързо разрастващата се област на изкуствения интелект.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325" name="Google Shape;325;p42"/>
          <p:cNvSpPr txBox="1">
            <a:spLocks noGrp="1"/>
          </p:cNvSpPr>
          <p:nvPr>
            <p:ph type="subTitle" idx="1"/>
          </p:nvPr>
        </p:nvSpPr>
        <p:spPr>
          <a:xfrm>
            <a:off x="5293653" y="1010533"/>
            <a:ext cx="29255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bg-BG" sz="1400" dirty="0"/>
              <a:t>Генерира произволна популация на таблицата</a:t>
            </a:r>
            <a:endParaRPr sz="1400" dirty="0"/>
          </a:p>
        </p:txBody>
      </p:sp>
      <p:grpSp>
        <p:nvGrpSpPr>
          <p:cNvPr id="330" name="Google Shape;330;p42"/>
          <p:cNvGrpSpPr/>
          <p:nvPr/>
        </p:nvGrpSpPr>
        <p:grpSpPr>
          <a:xfrm>
            <a:off x="4634974" y="1710603"/>
            <a:ext cx="386896" cy="361453"/>
            <a:chOff x="1183375" y="2536600"/>
            <a:chExt cx="1060600" cy="1114925"/>
          </a:xfrm>
        </p:grpSpPr>
        <p:sp>
          <p:nvSpPr>
            <p:cNvPr id="331" name="Google Shape;331;p42"/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2"/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2"/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2"/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2"/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2"/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2"/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2"/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2"/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2"/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88" y="2651353"/>
            <a:ext cx="597460" cy="493819"/>
          </a:xfrm>
          <a:prstGeom prst="rect">
            <a:avLst/>
          </a:prstGeom>
        </p:spPr>
      </p:pic>
      <p:grpSp>
        <p:nvGrpSpPr>
          <p:cNvPr id="47" name="Google Shape;330;p42"/>
          <p:cNvGrpSpPr/>
          <p:nvPr/>
        </p:nvGrpSpPr>
        <p:grpSpPr>
          <a:xfrm>
            <a:off x="4664920" y="2423813"/>
            <a:ext cx="386896" cy="361453"/>
            <a:chOff x="1183375" y="2536600"/>
            <a:chExt cx="1060600" cy="1114925"/>
          </a:xfrm>
        </p:grpSpPr>
        <p:sp>
          <p:nvSpPr>
            <p:cNvPr id="48" name="Google Shape;331;p42"/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32;p42"/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33;p42"/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34;p42"/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35;p42"/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36;p42"/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37;p42"/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38;p42"/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39;p42"/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0;p42"/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1;p42"/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330;p42"/>
          <p:cNvGrpSpPr/>
          <p:nvPr/>
        </p:nvGrpSpPr>
        <p:grpSpPr>
          <a:xfrm>
            <a:off x="4608554" y="3074492"/>
            <a:ext cx="386896" cy="361453"/>
            <a:chOff x="1183375" y="2536600"/>
            <a:chExt cx="1060600" cy="1114925"/>
          </a:xfrm>
        </p:grpSpPr>
        <p:sp>
          <p:nvSpPr>
            <p:cNvPr id="60" name="Google Shape;331;p42"/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2;p42"/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3;p42"/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4;p42"/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5;p42"/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36;p42"/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37;p42"/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38;p42"/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39;p42"/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40;p42"/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41;p42"/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330;p42"/>
          <p:cNvGrpSpPr/>
          <p:nvPr/>
        </p:nvGrpSpPr>
        <p:grpSpPr>
          <a:xfrm>
            <a:off x="4698271" y="3762779"/>
            <a:ext cx="386896" cy="361453"/>
            <a:chOff x="1183375" y="2536600"/>
            <a:chExt cx="1060600" cy="1114925"/>
          </a:xfrm>
        </p:grpSpPr>
        <p:sp>
          <p:nvSpPr>
            <p:cNvPr id="84" name="Google Shape;331;p42"/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32;p42"/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33;p42"/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34;p42"/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35;p42"/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36;p42"/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37;p42"/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38;p42"/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39;p42"/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40;p42"/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41;p42"/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330;p42"/>
          <p:cNvGrpSpPr/>
          <p:nvPr/>
        </p:nvGrpSpPr>
        <p:grpSpPr>
          <a:xfrm>
            <a:off x="4645682" y="1107140"/>
            <a:ext cx="386896" cy="361453"/>
            <a:chOff x="1183375" y="2536600"/>
            <a:chExt cx="1060600" cy="1114925"/>
          </a:xfrm>
        </p:grpSpPr>
        <p:sp>
          <p:nvSpPr>
            <p:cNvPr id="100" name="Google Shape;331;p42"/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32;p42"/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33;p42"/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34;p42"/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35;p42"/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36;p42"/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37;p42"/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38;p42"/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39;p42"/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40;p42"/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41;p42"/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325;p42"/>
          <p:cNvSpPr txBox="1">
            <a:spLocks noGrp="1"/>
          </p:cNvSpPr>
          <p:nvPr>
            <p:ph type="subTitle" idx="1"/>
          </p:nvPr>
        </p:nvSpPr>
        <p:spPr>
          <a:xfrm>
            <a:off x="5108478" y="2327206"/>
            <a:ext cx="33702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sz="1400" dirty="0"/>
              <a:t>Разменя застъпващите се часове, като се стреми да не повтори застъпването.</a:t>
            </a:r>
          </a:p>
        </p:txBody>
      </p:sp>
      <p:sp>
        <p:nvSpPr>
          <p:cNvPr id="112" name="Google Shape;325;p42"/>
          <p:cNvSpPr txBox="1">
            <a:spLocks noGrp="1"/>
          </p:cNvSpPr>
          <p:nvPr>
            <p:ph type="subTitle" idx="1"/>
          </p:nvPr>
        </p:nvSpPr>
        <p:spPr>
          <a:xfrm>
            <a:off x="5232170" y="3039903"/>
            <a:ext cx="352736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bg-BG" sz="1400" dirty="0"/>
              <a:t>Проверява колко се е подобрила наредената таблицата</a:t>
            </a:r>
            <a:endParaRPr sz="1400" dirty="0"/>
          </a:p>
        </p:txBody>
      </p:sp>
      <p:sp>
        <p:nvSpPr>
          <p:cNvPr id="114" name="Google Shape;325;p42"/>
          <p:cNvSpPr txBox="1">
            <a:spLocks noGrp="1"/>
          </p:cNvSpPr>
          <p:nvPr>
            <p:ph type="subTitle" idx="1"/>
          </p:nvPr>
        </p:nvSpPr>
        <p:spPr>
          <a:xfrm>
            <a:off x="5277212" y="3725724"/>
            <a:ext cx="29255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bg-BG" sz="1400" dirty="0"/>
              <a:t>Постигане на целта</a:t>
            </a:r>
            <a:endParaRPr sz="1400" dirty="0"/>
          </a:p>
        </p:txBody>
      </p:sp>
      <p:sp>
        <p:nvSpPr>
          <p:cNvPr id="115" name="Google Shape;325;p42"/>
          <p:cNvSpPr txBox="1">
            <a:spLocks noGrp="1"/>
          </p:cNvSpPr>
          <p:nvPr>
            <p:ph type="subTitle" idx="1"/>
          </p:nvPr>
        </p:nvSpPr>
        <p:spPr>
          <a:xfrm>
            <a:off x="5314063" y="1625311"/>
            <a:ext cx="29255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bg-BG" sz="1400" dirty="0"/>
              <a:t>Намира застъпващите елементи /часове/</a:t>
            </a:r>
          </a:p>
        </p:txBody>
      </p:sp>
    </p:spTree>
    <p:extLst>
      <p:ext uri="{BB962C8B-B14F-4D97-AF65-F5344CB8AC3E}">
        <p14:creationId xmlns:p14="http://schemas.microsoft.com/office/powerpoint/2010/main" val="252337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82"/>
          <p:cNvSpPr txBox="1">
            <a:spLocks noGrp="1"/>
          </p:cNvSpPr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Основен екран</a:t>
            </a:r>
            <a:endParaRPr dirty="0"/>
          </a:p>
        </p:txBody>
      </p:sp>
      <p:pic>
        <p:nvPicPr>
          <p:cNvPr id="717" name="Google Shape;71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68993">
            <a:off x="1067250" y="1541426"/>
            <a:ext cx="2363900" cy="27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82"/>
          <p:cNvPicPr preferRelativeResize="0"/>
          <p:nvPr/>
        </p:nvPicPr>
        <p:blipFill rotWithShape="1">
          <a:blip r:embed="rId4">
            <a:alphaModFix amt="71000"/>
          </a:blip>
          <a:srcRect l="101333" r="59578"/>
          <a:stretch/>
        </p:blipFill>
        <p:spPr>
          <a:xfrm rot="5400036" flipH="1">
            <a:off x="6889200" y="3216562"/>
            <a:ext cx="896010" cy="312282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82"/>
          <p:cNvSpPr txBox="1">
            <a:spLocks noGrp="1"/>
          </p:cNvSpPr>
          <p:nvPr>
            <p:ph type="subTitle" idx="4294967295"/>
          </p:nvPr>
        </p:nvSpPr>
        <p:spPr>
          <a:xfrm>
            <a:off x="5486700" y="3228963"/>
            <a:ext cx="25023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720" name="Google Shape;720;p82"/>
          <p:cNvSpPr txBox="1">
            <a:spLocks noGrp="1"/>
          </p:cNvSpPr>
          <p:nvPr>
            <p:ph type="subTitle" idx="4294967295"/>
          </p:nvPr>
        </p:nvSpPr>
        <p:spPr>
          <a:xfrm rot="-668771">
            <a:off x="1315623" y="2592307"/>
            <a:ext cx="2017455" cy="1385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>
                <a:solidFill>
                  <a:schemeClr val="dk2"/>
                </a:solidFill>
              </a:rPr>
              <a:t>Приложение</a:t>
            </a:r>
            <a:endParaRPr sz="1600" dirty="0">
              <a:solidFill>
                <a:schemeClr val="dk2"/>
              </a:solidFill>
            </a:endParaRPr>
          </a:p>
        </p:txBody>
      </p:sp>
      <p:pic>
        <p:nvPicPr>
          <p:cNvPr id="1026" name="Picture 2" descr="Изображение">
            <a:extLst>
              <a:ext uri="{FF2B5EF4-FFF2-40B4-BE49-F238E27FC236}">
                <a16:creationId xmlns:a16="http://schemas.microsoft.com/office/drawing/2014/main" id="{7881BE06-C7E2-EC63-6860-A1B2A7AC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33" y="1571180"/>
            <a:ext cx="7321314" cy="316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80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86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Инсталация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ADEA14-1A13-FE03-6666-E61047E0FF00}"/>
              </a:ext>
            </a:extLst>
          </p:cNvPr>
          <p:cNvSpPr txBox="1"/>
          <p:nvPr/>
        </p:nvSpPr>
        <p:spPr>
          <a:xfrm>
            <a:off x="1489364" y="1283875"/>
            <a:ext cx="45977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bg-BG" dirty="0"/>
              <a:t>Отвори </a:t>
            </a:r>
            <a:r>
              <a:rPr lang="en-US" dirty="0"/>
              <a:t>Setup.exe</a:t>
            </a:r>
            <a:endParaRPr lang="bg-BG" dirty="0"/>
          </a:p>
          <a:p>
            <a:pPr marL="342900" indent="-342900">
              <a:buFont typeface="+mj-lt"/>
              <a:buAutoNum type="arabicPeriod"/>
            </a:pPr>
            <a:r>
              <a:rPr lang="bg-BG" dirty="0"/>
              <a:t>Инсталирай </a:t>
            </a:r>
            <a:r>
              <a:rPr lang="en-US" dirty="0"/>
              <a:t>.NET Core 3.1 (</a:t>
            </a:r>
            <a:r>
              <a:rPr lang="bg-BG" dirty="0"/>
              <a:t>ако не е инсталиран</a:t>
            </a:r>
            <a:r>
              <a:rPr lang="en-US" dirty="0"/>
              <a:t>)</a:t>
            </a:r>
            <a:endParaRPr lang="bg-BG" dirty="0"/>
          </a:p>
          <a:p>
            <a:pPr marL="342900" indent="-342900">
              <a:buFont typeface="+mj-lt"/>
              <a:buAutoNum type="arabicPeriod"/>
            </a:pPr>
            <a:r>
              <a:rPr lang="bg-BG" dirty="0"/>
              <a:t>Избери папка за програмата</a:t>
            </a:r>
          </a:p>
          <a:p>
            <a:pPr marL="342900" indent="-342900">
              <a:buFont typeface="+mj-lt"/>
              <a:buAutoNum type="arabicPeriod"/>
            </a:pPr>
            <a:r>
              <a:rPr lang="bg-BG" dirty="0"/>
              <a:t>Стартирай като администратор</a:t>
            </a:r>
          </a:p>
        </p:txBody>
      </p:sp>
    </p:spTree>
    <p:extLst>
      <p:ext uri="{BB962C8B-B14F-4D97-AF65-F5344CB8AC3E}">
        <p14:creationId xmlns:p14="http://schemas.microsoft.com/office/powerpoint/2010/main" val="203460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5CFA-C3AC-FBA0-4D75-41AE2CD3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използваш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CD1AC-AB0F-3C3A-572F-C215C1D5BD09}"/>
              </a:ext>
            </a:extLst>
          </p:cNvPr>
          <p:cNvSpPr txBox="1"/>
          <p:nvPr/>
        </p:nvSpPr>
        <p:spPr>
          <a:xfrm>
            <a:off x="1461655" y="1378527"/>
            <a:ext cx="2001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  <a:r>
              <a:rPr lang="bg-BG" dirty="0"/>
              <a:t>Въведи Предмети</a:t>
            </a:r>
            <a:endParaRPr lang="en-US" dirty="0"/>
          </a:p>
          <a:p>
            <a:r>
              <a:rPr lang="en-US" dirty="0"/>
              <a:t>(</a:t>
            </a:r>
            <a:r>
              <a:rPr lang="bg-BG" dirty="0"/>
              <a:t>можеш да избереш</a:t>
            </a:r>
          </a:p>
          <a:p>
            <a:r>
              <a:rPr lang="bg-BG" dirty="0"/>
              <a:t> цветове за по-добра визия</a:t>
            </a:r>
            <a:r>
              <a:rPr lang="en-US" dirty="0"/>
              <a:t>)</a:t>
            </a:r>
          </a:p>
        </p:txBody>
      </p:sp>
      <p:pic>
        <p:nvPicPr>
          <p:cNvPr id="2050" name="Picture 2" descr="Изображение">
            <a:extLst>
              <a:ext uri="{FF2B5EF4-FFF2-40B4-BE49-F238E27FC236}">
                <a16:creationId xmlns:a16="http://schemas.microsoft.com/office/drawing/2014/main" id="{3C1C104D-55EF-DBFA-708D-1351293FA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55" y="2404300"/>
            <a:ext cx="2001981" cy="21475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0138CF-25E7-5C64-8002-8DF571AEF2DC}"/>
              </a:ext>
            </a:extLst>
          </p:cNvPr>
          <p:cNvSpPr txBox="1"/>
          <p:nvPr/>
        </p:nvSpPr>
        <p:spPr>
          <a:xfrm>
            <a:off x="4833969" y="1378527"/>
            <a:ext cx="2001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2. Въведи класове</a:t>
            </a:r>
            <a:endParaRPr lang="en-US" dirty="0"/>
          </a:p>
        </p:txBody>
      </p:sp>
      <p:pic>
        <p:nvPicPr>
          <p:cNvPr id="2052" name="Picture 4" descr="Изображение">
            <a:extLst>
              <a:ext uri="{FF2B5EF4-FFF2-40B4-BE49-F238E27FC236}">
                <a16:creationId xmlns:a16="http://schemas.microsoft.com/office/drawing/2014/main" id="{FC94F682-6AAE-2945-ACA9-DF6454A2D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260" y="1947211"/>
            <a:ext cx="3581398" cy="2108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860075"/>
      </p:ext>
    </p:extLst>
  </p:cSld>
  <p:clrMapOvr>
    <a:masterClrMapping/>
  </p:clrMapOvr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3286"/>
      </a:lt1>
      <a:dk2>
        <a:srgbClr val="595959"/>
      </a:dk2>
      <a:lt2>
        <a:srgbClr val="8CB2D6"/>
      </a:lt2>
      <a:accent1>
        <a:srgbClr val="F13286"/>
      </a:accent1>
      <a:accent2>
        <a:srgbClr val="C76D03"/>
      </a:accent2>
      <a:accent3>
        <a:srgbClr val="F13286"/>
      </a:accent3>
      <a:accent4>
        <a:srgbClr val="F58435"/>
      </a:accent4>
      <a:accent5>
        <a:srgbClr val="64889E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431</Words>
  <Application>Microsoft Office PowerPoint</Application>
  <PresentationFormat>On-screen Show (16:9)</PresentationFormat>
  <Paragraphs>70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Wingdings</vt:lpstr>
      <vt:lpstr>Concert One</vt:lpstr>
      <vt:lpstr>Roboto Mono Medium</vt:lpstr>
      <vt:lpstr>Coming Soon</vt:lpstr>
      <vt:lpstr>Arial</vt:lpstr>
      <vt:lpstr>Notebook Lesson by Slidesgo</vt:lpstr>
      <vt:lpstr>Генератор на седмично разписание   </vt:lpstr>
      <vt:lpstr>Описание</vt:lpstr>
      <vt:lpstr>Основни етапи в реализацията</vt:lpstr>
      <vt:lpstr>Проблем</vt:lpstr>
      <vt:lpstr>Използвани технологии</vt:lpstr>
      <vt:lpstr>Алгоритъм</vt:lpstr>
      <vt:lpstr>Основен екран</vt:lpstr>
      <vt:lpstr>Инсталация </vt:lpstr>
      <vt:lpstr>Как да използваш</vt:lpstr>
      <vt:lpstr>Как да използваш</vt:lpstr>
      <vt:lpstr>Бъдещи планове</vt:lpstr>
      <vt:lpstr>Източници на информация</vt:lpstr>
      <vt:lpstr>Благодаря за вниманието!  Въпроси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на седмично разписание   VIII-X клас – Софтуерни приложения</dc:title>
  <dc:creator>Villy</dc:creator>
  <cp:lastModifiedBy>Rayan Deyanov</cp:lastModifiedBy>
  <cp:revision>14</cp:revision>
  <dcterms:modified xsi:type="dcterms:W3CDTF">2022-11-30T08:58:46Z</dcterms:modified>
</cp:coreProperties>
</file>