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Sansita"/>
      <p:regular r:id="rId14"/>
      <p:bold r:id="rId15"/>
      <p:italic r:id="rId16"/>
      <p:boldItalic r:id="rId17"/>
    </p:embeddedFont>
    <p:embeddedFont>
      <p:font typeface="DM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iA5S6J+4TsSQfmxtPejItCV10g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ansita-bold.fntdata"/><Relationship Id="rId14" Type="http://schemas.openxmlformats.org/officeDocument/2006/relationships/font" Target="fonts/Sansita-regular.fntdata"/><Relationship Id="rId17" Type="http://schemas.openxmlformats.org/officeDocument/2006/relationships/font" Target="fonts/Sansita-boldItalic.fntdata"/><Relationship Id="rId16" Type="http://schemas.openxmlformats.org/officeDocument/2006/relationships/font" Target="fonts/Sansita-italic.fntdata"/><Relationship Id="rId5" Type="http://schemas.openxmlformats.org/officeDocument/2006/relationships/notesMaster" Target="notesMasters/notesMaster1.xml"/><Relationship Id="rId19" Type="http://schemas.openxmlformats.org/officeDocument/2006/relationships/font" Target="fonts/DMSans-bold.fntdata"/><Relationship Id="rId6" Type="http://schemas.openxmlformats.org/officeDocument/2006/relationships/slide" Target="slides/slide1.xml"/><Relationship Id="rId18" Type="http://schemas.openxmlformats.org/officeDocument/2006/relationships/font" Target="fonts/DM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5ef266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05ef266e2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10800000">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sp>
        <p:nvSpPr>
          <p:cNvPr id="85" name="Google Shape;85;p1"/>
          <p:cNvSpPr/>
          <p:nvPr/>
        </p:nvSpPr>
        <p:spPr>
          <a:xfrm rot="1748409">
            <a:off x="-1871927" y="7973496"/>
            <a:ext cx="6755091" cy="6130246"/>
          </a:xfrm>
          <a:custGeom>
            <a:rect b="b" l="l" r="r" t="t"/>
            <a:pathLst>
              <a:path extrusionOk="0" h="6130246" w="6755091">
                <a:moveTo>
                  <a:pt x="0" y="0"/>
                </a:moveTo>
                <a:lnTo>
                  <a:pt x="6755092" y="0"/>
                </a:lnTo>
                <a:lnTo>
                  <a:pt x="6755092" y="6130246"/>
                </a:lnTo>
                <a:lnTo>
                  <a:pt x="0" y="6130246"/>
                </a:lnTo>
                <a:lnTo>
                  <a:pt x="0" y="0"/>
                </a:lnTo>
                <a:close/>
              </a:path>
            </a:pathLst>
          </a:custGeom>
          <a:blipFill rotWithShape="1">
            <a:blip r:embed="rId4">
              <a:alphaModFix/>
            </a:blip>
            <a:stretch>
              <a:fillRect b="0" l="0" r="0" t="0"/>
            </a:stretch>
          </a:blipFill>
          <a:ln>
            <a:noFill/>
          </a:ln>
        </p:spPr>
      </p:sp>
      <p:sp>
        <p:nvSpPr>
          <p:cNvPr id="86" name="Google Shape;86;p1"/>
          <p:cNvSpPr/>
          <p:nvPr/>
        </p:nvSpPr>
        <p:spPr>
          <a:xfrm rot="2223819">
            <a:off x="10214960" y="-5715833"/>
            <a:ext cx="12596877" cy="11431666"/>
          </a:xfrm>
          <a:custGeom>
            <a:rect b="b" l="l" r="r" t="t"/>
            <a:pathLst>
              <a:path extrusionOk="0" h="11431666" w="12596877">
                <a:moveTo>
                  <a:pt x="0" y="0"/>
                </a:moveTo>
                <a:lnTo>
                  <a:pt x="12596877" y="0"/>
                </a:lnTo>
                <a:lnTo>
                  <a:pt x="12596877" y="11431666"/>
                </a:lnTo>
                <a:lnTo>
                  <a:pt x="0" y="11431666"/>
                </a:lnTo>
                <a:lnTo>
                  <a:pt x="0" y="0"/>
                </a:lnTo>
                <a:close/>
              </a:path>
            </a:pathLst>
          </a:custGeom>
          <a:blipFill rotWithShape="1">
            <a:blip r:embed="rId4">
              <a:alphaModFix/>
            </a:blip>
            <a:stretch>
              <a:fillRect b="0" l="0" r="0" t="0"/>
            </a:stretch>
          </a:blipFill>
          <a:ln>
            <a:noFill/>
          </a:ln>
        </p:spPr>
      </p:sp>
      <p:sp>
        <p:nvSpPr>
          <p:cNvPr id="87" name="Google Shape;87;p1"/>
          <p:cNvSpPr txBox="1"/>
          <p:nvPr/>
        </p:nvSpPr>
        <p:spPr>
          <a:xfrm>
            <a:off x="1674574" y="5326925"/>
            <a:ext cx="9736800" cy="1787400"/>
          </a:xfrm>
          <a:prstGeom prst="rect">
            <a:avLst/>
          </a:prstGeom>
          <a:noFill/>
          <a:ln>
            <a:noFill/>
          </a:ln>
        </p:spPr>
        <p:txBody>
          <a:bodyPr anchorCtr="0" anchor="t" bIns="0" lIns="0" spcFirstLastPara="1" rIns="0" wrap="square" tIns="0">
            <a:spAutoFit/>
          </a:bodyPr>
          <a:lstStyle/>
          <a:p>
            <a:pPr indent="0" lvl="0" marL="0" marR="0" rtl="0" algn="l">
              <a:lnSpc>
                <a:spcPct val="137003"/>
              </a:lnSpc>
              <a:spcBef>
                <a:spcPts val="0"/>
              </a:spcBef>
              <a:spcAft>
                <a:spcPts val="0"/>
              </a:spcAft>
              <a:buNone/>
            </a:pPr>
            <a:r>
              <a:rPr lang="en-US" sz="4900">
                <a:solidFill>
                  <a:srgbClr val="B100E8"/>
                </a:solidFill>
              </a:rPr>
              <a:t>C++ : Création d'une Calculatrice avec SFML</a:t>
            </a:r>
            <a:endParaRPr sz="4900"/>
          </a:p>
        </p:txBody>
      </p:sp>
      <p:sp>
        <p:nvSpPr>
          <p:cNvPr id="88" name="Google Shape;88;p1"/>
          <p:cNvSpPr/>
          <p:nvPr/>
        </p:nvSpPr>
        <p:spPr>
          <a:xfrm>
            <a:off x="-1028700" y="-1435399"/>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mt="67000"/>
            </a:blip>
            <a:stretch>
              <a:fillRect b="0" l="0" r="0" t="0"/>
            </a:stretch>
          </a:blipFill>
          <a:ln>
            <a:noFill/>
          </a:ln>
        </p:spPr>
      </p:sp>
      <p:sp>
        <p:nvSpPr>
          <p:cNvPr id="89" name="Google Shape;89;p1"/>
          <p:cNvSpPr/>
          <p:nvPr/>
        </p:nvSpPr>
        <p:spPr>
          <a:xfrm rot="-8194833">
            <a:off x="14482979" y="8370874"/>
            <a:ext cx="5020066" cy="5020066"/>
          </a:xfrm>
          <a:custGeom>
            <a:rect b="b" l="l" r="r" t="t"/>
            <a:pathLst>
              <a:path extrusionOk="0" h="5020066" w="5020066">
                <a:moveTo>
                  <a:pt x="0" y="0"/>
                </a:moveTo>
                <a:lnTo>
                  <a:pt x="5020067" y="0"/>
                </a:lnTo>
                <a:lnTo>
                  <a:pt x="5020067" y="5020066"/>
                </a:lnTo>
                <a:lnTo>
                  <a:pt x="0" y="5020066"/>
                </a:lnTo>
                <a:lnTo>
                  <a:pt x="0" y="0"/>
                </a:lnTo>
                <a:close/>
              </a:path>
            </a:pathLst>
          </a:custGeom>
          <a:blipFill rotWithShape="1">
            <a:blip r:embed="rId5">
              <a:alphaModFix amt="67000"/>
            </a:blip>
            <a:stretch>
              <a:fillRect b="0" l="0" r="0" t="0"/>
            </a:stretch>
          </a:blipFill>
          <a:ln>
            <a:noFill/>
          </a:ln>
        </p:spPr>
      </p:sp>
      <p:sp>
        <p:nvSpPr>
          <p:cNvPr id="90" name="Google Shape;90;p1"/>
          <p:cNvSpPr txBox="1"/>
          <p:nvPr/>
        </p:nvSpPr>
        <p:spPr>
          <a:xfrm>
            <a:off x="1674634" y="3441538"/>
            <a:ext cx="8547187" cy="1299270"/>
          </a:xfrm>
          <a:prstGeom prst="rect">
            <a:avLst/>
          </a:prstGeom>
          <a:noFill/>
          <a:ln>
            <a:noFill/>
          </a:ln>
        </p:spPr>
        <p:txBody>
          <a:bodyPr anchorCtr="0" anchor="t" bIns="0" lIns="0" spcFirstLastPara="1" rIns="0" wrap="square" tIns="0">
            <a:spAutoFit/>
          </a:bodyPr>
          <a:lstStyle/>
          <a:p>
            <a:pPr indent="0" lvl="0" marL="0" marR="0" rtl="0" algn="l">
              <a:lnSpc>
                <a:spcPct val="139004"/>
              </a:lnSpc>
              <a:spcBef>
                <a:spcPts val="0"/>
              </a:spcBef>
              <a:spcAft>
                <a:spcPts val="0"/>
              </a:spcAft>
              <a:buNone/>
            </a:pPr>
            <a:r>
              <a:rPr b="0" i="0" lang="en-US" sz="7658" u="none" cap="none" strike="noStrike">
                <a:solidFill>
                  <a:srgbClr val="048AFF"/>
                </a:solidFill>
                <a:latin typeface="Arial"/>
                <a:ea typeface="Arial"/>
                <a:cs typeface="Arial"/>
                <a:sym typeface="Arial"/>
              </a:rPr>
              <a:t>WORKSHOP</a:t>
            </a:r>
            <a:endParaRPr/>
          </a:p>
        </p:txBody>
      </p:sp>
      <p:sp>
        <p:nvSpPr>
          <p:cNvPr id="91" name="Google Shape;91;p1"/>
          <p:cNvSpPr txBox="1"/>
          <p:nvPr/>
        </p:nvSpPr>
        <p:spPr>
          <a:xfrm>
            <a:off x="1674618" y="8034021"/>
            <a:ext cx="7827600" cy="448500"/>
          </a:xfrm>
          <a:prstGeom prst="rect">
            <a:avLst/>
          </a:prstGeom>
          <a:noFill/>
          <a:ln>
            <a:noFill/>
          </a:ln>
        </p:spPr>
        <p:txBody>
          <a:bodyPr anchorCtr="0" anchor="t" bIns="0" lIns="0" spcFirstLastPara="1" rIns="0" wrap="square" tIns="0">
            <a:spAutoFit/>
          </a:bodyPr>
          <a:lstStyle/>
          <a:p>
            <a:pPr indent="0" lvl="0" marL="0" marR="0" rtl="0" algn="l">
              <a:lnSpc>
                <a:spcPct val="123000"/>
              </a:lnSpc>
              <a:spcBef>
                <a:spcPts val="0"/>
              </a:spcBef>
              <a:spcAft>
                <a:spcPts val="0"/>
              </a:spcAft>
              <a:buNone/>
            </a:pPr>
            <a:r>
              <a:rPr b="0" i="0" lang="en-US" sz="2913" u="none" cap="none" strike="noStrike">
                <a:solidFill>
                  <a:srgbClr val="FFFAEB"/>
                </a:solidFill>
                <a:latin typeface="Sansita"/>
                <a:ea typeface="Sansita"/>
                <a:cs typeface="Sansita"/>
                <a:sym typeface="Sansita"/>
              </a:rPr>
              <a:t>Presenté </a:t>
            </a:r>
            <a:r>
              <a:rPr lang="en-US" sz="2913">
                <a:solidFill>
                  <a:srgbClr val="FFFAEB"/>
                </a:solidFill>
                <a:latin typeface="Sansita"/>
                <a:ea typeface="Sansita"/>
                <a:cs typeface="Sansita"/>
                <a:sym typeface="Sansita"/>
              </a:rPr>
              <a:t>par</a:t>
            </a:r>
            <a:r>
              <a:rPr b="0" i="0" lang="en-US" sz="2913" u="none" cap="none" strike="noStrike">
                <a:solidFill>
                  <a:srgbClr val="FFFAEB"/>
                </a:solidFill>
                <a:latin typeface="Sansita"/>
                <a:ea typeface="Sansita"/>
                <a:cs typeface="Sansita"/>
                <a:sym typeface="Sansita"/>
              </a:rPr>
              <a:t>: </a:t>
            </a:r>
            <a:r>
              <a:rPr lang="en-US" sz="2913">
                <a:solidFill>
                  <a:srgbClr val="FFFAEB"/>
                </a:solidFill>
                <a:latin typeface="Sansita"/>
                <a:ea typeface="Sansita"/>
                <a:cs typeface="Sansita"/>
                <a:sym typeface="Sansita"/>
              </a:rPr>
              <a:t>Rayan MAZRI &amp; Paul LEGALL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flipH="1" rot="10800000">
            <a:off x="0" y="0"/>
            <a:ext cx="18288000" cy="10287000"/>
          </a:xfrm>
          <a:custGeom>
            <a:rect b="b" l="l" r="r" t="t"/>
            <a:pathLst>
              <a:path extrusionOk="0" h="10287000" w="18288000">
                <a:moveTo>
                  <a:pt x="0" y="10287000"/>
                </a:moveTo>
                <a:lnTo>
                  <a:pt x="18288000" y="10287000"/>
                </a:lnTo>
                <a:lnTo>
                  <a:pt x="18288000" y="0"/>
                </a:lnTo>
                <a:lnTo>
                  <a:pt x="0" y="0"/>
                </a:lnTo>
                <a:lnTo>
                  <a:pt x="0" y="10287000"/>
                </a:lnTo>
                <a:close/>
              </a:path>
            </a:pathLst>
          </a:custGeom>
          <a:blipFill rotWithShape="1">
            <a:blip r:embed="rId3">
              <a:alphaModFix/>
            </a:blip>
            <a:stretch>
              <a:fillRect b="-38883" l="0" r="0" t="-38885"/>
            </a:stretch>
          </a:blipFill>
          <a:ln>
            <a:noFill/>
          </a:ln>
        </p:spPr>
      </p:sp>
      <p:grpSp>
        <p:nvGrpSpPr>
          <p:cNvPr id="97" name="Google Shape;97;p2"/>
          <p:cNvGrpSpPr/>
          <p:nvPr/>
        </p:nvGrpSpPr>
        <p:grpSpPr>
          <a:xfrm>
            <a:off x="-1041088" y="-36165"/>
            <a:ext cx="6782695" cy="10323232"/>
            <a:chOff x="0" y="-9525"/>
            <a:chExt cx="1786377" cy="2718858"/>
          </a:xfrm>
        </p:grpSpPr>
        <p:sp>
          <p:nvSpPr>
            <p:cNvPr id="98" name="Google Shape;98;p2"/>
            <p:cNvSpPr/>
            <p:nvPr/>
          </p:nvSpPr>
          <p:spPr>
            <a:xfrm>
              <a:off x="0" y="0"/>
              <a:ext cx="1786377" cy="2709333"/>
            </a:xfrm>
            <a:custGeom>
              <a:rect b="b" l="l" r="r" t="t"/>
              <a:pathLst>
                <a:path extrusionOk="0" h="2709333" w="1786377">
                  <a:moveTo>
                    <a:pt x="0" y="0"/>
                  </a:moveTo>
                  <a:lnTo>
                    <a:pt x="1786377" y="0"/>
                  </a:lnTo>
                  <a:lnTo>
                    <a:pt x="1786377" y="2709333"/>
                  </a:lnTo>
                  <a:lnTo>
                    <a:pt x="0" y="2709333"/>
                  </a:lnTo>
                  <a:close/>
                </a:path>
              </a:pathLst>
            </a:custGeom>
            <a:gradFill>
              <a:gsLst>
                <a:gs pos="0">
                  <a:srgbClr val="048AFF"/>
                </a:gs>
                <a:gs pos="100000">
                  <a:srgbClr val="B100E8"/>
                </a:gs>
              </a:gsLst>
              <a:path path="circle">
                <a:fillToRect b="100%" r="100%"/>
              </a:path>
              <a:tileRect l="-100%" t="-100%"/>
            </a:gradFill>
            <a:ln>
              <a:noFill/>
            </a:ln>
          </p:spPr>
        </p:sp>
        <p:sp>
          <p:nvSpPr>
            <p:cNvPr id="99" name="Google Shape;99;p2"/>
            <p:cNvSpPr txBox="1"/>
            <p:nvPr/>
          </p:nvSpPr>
          <p:spPr>
            <a:xfrm>
              <a:off x="0" y="-9525"/>
              <a:ext cx="1786377" cy="2718858"/>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p:nvPr/>
        </p:nvSpPr>
        <p:spPr>
          <a:xfrm rot="-1490110">
            <a:off x="15564494" y="8053294"/>
            <a:ext cx="3391252" cy="3387013"/>
          </a:xfrm>
          <a:custGeom>
            <a:rect b="b" l="l" r="r" t="t"/>
            <a:pathLst>
              <a:path extrusionOk="0" h="3387087" w="3391326">
                <a:moveTo>
                  <a:pt x="0" y="0"/>
                </a:moveTo>
                <a:lnTo>
                  <a:pt x="3391326" y="0"/>
                </a:lnTo>
                <a:lnTo>
                  <a:pt x="3391326" y="3387087"/>
                </a:lnTo>
                <a:lnTo>
                  <a:pt x="0" y="3387087"/>
                </a:lnTo>
                <a:lnTo>
                  <a:pt x="0" y="0"/>
                </a:lnTo>
                <a:close/>
              </a:path>
            </a:pathLst>
          </a:custGeom>
          <a:blipFill rotWithShape="1">
            <a:blip r:embed="rId4">
              <a:alphaModFix/>
            </a:blip>
            <a:stretch>
              <a:fillRect b="0" l="0" r="0" t="0"/>
            </a:stretch>
          </a:blipFill>
          <a:ln>
            <a:noFill/>
          </a:ln>
        </p:spPr>
      </p:sp>
      <p:sp>
        <p:nvSpPr>
          <p:cNvPr id="101" name="Google Shape;101;p2"/>
          <p:cNvSpPr/>
          <p:nvPr/>
        </p:nvSpPr>
        <p:spPr>
          <a:xfrm rot="1971343">
            <a:off x="13690056" y="-1900398"/>
            <a:ext cx="3391167" cy="3386928"/>
          </a:xfrm>
          <a:custGeom>
            <a:rect b="b" l="l" r="r" t="t"/>
            <a:pathLst>
              <a:path extrusionOk="0" h="3387087" w="3391326">
                <a:moveTo>
                  <a:pt x="0" y="0"/>
                </a:moveTo>
                <a:lnTo>
                  <a:pt x="3391326" y="0"/>
                </a:lnTo>
                <a:lnTo>
                  <a:pt x="3391326" y="3387087"/>
                </a:lnTo>
                <a:lnTo>
                  <a:pt x="0" y="3387087"/>
                </a:lnTo>
                <a:lnTo>
                  <a:pt x="0" y="0"/>
                </a:lnTo>
                <a:close/>
              </a:path>
            </a:pathLst>
          </a:custGeom>
          <a:blipFill rotWithShape="1">
            <a:blip r:embed="rId4">
              <a:alphaModFix/>
            </a:blip>
            <a:stretch>
              <a:fillRect b="0" l="0" r="0" t="0"/>
            </a:stretch>
          </a:blipFill>
          <a:ln>
            <a:noFill/>
          </a:ln>
        </p:spPr>
      </p:sp>
      <p:sp>
        <p:nvSpPr>
          <p:cNvPr id="102" name="Google Shape;102;p2"/>
          <p:cNvSpPr txBox="1"/>
          <p:nvPr/>
        </p:nvSpPr>
        <p:spPr>
          <a:xfrm>
            <a:off x="5903178" y="1045202"/>
            <a:ext cx="8994000" cy="2909400"/>
          </a:xfrm>
          <a:prstGeom prst="rect">
            <a:avLst/>
          </a:prstGeom>
          <a:noFill/>
          <a:ln>
            <a:noFill/>
          </a:ln>
        </p:spPr>
        <p:txBody>
          <a:bodyPr anchorCtr="0" anchor="t" bIns="0" lIns="0" spcFirstLastPara="1" rIns="0" wrap="square" tIns="0">
            <a:spAutoFit/>
          </a:bodyPr>
          <a:lstStyle/>
          <a:p>
            <a:pPr indent="0" lvl="0" marL="0" rtl="0" algn="l">
              <a:lnSpc>
                <a:spcPct val="139009"/>
              </a:lnSpc>
              <a:spcBef>
                <a:spcPts val="0"/>
              </a:spcBef>
              <a:spcAft>
                <a:spcPts val="0"/>
              </a:spcAft>
              <a:buClr>
                <a:schemeClr val="dk1"/>
              </a:buClr>
              <a:buSzPts val="1100"/>
              <a:buFont typeface="Arial"/>
              <a:buNone/>
            </a:pPr>
            <a:r>
              <a:rPr lang="en-US" sz="5000">
                <a:solidFill>
                  <a:srgbClr val="048AFF"/>
                </a:solidFill>
              </a:rPr>
              <a:t>Introduction au C++ et à SFML</a:t>
            </a:r>
            <a:endParaRPr sz="5000">
              <a:solidFill>
                <a:srgbClr val="048AFF"/>
              </a:solidFill>
            </a:endParaRPr>
          </a:p>
          <a:p>
            <a:pPr indent="0" lvl="0" marL="0" rtl="0" algn="l">
              <a:lnSpc>
                <a:spcPct val="139009"/>
              </a:lnSpc>
              <a:spcBef>
                <a:spcPts val="0"/>
              </a:spcBef>
              <a:spcAft>
                <a:spcPts val="0"/>
              </a:spcAft>
              <a:buClr>
                <a:schemeClr val="dk1"/>
              </a:buClr>
              <a:buSzPts val="1100"/>
              <a:buFont typeface="Arial"/>
              <a:buNone/>
            </a:pPr>
            <a:r>
              <a:rPr lang="en-US" sz="5000">
                <a:solidFill>
                  <a:srgbClr val="048AFF"/>
                </a:solidFill>
              </a:rPr>
              <a:t>	</a:t>
            </a:r>
            <a:endParaRPr sz="5000">
              <a:solidFill>
                <a:srgbClr val="048AFF"/>
              </a:solidFill>
            </a:endParaRPr>
          </a:p>
          <a:p>
            <a:pPr indent="0" lvl="0" marL="0" marR="0" rtl="0" algn="l">
              <a:lnSpc>
                <a:spcPct val="139009"/>
              </a:lnSpc>
              <a:spcBef>
                <a:spcPts val="0"/>
              </a:spcBef>
              <a:spcAft>
                <a:spcPts val="0"/>
              </a:spcAft>
              <a:buNone/>
            </a:pPr>
            <a:r>
              <a:t/>
            </a:r>
            <a:endParaRPr sz="5000">
              <a:solidFill>
                <a:srgbClr val="048AFF"/>
              </a:solidFill>
            </a:endParaRPr>
          </a:p>
        </p:txBody>
      </p:sp>
      <p:sp>
        <p:nvSpPr>
          <p:cNvPr id="103" name="Google Shape;103;p2"/>
          <p:cNvSpPr txBox="1"/>
          <p:nvPr/>
        </p:nvSpPr>
        <p:spPr>
          <a:xfrm>
            <a:off x="6719414" y="2427534"/>
            <a:ext cx="7194900" cy="1766700"/>
          </a:xfrm>
          <a:prstGeom prst="rect">
            <a:avLst/>
          </a:prstGeom>
          <a:noFill/>
          <a:ln>
            <a:noFill/>
          </a:ln>
        </p:spPr>
        <p:txBody>
          <a:bodyPr anchorCtr="0" anchor="t" bIns="0" lIns="0" spcFirstLastPara="1" rIns="0" wrap="square" tIns="0">
            <a:spAutoFit/>
          </a:bodyPr>
          <a:lstStyle/>
          <a:p>
            <a:pPr indent="-194527" lvl="1" marL="427154" marR="0" rtl="0" algn="l">
              <a:lnSpc>
                <a:spcPct val="146006"/>
              </a:lnSpc>
              <a:spcBef>
                <a:spcPts val="0"/>
              </a:spcBef>
              <a:spcAft>
                <a:spcPts val="0"/>
              </a:spcAft>
              <a:buClr>
                <a:srgbClr val="FFFFFF"/>
              </a:buClr>
              <a:buSzPts val="1678"/>
              <a:buFont typeface="Arial"/>
              <a:buChar char="•"/>
            </a:pPr>
            <a:r>
              <a:rPr lang="en-US" sz="1678">
                <a:solidFill>
                  <a:srgbClr val="FFFFFF"/>
                </a:solidFill>
                <a:latin typeface="DM Sans"/>
                <a:ea typeface="DM Sans"/>
                <a:cs typeface="DM Sans"/>
                <a:sym typeface="DM Sans"/>
              </a:rPr>
              <a:t>Le C++ est un langage de programmation de haut niveau développé par Bjarne Stroustrup. Il est largement utilisé pour le développement de logiciels systèmes, d'applications et de jeux vidéo, offrant un contrôle précis sur les ressources systémiques.</a:t>
            </a:r>
            <a:endParaRPr sz="1100"/>
          </a:p>
          <a:p>
            <a:pPr indent="0" lvl="0" marL="0" marR="0" rtl="0" algn="l">
              <a:lnSpc>
                <a:spcPct val="146006"/>
              </a:lnSpc>
              <a:spcBef>
                <a:spcPts val="0"/>
              </a:spcBef>
              <a:spcAft>
                <a:spcPts val="0"/>
              </a:spcAft>
              <a:buNone/>
            </a:pPr>
            <a:r>
              <a:t/>
            </a:r>
            <a:endParaRPr b="0" i="0" sz="1678" u="none" cap="none" strike="noStrike">
              <a:solidFill>
                <a:srgbClr val="FFFFFF"/>
              </a:solidFill>
              <a:latin typeface="DM Sans"/>
              <a:ea typeface="DM Sans"/>
              <a:cs typeface="DM Sans"/>
              <a:sym typeface="DM Sans"/>
            </a:endParaRPr>
          </a:p>
        </p:txBody>
      </p:sp>
      <p:sp>
        <p:nvSpPr>
          <p:cNvPr id="104" name="Google Shape;104;p2"/>
          <p:cNvSpPr txBox="1"/>
          <p:nvPr/>
        </p:nvSpPr>
        <p:spPr>
          <a:xfrm>
            <a:off x="6719425" y="1995518"/>
            <a:ext cx="6321000" cy="1286400"/>
          </a:xfrm>
          <a:prstGeom prst="rect">
            <a:avLst/>
          </a:prstGeom>
          <a:noFill/>
          <a:ln>
            <a:noFill/>
          </a:ln>
        </p:spPr>
        <p:txBody>
          <a:bodyPr anchorCtr="0" anchor="t" bIns="0" lIns="0" spcFirstLastPara="1" rIns="0" wrap="square" tIns="0">
            <a:spAutoFit/>
          </a:bodyPr>
          <a:lstStyle/>
          <a:p>
            <a:pPr indent="0" lvl="0" marL="0" rtl="0" algn="l">
              <a:lnSpc>
                <a:spcPct val="138988"/>
              </a:lnSpc>
              <a:spcBef>
                <a:spcPts val="0"/>
              </a:spcBef>
              <a:spcAft>
                <a:spcPts val="0"/>
              </a:spcAft>
              <a:buClr>
                <a:schemeClr val="dk1"/>
              </a:buClr>
              <a:buSzPts val="1100"/>
              <a:buFont typeface="Arial"/>
              <a:buNone/>
            </a:pPr>
            <a:r>
              <a:rPr lang="en-US" sz="2211">
                <a:solidFill>
                  <a:srgbClr val="B100E8"/>
                </a:solidFill>
              </a:rPr>
              <a:t>Qu'est-ce que le C++ ?</a:t>
            </a:r>
            <a:endParaRPr sz="2211">
              <a:solidFill>
                <a:srgbClr val="B100E8"/>
              </a:solidFill>
            </a:endParaRPr>
          </a:p>
          <a:p>
            <a:pPr indent="0" lvl="0" marL="0" rtl="0" algn="l">
              <a:lnSpc>
                <a:spcPct val="138988"/>
              </a:lnSpc>
              <a:spcBef>
                <a:spcPts val="0"/>
              </a:spcBef>
              <a:spcAft>
                <a:spcPts val="0"/>
              </a:spcAft>
              <a:buClr>
                <a:schemeClr val="dk1"/>
              </a:buClr>
              <a:buSzPts val="1100"/>
              <a:buFont typeface="Arial"/>
              <a:buNone/>
            </a:pPr>
            <a:r>
              <a:t/>
            </a:r>
            <a:endParaRPr sz="2211">
              <a:solidFill>
                <a:srgbClr val="B100E8"/>
              </a:solidFill>
            </a:endParaRPr>
          </a:p>
          <a:p>
            <a:pPr indent="0" lvl="0" marL="0" marR="0" rtl="0" algn="l">
              <a:lnSpc>
                <a:spcPct val="138988"/>
              </a:lnSpc>
              <a:spcBef>
                <a:spcPts val="0"/>
              </a:spcBef>
              <a:spcAft>
                <a:spcPts val="0"/>
              </a:spcAft>
              <a:buNone/>
            </a:pPr>
            <a:r>
              <a:t/>
            </a:r>
            <a:endParaRPr sz="2211">
              <a:solidFill>
                <a:srgbClr val="B100E8"/>
              </a:solidFill>
            </a:endParaRPr>
          </a:p>
        </p:txBody>
      </p:sp>
      <p:grpSp>
        <p:nvGrpSpPr>
          <p:cNvPr id="105" name="Google Shape;105;p2"/>
          <p:cNvGrpSpPr/>
          <p:nvPr/>
        </p:nvGrpSpPr>
        <p:grpSpPr>
          <a:xfrm>
            <a:off x="4803638" y="2859040"/>
            <a:ext cx="1757355" cy="1757355"/>
            <a:chOff x="0" y="0"/>
            <a:chExt cx="812800" cy="812800"/>
          </a:xfrm>
        </p:grpSpPr>
        <p:sp>
          <p:nvSpPr>
            <p:cNvPr id="106" name="Google Shape;106;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cap="sq" cmpd="sng" w="190500">
              <a:solidFill>
                <a:srgbClr val="04001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2"/>
          <p:cNvGrpSpPr/>
          <p:nvPr/>
        </p:nvGrpSpPr>
        <p:grpSpPr>
          <a:xfrm>
            <a:off x="4803638" y="5720346"/>
            <a:ext cx="1757355" cy="1757355"/>
            <a:chOff x="0" y="0"/>
            <a:chExt cx="812800" cy="812800"/>
          </a:xfrm>
        </p:grpSpPr>
        <p:sp>
          <p:nvSpPr>
            <p:cNvPr id="109" name="Google Shape;109;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cap="sq" cmpd="sng" w="190500">
              <a:solidFill>
                <a:srgbClr val="04001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2"/>
          <p:cNvSpPr txBox="1"/>
          <p:nvPr/>
        </p:nvSpPr>
        <p:spPr>
          <a:xfrm>
            <a:off x="6719428" y="6773700"/>
            <a:ext cx="9106800" cy="2671200"/>
          </a:xfrm>
          <a:prstGeom prst="rect">
            <a:avLst/>
          </a:prstGeom>
          <a:noFill/>
          <a:ln>
            <a:noFill/>
          </a:ln>
        </p:spPr>
        <p:txBody>
          <a:bodyPr anchorCtr="0" anchor="t" bIns="0" lIns="0" spcFirstLastPara="1" rIns="0" wrap="square" tIns="0">
            <a:spAutoFit/>
          </a:bodyPr>
          <a:lstStyle/>
          <a:p>
            <a:pPr indent="0" lvl="0" marL="0" rtl="0" algn="l">
              <a:lnSpc>
                <a:spcPct val="146006"/>
              </a:lnSpc>
              <a:spcBef>
                <a:spcPts val="0"/>
              </a:spcBef>
              <a:spcAft>
                <a:spcPts val="0"/>
              </a:spcAft>
              <a:buSzPts val="1100"/>
              <a:buNone/>
            </a:pPr>
            <a:r>
              <a:rPr lang="en-US" sz="1778">
                <a:solidFill>
                  <a:srgbClr val="FFFFFF"/>
                </a:solidFill>
                <a:latin typeface="DM Sans"/>
                <a:ea typeface="DM Sans"/>
                <a:cs typeface="DM Sans"/>
                <a:sym typeface="DM Sans"/>
              </a:rPr>
              <a:t>	</a:t>
            </a:r>
            <a:r>
              <a:rPr lang="en-US" sz="1778">
                <a:solidFill>
                  <a:srgbClr val="FFFFFF"/>
                </a:solidFill>
                <a:latin typeface="DM Sans"/>
                <a:ea typeface="DM Sans"/>
                <a:cs typeface="DM Sans"/>
                <a:sym typeface="DM Sans"/>
              </a:rPr>
              <a:t>Performance et Contrôle : C++ permet une gestion efficace et précise des ressources, idéale pour les applications nécessitant des calculs rapides.</a:t>
            </a:r>
            <a:endParaRPr sz="1778">
              <a:solidFill>
                <a:srgbClr val="FFFFFF"/>
              </a:solidFill>
              <a:latin typeface="DM Sans"/>
              <a:ea typeface="DM Sans"/>
              <a:cs typeface="DM Sans"/>
              <a:sym typeface="DM Sans"/>
            </a:endParaRPr>
          </a:p>
          <a:p>
            <a:pPr indent="0" lvl="0" marL="0" rtl="0" algn="l">
              <a:lnSpc>
                <a:spcPct val="146006"/>
              </a:lnSpc>
              <a:spcBef>
                <a:spcPts val="0"/>
              </a:spcBef>
              <a:spcAft>
                <a:spcPts val="0"/>
              </a:spcAft>
              <a:buClr>
                <a:schemeClr val="dk1"/>
              </a:buClr>
              <a:buSzPts val="1100"/>
              <a:buFont typeface="Arial"/>
              <a:buNone/>
            </a:pPr>
            <a:r>
              <a:rPr lang="en-US" sz="1778">
                <a:solidFill>
                  <a:srgbClr val="FFFFFF"/>
                </a:solidFill>
                <a:latin typeface="DM Sans"/>
                <a:ea typeface="DM Sans"/>
                <a:cs typeface="DM Sans"/>
                <a:sym typeface="DM Sans"/>
              </a:rPr>
              <a:t>	Facilité de création d'interfaces graphiques : SFML simplifie la création d'interfaces utilisateur attrayantes et interactives.</a:t>
            </a:r>
            <a:endParaRPr sz="1778">
              <a:solidFill>
                <a:srgbClr val="FFFFFF"/>
              </a:solidFill>
              <a:latin typeface="DM Sans"/>
              <a:ea typeface="DM Sans"/>
              <a:cs typeface="DM Sans"/>
              <a:sym typeface="DM Sans"/>
            </a:endParaRPr>
          </a:p>
          <a:p>
            <a:pPr indent="0" lvl="0" marL="0" marR="0" rtl="0" algn="l">
              <a:lnSpc>
                <a:spcPct val="146006"/>
              </a:lnSpc>
              <a:spcBef>
                <a:spcPts val="0"/>
              </a:spcBef>
              <a:spcAft>
                <a:spcPts val="0"/>
              </a:spcAft>
              <a:buNone/>
            </a:pPr>
            <a:r>
              <a:rPr lang="en-US" sz="1778">
                <a:solidFill>
                  <a:srgbClr val="FFFFFF"/>
                </a:solidFill>
                <a:latin typeface="DM Sans"/>
                <a:ea typeface="DM Sans"/>
                <a:cs typeface="DM Sans"/>
                <a:sym typeface="DM Sans"/>
              </a:rPr>
              <a:t>	Architecture Propre et Organisée : Le C++ avec SFML encourage la structuration du code en composants réutilisables et la gestion efficace des ressources via des techniques comme la gestion des événements et le rendu graphique optimisé.</a:t>
            </a:r>
            <a:endParaRPr sz="1778">
              <a:solidFill>
                <a:srgbClr val="FFFFFF"/>
              </a:solidFill>
              <a:latin typeface="DM Sans"/>
              <a:ea typeface="DM Sans"/>
              <a:cs typeface="DM Sans"/>
              <a:sym typeface="DM Sans"/>
            </a:endParaRPr>
          </a:p>
        </p:txBody>
      </p:sp>
      <p:sp>
        <p:nvSpPr>
          <p:cNvPr id="112" name="Google Shape;112;p2"/>
          <p:cNvSpPr txBox="1"/>
          <p:nvPr/>
        </p:nvSpPr>
        <p:spPr>
          <a:xfrm>
            <a:off x="6802735" y="6265375"/>
            <a:ext cx="9106800" cy="402000"/>
          </a:xfrm>
          <a:prstGeom prst="rect">
            <a:avLst/>
          </a:prstGeom>
          <a:noFill/>
          <a:ln>
            <a:noFill/>
          </a:ln>
        </p:spPr>
        <p:txBody>
          <a:bodyPr anchorCtr="0" anchor="t" bIns="0" lIns="0" spcFirstLastPara="1" rIns="0" wrap="square" tIns="0">
            <a:spAutoFit/>
          </a:bodyPr>
          <a:lstStyle/>
          <a:p>
            <a:pPr indent="0" lvl="0" marL="0" marR="0" rtl="0" algn="l">
              <a:lnSpc>
                <a:spcPct val="138988"/>
              </a:lnSpc>
              <a:spcBef>
                <a:spcPts val="0"/>
              </a:spcBef>
              <a:spcAft>
                <a:spcPts val="0"/>
              </a:spcAft>
              <a:buNone/>
            </a:pPr>
            <a:r>
              <a:rPr lang="en-US" sz="2611">
                <a:solidFill>
                  <a:srgbClr val="B100E8"/>
                </a:solidFill>
              </a:rPr>
              <a:t>Pourquoi utiliser C++ avec SFML pour une calculatrice ?</a:t>
            </a:r>
            <a:endParaRPr/>
          </a:p>
        </p:txBody>
      </p:sp>
      <p:sp>
        <p:nvSpPr>
          <p:cNvPr id="113" name="Google Shape;113;p2"/>
          <p:cNvSpPr txBox="1"/>
          <p:nvPr/>
        </p:nvSpPr>
        <p:spPr>
          <a:xfrm>
            <a:off x="6719425" y="4148618"/>
            <a:ext cx="6321000" cy="1286400"/>
          </a:xfrm>
          <a:prstGeom prst="rect">
            <a:avLst/>
          </a:prstGeom>
          <a:noFill/>
          <a:ln>
            <a:noFill/>
          </a:ln>
        </p:spPr>
        <p:txBody>
          <a:bodyPr anchorCtr="0" anchor="t" bIns="0" lIns="0" spcFirstLastPara="1" rIns="0" wrap="square" tIns="0">
            <a:spAutoFit/>
          </a:bodyPr>
          <a:lstStyle/>
          <a:p>
            <a:pPr indent="0" lvl="0" marL="0" rtl="0" algn="l">
              <a:lnSpc>
                <a:spcPct val="138988"/>
              </a:lnSpc>
              <a:spcBef>
                <a:spcPts val="0"/>
              </a:spcBef>
              <a:spcAft>
                <a:spcPts val="0"/>
              </a:spcAft>
              <a:buSzPts val="1100"/>
              <a:buNone/>
            </a:pPr>
            <a:r>
              <a:rPr lang="en-US" sz="2211">
                <a:solidFill>
                  <a:srgbClr val="B100E8"/>
                </a:solidFill>
              </a:rPr>
              <a:t>Qu'est-ce que SFML ?</a:t>
            </a:r>
            <a:endParaRPr sz="2211">
              <a:solidFill>
                <a:srgbClr val="B100E8"/>
              </a:solidFill>
            </a:endParaRPr>
          </a:p>
          <a:p>
            <a:pPr indent="0" lvl="0" marL="0" rtl="0" algn="l">
              <a:lnSpc>
                <a:spcPct val="138988"/>
              </a:lnSpc>
              <a:spcBef>
                <a:spcPts val="0"/>
              </a:spcBef>
              <a:spcAft>
                <a:spcPts val="0"/>
              </a:spcAft>
              <a:buSzPts val="1100"/>
              <a:buNone/>
            </a:pPr>
            <a:r>
              <a:t/>
            </a:r>
            <a:endParaRPr sz="2211">
              <a:solidFill>
                <a:srgbClr val="B100E8"/>
              </a:solidFill>
            </a:endParaRPr>
          </a:p>
          <a:p>
            <a:pPr indent="0" lvl="0" marL="0" marR="0" rtl="0" algn="l">
              <a:lnSpc>
                <a:spcPct val="138988"/>
              </a:lnSpc>
              <a:spcBef>
                <a:spcPts val="0"/>
              </a:spcBef>
              <a:spcAft>
                <a:spcPts val="0"/>
              </a:spcAft>
              <a:buNone/>
            </a:pPr>
            <a:r>
              <a:t/>
            </a:r>
            <a:endParaRPr sz="2211">
              <a:solidFill>
                <a:srgbClr val="B100E8"/>
              </a:solidFill>
            </a:endParaRPr>
          </a:p>
        </p:txBody>
      </p:sp>
      <p:sp>
        <p:nvSpPr>
          <p:cNvPr id="114" name="Google Shape;114;p2"/>
          <p:cNvSpPr txBox="1"/>
          <p:nvPr/>
        </p:nvSpPr>
        <p:spPr>
          <a:xfrm>
            <a:off x="6802714" y="4550222"/>
            <a:ext cx="7194900" cy="1766700"/>
          </a:xfrm>
          <a:prstGeom prst="rect">
            <a:avLst/>
          </a:prstGeom>
          <a:noFill/>
          <a:ln>
            <a:noFill/>
          </a:ln>
        </p:spPr>
        <p:txBody>
          <a:bodyPr anchorCtr="0" anchor="t" bIns="0" lIns="0" spcFirstLastPara="1" rIns="0" wrap="square" tIns="0">
            <a:spAutoFit/>
          </a:bodyPr>
          <a:lstStyle/>
          <a:p>
            <a:pPr indent="-194528" lvl="1" marL="427155" marR="0" rtl="0" algn="l">
              <a:lnSpc>
                <a:spcPct val="146006"/>
              </a:lnSpc>
              <a:spcBef>
                <a:spcPts val="0"/>
              </a:spcBef>
              <a:spcAft>
                <a:spcPts val="0"/>
              </a:spcAft>
              <a:buClr>
                <a:srgbClr val="FFFFFF"/>
              </a:buClr>
              <a:buSzPts val="1678"/>
              <a:buFont typeface="Arial"/>
              <a:buChar char="•"/>
            </a:pPr>
            <a:r>
              <a:rPr lang="en-US" sz="1678">
                <a:solidFill>
                  <a:srgbClr val="FFFFFF"/>
                </a:solidFill>
                <a:latin typeface="DM Sans"/>
                <a:ea typeface="DM Sans"/>
                <a:cs typeface="DM Sans"/>
                <a:sym typeface="DM Sans"/>
              </a:rPr>
              <a:t>SFML (Simple and Fast Multimedia Library) est une bibliothèque multimédia pour C++ conçue pour faciliter le développement de jeux et d'applications multimédias en offrant une interface simple aux composants matériel tels que les graphiques et les sons.</a:t>
            </a:r>
            <a:endParaRPr sz="1100"/>
          </a:p>
          <a:p>
            <a:pPr indent="0" lvl="0" marL="0" marR="0" rtl="0" algn="l">
              <a:lnSpc>
                <a:spcPct val="146006"/>
              </a:lnSpc>
              <a:spcBef>
                <a:spcPts val="0"/>
              </a:spcBef>
              <a:spcAft>
                <a:spcPts val="0"/>
              </a:spcAft>
              <a:buNone/>
            </a:pPr>
            <a:r>
              <a:t/>
            </a:r>
            <a:endParaRPr b="0" i="0" sz="1678" u="none" cap="none" strike="noStrike">
              <a:solidFill>
                <a:srgbClr val="FFFFFF"/>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p:nvPr/>
        </p:nvSpPr>
        <p:spPr>
          <a:xfrm flipH="1" rot="10800000">
            <a:off x="0" y="0"/>
            <a:ext cx="18288000" cy="10287000"/>
          </a:xfrm>
          <a:custGeom>
            <a:rect b="b" l="l" r="r" t="t"/>
            <a:pathLst>
              <a:path extrusionOk="0" h="10287000" w="18288000">
                <a:moveTo>
                  <a:pt x="0" y="10287000"/>
                </a:moveTo>
                <a:lnTo>
                  <a:pt x="18288000" y="10287000"/>
                </a:lnTo>
                <a:lnTo>
                  <a:pt x="18288000" y="0"/>
                </a:lnTo>
                <a:lnTo>
                  <a:pt x="0" y="0"/>
                </a:lnTo>
                <a:lnTo>
                  <a:pt x="0" y="10287000"/>
                </a:lnTo>
                <a:close/>
              </a:path>
            </a:pathLst>
          </a:custGeom>
          <a:blipFill rotWithShape="1">
            <a:blip r:embed="rId3">
              <a:alphaModFix/>
            </a:blip>
            <a:stretch>
              <a:fillRect b="-38883" l="0" r="0" t="-38885"/>
            </a:stretch>
          </a:blipFill>
          <a:ln>
            <a:noFill/>
          </a:ln>
        </p:spPr>
      </p:sp>
      <p:grpSp>
        <p:nvGrpSpPr>
          <p:cNvPr id="120" name="Google Shape;120;p3"/>
          <p:cNvGrpSpPr/>
          <p:nvPr/>
        </p:nvGrpSpPr>
        <p:grpSpPr>
          <a:xfrm>
            <a:off x="-1041088" y="-36165"/>
            <a:ext cx="6782652" cy="10323165"/>
            <a:chOff x="0" y="-9525"/>
            <a:chExt cx="1786377" cy="2718858"/>
          </a:xfrm>
        </p:grpSpPr>
        <p:sp>
          <p:nvSpPr>
            <p:cNvPr id="121" name="Google Shape;121;p3"/>
            <p:cNvSpPr/>
            <p:nvPr/>
          </p:nvSpPr>
          <p:spPr>
            <a:xfrm>
              <a:off x="0" y="0"/>
              <a:ext cx="1786377" cy="2709333"/>
            </a:xfrm>
            <a:custGeom>
              <a:rect b="b" l="l" r="r" t="t"/>
              <a:pathLst>
                <a:path extrusionOk="0" h="2709333" w="1786377">
                  <a:moveTo>
                    <a:pt x="0" y="0"/>
                  </a:moveTo>
                  <a:lnTo>
                    <a:pt x="1786377" y="0"/>
                  </a:lnTo>
                  <a:lnTo>
                    <a:pt x="1786377" y="2709333"/>
                  </a:lnTo>
                  <a:lnTo>
                    <a:pt x="0" y="2709333"/>
                  </a:lnTo>
                  <a:close/>
                </a:path>
              </a:pathLst>
            </a:custGeom>
            <a:gradFill>
              <a:gsLst>
                <a:gs pos="0">
                  <a:srgbClr val="048AFF"/>
                </a:gs>
                <a:gs pos="100000">
                  <a:srgbClr val="B100E8"/>
                </a:gs>
              </a:gsLst>
              <a:path path="circle">
                <a:fillToRect b="100%" r="100%"/>
              </a:path>
              <a:tileRect l="-100%" t="-100%"/>
            </a:gradFill>
            <a:ln>
              <a:noFill/>
            </a:ln>
          </p:spPr>
        </p:sp>
        <p:sp>
          <p:nvSpPr>
            <p:cNvPr id="122" name="Google Shape;122;p3"/>
            <p:cNvSpPr txBox="1"/>
            <p:nvPr/>
          </p:nvSpPr>
          <p:spPr>
            <a:xfrm>
              <a:off x="0" y="-9525"/>
              <a:ext cx="1786377" cy="2718858"/>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3" name="Google Shape;123;p3"/>
          <p:cNvSpPr/>
          <p:nvPr/>
        </p:nvSpPr>
        <p:spPr>
          <a:xfrm rot="-1486492">
            <a:off x="15563637" y="8055643"/>
            <a:ext cx="3391326" cy="3387087"/>
          </a:xfrm>
          <a:custGeom>
            <a:rect b="b" l="l" r="r" t="t"/>
            <a:pathLst>
              <a:path extrusionOk="0" h="3387087" w="3391326">
                <a:moveTo>
                  <a:pt x="0" y="0"/>
                </a:moveTo>
                <a:lnTo>
                  <a:pt x="3391326" y="0"/>
                </a:lnTo>
                <a:lnTo>
                  <a:pt x="3391326" y="3387087"/>
                </a:lnTo>
                <a:lnTo>
                  <a:pt x="0" y="3387087"/>
                </a:lnTo>
                <a:lnTo>
                  <a:pt x="0" y="0"/>
                </a:lnTo>
                <a:close/>
              </a:path>
            </a:pathLst>
          </a:custGeom>
          <a:blipFill rotWithShape="1">
            <a:blip r:embed="rId4">
              <a:alphaModFix/>
            </a:blip>
            <a:stretch>
              <a:fillRect b="0" l="0" r="0" t="0"/>
            </a:stretch>
          </a:blipFill>
          <a:ln>
            <a:noFill/>
          </a:ln>
        </p:spPr>
      </p:sp>
      <p:sp>
        <p:nvSpPr>
          <p:cNvPr id="124" name="Google Shape;124;p3"/>
          <p:cNvSpPr/>
          <p:nvPr/>
        </p:nvSpPr>
        <p:spPr>
          <a:xfrm rot="1973881">
            <a:off x="13688271" y="-2206160"/>
            <a:ext cx="3391326" cy="3387087"/>
          </a:xfrm>
          <a:custGeom>
            <a:rect b="b" l="l" r="r" t="t"/>
            <a:pathLst>
              <a:path extrusionOk="0" h="3387087" w="3391326">
                <a:moveTo>
                  <a:pt x="0" y="0"/>
                </a:moveTo>
                <a:lnTo>
                  <a:pt x="3391326" y="0"/>
                </a:lnTo>
                <a:lnTo>
                  <a:pt x="3391326" y="3387087"/>
                </a:lnTo>
                <a:lnTo>
                  <a:pt x="0" y="3387087"/>
                </a:lnTo>
                <a:lnTo>
                  <a:pt x="0" y="0"/>
                </a:lnTo>
                <a:close/>
              </a:path>
            </a:pathLst>
          </a:custGeom>
          <a:blipFill rotWithShape="1">
            <a:blip r:embed="rId4">
              <a:alphaModFix/>
            </a:blip>
            <a:stretch>
              <a:fillRect b="0" l="0" r="0" t="0"/>
            </a:stretch>
          </a:blipFill>
          <a:ln>
            <a:noFill/>
          </a:ln>
        </p:spPr>
      </p:sp>
      <p:sp>
        <p:nvSpPr>
          <p:cNvPr id="125" name="Google Shape;125;p3"/>
          <p:cNvSpPr txBox="1"/>
          <p:nvPr/>
        </p:nvSpPr>
        <p:spPr>
          <a:xfrm>
            <a:off x="6171003" y="1462427"/>
            <a:ext cx="12117000" cy="871200"/>
          </a:xfrm>
          <a:prstGeom prst="rect">
            <a:avLst/>
          </a:prstGeom>
          <a:noFill/>
          <a:ln>
            <a:noFill/>
          </a:ln>
        </p:spPr>
        <p:txBody>
          <a:bodyPr anchorCtr="0" anchor="t" bIns="0" lIns="0" spcFirstLastPara="1" rIns="0" wrap="square" tIns="0">
            <a:spAutoFit/>
          </a:bodyPr>
          <a:lstStyle/>
          <a:p>
            <a:pPr indent="0" lvl="0" marL="0" marR="0" rtl="0" algn="l">
              <a:lnSpc>
                <a:spcPct val="139010"/>
              </a:lnSpc>
              <a:spcBef>
                <a:spcPts val="0"/>
              </a:spcBef>
              <a:spcAft>
                <a:spcPts val="0"/>
              </a:spcAft>
              <a:buNone/>
            </a:pPr>
            <a:r>
              <a:rPr lang="en-US" sz="5660">
                <a:solidFill>
                  <a:srgbClr val="048AFF"/>
                </a:solidFill>
              </a:rPr>
              <a:t>Concepts de Base du C++ et SFML</a:t>
            </a:r>
            <a:endParaRPr sz="5460"/>
          </a:p>
        </p:txBody>
      </p:sp>
      <p:sp>
        <p:nvSpPr>
          <p:cNvPr id="126" name="Google Shape;126;p3"/>
          <p:cNvSpPr txBox="1"/>
          <p:nvPr/>
        </p:nvSpPr>
        <p:spPr>
          <a:xfrm>
            <a:off x="6719426" y="3343775"/>
            <a:ext cx="8010000" cy="749100"/>
          </a:xfrm>
          <a:prstGeom prst="rect">
            <a:avLst/>
          </a:prstGeom>
          <a:noFill/>
          <a:ln>
            <a:noFill/>
          </a:ln>
        </p:spPr>
        <p:txBody>
          <a:bodyPr anchorCtr="0" anchor="t" bIns="0" lIns="0" spcFirstLastPara="1" rIns="0" wrap="square" tIns="0">
            <a:spAutoFit/>
          </a:bodyPr>
          <a:lstStyle/>
          <a:p>
            <a:pPr indent="0" lvl="0" marL="0" rtl="0" algn="l">
              <a:lnSpc>
                <a:spcPct val="146006"/>
              </a:lnSpc>
              <a:spcBef>
                <a:spcPts val="0"/>
              </a:spcBef>
              <a:spcAft>
                <a:spcPts val="0"/>
              </a:spcAft>
              <a:buClr>
                <a:schemeClr val="dk1"/>
              </a:buClr>
              <a:buSzPts val="1100"/>
              <a:buFont typeface="Arial"/>
              <a:buNone/>
            </a:pPr>
            <a:r>
              <a:rPr lang="en-US" sz="1978">
                <a:solidFill>
                  <a:srgbClr val="FFFFFF"/>
                </a:solidFill>
                <a:latin typeface="DM Sans"/>
                <a:ea typeface="DM Sans"/>
                <a:cs typeface="DM Sans"/>
                <a:sym typeface="DM Sans"/>
              </a:rPr>
              <a:t>	Blocs de construction réutilisables pour le code.</a:t>
            </a:r>
            <a:endParaRPr sz="1978">
              <a:solidFill>
                <a:srgbClr val="FFFFFF"/>
              </a:solidFill>
              <a:latin typeface="DM Sans"/>
              <a:ea typeface="DM Sans"/>
              <a:cs typeface="DM Sans"/>
              <a:sym typeface="DM Sans"/>
            </a:endParaRPr>
          </a:p>
          <a:p>
            <a:pPr indent="0" lvl="0" marL="0" marR="0" rtl="0" algn="l">
              <a:lnSpc>
                <a:spcPct val="146006"/>
              </a:lnSpc>
              <a:spcBef>
                <a:spcPts val="0"/>
              </a:spcBef>
              <a:spcAft>
                <a:spcPts val="0"/>
              </a:spcAft>
              <a:buNone/>
            </a:pPr>
            <a:r>
              <a:rPr lang="en-US" sz="1978">
                <a:solidFill>
                  <a:srgbClr val="FFFFFF"/>
                </a:solidFill>
                <a:latin typeface="DM Sans"/>
                <a:ea typeface="DM Sans"/>
                <a:cs typeface="DM Sans"/>
                <a:sym typeface="DM Sans"/>
              </a:rPr>
              <a:t>	Exemple : Opérations de calcul (addition, soustraction, etc.).</a:t>
            </a:r>
            <a:endParaRPr sz="1978">
              <a:solidFill>
                <a:srgbClr val="FFFFFF"/>
              </a:solidFill>
              <a:latin typeface="DM Sans"/>
              <a:ea typeface="DM Sans"/>
              <a:cs typeface="DM Sans"/>
              <a:sym typeface="DM Sans"/>
            </a:endParaRPr>
          </a:p>
        </p:txBody>
      </p:sp>
      <p:sp>
        <p:nvSpPr>
          <p:cNvPr id="127" name="Google Shape;127;p3"/>
          <p:cNvSpPr txBox="1"/>
          <p:nvPr/>
        </p:nvSpPr>
        <p:spPr>
          <a:xfrm>
            <a:off x="6719414" y="2811415"/>
            <a:ext cx="6321000" cy="402000"/>
          </a:xfrm>
          <a:prstGeom prst="rect">
            <a:avLst/>
          </a:prstGeom>
          <a:noFill/>
          <a:ln>
            <a:noFill/>
          </a:ln>
        </p:spPr>
        <p:txBody>
          <a:bodyPr anchorCtr="0" anchor="t" bIns="0" lIns="0" spcFirstLastPara="1" rIns="0" wrap="square" tIns="0">
            <a:spAutoFit/>
          </a:bodyPr>
          <a:lstStyle/>
          <a:p>
            <a:pPr indent="0" lvl="0" marL="0" marR="0" rtl="0" algn="l">
              <a:lnSpc>
                <a:spcPct val="138988"/>
              </a:lnSpc>
              <a:spcBef>
                <a:spcPts val="0"/>
              </a:spcBef>
              <a:spcAft>
                <a:spcPts val="0"/>
              </a:spcAft>
              <a:buNone/>
            </a:pPr>
            <a:r>
              <a:rPr lang="en-US" sz="2611">
                <a:solidFill>
                  <a:srgbClr val="B100E8"/>
                </a:solidFill>
              </a:rPr>
              <a:t>Fonctions en C++</a:t>
            </a:r>
            <a:endParaRPr/>
          </a:p>
        </p:txBody>
      </p:sp>
      <p:grpSp>
        <p:nvGrpSpPr>
          <p:cNvPr id="128" name="Google Shape;128;p3"/>
          <p:cNvGrpSpPr/>
          <p:nvPr/>
        </p:nvGrpSpPr>
        <p:grpSpPr>
          <a:xfrm>
            <a:off x="4803638" y="2859040"/>
            <a:ext cx="1757360" cy="1757360"/>
            <a:chOff x="0" y="0"/>
            <a:chExt cx="812800" cy="812800"/>
          </a:xfrm>
        </p:grpSpPr>
        <p:sp>
          <p:nvSpPr>
            <p:cNvPr id="129" name="Google Shape;129;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cap="sq" cmpd="sng" w="190500">
              <a:solidFill>
                <a:srgbClr val="04001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3"/>
          <p:cNvGrpSpPr/>
          <p:nvPr/>
        </p:nvGrpSpPr>
        <p:grpSpPr>
          <a:xfrm>
            <a:off x="4803638" y="5720346"/>
            <a:ext cx="1757360" cy="1757360"/>
            <a:chOff x="0" y="0"/>
            <a:chExt cx="812800" cy="812800"/>
          </a:xfrm>
        </p:grpSpPr>
        <p:sp>
          <p:nvSpPr>
            <p:cNvPr id="132" name="Google Shape;132;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cap="sq" cmpd="sng" w="190500">
              <a:solidFill>
                <a:srgbClr val="04001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3"/>
          <p:cNvSpPr txBox="1"/>
          <p:nvPr/>
        </p:nvSpPr>
        <p:spPr>
          <a:xfrm>
            <a:off x="6719414" y="5357665"/>
            <a:ext cx="7194900" cy="749100"/>
          </a:xfrm>
          <a:prstGeom prst="rect">
            <a:avLst/>
          </a:prstGeom>
          <a:noFill/>
          <a:ln>
            <a:noFill/>
          </a:ln>
        </p:spPr>
        <p:txBody>
          <a:bodyPr anchorCtr="0" anchor="t" bIns="0" lIns="0" spcFirstLastPara="1" rIns="0" wrap="square" tIns="0">
            <a:spAutoFit/>
          </a:bodyPr>
          <a:lstStyle/>
          <a:p>
            <a:pPr indent="0" lvl="0" marL="0" rtl="0" algn="l">
              <a:lnSpc>
                <a:spcPct val="146006"/>
              </a:lnSpc>
              <a:spcBef>
                <a:spcPts val="0"/>
              </a:spcBef>
              <a:spcAft>
                <a:spcPts val="0"/>
              </a:spcAft>
              <a:buClr>
                <a:schemeClr val="dk1"/>
              </a:buClr>
              <a:buSzPts val="1100"/>
              <a:buFont typeface="Arial"/>
              <a:buNone/>
            </a:pPr>
            <a:r>
              <a:rPr lang="en-US" sz="1978">
                <a:solidFill>
                  <a:srgbClr val="FFFFFF"/>
                </a:solidFill>
                <a:latin typeface="DM Sans"/>
                <a:ea typeface="DM Sans"/>
                <a:cs typeface="DM Sans"/>
                <a:sym typeface="DM Sans"/>
              </a:rPr>
              <a:t>	Stockent les valeurs pour les calculs.</a:t>
            </a:r>
            <a:endParaRPr sz="1978">
              <a:solidFill>
                <a:srgbClr val="FFFFFF"/>
              </a:solidFill>
              <a:latin typeface="DM Sans"/>
              <a:ea typeface="DM Sans"/>
              <a:cs typeface="DM Sans"/>
              <a:sym typeface="DM Sans"/>
            </a:endParaRPr>
          </a:p>
          <a:p>
            <a:pPr indent="0" lvl="0" marL="0" marR="0" rtl="0" algn="l">
              <a:lnSpc>
                <a:spcPct val="146006"/>
              </a:lnSpc>
              <a:spcBef>
                <a:spcPts val="0"/>
              </a:spcBef>
              <a:spcAft>
                <a:spcPts val="0"/>
              </a:spcAft>
              <a:buNone/>
            </a:pPr>
            <a:r>
              <a:rPr lang="en-US" sz="1978">
                <a:solidFill>
                  <a:srgbClr val="FFFFFF"/>
                </a:solidFill>
                <a:latin typeface="DM Sans"/>
                <a:ea typeface="DM Sans"/>
                <a:cs typeface="DM Sans"/>
                <a:sym typeface="DM Sans"/>
              </a:rPr>
              <a:t>	Exemples : int pour entiers, float pour décimaux.</a:t>
            </a:r>
            <a:endParaRPr sz="1978">
              <a:solidFill>
                <a:srgbClr val="FFFFFF"/>
              </a:solidFill>
              <a:latin typeface="DM Sans"/>
              <a:ea typeface="DM Sans"/>
              <a:cs typeface="DM Sans"/>
              <a:sym typeface="DM Sans"/>
            </a:endParaRPr>
          </a:p>
        </p:txBody>
      </p:sp>
      <p:sp>
        <p:nvSpPr>
          <p:cNvPr id="135" name="Google Shape;135;p3"/>
          <p:cNvSpPr txBox="1"/>
          <p:nvPr/>
        </p:nvSpPr>
        <p:spPr>
          <a:xfrm>
            <a:off x="6719414" y="4686496"/>
            <a:ext cx="6807600" cy="402000"/>
          </a:xfrm>
          <a:prstGeom prst="rect">
            <a:avLst/>
          </a:prstGeom>
          <a:noFill/>
          <a:ln>
            <a:noFill/>
          </a:ln>
        </p:spPr>
        <p:txBody>
          <a:bodyPr anchorCtr="0" anchor="t" bIns="0" lIns="0" spcFirstLastPara="1" rIns="0" wrap="square" tIns="0">
            <a:spAutoFit/>
          </a:bodyPr>
          <a:lstStyle/>
          <a:p>
            <a:pPr indent="0" lvl="0" marL="0" marR="0" rtl="0" algn="l">
              <a:lnSpc>
                <a:spcPct val="138988"/>
              </a:lnSpc>
              <a:spcBef>
                <a:spcPts val="0"/>
              </a:spcBef>
              <a:spcAft>
                <a:spcPts val="0"/>
              </a:spcAft>
              <a:buNone/>
            </a:pPr>
            <a:r>
              <a:rPr lang="en-US" sz="2611">
                <a:solidFill>
                  <a:srgbClr val="B100E8"/>
                </a:solidFill>
              </a:rPr>
              <a:t>Variables et Types de Données</a:t>
            </a:r>
            <a:endParaRPr/>
          </a:p>
        </p:txBody>
      </p:sp>
      <p:sp>
        <p:nvSpPr>
          <p:cNvPr id="136" name="Google Shape;136;p3"/>
          <p:cNvSpPr txBox="1"/>
          <p:nvPr/>
        </p:nvSpPr>
        <p:spPr>
          <a:xfrm>
            <a:off x="6719414" y="6671396"/>
            <a:ext cx="6807600" cy="402000"/>
          </a:xfrm>
          <a:prstGeom prst="rect">
            <a:avLst/>
          </a:prstGeom>
          <a:noFill/>
          <a:ln>
            <a:noFill/>
          </a:ln>
        </p:spPr>
        <p:txBody>
          <a:bodyPr anchorCtr="0" anchor="t" bIns="0" lIns="0" spcFirstLastPara="1" rIns="0" wrap="square" tIns="0">
            <a:spAutoFit/>
          </a:bodyPr>
          <a:lstStyle/>
          <a:p>
            <a:pPr indent="0" lvl="0" marL="0" marR="0" rtl="0" algn="l">
              <a:lnSpc>
                <a:spcPct val="138988"/>
              </a:lnSpc>
              <a:spcBef>
                <a:spcPts val="0"/>
              </a:spcBef>
              <a:spcAft>
                <a:spcPts val="0"/>
              </a:spcAft>
              <a:buNone/>
            </a:pPr>
            <a:r>
              <a:rPr lang="en-US" sz="2611">
                <a:solidFill>
                  <a:srgbClr val="B100E8"/>
                </a:solidFill>
              </a:rPr>
              <a:t>Gestion des Événements avec SFML</a:t>
            </a:r>
            <a:endParaRPr/>
          </a:p>
        </p:txBody>
      </p:sp>
      <p:sp>
        <p:nvSpPr>
          <p:cNvPr id="137" name="Google Shape;137;p3"/>
          <p:cNvSpPr txBox="1"/>
          <p:nvPr/>
        </p:nvSpPr>
        <p:spPr>
          <a:xfrm>
            <a:off x="6719414" y="7441365"/>
            <a:ext cx="7194900" cy="749100"/>
          </a:xfrm>
          <a:prstGeom prst="rect">
            <a:avLst/>
          </a:prstGeom>
          <a:noFill/>
          <a:ln>
            <a:noFill/>
          </a:ln>
        </p:spPr>
        <p:txBody>
          <a:bodyPr anchorCtr="0" anchor="t" bIns="0" lIns="0" spcFirstLastPara="1" rIns="0" wrap="square" tIns="0">
            <a:spAutoFit/>
          </a:bodyPr>
          <a:lstStyle/>
          <a:p>
            <a:pPr indent="0" lvl="0" marL="0" rtl="0" algn="l">
              <a:lnSpc>
                <a:spcPct val="146006"/>
              </a:lnSpc>
              <a:spcBef>
                <a:spcPts val="0"/>
              </a:spcBef>
              <a:spcAft>
                <a:spcPts val="0"/>
              </a:spcAft>
              <a:buClr>
                <a:schemeClr val="dk1"/>
              </a:buClr>
              <a:buSzPts val="1100"/>
              <a:buFont typeface="Arial"/>
              <a:buNone/>
            </a:pPr>
            <a:r>
              <a:rPr lang="en-US" sz="1978">
                <a:solidFill>
                  <a:srgbClr val="FFFFFF"/>
                </a:solidFill>
                <a:latin typeface="DM Sans"/>
                <a:ea typeface="DM Sans"/>
                <a:cs typeface="DM Sans"/>
                <a:sym typeface="DM Sans"/>
              </a:rPr>
              <a:t>	Réagit aux actions utilisateur (frappes, clics).</a:t>
            </a:r>
            <a:endParaRPr sz="1978">
              <a:solidFill>
                <a:srgbClr val="FFFFFF"/>
              </a:solidFill>
              <a:latin typeface="DM Sans"/>
              <a:ea typeface="DM Sans"/>
              <a:cs typeface="DM Sans"/>
              <a:sym typeface="DM Sans"/>
            </a:endParaRPr>
          </a:p>
          <a:p>
            <a:pPr indent="0" lvl="0" marL="0" marR="0" rtl="0" algn="l">
              <a:lnSpc>
                <a:spcPct val="146006"/>
              </a:lnSpc>
              <a:spcBef>
                <a:spcPts val="0"/>
              </a:spcBef>
              <a:spcAft>
                <a:spcPts val="0"/>
              </a:spcAft>
              <a:buNone/>
            </a:pPr>
            <a:r>
              <a:rPr lang="en-US" sz="1978">
                <a:solidFill>
                  <a:srgbClr val="FFFFFF"/>
                </a:solidFill>
                <a:latin typeface="DM Sans"/>
                <a:ea typeface="DM Sans"/>
                <a:cs typeface="DM Sans"/>
                <a:sym typeface="DM Sans"/>
              </a:rPr>
              <a:t>	Essentiel pour l'interaction dans l'interface graphique.</a:t>
            </a:r>
            <a:endParaRPr sz="1978">
              <a:solidFill>
                <a:srgbClr val="FFFFFF"/>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p:nvPr/>
        </p:nvSpPr>
        <p:spPr>
          <a:xfrm flipH="1" rot="10800000">
            <a:off x="0" y="0"/>
            <a:ext cx="18288000" cy="10287000"/>
          </a:xfrm>
          <a:custGeom>
            <a:rect b="b" l="l" r="r" t="t"/>
            <a:pathLst>
              <a:path extrusionOk="0" h="10287000" w="18288000">
                <a:moveTo>
                  <a:pt x="0" y="10287000"/>
                </a:moveTo>
                <a:lnTo>
                  <a:pt x="18288000" y="10287000"/>
                </a:lnTo>
                <a:lnTo>
                  <a:pt x="18288000" y="0"/>
                </a:lnTo>
                <a:lnTo>
                  <a:pt x="0" y="0"/>
                </a:lnTo>
                <a:lnTo>
                  <a:pt x="0" y="10287000"/>
                </a:lnTo>
                <a:close/>
              </a:path>
            </a:pathLst>
          </a:custGeom>
          <a:blipFill rotWithShape="1">
            <a:blip r:embed="rId3">
              <a:alphaModFix/>
            </a:blip>
            <a:stretch>
              <a:fillRect b="-38883" l="0" r="0" t="-38885"/>
            </a:stretch>
          </a:blipFill>
          <a:ln>
            <a:noFill/>
          </a:ln>
        </p:spPr>
      </p:sp>
      <p:sp>
        <p:nvSpPr>
          <p:cNvPr id="143" name="Google Shape;143;p4"/>
          <p:cNvSpPr txBox="1"/>
          <p:nvPr/>
        </p:nvSpPr>
        <p:spPr>
          <a:xfrm>
            <a:off x="2200267" y="1857882"/>
            <a:ext cx="6481082" cy="975873"/>
          </a:xfrm>
          <a:prstGeom prst="rect">
            <a:avLst/>
          </a:prstGeom>
          <a:noFill/>
          <a:ln>
            <a:noFill/>
          </a:ln>
        </p:spPr>
        <p:txBody>
          <a:bodyPr anchorCtr="0" anchor="t" bIns="0" lIns="0" spcFirstLastPara="1" rIns="0" wrap="square" tIns="0">
            <a:spAutoFit/>
          </a:bodyPr>
          <a:lstStyle/>
          <a:p>
            <a:pPr indent="0" lvl="0" marL="0" marR="0" rtl="0" algn="l">
              <a:lnSpc>
                <a:spcPct val="139017"/>
              </a:lnSpc>
              <a:spcBef>
                <a:spcPts val="0"/>
              </a:spcBef>
              <a:spcAft>
                <a:spcPts val="0"/>
              </a:spcAft>
              <a:buNone/>
            </a:pPr>
            <a:r>
              <a:rPr b="0" i="0" lang="en-US" sz="5741" u="none" cap="none" strike="noStrike">
                <a:solidFill>
                  <a:srgbClr val="048AFF"/>
                </a:solidFill>
                <a:latin typeface="Arial"/>
                <a:ea typeface="Arial"/>
                <a:cs typeface="Arial"/>
                <a:sym typeface="Arial"/>
              </a:rPr>
              <a:t>Exemple de code</a:t>
            </a:r>
            <a:endParaRPr/>
          </a:p>
        </p:txBody>
      </p:sp>
      <p:sp>
        <p:nvSpPr>
          <p:cNvPr id="144" name="Google Shape;144;p4"/>
          <p:cNvSpPr/>
          <p:nvPr/>
        </p:nvSpPr>
        <p:spPr>
          <a:xfrm>
            <a:off x="-8344763" y="4270557"/>
            <a:ext cx="17894953" cy="17894953"/>
          </a:xfrm>
          <a:custGeom>
            <a:rect b="b" l="l" r="r" t="t"/>
            <a:pathLst>
              <a:path extrusionOk="0" h="17894953" w="17894953">
                <a:moveTo>
                  <a:pt x="0" y="0"/>
                </a:moveTo>
                <a:lnTo>
                  <a:pt x="17894952" y="0"/>
                </a:lnTo>
                <a:lnTo>
                  <a:pt x="17894952" y="17894953"/>
                </a:lnTo>
                <a:lnTo>
                  <a:pt x="0" y="17894953"/>
                </a:lnTo>
                <a:lnTo>
                  <a:pt x="0" y="0"/>
                </a:lnTo>
                <a:close/>
              </a:path>
            </a:pathLst>
          </a:custGeom>
          <a:blipFill rotWithShape="1">
            <a:blip r:embed="rId4">
              <a:alphaModFix/>
            </a:blip>
            <a:stretch>
              <a:fillRect b="0" l="0" r="0" t="0"/>
            </a:stretch>
          </a:blipFill>
          <a:ln>
            <a:noFill/>
          </a:ln>
        </p:spPr>
      </p:sp>
      <p:sp>
        <p:nvSpPr>
          <p:cNvPr id="145" name="Google Shape;145;p4"/>
          <p:cNvSpPr/>
          <p:nvPr/>
        </p:nvSpPr>
        <p:spPr>
          <a:xfrm>
            <a:off x="-824620" y="-1132633"/>
            <a:ext cx="3308580" cy="3304444"/>
          </a:xfrm>
          <a:custGeom>
            <a:rect b="b" l="l" r="r" t="t"/>
            <a:pathLst>
              <a:path extrusionOk="0" h="3304444" w="3308580">
                <a:moveTo>
                  <a:pt x="0" y="0"/>
                </a:moveTo>
                <a:lnTo>
                  <a:pt x="3308580" y="0"/>
                </a:lnTo>
                <a:lnTo>
                  <a:pt x="3308580" y="3304444"/>
                </a:lnTo>
                <a:lnTo>
                  <a:pt x="0" y="3304444"/>
                </a:lnTo>
                <a:lnTo>
                  <a:pt x="0" y="0"/>
                </a:lnTo>
                <a:close/>
              </a:path>
            </a:pathLst>
          </a:custGeom>
          <a:blipFill rotWithShape="1">
            <a:blip r:embed="rId5">
              <a:alphaModFix/>
            </a:blip>
            <a:stretch>
              <a:fillRect b="0" l="0" r="0" t="0"/>
            </a:stretch>
          </a:blipFill>
          <a:ln>
            <a:noFill/>
          </a:ln>
        </p:spPr>
      </p:sp>
      <p:sp>
        <p:nvSpPr>
          <p:cNvPr id="146" name="Google Shape;146;p4"/>
          <p:cNvSpPr/>
          <p:nvPr/>
        </p:nvSpPr>
        <p:spPr>
          <a:xfrm>
            <a:off x="16633710" y="8634778"/>
            <a:ext cx="3308580" cy="3304444"/>
          </a:xfrm>
          <a:custGeom>
            <a:rect b="b" l="l" r="r" t="t"/>
            <a:pathLst>
              <a:path extrusionOk="0" h="3304444" w="3308580">
                <a:moveTo>
                  <a:pt x="0" y="0"/>
                </a:moveTo>
                <a:lnTo>
                  <a:pt x="3308580" y="0"/>
                </a:lnTo>
                <a:lnTo>
                  <a:pt x="3308580" y="3304444"/>
                </a:lnTo>
                <a:lnTo>
                  <a:pt x="0" y="3304444"/>
                </a:lnTo>
                <a:lnTo>
                  <a:pt x="0" y="0"/>
                </a:lnTo>
                <a:close/>
              </a:path>
            </a:pathLst>
          </a:custGeom>
          <a:blipFill rotWithShape="1">
            <a:blip r:embed="rId5">
              <a:alphaModFix/>
            </a:blip>
            <a:stretch>
              <a:fillRect b="0" l="0" r="0" t="0"/>
            </a:stretch>
          </a:blipFill>
          <a:ln>
            <a:noFill/>
          </a:ln>
        </p:spPr>
      </p:sp>
      <p:pic>
        <p:nvPicPr>
          <p:cNvPr id="147" name="Google Shape;147;p4"/>
          <p:cNvPicPr preferRelativeResize="0"/>
          <p:nvPr/>
        </p:nvPicPr>
        <p:blipFill rotWithShape="1">
          <a:blip r:embed="rId6">
            <a:alphaModFix/>
          </a:blip>
          <a:srcRect b="39303" l="20059" r="34679" t="19839"/>
          <a:stretch/>
        </p:blipFill>
        <p:spPr>
          <a:xfrm>
            <a:off x="5081025" y="3567825"/>
            <a:ext cx="8583450" cy="516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p:nvPr/>
        </p:nvSpPr>
        <p:spPr>
          <a:xfrm rot="10800000">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sp>
        <p:nvSpPr>
          <p:cNvPr id="153" name="Google Shape;153;p7"/>
          <p:cNvSpPr/>
          <p:nvPr/>
        </p:nvSpPr>
        <p:spPr>
          <a:xfrm rot="2223819">
            <a:off x="-4572963" y="4006074"/>
            <a:ext cx="9665112" cy="8771089"/>
          </a:xfrm>
          <a:custGeom>
            <a:rect b="b" l="l" r="r" t="t"/>
            <a:pathLst>
              <a:path extrusionOk="0" h="8771089" w="9665112">
                <a:moveTo>
                  <a:pt x="0" y="0"/>
                </a:moveTo>
                <a:lnTo>
                  <a:pt x="9665112" y="0"/>
                </a:lnTo>
                <a:lnTo>
                  <a:pt x="9665112" y="8771089"/>
                </a:lnTo>
                <a:lnTo>
                  <a:pt x="0" y="8771089"/>
                </a:lnTo>
                <a:lnTo>
                  <a:pt x="0" y="0"/>
                </a:lnTo>
                <a:close/>
              </a:path>
            </a:pathLst>
          </a:custGeom>
          <a:blipFill rotWithShape="1">
            <a:blip r:embed="rId4">
              <a:alphaModFix/>
            </a:blip>
            <a:stretch>
              <a:fillRect b="0" l="0" r="0" t="0"/>
            </a:stretch>
          </a:blipFill>
          <a:ln>
            <a:noFill/>
          </a:ln>
        </p:spPr>
      </p:sp>
      <p:grpSp>
        <p:nvGrpSpPr>
          <p:cNvPr id="154" name="Google Shape;154;p7"/>
          <p:cNvGrpSpPr/>
          <p:nvPr/>
        </p:nvGrpSpPr>
        <p:grpSpPr>
          <a:xfrm>
            <a:off x="5971740" y="1612484"/>
            <a:ext cx="6344521" cy="7148122"/>
            <a:chOff x="0" y="-9525"/>
            <a:chExt cx="1670985" cy="1882633"/>
          </a:xfrm>
        </p:grpSpPr>
        <p:sp>
          <p:nvSpPr>
            <p:cNvPr id="155" name="Google Shape;155;p7"/>
            <p:cNvSpPr/>
            <p:nvPr/>
          </p:nvSpPr>
          <p:spPr>
            <a:xfrm>
              <a:off x="0" y="0"/>
              <a:ext cx="1670985" cy="1873108"/>
            </a:xfrm>
            <a:custGeom>
              <a:rect b="b" l="l" r="r" t="t"/>
              <a:pathLst>
                <a:path extrusionOk="0" h="1873108" w="1670985">
                  <a:moveTo>
                    <a:pt x="0" y="0"/>
                  </a:moveTo>
                  <a:lnTo>
                    <a:pt x="1670985" y="0"/>
                  </a:lnTo>
                  <a:lnTo>
                    <a:pt x="1670985" y="1873108"/>
                  </a:lnTo>
                  <a:lnTo>
                    <a:pt x="0" y="1873108"/>
                  </a:lnTo>
                  <a:close/>
                </a:path>
              </a:pathLst>
            </a:custGeom>
            <a:solidFill>
              <a:srgbClr val="000000">
                <a:alpha val="0"/>
              </a:srgbClr>
            </a:solidFill>
            <a:ln cap="sq" cmpd="sng" w="38100">
              <a:solidFill>
                <a:srgbClr val="048AFF"/>
              </a:solidFill>
              <a:prstDash val="solid"/>
              <a:miter lim="8000"/>
              <a:headEnd len="sm" w="sm" type="none"/>
              <a:tailEnd len="sm" w="sm" type="none"/>
            </a:ln>
          </p:spPr>
        </p:sp>
        <p:sp>
          <p:nvSpPr>
            <p:cNvPr id="156" name="Google Shape;156;p7"/>
            <p:cNvSpPr txBox="1"/>
            <p:nvPr/>
          </p:nvSpPr>
          <p:spPr>
            <a:xfrm>
              <a:off x="0" y="-9525"/>
              <a:ext cx="1670985" cy="1882633"/>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7"/>
          <p:cNvSpPr/>
          <p:nvPr/>
        </p:nvSpPr>
        <p:spPr>
          <a:xfrm>
            <a:off x="15132358" y="7708556"/>
            <a:ext cx="1769644" cy="1711728"/>
          </a:xfrm>
          <a:custGeom>
            <a:rect b="b" l="l" r="r" t="t"/>
            <a:pathLst>
              <a:path extrusionOk="0" h="1711728" w="1769644">
                <a:moveTo>
                  <a:pt x="0" y="0"/>
                </a:moveTo>
                <a:lnTo>
                  <a:pt x="1769644" y="0"/>
                </a:lnTo>
                <a:lnTo>
                  <a:pt x="1769644" y="1711729"/>
                </a:lnTo>
                <a:lnTo>
                  <a:pt x="0" y="1711729"/>
                </a:lnTo>
                <a:lnTo>
                  <a:pt x="0" y="0"/>
                </a:lnTo>
                <a:close/>
              </a:path>
            </a:pathLst>
          </a:custGeom>
          <a:blipFill rotWithShape="1">
            <a:blip r:embed="rId5">
              <a:alphaModFix/>
            </a:blip>
            <a:stretch>
              <a:fillRect b="0" l="0" r="0" t="0"/>
            </a:stretch>
          </a:blipFill>
          <a:ln>
            <a:noFill/>
          </a:ln>
        </p:spPr>
      </p:sp>
      <p:sp>
        <p:nvSpPr>
          <p:cNvPr id="158" name="Google Shape;158;p7"/>
          <p:cNvSpPr txBox="1"/>
          <p:nvPr/>
        </p:nvSpPr>
        <p:spPr>
          <a:xfrm>
            <a:off x="6085347" y="4525349"/>
            <a:ext cx="6076500" cy="1555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rPr lang="en-US" sz="2759">
                <a:solidFill>
                  <a:srgbClr val="FFFAEB"/>
                </a:solidFill>
                <a:latin typeface="Sansita"/>
                <a:ea typeface="Sansita"/>
                <a:cs typeface="Sansita"/>
                <a:sym typeface="Sansita"/>
              </a:rPr>
              <a:t>Créez des fonctions pour les additions, soustractions, multiplications et divisions.</a:t>
            </a:r>
            <a:endParaRPr sz="2759">
              <a:solidFill>
                <a:srgbClr val="FFFAEB"/>
              </a:solidFill>
              <a:latin typeface="Sansita"/>
              <a:ea typeface="Sansita"/>
              <a:cs typeface="Sansita"/>
              <a:sym typeface="Sansita"/>
            </a:endParaRPr>
          </a:p>
          <a:p>
            <a:pPr indent="0" lvl="0" marL="0" marR="0" rtl="0" algn="l">
              <a:lnSpc>
                <a:spcPct val="155998"/>
              </a:lnSpc>
              <a:spcBef>
                <a:spcPts val="1200"/>
              </a:spcBef>
              <a:spcAft>
                <a:spcPts val="0"/>
              </a:spcAft>
              <a:buNone/>
            </a:pPr>
            <a:r>
              <a:t/>
            </a:r>
            <a:endParaRPr sz="2759">
              <a:solidFill>
                <a:srgbClr val="FFFAEB"/>
              </a:solidFill>
              <a:latin typeface="Sansita"/>
              <a:ea typeface="Sansita"/>
              <a:cs typeface="Sansita"/>
              <a:sym typeface="Sansita"/>
            </a:endParaRPr>
          </a:p>
        </p:txBody>
      </p:sp>
      <p:sp>
        <p:nvSpPr>
          <p:cNvPr id="159" name="Google Shape;159;p7"/>
          <p:cNvSpPr txBox="1"/>
          <p:nvPr/>
        </p:nvSpPr>
        <p:spPr>
          <a:xfrm>
            <a:off x="6728644" y="1804155"/>
            <a:ext cx="4830600" cy="705900"/>
          </a:xfrm>
          <a:prstGeom prst="rect">
            <a:avLst/>
          </a:prstGeom>
          <a:noFill/>
          <a:ln>
            <a:noFill/>
          </a:ln>
        </p:spPr>
        <p:txBody>
          <a:bodyPr anchorCtr="0" anchor="t" bIns="0" lIns="0" spcFirstLastPara="1" rIns="0" wrap="square" tIns="0">
            <a:spAutoFit/>
          </a:bodyPr>
          <a:lstStyle/>
          <a:p>
            <a:pPr indent="0" lvl="0" marL="0" marR="0" rtl="0" algn="ctr">
              <a:lnSpc>
                <a:spcPct val="138988"/>
              </a:lnSpc>
              <a:spcBef>
                <a:spcPts val="0"/>
              </a:spcBef>
              <a:spcAft>
                <a:spcPts val="0"/>
              </a:spcAft>
              <a:buNone/>
            </a:pPr>
            <a:r>
              <a:rPr b="0" i="0" lang="en-US" sz="4586" u="none" cap="none" strike="noStrike">
                <a:solidFill>
                  <a:srgbClr val="048AFF"/>
                </a:solidFill>
                <a:latin typeface="Arial"/>
                <a:ea typeface="Arial"/>
                <a:cs typeface="Arial"/>
                <a:sym typeface="Arial"/>
              </a:rPr>
              <a:t>Exercice </a:t>
            </a:r>
            <a:r>
              <a:rPr lang="en-US" sz="4586">
                <a:solidFill>
                  <a:srgbClr val="048AFF"/>
                </a:solidFill>
              </a:rPr>
              <a:t>1</a:t>
            </a:r>
            <a:endParaRPr/>
          </a:p>
        </p:txBody>
      </p:sp>
      <p:grpSp>
        <p:nvGrpSpPr>
          <p:cNvPr id="160" name="Google Shape;160;p7"/>
          <p:cNvGrpSpPr/>
          <p:nvPr/>
        </p:nvGrpSpPr>
        <p:grpSpPr>
          <a:xfrm>
            <a:off x="16017180" y="-1431186"/>
            <a:ext cx="3656258" cy="3656258"/>
            <a:chOff x="0" y="0"/>
            <a:chExt cx="812800" cy="812800"/>
          </a:xfrm>
        </p:grpSpPr>
        <p:sp>
          <p:nvSpPr>
            <p:cNvPr id="161" name="Google Shape;161;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3" name="Google Shape;163;p7"/>
          <p:cNvCxnSpPr/>
          <p:nvPr/>
        </p:nvCxnSpPr>
        <p:spPr>
          <a:xfrm>
            <a:off x="6085397" y="2796124"/>
            <a:ext cx="6076393" cy="0"/>
          </a:xfrm>
          <a:prstGeom prst="straightConnector1">
            <a:avLst/>
          </a:prstGeom>
          <a:noFill/>
          <a:ln cap="flat" cmpd="sng" w="38100">
            <a:solidFill>
              <a:srgbClr val="048AFF"/>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p:nvPr/>
        </p:nvSpPr>
        <p:spPr>
          <a:xfrm rot="10800000">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sp>
        <p:nvSpPr>
          <p:cNvPr id="169" name="Google Shape;169;p6"/>
          <p:cNvSpPr/>
          <p:nvPr/>
        </p:nvSpPr>
        <p:spPr>
          <a:xfrm rot="2223819">
            <a:off x="-4572963" y="4006074"/>
            <a:ext cx="9665112" cy="8771089"/>
          </a:xfrm>
          <a:custGeom>
            <a:rect b="b" l="l" r="r" t="t"/>
            <a:pathLst>
              <a:path extrusionOk="0" h="8771089" w="9665112">
                <a:moveTo>
                  <a:pt x="0" y="0"/>
                </a:moveTo>
                <a:lnTo>
                  <a:pt x="9665112" y="0"/>
                </a:lnTo>
                <a:lnTo>
                  <a:pt x="9665112" y="8771089"/>
                </a:lnTo>
                <a:lnTo>
                  <a:pt x="0" y="8771089"/>
                </a:lnTo>
                <a:lnTo>
                  <a:pt x="0" y="0"/>
                </a:lnTo>
                <a:close/>
              </a:path>
            </a:pathLst>
          </a:custGeom>
          <a:blipFill rotWithShape="1">
            <a:blip r:embed="rId4">
              <a:alphaModFix/>
            </a:blip>
            <a:stretch>
              <a:fillRect b="0" l="0" r="0" t="0"/>
            </a:stretch>
          </a:blipFill>
          <a:ln>
            <a:noFill/>
          </a:ln>
        </p:spPr>
      </p:sp>
      <p:grpSp>
        <p:nvGrpSpPr>
          <p:cNvPr id="170" name="Google Shape;170;p6"/>
          <p:cNvGrpSpPr/>
          <p:nvPr/>
        </p:nvGrpSpPr>
        <p:grpSpPr>
          <a:xfrm>
            <a:off x="5971750" y="1612475"/>
            <a:ext cx="7147471" cy="8022087"/>
            <a:chOff x="0" y="-9525"/>
            <a:chExt cx="1670985" cy="1882633"/>
          </a:xfrm>
        </p:grpSpPr>
        <p:sp>
          <p:nvSpPr>
            <p:cNvPr id="171" name="Google Shape;171;p6"/>
            <p:cNvSpPr/>
            <p:nvPr/>
          </p:nvSpPr>
          <p:spPr>
            <a:xfrm>
              <a:off x="0" y="0"/>
              <a:ext cx="1670985" cy="1873108"/>
            </a:xfrm>
            <a:custGeom>
              <a:rect b="b" l="l" r="r" t="t"/>
              <a:pathLst>
                <a:path extrusionOk="0" h="1873108" w="1670985">
                  <a:moveTo>
                    <a:pt x="0" y="0"/>
                  </a:moveTo>
                  <a:lnTo>
                    <a:pt x="1670985" y="0"/>
                  </a:lnTo>
                  <a:lnTo>
                    <a:pt x="1670985" y="1873108"/>
                  </a:lnTo>
                  <a:lnTo>
                    <a:pt x="0" y="1873108"/>
                  </a:lnTo>
                  <a:close/>
                </a:path>
              </a:pathLst>
            </a:custGeom>
            <a:solidFill>
              <a:srgbClr val="000000">
                <a:alpha val="0"/>
              </a:srgbClr>
            </a:solidFill>
            <a:ln cap="sq" cmpd="sng" w="38100">
              <a:solidFill>
                <a:srgbClr val="048AFF"/>
              </a:solidFill>
              <a:prstDash val="solid"/>
              <a:miter lim="8000"/>
              <a:headEnd len="sm" w="sm" type="none"/>
              <a:tailEnd len="sm" w="sm" type="none"/>
            </a:ln>
          </p:spPr>
        </p:sp>
        <p:sp>
          <p:nvSpPr>
            <p:cNvPr id="172" name="Google Shape;172;p6"/>
            <p:cNvSpPr txBox="1"/>
            <p:nvPr/>
          </p:nvSpPr>
          <p:spPr>
            <a:xfrm>
              <a:off x="0" y="-9525"/>
              <a:ext cx="1670985" cy="1882633"/>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6"/>
          <p:cNvSpPr/>
          <p:nvPr/>
        </p:nvSpPr>
        <p:spPr>
          <a:xfrm>
            <a:off x="15132358" y="7708556"/>
            <a:ext cx="1769644" cy="1711728"/>
          </a:xfrm>
          <a:custGeom>
            <a:rect b="b" l="l" r="r" t="t"/>
            <a:pathLst>
              <a:path extrusionOk="0" h="1711728" w="1769644">
                <a:moveTo>
                  <a:pt x="0" y="0"/>
                </a:moveTo>
                <a:lnTo>
                  <a:pt x="1769644" y="0"/>
                </a:lnTo>
                <a:lnTo>
                  <a:pt x="1769644" y="1711729"/>
                </a:lnTo>
                <a:lnTo>
                  <a:pt x="0" y="1711729"/>
                </a:lnTo>
                <a:lnTo>
                  <a:pt x="0" y="0"/>
                </a:lnTo>
                <a:close/>
              </a:path>
            </a:pathLst>
          </a:custGeom>
          <a:blipFill rotWithShape="1">
            <a:blip r:embed="rId5">
              <a:alphaModFix/>
            </a:blip>
            <a:stretch>
              <a:fillRect b="0" l="0" r="0" t="0"/>
            </a:stretch>
          </a:blipFill>
          <a:ln>
            <a:noFill/>
          </a:ln>
        </p:spPr>
      </p:sp>
      <p:sp>
        <p:nvSpPr>
          <p:cNvPr id="174" name="Google Shape;174;p6"/>
          <p:cNvSpPr txBox="1"/>
          <p:nvPr/>
        </p:nvSpPr>
        <p:spPr>
          <a:xfrm>
            <a:off x="6105775" y="3012925"/>
            <a:ext cx="7013400" cy="6927600"/>
          </a:xfrm>
          <a:prstGeom prst="rect">
            <a:avLst/>
          </a:prstGeom>
          <a:noFill/>
          <a:ln>
            <a:noFill/>
          </a:ln>
        </p:spPr>
        <p:txBody>
          <a:bodyPr anchorCtr="0" anchor="t" bIns="0" lIns="0" spcFirstLastPara="1" rIns="0" wrap="square" tIns="0">
            <a:spAutoFit/>
          </a:bodyPr>
          <a:lstStyle/>
          <a:p>
            <a:pPr indent="-403796" lvl="0" marL="457200" rtl="0" algn="l">
              <a:lnSpc>
                <a:spcPct val="115000"/>
              </a:lnSpc>
              <a:spcBef>
                <a:spcPts val="1200"/>
              </a:spcBef>
              <a:spcAft>
                <a:spcPts val="0"/>
              </a:spcAft>
              <a:buClr>
                <a:srgbClr val="FFFAEB"/>
              </a:buClr>
              <a:buSzPts val="2759"/>
              <a:buFont typeface="Sansita"/>
              <a:buChar char="●"/>
            </a:pPr>
            <a:r>
              <a:rPr lang="en-US" sz="2759">
                <a:solidFill>
                  <a:srgbClr val="FFFAEB"/>
                </a:solidFill>
                <a:latin typeface="Sansita"/>
                <a:ea typeface="Sansita"/>
                <a:cs typeface="Sansita"/>
                <a:sym typeface="Sansita"/>
              </a:rPr>
              <a:t>Charger et afficher un sprite de calculatrice.</a:t>
            </a:r>
            <a:r>
              <a:rPr lang="en-US" sz="2759">
                <a:solidFill>
                  <a:srgbClr val="FFFAEB"/>
                </a:solidFill>
                <a:latin typeface="Sansita"/>
                <a:ea typeface="Sansita"/>
                <a:cs typeface="Sansita"/>
                <a:sym typeface="Sansita"/>
              </a:rPr>
              <a:t>(La sprite est déjà dans le repo)</a:t>
            </a:r>
            <a:br>
              <a:rPr lang="en-US" sz="2759">
                <a:solidFill>
                  <a:srgbClr val="FFFAEB"/>
                </a:solidFill>
                <a:latin typeface="Sansita"/>
                <a:ea typeface="Sansita"/>
                <a:cs typeface="Sansita"/>
                <a:sym typeface="Sansita"/>
              </a:rPr>
            </a:br>
            <a:endParaRPr sz="2759">
              <a:solidFill>
                <a:srgbClr val="FFFAEB"/>
              </a:solidFill>
              <a:latin typeface="Sansita"/>
              <a:ea typeface="Sansita"/>
              <a:cs typeface="Sansita"/>
              <a:sym typeface="Sansita"/>
            </a:endParaRPr>
          </a:p>
          <a:p>
            <a:pPr indent="-403796" lvl="0" marL="457200" rtl="0" algn="l">
              <a:lnSpc>
                <a:spcPct val="115000"/>
              </a:lnSpc>
              <a:spcBef>
                <a:spcPts val="0"/>
              </a:spcBef>
              <a:spcAft>
                <a:spcPts val="0"/>
              </a:spcAft>
              <a:buClr>
                <a:srgbClr val="FFFAEB"/>
              </a:buClr>
              <a:buSzPts val="2759"/>
              <a:buFont typeface="Sansita"/>
              <a:buChar char="●"/>
            </a:pPr>
            <a:r>
              <a:rPr lang="en-US" sz="2759">
                <a:solidFill>
                  <a:srgbClr val="FFFAEB"/>
                </a:solidFill>
                <a:latin typeface="Sansita"/>
                <a:ea typeface="Sansita"/>
                <a:cs typeface="Sansita"/>
                <a:sym typeface="Sansita"/>
              </a:rPr>
              <a:t>Gérer la saisie du clavier pour entrer des chiffres et des opérateurs. (sf::Event::TextEntered ? event.text.unicode ?)</a:t>
            </a:r>
            <a:br>
              <a:rPr lang="en-US" sz="2759">
                <a:solidFill>
                  <a:srgbClr val="FFFAEB"/>
                </a:solidFill>
                <a:latin typeface="Sansita"/>
                <a:ea typeface="Sansita"/>
                <a:cs typeface="Sansita"/>
                <a:sym typeface="Sansita"/>
              </a:rPr>
            </a:br>
            <a:endParaRPr sz="2759">
              <a:solidFill>
                <a:srgbClr val="FFFAEB"/>
              </a:solidFill>
              <a:latin typeface="Sansita"/>
              <a:ea typeface="Sansita"/>
              <a:cs typeface="Sansita"/>
              <a:sym typeface="Sansita"/>
            </a:endParaRPr>
          </a:p>
          <a:p>
            <a:pPr indent="-403796" lvl="0" marL="457200" rtl="0" algn="l">
              <a:lnSpc>
                <a:spcPct val="115000"/>
              </a:lnSpc>
              <a:spcBef>
                <a:spcPts val="0"/>
              </a:spcBef>
              <a:spcAft>
                <a:spcPts val="0"/>
              </a:spcAft>
              <a:buClr>
                <a:srgbClr val="FFFAEB"/>
              </a:buClr>
              <a:buSzPts val="2759"/>
              <a:buFont typeface="Sansita"/>
              <a:buChar char="●"/>
            </a:pPr>
            <a:r>
              <a:rPr lang="en-US" sz="2759">
                <a:solidFill>
                  <a:srgbClr val="FFFAEB"/>
                </a:solidFill>
                <a:latin typeface="Sansita"/>
                <a:ea typeface="Sansita"/>
                <a:cs typeface="Sansita"/>
                <a:sym typeface="Sansita"/>
              </a:rPr>
              <a:t>Afficher les entrées à l'écran dans une zone dédiée. (la font est aussi dans le repo ;) )</a:t>
            </a:r>
            <a:br>
              <a:rPr lang="en-US" sz="2759">
                <a:solidFill>
                  <a:srgbClr val="FFFAEB"/>
                </a:solidFill>
                <a:latin typeface="Sansita"/>
                <a:ea typeface="Sansita"/>
                <a:cs typeface="Sansita"/>
                <a:sym typeface="Sansita"/>
              </a:rPr>
            </a:br>
            <a:endParaRPr sz="2759">
              <a:solidFill>
                <a:srgbClr val="FFFAEB"/>
              </a:solidFill>
              <a:latin typeface="Sansita"/>
              <a:ea typeface="Sansita"/>
              <a:cs typeface="Sansita"/>
              <a:sym typeface="Sansita"/>
            </a:endParaRPr>
          </a:p>
          <a:p>
            <a:pPr indent="-403796" lvl="0" marL="457200" rtl="0" algn="l">
              <a:lnSpc>
                <a:spcPct val="115000"/>
              </a:lnSpc>
              <a:spcBef>
                <a:spcPts val="0"/>
              </a:spcBef>
              <a:spcAft>
                <a:spcPts val="0"/>
              </a:spcAft>
              <a:buClr>
                <a:srgbClr val="FFFAEB"/>
              </a:buClr>
              <a:buSzPts val="2759"/>
              <a:buFont typeface="Sansita"/>
              <a:buChar char="●"/>
            </a:pPr>
            <a:r>
              <a:rPr lang="en-US" sz="2759">
                <a:solidFill>
                  <a:srgbClr val="FFFAEB"/>
                </a:solidFill>
                <a:latin typeface="Sansita"/>
                <a:ea typeface="Sansita"/>
                <a:cs typeface="Sansita"/>
                <a:sym typeface="Sansita"/>
              </a:rPr>
              <a:t>Calculer et afficher le résultat lorsque l'utilisateur appuie sur "Entrée" (ostringstream ? istringstream ?)</a:t>
            </a:r>
            <a:endParaRPr sz="2759">
              <a:solidFill>
                <a:srgbClr val="FFFAEB"/>
              </a:solidFill>
              <a:latin typeface="Sansita"/>
              <a:ea typeface="Sansita"/>
              <a:cs typeface="Sansita"/>
              <a:sym typeface="Sansita"/>
            </a:endParaRPr>
          </a:p>
          <a:p>
            <a:pPr indent="0" lvl="0" marL="0" marR="0" rtl="0" algn="l">
              <a:lnSpc>
                <a:spcPct val="155998"/>
              </a:lnSpc>
              <a:spcBef>
                <a:spcPts val="1200"/>
              </a:spcBef>
              <a:spcAft>
                <a:spcPts val="0"/>
              </a:spcAft>
              <a:buNone/>
            </a:pPr>
            <a:r>
              <a:t/>
            </a:r>
            <a:endParaRPr sz="2759">
              <a:solidFill>
                <a:srgbClr val="FFFAEB"/>
              </a:solidFill>
              <a:latin typeface="Sansita"/>
              <a:ea typeface="Sansita"/>
              <a:cs typeface="Sansita"/>
              <a:sym typeface="Sansita"/>
            </a:endParaRPr>
          </a:p>
        </p:txBody>
      </p:sp>
      <p:sp>
        <p:nvSpPr>
          <p:cNvPr id="175" name="Google Shape;175;p6"/>
          <p:cNvSpPr txBox="1"/>
          <p:nvPr/>
        </p:nvSpPr>
        <p:spPr>
          <a:xfrm>
            <a:off x="7130132" y="1915230"/>
            <a:ext cx="4830600" cy="705900"/>
          </a:xfrm>
          <a:prstGeom prst="rect">
            <a:avLst/>
          </a:prstGeom>
          <a:noFill/>
          <a:ln>
            <a:noFill/>
          </a:ln>
        </p:spPr>
        <p:txBody>
          <a:bodyPr anchorCtr="0" anchor="t" bIns="0" lIns="0" spcFirstLastPara="1" rIns="0" wrap="square" tIns="0">
            <a:spAutoFit/>
          </a:bodyPr>
          <a:lstStyle/>
          <a:p>
            <a:pPr indent="0" lvl="0" marL="0" marR="0" rtl="0" algn="ctr">
              <a:lnSpc>
                <a:spcPct val="138988"/>
              </a:lnSpc>
              <a:spcBef>
                <a:spcPts val="0"/>
              </a:spcBef>
              <a:spcAft>
                <a:spcPts val="0"/>
              </a:spcAft>
              <a:buNone/>
            </a:pPr>
            <a:r>
              <a:rPr b="0" i="0" lang="en-US" sz="4586" u="none" cap="none" strike="noStrike">
                <a:solidFill>
                  <a:srgbClr val="048AFF"/>
                </a:solidFill>
                <a:latin typeface="Arial"/>
                <a:ea typeface="Arial"/>
                <a:cs typeface="Arial"/>
                <a:sym typeface="Arial"/>
              </a:rPr>
              <a:t>Exercice </a:t>
            </a:r>
            <a:r>
              <a:rPr lang="en-US" sz="4586">
                <a:solidFill>
                  <a:srgbClr val="048AFF"/>
                </a:solidFill>
              </a:rPr>
              <a:t>2</a:t>
            </a:r>
            <a:endParaRPr/>
          </a:p>
        </p:txBody>
      </p:sp>
      <p:grpSp>
        <p:nvGrpSpPr>
          <p:cNvPr id="176" name="Google Shape;176;p6"/>
          <p:cNvGrpSpPr/>
          <p:nvPr/>
        </p:nvGrpSpPr>
        <p:grpSpPr>
          <a:xfrm>
            <a:off x="16017180" y="-1431186"/>
            <a:ext cx="3656258" cy="3656258"/>
            <a:chOff x="0" y="0"/>
            <a:chExt cx="812800" cy="812800"/>
          </a:xfrm>
        </p:grpSpPr>
        <p:sp>
          <p:nvSpPr>
            <p:cNvPr id="177" name="Google Shape;177;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79" name="Google Shape;179;p6"/>
          <p:cNvCxnSpPr/>
          <p:nvPr/>
        </p:nvCxnSpPr>
        <p:spPr>
          <a:xfrm>
            <a:off x="6080575" y="2776525"/>
            <a:ext cx="6969000" cy="27900"/>
          </a:xfrm>
          <a:prstGeom prst="straightConnector1">
            <a:avLst/>
          </a:prstGeom>
          <a:noFill/>
          <a:ln cap="flat" cmpd="sng" w="38100">
            <a:solidFill>
              <a:srgbClr val="048AFF"/>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d05ef266e2_0_73"/>
          <p:cNvSpPr/>
          <p:nvPr/>
        </p:nvSpPr>
        <p:spPr>
          <a:xfrm rot="10800000">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185" name="Google Shape;185;g2d05ef266e2_0_73"/>
          <p:cNvSpPr/>
          <p:nvPr/>
        </p:nvSpPr>
        <p:spPr>
          <a:xfrm rot="2224232">
            <a:off x="-4571945" y="4005219"/>
            <a:ext cx="9660339" cy="8766757"/>
          </a:xfrm>
          <a:custGeom>
            <a:rect b="b" l="l" r="r" t="t"/>
            <a:pathLst>
              <a:path extrusionOk="0" h="8771089" w="9665112">
                <a:moveTo>
                  <a:pt x="0" y="0"/>
                </a:moveTo>
                <a:lnTo>
                  <a:pt x="9665112" y="0"/>
                </a:lnTo>
                <a:lnTo>
                  <a:pt x="9665112" y="8771089"/>
                </a:lnTo>
                <a:lnTo>
                  <a:pt x="0" y="8771089"/>
                </a:lnTo>
                <a:lnTo>
                  <a:pt x="0" y="0"/>
                </a:lnTo>
                <a:close/>
              </a:path>
            </a:pathLst>
          </a:custGeom>
          <a:blipFill rotWithShape="1">
            <a:blip r:embed="rId4">
              <a:alphaModFix/>
            </a:blip>
            <a:stretch>
              <a:fillRect b="0" l="0" r="0" t="0"/>
            </a:stretch>
          </a:blipFill>
          <a:ln>
            <a:noFill/>
          </a:ln>
        </p:spPr>
      </p:sp>
      <p:grpSp>
        <p:nvGrpSpPr>
          <p:cNvPr id="186" name="Google Shape;186;g2d05ef266e2_0_73"/>
          <p:cNvGrpSpPr/>
          <p:nvPr/>
        </p:nvGrpSpPr>
        <p:grpSpPr>
          <a:xfrm>
            <a:off x="5971740" y="1612484"/>
            <a:ext cx="6344620" cy="7148169"/>
            <a:chOff x="0" y="-9525"/>
            <a:chExt cx="1671000" cy="1882633"/>
          </a:xfrm>
        </p:grpSpPr>
        <p:sp>
          <p:nvSpPr>
            <p:cNvPr id="187" name="Google Shape;187;g2d05ef266e2_0_73"/>
            <p:cNvSpPr/>
            <p:nvPr/>
          </p:nvSpPr>
          <p:spPr>
            <a:xfrm>
              <a:off x="0" y="0"/>
              <a:ext cx="1670985" cy="1873108"/>
            </a:xfrm>
            <a:custGeom>
              <a:rect b="b" l="l" r="r" t="t"/>
              <a:pathLst>
                <a:path extrusionOk="0" h="1873108" w="1670985">
                  <a:moveTo>
                    <a:pt x="0" y="0"/>
                  </a:moveTo>
                  <a:lnTo>
                    <a:pt x="1670985" y="0"/>
                  </a:lnTo>
                  <a:lnTo>
                    <a:pt x="1670985" y="1873108"/>
                  </a:lnTo>
                  <a:lnTo>
                    <a:pt x="0" y="1873108"/>
                  </a:lnTo>
                  <a:close/>
                </a:path>
              </a:pathLst>
            </a:custGeom>
            <a:solidFill>
              <a:srgbClr val="000000">
                <a:alpha val="0"/>
              </a:srgbClr>
            </a:solidFill>
            <a:ln cap="sq" cmpd="sng" w="38100">
              <a:solidFill>
                <a:srgbClr val="048AFF"/>
              </a:solidFill>
              <a:prstDash val="solid"/>
              <a:miter lim="8000"/>
              <a:headEnd len="sm" w="sm" type="none"/>
              <a:tailEnd len="sm" w="sm" type="none"/>
            </a:ln>
          </p:spPr>
        </p:sp>
        <p:sp>
          <p:nvSpPr>
            <p:cNvPr id="188" name="Google Shape;188;g2d05ef266e2_0_73"/>
            <p:cNvSpPr txBox="1"/>
            <p:nvPr/>
          </p:nvSpPr>
          <p:spPr>
            <a:xfrm>
              <a:off x="0" y="-9525"/>
              <a:ext cx="1671000" cy="1882500"/>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g2d05ef266e2_0_73"/>
          <p:cNvSpPr/>
          <p:nvPr/>
        </p:nvSpPr>
        <p:spPr>
          <a:xfrm>
            <a:off x="15132358" y="7708556"/>
            <a:ext cx="1769644" cy="1711728"/>
          </a:xfrm>
          <a:custGeom>
            <a:rect b="b" l="l" r="r" t="t"/>
            <a:pathLst>
              <a:path extrusionOk="0" h="1711728" w="1769644">
                <a:moveTo>
                  <a:pt x="0" y="0"/>
                </a:moveTo>
                <a:lnTo>
                  <a:pt x="1769644" y="0"/>
                </a:lnTo>
                <a:lnTo>
                  <a:pt x="1769644" y="1711729"/>
                </a:lnTo>
                <a:lnTo>
                  <a:pt x="0" y="1711729"/>
                </a:lnTo>
                <a:lnTo>
                  <a:pt x="0" y="0"/>
                </a:lnTo>
                <a:close/>
              </a:path>
            </a:pathLst>
          </a:custGeom>
          <a:blipFill rotWithShape="1">
            <a:blip r:embed="rId5">
              <a:alphaModFix/>
            </a:blip>
            <a:stretch>
              <a:fillRect b="0" l="0" r="0" t="0"/>
            </a:stretch>
          </a:blipFill>
          <a:ln>
            <a:noFill/>
          </a:ln>
        </p:spPr>
      </p:sp>
      <p:sp>
        <p:nvSpPr>
          <p:cNvPr id="190" name="Google Shape;190;g2d05ef266e2_0_73"/>
          <p:cNvSpPr txBox="1"/>
          <p:nvPr/>
        </p:nvSpPr>
        <p:spPr>
          <a:xfrm>
            <a:off x="6085347" y="4525349"/>
            <a:ext cx="6076500" cy="2043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rPr lang="en-US" sz="2759">
                <a:solidFill>
                  <a:srgbClr val="FFFAEB"/>
                </a:solidFill>
                <a:latin typeface="Sansita"/>
                <a:ea typeface="Sansita"/>
                <a:cs typeface="Sansita"/>
                <a:sym typeface="Sansita"/>
              </a:rPr>
              <a:t>Ajoutez la gestion des erreurs pour les entrées invalides et les cas comme la division par zéro.</a:t>
            </a:r>
            <a:endParaRPr sz="2759">
              <a:solidFill>
                <a:srgbClr val="FFFAEB"/>
              </a:solidFill>
              <a:latin typeface="Sansita"/>
              <a:ea typeface="Sansita"/>
              <a:cs typeface="Sansita"/>
              <a:sym typeface="Sansita"/>
            </a:endParaRPr>
          </a:p>
          <a:p>
            <a:pPr indent="0" lvl="0" marL="0" marR="0" rtl="0" algn="l">
              <a:lnSpc>
                <a:spcPct val="155998"/>
              </a:lnSpc>
              <a:spcBef>
                <a:spcPts val="1200"/>
              </a:spcBef>
              <a:spcAft>
                <a:spcPts val="0"/>
              </a:spcAft>
              <a:buNone/>
            </a:pPr>
            <a:r>
              <a:t/>
            </a:r>
            <a:endParaRPr sz="2759">
              <a:solidFill>
                <a:srgbClr val="FFFAEB"/>
              </a:solidFill>
              <a:latin typeface="Sansita"/>
              <a:ea typeface="Sansita"/>
              <a:cs typeface="Sansita"/>
              <a:sym typeface="Sansita"/>
            </a:endParaRPr>
          </a:p>
        </p:txBody>
      </p:sp>
      <p:sp>
        <p:nvSpPr>
          <p:cNvPr id="191" name="Google Shape;191;g2d05ef266e2_0_73"/>
          <p:cNvSpPr txBox="1"/>
          <p:nvPr/>
        </p:nvSpPr>
        <p:spPr>
          <a:xfrm>
            <a:off x="6728644" y="1804155"/>
            <a:ext cx="4830600" cy="705900"/>
          </a:xfrm>
          <a:prstGeom prst="rect">
            <a:avLst/>
          </a:prstGeom>
          <a:noFill/>
          <a:ln>
            <a:noFill/>
          </a:ln>
        </p:spPr>
        <p:txBody>
          <a:bodyPr anchorCtr="0" anchor="t" bIns="0" lIns="0" spcFirstLastPara="1" rIns="0" wrap="square" tIns="0">
            <a:spAutoFit/>
          </a:bodyPr>
          <a:lstStyle/>
          <a:p>
            <a:pPr indent="0" lvl="0" marL="0" marR="0" rtl="0" algn="ctr">
              <a:lnSpc>
                <a:spcPct val="138988"/>
              </a:lnSpc>
              <a:spcBef>
                <a:spcPts val="0"/>
              </a:spcBef>
              <a:spcAft>
                <a:spcPts val="0"/>
              </a:spcAft>
              <a:buNone/>
            </a:pPr>
            <a:r>
              <a:rPr b="0" i="0" lang="en-US" sz="4586" u="none" cap="none" strike="noStrike">
                <a:solidFill>
                  <a:srgbClr val="048AFF"/>
                </a:solidFill>
                <a:latin typeface="Arial"/>
                <a:ea typeface="Arial"/>
                <a:cs typeface="Arial"/>
                <a:sym typeface="Arial"/>
              </a:rPr>
              <a:t>Exercice </a:t>
            </a:r>
            <a:r>
              <a:rPr lang="en-US" sz="4586">
                <a:solidFill>
                  <a:srgbClr val="048AFF"/>
                </a:solidFill>
              </a:rPr>
              <a:t>3</a:t>
            </a:r>
            <a:endParaRPr/>
          </a:p>
        </p:txBody>
      </p:sp>
      <p:grpSp>
        <p:nvGrpSpPr>
          <p:cNvPr id="192" name="Google Shape;192;g2d05ef266e2_0_73"/>
          <p:cNvGrpSpPr/>
          <p:nvPr/>
        </p:nvGrpSpPr>
        <p:grpSpPr>
          <a:xfrm>
            <a:off x="16017180" y="-1431186"/>
            <a:ext cx="3656218" cy="3656218"/>
            <a:chOff x="0" y="0"/>
            <a:chExt cx="812800" cy="812800"/>
          </a:xfrm>
        </p:grpSpPr>
        <p:sp>
          <p:nvSpPr>
            <p:cNvPr id="193" name="Google Shape;193;g2d05ef266e2_0_7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48AFF"/>
                </a:gs>
                <a:gs pos="100000">
                  <a:srgbClr val="B100E8"/>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d05ef266e2_0_73"/>
            <p:cNvSpPr txBox="1"/>
            <p:nvPr/>
          </p:nvSpPr>
          <p:spPr>
            <a:xfrm>
              <a:off x="76200" y="66675"/>
              <a:ext cx="660300" cy="669900"/>
            </a:xfrm>
            <a:prstGeom prst="rect">
              <a:avLst/>
            </a:prstGeom>
            <a:noFill/>
            <a:ln>
              <a:noFill/>
            </a:ln>
          </p:spPr>
          <p:txBody>
            <a:bodyPr anchorCtr="0" anchor="ctr" bIns="50800" lIns="50800" spcFirstLastPara="1" rIns="50800" wrap="square" tIns="50800">
              <a:noAutofit/>
            </a:bodyPr>
            <a:lstStyle/>
            <a:p>
              <a:pPr indent="0" lvl="0" marL="0" marR="0" rtl="0" algn="ctr">
                <a:lnSpc>
                  <a:spcPct val="17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95" name="Google Shape;195;g2d05ef266e2_0_73"/>
          <p:cNvCxnSpPr/>
          <p:nvPr/>
        </p:nvCxnSpPr>
        <p:spPr>
          <a:xfrm>
            <a:off x="6085397" y="2796124"/>
            <a:ext cx="6076500" cy="0"/>
          </a:xfrm>
          <a:prstGeom prst="straightConnector1">
            <a:avLst/>
          </a:prstGeom>
          <a:noFill/>
          <a:ln cap="flat" cmpd="sng" w="38100">
            <a:solidFill>
              <a:srgbClr val="048AFF"/>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p:nvPr/>
        </p:nvSpPr>
        <p:spPr>
          <a:xfrm flipH="1" rot="10800000">
            <a:off x="0" y="0"/>
            <a:ext cx="18288000" cy="10287000"/>
          </a:xfrm>
          <a:custGeom>
            <a:rect b="b" l="l" r="r" t="t"/>
            <a:pathLst>
              <a:path extrusionOk="0" h="10287000" w="18288000">
                <a:moveTo>
                  <a:pt x="0" y="10287000"/>
                </a:moveTo>
                <a:lnTo>
                  <a:pt x="18288000" y="10287000"/>
                </a:lnTo>
                <a:lnTo>
                  <a:pt x="18288000" y="0"/>
                </a:lnTo>
                <a:lnTo>
                  <a:pt x="0" y="0"/>
                </a:lnTo>
                <a:lnTo>
                  <a:pt x="0" y="10287000"/>
                </a:lnTo>
                <a:close/>
              </a:path>
            </a:pathLst>
          </a:custGeom>
          <a:blipFill rotWithShape="1">
            <a:blip r:embed="rId3">
              <a:alphaModFix/>
            </a:blip>
            <a:stretch>
              <a:fillRect b="-38883" l="0" r="0" t="-38885"/>
            </a:stretch>
          </a:blipFill>
          <a:ln>
            <a:noFill/>
          </a:ln>
        </p:spPr>
      </p:sp>
      <p:sp>
        <p:nvSpPr>
          <p:cNvPr id="201" name="Google Shape;201;p8"/>
          <p:cNvSpPr/>
          <p:nvPr/>
        </p:nvSpPr>
        <p:spPr>
          <a:xfrm rot="-6001244">
            <a:off x="10917706" y="7049713"/>
            <a:ext cx="14283863" cy="12962606"/>
          </a:xfrm>
          <a:custGeom>
            <a:rect b="b" l="l" r="r" t="t"/>
            <a:pathLst>
              <a:path extrusionOk="0" h="12962606" w="14283863">
                <a:moveTo>
                  <a:pt x="0" y="0"/>
                </a:moveTo>
                <a:lnTo>
                  <a:pt x="14283863" y="0"/>
                </a:lnTo>
                <a:lnTo>
                  <a:pt x="14283863" y="12962606"/>
                </a:lnTo>
                <a:lnTo>
                  <a:pt x="0" y="12962606"/>
                </a:lnTo>
                <a:lnTo>
                  <a:pt x="0" y="0"/>
                </a:lnTo>
                <a:close/>
              </a:path>
            </a:pathLst>
          </a:custGeom>
          <a:blipFill rotWithShape="1">
            <a:blip r:embed="rId4">
              <a:alphaModFix/>
            </a:blip>
            <a:stretch>
              <a:fillRect b="0" l="0" r="0" t="0"/>
            </a:stretch>
          </a:blipFill>
          <a:ln>
            <a:noFill/>
          </a:ln>
        </p:spPr>
      </p:sp>
      <p:sp>
        <p:nvSpPr>
          <p:cNvPr id="202" name="Google Shape;202;p8"/>
          <p:cNvSpPr/>
          <p:nvPr/>
        </p:nvSpPr>
        <p:spPr>
          <a:xfrm rot="1084654">
            <a:off x="-6628924" y="-8283079"/>
            <a:ext cx="12596877" cy="11431666"/>
          </a:xfrm>
          <a:custGeom>
            <a:rect b="b" l="l" r="r" t="t"/>
            <a:pathLst>
              <a:path extrusionOk="0" h="11431666" w="12596877">
                <a:moveTo>
                  <a:pt x="0" y="0"/>
                </a:moveTo>
                <a:lnTo>
                  <a:pt x="12596877" y="0"/>
                </a:lnTo>
                <a:lnTo>
                  <a:pt x="12596877" y="11431667"/>
                </a:lnTo>
                <a:lnTo>
                  <a:pt x="0" y="11431667"/>
                </a:lnTo>
                <a:lnTo>
                  <a:pt x="0" y="0"/>
                </a:lnTo>
                <a:close/>
              </a:path>
            </a:pathLst>
          </a:custGeom>
          <a:blipFill rotWithShape="1">
            <a:blip r:embed="rId4">
              <a:alphaModFix/>
            </a:blip>
            <a:stretch>
              <a:fillRect b="0" l="0" r="0" t="0"/>
            </a:stretch>
          </a:blipFill>
          <a:ln>
            <a:noFill/>
          </a:ln>
        </p:spPr>
      </p:sp>
      <p:sp>
        <p:nvSpPr>
          <p:cNvPr id="203" name="Google Shape;203;p8"/>
          <p:cNvSpPr/>
          <p:nvPr/>
        </p:nvSpPr>
        <p:spPr>
          <a:xfrm>
            <a:off x="14545481" y="-6937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mt="67000"/>
            </a:blip>
            <a:stretch>
              <a:fillRect b="0" l="0" r="0" t="0"/>
            </a:stretch>
          </a:blipFill>
          <a:ln>
            <a:noFill/>
          </a:ln>
        </p:spPr>
      </p:sp>
      <p:sp>
        <p:nvSpPr>
          <p:cNvPr id="204" name="Google Shape;204;p8"/>
          <p:cNvSpPr txBox="1"/>
          <p:nvPr/>
        </p:nvSpPr>
        <p:spPr>
          <a:xfrm>
            <a:off x="1674634" y="3441538"/>
            <a:ext cx="11370537" cy="1386508"/>
          </a:xfrm>
          <a:prstGeom prst="rect">
            <a:avLst/>
          </a:prstGeom>
          <a:noFill/>
          <a:ln>
            <a:noFill/>
          </a:ln>
        </p:spPr>
        <p:txBody>
          <a:bodyPr anchorCtr="0" anchor="t" bIns="0" lIns="0" spcFirstLastPara="1" rIns="0" wrap="square" tIns="0">
            <a:spAutoFit/>
          </a:bodyPr>
          <a:lstStyle/>
          <a:p>
            <a:pPr indent="0" lvl="0" marL="0" marR="0" rtl="0" algn="ctr">
              <a:lnSpc>
                <a:spcPct val="139013"/>
              </a:lnSpc>
              <a:spcBef>
                <a:spcPts val="0"/>
              </a:spcBef>
              <a:spcAft>
                <a:spcPts val="0"/>
              </a:spcAft>
              <a:buNone/>
            </a:pPr>
            <a:r>
              <a:rPr b="0" i="0" lang="en-US" sz="8087" u="none" cap="none" strike="noStrike">
                <a:solidFill>
                  <a:srgbClr val="048AFF"/>
                </a:solidFill>
                <a:latin typeface="Arial"/>
                <a:ea typeface="Arial"/>
                <a:cs typeface="Arial"/>
                <a:sym typeface="Arial"/>
              </a:rPr>
              <a:t>MERCI</a:t>
            </a:r>
            <a:endParaRPr/>
          </a:p>
        </p:txBody>
      </p:sp>
      <p:sp>
        <p:nvSpPr>
          <p:cNvPr id="205" name="Google Shape;205;p8"/>
          <p:cNvSpPr/>
          <p:nvPr/>
        </p:nvSpPr>
        <p:spPr>
          <a:xfrm>
            <a:off x="5005377" y="6644949"/>
            <a:ext cx="603509" cy="603509"/>
          </a:xfrm>
          <a:custGeom>
            <a:rect b="b" l="l" r="r" t="t"/>
            <a:pathLst>
              <a:path extrusionOk="0" h="603509" w="603509">
                <a:moveTo>
                  <a:pt x="0" y="0"/>
                </a:moveTo>
                <a:lnTo>
                  <a:pt x="603509" y="0"/>
                </a:lnTo>
                <a:lnTo>
                  <a:pt x="603509" y="603510"/>
                </a:lnTo>
                <a:lnTo>
                  <a:pt x="0" y="603510"/>
                </a:lnTo>
                <a:lnTo>
                  <a:pt x="0" y="0"/>
                </a:lnTo>
                <a:close/>
              </a:path>
            </a:pathLst>
          </a:custGeom>
          <a:blipFill rotWithShape="1">
            <a:blip r:embed="rId6">
              <a:alphaModFix/>
            </a:blip>
            <a:stretch>
              <a:fillRect b="0" l="0" r="0" t="0"/>
            </a:stretch>
          </a:blipFill>
          <a:ln>
            <a:noFill/>
          </a:ln>
        </p:spPr>
      </p:sp>
      <p:sp>
        <p:nvSpPr>
          <p:cNvPr id="206" name="Google Shape;206;p8"/>
          <p:cNvSpPr/>
          <p:nvPr/>
        </p:nvSpPr>
        <p:spPr>
          <a:xfrm>
            <a:off x="5005377" y="7653139"/>
            <a:ext cx="603509" cy="603509"/>
          </a:xfrm>
          <a:custGeom>
            <a:rect b="b" l="l" r="r" t="t"/>
            <a:pathLst>
              <a:path extrusionOk="0" h="603509" w="603509">
                <a:moveTo>
                  <a:pt x="0" y="0"/>
                </a:moveTo>
                <a:lnTo>
                  <a:pt x="603509" y="0"/>
                </a:lnTo>
                <a:lnTo>
                  <a:pt x="603509" y="603510"/>
                </a:lnTo>
                <a:lnTo>
                  <a:pt x="0" y="603510"/>
                </a:lnTo>
                <a:lnTo>
                  <a:pt x="0" y="0"/>
                </a:lnTo>
                <a:close/>
              </a:path>
            </a:pathLst>
          </a:custGeom>
          <a:blipFill rotWithShape="1">
            <a:blip r:embed="rId7">
              <a:alphaModFix/>
            </a:blip>
            <a:stretch>
              <a:fillRect b="0" l="0" r="0" t="0"/>
            </a:stretch>
          </a:blipFill>
          <a:ln>
            <a:noFill/>
          </a:ln>
        </p:spPr>
      </p:sp>
      <p:sp>
        <p:nvSpPr>
          <p:cNvPr id="207" name="Google Shape;207;p8"/>
          <p:cNvSpPr txBox="1"/>
          <p:nvPr/>
        </p:nvSpPr>
        <p:spPr>
          <a:xfrm>
            <a:off x="5771016" y="6746766"/>
            <a:ext cx="5221500" cy="391800"/>
          </a:xfrm>
          <a:prstGeom prst="rect">
            <a:avLst/>
          </a:prstGeom>
          <a:noFill/>
          <a:ln>
            <a:noFill/>
          </a:ln>
        </p:spPr>
        <p:txBody>
          <a:bodyPr anchorCtr="0" anchor="t" bIns="0" lIns="0" spcFirstLastPara="1" rIns="0" wrap="square" tIns="0">
            <a:spAutoFit/>
          </a:bodyPr>
          <a:lstStyle/>
          <a:p>
            <a:pPr indent="0" lvl="0" marL="0" marR="0" rtl="0" algn="l">
              <a:lnSpc>
                <a:spcPct val="123025"/>
              </a:lnSpc>
              <a:spcBef>
                <a:spcPts val="0"/>
              </a:spcBef>
              <a:spcAft>
                <a:spcPts val="0"/>
              </a:spcAft>
              <a:buNone/>
            </a:pPr>
            <a:r>
              <a:rPr lang="en-US" sz="2545">
                <a:solidFill>
                  <a:srgbClr val="FFFAEB"/>
                </a:solidFill>
                <a:latin typeface="Sansita"/>
                <a:ea typeface="Sansita"/>
                <a:cs typeface="Sansita"/>
                <a:sym typeface="Sansita"/>
              </a:rPr>
              <a:t>rayan.mazri</a:t>
            </a:r>
            <a:r>
              <a:rPr b="0" i="0" lang="en-US" sz="2545" u="none" cap="none" strike="noStrike">
                <a:solidFill>
                  <a:srgbClr val="FFFAEB"/>
                </a:solidFill>
                <a:latin typeface="Sansita"/>
                <a:ea typeface="Sansita"/>
                <a:cs typeface="Sansita"/>
                <a:sym typeface="Sansita"/>
              </a:rPr>
              <a:t>@epitech.eu</a:t>
            </a:r>
            <a:endParaRPr/>
          </a:p>
        </p:txBody>
      </p:sp>
      <p:sp>
        <p:nvSpPr>
          <p:cNvPr id="208" name="Google Shape;208;p8"/>
          <p:cNvSpPr txBox="1"/>
          <p:nvPr/>
        </p:nvSpPr>
        <p:spPr>
          <a:xfrm>
            <a:off x="5771016" y="7756242"/>
            <a:ext cx="5221500" cy="391800"/>
          </a:xfrm>
          <a:prstGeom prst="rect">
            <a:avLst/>
          </a:prstGeom>
          <a:noFill/>
          <a:ln>
            <a:noFill/>
          </a:ln>
        </p:spPr>
        <p:txBody>
          <a:bodyPr anchorCtr="0" anchor="t" bIns="0" lIns="0" spcFirstLastPara="1" rIns="0" wrap="square" tIns="0">
            <a:spAutoFit/>
          </a:bodyPr>
          <a:lstStyle/>
          <a:p>
            <a:pPr indent="0" lvl="0" marL="0" marR="0" rtl="0" algn="l">
              <a:lnSpc>
                <a:spcPct val="123025"/>
              </a:lnSpc>
              <a:spcBef>
                <a:spcPts val="0"/>
              </a:spcBef>
              <a:spcAft>
                <a:spcPts val="0"/>
              </a:spcAft>
              <a:buNone/>
            </a:pPr>
            <a:r>
              <a:rPr b="0" i="0" lang="en-US" sz="2545" u="none" cap="none" strike="noStrike">
                <a:solidFill>
                  <a:srgbClr val="FFFAEB"/>
                </a:solidFill>
                <a:latin typeface="Sansita"/>
                <a:ea typeface="Sansita"/>
                <a:cs typeface="Sansita"/>
                <a:sym typeface="Sansita"/>
              </a:rPr>
              <a:t>www.github.com/</a:t>
            </a:r>
            <a:r>
              <a:rPr lang="en-US" sz="2545">
                <a:solidFill>
                  <a:srgbClr val="FFFAEB"/>
                </a:solidFill>
                <a:latin typeface="Sansita"/>
                <a:ea typeface="Sansita"/>
                <a:cs typeface="Sansita"/>
                <a:sym typeface="Sansita"/>
              </a:rPr>
              <a:t>RayanMZR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