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62"/>
  </p:notesMasterIdLst>
  <p:sldIdLst>
    <p:sldId id="256" r:id="rId2"/>
    <p:sldId id="261" r:id="rId3"/>
    <p:sldId id="258" r:id="rId4"/>
    <p:sldId id="259" r:id="rId5"/>
    <p:sldId id="260" r:id="rId6"/>
    <p:sldId id="257" r:id="rId7"/>
    <p:sldId id="262" r:id="rId8"/>
    <p:sldId id="263" r:id="rId9"/>
    <p:sldId id="264" r:id="rId10"/>
    <p:sldId id="265" r:id="rId11"/>
    <p:sldId id="266" r:id="rId12"/>
    <p:sldId id="272" r:id="rId13"/>
    <p:sldId id="378" r:id="rId14"/>
    <p:sldId id="269" r:id="rId15"/>
    <p:sldId id="268" r:id="rId16"/>
    <p:sldId id="353" r:id="rId17"/>
    <p:sldId id="355" r:id="rId18"/>
    <p:sldId id="356" r:id="rId19"/>
    <p:sldId id="382" r:id="rId20"/>
    <p:sldId id="274" r:id="rId21"/>
    <p:sldId id="358" r:id="rId22"/>
    <p:sldId id="279" r:id="rId23"/>
    <p:sldId id="281" r:id="rId24"/>
    <p:sldId id="318" r:id="rId25"/>
    <p:sldId id="287" r:id="rId26"/>
    <p:sldId id="360" r:id="rId27"/>
    <p:sldId id="361" r:id="rId28"/>
    <p:sldId id="277" r:id="rId29"/>
    <p:sldId id="324" r:id="rId30"/>
    <p:sldId id="373" r:id="rId31"/>
    <p:sldId id="336" r:id="rId32"/>
    <p:sldId id="282" r:id="rId33"/>
    <p:sldId id="286" r:id="rId34"/>
    <p:sldId id="278" r:id="rId35"/>
    <p:sldId id="363" r:id="rId36"/>
    <p:sldId id="345" r:id="rId37"/>
    <p:sldId id="333" r:id="rId38"/>
    <p:sldId id="383" r:id="rId39"/>
    <p:sldId id="346" r:id="rId40"/>
    <p:sldId id="365" r:id="rId41"/>
    <p:sldId id="347" r:id="rId42"/>
    <p:sldId id="366" r:id="rId43"/>
    <p:sldId id="348" r:id="rId44"/>
    <p:sldId id="367" r:id="rId45"/>
    <p:sldId id="369" r:id="rId46"/>
    <p:sldId id="381" r:id="rId47"/>
    <p:sldId id="326" r:id="rId48"/>
    <p:sldId id="335" r:id="rId49"/>
    <p:sldId id="291" r:id="rId50"/>
    <p:sldId id="337" r:id="rId51"/>
    <p:sldId id="340" r:id="rId52"/>
    <p:sldId id="380" r:id="rId53"/>
    <p:sldId id="288" r:id="rId54"/>
    <p:sldId id="375" r:id="rId55"/>
    <p:sldId id="376" r:id="rId56"/>
    <p:sldId id="267" r:id="rId57"/>
    <p:sldId id="377" r:id="rId58"/>
    <p:sldId id="329" r:id="rId59"/>
    <p:sldId id="374" r:id="rId60"/>
    <p:sldId id="37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2" d="100"/>
          <a:sy n="82" d="100"/>
        </p:scale>
        <p:origin x="730"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71C28-5149-4962-8874-1B559D3B714C}" type="datetimeFigureOut">
              <a:rPr lang="fr-FR" smtClean="0"/>
              <a:t>12/02/2023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D5398-4012-4C65-A198-2B6EDFF645D1}" type="slidenum">
              <a:rPr lang="fr-FR" smtClean="0"/>
              <a:t>‹#›</a:t>
            </a:fld>
            <a:endParaRPr lang="fr-FR"/>
          </a:p>
        </p:txBody>
      </p:sp>
    </p:spTree>
    <p:extLst>
      <p:ext uri="{BB962C8B-B14F-4D97-AF65-F5344CB8AC3E}">
        <p14:creationId xmlns:p14="http://schemas.microsoft.com/office/powerpoint/2010/main" val="3722257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24789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430B4-9093-4D06-9750-7EF8D2027A77}" type="datetimeFigureOut">
              <a:rPr lang="fr-FR" smtClean="0"/>
              <a:t>12/02/2023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100459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209303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9421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151658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24097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581400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3839982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79925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232644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349903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430B4-9093-4D06-9750-7EF8D2027A77}" type="datetimeFigureOut">
              <a:rPr lang="fr-FR" smtClean="0"/>
              <a:t>12/02/2023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206026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430B4-9093-4D06-9750-7EF8D2027A77}" type="datetimeFigureOut">
              <a:rPr lang="fr-FR" smtClean="0"/>
              <a:t>12/02/2023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270720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40726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63188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5C430B4-9093-4D06-9750-7EF8D2027A77}" type="datetimeFigureOut">
              <a:rPr lang="fr-FR" smtClean="0"/>
              <a:t>12/02/2023</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115919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430B4-9093-4D06-9750-7EF8D2027A77}" type="datetimeFigureOut">
              <a:rPr lang="fr-FR" smtClean="0"/>
              <a:t>12/02/2023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107CF2-2D26-4CE7-84CE-A10D3634C81B}" type="slidenum">
              <a:rPr lang="fr-FR" smtClean="0"/>
              <a:t>‹#›</a:t>
            </a:fld>
            <a:endParaRPr lang="fr-FR"/>
          </a:p>
        </p:txBody>
      </p:sp>
    </p:spTree>
    <p:extLst>
      <p:ext uri="{BB962C8B-B14F-4D97-AF65-F5344CB8AC3E}">
        <p14:creationId xmlns:p14="http://schemas.microsoft.com/office/powerpoint/2010/main" val="248972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C430B4-9093-4D06-9750-7EF8D2027A77}" type="datetimeFigureOut">
              <a:rPr lang="fr-FR" smtClean="0"/>
              <a:t>12/02/2023</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107CF2-2D26-4CE7-84CE-A10D3634C81B}" type="slidenum">
              <a:rPr lang="fr-FR" smtClean="0"/>
              <a:t>‹#›</a:t>
            </a:fld>
            <a:endParaRPr lang="fr-FR"/>
          </a:p>
        </p:txBody>
      </p:sp>
    </p:spTree>
    <p:extLst>
      <p:ext uri="{BB962C8B-B14F-4D97-AF65-F5344CB8AC3E}">
        <p14:creationId xmlns:p14="http://schemas.microsoft.com/office/powerpoint/2010/main" val="2668607426"/>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2386-7AD1-414D-BE31-6658A46D6B65}"/>
              </a:ext>
            </a:extLst>
          </p:cNvPr>
          <p:cNvSpPr>
            <a:spLocks noGrp="1"/>
          </p:cNvSpPr>
          <p:nvPr>
            <p:ph type="ctrTitle"/>
          </p:nvPr>
        </p:nvSpPr>
        <p:spPr>
          <a:xfrm>
            <a:off x="1154954" y="1447800"/>
            <a:ext cx="10247053" cy="3329581"/>
          </a:xfrm>
        </p:spPr>
        <p:txBody>
          <a:bodyPr>
            <a:normAutofit fontScale="90000"/>
          </a:bodyPr>
          <a:lstStyle/>
          <a:p>
            <a:r>
              <a:rPr lang="en-GB" dirty="0"/>
              <a:t>Introduction to Machine Learning to Finance with Python</a:t>
            </a:r>
            <a:endParaRPr lang="fr-FR" dirty="0"/>
          </a:p>
        </p:txBody>
      </p:sp>
    </p:spTree>
    <p:extLst>
      <p:ext uri="{BB962C8B-B14F-4D97-AF65-F5344CB8AC3E}">
        <p14:creationId xmlns:p14="http://schemas.microsoft.com/office/powerpoint/2010/main" val="3813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68093-7982-AB8C-E6B5-F728FCA4DFCD}"/>
              </a:ext>
            </a:extLst>
          </p:cNvPr>
          <p:cNvSpPr txBox="1"/>
          <p:nvPr/>
        </p:nvSpPr>
        <p:spPr>
          <a:xfrm>
            <a:off x="500564" y="839755"/>
            <a:ext cx="4024783" cy="523220"/>
          </a:xfrm>
          <a:prstGeom prst="rect">
            <a:avLst/>
          </a:prstGeom>
          <a:noFill/>
        </p:spPr>
        <p:txBody>
          <a:bodyPr wrap="square" rtlCol="0">
            <a:spAutoFit/>
          </a:bodyPr>
          <a:lstStyle/>
          <a:p>
            <a:r>
              <a:rPr lang="en-US" sz="2800" dirty="0"/>
              <a:t>Answers:</a:t>
            </a:r>
            <a:endParaRPr lang="en-DE" sz="2800" dirty="0"/>
          </a:p>
        </p:txBody>
      </p:sp>
      <p:sp>
        <p:nvSpPr>
          <p:cNvPr id="5" name="TextBox 4">
            <a:extLst>
              <a:ext uri="{FF2B5EF4-FFF2-40B4-BE49-F238E27FC236}">
                <a16:creationId xmlns:a16="http://schemas.microsoft.com/office/drawing/2014/main" id="{1241AFFA-8E7C-A60E-F8AB-189C8E264CEE}"/>
              </a:ext>
            </a:extLst>
          </p:cNvPr>
          <p:cNvSpPr txBox="1"/>
          <p:nvPr/>
        </p:nvSpPr>
        <p:spPr>
          <a:xfrm>
            <a:off x="500563" y="1939349"/>
            <a:ext cx="11610572" cy="646331"/>
          </a:xfrm>
          <a:prstGeom prst="rect">
            <a:avLst/>
          </a:prstGeom>
          <a:noFill/>
        </p:spPr>
        <p:txBody>
          <a:bodyPr wrap="square" rtlCol="0">
            <a:spAutoFit/>
          </a:bodyPr>
          <a:lstStyle/>
          <a:p>
            <a:r>
              <a:rPr lang="en-GB" sz="1800" dirty="0"/>
              <a:t>Client wants to be hedge or not hedge:  a binary output will define your labels: (0) market is up or flat, (1) market correction/market crash (categorical data)</a:t>
            </a:r>
            <a:endParaRPr lang="en-DE" dirty="0"/>
          </a:p>
        </p:txBody>
      </p:sp>
      <p:sp>
        <p:nvSpPr>
          <p:cNvPr id="6" name="TextBox 5">
            <a:extLst>
              <a:ext uri="{FF2B5EF4-FFF2-40B4-BE49-F238E27FC236}">
                <a16:creationId xmlns:a16="http://schemas.microsoft.com/office/drawing/2014/main" id="{BC02B012-8F86-3613-C9A4-73106BC6D1C5}"/>
              </a:ext>
            </a:extLst>
          </p:cNvPr>
          <p:cNvSpPr txBox="1"/>
          <p:nvPr/>
        </p:nvSpPr>
        <p:spPr>
          <a:xfrm>
            <a:off x="445956" y="1570017"/>
            <a:ext cx="10291665" cy="369332"/>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How to model the output/labels of the model? (=labelling)</a:t>
            </a:r>
          </a:p>
        </p:txBody>
      </p:sp>
      <p:sp>
        <p:nvSpPr>
          <p:cNvPr id="7" name="TextBox 6">
            <a:extLst>
              <a:ext uri="{FF2B5EF4-FFF2-40B4-BE49-F238E27FC236}">
                <a16:creationId xmlns:a16="http://schemas.microsoft.com/office/drawing/2014/main" id="{D4EE4901-16C2-19ED-17B6-5A4FAB27D666}"/>
              </a:ext>
            </a:extLst>
          </p:cNvPr>
          <p:cNvSpPr txBox="1"/>
          <p:nvPr/>
        </p:nvSpPr>
        <p:spPr>
          <a:xfrm>
            <a:off x="500564" y="3250164"/>
            <a:ext cx="10291665" cy="646331"/>
          </a:xfrm>
          <a:prstGeom prst="rect">
            <a:avLst/>
          </a:prstGeom>
          <a:noFill/>
        </p:spPr>
        <p:txBody>
          <a:bodyPr wrap="square" rtlCol="0">
            <a:spAutoFit/>
          </a:bodyPr>
          <a:lstStyle/>
          <a:p>
            <a:r>
              <a:rPr lang="en-GB" dirty="0"/>
              <a:t>We know the output (=label) -&gt; Supervised learning algorithm.</a:t>
            </a:r>
          </a:p>
          <a:p>
            <a:r>
              <a:rPr lang="en-GB" dirty="0"/>
              <a:t>The output is not continuous -&gt; Classification problem : 0 or 1</a:t>
            </a:r>
          </a:p>
        </p:txBody>
      </p:sp>
      <p:sp>
        <p:nvSpPr>
          <p:cNvPr id="8" name="TextBox 7">
            <a:extLst>
              <a:ext uri="{FF2B5EF4-FFF2-40B4-BE49-F238E27FC236}">
                <a16:creationId xmlns:a16="http://schemas.microsoft.com/office/drawing/2014/main" id="{DD6F0F62-8DB0-19BD-E7C3-BBB4F841928C}"/>
              </a:ext>
            </a:extLst>
          </p:cNvPr>
          <p:cNvSpPr txBox="1"/>
          <p:nvPr/>
        </p:nvSpPr>
        <p:spPr>
          <a:xfrm>
            <a:off x="445956" y="2804768"/>
            <a:ext cx="10291665" cy="369332"/>
          </a:xfrm>
          <a:prstGeom prst="rect">
            <a:avLst/>
          </a:prstGeom>
          <a:noFill/>
        </p:spPr>
        <p:txBody>
          <a:bodyPr wrap="square" rtlCol="0">
            <a:spAutoFit/>
          </a:bodyPr>
          <a:lstStyle/>
          <a:p>
            <a:pPr marL="285750" indent="-285750">
              <a:buFont typeface="Wingdings" panose="05000000000000000000" pitchFamily="2" charset="2"/>
              <a:buChar char="Ø"/>
            </a:pPr>
            <a:r>
              <a:rPr lang="en-GB" b="1" dirty="0"/>
              <a:t>What category of Machine learning algorithm are we dealing with ?</a:t>
            </a:r>
          </a:p>
        </p:txBody>
      </p:sp>
      <p:sp>
        <p:nvSpPr>
          <p:cNvPr id="9" name="TextBox 8">
            <a:extLst>
              <a:ext uri="{FF2B5EF4-FFF2-40B4-BE49-F238E27FC236}">
                <a16:creationId xmlns:a16="http://schemas.microsoft.com/office/drawing/2014/main" id="{73DF02CB-8FDF-297F-ECBB-0E21333FE54D}"/>
              </a:ext>
            </a:extLst>
          </p:cNvPr>
          <p:cNvSpPr txBox="1"/>
          <p:nvPr/>
        </p:nvSpPr>
        <p:spPr>
          <a:xfrm>
            <a:off x="500564" y="4490545"/>
            <a:ext cx="10291665" cy="646331"/>
          </a:xfrm>
          <a:prstGeom prst="rect">
            <a:avLst/>
          </a:prstGeom>
          <a:noFill/>
        </p:spPr>
        <p:txBody>
          <a:bodyPr wrap="square" rtlCol="0">
            <a:spAutoFit/>
          </a:bodyPr>
          <a:lstStyle/>
          <a:p>
            <a:r>
              <a:rPr lang="en-GB" dirty="0"/>
              <a:t>You can use any type of classifier : Logistic Regression, SVM, </a:t>
            </a:r>
            <a:r>
              <a:rPr lang="en-GB" dirty="0" err="1"/>
              <a:t>RandomForest</a:t>
            </a:r>
            <a:r>
              <a:rPr lang="en-GB" dirty="0"/>
              <a:t>, Neural net classifier, etc…</a:t>
            </a:r>
          </a:p>
        </p:txBody>
      </p:sp>
      <p:sp>
        <p:nvSpPr>
          <p:cNvPr id="10" name="TextBox 9">
            <a:extLst>
              <a:ext uri="{FF2B5EF4-FFF2-40B4-BE49-F238E27FC236}">
                <a16:creationId xmlns:a16="http://schemas.microsoft.com/office/drawing/2014/main" id="{AD36DB31-0DD7-1888-E893-E940E40F6116}"/>
              </a:ext>
            </a:extLst>
          </p:cNvPr>
          <p:cNvSpPr txBox="1"/>
          <p:nvPr/>
        </p:nvSpPr>
        <p:spPr>
          <a:xfrm>
            <a:off x="391349" y="4045149"/>
            <a:ext cx="10291665" cy="369332"/>
          </a:xfrm>
          <a:prstGeom prst="rect">
            <a:avLst/>
          </a:prstGeom>
          <a:noFill/>
        </p:spPr>
        <p:txBody>
          <a:bodyPr wrap="square" rtlCol="0">
            <a:spAutoFit/>
          </a:bodyPr>
          <a:lstStyle/>
          <a:p>
            <a:pPr marL="285750" indent="-285750">
              <a:buFont typeface="Wingdings" panose="05000000000000000000" pitchFamily="2" charset="2"/>
              <a:buChar char="Ø"/>
            </a:pPr>
            <a:r>
              <a:rPr lang="en-GB" b="1" dirty="0"/>
              <a:t>What algorithms could you use?</a:t>
            </a:r>
          </a:p>
        </p:txBody>
      </p:sp>
      <p:sp>
        <p:nvSpPr>
          <p:cNvPr id="11" name="TextBox 10">
            <a:extLst>
              <a:ext uri="{FF2B5EF4-FFF2-40B4-BE49-F238E27FC236}">
                <a16:creationId xmlns:a16="http://schemas.microsoft.com/office/drawing/2014/main" id="{0118C81B-2E5A-FD19-0214-FA5B92BA91E6}"/>
              </a:ext>
            </a:extLst>
          </p:cNvPr>
          <p:cNvSpPr txBox="1"/>
          <p:nvPr/>
        </p:nvSpPr>
        <p:spPr>
          <a:xfrm>
            <a:off x="500564" y="5725296"/>
            <a:ext cx="10291665" cy="923330"/>
          </a:xfrm>
          <a:prstGeom prst="rect">
            <a:avLst/>
          </a:prstGeom>
          <a:noFill/>
        </p:spPr>
        <p:txBody>
          <a:bodyPr wrap="square" rtlCol="0">
            <a:spAutoFit/>
          </a:bodyPr>
          <a:lstStyle/>
          <a:p>
            <a:r>
              <a:rPr lang="en-GB" dirty="0"/>
              <a:t>Raw data will be daily closing price of indices, but we could use volume, low, high or any alternative data. Transformation and features engineering that comes on top can improve the performance.</a:t>
            </a:r>
          </a:p>
        </p:txBody>
      </p:sp>
      <p:sp>
        <p:nvSpPr>
          <p:cNvPr id="12" name="TextBox 11">
            <a:extLst>
              <a:ext uri="{FF2B5EF4-FFF2-40B4-BE49-F238E27FC236}">
                <a16:creationId xmlns:a16="http://schemas.microsoft.com/office/drawing/2014/main" id="{03568630-E57B-A348-992B-ADF092E112A5}"/>
              </a:ext>
            </a:extLst>
          </p:cNvPr>
          <p:cNvSpPr txBox="1"/>
          <p:nvPr/>
        </p:nvSpPr>
        <p:spPr>
          <a:xfrm>
            <a:off x="391349" y="5279900"/>
            <a:ext cx="10291665" cy="369332"/>
          </a:xfrm>
          <a:prstGeom prst="rect">
            <a:avLst/>
          </a:prstGeom>
          <a:noFill/>
        </p:spPr>
        <p:txBody>
          <a:bodyPr wrap="square" rtlCol="0">
            <a:spAutoFit/>
          </a:bodyPr>
          <a:lstStyle/>
          <a:p>
            <a:pPr marL="285750" indent="-285750">
              <a:buFont typeface="Wingdings" panose="05000000000000000000" pitchFamily="2" charset="2"/>
              <a:buChar char="Ø"/>
            </a:pPr>
            <a:r>
              <a:rPr lang="en-GB" b="1" dirty="0"/>
              <a:t>What data should you use as input ?</a:t>
            </a:r>
          </a:p>
        </p:txBody>
      </p:sp>
    </p:spTree>
    <p:extLst>
      <p:ext uri="{BB962C8B-B14F-4D97-AF65-F5344CB8AC3E}">
        <p14:creationId xmlns:p14="http://schemas.microsoft.com/office/powerpoint/2010/main" val="2413052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10"/>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7" restart="whenNotActive" fill="hold" evtFilter="cancelBubble" nodeType="interactiveSeq">
                <p:stCondLst>
                  <p:cond evt="onClick" delay="0">
                    <p:tgtEl>
                      <p:spTgt spid="12"/>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childTnLst>
        </p:cTn>
      </p:par>
    </p:tnLst>
    <p:bldLst>
      <p:bldP spid="5" grpId="0"/>
      <p:bldP spid="7"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358E5-B2D6-4B6E-BD57-C46F819234D1}"/>
              </a:ext>
            </a:extLst>
          </p:cNvPr>
          <p:cNvSpPr>
            <a:spLocks noGrp="1"/>
          </p:cNvSpPr>
          <p:nvPr>
            <p:ph idx="1"/>
          </p:nvPr>
        </p:nvSpPr>
        <p:spPr>
          <a:xfrm>
            <a:off x="637535" y="1002547"/>
            <a:ext cx="10515600" cy="1461040"/>
          </a:xfrm>
        </p:spPr>
        <p:txBody>
          <a:bodyPr>
            <a:normAutofit/>
          </a:bodyPr>
          <a:lstStyle/>
          <a:p>
            <a:r>
              <a:rPr lang="en-GB" sz="2800" dirty="0"/>
              <a:t>What metrics are you going to pick to evaluate the performance of your model and how to make sure that it match the client’s needs?</a:t>
            </a:r>
          </a:p>
          <a:p>
            <a:pPr marL="0" indent="0">
              <a:buNone/>
            </a:pPr>
            <a:endParaRPr lang="en-GB" sz="2800" dirty="0"/>
          </a:p>
          <a:p>
            <a:endParaRPr lang="fr-FR" dirty="0"/>
          </a:p>
        </p:txBody>
      </p:sp>
      <p:sp>
        <p:nvSpPr>
          <p:cNvPr id="6" name="TextBox 5">
            <a:extLst>
              <a:ext uri="{FF2B5EF4-FFF2-40B4-BE49-F238E27FC236}">
                <a16:creationId xmlns:a16="http://schemas.microsoft.com/office/drawing/2014/main" id="{668D2CD7-73B2-46FD-815B-5B7EC8A8A8D1}"/>
              </a:ext>
            </a:extLst>
          </p:cNvPr>
          <p:cNvSpPr txBox="1"/>
          <p:nvPr/>
        </p:nvSpPr>
        <p:spPr>
          <a:xfrm>
            <a:off x="5475311" y="2934237"/>
            <a:ext cx="6461185" cy="2492990"/>
          </a:xfrm>
          <a:prstGeom prst="rect">
            <a:avLst/>
          </a:prstGeom>
          <a:noFill/>
        </p:spPr>
        <p:txBody>
          <a:bodyPr wrap="square" rtlCol="0">
            <a:spAutoFit/>
          </a:bodyPr>
          <a:lstStyle/>
          <a:p>
            <a:r>
              <a:rPr lang="en-GB" sz="2000" dirty="0"/>
              <a:t>In this confusion matrix: </a:t>
            </a:r>
          </a:p>
          <a:p>
            <a:endParaRPr lang="en-GB" sz="2000" dirty="0"/>
          </a:p>
          <a:p>
            <a:pPr marL="285750" indent="-285750">
              <a:buFontTx/>
              <a:buChar char="-"/>
            </a:pPr>
            <a:r>
              <a:rPr lang="en-GB" sz="2000" dirty="0"/>
              <a:t>Describe the areas of interest for our clients?</a:t>
            </a:r>
          </a:p>
          <a:p>
            <a:endParaRPr lang="en-GB" sz="2000" dirty="0"/>
          </a:p>
          <a:p>
            <a:pPr marL="285750" indent="-285750">
              <a:buFontTx/>
              <a:buChar char="-"/>
            </a:pPr>
            <a:r>
              <a:rPr lang="en-GB" sz="2000" dirty="0"/>
              <a:t>What score do you think would be most suitable for our ML algorithm? </a:t>
            </a:r>
          </a:p>
          <a:p>
            <a:endParaRPr lang="en-GB" dirty="0"/>
          </a:p>
          <a:p>
            <a:pPr marL="285750" indent="-285750">
              <a:buFontTx/>
              <a:buChar char="-"/>
            </a:pPr>
            <a:endParaRPr lang="en-GB" dirty="0"/>
          </a:p>
        </p:txBody>
      </p:sp>
      <p:graphicFrame>
        <p:nvGraphicFramePr>
          <p:cNvPr id="2" name="Table 4">
            <a:extLst>
              <a:ext uri="{FF2B5EF4-FFF2-40B4-BE49-F238E27FC236}">
                <a16:creationId xmlns:a16="http://schemas.microsoft.com/office/drawing/2014/main" id="{943C7A3E-DE1B-4895-9866-2CD4C3EC61D3}"/>
              </a:ext>
            </a:extLst>
          </p:cNvPr>
          <p:cNvGraphicFramePr>
            <a:graphicFrameLocks noGrp="1"/>
          </p:cNvGraphicFramePr>
          <p:nvPr>
            <p:extLst>
              <p:ext uri="{D42A27DB-BD31-4B8C-83A1-F6EECF244321}">
                <p14:modId xmlns:p14="http://schemas.microsoft.com/office/powerpoint/2010/main" val="1093259708"/>
              </p:ext>
            </p:extLst>
          </p:nvPr>
        </p:nvGraphicFramePr>
        <p:xfrm>
          <a:off x="893866" y="2994781"/>
          <a:ext cx="4083606" cy="2984334"/>
        </p:xfrm>
        <a:graphic>
          <a:graphicData uri="http://schemas.openxmlformats.org/drawingml/2006/table">
            <a:tbl>
              <a:tblPr firstRow="1" bandRow="1">
                <a:tableStyleId>{5C22544A-7EE6-4342-B048-85BDC9FD1C3A}</a:tableStyleId>
              </a:tblPr>
              <a:tblGrid>
                <a:gridCol w="1361202">
                  <a:extLst>
                    <a:ext uri="{9D8B030D-6E8A-4147-A177-3AD203B41FA5}">
                      <a16:colId xmlns:a16="http://schemas.microsoft.com/office/drawing/2014/main" val="395624972"/>
                    </a:ext>
                  </a:extLst>
                </a:gridCol>
                <a:gridCol w="1361202">
                  <a:extLst>
                    <a:ext uri="{9D8B030D-6E8A-4147-A177-3AD203B41FA5}">
                      <a16:colId xmlns:a16="http://schemas.microsoft.com/office/drawing/2014/main" val="4194616567"/>
                    </a:ext>
                  </a:extLst>
                </a:gridCol>
                <a:gridCol w="1361202">
                  <a:extLst>
                    <a:ext uri="{9D8B030D-6E8A-4147-A177-3AD203B41FA5}">
                      <a16:colId xmlns:a16="http://schemas.microsoft.com/office/drawing/2014/main" val="1895509684"/>
                    </a:ext>
                  </a:extLst>
                </a:gridCol>
              </a:tblGrid>
              <a:tr h="994778">
                <a:tc>
                  <a:txBody>
                    <a:bodyPr/>
                    <a:lstStyle/>
                    <a:p>
                      <a:endParaRPr lang="fr-FR" dirty="0"/>
                    </a:p>
                  </a:txBody>
                  <a:tcPr/>
                </a:tc>
                <a:tc>
                  <a:txBody>
                    <a:bodyPr/>
                    <a:lstStyle/>
                    <a:p>
                      <a:r>
                        <a:rPr lang="en-GB" dirty="0"/>
                        <a:t>Market up (0)</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down(1)</a:t>
                      </a:r>
                      <a:endParaRPr lang="fr-FR" dirty="0"/>
                    </a:p>
                    <a:p>
                      <a:endParaRPr lang="fr-FR" dirty="0"/>
                    </a:p>
                  </a:txBody>
                  <a:tcPr/>
                </a:tc>
                <a:extLst>
                  <a:ext uri="{0D108BD9-81ED-4DB2-BD59-A6C34878D82A}">
                    <a16:rowId xmlns:a16="http://schemas.microsoft.com/office/drawing/2014/main" val="371316166"/>
                  </a:ext>
                </a:extLst>
              </a:tr>
              <a:tr h="994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up (0)</a:t>
                      </a:r>
                      <a:endParaRPr lang="fr-FR" dirty="0"/>
                    </a:p>
                    <a:p>
                      <a:endParaRPr lang="fr-FR" dirty="0"/>
                    </a:p>
                  </a:txBody>
                  <a:tcPr/>
                </a:tc>
                <a:tc>
                  <a:txBody>
                    <a:bodyPr/>
                    <a:lstStyle/>
                    <a:p>
                      <a:r>
                        <a:rPr lang="en-GB" dirty="0"/>
                        <a:t>True negative</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False Positive</a:t>
                      </a:r>
                      <a:endParaRPr lang="fr-FR" dirty="0"/>
                    </a:p>
                  </a:txBody>
                  <a:tcPr/>
                </a:tc>
                <a:extLst>
                  <a:ext uri="{0D108BD9-81ED-4DB2-BD59-A6C34878D82A}">
                    <a16:rowId xmlns:a16="http://schemas.microsoft.com/office/drawing/2014/main" val="3318266737"/>
                  </a:ext>
                </a:extLst>
              </a:tr>
              <a:tr h="994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down(1)</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False negative</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True positive</a:t>
                      </a:r>
                      <a:endParaRPr lang="fr-FR" dirty="0"/>
                    </a:p>
                    <a:p>
                      <a:endParaRPr lang="fr-FR" dirty="0"/>
                    </a:p>
                  </a:txBody>
                  <a:tcPr/>
                </a:tc>
                <a:extLst>
                  <a:ext uri="{0D108BD9-81ED-4DB2-BD59-A6C34878D82A}">
                    <a16:rowId xmlns:a16="http://schemas.microsoft.com/office/drawing/2014/main" val="463047999"/>
                  </a:ext>
                </a:extLst>
              </a:tr>
            </a:tbl>
          </a:graphicData>
        </a:graphic>
      </p:graphicFrame>
      <p:sp>
        <p:nvSpPr>
          <p:cNvPr id="5" name="TextBox 4">
            <a:extLst>
              <a:ext uri="{FF2B5EF4-FFF2-40B4-BE49-F238E27FC236}">
                <a16:creationId xmlns:a16="http://schemas.microsoft.com/office/drawing/2014/main" id="{CE8C8002-57AB-41ED-8D97-391EE6373CF2}"/>
              </a:ext>
            </a:extLst>
          </p:cNvPr>
          <p:cNvSpPr txBox="1"/>
          <p:nvPr/>
        </p:nvSpPr>
        <p:spPr>
          <a:xfrm>
            <a:off x="2547584" y="2463587"/>
            <a:ext cx="1865796" cy="461665"/>
          </a:xfrm>
          <a:prstGeom prst="rect">
            <a:avLst/>
          </a:prstGeom>
          <a:noFill/>
        </p:spPr>
        <p:txBody>
          <a:bodyPr wrap="square" rtlCol="0">
            <a:spAutoFit/>
          </a:bodyPr>
          <a:lstStyle/>
          <a:p>
            <a:r>
              <a:rPr lang="en-GB" sz="2400" b="1" dirty="0"/>
              <a:t>Predictions</a:t>
            </a:r>
            <a:endParaRPr lang="fr-FR" sz="2400" b="1" dirty="0"/>
          </a:p>
        </p:txBody>
      </p:sp>
      <p:sp>
        <p:nvSpPr>
          <p:cNvPr id="7" name="TextBox 6">
            <a:extLst>
              <a:ext uri="{FF2B5EF4-FFF2-40B4-BE49-F238E27FC236}">
                <a16:creationId xmlns:a16="http://schemas.microsoft.com/office/drawing/2014/main" id="{1A889CCC-DED1-48E3-BFFD-147962A4EE27}"/>
              </a:ext>
            </a:extLst>
          </p:cNvPr>
          <p:cNvSpPr txBox="1"/>
          <p:nvPr/>
        </p:nvSpPr>
        <p:spPr>
          <a:xfrm rot="16200000">
            <a:off x="-518452" y="4213455"/>
            <a:ext cx="2009578" cy="461665"/>
          </a:xfrm>
          <a:prstGeom prst="rect">
            <a:avLst/>
          </a:prstGeom>
          <a:noFill/>
        </p:spPr>
        <p:txBody>
          <a:bodyPr wrap="square" rtlCol="0">
            <a:spAutoFit/>
          </a:bodyPr>
          <a:lstStyle/>
          <a:p>
            <a:r>
              <a:rPr lang="en-GB" sz="2400" b="1" dirty="0"/>
              <a:t>Actual</a:t>
            </a:r>
            <a:endParaRPr lang="fr-FR" sz="2400" b="1" dirty="0"/>
          </a:p>
        </p:txBody>
      </p:sp>
      <p:sp>
        <p:nvSpPr>
          <p:cNvPr id="4" name="TextBox 3">
            <a:extLst>
              <a:ext uri="{FF2B5EF4-FFF2-40B4-BE49-F238E27FC236}">
                <a16:creationId xmlns:a16="http://schemas.microsoft.com/office/drawing/2014/main" id="{6DAE1974-6AC4-7F7C-C194-F317B8647608}"/>
              </a:ext>
            </a:extLst>
          </p:cNvPr>
          <p:cNvSpPr txBox="1"/>
          <p:nvPr/>
        </p:nvSpPr>
        <p:spPr>
          <a:xfrm>
            <a:off x="535192" y="252982"/>
            <a:ext cx="4024783" cy="523220"/>
          </a:xfrm>
          <a:prstGeom prst="rect">
            <a:avLst/>
          </a:prstGeom>
          <a:noFill/>
        </p:spPr>
        <p:txBody>
          <a:bodyPr wrap="square" rtlCol="0">
            <a:spAutoFit/>
          </a:bodyPr>
          <a:lstStyle/>
          <a:p>
            <a:r>
              <a:rPr lang="en-US" sz="2800" dirty="0"/>
              <a:t>Answers:</a:t>
            </a:r>
            <a:endParaRPr lang="en-DE" sz="2800" dirty="0"/>
          </a:p>
        </p:txBody>
      </p:sp>
    </p:spTree>
    <p:extLst>
      <p:ext uri="{BB962C8B-B14F-4D97-AF65-F5344CB8AC3E}">
        <p14:creationId xmlns:p14="http://schemas.microsoft.com/office/powerpoint/2010/main" val="329811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C8002-57AB-41ED-8D97-391EE6373CF2}"/>
              </a:ext>
            </a:extLst>
          </p:cNvPr>
          <p:cNvSpPr txBox="1"/>
          <p:nvPr/>
        </p:nvSpPr>
        <p:spPr>
          <a:xfrm>
            <a:off x="2856993" y="949719"/>
            <a:ext cx="2103318" cy="461665"/>
          </a:xfrm>
          <a:prstGeom prst="rect">
            <a:avLst/>
          </a:prstGeom>
          <a:noFill/>
        </p:spPr>
        <p:txBody>
          <a:bodyPr wrap="square" rtlCol="0">
            <a:spAutoFit/>
          </a:bodyPr>
          <a:lstStyle/>
          <a:p>
            <a:r>
              <a:rPr lang="en-GB" sz="2400" b="1" dirty="0"/>
              <a:t>Predictions</a:t>
            </a:r>
            <a:endParaRPr lang="fr-FR" sz="2400" b="1" dirty="0"/>
          </a:p>
        </p:txBody>
      </p:sp>
      <p:sp>
        <p:nvSpPr>
          <p:cNvPr id="11" name="TextBox 10">
            <a:extLst>
              <a:ext uri="{FF2B5EF4-FFF2-40B4-BE49-F238E27FC236}">
                <a16:creationId xmlns:a16="http://schemas.microsoft.com/office/drawing/2014/main" id="{43E0489B-9C2B-4C27-BCC8-75CDBD3F31A3}"/>
              </a:ext>
            </a:extLst>
          </p:cNvPr>
          <p:cNvSpPr txBox="1"/>
          <p:nvPr/>
        </p:nvSpPr>
        <p:spPr>
          <a:xfrm>
            <a:off x="5493942" y="1853255"/>
            <a:ext cx="6489920" cy="2031325"/>
          </a:xfrm>
          <a:prstGeom prst="rect">
            <a:avLst/>
          </a:prstGeom>
          <a:noFill/>
        </p:spPr>
        <p:txBody>
          <a:bodyPr wrap="square" rtlCol="0">
            <a:spAutoFit/>
          </a:bodyPr>
          <a:lstStyle/>
          <a:p>
            <a:endParaRPr lang="en-GB" sz="180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r>
              <a:rPr lang="en-GB" sz="1800">
                <a:solidFill>
                  <a:schemeClr val="bg1"/>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True </a:t>
            </a:r>
            <a:r>
              <a:rPr lang="en-GB">
                <a:solidFill>
                  <a:schemeClr val="bg1"/>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a:t>
            </a:r>
            <a:r>
              <a:rPr lang="en-GB" sz="1800">
                <a:solidFill>
                  <a:schemeClr val="bg1"/>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ositive: </a:t>
            </a:r>
            <a:r>
              <a:rPr lang="en-GB" sz="1800">
                <a:effectLst/>
                <a:latin typeface="Calibri" panose="020F0502020204030204" pitchFamily="34" charset="0"/>
                <a:ea typeface="Calibri" panose="020F0502020204030204" pitchFamily="34" charset="0"/>
                <a:cs typeface="Times New Roman" panose="02020603050405020304" pitchFamily="18" charset="0"/>
              </a:rPr>
              <a:t>we hedge and market tank: </a:t>
            </a:r>
            <a:r>
              <a:rPr lang="en-GB" b="1">
                <a:solidFill>
                  <a:srgbClr val="00B050"/>
                </a:solidFill>
                <a:latin typeface="Calibri" panose="020F0502020204030204" pitchFamily="34" charset="0"/>
                <a:ea typeface="Calibri" panose="020F0502020204030204" pitchFamily="34" charset="0"/>
                <a:cs typeface="Times New Roman" panose="02020603050405020304" pitchFamily="18" charset="0"/>
              </a:rPr>
              <a:t>GREAT!</a:t>
            </a:r>
            <a:endParaRPr lang="fr-FR" sz="1800" b="1">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1800">
                <a:effectLst/>
                <a:latin typeface="Calibri" panose="020F0502020204030204" pitchFamily="34" charset="0"/>
                <a:ea typeface="Calibri" panose="020F0502020204030204" pitchFamily="34" charset="0"/>
                <a:cs typeface="Times New Roman" panose="02020603050405020304" pitchFamily="18" charset="0"/>
              </a:rPr>
              <a:t>False positive: we hedge and market do not tank: OKish</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p>
            <a:r>
              <a:rPr lang="en-GB" sz="1800">
                <a:effectLst/>
                <a:latin typeface="Calibri" panose="020F0502020204030204" pitchFamily="34" charset="0"/>
                <a:ea typeface="Calibri" panose="020F0502020204030204" pitchFamily="34" charset="0"/>
                <a:cs typeface="Times New Roman" panose="02020603050405020304" pitchFamily="18" charset="0"/>
              </a:rPr>
              <a:t>True Negative: we don’t hedge and market goes up: super.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p>
            <a:r>
              <a:rPr lang="en-GB" sz="18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False negative</a:t>
            </a:r>
            <a:r>
              <a:rPr lang="en-GB" sz="1800">
                <a:effectLst/>
                <a:latin typeface="Calibri" panose="020F0502020204030204" pitchFamily="34" charset="0"/>
                <a:ea typeface="Calibri" panose="020F0502020204030204" pitchFamily="34" charset="0"/>
                <a:cs typeface="Times New Roman" panose="02020603050405020304" pitchFamily="18" charset="0"/>
              </a:rPr>
              <a:t>: we don’t hedge and market tank</a:t>
            </a:r>
            <a:r>
              <a:rPr lang="en-GB" sz="18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b="1">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that’s really bad.</a:t>
            </a:r>
            <a:endParaRPr lang="en-GB" sz="1800" b="1" u="sng">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18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endParaRPr lang="en-GB" dirty="0"/>
          </a:p>
        </p:txBody>
      </p:sp>
      <p:graphicFrame>
        <p:nvGraphicFramePr>
          <p:cNvPr id="15" name="Table 4">
            <a:extLst>
              <a:ext uri="{FF2B5EF4-FFF2-40B4-BE49-F238E27FC236}">
                <a16:creationId xmlns:a16="http://schemas.microsoft.com/office/drawing/2014/main" id="{A32EB49E-83DF-A6D1-3E79-00DF273107A6}"/>
              </a:ext>
            </a:extLst>
          </p:cNvPr>
          <p:cNvGraphicFramePr>
            <a:graphicFrameLocks noGrp="1"/>
          </p:cNvGraphicFramePr>
          <p:nvPr>
            <p:extLst>
              <p:ext uri="{D42A27DB-BD31-4B8C-83A1-F6EECF244321}">
                <p14:modId xmlns:p14="http://schemas.microsoft.com/office/powerpoint/2010/main" val="1868845518"/>
              </p:ext>
            </p:extLst>
          </p:nvPr>
        </p:nvGraphicFramePr>
        <p:xfrm>
          <a:off x="986883" y="1521227"/>
          <a:ext cx="4083606" cy="2984334"/>
        </p:xfrm>
        <a:graphic>
          <a:graphicData uri="http://schemas.openxmlformats.org/drawingml/2006/table">
            <a:tbl>
              <a:tblPr firstRow="1" bandRow="1">
                <a:tableStyleId>{5C22544A-7EE6-4342-B048-85BDC9FD1C3A}</a:tableStyleId>
              </a:tblPr>
              <a:tblGrid>
                <a:gridCol w="1361202">
                  <a:extLst>
                    <a:ext uri="{9D8B030D-6E8A-4147-A177-3AD203B41FA5}">
                      <a16:colId xmlns:a16="http://schemas.microsoft.com/office/drawing/2014/main" val="395624972"/>
                    </a:ext>
                  </a:extLst>
                </a:gridCol>
                <a:gridCol w="1361202">
                  <a:extLst>
                    <a:ext uri="{9D8B030D-6E8A-4147-A177-3AD203B41FA5}">
                      <a16:colId xmlns:a16="http://schemas.microsoft.com/office/drawing/2014/main" val="4194616567"/>
                    </a:ext>
                  </a:extLst>
                </a:gridCol>
                <a:gridCol w="1361202">
                  <a:extLst>
                    <a:ext uri="{9D8B030D-6E8A-4147-A177-3AD203B41FA5}">
                      <a16:colId xmlns:a16="http://schemas.microsoft.com/office/drawing/2014/main" val="1895509684"/>
                    </a:ext>
                  </a:extLst>
                </a:gridCol>
              </a:tblGrid>
              <a:tr h="994778">
                <a:tc>
                  <a:txBody>
                    <a:bodyPr/>
                    <a:lstStyle/>
                    <a:p>
                      <a:endParaRPr lang="fr-FR" dirty="0"/>
                    </a:p>
                  </a:txBody>
                  <a:tcPr/>
                </a:tc>
                <a:tc>
                  <a:txBody>
                    <a:bodyPr/>
                    <a:lstStyle/>
                    <a:p>
                      <a:r>
                        <a:rPr lang="en-GB" dirty="0"/>
                        <a:t>Market up (0)</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down(1)</a:t>
                      </a:r>
                      <a:endParaRPr lang="fr-FR" dirty="0"/>
                    </a:p>
                    <a:p>
                      <a:endParaRPr lang="fr-FR" dirty="0"/>
                    </a:p>
                  </a:txBody>
                  <a:tcPr/>
                </a:tc>
                <a:extLst>
                  <a:ext uri="{0D108BD9-81ED-4DB2-BD59-A6C34878D82A}">
                    <a16:rowId xmlns:a16="http://schemas.microsoft.com/office/drawing/2014/main" val="371316166"/>
                  </a:ext>
                </a:extLst>
              </a:tr>
              <a:tr h="994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up (0)</a:t>
                      </a:r>
                      <a:endParaRPr lang="fr-FR" dirty="0"/>
                    </a:p>
                    <a:p>
                      <a:endParaRPr lang="fr-FR" dirty="0"/>
                    </a:p>
                  </a:txBody>
                  <a:tcPr/>
                </a:tc>
                <a:tc>
                  <a:txBody>
                    <a:bodyPr/>
                    <a:lstStyle/>
                    <a:p>
                      <a:r>
                        <a:rPr lang="en-GB" dirty="0"/>
                        <a:t>True negative</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False Positive</a:t>
                      </a:r>
                      <a:endParaRPr lang="fr-FR" dirty="0"/>
                    </a:p>
                  </a:txBody>
                  <a:tcPr/>
                </a:tc>
                <a:extLst>
                  <a:ext uri="{0D108BD9-81ED-4DB2-BD59-A6C34878D82A}">
                    <a16:rowId xmlns:a16="http://schemas.microsoft.com/office/drawing/2014/main" val="3318266737"/>
                  </a:ext>
                </a:extLst>
              </a:tr>
              <a:tr h="994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down(1)</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False negative</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True positive</a:t>
                      </a:r>
                      <a:endParaRPr lang="fr-FR" dirty="0"/>
                    </a:p>
                    <a:p>
                      <a:endParaRPr lang="fr-FR" dirty="0"/>
                    </a:p>
                  </a:txBody>
                  <a:tcPr/>
                </a:tc>
                <a:extLst>
                  <a:ext uri="{0D108BD9-81ED-4DB2-BD59-A6C34878D82A}">
                    <a16:rowId xmlns:a16="http://schemas.microsoft.com/office/drawing/2014/main" val="463047999"/>
                  </a:ext>
                </a:extLst>
              </a:tr>
            </a:tbl>
          </a:graphicData>
        </a:graphic>
      </p:graphicFrame>
      <p:sp>
        <p:nvSpPr>
          <p:cNvPr id="4" name="Oval 3">
            <a:extLst>
              <a:ext uri="{FF2B5EF4-FFF2-40B4-BE49-F238E27FC236}">
                <a16:creationId xmlns:a16="http://schemas.microsoft.com/office/drawing/2014/main" id="{2C3E472C-6F6A-4041-936B-8C787FE18BAF}"/>
              </a:ext>
            </a:extLst>
          </p:cNvPr>
          <p:cNvSpPr>
            <a:spLocks/>
          </p:cNvSpPr>
          <p:nvPr/>
        </p:nvSpPr>
        <p:spPr>
          <a:xfrm>
            <a:off x="2349993" y="3439989"/>
            <a:ext cx="1091682" cy="9017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val 7">
            <a:extLst>
              <a:ext uri="{FF2B5EF4-FFF2-40B4-BE49-F238E27FC236}">
                <a16:creationId xmlns:a16="http://schemas.microsoft.com/office/drawing/2014/main" id="{67495C7C-500A-4653-8F64-A90997EC0E86}"/>
              </a:ext>
            </a:extLst>
          </p:cNvPr>
          <p:cNvSpPr>
            <a:spLocks/>
          </p:cNvSpPr>
          <p:nvPr/>
        </p:nvSpPr>
        <p:spPr>
          <a:xfrm>
            <a:off x="3710241" y="3397685"/>
            <a:ext cx="1091682" cy="98635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8544F123-8065-60E7-2036-46ABFDB29571}"/>
              </a:ext>
            </a:extLst>
          </p:cNvPr>
          <p:cNvSpPr txBox="1"/>
          <p:nvPr/>
        </p:nvSpPr>
        <p:spPr>
          <a:xfrm rot="16200000">
            <a:off x="-383893" y="2791892"/>
            <a:ext cx="2009578" cy="461665"/>
          </a:xfrm>
          <a:prstGeom prst="rect">
            <a:avLst/>
          </a:prstGeom>
          <a:noFill/>
        </p:spPr>
        <p:txBody>
          <a:bodyPr wrap="square" rtlCol="0">
            <a:spAutoFit/>
          </a:bodyPr>
          <a:lstStyle/>
          <a:p>
            <a:r>
              <a:rPr lang="en-GB" sz="2400" b="1" dirty="0"/>
              <a:t>Actual</a:t>
            </a:r>
            <a:endParaRPr lang="fr-FR" sz="2400" b="1" dirty="0"/>
          </a:p>
        </p:txBody>
      </p:sp>
      <p:sp>
        <p:nvSpPr>
          <p:cNvPr id="2" name="TextBox 1">
            <a:extLst>
              <a:ext uri="{FF2B5EF4-FFF2-40B4-BE49-F238E27FC236}">
                <a16:creationId xmlns:a16="http://schemas.microsoft.com/office/drawing/2014/main" id="{493ACE42-B207-36DB-0611-8AA70397901A}"/>
              </a:ext>
            </a:extLst>
          </p:cNvPr>
          <p:cNvSpPr txBox="1"/>
          <p:nvPr/>
        </p:nvSpPr>
        <p:spPr>
          <a:xfrm>
            <a:off x="390063" y="105292"/>
            <a:ext cx="4024783" cy="523220"/>
          </a:xfrm>
          <a:prstGeom prst="rect">
            <a:avLst/>
          </a:prstGeom>
          <a:noFill/>
        </p:spPr>
        <p:txBody>
          <a:bodyPr wrap="square" rtlCol="0">
            <a:spAutoFit/>
          </a:bodyPr>
          <a:lstStyle/>
          <a:p>
            <a:r>
              <a:rPr lang="en-US" sz="2800" dirty="0"/>
              <a:t>Answers:</a:t>
            </a:r>
            <a:endParaRPr lang="en-DE" sz="2800" dirty="0"/>
          </a:p>
        </p:txBody>
      </p:sp>
      <p:sp>
        <p:nvSpPr>
          <p:cNvPr id="3" name="TextBox 2">
            <a:extLst>
              <a:ext uri="{FF2B5EF4-FFF2-40B4-BE49-F238E27FC236}">
                <a16:creationId xmlns:a16="http://schemas.microsoft.com/office/drawing/2014/main" id="{20CB2142-3609-F0F9-C81A-5D1F69FE926D}"/>
              </a:ext>
            </a:extLst>
          </p:cNvPr>
          <p:cNvSpPr txBox="1"/>
          <p:nvPr/>
        </p:nvSpPr>
        <p:spPr>
          <a:xfrm>
            <a:off x="5509673" y="1521227"/>
            <a:ext cx="6489920" cy="1200329"/>
          </a:xfrm>
          <a:prstGeom prst="rect">
            <a:avLst/>
          </a:prstGeom>
          <a:noFill/>
        </p:spPr>
        <p:txBody>
          <a:bodyPr wrap="square" rtlCol="0">
            <a:spAutoFit/>
          </a:bodyPr>
          <a:lstStyle/>
          <a:p>
            <a:pPr marL="285750" indent="-285750">
              <a:buFont typeface="Wingdings" panose="05000000000000000000" pitchFamily="2" charset="2"/>
              <a:buChar char="Ø"/>
            </a:pPr>
            <a:r>
              <a:rPr lang="en-GB" dirty="0"/>
              <a:t>Areas of interest for our clients?</a:t>
            </a:r>
          </a:p>
          <a:p>
            <a:endParaRPr lang="en-GB"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endParaRPr lang="en-GB" dirty="0"/>
          </a:p>
        </p:txBody>
      </p:sp>
      <p:sp>
        <p:nvSpPr>
          <p:cNvPr id="7" name="TextBox 6">
            <a:extLst>
              <a:ext uri="{FF2B5EF4-FFF2-40B4-BE49-F238E27FC236}">
                <a16:creationId xmlns:a16="http://schemas.microsoft.com/office/drawing/2014/main" id="{C3AD53A5-7801-8EC8-945D-DC0E40855B4D}"/>
              </a:ext>
            </a:extLst>
          </p:cNvPr>
          <p:cNvSpPr txBox="1"/>
          <p:nvPr/>
        </p:nvSpPr>
        <p:spPr>
          <a:xfrm>
            <a:off x="390063" y="5047605"/>
            <a:ext cx="8931558" cy="369332"/>
          </a:xfrm>
          <a:prstGeom prst="rect">
            <a:avLst/>
          </a:prstGeom>
          <a:noFill/>
        </p:spPr>
        <p:txBody>
          <a:bodyPr wrap="square" rtlCol="0">
            <a:spAutoFit/>
          </a:bodyPr>
          <a:lstStyle/>
          <a:p>
            <a:pPr marL="285750" indent="-285750">
              <a:buFont typeface="Wingdings" panose="05000000000000000000" pitchFamily="2" charset="2"/>
              <a:buChar char="Ø"/>
            </a:pPr>
            <a:r>
              <a:rPr lang="en-GB" dirty="0"/>
              <a:t>What score do you think would be most suitable for our ML algorithm? </a:t>
            </a:r>
          </a:p>
        </p:txBody>
      </p:sp>
      <p:sp>
        <p:nvSpPr>
          <p:cNvPr id="10" name="TextBox 9">
            <a:extLst>
              <a:ext uri="{FF2B5EF4-FFF2-40B4-BE49-F238E27FC236}">
                <a16:creationId xmlns:a16="http://schemas.microsoft.com/office/drawing/2014/main" id="{39EFA457-0019-C859-797A-7AB6FF23CBB2}"/>
              </a:ext>
            </a:extLst>
          </p:cNvPr>
          <p:cNvSpPr txBox="1"/>
          <p:nvPr/>
        </p:nvSpPr>
        <p:spPr>
          <a:xfrm>
            <a:off x="735296" y="5508920"/>
            <a:ext cx="10223708" cy="707886"/>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Times New Roman" panose="02020603050405020304" pitchFamily="18" charset="0"/>
              </a:rPr>
              <a:t>Optimize for recall, or sensitivity (true positive rate): TP/(TP+FN), because you want to reduce the number of FN and increase TP.</a:t>
            </a:r>
            <a:endParaRPr lang="en-GB" sz="2000" dirty="0"/>
          </a:p>
        </p:txBody>
      </p:sp>
      <p:sp>
        <p:nvSpPr>
          <p:cNvPr id="17" name="Rectangle: Rounded Corners 16">
            <a:extLst>
              <a:ext uri="{FF2B5EF4-FFF2-40B4-BE49-F238E27FC236}">
                <a16:creationId xmlns:a16="http://schemas.microsoft.com/office/drawing/2014/main" id="{61FBAE77-52C3-5199-9290-929A119573DB}"/>
              </a:ext>
            </a:extLst>
          </p:cNvPr>
          <p:cNvSpPr/>
          <p:nvPr/>
        </p:nvSpPr>
        <p:spPr>
          <a:xfrm>
            <a:off x="851729" y="3397685"/>
            <a:ext cx="4588018" cy="1314274"/>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TextBox 11">
            <a:extLst>
              <a:ext uri="{FF2B5EF4-FFF2-40B4-BE49-F238E27FC236}">
                <a16:creationId xmlns:a16="http://schemas.microsoft.com/office/drawing/2014/main" id="{C587EFA7-54B5-E9E9-7B46-4EAAF325E3FA}"/>
              </a:ext>
            </a:extLst>
          </p:cNvPr>
          <p:cNvSpPr txBox="1"/>
          <p:nvPr/>
        </p:nvSpPr>
        <p:spPr>
          <a:xfrm>
            <a:off x="11732468" y="2933736"/>
            <a:ext cx="459532" cy="369332"/>
          </a:xfrm>
          <a:prstGeom prst="rect">
            <a:avLst/>
          </a:prstGeom>
          <a:noFill/>
        </p:spPr>
        <p:txBody>
          <a:bodyPr wrap="square">
            <a:spAutoFit/>
          </a:bodyPr>
          <a:lstStyle/>
          <a:p>
            <a:r>
              <a:rPr lang="en-DE" sz="1800" dirty="0"/>
              <a:t>⚠️</a:t>
            </a:r>
            <a:endParaRPr lang="en-DE" dirty="0"/>
          </a:p>
        </p:txBody>
      </p:sp>
    </p:spTree>
    <p:extLst>
      <p:ext uri="{BB962C8B-B14F-4D97-AF65-F5344CB8AC3E}">
        <p14:creationId xmlns:p14="http://schemas.microsoft.com/office/powerpoint/2010/main" val="20582289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nextCondLst>
                <p:cond evt="onClick" delay="0">
                  <p:tgtEl>
                    <p:spTgt spid="7"/>
                  </p:tgtEl>
                </p:cond>
              </p:nextCondLst>
            </p:seq>
          </p:childTnLst>
        </p:cTn>
      </p:par>
    </p:tnLst>
    <p:bldLst>
      <p:bldP spid="11" grpId="0"/>
      <p:bldP spid="4" grpId="0" animBg="1"/>
      <p:bldP spid="8" grpId="0" animBg="1"/>
      <p:bldP spid="10"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C8002-57AB-41ED-8D97-391EE6373CF2}"/>
              </a:ext>
            </a:extLst>
          </p:cNvPr>
          <p:cNvSpPr txBox="1"/>
          <p:nvPr/>
        </p:nvSpPr>
        <p:spPr>
          <a:xfrm>
            <a:off x="2940969" y="1038428"/>
            <a:ext cx="2103318" cy="461665"/>
          </a:xfrm>
          <a:prstGeom prst="rect">
            <a:avLst/>
          </a:prstGeom>
          <a:noFill/>
        </p:spPr>
        <p:txBody>
          <a:bodyPr wrap="square" rtlCol="0">
            <a:spAutoFit/>
          </a:bodyPr>
          <a:lstStyle/>
          <a:p>
            <a:r>
              <a:rPr lang="en-GB" sz="2400" b="1" dirty="0"/>
              <a:t>Predictions</a:t>
            </a:r>
            <a:endParaRPr lang="fr-FR" sz="2400" b="1" dirty="0"/>
          </a:p>
        </p:txBody>
      </p:sp>
      <p:sp>
        <p:nvSpPr>
          <p:cNvPr id="12" name="TextBox 11">
            <a:extLst>
              <a:ext uri="{FF2B5EF4-FFF2-40B4-BE49-F238E27FC236}">
                <a16:creationId xmlns:a16="http://schemas.microsoft.com/office/drawing/2014/main" id="{F2398BC7-7C55-40F5-AA4C-7FE9C4FEB13C}"/>
              </a:ext>
            </a:extLst>
          </p:cNvPr>
          <p:cNvSpPr txBox="1"/>
          <p:nvPr/>
        </p:nvSpPr>
        <p:spPr>
          <a:xfrm>
            <a:off x="6532572" y="1322770"/>
            <a:ext cx="3948137" cy="2646878"/>
          </a:xfrm>
          <a:prstGeom prst="rect">
            <a:avLst/>
          </a:prstGeom>
          <a:noFill/>
        </p:spPr>
        <p:txBody>
          <a:bodyPr wrap="square" rtlCol="0">
            <a:spAutoFit/>
          </a:bodyPr>
          <a:lstStyle/>
          <a:p>
            <a:r>
              <a:rPr lang="en-GB" sz="2000" b="1" dirty="0"/>
              <a:t>Conclusion:</a:t>
            </a:r>
          </a:p>
          <a:p>
            <a:endParaRPr lang="en-GB" sz="2000" b="1" dirty="0"/>
          </a:p>
          <a:p>
            <a:r>
              <a:rPr lang="en-GB" sz="1800" dirty="0">
                <a:effectLst/>
                <a:latin typeface="Calibri" panose="020F0502020204030204" pitchFamily="34" charset="0"/>
                <a:ea typeface="Calibri" panose="020F0502020204030204" pitchFamily="34" charset="0"/>
                <a:cs typeface="Times New Roman" panose="02020603050405020304" pitchFamily="18" charset="0"/>
              </a:rPr>
              <a:t>We care about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True positive Rate (TPR)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HIGH TP</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reduce False negative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LOW FN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care about Recall: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TP/(TP+FN),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endParaRPr lang="en-GB" dirty="0"/>
          </a:p>
          <a:p>
            <a:endParaRPr lang="fr-FR" dirty="0"/>
          </a:p>
        </p:txBody>
      </p:sp>
      <p:sp>
        <p:nvSpPr>
          <p:cNvPr id="13" name="TextBox 12">
            <a:extLst>
              <a:ext uri="{FF2B5EF4-FFF2-40B4-BE49-F238E27FC236}">
                <a16:creationId xmlns:a16="http://schemas.microsoft.com/office/drawing/2014/main" id="{CF5BEE02-2F90-439B-97E1-1DB405E468FE}"/>
              </a:ext>
            </a:extLst>
          </p:cNvPr>
          <p:cNvSpPr txBox="1"/>
          <p:nvPr/>
        </p:nvSpPr>
        <p:spPr>
          <a:xfrm>
            <a:off x="6532572" y="3175236"/>
            <a:ext cx="4344688" cy="1200329"/>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We care less: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Precision TP/(TP+FP)</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False Positive.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Accuracy</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4B53C4E4-704D-4D4A-BF6B-D3CBCEEE58BA}"/>
              </a:ext>
            </a:extLst>
          </p:cNvPr>
          <p:cNvSpPr txBox="1"/>
          <p:nvPr/>
        </p:nvSpPr>
        <p:spPr>
          <a:xfrm>
            <a:off x="131773" y="4982548"/>
            <a:ext cx="12060228" cy="1361440"/>
          </a:xfrm>
          <a:prstGeom prst="rect">
            <a:avLst/>
          </a:prstGeom>
          <a:noFill/>
        </p:spPr>
        <p:txBody>
          <a:bodyPr wrap="square" rtlCol="0">
            <a:spAutoFit/>
          </a:bodyPr>
          <a:lstStyle/>
          <a:p>
            <a:pPr marL="285750" indent="-285750">
              <a:buFont typeface="Wingdings" panose="05000000000000000000" pitchFamily="2" charset="2"/>
              <a:buChar char="Ø"/>
            </a:pPr>
            <a:r>
              <a:rPr lang="en-GB" sz="2000" b="1" dirty="0"/>
              <a:t>For every business problem, you get a different metric to optimize for (ex: stock-picking …)</a:t>
            </a:r>
          </a:p>
          <a:p>
            <a:pPr marL="285750" indent="-285750">
              <a:buFont typeface="Wingdings" panose="05000000000000000000" pitchFamily="2" charset="2"/>
              <a:buChar char="Ø"/>
            </a:pPr>
            <a:endParaRPr lang="en-GB" sz="2000" b="1" u="sng" dirty="0"/>
          </a:p>
          <a:p>
            <a:pPr marL="285750" indent="-285750">
              <a:buFont typeface="Wingdings" panose="05000000000000000000" pitchFamily="2" charset="2"/>
              <a:buChar char="Ø"/>
            </a:pPr>
            <a:r>
              <a:rPr lang="en-GB" sz="2000" b="1" u="sng" dirty="0"/>
              <a:t>“No Free Lunch” theorem : </a:t>
            </a:r>
            <a:r>
              <a:rPr lang="en-GB" sz="2000" b="1" dirty="0"/>
              <a:t>There is no such algorithm, that can suit every problem. Every case is different.</a:t>
            </a:r>
          </a:p>
        </p:txBody>
      </p:sp>
      <p:graphicFrame>
        <p:nvGraphicFramePr>
          <p:cNvPr id="15" name="Table 4">
            <a:extLst>
              <a:ext uri="{FF2B5EF4-FFF2-40B4-BE49-F238E27FC236}">
                <a16:creationId xmlns:a16="http://schemas.microsoft.com/office/drawing/2014/main" id="{A32EB49E-83DF-A6D1-3E79-00DF273107A6}"/>
              </a:ext>
            </a:extLst>
          </p:cNvPr>
          <p:cNvGraphicFramePr>
            <a:graphicFrameLocks noGrp="1"/>
          </p:cNvGraphicFramePr>
          <p:nvPr>
            <p:extLst>
              <p:ext uri="{D42A27DB-BD31-4B8C-83A1-F6EECF244321}">
                <p14:modId xmlns:p14="http://schemas.microsoft.com/office/powerpoint/2010/main" val="2591306867"/>
              </p:ext>
            </p:extLst>
          </p:nvPr>
        </p:nvGraphicFramePr>
        <p:xfrm>
          <a:off x="1070859" y="1609936"/>
          <a:ext cx="4083606" cy="2984334"/>
        </p:xfrm>
        <a:graphic>
          <a:graphicData uri="http://schemas.openxmlformats.org/drawingml/2006/table">
            <a:tbl>
              <a:tblPr firstRow="1" bandRow="1">
                <a:tableStyleId>{5C22544A-7EE6-4342-B048-85BDC9FD1C3A}</a:tableStyleId>
              </a:tblPr>
              <a:tblGrid>
                <a:gridCol w="1361202">
                  <a:extLst>
                    <a:ext uri="{9D8B030D-6E8A-4147-A177-3AD203B41FA5}">
                      <a16:colId xmlns:a16="http://schemas.microsoft.com/office/drawing/2014/main" val="395624972"/>
                    </a:ext>
                  </a:extLst>
                </a:gridCol>
                <a:gridCol w="1361202">
                  <a:extLst>
                    <a:ext uri="{9D8B030D-6E8A-4147-A177-3AD203B41FA5}">
                      <a16:colId xmlns:a16="http://schemas.microsoft.com/office/drawing/2014/main" val="4194616567"/>
                    </a:ext>
                  </a:extLst>
                </a:gridCol>
                <a:gridCol w="1361202">
                  <a:extLst>
                    <a:ext uri="{9D8B030D-6E8A-4147-A177-3AD203B41FA5}">
                      <a16:colId xmlns:a16="http://schemas.microsoft.com/office/drawing/2014/main" val="1895509684"/>
                    </a:ext>
                  </a:extLst>
                </a:gridCol>
              </a:tblGrid>
              <a:tr h="994778">
                <a:tc>
                  <a:txBody>
                    <a:bodyPr/>
                    <a:lstStyle/>
                    <a:p>
                      <a:endParaRPr lang="fr-FR" dirty="0"/>
                    </a:p>
                  </a:txBody>
                  <a:tcPr/>
                </a:tc>
                <a:tc>
                  <a:txBody>
                    <a:bodyPr/>
                    <a:lstStyle/>
                    <a:p>
                      <a:r>
                        <a:rPr lang="en-GB" dirty="0"/>
                        <a:t>Market up (0)</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down(1)</a:t>
                      </a:r>
                      <a:endParaRPr lang="fr-FR" dirty="0"/>
                    </a:p>
                    <a:p>
                      <a:endParaRPr lang="fr-FR" dirty="0"/>
                    </a:p>
                  </a:txBody>
                  <a:tcPr/>
                </a:tc>
                <a:extLst>
                  <a:ext uri="{0D108BD9-81ED-4DB2-BD59-A6C34878D82A}">
                    <a16:rowId xmlns:a16="http://schemas.microsoft.com/office/drawing/2014/main" val="371316166"/>
                  </a:ext>
                </a:extLst>
              </a:tr>
              <a:tr h="994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up (0)</a:t>
                      </a:r>
                      <a:endParaRPr lang="fr-FR" dirty="0"/>
                    </a:p>
                    <a:p>
                      <a:endParaRPr lang="fr-FR" dirty="0"/>
                    </a:p>
                  </a:txBody>
                  <a:tcPr/>
                </a:tc>
                <a:tc>
                  <a:txBody>
                    <a:bodyPr/>
                    <a:lstStyle/>
                    <a:p>
                      <a:r>
                        <a:rPr lang="en-GB" dirty="0"/>
                        <a:t>True negative</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False Positive</a:t>
                      </a:r>
                      <a:endParaRPr lang="fr-FR" dirty="0"/>
                    </a:p>
                  </a:txBody>
                  <a:tcPr/>
                </a:tc>
                <a:extLst>
                  <a:ext uri="{0D108BD9-81ED-4DB2-BD59-A6C34878D82A}">
                    <a16:rowId xmlns:a16="http://schemas.microsoft.com/office/drawing/2014/main" val="3318266737"/>
                  </a:ext>
                </a:extLst>
              </a:tr>
              <a:tr h="994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Market down(1)</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False negative</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True positive</a:t>
                      </a:r>
                      <a:endParaRPr lang="fr-FR" dirty="0"/>
                    </a:p>
                    <a:p>
                      <a:endParaRPr lang="fr-FR" dirty="0"/>
                    </a:p>
                  </a:txBody>
                  <a:tcPr/>
                </a:tc>
                <a:extLst>
                  <a:ext uri="{0D108BD9-81ED-4DB2-BD59-A6C34878D82A}">
                    <a16:rowId xmlns:a16="http://schemas.microsoft.com/office/drawing/2014/main" val="463047999"/>
                  </a:ext>
                </a:extLst>
              </a:tr>
            </a:tbl>
          </a:graphicData>
        </a:graphic>
      </p:graphicFrame>
      <p:sp>
        <p:nvSpPr>
          <p:cNvPr id="4" name="Oval 3">
            <a:extLst>
              <a:ext uri="{FF2B5EF4-FFF2-40B4-BE49-F238E27FC236}">
                <a16:creationId xmlns:a16="http://schemas.microsoft.com/office/drawing/2014/main" id="{2C3E472C-6F6A-4041-936B-8C787FE18BAF}"/>
              </a:ext>
            </a:extLst>
          </p:cNvPr>
          <p:cNvSpPr/>
          <p:nvPr/>
        </p:nvSpPr>
        <p:spPr>
          <a:xfrm>
            <a:off x="2395128" y="3578358"/>
            <a:ext cx="1091682" cy="9017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val 7">
            <a:extLst>
              <a:ext uri="{FF2B5EF4-FFF2-40B4-BE49-F238E27FC236}">
                <a16:creationId xmlns:a16="http://schemas.microsoft.com/office/drawing/2014/main" id="{67495C7C-500A-4653-8F64-A90997EC0E86}"/>
              </a:ext>
            </a:extLst>
          </p:cNvPr>
          <p:cNvSpPr/>
          <p:nvPr/>
        </p:nvSpPr>
        <p:spPr>
          <a:xfrm>
            <a:off x="3757118" y="3493748"/>
            <a:ext cx="1091682" cy="98635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8544F123-8065-60E7-2036-46ABFDB29571}"/>
              </a:ext>
            </a:extLst>
          </p:cNvPr>
          <p:cNvSpPr txBox="1"/>
          <p:nvPr/>
        </p:nvSpPr>
        <p:spPr>
          <a:xfrm rot="16200000">
            <a:off x="-299917" y="2880601"/>
            <a:ext cx="2009578" cy="461665"/>
          </a:xfrm>
          <a:prstGeom prst="rect">
            <a:avLst/>
          </a:prstGeom>
          <a:noFill/>
        </p:spPr>
        <p:txBody>
          <a:bodyPr wrap="square" rtlCol="0">
            <a:spAutoFit/>
          </a:bodyPr>
          <a:lstStyle/>
          <a:p>
            <a:r>
              <a:rPr lang="en-GB" sz="2400" b="1" dirty="0"/>
              <a:t>Actual</a:t>
            </a:r>
            <a:endParaRPr lang="fr-FR" sz="2400" b="1" dirty="0"/>
          </a:p>
        </p:txBody>
      </p:sp>
      <p:sp>
        <p:nvSpPr>
          <p:cNvPr id="2" name="TextBox 1">
            <a:extLst>
              <a:ext uri="{FF2B5EF4-FFF2-40B4-BE49-F238E27FC236}">
                <a16:creationId xmlns:a16="http://schemas.microsoft.com/office/drawing/2014/main" id="{493ACE42-B207-36DB-0611-8AA70397901A}"/>
              </a:ext>
            </a:extLst>
          </p:cNvPr>
          <p:cNvSpPr txBox="1"/>
          <p:nvPr/>
        </p:nvSpPr>
        <p:spPr>
          <a:xfrm>
            <a:off x="382736" y="358449"/>
            <a:ext cx="4024783" cy="523220"/>
          </a:xfrm>
          <a:prstGeom prst="rect">
            <a:avLst/>
          </a:prstGeom>
          <a:noFill/>
        </p:spPr>
        <p:txBody>
          <a:bodyPr wrap="square" rtlCol="0">
            <a:spAutoFit/>
          </a:bodyPr>
          <a:lstStyle/>
          <a:p>
            <a:r>
              <a:rPr lang="en-US" sz="2800" dirty="0"/>
              <a:t>Answers:</a:t>
            </a:r>
            <a:endParaRPr lang="en-DE" sz="2800" dirty="0"/>
          </a:p>
        </p:txBody>
      </p:sp>
    </p:spTree>
    <p:extLst>
      <p:ext uri="{BB962C8B-B14F-4D97-AF65-F5344CB8AC3E}">
        <p14:creationId xmlns:p14="http://schemas.microsoft.com/office/powerpoint/2010/main" val="159587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6985-7D33-4844-B5A7-5F513E93371A}"/>
              </a:ext>
            </a:extLst>
          </p:cNvPr>
          <p:cNvSpPr>
            <a:spLocks noGrp="1"/>
          </p:cNvSpPr>
          <p:nvPr>
            <p:ph type="title"/>
          </p:nvPr>
        </p:nvSpPr>
        <p:spPr>
          <a:xfrm>
            <a:off x="2347823" y="2349200"/>
            <a:ext cx="10515600" cy="1325563"/>
          </a:xfrm>
        </p:spPr>
        <p:txBody>
          <a:bodyPr>
            <a:normAutofit/>
          </a:bodyPr>
          <a:lstStyle/>
          <a:p>
            <a:r>
              <a:rPr lang="en-GB" sz="7200" dirty="0"/>
              <a:t>BUILD YOUR MODEL</a:t>
            </a:r>
            <a:endParaRPr lang="fr-FR" sz="7200" dirty="0"/>
          </a:p>
        </p:txBody>
      </p:sp>
    </p:spTree>
    <p:extLst>
      <p:ext uri="{BB962C8B-B14F-4D97-AF65-F5344CB8AC3E}">
        <p14:creationId xmlns:p14="http://schemas.microsoft.com/office/powerpoint/2010/main" val="96642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358E5-B2D6-4B6E-BD57-C46F819234D1}"/>
              </a:ext>
            </a:extLst>
          </p:cNvPr>
          <p:cNvSpPr>
            <a:spLocks noGrp="1"/>
          </p:cNvSpPr>
          <p:nvPr>
            <p:ph idx="1"/>
          </p:nvPr>
        </p:nvSpPr>
        <p:spPr>
          <a:xfrm>
            <a:off x="605286" y="341881"/>
            <a:ext cx="10515600" cy="1461040"/>
          </a:xfrm>
        </p:spPr>
        <p:txBody>
          <a:bodyPr/>
          <a:lstStyle/>
          <a:p>
            <a:pPr marL="0" indent="0">
              <a:buNone/>
            </a:pPr>
            <a:endParaRPr lang="en-GB" sz="2800" dirty="0"/>
          </a:p>
          <a:p>
            <a:endParaRPr lang="fr-FR" dirty="0"/>
          </a:p>
        </p:txBody>
      </p:sp>
      <p:sp>
        <p:nvSpPr>
          <p:cNvPr id="2" name="TextBox 1">
            <a:extLst>
              <a:ext uri="{FF2B5EF4-FFF2-40B4-BE49-F238E27FC236}">
                <a16:creationId xmlns:a16="http://schemas.microsoft.com/office/drawing/2014/main" id="{B1137B29-8A3D-4290-B764-9E905D0F098A}"/>
              </a:ext>
            </a:extLst>
          </p:cNvPr>
          <p:cNvSpPr txBox="1"/>
          <p:nvPr/>
        </p:nvSpPr>
        <p:spPr>
          <a:xfrm>
            <a:off x="531845" y="793670"/>
            <a:ext cx="7529804" cy="584775"/>
          </a:xfrm>
          <a:prstGeom prst="rect">
            <a:avLst/>
          </a:prstGeom>
          <a:noFill/>
        </p:spPr>
        <p:txBody>
          <a:bodyPr wrap="square" rtlCol="0">
            <a:spAutoFit/>
          </a:bodyPr>
          <a:lstStyle/>
          <a:p>
            <a:r>
              <a:rPr lang="en-GB" sz="3200" dirty="0"/>
              <a:t>FRAMEWORK</a:t>
            </a:r>
            <a:endParaRPr lang="fr-FR" sz="3200" dirty="0"/>
          </a:p>
        </p:txBody>
      </p:sp>
      <p:sp>
        <p:nvSpPr>
          <p:cNvPr id="4" name="TextBox 3">
            <a:extLst>
              <a:ext uri="{FF2B5EF4-FFF2-40B4-BE49-F238E27FC236}">
                <a16:creationId xmlns:a16="http://schemas.microsoft.com/office/drawing/2014/main" id="{2FD1A6DD-A2C9-4D81-8C15-0ACB74AA07C7}"/>
              </a:ext>
            </a:extLst>
          </p:cNvPr>
          <p:cNvSpPr txBox="1"/>
          <p:nvPr/>
        </p:nvSpPr>
        <p:spPr>
          <a:xfrm>
            <a:off x="933060" y="1716833"/>
            <a:ext cx="10888825" cy="4431983"/>
          </a:xfrm>
          <a:prstGeom prst="rect">
            <a:avLst/>
          </a:prstGeom>
          <a:noFill/>
        </p:spPr>
        <p:txBody>
          <a:bodyPr wrap="square" rtlCol="0">
            <a:spAutoFit/>
          </a:bodyPr>
          <a:lstStyle/>
          <a:p>
            <a:r>
              <a:rPr lang="en-GB" sz="2400" dirty="0"/>
              <a:t>What framework should you follow when building a ML model?</a:t>
            </a:r>
          </a:p>
          <a:p>
            <a:endParaRPr lang="en-GB" sz="2400" dirty="0"/>
          </a:p>
          <a:p>
            <a:pPr marL="342900" indent="-342900">
              <a:buAutoNum type="arabicPeriod"/>
            </a:pPr>
            <a:r>
              <a:rPr lang="en-GB" sz="2400" dirty="0"/>
              <a:t>Defined Input data : features</a:t>
            </a:r>
          </a:p>
          <a:p>
            <a:pPr marL="342900" indent="-342900">
              <a:buAutoNum type="arabicPeriod"/>
            </a:pPr>
            <a:r>
              <a:rPr lang="en-GB" sz="2400" dirty="0"/>
              <a:t>Defined Output data: target</a:t>
            </a:r>
          </a:p>
          <a:p>
            <a:pPr marL="342900" indent="-342900">
              <a:buAutoNum type="arabicPeriod"/>
            </a:pPr>
            <a:r>
              <a:rPr lang="en-GB" sz="2400" dirty="0"/>
              <a:t>Split your data between training/validation/test set.</a:t>
            </a:r>
          </a:p>
          <a:p>
            <a:pPr marL="342900" indent="-342900">
              <a:buFontTx/>
              <a:buAutoNum type="arabicPeriod"/>
            </a:pPr>
            <a:r>
              <a:rPr lang="en-GB" sz="2400" dirty="0"/>
              <a:t>Pick potential model that you think would fit the business logic</a:t>
            </a:r>
          </a:p>
          <a:p>
            <a:pPr marL="342900" indent="-342900">
              <a:buAutoNum type="arabicPeriod"/>
            </a:pPr>
            <a:r>
              <a:rPr lang="en-GB" sz="2400" dirty="0"/>
              <a:t>Hyperparameter tuning</a:t>
            </a:r>
          </a:p>
          <a:p>
            <a:pPr marL="342900" indent="-342900">
              <a:buAutoNum type="arabicPeriod"/>
            </a:pPr>
            <a:r>
              <a:rPr lang="en-GB" sz="2400" dirty="0"/>
              <a:t>Performance of your model on training, validation and test sets.</a:t>
            </a:r>
          </a:p>
          <a:p>
            <a:pPr marL="342900" indent="-342900">
              <a:buAutoNum type="arabicPeriod"/>
            </a:pPr>
            <a:r>
              <a:rPr lang="en-GB" sz="2400" dirty="0"/>
              <a:t>Analysis of the result, be critic about your model</a:t>
            </a:r>
          </a:p>
          <a:p>
            <a:pPr marL="342900" indent="-342900">
              <a:buAutoNum type="arabicPeriod"/>
            </a:pPr>
            <a:r>
              <a:rPr lang="en-GB" sz="2400" dirty="0"/>
              <a:t>Compare it to a benchmark model</a:t>
            </a:r>
          </a:p>
          <a:p>
            <a:pPr marL="342900" indent="-342900">
              <a:buAutoNum type="arabicPeriod"/>
            </a:pPr>
            <a:r>
              <a:rPr lang="en-GB" sz="2400" dirty="0"/>
              <a:t>Back-test your model “out of sample”</a:t>
            </a:r>
          </a:p>
          <a:p>
            <a:pPr marL="342900" indent="-342900">
              <a:buAutoNum type="arabicPeriod"/>
            </a:pPr>
            <a:endParaRPr lang="fr-FR" dirty="0"/>
          </a:p>
        </p:txBody>
      </p:sp>
    </p:spTree>
    <p:extLst>
      <p:ext uri="{BB962C8B-B14F-4D97-AF65-F5344CB8AC3E}">
        <p14:creationId xmlns:p14="http://schemas.microsoft.com/office/powerpoint/2010/main" val="817991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358E5-B2D6-4B6E-BD57-C46F819234D1}"/>
              </a:ext>
            </a:extLst>
          </p:cNvPr>
          <p:cNvSpPr>
            <a:spLocks noGrp="1"/>
          </p:cNvSpPr>
          <p:nvPr>
            <p:ph idx="1"/>
          </p:nvPr>
        </p:nvSpPr>
        <p:spPr>
          <a:xfrm>
            <a:off x="605286" y="341881"/>
            <a:ext cx="10515600" cy="1461040"/>
          </a:xfrm>
        </p:spPr>
        <p:txBody>
          <a:bodyPr/>
          <a:lstStyle/>
          <a:p>
            <a:pPr marL="0" indent="0">
              <a:buNone/>
            </a:pPr>
            <a:endParaRPr lang="en-GB" sz="2800" dirty="0"/>
          </a:p>
          <a:p>
            <a:endParaRPr lang="fr-FR" dirty="0"/>
          </a:p>
        </p:txBody>
      </p:sp>
      <p:sp>
        <p:nvSpPr>
          <p:cNvPr id="2" name="TextBox 1">
            <a:extLst>
              <a:ext uri="{FF2B5EF4-FFF2-40B4-BE49-F238E27FC236}">
                <a16:creationId xmlns:a16="http://schemas.microsoft.com/office/drawing/2014/main" id="{B1137B29-8A3D-4290-B764-9E905D0F098A}"/>
              </a:ext>
            </a:extLst>
          </p:cNvPr>
          <p:cNvSpPr txBox="1"/>
          <p:nvPr/>
        </p:nvSpPr>
        <p:spPr>
          <a:xfrm>
            <a:off x="438538" y="412276"/>
            <a:ext cx="9989134" cy="535531"/>
          </a:xfrm>
          <a:prstGeom prst="rect">
            <a:avLst/>
          </a:prstGeom>
          <a:noFill/>
        </p:spPr>
        <p:txBody>
          <a:bodyPr wrap="square" rtlCol="0">
            <a:spAutoFit/>
          </a:bodyPr>
          <a:lstStyle/>
          <a:p>
            <a:pPr>
              <a:lnSpc>
                <a:spcPct val="90000"/>
              </a:lnSpc>
              <a:spcBef>
                <a:spcPct val="0"/>
              </a:spcBef>
              <a:spcAft>
                <a:spcPts val="600"/>
              </a:spcAft>
            </a:pPr>
            <a:r>
              <a:rPr lang="en-US" sz="3200" dirty="0">
                <a:latin typeface="+mj-lt"/>
                <a:ea typeface="+mj-ea"/>
                <a:cs typeface="+mj-cs"/>
              </a:rPr>
              <a:t>Features : Input data</a:t>
            </a:r>
          </a:p>
        </p:txBody>
      </p:sp>
      <p:sp>
        <p:nvSpPr>
          <p:cNvPr id="5" name="TextBox 4">
            <a:extLst>
              <a:ext uri="{FF2B5EF4-FFF2-40B4-BE49-F238E27FC236}">
                <a16:creationId xmlns:a16="http://schemas.microsoft.com/office/drawing/2014/main" id="{5D2055BA-15C0-CA7B-D13A-536D79C41F5D}"/>
              </a:ext>
            </a:extLst>
          </p:cNvPr>
          <p:cNvSpPr txBox="1"/>
          <p:nvPr/>
        </p:nvSpPr>
        <p:spPr>
          <a:xfrm>
            <a:off x="284340" y="877078"/>
            <a:ext cx="10836546" cy="5782921"/>
          </a:xfrm>
          <a:prstGeom prst="rect">
            <a:avLst/>
          </a:prstGeom>
        </p:spPr>
        <p:txBody>
          <a:bodyPr vert="horz" lIns="91440" tIns="45720" rIns="91440" bIns="45720" rtlCol="0" anchor="ctr">
            <a:normAutofit/>
          </a:bodyPr>
          <a:lstStyle/>
          <a:p>
            <a:pPr marL="457200" indent="-457200">
              <a:lnSpc>
                <a:spcPct val="90000"/>
              </a:lnSpc>
              <a:spcAft>
                <a:spcPts val="600"/>
              </a:spcAft>
              <a:buFont typeface="Wingdings" panose="05000000000000000000" pitchFamily="2" charset="2"/>
              <a:buChar char="Ø"/>
            </a:pPr>
            <a:endParaRPr lang="en-US" sz="2400" dirty="0"/>
          </a:p>
          <a:p>
            <a:pPr>
              <a:lnSpc>
                <a:spcPct val="90000"/>
              </a:lnSpc>
              <a:spcAft>
                <a:spcPts val="600"/>
              </a:spcAft>
            </a:pPr>
            <a:endParaRPr lang="en-US" sz="2400" dirty="0"/>
          </a:p>
          <a:p>
            <a:pPr>
              <a:lnSpc>
                <a:spcPct val="90000"/>
              </a:lnSpc>
              <a:spcAft>
                <a:spcPts val="600"/>
              </a:spcAft>
            </a:pPr>
            <a:r>
              <a:rPr lang="en-US" sz="2400" dirty="0"/>
              <a:t>Get your python environment ready:</a:t>
            </a:r>
          </a:p>
          <a:p>
            <a:pPr>
              <a:lnSpc>
                <a:spcPct val="90000"/>
              </a:lnSpc>
              <a:spcAft>
                <a:spcPts val="600"/>
              </a:spcAft>
            </a:pPr>
            <a:endParaRPr lang="en-US" sz="2400" dirty="0"/>
          </a:p>
          <a:p>
            <a:pPr marL="457200" indent="-457200">
              <a:lnSpc>
                <a:spcPct val="90000"/>
              </a:lnSpc>
              <a:spcAft>
                <a:spcPts val="600"/>
              </a:spcAft>
              <a:buFont typeface="Wingdings" panose="05000000000000000000" pitchFamily="2" charset="2"/>
              <a:buChar char="§"/>
            </a:pPr>
            <a:r>
              <a:rPr lang="en-US" sz="2000" dirty="0"/>
              <a:t>Input data : closing price from indices (stocks, bonds, commodities)</a:t>
            </a:r>
          </a:p>
          <a:p>
            <a:pPr marL="342900" indent="-342900">
              <a:lnSpc>
                <a:spcPct val="90000"/>
              </a:lnSpc>
              <a:spcAft>
                <a:spcPts val="600"/>
              </a:spcAft>
              <a:buFont typeface="Wingdings" panose="05000000000000000000" pitchFamily="2" charset="2"/>
              <a:buChar char="§"/>
            </a:pPr>
            <a:endParaRPr lang="en-US" sz="2000" dirty="0"/>
          </a:p>
          <a:p>
            <a:pPr marL="457200" indent="-457200">
              <a:lnSpc>
                <a:spcPct val="90000"/>
              </a:lnSpc>
              <a:spcAft>
                <a:spcPts val="600"/>
              </a:spcAft>
              <a:buFont typeface="Wingdings" panose="05000000000000000000" pitchFamily="2" charset="2"/>
              <a:buChar char="§"/>
            </a:pPr>
            <a:r>
              <a:rPr lang="en-US" sz="2000" dirty="0"/>
              <a:t>From the folder, load the file: “features.csv”</a:t>
            </a:r>
          </a:p>
          <a:p>
            <a:pPr marL="457200" indent="-457200">
              <a:lnSpc>
                <a:spcPct val="90000"/>
              </a:lnSpc>
              <a:spcAft>
                <a:spcPts val="600"/>
              </a:spcAft>
              <a:buFont typeface="Wingdings" panose="05000000000000000000" pitchFamily="2" charset="2"/>
              <a:buChar char="§"/>
            </a:pPr>
            <a:endParaRPr lang="en-US" sz="2000" dirty="0"/>
          </a:p>
          <a:p>
            <a:pPr marL="457200" indent="-457200">
              <a:lnSpc>
                <a:spcPct val="90000"/>
              </a:lnSpc>
              <a:spcAft>
                <a:spcPts val="600"/>
              </a:spcAft>
              <a:buFont typeface="Wingdings" panose="05000000000000000000" pitchFamily="2" charset="2"/>
              <a:buChar char="§"/>
            </a:pPr>
            <a:r>
              <a:rPr lang="en-US" sz="2000" dirty="0"/>
              <a:t>Clean the data:</a:t>
            </a:r>
          </a:p>
          <a:p>
            <a:pPr marL="514350" lvl="1">
              <a:lnSpc>
                <a:spcPct val="90000"/>
              </a:lnSpc>
              <a:spcAft>
                <a:spcPts val="600"/>
              </a:spcAft>
            </a:pPr>
            <a:r>
              <a:rPr lang="en-US" dirty="0"/>
              <a:t>Look for missing data, and infinite values.</a:t>
            </a:r>
          </a:p>
          <a:p>
            <a:pPr marL="857250" lvl="1" indent="-342900">
              <a:lnSpc>
                <a:spcPct val="90000"/>
              </a:lnSpc>
              <a:spcAft>
                <a:spcPts val="600"/>
              </a:spcAft>
              <a:buFont typeface="Wingdings" panose="05000000000000000000" pitchFamily="2" charset="2"/>
              <a:buChar char="§"/>
            </a:pPr>
            <a:endParaRPr lang="en-US" dirty="0"/>
          </a:p>
          <a:p>
            <a:pPr marL="457200" indent="-457200">
              <a:lnSpc>
                <a:spcPct val="90000"/>
              </a:lnSpc>
              <a:spcAft>
                <a:spcPts val="600"/>
              </a:spcAft>
              <a:buFont typeface="Wingdings" panose="05000000000000000000" pitchFamily="2" charset="2"/>
              <a:buChar char="§"/>
            </a:pPr>
            <a:r>
              <a:rPr lang="en-US" sz="2000" dirty="0"/>
              <a:t>Build functions in a modular fashion so they can be re-used later-on during the class (and for your project!)</a:t>
            </a:r>
          </a:p>
          <a:p>
            <a:pPr marL="457200" indent="-457200">
              <a:lnSpc>
                <a:spcPct val="90000"/>
              </a:lnSpc>
              <a:spcAft>
                <a:spcPts val="600"/>
              </a:spcAft>
              <a:buFont typeface="Wingdings" panose="05000000000000000000" pitchFamily="2" charset="2"/>
              <a:buChar char="§"/>
            </a:pPr>
            <a:endParaRPr lang="en-US" sz="2000" dirty="0"/>
          </a:p>
          <a:p>
            <a:pPr marL="457200" indent="-457200">
              <a:lnSpc>
                <a:spcPct val="90000"/>
              </a:lnSpc>
              <a:spcAft>
                <a:spcPts val="600"/>
              </a:spcAft>
              <a:buFont typeface="Wingdings" panose="05000000000000000000" pitchFamily="2" charset="2"/>
              <a:buChar char="§"/>
            </a:pPr>
            <a:r>
              <a:rPr lang="en-US" sz="2000" dirty="0"/>
              <a:t>Use returns instead of closing price such that features are “naturally” more scaled and easier to interpret for the ML model</a:t>
            </a:r>
          </a:p>
          <a:p>
            <a:pPr marL="457200" indent="-457200">
              <a:lnSpc>
                <a:spcPct val="90000"/>
              </a:lnSpc>
              <a:spcAft>
                <a:spcPts val="600"/>
              </a:spcAft>
              <a:buFont typeface="Wingdings" panose="05000000000000000000" pitchFamily="2" charset="2"/>
              <a:buChar char="Ø"/>
            </a:pPr>
            <a:endParaRPr lang="en-US" sz="2400" dirty="0"/>
          </a:p>
          <a:p>
            <a:pPr marL="285750" indent="-228600">
              <a:lnSpc>
                <a:spcPct val="90000"/>
              </a:lnSpc>
              <a:spcAft>
                <a:spcPts val="600"/>
              </a:spcAft>
              <a:buFont typeface="Arial" panose="020B0604020202020204" pitchFamily="34" charset="0"/>
              <a:buChar char="•"/>
            </a:pPr>
            <a:endParaRPr lang="en-US" sz="800" dirty="0"/>
          </a:p>
          <a:p>
            <a:pPr marL="285750" indent="-228600">
              <a:lnSpc>
                <a:spcPct val="90000"/>
              </a:lnSpc>
              <a:spcAft>
                <a:spcPts val="600"/>
              </a:spcAft>
              <a:buFont typeface="Arial" panose="020B0604020202020204" pitchFamily="34" charset="0"/>
              <a:buChar char="•"/>
            </a:pPr>
            <a:endParaRPr lang="en-US" sz="800" dirty="0"/>
          </a:p>
        </p:txBody>
      </p:sp>
    </p:spTree>
    <p:extLst>
      <p:ext uri="{BB962C8B-B14F-4D97-AF65-F5344CB8AC3E}">
        <p14:creationId xmlns:p14="http://schemas.microsoft.com/office/powerpoint/2010/main" val="2866975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358E5-B2D6-4B6E-BD57-C46F819234D1}"/>
              </a:ext>
            </a:extLst>
          </p:cNvPr>
          <p:cNvSpPr>
            <a:spLocks noGrp="1"/>
          </p:cNvSpPr>
          <p:nvPr>
            <p:ph idx="1"/>
          </p:nvPr>
        </p:nvSpPr>
        <p:spPr>
          <a:xfrm>
            <a:off x="605286" y="341881"/>
            <a:ext cx="10515600" cy="1461040"/>
          </a:xfrm>
        </p:spPr>
        <p:txBody>
          <a:bodyPr/>
          <a:lstStyle/>
          <a:p>
            <a:pPr marL="0" indent="0">
              <a:buNone/>
            </a:pPr>
            <a:endParaRPr lang="en-GB" sz="2800" dirty="0"/>
          </a:p>
          <a:p>
            <a:endParaRPr lang="fr-FR" dirty="0"/>
          </a:p>
        </p:txBody>
      </p:sp>
      <p:sp>
        <p:nvSpPr>
          <p:cNvPr id="2" name="TextBox 1">
            <a:extLst>
              <a:ext uri="{FF2B5EF4-FFF2-40B4-BE49-F238E27FC236}">
                <a16:creationId xmlns:a16="http://schemas.microsoft.com/office/drawing/2014/main" id="{B1137B29-8A3D-4290-B764-9E905D0F098A}"/>
              </a:ext>
            </a:extLst>
          </p:cNvPr>
          <p:cNvSpPr txBox="1"/>
          <p:nvPr/>
        </p:nvSpPr>
        <p:spPr>
          <a:xfrm>
            <a:off x="531845" y="793670"/>
            <a:ext cx="9989134" cy="535531"/>
          </a:xfrm>
          <a:prstGeom prst="rect">
            <a:avLst/>
          </a:prstGeom>
          <a:noFill/>
        </p:spPr>
        <p:txBody>
          <a:bodyPr wrap="square" rtlCol="0">
            <a:spAutoFit/>
          </a:bodyPr>
          <a:lstStyle/>
          <a:p>
            <a:pPr>
              <a:lnSpc>
                <a:spcPct val="90000"/>
              </a:lnSpc>
              <a:spcBef>
                <a:spcPct val="0"/>
              </a:spcBef>
              <a:spcAft>
                <a:spcPts val="600"/>
              </a:spcAft>
            </a:pPr>
            <a:r>
              <a:rPr lang="en-US" sz="3200" dirty="0">
                <a:latin typeface="+mj-lt"/>
                <a:ea typeface="+mj-ea"/>
                <a:cs typeface="+mj-cs"/>
              </a:rPr>
              <a:t>Features : Cleaning and Transformation</a:t>
            </a:r>
          </a:p>
        </p:txBody>
      </p:sp>
      <p:sp>
        <p:nvSpPr>
          <p:cNvPr id="5" name="TextBox 4">
            <a:extLst>
              <a:ext uri="{FF2B5EF4-FFF2-40B4-BE49-F238E27FC236}">
                <a16:creationId xmlns:a16="http://schemas.microsoft.com/office/drawing/2014/main" id="{5D2055BA-15C0-CA7B-D13A-536D79C41F5D}"/>
              </a:ext>
            </a:extLst>
          </p:cNvPr>
          <p:cNvSpPr txBox="1"/>
          <p:nvPr/>
        </p:nvSpPr>
        <p:spPr>
          <a:xfrm>
            <a:off x="380351" y="1711137"/>
            <a:ext cx="10982428" cy="2457904"/>
          </a:xfrm>
          <a:prstGeom prst="rect">
            <a:avLst/>
          </a:prstGeom>
        </p:spPr>
        <p:txBody>
          <a:bodyPr vert="horz" lIns="91440" tIns="45720" rIns="91440" bIns="45720" rtlCol="0" anchor="ctr">
            <a:normAutofit/>
          </a:bodyPr>
          <a:lstStyle/>
          <a:p>
            <a:r>
              <a:rPr lang="en-GB" sz="2000" i="1" u="sng" dirty="0">
                <a:effectLst>
                  <a:outerShdw blurRad="38100" dist="38100" dir="2700000" algn="tl">
                    <a:srgbClr val="000000">
                      <a:alpha val="43137"/>
                    </a:srgbClr>
                  </a:outerShdw>
                </a:effectLst>
              </a:rPr>
              <a:t>Exercise:</a:t>
            </a:r>
          </a:p>
          <a:p>
            <a:pPr marL="342900" indent="-342900">
              <a:buFont typeface="Wingdings" panose="05000000000000000000" pitchFamily="2" charset="2"/>
              <a:buChar char="Ø"/>
            </a:pPr>
            <a:r>
              <a:rPr lang="en-GB" sz="2000" i="1" dirty="0">
                <a:effectLst>
                  <a:outerShdw blurRad="38100" dist="38100" dir="2700000" algn="tl">
                    <a:srgbClr val="000000">
                      <a:alpha val="43137"/>
                    </a:srgbClr>
                  </a:outerShdw>
                </a:effectLst>
              </a:rPr>
              <a:t>Create a function to load features from folder (file: “features.csv”)</a:t>
            </a:r>
          </a:p>
          <a:p>
            <a:pPr marL="342900" indent="-342900">
              <a:buFont typeface="Wingdings" panose="05000000000000000000" pitchFamily="2" charset="2"/>
              <a:buChar char="Ø"/>
            </a:pPr>
            <a:r>
              <a:rPr lang="en-GB" sz="2000" i="1" dirty="0">
                <a:effectLst>
                  <a:outerShdw blurRad="38100" dist="38100" dir="2700000" algn="tl">
                    <a:srgbClr val="000000">
                      <a:alpha val="43137"/>
                    </a:srgbClr>
                  </a:outerShdw>
                </a:effectLst>
              </a:rPr>
              <a:t>Cleaning : Impute missing value (</a:t>
            </a:r>
            <a:r>
              <a:rPr lang="en-GB" sz="2000" i="1" dirty="0" err="1">
                <a:effectLst>
                  <a:outerShdw blurRad="38100" dist="38100" dir="2700000" algn="tl">
                    <a:srgbClr val="000000">
                      <a:alpha val="43137"/>
                    </a:srgbClr>
                  </a:outerShdw>
                </a:effectLst>
              </a:rPr>
              <a:t>fillna</a:t>
            </a:r>
            <a:r>
              <a:rPr lang="en-GB" sz="2000" i="1" dirty="0">
                <a:effectLst>
                  <a:outerShdw blurRad="38100" dist="38100" dir="2700000" algn="tl">
                    <a:srgbClr val="000000">
                      <a:alpha val="43137"/>
                    </a:srgbClr>
                  </a:outerShdw>
                </a:effectLst>
              </a:rPr>
              <a:t> method)</a:t>
            </a:r>
          </a:p>
          <a:p>
            <a:pPr marL="342900" indent="-342900">
              <a:buFont typeface="Wingdings" panose="05000000000000000000" pitchFamily="2" charset="2"/>
              <a:buChar char="Ø"/>
            </a:pPr>
            <a:r>
              <a:rPr lang="en-GB" sz="2000" i="1" dirty="0">
                <a:effectLst>
                  <a:outerShdw blurRad="38100" dist="38100" dir="2700000" algn="tl">
                    <a:srgbClr val="000000">
                      <a:alpha val="43137"/>
                    </a:srgbClr>
                  </a:outerShdw>
                </a:effectLst>
              </a:rPr>
              <a:t>Transformation: get percentage instead of quotes</a:t>
            </a:r>
          </a:p>
          <a:p>
            <a:endParaRPr lang="en-GB" sz="2800" i="1" dirty="0">
              <a:effectLst>
                <a:outerShdw blurRad="38100" dist="38100" dir="2700000" algn="tl">
                  <a:srgbClr val="000000">
                    <a:alpha val="43137"/>
                  </a:srgbClr>
                </a:outerShdw>
              </a:effectLst>
            </a:endParaRPr>
          </a:p>
          <a:p>
            <a:pPr marL="342900" indent="-342900">
              <a:buFont typeface="Wingdings" panose="05000000000000000000" pitchFamily="2" charset="2"/>
              <a:buChar char="Ø"/>
            </a:pPr>
            <a:endParaRPr lang="en-GB" sz="2800" i="1" dirty="0">
              <a:effectLst>
                <a:outerShdw blurRad="38100" dist="38100" dir="2700000" algn="tl">
                  <a:srgbClr val="000000">
                    <a:alpha val="43137"/>
                  </a:srgbClr>
                </a:outerShdw>
              </a:effectLst>
            </a:endParaRPr>
          </a:p>
          <a:p>
            <a:pPr marL="285750" indent="-228600">
              <a:lnSpc>
                <a:spcPct val="90000"/>
              </a:lnSpc>
              <a:spcAft>
                <a:spcPts val="600"/>
              </a:spcAft>
              <a:buFont typeface="Arial" panose="020B0604020202020204" pitchFamily="34" charset="0"/>
              <a:buChar char="•"/>
            </a:pPr>
            <a:endParaRPr lang="en-US" sz="800" dirty="0"/>
          </a:p>
        </p:txBody>
      </p:sp>
      <p:pic>
        <p:nvPicPr>
          <p:cNvPr id="6" name="Picture 5">
            <a:extLst>
              <a:ext uri="{FF2B5EF4-FFF2-40B4-BE49-F238E27FC236}">
                <a16:creationId xmlns:a16="http://schemas.microsoft.com/office/drawing/2014/main" id="{B8B1B6BB-6681-0CFB-AEBB-BC8FC7089F13}"/>
              </a:ext>
            </a:extLst>
          </p:cNvPr>
          <p:cNvPicPr>
            <a:picLocks noChangeAspect="1"/>
          </p:cNvPicPr>
          <p:nvPr/>
        </p:nvPicPr>
        <p:blipFill>
          <a:blip r:embed="rId2"/>
          <a:stretch>
            <a:fillRect/>
          </a:stretch>
        </p:blipFill>
        <p:spPr>
          <a:xfrm>
            <a:off x="7967215" y="3778381"/>
            <a:ext cx="3619499" cy="2138030"/>
          </a:xfrm>
          <a:prstGeom prst="rect">
            <a:avLst/>
          </a:prstGeom>
        </p:spPr>
      </p:pic>
      <p:pic>
        <p:nvPicPr>
          <p:cNvPr id="8" name="Picture 7">
            <a:extLst>
              <a:ext uri="{FF2B5EF4-FFF2-40B4-BE49-F238E27FC236}">
                <a16:creationId xmlns:a16="http://schemas.microsoft.com/office/drawing/2014/main" id="{47E9CDF9-2285-212A-E382-FB7401A62364}"/>
              </a:ext>
            </a:extLst>
          </p:cNvPr>
          <p:cNvPicPr>
            <a:picLocks noChangeAspect="1"/>
          </p:cNvPicPr>
          <p:nvPr/>
        </p:nvPicPr>
        <p:blipFill>
          <a:blip r:embed="rId3"/>
          <a:stretch>
            <a:fillRect/>
          </a:stretch>
        </p:blipFill>
        <p:spPr>
          <a:xfrm>
            <a:off x="464326" y="3591769"/>
            <a:ext cx="7087294" cy="1368482"/>
          </a:xfrm>
          <a:prstGeom prst="rect">
            <a:avLst/>
          </a:prstGeom>
        </p:spPr>
      </p:pic>
      <p:pic>
        <p:nvPicPr>
          <p:cNvPr id="7" name="Picture 6">
            <a:extLst>
              <a:ext uri="{FF2B5EF4-FFF2-40B4-BE49-F238E27FC236}">
                <a16:creationId xmlns:a16="http://schemas.microsoft.com/office/drawing/2014/main" id="{1EC2F707-DA27-ED59-884D-862AA5E1E2CF}"/>
              </a:ext>
            </a:extLst>
          </p:cNvPr>
          <p:cNvPicPr>
            <a:picLocks noChangeAspect="1"/>
          </p:cNvPicPr>
          <p:nvPr/>
        </p:nvPicPr>
        <p:blipFill>
          <a:blip r:embed="rId4"/>
          <a:stretch>
            <a:fillRect/>
          </a:stretch>
        </p:blipFill>
        <p:spPr>
          <a:xfrm>
            <a:off x="464326" y="5332492"/>
            <a:ext cx="4057732" cy="1096300"/>
          </a:xfrm>
          <a:prstGeom prst="rect">
            <a:avLst/>
          </a:prstGeom>
        </p:spPr>
      </p:pic>
    </p:spTree>
    <p:extLst>
      <p:ext uri="{BB962C8B-B14F-4D97-AF65-F5344CB8AC3E}">
        <p14:creationId xmlns:p14="http://schemas.microsoft.com/office/powerpoint/2010/main" val="8384743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358E5-B2D6-4B6E-BD57-C46F819234D1}"/>
              </a:ext>
            </a:extLst>
          </p:cNvPr>
          <p:cNvSpPr>
            <a:spLocks noGrp="1"/>
          </p:cNvSpPr>
          <p:nvPr>
            <p:ph idx="1"/>
          </p:nvPr>
        </p:nvSpPr>
        <p:spPr>
          <a:xfrm>
            <a:off x="605286" y="341881"/>
            <a:ext cx="10515600" cy="1461040"/>
          </a:xfrm>
        </p:spPr>
        <p:txBody>
          <a:bodyPr/>
          <a:lstStyle/>
          <a:p>
            <a:pPr marL="0" indent="0">
              <a:buNone/>
            </a:pPr>
            <a:endParaRPr lang="en-GB" sz="2800" dirty="0"/>
          </a:p>
          <a:p>
            <a:endParaRPr lang="fr-FR" dirty="0"/>
          </a:p>
        </p:txBody>
      </p:sp>
      <p:sp>
        <p:nvSpPr>
          <p:cNvPr id="2" name="TextBox 1">
            <a:extLst>
              <a:ext uri="{FF2B5EF4-FFF2-40B4-BE49-F238E27FC236}">
                <a16:creationId xmlns:a16="http://schemas.microsoft.com/office/drawing/2014/main" id="{B1137B29-8A3D-4290-B764-9E905D0F098A}"/>
              </a:ext>
            </a:extLst>
          </p:cNvPr>
          <p:cNvSpPr txBox="1"/>
          <p:nvPr/>
        </p:nvSpPr>
        <p:spPr>
          <a:xfrm>
            <a:off x="477412" y="341881"/>
            <a:ext cx="9989134" cy="535531"/>
          </a:xfrm>
          <a:prstGeom prst="rect">
            <a:avLst/>
          </a:prstGeom>
          <a:noFill/>
        </p:spPr>
        <p:txBody>
          <a:bodyPr wrap="square" rtlCol="0">
            <a:spAutoFit/>
          </a:bodyPr>
          <a:lstStyle/>
          <a:p>
            <a:pPr>
              <a:lnSpc>
                <a:spcPct val="90000"/>
              </a:lnSpc>
              <a:spcBef>
                <a:spcPct val="0"/>
              </a:spcBef>
              <a:spcAft>
                <a:spcPts val="600"/>
              </a:spcAft>
            </a:pPr>
            <a:r>
              <a:rPr lang="en-US" sz="3200" dirty="0">
                <a:latin typeface="+mj-lt"/>
                <a:ea typeface="+mj-ea"/>
                <a:cs typeface="+mj-cs"/>
              </a:rPr>
              <a:t>Labeling: Output Data</a:t>
            </a:r>
          </a:p>
        </p:txBody>
      </p:sp>
      <p:sp>
        <p:nvSpPr>
          <p:cNvPr id="5" name="TextBox 4">
            <a:extLst>
              <a:ext uri="{FF2B5EF4-FFF2-40B4-BE49-F238E27FC236}">
                <a16:creationId xmlns:a16="http://schemas.microsoft.com/office/drawing/2014/main" id="{5D2055BA-15C0-CA7B-D13A-536D79C41F5D}"/>
              </a:ext>
            </a:extLst>
          </p:cNvPr>
          <p:cNvSpPr txBox="1"/>
          <p:nvPr/>
        </p:nvSpPr>
        <p:spPr>
          <a:xfrm>
            <a:off x="241048" y="1802921"/>
            <a:ext cx="10982428" cy="2457904"/>
          </a:xfrm>
          <a:prstGeom prst="rect">
            <a:avLst/>
          </a:prstGeom>
        </p:spPr>
        <p:txBody>
          <a:bodyPr vert="horz" lIns="91440" tIns="45720" rIns="91440" bIns="45720" rtlCol="0" anchor="ctr">
            <a:normAutofit/>
          </a:bodyPr>
          <a:lstStyle/>
          <a:p>
            <a:pPr marL="342900" indent="-342900">
              <a:buFont typeface="Wingdings" panose="05000000000000000000" pitchFamily="2" charset="2"/>
              <a:buChar char="Ø"/>
            </a:pPr>
            <a:endParaRPr lang="en-GB" sz="2800" i="1" dirty="0">
              <a:effectLst>
                <a:outerShdw blurRad="38100" dist="38100" dir="2700000" algn="tl">
                  <a:srgbClr val="000000">
                    <a:alpha val="43137"/>
                  </a:srgbClr>
                </a:outerShdw>
              </a:effectLst>
            </a:endParaRPr>
          </a:p>
          <a:p>
            <a:pPr marL="342900" indent="-342900">
              <a:buFont typeface="Wingdings" panose="05000000000000000000" pitchFamily="2" charset="2"/>
              <a:buChar char="Ø"/>
            </a:pPr>
            <a:endParaRPr lang="en-GB" sz="2800" i="1" dirty="0">
              <a:effectLst>
                <a:outerShdw blurRad="38100" dist="38100" dir="2700000" algn="tl">
                  <a:srgbClr val="000000">
                    <a:alpha val="43137"/>
                  </a:srgbClr>
                </a:outerShdw>
              </a:effectLst>
            </a:endParaRPr>
          </a:p>
          <a:p>
            <a:pPr marL="285750" indent="-228600">
              <a:lnSpc>
                <a:spcPct val="90000"/>
              </a:lnSpc>
              <a:spcAft>
                <a:spcPts val="600"/>
              </a:spcAft>
              <a:buFont typeface="Arial" panose="020B0604020202020204" pitchFamily="34" charset="0"/>
              <a:buChar char="•"/>
            </a:pPr>
            <a:endParaRPr lang="en-US" sz="800" dirty="0"/>
          </a:p>
        </p:txBody>
      </p:sp>
      <p:sp>
        <p:nvSpPr>
          <p:cNvPr id="9" name="TextBox 8">
            <a:extLst>
              <a:ext uri="{FF2B5EF4-FFF2-40B4-BE49-F238E27FC236}">
                <a16:creationId xmlns:a16="http://schemas.microsoft.com/office/drawing/2014/main" id="{49E96618-6C21-0BC8-9591-2FEA59411FFC}"/>
              </a:ext>
            </a:extLst>
          </p:cNvPr>
          <p:cNvSpPr txBox="1"/>
          <p:nvPr/>
        </p:nvSpPr>
        <p:spPr>
          <a:xfrm>
            <a:off x="349538" y="1111509"/>
            <a:ext cx="11365050" cy="1661993"/>
          </a:xfrm>
          <a:prstGeom prst="rect">
            <a:avLst/>
          </a:prstGeom>
          <a:noFill/>
        </p:spPr>
        <p:txBody>
          <a:bodyPr wrap="square" rtlCol="0">
            <a:spAutoFit/>
          </a:bodyPr>
          <a:lstStyle/>
          <a:p>
            <a:r>
              <a:rPr lang="en-GB" sz="1700" dirty="0"/>
              <a:t>In supervised machine learning: you need a target (output data)</a:t>
            </a:r>
          </a:p>
          <a:p>
            <a:r>
              <a:rPr lang="en-GB" sz="1700" dirty="0"/>
              <a:t>Labels: </a:t>
            </a:r>
            <a:r>
              <a:rPr lang="en-US" sz="1700" dirty="0"/>
              <a:t>set of data that the model can learn from to make correct decisions.</a:t>
            </a:r>
          </a:p>
          <a:p>
            <a:endParaRPr lang="en-GB" sz="1700" dirty="0"/>
          </a:p>
          <a:p>
            <a:pPr marL="285750" indent="-285750">
              <a:buFont typeface="Wingdings" panose="05000000000000000000" pitchFamily="2" charset="2"/>
              <a:buChar char="Ø"/>
            </a:pPr>
            <a:r>
              <a:rPr lang="en-GB" sz="1700" dirty="0"/>
              <a:t>Signal: 0 (blue for market up/flat), red for market crash/correction</a:t>
            </a:r>
          </a:p>
          <a:p>
            <a:pPr marL="285750" indent="-285750">
              <a:buFont typeface="Wingdings" panose="05000000000000000000" pitchFamily="2" charset="2"/>
              <a:buChar char="Ø"/>
            </a:pPr>
            <a:r>
              <a:rPr lang="en-GB" sz="1700" dirty="0"/>
              <a:t>Labelling seems coherent graphically with what we want to achieve</a:t>
            </a:r>
          </a:p>
          <a:p>
            <a:pPr marL="285750" indent="-285750">
              <a:buFont typeface="Wingdings" panose="05000000000000000000" pitchFamily="2" charset="2"/>
              <a:buChar char="Ø"/>
            </a:pPr>
            <a:r>
              <a:rPr lang="en-GB" sz="1700" dirty="0"/>
              <a:t>Always make sure that your labelling make sense before rushing to develop machine learning models</a:t>
            </a:r>
          </a:p>
        </p:txBody>
      </p:sp>
      <p:pic>
        <p:nvPicPr>
          <p:cNvPr id="6" name="Picture 5">
            <a:extLst>
              <a:ext uri="{FF2B5EF4-FFF2-40B4-BE49-F238E27FC236}">
                <a16:creationId xmlns:a16="http://schemas.microsoft.com/office/drawing/2014/main" id="{D0EF8696-17E8-B7CF-3032-D48894F8B15E}"/>
              </a:ext>
            </a:extLst>
          </p:cNvPr>
          <p:cNvPicPr>
            <a:picLocks noChangeAspect="1"/>
          </p:cNvPicPr>
          <p:nvPr/>
        </p:nvPicPr>
        <p:blipFill>
          <a:blip r:embed="rId2"/>
          <a:stretch>
            <a:fillRect/>
          </a:stretch>
        </p:blipFill>
        <p:spPr>
          <a:xfrm>
            <a:off x="477412" y="3007599"/>
            <a:ext cx="10163080" cy="3423965"/>
          </a:xfrm>
          <a:prstGeom prst="rect">
            <a:avLst/>
          </a:prstGeom>
        </p:spPr>
      </p:pic>
    </p:spTree>
    <p:extLst>
      <p:ext uri="{BB962C8B-B14F-4D97-AF65-F5344CB8AC3E}">
        <p14:creationId xmlns:p14="http://schemas.microsoft.com/office/powerpoint/2010/main" val="184163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358E5-B2D6-4B6E-BD57-C46F819234D1}"/>
              </a:ext>
            </a:extLst>
          </p:cNvPr>
          <p:cNvSpPr>
            <a:spLocks noGrp="1"/>
          </p:cNvSpPr>
          <p:nvPr>
            <p:ph idx="1"/>
          </p:nvPr>
        </p:nvSpPr>
        <p:spPr>
          <a:xfrm>
            <a:off x="605286" y="341881"/>
            <a:ext cx="10515600" cy="1461040"/>
          </a:xfrm>
        </p:spPr>
        <p:txBody>
          <a:bodyPr/>
          <a:lstStyle/>
          <a:p>
            <a:pPr marL="0" indent="0">
              <a:buNone/>
            </a:pPr>
            <a:endParaRPr lang="en-GB" sz="2800" dirty="0"/>
          </a:p>
          <a:p>
            <a:endParaRPr lang="fr-FR" dirty="0"/>
          </a:p>
        </p:txBody>
      </p:sp>
      <p:sp>
        <p:nvSpPr>
          <p:cNvPr id="2" name="TextBox 1">
            <a:extLst>
              <a:ext uri="{FF2B5EF4-FFF2-40B4-BE49-F238E27FC236}">
                <a16:creationId xmlns:a16="http://schemas.microsoft.com/office/drawing/2014/main" id="{B1137B29-8A3D-4290-B764-9E905D0F098A}"/>
              </a:ext>
            </a:extLst>
          </p:cNvPr>
          <p:cNvSpPr txBox="1"/>
          <p:nvPr/>
        </p:nvSpPr>
        <p:spPr>
          <a:xfrm>
            <a:off x="349538" y="228808"/>
            <a:ext cx="9989134" cy="535531"/>
          </a:xfrm>
          <a:prstGeom prst="rect">
            <a:avLst/>
          </a:prstGeom>
          <a:noFill/>
        </p:spPr>
        <p:txBody>
          <a:bodyPr wrap="square" rtlCol="0">
            <a:spAutoFit/>
          </a:bodyPr>
          <a:lstStyle/>
          <a:p>
            <a:pPr>
              <a:lnSpc>
                <a:spcPct val="90000"/>
              </a:lnSpc>
              <a:spcBef>
                <a:spcPct val="0"/>
              </a:spcBef>
              <a:spcAft>
                <a:spcPts val="600"/>
              </a:spcAft>
            </a:pPr>
            <a:r>
              <a:rPr lang="en-US" sz="3200" dirty="0">
                <a:latin typeface="+mj-lt"/>
                <a:ea typeface="+mj-ea"/>
                <a:cs typeface="+mj-cs"/>
              </a:rPr>
              <a:t>How to build your own labeling?</a:t>
            </a:r>
          </a:p>
        </p:txBody>
      </p:sp>
      <p:pic>
        <p:nvPicPr>
          <p:cNvPr id="6" name="Picture 5">
            <a:extLst>
              <a:ext uri="{FF2B5EF4-FFF2-40B4-BE49-F238E27FC236}">
                <a16:creationId xmlns:a16="http://schemas.microsoft.com/office/drawing/2014/main" id="{85D0E1E7-7D0F-E408-0370-2663EAD056A9}"/>
              </a:ext>
            </a:extLst>
          </p:cNvPr>
          <p:cNvPicPr>
            <a:picLocks noChangeAspect="1"/>
          </p:cNvPicPr>
          <p:nvPr/>
        </p:nvPicPr>
        <p:blipFill>
          <a:blip r:embed="rId2"/>
          <a:stretch>
            <a:fillRect/>
          </a:stretch>
        </p:blipFill>
        <p:spPr>
          <a:xfrm>
            <a:off x="210756" y="1090656"/>
            <a:ext cx="6139798" cy="1370037"/>
          </a:xfrm>
          <a:prstGeom prst="rect">
            <a:avLst/>
          </a:prstGeom>
        </p:spPr>
      </p:pic>
      <p:sp>
        <p:nvSpPr>
          <p:cNvPr id="7" name="TextBox 6">
            <a:extLst>
              <a:ext uri="{FF2B5EF4-FFF2-40B4-BE49-F238E27FC236}">
                <a16:creationId xmlns:a16="http://schemas.microsoft.com/office/drawing/2014/main" id="{8F1D4621-C6D2-1C11-3DDC-DF93530F3E8E}"/>
              </a:ext>
            </a:extLst>
          </p:cNvPr>
          <p:cNvSpPr txBox="1"/>
          <p:nvPr/>
        </p:nvSpPr>
        <p:spPr>
          <a:xfrm>
            <a:off x="6421747" y="1257444"/>
            <a:ext cx="5559497" cy="646331"/>
          </a:xfrm>
          <a:prstGeom prst="rect">
            <a:avLst/>
          </a:prstGeom>
          <a:noFill/>
        </p:spPr>
        <p:txBody>
          <a:bodyPr wrap="square" rtlCol="0">
            <a:spAutoFit/>
          </a:bodyPr>
          <a:lstStyle/>
          <a:p>
            <a:r>
              <a:rPr lang="en-US" dirty="0"/>
              <a:t>Step 1: Calculate forward returns, example : use weekly returns (5business days)</a:t>
            </a:r>
            <a:endParaRPr lang="en-DE" dirty="0"/>
          </a:p>
        </p:txBody>
      </p:sp>
      <p:pic>
        <p:nvPicPr>
          <p:cNvPr id="12" name="Picture 11">
            <a:extLst>
              <a:ext uri="{FF2B5EF4-FFF2-40B4-BE49-F238E27FC236}">
                <a16:creationId xmlns:a16="http://schemas.microsoft.com/office/drawing/2014/main" id="{3208EBED-91A5-21CE-D19B-54C64E985D8D}"/>
              </a:ext>
            </a:extLst>
          </p:cNvPr>
          <p:cNvPicPr>
            <a:picLocks noChangeAspect="1"/>
          </p:cNvPicPr>
          <p:nvPr/>
        </p:nvPicPr>
        <p:blipFill>
          <a:blip r:embed="rId3"/>
          <a:stretch>
            <a:fillRect/>
          </a:stretch>
        </p:blipFill>
        <p:spPr>
          <a:xfrm>
            <a:off x="196153" y="2575249"/>
            <a:ext cx="5011459" cy="3823499"/>
          </a:xfrm>
          <a:prstGeom prst="rect">
            <a:avLst/>
          </a:prstGeom>
        </p:spPr>
      </p:pic>
      <p:sp>
        <p:nvSpPr>
          <p:cNvPr id="13" name="TextBox 12">
            <a:extLst>
              <a:ext uri="{FF2B5EF4-FFF2-40B4-BE49-F238E27FC236}">
                <a16:creationId xmlns:a16="http://schemas.microsoft.com/office/drawing/2014/main" id="{145F3121-E2C9-7D39-6CF2-8E81A29ABA80}"/>
              </a:ext>
            </a:extLst>
          </p:cNvPr>
          <p:cNvSpPr txBox="1"/>
          <p:nvPr/>
        </p:nvSpPr>
        <p:spPr>
          <a:xfrm>
            <a:off x="5208869" y="2782669"/>
            <a:ext cx="6911596" cy="646331"/>
          </a:xfrm>
          <a:prstGeom prst="rect">
            <a:avLst/>
          </a:prstGeom>
          <a:noFill/>
        </p:spPr>
        <p:txBody>
          <a:bodyPr wrap="square" rtlCol="0">
            <a:spAutoFit/>
          </a:bodyPr>
          <a:lstStyle/>
          <a:p>
            <a:r>
              <a:rPr lang="en-US" dirty="0"/>
              <a:t>Step 2: Draw distribution, get statistics of the distribution, pick a threshold that would suit your problematic.</a:t>
            </a:r>
            <a:endParaRPr lang="en-DE" dirty="0"/>
          </a:p>
        </p:txBody>
      </p:sp>
      <p:pic>
        <p:nvPicPr>
          <p:cNvPr id="15" name="Picture 14">
            <a:extLst>
              <a:ext uri="{FF2B5EF4-FFF2-40B4-BE49-F238E27FC236}">
                <a16:creationId xmlns:a16="http://schemas.microsoft.com/office/drawing/2014/main" id="{4F598B0E-B093-39F8-3655-603AB3ACDE98}"/>
              </a:ext>
            </a:extLst>
          </p:cNvPr>
          <p:cNvPicPr>
            <a:picLocks noChangeAspect="1"/>
          </p:cNvPicPr>
          <p:nvPr/>
        </p:nvPicPr>
        <p:blipFill>
          <a:blip r:embed="rId4"/>
          <a:stretch>
            <a:fillRect/>
          </a:stretch>
        </p:blipFill>
        <p:spPr>
          <a:xfrm>
            <a:off x="6614779" y="3572388"/>
            <a:ext cx="3440149" cy="646331"/>
          </a:xfrm>
          <a:prstGeom prst="rect">
            <a:avLst/>
          </a:prstGeom>
        </p:spPr>
      </p:pic>
      <p:sp>
        <p:nvSpPr>
          <p:cNvPr id="16" name="TextBox 15">
            <a:extLst>
              <a:ext uri="{FF2B5EF4-FFF2-40B4-BE49-F238E27FC236}">
                <a16:creationId xmlns:a16="http://schemas.microsoft.com/office/drawing/2014/main" id="{AEF1F8E5-165A-13D3-B643-E4E56EDEC271}"/>
              </a:ext>
            </a:extLst>
          </p:cNvPr>
          <p:cNvSpPr txBox="1"/>
          <p:nvPr/>
        </p:nvSpPr>
        <p:spPr>
          <a:xfrm>
            <a:off x="5208869" y="4362107"/>
            <a:ext cx="6911596" cy="369332"/>
          </a:xfrm>
          <a:prstGeom prst="rect">
            <a:avLst/>
          </a:prstGeom>
          <a:noFill/>
        </p:spPr>
        <p:txBody>
          <a:bodyPr wrap="square" rtlCol="0">
            <a:spAutoFit/>
          </a:bodyPr>
          <a:lstStyle/>
          <a:p>
            <a:r>
              <a:rPr lang="en-US" dirty="0"/>
              <a:t>Step 3: Assign each weekly return to the corresponding class</a:t>
            </a:r>
            <a:endParaRPr lang="en-DE" dirty="0"/>
          </a:p>
        </p:txBody>
      </p:sp>
      <p:pic>
        <p:nvPicPr>
          <p:cNvPr id="20" name="Picture 19">
            <a:extLst>
              <a:ext uri="{FF2B5EF4-FFF2-40B4-BE49-F238E27FC236}">
                <a16:creationId xmlns:a16="http://schemas.microsoft.com/office/drawing/2014/main" id="{496FBD3E-8019-D89A-1D2B-D2979843F12E}"/>
              </a:ext>
            </a:extLst>
          </p:cNvPr>
          <p:cNvPicPr>
            <a:picLocks noChangeAspect="1"/>
          </p:cNvPicPr>
          <p:nvPr/>
        </p:nvPicPr>
        <p:blipFill>
          <a:blip r:embed="rId5"/>
          <a:stretch>
            <a:fillRect/>
          </a:stretch>
        </p:blipFill>
        <p:spPr>
          <a:xfrm>
            <a:off x="5285273" y="4998088"/>
            <a:ext cx="6710574" cy="1096376"/>
          </a:xfrm>
          <a:prstGeom prst="rect">
            <a:avLst/>
          </a:prstGeom>
        </p:spPr>
      </p:pic>
    </p:spTree>
    <p:extLst>
      <p:ext uri="{BB962C8B-B14F-4D97-AF65-F5344CB8AC3E}">
        <p14:creationId xmlns:p14="http://schemas.microsoft.com/office/powerpoint/2010/main" val="421265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D47-BD51-4758-A41C-2C9F5C42F31E}"/>
              </a:ext>
            </a:extLst>
          </p:cNvPr>
          <p:cNvSpPr>
            <a:spLocks noGrp="1"/>
          </p:cNvSpPr>
          <p:nvPr>
            <p:ph type="title"/>
          </p:nvPr>
        </p:nvSpPr>
        <p:spPr>
          <a:xfrm>
            <a:off x="599458" y="238114"/>
            <a:ext cx="9404723" cy="1400530"/>
          </a:xfrm>
        </p:spPr>
        <p:txBody>
          <a:bodyPr/>
          <a:lstStyle/>
          <a:p>
            <a:r>
              <a:rPr lang="en-GB" dirty="0"/>
              <a:t>I. What you will learn in this class:</a:t>
            </a:r>
            <a:endParaRPr lang="fr-FR" dirty="0"/>
          </a:p>
        </p:txBody>
      </p:sp>
      <p:sp>
        <p:nvSpPr>
          <p:cNvPr id="3" name="Content Placeholder 2">
            <a:extLst>
              <a:ext uri="{FF2B5EF4-FFF2-40B4-BE49-F238E27FC236}">
                <a16:creationId xmlns:a16="http://schemas.microsoft.com/office/drawing/2014/main" id="{D745250E-9C59-4F42-B4C4-EE1E62303591}"/>
              </a:ext>
            </a:extLst>
          </p:cNvPr>
          <p:cNvSpPr>
            <a:spLocks noGrp="1"/>
          </p:cNvSpPr>
          <p:nvPr>
            <p:ph idx="1"/>
          </p:nvPr>
        </p:nvSpPr>
        <p:spPr>
          <a:xfrm>
            <a:off x="-517953" y="1135775"/>
            <a:ext cx="12549674" cy="4469062"/>
          </a:xfrm>
        </p:spPr>
        <p:txBody>
          <a:bodyPr>
            <a:normAutofit fontScale="92500"/>
          </a:bodyPr>
          <a:lstStyle/>
          <a:p>
            <a:pPr marL="914400" lvl="2" indent="0">
              <a:buNone/>
            </a:pPr>
            <a:endParaRPr lang="en-GB" sz="1200" dirty="0"/>
          </a:p>
          <a:p>
            <a:pPr lvl="2">
              <a:buFont typeface="Wingdings" panose="05000000000000000000" pitchFamily="2" charset="2"/>
              <a:buChar char="Ø"/>
            </a:pPr>
            <a:r>
              <a:rPr lang="en-GB" sz="2600" dirty="0"/>
              <a:t>This class is less about maths, formulas, and technical background, and more about practical work experience</a:t>
            </a:r>
          </a:p>
          <a:p>
            <a:pPr lvl="2">
              <a:buFont typeface="Wingdings" panose="05000000000000000000" pitchFamily="2" charset="2"/>
              <a:buChar char="Ø"/>
            </a:pPr>
            <a:r>
              <a:rPr lang="en-GB" sz="2600" dirty="0"/>
              <a:t>We will combine:</a:t>
            </a:r>
          </a:p>
          <a:p>
            <a:pPr lvl="3">
              <a:buFont typeface="Wingdings" panose="05000000000000000000" pitchFamily="2" charset="2"/>
              <a:buChar char="§"/>
            </a:pPr>
            <a:r>
              <a:rPr lang="en-GB" sz="2200" dirty="0"/>
              <a:t>Machine Learning (theory)</a:t>
            </a:r>
          </a:p>
          <a:p>
            <a:pPr lvl="3">
              <a:buFont typeface="Wingdings" panose="05000000000000000000" pitchFamily="2" charset="2"/>
              <a:buChar char="§"/>
            </a:pPr>
            <a:r>
              <a:rPr lang="en-GB" sz="2200" dirty="0"/>
              <a:t>Python programming (practice)</a:t>
            </a:r>
          </a:p>
          <a:p>
            <a:pPr lvl="3">
              <a:buFont typeface="Wingdings" panose="05000000000000000000" pitchFamily="2" charset="2"/>
              <a:buChar char="§"/>
            </a:pPr>
            <a:r>
              <a:rPr lang="en-GB" sz="2200" dirty="0"/>
              <a:t>Finance application (real-case study)</a:t>
            </a:r>
            <a:endParaRPr lang="en-GB" sz="2600" dirty="0"/>
          </a:p>
          <a:p>
            <a:pPr lvl="2">
              <a:buFont typeface="Wingdings" panose="05000000000000000000" pitchFamily="2" charset="2"/>
              <a:buChar char="Ø"/>
            </a:pPr>
            <a:r>
              <a:rPr lang="en-GB" sz="2600" dirty="0"/>
              <a:t>Translate real-world problems into a machine learning problem to solve.</a:t>
            </a:r>
          </a:p>
          <a:p>
            <a:pPr lvl="2">
              <a:buFont typeface="Wingdings" panose="05000000000000000000" pitchFamily="2" charset="2"/>
              <a:buChar char="Ø"/>
            </a:pPr>
            <a:r>
              <a:rPr lang="en-GB" sz="2600" dirty="0"/>
              <a:t>Create a robust approach in Machine Learning</a:t>
            </a:r>
          </a:p>
          <a:p>
            <a:pPr lvl="2">
              <a:buFont typeface="Wingdings" panose="05000000000000000000" pitchFamily="2" charset="2"/>
              <a:buChar char="Ø"/>
            </a:pPr>
            <a:r>
              <a:rPr lang="en-GB" sz="2600" dirty="0"/>
              <a:t>Present and argue your results in front of stakeholders</a:t>
            </a:r>
          </a:p>
          <a:p>
            <a:pPr marL="914400" lvl="2" indent="0">
              <a:buNone/>
            </a:pPr>
            <a:endParaRPr lang="en-GB" sz="3100" b="1" dirty="0"/>
          </a:p>
        </p:txBody>
      </p:sp>
      <p:sp>
        <p:nvSpPr>
          <p:cNvPr id="4" name="TextBox 3">
            <a:extLst>
              <a:ext uri="{FF2B5EF4-FFF2-40B4-BE49-F238E27FC236}">
                <a16:creationId xmlns:a16="http://schemas.microsoft.com/office/drawing/2014/main" id="{DFF21AD8-A812-7806-F1F6-42C8912B8D83}"/>
              </a:ext>
            </a:extLst>
          </p:cNvPr>
          <p:cNvSpPr txBox="1"/>
          <p:nvPr/>
        </p:nvSpPr>
        <p:spPr>
          <a:xfrm>
            <a:off x="-357674" y="5604837"/>
            <a:ext cx="12549674" cy="830997"/>
          </a:xfrm>
          <a:prstGeom prst="rect">
            <a:avLst/>
          </a:prstGeom>
          <a:noFill/>
        </p:spPr>
        <p:txBody>
          <a:bodyPr wrap="square" rtlCol="0">
            <a:spAutoFit/>
          </a:bodyPr>
          <a:lstStyle/>
          <a:p>
            <a:pPr marL="914400" lvl="2" indent="0">
              <a:buNone/>
            </a:pPr>
            <a:r>
              <a:rPr lang="en-GB" sz="2000" b="1" dirty="0"/>
              <a:t>	</a:t>
            </a:r>
            <a:r>
              <a:rPr lang="en-GB" sz="2400" b="1" dirty="0"/>
              <a:t>… this is more about the process than the actual results ! (specially in a universe prone to randomness like Finance)</a:t>
            </a:r>
            <a:endParaRPr lang="en-GB" sz="2000" b="1" dirty="0"/>
          </a:p>
        </p:txBody>
      </p:sp>
    </p:spTree>
    <p:extLst>
      <p:ext uri="{BB962C8B-B14F-4D97-AF65-F5344CB8AC3E}">
        <p14:creationId xmlns:p14="http://schemas.microsoft.com/office/powerpoint/2010/main" val="421468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Split your data</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5">
            <a:extLst>
              <a:ext uri="{FF2B5EF4-FFF2-40B4-BE49-F238E27FC236}">
                <a16:creationId xmlns:a16="http://schemas.microsoft.com/office/drawing/2014/main" id="{F4412318-6FDA-26F0-936B-06EF57251EDE}"/>
              </a:ext>
            </a:extLst>
          </p:cNvPr>
          <p:cNvPicPr>
            <a:picLocks noChangeAspect="1"/>
          </p:cNvPicPr>
          <p:nvPr/>
        </p:nvPicPr>
        <p:blipFill>
          <a:blip r:embed="rId2"/>
          <a:stretch>
            <a:fillRect/>
          </a:stretch>
        </p:blipFill>
        <p:spPr>
          <a:xfrm>
            <a:off x="6093992" y="2727325"/>
            <a:ext cx="5449889" cy="1403346"/>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AB30168F-11AE-492D-BFD0-55407D384E51}"/>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Training set: Fit your model with the data you have</a:t>
            </a:r>
          </a:p>
          <a:p>
            <a:pPr>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Validation set: Tune your model on the validation set where you can do some hyperparameter tuning</a:t>
            </a:r>
          </a:p>
          <a:p>
            <a:pPr>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Test set: You can use it only once when you feel your model is ready -&gt; Crash test</a:t>
            </a:r>
          </a:p>
          <a:p>
            <a:pPr>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p:txBody>
      </p:sp>
    </p:spTree>
    <p:extLst>
      <p:ext uri="{BB962C8B-B14F-4D97-AF65-F5344CB8AC3E}">
        <p14:creationId xmlns:p14="http://schemas.microsoft.com/office/powerpoint/2010/main" val="18033452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p:txBody>
          <a:bodyPr/>
          <a:lstStyle/>
          <a:p>
            <a:r>
              <a:rPr lang="en-GB" dirty="0"/>
              <a:t>Split your data</a:t>
            </a:r>
            <a:endParaRPr lang="fr-FR" dirty="0"/>
          </a:p>
        </p:txBody>
      </p:sp>
      <p:pic>
        <p:nvPicPr>
          <p:cNvPr id="5" name="Picture 4">
            <a:extLst>
              <a:ext uri="{FF2B5EF4-FFF2-40B4-BE49-F238E27FC236}">
                <a16:creationId xmlns:a16="http://schemas.microsoft.com/office/drawing/2014/main" id="{E2F89378-C365-4051-9518-E36AD0202BD9}"/>
              </a:ext>
            </a:extLst>
          </p:cNvPr>
          <p:cNvPicPr>
            <a:picLocks noChangeAspect="1"/>
          </p:cNvPicPr>
          <p:nvPr/>
        </p:nvPicPr>
        <p:blipFill>
          <a:blip r:embed="rId2"/>
          <a:stretch>
            <a:fillRect/>
          </a:stretch>
        </p:blipFill>
        <p:spPr>
          <a:xfrm>
            <a:off x="732367" y="4582885"/>
            <a:ext cx="6536613" cy="2029341"/>
          </a:xfrm>
          <a:prstGeom prst="rect">
            <a:avLst/>
          </a:prstGeom>
        </p:spPr>
      </p:pic>
      <p:sp>
        <p:nvSpPr>
          <p:cNvPr id="7" name="TextBox 6">
            <a:extLst>
              <a:ext uri="{FF2B5EF4-FFF2-40B4-BE49-F238E27FC236}">
                <a16:creationId xmlns:a16="http://schemas.microsoft.com/office/drawing/2014/main" id="{FAFF44EC-6D7E-8523-084E-5C21AAFD4CA6}"/>
              </a:ext>
            </a:extLst>
          </p:cNvPr>
          <p:cNvSpPr txBox="1"/>
          <p:nvPr/>
        </p:nvSpPr>
        <p:spPr>
          <a:xfrm>
            <a:off x="655681" y="1520589"/>
            <a:ext cx="10395674" cy="3170099"/>
          </a:xfrm>
          <a:prstGeom prst="rect">
            <a:avLst/>
          </a:prstGeom>
          <a:noFill/>
        </p:spPr>
        <p:txBody>
          <a:bodyPr wrap="square" rtlCol="0">
            <a:spAutoFit/>
          </a:bodyPr>
          <a:lstStyle/>
          <a:p>
            <a:r>
              <a:rPr lang="en-GB" sz="2000" i="1" dirty="0">
                <a:effectLst>
                  <a:outerShdw blurRad="38100" dist="38100" dir="2700000" algn="tl">
                    <a:srgbClr val="000000">
                      <a:alpha val="43137"/>
                    </a:srgbClr>
                  </a:outerShdw>
                </a:effectLst>
              </a:rPr>
              <a:t>			</a:t>
            </a:r>
            <a:r>
              <a:rPr lang="en-GB" sz="2000" i="1" u="sng" dirty="0">
                <a:effectLst>
                  <a:outerShdw blurRad="38100" dist="38100" dir="2700000" algn="tl">
                    <a:srgbClr val="000000">
                      <a:alpha val="43137"/>
                    </a:srgbClr>
                  </a:outerShdw>
                </a:effectLst>
              </a:rPr>
              <a:t>Exercise:</a:t>
            </a:r>
          </a:p>
          <a:p>
            <a:endParaRPr lang="en-GB" sz="2000" i="1" u="sng" dirty="0">
              <a:effectLst>
                <a:outerShdw blurRad="38100" dist="38100" dir="2700000" algn="tl">
                  <a:srgbClr val="000000">
                    <a:alpha val="43137"/>
                  </a:srgbClr>
                </a:outerShdw>
              </a:effectLst>
            </a:endParaRPr>
          </a:p>
          <a:p>
            <a:pPr marL="342900" indent="-342900">
              <a:buFont typeface="Wingdings" panose="05000000000000000000" pitchFamily="2" charset="2"/>
              <a:buChar char="Ø"/>
            </a:pPr>
            <a:r>
              <a:rPr lang="en-GB" sz="2000" i="1" dirty="0">
                <a:effectLst>
                  <a:outerShdw blurRad="38100" dist="38100" dir="2700000" algn="tl">
                    <a:srgbClr val="000000">
                      <a:alpha val="43137"/>
                    </a:srgbClr>
                  </a:outerShdw>
                </a:effectLst>
              </a:rPr>
              <a:t>Import data</a:t>
            </a:r>
          </a:p>
          <a:p>
            <a:pPr marL="342900" indent="-342900">
              <a:buFont typeface="Wingdings" panose="05000000000000000000" pitchFamily="2" charset="2"/>
              <a:buChar char="Ø"/>
            </a:pPr>
            <a:endParaRPr lang="en-GB" sz="2000" i="1" dirty="0">
              <a:effectLst>
                <a:outerShdw blurRad="38100" dist="38100" dir="2700000" algn="tl">
                  <a:srgbClr val="000000">
                    <a:alpha val="43137"/>
                  </a:srgbClr>
                </a:outerShdw>
              </a:effectLst>
            </a:endParaRPr>
          </a:p>
          <a:p>
            <a:pPr marL="342900" indent="-342900">
              <a:buFont typeface="Wingdings" panose="05000000000000000000" pitchFamily="2" charset="2"/>
              <a:buChar char="Ø"/>
            </a:pPr>
            <a:r>
              <a:rPr lang="en-US" sz="2000" i="1" dirty="0">
                <a:effectLst>
                  <a:outerShdw blurRad="38100" dist="38100" dir="2700000" algn="tl">
                    <a:srgbClr val="000000">
                      <a:alpha val="43137"/>
                    </a:srgbClr>
                  </a:outerShdw>
                </a:effectLst>
              </a:rPr>
              <a:t>Merge your features with the file “labels.csv” from the folder</a:t>
            </a:r>
          </a:p>
          <a:p>
            <a:endParaRPr lang="en-GB" sz="2000" i="1" dirty="0">
              <a:effectLst>
                <a:outerShdw blurRad="38100" dist="38100" dir="2700000" algn="tl">
                  <a:srgbClr val="000000">
                    <a:alpha val="43137"/>
                  </a:srgbClr>
                </a:outerShdw>
              </a:effectLst>
            </a:endParaRPr>
          </a:p>
          <a:p>
            <a:pPr marL="342900" indent="-342900">
              <a:buFont typeface="Wingdings" panose="05000000000000000000" pitchFamily="2" charset="2"/>
              <a:buChar char="Ø"/>
            </a:pPr>
            <a:r>
              <a:rPr lang="en-GB" sz="2000" i="1" dirty="0">
                <a:effectLst>
                  <a:outerShdw blurRad="38100" dist="38100" dir="2700000" algn="tl">
                    <a:srgbClr val="000000">
                      <a:alpha val="43137"/>
                    </a:srgbClr>
                  </a:outerShdw>
                </a:effectLst>
              </a:rPr>
              <a:t>Split data between training, validation, test set (Rule of thumb: 80/20)</a:t>
            </a:r>
          </a:p>
          <a:p>
            <a:pPr marL="342900" indent="-342900">
              <a:buFont typeface="Wingdings" panose="05000000000000000000" pitchFamily="2" charset="2"/>
              <a:buChar char="Ø"/>
            </a:pPr>
            <a:endParaRPr lang="en-GB" sz="2000" i="1" dirty="0">
              <a:effectLst>
                <a:outerShdw blurRad="38100" dist="38100" dir="2700000" algn="tl">
                  <a:srgbClr val="000000">
                    <a:alpha val="43137"/>
                  </a:srgbClr>
                </a:outerShdw>
              </a:effectLst>
            </a:endParaRPr>
          </a:p>
          <a:p>
            <a:pPr marL="342900" indent="-342900">
              <a:buFont typeface="Wingdings" panose="05000000000000000000" pitchFamily="2" charset="2"/>
              <a:buChar char="Ø"/>
            </a:pPr>
            <a:r>
              <a:rPr lang="en-GB" sz="2000" i="1" dirty="0">
                <a:effectLst>
                  <a:outerShdw blurRad="38100" dist="38100" dir="2700000" algn="tl">
                    <a:srgbClr val="000000">
                      <a:alpha val="43137"/>
                    </a:srgbClr>
                  </a:outerShdw>
                </a:effectLst>
              </a:rPr>
              <a:t>Use </a:t>
            </a:r>
            <a:r>
              <a:rPr lang="en-GB" sz="2000" i="1" dirty="0" err="1">
                <a:effectLst>
                  <a:outerShdw blurRad="38100" dist="38100" dir="2700000" algn="tl">
                    <a:srgbClr val="000000">
                      <a:alpha val="43137"/>
                    </a:srgbClr>
                  </a:outerShdw>
                </a:effectLst>
              </a:rPr>
              <a:t>train_test_split</a:t>
            </a:r>
            <a:r>
              <a:rPr lang="en-GB" sz="2000" i="1" dirty="0">
                <a:effectLst>
                  <a:outerShdw blurRad="38100" dist="38100" dir="2700000" algn="tl">
                    <a:srgbClr val="000000">
                      <a:alpha val="43137"/>
                    </a:srgbClr>
                  </a:outerShdw>
                </a:effectLst>
              </a:rPr>
              <a:t> from </a:t>
            </a:r>
            <a:r>
              <a:rPr lang="en-GB" sz="2000" i="1" dirty="0" err="1">
                <a:effectLst>
                  <a:outerShdw blurRad="38100" dist="38100" dir="2700000" algn="tl">
                    <a:srgbClr val="000000">
                      <a:alpha val="43137"/>
                    </a:srgbClr>
                  </a:outerShdw>
                </a:effectLst>
              </a:rPr>
              <a:t>sklearn</a:t>
            </a:r>
            <a:r>
              <a:rPr lang="en-GB" sz="2000" i="1" dirty="0">
                <a:effectLst>
                  <a:outerShdw blurRad="38100" dist="38100" dir="2700000" algn="tl">
                    <a:srgbClr val="000000">
                      <a:alpha val="43137"/>
                    </a:srgbClr>
                  </a:outerShdw>
                </a:effectLst>
              </a:rPr>
              <a:t> recursively.</a:t>
            </a:r>
          </a:p>
          <a:p>
            <a:endParaRPr lang="en-GB" sz="2000" dirty="0"/>
          </a:p>
        </p:txBody>
      </p:sp>
      <p:sp>
        <p:nvSpPr>
          <p:cNvPr id="4" name="TextBox 3">
            <a:extLst>
              <a:ext uri="{FF2B5EF4-FFF2-40B4-BE49-F238E27FC236}">
                <a16:creationId xmlns:a16="http://schemas.microsoft.com/office/drawing/2014/main" id="{B93B60DA-39B0-86E9-7BFE-8C8D332A244B}"/>
              </a:ext>
            </a:extLst>
          </p:cNvPr>
          <p:cNvSpPr txBox="1"/>
          <p:nvPr/>
        </p:nvSpPr>
        <p:spPr>
          <a:xfrm>
            <a:off x="7345666" y="4506022"/>
            <a:ext cx="6097554" cy="369332"/>
          </a:xfrm>
          <a:prstGeom prst="rect">
            <a:avLst/>
          </a:prstGeom>
          <a:noFill/>
        </p:spPr>
        <p:txBody>
          <a:bodyPr wrap="square">
            <a:spAutoFit/>
          </a:bodyPr>
          <a:lstStyle/>
          <a:p>
            <a:r>
              <a:rPr lang="en-DE" sz="1800" dirty="0"/>
              <a:t>⚠️</a:t>
            </a:r>
            <a:r>
              <a:rPr lang="en-US" dirty="0"/>
              <a:t> Do not shuffle the data with </a:t>
            </a:r>
            <a:r>
              <a:rPr lang="en-US" dirty="0" err="1"/>
              <a:t>TimeSeries</a:t>
            </a:r>
            <a:endParaRPr lang="en-DE" dirty="0"/>
          </a:p>
        </p:txBody>
      </p:sp>
      <p:sp>
        <p:nvSpPr>
          <p:cNvPr id="3" name="Oval 2">
            <a:extLst>
              <a:ext uri="{FF2B5EF4-FFF2-40B4-BE49-F238E27FC236}">
                <a16:creationId xmlns:a16="http://schemas.microsoft.com/office/drawing/2014/main" id="{4B6AEE2D-A4C2-6DF5-9ACF-452B3641DD0C}"/>
              </a:ext>
            </a:extLst>
          </p:cNvPr>
          <p:cNvSpPr/>
          <p:nvPr/>
        </p:nvSpPr>
        <p:spPr>
          <a:xfrm>
            <a:off x="4348065" y="5598367"/>
            <a:ext cx="1558213" cy="41054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37A0F960-7683-91E7-69F2-989846366BD9}"/>
              </a:ext>
            </a:extLst>
          </p:cNvPr>
          <p:cNvSpPr/>
          <p:nvPr/>
        </p:nvSpPr>
        <p:spPr>
          <a:xfrm>
            <a:off x="4416490" y="6277879"/>
            <a:ext cx="1558213" cy="41054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2250714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P spid="3"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1272" y="241980"/>
            <a:ext cx="10515600" cy="1325563"/>
          </a:xfrm>
        </p:spPr>
        <p:txBody>
          <a:bodyPr/>
          <a:lstStyle/>
          <a:p>
            <a:r>
              <a:rPr lang="en-GB" dirty="0"/>
              <a:t>Train your model</a:t>
            </a:r>
            <a:endParaRPr lang="fr-FR" dirty="0"/>
          </a:p>
        </p:txBody>
      </p:sp>
      <p:sp>
        <p:nvSpPr>
          <p:cNvPr id="9" name="TextBox 8">
            <a:extLst>
              <a:ext uri="{FF2B5EF4-FFF2-40B4-BE49-F238E27FC236}">
                <a16:creationId xmlns:a16="http://schemas.microsoft.com/office/drawing/2014/main" id="{BB31CA2C-0CFE-4FCC-8C25-347FF26ADE1D}"/>
              </a:ext>
            </a:extLst>
          </p:cNvPr>
          <p:cNvSpPr txBox="1"/>
          <p:nvPr/>
        </p:nvSpPr>
        <p:spPr>
          <a:xfrm>
            <a:off x="371272" y="1382386"/>
            <a:ext cx="10418828" cy="3170099"/>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t>Train a simple default classifier : </a:t>
            </a:r>
            <a:r>
              <a:rPr lang="en-GB" sz="2000" dirty="0" err="1"/>
              <a:t>LogisticRegression</a:t>
            </a:r>
            <a:r>
              <a:rPr lang="en-GB" sz="2000" dirty="0"/>
              <a:t>/ or </a:t>
            </a:r>
            <a:r>
              <a:rPr lang="en-GB" sz="2000" dirty="0" err="1"/>
              <a:t>RandomForestClassifier</a:t>
            </a:r>
            <a:endParaRPr lang="en-GB" sz="2000" dirty="0"/>
          </a:p>
          <a:p>
            <a:r>
              <a:rPr lang="en-GB" sz="2000" dirty="0"/>
              <a:t>	</a:t>
            </a:r>
            <a:r>
              <a:rPr lang="en-GB" i="1" dirty="0"/>
              <a:t>Look for </a:t>
            </a:r>
            <a:r>
              <a:rPr lang="en-GB" i="1" dirty="0" err="1"/>
              <a:t>LogisticRegression</a:t>
            </a:r>
            <a:r>
              <a:rPr lang="en-GB" i="1" dirty="0"/>
              <a:t> on </a:t>
            </a:r>
            <a:r>
              <a:rPr lang="en-GB" i="1" dirty="0" err="1"/>
              <a:t>Sklearn</a:t>
            </a:r>
            <a:r>
              <a:rPr lang="en-GB" i="1" dirty="0"/>
              <a:t> and fit function</a:t>
            </a:r>
            <a:r>
              <a:rPr lang="en-GB" sz="2000" dirty="0"/>
              <a:t>. </a:t>
            </a:r>
          </a:p>
          <a:p>
            <a:pPr marL="285750" indent="-285750">
              <a:buFont typeface="Wingdings" panose="05000000000000000000" pitchFamily="2" charset="2"/>
              <a:buChar char="Ø"/>
            </a:pPr>
            <a:r>
              <a:rPr lang="en-GB" sz="2000" dirty="0"/>
              <a:t>Evaluate the model for different metrics on the training and validation set</a:t>
            </a:r>
          </a:p>
          <a:p>
            <a:pPr marL="1200150" lvl="2" indent="-285750">
              <a:buFont typeface="Arial" panose="020B0604020202020204" pitchFamily="34" charset="0"/>
              <a:buChar char="•"/>
            </a:pPr>
            <a:r>
              <a:rPr lang="en-GB" sz="2000" dirty="0"/>
              <a:t>Recall score</a:t>
            </a:r>
          </a:p>
          <a:p>
            <a:pPr lvl="2"/>
            <a:r>
              <a:rPr lang="en-GB" sz="2000" dirty="0"/>
              <a:t>If you have time :</a:t>
            </a:r>
          </a:p>
          <a:p>
            <a:pPr marL="1200150" lvl="2" indent="-285750">
              <a:buFont typeface="Arial" panose="020B0604020202020204" pitchFamily="34" charset="0"/>
              <a:buChar char="•"/>
            </a:pPr>
            <a:r>
              <a:rPr lang="en-GB" sz="2000" dirty="0"/>
              <a:t>Classification report</a:t>
            </a:r>
          </a:p>
          <a:p>
            <a:pPr marL="1200150" lvl="2" indent="-285750">
              <a:buFont typeface="Arial" panose="020B0604020202020204" pitchFamily="34" charset="0"/>
              <a:buChar char="•"/>
            </a:pPr>
            <a:r>
              <a:rPr lang="en-GB" sz="2000" dirty="0"/>
              <a:t>Confusion matrix </a:t>
            </a:r>
          </a:p>
          <a:p>
            <a:pPr marL="1200150" lvl="2" indent="-285750">
              <a:buFont typeface="Arial" panose="020B0604020202020204" pitchFamily="34" charset="0"/>
              <a:buChar char="•"/>
            </a:pPr>
            <a:r>
              <a:rPr lang="en-GB" sz="2000" dirty="0"/>
              <a:t>ROC curve</a:t>
            </a:r>
          </a:p>
          <a:p>
            <a:pPr marL="285750" indent="-285750">
              <a:buFont typeface="Wingdings" panose="05000000000000000000" pitchFamily="2" charset="2"/>
              <a:buChar char="Ø"/>
            </a:pPr>
            <a:r>
              <a:rPr lang="en-GB" sz="2000" dirty="0"/>
              <a:t>Assess overall performance of the model</a:t>
            </a:r>
          </a:p>
          <a:p>
            <a:pPr marL="285750" indent="-285750">
              <a:buFont typeface="Wingdings" panose="05000000000000000000" pitchFamily="2" charset="2"/>
              <a:buChar char="Ø"/>
            </a:pPr>
            <a:r>
              <a:rPr lang="en-GB" sz="2000" dirty="0"/>
              <a:t>What needs to be improved ?</a:t>
            </a:r>
          </a:p>
        </p:txBody>
      </p:sp>
      <p:pic>
        <p:nvPicPr>
          <p:cNvPr id="4" name="Picture 3">
            <a:extLst>
              <a:ext uri="{FF2B5EF4-FFF2-40B4-BE49-F238E27FC236}">
                <a16:creationId xmlns:a16="http://schemas.microsoft.com/office/drawing/2014/main" id="{541952AB-4C18-6103-92CC-B1FF9D69DAAF}"/>
              </a:ext>
            </a:extLst>
          </p:cNvPr>
          <p:cNvPicPr>
            <a:picLocks noChangeAspect="1"/>
          </p:cNvPicPr>
          <p:nvPr/>
        </p:nvPicPr>
        <p:blipFill>
          <a:blip r:embed="rId2"/>
          <a:stretch>
            <a:fillRect/>
          </a:stretch>
        </p:blipFill>
        <p:spPr>
          <a:xfrm>
            <a:off x="371272" y="4769484"/>
            <a:ext cx="8595446" cy="1846813"/>
          </a:xfrm>
          <a:prstGeom prst="rect">
            <a:avLst/>
          </a:prstGeom>
        </p:spPr>
      </p:pic>
      <p:sp>
        <p:nvSpPr>
          <p:cNvPr id="3" name="Oval 2">
            <a:extLst>
              <a:ext uri="{FF2B5EF4-FFF2-40B4-BE49-F238E27FC236}">
                <a16:creationId xmlns:a16="http://schemas.microsoft.com/office/drawing/2014/main" id="{553639A9-B825-BB56-8548-5E9D2CDC4652}"/>
              </a:ext>
            </a:extLst>
          </p:cNvPr>
          <p:cNvSpPr/>
          <p:nvPr/>
        </p:nvSpPr>
        <p:spPr>
          <a:xfrm>
            <a:off x="6522098" y="5421086"/>
            <a:ext cx="2444620" cy="6158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Oval 4">
            <a:extLst>
              <a:ext uri="{FF2B5EF4-FFF2-40B4-BE49-F238E27FC236}">
                <a16:creationId xmlns:a16="http://schemas.microsoft.com/office/drawing/2014/main" id="{F05E6CD4-95FA-51D3-814C-F9D3532983B9}"/>
              </a:ext>
            </a:extLst>
          </p:cNvPr>
          <p:cNvSpPr/>
          <p:nvPr/>
        </p:nvSpPr>
        <p:spPr>
          <a:xfrm>
            <a:off x="3125755" y="5803640"/>
            <a:ext cx="1996752" cy="31724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2145958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P spid="3"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0464" y="185996"/>
            <a:ext cx="10515600" cy="1325563"/>
          </a:xfrm>
        </p:spPr>
        <p:txBody>
          <a:bodyPr/>
          <a:lstStyle/>
          <a:p>
            <a:r>
              <a:rPr lang="en-GB" dirty="0"/>
              <a:t>Confusion matrix</a:t>
            </a:r>
            <a:endParaRPr lang="fr-FR" dirty="0"/>
          </a:p>
        </p:txBody>
      </p:sp>
      <p:sp>
        <p:nvSpPr>
          <p:cNvPr id="12" name="TextBox 11">
            <a:extLst>
              <a:ext uri="{FF2B5EF4-FFF2-40B4-BE49-F238E27FC236}">
                <a16:creationId xmlns:a16="http://schemas.microsoft.com/office/drawing/2014/main" id="{425A914D-77F8-4565-A047-CE0DF128B87D}"/>
              </a:ext>
            </a:extLst>
          </p:cNvPr>
          <p:cNvSpPr txBox="1"/>
          <p:nvPr/>
        </p:nvSpPr>
        <p:spPr>
          <a:xfrm>
            <a:off x="370464" y="5097954"/>
            <a:ext cx="11660432" cy="1015663"/>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t>Already on the training set, the model fails to generalize </a:t>
            </a:r>
            <a:r>
              <a:rPr lang="en-GB" sz="2000" b="1" dirty="0"/>
              <a:t>: results are poor.</a:t>
            </a:r>
          </a:p>
          <a:p>
            <a:pPr marL="285750" indent="-285750">
              <a:buFont typeface="Wingdings" panose="05000000000000000000" pitchFamily="2" charset="2"/>
              <a:buChar char="Ø"/>
            </a:pPr>
            <a:r>
              <a:rPr lang="en-DE" sz="2000" dirty="0"/>
              <a:t>⚠️ </a:t>
            </a:r>
            <a:r>
              <a:rPr lang="en-GB" sz="2000" dirty="0"/>
              <a:t>There is no point to look at the result on the validation set, if we fail to generalize on the training sets</a:t>
            </a:r>
            <a:r>
              <a:rPr lang="en-DE" sz="2000" dirty="0"/>
              <a:t> ⚠️</a:t>
            </a:r>
            <a:endParaRPr lang="fr-FR" sz="2000" dirty="0"/>
          </a:p>
        </p:txBody>
      </p:sp>
      <p:pic>
        <p:nvPicPr>
          <p:cNvPr id="4" name="Picture 3">
            <a:extLst>
              <a:ext uri="{FF2B5EF4-FFF2-40B4-BE49-F238E27FC236}">
                <a16:creationId xmlns:a16="http://schemas.microsoft.com/office/drawing/2014/main" id="{7109015A-FB0C-F06A-1657-33B420A17757}"/>
              </a:ext>
            </a:extLst>
          </p:cNvPr>
          <p:cNvPicPr>
            <a:picLocks noChangeAspect="1"/>
          </p:cNvPicPr>
          <p:nvPr/>
        </p:nvPicPr>
        <p:blipFill>
          <a:blip r:embed="rId2"/>
          <a:stretch>
            <a:fillRect/>
          </a:stretch>
        </p:blipFill>
        <p:spPr>
          <a:xfrm>
            <a:off x="502109" y="1152537"/>
            <a:ext cx="4242754" cy="3486708"/>
          </a:xfrm>
          <a:prstGeom prst="rect">
            <a:avLst/>
          </a:prstGeom>
        </p:spPr>
      </p:pic>
      <p:pic>
        <p:nvPicPr>
          <p:cNvPr id="10" name="Picture 9">
            <a:extLst>
              <a:ext uri="{FF2B5EF4-FFF2-40B4-BE49-F238E27FC236}">
                <a16:creationId xmlns:a16="http://schemas.microsoft.com/office/drawing/2014/main" id="{539730EF-44D6-A561-0161-8BB73B4D9CF6}"/>
              </a:ext>
            </a:extLst>
          </p:cNvPr>
          <p:cNvPicPr>
            <a:picLocks noChangeAspect="1"/>
          </p:cNvPicPr>
          <p:nvPr/>
        </p:nvPicPr>
        <p:blipFill>
          <a:blip r:embed="rId3"/>
          <a:stretch>
            <a:fillRect/>
          </a:stretch>
        </p:blipFill>
        <p:spPr>
          <a:xfrm>
            <a:off x="4934532" y="1152537"/>
            <a:ext cx="6887004" cy="2089849"/>
          </a:xfrm>
          <a:prstGeom prst="rect">
            <a:avLst/>
          </a:prstGeom>
        </p:spPr>
      </p:pic>
    </p:spTree>
    <p:extLst>
      <p:ext uri="{BB962C8B-B14F-4D97-AF65-F5344CB8AC3E}">
        <p14:creationId xmlns:p14="http://schemas.microsoft.com/office/powerpoint/2010/main" val="81752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0464" y="185996"/>
            <a:ext cx="10515600" cy="1325563"/>
          </a:xfrm>
        </p:spPr>
        <p:txBody>
          <a:bodyPr/>
          <a:lstStyle/>
          <a:p>
            <a:r>
              <a:rPr lang="en-GB" dirty="0"/>
              <a:t>ROC Curve</a:t>
            </a:r>
            <a:endParaRPr lang="fr-FR" dirty="0"/>
          </a:p>
        </p:txBody>
      </p:sp>
      <p:sp>
        <p:nvSpPr>
          <p:cNvPr id="12" name="TextBox 11">
            <a:extLst>
              <a:ext uri="{FF2B5EF4-FFF2-40B4-BE49-F238E27FC236}">
                <a16:creationId xmlns:a16="http://schemas.microsoft.com/office/drawing/2014/main" id="{425A914D-77F8-4565-A047-CE0DF128B87D}"/>
              </a:ext>
            </a:extLst>
          </p:cNvPr>
          <p:cNvSpPr txBox="1"/>
          <p:nvPr/>
        </p:nvSpPr>
        <p:spPr>
          <a:xfrm>
            <a:off x="370464" y="1381165"/>
            <a:ext cx="10735501" cy="646331"/>
          </a:xfrm>
          <a:prstGeom prst="rect">
            <a:avLst/>
          </a:prstGeom>
          <a:noFill/>
        </p:spPr>
        <p:txBody>
          <a:bodyPr wrap="square" rtlCol="0">
            <a:spAutoFit/>
          </a:bodyPr>
          <a:lstStyle/>
          <a:p>
            <a:r>
              <a:rPr lang="en-US" b="1" i="0" dirty="0">
                <a:effectLst/>
                <a:latin typeface="Roboto" panose="02000000000000000000" pitchFamily="2" charset="0"/>
              </a:rPr>
              <a:t>ROC curve</a:t>
            </a:r>
            <a:r>
              <a:rPr lang="en-US" b="0" i="0" dirty="0">
                <a:effectLst/>
                <a:latin typeface="Roboto" panose="02000000000000000000" pitchFamily="2" charset="0"/>
              </a:rPr>
              <a:t> (</a:t>
            </a:r>
            <a:r>
              <a:rPr lang="en-US" b="1" i="0" dirty="0">
                <a:effectLst/>
                <a:latin typeface="Roboto" panose="02000000000000000000" pitchFamily="2" charset="0"/>
              </a:rPr>
              <a:t>receiver operating characteristic curve</a:t>
            </a:r>
            <a:r>
              <a:rPr lang="en-US" b="0" i="0" dirty="0">
                <a:effectLst/>
                <a:latin typeface="Roboto" panose="02000000000000000000" pitchFamily="2" charset="0"/>
              </a:rPr>
              <a:t>) show the performance of a classification model at all classification thresholds. </a:t>
            </a:r>
            <a:endParaRPr lang="fr-FR" dirty="0"/>
          </a:p>
        </p:txBody>
      </p:sp>
      <p:sp>
        <p:nvSpPr>
          <p:cNvPr id="10" name="TextBox 9">
            <a:extLst>
              <a:ext uri="{FF2B5EF4-FFF2-40B4-BE49-F238E27FC236}">
                <a16:creationId xmlns:a16="http://schemas.microsoft.com/office/drawing/2014/main" id="{F0E913E1-08CF-0E6C-55F0-0972E0F67E74}"/>
              </a:ext>
            </a:extLst>
          </p:cNvPr>
          <p:cNvSpPr txBox="1"/>
          <p:nvPr/>
        </p:nvSpPr>
        <p:spPr>
          <a:xfrm>
            <a:off x="641164" y="6225522"/>
            <a:ext cx="11550836" cy="369332"/>
          </a:xfrm>
          <a:prstGeom prst="rect">
            <a:avLst/>
          </a:prstGeom>
          <a:noFill/>
        </p:spPr>
        <p:txBody>
          <a:bodyPr wrap="square" rtlCol="0">
            <a:spAutoFit/>
          </a:bodyPr>
          <a:lstStyle/>
          <a:p>
            <a:pPr marL="285750" indent="-285750">
              <a:buFont typeface="Wingdings" panose="05000000000000000000" pitchFamily="2" charset="2"/>
              <a:buChar char="Ø"/>
            </a:pPr>
            <a:r>
              <a:rPr lang="en-GB" dirty="0"/>
              <a:t>A simple </a:t>
            </a:r>
            <a:r>
              <a:rPr lang="en-GB" dirty="0" err="1"/>
              <a:t>LogisticRegression</a:t>
            </a:r>
            <a:r>
              <a:rPr lang="en-GB" dirty="0"/>
              <a:t> without regularization seems to perform “slightly” better than random.</a:t>
            </a:r>
            <a:endParaRPr lang="fr-FR" dirty="0"/>
          </a:p>
        </p:txBody>
      </p:sp>
      <p:pic>
        <p:nvPicPr>
          <p:cNvPr id="5" name="Picture 4">
            <a:extLst>
              <a:ext uri="{FF2B5EF4-FFF2-40B4-BE49-F238E27FC236}">
                <a16:creationId xmlns:a16="http://schemas.microsoft.com/office/drawing/2014/main" id="{647E1B91-66EB-C31F-2895-69BA5B146E3C}"/>
              </a:ext>
            </a:extLst>
          </p:cNvPr>
          <p:cNvPicPr>
            <a:picLocks noChangeAspect="1"/>
          </p:cNvPicPr>
          <p:nvPr/>
        </p:nvPicPr>
        <p:blipFill>
          <a:blip r:embed="rId2"/>
          <a:stretch>
            <a:fillRect/>
          </a:stretch>
        </p:blipFill>
        <p:spPr>
          <a:xfrm>
            <a:off x="370464" y="2285185"/>
            <a:ext cx="5032311" cy="3682648"/>
          </a:xfrm>
          <a:prstGeom prst="rect">
            <a:avLst/>
          </a:prstGeom>
        </p:spPr>
      </p:pic>
      <p:pic>
        <p:nvPicPr>
          <p:cNvPr id="9" name="Picture 8">
            <a:extLst>
              <a:ext uri="{FF2B5EF4-FFF2-40B4-BE49-F238E27FC236}">
                <a16:creationId xmlns:a16="http://schemas.microsoft.com/office/drawing/2014/main" id="{29BB50C4-ADB7-84CA-7521-B83EC9E2BD17}"/>
              </a:ext>
            </a:extLst>
          </p:cNvPr>
          <p:cNvPicPr>
            <a:picLocks noChangeAspect="1"/>
          </p:cNvPicPr>
          <p:nvPr/>
        </p:nvPicPr>
        <p:blipFill>
          <a:blip r:embed="rId3"/>
          <a:stretch>
            <a:fillRect/>
          </a:stretch>
        </p:blipFill>
        <p:spPr>
          <a:xfrm>
            <a:off x="5628264" y="4422187"/>
            <a:ext cx="6036179" cy="1216332"/>
          </a:xfrm>
          <a:prstGeom prst="rect">
            <a:avLst/>
          </a:prstGeom>
        </p:spPr>
      </p:pic>
      <p:pic>
        <p:nvPicPr>
          <p:cNvPr id="13" name="Picture 12">
            <a:extLst>
              <a:ext uri="{FF2B5EF4-FFF2-40B4-BE49-F238E27FC236}">
                <a16:creationId xmlns:a16="http://schemas.microsoft.com/office/drawing/2014/main" id="{504BC0C5-EE4D-6F51-D242-D0D34798B5F2}"/>
              </a:ext>
            </a:extLst>
          </p:cNvPr>
          <p:cNvPicPr>
            <a:picLocks noChangeAspect="1"/>
          </p:cNvPicPr>
          <p:nvPr/>
        </p:nvPicPr>
        <p:blipFill>
          <a:blip r:embed="rId4"/>
          <a:stretch>
            <a:fillRect/>
          </a:stretch>
        </p:blipFill>
        <p:spPr>
          <a:xfrm>
            <a:off x="8507581" y="2643495"/>
            <a:ext cx="1638442" cy="579170"/>
          </a:xfrm>
          <a:prstGeom prst="rect">
            <a:avLst/>
          </a:prstGeom>
        </p:spPr>
      </p:pic>
      <p:pic>
        <p:nvPicPr>
          <p:cNvPr id="15" name="Picture 14">
            <a:extLst>
              <a:ext uri="{FF2B5EF4-FFF2-40B4-BE49-F238E27FC236}">
                <a16:creationId xmlns:a16="http://schemas.microsoft.com/office/drawing/2014/main" id="{7BE58D7F-3DF9-C3D7-3D94-27574B422DD4}"/>
              </a:ext>
            </a:extLst>
          </p:cNvPr>
          <p:cNvPicPr>
            <a:picLocks noChangeAspect="1"/>
          </p:cNvPicPr>
          <p:nvPr/>
        </p:nvPicPr>
        <p:blipFill>
          <a:blip r:embed="rId5"/>
          <a:stretch>
            <a:fillRect/>
          </a:stretch>
        </p:blipFill>
        <p:spPr>
          <a:xfrm>
            <a:off x="8507581" y="3333739"/>
            <a:ext cx="1235100" cy="655377"/>
          </a:xfrm>
          <a:prstGeom prst="rect">
            <a:avLst/>
          </a:prstGeom>
        </p:spPr>
      </p:pic>
      <p:sp>
        <p:nvSpPr>
          <p:cNvPr id="16" name="TextBox 15">
            <a:extLst>
              <a:ext uri="{FF2B5EF4-FFF2-40B4-BE49-F238E27FC236}">
                <a16:creationId xmlns:a16="http://schemas.microsoft.com/office/drawing/2014/main" id="{CFEF1BCE-B475-5576-57D8-3ACF9FCF9FFA}"/>
              </a:ext>
            </a:extLst>
          </p:cNvPr>
          <p:cNvSpPr txBox="1"/>
          <p:nvPr/>
        </p:nvSpPr>
        <p:spPr>
          <a:xfrm>
            <a:off x="5795691" y="2706728"/>
            <a:ext cx="2200644" cy="369332"/>
          </a:xfrm>
          <a:prstGeom prst="rect">
            <a:avLst/>
          </a:prstGeom>
          <a:noFill/>
        </p:spPr>
        <p:txBody>
          <a:bodyPr wrap="square" rtlCol="0">
            <a:spAutoFit/>
          </a:bodyPr>
          <a:lstStyle/>
          <a:p>
            <a:r>
              <a:rPr lang="en-US" dirty="0"/>
              <a:t>True Positive Rate:</a:t>
            </a:r>
            <a:endParaRPr lang="en-DE" dirty="0"/>
          </a:p>
        </p:txBody>
      </p:sp>
      <p:sp>
        <p:nvSpPr>
          <p:cNvPr id="17" name="TextBox 16">
            <a:extLst>
              <a:ext uri="{FF2B5EF4-FFF2-40B4-BE49-F238E27FC236}">
                <a16:creationId xmlns:a16="http://schemas.microsoft.com/office/drawing/2014/main" id="{C3077984-E921-485B-D1A3-F4C274C9C56F}"/>
              </a:ext>
            </a:extLst>
          </p:cNvPr>
          <p:cNvSpPr txBox="1"/>
          <p:nvPr/>
        </p:nvSpPr>
        <p:spPr>
          <a:xfrm>
            <a:off x="5795691" y="3544448"/>
            <a:ext cx="2415248" cy="369332"/>
          </a:xfrm>
          <a:prstGeom prst="rect">
            <a:avLst/>
          </a:prstGeom>
          <a:noFill/>
        </p:spPr>
        <p:txBody>
          <a:bodyPr wrap="square" rtlCol="0">
            <a:spAutoFit/>
          </a:bodyPr>
          <a:lstStyle/>
          <a:p>
            <a:r>
              <a:rPr lang="en-US" dirty="0"/>
              <a:t>False Positive Rate:</a:t>
            </a:r>
            <a:endParaRPr lang="en-DE" dirty="0"/>
          </a:p>
        </p:txBody>
      </p:sp>
    </p:spTree>
    <p:extLst>
      <p:ext uri="{BB962C8B-B14F-4D97-AF65-F5344CB8AC3E}">
        <p14:creationId xmlns:p14="http://schemas.microsoft.com/office/powerpoint/2010/main" val="3346483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0464" y="185996"/>
            <a:ext cx="10515600" cy="1325563"/>
          </a:xfrm>
        </p:spPr>
        <p:txBody>
          <a:bodyPr/>
          <a:lstStyle/>
          <a:p>
            <a:r>
              <a:rPr lang="en-GB" dirty="0"/>
              <a:t>Improve model</a:t>
            </a:r>
            <a:endParaRPr lang="fr-FR" dirty="0"/>
          </a:p>
        </p:txBody>
      </p:sp>
      <p:sp>
        <p:nvSpPr>
          <p:cNvPr id="5" name="TextBox 4">
            <a:extLst>
              <a:ext uri="{FF2B5EF4-FFF2-40B4-BE49-F238E27FC236}">
                <a16:creationId xmlns:a16="http://schemas.microsoft.com/office/drawing/2014/main" id="{90CCB4F6-F51D-400A-A6DA-DAEB769B33C9}"/>
              </a:ext>
            </a:extLst>
          </p:cNvPr>
          <p:cNvSpPr txBox="1"/>
          <p:nvPr/>
        </p:nvSpPr>
        <p:spPr>
          <a:xfrm>
            <a:off x="370464" y="1651518"/>
            <a:ext cx="11656221" cy="4893647"/>
          </a:xfrm>
          <a:prstGeom prst="rect">
            <a:avLst/>
          </a:prstGeom>
          <a:noFill/>
        </p:spPr>
        <p:txBody>
          <a:bodyPr wrap="square" rtlCol="0">
            <a:spAutoFit/>
          </a:bodyPr>
          <a:lstStyle/>
          <a:p>
            <a:r>
              <a:rPr lang="en-GB" sz="2400" dirty="0"/>
              <a:t>Very naïve assumptions:</a:t>
            </a:r>
          </a:p>
          <a:p>
            <a:endParaRPr lang="en-GB" sz="2400" dirty="0"/>
          </a:p>
          <a:p>
            <a:pPr marL="914400" lvl="1" indent="-457200">
              <a:buAutoNum type="arabicPeriod"/>
            </a:pPr>
            <a:r>
              <a:rPr lang="en-DE" sz="2400" dirty="0">
                <a:solidFill>
                  <a:srgbClr val="000000"/>
                </a:solidFill>
                <a:latin typeface="Apple Color Emoji"/>
              </a:rPr>
              <a:t>❌ </a:t>
            </a:r>
            <a:r>
              <a:rPr lang="en-GB" sz="2400" dirty="0"/>
              <a:t>Using daily return to predict future market move… </a:t>
            </a:r>
          </a:p>
          <a:p>
            <a:r>
              <a:rPr lang="en-GB" sz="2400" i="1" dirty="0"/>
              <a:t>	What can we do to create more meaningful features ?</a:t>
            </a:r>
          </a:p>
          <a:p>
            <a:endParaRPr lang="en-GB" sz="2400" dirty="0"/>
          </a:p>
          <a:p>
            <a:pPr marL="914400" lvl="1" indent="-457200">
              <a:buAutoNum type="arabicPeriod" startAt="2"/>
            </a:pPr>
            <a:r>
              <a:rPr lang="en-DE" sz="2400" dirty="0">
                <a:solidFill>
                  <a:srgbClr val="000000"/>
                </a:solidFill>
                <a:latin typeface="Apple Color Emoji"/>
              </a:rPr>
              <a:t>❌ </a:t>
            </a:r>
            <a:r>
              <a:rPr lang="en-GB" sz="2400" dirty="0"/>
              <a:t>We use a default model </a:t>
            </a:r>
          </a:p>
          <a:p>
            <a:r>
              <a:rPr lang="en-GB" sz="2400" i="1" dirty="0"/>
              <a:t>	No comparisons between models, No hyperparameters tuning….</a:t>
            </a:r>
          </a:p>
          <a:p>
            <a:r>
              <a:rPr lang="en-GB" sz="2400" dirty="0"/>
              <a:t>  </a:t>
            </a:r>
          </a:p>
          <a:p>
            <a:pPr marL="914400" lvl="1" indent="-457200">
              <a:buAutoNum type="arabicPeriod" startAt="3"/>
            </a:pPr>
            <a:r>
              <a:rPr lang="en-DE" sz="2400" dirty="0">
                <a:solidFill>
                  <a:srgbClr val="000000"/>
                </a:solidFill>
                <a:latin typeface="Apple Color Emoji"/>
              </a:rPr>
              <a:t>❌ </a:t>
            </a:r>
            <a:r>
              <a:rPr lang="en-GB" sz="2400" dirty="0"/>
              <a:t>We use a very simple : training, validation, tests split</a:t>
            </a:r>
          </a:p>
          <a:p>
            <a:r>
              <a:rPr lang="en-GB" sz="2400" dirty="0"/>
              <a:t>	</a:t>
            </a:r>
            <a:r>
              <a:rPr lang="en-GB" sz="2400" i="1" dirty="0"/>
              <a:t>We need a more robust approach! It is prone to overfitting after many	iterations</a:t>
            </a:r>
          </a:p>
          <a:p>
            <a:pPr marL="342900" indent="-342900">
              <a:buFont typeface="Wingdings" panose="05000000000000000000" pitchFamily="2" charset="2"/>
              <a:buChar char="Ø"/>
            </a:pPr>
            <a:endParaRPr lang="en-GB" sz="2400" i="1" dirty="0"/>
          </a:p>
          <a:p>
            <a:pPr marL="342900" indent="-342900">
              <a:buFont typeface="Wingdings" panose="05000000000000000000" pitchFamily="2" charset="2"/>
              <a:buChar char="Ø"/>
            </a:pPr>
            <a:r>
              <a:rPr lang="en-GB" sz="2400" i="1" dirty="0"/>
              <a:t>Let’s improve these assumptions!</a:t>
            </a:r>
          </a:p>
        </p:txBody>
      </p:sp>
      <p:sp>
        <p:nvSpPr>
          <p:cNvPr id="3" name="TextBox 2">
            <a:extLst>
              <a:ext uri="{FF2B5EF4-FFF2-40B4-BE49-F238E27FC236}">
                <a16:creationId xmlns:a16="http://schemas.microsoft.com/office/drawing/2014/main" id="{2C9BF6AC-9520-AC44-507B-AE6DAE83D8B7}"/>
              </a:ext>
            </a:extLst>
          </p:cNvPr>
          <p:cNvSpPr txBox="1"/>
          <p:nvPr/>
        </p:nvSpPr>
        <p:spPr>
          <a:xfrm>
            <a:off x="370464" y="914400"/>
            <a:ext cx="8602824" cy="523220"/>
          </a:xfrm>
          <a:prstGeom prst="rect">
            <a:avLst/>
          </a:prstGeom>
          <a:noFill/>
        </p:spPr>
        <p:txBody>
          <a:bodyPr wrap="square" rtlCol="0">
            <a:spAutoFit/>
          </a:bodyPr>
          <a:lstStyle/>
          <a:p>
            <a:r>
              <a:rPr lang="en-GB" sz="2800" dirty="0"/>
              <a:t>Why is the model performing so poorly?</a:t>
            </a:r>
          </a:p>
        </p:txBody>
      </p:sp>
    </p:spTree>
    <p:extLst>
      <p:ext uri="{BB962C8B-B14F-4D97-AF65-F5344CB8AC3E}">
        <p14:creationId xmlns:p14="http://schemas.microsoft.com/office/powerpoint/2010/main" val="2985095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0464" y="185996"/>
            <a:ext cx="10515600" cy="1325563"/>
          </a:xfrm>
        </p:spPr>
        <p:txBody>
          <a:bodyPr/>
          <a:lstStyle/>
          <a:p>
            <a:r>
              <a:rPr lang="en-GB" dirty="0"/>
              <a:t>Improve model : Features engineering</a:t>
            </a:r>
            <a:endParaRPr lang="fr-FR" dirty="0"/>
          </a:p>
        </p:txBody>
      </p:sp>
      <p:sp>
        <p:nvSpPr>
          <p:cNvPr id="5" name="TextBox 4">
            <a:extLst>
              <a:ext uri="{FF2B5EF4-FFF2-40B4-BE49-F238E27FC236}">
                <a16:creationId xmlns:a16="http://schemas.microsoft.com/office/drawing/2014/main" id="{90CCB4F6-F51D-400A-A6DA-DAEB769B33C9}"/>
              </a:ext>
            </a:extLst>
          </p:cNvPr>
          <p:cNvSpPr txBox="1"/>
          <p:nvPr/>
        </p:nvSpPr>
        <p:spPr>
          <a:xfrm>
            <a:off x="370464" y="1414757"/>
            <a:ext cx="11656221" cy="4370427"/>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t>Improve the performance by engineering new features : key element for successful model</a:t>
            </a:r>
          </a:p>
          <a:p>
            <a:pPr marL="285750" indent="-285750">
              <a:buFont typeface="Wingdings" panose="05000000000000000000" pitchFamily="2" charset="2"/>
              <a:buChar char="Ø"/>
            </a:pPr>
            <a:endParaRPr lang="en-GB" sz="2000" dirty="0"/>
          </a:p>
          <a:p>
            <a:pPr marL="285750" indent="-285750">
              <a:buFont typeface="Wingdings" panose="05000000000000000000" pitchFamily="2" charset="2"/>
              <a:buChar char="Ø"/>
            </a:pPr>
            <a:r>
              <a:rPr lang="en-GB" sz="2000" dirty="0"/>
              <a:t>You need to be creative to build features: what features could predict future price movement?</a:t>
            </a:r>
          </a:p>
          <a:p>
            <a:pPr marL="285750" indent="-285750">
              <a:buFont typeface="Wingdings" panose="05000000000000000000" pitchFamily="2" charset="2"/>
              <a:buChar char="Ø"/>
            </a:pPr>
            <a:endParaRPr lang="en-GB" sz="2000" dirty="0"/>
          </a:p>
          <a:p>
            <a:pPr marL="285750" indent="-285750">
              <a:buFont typeface="Wingdings" panose="05000000000000000000" pitchFamily="2" charset="2"/>
              <a:buChar char="Ø"/>
            </a:pPr>
            <a:r>
              <a:rPr lang="en-GB" sz="2000" dirty="0"/>
              <a:t>What transformation can be meaningful in Finance?</a:t>
            </a:r>
          </a:p>
          <a:p>
            <a:pPr marL="742950" lvl="1" indent="-285750">
              <a:buFont typeface="Wingdings" panose="05000000000000000000" pitchFamily="2" charset="2"/>
              <a:buChar char="§"/>
            </a:pPr>
            <a:r>
              <a:rPr lang="en-GB" sz="2000" u="sng" dirty="0"/>
              <a:t>Detect extreme values: </a:t>
            </a:r>
            <a:r>
              <a:rPr lang="en-GB" sz="2000" dirty="0"/>
              <a:t>Z-score transformation (Close – </a:t>
            </a:r>
            <a:r>
              <a:rPr lang="en-GB" sz="2000" dirty="0" err="1"/>
              <a:t>avg</a:t>
            </a:r>
            <a:r>
              <a:rPr lang="en-GB" sz="2000" dirty="0"/>
              <a:t>(Close))/std(Close)</a:t>
            </a:r>
          </a:p>
          <a:p>
            <a:pPr marL="742950" lvl="1" indent="-285750">
              <a:buFont typeface="Wingdings" panose="05000000000000000000" pitchFamily="2" charset="2"/>
              <a:buChar char="§"/>
            </a:pPr>
            <a:r>
              <a:rPr lang="en-GB" sz="2000" u="sng" dirty="0"/>
              <a:t>Trend approach</a:t>
            </a:r>
            <a:r>
              <a:rPr lang="en-GB" sz="2000" dirty="0"/>
              <a:t>: Moving average :</a:t>
            </a:r>
            <a:r>
              <a:rPr lang="en-GB" sz="2000" dirty="0" err="1"/>
              <a:t>Avg</a:t>
            </a:r>
            <a:r>
              <a:rPr lang="en-GB" sz="2000" dirty="0"/>
              <a:t>(Close) </a:t>
            </a:r>
          </a:p>
          <a:p>
            <a:pPr marL="742950" lvl="1" indent="-285750">
              <a:buFont typeface="Wingdings" panose="05000000000000000000" pitchFamily="2" charset="2"/>
              <a:buChar char="§"/>
            </a:pPr>
            <a:r>
              <a:rPr lang="en-GB" sz="2000" u="sng" dirty="0"/>
              <a:t>Change of trend: </a:t>
            </a:r>
            <a:r>
              <a:rPr lang="en-GB" sz="2000" dirty="0"/>
              <a:t>Cross-over: short moving average crossing Long moving average</a:t>
            </a:r>
          </a:p>
          <a:p>
            <a:pPr marL="742950" lvl="1" indent="-285750">
              <a:buFont typeface="Wingdings" panose="05000000000000000000" pitchFamily="2" charset="2"/>
              <a:buChar char="§"/>
            </a:pPr>
            <a:r>
              <a:rPr lang="en-GB" sz="2000" u="sng" dirty="0"/>
              <a:t>Regime </a:t>
            </a:r>
            <a:r>
              <a:rPr lang="en-GB" sz="2000" dirty="0"/>
              <a:t>: RSI (Relative Strength Index)</a:t>
            </a:r>
          </a:p>
          <a:p>
            <a:pPr marL="742950" lvl="1" indent="-285750">
              <a:buFont typeface="Wingdings" panose="05000000000000000000" pitchFamily="2" charset="2"/>
              <a:buChar char="§"/>
            </a:pPr>
            <a:r>
              <a:rPr lang="en-GB" sz="2000" dirty="0"/>
              <a:t>….</a:t>
            </a:r>
          </a:p>
          <a:p>
            <a:pPr lvl="1"/>
            <a:endParaRPr lang="en-GB" sz="2000" dirty="0"/>
          </a:p>
          <a:p>
            <a:pPr marL="742950" lvl="1" indent="-285750">
              <a:buFont typeface="Wingdings" panose="05000000000000000000" pitchFamily="2" charset="2"/>
              <a:buChar char="§"/>
            </a:pPr>
            <a:endParaRPr lang="en-GB" sz="2000" dirty="0"/>
          </a:p>
          <a:p>
            <a:endParaRPr lang="en-GB" dirty="0"/>
          </a:p>
        </p:txBody>
      </p:sp>
      <p:sp>
        <p:nvSpPr>
          <p:cNvPr id="17" name="TextBox 16">
            <a:extLst>
              <a:ext uri="{FF2B5EF4-FFF2-40B4-BE49-F238E27FC236}">
                <a16:creationId xmlns:a16="http://schemas.microsoft.com/office/drawing/2014/main" id="{00394D11-E522-E11A-46AD-8DD1DFB57F4B}"/>
              </a:ext>
            </a:extLst>
          </p:cNvPr>
          <p:cNvSpPr txBox="1"/>
          <p:nvPr/>
        </p:nvSpPr>
        <p:spPr>
          <a:xfrm>
            <a:off x="522514" y="4781523"/>
            <a:ext cx="10790615" cy="1323439"/>
          </a:xfrm>
          <a:prstGeom prst="rect">
            <a:avLst/>
          </a:prstGeom>
          <a:noFill/>
        </p:spPr>
        <p:txBody>
          <a:bodyPr wrap="square" rtlCol="0">
            <a:spAutoFit/>
          </a:bodyPr>
          <a:lstStyle/>
          <a:p>
            <a:r>
              <a:rPr lang="en-GB" sz="2000" i="1" dirty="0">
                <a:effectLst>
                  <a:outerShdw blurRad="38100" dist="38100" dir="2700000" algn="tl">
                    <a:srgbClr val="000000">
                      <a:alpha val="43137"/>
                    </a:srgbClr>
                  </a:outerShdw>
                </a:effectLst>
              </a:rPr>
              <a:t>								</a:t>
            </a:r>
            <a:r>
              <a:rPr lang="en-GB" sz="2000" i="1" u="sng" dirty="0">
                <a:effectLst>
                  <a:outerShdw blurRad="38100" dist="38100" dir="2700000" algn="tl">
                    <a:srgbClr val="000000">
                      <a:alpha val="43137"/>
                    </a:srgbClr>
                  </a:outerShdw>
                </a:effectLst>
              </a:rPr>
              <a:t>Exercise</a:t>
            </a:r>
            <a:r>
              <a:rPr lang="en-GB" sz="2000" i="1" dirty="0">
                <a:effectLst>
                  <a:outerShdw blurRad="38100" dist="38100" dir="2700000" algn="tl">
                    <a:srgbClr val="000000">
                      <a:alpha val="43137"/>
                    </a:srgbClr>
                  </a:outerShdw>
                </a:effectLst>
              </a:rPr>
              <a:t>:</a:t>
            </a:r>
          </a:p>
          <a:p>
            <a:pPr marL="342900" indent="-342900">
              <a:buFont typeface="Wingdings" panose="05000000000000000000" pitchFamily="2" charset="2"/>
              <a:buChar char="Ø"/>
            </a:pPr>
            <a:r>
              <a:rPr lang="en-GB" sz="2000" i="1" dirty="0">
                <a:effectLst>
                  <a:outerShdw blurRad="38100" dist="38100" dir="2700000" algn="tl">
                    <a:srgbClr val="000000">
                      <a:alpha val="43137"/>
                    </a:srgbClr>
                  </a:outerShdw>
                </a:effectLst>
              </a:rPr>
              <a:t>Start with closing price and build new features:</a:t>
            </a:r>
          </a:p>
          <a:p>
            <a:r>
              <a:rPr lang="en-GB" sz="2000" i="1" dirty="0">
                <a:effectLst>
                  <a:outerShdw blurRad="38100" dist="38100" dir="2700000" algn="tl">
                    <a:srgbClr val="000000">
                      <a:alpha val="43137"/>
                    </a:srgbClr>
                  </a:outerShdw>
                </a:effectLst>
              </a:rPr>
              <a:t>	Apply Z-score transformation, pick a monthly rolling window</a:t>
            </a:r>
          </a:p>
          <a:p>
            <a:pPr marL="342900" indent="-342900">
              <a:buFont typeface="Wingdings" panose="05000000000000000000" pitchFamily="2" charset="2"/>
              <a:buChar char="Ø"/>
            </a:pPr>
            <a:r>
              <a:rPr lang="en-GB" sz="2000" b="1" i="1" dirty="0">
                <a:effectLst>
                  <a:outerShdw blurRad="38100" dist="38100" dir="2700000" algn="tl">
                    <a:srgbClr val="000000">
                      <a:alpha val="43137"/>
                    </a:srgbClr>
                  </a:outerShdw>
                </a:effectLst>
              </a:rPr>
              <a:t>Check your new model’s performance on the training set and validation set.</a:t>
            </a:r>
            <a:endParaRPr lang="en-DE" b="1" dirty="0"/>
          </a:p>
        </p:txBody>
      </p:sp>
      <p:sp>
        <p:nvSpPr>
          <p:cNvPr id="3" name="TextBox 2">
            <a:extLst>
              <a:ext uri="{FF2B5EF4-FFF2-40B4-BE49-F238E27FC236}">
                <a16:creationId xmlns:a16="http://schemas.microsoft.com/office/drawing/2014/main" id="{2142C234-B8E4-0255-31C2-1BD1C561AF92}"/>
              </a:ext>
            </a:extLst>
          </p:cNvPr>
          <p:cNvSpPr txBox="1"/>
          <p:nvPr/>
        </p:nvSpPr>
        <p:spPr>
          <a:xfrm>
            <a:off x="5290457" y="6302672"/>
            <a:ext cx="8033657"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you want meaningful features, garbage IN, garbage OUT</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004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0464" y="185996"/>
            <a:ext cx="10515600" cy="1325563"/>
          </a:xfrm>
        </p:spPr>
        <p:txBody>
          <a:bodyPr/>
          <a:lstStyle/>
          <a:p>
            <a:r>
              <a:rPr lang="en-GB" dirty="0"/>
              <a:t>Improve model : Features engineering</a:t>
            </a:r>
            <a:endParaRPr lang="fr-FR" dirty="0"/>
          </a:p>
        </p:txBody>
      </p:sp>
      <p:pic>
        <p:nvPicPr>
          <p:cNvPr id="4" name="Picture 3">
            <a:extLst>
              <a:ext uri="{FF2B5EF4-FFF2-40B4-BE49-F238E27FC236}">
                <a16:creationId xmlns:a16="http://schemas.microsoft.com/office/drawing/2014/main" id="{BEF082B6-5DFB-B88A-3E51-9081499B471A}"/>
              </a:ext>
            </a:extLst>
          </p:cNvPr>
          <p:cNvPicPr>
            <a:picLocks noChangeAspect="1"/>
          </p:cNvPicPr>
          <p:nvPr/>
        </p:nvPicPr>
        <p:blipFill>
          <a:blip r:embed="rId2"/>
          <a:stretch>
            <a:fillRect/>
          </a:stretch>
        </p:blipFill>
        <p:spPr>
          <a:xfrm>
            <a:off x="936715" y="4692777"/>
            <a:ext cx="11115326" cy="855025"/>
          </a:xfrm>
          <a:prstGeom prst="rect">
            <a:avLst/>
          </a:prstGeom>
        </p:spPr>
      </p:pic>
      <p:pic>
        <p:nvPicPr>
          <p:cNvPr id="7" name="Picture 6">
            <a:extLst>
              <a:ext uri="{FF2B5EF4-FFF2-40B4-BE49-F238E27FC236}">
                <a16:creationId xmlns:a16="http://schemas.microsoft.com/office/drawing/2014/main" id="{13004AA9-6FC5-2D6C-7EE1-3AF13403DF45}"/>
              </a:ext>
            </a:extLst>
          </p:cNvPr>
          <p:cNvPicPr>
            <a:picLocks noChangeAspect="1"/>
          </p:cNvPicPr>
          <p:nvPr/>
        </p:nvPicPr>
        <p:blipFill>
          <a:blip r:embed="rId3"/>
          <a:stretch>
            <a:fillRect/>
          </a:stretch>
        </p:blipFill>
        <p:spPr>
          <a:xfrm>
            <a:off x="936715" y="1511559"/>
            <a:ext cx="7182861" cy="2855299"/>
          </a:xfrm>
          <a:prstGeom prst="rect">
            <a:avLst/>
          </a:prstGeom>
        </p:spPr>
      </p:pic>
      <p:sp>
        <p:nvSpPr>
          <p:cNvPr id="8" name="TextBox 7">
            <a:extLst>
              <a:ext uri="{FF2B5EF4-FFF2-40B4-BE49-F238E27FC236}">
                <a16:creationId xmlns:a16="http://schemas.microsoft.com/office/drawing/2014/main" id="{F24895EE-C4D6-934F-9A16-E12849185029}"/>
              </a:ext>
            </a:extLst>
          </p:cNvPr>
          <p:cNvSpPr txBox="1"/>
          <p:nvPr/>
        </p:nvSpPr>
        <p:spPr>
          <a:xfrm>
            <a:off x="5290457" y="6399605"/>
            <a:ext cx="8033657"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you want meaningful features, garbage IN, garbage OUT</a:t>
            </a:r>
            <a:endParaRPr lang="en-DE" b="1" i="1" dirty="0">
              <a:latin typeface="Calibri" panose="020F0502020204030204" pitchFamily="34" charset="0"/>
              <a:cs typeface="Calibri" panose="020F0502020204030204" pitchFamily="34" charset="0"/>
            </a:endParaRPr>
          </a:p>
        </p:txBody>
      </p:sp>
      <p:sp>
        <p:nvSpPr>
          <p:cNvPr id="13" name="Arrow: Curved Right 12">
            <a:extLst>
              <a:ext uri="{FF2B5EF4-FFF2-40B4-BE49-F238E27FC236}">
                <a16:creationId xmlns:a16="http://schemas.microsoft.com/office/drawing/2014/main" id="{A3EF5ADB-4FB4-D090-C1AB-52B83AA89758}"/>
              </a:ext>
            </a:extLst>
          </p:cNvPr>
          <p:cNvSpPr/>
          <p:nvPr/>
        </p:nvSpPr>
        <p:spPr>
          <a:xfrm>
            <a:off x="68968" y="3043052"/>
            <a:ext cx="867747" cy="2219413"/>
          </a:xfrm>
          <a:prstGeom prst="curvedRightArrow">
            <a:avLst>
              <a:gd name="adj1" fmla="val 25000"/>
              <a:gd name="adj2" fmla="val 50000"/>
              <a:gd name="adj3" fmla="val 53629"/>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bg2">
                  <a:lumMod val="60000"/>
                  <a:lumOff val="40000"/>
                </a:schemeClr>
              </a:solidFill>
            </a:endParaRPr>
          </a:p>
        </p:txBody>
      </p:sp>
      <p:sp>
        <p:nvSpPr>
          <p:cNvPr id="15" name="TextBox 14">
            <a:extLst>
              <a:ext uri="{FF2B5EF4-FFF2-40B4-BE49-F238E27FC236}">
                <a16:creationId xmlns:a16="http://schemas.microsoft.com/office/drawing/2014/main" id="{F1DA7448-7273-9AFE-977B-CC3714779524}"/>
              </a:ext>
            </a:extLst>
          </p:cNvPr>
          <p:cNvSpPr txBox="1"/>
          <p:nvPr/>
        </p:nvSpPr>
        <p:spPr>
          <a:xfrm>
            <a:off x="8500187" y="2635660"/>
            <a:ext cx="3377681" cy="2062103"/>
          </a:xfrm>
          <a:prstGeom prst="rect">
            <a:avLst/>
          </a:prstGeom>
          <a:noFill/>
        </p:spPr>
        <p:txBody>
          <a:bodyPr wrap="square" rtlCol="0">
            <a:spAutoFit/>
          </a:bodyPr>
          <a:lstStyle/>
          <a:p>
            <a:pPr marL="285750" indent="-285750">
              <a:buFont typeface="Wingdings" panose="05000000000000000000" pitchFamily="2" charset="2"/>
              <a:buChar char="§"/>
            </a:pPr>
            <a:r>
              <a:rPr lang="en-GB" sz="1600" dirty="0"/>
              <a:t>Forward fill the missing value</a:t>
            </a:r>
          </a:p>
          <a:p>
            <a:pPr marL="285750" indent="-285750">
              <a:buFont typeface="Wingdings" panose="05000000000000000000" pitchFamily="2" charset="2"/>
              <a:buChar char="§"/>
            </a:pPr>
            <a:r>
              <a:rPr lang="en-GB" sz="1600" dirty="0"/>
              <a:t>Apply z-score</a:t>
            </a:r>
          </a:p>
          <a:p>
            <a:pPr marL="285750" indent="-285750">
              <a:buFont typeface="Wingdings" panose="05000000000000000000" pitchFamily="2" charset="2"/>
              <a:buChar char="§"/>
            </a:pPr>
            <a:r>
              <a:rPr lang="en-GB" sz="1600" dirty="0"/>
              <a:t>Replace missing with 0</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Merge features and target on “Date” column</a:t>
            </a:r>
          </a:p>
        </p:txBody>
      </p:sp>
      <p:cxnSp>
        <p:nvCxnSpPr>
          <p:cNvPr id="21" name="Straight Arrow Connector 20">
            <a:extLst>
              <a:ext uri="{FF2B5EF4-FFF2-40B4-BE49-F238E27FC236}">
                <a16:creationId xmlns:a16="http://schemas.microsoft.com/office/drawing/2014/main" id="{E2F61184-36B8-EF4A-CD78-1DA56A790288}"/>
              </a:ext>
            </a:extLst>
          </p:cNvPr>
          <p:cNvCxnSpPr>
            <a:cxnSpLocks/>
          </p:cNvCxnSpPr>
          <p:nvPr/>
        </p:nvCxnSpPr>
        <p:spPr>
          <a:xfrm flipH="1">
            <a:off x="3676261" y="2837122"/>
            <a:ext cx="4702629" cy="65"/>
          </a:xfrm>
          <a:prstGeom prst="straightConnector1">
            <a:avLst/>
          </a:prstGeom>
          <a:ln w="571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A96E32-5C2E-E427-37C8-0CF7FDD89B4E}"/>
              </a:ext>
            </a:extLst>
          </p:cNvPr>
          <p:cNvCxnSpPr>
            <a:cxnSpLocks/>
          </p:cNvCxnSpPr>
          <p:nvPr/>
        </p:nvCxnSpPr>
        <p:spPr>
          <a:xfrm flipH="1">
            <a:off x="4360506" y="3102135"/>
            <a:ext cx="4018384" cy="0"/>
          </a:xfrm>
          <a:prstGeom prst="straightConnector1">
            <a:avLst/>
          </a:prstGeom>
          <a:ln w="571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DB4975-952A-97C7-3BAF-F970B89D5811}"/>
              </a:ext>
            </a:extLst>
          </p:cNvPr>
          <p:cNvCxnSpPr>
            <a:cxnSpLocks/>
          </p:cNvCxnSpPr>
          <p:nvPr/>
        </p:nvCxnSpPr>
        <p:spPr>
          <a:xfrm flipH="1">
            <a:off x="3281265" y="3291858"/>
            <a:ext cx="5097625" cy="0"/>
          </a:xfrm>
          <a:prstGeom prst="straightConnector1">
            <a:avLst/>
          </a:prstGeom>
          <a:ln w="571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D6B7DF4-6304-2139-B018-84CF04FA0C7B}"/>
              </a:ext>
            </a:extLst>
          </p:cNvPr>
          <p:cNvCxnSpPr>
            <a:cxnSpLocks/>
          </p:cNvCxnSpPr>
          <p:nvPr/>
        </p:nvCxnSpPr>
        <p:spPr>
          <a:xfrm flipH="1">
            <a:off x="5544327" y="4237360"/>
            <a:ext cx="2834563" cy="0"/>
          </a:xfrm>
          <a:prstGeom prst="straightConnector1">
            <a:avLst/>
          </a:prstGeom>
          <a:ln w="571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826EC9F-BD5F-A220-4AE6-075F36442F41}"/>
              </a:ext>
            </a:extLst>
          </p:cNvPr>
          <p:cNvPicPr>
            <a:picLocks noChangeAspect="1"/>
          </p:cNvPicPr>
          <p:nvPr/>
        </p:nvPicPr>
        <p:blipFill>
          <a:blip r:embed="rId4"/>
          <a:stretch>
            <a:fillRect/>
          </a:stretch>
        </p:blipFill>
        <p:spPr>
          <a:xfrm>
            <a:off x="936715" y="5717881"/>
            <a:ext cx="1815465" cy="855025"/>
          </a:xfrm>
          <a:prstGeom prst="rect">
            <a:avLst/>
          </a:prstGeom>
        </p:spPr>
      </p:pic>
      <p:pic>
        <p:nvPicPr>
          <p:cNvPr id="38" name="Picture 37">
            <a:extLst>
              <a:ext uri="{FF2B5EF4-FFF2-40B4-BE49-F238E27FC236}">
                <a16:creationId xmlns:a16="http://schemas.microsoft.com/office/drawing/2014/main" id="{0A559872-D19D-2385-F8AD-1A195D6CC59A}"/>
              </a:ext>
            </a:extLst>
          </p:cNvPr>
          <p:cNvPicPr>
            <a:picLocks noChangeAspect="1"/>
          </p:cNvPicPr>
          <p:nvPr/>
        </p:nvPicPr>
        <p:blipFill>
          <a:blip r:embed="rId5"/>
          <a:stretch>
            <a:fillRect/>
          </a:stretch>
        </p:blipFill>
        <p:spPr>
          <a:xfrm>
            <a:off x="2912927" y="5735164"/>
            <a:ext cx="2201696" cy="537143"/>
          </a:xfrm>
          <a:prstGeom prst="rect">
            <a:avLst/>
          </a:prstGeom>
        </p:spPr>
      </p:pic>
    </p:spTree>
    <p:extLst>
      <p:ext uri="{BB962C8B-B14F-4D97-AF65-F5344CB8AC3E}">
        <p14:creationId xmlns:p14="http://schemas.microsoft.com/office/powerpoint/2010/main" val="2326769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483747" y="231024"/>
            <a:ext cx="10515600" cy="646987"/>
          </a:xfrm>
        </p:spPr>
        <p:txBody>
          <a:bodyPr/>
          <a:lstStyle/>
          <a:p>
            <a:pPr marL="0" indent="0">
              <a:buNone/>
            </a:pPr>
            <a:r>
              <a:rPr lang="en-GB" sz="2800" dirty="0"/>
              <a:t>FEATURES ENGINEERING RESULT</a:t>
            </a:r>
          </a:p>
          <a:p>
            <a:pPr marL="0" indent="0">
              <a:buNone/>
            </a:pPr>
            <a:endParaRPr lang="en-GB" dirty="0"/>
          </a:p>
        </p:txBody>
      </p:sp>
      <p:sp>
        <p:nvSpPr>
          <p:cNvPr id="14" name="TextBox 13">
            <a:extLst>
              <a:ext uri="{FF2B5EF4-FFF2-40B4-BE49-F238E27FC236}">
                <a16:creationId xmlns:a16="http://schemas.microsoft.com/office/drawing/2014/main" id="{4828DA24-C7F2-44F8-B3E5-B117A4F2D563}"/>
              </a:ext>
            </a:extLst>
          </p:cNvPr>
          <p:cNvSpPr txBox="1"/>
          <p:nvPr/>
        </p:nvSpPr>
        <p:spPr>
          <a:xfrm>
            <a:off x="483747" y="5257800"/>
            <a:ext cx="11225504" cy="1138773"/>
          </a:xfrm>
          <a:prstGeom prst="rect">
            <a:avLst/>
          </a:prstGeom>
          <a:noFill/>
        </p:spPr>
        <p:txBody>
          <a:bodyPr wrap="square" rtlCol="0">
            <a:spAutoFit/>
          </a:bodyPr>
          <a:lstStyle/>
          <a:p>
            <a:pPr marL="285750" indent="-285750">
              <a:buFont typeface="Wingdings" panose="05000000000000000000" pitchFamily="2" charset="2"/>
              <a:buChar char="Ø"/>
            </a:pPr>
            <a:r>
              <a:rPr lang="en-GB" sz="2200" dirty="0"/>
              <a:t>Simple transformation on raw data : clearly improved the performance of the model both on the training set and on the validation set.</a:t>
            </a:r>
          </a:p>
          <a:p>
            <a:pPr marL="285750" indent="-285750">
              <a:buFont typeface="Wingdings" panose="05000000000000000000" pitchFamily="2" charset="2"/>
              <a:buChar char="Ø"/>
            </a:pPr>
            <a:r>
              <a:rPr lang="en-GB" sz="2200" dirty="0"/>
              <a:t>On training set we went from 54% recall to 83% !!! </a:t>
            </a:r>
            <a:r>
              <a:rPr lang="en-DE" sz="2400" dirty="0"/>
              <a:t>✅</a:t>
            </a:r>
            <a:endParaRPr lang="en-GB" sz="2200" dirty="0"/>
          </a:p>
        </p:txBody>
      </p:sp>
      <p:pic>
        <p:nvPicPr>
          <p:cNvPr id="5" name="Picture 4">
            <a:extLst>
              <a:ext uri="{FF2B5EF4-FFF2-40B4-BE49-F238E27FC236}">
                <a16:creationId xmlns:a16="http://schemas.microsoft.com/office/drawing/2014/main" id="{7A850BE3-D0DB-14FA-D99D-F0389AC677DD}"/>
              </a:ext>
            </a:extLst>
          </p:cNvPr>
          <p:cNvPicPr>
            <a:picLocks noChangeAspect="1"/>
          </p:cNvPicPr>
          <p:nvPr/>
        </p:nvPicPr>
        <p:blipFill>
          <a:blip r:embed="rId2"/>
          <a:stretch>
            <a:fillRect/>
          </a:stretch>
        </p:blipFill>
        <p:spPr>
          <a:xfrm>
            <a:off x="787717" y="1344736"/>
            <a:ext cx="4292258" cy="3703498"/>
          </a:xfrm>
          <a:prstGeom prst="rect">
            <a:avLst/>
          </a:prstGeom>
        </p:spPr>
      </p:pic>
      <p:pic>
        <p:nvPicPr>
          <p:cNvPr id="8" name="Picture 7">
            <a:extLst>
              <a:ext uri="{FF2B5EF4-FFF2-40B4-BE49-F238E27FC236}">
                <a16:creationId xmlns:a16="http://schemas.microsoft.com/office/drawing/2014/main" id="{97C2E5AF-6771-605B-0712-3FA0B8FEAE6A}"/>
              </a:ext>
            </a:extLst>
          </p:cNvPr>
          <p:cNvPicPr>
            <a:picLocks noChangeAspect="1"/>
          </p:cNvPicPr>
          <p:nvPr/>
        </p:nvPicPr>
        <p:blipFill>
          <a:blip r:embed="rId3"/>
          <a:stretch>
            <a:fillRect/>
          </a:stretch>
        </p:blipFill>
        <p:spPr>
          <a:xfrm>
            <a:off x="5669129" y="1344736"/>
            <a:ext cx="4419056" cy="3703498"/>
          </a:xfrm>
          <a:prstGeom prst="rect">
            <a:avLst/>
          </a:prstGeom>
        </p:spPr>
      </p:pic>
      <p:sp>
        <p:nvSpPr>
          <p:cNvPr id="11" name="TextBox 10">
            <a:extLst>
              <a:ext uri="{FF2B5EF4-FFF2-40B4-BE49-F238E27FC236}">
                <a16:creationId xmlns:a16="http://schemas.microsoft.com/office/drawing/2014/main" id="{6A79E710-7A14-5B29-E51C-50C6C3822C9F}"/>
              </a:ext>
            </a:extLst>
          </p:cNvPr>
          <p:cNvSpPr txBox="1"/>
          <p:nvPr/>
        </p:nvSpPr>
        <p:spPr>
          <a:xfrm>
            <a:off x="5290457" y="6399605"/>
            <a:ext cx="8033657"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you want meaningful features, garbage IN, garbage OUT</a:t>
            </a:r>
            <a:endParaRPr lang="en-DE" b="1" i="1"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8F998E99-BAA1-FEF3-EFE2-6894A4A9D078}"/>
              </a:ext>
            </a:extLst>
          </p:cNvPr>
          <p:cNvSpPr txBox="1"/>
          <p:nvPr/>
        </p:nvSpPr>
        <p:spPr>
          <a:xfrm>
            <a:off x="2164702" y="932264"/>
            <a:ext cx="2351314" cy="369332"/>
          </a:xfrm>
          <a:prstGeom prst="rect">
            <a:avLst/>
          </a:prstGeom>
          <a:noFill/>
        </p:spPr>
        <p:txBody>
          <a:bodyPr wrap="square" rtlCol="0">
            <a:spAutoFit/>
          </a:bodyPr>
          <a:lstStyle/>
          <a:p>
            <a:r>
              <a:rPr lang="en-US" dirty="0"/>
              <a:t>Training set</a:t>
            </a:r>
            <a:endParaRPr lang="en-DE" dirty="0"/>
          </a:p>
        </p:txBody>
      </p:sp>
      <p:sp>
        <p:nvSpPr>
          <p:cNvPr id="4" name="TextBox 3">
            <a:extLst>
              <a:ext uri="{FF2B5EF4-FFF2-40B4-BE49-F238E27FC236}">
                <a16:creationId xmlns:a16="http://schemas.microsoft.com/office/drawing/2014/main" id="{1364252E-CD9F-D70B-E806-2796069E77F3}"/>
              </a:ext>
            </a:extLst>
          </p:cNvPr>
          <p:cNvSpPr txBox="1"/>
          <p:nvPr/>
        </p:nvSpPr>
        <p:spPr>
          <a:xfrm>
            <a:off x="7364964" y="907320"/>
            <a:ext cx="2351314" cy="369332"/>
          </a:xfrm>
          <a:prstGeom prst="rect">
            <a:avLst/>
          </a:prstGeom>
          <a:noFill/>
        </p:spPr>
        <p:txBody>
          <a:bodyPr wrap="square" rtlCol="0">
            <a:spAutoFit/>
          </a:bodyPr>
          <a:lstStyle/>
          <a:p>
            <a:r>
              <a:rPr lang="en-US" dirty="0"/>
              <a:t>Validation set</a:t>
            </a:r>
            <a:endParaRPr lang="en-DE" dirty="0"/>
          </a:p>
        </p:txBody>
      </p:sp>
    </p:spTree>
    <p:extLst>
      <p:ext uri="{BB962C8B-B14F-4D97-AF65-F5344CB8AC3E}">
        <p14:creationId xmlns:p14="http://schemas.microsoft.com/office/powerpoint/2010/main" val="1102084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0464" y="97220"/>
            <a:ext cx="10515600" cy="1325563"/>
          </a:xfrm>
        </p:spPr>
        <p:txBody>
          <a:bodyPr/>
          <a:lstStyle/>
          <a:p>
            <a:r>
              <a:rPr lang="en-GB" dirty="0"/>
              <a:t>Logistic Regression</a:t>
            </a:r>
            <a:endParaRPr lang="fr-FR" dirty="0"/>
          </a:p>
        </p:txBody>
      </p:sp>
      <p:sp>
        <p:nvSpPr>
          <p:cNvPr id="10" name="TextBox 9">
            <a:extLst>
              <a:ext uri="{FF2B5EF4-FFF2-40B4-BE49-F238E27FC236}">
                <a16:creationId xmlns:a16="http://schemas.microsoft.com/office/drawing/2014/main" id="{8C5AB8BE-7466-5333-AC7E-A6E148F95FE2}"/>
              </a:ext>
            </a:extLst>
          </p:cNvPr>
          <p:cNvSpPr txBox="1"/>
          <p:nvPr/>
        </p:nvSpPr>
        <p:spPr>
          <a:xfrm>
            <a:off x="7376360" y="1238117"/>
            <a:ext cx="3069772" cy="369332"/>
          </a:xfrm>
          <a:prstGeom prst="rect">
            <a:avLst/>
          </a:prstGeom>
          <a:noFill/>
        </p:spPr>
        <p:txBody>
          <a:bodyPr wrap="square" rtlCol="0">
            <a:spAutoFit/>
          </a:bodyPr>
          <a:lstStyle/>
          <a:p>
            <a:r>
              <a:rPr lang="en-US" dirty="0"/>
              <a:t>After transformation</a:t>
            </a:r>
            <a:endParaRPr lang="fr-FR" dirty="0"/>
          </a:p>
        </p:txBody>
      </p:sp>
      <p:sp>
        <p:nvSpPr>
          <p:cNvPr id="13" name="TextBox 12">
            <a:extLst>
              <a:ext uri="{FF2B5EF4-FFF2-40B4-BE49-F238E27FC236}">
                <a16:creationId xmlns:a16="http://schemas.microsoft.com/office/drawing/2014/main" id="{66535A44-2003-5E50-945D-957172C2C1CD}"/>
              </a:ext>
            </a:extLst>
          </p:cNvPr>
          <p:cNvSpPr txBox="1"/>
          <p:nvPr/>
        </p:nvSpPr>
        <p:spPr>
          <a:xfrm>
            <a:off x="1407878" y="1324051"/>
            <a:ext cx="3069772" cy="369332"/>
          </a:xfrm>
          <a:prstGeom prst="rect">
            <a:avLst/>
          </a:prstGeom>
          <a:noFill/>
        </p:spPr>
        <p:txBody>
          <a:bodyPr wrap="square" rtlCol="0">
            <a:spAutoFit/>
          </a:bodyPr>
          <a:lstStyle/>
          <a:p>
            <a:r>
              <a:rPr lang="en-US"/>
              <a:t>Before transformation</a:t>
            </a:r>
            <a:endParaRPr lang="fr-FR" dirty="0"/>
          </a:p>
        </p:txBody>
      </p:sp>
      <p:pic>
        <p:nvPicPr>
          <p:cNvPr id="6" name="Picture 5">
            <a:extLst>
              <a:ext uri="{FF2B5EF4-FFF2-40B4-BE49-F238E27FC236}">
                <a16:creationId xmlns:a16="http://schemas.microsoft.com/office/drawing/2014/main" id="{3B156C47-1D82-DC85-CB74-7848F84908AC}"/>
              </a:ext>
            </a:extLst>
          </p:cNvPr>
          <p:cNvPicPr>
            <a:picLocks noChangeAspect="1"/>
          </p:cNvPicPr>
          <p:nvPr/>
        </p:nvPicPr>
        <p:blipFill>
          <a:blip r:embed="rId2"/>
          <a:stretch>
            <a:fillRect/>
          </a:stretch>
        </p:blipFill>
        <p:spPr>
          <a:xfrm>
            <a:off x="6310884" y="1697520"/>
            <a:ext cx="4385691" cy="2865368"/>
          </a:xfrm>
          <a:prstGeom prst="rect">
            <a:avLst/>
          </a:prstGeom>
        </p:spPr>
      </p:pic>
      <p:pic>
        <p:nvPicPr>
          <p:cNvPr id="4" name="Picture 3">
            <a:extLst>
              <a:ext uri="{FF2B5EF4-FFF2-40B4-BE49-F238E27FC236}">
                <a16:creationId xmlns:a16="http://schemas.microsoft.com/office/drawing/2014/main" id="{498FB879-6897-D503-B544-54B8286BE2F5}"/>
              </a:ext>
            </a:extLst>
          </p:cNvPr>
          <p:cNvPicPr>
            <a:picLocks noChangeAspect="1"/>
          </p:cNvPicPr>
          <p:nvPr/>
        </p:nvPicPr>
        <p:blipFill>
          <a:blip r:embed="rId3"/>
          <a:stretch>
            <a:fillRect/>
          </a:stretch>
        </p:blipFill>
        <p:spPr>
          <a:xfrm>
            <a:off x="913663" y="1697247"/>
            <a:ext cx="3886155" cy="2865368"/>
          </a:xfrm>
          <a:prstGeom prst="rect">
            <a:avLst/>
          </a:prstGeom>
        </p:spPr>
      </p:pic>
      <p:sp>
        <p:nvSpPr>
          <p:cNvPr id="5" name="TextBox 4">
            <a:extLst>
              <a:ext uri="{FF2B5EF4-FFF2-40B4-BE49-F238E27FC236}">
                <a16:creationId xmlns:a16="http://schemas.microsoft.com/office/drawing/2014/main" id="{0D0F95A9-4EB4-415E-6A88-17D8B62B5EBC}"/>
              </a:ext>
            </a:extLst>
          </p:cNvPr>
          <p:cNvSpPr txBox="1"/>
          <p:nvPr/>
        </p:nvSpPr>
        <p:spPr>
          <a:xfrm>
            <a:off x="9654851" y="1238117"/>
            <a:ext cx="451174" cy="369332"/>
          </a:xfrm>
          <a:prstGeom prst="rect">
            <a:avLst/>
          </a:prstGeom>
          <a:noFill/>
        </p:spPr>
        <p:txBody>
          <a:bodyPr wrap="square">
            <a:spAutoFit/>
          </a:bodyPr>
          <a:lstStyle/>
          <a:p>
            <a:r>
              <a:rPr lang="en-DE" sz="1800" dirty="0"/>
              <a:t>✅</a:t>
            </a:r>
            <a:endParaRPr lang="en-DE" dirty="0"/>
          </a:p>
        </p:txBody>
      </p:sp>
      <p:sp>
        <p:nvSpPr>
          <p:cNvPr id="11" name="TextBox 10">
            <a:extLst>
              <a:ext uri="{FF2B5EF4-FFF2-40B4-BE49-F238E27FC236}">
                <a16:creationId xmlns:a16="http://schemas.microsoft.com/office/drawing/2014/main" id="{197923C8-C63C-7BB2-E5D3-0799744827A7}"/>
              </a:ext>
            </a:extLst>
          </p:cNvPr>
          <p:cNvSpPr txBox="1"/>
          <p:nvPr/>
        </p:nvSpPr>
        <p:spPr>
          <a:xfrm>
            <a:off x="3887651" y="1324051"/>
            <a:ext cx="6097554" cy="369332"/>
          </a:xfrm>
          <a:prstGeom prst="rect">
            <a:avLst/>
          </a:prstGeom>
          <a:noFill/>
        </p:spPr>
        <p:txBody>
          <a:bodyPr wrap="square">
            <a:spAutoFit/>
          </a:bodyPr>
          <a:lstStyle/>
          <a:p>
            <a:r>
              <a:rPr lang="en-DE" sz="1800" dirty="0">
                <a:solidFill>
                  <a:srgbClr val="000000"/>
                </a:solidFill>
                <a:latin typeface="Apple Color Emoji"/>
              </a:rPr>
              <a:t>❌</a:t>
            </a:r>
            <a:endParaRPr lang="en-DE" dirty="0"/>
          </a:p>
        </p:txBody>
      </p:sp>
      <p:pic>
        <p:nvPicPr>
          <p:cNvPr id="14" name="Picture 13">
            <a:extLst>
              <a:ext uri="{FF2B5EF4-FFF2-40B4-BE49-F238E27FC236}">
                <a16:creationId xmlns:a16="http://schemas.microsoft.com/office/drawing/2014/main" id="{671AF52C-16E9-B034-5DAE-26CB2DA575B3}"/>
              </a:ext>
            </a:extLst>
          </p:cNvPr>
          <p:cNvPicPr>
            <a:picLocks noChangeAspect="1"/>
          </p:cNvPicPr>
          <p:nvPr/>
        </p:nvPicPr>
        <p:blipFill>
          <a:blip r:embed="rId4"/>
          <a:stretch>
            <a:fillRect/>
          </a:stretch>
        </p:blipFill>
        <p:spPr>
          <a:xfrm>
            <a:off x="913254" y="4935810"/>
            <a:ext cx="3247790" cy="1026793"/>
          </a:xfrm>
          <a:prstGeom prst="rect">
            <a:avLst/>
          </a:prstGeom>
        </p:spPr>
      </p:pic>
      <p:pic>
        <p:nvPicPr>
          <p:cNvPr id="16" name="Picture 15">
            <a:extLst>
              <a:ext uri="{FF2B5EF4-FFF2-40B4-BE49-F238E27FC236}">
                <a16:creationId xmlns:a16="http://schemas.microsoft.com/office/drawing/2014/main" id="{8FAFB8B9-F0AE-6EF3-9527-368E2AB825FE}"/>
              </a:ext>
            </a:extLst>
          </p:cNvPr>
          <p:cNvPicPr>
            <a:picLocks noChangeAspect="1"/>
          </p:cNvPicPr>
          <p:nvPr/>
        </p:nvPicPr>
        <p:blipFill>
          <a:blip r:embed="rId5"/>
          <a:stretch>
            <a:fillRect/>
          </a:stretch>
        </p:blipFill>
        <p:spPr>
          <a:xfrm>
            <a:off x="6310884" y="4910674"/>
            <a:ext cx="3260912" cy="1026792"/>
          </a:xfrm>
          <a:prstGeom prst="rect">
            <a:avLst/>
          </a:prstGeom>
        </p:spPr>
      </p:pic>
      <p:sp>
        <p:nvSpPr>
          <p:cNvPr id="7" name="Oval 6">
            <a:extLst>
              <a:ext uri="{FF2B5EF4-FFF2-40B4-BE49-F238E27FC236}">
                <a16:creationId xmlns:a16="http://schemas.microsoft.com/office/drawing/2014/main" id="{F661EEB8-1477-F46E-09FC-7D36A38655A0}"/>
              </a:ext>
            </a:extLst>
          </p:cNvPr>
          <p:cNvSpPr/>
          <p:nvPr/>
        </p:nvSpPr>
        <p:spPr>
          <a:xfrm>
            <a:off x="8592573" y="4775082"/>
            <a:ext cx="1062278" cy="143744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Oval 2">
            <a:extLst>
              <a:ext uri="{FF2B5EF4-FFF2-40B4-BE49-F238E27FC236}">
                <a16:creationId xmlns:a16="http://schemas.microsoft.com/office/drawing/2014/main" id="{3121D51D-8958-E557-BACD-85D29B9B4C55}"/>
              </a:ext>
            </a:extLst>
          </p:cNvPr>
          <p:cNvSpPr/>
          <p:nvPr/>
        </p:nvSpPr>
        <p:spPr>
          <a:xfrm>
            <a:off x="3227207" y="4866836"/>
            <a:ext cx="933837" cy="12661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47607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A3B9-A8BE-4531-8C5A-72331BE1655E}"/>
              </a:ext>
            </a:extLst>
          </p:cNvPr>
          <p:cNvSpPr>
            <a:spLocks noGrp="1"/>
          </p:cNvSpPr>
          <p:nvPr>
            <p:ph type="title"/>
          </p:nvPr>
        </p:nvSpPr>
        <p:spPr/>
        <p:txBody>
          <a:bodyPr/>
          <a:lstStyle/>
          <a:p>
            <a:pPr algn="ctr"/>
            <a:r>
              <a:rPr lang="en-GB" dirty="0"/>
              <a:t>INTRODUCTION</a:t>
            </a:r>
            <a:endParaRPr lang="fr-FR" dirty="0"/>
          </a:p>
        </p:txBody>
      </p:sp>
      <p:sp>
        <p:nvSpPr>
          <p:cNvPr id="3" name="Content Placeholder 2">
            <a:extLst>
              <a:ext uri="{FF2B5EF4-FFF2-40B4-BE49-F238E27FC236}">
                <a16:creationId xmlns:a16="http://schemas.microsoft.com/office/drawing/2014/main" id="{C0E7C03D-5B03-402B-A1D0-0BAC9284C150}"/>
              </a:ext>
            </a:extLst>
          </p:cNvPr>
          <p:cNvSpPr>
            <a:spLocks noGrp="1"/>
          </p:cNvSpPr>
          <p:nvPr>
            <p:ph idx="1"/>
          </p:nvPr>
        </p:nvSpPr>
        <p:spPr>
          <a:xfrm>
            <a:off x="-66708" y="1486792"/>
            <a:ext cx="6905658" cy="4859148"/>
          </a:xfrm>
        </p:spPr>
        <p:txBody>
          <a:bodyPr>
            <a:normAutofit lnSpcReduction="10000"/>
          </a:bodyPr>
          <a:lstStyle/>
          <a:p>
            <a:r>
              <a:rPr lang="en-GB" dirty="0"/>
              <a:t>Artificial intelligence has been trending in every industry</a:t>
            </a:r>
          </a:p>
          <a:p>
            <a:endParaRPr lang="en-GB" dirty="0"/>
          </a:p>
          <a:p>
            <a:r>
              <a:rPr lang="en-GB" dirty="0"/>
              <a:t>The world is only getting more digitalized: more and more data to study (growing demand for Quant/ML)</a:t>
            </a:r>
          </a:p>
          <a:p>
            <a:endParaRPr lang="en-GB" dirty="0"/>
          </a:p>
          <a:p>
            <a:r>
              <a:rPr lang="en-GB" dirty="0"/>
              <a:t>Why applying Machine Learning in Finance ?</a:t>
            </a:r>
          </a:p>
          <a:p>
            <a:pPr lvl="1">
              <a:buFont typeface="Wingdings" panose="05000000000000000000" pitchFamily="2" charset="2"/>
              <a:buChar char="Ø"/>
            </a:pPr>
            <a:r>
              <a:rPr lang="en-GB" dirty="0"/>
              <a:t>Large amount of information available</a:t>
            </a:r>
          </a:p>
          <a:p>
            <a:pPr lvl="1">
              <a:buFont typeface="Wingdings" panose="05000000000000000000" pitchFamily="2" charset="2"/>
              <a:buChar char="Ø"/>
            </a:pPr>
            <a:r>
              <a:rPr lang="en-GB" dirty="0"/>
              <a:t>All this information cannot be process by human</a:t>
            </a:r>
          </a:p>
          <a:p>
            <a:pPr lvl="1">
              <a:buFont typeface="Wingdings" panose="05000000000000000000" pitchFamily="2" charset="2"/>
              <a:buChar char="Ø"/>
            </a:pPr>
            <a:r>
              <a:rPr lang="en-GB" dirty="0"/>
              <a:t>Human are too emotional and irrational when dealing with money</a:t>
            </a:r>
          </a:p>
          <a:p>
            <a:pPr marL="457200" lvl="1" indent="0">
              <a:buNone/>
            </a:pPr>
            <a:r>
              <a:rPr lang="en-GB" b="1" dirty="0"/>
              <a:t>BUT, </a:t>
            </a:r>
            <a:r>
              <a:rPr lang="en-GB" dirty="0"/>
              <a:t>achieving good prediction on the financial market is hard</a:t>
            </a:r>
          </a:p>
          <a:p>
            <a:endParaRPr lang="en-GB" sz="2400" dirty="0"/>
          </a:p>
          <a:p>
            <a:pPr lvl="1">
              <a:buFont typeface="Wingdings" panose="05000000000000000000" pitchFamily="2" charset="2"/>
              <a:buChar char="Ø"/>
            </a:pPr>
            <a:endParaRPr lang="en-GB" dirty="0"/>
          </a:p>
          <a:p>
            <a:endParaRPr lang="fr-FR" dirty="0"/>
          </a:p>
        </p:txBody>
      </p:sp>
      <p:pic>
        <p:nvPicPr>
          <p:cNvPr id="5" name="Picture 4">
            <a:extLst>
              <a:ext uri="{FF2B5EF4-FFF2-40B4-BE49-F238E27FC236}">
                <a16:creationId xmlns:a16="http://schemas.microsoft.com/office/drawing/2014/main" id="{944DEF95-3DAB-0D77-4A30-0DDA0CC9F033}"/>
              </a:ext>
            </a:extLst>
          </p:cNvPr>
          <p:cNvPicPr>
            <a:picLocks noChangeAspect="1"/>
          </p:cNvPicPr>
          <p:nvPr/>
        </p:nvPicPr>
        <p:blipFill>
          <a:blip r:embed="rId2"/>
          <a:stretch>
            <a:fillRect/>
          </a:stretch>
        </p:blipFill>
        <p:spPr>
          <a:xfrm>
            <a:off x="6838950" y="1475849"/>
            <a:ext cx="5124482" cy="4929433"/>
          </a:xfrm>
          <a:prstGeom prst="rect">
            <a:avLst/>
          </a:prstGeom>
        </p:spPr>
      </p:pic>
    </p:spTree>
    <p:extLst>
      <p:ext uri="{BB962C8B-B14F-4D97-AF65-F5344CB8AC3E}">
        <p14:creationId xmlns:p14="http://schemas.microsoft.com/office/powerpoint/2010/main" val="1280526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648931" y="647928"/>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Improve model</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5C363BB7-EF55-B569-724C-129ED7931470}"/>
              </a:ext>
            </a:extLst>
          </p:cNvPr>
          <p:cNvPicPr>
            <a:picLocks noChangeAspect="1"/>
          </p:cNvPicPr>
          <p:nvPr/>
        </p:nvPicPr>
        <p:blipFill>
          <a:blip r:embed="rId2"/>
          <a:stretch>
            <a:fillRect/>
          </a:stretch>
        </p:blipFill>
        <p:spPr>
          <a:xfrm>
            <a:off x="6093992" y="1426164"/>
            <a:ext cx="5449889" cy="4005668"/>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AB30168F-11AE-492D-BFD0-55407D384E51}"/>
              </a:ext>
            </a:extLst>
          </p:cNvPr>
          <p:cNvSpPr txBox="1"/>
          <p:nvPr/>
        </p:nvSpPr>
        <p:spPr>
          <a:xfrm>
            <a:off x="105065" y="1724026"/>
            <a:ext cx="5101734" cy="4600574"/>
          </a:xfrm>
          <a:prstGeom prst="rect">
            <a:avLst/>
          </a:prstGeom>
        </p:spPr>
        <p:txBody>
          <a:bodyPr vert="horz" lIns="91440" tIns="45720" rIns="91440" bIns="45720" rtlCol="0">
            <a:normAutofit fontScale="92500" lnSpcReduction="10000"/>
          </a:bodyPr>
          <a:lstStyle/>
          <a:p>
            <a:pPr lvl="3">
              <a:lnSpc>
                <a:spcPct val="90000"/>
              </a:lnSpc>
              <a:spcBef>
                <a:spcPts val="1000"/>
              </a:spcBef>
              <a:buClr>
                <a:schemeClr val="bg2">
                  <a:lumMod val="40000"/>
                  <a:lumOff val="60000"/>
                </a:schemeClr>
              </a:buClr>
              <a:buSzPct val="80000"/>
            </a:pPr>
            <a:r>
              <a:rPr lang="en-US" sz="2000" b="1" dirty="0">
                <a:solidFill>
                  <a:srgbClr val="EBEBEB"/>
                </a:solidFill>
                <a:latin typeface="+mj-lt"/>
                <a:ea typeface="+mj-ea"/>
                <a:cs typeface="+mj-cs"/>
              </a:rPr>
              <a:t>Where do we stand ?</a:t>
            </a:r>
          </a:p>
          <a:p>
            <a:pPr>
              <a:lnSpc>
                <a:spcPct val="90000"/>
              </a:lnSpc>
              <a:spcBef>
                <a:spcPts val="1000"/>
              </a:spcBef>
              <a:buClr>
                <a:schemeClr val="bg2">
                  <a:lumMod val="40000"/>
                  <a:lumOff val="60000"/>
                </a:schemeClr>
              </a:buClr>
              <a:buSzPct val="80000"/>
            </a:pPr>
            <a:r>
              <a:rPr lang="en-US" sz="1500" dirty="0">
                <a:solidFill>
                  <a:srgbClr val="EBEBEB"/>
                </a:solidFill>
                <a:latin typeface="+mj-lt"/>
                <a:ea typeface="+mj-ea"/>
                <a:cs typeface="+mj-cs"/>
              </a:rPr>
              <a:t>Assumptions to improve our performance:</a:t>
            </a:r>
          </a:p>
          <a:p>
            <a:pPr>
              <a:lnSpc>
                <a:spcPct val="90000"/>
              </a:lnSpc>
              <a:spcBef>
                <a:spcPts val="1000"/>
              </a:spcBef>
              <a:buClr>
                <a:schemeClr val="bg2">
                  <a:lumMod val="40000"/>
                  <a:lumOff val="60000"/>
                </a:schemeClr>
              </a:buClr>
              <a:buSzPct val="80000"/>
            </a:pPr>
            <a:endParaRPr lang="en-US" sz="1500"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r>
              <a:rPr lang="en-DE" sz="1600" dirty="0"/>
              <a:t>✅ </a:t>
            </a:r>
            <a:r>
              <a:rPr lang="en-US" sz="1500" dirty="0">
                <a:solidFill>
                  <a:srgbClr val="EBEBEB"/>
                </a:solidFill>
                <a:latin typeface="+mj-lt"/>
                <a:ea typeface="+mj-ea"/>
                <a:cs typeface="+mj-cs"/>
              </a:rPr>
              <a:t>Improve input features through feature engineering.</a:t>
            </a:r>
          </a:p>
          <a:p>
            <a:pPr>
              <a:lnSpc>
                <a:spcPct val="90000"/>
              </a:lnSpc>
              <a:spcBef>
                <a:spcPts val="1000"/>
              </a:spcBef>
              <a:buClr>
                <a:schemeClr val="bg2">
                  <a:lumMod val="40000"/>
                  <a:lumOff val="60000"/>
                </a:schemeClr>
              </a:buClr>
              <a:buSzPct val="80000"/>
              <a:buFont typeface="Wingdings 3" charset="2"/>
              <a:buChar char=""/>
            </a:pPr>
            <a:endParaRPr lang="en-US" sz="1500"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r>
              <a:rPr lang="en-DE" sz="1600" dirty="0">
                <a:solidFill>
                  <a:srgbClr val="000000"/>
                </a:solidFill>
                <a:latin typeface="Apple Color Emoji"/>
              </a:rPr>
              <a:t>❌ </a:t>
            </a:r>
            <a:r>
              <a:rPr lang="en-US" sz="1500" dirty="0">
                <a:solidFill>
                  <a:srgbClr val="EBEBEB"/>
                </a:solidFill>
                <a:latin typeface="+mj-lt"/>
                <a:ea typeface="+mj-ea"/>
                <a:cs typeface="+mj-cs"/>
              </a:rPr>
              <a:t>Improve splitting data for more robustness</a:t>
            </a:r>
          </a:p>
          <a:p>
            <a:pPr marL="1200150" lvl="2" indent="-285750">
              <a:lnSpc>
                <a:spcPct val="90000"/>
              </a:lnSpc>
              <a:spcBef>
                <a:spcPts val="1000"/>
              </a:spcBef>
              <a:buClr>
                <a:schemeClr val="bg2">
                  <a:lumMod val="40000"/>
                  <a:lumOff val="60000"/>
                </a:schemeClr>
              </a:buClr>
              <a:buSzPct val="80000"/>
              <a:buFont typeface="Wingdings 3" charset="2"/>
              <a:buChar char=""/>
            </a:pPr>
            <a:r>
              <a:rPr lang="en-US" sz="1500" dirty="0">
                <a:solidFill>
                  <a:srgbClr val="EBEBEB"/>
                </a:solidFill>
                <a:latin typeface="+mj-lt"/>
                <a:ea typeface="+mj-ea"/>
                <a:cs typeface="+mj-cs"/>
              </a:rPr>
              <a:t>Use a cross-validation schema</a:t>
            </a:r>
          </a:p>
          <a:p>
            <a:pPr marL="285750" indent="-285750">
              <a:lnSpc>
                <a:spcPct val="90000"/>
              </a:lnSpc>
              <a:spcBef>
                <a:spcPts val="1000"/>
              </a:spcBef>
              <a:buClr>
                <a:schemeClr val="bg2">
                  <a:lumMod val="40000"/>
                  <a:lumOff val="60000"/>
                </a:schemeClr>
              </a:buClr>
              <a:buSzPct val="80000"/>
              <a:buFont typeface="Wingdings 3" charset="2"/>
              <a:buChar char=""/>
            </a:pPr>
            <a:endParaRPr lang="en-US" sz="1500"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r>
              <a:rPr lang="en-DE" sz="1600" dirty="0">
                <a:solidFill>
                  <a:srgbClr val="000000"/>
                </a:solidFill>
                <a:latin typeface="Apple Color Emoji"/>
              </a:rPr>
              <a:t>❌ </a:t>
            </a:r>
            <a:r>
              <a:rPr lang="en-US" sz="1500" dirty="0">
                <a:solidFill>
                  <a:srgbClr val="EBEBEB"/>
                </a:solidFill>
                <a:latin typeface="+mj-lt"/>
                <a:ea typeface="+mj-ea"/>
                <a:cs typeface="+mj-cs"/>
              </a:rPr>
              <a:t>Tune your hyperparameter</a:t>
            </a:r>
          </a:p>
          <a:p>
            <a:pPr marL="1200150" lvl="2" indent="-285750">
              <a:lnSpc>
                <a:spcPct val="90000"/>
              </a:lnSpc>
              <a:spcBef>
                <a:spcPts val="1000"/>
              </a:spcBef>
              <a:buClr>
                <a:schemeClr val="bg2">
                  <a:lumMod val="40000"/>
                  <a:lumOff val="60000"/>
                </a:schemeClr>
              </a:buClr>
              <a:buSzPct val="80000"/>
              <a:buFont typeface="Wingdings 3" charset="2"/>
              <a:buChar char=""/>
            </a:pPr>
            <a:r>
              <a:rPr lang="en-US" sz="1500" dirty="0">
                <a:solidFill>
                  <a:srgbClr val="EBEBEB"/>
                </a:solidFill>
                <a:latin typeface="+mj-lt"/>
                <a:ea typeface="+mj-ea"/>
                <a:cs typeface="+mj-cs"/>
              </a:rPr>
              <a:t>Use a method to tune your hyperparameters</a:t>
            </a:r>
          </a:p>
          <a:p>
            <a:pPr marL="1200150" lvl="2" indent="-285750">
              <a:lnSpc>
                <a:spcPct val="90000"/>
              </a:lnSpc>
              <a:spcBef>
                <a:spcPts val="1000"/>
              </a:spcBef>
              <a:buClr>
                <a:schemeClr val="bg2">
                  <a:lumMod val="40000"/>
                  <a:lumOff val="60000"/>
                </a:schemeClr>
              </a:buClr>
              <a:buSzPct val="80000"/>
              <a:buFont typeface="Wingdings 3" charset="2"/>
              <a:buChar char=""/>
            </a:pPr>
            <a:endParaRPr lang="en-US" sz="1500"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r>
              <a:rPr lang="en-DE" sz="1600" dirty="0">
                <a:solidFill>
                  <a:srgbClr val="000000"/>
                </a:solidFill>
                <a:latin typeface="Apple Color Emoji"/>
              </a:rPr>
              <a:t>❌ </a:t>
            </a:r>
            <a:r>
              <a:rPr lang="en-US" sz="1500" dirty="0">
                <a:solidFill>
                  <a:srgbClr val="EBEBEB"/>
                </a:solidFill>
                <a:latin typeface="+mj-lt"/>
                <a:ea typeface="+mj-ea"/>
                <a:cs typeface="+mj-cs"/>
              </a:rPr>
              <a:t>How do I know which model is best suited?</a:t>
            </a:r>
          </a:p>
          <a:p>
            <a:pPr marL="1200150" lvl="2" indent="-285750">
              <a:lnSpc>
                <a:spcPct val="90000"/>
              </a:lnSpc>
              <a:spcBef>
                <a:spcPts val="1000"/>
              </a:spcBef>
              <a:buClr>
                <a:schemeClr val="bg2">
                  <a:lumMod val="40000"/>
                  <a:lumOff val="60000"/>
                </a:schemeClr>
              </a:buClr>
              <a:buSzPct val="80000"/>
              <a:buFont typeface="Wingdings 3" charset="2"/>
              <a:buChar char=""/>
            </a:pPr>
            <a:r>
              <a:rPr lang="en-US" sz="1500" dirty="0">
                <a:solidFill>
                  <a:srgbClr val="EBEBEB"/>
                </a:solidFill>
                <a:latin typeface="+mj-lt"/>
                <a:ea typeface="+mj-ea"/>
                <a:cs typeface="+mj-cs"/>
              </a:rPr>
              <a:t>Use an optimization solution to compare models</a:t>
            </a:r>
          </a:p>
          <a:p>
            <a:pPr lvl="2">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1200150" lvl="2"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1200150" lvl="2"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742950" lvl="1"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p:txBody>
      </p:sp>
      <p:sp>
        <p:nvSpPr>
          <p:cNvPr id="3" name="Oval 2">
            <a:extLst>
              <a:ext uri="{FF2B5EF4-FFF2-40B4-BE49-F238E27FC236}">
                <a16:creationId xmlns:a16="http://schemas.microsoft.com/office/drawing/2014/main" id="{95195655-ADAF-B4C9-FD74-F501FCF7944C}"/>
              </a:ext>
            </a:extLst>
          </p:cNvPr>
          <p:cNvSpPr/>
          <p:nvPr/>
        </p:nvSpPr>
        <p:spPr>
          <a:xfrm>
            <a:off x="5766691" y="849086"/>
            <a:ext cx="2295705" cy="470262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TextBox 5">
            <a:extLst>
              <a:ext uri="{FF2B5EF4-FFF2-40B4-BE49-F238E27FC236}">
                <a16:creationId xmlns:a16="http://schemas.microsoft.com/office/drawing/2014/main" id="{E0BAD6BD-57DF-4F0F-4DC8-9E3E1240395F}"/>
              </a:ext>
            </a:extLst>
          </p:cNvPr>
          <p:cNvSpPr txBox="1"/>
          <p:nvPr/>
        </p:nvSpPr>
        <p:spPr>
          <a:xfrm>
            <a:off x="6383730" y="309890"/>
            <a:ext cx="1362270" cy="523220"/>
          </a:xfrm>
          <a:prstGeom prst="rect">
            <a:avLst/>
          </a:prstGeom>
          <a:noFill/>
        </p:spPr>
        <p:txBody>
          <a:bodyPr wrap="square" rtlCol="0">
            <a:spAutoFit/>
          </a:bodyPr>
          <a:lstStyle/>
          <a:p>
            <a:r>
              <a:rPr lang="en-US" sz="2800" b="1" dirty="0">
                <a:solidFill>
                  <a:srgbClr val="00B050"/>
                </a:solidFill>
              </a:rPr>
              <a:t>NEW</a:t>
            </a:r>
            <a:endParaRPr lang="en-DE" sz="2800" b="1" dirty="0">
              <a:solidFill>
                <a:srgbClr val="00B050"/>
              </a:solidFill>
            </a:endParaRPr>
          </a:p>
        </p:txBody>
      </p:sp>
    </p:spTree>
    <p:extLst>
      <p:ext uri="{BB962C8B-B14F-4D97-AF65-F5344CB8AC3E}">
        <p14:creationId xmlns:p14="http://schemas.microsoft.com/office/powerpoint/2010/main" val="307571304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1F29D-4521-4FD0-0ACF-F45D073C5A1F}"/>
              </a:ext>
            </a:extLst>
          </p:cNvPr>
          <p:cNvSpPr>
            <a:spLocks noGrp="1"/>
          </p:cNvSpPr>
          <p:nvPr>
            <p:ph type="title"/>
          </p:nvPr>
        </p:nvSpPr>
        <p:spPr>
          <a:xfrm>
            <a:off x="549223" y="373387"/>
            <a:ext cx="6113820" cy="1622321"/>
          </a:xfrm>
        </p:spPr>
        <p:txBody>
          <a:bodyPr>
            <a:noAutofit/>
          </a:bodyPr>
          <a:lstStyle/>
          <a:p>
            <a:r>
              <a:rPr lang="en-GB" sz="3200" dirty="0">
                <a:solidFill>
                  <a:srgbClr val="EBEBEB"/>
                </a:solidFill>
              </a:rPr>
              <a:t>How to improve the split</a:t>
            </a:r>
            <a:endParaRPr lang="fr-FR" sz="3200" dirty="0">
              <a:solidFill>
                <a:srgbClr val="EBEBEB"/>
              </a:solidFill>
            </a:endParaRP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Diagram&#10;&#10;Description automatically generated">
            <a:extLst>
              <a:ext uri="{FF2B5EF4-FFF2-40B4-BE49-F238E27FC236}">
                <a16:creationId xmlns:a16="http://schemas.microsoft.com/office/drawing/2014/main" id="{C93E4858-50AD-88EE-AB4C-81CB6829511F}"/>
              </a:ext>
            </a:extLst>
          </p:cNvPr>
          <p:cNvPicPr>
            <a:picLocks noChangeAspect="1"/>
          </p:cNvPicPr>
          <p:nvPr/>
        </p:nvPicPr>
        <p:blipFill>
          <a:blip r:embed="rId2"/>
          <a:stretch>
            <a:fillRect/>
          </a:stretch>
        </p:blipFill>
        <p:spPr>
          <a:xfrm>
            <a:off x="7314233" y="1294324"/>
            <a:ext cx="4572848" cy="1914525"/>
          </a:xfrm>
          <a:prstGeom prst="rect">
            <a:avLst/>
          </a:prstGeom>
          <a:effec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A8D6952-7B8A-FABF-C2ED-4BB654F45D7B}"/>
              </a:ext>
            </a:extLst>
          </p:cNvPr>
          <p:cNvSpPr>
            <a:spLocks noGrp="1"/>
          </p:cNvSpPr>
          <p:nvPr>
            <p:ph idx="1"/>
          </p:nvPr>
        </p:nvSpPr>
        <p:spPr>
          <a:xfrm>
            <a:off x="226675" y="1397831"/>
            <a:ext cx="6457412" cy="4623619"/>
          </a:xfrm>
        </p:spPr>
        <p:txBody>
          <a:bodyPr>
            <a:normAutofit/>
          </a:bodyPr>
          <a:lstStyle/>
          <a:p>
            <a:pPr marL="0" indent="0">
              <a:lnSpc>
                <a:spcPct val="90000"/>
              </a:lnSpc>
              <a:buNone/>
            </a:pPr>
            <a:r>
              <a:rPr lang="en-US" sz="1800" b="1" i="0" dirty="0">
                <a:solidFill>
                  <a:srgbClr val="FFFFFF"/>
                </a:solidFill>
                <a:effectLst/>
                <a:latin typeface="Amazon Ember"/>
              </a:rPr>
              <a:t>Cross-validation </a:t>
            </a:r>
            <a:r>
              <a:rPr lang="en-US" sz="1800" b="0" i="0" dirty="0">
                <a:solidFill>
                  <a:srgbClr val="FFFFFF"/>
                </a:solidFill>
                <a:effectLst/>
                <a:latin typeface="Amazon Ember"/>
              </a:rPr>
              <a:t>is a technique for evaluating ML models by training your model on subsets of the available training data set in order detect overfitting and see if your </a:t>
            </a:r>
            <a:r>
              <a:rPr lang="en-US" sz="1800" dirty="0">
                <a:solidFill>
                  <a:srgbClr val="FFFFFF"/>
                </a:solidFill>
                <a:latin typeface="Amazon Ember"/>
              </a:rPr>
              <a:t>model fail </a:t>
            </a:r>
            <a:r>
              <a:rPr lang="en-US" sz="1800" b="0" i="0" dirty="0">
                <a:solidFill>
                  <a:srgbClr val="FFFFFF"/>
                </a:solidFill>
                <a:effectLst/>
                <a:latin typeface="Amazon Ember"/>
              </a:rPr>
              <a:t>to generalize patterns.</a:t>
            </a:r>
          </a:p>
          <a:p>
            <a:pPr marL="0" indent="0">
              <a:lnSpc>
                <a:spcPct val="90000"/>
              </a:lnSpc>
              <a:buNone/>
            </a:pPr>
            <a:endParaRPr lang="en-US" sz="1400" dirty="0">
              <a:solidFill>
                <a:srgbClr val="FFFFFF"/>
              </a:solidFill>
            </a:endParaRPr>
          </a:p>
          <a:p>
            <a:pPr marL="0" indent="0">
              <a:lnSpc>
                <a:spcPct val="90000"/>
              </a:lnSpc>
              <a:buNone/>
            </a:pPr>
            <a:r>
              <a:rPr lang="en-US" sz="1600" dirty="0">
                <a:solidFill>
                  <a:srgbClr val="FFFFFF"/>
                </a:solidFill>
                <a:latin typeface="Amazon Ember"/>
              </a:rPr>
              <a:t>General procedure:</a:t>
            </a:r>
          </a:p>
          <a:p>
            <a:pPr lvl="1" fontAlgn="base">
              <a:lnSpc>
                <a:spcPct val="90000"/>
              </a:lnSpc>
              <a:buFont typeface="+mj-lt"/>
              <a:buAutoNum type="arabicPeriod"/>
            </a:pPr>
            <a:r>
              <a:rPr lang="en-US" sz="1600" dirty="0">
                <a:solidFill>
                  <a:srgbClr val="FFFFFF"/>
                </a:solidFill>
              </a:rPr>
              <a:t>Split the dataset into k groups</a:t>
            </a:r>
          </a:p>
          <a:p>
            <a:pPr lvl="1" fontAlgn="base">
              <a:lnSpc>
                <a:spcPct val="90000"/>
              </a:lnSpc>
              <a:buFont typeface="+mj-lt"/>
              <a:buAutoNum type="arabicPeriod"/>
            </a:pPr>
            <a:r>
              <a:rPr lang="en-US" sz="1600" dirty="0">
                <a:solidFill>
                  <a:srgbClr val="FFFFFF"/>
                </a:solidFill>
              </a:rPr>
              <a:t>For each unique group:</a:t>
            </a:r>
          </a:p>
          <a:p>
            <a:pPr marL="1200150" lvl="2" indent="-285750" fontAlgn="base">
              <a:lnSpc>
                <a:spcPct val="90000"/>
              </a:lnSpc>
              <a:buFont typeface="+mj-lt"/>
              <a:buAutoNum type="arabicPeriod"/>
            </a:pPr>
            <a:r>
              <a:rPr lang="en-US" dirty="0">
                <a:solidFill>
                  <a:srgbClr val="FFFFFF"/>
                </a:solidFill>
              </a:rPr>
              <a:t>Take the group as a hold out or test data set</a:t>
            </a:r>
          </a:p>
          <a:p>
            <a:pPr marL="1200150" lvl="2" indent="-285750" fontAlgn="base">
              <a:lnSpc>
                <a:spcPct val="90000"/>
              </a:lnSpc>
              <a:buFont typeface="+mj-lt"/>
              <a:buAutoNum type="arabicPeriod"/>
            </a:pPr>
            <a:r>
              <a:rPr lang="en-US" dirty="0">
                <a:solidFill>
                  <a:srgbClr val="FFFFFF"/>
                </a:solidFill>
              </a:rPr>
              <a:t>Take the remaining groups as a training data set</a:t>
            </a:r>
          </a:p>
          <a:p>
            <a:pPr marL="1200150" lvl="2" indent="-285750" fontAlgn="base">
              <a:lnSpc>
                <a:spcPct val="90000"/>
              </a:lnSpc>
              <a:buFont typeface="+mj-lt"/>
              <a:buAutoNum type="arabicPeriod"/>
            </a:pPr>
            <a:r>
              <a:rPr lang="en-US" dirty="0">
                <a:solidFill>
                  <a:srgbClr val="FFFFFF"/>
                </a:solidFill>
              </a:rPr>
              <a:t>Fit a model on the training set and evaluate it on the test set</a:t>
            </a:r>
          </a:p>
        </p:txBody>
      </p:sp>
      <p:pic>
        <p:nvPicPr>
          <p:cNvPr id="4" name="Picture 3">
            <a:extLst>
              <a:ext uri="{FF2B5EF4-FFF2-40B4-BE49-F238E27FC236}">
                <a16:creationId xmlns:a16="http://schemas.microsoft.com/office/drawing/2014/main" id="{896C71B6-D9F6-0D48-5464-8EB4E2FC83D3}"/>
              </a:ext>
            </a:extLst>
          </p:cNvPr>
          <p:cNvPicPr>
            <a:picLocks noChangeAspect="1"/>
          </p:cNvPicPr>
          <p:nvPr/>
        </p:nvPicPr>
        <p:blipFill>
          <a:blip r:embed="rId3"/>
          <a:stretch>
            <a:fillRect/>
          </a:stretch>
        </p:blipFill>
        <p:spPr>
          <a:xfrm>
            <a:off x="7686359" y="3566174"/>
            <a:ext cx="3828597" cy="2818599"/>
          </a:xfrm>
          <a:prstGeom prst="rect">
            <a:avLst/>
          </a:prstGeom>
        </p:spPr>
      </p:pic>
      <p:sp>
        <p:nvSpPr>
          <p:cNvPr id="6" name="TextBox 5">
            <a:extLst>
              <a:ext uri="{FF2B5EF4-FFF2-40B4-BE49-F238E27FC236}">
                <a16:creationId xmlns:a16="http://schemas.microsoft.com/office/drawing/2014/main" id="{17349A58-3552-D209-99AE-476E2831B236}"/>
              </a:ext>
            </a:extLst>
          </p:cNvPr>
          <p:cNvSpPr txBox="1"/>
          <p:nvPr/>
        </p:nvSpPr>
        <p:spPr>
          <a:xfrm>
            <a:off x="7165910" y="6399605"/>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you want a model robust over time”</a:t>
            </a:r>
            <a:endParaRPr lang="en-DE" b="1" i="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4A64110-332D-C757-6209-CBC6E76F96A6}"/>
              </a:ext>
            </a:extLst>
          </p:cNvPr>
          <p:cNvSpPr txBox="1"/>
          <p:nvPr/>
        </p:nvSpPr>
        <p:spPr>
          <a:xfrm>
            <a:off x="113001" y="5613737"/>
            <a:ext cx="6198388"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rPr>
              <a:t>Do not shuffle the data with Time Series or you might introduce look-ahead bias</a:t>
            </a:r>
            <a:endParaRPr lang="en-DE" b="1" dirty="0">
              <a:solidFill>
                <a:schemeClr val="bg1"/>
              </a:solidFill>
            </a:endParaRPr>
          </a:p>
        </p:txBody>
      </p:sp>
    </p:spTree>
    <p:extLst>
      <p:ext uri="{BB962C8B-B14F-4D97-AF65-F5344CB8AC3E}">
        <p14:creationId xmlns:p14="http://schemas.microsoft.com/office/powerpoint/2010/main" val="3441491060"/>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0464" y="185996"/>
            <a:ext cx="10515600" cy="1325563"/>
          </a:xfrm>
        </p:spPr>
        <p:txBody>
          <a:bodyPr/>
          <a:lstStyle/>
          <a:p>
            <a:r>
              <a:rPr lang="en-GB" dirty="0"/>
              <a:t>Overfitting</a:t>
            </a:r>
            <a:endParaRPr lang="fr-FR" dirty="0"/>
          </a:p>
        </p:txBody>
      </p:sp>
      <p:sp>
        <p:nvSpPr>
          <p:cNvPr id="12" name="TextBox 11">
            <a:extLst>
              <a:ext uri="{FF2B5EF4-FFF2-40B4-BE49-F238E27FC236}">
                <a16:creationId xmlns:a16="http://schemas.microsoft.com/office/drawing/2014/main" id="{425A914D-77F8-4565-A047-CE0DF128B87D}"/>
              </a:ext>
            </a:extLst>
          </p:cNvPr>
          <p:cNvSpPr txBox="1"/>
          <p:nvPr/>
        </p:nvSpPr>
        <p:spPr>
          <a:xfrm>
            <a:off x="370464" y="1642012"/>
            <a:ext cx="7799477" cy="5262979"/>
          </a:xfrm>
          <a:prstGeom prst="rect">
            <a:avLst/>
          </a:prstGeom>
          <a:noFill/>
        </p:spPr>
        <p:txBody>
          <a:bodyPr wrap="square" rtlCol="0">
            <a:spAutoFit/>
          </a:bodyPr>
          <a:lstStyle/>
          <a:p>
            <a:r>
              <a:rPr lang="en-GB" sz="2000" b="1" dirty="0"/>
              <a:t>Objective</a:t>
            </a:r>
            <a:r>
              <a:rPr lang="en-GB" sz="2000" dirty="0"/>
              <a:t> : deliver a robust model that enable generalization. </a:t>
            </a:r>
          </a:p>
          <a:p>
            <a:r>
              <a:rPr lang="en-GB" sz="2000" dirty="0"/>
              <a:t>Especially in finance where relationships change over time.</a:t>
            </a:r>
          </a:p>
          <a:p>
            <a:endParaRPr lang="en-GB" sz="2000" dirty="0"/>
          </a:p>
          <a:p>
            <a:pPr marL="285750" indent="-285750">
              <a:buFont typeface="Wingdings" panose="05000000000000000000" pitchFamily="2" charset="2"/>
              <a:buChar char="Ø"/>
            </a:pPr>
            <a:r>
              <a:rPr lang="en-GB" sz="2000" dirty="0"/>
              <a:t>Increasing complexity of the model should in theory increase the score, but you need to be careful</a:t>
            </a:r>
            <a:r>
              <a:rPr lang="en-GB" sz="2000" b="1" dirty="0"/>
              <a:t> to not overfit</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dirty="0"/>
              <a:t>How to reduce overfitting? You can use regularization method. (In the case of </a:t>
            </a:r>
            <a:r>
              <a:rPr lang="en-GB" sz="2000" dirty="0" err="1"/>
              <a:t>randomForest</a:t>
            </a:r>
            <a:r>
              <a:rPr lang="en-GB" sz="2000" dirty="0"/>
              <a:t>: reduce the </a:t>
            </a:r>
            <a:r>
              <a:rPr lang="en-GB" sz="2000" dirty="0" err="1"/>
              <a:t>max_depth</a:t>
            </a:r>
            <a:r>
              <a:rPr lang="en-GB" sz="2000" dirty="0"/>
              <a:t>, in neural nets: reduce number of layers…)</a:t>
            </a:r>
          </a:p>
          <a:p>
            <a:pPr marL="285750" indent="-285750">
              <a:buFont typeface="Wingdings" panose="05000000000000000000" pitchFamily="2" charset="2"/>
              <a:buChar char="Ø"/>
            </a:pPr>
            <a:endParaRPr lang="en-GB" sz="2000" b="1" dirty="0"/>
          </a:p>
          <a:p>
            <a:endParaRPr lang="en-GB" sz="2000" b="1" dirty="0"/>
          </a:p>
          <a:p>
            <a:pPr marL="285750" indent="-285750">
              <a:buFont typeface="Wingdings" panose="05000000000000000000" pitchFamily="2" charset="2"/>
              <a:buChar char="Ø"/>
            </a:pPr>
            <a:r>
              <a:rPr lang="en-GB" sz="2000" dirty="0"/>
              <a:t>How to check overfitting : compare metrics on the training set and validation set (if high divergence=overfit) </a:t>
            </a:r>
          </a:p>
          <a:p>
            <a:endParaRPr lang="en-GB" sz="2000" dirty="0"/>
          </a:p>
          <a:p>
            <a:endParaRPr lang="en-GB" dirty="0"/>
          </a:p>
          <a:p>
            <a:endParaRPr lang="en-GB" dirty="0"/>
          </a:p>
        </p:txBody>
      </p:sp>
      <p:pic>
        <p:nvPicPr>
          <p:cNvPr id="6" name="Picture 5" descr="A picture containing diagram&#10;&#10;Description automatically generated">
            <a:extLst>
              <a:ext uri="{FF2B5EF4-FFF2-40B4-BE49-F238E27FC236}">
                <a16:creationId xmlns:a16="http://schemas.microsoft.com/office/drawing/2014/main" id="{74433A10-72CD-464B-8548-C7605076776F}"/>
              </a:ext>
            </a:extLst>
          </p:cNvPr>
          <p:cNvPicPr>
            <a:picLocks noChangeAspect="1"/>
          </p:cNvPicPr>
          <p:nvPr/>
        </p:nvPicPr>
        <p:blipFill>
          <a:blip r:embed="rId2"/>
          <a:stretch>
            <a:fillRect/>
          </a:stretch>
        </p:blipFill>
        <p:spPr>
          <a:xfrm>
            <a:off x="8266923" y="3531637"/>
            <a:ext cx="3319072" cy="3140368"/>
          </a:xfrm>
          <a:prstGeom prst="rect">
            <a:avLst/>
          </a:prstGeom>
        </p:spPr>
      </p:pic>
      <p:pic>
        <p:nvPicPr>
          <p:cNvPr id="4" name="Picture 3">
            <a:extLst>
              <a:ext uri="{FF2B5EF4-FFF2-40B4-BE49-F238E27FC236}">
                <a16:creationId xmlns:a16="http://schemas.microsoft.com/office/drawing/2014/main" id="{EAAF85DE-705D-4025-A5E7-6D8228357F57}"/>
              </a:ext>
            </a:extLst>
          </p:cNvPr>
          <p:cNvPicPr>
            <a:picLocks noChangeAspect="1"/>
          </p:cNvPicPr>
          <p:nvPr/>
        </p:nvPicPr>
        <p:blipFill>
          <a:blip r:embed="rId3"/>
          <a:stretch>
            <a:fillRect/>
          </a:stretch>
        </p:blipFill>
        <p:spPr>
          <a:xfrm>
            <a:off x="8169941" y="185996"/>
            <a:ext cx="3651595" cy="3243026"/>
          </a:xfrm>
          <a:prstGeom prst="rect">
            <a:avLst/>
          </a:prstGeom>
        </p:spPr>
      </p:pic>
    </p:spTree>
    <p:extLst>
      <p:ext uri="{BB962C8B-B14F-4D97-AF65-F5344CB8AC3E}">
        <p14:creationId xmlns:p14="http://schemas.microsoft.com/office/powerpoint/2010/main" val="747312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70464" y="185996"/>
            <a:ext cx="10515600" cy="1325563"/>
          </a:xfrm>
        </p:spPr>
        <p:txBody>
          <a:bodyPr/>
          <a:lstStyle/>
          <a:p>
            <a:r>
              <a:rPr lang="en-GB" dirty="0"/>
              <a:t>How to detect overfitting?</a:t>
            </a:r>
            <a:endParaRPr lang="fr-FR" dirty="0"/>
          </a:p>
        </p:txBody>
      </p:sp>
      <p:sp>
        <p:nvSpPr>
          <p:cNvPr id="9" name="TextBox 8">
            <a:extLst>
              <a:ext uri="{FF2B5EF4-FFF2-40B4-BE49-F238E27FC236}">
                <a16:creationId xmlns:a16="http://schemas.microsoft.com/office/drawing/2014/main" id="{D61485A2-5645-4BBF-961E-4A29254A05A7}"/>
              </a:ext>
            </a:extLst>
          </p:cNvPr>
          <p:cNvSpPr txBox="1"/>
          <p:nvPr/>
        </p:nvSpPr>
        <p:spPr>
          <a:xfrm>
            <a:off x="286567" y="4829523"/>
            <a:ext cx="11694018" cy="1600438"/>
          </a:xfrm>
          <a:prstGeom prst="rect">
            <a:avLst/>
          </a:prstGeom>
          <a:noFill/>
        </p:spPr>
        <p:txBody>
          <a:bodyPr wrap="square" rtlCol="0">
            <a:spAutoFit/>
          </a:bodyPr>
          <a:lstStyle/>
          <a:p>
            <a:r>
              <a:rPr lang="en-GB" sz="2000" dirty="0"/>
              <a:t>Clear overfitting: </a:t>
            </a:r>
          </a:p>
          <a:p>
            <a:pPr marL="285750" indent="-285750">
              <a:buFont typeface="Wingdings" panose="05000000000000000000" pitchFamily="2" charset="2"/>
              <a:buChar char="§"/>
            </a:pPr>
            <a:r>
              <a:rPr lang="en-DE" sz="2000" dirty="0"/>
              <a:t>⚠️ </a:t>
            </a:r>
            <a:r>
              <a:rPr lang="en-GB" sz="2000" dirty="0"/>
              <a:t>when complexity increase past 4 for the </a:t>
            </a:r>
            <a:r>
              <a:rPr lang="en-GB" sz="2000" dirty="0" err="1"/>
              <a:t>max_depth</a:t>
            </a:r>
            <a:r>
              <a:rPr lang="en-GB" sz="2000" dirty="0"/>
              <a:t>: important discrepancy between score on training and validation set (=overfitting)</a:t>
            </a:r>
            <a:r>
              <a:rPr lang="en-DE" sz="2000" dirty="0"/>
              <a:t> ⚠️</a:t>
            </a:r>
            <a:endParaRPr lang="en-GB" sz="2000" dirty="0"/>
          </a:p>
          <a:p>
            <a:pPr marL="285750" indent="-285750">
              <a:buFont typeface="Wingdings" panose="05000000000000000000" pitchFamily="2" charset="2"/>
              <a:buChar char="§"/>
            </a:pPr>
            <a:r>
              <a:rPr lang="en-GB" sz="2000" dirty="0"/>
              <a:t>Increasing the complexity actually decrease the recall on the validation set </a:t>
            </a:r>
          </a:p>
          <a:p>
            <a:pPr marL="285750" indent="-285750">
              <a:buFont typeface="Wingdings" panose="05000000000000000000" pitchFamily="2" charset="2"/>
              <a:buChar char="§"/>
            </a:pPr>
            <a:endParaRPr lang="en-GB" dirty="0"/>
          </a:p>
        </p:txBody>
      </p:sp>
      <p:pic>
        <p:nvPicPr>
          <p:cNvPr id="4" name="Picture 3">
            <a:extLst>
              <a:ext uri="{FF2B5EF4-FFF2-40B4-BE49-F238E27FC236}">
                <a16:creationId xmlns:a16="http://schemas.microsoft.com/office/drawing/2014/main" id="{0F18554A-9C19-D83E-A643-5FF1CB3E6D5C}"/>
              </a:ext>
            </a:extLst>
          </p:cNvPr>
          <p:cNvPicPr>
            <a:picLocks noChangeAspect="1"/>
          </p:cNvPicPr>
          <p:nvPr/>
        </p:nvPicPr>
        <p:blipFill>
          <a:blip r:embed="rId2"/>
          <a:stretch>
            <a:fillRect/>
          </a:stretch>
        </p:blipFill>
        <p:spPr>
          <a:xfrm>
            <a:off x="286567" y="1228258"/>
            <a:ext cx="9192908" cy="3343742"/>
          </a:xfrm>
          <a:prstGeom prst="rect">
            <a:avLst/>
          </a:prstGeom>
        </p:spPr>
      </p:pic>
      <p:cxnSp>
        <p:nvCxnSpPr>
          <p:cNvPr id="5" name="Straight Connector 4">
            <a:extLst>
              <a:ext uri="{FF2B5EF4-FFF2-40B4-BE49-F238E27FC236}">
                <a16:creationId xmlns:a16="http://schemas.microsoft.com/office/drawing/2014/main" id="{1859E403-FD00-1BE3-009B-F3CC858B8D3C}"/>
              </a:ext>
            </a:extLst>
          </p:cNvPr>
          <p:cNvCxnSpPr>
            <a:cxnSpLocks/>
          </p:cNvCxnSpPr>
          <p:nvPr/>
        </p:nvCxnSpPr>
        <p:spPr>
          <a:xfrm>
            <a:off x="2855168" y="976030"/>
            <a:ext cx="0" cy="359597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B9745C8-317B-00C3-06BA-8C5282303B45}"/>
              </a:ext>
            </a:extLst>
          </p:cNvPr>
          <p:cNvSpPr txBox="1"/>
          <p:nvPr/>
        </p:nvSpPr>
        <p:spPr>
          <a:xfrm>
            <a:off x="7165910" y="6399605"/>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you want a model robust over time”</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3798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47490" y="327744"/>
            <a:ext cx="10603795" cy="1400530"/>
          </a:xfrm>
        </p:spPr>
        <p:txBody>
          <a:bodyPr/>
          <a:lstStyle/>
          <a:p>
            <a:r>
              <a:rPr lang="en-GB" sz="4000" dirty="0"/>
              <a:t>Improve model : Tune Hyperparameters</a:t>
            </a:r>
            <a:endParaRPr lang="fr-FR" sz="4000" dirty="0"/>
          </a:p>
        </p:txBody>
      </p:sp>
      <p:sp>
        <p:nvSpPr>
          <p:cNvPr id="4" name="TextBox 3">
            <a:extLst>
              <a:ext uri="{FF2B5EF4-FFF2-40B4-BE49-F238E27FC236}">
                <a16:creationId xmlns:a16="http://schemas.microsoft.com/office/drawing/2014/main" id="{AB30168F-11AE-492D-BFD0-55407D384E51}"/>
              </a:ext>
            </a:extLst>
          </p:cNvPr>
          <p:cNvSpPr txBox="1"/>
          <p:nvPr/>
        </p:nvSpPr>
        <p:spPr>
          <a:xfrm>
            <a:off x="347490" y="1472320"/>
            <a:ext cx="9747945" cy="2031325"/>
          </a:xfrm>
          <a:prstGeom prst="rect">
            <a:avLst/>
          </a:prstGeom>
          <a:noFill/>
        </p:spPr>
        <p:txBody>
          <a:bodyPr wrap="square" rtlCol="0">
            <a:spAutoFit/>
          </a:bodyPr>
          <a:lstStyle/>
          <a:p>
            <a:r>
              <a:rPr lang="en-US" b="1" i="1" dirty="0"/>
              <a:t>Hyperparameter</a:t>
            </a:r>
            <a:r>
              <a:rPr lang="en-US" i="1" dirty="0"/>
              <a:t> tuning consists of searching for the set of optimal hyperparameters for the learning algorithm. Ultimate goal is to find an optimal combination of hyperparameters that optimize your objective function.</a:t>
            </a:r>
          </a:p>
          <a:p>
            <a:r>
              <a:rPr lang="en-US" b="1" dirty="0"/>
              <a:t>Parameters : </a:t>
            </a:r>
            <a:r>
              <a:rPr lang="en-US" dirty="0"/>
              <a:t>are learned from data. (ex: intercept, slope, etc..)</a:t>
            </a:r>
          </a:p>
          <a:p>
            <a:r>
              <a:rPr lang="en-US" b="1" dirty="0"/>
              <a:t>Hyperparameters : </a:t>
            </a:r>
            <a:r>
              <a:rPr lang="en-US" dirty="0"/>
              <a:t>are not learned from data </a:t>
            </a:r>
            <a:r>
              <a:rPr lang="en-US" b="1" dirty="0"/>
              <a:t>,</a:t>
            </a:r>
            <a:r>
              <a:rPr lang="en-US" dirty="0"/>
              <a:t>must be set by you before training</a:t>
            </a:r>
          </a:p>
          <a:p>
            <a:endParaRPr lang="en-US" dirty="0"/>
          </a:p>
          <a:p>
            <a:endParaRPr lang="en-US" dirty="0"/>
          </a:p>
        </p:txBody>
      </p:sp>
      <p:pic>
        <p:nvPicPr>
          <p:cNvPr id="7" name="Picture 6">
            <a:extLst>
              <a:ext uri="{FF2B5EF4-FFF2-40B4-BE49-F238E27FC236}">
                <a16:creationId xmlns:a16="http://schemas.microsoft.com/office/drawing/2014/main" id="{B1732B38-A6C2-F284-6F89-9637FFAF5014}"/>
              </a:ext>
            </a:extLst>
          </p:cNvPr>
          <p:cNvPicPr>
            <a:picLocks noChangeAspect="1"/>
          </p:cNvPicPr>
          <p:nvPr/>
        </p:nvPicPr>
        <p:blipFill>
          <a:blip r:embed="rId2"/>
          <a:stretch>
            <a:fillRect/>
          </a:stretch>
        </p:blipFill>
        <p:spPr>
          <a:xfrm>
            <a:off x="412112" y="3824945"/>
            <a:ext cx="9618699" cy="861376"/>
          </a:xfrm>
          <a:prstGeom prst="rect">
            <a:avLst/>
          </a:prstGeom>
        </p:spPr>
      </p:pic>
      <p:pic>
        <p:nvPicPr>
          <p:cNvPr id="9" name="Picture 8">
            <a:extLst>
              <a:ext uri="{FF2B5EF4-FFF2-40B4-BE49-F238E27FC236}">
                <a16:creationId xmlns:a16="http://schemas.microsoft.com/office/drawing/2014/main" id="{21D63C37-61C5-6B1D-0138-1976FAC2BC1D}"/>
              </a:ext>
            </a:extLst>
          </p:cNvPr>
          <p:cNvPicPr>
            <a:picLocks noChangeAspect="1"/>
          </p:cNvPicPr>
          <p:nvPr/>
        </p:nvPicPr>
        <p:blipFill>
          <a:blip r:embed="rId3"/>
          <a:stretch>
            <a:fillRect/>
          </a:stretch>
        </p:blipFill>
        <p:spPr>
          <a:xfrm>
            <a:off x="347489" y="5207638"/>
            <a:ext cx="9656429" cy="1097911"/>
          </a:xfrm>
          <a:prstGeom prst="rect">
            <a:avLst/>
          </a:prstGeom>
        </p:spPr>
      </p:pic>
      <p:sp>
        <p:nvSpPr>
          <p:cNvPr id="10" name="TextBox 9">
            <a:extLst>
              <a:ext uri="{FF2B5EF4-FFF2-40B4-BE49-F238E27FC236}">
                <a16:creationId xmlns:a16="http://schemas.microsoft.com/office/drawing/2014/main" id="{034AE8CF-24E1-94B5-4E65-CB882CEF4BE5}"/>
              </a:ext>
            </a:extLst>
          </p:cNvPr>
          <p:cNvSpPr txBox="1"/>
          <p:nvPr/>
        </p:nvSpPr>
        <p:spPr>
          <a:xfrm>
            <a:off x="347489" y="3202630"/>
            <a:ext cx="5941344" cy="923330"/>
          </a:xfrm>
          <a:prstGeom prst="rect">
            <a:avLst/>
          </a:prstGeom>
          <a:noFill/>
        </p:spPr>
        <p:txBody>
          <a:bodyPr wrap="square" rtlCol="0">
            <a:spAutoFit/>
          </a:bodyPr>
          <a:lstStyle/>
          <a:p>
            <a:endParaRPr lang="en-US" dirty="0"/>
          </a:p>
          <a:p>
            <a:r>
              <a:rPr lang="en-US" dirty="0" err="1"/>
              <a:t>Exemple</a:t>
            </a:r>
            <a:r>
              <a:rPr lang="en-US" dirty="0"/>
              <a:t> for </a:t>
            </a:r>
            <a:r>
              <a:rPr lang="en-US" dirty="0" err="1"/>
              <a:t>LogisticRegression</a:t>
            </a:r>
            <a:r>
              <a:rPr lang="en-US" dirty="0"/>
              <a:t>:</a:t>
            </a:r>
          </a:p>
          <a:p>
            <a:endParaRPr lang="en-DE" dirty="0"/>
          </a:p>
        </p:txBody>
      </p:sp>
      <p:sp>
        <p:nvSpPr>
          <p:cNvPr id="11" name="TextBox 10">
            <a:extLst>
              <a:ext uri="{FF2B5EF4-FFF2-40B4-BE49-F238E27FC236}">
                <a16:creationId xmlns:a16="http://schemas.microsoft.com/office/drawing/2014/main" id="{4FA8B330-C7A6-58BB-431E-CBC1874D0913}"/>
              </a:ext>
            </a:extLst>
          </p:cNvPr>
          <p:cNvSpPr txBox="1"/>
          <p:nvPr/>
        </p:nvSpPr>
        <p:spPr>
          <a:xfrm>
            <a:off x="347489" y="4447260"/>
            <a:ext cx="5941344" cy="923330"/>
          </a:xfrm>
          <a:prstGeom prst="rect">
            <a:avLst/>
          </a:prstGeom>
          <a:noFill/>
        </p:spPr>
        <p:txBody>
          <a:bodyPr wrap="square" rtlCol="0">
            <a:spAutoFit/>
          </a:bodyPr>
          <a:lstStyle/>
          <a:p>
            <a:endParaRPr lang="en-US" dirty="0"/>
          </a:p>
          <a:p>
            <a:r>
              <a:rPr lang="en-US" dirty="0" err="1"/>
              <a:t>Exemple</a:t>
            </a:r>
            <a:r>
              <a:rPr lang="en-US" dirty="0"/>
              <a:t> for </a:t>
            </a:r>
            <a:r>
              <a:rPr lang="en-US" dirty="0" err="1"/>
              <a:t>RandomForestClassifier</a:t>
            </a:r>
            <a:r>
              <a:rPr lang="en-US" dirty="0"/>
              <a:t>:</a:t>
            </a:r>
          </a:p>
          <a:p>
            <a:endParaRPr lang="en-DE" dirty="0"/>
          </a:p>
        </p:txBody>
      </p:sp>
      <p:sp>
        <p:nvSpPr>
          <p:cNvPr id="12" name="TextBox 11">
            <a:extLst>
              <a:ext uri="{FF2B5EF4-FFF2-40B4-BE49-F238E27FC236}">
                <a16:creationId xmlns:a16="http://schemas.microsoft.com/office/drawing/2014/main" id="{14E21DD5-238D-0A08-404C-1CF0E91F64A7}"/>
              </a:ext>
            </a:extLst>
          </p:cNvPr>
          <p:cNvSpPr txBox="1"/>
          <p:nvPr/>
        </p:nvSpPr>
        <p:spPr>
          <a:xfrm>
            <a:off x="7165910" y="6399605"/>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you want a model robust over time”</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817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347490" y="327744"/>
            <a:ext cx="10603795" cy="1400530"/>
          </a:xfrm>
        </p:spPr>
        <p:txBody>
          <a:bodyPr/>
          <a:lstStyle/>
          <a:p>
            <a:r>
              <a:rPr lang="en-GB" sz="4000" dirty="0"/>
              <a:t>Improve model : Tune Hyperparameters</a:t>
            </a:r>
            <a:endParaRPr lang="fr-FR" sz="4000" dirty="0"/>
          </a:p>
        </p:txBody>
      </p:sp>
      <p:sp>
        <p:nvSpPr>
          <p:cNvPr id="6" name="TextBox 5">
            <a:extLst>
              <a:ext uri="{FF2B5EF4-FFF2-40B4-BE49-F238E27FC236}">
                <a16:creationId xmlns:a16="http://schemas.microsoft.com/office/drawing/2014/main" id="{1E598C01-28AF-CD24-875F-4195D647BB18}"/>
              </a:ext>
            </a:extLst>
          </p:cNvPr>
          <p:cNvSpPr txBox="1"/>
          <p:nvPr/>
        </p:nvSpPr>
        <p:spPr>
          <a:xfrm>
            <a:off x="120062" y="1152822"/>
            <a:ext cx="13735898" cy="1569660"/>
          </a:xfrm>
          <a:prstGeom prst="rect">
            <a:avLst/>
          </a:prstGeom>
          <a:noFill/>
        </p:spPr>
        <p:txBody>
          <a:bodyPr wrap="square" rtlCol="0">
            <a:spAutoFit/>
          </a:bodyPr>
          <a:lstStyle/>
          <a:p>
            <a:pPr marL="285750" indent="-285750">
              <a:buFont typeface="Wingdings" panose="05000000000000000000" pitchFamily="2" charset="2"/>
              <a:buChar char="Ø"/>
            </a:pPr>
            <a:endParaRPr lang="en-GB" sz="2000" i="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GB" sz="2000" i="1" dirty="0">
                <a:effectLst>
                  <a:outerShdw blurRad="38100" dist="38100" dir="2700000" algn="tl">
                    <a:srgbClr val="000000">
                      <a:alpha val="43137"/>
                    </a:srgbClr>
                  </a:outerShdw>
                </a:effectLst>
              </a:rPr>
              <a:t>Apply an hyperparameter solution using a cross-validation schema</a:t>
            </a:r>
          </a:p>
          <a:p>
            <a:r>
              <a:rPr lang="en-GB" sz="1600" i="1" dirty="0">
                <a:effectLst>
                  <a:outerShdw blurRad="38100" dist="38100" dir="2700000" algn="tl">
                    <a:srgbClr val="000000">
                      <a:alpha val="43137"/>
                    </a:srgbClr>
                  </a:outerShdw>
                </a:effectLst>
              </a:rPr>
              <a:t>	Use </a:t>
            </a:r>
            <a:r>
              <a:rPr lang="en-GB" sz="1600" i="1" dirty="0" err="1">
                <a:effectLst>
                  <a:outerShdw blurRad="38100" dist="38100" dir="2700000" algn="tl">
                    <a:srgbClr val="000000">
                      <a:alpha val="43137"/>
                    </a:srgbClr>
                  </a:outerShdw>
                </a:effectLst>
              </a:rPr>
              <a:t>GridSearchCV</a:t>
            </a:r>
            <a:r>
              <a:rPr lang="en-GB" sz="1600" i="1" dirty="0">
                <a:effectLst>
                  <a:outerShdw blurRad="38100" dist="38100" dir="2700000" algn="tl">
                    <a:srgbClr val="000000">
                      <a:alpha val="43137"/>
                    </a:srgbClr>
                  </a:outerShdw>
                </a:effectLst>
              </a:rPr>
              <a:t> and </a:t>
            </a:r>
            <a:r>
              <a:rPr lang="en-GB" sz="1600" i="1" dirty="0" err="1">
                <a:effectLst>
                  <a:outerShdw blurRad="38100" dist="38100" dir="2700000" algn="tl">
                    <a:srgbClr val="000000">
                      <a:alpha val="43137"/>
                    </a:srgbClr>
                  </a:outerShdw>
                </a:effectLst>
              </a:rPr>
              <a:t>TimeSeriesSplit</a:t>
            </a:r>
            <a:r>
              <a:rPr lang="en-GB" sz="1600" i="1" dirty="0">
                <a:effectLst>
                  <a:outerShdw blurRad="38100" dist="38100" dir="2700000" algn="tl">
                    <a:srgbClr val="000000">
                      <a:alpha val="43137"/>
                    </a:srgbClr>
                  </a:outerShdw>
                </a:effectLst>
              </a:rPr>
              <a:t> with 3 	splits</a:t>
            </a:r>
          </a:p>
          <a:p>
            <a:endParaRPr lang="en-GB" sz="2000" i="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GB" sz="2000" i="1" dirty="0">
                <a:effectLst>
                  <a:outerShdw blurRad="38100" dist="38100" dir="2700000" algn="tl">
                    <a:srgbClr val="000000">
                      <a:alpha val="43137"/>
                    </a:srgbClr>
                  </a:outerShdw>
                </a:effectLst>
              </a:rPr>
              <a:t>Train your model and compare results on validation with/without hyperparameter tuning.</a:t>
            </a:r>
          </a:p>
        </p:txBody>
      </p:sp>
      <p:pic>
        <p:nvPicPr>
          <p:cNvPr id="9" name="Picture 8">
            <a:extLst>
              <a:ext uri="{FF2B5EF4-FFF2-40B4-BE49-F238E27FC236}">
                <a16:creationId xmlns:a16="http://schemas.microsoft.com/office/drawing/2014/main" id="{94E14774-F296-7FCA-77CB-5B4063124CD1}"/>
              </a:ext>
            </a:extLst>
          </p:cNvPr>
          <p:cNvPicPr>
            <a:picLocks noChangeAspect="1"/>
          </p:cNvPicPr>
          <p:nvPr/>
        </p:nvPicPr>
        <p:blipFill>
          <a:blip r:embed="rId2"/>
          <a:stretch>
            <a:fillRect/>
          </a:stretch>
        </p:blipFill>
        <p:spPr>
          <a:xfrm>
            <a:off x="1007131" y="3082336"/>
            <a:ext cx="6597317" cy="3447920"/>
          </a:xfrm>
          <a:prstGeom prst="rect">
            <a:avLst/>
          </a:prstGeom>
        </p:spPr>
      </p:pic>
      <p:sp>
        <p:nvSpPr>
          <p:cNvPr id="3" name="Oval 2">
            <a:extLst>
              <a:ext uri="{FF2B5EF4-FFF2-40B4-BE49-F238E27FC236}">
                <a16:creationId xmlns:a16="http://schemas.microsoft.com/office/drawing/2014/main" id="{D68CC493-FF74-F38D-AD41-FA406799DC3F}"/>
              </a:ext>
            </a:extLst>
          </p:cNvPr>
          <p:cNvSpPr/>
          <p:nvPr/>
        </p:nvSpPr>
        <p:spPr>
          <a:xfrm>
            <a:off x="5589037" y="5692846"/>
            <a:ext cx="2164702" cy="46653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Oval 3">
            <a:extLst>
              <a:ext uri="{FF2B5EF4-FFF2-40B4-BE49-F238E27FC236}">
                <a16:creationId xmlns:a16="http://schemas.microsoft.com/office/drawing/2014/main" id="{527E8B74-7673-8E6A-4727-706BF07B9187}"/>
              </a:ext>
            </a:extLst>
          </p:cNvPr>
          <p:cNvSpPr/>
          <p:nvPr/>
        </p:nvSpPr>
        <p:spPr>
          <a:xfrm>
            <a:off x="1542662" y="5355771"/>
            <a:ext cx="3001346" cy="2519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Oval 4">
            <a:extLst>
              <a:ext uri="{FF2B5EF4-FFF2-40B4-BE49-F238E27FC236}">
                <a16:creationId xmlns:a16="http://schemas.microsoft.com/office/drawing/2014/main" id="{C06C79F8-B1F5-2C0D-F5ED-2A702C6D97F6}"/>
              </a:ext>
            </a:extLst>
          </p:cNvPr>
          <p:cNvSpPr/>
          <p:nvPr/>
        </p:nvSpPr>
        <p:spPr>
          <a:xfrm>
            <a:off x="4826057" y="5463155"/>
            <a:ext cx="1042898" cy="46653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255980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P spid="3" grpId="0" animBg="1"/>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p:txBody>
          <a:bodyPr/>
          <a:lstStyle/>
          <a:p>
            <a:r>
              <a:rPr lang="en-GB" dirty="0"/>
              <a:t>Hyperparameter tuning</a:t>
            </a:r>
            <a:endParaRPr lang="fr-FR" dirty="0"/>
          </a:p>
        </p:txBody>
      </p:sp>
      <p:sp>
        <p:nvSpPr>
          <p:cNvPr id="4" name="TextBox 3">
            <a:extLst>
              <a:ext uri="{FF2B5EF4-FFF2-40B4-BE49-F238E27FC236}">
                <a16:creationId xmlns:a16="http://schemas.microsoft.com/office/drawing/2014/main" id="{AB30168F-11AE-492D-BFD0-55407D384E51}"/>
              </a:ext>
            </a:extLst>
          </p:cNvPr>
          <p:cNvSpPr txBox="1"/>
          <p:nvPr/>
        </p:nvSpPr>
        <p:spPr>
          <a:xfrm>
            <a:off x="347490" y="1472320"/>
            <a:ext cx="9747945" cy="369332"/>
          </a:xfrm>
          <a:prstGeom prst="rect">
            <a:avLst/>
          </a:prstGeom>
          <a:noFill/>
        </p:spPr>
        <p:txBody>
          <a:bodyPr wrap="square" rtlCol="0">
            <a:spAutoFit/>
          </a:bodyPr>
          <a:lstStyle/>
          <a:p>
            <a:r>
              <a:rPr lang="en-US" b="1" i="1" dirty="0"/>
              <a:t>Hyperparameter</a:t>
            </a:r>
            <a:endParaRPr lang="en-US" dirty="0"/>
          </a:p>
        </p:txBody>
      </p:sp>
      <p:sp>
        <p:nvSpPr>
          <p:cNvPr id="18" name="TextBox 17">
            <a:extLst>
              <a:ext uri="{FF2B5EF4-FFF2-40B4-BE49-F238E27FC236}">
                <a16:creationId xmlns:a16="http://schemas.microsoft.com/office/drawing/2014/main" id="{AE167B41-ECE8-CB9A-BEF8-E4908CD2E70F}"/>
              </a:ext>
            </a:extLst>
          </p:cNvPr>
          <p:cNvSpPr txBox="1"/>
          <p:nvPr/>
        </p:nvSpPr>
        <p:spPr>
          <a:xfrm>
            <a:off x="571500" y="5799633"/>
            <a:ext cx="10629900" cy="400110"/>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t>Clear improvement of the recall on the validation set: from 75% to 79%</a:t>
            </a:r>
            <a:endParaRPr lang="fr-FR" sz="2000" dirty="0"/>
          </a:p>
        </p:txBody>
      </p:sp>
      <p:pic>
        <p:nvPicPr>
          <p:cNvPr id="5" name="Picture 4">
            <a:extLst>
              <a:ext uri="{FF2B5EF4-FFF2-40B4-BE49-F238E27FC236}">
                <a16:creationId xmlns:a16="http://schemas.microsoft.com/office/drawing/2014/main" id="{A28CA95B-6664-28B0-76BC-CA8126A7893C}"/>
              </a:ext>
            </a:extLst>
          </p:cNvPr>
          <p:cNvPicPr>
            <a:picLocks noChangeAspect="1"/>
          </p:cNvPicPr>
          <p:nvPr/>
        </p:nvPicPr>
        <p:blipFill>
          <a:blip r:embed="rId2"/>
          <a:stretch>
            <a:fillRect/>
          </a:stretch>
        </p:blipFill>
        <p:spPr>
          <a:xfrm>
            <a:off x="222586" y="1898675"/>
            <a:ext cx="4139863" cy="3590324"/>
          </a:xfrm>
          <a:prstGeom prst="rect">
            <a:avLst/>
          </a:prstGeom>
        </p:spPr>
      </p:pic>
      <p:pic>
        <p:nvPicPr>
          <p:cNvPr id="7" name="Picture 6">
            <a:extLst>
              <a:ext uri="{FF2B5EF4-FFF2-40B4-BE49-F238E27FC236}">
                <a16:creationId xmlns:a16="http://schemas.microsoft.com/office/drawing/2014/main" id="{CA5226EB-178E-1210-20BC-BDEB531DF58E}"/>
              </a:ext>
            </a:extLst>
          </p:cNvPr>
          <p:cNvPicPr>
            <a:picLocks noChangeAspect="1"/>
          </p:cNvPicPr>
          <p:nvPr/>
        </p:nvPicPr>
        <p:blipFill>
          <a:blip r:embed="rId3"/>
          <a:stretch>
            <a:fillRect/>
          </a:stretch>
        </p:blipFill>
        <p:spPr>
          <a:xfrm>
            <a:off x="4688063" y="1898675"/>
            <a:ext cx="6803415" cy="1752637"/>
          </a:xfrm>
          <a:prstGeom prst="rect">
            <a:avLst/>
          </a:prstGeom>
        </p:spPr>
      </p:pic>
    </p:spTree>
    <p:extLst>
      <p:ext uri="{BB962C8B-B14F-4D97-AF65-F5344CB8AC3E}">
        <p14:creationId xmlns:p14="http://schemas.microsoft.com/office/powerpoint/2010/main" val="1423002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623596" y="621976"/>
            <a:ext cx="10515600" cy="889583"/>
          </a:xfrm>
        </p:spPr>
        <p:txBody>
          <a:bodyPr>
            <a:normAutofit/>
          </a:bodyPr>
          <a:lstStyle/>
          <a:p>
            <a:pPr marL="0" indent="0">
              <a:buNone/>
            </a:pPr>
            <a:r>
              <a:rPr lang="en-GB" sz="2800" dirty="0"/>
              <a:t>CROSS VALIDATION SCORE</a:t>
            </a:r>
            <a:endParaRPr lang="fr-FR" sz="2800" dirty="0"/>
          </a:p>
        </p:txBody>
      </p:sp>
      <p:sp>
        <p:nvSpPr>
          <p:cNvPr id="7" name="Content Placeholder 2">
            <a:extLst>
              <a:ext uri="{FF2B5EF4-FFF2-40B4-BE49-F238E27FC236}">
                <a16:creationId xmlns:a16="http://schemas.microsoft.com/office/drawing/2014/main" id="{8906ADB6-9F5C-CE78-4B64-5E18471D3743}"/>
              </a:ext>
            </a:extLst>
          </p:cNvPr>
          <p:cNvSpPr txBox="1">
            <a:spLocks/>
          </p:cNvSpPr>
          <p:nvPr/>
        </p:nvSpPr>
        <p:spPr>
          <a:xfrm>
            <a:off x="335049" y="4534069"/>
            <a:ext cx="11856951" cy="1904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sz="2000" dirty="0"/>
              <a:t> Consistency on the different splits score (88%,90%,80%)</a:t>
            </a:r>
          </a:p>
          <a:p>
            <a:pPr>
              <a:buFont typeface="Wingdings" panose="05000000000000000000" pitchFamily="2" charset="2"/>
              <a:buChar char="Ø"/>
            </a:pPr>
            <a:r>
              <a:rPr lang="en-GB" sz="2000" dirty="0"/>
              <a:t> Std is relatively low 4%: results are encouraging</a:t>
            </a:r>
          </a:p>
          <a:p>
            <a:pPr marL="0" indent="0">
              <a:buFont typeface="Arial" panose="020B0604020202020204" pitchFamily="34" charset="0"/>
              <a:buNone/>
            </a:pPr>
            <a:r>
              <a:rPr lang="en-GB" sz="2000" dirty="0"/>
              <a:t>By splitting the training set in 3 distinct sets, we increase the robustness of the model, and decrease the risk of overfitting</a:t>
            </a:r>
            <a:endParaRPr lang="fr-FR" sz="2000" u="sng" dirty="0"/>
          </a:p>
        </p:txBody>
      </p:sp>
      <p:pic>
        <p:nvPicPr>
          <p:cNvPr id="8" name="Picture 7">
            <a:extLst>
              <a:ext uri="{FF2B5EF4-FFF2-40B4-BE49-F238E27FC236}">
                <a16:creationId xmlns:a16="http://schemas.microsoft.com/office/drawing/2014/main" id="{ECE79F8E-BB06-3545-E834-8D2666677D76}"/>
              </a:ext>
            </a:extLst>
          </p:cNvPr>
          <p:cNvPicPr>
            <a:picLocks noChangeAspect="1"/>
          </p:cNvPicPr>
          <p:nvPr/>
        </p:nvPicPr>
        <p:blipFill>
          <a:blip r:embed="rId2"/>
          <a:stretch>
            <a:fillRect/>
          </a:stretch>
        </p:blipFill>
        <p:spPr>
          <a:xfrm>
            <a:off x="343325" y="1937831"/>
            <a:ext cx="11076141" cy="2169966"/>
          </a:xfrm>
          <a:prstGeom prst="rect">
            <a:avLst/>
          </a:prstGeom>
        </p:spPr>
      </p:pic>
      <p:pic>
        <p:nvPicPr>
          <p:cNvPr id="10" name="Picture 9">
            <a:extLst>
              <a:ext uri="{FF2B5EF4-FFF2-40B4-BE49-F238E27FC236}">
                <a16:creationId xmlns:a16="http://schemas.microsoft.com/office/drawing/2014/main" id="{A35993EA-F4AF-1A3D-0DB4-F3A18F41E826}"/>
              </a:ext>
            </a:extLst>
          </p:cNvPr>
          <p:cNvPicPr>
            <a:picLocks noChangeAspect="1"/>
          </p:cNvPicPr>
          <p:nvPr/>
        </p:nvPicPr>
        <p:blipFill>
          <a:blip r:embed="rId3"/>
          <a:stretch>
            <a:fillRect/>
          </a:stretch>
        </p:blipFill>
        <p:spPr>
          <a:xfrm>
            <a:off x="343325" y="1438457"/>
            <a:ext cx="3830282" cy="353021"/>
          </a:xfrm>
          <a:prstGeom prst="rect">
            <a:avLst/>
          </a:prstGeom>
        </p:spPr>
      </p:pic>
      <p:sp>
        <p:nvSpPr>
          <p:cNvPr id="11" name="TextBox 10">
            <a:extLst>
              <a:ext uri="{FF2B5EF4-FFF2-40B4-BE49-F238E27FC236}">
                <a16:creationId xmlns:a16="http://schemas.microsoft.com/office/drawing/2014/main" id="{71D5E196-1503-935B-1BE7-F58187599CFB}"/>
              </a:ext>
            </a:extLst>
          </p:cNvPr>
          <p:cNvSpPr txBox="1"/>
          <p:nvPr/>
        </p:nvSpPr>
        <p:spPr>
          <a:xfrm>
            <a:off x="7165910" y="6399605"/>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you want a model robust over time”</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6672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325-1697-4414-A6D1-5422DF2A41C5}"/>
              </a:ext>
            </a:extLst>
          </p:cNvPr>
          <p:cNvSpPr>
            <a:spLocks noGrp="1"/>
          </p:cNvSpPr>
          <p:nvPr>
            <p:ph type="title"/>
          </p:nvPr>
        </p:nvSpPr>
        <p:spPr>
          <a:xfrm>
            <a:off x="648931" y="647928"/>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Improve model</a:t>
            </a:r>
          </a:p>
        </p:txBody>
      </p:sp>
      <p:pic>
        <p:nvPicPr>
          <p:cNvPr id="5" name="Picture 4">
            <a:extLst>
              <a:ext uri="{FF2B5EF4-FFF2-40B4-BE49-F238E27FC236}">
                <a16:creationId xmlns:a16="http://schemas.microsoft.com/office/drawing/2014/main" id="{5C363BB7-EF55-B569-724C-129ED7931470}"/>
              </a:ext>
            </a:extLst>
          </p:cNvPr>
          <p:cNvPicPr>
            <a:picLocks noChangeAspect="1"/>
          </p:cNvPicPr>
          <p:nvPr/>
        </p:nvPicPr>
        <p:blipFill>
          <a:blip r:embed="rId2"/>
          <a:stretch>
            <a:fillRect/>
          </a:stretch>
        </p:blipFill>
        <p:spPr>
          <a:xfrm>
            <a:off x="6308596" y="1724026"/>
            <a:ext cx="5449889" cy="4005668"/>
          </a:xfrm>
          <a:prstGeom prst="rect">
            <a:avLst/>
          </a:prstGeom>
          <a:effectLst/>
        </p:spPr>
      </p:pic>
      <p:sp>
        <p:nvSpPr>
          <p:cNvPr id="4" name="TextBox 3">
            <a:extLst>
              <a:ext uri="{FF2B5EF4-FFF2-40B4-BE49-F238E27FC236}">
                <a16:creationId xmlns:a16="http://schemas.microsoft.com/office/drawing/2014/main" id="{AB30168F-11AE-492D-BFD0-55407D384E51}"/>
              </a:ext>
            </a:extLst>
          </p:cNvPr>
          <p:cNvSpPr txBox="1"/>
          <p:nvPr/>
        </p:nvSpPr>
        <p:spPr>
          <a:xfrm>
            <a:off x="105064" y="1724026"/>
            <a:ext cx="5988927" cy="4742088"/>
          </a:xfrm>
          <a:prstGeom prst="rect">
            <a:avLst/>
          </a:prstGeom>
        </p:spPr>
        <p:txBody>
          <a:bodyPr vert="horz" lIns="91440" tIns="45720" rIns="91440" bIns="45720" rtlCol="0">
            <a:normAutofit fontScale="92500" lnSpcReduction="20000"/>
          </a:bodyPr>
          <a:lstStyle/>
          <a:p>
            <a:pPr lvl="3">
              <a:lnSpc>
                <a:spcPct val="90000"/>
              </a:lnSpc>
              <a:spcBef>
                <a:spcPts val="1000"/>
              </a:spcBef>
              <a:buClr>
                <a:schemeClr val="bg2">
                  <a:lumMod val="40000"/>
                  <a:lumOff val="60000"/>
                </a:schemeClr>
              </a:buClr>
              <a:buSzPct val="80000"/>
            </a:pPr>
            <a:r>
              <a:rPr lang="en-US" sz="2000" b="1" dirty="0">
                <a:solidFill>
                  <a:srgbClr val="EBEBEB"/>
                </a:solidFill>
                <a:latin typeface="+mj-lt"/>
                <a:ea typeface="+mj-ea"/>
                <a:cs typeface="+mj-cs"/>
              </a:rPr>
              <a:t>Where do we stand ?</a:t>
            </a:r>
          </a:p>
          <a:p>
            <a:pPr lvl="3">
              <a:lnSpc>
                <a:spcPct val="90000"/>
              </a:lnSpc>
              <a:spcBef>
                <a:spcPts val="1000"/>
              </a:spcBef>
              <a:buClr>
                <a:schemeClr val="bg2">
                  <a:lumMod val="40000"/>
                  <a:lumOff val="60000"/>
                </a:schemeClr>
              </a:buClr>
              <a:buSzPct val="80000"/>
            </a:pPr>
            <a:endParaRPr lang="en-US" sz="2000" b="1"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r>
              <a:rPr lang="en-US" dirty="0">
                <a:solidFill>
                  <a:srgbClr val="EBEBEB"/>
                </a:solidFill>
                <a:latin typeface="+mj-lt"/>
                <a:ea typeface="+mj-ea"/>
                <a:cs typeface="+mj-cs"/>
              </a:rPr>
              <a:t>Assumptions to improve our performance:</a:t>
            </a:r>
          </a:p>
          <a:p>
            <a:pPr>
              <a:lnSpc>
                <a:spcPct val="90000"/>
              </a:lnSpc>
              <a:spcBef>
                <a:spcPts val="1000"/>
              </a:spcBef>
              <a:buClr>
                <a:schemeClr val="bg2">
                  <a:lumMod val="40000"/>
                  <a:lumOff val="60000"/>
                </a:schemeClr>
              </a:buClr>
              <a:buSzPct val="80000"/>
            </a:pPr>
            <a:r>
              <a:rPr lang="en-DE" dirty="0"/>
              <a:t>✅ </a:t>
            </a:r>
            <a:r>
              <a:rPr lang="en-US" dirty="0">
                <a:solidFill>
                  <a:srgbClr val="EBEBEB"/>
                </a:solidFill>
                <a:latin typeface="+mj-lt"/>
                <a:ea typeface="+mj-ea"/>
                <a:cs typeface="+mj-cs"/>
              </a:rPr>
              <a:t>Improve input features through feature engineering.</a:t>
            </a:r>
          </a:p>
          <a:p>
            <a:pPr>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r>
              <a:rPr lang="en-DE" dirty="0"/>
              <a:t>✅</a:t>
            </a:r>
            <a:r>
              <a:rPr lang="en-DE" dirty="0">
                <a:solidFill>
                  <a:srgbClr val="000000"/>
                </a:solidFill>
                <a:latin typeface="Apple Color Emoji"/>
              </a:rPr>
              <a:t> </a:t>
            </a:r>
            <a:r>
              <a:rPr lang="en-US" dirty="0">
                <a:solidFill>
                  <a:srgbClr val="EBEBEB"/>
                </a:solidFill>
                <a:latin typeface="+mj-lt"/>
                <a:ea typeface="+mj-ea"/>
                <a:cs typeface="+mj-cs"/>
              </a:rPr>
              <a:t>Improve splitting data for more robustness</a:t>
            </a:r>
          </a:p>
          <a:p>
            <a:pPr marL="1200150" lvl="2" indent="-285750">
              <a:lnSpc>
                <a:spcPct val="90000"/>
              </a:lnSpc>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Use a cross-validation schema</a:t>
            </a:r>
          </a:p>
          <a:p>
            <a:pPr marL="285750" indent="-285750">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r>
              <a:rPr lang="en-DE" dirty="0"/>
              <a:t>✅</a:t>
            </a:r>
            <a:r>
              <a:rPr lang="en-DE" dirty="0">
                <a:solidFill>
                  <a:srgbClr val="000000"/>
                </a:solidFill>
                <a:latin typeface="Apple Color Emoji"/>
              </a:rPr>
              <a:t> </a:t>
            </a:r>
            <a:r>
              <a:rPr lang="en-US" dirty="0">
                <a:solidFill>
                  <a:srgbClr val="EBEBEB"/>
                </a:solidFill>
                <a:latin typeface="+mj-lt"/>
                <a:ea typeface="+mj-ea"/>
                <a:cs typeface="+mj-cs"/>
              </a:rPr>
              <a:t>Tune your hyperparameter</a:t>
            </a:r>
          </a:p>
          <a:p>
            <a:pPr marL="1200150" lvl="2" indent="-285750">
              <a:lnSpc>
                <a:spcPct val="90000"/>
              </a:lnSpc>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Use a method to tune your hyperparameters</a:t>
            </a:r>
          </a:p>
          <a:p>
            <a:pPr marL="1200150" lvl="2" indent="-285750">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r>
              <a:rPr lang="en-DE" dirty="0">
                <a:solidFill>
                  <a:srgbClr val="000000"/>
                </a:solidFill>
                <a:latin typeface="Apple Color Emoji"/>
              </a:rPr>
              <a:t>❌ </a:t>
            </a:r>
            <a:r>
              <a:rPr lang="en-US" dirty="0">
                <a:solidFill>
                  <a:srgbClr val="EBEBEB"/>
                </a:solidFill>
                <a:latin typeface="+mj-lt"/>
                <a:ea typeface="+mj-ea"/>
                <a:cs typeface="+mj-cs"/>
              </a:rPr>
              <a:t>How do I know which model is best suited?</a:t>
            </a:r>
          </a:p>
          <a:p>
            <a:pPr marL="1200150" lvl="2" indent="-285750">
              <a:lnSpc>
                <a:spcPct val="90000"/>
              </a:lnSpc>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Use an optimization solution to compare models</a:t>
            </a:r>
          </a:p>
          <a:p>
            <a:pPr lvl="2">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1200150" lvl="2"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1200150" lvl="2"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742950" lvl="1"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100" dirty="0">
              <a:solidFill>
                <a:srgbClr val="EBEBEB"/>
              </a:solidFill>
              <a:latin typeface="+mj-lt"/>
              <a:ea typeface="+mj-ea"/>
              <a:cs typeface="+mj-cs"/>
            </a:endParaRPr>
          </a:p>
        </p:txBody>
      </p:sp>
    </p:spTree>
    <p:extLst>
      <p:ext uri="{BB962C8B-B14F-4D97-AF65-F5344CB8AC3E}">
        <p14:creationId xmlns:p14="http://schemas.microsoft.com/office/powerpoint/2010/main" val="184624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0C508CB-801E-E75E-20E3-5B816AEDB89C}"/>
              </a:ext>
            </a:extLst>
          </p:cNvPr>
          <p:cNvSpPr>
            <a:spLocks noGrp="1"/>
          </p:cNvSpPr>
          <p:nvPr>
            <p:ph idx="1"/>
          </p:nvPr>
        </p:nvSpPr>
        <p:spPr>
          <a:xfrm>
            <a:off x="394002" y="1491348"/>
            <a:ext cx="11403995" cy="3500530"/>
          </a:xfrm>
        </p:spPr>
        <p:txBody>
          <a:bodyPr>
            <a:normAutofit/>
          </a:bodyPr>
          <a:lstStyle/>
          <a:p>
            <a:pPr marL="0" indent="0">
              <a:buNone/>
            </a:pPr>
            <a:r>
              <a:rPr lang="en-US" sz="2400" dirty="0" err="1">
                <a:latin typeface="Amazon Ember"/>
              </a:rPr>
              <a:t>Optuna</a:t>
            </a:r>
            <a:r>
              <a:rPr lang="en-US" sz="2400" dirty="0">
                <a:latin typeface="Amazon Ember"/>
              </a:rPr>
              <a:t> is a hyperparameter optimization framework. Combine all previous methods all-at-once: training, cross-validation, tuning hyperparameters </a:t>
            </a:r>
            <a:r>
              <a:rPr lang="en-US" sz="2400" dirty="0" err="1">
                <a:latin typeface="Amazon Ember"/>
              </a:rPr>
              <a:t>accross</a:t>
            </a:r>
            <a:r>
              <a:rPr lang="en-US" sz="2400" dirty="0">
                <a:latin typeface="Amazon Ember"/>
              </a:rPr>
              <a:t>  multiple models</a:t>
            </a:r>
            <a:endParaRPr lang="en-US" sz="2400" i="0" dirty="0">
              <a:effectLst/>
              <a:latin typeface="Amazon Ember"/>
            </a:endParaRPr>
          </a:p>
          <a:p>
            <a:pPr>
              <a:buFont typeface="Wingdings" panose="05000000000000000000" pitchFamily="2" charset="2"/>
              <a:buChar char="Ø"/>
            </a:pPr>
            <a:endParaRPr lang="en-US" dirty="0">
              <a:latin typeface="Amazon Ember"/>
            </a:endParaRPr>
          </a:p>
          <a:p>
            <a:pPr>
              <a:buFont typeface="Wingdings" panose="05000000000000000000" pitchFamily="2" charset="2"/>
              <a:buChar char="Ø"/>
            </a:pPr>
            <a:endParaRPr lang="en-US" dirty="0">
              <a:latin typeface="Amazon Ember"/>
            </a:endParaRPr>
          </a:p>
          <a:p>
            <a:pPr marL="0" indent="0">
              <a:buNone/>
            </a:pPr>
            <a:endParaRPr lang="en-US" dirty="0">
              <a:latin typeface="Amazon Ember"/>
            </a:endParaRPr>
          </a:p>
          <a:p>
            <a:pPr marL="0" indent="0">
              <a:buNone/>
            </a:pPr>
            <a:endParaRPr lang="en-US" sz="2000" dirty="0">
              <a:latin typeface="Amazon Ember"/>
            </a:endParaRPr>
          </a:p>
          <a:p>
            <a:pPr marL="0" indent="0">
              <a:buNone/>
            </a:pPr>
            <a:endParaRPr lang="en-US" sz="2000" dirty="0">
              <a:latin typeface="Amazon Ember"/>
            </a:endParaRPr>
          </a:p>
          <a:p>
            <a:pPr marL="0" indent="0">
              <a:buNone/>
            </a:pPr>
            <a:r>
              <a:rPr lang="en-GB" sz="1800" dirty="0"/>
              <a:t>	</a:t>
            </a:r>
            <a:r>
              <a:rPr lang="en-GB" sz="2000" dirty="0"/>
              <a:t>		</a:t>
            </a:r>
            <a:endParaRPr lang="en-GB" sz="2100" u="sng" dirty="0"/>
          </a:p>
        </p:txBody>
      </p:sp>
      <p:sp>
        <p:nvSpPr>
          <p:cNvPr id="6" name="Content Placeholder 2">
            <a:extLst>
              <a:ext uri="{FF2B5EF4-FFF2-40B4-BE49-F238E27FC236}">
                <a16:creationId xmlns:a16="http://schemas.microsoft.com/office/drawing/2014/main" id="{C3751326-A56E-A40C-788F-7AAF054DF45D}"/>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OPTUNA – THE SOLUTION ALL-AT-ONCE</a:t>
            </a:r>
            <a:endParaRPr lang="fr-FR" dirty="0"/>
          </a:p>
        </p:txBody>
      </p:sp>
      <p:sp>
        <p:nvSpPr>
          <p:cNvPr id="4" name="TextBox 3">
            <a:extLst>
              <a:ext uri="{FF2B5EF4-FFF2-40B4-BE49-F238E27FC236}">
                <a16:creationId xmlns:a16="http://schemas.microsoft.com/office/drawing/2014/main" id="{3050D57A-6FA2-4EB9-B006-3BB377E14D60}"/>
              </a:ext>
            </a:extLst>
          </p:cNvPr>
          <p:cNvSpPr txBox="1"/>
          <p:nvPr/>
        </p:nvSpPr>
        <p:spPr>
          <a:xfrm>
            <a:off x="198058" y="2491273"/>
            <a:ext cx="6016129" cy="4093428"/>
          </a:xfrm>
          <a:prstGeom prst="rect">
            <a:avLst/>
          </a:prstGeom>
          <a:noFill/>
        </p:spPr>
        <p:txBody>
          <a:bodyPr wrap="square" rtlCol="0">
            <a:spAutoFit/>
          </a:bodyPr>
          <a:lstStyle/>
          <a:p>
            <a:pPr marL="0" indent="0">
              <a:buNone/>
            </a:pPr>
            <a:endParaRPr lang="en-US" sz="2400" dirty="0">
              <a:latin typeface="Amazon Ember"/>
            </a:endParaRPr>
          </a:p>
          <a:p>
            <a:pPr marL="0" indent="0">
              <a:buNone/>
            </a:pPr>
            <a:r>
              <a:rPr lang="en-US" sz="2400" dirty="0">
                <a:latin typeface="Amazon Ember"/>
              </a:rPr>
              <a:t>What do you need? </a:t>
            </a:r>
          </a:p>
          <a:p>
            <a:pPr>
              <a:buFont typeface="Wingdings" panose="05000000000000000000" pitchFamily="2" charset="2"/>
              <a:buChar char="Ø"/>
            </a:pPr>
            <a:r>
              <a:rPr lang="en-US" sz="2400" dirty="0">
                <a:latin typeface="Amazon Ember"/>
              </a:rPr>
              <a:t> An objective function to be optimized</a:t>
            </a:r>
          </a:p>
          <a:p>
            <a:r>
              <a:rPr lang="en-US" sz="2400" dirty="0">
                <a:latin typeface="Amazon Ember"/>
              </a:rPr>
              <a:t>In our situation: recall score</a:t>
            </a:r>
          </a:p>
          <a:p>
            <a:endParaRPr lang="en-US" sz="2400" dirty="0">
              <a:latin typeface="Amazon Ember"/>
            </a:endParaRPr>
          </a:p>
          <a:p>
            <a:pPr>
              <a:buFont typeface="Wingdings" panose="05000000000000000000" pitchFamily="2" charset="2"/>
              <a:buChar char="Ø"/>
            </a:pPr>
            <a:r>
              <a:rPr lang="en-US" sz="2400" dirty="0">
                <a:latin typeface="Amazon Ember"/>
              </a:rPr>
              <a:t> A direction : Maximize? Minimize?</a:t>
            </a:r>
          </a:p>
          <a:p>
            <a:r>
              <a:rPr lang="en-US" sz="2000" dirty="0">
                <a:latin typeface="Amazon Ember"/>
              </a:rPr>
              <a:t>Maximize recall score</a:t>
            </a:r>
          </a:p>
          <a:p>
            <a:pPr>
              <a:buFont typeface="Wingdings" panose="05000000000000000000" pitchFamily="2" charset="2"/>
              <a:buChar char="Ø"/>
            </a:pPr>
            <a:endParaRPr lang="en-US" sz="2000" dirty="0">
              <a:latin typeface="Amazon Ember"/>
            </a:endParaRPr>
          </a:p>
          <a:p>
            <a:pPr>
              <a:buFont typeface="Wingdings" panose="05000000000000000000" pitchFamily="2" charset="2"/>
              <a:buChar char="Ø"/>
            </a:pPr>
            <a:r>
              <a:rPr lang="en-US" sz="2000" dirty="0">
                <a:latin typeface="Amazon Ember"/>
              </a:rPr>
              <a:t> Suggest categorical value, and range of value for different hyperparameters</a:t>
            </a:r>
          </a:p>
          <a:p>
            <a:pPr>
              <a:buFont typeface="Wingdings" panose="05000000000000000000" pitchFamily="2" charset="2"/>
              <a:buChar char="Ø"/>
            </a:pPr>
            <a:endParaRPr lang="en-US" dirty="0">
              <a:latin typeface="Amazon Ember"/>
            </a:endParaRPr>
          </a:p>
          <a:p>
            <a:endParaRPr lang="en-DE" dirty="0"/>
          </a:p>
        </p:txBody>
      </p:sp>
      <p:pic>
        <p:nvPicPr>
          <p:cNvPr id="10" name="Picture 9">
            <a:extLst>
              <a:ext uri="{FF2B5EF4-FFF2-40B4-BE49-F238E27FC236}">
                <a16:creationId xmlns:a16="http://schemas.microsoft.com/office/drawing/2014/main" id="{F7A33238-0153-60C3-E6C0-BC940E97C350}"/>
              </a:ext>
            </a:extLst>
          </p:cNvPr>
          <p:cNvPicPr>
            <a:picLocks noChangeAspect="1"/>
          </p:cNvPicPr>
          <p:nvPr/>
        </p:nvPicPr>
        <p:blipFill>
          <a:blip r:embed="rId2"/>
          <a:stretch>
            <a:fillRect/>
          </a:stretch>
        </p:blipFill>
        <p:spPr>
          <a:xfrm>
            <a:off x="6289482" y="3012025"/>
            <a:ext cx="4002184" cy="2411572"/>
          </a:xfrm>
          <a:prstGeom prst="rect">
            <a:avLst/>
          </a:prstGeom>
        </p:spPr>
      </p:pic>
      <p:pic>
        <p:nvPicPr>
          <p:cNvPr id="12" name="Picture 11">
            <a:extLst>
              <a:ext uri="{FF2B5EF4-FFF2-40B4-BE49-F238E27FC236}">
                <a16:creationId xmlns:a16="http://schemas.microsoft.com/office/drawing/2014/main" id="{4C0EBD3B-CB12-6564-0DFF-AF3B283AD245}"/>
              </a:ext>
            </a:extLst>
          </p:cNvPr>
          <p:cNvPicPr>
            <a:picLocks noChangeAspect="1"/>
          </p:cNvPicPr>
          <p:nvPr/>
        </p:nvPicPr>
        <p:blipFill>
          <a:blip r:embed="rId3"/>
          <a:stretch>
            <a:fillRect/>
          </a:stretch>
        </p:blipFill>
        <p:spPr>
          <a:xfrm>
            <a:off x="5380245" y="6146719"/>
            <a:ext cx="6526087" cy="237485"/>
          </a:xfrm>
          <a:prstGeom prst="rect">
            <a:avLst/>
          </a:prstGeom>
        </p:spPr>
      </p:pic>
      <p:pic>
        <p:nvPicPr>
          <p:cNvPr id="14" name="Picture 13">
            <a:extLst>
              <a:ext uri="{FF2B5EF4-FFF2-40B4-BE49-F238E27FC236}">
                <a16:creationId xmlns:a16="http://schemas.microsoft.com/office/drawing/2014/main" id="{F220789A-7D05-1D87-18FB-EEE2777D0D3E}"/>
              </a:ext>
            </a:extLst>
          </p:cNvPr>
          <p:cNvPicPr>
            <a:picLocks noChangeAspect="1"/>
          </p:cNvPicPr>
          <p:nvPr/>
        </p:nvPicPr>
        <p:blipFill>
          <a:blip r:embed="rId4"/>
          <a:stretch>
            <a:fillRect/>
          </a:stretch>
        </p:blipFill>
        <p:spPr>
          <a:xfrm>
            <a:off x="285668" y="6146719"/>
            <a:ext cx="4986242" cy="291404"/>
          </a:xfrm>
          <a:prstGeom prst="rect">
            <a:avLst/>
          </a:prstGeom>
        </p:spPr>
      </p:pic>
    </p:spTree>
    <p:extLst>
      <p:ext uri="{BB962C8B-B14F-4D97-AF65-F5344CB8AC3E}">
        <p14:creationId xmlns:p14="http://schemas.microsoft.com/office/powerpoint/2010/main" val="30738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A3B9-A8BE-4531-8C5A-72331BE1655E}"/>
              </a:ext>
            </a:extLst>
          </p:cNvPr>
          <p:cNvSpPr>
            <a:spLocks noGrp="1"/>
          </p:cNvSpPr>
          <p:nvPr>
            <p:ph type="title"/>
          </p:nvPr>
        </p:nvSpPr>
        <p:spPr/>
        <p:txBody>
          <a:bodyPr/>
          <a:lstStyle/>
          <a:p>
            <a:r>
              <a:rPr lang="en-GB" dirty="0" err="1"/>
              <a:t>Exemple</a:t>
            </a:r>
            <a:r>
              <a:rPr lang="en-GB" dirty="0"/>
              <a:t> of application in Finance :</a:t>
            </a:r>
            <a:endParaRPr lang="fr-FR" dirty="0"/>
          </a:p>
        </p:txBody>
      </p:sp>
      <p:sp>
        <p:nvSpPr>
          <p:cNvPr id="3" name="Content Placeholder 2">
            <a:extLst>
              <a:ext uri="{FF2B5EF4-FFF2-40B4-BE49-F238E27FC236}">
                <a16:creationId xmlns:a16="http://schemas.microsoft.com/office/drawing/2014/main" id="{C0E7C03D-5B03-402B-A1D0-0BAC9284C150}"/>
              </a:ext>
            </a:extLst>
          </p:cNvPr>
          <p:cNvSpPr>
            <a:spLocks noGrp="1"/>
          </p:cNvSpPr>
          <p:nvPr>
            <p:ph idx="1"/>
          </p:nvPr>
        </p:nvSpPr>
        <p:spPr>
          <a:xfrm>
            <a:off x="409575" y="1825625"/>
            <a:ext cx="10515600" cy="4351338"/>
          </a:xfrm>
        </p:spPr>
        <p:txBody>
          <a:bodyPr>
            <a:normAutofit lnSpcReduction="10000"/>
          </a:bodyPr>
          <a:lstStyle/>
          <a:p>
            <a:pPr lvl="1"/>
            <a:r>
              <a:rPr lang="en-GB" sz="2800" dirty="0"/>
              <a:t>Investment in “memes” stock with NLP technics on social media</a:t>
            </a:r>
          </a:p>
          <a:p>
            <a:pPr lvl="1"/>
            <a:r>
              <a:rPr lang="en-GB" sz="2800" dirty="0"/>
              <a:t>Credit risk analysis, Fraud detection etc…</a:t>
            </a:r>
          </a:p>
          <a:p>
            <a:pPr lvl="1"/>
            <a:r>
              <a:rPr lang="en-GB" sz="2800" dirty="0"/>
              <a:t>Predict market returns with neural networks</a:t>
            </a:r>
          </a:p>
          <a:p>
            <a:pPr lvl="1"/>
            <a:r>
              <a:rPr lang="en-GB" sz="2800" dirty="0">
                <a:solidFill>
                  <a:srgbClr val="00B050"/>
                </a:solidFill>
              </a:rPr>
              <a:t>Hedge a portfolio with supervised machine learning methods (today’s course)</a:t>
            </a:r>
          </a:p>
          <a:p>
            <a:pPr lvl="1"/>
            <a:r>
              <a:rPr lang="en-GB" sz="2800" dirty="0">
                <a:solidFill>
                  <a:schemeClr val="tx1">
                    <a:lumMod val="95000"/>
                  </a:schemeClr>
                </a:solidFill>
              </a:rPr>
              <a:t>Portfolio optimization with unsupervised machine learning algorithm.</a:t>
            </a:r>
          </a:p>
          <a:p>
            <a:pPr lvl="1"/>
            <a:r>
              <a:rPr lang="en-GB" sz="2800" dirty="0">
                <a:solidFill>
                  <a:schemeClr val="accent1">
                    <a:lumMod val="60000"/>
                    <a:lumOff val="40000"/>
                  </a:schemeClr>
                </a:solidFill>
              </a:rPr>
              <a:t>Trading stocks using ML (your exam)</a:t>
            </a:r>
          </a:p>
          <a:p>
            <a:endParaRPr lang="fr-FR" dirty="0"/>
          </a:p>
        </p:txBody>
      </p:sp>
    </p:spTree>
    <p:extLst>
      <p:ext uri="{BB962C8B-B14F-4D97-AF65-F5344CB8AC3E}">
        <p14:creationId xmlns:p14="http://schemas.microsoft.com/office/powerpoint/2010/main" val="366176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0C508CB-801E-E75E-20E3-5B816AEDB89C}"/>
              </a:ext>
            </a:extLst>
          </p:cNvPr>
          <p:cNvSpPr>
            <a:spLocks noGrp="1"/>
          </p:cNvSpPr>
          <p:nvPr>
            <p:ph idx="1"/>
          </p:nvPr>
        </p:nvSpPr>
        <p:spPr>
          <a:xfrm>
            <a:off x="394002" y="1250303"/>
            <a:ext cx="11403995" cy="5125681"/>
          </a:xfrm>
        </p:spPr>
        <p:txBody>
          <a:bodyPr>
            <a:normAutofit fontScale="55000" lnSpcReduction="20000"/>
          </a:bodyPr>
          <a:lstStyle/>
          <a:p>
            <a:pPr marL="0" indent="0" algn="ctr">
              <a:buNone/>
            </a:pPr>
            <a:r>
              <a:rPr lang="en-GB" sz="3300" i="1" u="sng" dirty="0">
                <a:effectLst>
                  <a:outerShdw blurRad="38100" dist="38100" dir="2700000" algn="tl">
                    <a:srgbClr val="000000">
                      <a:alpha val="43137"/>
                    </a:srgbClr>
                  </a:outerShdw>
                </a:effectLst>
              </a:rPr>
              <a:t>Exercise:</a:t>
            </a:r>
            <a:endParaRPr lang="en-US" sz="3300" dirty="0">
              <a:latin typeface="Amazon Ember"/>
            </a:endParaRPr>
          </a:p>
          <a:p>
            <a:pPr>
              <a:buFont typeface="Wingdings" panose="05000000000000000000" pitchFamily="2" charset="2"/>
              <a:buChar char="Ø"/>
            </a:pPr>
            <a:r>
              <a:rPr lang="en-GB" sz="2900" dirty="0"/>
              <a:t>Pick different classifier methods and run multiple hyperparameters optimization :</a:t>
            </a:r>
          </a:p>
          <a:p>
            <a:pPr lvl="1">
              <a:buFontTx/>
              <a:buChar char="-"/>
            </a:pPr>
            <a:r>
              <a:rPr lang="en-GB" sz="2900" dirty="0"/>
              <a:t>Logistic Regression</a:t>
            </a:r>
          </a:p>
          <a:p>
            <a:pPr lvl="1">
              <a:buFontTx/>
              <a:buChar char="-"/>
            </a:pPr>
            <a:r>
              <a:rPr lang="en-GB" sz="2900" dirty="0"/>
              <a:t>SVC</a:t>
            </a:r>
          </a:p>
          <a:p>
            <a:pPr lvl="1">
              <a:buFontTx/>
              <a:buChar char="-"/>
            </a:pPr>
            <a:r>
              <a:rPr lang="en-GB" sz="2900" dirty="0"/>
              <a:t>Random Forest</a:t>
            </a:r>
          </a:p>
          <a:p>
            <a:pPr lvl="1">
              <a:buFontTx/>
              <a:buChar char="-"/>
            </a:pPr>
            <a:r>
              <a:rPr lang="en-GB" sz="2900" dirty="0" err="1"/>
              <a:t>KNeighborsClassifier</a:t>
            </a:r>
            <a:endParaRPr lang="en-GB" sz="2900" dirty="0"/>
          </a:p>
          <a:p>
            <a:pPr marL="457200" lvl="1" indent="0">
              <a:buNone/>
            </a:pPr>
            <a:r>
              <a:rPr lang="en-GB" sz="2900" dirty="0"/>
              <a:t>Apply different range of hyperparameters.</a:t>
            </a:r>
          </a:p>
          <a:p>
            <a:pPr marL="457200" lvl="1" indent="0">
              <a:buNone/>
            </a:pPr>
            <a:r>
              <a:rPr lang="en-GB" sz="2900" i="1" dirty="0"/>
              <a:t>Hint: use conditions and </a:t>
            </a:r>
            <a:r>
              <a:rPr lang="en-GB" sz="2900" i="1" dirty="0" err="1"/>
              <a:t>trial.suggest_categorical</a:t>
            </a:r>
            <a:r>
              <a:rPr lang="en-GB" sz="2900" i="1" dirty="0"/>
              <a:t> for models, and </a:t>
            </a:r>
            <a:r>
              <a:rPr lang="en-GB" sz="2900" i="1" dirty="0" err="1"/>
              <a:t>trial.suggest_int</a:t>
            </a:r>
            <a:r>
              <a:rPr lang="en-GB" sz="2900" i="1" dirty="0"/>
              <a:t> for hyperparameters</a:t>
            </a:r>
          </a:p>
          <a:p>
            <a:pPr marL="0" indent="0">
              <a:buNone/>
            </a:pPr>
            <a:endParaRPr lang="en-GB" sz="2900" dirty="0"/>
          </a:p>
          <a:p>
            <a:pPr>
              <a:buFont typeface="Wingdings" panose="05000000000000000000" pitchFamily="2" charset="2"/>
              <a:buChar char="Ø"/>
            </a:pPr>
            <a:r>
              <a:rPr lang="en-GB" sz="2900" dirty="0"/>
              <a:t>Apply a cross-validation schema on the full training set with </a:t>
            </a:r>
            <a:r>
              <a:rPr lang="en-GB" sz="2900" dirty="0" err="1"/>
              <a:t>TimeSeriesSplit</a:t>
            </a:r>
            <a:r>
              <a:rPr lang="en-GB" sz="2900" dirty="0"/>
              <a:t>.</a:t>
            </a:r>
          </a:p>
          <a:p>
            <a:pPr marL="0" indent="0">
              <a:buNone/>
            </a:pPr>
            <a:r>
              <a:rPr lang="en-GB" sz="2900" i="1" dirty="0"/>
              <a:t>	Hint: fit model on each sub training and calculate recall on each validation sets, store value in an array.</a:t>
            </a:r>
          </a:p>
          <a:p>
            <a:pPr marL="0" indent="0">
              <a:buNone/>
            </a:pPr>
            <a:endParaRPr lang="en-GB" sz="2500" dirty="0"/>
          </a:p>
          <a:p>
            <a:pPr>
              <a:buFont typeface="Wingdings" panose="05000000000000000000" pitchFamily="2" charset="2"/>
              <a:buChar char="Ø"/>
            </a:pPr>
            <a:r>
              <a:rPr lang="en-GB" sz="2900" u="sng" dirty="0"/>
              <a:t>Return average recall score on the validation sets.</a:t>
            </a:r>
          </a:p>
          <a:p>
            <a:pPr>
              <a:buFont typeface="Wingdings" panose="05000000000000000000" pitchFamily="2" charset="2"/>
              <a:buChar char="Ø"/>
            </a:pPr>
            <a:r>
              <a:rPr lang="fr-FR" sz="2900" dirty="0" err="1"/>
              <a:t>Create</a:t>
            </a:r>
            <a:r>
              <a:rPr lang="fr-FR" sz="2900" dirty="0"/>
              <a:t> a </a:t>
            </a:r>
            <a:r>
              <a:rPr lang="fr-FR" sz="2900" dirty="0" err="1"/>
              <a:t>study</a:t>
            </a:r>
            <a:r>
              <a:rPr lang="fr-FR" sz="2900" dirty="0"/>
              <a:t>, </a:t>
            </a:r>
            <a:r>
              <a:rPr lang="fr-FR" sz="2900" dirty="0" err="1"/>
              <a:t>specify</a:t>
            </a:r>
            <a:r>
              <a:rPr lang="fr-FR" sz="2900" dirty="0"/>
              <a:t> direction and </a:t>
            </a:r>
            <a:r>
              <a:rPr lang="fr-FR" sz="2900" dirty="0" err="1"/>
              <a:t>optimize</a:t>
            </a:r>
            <a:r>
              <a:rPr lang="fr-FR" sz="2900" dirty="0"/>
              <a:t> the </a:t>
            </a:r>
            <a:r>
              <a:rPr lang="fr-FR" sz="2900" dirty="0" err="1"/>
              <a:t>study</a:t>
            </a:r>
            <a:endParaRPr lang="fr-FR" sz="2900" dirty="0"/>
          </a:p>
          <a:p>
            <a:pPr marL="0" indent="0">
              <a:buNone/>
            </a:pPr>
            <a:r>
              <a:rPr lang="en-GB" sz="2900" i="1" dirty="0"/>
              <a:t>	Hint:</a:t>
            </a:r>
            <a:endParaRPr lang="fr-FR" sz="2900" dirty="0"/>
          </a:p>
        </p:txBody>
      </p:sp>
      <p:sp>
        <p:nvSpPr>
          <p:cNvPr id="6" name="Content Placeholder 2">
            <a:extLst>
              <a:ext uri="{FF2B5EF4-FFF2-40B4-BE49-F238E27FC236}">
                <a16:creationId xmlns:a16="http://schemas.microsoft.com/office/drawing/2014/main" id="{C3751326-A56E-A40C-788F-7AAF054DF45D}"/>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OPTUNA – Automatic Hyperparameter Optimization</a:t>
            </a:r>
            <a:endParaRPr lang="fr-FR" dirty="0"/>
          </a:p>
        </p:txBody>
      </p:sp>
      <p:pic>
        <p:nvPicPr>
          <p:cNvPr id="3" name="Picture 2">
            <a:extLst>
              <a:ext uri="{FF2B5EF4-FFF2-40B4-BE49-F238E27FC236}">
                <a16:creationId xmlns:a16="http://schemas.microsoft.com/office/drawing/2014/main" id="{0EB64616-829A-5264-4752-D2C30387D365}"/>
              </a:ext>
            </a:extLst>
          </p:cNvPr>
          <p:cNvPicPr>
            <a:picLocks noChangeAspect="1"/>
          </p:cNvPicPr>
          <p:nvPr/>
        </p:nvPicPr>
        <p:blipFill>
          <a:blip r:embed="rId2"/>
          <a:stretch>
            <a:fillRect/>
          </a:stretch>
        </p:blipFill>
        <p:spPr>
          <a:xfrm>
            <a:off x="920074" y="3843541"/>
            <a:ext cx="10873164" cy="252598"/>
          </a:xfrm>
          <a:prstGeom prst="rect">
            <a:avLst/>
          </a:prstGeom>
        </p:spPr>
      </p:pic>
      <p:pic>
        <p:nvPicPr>
          <p:cNvPr id="7" name="Picture 6">
            <a:extLst>
              <a:ext uri="{FF2B5EF4-FFF2-40B4-BE49-F238E27FC236}">
                <a16:creationId xmlns:a16="http://schemas.microsoft.com/office/drawing/2014/main" id="{0E64D0DF-4FA9-F23D-5AF7-676436DC0790}"/>
              </a:ext>
            </a:extLst>
          </p:cNvPr>
          <p:cNvPicPr>
            <a:picLocks noChangeAspect="1"/>
          </p:cNvPicPr>
          <p:nvPr/>
        </p:nvPicPr>
        <p:blipFill>
          <a:blip r:embed="rId3"/>
          <a:stretch>
            <a:fillRect/>
          </a:stretch>
        </p:blipFill>
        <p:spPr>
          <a:xfrm>
            <a:off x="920074" y="4787184"/>
            <a:ext cx="6880283" cy="252598"/>
          </a:xfrm>
          <a:prstGeom prst="rect">
            <a:avLst/>
          </a:prstGeom>
        </p:spPr>
      </p:pic>
      <p:pic>
        <p:nvPicPr>
          <p:cNvPr id="9" name="Picture 8">
            <a:extLst>
              <a:ext uri="{FF2B5EF4-FFF2-40B4-BE49-F238E27FC236}">
                <a16:creationId xmlns:a16="http://schemas.microsoft.com/office/drawing/2014/main" id="{29D0F864-D9B8-F1DD-C6C7-6EBFF02449D1}"/>
              </a:ext>
            </a:extLst>
          </p:cNvPr>
          <p:cNvPicPr>
            <a:picLocks noChangeAspect="1"/>
          </p:cNvPicPr>
          <p:nvPr/>
        </p:nvPicPr>
        <p:blipFill>
          <a:blip r:embed="rId4"/>
          <a:stretch>
            <a:fillRect/>
          </a:stretch>
        </p:blipFill>
        <p:spPr>
          <a:xfrm>
            <a:off x="913853" y="6128196"/>
            <a:ext cx="4967543" cy="495575"/>
          </a:xfrm>
          <a:prstGeom prst="rect">
            <a:avLst/>
          </a:prstGeom>
        </p:spPr>
      </p:pic>
    </p:spTree>
    <p:extLst>
      <p:ext uri="{BB962C8B-B14F-4D97-AF65-F5344CB8AC3E}">
        <p14:creationId xmlns:p14="http://schemas.microsoft.com/office/powerpoint/2010/main" val="743796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3751326-A56E-A40C-788F-7AAF054DF45D}"/>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OPTUNA – Automatic Hyperparameter Optimization</a:t>
            </a:r>
            <a:endParaRPr lang="fr-FR" dirty="0"/>
          </a:p>
        </p:txBody>
      </p:sp>
      <p:pic>
        <p:nvPicPr>
          <p:cNvPr id="3" name="Picture 2">
            <a:extLst>
              <a:ext uri="{FF2B5EF4-FFF2-40B4-BE49-F238E27FC236}">
                <a16:creationId xmlns:a16="http://schemas.microsoft.com/office/drawing/2014/main" id="{AEBEAFC7-8241-1EAE-FEA1-65C0FEA36BEB}"/>
              </a:ext>
            </a:extLst>
          </p:cNvPr>
          <p:cNvPicPr>
            <a:picLocks noChangeAspect="1"/>
          </p:cNvPicPr>
          <p:nvPr/>
        </p:nvPicPr>
        <p:blipFill>
          <a:blip r:embed="rId2"/>
          <a:stretch>
            <a:fillRect/>
          </a:stretch>
        </p:blipFill>
        <p:spPr>
          <a:xfrm>
            <a:off x="305920" y="2005234"/>
            <a:ext cx="9337038" cy="4337833"/>
          </a:xfrm>
          <a:prstGeom prst="rect">
            <a:avLst/>
          </a:prstGeom>
        </p:spPr>
      </p:pic>
      <p:sp>
        <p:nvSpPr>
          <p:cNvPr id="4" name="TextBox 3">
            <a:extLst>
              <a:ext uri="{FF2B5EF4-FFF2-40B4-BE49-F238E27FC236}">
                <a16:creationId xmlns:a16="http://schemas.microsoft.com/office/drawing/2014/main" id="{64707006-67E5-6BB9-E28D-EA4165BD26C6}"/>
              </a:ext>
            </a:extLst>
          </p:cNvPr>
          <p:cNvSpPr txBox="1"/>
          <p:nvPr/>
        </p:nvSpPr>
        <p:spPr>
          <a:xfrm>
            <a:off x="419100" y="1511559"/>
            <a:ext cx="5905500" cy="369332"/>
          </a:xfrm>
          <a:prstGeom prst="rect">
            <a:avLst/>
          </a:prstGeom>
          <a:noFill/>
        </p:spPr>
        <p:txBody>
          <a:bodyPr wrap="square" rtlCol="0">
            <a:spAutoFit/>
          </a:bodyPr>
          <a:lstStyle/>
          <a:p>
            <a:r>
              <a:rPr lang="en-US" dirty="0"/>
              <a:t>Example with </a:t>
            </a:r>
            <a:r>
              <a:rPr lang="en-US" dirty="0" err="1"/>
              <a:t>LogisticRegression</a:t>
            </a:r>
            <a:endParaRPr lang="en-DE" dirty="0"/>
          </a:p>
        </p:txBody>
      </p:sp>
      <p:sp>
        <p:nvSpPr>
          <p:cNvPr id="2" name="Arrow: Left 1">
            <a:extLst>
              <a:ext uri="{FF2B5EF4-FFF2-40B4-BE49-F238E27FC236}">
                <a16:creationId xmlns:a16="http://schemas.microsoft.com/office/drawing/2014/main" id="{02438228-C3B5-4B4B-F8C2-C19FE9056A15}"/>
              </a:ext>
            </a:extLst>
          </p:cNvPr>
          <p:cNvSpPr/>
          <p:nvPr/>
        </p:nvSpPr>
        <p:spPr>
          <a:xfrm>
            <a:off x="6324600" y="3814920"/>
            <a:ext cx="3397899" cy="542475"/>
          </a:xfrm>
          <a:prstGeom prst="leftArrow">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TextBox 4">
            <a:extLst>
              <a:ext uri="{FF2B5EF4-FFF2-40B4-BE49-F238E27FC236}">
                <a16:creationId xmlns:a16="http://schemas.microsoft.com/office/drawing/2014/main" id="{F46AA550-30B2-17A1-63B0-C508FC91D123}"/>
              </a:ext>
            </a:extLst>
          </p:cNvPr>
          <p:cNvSpPr txBox="1"/>
          <p:nvPr/>
        </p:nvSpPr>
        <p:spPr>
          <a:xfrm>
            <a:off x="7011726" y="3897597"/>
            <a:ext cx="2631232" cy="369332"/>
          </a:xfrm>
          <a:prstGeom prst="rect">
            <a:avLst/>
          </a:prstGeom>
          <a:noFill/>
        </p:spPr>
        <p:txBody>
          <a:bodyPr wrap="square" rtlCol="0">
            <a:spAutoFit/>
          </a:bodyPr>
          <a:lstStyle/>
          <a:p>
            <a:r>
              <a:rPr lang="en-US" dirty="0"/>
              <a:t>Cross-validation</a:t>
            </a:r>
            <a:endParaRPr lang="en-DE" dirty="0"/>
          </a:p>
        </p:txBody>
      </p:sp>
      <p:sp>
        <p:nvSpPr>
          <p:cNvPr id="7" name="Arrow: Left 6">
            <a:extLst>
              <a:ext uri="{FF2B5EF4-FFF2-40B4-BE49-F238E27FC236}">
                <a16:creationId xmlns:a16="http://schemas.microsoft.com/office/drawing/2014/main" id="{E503F119-3945-1197-F04B-927493B2E4A6}"/>
              </a:ext>
            </a:extLst>
          </p:cNvPr>
          <p:cNvSpPr/>
          <p:nvPr/>
        </p:nvSpPr>
        <p:spPr>
          <a:xfrm>
            <a:off x="3371850" y="5514146"/>
            <a:ext cx="5258655" cy="331161"/>
          </a:xfrm>
          <a:prstGeom prst="leftArrow">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TextBox 8">
            <a:extLst>
              <a:ext uri="{FF2B5EF4-FFF2-40B4-BE49-F238E27FC236}">
                <a16:creationId xmlns:a16="http://schemas.microsoft.com/office/drawing/2014/main" id="{2340F2C1-FFEE-A6DF-AC4D-6CE244222501}"/>
              </a:ext>
            </a:extLst>
          </p:cNvPr>
          <p:cNvSpPr txBox="1"/>
          <p:nvPr/>
        </p:nvSpPr>
        <p:spPr>
          <a:xfrm>
            <a:off x="4201224" y="5541226"/>
            <a:ext cx="4208106" cy="276999"/>
          </a:xfrm>
          <a:prstGeom prst="rect">
            <a:avLst/>
          </a:prstGeom>
          <a:noFill/>
        </p:spPr>
        <p:txBody>
          <a:bodyPr wrap="square" rtlCol="0">
            <a:spAutoFit/>
          </a:bodyPr>
          <a:lstStyle/>
          <a:p>
            <a:r>
              <a:rPr lang="en-US" sz="1200" dirty="0"/>
              <a:t>Return the objective function to maximize</a:t>
            </a:r>
            <a:endParaRPr lang="en-DE" sz="1200" dirty="0"/>
          </a:p>
        </p:txBody>
      </p:sp>
      <p:sp>
        <p:nvSpPr>
          <p:cNvPr id="10" name="TextBox 9">
            <a:extLst>
              <a:ext uri="{FF2B5EF4-FFF2-40B4-BE49-F238E27FC236}">
                <a16:creationId xmlns:a16="http://schemas.microsoft.com/office/drawing/2014/main" id="{B50DEA0D-F3FA-4CAB-1F68-3CF8D18D5CF1}"/>
              </a:ext>
            </a:extLst>
          </p:cNvPr>
          <p:cNvSpPr txBox="1"/>
          <p:nvPr/>
        </p:nvSpPr>
        <p:spPr>
          <a:xfrm>
            <a:off x="7266099" y="2509935"/>
            <a:ext cx="2122485" cy="646331"/>
          </a:xfrm>
          <a:prstGeom prst="rect">
            <a:avLst/>
          </a:prstGeom>
          <a:solidFill>
            <a:schemeClr val="bg2">
              <a:lumMod val="60000"/>
              <a:lumOff val="40000"/>
            </a:schemeClr>
          </a:solidFill>
        </p:spPr>
        <p:txBody>
          <a:bodyPr wrap="square" rtlCol="0">
            <a:spAutoFit/>
          </a:bodyPr>
          <a:lstStyle/>
          <a:p>
            <a:r>
              <a:rPr lang="en-US" dirty="0"/>
              <a:t>Pick models and hyperparameters</a:t>
            </a:r>
            <a:endParaRPr lang="en-DE" dirty="0"/>
          </a:p>
        </p:txBody>
      </p:sp>
    </p:spTree>
    <p:extLst>
      <p:ext uri="{BB962C8B-B14F-4D97-AF65-F5344CB8AC3E}">
        <p14:creationId xmlns:p14="http://schemas.microsoft.com/office/powerpoint/2010/main" val="1465961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3751326-A56E-A40C-788F-7AAF054DF45D}"/>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OPTUNA – Automatic Hyperparameter Optimization</a:t>
            </a:r>
            <a:endParaRPr lang="fr-FR" dirty="0"/>
          </a:p>
        </p:txBody>
      </p:sp>
      <p:sp>
        <p:nvSpPr>
          <p:cNvPr id="4" name="TextBox 3">
            <a:extLst>
              <a:ext uri="{FF2B5EF4-FFF2-40B4-BE49-F238E27FC236}">
                <a16:creationId xmlns:a16="http://schemas.microsoft.com/office/drawing/2014/main" id="{64707006-67E5-6BB9-E28D-EA4165BD26C6}"/>
              </a:ext>
            </a:extLst>
          </p:cNvPr>
          <p:cNvSpPr txBox="1"/>
          <p:nvPr/>
        </p:nvSpPr>
        <p:spPr>
          <a:xfrm>
            <a:off x="419100" y="1511559"/>
            <a:ext cx="5905500" cy="369332"/>
          </a:xfrm>
          <a:prstGeom prst="rect">
            <a:avLst/>
          </a:prstGeom>
          <a:noFill/>
        </p:spPr>
        <p:txBody>
          <a:bodyPr wrap="square" rtlCol="0">
            <a:spAutoFit/>
          </a:bodyPr>
          <a:lstStyle/>
          <a:p>
            <a:r>
              <a:rPr lang="en-US" dirty="0"/>
              <a:t>Example expended to multiple classifier</a:t>
            </a:r>
            <a:endParaRPr lang="en-DE" dirty="0"/>
          </a:p>
        </p:txBody>
      </p:sp>
      <p:pic>
        <p:nvPicPr>
          <p:cNvPr id="5" name="Picture 4">
            <a:extLst>
              <a:ext uri="{FF2B5EF4-FFF2-40B4-BE49-F238E27FC236}">
                <a16:creationId xmlns:a16="http://schemas.microsoft.com/office/drawing/2014/main" id="{F67D735F-307F-B9AF-579A-279458E92621}"/>
              </a:ext>
            </a:extLst>
          </p:cNvPr>
          <p:cNvPicPr>
            <a:picLocks noChangeAspect="1"/>
          </p:cNvPicPr>
          <p:nvPr/>
        </p:nvPicPr>
        <p:blipFill>
          <a:blip r:embed="rId2"/>
          <a:stretch>
            <a:fillRect/>
          </a:stretch>
        </p:blipFill>
        <p:spPr>
          <a:xfrm>
            <a:off x="335026" y="1966616"/>
            <a:ext cx="7542149" cy="4700323"/>
          </a:xfrm>
          <a:prstGeom prst="rect">
            <a:avLst/>
          </a:prstGeom>
        </p:spPr>
      </p:pic>
      <p:sp>
        <p:nvSpPr>
          <p:cNvPr id="2" name="TextBox 1">
            <a:extLst>
              <a:ext uri="{FF2B5EF4-FFF2-40B4-BE49-F238E27FC236}">
                <a16:creationId xmlns:a16="http://schemas.microsoft.com/office/drawing/2014/main" id="{8B30B115-17D4-5F41-9E76-8124EE9CD754}"/>
              </a:ext>
            </a:extLst>
          </p:cNvPr>
          <p:cNvSpPr txBox="1"/>
          <p:nvPr/>
        </p:nvSpPr>
        <p:spPr>
          <a:xfrm>
            <a:off x="8117632" y="3116448"/>
            <a:ext cx="3928188" cy="1200329"/>
          </a:xfrm>
          <a:prstGeom prst="rect">
            <a:avLst/>
          </a:prstGeom>
          <a:noFill/>
        </p:spPr>
        <p:txBody>
          <a:bodyPr wrap="square" rtlCol="0">
            <a:spAutoFit/>
          </a:bodyPr>
          <a:lstStyle/>
          <a:p>
            <a:r>
              <a:rPr lang="en-US" dirty="0"/>
              <a:t>For more information on hyperparameters you can visit the documentation of the different model on </a:t>
            </a:r>
            <a:r>
              <a:rPr lang="en-US" dirty="0" err="1"/>
              <a:t>sklearn</a:t>
            </a:r>
            <a:endParaRPr lang="en-DE" dirty="0"/>
          </a:p>
        </p:txBody>
      </p:sp>
    </p:spTree>
    <p:extLst>
      <p:ext uri="{BB962C8B-B14F-4D97-AF65-F5344CB8AC3E}">
        <p14:creationId xmlns:p14="http://schemas.microsoft.com/office/powerpoint/2010/main" val="1553516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3751326-A56E-A40C-788F-7AAF054DF45D}"/>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OPTUNA – VISUALIZATION</a:t>
            </a:r>
            <a:endParaRPr lang="fr-FR" dirty="0"/>
          </a:p>
        </p:txBody>
      </p:sp>
      <p:sp>
        <p:nvSpPr>
          <p:cNvPr id="2" name="TextBox 1">
            <a:extLst>
              <a:ext uri="{FF2B5EF4-FFF2-40B4-BE49-F238E27FC236}">
                <a16:creationId xmlns:a16="http://schemas.microsoft.com/office/drawing/2014/main" id="{FDB44B33-CC13-F151-1B49-8D9FB5F831CF}"/>
              </a:ext>
            </a:extLst>
          </p:cNvPr>
          <p:cNvSpPr txBox="1"/>
          <p:nvPr/>
        </p:nvSpPr>
        <p:spPr>
          <a:xfrm>
            <a:off x="6657975" y="1919916"/>
            <a:ext cx="5410200" cy="1200329"/>
          </a:xfrm>
          <a:prstGeom prst="rect">
            <a:avLst/>
          </a:prstGeom>
          <a:noFill/>
        </p:spPr>
        <p:txBody>
          <a:bodyPr wrap="square" rtlCol="0">
            <a:spAutoFit/>
          </a:bodyPr>
          <a:lstStyle/>
          <a:p>
            <a:pPr marL="285750" indent="-285750">
              <a:buFont typeface="Wingdings" panose="05000000000000000000" pitchFamily="2" charset="2"/>
              <a:buChar char="Ø"/>
            </a:pPr>
            <a:r>
              <a:rPr lang="en-GB" dirty="0" err="1"/>
              <a:t>RandomForest</a:t>
            </a:r>
            <a:r>
              <a:rPr lang="en-GB" dirty="0"/>
              <a:t> offer the best results.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Regardless of hyperparameters tuning </a:t>
            </a:r>
            <a:r>
              <a:rPr lang="en-GB" dirty="0" err="1"/>
              <a:t>KNeighbours</a:t>
            </a:r>
            <a:r>
              <a:rPr lang="en-GB" dirty="0"/>
              <a:t> performed poorly.</a:t>
            </a:r>
          </a:p>
        </p:txBody>
      </p:sp>
      <p:pic>
        <p:nvPicPr>
          <p:cNvPr id="9" name="Picture 8">
            <a:extLst>
              <a:ext uri="{FF2B5EF4-FFF2-40B4-BE49-F238E27FC236}">
                <a16:creationId xmlns:a16="http://schemas.microsoft.com/office/drawing/2014/main" id="{C3F69601-4E99-A2DC-78A8-7A9550759F59}"/>
              </a:ext>
            </a:extLst>
          </p:cNvPr>
          <p:cNvPicPr>
            <a:picLocks noChangeAspect="1"/>
          </p:cNvPicPr>
          <p:nvPr/>
        </p:nvPicPr>
        <p:blipFill>
          <a:blip r:embed="rId2"/>
          <a:stretch>
            <a:fillRect/>
          </a:stretch>
        </p:blipFill>
        <p:spPr>
          <a:xfrm>
            <a:off x="202339" y="1609895"/>
            <a:ext cx="6238535" cy="4857579"/>
          </a:xfrm>
          <a:prstGeom prst="rect">
            <a:avLst/>
          </a:prstGeom>
        </p:spPr>
      </p:pic>
      <p:pic>
        <p:nvPicPr>
          <p:cNvPr id="11" name="Picture 10">
            <a:extLst>
              <a:ext uri="{FF2B5EF4-FFF2-40B4-BE49-F238E27FC236}">
                <a16:creationId xmlns:a16="http://schemas.microsoft.com/office/drawing/2014/main" id="{8620B795-2552-8FAF-0667-6DD3CC5E06AC}"/>
              </a:ext>
            </a:extLst>
          </p:cNvPr>
          <p:cNvPicPr>
            <a:picLocks noChangeAspect="1"/>
          </p:cNvPicPr>
          <p:nvPr/>
        </p:nvPicPr>
        <p:blipFill>
          <a:blip r:embed="rId3"/>
          <a:stretch>
            <a:fillRect/>
          </a:stretch>
        </p:blipFill>
        <p:spPr>
          <a:xfrm>
            <a:off x="202339" y="1308004"/>
            <a:ext cx="6238535" cy="272425"/>
          </a:xfrm>
          <a:prstGeom prst="rect">
            <a:avLst/>
          </a:prstGeom>
        </p:spPr>
      </p:pic>
    </p:spTree>
    <p:extLst>
      <p:ext uri="{BB962C8B-B14F-4D97-AF65-F5344CB8AC3E}">
        <p14:creationId xmlns:p14="http://schemas.microsoft.com/office/powerpoint/2010/main" val="1972450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3751326-A56E-A40C-788F-7AAF054DF45D}"/>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OPTUNA – VISUALIZATION</a:t>
            </a:r>
            <a:endParaRPr lang="fr-FR" dirty="0"/>
          </a:p>
        </p:txBody>
      </p:sp>
      <p:pic>
        <p:nvPicPr>
          <p:cNvPr id="4" name="Picture 3">
            <a:extLst>
              <a:ext uri="{FF2B5EF4-FFF2-40B4-BE49-F238E27FC236}">
                <a16:creationId xmlns:a16="http://schemas.microsoft.com/office/drawing/2014/main" id="{55C3D8CF-72A6-F0DA-2C69-716743F2A1A1}"/>
              </a:ext>
            </a:extLst>
          </p:cNvPr>
          <p:cNvPicPr>
            <a:picLocks noChangeAspect="1"/>
          </p:cNvPicPr>
          <p:nvPr/>
        </p:nvPicPr>
        <p:blipFill>
          <a:blip r:embed="rId2"/>
          <a:stretch>
            <a:fillRect/>
          </a:stretch>
        </p:blipFill>
        <p:spPr>
          <a:xfrm>
            <a:off x="623596" y="1761301"/>
            <a:ext cx="5169497" cy="4085408"/>
          </a:xfrm>
          <a:prstGeom prst="rect">
            <a:avLst/>
          </a:prstGeom>
        </p:spPr>
      </p:pic>
      <p:pic>
        <p:nvPicPr>
          <p:cNvPr id="7" name="Picture 6">
            <a:extLst>
              <a:ext uri="{FF2B5EF4-FFF2-40B4-BE49-F238E27FC236}">
                <a16:creationId xmlns:a16="http://schemas.microsoft.com/office/drawing/2014/main" id="{C5CBB521-3302-6172-5D4E-B02BF3B59714}"/>
              </a:ext>
            </a:extLst>
          </p:cNvPr>
          <p:cNvPicPr>
            <a:picLocks noChangeAspect="1"/>
          </p:cNvPicPr>
          <p:nvPr/>
        </p:nvPicPr>
        <p:blipFill>
          <a:blip r:embed="rId3"/>
          <a:stretch>
            <a:fillRect/>
          </a:stretch>
        </p:blipFill>
        <p:spPr>
          <a:xfrm>
            <a:off x="6546322" y="1761301"/>
            <a:ext cx="5164763" cy="4085408"/>
          </a:xfrm>
          <a:prstGeom prst="rect">
            <a:avLst/>
          </a:prstGeom>
        </p:spPr>
      </p:pic>
      <p:sp>
        <p:nvSpPr>
          <p:cNvPr id="8" name="TextBox 7">
            <a:extLst>
              <a:ext uri="{FF2B5EF4-FFF2-40B4-BE49-F238E27FC236}">
                <a16:creationId xmlns:a16="http://schemas.microsoft.com/office/drawing/2014/main" id="{F9978460-18B6-D0C1-2CB6-207C4885154B}"/>
              </a:ext>
            </a:extLst>
          </p:cNvPr>
          <p:cNvSpPr txBox="1"/>
          <p:nvPr/>
        </p:nvSpPr>
        <p:spPr>
          <a:xfrm>
            <a:off x="370972" y="6080316"/>
            <a:ext cx="11172825"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Show the importance of hyperparameter tuning on the final score (ex: using the default value None on </a:t>
            </a:r>
            <a:r>
              <a:rPr lang="en-US" sz="2000" dirty="0" err="1"/>
              <a:t>class_weight</a:t>
            </a:r>
            <a:r>
              <a:rPr lang="en-US" sz="2000" dirty="0"/>
              <a:t>)</a:t>
            </a:r>
            <a:endParaRPr lang="en-DE" sz="2000" dirty="0"/>
          </a:p>
        </p:txBody>
      </p:sp>
      <p:pic>
        <p:nvPicPr>
          <p:cNvPr id="14" name="Picture 13">
            <a:extLst>
              <a:ext uri="{FF2B5EF4-FFF2-40B4-BE49-F238E27FC236}">
                <a16:creationId xmlns:a16="http://schemas.microsoft.com/office/drawing/2014/main" id="{240C9643-8D9F-7998-A91F-83A25B80D9F0}"/>
              </a:ext>
            </a:extLst>
          </p:cNvPr>
          <p:cNvPicPr>
            <a:picLocks noChangeAspect="1"/>
          </p:cNvPicPr>
          <p:nvPr/>
        </p:nvPicPr>
        <p:blipFill>
          <a:blip r:embed="rId4"/>
          <a:stretch>
            <a:fillRect/>
          </a:stretch>
        </p:blipFill>
        <p:spPr>
          <a:xfrm>
            <a:off x="3450075" y="1335837"/>
            <a:ext cx="5491496" cy="292526"/>
          </a:xfrm>
          <a:prstGeom prst="rect">
            <a:avLst/>
          </a:prstGeom>
        </p:spPr>
      </p:pic>
    </p:spTree>
    <p:extLst>
      <p:ext uri="{BB962C8B-B14F-4D97-AF65-F5344CB8AC3E}">
        <p14:creationId xmlns:p14="http://schemas.microsoft.com/office/powerpoint/2010/main" val="454039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3751326-A56E-A40C-788F-7AAF054DF45D}"/>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OPTUNA – Automatic Hyperparameter Optimization</a:t>
            </a:r>
            <a:endParaRPr lang="fr-FR" dirty="0"/>
          </a:p>
        </p:txBody>
      </p:sp>
      <p:pic>
        <p:nvPicPr>
          <p:cNvPr id="4" name="Picture 3">
            <a:extLst>
              <a:ext uri="{FF2B5EF4-FFF2-40B4-BE49-F238E27FC236}">
                <a16:creationId xmlns:a16="http://schemas.microsoft.com/office/drawing/2014/main" id="{62982E51-B507-7F86-8426-C41658FFDC5C}"/>
              </a:ext>
            </a:extLst>
          </p:cNvPr>
          <p:cNvPicPr>
            <a:picLocks noChangeAspect="1"/>
          </p:cNvPicPr>
          <p:nvPr/>
        </p:nvPicPr>
        <p:blipFill>
          <a:blip r:embed="rId2"/>
          <a:stretch>
            <a:fillRect/>
          </a:stretch>
        </p:blipFill>
        <p:spPr>
          <a:xfrm>
            <a:off x="98467" y="2718776"/>
            <a:ext cx="7717677" cy="2185292"/>
          </a:xfrm>
          <a:prstGeom prst="rect">
            <a:avLst/>
          </a:prstGeom>
        </p:spPr>
      </p:pic>
      <p:pic>
        <p:nvPicPr>
          <p:cNvPr id="8" name="Picture 7">
            <a:extLst>
              <a:ext uri="{FF2B5EF4-FFF2-40B4-BE49-F238E27FC236}">
                <a16:creationId xmlns:a16="http://schemas.microsoft.com/office/drawing/2014/main" id="{789D96B0-7B9F-0FB1-E474-55AB6A13FEBC}"/>
              </a:ext>
            </a:extLst>
          </p:cNvPr>
          <p:cNvPicPr>
            <a:picLocks noChangeAspect="1"/>
          </p:cNvPicPr>
          <p:nvPr/>
        </p:nvPicPr>
        <p:blipFill>
          <a:blip r:embed="rId3"/>
          <a:stretch>
            <a:fillRect/>
          </a:stretch>
        </p:blipFill>
        <p:spPr>
          <a:xfrm>
            <a:off x="269032" y="2153365"/>
            <a:ext cx="6667420" cy="337590"/>
          </a:xfrm>
          <a:prstGeom prst="rect">
            <a:avLst/>
          </a:prstGeom>
        </p:spPr>
      </p:pic>
      <p:pic>
        <p:nvPicPr>
          <p:cNvPr id="10" name="Picture 9">
            <a:extLst>
              <a:ext uri="{FF2B5EF4-FFF2-40B4-BE49-F238E27FC236}">
                <a16:creationId xmlns:a16="http://schemas.microsoft.com/office/drawing/2014/main" id="{15DA0617-2F28-F66C-88C6-2F46E4D18441}"/>
              </a:ext>
            </a:extLst>
          </p:cNvPr>
          <p:cNvPicPr>
            <a:picLocks noChangeAspect="1"/>
          </p:cNvPicPr>
          <p:nvPr/>
        </p:nvPicPr>
        <p:blipFill>
          <a:blip r:embed="rId4"/>
          <a:stretch>
            <a:fillRect/>
          </a:stretch>
        </p:blipFill>
        <p:spPr>
          <a:xfrm>
            <a:off x="7929850" y="2490955"/>
            <a:ext cx="3546803" cy="677642"/>
          </a:xfrm>
          <a:prstGeom prst="rect">
            <a:avLst/>
          </a:prstGeom>
        </p:spPr>
      </p:pic>
      <p:sp>
        <p:nvSpPr>
          <p:cNvPr id="11" name="TextBox 10">
            <a:extLst>
              <a:ext uri="{FF2B5EF4-FFF2-40B4-BE49-F238E27FC236}">
                <a16:creationId xmlns:a16="http://schemas.microsoft.com/office/drawing/2014/main" id="{F8727AD9-9434-B6E7-BD2A-B7782059875C}"/>
              </a:ext>
            </a:extLst>
          </p:cNvPr>
          <p:cNvSpPr txBox="1"/>
          <p:nvPr/>
        </p:nvSpPr>
        <p:spPr>
          <a:xfrm>
            <a:off x="485191" y="5468460"/>
            <a:ext cx="11112759"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Pick your best model and now we are going to see which features have the best predictive power to anticipate a market crash</a:t>
            </a:r>
            <a:r>
              <a:rPr lang="en-US" sz="2000" dirty="0"/>
              <a:t>.</a:t>
            </a:r>
            <a:endParaRPr lang="en-DE" sz="2000" dirty="0"/>
          </a:p>
        </p:txBody>
      </p:sp>
      <p:pic>
        <p:nvPicPr>
          <p:cNvPr id="13" name="Picture 12">
            <a:extLst>
              <a:ext uri="{FF2B5EF4-FFF2-40B4-BE49-F238E27FC236}">
                <a16:creationId xmlns:a16="http://schemas.microsoft.com/office/drawing/2014/main" id="{6DD5A786-8AEB-D9DA-C8F5-16F76B4C5313}"/>
              </a:ext>
            </a:extLst>
          </p:cNvPr>
          <p:cNvPicPr>
            <a:picLocks noChangeAspect="1"/>
          </p:cNvPicPr>
          <p:nvPr/>
        </p:nvPicPr>
        <p:blipFill>
          <a:blip r:embed="rId5"/>
          <a:stretch>
            <a:fillRect/>
          </a:stretch>
        </p:blipFill>
        <p:spPr>
          <a:xfrm>
            <a:off x="7929850" y="3291909"/>
            <a:ext cx="3415004" cy="1612159"/>
          </a:xfrm>
          <a:prstGeom prst="rect">
            <a:avLst/>
          </a:prstGeom>
        </p:spPr>
      </p:pic>
    </p:spTree>
    <p:extLst>
      <p:ext uri="{BB962C8B-B14F-4D97-AF65-F5344CB8AC3E}">
        <p14:creationId xmlns:p14="http://schemas.microsoft.com/office/powerpoint/2010/main" val="3046787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623596" y="621976"/>
            <a:ext cx="10515600" cy="889583"/>
          </a:xfrm>
        </p:spPr>
        <p:txBody>
          <a:bodyPr>
            <a:normAutofit/>
          </a:bodyPr>
          <a:lstStyle/>
          <a:p>
            <a:pPr marL="0" indent="0">
              <a:buNone/>
            </a:pPr>
            <a:r>
              <a:rPr lang="en-GB" sz="3600" dirty="0"/>
              <a:t>MODEL CHECKLIST</a:t>
            </a:r>
            <a:endParaRPr lang="fr-FR" sz="3600" dirty="0"/>
          </a:p>
        </p:txBody>
      </p:sp>
      <p:sp>
        <p:nvSpPr>
          <p:cNvPr id="2" name="TextBox 1">
            <a:extLst>
              <a:ext uri="{FF2B5EF4-FFF2-40B4-BE49-F238E27FC236}">
                <a16:creationId xmlns:a16="http://schemas.microsoft.com/office/drawing/2014/main" id="{690F8346-E535-F6AA-DB7E-DF0AED770A96}"/>
              </a:ext>
            </a:extLst>
          </p:cNvPr>
          <p:cNvSpPr txBox="1"/>
          <p:nvPr/>
        </p:nvSpPr>
        <p:spPr>
          <a:xfrm>
            <a:off x="503853" y="1905506"/>
            <a:ext cx="11688147" cy="3877985"/>
          </a:xfrm>
          <a:prstGeom prst="rect">
            <a:avLst/>
          </a:prstGeom>
          <a:noFill/>
        </p:spPr>
        <p:txBody>
          <a:bodyPr wrap="square" rtlCol="0">
            <a:spAutoFit/>
          </a:bodyPr>
          <a:lstStyle/>
          <a:p>
            <a:r>
              <a:rPr lang="en-DE" sz="3200" dirty="0"/>
              <a:t>✅</a:t>
            </a:r>
            <a:r>
              <a:rPr lang="en-GB" sz="3200" dirty="0"/>
              <a:t> </a:t>
            </a:r>
            <a:r>
              <a:rPr lang="en-GB" sz="3400" dirty="0"/>
              <a:t>Model overfitting (cross validation)</a:t>
            </a:r>
          </a:p>
          <a:p>
            <a:r>
              <a:rPr lang="en-DE" sz="3600" dirty="0"/>
              <a:t>✅ </a:t>
            </a:r>
            <a:r>
              <a:rPr lang="en-GB" sz="3400" dirty="0"/>
              <a:t>Hyperparameters tuning and model selection</a:t>
            </a:r>
          </a:p>
          <a:p>
            <a:r>
              <a:rPr lang="en-DE" sz="3600" b="0" i="0" dirty="0">
                <a:solidFill>
                  <a:srgbClr val="000000"/>
                </a:solidFill>
                <a:effectLst/>
                <a:latin typeface="Apple Color Emoji"/>
              </a:rPr>
              <a:t>❌</a:t>
            </a:r>
            <a:r>
              <a:rPr lang="en-DE" sz="3600" dirty="0"/>
              <a:t> </a:t>
            </a:r>
            <a:r>
              <a:rPr lang="en-GB" sz="3400" dirty="0"/>
              <a:t>Parsimony of the model (features reduction)</a:t>
            </a:r>
          </a:p>
          <a:p>
            <a:r>
              <a:rPr lang="en-DE" sz="3600" b="0" i="0" dirty="0">
                <a:solidFill>
                  <a:srgbClr val="000000"/>
                </a:solidFill>
                <a:effectLst/>
                <a:latin typeface="Apple Color Emoji"/>
              </a:rPr>
              <a:t>❌</a:t>
            </a:r>
            <a:r>
              <a:rPr lang="en-DE" sz="3600" dirty="0"/>
              <a:t> </a:t>
            </a:r>
            <a:r>
              <a:rPr lang="en-US" sz="3400" dirty="0"/>
              <a:t>Establish a baseline and comparing your model’s performance</a:t>
            </a:r>
          </a:p>
          <a:p>
            <a:r>
              <a:rPr lang="en-DE" sz="3600" b="0" i="0" dirty="0">
                <a:solidFill>
                  <a:srgbClr val="000000"/>
                </a:solidFill>
                <a:effectLst/>
                <a:latin typeface="Apple Color Emoji"/>
              </a:rPr>
              <a:t>❌</a:t>
            </a:r>
            <a:r>
              <a:rPr lang="fr-FR" sz="3400" dirty="0"/>
              <a:t> Back-test: Performance of </a:t>
            </a:r>
            <a:r>
              <a:rPr lang="fr-FR" sz="3400" dirty="0" err="1"/>
              <a:t>your</a:t>
            </a:r>
            <a:r>
              <a:rPr lang="fr-FR" sz="3400" dirty="0"/>
              <a:t> model in a trading </a:t>
            </a:r>
            <a:r>
              <a:rPr lang="fr-FR" sz="3400" dirty="0" err="1"/>
              <a:t>environment</a:t>
            </a:r>
            <a:endParaRPr lang="fr-FR" sz="3400" dirty="0"/>
          </a:p>
        </p:txBody>
      </p:sp>
    </p:spTree>
    <p:extLst>
      <p:ext uri="{BB962C8B-B14F-4D97-AF65-F5344CB8AC3E}">
        <p14:creationId xmlns:p14="http://schemas.microsoft.com/office/powerpoint/2010/main" val="132406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F7F60-9AC8-4761-94E6-B1B898C947B2}"/>
              </a:ext>
            </a:extLst>
          </p:cNvPr>
          <p:cNvSpPr>
            <a:spLocks noGrp="1"/>
          </p:cNvSpPr>
          <p:nvPr>
            <p:ph type="title"/>
          </p:nvPr>
        </p:nvSpPr>
        <p:spPr>
          <a:xfrm>
            <a:off x="7824420" y="2111346"/>
            <a:ext cx="4139914" cy="3274695"/>
          </a:xfrm>
        </p:spPr>
        <p:txBody>
          <a:bodyPr vert="horz" lIns="91440" tIns="45720" rIns="91440" bIns="45720" rtlCol="0" anchor="b">
            <a:noAutofit/>
          </a:bodyPr>
          <a:lstStyle/>
          <a:p>
            <a:pPr>
              <a:lnSpc>
                <a:spcPct val="90000"/>
              </a:lnSpc>
            </a:pPr>
            <a:r>
              <a:rPr lang="en-US" sz="3200" b="0" i="0" kern="1200" dirty="0">
                <a:solidFill>
                  <a:srgbClr val="EBEBEB"/>
                </a:solidFill>
                <a:latin typeface="+mj-lt"/>
                <a:ea typeface="+mj-ea"/>
                <a:cs typeface="+mj-cs"/>
              </a:rPr>
              <a:t>INTERPRETABILITY OF THE MODEL</a:t>
            </a:r>
            <a:br>
              <a:rPr lang="en-US" sz="3200" b="0" i="0" kern="1200" dirty="0">
                <a:solidFill>
                  <a:srgbClr val="EBEBEB"/>
                </a:solidFill>
                <a:latin typeface="+mj-lt"/>
                <a:ea typeface="+mj-ea"/>
                <a:cs typeface="+mj-cs"/>
              </a:rPr>
            </a:br>
            <a:br>
              <a:rPr lang="en-US" sz="3200" b="0" i="0" kern="1200" dirty="0">
                <a:solidFill>
                  <a:srgbClr val="EBEBEB"/>
                </a:solidFill>
                <a:latin typeface="+mj-lt"/>
                <a:ea typeface="+mj-ea"/>
                <a:cs typeface="+mj-cs"/>
              </a:rPr>
            </a:br>
            <a:r>
              <a:rPr lang="en-US" sz="3200" b="0" i="0" kern="1200" dirty="0">
                <a:solidFill>
                  <a:srgbClr val="EBEBEB"/>
                </a:solidFill>
                <a:latin typeface="+mj-lt"/>
                <a:ea typeface="+mj-ea"/>
                <a:cs typeface="+mj-cs"/>
              </a:rPr>
              <a:t>FEATURES IMPORTANCES</a:t>
            </a:r>
            <a:br>
              <a:rPr lang="en-US" sz="3200" b="0" i="0" kern="1200" dirty="0">
                <a:solidFill>
                  <a:srgbClr val="EBEBEB"/>
                </a:solidFill>
                <a:latin typeface="+mj-lt"/>
                <a:ea typeface="+mj-ea"/>
                <a:cs typeface="+mj-cs"/>
              </a:rPr>
            </a:br>
            <a:br>
              <a:rPr lang="en-US" sz="3200" b="0" i="0" kern="1200" dirty="0">
                <a:solidFill>
                  <a:srgbClr val="EBEBEB"/>
                </a:solidFill>
                <a:latin typeface="+mj-lt"/>
                <a:ea typeface="+mj-ea"/>
                <a:cs typeface="+mj-cs"/>
              </a:rPr>
            </a:br>
            <a:r>
              <a:rPr lang="en-US" sz="3200" b="0" i="0" kern="1200" dirty="0">
                <a:solidFill>
                  <a:srgbClr val="EBEBEB"/>
                </a:solidFill>
                <a:latin typeface="+mj-lt"/>
                <a:ea typeface="+mj-ea"/>
                <a:cs typeface="+mj-cs"/>
              </a:rPr>
              <a:t>FEATURES SELECTION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7A039549-8901-8B87-4209-57215EFCC1B0}"/>
              </a:ext>
            </a:extLst>
          </p:cNvPr>
          <p:cNvPicPr>
            <a:picLocks noChangeAspect="1"/>
          </p:cNvPicPr>
          <p:nvPr/>
        </p:nvPicPr>
        <p:blipFill>
          <a:blip r:embed="rId6"/>
          <a:stretch>
            <a:fillRect/>
          </a:stretch>
        </p:blipFill>
        <p:spPr>
          <a:xfrm>
            <a:off x="0" y="1884784"/>
            <a:ext cx="7537251" cy="2967352"/>
          </a:xfrm>
          <a:prstGeom prst="rect">
            <a:avLst/>
          </a:prstGeom>
          <a:effectLst/>
        </p:spPr>
      </p:pic>
      <p:sp>
        <p:nvSpPr>
          <p:cNvPr id="5" name="Oval 4">
            <a:extLst>
              <a:ext uri="{FF2B5EF4-FFF2-40B4-BE49-F238E27FC236}">
                <a16:creationId xmlns:a16="http://schemas.microsoft.com/office/drawing/2014/main" id="{4908A72E-54DA-42B4-F972-56EB7C0E99CE}"/>
              </a:ext>
            </a:extLst>
          </p:cNvPr>
          <p:cNvSpPr/>
          <p:nvPr/>
        </p:nvSpPr>
        <p:spPr>
          <a:xfrm>
            <a:off x="1880432" y="2892347"/>
            <a:ext cx="1319967" cy="1101155"/>
          </a:xfrm>
          <a:prstGeom prst="ellipse">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TextBox 2">
            <a:extLst>
              <a:ext uri="{FF2B5EF4-FFF2-40B4-BE49-F238E27FC236}">
                <a16:creationId xmlns:a16="http://schemas.microsoft.com/office/drawing/2014/main" id="{854861B8-E443-5248-B0E9-37D20FE5EB50}"/>
              </a:ext>
            </a:extLst>
          </p:cNvPr>
          <p:cNvSpPr txBox="1"/>
          <p:nvPr/>
        </p:nvSpPr>
        <p:spPr>
          <a:xfrm>
            <a:off x="825875" y="6107668"/>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Never look at your ML model as a black-box”</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0412691"/>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392041" y="277953"/>
            <a:ext cx="10756486" cy="1011697"/>
          </a:xfrm>
        </p:spPr>
        <p:txBody>
          <a:bodyPr>
            <a:normAutofit/>
          </a:bodyPr>
          <a:lstStyle/>
          <a:p>
            <a:pPr marL="0" indent="0">
              <a:buNone/>
            </a:pPr>
            <a:r>
              <a:rPr lang="en-GB" sz="2400" dirty="0"/>
              <a:t>SHAP METHOD – GLOBAL INTERPRETABILITY</a:t>
            </a:r>
            <a:endParaRPr lang="fr-FR" sz="2400" dirty="0"/>
          </a:p>
        </p:txBody>
      </p:sp>
      <p:pic>
        <p:nvPicPr>
          <p:cNvPr id="4" name="Picture 3">
            <a:extLst>
              <a:ext uri="{FF2B5EF4-FFF2-40B4-BE49-F238E27FC236}">
                <a16:creationId xmlns:a16="http://schemas.microsoft.com/office/drawing/2014/main" id="{1E8ACA00-0EF4-55F1-A0EB-3E7481013DE3}"/>
              </a:ext>
            </a:extLst>
          </p:cNvPr>
          <p:cNvPicPr>
            <a:picLocks noChangeAspect="1"/>
          </p:cNvPicPr>
          <p:nvPr/>
        </p:nvPicPr>
        <p:blipFill>
          <a:blip r:embed="rId2"/>
          <a:stretch>
            <a:fillRect/>
          </a:stretch>
        </p:blipFill>
        <p:spPr>
          <a:xfrm>
            <a:off x="312728" y="911363"/>
            <a:ext cx="5783272" cy="5096950"/>
          </a:xfrm>
          <a:prstGeom prst="rect">
            <a:avLst/>
          </a:prstGeom>
        </p:spPr>
      </p:pic>
      <p:sp>
        <p:nvSpPr>
          <p:cNvPr id="8" name="TextBox 7">
            <a:extLst>
              <a:ext uri="{FF2B5EF4-FFF2-40B4-BE49-F238E27FC236}">
                <a16:creationId xmlns:a16="http://schemas.microsoft.com/office/drawing/2014/main" id="{5F6EBA2A-E2C9-378A-1411-3F82368BA17F}"/>
              </a:ext>
            </a:extLst>
          </p:cNvPr>
          <p:cNvSpPr txBox="1"/>
          <p:nvPr/>
        </p:nvSpPr>
        <p:spPr>
          <a:xfrm>
            <a:off x="6391471" y="1638398"/>
            <a:ext cx="5113178" cy="4216539"/>
          </a:xfrm>
          <a:prstGeom prst="rect">
            <a:avLst/>
          </a:prstGeom>
          <a:noFill/>
        </p:spPr>
        <p:txBody>
          <a:bodyPr wrap="square" rtlCol="0">
            <a:spAutoFit/>
          </a:bodyPr>
          <a:lstStyle/>
          <a:p>
            <a:endParaRPr lang="en-GB" sz="1600"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r>
              <a:rPr lang="en-GB" dirty="0"/>
              <a:t>SHAP Method:</a:t>
            </a:r>
          </a:p>
          <a:p>
            <a:endParaRPr lang="en-GB" dirty="0"/>
          </a:p>
          <a:p>
            <a:pPr marL="285750" indent="-285750">
              <a:buFont typeface="Wingdings" panose="05000000000000000000" pitchFamily="2" charset="2"/>
              <a:buChar char="Ø"/>
            </a:pPr>
            <a:r>
              <a:rPr lang="en-GB" dirty="0"/>
              <a:t>Based on game theory: quantifying the contribution that each player brings to the game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VIX and SP500 features seem to impact most the target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Many features have little or no predictive power (US3M, SKEW, …)</a:t>
            </a:r>
          </a:p>
          <a:p>
            <a:endParaRPr lang="en-GB" dirty="0"/>
          </a:p>
        </p:txBody>
      </p:sp>
      <p:pic>
        <p:nvPicPr>
          <p:cNvPr id="6" name="Picture 5">
            <a:extLst>
              <a:ext uri="{FF2B5EF4-FFF2-40B4-BE49-F238E27FC236}">
                <a16:creationId xmlns:a16="http://schemas.microsoft.com/office/drawing/2014/main" id="{6087BEE0-0775-5ADE-9B7A-955298045D07}"/>
              </a:ext>
            </a:extLst>
          </p:cNvPr>
          <p:cNvPicPr>
            <a:picLocks noChangeAspect="1"/>
          </p:cNvPicPr>
          <p:nvPr/>
        </p:nvPicPr>
        <p:blipFill>
          <a:blip r:embed="rId3"/>
          <a:stretch>
            <a:fillRect/>
          </a:stretch>
        </p:blipFill>
        <p:spPr>
          <a:xfrm>
            <a:off x="312728" y="6092289"/>
            <a:ext cx="5421649" cy="671127"/>
          </a:xfrm>
          <a:prstGeom prst="rect">
            <a:avLst/>
          </a:prstGeom>
        </p:spPr>
      </p:pic>
      <p:sp>
        <p:nvSpPr>
          <p:cNvPr id="2" name="TextBox 1">
            <a:extLst>
              <a:ext uri="{FF2B5EF4-FFF2-40B4-BE49-F238E27FC236}">
                <a16:creationId xmlns:a16="http://schemas.microsoft.com/office/drawing/2014/main" id="{E0DFC163-2CA2-DC4C-044E-1D1A31394664}"/>
              </a:ext>
            </a:extLst>
          </p:cNvPr>
          <p:cNvSpPr txBox="1"/>
          <p:nvPr/>
        </p:nvSpPr>
        <p:spPr>
          <a:xfrm>
            <a:off x="6391471" y="1261761"/>
            <a:ext cx="5001209" cy="923330"/>
          </a:xfrm>
          <a:prstGeom prst="rect">
            <a:avLst/>
          </a:prstGeom>
          <a:noFill/>
        </p:spPr>
        <p:txBody>
          <a:bodyPr wrap="square" rtlCol="0">
            <a:spAutoFit/>
          </a:bodyPr>
          <a:lstStyle/>
          <a:p>
            <a:r>
              <a:rPr lang="en-US" b="1" dirty="0"/>
              <a:t>Model interpretability :</a:t>
            </a:r>
          </a:p>
          <a:p>
            <a:r>
              <a:rPr lang="en-US" dirty="0"/>
              <a:t>To comprehend why certain decisions or predictions have been made by the model</a:t>
            </a:r>
          </a:p>
        </p:txBody>
      </p:sp>
      <p:sp>
        <p:nvSpPr>
          <p:cNvPr id="5" name="TextBox 4">
            <a:extLst>
              <a:ext uri="{FF2B5EF4-FFF2-40B4-BE49-F238E27FC236}">
                <a16:creationId xmlns:a16="http://schemas.microsoft.com/office/drawing/2014/main" id="{C5950BAA-A82F-FD0D-F7EA-34DE4508EBCD}"/>
              </a:ext>
            </a:extLst>
          </p:cNvPr>
          <p:cNvSpPr txBox="1"/>
          <p:nvPr/>
        </p:nvSpPr>
        <p:spPr>
          <a:xfrm>
            <a:off x="5800530" y="6374822"/>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Never look at your ML model as a black-box”</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2923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A0F88C-C390-4B8B-B558-B5FF0BAE5975}"/>
              </a:ext>
            </a:extLst>
          </p:cNvPr>
          <p:cNvSpPr txBox="1"/>
          <p:nvPr/>
        </p:nvSpPr>
        <p:spPr>
          <a:xfrm>
            <a:off x="6494106" y="1513615"/>
            <a:ext cx="5476641" cy="4924425"/>
          </a:xfrm>
          <a:prstGeom prst="rect">
            <a:avLst/>
          </a:prstGeom>
          <a:noFill/>
        </p:spPr>
        <p:txBody>
          <a:bodyPr wrap="square" rtlCol="0">
            <a:spAutoFit/>
          </a:bodyPr>
          <a:lstStyle/>
          <a:p>
            <a:r>
              <a:rPr lang="en-GB" sz="1600" dirty="0"/>
              <a:t>Example: </a:t>
            </a:r>
          </a:p>
          <a:p>
            <a:endParaRPr lang="en-GB" sz="1600" dirty="0"/>
          </a:p>
          <a:p>
            <a:pPr marL="285750" indent="-285750">
              <a:buFont typeface="Arial" panose="020B0604020202020204" pitchFamily="34" charset="0"/>
              <a:buChar char="•"/>
            </a:pPr>
            <a:r>
              <a:rPr lang="en-GB" sz="1600" dirty="0"/>
              <a:t>high VIX z-score tends to have a strong positive impact on market crash while very negative z score impact negatively market crash.</a:t>
            </a:r>
          </a:p>
          <a:p>
            <a:pPr marL="285750" indent="-285750">
              <a:buFont typeface="Arial" panose="020B0604020202020204" pitchFamily="34" charset="0"/>
              <a:buChar char="•"/>
            </a:pPr>
            <a:r>
              <a:rPr lang="en-GB" sz="1600" dirty="0"/>
              <a:t>High VIX z-score  ~ Low SP500 z-score = tension</a:t>
            </a:r>
          </a:p>
          <a:p>
            <a:pPr marL="285750" indent="-285750">
              <a:buFont typeface="Arial" panose="020B0604020202020204" pitchFamily="34" charset="0"/>
              <a:buChar char="•"/>
            </a:pPr>
            <a:r>
              <a:rPr lang="en-GB" sz="1600" dirty="0"/>
              <a:t>Low VIX z-score  ~ High SP500 z-score = market up</a:t>
            </a:r>
          </a:p>
          <a:p>
            <a:endParaRPr lang="en-GB" sz="1600" dirty="0"/>
          </a:p>
          <a:p>
            <a:r>
              <a:rPr lang="en-GB" sz="1600" dirty="0"/>
              <a:t>Features importance signal that high unusual level of volatility (market tension) tends to be follow by much higher level of volatility (= market crash) and low period of volatility are followed by lower period of volatility (=market flat/up)</a:t>
            </a:r>
          </a:p>
          <a:p>
            <a:endParaRPr lang="en-GB" sz="1600" dirty="0"/>
          </a:p>
          <a:p>
            <a:r>
              <a:rPr lang="en-GB" b="1" dirty="0"/>
              <a:t>-&gt; Volatility seems to work as clusters</a:t>
            </a:r>
          </a:p>
          <a:p>
            <a:r>
              <a:rPr lang="en-GB" b="1" dirty="0"/>
              <a:t>-&gt; Tsunami effect… it is not the first wave that you should be afraid of… but the second one!</a:t>
            </a:r>
          </a:p>
          <a:p>
            <a:endParaRPr lang="en-GB" b="1" dirty="0"/>
          </a:p>
          <a:p>
            <a:endParaRPr lang="en-GB" dirty="0"/>
          </a:p>
        </p:txBody>
      </p:sp>
      <p:pic>
        <p:nvPicPr>
          <p:cNvPr id="7" name="Picture 6">
            <a:extLst>
              <a:ext uri="{FF2B5EF4-FFF2-40B4-BE49-F238E27FC236}">
                <a16:creationId xmlns:a16="http://schemas.microsoft.com/office/drawing/2014/main" id="{5DD681B1-30BA-4B64-84AA-85520BA524A3}"/>
              </a:ext>
            </a:extLst>
          </p:cNvPr>
          <p:cNvPicPr>
            <a:picLocks noChangeAspect="1"/>
          </p:cNvPicPr>
          <p:nvPr/>
        </p:nvPicPr>
        <p:blipFill>
          <a:blip r:embed="rId2"/>
          <a:stretch>
            <a:fillRect/>
          </a:stretch>
        </p:blipFill>
        <p:spPr>
          <a:xfrm>
            <a:off x="392041" y="783801"/>
            <a:ext cx="5749212" cy="5082376"/>
          </a:xfrm>
          <a:prstGeom prst="rect">
            <a:avLst/>
          </a:prstGeom>
        </p:spPr>
      </p:pic>
      <p:sp>
        <p:nvSpPr>
          <p:cNvPr id="8" name="Content Placeholder 2">
            <a:extLst>
              <a:ext uri="{FF2B5EF4-FFF2-40B4-BE49-F238E27FC236}">
                <a16:creationId xmlns:a16="http://schemas.microsoft.com/office/drawing/2014/main" id="{664046A9-E770-4916-0B5C-6DD4FB0041B3}"/>
              </a:ext>
            </a:extLst>
          </p:cNvPr>
          <p:cNvSpPr txBox="1">
            <a:spLocks/>
          </p:cNvSpPr>
          <p:nvPr/>
        </p:nvSpPr>
        <p:spPr>
          <a:xfrm>
            <a:off x="392041" y="201981"/>
            <a:ext cx="10756486" cy="10116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sz="2800" dirty="0"/>
              <a:t>SHAP METHOD -  INTERPRETABILITY OF THE MODEL</a:t>
            </a:r>
            <a:endParaRPr lang="fr-FR" sz="2800" dirty="0"/>
          </a:p>
        </p:txBody>
      </p:sp>
      <p:pic>
        <p:nvPicPr>
          <p:cNvPr id="10" name="Picture 9">
            <a:extLst>
              <a:ext uri="{FF2B5EF4-FFF2-40B4-BE49-F238E27FC236}">
                <a16:creationId xmlns:a16="http://schemas.microsoft.com/office/drawing/2014/main" id="{0F326A63-3BCB-21F2-2881-4AF54250FACB}"/>
              </a:ext>
            </a:extLst>
          </p:cNvPr>
          <p:cNvPicPr>
            <a:picLocks noChangeAspect="1"/>
          </p:cNvPicPr>
          <p:nvPr/>
        </p:nvPicPr>
        <p:blipFill>
          <a:blip r:embed="rId3"/>
          <a:stretch>
            <a:fillRect/>
          </a:stretch>
        </p:blipFill>
        <p:spPr>
          <a:xfrm>
            <a:off x="79823" y="6018121"/>
            <a:ext cx="6227672" cy="612015"/>
          </a:xfrm>
          <a:prstGeom prst="rect">
            <a:avLst/>
          </a:prstGeom>
        </p:spPr>
      </p:pic>
      <p:sp>
        <p:nvSpPr>
          <p:cNvPr id="2" name="TextBox 1">
            <a:extLst>
              <a:ext uri="{FF2B5EF4-FFF2-40B4-BE49-F238E27FC236}">
                <a16:creationId xmlns:a16="http://schemas.microsoft.com/office/drawing/2014/main" id="{62F02827-EA15-FCD1-9B27-66316B7ABFAC}"/>
              </a:ext>
            </a:extLst>
          </p:cNvPr>
          <p:cNvSpPr txBox="1"/>
          <p:nvPr/>
        </p:nvSpPr>
        <p:spPr>
          <a:xfrm>
            <a:off x="6333929" y="890512"/>
            <a:ext cx="5001209" cy="646331"/>
          </a:xfrm>
          <a:prstGeom prst="rect">
            <a:avLst/>
          </a:prstGeom>
          <a:noFill/>
        </p:spPr>
        <p:txBody>
          <a:bodyPr wrap="square" rtlCol="0">
            <a:spAutoFit/>
          </a:bodyPr>
          <a:lstStyle/>
          <a:p>
            <a:r>
              <a:rPr lang="en-US" dirty="0"/>
              <a:t>2. BOTTOM-UP APPROACH</a:t>
            </a:r>
          </a:p>
          <a:p>
            <a:r>
              <a:rPr lang="en-US" dirty="0"/>
              <a:t>Explain the graph</a:t>
            </a:r>
            <a:endParaRPr lang="en-DE" dirty="0"/>
          </a:p>
        </p:txBody>
      </p:sp>
      <p:sp>
        <p:nvSpPr>
          <p:cNvPr id="3" name="TextBox 2">
            <a:extLst>
              <a:ext uri="{FF2B5EF4-FFF2-40B4-BE49-F238E27FC236}">
                <a16:creationId xmlns:a16="http://schemas.microsoft.com/office/drawing/2014/main" id="{707A8D55-009A-BCAD-55FB-5A7CD4DD1206}"/>
              </a:ext>
            </a:extLst>
          </p:cNvPr>
          <p:cNvSpPr txBox="1"/>
          <p:nvPr/>
        </p:nvSpPr>
        <p:spPr>
          <a:xfrm>
            <a:off x="6494106" y="6324128"/>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Never look at your ML model as a black-box”</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84396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2386-7AD1-414D-BE31-6658A46D6B65}"/>
              </a:ext>
            </a:extLst>
          </p:cNvPr>
          <p:cNvSpPr>
            <a:spLocks noGrp="1"/>
          </p:cNvSpPr>
          <p:nvPr>
            <p:ph type="ctrTitle"/>
          </p:nvPr>
        </p:nvSpPr>
        <p:spPr>
          <a:xfrm>
            <a:off x="1390650" y="1531938"/>
            <a:ext cx="9144000" cy="2387600"/>
          </a:xfrm>
        </p:spPr>
        <p:txBody>
          <a:bodyPr>
            <a:normAutofit fontScale="90000"/>
          </a:bodyPr>
          <a:lstStyle/>
          <a:p>
            <a:r>
              <a:rPr lang="en-GB" dirty="0"/>
              <a:t>HOW TO HEDGE A PORTFOLIO WITH MACHINE LEARNING ?</a:t>
            </a:r>
            <a:endParaRPr lang="fr-FR" dirty="0"/>
          </a:p>
        </p:txBody>
      </p:sp>
    </p:spTree>
    <p:extLst>
      <p:ext uri="{BB962C8B-B14F-4D97-AF65-F5344CB8AC3E}">
        <p14:creationId xmlns:p14="http://schemas.microsoft.com/office/powerpoint/2010/main" val="3118052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335190" y="621976"/>
            <a:ext cx="10515600" cy="889583"/>
          </a:xfrm>
        </p:spPr>
        <p:txBody>
          <a:bodyPr>
            <a:normAutofit/>
          </a:bodyPr>
          <a:lstStyle/>
          <a:p>
            <a:pPr marL="0" indent="0">
              <a:buNone/>
            </a:pPr>
            <a:r>
              <a:rPr lang="en-GB" sz="3200" dirty="0"/>
              <a:t>REDUCE THE NUMBER OF FEATURES</a:t>
            </a:r>
            <a:endParaRPr lang="fr-FR" sz="3200" dirty="0"/>
          </a:p>
        </p:txBody>
      </p:sp>
      <p:sp>
        <p:nvSpPr>
          <p:cNvPr id="8" name="TextBox 7">
            <a:extLst>
              <a:ext uri="{FF2B5EF4-FFF2-40B4-BE49-F238E27FC236}">
                <a16:creationId xmlns:a16="http://schemas.microsoft.com/office/drawing/2014/main" id="{5F6EBA2A-E2C9-378A-1411-3F82368BA17F}"/>
              </a:ext>
            </a:extLst>
          </p:cNvPr>
          <p:cNvSpPr txBox="1"/>
          <p:nvPr/>
        </p:nvSpPr>
        <p:spPr>
          <a:xfrm>
            <a:off x="251213" y="1455222"/>
            <a:ext cx="11833535" cy="3385542"/>
          </a:xfrm>
          <a:prstGeom prst="rect">
            <a:avLst/>
          </a:prstGeom>
          <a:noFill/>
        </p:spPr>
        <p:txBody>
          <a:bodyPr wrap="square" rtlCol="0">
            <a:spAutoFit/>
          </a:bodyPr>
          <a:lstStyle/>
          <a:p>
            <a:r>
              <a:rPr lang="en-GB" dirty="0"/>
              <a:t>Occam’s Razor (also: parsimony’s principle):</a:t>
            </a:r>
          </a:p>
          <a:p>
            <a:r>
              <a:rPr lang="en-US" dirty="0"/>
              <a:t>A parsimonious model is a model that achieves a desired level of goodness of fit using </a:t>
            </a:r>
            <a:r>
              <a:rPr lang="en-US" b="1" dirty="0"/>
              <a:t>as few explanatory variables as possible.</a:t>
            </a:r>
            <a:endParaRPr lang="en-US" dirty="0"/>
          </a:p>
          <a:p>
            <a:r>
              <a:rPr lang="en-US" dirty="0"/>
              <a:t>A model that has few parameters but achieves a satisfactory level of goodness of fit should be preferred over a model that has a ton of parameters and achieves only a slightly higher level of goodness of fit.</a:t>
            </a:r>
          </a:p>
          <a:p>
            <a:endParaRPr lang="en-GB" sz="1600" b="1" dirty="0"/>
          </a:p>
          <a:p>
            <a:r>
              <a:rPr lang="en-GB" dirty="0"/>
              <a:t>How to achieve this?</a:t>
            </a:r>
          </a:p>
          <a:p>
            <a:pPr marL="742950" lvl="1" indent="-285750">
              <a:buFont typeface="Wingdings" panose="05000000000000000000" pitchFamily="2" charset="2"/>
              <a:buChar char="§"/>
            </a:pPr>
            <a:r>
              <a:rPr lang="en-GB" dirty="0"/>
              <a:t>Elbow method</a:t>
            </a:r>
          </a:p>
          <a:p>
            <a:pPr marL="742950" lvl="1" indent="-285750">
              <a:buFont typeface="Wingdings" panose="05000000000000000000" pitchFamily="2" charset="2"/>
              <a:buChar char="§"/>
            </a:pPr>
            <a:r>
              <a:rPr lang="en-GB" dirty="0"/>
              <a:t>AIC/BIC</a:t>
            </a:r>
          </a:p>
          <a:p>
            <a:pPr marL="742950" lvl="1" indent="-285750">
              <a:buFont typeface="Wingdings" panose="05000000000000000000" pitchFamily="2" charset="2"/>
              <a:buChar char="§"/>
            </a:pPr>
            <a:r>
              <a:rPr lang="en-GB" dirty="0"/>
              <a:t>“jack-knifing”</a:t>
            </a:r>
          </a:p>
          <a:p>
            <a:pPr marL="742950" lvl="1" indent="-285750">
              <a:buFont typeface="Wingdings" panose="05000000000000000000" pitchFamily="2" charset="2"/>
              <a:buChar char="§"/>
            </a:pPr>
            <a:r>
              <a:rPr lang="en-GB" dirty="0"/>
              <a:t>Feature selection method (</a:t>
            </a:r>
            <a:r>
              <a:rPr lang="en-GB" dirty="0" err="1"/>
              <a:t>selectKBest</a:t>
            </a:r>
            <a:r>
              <a:rPr lang="en-GB" dirty="0"/>
              <a:t>, RFE, etc…)</a:t>
            </a:r>
          </a:p>
          <a:p>
            <a:pPr lvl="1"/>
            <a:endParaRPr lang="en-GB" dirty="0"/>
          </a:p>
        </p:txBody>
      </p:sp>
      <p:sp>
        <p:nvSpPr>
          <p:cNvPr id="7" name="TextBox 6">
            <a:extLst>
              <a:ext uri="{FF2B5EF4-FFF2-40B4-BE49-F238E27FC236}">
                <a16:creationId xmlns:a16="http://schemas.microsoft.com/office/drawing/2014/main" id="{B5F0B018-3B53-74AC-045B-5599F6744926}"/>
              </a:ext>
            </a:extLst>
          </p:cNvPr>
          <p:cNvSpPr txBox="1"/>
          <p:nvPr/>
        </p:nvSpPr>
        <p:spPr>
          <a:xfrm>
            <a:off x="335190" y="4840764"/>
            <a:ext cx="11973494"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effectLst>
                  <a:outerShdw blurRad="38100" dist="38100" dir="2700000" algn="tl">
                    <a:srgbClr val="000000">
                      <a:alpha val="43137"/>
                    </a:srgbClr>
                  </a:outerShdw>
                </a:effectLst>
                <a:latin typeface="charter"/>
              </a:rPr>
              <a:t>Deliberate </a:t>
            </a:r>
            <a:r>
              <a:rPr lang="en-US" sz="2400" b="1" dirty="0" err="1">
                <a:effectLst>
                  <a:outerShdw blurRad="38100" dist="38100" dir="2700000" algn="tl">
                    <a:srgbClr val="000000">
                      <a:alpha val="43137"/>
                    </a:srgbClr>
                  </a:outerShdw>
                </a:effectLst>
                <a:latin typeface="charter"/>
              </a:rPr>
              <a:t>substraction</a:t>
            </a:r>
            <a:r>
              <a:rPr lang="en-US" sz="2400" b="1" dirty="0">
                <a:effectLst>
                  <a:outerShdw blurRad="38100" dist="38100" dir="2700000" algn="tl">
                    <a:srgbClr val="000000">
                      <a:alpha val="43137"/>
                    </a:srgbClr>
                  </a:outerShdw>
                </a:effectLst>
                <a:latin typeface="charter"/>
              </a:rPr>
              <a:t>: “less is more”</a:t>
            </a:r>
          </a:p>
          <a:p>
            <a:pPr marL="285750" indent="-285750">
              <a:buFont typeface="Wingdings" panose="05000000000000000000" pitchFamily="2" charset="2"/>
              <a:buChar char="Ø"/>
            </a:pPr>
            <a:r>
              <a:rPr lang="en-US" sz="2400" b="1" dirty="0">
                <a:effectLst>
                  <a:outerShdw blurRad="38100" dist="38100" dir="2700000" algn="tl">
                    <a:srgbClr val="000000">
                      <a:alpha val="43137"/>
                    </a:srgbClr>
                  </a:outerShdw>
                </a:effectLst>
                <a:latin typeface="charter"/>
              </a:rPr>
              <a:t>Selection of a model shouldn’t rely only on its performance but also on its complexity</a:t>
            </a:r>
          </a:p>
          <a:p>
            <a:pPr marL="285750" indent="-285750">
              <a:buFont typeface="Wingdings" panose="05000000000000000000" pitchFamily="2" charset="2"/>
              <a:buChar char="Ø"/>
            </a:pPr>
            <a:r>
              <a:rPr lang="en-DE" sz="2400" dirty="0"/>
              <a:t>⚠️ </a:t>
            </a:r>
            <a:r>
              <a:rPr lang="en-US" sz="2400" b="1" dirty="0">
                <a:effectLst>
                  <a:outerShdw blurRad="38100" dist="38100" dir="2700000" algn="tl">
                    <a:srgbClr val="000000">
                      <a:alpha val="43137"/>
                    </a:srgbClr>
                  </a:outerShdw>
                </a:effectLst>
                <a:latin typeface="charter"/>
              </a:rPr>
              <a:t>Features importances is model-specific. Don’t generalized based on that</a:t>
            </a:r>
            <a:r>
              <a:rPr lang="en-DE" sz="2400" dirty="0"/>
              <a:t> ⚠️</a:t>
            </a:r>
            <a:endParaRPr lang="en-US" sz="2400" b="1" dirty="0">
              <a:effectLst>
                <a:outerShdw blurRad="38100" dist="38100" dir="2700000" algn="tl">
                  <a:srgbClr val="000000">
                    <a:alpha val="43137"/>
                  </a:srgbClr>
                </a:outerShdw>
              </a:effectLst>
              <a:latin typeface="charter"/>
            </a:endParaRPr>
          </a:p>
          <a:p>
            <a:pPr marL="285750" indent="-285750">
              <a:buFont typeface="Wingdings" panose="05000000000000000000" pitchFamily="2" charset="2"/>
              <a:buChar char="Ø"/>
            </a:pPr>
            <a:endParaRPr lang="en-GB" sz="2400"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23001EE-5144-FC05-687C-5208B4BD2F19}"/>
              </a:ext>
            </a:extLst>
          </p:cNvPr>
          <p:cNvSpPr txBox="1"/>
          <p:nvPr/>
        </p:nvSpPr>
        <p:spPr>
          <a:xfrm>
            <a:off x="6969967" y="6338433"/>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Occam’s razor: the simpler, the better”</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4684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623596" y="621976"/>
            <a:ext cx="10515600" cy="889583"/>
          </a:xfrm>
        </p:spPr>
        <p:txBody>
          <a:bodyPr>
            <a:normAutofit/>
          </a:bodyPr>
          <a:lstStyle/>
          <a:p>
            <a:pPr marL="0" indent="0">
              <a:buNone/>
            </a:pPr>
            <a:r>
              <a:rPr lang="en-GB" sz="3600" dirty="0"/>
              <a:t>Example of the “Elbow method”</a:t>
            </a:r>
            <a:endParaRPr lang="fr-FR" sz="3600" dirty="0"/>
          </a:p>
        </p:txBody>
      </p:sp>
      <p:sp>
        <p:nvSpPr>
          <p:cNvPr id="2" name="TextBox 1">
            <a:extLst>
              <a:ext uri="{FF2B5EF4-FFF2-40B4-BE49-F238E27FC236}">
                <a16:creationId xmlns:a16="http://schemas.microsoft.com/office/drawing/2014/main" id="{45C7B366-D27D-D79C-9149-A74040BF3144}"/>
              </a:ext>
            </a:extLst>
          </p:cNvPr>
          <p:cNvSpPr txBox="1"/>
          <p:nvPr/>
        </p:nvSpPr>
        <p:spPr>
          <a:xfrm>
            <a:off x="623596" y="1507986"/>
            <a:ext cx="7013643" cy="369332"/>
          </a:xfrm>
          <a:prstGeom prst="rect">
            <a:avLst/>
          </a:prstGeom>
          <a:noFill/>
        </p:spPr>
        <p:txBody>
          <a:bodyPr wrap="square" rtlCol="0">
            <a:spAutoFit/>
          </a:bodyPr>
          <a:lstStyle/>
          <a:p>
            <a:r>
              <a:rPr lang="en-GB" u="sng" dirty="0"/>
              <a:t>A more discretionary/qualitative approach: elbow method</a:t>
            </a:r>
            <a:endParaRPr lang="fr-FR" u="sng" dirty="0"/>
          </a:p>
        </p:txBody>
      </p:sp>
      <p:pic>
        <p:nvPicPr>
          <p:cNvPr id="5" name="Picture 4">
            <a:extLst>
              <a:ext uri="{FF2B5EF4-FFF2-40B4-BE49-F238E27FC236}">
                <a16:creationId xmlns:a16="http://schemas.microsoft.com/office/drawing/2014/main" id="{D0C76CFE-8A35-87F9-B1E2-015F257F679E}"/>
              </a:ext>
            </a:extLst>
          </p:cNvPr>
          <p:cNvPicPr>
            <a:picLocks noChangeAspect="1"/>
          </p:cNvPicPr>
          <p:nvPr/>
        </p:nvPicPr>
        <p:blipFill>
          <a:blip r:embed="rId2"/>
          <a:stretch>
            <a:fillRect/>
          </a:stretch>
        </p:blipFill>
        <p:spPr>
          <a:xfrm>
            <a:off x="335970" y="2293824"/>
            <a:ext cx="6835732" cy="3628103"/>
          </a:xfrm>
          <a:prstGeom prst="rect">
            <a:avLst/>
          </a:prstGeom>
        </p:spPr>
      </p:pic>
      <p:sp>
        <p:nvSpPr>
          <p:cNvPr id="7" name="TextBox 6">
            <a:extLst>
              <a:ext uri="{FF2B5EF4-FFF2-40B4-BE49-F238E27FC236}">
                <a16:creationId xmlns:a16="http://schemas.microsoft.com/office/drawing/2014/main" id="{4A0552B6-B037-633E-F72F-EB8175049C3B}"/>
              </a:ext>
            </a:extLst>
          </p:cNvPr>
          <p:cNvSpPr txBox="1"/>
          <p:nvPr/>
        </p:nvSpPr>
        <p:spPr>
          <a:xfrm>
            <a:off x="7487787" y="2216476"/>
            <a:ext cx="4368243" cy="3970318"/>
          </a:xfrm>
          <a:prstGeom prst="rect">
            <a:avLst/>
          </a:prstGeom>
          <a:noFill/>
        </p:spPr>
        <p:txBody>
          <a:bodyPr wrap="square" rtlCol="0">
            <a:spAutoFit/>
          </a:bodyPr>
          <a:lstStyle/>
          <a:p>
            <a:pPr marL="285750" indent="-285750">
              <a:buFont typeface="Wingdings" panose="05000000000000000000" pitchFamily="2" charset="2"/>
              <a:buChar char="Ø"/>
            </a:pPr>
            <a:r>
              <a:rPr lang="en-GB" dirty="0"/>
              <a:t>As we saw earlier few variables contains most of the explanatory power.</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With only 10 variables we can explain 90% of the explanatory power of the model</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No need to increase the number of features past this number, as the marginal increase is not worth to sacrify the parsimony of a model. </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p:txBody>
      </p:sp>
      <p:sp>
        <p:nvSpPr>
          <p:cNvPr id="4" name="TextBox 3">
            <a:extLst>
              <a:ext uri="{FF2B5EF4-FFF2-40B4-BE49-F238E27FC236}">
                <a16:creationId xmlns:a16="http://schemas.microsoft.com/office/drawing/2014/main" id="{111877D6-216C-722A-6C32-A02364D30E65}"/>
              </a:ext>
            </a:extLst>
          </p:cNvPr>
          <p:cNvSpPr txBox="1"/>
          <p:nvPr/>
        </p:nvSpPr>
        <p:spPr>
          <a:xfrm>
            <a:off x="6941975" y="6248302"/>
            <a:ext cx="6158204" cy="369332"/>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“Remember Occam’s razor: the simpler, the better”</a:t>
            </a:r>
            <a:endParaRPr lang="en-DE"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4669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623596" y="621976"/>
            <a:ext cx="10515600" cy="889583"/>
          </a:xfrm>
        </p:spPr>
        <p:txBody>
          <a:bodyPr>
            <a:normAutofit/>
          </a:bodyPr>
          <a:lstStyle/>
          <a:p>
            <a:pPr marL="0" indent="0">
              <a:buNone/>
            </a:pPr>
            <a:r>
              <a:rPr lang="en-GB" sz="3600" dirty="0"/>
              <a:t>MODEL CHECKLIST</a:t>
            </a:r>
            <a:endParaRPr lang="fr-FR" sz="3600" dirty="0"/>
          </a:p>
        </p:txBody>
      </p:sp>
      <p:sp>
        <p:nvSpPr>
          <p:cNvPr id="2" name="TextBox 1">
            <a:extLst>
              <a:ext uri="{FF2B5EF4-FFF2-40B4-BE49-F238E27FC236}">
                <a16:creationId xmlns:a16="http://schemas.microsoft.com/office/drawing/2014/main" id="{690F8346-E535-F6AA-DB7E-DF0AED770A96}"/>
              </a:ext>
            </a:extLst>
          </p:cNvPr>
          <p:cNvSpPr txBox="1"/>
          <p:nvPr/>
        </p:nvSpPr>
        <p:spPr>
          <a:xfrm>
            <a:off x="503853" y="1905506"/>
            <a:ext cx="11688147" cy="3877985"/>
          </a:xfrm>
          <a:prstGeom prst="rect">
            <a:avLst/>
          </a:prstGeom>
          <a:noFill/>
        </p:spPr>
        <p:txBody>
          <a:bodyPr wrap="square" rtlCol="0">
            <a:spAutoFit/>
          </a:bodyPr>
          <a:lstStyle/>
          <a:p>
            <a:r>
              <a:rPr lang="en-DE" sz="3200" dirty="0"/>
              <a:t>✅</a:t>
            </a:r>
            <a:r>
              <a:rPr lang="en-GB" sz="3200" dirty="0"/>
              <a:t> </a:t>
            </a:r>
            <a:r>
              <a:rPr lang="en-GB" sz="3400" dirty="0"/>
              <a:t>Model overfitting (cross validation)</a:t>
            </a:r>
          </a:p>
          <a:p>
            <a:r>
              <a:rPr lang="en-DE" sz="3600" dirty="0"/>
              <a:t>✅ </a:t>
            </a:r>
            <a:r>
              <a:rPr lang="en-GB" sz="3400" dirty="0"/>
              <a:t>Hyperparameters tuning and model selection</a:t>
            </a:r>
          </a:p>
          <a:p>
            <a:r>
              <a:rPr lang="en-DE" sz="3600" dirty="0"/>
              <a:t>✅ </a:t>
            </a:r>
            <a:r>
              <a:rPr lang="en-GB" sz="3400" dirty="0"/>
              <a:t>Parsimony of the model (features reduction)</a:t>
            </a:r>
          </a:p>
          <a:p>
            <a:r>
              <a:rPr lang="en-DE" sz="3600" b="0" i="0" dirty="0">
                <a:solidFill>
                  <a:srgbClr val="000000"/>
                </a:solidFill>
                <a:effectLst/>
                <a:latin typeface="Apple Color Emoji"/>
              </a:rPr>
              <a:t>❌</a:t>
            </a:r>
            <a:r>
              <a:rPr lang="en-DE" sz="3600" dirty="0"/>
              <a:t> </a:t>
            </a:r>
            <a:r>
              <a:rPr lang="en-US" sz="3400" dirty="0"/>
              <a:t>Establish a baseline and comparing your model’s performance</a:t>
            </a:r>
          </a:p>
          <a:p>
            <a:r>
              <a:rPr lang="en-DE" sz="3600" b="0" i="0" dirty="0">
                <a:solidFill>
                  <a:srgbClr val="000000"/>
                </a:solidFill>
                <a:effectLst/>
                <a:latin typeface="Apple Color Emoji"/>
              </a:rPr>
              <a:t>❌</a:t>
            </a:r>
            <a:r>
              <a:rPr lang="fr-FR" sz="3400" dirty="0"/>
              <a:t> Back-test: Performance of </a:t>
            </a:r>
            <a:r>
              <a:rPr lang="fr-FR" sz="3400" dirty="0" err="1"/>
              <a:t>your</a:t>
            </a:r>
            <a:r>
              <a:rPr lang="fr-FR" sz="3400" dirty="0"/>
              <a:t> model in a trading </a:t>
            </a:r>
            <a:r>
              <a:rPr lang="fr-FR" sz="3400" dirty="0" err="1"/>
              <a:t>environment</a:t>
            </a:r>
            <a:endParaRPr lang="fr-FR" sz="3400" dirty="0"/>
          </a:p>
        </p:txBody>
      </p:sp>
    </p:spTree>
    <p:extLst>
      <p:ext uri="{BB962C8B-B14F-4D97-AF65-F5344CB8AC3E}">
        <p14:creationId xmlns:p14="http://schemas.microsoft.com/office/powerpoint/2010/main" val="1094558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623595" y="1543933"/>
            <a:ext cx="10792549" cy="2746376"/>
          </a:xfrm>
        </p:spPr>
        <p:txBody>
          <a:bodyPr>
            <a:noAutofit/>
          </a:bodyPr>
          <a:lstStyle/>
          <a:p>
            <a:pPr>
              <a:buFont typeface="Wingdings" panose="05000000000000000000" pitchFamily="2" charset="2"/>
              <a:buChar char="Ø"/>
            </a:pPr>
            <a:r>
              <a:rPr lang="en-GB" dirty="0"/>
              <a:t>You need a reference point (=benchmark) that you can use to assess if your model is better than random.</a:t>
            </a:r>
          </a:p>
          <a:p>
            <a:pPr>
              <a:buFont typeface="Wingdings" panose="05000000000000000000" pitchFamily="2" charset="2"/>
              <a:buChar char="Ø"/>
            </a:pPr>
            <a:r>
              <a:rPr lang="en-GB" dirty="0"/>
              <a:t>In Machine learning, always use a benchmark model as sanity check for your model</a:t>
            </a:r>
          </a:p>
          <a:p>
            <a:pPr>
              <a:buFont typeface="Wingdings" panose="05000000000000000000" pitchFamily="2" charset="2"/>
              <a:buChar char="Ø"/>
            </a:pPr>
            <a:r>
              <a:rPr lang="en-GB" dirty="0"/>
              <a:t>Dummy Classifier: </a:t>
            </a:r>
            <a:r>
              <a:rPr lang="en-US" dirty="0"/>
              <a:t> model that makes predictions without trying to find patterns in the data</a:t>
            </a:r>
            <a:endParaRPr lang="en-GB" dirty="0"/>
          </a:p>
          <a:p>
            <a:pPr>
              <a:buFont typeface="Wingdings" panose="05000000000000000000" pitchFamily="2" charset="2"/>
              <a:buChar char="Ø"/>
            </a:pPr>
            <a:r>
              <a:rPr lang="en-GB" dirty="0"/>
              <a:t>Exercise: Use a dummy classifier, as the benchmark baseline (stratified, prior, or uniform) and answer the following question</a:t>
            </a:r>
          </a:p>
        </p:txBody>
      </p:sp>
      <p:sp>
        <p:nvSpPr>
          <p:cNvPr id="8" name="Content Placeholder 2">
            <a:extLst>
              <a:ext uri="{FF2B5EF4-FFF2-40B4-BE49-F238E27FC236}">
                <a16:creationId xmlns:a16="http://schemas.microsoft.com/office/drawing/2014/main" id="{5F2C94AC-F1E9-2198-8FAD-39C5E69B56C0}"/>
              </a:ext>
            </a:extLst>
          </p:cNvPr>
          <p:cNvSpPr txBox="1">
            <a:spLocks/>
          </p:cNvSpPr>
          <p:nvPr/>
        </p:nvSpPr>
        <p:spPr>
          <a:xfrm>
            <a:off x="359214" y="5474457"/>
            <a:ext cx="12078491" cy="1814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p:txBody>
      </p:sp>
      <p:sp>
        <p:nvSpPr>
          <p:cNvPr id="2" name="Content Placeholder 2">
            <a:extLst>
              <a:ext uri="{FF2B5EF4-FFF2-40B4-BE49-F238E27FC236}">
                <a16:creationId xmlns:a16="http://schemas.microsoft.com/office/drawing/2014/main" id="{93C64858-3D37-5AD4-4515-C6B76B4229EC}"/>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sz="3600" dirty="0"/>
              <a:t>BENCHMARK MODEL</a:t>
            </a:r>
            <a:endParaRPr lang="fr-FR" sz="3600" dirty="0"/>
          </a:p>
        </p:txBody>
      </p:sp>
      <p:sp>
        <p:nvSpPr>
          <p:cNvPr id="4" name="Content Placeholder 2">
            <a:extLst>
              <a:ext uri="{FF2B5EF4-FFF2-40B4-BE49-F238E27FC236}">
                <a16:creationId xmlns:a16="http://schemas.microsoft.com/office/drawing/2014/main" id="{7AA19045-A110-38BA-EC75-BD344BAD8786}"/>
              </a:ext>
            </a:extLst>
          </p:cNvPr>
          <p:cNvSpPr txBox="1">
            <a:spLocks/>
          </p:cNvSpPr>
          <p:nvPr/>
        </p:nvSpPr>
        <p:spPr>
          <a:xfrm>
            <a:off x="623595" y="5719665"/>
            <a:ext cx="10792549" cy="8895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sz="2400" dirty="0"/>
              <a:t>Does my model do better than a random classifier on all the different sets? Training? Validation and test sets?</a:t>
            </a:r>
          </a:p>
        </p:txBody>
      </p:sp>
      <p:pic>
        <p:nvPicPr>
          <p:cNvPr id="14" name="Picture 13">
            <a:extLst>
              <a:ext uri="{FF2B5EF4-FFF2-40B4-BE49-F238E27FC236}">
                <a16:creationId xmlns:a16="http://schemas.microsoft.com/office/drawing/2014/main" id="{DF0D1546-2987-D879-9416-C8FDE474716B}"/>
              </a:ext>
            </a:extLst>
          </p:cNvPr>
          <p:cNvPicPr>
            <a:picLocks noChangeAspect="1"/>
          </p:cNvPicPr>
          <p:nvPr/>
        </p:nvPicPr>
        <p:blipFill>
          <a:blip r:embed="rId2"/>
          <a:stretch>
            <a:fillRect/>
          </a:stretch>
        </p:blipFill>
        <p:spPr>
          <a:xfrm>
            <a:off x="3609162" y="4898570"/>
            <a:ext cx="4973676" cy="535884"/>
          </a:xfrm>
          <a:prstGeom prst="rect">
            <a:avLst/>
          </a:prstGeom>
        </p:spPr>
      </p:pic>
    </p:spTree>
    <p:extLst>
      <p:ext uri="{BB962C8B-B14F-4D97-AF65-F5344CB8AC3E}">
        <p14:creationId xmlns:p14="http://schemas.microsoft.com/office/powerpoint/2010/main" val="3416780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110613-7E8A-CF93-46A3-40C1EBEEC5CC}"/>
              </a:ext>
            </a:extLst>
          </p:cNvPr>
          <p:cNvPicPr>
            <a:picLocks noChangeAspect="1"/>
          </p:cNvPicPr>
          <p:nvPr/>
        </p:nvPicPr>
        <p:blipFill>
          <a:blip r:embed="rId2"/>
          <a:stretch>
            <a:fillRect/>
          </a:stretch>
        </p:blipFill>
        <p:spPr>
          <a:xfrm>
            <a:off x="1080107" y="1456056"/>
            <a:ext cx="3226954" cy="1384847"/>
          </a:xfrm>
          <a:prstGeom prst="rect">
            <a:avLst/>
          </a:prstGeom>
        </p:spPr>
      </p:pic>
      <p:pic>
        <p:nvPicPr>
          <p:cNvPr id="9" name="Picture 8">
            <a:extLst>
              <a:ext uri="{FF2B5EF4-FFF2-40B4-BE49-F238E27FC236}">
                <a16:creationId xmlns:a16="http://schemas.microsoft.com/office/drawing/2014/main" id="{4FD49E43-BD75-65EE-D3A9-74F3F772FA4F}"/>
              </a:ext>
            </a:extLst>
          </p:cNvPr>
          <p:cNvPicPr>
            <a:picLocks noChangeAspect="1"/>
          </p:cNvPicPr>
          <p:nvPr/>
        </p:nvPicPr>
        <p:blipFill>
          <a:blip r:embed="rId3"/>
          <a:stretch>
            <a:fillRect/>
          </a:stretch>
        </p:blipFill>
        <p:spPr>
          <a:xfrm>
            <a:off x="4763572" y="1603446"/>
            <a:ext cx="5969947" cy="1051913"/>
          </a:xfrm>
          <a:prstGeom prst="rect">
            <a:avLst/>
          </a:prstGeom>
        </p:spPr>
      </p:pic>
      <p:sp>
        <p:nvSpPr>
          <p:cNvPr id="15" name="Content Placeholder 2">
            <a:extLst>
              <a:ext uri="{FF2B5EF4-FFF2-40B4-BE49-F238E27FC236}">
                <a16:creationId xmlns:a16="http://schemas.microsoft.com/office/drawing/2014/main" id="{7E69617B-F365-419C-D52B-F8008A99D38C}"/>
              </a:ext>
            </a:extLst>
          </p:cNvPr>
          <p:cNvSpPr txBox="1">
            <a:spLocks/>
          </p:cNvSpPr>
          <p:nvPr/>
        </p:nvSpPr>
        <p:spPr>
          <a:xfrm>
            <a:off x="623596" y="621976"/>
            <a:ext cx="10515600" cy="8895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sz="3600" dirty="0"/>
              <a:t>BENCHMARK MODEL</a:t>
            </a:r>
            <a:endParaRPr lang="fr-FR" sz="3600" dirty="0"/>
          </a:p>
        </p:txBody>
      </p:sp>
      <p:sp>
        <p:nvSpPr>
          <p:cNvPr id="18" name="Content Placeholder 2">
            <a:extLst>
              <a:ext uri="{FF2B5EF4-FFF2-40B4-BE49-F238E27FC236}">
                <a16:creationId xmlns:a16="http://schemas.microsoft.com/office/drawing/2014/main" id="{11308E72-9143-6DC7-DFC2-6FBCA2248665}"/>
              </a:ext>
            </a:extLst>
          </p:cNvPr>
          <p:cNvSpPr txBox="1">
            <a:spLocks/>
          </p:cNvSpPr>
          <p:nvPr/>
        </p:nvSpPr>
        <p:spPr>
          <a:xfrm>
            <a:off x="8910344" y="3032146"/>
            <a:ext cx="3048389" cy="1814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Performance on validation and test sets</a:t>
            </a:r>
            <a:endParaRPr lang="fr-FR" sz="1600" dirty="0"/>
          </a:p>
        </p:txBody>
      </p:sp>
      <p:pic>
        <p:nvPicPr>
          <p:cNvPr id="20" name="Picture 19">
            <a:extLst>
              <a:ext uri="{FF2B5EF4-FFF2-40B4-BE49-F238E27FC236}">
                <a16:creationId xmlns:a16="http://schemas.microsoft.com/office/drawing/2014/main" id="{8D7CF15A-681B-2FE7-5342-F16EB82B2556}"/>
              </a:ext>
            </a:extLst>
          </p:cNvPr>
          <p:cNvPicPr>
            <a:picLocks noChangeAspect="1"/>
          </p:cNvPicPr>
          <p:nvPr/>
        </p:nvPicPr>
        <p:blipFill>
          <a:blip r:embed="rId4"/>
          <a:stretch>
            <a:fillRect/>
          </a:stretch>
        </p:blipFill>
        <p:spPr>
          <a:xfrm>
            <a:off x="748691" y="2998390"/>
            <a:ext cx="3773581" cy="2824712"/>
          </a:xfrm>
          <a:prstGeom prst="rect">
            <a:avLst/>
          </a:prstGeom>
        </p:spPr>
      </p:pic>
      <p:pic>
        <p:nvPicPr>
          <p:cNvPr id="21" name="Picture 20">
            <a:extLst>
              <a:ext uri="{FF2B5EF4-FFF2-40B4-BE49-F238E27FC236}">
                <a16:creationId xmlns:a16="http://schemas.microsoft.com/office/drawing/2014/main" id="{30BB73D9-FDAD-872C-6AA0-04D81F7702F2}"/>
              </a:ext>
            </a:extLst>
          </p:cNvPr>
          <p:cNvPicPr>
            <a:picLocks noChangeAspect="1"/>
          </p:cNvPicPr>
          <p:nvPr/>
        </p:nvPicPr>
        <p:blipFill>
          <a:blip r:embed="rId5"/>
          <a:stretch>
            <a:fillRect/>
          </a:stretch>
        </p:blipFill>
        <p:spPr>
          <a:xfrm>
            <a:off x="5094564" y="2998390"/>
            <a:ext cx="3655108" cy="2748470"/>
          </a:xfrm>
          <a:prstGeom prst="rect">
            <a:avLst/>
          </a:prstGeom>
        </p:spPr>
      </p:pic>
      <p:sp>
        <p:nvSpPr>
          <p:cNvPr id="23" name="Content Placeholder 2">
            <a:extLst>
              <a:ext uri="{FF2B5EF4-FFF2-40B4-BE49-F238E27FC236}">
                <a16:creationId xmlns:a16="http://schemas.microsoft.com/office/drawing/2014/main" id="{9265AC27-A3CC-B7A8-98DB-02AD977B14C6}"/>
              </a:ext>
            </a:extLst>
          </p:cNvPr>
          <p:cNvSpPr txBox="1">
            <a:spLocks/>
          </p:cNvSpPr>
          <p:nvPr/>
        </p:nvSpPr>
        <p:spPr>
          <a:xfrm>
            <a:off x="113509" y="5989586"/>
            <a:ext cx="12078491" cy="1814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Obviously your model seems much better in any sense than a random classifier.. Now let’s see how your model perform “out of sample” in a trading environment.</a:t>
            </a:r>
            <a:endParaRPr lang="fr-FR" sz="1600" dirty="0"/>
          </a:p>
        </p:txBody>
      </p:sp>
    </p:spTree>
    <p:extLst>
      <p:ext uri="{BB962C8B-B14F-4D97-AF65-F5344CB8AC3E}">
        <p14:creationId xmlns:p14="http://schemas.microsoft.com/office/powerpoint/2010/main" val="825905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623596" y="621976"/>
            <a:ext cx="10515600" cy="889583"/>
          </a:xfrm>
        </p:spPr>
        <p:txBody>
          <a:bodyPr>
            <a:normAutofit/>
          </a:bodyPr>
          <a:lstStyle/>
          <a:p>
            <a:pPr marL="0" indent="0">
              <a:buNone/>
            </a:pPr>
            <a:r>
              <a:rPr lang="en-GB" sz="3600" dirty="0"/>
              <a:t>MODEL CHECKLIST</a:t>
            </a:r>
            <a:endParaRPr lang="fr-FR" sz="3600" dirty="0"/>
          </a:p>
        </p:txBody>
      </p:sp>
      <p:sp>
        <p:nvSpPr>
          <p:cNvPr id="2" name="TextBox 1">
            <a:extLst>
              <a:ext uri="{FF2B5EF4-FFF2-40B4-BE49-F238E27FC236}">
                <a16:creationId xmlns:a16="http://schemas.microsoft.com/office/drawing/2014/main" id="{690F8346-E535-F6AA-DB7E-DF0AED770A96}"/>
              </a:ext>
            </a:extLst>
          </p:cNvPr>
          <p:cNvSpPr txBox="1"/>
          <p:nvPr/>
        </p:nvSpPr>
        <p:spPr>
          <a:xfrm>
            <a:off x="503853" y="1905506"/>
            <a:ext cx="11688147" cy="3877985"/>
          </a:xfrm>
          <a:prstGeom prst="rect">
            <a:avLst/>
          </a:prstGeom>
          <a:noFill/>
        </p:spPr>
        <p:txBody>
          <a:bodyPr wrap="square" rtlCol="0">
            <a:spAutoFit/>
          </a:bodyPr>
          <a:lstStyle/>
          <a:p>
            <a:r>
              <a:rPr lang="en-DE" sz="3200" dirty="0"/>
              <a:t>✅</a:t>
            </a:r>
            <a:r>
              <a:rPr lang="en-GB" sz="3200" dirty="0"/>
              <a:t> </a:t>
            </a:r>
            <a:r>
              <a:rPr lang="en-GB" sz="3400" dirty="0"/>
              <a:t>Model overfitting (cross validation)</a:t>
            </a:r>
          </a:p>
          <a:p>
            <a:r>
              <a:rPr lang="en-DE" sz="3600" dirty="0"/>
              <a:t>✅ </a:t>
            </a:r>
            <a:r>
              <a:rPr lang="en-GB" sz="3400" dirty="0"/>
              <a:t>Hyperparameters tuning and model selection</a:t>
            </a:r>
          </a:p>
          <a:p>
            <a:r>
              <a:rPr lang="en-DE" sz="3600" dirty="0"/>
              <a:t>✅ </a:t>
            </a:r>
            <a:r>
              <a:rPr lang="en-GB" sz="3400" dirty="0"/>
              <a:t>Parsimony of the model (features reduction)</a:t>
            </a:r>
          </a:p>
          <a:p>
            <a:r>
              <a:rPr lang="en-DE" sz="3600" dirty="0"/>
              <a:t>✅ </a:t>
            </a:r>
            <a:r>
              <a:rPr lang="en-US" sz="3400" dirty="0"/>
              <a:t>Establish a baseline and comparing your model’s performance</a:t>
            </a:r>
          </a:p>
          <a:p>
            <a:r>
              <a:rPr lang="en-DE" sz="3600" b="0" i="0" dirty="0">
                <a:solidFill>
                  <a:srgbClr val="000000"/>
                </a:solidFill>
                <a:effectLst/>
                <a:latin typeface="Apple Color Emoji"/>
              </a:rPr>
              <a:t>❌</a:t>
            </a:r>
            <a:r>
              <a:rPr lang="fr-FR" sz="3400" dirty="0"/>
              <a:t> Back-test: Performance of </a:t>
            </a:r>
            <a:r>
              <a:rPr lang="fr-FR" sz="3400" dirty="0" err="1"/>
              <a:t>your</a:t>
            </a:r>
            <a:r>
              <a:rPr lang="fr-FR" sz="3400" dirty="0"/>
              <a:t> model in a trading </a:t>
            </a:r>
            <a:r>
              <a:rPr lang="fr-FR" sz="3400" dirty="0" err="1"/>
              <a:t>environment</a:t>
            </a:r>
            <a:endParaRPr lang="fr-FR" sz="3400" dirty="0"/>
          </a:p>
        </p:txBody>
      </p:sp>
    </p:spTree>
    <p:extLst>
      <p:ext uri="{BB962C8B-B14F-4D97-AF65-F5344CB8AC3E}">
        <p14:creationId xmlns:p14="http://schemas.microsoft.com/office/powerpoint/2010/main" val="40586033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8D2CD7-73B2-46FD-815B-5B7EC8A8A8D1}"/>
              </a:ext>
            </a:extLst>
          </p:cNvPr>
          <p:cNvSpPr txBox="1"/>
          <p:nvPr/>
        </p:nvSpPr>
        <p:spPr>
          <a:xfrm>
            <a:off x="64169" y="1000116"/>
            <a:ext cx="12127831" cy="6232475"/>
          </a:xfrm>
          <a:prstGeom prst="rect">
            <a:avLst/>
          </a:prstGeom>
          <a:noFill/>
        </p:spPr>
        <p:txBody>
          <a:bodyPr wrap="square" rtlCol="0">
            <a:spAutoFit/>
          </a:bodyPr>
          <a:lstStyle/>
          <a:p>
            <a:r>
              <a:rPr lang="en-GB" sz="2000" dirty="0"/>
              <a:t>											</a:t>
            </a:r>
            <a:r>
              <a:rPr lang="en-GB" sz="2800" u="sng" dirty="0"/>
              <a:t>EXERCISE</a:t>
            </a:r>
            <a:endParaRPr lang="en-GB" sz="2000" u="sng" dirty="0"/>
          </a:p>
          <a:p>
            <a:pPr marL="285750" indent="-285750">
              <a:buFont typeface="Wingdings" panose="05000000000000000000" pitchFamily="2" charset="2"/>
              <a:buChar char="Ø"/>
            </a:pPr>
            <a:endParaRPr lang="en-GB" sz="2000" dirty="0"/>
          </a:p>
          <a:p>
            <a:pPr marL="285750" indent="-285750">
              <a:buFont typeface="Wingdings" panose="05000000000000000000" pitchFamily="2" charset="2"/>
              <a:buChar char="Ø"/>
            </a:pPr>
            <a:r>
              <a:rPr lang="en-GB" dirty="0"/>
              <a:t>Model has been approved, time to see how the model would perform “out-of-sample</a:t>
            </a:r>
            <a:r>
              <a:rPr lang="en-GB" b="1" dirty="0"/>
              <a:t>” in a trading environment.</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Why? </a:t>
            </a:r>
          </a:p>
          <a:p>
            <a:pPr marL="742950" lvl="1" indent="-285750">
              <a:buFont typeface="Wingdings" panose="05000000000000000000" pitchFamily="2" charset="2"/>
              <a:buChar char="§"/>
            </a:pPr>
            <a:r>
              <a:rPr lang="en-GB" b="1" dirty="0"/>
              <a:t>You can have a great recall, let say 95%, but if is during the remaining 5%  that the biggest crash occurs and you suffer the greatest loss, it is not efficient.</a:t>
            </a:r>
          </a:p>
          <a:p>
            <a:pPr marL="742950" lvl="1" indent="-285750">
              <a:buFont typeface="Wingdings" panose="05000000000000000000" pitchFamily="2" charset="2"/>
              <a:buChar char="§"/>
            </a:pPr>
            <a:r>
              <a:rPr lang="en-GB" b="1" dirty="0"/>
              <a:t>You need to account for slippage and trading fees</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sz="1700" dirty="0"/>
              <a:t>Steps:</a:t>
            </a:r>
          </a:p>
          <a:p>
            <a:pPr marL="742950" lvl="1" indent="-285750">
              <a:buFont typeface="Arial" panose="020B0604020202020204" pitchFamily="34" charset="0"/>
              <a:buChar char="•"/>
            </a:pPr>
            <a:r>
              <a:rPr lang="en-GB" sz="1700" dirty="0"/>
              <a:t>Get the </a:t>
            </a:r>
            <a:r>
              <a:rPr lang="en-GB" sz="1700" u="sng" dirty="0"/>
              <a:t>corresponding test set </a:t>
            </a:r>
            <a:r>
              <a:rPr lang="en-GB" sz="1700" dirty="0"/>
              <a:t>from the input data</a:t>
            </a:r>
          </a:p>
          <a:p>
            <a:pPr marL="742950" lvl="1" indent="-285750">
              <a:buFont typeface="Arial" panose="020B0604020202020204" pitchFamily="34" charset="0"/>
              <a:buChar char="•"/>
            </a:pPr>
            <a:r>
              <a:rPr lang="en-GB" sz="1700" dirty="0"/>
              <a:t>Calculate daily predictions based on the model</a:t>
            </a:r>
          </a:p>
          <a:p>
            <a:pPr marL="742950" lvl="1" indent="-285750">
              <a:buFont typeface="Arial" panose="020B0604020202020204" pitchFamily="34" charset="0"/>
              <a:buChar char="•"/>
            </a:pPr>
            <a:r>
              <a:rPr lang="en-GB" sz="1700" dirty="0"/>
              <a:t>Translate the signal prediction into a trading action (hedge)</a:t>
            </a:r>
          </a:p>
          <a:p>
            <a:pPr marL="742950" lvl="1" indent="-285750">
              <a:buFont typeface="Arial" panose="020B0604020202020204" pitchFamily="34" charset="0"/>
              <a:buChar char="•"/>
            </a:pPr>
            <a:r>
              <a:rPr lang="en-GB" sz="1700" u="sng" dirty="0"/>
              <a:t>Think about the time logic between signal prediction and execution on the market </a:t>
            </a:r>
            <a:r>
              <a:rPr lang="en-DE" sz="1800" dirty="0"/>
              <a:t>⚠️</a:t>
            </a:r>
            <a:endParaRPr lang="en-GB" sz="1700" u="sng" dirty="0"/>
          </a:p>
          <a:p>
            <a:pPr marL="742950" lvl="1" indent="-285750">
              <a:buFont typeface="Arial" panose="020B0604020202020204" pitchFamily="34" charset="0"/>
              <a:buChar char="•"/>
            </a:pPr>
            <a:r>
              <a:rPr lang="en-GB" sz="1700" dirty="0"/>
              <a:t>Calculate:</a:t>
            </a:r>
          </a:p>
          <a:p>
            <a:pPr marL="1200150" lvl="2" indent="-285750">
              <a:buFontTx/>
              <a:buChar char="-"/>
            </a:pPr>
            <a:r>
              <a:rPr lang="en-GB" sz="1700" dirty="0"/>
              <a:t>Daily performance of the overlay, SPX and  both combined.</a:t>
            </a:r>
          </a:p>
          <a:p>
            <a:pPr marL="1200150" lvl="2" indent="-285750">
              <a:buFontTx/>
              <a:buChar char="-"/>
            </a:pPr>
            <a:r>
              <a:rPr lang="en-GB" sz="1700" dirty="0"/>
              <a:t>Equity curve of the overlay, SPX and both combined</a:t>
            </a:r>
          </a:p>
          <a:p>
            <a:pPr lvl="1"/>
            <a:endParaRPr lang="en-GB" sz="1700" dirty="0"/>
          </a:p>
          <a:p>
            <a:pPr marL="742950" lvl="1" indent="-285750">
              <a:buFont typeface="Wingdings" panose="05000000000000000000" pitchFamily="2" charset="2"/>
              <a:buChar char="Ø"/>
            </a:pPr>
            <a:r>
              <a:rPr lang="en-GB" dirty="0"/>
              <a:t>Plot outputs and conclude : does it answer clients needs? Should the model go into production?</a:t>
            </a:r>
          </a:p>
          <a:p>
            <a:pPr marL="285750" indent="-285750">
              <a:buFont typeface="Arial" panose="020B0604020202020204" pitchFamily="34" charset="0"/>
              <a:buChar char="•"/>
            </a:pPr>
            <a:endParaRPr lang="en-GB" dirty="0"/>
          </a:p>
          <a:p>
            <a:endParaRPr lang="en-GB" dirty="0"/>
          </a:p>
        </p:txBody>
      </p:sp>
      <p:sp>
        <p:nvSpPr>
          <p:cNvPr id="5" name="Content Placeholder 2">
            <a:extLst>
              <a:ext uri="{FF2B5EF4-FFF2-40B4-BE49-F238E27FC236}">
                <a16:creationId xmlns:a16="http://schemas.microsoft.com/office/drawing/2014/main" id="{ECED3ADA-1FDF-5AB9-AA11-94D2D8A8F006}"/>
              </a:ext>
            </a:extLst>
          </p:cNvPr>
          <p:cNvSpPr txBox="1">
            <a:spLocks/>
          </p:cNvSpPr>
          <p:nvPr/>
        </p:nvSpPr>
        <p:spPr>
          <a:xfrm>
            <a:off x="538148" y="353785"/>
            <a:ext cx="10515600" cy="6463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sz="4000" dirty="0"/>
              <a:t>Back-testing out-of-sample</a:t>
            </a:r>
          </a:p>
          <a:p>
            <a:endParaRPr lang="fr-FR" dirty="0"/>
          </a:p>
        </p:txBody>
      </p:sp>
    </p:spTree>
    <p:extLst>
      <p:ext uri="{BB962C8B-B14F-4D97-AF65-F5344CB8AC3E}">
        <p14:creationId xmlns:p14="http://schemas.microsoft.com/office/powerpoint/2010/main" val="1691589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CED3ADA-1FDF-5AB9-AA11-94D2D8A8F006}"/>
              </a:ext>
            </a:extLst>
          </p:cNvPr>
          <p:cNvSpPr txBox="1">
            <a:spLocks/>
          </p:cNvSpPr>
          <p:nvPr/>
        </p:nvSpPr>
        <p:spPr>
          <a:xfrm>
            <a:off x="538148" y="353785"/>
            <a:ext cx="10515600" cy="6463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sz="4000" dirty="0"/>
              <a:t>Back-testing out-of-sample</a:t>
            </a:r>
          </a:p>
          <a:p>
            <a:endParaRPr lang="fr-FR" dirty="0"/>
          </a:p>
        </p:txBody>
      </p:sp>
      <p:pic>
        <p:nvPicPr>
          <p:cNvPr id="3" name="Picture 2">
            <a:extLst>
              <a:ext uri="{FF2B5EF4-FFF2-40B4-BE49-F238E27FC236}">
                <a16:creationId xmlns:a16="http://schemas.microsoft.com/office/drawing/2014/main" id="{FEA5AC33-CDAB-C88B-603A-DABBA08157AA}"/>
              </a:ext>
            </a:extLst>
          </p:cNvPr>
          <p:cNvPicPr>
            <a:picLocks noChangeAspect="1"/>
          </p:cNvPicPr>
          <p:nvPr/>
        </p:nvPicPr>
        <p:blipFill>
          <a:blip r:embed="rId2"/>
          <a:stretch>
            <a:fillRect/>
          </a:stretch>
        </p:blipFill>
        <p:spPr>
          <a:xfrm>
            <a:off x="305661" y="1548889"/>
            <a:ext cx="7495314" cy="656689"/>
          </a:xfrm>
          <a:prstGeom prst="rect">
            <a:avLst/>
          </a:prstGeom>
        </p:spPr>
      </p:pic>
      <p:pic>
        <p:nvPicPr>
          <p:cNvPr id="7" name="Picture 6">
            <a:extLst>
              <a:ext uri="{FF2B5EF4-FFF2-40B4-BE49-F238E27FC236}">
                <a16:creationId xmlns:a16="http://schemas.microsoft.com/office/drawing/2014/main" id="{D112EFF6-802D-7BB9-4E9D-542211E9ED49}"/>
              </a:ext>
            </a:extLst>
          </p:cNvPr>
          <p:cNvPicPr>
            <a:picLocks noChangeAspect="1"/>
          </p:cNvPicPr>
          <p:nvPr/>
        </p:nvPicPr>
        <p:blipFill>
          <a:blip r:embed="rId3"/>
          <a:stretch>
            <a:fillRect/>
          </a:stretch>
        </p:blipFill>
        <p:spPr>
          <a:xfrm>
            <a:off x="305661" y="2448531"/>
            <a:ext cx="8141636" cy="4055684"/>
          </a:xfrm>
          <a:prstGeom prst="rect">
            <a:avLst/>
          </a:prstGeom>
        </p:spPr>
      </p:pic>
      <p:sp>
        <p:nvSpPr>
          <p:cNvPr id="8" name="TextBox 7">
            <a:extLst>
              <a:ext uri="{FF2B5EF4-FFF2-40B4-BE49-F238E27FC236}">
                <a16:creationId xmlns:a16="http://schemas.microsoft.com/office/drawing/2014/main" id="{7CCE8869-F892-35DC-9C4B-49CBEA4EB9CC}"/>
              </a:ext>
            </a:extLst>
          </p:cNvPr>
          <p:cNvSpPr txBox="1"/>
          <p:nvPr/>
        </p:nvSpPr>
        <p:spPr>
          <a:xfrm>
            <a:off x="8705850" y="1516628"/>
            <a:ext cx="3314700" cy="6463308"/>
          </a:xfrm>
          <a:prstGeom prst="rect">
            <a:avLst/>
          </a:prstGeom>
          <a:noFill/>
        </p:spPr>
        <p:txBody>
          <a:bodyPr wrap="square" rtlCol="0">
            <a:spAutoFit/>
          </a:bodyPr>
          <a:lstStyle/>
          <a:p>
            <a:pPr marL="285750" indent="-285750">
              <a:buFont typeface="Wingdings" panose="05000000000000000000" pitchFamily="2" charset="2"/>
              <a:buChar char="Ø"/>
            </a:pPr>
            <a:r>
              <a:rPr lang="en-US" dirty="0"/>
              <a:t>Re-train your model on the whole training 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Get model predictions on test 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Merge predictions on “Date” with SP500 daily returns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Shift predictions </a:t>
            </a:r>
            <a:r>
              <a:rPr lang="en-US" dirty="0"/>
              <a:t>(you get prediction after closing hence </a:t>
            </a:r>
            <a:r>
              <a:rPr lang="en-US" u="sng" dirty="0"/>
              <a:t>you get next day return!</a:t>
            </a:r>
          </a:p>
          <a:p>
            <a:pPr marL="285750" indent="-285750">
              <a:buFont typeface="Wingdings" panose="05000000000000000000" pitchFamily="2" charset="2"/>
              <a:buChar char="Ø"/>
            </a:pPr>
            <a:endParaRPr lang="en-US" u="sng" dirty="0"/>
          </a:p>
          <a:p>
            <a:pPr marL="285750" indent="-285750">
              <a:buFont typeface="Wingdings" panose="05000000000000000000" pitchFamily="2" charset="2"/>
              <a:buChar char="Ø"/>
            </a:pPr>
            <a:r>
              <a:rPr lang="en-US" dirty="0"/>
              <a:t>Calculate equity curve for each asset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
            </a:pPr>
            <a:endParaRPr lang="en-DE" dirty="0"/>
          </a:p>
        </p:txBody>
      </p:sp>
      <p:sp>
        <p:nvSpPr>
          <p:cNvPr id="9" name="Arrow: Left 8">
            <a:extLst>
              <a:ext uri="{FF2B5EF4-FFF2-40B4-BE49-F238E27FC236}">
                <a16:creationId xmlns:a16="http://schemas.microsoft.com/office/drawing/2014/main" id="{31F6A6DA-6333-A089-62DF-B58D5D409906}"/>
              </a:ext>
            </a:extLst>
          </p:cNvPr>
          <p:cNvSpPr/>
          <p:nvPr/>
        </p:nvSpPr>
        <p:spPr>
          <a:xfrm>
            <a:off x="4422711" y="4655976"/>
            <a:ext cx="4198776" cy="410547"/>
          </a:xfrm>
          <a:prstGeom prst="leftArrow">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Arrow: Left 9">
            <a:extLst>
              <a:ext uri="{FF2B5EF4-FFF2-40B4-BE49-F238E27FC236}">
                <a16:creationId xmlns:a16="http://schemas.microsoft.com/office/drawing/2014/main" id="{A1459A78-49F0-793D-3F23-14F55587ED42}"/>
              </a:ext>
            </a:extLst>
          </p:cNvPr>
          <p:cNvSpPr/>
          <p:nvPr/>
        </p:nvSpPr>
        <p:spPr>
          <a:xfrm>
            <a:off x="4030824" y="2719150"/>
            <a:ext cx="4545750" cy="410547"/>
          </a:xfrm>
          <a:prstGeom prst="leftArrow">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TextBox 1">
            <a:extLst>
              <a:ext uri="{FF2B5EF4-FFF2-40B4-BE49-F238E27FC236}">
                <a16:creationId xmlns:a16="http://schemas.microsoft.com/office/drawing/2014/main" id="{CD5DEF28-DFF5-9489-26E9-80D0EF5D717E}"/>
              </a:ext>
            </a:extLst>
          </p:cNvPr>
          <p:cNvSpPr txBox="1"/>
          <p:nvPr/>
        </p:nvSpPr>
        <p:spPr>
          <a:xfrm>
            <a:off x="305661" y="1166327"/>
            <a:ext cx="4648894" cy="382562"/>
          </a:xfrm>
          <a:prstGeom prst="rect">
            <a:avLst/>
          </a:prstGeom>
          <a:noFill/>
        </p:spPr>
        <p:txBody>
          <a:bodyPr wrap="square" rtlCol="0">
            <a:spAutoFit/>
          </a:bodyPr>
          <a:lstStyle/>
          <a:p>
            <a:r>
              <a:rPr lang="en-US" dirty="0"/>
              <a:t>Build a back-test engine</a:t>
            </a:r>
            <a:endParaRPr lang="en-DE" dirty="0"/>
          </a:p>
        </p:txBody>
      </p:sp>
    </p:spTree>
    <p:extLst>
      <p:ext uri="{BB962C8B-B14F-4D97-AF65-F5344CB8AC3E}">
        <p14:creationId xmlns:p14="http://schemas.microsoft.com/office/powerpoint/2010/main" val="3938502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358E5-B2D6-4B6E-BD57-C46F819234D1}"/>
              </a:ext>
            </a:extLst>
          </p:cNvPr>
          <p:cNvSpPr>
            <a:spLocks noGrp="1"/>
          </p:cNvSpPr>
          <p:nvPr>
            <p:ph idx="1"/>
          </p:nvPr>
        </p:nvSpPr>
        <p:spPr>
          <a:xfrm>
            <a:off x="435512" y="47515"/>
            <a:ext cx="10515600" cy="646331"/>
          </a:xfrm>
        </p:spPr>
        <p:txBody>
          <a:bodyPr>
            <a:normAutofit fontScale="92500" lnSpcReduction="10000"/>
          </a:bodyPr>
          <a:lstStyle/>
          <a:p>
            <a:pPr marL="0" indent="0">
              <a:buNone/>
            </a:pPr>
            <a:r>
              <a:rPr lang="en-GB" sz="4000" dirty="0"/>
              <a:t>STAKEHOLDERS PRESENTATION</a:t>
            </a:r>
          </a:p>
          <a:p>
            <a:endParaRPr lang="fr-FR" dirty="0"/>
          </a:p>
        </p:txBody>
      </p:sp>
      <p:sp>
        <p:nvSpPr>
          <p:cNvPr id="5" name="TextBox 4">
            <a:extLst>
              <a:ext uri="{FF2B5EF4-FFF2-40B4-BE49-F238E27FC236}">
                <a16:creationId xmlns:a16="http://schemas.microsoft.com/office/drawing/2014/main" id="{14990455-7DAF-F769-1E66-DDC6C0C2BA17}"/>
              </a:ext>
            </a:extLst>
          </p:cNvPr>
          <p:cNvSpPr txBox="1"/>
          <p:nvPr/>
        </p:nvSpPr>
        <p:spPr>
          <a:xfrm>
            <a:off x="-357590" y="4497859"/>
            <a:ext cx="12436548" cy="2492990"/>
          </a:xfrm>
          <a:prstGeom prst="rect">
            <a:avLst/>
          </a:prstGeom>
          <a:noFill/>
        </p:spPr>
        <p:txBody>
          <a:bodyPr wrap="square" rtlCol="0">
            <a:spAutoFit/>
          </a:bodyPr>
          <a:lstStyle/>
          <a:p>
            <a:pPr marL="800100" lvl="1" indent="-342900">
              <a:buFont typeface="+mj-lt"/>
              <a:buAutoNum type="arabicPeriod"/>
            </a:pPr>
            <a:r>
              <a:rPr lang="en-GB" sz="1700" dirty="0"/>
              <a:t>Protect downside in a market crash (capture the Corona crisis 2020) </a:t>
            </a:r>
            <a:r>
              <a:rPr lang="en-GB" sz="1700" b="1" dirty="0"/>
              <a:t>: really good</a:t>
            </a:r>
          </a:p>
          <a:p>
            <a:pPr marL="800100" lvl="1" indent="-342900">
              <a:buFont typeface="+mj-lt"/>
              <a:buAutoNum type="arabicPeriod"/>
            </a:pPr>
            <a:r>
              <a:rPr lang="en-GB" sz="1700" dirty="0"/>
              <a:t>Reduce volatility/portfolio drawdown and do not consume the “upside performance”: </a:t>
            </a:r>
            <a:r>
              <a:rPr lang="en-GB" sz="1700" b="1" dirty="0"/>
              <a:t>good</a:t>
            </a:r>
          </a:p>
          <a:p>
            <a:pPr marL="800100" lvl="1" indent="-342900">
              <a:buFont typeface="+mj-lt"/>
              <a:buAutoNum type="arabicPeriod"/>
            </a:pPr>
            <a:r>
              <a:rPr lang="en-GB" sz="1700" dirty="0"/>
              <a:t>Strategy is “too” short during the 2021 bull run :</a:t>
            </a:r>
            <a:r>
              <a:rPr lang="en-DE" dirty="0"/>
              <a:t>⚠️</a:t>
            </a:r>
            <a:r>
              <a:rPr lang="en-GB" sz="1700" b="1" dirty="0">
                <a:solidFill>
                  <a:schemeClr val="accent1">
                    <a:lumMod val="40000"/>
                    <a:lumOff val="60000"/>
                  </a:schemeClr>
                </a:solidFill>
              </a:rPr>
              <a:t>not good </a:t>
            </a:r>
            <a:r>
              <a:rPr lang="en-GB" sz="1700" b="1" u="sng" dirty="0">
                <a:solidFill>
                  <a:schemeClr val="accent1">
                    <a:lumMod val="40000"/>
                    <a:lumOff val="60000"/>
                  </a:schemeClr>
                </a:solidFill>
              </a:rPr>
              <a:t>BUT it is part of the trade-off ! Argue this point!</a:t>
            </a:r>
            <a:r>
              <a:rPr lang="en-DE" dirty="0"/>
              <a:t> ⚠️</a:t>
            </a:r>
            <a:endParaRPr lang="en-GB" sz="1700" b="1" u="sng" dirty="0">
              <a:solidFill>
                <a:schemeClr val="accent1">
                  <a:lumMod val="40000"/>
                  <a:lumOff val="60000"/>
                </a:schemeClr>
              </a:solidFill>
            </a:endParaRPr>
          </a:p>
          <a:p>
            <a:pPr lvl="1"/>
            <a:endParaRPr lang="en-GB" sz="1700" b="1" dirty="0">
              <a:solidFill>
                <a:srgbClr val="FF0000"/>
              </a:solidFill>
            </a:endParaRPr>
          </a:p>
          <a:p>
            <a:pPr marL="742950" lvl="1" indent="-285750">
              <a:buFont typeface="Wingdings" panose="05000000000000000000" pitchFamily="2" charset="2"/>
              <a:buChar char="Ø"/>
            </a:pPr>
            <a:r>
              <a:rPr lang="en-GB" sz="1700" dirty="0"/>
              <a:t>Remember : your client want protection from downside (</a:t>
            </a:r>
            <a:r>
              <a:rPr lang="en-DE" sz="1700" dirty="0"/>
              <a:t>✅</a:t>
            </a:r>
            <a:r>
              <a:rPr lang="en-US" sz="1700" dirty="0"/>
              <a:t>)</a:t>
            </a:r>
            <a:r>
              <a:rPr lang="en-GB" sz="1700" dirty="0"/>
              <a:t>, to not consume “upside performance” (</a:t>
            </a:r>
            <a:r>
              <a:rPr lang="en-DE" sz="1700" dirty="0"/>
              <a:t>✅</a:t>
            </a:r>
            <a:r>
              <a:rPr lang="en-US" sz="1700" dirty="0"/>
              <a:t>),to not be hedged all the time </a:t>
            </a:r>
            <a:r>
              <a:rPr lang="en-GB" sz="1700" dirty="0"/>
              <a:t>(</a:t>
            </a:r>
            <a:r>
              <a:rPr lang="en-DE" sz="1700" dirty="0"/>
              <a:t>✅</a:t>
            </a:r>
            <a:r>
              <a:rPr lang="en-US" sz="1700" dirty="0"/>
              <a:t>)</a:t>
            </a:r>
            <a:r>
              <a:rPr lang="en-GB" sz="1700" dirty="0"/>
              <a:t>. </a:t>
            </a:r>
            <a:r>
              <a:rPr lang="en-GB" sz="1700" u="sng" dirty="0"/>
              <a:t>It is a “hedging strategy” it is not supposed to perform “well” in a bull-market </a:t>
            </a:r>
            <a:r>
              <a:rPr lang="en-GB" sz="1700" dirty="0"/>
              <a:t>environment and yet, the performance is  still OK. Mission accomplished (</a:t>
            </a:r>
            <a:r>
              <a:rPr lang="en-DE" sz="1700" dirty="0"/>
              <a:t>✅</a:t>
            </a:r>
            <a:r>
              <a:rPr lang="en-US" sz="1700" dirty="0"/>
              <a:t>)</a:t>
            </a:r>
            <a:endParaRPr lang="en-GB" sz="1700" b="1" dirty="0"/>
          </a:p>
          <a:p>
            <a:pPr lvl="1"/>
            <a:endParaRPr lang="en-GB" dirty="0"/>
          </a:p>
          <a:p>
            <a:pPr marL="800100" lvl="1" indent="-342900">
              <a:buFont typeface="+mj-lt"/>
              <a:buAutoNum type="arabicPeriod"/>
            </a:pPr>
            <a:endParaRPr lang="fr-FR" dirty="0"/>
          </a:p>
        </p:txBody>
      </p:sp>
      <p:pic>
        <p:nvPicPr>
          <p:cNvPr id="8" name="Picture 7">
            <a:extLst>
              <a:ext uri="{FF2B5EF4-FFF2-40B4-BE49-F238E27FC236}">
                <a16:creationId xmlns:a16="http://schemas.microsoft.com/office/drawing/2014/main" id="{86AC8735-96D5-505C-DE16-EF8348C215AD}"/>
              </a:ext>
            </a:extLst>
          </p:cNvPr>
          <p:cNvPicPr>
            <a:picLocks noChangeAspect="1"/>
          </p:cNvPicPr>
          <p:nvPr/>
        </p:nvPicPr>
        <p:blipFill>
          <a:blip r:embed="rId2"/>
          <a:stretch>
            <a:fillRect/>
          </a:stretch>
        </p:blipFill>
        <p:spPr>
          <a:xfrm>
            <a:off x="113042" y="763096"/>
            <a:ext cx="11965916" cy="3088433"/>
          </a:xfrm>
          <a:prstGeom prst="rect">
            <a:avLst/>
          </a:prstGeom>
        </p:spPr>
      </p:pic>
      <p:sp>
        <p:nvSpPr>
          <p:cNvPr id="9" name="TextBox 8">
            <a:extLst>
              <a:ext uri="{FF2B5EF4-FFF2-40B4-BE49-F238E27FC236}">
                <a16:creationId xmlns:a16="http://schemas.microsoft.com/office/drawing/2014/main" id="{479ED364-A02D-AB1C-F0CF-60836B8DA402}"/>
              </a:ext>
            </a:extLst>
          </p:cNvPr>
          <p:cNvSpPr txBox="1"/>
          <p:nvPr/>
        </p:nvSpPr>
        <p:spPr>
          <a:xfrm>
            <a:off x="-357590" y="3990028"/>
            <a:ext cx="12297747" cy="369332"/>
          </a:xfrm>
          <a:prstGeom prst="rect">
            <a:avLst/>
          </a:prstGeom>
          <a:noFill/>
        </p:spPr>
        <p:txBody>
          <a:bodyPr wrap="square" rtlCol="0">
            <a:spAutoFit/>
          </a:bodyPr>
          <a:lstStyle/>
          <a:p>
            <a:pPr lvl="1"/>
            <a:r>
              <a:rPr lang="en-GB" dirty="0"/>
              <a:t>Present your results. D</a:t>
            </a:r>
            <a:r>
              <a:rPr lang="en-GB" sz="1800" dirty="0"/>
              <a:t>oes it answer the clients needs? Should the model go into production?</a:t>
            </a:r>
          </a:p>
        </p:txBody>
      </p:sp>
    </p:spTree>
    <p:extLst>
      <p:ext uri="{BB962C8B-B14F-4D97-AF65-F5344CB8AC3E}">
        <p14:creationId xmlns:p14="http://schemas.microsoft.com/office/powerpoint/2010/main" val="6572641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9"/>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3D40-852A-41A1-AE76-9968C723985F}"/>
              </a:ext>
            </a:extLst>
          </p:cNvPr>
          <p:cNvSpPr>
            <a:spLocks noGrp="1"/>
          </p:cNvSpPr>
          <p:nvPr>
            <p:ph idx="1"/>
          </p:nvPr>
        </p:nvSpPr>
        <p:spPr>
          <a:xfrm>
            <a:off x="623596" y="621976"/>
            <a:ext cx="10515600" cy="889583"/>
          </a:xfrm>
        </p:spPr>
        <p:txBody>
          <a:bodyPr>
            <a:normAutofit/>
          </a:bodyPr>
          <a:lstStyle/>
          <a:p>
            <a:pPr marL="0" indent="0">
              <a:buNone/>
            </a:pPr>
            <a:r>
              <a:rPr lang="en-GB" sz="3600" dirty="0"/>
              <a:t>CONCLUSION</a:t>
            </a:r>
            <a:endParaRPr lang="fr-FR" sz="3600" dirty="0"/>
          </a:p>
        </p:txBody>
      </p:sp>
      <p:sp>
        <p:nvSpPr>
          <p:cNvPr id="2" name="TextBox 1">
            <a:extLst>
              <a:ext uri="{FF2B5EF4-FFF2-40B4-BE49-F238E27FC236}">
                <a16:creationId xmlns:a16="http://schemas.microsoft.com/office/drawing/2014/main" id="{45C7B366-D27D-D79C-9149-A74040BF3144}"/>
              </a:ext>
            </a:extLst>
          </p:cNvPr>
          <p:cNvSpPr txBox="1"/>
          <p:nvPr/>
        </p:nvSpPr>
        <p:spPr>
          <a:xfrm>
            <a:off x="404327" y="1511559"/>
            <a:ext cx="11716138" cy="6386364"/>
          </a:xfrm>
          <a:prstGeom prst="rect">
            <a:avLst/>
          </a:prstGeom>
          <a:noFill/>
        </p:spPr>
        <p:txBody>
          <a:bodyPr wrap="square" rtlCol="0">
            <a:spAutoFit/>
          </a:bodyPr>
          <a:lstStyle/>
          <a:p>
            <a:endParaRPr lang="fr-FR" u="sng" dirty="0"/>
          </a:p>
          <a:p>
            <a:pPr marL="285750" indent="-285750">
              <a:buFont typeface="Wingdings" panose="05000000000000000000" pitchFamily="2" charset="2"/>
              <a:buChar char="Ø"/>
            </a:pPr>
            <a:r>
              <a:rPr lang="fr-FR" sz="1900" dirty="0" err="1"/>
              <a:t>Identify</a:t>
            </a:r>
            <a:r>
              <a:rPr lang="fr-FR" sz="1900" dirty="0"/>
              <a:t> </a:t>
            </a:r>
            <a:r>
              <a:rPr lang="fr-FR" sz="1900" dirty="0" err="1"/>
              <a:t>your</a:t>
            </a:r>
            <a:r>
              <a:rPr lang="fr-FR" sz="1900" dirty="0"/>
              <a:t> goal and translate </a:t>
            </a:r>
            <a:r>
              <a:rPr lang="fr-FR" sz="1900" dirty="0" err="1"/>
              <a:t>it</a:t>
            </a:r>
            <a:r>
              <a:rPr lang="fr-FR" sz="1900" dirty="0"/>
              <a:t> </a:t>
            </a:r>
            <a:r>
              <a:rPr lang="fr-FR" sz="1900" dirty="0" err="1"/>
              <a:t>into</a:t>
            </a:r>
            <a:r>
              <a:rPr lang="fr-FR" sz="1900" dirty="0"/>
              <a:t> a </a:t>
            </a:r>
            <a:r>
              <a:rPr lang="fr-FR" sz="1900" dirty="0" err="1"/>
              <a:t>suitable</a:t>
            </a:r>
            <a:r>
              <a:rPr lang="fr-FR" sz="1900" dirty="0"/>
              <a:t> objective </a:t>
            </a:r>
            <a:r>
              <a:rPr lang="fr-FR" sz="1900" dirty="0" err="1"/>
              <a:t>function</a:t>
            </a:r>
            <a:r>
              <a:rPr lang="fr-FR" sz="1900" dirty="0"/>
              <a:t>.</a:t>
            </a:r>
          </a:p>
          <a:p>
            <a:pPr marL="285750" indent="-285750">
              <a:buFont typeface="Wingdings" panose="05000000000000000000" pitchFamily="2" charset="2"/>
              <a:buChar char="Ø"/>
            </a:pPr>
            <a:endParaRPr lang="fr-FR" sz="1900" dirty="0"/>
          </a:p>
          <a:p>
            <a:pPr marL="285750" indent="-285750">
              <a:buFont typeface="Wingdings" panose="05000000000000000000" pitchFamily="2" charset="2"/>
              <a:buChar char="Ø"/>
            </a:pPr>
            <a:r>
              <a:rPr lang="fr-FR" sz="1900" dirty="0"/>
              <a:t>Added-value come </a:t>
            </a:r>
            <a:r>
              <a:rPr lang="fr-FR" sz="1900" dirty="0" err="1"/>
              <a:t>from</a:t>
            </a:r>
            <a:r>
              <a:rPr lang="fr-FR" sz="1900" dirty="0"/>
              <a:t> </a:t>
            </a:r>
            <a:r>
              <a:rPr lang="fr-FR" sz="1900" dirty="0" err="1"/>
              <a:t>features</a:t>
            </a:r>
            <a:r>
              <a:rPr lang="fr-FR" sz="1900" dirty="0"/>
              <a:t> engineering (</a:t>
            </a:r>
            <a:r>
              <a:rPr lang="fr-FR" sz="1900" dirty="0" err="1"/>
              <a:t>your</a:t>
            </a:r>
            <a:r>
              <a:rPr lang="fr-FR" sz="1900" dirty="0"/>
              <a:t> « savoir-faire » in Finance). </a:t>
            </a:r>
          </a:p>
          <a:p>
            <a:r>
              <a:rPr lang="fr-FR" sz="1900" dirty="0"/>
              <a:t>    Garbage IN, Garbage OUT</a:t>
            </a:r>
          </a:p>
          <a:p>
            <a:pPr marL="285750" indent="-285750">
              <a:buFont typeface="Wingdings" panose="05000000000000000000" pitchFamily="2" charset="2"/>
              <a:buChar char="Ø"/>
            </a:pPr>
            <a:endParaRPr lang="fr-FR" sz="1900" dirty="0"/>
          </a:p>
          <a:p>
            <a:pPr marL="285750" indent="-285750">
              <a:buFont typeface="Wingdings" panose="05000000000000000000" pitchFamily="2" charset="2"/>
              <a:buChar char="Ø"/>
            </a:pPr>
            <a:r>
              <a:rPr lang="fr-FR" sz="1900" dirty="0"/>
              <a:t>Occam-</a:t>
            </a:r>
            <a:r>
              <a:rPr lang="fr-FR" sz="1900" dirty="0" err="1"/>
              <a:t>Razor</a:t>
            </a:r>
            <a:r>
              <a:rPr lang="fr-FR" sz="1900" dirty="0"/>
              <a:t>: </a:t>
            </a:r>
            <a:r>
              <a:rPr lang="fr-FR" sz="1900" dirty="0" err="1"/>
              <a:t>make</a:t>
            </a:r>
            <a:r>
              <a:rPr lang="fr-FR" sz="1900" dirty="0"/>
              <a:t> the model as simple as possible,  « </a:t>
            </a:r>
            <a:r>
              <a:rPr lang="fr-FR" sz="1900" dirty="0" err="1"/>
              <a:t>less</a:t>
            </a:r>
            <a:r>
              <a:rPr lang="fr-FR" sz="1900" dirty="0"/>
              <a:t> </a:t>
            </a:r>
            <a:r>
              <a:rPr lang="fr-FR" sz="1900" dirty="0" err="1"/>
              <a:t>is</a:t>
            </a:r>
            <a:r>
              <a:rPr lang="fr-FR" sz="1900" dirty="0"/>
              <a:t> more ».</a:t>
            </a:r>
          </a:p>
          <a:p>
            <a:pPr marL="285750" indent="-285750">
              <a:buFont typeface="Wingdings" panose="05000000000000000000" pitchFamily="2" charset="2"/>
              <a:buChar char="Ø"/>
            </a:pPr>
            <a:endParaRPr lang="fr-FR" sz="1900" dirty="0"/>
          </a:p>
          <a:p>
            <a:pPr marL="285750" indent="-285750">
              <a:buFont typeface="Wingdings" panose="05000000000000000000" pitchFamily="2" charset="2"/>
              <a:buChar char="Ø"/>
            </a:pPr>
            <a:r>
              <a:rPr lang="fr-FR" sz="1900" dirty="0" err="1"/>
              <a:t>Robust</a:t>
            </a:r>
            <a:r>
              <a:rPr lang="fr-FR" sz="1900" dirty="0"/>
              <a:t> </a:t>
            </a:r>
            <a:r>
              <a:rPr lang="fr-FR" sz="1900" dirty="0" err="1"/>
              <a:t>set-up</a:t>
            </a:r>
            <a:r>
              <a:rPr lang="fr-FR" sz="1900" dirty="0"/>
              <a:t> </a:t>
            </a:r>
            <a:r>
              <a:rPr lang="fr-FR" sz="1900" dirty="0" err="1"/>
              <a:t>through</a:t>
            </a:r>
            <a:r>
              <a:rPr lang="fr-FR" sz="1900" dirty="0"/>
              <a:t> cross-validation and </a:t>
            </a:r>
            <a:r>
              <a:rPr lang="fr-FR" sz="1900" dirty="0" err="1"/>
              <a:t>hyperparameter</a:t>
            </a:r>
            <a:r>
              <a:rPr lang="fr-FR" sz="1900" dirty="0"/>
              <a:t> tuning.</a:t>
            </a:r>
          </a:p>
          <a:p>
            <a:pPr marL="285750" indent="-285750">
              <a:buFont typeface="Wingdings" panose="05000000000000000000" pitchFamily="2" charset="2"/>
              <a:buChar char="Ø"/>
            </a:pPr>
            <a:endParaRPr lang="fr-FR" sz="1900" dirty="0"/>
          </a:p>
          <a:p>
            <a:pPr marL="285750" indent="-285750">
              <a:buFont typeface="Wingdings" panose="05000000000000000000" pitchFamily="2" charset="2"/>
              <a:buChar char="Ø"/>
            </a:pPr>
            <a:r>
              <a:rPr lang="fr-FR" sz="1900" dirty="0"/>
              <a:t>There </a:t>
            </a:r>
            <a:r>
              <a:rPr lang="fr-FR" sz="1900" dirty="0" err="1"/>
              <a:t>is</a:t>
            </a:r>
            <a:r>
              <a:rPr lang="fr-FR" sz="1900" dirty="0"/>
              <a:t> no free-lunch in life, if </a:t>
            </a:r>
            <a:r>
              <a:rPr lang="fr-FR" sz="1900" dirty="0" err="1"/>
              <a:t>your</a:t>
            </a:r>
            <a:r>
              <a:rPr lang="fr-FR" sz="1900" dirty="0"/>
              <a:t> model </a:t>
            </a:r>
            <a:r>
              <a:rPr lang="fr-FR" sz="1900" dirty="0" err="1"/>
              <a:t>is</a:t>
            </a:r>
            <a:r>
              <a:rPr lang="fr-FR" sz="1900" dirty="0"/>
              <a:t> « </a:t>
            </a:r>
            <a:r>
              <a:rPr lang="fr-FR" sz="1900" dirty="0" err="1"/>
              <a:t>too</a:t>
            </a:r>
            <a:r>
              <a:rPr lang="fr-FR" sz="1900" dirty="0"/>
              <a:t> good to </a:t>
            </a:r>
            <a:r>
              <a:rPr lang="fr-FR" sz="1900" dirty="0" err="1"/>
              <a:t>be</a:t>
            </a:r>
            <a:r>
              <a:rPr lang="fr-FR" sz="1900" dirty="0"/>
              <a:t> </a:t>
            </a:r>
            <a:r>
              <a:rPr lang="fr-FR" sz="1900" dirty="0" err="1"/>
              <a:t>true</a:t>
            </a:r>
            <a:r>
              <a:rPr lang="fr-FR" sz="1900" dirty="0"/>
              <a:t> » : </a:t>
            </a:r>
            <a:r>
              <a:rPr lang="fr-FR" sz="1900" dirty="0" err="1"/>
              <a:t>it</a:t>
            </a:r>
            <a:r>
              <a:rPr lang="fr-FR" sz="1900" dirty="0"/>
              <a:t> </a:t>
            </a:r>
            <a:r>
              <a:rPr lang="fr-FR" sz="1900" dirty="0" err="1"/>
              <a:t>probably</a:t>
            </a:r>
            <a:r>
              <a:rPr lang="fr-FR" sz="1900" dirty="0"/>
              <a:t> </a:t>
            </a:r>
            <a:r>
              <a:rPr lang="fr-FR" sz="1900" dirty="0" err="1"/>
              <a:t>is</a:t>
            </a:r>
            <a:r>
              <a:rPr lang="fr-FR" sz="1900" dirty="0"/>
              <a:t>. Look for </a:t>
            </a:r>
            <a:r>
              <a:rPr lang="fr-FR" sz="1900" dirty="0" err="1"/>
              <a:t>leakage</a:t>
            </a:r>
            <a:r>
              <a:rPr lang="fr-FR" sz="1900" dirty="0"/>
              <a:t>, </a:t>
            </a:r>
            <a:r>
              <a:rPr lang="fr-FR" sz="1900" dirty="0" err="1"/>
              <a:t>always</a:t>
            </a:r>
            <a:r>
              <a:rPr lang="fr-FR" sz="1900" dirty="0"/>
              <a:t> </a:t>
            </a:r>
            <a:r>
              <a:rPr lang="fr-FR" sz="1900" dirty="0" err="1"/>
              <a:t>be</a:t>
            </a:r>
            <a:r>
              <a:rPr lang="fr-FR" sz="1900" dirty="0"/>
              <a:t> </a:t>
            </a:r>
            <a:r>
              <a:rPr lang="fr-FR" sz="1900" dirty="0" err="1"/>
              <a:t>skeptic</a:t>
            </a:r>
            <a:r>
              <a:rPr lang="fr-FR" sz="1900" dirty="0"/>
              <a:t> about </a:t>
            </a:r>
            <a:r>
              <a:rPr lang="fr-FR" sz="1900" dirty="0" err="1"/>
              <a:t>your</a:t>
            </a:r>
            <a:r>
              <a:rPr lang="fr-FR" sz="1900" dirty="0"/>
              <a:t> </a:t>
            </a:r>
            <a:r>
              <a:rPr lang="fr-FR" sz="1900" dirty="0" err="1"/>
              <a:t>results</a:t>
            </a:r>
            <a:r>
              <a:rPr lang="fr-FR" sz="1900" dirty="0"/>
              <a:t>.</a:t>
            </a:r>
          </a:p>
          <a:p>
            <a:endParaRPr lang="fr-FR" sz="2000" b="1" dirty="0">
              <a:solidFill>
                <a:schemeClr val="accent1">
                  <a:lumMod val="40000"/>
                  <a:lumOff val="60000"/>
                </a:schemeClr>
              </a:solidFill>
            </a:endParaRPr>
          </a:p>
          <a:p>
            <a:r>
              <a:rPr lang="en-DE" sz="2000" dirty="0"/>
              <a:t>⚠️ </a:t>
            </a:r>
            <a:r>
              <a:rPr lang="fr-FR" sz="2000" b="1" dirty="0" err="1">
                <a:solidFill>
                  <a:schemeClr val="accent1">
                    <a:lumMod val="40000"/>
                    <a:lumOff val="60000"/>
                  </a:schemeClr>
                </a:solidFill>
              </a:rPr>
              <a:t>Finally</a:t>
            </a:r>
            <a:r>
              <a:rPr lang="fr-FR" sz="2000" b="1" dirty="0">
                <a:solidFill>
                  <a:schemeClr val="accent1">
                    <a:lumMod val="40000"/>
                    <a:lumOff val="60000"/>
                  </a:schemeClr>
                </a:solidFill>
              </a:rPr>
              <a:t>: </a:t>
            </a:r>
            <a:r>
              <a:rPr lang="fr-FR" sz="2000" b="1" dirty="0" err="1">
                <a:solidFill>
                  <a:schemeClr val="accent1">
                    <a:lumMod val="40000"/>
                    <a:lumOff val="60000"/>
                  </a:schemeClr>
                </a:solidFill>
              </a:rPr>
              <a:t>When</a:t>
            </a:r>
            <a:r>
              <a:rPr lang="fr-FR" sz="2000" b="1" dirty="0">
                <a:solidFill>
                  <a:schemeClr val="accent1">
                    <a:lumMod val="40000"/>
                    <a:lumOff val="60000"/>
                  </a:schemeClr>
                </a:solidFill>
              </a:rPr>
              <a:t> </a:t>
            </a:r>
            <a:r>
              <a:rPr lang="fr-FR" sz="2000" b="1" dirty="0" err="1">
                <a:solidFill>
                  <a:schemeClr val="accent1">
                    <a:lumMod val="40000"/>
                    <a:lumOff val="60000"/>
                  </a:schemeClr>
                </a:solidFill>
              </a:rPr>
              <a:t>working</a:t>
            </a:r>
            <a:r>
              <a:rPr lang="fr-FR" sz="2000" b="1" dirty="0">
                <a:solidFill>
                  <a:schemeClr val="accent1">
                    <a:lumMod val="40000"/>
                    <a:lumOff val="60000"/>
                  </a:schemeClr>
                </a:solidFill>
              </a:rPr>
              <a:t> as Data </a:t>
            </a:r>
            <a:r>
              <a:rPr lang="fr-FR" sz="2000" b="1" dirty="0" err="1">
                <a:solidFill>
                  <a:schemeClr val="accent1">
                    <a:lumMod val="40000"/>
                    <a:lumOff val="60000"/>
                  </a:schemeClr>
                </a:solidFill>
              </a:rPr>
              <a:t>Scientist</a:t>
            </a:r>
            <a:r>
              <a:rPr lang="fr-FR" sz="2000" b="1" dirty="0">
                <a:solidFill>
                  <a:schemeClr val="accent1">
                    <a:lumMod val="40000"/>
                    <a:lumOff val="60000"/>
                  </a:schemeClr>
                </a:solidFill>
              </a:rPr>
              <a:t>/Quant, </a:t>
            </a:r>
            <a:r>
              <a:rPr lang="fr-FR" sz="2000" b="1" dirty="0" err="1">
                <a:solidFill>
                  <a:schemeClr val="accent1">
                    <a:lumMod val="40000"/>
                    <a:lumOff val="60000"/>
                  </a:schemeClr>
                </a:solidFill>
              </a:rPr>
              <a:t>you</a:t>
            </a:r>
            <a:r>
              <a:rPr lang="fr-FR" sz="2000" b="1" dirty="0">
                <a:solidFill>
                  <a:schemeClr val="accent1">
                    <a:lumMod val="40000"/>
                    <a:lumOff val="60000"/>
                  </a:schemeClr>
                </a:solidFill>
              </a:rPr>
              <a:t> </a:t>
            </a:r>
            <a:r>
              <a:rPr lang="fr-FR" sz="2000" b="1" dirty="0" err="1">
                <a:solidFill>
                  <a:schemeClr val="accent1">
                    <a:lumMod val="40000"/>
                    <a:lumOff val="60000"/>
                  </a:schemeClr>
                </a:solidFill>
              </a:rPr>
              <a:t>need</a:t>
            </a:r>
            <a:r>
              <a:rPr lang="fr-FR" sz="2000" b="1" dirty="0">
                <a:solidFill>
                  <a:schemeClr val="accent1">
                    <a:lumMod val="40000"/>
                    <a:lumOff val="60000"/>
                  </a:schemeClr>
                </a:solidFill>
              </a:rPr>
              <a:t> to </a:t>
            </a:r>
            <a:r>
              <a:rPr lang="fr-FR" sz="2000" b="1" dirty="0" err="1">
                <a:solidFill>
                  <a:schemeClr val="accent1">
                    <a:lumMod val="40000"/>
                    <a:lumOff val="60000"/>
                  </a:schemeClr>
                </a:solidFill>
              </a:rPr>
              <a:t>be</a:t>
            </a:r>
            <a:r>
              <a:rPr lang="fr-FR" sz="2000" b="1" dirty="0">
                <a:solidFill>
                  <a:schemeClr val="accent1">
                    <a:lumMod val="40000"/>
                    <a:lumOff val="60000"/>
                  </a:schemeClr>
                </a:solidFill>
              </a:rPr>
              <a:t> able to </a:t>
            </a:r>
            <a:r>
              <a:rPr lang="fr-FR" sz="2000" b="1" dirty="0" err="1">
                <a:solidFill>
                  <a:schemeClr val="accent1">
                    <a:lumMod val="40000"/>
                    <a:lumOff val="60000"/>
                  </a:schemeClr>
                </a:solidFill>
              </a:rPr>
              <a:t>understand</a:t>
            </a:r>
            <a:r>
              <a:rPr lang="fr-FR" sz="2000" b="1" dirty="0">
                <a:solidFill>
                  <a:schemeClr val="accent1">
                    <a:lumMod val="40000"/>
                    <a:lumOff val="60000"/>
                  </a:schemeClr>
                </a:solidFill>
              </a:rPr>
              <a:t> </a:t>
            </a:r>
            <a:r>
              <a:rPr lang="fr-FR" sz="2000" b="1" dirty="0" err="1">
                <a:solidFill>
                  <a:schemeClr val="accent1">
                    <a:lumMod val="40000"/>
                    <a:lumOff val="60000"/>
                  </a:schemeClr>
                </a:solidFill>
              </a:rPr>
              <a:t>your</a:t>
            </a:r>
            <a:r>
              <a:rPr lang="fr-FR" sz="2000" b="1" dirty="0">
                <a:solidFill>
                  <a:schemeClr val="accent1">
                    <a:lumMod val="40000"/>
                    <a:lumOff val="60000"/>
                  </a:schemeClr>
                </a:solidFill>
              </a:rPr>
              <a:t> model and </a:t>
            </a:r>
            <a:r>
              <a:rPr lang="fr-FR" sz="2000" b="1" dirty="0" err="1">
                <a:solidFill>
                  <a:schemeClr val="accent1">
                    <a:lumMod val="40000"/>
                    <a:lumOff val="60000"/>
                  </a:schemeClr>
                </a:solidFill>
              </a:rPr>
              <a:t>convey</a:t>
            </a:r>
            <a:r>
              <a:rPr lang="fr-FR" sz="2000" b="1" dirty="0">
                <a:solidFill>
                  <a:schemeClr val="accent1">
                    <a:lumMod val="40000"/>
                    <a:lumOff val="60000"/>
                  </a:schemeClr>
                </a:solidFill>
              </a:rPr>
              <a:t> </a:t>
            </a:r>
            <a:r>
              <a:rPr lang="fr-FR" sz="2000" b="1" dirty="0" err="1">
                <a:solidFill>
                  <a:schemeClr val="accent1">
                    <a:lumMod val="40000"/>
                    <a:lumOff val="60000"/>
                  </a:schemeClr>
                </a:solidFill>
              </a:rPr>
              <a:t>ideas</a:t>
            </a:r>
            <a:r>
              <a:rPr lang="fr-FR" sz="2000" b="1" dirty="0">
                <a:solidFill>
                  <a:schemeClr val="accent1">
                    <a:lumMod val="40000"/>
                    <a:lumOff val="60000"/>
                  </a:schemeClr>
                </a:solidFill>
              </a:rPr>
              <a:t>/</a:t>
            </a:r>
            <a:r>
              <a:rPr lang="fr-FR" sz="2000" b="1" dirty="0" err="1">
                <a:solidFill>
                  <a:schemeClr val="accent1">
                    <a:lumMod val="40000"/>
                    <a:lumOff val="60000"/>
                  </a:schemeClr>
                </a:solidFill>
              </a:rPr>
              <a:t>results</a:t>
            </a:r>
            <a:r>
              <a:rPr lang="fr-FR" sz="2000" b="1" dirty="0">
                <a:solidFill>
                  <a:schemeClr val="accent1">
                    <a:lumMod val="40000"/>
                    <a:lumOff val="60000"/>
                  </a:schemeClr>
                </a:solidFill>
              </a:rPr>
              <a:t> in a </a:t>
            </a:r>
            <a:r>
              <a:rPr lang="fr-FR" sz="2000" b="1" dirty="0" err="1">
                <a:solidFill>
                  <a:schemeClr val="accent1">
                    <a:lumMod val="40000"/>
                    <a:lumOff val="60000"/>
                  </a:schemeClr>
                </a:solidFill>
              </a:rPr>
              <a:t>clear</a:t>
            </a:r>
            <a:r>
              <a:rPr lang="fr-FR" sz="2000" b="1" dirty="0">
                <a:solidFill>
                  <a:schemeClr val="accent1">
                    <a:lumMod val="40000"/>
                    <a:lumOff val="60000"/>
                  </a:schemeClr>
                </a:solidFill>
              </a:rPr>
              <a:t> </a:t>
            </a:r>
            <a:r>
              <a:rPr lang="fr-FR" sz="2000" b="1" dirty="0" err="1">
                <a:solidFill>
                  <a:schemeClr val="accent1">
                    <a:lumMod val="40000"/>
                    <a:lumOff val="60000"/>
                  </a:schemeClr>
                </a:solidFill>
              </a:rPr>
              <a:t>manner</a:t>
            </a:r>
            <a:r>
              <a:rPr lang="fr-FR" sz="2000" b="1" dirty="0">
                <a:solidFill>
                  <a:schemeClr val="accent1">
                    <a:lumMod val="40000"/>
                    <a:lumOff val="60000"/>
                  </a:schemeClr>
                </a:solidFill>
              </a:rPr>
              <a:t> to stakeholders, </a:t>
            </a:r>
            <a:r>
              <a:rPr lang="fr-FR" sz="2000" b="1" dirty="0" err="1">
                <a:solidFill>
                  <a:schemeClr val="accent1">
                    <a:lumMod val="40000"/>
                    <a:lumOff val="60000"/>
                  </a:schemeClr>
                </a:solidFill>
              </a:rPr>
              <a:t>this</a:t>
            </a:r>
            <a:r>
              <a:rPr lang="fr-FR" sz="2000" b="1" dirty="0">
                <a:solidFill>
                  <a:schemeClr val="accent1">
                    <a:lumMod val="40000"/>
                    <a:lumOff val="60000"/>
                  </a:schemeClr>
                </a:solidFill>
              </a:rPr>
              <a:t> </a:t>
            </a:r>
            <a:r>
              <a:rPr lang="fr-FR" sz="2000" b="1" dirty="0" err="1">
                <a:solidFill>
                  <a:schemeClr val="accent1">
                    <a:lumMod val="40000"/>
                    <a:lumOff val="60000"/>
                  </a:schemeClr>
                </a:solidFill>
              </a:rPr>
              <a:t>step</a:t>
            </a:r>
            <a:r>
              <a:rPr lang="fr-FR" sz="2000" b="1" dirty="0">
                <a:solidFill>
                  <a:schemeClr val="accent1">
                    <a:lumMod val="40000"/>
                    <a:lumOff val="60000"/>
                  </a:schemeClr>
                </a:solidFill>
              </a:rPr>
              <a:t> </a:t>
            </a:r>
            <a:r>
              <a:rPr lang="fr-FR" sz="2000" b="1" dirty="0" err="1">
                <a:solidFill>
                  <a:schemeClr val="accent1">
                    <a:lumMod val="40000"/>
                    <a:lumOff val="60000"/>
                  </a:schemeClr>
                </a:solidFill>
              </a:rPr>
              <a:t>is</a:t>
            </a:r>
            <a:r>
              <a:rPr lang="fr-FR" sz="2000" b="1" dirty="0">
                <a:solidFill>
                  <a:schemeClr val="accent1">
                    <a:lumMod val="40000"/>
                    <a:lumOff val="60000"/>
                  </a:schemeClr>
                </a:solidFill>
              </a:rPr>
              <a:t> as important as the </a:t>
            </a:r>
            <a:r>
              <a:rPr lang="fr-FR" sz="2000" b="1" dirty="0" err="1">
                <a:solidFill>
                  <a:schemeClr val="accent1">
                    <a:lumMod val="40000"/>
                    <a:lumOff val="60000"/>
                  </a:schemeClr>
                </a:solidFill>
              </a:rPr>
              <a:t>result</a:t>
            </a:r>
            <a:r>
              <a:rPr lang="fr-FR" sz="2000" b="1" dirty="0">
                <a:solidFill>
                  <a:schemeClr val="accent1">
                    <a:lumMod val="40000"/>
                    <a:lumOff val="60000"/>
                  </a:schemeClr>
                </a:solidFill>
              </a:rPr>
              <a:t> </a:t>
            </a:r>
            <a:r>
              <a:rPr lang="fr-FR" sz="2000" b="1" dirty="0" err="1">
                <a:solidFill>
                  <a:schemeClr val="accent1">
                    <a:lumMod val="40000"/>
                    <a:lumOff val="60000"/>
                  </a:schemeClr>
                </a:solidFill>
              </a:rPr>
              <a:t>itself</a:t>
            </a:r>
            <a:r>
              <a:rPr lang="fr-FR" sz="2000" b="1" dirty="0">
                <a:solidFill>
                  <a:schemeClr val="accent1">
                    <a:lumMod val="40000"/>
                    <a:lumOff val="60000"/>
                  </a:schemeClr>
                </a:solidFill>
              </a:rPr>
              <a:t> </a:t>
            </a:r>
            <a:r>
              <a:rPr lang="en-DE" sz="2400" dirty="0"/>
              <a:t>⚠️</a:t>
            </a:r>
            <a:endParaRPr lang="fr-FR" sz="2400" b="1" dirty="0">
              <a:solidFill>
                <a:schemeClr val="accent1">
                  <a:lumMod val="40000"/>
                  <a:lumOff val="60000"/>
                </a:schemeClr>
              </a:solidFill>
            </a:endParaRP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dirty="0"/>
          </a:p>
          <a:p>
            <a:endParaRPr lang="fr-FR" dirty="0"/>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u="sng" dirty="0"/>
          </a:p>
        </p:txBody>
      </p:sp>
    </p:spTree>
    <p:extLst>
      <p:ext uri="{BB962C8B-B14F-4D97-AF65-F5344CB8AC3E}">
        <p14:creationId xmlns:p14="http://schemas.microsoft.com/office/powerpoint/2010/main" val="234734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D47-BD51-4758-A41C-2C9F5C42F31E}"/>
              </a:ext>
            </a:extLst>
          </p:cNvPr>
          <p:cNvSpPr>
            <a:spLocks noGrp="1"/>
          </p:cNvSpPr>
          <p:nvPr>
            <p:ph type="title"/>
          </p:nvPr>
        </p:nvSpPr>
        <p:spPr/>
        <p:txBody>
          <a:bodyPr/>
          <a:lstStyle/>
          <a:p>
            <a:r>
              <a:rPr lang="en-GB" dirty="0"/>
              <a:t>I. How to hedge a portfolio</a:t>
            </a:r>
            <a:endParaRPr lang="fr-FR" dirty="0"/>
          </a:p>
        </p:txBody>
      </p:sp>
      <p:sp>
        <p:nvSpPr>
          <p:cNvPr id="3" name="Content Placeholder 2">
            <a:extLst>
              <a:ext uri="{FF2B5EF4-FFF2-40B4-BE49-F238E27FC236}">
                <a16:creationId xmlns:a16="http://schemas.microsoft.com/office/drawing/2014/main" id="{D745250E-9C59-4F42-B4C4-EE1E62303591}"/>
              </a:ext>
            </a:extLst>
          </p:cNvPr>
          <p:cNvSpPr>
            <a:spLocks noGrp="1"/>
          </p:cNvSpPr>
          <p:nvPr>
            <p:ph idx="1"/>
          </p:nvPr>
        </p:nvSpPr>
        <p:spPr>
          <a:xfrm>
            <a:off x="0" y="1690688"/>
            <a:ext cx="12064482" cy="4351338"/>
          </a:xfrm>
        </p:spPr>
        <p:txBody>
          <a:bodyPr>
            <a:normAutofit/>
          </a:bodyPr>
          <a:lstStyle/>
          <a:p>
            <a:r>
              <a:rPr lang="en-GB" sz="3000" dirty="0"/>
              <a:t>What is hedging, why investor hedge their portfolio and how is it done in practice?</a:t>
            </a:r>
          </a:p>
          <a:p>
            <a:pPr marL="0" indent="0">
              <a:buNone/>
            </a:pPr>
            <a:endParaRPr lang="en-GB" dirty="0"/>
          </a:p>
          <a:p>
            <a:pPr lvl="2">
              <a:buFont typeface="Wingdings" panose="05000000000000000000" pitchFamily="2" charset="2"/>
              <a:buChar char="Ø"/>
            </a:pPr>
            <a:endParaRPr lang="en-GB" dirty="0"/>
          </a:p>
        </p:txBody>
      </p:sp>
      <p:sp>
        <p:nvSpPr>
          <p:cNvPr id="7" name="Content Placeholder 2">
            <a:extLst>
              <a:ext uri="{FF2B5EF4-FFF2-40B4-BE49-F238E27FC236}">
                <a16:creationId xmlns:a16="http://schemas.microsoft.com/office/drawing/2014/main" id="{CF54EFC4-9B82-6F14-3D88-FAB3E2746797}"/>
              </a:ext>
            </a:extLst>
          </p:cNvPr>
          <p:cNvSpPr txBox="1">
            <a:spLocks/>
          </p:cNvSpPr>
          <p:nvPr/>
        </p:nvSpPr>
        <p:spPr>
          <a:xfrm>
            <a:off x="-323461" y="2585789"/>
            <a:ext cx="12064482"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GB" dirty="0"/>
          </a:p>
          <a:p>
            <a:pPr lvl="2">
              <a:buFont typeface="Wingdings" panose="05000000000000000000" pitchFamily="2" charset="2"/>
              <a:buChar char="Ø"/>
            </a:pPr>
            <a:r>
              <a:rPr lang="en-GB" sz="2400" dirty="0"/>
              <a:t>Protect the downside of their portfolio</a:t>
            </a:r>
          </a:p>
          <a:p>
            <a:pPr lvl="2">
              <a:buFont typeface="Wingdings" panose="05000000000000000000" pitchFamily="2" charset="2"/>
              <a:buChar char="Ø"/>
            </a:pPr>
            <a:r>
              <a:rPr lang="en-GB" sz="2400" dirty="0"/>
              <a:t>Hedging = Action of taking an offsetting position in a related security</a:t>
            </a:r>
          </a:p>
          <a:p>
            <a:pPr lvl="2">
              <a:buFont typeface="Wingdings" panose="05000000000000000000" pitchFamily="2" charset="2"/>
              <a:buChar char="Ø"/>
            </a:pPr>
            <a:r>
              <a:rPr lang="en-GB" sz="2400" dirty="0"/>
              <a:t>How it is done in practice ? Short futures positions or buying put options</a:t>
            </a:r>
          </a:p>
          <a:p>
            <a:pPr lvl="2">
              <a:buFont typeface="Wingdings" panose="05000000000000000000" pitchFamily="2" charset="2"/>
              <a:buChar char="Ø"/>
            </a:pPr>
            <a:r>
              <a:rPr lang="en-GB" sz="2000" i="1" dirty="0" err="1"/>
              <a:t>Exemple</a:t>
            </a:r>
            <a:r>
              <a:rPr lang="en-GB" sz="2000" i="1" dirty="0"/>
              <a:t> : A long-only US portfolio might sell 10% of its exposure through SPX futures to anticipate a potential market drawdown. It is much more cost efficient than selling directly stocks holdings (slippage and fees</a:t>
            </a:r>
            <a:r>
              <a:rPr lang="en-GB" sz="2400" dirty="0"/>
              <a:t>)</a:t>
            </a:r>
          </a:p>
          <a:p>
            <a:pPr lvl="2">
              <a:buFont typeface="Wingdings" panose="05000000000000000000" pitchFamily="2" charset="2"/>
              <a:buChar char="Ø"/>
            </a:pPr>
            <a:r>
              <a:rPr lang="en-GB" sz="2400" dirty="0"/>
              <a:t>Very common among : hedge funds, pension funds.</a:t>
            </a:r>
            <a:endParaRPr lang="en-GB" sz="2000" dirty="0"/>
          </a:p>
          <a:p>
            <a:pPr lvl="2">
              <a:buFont typeface="Wingdings" panose="05000000000000000000" pitchFamily="2" charset="2"/>
              <a:buChar char="Ø"/>
            </a:pPr>
            <a:endParaRPr lang="en-GB" dirty="0"/>
          </a:p>
          <a:p>
            <a:pPr lvl="2">
              <a:buFont typeface="Wingdings" panose="05000000000000000000" pitchFamily="2" charset="2"/>
              <a:buChar char="Ø"/>
            </a:pPr>
            <a:endParaRPr lang="en-GB" dirty="0"/>
          </a:p>
        </p:txBody>
      </p:sp>
    </p:spTree>
    <p:extLst>
      <p:ext uri="{BB962C8B-B14F-4D97-AF65-F5344CB8AC3E}">
        <p14:creationId xmlns:p14="http://schemas.microsoft.com/office/powerpoint/2010/main" val="33358989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41D9-D163-79A2-A53C-05050DB03E16}"/>
              </a:ext>
            </a:extLst>
          </p:cNvPr>
          <p:cNvSpPr>
            <a:spLocks noGrp="1"/>
          </p:cNvSpPr>
          <p:nvPr>
            <p:ph type="title"/>
          </p:nvPr>
        </p:nvSpPr>
        <p:spPr>
          <a:xfrm>
            <a:off x="1588503" y="2244196"/>
            <a:ext cx="9404723" cy="1400530"/>
          </a:xfrm>
        </p:spPr>
        <p:txBody>
          <a:bodyPr/>
          <a:lstStyle/>
          <a:p>
            <a:r>
              <a:rPr lang="en-US" sz="8000" dirty="0"/>
              <a:t>PROJECT AS EXAM</a:t>
            </a:r>
            <a:endParaRPr lang="en-DE" sz="8000" dirty="0"/>
          </a:p>
        </p:txBody>
      </p:sp>
    </p:spTree>
    <p:extLst>
      <p:ext uri="{BB962C8B-B14F-4D97-AF65-F5344CB8AC3E}">
        <p14:creationId xmlns:p14="http://schemas.microsoft.com/office/powerpoint/2010/main" val="152908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D47-BD51-4758-A41C-2C9F5C42F31E}"/>
              </a:ext>
            </a:extLst>
          </p:cNvPr>
          <p:cNvSpPr>
            <a:spLocks noGrp="1"/>
          </p:cNvSpPr>
          <p:nvPr>
            <p:ph type="title"/>
          </p:nvPr>
        </p:nvSpPr>
        <p:spPr/>
        <p:txBody>
          <a:bodyPr/>
          <a:lstStyle/>
          <a:p>
            <a:r>
              <a:rPr lang="en-GB" dirty="0"/>
              <a:t>I. CASE STUDY</a:t>
            </a:r>
            <a:endParaRPr lang="fr-FR" dirty="0"/>
          </a:p>
        </p:txBody>
      </p:sp>
      <p:sp>
        <p:nvSpPr>
          <p:cNvPr id="4" name="TextBox 3">
            <a:extLst>
              <a:ext uri="{FF2B5EF4-FFF2-40B4-BE49-F238E27FC236}">
                <a16:creationId xmlns:a16="http://schemas.microsoft.com/office/drawing/2014/main" id="{AEDFC052-E154-4DB6-86B7-F6392626ABC7}"/>
              </a:ext>
            </a:extLst>
          </p:cNvPr>
          <p:cNvSpPr txBox="1"/>
          <p:nvPr/>
        </p:nvSpPr>
        <p:spPr>
          <a:xfrm>
            <a:off x="543697" y="1622854"/>
            <a:ext cx="10585622" cy="4832092"/>
          </a:xfrm>
          <a:prstGeom prst="rect">
            <a:avLst/>
          </a:prstGeom>
          <a:noFill/>
        </p:spPr>
        <p:txBody>
          <a:bodyPr wrap="square" rtlCol="0">
            <a:spAutoFit/>
          </a:bodyPr>
          <a:lstStyle/>
          <a:p>
            <a:r>
              <a:rPr lang="en-GB" sz="2000" i="1" dirty="0"/>
              <a:t>Jim Cramer is an American institutional investor that has a US long-only portfolio that performed tremendously well last year. He is worried that next year the market is going to be hard to navigate : he wants to put in place an overlay (a systematic approach for hedging) to protect the downside of its US stocks portfolio. But, he doesn’t want to consume “too much” of the upside performance, and therefore do not want to be hedged most of the time. He wants us to hedge tactically 30% of its portfolio only if we are confident that the market crash is imminent.</a:t>
            </a:r>
          </a:p>
          <a:p>
            <a:endParaRPr lang="en-GB" sz="2800" dirty="0"/>
          </a:p>
          <a:p>
            <a:pPr marL="285750" indent="-285750">
              <a:buFont typeface="Wingdings" panose="05000000000000000000" pitchFamily="2" charset="2"/>
              <a:buChar char="Ø"/>
            </a:pPr>
            <a:r>
              <a:rPr lang="en-GB" sz="2800" dirty="0"/>
              <a:t>Identify client’s needs.</a:t>
            </a:r>
          </a:p>
          <a:p>
            <a:pPr marL="285750" indent="-285750">
              <a:buFont typeface="Wingdings" panose="05000000000000000000" pitchFamily="2" charset="2"/>
              <a:buChar char="Ø"/>
            </a:pPr>
            <a:r>
              <a:rPr lang="en-GB" sz="2800" dirty="0"/>
              <a:t>Underly the most important part of the text.</a:t>
            </a:r>
          </a:p>
          <a:p>
            <a:endParaRPr lang="en-GB" sz="2800" dirty="0"/>
          </a:p>
          <a:p>
            <a:r>
              <a:rPr lang="en-GB" sz="2800" dirty="0"/>
              <a:t>Our objective : Transform this information into a suitable machine learning problem</a:t>
            </a:r>
            <a:endParaRPr lang="fr-FR" sz="2800" dirty="0"/>
          </a:p>
        </p:txBody>
      </p:sp>
    </p:spTree>
    <p:extLst>
      <p:ext uri="{BB962C8B-B14F-4D97-AF65-F5344CB8AC3E}">
        <p14:creationId xmlns:p14="http://schemas.microsoft.com/office/powerpoint/2010/main" val="420826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D47-BD51-4758-A41C-2C9F5C42F31E}"/>
              </a:ext>
            </a:extLst>
          </p:cNvPr>
          <p:cNvSpPr>
            <a:spLocks noGrp="1"/>
          </p:cNvSpPr>
          <p:nvPr>
            <p:ph type="title"/>
          </p:nvPr>
        </p:nvSpPr>
        <p:spPr>
          <a:xfrm>
            <a:off x="646111" y="194534"/>
            <a:ext cx="9404723" cy="1400530"/>
          </a:xfrm>
        </p:spPr>
        <p:txBody>
          <a:bodyPr/>
          <a:lstStyle/>
          <a:p>
            <a:r>
              <a:rPr lang="en-GB" dirty="0"/>
              <a:t>I. CASE STUDY</a:t>
            </a:r>
            <a:endParaRPr lang="fr-FR" dirty="0"/>
          </a:p>
        </p:txBody>
      </p:sp>
      <p:sp>
        <p:nvSpPr>
          <p:cNvPr id="4" name="TextBox 3">
            <a:extLst>
              <a:ext uri="{FF2B5EF4-FFF2-40B4-BE49-F238E27FC236}">
                <a16:creationId xmlns:a16="http://schemas.microsoft.com/office/drawing/2014/main" id="{AEDFC052-E154-4DB6-86B7-F6392626ABC7}"/>
              </a:ext>
            </a:extLst>
          </p:cNvPr>
          <p:cNvSpPr txBox="1"/>
          <p:nvPr/>
        </p:nvSpPr>
        <p:spPr>
          <a:xfrm>
            <a:off x="425363" y="1152983"/>
            <a:ext cx="10585622" cy="5586145"/>
          </a:xfrm>
          <a:prstGeom prst="rect">
            <a:avLst/>
          </a:prstGeom>
          <a:noFill/>
        </p:spPr>
        <p:txBody>
          <a:bodyPr wrap="square" rtlCol="0">
            <a:spAutoFit/>
          </a:bodyPr>
          <a:lstStyle/>
          <a:p>
            <a:r>
              <a:rPr lang="en-GB" sz="2000" i="1" dirty="0"/>
              <a:t>Jim Cramer is an </a:t>
            </a:r>
            <a:r>
              <a:rPr lang="en-GB" sz="2000" i="1" dirty="0">
                <a:solidFill>
                  <a:schemeClr val="bg1"/>
                </a:solidFill>
                <a:highlight>
                  <a:srgbClr val="FFFF00"/>
                </a:highlight>
              </a:rPr>
              <a:t>American institutional investor </a:t>
            </a:r>
            <a:r>
              <a:rPr lang="en-GB" sz="2000" i="1" dirty="0"/>
              <a:t>that has a US long-only portfolio that performed tremendously well last year and is worried that next year the market is going to be hard to navigate : he wants to put in place an overlay (a systematic approach for hedging) </a:t>
            </a:r>
            <a:r>
              <a:rPr lang="en-GB" sz="2000" i="1" dirty="0">
                <a:solidFill>
                  <a:schemeClr val="bg1"/>
                </a:solidFill>
                <a:highlight>
                  <a:srgbClr val="FFFF00"/>
                </a:highlight>
              </a:rPr>
              <a:t>to protect the downside of its US stocks portfolio</a:t>
            </a:r>
            <a:r>
              <a:rPr lang="en-GB" sz="2000" i="1" dirty="0">
                <a:highlight>
                  <a:srgbClr val="FFFF00"/>
                </a:highlight>
              </a:rPr>
              <a:t>. </a:t>
            </a:r>
            <a:r>
              <a:rPr lang="en-GB" sz="2000" i="1" dirty="0"/>
              <a:t>But, he </a:t>
            </a:r>
            <a:r>
              <a:rPr lang="en-GB" sz="2000" i="1" dirty="0">
                <a:solidFill>
                  <a:schemeClr val="bg1"/>
                </a:solidFill>
                <a:highlight>
                  <a:srgbClr val="FFFF00"/>
                </a:highlight>
              </a:rPr>
              <a:t>doesn’t want to consume “too much” of the upside performance</a:t>
            </a:r>
            <a:r>
              <a:rPr lang="en-GB" sz="2000" i="1" dirty="0"/>
              <a:t>, and therefore do </a:t>
            </a:r>
            <a:r>
              <a:rPr lang="en-GB" sz="2000" i="1" dirty="0">
                <a:solidFill>
                  <a:schemeClr val="bg1"/>
                </a:solidFill>
                <a:highlight>
                  <a:srgbClr val="FFFF00"/>
                </a:highlight>
              </a:rPr>
              <a:t>not want to be hedged most of the time</a:t>
            </a:r>
            <a:r>
              <a:rPr lang="en-GB" sz="2000" i="1" dirty="0"/>
              <a:t>. He wants us </a:t>
            </a:r>
            <a:r>
              <a:rPr lang="en-GB" sz="2000" i="1" dirty="0">
                <a:solidFill>
                  <a:schemeClr val="bg1"/>
                </a:solidFill>
                <a:highlight>
                  <a:srgbClr val="FFFF00"/>
                </a:highlight>
              </a:rPr>
              <a:t>to hedge tactically 30% of its portfolio </a:t>
            </a:r>
            <a:r>
              <a:rPr lang="en-GB" sz="2000" i="1" dirty="0"/>
              <a:t>only if we are confident that </a:t>
            </a:r>
            <a:r>
              <a:rPr lang="en-GB" sz="2000" i="1" dirty="0">
                <a:solidFill>
                  <a:schemeClr val="bg1"/>
                </a:solidFill>
                <a:highlight>
                  <a:srgbClr val="FFFF00"/>
                </a:highlight>
              </a:rPr>
              <a:t>the market crash is imminent.</a:t>
            </a:r>
          </a:p>
          <a:p>
            <a:endParaRPr lang="en-GB" sz="2000" i="1" dirty="0">
              <a:solidFill>
                <a:schemeClr val="bg1"/>
              </a:solidFill>
              <a:highlight>
                <a:srgbClr val="00FFFF"/>
              </a:highlight>
            </a:endParaRPr>
          </a:p>
          <a:p>
            <a:r>
              <a:rPr lang="en-GB" sz="1700" dirty="0"/>
              <a:t>Important information : </a:t>
            </a:r>
          </a:p>
          <a:p>
            <a:pPr marL="742950" lvl="1" indent="-285750">
              <a:buFont typeface="Wingdings" panose="05000000000000000000" pitchFamily="2" charset="2"/>
              <a:buChar char="§"/>
            </a:pPr>
            <a:r>
              <a:rPr lang="en-GB" i="1" dirty="0">
                <a:solidFill>
                  <a:schemeClr val="bg1"/>
                </a:solidFill>
                <a:highlight>
                  <a:srgbClr val="FFFF00"/>
                </a:highlight>
              </a:rPr>
              <a:t>American : </a:t>
            </a:r>
            <a:r>
              <a:rPr lang="en-GB" sz="1700" dirty="0"/>
              <a:t>clients will be more comfortable to hedge with index they are familiar with : use S&amp;P500 as underlying asset</a:t>
            </a:r>
          </a:p>
          <a:p>
            <a:pPr marL="742950" lvl="1" indent="-285750">
              <a:buFont typeface="Wingdings" panose="05000000000000000000" pitchFamily="2" charset="2"/>
              <a:buChar char="§"/>
            </a:pPr>
            <a:r>
              <a:rPr lang="en-GB" sz="1800" i="1" dirty="0">
                <a:solidFill>
                  <a:schemeClr val="bg1"/>
                </a:solidFill>
                <a:highlight>
                  <a:srgbClr val="FFFF00"/>
                </a:highlight>
              </a:rPr>
              <a:t>doesn’t consume “too much” upside performance:</a:t>
            </a:r>
            <a:r>
              <a:rPr lang="en-GB" sz="1700" i="1" dirty="0">
                <a:solidFill>
                  <a:schemeClr val="bg1"/>
                </a:solidFill>
                <a:highlight>
                  <a:srgbClr val="FFFF00"/>
                </a:highlight>
              </a:rPr>
              <a:t> </a:t>
            </a:r>
            <a:r>
              <a:rPr lang="en-GB" sz="1700" dirty="0"/>
              <a:t>Performance should be in line with index</a:t>
            </a:r>
          </a:p>
          <a:p>
            <a:pPr marL="742950" lvl="1" indent="-285750">
              <a:buFont typeface="Wingdings" panose="05000000000000000000" pitchFamily="2" charset="2"/>
              <a:buChar char="§"/>
            </a:pPr>
            <a:r>
              <a:rPr lang="en-GB" i="1" dirty="0">
                <a:solidFill>
                  <a:schemeClr val="bg1"/>
                </a:solidFill>
                <a:highlight>
                  <a:srgbClr val="FFFF00"/>
                </a:highlight>
              </a:rPr>
              <a:t>not want to be hedged most of the time:  </a:t>
            </a:r>
            <a:r>
              <a:rPr lang="en-GB" sz="1700" dirty="0"/>
              <a:t>Frequency of hedging should be low, as he mentioned it should be “tactic”, </a:t>
            </a:r>
          </a:p>
          <a:p>
            <a:pPr marL="742950" lvl="1" indent="-285750">
              <a:buFont typeface="Wingdings" panose="05000000000000000000" pitchFamily="2" charset="2"/>
              <a:buChar char="§"/>
            </a:pPr>
            <a:r>
              <a:rPr lang="en-GB" i="1" dirty="0">
                <a:solidFill>
                  <a:schemeClr val="bg1"/>
                </a:solidFill>
                <a:highlight>
                  <a:srgbClr val="FFFF00"/>
                </a:highlight>
              </a:rPr>
              <a:t>hedge tactically 30% of its portfolio :  </a:t>
            </a:r>
            <a:r>
              <a:rPr lang="en-GB" sz="1700" dirty="0"/>
              <a:t>For back-test purposes (hedge quote)</a:t>
            </a:r>
          </a:p>
          <a:p>
            <a:pPr marL="742950" lvl="1" indent="-285750">
              <a:buFont typeface="Wingdings" panose="05000000000000000000" pitchFamily="2" charset="2"/>
              <a:buChar char="§"/>
            </a:pPr>
            <a:r>
              <a:rPr lang="en-GB" i="1" dirty="0">
                <a:solidFill>
                  <a:schemeClr val="bg1"/>
                </a:solidFill>
                <a:highlight>
                  <a:srgbClr val="FFFF00"/>
                </a:highlight>
              </a:rPr>
              <a:t>Market crash is imminent </a:t>
            </a:r>
            <a:r>
              <a:rPr lang="en-GB" sz="1600" i="1" dirty="0">
                <a:solidFill>
                  <a:schemeClr val="bg1"/>
                </a:solidFill>
                <a:highlight>
                  <a:srgbClr val="FFFF00"/>
                </a:highlight>
              </a:rPr>
              <a:t>: </a:t>
            </a:r>
            <a:r>
              <a:rPr lang="en-GB" sz="1700" dirty="0"/>
              <a:t>How do you define a market crash?</a:t>
            </a:r>
          </a:p>
          <a:p>
            <a:pPr marL="742950" lvl="1" indent="-285750">
              <a:buFont typeface="Wingdings" panose="05000000000000000000" pitchFamily="2" charset="2"/>
              <a:buChar char="§"/>
            </a:pPr>
            <a:endParaRPr lang="en-GB" sz="1700" dirty="0"/>
          </a:p>
          <a:p>
            <a:pPr marL="800100" lvl="1" indent="-342900">
              <a:buFont typeface="Wingdings" panose="05000000000000000000" pitchFamily="2" charset="2"/>
              <a:buChar char="Ø"/>
            </a:pPr>
            <a:r>
              <a:rPr lang="en-GB" sz="2200" b="1" i="1" dirty="0"/>
              <a:t>How to translate all this information into a Machine learning algorithm ?</a:t>
            </a:r>
          </a:p>
        </p:txBody>
      </p:sp>
    </p:spTree>
    <p:extLst>
      <p:ext uri="{BB962C8B-B14F-4D97-AF65-F5344CB8AC3E}">
        <p14:creationId xmlns:p14="http://schemas.microsoft.com/office/powerpoint/2010/main" val="289498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FC052-E154-4DB6-86B7-F6392626ABC7}"/>
              </a:ext>
            </a:extLst>
          </p:cNvPr>
          <p:cNvSpPr txBox="1"/>
          <p:nvPr/>
        </p:nvSpPr>
        <p:spPr>
          <a:xfrm>
            <a:off x="379526" y="1627058"/>
            <a:ext cx="11632752" cy="4339650"/>
          </a:xfrm>
          <a:prstGeom prst="rect">
            <a:avLst/>
          </a:prstGeom>
          <a:noFill/>
        </p:spPr>
        <p:txBody>
          <a:bodyPr wrap="square" rtlCol="0">
            <a:spAutoFit/>
          </a:bodyPr>
          <a:lstStyle/>
          <a:p>
            <a:r>
              <a:rPr lang="en-GB" sz="3200" dirty="0">
                <a:latin typeface="+mj-lt"/>
                <a:ea typeface="+mj-ea"/>
                <a:cs typeface="+mj-cs"/>
              </a:rPr>
              <a:t>What are your thoughts?</a:t>
            </a:r>
          </a:p>
          <a:p>
            <a:endParaRPr lang="en-GB" sz="2400" dirty="0">
              <a:latin typeface="+mj-lt"/>
              <a:ea typeface="+mj-ea"/>
              <a:cs typeface="+mj-cs"/>
            </a:endParaRPr>
          </a:p>
          <a:p>
            <a:pPr marL="285750" indent="-285750">
              <a:buFont typeface="Wingdings" panose="05000000000000000000" pitchFamily="2" charset="2"/>
              <a:buChar char="Ø"/>
            </a:pPr>
            <a:r>
              <a:rPr lang="en-GB" sz="2400" dirty="0">
                <a:latin typeface="+mj-lt"/>
                <a:ea typeface="+mj-ea"/>
                <a:cs typeface="+mj-cs"/>
              </a:rPr>
              <a:t>How to model the output/labels of the model</a:t>
            </a:r>
            <a:r>
              <a:rPr lang="en-GB" sz="2400" dirty="0">
                <a:latin typeface="+mj-lt"/>
              </a:rPr>
              <a:t>?</a:t>
            </a:r>
          </a:p>
          <a:p>
            <a:pPr marL="285750" indent="-285750">
              <a:buFont typeface="Wingdings" panose="05000000000000000000" pitchFamily="2" charset="2"/>
              <a:buChar char="Ø"/>
            </a:pPr>
            <a:r>
              <a:rPr lang="en-GB" sz="2400" dirty="0">
                <a:latin typeface="+mj-lt"/>
              </a:rPr>
              <a:t>What type of Machine learning algorithm is suited?</a:t>
            </a:r>
          </a:p>
          <a:p>
            <a:pPr marL="285750" indent="-285750">
              <a:buFont typeface="Wingdings" panose="05000000000000000000" pitchFamily="2" charset="2"/>
              <a:buChar char="Ø"/>
            </a:pPr>
            <a:r>
              <a:rPr lang="en-GB" sz="2400" dirty="0">
                <a:latin typeface="+mj-lt"/>
              </a:rPr>
              <a:t>What algorithms would you use?</a:t>
            </a:r>
          </a:p>
          <a:p>
            <a:pPr marL="285750" indent="-285750">
              <a:buFont typeface="Wingdings" panose="05000000000000000000" pitchFamily="2" charset="2"/>
              <a:buChar char="Ø"/>
            </a:pPr>
            <a:r>
              <a:rPr lang="en-GB" sz="2400" dirty="0">
                <a:latin typeface="+mj-lt"/>
              </a:rPr>
              <a:t>What data should you use as input ?</a:t>
            </a:r>
          </a:p>
          <a:p>
            <a:pPr marL="285750" indent="-285750">
              <a:buFont typeface="Wingdings" panose="05000000000000000000" pitchFamily="2" charset="2"/>
              <a:buChar char="Ø"/>
            </a:pPr>
            <a:r>
              <a:rPr lang="en-GB" sz="2400" dirty="0">
                <a:latin typeface="+mj-lt"/>
              </a:rPr>
              <a:t>What objective function are you trying to maximize/minimize?</a:t>
            </a:r>
          </a:p>
          <a:p>
            <a:pPr marL="285750" indent="-285750">
              <a:buFont typeface="Wingdings" panose="05000000000000000000" pitchFamily="2" charset="2"/>
              <a:buChar char="Ø"/>
            </a:pPr>
            <a:r>
              <a:rPr lang="en-GB" sz="2400" dirty="0">
                <a:latin typeface="+mj-lt"/>
              </a:rPr>
              <a:t>What metrics/statistical tools are you going to use to evaluate the performance of your model and how to make sure that it is line with what your clients expect?</a:t>
            </a:r>
          </a:p>
          <a:p>
            <a:pPr marL="285750" indent="-285750">
              <a:buFont typeface="Wingdings" panose="05000000000000000000" pitchFamily="2" charset="2"/>
              <a:buChar char="Ø"/>
            </a:pPr>
            <a:endParaRPr lang="en-GB" sz="2800" dirty="0"/>
          </a:p>
        </p:txBody>
      </p:sp>
      <p:sp>
        <p:nvSpPr>
          <p:cNvPr id="2" name="Title 1">
            <a:extLst>
              <a:ext uri="{FF2B5EF4-FFF2-40B4-BE49-F238E27FC236}">
                <a16:creationId xmlns:a16="http://schemas.microsoft.com/office/drawing/2014/main" id="{E413DCCE-5EAA-D272-23A7-95B34004E8E7}"/>
              </a:ext>
            </a:extLst>
          </p:cNvPr>
          <p:cNvSpPr>
            <a:spLocks noGrp="1"/>
          </p:cNvSpPr>
          <p:nvPr>
            <p:ph type="title"/>
          </p:nvPr>
        </p:nvSpPr>
        <p:spPr>
          <a:xfrm>
            <a:off x="379526" y="478523"/>
            <a:ext cx="9252154" cy="1016654"/>
          </a:xfrm>
        </p:spPr>
        <p:txBody>
          <a:bodyPr vert="horz" lIns="91440" tIns="45720" rIns="91440" bIns="45720" rtlCol="0" anchor="t">
            <a:normAutofit/>
          </a:bodyPr>
          <a:lstStyle/>
          <a:p>
            <a:r>
              <a:rPr lang="en-US" b="0" i="0" kern="1200" dirty="0">
                <a:solidFill>
                  <a:srgbClr val="EBEBEB"/>
                </a:solidFill>
                <a:latin typeface="+mj-lt"/>
                <a:ea typeface="+mj-ea"/>
                <a:cs typeface="+mj-cs"/>
              </a:rPr>
              <a:t>I. FRAME THE PROBLEM</a:t>
            </a:r>
          </a:p>
        </p:txBody>
      </p:sp>
    </p:spTree>
    <p:extLst>
      <p:ext uri="{BB962C8B-B14F-4D97-AF65-F5344CB8AC3E}">
        <p14:creationId xmlns:p14="http://schemas.microsoft.com/office/powerpoint/2010/main" val="2746906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34110</TotalTime>
  <Words>4380</Words>
  <Application>Microsoft Office PowerPoint</Application>
  <PresentationFormat>Widescreen</PresentationFormat>
  <Paragraphs>550</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Amazon Ember</vt:lpstr>
      <vt:lpstr>Apple Color Emoji</vt:lpstr>
      <vt:lpstr>Arial</vt:lpstr>
      <vt:lpstr>Calibri</vt:lpstr>
      <vt:lpstr>Century Gothic</vt:lpstr>
      <vt:lpstr>charter</vt:lpstr>
      <vt:lpstr>Roboto</vt:lpstr>
      <vt:lpstr>Wingdings</vt:lpstr>
      <vt:lpstr>Wingdings 3</vt:lpstr>
      <vt:lpstr>Ion</vt:lpstr>
      <vt:lpstr>Introduction to Machine Learning to Finance with Python</vt:lpstr>
      <vt:lpstr>I. What you will learn in this class:</vt:lpstr>
      <vt:lpstr>INTRODUCTION</vt:lpstr>
      <vt:lpstr>Exemple of application in Finance :</vt:lpstr>
      <vt:lpstr>HOW TO HEDGE A PORTFOLIO WITH MACHINE LEARNING ?</vt:lpstr>
      <vt:lpstr>I. How to hedge a portfolio</vt:lpstr>
      <vt:lpstr>I. CASE STUDY</vt:lpstr>
      <vt:lpstr>I. CASE STUDY</vt:lpstr>
      <vt:lpstr>I. FRAME THE PROBLEM</vt:lpstr>
      <vt:lpstr>PowerPoint Presentation</vt:lpstr>
      <vt:lpstr>PowerPoint Presentation</vt:lpstr>
      <vt:lpstr>PowerPoint Presentation</vt:lpstr>
      <vt:lpstr>PowerPoint Presentation</vt:lpstr>
      <vt:lpstr>BUILD YOUR MODEL</vt:lpstr>
      <vt:lpstr>PowerPoint Presentation</vt:lpstr>
      <vt:lpstr>PowerPoint Presentation</vt:lpstr>
      <vt:lpstr>PowerPoint Presentation</vt:lpstr>
      <vt:lpstr>PowerPoint Presentation</vt:lpstr>
      <vt:lpstr>PowerPoint Presentation</vt:lpstr>
      <vt:lpstr>Split your data</vt:lpstr>
      <vt:lpstr>Split your data</vt:lpstr>
      <vt:lpstr>Train your model</vt:lpstr>
      <vt:lpstr>Confusion matrix</vt:lpstr>
      <vt:lpstr>ROC Curve</vt:lpstr>
      <vt:lpstr>Improve model</vt:lpstr>
      <vt:lpstr>Improve model : Features engineering</vt:lpstr>
      <vt:lpstr>Improve model : Features engineering</vt:lpstr>
      <vt:lpstr>PowerPoint Presentation</vt:lpstr>
      <vt:lpstr>Logistic Regression</vt:lpstr>
      <vt:lpstr>Improve model</vt:lpstr>
      <vt:lpstr>How to improve the split</vt:lpstr>
      <vt:lpstr>Overfitting</vt:lpstr>
      <vt:lpstr>How to detect overfitting?</vt:lpstr>
      <vt:lpstr>Improve model : Tune Hyperparameters</vt:lpstr>
      <vt:lpstr>Improve model : Tune Hyperparameters</vt:lpstr>
      <vt:lpstr>Hyperparameter tuning</vt:lpstr>
      <vt:lpstr>PowerPoint Presentation</vt:lpstr>
      <vt:lpstr>Improve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INTERPRETABILITY OF THE MODEL  FEATURES IMPORTANCES  FEATURES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AS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 Finance with Python</dc:title>
  <dc:creator>Dustin Lamblin</dc:creator>
  <cp:lastModifiedBy>Dustin Lamblin | LEHNER INVESTMENTS</cp:lastModifiedBy>
  <cp:revision>258</cp:revision>
  <dcterms:created xsi:type="dcterms:W3CDTF">2022-01-27T06:43:48Z</dcterms:created>
  <dcterms:modified xsi:type="dcterms:W3CDTF">2023-02-12T14:13:38Z</dcterms:modified>
</cp:coreProperties>
</file>