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5" autoAdjust="0"/>
  </p:normalViewPr>
  <p:slideViewPr>
    <p:cSldViewPr>
      <p:cViewPr varScale="1">
        <p:scale>
          <a:sx n="84" d="100"/>
          <a:sy n="84" d="100"/>
        </p:scale>
        <p:origin x="-15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r>
              <a:rPr lang="ru-RU" dirty="0" smtClean="0"/>
              <a:t>Итоговая ролевая игра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179512" y="188640"/>
          <a:ext cx="8784976" cy="6537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1042"/>
                <a:gridCol w="2393934"/>
              </a:tblGrid>
              <a:tr h="564124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 </a:t>
                      </a:r>
                      <a:r>
                        <a:rPr lang="ru-RU" sz="2400" b="1" dirty="0" smtClean="0"/>
                        <a:t>Общая</a:t>
                      </a:r>
                      <a:r>
                        <a:rPr lang="ru-RU" sz="2400" b="1" baseline="0" dirty="0" smtClean="0"/>
                        <a:t> информация</a:t>
                      </a:r>
                      <a:endParaRPr lang="ru-RU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ООО «Пятница</a:t>
                      </a: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2.0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 smtClean="0"/>
                        <a:t>Выгодопреобредатель</a:t>
                      </a:r>
                      <a:r>
                        <a:rPr lang="ru-RU" b="1" baseline="0" dirty="0" smtClean="0"/>
                        <a:t> и инвестор</a:t>
                      </a:r>
                      <a:endParaRPr lang="ru-RU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02412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Частные лица; 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Инвестор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компания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АО «Лаборатория Касперского»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Цель</a:t>
                      </a:r>
                      <a:endParaRPr lang="ru-RU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2412">
                <a:tc>
                  <a:txBody>
                    <a:bodyPr/>
                    <a:lstStyle/>
                    <a:p>
                      <a:r>
                        <a:rPr lang="ru-RU" dirty="0" smtClean="0"/>
                        <a:t>Обеспечение компании</a:t>
                      </a:r>
                      <a:r>
                        <a:rPr lang="ru-RU" baseline="0" dirty="0" smtClean="0"/>
                        <a:t> виртуальным секретарем </a:t>
                      </a:r>
                      <a:r>
                        <a:rPr lang="ru-RU" baseline="0" dirty="0" err="1" smtClean="0"/>
                        <a:t>облодающим</a:t>
                      </a:r>
                      <a:r>
                        <a:rPr lang="ru-RU" baseline="0" dirty="0" smtClean="0"/>
                        <a:t> ИИ для автоматизации БП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2397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Команда</a:t>
                      </a:r>
                      <a:r>
                        <a:rPr lang="ru-RU" b="1" baseline="0" dirty="0" smtClean="0"/>
                        <a:t> проекта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60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Системный администратор; Администратор проекта; Менеджер по работе с клиентами;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Конструктор систем искусственного интеллекта;</a:t>
                      </a:r>
                      <a:endParaRPr lang="ru-RU" sz="1800" b="1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2397">
                <a:tc>
                  <a:txBody>
                    <a:bodyPr/>
                    <a:lstStyle/>
                    <a:p>
                      <a:pPr algn="ctr"/>
                      <a:r>
                        <a:rPr lang="ru-RU" b="1" dirty="0" err="1" smtClean="0"/>
                        <a:t>Прочии</a:t>
                      </a:r>
                      <a:r>
                        <a:rPr lang="ru-RU" b="1" dirty="0" smtClean="0"/>
                        <a:t> отделы </a:t>
                      </a:r>
                      <a:r>
                        <a:rPr lang="ru-RU" b="1" dirty="0" err="1" smtClean="0"/>
                        <a:t>внутрии</a:t>
                      </a:r>
                      <a:r>
                        <a:rPr lang="ru-RU" b="1" dirty="0" smtClean="0"/>
                        <a:t> компании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2397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Внешние</a:t>
                      </a:r>
                      <a:r>
                        <a:rPr lang="ru-RU" b="1" baseline="0" dirty="0" smtClean="0"/>
                        <a:t> участники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2397">
                <a:tc>
                  <a:txBody>
                    <a:bodyPr/>
                    <a:lstStyle/>
                    <a:p>
                      <a:r>
                        <a:rPr lang="ru-RU" dirty="0" smtClean="0"/>
                        <a:t>Заказчик; Инвестор.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63239" cy="6857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589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  <a:gridCol w="277855"/>
              </a:tblGrid>
              <a:tr h="588254">
                <a:tc gridSpan="31"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График</a:t>
                      </a:r>
                      <a:r>
                        <a:rPr lang="ru-RU" sz="2400" b="1" baseline="0" dirty="0" smtClean="0"/>
                        <a:t> разработки проекта</a:t>
                      </a:r>
                      <a:endParaRPr lang="ru-RU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61788">
                <a:tc>
                  <a:txBody>
                    <a:bodyPr/>
                    <a:lstStyle/>
                    <a:p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Команда проекта/рабочие дни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1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3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5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7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9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10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11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12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13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15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17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19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21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23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25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27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29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30</a:t>
                      </a:r>
                      <a:endParaRPr lang="ru-RU" sz="1400" b="1" dirty="0"/>
                    </a:p>
                  </a:txBody>
                  <a:tcPr/>
                </a:tc>
              </a:tr>
              <a:tr h="1203968">
                <a:tc>
                  <a:txBody>
                    <a:bodyPr/>
                    <a:lstStyle/>
                    <a:p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Мониторинг деятельности объекта[«белый» хакер - 1]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3968">
                <a:tc>
                  <a:txBody>
                    <a:bodyPr/>
                    <a:lstStyle/>
                    <a:p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Удаленное обслуживание компьютера объекта [</a:t>
                      </a:r>
                      <a:r>
                        <a:rPr lang="ru-RU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сис</a:t>
                      </a:r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Админ</a:t>
                      </a:r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- 1]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62385">
                <a:tc>
                  <a:txBody>
                    <a:bodyPr/>
                    <a:lstStyle/>
                    <a:p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Прием заказов и помощь клиентам[менеджер по работе с </a:t>
                      </a:r>
                      <a:r>
                        <a:rPr lang="ru-RU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клиетами</a:t>
                      </a:r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- 2]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7636">
                <a:tc>
                  <a:txBody>
                    <a:bodyPr/>
                    <a:lstStyle/>
                    <a:p>
                      <a:r>
                        <a:rPr lang="ru-RU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Организация деятельности проекта и связь с вышестоящими руководителями[Администратор проекта - 1]</a:t>
                      </a:r>
                      <a:endParaRPr lang="ru-RU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Команда по разработке сервиса</a:t>
            </a:r>
            <a:endParaRPr lang="ru-RU" sz="2400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27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Calibri"/>
                          <a:cs typeface="Calibri"/>
                        </a:rPr>
                        <a:t>Роль/должность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Calibri"/>
                          <a:cs typeface="Calibri"/>
                        </a:rPr>
                        <a:t>Рабочее время (на проект целиком – по графику)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Calibri"/>
                          <a:cs typeface="Calibri"/>
                        </a:rPr>
                        <a:t>Ставка(</a:t>
                      </a:r>
                      <a:r>
                        <a:rPr lang="ru-RU" sz="1400" b="1" dirty="0" err="1">
                          <a:latin typeface="Calibri"/>
                          <a:ea typeface="Calibri"/>
                          <a:cs typeface="Calibri"/>
                        </a:rPr>
                        <a:t>р</a:t>
                      </a:r>
                      <a:r>
                        <a:rPr lang="ru-RU" sz="1400" b="1" dirty="0">
                          <a:latin typeface="Calibri"/>
                          <a:ea typeface="Calibri"/>
                          <a:cs typeface="Calibri"/>
                        </a:rPr>
                        <a:t>/час)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Calibri"/>
                          <a:cs typeface="Calibri"/>
                        </a:rPr>
                        <a:t>Количество человек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Calibri"/>
                          <a:cs typeface="Calibri"/>
                        </a:rPr>
                        <a:t>Стоимость на проект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Конструктор систем искусственного интеллекта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Calibri"/>
                          <a:ea typeface="Calibri"/>
                          <a:cs typeface="Calibri"/>
                        </a:rPr>
                        <a:t>240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2800000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latin typeface="Calibri"/>
                          <a:ea typeface="Calibri"/>
                          <a:cs typeface="Calibri"/>
                        </a:rPr>
                        <a:t>Руководитель проекта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Calibri"/>
                          <a:ea typeface="Calibri"/>
                          <a:cs typeface="Calibri"/>
                        </a:rPr>
                        <a:t>240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264</a:t>
                      </a: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latin typeface="Calibri"/>
                          <a:ea typeface="Calibri"/>
                          <a:cs typeface="Calibri"/>
                        </a:rPr>
                        <a:t>Системный администратор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Calibri"/>
                          <a:ea typeface="Calibri"/>
                          <a:cs typeface="Calibri"/>
                        </a:rPr>
                        <a:t>37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r>
                        <a:rPr lang="ru-RU" sz="1100" dirty="0">
                          <a:latin typeface="Calibri"/>
                          <a:ea typeface="Calibri"/>
                          <a:cs typeface="Calibri"/>
                        </a:rPr>
                        <a:t>00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185000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latin typeface="Calibri"/>
                          <a:ea typeface="Calibri"/>
                          <a:cs typeface="Calibri"/>
                        </a:rPr>
                        <a:t>Менеджер по работе с клиентами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240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r>
                        <a:rPr lang="ru-RU" sz="1100" dirty="0">
                          <a:latin typeface="Calibri"/>
                          <a:ea typeface="Calibri"/>
                          <a:cs typeface="Calibri"/>
                        </a:rPr>
                        <a:t>00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Calibri"/>
                        </a:rPr>
                        <a:t>480000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Риски при разработке</a:t>
            </a:r>
            <a:endParaRPr lang="ru-RU" sz="2400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1520" y="1340767"/>
          <a:ext cx="8640960" cy="5282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793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Наименование риска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Вероятность наступления риска (%)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Влияние риска (%)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Величина влияния риска на проект 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Финансовый эффект от принятия риска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Стратегия реагирования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Действие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Финансовый эффект от реагирования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51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latin typeface="Calibri"/>
                          <a:ea typeface="Calibri"/>
                          <a:cs typeface="Calibri"/>
                        </a:rPr>
                        <a:t>Предательство проекта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300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Принятие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Calibri"/>
                          <a:ea typeface="Calibri"/>
                          <a:cs typeface="Calibri"/>
                        </a:rPr>
                        <a:t>Увольнение провинившегося сотрудника и принятие последствий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Потеря клиента и выплата компенсации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09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latin typeface="Calibri"/>
                          <a:ea typeface="Calibri"/>
                          <a:cs typeface="Calibri"/>
                        </a:rPr>
                        <a:t>Взлом защиты внешним лицом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500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Снижение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Регулярное обновление программного обеспечения и средств защиты объекта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Выплата премий сис. админам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44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latin typeface="Calibri"/>
                          <a:ea typeface="Calibri"/>
                          <a:cs typeface="Calibri"/>
                        </a:rPr>
                        <a:t>Поломка аппаратного обеспечения объекта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30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300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Перенос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Указывание в контракте, что поломка аппаратного обеспечения объекта находится вне нашей юрисдикции и ответственности мы не несем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Calibri"/>
                          <a:ea typeface="Calibri"/>
                          <a:cs typeface="Calibri"/>
                        </a:rPr>
                        <a:t>никаких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Команда функционирования сервиса</a:t>
            </a:r>
            <a:endParaRPr lang="ru-RU" sz="2400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678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Роль/должность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Потребное количество активных часов в сутки на пост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Потребное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количество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человек на пост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(делите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количество часов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на 8-12 и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округляете в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большую сторону)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Количество постов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ЗП человека в месяц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Расход в месяц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latin typeface="Calibri"/>
                          <a:ea typeface="Calibri"/>
                          <a:cs typeface="Calibri"/>
                        </a:rPr>
                        <a:t>Уборщик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14000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14000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latin typeface="Calibri"/>
                          <a:ea typeface="Calibri"/>
                          <a:cs typeface="Calibri"/>
                        </a:rPr>
                        <a:t>Охранник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18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42000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126000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latin typeface="Calibri"/>
                          <a:ea typeface="Calibri"/>
                          <a:cs typeface="Calibri"/>
                        </a:rPr>
                        <a:t>Курьер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43000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Calibri"/>
                          <a:ea typeface="Calibri"/>
                          <a:cs typeface="Calibri"/>
                        </a:rPr>
                        <a:t>43000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Риски функционирования сервиса</a:t>
            </a:r>
            <a:endParaRPr lang="ru-RU" sz="2400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07504" y="1600200"/>
          <a:ext cx="8928992" cy="2916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7757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Наименование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риска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Вероятность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наступления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риска (ваша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оценка, %)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Влияние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риска (ваша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оценка, %)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Величина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влияния риска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на сервис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Финансовый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эффект от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принятия риска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Стратегия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реагирования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Действие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Финансовый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эффект от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реагирования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17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latin typeface="Calibri"/>
                          <a:ea typeface="Calibri"/>
                          <a:cs typeface="Calibri"/>
                        </a:rPr>
                        <a:t>Потеря посылки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Снижение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Обучение курьеров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Уменьшается шанс потери посылки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5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latin typeface="Calibri"/>
                          <a:ea typeface="Calibri"/>
                          <a:cs typeface="Calibri"/>
                        </a:rPr>
                        <a:t>Порча имущества компании</a:t>
                      </a:r>
                      <a:endParaRPr lang="ru-RU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30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300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Перенос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Лишить провинившегося премии и частично вычесть стоимость имущества из зарплаты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Calibri"/>
                          <a:ea typeface="Calibri"/>
                          <a:cs typeface="Calibri"/>
                        </a:rPr>
                        <a:t>На восстановление уходит меньше затрат 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Бюджет проекта</a:t>
            </a:r>
            <a:endParaRPr lang="ru-RU" sz="2400" b="1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sz="half" idx="1"/>
          </p:nvPr>
        </p:nvGraphicFramePr>
        <p:xfrm>
          <a:off x="1619672" y="1412776"/>
          <a:ext cx="5040560" cy="1677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140"/>
                <a:gridCol w="1260140"/>
                <a:gridCol w="1260140"/>
                <a:gridCol w="1260140"/>
              </a:tblGrid>
              <a:tr h="4068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Calibri"/>
                          <a:cs typeface="Calibri"/>
                        </a:rPr>
                        <a:t>Расходы на разработку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Calibri"/>
                          <a:cs typeface="Calibri"/>
                        </a:rPr>
                        <a:t>Сумма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Calibri"/>
                          <a:cs typeface="Calibri"/>
                        </a:rPr>
                        <a:t>Расходы на разработку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Calibri"/>
                          <a:cs typeface="Calibri"/>
                        </a:rPr>
                        <a:t>Сумма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68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Фонд оплаты труда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3729000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Оборудование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973500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68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Риски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Внешние участники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4068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Материальные расходы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Calibri"/>
                          <a:ea typeface="Calibri"/>
                          <a:cs typeface="Calibri"/>
                        </a:rPr>
                        <a:t>50000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Премия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Calibri"/>
                          <a:ea typeface="Calibri"/>
                          <a:cs typeface="Calibri"/>
                        </a:rPr>
                        <a:t>372900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Содержимое 6"/>
          <p:cNvGraphicFramePr>
            <a:graphicFrameLocks noGrp="1"/>
          </p:cNvGraphicFramePr>
          <p:nvPr>
            <p:ph sz="half" idx="2"/>
          </p:nvPr>
        </p:nvGraphicFramePr>
        <p:xfrm>
          <a:off x="1619672" y="3645024"/>
          <a:ext cx="5046712" cy="1838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678"/>
                <a:gridCol w="1261678"/>
                <a:gridCol w="1261678"/>
                <a:gridCol w="1261678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Calibri"/>
                          <a:cs typeface="Calibri"/>
                        </a:rPr>
                        <a:t>Расходы функционирования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Calibri"/>
                          <a:cs typeface="Calibri"/>
                        </a:rPr>
                        <a:t>Сумма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Calibri"/>
                          <a:cs typeface="Calibri"/>
                        </a:rPr>
                        <a:t>Расходы на разработку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Calibri"/>
                          <a:cs typeface="Calibri"/>
                        </a:rPr>
                        <a:t>Сумма</a:t>
                      </a:r>
                      <a:endParaRPr lang="ru-RU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Фонд оплаты труда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183000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Оборудование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34700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Риски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Внешние участники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Calibri"/>
                        </a:rPr>
                        <a:t>Материальные расходы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</a:rPr>
                        <a:t>Премия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Calibri"/>
                          <a:ea typeface="Calibri"/>
                          <a:cs typeface="Calibri"/>
                        </a:rPr>
                        <a:t>18300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3068960"/>
            <a:ext cx="188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Итого: 5125400 Р.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1680" y="5517232"/>
            <a:ext cx="176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Итого: 236000 Р.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584</Words>
  <Application>Microsoft Office PowerPoint</Application>
  <PresentationFormat>Экран (4:3)</PresentationFormat>
  <Paragraphs>322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Итоговая ролевая игра</vt:lpstr>
      <vt:lpstr>Слайд 2</vt:lpstr>
      <vt:lpstr>Слайд 3</vt:lpstr>
      <vt:lpstr>Команда по разработке сервиса</vt:lpstr>
      <vt:lpstr>Риски при разработке</vt:lpstr>
      <vt:lpstr>Команда функционирования сервиса</vt:lpstr>
      <vt:lpstr>Риски функционирования сервиса</vt:lpstr>
      <vt:lpstr>Бюджет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ролевая игра</dc:title>
  <dc:creator>пользователь</dc:creator>
  <cp:lastModifiedBy>пользователь</cp:lastModifiedBy>
  <cp:revision>160</cp:revision>
  <dcterms:created xsi:type="dcterms:W3CDTF">2020-07-30T13:43:33Z</dcterms:created>
  <dcterms:modified xsi:type="dcterms:W3CDTF">2020-08-01T19:29:32Z</dcterms:modified>
</cp:coreProperties>
</file>