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589C5-1F0E-FD71-AAD8-A3D89E9A3BFB}" v="308" dt="2020-11-09T09:33:44.755"/>
    <p1510:client id="{D71070DA-2DB9-4629-8F06-7BE6B20352AF}" v="499" dt="2020-11-08T19:18:03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1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2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8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5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6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9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9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9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Graphe_hamiltonien" TargetMode="External"/><Relationship Id="rId2" Type="http://schemas.openxmlformats.org/officeDocument/2006/relationships/hyperlink" Target="https://fr.wikipedia.org/wiki/Graphe_eul%C3%A9rie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akira.ruc.dk/~keld/research/LKH/LKH-2.0/DOC/LKH_REPORT.pd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D5FB73-BA84-42F3-9283-D9EA0FBFC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3710" r="-1" b="15973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de-DE" sz="5400" dirty="0" err="1">
                <a:solidFill>
                  <a:srgbClr val="FFFFFF"/>
                </a:solidFill>
                <a:latin typeface="Contoso Pharmaceuticals"/>
                <a:cs typeface="Calibri Light"/>
              </a:rPr>
              <a:t>Theorical</a:t>
            </a:r>
            <a:r>
              <a:rPr lang="de-DE" sz="5400" dirty="0">
                <a:solidFill>
                  <a:srgbClr val="FFFFFF"/>
                </a:solidFill>
                <a:latin typeface="Contoso Pharmaceuticals"/>
                <a:cs typeface="Calibri Light"/>
              </a:rPr>
              <a:t> </a:t>
            </a:r>
            <a:r>
              <a:rPr lang="de-DE" sz="5400" dirty="0" err="1">
                <a:solidFill>
                  <a:srgbClr val="FFFFFF"/>
                </a:solidFill>
                <a:latin typeface="Contoso Pharmaceuticals"/>
                <a:cs typeface="Calibri Light"/>
              </a:rPr>
              <a:t>Notions</a:t>
            </a:r>
            <a:endParaRPr lang="de-DE" sz="5400">
              <a:solidFill>
                <a:srgbClr val="FFFFFF"/>
              </a:solidFill>
              <a:latin typeface="Contoso Pharmaceuticals"/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 dirty="0">
                <a:solidFill>
                  <a:srgbClr val="FFFFFF"/>
                </a:solidFill>
                <a:latin typeface="Contoso Pharmaceuticals"/>
                <a:cs typeface="Calibri"/>
              </a:rPr>
              <a:t>Nathan </a:t>
            </a:r>
            <a:r>
              <a:rPr lang="de-DE" sz="2200" dirty="0" err="1">
                <a:solidFill>
                  <a:srgbClr val="FFFFFF"/>
                </a:solidFill>
                <a:latin typeface="Contoso Pharmaceuticals"/>
                <a:cs typeface="Calibri"/>
              </a:rPr>
              <a:t>Douillet</a:t>
            </a:r>
            <a:endParaRPr lang="de-DE" sz="2200">
              <a:solidFill>
                <a:srgbClr val="FFFFFF"/>
              </a:solidFill>
              <a:latin typeface="Contoso Pharmaceuticals"/>
              <a:cs typeface="Calibri"/>
            </a:endParaRPr>
          </a:p>
          <a:p>
            <a:r>
              <a:rPr lang="de-DE" sz="2200" dirty="0" err="1">
                <a:solidFill>
                  <a:srgbClr val="FFFFFF"/>
                </a:solidFill>
                <a:latin typeface="Contoso Pharmaceuticals"/>
                <a:cs typeface="Calibri"/>
              </a:rPr>
              <a:t>Rayanne</a:t>
            </a:r>
            <a:r>
              <a:rPr lang="de-DE" sz="2200" dirty="0">
                <a:solidFill>
                  <a:srgbClr val="FFFFFF"/>
                </a:solidFill>
                <a:latin typeface="Contoso Pharmaceuticals"/>
                <a:cs typeface="Calibri"/>
              </a:rPr>
              <a:t> </a:t>
            </a:r>
            <a:r>
              <a:rPr lang="de-DE" sz="2200" dirty="0" err="1">
                <a:solidFill>
                  <a:srgbClr val="FFFFFF"/>
                </a:solidFill>
                <a:latin typeface="Contoso Pharmaceuticals"/>
                <a:cs typeface="Calibri"/>
              </a:rPr>
              <a:t>Bouslimi</a:t>
            </a:r>
            <a:endParaRPr lang="de-DE" sz="2200">
              <a:solidFill>
                <a:srgbClr val="FFFFFF"/>
              </a:solidFill>
              <a:latin typeface="Contoso Pharmaceuticals"/>
              <a:cs typeface="Calibri"/>
            </a:endParaRPr>
          </a:p>
        </p:txBody>
      </p:sp>
      <p:grpSp>
        <p:nvGrpSpPr>
          <p:cNvPr id="26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0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7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35049" y="428606"/>
            <a:ext cx="4798447" cy="1286363"/>
          </a:xfrm>
        </p:spPr>
        <p:txBody>
          <a:bodyPr anchor="b">
            <a:normAutofit/>
          </a:bodyPr>
          <a:lstStyle/>
          <a:p>
            <a:pPr algn="l"/>
            <a:r>
              <a:rPr lang="de-DE" sz="5400" dirty="0" err="1">
                <a:latin typeface="Contoso Pharmaceuticals"/>
                <a:cs typeface="Calibri Light"/>
              </a:rPr>
              <a:t>Sommaire</a:t>
            </a:r>
            <a:endParaRPr lang="en-US" dirty="0" err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53351" y="2335124"/>
            <a:ext cx="4798446" cy="2672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AutoNum type="arabicPeriod"/>
            </a:pPr>
            <a:r>
              <a:rPr lang="de-DE" sz="2200" dirty="0" err="1">
                <a:latin typeface="Contoso Pharmaceuticals"/>
                <a:cs typeface="Calibri"/>
              </a:rPr>
              <a:t>Trouver</a:t>
            </a:r>
            <a:r>
              <a:rPr lang="de-DE" sz="2200" dirty="0">
                <a:latin typeface="Contoso Pharmaceuticals"/>
                <a:cs typeface="Calibri"/>
              </a:rPr>
              <a:t> le </a:t>
            </a:r>
            <a:r>
              <a:rPr lang="de-DE" sz="2200" dirty="0" err="1">
                <a:latin typeface="Contoso Pharmaceuticals"/>
                <a:cs typeface="Calibri"/>
              </a:rPr>
              <a:t>chemin</a:t>
            </a:r>
            <a:r>
              <a:rPr lang="de-DE" sz="2200" dirty="0">
                <a:latin typeface="Contoso Pharmaceuticals"/>
                <a:cs typeface="Calibri"/>
              </a:rPr>
              <a:t> le plus </a:t>
            </a:r>
            <a:r>
              <a:rPr lang="de-DE" sz="2200" dirty="0" err="1">
                <a:latin typeface="Contoso Pharmaceuticals"/>
                <a:cs typeface="Calibri"/>
              </a:rPr>
              <a:t>court</a:t>
            </a:r>
            <a:endParaRPr lang="de-DE" sz="2200">
              <a:latin typeface="Contoso Pharmaceuticals"/>
              <a:cs typeface="Calibri"/>
            </a:endParaRPr>
          </a:p>
          <a:p>
            <a:pPr marL="457200" indent="-457200" algn="l">
              <a:buAutoNum type="arabicPeriod"/>
            </a:pPr>
            <a:r>
              <a:rPr lang="de-DE" sz="2200" dirty="0" err="1">
                <a:latin typeface="Contoso Pharmaceuticals"/>
                <a:cs typeface="Calibri"/>
              </a:rPr>
              <a:t>Arbres</a:t>
            </a:r>
            <a:r>
              <a:rPr lang="de-DE" sz="2200" dirty="0">
                <a:latin typeface="Contoso Pharmaceuticals"/>
                <a:cs typeface="Calibri"/>
              </a:rPr>
              <a:t> de </a:t>
            </a:r>
            <a:r>
              <a:rPr lang="de-DE" sz="2200" dirty="0" err="1">
                <a:latin typeface="Contoso Pharmaceuticals"/>
                <a:cs typeface="Calibri"/>
              </a:rPr>
              <a:t>poids</a:t>
            </a:r>
            <a:r>
              <a:rPr lang="de-DE" sz="2200" dirty="0">
                <a:latin typeface="Contoso Pharmaceuticals"/>
                <a:cs typeface="Calibri"/>
              </a:rPr>
              <a:t> minimal</a:t>
            </a:r>
          </a:p>
          <a:p>
            <a:pPr marL="457200" indent="-457200" algn="l">
              <a:buAutoNum type="arabicPeriod"/>
            </a:pPr>
            <a:r>
              <a:rPr lang="de-DE" sz="2200" dirty="0">
                <a:latin typeface="Contoso Pharmaceuticals"/>
                <a:cs typeface="Calibri"/>
              </a:rPr>
              <a:t>Circuit </a:t>
            </a:r>
            <a:r>
              <a:rPr lang="de-DE" sz="2200" dirty="0" err="1">
                <a:latin typeface="Contoso Pharmaceuticals"/>
                <a:cs typeface="Calibri"/>
              </a:rPr>
              <a:t>Eulérien</a:t>
            </a:r>
            <a:endParaRPr lang="de-DE" sz="2200">
              <a:latin typeface="Contoso Pharmaceuticals"/>
              <a:cs typeface="Calibri"/>
            </a:endParaRPr>
          </a:p>
          <a:p>
            <a:pPr marL="457200" indent="-457200" algn="l">
              <a:buAutoNum type="arabicPeriod"/>
            </a:pPr>
            <a:r>
              <a:rPr lang="de-DE" sz="2200" dirty="0">
                <a:latin typeface="Contoso Pharmaceuticals"/>
                <a:cs typeface="Calibri"/>
              </a:rPr>
              <a:t>Circuit </a:t>
            </a:r>
            <a:r>
              <a:rPr lang="de-DE" sz="2200" dirty="0" err="1">
                <a:latin typeface="Contoso Pharmaceuticals"/>
                <a:cs typeface="Calibri"/>
              </a:rPr>
              <a:t>Hamiltonien</a:t>
            </a:r>
          </a:p>
          <a:p>
            <a:pPr marL="457200" indent="-457200" algn="l">
              <a:buAutoNum type="arabicPeriod"/>
            </a:pPr>
            <a:r>
              <a:rPr lang="de-DE" sz="2200" dirty="0" err="1">
                <a:latin typeface="Contoso Pharmaceuticals"/>
                <a:cs typeface="Calibri"/>
              </a:rPr>
              <a:t>Optimisation</a:t>
            </a:r>
            <a:r>
              <a:rPr lang="de-DE" sz="2200" dirty="0">
                <a:latin typeface="Contoso Pharmaceuticals"/>
                <a:cs typeface="Calibri"/>
              </a:rPr>
              <a:t> Possible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D5FB73-BA84-42F3-9283-D9EA0FBFC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65" r="13864" b="-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67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2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90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8" name="Rectangle 8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2" name="Top left">
            <a:extLst>
              <a:ext uri="{FF2B5EF4-FFF2-40B4-BE49-F238E27FC236}">
                <a16:creationId xmlns:a16="http://schemas.microsoft.com/office/drawing/2014/main" id="{3DF7CE3A-5BDC-4E10-9388-4C79AC102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7EE8754-F2D6-4612-9200-7AFC134C9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4" name="Freeform: Shape 90">
              <a:extLst>
                <a:ext uri="{FF2B5EF4-FFF2-40B4-BE49-F238E27FC236}">
                  <a16:creationId xmlns:a16="http://schemas.microsoft.com/office/drawing/2014/main" id="{241339C3-F988-4CF6-BDF8-4BA05CB8D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8138096-B969-482E-A58F-BD9CB0BB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FC54DBC-FFE9-4D1A-A444-F4C7E392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829F8B6-CF1D-4661-853E-7075100EA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854BC5D-2232-41F5-98C2-3AC5EBFB8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8892BEF-2479-47E3-BB9B-50C3BEEC5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A44A0DB-BE5F-4000-9544-5623F83A1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05653" y="169452"/>
            <a:ext cx="10583117" cy="2056572"/>
          </a:xfrm>
        </p:spPr>
        <p:txBody>
          <a:bodyPr anchor="b">
            <a:normAutofit/>
          </a:bodyPr>
          <a:lstStyle/>
          <a:p>
            <a:pPr algn="l"/>
            <a:r>
              <a:rPr lang="de-DE" sz="5400">
                <a:ea typeface="+mj-lt"/>
                <a:cs typeface="+mj-lt"/>
              </a:rPr>
              <a:t>Trouver</a:t>
            </a:r>
            <a:r>
              <a:rPr lang="de-DE" sz="5400" dirty="0">
                <a:ea typeface="+mj-lt"/>
                <a:cs typeface="+mj-lt"/>
              </a:rPr>
              <a:t> le </a:t>
            </a:r>
            <a:r>
              <a:rPr lang="de-DE" sz="5400">
                <a:ea typeface="+mj-lt"/>
                <a:cs typeface="+mj-lt"/>
              </a:rPr>
              <a:t>chemin</a:t>
            </a:r>
            <a:r>
              <a:rPr lang="de-DE" sz="5400" dirty="0">
                <a:ea typeface="+mj-lt"/>
                <a:cs typeface="+mj-lt"/>
              </a:rPr>
              <a:t> le plus </a:t>
            </a:r>
            <a:r>
              <a:rPr lang="de-DE" sz="5400">
                <a:ea typeface="+mj-lt"/>
                <a:cs typeface="+mj-lt"/>
              </a:rPr>
              <a:t>court</a:t>
            </a:r>
            <a:endParaRPr lang="en-US" sz="54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144" y="3136191"/>
            <a:ext cx="5329168" cy="3726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000" dirty="0">
                <a:ea typeface="+mn-lt"/>
                <a:cs typeface="+mn-lt"/>
              </a:rPr>
              <a:t>Ce </a:t>
            </a:r>
            <a:r>
              <a:rPr lang="de-DE" sz="2000" dirty="0" err="1">
                <a:ea typeface="+mn-lt"/>
                <a:cs typeface="+mn-lt"/>
              </a:rPr>
              <a:t>document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décrit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un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algorithme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permettant</a:t>
            </a:r>
            <a:r>
              <a:rPr lang="de-DE" sz="2000" dirty="0">
                <a:ea typeface="+mn-lt"/>
                <a:cs typeface="+mn-lt"/>
              </a:rPr>
              <a:t> de </a:t>
            </a:r>
            <a:r>
              <a:rPr lang="de-DE" sz="2000" dirty="0" err="1">
                <a:ea typeface="+mn-lt"/>
                <a:cs typeface="+mn-lt"/>
              </a:rPr>
              <a:t>construire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un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chemin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dont</a:t>
            </a:r>
            <a:r>
              <a:rPr lang="de-DE" sz="2000" dirty="0">
                <a:ea typeface="+mn-lt"/>
                <a:cs typeface="+mn-lt"/>
              </a:rPr>
              <a:t> on </a:t>
            </a:r>
            <a:r>
              <a:rPr lang="de-DE" sz="2000" dirty="0" err="1">
                <a:ea typeface="+mn-lt"/>
                <a:cs typeface="+mn-lt"/>
              </a:rPr>
              <a:t>espère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qu’il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sera</a:t>
            </a:r>
            <a:r>
              <a:rPr lang="de-DE" sz="2000" dirty="0">
                <a:ea typeface="+mn-lt"/>
                <a:cs typeface="+mn-lt"/>
              </a:rPr>
              <a:t> le plus </a:t>
            </a:r>
            <a:r>
              <a:rPr lang="de-DE" sz="2000" dirty="0" err="1">
                <a:ea typeface="+mn-lt"/>
                <a:cs typeface="+mn-lt"/>
              </a:rPr>
              <a:t>court</a:t>
            </a:r>
            <a:r>
              <a:rPr lang="de-DE" sz="2000" dirty="0">
                <a:ea typeface="+mn-lt"/>
                <a:cs typeface="+mn-lt"/>
              </a:rPr>
              <a:t>. Il </a:t>
            </a:r>
            <a:r>
              <a:rPr lang="de-DE" sz="2000" dirty="0" err="1">
                <a:ea typeface="+mn-lt"/>
                <a:cs typeface="+mn-lt"/>
              </a:rPr>
              <a:t>part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d’un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ensemble</a:t>
            </a:r>
            <a:r>
              <a:rPr lang="de-DE" sz="2000" dirty="0">
                <a:ea typeface="+mn-lt"/>
                <a:cs typeface="+mn-lt"/>
              </a:rPr>
              <a:t> de </a:t>
            </a:r>
            <a:r>
              <a:rPr lang="de-DE" sz="2000" dirty="0" err="1">
                <a:ea typeface="+mn-lt"/>
                <a:cs typeface="+mn-lt"/>
              </a:rPr>
              <a:t>noeuds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pour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construire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un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i="1" dirty="0" err="1">
                <a:ea typeface="+mn-lt"/>
                <a:cs typeface="+mn-lt"/>
              </a:rPr>
              <a:t>circuit</a:t>
            </a:r>
            <a:r>
              <a:rPr lang="de-DE" sz="2000" i="1" dirty="0">
                <a:ea typeface="+mn-lt"/>
                <a:cs typeface="+mn-lt"/>
              </a:rPr>
              <a:t> </a:t>
            </a:r>
            <a:r>
              <a:rPr lang="de-DE" sz="2000" i="1" dirty="0" err="1">
                <a:ea typeface="+mn-lt"/>
                <a:cs typeface="+mn-lt"/>
              </a:rPr>
              <a:t>hamiltonien</a:t>
            </a:r>
            <a:r>
              <a:rPr lang="de-DE" sz="2000" dirty="0">
                <a:ea typeface="+mn-lt"/>
                <a:cs typeface="+mn-lt"/>
              </a:rPr>
              <a:t>. </a:t>
            </a:r>
            <a:r>
              <a:rPr lang="de-DE" sz="2000" dirty="0" err="1">
                <a:ea typeface="+mn-lt"/>
                <a:cs typeface="+mn-lt"/>
              </a:rPr>
              <a:t>Cet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algorithme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utilise</a:t>
            </a:r>
            <a:r>
              <a:rPr lang="de-DE" sz="2000" dirty="0">
                <a:ea typeface="+mn-lt"/>
                <a:cs typeface="+mn-lt"/>
              </a:rPr>
              <a:t> deux </a:t>
            </a:r>
            <a:r>
              <a:rPr lang="de-DE" sz="2000" dirty="0" err="1">
                <a:ea typeface="+mn-lt"/>
                <a:cs typeface="+mn-lt"/>
              </a:rPr>
              <a:t>chemins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d’un</a:t>
            </a:r>
            <a:r>
              <a:rPr lang="de-DE" sz="2000" dirty="0">
                <a:ea typeface="+mn-lt"/>
                <a:cs typeface="+mn-lt"/>
              </a:rPr>
              <a:t> type </a:t>
            </a:r>
            <a:r>
              <a:rPr lang="de-DE" sz="2000" dirty="0" err="1">
                <a:ea typeface="+mn-lt"/>
                <a:cs typeface="+mn-lt"/>
              </a:rPr>
              <a:t>particulier</a:t>
            </a:r>
            <a:r>
              <a:rPr lang="de-DE" sz="2000" dirty="0">
                <a:ea typeface="+mn-lt"/>
                <a:cs typeface="+mn-lt"/>
              </a:rPr>
              <a:t>, </a:t>
            </a:r>
            <a:r>
              <a:rPr lang="de-DE" sz="2000" dirty="0">
                <a:ea typeface="+mn-lt"/>
                <a:cs typeface="+mn-lt"/>
                <a:hlinkClick r:id="rId2"/>
              </a:rPr>
              <a:t>eulérien</a:t>
            </a:r>
            <a:r>
              <a:rPr lang="de-DE" sz="2000" dirty="0">
                <a:ea typeface="+mn-lt"/>
                <a:cs typeface="+mn-lt"/>
              </a:rPr>
              <a:t> et </a:t>
            </a:r>
            <a:r>
              <a:rPr lang="de-DE" sz="2000" dirty="0">
                <a:ea typeface="+mn-lt"/>
                <a:cs typeface="+mn-lt"/>
                <a:hlinkClick r:id="rId3"/>
              </a:rPr>
              <a:t>hamiltonien</a:t>
            </a:r>
            <a:r>
              <a:rPr lang="de-DE" sz="2000" dirty="0">
                <a:ea typeface="+mn-lt"/>
                <a:cs typeface="+mn-lt"/>
              </a:rPr>
              <a:t>.</a:t>
            </a:r>
            <a:endParaRPr lang="en-US" sz="2000" dirty="0"/>
          </a:p>
        </p:txBody>
      </p:sp>
      <p:grpSp>
        <p:nvGrpSpPr>
          <p:cNvPr id="99" name="Cross">
            <a:extLst>
              <a:ext uri="{FF2B5EF4-FFF2-40B4-BE49-F238E27FC236}">
                <a16:creationId xmlns:a16="http://schemas.microsoft.com/office/drawing/2014/main" id="{B270D064-4AA8-4476-8B01-32F8176A4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15" name="Straight Connector 99">
              <a:extLst>
                <a:ext uri="{FF2B5EF4-FFF2-40B4-BE49-F238E27FC236}">
                  <a16:creationId xmlns:a16="http://schemas.microsoft.com/office/drawing/2014/main" id="{3A8100D3-125D-4F8C-83B8-B5898B6F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A2153A7-5195-4EFC-B16A-D5758F967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DC6FA8BD-907B-4EA4-8771-A805AE396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557" y="2509676"/>
            <a:ext cx="6402214" cy="3505211"/>
          </a:xfrm>
          <a:prstGeom prst="rect">
            <a:avLst/>
          </a:prstGeom>
        </p:spPr>
      </p:pic>
      <p:grpSp>
        <p:nvGrpSpPr>
          <p:cNvPr id="103" name="Bottom Right">
            <a:extLst>
              <a:ext uri="{FF2B5EF4-FFF2-40B4-BE49-F238E27FC236}">
                <a16:creationId xmlns:a16="http://schemas.microsoft.com/office/drawing/2014/main" id="{AB6237A3-9D32-467E-AA5A-14D052593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F057400-8420-478E-8A2F-B58D45E0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5" name="Graphic 157">
              <a:extLst>
                <a:ext uri="{FF2B5EF4-FFF2-40B4-BE49-F238E27FC236}">
                  <a16:creationId xmlns:a16="http://schemas.microsoft.com/office/drawing/2014/main" id="{CC012467-B7B8-440A-8DAB-5EFF70FA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0F8C8E4-FB02-4F5D-9DC9-A062442E46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8A40D7C3-FA31-4AF6-AD75-E54BF48E9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128BB2D-104A-4CDF-8D53-D83ACBC85B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A3CCEA3-9A1A-408D-9344-64347FAFA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C8F56CD-A9BE-4A11-90D6-A0C38552E2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0152681-AFB0-428A-B6D0-BC183F8C4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3AD8FD39-79C9-4EA7-A00A-CDA13E009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A2652E6-AEC0-4A6E-9E79-B09605219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260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3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2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5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98182" y="559813"/>
            <a:ext cx="10246090" cy="14711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Arbres de poids minimal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5756" y="2384474"/>
            <a:ext cx="4810872" cy="372861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venir Next LT Pro" panose="020B0504020202020204" pitchFamily="34" charset="0"/>
              <a:buChar char="+"/>
            </a:pPr>
            <a:r>
              <a:rPr lang="en-US" sz="1800"/>
              <a:t>Obtenir l’arbre de poids minimum est encore un problème d’optimisation avec contrainte.</a:t>
            </a:r>
          </a:p>
          <a:p>
            <a:pPr marL="342900" indent="-228600" algn="l">
              <a:buFont typeface="Avenir Next LT Pro" panose="020B0504020202020204" pitchFamily="34" charset="0"/>
              <a:buChar char="+"/>
            </a:pPr>
            <a:endParaRPr lang="en-US" sz="1800"/>
          </a:p>
          <a:p>
            <a:pPr marL="342900" indent="-228600" algn="l">
              <a:buFont typeface="Avenir Next LT Pro" panose="020B0504020202020204" pitchFamily="34" charset="0"/>
              <a:buChar char="+"/>
            </a:pPr>
            <a:r>
              <a:rPr lang="en-US" sz="1800"/>
              <a:t>Il s’agit de réduire l’ensemble des arcs tout en conservant un graphe composé d’une seule composante connexe.</a:t>
            </a:r>
          </a:p>
          <a:p>
            <a:pPr marL="342900" indent="-228600" algn="l">
              <a:buFont typeface="Avenir Next LT Pro" panose="020B0504020202020204" pitchFamily="34" charset="0"/>
              <a:buChar char="+"/>
            </a:pPr>
            <a:r>
              <a:rPr lang="en-US" sz="1800"/>
              <a:t>Algorithme de Kruskal, Algorithme de Prim</a:t>
            </a:r>
          </a:p>
          <a:p>
            <a:pPr marL="342900" indent="-228600" algn="l">
              <a:buFont typeface="Avenir Next LT Pro" panose="020B0504020202020204" pitchFamily="34" charset="0"/>
              <a:buChar char="+"/>
            </a:pPr>
            <a:endParaRPr lang="en-US" sz="180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0C07DE0-0506-413B-AA4A-B54E748E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2" y="2507723"/>
            <a:ext cx="4967270" cy="3402579"/>
          </a:xfrm>
          <a:prstGeom prst="rect">
            <a:avLst/>
          </a:prstGeom>
        </p:spPr>
      </p:pic>
      <p:grpSp>
        <p:nvGrpSpPr>
          <p:cNvPr id="125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27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21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4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3" name="Freeform: Shape 86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4" name="Freeform: Shape 88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6" name="Freeform: Shape 90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0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2" name="Rectangle 1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1" name="Rectangle 1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0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2" name="Freeform: Shape 116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98182" y="559813"/>
            <a:ext cx="3988369" cy="223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Circuit Eulérien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4323" y="2725364"/>
            <a:ext cx="5123922" cy="3574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lnSpc>
                <a:spcPct val="100000"/>
              </a:lnSpc>
              <a:buFont typeface="Avenir Next LT Pro" panose="020B0504020202020204" pitchFamily="34" charset="0"/>
              <a:buChar char="+"/>
            </a:pPr>
            <a:r>
              <a:rPr lang="en-US" sz="1600" dirty="0"/>
              <a:t>Dans les </a:t>
            </a:r>
            <a:r>
              <a:rPr lang="en-US" sz="1600" dirty="0" err="1"/>
              <a:t>années</a:t>
            </a:r>
            <a:r>
              <a:rPr lang="en-US" sz="1600" dirty="0"/>
              <a:t> 1730, Leonhard Euler </a:t>
            </a:r>
            <a:r>
              <a:rPr lang="en-US" sz="1600" dirty="0" err="1"/>
              <a:t>chercha</a:t>
            </a:r>
            <a:r>
              <a:rPr lang="en-US" sz="1600" dirty="0"/>
              <a:t> à </a:t>
            </a:r>
            <a:r>
              <a:rPr lang="en-US" sz="1600" dirty="0" err="1"/>
              <a:t>résoudre</a:t>
            </a:r>
            <a:r>
              <a:rPr lang="en-US" sz="1600" dirty="0"/>
              <a:t> un </a:t>
            </a:r>
            <a:r>
              <a:rPr lang="en-US" sz="1600" dirty="0" err="1"/>
              <a:t>problème</a:t>
            </a:r>
            <a:r>
              <a:rPr lang="en-US" sz="1600" dirty="0"/>
              <a:t> pratique. </a:t>
            </a:r>
            <a:r>
              <a:rPr lang="en-US" sz="1600" dirty="0" err="1"/>
              <a:t>Pouvait</a:t>
            </a:r>
            <a:r>
              <a:rPr lang="en-US" sz="1600" dirty="0"/>
              <a:t>-on </a:t>
            </a:r>
            <a:r>
              <a:rPr lang="en-US" sz="1600" dirty="0" err="1"/>
              <a:t>emprunter</a:t>
            </a:r>
            <a:r>
              <a:rPr lang="en-US" sz="1600" dirty="0"/>
              <a:t> les sept </a:t>
            </a:r>
            <a:r>
              <a:rPr lang="en-US" sz="1600" dirty="0" err="1"/>
              <a:t>ponts</a:t>
            </a:r>
            <a:r>
              <a:rPr lang="en-US" sz="1600" dirty="0"/>
              <a:t> de Königsberg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fois</a:t>
            </a:r>
            <a:r>
              <a:rPr lang="en-US" sz="1600" dirty="0"/>
              <a:t> et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seule</a:t>
            </a:r>
            <a:r>
              <a:rPr lang="en-US" sz="1600" dirty="0"/>
              <a:t> au </a:t>
            </a:r>
            <a:r>
              <a:rPr lang="en-US" sz="1600" dirty="0" err="1"/>
              <a:t>cours</a:t>
            </a:r>
            <a:r>
              <a:rPr lang="en-US" sz="1600" dirty="0"/>
              <a:t> d'un </a:t>
            </a:r>
            <a:r>
              <a:rPr lang="en-US" sz="1600" dirty="0" err="1"/>
              <a:t>parcours</a:t>
            </a:r>
            <a:r>
              <a:rPr lang="en-US" sz="1600" dirty="0"/>
              <a:t> dans la </a:t>
            </a:r>
            <a:r>
              <a:rPr lang="en-US" sz="1600" dirty="0" err="1"/>
              <a:t>ville</a:t>
            </a:r>
            <a:r>
              <a:rPr lang="en-US" sz="1600" dirty="0"/>
              <a:t> ? </a:t>
            </a:r>
            <a:endParaRPr lang="en-US" sz="1600" dirty="0">
              <a:cs typeface="Segoe UI"/>
            </a:endParaRPr>
          </a:p>
          <a:p>
            <a:pPr marL="342900" indent="-228600" algn="l">
              <a:lnSpc>
                <a:spcPct val="100000"/>
              </a:lnSpc>
              <a:buFont typeface="Avenir Next LT Pro" panose="020B0504020202020204" pitchFamily="34" charset="0"/>
              <a:buChar char="+"/>
            </a:pPr>
            <a:endParaRPr lang="en-US" sz="1600" dirty="0">
              <a:cs typeface="Segoe UI"/>
            </a:endParaRPr>
          </a:p>
          <a:p>
            <a:pPr marL="342900" indent="-228600" algn="l">
              <a:lnSpc>
                <a:spcPct val="100000"/>
              </a:lnSpc>
              <a:buFont typeface="Avenir Next LT Pro" panose="020B0504020202020204" pitchFamily="34" charset="0"/>
              <a:buChar char="+"/>
            </a:pPr>
            <a:r>
              <a:rPr lang="en-US" sz="1600" dirty="0"/>
              <a:t>Une </a:t>
            </a:r>
            <a:r>
              <a:rPr lang="en-US" sz="1600" dirty="0" err="1"/>
              <a:t>chaîne</a:t>
            </a:r>
            <a:r>
              <a:rPr lang="en-US" sz="1600" dirty="0"/>
              <a:t> </a:t>
            </a:r>
            <a:r>
              <a:rPr lang="en-US" sz="1600" dirty="0" err="1"/>
              <a:t>eulérienne</a:t>
            </a:r>
            <a:r>
              <a:rPr lang="en-US" sz="1600" dirty="0"/>
              <a:t> d’un </a:t>
            </a:r>
            <a:r>
              <a:rPr lang="en-US" sz="1600" dirty="0" err="1"/>
              <a:t>graphe</a:t>
            </a:r>
            <a:r>
              <a:rPr lang="en-US" sz="1600" dirty="0"/>
              <a:t> </a:t>
            </a:r>
            <a:r>
              <a:rPr lang="en-US" sz="1600" dirty="0" err="1"/>
              <a:t>connexe</a:t>
            </a:r>
            <a:r>
              <a:rPr lang="en-US" sz="1600" dirty="0"/>
              <a:t> </a:t>
            </a:r>
            <a:r>
              <a:rPr lang="en-US" sz="1600" dirty="0" err="1"/>
              <a:t>contient</a:t>
            </a:r>
            <a:r>
              <a:rPr lang="en-US" sz="1600" dirty="0"/>
              <a:t>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fois</a:t>
            </a:r>
            <a:r>
              <a:rPr lang="en-US" sz="1600" dirty="0"/>
              <a:t> et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seule</a:t>
            </a:r>
            <a:r>
              <a:rPr lang="en-US" sz="1600" dirty="0"/>
              <a:t> </a:t>
            </a:r>
            <a:r>
              <a:rPr lang="en-US" sz="1600" dirty="0" err="1"/>
              <a:t>toutes</a:t>
            </a:r>
            <a:r>
              <a:rPr lang="en-US" sz="1600" dirty="0"/>
              <a:t> </a:t>
            </a:r>
            <a:r>
              <a:rPr lang="en-US" sz="1600" dirty="0" err="1"/>
              <a:t>ses</a:t>
            </a:r>
            <a:r>
              <a:rPr lang="en-US" sz="1600" dirty="0"/>
              <a:t> arêtes. Si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chaîne</a:t>
            </a:r>
            <a:r>
              <a:rPr lang="en-US" sz="1600" dirty="0"/>
              <a:t> </a:t>
            </a:r>
            <a:r>
              <a:rPr lang="en-US" sz="1600" dirty="0" err="1"/>
              <a:t>eulérienne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</a:t>
            </a:r>
            <a:r>
              <a:rPr lang="en-US" sz="1600" dirty="0" err="1"/>
              <a:t>fermée</a:t>
            </a:r>
            <a:r>
              <a:rPr lang="en-US" sz="1600" dirty="0"/>
              <a:t> (</a:t>
            </a:r>
            <a:r>
              <a:rPr lang="en-US" sz="1600" dirty="0" err="1"/>
              <a:t>c’est</a:t>
            </a:r>
            <a:r>
              <a:rPr lang="en-US" sz="1600" dirty="0"/>
              <a:t>-à-dire </a:t>
            </a:r>
            <a:r>
              <a:rPr lang="en-US" sz="1600" dirty="0" err="1"/>
              <a:t>qu’elle</a:t>
            </a:r>
            <a:r>
              <a:rPr lang="en-US" sz="1600" dirty="0"/>
              <a:t> </a:t>
            </a:r>
            <a:r>
              <a:rPr lang="en-US" sz="1600" dirty="0" err="1"/>
              <a:t>revient</a:t>
            </a:r>
            <a:r>
              <a:rPr lang="en-US" sz="1600" dirty="0"/>
              <a:t> à son point de </a:t>
            </a:r>
            <a:r>
              <a:rPr lang="en-US" sz="1600" dirty="0" err="1"/>
              <a:t>départ</a:t>
            </a:r>
            <a:r>
              <a:rPr lang="en-US" sz="1600" dirty="0"/>
              <a:t>), il </a:t>
            </a:r>
            <a:r>
              <a:rPr lang="en-US" sz="1600" dirty="0" err="1"/>
              <a:t>s’agit</a:t>
            </a:r>
            <a:r>
              <a:rPr lang="en-US" sz="1600" dirty="0"/>
              <a:t> d’un cycle </a:t>
            </a:r>
            <a:r>
              <a:rPr lang="en-US" sz="1600" dirty="0" err="1"/>
              <a:t>eulérien</a:t>
            </a:r>
            <a:r>
              <a:rPr lang="en-US" sz="1600" dirty="0"/>
              <a:t>.</a:t>
            </a:r>
            <a:endParaRPr lang="en-US" sz="1600">
              <a:cs typeface="Segoe UI"/>
            </a:endParaRPr>
          </a:p>
          <a:p>
            <a:pPr indent="-228600" algn="l">
              <a:lnSpc>
                <a:spcPct val="100000"/>
              </a:lnSpc>
              <a:buFont typeface="Avenir Next LT Pro" panose="020B0504020202020204" pitchFamily="34" charset="0"/>
              <a:buChar char="+"/>
            </a:pPr>
            <a:endParaRPr lang="en-US" sz="1600" dirty="0">
              <a:cs typeface="Segoe UI"/>
            </a:endParaRPr>
          </a:p>
          <a:p>
            <a:pPr indent="-228600" algn="l">
              <a:lnSpc>
                <a:spcPct val="100000"/>
              </a:lnSpc>
              <a:buFont typeface="Avenir Next LT Pro" panose="020B0504020202020204" pitchFamily="34" charset="0"/>
              <a:buChar char="+"/>
            </a:pPr>
            <a:endParaRPr lang="en-US" sz="1600" dirty="0">
              <a:cs typeface="Segoe U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D92807D-7DC8-4C6F-BA49-0F4EF34F6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03" y="1821592"/>
            <a:ext cx="6387190" cy="3209562"/>
          </a:xfrm>
          <a:prstGeom prst="rect">
            <a:avLst/>
          </a:prstGeom>
        </p:spPr>
      </p:pic>
      <p:grpSp>
        <p:nvGrpSpPr>
          <p:cNvPr id="125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4" name="Freeform: Shape 125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27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766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92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0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19" name="Rectangle 2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23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11918" y="-904"/>
            <a:ext cx="3988369" cy="223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Circuit Hamiltonien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5605" y="2121513"/>
            <a:ext cx="5569621" cy="47391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 algn="l">
              <a:lnSpc>
                <a:spcPct val="100000"/>
              </a:lnSpc>
              <a:buFont typeface="Avenir Next LT Pro" panose="020B0504020202020204" pitchFamily="34" charset="0"/>
              <a:buChar char="+"/>
            </a:pPr>
            <a:r>
              <a:rPr lang="en-US" sz="2000" dirty="0"/>
              <a:t>A </a:t>
            </a:r>
            <a:r>
              <a:rPr lang="en-US" sz="2000" dirty="0" err="1"/>
              <a:t>partir</a:t>
            </a:r>
            <a:r>
              <a:rPr lang="en-US" sz="2000" dirty="0"/>
              <a:t> d’un circuit </a:t>
            </a:r>
            <a:r>
              <a:rPr lang="en-US" sz="2000" dirty="0" err="1"/>
              <a:t>eulérien</a:t>
            </a:r>
            <a:r>
              <a:rPr lang="en-US" sz="2000" dirty="0"/>
              <a:t>, on </a:t>
            </a:r>
            <a:r>
              <a:rPr lang="en-US" sz="2000" dirty="0" err="1"/>
              <a:t>construit</a:t>
            </a:r>
            <a:r>
              <a:rPr lang="en-US" sz="2000" dirty="0"/>
              <a:t> un circuit </a:t>
            </a:r>
            <a:r>
              <a:rPr lang="en-US" sz="2000" dirty="0" err="1"/>
              <a:t>hamiltonien</a:t>
            </a:r>
            <a:r>
              <a:rPr lang="en-US" sz="2000" dirty="0"/>
              <a:t> en </a:t>
            </a:r>
            <a:r>
              <a:rPr lang="en-US" sz="2000" dirty="0" err="1"/>
              <a:t>évitant</a:t>
            </a:r>
            <a:r>
              <a:rPr lang="en-US" sz="2000" dirty="0"/>
              <a:t> </a:t>
            </a:r>
            <a:r>
              <a:rPr lang="en-US" sz="2000" dirty="0" err="1"/>
              <a:t>simplement</a:t>
            </a:r>
            <a:r>
              <a:rPr lang="en-US" sz="2000" dirty="0"/>
              <a:t> les </a:t>
            </a:r>
            <a:r>
              <a:rPr lang="en-US" sz="2000" dirty="0" err="1"/>
              <a:t>noeuds</a:t>
            </a:r>
            <a:r>
              <a:rPr lang="en-US" sz="2000" dirty="0"/>
              <a:t> déjà </a:t>
            </a:r>
            <a:r>
              <a:rPr lang="en-US" sz="2000" dirty="0" err="1"/>
              <a:t>parcourus</a:t>
            </a:r>
            <a:r>
              <a:rPr lang="en-US" sz="2000" dirty="0"/>
              <a:t>.</a:t>
            </a:r>
            <a:endParaRPr lang="en-US" sz="2000" dirty="0">
              <a:cs typeface="Segoe UI"/>
            </a:endParaRPr>
          </a:p>
          <a:p>
            <a:pPr indent="-228600" algn="l">
              <a:lnSpc>
                <a:spcPct val="100000"/>
              </a:lnSpc>
              <a:buFont typeface="Avenir Next LT Pro" panose="020B0504020202020204" pitchFamily="34" charset="0"/>
              <a:buChar char="+"/>
            </a:pPr>
            <a:endParaRPr lang="en-US" sz="2000" dirty="0">
              <a:cs typeface="Segoe UI"/>
            </a:endParaRPr>
          </a:p>
          <a:p>
            <a:pPr marL="285750" indent="-228600" algn="l">
              <a:lnSpc>
                <a:spcPct val="100000"/>
              </a:lnSpc>
              <a:buFont typeface="Avenir Next LT Pro" panose="020B0504020202020204" pitchFamily="34" charset="0"/>
              <a:buChar char="+"/>
            </a:pPr>
            <a:r>
              <a:rPr lang="en-US" sz="2000" dirty="0"/>
              <a:t>Cette construction </a:t>
            </a:r>
            <a:r>
              <a:rPr lang="en-US" sz="2000" dirty="0" err="1"/>
              <a:t>est</a:t>
            </a:r>
            <a:r>
              <a:rPr lang="en-US" sz="2000" dirty="0"/>
              <a:t> possible </a:t>
            </a:r>
            <a:r>
              <a:rPr lang="en-US" sz="2000" dirty="0" err="1"/>
              <a:t>puisque</a:t>
            </a:r>
            <a:r>
              <a:rPr lang="en-US" sz="2000" dirty="0"/>
              <a:t> le </a:t>
            </a:r>
            <a:r>
              <a:rPr lang="en-US" sz="2000" dirty="0" err="1"/>
              <a:t>graphe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entièrement</a:t>
            </a:r>
            <a:r>
              <a:rPr lang="en-US" sz="2000" dirty="0"/>
              <a:t> </a:t>
            </a:r>
            <a:r>
              <a:rPr lang="en-US" sz="2000" dirty="0" err="1"/>
              <a:t>connecté</a:t>
            </a:r>
            <a:r>
              <a:rPr lang="en-US" sz="2000" dirty="0"/>
              <a:t>. Il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donc</a:t>
            </a:r>
            <a:r>
              <a:rPr lang="en-US" sz="2000" dirty="0"/>
              <a:t> possible de passer d’un </a:t>
            </a:r>
            <a:r>
              <a:rPr lang="en-US" sz="2000" dirty="0" err="1"/>
              <a:t>noeud</a:t>
            </a:r>
            <a:r>
              <a:rPr lang="en-US" sz="2000" dirty="0"/>
              <a:t> </a:t>
            </a:r>
            <a:r>
              <a:rPr lang="en-US" sz="2000" dirty="0" err="1"/>
              <a:t>quelconque</a:t>
            </a:r>
            <a:r>
              <a:rPr lang="en-US" sz="2000" dirty="0"/>
              <a:t> à un </a:t>
            </a:r>
            <a:r>
              <a:rPr lang="en-US" sz="2000" dirty="0" err="1"/>
              <a:t>autre</a:t>
            </a:r>
            <a:r>
              <a:rPr lang="en-US" sz="2000" dirty="0"/>
              <a:t> </a:t>
            </a:r>
            <a:r>
              <a:rPr lang="en-US" sz="2000" dirty="0" err="1"/>
              <a:t>noeud</a:t>
            </a:r>
            <a:r>
              <a:rPr lang="en-US" sz="2000" dirty="0"/>
              <a:t> </a:t>
            </a:r>
            <a:r>
              <a:rPr lang="en-US" sz="2000" dirty="0" err="1"/>
              <a:t>quelconque</a:t>
            </a:r>
            <a:r>
              <a:rPr lang="en-US" sz="2000" dirty="0"/>
              <a:t> </a:t>
            </a:r>
            <a:r>
              <a:rPr lang="en-US" sz="2000" dirty="0" err="1"/>
              <a:t>lui</a:t>
            </a:r>
            <a:r>
              <a:rPr lang="en-US" sz="2000" dirty="0"/>
              <a:t> </a:t>
            </a:r>
            <a:r>
              <a:rPr lang="en-US" sz="2000" dirty="0" err="1"/>
              <a:t>aussi</a:t>
            </a:r>
            <a:r>
              <a:rPr lang="en-US" sz="2000" dirty="0"/>
              <a:t>.</a:t>
            </a:r>
            <a:endParaRPr lang="en-US" sz="2000" dirty="0">
              <a:cs typeface="Segoe UI"/>
            </a:endParaRPr>
          </a:p>
          <a:p>
            <a:pPr indent="-228600" algn="l">
              <a:lnSpc>
                <a:spcPct val="100000"/>
              </a:lnSpc>
              <a:buFont typeface="Avenir Next LT Pro" panose="020B0504020202020204" pitchFamily="34" charset="0"/>
              <a:buChar char="+"/>
            </a:pPr>
            <a:endParaRPr lang="en-US" sz="2000" dirty="0">
              <a:cs typeface="Segoe UI"/>
            </a:endParaRPr>
          </a:p>
          <a:p>
            <a:pPr marL="285750" indent="-228600" algn="l">
              <a:lnSpc>
                <a:spcPct val="100000"/>
              </a:lnSpc>
              <a:buFont typeface="Avenir Next LT Pro" panose="020B0504020202020204" pitchFamily="34" charset="0"/>
              <a:buChar char="+"/>
            </a:pPr>
            <a:r>
              <a:rPr lang="en-US" sz="2000" dirty="0"/>
              <a:t>Il </a:t>
            </a:r>
            <a:r>
              <a:rPr lang="en-US" sz="2000" dirty="0" err="1"/>
              <a:t>est</a:t>
            </a:r>
            <a:r>
              <a:rPr lang="en-US" sz="2000" dirty="0"/>
              <a:t> possible que </a:t>
            </a:r>
            <a:r>
              <a:rPr lang="en-US" sz="2000" dirty="0" err="1"/>
              <a:t>cet</a:t>
            </a:r>
            <a:r>
              <a:rPr lang="en-US" sz="2000" dirty="0"/>
              <a:t> arc </a:t>
            </a:r>
            <a:r>
              <a:rPr lang="en-US" sz="2000" dirty="0" err="1"/>
              <a:t>n’appartienne</a:t>
            </a:r>
            <a:r>
              <a:rPr lang="en-US" sz="2000" dirty="0"/>
              <a:t> pas au </a:t>
            </a:r>
            <a:r>
              <a:rPr lang="en-US" sz="2000" dirty="0" err="1"/>
              <a:t>graphe</a:t>
            </a:r>
            <a:r>
              <a:rPr lang="en-US" sz="2000" dirty="0"/>
              <a:t>.</a:t>
            </a:r>
            <a:endParaRPr lang="en-US" sz="2000" dirty="0">
              <a:cs typeface="Segoe U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D8BE08C-646A-46A8-951D-2B539A048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" r="2601" b="-4"/>
          <a:stretch/>
        </p:blipFill>
        <p:spPr>
          <a:xfrm>
            <a:off x="5938061" y="567942"/>
            <a:ext cx="5716874" cy="5716862"/>
          </a:xfrm>
          <a:prstGeom prst="rect">
            <a:avLst/>
          </a:prstGeom>
        </p:spPr>
      </p:pic>
      <p:grpSp>
        <p:nvGrpSpPr>
          <p:cNvPr id="233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35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865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4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3" name="Freeform: Shape 86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4" name="Freeform: Shape 88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6" name="Freeform: Shape 90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0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2" name="Rectangle 1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1" name="Rectangle 1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0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2" name="Freeform: Shape 116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98182" y="559813"/>
            <a:ext cx="4987809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Optimisation possible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00133" y="2384474"/>
            <a:ext cx="4987488" cy="42749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venir Next LT Pro" panose="020B0504020202020204" pitchFamily="34" charset="0"/>
              <a:buChar char="+"/>
            </a:pPr>
            <a:r>
              <a:rPr lang="en-US" sz="1800" dirty="0"/>
              <a:t>en </a:t>
            </a:r>
            <a:r>
              <a:rPr lang="en-US" sz="1800" dirty="0" err="1"/>
              <a:t>échangeant</a:t>
            </a:r>
            <a:r>
              <a:rPr lang="en-US" sz="1800" dirty="0"/>
              <a:t> la position de </a:t>
            </a:r>
            <a:r>
              <a:rPr lang="en-US" sz="1800" dirty="0" err="1"/>
              <a:t>noeuds</a:t>
            </a:r>
            <a:r>
              <a:rPr lang="en-US" sz="1800" dirty="0"/>
              <a:t> dans le chemin </a:t>
            </a:r>
            <a:r>
              <a:rPr lang="en-US" sz="1800" dirty="0" err="1"/>
              <a:t>hamiltonien</a:t>
            </a:r>
            <a:r>
              <a:rPr lang="en-US" sz="1800" dirty="0"/>
              <a:t> </a:t>
            </a:r>
            <a:r>
              <a:rPr lang="en-US" sz="1800" dirty="0" err="1"/>
              <a:t>obtenu</a:t>
            </a:r>
          </a:p>
          <a:p>
            <a:pPr marL="114300" algn="l"/>
            <a:endParaRPr lang="en-US" sz="1800" dirty="0">
              <a:cs typeface="Segoe UI"/>
            </a:endParaRPr>
          </a:p>
          <a:p>
            <a:pPr marL="342900" indent="-228600" algn="l">
              <a:buFont typeface="Avenir Next LT Pro" panose="020B0504020202020204" pitchFamily="34" charset="0"/>
              <a:buChar char="+"/>
            </a:pPr>
            <a:r>
              <a:rPr lang="en-US" sz="1800" dirty="0"/>
              <a:t>Un </a:t>
            </a:r>
            <a:r>
              <a:rPr lang="en-US" sz="1800" dirty="0" err="1"/>
              <a:t>échange</a:t>
            </a:r>
            <a:r>
              <a:rPr lang="en-US" sz="1800" dirty="0"/>
              <a:t> de </a:t>
            </a:r>
            <a:r>
              <a:rPr lang="en-US" sz="1800" dirty="0" err="1"/>
              <a:t>noeuds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pertinent </a:t>
            </a:r>
            <a:r>
              <a:rPr lang="en-US" sz="1800" dirty="0" err="1"/>
              <a:t>s’il</a:t>
            </a:r>
            <a:r>
              <a:rPr lang="en-US" sz="1800" dirty="0"/>
              <a:t> fait </a:t>
            </a:r>
            <a:r>
              <a:rPr lang="en-US" sz="1800" dirty="0" err="1"/>
              <a:t>décroître</a:t>
            </a:r>
            <a:r>
              <a:rPr lang="en-US" sz="1800" dirty="0"/>
              <a:t> la longueur du chemin</a:t>
            </a:r>
            <a:endParaRPr lang="en-US" sz="1800" dirty="0">
              <a:cs typeface="Segoe UI"/>
            </a:endParaRPr>
          </a:p>
          <a:p>
            <a:pPr indent="-228600" algn="l">
              <a:buFont typeface="Avenir Next LT Pro" panose="020B0504020202020204" pitchFamily="34" charset="0"/>
              <a:buChar char="+"/>
            </a:pPr>
            <a:endParaRPr lang="en-US" sz="1800"/>
          </a:p>
          <a:p>
            <a:pPr marL="342900" indent="-228600" algn="l">
              <a:buFont typeface="Avenir Next LT Pro" panose="020B0504020202020204" pitchFamily="34" charset="0"/>
              <a:buChar char="+"/>
            </a:pPr>
            <a:r>
              <a:rPr lang="en-US" sz="1800" dirty="0" err="1"/>
              <a:t>L’ensemble</a:t>
            </a:r>
            <a:r>
              <a:rPr lang="en-US" sz="1800" dirty="0"/>
              <a:t> des </a:t>
            </a:r>
            <a:r>
              <a:rPr lang="en-US" sz="1800" dirty="0" err="1"/>
              <a:t>possibilités</a:t>
            </a:r>
            <a:r>
              <a:rPr lang="en-US" sz="1800" dirty="0"/>
              <a:t> </a:t>
            </a:r>
            <a:r>
              <a:rPr lang="en-US" sz="1800" dirty="0" err="1"/>
              <a:t>envisagées</a:t>
            </a:r>
            <a:r>
              <a:rPr lang="en-US" sz="1800" dirty="0"/>
              <a:t> </a:t>
            </a:r>
            <a:r>
              <a:rPr lang="en-US" sz="1800" dirty="0" err="1"/>
              <a:t>sont</a:t>
            </a:r>
            <a:r>
              <a:rPr lang="en-US" sz="1800" dirty="0"/>
              <a:t> </a:t>
            </a:r>
            <a:r>
              <a:rPr lang="en-US" sz="1800" dirty="0" err="1"/>
              <a:t>inspirées</a:t>
            </a:r>
            <a:r>
              <a:rPr lang="en-US" sz="1800" dirty="0"/>
              <a:t> de </a:t>
            </a:r>
            <a:r>
              <a:rPr lang="en-US" sz="1800" dirty="0">
                <a:hlinkClick r:id="rId2"/>
              </a:rPr>
              <a:t>An Effective Implementation of the Lin-Kernighan Traveling Salesman Heuristic</a:t>
            </a:r>
            <a:endParaRPr lang="en-US" sz="1800" dirty="0"/>
          </a:p>
          <a:p>
            <a:pPr marL="342900" indent="-228600" algn="l">
              <a:buFont typeface="Avenir Next LT Pro" panose="020B0504020202020204" pitchFamily="34" charset="0"/>
              <a:buChar char="+"/>
            </a:pPr>
            <a:endParaRPr lang="en-US" sz="18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FFA6FF1-E77A-4C4B-862D-33A89D6FB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67" r="25984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25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4" name="Freeform: Shape 125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27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92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D5FB73-BA84-42F3-9283-D9EA0FBFC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3710" r="-1" b="15973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37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38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8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50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3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de-DE" sz="6600" dirty="0">
                <a:solidFill>
                  <a:srgbClr val="FFFFFF"/>
                </a:solidFill>
                <a:latin typeface="Contoso Pharmaceuticals"/>
                <a:cs typeface="Calibri Light"/>
              </a:rPr>
              <a:t>Merci de </a:t>
            </a:r>
            <a:r>
              <a:rPr lang="fr-FR" sz="6600" dirty="0">
                <a:solidFill>
                  <a:srgbClr val="FFFFFF"/>
                </a:solidFill>
                <a:latin typeface="Contoso Pharmaceuticals"/>
                <a:cs typeface="Calibri Light"/>
              </a:rPr>
              <a:t>votre </a:t>
            </a:r>
            <a:r>
              <a:rPr lang="fr-FR" sz="6600" noProof="1">
                <a:solidFill>
                  <a:srgbClr val="FFFFFF"/>
                </a:solidFill>
                <a:latin typeface="Contoso Pharmaceuticals"/>
                <a:cs typeface="Calibri Light"/>
              </a:rPr>
              <a:t>attention</a:t>
            </a:r>
            <a:endParaRPr lang="fr-FR" sz="6600" noProof="1">
              <a:solidFill>
                <a:srgbClr val="FFFFF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200">
                <a:solidFill>
                  <a:srgbClr val="FFFFFF"/>
                </a:solidFill>
                <a:latin typeface="Contoso Pharmaceuticals"/>
                <a:cs typeface="Calibri"/>
              </a:rPr>
              <a:t>Avez-vous</a:t>
            </a:r>
            <a:r>
              <a:rPr lang="de-DE" sz="2200" dirty="0">
                <a:solidFill>
                  <a:srgbClr val="FFFFFF"/>
                </a:solidFill>
                <a:latin typeface="Contoso Pharmaceuticals"/>
                <a:cs typeface="Calibri"/>
              </a:rPr>
              <a:t> des </a:t>
            </a:r>
            <a:r>
              <a:rPr lang="fr-FR" sz="2200" dirty="0">
                <a:solidFill>
                  <a:srgbClr val="FFFFFF"/>
                </a:solidFill>
                <a:latin typeface="Contoso Pharmaceuticals"/>
                <a:cs typeface="Calibri"/>
              </a:rPr>
              <a:t>questions</a:t>
            </a:r>
            <a:r>
              <a:rPr lang="de-DE" sz="2200" dirty="0">
                <a:solidFill>
                  <a:srgbClr val="FFFFFF"/>
                </a:solidFill>
                <a:latin typeface="Contoso Pharmaceuticals"/>
                <a:cs typeface="Calibri"/>
              </a:rPr>
              <a:t> ?</a:t>
            </a:r>
            <a:endParaRPr lang="en-US" sz="2200">
              <a:solidFill>
                <a:srgbClr val="FFFFFF"/>
              </a:solidFill>
            </a:endParaRPr>
          </a:p>
        </p:txBody>
      </p:sp>
      <p:grpSp>
        <p:nvGrpSpPr>
          <p:cNvPr id="170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062145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ExploreVTI</vt:lpstr>
      <vt:lpstr>Theorical Notions</vt:lpstr>
      <vt:lpstr>Sommaire</vt:lpstr>
      <vt:lpstr>Trouver le chemin le plus court</vt:lpstr>
      <vt:lpstr>Arbres de poids minimal</vt:lpstr>
      <vt:lpstr>Circuit Eulérien</vt:lpstr>
      <vt:lpstr>Circuit Hamiltonien</vt:lpstr>
      <vt:lpstr>Optimisation possible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216</cp:revision>
  <dcterms:created xsi:type="dcterms:W3CDTF">2020-11-08T18:54:10Z</dcterms:created>
  <dcterms:modified xsi:type="dcterms:W3CDTF">2020-11-09T09:34:49Z</dcterms:modified>
</cp:coreProperties>
</file>