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66" r:id="rId4"/>
    <p:sldId id="284" r:id="rId5"/>
    <p:sldId id="261" r:id="rId6"/>
    <p:sldId id="267" r:id="rId7"/>
    <p:sldId id="282" r:id="rId8"/>
    <p:sldId id="263" r:id="rId9"/>
    <p:sldId id="283" r:id="rId10"/>
    <p:sldId id="258" r:id="rId11"/>
    <p:sldId id="264" r:id="rId12"/>
    <p:sldId id="273" r:id="rId13"/>
    <p:sldId id="270" r:id="rId14"/>
    <p:sldId id="260" r:id="rId15"/>
    <p:sldId id="281" r:id="rId16"/>
    <p:sldId id="268" r:id="rId17"/>
    <p:sldId id="274" r:id="rId18"/>
    <p:sldId id="286" r:id="rId19"/>
    <p:sldId id="285" r:id="rId20"/>
    <p:sldId id="275" r:id="rId21"/>
    <p:sldId id="278" r:id="rId22"/>
    <p:sldId id="279" r:id="rId23"/>
    <p:sldId id="280" r:id="rId24"/>
    <p:sldId id="271" r:id="rId25"/>
    <p:sldId id="272" r:id="rId26"/>
    <p:sldId id="269" r:id="rId27"/>
    <p:sldId id="265"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53D5"/>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10" autoAdjust="0"/>
    <p:restoredTop sz="89303" autoAdjust="0"/>
  </p:normalViewPr>
  <p:slideViewPr>
    <p:cSldViewPr snapToGrid="0">
      <p:cViewPr varScale="1">
        <p:scale>
          <a:sx n="61" d="100"/>
          <a:sy n="61" d="100"/>
        </p:scale>
        <p:origin x="85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930D2F-0F54-489F-A1CB-7D3B48E060BB}" type="datetimeFigureOut">
              <a:rPr lang="zh-CN" altLang="en-US" smtClean="0"/>
              <a:t>21.9.8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C73AF1-85A3-4034-9925-399D65AB9366}" type="slidenum">
              <a:rPr lang="zh-CN" altLang="en-US" smtClean="0"/>
              <a:t>‹#›</a:t>
            </a:fld>
            <a:endParaRPr lang="zh-CN" altLang="en-US"/>
          </a:p>
        </p:txBody>
      </p:sp>
    </p:spTree>
    <p:extLst>
      <p:ext uri="{BB962C8B-B14F-4D97-AF65-F5344CB8AC3E}">
        <p14:creationId xmlns:p14="http://schemas.microsoft.com/office/powerpoint/2010/main" val="2006516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数据自古就有，有数据就有统计</a:t>
            </a:r>
            <a:endParaRPr lang="en-US" altLang="zh-CN" dirty="0"/>
          </a:p>
          <a:p>
            <a:r>
              <a:rPr lang="zh-CN" altLang="en-US" dirty="0"/>
              <a:t>统计陷井</a:t>
            </a:r>
            <a:endParaRPr lang="en-US" altLang="zh-CN" dirty="0"/>
          </a:p>
          <a:p>
            <a:r>
              <a:rPr lang="zh-CN" altLang="en-US" dirty="0"/>
              <a:t>信息技术</a:t>
            </a:r>
            <a:r>
              <a:rPr lang="en-US" altLang="zh-CN" dirty="0"/>
              <a:t>-&gt;</a:t>
            </a:r>
            <a:r>
              <a:rPr lang="zh-CN" altLang="en-US" dirty="0"/>
              <a:t>发展</a:t>
            </a:r>
            <a:r>
              <a:rPr lang="en-US" altLang="zh-CN" dirty="0"/>
              <a:t>-&gt;</a:t>
            </a:r>
            <a:r>
              <a:rPr lang="zh-CN" altLang="en-US" dirty="0"/>
              <a:t>数据挖掘</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AC73AF1-85A3-4034-9925-399D65AB9366}" type="slidenum">
              <a:rPr lang="zh-CN" altLang="en-US" smtClean="0"/>
              <a:t>3</a:t>
            </a:fld>
            <a:endParaRPr lang="zh-CN" altLang="en-US"/>
          </a:p>
        </p:txBody>
      </p:sp>
    </p:spTree>
    <p:extLst>
      <p:ext uri="{BB962C8B-B14F-4D97-AF65-F5344CB8AC3E}">
        <p14:creationId xmlns:p14="http://schemas.microsoft.com/office/powerpoint/2010/main" val="1397692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谁更了解你</a:t>
            </a:r>
          </a:p>
        </p:txBody>
      </p:sp>
      <p:sp>
        <p:nvSpPr>
          <p:cNvPr id="4" name="灯片编号占位符 3"/>
          <p:cNvSpPr>
            <a:spLocks noGrp="1"/>
          </p:cNvSpPr>
          <p:nvPr>
            <p:ph type="sldNum" sz="quarter" idx="5"/>
          </p:nvPr>
        </p:nvSpPr>
        <p:spPr/>
        <p:txBody>
          <a:bodyPr/>
          <a:lstStyle/>
          <a:p>
            <a:fld id="{3AC73AF1-85A3-4034-9925-399D65AB9366}" type="slidenum">
              <a:rPr lang="zh-CN" altLang="en-US" smtClean="0"/>
              <a:t>5</a:t>
            </a:fld>
            <a:endParaRPr lang="zh-CN" altLang="en-US"/>
          </a:p>
        </p:txBody>
      </p:sp>
    </p:spTree>
    <p:extLst>
      <p:ext uri="{BB962C8B-B14F-4D97-AF65-F5344CB8AC3E}">
        <p14:creationId xmlns:p14="http://schemas.microsoft.com/office/powerpoint/2010/main" val="3909929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AC73AF1-85A3-4034-9925-399D65AB9366}" type="slidenum">
              <a:rPr lang="zh-CN" altLang="en-US" smtClean="0"/>
              <a:t>6</a:t>
            </a:fld>
            <a:endParaRPr lang="zh-CN" altLang="en-US"/>
          </a:p>
        </p:txBody>
      </p:sp>
    </p:spTree>
    <p:extLst>
      <p:ext uri="{BB962C8B-B14F-4D97-AF65-F5344CB8AC3E}">
        <p14:creationId xmlns:p14="http://schemas.microsoft.com/office/powerpoint/2010/main" val="2659506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粮仓现象</a:t>
            </a:r>
            <a:endParaRPr lang="en-US" altLang="zh-CN" dirty="0"/>
          </a:p>
          <a:p>
            <a:r>
              <a:rPr lang="en-US" altLang="zh-CN" dirty="0"/>
              <a:t>1</a:t>
            </a:r>
            <a:r>
              <a:rPr lang="zh-CN" altLang="en-US" dirty="0"/>
              <a:t>、数据收集能力增加（传感器）</a:t>
            </a:r>
            <a:endParaRPr lang="en-US" altLang="zh-CN" dirty="0"/>
          </a:p>
          <a:p>
            <a:r>
              <a:rPr lang="en-US" altLang="zh-CN" dirty="0"/>
              <a:t>2</a:t>
            </a:r>
            <a:r>
              <a:rPr lang="zh-CN" altLang="en-US" dirty="0"/>
              <a:t>、算力得到增强，提高了数据处理的能力</a:t>
            </a:r>
            <a:endParaRPr lang="en-US" altLang="zh-CN" dirty="0"/>
          </a:p>
          <a:p>
            <a:r>
              <a:rPr lang="en-US" altLang="zh-CN" dirty="0"/>
              <a:t>3</a:t>
            </a:r>
            <a:r>
              <a:rPr lang="zh-CN" altLang="en-US" dirty="0"/>
              <a:t>、算法得到发展，能从数据中分析和挖掘中得到有价值的结果</a:t>
            </a:r>
          </a:p>
          <a:p>
            <a:endParaRPr lang="zh-CN" altLang="en-US" dirty="0"/>
          </a:p>
        </p:txBody>
      </p:sp>
      <p:sp>
        <p:nvSpPr>
          <p:cNvPr id="4" name="灯片编号占位符 3"/>
          <p:cNvSpPr>
            <a:spLocks noGrp="1"/>
          </p:cNvSpPr>
          <p:nvPr>
            <p:ph type="sldNum" sz="quarter" idx="5"/>
          </p:nvPr>
        </p:nvSpPr>
        <p:spPr/>
        <p:txBody>
          <a:bodyPr/>
          <a:lstStyle/>
          <a:p>
            <a:fld id="{3AC73AF1-85A3-4034-9925-399D65AB9366}" type="slidenum">
              <a:rPr lang="zh-CN" altLang="en-US" smtClean="0"/>
              <a:t>7</a:t>
            </a:fld>
            <a:endParaRPr lang="zh-CN" altLang="en-US"/>
          </a:p>
        </p:txBody>
      </p:sp>
    </p:spTree>
    <p:extLst>
      <p:ext uri="{BB962C8B-B14F-4D97-AF65-F5344CB8AC3E}">
        <p14:creationId xmlns:p14="http://schemas.microsoft.com/office/powerpoint/2010/main" val="1477820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电脑升级（加装硬盘，内存）</a:t>
            </a:r>
            <a:r>
              <a:rPr lang="en-US" altLang="zh-CN" dirty="0"/>
              <a:t>-&gt;</a:t>
            </a:r>
            <a:r>
              <a:rPr lang="zh-CN" altLang="en-US" dirty="0"/>
              <a:t>装新机子</a:t>
            </a:r>
            <a:endParaRPr lang="en-US" altLang="zh-CN" dirty="0"/>
          </a:p>
          <a:p>
            <a:r>
              <a:rPr lang="zh-CN" altLang="en-US" dirty="0"/>
              <a:t>云计算</a:t>
            </a:r>
          </a:p>
        </p:txBody>
      </p:sp>
      <p:sp>
        <p:nvSpPr>
          <p:cNvPr id="4" name="灯片编号占位符 3"/>
          <p:cNvSpPr>
            <a:spLocks noGrp="1"/>
          </p:cNvSpPr>
          <p:nvPr>
            <p:ph type="sldNum" sz="quarter" idx="5"/>
          </p:nvPr>
        </p:nvSpPr>
        <p:spPr/>
        <p:txBody>
          <a:bodyPr/>
          <a:lstStyle/>
          <a:p>
            <a:fld id="{3AC73AF1-85A3-4034-9925-399D65AB9366}" type="slidenum">
              <a:rPr lang="zh-CN" altLang="en-US" smtClean="0"/>
              <a:t>8</a:t>
            </a:fld>
            <a:endParaRPr lang="zh-CN" altLang="en-US"/>
          </a:p>
        </p:txBody>
      </p:sp>
    </p:spTree>
    <p:extLst>
      <p:ext uri="{BB962C8B-B14F-4D97-AF65-F5344CB8AC3E}">
        <p14:creationId xmlns:p14="http://schemas.microsoft.com/office/powerpoint/2010/main" val="2174326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BEE57D-2972-4632-9CCD-CECC540C1F8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D81ADD6-B424-4D31-8361-1AF2978E12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CF7128C-7E64-45AB-92D6-B77F94C33182}"/>
              </a:ext>
            </a:extLst>
          </p:cNvPr>
          <p:cNvSpPr>
            <a:spLocks noGrp="1"/>
          </p:cNvSpPr>
          <p:nvPr>
            <p:ph type="dt" sz="half" idx="10"/>
          </p:nvPr>
        </p:nvSpPr>
        <p:spPr/>
        <p:txBody>
          <a:bodyPr/>
          <a:lstStyle/>
          <a:p>
            <a:fld id="{FA28A31B-1196-463A-AF7D-970D528BF5C0}" type="datetimeFigureOut">
              <a:rPr lang="zh-CN" altLang="en-US" smtClean="0"/>
              <a:t>21.9.8</a:t>
            </a:fld>
            <a:endParaRPr lang="zh-CN" altLang="en-US"/>
          </a:p>
        </p:txBody>
      </p:sp>
      <p:sp>
        <p:nvSpPr>
          <p:cNvPr id="5" name="页脚占位符 4">
            <a:extLst>
              <a:ext uri="{FF2B5EF4-FFF2-40B4-BE49-F238E27FC236}">
                <a16:creationId xmlns:a16="http://schemas.microsoft.com/office/drawing/2014/main" id="{39104D5A-822B-459E-B2AF-EFAFA37AC8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60DDD66-1D97-4D2C-9EFB-69D72802A60C}"/>
              </a:ext>
            </a:extLst>
          </p:cNvPr>
          <p:cNvSpPr>
            <a:spLocks noGrp="1"/>
          </p:cNvSpPr>
          <p:nvPr>
            <p:ph type="sldNum" sz="quarter" idx="12"/>
          </p:nvPr>
        </p:nvSpPr>
        <p:spPr/>
        <p:txBody>
          <a:bodyPr/>
          <a:lstStyle/>
          <a:p>
            <a:fld id="{88784F2D-3CE9-44E0-98AF-2B0D93D655DC}" type="slidenum">
              <a:rPr lang="zh-CN" altLang="en-US" smtClean="0"/>
              <a:t>‹#›</a:t>
            </a:fld>
            <a:endParaRPr lang="zh-CN" altLang="en-US"/>
          </a:p>
        </p:txBody>
      </p:sp>
    </p:spTree>
    <p:extLst>
      <p:ext uri="{BB962C8B-B14F-4D97-AF65-F5344CB8AC3E}">
        <p14:creationId xmlns:p14="http://schemas.microsoft.com/office/powerpoint/2010/main" val="3277040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F75BDC-B8E2-408A-8C82-F5A1D9A53A6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910C9F5-C9B8-4AEF-AD28-C73DB2DD301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85FF52-6BB6-43F3-AD29-5D8C06C925A5}"/>
              </a:ext>
            </a:extLst>
          </p:cNvPr>
          <p:cNvSpPr>
            <a:spLocks noGrp="1"/>
          </p:cNvSpPr>
          <p:nvPr>
            <p:ph type="dt" sz="half" idx="10"/>
          </p:nvPr>
        </p:nvSpPr>
        <p:spPr/>
        <p:txBody>
          <a:bodyPr/>
          <a:lstStyle/>
          <a:p>
            <a:fld id="{FA28A31B-1196-463A-AF7D-970D528BF5C0}" type="datetimeFigureOut">
              <a:rPr lang="zh-CN" altLang="en-US" smtClean="0"/>
              <a:t>21.9.8</a:t>
            </a:fld>
            <a:endParaRPr lang="zh-CN" altLang="en-US"/>
          </a:p>
        </p:txBody>
      </p:sp>
      <p:sp>
        <p:nvSpPr>
          <p:cNvPr id="5" name="页脚占位符 4">
            <a:extLst>
              <a:ext uri="{FF2B5EF4-FFF2-40B4-BE49-F238E27FC236}">
                <a16:creationId xmlns:a16="http://schemas.microsoft.com/office/drawing/2014/main" id="{060C8B01-1BE0-4EC4-82F0-B35C7B67F3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E041B72-F905-44BF-9B77-E38AC621CFBE}"/>
              </a:ext>
            </a:extLst>
          </p:cNvPr>
          <p:cNvSpPr>
            <a:spLocks noGrp="1"/>
          </p:cNvSpPr>
          <p:nvPr>
            <p:ph type="sldNum" sz="quarter" idx="12"/>
          </p:nvPr>
        </p:nvSpPr>
        <p:spPr/>
        <p:txBody>
          <a:bodyPr/>
          <a:lstStyle/>
          <a:p>
            <a:fld id="{88784F2D-3CE9-44E0-98AF-2B0D93D655DC}" type="slidenum">
              <a:rPr lang="zh-CN" altLang="en-US" smtClean="0"/>
              <a:t>‹#›</a:t>
            </a:fld>
            <a:endParaRPr lang="zh-CN" altLang="en-US"/>
          </a:p>
        </p:txBody>
      </p:sp>
    </p:spTree>
    <p:extLst>
      <p:ext uri="{BB962C8B-B14F-4D97-AF65-F5344CB8AC3E}">
        <p14:creationId xmlns:p14="http://schemas.microsoft.com/office/powerpoint/2010/main" val="3335937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48AF625-F7FB-4868-AF55-FCE68586D03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FD52306-9FDF-4183-BC03-B33E561D745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272917E-4B8F-4972-B5CB-2407FF938B0A}"/>
              </a:ext>
            </a:extLst>
          </p:cNvPr>
          <p:cNvSpPr>
            <a:spLocks noGrp="1"/>
          </p:cNvSpPr>
          <p:nvPr>
            <p:ph type="dt" sz="half" idx="10"/>
          </p:nvPr>
        </p:nvSpPr>
        <p:spPr/>
        <p:txBody>
          <a:bodyPr/>
          <a:lstStyle/>
          <a:p>
            <a:fld id="{FA28A31B-1196-463A-AF7D-970D528BF5C0}" type="datetimeFigureOut">
              <a:rPr lang="zh-CN" altLang="en-US" smtClean="0"/>
              <a:t>21.9.8</a:t>
            </a:fld>
            <a:endParaRPr lang="zh-CN" altLang="en-US"/>
          </a:p>
        </p:txBody>
      </p:sp>
      <p:sp>
        <p:nvSpPr>
          <p:cNvPr id="5" name="页脚占位符 4">
            <a:extLst>
              <a:ext uri="{FF2B5EF4-FFF2-40B4-BE49-F238E27FC236}">
                <a16:creationId xmlns:a16="http://schemas.microsoft.com/office/drawing/2014/main" id="{10D4809B-C7B4-48AA-9440-C34CB17D02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21CD0B-1204-46C1-9BEE-204336AE07F5}"/>
              </a:ext>
            </a:extLst>
          </p:cNvPr>
          <p:cNvSpPr>
            <a:spLocks noGrp="1"/>
          </p:cNvSpPr>
          <p:nvPr>
            <p:ph type="sldNum" sz="quarter" idx="12"/>
          </p:nvPr>
        </p:nvSpPr>
        <p:spPr/>
        <p:txBody>
          <a:bodyPr/>
          <a:lstStyle/>
          <a:p>
            <a:fld id="{88784F2D-3CE9-44E0-98AF-2B0D93D655DC}" type="slidenum">
              <a:rPr lang="zh-CN" altLang="en-US" smtClean="0"/>
              <a:t>‹#›</a:t>
            </a:fld>
            <a:endParaRPr lang="zh-CN" altLang="en-US"/>
          </a:p>
        </p:txBody>
      </p:sp>
    </p:spTree>
    <p:extLst>
      <p:ext uri="{BB962C8B-B14F-4D97-AF65-F5344CB8AC3E}">
        <p14:creationId xmlns:p14="http://schemas.microsoft.com/office/powerpoint/2010/main" val="364552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F38837-D563-4A23-A370-18463C787806}"/>
              </a:ext>
            </a:extLst>
          </p:cNvPr>
          <p:cNvSpPr>
            <a:spLocks noGrp="1"/>
          </p:cNvSpPr>
          <p:nvPr>
            <p:ph type="title"/>
          </p:nvPr>
        </p:nvSpPr>
        <p:spPr>
          <a:xfrm>
            <a:off x="838200" y="365126"/>
            <a:ext cx="10515600" cy="1019112"/>
          </a:xfrm>
        </p:spPr>
        <p:txBody>
          <a:bodyPr/>
          <a:lstStyle>
            <a:lvl1pPr>
              <a:defRPr>
                <a:solidFill>
                  <a:srgbClr val="002060"/>
                </a:solidFill>
                <a:latin typeface="Times New Roman" panose="02020603050405020304" pitchFamily="18" charset="0"/>
                <a:ea typeface="宋体" panose="02010600030101010101" pitchFamily="2" charset="-122"/>
                <a:cs typeface="Times New Roman" panose="02020603050405020304" pitchFamily="18" charset="0"/>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EB9ABDFE-5F98-4122-87BB-9D6AE99C8E7A}"/>
              </a:ext>
            </a:extLst>
          </p:cNvPr>
          <p:cNvSpPr>
            <a:spLocks noGrp="1"/>
          </p:cNvSpPr>
          <p:nvPr>
            <p:ph idx="1"/>
          </p:nvPr>
        </p:nvSpPr>
        <p:spPr>
          <a:xfrm>
            <a:off x="838200" y="1490472"/>
            <a:ext cx="10515600" cy="4686491"/>
          </a:xfrm>
        </p:spPr>
        <p:txBody>
          <a:bodyPr/>
          <a:lstStyle>
            <a:lvl1pPr>
              <a:lnSpc>
                <a:spcPct val="130000"/>
              </a:lnSpc>
              <a:defRPr>
                <a:latin typeface="Arial" panose="020B0604020202020204" pitchFamily="34" charset="0"/>
                <a:ea typeface="宋体" panose="02010600030101010101" pitchFamily="2" charset="-122"/>
                <a:cs typeface="Arial" panose="020B0604020202020204" pitchFamily="34" charset="0"/>
              </a:defRPr>
            </a:lvl1pPr>
            <a:lvl2pPr>
              <a:lnSpc>
                <a:spcPct val="130000"/>
              </a:lnSpc>
              <a:defRPr>
                <a:latin typeface="Arial" panose="020B0604020202020204" pitchFamily="34" charset="0"/>
                <a:ea typeface="宋体" panose="02010600030101010101" pitchFamily="2" charset="-122"/>
                <a:cs typeface="Arial" panose="020B0604020202020204" pitchFamily="34" charset="0"/>
              </a:defRPr>
            </a:lvl2pPr>
            <a:lvl3pPr>
              <a:lnSpc>
                <a:spcPct val="130000"/>
              </a:lnSpc>
              <a:defRPr>
                <a:latin typeface="Arial" panose="020B0604020202020204" pitchFamily="34" charset="0"/>
                <a:ea typeface="宋体" panose="02010600030101010101" pitchFamily="2" charset="-122"/>
                <a:cs typeface="Arial" panose="020B0604020202020204" pitchFamily="34" charset="0"/>
              </a:defRPr>
            </a:lvl3pPr>
            <a:lvl4pPr>
              <a:lnSpc>
                <a:spcPct val="130000"/>
              </a:lnSpc>
              <a:defRPr>
                <a:latin typeface="Arial" panose="020B0604020202020204" pitchFamily="34" charset="0"/>
                <a:ea typeface="宋体" panose="02010600030101010101" pitchFamily="2" charset="-122"/>
                <a:cs typeface="Arial" panose="020B0604020202020204" pitchFamily="34" charset="0"/>
              </a:defRPr>
            </a:lvl4pPr>
            <a:lvl5pPr>
              <a:lnSpc>
                <a:spcPct val="130000"/>
              </a:lnSpc>
              <a:defRPr>
                <a:latin typeface="Arial" panose="020B0604020202020204" pitchFamily="34" charset="0"/>
                <a:ea typeface="宋体" panose="02010600030101010101" pitchFamily="2" charset="-122"/>
                <a:cs typeface="Arial" panose="020B0604020202020204" pitchFamily="34" charset="0"/>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F0401985-8BDC-4C18-8E75-EAA75A8D41AA}"/>
              </a:ext>
            </a:extLst>
          </p:cNvPr>
          <p:cNvSpPr>
            <a:spLocks noGrp="1"/>
          </p:cNvSpPr>
          <p:nvPr>
            <p:ph type="dt" sz="half" idx="10"/>
          </p:nvPr>
        </p:nvSpPr>
        <p:spPr/>
        <p:txBody>
          <a:bodyPr/>
          <a:lstStyle/>
          <a:p>
            <a:fld id="{FA28A31B-1196-463A-AF7D-970D528BF5C0}" type="datetimeFigureOut">
              <a:rPr lang="zh-CN" altLang="en-US" smtClean="0"/>
              <a:t>21.9.8</a:t>
            </a:fld>
            <a:endParaRPr lang="zh-CN" altLang="en-US"/>
          </a:p>
        </p:txBody>
      </p:sp>
      <p:sp>
        <p:nvSpPr>
          <p:cNvPr id="5" name="页脚占位符 4">
            <a:extLst>
              <a:ext uri="{FF2B5EF4-FFF2-40B4-BE49-F238E27FC236}">
                <a16:creationId xmlns:a16="http://schemas.microsoft.com/office/drawing/2014/main" id="{3068B9B2-4828-4AEE-AB42-39AD42CA94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50A2CC-15FB-46C6-BDED-F22BC636032A}"/>
              </a:ext>
            </a:extLst>
          </p:cNvPr>
          <p:cNvSpPr>
            <a:spLocks noGrp="1"/>
          </p:cNvSpPr>
          <p:nvPr>
            <p:ph type="sldNum" sz="quarter" idx="12"/>
          </p:nvPr>
        </p:nvSpPr>
        <p:spPr/>
        <p:txBody>
          <a:bodyPr/>
          <a:lstStyle/>
          <a:p>
            <a:fld id="{88784F2D-3CE9-44E0-98AF-2B0D93D655DC}" type="slidenum">
              <a:rPr lang="zh-CN" altLang="en-US" smtClean="0"/>
              <a:t>‹#›</a:t>
            </a:fld>
            <a:endParaRPr lang="zh-CN" altLang="en-US"/>
          </a:p>
        </p:txBody>
      </p:sp>
    </p:spTree>
    <p:extLst>
      <p:ext uri="{BB962C8B-B14F-4D97-AF65-F5344CB8AC3E}">
        <p14:creationId xmlns:p14="http://schemas.microsoft.com/office/powerpoint/2010/main" val="3128077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538F89-9277-4130-B556-9E11C1B0056C}"/>
              </a:ext>
            </a:extLst>
          </p:cNvPr>
          <p:cNvSpPr>
            <a:spLocks noGrp="1"/>
          </p:cNvSpPr>
          <p:nvPr>
            <p:ph type="title"/>
          </p:nvPr>
        </p:nvSpPr>
        <p:spPr>
          <a:xfrm>
            <a:off x="831850" y="1709738"/>
            <a:ext cx="10515600" cy="2852737"/>
          </a:xfrm>
        </p:spPr>
        <p:txBody>
          <a:bodyPr anchor="b"/>
          <a:lstStyle>
            <a:lvl1pPr>
              <a:lnSpc>
                <a:spcPct val="130000"/>
              </a:lnSpc>
              <a:defRPr sz="6000">
                <a:latin typeface="Times New Roman" panose="02020603050405020304" pitchFamily="18" charset="0"/>
                <a:ea typeface="宋体" panose="02010600030101010101" pitchFamily="2" charset="-122"/>
                <a:cs typeface="Times New Roman" panose="02020603050405020304" pitchFamily="18" charset="0"/>
              </a:defRPr>
            </a:lvl1pPr>
          </a:lstStyle>
          <a:p>
            <a:r>
              <a:rPr lang="zh-CN" altLang="en-US" dirty="0"/>
              <a:t>单击此处编辑母版标题样式</a:t>
            </a:r>
          </a:p>
        </p:txBody>
      </p:sp>
      <p:sp>
        <p:nvSpPr>
          <p:cNvPr id="3" name="文本占位符 2">
            <a:extLst>
              <a:ext uri="{FF2B5EF4-FFF2-40B4-BE49-F238E27FC236}">
                <a16:creationId xmlns:a16="http://schemas.microsoft.com/office/drawing/2014/main" id="{4A2FF4B0-8272-44C9-B1A3-B26340BE0B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ea typeface="宋体" panose="02010600030101010101" pitchFamily="2" charset="-122"/>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FAA5B56-2C80-4F02-B5E1-5883AD9D9403}"/>
              </a:ext>
            </a:extLst>
          </p:cNvPr>
          <p:cNvSpPr>
            <a:spLocks noGrp="1"/>
          </p:cNvSpPr>
          <p:nvPr>
            <p:ph type="dt" sz="half" idx="10"/>
          </p:nvPr>
        </p:nvSpPr>
        <p:spPr/>
        <p:txBody>
          <a:bodyPr/>
          <a:lstStyle/>
          <a:p>
            <a:fld id="{FA28A31B-1196-463A-AF7D-970D528BF5C0}" type="datetimeFigureOut">
              <a:rPr lang="zh-CN" altLang="en-US" smtClean="0"/>
              <a:t>21.9.8</a:t>
            </a:fld>
            <a:endParaRPr lang="zh-CN" altLang="en-US"/>
          </a:p>
        </p:txBody>
      </p:sp>
      <p:sp>
        <p:nvSpPr>
          <p:cNvPr id="5" name="页脚占位符 4">
            <a:extLst>
              <a:ext uri="{FF2B5EF4-FFF2-40B4-BE49-F238E27FC236}">
                <a16:creationId xmlns:a16="http://schemas.microsoft.com/office/drawing/2014/main" id="{60B0623F-F0FB-49F5-A5C2-3C28E608127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69289B-E1AA-4452-9D6B-D8DBCF4646D2}"/>
              </a:ext>
            </a:extLst>
          </p:cNvPr>
          <p:cNvSpPr>
            <a:spLocks noGrp="1"/>
          </p:cNvSpPr>
          <p:nvPr>
            <p:ph type="sldNum" sz="quarter" idx="12"/>
          </p:nvPr>
        </p:nvSpPr>
        <p:spPr/>
        <p:txBody>
          <a:bodyPr/>
          <a:lstStyle/>
          <a:p>
            <a:fld id="{88784F2D-3CE9-44E0-98AF-2B0D93D655DC}" type="slidenum">
              <a:rPr lang="zh-CN" altLang="en-US" smtClean="0"/>
              <a:t>‹#›</a:t>
            </a:fld>
            <a:endParaRPr lang="zh-CN" altLang="en-US"/>
          </a:p>
        </p:txBody>
      </p:sp>
    </p:spTree>
    <p:extLst>
      <p:ext uri="{BB962C8B-B14F-4D97-AF65-F5344CB8AC3E}">
        <p14:creationId xmlns:p14="http://schemas.microsoft.com/office/powerpoint/2010/main" val="2687548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6EF20F-2A19-41F9-B5CC-2F6697A155E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E518258-BA01-41EB-91B4-0D52FA1BF1F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0001B9A-2886-4FFD-A652-AC62EE14C63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0EECBD3-EBBB-4D05-9EC4-480FA913C22C}"/>
              </a:ext>
            </a:extLst>
          </p:cNvPr>
          <p:cNvSpPr>
            <a:spLocks noGrp="1"/>
          </p:cNvSpPr>
          <p:nvPr>
            <p:ph type="dt" sz="half" idx="10"/>
          </p:nvPr>
        </p:nvSpPr>
        <p:spPr/>
        <p:txBody>
          <a:bodyPr/>
          <a:lstStyle/>
          <a:p>
            <a:fld id="{FA28A31B-1196-463A-AF7D-970D528BF5C0}" type="datetimeFigureOut">
              <a:rPr lang="zh-CN" altLang="en-US" smtClean="0"/>
              <a:t>21.9.8</a:t>
            </a:fld>
            <a:endParaRPr lang="zh-CN" altLang="en-US"/>
          </a:p>
        </p:txBody>
      </p:sp>
      <p:sp>
        <p:nvSpPr>
          <p:cNvPr id="6" name="页脚占位符 5">
            <a:extLst>
              <a:ext uri="{FF2B5EF4-FFF2-40B4-BE49-F238E27FC236}">
                <a16:creationId xmlns:a16="http://schemas.microsoft.com/office/drawing/2014/main" id="{451355E9-61E4-4CF2-93B0-AC894479D5D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2EC5E75-D476-4C8C-B17E-45EA276DC4FA}"/>
              </a:ext>
            </a:extLst>
          </p:cNvPr>
          <p:cNvSpPr>
            <a:spLocks noGrp="1"/>
          </p:cNvSpPr>
          <p:nvPr>
            <p:ph type="sldNum" sz="quarter" idx="12"/>
          </p:nvPr>
        </p:nvSpPr>
        <p:spPr/>
        <p:txBody>
          <a:bodyPr/>
          <a:lstStyle/>
          <a:p>
            <a:fld id="{88784F2D-3CE9-44E0-98AF-2B0D93D655DC}" type="slidenum">
              <a:rPr lang="zh-CN" altLang="en-US" smtClean="0"/>
              <a:t>‹#›</a:t>
            </a:fld>
            <a:endParaRPr lang="zh-CN" altLang="en-US"/>
          </a:p>
        </p:txBody>
      </p:sp>
    </p:spTree>
    <p:extLst>
      <p:ext uri="{BB962C8B-B14F-4D97-AF65-F5344CB8AC3E}">
        <p14:creationId xmlns:p14="http://schemas.microsoft.com/office/powerpoint/2010/main" val="3390249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F6B82-9276-407D-AC0E-03E5BA6FFA4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BDB2D72-7A1D-494B-BD60-F6303AD145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9BC2E3B-1CAF-4FD7-A6A9-A1723144708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C64E768-9EC8-4A39-981B-1F23816017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0DE0948-526F-47C3-934F-F8AB2860645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C89B78D-E2EE-469C-AAEE-960E49CE7A96}"/>
              </a:ext>
            </a:extLst>
          </p:cNvPr>
          <p:cNvSpPr>
            <a:spLocks noGrp="1"/>
          </p:cNvSpPr>
          <p:nvPr>
            <p:ph type="dt" sz="half" idx="10"/>
          </p:nvPr>
        </p:nvSpPr>
        <p:spPr/>
        <p:txBody>
          <a:bodyPr/>
          <a:lstStyle/>
          <a:p>
            <a:fld id="{FA28A31B-1196-463A-AF7D-970D528BF5C0}" type="datetimeFigureOut">
              <a:rPr lang="zh-CN" altLang="en-US" smtClean="0"/>
              <a:t>21.9.8</a:t>
            </a:fld>
            <a:endParaRPr lang="zh-CN" altLang="en-US"/>
          </a:p>
        </p:txBody>
      </p:sp>
      <p:sp>
        <p:nvSpPr>
          <p:cNvPr id="8" name="页脚占位符 7">
            <a:extLst>
              <a:ext uri="{FF2B5EF4-FFF2-40B4-BE49-F238E27FC236}">
                <a16:creationId xmlns:a16="http://schemas.microsoft.com/office/drawing/2014/main" id="{56931AB6-5E18-4E62-90D1-1648765D61A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8C5D6B9-2C06-4B2E-A9ED-7B00124B8007}"/>
              </a:ext>
            </a:extLst>
          </p:cNvPr>
          <p:cNvSpPr>
            <a:spLocks noGrp="1"/>
          </p:cNvSpPr>
          <p:nvPr>
            <p:ph type="sldNum" sz="quarter" idx="12"/>
          </p:nvPr>
        </p:nvSpPr>
        <p:spPr/>
        <p:txBody>
          <a:bodyPr/>
          <a:lstStyle/>
          <a:p>
            <a:fld id="{88784F2D-3CE9-44E0-98AF-2B0D93D655DC}" type="slidenum">
              <a:rPr lang="zh-CN" altLang="en-US" smtClean="0"/>
              <a:t>‹#›</a:t>
            </a:fld>
            <a:endParaRPr lang="zh-CN" altLang="en-US"/>
          </a:p>
        </p:txBody>
      </p:sp>
    </p:spTree>
    <p:extLst>
      <p:ext uri="{BB962C8B-B14F-4D97-AF65-F5344CB8AC3E}">
        <p14:creationId xmlns:p14="http://schemas.microsoft.com/office/powerpoint/2010/main" val="4050294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7022CC-1806-40D9-A4E5-5C2F09273DD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8285D79-2F62-4AC3-9030-C101CDB6A7B0}"/>
              </a:ext>
            </a:extLst>
          </p:cNvPr>
          <p:cNvSpPr>
            <a:spLocks noGrp="1"/>
          </p:cNvSpPr>
          <p:nvPr>
            <p:ph type="dt" sz="half" idx="10"/>
          </p:nvPr>
        </p:nvSpPr>
        <p:spPr/>
        <p:txBody>
          <a:bodyPr/>
          <a:lstStyle/>
          <a:p>
            <a:fld id="{FA28A31B-1196-463A-AF7D-970D528BF5C0}" type="datetimeFigureOut">
              <a:rPr lang="zh-CN" altLang="en-US" smtClean="0"/>
              <a:t>21.9.8</a:t>
            </a:fld>
            <a:endParaRPr lang="zh-CN" altLang="en-US"/>
          </a:p>
        </p:txBody>
      </p:sp>
      <p:sp>
        <p:nvSpPr>
          <p:cNvPr id="4" name="页脚占位符 3">
            <a:extLst>
              <a:ext uri="{FF2B5EF4-FFF2-40B4-BE49-F238E27FC236}">
                <a16:creationId xmlns:a16="http://schemas.microsoft.com/office/drawing/2014/main" id="{B2AD8AE4-F2B9-4737-A62E-34FAA940DB8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58D085A-A6F5-4657-86B6-1FF57E95D1F6}"/>
              </a:ext>
            </a:extLst>
          </p:cNvPr>
          <p:cNvSpPr>
            <a:spLocks noGrp="1"/>
          </p:cNvSpPr>
          <p:nvPr>
            <p:ph type="sldNum" sz="quarter" idx="12"/>
          </p:nvPr>
        </p:nvSpPr>
        <p:spPr/>
        <p:txBody>
          <a:bodyPr/>
          <a:lstStyle/>
          <a:p>
            <a:fld id="{88784F2D-3CE9-44E0-98AF-2B0D93D655DC}" type="slidenum">
              <a:rPr lang="zh-CN" altLang="en-US" smtClean="0"/>
              <a:t>‹#›</a:t>
            </a:fld>
            <a:endParaRPr lang="zh-CN" altLang="en-US"/>
          </a:p>
        </p:txBody>
      </p:sp>
    </p:spTree>
    <p:extLst>
      <p:ext uri="{BB962C8B-B14F-4D97-AF65-F5344CB8AC3E}">
        <p14:creationId xmlns:p14="http://schemas.microsoft.com/office/powerpoint/2010/main" val="2785785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F1C70A5-C981-42EB-956D-DB429FDC1105}"/>
              </a:ext>
            </a:extLst>
          </p:cNvPr>
          <p:cNvSpPr>
            <a:spLocks noGrp="1"/>
          </p:cNvSpPr>
          <p:nvPr>
            <p:ph type="dt" sz="half" idx="10"/>
          </p:nvPr>
        </p:nvSpPr>
        <p:spPr/>
        <p:txBody>
          <a:bodyPr/>
          <a:lstStyle/>
          <a:p>
            <a:fld id="{FA28A31B-1196-463A-AF7D-970D528BF5C0}" type="datetimeFigureOut">
              <a:rPr lang="zh-CN" altLang="en-US" smtClean="0"/>
              <a:t>21.9.8</a:t>
            </a:fld>
            <a:endParaRPr lang="zh-CN" altLang="en-US"/>
          </a:p>
        </p:txBody>
      </p:sp>
      <p:sp>
        <p:nvSpPr>
          <p:cNvPr id="3" name="页脚占位符 2">
            <a:extLst>
              <a:ext uri="{FF2B5EF4-FFF2-40B4-BE49-F238E27FC236}">
                <a16:creationId xmlns:a16="http://schemas.microsoft.com/office/drawing/2014/main" id="{B09188BF-B8B8-4504-9574-3EFCE9A4352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68D2F8C-824B-4A9C-B59A-2B2DF34EA3EF}"/>
              </a:ext>
            </a:extLst>
          </p:cNvPr>
          <p:cNvSpPr>
            <a:spLocks noGrp="1"/>
          </p:cNvSpPr>
          <p:nvPr>
            <p:ph type="sldNum" sz="quarter" idx="12"/>
          </p:nvPr>
        </p:nvSpPr>
        <p:spPr/>
        <p:txBody>
          <a:bodyPr/>
          <a:lstStyle/>
          <a:p>
            <a:fld id="{88784F2D-3CE9-44E0-98AF-2B0D93D655DC}" type="slidenum">
              <a:rPr lang="zh-CN" altLang="en-US" smtClean="0"/>
              <a:t>‹#›</a:t>
            </a:fld>
            <a:endParaRPr lang="zh-CN" altLang="en-US"/>
          </a:p>
        </p:txBody>
      </p:sp>
    </p:spTree>
    <p:extLst>
      <p:ext uri="{BB962C8B-B14F-4D97-AF65-F5344CB8AC3E}">
        <p14:creationId xmlns:p14="http://schemas.microsoft.com/office/powerpoint/2010/main" val="2787311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FE587F-73B8-4CA9-8134-8BE092211BB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E81BB48-CD4F-4EDD-A160-D42931B94C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FB74789-DA02-42BA-B645-BC68B45EDA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BFE2DC6-A549-468F-A879-746A7017C00F}"/>
              </a:ext>
            </a:extLst>
          </p:cNvPr>
          <p:cNvSpPr>
            <a:spLocks noGrp="1"/>
          </p:cNvSpPr>
          <p:nvPr>
            <p:ph type="dt" sz="half" idx="10"/>
          </p:nvPr>
        </p:nvSpPr>
        <p:spPr/>
        <p:txBody>
          <a:bodyPr/>
          <a:lstStyle/>
          <a:p>
            <a:fld id="{FA28A31B-1196-463A-AF7D-970D528BF5C0}" type="datetimeFigureOut">
              <a:rPr lang="zh-CN" altLang="en-US" smtClean="0"/>
              <a:t>21.9.8</a:t>
            </a:fld>
            <a:endParaRPr lang="zh-CN" altLang="en-US"/>
          </a:p>
        </p:txBody>
      </p:sp>
      <p:sp>
        <p:nvSpPr>
          <p:cNvPr id="6" name="页脚占位符 5">
            <a:extLst>
              <a:ext uri="{FF2B5EF4-FFF2-40B4-BE49-F238E27FC236}">
                <a16:creationId xmlns:a16="http://schemas.microsoft.com/office/drawing/2014/main" id="{75B85128-6CDD-48B7-ADE7-7224B429555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82EC7B0-CF26-47B4-B5A7-DDBEC7330A96}"/>
              </a:ext>
            </a:extLst>
          </p:cNvPr>
          <p:cNvSpPr>
            <a:spLocks noGrp="1"/>
          </p:cNvSpPr>
          <p:nvPr>
            <p:ph type="sldNum" sz="quarter" idx="12"/>
          </p:nvPr>
        </p:nvSpPr>
        <p:spPr/>
        <p:txBody>
          <a:bodyPr/>
          <a:lstStyle/>
          <a:p>
            <a:fld id="{88784F2D-3CE9-44E0-98AF-2B0D93D655DC}" type="slidenum">
              <a:rPr lang="zh-CN" altLang="en-US" smtClean="0"/>
              <a:t>‹#›</a:t>
            </a:fld>
            <a:endParaRPr lang="zh-CN" altLang="en-US"/>
          </a:p>
        </p:txBody>
      </p:sp>
    </p:spTree>
    <p:extLst>
      <p:ext uri="{BB962C8B-B14F-4D97-AF65-F5344CB8AC3E}">
        <p14:creationId xmlns:p14="http://schemas.microsoft.com/office/powerpoint/2010/main" val="335904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C82085-7589-4ACA-B8C7-9916F231BBC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5BC7795-BE8A-445D-A2F8-3FD10EF217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5EC75A7-D433-437E-810D-DE5068C336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6F4D55E-37AE-4E75-9D5A-E61EF0E761B8}"/>
              </a:ext>
            </a:extLst>
          </p:cNvPr>
          <p:cNvSpPr>
            <a:spLocks noGrp="1"/>
          </p:cNvSpPr>
          <p:nvPr>
            <p:ph type="dt" sz="half" idx="10"/>
          </p:nvPr>
        </p:nvSpPr>
        <p:spPr/>
        <p:txBody>
          <a:bodyPr/>
          <a:lstStyle/>
          <a:p>
            <a:fld id="{FA28A31B-1196-463A-AF7D-970D528BF5C0}" type="datetimeFigureOut">
              <a:rPr lang="zh-CN" altLang="en-US" smtClean="0"/>
              <a:t>21.9.8</a:t>
            </a:fld>
            <a:endParaRPr lang="zh-CN" altLang="en-US"/>
          </a:p>
        </p:txBody>
      </p:sp>
      <p:sp>
        <p:nvSpPr>
          <p:cNvPr id="6" name="页脚占位符 5">
            <a:extLst>
              <a:ext uri="{FF2B5EF4-FFF2-40B4-BE49-F238E27FC236}">
                <a16:creationId xmlns:a16="http://schemas.microsoft.com/office/drawing/2014/main" id="{73D82D13-CA9F-4343-ABA3-566808BAC1A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5F0F98-AF22-47D2-A713-CD173D84D1FA}"/>
              </a:ext>
            </a:extLst>
          </p:cNvPr>
          <p:cNvSpPr>
            <a:spLocks noGrp="1"/>
          </p:cNvSpPr>
          <p:nvPr>
            <p:ph type="sldNum" sz="quarter" idx="12"/>
          </p:nvPr>
        </p:nvSpPr>
        <p:spPr/>
        <p:txBody>
          <a:bodyPr/>
          <a:lstStyle/>
          <a:p>
            <a:fld id="{88784F2D-3CE9-44E0-98AF-2B0D93D655DC}" type="slidenum">
              <a:rPr lang="zh-CN" altLang="en-US" smtClean="0"/>
              <a:t>‹#›</a:t>
            </a:fld>
            <a:endParaRPr lang="zh-CN" altLang="en-US"/>
          </a:p>
        </p:txBody>
      </p:sp>
    </p:spTree>
    <p:extLst>
      <p:ext uri="{BB962C8B-B14F-4D97-AF65-F5344CB8AC3E}">
        <p14:creationId xmlns:p14="http://schemas.microsoft.com/office/powerpoint/2010/main" val="1672656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F806673-FD17-4FC7-833E-17243D1B3E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E2EF019-C71B-4CDA-AF97-F392C4DB49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05073BA-3FAC-442B-8F06-3DFB146314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8A31B-1196-463A-AF7D-970D528BF5C0}" type="datetimeFigureOut">
              <a:rPr lang="zh-CN" altLang="en-US" smtClean="0"/>
              <a:t>21.9.8</a:t>
            </a:fld>
            <a:endParaRPr lang="zh-CN" altLang="en-US"/>
          </a:p>
        </p:txBody>
      </p:sp>
      <p:sp>
        <p:nvSpPr>
          <p:cNvPr id="5" name="页脚占位符 4">
            <a:extLst>
              <a:ext uri="{FF2B5EF4-FFF2-40B4-BE49-F238E27FC236}">
                <a16:creationId xmlns:a16="http://schemas.microsoft.com/office/drawing/2014/main" id="{3CE384C0-4784-4900-8B62-67296BF63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2B553BA-1450-4006-BDAF-F114C996AF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784F2D-3CE9-44E0-98AF-2B0D93D655DC}" type="slidenum">
              <a:rPr lang="zh-CN" altLang="en-US" smtClean="0"/>
              <a:t>‹#›</a:t>
            </a:fld>
            <a:endParaRPr lang="zh-CN" altLang="en-US"/>
          </a:p>
        </p:txBody>
      </p:sp>
    </p:spTree>
    <p:extLst>
      <p:ext uri="{BB962C8B-B14F-4D97-AF65-F5344CB8AC3E}">
        <p14:creationId xmlns:p14="http://schemas.microsoft.com/office/powerpoint/2010/main" val="908748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B57F72-3E7F-4CCB-8A5D-41CC016FA746}"/>
              </a:ext>
            </a:extLst>
          </p:cNvPr>
          <p:cNvSpPr>
            <a:spLocks noGrp="1"/>
          </p:cNvSpPr>
          <p:nvPr>
            <p:ph type="ctrTitle"/>
          </p:nvPr>
        </p:nvSpPr>
        <p:spPr/>
        <p:txBody>
          <a:bodyPr/>
          <a:lstStyle/>
          <a:p>
            <a:r>
              <a:rPr lang="zh-CN" altLang="en-US" dirty="0"/>
              <a:t>大数据处理技术</a:t>
            </a:r>
          </a:p>
        </p:txBody>
      </p:sp>
      <p:sp>
        <p:nvSpPr>
          <p:cNvPr id="3" name="副标题 2">
            <a:extLst>
              <a:ext uri="{FF2B5EF4-FFF2-40B4-BE49-F238E27FC236}">
                <a16:creationId xmlns:a16="http://schemas.microsoft.com/office/drawing/2014/main" id="{87F1744C-148F-497E-A649-A53E3605E645}"/>
              </a:ext>
            </a:extLst>
          </p:cNvPr>
          <p:cNvSpPr>
            <a:spLocks noGrp="1"/>
          </p:cNvSpPr>
          <p:nvPr>
            <p:ph type="subTitle" idx="1"/>
          </p:nvPr>
        </p:nvSpPr>
        <p:spPr/>
        <p:txBody>
          <a:bodyPr/>
          <a:lstStyle/>
          <a:p>
            <a:r>
              <a:rPr lang="zh-CN" altLang="en-US" dirty="0"/>
              <a:t>陈小瀚</a:t>
            </a:r>
          </a:p>
        </p:txBody>
      </p:sp>
    </p:spTree>
    <p:extLst>
      <p:ext uri="{BB962C8B-B14F-4D97-AF65-F5344CB8AC3E}">
        <p14:creationId xmlns:p14="http://schemas.microsoft.com/office/powerpoint/2010/main" val="2317047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EE2B43-E3F3-4BA0-8A30-39B3379CF8C2}"/>
              </a:ext>
            </a:extLst>
          </p:cNvPr>
          <p:cNvSpPr>
            <a:spLocks noGrp="1"/>
          </p:cNvSpPr>
          <p:nvPr>
            <p:ph type="title"/>
          </p:nvPr>
        </p:nvSpPr>
        <p:spPr/>
        <p:txBody>
          <a:bodyPr/>
          <a:lstStyle/>
          <a:p>
            <a:r>
              <a:rPr lang="zh-CN" altLang="en-US" dirty="0"/>
              <a:t>从</a:t>
            </a:r>
            <a:r>
              <a:rPr lang="en-US" altLang="zh-CN" i="1" dirty="0" err="1"/>
              <a:t>SETI@home</a:t>
            </a:r>
            <a:r>
              <a:rPr lang="zh-CN" altLang="en-US" dirty="0"/>
              <a:t>说起</a:t>
            </a:r>
          </a:p>
        </p:txBody>
      </p:sp>
      <p:sp>
        <p:nvSpPr>
          <p:cNvPr id="3" name="内容占位符 2">
            <a:extLst>
              <a:ext uri="{FF2B5EF4-FFF2-40B4-BE49-F238E27FC236}">
                <a16:creationId xmlns:a16="http://schemas.microsoft.com/office/drawing/2014/main" id="{6BFCA428-1162-41C1-9A39-285272BDA690}"/>
              </a:ext>
            </a:extLst>
          </p:cNvPr>
          <p:cNvSpPr>
            <a:spLocks noGrp="1"/>
          </p:cNvSpPr>
          <p:nvPr>
            <p:ph idx="1"/>
          </p:nvPr>
        </p:nvSpPr>
        <p:spPr/>
        <p:txBody>
          <a:bodyPr/>
          <a:lstStyle/>
          <a:p>
            <a:r>
              <a:rPr lang="en-US" altLang="zh-CN" dirty="0"/>
              <a:t>SETI</a:t>
            </a:r>
            <a:r>
              <a:rPr lang="zh-CN" altLang="en-US" dirty="0"/>
              <a:t>（</a:t>
            </a:r>
            <a:r>
              <a:rPr lang="en-US" altLang="zh-CN" dirty="0"/>
              <a:t> Search for Extra-Terrestrial Intelligence</a:t>
            </a:r>
            <a:r>
              <a:rPr lang="zh-CN" altLang="en-US" dirty="0"/>
              <a:t>）</a:t>
            </a:r>
            <a:endParaRPr lang="en-US" altLang="zh-CN" dirty="0"/>
          </a:p>
          <a:p>
            <a:r>
              <a:rPr lang="en-US" altLang="zh-CN" dirty="0"/>
              <a:t>https://setiathome.berkeley.edu/</a:t>
            </a:r>
            <a:endParaRPr lang="zh-CN" altLang="en-US" dirty="0"/>
          </a:p>
        </p:txBody>
      </p:sp>
      <p:pic>
        <p:nvPicPr>
          <p:cNvPr id="7" name="图片 6">
            <a:extLst>
              <a:ext uri="{FF2B5EF4-FFF2-40B4-BE49-F238E27FC236}">
                <a16:creationId xmlns:a16="http://schemas.microsoft.com/office/drawing/2014/main" id="{3AA03E2D-1D54-495A-90F6-36D131C2B4A3}"/>
              </a:ext>
            </a:extLst>
          </p:cNvPr>
          <p:cNvPicPr>
            <a:picLocks noChangeAspect="1"/>
          </p:cNvPicPr>
          <p:nvPr/>
        </p:nvPicPr>
        <p:blipFill>
          <a:blip r:embed="rId2"/>
          <a:stretch>
            <a:fillRect/>
          </a:stretch>
        </p:blipFill>
        <p:spPr>
          <a:xfrm>
            <a:off x="1738313" y="3326100"/>
            <a:ext cx="8715375" cy="3100100"/>
          </a:xfrm>
          <a:prstGeom prst="rect">
            <a:avLst/>
          </a:prstGeom>
        </p:spPr>
      </p:pic>
    </p:spTree>
    <p:extLst>
      <p:ext uri="{BB962C8B-B14F-4D97-AF65-F5344CB8AC3E}">
        <p14:creationId xmlns:p14="http://schemas.microsoft.com/office/powerpoint/2010/main" val="3907683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51CCF4-D07C-466C-9ABE-EE3A4DDA88D3}"/>
              </a:ext>
            </a:extLst>
          </p:cNvPr>
          <p:cNvSpPr>
            <a:spLocks noGrp="1"/>
          </p:cNvSpPr>
          <p:nvPr>
            <p:ph type="title"/>
          </p:nvPr>
        </p:nvSpPr>
        <p:spPr/>
        <p:txBody>
          <a:bodyPr/>
          <a:lstStyle/>
          <a:p>
            <a:r>
              <a:rPr lang="en-US" altLang="zh-CN" dirty="0"/>
              <a:t>2. </a:t>
            </a:r>
            <a:r>
              <a:rPr lang="zh-CN" altLang="en-US" dirty="0"/>
              <a:t>大数据技术</a:t>
            </a:r>
          </a:p>
        </p:txBody>
      </p:sp>
      <p:sp>
        <p:nvSpPr>
          <p:cNvPr id="3" name="内容占位符 2">
            <a:extLst>
              <a:ext uri="{FF2B5EF4-FFF2-40B4-BE49-F238E27FC236}">
                <a16:creationId xmlns:a16="http://schemas.microsoft.com/office/drawing/2014/main" id="{32093CB9-FEC8-4400-BA0A-756BDD8AEB19}"/>
              </a:ext>
            </a:extLst>
          </p:cNvPr>
          <p:cNvSpPr>
            <a:spLocks noGrp="1"/>
          </p:cNvSpPr>
          <p:nvPr>
            <p:ph idx="1"/>
          </p:nvPr>
        </p:nvSpPr>
        <p:spPr/>
        <p:txBody>
          <a:bodyPr>
            <a:normAutofit/>
          </a:bodyPr>
          <a:lstStyle/>
          <a:p>
            <a:r>
              <a:rPr lang="en-US" altLang="zh-CN" dirty="0"/>
              <a:t>Google</a:t>
            </a:r>
            <a:r>
              <a:rPr lang="zh-CN" altLang="en-US" dirty="0"/>
              <a:t>大数据技术（技术基础，技术论文）：</a:t>
            </a:r>
            <a:endParaRPr lang="en-US" altLang="zh-CN" dirty="0"/>
          </a:p>
          <a:p>
            <a:pPr lvl="1"/>
            <a:r>
              <a:rPr lang="en-US" altLang="zh-CN" dirty="0"/>
              <a:t>MapReduce</a:t>
            </a:r>
            <a:r>
              <a:rPr lang="zh-CN" altLang="en-US" dirty="0"/>
              <a:t>：</a:t>
            </a:r>
            <a:endParaRPr lang="en-US" altLang="zh-CN" dirty="0"/>
          </a:p>
          <a:p>
            <a:pPr lvl="1"/>
            <a:r>
              <a:rPr lang="en-US" altLang="zh-CN" dirty="0" err="1"/>
              <a:t>BigTable</a:t>
            </a:r>
            <a:r>
              <a:rPr lang="zh-CN" altLang="en-US" dirty="0"/>
              <a:t>：</a:t>
            </a:r>
            <a:endParaRPr lang="en-US" altLang="zh-CN" dirty="0"/>
          </a:p>
          <a:p>
            <a:pPr lvl="1"/>
            <a:r>
              <a:rPr lang="en-US" altLang="zh-CN" dirty="0"/>
              <a:t>GFS</a:t>
            </a:r>
            <a:r>
              <a:rPr lang="zh-CN" altLang="en-US" dirty="0"/>
              <a:t>谷歌文件系统：可扩展的分布式文件系统</a:t>
            </a:r>
            <a:endParaRPr lang="en-US" altLang="zh-CN" dirty="0"/>
          </a:p>
          <a:p>
            <a:pPr lvl="1"/>
            <a:r>
              <a:rPr lang="en-US" altLang="zh-CN" dirty="0"/>
              <a:t>……</a:t>
            </a:r>
          </a:p>
          <a:p>
            <a:r>
              <a:rPr lang="en-US" altLang="zh-CN" dirty="0"/>
              <a:t>Hadoop</a:t>
            </a:r>
            <a:r>
              <a:rPr lang="zh-CN" altLang="en-US" dirty="0"/>
              <a:t>：</a:t>
            </a:r>
            <a:endParaRPr lang="en-US" altLang="zh-CN" dirty="0"/>
          </a:p>
          <a:p>
            <a:pPr lvl="1"/>
            <a:r>
              <a:rPr lang="zh-CN" altLang="en-US" dirty="0"/>
              <a:t>谷歌大数据技术的开源实现</a:t>
            </a:r>
          </a:p>
        </p:txBody>
      </p:sp>
      <p:cxnSp>
        <p:nvCxnSpPr>
          <p:cNvPr id="5" name="直接箭头连接符 4">
            <a:extLst>
              <a:ext uri="{FF2B5EF4-FFF2-40B4-BE49-F238E27FC236}">
                <a16:creationId xmlns:a16="http://schemas.microsoft.com/office/drawing/2014/main" id="{5E0CC469-45E8-4409-9756-ED0FE501B488}"/>
              </a:ext>
            </a:extLst>
          </p:cNvPr>
          <p:cNvCxnSpPr>
            <a:cxnSpLocks/>
          </p:cNvCxnSpPr>
          <p:nvPr/>
        </p:nvCxnSpPr>
        <p:spPr>
          <a:xfrm>
            <a:off x="992459" y="2190307"/>
            <a:ext cx="0" cy="2275367"/>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pic>
        <p:nvPicPr>
          <p:cNvPr id="5122" name="Picture 2">
            <a:extLst>
              <a:ext uri="{FF2B5EF4-FFF2-40B4-BE49-F238E27FC236}">
                <a16:creationId xmlns:a16="http://schemas.microsoft.com/office/drawing/2014/main" id="{042DBC83-B9D4-4074-9B12-F95DA9A556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0270" y="4656536"/>
            <a:ext cx="5383530" cy="1520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53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up)">
                                      <p:cBhvr>
                                        <p:cTn id="31" dur="500"/>
                                        <p:tgtEl>
                                          <p:spTgt spid="5"/>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5122"/>
                                        </p:tgtEl>
                                        <p:attrNameLst>
                                          <p:attrName>style.visibility</p:attrName>
                                        </p:attrNameLst>
                                      </p:cBhvr>
                                      <p:to>
                                        <p:strVal val="visible"/>
                                      </p:to>
                                    </p:set>
                                    <p:animEffect transition="in" filter="wipe(left)">
                                      <p:cBhvr>
                                        <p:cTn id="38"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26B632-41E5-401E-A305-4D221475E4D9}"/>
              </a:ext>
            </a:extLst>
          </p:cNvPr>
          <p:cNvSpPr>
            <a:spLocks noGrp="1"/>
          </p:cNvSpPr>
          <p:nvPr>
            <p:ph type="title"/>
          </p:nvPr>
        </p:nvSpPr>
        <p:spPr/>
        <p:txBody>
          <a:bodyPr/>
          <a:lstStyle/>
          <a:p>
            <a:r>
              <a:rPr lang="en-US" altLang="zh-CN" dirty="0"/>
              <a:t>Hadoop</a:t>
            </a:r>
            <a:r>
              <a:rPr lang="zh-CN" altLang="en-US" dirty="0"/>
              <a:t>技术群（生态圈）</a:t>
            </a:r>
          </a:p>
        </p:txBody>
      </p:sp>
      <p:sp>
        <p:nvSpPr>
          <p:cNvPr id="3" name="内容占位符 2">
            <a:extLst>
              <a:ext uri="{FF2B5EF4-FFF2-40B4-BE49-F238E27FC236}">
                <a16:creationId xmlns:a16="http://schemas.microsoft.com/office/drawing/2014/main" id="{F0847B84-2F43-46F7-A188-6225BE92A721}"/>
              </a:ext>
            </a:extLst>
          </p:cNvPr>
          <p:cNvSpPr>
            <a:spLocks noGrp="1"/>
          </p:cNvSpPr>
          <p:nvPr>
            <p:ph idx="1"/>
          </p:nvPr>
        </p:nvSpPr>
        <p:spPr/>
        <p:txBody>
          <a:bodyPr/>
          <a:lstStyle/>
          <a:p>
            <a:endParaRPr lang="zh-CN" altLang="en-US"/>
          </a:p>
        </p:txBody>
      </p:sp>
      <p:pic>
        <p:nvPicPr>
          <p:cNvPr id="1026" name="Picture 2">
            <a:extLst>
              <a:ext uri="{FF2B5EF4-FFF2-40B4-BE49-F238E27FC236}">
                <a16:creationId xmlns:a16="http://schemas.microsoft.com/office/drawing/2014/main" id="{5D99F9A2-39D7-4E78-999A-090F50440F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7023" y="1913021"/>
            <a:ext cx="6754968" cy="4176536"/>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2">
            <a:extLst>
              <a:ext uri="{FF2B5EF4-FFF2-40B4-BE49-F238E27FC236}">
                <a16:creationId xmlns:a16="http://schemas.microsoft.com/office/drawing/2014/main" id="{41B01E5C-5189-4F19-AF48-53781E1B160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0567" y="2325570"/>
            <a:ext cx="3806456" cy="328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5971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676963-F4EB-4013-8E68-3B7F43D04099}"/>
              </a:ext>
            </a:extLst>
          </p:cNvPr>
          <p:cNvSpPr>
            <a:spLocks noGrp="1"/>
          </p:cNvSpPr>
          <p:nvPr>
            <p:ph type="title"/>
          </p:nvPr>
        </p:nvSpPr>
        <p:spPr/>
        <p:txBody>
          <a:bodyPr/>
          <a:lstStyle/>
          <a:p>
            <a:r>
              <a:rPr lang="zh-CN" altLang="en-US" dirty="0"/>
              <a:t>只有</a:t>
            </a:r>
            <a:r>
              <a:rPr lang="en-US" altLang="zh-CN" dirty="0"/>
              <a:t>Hadoop</a:t>
            </a:r>
            <a:r>
              <a:rPr lang="zh-CN" altLang="en-US" dirty="0"/>
              <a:t>？</a:t>
            </a:r>
          </a:p>
        </p:txBody>
      </p:sp>
      <p:sp>
        <p:nvSpPr>
          <p:cNvPr id="3" name="内容占位符 2">
            <a:extLst>
              <a:ext uri="{FF2B5EF4-FFF2-40B4-BE49-F238E27FC236}">
                <a16:creationId xmlns:a16="http://schemas.microsoft.com/office/drawing/2014/main" id="{43F165E6-343C-4822-B5EC-C005F8CAFF61}"/>
              </a:ext>
            </a:extLst>
          </p:cNvPr>
          <p:cNvSpPr>
            <a:spLocks noGrp="1"/>
          </p:cNvSpPr>
          <p:nvPr>
            <p:ph idx="1"/>
          </p:nvPr>
        </p:nvSpPr>
        <p:spPr>
          <a:xfrm>
            <a:off x="838200" y="1563624"/>
            <a:ext cx="10515600" cy="4929251"/>
          </a:xfrm>
        </p:spPr>
        <p:txBody>
          <a:bodyPr>
            <a:normAutofit/>
          </a:bodyPr>
          <a:lstStyle/>
          <a:p>
            <a:r>
              <a:rPr lang="zh-CN" altLang="en-US" dirty="0"/>
              <a:t>大型关系型数据库管理系统：</a:t>
            </a:r>
            <a:endParaRPr lang="en-US" altLang="zh-CN" dirty="0"/>
          </a:p>
          <a:p>
            <a:pPr marL="0" indent="0" algn="ctr">
              <a:buNone/>
            </a:pPr>
            <a:r>
              <a:rPr lang="zh-CN" altLang="en-US" dirty="0">
                <a:solidFill>
                  <a:srgbClr val="0070C0"/>
                </a:solidFill>
              </a:rPr>
              <a:t>多次读</a:t>
            </a:r>
            <a:r>
              <a:rPr lang="en-US" altLang="zh-CN" dirty="0">
                <a:solidFill>
                  <a:srgbClr val="0070C0"/>
                </a:solidFill>
              </a:rPr>
              <a:t>/</a:t>
            </a:r>
            <a:r>
              <a:rPr lang="zh-CN" altLang="en-US" dirty="0">
                <a:solidFill>
                  <a:srgbClr val="0070C0"/>
                </a:solidFill>
              </a:rPr>
              <a:t>写</a:t>
            </a:r>
            <a:r>
              <a:rPr lang="zh-CN" altLang="en-US" dirty="0"/>
              <a:t>    </a:t>
            </a:r>
            <a:r>
              <a:rPr lang="en-US" altLang="zh-CN" dirty="0"/>
              <a:t>VS.   </a:t>
            </a:r>
            <a:r>
              <a:rPr lang="zh-CN" altLang="en-US" dirty="0">
                <a:solidFill>
                  <a:srgbClr val="0070C0"/>
                </a:solidFill>
              </a:rPr>
              <a:t>一次写入</a:t>
            </a:r>
            <a:r>
              <a:rPr lang="en-US" altLang="zh-CN" dirty="0">
                <a:solidFill>
                  <a:srgbClr val="0070C0"/>
                </a:solidFill>
              </a:rPr>
              <a:t>/</a:t>
            </a:r>
            <a:r>
              <a:rPr lang="zh-CN" altLang="en-US" dirty="0">
                <a:solidFill>
                  <a:srgbClr val="0070C0"/>
                </a:solidFill>
              </a:rPr>
              <a:t>多次读取</a:t>
            </a:r>
            <a:endParaRPr lang="en-US" altLang="zh-CN" dirty="0">
              <a:solidFill>
                <a:srgbClr val="0070C0"/>
              </a:solidFill>
            </a:endParaRPr>
          </a:p>
          <a:p>
            <a:r>
              <a:rPr lang="zh-CN" altLang="en-US" dirty="0"/>
              <a:t>高性能计算与网格计算：</a:t>
            </a:r>
            <a:endParaRPr lang="en-US" altLang="zh-CN" dirty="0"/>
          </a:p>
          <a:p>
            <a:pPr marL="0" indent="0" algn="ctr">
              <a:buNone/>
            </a:pPr>
            <a:r>
              <a:rPr lang="zh-CN" altLang="en-US" dirty="0">
                <a:solidFill>
                  <a:srgbClr val="0070C0"/>
                </a:solidFill>
              </a:rPr>
              <a:t>数据量→网络带宽、计算任务的管理</a:t>
            </a:r>
            <a:endParaRPr lang="en-US" altLang="zh-CN" dirty="0">
              <a:solidFill>
                <a:srgbClr val="0070C0"/>
              </a:solidFill>
            </a:endParaRPr>
          </a:p>
          <a:p>
            <a:r>
              <a:rPr lang="zh-CN" altLang="en-US" dirty="0"/>
              <a:t>志愿计算（</a:t>
            </a:r>
            <a:r>
              <a:rPr lang="en-US" altLang="zh-CN" dirty="0"/>
              <a:t>SETI</a:t>
            </a:r>
            <a:r>
              <a:rPr lang="zh-CN" altLang="en-US" dirty="0"/>
              <a:t>）：</a:t>
            </a:r>
            <a:endParaRPr lang="en-US" altLang="zh-CN" dirty="0"/>
          </a:p>
          <a:p>
            <a:pPr marL="0" indent="0" algn="ctr">
              <a:buNone/>
            </a:pPr>
            <a:r>
              <a:rPr lang="zh-CN" altLang="en-US" dirty="0">
                <a:solidFill>
                  <a:srgbClr val="0070C0"/>
                </a:solidFill>
              </a:rPr>
              <a:t>低带宽、低可靠、计算密集</a:t>
            </a:r>
            <a:endParaRPr lang="en-US" altLang="zh-CN" dirty="0">
              <a:solidFill>
                <a:srgbClr val="0070C0"/>
              </a:solidFill>
            </a:endParaRPr>
          </a:p>
          <a:p>
            <a:r>
              <a:rPr lang="en-US" altLang="zh-CN" b="1" dirty="0">
                <a:solidFill>
                  <a:srgbClr val="0000FF"/>
                </a:solidFill>
              </a:rPr>
              <a:t>Hadoop</a:t>
            </a:r>
            <a:r>
              <a:rPr lang="zh-CN" altLang="en-US" b="1" dirty="0">
                <a:solidFill>
                  <a:srgbClr val="0000FF"/>
                </a:solidFill>
              </a:rPr>
              <a:t>：</a:t>
            </a:r>
            <a:r>
              <a:rPr lang="zh-CN" altLang="en-US" b="1" dirty="0">
                <a:solidFill>
                  <a:srgbClr val="FF0000"/>
                </a:solidFill>
              </a:rPr>
              <a:t>可靠的、可扩展的、分布式计算</a:t>
            </a:r>
          </a:p>
        </p:txBody>
      </p:sp>
    </p:spTree>
    <p:extLst>
      <p:ext uri="{BB962C8B-B14F-4D97-AF65-F5344CB8AC3E}">
        <p14:creationId xmlns:p14="http://schemas.microsoft.com/office/powerpoint/2010/main" val="2154257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83EFE-5748-43C1-B23E-D7184A73289D}"/>
              </a:ext>
            </a:extLst>
          </p:cNvPr>
          <p:cNvSpPr>
            <a:spLocks noGrp="1"/>
          </p:cNvSpPr>
          <p:nvPr>
            <p:ph type="title"/>
          </p:nvPr>
        </p:nvSpPr>
        <p:spPr/>
        <p:txBody>
          <a:bodyPr/>
          <a:lstStyle/>
          <a:p>
            <a:r>
              <a:rPr lang="en-US" altLang="zh-CN" dirty="0"/>
              <a:t>3. </a:t>
            </a:r>
            <a:r>
              <a:rPr lang="zh-CN" altLang="en-US" dirty="0"/>
              <a:t>大数据应用</a:t>
            </a:r>
          </a:p>
        </p:txBody>
      </p:sp>
      <p:sp>
        <p:nvSpPr>
          <p:cNvPr id="3" name="内容占位符 2">
            <a:extLst>
              <a:ext uri="{FF2B5EF4-FFF2-40B4-BE49-F238E27FC236}">
                <a16:creationId xmlns:a16="http://schemas.microsoft.com/office/drawing/2014/main" id="{23232062-4245-46EE-B6A9-463439F6C4FF}"/>
              </a:ext>
            </a:extLst>
          </p:cNvPr>
          <p:cNvSpPr>
            <a:spLocks noGrp="1"/>
          </p:cNvSpPr>
          <p:nvPr>
            <p:ph idx="1"/>
          </p:nvPr>
        </p:nvSpPr>
        <p:spPr/>
        <p:txBody>
          <a:bodyPr/>
          <a:lstStyle/>
          <a:p>
            <a:r>
              <a:rPr lang="zh-CN" altLang="en-US" dirty="0"/>
              <a:t>一般统计，如：</a:t>
            </a:r>
            <a:r>
              <a:rPr lang="en-US" altLang="zh-CN" dirty="0"/>
              <a:t>sum</a:t>
            </a:r>
            <a:r>
              <a:rPr lang="zh-CN" altLang="en-US" dirty="0"/>
              <a:t>、</a:t>
            </a:r>
            <a:r>
              <a:rPr lang="en-US" altLang="zh-CN" dirty="0"/>
              <a:t>average</a:t>
            </a:r>
            <a:r>
              <a:rPr lang="zh-CN" altLang="en-US" dirty="0"/>
              <a:t>、</a:t>
            </a:r>
            <a:r>
              <a:rPr lang="en-US" altLang="zh-CN" dirty="0"/>
              <a:t>count</a:t>
            </a:r>
          </a:p>
          <a:p>
            <a:r>
              <a:rPr lang="zh-CN" altLang="en-US" dirty="0"/>
              <a:t>复杂统计，如：分类汇总、联合查询统计</a:t>
            </a:r>
            <a:endParaRPr lang="en-US" altLang="zh-CN" dirty="0"/>
          </a:p>
          <a:p>
            <a:r>
              <a:rPr lang="zh-CN" altLang="en-US" dirty="0"/>
              <a:t>分析检测，如：异常检测、欺诈检测</a:t>
            </a:r>
            <a:endParaRPr lang="en-US" altLang="zh-CN" dirty="0"/>
          </a:p>
          <a:p>
            <a:r>
              <a:rPr lang="zh-CN" altLang="en-US" dirty="0"/>
              <a:t>人工智能，如：推荐系统</a:t>
            </a:r>
            <a:endParaRPr lang="en-US" altLang="zh-CN" dirty="0"/>
          </a:p>
          <a:p>
            <a:endParaRPr lang="zh-CN" altLang="en-US" dirty="0"/>
          </a:p>
        </p:txBody>
      </p:sp>
      <p:sp>
        <p:nvSpPr>
          <p:cNvPr id="4" name="文本框 3">
            <a:extLst>
              <a:ext uri="{FF2B5EF4-FFF2-40B4-BE49-F238E27FC236}">
                <a16:creationId xmlns:a16="http://schemas.microsoft.com/office/drawing/2014/main" id="{21C5CF20-DF3F-4E47-AEBB-79A76016F7B9}"/>
              </a:ext>
            </a:extLst>
          </p:cNvPr>
          <p:cNvSpPr txBox="1"/>
          <p:nvPr/>
        </p:nvSpPr>
        <p:spPr>
          <a:xfrm>
            <a:off x="2296160" y="5049520"/>
            <a:ext cx="2621280"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sz="3200" dirty="0"/>
              <a:t>数据</a:t>
            </a:r>
          </a:p>
        </p:txBody>
      </p:sp>
      <p:sp>
        <p:nvSpPr>
          <p:cNvPr id="5" name="文本框 4">
            <a:extLst>
              <a:ext uri="{FF2B5EF4-FFF2-40B4-BE49-F238E27FC236}">
                <a16:creationId xmlns:a16="http://schemas.microsoft.com/office/drawing/2014/main" id="{DF8B2651-499A-4CA6-8D55-F375368A3CD1}"/>
              </a:ext>
            </a:extLst>
          </p:cNvPr>
          <p:cNvSpPr txBox="1"/>
          <p:nvPr/>
        </p:nvSpPr>
        <p:spPr>
          <a:xfrm>
            <a:off x="7620000" y="5049520"/>
            <a:ext cx="2387600"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sz="3200" dirty="0"/>
              <a:t>深度学习</a:t>
            </a:r>
          </a:p>
        </p:txBody>
      </p:sp>
      <p:cxnSp>
        <p:nvCxnSpPr>
          <p:cNvPr id="7" name="直接箭头连接符 6">
            <a:extLst>
              <a:ext uri="{FF2B5EF4-FFF2-40B4-BE49-F238E27FC236}">
                <a16:creationId xmlns:a16="http://schemas.microsoft.com/office/drawing/2014/main" id="{F2610BC7-3C77-4F44-8C6D-4DD541C87BDC}"/>
              </a:ext>
            </a:extLst>
          </p:cNvPr>
          <p:cNvCxnSpPr>
            <a:cxnSpLocks/>
            <a:stCxn id="4" idx="3"/>
            <a:endCxn id="5" idx="1"/>
          </p:cNvCxnSpPr>
          <p:nvPr/>
        </p:nvCxnSpPr>
        <p:spPr>
          <a:xfrm>
            <a:off x="4917440" y="5341908"/>
            <a:ext cx="2702560" cy="0"/>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9183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D7D44B-25DD-4DA0-99B2-0F273C0FA073}"/>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892A1EB8-5264-4653-8437-13F0FF2D8190}"/>
              </a:ext>
            </a:extLst>
          </p:cNvPr>
          <p:cNvSpPr>
            <a:spLocks noGrp="1"/>
          </p:cNvSpPr>
          <p:nvPr>
            <p:ph idx="1"/>
          </p:nvPr>
        </p:nvSpPr>
        <p:spPr/>
        <p:txBody>
          <a:bodyPr/>
          <a:lstStyle/>
          <a:p>
            <a:endParaRPr lang="zh-CN" altLang="en-US"/>
          </a:p>
        </p:txBody>
      </p:sp>
      <p:pic>
        <p:nvPicPr>
          <p:cNvPr id="4" name="Picture 3">
            <a:extLst>
              <a:ext uri="{FF2B5EF4-FFF2-40B4-BE49-F238E27FC236}">
                <a16:creationId xmlns:a16="http://schemas.microsoft.com/office/drawing/2014/main" id="{359FC0A3-18C0-47E4-A84B-E3C86CB4CB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184105" y="365125"/>
            <a:ext cx="8947998" cy="6400087"/>
          </a:xfrm>
          <a:prstGeom prst="rect">
            <a:avLst/>
          </a:prstGeom>
        </p:spPr>
      </p:pic>
      <p:sp>
        <p:nvSpPr>
          <p:cNvPr id="6" name="文本框 5">
            <a:extLst>
              <a:ext uri="{FF2B5EF4-FFF2-40B4-BE49-F238E27FC236}">
                <a16:creationId xmlns:a16="http://schemas.microsoft.com/office/drawing/2014/main" id="{A715314D-2AA8-495B-8DC1-0754A8E36218}"/>
              </a:ext>
            </a:extLst>
          </p:cNvPr>
          <p:cNvSpPr txBox="1"/>
          <p:nvPr/>
        </p:nvSpPr>
        <p:spPr>
          <a:xfrm>
            <a:off x="528269" y="1329069"/>
            <a:ext cx="738664" cy="4199861"/>
          </a:xfrm>
          <a:prstGeom prst="rect">
            <a:avLst/>
          </a:prstGeom>
          <a:noFill/>
        </p:spPr>
        <p:txBody>
          <a:bodyPr vert="eaVert" wrap="square">
            <a:spAutoFit/>
          </a:bodyPr>
          <a:lstStyle/>
          <a:p>
            <a:pPr algn="ctr"/>
            <a:r>
              <a:rPr lang="zh-CN" altLang="en-US" sz="3600" dirty="0"/>
              <a:t>大数据技术框架</a:t>
            </a:r>
          </a:p>
        </p:txBody>
      </p:sp>
    </p:spTree>
    <p:extLst>
      <p:ext uri="{BB962C8B-B14F-4D97-AF65-F5344CB8AC3E}">
        <p14:creationId xmlns:p14="http://schemas.microsoft.com/office/powerpoint/2010/main" val="3244813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40054-AE19-40F9-B043-ADB1AAFA239E}"/>
              </a:ext>
            </a:extLst>
          </p:cNvPr>
          <p:cNvSpPr>
            <a:spLocks noGrp="1"/>
          </p:cNvSpPr>
          <p:nvPr>
            <p:ph type="title"/>
          </p:nvPr>
        </p:nvSpPr>
        <p:spPr/>
        <p:txBody>
          <a:bodyPr/>
          <a:lstStyle/>
          <a:p>
            <a:r>
              <a:rPr lang="zh-CN" altLang="en-US" dirty="0"/>
              <a:t>应用案例</a:t>
            </a:r>
            <a:r>
              <a:rPr lang="en-US" altLang="zh-CN" dirty="0"/>
              <a:t>——</a:t>
            </a:r>
            <a:r>
              <a:rPr lang="zh-CN" altLang="en-US" dirty="0"/>
              <a:t>推荐系统</a:t>
            </a:r>
          </a:p>
        </p:txBody>
      </p:sp>
      <p:sp>
        <p:nvSpPr>
          <p:cNvPr id="3" name="内容占位符 2">
            <a:extLst>
              <a:ext uri="{FF2B5EF4-FFF2-40B4-BE49-F238E27FC236}">
                <a16:creationId xmlns:a16="http://schemas.microsoft.com/office/drawing/2014/main" id="{1E6BCC37-E41C-47AE-947E-B32FCB2F263E}"/>
              </a:ext>
            </a:extLst>
          </p:cNvPr>
          <p:cNvSpPr>
            <a:spLocks noGrp="1"/>
          </p:cNvSpPr>
          <p:nvPr>
            <p:ph idx="1"/>
          </p:nvPr>
        </p:nvSpPr>
        <p:spPr/>
        <p:txBody>
          <a:bodyPr/>
          <a:lstStyle/>
          <a:p>
            <a:r>
              <a:rPr lang="zh-CN" altLang="en-US" dirty="0"/>
              <a:t>网络购买行为产生了大量数据</a:t>
            </a:r>
            <a:endParaRPr lang="en-US" altLang="zh-CN" dirty="0"/>
          </a:p>
          <a:p>
            <a:r>
              <a:rPr lang="zh-CN" altLang="en-US" dirty="0"/>
              <a:t>如何从海量的行为数据获得有益的商业价值</a:t>
            </a:r>
            <a:endParaRPr lang="en-US" altLang="zh-CN" dirty="0"/>
          </a:p>
          <a:p>
            <a:endParaRPr lang="zh-CN" altLang="en-US" dirty="0"/>
          </a:p>
        </p:txBody>
      </p:sp>
      <p:sp>
        <p:nvSpPr>
          <p:cNvPr id="5" name="文本框 4">
            <a:extLst>
              <a:ext uri="{FF2B5EF4-FFF2-40B4-BE49-F238E27FC236}">
                <a16:creationId xmlns:a16="http://schemas.microsoft.com/office/drawing/2014/main" id="{246F1400-8C67-4D5F-86DF-AC83425CD64B}"/>
              </a:ext>
            </a:extLst>
          </p:cNvPr>
          <p:cNvSpPr txBox="1"/>
          <p:nvPr/>
        </p:nvSpPr>
        <p:spPr>
          <a:xfrm>
            <a:off x="337586" y="3237613"/>
            <a:ext cx="5601278" cy="3222998"/>
          </a:xfrm>
          <a:prstGeom prst="rect">
            <a:avLst/>
          </a:prstGeom>
          <a:noFill/>
        </p:spPr>
        <p:txBody>
          <a:bodyPr wrap="square">
            <a:spAutoFit/>
          </a:bodyPr>
          <a:lstStyle/>
          <a:p>
            <a:pPr marL="457200" indent="-457200">
              <a:lnSpc>
                <a:spcPct val="150000"/>
              </a:lnSpc>
              <a:buFont typeface="Arial" panose="020B0604020202020204" pitchFamily="34" charset="0"/>
              <a:buChar char="•"/>
            </a:pPr>
            <a:r>
              <a:rPr lang="zh-CN" altLang="en-US" sz="2800" dirty="0">
                <a:solidFill>
                  <a:srgbClr val="0000FF"/>
                </a:solidFill>
                <a:latin typeface="宋体" panose="02010600030101010101" pitchFamily="2" charset="-122"/>
                <a:ea typeface="宋体" panose="02010600030101010101" pitchFamily="2" charset="-122"/>
              </a:rPr>
              <a:t>推荐系统通过用户的历史行为或者用户的兴趣偏好数据，然后运用推荐算法来产生用户可能感兴趣的项目列表。</a:t>
            </a:r>
            <a:endParaRPr lang="en-US" altLang="zh-CN" sz="2800" dirty="0">
              <a:solidFill>
                <a:srgbClr val="0000FF"/>
              </a:solidFill>
              <a:latin typeface="宋体" panose="02010600030101010101" pitchFamily="2" charset="-122"/>
              <a:ea typeface="宋体" panose="02010600030101010101" pitchFamily="2" charset="-122"/>
            </a:endParaRPr>
          </a:p>
          <a:p>
            <a:pPr marL="457200" indent="-457200">
              <a:lnSpc>
                <a:spcPct val="150000"/>
              </a:lnSpc>
              <a:buFont typeface="Arial" panose="020B0604020202020204" pitchFamily="34" charset="0"/>
              <a:buChar char="•"/>
            </a:pPr>
            <a:r>
              <a:rPr lang="zh-CN" altLang="en-US" sz="2800" dirty="0">
                <a:solidFill>
                  <a:srgbClr val="0000FF"/>
                </a:solidFill>
                <a:latin typeface="宋体" panose="02010600030101010101" pitchFamily="2" charset="-122"/>
                <a:ea typeface="宋体" panose="02010600030101010101" pitchFamily="2" charset="-122"/>
              </a:rPr>
              <a:t>最常见的就是“猜你喜欢”</a:t>
            </a:r>
          </a:p>
        </p:txBody>
      </p:sp>
      <p:pic>
        <p:nvPicPr>
          <p:cNvPr id="6" name="Picture 2">
            <a:extLst>
              <a:ext uri="{FF2B5EF4-FFF2-40B4-BE49-F238E27FC236}">
                <a16:creationId xmlns:a16="http://schemas.microsoft.com/office/drawing/2014/main" id="{DC8079D9-8DEC-447D-B5C4-C91EF58A156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462"/>
          <a:stretch/>
        </p:blipFill>
        <p:spPr bwMode="auto">
          <a:xfrm>
            <a:off x="5938863" y="3429000"/>
            <a:ext cx="5831823" cy="30638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917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231893-CFF6-4BAF-995C-797D5BB1A2FB}"/>
              </a:ext>
            </a:extLst>
          </p:cNvPr>
          <p:cNvSpPr>
            <a:spLocks noGrp="1"/>
          </p:cNvSpPr>
          <p:nvPr>
            <p:ph type="title"/>
          </p:nvPr>
        </p:nvSpPr>
        <p:spPr/>
        <p:txBody>
          <a:bodyPr/>
          <a:lstStyle/>
          <a:p>
            <a:r>
              <a:rPr lang="zh-CN" altLang="en-US" dirty="0"/>
              <a:t>应用案例</a:t>
            </a:r>
            <a:r>
              <a:rPr lang="en-US" altLang="zh-CN" dirty="0"/>
              <a:t>——</a:t>
            </a:r>
            <a:r>
              <a:rPr lang="zh-CN" altLang="en-US" dirty="0"/>
              <a:t>推荐系统</a:t>
            </a:r>
          </a:p>
        </p:txBody>
      </p:sp>
      <p:sp>
        <p:nvSpPr>
          <p:cNvPr id="3" name="内容占位符 2">
            <a:extLst>
              <a:ext uri="{FF2B5EF4-FFF2-40B4-BE49-F238E27FC236}">
                <a16:creationId xmlns:a16="http://schemas.microsoft.com/office/drawing/2014/main" id="{1440741D-6E43-4750-B115-90336C680C5F}"/>
              </a:ext>
            </a:extLst>
          </p:cNvPr>
          <p:cNvSpPr>
            <a:spLocks noGrp="1"/>
          </p:cNvSpPr>
          <p:nvPr>
            <p:ph idx="1"/>
          </p:nvPr>
        </p:nvSpPr>
        <p:spPr/>
        <p:txBody>
          <a:bodyPr/>
          <a:lstStyle/>
          <a:p>
            <a:r>
              <a:rPr lang="zh-CN" altLang="en-US" dirty="0"/>
              <a:t>推荐系统的分类</a:t>
            </a:r>
          </a:p>
        </p:txBody>
      </p:sp>
      <p:grpSp>
        <p:nvGrpSpPr>
          <p:cNvPr id="16" name="组合 15">
            <a:extLst>
              <a:ext uri="{FF2B5EF4-FFF2-40B4-BE49-F238E27FC236}">
                <a16:creationId xmlns:a16="http://schemas.microsoft.com/office/drawing/2014/main" id="{0F061ECF-08A5-45F6-A187-4BD24EB14DA1}"/>
              </a:ext>
            </a:extLst>
          </p:cNvPr>
          <p:cNvGrpSpPr/>
          <p:nvPr/>
        </p:nvGrpSpPr>
        <p:grpSpPr>
          <a:xfrm>
            <a:off x="1837677" y="2474077"/>
            <a:ext cx="7560840" cy="4046535"/>
            <a:chOff x="1837677" y="2474077"/>
            <a:chExt cx="7560840" cy="4046535"/>
          </a:xfrm>
          <a:effectLst>
            <a:outerShdw blurRad="50800" dist="38100" dir="2700000" algn="tl" rotWithShape="0">
              <a:prstClr val="black">
                <a:alpha val="40000"/>
              </a:prstClr>
            </a:outerShdw>
          </a:effectLst>
        </p:grpSpPr>
        <p:sp>
          <p:nvSpPr>
            <p:cNvPr id="4" name="矩形 3">
              <a:extLst>
                <a:ext uri="{FF2B5EF4-FFF2-40B4-BE49-F238E27FC236}">
                  <a16:creationId xmlns:a16="http://schemas.microsoft.com/office/drawing/2014/main" id="{864D98E2-206C-48FE-8C5A-CD027731FD00}"/>
                </a:ext>
              </a:extLst>
            </p:cNvPr>
            <p:cNvSpPr/>
            <p:nvPr/>
          </p:nvSpPr>
          <p:spPr>
            <a:xfrm>
              <a:off x="1837677" y="3525332"/>
              <a:ext cx="1107996"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zh-CN" altLang="en-US" dirty="0"/>
                <a:t>推荐系统</a:t>
              </a:r>
            </a:p>
          </p:txBody>
        </p:sp>
        <p:sp>
          <p:nvSpPr>
            <p:cNvPr id="5" name="矩形 4">
              <a:extLst>
                <a:ext uri="{FF2B5EF4-FFF2-40B4-BE49-F238E27FC236}">
                  <a16:creationId xmlns:a16="http://schemas.microsoft.com/office/drawing/2014/main" id="{4C5817F8-8DF7-4483-B396-21E817ED25A2}"/>
                </a:ext>
              </a:extLst>
            </p:cNvPr>
            <p:cNvSpPr/>
            <p:nvPr/>
          </p:nvSpPr>
          <p:spPr>
            <a:xfrm>
              <a:off x="3386719" y="2557870"/>
              <a:ext cx="1569660"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zh-CN" altLang="en-US" dirty="0"/>
                <a:t>基于内容推荐</a:t>
              </a:r>
            </a:p>
          </p:txBody>
        </p:sp>
        <p:sp>
          <p:nvSpPr>
            <p:cNvPr id="6" name="矩形 5">
              <a:extLst>
                <a:ext uri="{FF2B5EF4-FFF2-40B4-BE49-F238E27FC236}">
                  <a16:creationId xmlns:a16="http://schemas.microsoft.com/office/drawing/2014/main" id="{35C377C0-DEED-494B-B7F4-5867B6B94BF4}"/>
                </a:ext>
              </a:extLst>
            </p:cNvPr>
            <p:cNvSpPr/>
            <p:nvPr/>
          </p:nvSpPr>
          <p:spPr>
            <a:xfrm>
              <a:off x="3386719" y="3525332"/>
              <a:ext cx="1569660"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zh-CN" altLang="en-US" dirty="0"/>
                <a:t>协同过滤推荐</a:t>
              </a:r>
            </a:p>
          </p:txBody>
        </p:sp>
        <p:sp>
          <p:nvSpPr>
            <p:cNvPr id="7" name="矩形 6">
              <a:extLst>
                <a:ext uri="{FF2B5EF4-FFF2-40B4-BE49-F238E27FC236}">
                  <a16:creationId xmlns:a16="http://schemas.microsoft.com/office/drawing/2014/main" id="{A719F39C-036A-40D6-BE0B-02BEAE41AD81}"/>
                </a:ext>
              </a:extLst>
            </p:cNvPr>
            <p:cNvSpPr/>
            <p:nvPr/>
          </p:nvSpPr>
          <p:spPr>
            <a:xfrm>
              <a:off x="3386719" y="4492794"/>
              <a:ext cx="1107996"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zh-CN" altLang="en-US" dirty="0"/>
                <a:t>混合推荐</a:t>
              </a:r>
            </a:p>
          </p:txBody>
        </p:sp>
        <p:sp>
          <p:nvSpPr>
            <p:cNvPr id="8" name="矩形 7">
              <a:extLst>
                <a:ext uri="{FF2B5EF4-FFF2-40B4-BE49-F238E27FC236}">
                  <a16:creationId xmlns:a16="http://schemas.microsoft.com/office/drawing/2014/main" id="{1807875B-1B2A-4338-8018-EDE183A02B45}"/>
                </a:ext>
              </a:extLst>
            </p:cNvPr>
            <p:cNvSpPr/>
            <p:nvPr/>
          </p:nvSpPr>
          <p:spPr>
            <a:xfrm>
              <a:off x="5424668" y="2588852"/>
              <a:ext cx="1338828" cy="646331"/>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lgn="ctr"/>
              <a:r>
                <a:rPr lang="zh-CN" altLang="en-US" dirty="0"/>
                <a:t>基于内存的</a:t>
              </a:r>
              <a:endParaRPr lang="en-US" altLang="zh-CN" dirty="0"/>
            </a:p>
            <a:p>
              <a:pPr algn="ctr"/>
              <a:r>
                <a:rPr lang="zh-CN" altLang="en-US" dirty="0"/>
                <a:t>协同过滤</a:t>
              </a:r>
            </a:p>
          </p:txBody>
        </p:sp>
        <p:sp>
          <p:nvSpPr>
            <p:cNvPr id="9" name="矩形 8">
              <a:extLst>
                <a:ext uri="{FF2B5EF4-FFF2-40B4-BE49-F238E27FC236}">
                  <a16:creationId xmlns:a16="http://schemas.microsoft.com/office/drawing/2014/main" id="{DFAD4692-A5CF-47BB-B521-CFD3B47931F3}"/>
                </a:ext>
              </a:extLst>
            </p:cNvPr>
            <p:cNvSpPr/>
            <p:nvPr/>
          </p:nvSpPr>
          <p:spPr>
            <a:xfrm>
              <a:off x="5438077" y="4169628"/>
              <a:ext cx="1338828" cy="646331"/>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lgn="ctr"/>
              <a:r>
                <a:rPr lang="zh-CN" altLang="en-US" dirty="0"/>
                <a:t>基于模型的</a:t>
              </a:r>
              <a:endParaRPr lang="en-US" altLang="zh-CN" dirty="0"/>
            </a:p>
            <a:p>
              <a:pPr algn="ctr"/>
              <a:r>
                <a:rPr lang="zh-CN" altLang="en-US" dirty="0"/>
                <a:t>协同过滤</a:t>
              </a:r>
            </a:p>
          </p:txBody>
        </p:sp>
        <p:sp>
          <p:nvSpPr>
            <p:cNvPr id="10" name="矩形 9">
              <a:extLst>
                <a:ext uri="{FF2B5EF4-FFF2-40B4-BE49-F238E27FC236}">
                  <a16:creationId xmlns:a16="http://schemas.microsoft.com/office/drawing/2014/main" id="{922F7349-BBDA-40E3-9AF6-CA4418601481}"/>
                </a:ext>
              </a:extLst>
            </p:cNvPr>
            <p:cNvSpPr/>
            <p:nvPr/>
          </p:nvSpPr>
          <p:spPr>
            <a:xfrm>
              <a:off x="7310285" y="2474077"/>
              <a:ext cx="2088232"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50000"/>
                </a:lnSpc>
              </a:pPr>
              <a:r>
                <a:rPr lang="zh-CN" altLang="en-US" dirty="0"/>
                <a:t>基于用户协同过滤</a:t>
              </a:r>
              <a:endParaRPr lang="en-US" altLang="zh-CN" dirty="0"/>
            </a:p>
            <a:p>
              <a:pPr>
                <a:lnSpc>
                  <a:spcPct val="150000"/>
                </a:lnSpc>
              </a:pPr>
              <a:r>
                <a:rPr lang="zh-CN" altLang="en-US" dirty="0"/>
                <a:t>基于项目协同过滤</a:t>
              </a:r>
            </a:p>
          </p:txBody>
        </p:sp>
        <p:sp>
          <p:nvSpPr>
            <p:cNvPr id="11" name="矩形 10">
              <a:extLst>
                <a:ext uri="{FF2B5EF4-FFF2-40B4-BE49-F238E27FC236}">
                  <a16:creationId xmlns:a16="http://schemas.microsoft.com/office/drawing/2014/main" id="{2EF61944-D079-45BC-9F63-7C81A5B74DF6}"/>
                </a:ext>
              </a:extLst>
            </p:cNvPr>
            <p:cNvSpPr/>
            <p:nvPr/>
          </p:nvSpPr>
          <p:spPr>
            <a:xfrm>
              <a:off x="7310285" y="3519791"/>
              <a:ext cx="2088232" cy="300082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50000"/>
                </a:lnSpc>
              </a:pPr>
              <a:r>
                <a:rPr lang="zh-CN" altLang="en-US" dirty="0"/>
                <a:t>分类算法</a:t>
              </a:r>
              <a:endParaRPr lang="en-US" altLang="zh-CN" dirty="0"/>
            </a:p>
            <a:p>
              <a:pPr>
                <a:lnSpc>
                  <a:spcPct val="150000"/>
                </a:lnSpc>
              </a:pPr>
              <a:r>
                <a:rPr lang="zh-CN" altLang="en-US" dirty="0"/>
                <a:t>回归算法</a:t>
              </a:r>
              <a:endParaRPr lang="en-US" altLang="zh-CN" dirty="0"/>
            </a:p>
            <a:p>
              <a:pPr>
                <a:lnSpc>
                  <a:spcPct val="150000"/>
                </a:lnSpc>
              </a:pPr>
              <a:r>
                <a:rPr lang="zh-CN" altLang="en-US" dirty="0"/>
                <a:t>聚类算法</a:t>
              </a:r>
              <a:endParaRPr lang="en-US" altLang="zh-CN" dirty="0"/>
            </a:p>
            <a:p>
              <a:pPr>
                <a:lnSpc>
                  <a:spcPct val="150000"/>
                </a:lnSpc>
              </a:pPr>
              <a:r>
                <a:rPr lang="zh-CN" altLang="en-US" dirty="0"/>
                <a:t>矩阵分解算法</a:t>
              </a:r>
              <a:endParaRPr lang="en-US" altLang="zh-CN" dirty="0"/>
            </a:p>
            <a:p>
              <a:pPr>
                <a:lnSpc>
                  <a:spcPct val="150000"/>
                </a:lnSpc>
              </a:pPr>
              <a:r>
                <a:rPr lang="zh-CN" altLang="en-US" dirty="0"/>
                <a:t>神经网络</a:t>
              </a:r>
              <a:endParaRPr lang="en-US" altLang="zh-CN" dirty="0"/>
            </a:p>
            <a:p>
              <a:pPr>
                <a:lnSpc>
                  <a:spcPct val="150000"/>
                </a:lnSpc>
              </a:pPr>
              <a:r>
                <a:rPr lang="zh-CN" altLang="en-US" dirty="0"/>
                <a:t>图模型</a:t>
              </a:r>
              <a:endParaRPr lang="en-US" altLang="zh-CN" dirty="0"/>
            </a:p>
            <a:p>
              <a:pPr>
                <a:lnSpc>
                  <a:spcPct val="150000"/>
                </a:lnSpc>
              </a:pPr>
              <a:r>
                <a:rPr lang="zh-CN" altLang="en-US" dirty="0"/>
                <a:t>隐语义模型</a:t>
              </a:r>
            </a:p>
          </p:txBody>
        </p:sp>
        <p:sp>
          <p:nvSpPr>
            <p:cNvPr id="12" name="左大括号 11">
              <a:extLst>
                <a:ext uri="{FF2B5EF4-FFF2-40B4-BE49-F238E27FC236}">
                  <a16:creationId xmlns:a16="http://schemas.microsoft.com/office/drawing/2014/main" id="{9678A2A3-77BD-46D9-810C-91B07C045261}"/>
                </a:ext>
              </a:extLst>
            </p:cNvPr>
            <p:cNvSpPr/>
            <p:nvPr/>
          </p:nvSpPr>
          <p:spPr>
            <a:xfrm>
              <a:off x="3061813" y="2742536"/>
              <a:ext cx="162453" cy="1934924"/>
            </a:xfrm>
            <a:prstGeom prst="leftBrace">
              <a:avLst>
                <a:gd name="adj1" fmla="val 53243"/>
                <a:gd name="adj2" fmla="val 50000"/>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3" name="左大括号 12">
              <a:extLst>
                <a:ext uri="{FF2B5EF4-FFF2-40B4-BE49-F238E27FC236}">
                  <a16:creationId xmlns:a16="http://schemas.microsoft.com/office/drawing/2014/main" id="{631B8B09-54D5-4360-A210-F19847C99792}"/>
                </a:ext>
              </a:extLst>
            </p:cNvPr>
            <p:cNvSpPr/>
            <p:nvPr/>
          </p:nvSpPr>
          <p:spPr>
            <a:xfrm>
              <a:off x="5150045" y="2886552"/>
              <a:ext cx="162453" cy="1646892"/>
            </a:xfrm>
            <a:prstGeom prst="leftBrace">
              <a:avLst>
                <a:gd name="adj1" fmla="val 53243"/>
                <a:gd name="adj2" fmla="val 50000"/>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4" name="左大括号 13">
              <a:extLst>
                <a:ext uri="{FF2B5EF4-FFF2-40B4-BE49-F238E27FC236}">
                  <a16:creationId xmlns:a16="http://schemas.microsoft.com/office/drawing/2014/main" id="{C692AA16-E901-458B-9B5C-13D6602E6624}"/>
                </a:ext>
              </a:extLst>
            </p:cNvPr>
            <p:cNvSpPr/>
            <p:nvPr/>
          </p:nvSpPr>
          <p:spPr>
            <a:xfrm>
              <a:off x="6950245" y="3568284"/>
              <a:ext cx="216024" cy="2913772"/>
            </a:xfrm>
            <a:prstGeom prst="leftBrace">
              <a:avLst>
                <a:gd name="adj1" fmla="val 53243"/>
                <a:gd name="adj2" fmla="val 31806"/>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5" name="左大括号 14">
              <a:extLst>
                <a:ext uri="{FF2B5EF4-FFF2-40B4-BE49-F238E27FC236}">
                  <a16:creationId xmlns:a16="http://schemas.microsoft.com/office/drawing/2014/main" id="{BD7CD1A2-6B8D-4E05-A5F8-D4FAE2FAB085}"/>
                </a:ext>
              </a:extLst>
            </p:cNvPr>
            <p:cNvSpPr/>
            <p:nvPr/>
          </p:nvSpPr>
          <p:spPr>
            <a:xfrm>
              <a:off x="6950245" y="2474077"/>
              <a:ext cx="216024" cy="875881"/>
            </a:xfrm>
            <a:prstGeom prst="leftBrace">
              <a:avLst>
                <a:gd name="adj1" fmla="val 53243"/>
                <a:gd name="adj2" fmla="val 49484"/>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spTree>
    <p:extLst>
      <p:ext uri="{BB962C8B-B14F-4D97-AF65-F5344CB8AC3E}">
        <p14:creationId xmlns:p14="http://schemas.microsoft.com/office/powerpoint/2010/main" val="2457779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3E205F-4D66-4F3E-9F8F-2B334E282B0A}"/>
              </a:ext>
            </a:extLst>
          </p:cNvPr>
          <p:cNvSpPr>
            <a:spLocks noGrp="1"/>
          </p:cNvSpPr>
          <p:nvPr>
            <p:ph type="title"/>
          </p:nvPr>
        </p:nvSpPr>
        <p:spPr/>
        <p:txBody>
          <a:bodyPr/>
          <a:lstStyle/>
          <a:p>
            <a:r>
              <a:rPr lang="zh-CN" altLang="en-US" dirty="0"/>
              <a:t>应用案例</a:t>
            </a:r>
            <a:r>
              <a:rPr lang="en-US" altLang="zh-CN" dirty="0"/>
              <a:t>——</a:t>
            </a:r>
            <a:r>
              <a:rPr lang="zh-CN" altLang="en-US" dirty="0"/>
              <a:t>推荐系统</a:t>
            </a:r>
          </a:p>
        </p:txBody>
      </p:sp>
      <p:sp>
        <p:nvSpPr>
          <p:cNvPr id="3" name="内容占位符 2">
            <a:extLst>
              <a:ext uri="{FF2B5EF4-FFF2-40B4-BE49-F238E27FC236}">
                <a16:creationId xmlns:a16="http://schemas.microsoft.com/office/drawing/2014/main" id="{EB10D2CF-B0CF-47C2-8F3D-1880FE679530}"/>
              </a:ext>
            </a:extLst>
          </p:cNvPr>
          <p:cNvSpPr>
            <a:spLocks noGrp="1"/>
          </p:cNvSpPr>
          <p:nvPr>
            <p:ph idx="1"/>
          </p:nvPr>
        </p:nvSpPr>
        <p:spPr>
          <a:xfrm>
            <a:off x="838200" y="1490472"/>
            <a:ext cx="11164614" cy="5120535"/>
          </a:xfrm>
        </p:spPr>
        <p:txBody>
          <a:bodyPr>
            <a:normAutofit/>
          </a:bodyPr>
          <a:lstStyle/>
          <a:p>
            <a:pPr marL="0" indent="0">
              <a:buNone/>
            </a:pPr>
            <a:r>
              <a:rPr lang="zh-CN" altLang="en-US" b="1" dirty="0">
                <a:solidFill>
                  <a:srgbClr val="C00000"/>
                </a:solidFill>
              </a:rPr>
              <a:t>基于内容推荐</a:t>
            </a:r>
            <a:endParaRPr lang="en-US" altLang="zh-CN" b="1" dirty="0">
              <a:solidFill>
                <a:srgbClr val="C00000"/>
              </a:solidFill>
            </a:endParaRPr>
          </a:p>
          <a:p>
            <a:pPr marL="0" indent="0">
              <a:buNone/>
            </a:pPr>
            <a:r>
              <a:rPr lang="zh-CN" altLang="en-US" dirty="0"/>
              <a:t>（</a:t>
            </a:r>
            <a:r>
              <a:rPr lang="en-US" altLang="zh-CN" dirty="0"/>
              <a:t>Content-based Recommendations</a:t>
            </a:r>
            <a:r>
              <a:rPr lang="zh-CN" altLang="en-US" dirty="0"/>
              <a:t>，</a:t>
            </a:r>
            <a:r>
              <a:rPr lang="en-US" altLang="zh-CN" dirty="0"/>
              <a:t>CB</a:t>
            </a:r>
            <a:r>
              <a:rPr lang="zh-CN" altLang="en-US" dirty="0"/>
              <a:t>）</a:t>
            </a:r>
          </a:p>
          <a:p>
            <a:pPr marL="0" indent="0">
              <a:buNone/>
            </a:pPr>
            <a:r>
              <a:rPr lang="zh-CN" altLang="en-US" b="1" dirty="0"/>
              <a:t>基于内容推荐算法根据用户过去喜欢的产品（</a:t>
            </a:r>
            <a:r>
              <a:rPr lang="en-US" altLang="zh-CN" b="1" dirty="0"/>
              <a:t>item</a:t>
            </a:r>
            <a:r>
              <a:rPr lang="zh-CN" altLang="en-US" b="1" dirty="0"/>
              <a:t>），为用户推荐和他过去喜欢的产品相似的产品。例如，一个推荐饭店的系统可以依据某个用户之前喜欢很多的烤肉店而为他推荐烤肉店。</a:t>
            </a:r>
            <a:endParaRPr lang="en-US" altLang="zh-CN" b="1" dirty="0"/>
          </a:p>
        </p:txBody>
      </p:sp>
    </p:spTree>
    <p:extLst>
      <p:ext uri="{BB962C8B-B14F-4D97-AF65-F5344CB8AC3E}">
        <p14:creationId xmlns:p14="http://schemas.microsoft.com/office/powerpoint/2010/main" val="262067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3E205F-4D66-4F3E-9F8F-2B334E282B0A}"/>
              </a:ext>
            </a:extLst>
          </p:cNvPr>
          <p:cNvSpPr>
            <a:spLocks noGrp="1"/>
          </p:cNvSpPr>
          <p:nvPr>
            <p:ph type="title"/>
          </p:nvPr>
        </p:nvSpPr>
        <p:spPr/>
        <p:txBody>
          <a:bodyPr/>
          <a:lstStyle/>
          <a:p>
            <a:r>
              <a:rPr lang="zh-CN" altLang="en-US" dirty="0"/>
              <a:t>应用案例</a:t>
            </a:r>
            <a:r>
              <a:rPr lang="en-US" altLang="zh-CN" dirty="0"/>
              <a:t>——</a:t>
            </a:r>
            <a:r>
              <a:rPr lang="zh-CN" altLang="en-US" dirty="0"/>
              <a:t>推荐系统</a:t>
            </a:r>
          </a:p>
        </p:txBody>
      </p:sp>
      <p:sp>
        <p:nvSpPr>
          <p:cNvPr id="3" name="内容占位符 2">
            <a:extLst>
              <a:ext uri="{FF2B5EF4-FFF2-40B4-BE49-F238E27FC236}">
                <a16:creationId xmlns:a16="http://schemas.microsoft.com/office/drawing/2014/main" id="{EB10D2CF-B0CF-47C2-8F3D-1880FE679530}"/>
              </a:ext>
            </a:extLst>
          </p:cNvPr>
          <p:cNvSpPr>
            <a:spLocks noGrp="1"/>
          </p:cNvSpPr>
          <p:nvPr>
            <p:ph idx="1"/>
          </p:nvPr>
        </p:nvSpPr>
        <p:spPr>
          <a:xfrm>
            <a:off x="838200" y="1490472"/>
            <a:ext cx="11164614" cy="5120535"/>
          </a:xfrm>
        </p:spPr>
        <p:txBody>
          <a:bodyPr>
            <a:normAutofit/>
          </a:bodyPr>
          <a:lstStyle/>
          <a:p>
            <a:pPr marL="0" indent="0">
              <a:buNone/>
            </a:pPr>
            <a:r>
              <a:rPr lang="zh-CN" altLang="en-US" b="1" dirty="0"/>
              <a:t>（</a:t>
            </a:r>
            <a:r>
              <a:rPr lang="en-US" altLang="zh-CN" b="1" dirty="0"/>
              <a:t>1</a:t>
            </a:r>
            <a:r>
              <a:rPr lang="zh-CN" altLang="en-US" b="1" dirty="0"/>
              <a:t>）</a:t>
            </a:r>
            <a:r>
              <a:rPr lang="en-US" altLang="zh-CN" b="1" dirty="0"/>
              <a:t>Item Representation</a:t>
            </a:r>
            <a:r>
              <a:rPr lang="zh-CN" altLang="en-US" b="1" dirty="0"/>
              <a:t>：</a:t>
            </a:r>
            <a:endParaRPr lang="en-US" altLang="zh-CN" b="1" dirty="0"/>
          </a:p>
          <a:p>
            <a:pPr marL="0" indent="0">
              <a:buNone/>
            </a:pPr>
            <a:r>
              <a:rPr lang="zh-CN" altLang="en-US" dirty="0"/>
              <a:t>为每个</a:t>
            </a:r>
            <a:r>
              <a:rPr lang="en-US" altLang="zh-CN" dirty="0"/>
              <a:t>item</a:t>
            </a:r>
            <a:r>
              <a:rPr lang="zh-CN" altLang="en-US" dirty="0"/>
              <a:t>抽取出一些特征（也就是</a:t>
            </a:r>
            <a:r>
              <a:rPr lang="en-US" altLang="zh-CN" dirty="0"/>
              <a:t>item</a:t>
            </a:r>
            <a:r>
              <a:rPr lang="zh-CN" altLang="en-US" dirty="0"/>
              <a:t>的</a:t>
            </a:r>
            <a:r>
              <a:rPr lang="en-US" altLang="zh-CN" dirty="0"/>
              <a:t>content</a:t>
            </a:r>
            <a:r>
              <a:rPr lang="zh-CN" altLang="en-US" dirty="0"/>
              <a:t>了）来表示此</a:t>
            </a:r>
            <a:r>
              <a:rPr lang="en-US" altLang="zh-CN" dirty="0"/>
              <a:t>item</a:t>
            </a:r>
            <a:r>
              <a:rPr lang="zh-CN" altLang="en-US" dirty="0"/>
              <a:t>；</a:t>
            </a:r>
          </a:p>
          <a:p>
            <a:pPr marL="0" indent="0">
              <a:buNone/>
            </a:pPr>
            <a:r>
              <a:rPr lang="zh-CN" altLang="en-US" b="1" dirty="0"/>
              <a:t>（</a:t>
            </a:r>
            <a:r>
              <a:rPr lang="en-US" altLang="zh-CN" b="1" dirty="0"/>
              <a:t>2</a:t>
            </a:r>
            <a:r>
              <a:rPr lang="zh-CN" altLang="en-US" b="1" dirty="0"/>
              <a:t>）</a:t>
            </a:r>
            <a:r>
              <a:rPr lang="en-US" altLang="zh-CN" b="1" dirty="0"/>
              <a:t>Profile Learning</a:t>
            </a:r>
            <a:r>
              <a:rPr lang="zh-CN" altLang="en-US" b="1" dirty="0"/>
              <a:t>：</a:t>
            </a:r>
            <a:endParaRPr lang="en-US" altLang="zh-CN" b="1" dirty="0"/>
          </a:p>
          <a:p>
            <a:pPr marL="0" indent="0">
              <a:buNone/>
            </a:pPr>
            <a:r>
              <a:rPr lang="zh-CN" altLang="en-US" dirty="0"/>
              <a:t>利用一个用户过去喜欢（及不喜欢）的</a:t>
            </a:r>
            <a:r>
              <a:rPr lang="en-US" altLang="zh-CN" dirty="0"/>
              <a:t>item</a:t>
            </a:r>
            <a:r>
              <a:rPr lang="zh-CN" altLang="en-US" dirty="0"/>
              <a:t>的特征数据，来学习出此用户的喜好特征（</a:t>
            </a:r>
            <a:r>
              <a:rPr lang="en-US" altLang="zh-CN" dirty="0"/>
              <a:t>profile</a:t>
            </a:r>
            <a:r>
              <a:rPr lang="zh-CN" altLang="en-US" dirty="0"/>
              <a:t>）；</a:t>
            </a:r>
          </a:p>
          <a:p>
            <a:pPr marL="0" indent="0">
              <a:buNone/>
            </a:pPr>
            <a:r>
              <a:rPr lang="zh-CN" altLang="en-US" b="1" dirty="0"/>
              <a:t>（</a:t>
            </a:r>
            <a:r>
              <a:rPr lang="en-US" altLang="zh-CN" b="1" dirty="0"/>
              <a:t>3</a:t>
            </a:r>
            <a:r>
              <a:rPr lang="zh-CN" altLang="en-US" b="1" dirty="0"/>
              <a:t>）</a:t>
            </a:r>
            <a:r>
              <a:rPr lang="en-US" altLang="zh-CN" b="1" dirty="0"/>
              <a:t>Recommendation Generation</a:t>
            </a:r>
            <a:r>
              <a:rPr lang="zh-CN" altLang="en-US" b="1" dirty="0"/>
              <a:t>：</a:t>
            </a:r>
            <a:endParaRPr lang="en-US" altLang="zh-CN" b="1" dirty="0"/>
          </a:p>
          <a:p>
            <a:pPr marL="0" indent="0">
              <a:buNone/>
            </a:pPr>
            <a:r>
              <a:rPr lang="zh-CN" altLang="en-US" dirty="0"/>
              <a:t>通过比较上一步得到的用户</a:t>
            </a:r>
            <a:r>
              <a:rPr lang="en-US" altLang="zh-CN" dirty="0"/>
              <a:t>profile</a:t>
            </a:r>
            <a:r>
              <a:rPr lang="zh-CN" altLang="en-US" dirty="0"/>
              <a:t>与候选</a:t>
            </a:r>
            <a:r>
              <a:rPr lang="en-US" altLang="zh-CN" dirty="0"/>
              <a:t>item</a:t>
            </a:r>
            <a:r>
              <a:rPr lang="zh-CN" altLang="en-US" dirty="0"/>
              <a:t>的特征，为此用户推荐一组相关性最大的</a:t>
            </a:r>
            <a:r>
              <a:rPr lang="en-US" altLang="zh-CN" dirty="0"/>
              <a:t>item</a:t>
            </a:r>
            <a:r>
              <a:rPr lang="zh-CN" altLang="en-US" dirty="0"/>
              <a:t>。</a:t>
            </a:r>
          </a:p>
        </p:txBody>
      </p:sp>
    </p:spTree>
    <p:extLst>
      <p:ext uri="{BB962C8B-B14F-4D97-AF65-F5344CB8AC3E}">
        <p14:creationId xmlns:p14="http://schemas.microsoft.com/office/powerpoint/2010/main" val="2184345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5DC897A-8FFF-4FD0-8FB8-2072751B2C49}"/>
              </a:ext>
            </a:extLst>
          </p:cNvPr>
          <p:cNvSpPr>
            <a:spLocks noGrp="1"/>
          </p:cNvSpPr>
          <p:nvPr>
            <p:ph type="title"/>
          </p:nvPr>
        </p:nvSpPr>
        <p:spPr/>
        <p:txBody>
          <a:bodyPr/>
          <a:lstStyle/>
          <a:p>
            <a:r>
              <a:rPr lang="zh-CN" altLang="en-US" sz="5400" dirty="0"/>
              <a:t>第一章</a:t>
            </a:r>
            <a:br>
              <a:rPr lang="en-US" altLang="zh-CN" dirty="0"/>
            </a:br>
            <a:r>
              <a:rPr lang="zh-CN" altLang="en-US" dirty="0">
                <a:solidFill>
                  <a:srgbClr val="002060"/>
                </a:solidFill>
              </a:rPr>
              <a:t>大数据概述</a:t>
            </a:r>
          </a:p>
        </p:txBody>
      </p:sp>
      <p:sp>
        <p:nvSpPr>
          <p:cNvPr id="5" name="文本占位符 4">
            <a:extLst>
              <a:ext uri="{FF2B5EF4-FFF2-40B4-BE49-F238E27FC236}">
                <a16:creationId xmlns:a16="http://schemas.microsoft.com/office/drawing/2014/main" id="{8DBAF584-527A-4DCF-9FF8-075498E2AB77}"/>
              </a:ext>
            </a:extLst>
          </p:cNvPr>
          <p:cNvSpPr>
            <a:spLocks noGrp="1"/>
          </p:cNvSpPr>
          <p:nvPr>
            <p:ph type="body" idx="1"/>
          </p:nvPr>
        </p:nvSpPr>
        <p:spPr/>
        <p:txBody>
          <a:bodyPr/>
          <a:lstStyle/>
          <a:p>
            <a:r>
              <a:rPr lang="zh-CN" altLang="en-US" dirty="0"/>
              <a:t>大数据的基本概念、应用场景和关键技术</a:t>
            </a:r>
          </a:p>
        </p:txBody>
      </p:sp>
    </p:spTree>
    <p:extLst>
      <p:ext uri="{BB962C8B-B14F-4D97-AF65-F5344CB8AC3E}">
        <p14:creationId xmlns:p14="http://schemas.microsoft.com/office/powerpoint/2010/main" val="2755918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4451FF-8112-4C3D-9F3F-BF507BE27034}"/>
              </a:ext>
            </a:extLst>
          </p:cNvPr>
          <p:cNvSpPr>
            <a:spLocks noGrp="1"/>
          </p:cNvSpPr>
          <p:nvPr>
            <p:ph type="title"/>
          </p:nvPr>
        </p:nvSpPr>
        <p:spPr/>
        <p:txBody>
          <a:bodyPr/>
          <a:lstStyle/>
          <a:p>
            <a:r>
              <a:rPr lang="zh-CN" altLang="en-US" dirty="0"/>
              <a:t>应用案例</a:t>
            </a:r>
            <a:r>
              <a:rPr lang="en-US" altLang="zh-CN" dirty="0"/>
              <a:t>——</a:t>
            </a:r>
            <a:r>
              <a:rPr lang="zh-CN" altLang="en-US" dirty="0"/>
              <a:t>推荐系统</a:t>
            </a:r>
          </a:p>
        </p:txBody>
      </p:sp>
      <p:sp>
        <p:nvSpPr>
          <p:cNvPr id="3" name="内容占位符 2">
            <a:extLst>
              <a:ext uri="{FF2B5EF4-FFF2-40B4-BE49-F238E27FC236}">
                <a16:creationId xmlns:a16="http://schemas.microsoft.com/office/drawing/2014/main" id="{45094582-E468-44BE-B4A4-87B5D5B6D02D}"/>
              </a:ext>
            </a:extLst>
          </p:cNvPr>
          <p:cNvSpPr>
            <a:spLocks noGrp="1"/>
          </p:cNvSpPr>
          <p:nvPr>
            <p:ph idx="1"/>
          </p:nvPr>
        </p:nvSpPr>
        <p:spPr/>
        <p:txBody>
          <a:bodyPr/>
          <a:lstStyle/>
          <a:p>
            <a:pPr marL="0" indent="0">
              <a:buNone/>
            </a:pPr>
            <a:r>
              <a:rPr lang="zh-CN" altLang="en-US" b="1" dirty="0">
                <a:solidFill>
                  <a:srgbClr val="C00000"/>
                </a:solidFill>
              </a:rPr>
              <a:t>协同过滤推荐</a:t>
            </a:r>
            <a:endParaRPr lang="en-US" altLang="zh-CN" b="1" dirty="0">
              <a:solidFill>
                <a:srgbClr val="C00000"/>
              </a:solidFill>
            </a:endParaRPr>
          </a:p>
          <a:p>
            <a:r>
              <a:rPr lang="zh-CN" altLang="en-US" dirty="0"/>
              <a:t>开发流程</a:t>
            </a:r>
          </a:p>
        </p:txBody>
      </p:sp>
      <p:grpSp>
        <p:nvGrpSpPr>
          <p:cNvPr id="13" name="组合 12">
            <a:extLst>
              <a:ext uri="{FF2B5EF4-FFF2-40B4-BE49-F238E27FC236}">
                <a16:creationId xmlns:a16="http://schemas.microsoft.com/office/drawing/2014/main" id="{DBFE9531-110C-4CF1-9223-703051027363}"/>
              </a:ext>
            </a:extLst>
          </p:cNvPr>
          <p:cNvGrpSpPr/>
          <p:nvPr/>
        </p:nvGrpSpPr>
        <p:grpSpPr>
          <a:xfrm>
            <a:off x="6538061" y="1722426"/>
            <a:ext cx="2808312" cy="4346551"/>
            <a:chOff x="5144766" y="1940140"/>
            <a:chExt cx="2808312" cy="4346551"/>
          </a:xfrm>
        </p:grpSpPr>
        <p:sp>
          <p:nvSpPr>
            <p:cNvPr id="4" name="矩形 3">
              <a:extLst>
                <a:ext uri="{FF2B5EF4-FFF2-40B4-BE49-F238E27FC236}">
                  <a16:creationId xmlns:a16="http://schemas.microsoft.com/office/drawing/2014/main" id="{C28B8876-F4AB-4591-A801-3C45128A33B1}"/>
                </a:ext>
              </a:extLst>
            </p:cNvPr>
            <p:cNvSpPr/>
            <p:nvPr/>
          </p:nvSpPr>
          <p:spPr>
            <a:xfrm>
              <a:off x="5144766" y="1940140"/>
              <a:ext cx="2808312" cy="461665"/>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zh-CN" altLang="en-US" sz="2400" b="1" dirty="0"/>
                <a:t>用户行为数据收集</a:t>
              </a:r>
            </a:p>
          </p:txBody>
        </p:sp>
        <p:sp>
          <p:nvSpPr>
            <p:cNvPr id="5" name="矩形 4">
              <a:extLst>
                <a:ext uri="{FF2B5EF4-FFF2-40B4-BE49-F238E27FC236}">
                  <a16:creationId xmlns:a16="http://schemas.microsoft.com/office/drawing/2014/main" id="{BE0EE068-783E-452D-A978-C2A82BD55858}"/>
                </a:ext>
              </a:extLst>
            </p:cNvPr>
            <p:cNvSpPr/>
            <p:nvPr/>
          </p:nvSpPr>
          <p:spPr>
            <a:xfrm>
              <a:off x="5144766" y="2911361"/>
              <a:ext cx="2808312" cy="461665"/>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zh-CN" altLang="en-US" sz="2400" b="1" dirty="0"/>
                <a:t>构建数据矩阵</a:t>
              </a:r>
              <a:endParaRPr lang="en-US" altLang="zh-CN" sz="2400" b="1" dirty="0"/>
            </a:p>
          </p:txBody>
        </p:sp>
        <p:sp>
          <p:nvSpPr>
            <p:cNvPr id="6" name="矩形 5">
              <a:extLst>
                <a:ext uri="{FF2B5EF4-FFF2-40B4-BE49-F238E27FC236}">
                  <a16:creationId xmlns:a16="http://schemas.microsoft.com/office/drawing/2014/main" id="{533CBE9B-5F76-4195-A167-16CB8724E877}"/>
                </a:ext>
              </a:extLst>
            </p:cNvPr>
            <p:cNvSpPr/>
            <p:nvPr/>
          </p:nvSpPr>
          <p:spPr>
            <a:xfrm>
              <a:off x="5144766" y="3882582"/>
              <a:ext cx="2808312" cy="461665"/>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zh-CN" altLang="en-US" sz="2400" b="1" dirty="0"/>
                <a:t>数据清洗、降维</a:t>
              </a:r>
            </a:p>
          </p:txBody>
        </p:sp>
        <p:sp>
          <p:nvSpPr>
            <p:cNvPr id="7" name="矩形 6">
              <a:extLst>
                <a:ext uri="{FF2B5EF4-FFF2-40B4-BE49-F238E27FC236}">
                  <a16:creationId xmlns:a16="http://schemas.microsoft.com/office/drawing/2014/main" id="{E8055D86-ADE7-4141-9999-C5D0AB758206}"/>
                </a:ext>
              </a:extLst>
            </p:cNvPr>
            <p:cNvSpPr/>
            <p:nvPr/>
          </p:nvSpPr>
          <p:spPr>
            <a:xfrm>
              <a:off x="5144766" y="4853803"/>
              <a:ext cx="2808312" cy="461665"/>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zh-CN" altLang="en-US" sz="2400" b="1" dirty="0"/>
                <a:t>协同过滤</a:t>
              </a:r>
            </a:p>
          </p:txBody>
        </p:sp>
        <p:sp>
          <p:nvSpPr>
            <p:cNvPr id="8" name="矩形 7">
              <a:extLst>
                <a:ext uri="{FF2B5EF4-FFF2-40B4-BE49-F238E27FC236}">
                  <a16:creationId xmlns:a16="http://schemas.microsoft.com/office/drawing/2014/main" id="{4B33A747-6EB5-4BE5-BF2C-352C300ED818}"/>
                </a:ext>
              </a:extLst>
            </p:cNvPr>
            <p:cNvSpPr/>
            <p:nvPr/>
          </p:nvSpPr>
          <p:spPr>
            <a:xfrm>
              <a:off x="5144766" y="5825026"/>
              <a:ext cx="2808312" cy="461665"/>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zh-CN" altLang="en-US" sz="2400" b="1" dirty="0"/>
                <a:t>商品推荐</a:t>
              </a:r>
            </a:p>
          </p:txBody>
        </p:sp>
        <p:sp>
          <p:nvSpPr>
            <p:cNvPr id="9" name="下箭头 9">
              <a:extLst>
                <a:ext uri="{FF2B5EF4-FFF2-40B4-BE49-F238E27FC236}">
                  <a16:creationId xmlns:a16="http://schemas.microsoft.com/office/drawing/2014/main" id="{F76FF312-8D85-401B-A801-C5B5ED41DFE6}"/>
                </a:ext>
              </a:extLst>
            </p:cNvPr>
            <p:cNvSpPr/>
            <p:nvPr/>
          </p:nvSpPr>
          <p:spPr>
            <a:xfrm>
              <a:off x="6404906" y="2493236"/>
              <a:ext cx="288032" cy="326694"/>
            </a:xfrm>
            <a:prstGeom prst="downArrow">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10">
              <a:extLst>
                <a:ext uri="{FF2B5EF4-FFF2-40B4-BE49-F238E27FC236}">
                  <a16:creationId xmlns:a16="http://schemas.microsoft.com/office/drawing/2014/main" id="{BBB7BDA2-91D7-4D0A-89FD-107457278896}"/>
                </a:ext>
              </a:extLst>
            </p:cNvPr>
            <p:cNvSpPr/>
            <p:nvPr/>
          </p:nvSpPr>
          <p:spPr>
            <a:xfrm>
              <a:off x="6404906" y="3464457"/>
              <a:ext cx="288032" cy="326694"/>
            </a:xfrm>
            <a:prstGeom prst="downArrow">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下箭头 11">
              <a:extLst>
                <a:ext uri="{FF2B5EF4-FFF2-40B4-BE49-F238E27FC236}">
                  <a16:creationId xmlns:a16="http://schemas.microsoft.com/office/drawing/2014/main" id="{39AF7D2F-59AD-4E2F-8CA4-57DC555E2D2C}"/>
                </a:ext>
              </a:extLst>
            </p:cNvPr>
            <p:cNvSpPr/>
            <p:nvPr/>
          </p:nvSpPr>
          <p:spPr>
            <a:xfrm>
              <a:off x="6404906" y="4435678"/>
              <a:ext cx="288032" cy="326694"/>
            </a:xfrm>
            <a:prstGeom prst="downArrow">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下箭头 12">
              <a:extLst>
                <a:ext uri="{FF2B5EF4-FFF2-40B4-BE49-F238E27FC236}">
                  <a16:creationId xmlns:a16="http://schemas.microsoft.com/office/drawing/2014/main" id="{D560FB07-FD6F-4416-B4D1-72B2354E4E47}"/>
                </a:ext>
              </a:extLst>
            </p:cNvPr>
            <p:cNvSpPr/>
            <p:nvPr/>
          </p:nvSpPr>
          <p:spPr>
            <a:xfrm>
              <a:off x="6404906" y="5406899"/>
              <a:ext cx="288032" cy="326694"/>
            </a:xfrm>
            <a:prstGeom prst="downArrow">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45466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应用案例</a:t>
            </a:r>
            <a:r>
              <a:rPr lang="en-US" altLang="zh-CN" dirty="0"/>
              <a:t>——</a:t>
            </a:r>
            <a:r>
              <a:rPr lang="zh-CN" altLang="en-US" dirty="0"/>
              <a:t>推荐系统</a:t>
            </a:r>
            <a:r>
              <a:rPr lang="zh-CN" altLang="en-US" sz="2800" i="1" dirty="0"/>
              <a:t>（以协同过滤为例）</a:t>
            </a:r>
          </a:p>
        </p:txBody>
      </p:sp>
      <p:sp>
        <p:nvSpPr>
          <p:cNvPr id="3" name="内容占位符 2"/>
          <p:cNvSpPr>
            <a:spLocks noGrp="1"/>
          </p:cNvSpPr>
          <p:nvPr>
            <p:ph idx="1"/>
          </p:nvPr>
        </p:nvSpPr>
        <p:spPr/>
        <p:txBody>
          <a:bodyPr/>
          <a:lstStyle/>
          <a:p>
            <a:r>
              <a:rPr lang="zh-CN" altLang="en-US" dirty="0"/>
              <a:t>用户行为数据收集</a:t>
            </a:r>
            <a:endParaRPr lang="en-US" altLang="zh-CN" dirty="0"/>
          </a:p>
          <a:p>
            <a:pPr lvl="1"/>
            <a:r>
              <a:rPr lang="zh-CN" altLang="en-US" dirty="0"/>
              <a:t>收集用户的收物行为，如在网购过程中查看、购买、分享的行为，通过加权算法得到用户对某一商品的偏好程度，形成偏好矩阵。</a:t>
            </a:r>
            <a:endParaRPr lang="en-US" altLang="zh-CN" dirty="0"/>
          </a:p>
          <a:p>
            <a:pPr lvl="1"/>
            <a:r>
              <a:rPr lang="zh-CN" altLang="en-US" dirty="0"/>
              <a:t>偏好度：浏览、收藏、购买行为或次数。</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9816" y="3861049"/>
            <a:ext cx="3657600"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5571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应用案例</a:t>
            </a:r>
            <a:r>
              <a:rPr lang="en-US" altLang="zh-CN" dirty="0"/>
              <a:t>——</a:t>
            </a:r>
            <a:r>
              <a:rPr lang="zh-CN" altLang="en-US" dirty="0"/>
              <a:t>推荐系统</a:t>
            </a:r>
            <a:r>
              <a:rPr lang="zh-CN" altLang="en-US" sz="3200" i="1" dirty="0"/>
              <a:t>（以协同过滤为例）</a:t>
            </a:r>
            <a:endParaRPr lang="zh-CN" altLang="en-US" sz="3100" dirty="0"/>
          </a:p>
        </p:txBody>
      </p:sp>
      <p:sp>
        <p:nvSpPr>
          <p:cNvPr id="3" name="内容占位符 2"/>
          <p:cNvSpPr>
            <a:spLocks noGrp="1"/>
          </p:cNvSpPr>
          <p:nvPr>
            <p:ph idx="1"/>
          </p:nvPr>
        </p:nvSpPr>
        <p:spPr/>
        <p:txBody>
          <a:bodyPr/>
          <a:lstStyle/>
          <a:p>
            <a:r>
              <a:rPr lang="zh-CN" altLang="en-US" dirty="0"/>
              <a:t>数据清理</a:t>
            </a:r>
            <a:endParaRPr lang="en-US" altLang="zh-CN" dirty="0"/>
          </a:p>
          <a:p>
            <a:pPr lvl="1"/>
            <a:r>
              <a:rPr lang="zh-CN" altLang="en-US" dirty="0"/>
              <a:t>获取用户的行为数据可能存在大量垃圾信息，如用户的误操作、系统响应慢产生重复操作等，通过算法降噪，如归一化。</a:t>
            </a:r>
          </a:p>
        </p:txBody>
      </p:sp>
    </p:spTree>
    <p:extLst>
      <p:ext uri="{BB962C8B-B14F-4D97-AF65-F5344CB8AC3E}">
        <p14:creationId xmlns:p14="http://schemas.microsoft.com/office/powerpoint/2010/main" val="1509136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应用案例</a:t>
            </a:r>
            <a:r>
              <a:rPr lang="en-US" altLang="zh-CN" dirty="0"/>
              <a:t>——</a:t>
            </a:r>
            <a:r>
              <a:rPr lang="zh-CN" altLang="en-US" dirty="0"/>
              <a:t>推荐系统</a:t>
            </a:r>
            <a:r>
              <a:rPr lang="zh-CN" altLang="en-US" sz="3200" i="1" dirty="0"/>
              <a:t>（以协同过滤为例）</a:t>
            </a:r>
            <a:endParaRPr lang="zh-CN" altLang="en-US" sz="3100" dirty="0"/>
          </a:p>
        </p:txBody>
      </p:sp>
      <p:sp>
        <p:nvSpPr>
          <p:cNvPr id="3" name="内容占位符 2"/>
          <p:cNvSpPr>
            <a:spLocks noGrp="1"/>
          </p:cNvSpPr>
          <p:nvPr>
            <p:ph idx="1"/>
          </p:nvPr>
        </p:nvSpPr>
        <p:spPr/>
        <p:txBody>
          <a:bodyPr/>
          <a:lstStyle/>
          <a:p>
            <a:r>
              <a:rPr lang="zh-CN" altLang="en-US" dirty="0"/>
              <a:t>降维</a:t>
            </a:r>
            <a:endParaRPr lang="en-US" altLang="zh-CN" dirty="0"/>
          </a:p>
          <a:p>
            <a:pPr lvl="1"/>
            <a:r>
              <a:rPr lang="zh-CN" altLang="en-US" dirty="0"/>
              <a:t>得到偏好矩阵后，由于对于单个用户来说，在所有商品中有过操作行为的物品只占很小一部分，造成了偏好矩阵是稀疏的，有效数据很少，所以要进行降维处理</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9419" y="3995739"/>
            <a:ext cx="618172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776" y="5517233"/>
            <a:ext cx="367665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下箭头 3"/>
          <p:cNvSpPr/>
          <p:nvPr/>
        </p:nvSpPr>
        <p:spPr>
          <a:xfrm>
            <a:off x="5807968" y="5201222"/>
            <a:ext cx="216024" cy="3160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75258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应用案例</a:t>
            </a:r>
            <a:r>
              <a:rPr lang="en-US" altLang="zh-CN" dirty="0"/>
              <a:t>——</a:t>
            </a:r>
            <a:r>
              <a:rPr lang="zh-CN" altLang="en-US" dirty="0"/>
              <a:t>推荐系统</a:t>
            </a:r>
            <a:r>
              <a:rPr lang="zh-CN" altLang="en-US" sz="3200" i="1" dirty="0"/>
              <a:t>（以协同过滤为例）</a:t>
            </a:r>
            <a:endParaRPr lang="zh-CN" altLang="en-US" sz="3100" dirty="0"/>
          </a:p>
        </p:txBody>
      </p:sp>
      <p:sp>
        <p:nvSpPr>
          <p:cNvPr id="3" name="内容占位符 2"/>
          <p:cNvSpPr>
            <a:spLocks noGrp="1"/>
          </p:cNvSpPr>
          <p:nvPr>
            <p:ph idx="1"/>
          </p:nvPr>
        </p:nvSpPr>
        <p:spPr/>
        <p:txBody>
          <a:bodyPr/>
          <a:lstStyle/>
          <a:p>
            <a:r>
              <a:rPr lang="zh-CN" altLang="en-US" dirty="0"/>
              <a:t>协同过滤</a:t>
            </a:r>
            <a:endParaRPr lang="en-US" altLang="zh-CN" dirty="0"/>
          </a:p>
          <a:p>
            <a:pPr lvl="1"/>
            <a:r>
              <a:rPr lang="zh-CN" altLang="en-US" dirty="0"/>
              <a:t>通过协同过滤算法，计算相似度矩阵</a:t>
            </a:r>
            <a:endParaRPr lang="en-US" altLang="zh-CN"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561" y="2924945"/>
            <a:ext cx="7877175"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1632520" y="5157193"/>
            <a:ext cx="9144000" cy="1354217"/>
          </a:xfrm>
          <a:prstGeom prst="rect">
            <a:avLst/>
          </a:prstGeom>
        </p:spPr>
        <p:txBody>
          <a:bodyPr wrap="square">
            <a:spAutoFit/>
          </a:bodyPr>
          <a:lstStyle/>
          <a:p>
            <a:pPr marL="285750" indent="-285750">
              <a:buFont typeface="Arial" pitchFamily="34" charset="0"/>
              <a:buChar char="•"/>
            </a:pPr>
            <a:r>
              <a:rPr lang="zh-CN" altLang="en-US" dirty="0"/>
              <a:t>如有</a:t>
            </a:r>
            <a:r>
              <a:rPr lang="en-US" altLang="zh-CN" dirty="0"/>
              <a:t>50</a:t>
            </a:r>
            <a:r>
              <a:rPr lang="zh-CN" altLang="en-US" dirty="0"/>
              <a:t>个商品同时被用户</a:t>
            </a:r>
            <a:r>
              <a:rPr lang="en-US" altLang="zh-CN" dirty="0"/>
              <a:t>C</a:t>
            </a:r>
            <a:r>
              <a:rPr lang="zh-CN" altLang="en-US" dirty="0"/>
              <a:t>和用户</a:t>
            </a:r>
            <a:r>
              <a:rPr lang="en-US" altLang="zh-CN" dirty="0"/>
              <a:t>D</a:t>
            </a:r>
            <a:r>
              <a:rPr lang="zh-CN" altLang="en-US" dirty="0"/>
              <a:t>购买，可得到他们的“用户</a:t>
            </a:r>
            <a:r>
              <a:rPr lang="en-US" altLang="zh-CN" dirty="0"/>
              <a:t>-</a:t>
            </a:r>
            <a:r>
              <a:rPr lang="zh-CN" altLang="en-US" dirty="0"/>
              <a:t>用户相似度”为</a:t>
            </a:r>
            <a:r>
              <a:rPr lang="en-US" altLang="zh-CN" dirty="0"/>
              <a:t>0.8</a:t>
            </a:r>
          </a:p>
          <a:p>
            <a:pPr marL="285750" indent="-285750">
              <a:buFont typeface="Arial" pitchFamily="34" charset="0"/>
              <a:buChar char="•"/>
            </a:pPr>
            <a:r>
              <a:rPr lang="zh-CN" altLang="en-US" dirty="0"/>
              <a:t>如有</a:t>
            </a:r>
            <a:r>
              <a:rPr lang="en-US" altLang="zh-CN" dirty="0"/>
              <a:t>100</a:t>
            </a:r>
            <a:r>
              <a:rPr lang="zh-CN" altLang="en-US" dirty="0"/>
              <a:t>个用户购买了商品</a:t>
            </a:r>
            <a:r>
              <a:rPr lang="en-US" altLang="zh-CN" dirty="0"/>
              <a:t>A</a:t>
            </a:r>
            <a:r>
              <a:rPr lang="zh-CN" altLang="en-US" dirty="0"/>
              <a:t>和商品</a:t>
            </a:r>
            <a:r>
              <a:rPr lang="en-US" altLang="zh-CN" dirty="0"/>
              <a:t>B</a:t>
            </a:r>
            <a:r>
              <a:rPr lang="zh-CN" altLang="en-US" dirty="0"/>
              <a:t>，可得到它们的“商品</a:t>
            </a:r>
            <a:r>
              <a:rPr lang="en-US" altLang="zh-CN" dirty="0"/>
              <a:t>-</a:t>
            </a:r>
            <a:r>
              <a:rPr lang="zh-CN" altLang="en-US" dirty="0"/>
              <a:t>商品相似度”为</a:t>
            </a:r>
            <a:r>
              <a:rPr lang="en-US" altLang="zh-CN" dirty="0"/>
              <a:t>0.6</a:t>
            </a:r>
          </a:p>
          <a:p>
            <a:pPr marL="285750" indent="-285750">
              <a:buFont typeface="Arial" pitchFamily="34" charset="0"/>
              <a:buChar char="•"/>
            </a:pPr>
            <a:endParaRPr lang="en-US" altLang="zh-CN" dirty="0"/>
          </a:p>
          <a:p>
            <a:r>
              <a:rPr lang="zh-CN" altLang="en-US" sz="2800" dirty="0"/>
              <a:t>相似度可用欧氏距离、皮尔逊相关系数、</a:t>
            </a:r>
            <a:r>
              <a:rPr lang="en-US" altLang="zh-CN" sz="2800" dirty="0"/>
              <a:t>Cosine</a:t>
            </a:r>
            <a:r>
              <a:rPr lang="zh-CN" altLang="en-US" sz="2800" dirty="0"/>
              <a:t>相似性等</a:t>
            </a:r>
            <a:endParaRPr lang="en-US" altLang="zh-CN" sz="2800" dirty="0"/>
          </a:p>
        </p:txBody>
      </p:sp>
    </p:spTree>
    <p:extLst>
      <p:ext uri="{BB962C8B-B14F-4D97-AF65-F5344CB8AC3E}">
        <p14:creationId xmlns:p14="http://schemas.microsoft.com/office/powerpoint/2010/main" val="902919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应用案例</a:t>
            </a:r>
            <a:r>
              <a:rPr lang="en-US" altLang="zh-CN" dirty="0"/>
              <a:t>——</a:t>
            </a:r>
            <a:r>
              <a:rPr lang="zh-CN" altLang="en-US" dirty="0"/>
              <a:t>推荐系统</a:t>
            </a:r>
            <a:r>
              <a:rPr lang="zh-CN" altLang="en-US" sz="3200" i="1" dirty="0"/>
              <a:t>（以协同过滤为例）</a:t>
            </a:r>
            <a:endParaRPr lang="zh-CN" altLang="en-US" sz="3100" dirty="0"/>
          </a:p>
        </p:txBody>
      </p:sp>
      <p:sp>
        <p:nvSpPr>
          <p:cNvPr id="3" name="内容占位符 2"/>
          <p:cNvSpPr>
            <a:spLocks noGrp="1"/>
          </p:cNvSpPr>
          <p:nvPr>
            <p:ph idx="1"/>
          </p:nvPr>
        </p:nvSpPr>
        <p:spPr/>
        <p:txBody>
          <a:bodyPr>
            <a:normAutofit/>
          </a:bodyPr>
          <a:lstStyle/>
          <a:p>
            <a:r>
              <a:rPr lang="zh-CN" altLang="en-US" dirty="0"/>
              <a:t>推荐</a:t>
            </a:r>
            <a:endParaRPr lang="en-US" altLang="zh-CN" dirty="0"/>
          </a:p>
          <a:p>
            <a:pPr lvl="1"/>
            <a:r>
              <a:rPr lang="zh-CN" altLang="en-US" dirty="0"/>
              <a:t>基于项目：选择与用户发过行为的商品最相似的</a:t>
            </a:r>
            <a:r>
              <a:rPr lang="en-US" altLang="zh-CN" dirty="0"/>
              <a:t>k</a:t>
            </a:r>
            <a:r>
              <a:rPr lang="zh-CN" altLang="en-US" dirty="0"/>
              <a:t>个商品构成推荐列表；推荐给该用户列表中还没有发生过行为的商品</a:t>
            </a:r>
            <a:endParaRPr lang="en-US" altLang="zh-CN" dirty="0"/>
          </a:p>
          <a:p>
            <a:pPr lvl="1"/>
            <a:r>
              <a:rPr lang="zh-CN" altLang="en-US" dirty="0"/>
              <a:t>基于用户：选择该用户最相似的</a:t>
            </a:r>
            <a:r>
              <a:rPr lang="en-US" altLang="zh-CN" dirty="0"/>
              <a:t>k</a:t>
            </a:r>
            <a:r>
              <a:rPr lang="zh-CN" altLang="en-US" dirty="0"/>
              <a:t>个用户；推荐给该用户列表中还没有发生过行为而在相似用户列表中产生过行为的高频商品</a:t>
            </a:r>
          </a:p>
          <a:p>
            <a:endParaRPr lang="zh-CN" altLang="en-US" dirty="0"/>
          </a:p>
          <a:p>
            <a:endParaRPr lang="en-US" altLang="zh-CN" dirty="0"/>
          </a:p>
          <a:p>
            <a:endParaRPr lang="zh-CN" altLang="en-US" dirty="0"/>
          </a:p>
        </p:txBody>
      </p:sp>
    </p:spTree>
    <p:extLst>
      <p:ext uri="{BB962C8B-B14F-4D97-AF65-F5344CB8AC3E}">
        <p14:creationId xmlns:p14="http://schemas.microsoft.com/office/powerpoint/2010/main" val="1516173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E2C5CD-CC74-464F-872C-BDF7169F8FB0}"/>
              </a:ext>
            </a:extLst>
          </p:cNvPr>
          <p:cNvSpPr>
            <a:spLocks noGrp="1"/>
          </p:cNvSpPr>
          <p:nvPr>
            <p:ph type="title"/>
          </p:nvPr>
        </p:nvSpPr>
        <p:spPr/>
        <p:txBody>
          <a:bodyPr/>
          <a:lstStyle/>
          <a:p>
            <a:r>
              <a:rPr lang="zh-CN" altLang="en-US" dirty="0"/>
              <a:t>作业</a:t>
            </a:r>
          </a:p>
        </p:txBody>
      </p:sp>
      <p:sp>
        <p:nvSpPr>
          <p:cNvPr id="3" name="内容占位符 2">
            <a:extLst>
              <a:ext uri="{FF2B5EF4-FFF2-40B4-BE49-F238E27FC236}">
                <a16:creationId xmlns:a16="http://schemas.microsoft.com/office/drawing/2014/main" id="{BD041B1E-7C9C-46E6-B44D-85D3E359A207}"/>
              </a:ext>
            </a:extLst>
          </p:cNvPr>
          <p:cNvSpPr>
            <a:spLocks noGrp="1"/>
          </p:cNvSpPr>
          <p:nvPr>
            <p:ph idx="1"/>
          </p:nvPr>
        </p:nvSpPr>
        <p:spPr/>
        <p:txBody>
          <a:bodyPr/>
          <a:lstStyle/>
          <a:p>
            <a:r>
              <a:rPr lang="zh-CN" altLang="en-US" dirty="0"/>
              <a:t>在各大求职平台搜索当前大数据岗位的招聘需求，描述梳不同岗位对于大数据技术的要求？</a:t>
            </a:r>
            <a:endParaRPr lang="en-US" altLang="zh-CN" dirty="0"/>
          </a:p>
          <a:p>
            <a:r>
              <a:rPr lang="zh-CN" altLang="en-US" dirty="0"/>
              <a:t>制作一至两页</a:t>
            </a:r>
            <a:r>
              <a:rPr lang="en-US" altLang="zh-CN" dirty="0"/>
              <a:t>PPT</a:t>
            </a:r>
          </a:p>
          <a:p>
            <a:endParaRPr lang="zh-CN" altLang="en-US" dirty="0"/>
          </a:p>
        </p:txBody>
      </p:sp>
    </p:spTree>
    <p:extLst>
      <p:ext uri="{BB962C8B-B14F-4D97-AF65-F5344CB8AC3E}">
        <p14:creationId xmlns:p14="http://schemas.microsoft.com/office/powerpoint/2010/main" val="1916719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B00DB7-A0C3-41E3-A0F5-189DF4E7E793}"/>
              </a:ext>
            </a:extLst>
          </p:cNvPr>
          <p:cNvSpPr>
            <a:spLocks noGrp="1"/>
          </p:cNvSpPr>
          <p:nvPr>
            <p:ph type="title"/>
          </p:nvPr>
        </p:nvSpPr>
        <p:spPr/>
        <p:txBody>
          <a:bodyPr/>
          <a:lstStyle/>
          <a:p>
            <a:r>
              <a:rPr lang="zh-CN" altLang="en-US" dirty="0"/>
              <a:t>作业</a:t>
            </a:r>
          </a:p>
        </p:txBody>
      </p:sp>
      <p:sp>
        <p:nvSpPr>
          <p:cNvPr id="3" name="内容占位符 2">
            <a:extLst>
              <a:ext uri="{FF2B5EF4-FFF2-40B4-BE49-F238E27FC236}">
                <a16:creationId xmlns:a16="http://schemas.microsoft.com/office/drawing/2014/main" id="{7A20D284-A4EF-42D1-8A65-9961080CD01A}"/>
              </a:ext>
            </a:extLst>
          </p:cNvPr>
          <p:cNvSpPr>
            <a:spLocks noGrp="1"/>
          </p:cNvSpPr>
          <p:nvPr>
            <p:ph idx="1"/>
          </p:nvPr>
        </p:nvSpPr>
        <p:spPr/>
        <p:txBody>
          <a:bodyPr>
            <a:normAutofit/>
          </a:bodyPr>
          <a:lstStyle/>
          <a:p>
            <a:r>
              <a:rPr lang="zh-CN" altLang="en-US" dirty="0"/>
              <a:t>搜索并找出一个大数据应用案例，从如下几方面对案例做出评论：</a:t>
            </a:r>
            <a:endParaRPr lang="en-US" altLang="zh-CN" dirty="0"/>
          </a:p>
          <a:p>
            <a:pPr marL="914400" lvl="1" indent="-457200">
              <a:buFont typeface="+mj-lt"/>
              <a:buAutoNum type="arabicPeriod"/>
            </a:pPr>
            <a:r>
              <a:rPr lang="zh-CN" altLang="en-US" dirty="0"/>
              <a:t>方案采取的技术路线；</a:t>
            </a:r>
            <a:endParaRPr lang="en-US" altLang="zh-CN" dirty="0"/>
          </a:p>
          <a:p>
            <a:pPr marL="914400" lvl="1" indent="-457200">
              <a:buFont typeface="+mj-lt"/>
              <a:buAutoNum type="arabicPeriod"/>
            </a:pPr>
            <a:r>
              <a:rPr lang="zh-CN" altLang="en-US" dirty="0"/>
              <a:t>该应用的意义；</a:t>
            </a:r>
            <a:endParaRPr lang="en-US" altLang="zh-CN" dirty="0"/>
          </a:p>
          <a:p>
            <a:pPr marL="914400" lvl="1" indent="-457200">
              <a:buFont typeface="+mj-lt"/>
              <a:buAutoNum type="arabicPeriod"/>
            </a:pPr>
            <a:r>
              <a:rPr lang="zh-CN" altLang="en-US" dirty="0"/>
              <a:t>该应用取得的效果。</a:t>
            </a:r>
          </a:p>
          <a:p>
            <a:pPr marL="457200" lvl="1" indent="0">
              <a:buNone/>
            </a:pPr>
            <a:r>
              <a:rPr lang="zh-CN" altLang="en-US" dirty="0">
                <a:solidFill>
                  <a:srgbClr val="0000FF"/>
                </a:solidFill>
              </a:rPr>
              <a:t>要求：独立完成，所有内容须经总结、凝练，并用自己的语言表达；如有引用，须以参考文献方式注明出处；文档撰写要求讲究条理性并注重前后表述逻辑； 注重排版，对描述内容要求分点清晰列出，建议加小标题；文档字数适中、可辅助图表说明。</a:t>
            </a:r>
            <a:endParaRPr lang="en-US" altLang="zh-CN" dirty="0">
              <a:solidFill>
                <a:srgbClr val="0000FF"/>
              </a:solidFill>
            </a:endParaRPr>
          </a:p>
        </p:txBody>
      </p:sp>
    </p:spTree>
    <p:extLst>
      <p:ext uri="{BB962C8B-B14F-4D97-AF65-F5344CB8AC3E}">
        <p14:creationId xmlns:p14="http://schemas.microsoft.com/office/powerpoint/2010/main" val="4254421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40D547C-ED85-460F-BCD0-30CD2F4755FF}"/>
              </a:ext>
            </a:extLst>
          </p:cNvPr>
          <p:cNvSpPr>
            <a:spLocks noGrp="1"/>
          </p:cNvSpPr>
          <p:nvPr>
            <p:ph type="title"/>
          </p:nvPr>
        </p:nvSpPr>
        <p:spPr/>
        <p:txBody>
          <a:bodyPr/>
          <a:lstStyle/>
          <a:p>
            <a:r>
              <a:rPr lang="zh-CN" altLang="en-US" dirty="0"/>
              <a:t>数据来了</a:t>
            </a:r>
          </a:p>
        </p:txBody>
      </p:sp>
      <p:sp>
        <p:nvSpPr>
          <p:cNvPr id="9" name="文本框 8">
            <a:extLst>
              <a:ext uri="{FF2B5EF4-FFF2-40B4-BE49-F238E27FC236}">
                <a16:creationId xmlns:a16="http://schemas.microsoft.com/office/drawing/2014/main" id="{42DF8EC2-0F03-4128-8A8F-2082D430DC84}"/>
              </a:ext>
            </a:extLst>
          </p:cNvPr>
          <p:cNvSpPr txBox="1"/>
          <p:nvPr/>
        </p:nvSpPr>
        <p:spPr>
          <a:xfrm>
            <a:off x="4291245" y="1978306"/>
            <a:ext cx="3609511" cy="584775"/>
          </a:xfrm>
          <a:prstGeom prst="rect">
            <a:avLst/>
          </a:prstGeom>
        </p:spPr>
        <p:style>
          <a:lnRef idx="1">
            <a:schemeClr val="accent1"/>
          </a:lnRef>
          <a:fillRef idx="3">
            <a:schemeClr val="accent1"/>
          </a:fillRef>
          <a:effectRef idx="2">
            <a:schemeClr val="accent1"/>
          </a:effectRef>
          <a:fontRef idx="minor">
            <a:schemeClr val="lt1"/>
          </a:fontRef>
        </p:style>
        <p:txBody>
          <a:bodyPr wrap="square" anchor="ctr">
            <a:spAutoFit/>
          </a:bodyPr>
          <a:lstStyle/>
          <a:p>
            <a:pPr algn="ctr"/>
            <a:r>
              <a:rPr lang="zh-CN" altLang="en-US" sz="3200" dirty="0">
                <a:latin typeface="宋体" panose="02010600030101010101" pitchFamily="2" charset="-122"/>
                <a:ea typeface="宋体" panose="02010600030101010101" pitchFamily="2" charset="-122"/>
              </a:rPr>
              <a:t>数据</a:t>
            </a:r>
          </a:p>
        </p:txBody>
      </p:sp>
      <p:sp>
        <p:nvSpPr>
          <p:cNvPr id="10" name="文本框 9">
            <a:hlinkClick r:id="rId3" action="ppaction://hlinksldjump"/>
            <a:extLst>
              <a:ext uri="{FF2B5EF4-FFF2-40B4-BE49-F238E27FC236}">
                <a16:creationId xmlns:a16="http://schemas.microsoft.com/office/drawing/2014/main" id="{359C65AF-70BA-472F-AD20-4E70333E4901}"/>
              </a:ext>
            </a:extLst>
          </p:cNvPr>
          <p:cNvSpPr txBox="1"/>
          <p:nvPr/>
        </p:nvSpPr>
        <p:spPr>
          <a:xfrm>
            <a:off x="4291245" y="3160746"/>
            <a:ext cx="3609511" cy="584775"/>
          </a:xfrm>
          <a:prstGeom prst="rect">
            <a:avLst/>
          </a:prstGeom>
        </p:spPr>
        <p:style>
          <a:lnRef idx="1">
            <a:schemeClr val="accent1"/>
          </a:lnRef>
          <a:fillRef idx="3">
            <a:schemeClr val="accent1"/>
          </a:fillRef>
          <a:effectRef idx="2">
            <a:schemeClr val="accent1"/>
          </a:effectRef>
          <a:fontRef idx="minor">
            <a:schemeClr val="lt1"/>
          </a:fontRef>
        </p:style>
        <p:txBody>
          <a:bodyPr wrap="square" anchor="ctr">
            <a:spAutoFit/>
          </a:bodyPr>
          <a:lstStyle/>
          <a:p>
            <a:pPr algn="ctr"/>
            <a:r>
              <a:rPr lang="zh-CN" altLang="en-US" sz="3200" dirty="0">
                <a:latin typeface="宋体" panose="02010600030101010101" pitchFamily="2" charset="-122"/>
                <a:ea typeface="宋体" panose="02010600030101010101" pitchFamily="2" charset="-122"/>
              </a:rPr>
              <a:t>数据统计</a:t>
            </a:r>
          </a:p>
        </p:txBody>
      </p:sp>
      <p:sp>
        <p:nvSpPr>
          <p:cNvPr id="11" name="文本框 10">
            <a:extLst>
              <a:ext uri="{FF2B5EF4-FFF2-40B4-BE49-F238E27FC236}">
                <a16:creationId xmlns:a16="http://schemas.microsoft.com/office/drawing/2014/main" id="{8B91F4AE-AE8B-49BA-AF59-CD8E5958A98E}"/>
              </a:ext>
            </a:extLst>
          </p:cNvPr>
          <p:cNvSpPr txBox="1"/>
          <p:nvPr/>
        </p:nvSpPr>
        <p:spPr>
          <a:xfrm>
            <a:off x="4291245" y="4343186"/>
            <a:ext cx="3609511" cy="584775"/>
          </a:xfrm>
          <a:prstGeom prst="rect">
            <a:avLst/>
          </a:prstGeom>
        </p:spPr>
        <p:style>
          <a:lnRef idx="1">
            <a:schemeClr val="accent1"/>
          </a:lnRef>
          <a:fillRef idx="3">
            <a:schemeClr val="accent1"/>
          </a:fillRef>
          <a:effectRef idx="2">
            <a:schemeClr val="accent1"/>
          </a:effectRef>
          <a:fontRef idx="minor">
            <a:schemeClr val="lt1"/>
          </a:fontRef>
        </p:style>
        <p:txBody>
          <a:bodyPr wrap="square" anchor="ctr">
            <a:spAutoFit/>
          </a:bodyPr>
          <a:lstStyle/>
          <a:p>
            <a:pPr algn="ctr"/>
            <a:r>
              <a:rPr lang="zh-CN" altLang="en-US" sz="3200" dirty="0"/>
              <a:t>数据分析</a:t>
            </a:r>
          </a:p>
        </p:txBody>
      </p:sp>
      <p:cxnSp>
        <p:nvCxnSpPr>
          <p:cNvPr id="13" name="直接箭头连接符 12">
            <a:extLst>
              <a:ext uri="{FF2B5EF4-FFF2-40B4-BE49-F238E27FC236}">
                <a16:creationId xmlns:a16="http://schemas.microsoft.com/office/drawing/2014/main" id="{168453F2-EE40-4145-A2A5-7BCEFCF5155F}"/>
              </a:ext>
            </a:extLst>
          </p:cNvPr>
          <p:cNvCxnSpPr>
            <a:cxnSpLocks/>
          </p:cNvCxnSpPr>
          <p:nvPr/>
        </p:nvCxnSpPr>
        <p:spPr>
          <a:xfrm>
            <a:off x="6096000" y="2608016"/>
            <a:ext cx="0" cy="507795"/>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905DE089-48E3-41B5-B579-F48353785B4E}"/>
              </a:ext>
            </a:extLst>
          </p:cNvPr>
          <p:cNvCxnSpPr>
            <a:cxnSpLocks/>
          </p:cNvCxnSpPr>
          <p:nvPr/>
        </p:nvCxnSpPr>
        <p:spPr>
          <a:xfrm>
            <a:off x="6096000" y="3790456"/>
            <a:ext cx="0" cy="507795"/>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22649468-9821-409C-A799-B4EADAF5960B}"/>
              </a:ext>
            </a:extLst>
          </p:cNvPr>
          <p:cNvSpPr txBox="1"/>
          <p:nvPr/>
        </p:nvSpPr>
        <p:spPr>
          <a:xfrm>
            <a:off x="4291245" y="5525624"/>
            <a:ext cx="3609511" cy="584775"/>
          </a:xfrm>
          <a:prstGeom prst="rect">
            <a:avLst/>
          </a:prstGeom>
        </p:spPr>
        <p:style>
          <a:lnRef idx="1">
            <a:schemeClr val="accent1"/>
          </a:lnRef>
          <a:fillRef idx="3">
            <a:schemeClr val="accent1"/>
          </a:fillRef>
          <a:effectRef idx="2">
            <a:schemeClr val="accent1"/>
          </a:effectRef>
          <a:fontRef idx="minor">
            <a:schemeClr val="lt1"/>
          </a:fontRef>
        </p:style>
        <p:txBody>
          <a:bodyPr wrap="square" anchor="ctr">
            <a:spAutoFit/>
          </a:bodyPr>
          <a:lstStyle/>
          <a:p>
            <a:pPr algn="ctr"/>
            <a:r>
              <a:rPr lang="zh-CN" altLang="en-US" sz="3200" dirty="0"/>
              <a:t>数据挖掘</a:t>
            </a:r>
          </a:p>
        </p:txBody>
      </p:sp>
      <p:cxnSp>
        <p:nvCxnSpPr>
          <p:cNvPr id="16" name="直接箭头连接符 15">
            <a:extLst>
              <a:ext uri="{FF2B5EF4-FFF2-40B4-BE49-F238E27FC236}">
                <a16:creationId xmlns:a16="http://schemas.microsoft.com/office/drawing/2014/main" id="{B0A78CDF-B293-4DBD-A69F-A889E555B988}"/>
              </a:ext>
            </a:extLst>
          </p:cNvPr>
          <p:cNvCxnSpPr>
            <a:cxnSpLocks/>
          </p:cNvCxnSpPr>
          <p:nvPr/>
        </p:nvCxnSpPr>
        <p:spPr>
          <a:xfrm>
            <a:off x="6096000" y="4972896"/>
            <a:ext cx="0" cy="507795"/>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204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up)">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up)">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up)">
                                      <p:cBhvr>
                                        <p:cTn id="30" dur="500"/>
                                        <p:tgtEl>
                                          <p:spTgt spid="16"/>
                                        </p:tgtEl>
                                      </p:cBhvr>
                                    </p:animEffec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up)">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7FCD9A-AC74-41B2-B9DC-7E51B6A2B64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3C13099-7C63-4E56-9EEC-1248F5ED7385}"/>
              </a:ext>
            </a:extLst>
          </p:cNvPr>
          <p:cNvSpPr>
            <a:spLocks noGrp="1"/>
          </p:cNvSpPr>
          <p:nvPr>
            <p:ph idx="1"/>
          </p:nvPr>
        </p:nvSpPr>
        <p:spPr/>
        <p:txBody>
          <a:bodyPr/>
          <a:lstStyle/>
          <a:p>
            <a:endParaRPr lang="zh-CN" altLang="en-US"/>
          </a:p>
        </p:txBody>
      </p:sp>
      <p:pic>
        <p:nvPicPr>
          <p:cNvPr id="4" name="Picture 2" descr="http://g.hiphotos.baidu.com/baike/c0%3Dbaike80%2C5%2C5%2C80%2C26/sign=78d19381ac773912d02b8d339970ed7d/d1a20cf431adcbeff8dbab3aa9af2edda3cc9f1b.jpg">
            <a:extLst>
              <a:ext uri="{FF2B5EF4-FFF2-40B4-BE49-F238E27FC236}">
                <a16:creationId xmlns:a16="http://schemas.microsoft.com/office/drawing/2014/main" id="{244CD34F-67F9-490D-BDF4-5AFE68506C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5851" y="1387136"/>
            <a:ext cx="2447961" cy="3644608"/>
          </a:xfrm>
          <a:prstGeom prst="rect">
            <a:avLst/>
          </a:prstGeom>
          <a:noFill/>
          <a:ln>
            <a:solidFill>
              <a:schemeClr val="tx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4" descr="http://images.bookuu.com/book/C/01401/97877994382382291375-fm.jpg">
            <a:extLst>
              <a:ext uri="{FF2B5EF4-FFF2-40B4-BE49-F238E27FC236}">
                <a16:creationId xmlns:a16="http://schemas.microsoft.com/office/drawing/2014/main" id="{0418E49B-4F2C-4E6E-9692-22E9520D030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4163" y="1384238"/>
            <a:ext cx="2896129" cy="364750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F4D92F9B-0125-42D0-A300-5240D5D72DD1}"/>
              </a:ext>
            </a:extLst>
          </p:cNvPr>
          <p:cNvSpPr/>
          <p:nvPr/>
        </p:nvSpPr>
        <p:spPr>
          <a:xfrm>
            <a:off x="2101749" y="5031744"/>
            <a:ext cx="1800493" cy="646331"/>
          </a:xfrm>
          <a:prstGeom prst="rect">
            <a:avLst/>
          </a:prstGeom>
        </p:spPr>
        <p:txBody>
          <a:bodyPr wrap="none">
            <a:spAutoFit/>
          </a:bodyPr>
          <a:lstStyle/>
          <a:p>
            <a:pPr algn="ctr"/>
            <a:r>
              <a:rPr lang="zh-CN" altLang="en-US" dirty="0"/>
              <a:t>决胜</a:t>
            </a:r>
            <a:r>
              <a:rPr lang="en-US" altLang="zh-CN" dirty="0"/>
              <a:t>21</a:t>
            </a:r>
            <a:r>
              <a:rPr lang="zh-CN" altLang="en-US" dirty="0"/>
              <a:t>点</a:t>
            </a:r>
            <a:endParaRPr lang="en-US" altLang="zh-CN" dirty="0"/>
          </a:p>
          <a:p>
            <a:pPr algn="ctr"/>
            <a:r>
              <a:rPr lang="zh-CN" altLang="en-US" dirty="0"/>
              <a:t>（概率发源地）</a:t>
            </a:r>
          </a:p>
        </p:txBody>
      </p:sp>
      <p:sp>
        <p:nvSpPr>
          <p:cNvPr id="7" name="矩形 6">
            <a:extLst>
              <a:ext uri="{FF2B5EF4-FFF2-40B4-BE49-F238E27FC236}">
                <a16:creationId xmlns:a16="http://schemas.microsoft.com/office/drawing/2014/main" id="{96F20542-411D-4D0C-A94B-4A3E965E4354}"/>
              </a:ext>
            </a:extLst>
          </p:cNvPr>
          <p:cNvSpPr/>
          <p:nvPr/>
        </p:nvSpPr>
        <p:spPr>
          <a:xfrm>
            <a:off x="4518563" y="5031744"/>
            <a:ext cx="2887329" cy="646331"/>
          </a:xfrm>
          <a:prstGeom prst="rect">
            <a:avLst/>
          </a:prstGeom>
        </p:spPr>
        <p:txBody>
          <a:bodyPr wrap="none">
            <a:spAutoFit/>
          </a:bodyPr>
          <a:lstStyle/>
          <a:p>
            <a:pPr algn="ctr"/>
            <a:r>
              <a:rPr lang="zh-CN" altLang="en-US" dirty="0"/>
              <a:t>点球成金</a:t>
            </a:r>
            <a:endParaRPr lang="en-US" altLang="zh-CN" dirty="0"/>
          </a:p>
          <a:p>
            <a:pPr algn="ctr"/>
            <a:r>
              <a:rPr lang="en-US" altLang="zh-CN" dirty="0"/>
              <a:t>(</a:t>
            </a:r>
            <a:r>
              <a:rPr lang="zh-CN" altLang="en-US" dirty="0"/>
              <a:t>大数据改变传统思维方式</a:t>
            </a:r>
            <a:r>
              <a:rPr lang="en-US" altLang="zh-CN" dirty="0"/>
              <a:t>)</a:t>
            </a:r>
            <a:endParaRPr lang="zh-CN" altLang="en-US" dirty="0"/>
          </a:p>
        </p:txBody>
      </p:sp>
      <p:pic>
        <p:nvPicPr>
          <p:cNvPr id="8" name="Picture 5">
            <a:extLst>
              <a:ext uri="{FF2B5EF4-FFF2-40B4-BE49-F238E27FC236}">
                <a16:creationId xmlns:a16="http://schemas.microsoft.com/office/drawing/2014/main" id="{7C20B625-7938-4CAF-99C4-9EDDB068F4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6248" y="1385213"/>
            <a:ext cx="2560563" cy="3664043"/>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矩形 8">
            <a:extLst>
              <a:ext uri="{FF2B5EF4-FFF2-40B4-BE49-F238E27FC236}">
                <a16:creationId xmlns:a16="http://schemas.microsoft.com/office/drawing/2014/main" id="{1EA7441B-CFE8-4EE8-B6F3-22FE3F5E7972}"/>
              </a:ext>
            </a:extLst>
          </p:cNvPr>
          <p:cNvSpPr/>
          <p:nvPr/>
        </p:nvSpPr>
        <p:spPr>
          <a:xfrm>
            <a:off x="7610507" y="5031744"/>
            <a:ext cx="2880319" cy="646331"/>
          </a:xfrm>
          <a:prstGeom prst="rect">
            <a:avLst/>
          </a:prstGeom>
        </p:spPr>
        <p:txBody>
          <a:bodyPr wrap="square">
            <a:spAutoFit/>
          </a:bodyPr>
          <a:lstStyle/>
          <a:p>
            <a:pPr algn="ctr"/>
            <a:r>
              <a:rPr lang="zh-CN" altLang="en-US"/>
              <a:t>斯坦福招生</a:t>
            </a:r>
            <a:endParaRPr lang="en-US" altLang="zh-CN"/>
          </a:p>
          <a:p>
            <a:pPr algn="ctr"/>
            <a:r>
              <a:rPr lang="zh-CN" altLang="en-US"/>
              <a:t>（数据与统计</a:t>
            </a:r>
            <a:r>
              <a:rPr lang="en-US" altLang="zh-CN"/>
              <a:t>,</a:t>
            </a:r>
            <a:r>
              <a:rPr lang="zh-CN" altLang="en-US"/>
              <a:t>客观与主观）</a:t>
            </a:r>
            <a:endParaRPr lang="en-US" altLang="zh-CN"/>
          </a:p>
        </p:txBody>
      </p:sp>
      <p:sp>
        <p:nvSpPr>
          <p:cNvPr id="11" name="文本框 10">
            <a:hlinkClick r:id="rId5" action="ppaction://hlinksldjump"/>
            <a:extLst>
              <a:ext uri="{FF2B5EF4-FFF2-40B4-BE49-F238E27FC236}">
                <a16:creationId xmlns:a16="http://schemas.microsoft.com/office/drawing/2014/main" id="{518EAB91-B2D0-448E-9278-6C8098474FA4}"/>
              </a:ext>
            </a:extLst>
          </p:cNvPr>
          <p:cNvSpPr txBox="1"/>
          <p:nvPr/>
        </p:nvSpPr>
        <p:spPr>
          <a:xfrm>
            <a:off x="10622280" y="6308208"/>
            <a:ext cx="731520" cy="369332"/>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gn="ctr"/>
            <a:r>
              <a:rPr lang="zh-CN" altLang="en-US" dirty="0"/>
              <a:t>返回</a:t>
            </a:r>
          </a:p>
        </p:txBody>
      </p:sp>
    </p:spTree>
    <p:extLst>
      <p:ext uri="{BB962C8B-B14F-4D97-AF65-F5344CB8AC3E}">
        <p14:creationId xmlns:p14="http://schemas.microsoft.com/office/powerpoint/2010/main" val="2924054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480C80-F81D-477E-AFCA-B4B3C7383645}"/>
              </a:ext>
            </a:extLst>
          </p:cNvPr>
          <p:cNvSpPr>
            <a:spLocks noGrp="1"/>
          </p:cNvSpPr>
          <p:nvPr>
            <p:ph type="title"/>
          </p:nvPr>
        </p:nvSpPr>
        <p:spPr/>
        <p:txBody>
          <a:bodyPr/>
          <a:lstStyle/>
          <a:p>
            <a:r>
              <a:rPr lang="en-US" altLang="zh-CN" dirty="0"/>
              <a:t>1. </a:t>
            </a:r>
            <a:r>
              <a:rPr lang="zh-CN" altLang="en-US" dirty="0"/>
              <a:t>什么是大数据</a:t>
            </a:r>
          </a:p>
        </p:txBody>
      </p:sp>
      <p:sp>
        <p:nvSpPr>
          <p:cNvPr id="3" name="内容占位符 2">
            <a:extLst>
              <a:ext uri="{FF2B5EF4-FFF2-40B4-BE49-F238E27FC236}">
                <a16:creationId xmlns:a16="http://schemas.microsoft.com/office/drawing/2014/main" id="{E17F9621-1186-45AB-98E0-7B44C4593D13}"/>
              </a:ext>
            </a:extLst>
          </p:cNvPr>
          <p:cNvSpPr>
            <a:spLocks noGrp="1"/>
          </p:cNvSpPr>
          <p:nvPr>
            <p:ph idx="1"/>
          </p:nvPr>
        </p:nvSpPr>
        <p:spPr>
          <a:xfrm>
            <a:off x="189613" y="1627419"/>
            <a:ext cx="6355185" cy="4433139"/>
          </a:xfrm>
        </p:spPr>
        <p:txBody>
          <a:bodyPr>
            <a:normAutofit/>
          </a:bodyPr>
          <a:lstStyle/>
          <a:p>
            <a:r>
              <a:rPr lang="zh-CN" altLang="en-US" dirty="0"/>
              <a:t>大数据与我们的生活</a:t>
            </a:r>
            <a:r>
              <a:rPr lang="zh-CN" altLang="en-US" sz="2400" i="1" dirty="0">
                <a:solidFill>
                  <a:schemeClr val="bg1">
                    <a:lumMod val="50000"/>
                  </a:schemeClr>
                </a:solidFill>
              </a:rPr>
              <a:t>（思考并发表见解！）</a:t>
            </a:r>
            <a:endParaRPr lang="en-US" altLang="zh-CN" i="1" dirty="0">
              <a:solidFill>
                <a:schemeClr val="bg1">
                  <a:lumMod val="50000"/>
                </a:schemeClr>
              </a:solidFill>
            </a:endParaRPr>
          </a:p>
          <a:p>
            <a:r>
              <a:rPr lang="zh-CN" altLang="en-US" dirty="0"/>
              <a:t>大数据的</a:t>
            </a:r>
            <a:r>
              <a:rPr lang="en-US" altLang="zh-CN" dirty="0"/>
              <a:t>4V</a:t>
            </a:r>
            <a:r>
              <a:rPr lang="zh-CN" altLang="en-US" dirty="0"/>
              <a:t>特征</a:t>
            </a:r>
            <a:endParaRPr lang="en-US" altLang="zh-CN" dirty="0"/>
          </a:p>
          <a:p>
            <a:pPr lvl="1"/>
            <a:r>
              <a:rPr lang="zh-CN" altLang="en-US" dirty="0"/>
              <a:t>海量</a:t>
            </a:r>
            <a:r>
              <a:rPr lang="en-US" altLang="zh-CN" dirty="0"/>
              <a:t>Volume</a:t>
            </a:r>
            <a:r>
              <a:rPr lang="zh-CN" altLang="en-US" dirty="0"/>
              <a:t>：数据量大，包括采集、存储和计算的量都非常大</a:t>
            </a:r>
            <a:endParaRPr lang="en-US" altLang="zh-CN" dirty="0"/>
          </a:p>
          <a:p>
            <a:pPr lvl="1"/>
            <a:r>
              <a:rPr lang="zh-CN" altLang="en-US" dirty="0"/>
              <a:t>多样</a:t>
            </a:r>
            <a:r>
              <a:rPr lang="en-US" altLang="zh-CN" dirty="0"/>
              <a:t>Variety</a:t>
            </a:r>
            <a:r>
              <a:rPr lang="zh-CN" altLang="en-US" dirty="0"/>
              <a:t>：种类和来源多样化</a:t>
            </a:r>
            <a:endParaRPr lang="en-US" altLang="zh-CN" dirty="0"/>
          </a:p>
          <a:p>
            <a:pPr lvl="1"/>
            <a:r>
              <a:rPr lang="zh-CN" altLang="en-US" dirty="0"/>
              <a:t>价值</a:t>
            </a:r>
            <a:r>
              <a:rPr lang="en-US" altLang="zh-CN" dirty="0"/>
              <a:t>Value</a:t>
            </a:r>
            <a:r>
              <a:rPr lang="zh-CN" altLang="en-US" dirty="0"/>
              <a:t>：数据价值高，密度相对较低</a:t>
            </a:r>
            <a:endParaRPr lang="en-US" altLang="zh-CN" dirty="0"/>
          </a:p>
          <a:p>
            <a:pPr lvl="1"/>
            <a:r>
              <a:rPr lang="zh-CN" altLang="en-US" dirty="0"/>
              <a:t>高速</a:t>
            </a:r>
            <a:r>
              <a:rPr lang="en-US" altLang="zh-CN" dirty="0"/>
              <a:t>Velocity</a:t>
            </a:r>
            <a:r>
              <a:rPr lang="zh-CN" altLang="en-US" dirty="0"/>
              <a:t>：数据增长速度快，处理速度也快，时效性要求高</a:t>
            </a:r>
          </a:p>
        </p:txBody>
      </p:sp>
      <p:sp>
        <p:nvSpPr>
          <p:cNvPr id="38" name="椭圆 37">
            <a:extLst>
              <a:ext uri="{FF2B5EF4-FFF2-40B4-BE49-F238E27FC236}">
                <a16:creationId xmlns:a16="http://schemas.microsoft.com/office/drawing/2014/main" id="{6D398001-F847-4ABA-BA40-26EAD3A37287}"/>
              </a:ext>
            </a:extLst>
          </p:cNvPr>
          <p:cNvSpPr>
            <a:spLocks noChangeAspect="1"/>
          </p:cNvSpPr>
          <p:nvPr/>
        </p:nvSpPr>
        <p:spPr>
          <a:xfrm>
            <a:off x="6988145" y="1698825"/>
            <a:ext cx="4198937" cy="4108450"/>
          </a:xfrm>
          <a:prstGeom prst="ellipse">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charset="0"/>
              <a:buNone/>
              <a:defRPr/>
            </a:pPr>
            <a:endParaRPr kumimoji="1" lang="zh-CN" altLang="en-US"/>
          </a:p>
        </p:txBody>
      </p:sp>
      <p:sp>
        <p:nvSpPr>
          <p:cNvPr id="39" name="椭圆 38">
            <a:extLst>
              <a:ext uri="{FF2B5EF4-FFF2-40B4-BE49-F238E27FC236}">
                <a16:creationId xmlns:a16="http://schemas.microsoft.com/office/drawing/2014/main" id="{38CC6E77-5A87-4C91-91EF-424B2FCA097A}"/>
              </a:ext>
            </a:extLst>
          </p:cNvPr>
          <p:cNvSpPr>
            <a:spLocks noChangeAspect="1"/>
          </p:cNvSpPr>
          <p:nvPr/>
        </p:nvSpPr>
        <p:spPr>
          <a:xfrm>
            <a:off x="7478682" y="2178250"/>
            <a:ext cx="3217863" cy="3149600"/>
          </a:xfrm>
          <a:prstGeom prst="ellipse">
            <a:avLst/>
          </a:prstGeom>
          <a:solidFill>
            <a:schemeClr val="bg1">
              <a:lumMod val="95000"/>
            </a:schemeClr>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charset="0"/>
              <a:buNone/>
              <a:defRPr/>
            </a:pPr>
            <a:endParaRPr kumimoji="1" lang="zh-CN" altLang="en-US"/>
          </a:p>
        </p:txBody>
      </p:sp>
      <p:sp>
        <p:nvSpPr>
          <p:cNvPr id="40" name="椭圆 39">
            <a:extLst>
              <a:ext uri="{FF2B5EF4-FFF2-40B4-BE49-F238E27FC236}">
                <a16:creationId xmlns:a16="http://schemas.microsoft.com/office/drawing/2014/main" id="{0A306548-55C5-4F5E-B914-549EB2C88509}"/>
              </a:ext>
            </a:extLst>
          </p:cNvPr>
          <p:cNvSpPr>
            <a:spLocks noChangeAspect="1"/>
          </p:cNvSpPr>
          <p:nvPr/>
        </p:nvSpPr>
        <p:spPr>
          <a:xfrm>
            <a:off x="7969220" y="2658469"/>
            <a:ext cx="2236787" cy="2189163"/>
          </a:xfrm>
          <a:prstGeom prst="ellipse">
            <a:avLst/>
          </a:prstGeom>
          <a:solidFill>
            <a:schemeClr val="bg1">
              <a:lumMod val="8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charset="0"/>
              <a:buNone/>
              <a:defRPr/>
            </a:pPr>
            <a:endParaRPr kumimoji="1" lang="zh-CN" altLang="en-US"/>
          </a:p>
        </p:txBody>
      </p:sp>
      <p:sp>
        <p:nvSpPr>
          <p:cNvPr id="41" name="椭圆 40">
            <a:extLst>
              <a:ext uri="{FF2B5EF4-FFF2-40B4-BE49-F238E27FC236}">
                <a16:creationId xmlns:a16="http://schemas.microsoft.com/office/drawing/2014/main" id="{39FF7CDB-AF60-4426-A9F3-4F52E47F3F95}"/>
              </a:ext>
            </a:extLst>
          </p:cNvPr>
          <p:cNvSpPr/>
          <p:nvPr/>
        </p:nvSpPr>
        <p:spPr>
          <a:xfrm>
            <a:off x="8459757" y="3138688"/>
            <a:ext cx="1255713" cy="1228725"/>
          </a:xfrm>
          <a:prstGeom prst="ellipse">
            <a:avLst/>
          </a:prstGeom>
          <a:solidFill>
            <a:schemeClr val="bg1">
              <a:lumMod val="9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charset="0"/>
              <a:buNone/>
              <a:defRPr/>
            </a:pPr>
            <a:endParaRPr kumimoji="1" lang="zh-CN" altLang="en-US"/>
          </a:p>
        </p:txBody>
      </p:sp>
      <p:grpSp>
        <p:nvGrpSpPr>
          <p:cNvPr id="71" name="组合 70">
            <a:extLst>
              <a:ext uri="{FF2B5EF4-FFF2-40B4-BE49-F238E27FC236}">
                <a16:creationId xmlns:a16="http://schemas.microsoft.com/office/drawing/2014/main" id="{AE487860-AFD7-44E4-9DD1-08072E6E4CEC}"/>
              </a:ext>
            </a:extLst>
          </p:cNvPr>
          <p:cNvGrpSpPr/>
          <p:nvPr/>
        </p:nvGrpSpPr>
        <p:grpSpPr>
          <a:xfrm>
            <a:off x="9088407" y="3210230"/>
            <a:ext cx="3181363" cy="542820"/>
            <a:chOff x="9088407" y="3210230"/>
            <a:chExt cx="3181363" cy="542820"/>
          </a:xfrm>
        </p:grpSpPr>
        <p:cxnSp>
          <p:nvCxnSpPr>
            <p:cNvPr id="42" name="直线箭头连接符 12">
              <a:extLst>
                <a:ext uri="{FF2B5EF4-FFF2-40B4-BE49-F238E27FC236}">
                  <a16:creationId xmlns:a16="http://schemas.microsoft.com/office/drawing/2014/main" id="{926E603F-42B3-4A9B-8594-3959F03E3EEC}"/>
                </a:ext>
              </a:extLst>
            </p:cNvPr>
            <p:cNvCxnSpPr/>
            <p:nvPr/>
          </p:nvCxnSpPr>
          <p:spPr>
            <a:xfrm>
              <a:off x="9088407" y="3753050"/>
              <a:ext cx="2540000" cy="0"/>
            </a:xfrm>
            <a:prstGeom prst="straightConnector1">
              <a:avLst/>
            </a:prstGeom>
            <a:ln w="38100">
              <a:solidFill>
                <a:srgbClr val="0000FF"/>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47" name="文本框 65">
              <a:extLst>
                <a:ext uri="{FF2B5EF4-FFF2-40B4-BE49-F238E27FC236}">
                  <a16:creationId xmlns:a16="http://schemas.microsoft.com/office/drawing/2014/main" id="{C61B1538-DD0B-4D7C-A029-A8B0013BC0B5}"/>
                </a:ext>
              </a:extLst>
            </p:cNvPr>
            <p:cNvSpPr txBox="1">
              <a:spLocks noChangeArrowheads="1"/>
            </p:cNvSpPr>
            <p:nvPr/>
          </p:nvSpPr>
          <p:spPr bwMode="auto">
            <a:xfrm>
              <a:off x="9220170" y="3414912"/>
              <a:ext cx="5064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dirty="0">
                  <a:solidFill>
                    <a:srgbClr val="0000FF"/>
                  </a:solidFill>
                </a:rPr>
                <a:t>MB</a:t>
              </a:r>
              <a:endParaRPr kumimoji="1" lang="zh-CN" altLang="en-US" sz="1600" dirty="0">
                <a:solidFill>
                  <a:srgbClr val="0000FF"/>
                </a:solidFill>
              </a:endParaRPr>
            </a:p>
          </p:txBody>
        </p:sp>
        <p:sp>
          <p:nvSpPr>
            <p:cNvPr id="48" name="文本框 66">
              <a:extLst>
                <a:ext uri="{FF2B5EF4-FFF2-40B4-BE49-F238E27FC236}">
                  <a16:creationId xmlns:a16="http://schemas.microsoft.com/office/drawing/2014/main" id="{8362A85E-FAE3-4C5B-8993-0C966C02A320}"/>
                </a:ext>
              </a:extLst>
            </p:cNvPr>
            <p:cNvSpPr txBox="1">
              <a:spLocks noChangeArrowheads="1"/>
            </p:cNvSpPr>
            <p:nvPr/>
          </p:nvSpPr>
          <p:spPr bwMode="auto">
            <a:xfrm>
              <a:off x="9707532" y="3414912"/>
              <a:ext cx="5064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a:solidFill>
                    <a:srgbClr val="0000FF"/>
                  </a:solidFill>
                </a:rPr>
                <a:t>GB</a:t>
              </a:r>
              <a:endParaRPr kumimoji="1" lang="zh-CN" altLang="en-US" sz="1600">
                <a:solidFill>
                  <a:srgbClr val="0000FF"/>
                </a:solidFill>
              </a:endParaRPr>
            </a:p>
          </p:txBody>
        </p:sp>
        <p:sp>
          <p:nvSpPr>
            <p:cNvPr id="49" name="文本框 67">
              <a:extLst>
                <a:ext uri="{FF2B5EF4-FFF2-40B4-BE49-F238E27FC236}">
                  <a16:creationId xmlns:a16="http://schemas.microsoft.com/office/drawing/2014/main" id="{EC41850E-9ED1-4A10-B47A-BFE998BD0986}"/>
                </a:ext>
              </a:extLst>
            </p:cNvPr>
            <p:cNvSpPr txBox="1">
              <a:spLocks noChangeArrowheads="1"/>
            </p:cNvSpPr>
            <p:nvPr/>
          </p:nvSpPr>
          <p:spPr bwMode="auto">
            <a:xfrm>
              <a:off x="10196482" y="3414912"/>
              <a:ext cx="5064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a:solidFill>
                    <a:srgbClr val="0000FF"/>
                  </a:solidFill>
                </a:rPr>
                <a:t>TB</a:t>
              </a:r>
              <a:endParaRPr kumimoji="1" lang="zh-CN" altLang="en-US" sz="1600">
                <a:solidFill>
                  <a:srgbClr val="0000FF"/>
                </a:solidFill>
              </a:endParaRPr>
            </a:p>
          </p:txBody>
        </p:sp>
        <p:sp>
          <p:nvSpPr>
            <p:cNvPr id="50" name="文本框 68">
              <a:extLst>
                <a:ext uri="{FF2B5EF4-FFF2-40B4-BE49-F238E27FC236}">
                  <a16:creationId xmlns:a16="http://schemas.microsoft.com/office/drawing/2014/main" id="{CF080E87-CFE9-417D-9CF5-421CA9EBDF6B}"/>
                </a:ext>
              </a:extLst>
            </p:cNvPr>
            <p:cNvSpPr txBox="1">
              <a:spLocks noChangeArrowheads="1"/>
            </p:cNvSpPr>
            <p:nvPr/>
          </p:nvSpPr>
          <p:spPr bwMode="auto">
            <a:xfrm>
              <a:off x="10683845" y="3414912"/>
              <a:ext cx="5064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a:solidFill>
                    <a:srgbClr val="0000FF"/>
                  </a:solidFill>
                </a:rPr>
                <a:t>PB</a:t>
              </a:r>
              <a:endParaRPr kumimoji="1" lang="zh-CN" altLang="en-US" sz="1600">
                <a:solidFill>
                  <a:srgbClr val="0000FF"/>
                </a:solidFill>
              </a:endParaRPr>
            </a:p>
          </p:txBody>
        </p:sp>
        <p:sp>
          <p:nvSpPr>
            <p:cNvPr id="63" name="文本框 87">
              <a:extLst>
                <a:ext uri="{FF2B5EF4-FFF2-40B4-BE49-F238E27FC236}">
                  <a16:creationId xmlns:a16="http://schemas.microsoft.com/office/drawing/2014/main" id="{9B62E420-5F1A-497A-AEBD-8F70A0AF762B}"/>
                </a:ext>
              </a:extLst>
            </p:cNvPr>
            <p:cNvSpPr txBox="1">
              <a:spLocks noChangeArrowheads="1"/>
            </p:cNvSpPr>
            <p:nvPr/>
          </p:nvSpPr>
          <p:spPr bwMode="auto">
            <a:xfrm>
              <a:off x="11014058" y="3210230"/>
              <a:ext cx="12557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1" dirty="0">
                  <a:solidFill>
                    <a:srgbClr val="0000FF"/>
                  </a:solidFill>
                </a:rPr>
                <a:t>Volume</a:t>
              </a:r>
              <a:endParaRPr kumimoji="1" lang="zh-CN" altLang="en-US" b="1" dirty="0">
                <a:solidFill>
                  <a:srgbClr val="0000FF"/>
                </a:solidFill>
              </a:endParaRPr>
            </a:p>
          </p:txBody>
        </p:sp>
      </p:grpSp>
      <p:grpSp>
        <p:nvGrpSpPr>
          <p:cNvPr id="72" name="组合 71">
            <a:extLst>
              <a:ext uri="{FF2B5EF4-FFF2-40B4-BE49-F238E27FC236}">
                <a16:creationId xmlns:a16="http://schemas.microsoft.com/office/drawing/2014/main" id="{484EFCCD-DE62-45BB-BBC8-790611AA8366}"/>
              </a:ext>
            </a:extLst>
          </p:cNvPr>
          <p:cNvGrpSpPr/>
          <p:nvPr/>
        </p:nvGrpSpPr>
        <p:grpSpPr>
          <a:xfrm>
            <a:off x="8350292" y="848718"/>
            <a:ext cx="1510272" cy="2904333"/>
            <a:chOff x="8350292" y="848718"/>
            <a:chExt cx="1510272" cy="2904333"/>
          </a:xfrm>
        </p:grpSpPr>
        <p:cxnSp>
          <p:nvCxnSpPr>
            <p:cNvPr id="43" name="直线箭头连接符 59">
              <a:extLst>
                <a:ext uri="{FF2B5EF4-FFF2-40B4-BE49-F238E27FC236}">
                  <a16:creationId xmlns:a16="http://schemas.microsoft.com/office/drawing/2014/main" id="{CE2BCEB1-F0FF-4834-BE5E-6BEDCF8ED8E9}"/>
                </a:ext>
              </a:extLst>
            </p:cNvPr>
            <p:cNvCxnSpPr>
              <a:cxnSpLocks/>
            </p:cNvCxnSpPr>
            <p:nvPr/>
          </p:nvCxnSpPr>
          <p:spPr>
            <a:xfrm flipV="1">
              <a:off x="9088407" y="1234130"/>
              <a:ext cx="0" cy="2518921"/>
            </a:xfrm>
            <a:prstGeom prst="straightConnector1">
              <a:avLst/>
            </a:prstGeom>
            <a:ln w="38100">
              <a:solidFill>
                <a:srgbClr val="FF0000"/>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67" name="文本框 31">
              <a:extLst>
                <a:ext uri="{FF2B5EF4-FFF2-40B4-BE49-F238E27FC236}">
                  <a16:creationId xmlns:a16="http://schemas.microsoft.com/office/drawing/2014/main" id="{0D0A8B75-12EA-4811-97A0-B7089A929FF3}"/>
                </a:ext>
              </a:extLst>
            </p:cNvPr>
            <p:cNvSpPr txBox="1">
              <a:spLocks noChangeArrowheads="1"/>
            </p:cNvSpPr>
            <p:nvPr/>
          </p:nvSpPr>
          <p:spPr bwMode="auto">
            <a:xfrm>
              <a:off x="8852222" y="3165675"/>
              <a:ext cx="5064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a:solidFill>
                    <a:srgbClr val="C00000"/>
                  </a:solidFill>
                </a:rPr>
                <a:t>batch</a:t>
              </a:r>
              <a:endParaRPr kumimoji="1" lang="zh-CN" altLang="en-US" sz="1600">
                <a:solidFill>
                  <a:srgbClr val="C00000"/>
                </a:solidFill>
              </a:endParaRPr>
            </a:p>
          </p:txBody>
        </p:sp>
        <p:sp>
          <p:nvSpPr>
            <p:cNvPr id="68" name="文本框 32">
              <a:extLst>
                <a:ext uri="{FF2B5EF4-FFF2-40B4-BE49-F238E27FC236}">
                  <a16:creationId xmlns:a16="http://schemas.microsoft.com/office/drawing/2014/main" id="{7AA5E564-477B-4BDD-B9C1-F77E9D5E1225}"/>
                </a:ext>
              </a:extLst>
            </p:cNvPr>
            <p:cNvSpPr txBox="1">
              <a:spLocks noChangeArrowheads="1"/>
            </p:cNvSpPr>
            <p:nvPr/>
          </p:nvSpPr>
          <p:spPr bwMode="auto">
            <a:xfrm>
              <a:off x="8732366" y="2795888"/>
              <a:ext cx="746125" cy="247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dirty="0">
                  <a:solidFill>
                    <a:srgbClr val="C00000"/>
                  </a:solidFill>
                </a:rPr>
                <a:t>periodic</a:t>
              </a:r>
              <a:endParaRPr kumimoji="1" lang="zh-CN" altLang="en-US" sz="1600" dirty="0">
                <a:solidFill>
                  <a:srgbClr val="C00000"/>
                </a:solidFill>
              </a:endParaRPr>
            </a:p>
          </p:txBody>
        </p:sp>
        <p:sp>
          <p:nvSpPr>
            <p:cNvPr id="69" name="文本框 33">
              <a:extLst>
                <a:ext uri="{FF2B5EF4-FFF2-40B4-BE49-F238E27FC236}">
                  <a16:creationId xmlns:a16="http://schemas.microsoft.com/office/drawing/2014/main" id="{AF1B41A1-AEEA-4ED8-BE67-460BE6A35F00}"/>
                </a:ext>
              </a:extLst>
            </p:cNvPr>
            <p:cNvSpPr txBox="1">
              <a:spLocks noChangeArrowheads="1"/>
            </p:cNvSpPr>
            <p:nvPr/>
          </p:nvSpPr>
          <p:spPr bwMode="auto">
            <a:xfrm>
              <a:off x="8350292" y="2357659"/>
              <a:ext cx="1510272" cy="193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dirty="0">
                  <a:solidFill>
                    <a:srgbClr val="C00000"/>
                  </a:solidFill>
                </a:rPr>
                <a:t>near Real-Time</a:t>
              </a:r>
              <a:endParaRPr kumimoji="1" lang="zh-CN" altLang="en-US" sz="1600" dirty="0">
                <a:solidFill>
                  <a:srgbClr val="C00000"/>
                </a:solidFill>
              </a:endParaRPr>
            </a:p>
          </p:txBody>
        </p:sp>
        <p:sp>
          <p:nvSpPr>
            <p:cNvPr id="70" name="文本框 36">
              <a:extLst>
                <a:ext uri="{FF2B5EF4-FFF2-40B4-BE49-F238E27FC236}">
                  <a16:creationId xmlns:a16="http://schemas.microsoft.com/office/drawing/2014/main" id="{42217A12-6387-46B7-BC22-1E0597C2217A}"/>
                </a:ext>
              </a:extLst>
            </p:cNvPr>
            <p:cNvSpPr txBox="1">
              <a:spLocks noChangeArrowheads="1"/>
            </p:cNvSpPr>
            <p:nvPr/>
          </p:nvSpPr>
          <p:spPr bwMode="auto">
            <a:xfrm>
              <a:off x="8583935" y="1794791"/>
              <a:ext cx="1042987" cy="267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dirty="0">
                  <a:solidFill>
                    <a:srgbClr val="C00000"/>
                  </a:solidFill>
                </a:rPr>
                <a:t>Real-Time</a:t>
              </a:r>
              <a:endParaRPr kumimoji="1" lang="zh-CN" altLang="en-US" sz="1600" dirty="0">
                <a:solidFill>
                  <a:srgbClr val="C00000"/>
                </a:solidFill>
              </a:endParaRPr>
            </a:p>
          </p:txBody>
        </p:sp>
        <p:sp>
          <p:nvSpPr>
            <p:cNvPr id="64" name="文本框 88">
              <a:extLst>
                <a:ext uri="{FF2B5EF4-FFF2-40B4-BE49-F238E27FC236}">
                  <a16:creationId xmlns:a16="http://schemas.microsoft.com/office/drawing/2014/main" id="{046B125D-DF16-4F4A-9492-8F103F01589A}"/>
                </a:ext>
              </a:extLst>
            </p:cNvPr>
            <p:cNvSpPr txBox="1">
              <a:spLocks noChangeArrowheads="1"/>
            </p:cNvSpPr>
            <p:nvPr/>
          </p:nvSpPr>
          <p:spPr bwMode="auto">
            <a:xfrm>
              <a:off x="8368034" y="848718"/>
              <a:ext cx="1474787"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1" dirty="0">
                  <a:solidFill>
                    <a:srgbClr val="C00000"/>
                  </a:solidFill>
                </a:rPr>
                <a:t>Velocity</a:t>
              </a:r>
              <a:endParaRPr kumimoji="1" lang="zh-CN" altLang="en-US" b="1" dirty="0">
                <a:solidFill>
                  <a:srgbClr val="C00000"/>
                </a:solidFill>
              </a:endParaRPr>
            </a:p>
          </p:txBody>
        </p:sp>
      </p:grpSp>
      <p:grpSp>
        <p:nvGrpSpPr>
          <p:cNvPr id="74" name="组合 73">
            <a:extLst>
              <a:ext uri="{FF2B5EF4-FFF2-40B4-BE49-F238E27FC236}">
                <a16:creationId xmlns:a16="http://schemas.microsoft.com/office/drawing/2014/main" id="{AD041FF6-1323-4B5E-8026-44C228A99B61}"/>
              </a:ext>
            </a:extLst>
          </p:cNvPr>
          <p:cNvGrpSpPr/>
          <p:nvPr/>
        </p:nvGrpSpPr>
        <p:grpSpPr>
          <a:xfrm>
            <a:off x="6096000" y="1794075"/>
            <a:ext cx="2992407" cy="3452663"/>
            <a:chOff x="6096000" y="1794075"/>
            <a:chExt cx="2992407" cy="3452663"/>
          </a:xfrm>
        </p:grpSpPr>
        <p:cxnSp>
          <p:nvCxnSpPr>
            <p:cNvPr id="45" name="直线箭头连接符 61">
              <a:extLst>
                <a:ext uri="{FF2B5EF4-FFF2-40B4-BE49-F238E27FC236}">
                  <a16:creationId xmlns:a16="http://schemas.microsoft.com/office/drawing/2014/main" id="{7AE9C45D-46E2-44FF-8732-40C300E17A42}"/>
                </a:ext>
              </a:extLst>
            </p:cNvPr>
            <p:cNvCxnSpPr/>
            <p:nvPr/>
          </p:nvCxnSpPr>
          <p:spPr>
            <a:xfrm flipH="1" flipV="1">
              <a:off x="6578570" y="3072012"/>
              <a:ext cx="2509837" cy="681038"/>
            </a:xfrm>
            <a:prstGeom prst="straightConnector1">
              <a:avLst/>
            </a:prstGeom>
            <a:ln w="38100">
              <a:solidFill>
                <a:srgbClr val="CF53D5"/>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54" name="文本框 73">
              <a:extLst>
                <a:ext uri="{FF2B5EF4-FFF2-40B4-BE49-F238E27FC236}">
                  <a16:creationId xmlns:a16="http://schemas.microsoft.com/office/drawing/2014/main" id="{536615E1-5C33-40C1-B408-7BDC58B9A1CA}"/>
                </a:ext>
              </a:extLst>
            </p:cNvPr>
            <p:cNvSpPr txBox="1">
              <a:spLocks noChangeArrowheads="1"/>
            </p:cNvSpPr>
            <p:nvPr/>
          </p:nvSpPr>
          <p:spPr bwMode="auto">
            <a:xfrm rot="16872258">
              <a:off x="7054820" y="3391100"/>
              <a:ext cx="11684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a:solidFill>
                    <a:srgbClr val="7030A0"/>
                  </a:solidFill>
                </a:rPr>
                <a:t>photo</a:t>
              </a:r>
              <a:endParaRPr kumimoji="1" lang="zh-CN" altLang="en-US" sz="1600">
                <a:solidFill>
                  <a:srgbClr val="7030A0"/>
                </a:solidFill>
              </a:endParaRPr>
            </a:p>
          </p:txBody>
        </p:sp>
        <p:sp>
          <p:nvSpPr>
            <p:cNvPr id="55" name="文本框 74">
              <a:extLst>
                <a:ext uri="{FF2B5EF4-FFF2-40B4-BE49-F238E27FC236}">
                  <a16:creationId xmlns:a16="http://schemas.microsoft.com/office/drawing/2014/main" id="{7E3FCE79-27DF-4E79-BAE2-1BC86A9CD7FC}"/>
                </a:ext>
              </a:extLst>
            </p:cNvPr>
            <p:cNvSpPr txBox="1">
              <a:spLocks noChangeArrowheads="1"/>
            </p:cNvSpPr>
            <p:nvPr/>
          </p:nvSpPr>
          <p:spPr bwMode="auto">
            <a:xfrm rot="16872258">
              <a:off x="7233066" y="3982460"/>
              <a:ext cx="11684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dirty="0">
                  <a:solidFill>
                    <a:srgbClr val="7030A0"/>
                  </a:solidFill>
                </a:rPr>
                <a:t>video</a:t>
              </a:r>
              <a:endParaRPr kumimoji="1" lang="zh-CN" altLang="en-US" sz="1600" dirty="0">
                <a:solidFill>
                  <a:srgbClr val="7030A0"/>
                </a:solidFill>
              </a:endParaRPr>
            </a:p>
          </p:txBody>
        </p:sp>
        <p:sp>
          <p:nvSpPr>
            <p:cNvPr id="56" name="文本框 75">
              <a:extLst>
                <a:ext uri="{FF2B5EF4-FFF2-40B4-BE49-F238E27FC236}">
                  <a16:creationId xmlns:a16="http://schemas.microsoft.com/office/drawing/2014/main" id="{1C339308-6134-43EB-8586-54F1A0670FD4}"/>
                </a:ext>
              </a:extLst>
            </p:cNvPr>
            <p:cNvSpPr txBox="1">
              <a:spLocks noChangeArrowheads="1"/>
            </p:cNvSpPr>
            <p:nvPr/>
          </p:nvSpPr>
          <p:spPr bwMode="auto">
            <a:xfrm rot="16872258">
              <a:off x="7673316" y="3457775"/>
              <a:ext cx="11684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dirty="0">
                  <a:solidFill>
                    <a:srgbClr val="7030A0"/>
                  </a:solidFill>
                </a:rPr>
                <a:t>database</a:t>
              </a:r>
              <a:endParaRPr kumimoji="1" lang="zh-CN" altLang="en-US" sz="1600" dirty="0">
                <a:solidFill>
                  <a:srgbClr val="7030A0"/>
                </a:solidFill>
              </a:endParaRPr>
            </a:p>
          </p:txBody>
        </p:sp>
        <p:sp>
          <p:nvSpPr>
            <p:cNvPr id="57" name="文本框 76">
              <a:extLst>
                <a:ext uri="{FF2B5EF4-FFF2-40B4-BE49-F238E27FC236}">
                  <a16:creationId xmlns:a16="http://schemas.microsoft.com/office/drawing/2014/main" id="{5EDD49FF-17DE-4E93-8BDD-0D2AA9401C89}"/>
                </a:ext>
              </a:extLst>
            </p:cNvPr>
            <p:cNvSpPr txBox="1">
              <a:spLocks noChangeArrowheads="1"/>
            </p:cNvSpPr>
            <p:nvPr/>
          </p:nvSpPr>
          <p:spPr bwMode="auto">
            <a:xfrm rot="16872258">
              <a:off x="8011861" y="3573564"/>
              <a:ext cx="11684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dirty="0">
                  <a:solidFill>
                    <a:srgbClr val="7030A0"/>
                  </a:solidFill>
                </a:rPr>
                <a:t>table</a:t>
              </a:r>
              <a:endParaRPr kumimoji="1" lang="zh-CN" altLang="en-US" sz="1600" dirty="0">
                <a:solidFill>
                  <a:srgbClr val="7030A0"/>
                </a:solidFill>
              </a:endParaRPr>
            </a:p>
          </p:txBody>
        </p:sp>
        <p:sp>
          <p:nvSpPr>
            <p:cNvPr id="58" name="文本框 77">
              <a:extLst>
                <a:ext uri="{FF2B5EF4-FFF2-40B4-BE49-F238E27FC236}">
                  <a16:creationId xmlns:a16="http://schemas.microsoft.com/office/drawing/2014/main" id="{425BB82A-A762-4A0E-8E20-DBB9A1227866}"/>
                </a:ext>
              </a:extLst>
            </p:cNvPr>
            <p:cNvSpPr txBox="1">
              <a:spLocks noChangeArrowheads="1"/>
            </p:cNvSpPr>
            <p:nvPr/>
          </p:nvSpPr>
          <p:spPr bwMode="auto">
            <a:xfrm rot="16872258">
              <a:off x="7382953" y="2857700"/>
              <a:ext cx="11684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dirty="0">
                  <a:solidFill>
                    <a:srgbClr val="7030A0"/>
                  </a:solidFill>
                </a:rPr>
                <a:t>audio</a:t>
              </a:r>
              <a:endParaRPr kumimoji="1" lang="zh-CN" altLang="en-US" sz="1600" dirty="0">
                <a:solidFill>
                  <a:srgbClr val="7030A0"/>
                </a:solidFill>
              </a:endParaRPr>
            </a:p>
          </p:txBody>
        </p:sp>
        <p:sp>
          <p:nvSpPr>
            <p:cNvPr id="59" name="文本框 79">
              <a:extLst>
                <a:ext uri="{FF2B5EF4-FFF2-40B4-BE49-F238E27FC236}">
                  <a16:creationId xmlns:a16="http://schemas.microsoft.com/office/drawing/2014/main" id="{CC21B96A-9D18-4277-B899-9D8EFD1C5243}"/>
                </a:ext>
              </a:extLst>
            </p:cNvPr>
            <p:cNvSpPr txBox="1">
              <a:spLocks noChangeArrowheads="1"/>
            </p:cNvSpPr>
            <p:nvPr/>
          </p:nvSpPr>
          <p:spPr bwMode="auto">
            <a:xfrm rot="16872258">
              <a:off x="7305943" y="2251275"/>
              <a:ext cx="11684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a:solidFill>
                    <a:srgbClr val="7030A0"/>
                  </a:solidFill>
                </a:rPr>
                <a:t>sensor</a:t>
              </a:r>
              <a:endParaRPr kumimoji="1" lang="zh-CN" altLang="en-US" sz="1600">
                <a:solidFill>
                  <a:srgbClr val="7030A0"/>
                </a:solidFill>
              </a:endParaRPr>
            </a:p>
          </p:txBody>
        </p:sp>
        <p:sp>
          <p:nvSpPr>
            <p:cNvPr id="60" name="文本框 80">
              <a:extLst>
                <a:ext uri="{FF2B5EF4-FFF2-40B4-BE49-F238E27FC236}">
                  <a16:creationId xmlns:a16="http://schemas.microsoft.com/office/drawing/2014/main" id="{0299B261-86CF-4936-AA7D-0E0FE5DA554F}"/>
                </a:ext>
              </a:extLst>
            </p:cNvPr>
            <p:cNvSpPr txBox="1">
              <a:spLocks noChangeArrowheads="1"/>
            </p:cNvSpPr>
            <p:nvPr/>
          </p:nvSpPr>
          <p:spPr bwMode="auto">
            <a:xfrm rot="16872258">
              <a:off x="6891126" y="2705300"/>
              <a:ext cx="11684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dirty="0">
                  <a:solidFill>
                    <a:srgbClr val="7030A0"/>
                  </a:solidFill>
                </a:rPr>
                <a:t>social</a:t>
              </a:r>
              <a:endParaRPr kumimoji="1" lang="zh-CN" altLang="en-US" sz="1600" dirty="0">
                <a:solidFill>
                  <a:srgbClr val="7030A0"/>
                </a:solidFill>
              </a:endParaRPr>
            </a:p>
          </p:txBody>
        </p:sp>
        <p:sp>
          <p:nvSpPr>
            <p:cNvPr id="61" name="文本框 81">
              <a:extLst>
                <a:ext uri="{FF2B5EF4-FFF2-40B4-BE49-F238E27FC236}">
                  <a16:creationId xmlns:a16="http://schemas.microsoft.com/office/drawing/2014/main" id="{3CE82A27-F6B3-4886-86A0-3BF5945356C8}"/>
                </a:ext>
              </a:extLst>
            </p:cNvPr>
            <p:cNvSpPr txBox="1">
              <a:spLocks noChangeArrowheads="1"/>
            </p:cNvSpPr>
            <p:nvPr/>
          </p:nvSpPr>
          <p:spPr bwMode="auto">
            <a:xfrm rot="16872258">
              <a:off x="6649048" y="3738762"/>
              <a:ext cx="11684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dirty="0">
                  <a:solidFill>
                    <a:srgbClr val="7030A0"/>
                  </a:solidFill>
                </a:rPr>
                <a:t>unstructured</a:t>
              </a:r>
              <a:endParaRPr kumimoji="1" lang="zh-CN" altLang="en-US" sz="1600" dirty="0">
                <a:solidFill>
                  <a:srgbClr val="7030A0"/>
                </a:solidFill>
              </a:endParaRPr>
            </a:p>
          </p:txBody>
        </p:sp>
        <p:sp>
          <p:nvSpPr>
            <p:cNvPr id="62" name="文本框 82">
              <a:extLst>
                <a:ext uri="{FF2B5EF4-FFF2-40B4-BE49-F238E27FC236}">
                  <a16:creationId xmlns:a16="http://schemas.microsoft.com/office/drawing/2014/main" id="{63972AE3-B803-4AB5-A882-8AA607E23A3A}"/>
                </a:ext>
              </a:extLst>
            </p:cNvPr>
            <p:cNvSpPr txBox="1">
              <a:spLocks noChangeArrowheads="1"/>
            </p:cNvSpPr>
            <p:nvPr/>
          </p:nvSpPr>
          <p:spPr bwMode="auto">
            <a:xfrm rot="16872258">
              <a:off x="6876689" y="4535538"/>
              <a:ext cx="11684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dirty="0">
                  <a:solidFill>
                    <a:srgbClr val="7030A0"/>
                  </a:solidFill>
                </a:rPr>
                <a:t>mobile</a:t>
              </a:r>
              <a:endParaRPr kumimoji="1" lang="zh-CN" altLang="en-US" sz="1600" dirty="0">
                <a:solidFill>
                  <a:srgbClr val="7030A0"/>
                </a:solidFill>
              </a:endParaRPr>
            </a:p>
          </p:txBody>
        </p:sp>
        <p:sp>
          <p:nvSpPr>
            <p:cNvPr id="65" name="文本框 89">
              <a:extLst>
                <a:ext uri="{FF2B5EF4-FFF2-40B4-BE49-F238E27FC236}">
                  <a16:creationId xmlns:a16="http://schemas.microsoft.com/office/drawing/2014/main" id="{CDFDCF7B-2110-4CD4-B35B-247334D6CDC0}"/>
                </a:ext>
              </a:extLst>
            </p:cNvPr>
            <p:cNvSpPr txBox="1">
              <a:spLocks noChangeArrowheads="1"/>
            </p:cNvSpPr>
            <p:nvPr/>
          </p:nvSpPr>
          <p:spPr bwMode="auto">
            <a:xfrm>
              <a:off x="6096000" y="2552850"/>
              <a:ext cx="12747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1" dirty="0">
                  <a:solidFill>
                    <a:srgbClr val="7030A0"/>
                  </a:solidFill>
                </a:rPr>
                <a:t>Variety</a:t>
              </a:r>
              <a:endParaRPr kumimoji="1" lang="zh-CN" altLang="en-US" b="1" dirty="0">
                <a:solidFill>
                  <a:srgbClr val="7030A0"/>
                </a:solidFill>
              </a:endParaRPr>
            </a:p>
          </p:txBody>
        </p:sp>
      </p:grpSp>
      <p:grpSp>
        <p:nvGrpSpPr>
          <p:cNvPr id="75" name="组合 74">
            <a:extLst>
              <a:ext uri="{FF2B5EF4-FFF2-40B4-BE49-F238E27FC236}">
                <a16:creationId xmlns:a16="http://schemas.microsoft.com/office/drawing/2014/main" id="{931931FB-34D0-4A37-B874-67C86D13A95D}"/>
              </a:ext>
            </a:extLst>
          </p:cNvPr>
          <p:cNvGrpSpPr/>
          <p:nvPr/>
        </p:nvGrpSpPr>
        <p:grpSpPr>
          <a:xfrm>
            <a:off x="8702255" y="3753050"/>
            <a:ext cx="1838552" cy="2809757"/>
            <a:chOff x="8702255" y="3753050"/>
            <a:chExt cx="1838552" cy="2809757"/>
          </a:xfrm>
        </p:grpSpPr>
        <p:cxnSp>
          <p:nvCxnSpPr>
            <p:cNvPr id="44" name="直线箭头连接符 60">
              <a:extLst>
                <a:ext uri="{FF2B5EF4-FFF2-40B4-BE49-F238E27FC236}">
                  <a16:creationId xmlns:a16="http://schemas.microsoft.com/office/drawing/2014/main" id="{7A68F6E5-2DD1-4A79-A37D-B141079B261B}"/>
                </a:ext>
              </a:extLst>
            </p:cNvPr>
            <p:cNvCxnSpPr>
              <a:cxnSpLocks/>
              <a:endCxn id="66" idx="0"/>
            </p:cNvCxnSpPr>
            <p:nvPr/>
          </p:nvCxnSpPr>
          <p:spPr>
            <a:xfrm>
              <a:off x="9088407" y="3753050"/>
              <a:ext cx="772157" cy="2427170"/>
            </a:xfrm>
            <a:prstGeom prst="straightConnector1">
              <a:avLst/>
            </a:prstGeom>
            <a:ln w="38100">
              <a:solidFill>
                <a:srgbClr val="00B050"/>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51" name="文本框 69">
              <a:extLst>
                <a:ext uri="{FF2B5EF4-FFF2-40B4-BE49-F238E27FC236}">
                  <a16:creationId xmlns:a16="http://schemas.microsoft.com/office/drawing/2014/main" id="{70B40A13-A35A-42FF-AAB4-E273E421B1D0}"/>
                </a:ext>
              </a:extLst>
            </p:cNvPr>
            <p:cNvSpPr txBox="1">
              <a:spLocks noChangeArrowheads="1"/>
            </p:cNvSpPr>
            <p:nvPr/>
          </p:nvSpPr>
          <p:spPr bwMode="auto">
            <a:xfrm rot="20203865">
              <a:off x="8702255" y="3940959"/>
              <a:ext cx="8763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dirty="0">
                  <a:solidFill>
                    <a:schemeClr val="accent6">
                      <a:lumMod val="50000"/>
                    </a:schemeClr>
                  </a:solidFill>
                </a:rPr>
                <a:t>noise</a:t>
              </a:r>
              <a:endParaRPr kumimoji="1" lang="zh-CN" altLang="en-US" sz="1600" dirty="0">
                <a:solidFill>
                  <a:schemeClr val="accent6">
                    <a:lumMod val="50000"/>
                  </a:schemeClr>
                </a:solidFill>
              </a:endParaRPr>
            </a:p>
          </p:txBody>
        </p:sp>
        <p:sp>
          <p:nvSpPr>
            <p:cNvPr id="52" name="文本框 70">
              <a:extLst>
                <a:ext uri="{FF2B5EF4-FFF2-40B4-BE49-F238E27FC236}">
                  <a16:creationId xmlns:a16="http://schemas.microsoft.com/office/drawing/2014/main" id="{BCE7F1F2-A788-4911-B9B5-40F601F9322A}"/>
                </a:ext>
              </a:extLst>
            </p:cNvPr>
            <p:cNvSpPr txBox="1">
              <a:spLocks noChangeArrowheads="1"/>
            </p:cNvSpPr>
            <p:nvPr/>
          </p:nvSpPr>
          <p:spPr bwMode="auto">
            <a:xfrm rot="20203865">
              <a:off x="8866157" y="4327725"/>
              <a:ext cx="11350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a:solidFill>
                    <a:schemeClr val="accent6">
                      <a:lumMod val="50000"/>
                    </a:schemeClr>
                  </a:solidFill>
                </a:rPr>
                <a:t>incomplete</a:t>
              </a:r>
              <a:endParaRPr kumimoji="1" lang="zh-CN" altLang="en-US" sz="1600">
                <a:solidFill>
                  <a:schemeClr val="accent6">
                    <a:lumMod val="50000"/>
                  </a:schemeClr>
                </a:solidFill>
              </a:endParaRPr>
            </a:p>
          </p:txBody>
        </p:sp>
        <p:sp>
          <p:nvSpPr>
            <p:cNvPr id="53" name="文本框 71">
              <a:extLst>
                <a:ext uri="{FF2B5EF4-FFF2-40B4-BE49-F238E27FC236}">
                  <a16:creationId xmlns:a16="http://schemas.microsoft.com/office/drawing/2014/main" id="{DD0A08AD-2D63-4152-A15F-8B57055F5236}"/>
                </a:ext>
              </a:extLst>
            </p:cNvPr>
            <p:cNvSpPr txBox="1">
              <a:spLocks noChangeArrowheads="1"/>
            </p:cNvSpPr>
            <p:nvPr/>
          </p:nvSpPr>
          <p:spPr bwMode="auto">
            <a:xfrm rot="20203865">
              <a:off x="9034432" y="4838898"/>
              <a:ext cx="8778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1600" dirty="0">
                  <a:solidFill>
                    <a:schemeClr val="accent6">
                      <a:lumMod val="50000"/>
                    </a:schemeClr>
                  </a:solidFill>
                </a:rPr>
                <a:t>biased</a:t>
              </a:r>
              <a:endParaRPr kumimoji="1" lang="zh-CN" altLang="en-US" sz="1600" dirty="0">
                <a:solidFill>
                  <a:schemeClr val="accent6">
                    <a:lumMod val="50000"/>
                  </a:schemeClr>
                </a:solidFill>
              </a:endParaRPr>
            </a:p>
          </p:txBody>
        </p:sp>
        <p:sp>
          <p:nvSpPr>
            <p:cNvPr id="66" name="文本框 90">
              <a:extLst>
                <a:ext uri="{FF2B5EF4-FFF2-40B4-BE49-F238E27FC236}">
                  <a16:creationId xmlns:a16="http://schemas.microsoft.com/office/drawing/2014/main" id="{51952C0F-B796-47CC-8263-3960FDF25D20}"/>
                </a:ext>
              </a:extLst>
            </p:cNvPr>
            <p:cNvSpPr txBox="1">
              <a:spLocks noChangeArrowheads="1"/>
            </p:cNvSpPr>
            <p:nvPr/>
          </p:nvSpPr>
          <p:spPr bwMode="auto">
            <a:xfrm>
              <a:off x="9180320" y="6180220"/>
              <a:ext cx="1360487"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b="1" dirty="0">
                  <a:solidFill>
                    <a:schemeClr val="accent6">
                      <a:lumMod val="50000"/>
                    </a:schemeClr>
                  </a:solidFill>
                </a:rPr>
                <a:t>Value</a:t>
              </a:r>
              <a:endParaRPr kumimoji="1" lang="zh-CN" altLang="en-US" b="1" dirty="0">
                <a:solidFill>
                  <a:schemeClr val="accent6">
                    <a:lumMod val="50000"/>
                  </a:schemeClr>
                </a:solidFill>
              </a:endParaRPr>
            </a:p>
          </p:txBody>
        </p:sp>
      </p:grpSp>
    </p:spTree>
    <p:extLst>
      <p:ext uri="{BB962C8B-B14F-4D97-AF65-F5344CB8AC3E}">
        <p14:creationId xmlns:p14="http://schemas.microsoft.com/office/powerpoint/2010/main" val="126237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250"/>
                                  </p:stCondLst>
                                  <p:childTnLst>
                                    <p:set>
                                      <p:cBhvr>
                                        <p:cTn id="21" dur="1" fill="hold">
                                          <p:stCondLst>
                                            <p:cond delay="0"/>
                                          </p:stCondLst>
                                        </p:cTn>
                                        <p:tgtEl>
                                          <p:spTgt spid="40"/>
                                        </p:tgtEl>
                                        <p:attrNameLst>
                                          <p:attrName>style.visibility</p:attrName>
                                        </p:attrNameLst>
                                      </p:cBhvr>
                                      <p:to>
                                        <p:strVal val="visible"/>
                                      </p:to>
                                    </p:set>
                                  </p:childTnLst>
                                </p:cTn>
                              </p:par>
                            </p:childTnLst>
                          </p:cTn>
                        </p:par>
                        <p:par>
                          <p:cTn id="22" fill="hold">
                            <p:stCondLst>
                              <p:cond delay="250"/>
                            </p:stCondLst>
                            <p:childTnLst>
                              <p:par>
                                <p:cTn id="23" presetID="1" presetClass="entr" presetSubtype="0" fill="hold" grpId="0" nodeType="afterEffect">
                                  <p:stCondLst>
                                    <p:cond delay="250"/>
                                  </p:stCondLst>
                                  <p:childTnLst>
                                    <p:set>
                                      <p:cBhvr>
                                        <p:cTn id="24" dur="1" fill="hold">
                                          <p:stCondLst>
                                            <p:cond delay="0"/>
                                          </p:stCondLst>
                                        </p:cTn>
                                        <p:tgtEl>
                                          <p:spTgt spid="39"/>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grpId="0" nodeType="afterEffect">
                                  <p:stCondLst>
                                    <p:cond delay="250"/>
                                  </p:stCondLst>
                                  <p:childTnLst>
                                    <p:set>
                                      <p:cBhvr>
                                        <p:cTn id="27" dur="1" fill="hold">
                                          <p:stCondLst>
                                            <p:cond delay="0"/>
                                          </p:stCondLst>
                                        </p:cTn>
                                        <p:tgtEl>
                                          <p:spTgt spid="38"/>
                                        </p:tgtEl>
                                        <p:attrNameLst>
                                          <p:attrName>style.visibility</p:attrName>
                                        </p:attrNameLst>
                                      </p:cBhvr>
                                      <p:to>
                                        <p:strVal val="visible"/>
                                      </p:to>
                                    </p:set>
                                  </p:childTnLst>
                                </p:cTn>
                              </p:par>
                            </p:childTnLst>
                          </p:cTn>
                        </p:par>
                        <p:par>
                          <p:cTn id="28" fill="hold">
                            <p:stCondLst>
                              <p:cond delay="750"/>
                            </p:stCondLst>
                            <p:childTnLst>
                              <p:par>
                                <p:cTn id="29" presetID="22" presetClass="entr" presetSubtype="8" fill="hold" nodeType="afterEffect">
                                  <p:stCondLst>
                                    <p:cond delay="250"/>
                                  </p:stCondLst>
                                  <p:childTnLst>
                                    <p:set>
                                      <p:cBhvr>
                                        <p:cTn id="30" dur="1" fill="hold">
                                          <p:stCondLst>
                                            <p:cond delay="0"/>
                                          </p:stCondLst>
                                        </p:cTn>
                                        <p:tgtEl>
                                          <p:spTgt spid="71"/>
                                        </p:tgtEl>
                                        <p:attrNameLst>
                                          <p:attrName>style.visibility</p:attrName>
                                        </p:attrNameLst>
                                      </p:cBhvr>
                                      <p:to>
                                        <p:strVal val="visible"/>
                                      </p:to>
                                    </p:set>
                                    <p:animEffect transition="in" filter="wipe(left)">
                                      <p:cBhvr>
                                        <p:cTn id="31" dur="500"/>
                                        <p:tgtEl>
                                          <p:spTgt spid="71"/>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nodeType="clickEffect">
                                  <p:stCondLst>
                                    <p:cond delay="0"/>
                                  </p:stCondLst>
                                  <p:childTnLst>
                                    <p:set>
                                      <p:cBhvr>
                                        <p:cTn id="39" dur="1" fill="hold">
                                          <p:stCondLst>
                                            <p:cond delay="0"/>
                                          </p:stCondLst>
                                        </p:cTn>
                                        <p:tgtEl>
                                          <p:spTgt spid="74"/>
                                        </p:tgtEl>
                                        <p:attrNameLst>
                                          <p:attrName>style.visibility</p:attrName>
                                        </p:attrNameLst>
                                      </p:cBhvr>
                                      <p:to>
                                        <p:strVal val="visible"/>
                                      </p:to>
                                    </p:set>
                                    <p:animEffect transition="in" filter="wipe(right)">
                                      <p:cBhvr>
                                        <p:cTn id="40" dur="500"/>
                                        <p:tgtEl>
                                          <p:spTgt spid="74"/>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75"/>
                                        </p:tgtEl>
                                        <p:attrNameLst>
                                          <p:attrName>style.visibility</p:attrName>
                                        </p:attrNameLst>
                                      </p:cBhvr>
                                      <p:to>
                                        <p:strVal val="visible"/>
                                      </p:to>
                                    </p:set>
                                    <p:animEffect transition="in" filter="wipe(up)">
                                      <p:cBhvr>
                                        <p:cTn id="49" dur="500"/>
                                        <p:tgtEl>
                                          <p:spTgt spid="75"/>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72"/>
                                        </p:tgtEl>
                                        <p:attrNameLst>
                                          <p:attrName>style.visibility</p:attrName>
                                        </p:attrNameLst>
                                      </p:cBhvr>
                                      <p:to>
                                        <p:strVal val="visible"/>
                                      </p:to>
                                    </p:set>
                                    <p:animEffect transition="in" filter="wipe(down)">
                                      <p:cBhvr>
                                        <p:cTn id="58"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38" grpId="0" animBg="1"/>
      <p:bldP spid="39" grpId="0" animBg="1"/>
      <p:bldP spid="40" grpId="0" animBg="1"/>
      <p:bldP spid="4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0F0CCD-DDF9-45D7-AFB4-952A151EAD42}"/>
              </a:ext>
            </a:extLst>
          </p:cNvPr>
          <p:cNvSpPr>
            <a:spLocks noGrp="1"/>
          </p:cNvSpPr>
          <p:nvPr>
            <p:ph type="title"/>
          </p:nvPr>
        </p:nvSpPr>
        <p:spPr/>
        <p:txBody>
          <a:bodyPr/>
          <a:lstStyle/>
          <a:p>
            <a:r>
              <a:rPr lang="zh-CN" altLang="en-US" dirty="0"/>
              <a:t>思考：为什么是在这个时候</a:t>
            </a:r>
          </a:p>
        </p:txBody>
      </p:sp>
      <p:sp>
        <p:nvSpPr>
          <p:cNvPr id="3" name="内容占位符 2">
            <a:extLst>
              <a:ext uri="{FF2B5EF4-FFF2-40B4-BE49-F238E27FC236}">
                <a16:creationId xmlns:a16="http://schemas.microsoft.com/office/drawing/2014/main" id="{7DCFA179-D7A7-4C19-B3A8-740FB8FB217A}"/>
              </a:ext>
            </a:extLst>
          </p:cNvPr>
          <p:cNvSpPr>
            <a:spLocks noGrp="1"/>
          </p:cNvSpPr>
          <p:nvPr>
            <p:ph idx="1"/>
          </p:nvPr>
        </p:nvSpPr>
        <p:spPr/>
        <p:txBody>
          <a:bodyPr/>
          <a:lstStyle/>
          <a:p>
            <a:r>
              <a:rPr lang="zh-CN" altLang="en-US" dirty="0"/>
              <a:t>为什么是在这个时候出现了大数据？</a:t>
            </a:r>
            <a:endParaRPr lang="en-US" altLang="zh-CN" dirty="0"/>
          </a:p>
          <a:p>
            <a:r>
              <a:rPr lang="zh-CN" altLang="en-US" dirty="0"/>
              <a:t>为什么是在这个时候出现了大数据技术？</a:t>
            </a:r>
            <a:endParaRPr lang="en-US" altLang="zh-CN" dirty="0"/>
          </a:p>
        </p:txBody>
      </p:sp>
      <p:sp>
        <p:nvSpPr>
          <p:cNvPr id="5" name="文本框 4">
            <a:extLst>
              <a:ext uri="{FF2B5EF4-FFF2-40B4-BE49-F238E27FC236}">
                <a16:creationId xmlns:a16="http://schemas.microsoft.com/office/drawing/2014/main" id="{5BACC056-2182-4C3E-A0CD-5C9C988F02E1}"/>
              </a:ext>
            </a:extLst>
          </p:cNvPr>
          <p:cNvSpPr txBox="1"/>
          <p:nvPr/>
        </p:nvSpPr>
        <p:spPr>
          <a:xfrm>
            <a:off x="838200" y="3263415"/>
            <a:ext cx="6094140" cy="707886"/>
          </a:xfrm>
          <a:prstGeom prst="rect">
            <a:avLst/>
          </a:prstGeom>
          <a:noFill/>
        </p:spPr>
        <p:txBody>
          <a:bodyPr wrap="square">
            <a:spAutoFit/>
          </a:bodyPr>
          <a:lstStyle/>
          <a:p>
            <a:r>
              <a:rPr lang="zh-CN" altLang="en-US" sz="4000" b="1" i="1" dirty="0">
                <a:solidFill>
                  <a:srgbClr val="0070C0"/>
                </a:solidFill>
                <a:latin typeface="宋体" panose="02010600030101010101" pitchFamily="2" charset="-122"/>
                <a:ea typeface="宋体" panose="02010600030101010101" pitchFamily="2" charset="-122"/>
              </a:rPr>
              <a:t>思考并发表见解！</a:t>
            </a:r>
          </a:p>
        </p:txBody>
      </p:sp>
    </p:spTree>
    <p:extLst>
      <p:ext uri="{BB962C8B-B14F-4D97-AF65-F5344CB8AC3E}">
        <p14:creationId xmlns:p14="http://schemas.microsoft.com/office/powerpoint/2010/main" val="1459698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内容占位符 44">
            <a:extLst>
              <a:ext uri="{FF2B5EF4-FFF2-40B4-BE49-F238E27FC236}">
                <a16:creationId xmlns:a16="http://schemas.microsoft.com/office/drawing/2014/main" id="{99FED09E-ACEE-411B-A894-A3B0DE88FB4F}"/>
              </a:ext>
            </a:extLst>
          </p:cNvPr>
          <p:cNvSpPr>
            <a:spLocks noGrp="1"/>
          </p:cNvSpPr>
          <p:nvPr>
            <p:ph idx="1"/>
          </p:nvPr>
        </p:nvSpPr>
        <p:spPr/>
        <p:txBody>
          <a:bodyPr/>
          <a:lstStyle/>
          <a:p>
            <a:endParaRPr lang="zh-CN" altLang="en-US" dirty="0"/>
          </a:p>
        </p:txBody>
      </p:sp>
      <p:pic>
        <p:nvPicPr>
          <p:cNvPr id="41" name="Picture 4" descr="图片5">
            <a:extLst>
              <a:ext uri="{FF2B5EF4-FFF2-40B4-BE49-F238E27FC236}">
                <a16:creationId xmlns:a16="http://schemas.microsoft.com/office/drawing/2014/main" id="{1C5B1900-010D-43A0-AA21-3F5B9F56722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0730"/>
          <a:stretch/>
        </p:blipFill>
        <p:spPr bwMode="auto">
          <a:xfrm>
            <a:off x="2412851" y="1490472"/>
            <a:ext cx="2048859" cy="5043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标题 43">
            <a:extLst>
              <a:ext uri="{FF2B5EF4-FFF2-40B4-BE49-F238E27FC236}">
                <a16:creationId xmlns:a16="http://schemas.microsoft.com/office/drawing/2014/main" id="{13110402-7436-46DC-93A6-85B9304449AD}"/>
              </a:ext>
            </a:extLst>
          </p:cNvPr>
          <p:cNvSpPr>
            <a:spLocks noGrp="1"/>
          </p:cNvSpPr>
          <p:nvPr>
            <p:ph type="title"/>
          </p:nvPr>
        </p:nvSpPr>
        <p:spPr/>
        <p:txBody>
          <a:bodyPr/>
          <a:lstStyle/>
          <a:p>
            <a:r>
              <a:rPr lang="zh-CN" altLang="en-US" dirty="0"/>
              <a:t>大数据的产生</a:t>
            </a:r>
            <a:r>
              <a:rPr lang="en-US" altLang="zh-CN" dirty="0"/>
              <a:t>-</a:t>
            </a:r>
            <a:r>
              <a:rPr lang="zh-CN" altLang="en-US" dirty="0"/>
              <a:t>数据产生方式的变革</a:t>
            </a:r>
          </a:p>
        </p:txBody>
      </p:sp>
      <p:pic>
        <p:nvPicPr>
          <p:cNvPr id="5" name="Picture 4" descr="图片5">
            <a:extLst>
              <a:ext uri="{FF2B5EF4-FFF2-40B4-BE49-F238E27FC236}">
                <a16:creationId xmlns:a16="http://schemas.microsoft.com/office/drawing/2014/main" id="{47BBCA64-37C5-4EEB-8361-0462617BB9B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391" r="33521"/>
          <a:stretch/>
        </p:blipFill>
        <p:spPr bwMode="auto">
          <a:xfrm>
            <a:off x="4461710" y="1490472"/>
            <a:ext cx="2596055" cy="5043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图片5">
            <a:extLst>
              <a:ext uri="{FF2B5EF4-FFF2-40B4-BE49-F238E27FC236}">
                <a16:creationId xmlns:a16="http://schemas.microsoft.com/office/drawing/2014/main" id="{4C7372D0-1292-423D-B2CC-21330D8C03D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6366"/>
          <a:stretch/>
        </p:blipFill>
        <p:spPr bwMode="auto">
          <a:xfrm>
            <a:off x="7057765" y="1490472"/>
            <a:ext cx="2354317" cy="5043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206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C0C312-59F2-4F7A-9FEF-3CFF62CB877B}"/>
              </a:ext>
            </a:extLst>
          </p:cNvPr>
          <p:cNvSpPr>
            <a:spLocks noGrp="1"/>
          </p:cNvSpPr>
          <p:nvPr>
            <p:ph type="title"/>
          </p:nvPr>
        </p:nvSpPr>
        <p:spPr/>
        <p:txBody>
          <a:bodyPr/>
          <a:lstStyle/>
          <a:p>
            <a:r>
              <a:rPr lang="en-US" altLang="zh-CN" dirty="0"/>
              <a:t>2. </a:t>
            </a:r>
            <a:r>
              <a:rPr lang="zh-CN" altLang="en-US" dirty="0"/>
              <a:t>大数据技术</a:t>
            </a:r>
          </a:p>
        </p:txBody>
      </p:sp>
      <p:sp>
        <p:nvSpPr>
          <p:cNvPr id="3" name="内容占位符 2">
            <a:extLst>
              <a:ext uri="{FF2B5EF4-FFF2-40B4-BE49-F238E27FC236}">
                <a16:creationId xmlns:a16="http://schemas.microsoft.com/office/drawing/2014/main" id="{20CCAF15-B728-4479-BC20-A5D666B61184}"/>
              </a:ext>
            </a:extLst>
          </p:cNvPr>
          <p:cNvSpPr>
            <a:spLocks noGrp="1"/>
          </p:cNvSpPr>
          <p:nvPr>
            <p:ph idx="1"/>
          </p:nvPr>
        </p:nvSpPr>
        <p:spPr/>
        <p:txBody>
          <a:bodyPr/>
          <a:lstStyle/>
          <a:p>
            <a:r>
              <a:rPr lang="zh-CN" altLang="en-US" dirty="0"/>
              <a:t>技术需求的变化</a:t>
            </a:r>
          </a:p>
          <a:p>
            <a:pPr lvl="1"/>
            <a:r>
              <a:rPr lang="zh-CN" altLang="en-US" dirty="0"/>
              <a:t>数据量增加 → 系统升级 → 数据量持续增加 → </a:t>
            </a:r>
            <a:r>
              <a:rPr lang="en-US" altLang="zh-CN" dirty="0">
                <a:solidFill>
                  <a:srgbClr val="FF0000"/>
                </a:solidFill>
              </a:rPr>
              <a:t>?</a:t>
            </a:r>
          </a:p>
          <a:p>
            <a:pPr lvl="1"/>
            <a:r>
              <a:rPr lang="zh-CN" altLang="en-US" dirty="0"/>
              <a:t>对现有数据管理技术的挑战（</a:t>
            </a:r>
            <a:r>
              <a:rPr lang="en-US" altLang="zh-CN" dirty="0"/>
              <a:t>TB</a:t>
            </a:r>
            <a:r>
              <a:rPr lang="zh-CN" altLang="en-US" dirty="0"/>
              <a:t>以上的数据）</a:t>
            </a:r>
            <a:endParaRPr lang="en-US" altLang="zh-CN" dirty="0"/>
          </a:p>
          <a:p>
            <a:pPr lvl="1"/>
            <a:r>
              <a:rPr lang="zh-CN" altLang="en-US" dirty="0"/>
              <a:t>数据类型突破结构化（多样性数据）</a:t>
            </a:r>
            <a:endParaRPr lang="en-US" altLang="zh-CN" dirty="0"/>
          </a:p>
          <a:p>
            <a:pPr lvl="1"/>
            <a:endParaRPr lang="en-US" altLang="zh-CN" dirty="0"/>
          </a:p>
          <a:p>
            <a:pPr lvl="1"/>
            <a:r>
              <a:rPr lang="zh-CN" altLang="en-US" dirty="0"/>
              <a:t>数据量持续增加→分步式存储、分步式计算、网络性能、数据库类型</a:t>
            </a:r>
          </a:p>
          <a:p>
            <a:endParaRPr lang="zh-CN" altLang="en-US" dirty="0"/>
          </a:p>
        </p:txBody>
      </p:sp>
    </p:spTree>
    <p:extLst>
      <p:ext uri="{BB962C8B-B14F-4D97-AF65-F5344CB8AC3E}">
        <p14:creationId xmlns:p14="http://schemas.microsoft.com/office/powerpoint/2010/main" val="1272219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65A6F3-6056-45FB-A0E9-B436598232D3}"/>
              </a:ext>
            </a:extLst>
          </p:cNvPr>
          <p:cNvSpPr>
            <a:spLocks noGrp="1"/>
          </p:cNvSpPr>
          <p:nvPr>
            <p:ph type="title"/>
          </p:nvPr>
        </p:nvSpPr>
        <p:spPr/>
        <p:txBody>
          <a:bodyPr/>
          <a:lstStyle/>
          <a:p>
            <a:r>
              <a:rPr lang="en-US" altLang="zh-CN" dirty="0"/>
              <a:t>2. </a:t>
            </a:r>
            <a:r>
              <a:rPr lang="zh-CN" altLang="en-US" dirty="0"/>
              <a:t>大数据技术</a:t>
            </a:r>
          </a:p>
        </p:txBody>
      </p:sp>
      <p:sp>
        <p:nvSpPr>
          <p:cNvPr id="3" name="内容占位符 2">
            <a:extLst>
              <a:ext uri="{FF2B5EF4-FFF2-40B4-BE49-F238E27FC236}">
                <a16:creationId xmlns:a16="http://schemas.microsoft.com/office/drawing/2014/main" id="{B1C7ACA7-BE1D-4918-A41E-0B7C1947C981}"/>
              </a:ext>
            </a:extLst>
          </p:cNvPr>
          <p:cNvSpPr>
            <a:spLocks noGrp="1"/>
          </p:cNvSpPr>
          <p:nvPr>
            <p:ph idx="1"/>
          </p:nvPr>
        </p:nvSpPr>
        <p:spPr/>
        <p:txBody>
          <a:bodyPr/>
          <a:lstStyle/>
          <a:p>
            <a:r>
              <a:rPr lang="zh-CN" altLang="en-US" dirty="0"/>
              <a:t>云计算、大数据和物联网代表了</a:t>
            </a:r>
            <a:r>
              <a:rPr lang="en-US" altLang="zh-CN" dirty="0"/>
              <a:t>IT</a:t>
            </a:r>
            <a:r>
              <a:rPr lang="zh-CN" altLang="en-US" dirty="0"/>
              <a:t>领域最新的技术发展趋势，三者既有区别又有联系</a:t>
            </a:r>
          </a:p>
          <a:p>
            <a:endParaRPr lang="zh-CN" altLang="en-US" dirty="0"/>
          </a:p>
        </p:txBody>
      </p:sp>
      <p:pic>
        <p:nvPicPr>
          <p:cNvPr id="4" name="Picture 7">
            <a:extLst>
              <a:ext uri="{FF2B5EF4-FFF2-40B4-BE49-F238E27FC236}">
                <a16:creationId xmlns:a16="http://schemas.microsoft.com/office/drawing/2014/main" id="{1729052D-1318-4769-BF04-B40FE8C52C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4228" y="2669628"/>
            <a:ext cx="8283544" cy="3972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437228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826</TotalTime>
  <Words>1314</Words>
  <Application>Microsoft Office PowerPoint</Application>
  <PresentationFormat>宽屏</PresentationFormat>
  <Paragraphs>178</Paragraphs>
  <Slides>27</Slides>
  <Notes>5</Notes>
  <HiddenSlides>1</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27</vt:i4>
      </vt:variant>
    </vt:vector>
  </HeadingPairs>
  <TitlesOfParts>
    <vt:vector size="33" baseType="lpstr">
      <vt:lpstr>等线</vt:lpstr>
      <vt:lpstr>等线 Light</vt:lpstr>
      <vt:lpstr>宋体</vt:lpstr>
      <vt:lpstr>Arial</vt:lpstr>
      <vt:lpstr>Times New Roman</vt:lpstr>
      <vt:lpstr>Office 主题​​</vt:lpstr>
      <vt:lpstr>大数据处理技术</vt:lpstr>
      <vt:lpstr>第一章 大数据概述</vt:lpstr>
      <vt:lpstr>数据来了</vt:lpstr>
      <vt:lpstr>PowerPoint 演示文稿</vt:lpstr>
      <vt:lpstr>1. 什么是大数据</vt:lpstr>
      <vt:lpstr>思考：为什么是在这个时候</vt:lpstr>
      <vt:lpstr>大数据的产生-数据产生方式的变革</vt:lpstr>
      <vt:lpstr>2. 大数据技术</vt:lpstr>
      <vt:lpstr>2. 大数据技术</vt:lpstr>
      <vt:lpstr>从SETI@home说起</vt:lpstr>
      <vt:lpstr>2. 大数据技术</vt:lpstr>
      <vt:lpstr>Hadoop技术群（生态圈）</vt:lpstr>
      <vt:lpstr>只有Hadoop？</vt:lpstr>
      <vt:lpstr>3. 大数据应用</vt:lpstr>
      <vt:lpstr>PowerPoint 演示文稿</vt:lpstr>
      <vt:lpstr>应用案例——推荐系统</vt:lpstr>
      <vt:lpstr>应用案例——推荐系统</vt:lpstr>
      <vt:lpstr>应用案例——推荐系统</vt:lpstr>
      <vt:lpstr>应用案例——推荐系统</vt:lpstr>
      <vt:lpstr>应用案例——推荐系统</vt:lpstr>
      <vt:lpstr>应用案例——推荐系统（以协同过滤为例）</vt:lpstr>
      <vt:lpstr>应用案例——推荐系统（以协同过滤为例）</vt:lpstr>
      <vt:lpstr>应用案例——推荐系统（以协同过滤为例）</vt:lpstr>
      <vt:lpstr>应用案例——推荐系统（以协同过滤为例）</vt:lpstr>
      <vt:lpstr>应用案例——推荐系统（以协同过滤为例）</vt:lpstr>
      <vt:lpstr>作业</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大数所处理技术</dc:title>
  <dc:creator>a b</dc:creator>
  <cp:lastModifiedBy>a b</cp:lastModifiedBy>
  <cp:revision>67</cp:revision>
  <dcterms:created xsi:type="dcterms:W3CDTF">2021-08-31T14:51:09Z</dcterms:created>
  <dcterms:modified xsi:type="dcterms:W3CDTF">2021-09-08T00:07:53Z</dcterms:modified>
</cp:coreProperties>
</file>