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84" r:id="rId2"/>
    <p:sldId id="424" r:id="rId3"/>
    <p:sldId id="486" r:id="rId4"/>
    <p:sldId id="425" r:id="rId5"/>
    <p:sldId id="426" r:id="rId6"/>
    <p:sldId id="427" r:id="rId7"/>
    <p:sldId id="428" r:id="rId8"/>
    <p:sldId id="429" r:id="rId9"/>
    <p:sldId id="431" r:id="rId10"/>
    <p:sldId id="432" r:id="rId11"/>
    <p:sldId id="434" r:id="rId12"/>
    <p:sldId id="435" r:id="rId13"/>
    <p:sldId id="436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85" r:id="rId22"/>
    <p:sldId id="445" r:id="rId23"/>
    <p:sldId id="447" r:id="rId24"/>
    <p:sldId id="448" r:id="rId25"/>
    <p:sldId id="449" r:id="rId26"/>
    <p:sldId id="450" r:id="rId27"/>
    <p:sldId id="472" r:id="rId28"/>
    <p:sldId id="473" r:id="rId29"/>
    <p:sldId id="474" r:id="rId30"/>
    <p:sldId id="475" r:id="rId31"/>
    <p:sldId id="476" r:id="rId32"/>
    <p:sldId id="451" r:id="rId33"/>
    <p:sldId id="452" r:id="rId34"/>
    <p:sldId id="453" r:id="rId35"/>
    <p:sldId id="455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2" autoAdjust="0"/>
  </p:normalViewPr>
  <p:slideViewPr>
    <p:cSldViewPr>
      <p:cViewPr varScale="1">
        <p:scale>
          <a:sx n="77" d="100"/>
          <a:sy n="77" d="100"/>
        </p:scale>
        <p:origin x="752" y="6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Hadoop</c:v>
                </c:pt>
                <c:pt idx="1">
                  <c:v>Spark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110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98-47EA-A5C6-9153CA89D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205696"/>
        <c:axId val="98207232"/>
      </c:barChart>
      <c:catAx>
        <c:axId val="9820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207232"/>
        <c:crosses val="autoZero"/>
        <c:auto val="1"/>
        <c:lblAlgn val="ctr"/>
        <c:lblOffset val="100"/>
        <c:noMultiLvlLbl val="0"/>
      </c:catAx>
      <c:valAx>
        <c:axId val="9820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执行时间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20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8AAE2E0-0464-400E-8754-9F9E6C1C59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41915D4-7C6F-4EE4-A8F1-5EF288B96C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82FA9025-4B4B-4BC0-B8DA-BDF6721196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78012B2-F70C-48FE-8BCC-3045A5ED5D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3AC6A4E-02CD-4C0C-982B-DB5CF4B58A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84796D8-E630-41C1-996C-848CFC87B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FD1BF-2898-4267-918E-A4DEF42147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DAG scheduler</a:t>
            </a:r>
            <a:r>
              <a:rPr lang="zh-CN" altLang="en-US" dirty="0"/>
              <a:t>简单来说就是负责任务的逻辑调度，负责将作业拆分成不同阶段的具有依赖关系的多批任务。</a:t>
            </a:r>
          </a:p>
          <a:p>
            <a:r>
              <a:rPr lang="en-US" altLang="zh-CN" dirty="0"/>
              <a:t>DAG scheduler</a:t>
            </a:r>
            <a:r>
              <a:rPr lang="zh-CN" altLang="en-US" dirty="0"/>
              <a:t>最重要的任务之一就是计算作业和任务的依赖关系，制定调度逻辑。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FD1BF-2898-4267-918E-A4DEF4214708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5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B99DDA3B-D8E6-4A5D-AF67-E7378944AF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29D4B1E-F222-45F9-8BB1-15E27249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一般来说，分布式数据集的容错性有两种方式：即数据检查点和记录数据的更新。由于面向的是大规模数据分析，数据检查点操作成本很高：需要通过数据中心的网络连接在机器之间复制庞大的数据集，而网络带宽往往比内存带宽低得多，同时还需要消耗更多的存储资源（在内存中复制数据可以减少需要缓存的数据量，而存储到磁盘则会拖慢应用程序）。所以选择记录更新的方式。但是，如果更新太多，那么记录更新成本也不低。因此，</a:t>
            </a:r>
            <a:r>
              <a:rPr lang="en-US" altLang="zh-CN"/>
              <a:t>RDD</a:t>
            </a:r>
            <a:r>
              <a:rPr lang="zh-CN" altLang="en-US"/>
              <a:t>只支持读操作，并且只支持粗粒度转换，即在大量记录上执行的单个操作。将创建</a:t>
            </a:r>
            <a:r>
              <a:rPr lang="en-US" altLang="zh-CN"/>
              <a:t>RDD</a:t>
            </a:r>
            <a:r>
              <a:rPr lang="zh-CN" altLang="en-US"/>
              <a:t>的一系列转换记录下来（即</a:t>
            </a:r>
            <a:r>
              <a:rPr lang="en-US" altLang="zh-CN"/>
              <a:t>Lineage</a:t>
            </a:r>
            <a:r>
              <a:rPr lang="zh-CN" altLang="en-US"/>
              <a:t>），以便恢复丢失的分区。</a:t>
            </a:r>
          </a:p>
          <a:p>
            <a:r>
              <a:rPr lang="zh-CN" altLang="en-US"/>
              <a:t>虽然只支持粗粒度转换限制了编程模型，但是</a:t>
            </a:r>
            <a:r>
              <a:rPr lang="en-US" altLang="zh-CN"/>
              <a:t>RDD</a:t>
            </a:r>
            <a:r>
              <a:rPr lang="zh-CN" altLang="en-US"/>
              <a:t>仍然可以很好地适用于很多应用，特别是支持数据并行的批量分析应用，包括数据挖掘、机器学习、图算法等，因为这些程序通常都会在很多记录上执行相同的操作。</a:t>
            </a:r>
          </a:p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6751DFEA-7543-493E-AB82-6949B52F2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E2EC06-D17E-4F01-9F71-4EAA92CFD47F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516" y="76200"/>
            <a:ext cx="8991484" cy="9144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11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400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878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35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04912" y="76200"/>
            <a:ext cx="88390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zh-CN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304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DC886AC4-5994-4D87-8F06-5B6C98BE2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44E771F0-A5E7-4E7B-92B1-9337AE793B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100" name="Picture 8" descr="厦门大学校徽红色透明">
            <a:extLst>
              <a:ext uri="{FF2B5EF4-FFF2-40B4-BE49-F238E27FC236}">
                <a16:creationId xmlns:a16="http://schemas.microsoft.com/office/drawing/2014/main" id="{DE657438-5731-45F7-8E9E-F98363C340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1">
            <a:extLst>
              <a:ext uri="{FF2B5EF4-FFF2-40B4-BE49-F238E27FC236}">
                <a16:creationId xmlns:a16="http://schemas.microsoft.com/office/drawing/2014/main" id="{E7004FD6-01F1-4573-B9D7-5F9CEB0CB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0" name="Rectangle 12">
            <a:extLst>
              <a:ext uri="{FF2B5EF4-FFF2-40B4-BE49-F238E27FC236}">
                <a16:creationId xmlns:a16="http://schemas.microsoft.com/office/drawing/2014/main" id="{85D4EAAD-66CF-421F-936B-127B083FC4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《</a:t>
            </a:r>
            <a:r>
              <a:rPr lang="en-US" altLang="zh-CN" sz="1200" dirty="0">
                <a:solidFill>
                  <a:schemeClr val="bg1"/>
                </a:solidFill>
              </a:rPr>
              <a:t>Spark</a:t>
            </a:r>
            <a:r>
              <a:rPr lang="zh-CN" altLang="en-US" sz="1200" dirty="0">
                <a:solidFill>
                  <a:schemeClr val="bg1"/>
                </a:solidFill>
              </a:rPr>
              <a:t>编程基础</a:t>
            </a:r>
            <a:r>
              <a:rPr lang="en-US" sz="1200" dirty="0">
                <a:solidFill>
                  <a:schemeClr val="bg1"/>
                </a:solidFill>
              </a:rPr>
              <a:t>》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厦门大学计算机科学系                林子雨               </a:t>
            </a:r>
            <a:r>
              <a:rPr lang="en-US" sz="1200" dirty="0">
                <a:solidFill>
                  <a:schemeClr val="bg1"/>
                </a:solidFill>
              </a:rPr>
              <a:t>ziyulin@xmu.edu.cn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6AE1CE0-53AF-41CC-9945-6C9FC2E3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73A09-F69F-4F36-8F28-7AE7B5C1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 Spark</a:t>
            </a:r>
            <a:r>
              <a:rPr lang="zh-CN" altLang="en-US" dirty="0"/>
              <a:t>概述</a:t>
            </a:r>
          </a:p>
          <a:p>
            <a:pPr marL="0" indent="0">
              <a:buNone/>
            </a:pPr>
            <a:r>
              <a:rPr lang="en-US" altLang="zh-CN" dirty="0"/>
              <a:t>2 Spark</a:t>
            </a:r>
            <a:r>
              <a:rPr lang="zh-CN" altLang="en-US" dirty="0"/>
              <a:t>生态系统</a:t>
            </a:r>
          </a:p>
          <a:p>
            <a:pPr marL="0" indent="0">
              <a:buNone/>
            </a:pPr>
            <a:r>
              <a:rPr lang="en-US" altLang="zh-CN" dirty="0"/>
              <a:t>3 Spark</a:t>
            </a:r>
            <a:r>
              <a:rPr lang="zh-CN" altLang="en-US" dirty="0"/>
              <a:t>运行架构</a:t>
            </a:r>
          </a:p>
          <a:p>
            <a:pPr marL="0" indent="0">
              <a:buNone/>
            </a:pPr>
            <a:r>
              <a:rPr lang="en-US" altLang="zh-CN" dirty="0"/>
              <a:t>4 Spark</a:t>
            </a:r>
            <a:r>
              <a:rPr lang="zh-CN" altLang="en-US" dirty="0"/>
              <a:t>的部署方式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73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D6137389-2C05-489D-97CB-84205CED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15200" cy="914400"/>
          </a:xfrm>
          <a:ln/>
        </p:spPr>
        <p:txBody>
          <a:bodyPr/>
          <a:lstStyle/>
          <a:p>
            <a:r>
              <a:rPr lang="en-US" altLang="zh-CN" dirty="0"/>
              <a:t>1.3 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5BED95FA-FE33-49D4-B5B8-B31C87249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564261"/>
              </p:ext>
            </p:extLst>
          </p:nvPr>
        </p:nvGraphicFramePr>
        <p:xfrm>
          <a:off x="2007638" y="2797213"/>
          <a:ext cx="4343286" cy="3200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340" name="矩形 3">
            <a:extLst>
              <a:ext uri="{FF2B5EF4-FFF2-40B4-BE49-F238E27FC236}">
                <a16:creationId xmlns:a16="http://schemas.microsoft.com/office/drawing/2014/main" id="{FA72F11A-FAE3-4AAB-84D8-70B8AEC8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68" y="6019732"/>
            <a:ext cx="464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Hadoop</a:t>
            </a:r>
            <a:r>
              <a:rPr lang="zh-CN" altLang="zh-CN" dirty="0"/>
              <a:t>与</a:t>
            </a:r>
            <a:r>
              <a:rPr lang="en-US" altLang="zh-CN" dirty="0"/>
              <a:t>Spark</a:t>
            </a:r>
            <a:r>
              <a:rPr lang="zh-CN" altLang="zh-CN" dirty="0"/>
              <a:t>执行逻辑回归的时间对比</a:t>
            </a:r>
            <a:endParaRPr lang="zh-CN" altLang="en-US" dirty="0"/>
          </a:p>
        </p:txBody>
      </p:sp>
      <p:sp>
        <p:nvSpPr>
          <p:cNvPr id="14341" name="矩形 4">
            <a:extLst>
              <a:ext uri="{FF2B5EF4-FFF2-40B4-BE49-F238E27FC236}">
                <a16:creationId xmlns:a16="http://schemas.microsoft.com/office/drawing/2014/main" id="{33AFF898-6BAF-4F7D-8D5D-01B53CA6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43" y="1219258"/>
            <a:ext cx="75438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zh-CN" sz="2000" dirty="0"/>
              <a:t>使用</a:t>
            </a:r>
            <a:r>
              <a:rPr lang="en-US" altLang="zh-CN" sz="2000" dirty="0"/>
              <a:t>Hadoop</a:t>
            </a:r>
            <a:r>
              <a:rPr lang="zh-CN" altLang="zh-CN" sz="2000" dirty="0"/>
              <a:t>进行迭代计算非常耗资源</a:t>
            </a:r>
            <a:endParaRPr lang="en-US" altLang="zh-CN" sz="2000" dirty="0"/>
          </a:p>
          <a:p>
            <a:pPr marL="285750" indent="-28575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Spark</a:t>
            </a:r>
            <a:r>
              <a:rPr lang="zh-CN" altLang="zh-CN" sz="2000" dirty="0"/>
              <a:t>将数据载入内存后，之后的迭代计算都可以直接</a:t>
            </a:r>
            <a:r>
              <a:rPr lang="zh-CN" altLang="zh-CN" sz="2000" dirty="0">
                <a:solidFill>
                  <a:srgbClr val="C00000"/>
                </a:solidFill>
              </a:rPr>
              <a:t>使用内存中的中间结果</a:t>
            </a:r>
            <a:r>
              <a:rPr lang="zh-CN" altLang="zh-CN" sz="2000" dirty="0"/>
              <a:t>作运算，避免了从磁盘中频繁读取数据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1E417579-8A11-4182-B954-5B09F3EA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2 Spark</a:t>
            </a:r>
            <a:r>
              <a:rPr lang="zh-CN" altLang="en-US" dirty="0"/>
              <a:t>生态系统</a:t>
            </a:r>
          </a:p>
        </p:txBody>
      </p:sp>
      <p:sp>
        <p:nvSpPr>
          <p:cNvPr id="16387" name="矩形 2">
            <a:extLst>
              <a:ext uri="{FF2B5EF4-FFF2-40B4-BE49-F238E27FC236}">
                <a16:creationId xmlns:a16="http://schemas.microsoft.com/office/drawing/2014/main" id="{849AA2C3-2BDD-49E2-A407-F42D4500C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7924800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在实际应用中，大数据处理主要包括以下三个类型：</a:t>
            </a:r>
            <a:endParaRPr lang="zh-CN" altLang="zh-CN" dirty="0"/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C00000"/>
                </a:solidFill>
              </a:rPr>
              <a:t>复杂的批量数据处理</a:t>
            </a:r>
            <a:r>
              <a:rPr lang="zh-CN" altLang="zh-CN" sz="2000" dirty="0"/>
              <a:t>：通常时间跨度在数十分钟到数小时之间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C00000"/>
                </a:solidFill>
              </a:rPr>
              <a:t>基于历史数据的交互式查询</a:t>
            </a:r>
            <a:r>
              <a:rPr lang="zh-CN" altLang="zh-CN" sz="2000" dirty="0"/>
              <a:t>：通常时间跨度在数十秒到数分钟之间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C00000"/>
                </a:solidFill>
              </a:rPr>
              <a:t>基于实时数据流的数据处理</a:t>
            </a:r>
            <a:r>
              <a:rPr lang="zh-CN" altLang="zh-CN" sz="2000" dirty="0"/>
              <a:t>：通常时间跨度在数百毫秒到数秒之间</a:t>
            </a:r>
            <a:endParaRPr lang="zh-CN" altLang="en-US" sz="2000" dirty="0"/>
          </a:p>
        </p:txBody>
      </p:sp>
      <p:sp>
        <p:nvSpPr>
          <p:cNvPr id="23556" name="矩形 3">
            <a:extLst>
              <a:ext uri="{FF2B5EF4-FFF2-40B4-BE49-F238E27FC236}">
                <a16:creationId xmlns:a16="http://schemas.microsoft.com/office/drawing/2014/main" id="{AE84C0FC-8E32-4EF5-A73D-D9AD64EAA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7924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zh-CN" altLang="en-US" sz="2000" dirty="0">
                <a:latin typeface="Arial" charset="0"/>
              </a:rPr>
              <a:t>当</a:t>
            </a:r>
            <a:r>
              <a:rPr lang="zh-CN" altLang="zh-CN" sz="2000" dirty="0">
                <a:latin typeface="Arial" charset="0"/>
              </a:rPr>
              <a:t>同时存在以上三种场景</a:t>
            </a:r>
            <a:r>
              <a:rPr lang="zh-CN" altLang="en-US" sz="2000" dirty="0">
                <a:latin typeface="Arial" charset="0"/>
              </a:rPr>
              <a:t>时</a:t>
            </a:r>
            <a:r>
              <a:rPr lang="zh-CN" altLang="zh-CN" sz="2000" dirty="0">
                <a:latin typeface="Arial" charset="0"/>
              </a:rPr>
              <a:t>，就需要同时部署三种不同的软件</a:t>
            </a:r>
            <a:endParaRPr lang="en-US" altLang="zh-CN" sz="20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Arial" charset="0"/>
              </a:rPr>
              <a:t>比如</a:t>
            </a:r>
            <a:r>
              <a:rPr lang="en-US" altLang="zh-CN" sz="2000" dirty="0">
                <a:latin typeface="Arial" charset="0"/>
              </a:rPr>
              <a:t>: </a:t>
            </a:r>
            <a:r>
              <a:rPr lang="en-US" altLang="zh-CN" sz="2000" dirty="0" err="1">
                <a:latin typeface="Arial" charset="0"/>
              </a:rPr>
              <a:t>MapReduce</a:t>
            </a:r>
            <a:r>
              <a:rPr lang="en-US" altLang="zh-CN" sz="2000" dirty="0">
                <a:latin typeface="Arial" charset="0"/>
              </a:rPr>
              <a:t>  /  Impala  /  Storm</a:t>
            </a:r>
          </a:p>
          <a:p>
            <a:pPr lvl="1">
              <a:buFont typeface="Arial" charset="0"/>
              <a:buNone/>
              <a:defRPr/>
            </a:pPr>
            <a:endParaRPr lang="en-US" altLang="zh-CN" sz="2000" dirty="0">
              <a:latin typeface="Arial" charset="0"/>
            </a:endParaRPr>
          </a:p>
          <a:p>
            <a:pPr marL="0" lvl="1">
              <a:buFont typeface="Arial" charset="0"/>
              <a:buNone/>
              <a:defRPr/>
            </a:pPr>
            <a:r>
              <a:rPr lang="zh-CN" altLang="zh-CN" sz="2000" dirty="0">
                <a:latin typeface="Arial" charset="0"/>
              </a:rPr>
              <a:t>这样做难免会带来一些问题：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zh-CN" sz="2000" dirty="0">
                <a:latin typeface="Arial" charset="0"/>
              </a:rPr>
              <a:t>不同场景之间输入输出</a:t>
            </a:r>
            <a:r>
              <a:rPr lang="zh-CN" altLang="zh-CN" sz="2000" dirty="0">
                <a:solidFill>
                  <a:srgbClr val="C00000"/>
                </a:solidFill>
                <a:latin typeface="Arial" charset="0"/>
              </a:rPr>
              <a:t>数据无法做到无缝共享</a:t>
            </a:r>
            <a:r>
              <a:rPr lang="zh-CN" altLang="zh-CN" sz="2000" dirty="0">
                <a:latin typeface="Arial" charset="0"/>
              </a:rPr>
              <a:t>，通常</a:t>
            </a:r>
            <a:r>
              <a:rPr lang="zh-CN" altLang="zh-CN" sz="2000" dirty="0">
                <a:solidFill>
                  <a:srgbClr val="C00000"/>
                </a:solidFill>
                <a:latin typeface="Arial" charset="0"/>
              </a:rPr>
              <a:t>需要进行数据格式的转换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zh-CN" sz="2000" dirty="0">
                <a:latin typeface="Arial" charset="0"/>
              </a:rPr>
              <a:t>不同的软件</a:t>
            </a:r>
            <a:r>
              <a:rPr lang="zh-CN" altLang="en-US" sz="2000" dirty="0">
                <a:latin typeface="Arial" charset="0"/>
              </a:rPr>
              <a:t>需要</a:t>
            </a:r>
            <a:r>
              <a:rPr lang="zh-CN" altLang="zh-CN" sz="2000" dirty="0">
                <a:latin typeface="Arial" charset="0"/>
              </a:rPr>
              <a:t>不同的开发和维护团队，带来了</a:t>
            </a:r>
            <a:r>
              <a:rPr lang="zh-CN" altLang="zh-CN" sz="2000" dirty="0">
                <a:solidFill>
                  <a:srgbClr val="C00000"/>
                </a:solidFill>
                <a:latin typeface="Arial" charset="0"/>
              </a:rPr>
              <a:t>较高的使用成本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zh-CN" sz="2000" dirty="0">
                <a:latin typeface="Arial" charset="0"/>
              </a:rPr>
              <a:t>比较难以对同一个集群中的各个系统</a:t>
            </a:r>
            <a:r>
              <a:rPr lang="zh-CN" altLang="zh-CN" sz="2000" dirty="0">
                <a:solidFill>
                  <a:srgbClr val="C00000"/>
                </a:solidFill>
                <a:latin typeface="Arial" charset="0"/>
              </a:rPr>
              <a:t>进行统一的资源协调和分配</a:t>
            </a:r>
            <a:endParaRPr lang="zh-CN" altLang="en-US" sz="2000" dirty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6F26922D-9C6D-432F-A335-29049AA1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2 Spark</a:t>
            </a:r>
            <a:r>
              <a:rPr lang="zh-CN" altLang="en-US" dirty="0"/>
              <a:t>生态系统</a:t>
            </a:r>
          </a:p>
        </p:txBody>
      </p:sp>
      <p:sp>
        <p:nvSpPr>
          <p:cNvPr id="17411" name="矩形 3">
            <a:extLst>
              <a:ext uri="{FF2B5EF4-FFF2-40B4-BE49-F238E27FC236}">
                <a16:creationId xmlns:a16="http://schemas.microsoft.com/office/drawing/2014/main" id="{34D320C9-5D29-4338-BCC5-925027BF7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04" y="1143060"/>
            <a:ext cx="7772400" cy="366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Spark</a:t>
            </a:r>
            <a:r>
              <a:rPr lang="zh-CN" altLang="zh-CN" sz="2000" dirty="0"/>
              <a:t>的设计遵循“</a:t>
            </a:r>
            <a:r>
              <a:rPr lang="zh-CN" altLang="zh-CN" sz="2000" dirty="0">
                <a:solidFill>
                  <a:srgbClr val="C00000"/>
                </a:solidFill>
              </a:rPr>
              <a:t>一个软件栈满足不同应用场景</a:t>
            </a:r>
            <a:r>
              <a:rPr lang="zh-CN" altLang="zh-CN" sz="2000" dirty="0"/>
              <a:t>”的理念，逐渐形成了一套完整的生态系统</a:t>
            </a:r>
            <a:endParaRPr lang="en-US" altLang="zh-CN" sz="2000" dirty="0"/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zh-CN" sz="2000" dirty="0"/>
              <a:t>既能够提供内存计算框架，也可以支持</a:t>
            </a:r>
            <a:r>
              <a:rPr lang="en-US" altLang="zh-CN" sz="2000" dirty="0"/>
              <a:t>SQL</a:t>
            </a:r>
            <a:r>
              <a:rPr lang="zh-CN" altLang="zh-CN" sz="2000" dirty="0"/>
              <a:t>即席查询、实时流式计算、机器学习和图计算等</a:t>
            </a:r>
            <a:endParaRPr lang="en-US" altLang="zh-CN" sz="2000" dirty="0"/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Spark</a:t>
            </a:r>
            <a:r>
              <a:rPr lang="zh-CN" altLang="zh-CN" sz="2000" dirty="0"/>
              <a:t>可以部署在资源管理器</a:t>
            </a:r>
            <a:r>
              <a:rPr lang="en-US" altLang="zh-CN" sz="2000" dirty="0"/>
              <a:t>YARN</a:t>
            </a:r>
            <a:r>
              <a:rPr lang="zh-CN" altLang="zh-CN" sz="2000" dirty="0"/>
              <a:t>之上，提供一站式的大数据解决方案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Spark</a:t>
            </a:r>
            <a:r>
              <a:rPr lang="zh-CN" altLang="zh-CN" sz="2400" dirty="0">
                <a:solidFill>
                  <a:srgbClr val="C00000"/>
                </a:solidFill>
              </a:rPr>
              <a:t>所提供的生态系统足以应对上述三种场景，即同时支持批处理、交互式查询和流数据处理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>
            <a:extLst>
              <a:ext uri="{FF2B5EF4-FFF2-40B4-BE49-F238E27FC236}">
                <a16:creationId xmlns:a16="http://schemas.microsoft.com/office/drawing/2014/main" id="{558CF104-B0F5-42A0-840E-A8FC58B7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2 Spark</a:t>
            </a:r>
            <a:r>
              <a:rPr lang="zh-CN" altLang="en-US" dirty="0"/>
              <a:t>生态系统</a:t>
            </a: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5EC3862B-59B5-496A-BDFC-CA20EDA3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">
            <a:extLst>
              <a:ext uri="{FF2B5EF4-FFF2-40B4-BE49-F238E27FC236}">
                <a16:creationId xmlns:a16="http://schemas.microsoft.com/office/drawing/2014/main" id="{C164DD09-C736-4DD4-9CEA-ABB84C1EB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2133600"/>
          <a:ext cx="629761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3" imgW="5934244" imgH="2723989" progId="Visio.Drawing.15">
                  <p:embed/>
                </p:oleObj>
              </mc:Choice>
              <mc:Fallback>
                <p:oleObj r:id="rId3" imgW="5934244" imgH="27239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133600"/>
                        <a:ext cx="6297612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矩形 4">
            <a:extLst>
              <a:ext uri="{FF2B5EF4-FFF2-40B4-BE49-F238E27FC236}">
                <a16:creationId xmlns:a16="http://schemas.microsoft.com/office/drawing/2014/main" id="{0F71F9E0-6DC7-48CC-BCD1-7D43FCB2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38800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Spark</a:t>
            </a:r>
            <a:r>
              <a:rPr lang="zh-CN" altLang="zh-CN"/>
              <a:t>的生态系统主要包含了</a:t>
            </a:r>
            <a:r>
              <a:rPr lang="en-US" altLang="zh-CN"/>
              <a:t>Spark Core</a:t>
            </a:r>
            <a:r>
              <a:rPr lang="zh-CN" altLang="zh-CN"/>
              <a:t>、</a:t>
            </a:r>
            <a:r>
              <a:rPr lang="en-US" altLang="zh-CN"/>
              <a:t>Spark SQL</a:t>
            </a:r>
            <a:r>
              <a:rPr lang="zh-CN" altLang="zh-CN"/>
              <a:t>、</a:t>
            </a:r>
            <a:r>
              <a:rPr lang="en-US" altLang="zh-CN"/>
              <a:t>Spark Streaming</a:t>
            </a:r>
            <a:r>
              <a:rPr lang="zh-CN" altLang="zh-CN"/>
              <a:t>、</a:t>
            </a:r>
            <a:r>
              <a:rPr lang="en-US" altLang="zh-CN"/>
              <a:t>MLLib</a:t>
            </a:r>
            <a:r>
              <a:rPr lang="zh-CN" altLang="zh-CN"/>
              <a:t>和</a:t>
            </a:r>
            <a:r>
              <a:rPr lang="en-US" altLang="zh-CN"/>
              <a:t>GraphX </a:t>
            </a:r>
            <a:r>
              <a:rPr lang="zh-CN" altLang="zh-CN"/>
              <a:t>等组件</a:t>
            </a:r>
            <a:endParaRPr lang="zh-CN" altLang="en-US"/>
          </a:p>
        </p:txBody>
      </p:sp>
      <p:sp>
        <p:nvSpPr>
          <p:cNvPr id="3078" name="矩形 5">
            <a:extLst>
              <a:ext uri="{FF2B5EF4-FFF2-40B4-BE49-F238E27FC236}">
                <a16:creationId xmlns:a16="http://schemas.microsoft.com/office/drawing/2014/main" id="{F193FB86-3118-4AF2-B248-ECB612F97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20" y="5149334"/>
            <a:ext cx="1274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BDAS</a:t>
            </a:r>
            <a:r>
              <a:rPr lang="zh-CN" altLang="zh-CN" dirty="0"/>
              <a:t>架构</a:t>
            </a:r>
            <a:endParaRPr lang="zh-CN" altLang="en-US" dirty="0"/>
          </a:p>
        </p:txBody>
      </p:sp>
      <p:sp>
        <p:nvSpPr>
          <p:cNvPr id="3079" name="矩形 6">
            <a:extLst>
              <a:ext uri="{FF2B5EF4-FFF2-40B4-BE49-F238E27FC236}">
                <a16:creationId xmlns:a16="http://schemas.microsoft.com/office/drawing/2014/main" id="{25407801-9883-48CF-BA8B-9E9291D04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588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Spark</a:t>
            </a:r>
            <a:r>
              <a:rPr lang="zh-CN" altLang="zh-CN"/>
              <a:t>生态系统已经成为伯克利数据分析软件栈</a:t>
            </a:r>
            <a:r>
              <a:rPr lang="en-US" altLang="zh-CN"/>
              <a:t>BDAS</a:t>
            </a:r>
            <a:r>
              <a:rPr lang="zh-CN" altLang="zh-CN"/>
              <a:t>（</a:t>
            </a:r>
            <a:r>
              <a:rPr lang="en-US" altLang="zh-CN"/>
              <a:t>Berkeley Data Analytics Stack</a:t>
            </a:r>
            <a:r>
              <a:rPr lang="zh-CN" altLang="zh-CN"/>
              <a:t>）的重要组成部分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1A0BC050-2AC2-47BA-9A1B-B655054F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 Spark</a:t>
            </a:r>
            <a:r>
              <a:rPr lang="zh-CN" altLang="zh-CN" dirty="0"/>
              <a:t>运行架构</a:t>
            </a:r>
            <a:endParaRPr lang="zh-CN" altLang="en-US" dirty="0"/>
          </a:p>
        </p:txBody>
      </p:sp>
      <p:sp>
        <p:nvSpPr>
          <p:cNvPr id="19459" name="TextBox 2">
            <a:extLst>
              <a:ext uri="{FF2B5EF4-FFF2-40B4-BE49-F238E27FC236}">
                <a16:creationId xmlns:a16="http://schemas.microsoft.com/office/drawing/2014/main" id="{440C86DE-DE70-4C3C-820D-6A3F797C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50401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3.1 </a:t>
            </a:r>
            <a:r>
              <a:rPr lang="zh-CN" altLang="en-US" sz="3200" dirty="0"/>
              <a:t>基本概念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3.2 </a:t>
            </a:r>
            <a:r>
              <a:rPr lang="zh-CN" altLang="en-US" sz="3200" dirty="0"/>
              <a:t>架构设计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3.3 ark</a:t>
            </a:r>
            <a:r>
              <a:rPr lang="zh-CN" altLang="en-US" sz="3200" dirty="0"/>
              <a:t>运行基本流程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3.4 RDD</a:t>
            </a:r>
            <a:r>
              <a:rPr lang="zh-CN" altLang="en-US" sz="3200" dirty="0"/>
              <a:t>的设计与运行原理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B6C8C1B-AAE7-4290-BB63-0A79466F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基本概念</a:t>
            </a: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026F251-A13B-4B38-B401-946BB221C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12" y="997451"/>
            <a:ext cx="8686800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Resillient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Dataset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（弹性分布式数据集）的简称，是分布式内存的一个抽象概念，</a:t>
            </a:r>
            <a:r>
              <a:rPr lang="zh-CN" altLang="zh-CN" sz="2200" dirty="0"/>
              <a:t>提供了一种高度受限的共享内存模型</a:t>
            </a:r>
            <a:endParaRPr lang="zh-CN" altLang="en-US" sz="22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（有向无环图）的简称，反映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之间的依赖关系</a:t>
            </a:r>
            <a:endParaRPr lang="zh-CN" altLang="en-US" sz="22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是运行在工作节点（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WorkerNode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）的一个进程，负责运行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2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用户编写的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上的工作单元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dirty="0"/>
              <a:t>一个</a:t>
            </a:r>
            <a:r>
              <a:rPr lang="en-US" altLang="zh-CN" sz="2200" dirty="0"/>
              <a:t>Job</a:t>
            </a:r>
            <a:r>
              <a:rPr lang="zh-CN" altLang="zh-CN" sz="2200" dirty="0"/>
              <a:t>包含多个</a:t>
            </a:r>
            <a:r>
              <a:rPr lang="en-US" altLang="zh-CN" sz="2200" dirty="0"/>
              <a:t>RDD</a:t>
            </a:r>
            <a:r>
              <a:rPr lang="zh-CN" altLang="zh-CN" sz="2200" dirty="0"/>
              <a:t>及作用于相应</a:t>
            </a:r>
            <a:r>
              <a:rPr lang="en-US" altLang="zh-CN" sz="2200" dirty="0"/>
              <a:t>RDD</a:t>
            </a:r>
            <a:r>
              <a:rPr lang="zh-CN" altLang="zh-CN" sz="2200" dirty="0"/>
              <a:t>上的各种操作</a:t>
            </a:r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dirty="0"/>
              <a:t>是</a:t>
            </a:r>
            <a:r>
              <a:rPr lang="en-US" altLang="zh-CN" sz="2200" dirty="0"/>
              <a:t>Job</a:t>
            </a:r>
            <a:r>
              <a:rPr lang="zh-CN" altLang="zh-CN" sz="2200" dirty="0"/>
              <a:t>的基本调度单位，一个</a:t>
            </a:r>
            <a:r>
              <a:rPr lang="en-US" altLang="zh-CN" sz="2200" dirty="0"/>
              <a:t>Job</a:t>
            </a:r>
            <a:r>
              <a:rPr lang="zh-CN" altLang="zh-CN" sz="2200" dirty="0"/>
              <a:t>会分为多组</a:t>
            </a:r>
            <a:r>
              <a:rPr lang="en-US" altLang="zh-CN" sz="2200" dirty="0"/>
              <a:t>Task</a:t>
            </a:r>
            <a:r>
              <a:rPr lang="zh-CN" altLang="zh-CN" sz="2200" dirty="0"/>
              <a:t>，每组</a:t>
            </a:r>
            <a:r>
              <a:rPr lang="en-US" altLang="zh-CN" sz="2200" dirty="0"/>
              <a:t>Task</a:t>
            </a:r>
            <a:r>
              <a:rPr lang="zh-CN" altLang="zh-CN" sz="2200" dirty="0"/>
              <a:t>被称为</a:t>
            </a:r>
            <a:r>
              <a:rPr lang="en-US" altLang="zh-CN" sz="2200" dirty="0"/>
              <a:t>Stage</a:t>
            </a:r>
            <a:r>
              <a:rPr lang="zh-CN" altLang="en-US" sz="2200" dirty="0"/>
              <a:t>（</a:t>
            </a:r>
            <a:r>
              <a:rPr lang="zh-CN" altLang="zh-CN" sz="2200" dirty="0"/>
              <a:t>或者也被称为</a:t>
            </a:r>
            <a:r>
              <a:rPr lang="en-US" altLang="zh-CN" sz="2200" dirty="0" err="1"/>
              <a:t>TaskSet</a:t>
            </a:r>
            <a:r>
              <a:rPr lang="zh-CN" altLang="en-US" sz="2200" dirty="0"/>
              <a:t>）</a:t>
            </a:r>
            <a:r>
              <a:rPr lang="zh-CN" altLang="zh-CN" sz="2200" dirty="0"/>
              <a:t>，代表了一组关联的、相互之间没有</a:t>
            </a:r>
            <a:r>
              <a:rPr lang="en-US" altLang="zh-CN" sz="2200" dirty="0"/>
              <a:t>Shuffle</a:t>
            </a:r>
            <a:r>
              <a:rPr lang="zh-CN" altLang="zh-CN" sz="2200" dirty="0"/>
              <a:t>依赖关系的任务组成的任务集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1" name="图片 7">
            <a:extLst>
              <a:ext uri="{FF2B5EF4-FFF2-40B4-BE49-F238E27FC236}">
                <a16:creationId xmlns:a16="http://schemas.microsoft.com/office/drawing/2014/main" id="{7F9A4E84-970F-4265-AEAC-5072238C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58" y="3676649"/>
            <a:ext cx="52736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标题 1">
            <a:extLst>
              <a:ext uri="{FF2B5EF4-FFF2-40B4-BE49-F238E27FC236}">
                <a16:creationId xmlns:a16="http://schemas.microsoft.com/office/drawing/2014/main" id="{DFC8CF80-AFB1-436C-8ED9-338060D3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架构</a:t>
            </a:r>
            <a:r>
              <a:rPr lang="zh-CN" altLang="en-US" dirty="0"/>
              <a:t>设计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E3192A0-76FB-4F3E-BF4E-BCC18CE05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矩形 4">
            <a:extLst>
              <a:ext uri="{FF2B5EF4-FFF2-40B4-BE49-F238E27FC236}">
                <a16:creationId xmlns:a16="http://schemas.microsoft.com/office/drawing/2014/main" id="{7E2542F5-FC34-47E2-80BD-5BBF505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52" y="6156663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zh-CN" dirty="0"/>
              <a:t>运行架构</a:t>
            </a:r>
            <a:endParaRPr lang="zh-CN" altLang="en-US" dirty="0"/>
          </a:p>
        </p:txBody>
      </p:sp>
      <p:sp>
        <p:nvSpPr>
          <p:cNvPr id="21509" name="矩形 5">
            <a:extLst>
              <a:ext uri="{FF2B5EF4-FFF2-40B4-BE49-F238E27FC236}">
                <a16:creationId xmlns:a16="http://schemas.microsoft.com/office/drawing/2014/main" id="{B59FA630-80E4-4F73-9D9A-451E93F5E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799"/>
            <a:ext cx="7848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Spark</a:t>
            </a:r>
            <a:r>
              <a:rPr lang="zh-CN" altLang="zh-CN" dirty="0"/>
              <a:t>运行架构包括集群资源管理器（</a:t>
            </a:r>
            <a:r>
              <a:rPr lang="en-US" altLang="zh-CN" dirty="0"/>
              <a:t>Cluster Manager</a:t>
            </a:r>
            <a:r>
              <a:rPr lang="zh-CN" altLang="zh-CN" dirty="0"/>
              <a:t>）、运行作业任务的工作</a:t>
            </a:r>
            <a:r>
              <a:rPr lang="zh-CN" altLang="en-US" dirty="0"/>
              <a:t>节点</a:t>
            </a:r>
            <a:r>
              <a:rPr lang="zh-CN" altLang="zh-CN" dirty="0"/>
              <a:t>（</a:t>
            </a:r>
            <a:r>
              <a:rPr lang="en-US" altLang="zh-CN" dirty="0"/>
              <a:t>Worker Node</a:t>
            </a:r>
            <a:r>
              <a:rPr lang="zh-CN" altLang="zh-CN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资源管理</a:t>
            </a:r>
            <a:endParaRPr lang="en-US" altLang="zh-CN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Master/Slave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zh-CN" altLang="zh-CN" dirty="0"/>
              <a:t>每个应用的任务控制</a:t>
            </a:r>
            <a:r>
              <a:rPr lang="zh-CN" altLang="en-US" dirty="0"/>
              <a:t>节点</a:t>
            </a:r>
            <a:r>
              <a:rPr lang="zh-CN" altLang="zh-CN" dirty="0"/>
              <a:t>（</a:t>
            </a:r>
            <a:r>
              <a:rPr lang="en-US" altLang="zh-CN" dirty="0"/>
              <a:t>Driver</a:t>
            </a:r>
            <a:r>
              <a:rPr lang="zh-CN" altLang="zh-CN" dirty="0"/>
              <a:t>）和每个工作节点上负责具体任务的执行进程（</a:t>
            </a:r>
            <a:r>
              <a:rPr lang="en-US" altLang="zh-CN" dirty="0"/>
              <a:t>Executor</a:t>
            </a:r>
            <a:r>
              <a:rPr lang="zh-CN" altLang="zh-CN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作业管理</a:t>
            </a:r>
            <a:endParaRPr lang="en-US" altLang="zh-CN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资源管理器可以自带或</a:t>
            </a:r>
            <a:r>
              <a:rPr lang="en-US" altLang="zh-CN" dirty="0"/>
              <a:t>Mesos</a:t>
            </a:r>
            <a:r>
              <a:rPr lang="zh-CN" altLang="en-US" dirty="0"/>
              <a:t>或</a:t>
            </a:r>
            <a:r>
              <a:rPr lang="en-US" altLang="zh-CN" dirty="0"/>
              <a:t>YARN</a:t>
            </a:r>
            <a:endParaRPr lang="zh-CN" altLang="en-US" dirty="0"/>
          </a:p>
        </p:txBody>
      </p:sp>
      <p:sp>
        <p:nvSpPr>
          <p:cNvPr id="21510" name="矩形 6">
            <a:extLst>
              <a:ext uri="{FF2B5EF4-FFF2-40B4-BE49-F238E27FC236}">
                <a16:creationId xmlns:a16="http://schemas.microsoft.com/office/drawing/2014/main" id="{CEC4D19E-5A03-47CB-A266-C381175DD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3650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与</a:t>
            </a:r>
            <a:r>
              <a:rPr lang="en-US" altLang="zh-CN" dirty="0"/>
              <a:t>Hadoop MapReduce</a:t>
            </a:r>
            <a:r>
              <a:rPr lang="zh-CN" altLang="en-US" dirty="0"/>
              <a:t>计算框架相比，</a:t>
            </a:r>
            <a:r>
              <a:rPr lang="en-US" altLang="zh-CN" dirty="0"/>
              <a:t>Spark</a:t>
            </a:r>
            <a:r>
              <a:rPr lang="zh-CN" altLang="en-US" dirty="0"/>
              <a:t>所采用的</a:t>
            </a:r>
            <a:r>
              <a:rPr lang="en-US" altLang="zh-CN" dirty="0"/>
              <a:t>Executor</a:t>
            </a:r>
            <a:r>
              <a:rPr lang="zh-CN" altLang="en-US" dirty="0"/>
              <a:t>有两个优点：</a:t>
            </a:r>
            <a:endParaRPr lang="en-US" altLang="zh-CN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一是利用多线程来执行具体的任务，减少任务的启动开销</a:t>
            </a:r>
            <a:endParaRPr lang="en-US" altLang="zh-CN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二是</a:t>
            </a:r>
            <a:r>
              <a:rPr lang="en-US" altLang="zh-CN" dirty="0"/>
              <a:t>Executor</a:t>
            </a:r>
            <a:r>
              <a:rPr lang="zh-CN" altLang="en-US" dirty="0"/>
              <a:t>中有一个</a:t>
            </a:r>
            <a:r>
              <a:rPr lang="en-US" altLang="zh-CN" dirty="0" err="1"/>
              <a:t>BlockManager</a:t>
            </a:r>
            <a:r>
              <a:rPr lang="zh-CN" altLang="en-US" dirty="0"/>
              <a:t>存储模块，会将内存和磁盘共同作为存储设备，有效减少</a:t>
            </a:r>
            <a:r>
              <a:rPr lang="en-US" altLang="zh-CN" dirty="0"/>
              <a:t>IO</a:t>
            </a:r>
            <a:r>
              <a:rPr lang="zh-CN" altLang="en-US" dirty="0"/>
              <a:t>开销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05B6710-AE05-4BA3-BAF0-6BE3C391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架构</a:t>
            </a:r>
            <a:r>
              <a:rPr lang="zh-CN" altLang="en-US" dirty="0"/>
              <a:t>设计</a:t>
            </a:r>
          </a:p>
        </p:txBody>
      </p:sp>
      <p:sp>
        <p:nvSpPr>
          <p:cNvPr id="22531" name="矩形 3">
            <a:extLst>
              <a:ext uri="{FF2B5EF4-FFF2-40B4-BE49-F238E27FC236}">
                <a16:creationId xmlns:a16="http://schemas.microsoft.com/office/drawing/2014/main" id="{476C7FCB-52EC-41E7-A8CC-47CC13821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720" y="6446705"/>
            <a:ext cx="3809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zh-CN" dirty="0"/>
              <a:t>中各种概念之间的相互关系</a:t>
            </a:r>
            <a:endParaRPr lang="zh-CN" altLang="en-US" dirty="0"/>
          </a:p>
        </p:txBody>
      </p:sp>
      <p:sp>
        <p:nvSpPr>
          <p:cNvPr id="22532" name="矩形 4">
            <a:extLst>
              <a:ext uri="{FF2B5EF4-FFF2-40B4-BE49-F238E27FC236}">
                <a16:creationId xmlns:a16="http://schemas.microsoft.com/office/drawing/2014/main" id="{C32239BD-7223-4099-A0EA-99BC2F78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769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一个</a:t>
            </a:r>
            <a:r>
              <a:rPr lang="en-US" altLang="zh-CN"/>
              <a:t>Application</a:t>
            </a:r>
            <a:r>
              <a:rPr lang="zh-CN" altLang="zh-CN"/>
              <a:t>由一个</a:t>
            </a:r>
            <a:r>
              <a:rPr lang="en-US" altLang="zh-CN"/>
              <a:t>Driver</a:t>
            </a:r>
            <a:r>
              <a:rPr lang="zh-CN" altLang="zh-CN"/>
              <a:t>和若干个</a:t>
            </a:r>
            <a:r>
              <a:rPr lang="en-US" altLang="zh-CN"/>
              <a:t>Job</a:t>
            </a:r>
            <a:r>
              <a:rPr lang="zh-CN" altLang="zh-CN"/>
              <a:t>构成，一个</a:t>
            </a:r>
            <a:r>
              <a:rPr lang="en-US" altLang="zh-CN"/>
              <a:t>Job</a:t>
            </a:r>
            <a:r>
              <a:rPr lang="zh-CN" altLang="zh-CN"/>
              <a:t>由多个</a:t>
            </a:r>
            <a:r>
              <a:rPr lang="en-US" altLang="zh-CN"/>
              <a:t>Stage</a:t>
            </a:r>
            <a:r>
              <a:rPr lang="zh-CN" altLang="zh-CN"/>
              <a:t>构成，一个</a:t>
            </a:r>
            <a:r>
              <a:rPr lang="en-US" altLang="zh-CN"/>
              <a:t>Stage</a:t>
            </a:r>
            <a:r>
              <a:rPr lang="zh-CN" altLang="zh-CN"/>
              <a:t>由多个没有</a:t>
            </a:r>
            <a:r>
              <a:rPr lang="en-US" altLang="zh-CN"/>
              <a:t>Shuffle</a:t>
            </a:r>
            <a:r>
              <a:rPr lang="zh-CN" altLang="zh-CN"/>
              <a:t>关系的</a:t>
            </a:r>
            <a:r>
              <a:rPr lang="en-US" altLang="zh-CN"/>
              <a:t>Task</a:t>
            </a:r>
            <a:r>
              <a:rPr lang="zh-CN" altLang="zh-CN"/>
              <a:t>组成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当执行一个</a:t>
            </a:r>
            <a:r>
              <a:rPr lang="en-US" altLang="zh-CN"/>
              <a:t>Application</a:t>
            </a:r>
            <a:r>
              <a:rPr lang="zh-CN" altLang="zh-CN"/>
              <a:t>时，</a:t>
            </a:r>
            <a:r>
              <a:rPr lang="en-US" altLang="zh-CN"/>
              <a:t>Driver</a:t>
            </a:r>
            <a:r>
              <a:rPr lang="zh-CN" altLang="zh-CN"/>
              <a:t>会向集群管理器申请资源，启动</a:t>
            </a:r>
            <a:r>
              <a:rPr lang="en-US" altLang="zh-CN"/>
              <a:t>Executor</a:t>
            </a:r>
            <a:r>
              <a:rPr lang="zh-CN" altLang="zh-CN"/>
              <a:t>，并向</a:t>
            </a:r>
            <a:r>
              <a:rPr lang="en-US" altLang="zh-CN"/>
              <a:t>Executor</a:t>
            </a:r>
            <a:r>
              <a:rPr lang="zh-CN" altLang="zh-CN"/>
              <a:t>发送应用程序代码和文件，然后在</a:t>
            </a:r>
            <a:r>
              <a:rPr lang="en-US" altLang="zh-CN"/>
              <a:t>Executor</a:t>
            </a:r>
            <a:r>
              <a:rPr lang="zh-CN" altLang="zh-CN"/>
              <a:t>上执行</a:t>
            </a:r>
            <a:r>
              <a:rPr lang="en-US" altLang="zh-CN"/>
              <a:t>Task</a:t>
            </a:r>
            <a:r>
              <a:rPr lang="zh-CN" altLang="zh-CN"/>
              <a:t>，运行结束后，执行结果会返回给</a:t>
            </a:r>
            <a:r>
              <a:rPr lang="en-US" altLang="zh-CN"/>
              <a:t>Driver</a:t>
            </a:r>
            <a:r>
              <a:rPr lang="zh-CN" altLang="en-US"/>
              <a:t>，</a:t>
            </a:r>
            <a:r>
              <a:rPr lang="zh-CN" altLang="zh-CN"/>
              <a:t>或者写到</a:t>
            </a:r>
            <a:r>
              <a:rPr lang="en-US" altLang="zh-CN"/>
              <a:t>HDFS</a:t>
            </a:r>
            <a:r>
              <a:rPr lang="zh-CN" altLang="zh-CN"/>
              <a:t>或者其他数据库中</a:t>
            </a:r>
            <a:endParaRPr lang="zh-CN" altLang="en-US"/>
          </a:p>
        </p:txBody>
      </p:sp>
      <p:pic>
        <p:nvPicPr>
          <p:cNvPr id="22533" name="Picture 6">
            <a:extLst>
              <a:ext uri="{FF2B5EF4-FFF2-40B4-BE49-F238E27FC236}">
                <a16:creationId xmlns:a16="http://schemas.microsoft.com/office/drawing/2014/main" id="{255A8881-3B9F-4D81-9B0B-D6C92307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76" y="2773363"/>
            <a:ext cx="7136847" cy="373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9B89780B-C730-45EF-B035-3A1F2D3A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914400"/>
          </a:xfrm>
          <a:ln/>
        </p:spPr>
        <p:txBody>
          <a:bodyPr/>
          <a:lstStyle/>
          <a:p>
            <a:r>
              <a:rPr lang="en-US" altLang="zh-CN" dirty="0"/>
              <a:t>3.3 Spark</a:t>
            </a:r>
            <a:r>
              <a:rPr lang="zh-CN" altLang="zh-CN" dirty="0"/>
              <a:t>运行基本流程</a:t>
            </a:r>
            <a:endParaRPr lang="zh-CN" altLang="en-US" dirty="0"/>
          </a:p>
        </p:txBody>
      </p:sp>
      <p:sp>
        <p:nvSpPr>
          <p:cNvPr id="23555" name="矩形 3">
            <a:extLst>
              <a:ext uri="{FF2B5EF4-FFF2-40B4-BE49-F238E27FC236}">
                <a16:creationId xmlns:a16="http://schemas.microsoft.com/office/drawing/2014/main" id="{4F59AA9F-9B45-4A5C-ADEA-19C4D0FA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24673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zh-CN" dirty="0"/>
              <a:t>运行基本流程图</a:t>
            </a:r>
            <a:endParaRPr lang="zh-CN" altLang="en-US" dirty="0"/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905CFAF6-46C1-4636-9D09-0789F7A3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51816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6">
            <a:extLst>
              <a:ext uri="{FF2B5EF4-FFF2-40B4-BE49-F238E27FC236}">
                <a16:creationId xmlns:a16="http://schemas.microsoft.com/office/drawing/2014/main" id="{E0532789-2ACA-4BEC-9BC4-87CD224AE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060450"/>
            <a:ext cx="3352800" cy="563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）首先为应用构建起基本的运行环境，即由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创建一个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，进行资源的申请、任务的分配和监控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）资源管理器为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分配资源，并启动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的依赖关系构建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图提交给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DAGScheduler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解析成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，然后把一个个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TaskSet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提交给底层调度器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处理；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申请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Scheduler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发放给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运行，并提供应用程序代码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上运行，把执行结果反馈给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，然后反馈给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DAGScheduler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，运行完毕后写入数据并释放所有资源</a:t>
            </a:r>
            <a:r>
              <a:rPr lang="zh-CN" altLang="en-US"/>
              <a:t> </a:t>
            </a:r>
          </a:p>
        </p:txBody>
      </p:sp>
      <p:sp>
        <p:nvSpPr>
          <p:cNvPr id="23558" name="TextBox 5">
            <a:extLst>
              <a:ext uri="{FF2B5EF4-FFF2-40B4-BE49-F238E27FC236}">
                <a16:creationId xmlns:a16="http://schemas.microsoft.com/office/drawing/2014/main" id="{9415DF98-89F9-4199-9A01-520929A6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4583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SparkContext</a:t>
            </a:r>
            <a:r>
              <a:rPr lang="zh-CN" altLang="en-US"/>
              <a:t>对象代表了和一个集群的连接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7C688201-509D-43AC-BC45-42F43A7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3.3 Spark</a:t>
            </a:r>
            <a:r>
              <a:rPr lang="zh-CN" altLang="zh-CN" dirty="0"/>
              <a:t>运行基本流程</a:t>
            </a:r>
            <a:endParaRPr lang="zh-CN" altLang="en-US" dirty="0"/>
          </a:p>
        </p:txBody>
      </p:sp>
      <p:sp>
        <p:nvSpPr>
          <p:cNvPr id="24579" name="矩形 2">
            <a:extLst>
              <a:ext uri="{FF2B5EF4-FFF2-40B4-BE49-F238E27FC236}">
                <a16:creationId xmlns:a16="http://schemas.microsoft.com/office/drawing/2014/main" id="{B24EF02F-4635-4D1F-9D17-17B826C5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0"/>
            <a:ext cx="7696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总体而言，</a:t>
            </a:r>
            <a:r>
              <a:rPr lang="en-US" altLang="zh-CN" sz="2400"/>
              <a:t>Spark</a:t>
            </a:r>
            <a:r>
              <a:rPr lang="zh-CN" altLang="en-US" sz="2400"/>
              <a:t>运行架构具有以下特点：</a:t>
            </a:r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）每个</a:t>
            </a:r>
            <a:r>
              <a:rPr lang="en-US" altLang="zh-CN" sz="2400"/>
              <a:t>Application</a:t>
            </a:r>
            <a:r>
              <a:rPr lang="zh-CN" altLang="en-US" sz="2400"/>
              <a:t>都有自己专属的</a:t>
            </a:r>
            <a:r>
              <a:rPr lang="en-US" altLang="zh-CN" sz="2400"/>
              <a:t>Executor</a:t>
            </a:r>
            <a:r>
              <a:rPr lang="zh-CN" altLang="en-US" sz="2400"/>
              <a:t>进程，并且该进程在</a:t>
            </a:r>
            <a:r>
              <a:rPr lang="en-US" altLang="zh-CN" sz="2400"/>
              <a:t>Application</a:t>
            </a:r>
            <a:r>
              <a:rPr lang="zh-CN" altLang="en-US" sz="2400"/>
              <a:t>运行期间一直驻留。</a:t>
            </a:r>
            <a:r>
              <a:rPr lang="en-US" altLang="zh-CN" sz="2400"/>
              <a:t>Executor</a:t>
            </a:r>
            <a:r>
              <a:rPr lang="zh-CN" altLang="en-US" sz="2400"/>
              <a:t>进程以多线程的方式运行</a:t>
            </a:r>
            <a:r>
              <a:rPr lang="en-US" altLang="zh-CN" sz="2400"/>
              <a:t>Task</a:t>
            </a:r>
            <a:endParaRPr lang="zh-CN" altLang="en-US" sz="2400"/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Spark</a:t>
            </a:r>
            <a:r>
              <a:rPr lang="zh-CN" altLang="en-US" sz="2400"/>
              <a:t>运行过程与资源管理器无关，只要能够获取</a:t>
            </a:r>
            <a:r>
              <a:rPr lang="en-US" altLang="zh-CN" sz="2400"/>
              <a:t>Executor</a:t>
            </a:r>
            <a:r>
              <a:rPr lang="zh-CN" altLang="en-US" sz="2400"/>
              <a:t>进程并保持通信即可</a:t>
            </a:r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Task</a:t>
            </a:r>
            <a:r>
              <a:rPr lang="zh-CN" altLang="en-US" sz="2400"/>
              <a:t>采用了数据本地性和推测执行等优化机制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9AA3BA5C-90F7-4DAB-A35C-54BC470C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1 Spark</a:t>
            </a:r>
            <a:r>
              <a:rPr lang="zh-CN" altLang="en-US" dirty="0"/>
              <a:t>概述</a:t>
            </a: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BE7F5602-46CB-4A13-AB3B-0D634FDAE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00200"/>
            <a:ext cx="50145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1.1 Spark</a:t>
            </a:r>
            <a:r>
              <a:rPr lang="zh-CN" altLang="en-US" sz="3200" dirty="0"/>
              <a:t>简介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1.2 Scala</a:t>
            </a:r>
            <a:r>
              <a:rPr lang="zh-CN" altLang="en-US" sz="3200" dirty="0"/>
              <a:t>简介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1.3 Spark</a:t>
            </a:r>
            <a:r>
              <a:rPr lang="zh-CN" altLang="en-US" sz="3200" dirty="0"/>
              <a:t>与</a:t>
            </a:r>
            <a:r>
              <a:rPr lang="en-US" altLang="zh-CN" sz="3200" dirty="0"/>
              <a:t>Hadoop</a:t>
            </a:r>
            <a:r>
              <a:rPr lang="zh-CN" altLang="en-US" sz="3200" dirty="0"/>
              <a:t>的比较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C01B2BC-E3B2-4795-A9CA-83142950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5603" name="TextBox 3">
            <a:extLst>
              <a:ext uri="{FF2B5EF4-FFF2-40B4-BE49-F238E27FC236}">
                <a16:creationId xmlns:a16="http://schemas.microsoft.com/office/drawing/2014/main" id="{E51CDFCB-BD54-4706-98AA-9B3A88BD2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42878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1.RDD</a:t>
            </a:r>
            <a:r>
              <a:rPr lang="zh-CN" altLang="en-US" sz="3200"/>
              <a:t>设计背景</a:t>
            </a:r>
            <a:endParaRPr lang="en-US" altLang="zh-CN" sz="3200"/>
          </a:p>
          <a:p>
            <a:pPr eaLnBrk="1" hangingPunct="1"/>
            <a:r>
              <a:rPr lang="en-US" altLang="zh-CN" sz="3200"/>
              <a:t>2.RDD</a:t>
            </a:r>
            <a:r>
              <a:rPr lang="zh-CN" altLang="en-US" sz="3200"/>
              <a:t>概念</a:t>
            </a:r>
            <a:endParaRPr lang="en-US" altLang="zh-CN" sz="3200"/>
          </a:p>
          <a:p>
            <a:pPr eaLnBrk="1" hangingPunct="1"/>
            <a:r>
              <a:rPr lang="en-US" altLang="zh-CN" sz="3200"/>
              <a:t>3.RDD</a:t>
            </a:r>
            <a:r>
              <a:rPr lang="zh-CN" altLang="en-US" sz="3200"/>
              <a:t>特性</a:t>
            </a:r>
            <a:endParaRPr lang="en-US" altLang="zh-CN" sz="3200"/>
          </a:p>
          <a:p>
            <a:pPr eaLnBrk="1" hangingPunct="1"/>
            <a:r>
              <a:rPr lang="en-US" altLang="zh-CN" sz="3200"/>
              <a:t>4.RDD</a:t>
            </a:r>
            <a:r>
              <a:rPr lang="zh-CN" altLang="en-US" sz="3200"/>
              <a:t>之间的依赖关系</a:t>
            </a:r>
            <a:endParaRPr lang="en-US" altLang="zh-CN" sz="3200"/>
          </a:p>
          <a:p>
            <a:pPr eaLnBrk="1" hangingPunct="1"/>
            <a:r>
              <a:rPr lang="en-US" altLang="zh-CN" sz="3200"/>
              <a:t>5.</a:t>
            </a:r>
            <a:r>
              <a:rPr lang="zh-CN" altLang="en-US" sz="3200"/>
              <a:t>阶段的划分</a:t>
            </a:r>
            <a:endParaRPr lang="en-US" altLang="zh-CN" sz="3200"/>
          </a:p>
          <a:p>
            <a:pPr eaLnBrk="1" hangingPunct="1"/>
            <a:r>
              <a:rPr lang="en-US" altLang="zh-CN" sz="3200"/>
              <a:t>6.RDD</a:t>
            </a:r>
            <a:r>
              <a:rPr lang="zh-CN" altLang="en-US" sz="3200"/>
              <a:t>运行过程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3F94B-441B-45F6-872A-ECEF54C6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RDD</a:t>
            </a:r>
            <a:r>
              <a:rPr lang="zh-CN" altLang="en-US" dirty="0"/>
              <a:t>弹性分布式数据集</a:t>
            </a:r>
          </a:p>
        </p:txBody>
      </p:sp>
    </p:spTree>
    <p:extLst>
      <p:ext uri="{BB962C8B-B14F-4D97-AF65-F5344CB8AC3E}">
        <p14:creationId xmlns:p14="http://schemas.microsoft.com/office/powerpoint/2010/main" val="3408944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9D21D44F-739B-442D-9321-E2A37FC5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6627" name="矩形 2">
            <a:extLst>
              <a:ext uri="{FF2B5EF4-FFF2-40B4-BE49-F238E27FC236}">
                <a16:creationId xmlns:a16="http://schemas.microsoft.com/office/drawing/2014/main" id="{F6868312-FA40-4BB7-9FFE-DD52F327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234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1.RDD</a:t>
            </a:r>
            <a:r>
              <a:rPr lang="zh-CN" altLang="en-US" sz="2400" b="1"/>
              <a:t>设计背景</a:t>
            </a:r>
            <a:endParaRPr lang="en-US" altLang="zh-CN" sz="2400" b="1"/>
          </a:p>
        </p:txBody>
      </p:sp>
      <p:sp>
        <p:nvSpPr>
          <p:cNvPr id="26628" name="矩形 3">
            <a:extLst>
              <a:ext uri="{FF2B5EF4-FFF2-40B4-BE49-F238E27FC236}">
                <a16:creationId xmlns:a16="http://schemas.microsoft.com/office/drawing/2014/main" id="{B2BEE8C2-D9C9-4417-8A23-EFDD83729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7924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许多迭代式算法（比如机器学习、图算法等）和交互式数据挖掘工具</a:t>
            </a:r>
            <a:r>
              <a:rPr lang="zh-CN" altLang="en-US" sz="2400" dirty="0"/>
              <a:t>，</a:t>
            </a:r>
            <a:r>
              <a:rPr lang="zh-CN" altLang="zh-CN" sz="2400" dirty="0"/>
              <a:t>共同之处是，不同计算阶段之间会重用中间结果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目前的</a:t>
            </a:r>
            <a:r>
              <a:rPr lang="en-US" altLang="zh-CN" sz="2400" dirty="0"/>
              <a:t>MapReduce</a:t>
            </a:r>
            <a:r>
              <a:rPr lang="zh-CN" altLang="zh-CN" sz="2400" dirty="0"/>
              <a:t>框架都是把中间结果写入到</a:t>
            </a:r>
            <a:r>
              <a:rPr lang="en-US" altLang="zh-CN" sz="2400" dirty="0"/>
              <a:t>HDFS</a:t>
            </a:r>
            <a:r>
              <a:rPr lang="zh-CN" altLang="zh-CN" sz="2400" dirty="0"/>
              <a:t>中，带来了大量的数据复制、磁盘</a:t>
            </a:r>
            <a:r>
              <a:rPr lang="en-US" altLang="zh-CN" sz="2400" dirty="0"/>
              <a:t>IO</a:t>
            </a:r>
            <a:r>
              <a:rPr lang="zh-CN" altLang="zh-CN" sz="2400" dirty="0"/>
              <a:t>和序列化开销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RDD</a:t>
            </a:r>
            <a:r>
              <a:rPr lang="zh-CN" altLang="zh-CN" sz="2400" dirty="0"/>
              <a:t>就是为了满足这种需求而出现的，它提供了一个</a:t>
            </a:r>
            <a:r>
              <a:rPr lang="zh-CN" altLang="zh-CN" sz="2400" dirty="0">
                <a:solidFill>
                  <a:srgbClr val="C00000"/>
                </a:solidFill>
              </a:rPr>
              <a:t>抽象的数据架构</a:t>
            </a:r>
            <a:r>
              <a:rPr lang="zh-CN" altLang="zh-CN" sz="2400" dirty="0"/>
              <a:t>，我们不必担心底层数据的分布式特性，</a:t>
            </a:r>
            <a:r>
              <a:rPr lang="zh-CN" altLang="zh-CN" sz="2400" dirty="0">
                <a:solidFill>
                  <a:srgbClr val="C00000"/>
                </a:solidFill>
              </a:rPr>
              <a:t>只需将具体的应用逻辑表达为一系列转换处理</a:t>
            </a:r>
            <a:r>
              <a:rPr lang="zh-CN" altLang="en-US" sz="2400" dirty="0">
                <a:solidFill>
                  <a:srgbClr val="C00000"/>
                </a:solidFill>
              </a:rPr>
              <a:t>，不同</a:t>
            </a:r>
            <a:r>
              <a:rPr lang="en-US" altLang="zh-CN" sz="2400" dirty="0">
                <a:solidFill>
                  <a:srgbClr val="C00000"/>
                </a:solidFill>
              </a:rPr>
              <a:t>RDD</a:t>
            </a:r>
            <a:r>
              <a:rPr lang="zh-CN" altLang="en-US" sz="2400" dirty="0">
                <a:solidFill>
                  <a:srgbClr val="C00000"/>
                </a:solidFill>
              </a:rPr>
              <a:t>之间的转换操作形成依赖关系，可以实现管道化</a:t>
            </a:r>
            <a:r>
              <a:rPr lang="zh-CN" altLang="en-US" sz="2400" dirty="0"/>
              <a:t>，避免中间数据存储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5A52D0D3-75BA-48AA-ADB6-850B1E44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7651" name="TextBox 3">
            <a:extLst>
              <a:ext uri="{FF2B5EF4-FFF2-40B4-BE49-F238E27FC236}">
                <a16:creationId xmlns:a16="http://schemas.microsoft.com/office/drawing/2014/main" id="{16620640-BE28-49AA-9086-D4AC5215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1728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2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en-US" altLang="zh-CN" dirty="0"/>
              <a:t>2.RDD</a:t>
            </a:r>
            <a:r>
              <a:rPr lang="zh-CN" altLang="zh-CN" dirty="0"/>
              <a:t>概念</a:t>
            </a:r>
          </a:p>
        </p:txBody>
      </p:sp>
      <p:sp>
        <p:nvSpPr>
          <p:cNvPr id="27652" name="矩形 4">
            <a:extLst>
              <a:ext uri="{FF2B5EF4-FFF2-40B4-BE49-F238E27FC236}">
                <a16:creationId xmlns:a16="http://schemas.microsoft.com/office/drawing/2014/main" id="{B5B42FBE-FF34-4BD4-9F14-0EE0CBF7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828842"/>
            <a:ext cx="8305800" cy="463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400" dirty="0"/>
              <a:t>一个</a:t>
            </a:r>
            <a:r>
              <a:rPr lang="en-US" altLang="zh-CN" sz="2400" dirty="0"/>
              <a:t>RDD</a:t>
            </a:r>
            <a:r>
              <a:rPr lang="zh-CN" altLang="zh-CN" sz="2400" dirty="0"/>
              <a:t>就是一个分布式对象集合，本质上是一个只读的分区记录集合，</a:t>
            </a:r>
            <a:r>
              <a:rPr lang="zh-CN" altLang="zh-CN" sz="2400" dirty="0">
                <a:solidFill>
                  <a:srgbClr val="C00000"/>
                </a:solidFill>
              </a:rPr>
              <a:t>每个</a:t>
            </a:r>
            <a:r>
              <a:rPr lang="en-US" altLang="zh-CN" sz="2400" dirty="0">
                <a:solidFill>
                  <a:srgbClr val="C00000"/>
                </a:solidFill>
              </a:rPr>
              <a:t>RDD</a:t>
            </a:r>
            <a:r>
              <a:rPr lang="zh-CN" altLang="zh-CN" sz="2400" dirty="0">
                <a:solidFill>
                  <a:srgbClr val="C00000"/>
                </a:solidFill>
              </a:rPr>
              <a:t>可分成多个分区</a:t>
            </a:r>
            <a:r>
              <a:rPr lang="zh-CN" altLang="zh-CN" sz="2400" dirty="0"/>
              <a:t>，每个分区就是一个数据集片段，并且一个</a:t>
            </a:r>
            <a:r>
              <a:rPr lang="en-US" altLang="zh-CN" sz="2400" dirty="0"/>
              <a:t>RDD</a:t>
            </a:r>
            <a:r>
              <a:rPr lang="zh-CN" altLang="zh-CN" sz="2400" dirty="0"/>
              <a:t>的不同分区可以被保存到集群中不同的节点上，从而可以在集群中的不同节点上进行并行计算</a:t>
            </a:r>
            <a:endParaRPr lang="en-US" altLang="zh-CN" sz="2400" dirty="0"/>
          </a:p>
          <a:p>
            <a:pPr marL="342900" indent="-342900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RDD</a:t>
            </a:r>
            <a:r>
              <a:rPr lang="zh-CN" altLang="zh-CN" sz="2400" dirty="0"/>
              <a:t>提供了一种高度受限的共享内存模型，即</a:t>
            </a:r>
            <a:r>
              <a:rPr lang="en-US" altLang="zh-CN" sz="2400" dirty="0">
                <a:solidFill>
                  <a:srgbClr val="C00000"/>
                </a:solidFill>
              </a:rPr>
              <a:t>RDD</a:t>
            </a:r>
            <a:r>
              <a:rPr lang="zh-CN" altLang="zh-CN" sz="2400" dirty="0">
                <a:solidFill>
                  <a:srgbClr val="C00000"/>
                </a:solidFill>
              </a:rPr>
              <a:t>是只读的记录分区的集合，不能直接修改</a:t>
            </a:r>
            <a:r>
              <a:rPr lang="zh-CN" altLang="zh-CN" sz="2400" dirty="0"/>
              <a:t>，只能基于稳定的物理存储中的数据集创建</a:t>
            </a:r>
            <a:r>
              <a:rPr lang="en-US" altLang="zh-CN" sz="2400" dirty="0"/>
              <a:t>RDD</a:t>
            </a:r>
            <a:r>
              <a:rPr lang="zh-CN" altLang="zh-CN" sz="2400" dirty="0"/>
              <a:t>，或者通过在其他</a:t>
            </a:r>
            <a:r>
              <a:rPr lang="en-US" altLang="zh-CN" sz="2400" dirty="0"/>
              <a:t>RDD</a:t>
            </a:r>
            <a:r>
              <a:rPr lang="zh-CN" altLang="zh-CN" sz="2400" dirty="0"/>
              <a:t>上执行确定的转换操作（如</a:t>
            </a:r>
            <a:r>
              <a:rPr lang="en-US" altLang="zh-CN" sz="2400" dirty="0"/>
              <a:t>map</a:t>
            </a:r>
            <a:r>
              <a:rPr lang="zh-CN" altLang="zh-CN" sz="2400" dirty="0"/>
              <a:t>、</a:t>
            </a:r>
            <a:r>
              <a:rPr lang="en-US" altLang="zh-CN" sz="2400" dirty="0"/>
              <a:t>join</a:t>
            </a:r>
            <a:r>
              <a:rPr lang="zh-CN" altLang="zh-CN" sz="2400" dirty="0"/>
              <a:t>和</a:t>
            </a:r>
            <a:r>
              <a:rPr lang="en-US" altLang="zh-CN" sz="2400" dirty="0"/>
              <a:t>group by</a:t>
            </a:r>
            <a:r>
              <a:rPr lang="zh-CN" altLang="zh-CN" sz="2400" dirty="0"/>
              <a:t>）而创建得到新的</a:t>
            </a:r>
            <a:r>
              <a:rPr lang="en-US" altLang="zh-CN" sz="2400" dirty="0"/>
              <a:t>RDD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50E4042C-4553-492C-B010-5B2391BF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8675" name="矩形 2">
            <a:extLst>
              <a:ext uri="{FF2B5EF4-FFF2-40B4-BE49-F238E27FC236}">
                <a16:creationId xmlns:a16="http://schemas.microsoft.com/office/drawing/2014/main" id="{6F5D900E-712C-484F-98DF-DCDD55AD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990600"/>
            <a:ext cx="8305800" cy="241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RDD</a:t>
            </a:r>
            <a:r>
              <a:rPr lang="zh-CN" altLang="zh-CN" sz="2400" dirty="0"/>
              <a:t>提供了一组丰富的操作以支持常见的数据运算，分为</a:t>
            </a:r>
            <a:r>
              <a:rPr lang="zh-CN" altLang="en-US" sz="2400" dirty="0"/>
              <a:t>“转换</a:t>
            </a:r>
            <a:r>
              <a:rPr lang="en-US" altLang="zh-CN" sz="2400" dirty="0"/>
              <a:t>Transformation</a:t>
            </a:r>
            <a:r>
              <a:rPr lang="zh-CN" altLang="en-US" sz="2400" dirty="0"/>
              <a:t>”</a:t>
            </a:r>
            <a:r>
              <a:rPr lang="zh-CN" altLang="zh-CN" sz="2400" dirty="0"/>
              <a:t>和</a:t>
            </a:r>
            <a:r>
              <a:rPr lang="zh-CN" altLang="en-US" sz="2400" dirty="0"/>
              <a:t>“动作</a:t>
            </a:r>
            <a:r>
              <a:rPr lang="en-US" altLang="zh-CN" sz="2400" dirty="0"/>
              <a:t>Action</a:t>
            </a:r>
            <a:r>
              <a:rPr lang="zh-CN" altLang="en-US" sz="2400" dirty="0"/>
              <a:t>”</a:t>
            </a:r>
            <a:r>
              <a:rPr lang="zh-CN" altLang="zh-CN" sz="2400" dirty="0"/>
              <a:t>两种类型</a:t>
            </a:r>
            <a:endParaRPr lang="en-US" altLang="zh-CN" sz="2400" dirty="0"/>
          </a:p>
          <a:p>
            <a:pPr marL="342900" indent="-342900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RDD</a:t>
            </a:r>
            <a:r>
              <a:rPr lang="zh-CN" altLang="zh-CN" sz="2400" dirty="0"/>
              <a:t>提供的</a:t>
            </a:r>
            <a:r>
              <a:rPr lang="zh-CN" altLang="en-US" sz="2400" dirty="0"/>
              <a:t>转换</a:t>
            </a:r>
            <a:r>
              <a:rPr lang="zh-CN" altLang="zh-CN" sz="2400" dirty="0"/>
              <a:t>接口都非常简单，都是类似</a:t>
            </a:r>
            <a:r>
              <a:rPr lang="en-US" altLang="zh-CN" sz="2400" dirty="0"/>
              <a:t>map</a:t>
            </a:r>
            <a:r>
              <a:rPr lang="zh-CN" altLang="zh-CN" sz="2400" dirty="0"/>
              <a:t>、</a:t>
            </a:r>
            <a:r>
              <a:rPr lang="en-US" altLang="zh-CN" sz="2400" dirty="0"/>
              <a:t>filter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groupBy</a:t>
            </a:r>
            <a:r>
              <a:rPr lang="zh-CN" altLang="zh-CN" sz="2400" dirty="0"/>
              <a:t>、</a:t>
            </a:r>
            <a:r>
              <a:rPr lang="en-US" altLang="zh-CN" sz="2400" dirty="0"/>
              <a:t>join</a:t>
            </a:r>
            <a:r>
              <a:rPr lang="zh-CN" altLang="zh-CN" sz="2400" dirty="0"/>
              <a:t>等粗粒度的数据转换操作，而不是针对某个数据项的细粒度修改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DDC756B5-5211-4816-BABF-D076E1DF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FF1E07F7-1984-48FD-9412-FEB89B86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8534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典型的执行过程如下：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读入外部数据源进行创建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经过一系列的转换（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）操作，每一次都会产生不同的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，供给下一个转换操作使用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经过“动作”操作进行转换，并输出到外部数据源</a:t>
            </a:r>
            <a:r>
              <a:rPr lang="zh-CN" altLang="en-US" sz="2000" dirty="0"/>
              <a:t> </a:t>
            </a:r>
          </a:p>
        </p:txBody>
      </p:sp>
      <p:sp>
        <p:nvSpPr>
          <p:cNvPr id="29700" name="矩形 4">
            <a:extLst>
              <a:ext uri="{FF2B5EF4-FFF2-40B4-BE49-F238E27FC236}">
                <a16:creationId xmlns:a16="http://schemas.microsoft.com/office/drawing/2014/main" id="{199D8DB4-5761-482D-9C71-8FD6AD59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086" y="6248395"/>
            <a:ext cx="276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RDD</a:t>
            </a:r>
            <a:r>
              <a:rPr lang="zh-CN" altLang="zh-CN" b="1" dirty="0"/>
              <a:t>执行过程的一个实例</a:t>
            </a:r>
            <a:endParaRPr lang="zh-CN" altLang="en-US" b="1" dirty="0"/>
          </a:p>
        </p:txBody>
      </p:sp>
      <p:sp>
        <p:nvSpPr>
          <p:cNvPr id="29701" name="矩形 6">
            <a:extLst>
              <a:ext uri="{FF2B5EF4-FFF2-40B4-BE49-F238E27FC236}">
                <a16:creationId xmlns:a16="http://schemas.microsoft.com/office/drawing/2014/main" id="{3AB2E343-AF31-492A-BF0B-E918F7D5B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这一系列处理称为一个</a:t>
            </a:r>
            <a:r>
              <a:rPr lang="en-US" altLang="zh-CN" sz="2000" dirty="0"/>
              <a:t>Lineage</a:t>
            </a:r>
            <a:r>
              <a:rPr lang="zh-CN" altLang="en-US" sz="2000" dirty="0"/>
              <a:t>（血缘关系），即</a:t>
            </a:r>
            <a:r>
              <a:rPr lang="en-US" altLang="zh-CN" sz="2000" b="1" dirty="0">
                <a:solidFill>
                  <a:srgbClr val="FF0000"/>
                </a:solidFill>
              </a:rPr>
              <a:t>DAG</a:t>
            </a:r>
            <a:r>
              <a:rPr lang="zh-CN" altLang="en-US" sz="2000" dirty="0"/>
              <a:t>拓扑排序的结果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优点：惰性调用、管道化、避免同步等待、不需要保存中间结果、每次操作变得简单</a:t>
            </a:r>
          </a:p>
        </p:txBody>
      </p:sp>
      <p:grpSp>
        <p:nvGrpSpPr>
          <p:cNvPr id="29702" name="组合 15">
            <a:extLst>
              <a:ext uri="{FF2B5EF4-FFF2-40B4-BE49-F238E27FC236}">
                <a16:creationId xmlns:a16="http://schemas.microsoft.com/office/drawing/2014/main" id="{4E33BA48-A7C4-46CA-9031-82DF7489BFF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114800"/>
            <a:ext cx="6805613" cy="1828800"/>
            <a:chOff x="1295400" y="4114800"/>
            <a:chExt cx="6805613" cy="1828800"/>
          </a:xfrm>
        </p:grpSpPr>
        <p:pic>
          <p:nvPicPr>
            <p:cNvPr id="29703" name="Picture 6">
              <a:extLst>
                <a:ext uri="{FF2B5EF4-FFF2-40B4-BE49-F238E27FC236}">
                  <a16:creationId xmlns:a16="http://schemas.microsoft.com/office/drawing/2014/main" id="{F802B074-C232-46EC-B8DC-B71A35DD23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91005"/>
              <a:ext cx="6805613" cy="175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TextBox 6">
              <a:extLst>
                <a:ext uri="{FF2B5EF4-FFF2-40B4-BE49-F238E27FC236}">
                  <a16:creationId xmlns:a16="http://schemas.microsoft.com/office/drawing/2014/main" id="{FD4F63C0-19AE-4D5A-B1CB-4135EDFB6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动作</a:t>
              </a:r>
            </a:p>
          </p:txBody>
        </p:sp>
        <p:sp>
          <p:nvSpPr>
            <p:cNvPr id="29705" name="TextBox 7">
              <a:extLst>
                <a:ext uri="{FF2B5EF4-FFF2-40B4-BE49-F238E27FC236}">
                  <a16:creationId xmlns:a16="http://schemas.microsoft.com/office/drawing/2014/main" id="{6E7818E8-D0AB-4874-A26A-D84D0E698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669" y="4114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9706" name="TextBox 8">
              <a:extLst>
                <a:ext uri="{FF2B5EF4-FFF2-40B4-BE49-F238E27FC236}">
                  <a16:creationId xmlns:a16="http://schemas.microsoft.com/office/drawing/2014/main" id="{D722B97D-705B-438F-B626-C5092B0A0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669" y="5257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9707" name="TextBox 9">
              <a:extLst>
                <a:ext uri="{FF2B5EF4-FFF2-40B4-BE49-F238E27FC236}">
                  <a16:creationId xmlns:a16="http://schemas.microsoft.com/office/drawing/2014/main" id="{7915B472-528F-4440-9059-B35F162BB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9708" name="TextBox 10">
              <a:extLst>
                <a:ext uri="{FF2B5EF4-FFF2-40B4-BE49-F238E27FC236}">
                  <a16:creationId xmlns:a16="http://schemas.microsoft.com/office/drawing/2014/main" id="{019C4586-FB1A-4A04-B5E3-C4D075F3E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069" y="5345669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9709" name="TextBox 11">
              <a:extLst>
                <a:ext uri="{FF2B5EF4-FFF2-40B4-BE49-F238E27FC236}">
                  <a16:creationId xmlns:a16="http://schemas.microsoft.com/office/drawing/2014/main" id="{5B16693F-3285-4614-9A4C-8FF2CB08A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9710" name="TextBox 7">
              <a:extLst>
                <a:ext uri="{FF2B5EF4-FFF2-40B4-BE49-F238E27FC236}">
                  <a16:creationId xmlns:a16="http://schemas.microsoft.com/office/drawing/2014/main" id="{16B9C9CB-B6E8-4728-A405-26135E72E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4196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创建</a:t>
              </a:r>
            </a:p>
          </p:txBody>
        </p:sp>
        <p:sp>
          <p:nvSpPr>
            <p:cNvPr id="29711" name="TextBox 7">
              <a:extLst>
                <a:ext uri="{FF2B5EF4-FFF2-40B4-BE49-F238E27FC236}">
                  <a16:creationId xmlns:a16="http://schemas.microsoft.com/office/drawing/2014/main" id="{7B038742-1002-4FEF-8022-8BB63B232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469" y="54102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创建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0176CA49-4974-43AD-9B79-9CAD91C0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0723" name="矩形 2">
            <a:extLst>
              <a:ext uri="{FF2B5EF4-FFF2-40B4-BE49-F238E27FC236}">
                <a16:creationId xmlns:a16="http://schemas.microsoft.com/office/drawing/2014/main" id="{AC42B730-9E96-4CF4-9CB0-063EC09F5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7696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Spark</a:t>
            </a:r>
            <a:r>
              <a:rPr lang="zh-CN" altLang="en-US" sz="2400" dirty="0"/>
              <a:t>采用</a:t>
            </a:r>
            <a:r>
              <a:rPr lang="en-US" altLang="zh-CN" sz="2400" dirty="0"/>
              <a:t>RDD</a:t>
            </a:r>
            <a:r>
              <a:rPr lang="zh-CN" altLang="en-US" sz="2400" dirty="0"/>
              <a:t>以后能够实现高效计算的原因主要在于：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高效的容错性</a:t>
            </a:r>
            <a:endParaRPr lang="en-US" altLang="zh-CN" sz="2400" dirty="0"/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/>
              <a:t>现有容错机制：</a:t>
            </a:r>
            <a:r>
              <a:rPr lang="zh-CN" altLang="zh-CN" sz="2400" dirty="0"/>
              <a:t>数据复制或者记录日志</a:t>
            </a:r>
            <a:endParaRPr lang="en-US" altLang="zh-CN" sz="2400" dirty="0"/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RDD</a:t>
            </a:r>
            <a:r>
              <a:rPr lang="zh-CN" altLang="en-US" sz="2400" dirty="0"/>
              <a:t>：血缘关系、重新计算丢失分区、无需回滚系统、重算过程在不同节点之间并行、只记录粗粒度的操作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中间结果持久化到内存</a:t>
            </a:r>
            <a:r>
              <a:rPr lang="zh-CN" altLang="en-US" sz="2400" dirty="0"/>
              <a:t>，</a:t>
            </a:r>
            <a:r>
              <a:rPr lang="zh-CN" altLang="zh-CN" sz="2400" dirty="0"/>
              <a:t>数据在内存中的多个</a:t>
            </a:r>
            <a:r>
              <a:rPr lang="en-US" altLang="zh-CN" sz="2400" dirty="0"/>
              <a:t>RDD</a:t>
            </a:r>
            <a:r>
              <a:rPr lang="zh-CN" altLang="zh-CN" sz="2400" dirty="0"/>
              <a:t>操作之间进行传递</a:t>
            </a:r>
            <a:r>
              <a:rPr lang="zh-CN" altLang="en-US" sz="2400" dirty="0"/>
              <a:t>，</a:t>
            </a:r>
            <a:r>
              <a:rPr lang="zh-CN" altLang="zh-CN" sz="2400" dirty="0"/>
              <a:t>避免了不必要的读写磁盘开销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）存放的数据可以是</a:t>
            </a:r>
            <a:r>
              <a:rPr lang="en-US" altLang="zh-CN" sz="2400" dirty="0"/>
              <a:t>Java</a:t>
            </a:r>
            <a:r>
              <a:rPr lang="zh-CN" altLang="en-US" sz="2400" dirty="0"/>
              <a:t>对象，避免了不必要的对象序列化和反序列化</a:t>
            </a:r>
          </a:p>
        </p:txBody>
      </p:sp>
      <p:sp>
        <p:nvSpPr>
          <p:cNvPr id="30724" name="TextBox 4">
            <a:extLst>
              <a:ext uri="{FF2B5EF4-FFF2-40B4-BE49-F238E27FC236}">
                <a16:creationId xmlns:a16="http://schemas.microsoft.com/office/drawing/2014/main" id="{003D1019-B147-4953-B8F3-BB4C85146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2514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3.RDD</a:t>
            </a:r>
            <a:r>
              <a:rPr lang="zh-CN" altLang="zh-CN" sz="2400" b="1"/>
              <a:t>特性</a:t>
            </a:r>
            <a:endParaRPr lang="zh-CN" altLang="zh-CN" sz="2400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B9D36A31-FC1F-460A-9290-91A078D67672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1747" name="TextBox 6">
            <a:extLst>
              <a:ext uri="{FF2B5EF4-FFF2-40B4-BE49-F238E27FC236}">
                <a16:creationId xmlns:a16="http://schemas.microsoft.com/office/drawing/2014/main" id="{244D432D-AFA7-4C71-9798-973FE3498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06488"/>
            <a:ext cx="3124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4. RDD</a:t>
            </a:r>
            <a:r>
              <a:rPr lang="zh-CN" altLang="zh-CN" b="1"/>
              <a:t>之间的依赖关系</a:t>
            </a:r>
            <a:endParaRPr lang="zh-CN" altLang="zh-CN"/>
          </a:p>
          <a:p>
            <a:pPr eaLnBrk="1" hangingPunct="1"/>
            <a:endParaRPr lang="zh-CN" altLang="en-US"/>
          </a:p>
        </p:txBody>
      </p:sp>
      <p:sp>
        <p:nvSpPr>
          <p:cNvPr id="31748" name="TextBox 3">
            <a:extLst>
              <a:ext uri="{FF2B5EF4-FFF2-40B4-BE49-F238E27FC236}">
                <a16:creationId xmlns:a16="http://schemas.microsoft.com/office/drawing/2014/main" id="{90A0AB6D-3762-41C8-AA22-1D9D79D0D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05000"/>
            <a:ext cx="58261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/>
              <a:t>Shuffle</a:t>
            </a:r>
            <a:r>
              <a:rPr lang="zh-CN" altLang="en-US"/>
              <a:t>操作</a:t>
            </a:r>
            <a:endParaRPr lang="en-US" altLang="zh-CN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什么是</a:t>
            </a:r>
            <a:r>
              <a:rPr lang="en-US" altLang="zh-CN"/>
              <a:t>Shuffle</a:t>
            </a:r>
            <a:r>
              <a:rPr lang="zh-CN" altLang="en-US"/>
              <a:t>操作</a:t>
            </a:r>
            <a:endParaRPr lang="en-US" altLang="zh-CN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/>
              <a:t>MapReduce</a:t>
            </a:r>
            <a:r>
              <a:rPr lang="zh-CN" altLang="en-US"/>
              <a:t>中的</a:t>
            </a:r>
            <a:r>
              <a:rPr lang="en-US" altLang="zh-CN"/>
              <a:t>Shuffle</a:t>
            </a:r>
            <a:r>
              <a:rPr lang="zh-CN" altLang="en-US"/>
              <a:t>操作</a:t>
            </a:r>
            <a:endParaRPr lang="en-US" altLang="zh-CN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/>
              <a:t>Spark</a:t>
            </a:r>
            <a:r>
              <a:rPr lang="zh-CN" altLang="en-US"/>
              <a:t>中的</a:t>
            </a:r>
            <a:r>
              <a:rPr lang="en-US" altLang="zh-CN"/>
              <a:t>Shuffle</a:t>
            </a:r>
            <a:r>
              <a:rPr lang="zh-CN" altLang="en-US"/>
              <a:t>操作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窄依赖和宽依赖</a:t>
            </a:r>
            <a:endParaRPr lang="en-US" altLang="zh-CN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是否包含</a:t>
            </a:r>
            <a:r>
              <a:rPr lang="en-US" altLang="zh-CN"/>
              <a:t>Shuffle</a:t>
            </a:r>
            <a:r>
              <a:rPr lang="zh-CN" altLang="en-US"/>
              <a:t>操作是区分窄依赖和宽依赖的根据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420522E1-93FC-414B-B168-F65EEE63ECB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9D63718F-7E38-4646-93B9-DE31CCFC6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06488"/>
            <a:ext cx="487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4. RDD</a:t>
            </a:r>
            <a:r>
              <a:rPr lang="zh-CN" altLang="zh-CN" b="1"/>
              <a:t>之间的依赖关系</a:t>
            </a:r>
            <a:r>
              <a:rPr lang="en-US" altLang="zh-CN" b="1"/>
              <a:t>——Shuffle</a:t>
            </a:r>
            <a:r>
              <a:rPr lang="zh-CN" altLang="en-US" b="1"/>
              <a:t>操作</a:t>
            </a:r>
            <a:endParaRPr lang="zh-CN" altLang="zh-CN"/>
          </a:p>
          <a:p>
            <a:pPr eaLnBrk="1" hangingPunct="1"/>
            <a:endParaRPr lang="zh-CN" altLang="en-US"/>
          </a:p>
        </p:txBody>
      </p:sp>
      <p:pic>
        <p:nvPicPr>
          <p:cNvPr id="32772" name="图片 3">
            <a:extLst>
              <a:ext uri="{FF2B5EF4-FFF2-40B4-BE49-F238E27FC236}">
                <a16:creationId xmlns:a16="http://schemas.microsoft.com/office/drawing/2014/main" id="{CD0C5B05-85BE-4EF4-8D54-B2DCDAEB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181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BD5FB100-1EC6-4E69-82B1-59BFFB43D48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3795" name="矩形 2">
            <a:extLst>
              <a:ext uri="{FF2B5EF4-FFF2-40B4-BE49-F238E27FC236}">
                <a16:creationId xmlns:a16="http://schemas.microsoft.com/office/drawing/2014/main" id="{C351D0AA-41BF-4426-8329-95E90A0C1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66875"/>
            <a:ext cx="800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Shuffle</a:t>
            </a:r>
            <a:r>
              <a:rPr lang="zh-CN" altLang="zh-CN"/>
              <a:t>过程不仅会产生大量网络传输开销，也会带来大量的磁盘</a:t>
            </a:r>
            <a:r>
              <a:rPr lang="en-US" altLang="zh-CN"/>
              <a:t>IO</a:t>
            </a:r>
            <a:r>
              <a:rPr lang="zh-CN" altLang="zh-CN"/>
              <a:t>开销。</a:t>
            </a:r>
            <a:r>
              <a:rPr lang="en-US" altLang="zh-CN"/>
              <a:t>Spark</a:t>
            </a:r>
            <a:r>
              <a:rPr lang="zh-CN" altLang="zh-CN"/>
              <a:t>经常被认为是基于内存的计算框架，为什么也会产生磁盘</a:t>
            </a:r>
            <a:r>
              <a:rPr lang="en-US" altLang="zh-CN"/>
              <a:t>IO</a:t>
            </a:r>
            <a:r>
              <a:rPr lang="zh-CN" altLang="zh-CN"/>
              <a:t>开销呢？</a:t>
            </a:r>
            <a:endParaRPr lang="en-US" altLang="zh-CN"/>
          </a:p>
          <a:p>
            <a:pPr eaLnBrk="1" hangingPunct="1"/>
            <a:r>
              <a:rPr lang="zh-CN" altLang="zh-CN"/>
              <a:t>对于这个问题，这里有必要做一个解释。</a:t>
            </a:r>
            <a:endParaRPr lang="zh-CN" altLang="en-US"/>
          </a:p>
        </p:txBody>
      </p:sp>
      <p:sp>
        <p:nvSpPr>
          <p:cNvPr id="33796" name="TextBox 6">
            <a:extLst>
              <a:ext uri="{FF2B5EF4-FFF2-40B4-BE49-F238E27FC236}">
                <a16:creationId xmlns:a16="http://schemas.microsoft.com/office/drawing/2014/main" id="{66FC0989-0E4F-4C84-B6F8-E0C89170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06488"/>
            <a:ext cx="487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4. RDD</a:t>
            </a:r>
            <a:r>
              <a:rPr lang="zh-CN" altLang="zh-CN" b="1"/>
              <a:t>之间的依赖关系</a:t>
            </a:r>
            <a:r>
              <a:rPr lang="en-US" altLang="zh-CN" b="1"/>
              <a:t>——Shuffle</a:t>
            </a:r>
            <a:r>
              <a:rPr lang="zh-CN" altLang="en-US" b="1"/>
              <a:t>操作</a:t>
            </a:r>
            <a:endParaRPr lang="zh-CN" altLang="zh-CN"/>
          </a:p>
          <a:p>
            <a:pPr eaLnBrk="1" hangingPunct="1"/>
            <a:endParaRPr lang="zh-CN" altLang="en-US"/>
          </a:p>
        </p:txBody>
      </p:sp>
      <p:pic>
        <p:nvPicPr>
          <p:cNvPr id="33797" name="图片 4">
            <a:extLst>
              <a:ext uri="{FF2B5EF4-FFF2-40B4-BE49-F238E27FC236}">
                <a16:creationId xmlns:a16="http://schemas.microsoft.com/office/drawing/2014/main" id="{3F2B5392-8475-4A3C-AD32-5BE3D801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56975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矩形 5">
            <a:extLst>
              <a:ext uri="{FF2B5EF4-FFF2-40B4-BE49-F238E27FC236}">
                <a16:creationId xmlns:a16="http://schemas.microsoft.com/office/drawing/2014/main" id="{8B42AB7E-E6FB-423E-A4F9-8E5D59D6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638800"/>
            <a:ext cx="319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图</a:t>
            </a:r>
            <a:r>
              <a:rPr lang="en-US" altLang="zh-CN"/>
              <a:t>  MapReduce</a:t>
            </a:r>
            <a:r>
              <a:rPr lang="zh-CN" altLang="zh-CN"/>
              <a:t>的</a:t>
            </a:r>
            <a:r>
              <a:rPr lang="en-US" altLang="zh-CN"/>
              <a:t>Shuffle</a:t>
            </a:r>
            <a:r>
              <a:rPr lang="zh-CN" altLang="zh-CN"/>
              <a:t>过程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CC215-C42F-484F-A328-4AE7DD8B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Spark1.1 Spark</a:t>
            </a:r>
            <a:r>
              <a:rPr lang="zh-CN" altLang="en-US" dirty="0"/>
              <a:t>简介简介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6C349C2-3432-4372-AEA6-54868690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一种基于内存的快速、通用、可扩展的大数据分析计算引擎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0B48FC-1477-4AB1-98C8-8DB894FBB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43" y="3048010"/>
            <a:ext cx="7848514" cy="33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48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EAD4D821-0DB4-49A2-91E3-E3BB86AF6F7A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4819" name="TextBox 6">
            <a:extLst>
              <a:ext uri="{FF2B5EF4-FFF2-40B4-BE49-F238E27FC236}">
                <a16:creationId xmlns:a16="http://schemas.microsoft.com/office/drawing/2014/main" id="{B7AC170B-7FED-4BF5-B391-E874731C2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06488"/>
            <a:ext cx="487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4. RDD</a:t>
            </a:r>
            <a:r>
              <a:rPr lang="zh-CN" altLang="zh-CN" b="1"/>
              <a:t>之间的依赖关系</a:t>
            </a:r>
            <a:r>
              <a:rPr lang="en-US" altLang="zh-CN" b="1"/>
              <a:t>——Shuffle</a:t>
            </a:r>
            <a:r>
              <a:rPr lang="zh-CN" altLang="en-US" b="1"/>
              <a:t>操作</a:t>
            </a:r>
            <a:endParaRPr lang="zh-CN" altLang="en-US"/>
          </a:p>
        </p:txBody>
      </p:sp>
      <p:pic>
        <p:nvPicPr>
          <p:cNvPr id="34820" name="图片 3">
            <a:extLst>
              <a:ext uri="{FF2B5EF4-FFF2-40B4-BE49-F238E27FC236}">
                <a16:creationId xmlns:a16="http://schemas.microsoft.com/office/drawing/2014/main" id="{1EFD20AE-360A-461A-8C97-6783A11B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434138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矩形 4">
            <a:extLst>
              <a:ext uri="{FF2B5EF4-FFF2-40B4-BE49-F238E27FC236}">
                <a16:creationId xmlns:a16="http://schemas.microsoft.com/office/drawing/2014/main" id="{0933D0C0-6F93-4EB7-8F83-3CB4BB95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351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Spark</a:t>
            </a:r>
            <a:r>
              <a:rPr lang="zh-CN" altLang="zh-CN"/>
              <a:t>经常被认为是基于内存的计算框架，为什么</a:t>
            </a:r>
            <a:r>
              <a:rPr lang="en-US" altLang="zh-CN"/>
              <a:t>Shuffle</a:t>
            </a:r>
            <a:r>
              <a:rPr lang="zh-CN" altLang="en-US"/>
              <a:t>过程</a:t>
            </a:r>
            <a:r>
              <a:rPr lang="zh-CN" altLang="zh-CN"/>
              <a:t>也会产生磁盘</a:t>
            </a:r>
            <a:r>
              <a:rPr lang="en-US" altLang="zh-CN"/>
              <a:t>IO</a:t>
            </a:r>
            <a:r>
              <a:rPr lang="zh-CN" altLang="zh-CN"/>
              <a:t>开销呢？</a:t>
            </a:r>
            <a:endParaRPr lang="zh-CN" altLang="en-US"/>
          </a:p>
        </p:txBody>
      </p:sp>
      <p:sp>
        <p:nvSpPr>
          <p:cNvPr id="34822" name="矩形 5">
            <a:extLst>
              <a:ext uri="{FF2B5EF4-FFF2-40B4-BE49-F238E27FC236}">
                <a16:creationId xmlns:a16="http://schemas.microsoft.com/office/drawing/2014/main" id="{06E127D8-7E07-4962-ABF5-276831ADC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10200"/>
            <a:ext cx="2719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图</a:t>
            </a:r>
            <a:r>
              <a:rPr lang="en-US" altLang="zh-CN"/>
              <a:t> Spark</a:t>
            </a:r>
            <a:r>
              <a:rPr lang="zh-CN" altLang="zh-CN"/>
              <a:t>中的</a:t>
            </a:r>
            <a:r>
              <a:rPr lang="en-US" altLang="zh-CN"/>
              <a:t>Shuffle</a:t>
            </a:r>
            <a:r>
              <a:rPr lang="zh-CN" altLang="zh-CN"/>
              <a:t>过程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B6E3CD1A-B844-4A13-AF66-146334E8755F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pic>
        <p:nvPicPr>
          <p:cNvPr id="35843" name="图片 2">
            <a:extLst>
              <a:ext uri="{FF2B5EF4-FFF2-40B4-BE49-F238E27FC236}">
                <a16:creationId xmlns:a16="http://schemas.microsoft.com/office/drawing/2014/main" id="{CBEE50E5-E858-425F-BC1E-65760167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2736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6">
            <a:extLst>
              <a:ext uri="{FF2B5EF4-FFF2-40B4-BE49-F238E27FC236}">
                <a16:creationId xmlns:a16="http://schemas.microsoft.com/office/drawing/2014/main" id="{6549804A-0E39-4907-A528-09D95158B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06488"/>
            <a:ext cx="487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4. RDD</a:t>
            </a:r>
            <a:r>
              <a:rPr lang="zh-CN" altLang="zh-CN" b="1"/>
              <a:t>之间的依赖关系</a:t>
            </a:r>
            <a:r>
              <a:rPr lang="en-US" altLang="zh-CN" b="1"/>
              <a:t>——Shuffle</a:t>
            </a:r>
            <a:r>
              <a:rPr lang="zh-CN" altLang="en-US" b="1"/>
              <a:t>操作</a:t>
            </a:r>
            <a:endParaRPr lang="zh-CN" altLang="en-US"/>
          </a:p>
        </p:txBody>
      </p:sp>
      <p:sp>
        <p:nvSpPr>
          <p:cNvPr id="35845" name="矩形 4">
            <a:extLst>
              <a:ext uri="{FF2B5EF4-FFF2-40B4-BE49-F238E27FC236}">
                <a16:creationId xmlns:a16="http://schemas.microsoft.com/office/drawing/2014/main" id="{FADD0021-D1D3-4128-ADFD-69F50151F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351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Spark</a:t>
            </a:r>
            <a:r>
              <a:rPr lang="zh-CN" altLang="zh-CN"/>
              <a:t>经常被认为是基于内存的计算框架，为什么</a:t>
            </a:r>
            <a:r>
              <a:rPr lang="en-US" altLang="zh-CN"/>
              <a:t>Shuffle</a:t>
            </a:r>
            <a:r>
              <a:rPr lang="zh-CN" altLang="en-US"/>
              <a:t>过程</a:t>
            </a:r>
            <a:r>
              <a:rPr lang="zh-CN" altLang="zh-CN"/>
              <a:t>也会产生磁盘</a:t>
            </a:r>
            <a:r>
              <a:rPr lang="en-US" altLang="zh-CN"/>
              <a:t>IO</a:t>
            </a:r>
            <a:r>
              <a:rPr lang="zh-CN" altLang="zh-CN"/>
              <a:t>开销呢？</a:t>
            </a:r>
            <a:endParaRPr lang="zh-CN" altLang="en-US"/>
          </a:p>
        </p:txBody>
      </p:sp>
      <p:sp>
        <p:nvSpPr>
          <p:cNvPr id="35846" name="矩形 5">
            <a:extLst>
              <a:ext uri="{FF2B5EF4-FFF2-40B4-BE49-F238E27FC236}">
                <a16:creationId xmlns:a16="http://schemas.microsoft.com/office/drawing/2014/main" id="{5CBEC993-93BB-4FCF-B5D4-D229A463E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334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图</a:t>
            </a:r>
            <a:r>
              <a:rPr lang="en-US" altLang="zh-CN"/>
              <a:t> Spark Shuffle</a:t>
            </a:r>
            <a:r>
              <a:rPr lang="zh-CN" altLang="zh-CN"/>
              <a:t>把多个桶写入到一个文件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6834B96A-960B-4D68-BDBA-DE41622F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75" y="208756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6867" name="矩形 2">
            <a:extLst>
              <a:ext uri="{FF2B5EF4-FFF2-40B4-BE49-F238E27FC236}">
                <a16:creationId xmlns:a16="http://schemas.microsoft.com/office/drawing/2014/main" id="{26AEB4C1-A7F0-422F-A0F4-990F9A06A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310" y="1944592"/>
            <a:ext cx="21336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dirty="0"/>
              <a:t>窄依赖表现为一个父</a:t>
            </a:r>
            <a:r>
              <a:rPr lang="en-US" altLang="zh-CN" dirty="0"/>
              <a:t>RDD</a:t>
            </a:r>
            <a:r>
              <a:rPr lang="zh-CN" altLang="zh-CN" dirty="0"/>
              <a:t>的分区对应于一个子</a:t>
            </a:r>
            <a:r>
              <a:rPr lang="en-US" altLang="zh-CN" dirty="0"/>
              <a:t>RDD</a:t>
            </a:r>
            <a:r>
              <a:rPr lang="zh-CN" altLang="zh-CN" dirty="0"/>
              <a:t>的分区或多个父</a:t>
            </a:r>
            <a:r>
              <a:rPr lang="en-US" altLang="zh-CN" dirty="0"/>
              <a:t>RDD</a:t>
            </a:r>
            <a:r>
              <a:rPr lang="zh-CN" altLang="zh-CN" dirty="0"/>
              <a:t>的分区对应于一个子</a:t>
            </a:r>
            <a:r>
              <a:rPr lang="en-US" altLang="zh-CN" dirty="0"/>
              <a:t>RDD</a:t>
            </a:r>
            <a:r>
              <a:rPr lang="zh-CN" altLang="zh-CN" dirty="0"/>
              <a:t>的分区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dirty="0"/>
              <a:t>宽依赖则表现为存在一个父</a:t>
            </a:r>
            <a:r>
              <a:rPr lang="en-US" altLang="zh-CN" dirty="0"/>
              <a:t>RDD</a:t>
            </a:r>
            <a:r>
              <a:rPr lang="zh-CN" altLang="zh-CN" dirty="0"/>
              <a:t>的一个分区对应一个子</a:t>
            </a:r>
            <a:r>
              <a:rPr lang="en-US" altLang="zh-CN" dirty="0"/>
              <a:t>RDD</a:t>
            </a:r>
            <a:r>
              <a:rPr lang="zh-CN" altLang="zh-CN" dirty="0"/>
              <a:t>的多个分区</a:t>
            </a:r>
            <a:endParaRPr lang="zh-CN" altLang="en-US" dirty="0"/>
          </a:p>
        </p:txBody>
      </p:sp>
      <p:pic>
        <p:nvPicPr>
          <p:cNvPr id="36868" name="图片 3">
            <a:extLst>
              <a:ext uri="{FF2B5EF4-FFF2-40B4-BE49-F238E27FC236}">
                <a16:creationId xmlns:a16="http://schemas.microsoft.com/office/drawing/2014/main" id="{F0DFF54A-69BD-42F3-8BF5-A144FCBEA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1" y="1539118"/>
            <a:ext cx="6553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矩形 4">
            <a:extLst>
              <a:ext uri="{FF2B5EF4-FFF2-40B4-BE49-F238E27FC236}">
                <a16:creationId xmlns:a16="http://schemas.microsoft.com/office/drawing/2014/main" id="{6C44ADC6-1DD0-41EE-9223-D48AA258A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6324600"/>
            <a:ext cx="278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图</a:t>
            </a:r>
            <a:r>
              <a:rPr lang="en-US" altLang="zh-CN"/>
              <a:t> </a:t>
            </a:r>
            <a:r>
              <a:rPr lang="zh-CN" altLang="zh-CN"/>
              <a:t>窄依赖与宽依赖的区别</a:t>
            </a:r>
            <a:endParaRPr lang="zh-CN" altLang="en-US"/>
          </a:p>
        </p:txBody>
      </p:sp>
      <p:sp>
        <p:nvSpPr>
          <p:cNvPr id="36870" name="TextBox 6">
            <a:extLst>
              <a:ext uri="{FF2B5EF4-FFF2-40B4-BE49-F238E27FC236}">
                <a16:creationId xmlns:a16="http://schemas.microsoft.com/office/drawing/2014/main" id="{6B49370B-A2DF-482C-AD87-723790EDC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06488"/>
            <a:ext cx="670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4. RDD</a:t>
            </a:r>
            <a:r>
              <a:rPr lang="zh-CN" altLang="zh-CN" b="1" dirty="0"/>
              <a:t>之间的依赖关系</a:t>
            </a:r>
            <a:r>
              <a:rPr lang="en-US" altLang="zh-CN" b="1" dirty="0"/>
              <a:t>——</a:t>
            </a:r>
            <a:r>
              <a:rPr lang="zh-CN" altLang="en-US" b="1" dirty="0"/>
              <a:t>窄依赖和宽依赖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A83C587-8CFC-4824-9E86-D612DFAA7570}"/>
              </a:ext>
            </a:extLst>
          </p:cNvPr>
          <p:cNvSpPr/>
          <p:nvPr/>
        </p:nvSpPr>
        <p:spPr bwMode="auto">
          <a:xfrm>
            <a:off x="8143993" y="573423"/>
            <a:ext cx="685782" cy="4571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E098B8F-F681-4597-B979-EC5216A44D08}"/>
              </a:ext>
            </a:extLst>
          </p:cNvPr>
          <p:cNvSpPr/>
          <p:nvPr/>
        </p:nvSpPr>
        <p:spPr bwMode="auto">
          <a:xfrm>
            <a:off x="6848665" y="278317"/>
            <a:ext cx="685782" cy="4571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6BDDA4A-B05C-4798-82F9-A331F7AF26FF}"/>
              </a:ext>
            </a:extLst>
          </p:cNvPr>
          <p:cNvSpPr/>
          <p:nvPr/>
        </p:nvSpPr>
        <p:spPr bwMode="auto">
          <a:xfrm>
            <a:off x="6854936" y="990935"/>
            <a:ext cx="685782" cy="4571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7760B43-D58A-4EAA-8D67-E90BB211144C}"/>
              </a:ext>
            </a:extLst>
          </p:cNvPr>
          <p:cNvCxnSpPr>
            <a:stCxn id="8" idx="3"/>
            <a:endCxn id="2" idx="1"/>
          </p:cNvCxnSpPr>
          <p:nvPr/>
        </p:nvCxnSpPr>
        <p:spPr bwMode="auto">
          <a:xfrm>
            <a:off x="7534447" y="506879"/>
            <a:ext cx="609546" cy="295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 w="sm" len="lg"/>
          </a:ln>
          <a:effectLst/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7D0DCB3-94C4-4DB6-A6BB-ECBF74D813A1}"/>
              </a:ext>
            </a:extLst>
          </p:cNvPr>
          <p:cNvCxnSpPr>
            <a:stCxn id="9" idx="3"/>
            <a:endCxn id="2" idx="1"/>
          </p:cNvCxnSpPr>
          <p:nvPr/>
        </p:nvCxnSpPr>
        <p:spPr bwMode="auto">
          <a:xfrm flipV="1">
            <a:off x="7540718" y="801985"/>
            <a:ext cx="603275" cy="417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 w="sm" len="lg"/>
          </a:ln>
          <a:effectLst/>
        </p:spPr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3520808-3968-4557-96F7-6106C2596AE7}"/>
              </a:ext>
            </a:extLst>
          </p:cNvPr>
          <p:cNvSpPr/>
          <p:nvPr/>
        </p:nvSpPr>
        <p:spPr bwMode="auto">
          <a:xfrm>
            <a:off x="8239242" y="5987126"/>
            <a:ext cx="685782" cy="4571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277D58-FF85-4694-A946-97E97AAC2507}"/>
              </a:ext>
            </a:extLst>
          </p:cNvPr>
          <p:cNvSpPr/>
          <p:nvPr/>
        </p:nvSpPr>
        <p:spPr bwMode="auto">
          <a:xfrm>
            <a:off x="6943914" y="5692020"/>
            <a:ext cx="685782" cy="4571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783888A-B22E-4AEF-AB61-9B2BFFB982B3}"/>
              </a:ext>
            </a:extLst>
          </p:cNvPr>
          <p:cNvSpPr/>
          <p:nvPr/>
        </p:nvSpPr>
        <p:spPr bwMode="auto">
          <a:xfrm>
            <a:off x="8239242" y="5357682"/>
            <a:ext cx="685782" cy="4571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8BD20EC-1980-4896-8CFA-9CFC36826676}"/>
              </a:ext>
            </a:extLst>
          </p:cNvPr>
          <p:cNvCxnSpPr>
            <a:stCxn id="15" idx="3"/>
            <a:endCxn id="14" idx="1"/>
          </p:cNvCxnSpPr>
          <p:nvPr/>
        </p:nvCxnSpPr>
        <p:spPr bwMode="auto">
          <a:xfrm>
            <a:off x="7629696" y="5920582"/>
            <a:ext cx="609546" cy="295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 w="sm" len="lg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F793B0-3A3D-4A72-8CC9-53F532E2901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 bwMode="auto">
          <a:xfrm flipV="1">
            <a:off x="7629696" y="5586244"/>
            <a:ext cx="609546" cy="334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 w="sm" len="lg"/>
          </a:ln>
          <a:effectLst/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D41AF6F9-57BD-4702-B76C-7F269FF4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7891" name="TextBox 2">
            <a:extLst>
              <a:ext uri="{FF2B5EF4-FFF2-40B4-BE49-F238E27FC236}">
                <a16:creationId xmlns:a16="http://schemas.microsoft.com/office/drawing/2014/main" id="{5B68A506-8C59-42E6-ABB8-BD7FDDDE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38188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CN" sz="2400" dirty="0"/>
              <a:t>Spark</a:t>
            </a:r>
            <a:r>
              <a:rPr lang="zh-CN" altLang="zh-CN" sz="2400" dirty="0"/>
              <a:t>根据</a:t>
            </a:r>
            <a:r>
              <a:rPr lang="en-US" altLang="zh-CN" sz="2400" dirty="0"/>
              <a:t>DAG</a:t>
            </a:r>
            <a:r>
              <a:rPr lang="zh-CN" altLang="zh-CN" sz="2400" dirty="0"/>
              <a:t>图中的</a:t>
            </a:r>
            <a:r>
              <a:rPr lang="en-US" altLang="zh-CN" sz="2400" dirty="0"/>
              <a:t>RDD</a:t>
            </a:r>
            <a:r>
              <a:rPr lang="zh-CN" altLang="zh-CN" sz="2400" dirty="0"/>
              <a:t>依赖关系，把一个作业分成多个阶段。对于宽依赖和窄依赖而言，</a:t>
            </a:r>
            <a:r>
              <a:rPr lang="zh-CN" altLang="zh-CN" sz="2400" b="1" dirty="0">
                <a:solidFill>
                  <a:srgbClr val="FF0000"/>
                </a:solidFill>
              </a:rPr>
              <a:t>窄依赖对于作业的优化很有利</a:t>
            </a:r>
            <a:r>
              <a:rPr lang="zh-CN" altLang="zh-CN" sz="2400" dirty="0"/>
              <a:t>。只有窄依赖可以实现流水线优化</a:t>
            </a:r>
            <a:r>
              <a:rPr lang="zh-CN" altLang="en-US" sz="2400" dirty="0"/>
              <a:t>，宽依赖包含</a:t>
            </a:r>
            <a:r>
              <a:rPr lang="en-US" altLang="zh-CN" sz="2400" dirty="0"/>
              <a:t>Shuffle</a:t>
            </a:r>
            <a:r>
              <a:rPr lang="zh-CN" altLang="en-US" sz="2400" dirty="0"/>
              <a:t>过程，</a:t>
            </a:r>
            <a:r>
              <a:rPr lang="zh-CN" altLang="zh-CN" sz="2400" dirty="0"/>
              <a:t>无法实现流水线方式处理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/>
              <a:t>Spark</a:t>
            </a:r>
            <a:r>
              <a:rPr lang="zh-CN" altLang="zh-CN" sz="2400" dirty="0"/>
              <a:t>通过分析各个</a:t>
            </a:r>
            <a:r>
              <a:rPr lang="en-US" altLang="zh-CN" sz="2400" dirty="0"/>
              <a:t>RDD</a:t>
            </a:r>
            <a:r>
              <a:rPr lang="zh-CN" altLang="zh-CN" sz="2400" dirty="0"/>
              <a:t>的依赖关系生成了</a:t>
            </a:r>
            <a:r>
              <a:rPr lang="en-US" altLang="zh-CN" sz="2400" dirty="0"/>
              <a:t>DAG</a:t>
            </a:r>
            <a:r>
              <a:rPr lang="zh-CN" altLang="zh-CN" sz="2400" dirty="0"/>
              <a:t>，再通过分析各个</a:t>
            </a:r>
            <a:r>
              <a:rPr lang="en-US" altLang="zh-CN" sz="2400" dirty="0"/>
              <a:t>RDD</a:t>
            </a:r>
            <a:r>
              <a:rPr lang="zh-CN" altLang="zh-CN" sz="2400" dirty="0"/>
              <a:t>中的分区之间的依赖关系来决定如何划分</a:t>
            </a:r>
            <a:r>
              <a:rPr lang="en-US" altLang="zh-CN" sz="2400" dirty="0"/>
              <a:t>Stage</a:t>
            </a:r>
            <a:r>
              <a:rPr lang="zh-CN" altLang="zh-CN" sz="2400" dirty="0"/>
              <a:t>，具体划分方法是：</a:t>
            </a:r>
            <a:endParaRPr lang="en-US" altLang="zh-CN" sz="2400" dirty="0"/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400" dirty="0"/>
              <a:t>在</a:t>
            </a:r>
            <a:r>
              <a:rPr lang="en-US" altLang="zh-CN" sz="2400" dirty="0"/>
              <a:t>DAG</a:t>
            </a:r>
            <a:r>
              <a:rPr lang="zh-CN" altLang="zh-CN" sz="2400" dirty="0"/>
              <a:t>中进行反向解析，遇到宽依赖就断开</a:t>
            </a:r>
            <a:endParaRPr lang="en-US" altLang="zh-CN" sz="2400" dirty="0"/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400" dirty="0"/>
              <a:t>遇到窄依赖就把当前的</a:t>
            </a:r>
            <a:r>
              <a:rPr lang="en-US" altLang="zh-CN" sz="2400" dirty="0"/>
              <a:t>RDD</a:t>
            </a:r>
            <a:r>
              <a:rPr lang="zh-CN" altLang="zh-CN" sz="2400" dirty="0"/>
              <a:t>加入到</a:t>
            </a:r>
            <a:r>
              <a:rPr lang="en-US" altLang="zh-CN" sz="2400" dirty="0"/>
              <a:t>Stage</a:t>
            </a:r>
            <a:r>
              <a:rPr lang="zh-CN" altLang="zh-CN" sz="2400" dirty="0"/>
              <a:t>中</a:t>
            </a:r>
            <a:endParaRPr lang="en-US" altLang="zh-CN" sz="2400" dirty="0"/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400" dirty="0"/>
              <a:t>将</a:t>
            </a:r>
            <a:r>
              <a:rPr lang="zh-CN" altLang="zh-CN" sz="2400" b="1" dirty="0">
                <a:solidFill>
                  <a:srgbClr val="C00000"/>
                </a:solidFill>
              </a:rPr>
              <a:t>窄依赖</a:t>
            </a:r>
            <a:r>
              <a:rPr lang="zh-CN" altLang="zh-CN" sz="2400" dirty="0"/>
              <a:t>尽量划分在同一个</a:t>
            </a:r>
            <a:r>
              <a:rPr lang="en-US" altLang="zh-CN" sz="2400" dirty="0"/>
              <a:t>Stage</a:t>
            </a:r>
            <a:r>
              <a:rPr lang="zh-CN" altLang="zh-CN" sz="2400" dirty="0"/>
              <a:t>中，可以实现流水线计算</a:t>
            </a:r>
            <a:endParaRPr lang="zh-CN" altLang="en-US" sz="2400" dirty="0"/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319301F9-40AF-4966-8C7E-A1D0A1A3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5.</a:t>
            </a:r>
            <a:r>
              <a:rPr lang="zh-CN" altLang="en-US" sz="2400" b="1"/>
              <a:t>阶段的划分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E52D9596-925C-4120-B4DD-C815B0EB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8915" name="矩形 3">
            <a:extLst>
              <a:ext uri="{FF2B5EF4-FFF2-40B4-BE49-F238E27FC236}">
                <a16:creationId xmlns:a16="http://schemas.microsoft.com/office/drawing/2014/main" id="{81B394C6-6D5E-4A98-98B4-64748D091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48400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图</a:t>
            </a:r>
            <a:r>
              <a:rPr lang="en-US" altLang="zh-CN"/>
              <a:t>  </a:t>
            </a:r>
            <a:r>
              <a:rPr lang="zh-CN" altLang="zh-CN"/>
              <a:t>根据</a:t>
            </a:r>
            <a:r>
              <a:rPr lang="en-US" altLang="zh-CN"/>
              <a:t>RDD</a:t>
            </a:r>
            <a:r>
              <a:rPr lang="zh-CN" altLang="zh-CN"/>
              <a:t>分区的依赖关系划分</a:t>
            </a:r>
            <a:r>
              <a:rPr lang="en-US" altLang="zh-CN"/>
              <a:t>Stage</a:t>
            </a:r>
            <a:endParaRPr lang="zh-CN" altLang="en-US"/>
          </a:p>
        </p:txBody>
      </p:sp>
      <p:sp>
        <p:nvSpPr>
          <p:cNvPr id="38916" name="TextBox 4">
            <a:extLst>
              <a:ext uri="{FF2B5EF4-FFF2-40B4-BE49-F238E27FC236}">
                <a16:creationId xmlns:a16="http://schemas.microsoft.com/office/drawing/2014/main" id="{65BA9FE6-E118-4FDB-81A8-9A83FF495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5.Stage</a:t>
            </a:r>
            <a:r>
              <a:rPr lang="zh-CN" altLang="en-US" sz="2400" b="1"/>
              <a:t>的划分</a:t>
            </a:r>
            <a:endParaRPr lang="zh-CN" altLang="en-US"/>
          </a:p>
        </p:txBody>
      </p:sp>
      <p:sp>
        <p:nvSpPr>
          <p:cNvPr id="38917" name="矩形 5">
            <a:extLst>
              <a:ext uri="{FF2B5EF4-FFF2-40B4-BE49-F238E27FC236}">
                <a16:creationId xmlns:a16="http://schemas.microsoft.com/office/drawing/2014/main" id="{369D0DAF-B249-4288-B29E-F1F52DF3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182688"/>
            <a:ext cx="609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被分成三个</a:t>
            </a:r>
            <a:r>
              <a:rPr lang="en-US" altLang="zh-CN" dirty="0"/>
              <a:t>Stage</a:t>
            </a:r>
            <a:r>
              <a:rPr lang="zh-CN" altLang="en-US" dirty="0"/>
              <a:t>，</a:t>
            </a:r>
            <a:r>
              <a:rPr lang="zh-CN" altLang="zh-CN" dirty="0"/>
              <a:t>在</a:t>
            </a:r>
            <a:r>
              <a:rPr lang="en-US" altLang="zh-CN" dirty="0"/>
              <a:t>Stage2</a:t>
            </a:r>
            <a:r>
              <a:rPr lang="zh-CN" altLang="zh-CN" dirty="0"/>
              <a:t>中，从</a:t>
            </a:r>
            <a:r>
              <a:rPr lang="en-US" altLang="zh-CN" dirty="0"/>
              <a:t>map</a:t>
            </a:r>
            <a:r>
              <a:rPr lang="zh-CN" altLang="zh-CN" dirty="0"/>
              <a:t>到</a:t>
            </a:r>
            <a:r>
              <a:rPr lang="en-US" altLang="zh-CN" dirty="0"/>
              <a:t>union</a:t>
            </a:r>
            <a:r>
              <a:rPr lang="zh-CN" altLang="zh-CN" dirty="0"/>
              <a:t>都是</a:t>
            </a:r>
            <a:r>
              <a:rPr lang="zh-CN" altLang="zh-CN" b="1" dirty="0">
                <a:solidFill>
                  <a:srgbClr val="C00000"/>
                </a:solidFill>
              </a:rPr>
              <a:t>窄依赖</a:t>
            </a:r>
            <a:r>
              <a:rPr lang="zh-CN" altLang="zh-CN" dirty="0"/>
              <a:t>，这两步操作可以形成一个流水线操作</a:t>
            </a:r>
            <a:endParaRPr lang="en-US" altLang="zh-CN" dirty="0"/>
          </a:p>
        </p:txBody>
      </p:sp>
      <p:pic>
        <p:nvPicPr>
          <p:cNvPr id="38918" name="Picture 7">
            <a:extLst>
              <a:ext uri="{FF2B5EF4-FFF2-40B4-BE49-F238E27FC236}">
                <a16:creationId xmlns:a16="http://schemas.microsoft.com/office/drawing/2014/main" id="{67F6F29D-E0A6-4E4F-B21F-D0B86122B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655320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矩形 7">
            <a:extLst>
              <a:ext uri="{FF2B5EF4-FFF2-40B4-BE49-F238E27FC236}">
                <a16:creationId xmlns:a16="http://schemas.microsoft.com/office/drawing/2014/main" id="{9553FD04-AC65-49A1-BBF9-2960F77B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496" y="2293042"/>
            <a:ext cx="1981200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</a:rPr>
              <a:t>流水线操作实例</a:t>
            </a:r>
            <a:endParaRPr lang="en-US" altLang="zh-CN" b="1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/>
              <a:t>分区</a:t>
            </a:r>
            <a:r>
              <a:rPr lang="en-US" altLang="zh-CN" dirty="0"/>
              <a:t>7</a:t>
            </a:r>
            <a:r>
              <a:rPr lang="zh-CN" altLang="en-US" dirty="0"/>
              <a:t>通过</a:t>
            </a:r>
            <a:r>
              <a:rPr lang="en-US" altLang="zh-CN" dirty="0"/>
              <a:t>map</a:t>
            </a:r>
            <a:r>
              <a:rPr lang="zh-CN" altLang="en-US" dirty="0"/>
              <a:t>操作生成的分区</a:t>
            </a:r>
            <a:r>
              <a:rPr lang="en-US" altLang="zh-CN" dirty="0"/>
              <a:t>9</a:t>
            </a:r>
            <a:r>
              <a:rPr lang="zh-CN" altLang="en-US" dirty="0"/>
              <a:t>，可以不用等待分区</a:t>
            </a:r>
            <a:r>
              <a:rPr lang="en-US" altLang="zh-CN" dirty="0"/>
              <a:t>8</a:t>
            </a:r>
            <a:r>
              <a:rPr lang="zh-CN" altLang="en-US" dirty="0"/>
              <a:t>到分区</a:t>
            </a:r>
            <a:r>
              <a:rPr lang="en-US" altLang="zh-CN" dirty="0"/>
              <a:t>10</a:t>
            </a:r>
            <a:r>
              <a:rPr lang="zh-CN" altLang="en-US" dirty="0"/>
              <a:t>这个</a:t>
            </a:r>
            <a:r>
              <a:rPr lang="en-US" altLang="zh-CN" dirty="0"/>
              <a:t>map</a:t>
            </a:r>
            <a:r>
              <a:rPr lang="zh-CN" altLang="en-US" dirty="0"/>
              <a:t>操作的计算结束，而是继续进行</a:t>
            </a:r>
            <a:r>
              <a:rPr lang="en-US" altLang="zh-CN" dirty="0"/>
              <a:t>union</a:t>
            </a:r>
            <a:r>
              <a:rPr lang="zh-CN" altLang="en-US" dirty="0"/>
              <a:t>操作，得到分区</a:t>
            </a:r>
            <a:r>
              <a:rPr lang="en-US" altLang="zh-CN" dirty="0"/>
              <a:t>13</a:t>
            </a:r>
            <a:r>
              <a:rPr lang="zh-CN" altLang="en-US" dirty="0"/>
              <a:t>，这样流水线执行大大提高了计算的效率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75381CD-DF71-43C6-B6BB-0CE2EF16A055}"/>
              </a:ext>
            </a:extLst>
          </p:cNvPr>
          <p:cNvSpPr/>
          <p:nvPr/>
        </p:nvSpPr>
        <p:spPr bwMode="auto">
          <a:xfrm>
            <a:off x="1219290" y="3794609"/>
            <a:ext cx="3047918" cy="1996530"/>
          </a:xfrm>
          <a:prstGeom prst="roundRect">
            <a:avLst>
              <a:gd name="adj" fmla="val 659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10FCA963-58E3-4B50-9638-B95AAAC8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9939" name="矩形 2">
            <a:extLst>
              <a:ext uri="{FF2B5EF4-FFF2-40B4-BE49-F238E27FC236}">
                <a16:creationId xmlns:a16="http://schemas.microsoft.com/office/drawing/2014/main" id="{CE2EE4FD-4100-4ABB-8AE4-756761DAF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6213"/>
            <a:ext cx="8610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通过上述对</a:t>
            </a:r>
            <a:r>
              <a:rPr lang="en-US" altLang="zh-CN"/>
              <a:t>RDD</a:t>
            </a:r>
            <a:r>
              <a:rPr lang="zh-CN" altLang="zh-CN"/>
              <a:t>概念、依赖关系和</a:t>
            </a:r>
            <a:r>
              <a:rPr lang="en-US" altLang="zh-CN"/>
              <a:t>Stage</a:t>
            </a:r>
            <a:r>
              <a:rPr lang="zh-CN" altLang="zh-CN"/>
              <a:t>划分的介绍，结合之前介绍的</a:t>
            </a:r>
            <a:r>
              <a:rPr lang="en-US" altLang="zh-CN"/>
              <a:t>Spark</a:t>
            </a:r>
            <a:r>
              <a:rPr lang="zh-CN" altLang="zh-CN"/>
              <a:t>运行基本流程，再总结一下</a:t>
            </a:r>
            <a:r>
              <a:rPr lang="en-US" altLang="zh-CN"/>
              <a:t>RDD</a:t>
            </a:r>
            <a:r>
              <a:rPr lang="zh-CN" altLang="zh-CN"/>
              <a:t>在</a:t>
            </a:r>
            <a:r>
              <a:rPr lang="en-US" altLang="zh-CN"/>
              <a:t>Spark</a:t>
            </a:r>
            <a:r>
              <a:rPr lang="zh-CN" altLang="zh-CN"/>
              <a:t>架构中的运行过程：</a:t>
            </a:r>
          </a:p>
          <a:p>
            <a:pPr eaLnBrk="1" hangingPunct="1"/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）创建</a:t>
            </a:r>
            <a:r>
              <a:rPr lang="en-US" altLang="zh-CN"/>
              <a:t>RDD</a:t>
            </a:r>
            <a:r>
              <a:rPr lang="zh-CN" altLang="zh-CN"/>
              <a:t>对象；</a:t>
            </a:r>
          </a:p>
          <a:p>
            <a:pPr eaLnBrk="1" hangingPunct="1"/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</a:t>
            </a:r>
            <a:r>
              <a:rPr lang="en-US" altLang="zh-CN"/>
              <a:t>SparkContext</a:t>
            </a:r>
            <a:r>
              <a:rPr lang="zh-CN" altLang="zh-CN"/>
              <a:t>负责计算</a:t>
            </a:r>
            <a:r>
              <a:rPr lang="en-US" altLang="zh-CN"/>
              <a:t>RDD</a:t>
            </a:r>
            <a:r>
              <a:rPr lang="zh-CN" altLang="zh-CN"/>
              <a:t>之间的依赖关系，构建</a:t>
            </a:r>
            <a:r>
              <a:rPr lang="en-US" altLang="zh-CN"/>
              <a:t>DAG</a:t>
            </a:r>
            <a:r>
              <a:rPr lang="zh-CN" altLang="zh-CN"/>
              <a:t>；</a:t>
            </a:r>
          </a:p>
          <a:p>
            <a:pPr eaLnBrk="1" hangingPunct="1"/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</a:t>
            </a:r>
            <a:r>
              <a:rPr lang="en-US" altLang="zh-CN"/>
              <a:t>DAGScheduler</a:t>
            </a:r>
            <a:r>
              <a:rPr lang="zh-CN" altLang="zh-CN"/>
              <a:t>负责把</a:t>
            </a:r>
            <a:r>
              <a:rPr lang="en-US" altLang="zh-CN"/>
              <a:t>DAG</a:t>
            </a:r>
            <a:r>
              <a:rPr lang="zh-CN" altLang="zh-CN"/>
              <a:t>图分解成多个</a:t>
            </a:r>
            <a:r>
              <a:rPr lang="en-US" altLang="zh-CN"/>
              <a:t>Stage</a:t>
            </a:r>
            <a:r>
              <a:rPr lang="zh-CN" altLang="zh-CN"/>
              <a:t>，每个</a:t>
            </a:r>
            <a:r>
              <a:rPr lang="en-US" altLang="zh-CN"/>
              <a:t>Stage</a:t>
            </a:r>
            <a:r>
              <a:rPr lang="zh-CN" altLang="zh-CN"/>
              <a:t>中包含了多个</a:t>
            </a:r>
            <a:r>
              <a:rPr lang="en-US" altLang="zh-CN"/>
              <a:t>Task</a:t>
            </a:r>
            <a:r>
              <a:rPr lang="zh-CN" altLang="zh-CN"/>
              <a:t>，每个</a:t>
            </a:r>
            <a:r>
              <a:rPr lang="en-US" altLang="zh-CN"/>
              <a:t>Task</a:t>
            </a:r>
            <a:r>
              <a:rPr lang="zh-CN" altLang="zh-CN"/>
              <a:t>会被</a:t>
            </a:r>
            <a:r>
              <a:rPr lang="en-US" altLang="zh-CN"/>
              <a:t>TaskScheduler</a:t>
            </a:r>
            <a:r>
              <a:rPr lang="zh-CN" altLang="zh-CN"/>
              <a:t>分发给各个</a:t>
            </a:r>
            <a:r>
              <a:rPr lang="en-US" altLang="zh-CN"/>
              <a:t>WorkerNode</a:t>
            </a:r>
            <a:r>
              <a:rPr lang="zh-CN" altLang="zh-CN"/>
              <a:t>上的</a:t>
            </a:r>
            <a:r>
              <a:rPr lang="en-US" altLang="zh-CN"/>
              <a:t>Executor</a:t>
            </a:r>
            <a:r>
              <a:rPr lang="zh-CN" altLang="zh-CN"/>
              <a:t>去执行。</a:t>
            </a:r>
            <a:endParaRPr lang="zh-CN" altLang="en-US"/>
          </a:p>
        </p:txBody>
      </p:sp>
      <p:sp>
        <p:nvSpPr>
          <p:cNvPr id="39940" name="矩形 4">
            <a:extLst>
              <a:ext uri="{FF2B5EF4-FFF2-40B4-BE49-F238E27FC236}">
                <a16:creationId xmlns:a16="http://schemas.microsoft.com/office/drawing/2014/main" id="{21C46625-658C-4F17-9F2E-73E53C0CB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319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图</a:t>
            </a:r>
            <a:r>
              <a:rPr lang="en-US" altLang="zh-CN"/>
              <a:t> RDD</a:t>
            </a:r>
            <a:r>
              <a:rPr lang="zh-CN" altLang="zh-CN"/>
              <a:t>在</a:t>
            </a:r>
            <a:r>
              <a:rPr lang="en-US" altLang="zh-CN"/>
              <a:t>Spark</a:t>
            </a:r>
            <a:r>
              <a:rPr lang="zh-CN" altLang="zh-CN"/>
              <a:t>中的运行过程</a:t>
            </a:r>
            <a:endParaRPr lang="zh-CN" altLang="en-US"/>
          </a:p>
        </p:txBody>
      </p:sp>
      <p:pic>
        <p:nvPicPr>
          <p:cNvPr id="39941" name="图片 17">
            <a:extLst>
              <a:ext uri="{FF2B5EF4-FFF2-40B4-BE49-F238E27FC236}">
                <a16:creationId xmlns:a16="http://schemas.microsoft.com/office/drawing/2014/main" id="{171C0930-8FEE-4F6C-BC3F-A9C652D37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352800"/>
            <a:ext cx="7413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矩形 5">
            <a:extLst>
              <a:ext uri="{FF2B5EF4-FFF2-40B4-BE49-F238E27FC236}">
                <a16:creationId xmlns:a16="http://schemas.microsoft.com/office/drawing/2014/main" id="{E02FC4FA-916B-4414-891A-6ED4115A9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7791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6.RDD</a:t>
            </a:r>
            <a:r>
              <a:rPr lang="zh-CN" altLang="en-US" b="1"/>
              <a:t>运行过程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904089AA-586E-4827-AD96-6C3611FF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15200" cy="914400"/>
          </a:xfrm>
          <a:ln/>
        </p:spPr>
        <p:txBody>
          <a:bodyPr/>
          <a:lstStyle/>
          <a:p>
            <a:r>
              <a:rPr lang="en-US" altLang="zh-CN" dirty="0"/>
              <a:t>1.1 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8195" name="矩形 2">
            <a:extLst>
              <a:ext uri="{FF2B5EF4-FFF2-40B4-BE49-F238E27FC236}">
                <a16:creationId xmlns:a16="http://schemas.microsoft.com/office/drawing/2014/main" id="{AFD18BB2-DDE5-4B0D-AE23-3ED7AA9D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077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zh-CN" sz="2400" dirty="0"/>
              <a:t>最初由美国</a:t>
            </a:r>
            <a:r>
              <a:rPr lang="zh-CN" altLang="zh-CN" sz="2400" dirty="0">
                <a:solidFill>
                  <a:srgbClr val="C00000"/>
                </a:solidFill>
              </a:rPr>
              <a:t>加州伯克利大学</a:t>
            </a:r>
            <a:r>
              <a:rPr lang="zh-CN" altLang="zh-CN" sz="2400" dirty="0"/>
              <a:t>（</a:t>
            </a:r>
            <a:r>
              <a:rPr lang="en-US" altLang="zh-CN" sz="2400" dirty="0" err="1"/>
              <a:t>UCBerkeley</a:t>
            </a:r>
            <a:r>
              <a:rPr lang="zh-CN" altLang="zh-CN" sz="2400" dirty="0"/>
              <a:t>）的</a:t>
            </a:r>
            <a:r>
              <a:rPr lang="en-US" altLang="zh-CN" sz="2400" dirty="0"/>
              <a:t>AMP</a:t>
            </a:r>
            <a:r>
              <a:rPr lang="zh-CN" altLang="zh-CN" sz="2400" dirty="0"/>
              <a:t>实验室于</a:t>
            </a:r>
            <a:r>
              <a:rPr lang="en-US" altLang="zh-CN" sz="2400" dirty="0"/>
              <a:t>2009</a:t>
            </a:r>
            <a:r>
              <a:rPr lang="zh-CN" altLang="zh-CN" sz="2400" dirty="0"/>
              <a:t>年开发，是基于内存计算的大数据并行计算框架，可用于构建大型的、低延迟的数据分析应用程序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2013</a:t>
            </a:r>
            <a:r>
              <a:rPr lang="zh-CN" altLang="zh-CN" sz="2400" dirty="0"/>
              <a:t>年</a:t>
            </a:r>
            <a:r>
              <a:rPr lang="en-US" altLang="zh-CN" sz="2400" dirty="0"/>
              <a:t>Spark</a:t>
            </a:r>
            <a:r>
              <a:rPr lang="zh-CN" altLang="zh-CN" sz="2400" dirty="0"/>
              <a:t>加入</a:t>
            </a:r>
            <a:r>
              <a:rPr lang="en-US" altLang="zh-CN" sz="2400" dirty="0">
                <a:solidFill>
                  <a:srgbClr val="C00000"/>
                </a:solidFill>
              </a:rPr>
              <a:t>Apache</a:t>
            </a:r>
            <a:r>
              <a:rPr lang="zh-CN" altLang="zh-CN" sz="2400" dirty="0">
                <a:solidFill>
                  <a:srgbClr val="C00000"/>
                </a:solidFill>
              </a:rPr>
              <a:t>孵化器项目后发展迅猛</a:t>
            </a:r>
            <a:r>
              <a:rPr lang="zh-CN" altLang="zh-CN" sz="2400" dirty="0"/>
              <a:t>，如今已成为</a:t>
            </a:r>
            <a:r>
              <a:rPr lang="en-US" altLang="zh-CN" sz="2400" dirty="0"/>
              <a:t>Apache</a:t>
            </a:r>
            <a:r>
              <a:rPr lang="zh-CN" altLang="zh-CN" sz="2400" dirty="0"/>
              <a:t>软件基金会最重要的三大分布式计算系统开源项目之一（</a:t>
            </a:r>
            <a:r>
              <a:rPr lang="en-US" altLang="zh-CN" sz="2400" dirty="0"/>
              <a:t>Hadoop</a:t>
            </a:r>
            <a:r>
              <a:rPr lang="zh-CN" altLang="zh-CN" sz="2400" dirty="0"/>
              <a:t>、</a:t>
            </a:r>
            <a:r>
              <a:rPr lang="en-US" altLang="zh-CN" sz="2400" dirty="0"/>
              <a:t>Spark</a:t>
            </a:r>
            <a:r>
              <a:rPr lang="zh-CN" altLang="zh-CN" sz="2400" dirty="0"/>
              <a:t>、</a:t>
            </a:r>
            <a:r>
              <a:rPr lang="en-US" altLang="zh-CN" sz="2400" dirty="0"/>
              <a:t>Storm</a:t>
            </a:r>
            <a:r>
              <a:rPr lang="zh-CN" altLang="zh-CN" sz="2400" dirty="0"/>
              <a:t>）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en-US" sz="2400" dirty="0"/>
              <a:t>在</a:t>
            </a:r>
            <a:r>
              <a:rPr lang="en-US" altLang="zh-CN" sz="2400" dirty="0"/>
              <a:t>2014</a:t>
            </a:r>
            <a:r>
              <a:rPr lang="zh-CN" altLang="en-US" sz="2400" dirty="0"/>
              <a:t>年打破了</a:t>
            </a:r>
            <a:r>
              <a:rPr lang="en-US" altLang="zh-CN" sz="2400" dirty="0"/>
              <a:t>Hadoop</a:t>
            </a:r>
            <a:r>
              <a:rPr lang="zh-CN" altLang="en-US" sz="2400" dirty="0"/>
              <a:t>保持的基准排序纪录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Spark/206</a:t>
            </a:r>
            <a:r>
              <a:rPr lang="zh-CN" altLang="en-US" sz="2400" dirty="0"/>
              <a:t>个节点</a:t>
            </a:r>
            <a:r>
              <a:rPr lang="en-US" altLang="zh-CN" sz="2400" dirty="0"/>
              <a:t>/23</a:t>
            </a:r>
            <a:r>
              <a:rPr lang="zh-CN" altLang="en-US" sz="2400" dirty="0"/>
              <a:t>分钟</a:t>
            </a:r>
            <a:r>
              <a:rPr lang="en-US" altLang="zh-CN" sz="2400" dirty="0"/>
              <a:t>/100TB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Hadoop/2000</a:t>
            </a:r>
            <a:r>
              <a:rPr lang="zh-CN" altLang="en-US" sz="2400" dirty="0"/>
              <a:t>个节点</a:t>
            </a:r>
            <a:r>
              <a:rPr lang="en-US" altLang="zh-CN" sz="2400" dirty="0"/>
              <a:t>/72</a:t>
            </a:r>
            <a:r>
              <a:rPr lang="zh-CN" altLang="en-US" sz="2400" dirty="0"/>
              <a:t>分钟</a:t>
            </a:r>
            <a:r>
              <a:rPr lang="en-US" altLang="zh-CN" sz="2400" dirty="0"/>
              <a:t>/100TB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en-US" sz="2400" dirty="0"/>
              <a:t>用十分之一的计算资源，获得了比</a:t>
            </a:r>
            <a:r>
              <a:rPr lang="en-US" altLang="zh-CN" sz="2400" dirty="0"/>
              <a:t>Hadoop</a:t>
            </a:r>
            <a:r>
              <a:rPr lang="zh-CN" altLang="en-US" sz="2400" dirty="0"/>
              <a:t>快</a:t>
            </a:r>
            <a:r>
              <a:rPr lang="en-US" altLang="zh-CN" sz="2400" dirty="0"/>
              <a:t>3</a:t>
            </a:r>
            <a:r>
              <a:rPr lang="zh-CN" altLang="en-US" sz="2400" dirty="0"/>
              <a:t>倍的速度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9FC162BB-F504-4CE3-AB63-CDDA2C7D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1.1 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92D31D53-4CF2-47D8-A38B-6A9B770CB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905961"/>
            <a:ext cx="815340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具有如下几个主要特点：</a:t>
            </a:r>
            <a:endParaRPr lang="zh-CN" altLang="en-US" sz="2400" dirty="0"/>
          </a:p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运行速度快：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执行引擎以支持循环数据流与内存计算</a:t>
            </a:r>
            <a:endParaRPr lang="zh-CN" altLang="en-US" sz="2400" dirty="0"/>
          </a:p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容易使用：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语言进行编程，可以通过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进行交互式编程 </a:t>
            </a:r>
          </a:p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通用性：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提供了完整而强大的技术栈，包括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查询、流式计算、机器学习和图算法组件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运行模式多样：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可运行于独立的集群模式中，可运行于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中，也可运行于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等云环境中，并且可以访问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等多种数据源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A1FDD2AD-0400-49D7-AB94-F7A6D48A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1.1 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pic>
        <p:nvPicPr>
          <p:cNvPr id="10243" name="Picture 2" descr="spark&amp;hadoop">
            <a:extLst>
              <a:ext uri="{FF2B5EF4-FFF2-40B4-BE49-F238E27FC236}">
                <a16:creationId xmlns:a16="http://schemas.microsoft.com/office/drawing/2014/main" id="{16EFBC81-DA76-4D19-8E8E-D08E07CB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118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矩形 4">
            <a:extLst>
              <a:ext uri="{FF2B5EF4-FFF2-40B4-BE49-F238E27FC236}">
                <a16:creationId xmlns:a16="http://schemas.microsoft.com/office/drawing/2014/main" id="{4126F96F-83D9-4FD2-AD33-769AE60E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762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Spark</a:t>
            </a:r>
            <a:r>
              <a:rPr lang="zh-CN" altLang="zh-CN"/>
              <a:t>如今已吸引了国内外各大公司的注意，如腾讯、淘宝、百度、亚马逊等公司均不同程度地使用了</a:t>
            </a:r>
            <a:r>
              <a:rPr lang="en-US" altLang="zh-CN"/>
              <a:t>Spark</a:t>
            </a:r>
            <a:r>
              <a:rPr lang="zh-CN" altLang="zh-CN"/>
              <a:t>来构建大数据分析应用，并应用到实际的生产环境中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AAFE477-4172-456B-A2D7-BDA67492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1.2 Scala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9AC7ECAD-3232-4D57-A7AE-7EFB5BFC1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31913"/>
            <a:ext cx="7620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C00000"/>
                </a:solidFill>
              </a:rPr>
              <a:t>Scala</a:t>
            </a:r>
            <a:r>
              <a:rPr lang="zh-CN" altLang="zh-CN" sz="2000" dirty="0"/>
              <a:t>是一门现代的</a:t>
            </a:r>
            <a:r>
              <a:rPr lang="zh-CN" altLang="zh-CN" sz="2000" dirty="0">
                <a:solidFill>
                  <a:srgbClr val="C00000"/>
                </a:solidFill>
              </a:rPr>
              <a:t>多范式编程语言</a:t>
            </a:r>
            <a:r>
              <a:rPr lang="zh-CN" altLang="zh-CN" sz="2000" dirty="0"/>
              <a:t>，运行于</a:t>
            </a:r>
            <a:r>
              <a:rPr lang="en-US" altLang="zh-CN" sz="2000" dirty="0"/>
              <a:t>Java</a:t>
            </a:r>
            <a:r>
              <a:rPr lang="zh-CN" altLang="zh-CN" sz="2000" dirty="0"/>
              <a:t>平台（</a:t>
            </a:r>
            <a:r>
              <a:rPr lang="en-US" altLang="zh-CN" sz="2000" dirty="0"/>
              <a:t>JVM</a:t>
            </a:r>
            <a:r>
              <a:rPr lang="zh-CN" altLang="zh-CN" sz="2000" dirty="0"/>
              <a:t>，</a:t>
            </a:r>
            <a:r>
              <a:rPr lang="en-US" altLang="zh-CN" sz="2000" dirty="0"/>
              <a:t>Java </a:t>
            </a:r>
            <a:r>
              <a:rPr lang="zh-CN" altLang="zh-CN" sz="2000" dirty="0"/>
              <a:t>虚拟机），并兼容现有的</a:t>
            </a:r>
            <a:r>
              <a:rPr lang="en-US" altLang="zh-CN" sz="2000" dirty="0"/>
              <a:t>Java</a:t>
            </a:r>
            <a:r>
              <a:rPr lang="zh-CN" altLang="zh-CN" sz="2000" dirty="0"/>
              <a:t>程序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的特性：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具备强大的并发性，支持函数式编程，可以更好地支持分布式系统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语法简洁，能提供优雅的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兼容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，运行速度快，且能融合到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生态圈中</a:t>
            </a:r>
            <a:r>
              <a:rPr lang="zh-CN" altLang="en-US" sz="2000" dirty="0"/>
              <a:t> </a:t>
            </a:r>
          </a:p>
        </p:txBody>
      </p:sp>
      <p:sp>
        <p:nvSpPr>
          <p:cNvPr id="11268" name="矩形 3">
            <a:extLst>
              <a:ext uri="{FF2B5EF4-FFF2-40B4-BE49-F238E27FC236}">
                <a16:creationId xmlns:a16="http://schemas.microsoft.com/office/drawing/2014/main" id="{57030CF4-ED0A-469D-8126-BCA2E1432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33850"/>
            <a:ext cx="754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Scala</a:t>
            </a:r>
            <a:r>
              <a:rPr lang="zh-CN" altLang="zh-CN" sz="2000" dirty="0"/>
              <a:t>是</a:t>
            </a:r>
            <a:r>
              <a:rPr lang="en-US" altLang="zh-CN" sz="2000" dirty="0"/>
              <a:t>Spark</a:t>
            </a:r>
            <a:r>
              <a:rPr lang="zh-CN" altLang="zh-CN" sz="2000" dirty="0"/>
              <a:t>的主要编程语言，但</a:t>
            </a:r>
            <a:r>
              <a:rPr lang="en-US" altLang="zh-CN" sz="2000" dirty="0"/>
              <a:t>Spark</a:t>
            </a:r>
            <a:r>
              <a:rPr lang="zh-CN" altLang="zh-CN" sz="2000" dirty="0"/>
              <a:t>还支持</a:t>
            </a:r>
            <a:r>
              <a:rPr lang="en-US" altLang="zh-CN" sz="2000" dirty="0"/>
              <a:t>Java</a:t>
            </a:r>
            <a:r>
              <a:rPr lang="zh-CN" altLang="zh-CN" sz="2000" dirty="0"/>
              <a:t>、</a:t>
            </a:r>
            <a:r>
              <a:rPr lang="en-US" altLang="zh-CN" sz="2000" dirty="0"/>
              <a:t>Python</a:t>
            </a:r>
            <a:r>
              <a:rPr lang="zh-CN" altLang="zh-CN" sz="2000" dirty="0"/>
              <a:t>、</a:t>
            </a:r>
            <a:r>
              <a:rPr lang="en-US" altLang="zh-CN" sz="2000" dirty="0"/>
              <a:t>R</a:t>
            </a:r>
            <a:r>
              <a:rPr lang="zh-CN" altLang="zh-CN" sz="2000" dirty="0"/>
              <a:t>作为编程语言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Scala</a:t>
            </a:r>
            <a:r>
              <a:rPr lang="zh-CN" altLang="zh-CN" sz="2000" dirty="0"/>
              <a:t>的优势是提供了</a:t>
            </a:r>
            <a:r>
              <a:rPr lang="en-US" altLang="zh-CN" sz="2000" dirty="0"/>
              <a:t>REPL</a:t>
            </a:r>
            <a:r>
              <a:rPr lang="zh-CN" altLang="zh-CN" sz="2000" dirty="0"/>
              <a:t>（</a:t>
            </a:r>
            <a:r>
              <a:rPr lang="en-US" altLang="zh-CN" sz="2000" dirty="0"/>
              <a:t>Read-Eval-Print Loop</a:t>
            </a:r>
            <a:r>
              <a:rPr lang="zh-CN" altLang="zh-CN" sz="2000" dirty="0"/>
              <a:t>，交互式解释器）</a:t>
            </a:r>
            <a:r>
              <a:rPr lang="zh-CN" altLang="en-US" sz="2000" dirty="0"/>
              <a:t>，提高程序开发效率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42876FF-0C7A-4296-B1E9-156B34C6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1.3 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527B99F0-C4B7-4F21-A68B-87C4DE27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10" y="780157"/>
            <a:ext cx="8381780" cy="600164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存在如下一些缺点：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表达能力有限</a:t>
            </a:r>
            <a:endParaRPr lang="zh-CN" altLang="en-US" sz="2400" dirty="0"/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磁盘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开销大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延迟高（任务之间的衔接涉及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开销；在前一个任务执行完成之前，其他任务就无法开始，难以胜任复杂、多阶段的计算任务</a:t>
            </a:r>
            <a:r>
              <a:rPr lang="zh-CN" altLang="en-US" sz="2400" dirty="0"/>
              <a:t> ）</a:t>
            </a:r>
            <a:endParaRPr lang="en-US" altLang="zh-CN" sz="2400" dirty="0"/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eaLnBrk="0" hangingPunct="0">
              <a:defRPr/>
            </a:pPr>
            <a:r>
              <a:rPr lang="en-US" altLang="zh-CN" sz="2400" dirty="0">
                <a:solidFill>
                  <a:srgbClr val="C00000"/>
                </a:solidFill>
              </a:rPr>
              <a:t>Spark</a:t>
            </a:r>
            <a:r>
              <a:rPr lang="zh-CN" altLang="en-US" sz="2400" dirty="0">
                <a:solidFill>
                  <a:srgbClr val="C00000"/>
                </a:solidFill>
              </a:rPr>
              <a:t>在借鉴</a:t>
            </a:r>
            <a:r>
              <a:rPr lang="en-US" altLang="zh-CN" sz="2400" dirty="0">
                <a:solidFill>
                  <a:srgbClr val="C00000"/>
                </a:solidFill>
              </a:rPr>
              <a:t>Hadoop MapReduce</a:t>
            </a:r>
            <a:r>
              <a:rPr lang="zh-CN" altLang="en-US" sz="2400" dirty="0">
                <a:solidFill>
                  <a:srgbClr val="C00000"/>
                </a:solidFill>
              </a:rPr>
              <a:t>优点的同时，很好地解决了</a:t>
            </a:r>
            <a:r>
              <a:rPr lang="en-US" altLang="zh-CN" sz="2400" dirty="0">
                <a:solidFill>
                  <a:srgbClr val="C00000"/>
                </a:solidFill>
              </a:rPr>
              <a:t>MapReduce</a:t>
            </a:r>
            <a:r>
              <a:rPr lang="zh-CN" altLang="en-US" sz="2400" dirty="0">
                <a:solidFill>
                  <a:srgbClr val="C00000"/>
                </a:solidFill>
              </a:rPr>
              <a:t>所面临的问题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的计算模式也属于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，但不局限于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操作，还提供了多种数据集操作类型，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编程模型比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Hadoop MapReduce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更灵活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800100" lvl="1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提供了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内存计算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，可将中间结果放到内存中，对于迭代运算效率更高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的任务调度执行机制，要优于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Hadoop MapReduce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的迭代执行机制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>
            <a:extLst>
              <a:ext uri="{FF2B5EF4-FFF2-40B4-BE49-F238E27FC236}">
                <a16:creationId xmlns:a16="http://schemas.microsoft.com/office/drawing/2014/main" id="{6B756853-FDD9-4BCE-B613-7BDFD6FA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1.3 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10F6613D-798E-4C16-A705-F082D7E4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1">
            <a:extLst>
              <a:ext uri="{FF2B5EF4-FFF2-40B4-BE49-F238E27FC236}">
                <a16:creationId xmlns:a16="http://schemas.microsoft.com/office/drawing/2014/main" id="{4F40A31A-990B-4070-8E0C-91E44F1F8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02705"/>
              </p:ext>
            </p:extLst>
          </p:nvPr>
        </p:nvGraphicFramePr>
        <p:xfrm>
          <a:off x="1828872" y="1066799"/>
          <a:ext cx="5714918" cy="5535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3" imgW="9972554" imgH="9677561" progId="Visio.Drawing.15">
                  <p:embed/>
                </p:oleObj>
              </mc:Choice>
              <mc:Fallback>
                <p:oleObj r:id="rId3" imgW="9972554" imgH="967756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72" y="1066799"/>
                        <a:ext cx="5714918" cy="5535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默认设计模板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3062</Words>
  <Application>Microsoft Office PowerPoint</Application>
  <PresentationFormat>全屏显示(4:3)</PresentationFormat>
  <Paragraphs>215</Paragraphs>
  <Slides>35</Slides>
  <Notes>2</Notes>
  <HiddenSlides>6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Arial</vt:lpstr>
      <vt:lpstr>Times New Roman</vt:lpstr>
      <vt:lpstr>默认设计模板</vt:lpstr>
      <vt:lpstr>Visio.Drawing.15</vt:lpstr>
      <vt:lpstr>PowerPoint 演示文稿</vt:lpstr>
      <vt:lpstr>1 Spark概述</vt:lpstr>
      <vt:lpstr>1.1 Spark1.1 Spark简介简介</vt:lpstr>
      <vt:lpstr>1.1 Spark简介</vt:lpstr>
      <vt:lpstr>1.1 Spark简介</vt:lpstr>
      <vt:lpstr>1.1 Spark简介</vt:lpstr>
      <vt:lpstr>1.2 Scala简介</vt:lpstr>
      <vt:lpstr>1.3 Spark与Hadoop的对比</vt:lpstr>
      <vt:lpstr>1.3 Spark与Hadoop的对比</vt:lpstr>
      <vt:lpstr>1.3 Spark与Hadoop的对比</vt:lpstr>
      <vt:lpstr>2 Spark生态系统</vt:lpstr>
      <vt:lpstr>2 Spark生态系统</vt:lpstr>
      <vt:lpstr>2 Spark生态系统</vt:lpstr>
      <vt:lpstr>3 Spark运行架构</vt:lpstr>
      <vt:lpstr>3.1 基本概念</vt:lpstr>
      <vt:lpstr>3.2 架构设计</vt:lpstr>
      <vt:lpstr>3.2 架构设计</vt:lpstr>
      <vt:lpstr>3.3 Spark运行基本流程</vt:lpstr>
      <vt:lpstr>3.3 Spark运行基本流程</vt:lpstr>
      <vt:lpstr>3.4 RDD运行原理</vt:lpstr>
      <vt:lpstr>RDD弹性分布式数据集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a b</cp:lastModifiedBy>
  <cp:revision>174</cp:revision>
  <dcterms:modified xsi:type="dcterms:W3CDTF">2021-11-29T23:04:42Z</dcterms:modified>
</cp:coreProperties>
</file>