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68" r:id="rId5"/>
    <p:sldId id="269" r:id="rId6"/>
    <p:sldId id="258" r:id="rId7"/>
    <p:sldId id="264" r:id="rId8"/>
    <p:sldId id="267" r:id="rId9"/>
    <p:sldId id="265" r:id="rId10"/>
    <p:sldId id="263" r:id="rId11"/>
    <p:sldId id="26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52"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17840-5E5F-473E-8B93-ABB107D211A3}" type="datetimeFigureOut">
              <a:rPr lang="zh-CN" altLang="en-US" smtClean="0"/>
              <a:t>21.12.7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E18D9-E083-462A-8D1E-C7CE246C8BC9}" type="slidenum">
              <a:rPr lang="zh-CN" altLang="en-US" smtClean="0"/>
              <a:t>‹#›</a:t>
            </a:fld>
            <a:endParaRPr lang="zh-CN" altLang="en-US"/>
          </a:p>
        </p:txBody>
      </p:sp>
    </p:spTree>
    <p:extLst>
      <p:ext uri="{BB962C8B-B14F-4D97-AF65-F5344CB8AC3E}">
        <p14:creationId xmlns:p14="http://schemas.microsoft.com/office/powerpoint/2010/main" val="43708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AE18D9-E083-462A-8D1E-C7CE246C8BC9}" type="slidenum">
              <a:rPr lang="zh-CN" altLang="en-US" smtClean="0"/>
              <a:t>3</a:t>
            </a:fld>
            <a:endParaRPr lang="zh-CN" altLang="en-US"/>
          </a:p>
        </p:txBody>
      </p:sp>
    </p:spTree>
    <p:extLst>
      <p:ext uri="{BB962C8B-B14F-4D97-AF65-F5344CB8AC3E}">
        <p14:creationId xmlns:p14="http://schemas.microsoft.com/office/powerpoint/2010/main" val="188930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消费者进程从队列里取消息，处理完成后，去更新数据库，或者给其他队列发新消息。</a:t>
            </a:r>
          </a:p>
        </p:txBody>
      </p:sp>
      <p:sp>
        <p:nvSpPr>
          <p:cNvPr id="4" name="灯片编号占位符 3"/>
          <p:cNvSpPr>
            <a:spLocks noGrp="1"/>
          </p:cNvSpPr>
          <p:nvPr>
            <p:ph type="sldNum" sz="quarter" idx="5"/>
          </p:nvPr>
        </p:nvSpPr>
        <p:spPr/>
        <p:txBody>
          <a:bodyPr/>
          <a:lstStyle/>
          <a:p>
            <a:fld id="{85AE18D9-E083-462A-8D1E-C7CE246C8BC9}" type="slidenum">
              <a:rPr lang="zh-CN" altLang="en-US" smtClean="0"/>
              <a:t>4</a:t>
            </a:fld>
            <a:endParaRPr lang="zh-CN" altLang="en-US"/>
          </a:p>
        </p:txBody>
      </p:sp>
    </p:spTree>
    <p:extLst>
      <p:ext uri="{BB962C8B-B14F-4D97-AF65-F5344CB8AC3E}">
        <p14:creationId xmlns:p14="http://schemas.microsoft.com/office/powerpoint/2010/main" val="293050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8D8D8"/>
                </a:solidFill>
                <a:effectLst/>
                <a:latin typeface="Lato" panose="020F0502020204030203" pitchFamily="34" charset="0"/>
              </a:rPr>
              <a:t>一个</a:t>
            </a:r>
            <a:r>
              <a:rPr lang="en-US" altLang="zh-CN" b="0" i="0" dirty="0">
                <a:solidFill>
                  <a:srgbClr val="D8D8D8"/>
                </a:solidFill>
                <a:effectLst/>
                <a:latin typeface="Lato" panose="020F0502020204030203" pitchFamily="34" charset="0"/>
              </a:rPr>
              <a:t>Storm</a:t>
            </a:r>
            <a:r>
              <a:rPr lang="zh-CN" altLang="en-US" b="0" i="0" dirty="0">
                <a:solidFill>
                  <a:srgbClr val="D8D8D8"/>
                </a:solidFill>
                <a:effectLst/>
                <a:latin typeface="Lato" panose="020F0502020204030203" pitchFamily="34" charset="0"/>
              </a:rPr>
              <a:t>拓扑跟一个</a:t>
            </a:r>
            <a:r>
              <a:rPr lang="en-US" altLang="zh-CN" b="0" i="0" dirty="0">
                <a:solidFill>
                  <a:srgbClr val="D8D8D8"/>
                </a:solidFill>
                <a:effectLst/>
                <a:latin typeface="Lato" panose="020F0502020204030203" pitchFamily="34" charset="0"/>
              </a:rPr>
              <a:t>MapReduce</a:t>
            </a:r>
            <a:r>
              <a:rPr lang="zh-CN" altLang="en-US" b="0" i="0" dirty="0">
                <a:solidFill>
                  <a:srgbClr val="D8D8D8"/>
                </a:solidFill>
                <a:effectLst/>
                <a:latin typeface="Lato" panose="020F0502020204030203" pitchFamily="34" charset="0"/>
              </a:rPr>
              <a:t>的任务</a:t>
            </a:r>
            <a:r>
              <a:rPr lang="en-US" altLang="zh-CN" b="0" i="0" dirty="0">
                <a:solidFill>
                  <a:srgbClr val="D8D8D8"/>
                </a:solidFill>
                <a:effectLst/>
                <a:latin typeface="Lato" panose="020F0502020204030203" pitchFamily="34" charset="0"/>
              </a:rPr>
              <a:t>(job)</a:t>
            </a:r>
            <a:r>
              <a:rPr lang="zh-CN" altLang="en-US" b="0" i="0" dirty="0">
                <a:solidFill>
                  <a:srgbClr val="D8D8D8"/>
                </a:solidFill>
                <a:effectLst/>
                <a:latin typeface="Lato" panose="020F0502020204030203" pitchFamily="34" charset="0"/>
              </a:rPr>
              <a:t>是类似的。主要区别是</a:t>
            </a:r>
            <a:r>
              <a:rPr lang="en-US" altLang="zh-CN" b="0" i="0" dirty="0">
                <a:solidFill>
                  <a:srgbClr val="D8D8D8"/>
                </a:solidFill>
                <a:effectLst/>
                <a:latin typeface="Lato" panose="020F0502020204030203" pitchFamily="34" charset="0"/>
              </a:rPr>
              <a:t>MapReduce</a:t>
            </a:r>
            <a:r>
              <a:rPr lang="zh-CN" altLang="en-US" b="0" i="0" dirty="0">
                <a:solidFill>
                  <a:srgbClr val="D8D8D8"/>
                </a:solidFill>
                <a:effectLst/>
                <a:latin typeface="Lato" panose="020F0502020204030203" pitchFamily="34" charset="0"/>
              </a:rPr>
              <a:t>任务最终会结束，而拓扑会一直运行（当然直到你杀死它</a:t>
            </a:r>
            <a:r>
              <a:rPr lang="en-US" altLang="zh-CN" b="0" i="0" dirty="0">
                <a:solidFill>
                  <a:srgbClr val="D8D8D8"/>
                </a:solidFill>
                <a:effectLst/>
                <a:latin typeface="Lato" panose="020F0502020204030203" pitchFamily="34" charset="0"/>
              </a:rPr>
              <a:t>)</a:t>
            </a:r>
            <a:endParaRPr lang="zh-CN" altLang="en-US" dirty="0"/>
          </a:p>
        </p:txBody>
      </p:sp>
      <p:sp>
        <p:nvSpPr>
          <p:cNvPr id="4" name="灯片编号占位符 3"/>
          <p:cNvSpPr>
            <a:spLocks noGrp="1"/>
          </p:cNvSpPr>
          <p:nvPr>
            <p:ph type="sldNum" sz="quarter" idx="5"/>
          </p:nvPr>
        </p:nvSpPr>
        <p:spPr/>
        <p:txBody>
          <a:bodyPr/>
          <a:lstStyle/>
          <a:p>
            <a:fld id="{85AE18D9-E083-462A-8D1E-C7CE246C8BC9}" type="slidenum">
              <a:rPr lang="zh-CN" altLang="en-US" smtClean="0"/>
              <a:t>7</a:t>
            </a:fld>
            <a:endParaRPr lang="zh-CN" altLang="en-US"/>
          </a:p>
        </p:txBody>
      </p:sp>
    </p:spTree>
    <p:extLst>
      <p:ext uri="{BB962C8B-B14F-4D97-AF65-F5344CB8AC3E}">
        <p14:creationId xmlns:p14="http://schemas.microsoft.com/office/powerpoint/2010/main" val="328755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B29CF-3984-4576-BC86-1D0ABD0FD01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0DFE07-E1D2-4828-8F15-D9CBC28BF98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8DEB91-9070-427B-9BA7-CF98B1A53D56}"/>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5" name="页脚占位符 4">
            <a:extLst>
              <a:ext uri="{FF2B5EF4-FFF2-40B4-BE49-F238E27FC236}">
                <a16:creationId xmlns:a16="http://schemas.microsoft.com/office/drawing/2014/main" id="{835913B8-DE78-4FC8-9BF5-ACADBB2199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07EFD7-AFF8-4241-8B64-1E83B733E28D}"/>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1207930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57F26-7C02-435B-8265-8111084BB5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6D923B-F7C6-42C4-8335-E8B2371CD2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B2EA0A-6D69-48AC-9027-690D316FD5E2}"/>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5" name="页脚占位符 4">
            <a:extLst>
              <a:ext uri="{FF2B5EF4-FFF2-40B4-BE49-F238E27FC236}">
                <a16:creationId xmlns:a16="http://schemas.microsoft.com/office/drawing/2014/main" id="{D663B9C2-2722-4709-BBC6-23D1BA0DE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7EC50-861B-47FB-90BF-C500C51AAAAD}"/>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171818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85764D-2959-43CF-8FCA-42581ABAD0DD}"/>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8678A9-4C2B-4B07-BDC5-D88500FE531E}"/>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A07D7C-4345-4A40-A847-EE92097005BA}"/>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5" name="页脚占位符 4">
            <a:extLst>
              <a:ext uri="{FF2B5EF4-FFF2-40B4-BE49-F238E27FC236}">
                <a16:creationId xmlns:a16="http://schemas.microsoft.com/office/drawing/2014/main" id="{A6F27A07-B801-47FA-BFBE-8AE427E8DE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AC0A81-0EFF-408F-9F32-18373DFAD987}"/>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16399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382C6-7359-4B5C-9CB5-834F00059E94}"/>
              </a:ext>
            </a:extLst>
          </p:cNvPr>
          <p:cNvSpPr>
            <a:spLocks noGrp="1"/>
          </p:cNvSpPr>
          <p:nvPr>
            <p:ph type="title"/>
          </p:nvPr>
        </p:nvSpPr>
        <p:spPr/>
        <p:txBody>
          <a:bodyPr/>
          <a:lstStyle>
            <a:lvl1pPr>
              <a:defRPr b="1">
                <a:solidFill>
                  <a:srgbClr val="002060"/>
                </a:solidFill>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21D072B0-1AA1-458C-9CE3-68F105F5335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C9016E-C4DB-4D96-9253-C7E58BF3AEF4}"/>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5" name="页脚占位符 4">
            <a:extLst>
              <a:ext uri="{FF2B5EF4-FFF2-40B4-BE49-F238E27FC236}">
                <a16:creationId xmlns:a16="http://schemas.microsoft.com/office/drawing/2014/main" id="{ED9693D2-72F6-4792-9859-373626C259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DDF6DE-12D6-4453-9D90-AF23A44A58D7}"/>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175045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D6D2F-FA4B-4F87-9C47-7895CA7CA737}"/>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12F4FA-B2FD-4FB5-907F-CECF1538DC3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D591D0-280F-4F2A-BDCA-484CBBFBEBE4}"/>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5" name="页脚占位符 4">
            <a:extLst>
              <a:ext uri="{FF2B5EF4-FFF2-40B4-BE49-F238E27FC236}">
                <a16:creationId xmlns:a16="http://schemas.microsoft.com/office/drawing/2014/main" id="{DEFB4D71-984D-47B3-85B1-6AD247D84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F3FC63-8DAB-45F2-87BA-FDEE7747336A}"/>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203088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04AA0-A4B4-4B88-8AF0-8ADD07BB77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4D0D96-30E8-4E0F-A093-32F8F5FB79A8}"/>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EDA541D-DFD1-44AA-941A-B2D7BCE2FA3B}"/>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D1FEE6-9338-4364-B083-54E8CFE1D7B4}"/>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6" name="页脚占位符 5">
            <a:extLst>
              <a:ext uri="{FF2B5EF4-FFF2-40B4-BE49-F238E27FC236}">
                <a16:creationId xmlns:a16="http://schemas.microsoft.com/office/drawing/2014/main" id="{B03E39E8-6507-49F7-9F13-C95C569628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3959D1-E179-4EAF-9EF3-15EF73F6D9B6}"/>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278817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6CD4B-94CB-4F72-8E89-7EA03F88601F}"/>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34924A-0CEF-4C6B-BA80-052E297760E2}"/>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99076B-26C8-42EC-AE64-79D7FA4FECDA}"/>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1A90AA-263C-4EF6-BF16-599E1BC4CA7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39FB89-2AF7-4969-ACFF-7D9635F0103E}"/>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53A253-D646-4295-B595-420823CB452D}"/>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8" name="页脚占位符 7">
            <a:extLst>
              <a:ext uri="{FF2B5EF4-FFF2-40B4-BE49-F238E27FC236}">
                <a16:creationId xmlns:a16="http://schemas.microsoft.com/office/drawing/2014/main" id="{B2C0BCC0-0EC3-491A-B734-A52547F2A7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9ED525-6F6B-4077-83E6-6059684F0217}"/>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100909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CD786-9E21-4B92-93CF-6B1AB56A07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352CAA-62C6-4370-A0A9-A9FBDCCD8C59}"/>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4" name="页脚占位符 3">
            <a:extLst>
              <a:ext uri="{FF2B5EF4-FFF2-40B4-BE49-F238E27FC236}">
                <a16:creationId xmlns:a16="http://schemas.microsoft.com/office/drawing/2014/main" id="{10963717-6D69-4E32-9C35-383BE1704E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DF84E0-4893-4C0D-A4EB-451CD86300D0}"/>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411146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2AC824-0DAD-44A5-8B70-54A46E74F84A}"/>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3" name="页脚占位符 2">
            <a:extLst>
              <a:ext uri="{FF2B5EF4-FFF2-40B4-BE49-F238E27FC236}">
                <a16:creationId xmlns:a16="http://schemas.microsoft.com/office/drawing/2014/main" id="{EF0ACB1D-A82C-4A5B-8B22-1F07B28E64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350475-4892-40B9-A253-F3E99B12F723}"/>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291007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608C6-28A0-4E69-AC1F-0ACFEEA65016}"/>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6C5C4E-3DE1-43E5-87F4-76457FC0AFB8}"/>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F26A48-CECF-420A-A60F-3714D5C189D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8D9B1A-49A0-4577-B0DF-287C07E631EF}"/>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6" name="页脚占位符 5">
            <a:extLst>
              <a:ext uri="{FF2B5EF4-FFF2-40B4-BE49-F238E27FC236}">
                <a16:creationId xmlns:a16="http://schemas.microsoft.com/office/drawing/2014/main" id="{31A5BA02-EDD6-4ABB-8D35-C54CFC0B4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858A54-6EFA-405A-A0B7-954611C78B3B}"/>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21881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FC148-F8C8-4165-AB8E-E50858562928}"/>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468E58-B233-42DD-AAA0-DB2ACE9198CC}"/>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A274A8-C11B-4A3B-A62F-572F10B847D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8C3AA2-8834-4B95-8E29-EB030EBA66DF}"/>
              </a:ext>
            </a:extLst>
          </p:cNvPr>
          <p:cNvSpPr>
            <a:spLocks noGrp="1"/>
          </p:cNvSpPr>
          <p:nvPr>
            <p:ph type="dt" sz="half" idx="10"/>
          </p:nvPr>
        </p:nvSpPr>
        <p:spPr/>
        <p:txBody>
          <a:bodyPr/>
          <a:lstStyle/>
          <a:p>
            <a:fld id="{20886D89-C8A7-4C22-9D33-7B24B4AEB0E0}" type="datetimeFigureOut">
              <a:rPr lang="zh-CN" altLang="en-US" smtClean="0"/>
              <a:t>21.12.7</a:t>
            </a:fld>
            <a:endParaRPr lang="zh-CN" altLang="en-US"/>
          </a:p>
        </p:txBody>
      </p:sp>
      <p:sp>
        <p:nvSpPr>
          <p:cNvPr id="6" name="页脚占位符 5">
            <a:extLst>
              <a:ext uri="{FF2B5EF4-FFF2-40B4-BE49-F238E27FC236}">
                <a16:creationId xmlns:a16="http://schemas.microsoft.com/office/drawing/2014/main" id="{9B950D94-87A3-4F85-AEDB-9D5D7ABC90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467DB-DEE1-4668-A82C-3A88AB074262}"/>
              </a:ext>
            </a:extLst>
          </p:cNvPr>
          <p:cNvSpPr>
            <a:spLocks noGrp="1"/>
          </p:cNvSpPr>
          <p:nvPr>
            <p:ph type="sldNum" sz="quarter" idx="12"/>
          </p:nvPr>
        </p:nvSpPr>
        <p:spPr/>
        <p:txBody>
          <a:body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286048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6D8AE7-BACA-4567-A858-7D6463BE275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CCB1ED-73AF-4106-9844-A847942D956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63B602-D3DA-47B3-8D9F-B2587BE2D37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86D89-C8A7-4C22-9D33-7B24B4AEB0E0}" type="datetimeFigureOut">
              <a:rPr lang="zh-CN" altLang="en-US" smtClean="0"/>
              <a:t>21.12.7</a:t>
            </a:fld>
            <a:endParaRPr lang="zh-CN" altLang="en-US"/>
          </a:p>
        </p:txBody>
      </p:sp>
      <p:sp>
        <p:nvSpPr>
          <p:cNvPr id="5" name="页脚占位符 4">
            <a:extLst>
              <a:ext uri="{FF2B5EF4-FFF2-40B4-BE49-F238E27FC236}">
                <a16:creationId xmlns:a16="http://schemas.microsoft.com/office/drawing/2014/main" id="{5E526397-633A-40D1-9B29-8BAC02B8FB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892A31-9D71-4258-ABB4-B818CEF1E57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0E1D-76E3-46AB-8815-7BAB5821798A}" type="slidenum">
              <a:rPr lang="zh-CN" altLang="en-US" smtClean="0"/>
              <a:t>‹#›</a:t>
            </a:fld>
            <a:endParaRPr lang="zh-CN" altLang="en-US"/>
          </a:p>
        </p:txBody>
      </p:sp>
    </p:spTree>
    <p:extLst>
      <p:ext uri="{BB962C8B-B14F-4D97-AF65-F5344CB8AC3E}">
        <p14:creationId xmlns:p14="http://schemas.microsoft.com/office/powerpoint/2010/main" val="1289109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470D5-5BAF-4AAB-9D13-CD8468298D62}"/>
              </a:ext>
            </a:extLst>
          </p:cNvPr>
          <p:cNvSpPr>
            <a:spLocks noGrp="1"/>
          </p:cNvSpPr>
          <p:nvPr>
            <p:ph type="ctrTitle"/>
          </p:nvPr>
        </p:nvSpPr>
        <p:spPr/>
        <p:txBody>
          <a:bodyPr/>
          <a:lstStyle/>
          <a:p>
            <a:pPr algn="l"/>
            <a:r>
              <a:rPr lang="en-US" altLang="zh-CN" b="1" i="1" dirty="0"/>
              <a:t>Storm</a:t>
            </a:r>
            <a:endParaRPr lang="zh-CN" altLang="en-US" b="1" i="1" dirty="0"/>
          </a:p>
        </p:txBody>
      </p:sp>
      <p:sp>
        <p:nvSpPr>
          <p:cNvPr id="3" name="副标题 2">
            <a:extLst>
              <a:ext uri="{FF2B5EF4-FFF2-40B4-BE49-F238E27FC236}">
                <a16:creationId xmlns:a16="http://schemas.microsoft.com/office/drawing/2014/main" id="{F0AC1E92-0227-4D73-810A-1E587044A85B}"/>
              </a:ext>
            </a:extLst>
          </p:cNvPr>
          <p:cNvSpPr>
            <a:spLocks noGrp="1"/>
          </p:cNvSpPr>
          <p:nvPr>
            <p:ph type="subTitle" idx="1"/>
          </p:nvPr>
        </p:nvSpPr>
        <p:spPr/>
        <p:txBody>
          <a:bodyPr/>
          <a:lstStyle/>
          <a:p>
            <a:pPr algn="l"/>
            <a:r>
              <a:rPr lang="en-US" altLang="zh-CN" dirty="0">
                <a:solidFill>
                  <a:schemeClr val="bg1">
                    <a:lumMod val="50000"/>
                  </a:schemeClr>
                </a:solidFill>
              </a:rPr>
              <a:t>http://storm.apache.org/</a:t>
            </a:r>
            <a:endParaRPr lang="zh-CN" altLang="en-US" dirty="0">
              <a:solidFill>
                <a:schemeClr val="bg1">
                  <a:lumMod val="50000"/>
                </a:schemeClr>
              </a:solidFill>
            </a:endParaRPr>
          </a:p>
        </p:txBody>
      </p:sp>
    </p:spTree>
    <p:extLst>
      <p:ext uri="{BB962C8B-B14F-4D97-AF65-F5344CB8AC3E}">
        <p14:creationId xmlns:p14="http://schemas.microsoft.com/office/powerpoint/2010/main" val="289431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60370-F94B-4F75-A3F9-5B2CD55C0693}"/>
              </a:ext>
            </a:extLst>
          </p:cNvPr>
          <p:cNvSpPr>
            <a:spLocks noGrp="1"/>
          </p:cNvSpPr>
          <p:nvPr>
            <p:ph type="title"/>
          </p:nvPr>
        </p:nvSpPr>
        <p:spPr/>
        <p:txBody>
          <a:bodyPr/>
          <a:lstStyle/>
          <a:p>
            <a:r>
              <a:rPr lang="en-US" altLang="zh-CN" dirty="0"/>
              <a:t>Storm</a:t>
            </a:r>
            <a:r>
              <a:rPr lang="zh-CN" altLang="en-US" dirty="0"/>
              <a:t>架构设计思想</a:t>
            </a:r>
          </a:p>
        </p:txBody>
      </p:sp>
      <p:sp>
        <p:nvSpPr>
          <p:cNvPr id="4" name="文本框 4">
            <a:extLst>
              <a:ext uri="{FF2B5EF4-FFF2-40B4-BE49-F238E27FC236}">
                <a16:creationId xmlns:a16="http://schemas.microsoft.com/office/drawing/2014/main" id="{1742E8D5-4119-4081-8D61-0B3FA371E9D1}"/>
              </a:ext>
            </a:extLst>
          </p:cNvPr>
          <p:cNvSpPr txBox="1"/>
          <p:nvPr/>
        </p:nvSpPr>
        <p:spPr>
          <a:xfrm>
            <a:off x="1101049" y="1977494"/>
            <a:ext cx="1027155" cy="518629"/>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en-US" altLang="zh-CN" sz="2000" b="1" dirty="0"/>
              <a:t>Spout</a:t>
            </a:r>
            <a:endParaRPr lang="zh-CN" altLang="en-US" sz="2000" b="1" dirty="0"/>
          </a:p>
        </p:txBody>
      </p:sp>
      <p:sp>
        <p:nvSpPr>
          <p:cNvPr id="5" name="文本框 4">
            <a:extLst>
              <a:ext uri="{FF2B5EF4-FFF2-40B4-BE49-F238E27FC236}">
                <a16:creationId xmlns:a16="http://schemas.microsoft.com/office/drawing/2014/main" id="{1742E8D5-4119-4081-8D61-0B3FA371E9D1}"/>
              </a:ext>
            </a:extLst>
          </p:cNvPr>
          <p:cNvSpPr txBox="1"/>
          <p:nvPr/>
        </p:nvSpPr>
        <p:spPr>
          <a:xfrm>
            <a:off x="1101048" y="4182095"/>
            <a:ext cx="1027155" cy="518629"/>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en-US" altLang="zh-CN" sz="2000" b="1" dirty="0"/>
              <a:t>Blot</a:t>
            </a:r>
            <a:endParaRPr lang="zh-CN" altLang="en-US" sz="2000" b="1" dirty="0"/>
          </a:p>
        </p:txBody>
      </p:sp>
      <p:sp>
        <p:nvSpPr>
          <p:cNvPr id="9" name="文本框 4">
            <a:extLst>
              <a:ext uri="{FF2B5EF4-FFF2-40B4-BE49-F238E27FC236}">
                <a16:creationId xmlns:a16="http://schemas.microsoft.com/office/drawing/2014/main" id="{1742E8D5-4119-4081-8D61-0B3FA371E9D1}"/>
              </a:ext>
            </a:extLst>
          </p:cNvPr>
          <p:cNvSpPr txBox="1"/>
          <p:nvPr/>
        </p:nvSpPr>
        <p:spPr>
          <a:xfrm>
            <a:off x="5058974" y="4182095"/>
            <a:ext cx="1027155" cy="518629"/>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en-US" altLang="zh-CN" sz="2000" b="1" dirty="0"/>
              <a:t>Blot</a:t>
            </a:r>
            <a:endParaRPr lang="zh-CN" altLang="en-US" sz="2000" b="1" dirty="0"/>
          </a:p>
        </p:txBody>
      </p:sp>
      <p:cxnSp>
        <p:nvCxnSpPr>
          <p:cNvPr id="10" name="直接箭头连接符 9">
            <a:extLst>
              <a:ext uri="{FF2B5EF4-FFF2-40B4-BE49-F238E27FC236}">
                <a16:creationId xmlns:a16="http://schemas.microsoft.com/office/drawing/2014/main" id="{30365412-D7E5-402D-8690-A632EC8697BE}"/>
              </a:ext>
            </a:extLst>
          </p:cNvPr>
          <p:cNvCxnSpPr>
            <a:cxnSpLocks/>
            <a:stCxn id="4" idx="2"/>
            <a:endCxn id="5" idx="0"/>
          </p:cNvCxnSpPr>
          <p:nvPr/>
        </p:nvCxnSpPr>
        <p:spPr>
          <a:xfrm flipH="1">
            <a:off x="1614626" y="2496123"/>
            <a:ext cx="1" cy="168597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30365412-D7E5-402D-8690-A632EC8697BE}"/>
              </a:ext>
            </a:extLst>
          </p:cNvPr>
          <p:cNvCxnSpPr>
            <a:cxnSpLocks/>
          </p:cNvCxnSpPr>
          <p:nvPr/>
        </p:nvCxnSpPr>
        <p:spPr>
          <a:xfrm>
            <a:off x="2128203" y="4441409"/>
            <a:ext cx="2930771"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5" name="文本框 4">
            <a:extLst>
              <a:ext uri="{FF2B5EF4-FFF2-40B4-BE49-F238E27FC236}">
                <a16:creationId xmlns:a16="http://schemas.microsoft.com/office/drawing/2014/main" id="{1742E8D5-4119-4081-8D61-0B3FA371E9D1}"/>
              </a:ext>
            </a:extLst>
          </p:cNvPr>
          <p:cNvSpPr txBox="1"/>
          <p:nvPr/>
        </p:nvSpPr>
        <p:spPr>
          <a:xfrm>
            <a:off x="2294885" y="4297409"/>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sp>
        <p:nvSpPr>
          <p:cNvPr id="16" name="文本框 4">
            <a:extLst>
              <a:ext uri="{FF2B5EF4-FFF2-40B4-BE49-F238E27FC236}">
                <a16:creationId xmlns:a16="http://schemas.microsoft.com/office/drawing/2014/main" id="{1742E8D5-4119-4081-8D61-0B3FA371E9D1}"/>
              </a:ext>
            </a:extLst>
          </p:cNvPr>
          <p:cNvSpPr txBox="1"/>
          <p:nvPr/>
        </p:nvSpPr>
        <p:spPr>
          <a:xfrm>
            <a:off x="3165217" y="4297409"/>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cxnSp>
        <p:nvCxnSpPr>
          <p:cNvPr id="20" name="直接箭头连接符 19">
            <a:extLst>
              <a:ext uri="{FF2B5EF4-FFF2-40B4-BE49-F238E27FC236}">
                <a16:creationId xmlns:a16="http://schemas.microsoft.com/office/drawing/2014/main" id="{30365412-D7E5-402D-8690-A632EC8697BE}"/>
              </a:ext>
            </a:extLst>
          </p:cNvPr>
          <p:cNvCxnSpPr>
            <a:cxnSpLocks/>
            <a:stCxn id="5" idx="2"/>
          </p:cNvCxnSpPr>
          <p:nvPr/>
        </p:nvCxnSpPr>
        <p:spPr>
          <a:xfrm>
            <a:off x="1614626" y="4700724"/>
            <a:ext cx="0" cy="119248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1" name="文本框 4">
            <a:extLst>
              <a:ext uri="{FF2B5EF4-FFF2-40B4-BE49-F238E27FC236}">
                <a16:creationId xmlns:a16="http://schemas.microsoft.com/office/drawing/2014/main" id="{1742E8D5-4119-4081-8D61-0B3FA371E9D1}"/>
              </a:ext>
            </a:extLst>
          </p:cNvPr>
          <p:cNvSpPr txBox="1"/>
          <p:nvPr/>
        </p:nvSpPr>
        <p:spPr>
          <a:xfrm>
            <a:off x="1115824" y="5893206"/>
            <a:ext cx="1027155" cy="518629"/>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en-US" altLang="zh-CN" sz="2000" b="1" dirty="0"/>
              <a:t>Blot</a:t>
            </a:r>
            <a:endParaRPr lang="zh-CN" altLang="en-US" sz="2000" b="1" dirty="0"/>
          </a:p>
        </p:txBody>
      </p:sp>
      <p:sp>
        <p:nvSpPr>
          <p:cNvPr id="6" name="文本框 4">
            <a:extLst>
              <a:ext uri="{FF2B5EF4-FFF2-40B4-BE49-F238E27FC236}">
                <a16:creationId xmlns:a16="http://schemas.microsoft.com/office/drawing/2014/main" id="{1742E8D5-4119-4081-8D61-0B3FA371E9D1}"/>
              </a:ext>
            </a:extLst>
          </p:cNvPr>
          <p:cNvSpPr txBox="1"/>
          <p:nvPr/>
        </p:nvSpPr>
        <p:spPr>
          <a:xfrm>
            <a:off x="1236626" y="2701616"/>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sp>
        <p:nvSpPr>
          <p:cNvPr id="7" name="文本框 4">
            <a:extLst>
              <a:ext uri="{FF2B5EF4-FFF2-40B4-BE49-F238E27FC236}">
                <a16:creationId xmlns:a16="http://schemas.microsoft.com/office/drawing/2014/main" id="{1742E8D5-4119-4081-8D61-0B3FA371E9D1}"/>
              </a:ext>
            </a:extLst>
          </p:cNvPr>
          <p:cNvSpPr txBox="1"/>
          <p:nvPr/>
        </p:nvSpPr>
        <p:spPr>
          <a:xfrm>
            <a:off x="1236626" y="3195109"/>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sp>
        <p:nvSpPr>
          <p:cNvPr id="8" name="文本框 4">
            <a:extLst>
              <a:ext uri="{FF2B5EF4-FFF2-40B4-BE49-F238E27FC236}">
                <a16:creationId xmlns:a16="http://schemas.microsoft.com/office/drawing/2014/main" id="{1742E8D5-4119-4081-8D61-0B3FA371E9D1}"/>
              </a:ext>
            </a:extLst>
          </p:cNvPr>
          <p:cNvSpPr txBox="1"/>
          <p:nvPr/>
        </p:nvSpPr>
        <p:spPr>
          <a:xfrm>
            <a:off x="1236626" y="3688602"/>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sp>
        <p:nvSpPr>
          <p:cNvPr id="22" name="文本框 4">
            <a:extLst>
              <a:ext uri="{FF2B5EF4-FFF2-40B4-BE49-F238E27FC236}">
                <a16:creationId xmlns:a16="http://schemas.microsoft.com/office/drawing/2014/main" id="{1742E8D5-4119-4081-8D61-0B3FA371E9D1}"/>
              </a:ext>
            </a:extLst>
          </p:cNvPr>
          <p:cNvSpPr txBox="1"/>
          <p:nvPr/>
        </p:nvSpPr>
        <p:spPr>
          <a:xfrm>
            <a:off x="1246151" y="4906217"/>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sp>
        <p:nvSpPr>
          <p:cNvPr id="19" name="文本框 4">
            <a:extLst>
              <a:ext uri="{FF2B5EF4-FFF2-40B4-BE49-F238E27FC236}">
                <a16:creationId xmlns:a16="http://schemas.microsoft.com/office/drawing/2014/main" id="{1742E8D5-4119-4081-8D61-0B3FA371E9D1}"/>
              </a:ext>
            </a:extLst>
          </p:cNvPr>
          <p:cNvSpPr txBox="1"/>
          <p:nvPr/>
        </p:nvSpPr>
        <p:spPr>
          <a:xfrm>
            <a:off x="1236626" y="5399710"/>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sp>
        <p:nvSpPr>
          <p:cNvPr id="24" name="文本框 4">
            <a:extLst>
              <a:ext uri="{FF2B5EF4-FFF2-40B4-BE49-F238E27FC236}">
                <a16:creationId xmlns:a16="http://schemas.microsoft.com/office/drawing/2014/main" id="{1742E8D5-4119-4081-8D61-0B3FA371E9D1}"/>
              </a:ext>
            </a:extLst>
          </p:cNvPr>
          <p:cNvSpPr txBox="1"/>
          <p:nvPr/>
        </p:nvSpPr>
        <p:spPr>
          <a:xfrm>
            <a:off x="4012942" y="4297409"/>
            <a:ext cx="756000" cy="28800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r>
              <a:rPr lang="en-US" altLang="zh-CN" sz="1400" b="1" dirty="0"/>
              <a:t>Tuple</a:t>
            </a:r>
            <a:endParaRPr lang="zh-CN" altLang="en-US" sz="1400" b="1" dirty="0"/>
          </a:p>
        </p:txBody>
      </p:sp>
      <p:sp>
        <p:nvSpPr>
          <p:cNvPr id="12" name="圆柱体 11">
            <a:extLst>
              <a:ext uri="{FF2B5EF4-FFF2-40B4-BE49-F238E27FC236}">
                <a16:creationId xmlns:a16="http://schemas.microsoft.com/office/drawing/2014/main" id="{4F5FC13A-FA40-43C4-98E0-F744CBB3F0DD}"/>
              </a:ext>
            </a:extLst>
          </p:cNvPr>
          <p:cNvSpPr/>
          <p:nvPr/>
        </p:nvSpPr>
        <p:spPr>
          <a:xfrm>
            <a:off x="3050885" y="5893209"/>
            <a:ext cx="651756" cy="518626"/>
          </a:xfrm>
          <a:prstGeom prst="ca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C54C51EA-0EC6-4DCD-858F-D70F6975266C}"/>
              </a:ext>
            </a:extLst>
          </p:cNvPr>
          <p:cNvCxnSpPr>
            <a:cxnSpLocks/>
            <a:stCxn id="21" idx="3"/>
            <a:endCxn id="12" idx="2"/>
          </p:cNvCxnSpPr>
          <p:nvPr/>
        </p:nvCxnSpPr>
        <p:spPr>
          <a:xfrm>
            <a:off x="2142979" y="6152521"/>
            <a:ext cx="907906"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pic>
        <p:nvPicPr>
          <p:cNvPr id="25" name="内容占位符 5">
            <a:extLst>
              <a:ext uri="{FF2B5EF4-FFF2-40B4-BE49-F238E27FC236}">
                <a16:creationId xmlns:a16="http://schemas.microsoft.com/office/drawing/2014/main" id="{C1E3B7A6-5832-4860-82A2-8378BECF5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9584" y="1977410"/>
            <a:ext cx="3967165" cy="1652985"/>
          </a:xfrm>
        </p:spPr>
      </p:pic>
    </p:spTree>
    <p:extLst>
      <p:ext uri="{BB962C8B-B14F-4D97-AF65-F5344CB8AC3E}">
        <p14:creationId xmlns:p14="http://schemas.microsoft.com/office/powerpoint/2010/main" val="18311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21A00-69F9-43E6-9567-410076D9EA78}"/>
              </a:ext>
            </a:extLst>
          </p:cNvPr>
          <p:cNvSpPr>
            <a:spLocks noGrp="1"/>
          </p:cNvSpPr>
          <p:nvPr>
            <p:ph type="title"/>
          </p:nvPr>
        </p:nvSpPr>
        <p:spPr/>
        <p:txBody>
          <a:bodyPr/>
          <a:lstStyle/>
          <a:p>
            <a:r>
              <a:rPr lang="en-US" altLang="zh-CN" dirty="0"/>
              <a:t>Storm</a:t>
            </a:r>
            <a:r>
              <a:rPr lang="zh-CN" altLang="en-US" dirty="0"/>
              <a:t>架构</a:t>
            </a:r>
          </a:p>
        </p:txBody>
      </p:sp>
      <p:pic>
        <p:nvPicPr>
          <p:cNvPr id="4" name="图片 3">
            <a:extLst>
              <a:ext uri="{FF2B5EF4-FFF2-40B4-BE49-F238E27FC236}">
                <a16:creationId xmlns:a16="http://schemas.microsoft.com/office/drawing/2014/main" id="{817E1EA2-CEC5-467A-846E-B2FEB9D3B001}"/>
              </a:ext>
            </a:extLst>
          </p:cNvPr>
          <p:cNvPicPr>
            <a:picLocks noChangeAspect="1"/>
          </p:cNvPicPr>
          <p:nvPr/>
        </p:nvPicPr>
        <p:blipFill rotWithShape="1">
          <a:blip r:embed="rId2">
            <a:extLst>
              <a:ext uri="{28A0092B-C50C-407E-A947-70E740481C1C}">
                <a14:useLocalDpi xmlns:a14="http://schemas.microsoft.com/office/drawing/2010/main" val="0"/>
              </a:ext>
            </a:extLst>
          </a:blip>
          <a:srcRect t="1260"/>
          <a:stretch/>
        </p:blipFill>
        <p:spPr>
          <a:xfrm>
            <a:off x="414669" y="1296785"/>
            <a:ext cx="8314662" cy="4807798"/>
          </a:xfrm>
          <a:prstGeom prst="rect">
            <a:avLst/>
          </a:prstGeom>
        </p:spPr>
      </p:pic>
      <p:sp>
        <p:nvSpPr>
          <p:cNvPr id="7" name="文本框 6">
            <a:extLst>
              <a:ext uri="{FF2B5EF4-FFF2-40B4-BE49-F238E27FC236}">
                <a16:creationId xmlns:a16="http://schemas.microsoft.com/office/drawing/2014/main" id="{E7072C5E-34C0-4432-BE82-38F05B6B0FF7}"/>
              </a:ext>
            </a:extLst>
          </p:cNvPr>
          <p:cNvSpPr txBox="1"/>
          <p:nvPr/>
        </p:nvSpPr>
        <p:spPr>
          <a:xfrm>
            <a:off x="524668" y="6239519"/>
            <a:ext cx="7886700" cy="369332"/>
          </a:xfrm>
          <a:prstGeom prst="rect">
            <a:avLst/>
          </a:prstGeom>
          <a:noFill/>
        </p:spPr>
        <p:txBody>
          <a:bodyPr wrap="square">
            <a:spAutoFit/>
          </a:bodyPr>
          <a:lstStyle/>
          <a:p>
            <a:r>
              <a:rPr lang="zh-CN" altLang="en-US" b="1" dirty="0">
                <a:solidFill>
                  <a:srgbClr val="0070C0"/>
                </a:solidFill>
              </a:rPr>
              <a:t>Nimbus</a:t>
            </a:r>
            <a:r>
              <a:rPr lang="zh-CN" altLang="en-US" dirty="0"/>
              <a:t>是调度器，</a:t>
            </a:r>
            <a:r>
              <a:rPr lang="zh-CN" altLang="en-US" b="1" dirty="0">
                <a:solidFill>
                  <a:srgbClr val="0070C0"/>
                </a:solidFill>
              </a:rPr>
              <a:t>Worker</a:t>
            </a:r>
            <a:r>
              <a:rPr lang="zh-CN" altLang="en-US" dirty="0"/>
              <a:t>是Task的容器，</a:t>
            </a:r>
            <a:r>
              <a:rPr lang="zh-CN" altLang="en-US" b="1" dirty="0">
                <a:solidFill>
                  <a:srgbClr val="0070C0"/>
                </a:solidFill>
              </a:rPr>
              <a:t>Task</a:t>
            </a:r>
            <a:r>
              <a:rPr lang="zh-CN" altLang="en-US" dirty="0"/>
              <a:t>是任务的真正执行者。</a:t>
            </a:r>
          </a:p>
        </p:txBody>
      </p:sp>
      <p:sp>
        <p:nvSpPr>
          <p:cNvPr id="8" name="文本框 7">
            <a:extLst>
              <a:ext uri="{FF2B5EF4-FFF2-40B4-BE49-F238E27FC236}">
                <a16:creationId xmlns:a16="http://schemas.microsoft.com/office/drawing/2014/main" id="{54FEA45F-D119-4D25-9D04-DCD28C2FC724}"/>
              </a:ext>
            </a:extLst>
          </p:cNvPr>
          <p:cNvSpPr txBox="1"/>
          <p:nvPr/>
        </p:nvSpPr>
        <p:spPr>
          <a:xfrm>
            <a:off x="718978" y="1690689"/>
            <a:ext cx="1741589" cy="369332"/>
          </a:xfrm>
          <a:prstGeom prst="rect">
            <a:avLst/>
          </a:prstGeom>
          <a:noFill/>
        </p:spPr>
        <p:txBody>
          <a:bodyPr wrap="square">
            <a:spAutoFit/>
          </a:bodyPr>
          <a:lstStyle/>
          <a:p>
            <a:pPr algn="ctr"/>
            <a:r>
              <a:rPr lang="en-US" altLang="zh-CN" b="1" dirty="0">
                <a:solidFill>
                  <a:srgbClr val="0070C0"/>
                </a:solidFill>
              </a:rPr>
              <a:t>Master</a:t>
            </a:r>
            <a:r>
              <a:rPr lang="zh-CN" altLang="en-US" b="1" dirty="0">
                <a:solidFill>
                  <a:srgbClr val="0070C0"/>
                </a:solidFill>
              </a:rPr>
              <a:t>主节点</a:t>
            </a:r>
            <a:endParaRPr lang="zh-CN" altLang="en-US" dirty="0"/>
          </a:p>
        </p:txBody>
      </p:sp>
      <p:sp>
        <p:nvSpPr>
          <p:cNvPr id="9" name="文本框 8">
            <a:extLst>
              <a:ext uri="{FF2B5EF4-FFF2-40B4-BE49-F238E27FC236}">
                <a16:creationId xmlns:a16="http://schemas.microsoft.com/office/drawing/2014/main" id="{5E9FA891-C854-4017-8B56-F1B2CF0A7B03}"/>
              </a:ext>
            </a:extLst>
          </p:cNvPr>
          <p:cNvSpPr txBox="1"/>
          <p:nvPr/>
        </p:nvSpPr>
        <p:spPr>
          <a:xfrm>
            <a:off x="5099785" y="742787"/>
            <a:ext cx="1741589" cy="369332"/>
          </a:xfrm>
          <a:prstGeom prst="rect">
            <a:avLst/>
          </a:prstGeom>
          <a:noFill/>
        </p:spPr>
        <p:txBody>
          <a:bodyPr wrap="square">
            <a:spAutoFit/>
          </a:bodyPr>
          <a:lstStyle/>
          <a:p>
            <a:pPr algn="ctr"/>
            <a:r>
              <a:rPr lang="en-US" altLang="zh-CN" b="1" dirty="0">
                <a:solidFill>
                  <a:srgbClr val="0070C0"/>
                </a:solidFill>
              </a:rPr>
              <a:t>Slave</a:t>
            </a:r>
            <a:r>
              <a:rPr lang="zh-CN" altLang="en-US" b="1" dirty="0">
                <a:solidFill>
                  <a:srgbClr val="0070C0"/>
                </a:solidFill>
              </a:rPr>
              <a:t>从节点</a:t>
            </a:r>
            <a:endParaRPr lang="zh-CN" altLang="en-US" dirty="0"/>
          </a:p>
        </p:txBody>
      </p:sp>
    </p:spTree>
    <p:extLst>
      <p:ext uri="{BB962C8B-B14F-4D97-AF65-F5344CB8AC3E}">
        <p14:creationId xmlns:p14="http://schemas.microsoft.com/office/powerpoint/2010/main" val="360847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What is Storm</a:t>
            </a:r>
            <a:endParaRPr lang="zh-CN" altLang="en-US" i="1" dirty="0"/>
          </a:p>
        </p:txBody>
      </p:sp>
      <p:sp>
        <p:nvSpPr>
          <p:cNvPr id="3" name="内容占位符 2"/>
          <p:cNvSpPr>
            <a:spLocks noGrp="1"/>
          </p:cNvSpPr>
          <p:nvPr>
            <p:ph idx="1"/>
          </p:nvPr>
        </p:nvSpPr>
        <p:spPr/>
        <p:txBody>
          <a:bodyPr/>
          <a:lstStyle/>
          <a:p>
            <a:pPr algn="just"/>
            <a:r>
              <a:rPr lang="en-US" altLang="zh-CN" dirty="0">
                <a:solidFill>
                  <a:srgbClr val="0070C0"/>
                </a:solidFill>
              </a:rPr>
              <a:t>Apache Storm is a free and open source </a:t>
            </a:r>
            <a:r>
              <a:rPr lang="en-US" altLang="zh-CN" b="1" i="1" dirty="0">
                <a:solidFill>
                  <a:srgbClr val="0070C0"/>
                </a:solidFill>
              </a:rPr>
              <a:t>distributed </a:t>
            </a:r>
            <a:r>
              <a:rPr lang="en-US" altLang="zh-CN" b="1" i="1" dirty="0" err="1">
                <a:solidFill>
                  <a:srgbClr val="0070C0"/>
                </a:solidFill>
              </a:rPr>
              <a:t>realtime</a:t>
            </a:r>
            <a:r>
              <a:rPr lang="en-US" altLang="zh-CN" b="1" i="1" dirty="0">
                <a:solidFill>
                  <a:srgbClr val="0070C0"/>
                </a:solidFill>
              </a:rPr>
              <a:t> computation system</a:t>
            </a:r>
            <a:r>
              <a:rPr lang="en-US" altLang="zh-CN" dirty="0">
                <a:solidFill>
                  <a:srgbClr val="0070C0"/>
                </a:solidFill>
              </a:rPr>
              <a:t>. </a:t>
            </a:r>
          </a:p>
          <a:p>
            <a:pPr algn="just"/>
            <a:r>
              <a:rPr lang="en-US" altLang="zh-CN" dirty="0">
                <a:solidFill>
                  <a:srgbClr val="0070C0"/>
                </a:solidFill>
              </a:rPr>
              <a:t>Apache Storm makes it easy to reliably process unbounded streams of data, doing for </a:t>
            </a:r>
            <a:r>
              <a:rPr lang="en-US" altLang="zh-CN" dirty="0" err="1">
                <a:solidFill>
                  <a:srgbClr val="0070C0"/>
                </a:solidFill>
              </a:rPr>
              <a:t>realtime</a:t>
            </a:r>
            <a:r>
              <a:rPr lang="en-US" altLang="zh-CN" dirty="0">
                <a:solidFill>
                  <a:srgbClr val="0070C0"/>
                </a:solidFill>
              </a:rPr>
              <a:t> processing what </a:t>
            </a:r>
            <a:r>
              <a:rPr lang="en-US" altLang="zh-CN" dirty="0" err="1">
                <a:solidFill>
                  <a:srgbClr val="0070C0"/>
                </a:solidFill>
              </a:rPr>
              <a:t>Hadoop</a:t>
            </a:r>
            <a:r>
              <a:rPr lang="en-US" altLang="zh-CN" dirty="0">
                <a:solidFill>
                  <a:srgbClr val="0070C0"/>
                </a:solidFill>
              </a:rPr>
              <a:t> did for batch processing. </a:t>
            </a:r>
          </a:p>
          <a:p>
            <a:pPr algn="just"/>
            <a:r>
              <a:rPr lang="en-US" altLang="zh-CN" dirty="0">
                <a:solidFill>
                  <a:srgbClr val="0070C0"/>
                </a:solidFill>
              </a:rPr>
              <a:t>Apache Storm is simple, can be used with any programming language, and is a lot of fun to use!</a:t>
            </a:r>
            <a:endParaRPr lang="zh-CN" altLang="en-US" dirty="0">
              <a:solidFill>
                <a:srgbClr val="0070C0"/>
              </a:solidFill>
            </a:endParaRPr>
          </a:p>
        </p:txBody>
      </p:sp>
    </p:spTree>
    <p:extLst>
      <p:ext uri="{BB962C8B-B14F-4D97-AF65-F5344CB8AC3E}">
        <p14:creationId xmlns:p14="http://schemas.microsoft.com/office/powerpoint/2010/main" val="362001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0A8CF-D3E0-4070-8F97-F7AFF7F64526}"/>
              </a:ext>
            </a:extLst>
          </p:cNvPr>
          <p:cNvSpPr>
            <a:spLocks noGrp="1"/>
          </p:cNvSpPr>
          <p:nvPr>
            <p:ph type="title"/>
          </p:nvPr>
        </p:nvSpPr>
        <p:spPr/>
        <p:txBody>
          <a:bodyPr/>
          <a:lstStyle/>
          <a:p>
            <a:r>
              <a:rPr lang="zh-CN" altLang="en-US" dirty="0"/>
              <a:t>“实时流计算”的应用场景</a:t>
            </a:r>
          </a:p>
        </p:txBody>
      </p:sp>
      <p:sp>
        <p:nvSpPr>
          <p:cNvPr id="3" name="内容占位符 2">
            <a:extLst>
              <a:ext uri="{FF2B5EF4-FFF2-40B4-BE49-F238E27FC236}">
                <a16:creationId xmlns:a16="http://schemas.microsoft.com/office/drawing/2014/main" id="{BA93A9DB-24D1-45EA-9A7C-50F8AC0AB144}"/>
              </a:ext>
            </a:extLst>
          </p:cNvPr>
          <p:cNvSpPr>
            <a:spLocks noGrp="1"/>
          </p:cNvSpPr>
          <p:nvPr>
            <p:ph idx="1"/>
          </p:nvPr>
        </p:nvSpPr>
        <p:spPr/>
        <p:txBody>
          <a:bodyPr/>
          <a:lstStyle/>
          <a:p>
            <a:r>
              <a:rPr lang="en-US" altLang="zh-CN" dirty="0"/>
              <a:t>Twitter</a:t>
            </a:r>
            <a:r>
              <a:rPr lang="zh-CN" altLang="en-US" dirty="0"/>
              <a:t>流式处理大数据分析（话题趋势算法）</a:t>
            </a:r>
            <a:endParaRPr lang="en-US" altLang="zh-CN" dirty="0"/>
          </a:p>
          <a:p>
            <a:r>
              <a:rPr lang="zh-CN" altLang="en-US" dirty="0"/>
              <a:t>网路流量实时分析</a:t>
            </a:r>
          </a:p>
          <a:p>
            <a:r>
              <a:rPr lang="zh-CN" altLang="en-US" dirty="0"/>
              <a:t>基于</a:t>
            </a:r>
            <a:r>
              <a:rPr lang="en-US" altLang="zh-CN" dirty="0"/>
              <a:t>GPS</a:t>
            </a:r>
            <a:r>
              <a:rPr lang="zh-CN" altLang="en-US" dirty="0"/>
              <a:t>的实时路况分析</a:t>
            </a:r>
          </a:p>
          <a:p>
            <a:r>
              <a:rPr lang="zh-CN" altLang="en-US" dirty="0"/>
              <a:t>电信数据管理</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7516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B8514-904F-43DB-939D-A85697893323}"/>
              </a:ext>
            </a:extLst>
          </p:cNvPr>
          <p:cNvSpPr>
            <a:spLocks noGrp="1"/>
          </p:cNvSpPr>
          <p:nvPr>
            <p:ph type="title"/>
          </p:nvPr>
        </p:nvSpPr>
        <p:spPr/>
        <p:txBody>
          <a:bodyPr/>
          <a:lstStyle/>
          <a:p>
            <a:r>
              <a:rPr lang="en-US" altLang="zh-CN" dirty="0"/>
              <a:t>Storm </a:t>
            </a:r>
            <a:r>
              <a:rPr lang="zh-CN" altLang="en-US" dirty="0"/>
              <a:t>解决了什么问题</a:t>
            </a:r>
          </a:p>
        </p:txBody>
      </p:sp>
      <p:sp>
        <p:nvSpPr>
          <p:cNvPr id="3" name="内容占位符 2">
            <a:extLst>
              <a:ext uri="{FF2B5EF4-FFF2-40B4-BE49-F238E27FC236}">
                <a16:creationId xmlns:a16="http://schemas.microsoft.com/office/drawing/2014/main" id="{D7CA1589-4251-4C60-BCFF-7AA90629DAEF}"/>
              </a:ext>
            </a:extLst>
          </p:cNvPr>
          <p:cNvSpPr>
            <a:spLocks noGrp="1"/>
          </p:cNvSpPr>
          <p:nvPr>
            <p:ph idx="1"/>
          </p:nvPr>
        </p:nvSpPr>
        <p:spPr/>
        <p:txBody>
          <a:bodyPr>
            <a:normAutofit fontScale="92500" lnSpcReduction="10000"/>
          </a:bodyPr>
          <a:lstStyle/>
          <a:p>
            <a:pPr>
              <a:lnSpc>
                <a:spcPct val="100000"/>
              </a:lnSpc>
              <a:spcBef>
                <a:spcPts val="1800"/>
              </a:spcBef>
            </a:pPr>
            <a:r>
              <a:rPr lang="zh-CN" altLang="en-US" dirty="0"/>
              <a:t>为了进行实时数据处理，开发者需要维护大量消息队列和消费者，他们构成了非常复杂的图结构。</a:t>
            </a:r>
          </a:p>
          <a:p>
            <a:pPr>
              <a:lnSpc>
                <a:spcPct val="100000"/>
              </a:lnSpc>
              <a:spcBef>
                <a:spcPts val="1800"/>
              </a:spcBef>
            </a:pPr>
            <a:r>
              <a:rPr lang="zh-CN" altLang="en-US" dirty="0"/>
              <a:t>开发者在消息发送、接收以及消息序列化问题上花费大量时间，而业务逻辑部分相对而言只占小部分。</a:t>
            </a:r>
            <a:endParaRPr lang="en-US" altLang="zh-CN" dirty="0"/>
          </a:p>
          <a:p>
            <a:pPr>
              <a:lnSpc>
                <a:spcPct val="100000"/>
              </a:lnSpc>
              <a:spcBef>
                <a:spcPts val="1800"/>
              </a:spcBef>
            </a:pPr>
            <a:r>
              <a:rPr lang="zh-CN" altLang="en-US" dirty="0"/>
              <a:t>应用程序运行在很多</a:t>
            </a:r>
            <a:r>
              <a:rPr lang="en-US" altLang="zh-CN" dirty="0"/>
              <a:t>worker</a:t>
            </a:r>
            <a:r>
              <a:rPr lang="zh-CN" altLang="en-US" dirty="0"/>
              <a:t>上，而</a:t>
            </a:r>
            <a:r>
              <a:rPr lang="en-US" altLang="zh-CN" dirty="0"/>
              <a:t>worker</a:t>
            </a:r>
            <a:r>
              <a:rPr lang="zh-CN" altLang="en-US" dirty="0"/>
              <a:t>需要各自单独部署，还需要部署消息队列。系统脆弱、不是容错，需要自己保证消息队列和</a:t>
            </a:r>
            <a:r>
              <a:rPr lang="en-US" altLang="zh-CN" dirty="0"/>
              <a:t>worker</a:t>
            </a:r>
            <a:r>
              <a:rPr lang="zh-CN" altLang="en-US" dirty="0"/>
              <a:t>进程工作正常。</a:t>
            </a:r>
            <a:endParaRPr lang="en-US" altLang="zh-CN" dirty="0"/>
          </a:p>
          <a:p>
            <a:pPr marL="0" indent="0">
              <a:lnSpc>
                <a:spcPct val="100000"/>
              </a:lnSpc>
              <a:spcBef>
                <a:spcPts val="1800"/>
              </a:spcBef>
              <a:buNone/>
            </a:pPr>
            <a:r>
              <a:rPr lang="zh-CN" altLang="en-US" dirty="0">
                <a:solidFill>
                  <a:srgbClr val="0070C0"/>
                </a:solidFill>
              </a:rPr>
              <a:t>系统无法提供自动地在集群机器上并发地处理流式计算，开发者无法专注于实时处理的业务逻辑。</a:t>
            </a:r>
          </a:p>
        </p:txBody>
      </p:sp>
    </p:spTree>
    <p:extLst>
      <p:ext uri="{BB962C8B-B14F-4D97-AF65-F5344CB8AC3E}">
        <p14:creationId xmlns:p14="http://schemas.microsoft.com/office/powerpoint/2010/main" val="201972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5E4E8-F7D1-484B-B95E-0A91173A2903}"/>
              </a:ext>
            </a:extLst>
          </p:cNvPr>
          <p:cNvSpPr>
            <a:spLocks noGrp="1"/>
          </p:cNvSpPr>
          <p:nvPr>
            <p:ph type="title"/>
          </p:nvPr>
        </p:nvSpPr>
        <p:spPr/>
        <p:txBody>
          <a:bodyPr/>
          <a:lstStyle/>
          <a:p>
            <a:r>
              <a:rPr lang="en-US" altLang="zh-CN" dirty="0"/>
              <a:t>Storm</a:t>
            </a:r>
            <a:r>
              <a:rPr lang="zh-CN" altLang="en-US" dirty="0"/>
              <a:t>特点</a:t>
            </a:r>
          </a:p>
        </p:txBody>
      </p:sp>
      <p:sp>
        <p:nvSpPr>
          <p:cNvPr id="3" name="内容占位符 2">
            <a:extLst>
              <a:ext uri="{FF2B5EF4-FFF2-40B4-BE49-F238E27FC236}">
                <a16:creationId xmlns:a16="http://schemas.microsoft.com/office/drawing/2014/main" id="{A53BC658-6CC9-4F95-AFF8-2D5A00A83D67}"/>
              </a:ext>
            </a:extLst>
          </p:cNvPr>
          <p:cNvSpPr>
            <a:spLocks noGrp="1"/>
          </p:cNvSpPr>
          <p:nvPr>
            <p:ph idx="1"/>
          </p:nvPr>
        </p:nvSpPr>
        <p:spPr/>
        <p:txBody>
          <a:bodyPr>
            <a:normAutofit fontScale="92500"/>
          </a:bodyPr>
          <a:lstStyle/>
          <a:p>
            <a:r>
              <a:rPr lang="zh-CN" altLang="en-US" b="1" dirty="0">
                <a:solidFill>
                  <a:srgbClr val="0070C0"/>
                </a:solidFill>
              </a:rPr>
              <a:t>编程简单</a:t>
            </a:r>
            <a:r>
              <a:rPr lang="zh-CN" altLang="en-US" dirty="0"/>
              <a:t>：开发人员只需要关注应用逻辑，而且跟</a:t>
            </a:r>
            <a:r>
              <a:rPr lang="en-US" altLang="zh-CN" dirty="0"/>
              <a:t>Hadoop</a:t>
            </a:r>
            <a:r>
              <a:rPr lang="zh-CN" altLang="en-US" dirty="0"/>
              <a:t>类似，</a:t>
            </a:r>
            <a:r>
              <a:rPr lang="en-US" altLang="zh-CN" dirty="0"/>
              <a:t>Storm</a:t>
            </a:r>
            <a:r>
              <a:rPr lang="zh-CN" altLang="en-US" dirty="0"/>
              <a:t>提供的编程原语也很简单</a:t>
            </a:r>
          </a:p>
          <a:p>
            <a:r>
              <a:rPr lang="zh-CN" altLang="en-US" b="1" dirty="0">
                <a:solidFill>
                  <a:srgbClr val="0070C0"/>
                </a:solidFill>
              </a:rPr>
              <a:t>高性能，低延迟</a:t>
            </a:r>
            <a:r>
              <a:rPr lang="zh-CN" altLang="en-US" dirty="0"/>
              <a:t>：可以应用于广告搜索引擎这种要求对广告主的操作进行实时响应的场景。</a:t>
            </a:r>
          </a:p>
          <a:p>
            <a:r>
              <a:rPr lang="zh-CN" altLang="en-US" b="1" dirty="0">
                <a:solidFill>
                  <a:srgbClr val="0070C0"/>
                </a:solidFill>
              </a:rPr>
              <a:t>分布式</a:t>
            </a:r>
            <a:r>
              <a:rPr lang="zh-CN" altLang="en-US" dirty="0"/>
              <a:t>：可以轻松应对数据量大，单机搞不定的场景</a:t>
            </a:r>
          </a:p>
          <a:p>
            <a:r>
              <a:rPr lang="zh-CN" altLang="en-US" b="1" dirty="0">
                <a:solidFill>
                  <a:srgbClr val="0070C0"/>
                </a:solidFill>
              </a:rPr>
              <a:t>可扩展</a:t>
            </a:r>
            <a:r>
              <a:rPr lang="zh-CN" altLang="en-US" dirty="0"/>
              <a:t>： 随着业务发展，数据量和计算量越来越大，系统可水平扩展</a:t>
            </a:r>
          </a:p>
          <a:p>
            <a:r>
              <a:rPr lang="zh-CN" altLang="en-US" b="1" dirty="0">
                <a:solidFill>
                  <a:srgbClr val="0070C0"/>
                </a:solidFill>
              </a:rPr>
              <a:t>容错</a:t>
            </a:r>
            <a:r>
              <a:rPr lang="zh-CN" altLang="en-US" dirty="0"/>
              <a:t>：单个节点挂了不影响应用</a:t>
            </a:r>
          </a:p>
          <a:p>
            <a:r>
              <a:rPr lang="zh-CN" altLang="en-US" b="1" dirty="0">
                <a:solidFill>
                  <a:srgbClr val="0070C0"/>
                </a:solidFill>
              </a:rPr>
              <a:t>消息不丢失</a:t>
            </a:r>
            <a:r>
              <a:rPr lang="zh-CN" altLang="en-US" dirty="0"/>
              <a:t>：保证消息处理</a:t>
            </a:r>
          </a:p>
        </p:txBody>
      </p:sp>
    </p:spTree>
    <p:extLst>
      <p:ext uri="{BB962C8B-B14F-4D97-AF65-F5344CB8AC3E}">
        <p14:creationId xmlns:p14="http://schemas.microsoft.com/office/powerpoint/2010/main" val="159489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对话气泡: 圆角矩形 31">
            <a:extLst>
              <a:ext uri="{FF2B5EF4-FFF2-40B4-BE49-F238E27FC236}">
                <a16:creationId xmlns:a16="http://schemas.microsoft.com/office/drawing/2014/main" id="{9ADAD32B-441D-4DA1-8944-94D25F1B32B9}"/>
              </a:ext>
            </a:extLst>
          </p:cNvPr>
          <p:cNvSpPr/>
          <p:nvPr/>
        </p:nvSpPr>
        <p:spPr>
          <a:xfrm>
            <a:off x="628650" y="5428132"/>
            <a:ext cx="1657350" cy="640159"/>
          </a:xfrm>
          <a:prstGeom prst="wedgeRoundRectCallout">
            <a:avLst>
              <a:gd name="adj1" fmla="val -1070"/>
              <a:gd name="adj2" fmla="val -190809"/>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海量数据采集</a:t>
            </a:r>
          </a:p>
        </p:txBody>
      </p:sp>
      <p:sp>
        <p:nvSpPr>
          <p:cNvPr id="33" name="对话气泡: 圆角矩形 32">
            <a:extLst>
              <a:ext uri="{FF2B5EF4-FFF2-40B4-BE49-F238E27FC236}">
                <a16:creationId xmlns:a16="http://schemas.microsoft.com/office/drawing/2014/main" id="{55D1D918-6550-450C-BE44-C8730BFB3929}"/>
              </a:ext>
            </a:extLst>
          </p:cNvPr>
          <p:cNvSpPr/>
          <p:nvPr/>
        </p:nvSpPr>
        <p:spPr>
          <a:xfrm>
            <a:off x="2685264" y="5428132"/>
            <a:ext cx="1657350" cy="640159"/>
          </a:xfrm>
          <a:prstGeom prst="wedgeRoundRectCallout">
            <a:avLst>
              <a:gd name="adj1" fmla="val -8092"/>
              <a:gd name="adj2" fmla="val -190809"/>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消息队列</a:t>
            </a:r>
          </a:p>
        </p:txBody>
      </p:sp>
      <p:sp>
        <p:nvSpPr>
          <p:cNvPr id="34" name="对话气泡: 圆角矩形 33">
            <a:extLst>
              <a:ext uri="{FF2B5EF4-FFF2-40B4-BE49-F238E27FC236}">
                <a16:creationId xmlns:a16="http://schemas.microsoft.com/office/drawing/2014/main" id="{02D507BC-A251-4ECA-8ADD-D61687E659BA}"/>
              </a:ext>
            </a:extLst>
          </p:cNvPr>
          <p:cNvSpPr/>
          <p:nvPr/>
        </p:nvSpPr>
        <p:spPr>
          <a:xfrm>
            <a:off x="4754189" y="5428132"/>
            <a:ext cx="1855016" cy="640159"/>
          </a:xfrm>
          <a:prstGeom prst="wedgeRoundRectCallout">
            <a:avLst>
              <a:gd name="adj1" fmla="val -16959"/>
              <a:gd name="adj2" fmla="val -189509"/>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分布式实时计算</a:t>
            </a:r>
          </a:p>
        </p:txBody>
      </p:sp>
      <p:sp>
        <p:nvSpPr>
          <p:cNvPr id="35" name="对话气泡: 圆角矩形 34">
            <a:extLst>
              <a:ext uri="{FF2B5EF4-FFF2-40B4-BE49-F238E27FC236}">
                <a16:creationId xmlns:a16="http://schemas.microsoft.com/office/drawing/2014/main" id="{0188DA9F-1F42-4840-A25E-D608982890E8}"/>
              </a:ext>
            </a:extLst>
          </p:cNvPr>
          <p:cNvSpPr/>
          <p:nvPr/>
        </p:nvSpPr>
        <p:spPr>
          <a:xfrm>
            <a:off x="7047915" y="5428132"/>
            <a:ext cx="1853338" cy="640159"/>
          </a:xfrm>
          <a:prstGeom prst="wedgeRoundRectCallout">
            <a:avLst>
              <a:gd name="adj1" fmla="val -19628"/>
              <a:gd name="adj2" fmla="val -186912"/>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大数据实时存取</a:t>
            </a:r>
          </a:p>
        </p:txBody>
      </p:sp>
      <p:sp>
        <p:nvSpPr>
          <p:cNvPr id="2" name="标题 1">
            <a:extLst>
              <a:ext uri="{FF2B5EF4-FFF2-40B4-BE49-F238E27FC236}">
                <a16:creationId xmlns:a16="http://schemas.microsoft.com/office/drawing/2014/main" id="{19CAE67E-B49F-4000-BC18-CC3DC87CC818}"/>
              </a:ext>
            </a:extLst>
          </p:cNvPr>
          <p:cNvSpPr>
            <a:spLocks noGrp="1"/>
          </p:cNvSpPr>
          <p:nvPr>
            <p:ph type="title"/>
          </p:nvPr>
        </p:nvSpPr>
        <p:spPr/>
        <p:txBody>
          <a:bodyPr/>
          <a:lstStyle/>
          <a:p>
            <a:r>
              <a:rPr lang="zh-CN" altLang="en-US" dirty="0"/>
              <a:t>实时计算处理流程</a:t>
            </a:r>
          </a:p>
        </p:txBody>
      </p:sp>
      <p:sp>
        <p:nvSpPr>
          <p:cNvPr id="5" name="文本框 4">
            <a:extLst>
              <a:ext uri="{FF2B5EF4-FFF2-40B4-BE49-F238E27FC236}">
                <a16:creationId xmlns:a16="http://schemas.microsoft.com/office/drawing/2014/main" id="{1742E8D5-4119-4081-8D61-0B3FA371E9D1}"/>
              </a:ext>
            </a:extLst>
          </p:cNvPr>
          <p:cNvSpPr txBox="1"/>
          <p:nvPr/>
        </p:nvSpPr>
        <p:spPr>
          <a:xfrm>
            <a:off x="505904" y="2213554"/>
            <a:ext cx="1879850" cy="803431"/>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zh-CN" altLang="en-US" sz="2000" b="1" dirty="0"/>
              <a:t>数据实时采集</a:t>
            </a:r>
          </a:p>
        </p:txBody>
      </p:sp>
      <p:sp>
        <p:nvSpPr>
          <p:cNvPr id="6" name="文本框 5">
            <a:extLst>
              <a:ext uri="{FF2B5EF4-FFF2-40B4-BE49-F238E27FC236}">
                <a16:creationId xmlns:a16="http://schemas.microsoft.com/office/drawing/2014/main" id="{E56B12D6-AE43-4D37-BFA3-D0598A223387}"/>
              </a:ext>
            </a:extLst>
          </p:cNvPr>
          <p:cNvSpPr txBox="1"/>
          <p:nvPr/>
        </p:nvSpPr>
        <p:spPr>
          <a:xfrm>
            <a:off x="4328437" y="2213554"/>
            <a:ext cx="2054311" cy="803431"/>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zh-CN" altLang="en-US" sz="2000" b="1" dirty="0"/>
              <a:t>数据实时计算</a:t>
            </a:r>
          </a:p>
        </p:txBody>
      </p:sp>
      <p:sp>
        <p:nvSpPr>
          <p:cNvPr id="7" name="文本框 6">
            <a:extLst>
              <a:ext uri="{FF2B5EF4-FFF2-40B4-BE49-F238E27FC236}">
                <a16:creationId xmlns:a16="http://schemas.microsoft.com/office/drawing/2014/main" id="{2A96BBEA-C290-4553-A630-D94FEE6F17D6}"/>
              </a:ext>
            </a:extLst>
          </p:cNvPr>
          <p:cNvSpPr txBox="1"/>
          <p:nvPr/>
        </p:nvSpPr>
        <p:spPr>
          <a:xfrm>
            <a:off x="6609205" y="2213554"/>
            <a:ext cx="2054311" cy="803431"/>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zh-CN" altLang="en-US" sz="2000" b="1" dirty="0"/>
              <a:t>数据实时查询</a:t>
            </a:r>
          </a:p>
        </p:txBody>
      </p:sp>
      <p:sp>
        <p:nvSpPr>
          <p:cNvPr id="8" name="文本框 7">
            <a:extLst>
              <a:ext uri="{FF2B5EF4-FFF2-40B4-BE49-F238E27FC236}">
                <a16:creationId xmlns:a16="http://schemas.microsoft.com/office/drawing/2014/main" id="{D235B98D-4771-4863-B790-AF965E72B2FE}"/>
              </a:ext>
            </a:extLst>
          </p:cNvPr>
          <p:cNvSpPr txBox="1"/>
          <p:nvPr/>
        </p:nvSpPr>
        <p:spPr>
          <a:xfrm>
            <a:off x="955377" y="4054820"/>
            <a:ext cx="980902" cy="479769"/>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noAutofit/>
          </a:bodyPr>
          <a:lstStyle/>
          <a:p>
            <a:pPr algn="ctr"/>
            <a:r>
              <a:rPr lang="en-US" altLang="zh-CN" sz="2000" dirty="0"/>
              <a:t>Flume</a:t>
            </a:r>
            <a:endParaRPr lang="zh-CN" altLang="en-US" sz="2000" dirty="0"/>
          </a:p>
        </p:txBody>
      </p:sp>
      <p:sp>
        <p:nvSpPr>
          <p:cNvPr id="9" name="文本框 8">
            <a:extLst>
              <a:ext uri="{FF2B5EF4-FFF2-40B4-BE49-F238E27FC236}">
                <a16:creationId xmlns:a16="http://schemas.microsoft.com/office/drawing/2014/main" id="{AB8FA558-501F-42B6-8BA4-384C792F561F}"/>
              </a:ext>
            </a:extLst>
          </p:cNvPr>
          <p:cNvSpPr txBox="1"/>
          <p:nvPr/>
        </p:nvSpPr>
        <p:spPr>
          <a:xfrm>
            <a:off x="2872008" y="4054820"/>
            <a:ext cx="980902" cy="479769"/>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noAutofit/>
          </a:bodyPr>
          <a:lstStyle/>
          <a:p>
            <a:pPr algn="ctr"/>
            <a:r>
              <a:rPr lang="en-US" altLang="zh-CN" sz="2000" dirty="0"/>
              <a:t>Kafka</a:t>
            </a:r>
            <a:endParaRPr lang="zh-CN" altLang="en-US" sz="2000" dirty="0"/>
          </a:p>
        </p:txBody>
      </p:sp>
      <p:sp>
        <p:nvSpPr>
          <p:cNvPr id="10" name="文本框 9">
            <a:extLst>
              <a:ext uri="{FF2B5EF4-FFF2-40B4-BE49-F238E27FC236}">
                <a16:creationId xmlns:a16="http://schemas.microsoft.com/office/drawing/2014/main" id="{84F66D59-44FB-41EF-B903-9A7889EEE711}"/>
              </a:ext>
            </a:extLst>
          </p:cNvPr>
          <p:cNvSpPr txBox="1"/>
          <p:nvPr/>
        </p:nvSpPr>
        <p:spPr>
          <a:xfrm>
            <a:off x="4865142" y="4054820"/>
            <a:ext cx="980902" cy="479769"/>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noAutofit/>
          </a:bodyPr>
          <a:lstStyle/>
          <a:p>
            <a:pPr algn="ctr"/>
            <a:r>
              <a:rPr lang="en-US" altLang="zh-CN" sz="2000" dirty="0"/>
              <a:t>Storm</a:t>
            </a:r>
            <a:endParaRPr lang="zh-CN" altLang="en-US" sz="2000" dirty="0"/>
          </a:p>
        </p:txBody>
      </p:sp>
      <p:sp>
        <p:nvSpPr>
          <p:cNvPr id="11" name="文本框 10">
            <a:extLst>
              <a:ext uri="{FF2B5EF4-FFF2-40B4-BE49-F238E27FC236}">
                <a16:creationId xmlns:a16="http://schemas.microsoft.com/office/drawing/2014/main" id="{9B107212-0E0F-4466-A7BF-242BD6305AD8}"/>
              </a:ext>
            </a:extLst>
          </p:cNvPr>
          <p:cNvSpPr txBox="1"/>
          <p:nvPr/>
        </p:nvSpPr>
        <p:spPr>
          <a:xfrm>
            <a:off x="7145909" y="4054820"/>
            <a:ext cx="980902" cy="479769"/>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noAutofit/>
          </a:bodyPr>
          <a:lstStyle/>
          <a:p>
            <a:pPr algn="ctr"/>
            <a:r>
              <a:rPr lang="en-US" altLang="zh-CN" sz="2000" dirty="0"/>
              <a:t>HBase</a:t>
            </a:r>
            <a:endParaRPr lang="zh-CN" altLang="en-US" sz="2000" dirty="0"/>
          </a:p>
        </p:txBody>
      </p:sp>
      <p:sp>
        <p:nvSpPr>
          <p:cNvPr id="12" name="文本框 11">
            <a:extLst>
              <a:ext uri="{FF2B5EF4-FFF2-40B4-BE49-F238E27FC236}">
                <a16:creationId xmlns:a16="http://schemas.microsoft.com/office/drawing/2014/main" id="{332408CC-9F94-4D6F-86B7-D1251235F9DA}"/>
              </a:ext>
            </a:extLst>
          </p:cNvPr>
          <p:cNvSpPr txBox="1"/>
          <p:nvPr/>
        </p:nvSpPr>
        <p:spPr>
          <a:xfrm>
            <a:off x="1916324" y="3910528"/>
            <a:ext cx="814356" cy="479769"/>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anchor="ctr">
            <a:noAutofit/>
          </a:bodyPr>
          <a:lstStyle/>
          <a:p>
            <a:pPr algn="ctr"/>
            <a:r>
              <a:rPr lang="en-US" altLang="zh-CN" sz="1400" b="1" dirty="0">
                <a:solidFill>
                  <a:srgbClr val="C00000"/>
                </a:solidFill>
              </a:rPr>
              <a:t>Push</a:t>
            </a:r>
            <a:endParaRPr lang="zh-CN" altLang="en-US" sz="1400" b="1" dirty="0">
              <a:solidFill>
                <a:srgbClr val="C00000"/>
              </a:solidFill>
            </a:endParaRPr>
          </a:p>
        </p:txBody>
      </p:sp>
      <p:sp>
        <p:nvSpPr>
          <p:cNvPr id="13" name="文本框 12">
            <a:extLst>
              <a:ext uri="{FF2B5EF4-FFF2-40B4-BE49-F238E27FC236}">
                <a16:creationId xmlns:a16="http://schemas.microsoft.com/office/drawing/2014/main" id="{D8349E67-8D13-4B05-8A55-7DCE40699BEB}"/>
              </a:ext>
            </a:extLst>
          </p:cNvPr>
          <p:cNvSpPr txBox="1"/>
          <p:nvPr/>
        </p:nvSpPr>
        <p:spPr>
          <a:xfrm>
            <a:off x="3840325" y="3910527"/>
            <a:ext cx="814356" cy="479769"/>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wrap="square" anchor="ctr">
            <a:noAutofit/>
          </a:bodyPr>
          <a:lstStyle/>
          <a:p>
            <a:pPr algn="ctr"/>
            <a:r>
              <a:rPr lang="en-US" altLang="zh-CN" sz="1400" b="1" dirty="0">
                <a:solidFill>
                  <a:srgbClr val="C00000"/>
                </a:solidFill>
              </a:rPr>
              <a:t>Pull</a:t>
            </a:r>
            <a:endParaRPr lang="zh-CN" altLang="en-US" sz="1400" b="1" dirty="0">
              <a:solidFill>
                <a:srgbClr val="C00000"/>
              </a:solidFill>
            </a:endParaRPr>
          </a:p>
        </p:txBody>
      </p:sp>
      <p:cxnSp>
        <p:nvCxnSpPr>
          <p:cNvPr id="15" name="直接箭头连接符 14">
            <a:extLst>
              <a:ext uri="{FF2B5EF4-FFF2-40B4-BE49-F238E27FC236}">
                <a16:creationId xmlns:a16="http://schemas.microsoft.com/office/drawing/2014/main" id="{30365412-D7E5-402D-8690-A632EC8697BE}"/>
              </a:ext>
            </a:extLst>
          </p:cNvPr>
          <p:cNvCxnSpPr>
            <a:cxnSpLocks/>
            <a:stCxn id="8" idx="3"/>
            <a:endCxn id="9" idx="1"/>
          </p:cNvCxnSpPr>
          <p:nvPr/>
        </p:nvCxnSpPr>
        <p:spPr>
          <a:xfrm>
            <a:off x="1936279" y="4294705"/>
            <a:ext cx="9357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EC40EA6-9DE5-4601-9C04-E2189EF1124F}"/>
              </a:ext>
            </a:extLst>
          </p:cNvPr>
          <p:cNvCxnSpPr>
            <a:cxnSpLocks/>
            <a:stCxn id="9" idx="3"/>
            <a:endCxn id="10" idx="1"/>
          </p:cNvCxnSpPr>
          <p:nvPr/>
        </p:nvCxnSpPr>
        <p:spPr>
          <a:xfrm>
            <a:off x="3852910" y="4294705"/>
            <a:ext cx="10122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DFB54FF-ED96-4C7D-8932-6A37EF0E13ED}"/>
              </a:ext>
            </a:extLst>
          </p:cNvPr>
          <p:cNvCxnSpPr>
            <a:cxnSpLocks/>
            <a:stCxn id="10" idx="3"/>
            <a:endCxn id="11" idx="1"/>
          </p:cNvCxnSpPr>
          <p:nvPr/>
        </p:nvCxnSpPr>
        <p:spPr>
          <a:xfrm>
            <a:off x="5846044" y="4294705"/>
            <a:ext cx="12998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6F1ACDE-9FDD-4053-9AD6-C664D831CA4F}"/>
              </a:ext>
            </a:extLst>
          </p:cNvPr>
          <p:cNvCxnSpPr>
            <a:cxnSpLocks/>
            <a:stCxn id="5" idx="2"/>
            <a:endCxn id="8" idx="0"/>
          </p:cNvCxnSpPr>
          <p:nvPr/>
        </p:nvCxnSpPr>
        <p:spPr>
          <a:xfrm flipH="1">
            <a:off x="1445828" y="3016985"/>
            <a:ext cx="1" cy="10378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1FD0C770-8F8F-4C46-943D-2E6433C0C7CD}"/>
              </a:ext>
            </a:extLst>
          </p:cNvPr>
          <p:cNvCxnSpPr>
            <a:cxnSpLocks/>
            <a:stCxn id="6" idx="2"/>
            <a:endCxn id="10" idx="0"/>
          </p:cNvCxnSpPr>
          <p:nvPr/>
        </p:nvCxnSpPr>
        <p:spPr>
          <a:xfrm>
            <a:off x="5355593" y="3016985"/>
            <a:ext cx="0" cy="10378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a:extLst>
              <a:ext uri="{FF2B5EF4-FFF2-40B4-BE49-F238E27FC236}">
                <a16:creationId xmlns:a16="http://schemas.microsoft.com/office/drawing/2014/main" id="{02A8ED37-1A36-4804-BAAF-6908AEF61547}"/>
              </a:ext>
            </a:extLst>
          </p:cNvPr>
          <p:cNvCxnSpPr>
            <a:cxnSpLocks/>
            <a:stCxn id="7" idx="2"/>
            <a:endCxn id="11" idx="0"/>
          </p:cNvCxnSpPr>
          <p:nvPr/>
        </p:nvCxnSpPr>
        <p:spPr>
          <a:xfrm flipH="1">
            <a:off x="7636360" y="3016985"/>
            <a:ext cx="1" cy="10378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3" name="文本框 22">
            <a:extLst>
              <a:ext uri="{FF2B5EF4-FFF2-40B4-BE49-F238E27FC236}">
                <a16:creationId xmlns:a16="http://schemas.microsoft.com/office/drawing/2014/main" id="{BE8DF975-8E38-450E-B3F4-E64C21B160D8}"/>
              </a:ext>
            </a:extLst>
          </p:cNvPr>
          <p:cNvSpPr txBox="1"/>
          <p:nvPr/>
        </p:nvSpPr>
        <p:spPr>
          <a:xfrm>
            <a:off x="2723276" y="2213554"/>
            <a:ext cx="1267638" cy="803431"/>
          </a:xfrm>
          <a:prstGeom prst="rect">
            <a:avLst/>
          </a:prstGeom>
        </p:spPr>
        <p:style>
          <a:lnRef idx="2">
            <a:schemeClr val="accent2"/>
          </a:lnRef>
          <a:fillRef idx="1">
            <a:schemeClr val="lt1"/>
          </a:fillRef>
          <a:effectRef idx="0">
            <a:schemeClr val="accent2"/>
          </a:effectRef>
          <a:fontRef idx="minor">
            <a:schemeClr val="dk1"/>
          </a:fontRef>
        </p:style>
        <p:txBody>
          <a:bodyPr wrap="square" anchor="ctr">
            <a:noAutofit/>
          </a:bodyPr>
          <a:lstStyle/>
          <a:p>
            <a:pPr algn="ctr"/>
            <a:r>
              <a:rPr lang="zh-CN" altLang="en-US" sz="2000" b="1" dirty="0"/>
              <a:t>数据缓冲</a:t>
            </a:r>
          </a:p>
        </p:txBody>
      </p:sp>
      <p:cxnSp>
        <p:nvCxnSpPr>
          <p:cNvPr id="31" name="直接箭头连接符 30">
            <a:extLst>
              <a:ext uri="{FF2B5EF4-FFF2-40B4-BE49-F238E27FC236}">
                <a16:creationId xmlns:a16="http://schemas.microsoft.com/office/drawing/2014/main" id="{A678F683-841C-4B3E-AA35-4C932B649E24}"/>
              </a:ext>
            </a:extLst>
          </p:cNvPr>
          <p:cNvCxnSpPr>
            <a:cxnSpLocks/>
            <a:stCxn id="23" idx="2"/>
            <a:endCxn id="9" idx="0"/>
          </p:cNvCxnSpPr>
          <p:nvPr/>
        </p:nvCxnSpPr>
        <p:spPr>
          <a:xfrm>
            <a:off x="3357095" y="3016985"/>
            <a:ext cx="5364" cy="10378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2992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Some Importance Concepts</a:t>
            </a:r>
            <a:endParaRPr lang="zh-CN" altLang="en-US" i="1" dirty="0"/>
          </a:p>
        </p:txBody>
      </p:sp>
      <p:sp>
        <p:nvSpPr>
          <p:cNvPr id="3" name="内容占位符 2"/>
          <p:cNvSpPr>
            <a:spLocks noGrp="1"/>
          </p:cNvSpPr>
          <p:nvPr>
            <p:ph idx="1"/>
          </p:nvPr>
        </p:nvSpPr>
        <p:spPr/>
        <p:txBody>
          <a:bodyPr>
            <a:normAutofit/>
          </a:bodyPr>
          <a:lstStyle/>
          <a:p>
            <a:r>
              <a:rPr lang="en-US" altLang="zh-CN" dirty="0"/>
              <a:t>Topology</a:t>
            </a:r>
            <a:r>
              <a:rPr lang="zh-CN" altLang="en-US" sz="2200" dirty="0"/>
              <a:t>（拓扑：计算过程描述）</a:t>
            </a:r>
            <a:endParaRPr lang="en-US" altLang="zh-CN" sz="2200" dirty="0"/>
          </a:p>
          <a:p>
            <a:pPr lvl="1" algn="just"/>
            <a:r>
              <a:rPr lang="en-US" altLang="zh-CN" dirty="0">
                <a:solidFill>
                  <a:srgbClr val="0070C0"/>
                </a:solidFill>
              </a:rPr>
              <a:t>The logic for a </a:t>
            </a:r>
            <a:r>
              <a:rPr lang="en-US" altLang="zh-CN" dirty="0" err="1">
                <a:solidFill>
                  <a:srgbClr val="0070C0"/>
                </a:solidFill>
              </a:rPr>
              <a:t>realtime</a:t>
            </a:r>
            <a:r>
              <a:rPr lang="en-US" altLang="zh-CN" dirty="0">
                <a:solidFill>
                  <a:srgbClr val="0070C0"/>
                </a:solidFill>
              </a:rPr>
              <a:t> application is packaged into a Storm topology. </a:t>
            </a:r>
          </a:p>
          <a:p>
            <a:pPr lvl="1" algn="just"/>
            <a:r>
              <a:rPr lang="en-US" altLang="zh-CN" dirty="0">
                <a:solidFill>
                  <a:srgbClr val="0070C0"/>
                </a:solidFill>
              </a:rPr>
              <a:t>A Storm topology is analogous to a </a:t>
            </a:r>
            <a:r>
              <a:rPr lang="en-US" altLang="zh-CN" dirty="0" err="1">
                <a:solidFill>
                  <a:srgbClr val="0070C0"/>
                </a:solidFill>
              </a:rPr>
              <a:t>MapReduce</a:t>
            </a:r>
            <a:r>
              <a:rPr lang="en-US" altLang="zh-CN" dirty="0">
                <a:solidFill>
                  <a:srgbClr val="0070C0"/>
                </a:solidFill>
              </a:rPr>
              <a:t> job. One key difference is that a </a:t>
            </a:r>
            <a:r>
              <a:rPr lang="en-US" altLang="zh-CN" dirty="0" err="1">
                <a:solidFill>
                  <a:srgbClr val="0070C0"/>
                </a:solidFill>
              </a:rPr>
              <a:t>MapReduce</a:t>
            </a:r>
            <a:r>
              <a:rPr lang="en-US" altLang="zh-CN" dirty="0">
                <a:solidFill>
                  <a:srgbClr val="0070C0"/>
                </a:solidFill>
              </a:rPr>
              <a:t> job eventually finishes, whereas a topology runs forever (or until you kill it, of course). </a:t>
            </a:r>
          </a:p>
          <a:p>
            <a:pPr lvl="1" algn="just"/>
            <a:r>
              <a:rPr lang="en-US" altLang="zh-CN" dirty="0">
                <a:solidFill>
                  <a:srgbClr val="0070C0"/>
                </a:solidFill>
              </a:rPr>
              <a:t>A topology is a graph of </a:t>
            </a:r>
            <a:r>
              <a:rPr lang="en-US" altLang="zh-CN" b="1" i="1" dirty="0">
                <a:solidFill>
                  <a:srgbClr val="0070C0"/>
                </a:solidFill>
              </a:rPr>
              <a:t>spouts</a:t>
            </a:r>
            <a:r>
              <a:rPr lang="en-US" altLang="zh-CN" dirty="0">
                <a:solidFill>
                  <a:srgbClr val="0070C0"/>
                </a:solidFill>
              </a:rPr>
              <a:t> and </a:t>
            </a:r>
            <a:r>
              <a:rPr lang="en-US" altLang="zh-CN" b="1" i="1" dirty="0">
                <a:solidFill>
                  <a:srgbClr val="0070C0"/>
                </a:solidFill>
              </a:rPr>
              <a:t>bolts</a:t>
            </a:r>
            <a:r>
              <a:rPr lang="en-US" altLang="zh-CN" dirty="0">
                <a:solidFill>
                  <a:srgbClr val="0070C0"/>
                </a:solidFill>
              </a:rPr>
              <a:t> that are connected with stream groupings.</a:t>
            </a:r>
          </a:p>
          <a:p>
            <a:pPr lvl="1" algn="just"/>
            <a:r>
              <a:rPr lang="zh-CN" altLang="en-US" dirty="0">
                <a:solidFill>
                  <a:srgbClr val="0070C0"/>
                </a:solidFill>
              </a:rPr>
              <a:t>拓扑是一个有向图，其顶点是计算，边是数据流，包括了整个实时处理程序的逻辑。</a:t>
            </a:r>
            <a:endParaRPr lang="en-US" altLang="zh-CN" dirty="0">
              <a:solidFill>
                <a:srgbClr val="0070C0"/>
              </a:solidFill>
            </a:endParaRPr>
          </a:p>
        </p:txBody>
      </p:sp>
    </p:spTree>
    <p:extLst>
      <p:ext uri="{BB962C8B-B14F-4D97-AF65-F5344CB8AC3E}">
        <p14:creationId xmlns:p14="http://schemas.microsoft.com/office/powerpoint/2010/main" val="269910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Some Importance Concepts</a:t>
            </a:r>
            <a:endParaRPr lang="zh-CN" altLang="en-US" dirty="0"/>
          </a:p>
        </p:txBody>
      </p:sp>
      <p:sp>
        <p:nvSpPr>
          <p:cNvPr id="3" name="内容占位符 2"/>
          <p:cNvSpPr>
            <a:spLocks noGrp="1"/>
          </p:cNvSpPr>
          <p:nvPr>
            <p:ph idx="1"/>
          </p:nvPr>
        </p:nvSpPr>
        <p:spPr/>
        <p:txBody>
          <a:bodyPr>
            <a:normAutofit/>
          </a:bodyPr>
          <a:lstStyle/>
          <a:p>
            <a:r>
              <a:rPr lang="en-US" altLang="zh-CN" dirty="0"/>
              <a:t>Stream</a:t>
            </a:r>
            <a:r>
              <a:rPr lang="zh-CN" altLang="en-US" sz="2200" dirty="0"/>
              <a:t>（数据流：无限元组序列）</a:t>
            </a:r>
            <a:endParaRPr lang="en-US" altLang="zh-CN" sz="2200" dirty="0"/>
          </a:p>
          <a:p>
            <a:pPr lvl="1" algn="just"/>
            <a:r>
              <a:rPr lang="en-US" altLang="zh-CN" dirty="0">
                <a:solidFill>
                  <a:srgbClr val="0070C0"/>
                </a:solidFill>
              </a:rPr>
              <a:t>A stream is an unbounded sequence of tuples that is processed and created in parallel in a distributed fashion. </a:t>
            </a:r>
          </a:p>
          <a:p>
            <a:pPr lvl="1" algn="just"/>
            <a:r>
              <a:rPr lang="en-US" altLang="zh-CN" dirty="0">
                <a:solidFill>
                  <a:srgbClr val="0070C0"/>
                </a:solidFill>
              </a:rPr>
              <a:t>Streams are defined with a schema that names the fields in the stream's tuples. </a:t>
            </a:r>
          </a:p>
          <a:p>
            <a:pPr lvl="1" algn="just"/>
            <a:r>
              <a:rPr lang="en-US" altLang="zh-CN" dirty="0">
                <a:solidFill>
                  <a:srgbClr val="0070C0"/>
                </a:solidFill>
              </a:rPr>
              <a:t>By default, tuples can contain integers, longs, shorts, bytes, strings, doubles, floats, </a:t>
            </a:r>
            <a:r>
              <a:rPr lang="en-US" altLang="zh-CN" dirty="0" err="1">
                <a:solidFill>
                  <a:srgbClr val="0070C0"/>
                </a:solidFill>
              </a:rPr>
              <a:t>booleans</a:t>
            </a:r>
            <a:r>
              <a:rPr lang="en-US" altLang="zh-CN" dirty="0">
                <a:solidFill>
                  <a:srgbClr val="0070C0"/>
                </a:solidFill>
              </a:rPr>
              <a:t>, and byte arrays. You can also define your own </a:t>
            </a:r>
            <a:r>
              <a:rPr lang="en-US" altLang="zh-CN" dirty="0" err="1">
                <a:solidFill>
                  <a:srgbClr val="0070C0"/>
                </a:solidFill>
              </a:rPr>
              <a:t>serializers</a:t>
            </a:r>
            <a:r>
              <a:rPr lang="en-US" altLang="zh-CN" dirty="0">
                <a:solidFill>
                  <a:srgbClr val="0070C0"/>
                </a:solidFill>
              </a:rPr>
              <a:t> so that custom types can be used natively within tuples.</a:t>
            </a:r>
          </a:p>
          <a:p>
            <a:endParaRPr lang="zh-CN" altLang="en-US" dirty="0"/>
          </a:p>
        </p:txBody>
      </p:sp>
    </p:spTree>
    <p:extLst>
      <p:ext uri="{BB962C8B-B14F-4D97-AF65-F5344CB8AC3E}">
        <p14:creationId xmlns:p14="http://schemas.microsoft.com/office/powerpoint/2010/main" val="179572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Some Importance Concepts</a:t>
            </a:r>
            <a:endParaRPr lang="zh-CN" altLang="en-US" i="1" dirty="0"/>
          </a:p>
        </p:txBody>
      </p:sp>
      <p:sp>
        <p:nvSpPr>
          <p:cNvPr id="3" name="内容占位符 2"/>
          <p:cNvSpPr>
            <a:spLocks noGrp="1"/>
          </p:cNvSpPr>
          <p:nvPr>
            <p:ph idx="1"/>
          </p:nvPr>
        </p:nvSpPr>
        <p:spPr>
          <a:xfrm>
            <a:off x="628649" y="1825625"/>
            <a:ext cx="8249343" cy="4749742"/>
          </a:xfrm>
        </p:spPr>
        <p:txBody>
          <a:bodyPr>
            <a:normAutofit/>
          </a:bodyPr>
          <a:lstStyle/>
          <a:p>
            <a:r>
              <a:rPr lang="en-US" altLang="zh-CN" dirty="0"/>
              <a:t>Tuple</a:t>
            </a:r>
            <a:r>
              <a:rPr lang="zh-CN" altLang="en-US" sz="2200" dirty="0"/>
              <a:t>（元组：</a:t>
            </a:r>
            <a:r>
              <a:rPr lang="en-US" altLang="zh-CN" sz="2200" dirty="0"/>
              <a:t>Storm</a:t>
            </a:r>
            <a:r>
              <a:rPr lang="zh-CN" altLang="en-US" sz="2200" dirty="0"/>
              <a:t>提供的一个轻量级的数据结构）</a:t>
            </a:r>
            <a:endParaRPr lang="en-US" altLang="zh-CN" dirty="0"/>
          </a:p>
          <a:p>
            <a:r>
              <a:rPr lang="en-US" altLang="zh-CN" dirty="0"/>
              <a:t>Spout</a:t>
            </a:r>
            <a:r>
              <a:rPr lang="zh-CN" altLang="en-US" sz="2200" dirty="0"/>
              <a:t>（</a:t>
            </a:r>
            <a:r>
              <a:rPr lang="zh-CN" altLang="en-US" sz="2200" spc="-100" dirty="0"/>
              <a:t>喷嘴：数据流的来源，负责接受数据源的数据进行分发</a:t>
            </a:r>
            <a:r>
              <a:rPr lang="zh-CN" altLang="en-US" sz="2200" dirty="0"/>
              <a:t>）</a:t>
            </a:r>
            <a:endParaRPr lang="en-US" altLang="zh-CN" sz="2200" dirty="0"/>
          </a:p>
          <a:p>
            <a:pPr lvl="1"/>
            <a:r>
              <a:rPr lang="en-US" altLang="zh-CN" dirty="0">
                <a:solidFill>
                  <a:srgbClr val="0070C0"/>
                </a:solidFill>
              </a:rPr>
              <a:t>A spout is a source of streams in a topology.</a:t>
            </a:r>
          </a:p>
          <a:p>
            <a:r>
              <a:rPr lang="en-US" altLang="zh-CN" dirty="0"/>
              <a:t>Bolt</a:t>
            </a:r>
            <a:r>
              <a:rPr lang="zh-CN" altLang="en-US" sz="2200" spc="-100" dirty="0"/>
              <a:t>（</a:t>
            </a:r>
            <a:r>
              <a:rPr lang="zh-CN" altLang="en-US" sz="2200" spc="-140" dirty="0"/>
              <a:t>处理节点：负责接受数据进行计算，传向下个</a:t>
            </a:r>
            <a:r>
              <a:rPr lang="en-US" altLang="zh-CN" sz="2200" spc="-140" dirty="0"/>
              <a:t>bolt</a:t>
            </a:r>
            <a:r>
              <a:rPr lang="zh-CN" altLang="en-US" sz="2200" spc="-140" dirty="0"/>
              <a:t>或进行存储</a:t>
            </a:r>
            <a:r>
              <a:rPr lang="zh-CN" altLang="en-US" sz="2200" spc="-100" dirty="0"/>
              <a:t>）</a:t>
            </a:r>
            <a:endParaRPr lang="en-US" altLang="zh-CN" sz="2200" spc="-100" dirty="0"/>
          </a:p>
          <a:p>
            <a:pPr lvl="1" algn="just"/>
            <a:r>
              <a:rPr lang="en-US" altLang="zh-CN" dirty="0">
                <a:solidFill>
                  <a:srgbClr val="0070C0"/>
                </a:solidFill>
              </a:rPr>
              <a:t>All processing in topologies is done in bolts. Bolts can do anything from filtering, functions, aggregations, joins, talking to databases, and more.</a:t>
            </a:r>
          </a:p>
          <a:p>
            <a:r>
              <a:rPr lang="en-US" altLang="zh-CN" dirty="0"/>
              <a:t>Task</a:t>
            </a:r>
            <a:r>
              <a:rPr lang="zh-CN" altLang="en-US" sz="2200" dirty="0"/>
              <a:t>（任务）</a:t>
            </a:r>
            <a:endParaRPr lang="en-US" altLang="zh-CN" sz="2200" dirty="0"/>
          </a:p>
          <a:p>
            <a:r>
              <a:rPr lang="en-US" altLang="zh-CN" dirty="0"/>
              <a:t>Component</a:t>
            </a:r>
            <a:r>
              <a:rPr lang="zh-CN" altLang="en-US" sz="2200" dirty="0"/>
              <a:t>（组件）</a:t>
            </a:r>
            <a:endParaRPr lang="en-US" altLang="zh-CN" sz="2200" dirty="0"/>
          </a:p>
          <a:p>
            <a:r>
              <a:rPr lang="en-US" altLang="zh-CN" dirty="0"/>
              <a:t>Stream groupings</a:t>
            </a:r>
            <a:r>
              <a:rPr lang="zh-CN" altLang="en-US" sz="2200" dirty="0"/>
              <a:t>（流分组）</a:t>
            </a:r>
          </a:p>
          <a:p>
            <a:endParaRPr lang="zh-CN" altLang="en-US" dirty="0"/>
          </a:p>
        </p:txBody>
      </p:sp>
    </p:spTree>
    <p:extLst>
      <p:ext uri="{BB962C8B-B14F-4D97-AF65-F5344CB8AC3E}">
        <p14:creationId xmlns:p14="http://schemas.microsoft.com/office/powerpoint/2010/main" val="41836116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743</Words>
  <Application>Microsoft Office PowerPoint</Application>
  <PresentationFormat>全屏显示(4:3)</PresentationFormat>
  <Paragraphs>81</Paragraphs>
  <Slides>11</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Lato</vt:lpstr>
      <vt:lpstr>Office 主题​​</vt:lpstr>
      <vt:lpstr>Storm</vt:lpstr>
      <vt:lpstr>What is Storm</vt:lpstr>
      <vt:lpstr>“实时流计算”的应用场景</vt:lpstr>
      <vt:lpstr>Storm 解决了什么问题</vt:lpstr>
      <vt:lpstr>Storm特点</vt:lpstr>
      <vt:lpstr>实时计算处理流程</vt:lpstr>
      <vt:lpstr>Some Importance Concepts</vt:lpstr>
      <vt:lpstr>Some Importance Concepts</vt:lpstr>
      <vt:lpstr>Some Importance Concepts</vt:lpstr>
      <vt:lpstr>Storm架构设计思想</vt:lpstr>
      <vt:lpstr>Storm架构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a b</dc:creator>
  <cp:lastModifiedBy>a b</cp:lastModifiedBy>
  <cp:revision>47</cp:revision>
  <dcterms:created xsi:type="dcterms:W3CDTF">2021-11-30T13:24:29Z</dcterms:created>
  <dcterms:modified xsi:type="dcterms:W3CDTF">2021-12-07T16:07:26Z</dcterms:modified>
</cp:coreProperties>
</file>