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80" r:id="rId5"/>
    <p:sldId id="283" r:id="rId6"/>
    <p:sldId id="262" r:id="rId7"/>
    <p:sldId id="271" r:id="rId8"/>
    <p:sldId id="272" r:id="rId9"/>
    <p:sldId id="274" r:id="rId10"/>
    <p:sldId id="276" r:id="rId11"/>
    <p:sldId id="277" r:id="rId12"/>
    <p:sldId id="275" r:id="rId13"/>
    <p:sldId id="278" r:id="rId14"/>
    <p:sldId id="284" r:id="rId15"/>
    <p:sldId id="265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4" autoAdjust="0"/>
  </p:normalViewPr>
  <p:slideViewPr>
    <p:cSldViewPr snapToGrid="0">
      <p:cViewPr varScale="1">
        <p:scale>
          <a:sx n="81" d="100"/>
          <a:sy n="81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30D2F-0F54-489F-A1CB-7D3B48E060BB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73AF1-85A3-4034-9925-399D65AB9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1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入的不是坑，而是四川盆地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73AF1-85A3-4034-9925-399D65AB93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1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http://storm.apache.org/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73AF1-85A3-4034-9925-399D65AB93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0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卖东西的泰国小男孩</a:t>
            </a:r>
            <a:r>
              <a:rPr lang="en-US" altLang="zh-CN" dirty="0"/>
              <a:t>——</a:t>
            </a:r>
            <a:r>
              <a:rPr lang="zh-CN" altLang="en-US" dirty="0"/>
              <a:t>语音不是问题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73AF1-85A3-4034-9925-399D65AB93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5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BEE57D-2972-4632-9CCD-CECC540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D81ADD6-B424-4D31-8361-1AF2978E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CF7128C-7E64-45AB-92D6-B77F94C3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104D5A-822B-459E-B2AF-EFAFA37A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60DDD66-1D97-4D2C-9EFB-69D7280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F75BDC-B8E2-408A-8C82-F5A1D9A5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10C9F5-C9B8-4AEF-AD28-C73DB2DD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85FF52-6BB6-43F3-AD29-5D8C06C9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0C8B01-1BE0-4EC4-82F0-B35C7B67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041B72-F905-44BF-9B77-E38AC621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3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D48AF625-F7FB-4868-AF55-FCE68586D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FD52306-9FDF-4183-BC03-B33E561D7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272917E-4B8F-4972-B5CB-2407FF93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D4809B-C7B4-48AA-9440-C34CB17D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21CD0B-1204-46C1-9BEE-204336AE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F38837-D563-4A23-A370-18463C78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B9ABDFE-5F98-4122-87BB-9D6AE99C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0401985-8BDC-4C18-8E75-EAA75A8D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68B9B2-4828-4AEE-AB42-39AD42CA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50A2CC-15FB-46C6-BDED-F22BC636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538F89-9277-4130-B556-9E11C1B0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30000"/>
              </a:lnSpc>
              <a:defRPr sz="6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2FF4B0-8272-44C9-B1A3-B26340BE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AA5B56-2C80-4F02-B5E1-5883AD9D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B0623F-F0FB-49F5-A5C2-3C28E608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9289B-E1AA-4452-9D6B-D8DBCF46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4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6EF20F-2A19-41F9-B5CC-2F6697A1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518258-BA01-41EB-91B4-0D52FA1BF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7835"/>
            <a:ext cx="5181600" cy="4699128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0001B9A-2886-4FFD-A652-AC62EE14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7835"/>
            <a:ext cx="5181600" cy="4699128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lnSpc>
                <a:spcPct val="130000"/>
              </a:lnSpc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0EECBD3-EBBB-4D05-9EC4-480FA913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1355E9-61E4-4CF2-93B0-AC894479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2EC5E75-D476-4C8C-B17E-45EA276D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24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0F6B82-9276-407D-AC0E-03E5BA6F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BDB2D72-7A1D-494B-BD60-F6303AD1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9BC2E3B-1CAF-4FD7-A6A9-A1723144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64E768-9EC8-4A39-981B-1F2381601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0DE0948-526F-47C3-934F-F8AB2860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C89B78D-E2EE-469C-AAEE-960E49CE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6931AB6-5E18-4E62-90D1-1648765D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8C5D6B9-2C06-4B2E-A9ED-7B00124B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7022CC-1806-40D9-A4E5-5C2F0927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8285D79-2F62-4AC3-9030-C101CDB6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2AD8AE4-F2B9-4737-A62E-34FAA940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58D085A-A6F5-4657-86B6-1FF57E9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F1C70A5-C981-42EB-956D-DB429FDC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09188BF-B8B8-4504-9574-3EFCE9A4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68D2F8C-824B-4A9C-B59A-2B2DF34E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1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FE587F-73B8-4CA9-8134-8BE09221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81BB48-CD4F-4EDD-A160-D42931B9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FB74789-DA02-42BA-B645-BC68B45E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BFE2DC6-A549-468F-A879-746A7017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5B85128-6CDD-48B7-ADE7-7224B429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82EC7B0-CF26-47B4-B5A7-DDBEC73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C82085-7589-4ACA-B8C7-9916F23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5BC7795-BE8A-445D-A2F8-3FD10EF21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5EC75A7-D433-437E-810D-DE5068C3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6F4D55E-37AE-4E75-9D5A-E61EF0E7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3D82D13-CA9F-4343-ABA3-566808BA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05F0F98-AF22-47D2-A713-CD173D84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F806673-FD17-4FC7-833E-17243D1B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2EF019-C71B-4CDA-AF97-F392C4DB4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05073BA-3FAC-442B-8F06-3DFB1463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A31B-1196-463A-AF7D-970D528BF5C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E384C0-4784-4900-8B62-67296BF63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2B553BA-1450-4006-BDAF-F114C996A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4F2D-3CE9-44E0-98AF-2B0D93D65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4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B57F72-3E7F-4CCB-8A5D-41CC016FA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大数据处理技术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7F1744C-148F-497E-A649-A53E3605E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陈小瀚</a:t>
            </a:r>
          </a:p>
        </p:txBody>
      </p:sp>
    </p:spTree>
    <p:extLst>
      <p:ext uri="{BB962C8B-B14F-4D97-AF65-F5344CB8AC3E}">
        <p14:creationId xmlns:p14="http://schemas.microsoft.com/office/powerpoint/2010/main" val="231704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8874E-256E-40C5-908B-53A9517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Hadoop</a:t>
            </a:r>
            <a:r>
              <a:rPr lang="zh-CN" altLang="en-US" dirty="0"/>
              <a:t>技术群（生态圈）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336C40-BD19-41AB-92BE-EAAFD2A5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数据库（</a:t>
            </a: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一个分布式、可扩展、大数据的存储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是一种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数据库（非关系型的数据库）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大数据快速读写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适合用来进行大数据的实时查询；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需要很长时间才可以返回结果，不应该用来进行实时的查询</a:t>
            </a:r>
            <a:endParaRPr lang="zh-CN" altLang="en-US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0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8874E-256E-40C5-908B-53A9517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Hadoop</a:t>
            </a:r>
            <a:r>
              <a:rPr lang="zh-CN" altLang="en-US" dirty="0"/>
              <a:t>技术群（生态圈）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336C40-BD19-41AB-92BE-EAAFD2A5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、实时大数据处理框架（</a:t>
            </a: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用于实时处理数据，流式计算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特点：低延迟，高可用，分布式，可扩展，数据不丢失，提供简单容易的接口，便于开发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D4115D5-99DC-4C3A-81AA-0E3AF512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8564"/>
            <a:ext cx="12192000" cy="21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8874E-256E-40C5-908B-53A9517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Hadoop</a:t>
            </a:r>
            <a:r>
              <a:rPr lang="zh-CN" altLang="en-US" dirty="0"/>
              <a:t>技术群（生态圈）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336C40-BD19-41AB-92BE-EAAFD2A5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57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、大数据分布式内存计算（</a:t>
            </a: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一种快速、通用、可扩展的大数据分析引擎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基于内存计算的大数据并行计算框架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已经发展成为一个包含多个子项目的集合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包含： 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SparkSQL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GraphX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等子项目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zh-CN" alt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年，代替</a:t>
            </a:r>
            <a:r>
              <a:rPr lang="en-US" altLang="zh-CN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成为</a:t>
            </a:r>
            <a:r>
              <a:rPr lang="en-US" altLang="zh-CN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的默认执行引擎；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实现了高效的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执行引擎，可以通过基于内存来高效处理数据流。与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相比，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基于内存的运算更快。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8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8874E-256E-40C5-908B-53A9517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Hadoop</a:t>
            </a:r>
            <a:r>
              <a:rPr lang="zh-CN" altLang="en-US" dirty="0"/>
              <a:t>技术群（生态圈）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336C40-BD19-41AB-92BE-EAAFD2A5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107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：大规模数据分析平台，适合于使用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平台来查询大型半结构化数据集。把类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的数据分析请求转换为一系列经过优化处理的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运算。为复杂海量数据并行计算提供了简单操作和编程接口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资源管理器，可为上层应用提供统一的资源管理和调度，为集群在利用率、资源统一管理和数据共享等带来好处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：一个高可用、高可靠的分布式海量日志采集、聚合和传输系统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8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36B0F4-612A-44F5-A213-7BB5F3C2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Hadoop</a:t>
            </a:r>
            <a:r>
              <a:rPr lang="zh-CN" altLang="en-US" dirty="0"/>
              <a:t>的各种版本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5E2A4D-C074-425D-B25C-DD5AD8FA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常用的</a:t>
            </a:r>
            <a:r>
              <a:rPr lang="en-US" altLang="zh-CN" dirty="0"/>
              <a:t>Hadoop</a:t>
            </a:r>
            <a:r>
              <a:rPr lang="zh-CN" altLang="en-US" dirty="0"/>
              <a:t>发行版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00F460C6-F1A1-410D-B8E4-6E03955D0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2576"/>
              </p:ext>
            </p:extLst>
          </p:nvPr>
        </p:nvGraphicFramePr>
        <p:xfrm>
          <a:off x="517585" y="1859280"/>
          <a:ext cx="10942895" cy="4881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3535">
                  <a:extLst>
                    <a:ext uri="{9D8B030D-6E8A-4147-A177-3AD203B41FA5}">
                      <a16:colId xmlns:a16="http://schemas.microsoft.com/office/drawing/2014/main" xmlns="" val="1375846895"/>
                    </a:ext>
                  </a:extLst>
                </a:gridCol>
                <a:gridCol w="4073314">
                  <a:extLst>
                    <a:ext uri="{9D8B030D-6E8A-4147-A177-3AD203B41FA5}">
                      <a16:colId xmlns:a16="http://schemas.microsoft.com/office/drawing/2014/main" xmlns="" val="2719373577"/>
                    </a:ext>
                  </a:extLst>
                </a:gridCol>
                <a:gridCol w="3506046">
                  <a:extLst>
                    <a:ext uri="{9D8B030D-6E8A-4147-A177-3AD203B41FA5}">
                      <a16:colId xmlns:a16="http://schemas.microsoft.com/office/drawing/2014/main" xmlns="" val="2972274680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优点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缺点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23788013"/>
                  </a:ext>
                </a:extLst>
              </a:tr>
              <a:tr h="74348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Apache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effectLst/>
                        </a:rPr>
                        <a:t>纯开源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effectLst/>
                        </a:rPr>
                        <a:t>不同版本、框架之间整合 </a:t>
                      </a:r>
                      <a:r>
                        <a:rPr lang="en-US" sz="2400" kern="100">
                          <a:effectLst/>
                        </a:rPr>
                        <a:t>jar</a:t>
                      </a:r>
                      <a:r>
                        <a:rPr lang="zh-CN" sz="2400" kern="100">
                          <a:effectLst/>
                        </a:rPr>
                        <a:t>冲突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23463558"/>
                  </a:ext>
                </a:extLst>
              </a:tr>
              <a:tr h="1115218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CDH</a:t>
                      </a:r>
                    </a:p>
                    <a:p>
                      <a:pPr algn="ctr"/>
                      <a:r>
                        <a:rPr lang="en-US" altLang="zh-CN" sz="18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https://www.cloudera.com/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effectLst/>
                        </a:rPr>
                        <a:t>cm(</a:t>
                      </a:r>
                      <a:r>
                        <a:rPr lang="en-US" sz="2400" kern="100" dirty="0" err="1">
                          <a:effectLst/>
                        </a:rPr>
                        <a:t>cloudera</a:t>
                      </a:r>
                      <a:r>
                        <a:rPr lang="en-US" sz="2400" kern="100" dirty="0">
                          <a:effectLst/>
                        </a:rPr>
                        <a:t> manager) </a:t>
                      </a:r>
                      <a:r>
                        <a:rPr lang="zh-CN" sz="2400" kern="100" dirty="0">
                          <a:effectLst/>
                        </a:rPr>
                        <a:t>通过页面一键安装各种框架、升级、</a:t>
                      </a:r>
                      <a:r>
                        <a:rPr lang="en-US" sz="2400" kern="100" dirty="0">
                          <a:effectLst/>
                        </a:rPr>
                        <a:t>impala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>
                          <a:effectLst/>
                        </a:rPr>
                        <a:t>cm</a:t>
                      </a:r>
                      <a:r>
                        <a:rPr lang="zh-CN" sz="2400" kern="100">
                          <a:effectLst/>
                        </a:rPr>
                        <a:t>不开源、与社区版本有些许出入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8833552"/>
                  </a:ext>
                </a:extLst>
              </a:tr>
              <a:tr h="1858698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</a:rPr>
                        <a:t>Hortonworks</a:t>
                      </a:r>
                      <a:endParaRPr lang="zh-CN" sz="160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effectLst/>
                        </a:rPr>
                        <a:t>企业发布自己的数据平台可以直接基于页面框架进行改造原装</a:t>
                      </a:r>
                      <a:r>
                        <a:rPr lang="en-US" sz="2400" kern="100" dirty="0">
                          <a:effectLst/>
                        </a:rPr>
                        <a:t>Hadoop</a:t>
                      </a:r>
                      <a:r>
                        <a:rPr lang="zh-CN" sz="2400" kern="100" dirty="0">
                          <a:effectLst/>
                        </a:rPr>
                        <a:t>、纯开源、支持</a:t>
                      </a:r>
                      <a:r>
                        <a:rPr lang="en-US" sz="2400" kern="100" dirty="0" err="1">
                          <a:effectLst/>
                        </a:rPr>
                        <a:t>tez</a:t>
                      </a:r>
                      <a:r>
                        <a:rPr lang="zh-CN" altLang="en-US" sz="2400" kern="100" dirty="0">
                          <a:effectLst/>
                        </a:rPr>
                        <a:t>分布式框架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effectLst/>
                        </a:rPr>
                        <a:t>企业级安全不开源</a:t>
                      </a:r>
                      <a:r>
                        <a:rPr lang="en-US" sz="2400" kern="100">
                          <a:effectLst/>
                        </a:rPr>
                        <a:t>MapR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494896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effectLst/>
                        </a:rPr>
                        <a:t>MapR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7395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9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B00DB7-A0C3-41E3-A0F5-189DF4E7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技术文档来源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20D284-A4EF-42D1-8A65-9961080C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官方技术文档（</a:t>
            </a:r>
            <a:r>
              <a:rPr lang="en-US" altLang="zh-CN" dirty="0"/>
              <a:t>xxx.apache.org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hadoop.apache.org</a:t>
            </a:r>
          </a:p>
          <a:p>
            <a:r>
              <a:rPr lang="en-US" altLang="zh-CN" dirty="0"/>
              <a:t>hive.apache.org</a:t>
            </a:r>
          </a:p>
          <a:p>
            <a:r>
              <a:rPr lang="en-US" altLang="zh-CN" dirty="0"/>
              <a:t>hbase.apache.org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42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4C0B2A-8FCF-44DE-96F3-EA125622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FEA000-7B1C-4442-A07E-DB347363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2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5DC897A-8FFF-4FD0-8FB8-2072751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第二章（</a:t>
            </a:r>
            <a:r>
              <a:rPr lang="en-US" altLang="zh-CN" sz="5400" dirty="0"/>
              <a:t>1</a:t>
            </a:r>
            <a:r>
              <a:rPr lang="zh-CN" altLang="en-US" sz="5400" dirty="0"/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002060"/>
                </a:solidFill>
              </a:rPr>
              <a:t>Hadoop</a:t>
            </a:r>
            <a:r>
              <a:rPr lang="zh-CN" altLang="en-US" dirty="0">
                <a:solidFill>
                  <a:srgbClr val="002060"/>
                </a:solidFill>
              </a:rPr>
              <a:t>概述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DBAF584-527A-4DCF-9FF8-075498E2A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的组成和体系结构</a:t>
            </a:r>
          </a:p>
        </p:txBody>
      </p:sp>
    </p:spTree>
    <p:extLst>
      <p:ext uri="{BB962C8B-B14F-4D97-AF65-F5344CB8AC3E}">
        <p14:creationId xmlns:p14="http://schemas.microsoft.com/office/powerpoint/2010/main" val="275591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2D5A99-6B22-493A-95E0-05F431E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Hadoop</a:t>
            </a:r>
            <a:r>
              <a:rPr lang="zh-CN" altLang="en-US" dirty="0"/>
              <a:t>的发展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D48B05D-2930-445D-BB08-4E67844D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98288"/>
          </a:xfrm>
        </p:spPr>
        <p:txBody>
          <a:bodyPr>
            <a:normAutofit/>
          </a:bodyPr>
          <a:lstStyle/>
          <a:p>
            <a:r>
              <a:rPr lang="en-US" altLang="zh-CN" dirty="0"/>
              <a:t>Google</a:t>
            </a:r>
            <a:r>
              <a:rPr lang="zh-CN" altLang="en-US" dirty="0"/>
              <a:t>，</a:t>
            </a:r>
            <a:r>
              <a:rPr lang="en-US" altLang="zh-CN" dirty="0"/>
              <a:t>2004</a:t>
            </a:r>
            <a:r>
              <a:rPr lang="zh-CN" altLang="en-US" dirty="0"/>
              <a:t>年，发表论文：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《MapReduce</a:t>
            </a:r>
            <a:r>
              <a:rPr lang="zh-CN" altLang="en-US" i="1" dirty="0">
                <a:solidFill>
                  <a:srgbClr val="0070C0"/>
                </a:solidFill>
              </a:rPr>
              <a:t>：</a:t>
            </a:r>
            <a:r>
              <a:rPr lang="en-US" altLang="zh-CN" i="1" dirty="0">
                <a:solidFill>
                  <a:srgbClr val="0070C0"/>
                </a:solidFill>
              </a:rPr>
              <a:t>Simplified Data Processing on Large Clusters》</a:t>
            </a:r>
          </a:p>
          <a:p>
            <a:r>
              <a:rPr lang="en-US" altLang="zh-CN" dirty="0"/>
              <a:t>Apache </a:t>
            </a:r>
            <a:r>
              <a:rPr lang="en-US" altLang="zh-CN" dirty="0" err="1"/>
              <a:t>Nutch</a:t>
            </a:r>
            <a:r>
              <a:rPr lang="zh-CN" altLang="en-US" dirty="0"/>
              <a:t>项目，</a:t>
            </a:r>
            <a:r>
              <a:rPr lang="en-US" altLang="zh-CN" dirty="0"/>
              <a:t>2005</a:t>
            </a:r>
            <a:r>
              <a:rPr lang="zh-CN" altLang="en-US" dirty="0"/>
              <a:t>年，实现</a:t>
            </a:r>
            <a:r>
              <a:rPr lang="en-US" altLang="zh-CN" dirty="0">
                <a:solidFill>
                  <a:srgbClr val="0070C0"/>
                </a:solidFill>
              </a:rPr>
              <a:t>MapReduce</a:t>
            </a:r>
            <a:r>
              <a:rPr lang="zh-CN" altLang="en-US" dirty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Apache </a:t>
            </a:r>
            <a:r>
              <a:rPr lang="en-US" altLang="zh-CN" dirty="0" err="1"/>
              <a:t>Nutch</a:t>
            </a:r>
            <a:r>
              <a:rPr lang="zh-CN" altLang="en-US" dirty="0"/>
              <a:t>项目，</a:t>
            </a:r>
            <a:r>
              <a:rPr lang="en-US" altLang="zh-CN" dirty="0"/>
              <a:t>2006</a:t>
            </a:r>
            <a:r>
              <a:rPr lang="zh-CN" altLang="en-US" dirty="0"/>
              <a:t>年，推出</a:t>
            </a:r>
            <a:r>
              <a:rPr lang="zh-CN" altLang="en-US" dirty="0">
                <a:solidFill>
                  <a:srgbClr val="0070C0"/>
                </a:solidFill>
              </a:rPr>
              <a:t>第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个</a:t>
            </a:r>
            <a:r>
              <a:rPr lang="en-US" altLang="zh-CN" dirty="0">
                <a:solidFill>
                  <a:srgbClr val="0070C0"/>
                </a:solidFill>
              </a:rPr>
              <a:t>Apache Hadoop</a:t>
            </a:r>
            <a:r>
              <a:rPr lang="zh-CN" altLang="en-US" dirty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Apache </a:t>
            </a:r>
            <a:r>
              <a:rPr lang="en-US" altLang="zh-CN" dirty="0" err="1"/>
              <a:t>Nutch</a:t>
            </a:r>
            <a:r>
              <a:rPr lang="zh-CN" altLang="en-US" dirty="0"/>
              <a:t>项目，</a:t>
            </a:r>
            <a:r>
              <a:rPr lang="en-US" altLang="zh-CN" dirty="0"/>
              <a:t>2008</a:t>
            </a:r>
            <a:r>
              <a:rPr lang="zh-CN" altLang="en-US" dirty="0"/>
              <a:t>年，</a:t>
            </a:r>
            <a:r>
              <a:rPr lang="en-US" altLang="zh-CN" dirty="0"/>
              <a:t>Hadoop</a:t>
            </a:r>
            <a:r>
              <a:rPr lang="zh-CN" altLang="en-US" dirty="0"/>
              <a:t>成为 </a:t>
            </a:r>
            <a:r>
              <a:rPr lang="en-US" altLang="zh-CN" dirty="0"/>
              <a:t>Apache</a:t>
            </a:r>
            <a:r>
              <a:rPr lang="zh-CN" altLang="en-US" dirty="0">
                <a:solidFill>
                  <a:srgbClr val="0070C0"/>
                </a:solidFill>
              </a:rPr>
              <a:t>顶级项目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Hadoop </a:t>
            </a:r>
            <a:r>
              <a:rPr lang="zh-CN" altLang="en-US" dirty="0">
                <a:solidFill>
                  <a:srgbClr val="002060"/>
                </a:solidFill>
              </a:rPr>
              <a:t>编年史  </a:t>
            </a:r>
            <a:r>
              <a:rPr lang="en-US" altLang="zh-CN" sz="1600" i="1" dirty="0">
                <a:solidFill>
                  <a:srgbClr val="002060"/>
                </a:solidFill>
              </a:rPr>
              <a:t>https://www.infoq.cn/news/hadoop-ten-years-interpretation-and-development-forecast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 algn="ctr">
              <a:spcBef>
                <a:spcPts val="2400"/>
              </a:spcBef>
              <a:buNone/>
            </a:pPr>
            <a:r>
              <a:rPr lang="en-US" altLang="zh-CN" sz="2400" i="1" dirty="0" err="1">
                <a:solidFill>
                  <a:srgbClr val="002060"/>
                </a:solidFill>
              </a:rPr>
              <a:t>Hadoo</a:t>
            </a:r>
            <a:r>
              <a:rPr lang="zh-CN" altLang="en-US" sz="2400" i="1" dirty="0">
                <a:solidFill>
                  <a:srgbClr val="002060"/>
                </a:solidFill>
              </a:rPr>
              <a:t>的命名：编出来的新词，</a:t>
            </a:r>
            <a:r>
              <a:rPr lang="en-US" altLang="zh-CN" sz="2400" i="1" dirty="0">
                <a:solidFill>
                  <a:srgbClr val="002060"/>
                </a:solidFill>
              </a:rPr>
              <a:t>Hadoop</a:t>
            </a:r>
            <a:r>
              <a:rPr lang="zh-CN" altLang="en-US" sz="2400" i="1" dirty="0">
                <a:solidFill>
                  <a:srgbClr val="002060"/>
                </a:solidFill>
              </a:rPr>
              <a:t>生态中各项目的名称通常以动物命名</a:t>
            </a:r>
            <a:endParaRPr lang="en-US" altLang="zh-CN" sz="2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9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CCB11C-675A-46E3-ABDE-61677BE2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Hadoop</a:t>
            </a:r>
            <a:r>
              <a:rPr lang="zh-CN" altLang="en-US" dirty="0"/>
              <a:t>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55443E-DAA2-4DF6-A0E4-D54525057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高可靠性</a:t>
            </a:r>
            <a:endParaRPr lang="en-US" altLang="zh-CN" dirty="0"/>
          </a:p>
          <a:p>
            <a:pPr lvl="1"/>
            <a:r>
              <a:rPr lang="zh-CN" altLang="en-US" dirty="0"/>
              <a:t>数据存储：数据块、多副本</a:t>
            </a:r>
            <a:endParaRPr lang="en-US" altLang="zh-CN" dirty="0"/>
          </a:p>
          <a:p>
            <a:pPr lvl="1"/>
            <a:r>
              <a:rPr lang="zh-CN" altLang="en-US" dirty="0"/>
              <a:t>数据计算</a:t>
            </a:r>
            <a:r>
              <a:rPr lang="zh-CN" altLang="en-US"/>
              <a:t>：</a:t>
            </a:r>
            <a:r>
              <a:rPr lang="zh-CN" altLang="en-US" smtClean="0"/>
              <a:t>重新作业</a:t>
            </a:r>
            <a:r>
              <a:rPr lang="zh-CN" altLang="en-US" dirty="0"/>
              <a:t>计算</a:t>
            </a:r>
            <a:endParaRPr lang="en-US" altLang="zh-CN" dirty="0"/>
          </a:p>
          <a:p>
            <a:r>
              <a:rPr lang="zh-CN" altLang="en-US" dirty="0"/>
              <a:t>高扩展性</a:t>
            </a:r>
            <a:endParaRPr lang="en-US" altLang="zh-CN" dirty="0"/>
          </a:p>
          <a:p>
            <a:pPr lvl="1"/>
            <a:r>
              <a:rPr lang="zh-CN" altLang="en-US" dirty="0"/>
              <a:t>存储或计算资源不足时，可以横向线性扩展机器</a:t>
            </a:r>
          </a:p>
          <a:p>
            <a:pPr lvl="1"/>
            <a:r>
              <a:rPr lang="zh-CN" altLang="en-US" dirty="0"/>
              <a:t>一个集群中可以包含数以千计的节点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B3629E4-FEA2-490A-8B3C-AFE08AB03E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降低成本</a:t>
            </a:r>
            <a:endParaRPr lang="en-US" altLang="zh-CN" dirty="0"/>
          </a:p>
          <a:p>
            <a:pPr lvl="1"/>
            <a:r>
              <a:rPr lang="zh-CN" altLang="en-US" dirty="0"/>
              <a:t>可存储在廉价机器上</a:t>
            </a:r>
            <a:endParaRPr lang="en-US" altLang="zh-CN" dirty="0"/>
          </a:p>
          <a:p>
            <a:pPr lvl="1"/>
            <a:r>
              <a:rPr lang="zh-CN" altLang="en-US" dirty="0"/>
              <a:t>实现去</a:t>
            </a:r>
            <a:r>
              <a:rPr lang="en-US" altLang="zh-CN" dirty="0"/>
              <a:t>IOE</a:t>
            </a:r>
            <a:r>
              <a:rPr lang="zh-CN" altLang="en-US" dirty="0"/>
              <a:t>（</a:t>
            </a:r>
            <a:r>
              <a:rPr lang="en-US" altLang="zh-CN" dirty="0"/>
              <a:t>IBM</a:t>
            </a:r>
            <a:r>
              <a:rPr lang="zh-CN" altLang="en-US" dirty="0"/>
              <a:t>小型机、</a:t>
            </a:r>
            <a:r>
              <a:rPr lang="en-US" altLang="zh-CN" dirty="0"/>
              <a:t>Oracle</a:t>
            </a:r>
            <a:r>
              <a:rPr lang="zh-CN" altLang="en-US" dirty="0"/>
              <a:t>数据库、</a:t>
            </a:r>
            <a:r>
              <a:rPr lang="en-US" altLang="zh-CN" dirty="0"/>
              <a:t>EMC</a:t>
            </a:r>
            <a:r>
              <a:rPr lang="zh-CN" altLang="en-US" dirty="0"/>
              <a:t>存储）</a:t>
            </a:r>
            <a:endParaRPr lang="en-US" altLang="zh-CN" dirty="0"/>
          </a:p>
          <a:p>
            <a:r>
              <a:rPr lang="zh-CN" altLang="en-US" dirty="0"/>
              <a:t>生态圈成熟</a:t>
            </a:r>
          </a:p>
        </p:txBody>
      </p:sp>
    </p:spTree>
    <p:extLst>
      <p:ext uri="{BB962C8B-B14F-4D97-AF65-F5344CB8AC3E}">
        <p14:creationId xmlns:p14="http://schemas.microsoft.com/office/powerpoint/2010/main" val="21587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8874E-256E-40C5-908B-53A9517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Hadoop</a:t>
            </a:r>
            <a:r>
              <a:rPr lang="zh-CN" altLang="en-US" dirty="0"/>
              <a:t>技术群（生态圈）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1AB5374D-328D-4371-9BCC-DFD46716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5343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70C0"/>
                </a:solidFill>
              </a:rPr>
              <a:t>狭义Hadoop：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分布式存储HDFS</a:t>
            </a:r>
            <a:endParaRPr lang="en-US" altLang="zh-CN" dirty="0"/>
          </a:p>
          <a:p>
            <a:pPr lvl="1"/>
            <a:r>
              <a:rPr lang="zh-CN" altLang="en-US" dirty="0"/>
              <a:t>分布式计算MapReduce</a:t>
            </a:r>
            <a:endParaRPr lang="en-US" altLang="zh-CN" dirty="0"/>
          </a:p>
          <a:p>
            <a:pPr lvl="1"/>
            <a:r>
              <a:rPr lang="zh-CN" altLang="en-US" dirty="0"/>
              <a:t>资源调度Yarn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70C0"/>
                </a:solidFill>
              </a:rPr>
              <a:t>广义</a:t>
            </a:r>
            <a:r>
              <a:rPr lang="en-US" altLang="zh-CN" sz="2800" b="1" dirty="0">
                <a:solidFill>
                  <a:srgbClr val="0070C0"/>
                </a:solidFill>
              </a:rPr>
              <a:t>Hadoop</a:t>
            </a:r>
            <a:r>
              <a:rPr lang="zh-CN" altLang="en-US" sz="2800" b="1" dirty="0">
                <a:solidFill>
                  <a:srgbClr val="0070C0"/>
                </a:solidFill>
              </a:rPr>
              <a:t>：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Hadoop</a:t>
            </a:r>
            <a:r>
              <a:rPr lang="zh-CN" altLang="en-US" dirty="0"/>
              <a:t>生态系统</a:t>
            </a:r>
            <a:endParaRPr lang="en-US" altLang="zh-CN" dirty="0"/>
          </a:p>
          <a:p>
            <a:pPr marL="342900" indent="-342900">
              <a:spcBef>
                <a:spcPts val="24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为何有如些之多的技术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从功能维度看：各司其职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从时间维度看：以新换旧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68C18BF4-98BE-4300-A916-6B4BB1A5E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0160" y="1435608"/>
            <a:ext cx="6888480" cy="53041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5896600B-FB63-4906-A6C6-CBE16193A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80760" y="5956864"/>
            <a:ext cx="4886960" cy="6756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3B14E137-B840-4486-9706-D0452D4D4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3" t="4141" r="33411" b="5649"/>
          <a:stretch/>
        </p:blipFill>
        <p:spPr bwMode="auto">
          <a:xfrm>
            <a:off x="7702550" y="5316276"/>
            <a:ext cx="1684020" cy="6489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120887A4-78C0-4A3C-9627-404F0CB08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4"/>
          <a:stretch/>
        </p:blipFill>
        <p:spPr bwMode="auto">
          <a:xfrm>
            <a:off x="9352280" y="5306759"/>
            <a:ext cx="1615440" cy="6756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46BAE487-D87F-4174-AD6A-6973B08130F4}"/>
              </a:ext>
            </a:extLst>
          </p:cNvPr>
          <p:cNvSpPr/>
          <p:nvPr/>
        </p:nvSpPr>
        <p:spPr>
          <a:xfrm>
            <a:off x="6050280" y="5293991"/>
            <a:ext cx="4917440" cy="1325745"/>
          </a:xfrm>
          <a:custGeom>
            <a:avLst/>
            <a:gdLst>
              <a:gd name="connsiteX0" fmla="*/ 1611630 w 4917440"/>
              <a:gd name="connsiteY0" fmla="*/ 0 h 1325745"/>
              <a:gd name="connsiteX1" fmla="*/ 4917440 w 4917440"/>
              <a:gd name="connsiteY1" fmla="*/ 0 h 1325745"/>
              <a:gd name="connsiteX2" fmla="*/ 4917440 w 4917440"/>
              <a:gd name="connsiteY2" fmla="*/ 1325745 h 1325745"/>
              <a:gd name="connsiteX3" fmla="*/ 0 w 4917440"/>
              <a:gd name="connsiteY3" fmla="*/ 1325745 h 1325745"/>
              <a:gd name="connsiteX4" fmla="*/ 0 w 4917440"/>
              <a:gd name="connsiteY4" fmla="*/ 662873 h 1325745"/>
              <a:gd name="connsiteX5" fmla="*/ 1611630 w 4917440"/>
              <a:gd name="connsiteY5" fmla="*/ 662873 h 132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7440" h="1325745">
                <a:moveTo>
                  <a:pt x="1611630" y="0"/>
                </a:moveTo>
                <a:lnTo>
                  <a:pt x="4917440" y="0"/>
                </a:lnTo>
                <a:lnTo>
                  <a:pt x="4917440" y="1325745"/>
                </a:lnTo>
                <a:lnTo>
                  <a:pt x="0" y="1325745"/>
                </a:lnTo>
                <a:lnTo>
                  <a:pt x="0" y="662873"/>
                </a:lnTo>
                <a:lnTo>
                  <a:pt x="1611630" y="66287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8874E-256E-40C5-908B-53A9517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Hadoop</a:t>
            </a:r>
            <a:r>
              <a:rPr lang="zh-CN" altLang="en-US" dirty="0"/>
              <a:t>技术群（生态圈）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336C40-BD19-41AB-92BE-EAAFD2A5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、大数据分布式文件存储（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、大数据分布式计算系统 （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、大数据分布式数据仓库 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数据库（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、实时大数据处理框架（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、大数据分布式内存计算（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Pig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xmlns="" id="{A5926740-136A-4166-B625-57F06030F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692" y="2336203"/>
            <a:ext cx="3806456" cy="328098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0B30A59-D4DB-429E-8181-D6444CB5C963}"/>
              </a:ext>
            </a:extLst>
          </p:cNvPr>
          <p:cNvSpPr/>
          <p:nvPr/>
        </p:nvSpPr>
        <p:spPr>
          <a:xfrm>
            <a:off x="7506586" y="1977656"/>
            <a:ext cx="4476307" cy="4104167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8874E-256E-40C5-908B-53A9517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Hadoop</a:t>
            </a:r>
            <a:r>
              <a:rPr lang="zh-CN" altLang="en-US" dirty="0"/>
              <a:t>技术群（生态圈）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336C40-BD19-41AB-92BE-EAAFD2A5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、大数据分布式文件存储（</a:t>
            </a: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 File System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分布式</a:t>
            </a:r>
            <a:r>
              <a:rPr lang="zh-CN" alt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zh-CN" alt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核心组件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之一，作为最底层的分布式存储服务而存在；</a:t>
            </a: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解决数据存储问题，横跨在多台计算机上的存储系统。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分布式文件系统在大数据时代有着广泛的应用前景，它们为存储和处理超大规模数据提供所需的扩展能力。</a:t>
            </a:r>
          </a:p>
          <a:p>
            <a:pPr marL="0" indent="0">
              <a:buNone/>
            </a:pP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4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>
            <a:extLst>
              <a:ext uri="{FF2B5EF4-FFF2-40B4-BE49-F238E27FC236}">
                <a16:creationId xmlns:a16="http://schemas.microsoft.com/office/drawing/2014/main" xmlns="" id="{88761F93-CADB-46DA-B024-8A01DF539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/>
          <a:stretch/>
        </p:blipFill>
        <p:spPr bwMode="auto">
          <a:xfrm>
            <a:off x="7145079" y="3555440"/>
            <a:ext cx="4089798" cy="31430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8874E-256E-40C5-908B-53A9517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Hadoop</a:t>
            </a:r>
            <a:r>
              <a:rPr lang="zh-CN" altLang="en-US" dirty="0"/>
              <a:t>技术群（生态圈）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336C40-BD19-41AB-92BE-EAAFD2A5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、大数据分布式计算系统 （</a:t>
            </a: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大规模数据处理的并行计算模型和方法</a:t>
            </a:r>
            <a:r>
              <a:rPr lang="en-US" altLang="zh-CN" dirty="0"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dirty="0"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构成，采用“分而治之”策略。</a:t>
            </a:r>
            <a:endParaRPr lang="en-US" altLang="zh-CN" dirty="0">
              <a:effectLst>
                <a:glow rad="177800">
                  <a:schemeClr val="bg1">
                    <a:alpha val="91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6737CFA-6B97-4D22-B1FB-C64545C26A99}"/>
              </a:ext>
            </a:extLst>
          </p:cNvPr>
          <p:cNvSpPr txBox="1"/>
          <p:nvPr/>
        </p:nvSpPr>
        <p:spPr>
          <a:xfrm>
            <a:off x="838200" y="4225611"/>
            <a:ext cx="5438228" cy="169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存储在分布式文件系统中的大规模数据集，会被切分成许多独立的分片，这些分片可以被多个</a:t>
            </a:r>
            <a:r>
              <a:rPr lang="en-US" altLang="zh-CN" sz="2400" dirty="0">
                <a:solidFill>
                  <a:srgbClr val="0000FF"/>
                </a:solidFill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zh-CN" altLang="en-US" sz="2400" dirty="0">
                <a:solidFill>
                  <a:srgbClr val="0000FF"/>
                </a:solidFill>
                <a:effectLst>
                  <a:glow rad="177800">
                    <a:schemeClr val="bg1">
                      <a:alpha val="91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任务并行处理。</a:t>
            </a:r>
          </a:p>
        </p:txBody>
      </p:sp>
    </p:spTree>
    <p:extLst>
      <p:ext uri="{BB962C8B-B14F-4D97-AF65-F5344CB8AC3E}">
        <p14:creationId xmlns:p14="http://schemas.microsoft.com/office/powerpoint/2010/main" val="11042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8874E-256E-40C5-908B-53A9517F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Hadoop</a:t>
            </a:r>
            <a:r>
              <a:rPr lang="zh-CN" altLang="en-US" dirty="0"/>
              <a:t>技术群（生态圈）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336C40-BD19-41AB-92BE-EAAFD2A5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、大数据分布式数据仓库 （</a:t>
            </a:r>
            <a:r>
              <a:rPr lang="en-US" altLang="zh-CN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基于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的一个数据仓库工具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可以将结构化的数据文件映射为一张数据库表，并提供类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查询功能（本质是将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转换为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 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程序）</a:t>
            </a:r>
          </a:p>
          <a:p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用途：用来做离线数据分析（比直接用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MapReduce 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开发效率更高）</a:t>
            </a:r>
          </a:p>
          <a:p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DC30735-5185-496C-9BE4-4EC5AAA0251D}"/>
              </a:ext>
            </a:extLst>
          </p:cNvPr>
          <p:cNvSpPr txBox="1"/>
          <p:nvPr/>
        </p:nvSpPr>
        <p:spPr>
          <a:xfrm>
            <a:off x="704407" y="5177804"/>
            <a:ext cx="10783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数据仓库（</a:t>
            </a:r>
            <a:r>
              <a:rPr lang="en-US" altLang="zh-CN" dirty="0"/>
              <a:t>Data Warehouse</a:t>
            </a:r>
            <a:r>
              <a:rPr lang="zh-CN" altLang="en-US" dirty="0"/>
              <a:t>，</a:t>
            </a:r>
            <a:r>
              <a:rPr lang="en-US" altLang="zh-CN" dirty="0"/>
              <a:t>DW</a:t>
            </a:r>
            <a:r>
              <a:rPr lang="zh-CN" altLang="en-US" dirty="0"/>
              <a:t>或</a:t>
            </a:r>
            <a:r>
              <a:rPr lang="en-US" altLang="zh-CN" dirty="0"/>
              <a:t>DWH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用于构建面向分析的集成化数据环境，</a:t>
            </a:r>
            <a:r>
              <a:rPr lang="zh-CN" altLang="en-US" dirty="0">
                <a:solidFill>
                  <a:srgbClr val="C00000"/>
                </a:solidFill>
              </a:rPr>
              <a:t>它出于分析性报告和决策支持目的而创建</a:t>
            </a:r>
            <a:r>
              <a:rPr lang="zh-CN" altLang="en-US" dirty="0"/>
              <a:t>，为企业提供决策支持；</a:t>
            </a:r>
            <a:endParaRPr lang="en-US" altLang="zh-CN" dirty="0"/>
          </a:p>
          <a:p>
            <a:r>
              <a:rPr lang="en-US" altLang="zh-CN" dirty="0"/>
              <a:t>DW</a:t>
            </a:r>
            <a:r>
              <a:rPr lang="zh-CN" altLang="en-US" dirty="0"/>
              <a:t>本身不“生产”和“消费”任何数据，数据来源于外部，并开放给外部使用，因而称为“仓库”，而非“工厂”。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169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1015</Words>
  <Application>Microsoft Office PowerPoint</Application>
  <PresentationFormat>自定义</PresentationFormat>
  <Paragraphs>111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大数据处理技术</vt:lpstr>
      <vt:lpstr>第二章（1） Hadoop概述</vt:lpstr>
      <vt:lpstr>1. Hadoop的发展</vt:lpstr>
      <vt:lpstr>2. Hadoop的优势</vt:lpstr>
      <vt:lpstr>3. Hadoop技术群（生态圈）</vt:lpstr>
      <vt:lpstr>3. Hadoop技术群（生态圈）</vt:lpstr>
      <vt:lpstr>3. Hadoop技术群（生态圈）</vt:lpstr>
      <vt:lpstr>3. Hadoop技术群（生态圈）</vt:lpstr>
      <vt:lpstr>3. Hadoop技术群（生态圈）</vt:lpstr>
      <vt:lpstr>3. Hadoop技术群（生态圈）</vt:lpstr>
      <vt:lpstr>3. Hadoop技术群（生态圈）</vt:lpstr>
      <vt:lpstr>3. Hadoop技术群（生态圈）</vt:lpstr>
      <vt:lpstr>3. Hadoop技术群（生态圈）</vt:lpstr>
      <vt:lpstr>4. Hadoop的各种版本</vt:lpstr>
      <vt:lpstr>4. 技术文档来源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大数所处理技术</dc:title>
  <dc:creator>a b</dc:creator>
  <cp:lastModifiedBy>zhl04002</cp:lastModifiedBy>
  <cp:revision>46</cp:revision>
  <dcterms:created xsi:type="dcterms:W3CDTF">2021-08-31T14:51:09Z</dcterms:created>
  <dcterms:modified xsi:type="dcterms:W3CDTF">2021-10-13T02:08:28Z</dcterms:modified>
</cp:coreProperties>
</file>