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448" r:id="rId2"/>
    <p:sldId id="400" r:id="rId3"/>
    <p:sldId id="398" r:id="rId4"/>
    <p:sldId id="399" r:id="rId5"/>
    <p:sldId id="354" r:id="rId6"/>
    <p:sldId id="273" r:id="rId7"/>
    <p:sldId id="363" r:id="rId8"/>
    <p:sldId id="274" r:id="rId9"/>
    <p:sldId id="350" r:id="rId10"/>
    <p:sldId id="351" r:id="rId11"/>
    <p:sldId id="432" r:id="rId12"/>
    <p:sldId id="418" r:id="rId13"/>
    <p:sldId id="352" r:id="rId14"/>
    <p:sldId id="434" r:id="rId15"/>
    <p:sldId id="435" r:id="rId16"/>
    <p:sldId id="420" r:id="rId17"/>
    <p:sldId id="419" r:id="rId18"/>
    <p:sldId id="442" r:id="rId19"/>
    <p:sldId id="417" r:id="rId20"/>
    <p:sldId id="423" r:id="rId21"/>
    <p:sldId id="421" r:id="rId22"/>
    <p:sldId id="436" r:id="rId23"/>
    <p:sldId id="424" r:id="rId24"/>
    <p:sldId id="422" r:id="rId25"/>
    <p:sldId id="425" r:id="rId26"/>
    <p:sldId id="290" r:id="rId27"/>
    <p:sldId id="427" r:id="rId28"/>
    <p:sldId id="428" r:id="rId29"/>
    <p:sldId id="445" r:id="rId30"/>
    <p:sldId id="437" r:id="rId31"/>
    <p:sldId id="438" r:id="rId32"/>
    <p:sldId id="439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1" autoAdjust="0"/>
    <p:restoredTop sz="95127" autoAdjust="0"/>
  </p:normalViewPr>
  <p:slideViewPr>
    <p:cSldViewPr>
      <p:cViewPr varScale="1">
        <p:scale>
          <a:sx n="82" d="100"/>
          <a:sy n="82" d="100"/>
        </p:scale>
        <p:origin x="4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2C886-3212-4955-9FD3-5226BD91B7A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A7F3-F32F-439C-83AE-C93B558605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17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A7F3-F32F-439C-83AE-C93B5586050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altLang="zh-CN" dirty="0" err="1"/>
              <a:t>Namenode</a:t>
            </a:r>
            <a:r>
              <a:rPr lang="zh-CN" altLang="en-US" dirty="0"/>
              <a:t>接受用户的读写请求。最终</a:t>
            </a:r>
            <a:r>
              <a:rPr lang="en-US" altLang="zh-CN" dirty="0" err="1"/>
              <a:t>namenode</a:t>
            </a:r>
            <a:r>
              <a:rPr lang="zh-CN" altLang="en-US" dirty="0"/>
              <a:t>会把写的信息写到</a:t>
            </a:r>
            <a:r>
              <a:rPr lang="en-US" altLang="zh-CN" dirty="0"/>
              <a:t>edits</a:t>
            </a:r>
            <a:r>
              <a:rPr lang="zh-CN" altLang="en-US" dirty="0"/>
              <a:t>中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把文件的大小，用户名，文件名称传给</a:t>
            </a:r>
            <a:r>
              <a:rPr lang="en-US" altLang="zh-CN" dirty="0" err="1"/>
              <a:t>namenode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Namenode</a:t>
            </a:r>
            <a:r>
              <a:rPr lang="zh-CN" altLang="en-US" dirty="0"/>
              <a:t>会查看用户名有没有权限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如果有存在就无法写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如果没有就告诉</a:t>
            </a:r>
            <a:r>
              <a:rPr lang="en-US" altLang="zh-CN" dirty="0" err="1"/>
              <a:t>namenode</a:t>
            </a:r>
            <a:r>
              <a:rPr lang="zh-CN" altLang="en-US" dirty="0"/>
              <a:t>关于</a:t>
            </a:r>
            <a:r>
              <a:rPr lang="en-US" altLang="zh-CN" dirty="0" err="1"/>
              <a:t>datanode</a:t>
            </a:r>
            <a:r>
              <a:rPr lang="zh-CN" altLang="en-US" dirty="0"/>
              <a:t>的位置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开始写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每次写</a:t>
            </a:r>
            <a:r>
              <a:rPr lang="en-US" altLang="zh-CN" dirty="0"/>
              <a:t>64k packet</a:t>
            </a:r>
          </a:p>
          <a:p>
            <a:pPr marL="228600" indent="-228600">
              <a:buAutoNum type="arabicPeriod"/>
            </a:pPr>
            <a:r>
              <a:rPr lang="en-US" altLang="zh-CN" dirty="0" err="1"/>
              <a:t>Datanode</a:t>
            </a:r>
            <a:r>
              <a:rPr lang="zh-CN" altLang="en-US" dirty="0"/>
              <a:t>之间相互拷贝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A7F3-F32F-439C-83AE-C93B5586050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85B414A-0ABB-4C44-BF62-1340329E9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FC904B9-09E6-49C5-B9FF-2D5B7AB09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4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不适合低延迟数据访问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寻址时间长，适合读取大文件 </a:t>
            </a:r>
          </a:p>
          <a:p>
            <a:pPr lvl="1"/>
            <a:r>
              <a:rPr lang="zh-CN" altLang="en-US" dirty="0"/>
              <a:t>低延迟与高吞吐率 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不适合小文件存取 </a:t>
            </a:r>
          </a:p>
          <a:p>
            <a:pPr lvl="1"/>
            <a:r>
              <a:rPr lang="zh-CN" altLang="en-US" dirty="0"/>
              <a:t>占用</a:t>
            </a:r>
            <a:r>
              <a:rPr lang="en-US" altLang="zh-CN" dirty="0" err="1"/>
              <a:t>NameNode</a:t>
            </a:r>
            <a:r>
              <a:rPr lang="en-US" altLang="zh-CN" dirty="0"/>
              <a:t> </a:t>
            </a:r>
            <a:r>
              <a:rPr lang="zh-CN" altLang="en-US" dirty="0"/>
              <a:t>大量内存 </a:t>
            </a:r>
          </a:p>
          <a:p>
            <a:pPr lvl="1"/>
            <a:r>
              <a:rPr lang="zh-CN" altLang="en-US" dirty="0"/>
              <a:t>寻道时间超过读取时间 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并发写入、文件随机修改 </a:t>
            </a:r>
          </a:p>
          <a:p>
            <a:pPr lvl="1"/>
            <a:r>
              <a:rPr lang="zh-CN" altLang="en-US" dirty="0"/>
              <a:t>一个文件只能有一个写者 </a:t>
            </a:r>
          </a:p>
          <a:p>
            <a:pPr lvl="1"/>
            <a:r>
              <a:rPr lang="zh-CN" altLang="en-US" dirty="0"/>
              <a:t>仅支持</a:t>
            </a:r>
            <a:r>
              <a:rPr lang="en-US" altLang="zh-CN" dirty="0"/>
              <a:t>append(</a:t>
            </a:r>
            <a:r>
              <a:rPr lang="zh-CN" altLang="en-US" dirty="0"/>
              <a:t>日志）</a:t>
            </a:r>
            <a:r>
              <a:rPr lang="en-US" altLang="zh-CN" dirty="0"/>
              <a:t> </a:t>
            </a:r>
          </a:p>
          <a:p>
            <a:pPr lvl="2"/>
            <a:r>
              <a:rPr lang="zh-CN" altLang="en-US" dirty="0"/>
              <a:t>不允许修改文件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HDFS</a:t>
            </a:r>
            <a:r>
              <a:rPr lang="zh-CN" altLang="en-US" dirty="0"/>
              <a:t>的缺点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分布式文件系统的一种实现方式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8378" y="1481138"/>
            <a:ext cx="710724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11560" y="1556792"/>
            <a:ext cx="8229600" cy="349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如何存储</a:t>
            </a:r>
            <a:r>
              <a:rPr lang="en-US" altLang="zh-CN" dirty="0"/>
              <a:t>-HDFS</a:t>
            </a:r>
            <a:r>
              <a:rPr lang="zh-CN" altLang="en-US" dirty="0"/>
              <a:t>设计思想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5086350"/>
            <a:ext cx="71342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95536" y="263691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容错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43608" y="1340768"/>
            <a:ext cx="7718714" cy="473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HDFS</a:t>
            </a:r>
            <a:r>
              <a:rPr lang="zh-CN" altLang="en-US" dirty="0"/>
              <a:t>架构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r>
              <a:rPr lang="zh-CN" altLang="en-US" dirty="0"/>
              <a:t>（块）</a:t>
            </a:r>
            <a:endParaRPr lang="en-US" altLang="zh-CN" dirty="0"/>
          </a:p>
          <a:p>
            <a:r>
              <a:rPr lang="en-US" altLang="zh-CN" dirty="0" err="1"/>
              <a:t>NameNode</a:t>
            </a:r>
            <a:endParaRPr lang="en-US" altLang="zh-CN" dirty="0"/>
          </a:p>
          <a:p>
            <a:r>
              <a:rPr lang="en-US" altLang="zh-CN" dirty="0" err="1"/>
              <a:t>DataNode</a:t>
            </a:r>
            <a:endParaRPr lang="en-US" altLang="zh-CN" dirty="0"/>
          </a:p>
          <a:p>
            <a:r>
              <a:rPr lang="zh-CN" altLang="en-US" dirty="0"/>
              <a:t>元数据</a:t>
            </a:r>
            <a:endParaRPr lang="en-US" altLang="zh-CN" dirty="0"/>
          </a:p>
          <a:p>
            <a:r>
              <a:rPr lang="zh-CN" altLang="en-US" dirty="0"/>
              <a:t>客户端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HDFS</a:t>
            </a:r>
            <a:r>
              <a:rPr lang="zh-CN" altLang="en-US" dirty="0"/>
              <a:t>的核心概念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文件被切分成固定大小的数据块 </a:t>
            </a:r>
          </a:p>
          <a:p>
            <a:pPr lvl="1"/>
            <a:r>
              <a:rPr lang="zh-CN" altLang="en-US" dirty="0"/>
              <a:t>默认数据块大小为</a:t>
            </a:r>
            <a:r>
              <a:rPr lang="en-US" altLang="zh-CN" dirty="0"/>
              <a:t>128MB(hadoop2.x 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若文件大小不到</a:t>
            </a:r>
            <a:r>
              <a:rPr lang="en-US" altLang="zh-CN" dirty="0"/>
              <a:t>128MB </a:t>
            </a:r>
            <a:r>
              <a:rPr lang="zh-CN" altLang="en-US" dirty="0"/>
              <a:t>，则单独存成一个</a:t>
            </a:r>
            <a:r>
              <a:rPr lang="en-US" altLang="zh-CN" dirty="0"/>
              <a:t>block </a:t>
            </a:r>
          </a:p>
          <a:p>
            <a:r>
              <a:rPr lang="zh-CN" altLang="en-US" dirty="0"/>
              <a:t>一个文件存储方式 </a:t>
            </a:r>
          </a:p>
          <a:p>
            <a:pPr lvl="1"/>
            <a:r>
              <a:rPr lang="zh-CN" altLang="en-US" dirty="0"/>
              <a:t>按大小被切分成若干个</a:t>
            </a:r>
            <a:r>
              <a:rPr lang="en-US" altLang="zh-CN" dirty="0"/>
              <a:t>block </a:t>
            </a:r>
            <a:r>
              <a:rPr lang="zh-CN" altLang="en-US" dirty="0"/>
              <a:t>，存储到不同节点上 </a:t>
            </a:r>
          </a:p>
          <a:p>
            <a:pPr lvl="1"/>
            <a:r>
              <a:rPr lang="zh-CN" altLang="en-US" dirty="0"/>
              <a:t>默认情况下每个</a:t>
            </a:r>
            <a:r>
              <a:rPr lang="en-US" altLang="zh-CN" dirty="0"/>
              <a:t>block</a:t>
            </a:r>
            <a:r>
              <a:rPr lang="zh-CN" altLang="en-US" dirty="0"/>
              <a:t>都有</a:t>
            </a:r>
            <a:r>
              <a:rPr lang="zh-CN" altLang="en-US" dirty="0">
                <a:solidFill>
                  <a:srgbClr val="FF0000"/>
                </a:solidFill>
              </a:rPr>
              <a:t>三个副本</a:t>
            </a:r>
            <a:r>
              <a:rPr lang="zh-CN" altLang="en-US" dirty="0"/>
              <a:t>（平等） </a:t>
            </a:r>
          </a:p>
          <a:p>
            <a:pPr lvl="2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Block</a:t>
            </a:r>
            <a:r>
              <a:rPr lang="zh-CN" altLang="en-US" dirty="0"/>
              <a:t>的概念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NameNode</a:t>
            </a:r>
            <a:r>
              <a:rPr lang="zh-CN" altLang="en-US" dirty="0"/>
              <a:t>是用来管理文件系统命名空间的组件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HDFS</a:t>
            </a:r>
            <a:r>
              <a:rPr lang="zh-CN" altLang="en-US" dirty="0"/>
              <a:t>集群可以只有一台</a:t>
            </a:r>
            <a:r>
              <a:rPr lang="en-US" altLang="zh-CN" dirty="0" err="1"/>
              <a:t>NameNode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HDFS</a:t>
            </a:r>
            <a:r>
              <a:rPr lang="zh-CN" altLang="en-US" dirty="0"/>
              <a:t>集群只有一个命名空间，一个根目录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NameNode</a:t>
            </a:r>
            <a:r>
              <a:rPr lang="zh-CN" altLang="en-US" dirty="0"/>
              <a:t>上存放了</a:t>
            </a:r>
            <a:r>
              <a:rPr lang="en-US" altLang="zh-CN" dirty="0"/>
              <a:t>HDFS</a:t>
            </a:r>
            <a:r>
              <a:rPr lang="zh-CN" altLang="en-US" dirty="0"/>
              <a:t>的元数据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HDFS</a:t>
            </a:r>
            <a:r>
              <a:rPr lang="zh-CN" altLang="en-US" dirty="0"/>
              <a:t>集群只有一份元数据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元数据保存在</a:t>
            </a:r>
            <a:r>
              <a:rPr lang="en-US" altLang="zh-CN" dirty="0" err="1"/>
              <a:t>NameNode</a:t>
            </a:r>
            <a:r>
              <a:rPr lang="zh-CN" altLang="en-US" dirty="0"/>
              <a:t>的内存中，以便快速查询</a:t>
            </a:r>
            <a:endParaRPr lang="en-US" altLang="zh-CN" dirty="0"/>
          </a:p>
          <a:p>
            <a:pPr marL="109728" indent="0">
              <a:buNone/>
            </a:pPr>
            <a:r>
              <a:rPr lang="zh-CN" altLang="en-US" sz="2800" dirty="0"/>
              <a:t>（元数据：描述数据的数据）</a:t>
            </a:r>
          </a:p>
          <a:p>
            <a:pPr marL="109728" indent="0">
              <a:buNone/>
            </a:pP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NameNode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NameNode</a:t>
            </a:r>
            <a:r>
              <a:rPr lang="zh-CN" altLang="en-US" dirty="0"/>
              <a:t>（</a:t>
            </a:r>
            <a:r>
              <a:rPr lang="en-US" altLang="zh-CN" dirty="0"/>
              <a:t>NN</a:t>
            </a:r>
            <a:r>
              <a:rPr lang="zh-CN" altLang="en-US" dirty="0"/>
              <a:t>） </a:t>
            </a:r>
          </a:p>
          <a:p>
            <a:pPr lvl="1"/>
            <a:r>
              <a:rPr lang="en-US" altLang="zh-CN" dirty="0" err="1"/>
              <a:t>NameNode</a:t>
            </a:r>
            <a:r>
              <a:rPr lang="zh-CN" altLang="en-US" dirty="0"/>
              <a:t>主要功能：接受客户端的读写服务 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</a:rPr>
              <a:t>NameNode</a:t>
            </a:r>
            <a:r>
              <a:rPr lang="zh-CN" altLang="en-US" dirty="0">
                <a:solidFill>
                  <a:srgbClr val="0070C0"/>
                </a:solidFill>
              </a:rPr>
              <a:t>保存</a:t>
            </a:r>
            <a:r>
              <a:rPr lang="en-US" altLang="zh-CN" dirty="0">
                <a:solidFill>
                  <a:srgbClr val="0070C0"/>
                </a:solidFill>
              </a:rPr>
              <a:t>metadata</a:t>
            </a:r>
            <a:r>
              <a:rPr lang="zh-CN" altLang="en-US" dirty="0">
                <a:solidFill>
                  <a:srgbClr val="0070C0"/>
                </a:solidFill>
              </a:rPr>
              <a:t>信息包括 </a:t>
            </a:r>
          </a:p>
          <a:p>
            <a:pPr lvl="2"/>
            <a:r>
              <a:rPr lang="zh-CN" altLang="en-US" dirty="0">
                <a:solidFill>
                  <a:srgbClr val="0070C0"/>
                </a:solidFill>
              </a:rPr>
              <a:t>文件</a:t>
            </a:r>
            <a:r>
              <a:rPr lang="en-US" altLang="zh-CN" dirty="0">
                <a:solidFill>
                  <a:srgbClr val="0070C0"/>
                </a:solidFill>
              </a:rPr>
              <a:t>ownership</a:t>
            </a:r>
            <a:r>
              <a:rPr lang="zh-CN" altLang="en-US" dirty="0">
                <a:solidFill>
                  <a:srgbClr val="0070C0"/>
                </a:solidFill>
              </a:rPr>
              <a:t>和</a:t>
            </a:r>
            <a:r>
              <a:rPr lang="en-US" altLang="zh-CN" dirty="0">
                <a:solidFill>
                  <a:srgbClr val="0070C0"/>
                </a:solidFill>
              </a:rPr>
              <a:t>permissions </a:t>
            </a:r>
          </a:p>
          <a:p>
            <a:pPr lvl="2"/>
            <a:r>
              <a:rPr lang="zh-CN" altLang="en-US" dirty="0">
                <a:solidFill>
                  <a:srgbClr val="0070C0"/>
                </a:solidFill>
              </a:rPr>
              <a:t>文件包含哪些块 </a:t>
            </a:r>
          </a:p>
          <a:p>
            <a:pPr lvl="2"/>
            <a:r>
              <a:rPr lang="en-US" altLang="zh-CN" dirty="0">
                <a:solidFill>
                  <a:srgbClr val="0070C0"/>
                </a:solidFill>
              </a:rPr>
              <a:t>Block</a:t>
            </a:r>
            <a:r>
              <a:rPr lang="zh-CN" altLang="en-US" dirty="0">
                <a:solidFill>
                  <a:srgbClr val="0070C0"/>
                </a:solidFill>
              </a:rPr>
              <a:t>保存在哪个</a:t>
            </a:r>
            <a:r>
              <a:rPr lang="en-US" altLang="zh-CN" dirty="0" err="1">
                <a:solidFill>
                  <a:srgbClr val="0070C0"/>
                </a:solidFill>
              </a:rPr>
              <a:t>DataNode</a:t>
            </a:r>
            <a:r>
              <a:rPr lang="zh-CN" altLang="en-US" dirty="0">
                <a:solidFill>
                  <a:srgbClr val="0070C0"/>
                </a:solidFill>
              </a:rPr>
              <a:t>（由</a:t>
            </a:r>
            <a:r>
              <a:rPr lang="en-US" altLang="zh-CN" dirty="0" err="1">
                <a:solidFill>
                  <a:srgbClr val="0070C0"/>
                </a:solidFill>
              </a:rPr>
              <a:t>DataNode</a:t>
            </a:r>
            <a:r>
              <a:rPr lang="zh-CN" altLang="en-US" dirty="0">
                <a:solidFill>
                  <a:srgbClr val="0070C0"/>
                </a:solidFill>
              </a:rPr>
              <a:t>启动时上报） </a:t>
            </a:r>
          </a:p>
          <a:p>
            <a:r>
              <a:rPr lang="en-US" altLang="zh-CN" dirty="0" err="1"/>
              <a:t>NameNode</a:t>
            </a:r>
            <a:r>
              <a:rPr lang="zh-CN" altLang="en-US" dirty="0"/>
              <a:t>的</a:t>
            </a:r>
            <a:r>
              <a:rPr lang="en-US" altLang="zh-CN" dirty="0" err="1"/>
              <a:t>metadate</a:t>
            </a:r>
            <a:r>
              <a:rPr lang="zh-CN" altLang="en-US" dirty="0"/>
              <a:t>信息在启动后会加载到内存 </a:t>
            </a:r>
          </a:p>
          <a:p>
            <a:pPr lvl="1"/>
            <a:r>
              <a:rPr lang="en-US" altLang="zh-CN" dirty="0"/>
              <a:t>metadata</a:t>
            </a:r>
            <a:r>
              <a:rPr lang="zh-CN" altLang="en-US" dirty="0"/>
              <a:t>存储到磁盘文件名为”</a:t>
            </a:r>
            <a:endParaRPr lang="en-US" altLang="zh-CN" dirty="0"/>
          </a:p>
          <a:p>
            <a:pPr lvl="1"/>
            <a:r>
              <a:rPr lang="en-US" altLang="zh-CN" dirty="0" err="1"/>
              <a:t>fsimage</a:t>
            </a:r>
            <a:r>
              <a:rPr lang="zh-CN" altLang="en-US" dirty="0"/>
              <a:t>：元数据镜像文件</a:t>
            </a:r>
            <a:endParaRPr lang="en-US" altLang="zh-CN" dirty="0"/>
          </a:p>
          <a:p>
            <a:pPr lvl="2"/>
            <a:r>
              <a:rPr lang="zh-CN" altLang="en-US" dirty="0"/>
              <a:t>保存文件系统的目录树</a:t>
            </a:r>
            <a:endParaRPr lang="en-US" altLang="zh-CN" dirty="0"/>
          </a:p>
          <a:p>
            <a:pPr lvl="1"/>
            <a:r>
              <a:rPr lang="en-US" altLang="zh-CN" dirty="0"/>
              <a:t>edits</a:t>
            </a:r>
            <a:r>
              <a:rPr lang="zh-CN" altLang="en-US" dirty="0"/>
              <a:t>：记录对文件的操作日志</a:t>
            </a:r>
            <a:endParaRPr lang="en-US" altLang="zh-CN" dirty="0"/>
          </a:p>
          <a:p>
            <a:pPr lvl="2"/>
            <a:r>
              <a:rPr lang="zh-CN" altLang="en-US" dirty="0"/>
              <a:t>上传文件时会修改</a:t>
            </a:r>
            <a:r>
              <a:rPr lang="en-US" altLang="zh-CN" dirty="0"/>
              <a:t>edits</a:t>
            </a:r>
            <a:r>
              <a:rPr lang="zh-CN" altLang="en-US" dirty="0"/>
              <a:t>文件 </a:t>
            </a:r>
            <a:endParaRPr lang="en-US" altLang="zh-CN" dirty="0"/>
          </a:p>
          <a:p>
            <a:pPr lvl="2"/>
            <a:r>
              <a:rPr lang="zh-CN" altLang="en-US" dirty="0"/>
              <a:t>内存中的数据是最完整的</a:t>
            </a:r>
            <a:endParaRPr lang="en-US" altLang="zh-CN" dirty="0"/>
          </a:p>
          <a:p>
            <a:pPr lvl="2"/>
            <a:r>
              <a:rPr lang="zh-CN" altLang="en-US" dirty="0"/>
              <a:t>写内存时，同时写</a:t>
            </a:r>
            <a:r>
              <a:rPr lang="en-US" altLang="zh-CN" dirty="0"/>
              <a:t>edits</a:t>
            </a:r>
            <a:r>
              <a:rPr lang="zh-CN" altLang="en-US" dirty="0"/>
              <a:t>文件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NameNode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NameNode</a:t>
            </a:r>
            <a:r>
              <a:rPr lang="zh-CN" altLang="en-US" sz="2400" dirty="0"/>
              <a:t>两个重要文件</a:t>
            </a:r>
          </a:p>
          <a:p>
            <a:pPr lvl="1"/>
            <a:r>
              <a:rPr lang="en-US" altLang="zh-CN" sz="2000" dirty="0" err="1"/>
              <a:t>fsimage</a:t>
            </a:r>
            <a:r>
              <a:rPr lang="zh-CN" altLang="en-US" sz="2000" dirty="0"/>
              <a:t>：元数据镜像文件（保存文件系统的目录树）</a:t>
            </a:r>
          </a:p>
          <a:p>
            <a:pPr lvl="1"/>
            <a:r>
              <a:rPr lang="en-US" altLang="zh-CN" sz="2000" dirty="0"/>
              <a:t>edits</a:t>
            </a:r>
            <a:r>
              <a:rPr lang="zh-CN" altLang="en-US" sz="2000" dirty="0"/>
              <a:t>：元数据操作日志（针对目录树的修改操作），被写入共享存储系统中 ，比如</a:t>
            </a:r>
            <a:r>
              <a:rPr lang="en-US" altLang="zh-CN" sz="2000" dirty="0"/>
              <a:t>NFS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JournalNode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元数据镜像</a:t>
            </a:r>
            <a:r>
              <a:rPr lang="zh-CN" altLang="en-US" sz="2000" dirty="0"/>
              <a:t>内存中保存一份最新的</a:t>
            </a:r>
          </a:p>
          <a:p>
            <a:pPr lvl="1"/>
            <a:r>
              <a:rPr lang="zh-CN" altLang="en-US" sz="2000" dirty="0"/>
              <a:t>内存中的镜像</a:t>
            </a:r>
            <a:r>
              <a:rPr lang="en-US" altLang="zh-CN" sz="2000" dirty="0"/>
              <a:t>=</a:t>
            </a:r>
            <a:r>
              <a:rPr lang="en-US" altLang="zh-CN" sz="2000" dirty="0" err="1"/>
              <a:t>fsimage+edits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合并</a:t>
            </a:r>
            <a:r>
              <a:rPr lang="en-US" altLang="zh-CN" sz="2400" dirty="0" err="1"/>
              <a:t>fsimage</a:t>
            </a:r>
            <a:r>
              <a:rPr lang="zh-CN" altLang="en-US" sz="2400" dirty="0"/>
              <a:t>与</a:t>
            </a:r>
            <a:r>
              <a:rPr lang="en-US" altLang="zh-CN" sz="2400" dirty="0"/>
              <a:t>edits</a:t>
            </a:r>
          </a:p>
          <a:p>
            <a:pPr lvl="1"/>
            <a:r>
              <a:rPr lang="en-US" altLang="zh-CN" sz="2000" dirty="0"/>
              <a:t>Edits</a:t>
            </a:r>
            <a:r>
              <a:rPr lang="zh-CN" altLang="en-US" sz="2000" dirty="0"/>
              <a:t>文件过大将导致</a:t>
            </a:r>
            <a:r>
              <a:rPr lang="en-US" altLang="zh-CN" sz="2000" dirty="0" err="1"/>
              <a:t>NameNode</a:t>
            </a:r>
            <a:r>
              <a:rPr lang="zh-CN" altLang="en-US" sz="2000" dirty="0"/>
              <a:t>重启速度慢</a:t>
            </a:r>
          </a:p>
          <a:p>
            <a:pPr lvl="1"/>
            <a:r>
              <a:rPr lang="en-US" altLang="zh-CN" sz="2000" dirty="0"/>
              <a:t>Standby </a:t>
            </a:r>
            <a:r>
              <a:rPr lang="en-US" altLang="zh-CN" sz="2000" dirty="0" err="1"/>
              <a:t>Namenode</a:t>
            </a:r>
            <a:r>
              <a:rPr lang="zh-CN" altLang="en-US" sz="2000" dirty="0"/>
              <a:t>负责定期合并它们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NameNode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文件被切分成固定大小的数据块 </a:t>
            </a:r>
          </a:p>
          <a:p>
            <a:pPr lvl="1"/>
            <a:r>
              <a:rPr lang="zh-CN" altLang="en-US" dirty="0"/>
              <a:t>默认数据块大小为</a:t>
            </a:r>
            <a:r>
              <a:rPr lang="en-US" altLang="zh-CN" dirty="0"/>
              <a:t>128MB(Hadoop2.x)</a:t>
            </a:r>
            <a:endParaRPr lang="zh-CN" altLang="en-US" dirty="0"/>
          </a:p>
          <a:p>
            <a:r>
              <a:rPr lang="zh-CN" altLang="en-US" dirty="0"/>
              <a:t>一个文件存储方式 </a:t>
            </a:r>
          </a:p>
          <a:p>
            <a:pPr lvl="1"/>
            <a:r>
              <a:rPr lang="zh-CN" altLang="en-US" dirty="0"/>
              <a:t>按大小被切分成若干个</a:t>
            </a:r>
            <a:r>
              <a:rPr lang="en-US" altLang="zh-CN" dirty="0"/>
              <a:t>block </a:t>
            </a:r>
            <a:r>
              <a:rPr lang="zh-CN" altLang="en-US" dirty="0"/>
              <a:t>，存储到不同节点上 </a:t>
            </a:r>
          </a:p>
          <a:p>
            <a:pPr lvl="1"/>
            <a:r>
              <a:rPr lang="zh-CN" altLang="en-US" dirty="0"/>
              <a:t>默认情况下每个</a:t>
            </a:r>
            <a:r>
              <a:rPr lang="en-US" altLang="zh-CN" dirty="0"/>
              <a:t>block</a:t>
            </a:r>
            <a:r>
              <a:rPr lang="zh-CN" altLang="en-US" dirty="0"/>
              <a:t>都有三个副本 </a:t>
            </a:r>
          </a:p>
          <a:p>
            <a:r>
              <a:rPr lang="en-US" altLang="zh-CN" dirty="0"/>
              <a:t>Block</a:t>
            </a:r>
            <a:r>
              <a:rPr lang="zh-CN" altLang="en-US" dirty="0"/>
              <a:t>大小和副本数通过</a:t>
            </a:r>
            <a:r>
              <a:rPr lang="en-US" altLang="zh-CN" dirty="0"/>
              <a:t>Client</a:t>
            </a:r>
            <a:r>
              <a:rPr lang="zh-CN" altLang="en-US" dirty="0"/>
              <a:t>端上传文件时设置，文件上传成功后副本数可以变更，</a:t>
            </a:r>
            <a:r>
              <a:rPr lang="en-US" altLang="zh-CN" dirty="0"/>
              <a:t>Block Size</a:t>
            </a:r>
            <a:r>
              <a:rPr lang="zh-CN" altLang="en-US" dirty="0"/>
              <a:t>不可变更 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err="1"/>
              <a:t>DataNode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分布式文件系统（</a:t>
            </a:r>
            <a:r>
              <a:rPr lang="en-US" altLang="zh-CN" dirty="0"/>
              <a:t>Distributed File System</a:t>
            </a:r>
            <a:r>
              <a:rPr lang="zh-CN" altLang="en-US" dirty="0"/>
              <a:t>，</a:t>
            </a:r>
            <a:r>
              <a:rPr lang="en-US" altLang="zh-CN" dirty="0"/>
              <a:t>DFS</a:t>
            </a:r>
            <a:r>
              <a:rPr lang="zh-CN" altLang="en-US" dirty="0"/>
              <a:t>）是指文件系统管理的</a:t>
            </a:r>
            <a:r>
              <a:rPr lang="zh-CN" altLang="en-US" dirty="0">
                <a:solidFill>
                  <a:srgbClr val="002060"/>
                </a:solidFill>
              </a:rPr>
              <a:t>物理存储资源不一定直接连接在本地节点上</a:t>
            </a:r>
            <a:r>
              <a:rPr lang="zh-CN" altLang="en-US" dirty="0"/>
              <a:t>，而是通过计算机网络与节点相连。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分布式文件系统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212976"/>
            <a:ext cx="4167087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DataNode</a:t>
            </a:r>
            <a:endParaRPr lang="en-US" altLang="zh-CN" dirty="0"/>
          </a:p>
          <a:p>
            <a:pPr lvl="1"/>
            <a:r>
              <a:rPr lang="zh-CN" altLang="en-US" dirty="0"/>
              <a:t>存储数据（</a:t>
            </a:r>
            <a:r>
              <a:rPr lang="en-US" altLang="zh-CN" dirty="0"/>
              <a:t>Block</a:t>
            </a:r>
            <a:r>
              <a:rPr lang="zh-CN" altLang="en-US" dirty="0"/>
              <a:t>） </a:t>
            </a:r>
          </a:p>
          <a:p>
            <a:pPr lvl="1"/>
            <a:r>
              <a:rPr lang="zh-CN" altLang="en-US" dirty="0"/>
              <a:t>启动</a:t>
            </a:r>
            <a:r>
              <a:rPr lang="en-US" altLang="zh-CN" dirty="0"/>
              <a:t>DN</a:t>
            </a:r>
            <a:r>
              <a:rPr lang="zh-CN" altLang="en-US" dirty="0"/>
              <a:t>线程的时候会向</a:t>
            </a:r>
            <a:r>
              <a:rPr lang="en-US" altLang="zh-CN" dirty="0"/>
              <a:t>NN</a:t>
            </a:r>
            <a:r>
              <a:rPr lang="zh-CN" altLang="en-US" dirty="0"/>
              <a:t>汇报</a:t>
            </a:r>
            <a:r>
              <a:rPr lang="en-US" altLang="zh-CN" dirty="0"/>
              <a:t>block</a:t>
            </a:r>
            <a:r>
              <a:rPr lang="zh-CN" altLang="en-US" dirty="0"/>
              <a:t>信息 </a:t>
            </a:r>
          </a:p>
          <a:p>
            <a:pPr lvl="1"/>
            <a:r>
              <a:rPr lang="zh-CN" altLang="en-US" dirty="0"/>
              <a:t>通过向</a:t>
            </a:r>
            <a:r>
              <a:rPr lang="en-US" altLang="zh-CN" dirty="0"/>
              <a:t>NN</a:t>
            </a:r>
            <a:r>
              <a:rPr lang="zh-CN" altLang="en-US" dirty="0"/>
              <a:t>发送心跳保持与其联系（</a:t>
            </a:r>
            <a:r>
              <a:rPr lang="en-US" altLang="zh-CN" dirty="0"/>
              <a:t>3</a:t>
            </a:r>
            <a:r>
              <a:rPr lang="zh-CN" altLang="en-US" dirty="0"/>
              <a:t>秒一次），如果</a:t>
            </a:r>
            <a:r>
              <a:rPr lang="en-US" altLang="zh-CN" dirty="0"/>
              <a:t>NN 10</a:t>
            </a:r>
            <a:r>
              <a:rPr lang="zh-CN" altLang="en-US" dirty="0"/>
              <a:t>分钟没有收到</a:t>
            </a:r>
            <a:r>
              <a:rPr lang="en-US" altLang="zh-CN" dirty="0"/>
              <a:t>DN</a:t>
            </a:r>
            <a:r>
              <a:rPr lang="zh-CN" altLang="en-US" dirty="0"/>
              <a:t>的心跳，则认为其已经</a:t>
            </a:r>
            <a:r>
              <a:rPr lang="en-US" altLang="zh-CN" dirty="0"/>
              <a:t>lost</a:t>
            </a:r>
            <a:r>
              <a:rPr lang="zh-CN" altLang="en-US" dirty="0"/>
              <a:t>，并</a:t>
            </a:r>
            <a:r>
              <a:rPr lang="en-US" altLang="zh-CN" dirty="0"/>
              <a:t>copy</a:t>
            </a:r>
            <a:r>
              <a:rPr lang="zh-CN" altLang="en-US" dirty="0"/>
              <a:t>其上的</a:t>
            </a:r>
            <a:r>
              <a:rPr lang="en-US" altLang="zh-CN" dirty="0"/>
              <a:t>block</a:t>
            </a:r>
            <a:r>
              <a:rPr lang="zh-CN" altLang="en-US" dirty="0"/>
              <a:t>到其它</a:t>
            </a:r>
            <a:r>
              <a:rPr lang="en-US" altLang="zh-CN" dirty="0"/>
              <a:t>DN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Block size</a:t>
            </a:r>
            <a:r>
              <a:rPr lang="zh-CN" altLang="en-US" dirty="0"/>
              <a:t>是逻辑空间，比如一个</a:t>
            </a:r>
            <a:r>
              <a:rPr lang="en-US" altLang="zh-CN" dirty="0"/>
              <a:t>100M</a:t>
            </a:r>
            <a:r>
              <a:rPr lang="zh-CN" altLang="en-US" dirty="0"/>
              <a:t>文件，分为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Block</a:t>
            </a:r>
            <a:r>
              <a:rPr lang="zh-CN" altLang="en-US" dirty="0"/>
              <a:t>，第二个不会占到</a:t>
            </a:r>
            <a:r>
              <a:rPr lang="en-US" altLang="zh-CN" dirty="0"/>
              <a:t>128M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err="1"/>
              <a:t>DataNode</a:t>
            </a:r>
            <a:r>
              <a:rPr lang="zh-CN" altLang="en-US" dirty="0"/>
              <a:t>（</a:t>
            </a:r>
            <a:r>
              <a:rPr lang="en-US" altLang="zh-CN" dirty="0"/>
              <a:t>DN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SNN</a:t>
            </a:r>
            <a:r>
              <a:rPr lang="zh-CN" altLang="en-US" dirty="0"/>
              <a:t>的作用：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SNN</a:t>
            </a:r>
            <a:r>
              <a:rPr lang="zh-CN" altLang="en-US" dirty="0"/>
              <a:t>不是</a:t>
            </a:r>
            <a:r>
              <a:rPr lang="en-US" altLang="zh-CN" dirty="0"/>
              <a:t>NN</a:t>
            </a:r>
            <a:r>
              <a:rPr lang="zh-CN" altLang="en-US" dirty="0"/>
              <a:t>的备份（但可以做备份）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它的主要工作是帮助</a:t>
            </a:r>
            <a:r>
              <a:rPr lang="en-US" altLang="zh-CN" dirty="0"/>
              <a:t>NN</a:t>
            </a:r>
            <a:r>
              <a:rPr lang="zh-CN" altLang="en-US" dirty="0"/>
              <a:t>合并</a:t>
            </a:r>
            <a:r>
              <a:rPr lang="en-US" altLang="zh-CN" dirty="0"/>
              <a:t>edits </a:t>
            </a:r>
            <a:r>
              <a:rPr lang="zh-CN" altLang="en-US" dirty="0"/>
              <a:t>，减少</a:t>
            </a:r>
            <a:r>
              <a:rPr lang="en-US" altLang="zh-CN" dirty="0"/>
              <a:t>NN</a:t>
            </a:r>
            <a:r>
              <a:rPr lang="zh-CN" altLang="en-US" dirty="0"/>
              <a:t>启动时间。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SNN</a:t>
            </a:r>
            <a:r>
              <a:rPr lang="zh-CN" altLang="en-US" dirty="0"/>
              <a:t>执行合并时机 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根据配置文件设置的时间间隔</a:t>
            </a:r>
            <a:r>
              <a:rPr lang="en-US" altLang="zh-CN" dirty="0" err="1"/>
              <a:t>fs.checkpoint.period</a:t>
            </a:r>
            <a:r>
              <a:rPr lang="en-US" altLang="zh-CN" dirty="0"/>
              <a:t> </a:t>
            </a:r>
            <a:r>
              <a:rPr lang="zh-CN" altLang="en-US" dirty="0"/>
              <a:t>默认</a:t>
            </a:r>
            <a:r>
              <a:rPr lang="en-US" altLang="zh-CN" dirty="0"/>
              <a:t>3600</a:t>
            </a:r>
            <a:r>
              <a:rPr lang="zh-CN" altLang="en-US" dirty="0"/>
              <a:t>秒 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根据配置文件设置</a:t>
            </a:r>
            <a:r>
              <a:rPr lang="en-US" altLang="zh-CN" dirty="0"/>
              <a:t>edits log</a:t>
            </a:r>
            <a:r>
              <a:rPr lang="zh-CN" altLang="en-US" dirty="0"/>
              <a:t>大小 </a:t>
            </a:r>
            <a:r>
              <a:rPr lang="en-US" altLang="zh-CN" dirty="0" err="1"/>
              <a:t>fs.checkpoint.size</a:t>
            </a:r>
            <a:r>
              <a:rPr lang="en-US" altLang="zh-CN" dirty="0"/>
              <a:t> </a:t>
            </a:r>
            <a:r>
              <a:rPr lang="zh-CN" altLang="en-US" dirty="0"/>
              <a:t>规定</a:t>
            </a:r>
            <a:r>
              <a:rPr lang="en-US" altLang="zh-CN" dirty="0"/>
              <a:t>edits</a:t>
            </a:r>
            <a:r>
              <a:rPr lang="zh-CN" altLang="en-US" dirty="0"/>
              <a:t>文件的最大值默认是</a:t>
            </a:r>
            <a:r>
              <a:rPr lang="en-US" altLang="zh-CN" dirty="0"/>
              <a:t>64MB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为什么在</a:t>
            </a:r>
            <a:r>
              <a:rPr lang="en-US" altLang="zh-CN" dirty="0"/>
              <a:t>SNN</a:t>
            </a:r>
            <a:r>
              <a:rPr lang="zh-CN" altLang="en-US" dirty="0"/>
              <a:t>上执行：耗时，所以在</a:t>
            </a:r>
            <a:r>
              <a:rPr lang="en-US" altLang="zh-CN" dirty="0"/>
              <a:t>SNN</a:t>
            </a:r>
            <a:r>
              <a:rPr lang="zh-CN" altLang="en-US" dirty="0"/>
              <a:t>进行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SecondaryNameNode</a:t>
            </a:r>
            <a:r>
              <a:rPr lang="zh-CN" altLang="en-US" dirty="0"/>
              <a:t>（</a:t>
            </a:r>
            <a:r>
              <a:rPr lang="en-US" altLang="zh-CN" dirty="0"/>
              <a:t>SNN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SNN</a:t>
            </a:r>
            <a:r>
              <a:rPr lang="zh-CN" altLang="en-US" dirty="0"/>
              <a:t>：</a:t>
            </a:r>
            <a:r>
              <a:rPr lang="en-US" altLang="zh-CN" dirty="0" err="1"/>
              <a:t>NameNode</a:t>
            </a:r>
            <a:r>
              <a:rPr lang="zh-CN" altLang="en-US" dirty="0"/>
              <a:t>高可用时没有</a:t>
            </a:r>
            <a:r>
              <a:rPr lang="en-US" altLang="zh-CN" dirty="0"/>
              <a:t>SNN</a:t>
            </a:r>
          </a:p>
          <a:p>
            <a:r>
              <a:rPr lang="en-US" altLang="zh-CN" dirty="0"/>
              <a:t>HA</a:t>
            </a:r>
            <a:r>
              <a:rPr lang="zh-CN" altLang="en-US" dirty="0"/>
              <a:t>支持动态增加</a:t>
            </a:r>
            <a:r>
              <a:rPr lang="en-US" altLang="zh-CN" dirty="0" err="1"/>
              <a:t>DataNode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SNN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580112" y="1772816"/>
            <a:ext cx="31337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zh-CN" altLang="en-US" dirty="0"/>
            </a:br>
            <a:r>
              <a:rPr lang="en-US" altLang="zh-CN" dirty="0"/>
              <a:t>Block</a:t>
            </a:r>
            <a:r>
              <a:rPr lang="zh-CN" altLang="en-US" dirty="0"/>
              <a:t>的副本放置策略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1412776"/>
            <a:ext cx="540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第一个副本：放置在上传文件的</a:t>
            </a:r>
            <a:r>
              <a:rPr lang="en-US" altLang="zh-CN" sz="2000" dirty="0"/>
              <a:t>DN</a:t>
            </a:r>
            <a:r>
              <a:rPr lang="zh-CN" altLang="en-US" sz="2000" dirty="0"/>
              <a:t>；如果是集群外提交，则随机挑选一台磁盘不太满，</a:t>
            </a:r>
            <a:r>
              <a:rPr lang="en-US" altLang="zh-CN" sz="2000" dirty="0"/>
              <a:t>CPU</a:t>
            </a:r>
            <a:r>
              <a:rPr lang="zh-CN" altLang="en-US" sz="2000" dirty="0"/>
              <a:t>不太忙的节点。 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–</a:t>
            </a:r>
            <a:r>
              <a:rPr lang="zh-CN" altLang="en-US" sz="2000" dirty="0"/>
              <a:t>第二个副本：放置在于第一个副本不同的 机架的节点上。 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–</a:t>
            </a:r>
            <a:r>
              <a:rPr lang="zh-CN" altLang="en-US" sz="2000" dirty="0"/>
              <a:t>第三个副本：与第二个副本相同机架的节点。 </a:t>
            </a:r>
          </a:p>
          <a:p>
            <a:r>
              <a:rPr lang="en-US" altLang="zh-CN" sz="2000" dirty="0"/>
              <a:t>–</a:t>
            </a:r>
            <a:r>
              <a:rPr lang="zh-CN" altLang="en-US" sz="2000" dirty="0"/>
              <a:t>更多副本：随机节点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35696" y="1340768"/>
            <a:ext cx="5523311" cy="472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zh-CN" altLang="en-US" dirty="0"/>
            </a:br>
            <a:r>
              <a:rPr lang="en-US" altLang="zh-CN" dirty="0"/>
              <a:t>SNN</a:t>
            </a:r>
            <a:r>
              <a:rPr lang="zh-CN" altLang="en-US" dirty="0"/>
              <a:t>合并流程 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276218" y="1481138"/>
            <a:ext cx="659156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HDFS</a:t>
            </a:r>
            <a:r>
              <a:rPr lang="zh-CN" altLang="en-US" dirty="0"/>
              <a:t>写流程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客户端</a:t>
            </a:r>
            <a:endParaRPr lang="en-US" altLang="zh-CN" dirty="0"/>
          </a:p>
          <a:p>
            <a:pPr lvl="1"/>
            <a:r>
              <a:rPr lang="zh-CN" altLang="en-US" dirty="0"/>
              <a:t>客户端请求</a:t>
            </a:r>
            <a:r>
              <a:rPr lang="en-US" altLang="zh-CN" dirty="0" err="1"/>
              <a:t>NameNode</a:t>
            </a:r>
            <a:r>
              <a:rPr lang="zh-CN" altLang="en-US" dirty="0"/>
              <a:t>在命名空间中建立新的文件元信息</a:t>
            </a:r>
            <a:endParaRPr lang="en-US" altLang="zh-CN" dirty="0"/>
          </a:p>
          <a:p>
            <a:pPr lvl="1"/>
            <a:r>
              <a:rPr lang="zh-CN" altLang="en-US" dirty="0"/>
              <a:t>如果不能创建文件则</a:t>
            </a:r>
            <a:r>
              <a:rPr lang="en-US" altLang="zh-CN" dirty="0" err="1"/>
              <a:t>NameNode</a:t>
            </a:r>
            <a:r>
              <a:rPr lang="zh-CN" altLang="en-US" dirty="0"/>
              <a:t>会返回失败</a:t>
            </a:r>
            <a:endParaRPr lang="en-US" altLang="zh-CN" dirty="0"/>
          </a:p>
          <a:p>
            <a:pPr lvl="2"/>
            <a:r>
              <a:rPr lang="zh-CN" altLang="en-US" dirty="0"/>
              <a:t>文件已存在</a:t>
            </a:r>
            <a:endParaRPr lang="en-US" altLang="zh-CN" dirty="0"/>
          </a:p>
          <a:p>
            <a:pPr lvl="2"/>
            <a:r>
              <a:rPr lang="zh-CN" altLang="en-US" dirty="0"/>
              <a:t>资源不足</a:t>
            </a:r>
            <a:endParaRPr lang="en-US" altLang="zh-CN" dirty="0"/>
          </a:p>
          <a:p>
            <a:pPr lvl="1"/>
            <a:r>
              <a:rPr lang="zh-CN" altLang="en-US" dirty="0"/>
              <a:t>如创建成功，客户端得到此文件的写保护锁</a:t>
            </a:r>
            <a:endParaRPr lang="en-US" altLang="zh-CN" dirty="0"/>
          </a:p>
          <a:p>
            <a:r>
              <a:rPr lang="en-US" altLang="zh-CN" dirty="0" err="1"/>
              <a:t>NameNode</a:t>
            </a:r>
            <a:endParaRPr lang="en-US" altLang="zh-CN" dirty="0"/>
          </a:p>
          <a:p>
            <a:pPr lvl="1"/>
            <a:r>
              <a:rPr lang="en-US" altLang="zh-CN" dirty="0" err="1"/>
              <a:t>Namenode</a:t>
            </a:r>
            <a:r>
              <a:rPr lang="zh-CN" altLang="en-US" dirty="0"/>
              <a:t>检查集群和文件状态</a:t>
            </a:r>
            <a:endParaRPr lang="en-US" altLang="zh-CN" dirty="0"/>
          </a:p>
          <a:p>
            <a:pPr lvl="1"/>
            <a:r>
              <a:rPr lang="zh-CN" altLang="en-US" dirty="0"/>
              <a:t>创建写保护锁保证只有一个客户端在操作该文件</a:t>
            </a:r>
            <a:endParaRPr lang="en-US" altLang="zh-CN" dirty="0"/>
          </a:p>
          <a:p>
            <a:pPr lvl="1"/>
            <a:r>
              <a:rPr lang="zh-CN" altLang="en-US" dirty="0"/>
              <a:t>建立该文件的元信息</a:t>
            </a:r>
            <a:endParaRPr lang="en-US" altLang="zh-CN" dirty="0"/>
          </a:p>
          <a:p>
            <a:pPr lvl="1"/>
            <a:r>
              <a:rPr lang="zh-CN" altLang="en-US" dirty="0"/>
              <a:t>把创建文件这个事件加入</a:t>
            </a:r>
            <a:r>
              <a:rPr lang="en-US" altLang="zh-CN" dirty="0"/>
              <a:t>edits</a:t>
            </a:r>
          </a:p>
          <a:p>
            <a:r>
              <a:rPr lang="zh-CN" altLang="en-US" dirty="0"/>
              <a:t>为该文件分配块，以及块的冗余备份位置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HDFS</a:t>
            </a:r>
            <a:r>
              <a:rPr lang="zh-CN" altLang="en-US" dirty="0"/>
              <a:t>创建文件流程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85800" y="1491456"/>
            <a:ext cx="77724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HDFS</a:t>
            </a:r>
            <a:r>
              <a:rPr lang="zh-CN" altLang="en-US" dirty="0"/>
              <a:t>读文件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/>
              <a:t>文件权限类似 </a:t>
            </a:r>
          </a:p>
          <a:p>
            <a:pPr lvl="1"/>
            <a:r>
              <a:rPr lang="en-US" altLang="zh-CN" dirty="0"/>
              <a:t>r: read; w:write; x:execute</a:t>
            </a:r>
            <a:r>
              <a:rPr lang="zh-CN" altLang="en-US" dirty="0"/>
              <a:t>，权限</a:t>
            </a:r>
            <a:r>
              <a:rPr lang="en-US" altLang="zh-CN" dirty="0"/>
              <a:t>x</a:t>
            </a:r>
            <a:r>
              <a:rPr lang="zh-CN" altLang="en-US" dirty="0"/>
              <a:t>对于文件忽略，对于文件夹表示是否允许访问其内容 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Linux</a:t>
            </a:r>
            <a:r>
              <a:rPr lang="zh-CN" altLang="en-US" dirty="0"/>
              <a:t>系统用户</a:t>
            </a:r>
            <a:r>
              <a:rPr lang="en-US" altLang="zh-CN" dirty="0" err="1"/>
              <a:t>zhangsan</a:t>
            </a:r>
            <a:r>
              <a:rPr lang="zh-CN" altLang="en-US" dirty="0"/>
              <a:t>使用</a:t>
            </a:r>
            <a:r>
              <a:rPr lang="en-US" altLang="zh-CN" dirty="0" err="1"/>
              <a:t>hadoop</a:t>
            </a:r>
            <a:r>
              <a:rPr lang="zh-CN" altLang="en-US" dirty="0"/>
              <a:t>命令创建一个文件，那么这个文件在</a:t>
            </a:r>
            <a:r>
              <a:rPr lang="en-US" altLang="zh-CN" dirty="0"/>
              <a:t>HDFS</a:t>
            </a:r>
            <a:r>
              <a:rPr lang="zh-CN" altLang="en-US" dirty="0"/>
              <a:t>中</a:t>
            </a:r>
            <a:r>
              <a:rPr lang="en-US" altLang="zh-CN" dirty="0"/>
              <a:t>owner</a:t>
            </a:r>
            <a:r>
              <a:rPr lang="zh-CN" altLang="en-US" dirty="0"/>
              <a:t>就是</a:t>
            </a:r>
            <a:r>
              <a:rPr lang="en-US" altLang="zh-CN" dirty="0" err="1"/>
              <a:t>zhangsan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HDFS</a:t>
            </a:r>
            <a:r>
              <a:rPr lang="zh-CN" altLang="en-US" dirty="0"/>
              <a:t>文件权限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namenode</a:t>
            </a:r>
            <a:r>
              <a:rPr lang="zh-CN" altLang="en-US" dirty="0"/>
              <a:t>启动的时候，首先将映像文件</a:t>
            </a:r>
            <a:r>
              <a:rPr lang="en-US" altLang="zh-CN" dirty="0"/>
              <a:t>(</a:t>
            </a:r>
            <a:r>
              <a:rPr lang="en-US" altLang="zh-CN" dirty="0" err="1"/>
              <a:t>fsimage</a:t>
            </a:r>
            <a:r>
              <a:rPr lang="en-US" altLang="zh-CN" dirty="0"/>
              <a:t>)</a:t>
            </a:r>
            <a:r>
              <a:rPr lang="zh-CN" altLang="en-US" dirty="0"/>
              <a:t>载入内存，并执行编辑日志</a:t>
            </a:r>
            <a:r>
              <a:rPr lang="en-US" altLang="zh-CN" dirty="0"/>
              <a:t>(edits)</a:t>
            </a:r>
            <a:r>
              <a:rPr lang="zh-CN" altLang="en-US" dirty="0"/>
              <a:t>中的各项操作。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一旦在内存中成功建立文件系统元数据的映射，则创建一个新的</a:t>
            </a:r>
            <a:r>
              <a:rPr lang="en-US" altLang="zh-CN" dirty="0" err="1"/>
              <a:t>fsimage</a:t>
            </a:r>
            <a:r>
              <a:rPr lang="zh-CN" altLang="en-US" dirty="0"/>
              <a:t>文件</a:t>
            </a:r>
            <a:r>
              <a:rPr lang="en-US" altLang="zh-CN" dirty="0"/>
              <a:t>(</a:t>
            </a:r>
            <a:r>
              <a:rPr lang="zh-CN" altLang="en-US" dirty="0"/>
              <a:t>这个操作不需要</a:t>
            </a:r>
            <a:r>
              <a:rPr lang="en-US" altLang="zh-CN" dirty="0" err="1"/>
              <a:t>SecondaryNameNode</a:t>
            </a:r>
            <a:r>
              <a:rPr lang="en-US" altLang="zh-CN" dirty="0"/>
              <a:t>)</a:t>
            </a:r>
            <a:r>
              <a:rPr lang="zh-CN" altLang="en-US" dirty="0"/>
              <a:t>和一个空的编辑日志。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此刻</a:t>
            </a:r>
            <a:r>
              <a:rPr lang="en-US" altLang="zh-CN" dirty="0" err="1"/>
              <a:t>namenode</a:t>
            </a:r>
            <a:r>
              <a:rPr lang="zh-CN" altLang="en-US" dirty="0"/>
              <a:t>运行在安全模式。即</a:t>
            </a:r>
            <a:r>
              <a:rPr lang="en-US" altLang="zh-CN" dirty="0" err="1"/>
              <a:t>namenode</a:t>
            </a:r>
            <a:r>
              <a:rPr lang="zh-CN" altLang="en-US" dirty="0"/>
              <a:t>的文件系统对于客户端来说是只读的。</a:t>
            </a:r>
            <a:r>
              <a:rPr lang="en-US" altLang="zh-CN" dirty="0"/>
              <a:t>(</a:t>
            </a:r>
            <a:r>
              <a:rPr lang="zh-CN" altLang="en-US" dirty="0"/>
              <a:t>显示 目录，显示文件内容等。写、删除、重命名都会失败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在此阶段</a:t>
            </a:r>
            <a:r>
              <a:rPr lang="en-US" altLang="zh-CN" dirty="0" err="1"/>
              <a:t>Namenode</a:t>
            </a:r>
            <a:r>
              <a:rPr lang="zh-CN" altLang="en-US" dirty="0"/>
              <a:t>收集各个</a:t>
            </a:r>
            <a:r>
              <a:rPr lang="en-US" altLang="zh-CN" dirty="0" err="1"/>
              <a:t>datanode</a:t>
            </a:r>
            <a:r>
              <a:rPr lang="zh-CN" altLang="en-US" dirty="0"/>
              <a:t>的报告，当数据块达到最小副本数以上时，会被认 为是“安全”的， 在一定比例（可设置）的数据块被确定为“安全”后，再过若干时间，安全模式结束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当检测到副本数不足的数据块时，该块会被复制直到达到最小副本数，系统中数据块的位 置并不是由</a:t>
            </a:r>
            <a:r>
              <a:rPr lang="en-US" altLang="zh-CN" dirty="0" err="1"/>
              <a:t>namenode</a:t>
            </a:r>
            <a:r>
              <a:rPr lang="zh-CN" altLang="en-US" dirty="0"/>
              <a:t>维护的，而是以块列表形式存储在</a:t>
            </a:r>
            <a:r>
              <a:rPr lang="en-US" altLang="zh-CN" dirty="0" err="1"/>
              <a:t>datanode</a:t>
            </a:r>
            <a:r>
              <a:rPr lang="zh-CN" altLang="en-US" dirty="0"/>
              <a:t>中。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安全模式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/>
              <a:t>分布式文件系统是基于</a:t>
            </a:r>
            <a:r>
              <a:rPr lang="en-US" altLang="zh-CN" sz="2600" dirty="0"/>
              <a:t>Master/Slave</a:t>
            </a:r>
            <a:r>
              <a:rPr lang="zh-CN" altLang="en-US" sz="2600" dirty="0"/>
              <a:t>模式，通常一个分布式文件系统提供多个供用户访问的服务器。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zh-CN" altLang="en-US" sz="2600" dirty="0"/>
              <a:t>分布式文件系统一般都会提供备份和容错的功能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zh-CN" altLang="en-US" sz="2600" dirty="0"/>
              <a:t>分布式文件系统一般都会基于操作系统的本地文件系统</a:t>
            </a:r>
            <a:endParaRPr lang="en-US" altLang="zh-CN" sz="2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分布式文件系统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HDFS Shell</a:t>
            </a:r>
            <a:r>
              <a:rPr lang="zh-CN" altLang="en-US" dirty="0"/>
              <a:t>命令</a:t>
            </a:r>
          </a:p>
          <a:p>
            <a:r>
              <a:rPr lang="en-US" altLang="zh-CN" dirty="0"/>
              <a:t>HDFS Java API</a:t>
            </a:r>
          </a:p>
          <a:p>
            <a:r>
              <a:rPr lang="en-US" altLang="zh-CN" dirty="0"/>
              <a:t>HDFS </a:t>
            </a:r>
            <a:r>
              <a:rPr lang="zh-CN" altLang="en-US" dirty="0"/>
              <a:t>其他语言编程</a:t>
            </a:r>
            <a:r>
              <a:rPr lang="en-US" altLang="zh-CN" dirty="0"/>
              <a:t>API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thrift</a:t>
            </a:r>
            <a:r>
              <a:rPr lang="zh-CN" altLang="en-US" dirty="0"/>
              <a:t>实现</a:t>
            </a:r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 err="1"/>
              <a:t>php</a:t>
            </a:r>
            <a:r>
              <a:rPr lang="zh-CN" altLang="en-US" dirty="0"/>
              <a:t>、</a:t>
            </a:r>
            <a:r>
              <a:rPr lang="en-US" altLang="zh-CN" dirty="0"/>
              <a:t>C#</a:t>
            </a:r>
            <a:r>
              <a:rPr lang="zh-CN" altLang="en-US" dirty="0"/>
              <a:t>等语言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访问方式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endParaRPr lang="en-US" altLang="zh-CN" dirty="0"/>
          </a:p>
          <a:p>
            <a:pPr lvl="1"/>
            <a:r>
              <a:rPr lang="zh-CN" altLang="en-US" dirty="0"/>
              <a:t>查看有哪些命令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HDFS</a:t>
            </a:r>
            <a:r>
              <a:rPr lang="zh-CN" altLang="zh-CN" dirty="0"/>
              <a:t>基本命令</a:t>
            </a:r>
            <a:r>
              <a:rPr lang="en-US" altLang="zh-CN" dirty="0"/>
              <a:t> </a:t>
            </a:r>
            <a:endParaRPr lang="zh-CN" altLang="zh-CN" dirty="0"/>
          </a:p>
          <a:p>
            <a:pPr lvl="1"/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–</a:t>
            </a:r>
            <a:r>
              <a:rPr lang="en-US" altLang="zh-CN" dirty="0" err="1"/>
              <a:t>chmod</a:t>
            </a:r>
            <a:r>
              <a:rPr lang="en-US" altLang="zh-CN" dirty="0"/>
              <a:t> 777 /</a:t>
            </a:r>
            <a:endParaRPr lang="zh-CN" altLang="zh-CN" dirty="0"/>
          </a:p>
          <a:p>
            <a:pPr lvl="1"/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-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endParaRPr lang="en-US" altLang="zh-CN" dirty="0"/>
          </a:p>
          <a:p>
            <a:pPr lvl="1"/>
            <a:r>
              <a:rPr lang="fr-FR" altLang="zh-CN" dirty="0"/>
              <a:t>hdfs dfs -du -h /user </a:t>
            </a:r>
            <a:r>
              <a:rPr lang="zh-CN" altLang="en-US" dirty="0"/>
              <a:t>（查看文件大小）</a:t>
            </a:r>
            <a:endParaRPr lang="fr-FR" altLang="zh-CN" dirty="0"/>
          </a:p>
          <a:p>
            <a:pPr lvl="1"/>
            <a:endParaRPr lang="zh-CN" altLang="zh-CN" dirty="0"/>
          </a:p>
          <a:p>
            <a:r>
              <a:rPr lang="en-US" altLang="zh-CN" dirty="0"/>
              <a:t> </a:t>
            </a:r>
            <a:r>
              <a:rPr lang="zh-CN" altLang="zh-CN" dirty="0"/>
              <a:t>上传文件</a:t>
            </a:r>
            <a:endParaRPr lang="en-US" altLang="zh-CN" dirty="0"/>
          </a:p>
          <a:p>
            <a:pPr lvl="1"/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–put …</a:t>
            </a:r>
          </a:p>
          <a:p>
            <a:pPr lvl="1"/>
            <a:endParaRPr lang="zh-CN" altLang="zh-CN" dirty="0"/>
          </a:p>
          <a:p>
            <a:r>
              <a:rPr lang="en-US" altLang="zh-CN" dirty="0"/>
              <a:t> </a:t>
            </a:r>
            <a:r>
              <a:rPr lang="zh-CN" altLang="zh-CN" dirty="0"/>
              <a:t>下载文件</a:t>
            </a:r>
            <a:endParaRPr lang="en-US" altLang="zh-CN" dirty="0"/>
          </a:p>
          <a:p>
            <a:pPr lvl="1"/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-get /data/jk/test1.txt  /opt/software/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zh-CN" dirty="0"/>
              <a:t>显示文件</a:t>
            </a:r>
            <a:endParaRPr lang="en-US" altLang="zh-CN" dirty="0"/>
          </a:p>
          <a:p>
            <a:pPr lvl="1"/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–</a:t>
            </a:r>
            <a:r>
              <a:rPr lang="en-US" altLang="zh-CN" dirty="0" err="1"/>
              <a:t>ls</a:t>
            </a:r>
            <a:r>
              <a:rPr lang="en-US" altLang="zh-CN" dirty="0"/>
              <a:t>  /</a:t>
            </a:r>
          </a:p>
          <a:p>
            <a:pPr lvl="1"/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Shell</a:t>
            </a:r>
            <a:r>
              <a:rPr lang="zh-CN" altLang="en-US" dirty="0"/>
              <a:t>命令</a:t>
            </a:r>
            <a:r>
              <a:rPr lang="en-US" altLang="zh-CN" dirty="0"/>
              <a:t>—</a:t>
            </a:r>
            <a:r>
              <a:rPr lang="zh-CN" altLang="en-US" dirty="0"/>
              <a:t>文件操作命令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sbin</a:t>
            </a:r>
            <a:r>
              <a:rPr lang="zh-CN" altLang="en-US" dirty="0"/>
              <a:t>目录下</a:t>
            </a:r>
          </a:p>
          <a:p>
            <a:pPr lvl="1"/>
            <a:r>
              <a:rPr lang="en-US" altLang="zh-CN" dirty="0"/>
              <a:t>start-</a:t>
            </a:r>
            <a:r>
              <a:rPr lang="en-US" altLang="zh-CN" dirty="0" err="1"/>
              <a:t>all.sh</a:t>
            </a:r>
            <a:endParaRPr lang="en-US" altLang="zh-CN" dirty="0"/>
          </a:p>
          <a:p>
            <a:pPr lvl="1"/>
            <a:r>
              <a:rPr lang="en-US" altLang="zh-CN" dirty="0"/>
              <a:t>start-</a:t>
            </a:r>
            <a:r>
              <a:rPr lang="en-US" altLang="zh-CN" dirty="0" err="1"/>
              <a:t>dfs.sh</a:t>
            </a:r>
            <a:endParaRPr lang="en-US" altLang="zh-CN" dirty="0"/>
          </a:p>
          <a:p>
            <a:pPr lvl="1"/>
            <a:r>
              <a:rPr lang="en-US" altLang="zh-CN" dirty="0"/>
              <a:t>start-</a:t>
            </a:r>
            <a:r>
              <a:rPr lang="en-US" altLang="zh-CN" dirty="0" err="1"/>
              <a:t>yarn.sh</a:t>
            </a:r>
            <a:endParaRPr lang="en-US" altLang="zh-CN" dirty="0"/>
          </a:p>
          <a:p>
            <a:pPr lvl="1"/>
            <a:r>
              <a:rPr lang="en-US" altLang="zh-CN" dirty="0" err="1"/>
              <a:t>hadoop-deamon</a:t>
            </a:r>
            <a:r>
              <a:rPr lang="en-US" altLang="zh-CN" dirty="0"/>
              <a:t>(s).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单独启动某个服务</a:t>
            </a:r>
          </a:p>
          <a:p>
            <a:pPr lvl="1"/>
            <a:r>
              <a:rPr lang="en-US" altLang="zh-CN" dirty="0" err="1"/>
              <a:t>hadoop-deamon.sh</a:t>
            </a:r>
            <a:r>
              <a:rPr lang="en-US" altLang="zh-CN" dirty="0"/>
              <a:t> start </a:t>
            </a:r>
            <a:r>
              <a:rPr lang="en-US" altLang="zh-CN" dirty="0" err="1"/>
              <a:t>namenode</a:t>
            </a:r>
            <a:endParaRPr lang="en-US" altLang="zh-CN" dirty="0"/>
          </a:p>
          <a:p>
            <a:pPr lvl="1"/>
            <a:r>
              <a:rPr lang="en-US" altLang="zh-CN" dirty="0" err="1"/>
              <a:t>hadoop-deamons.sh</a:t>
            </a:r>
            <a:r>
              <a:rPr lang="en-US" altLang="zh-CN" dirty="0"/>
              <a:t> start </a:t>
            </a:r>
            <a:r>
              <a:rPr lang="en-US" altLang="zh-CN" dirty="0" err="1"/>
              <a:t>namenode</a:t>
            </a:r>
            <a:r>
              <a:rPr lang="zh-CN" altLang="en-US" dirty="0"/>
              <a:t>（通过</a:t>
            </a:r>
            <a:r>
              <a:rPr lang="en-US" altLang="zh-CN" dirty="0"/>
              <a:t>SSH</a:t>
            </a:r>
            <a:r>
              <a:rPr lang="zh-CN" altLang="en-US" dirty="0"/>
              <a:t>登录到各个节点）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Shell</a:t>
            </a:r>
            <a:r>
              <a:rPr lang="zh-CN" altLang="en-US" dirty="0"/>
              <a:t>命令</a:t>
            </a:r>
            <a:r>
              <a:rPr lang="en-US" altLang="zh-CN" dirty="0"/>
              <a:t>—</a:t>
            </a:r>
            <a:r>
              <a:rPr lang="zh-CN" altLang="en-US" dirty="0"/>
              <a:t>管理脚本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传统文件系统最大的问题是容量和吞吐量的限制</a:t>
            </a:r>
            <a:endParaRPr lang="en-US" altLang="zh-CN" dirty="0"/>
          </a:p>
          <a:p>
            <a:r>
              <a:rPr lang="zh-CN" altLang="en-US" dirty="0"/>
              <a:t>多用户、多应用的并行读写是分布式文件系统产生的根源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一块硬盘的读写性能，比不上多块硬盘的读写性能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1HDD=75M/sec</a:t>
            </a:r>
          </a:p>
          <a:p>
            <a:pPr lvl="1"/>
            <a:r>
              <a:rPr lang="en-US" altLang="zh-CN" dirty="0"/>
              <a:t>1000 </a:t>
            </a:r>
            <a:r>
              <a:rPr lang="en-US" altLang="zh-CN" dirty="0" err="1"/>
              <a:t>HDDs</a:t>
            </a:r>
            <a:r>
              <a:rPr lang="en-US" altLang="zh-CN" dirty="0"/>
              <a:t>=75G/sec</a:t>
            </a:r>
          </a:p>
          <a:p>
            <a:r>
              <a:rPr lang="zh-CN" altLang="en-US" dirty="0"/>
              <a:t>扩充存储空间的成本低廉</a:t>
            </a:r>
            <a:endParaRPr lang="en-US" altLang="zh-CN" dirty="0"/>
          </a:p>
          <a:p>
            <a:r>
              <a:rPr lang="zh-CN" altLang="en-US" dirty="0"/>
              <a:t>可提供冗余备份</a:t>
            </a:r>
            <a:endParaRPr lang="en-US" altLang="zh-CN" dirty="0"/>
          </a:p>
          <a:p>
            <a:r>
              <a:rPr lang="zh-CN" altLang="en-US" dirty="0"/>
              <a:t>可以为分布式计算提供基础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分布式文件系统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r>
              <a:rPr lang="zh-CN" altLang="en-US" sz="2000" dirty="0">
                <a:latin typeface="+mn-ea"/>
              </a:rPr>
              <a:t>分布式文件系统在物理结构上是由计算机集群中的多个节点构成的，这些节点分为两类，一类叫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“主节点”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(Master Node)</a:t>
            </a:r>
            <a:r>
              <a:rPr lang="zh-CN" altLang="en-US" sz="2000" dirty="0">
                <a:latin typeface="+mn-ea"/>
              </a:rPr>
              <a:t>或者也被称为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“名称结点”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NameNode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，另一类叫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“从节点”（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Slave Node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en-US" sz="2000" dirty="0">
                <a:latin typeface="+mn-ea"/>
              </a:rPr>
              <a:t>或者也被称为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“数据节点”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+mn-ea"/>
              </a:rPr>
              <a:t>DataNode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)</a:t>
            </a:r>
            <a:endParaRPr lang="zh-CN" altLang="en-US" sz="2000" dirty="0">
              <a:solidFill>
                <a:srgbClr val="0070C0"/>
              </a:solidFill>
              <a:latin typeface="+mn-ea"/>
            </a:endParaRPr>
          </a:p>
          <a:p>
            <a:endParaRPr lang="zh-CN" altLang="en-US" dirty="0"/>
          </a:p>
        </p:txBody>
      </p:sp>
      <p:sp>
        <p:nvSpPr>
          <p:cNvPr id="61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分布式文件系统结构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2819400" y="5486400"/>
            <a:ext cx="312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endParaRPr lang="zh-CN" altLang="en-US"/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924944"/>
            <a:ext cx="6324600" cy="347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B2920AC-3BAD-4F94-9435-3834F11BB871}"/>
              </a:ext>
            </a:extLst>
          </p:cNvPr>
          <p:cNvSpPr txBox="1"/>
          <p:nvPr/>
        </p:nvSpPr>
        <p:spPr>
          <a:xfrm>
            <a:off x="2987824" y="3717032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+mn-ea"/>
              </a:rPr>
              <a:t>NameNode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5FFE7D-6757-4C1C-B521-E1D10221A1AE}"/>
              </a:ext>
            </a:extLst>
          </p:cNvPr>
          <p:cNvSpPr txBox="1"/>
          <p:nvPr/>
        </p:nvSpPr>
        <p:spPr>
          <a:xfrm>
            <a:off x="1835696" y="5301209"/>
            <a:ext cx="1008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70C0"/>
                </a:solidFill>
                <a:latin typeface="+mn-ea"/>
              </a:rPr>
              <a:t>DataNode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B9178B-4D24-4C6E-BB26-5DCBD7B6F6A7}"/>
              </a:ext>
            </a:extLst>
          </p:cNvPr>
          <p:cNvSpPr txBox="1"/>
          <p:nvPr/>
        </p:nvSpPr>
        <p:spPr>
          <a:xfrm>
            <a:off x="2915816" y="5301209"/>
            <a:ext cx="1008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70C0"/>
                </a:solidFill>
                <a:latin typeface="+mn-ea"/>
              </a:rPr>
              <a:t>DataNode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1EC127-0137-4288-877F-9B49F23F36C9}"/>
              </a:ext>
            </a:extLst>
          </p:cNvPr>
          <p:cNvSpPr txBox="1"/>
          <p:nvPr/>
        </p:nvSpPr>
        <p:spPr>
          <a:xfrm>
            <a:off x="4139952" y="5301209"/>
            <a:ext cx="1008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70C0"/>
                </a:solidFill>
                <a:latin typeface="+mn-ea"/>
              </a:rPr>
              <a:t>DataNode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3468FB-9DB5-4252-A526-D74884DF5685}"/>
              </a:ext>
            </a:extLst>
          </p:cNvPr>
          <p:cNvSpPr txBox="1"/>
          <p:nvPr/>
        </p:nvSpPr>
        <p:spPr>
          <a:xfrm>
            <a:off x="5796136" y="5301209"/>
            <a:ext cx="1008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70C0"/>
                </a:solidFill>
                <a:latin typeface="+mn-ea"/>
              </a:rPr>
              <a:t>DataNode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9B2F7B-BA62-4633-93D4-966CB3859838}"/>
              </a:ext>
            </a:extLst>
          </p:cNvPr>
          <p:cNvSpPr txBox="1"/>
          <p:nvPr/>
        </p:nvSpPr>
        <p:spPr>
          <a:xfrm>
            <a:off x="6948264" y="5301209"/>
            <a:ext cx="1008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70C0"/>
                </a:solidFill>
                <a:latin typeface="+mn-ea"/>
              </a:rPr>
              <a:t>DataNode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HDFS </a:t>
            </a:r>
          </a:p>
          <a:p>
            <a:pPr lvl="1"/>
            <a:r>
              <a:rPr lang="en-US" altLang="zh-CN" dirty="0" err="1"/>
              <a:t>Hadoop</a:t>
            </a:r>
            <a:r>
              <a:rPr lang="en-US" altLang="zh-CN" dirty="0"/>
              <a:t> Distributed File System</a:t>
            </a:r>
          </a:p>
          <a:p>
            <a:r>
              <a:rPr lang="en-US" altLang="zh-CN" dirty="0" err="1"/>
              <a:t>Goug</a:t>
            </a:r>
            <a:r>
              <a:rPr lang="en-US" altLang="zh-CN" dirty="0"/>
              <a:t> Cutting/</a:t>
            </a:r>
            <a:r>
              <a:rPr lang="en-US" altLang="zh-CN" dirty="0" err="1"/>
              <a:t>Luncene</a:t>
            </a:r>
            <a:r>
              <a:rPr lang="en-US" altLang="zh-CN" dirty="0"/>
              <a:t> /GFS</a:t>
            </a:r>
          </a:p>
          <a:p>
            <a:r>
              <a:rPr lang="en-US" altLang="zh-CN" dirty="0"/>
              <a:t>HDFS</a:t>
            </a:r>
            <a:r>
              <a:rPr lang="zh-CN" altLang="en-US" dirty="0"/>
              <a:t>是一个使用</a:t>
            </a:r>
            <a:r>
              <a:rPr lang="en-US" altLang="zh-CN" dirty="0"/>
              <a:t>Java</a:t>
            </a:r>
            <a:r>
              <a:rPr lang="zh-CN" altLang="en-US" dirty="0"/>
              <a:t>实现的、分布式的、可横向扩展的文件系统</a:t>
            </a:r>
            <a:endParaRPr lang="en-US" altLang="zh-CN" dirty="0"/>
          </a:p>
          <a:p>
            <a:r>
              <a:rPr lang="en-US" altLang="zh-CN" dirty="0"/>
              <a:t>HDFS</a:t>
            </a:r>
            <a:r>
              <a:rPr lang="zh-CN" altLang="en-US" dirty="0"/>
              <a:t>是</a:t>
            </a:r>
            <a:r>
              <a:rPr lang="en-US" altLang="zh-CN" dirty="0"/>
              <a:t>Hadoop</a:t>
            </a:r>
            <a:r>
              <a:rPr lang="zh-CN" altLang="en-US" dirty="0"/>
              <a:t>核心组件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什么是</a:t>
            </a:r>
            <a:r>
              <a:rPr lang="en-US" altLang="zh-CN" dirty="0"/>
              <a:t>HDFS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2000" dirty="0"/>
              <a:t>        HDFS</a:t>
            </a:r>
            <a:r>
              <a:rPr lang="zh-CN" altLang="en-US" sz="2000" dirty="0"/>
              <a:t>采用了主从（</a:t>
            </a:r>
            <a:r>
              <a:rPr lang="en-US" altLang="zh-CN" sz="2000" dirty="0"/>
              <a:t>Master/Slave</a:t>
            </a:r>
            <a:r>
              <a:rPr lang="zh-CN" altLang="en-US" sz="2000" dirty="0"/>
              <a:t>）结构模型，一个</a:t>
            </a:r>
            <a:r>
              <a:rPr lang="en-US" altLang="zh-CN" sz="2000" dirty="0"/>
              <a:t>HDFS</a:t>
            </a:r>
            <a:r>
              <a:rPr lang="zh-CN" altLang="en-US" sz="2000" dirty="0"/>
              <a:t>集群包括一个名称节点（</a:t>
            </a:r>
            <a:r>
              <a:rPr lang="en-US" altLang="zh-CN" sz="2000" dirty="0" err="1"/>
              <a:t>NameNode</a:t>
            </a:r>
            <a:r>
              <a:rPr lang="zh-CN" altLang="en-US" sz="2000" dirty="0"/>
              <a:t>）和若干个数据节点（</a:t>
            </a:r>
            <a:r>
              <a:rPr lang="en-US" altLang="zh-CN" sz="2000" dirty="0" err="1"/>
              <a:t>DataNode</a:t>
            </a:r>
            <a:r>
              <a:rPr lang="zh-CN" altLang="en-US" sz="2000" dirty="0"/>
              <a:t>）。名称节点作为中心服务器，负责管理文件系统的命名空间及客户端对文件的访问。集群中的数据节点一般是一个节点运行一个数据节点进程，负责处理文件系统客户端的读</a:t>
            </a:r>
            <a:r>
              <a:rPr lang="en-US" altLang="zh-CN" sz="2000" dirty="0"/>
              <a:t>/</a:t>
            </a:r>
            <a:r>
              <a:rPr lang="zh-CN" altLang="en-US" sz="2000" dirty="0"/>
              <a:t>写请求，在名称节点的统一调度下进行数据块的创建、删除和复制等操作。每个数据节点的数据实际上是保存在本地</a:t>
            </a:r>
            <a:r>
              <a:rPr lang="en-US" altLang="zh-CN" sz="2000" dirty="0"/>
              <a:t>Linux</a:t>
            </a:r>
            <a:r>
              <a:rPr lang="zh-CN" altLang="en-US" sz="2000" dirty="0"/>
              <a:t>文件系统中的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ctr"/>
            <a:r>
              <a:rPr lang="en-US" altLang="en-US" sz="4000" dirty="0">
                <a:latin typeface="+mn-ea"/>
                <a:ea typeface="+mn-ea"/>
              </a:rPr>
              <a:t>HDFS</a:t>
            </a:r>
            <a:r>
              <a:rPr lang="zh-CN" altLang="en-US" sz="4000" dirty="0">
                <a:latin typeface="+mn-ea"/>
                <a:ea typeface="+mn-ea"/>
              </a:rPr>
              <a:t>的</a:t>
            </a:r>
            <a:r>
              <a:rPr lang="en-US" altLang="en-US" sz="4000" dirty="0" err="1">
                <a:latin typeface="+mn-ea"/>
                <a:ea typeface="+mn-ea"/>
              </a:rPr>
              <a:t>体系结构</a:t>
            </a:r>
            <a:endParaRPr lang="zh-CN" altLang="en-US" sz="4000" dirty="0">
              <a:latin typeface="+mn-ea"/>
              <a:ea typeface="+mn-ea"/>
            </a:endParaRP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573016"/>
            <a:ext cx="6192689" cy="314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大数据集</a:t>
            </a: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zh-CN" altLang="en-US" b="1" dirty="0">
                <a:solidFill>
                  <a:srgbClr val="0070C0"/>
                </a:solidFill>
              </a:rPr>
              <a:t>大文件）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HDFS</a:t>
            </a:r>
            <a:r>
              <a:rPr lang="zh-CN" altLang="en-US" dirty="0"/>
              <a:t>适合存储大量文件，总存储量可以达到</a:t>
            </a:r>
            <a:r>
              <a:rPr lang="en-US" altLang="zh-CN" dirty="0"/>
              <a:t>PB/EB</a:t>
            </a:r>
          </a:p>
          <a:p>
            <a:pPr lvl="1"/>
            <a:r>
              <a:rPr lang="en-US" altLang="zh-CN" dirty="0"/>
              <a:t>HDFS</a:t>
            </a:r>
            <a:r>
              <a:rPr lang="zh-CN" altLang="en-US" dirty="0"/>
              <a:t>适合存储文件，单个文件大小一般在几百</a:t>
            </a:r>
            <a:r>
              <a:rPr lang="en-US" altLang="zh-CN" dirty="0"/>
              <a:t>M</a:t>
            </a:r>
          </a:p>
          <a:p>
            <a:pPr lvl="1"/>
            <a:r>
              <a:rPr lang="zh-CN" altLang="en-US" dirty="0"/>
              <a:t>文件数据适中</a:t>
            </a:r>
            <a:endParaRPr lang="en-US" altLang="zh-CN" dirty="0"/>
          </a:p>
          <a:p>
            <a:r>
              <a:rPr lang="zh-CN" altLang="en-US" b="1" dirty="0">
                <a:solidFill>
                  <a:srgbClr val="0070C0"/>
                </a:solidFill>
              </a:rPr>
              <a:t>基于廉价的普通硬件，可以容忍硬件出错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/>
            <a:r>
              <a:rPr lang="zh-CN" altLang="en-US" dirty="0"/>
              <a:t>系统中的某一台或者几台电脑出现故障</a:t>
            </a:r>
            <a:endParaRPr lang="en-US" altLang="zh-CN" dirty="0"/>
          </a:p>
          <a:p>
            <a:r>
              <a:rPr lang="zh-CN" altLang="en-US" b="1" dirty="0">
                <a:solidFill>
                  <a:srgbClr val="0070C0"/>
                </a:solidFill>
              </a:rPr>
              <a:t>简单的一致性模型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HDFS</a:t>
            </a:r>
            <a:r>
              <a:rPr lang="zh-CN" altLang="en-US" dirty="0"/>
              <a:t>应用程序需要</a:t>
            </a:r>
            <a:r>
              <a:rPr lang="en-US" altLang="zh-CN" dirty="0"/>
              <a:t>1</a:t>
            </a:r>
            <a:r>
              <a:rPr lang="zh-CN" altLang="en-US" dirty="0"/>
              <a:t>次写入，多次读取文件的访问模式</a:t>
            </a:r>
            <a:endParaRPr lang="en-US" altLang="zh-CN" dirty="0"/>
          </a:p>
          <a:p>
            <a:r>
              <a:rPr lang="zh-CN" altLang="en-US" b="1" dirty="0">
                <a:solidFill>
                  <a:srgbClr val="0070C0"/>
                </a:solidFill>
              </a:rPr>
              <a:t>顺序的数据流访问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HDFS</a:t>
            </a:r>
            <a:r>
              <a:rPr lang="zh-CN" altLang="en-US" dirty="0"/>
              <a:t>适合用于处理批量数据，而不适合于随机定位访问</a:t>
            </a:r>
            <a:endParaRPr lang="en-US" altLang="zh-CN" dirty="0"/>
          </a:p>
          <a:p>
            <a:r>
              <a:rPr lang="zh-CN" altLang="en-US" b="1" dirty="0">
                <a:solidFill>
                  <a:srgbClr val="0070C0"/>
                </a:solidFill>
              </a:rPr>
              <a:t>侧重高吞吐量的数据访问，可以容忍数据访问的高延迟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为把“计算”移动到“数据”，提供基础和便利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HDFS</a:t>
            </a:r>
            <a:r>
              <a:rPr lang="zh-CN" altLang="en-US" dirty="0"/>
              <a:t>设计目标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020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高容错性 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+mn-ea"/>
              </a:rPr>
              <a:t>数据自动保存多个副本 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+mn-ea"/>
              </a:rPr>
              <a:t>副本丢失后，自动恢复 </a:t>
            </a:r>
          </a:p>
          <a:p>
            <a:pPr>
              <a:lnSpc>
                <a:spcPct val="120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适合批处理 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+mn-ea"/>
              </a:rPr>
              <a:t>移动计算而非数据 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+mn-ea"/>
              </a:rPr>
              <a:t>数据位置暴露给计算框架 </a:t>
            </a:r>
          </a:p>
          <a:p>
            <a:pPr>
              <a:lnSpc>
                <a:spcPct val="120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适合大数据处理 （百度网盘）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latin typeface="+mn-ea"/>
              </a:rPr>
              <a:t>GB </a:t>
            </a:r>
            <a:r>
              <a:rPr lang="zh-CN" altLang="en-US" sz="2200" dirty="0">
                <a:latin typeface="+mn-ea"/>
              </a:rPr>
              <a:t>、</a:t>
            </a:r>
            <a:r>
              <a:rPr lang="en-US" altLang="zh-CN" sz="2200" dirty="0">
                <a:latin typeface="+mn-ea"/>
              </a:rPr>
              <a:t>TB </a:t>
            </a:r>
            <a:r>
              <a:rPr lang="zh-CN" altLang="en-US" sz="2200" dirty="0">
                <a:latin typeface="+mn-ea"/>
              </a:rPr>
              <a:t>、甚至</a:t>
            </a:r>
            <a:r>
              <a:rPr lang="en-US" altLang="zh-CN" sz="2200" dirty="0">
                <a:latin typeface="+mn-ea"/>
              </a:rPr>
              <a:t>PB </a:t>
            </a:r>
            <a:r>
              <a:rPr lang="zh-CN" altLang="en-US" sz="2200" dirty="0">
                <a:latin typeface="+mn-ea"/>
              </a:rPr>
              <a:t>级数据 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+mn-ea"/>
              </a:rPr>
              <a:t>百万规模以上的文件数量 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latin typeface="+mn-ea"/>
              </a:rPr>
              <a:t>10K+ </a:t>
            </a:r>
            <a:r>
              <a:rPr lang="zh-CN" altLang="en-US" sz="2200" dirty="0">
                <a:latin typeface="+mn-ea"/>
              </a:rPr>
              <a:t>节点 </a:t>
            </a:r>
          </a:p>
          <a:p>
            <a:pPr>
              <a:lnSpc>
                <a:spcPct val="120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可构建在廉价机器上 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+mn-ea"/>
              </a:rPr>
              <a:t>通过多副本提高可靠性 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+mn-ea"/>
              </a:rPr>
              <a:t>提供了容错和恢复机制 </a:t>
            </a:r>
          </a:p>
          <a:p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HDFS</a:t>
            </a:r>
            <a:r>
              <a:rPr lang="zh-CN" altLang="en-US" dirty="0"/>
              <a:t>的优点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2953</TotalTime>
  <Words>1857</Words>
  <Application>Microsoft Office PowerPoint</Application>
  <PresentationFormat>全屏显示(4:3)</PresentationFormat>
  <Paragraphs>224</Paragraphs>
  <Slides>32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黑体</vt:lpstr>
      <vt:lpstr>Calibri</vt:lpstr>
      <vt:lpstr>Lucida Sans Unicode</vt:lpstr>
      <vt:lpstr>Times New Roman</vt:lpstr>
      <vt:lpstr>Verdana</vt:lpstr>
      <vt:lpstr>Wingdings 2</vt:lpstr>
      <vt:lpstr>Wingdings 3</vt:lpstr>
      <vt:lpstr>聚合</vt:lpstr>
      <vt:lpstr>HDFS</vt:lpstr>
      <vt:lpstr>分布式文件系统</vt:lpstr>
      <vt:lpstr>分布式文件系统</vt:lpstr>
      <vt:lpstr>分布式文件系统</vt:lpstr>
      <vt:lpstr>分布式文件系统结构</vt:lpstr>
      <vt:lpstr>什么是HDFS</vt:lpstr>
      <vt:lpstr>HDFS的体系结构</vt:lpstr>
      <vt:lpstr>HDFS设计目标</vt:lpstr>
      <vt:lpstr>HDFS的优点</vt:lpstr>
      <vt:lpstr>HDFS的缺点</vt:lpstr>
      <vt:lpstr>分布式文件系统的一种实现方式</vt:lpstr>
      <vt:lpstr>如何存储-HDFS设计思想</vt:lpstr>
      <vt:lpstr>HDFS架构</vt:lpstr>
      <vt:lpstr>HDFS的核心概念</vt:lpstr>
      <vt:lpstr>Block的概念</vt:lpstr>
      <vt:lpstr>NameNode</vt:lpstr>
      <vt:lpstr>NameNode</vt:lpstr>
      <vt:lpstr>NameNode</vt:lpstr>
      <vt:lpstr>DataNode</vt:lpstr>
      <vt:lpstr>DataNode（DN）</vt:lpstr>
      <vt:lpstr>SecondaryNameNode（SNN）</vt:lpstr>
      <vt:lpstr>SNN</vt:lpstr>
      <vt:lpstr> Block的副本放置策略  </vt:lpstr>
      <vt:lpstr> SNN合并流程  </vt:lpstr>
      <vt:lpstr>HDFS写流程</vt:lpstr>
      <vt:lpstr>HDFS创建文件流程</vt:lpstr>
      <vt:lpstr>HDFS读文件</vt:lpstr>
      <vt:lpstr>HDFS文件权限 </vt:lpstr>
      <vt:lpstr>安全模式</vt:lpstr>
      <vt:lpstr>HDFS访问方式</vt:lpstr>
      <vt:lpstr>HDFS Shell命令—文件操作命令</vt:lpstr>
      <vt:lpstr>HDFS Shell命令—管理脚本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 b</cp:lastModifiedBy>
  <cp:revision>429</cp:revision>
  <dcterms:created xsi:type="dcterms:W3CDTF">2016-07-13T02:40:07Z</dcterms:created>
  <dcterms:modified xsi:type="dcterms:W3CDTF">2021-12-08T15:01:05Z</dcterms:modified>
</cp:coreProperties>
</file>