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94" r:id="rId3"/>
    <p:sldId id="296" r:id="rId4"/>
    <p:sldId id="295" r:id="rId5"/>
    <p:sldId id="297" r:id="rId6"/>
    <p:sldId id="298" r:id="rId7"/>
    <p:sldId id="289" r:id="rId8"/>
    <p:sldId id="277" r:id="rId9"/>
    <p:sldId id="278" r:id="rId10"/>
    <p:sldId id="279" r:id="rId11"/>
    <p:sldId id="292" r:id="rId12"/>
    <p:sldId id="290" r:id="rId13"/>
    <p:sldId id="291" r:id="rId14"/>
    <p:sldId id="266" r:id="rId15"/>
    <p:sldId id="267" r:id="rId16"/>
    <p:sldId id="268" r:id="rId17"/>
    <p:sldId id="270" r:id="rId18"/>
    <p:sldId id="269" r:id="rId19"/>
    <p:sldId id="258" r:id="rId20"/>
    <p:sldId id="272" r:id="rId21"/>
    <p:sldId id="261" r:id="rId22"/>
    <p:sldId id="275" r:id="rId23"/>
    <p:sldId id="273" r:id="rId24"/>
    <p:sldId id="274" r:id="rId25"/>
    <p:sldId id="276" r:id="rId26"/>
    <p:sldId id="281" r:id="rId27"/>
    <p:sldId id="262" r:id="rId28"/>
    <p:sldId id="287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752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21.12.8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21.12.8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21.12.8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21.12.8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21.12.8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21.12.8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21.12.8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21.12.8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21.12.8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21.12.8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21.12.8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0820CF-B880-4189-942D-D702A7CBA730}" type="datetimeFigureOut">
              <a:rPr lang="zh-CN" altLang="en-US" smtClean="0"/>
              <a:pPr/>
              <a:t>21.12.8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hive.apache.org/javadocs/r2.1.1/api/org/apache/hadoop/hive/serde2/io/TimestampWritable.html" TargetMode="External"/><Relationship Id="rId2" Type="http://schemas.openxmlformats.org/officeDocument/2006/relationships/hyperlink" Target="https://hive.apache.org/javadocs/r2.1.1/api/org/apache/hadoop/hive/serde2/io/package-frame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ECBE778-9E63-4028-8A0B-1AA6F4779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：基于类</a:t>
            </a:r>
            <a:r>
              <a:rPr lang="en-US" altLang="zh-CN" dirty="0"/>
              <a:t>SQL</a:t>
            </a:r>
            <a:r>
              <a:rPr lang="zh-CN" altLang="en-US" dirty="0"/>
              <a:t>实现大数据数分析（数据仓库）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数据库系统：用于解决事务处理，实现对数据的“增、删、改、查”</a:t>
            </a:r>
            <a:endParaRPr lang="en-US" altLang="zh-CN" dirty="0"/>
          </a:p>
          <a:p>
            <a:r>
              <a:rPr lang="zh-CN" altLang="en-US" dirty="0"/>
              <a:t>数据仓库：用于做查询分析，通常不会做单条数据的插入、修改与删除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12D44D0-7768-4302-97C9-969C0F9E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理论基础</a:t>
            </a:r>
          </a:p>
        </p:txBody>
      </p:sp>
    </p:spTree>
    <p:extLst>
      <p:ext uri="{BB962C8B-B14F-4D97-AF65-F5344CB8AC3E}">
        <p14:creationId xmlns:p14="http://schemas.microsoft.com/office/powerpoint/2010/main" val="213702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LOAD DATA LOCAL INPATH '</a:t>
            </a:r>
            <a:r>
              <a:rPr lang="en-US" altLang="zh-CN" dirty="0" err="1"/>
              <a:t>person.txt</a:t>
            </a:r>
            <a:r>
              <a:rPr lang="en-US" altLang="zh-CN" dirty="0"/>
              <a:t>' OVERWRITE INTO TABLE person partition (</a:t>
            </a:r>
            <a:r>
              <a:rPr lang="en-US" altLang="zh-CN" dirty="0" err="1"/>
              <a:t>dt</a:t>
            </a:r>
            <a:r>
              <a:rPr lang="en-US" altLang="zh-CN" dirty="0"/>
              <a:t>='20170315');</a:t>
            </a:r>
          </a:p>
          <a:p>
            <a:endParaRPr lang="en-US" altLang="zh-CN" dirty="0"/>
          </a:p>
          <a:p>
            <a:r>
              <a:rPr lang="en-US" altLang="zh-CN" dirty="0"/>
              <a:t>select </a:t>
            </a:r>
            <a:r>
              <a:rPr lang="en-US" altLang="zh-CN" dirty="0" err="1"/>
              <a:t>fav</a:t>
            </a:r>
            <a:r>
              <a:rPr lang="en-US" altLang="zh-CN" dirty="0"/>
              <a:t>[0] from person;</a:t>
            </a:r>
          </a:p>
          <a:p>
            <a:r>
              <a:rPr lang="en-US" altLang="zh-CN" dirty="0"/>
              <a:t>select </a:t>
            </a:r>
            <a:r>
              <a:rPr lang="en-US" altLang="zh-CN" dirty="0" err="1"/>
              <a:t>addr</a:t>
            </a:r>
            <a:r>
              <a:rPr lang="en-US" altLang="zh-CN" dirty="0"/>
              <a:t>['</a:t>
            </a:r>
            <a:r>
              <a:rPr lang="en-US" altLang="zh-CN" dirty="0" err="1"/>
              <a:t>work_addr</a:t>
            </a:r>
            <a:r>
              <a:rPr lang="en-US" altLang="zh-CN" dirty="0"/>
              <a:t>'] from person;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导入数据</a:t>
            </a:r>
          </a:p>
        </p:txBody>
      </p:sp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分桶是相对分区进行更细粒度的划分。分桶将整个数据内容按照某列属性值得</a:t>
            </a:r>
            <a:r>
              <a:rPr lang="en-US" altLang="zh-CN" dirty="0"/>
              <a:t>hash</a:t>
            </a:r>
            <a:r>
              <a:rPr lang="zh-CN" altLang="en-US" dirty="0"/>
              <a:t>值进行区分</a:t>
            </a:r>
            <a:endParaRPr lang="en-US" altLang="zh-CN" dirty="0"/>
          </a:p>
          <a:p>
            <a:r>
              <a:rPr lang="zh-CN" altLang="en-US" dirty="0"/>
              <a:t>比如：如要按照</a:t>
            </a:r>
            <a:r>
              <a:rPr lang="en-US" altLang="zh-CN" dirty="0"/>
              <a:t>id</a:t>
            </a:r>
            <a:r>
              <a:rPr lang="zh-CN" altLang="en-US" dirty="0"/>
              <a:t>属性分为</a:t>
            </a:r>
            <a:r>
              <a:rPr lang="en-US" altLang="zh-CN" dirty="0"/>
              <a:t>4</a:t>
            </a:r>
            <a:r>
              <a:rPr lang="zh-CN" altLang="en-US" dirty="0"/>
              <a:t>个桶，就是对</a:t>
            </a:r>
            <a:r>
              <a:rPr lang="en-US" altLang="zh-CN" dirty="0"/>
              <a:t>id</a:t>
            </a:r>
            <a:r>
              <a:rPr lang="zh-CN" altLang="en-US" dirty="0"/>
              <a:t>属性值的</a:t>
            </a:r>
            <a:r>
              <a:rPr lang="en-US" altLang="zh-CN" dirty="0"/>
              <a:t>hash</a:t>
            </a:r>
            <a:r>
              <a:rPr lang="zh-CN" altLang="en-US" dirty="0"/>
              <a:t>值对</a:t>
            </a:r>
            <a:r>
              <a:rPr lang="en-US" altLang="zh-CN" dirty="0"/>
              <a:t>4</a:t>
            </a:r>
            <a:r>
              <a:rPr lang="zh-CN" altLang="en-US" dirty="0"/>
              <a:t>取模，按照取模结果对数据分桶。如取模结果为</a:t>
            </a:r>
            <a:r>
              <a:rPr lang="en-US" altLang="zh-CN" dirty="0"/>
              <a:t>0</a:t>
            </a:r>
            <a:r>
              <a:rPr lang="zh-CN" altLang="en-US" dirty="0"/>
              <a:t>的数据记录存放到一个文件，取模为</a:t>
            </a:r>
            <a:r>
              <a:rPr lang="en-US" altLang="zh-CN" dirty="0"/>
              <a:t>1</a:t>
            </a:r>
            <a:r>
              <a:rPr lang="zh-CN" altLang="en-US" dirty="0"/>
              <a:t>的数据存放到一个文件，取模为</a:t>
            </a:r>
            <a:r>
              <a:rPr lang="en-US" altLang="zh-CN" dirty="0"/>
              <a:t>2</a:t>
            </a:r>
            <a:r>
              <a:rPr lang="zh-CN" altLang="en-US" dirty="0"/>
              <a:t>的数据存放到一个文件。</a:t>
            </a:r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JOIN</a:t>
            </a:r>
            <a:r>
              <a:rPr lang="zh-CN" altLang="en-US" dirty="0"/>
              <a:t>操作两个表有一个相同的列，如果对这两个表都进行了桶操作。那么将保存相同列值的桶进行</a:t>
            </a:r>
            <a:r>
              <a:rPr lang="en-US" altLang="zh-CN" dirty="0"/>
              <a:t>JOIN</a:t>
            </a:r>
            <a:r>
              <a:rPr lang="zh-CN" altLang="en-US" dirty="0"/>
              <a:t>操作就可以，可以大大较少</a:t>
            </a:r>
            <a:r>
              <a:rPr lang="en-US" altLang="zh-CN" dirty="0"/>
              <a:t>JOIN</a:t>
            </a:r>
            <a:r>
              <a:rPr lang="zh-CN" altLang="en-US" dirty="0"/>
              <a:t>的数据量。</a:t>
            </a:r>
          </a:p>
          <a:p>
            <a:r>
              <a:rPr lang="zh-CN" altLang="en-US" dirty="0"/>
              <a:t>使取样（</a:t>
            </a:r>
            <a:r>
              <a:rPr lang="en-US" altLang="zh-CN" dirty="0"/>
              <a:t>sampling</a:t>
            </a:r>
            <a:r>
              <a:rPr lang="zh-CN" altLang="en-US" dirty="0"/>
              <a:t>）更高效。在处理大规模数据集时，在开发和修改查询的阶段，如果能在数据集的一小部分数据上试运行查询，会带来很多方便。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分桶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CREATE TABLE person(</a:t>
            </a:r>
          </a:p>
          <a:p>
            <a:r>
              <a:rPr lang="en-US" altLang="zh-CN" dirty="0"/>
              <a:t>id INT, </a:t>
            </a:r>
          </a:p>
          <a:p>
            <a:r>
              <a:rPr lang="en-US" altLang="zh-CN" dirty="0"/>
              <a:t>name STRING,</a:t>
            </a:r>
          </a:p>
          <a:p>
            <a:r>
              <a:rPr lang="en-US" altLang="zh-CN" dirty="0"/>
              <a:t>age  INT,</a:t>
            </a:r>
          </a:p>
          <a:p>
            <a:r>
              <a:rPr lang="en-US" altLang="zh-CN" dirty="0" err="1"/>
              <a:t>fav</a:t>
            </a:r>
            <a:r>
              <a:rPr lang="en-US" altLang="zh-CN" dirty="0"/>
              <a:t>  ARRAY&lt;STRING&gt;,</a:t>
            </a:r>
          </a:p>
          <a:p>
            <a:r>
              <a:rPr lang="en-US" altLang="zh-CN" dirty="0" err="1"/>
              <a:t>addr</a:t>
            </a:r>
            <a:r>
              <a:rPr lang="en-US" altLang="zh-CN" dirty="0"/>
              <a:t> MAP&lt;STRING,STRING&gt;</a:t>
            </a:r>
          </a:p>
          <a:p>
            <a:r>
              <a:rPr lang="en-US" altLang="zh-CN" dirty="0"/>
              <a:t>)</a:t>
            </a:r>
          </a:p>
          <a:p>
            <a:r>
              <a:rPr lang="en-US" altLang="zh-CN" dirty="0"/>
              <a:t>COMMENT 'This is the person table' </a:t>
            </a:r>
          </a:p>
          <a:p>
            <a:r>
              <a:rPr lang="en-US" altLang="zh-CN" dirty="0"/>
              <a:t>PARTITIONED BY(</a:t>
            </a:r>
            <a:r>
              <a:rPr lang="en-US" altLang="zh-CN" dirty="0" err="1"/>
              <a:t>dt</a:t>
            </a:r>
            <a:r>
              <a:rPr lang="en-US" altLang="zh-CN" dirty="0"/>
              <a:t> STRING)</a:t>
            </a:r>
          </a:p>
          <a:p>
            <a:r>
              <a:rPr lang="en-US" altLang="zh-CN" dirty="0"/>
              <a:t>clustered by (id) into 4 buckets</a:t>
            </a:r>
          </a:p>
          <a:p>
            <a:r>
              <a:rPr lang="en-US" altLang="zh-CN" dirty="0"/>
              <a:t>ROW FORMAT DELIMITED FIELDS TERMINATED BY '\t' </a:t>
            </a:r>
          </a:p>
          <a:p>
            <a:r>
              <a:rPr lang="en-US" altLang="zh-CN" dirty="0"/>
              <a:t>COLLECTION ITEMS TERMINATED BY '-' </a:t>
            </a:r>
          </a:p>
          <a:p>
            <a:r>
              <a:rPr lang="en-US" altLang="zh-CN" dirty="0"/>
              <a:t>MAP KEYS TERMINATED BY ':' </a:t>
            </a:r>
          </a:p>
          <a:p>
            <a:r>
              <a:rPr lang="en-US" altLang="zh-CN" dirty="0"/>
              <a:t>STORED AS TEXTFILE;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分桶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 * from person </a:t>
            </a:r>
            <a:r>
              <a:rPr lang="en-US" altLang="zh-CN" dirty="0" err="1"/>
              <a:t>tablesample</a:t>
            </a:r>
            <a:r>
              <a:rPr lang="en-US" altLang="zh-CN" dirty="0"/>
              <a:t>(bucket 1 out of 4 on id);</a:t>
            </a:r>
          </a:p>
          <a:p>
            <a:endParaRPr lang="en-US" altLang="zh-CN" dirty="0"/>
          </a:p>
          <a:p>
            <a:r>
              <a:rPr lang="zh-CN" altLang="en-US" dirty="0"/>
              <a:t>注意：从</a:t>
            </a:r>
            <a:r>
              <a:rPr lang="en-US" altLang="zh-CN" dirty="0" err="1"/>
              <a:t>hdfs</a:t>
            </a:r>
            <a:r>
              <a:rPr lang="zh-CN" altLang="en-US" dirty="0"/>
              <a:t>的文件中看不出效果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set </a:t>
            </a:r>
            <a:r>
              <a:rPr lang="en-US" altLang="zh-CN" dirty="0" err="1"/>
              <a:t>hive.enforce.bucketing</a:t>
            </a:r>
            <a:r>
              <a:rPr lang="en-US" altLang="zh-CN" dirty="0"/>
              <a:t> = true</a:t>
            </a:r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分桶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的内表和外表</a:t>
            </a:r>
          </a:p>
          <a:p>
            <a:r>
              <a:rPr lang="en-US" altLang="zh-CN" dirty="0"/>
              <a:t>external</a:t>
            </a:r>
            <a:r>
              <a:rPr lang="zh-CN" altLang="en-US" dirty="0"/>
              <a:t>关键字</a:t>
            </a:r>
          </a:p>
          <a:p>
            <a:r>
              <a:rPr lang="zh-CN" altLang="en-US" dirty="0"/>
              <a:t>内表删除表或者分区元数据和数据都删了</a:t>
            </a:r>
          </a:p>
          <a:p>
            <a:r>
              <a:rPr lang="zh-CN" altLang="en-US" dirty="0"/>
              <a:t>外表删除表元数据删除，数据保留</a:t>
            </a:r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的内表和外表</a:t>
            </a:r>
          </a:p>
        </p:txBody>
      </p:sp>
    </p:spTree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 err="1"/>
              <a:t>hdfs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dfs</a:t>
            </a:r>
            <a:r>
              <a:rPr lang="en-US" altLang="zh-CN" sz="2000" dirty="0"/>
              <a:t> -cat /user/hive/warehouse/</a:t>
            </a:r>
            <a:r>
              <a:rPr lang="en-US" altLang="zh-CN" sz="2000" dirty="0" err="1"/>
              <a:t>userdb.db/t_user/user.txt</a:t>
            </a:r>
            <a:endParaRPr lang="en-US" altLang="zh-CN" sz="2000" dirty="0"/>
          </a:p>
          <a:p>
            <a:endParaRPr lang="en-US" altLang="zh-CN" dirty="0"/>
          </a:p>
          <a:p>
            <a:r>
              <a:rPr lang="zh-CN" altLang="en-US" dirty="0"/>
              <a:t>默认路径在</a:t>
            </a:r>
            <a:endParaRPr lang="en-US" altLang="zh-CN" dirty="0"/>
          </a:p>
          <a:p>
            <a:pPr lvl="1"/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/hive/warehouse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内部表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create external table </a:t>
            </a:r>
            <a:r>
              <a:rPr lang="en-US" altLang="zh-CN" dirty="0" err="1"/>
              <a:t>t_user</a:t>
            </a:r>
            <a:r>
              <a:rPr lang="en-US" altLang="zh-CN" dirty="0"/>
              <a:t>(id </a:t>
            </a:r>
            <a:r>
              <a:rPr lang="en-US" altLang="zh-CN" dirty="0" err="1"/>
              <a:t>int</a:t>
            </a:r>
            <a:r>
              <a:rPr lang="en-US" altLang="zh-CN" dirty="0"/>
              <a:t> ,name string) row format delimited fields terminated by ',' lines terminated by '\n‘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LOAD DATA LOCAL INPATH '</a:t>
            </a:r>
            <a:r>
              <a:rPr lang="en-US" altLang="zh-CN" dirty="0" err="1"/>
              <a:t>user.txt</a:t>
            </a:r>
            <a:r>
              <a:rPr lang="en-US" altLang="zh-CN" dirty="0"/>
              <a:t>' OVERWRITE INTO TABLE </a:t>
            </a:r>
            <a:r>
              <a:rPr lang="en-US" altLang="zh-CN" dirty="0" err="1"/>
              <a:t>t_user</a:t>
            </a:r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外部表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Hive</a:t>
            </a:r>
            <a:r>
              <a:rPr lang="zh-CN" altLang="en-US" dirty="0"/>
              <a:t>内部使用可以使用内部表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如果多个系统使用，可以使用外部表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内部表和外部表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create external table if not exists record ( rid STRING, </a:t>
            </a:r>
            <a:r>
              <a:rPr lang="en-US" altLang="zh-CN" sz="2000" dirty="0" err="1"/>
              <a:t>uid</a:t>
            </a:r>
            <a:r>
              <a:rPr lang="en-US" altLang="zh-CN" sz="2000" dirty="0"/>
              <a:t> STRING, bid STRING, </a:t>
            </a:r>
            <a:r>
              <a:rPr lang="en-US" altLang="zh-CN" sz="2000" dirty="0" err="1"/>
              <a:t>trancation_date</a:t>
            </a:r>
            <a:r>
              <a:rPr lang="en-US" altLang="zh-CN" sz="2000" dirty="0"/>
              <a:t> TIMESTAMP, price INT, </a:t>
            </a:r>
            <a:r>
              <a:rPr lang="en-US" altLang="zh-CN" sz="2000" dirty="0" err="1"/>
              <a:t>source_province</a:t>
            </a:r>
            <a:r>
              <a:rPr lang="en-US" altLang="zh-CN" sz="2000" dirty="0"/>
              <a:t> STRING, </a:t>
            </a:r>
            <a:r>
              <a:rPr lang="en-US" altLang="zh-CN" sz="2000" dirty="0" err="1"/>
              <a:t>target_province</a:t>
            </a:r>
            <a:r>
              <a:rPr lang="en-US" altLang="zh-CN" sz="2000" dirty="0"/>
              <a:t> STRING, site STRING, </a:t>
            </a:r>
            <a:r>
              <a:rPr lang="en-US" altLang="zh-CN" sz="2000" dirty="0" err="1"/>
              <a:t>express_number</a:t>
            </a:r>
            <a:r>
              <a:rPr lang="en-US" altLang="zh-CN" sz="2000" dirty="0"/>
              <a:t> STRING, </a:t>
            </a:r>
            <a:r>
              <a:rPr lang="en-US" altLang="zh-CN" sz="2000" dirty="0" err="1"/>
              <a:t>express_company</a:t>
            </a:r>
            <a:r>
              <a:rPr lang="en-US" altLang="zh-CN" sz="2000" dirty="0"/>
              <a:t> STRING) ROW FORMAT DELIMITED FIELDS TERMINATED BY ‘,' location 'hdfs://192.168.21.100:9000/opt/logs/record_dimension/'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3200" dirty="0">
                <a:latin typeface="宋体"/>
                <a:cs typeface="宋体"/>
              </a:rPr>
              <a:t>由用户自定义</a:t>
            </a:r>
          </a:p>
          <a:p>
            <a:pPr marL="469900">
              <a:lnSpc>
                <a:spcPct val="100000"/>
              </a:lnSpc>
              <a:spcBef>
                <a:spcPts val="254"/>
              </a:spcBef>
            </a:pPr>
            <a:r>
              <a:rPr lang="zh-CN" altLang="en-US" sz="2800" spc="-340" dirty="0">
                <a:latin typeface="Times New Roman"/>
                <a:cs typeface="Times New Roman"/>
              </a:rPr>
              <a:t> </a:t>
            </a:r>
            <a:r>
              <a:rPr lang="zh-CN" altLang="en-US" sz="2800" dirty="0">
                <a:latin typeface="MS PGothic"/>
                <a:cs typeface="MS PGothic"/>
              </a:rPr>
              <a:t>默</a:t>
            </a:r>
            <a:r>
              <a:rPr lang="zh-CN" altLang="en-US" sz="4000" baseline="-3472" dirty="0">
                <a:latin typeface="Arial Unicode MS"/>
                <a:cs typeface="Arial Unicode MS"/>
              </a:rPr>
              <a:t>认</a:t>
            </a:r>
            <a:r>
              <a:rPr lang="zh-CN" altLang="en-US" sz="2800" dirty="0">
                <a:latin typeface="MS PGothic"/>
                <a:cs typeface="MS PGothic"/>
              </a:rPr>
              <a:t>是文本文件（</a:t>
            </a:r>
            <a:r>
              <a:rPr lang="en-US" altLang="zh-CN" sz="2800" dirty="0">
                <a:latin typeface="Times New Roman"/>
                <a:cs typeface="Times New Roman"/>
              </a:rPr>
              <a:t>TEXTFILE</a:t>
            </a:r>
            <a:r>
              <a:rPr lang="zh-CN" altLang="en-US" sz="2800" dirty="0">
                <a:latin typeface="MS PGothic"/>
                <a:cs typeface="MS PGothic"/>
              </a:rPr>
              <a:t>）</a:t>
            </a:r>
          </a:p>
          <a:p>
            <a:pPr marL="469900">
              <a:lnSpc>
                <a:spcPct val="100000"/>
              </a:lnSpc>
              <a:spcBef>
                <a:spcPts val="215"/>
              </a:spcBef>
            </a:pPr>
            <a:r>
              <a:rPr lang="zh-CN" altLang="en-US" sz="2800" dirty="0">
                <a:latin typeface="MS PGothic"/>
                <a:cs typeface="MS PGothic"/>
              </a:rPr>
              <a:t>文本文件，用</a:t>
            </a:r>
            <a:r>
              <a:rPr lang="zh-CN" altLang="en-US" sz="4000" baseline="-3472" dirty="0">
                <a:latin typeface="Arial Unicode MS"/>
                <a:cs typeface="Arial Unicode MS"/>
              </a:rPr>
              <a:t>户</a:t>
            </a:r>
            <a:r>
              <a:rPr lang="zh-CN" altLang="en-US" sz="2800" dirty="0">
                <a:latin typeface="MS PGothic"/>
                <a:cs typeface="MS PGothic"/>
              </a:rPr>
              <a:t>需</a:t>
            </a:r>
            <a:r>
              <a:rPr lang="zh-CN" altLang="en-US" sz="4000" baseline="-3472" dirty="0">
                <a:latin typeface="Arial Unicode MS"/>
                <a:cs typeface="Arial Unicode MS"/>
              </a:rPr>
              <a:t>显</a:t>
            </a:r>
            <a:r>
              <a:rPr lang="zh-CN" altLang="en-US" sz="2800" dirty="0">
                <a:latin typeface="MS PGothic"/>
                <a:cs typeface="MS PGothic"/>
              </a:rPr>
              <a:t>示指定分隔符</a:t>
            </a: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lang="zh-CN" altLang="en-US" sz="3200" dirty="0">
                <a:latin typeface="宋体"/>
                <a:cs typeface="宋体"/>
              </a:rPr>
              <a:t>其他已支持的格式</a:t>
            </a:r>
          </a:p>
          <a:p>
            <a:pPr marL="469900">
              <a:lnSpc>
                <a:spcPct val="100000"/>
              </a:lnSpc>
              <a:spcBef>
                <a:spcPts val="280"/>
              </a:spcBef>
            </a:pPr>
            <a:r>
              <a:rPr lang="en-US" altLang="zh-CN" sz="2800" spc="-5" dirty="0" err="1">
                <a:latin typeface="Times New Roman"/>
                <a:cs typeface="Times New Roman"/>
              </a:rPr>
              <a:t>SequenceFile</a:t>
            </a:r>
            <a:endParaRPr lang="en-US" altLang="zh-CN" sz="2800" spc="-5" dirty="0">
              <a:latin typeface="Times New Roman"/>
              <a:cs typeface="Times New Roman"/>
            </a:endParaRPr>
          </a:p>
          <a:p>
            <a:pPr marL="725932" lvl="1">
              <a:spcBef>
                <a:spcPts val="280"/>
              </a:spcBef>
            </a:pPr>
            <a:r>
              <a:rPr lang="en-US" altLang="zh-CN" sz="2400" dirty="0" err="1"/>
              <a:t>SequenceFile</a:t>
            </a:r>
            <a:r>
              <a:rPr lang="zh-CN" altLang="en-US" sz="2400" dirty="0"/>
              <a:t>是</a:t>
            </a:r>
            <a:r>
              <a:rPr lang="en-US" altLang="zh-CN" sz="2400" dirty="0" err="1"/>
              <a:t>Hadoop</a:t>
            </a:r>
            <a:r>
              <a:rPr lang="en-US" altLang="zh-CN" sz="2400" dirty="0"/>
              <a:t> API</a:t>
            </a:r>
            <a:r>
              <a:rPr lang="zh-CN" altLang="en-US" sz="2400" dirty="0"/>
              <a:t>提供的一种二进制文件支持</a:t>
            </a:r>
            <a:endParaRPr lang="en-US" altLang="zh-CN" sz="24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</a:pPr>
            <a:r>
              <a:rPr lang="en-US" altLang="zh-CN" sz="2800" spc="-5" dirty="0">
                <a:latin typeface="Times New Roman"/>
                <a:cs typeface="Times New Roman"/>
              </a:rPr>
              <a:t>RC/ORC/Parquet</a:t>
            </a:r>
            <a:endParaRPr lang="en-US" altLang="zh-CN"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lang="zh-CN" altLang="en-US" sz="3200" dirty="0">
                <a:latin typeface="宋体"/>
                <a:cs typeface="宋体"/>
              </a:rPr>
              <a:t>支持数据压缩</a:t>
            </a:r>
          </a:p>
          <a:p>
            <a:pPr marL="469900">
              <a:lnSpc>
                <a:spcPct val="100000"/>
              </a:lnSpc>
              <a:spcBef>
                <a:spcPts val="280"/>
              </a:spcBef>
            </a:pPr>
            <a:r>
              <a:rPr lang="en-US" altLang="zh-CN" sz="2800" spc="-5" dirty="0" err="1">
                <a:latin typeface="Times New Roman"/>
                <a:cs typeface="Times New Roman"/>
              </a:rPr>
              <a:t>Bzip</a:t>
            </a:r>
            <a:r>
              <a:rPr lang="zh-CN" altLang="en-US" sz="2800" dirty="0">
                <a:latin typeface="MS PGothic"/>
                <a:cs typeface="MS PGothic"/>
              </a:rPr>
              <a:t>、</a:t>
            </a:r>
            <a:r>
              <a:rPr lang="en-US" altLang="zh-CN" sz="2800" dirty="0" err="1">
                <a:latin typeface="Times New Roman"/>
                <a:cs typeface="Times New Roman"/>
              </a:rPr>
              <a:t>Gzip</a:t>
            </a:r>
            <a:endParaRPr lang="en-US" altLang="zh-CN" sz="28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15"/>
              </a:spcBef>
            </a:pPr>
            <a:r>
              <a:rPr lang="en-US" altLang="zh-CN" sz="2800" dirty="0">
                <a:latin typeface="Times New Roman"/>
                <a:cs typeface="Times New Roman"/>
              </a:rPr>
              <a:t>LZO</a:t>
            </a:r>
          </a:p>
          <a:p>
            <a:pPr marL="469900">
              <a:lnSpc>
                <a:spcPct val="100000"/>
              </a:lnSpc>
              <a:spcBef>
                <a:spcPts val="315"/>
              </a:spcBef>
            </a:pPr>
            <a:r>
              <a:rPr lang="en-US" altLang="zh-CN" sz="2800" spc="-5" dirty="0">
                <a:latin typeface="Times New Roman"/>
                <a:cs typeface="Times New Roman"/>
              </a:rPr>
              <a:t>Snappy</a:t>
            </a:r>
            <a:endParaRPr lang="zh-CN" altLang="en-US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569139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0" spc="-15" dirty="0" err="1">
                <a:solidFill>
                  <a:schemeClr val="tx1"/>
                </a:solidFill>
                <a:latin typeface="MS PGothic"/>
                <a:cs typeface="MS PGothic"/>
              </a:rPr>
              <a:t>文件</a:t>
            </a:r>
            <a:r>
              <a:rPr lang="zh-CN" altLang="en-US" sz="3600" b="0" spc="-15" dirty="0">
                <a:solidFill>
                  <a:schemeClr val="tx1"/>
                </a:solidFill>
                <a:latin typeface="MS PGothic"/>
                <a:cs typeface="MS PGothic"/>
              </a:rPr>
              <a:t>存储</a:t>
            </a:r>
            <a:r>
              <a:rPr sz="3600" b="0" spc="-15" dirty="0" err="1">
                <a:solidFill>
                  <a:schemeClr val="tx1"/>
                </a:solidFill>
                <a:latin typeface="MS PGothic"/>
                <a:cs typeface="MS PGothic"/>
              </a:rPr>
              <a:t>格式</a:t>
            </a:r>
            <a:endParaRPr sz="3600" b="0" dirty="0">
              <a:solidFill>
                <a:schemeClr val="tx1"/>
              </a:solidFill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ECBE778-9E63-4028-8A0B-1AA6F4779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弄清几个特点：</a:t>
            </a:r>
            <a:endParaRPr lang="en-US" altLang="zh-CN" dirty="0"/>
          </a:p>
          <a:p>
            <a:pPr lvl="1"/>
            <a:r>
              <a:rPr lang="en-US" altLang="zh-CN" dirty="0"/>
              <a:t>HQL</a:t>
            </a:r>
            <a:r>
              <a:rPr lang="zh-CN" altLang="en-US" dirty="0"/>
              <a:t>（</a:t>
            </a:r>
            <a:r>
              <a:rPr lang="en-US" altLang="zh-CN" dirty="0"/>
              <a:t>Hive Query Language</a:t>
            </a:r>
            <a:r>
              <a:rPr lang="zh-CN" altLang="en-US" dirty="0"/>
              <a:t>），底层还是</a:t>
            </a:r>
            <a:r>
              <a:rPr lang="en-US" altLang="zh-CN" dirty="0"/>
              <a:t>MapReduce</a:t>
            </a:r>
          </a:p>
          <a:p>
            <a:pPr lvl="1"/>
            <a:r>
              <a:rPr lang="en-US" altLang="zh-CN" dirty="0"/>
              <a:t>Hive</a:t>
            </a:r>
            <a:r>
              <a:rPr lang="zh-CN" altLang="en-US" dirty="0"/>
              <a:t>存储在</a:t>
            </a:r>
            <a:r>
              <a:rPr lang="en-US" altLang="zh-CN" dirty="0"/>
              <a:t>HDFS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读多写少</a:t>
            </a:r>
            <a:endParaRPr lang="en-US" altLang="zh-CN" dirty="0"/>
          </a:p>
          <a:p>
            <a:pPr lvl="1"/>
            <a:r>
              <a:rPr lang="en-US" altLang="zh-CN" dirty="0"/>
              <a:t>Hive</a:t>
            </a:r>
            <a:r>
              <a:rPr lang="zh-CN" altLang="en-US" dirty="0"/>
              <a:t>是数据仓库，不是数据库系统</a:t>
            </a:r>
            <a:endParaRPr lang="en-US" altLang="zh-CN" dirty="0"/>
          </a:p>
          <a:p>
            <a:pPr lvl="1"/>
            <a:r>
              <a:rPr lang="zh-CN" altLang="en-US" dirty="0"/>
              <a:t>数据处理：高延迟（分钟级）、大规模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12D44D0-7768-4302-97C9-969C0F9E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理论基础</a:t>
            </a:r>
          </a:p>
        </p:txBody>
      </p:sp>
    </p:spTree>
    <p:extLst>
      <p:ext uri="{BB962C8B-B14F-4D97-AF65-F5344CB8AC3E}">
        <p14:creationId xmlns:p14="http://schemas.microsoft.com/office/powerpoint/2010/main" val="1135086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01840"/>
            <a:ext cx="8229600" cy="4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0"/>
              </a:lnSpc>
            </a:pPr>
            <a:r>
              <a:rPr sz="3200" b="1" spc="-290" dirty="0" err="1">
                <a:solidFill>
                  <a:schemeClr val="tx1"/>
                </a:solidFill>
                <a:latin typeface="Microsoft JhengHei"/>
                <a:cs typeface="Microsoft JhengHei"/>
              </a:rPr>
              <a:t>行存储与</a:t>
            </a:r>
            <a:r>
              <a:rPr lang="zh-CN" altLang="en-US" sz="3200" b="1" spc="-290" dirty="0">
                <a:solidFill>
                  <a:schemeClr val="tx1"/>
                </a:solidFill>
                <a:latin typeface="Microsoft JhengHei"/>
                <a:cs typeface="Microsoft JhengHei"/>
              </a:rPr>
              <a:t>列存储</a:t>
            </a:r>
            <a:endParaRPr sz="3200" dirty="0">
              <a:solidFill>
                <a:schemeClr val="tx1"/>
              </a:solidFill>
              <a:latin typeface="Microsoft JhengHei"/>
              <a:cs typeface="Microsoft JhengHe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7650" y="1447801"/>
            <a:ext cx="2905125" cy="18859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1463" y="3983037"/>
            <a:ext cx="2857499" cy="20002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5576" y="1124744"/>
            <a:ext cx="8002905" cy="45627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700" spc="-300" baseline="-3086" dirty="0">
                <a:latin typeface="Arial Unicode MS"/>
                <a:cs typeface="Arial Unicode MS"/>
              </a:rPr>
              <a:t>传统⾏行式存储（如</a:t>
            </a:r>
            <a:r>
              <a:rPr sz="2700" baseline="-3086" dirty="0">
                <a:latin typeface="Arial Unicode MS"/>
                <a:cs typeface="Arial Unicode MS"/>
              </a:rPr>
              <a:t>：</a:t>
            </a:r>
            <a:r>
              <a:rPr sz="1800" dirty="0">
                <a:latin typeface="Arial"/>
                <a:cs typeface="Arial"/>
              </a:rPr>
              <a:t>text</a:t>
            </a:r>
            <a:r>
              <a:rPr sz="2700" baseline="-3086" dirty="0">
                <a:latin typeface="Arial Unicode MS"/>
                <a:cs typeface="Arial Unicode MS"/>
              </a:rPr>
              <a:t>，</a:t>
            </a:r>
            <a:r>
              <a:rPr sz="1800" dirty="0">
                <a:latin typeface="Arial"/>
                <a:cs typeface="Arial"/>
              </a:rPr>
              <a:t>sequence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file</a:t>
            </a:r>
            <a:r>
              <a:rPr sz="2700" spc="-7" baseline="-3086" dirty="0">
                <a:latin typeface="Arial Unicode MS"/>
                <a:cs typeface="Arial Unicode MS"/>
              </a:rPr>
              <a:t>）</a:t>
            </a:r>
            <a:endParaRPr sz="2700" baseline="-3086" dirty="0">
              <a:latin typeface="Arial Unicode MS"/>
              <a:cs typeface="Arial Unicode MS"/>
            </a:endParaRPr>
          </a:p>
          <a:p>
            <a:pPr marL="2566670">
              <a:lnSpc>
                <a:spcPct val="100000"/>
              </a:lnSpc>
              <a:spcBef>
                <a:spcPts val="740"/>
              </a:spcBef>
              <a:tabLst>
                <a:tab pos="2909570" algn="l"/>
              </a:tabLst>
            </a:pPr>
            <a:r>
              <a:rPr sz="2000" spc="-795" dirty="0">
                <a:latin typeface="Wingdings"/>
                <a:cs typeface="Wingdings"/>
              </a:rPr>
              <a:t></a:t>
            </a:r>
            <a:r>
              <a:rPr sz="2000" spc="-795" dirty="0">
                <a:latin typeface="Times New Roman"/>
                <a:cs typeface="Times New Roman"/>
              </a:rPr>
              <a:t>	</a:t>
            </a:r>
            <a:r>
              <a:rPr sz="2000" spc="-795" dirty="0">
                <a:latin typeface="宋体"/>
                <a:cs typeface="宋体"/>
              </a:rPr>
              <a:t>数</a:t>
            </a:r>
            <a:r>
              <a:rPr lang="en-US" sz="2000" spc="-795" dirty="0">
                <a:latin typeface="宋体"/>
                <a:cs typeface="宋体"/>
              </a:rPr>
              <a:t>  </a:t>
            </a:r>
            <a:r>
              <a:rPr sz="2000" spc="-795" dirty="0">
                <a:latin typeface="宋体"/>
                <a:cs typeface="宋体"/>
              </a:rPr>
              <a:t>据</a:t>
            </a:r>
            <a:r>
              <a:rPr lang="en-US" sz="2000" spc="-795" dirty="0">
                <a:latin typeface="宋体"/>
                <a:cs typeface="宋体"/>
              </a:rPr>
              <a:t>  </a:t>
            </a:r>
            <a:r>
              <a:rPr sz="2000" spc="-795" dirty="0">
                <a:latin typeface="宋体"/>
                <a:cs typeface="宋体"/>
              </a:rPr>
              <a:t>是</a:t>
            </a:r>
            <a:r>
              <a:rPr lang="en-US" sz="2000" spc="-795" dirty="0">
                <a:latin typeface="宋体"/>
                <a:cs typeface="宋体"/>
              </a:rPr>
              <a:t>  </a:t>
            </a:r>
            <a:r>
              <a:rPr sz="2000" spc="-795" dirty="0">
                <a:latin typeface="宋体"/>
                <a:cs typeface="宋体"/>
              </a:rPr>
              <a:t>按</a:t>
            </a:r>
            <a:r>
              <a:rPr lang="en-US" sz="2000" spc="-795" dirty="0">
                <a:latin typeface="宋体"/>
                <a:cs typeface="宋体"/>
              </a:rPr>
              <a:t>  </a:t>
            </a:r>
            <a:r>
              <a:rPr sz="2000" spc="-795" dirty="0">
                <a:latin typeface="宋体"/>
                <a:cs typeface="宋体"/>
              </a:rPr>
              <a:t>行</a:t>
            </a:r>
            <a:r>
              <a:rPr lang="en-US" sz="2000" spc="-795" dirty="0">
                <a:latin typeface="宋体"/>
                <a:cs typeface="宋体"/>
              </a:rPr>
              <a:t>  </a:t>
            </a:r>
            <a:r>
              <a:rPr sz="2000" spc="-795" dirty="0">
                <a:latin typeface="宋体"/>
                <a:cs typeface="宋体"/>
              </a:rPr>
              <a:t>存</a:t>
            </a:r>
            <a:r>
              <a:rPr lang="en-US" sz="2000" spc="-795" dirty="0">
                <a:latin typeface="宋体"/>
                <a:cs typeface="宋体"/>
              </a:rPr>
              <a:t>  </a:t>
            </a:r>
            <a:r>
              <a:rPr sz="2000" spc="-795" dirty="0">
                <a:latin typeface="宋体"/>
                <a:cs typeface="宋体"/>
              </a:rPr>
              <a:t>储</a:t>
            </a:r>
            <a:r>
              <a:rPr lang="en-US" sz="2000" spc="-795" dirty="0">
                <a:latin typeface="宋体"/>
                <a:cs typeface="宋体"/>
              </a:rPr>
              <a:t>  </a:t>
            </a:r>
            <a:r>
              <a:rPr sz="2000" spc="-795" dirty="0">
                <a:latin typeface="宋体"/>
                <a:cs typeface="宋体"/>
              </a:rPr>
              <a:t>的</a:t>
            </a:r>
            <a:endParaRPr sz="2000" dirty="0">
              <a:latin typeface="宋体"/>
              <a:cs typeface="宋体"/>
            </a:endParaRPr>
          </a:p>
          <a:p>
            <a:pPr marL="2566670">
              <a:lnSpc>
                <a:spcPct val="100000"/>
              </a:lnSpc>
              <a:spcBef>
                <a:spcPts val="480"/>
              </a:spcBef>
              <a:tabLst>
                <a:tab pos="2909570" algn="l"/>
              </a:tabLst>
            </a:pPr>
            <a:r>
              <a:rPr sz="2000" spc="-795" dirty="0">
                <a:latin typeface="Wingdings"/>
                <a:cs typeface="Wingdings"/>
              </a:rPr>
              <a:t></a:t>
            </a:r>
            <a:r>
              <a:rPr sz="2000" spc="-795" dirty="0">
                <a:latin typeface="Times New Roman"/>
                <a:cs typeface="Times New Roman"/>
              </a:rPr>
              <a:t>	</a:t>
            </a:r>
            <a:r>
              <a:rPr sz="2000" spc="-795" dirty="0">
                <a:latin typeface="宋体"/>
                <a:cs typeface="宋体"/>
              </a:rPr>
              <a:t>没</a:t>
            </a:r>
            <a:r>
              <a:rPr lang="en-US" sz="2000" spc="-795" dirty="0">
                <a:latin typeface="宋体"/>
                <a:cs typeface="宋体"/>
              </a:rPr>
              <a:t>  </a:t>
            </a:r>
            <a:r>
              <a:rPr sz="2000" spc="-795" dirty="0">
                <a:latin typeface="宋体"/>
                <a:cs typeface="宋体"/>
              </a:rPr>
              <a:t>有</a:t>
            </a:r>
            <a:r>
              <a:rPr lang="en-US" sz="2000" spc="-795" dirty="0">
                <a:latin typeface="宋体"/>
                <a:cs typeface="宋体"/>
              </a:rPr>
              <a:t>   </a:t>
            </a:r>
            <a:r>
              <a:rPr sz="2000" spc="-795" dirty="0">
                <a:latin typeface="宋体"/>
                <a:cs typeface="宋体"/>
              </a:rPr>
              <a:t>索</a:t>
            </a:r>
            <a:r>
              <a:rPr lang="en-US" sz="2000" spc="-795" dirty="0">
                <a:latin typeface="宋体"/>
                <a:cs typeface="宋体"/>
              </a:rPr>
              <a:t> </a:t>
            </a:r>
            <a:r>
              <a:rPr sz="2000" spc="-795" dirty="0">
                <a:latin typeface="宋体"/>
                <a:cs typeface="宋体"/>
              </a:rPr>
              <a:t>引</a:t>
            </a:r>
            <a:r>
              <a:rPr lang="en-US" sz="2000" spc="-795" dirty="0">
                <a:latin typeface="宋体"/>
                <a:cs typeface="宋体"/>
              </a:rPr>
              <a:t>  </a:t>
            </a:r>
            <a:r>
              <a:rPr sz="2000" spc="-795" dirty="0">
                <a:latin typeface="宋体"/>
                <a:cs typeface="宋体"/>
              </a:rPr>
              <a:t>的</a:t>
            </a:r>
            <a:r>
              <a:rPr lang="en-US" sz="2000" spc="-795" dirty="0">
                <a:latin typeface="宋体"/>
                <a:cs typeface="宋体"/>
              </a:rPr>
              <a:t>   </a:t>
            </a:r>
            <a:r>
              <a:rPr sz="2000" spc="-795" dirty="0">
                <a:latin typeface="宋体"/>
                <a:cs typeface="宋体"/>
              </a:rPr>
              <a:t>查</a:t>
            </a:r>
            <a:r>
              <a:rPr lang="en-US" sz="2000" spc="-795" dirty="0">
                <a:latin typeface="宋体"/>
                <a:cs typeface="宋体"/>
              </a:rPr>
              <a:t> </a:t>
            </a:r>
            <a:r>
              <a:rPr sz="2000" spc="-795" dirty="0">
                <a:latin typeface="宋体"/>
                <a:cs typeface="宋体"/>
              </a:rPr>
              <a:t>询</a:t>
            </a:r>
            <a:r>
              <a:rPr lang="en-US" sz="2000" spc="-795" dirty="0">
                <a:latin typeface="宋体"/>
                <a:cs typeface="宋体"/>
              </a:rPr>
              <a:t>   </a:t>
            </a:r>
            <a:r>
              <a:rPr sz="2000" spc="-795" dirty="0">
                <a:latin typeface="宋体"/>
                <a:cs typeface="宋体"/>
              </a:rPr>
              <a:t>使</a:t>
            </a:r>
            <a:r>
              <a:rPr lang="en-US" sz="2000" spc="-795" dirty="0">
                <a:latin typeface="宋体"/>
                <a:cs typeface="宋体"/>
              </a:rPr>
              <a:t>   </a:t>
            </a:r>
            <a:r>
              <a:rPr sz="2000" spc="-795" dirty="0">
                <a:latin typeface="宋体"/>
                <a:cs typeface="宋体"/>
              </a:rPr>
              <a:t>用</a:t>
            </a:r>
            <a:r>
              <a:rPr lang="en-US" sz="2000" spc="-795" dirty="0">
                <a:latin typeface="宋体"/>
                <a:cs typeface="宋体"/>
              </a:rPr>
              <a:t>  </a:t>
            </a:r>
            <a:r>
              <a:rPr sz="2000" spc="-795" dirty="0">
                <a:latin typeface="宋体"/>
                <a:cs typeface="宋体"/>
              </a:rPr>
              <a:t>大</a:t>
            </a:r>
            <a:r>
              <a:rPr lang="en-US" sz="2000" spc="-795" dirty="0">
                <a:latin typeface="宋体"/>
                <a:cs typeface="宋体"/>
              </a:rPr>
              <a:t>  </a:t>
            </a:r>
            <a:r>
              <a:rPr sz="2000" spc="-795" dirty="0">
                <a:latin typeface="宋体"/>
                <a:cs typeface="宋体"/>
              </a:rPr>
              <a:t>量</a:t>
            </a:r>
            <a:r>
              <a:rPr lang="en-US" sz="2000" spc="-795" dirty="0">
                <a:latin typeface="宋体"/>
                <a:cs typeface="宋体"/>
              </a:rPr>
              <a:t>  </a:t>
            </a:r>
            <a:r>
              <a:rPr sz="2000" spc="-160" dirty="0">
                <a:latin typeface="Arial"/>
                <a:cs typeface="Arial"/>
              </a:rPr>
              <a:t>I/O</a:t>
            </a:r>
            <a:endParaRPr sz="2000" dirty="0">
              <a:latin typeface="Arial"/>
              <a:cs typeface="Arial"/>
            </a:endParaRPr>
          </a:p>
          <a:p>
            <a:pPr marL="2566670">
              <a:lnSpc>
                <a:spcPct val="100000"/>
              </a:lnSpc>
              <a:spcBef>
                <a:spcPts val="400"/>
              </a:spcBef>
              <a:tabLst>
                <a:tab pos="2909570" algn="l"/>
              </a:tabLst>
            </a:pPr>
            <a:r>
              <a:rPr sz="2000" spc="-795" dirty="0">
                <a:latin typeface="Wingdings"/>
                <a:cs typeface="Wingdings"/>
              </a:rPr>
              <a:t></a:t>
            </a:r>
            <a:r>
              <a:rPr sz="2000" spc="-795" dirty="0">
                <a:latin typeface="Times New Roman"/>
                <a:cs typeface="Times New Roman"/>
              </a:rPr>
              <a:t>	</a:t>
            </a:r>
            <a:r>
              <a:rPr sz="2000" spc="-795" dirty="0">
                <a:latin typeface="宋体"/>
                <a:cs typeface="宋体"/>
              </a:rPr>
              <a:t>建</a:t>
            </a:r>
            <a:r>
              <a:rPr lang="en-US" sz="2000" spc="-795" dirty="0">
                <a:latin typeface="宋体"/>
                <a:cs typeface="宋体"/>
              </a:rPr>
              <a:t>  </a:t>
            </a:r>
            <a:r>
              <a:rPr sz="2000" spc="-795" dirty="0">
                <a:latin typeface="宋体"/>
                <a:cs typeface="宋体"/>
              </a:rPr>
              <a:t>立</a:t>
            </a:r>
            <a:r>
              <a:rPr lang="en-US" sz="2000" spc="-795" dirty="0">
                <a:latin typeface="宋体"/>
                <a:cs typeface="宋体"/>
              </a:rPr>
              <a:t>  </a:t>
            </a:r>
            <a:r>
              <a:rPr sz="2000" spc="-795" dirty="0">
                <a:latin typeface="宋体"/>
                <a:cs typeface="宋体"/>
              </a:rPr>
              <a:t>索</a:t>
            </a:r>
            <a:r>
              <a:rPr lang="en-US" sz="2000" spc="-795" dirty="0">
                <a:latin typeface="宋体"/>
                <a:cs typeface="宋体"/>
              </a:rPr>
              <a:t> </a:t>
            </a:r>
            <a:r>
              <a:rPr sz="2000" spc="-795" dirty="0">
                <a:latin typeface="宋体"/>
                <a:cs typeface="宋体"/>
              </a:rPr>
              <a:t>引</a:t>
            </a:r>
            <a:r>
              <a:rPr lang="en-US" sz="2000" spc="-795" dirty="0">
                <a:latin typeface="宋体"/>
                <a:cs typeface="宋体"/>
              </a:rPr>
              <a:t> </a:t>
            </a:r>
            <a:r>
              <a:rPr sz="2000" spc="-795" dirty="0">
                <a:latin typeface="宋体"/>
                <a:cs typeface="宋体"/>
              </a:rPr>
              <a:t>和</a:t>
            </a:r>
            <a:r>
              <a:rPr lang="en-US" sz="2000" spc="-795" dirty="0">
                <a:latin typeface="宋体"/>
                <a:cs typeface="宋体"/>
              </a:rPr>
              <a:t>  </a:t>
            </a:r>
            <a:r>
              <a:rPr sz="2000" spc="-795" dirty="0">
                <a:latin typeface="宋体"/>
                <a:cs typeface="宋体"/>
              </a:rPr>
              <a:t>物</a:t>
            </a:r>
            <a:r>
              <a:rPr lang="en-US" sz="2000" spc="-795" dirty="0">
                <a:latin typeface="宋体"/>
                <a:cs typeface="宋体"/>
              </a:rPr>
              <a:t>  </a:t>
            </a:r>
            <a:r>
              <a:rPr sz="2000" spc="-795" dirty="0">
                <a:latin typeface="宋体"/>
                <a:cs typeface="宋体"/>
              </a:rPr>
              <a:t>化</a:t>
            </a:r>
            <a:r>
              <a:rPr lang="en-US" sz="2000" spc="-795" dirty="0">
                <a:latin typeface="宋体"/>
                <a:cs typeface="宋体"/>
              </a:rPr>
              <a:t>   </a:t>
            </a:r>
            <a:r>
              <a:rPr sz="2000" spc="-795" dirty="0">
                <a:latin typeface="宋体"/>
                <a:cs typeface="宋体"/>
              </a:rPr>
              <a:t>视</a:t>
            </a:r>
            <a:r>
              <a:rPr lang="en-US" sz="2000" spc="-795" dirty="0">
                <a:latin typeface="宋体"/>
                <a:cs typeface="宋体"/>
              </a:rPr>
              <a:t>   </a:t>
            </a:r>
            <a:r>
              <a:rPr sz="2000" spc="-795" dirty="0">
                <a:latin typeface="宋体"/>
                <a:cs typeface="宋体"/>
              </a:rPr>
              <a:t>图</a:t>
            </a:r>
            <a:r>
              <a:rPr lang="en-US" sz="2000" spc="-795" dirty="0">
                <a:latin typeface="宋体"/>
                <a:cs typeface="宋体"/>
              </a:rPr>
              <a:t>   </a:t>
            </a:r>
            <a:r>
              <a:rPr sz="2000" spc="-795" dirty="0">
                <a:latin typeface="宋体"/>
                <a:cs typeface="宋体"/>
              </a:rPr>
              <a:t>需</a:t>
            </a:r>
            <a:r>
              <a:rPr lang="en-US" sz="2000" spc="-795" dirty="0">
                <a:latin typeface="宋体"/>
                <a:cs typeface="宋体"/>
              </a:rPr>
              <a:t> </a:t>
            </a:r>
            <a:r>
              <a:rPr sz="2000" spc="-795" dirty="0">
                <a:latin typeface="宋体"/>
                <a:cs typeface="宋体"/>
              </a:rPr>
              <a:t>要</a:t>
            </a:r>
            <a:r>
              <a:rPr lang="en-US" sz="2000" spc="-795" dirty="0">
                <a:latin typeface="宋体"/>
                <a:cs typeface="宋体"/>
              </a:rPr>
              <a:t> </a:t>
            </a:r>
            <a:r>
              <a:rPr sz="2000" spc="-795" dirty="0">
                <a:latin typeface="宋体"/>
                <a:cs typeface="宋体"/>
              </a:rPr>
              <a:t>花</a:t>
            </a:r>
            <a:r>
              <a:rPr lang="en-US" sz="2000" spc="-795" dirty="0">
                <a:latin typeface="宋体"/>
                <a:cs typeface="宋体"/>
              </a:rPr>
              <a:t> </a:t>
            </a:r>
            <a:r>
              <a:rPr sz="2000" spc="-795" dirty="0" err="1">
                <a:latin typeface="宋体"/>
                <a:cs typeface="宋体"/>
              </a:rPr>
              <a:t>费大</a:t>
            </a:r>
            <a:r>
              <a:rPr lang="en-US" sz="2000" spc="-795" dirty="0">
                <a:latin typeface="宋体"/>
                <a:cs typeface="宋体"/>
              </a:rPr>
              <a:t> </a:t>
            </a:r>
            <a:r>
              <a:rPr sz="2000" spc="-795" dirty="0">
                <a:latin typeface="宋体"/>
                <a:cs typeface="宋体"/>
              </a:rPr>
              <a:t>量</a:t>
            </a:r>
            <a:r>
              <a:rPr lang="en-US" sz="2000" spc="-795" dirty="0">
                <a:latin typeface="宋体"/>
                <a:cs typeface="宋体"/>
              </a:rPr>
              <a:t> </a:t>
            </a:r>
            <a:r>
              <a:rPr sz="2000" spc="-795" dirty="0">
                <a:latin typeface="宋体"/>
                <a:cs typeface="宋体"/>
              </a:rPr>
              <a:t>时</a:t>
            </a:r>
            <a:r>
              <a:rPr lang="en-US" sz="2000" spc="-795" dirty="0">
                <a:latin typeface="宋体"/>
                <a:cs typeface="宋体"/>
              </a:rPr>
              <a:t> </a:t>
            </a:r>
            <a:r>
              <a:rPr sz="2000" spc="-795" dirty="0">
                <a:latin typeface="宋体"/>
                <a:cs typeface="宋体"/>
              </a:rPr>
              <a:t>间</a:t>
            </a:r>
            <a:r>
              <a:rPr lang="en-US" sz="2000" spc="-795" dirty="0">
                <a:latin typeface="宋体"/>
                <a:cs typeface="宋体"/>
              </a:rPr>
              <a:t>  </a:t>
            </a:r>
            <a:r>
              <a:rPr sz="2000" spc="-795" dirty="0">
                <a:latin typeface="宋体"/>
                <a:cs typeface="宋体"/>
              </a:rPr>
              <a:t>和</a:t>
            </a:r>
            <a:r>
              <a:rPr lang="en-US" sz="2000" spc="-795" dirty="0">
                <a:latin typeface="宋体"/>
                <a:cs typeface="宋体"/>
              </a:rPr>
              <a:t>   </a:t>
            </a:r>
            <a:r>
              <a:rPr sz="2000" spc="-795" dirty="0">
                <a:latin typeface="宋体"/>
                <a:cs typeface="宋体"/>
              </a:rPr>
              <a:t>资</a:t>
            </a:r>
            <a:r>
              <a:rPr lang="en-US" sz="2000" spc="-795" dirty="0">
                <a:latin typeface="宋体"/>
                <a:cs typeface="宋体"/>
              </a:rPr>
              <a:t>  </a:t>
            </a:r>
            <a:r>
              <a:rPr sz="2000" spc="-795" dirty="0">
                <a:latin typeface="宋体"/>
                <a:cs typeface="宋体"/>
              </a:rPr>
              <a:t>源</a:t>
            </a:r>
            <a:endParaRPr sz="20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248920">
              <a:lnSpc>
                <a:spcPct val="100000"/>
              </a:lnSpc>
            </a:pPr>
            <a:endParaRPr lang="en-US" sz="2700" baseline="-3086" dirty="0">
              <a:latin typeface="Arial Unicode MS"/>
              <a:cs typeface="Arial Unicode MS"/>
            </a:endParaRPr>
          </a:p>
          <a:p>
            <a:pPr marL="248920">
              <a:lnSpc>
                <a:spcPct val="100000"/>
              </a:lnSpc>
            </a:pPr>
            <a:endParaRPr lang="en-US" sz="2700" baseline="-3086" dirty="0">
              <a:latin typeface="Arial Unicode MS"/>
              <a:cs typeface="Arial Unicode MS"/>
            </a:endParaRPr>
          </a:p>
          <a:p>
            <a:pPr marL="248920">
              <a:lnSpc>
                <a:spcPct val="100000"/>
              </a:lnSpc>
            </a:pPr>
            <a:r>
              <a:rPr sz="2700" baseline="-3086" dirty="0" err="1">
                <a:latin typeface="Arial Unicode MS"/>
                <a:cs typeface="Arial Unicode MS"/>
              </a:rPr>
              <a:t>列式存储（如</a:t>
            </a:r>
            <a:r>
              <a:rPr sz="1800" dirty="0" err="1">
                <a:latin typeface="Arial"/>
                <a:cs typeface="Arial"/>
              </a:rPr>
              <a:t>ORCFile</a:t>
            </a:r>
            <a:r>
              <a:rPr sz="2700" baseline="-3086" dirty="0" err="1">
                <a:latin typeface="Arial Unicode MS"/>
                <a:cs typeface="Arial Unicode MS"/>
              </a:rPr>
              <a:t>、</a:t>
            </a:r>
            <a:r>
              <a:rPr sz="1800" dirty="0" err="1">
                <a:latin typeface="Arial"/>
                <a:cs typeface="Arial"/>
              </a:rPr>
              <a:t>Parque</a:t>
            </a:r>
            <a:r>
              <a:rPr sz="1800" spc="-5" dirty="0" err="1">
                <a:latin typeface="Arial"/>
                <a:cs typeface="Arial"/>
              </a:rPr>
              <a:t>t</a:t>
            </a:r>
            <a:r>
              <a:rPr sz="2700" baseline="-3086" dirty="0">
                <a:latin typeface="Arial Unicode MS"/>
                <a:cs typeface="Arial Unicode MS"/>
              </a:rPr>
              <a:t>）</a:t>
            </a: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2566670">
              <a:lnSpc>
                <a:spcPct val="100000"/>
              </a:lnSpc>
              <a:spcBef>
                <a:spcPts val="1215"/>
              </a:spcBef>
              <a:tabLst>
                <a:tab pos="2909570" algn="l"/>
              </a:tabLst>
            </a:pPr>
            <a:r>
              <a:rPr sz="2000" spc="-795" dirty="0">
                <a:latin typeface="Wingdings"/>
                <a:cs typeface="Wingdings"/>
              </a:rPr>
              <a:t></a:t>
            </a:r>
            <a:r>
              <a:rPr sz="2000" spc="-795" dirty="0">
                <a:latin typeface="Times New Roman"/>
                <a:cs typeface="Times New Roman"/>
              </a:rPr>
              <a:t>	</a:t>
            </a:r>
            <a:r>
              <a:rPr sz="2000" spc="-795" dirty="0">
                <a:latin typeface="宋体"/>
                <a:cs typeface="宋体"/>
              </a:rPr>
              <a:t>数</a:t>
            </a:r>
            <a:r>
              <a:rPr lang="en-US" sz="2000" spc="-795" dirty="0">
                <a:latin typeface="宋体"/>
                <a:cs typeface="宋体"/>
              </a:rPr>
              <a:t>    </a:t>
            </a:r>
            <a:r>
              <a:rPr sz="2000" spc="-795" dirty="0">
                <a:latin typeface="宋体"/>
                <a:cs typeface="宋体"/>
              </a:rPr>
              <a:t>据</a:t>
            </a:r>
            <a:r>
              <a:rPr lang="en-US" sz="2000" spc="-795" dirty="0">
                <a:latin typeface="宋体"/>
                <a:cs typeface="宋体"/>
              </a:rPr>
              <a:t>   </a:t>
            </a:r>
            <a:r>
              <a:rPr sz="2000" spc="-795" dirty="0">
                <a:latin typeface="宋体"/>
                <a:cs typeface="宋体"/>
              </a:rPr>
              <a:t>是</a:t>
            </a:r>
            <a:r>
              <a:rPr lang="en-US" sz="2000" spc="-795" dirty="0">
                <a:latin typeface="宋体"/>
                <a:cs typeface="宋体"/>
              </a:rPr>
              <a:t>   </a:t>
            </a:r>
            <a:r>
              <a:rPr sz="2000" spc="-795" dirty="0">
                <a:latin typeface="宋体"/>
                <a:cs typeface="宋体"/>
              </a:rPr>
              <a:t>按</a:t>
            </a:r>
            <a:r>
              <a:rPr lang="en-US" sz="2000" spc="-795" dirty="0">
                <a:latin typeface="宋体"/>
                <a:cs typeface="宋体"/>
              </a:rPr>
              <a:t>   </a:t>
            </a:r>
            <a:r>
              <a:rPr sz="2000" spc="-795" dirty="0">
                <a:latin typeface="宋体"/>
                <a:cs typeface="宋体"/>
              </a:rPr>
              <a:t>列</a:t>
            </a:r>
            <a:r>
              <a:rPr lang="en-US" sz="2000" spc="-795" dirty="0">
                <a:latin typeface="宋体"/>
                <a:cs typeface="宋体"/>
              </a:rPr>
              <a:t>  </a:t>
            </a:r>
            <a:r>
              <a:rPr sz="2000" spc="-795" dirty="0">
                <a:latin typeface="宋体"/>
                <a:cs typeface="宋体"/>
              </a:rPr>
              <a:t>存</a:t>
            </a:r>
            <a:r>
              <a:rPr lang="en-US" sz="2000" spc="-795" dirty="0">
                <a:latin typeface="宋体"/>
                <a:cs typeface="宋体"/>
              </a:rPr>
              <a:t>   </a:t>
            </a:r>
            <a:r>
              <a:rPr sz="2000" spc="-795" dirty="0">
                <a:latin typeface="宋体"/>
                <a:cs typeface="宋体"/>
              </a:rPr>
              <a:t>储</a:t>
            </a:r>
            <a:r>
              <a:rPr sz="2000" spc="-125" dirty="0">
                <a:latin typeface="Arial"/>
                <a:cs typeface="Arial"/>
              </a:rPr>
              <a:t>-</a:t>
            </a:r>
            <a:r>
              <a:rPr lang="en-US" sz="2000" spc="-125" dirty="0">
                <a:latin typeface="Arial"/>
                <a:cs typeface="Arial"/>
              </a:rPr>
              <a:t> </a:t>
            </a:r>
            <a:r>
              <a:rPr sz="2000" spc="-125" dirty="0" err="1">
                <a:latin typeface="宋体"/>
                <a:cs typeface="宋体"/>
              </a:rPr>
              <a:t>每一列单独存放</a:t>
            </a:r>
            <a:endParaRPr sz="2000" dirty="0">
              <a:latin typeface="宋体"/>
              <a:cs typeface="宋体"/>
            </a:endParaRPr>
          </a:p>
          <a:p>
            <a:pPr marL="2566670">
              <a:lnSpc>
                <a:spcPct val="100000"/>
              </a:lnSpc>
              <a:spcBef>
                <a:spcPts val="495"/>
              </a:spcBef>
              <a:tabLst>
                <a:tab pos="2909570" algn="l"/>
              </a:tabLst>
            </a:pPr>
            <a:r>
              <a:rPr sz="2000" spc="-795" dirty="0">
                <a:latin typeface="Wingdings"/>
                <a:cs typeface="Wingdings"/>
              </a:rPr>
              <a:t></a:t>
            </a:r>
            <a:r>
              <a:rPr sz="2000" spc="-795" dirty="0">
                <a:latin typeface="Times New Roman"/>
                <a:cs typeface="Times New Roman"/>
              </a:rPr>
              <a:t>	</a:t>
            </a:r>
            <a:r>
              <a:rPr sz="2000" spc="-795" dirty="0">
                <a:latin typeface="宋体"/>
                <a:cs typeface="宋体"/>
              </a:rPr>
              <a:t>数</a:t>
            </a:r>
            <a:r>
              <a:rPr lang="en-US" sz="2000" spc="-795" dirty="0">
                <a:latin typeface="宋体"/>
                <a:cs typeface="宋体"/>
              </a:rPr>
              <a:t>    </a:t>
            </a:r>
            <a:r>
              <a:rPr sz="2000" spc="-795" dirty="0">
                <a:latin typeface="宋体"/>
                <a:cs typeface="宋体"/>
              </a:rPr>
              <a:t>据</a:t>
            </a:r>
            <a:r>
              <a:rPr lang="en-US" sz="2000" spc="-795" dirty="0">
                <a:latin typeface="宋体"/>
                <a:cs typeface="宋体"/>
              </a:rPr>
              <a:t>   </a:t>
            </a:r>
            <a:r>
              <a:rPr sz="2000" spc="-795" dirty="0">
                <a:latin typeface="宋体"/>
                <a:cs typeface="宋体"/>
              </a:rPr>
              <a:t>即</a:t>
            </a:r>
            <a:r>
              <a:rPr lang="en-US" sz="2000" spc="-795" dirty="0">
                <a:latin typeface="宋体"/>
                <a:cs typeface="宋体"/>
              </a:rPr>
              <a:t>  </a:t>
            </a:r>
            <a:r>
              <a:rPr sz="2000" spc="-795" dirty="0">
                <a:latin typeface="宋体"/>
                <a:cs typeface="宋体"/>
              </a:rPr>
              <a:t>是</a:t>
            </a:r>
            <a:r>
              <a:rPr lang="en-US" sz="2000" spc="-795" dirty="0">
                <a:latin typeface="宋体"/>
                <a:cs typeface="宋体"/>
              </a:rPr>
              <a:t>   </a:t>
            </a:r>
            <a:r>
              <a:rPr sz="2000" spc="-795" dirty="0">
                <a:latin typeface="宋体"/>
                <a:cs typeface="宋体"/>
              </a:rPr>
              <a:t>索</a:t>
            </a:r>
            <a:r>
              <a:rPr lang="en-US" sz="2000" spc="-795" dirty="0">
                <a:latin typeface="宋体"/>
                <a:cs typeface="宋体"/>
              </a:rPr>
              <a:t>  </a:t>
            </a:r>
            <a:r>
              <a:rPr sz="2000" spc="-795" dirty="0">
                <a:latin typeface="宋体"/>
                <a:cs typeface="宋体"/>
              </a:rPr>
              <a:t>引</a:t>
            </a:r>
            <a:endParaRPr sz="2000" dirty="0">
              <a:latin typeface="宋体"/>
              <a:cs typeface="宋体"/>
            </a:endParaRPr>
          </a:p>
          <a:p>
            <a:pPr marL="2566670">
              <a:lnSpc>
                <a:spcPct val="100000"/>
              </a:lnSpc>
              <a:spcBef>
                <a:spcPts val="495"/>
              </a:spcBef>
              <a:tabLst>
                <a:tab pos="2909570" algn="l"/>
              </a:tabLst>
            </a:pPr>
            <a:r>
              <a:rPr sz="2000" spc="-795" dirty="0">
                <a:latin typeface="Wingdings"/>
                <a:cs typeface="Wingdings"/>
              </a:rPr>
              <a:t></a:t>
            </a:r>
            <a:r>
              <a:rPr sz="2000" spc="-795" dirty="0">
                <a:latin typeface="Times New Roman"/>
                <a:cs typeface="Times New Roman"/>
              </a:rPr>
              <a:t>	</a:t>
            </a:r>
            <a:r>
              <a:rPr sz="2000" spc="-795" dirty="0">
                <a:latin typeface="宋体"/>
                <a:cs typeface="宋体"/>
              </a:rPr>
              <a:t>指</a:t>
            </a:r>
            <a:r>
              <a:rPr lang="en-US" sz="2000" spc="-795" dirty="0">
                <a:latin typeface="宋体"/>
                <a:cs typeface="宋体"/>
              </a:rPr>
              <a:t>  </a:t>
            </a:r>
            <a:r>
              <a:rPr sz="2000" spc="-795" dirty="0">
                <a:latin typeface="宋体"/>
                <a:cs typeface="宋体"/>
              </a:rPr>
              <a:t>访</a:t>
            </a:r>
            <a:r>
              <a:rPr lang="en-US" sz="2000" spc="-795" dirty="0">
                <a:latin typeface="宋体"/>
                <a:cs typeface="宋体"/>
              </a:rPr>
              <a:t>  </a:t>
            </a:r>
            <a:r>
              <a:rPr sz="2000" spc="-795" dirty="0">
                <a:latin typeface="宋体"/>
                <a:cs typeface="宋体"/>
              </a:rPr>
              <a:t>问</a:t>
            </a:r>
            <a:r>
              <a:rPr lang="en-US" sz="2000" spc="-795" dirty="0">
                <a:latin typeface="宋体"/>
                <a:cs typeface="宋体"/>
              </a:rPr>
              <a:t>  </a:t>
            </a:r>
            <a:r>
              <a:rPr sz="2000" spc="-795" dirty="0">
                <a:latin typeface="宋体"/>
                <a:cs typeface="宋体"/>
              </a:rPr>
              <a:t>查</a:t>
            </a:r>
            <a:r>
              <a:rPr lang="en-US" sz="2000" spc="-795" dirty="0">
                <a:latin typeface="宋体"/>
                <a:cs typeface="宋体"/>
              </a:rPr>
              <a:t>  </a:t>
            </a:r>
            <a:r>
              <a:rPr sz="2000" spc="-795" dirty="0">
                <a:latin typeface="宋体"/>
                <a:cs typeface="宋体"/>
              </a:rPr>
              <a:t>询</a:t>
            </a:r>
            <a:r>
              <a:rPr lang="en-US" sz="2000" spc="-795" dirty="0">
                <a:latin typeface="宋体"/>
                <a:cs typeface="宋体"/>
              </a:rPr>
              <a:t>  </a:t>
            </a:r>
            <a:r>
              <a:rPr sz="2000" spc="-795" dirty="0">
                <a:latin typeface="宋体"/>
                <a:cs typeface="宋体"/>
              </a:rPr>
              <a:t>涉</a:t>
            </a:r>
            <a:r>
              <a:rPr lang="en-US" sz="2000" spc="-795" dirty="0">
                <a:latin typeface="宋体"/>
                <a:cs typeface="宋体"/>
              </a:rPr>
              <a:t> </a:t>
            </a:r>
            <a:r>
              <a:rPr sz="2000" spc="-795" dirty="0">
                <a:latin typeface="宋体"/>
                <a:cs typeface="宋体"/>
              </a:rPr>
              <a:t>及</a:t>
            </a:r>
            <a:r>
              <a:rPr lang="en-US" sz="2000" spc="-795" dirty="0">
                <a:latin typeface="宋体"/>
                <a:cs typeface="宋体"/>
              </a:rPr>
              <a:t>  </a:t>
            </a:r>
            <a:r>
              <a:rPr sz="2000" spc="-795" dirty="0">
                <a:latin typeface="宋体"/>
                <a:cs typeface="宋体"/>
              </a:rPr>
              <a:t>的</a:t>
            </a:r>
            <a:r>
              <a:rPr lang="en-US" sz="2000" spc="-795" dirty="0">
                <a:latin typeface="宋体"/>
                <a:cs typeface="宋体"/>
              </a:rPr>
              <a:t>   </a:t>
            </a:r>
            <a:r>
              <a:rPr sz="2000" spc="-795" dirty="0">
                <a:latin typeface="宋体"/>
                <a:cs typeface="宋体"/>
              </a:rPr>
              <a:t>列</a:t>
            </a:r>
            <a:r>
              <a:rPr lang="en-US" sz="2000" spc="-795" dirty="0">
                <a:latin typeface="宋体"/>
                <a:cs typeface="宋体"/>
              </a:rPr>
              <a:t>  </a:t>
            </a:r>
            <a:r>
              <a:rPr sz="2000" spc="-125" dirty="0">
                <a:latin typeface="Arial"/>
                <a:cs typeface="Arial"/>
              </a:rPr>
              <a:t>-</a:t>
            </a:r>
            <a:r>
              <a:rPr sz="2000" spc="-125" dirty="0">
                <a:latin typeface="宋体"/>
                <a:cs typeface="宋体"/>
              </a:rPr>
              <a:t>大量降低系统</a:t>
            </a:r>
            <a:r>
              <a:rPr sz="2000" spc="-160" dirty="0">
                <a:latin typeface="Arial"/>
                <a:cs typeface="Arial"/>
              </a:rPr>
              <a:t>I/O</a:t>
            </a:r>
            <a:endParaRPr sz="2000" dirty="0">
              <a:latin typeface="Arial"/>
              <a:cs typeface="Arial"/>
            </a:endParaRPr>
          </a:p>
          <a:p>
            <a:pPr marL="2566670">
              <a:lnSpc>
                <a:spcPct val="100000"/>
              </a:lnSpc>
              <a:spcBef>
                <a:spcPts val="395"/>
              </a:spcBef>
              <a:tabLst>
                <a:tab pos="2909570" algn="l"/>
              </a:tabLst>
            </a:pPr>
            <a:r>
              <a:rPr sz="2000" spc="-795" dirty="0">
                <a:latin typeface="Wingdings"/>
                <a:cs typeface="Wingdings"/>
              </a:rPr>
              <a:t></a:t>
            </a:r>
            <a:r>
              <a:rPr sz="2000" spc="-795" dirty="0">
                <a:latin typeface="Times New Roman"/>
                <a:cs typeface="Times New Roman"/>
              </a:rPr>
              <a:t>	</a:t>
            </a:r>
            <a:r>
              <a:rPr sz="2000" spc="-795" dirty="0">
                <a:latin typeface="宋体"/>
                <a:cs typeface="宋体"/>
              </a:rPr>
              <a:t>数</a:t>
            </a:r>
            <a:r>
              <a:rPr lang="en-US" sz="2000" spc="-795" dirty="0">
                <a:latin typeface="宋体"/>
                <a:cs typeface="宋体"/>
              </a:rPr>
              <a:t>  </a:t>
            </a:r>
            <a:r>
              <a:rPr sz="2000" spc="-795" dirty="0">
                <a:latin typeface="宋体"/>
                <a:cs typeface="宋体"/>
              </a:rPr>
              <a:t>据</a:t>
            </a:r>
            <a:r>
              <a:rPr lang="en-US" sz="2000" spc="-795" dirty="0">
                <a:latin typeface="宋体"/>
                <a:cs typeface="宋体"/>
              </a:rPr>
              <a:t>   </a:t>
            </a:r>
            <a:r>
              <a:rPr sz="2000" spc="-795" dirty="0">
                <a:latin typeface="宋体"/>
                <a:cs typeface="宋体"/>
              </a:rPr>
              <a:t>类</a:t>
            </a:r>
            <a:r>
              <a:rPr lang="en-US" sz="2000" spc="-795" dirty="0">
                <a:latin typeface="宋体"/>
                <a:cs typeface="宋体"/>
              </a:rPr>
              <a:t>  </a:t>
            </a:r>
            <a:r>
              <a:rPr sz="2000" spc="-795" dirty="0">
                <a:latin typeface="宋体"/>
                <a:cs typeface="宋体"/>
              </a:rPr>
              <a:t>型</a:t>
            </a:r>
            <a:r>
              <a:rPr lang="en-US" sz="2000" spc="-795" dirty="0">
                <a:latin typeface="宋体"/>
                <a:cs typeface="宋体"/>
              </a:rPr>
              <a:t>  </a:t>
            </a:r>
            <a:r>
              <a:rPr sz="2000" spc="-795" dirty="0">
                <a:latin typeface="宋体"/>
                <a:cs typeface="宋体"/>
              </a:rPr>
              <a:t>一</a:t>
            </a:r>
            <a:r>
              <a:rPr lang="en-US" sz="2000" spc="-795" dirty="0">
                <a:latin typeface="宋体"/>
                <a:cs typeface="宋体"/>
              </a:rPr>
              <a:t>  </a:t>
            </a:r>
            <a:r>
              <a:rPr sz="2000" spc="-795" dirty="0" err="1">
                <a:latin typeface="宋体"/>
                <a:cs typeface="宋体"/>
              </a:rPr>
              <a:t>致，数</a:t>
            </a:r>
            <a:r>
              <a:rPr lang="en-US" sz="2000" spc="-795" dirty="0">
                <a:latin typeface="宋体"/>
                <a:cs typeface="宋体"/>
              </a:rPr>
              <a:t>  </a:t>
            </a:r>
            <a:r>
              <a:rPr sz="2000" spc="-795" dirty="0">
                <a:latin typeface="宋体"/>
                <a:cs typeface="宋体"/>
              </a:rPr>
              <a:t>据</a:t>
            </a:r>
            <a:r>
              <a:rPr lang="en-US" sz="2000" spc="-795" dirty="0">
                <a:latin typeface="宋体"/>
                <a:cs typeface="宋体"/>
              </a:rPr>
              <a:t>  </a:t>
            </a:r>
            <a:r>
              <a:rPr sz="2000" spc="-795" dirty="0">
                <a:latin typeface="宋体"/>
                <a:cs typeface="宋体"/>
              </a:rPr>
              <a:t>特</a:t>
            </a:r>
            <a:r>
              <a:rPr lang="en-US" sz="2000" spc="-795" dirty="0">
                <a:latin typeface="宋体"/>
                <a:cs typeface="宋体"/>
              </a:rPr>
              <a:t>   </a:t>
            </a:r>
            <a:r>
              <a:rPr sz="2000" spc="-795" dirty="0">
                <a:latin typeface="宋体"/>
                <a:cs typeface="宋体"/>
              </a:rPr>
              <a:t>征</a:t>
            </a:r>
            <a:r>
              <a:rPr lang="en-US" sz="2000" spc="-795" dirty="0">
                <a:latin typeface="宋体"/>
                <a:cs typeface="宋体"/>
              </a:rPr>
              <a:t>  </a:t>
            </a:r>
            <a:r>
              <a:rPr sz="2000" spc="-795" dirty="0">
                <a:latin typeface="宋体"/>
                <a:cs typeface="宋体"/>
              </a:rPr>
              <a:t>相</a:t>
            </a:r>
            <a:r>
              <a:rPr lang="en-US" sz="2000" spc="-795" dirty="0">
                <a:latin typeface="宋体"/>
                <a:cs typeface="宋体"/>
              </a:rPr>
              <a:t>   </a:t>
            </a:r>
            <a:r>
              <a:rPr sz="2000" spc="-795" dirty="0">
                <a:latin typeface="宋体"/>
                <a:cs typeface="宋体"/>
              </a:rPr>
              <a:t>似</a:t>
            </a:r>
            <a:r>
              <a:rPr lang="en-US" sz="2000" spc="-795" dirty="0">
                <a:latin typeface="宋体"/>
                <a:cs typeface="宋体"/>
              </a:rPr>
              <a:t>  </a:t>
            </a:r>
            <a:r>
              <a:rPr sz="2000" spc="-125" dirty="0">
                <a:latin typeface="Arial"/>
                <a:cs typeface="Arial"/>
              </a:rPr>
              <a:t>-</a:t>
            </a:r>
            <a:r>
              <a:rPr sz="2000" spc="-125" dirty="0" err="1">
                <a:latin typeface="宋体"/>
                <a:cs typeface="宋体"/>
              </a:rPr>
              <a:t>高效压缩</a:t>
            </a:r>
            <a:endParaRPr sz="20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Hive Shell</a:t>
            </a:r>
            <a:r>
              <a:rPr lang="zh-CN" altLang="en-US" dirty="0"/>
              <a:t>是个客户端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如果需要后台服务一直启动则需要启动服务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hive – -service hiveserver2 &amp;</a:t>
            </a:r>
          </a:p>
          <a:p>
            <a:endParaRPr lang="en-US" altLang="zh-CN" dirty="0"/>
          </a:p>
          <a:p>
            <a:r>
              <a:rPr lang="zh-CN" altLang="en-US" dirty="0"/>
              <a:t>客户端连接（查看官网）</a:t>
            </a:r>
            <a:endParaRPr lang="en-US" altLang="zh-CN" dirty="0"/>
          </a:p>
          <a:p>
            <a:pPr lvl="1"/>
            <a:r>
              <a:rPr lang="en-US" altLang="zh-CN" dirty="0"/>
              <a:t>Beeline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beeline&gt;!connect jdbc:hive2://192.168.21.100:10000 root</a:t>
            </a:r>
          </a:p>
          <a:p>
            <a:pPr lvl="2"/>
            <a:r>
              <a:rPr lang="zh-CN" altLang="en-US" dirty="0"/>
              <a:t>默认用户名就是登录账号密码为空</a:t>
            </a:r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/>
              <a:t>Hive</a:t>
            </a:r>
            <a:r>
              <a:rPr lang="zh-CN" altLang="en-US" dirty="0"/>
              <a:t>后台服务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hive </a:t>
            </a:r>
            <a:r>
              <a:rPr lang="zh-CN" altLang="en-US" dirty="0"/>
              <a:t>：</a:t>
            </a:r>
            <a:r>
              <a:rPr lang="en-US" altLang="zh-CN" dirty="0"/>
              <a:t>create table dual (dummy string);</a:t>
            </a:r>
          </a:p>
          <a:p>
            <a:endParaRPr lang="en-US" altLang="zh-CN" dirty="0"/>
          </a:p>
          <a:p>
            <a:r>
              <a:rPr lang="en-US" altLang="zh-CN" dirty="0"/>
              <a:t>echo 'X' &gt; </a:t>
            </a:r>
            <a:r>
              <a:rPr lang="en-US" altLang="zh-CN" dirty="0" err="1"/>
              <a:t>dual.txt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hive</a:t>
            </a:r>
            <a:r>
              <a:rPr lang="zh-CN" altLang="en-US" dirty="0"/>
              <a:t>：</a:t>
            </a:r>
            <a:r>
              <a:rPr lang="en-US" altLang="zh-CN" dirty="0"/>
              <a:t>load data local </a:t>
            </a:r>
            <a:r>
              <a:rPr lang="en-US" altLang="zh-CN" dirty="0" err="1"/>
              <a:t>inpath</a:t>
            </a:r>
            <a:r>
              <a:rPr lang="en-US" altLang="zh-CN" dirty="0"/>
              <a:t> '</a:t>
            </a:r>
            <a:r>
              <a:rPr lang="en-US" altLang="zh-CN" dirty="0" err="1"/>
              <a:t>dual.txt</a:t>
            </a:r>
            <a:r>
              <a:rPr lang="en-US" altLang="zh-CN" dirty="0"/>
              <a:t>' overwrite into table dual;</a:t>
            </a:r>
          </a:p>
          <a:p>
            <a:endParaRPr lang="en-US" altLang="zh-CN" dirty="0"/>
          </a:p>
          <a:p>
            <a:r>
              <a:rPr lang="en-US" altLang="zh-CN" dirty="0"/>
              <a:t>hive</a:t>
            </a:r>
            <a:r>
              <a:rPr lang="zh-CN" altLang="en-US" dirty="0"/>
              <a:t>：</a:t>
            </a:r>
            <a:r>
              <a:rPr lang="en-US" altLang="zh-CN" dirty="0"/>
              <a:t>select 'hello' from dual;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构建虚拟表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UDF</a:t>
            </a:r>
            <a:r>
              <a:rPr lang="zh-CN" altLang="en-US" dirty="0"/>
              <a:t>：扩展</a:t>
            </a:r>
            <a:r>
              <a:rPr lang="en-US" altLang="zh-CN" dirty="0"/>
              <a:t>HQL</a:t>
            </a:r>
            <a:r>
              <a:rPr lang="zh-CN" altLang="en-US" dirty="0"/>
              <a:t>能力的一种方式</a:t>
            </a:r>
          </a:p>
          <a:p>
            <a:r>
              <a:rPr lang="zh-CN" altLang="en-US" dirty="0"/>
              <a:t>三种</a:t>
            </a:r>
            <a:r>
              <a:rPr lang="en-US" altLang="zh-CN" dirty="0"/>
              <a:t>UDF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普通</a:t>
            </a:r>
            <a:r>
              <a:rPr lang="en-US" altLang="zh-CN" dirty="0"/>
              <a:t>UDF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对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/>
              <a:t>UDAF</a:t>
            </a:r>
            <a:r>
              <a:rPr lang="zh-CN" altLang="en-US" dirty="0"/>
              <a:t>：用户自定义聚集函数（多对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/>
              <a:t>UDTF</a:t>
            </a:r>
            <a:r>
              <a:rPr lang="zh-CN" altLang="en-US" dirty="0"/>
              <a:t>：用户自定义产生表函数（</a:t>
            </a:r>
            <a:r>
              <a:rPr lang="en-US" altLang="zh-CN" dirty="0"/>
              <a:t>1</a:t>
            </a:r>
            <a:r>
              <a:rPr lang="zh-CN" altLang="en-US" dirty="0"/>
              <a:t>对多）</a:t>
            </a:r>
          </a:p>
          <a:p>
            <a:r>
              <a:rPr lang="zh-CN" altLang="en-US" dirty="0"/>
              <a:t>函数相关操作：</a:t>
            </a:r>
          </a:p>
          <a:p>
            <a:pPr lvl="1"/>
            <a:r>
              <a:rPr lang="en-US" altLang="zh-CN" dirty="0"/>
              <a:t>SHOW FUNCTIONS</a:t>
            </a:r>
            <a:r>
              <a:rPr lang="zh-CN" altLang="en-US" dirty="0"/>
              <a:t>；</a:t>
            </a:r>
          </a:p>
          <a:p>
            <a:pPr lvl="1"/>
            <a:r>
              <a:rPr lang="en-US" altLang="zh-CN" dirty="0"/>
              <a:t>DESCRIBE FUNCTION </a:t>
            </a:r>
            <a:r>
              <a:rPr lang="en-US" altLang="zh-CN" dirty="0" err="1"/>
              <a:t>concat</a:t>
            </a:r>
            <a:r>
              <a:rPr lang="zh-CN" altLang="en-US" dirty="0"/>
              <a:t>；</a:t>
            </a:r>
          </a:p>
          <a:p>
            <a:pPr lvl="1"/>
            <a:r>
              <a:rPr lang="en-US" altLang="zh-CN" dirty="0"/>
              <a:t>DESCRIBE FUNCTION EXTENDED </a:t>
            </a:r>
            <a:r>
              <a:rPr lang="en-US" altLang="zh-CN" dirty="0" err="1"/>
              <a:t>concat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SELECT </a:t>
            </a:r>
            <a:r>
              <a:rPr lang="en-US" altLang="zh-CN" dirty="0" err="1"/>
              <a:t>concat</a:t>
            </a:r>
            <a:r>
              <a:rPr lang="en-US" altLang="zh-CN" dirty="0"/>
              <a:t>(column1,column2) AS x FROM table;</a:t>
            </a:r>
            <a:endParaRPr lang="zh-CN" alt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69139"/>
            <a:ext cx="82296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3600" dirty="0">
                <a:solidFill>
                  <a:schemeClr val="tx1"/>
                </a:solidFill>
                <a:latin typeface="MS PGothic"/>
                <a:cs typeface="MS PGothic"/>
              </a:rPr>
              <a:t>用户自定义函数</a:t>
            </a:r>
            <a:endParaRPr sz="3600" dirty="0">
              <a:solidFill>
                <a:schemeClr val="tx1"/>
              </a:solidFill>
              <a:latin typeface="MS PGothic"/>
              <a:cs typeface="MS P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UDF</a:t>
            </a:r>
          </a:p>
          <a:p>
            <a:pPr lvl="1"/>
            <a:r>
              <a:rPr lang="en-US" altLang="zh-CN" dirty="0"/>
              <a:t>Select </a:t>
            </a:r>
            <a:r>
              <a:rPr lang="en-US" altLang="zh-CN" dirty="0" err="1"/>
              <a:t>concat</a:t>
            </a:r>
            <a:r>
              <a:rPr lang="en-US" altLang="zh-CN" dirty="0"/>
              <a:t>('</a:t>
            </a:r>
            <a:r>
              <a:rPr lang="en-US" altLang="zh-CN" dirty="0" err="1"/>
              <a:t>a','b','c','d</a:t>
            </a:r>
            <a:r>
              <a:rPr lang="en-US" altLang="zh-CN" dirty="0"/>
              <a:t>') from dual;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UDAF</a:t>
            </a:r>
          </a:p>
          <a:p>
            <a:pPr lvl="1"/>
            <a:r>
              <a:rPr lang="en-US" altLang="zh-CN" dirty="0"/>
              <a:t>select sum(id) from </a:t>
            </a:r>
            <a:r>
              <a:rPr lang="en-US" altLang="zh-CN" dirty="0" err="1"/>
              <a:t>t_user</a:t>
            </a:r>
            <a:r>
              <a:rPr lang="en-US" altLang="zh-CN" dirty="0"/>
              <a:t>;</a:t>
            </a:r>
          </a:p>
          <a:p>
            <a:endParaRPr lang="en-US" altLang="zh-CN" dirty="0"/>
          </a:p>
          <a:p>
            <a:r>
              <a:rPr lang="en-US" altLang="zh-CN" dirty="0"/>
              <a:t>UDTF</a:t>
            </a:r>
          </a:p>
          <a:p>
            <a:pPr lvl="1"/>
            <a:r>
              <a:rPr lang="en-US" altLang="zh-CN" dirty="0"/>
              <a:t>select explode(split('</a:t>
            </a:r>
            <a:r>
              <a:rPr lang="en-US" altLang="zh-CN" dirty="0" err="1"/>
              <a:t>a,b,c,d,e</a:t>
            </a:r>
            <a:r>
              <a:rPr lang="en-US" altLang="zh-CN" dirty="0"/>
              <a:t>',',')) from dual;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u="sng" dirty="0">
                <a:hlinkClick r:id="rId2"/>
              </a:rPr>
              <a:t>org.apache.hadoop.hive.serde2.io</a:t>
            </a:r>
            <a:endParaRPr lang="en-US" altLang="zh-CN" u="sng" dirty="0"/>
          </a:p>
          <a:p>
            <a:pPr lvl="1"/>
            <a:r>
              <a:rPr lang="en-US" altLang="zh-CN" u="sng" dirty="0" err="1">
                <a:hlinkClick r:id="rId3" tooltip="class in org.apache.hadoop.hive.serde2.io"/>
              </a:rPr>
              <a:t>TimestampWritable</a:t>
            </a:r>
            <a:endParaRPr lang="en-US" altLang="zh-CN" u="sng" dirty="0"/>
          </a:p>
          <a:p>
            <a:pPr lvl="1"/>
            <a:endParaRPr lang="en-US" altLang="zh-CN" dirty="0"/>
          </a:p>
          <a:p>
            <a:r>
              <a:rPr lang="en-US" altLang="zh-CN" dirty="0"/>
              <a:t>Hive: add jar /opt/</a:t>
            </a:r>
            <a:r>
              <a:rPr lang="en-US" altLang="zh-CN" dirty="0" err="1"/>
              <a:t>myudf.jar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list jars</a:t>
            </a:r>
          </a:p>
          <a:p>
            <a:endParaRPr lang="en-US" altLang="zh-CN" dirty="0"/>
          </a:p>
          <a:p>
            <a:r>
              <a:rPr lang="en-US" altLang="zh-CN" dirty="0"/>
              <a:t>create function string2date as '</a:t>
            </a:r>
            <a:r>
              <a:rPr lang="en-US" altLang="zh-CN" dirty="0" err="1"/>
              <a:t>com.test.StringToDate</a:t>
            </a:r>
            <a:r>
              <a:rPr lang="en-US" altLang="zh-CN" dirty="0"/>
              <a:t>'</a:t>
            </a:r>
          </a:p>
          <a:p>
            <a:endParaRPr lang="en-US" altLang="zh-CN" dirty="0"/>
          </a:p>
          <a:p>
            <a:r>
              <a:rPr lang="en-US" altLang="zh-CN" dirty="0"/>
              <a:t>Select string2date(‘2017-01-03’,’yyyy-MM-dd’) from dual;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</a:t>
            </a:r>
            <a:r>
              <a:rPr lang="en-US" altLang="zh-CN" dirty="0"/>
              <a:t>UDF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Select </a:t>
            </a:r>
            <a:r>
              <a:rPr lang="en-US" altLang="zh-CN" dirty="0" err="1"/>
              <a:t>date_add</a:t>
            </a:r>
            <a:r>
              <a:rPr lang="en-US" altLang="zh-CN" dirty="0"/>
              <a:t>(string2date('2017-01-03','yyyy-MM-dd'),3) from dual;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</a:t>
            </a:r>
            <a:r>
              <a:rPr lang="en-US" altLang="zh-CN" dirty="0"/>
              <a:t>UDF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throws </a:t>
            </a:r>
            <a:r>
              <a:rPr lang="en-US" altLang="zh-CN" dirty="0" err="1"/>
              <a:t>SQLException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      try 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Class.forName</a:t>
            </a:r>
            <a:r>
              <a:rPr lang="en-US" altLang="zh-CN" dirty="0"/>
              <a:t>("</a:t>
            </a:r>
            <a:r>
              <a:rPr lang="en-US" altLang="zh-CN" dirty="0" err="1"/>
              <a:t>org.apache.hive.jdbc.HiveDriver</a:t>
            </a:r>
            <a:r>
              <a:rPr lang="en-US" altLang="zh-CN" dirty="0"/>
              <a:t>");</a:t>
            </a:r>
          </a:p>
          <a:p>
            <a:r>
              <a:rPr lang="en-US" altLang="zh-CN" dirty="0"/>
              <a:t>        } catch (</a:t>
            </a:r>
            <a:r>
              <a:rPr lang="en-US" altLang="zh-CN" dirty="0" err="1"/>
              <a:t>ClassNotFoundException</a:t>
            </a:r>
            <a:r>
              <a:rPr lang="en-US" altLang="zh-CN" dirty="0"/>
              <a:t> e) {</a:t>
            </a:r>
          </a:p>
          <a:p>
            <a:r>
              <a:rPr lang="zh-CN" altLang="en-US" dirty="0"/>
              <a:t>           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e.printStackTrace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System.exit</a:t>
            </a:r>
            <a:r>
              <a:rPr lang="en-US" altLang="zh-CN" dirty="0"/>
              <a:t>(1);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        Connection con = </a:t>
            </a:r>
            <a:r>
              <a:rPr lang="en-US" altLang="zh-CN" dirty="0" err="1"/>
              <a:t>DriverManager.getConnection</a:t>
            </a:r>
            <a:r>
              <a:rPr lang="en-US" altLang="zh-CN" dirty="0"/>
              <a:t>("jdbc:hive2://192.168.21.100:10000/default", "root", "");</a:t>
            </a:r>
          </a:p>
          <a:p>
            <a:r>
              <a:rPr lang="en-US" altLang="zh-CN" dirty="0"/>
              <a:t>        Statement stmt = </a:t>
            </a:r>
            <a:r>
              <a:rPr lang="en-US" altLang="zh-CN" dirty="0" err="1"/>
              <a:t>con.createStatement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ResultSet</a:t>
            </a:r>
            <a:r>
              <a:rPr lang="en-US" altLang="zh-CN" dirty="0"/>
              <a:t> set = </a:t>
            </a:r>
            <a:r>
              <a:rPr lang="en-US" altLang="zh-CN" dirty="0" err="1"/>
              <a:t>stmt.executeQuery</a:t>
            </a:r>
            <a:r>
              <a:rPr lang="en-US" altLang="zh-CN" dirty="0"/>
              <a:t>("select count(*) from person");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set.next</a:t>
            </a:r>
            <a:r>
              <a:rPr lang="en-US" altLang="zh-CN" dirty="0"/>
              <a:t>()){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System.out.println</a:t>
            </a:r>
            <a:r>
              <a:rPr lang="en-US" altLang="zh-CN" dirty="0"/>
              <a:t>(</a:t>
            </a:r>
            <a:r>
              <a:rPr lang="en-US" altLang="zh-CN" dirty="0" err="1"/>
              <a:t>set.getInt</a:t>
            </a:r>
            <a:r>
              <a:rPr lang="en-US" altLang="zh-CN" dirty="0"/>
              <a:t>(1));</a:t>
            </a:r>
          </a:p>
          <a:p>
            <a:r>
              <a:rPr lang="zh-CN" altLang="en-US" dirty="0"/>
              <a:t>        </a:t>
            </a:r>
            <a:r>
              <a:rPr lang="en-US" altLang="zh-CN" dirty="0"/>
              <a:t>}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Jar : hive , hadoop-2.5.1\share\hadoop\common\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访问</a:t>
            </a:r>
            <a:r>
              <a:rPr lang="en-US" altLang="zh-CN" dirty="0"/>
              <a:t>Hive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5" name="object 3"/>
          <p:cNvSpPr/>
          <p:nvPr/>
        </p:nvSpPr>
        <p:spPr>
          <a:xfrm>
            <a:off x="611560" y="1484784"/>
            <a:ext cx="7538861" cy="48376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200" dirty="0"/>
              <a:t>create external table if not exists </a:t>
            </a:r>
            <a:r>
              <a:rPr lang="en-US" altLang="zh-CN" sz="2200" dirty="0" err="1"/>
              <a:t>user_dimension</a:t>
            </a:r>
            <a:r>
              <a:rPr lang="en-US" altLang="zh-CN" sz="2200" dirty="0"/>
              <a:t> ( </a:t>
            </a:r>
            <a:r>
              <a:rPr lang="en-US" altLang="zh-CN" sz="2200" dirty="0" err="1"/>
              <a:t>uid</a:t>
            </a:r>
            <a:r>
              <a:rPr lang="en-US" altLang="zh-CN" sz="2200" dirty="0"/>
              <a:t> STRING, name STRING, gender STRING, birth DATE, province STRING)  ROW FORMAT DELIMITED FIELDS TERMINATED BY ',' location 'hdfs://192.168.21.100:9000/opt/logs/user_dimension/' ;</a:t>
            </a:r>
          </a:p>
          <a:p>
            <a:endParaRPr lang="en-US" altLang="zh-CN" sz="2200" dirty="0"/>
          </a:p>
          <a:p>
            <a:r>
              <a:rPr lang="en-US" altLang="zh-CN" sz="2200" dirty="0"/>
              <a:t>create external table if not exists </a:t>
            </a:r>
            <a:r>
              <a:rPr lang="en-US" altLang="zh-CN" sz="2200" dirty="0" err="1"/>
              <a:t>brand_dimension</a:t>
            </a:r>
            <a:r>
              <a:rPr lang="en-US" altLang="zh-CN" sz="2200" dirty="0"/>
              <a:t> ( bid STRING, category STRING, brand STRING)ROW FORMAT DELIMITED FIELDS TERMINATED BY ',' location 'hdfs://192.168.21.100:9000/opt/logs/brand_dimension/' ;</a:t>
            </a:r>
          </a:p>
          <a:p>
            <a:endParaRPr lang="zh-CN" altLang="en-US" sz="2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B8EABA18-4F93-4124-9C18-86ED1BE6470E}"/>
              </a:ext>
            </a:extLst>
          </p:cNvPr>
          <p:cNvSpPr txBox="1"/>
          <p:nvPr/>
        </p:nvSpPr>
        <p:spPr>
          <a:xfrm>
            <a:off x="179512" y="5805754"/>
            <a:ext cx="8424000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</a:t>
            </a:r>
            <a:r>
              <a:rPr lang="zh-CN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(command line interface)为 shell 命令行；</a:t>
            </a:r>
            <a:endParaRPr lang="en-US" altLang="zh-C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JDBC/ODBC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：是 Hive 的 JAVA 实现，与传统数据库JDBC 类似；</a:t>
            </a:r>
            <a:endParaRPr lang="en-US" altLang="zh-C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WebGUI</a:t>
            </a:r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：是通过浏览器访问 Hive。</a:t>
            </a:r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B0F4701-E1A3-44FA-9629-C8CCAFADE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472F3F1-D589-4D70-87FD-F4220E33B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运行架构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CD61FF-52AB-421B-AE90-9C0FA0D8A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675" y="1333500"/>
            <a:ext cx="657225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7E2E190-2DCB-45FE-A150-BFBC24565206}"/>
              </a:ext>
            </a:extLst>
          </p:cNvPr>
          <p:cNvSpPr txBox="1"/>
          <p:nvPr/>
        </p:nvSpPr>
        <p:spPr>
          <a:xfrm>
            <a:off x="179512" y="5805754"/>
            <a:ext cx="8424000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元数据通常存储</a:t>
            </a:r>
            <a:r>
              <a:rPr lang="zh-CN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在关系型数据库（如 </a:t>
            </a:r>
            <a:r>
              <a:rPr lang="en-US" altLang="zh-CN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/derby</a:t>
            </a:r>
            <a:r>
              <a:rPr lang="zh-CN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）中</a:t>
            </a:r>
            <a:endParaRPr lang="en-US" altLang="zh-CN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元数据包括</a:t>
            </a:r>
            <a:r>
              <a:rPr lang="zh-CN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：表的名字，表的列和分区及其属性，表的属性（是否为外部表等），表的数据所在目录等</a:t>
            </a:r>
            <a:endParaRPr lang="zh-CN" alt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D681053-9A05-4684-9670-42574A0513DA}"/>
              </a:ext>
            </a:extLst>
          </p:cNvPr>
          <p:cNvSpPr/>
          <p:nvPr/>
        </p:nvSpPr>
        <p:spPr>
          <a:xfrm>
            <a:off x="1285876" y="1475656"/>
            <a:ext cx="2163562" cy="2025352"/>
          </a:xfrm>
          <a:prstGeom prst="roundRect">
            <a:avLst/>
          </a:prstGeom>
          <a:noFill/>
          <a:ln w="28575" cmpd="sng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290DCD5-3754-4CC0-B632-F081DC6BEF9B}"/>
              </a:ext>
            </a:extLst>
          </p:cNvPr>
          <p:cNvSpPr/>
          <p:nvPr/>
        </p:nvSpPr>
        <p:spPr>
          <a:xfrm>
            <a:off x="3686034" y="2636912"/>
            <a:ext cx="1966335" cy="864096"/>
          </a:xfrm>
          <a:prstGeom prst="roundRect">
            <a:avLst/>
          </a:prstGeom>
          <a:noFill/>
          <a:ln w="28575" cmpd="sng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41ECF1A-74A1-4471-89A6-C415F9AF24EA}"/>
              </a:ext>
            </a:extLst>
          </p:cNvPr>
          <p:cNvSpPr/>
          <p:nvPr/>
        </p:nvSpPr>
        <p:spPr>
          <a:xfrm>
            <a:off x="6156176" y="1417638"/>
            <a:ext cx="1368152" cy="2443410"/>
          </a:xfrm>
          <a:prstGeom prst="roundRect">
            <a:avLst/>
          </a:prstGeom>
          <a:noFill/>
          <a:ln w="28575" cmpd="sng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9C0BF45-B7C0-4774-90AD-1A353E2A8771}"/>
              </a:ext>
            </a:extLst>
          </p:cNvPr>
          <p:cNvSpPr txBox="1"/>
          <p:nvPr/>
        </p:nvSpPr>
        <p:spPr>
          <a:xfrm>
            <a:off x="179512" y="5805754"/>
            <a:ext cx="8424000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解释器、编译器、优化器、执行器：</a:t>
            </a:r>
            <a:r>
              <a:rPr lang="zh-CN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完成 </a:t>
            </a:r>
            <a:r>
              <a:rPr lang="en-US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HQL </a:t>
            </a:r>
            <a:r>
              <a:rPr lang="zh-CN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查询语句从词法分析、语法分析、编译、优化以及查询计划的生成。</a:t>
            </a:r>
            <a:endParaRPr lang="en-US" altLang="zh-CN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生成的查询计划</a:t>
            </a:r>
            <a:r>
              <a:rPr lang="zh-CN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存储在 </a:t>
            </a:r>
            <a:r>
              <a:rPr lang="en-US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HDFS</a:t>
            </a:r>
            <a:r>
              <a:rPr lang="zh-CN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中，并在随后有 </a:t>
            </a:r>
            <a:r>
              <a:rPr lang="en-US" altLang="zh-C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MapReduce </a:t>
            </a:r>
            <a:r>
              <a:rPr lang="zh-CN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调用执行。</a:t>
            </a:r>
            <a:endParaRPr lang="zh-CN" alt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64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create external table if not exists record ( rid STRING, </a:t>
            </a:r>
            <a:r>
              <a:rPr lang="en-US" altLang="zh-CN" sz="2000" dirty="0" err="1"/>
              <a:t>uid</a:t>
            </a:r>
            <a:r>
              <a:rPr lang="en-US" altLang="zh-CN" sz="2000" dirty="0"/>
              <a:t> STRING, bid STRING, </a:t>
            </a:r>
            <a:r>
              <a:rPr lang="en-US" altLang="zh-CN" sz="2000" dirty="0" err="1"/>
              <a:t>trancation_date</a:t>
            </a:r>
            <a:r>
              <a:rPr lang="en-US" altLang="zh-CN" sz="2000" dirty="0"/>
              <a:t> TIMESTAMP, price INT, </a:t>
            </a:r>
            <a:r>
              <a:rPr lang="en-US" altLang="zh-CN" sz="2000" dirty="0" err="1"/>
              <a:t>source_province</a:t>
            </a:r>
            <a:r>
              <a:rPr lang="en-US" altLang="zh-CN" sz="2000" dirty="0"/>
              <a:t> STRING, </a:t>
            </a:r>
            <a:r>
              <a:rPr lang="en-US" altLang="zh-CN" sz="2000" dirty="0" err="1"/>
              <a:t>target_province</a:t>
            </a:r>
            <a:r>
              <a:rPr lang="en-US" altLang="zh-CN" sz="2000" dirty="0"/>
              <a:t> STRING, site STRING, </a:t>
            </a:r>
            <a:r>
              <a:rPr lang="en-US" altLang="zh-CN" sz="2000" dirty="0" err="1"/>
              <a:t>express_number</a:t>
            </a:r>
            <a:r>
              <a:rPr lang="en-US" altLang="zh-CN" sz="2000" dirty="0"/>
              <a:t> STRING, </a:t>
            </a:r>
            <a:r>
              <a:rPr lang="en-US" altLang="zh-CN" sz="2000" dirty="0" err="1"/>
              <a:t>express_company</a:t>
            </a:r>
            <a:r>
              <a:rPr lang="en-US" altLang="zh-CN" sz="2000" dirty="0"/>
              <a:t> STRING) ROW FORMAT DELIMITED FIELDS TERMINATED BY ',' location 'hdfs://192.168.21.100:9000/opt/logs/record_dimension/' ;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55600" indent="-3429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zh-CN" altLang="en-US" sz="4800" baseline="-3472" dirty="0">
                <a:latin typeface="Arial Unicode MS"/>
                <a:cs typeface="Arial Unicode MS"/>
              </a:rPr>
              <a:t>查询</a:t>
            </a:r>
            <a:r>
              <a:rPr lang="zh-CN" altLang="en-US" sz="3200" dirty="0">
                <a:latin typeface="MS PGothic"/>
                <a:cs typeface="MS PGothic"/>
              </a:rPr>
              <a:t>各品牌</a:t>
            </a:r>
            <a:r>
              <a:rPr lang="zh-CN" altLang="en-US" sz="4800" baseline="-3472" dirty="0">
                <a:latin typeface="Arial Unicode MS"/>
                <a:cs typeface="Arial Unicode MS"/>
              </a:rPr>
              <a:t>销</a:t>
            </a:r>
            <a:r>
              <a:rPr lang="zh-CN" altLang="en-US" sz="3200" dirty="0">
                <a:latin typeface="MS PGothic"/>
                <a:cs typeface="MS PGothic"/>
              </a:rPr>
              <a:t>售</a:t>
            </a:r>
            <a:r>
              <a:rPr lang="zh-CN" altLang="en-US" sz="4800" baseline="-3472" dirty="0">
                <a:latin typeface="Arial Unicode MS"/>
                <a:cs typeface="Arial Unicode MS"/>
              </a:rPr>
              <a:t>总额</a:t>
            </a:r>
          </a:p>
          <a:p>
            <a:pPr marL="749300" marR="195580" lvl="1" indent="-279400">
              <a:lnSpc>
                <a:spcPct val="98800"/>
              </a:lnSpc>
              <a:spcBef>
                <a:spcPts val="44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lang="en-US" altLang="zh-CN" sz="1800" dirty="0">
                <a:latin typeface="Calibri"/>
                <a:cs typeface="Calibri"/>
              </a:rPr>
              <a:t>select </a:t>
            </a:r>
            <a:r>
              <a:rPr lang="en-US" altLang="zh-CN" sz="1800" dirty="0" err="1">
                <a:latin typeface="Calibri"/>
                <a:cs typeface="Calibri"/>
              </a:rPr>
              <a:t>brand,sum</a:t>
            </a:r>
            <a:r>
              <a:rPr lang="en-US" altLang="zh-CN" sz="1800" dirty="0">
                <a:latin typeface="Calibri"/>
                <a:cs typeface="Calibri"/>
              </a:rPr>
              <a:t>(price) as </a:t>
            </a:r>
            <a:r>
              <a:rPr lang="en-US" altLang="zh-CN" sz="1800" dirty="0" err="1">
                <a:latin typeface="Calibri"/>
                <a:cs typeface="Calibri"/>
              </a:rPr>
              <a:t>totalPrice</a:t>
            </a:r>
            <a:r>
              <a:rPr lang="en-US" altLang="zh-CN" sz="1800" dirty="0">
                <a:latin typeface="Calibri"/>
                <a:cs typeface="Calibri"/>
              </a:rPr>
              <a:t> </a:t>
            </a:r>
            <a:r>
              <a:rPr lang="en-US" altLang="zh-CN" sz="1800" spc="-5" dirty="0">
                <a:latin typeface="Calibri"/>
                <a:cs typeface="Calibri"/>
              </a:rPr>
              <a:t>from record join </a:t>
            </a:r>
            <a:r>
              <a:rPr lang="en-US" altLang="zh-CN" sz="1800" dirty="0" err="1">
                <a:latin typeface="Calibri"/>
                <a:cs typeface="Calibri"/>
              </a:rPr>
              <a:t>brand_dimension</a:t>
            </a:r>
            <a:r>
              <a:rPr lang="en-US" altLang="zh-CN" sz="1800" dirty="0">
                <a:latin typeface="Calibri"/>
                <a:cs typeface="Calibri"/>
              </a:rPr>
              <a:t> </a:t>
            </a:r>
            <a:r>
              <a:rPr lang="en-US" altLang="zh-CN" sz="1800" spc="-5" dirty="0">
                <a:latin typeface="Calibri"/>
                <a:cs typeface="Calibri"/>
              </a:rPr>
              <a:t>on  </a:t>
            </a:r>
            <a:r>
              <a:rPr lang="en-US" altLang="zh-CN" sz="1800" spc="-5" dirty="0" err="1">
                <a:latin typeface="Calibri"/>
                <a:cs typeface="Calibri"/>
              </a:rPr>
              <a:t>record.bid</a:t>
            </a:r>
            <a:r>
              <a:rPr lang="en-US" altLang="zh-CN" sz="1800" spc="-5" dirty="0">
                <a:latin typeface="Calibri"/>
                <a:cs typeface="Calibri"/>
              </a:rPr>
              <a:t>=</a:t>
            </a:r>
            <a:r>
              <a:rPr lang="en-US" altLang="zh-CN" sz="1800" spc="-5" dirty="0" err="1">
                <a:latin typeface="Calibri"/>
                <a:cs typeface="Calibri"/>
              </a:rPr>
              <a:t>brand_dimension.bid</a:t>
            </a:r>
            <a:r>
              <a:rPr lang="en-US" altLang="zh-CN" sz="1800" spc="-5" dirty="0">
                <a:latin typeface="Calibri"/>
                <a:cs typeface="Calibri"/>
              </a:rPr>
              <a:t> group by </a:t>
            </a:r>
            <a:r>
              <a:rPr lang="en-US" altLang="zh-CN" sz="1800" dirty="0" err="1">
                <a:latin typeface="Calibri"/>
                <a:cs typeface="Calibri"/>
              </a:rPr>
              <a:t>brand_dimension.brand</a:t>
            </a:r>
            <a:r>
              <a:rPr lang="en-US" altLang="zh-CN" sz="1800" dirty="0">
                <a:latin typeface="Calibri"/>
                <a:cs typeface="Calibri"/>
              </a:rPr>
              <a:t> </a:t>
            </a:r>
            <a:r>
              <a:rPr lang="en-US" altLang="zh-CN" sz="1800" spc="-5" dirty="0">
                <a:latin typeface="Calibri"/>
                <a:cs typeface="Calibri"/>
              </a:rPr>
              <a:t>order by  </a:t>
            </a:r>
            <a:r>
              <a:rPr lang="en-US" altLang="zh-CN" sz="1800" dirty="0" err="1">
                <a:latin typeface="Calibri"/>
                <a:cs typeface="Calibri"/>
              </a:rPr>
              <a:t>totalPrice</a:t>
            </a:r>
            <a:r>
              <a:rPr lang="en-US" altLang="zh-CN" sz="1800" spc="-90" dirty="0">
                <a:latin typeface="Calibri"/>
                <a:cs typeface="Calibri"/>
              </a:rPr>
              <a:t> </a:t>
            </a:r>
            <a:r>
              <a:rPr lang="en-US" altLang="zh-CN" sz="1800" spc="-5" dirty="0" err="1">
                <a:latin typeface="Calibri"/>
                <a:cs typeface="Calibri"/>
              </a:rPr>
              <a:t>desc</a:t>
            </a:r>
            <a:r>
              <a:rPr lang="en-US" altLang="zh-CN" sz="1800" spc="-5" dirty="0">
                <a:latin typeface="Calibri"/>
                <a:cs typeface="Calibri"/>
              </a:rPr>
              <a:t>;</a:t>
            </a:r>
          </a:p>
          <a:p>
            <a:pPr marL="749300" marR="195580" lvl="1" indent="-279400">
              <a:lnSpc>
                <a:spcPct val="98800"/>
              </a:lnSpc>
              <a:spcBef>
                <a:spcPts val="445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endParaRPr lang="en-US" altLang="zh-CN" sz="18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zh-CN" altLang="en-US" sz="4800" baseline="-3472" dirty="0">
                <a:latin typeface="Arial Unicode MS"/>
                <a:cs typeface="Arial Unicode MS"/>
              </a:rPr>
              <a:t>查询</a:t>
            </a:r>
            <a:r>
              <a:rPr lang="zh-CN" altLang="en-US" sz="3200" dirty="0">
                <a:latin typeface="MS PGothic"/>
                <a:cs typeface="MS PGothic"/>
              </a:rPr>
              <a:t>各省份消</a:t>
            </a:r>
            <a:r>
              <a:rPr lang="zh-CN" altLang="en-US" sz="4800" baseline="-3472" dirty="0">
                <a:latin typeface="Arial Unicode MS"/>
                <a:cs typeface="Arial Unicode MS"/>
              </a:rPr>
              <a:t>费总额</a:t>
            </a:r>
          </a:p>
          <a:p>
            <a:pPr marL="749300" marR="210185" lvl="1" indent="-279400" algn="just">
              <a:lnSpc>
                <a:spcPct val="98800"/>
              </a:lnSpc>
              <a:spcBef>
                <a:spcPts val="445"/>
              </a:spcBef>
              <a:buFont typeface="Arial"/>
              <a:buChar char="–"/>
              <a:tabLst>
                <a:tab pos="755650" algn="l"/>
              </a:tabLst>
            </a:pPr>
            <a:r>
              <a:rPr lang="en-US" altLang="zh-CN" sz="1800" dirty="0">
                <a:latin typeface="Calibri"/>
                <a:cs typeface="Calibri"/>
              </a:rPr>
              <a:t>select </a:t>
            </a:r>
            <a:r>
              <a:rPr lang="en-US" altLang="zh-CN" sz="1800" spc="-5" dirty="0" err="1">
                <a:latin typeface="Calibri"/>
                <a:cs typeface="Calibri"/>
              </a:rPr>
              <a:t>province,sum</a:t>
            </a:r>
            <a:r>
              <a:rPr lang="en-US" altLang="zh-CN" sz="1800" spc="-5" dirty="0">
                <a:latin typeface="Calibri"/>
                <a:cs typeface="Calibri"/>
              </a:rPr>
              <a:t>(price) </a:t>
            </a:r>
            <a:r>
              <a:rPr lang="en-US" altLang="zh-CN" sz="1800" dirty="0">
                <a:latin typeface="Calibri"/>
                <a:cs typeface="Calibri"/>
              </a:rPr>
              <a:t>as </a:t>
            </a:r>
            <a:r>
              <a:rPr lang="en-US" altLang="zh-CN" sz="1800" dirty="0" err="1">
                <a:latin typeface="Calibri"/>
                <a:cs typeface="Calibri"/>
              </a:rPr>
              <a:t>totalPrice</a:t>
            </a:r>
            <a:r>
              <a:rPr lang="en-US" altLang="zh-CN" sz="1800" dirty="0">
                <a:latin typeface="Calibri"/>
                <a:cs typeface="Calibri"/>
              </a:rPr>
              <a:t> </a:t>
            </a:r>
            <a:r>
              <a:rPr lang="en-US" altLang="zh-CN" sz="1800" spc="-5" dirty="0">
                <a:latin typeface="Calibri"/>
                <a:cs typeface="Calibri"/>
              </a:rPr>
              <a:t>from record join </a:t>
            </a:r>
            <a:r>
              <a:rPr lang="en-US" altLang="zh-CN" sz="1800" dirty="0" err="1">
                <a:latin typeface="Calibri"/>
                <a:cs typeface="Calibri"/>
              </a:rPr>
              <a:t>user_dimension</a:t>
            </a:r>
            <a:r>
              <a:rPr lang="en-US" altLang="zh-CN" sz="1800" dirty="0">
                <a:latin typeface="Calibri"/>
                <a:cs typeface="Calibri"/>
              </a:rPr>
              <a:t> </a:t>
            </a:r>
            <a:r>
              <a:rPr lang="en-US" altLang="zh-CN" sz="1800" spc="-5" dirty="0">
                <a:latin typeface="Calibri"/>
                <a:cs typeface="Calibri"/>
              </a:rPr>
              <a:t>on  </a:t>
            </a:r>
            <a:r>
              <a:rPr lang="en-US" altLang="zh-CN" sz="1800" spc="-5" dirty="0" err="1">
                <a:latin typeface="Calibri"/>
                <a:cs typeface="Calibri"/>
              </a:rPr>
              <a:t>record.uid</a:t>
            </a:r>
            <a:r>
              <a:rPr lang="en-US" altLang="zh-CN" sz="1800" spc="-5" dirty="0">
                <a:latin typeface="Calibri"/>
                <a:cs typeface="Calibri"/>
              </a:rPr>
              <a:t>=</a:t>
            </a:r>
            <a:r>
              <a:rPr lang="en-US" altLang="zh-CN" sz="1800" spc="-5" dirty="0" err="1">
                <a:latin typeface="Calibri"/>
                <a:cs typeface="Calibri"/>
              </a:rPr>
              <a:t>user_dimension.uid</a:t>
            </a:r>
            <a:r>
              <a:rPr lang="en-US" altLang="zh-CN" sz="1800" spc="-5" dirty="0">
                <a:latin typeface="Calibri"/>
                <a:cs typeface="Calibri"/>
              </a:rPr>
              <a:t> group by </a:t>
            </a:r>
            <a:r>
              <a:rPr lang="en-US" altLang="zh-CN" sz="1800" dirty="0" err="1">
                <a:latin typeface="Calibri"/>
                <a:cs typeface="Calibri"/>
              </a:rPr>
              <a:t>user_dimension.province</a:t>
            </a:r>
            <a:r>
              <a:rPr lang="en-US" altLang="zh-CN" sz="1800" dirty="0">
                <a:latin typeface="Calibri"/>
                <a:cs typeface="Calibri"/>
              </a:rPr>
              <a:t> </a:t>
            </a:r>
            <a:r>
              <a:rPr lang="en-US" altLang="zh-CN" sz="1800" spc="-5" dirty="0">
                <a:latin typeface="Calibri"/>
                <a:cs typeface="Calibri"/>
              </a:rPr>
              <a:t>order by  </a:t>
            </a:r>
            <a:r>
              <a:rPr lang="en-US" altLang="zh-CN" sz="1800" dirty="0" err="1">
                <a:latin typeface="Calibri"/>
                <a:cs typeface="Calibri"/>
              </a:rPr>
              <a:t>totalPrice</a:t>
            </a:r>
            <a:r>
              <a:rPr lang="en-US" altLang="zh-CN" sz="1800" spc="-90" dirty="0">
                <a:latin typeface="Calibri"/>
                <a:cs typeface="Calibri"/>
              </a:rPr>
              <a:t> </a:t>
            </a:r>
            <a:r>
              <a:rPr lang="en-US" altLang="zh-CN" sz="1800" spc="-5" dirty="0" err="1">
                <a:latin typeface="Calibri"/>
                <a:cs typeface="Calibri"/>
              </a:rPr>
              <a:t>desc</a:t>
            </a:r>
            <a:r>
              <a:rPr lang="en-US" altLang="zh-CN" sz="1800" spc="-5" dirty="0">
                <a:latin typeface="Calibri"/>
                <a:cs typeface="Calibri"/>
              </a:rPr>
              <a:t>;</a:t>
            </a:r>
          </a:p>
          <a:p>
            <a:pPr marL="749300" marR="210185" lvl="1" indent="-279400" algn="just">
              <a:lnSpc>
                <a:spcPct val="98800"/>
              </a:lnSpc>
              <a:spcBef>
                <a:spcPts val="445"/>
              </a:spcBef>
              <a:buFont typeface="Arial"/>
              <a:buChar char="–"/>
              <a:tabLst>
                <a:tab pos="755650" algn="l"/>
              </a:tabLst>
            </a:pPr>
            <a:endParaRPr lang="en-US" altLang="zh-CN" sz="1800" spc="-5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zh-CN" altLang="en-US" sz="3200" dirty="0">
                <a:latin typeface="Arial Unicode MS"/>
                <a:cs typeface="Arial Unicode MS"/>
              </a:rPr>
              <a:t>查询</a:t>
            </a:r>
            <a:r>
              <a:rPr lang="zh-CN" altLang="en-US" sz="4800" baseline="3472" dirty="0">
                <a:latin typeface="MS PGothic"/>
                <a:cs typeface="MS PGothic"/>
              </a:rPr>
              <a:t>各年</a:t>
            </a:r>
            <a:r>
              <a:rPr lang="zh-CN" altLang="en-US" sz="3200" dirty="0">
                <a:latin typeface="Arial Unicode MS"/>
                <a:cs typeface="Arial Unicode MS"/>
              </a:rPr>
              <a:t>龄</a:t>
            </a:r>
            <a:r>
              <a:rPr lang="zh-CN" altLang="en-US" sz="4800" baseline="3472" dirty="0">
                <a:latin typeface="MS PGothic"/>
                <a:cs typeface="MS PGothic"/>
              </a:rPr>
              <a:t>段用</a:t>
            </a:r>
            <a:r>
              <a:rPr lang="zh-CN" altLang="en-US" sz="3200" dirty="0">
                <a:latin typeface="Arial Unicode MS"/>
                <a:cs typeface="Arial Unicode MS"/>
              </a:rPr>
              <a:t>户</a:t>
            </a:r>
            <a:r>
              <a:rPr lang="zh-CN" altLang="en-US" sz="4800" baseline="3472" dirty="0">
                <a:latin typeface="MS PGothic"/>
                <a:cs typeface="MS PGothic"/>
              </a:rPr>
              <a:t>消</a:t>
            </a:r>
            <a:r>
              <a:rPr lang="zh-CN" altLang="en-US" sz="3200" dirty="0">
                <a:latin typeface="Arial Unicode MS"/>
                <a:cs typeface="Arial Unicode MS"/>
              </a:rPr>
              <a:t>费总额</a:t>
            </a:r>
          </a:p>
          <a:p>
            <a:pPr marL="749300" marR="5080" lvl="1" indent="-279400">
              <a:lnSpc>
                <a:spcPct val="99800"/>
              </a:lnSpc>
              <a:spcBef>
                <a:spcPts val="204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lang="en-US" altLang="zh-CN" sz="1800" dirty="0">
                <a:latin typeface="Calibri"/>
                <a:cs typeface="Calibri"/>
              </a:rPr>
              <a:t>select cast(DATEDIFF(CURRENT_DATE, birth)/365 as </a:t>
            </a:r>
            <a:r>
              <a:rPr lang="en-US" altLang="zh-CN" sz="1800" dirty="0" err="1">
                <a:latin typeface="Calibri"/>
                <a:cs typeface="Calibri"/>
              </a:rPr>
              <a:t>int</a:t>
            </a:r>
            <a:r>
              <a:rPr lang="en-US" altLang="zh-CN" sz="1800" dirty="0">
                <a:latin typeface="Calibri"/>
                <a:cs typeface="Calibri"/>
              </a:rPr>
              <a:t>) as age, sum(price) as  </a:t>
            </a:r>
            <a:r>
              <a:rPr lang="en-US" altLang="zh-CN" sz="1800" dirty="0" err="1">
                <a:latin typeface="Calibri"/>
                <a:cs typeface="Calibri"/>
              </a:rPr>
              <a:t>totalPrice</a:t>
            </a:r>
            <a:r>
              <a:rPr lang="en-US" altLang="zh-CN" sz="1800" dirty="0">
                <a:latin typeface="Calibri"/>
                <a:cs typeface="Calibri"/>
              </a:rPr>
              <a:t> </a:t>
            </a:r>
            <a:r>
              <a:rPr lang="en-US" altLang="zh-CN" sz="1800" spc="-5" dirty="0">
                <a:latin typeface="Calibri"/>
                <a:cs typeface="Calibri"/>
              </a:rPr>
              <a:t>from record join </a:t>
            </a:r>
            <a:r>
              <a:rPr lang="en-US" altLang="zh-CN" sz="1800" dirty="0" err="1">
                <a:latin typeface="Calibri"/>
                <a:cs typeface="Calibri"/>
              </a:rPr>
              <a:t>user_dimension</a:t>
            </a:r>
            <a:r>
              <a:rPr lang="en-US" altLang="zh-CN" sz="1800" dirty="0">
                <a:latin typeface="Calibri"/>
                <a:cs typeface="Calibri"/>
              </a:rPr>
              <a:t> </a:t>
            </a:r>
            <a:r>
              <a:rPr lang="en-US" altLang="zh-CN" sz="1800" spc="-5" dirty="0">
                <a:latin typeface="Calibri"/>
                <a:cs typeface="Calibri"/>
              </a:rPr>
              <a:t>on </a:t>
            </a:r>
            <a:r>
              <a:rPr lang="en-US" altLang="zh-CN" sz="1800" spc="-5" dirty="0" err="1">
                <a:latin typeface="Calibri"/>
                <a:cs typeface="Calibri"/>
              </a:rPr>
              <a:t>record.uid</a:t>
            </a:r>
            <a:r>
              <a:rPr lang="en-US" altLang="zh-CN" sz="1800" spc="-5" dirty="0">
                <a:latin typeface="Calibri"/>
                <a:cs typeface="Calibri"/>
              </a:rPr>
              <a:t>=</a:t>
            </a:r>
            <a:r>
              <a:rPr lang="en-US" altLang="zh-CN" sz="1800" spc="-5" dirty="0" err="1">
                <a:latin typeface="Calibri"/>
                <a:cs typeface="Calibri"/>
              </a:rPr>
              <a:t>user_dimension.uid</a:t>
            </a:r>
            <a:r>
              <a:rPr lang="en-US" altLang="zh-CN" sz="1800" spc="-5" dirty="0">
                <a:latin typeface="Calibri"/>
                <a:cs typeface="Calibri"/>
              </a:rPr>
              <a:t>  </a:t>
            </a:r>
            <a:r>
              <a:rPr lang="en-US" altLang="zh-CN" sz="1800" dirty="0">
                <a:latin typeface="Calibri"/>
                <a:cs typeface="Calibri"/>
              </a:rPr>
              <a:t>group by cast(DATEDIFF(CURRENT_DATE, birth)/365 as </a:t>
            </a:r>
            <a:r>
              <a:rPr lang="en-US" altLang="zh-CN" sz="1800" dirty="0" err="1">
                <a:latin typeface="Calibri"/>
                <a:cs typeface="Calibri"/>
              </a:rPr>
              <a:t>int</a:t>
            </a:r>
            <a:r>
              <a:rPr lang="en-US" altLang="zh-CN" sz="1800" dirty="0">
                <a:latin typeface="Calibri"/>
                <a:cs typeface="Calibri"/>
              </a:rPr>
              <a:t>) </a:t>
            </a:r>
            <a:r>
              <a:rPr lang="en-US" altLang="zh-CN" sz="1800" spc="-5" dirty="0">
                <a:latin typeface="Calibri"/>
                <a:cs typeface="Calibri"/>
              </a:rPr>
              <a:t>order by</a:t>
            </a:r>
            <a:r>
              <a:rPr lang="en-US" altLang="zh-CN" sz="1800" spc="-90" dirty="0">
                <a:latin typeface="Calibri"/>
                <a:cs typeface="Calibri"/>
              </a:rPr>
              <a:t> </a:t>
            </a:r>
            <a:r>
              <a:rPr lang="en-US" altLang="zh-CN" sz="1800" dirty="0" err="1">
                <a:latin typeface="Calibri"/>
                <a:cs typeface="Calibri"/>
              </a:rPr>
              <a:t>totalPrice</a:t>
            </a:r>
            <a:r>
              <a:rPr lang="en-US" altLang="zh-CN" sz="1800" dirty="0">
                <a:latin typeface="Calibri"/>
                <a:cs typeface="Calibri"/>
              </a:rPr>
              <a:t>  </a:t>
            </a:r>
            <a:r>
              <a:rPr lang="en-US" altLang="zh-CN" sz="1800" spc="-5" dirty="0" err="1">
                <a:latin typeface="Calibri"/>
                <a:cs typeface="Calibri"/>
              </a:rPr>
              <a:t>desc</a:t>
            </a:r>
            <a:r>
              <a:rPr lang="en-US" altLang="zh-CN" sz="1800" spc="-5" dirty="0">
                <a:latin typeface="Calibri"/>
                <a:cs typeface="Calibri"/>
              </a:rPr>
              <a:t>;</a:t>
            </a:r>
            <a:endParaRPr lang="en-US" altLang="zh-CN" sz="1800" dirty="0">
              <a:latin typeface="Calibri"/>
              <a:cs typeface="Calibri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4F62C55-021F-45D6-9F6E-2BAD8C453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174CBF8-38AC-49F8-982D-B6A4CAB5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作业的工作流程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5A1F0F-915B-4A47-8844-F9213C15B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28800"/>
            <a:ext cx="8496944" cy="505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2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内嵌模式</a:t>
            </a:r>
            <a:endParaRPr lang="en-US" altLang="zh-CN" dirty="0"/>
          </a:p>
          <a:p>
            <a:r>
              <a:rPr lang="zh-CN" altLang="en-US" dirty="0"/>
              <a:t>本地模式</a:t>
            </a:r>
            <a:endParaRPr lang="en-US" altLang="zh-CN" dirty="0"/>
          </a:p>
          <a:p>
            <a:r>
              <a:rPr lang="zh-CN" altLang="en-US" dirty="0"/>
              <a:t>远程模式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元数据存储</a:t>
            </a:r>
          </a:p>
        </p:txBody>
      </p:sp>
      <p:pic>
        <p:nvPicPr>
          <p:cNvPr id="1028" name="Picture 4" descr="https://gimg2.baidu.com/image_search/src=http%3A%2F%2Fattachbak.dataguru.cn%2Fattachments%2Fforum%2F201212%2F01%2F2312139q13aqllkvzfffk2.png&amp;refer=http%3A%2F%2Fattachbak.dataguru.cn&amp;app=2002&amp;size=f9999,10000&amp;q=a80&amp;n=0&amp;g=0n&amp;fmt=jpeg?sec=1639620943&amp;t=259eea3892574677b314ba08f3becb0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1" t="2686" r="7762" b="3656"/>
          <a:stretch/>
        </p:blipFill>
        <p:spPr bwMode="auto">
          <a:xfrm>
            <a:off x="3419872" y="1195974"/>
            <a:ext cx="5532699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173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、安装</a:t>
            </a:r>
            <a:r>
              <a:rPr lang="en-US" altLang="zh-CN" dirty="0"/>
              <a:t>MySQL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、安装</a:t>
            </a:r>
            <a:r>
              <a:rPr lang="en-US" altLang="zh-CN" dirty="0"/>
              <a:t>Hive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、配置</a:t>
            </a:r>
            <a:r>
              <a:rPr lang="en-US" altLang="zh-CN" dirty="0"/>
              <a:t>Hive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Hive</a:t>
            </a:r>
            <a:r>
              <a:rPr lang="zh-CN" altLang="en-US" dirty="0"/>
              <a:t>的配置与安装</a:t>
            </a:r>
          </a:p>
        </p:txBody>
      </p:sp>
    </p:spTree>
    <p:extLst>
      <p:ext uri="{BB962C8B-B14F-4D97-AF65-F5344CB8AC3E}">
        <p14:creationId xmlns:p14="http://schemas.microsoft.com/office/powerpoint/2010/main" val="1565350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Hive Select</a:t>
            </a:r>
            <a:r>
              <a:rPr lang="zh-CN" altLang="en-US" dirty="0"/>
              <a:t>查询中一般会扫描整个表内容，会消耗很多时间做没必要的工作。有时候只需要扫描表中关心的一部分数据，因此建表时引入了</a:t>
            </a:r>
            <a:r>
              <a:rPr lang="en-US" altLang="zh-CN" dirty="0"/>
              <a:t>partition</a:t>
            </a:r>
            <a:r>
              <a:rPr lang="zh-CN" altLang="en-US" dirty="0"/>
              <a:t>概念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分区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CREATE TABLE person(</a:t>
            </a:r>
          </a:p>
          <a:p>
            <a:r>
              <a:rPr lang="en-US" altLang="zh-CN" dirty="0"/>
              <a:t>id INT, </a:t>
            </a:r>
          </a:p>
          <a:p>
            <a:r>
              <a:rPr lang="en-US" altLang="zh-CN" dirty="0"/>
              <a:t>name STRING,</a:t>
            </a:r>
          </a:p>
          <a:p>
            <a:r>
              <a:rPr lang="en-US" altLang="zh-CN" dirty="0"/>
              <a:t>age  INT,</a:t>
            </a:r>
          </a:p>
          <a:p>
            <a:r>
              <a:rPr lang="en-US" altLang="zh-CN" dirty="0" err="1"/>
              <a:t>fav</a:t>
            </a:r>
            <a:r>
              <a:rPr lang="en-US" altLang="zh-CN" dirty="0"/>
              <a:t>  ARRAY&lt;STRING&gt;,</a:t>
            </a:r>
          </a:p>
          <a:p>
            <a:r>
              <a:rPr lang="en-US" altLang="zh-CN" dirty="0" err="1"/>
              <a:t>addr</a:t>
            </a:r>
            <a:r>
              <a:rPr lang="en-US" altLang="zh-CN" dirty="0"/>
              <a:t> MAP&lt;STRING,STRING&gt;</a:t>
            </a:r>
          </a:p>
          <a:p>
            <a:r>
              <a:rPr lang="en-US" altLang="zh-CN" dirty="0"/>
              <a:t>)</a:t>
            </a:r>
          </a:p>
          <a:p>
            <a:r>
              <a:rPr lang="en-US" altLang="zh-CN" dirty="0"/>
              <a:t>COMMENT 'This is the person table' </a:t>
            </a:r>
          </a:p>
          <a:p>
            <a:r>
              <a:rPr lang="en-US" altLang="zh-CN" dirty="0"/>
              <a:t>PARTITIONED BY(</a:t>
            </a:r>
            <a:r>
              <a:rPr lang="en-US" altLang="zh-CN" dirty="0" err="1"/>
              <a:t>dt</a:t>
            </a:r>
            <a:r>
              <a:rPr lang="en-US" altLang="zh-CN" dirty="0"/>
              <a:t> STRING)</a:t>
            </a:r>
          </a:p>
          <a:p>
            <a:r>
              <a:rPr lang="en-US" altLang="zh-CN" dirty="0"/>
              <a:t>ROW FORMAT DELIMITED FIELDS TERMINATED BY '\t' </a:t>
            </a:r>
          </a:p>
          <a:p>
            <a:r>
              <a:rPr lang="en-US" altLang="zh-CN" dirty="0"/>
              <a:t>COLLECTION ITEMS TERMINATED BY '-' </a:t>
            </a:r>
          </a:p>
          <a:p>
            <a:r>
              <a:rPr lang="en-US" altLang="zh-CN" dirty="0"/>
              <a:t>MAP KEYS TERMINATED BY ':' </a:t>
            </a:r>
          </a:p>
          <a:p>
            <a:r>
              <a:rPr lang="en-US" altLang="zh-CN" dirty="0"/>
              <a:t>STORED AS TEXTFILE;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分区</a:t>
            </a:r>
          </a:p>
        </p:txBody>
      </p:sp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	rod	18	study-game-driver	</a:t>
            </a:r>
            <a:r>
              <a:rPr lang="en-US" altLang="zh-CN" dirty="0" err="1"/>
              <a:t>std_addr:beijing-work_addr:shanghai</a:t>
            </a:r>
            <a:endParaRPr lang="en-US" altLang="zh-CN" dirty="0"/>
          </a:p>
          <a:p>
            <a:r>
              <a:rPr lang="en-US" altLang="zh-CN" dirty="0"/>
              <a:t>2	 tom	21	study-game-driver	</a:t>
            </a:r>
            <a:r>
              <a:rPr lang="en-US" altLang="zh-CN" dirty="0" err="1"/>
              <a:t>std_addr:beijing-work_addr:shanghai</a:t>
            </a:r>
            <a:endParaRPr lang="en-US" altLang="zh-CN" dirty="0"/>
          </a:p>
          <a:p>
            <a:r>
              <a:rPr lang="en-US" altLang="zh-CN" dirty="0"/>
              <a:t>3	jerry	33	study-game-driver	</a:t>
            </a:r>
            <a:r>
              <a:rPr lang="en-US" altLang="zh-CN" dirty="0" err="1"/>
              <a:t>std_addr:beijing-work_addr:shanghai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导入数据</a:t>
            </a:r>
          </a:p>
        </p:txBody>
      </p:sp>
    </p:spTree>
  </p:cSld>
  <p:clrMapOvr>
    <a:masterClrMapping/>
  </p:clrMapOvr>
  <p:transition advClick="0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2512</TotalTime>
  <Words>1841</Words>
  <Application>Microsoft Office PowerPoint</Application>
  <PresentationFormat>全屏显示(4:3)</PresentationFormat>
  <Paragraphs>225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Arial Unicode MS</vt:lpstr>
      <vt:lpstr>Microsoft JhengHei</vt:lpstr>
      <vt:lpstr>MS PGothic</vt:lpstr>
      <vt:lpstr>宋体</vt:lpstr>
      <vt:lpstr>Arial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聚合</vt:lpstr>
      <vt:lpstr>Hive理论基础</vt:lpstr>
      <vt:lpstr>Hive理论基础</vt:lpstr>
      <vt:lpstr>Hive运行架构</vt:lpstr>
      <vt:lpstr>Hive作业的工作流程</vt:lpstr>
      <vt:lpstr>元数据存储</vt:lpstr>
      <vt:lpstr>Hive的配置与安装</vt:lpstr>
      <vt:lpstr>分区</vt:lpstr>
      <vt:lpstr>分区</vt:lpstr>
      <vt:lpstr>导入数据</vt:lpstr>
      <vt:lpstr>导入数据</vt:lpstr>
      <vt:lpstr>分桶</vt:lpstr>
      <vt:lpstr>分桶</vt:lpstr>
      <vt:lpstr>分桶</vt:lpstr>
      <vt:lpstr>Hive的内表和外表</vt:lpstr>
      <vt:lpstr>Hive内部表</vt:lpstr>
      <vt:lpstr>Hive外部表</vt:lpstr>
      <vt:lpstr>内部表和外部表</vt:lpstr>
      <vt:lpstr>Location</vt:lpstr>
      <vt:lpstr>文件存储格式</vt:lpstr>
      <vt:lpstr>行存储与列存储</vt:lpstr>
      <vt:lpstr>启动Hive后台服务</vt:lpstr>
      <vt:lpstr>构建虚拟表</vt:lpstr>
      <vt:lpstr>用户自定义函数</vt:lpstr>
      <vt:lpstr>实例</vt:lpstr>
      <vt:lpstr>自定义UDF</vt:lpstr>
      <vt:lpstr>自定义UDF</vt:lpstr>
      <vt:lpstr>Java访问Hive</vt:lpstr>
      <vt:lpstr>实例</vt:lpstr>
      <vt:lpstr>实例</vt:lpstr>
      <vt:lpstr>实例</vt:lpstr>
      <vt:lpstr>实例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 b</cp:lastModifiedBy>
  <cp:revision>129</cp:revision>
  <dcterms:created xsi:type="dcterms:W3CDTF">2017-09-18T12:13:21Z</dcterms:created>
  <dcterms:modified xsi:type="dcterms:W3CDTF">2021-12-08T15:03:43Z</dcterms:modified>
</cp:coreProperties>
</file>