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99" r:id="rId2"/>
    <p:sldId id="300" r:id="rId3"/>
    <p:sldId id="294" r:id="rId4"/>
    <p:sldId id="295" r:id="rId5"/>
    <p:sldId id="296" r:id="rId6"/>
    <p:sldId id="324" r:id="rId7"/>
    <p:sldId id="309" r:id="rId8"/>
    <p:sldId id="311" r:id="rId9"/>
    <p:sldId id="312" r:id="rId10"/>
    <p:sldId id="313" r:id="rId11"/>
    <p:sldId id="315" r:id="rId12"/>
    <p:sldId id="325" r:id="rId13"/>
    <p:sldId id="326" r:id="rId14"/>
    <p:sldId id="327" r:id="rId15"/>
    <p:sldId id="331" r:id="rId16"/>
    <p:sldId id="329" r:id="rId17"/>
    <p:sldId id="330" r:id="rId18"/>
    <p:sldId id="328" r:id="rId19"/>
    <p:sldId id="332" r:id="rId20"/>
    <p:sldId id="316" r:id="rId21"/>
    <p:sldId id="310" r:id="rId22"/>
    <p:sldId id="323" r:id="rId23"/>
    <p:sldId id="281" r:id="rId24"/>
    <p:sldId id="322" r:id="rId25"/>
    <p:sldId id="30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52"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4CD9D7-A150-4CF0-B156-0EC76350DBA0}" type="datetimeFigureOut">
              <a:rPr lang="zh-CN" altLang="en-US" smtClean="0"/>
              <a:pPr/>
              <a:t>21.12.8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6E091-F3A4-4293-B431-15580C0151E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326E091-F3A4-4293-B431-15580C0151E5}" type="slidenum">
              <a:rPr lang="zh-CN" altLang="en-US" smtClean="0"/>
              <a:pPr/>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MapTask</a:t>
            </a:r>
            <a:r>
              <a:rPr lang="en-US" altLang="zh-CN" dirty="0"/>
              <a:t> </a:t>
            </a:r>
            <a:r>
              <a:rPr lang="zh-CN" altLang="en-US" dirty="0"/>
              <a:t>可以并行运行</a:t>
            </a:r>
          </a:p>
        </p:txBody>
      </p:sp>
      <p:sp>
        <p:nvSpPr>
          <p:cNvPr id="4" name="灯片编号占位符 3"/>
          <p:cNvSpPr>
            <a:spLocks noGrp="1"/>
          </p:cNvSpPr>
          <p:nvPr>
            <p:ph type="sldNum" sz="quarter" idx="10"/>
          </p:nvPr>
        </p:nvSpPr>
        <p:spPr/>
        <p:txBody>
          <a:bodyPr/>
          <a:lstStyle/>
          <a:p>
            <a:fld id="{7326E091-F3A4-4293-B431-15580C0151E5}"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326E091-F3A4-4293-B431-15580C0151E5}"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21.12.8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21.12.8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21.12.8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分布式计算框架</a:t>
            </a:r>
            <a:endParaRPr lang="en-US" altLang="zh-CN" dirty="0"/>
          </a:p>
          <a:p>
            <a:r>
              <a:rPr lang="zh-CN" altLang="en-US" dirty="0"/>
              <a:t>离线</a:t>
            </a:r>
            <a:endParaRPr lang="en-US" altLang="zh-CN" dirty="0"/>
          </a:p>
          <a:p>
            <a:r>
              <a:rPr lang="zh-CN" altLang="en-US" dirty="0"/>
              <a:t>流式</a:t>
            </a:r>
            <a:endParaRPr lang="en-US" altLang="zh-CN" dirty="0"/>
          </a:p>
          <a:p>
            <a:pPr lvl="2"/>
            <a:r>
              <a:rPr lang="en-US" altLang="zh-CN" dirty="0"/>
              <a:t>Storm</a:t>
            </a:r>
          </a:p>
          <a:p>
            <a:r>
              <a:rPr lang="zh-CN" altLang="en-US" dirty="0"/>
              <a:t>内存</a:t>
            </a:r>
            <a:endParaRPr lang="en-US" altLang="zh-CN" dirty="0"/>
          </a:p>
          <a:p>
            <a:pPr lvl="2"/>
            <a:r>
              <a:rPr lang="en-US" altLang="zh-CN" dirty="0"/>
              <a:t>Spark</a:t>
            </a:r>
          </a:p>
        </p:txBody>
      </p:sp>
      <p:sp>
        <p:nvSpPr>
          <p:cNvPr id="2" name="标题 1"/>
          <p:cNvSpPr>
            <a:spLocks noGrp="1"/>
          </p:cNvSpPr>
          <p:nvPr>
            <p:ph type="title"/>
          </p:nvPr>
        </p:nvSpPr>
        <p:spPr/>
        <p:txBody>
          <a:bodyPr/>
          <a:lstStyle/>
          <a:p>
            <a:r>
              <a:rPr lang="en-US" altLang="zh-CN" dirty="0"/>
              <a:t>MR</a:t>
            </a:r>
            <a:r>
              <a:rPr lang="zh-CN" altLang="en-US" dirty="0"/>
              <a:t>是什么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以行进行切分</a:t>
            </a:r>
            <a:endParaRPr lang="en-US" altLang="zh-CN" dirty="0"/>
          </a:p>
          <a:p>
            <a:r>
              <a:rPr lang="zh-CN" altLang="en-US" dirty="0"/>
              <a:t>排序与分组</a:t>
            </a:r>
            <a:endParaRPr lang="en-US" altLang="zh-CN" dirty="0"/>
          </a:p>
          <a:p>
            <a:pPr lvl="1"/>
            <a:r>
              <a:rPr lang="zh-CN" altLang="en-US" dirty="0"/>
              <a:t>排序：字典顺序</a:t>
            </a:r>
            <a:endParaRPr lang="en-US" altLang="zh-CN" dirty="0"/>
          </a:p>
          <a:p>
            <a:pPr lvl="1"/>
            <a:r>
              <a:rPr lang="zh-CN" altLang="en-US" dirty="0"/>
              <a:t>分组：单词相同为一组</a:t>
            </a:r>
            <a:endParaRPr lang="en-US" altLang="zh-CN" dirty="0"/>
          </a:p>
          <a:p>
            <a:r>
              <a:rPr lang="zh-CN" altLang="en-US" dirty="0"/>
              <a:t>以组为单位传给</a:t>
            </a:r>
            <a:r>
              <a:rPr lang="en-US" altLang="zh-CN" dirty="0"/>
              <a:t>Reduce</a:t>
            </a:r>
          </a:p>
        </p:txBody>
      </p:sp>
      <p:sp>
        <p:nvSpPr>
          <p:cNvPr id="2" name="标题 1"/>
          <p:cNvSpPr>
            <a:spLocks noGrp="1"/>
          </p:cNvSpPr>
          <p:nvPr>
            <p:ph type="title"/>
          </p:nvPr>
        </p:nvSpPr>
        <p:spPr/>
        <p:txBody>
          <a:bodyPr/>
          <a:lstStyle/>
          <a:p>
            <a:r>
              <a:rPr lang="en-US" altLang="zh-CN" dirty="0"/>
              <a:t>MR</a:t>
            </a:r>
            <a:r>
              <a:rPr lang="zh-CN" altLang="en-US" dirty="0"/>
              <a:t>计算框架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dirty="0"/>
              <a:t>Map-reduce</a:t>
            </a:r>
            <a:r>
              <a:rPr lang="zh-CN" altLang="en-US" dirty="0"/>
              <a:t>的思想就是“分而治之” </a:t>
            </a:r>
          </a:p>
          <a:p>
            <a:r>
              <a:rPr lang="en-US" altLang="zh-CN" dirty="0" err="1"/>
              <a:t>Mapper</a:t>
            </a:r>
            <a:r>
              <a:rPr lang="zh-CN" altLang="en-US" dirty="0"/>
              <a:t>负责“分”，即把复杂的任务分解为若干个“简单的任务”执行 </a:t>
            </a:r>
          </a:p>
          <a:p>
            <a:r>
              <a:rPr lang="en-US" altLang="zh-CN" dirty="0"/>
              <a:t>“</a:t>
            </a:r>
            <a:r>
              <a:rPr lang="zh-CN" altLang="en-US" dirty="0"/>
              <a:t>简单的任务”有几个含义： </a:t>
            </a:r>
          </a:p>
          <a:p>
            <a:pPr lvl="1"/>
            <a:r>
              <a:rPr lang="zh-CN" altLang="en-US" dirty="0"/>
              <a:t>数据或计算规模相对于原任务要大大缩小 </a:t>
            </a:r>
          </a:p>
          <a:p>
            <a:pPr lvl="1"/>
            <a:r>
              <a:rPr lang="zh-CN" altLang="en-US" dirty="0"/>
              <a:t>就近计算，即会被分配到存放了所需数据的节点进行计算 </a:t>
            </a:r>
          </a:p>
          <a:p>
            <a:pPr lvl="1"/>
            <a:r>
              <a:rPr lang="zh-CN" altLang="en-US" dirty="0"/>
              <a:t>这些小任务可以并行计算，彼此间几乎没有依赖关系 </a:t>
            </a:r>
            <a:endParaRPr lang="en-US" altLang="zh-CN" dirty="0"/>
          </a:p>
          <a:p>
            <a:pPr lvl="1"/>
            <a:r>
              <a:rPr lang="en-US" altLang="zh-CN" dirty="0"/>
              <a:t>Map</a:t>
            </a:r>
            <a:r>
              <a:rPr lang="zh-CN" altLang="en-US" dirty="0"/>
              <a:t>的数量由碎片段的多少决定（在</a:t>
            </a:r>
            <a:r>
              <a:rPr lang="en-US" altLang="zh-CN" dirty="0" err="1"/>
              <a:t>datanode</a:t>
            </a:r>
            <a:r>
              <a:rPr lang="zh-CN" altLang="en-US" dirty="0"/>
              <a:t>上执行）</a:t>
            </a:r>
            <a:endParaRPr lang="en-US" altLang="zh-CN" dirty="0"/>
          </a:p>
          <a:p>
            <a:pPr lvl="1"/>
            <a:r>
              <a:rPr lang="zh-CN" altLang="en-US" dirty="0"/>
              <a:t>找一台</a:t>
            </a:r>
            <a:r>
              <a:rPr lang="en-US" altLang="zh-CN" dirty="0"/>
              <a:t>CPU</a:t>
            </a:r>
            <a:r>
              <a:rPr lang="zh-CN" altLang="en-US" dirty="0"/>
              <a:t>空闲的执行（有多个副本）</a:t>
            </a:r>
            <a:endParaRPr lang="en-US" altLang="zh-CN" dirty="0"/>
          </a:p>
          <a:p>
            <a:pPr lvl="1"/>
            <a:r>
              <a:rPr lang="en-US" altLang="zh-CN" dirty="0"/>
              <a:t>Reduce</a:t>
            </a:r>
            <a:r>
              <a:rPr lang="zh-CN" altLang="en-US" dirty="0"/>
              <a:t>任务默认只有</a:t>
            </a:r>
            <a:r>
              <a:rPr lang="en-US" altLang="zh-CN" dirty="0"/>
              <a:t>1</a:t>
            </a:r>
            <a:r>
              <a:rPr lang="zh-CN" altLang="en-US" dirty="0"/>
              <a:t>个（洗牌之后的结果传给</a:t>
            </a:r>
            <a:r>
              <a:rPr lang="en-US" altLang="zh-CN" dirty="0"/>
              <a:t>Reduce</a:t>
            </a:r>
            <a:r>
              <a:rPr lang="zh-CN" altLang="en-US" dirty="0"/>
              <a:t>）</a:t>
            </a:r>
            <a:endParaRPr lang="en-US" altLang="zh-CN" dirty="0"/>
          </a:p>
          <a:p>
            <a:pPr lvl="2"/>
            <a:r>
              <a:rPr lang="en-US" altLang="zh-CN" dirty="0"/>
              <a:t>Reducer</a:t>
            </a:r>
            <a:r>
              <a:rPr lang="zh-CN" altLang="en-US" dirty="0"/>
              <a:t>的数目由</a:t>
            </a:r>
            <a:r>
              <a:rPr lang="en-US" altLang="zh-CN" dirty="0" err="1"/>
              <a:t>mapred-site.xml</a:t>
            </a:r>
            <a:r>
              <a:rPr lang="zh-CN" altLang="en-US" dirty="0"/>
              <a:t>配置文件里的</a:t>
            </a:r>
            <a:r>
              <a:rPr lang="en-US" altLang="zh-CN" dirty="0" err="1"/>
              <a:t>mapred.reduce.tasks</a:t>
            </a:r>
            <a:r>
              <a:rPr lang="zh-CN" altLang="en-US" dirty="0"/>
              <a:t>决定。缺省值为</a:t>
            </a:r>
            <a:r>
              <a:rPr lang="en-US" altLang="zh-CN" dirty="0"/>
              <a:t>1</a:t>
            </a:r>
            <a:r>
              <a:rPr lang="zh-CN" altLang="en-US" dirty="0"/>
              <a:t>，用户可以覆盖 </a:t>
            </a:r>
          </a:p>
          <a:p>
            <a:pPr lvl="2"/>
            <a:endParaRPr lang="zh-CN" altLang="en-US" dirty="0"/>
          </a:p>
          <a:p>
            <a:endParaRPr lang="zh-CN" altLang="en-US" dirty="0"/>
          </a:p>
        </p:txBody>
      </p:sp>
      <p:sp>
        <p:nvSpPr>
          <p:cNvPr id="2" name="标题 1"/>
          <p:cNvSpPr>
            <a:spLocks noGrp="1"/>
          </p:cNvSpPr>
          <p:nvPr>
            <p:ph type="title"/>
          </p:nvPr>
        </p:nvSpPr>
        <p:spPr/>
        <p:txBody>
          <a:bodyPr/>
          <a:lstStyle/>
          <a:p>
            <a:r>
              <a:rPr lang="en-US" altLang="zh-CN" dirty="0" err="1"/>
              <a:t>MapReduce</a:t>
            </a:r>
            <a:r>
              <a:rPr lang="zh-CN" altLang="en-US" dirty="0"/>
              <a:t>编程模型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MapReduce</a:t>
            </a:r>
            <a:r>
              <a:rPr lang="zh-CN" altLang="en-US" dirty="0"/>
              <a:t>编程模型</a:t>
            </a:r>
            <a:r>
              <a:rPr lang="en-US" altLang="zh-CN" dirty="0"/>
              <a:t>-</a:t>
            </a:r>
            <a:r>
              <a:rPr lang="zh-CN" altLang="en-US" dirty="0"/>
              <a:t>内部逻辑</a:t>
            </a:r>
          </a:p>
        </p:txBody>
      </p:sp>
      <p:pic>
        <p:nvPicPr>
          <p:cNvPr id="4" name="Picture 3"/>
          <p:cNvPicPr>
            <a:picLocks noGrp="1" noChangeAspect="1" noChangeArrowheads="1"/>
          </p:cNvPicPr>
          <p:nvPr>
            <p:ph idx="1"/>
          </p:nvPr>
        </p:nvPicPr>
        <p:blipFill>
          <a:blip r:embed="rId3" cstate="print"/>
          <a:srcRect/>
          <a:stretch>
            <a:fillRect/>
          </a:stretch>
        </p:blipFill>
        <p:spPr bwMode="auto">
          <a:xfrm>
            <a:off x="1138793" y="1481138"/>
            <a:ext cx="6866414" cy="45259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文件分片（</a:t>
            </a:r>
            <a:r>
              <a:rPr lang="en-US" altLang="zh-CN" dirty="0" err="1"/>
              <a:t>InputSplit</a:t>
            </a:r>
            <a:r>
              <a:rPr lang="zh-CN" altLang="en-US" dirty="0"/>
              <a:t>）方法</a:t>
            </a:r>
          </a:p>
          <a:p>
            <a:r>
              <a:rPr lang="zh-CN" altLang="en-US" dirty="0"/>
              <a:t>将分片数据解析成</a:t>
            </a:r>
            <a:r>
              <a:rPr lang="en-US" altLang="zh-CN" dirty="0"/>
              <a:t>key/value</a:t>
            </a:r>
            <a:r>
              <a:rPr lang="zh-CN" altLang="en-US" dirty="0"/>
              <a:t>对</a:t>
            </a:r>
          </a:p>
          <a:p>
            <a:pPr lvl="1"/>
            <a:r>
              <a:rPr lang="zh-CN" altLang="en-US" sz="2700" dirty="0"/>
              <a:t>默认实现是</a:t>
            </a:r>
            <a:r>
              <a:rPr lang="en-US" altLang="zh-CN" sz="2700" dirty="0" err="1"/>
              <a:t>TextInputFormat</a:t>
            </a:r>
            <a:r>
              <a:rPr lang="en-US" altLang="zh-CN" sz="2700" dirty="0"/>
              <a:t> </a:t>
            </a:r>
          </a:p>
          <a:p>
            <a:r>
              <a:rPr lang="en-US" altLang="zh-CN" dirty="0" err="1"/>
              <a:t>TextInputFormat</a:t>
            </a:r>
            <a:endParaRPr lang="en-US" altLang="zh-CN" dirty="0"/>
          </a:p>
          <a:p>
            <a:pPr lvl="1"/>
            <a:r>
              <a:rPr lang="en-US" altLang="zh-CN" sz="2700" dirty="0"/>
              <a:t>Key</a:t>
            </a:r>
            <a:r>
              <a:rPr lang="zh-CN" altLang="en-US" sz="2700" dirty="0"/>
              <a:t>是行在文件中的偏移量，</a:t>
            </a:r>
            <a:r>
              <a:rPr lang="en-US" altLang="zh-CN" sz="2700" dirty="0"/>
              <a:t>value</a:t>
            </a:r>
            <a:r>
              <a:rPr lang="zh-CN" altLang="en-US" sz="2700" dirty="0"/>
              <a:t>是行内容</a:t>
            </a:r>
            <a:endParaRPr lang="en-US" altLang="zh-CN" sz="2700" dirty="0"/>
          </a:p>
          <a:p>
            <a:pPr lvl="1"/>
            <a:r>
              <a:rPr lang="zh-CN" altLang="en-US" sz="2700" dirty="0"/>
              <a:t>若行被截断，则读取下一个</a:t>
            </a:r>
            <a:r>
              <a:rPr lang="en-US" altLang="zh-CN" sz="2700" dirty="0"/>
              <a:t>block</a:t>
            </a:r>
            <a:r>
              <a:rPr lang="zh-CN" altLang="en-US" sz="2700" dirty="0"/>
              <a:t>的前几个字符</a:t>
            </a:r>
          </a:p>
          <a:p>
            <a:endParaRPr lang="zh-CN" altLang="en-US" dirty="0"/>
          </a:p>
        </p:txBody>
      </p:sp>
      <p:sp>
        <p:nvSpPr>
          <p:cNvPr id="3" name="标题 2"/>
          <p:cNvSpPr>
            <a:spLocks noGrp="1"/>
          </p:cNvSpPr>
          <p:nvPr>
            <p:ph type="title"/>
          </p:nvPr>
        </p:nvSpPr>
        <p:spPr/>
        <p:txBody>
          <a:bodyPr>
            <a:normAutofit fontScale="90000"/>
          </a:bodyPr>
          <a:lstStyle/>
          <a:p>
            <a:r>
              <a:rPr lang="en-US" altLang="zh-CN" dirty="0" err="1"/>
              <a:t>MapReduce</a:t>
            </a:r>
            <a:r>
              <a:rPr lang="zh-CN" altLang="en-US" dirty="0"/>
              <a:t>编程模型</a:t>
            </a:r>
            <a:r>
              <a:rPr lang="en-US" altLang="zh-CN" dirty="0"/>
              <a:t>—</a:t>
            </a:r>
            <a:r>
              <a:rPr lang="en-US" altLang="zh-CN" dirty="0" err="1"/>
              <a:t>InputFormat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300" dirty="0"/>
              <a:t>Block</a:t>
            </a:r>
          </a:p>
          <a:p>
            <a:pPr lvl="1"/>
            <a:r>
              <a:rPr lang="en-US" altLang="zh-CN" dirty="0"/>
              <a:t>HDFS</a:t>
            </a:r>
            <a:r>
              <a:rPr lang="zh-CN" altLang="en-US" dirty="0"/>
              <a:t>中最小的数据存储单位 </a:t>
            </a:r>
          </a:p>
          <a:p>
            <a:pPr lvl="1"/>
            <a:r>
              <a:rPr lang="zh-CN" altLang="en-US" dirty="0"/>
              <a:t>默认是</a:t>
            </a:r>
            <a:r>
              <a:rPr lang="en-US" altLang="zh-CN" dirty="0"/>
              <a:t>128MB</a:t>
            </a:r>
          </a:p>
          <a:p>
            <a:r>
              <a:rPr lang="en-US" altLang="zh-CN" sz="2300" dirty="0"/>
              <a:t>Spit</a:t>
            </a:r>
          </a:p>
          <a:p>
            <a:pPr lvl="1"/>
            <a:r>
              <a:rPr lang="en-US" altLang="zh-CN" dirty="0" err="1"/>
              <a:t>MapReduce</a:t>
            </a:r>
            <a:r>
              <a:rPr lang="zh-CN" altLang="en-US" dirty="0"/>
              <a:t>中最小的计算单元 </a:t>
            </a:r>
          </a:p>
          <a:p>
            <a:pPr lvl="1"/>
            <a:r>
              <a:rPr lang="zh-CN" altLang="en-US" dirty="0"/>
              <a:t>默认与</a:t>
            </a:r>
            <a:r>
              <a:rPr lang="en-US" altLang="zh-CN" dirty="0"/>
              <a:t>Block</a:t>
            </a:r>
            <a:r>
              <a:rPr lang="zh-CN" altLang="en-US" dirty="0"/>
              <a:t>一一对应</a:t>
            </a:r>
          </a:p>
          <a:p>
            <a:r>
              <a:rPr lang="en-US" altLang="zh-CN" sz="2300" dirty="0"/>
              <a:t>Block</a:t>
            </a:r>
            <a:r>
              <a:rPr lang="zh-CN" altLang="en-US" sz="2300" dirty="0"/>
              <a:t>与</a:t>
            </a:r>
            <a:r>
              <a:rPr lang="en-US" altLang="zh-CN" sz="2300" dirty="0"/>
              <a:t>Split</a:t>
            </a:r>
          </a:p>
          <a:p>
            <a:pPr lvl="1"/>
            <a:r>
              <a:rPr lang="en-US" altLang="zh-CN" dirty="0"/>
              <a:t>Split</a:t>
            </a:r>
            <a:r>
              <a:rPr lang="zh-CN" altLang="en-US" dirty="0"/>
              <a:t>与</a:t>
            </a:r>
            <a:r>
              <a:rPr lang="en-US" altLang="zh-CN" dirty="0"/>
              <a:t>Block</a:t>
            </a:r>
            <a:r>
              <a:rPr lang="zh-CN" altLang="en-US" dirty="0"/>
              <a:t>的对应关系是任意的，可由用户控制</a:t>
            </a:r>
          </a:p>
          <a:p>
            <a:endParaRPr lang="zh-CN" altLang="en-US" dirty="0"/>
          </a:p>
        </p:txBody>
      </p:sp>
      <p:sp>
        <p:nvSpPr>
          <p:cNvPr id="3" name="标题 2"/>
          <p:cNvSpPr>
            <a:spLocks noGrp="1"/>
          </p:cNvSpPr>
          <p:nvPr>
            <p:ph type="title"/>
          </p:nvPr>
        </p:nvSpPr>
        <p:spPr/>
        <p:txBody>
          <a:bodyPr>
            <a:normAutofit fontScale="90000"/>
          </a:bodyPr>
          <a:lstStyle/>
          <a:p>
            <a:r>
              <a:rPr lang="en-US" altLang="zh-CN" dirty="0" err="1"/>
              <a:t>MapReduce</a:t>
            </a:r>
            <a:r>
              <a:rPr lang="zh-CN" altLang="en-US" dirty="0"/>
              <a:t>编程模型</a:t>
            </a:r>
            <a:r>
              <a:rPr lang="en-US" altLang="zh-CN" dirty="0"/>
              <a:t>—Split</a:t>
            </a:r>
            <a:r>
              <a:rPr lang="zh-CN" altLang="en-US" dirty="0"/>
              <a:t>与</a:t>
            </a:r>
            <a:r>
              <a:rPr lang="en-US" altLang="zh-CN" dirty="0"/>
              <a:t>Block</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t>MapReduce</a:t>
            </a:r>
            <a:r>
              <a:rPr lang="zh-CN" altLang="en-US" dirty="0"/>
              <a:t>编程模型</a:t>
            </a:r>
            <a:r>
              <a:rPr lang="en-US" altLang="zh-CN" dirty="0"/>
              <a:t>- Combiner</a:t>
            </a:r>
            <a:endParaRPr lang="zh-CN" alt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2699792" y="1196752"/>
            <a:ext cx="4968552" cy="510060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Combiner</a:t>
            </a:r>
            <a:r>
              <a:rPr lang="zh-CN" altLang="en-US" dirty="0"/>
              <a:t>可做看</a:t>
            </a:r>
            <a:r>
              <a:rPr lang="en-US" altLang="zh-CN" dirty="0"/>
              <a:t>local reducer</a:t>
            </a:r>
          </a:p>
          <a:p>
            <a:pPr lvl="1"/>
            <a:r>
              <a:rPr lang="zh-CN" altLang="en-US" dirty="0"/>
              <a:t>合并相同的</a:t>
            </a:r>
            <a:r>
              <a:rPr lang="en-US" altLang="zh-CN" dirty="0"/>
              <a:t>key</a:t>
            </a:r>
            <a:r>
              <a:rPr lang="zh-CN" altLang="en-US" dirty="0"/>
              <a:t>对应的</a:t>
            </a:r>
            <a:r>
              <a:rPr lang="en-US" altLang="zh-CN" dirty="0"/>
              <a:t>value</a:t>
            </a:r>
            <a:endParaRPr lang="zh-CN" altLang="en-US" dirty="0"/>
          </a:p>
          <a:p>
            <a:pPr lvl="1"/>
            <a:r>
              <a:rPr lang="zh-CN" altLang="en-US" dirty="0"/>
              <a:t>通常与</a:t>
            </a:r>
            <a:r>
              <a:rPr lang="en-US" altLang="zh-CN" dirty="0"/>
              <a:t>Reducer</a:t>
            </a:r>
            <a:r>
              <a:rPr lang="zh-CN" altLang="en-US" dirty="0"/>
              <a:t>逻辑一样</a:t>
            </a:r>
          </a:p>
          <a:p>
            <a:r>
              <a:rPr lang="zh-CN" altLang="en-US" dirty="0"/>
              <a:t>好处</a:t>
            </a:r>
          </a:p>
          <a:p>
            <a:pPr lvl="1"/>
            <a:r>
              <a:rPr lang="zh-CN" altLang="en-US" dirty="0"/>
              <a:t>减少</a:t>
            </a:r>
            <a:r>
              <a:rPr lang="en-US" altLang="zh-CN" dirty="0"/>
              <a:t>Map</a:t>
            </a:r>
            <a:r>
              <a:rPr lang="zh-CN" altLang="en-US" dirty="0"/>
              <a:t>输出数据（磁盘</a:t>
            </a:r>
            <a:r>
              <a:rPr lang="en-US" altLang="zh-CN" dirty="0"/>
              <a:t>IO</a:t>
            </a:r>
            <a:r>
              <a:rPr lang="zh-CN" altLang="en-US" dirty="0"/>
              <a:t>）</a:t>
            </a:r>
          </a:p>
          <a:p>
            <a:pPr lvl="1"/>
            <a:r>
              <a:rPr lang="zh-CN" altLang="en-US" dirty="0"/>
              <a:t>减少</a:t>
            </a:r>
            <a:r>
              <a:rPr lang="en-US" altLang="zh-CN" dirty="0"/>
              <a:t>Reduce-Map</a:t>
            </a:r>
            <a:r>
              <a:rPr lang="zh-CN" altLang="en-US" dirty="0"/>
              <a:t>网络传输数据量</a:t>
            </a:r>
            <a:r>
              <a:rPr lang="en-US" altLang="zh-CN" dirty="0"/>
              <a:t>(</a:t>
            </a:r>
            <a:r>
              <a:rPr lang="zh-CN" altLang="en-US" dirty="0"/>
              <a:t>网络</a:t>
            </a:r>
            <a:r>
              <a:rPr lang="en-US" altLang="zh-CN" dirty="0"/>
              <a:t>IO)</a:t>
            </a:r>
          </a:p>
        </p:txBody>
      </p:sp>
      <p:sp>
        <p:nvSpPr>
          <p:cNvPr id="3" name="标题 2"/>
          <p:cNvSpPr>
            <a:spLocks noGrp="1"/>
          </p:cNvSpPr>
          <p:nvPr>
            <p:ph type="title"/>
          </p:nvPr>
        </p:nvSpPr>
        <p:spPr/>
        <p:txBody>
          <a:bodyPr/>
          <a:lstStyle/>
          <a:p>
            <a:r>
              <a:rPr lang="en-US" altLang="zh-CN" dirty="0"/>
              <a:t>Combiner</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减少</a:t>
            </a:r>
            <a:r>
              <a:rPr lang="en-US" altLang="zh-CN" dirty="0"/>
              <a:t>Map</a:t>
            </a:r>
            <a:r>
              <a:rPr lang="zh-CN" altLang="en-US" dirty="0"/>
              <a:t>输出数据，可能进行网络传输</a:t>
            </a:r>
            <a:endParaRPr lang="en-US" altLang="zh-CN" dirty="0"/>
          </a:p>
          <a:p>
            <a:r>
              <a:rPr lang="zh-CN" altLang="en-US" dirty="0"/>
              <a:t>将有相同</a:t>
            </a:r>
            <a:r>
              <a:rPr lang="en-US" altLang="zh-CN" dirty="0"/>
              <a:t>key</a:t>
            </a:r>
            <a:r>
              <a:rPr lang="zh-CN" altLang="en-US" dirty="0"/>
              <a:t>的</a:t>
            </a:r>
            <a:r>
              <a:rPr lang="en-US" altLang="zh-CN" dirty="0"/>
              <a:t>key/value</a:t>
            </a:r>
            <a:r>
              <a:rPr lang="zh-CN" altLang="en-US" dirty="0"/>
              <a:t>对的</a:t>
            </a:r>
            <a:r>
              <a:rPr lang="en-US" altLang="zh-CN" dirty="0"/>
              <a:t>value</a:t>
            </a:r>
            <a:r>
              <a:rPr lang="zh-CN" altLang="en-US" dirty="0"/>
              <a:t>加起来。</a:t>
            </a:r>
            <a:endParaRPr lang="en-US" altLang="zh-CN" dirty="0"/>
          </a:p>
          <a:p>
            <a:r>
              <a:rPr lang="zh-CN" altLang="en-US" dirty="0"/>
              <a:t>当整个</a:t>
            </a:r>
            <a:r>
              <a:rPr lang="en-US" altLang="zh-CN" dirty="0"/>
              <a:t>map task</a:t>
            </a:r>
            <a:r>
              <a:rPr lang="zh-CN" altLang="en-US" dirty="0"/>
              <a:t>结束后再对磁盘中这个</a:t>
            </a:r>
            <a:r>
              <a:rPr lang="en-US" altLang="zh-CN" dirty="0"/>
              <a:t>map task</a:t>
            </a:r>
            <a:r>
              <a:rPr lang="zh-CN" altLang="en-US" dirty="0"/>
              <a:t>产生的所有临时文件做合并（</a:t>
            </a:r>
            <a:r>
              <a:rPr lang="en-US" altLang="zh-CN" dirty="0"/>
              <a:t>Merge</a:t>
            </a:r>
            <a:r>
              <a:rPr lang="zh-CN" altLang="en-US" dirty="0"/>
              <a:t>），对于“</a:t>
            </a:r>
            <a:r>
              <a:rPr lang="en-US" altLang="zh-CN" dirty="0"/>
              <a:t>word1”</a:t>
            </a:r>
            <a:r>
              <a:rPr lang="zh-CN" altLang="en-US" dirty="0"/>
              <a:t>就是像这样的：</a:t>
            </a:r>
            <a:r>
              <a:rPr lang="en-US" altLang="zh-CN" dirty="0"/>
              <a:t>{“word1”, [3, 7, 2, …]},</a:t>
            </a:r>
            <a:r>
              <a:rPr lang="zh-CN" altLang="en-US" dirty="0"/>
              <a:t>假如有</a:t>
            </a:r>
            <a:r>
              <a:rPr lang="en-US" altLang="zh-CN" dirty="0"/>
              <a:t>Combiner,{word1[12]}</a:t>
            </a:r>
            <a:r>
              <a:rPr lang="zh-CN" altLang="en-US" dirty="0"/>
              <a:t>，最终产生一个文件。 </a:t>
            </a:r>
          </a:p>
          <a:p>
            <a:endParaRPr lang="zh-CN" altLang="en-US" dirty="0"/>
          </a:p>
        </p:txBody>
      </p:sp>
      <p:sp>
        <p:nvSpPr>
          <p:cNvPr id="3" name="标题 2"/>
          <p:cNvSpPr>
            <a:spLocks noGrp="1"/>
          </p:cNvSpPr>
          <p:nvPr>
            <p:ph type="title"/>
          </p:nvPr>
        </p:nvSpPr>
        <p:spPr/>
        <p:txBody>
          <a:bodyPr/>
          <a:lstStyle/>
          <a:p>
            <a:r>
              <a:rPr lang="en-US" altLang="zh-CN" dirty="0"/>
              <a:t>Combiner</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Partitioner</a:t>
            </a:r>
            <a:r>
              <a:rPr lang="zh-CN" altLang="en-US" dirty="0"/>
              <a:t>决定了</a:t>
            </a:r>
            <a:r>
              <a:rPr lang="en-US" altLang="zh-CN" dirty="0"/>
              <a:t>Map Task</a:t>
            </a:r>
            <a:r>
              <a:rPr lang="zh-CN" altLang="en-US" dirty="0"/>
              <a:t>输出的每条数据交给哪个</a:t>
            </a:r>
            <a:r>
              <a:rPr lang="en-US" altLang="zh-CN" dirty="0"/>
              <a:t>Reduce Task</a:t>
            </a:r>
            <a:r>
              <a:rPr lang="zh-CN" altLang="en-US" dirty="0"/>
              <a:t>处理</a:t>
            </a:r>
          </a:p>
          <a:p>
            <a:pPr lvl="1"/>
            <a:r>
              <a:rPr lang="zh-CN" altLang="en-US" dirty="0"/>
              <a:t>默认实现：</a:t>
            </a:r>
            <a:r>
              <a:rPr lang="en-US" altLang="zh-CN" dirty="0"/>
              <a:t>hash(key) mod R</a:t>
            </a:r>
          </a:p>
          <a:p>
            <a:pPr lvl="1"/>
            <a:r>
              <a:rPr lang="en-US" altLang="zh-CN" dirty="0"/>
              <a:t>R</a:t>
            </a:r>
            <a:r>
              <a:rPr lang="zh-CN" altLang="en-US" dirty="0"/>
              <a:t>是</a:t>
            </a:r>
            <a:r>
              <a:rPr lang="en-US" altLang="zh-CN" dirty="0"/>
              <a:t>Reduce Task</a:t>
            </a:r>
            <a:r>
              <a:rPr lang="zh-CN" altLang="en-US" dirty="0"/>
              <a:t>数目</a:t>
            </a:r>
          </a:p>
          <a:p>
            <a:pPr lvl="1"/>
            <a:r>
              <a:rPr lang="zh-CN" altLang="en-US" dirty="0"/>
              <a:t>允许用户自定义</a:t>
            </a:r>
          </a:p>
          <a:p>
            <a:endParaRPr lang="en-US" altLang="zh-CN" dirty="0"/>
          </a:p>
        </p:txBody>
      </p:sp>
      <p:sp>
        <p:nvSpPr>
          <p:cNvPr id="3" name="标题 2"/>
          <p:cNvSpPr>
            <a:spLocks noGrp="1"/>
          </p:cNvSpPr>
          <p:nvPr>
            <p:ph type="title"/>
          </p:nvPr>
        </p:nvSpPr>
        <p:spPr/>
        <p:txBody>
          <a:bodyPr>
            <a:normAutofit/>
          </a:bodyPr>
          <a:lstStyle/>
          <a:p>
            <a:r>
              <a:rPr lang="en-US" altLang="zh-CN" dirty="0" err="1"/>
              <a:t>Partitioner</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Map</a:t>
            </a:r>
            <a:r>
              <a:rPr lang="zh-CN" altLang="en-US" dirty="0"/>
              <a:t>阶段和</a:t>
            </a:r>
            <a:r>
              <a:rPr lang="en-US" altLang="zh-CN" dirty="0"/>
              <a:t>Reduce</a:t>
            </a:r>
            <a:r>
              <a:rPr lang="zh-CN" altLang="en-US" dirty="0"/>
              <a:t>阶段</a:t>
            </a:r>
          </a:p>
          <a:p>
            <a:r>
              <a:rPr lang="en-US" altLang="zh-CN" dirty="0"/>
              <a:t>Map</a:t>
            </a:r>
            <a:r>
              <a:rPr lang="zh-CN" altLang="en-US" dirty="0"/>
              <a:t>阶段由一定数量的</a:t>
            </a:r>
            <a:r>
              <a:rPr lang="en-US" altLang="zh-CN" dirty="0"/>
              <a:t>Map Task</a:t>
            </a:r>
            <a:r>
              <a:rPr lang="zh-CN" altLang="en-US" dirty="0"/>
              <a:t>组成</a:t>
            </a:r>
          </a:p>
          <a:p>
            <a:pPr lvl="1"/>
            <a:r>
              <a:rPr lang="zh-CN" altLang="en-US" dirty="0"/>
              <a:t>输入数据格式解析：</a:t>
            </a:r>
            <a:r>
              <a:rPr lang="en-US" altLang="zh-CN" dirty="0" err="1"/>
              <a:t>InputFormat</a:t>
            </a:r>
            <a:endParaRPr lang="en-US" altLang="zh-CN" dirty="0"/>
          </a:p>
          <a:p>
            <a:pPr lvl="1"/>
            <a:r>
              <a:rPr lang="zh-CN" altLang="en-US" dirty="0"/>
              <a:t>输入数据处理：</a:t>
            </a:r>
            <a:r>
              <a:rPr lang="en-US" altLang="zh-CN" dirty="0" err="1"/>
              <a:t>Mapper</a:t>
            </a:r>
            <a:endParaRPr lang="en-US" altLang="zh-CN" dirty="0"/>
          </a:p>
          <a:p>
            <a:pPr lvl="1"/>
            <a:r>
              <a:rPr lang="zh-CN" altLang="en-US" dirty="0"/>
              <a:t>数据分组：</a:t>
            </a:r>
            <a:r>
              <a:rPr lang="en-US" altLang="zh-CN" dirty="0" err="1"/>
              <a:t>Partitioner</a:t>
            </a:r>
            <a:endParaRPr lang="en-US" altLang="zh-CN" dirty="0"/>
          </a:p>
          <a:p>
            <a:r>
              <a:rPr lang="en-US" altLang="zh-CN" dirty="0"/>
              <a:t>Reduce</a:t>
            </a:r>
            <a:r>
              <a:rPr lang="zh-CN" altLang="en-US" dirty="0"/>
              <a:t>阶段由一定数量的</a:t>
            </a:r>
            <a:r>
              <a:rPr lang="en-US" altLang="zh-CN" dirty="0"/>
              <a:t>Reduce Task</a:t>
            </a:r>
            <a:r>
              <a:rPr lang="zh-CN" altLang="en-US" dirty="0"/>
              <a:t>组成</a:t>
            </a:r>
          </a:p>
          <a:p>
            <a:pPr lvl="1"/>
            <a:r>
              <a:rPr lang="zh-CN" altLang="en-US" dirty="0"/>
              <a:t>数据远程拷贝</a:t>
            </a:r>
          </a:p>
          <a:p>
            <a:pPr lvl="1"/>
            <a:r>
              <a:rPr lang="zh-CN" altLang="en-US" dirty="0"/>
              <a:t>数据按照</a:t>
            </a:r>
            <a:r>
              <a:rPr lang="en-US" altLang="zh-CN" dirty="0"/>
              <a:t>key</a:t>
            </a:r>
            <a:r>
              <a:rPr lang="zh-CN" altLang="en-US" dirty="0"/>
              <a:t>排序</a:t>
            </a:r>
          </a:p>
          <a:p>
            <a:pPr lvl="1"/>
            <a:r>
              <a:rPr lang="zh-CN" altLang="en-US" dirty="0"/>
              <a:t>数据处理：</a:t>
            </a:r>
            <a:r>
              <a:rPr lang="en-US" altLang="zh-CN" dirty="0"/>
              <a:t>Reducer</a:t>
            </a:r>
          </a:p>
          <a:p>
            <a:pPr lvl="1"/>
            <a:r>
              <a:rPr lang="zh-CN" altLang="en-US" dirty="0"/>
              <a:t>数据输出格式：</a:t>
            </a:r>
            <a:r>
              <a:rPr lang="en-US" altLang="zh-CN" dirty="0" err="1"/>
              <a:t>OutputFormat</a:t>
            </a:r>
            <a:endParaRPr lang="zh-CN" altLang="en-US" dirty="0"/>
          </a:p>
        </p:txBody>
      </p:sp>
      <p:sp>
        <p:nvSpPr>
          <p:cNvPr id="3" name="标题 2"/>
          <p:cNvSpPr>
            <a:spLocks noGrp="1"/>
          </p:cNvSpPr>
          <p:nvPr>
            <p:ph type="title"/>
          </p:nvPr>
        </p:nvSpPr>
        <p:spPr/>
        <p:txBody>
          <a:bodyPr/>
          <a:lstStyle/>
          <a:p>
            <a:r>
              <a:rPr lang="en-US" altLang="zh-CN" dirty="0" err="1"/>
              <a:t>MapReduce</a:t>
            </a:r>
            <a:r>
              <a:rPr lang="zh-CN" altLang="en-US" dirty="0"/>
              <a:t>编程模型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MR</a:t>
            </a:r>
            <a:r>
              <a:rPr lang="zh-CN" altLang="en-US" dirty="0"/>
              <a:t>的设计理念</a:t>
            </a:r>
            <a:endParaRPr lang="en-US" altLang="zh-CN" dirty="0"/>
          </a:p>
          <a:p>
            <a:pPr lvl="1"/>
            <a:r>
              <a:rPr lang="zh-CN" altLang="en-US" dirty="0"/>
              <a:t>移动计算不移动数据</a:t>
            </a:r>
            <a:endParaRPr lang="en-US" altLang="zh-CN" dirty="0"/>
          </a:p>
          <a:p>
            <a:pPr lvl="1"/>
            <a:endParaRPr lang="en-US" altLang="zh-CN" dirty="0"/>
          </a:p>
          <a:p>
            <a:pPr lvl="1"/>
            <a:r>
              <a:rPr lang="zh-CN" altLang="en-US" dirty="0"/>
              <a:t>超级计算机（天河，多台电脑）</a:t>
            </a:r>
            <a:endParaRPr lang="en-US" altLang="zh-CN" dirty="0"/>
          </a:p>
          <a:p>
            <a:pPr lvl="1"/>
            <a:endParaRPr lang="en-US" altLang="zh-CN" dirty="0"/>
          </a:p>
          <a:p>
            <a:pPr lvl="1"/>
            <a:endParaRPr lang="zh-CN" altLang="en-US" dirty="0"/>
          </a:p>
        </p:txBody>
      </p:sp>
      <p:sp>
        <p:nvSpPr>
          <p:cNvPr id="2" name="标题 1"/>
          <p:cNvSpPr>
            <a:spLocks noGrp="1"/>
          </p:cNvSpPr>
          <p:nvPr>
            <p:ph type="title"/>
          </p:nvPr>
        </p:nvSpPr>
        <p:spPr/>
        <p:txBody>
          <a:bodyPr/>
          <a:lstStyle/>
          <a:p>
            <a:r>
              <a:rPr lang="en-US" altLang="zh-CN" dirty="0"/>
              <a:t>MR</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457200" y="1780440"/>
            <a:ext cx="8229600" cy="392735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Shuffle</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shuffle</a:t>
            </a:r>
            <a:r>
              <a:rPr lang="zh-CN" altLang="en-US" dirty="0"/>
              <a:t>阶段有排序、分组、合并</a:t>
            </a:r>
          </a:p>
          <a:p>
            <a:endParaRPr lang="en-US" altLang="zh-CN" dirty="0"/>
          </a:p>
          <a:p>
            <a:r>
              <a:rPr lang="zh-CN" altLang="en-US" dirty="0"/>
              <a:t>把</a:t>
            </a:r>
            <a:r>
              <a:rPr lang="en-US" altLang="zh-CN" dirty="0" err="1"/>
              <a:t>mapper</a:t>
            </a:r>
            <a:r>
              <a:rPr lang="zh-CN" altLang="en-US" dirty="0"/>
              <a:t>的输出按照某种</a:t>
            </a:r>
            <a:r>
              <a:rPr lang="en-US" altLang="zh-CN" dirty="0"/>
              <a:t>key</a:t>
            </a:r>
            <a:r>
              <a:rPr lang="zh-CN" altLang="en-US" dirty="0"/>
              <a:t>值重新切分和组合成</a:t>
            </a:r>
            <a:r>
              <a:rPr lang="en-US" altLang="zh-CN" dirty="0"/>
              <a:t>n</a:t>
            </a:r>
            <a:r>
              <a:rPr lang="zh-CN" altLang="en-US" dirty="0"/>
              <a:t>份，把</a:t>
            </a:r>
            <a:r>
              <a:rPr lang="en-US" altLang="zh-CN" dirty="0"/>
              <a:t>key</a:t>
            </a:r>
            <a:r>
              <a:rPr lang="zh-CN" altLang="en-US" dirty="0"/>
              <a:t>值符合某种范围的输出送到特定的</a:t>
            </a:r>
            <a:r>
              <a:rPr lang="en-US" altLang="zh-CN" dirty="0"/>
              <a:t>reducer</a:t>
            </a:r>
            <a:r>
              <a:rPr lang="zh-CN" altLang="en-US" dirty="0"/>
              <a:t>那里去处理</a:t>
            </a:r>
            <a:endParaRPr lang="en-US" altLang="zh-CN"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b="0" dirty="0"/>
              <a:t>Shuffle</a:t>
            </a:r>
            <a:r>
              <a:rPr lang="zh-CN" altLang="en-US" b="0" dirty="0"/>
              <a:t>阶段</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716" y="1408471"/>
            <a:ext cx="5410944" cy="4565103"/>
          </a:xfrm>
        </p:spPr>
        <p:txBody>
          <a:bodyPr>
            <a:normAutofit lnSpcReduction="10000"/>
          </a:bodyPr>
          <a:lstStyle/>
          <a:p>
            <a:r>
              <a:rPr lang="zh-CN" altLang="en-US" dirty="0"/>
              <a:t>每个</a:t>
            </a:r>
            <a:r>
              <a:rPr lang="en-US" altLang="zh-CN" dirty="0"/>
              <a:t>map task</a:t>
            </a:r>
            <a:r>
              <a:rPr lang="zh-CN" altLang="en-US" dirty="0"/>
              <a:t>都有一个内存缓冲区（默认是</a:t>
            </a:r>
            <a:r>
              <a:rPr lang="en-US" altLang="zh-CN" dirty="0"/>
              <a:t>100MB</a:t>
            </a:r>
            <a:r>
              <a:rPr lang="zh-CN" altLang="en-US" dirty="0"/>
              <a:t>），存储着</a:t>
            </a:r>
            <a:r>
              <a:rPr lang="en-US" altLang="zh-CN" dirty="0"/>
              <a:t>map</a:t>
            </a:r>
            <a:r>
              <a:rPr lang="zh-CN" altLang="en-US" dirty="0"/>
              <a:t>的输出结果 </a:t>
            </a:r>
          </a:p>
          <a:p>
            <a:r>
              <a:rPr lang="zh-CN" altLang="en-US" dirty="0"/>
              <a:t>当缓冲区快满的时候需要将缓冲区的数据以一个临时文件的方式存放到磁盘（</a:t>
            </a:r>
            <a:r>
              <a:rPr lang="en-US" altLang="zh-CN" dirty="0"/>
              <a:t>Spill</a:t>
            </a:r>
            <a:r>
              <a:rPr lang="zh-CN" altLang="en-US" dirty="0"/>
              <a:t>） </a:t>
            </a:r>
          </a:p>
          <a:p>
            <a:r>
              <a:rPr lang="zh-CN" altLang="en-US" dirty="0"/>
              <a:t>溢写是由单独线程来完成，不影响往缓冲区写</a:t>
            </a:r>
            <a:r>
              <a:rPr lang="en-US" altLang="zh-CN" dirty="0"/>
              <a:t>map</a:t>
            </a:r>
            <a:r>
              <a:rPr lang="zh-CN" altLang="en-US" dirty="0"/>
              <a:t>结果的线程（</a:t>
            </a:r>
            <a:r>
              <a:rPr lang="en-US" altLang="zh-CN" dirty="0" err="1"/>
              <a:t>spill.percent</a:t>
            </a:r>
            <a:r>
              <a:rPr lang="zh-CN" altLang="en-US" dirty="0"/>
              <a:t>，默认是</a:t>
            </a:r>
            <a:r>
              <a:rPr lang="en-US" altLang="zh-CN" dirty="0"/>
              <a:t>0.8</a:t>
            </a:r>
            <a:r>
              <a:rPr lang="zh-CN" altLang="en-US" dirty="0"/>
              <a:t>） </a:t>
            </a:r>
          </a:p>
          <a:p>
            <a:r>
              <a:rPr lang="zh-CN" altLang="en-US" dirty="0"/>
              <a:t>当溢写线程启动后，需要对这</a:t>
            </a:r>
            <a:r>
              <a:rPr lang="en-US" altLang="zh-CN" dirty="0"/>
              <a:t>80MB</a:t>
            </a:r>
            <a:r>
              <a:rPr lang="zh-CN" altLang="en-US" dirty="0"/>
              <a:t>空间内的</a:t>
            </a:r>
            <a:r>
              <a:rPr lang="en-US" altLang="zh-CN" dirty="0"/>
              <a:t>key</a:t>
            </a:r>
            <a:r>
              <a:rPr lang="zh-CN" altLang="en-US" dirty="0"/>
              <a:t>做排序</a:t>
            </a:r>
            <a:r>
              <a:rPr lang="en-US" altLang="zh-CN" dirty="0"/>
              <a:t> </a:t>
            </a:r>
            <a:endParaRPr lang="zh-CN" altLang="en-US" dirty="0"/>
          </a:p>
        </p:txBody>
      </p:sp>
      <p:sp>
        <p:nvSpPr>
          <p:cNvPr id="2" name="标题 1"/>
          <p:cNvSpPr>
            <a:spLocks noGrp="1"/>
          </p:cNvSpPr>
          <p:nvPr>
            <p:ph type="title"/>
          </p:nvPr>
        </p:nvSpPr>
        <p:spPr/>
        <p:txBody>
          <a:bodyPr/>
          <a:lstStyle/>
          <a:p>
            <a:r>
              <a:rPr lang="en-US" altLang="zh-CN" dirty="0"/>
              <a:t>Map</a:t>
            </a:r>
            <a:r>
              <a:rPr lang="zh-CN" altLang="en-US" dirty="0"/>
              <a:t>端</a:t>
            </a:r>
            <a:r>
              <a:rPr lang="en-US" altLang="zh-CN" dirty="0"/>
              <a:t>shuffle</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5696322" y="1340768"/>
            <a:ext cx="3447678" cy="42195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Reduce</a:t>
            </a:r>
            <a:r>
              <a:rPr lang="zh-CN" altLang="en-US" dirty="0"/>
              <a:t>端</a:t>
            </a:r>
            <a:r>
              <a:rPr lang="en-US" altLang="zh-CN" dirty="0"/>
              <a:t>shuffle</a:t>
            </a:r>
            <a:endParaRPr lang="zh-CN" alt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39552" y="1844824"/>
            <a:ext cx="7793344" cy="350482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max.split</a:t>
            </a:r>
            <a:r>
              <a:rPr lang="en-US" altLang="zh-CN" dirty="0"/>
              <a:t>(100M) </a:t>
            </a:r>
          </a:p>
          <a:p>
            <a:r>
              <a:rPr lang="en-US" altLang="zh-CN" dirty="0" err="1"/>
              <a:t>min.split</a:t>
            </a:r>
            <a:r>
              <a:rPr lang="en-US" altLang="zh-CN" dirty="0"/>
              <a:t>(10M) </a:t>
            </a:r>
          </a:p>
          <a:p>
            <a:r>
              <a:rPr lang="en-US" altLang="zh-CN" dirty="0"/>
              <a:t>block(64M) </a:t>
            </a:r>
          </a:p>
          <a:p>
            <a:r>
              <a:rPr lang="en-US" altLang="zh-CN" dirty="0"/>
              <a:t>max(</a:t>
            </a:r>
            <a:r>
              <a:rPr lang="en-US" altLang="zh-CN" dirty="0" err="1"/>
              <a:t>min.split,min</a:t>
            </a:r>
            <a:r>
              <a:rPr lang="en-US" altLang="zh-CN" dirty="0"/>
              <a:t>(</a:t>
            </a:r>
            <a:r>
              <a:rPr lang="en-US" altLang="zh-CN" dirty="0" err="1"/>
              <a:t>max.split,block</a:t>
            </a:r>
            <a:r>
              <a:rPr lang="en-US" altLang="zh-CN" dirty="0"/>
              <a:t>)) </a:t>
            </a:r>
          </a:p>
          <a:p>
            <a:endParaRPr lang="zh-CN" altLang="en-US" dirty="0"/>
          </a:p>
        </p:txBody>
      </p:sp>
      <p:sp>
        <p:nvSpPr>
          <p:cNvPr id="3" name="标题 2"/>
          <p:cNvSpPr>
            <a:spLocks noGrp="1"/>
          </p:cNvSpPr>
          <p:nvPr>
            <p:ph type="title"/>
          </p:nvPr>
        </p:nvSpPr>
        <p:spPr/>
        <p:txBody>
          <a:bodyPr>
            <a:normAutofit/>
          </a:bodyPr>
          <a:lstStyle/>
          <a:p>
            <a:r>
              <a:rPr lang="en-US" altLang="zh-CN" dirty="0" err="1"/>
              <a:t>MapReduce</a:t>
            </a:r>
            <a:r>
              <a:rPr lang="zh-CN" altLang="en-US" dirty="0"/>
              <a:t>的 </a:t>
            </a:r>
            <a:r>
              <a:rPr lang="en-US" altLang="zh-CN" dirty="0"/>
              <a:t>Split</a:t>
            </a:r>
            <a:r>
              <a:rPr lang="zh-CN" altLang="en-US" dirty="0"/>
              <a:t>大小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把本地的</a:t>
            </a:r>
            <a:r>
              <a:rPr lang="en-US" altLang="zh-CN" dirty="0" err="1"/>
              <a:t>hadoop</a:t>
            </a:r>
            <a:r>
              <a:rPr lang="en-US" altLang="zh-CN" dirty="0"/>
              <a:t>/bin</a:t>
            </a:r>
            <a:r>
              <a:rPr lang="zh-CN" altLang="en-US" dirty="0"/>
              <a:t>配置到环境变量中</a:t>
            </a:r>
            <a:endParaRPr lang="en-US" altLang="zh-CN" dirty="0"/>
          </a:p>
          <a:p>
            <a:pPr lvl="1"/>
            <a:r>
              <a:rPr lang="en-US" altLang="zh-CN" dirty="0" err="1"/>
              <a:t>winutil.exe</a:t>
            </a:r>
            <a:endParaRPr lang="en-US" altLang="zh-CN" dirty="0"/>
          </a:p>
          <a:p>
            <a:pPr lvl="1"/>
            <a:endParaRPr lang="en-US" altLang="zh-CN" dirty="0"/>
          </a:p>
          <a:p>
            <a:r>
              <a:rPr lang="zh-CN" altLang="en-US" dirty="0"/>
              <a:t>放到服务器上</a:t>
            </a:r>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err="1"/>
              <a:t>MapReduce</a:t>
            </a:r>
            <a:r>
              <a:rPr lang="zh-CN" altLang="en-US" dirty="0"/>
              <a:t>本地测试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源自于</a:t>
            </a:r>
            <a:r>
              <a:rPr lang="en-US" altLang="zh-CN" dirty="0"/>
              <a:t>Google</a:t>
            </a:r>
            <a:r>
              <a:rPr lang="zh-CN" altLang="en-US" dirty="0"/>
              <a:t>的</a:t>
            </a:r>
            <a:r>
              <a:rPr lang="en-US" altLang="zh-CN" dirty="0" err="1"/>
              <a:t>MapReduce</a:t>
            </a:r>
            <a:r>
              <a:rPr lang="zh-CN" altLang="en-US" dirty="0"/>
              <a:t>论文</a:t>
            </a:r>
          </a:p>
          <a:p>
            <a:pPr lvl="1"/>
            <a:r>
              <a:rPr lang="zh-CN" altLang="en-US" dirty="0"/>
              <a:t>发表于</a:t>
            </a:r>
            <a:r>
              <a:rPr lang="en-US" altLang="zh-CN" dirty="0"/>
              <a:t>2004</a:t>
            </a:r>
            <a:r>
              <a:rPr lang="zh-CN" altLang="en-US" dirty="0"/>
              <a:t>年</a:t>
            </a:r>
            <a:r>
              <a:rPr lang="en-US" altLang="zh-CN" dirty="0"/>
              <a:t>12</a:t>
            </a:r>
            <a:r>
              <a:rPr lang="zh-CN" altLang="en-US" dirty="0"/>
              <a:t>月</a:t>
            </a:r>
          </a:p>
          <a:p>
            <a:pPr lvl="1"/>
            <a:r>
              <a:rPr lang="en-US" altLang="zh-CN" dirty="0" err="1"/>
              <a:t>Hadoop</a:t>
            </a:r>
            <a:r>
              <a:rPr lang="en-US" altLang="zh-CN" dirty="0"/>
              <a:t> </a:t>
            </a:r>
            <a:r>
              <a:rPr lang="en-US" altLang="zh-CN" dirty="0" err="1"/>
              <a:t>MapReduce</a:t>
            </a:r>
            <a:r>
              <a:rPr lang="zh-CN" altLang="en-US" dirty="0"/>
              <a:t>是</a:t>
            </a:r>
            <a:r>
              <a:rPr lang="en-US" altLang="zh-CN" dirty="0"/>
              <a:t>Google </a:t>
            </a:r>
            <a:r>
              <a:rPr lang="en-US" altLang="zh-CN" dirty="0" err="1"/>
              <a:t>MapReduce</a:t>
            </a:r>
            <a:r>
              <a:rPr lang="zh-CN" altLang="en-US" dirty="0"/>
              <a:t>克隆版</a:t>
            </a:r>
          </a:p>
          <a:p>
            <a:r>
              <a:rPr lang="en-US" altLang="zh-CN" dirty="0" err="1"/>
              <a:t>MapReduce</a:t>
            </a:r>
            <a:r>
              <a:rPr lang="zh-CN" altLang="en-US" dirty="0"/>
              <a:t>特点</a:t>
            </a:r>
          </a:p>
          <a:p>
            <a:pPr lvl="1"/>
            <a:r>
              <a:rPr lang="zh-CN" altLang="en-US" dirty="0"/>
              <a:t>易于编程</a:t>
            </a:r>
          </a:p>
          <a:p>
            <a:pPr lvl="1"/>
            <a:r>
              <a:rPr lang="zh-CN" altLang="en-US" dirty="0"/>
              <a:t>良好的扩展性</a:t>
            </a:r>
          </a:p>
          <a:p>
            <a:pPr lvl="1"/>
            <a:r>
              <a:rPr lang="zh-CN" altLang="en-US" dirty="0"/>
              <a:t>高容错性</a:t>
            </a:r>
          </a:p>
          <a:p>
            <a:pPr lvl="1"/>
            <a:r>
              <a:rPr lang="zh-CN" altLang="en-US" dirty="0"/>
              <a:t>适合</a:t>
            </a:r>
            <a:r>
              <a:rPr lang="en-US" altLang="zh-CN" dirty="0"/>
              <a:t>PB</a:t>
            </a:r>
            <a:r>
              <a:rPr lang="zh-CN" altLang="en-US" dirty="0"/>
              <a:t>级以上海量数据的离线处理</a:t>
            </a:r>
          </a:p>
        </p:txBody>
      </p:sp>
      <p:sp>
        <p:nvSpPr>
          <p:cNvPr id="3" name="标题 2"/>
          <p:cNvSpPr>
            <a:spLocks noGrp="1"/>
          </p:cNvSpPr>
          <p:nvPr>
            <p:ph type="title"/>
          </p:nvPr>
        </p:nvSpPr>
        <p:spPr/>
        <p:txBody>
          <a:bodyPr/>
          <a:lstStyle/>
          <a:p>
            <a:r>
              <a:rPr lang="en-US" altLang="zh-CN" dirty="0" err="1"/>
              <a:t>MapReduce</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单词统计</a:t>
            </a:r>
            <a:endParaRPr lang="en-US" altLang="zh-CN" dirty="0"/>
          </a:p>
          <a:p>
            <a:r>
              <a:rPr lang="zh-CN" altLang="en-US" dirty="0"/>
              <a:t>简单的数据统计，比如网站</a:t>
            </a:r>
            <a:r>
              <a:rPr lang="en-US" altLang="zh-CN" dirty="0" err="1"/>
              <a:t>pv</a:t>
            </a:r>
            <a:r>
              <a:rPr lang="zh-CN" altLang="en-US" dirty="0"/>
              <a:t>、</a:t>
            </a:r>
            <a:r>
              <a:rPr lang="en-US" altLang="zh-CN" dirty="0" err="1"/>
              <a:t>uv</a:t>
            </a:r>
            <a:r>
              <a:rPr lang="zh-CN" altLang="en-US" dirty="0"/>
              <a:t>统计</a:t>
            </a:r>
            <a:endParaRPr lang="en-US" altLang="zh-CN" dirty="0"/>
          </a:p>
          <a:p>
            <a:r>
              <a:rPr lang="zh-CN" altLang="en-US" dirty="0"/>
              <a:t>搜索引擎建立索引（</a:t>
            </a:r>
            <a:r>
              <a:rPr lang="en-US" altLang="zh-CN" dirty="0"/>
              <a:t>MR</a:t>
            </a:r>
            <a:r>
              <a:rPr lang="zh-CN" altLang="en-US" dirty="0"/>
              <a:t>的起源）</a:t>
            </a:r>
          </a:p>
          <a:p>
            <a:r>
              <a:rPr lang="zh-CN" altLang="en-US" dirty="0"/>
              <a:t>搜索引擎中，统计最流行的</a:t>
            </a:r>
            <a:r>
              <a:rPr lang="en-US" altLang="zh-CN" dirty="0"/>
              <a:t>K</a:t>
            </a:r>
            <a:r>
              <a:rPr lang="zh-CN" altLang="en-US" dirty="0"/>
              <a:t>个搜索词</a:t>
            </a:r>
          </a:p>
          <a:p>
            <a:r>
              <a:rPr lang="zh-CN" altLang="en-US" dirty="0"/>
              <a:t>统计搜索词频率，帮助优化搜索词提示</a:t>
            </a:r>
          </a:p>
          <a:p>
            <a:r>
              <a:rPr lang="zh-CN" altLang="en-US" dirty="0"/>
              <a:t>复杂数据分析算法实现</a:t>
            </a:r>
          </a:p>
          <a:p>
            <a:pPr lvl="1"/>
            <a:r>
              <a:rPr lang="zh-CN" altLang="en-US" dirty="0"/>
              <a:t>聚类算法</a:t>
            </a:r>
          </a:p>
          <a:p>
            <a:pPr lvl="1"/>
            <a:r>
              <a:rPr lang="zh-CN" altLang="en-US" dirty="0"/>
              <a:t>分类算法</a:t>
            </a:r>
          </a:p>
          <a:p>
            <a:pPr lvl="1"/>
            <a:r>
              <a:rPr lang="zh-CN" altLang="en-US" dirty="0"/>
              <a:t>推荐算法</a:t>
            </a:r>
            <a:endParaRPr lang="en-US" altLang="zh-CN" dirty="0"/>
          </a:p>
          <a:p>
            <a:pPr lvl="2"/>
            <a:endParaRPr lang="en-US" altLang="zh-CN" dirty="0"/>
          </a:p>
          <a:p>
            <a:pPr lvl="1"/>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err="1"/>
              <a:t>MapReduce</a:t>
            </a:r>
            <a:r>
              <a:rPr lang="zh-CN" altLang="en-US" dirty="0"/>
              <a:t>的应用场景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实时计算</a:t>
            </a:r>
          </a:p>
          <a:p>
            <a:pPr lvl="1"/>
            <a:r>
              <a:rPr lang="zh-CN" altLang="en-US" dirty="0"/>
              <a:t>在毫秒级或者秒级内返回结果</a:t>
            </a:r>
          </a:p>
          <a:p>
            <a:r>
              <a:rPr lang="zh-CN" altLang="en-US" dirty="0"/>
              <a:t>流式计算</a:t>
            </a:r>
          </a:p>
          <a:p>
            <a:pPr lvl="1"/>
            <a:r>
              <a:rPr lang="en-US" altLang="zh-CN" dirty="0" err="1"/>
              <a:t>MapReduce</a:t>
            </a:r>
            <a:r>
              <a:rPr lang="zh-CN" altLang="en-US" dirty="0"/>
              <a:t>的输入数据集是静态的，不能动态变化</a:t>
            </a:r>
          </a:p>
          <a:p>
            <a:pPr lvl="1"/>
            <a:r>
              <a:rPr lang="en-US" altLang="zh-CN" dirty="0" err="1"/>
              <a:t>MapReduce</a:t>
            </a:r>
            <a:r>
              <a:rPr lang="zh-CN" altLang="en-US" dirty="0"/>
              <a:t>自身的设计特点决定了数据源必须是静态的</a:t>
            </a:r>
          </a:p>
          <a:p>
            <a:r>
              <a:rPr lang="en-US" altLang="zh-CN" dirty="0"/>
              <a:t>DAG</a:t>
            </a:r>
            <a:r>
              <a:rPr lang="zh-CN" altLang="en-US" dirty="0"/>
              <a:t>计算</a:t>
            </a:r>
          </a:p>
          <a:p>
            <a:pPr lvl="1"/>
            <a:r>
              <a:rPr lang="zh-CN" altLang="en-US" dirty="0"/>
              <a:t>多个应用程序存在依赖关系，后一个应用程序的输入为前一个的输出</a:t>
            </a:r>
          </a:p>
        </p:txBody>
      </p:sp>
      <p:sp>
        <p:nvSpPr>
          <p:cNvPr id="3" name="标题 2"/>
          <p:cNvSpPr>
            <a:spLocks noGrp="1"/>
          </p:cNvSpPr>
          <p:nvPr>
            <p:ph type="title"/>
          </p:nvPr>
        </p:nvSpPr>
        <p:spPr/>
        <p:txBody>
          <a:bodyPr/>
          <a:lstStyle/>
          <a:p>
            <a:r>
              <a:rPr lang="en-US" altLang="zh-CN" dirty="0" err="1"/>
              <a:t>MapReduce</a:t>
            </a:r>
            <a:r>
              <a:rPr lang="zh-CN" altLang="en-US" dirty="0"/>
              <a:t>不适合以下方面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问题：有一批文件（规模为</a:t>
            </a:r>
            <a:r>
              <a:rPr lang="en-US" altLang="zh-CN" dirty="0"/>
              <a:t>TB</a:t>
            </a:r>
            <a:r>
              <a:rPr lang="zh-CN" altLang="en-US" dirty="0"/>
              <a:t>级或者 </a:t>
            </a:r>
            <a:r>
              <a:rPr lang="en-US" altLang="zh-CN" dirty="0"/>
              <a:t>PB</a:t>
            </a:r>
            <a:r>
              <a:rPr lang="zh-CN" altLang="en-US" dirty="0"/>
              <a:t>级），如何统计这些文件中所有单词出现 的次数</a:t>
            </a:r>
            <a:endParaRPr lang="en-US" altLang="zh-CN" dirty="0"/>
          </a:p>
          <a:p>
            <a:endParaRPr lang="zh-CN" altLang="en-US" dirty="0"/>
          </a:p>
          <a:p>
            <a:r>
              <a:rPr lang="zh-CN" altLang="en-US" dirty="0"/>
              <a:t>方案：首先，分别统计每个文件中单词出现 次数，然后累加不同文件中同一个单词出现次数；</a:t>
            </a:r>
          </a:p>
          <a:p>
            <a:endParaRPr lang="en-US" altLang="zh-CN" dirty="0"/>
          </a:p>
          <a:p>
            <a:r>
              <a:rPr lang="zh-CN" altLang="en-US" dirty="0"/>
              <a:t>典型的</a:t>
            </a:r>
            <a:r>
              <a:rPr lang="en-US" altLang="zh-CN" dirty="0" err="1"/>
              <a:t>MapReduce</a:t>
            </a:r>
            <a:r>
              <a:rPr lang="zh-CN" altLang="en-US" dirty="0"/>
              <a:t>过程。</a:t>
            </a:r>
          </a:p>
          <a:p>
            <a:endParaRPr lang="zh-CN" altLang="en-US" dirty="0"/>
          </a:p>
        </p:txBody>
      </p:sp>
      <p:sp>
        <p:nvSpPr>
          <p:cNvPr id="3" name="标题 2"/>
          <p:cNvSpPr>
            <a:spLocks noGrp="1"/>
          </p:cNvSpPr>
          <p:nvPr>
            <p:ph type="title"/>
          </p:nvPr>
        </p:nvSpPr>
        <p:spPr/>
        <p:txBody>
          <a:bodyPr>
            <a:normAutofit/>
          </a:bodyPr>
          <a:lstStyle/>
          <a:p>
            <a:r>
              <a:rPr lang="en-US" altLang="zh-CN" dirty="0" err="1">
                <a:latin typeface="+mn-ea"/>
                <a:ea typeface="+mn-ea"/>
              </a:rPr>
              <a:t>MapReduce</a:t>
            </a:r>
            <a:r>
              <a:rPr lang="zh-CN" altLang="en-US" dirty="0">
                <a:latin typeface="+mn-ea"/>
                <a:ea typeface="+mn-ea"/>
              </a:rPr>
              <a:t>的实例</a:t>
            </a:r>
            <a:r>
              <a:rPr lang="en-US" altLang="zh-CN" dirty="0">
                <a:latin typeface="+mn-ea"/>
                <a:ea typeface="+mn-ea"/>
              </a:rPr>
              <a:t>—</a:t>
            </a:r>
            <a:r>
              <a:rPr lang="en-US" altLang="zh-CN" dirty="0" err="1">
                <a:latin typeface="+mn-ea"/>
                <a:ea typeface="+mn-ea"/>
              </a:rPr>
              <a:t>Wordcount</a:t>
            </a:r>
            <a:endParaRPr lang="zh-CN" altLang="en-US" dirty="0">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MR</a:t>
            </a:r>
            <a:r>
              <a:rPr lang="zh-CN" altLang="en-US" dirty="0"/>
              <a:t>计算框架</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539552" y="1340768"/>
            <a:ext cx="8229600" cy="44888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4</a:t>
            </a:r>
            <a:r>
              <a:rPr lang="zh-CN" altLang="en-US" dirty="0"/>
              <a:t>个步骤</a:t>
            </a:r>
            <a:endParaRPr lang="en-US" altLang="zh-CN" dirty="0"/>
          </a:p>
          <a:p>
            <a:pPr lvl="1"/>
            <a:r>
              <a:rPr lang="en-US" altLang="zh-CN" dirty="0"/>
              <a:t>Split</a:t>
            </a:r>
          </a:p>
          <a:p>
            <a:pPr lvl="1"/>
            <a:r>
              <a:rPr lang="en-US" altLang="zh-CN" dirty="0"/>
              <a:t>Map</a:t>
            </a:r>
          </a:p>
          <a:p>
            <a:pPr lvl="2"/>
            <a:r>
              <a:rPr lang="zh-CN" altLang="en-US" dirty="0"/>
              <a:t>每个</a:t>
            </a:r>
            <a:r>
              <a:rPr lang="en-US" altLang="zh-CN" dirty="0"/>
              <a:t>map</a:t>
            </a:r>
            <a:r>
              <a:rPr lang="zh-CN" altLang="en-US" dirty="0"/>
              <a:t>对应一个</a:t>
            </a:r>
            <a:r>
              <a:rPr lang="en-US" altLang="zh-CN" dirty="0"/>
              <a:t>split</a:t>
            </a:r>
          </a:p>
          <a:p>
            <a:pPr lvl="1"/>
            <a:r>
              <a:rPr lang="en-US" altLang="zh-CN" dirty="0"/>
              <a:t>Shuffle</a:t>
            </a:r>
          </a:p>
          <a:p>
            <a:pPr lvl="2"/>
            <a:r>
              <a:rPr lang="zh-CN" altLang="en-US" dirty="0"/>
              <a:t>洗牌：数据排序、分组、合并、跨网络传输、序列和反序列化</a:t>
            </a:r>
            <a:endParaRPr lang="en-US" altLang="zh-CN" dirty="0"/>
          </a:p>
          <a:p>
            <a:pPr lvl="1"/>
            <a:r>
              <a:rPr lang="en-US" altLang="zh-CN" dirty="0"/>
              <a:t>Reduce</a:t>
            </a:r>
          </a:p>
          <a:p>
            <a:pPr lvl="2"/>
            <a:r>
              <a:rPr lang="zh-CN" altLang="en-US" dirty="0"/>
              <a:t>入和出都是</a:t>
            </a:r>
            <a:r>
              <a:rPr lang="en-US" altLang="zh-CN" dirty="0"/>
              <a:t>KEY/VALUE</a:t>
            </a:r>
          </a:p>
          <a:p>
            <a:pPr lvl="2"/>
            <a:endParaRPr lang="zh-CN" altLang="en-US" dirty="0"/>
          </a:p>
        </p:txBody>
      </p:sp>
      <p:sp>
        <p:nvSpPr>
          <p:cNvPr id="2" name="标题 1"/>
          <p:cNvSpPr>
            <a:spLocks noGrp="1"/>
          </p:cNvSpPr>
          <p:nvPr>
            <p:ph type="title"/>
          </p:nvPr>
        </p:nvSpPr>
        <p:spPr/>
        <p:txBody>
          <a:bodyPr/>
          <a:lstStyle/>
          <a:p>
            <a:r>
              <a:rPr lang="en-US" altLang="zh-CN" dirty="0"/>
              <a:t>MR</a:t>
            </a:r>
            <a:r>
              <a:rPr lang="zh-CN" altLang="en-US" dirty="0"/>
              <a:t>计算框架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0" y="1484784"/>
            <a:ext cx="8772218" cy="4072816"/>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MR</a:t>
            </a:r>
            <a:r>
              <a:rPr lang="zh-CN" altLang="en-US" dirty="0"/>
              <a:t>计算框架</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2687</TotalTime>
  <Words>967</Words>
  <Application>Microsoft Office PowerPoint</Application>
  <PresentationFormat>全屏显示(4:3)</PresentationFormat>
  <Paragraphs>144</Paragraphs>
  <Slides>25</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黑体</vt:lpstr>
      <vt:lpstr>Calibri</vt:lpstr>
      <vt:lpstr>Lucida Sans Unicode</vt:lpstr>
      <vt:lpstr>Verdana</vt:lpstr>
      <vt:lpstr>Wingdings 2</vt:lpstr>
      <vt:lpstr>Wingdings 3</vt:lpstr>
      <vt:lpstr>聚合</vt:lpstr>
      <vt:lpstr>MR是什么</vt:lpstr>
      <vt:lpstr>MR</vt:lpstr>
      <vt:lpstr>MapReduce</vt:lpstr>
      <vt:lpstr>MapReduce的应用场景</vt:lpstr>
      <vt:lpstr>MapReduce不适合以下方面</vt:lpstr>
      <vt:lpstr>MapReduce的实例—Wordcount</vt:lpstr>
      <vt:lpstr>MR计算框架</vt:lpstr>
      <vt:lpstr>MR计算框架</vt:lpstr>
      <vt:lpstr>MR计算框架</vt:lpstr>
      <vt:lpstr>MR计算框架</vt:lpstr>
      <vt:lpstr>MapReduce编程模型</vt:lpstr>
      <vt:lpstr>MapReduce编程模型-内部逻辑</vt:lpstr>
      <vt:lpstr>MapReduce编程模型—InputFormat</vt:lpstr>
      <vt:lpstr>MapReduce编程模型—Split与Block</vt:lpstr>
      <vt:lpstr>MapReduce编程模型- Combiner</vt:lpstr>
      <vt:lpstr>Combiner</vt:lpstr>
      <vt:lpstr>Combiner</vt:lpstr>
      <vt:lpstr>Partitioner</vt:lpstr>
      <vt:lpstr>MapReduce编程模型</vt:lpstr>
      <vt:lpstr>Shuffle</vt:lpstr>
      <vt:lpstr>Shuffle阶段</vt:lpstr>
      <vt:lpstr>Map端shuffle</vt:lpstr>
      <vt:lpstr>Reduce端shuffle</vt:lpstr>
      <vt:lpstr>MapReduce的 Split大小</vt:lpstr>
      <vt:lpstr>MapReduce本地测试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 b</cp:lastModifiedBy>
  <cp:revision>229</cp:revision>
  <dcterms:created xsi:type="dcterms:W3CDTF">2016-07-15T02:12:12Z</dcterms:created>
  <dcterms:modified xsi:type="dcterms:W3CDTF">2021-12-08T15:02:27Z</dcterms:modified>
</cp:coreProperties>
</file>