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59" r:id="rId3"/>
    <p:sldId id="304" r:id="rId4"/>
    <p:sldId id="302" r:id="rId5"/>
    <p:sldId id="303" r:id="rId6"/>
    <p:sldId id="261" r:id="rId7"/>
    <p:sldId id="301" r:id="rId8"/>
    <p:sldId id="296" r:id="rId9"/>
    <p:sldId id="262" r:id="rId10"/>
    <p:sldId id="263" r:id="rId11"/>
    <p:sldId id="264" r:id="rId12"/>
    <p:sldId id="265" r:id="rId13"/>
    <p:sldId id="267" r:id="rId14"/>
    <p:sldId id="281" r:id="rId15"/>
    <p:sldId id="30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1" autoAdjust="0"/>
  </p:normalViewPr>
  <p:slideViewPr>
    <p:cSldViewPr>
      <p:cViewPr varScale="1">
        <p:scale>
          <a:sx n="69" d="100"/>
          <a:sy n="69" d="100"/>
        </p:scale>
        <p:origin x="9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A8714-4E81-4B2B-8756-63F3610989A8}" type="datetimeFigureOut">
              <a:rPr lang="zh-CN" altLang="en-US" smtClean="0"/>
              <a:t>21.12.8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23F3-4646-432B-9B63-090EF0163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3F3-4646-432B-9B63-090EF0163F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9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hadoop</a:t>
            </a:r>
            <a:r>
              <a:rPr lang="zh-CN" altLang="en-US" dirty="0"/>
              <a:t>作业：</a:t>
            </a:r>
            <a:r>
              <a:rPr lang="en-US" altLang="zh-CN" dirty="0" err="1"/>
              <a:t>JobTracker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hadoop</a:t>
            </a:r>
            <a:r>
              <a:rPr lang="zh-CN" altLang="en-US" dirty="0"/>
              <a:t>作业可分为很多个</a:t>
            </a:r>
            <a:r>
              <a:rPr lang="en-US" altLang="zh-CN" dirty="0"/>
              <a:t>Task</a:t>
            </a:r>
            <a:r>
              <a:rPr lang="zh-CN" altLang="en-US" dirty="0"/>
              <a:t>，如</a:t>
            </a:r>
            <a:r>
              <a:rPr lang="en-US" altLang="zh-CN" dirty="0"/>
              <a:t>Map</a:t>
            </a:r>
            <a:r>
              <a:rPr lang="zh-CN" altLang="en-US" dirty="0"/>
              <a:t>任务、</a:t>
            </a:r>
            <a:r>
              <a:rPr lang="en-US" altLang="zh-CN" dirty="0"/>
              <a:t>Reduce</a:t>
            </a:r>
            <a:r>
              <a:rPr lang="zh-CN" altLang="en-US" dirty="0"/>
              <a:t>任务等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3F3-4646-432B-9B63-090EF0163F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23F3-4646-432B-9B63-090EF0163FC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客户提交时告诉</a:t>
            </a:r>
            <a:r>
              <a:rPr lang="en-US" altLang="zh-CN" dirty="0"/>
              <a:t>RM</a:t>
            </a:r>
            <a:r>
              <a:rPr lang="zh-CN" altLang="en-US" dirty="0"/>
              <a:t>所需要的资源，同时每个任务有一个</a:t>
            </a:r>
            <a:r>
              <a:rPr lang="en-US" altLang="zh-CN" dirty="0"/>
              <a:t>App</a:t>
            </a:r>
            <a:r>
              <a:rPr lang="en-US" altLang="zh-CN" baseline="0" dirty="0"/>
              <a:t> Master, </a:t>
            </a:r>
            <a:r>
              <a:rPr lang="en-US" altLang="zh-CN" baseline="0" dirty="0" err="1"/>
              <a:t>NodeManager</a:t>
            </a:r>
            <a:r>
              <a:rPr lang="zh-CN" altLang="en-US" baseline="0" dirty="0"/>
              <a:t>启动</a:t>
            </a:r>
            <a:r>
              <a:rPr lang="en-US" altLang="zh-CN" baseline="0" dirty="0"/>
              <a:t> APP Master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23F3-4646-432B-9B63-090EF0163FC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由来</a:t>
            </a:r>
            <a:endParaRPr lang="en-US" altLang="zh-CN" dirty="0"/>
          </a:p>
          <a:p>
            <a:pPr lvl="1"/>
            <a:r>
              <a:rPr lang="en-US" altLang="zh-CN" dirty="0"/>
              <a:t>Yet Another Resource Negotiator</a:t>
            </a:r>
            <a:r>
              <a:rPr lang="zh-CN" altLang="en-US" dirty="0"/>
              <a:t>（另一种资源协调者）</a:t>
            </a:r>
            <a:endParaRPr lang="en-US" altLang="zh-CN" dirty="0"/>
          </a:p>
          <a:p>
            <a:pPr lvl="1"/>
            <a:r>
              <a:rPr lang="zh-CN" altLang="en-US" dirty="0"/>
              <a:t>出现在</a:t>
            </a:r>
            <a:r>
              <a:rPr lang="en-US" altLang="zh-CN" dirty="0"/>
              <a:t>Hadoop2.0</a:t>
            </a:r>
            <a:r>
              <a:rPr lang="zh-CN" altLang="en-US" dirty="0"/>
              <a:t>版本中</a:t>
            </a:r>
            <a:endParaRPr lang="en-US" altLang="zh-CN" dirty="0"/>
          </a:p>
          <a:p>
            <a:r>
              <a:rPr lang="en-US" altLang="zh-CN" dirty="0"/>
              <a:t>YARN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集群资源管理系统</a:t>
            </a:r>
            <a:endParaRPr lang="en-US" altLang="zh-CN" dirty="0"/>
          </a:p>
          <a:p>
            <a:pPr lvl="1"/>
            <a:r>
              <a:rPr lang="zh-CN" altLang="en-US" dirty="0"/>
              <a:t>负责集群的统一管理和调度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是什么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每个节点有一个，负责资源管理和使用</a:t>
            </a:r>
            <a:endParaRPr lang="en-US" altLang="zh-CN" dirty="0"/>
          </a:p>
          <a:p>
            <a:r>
              <a:rPr lang="zh-CN" altLang="en-US" dirty="0"/>
              <a:t>详细功能</a:t>
            </a:r>
            <a:endParaRPr lang="en-US" altLang="zh-CN" dirty="0"/>
          </a:p>
          <a:p>
            <a:pPr lvl="1"/>
            <a:r>
              <a:rPr lang="zh-CN" altLang="en-US" dirty="0"/>
              <a:t>单个节点上的资源管理和任务管理</a:t>
            </a:r>
            <a:endParaRPr lang="en-US" altLang="zh-CN" dirty="0"/>
          </a:p>
          <a:p>
            <a:pPr lvl="1"/>
            <a:r>
              <a:rPr lang="zh-CN" altLang="en-US" dirty="0"/>
              <a:t>处理来自</a:t>
            </a:r>
            <a:r>
              <a:rPr lang="en-US" altLang="zh-CN" dirty="0" err="1"/>
              <a:t>ResourceManager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1"/>
            <a:r>
              <a:rPr lang="zh-CN" altLang="en-US" dirty="0"/>
              <a:t>处理来自</a:t>
            </a:r>
            <a:r>
              <a:rPr lang="en-US" altLang="zh-CN" dirty="0" err="1"/>
              <a:t>ApplicationMaster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NodeManager</a:t>
            </a:r>
            <a:r>
              <a:rPr lang="zh-CN" altLang="en-US" dirty="0"/>
              <a:t>和</a:t>
            </a:r>
            <a:r>
              <a:rPr lang="en-US" altLang="zh-CN" dirty="0"/>
              <a:t>DN</a:t>
            </a:r>
            <a:r>
              <a:rPr lang="zh-CN" altLang="en-US" dirty="0"/>
              <a:t>在一台机器</a:t>
            </a:r>
            <a:endParaRPr lang="en-US" altLang="zh-CN" dirty="0"/>
          </a:p>
          <a:p>
            <a:pPr lvl="2"/>
            <a:r>
              <a:rPr lang="en-US" altLang="zh-CN" dirty="0" err="1"/>
              <a:t>Dn</a:t>
            </a:r>
            <a:r>
              <a:rPr lang="zh-CN" altLang="en-US" dirty="0"/>
              <a:t>：数据</a:t>
            </a:r>
            <a:endParaRPr lang="en-US" altLang="zh-CN" dirty="0"/>
          </a:p>
          <a:p>
            <a:pPr lvl="2"/>
            <a:r>
              <a:rPr lang="en-US" altLang="zh-CN" dirty="0"/>
              <a:t>Nm</a:t>
            </a:r>
            <a:r>
              <a:rPr lang="zh-CN" altLang="en-US" dirty="0"/>
              <a:t>：资源（</a:t>
            </a:r>
            <a:r>
              <a:rPr lang="en-US" altLang="zh-CN" dirty="0" err="1"/>
              <a:t>cpu</a:t>
            </a:r>
            <a:r>
              <a:rPr lang="zh-CN" altLang="en-US" dirty="0"/>
              <a:t>、内存）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NodeManager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每个应用程序有一个，负责应用程序的管理和任务调度。</a:t>
            </a:r>
            <a:endParaRPr lang="en-US" altLang="zh-CN" dirty="0"/>
          </a:p>
          <a:p>
            <a:r>
              <a:rPr lang="zh-CN" altLang="en-US" dirty="0"/>
              <a:t>详细功能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数据切分</a:t>
            </a:r>
            <a:endParaRPr lang="en-US" altLang="zh-CN" dirty="0"/>
          </a:p>
          <a:p>
            <a:pPr lvl="1"/>
            <a:r>
              <a:rPr lang="zh-CN" altLang="en-US" dirty="0"/>
              <a:t>为应用程序申请资源，并进一步分配给内部任务</a:t>
            </a:r>
            <a:endParaRPr lang="en-US" altLang="zh-CN" dirty="0"/>
          </a:p>
          <a:p>
            <a:pPr lvl="1"/>
            <a:r>
              <a:rPr lang="zh-CN" altLang="en-US" dirty="0"/>
              <a:t>任务监控和容错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对任务运行环境的抽象</a:t>
            </a:r>
            <a:endParaRPr lang="en-US" altLang="zh-CN" dirty="0"/>
          </a:p>
          <a:p>
            <a:r>
              <a:rPr lang="zh-CN" altLang="en-US" dirty="0"/>
              <a:t>描述一系列信息</a:t>
            </a:r>
            <a:endParaRPr lang="en-US" altLang="zh-CN" dirty="0"/>
          </a:p>
          <a:p>
            <a:pPr lvl="1"/>
            <a:r>
              <a:rPr lang="zh-CN" altLang="en-US" dirty="0"/>
              <a:t>任务运行资源（节点、内存、</a:t>
            </a:r>
            <a:r>
              <a:rPr lang="en-US" altLang="zh-CN" dirty="0"/>
              <a:t>CPU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任务启动命令</a:t>
            </a:r>
            <a:endParaRPr lang="en-US" altLang="zh-CN" dirty="0"/>
          </a:p>
          <a:p>
            <a:pPr lvl="1"/>
            <a:r>
              <a:rPr lang="zh-CN" altLang="en-US" dirty="0"/>
              <a:t>任务运行环境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把一个应用切分成了多个部分，比如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等对应不同的</a:t>
            </a:r>
            <a:r>
              <a:rPr lang="en-US" altLang="zh-CN" dirty="0"/>
              <a:t>Container</a:t>
            </a:r>
          </a:p>
          <a:p>
            <a:pPr lvl="2"/>
            <a:r>
              <a:rPr lang="zh-CN" altLang="en-US" dirty="0"/>
              <a:t>资源隔离，比如某个程序需要</a:t>
            </a:r>
            <a:r>
              <a:rPr lang="en-US" altLang="zh-CN" dirty="0"/>
              <a:t>2G</a:t>
            </a:r>
            <a:r>
              <a:rPr lang="zh-CN" altLang="en-US" dirty="0"/>
              <a:t>内存，与其他内存隔离开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ResourceManager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ZooKeeper</a:t>
            </a:r>
            <a:r>
              <a:rPr lang="zh-CN" altLang="en-US" dirty="0"/>
              <a:t>实现</a:t>
            </a:r>
            <a:r>
              <a:rPr lang="en-US" altLang="zh-CN" dirty="0"/>
              <a:t>HA</a:t>
            </a:r>
          </a:p>
          <a:p>
            <a:r>
              <a:rPr lang="en-US" altLang="zh-CN" dirty="0" err="1"/>
              <a:t>NodeManager</a:t>
            </a:r>
            <a:endParaRPr lang="en-US" altLang="zh-CN" dirty="0"/>
          </a:p>
          <a:p>
            <a:pPr lvl="1"/>
            <a:r>
              <a:rPr lang="zh-CN" altLang="en-US" dirty="0"/>
              <a:t>失败后，</a:t>
            </a:r>
            <a:r>
              <a:rPr lang="en-US" altLang="zh-CN" dirty="0"/>
              <a:t>RM</a:t>
            </a:r>
            <a:r>
              <a:rPr lang="zh-CN" altLang="en-US" dirty="0"/>
              <a:t>将失败任务告诉</a:t>
            </a:r>
            <a:r>
              <a:rPr lang="en-US" altLang="zh-CN" dirty="0"/>
              <a:t>AM</a:t>
            </a:r>
          </a:p>
          <a:p>
            <a:pPr lvl="1"/>
            <a:r>
              <a:rPr lang="en-US" altLang="zh-CN" dirty="0"/>
              <a:t>AM</a:t>
            </a:r>
            <a:r>
              <a:rPr lang="zh-CN" altLang="en-US" dirty="0"/>
              <a:t>决定如何处理失败的任务</a:t>
            </a:r>
            <a:endParaRPr lang="en-US" altLang="zh-CN" dirty="0"/>
          </a:p>
          <a:p>
            <a:r>
              <a:rPr lang="en-US" altLang="zh-CN" dirty="0" err="1"/>
              <a:t>ApplicationMaster</a:t>
            </a:r>
            <a:endParaRPr lang="en-US" altLang="zh-CN" dirty="0"/>
          </a:p>
          <a:p>
            <a:pPr lvl="1"/>
            <a:r>
              <a:rPr lang="zh-CN" altLang="en-US" dirty="0"/>
              <a:t>失败后，由</a:t>
            </a:r>
            <a:r>
              <a:rPr lang="en-US" altLang="zh-CN" dirty="0"/>
              <a:t>RM</a:t>
            </a:r>
            <a:r>
              <a:rPr lang="zh-CN" altLang="en-US" dirty="0"/>
              <a:t>负责重启</a:t>
            </a:r>
            <a:endParaRPr lang="en-US" altLang="zh-CN" dirty="0"/>
          </a:p>
          <a:p>
            <a:pPr lvl="1"/>
            <a:r>
              <a:rPr lang="en-US" altLang="zh-CN" dirty="0"/>
              <a:t>AM</a:t>
            </a:r>
            <a:r>
              <a:rPr lang="zh-CN" altLang="en-US" dirty="0"/>
              <a:t>需处理内部任务的容错问题</a:t>
            </a:r>
            <a:endParaRPr lang="en-US" altLang="zh-CN" dirty="0"/>
          </a:p>
          <a:p>
            <a:pPr lvl="1"/>
            <a:r>
              <a:rPr lang="en-US" altLang="zh-CN" dirty="0"/>
              <a:t>MR </a:t>
            </a:r>
            <a:r>
              <a:rPr lang="en-US" altLang="zh-CN" dirty="0" err="1"/>
              <a:t>AppMaster</a:t>
            </a:r>
            <a:r>
              <a:rPr lang="en-US" altLang="zh-CN" dirty="0"/>
              <a:t> </a:t>
            </a:r>
            <a:r>
              <a:rPr lang="zh-CN" altLang="en-US" dirty="0"/>
              <a:t>会保存已经运行完成的</a:t>
            </a:r>
            <a:r>
              <a:rPr lang="en-US" altLang="zh-CN" dirty="0"/>
              <a:t>Task</a:t>
            </a:r>
            <a:r>
              <a:rPr lang="zh-CN" altLang="en-US" dirty="0"/>
              <a:t>，重启后需要重新运行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容错性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2952" y="2025071"/>
            <a:ext cx="8038096" cy="3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YARN</a:t>
            </a:r>
            <a:r>
              <a:rPr lang="zh-CN" altLang="en-US" dirty="0"/>
              <a:t>为核心的生态系统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参考相关文档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环境搭建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BA47D4-10DD-4E3F-B660-386BF97E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68960"/>
            <a:ext cx="5795464" cy="360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 </a:t>
            </a:r>
            <a:r>
              <a:rPr lang="zh-CN" altLang="en-US" dirty="0"/>
              <a:t>产生的背景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zh-CN" altLang="en-US" dirty="0"/>
              <a:t>直接源于</a:t>
            </a:r>
            <a:r>
              <a:rPr lang="en-US" altLang="zh-CN" dirty="0"/>
              <a:t>MR v1</a:t>
            </a:r>
            <a:r>
              <a:rPr lang="zh-CN" altLang="en-US" dirty="0"/>
              <a:t>在几个方面的缺陷</a:t>
            </a:r>
            <a:endParaRPr lang="en-US" altLang="zh-CN" dirty="0"/>
          </a:p>
          <a:p>
            <a:pPr lvl="1"/>
            <a:r>
              <a:rPr lang="zh-CN" altLang="en-US" dirty="0"/>
              <a:t>单点故障</a:t>
            </a:r>
            <a:endParaRPr lang="en-US" altLang="zh-CN" dirty="0"/>
          </a:p>
          <a:p>
            <a:pPr lvl="1"/>
            <a:r>
              <a:rPr lang="zh-CN" altLang="en-US" dirty="0"/>
              <a:t>扩展性受限</a:t>
            </a:r>
            <a:endParaRPr lang="en-US" altLang="zh-CN" dirty="0"/>
          </a:p>
          <a:p>
            <a:pPr lvl="1"/>
            <a:r>
              <a:rPr lang="zh-CN" altLang="en-US" dirty="0"/>
              <a:t>难以支持</a:t>
            </a:r>
            <a:r>
              <a:rPr lang="en-US" altLang="zh-CN" dirty="0"/>
              <a:t>MR</a:t>
            </a:r>
            <a:r>
              <a:rPr lang="zh-CN" altLang="en-US" dirty="0"/>
              <a:t>之外的计算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运维成本</a:t>
            </a:r>
            <a:endParaRPr lang="en-US" altLang="zh-CN" dirty="0"/>
          </a:p>
          <a:p>
            <a:pPr lvl="1"/>
            <a:r>
              <a:rPr lang="zh-CN" altLang="en-US" dirty="0"/>
              <a:t>如果采用“一个框架一个集群”的模式，则可能需要更多管理员管理这些集群，进而增加运维成本，而共享模式通常需要少数管理员即可完成多个框架的统一管理。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 </a:t>
            </a:r>
            <a:r>
              <a:rPr lang="zh-CN" altLang="en-US" dirty="0"/>
              <a:t>产生的背景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4CFD76-7A77-4AE7-BA9E-FD91D81C8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3068960"/>
            <a:ext cx="845259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24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多个框架各自为战，数据共享困难</a:t>
            </a:r>
            <a:endParaRPr lang="en-US" altLang="zh-CN" dirty="0"/>
          </a:p>
          <a:p>
            <a:pPr lvl="1"/>
            <a:r>
              <a:rPr lang="en-US" altLang="zh-CN" dirty="0"/>
              <a:t>MR</a:t>
            </a:r>
            <a:r>
              <a:rPr lang="zh-CN" altLang="en-US" dirty="0"/>
              <a:t>（离线计算框架）、</a:t>
            </a:r>
            <a:r>
              <a:rPr lang="en-US" altLang="zh-CN" dirty="0"/>
              <a:t>Storm</a:t>
            </a:r>
            <a:r>
              <a:rPr lang="zh-CN" altLang="en-US" dirty="0"/>
              <a:t>（实时计算框架）、</a:t>
            </a:r>
            <a:r>
              <a:rPr lang="en-US" altLang="zh-CN" dirty="0"/>
              <a:t>Spark</a:t>
            </a:r>
            <a:r>
              <a:rPr lang="zh-CN" altLang="en-US" dirty="0"/>
              <a:t>（内存计算框架）</a:t>
            </a:r>
            <a:endParaRPr lang="en-US" altLang="zh-CN" dirty="0"/>
          </a:p>
          <a:p>
            <a:pPr lvl="1"/>
            <a:r>
              <a:rPr lang="zh-CN" altLang="en-US" dirty="0"/>
              <a:t>随着数据量的暴增，跨集群间的数据移动不仅需要花费更长的时间，而且硬件成本也大大增加，而共享集群模式可让多种框架共享数据和硬件资源，将大大减少数据移动带来的成本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 </a:t>
            </a:r>
            <a:r>
              <a:rPr lang="zh-CN" altLang="en-US" dirty="0"/>
              <a:t>产生的背景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5E983-9491-43DD-8358-EE6D7145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98" y="4149080"/>
            <a:ext cx="6186805" cy="25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D36F187-ECD1-4B6A-99F2-FCAFD6695B8E}"/>
              </a:ext>
            </a:extLst>
          </p:cNvPr>
          <p:cNvCxnSpPr>
            <a:cxnSpLocks/>
          </p:cNvCxnSpPr>
          <p:nvPr/>
        </p:nvCxnSpPr>
        <p:spPr>
          <a:xfrm flipH="1">
            <a:off x="935596" y="4047054"/>
            <a:ext cx="70567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98837376-7ED8-42D0-9A36-477F65C4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基本架构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E263CD-E495-484B-95E1-31068DAD850C}"/>
              </a:ext>
            </a:extLst>
          </p:cNvPr>
          <p:cNvSpPr txBox="1"/>
          <p:nvPr/>
        </p:nvSpPr>
        <p:spPr>
          <a:xfrm>
            <a:off x="3498881" y="224685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0070C0"/>
                </a:solidFill>
              </a:rPr>
              <a:t>JobTracker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39AEC8-D9B0-4848-AE93-41853E0A9890}"/>
              </a:ext>
            </a:extLst>
          </p:cNvPr>
          <p:cNvSpPr txBox="1"/>
          <p:nvPr/>
        </p:nvSpPr>
        <p:spPr>
          <a:xfrm>
            <a:off x="1777690" y="3284984"/>
            <a:ext cx="1700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资源管理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644E57-D391-41F2-BC37-4E8300E7F2E6}"/>
              </a:ext>
            </a:extLst>
          </p:cNvPr>
          <p:cNvSpPr txBox="1"/>
          <p:nvPr/>
        </p:nvSpPr>
        <p:spPr>
          <a:xfrm>
            <a:off x="5508104" y="3284984"/>
            <a:ext cx="18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作业调度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E825B2-A75B-4805-8D42-727D28327FC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627785" y="2708519"/>
            <a:ext cx="1915212" cy="576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D926E8-18E8-4093-95FE-DEBDBE269CA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408204" y="3808204"/>
            <a:ext cx="0" cy="43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F591C5-73BE-49AD-910C-781EBD8BE58A}"/>
              </a:ext>
            </a:extLst>
          </p:cNvPr>
          <p:cNvSpPr txBox="1"/>
          <p:nvPr/>
        </p:nvSpPr>
        <p:spPr>
          <a:xfrm>
            <a:off x="4752020" y="4246380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ApplicationMaster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2F2CB7-CEFB-4F2D-83ED-48C5A37E206D}"/>
              </a:ext>
            </a:extLst>
          </p:cNvPr>
          <p:cNvSpPr txBox="1"/>
          <p:nvPr/>
        </p:nvSpPr>
        <p:spPr>
          <a:xfrm>
            <a:off x="935596" y="4246380"/>
            <a:ext cx="3384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ResourceManager</a:t>
            </a:r>
            <a:endParaRPr lang="zh-CN" altLang="en-US" sz="28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83E41-9630-441E-962A-D309410B0EE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627784" y="3808204"/>
            <a:ext cx="1" cy="43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FDE58B-AB2D-4BBD-BD05-25E12C3DF7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42997" y="2708519"/>
            <a:ext cx="1865207" cy="576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1739D63-433A-403C-80E7-75BB9CE55C0D}"/>
              </a:ext>
            </a:extLst>
          </p:cNvPr>
          <p:cNvSpPr txBox="1"/>
          <p:nvPr/>
        </p:nvSpPr>
        <p:spPr>
          <a:xfrm>
            <a:off x="3497700" y="577524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YARN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296055-0CE1-41F7-AE2A-B378153E7B0E}"/>
              </a:ext>
            </a:extLst>
          </p:cNvPr>
          <p:cNvSpPr txBox="1"/>
          <p:nvPr/>
        </p:nvSpPr>
        <p:spPr>
          <a:xfrm>
            <a:off x="3389688" y="1717963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MapReduce1.X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4126ED-1224-4C8D-8607-E140D624A478}"/>
              </a:ext>
            </a:extLst>
          </p:cNvPr>
          <p:cNvSpPr txBox="1"/>
          <p:nvPr/>
        </p:nvSpPr>
        <p:spPr>
          <a:xfrm>
            <a:off x="1511660" y="4767134"/>
            <a:ext cx="22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（全局只有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B21C34-297C-42DB-ACEC-56DBC74AE984}"/>
              </a:ext>
            </a:extLst>
          </p:cNvPr>
          <p:cNvSpPr txBox="1"/>
          <p:nvPr/>
        </p:nvSpPr>
        <p:spPr>
          <a:xfrm>
            <a:off x="5220072" y="4767134"/>
            <a:ext cx="2376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（每个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个）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EC1ACAA-6859-4669-BBDC-63F6A0FB4D54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>
            <a:off x="2627784" y="5228799"/>
            <a:ext cx="1914032" cy="54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B7DB76-B9BF-4264-B416-AABC1C7B9152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flipH="1">
            <a:off x="4541816" y="5228799"/>
            <a:ext cx="1866388" cy="54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基本架构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B885E6-DDCE-4C81-9CB8-180C3463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44824"/>
            <a:ext cx="6336704" cy="48812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03596B-F9D1-4043-AA73-0F8FA1F6AA09}"/>
              </a:ext>
            </a:extLst>
          </p:cNvPr>
          <p:cNvSpPr txBox="1"/>
          <p:nvPr/>
        </p:nvSpPr>
        <p:spPr>
          <a:xfrm>
            <a:off x="519375" y="1599917"/>
            <a:ext cx="4124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Master: Resource Manager</a:t>
            </a:r>
            <a:r>
              <a:rPr lang="zh-CN" altLang="en-US" sz="2000" dirty="0"/>
              <a:t>（</a:t>
            </a:r>
            <a:r>
              <a:rPr lang="en-US" altLang="zh-CN" sz="2000" dirty="0"/>
              <a:t>RM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Slave: Node Manager</a:t>
            </a:r>
            <a:r>
              <a:rPr lang="zh-CN" altLang="en-US" sz="2000" dirty="0"/>
              <a:t>（</a:t>
            </a:r>
            <a:r>
              <a:rPr lang="en-US" altLang="zh-CN" sz="2000" dirty="0"/>
              <a:t>NM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运行过程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76480" y="1481138"/>
            <a:ext cx="659104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类似分布式操作系统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Master /Slave </a:t>
            </a:r>
            <a:r>
              <a:rPr lang="zh-CN" altLang="en-US" dirty="0"/>
              <a:t>架构</a:t>
            </a:r>
          </a:p>
          <a:p>
            <a:endParaRPr lang="en-US" altLang="zh-CN" dirty="0"/>
          </a:p>
          <a:p>
            <a:r>
              <a:rPr lang="zh-CN" altLang="en-US" dirty="0"/>
              <a:t>管理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</a:p>
          <a:p>
            <a:endParaRPr lang="en-US" altLang="zh-CN" dirty="0"/>
          </a:p>
          <a:p>
            <a:r>
              <a:rPr lang="zh-CN" altLang="en-US" dirty="0"/>
              <a:t>运行在</a:t>
            </a:r>
            <a:r>
              <a:rPr lang="en-US" altLang="zh-CN" dirty="0"/>
              <a:t>YARN</a:t>
            </a:r>
            <a:r>
              <a:rPr lang="zh-CN" altLang="en-US" dirty="0"/>
              <a:t>上面的</a:t>
            </a:r>
            <a:r>
              <a:rPr lang="en-US" altLang="zh-CN" dirty="0"/>
              <a:t>MR</a:t>
            </a:r>
            <a:r>
              <a:rPr lang="zh-CN" altLang="en-US" dirty="0"/>
              <a:t>类似一个个应用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整个集群只有一个，负责集群资源的统一管理和调度</a:t>
            </a:r>
            <a:endParaRPr lang="en-US" altLang="zh-CN" dirty="0"/>
          </a:p>
          <a:p>
            <a:r>
              <a:rPr lang="zh-CN" altLang="en-US" dirty="0"/>
              <a:t>详细功能</a:t>
            </a:r>
            <a:endParaRPr lang="en-US" altLang="zh-CN" dirty="0"/>
          </a:p>
          <a:p>
            <a:pPr lvl="1"/>
            <a:r>
              <a:rPr lang="zh-CN" altLang="en-US" dirty="0"/>
              <a:t>处理客户端请求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/</a:t>
            </a:r>
            <a:r>
              <a:rPr lang="zh-CN" altLang="en-US" dirty="0"/>
              <a:t>监控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pPr lvl="2"/>
            <a:r>
              <a:rPr lang="zh-CN" altLang="en-US" dirty="0"/>
              <a:t>每个应用对应一个</a:t>
            </a:r>
            <a:r>
              <a:rPr lang="en-US" altLang="zh-CN" dirty="0" err="1"/>
              <a:t>ApplicationMaster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MR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zh-CN" altLang="en-US" dirty="0"/>
              <a:t>监控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pPr lvl="2"/>
            <a:r>
              <a:rPr lang="zh-CN" altLang="en-US" dirty="0"/>
              <a:t>负责节点资源管理和使用</a:t>
            </a:r>
            <a:r>
              <a:rPr lang="en-US" altLang="zh-CN" dirty="0"/>
              <a:t>(CPU,MEM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类似</a:t>
            </a:r>
            <a:r>
              <a:rPr lang="en-US" altLang="zh-CN" dirty="0"/>
              <a:t>DN</a:t>
            </a:r>
            <a:r>
              <a:rPr lang="zh-CN" altLang="en-US" dirty="0"/>
              <a:t>，</a:t>
            </a:r>
            <a:r>
              <a:rPr lang="en-US" altLang="zh-CN" dirty="0"/>
              <a:t>DN</a:t>
            </a:r>
            <a:r>
              <a:rPr lang="zh-CN" altLang="en-US" dirty="0"/>
              <a:t>管理磁盘</a:t>
            </a:r>
            <a:endParaRPr lang="en-US" altLang="zh-CN" dirty="0"/>
          </a:p>
          <a:p>
            <a:pPr lvl="1"/>
            <a:r>
              <a:rPr lang="zh-CN" altLang="en-US" dirty="0"/>
              <a:t>资源分配和调度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ResourceManager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1943</TotalTime>
  <Words>580</Words>
  <Application>Microsoft Office PowerPoint</Application>
  <PresentationFormat>全屏显示(4:3)</PresentationFormat>
  <Paragraphs>99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聚合</vt:lpstr>
      <vt:lpstr>YARN是什么</vt:lpstr>
      <vt:lpstr>YARN 产生的背景</vt:lpstr>
      <vt:lpstr>YARN 产生的背景</vt:lpstr>
      <vt:lpstr>YARN 产生的背景</vt:lpstr>
      <vt:lpstr>YARN基本架构</vt:lpstr>
      <vt:lpstr>YARN基本架构</vt:lpstr>
      <vt:lpstr>YARN运行过程</vt:lpstr>
      <vt:lpstr>YARN</vt:lpstr>
      <vt:lpstr>ResourceManager</vt:lpstr>
      <vt:lpstr>NodeManager</vt:lpstr>
      <vt:lpstr>ApplicationMaster</vt:lpstr>
      <vt:lpstr>Container</vt:lpstr>
      <vt:lpstr>YARN容错性</vt:lpstr>
      <vt:lpstr>以YARN为核心的生态系统</vt:lpstr>
      <vt:lpstr>YARN环境搭建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 b</cp:lastModifiedBy>
  <cp:revision>116</cp:revision>
  <dcterms:created xsi:type="dcterms:W3CDTF">2017-06-04T02:06:08Z</dcterms:created>
  <dcterms:modified xsi:type="dcterms:W3CDTF">2021-12-08T15:02:51Z</dcterms:modified>
</cp:coreProperties>
</file>