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89" r:id="rId2"/>
    <p:sldId id="291" r:id="rId3"/>
    <p:sldId id="290" r:id="rId4"/>
    <p:sldId id="299" r:id="rId5"/>
    <p:sldId id="292" r:id="rId6"/>
    <p:sldId id="297" r:id="rId7"/>
    <p:sldId id="296" r:id="rId8"/>
    <p:sldId id="298" r:id="rId9"/>
    <p:sldId id="262" r:id="rId10"/>
    <p:sldId id="263" r:id="rId11"/>
    <p:sldId id="303" r:id="rId12"/>
    <p:sldId id="265" r:id="rId13"/>
    <p:sldId id="266" r:id="rId14"/>
    <p:sldId id="307" r:id="rId15"/>
    <p:sldId id="305" r:id="rId16"/>
    <p:sldId id="306" r:id="rId17"/>
    <p:sldId id="277" r:id="rId18"/>
    <p:sldId id="278" r:id="rId19"/>
    <p:sldId id="308" r:id="rId20"/>
    <p:sldId id="302" r:id="rId21"/>
    <p:sldId id="301" r:id="rId22"/>
    <p:sldId id="304" r:id="rId23"/>
    <p:sldId id="275" r:id="rId24"/>
    <p:sldId id="276" r:id="rId25"/>
    <p:sldId id="273" r:id="rId26"/>
    <p:sldId id="267" r:id="rId27"/>
    <p:sldId id="309" r:id="rId28"/>
    <p:sldId id="280" r:id="rId29"/>
    <p:sldId id="282" r:id="rId30"/>
    <p:sldId id="287"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06" autoAdjust="0"/>
  </p:normalViewPr>
  <p:slideViewPr>
    <p:cSldViewPr>
      <p:cViewPr varScale="1">
        <p:scale>
          <a:sx n="71" d="100"/>
          <a:sy n="71" d="100"/>
        </p:scale>
        <p:origin x="912"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CB8C9A-67A1-4499-8B1C-321892998854}" type="datetimeFigureOut">
              <a:rPr lang="zh-CN" altLang="en-US" smtClean="0"/>
              <a:t>21.12.8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5E2B82-F6F8-4012-A764-634994049F0D}" type="slidenum">
              <a:rPr lang="zh-CN" altLang="en-US" smtClean="0"/>
              <a:t>‹#›</a:t>
            </a:fld>
            <a:endParaRPr lang="zh-CN" altLang="en-US"/>
          </a:p>
        </p:txBody>
      </p:sp>
    </p:spTree>
    <p:extLst>
      <p:ext uri="{BB962C8B-B14F-4D97-AF65-F5344CB8AC3E}">
        <p14:creationId xmlns:p14="http://schemas.microsoft.com/office/powerpoint/2010/main" val="36632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4D4D4D"/>
                </a:solidFill>
                <a:effectLst/>
                <a:latin typeface="-apple-system"/>
              </a:rPr>
              <a:t>HBase Master</a:t>
            </a:r>
            <a:r>
              <a:rPr lang="zh-CN" altLang="en-US" b="0" i="0" dirty="0">
                <a:solidFill>
                  <a:srgbClr val="4D4D4D"/>
                </a:solidFill>
                <a:effectLst/>
                <a:latin typeface="-apple-system"/>
              </a:rPr>
              <a:t>：负责管理所有的</a:t>
            </a:r>
            <a:r>
              <a:rPr lang="en-US" altLang="zh-CN" b="0" i="0" dirty="0" err="1">
                <a:solidFill>
                  <a:srgbClr val="4D4D4D"/>
                </a:solidFill>
                <a:effectLst/>
                <a:latin typeface="-apple-system"/>
              </a:rPr>
              <a:t>HRegion</a:t>
            </a:r>
            <a:r>
              <a:rPr lang="en-US" altLang="zh-CN" b="0" i="0" dirty="0">
                <a:solidFill>
                  <a:srgbClr val="4D4D4D"/>
                </a:solidFill>
                <a:effectLst/>
                <a:latin typeface="-apple-system"/>
              </a:rPr>
              <a:t> Server</a:t>
            </a:r>
            <a:endParaRPr lang="en-US" altLang="zh-CN" dirty="0">
              <a:solidFill>
                <a:srgbClr val="4D4D4D"/>
              </a:solidFill>
              <a:latin typeface="-apple-system"/>
            </a:endParaRPr>
          </a:p>
          <a:p>
            <a:r>
              <a:rPr lang="en-US" altLang="zh-CN" dirty="0" err="1"/>
              <a:t>ZooKeeper</a:t>
            </a:r>
            <a:r>
              <a:rPr lang="zh-CN" altLang="en-US" dirty="0"/>
              <a:t>：</a:t>
            </a:r>
            <a:r>
              <a:rPr lang="zh-CN" altLang="en-US" dirty="0">
                <a:solidFill>
                  <a:srgbClr val="4D4D4D"/>
                </a:solidFill>
                <a:latin typeface="-apple-system"/>
              </a:rPr>
              <a:t>协调</a:t>
            </a:r>
            <a:r>
              <a:rPr lang="en-US" altLang="zh-CN" dirty="0">
                <a:solidFill>
                  <a:srgbClr val="4D4D4D"/>
                </a:solidFill>
                <a:latin typeface="-apple-system"/>
              </a:rPr>
              <a:t>HBase</a:t>
            </a:r>
            <a:r>
              <a:rPr lang="zh-CN" altLang="en-US" b="0" i="0" dirty="0">
                <a:solidFill>
                  <a:srgbClr val="4D4D4D"/>
                </a:solidFill>
                <a:effectLst/>
                <a:latin typeface="-apple-system"/>
              </a:rPr>
              <a:t>中所有</a:t>
            </a:r>
            <a:r>
              <a:rPr lang="en-US" altLang="zh-CN" b="0" i="0" dirty="0" err="1">
                <a:solidFill>
                  <a:srgbClr val="4D4D4D"/>
                </a:solidFill>
                <a:effectLst/>
                <a:latin typeface="-apple-system"/>
              </a:rPr>
              <a:t>RegionServer</a:t>
            </a:r>
            <a:r>
              <a:rPr lang="zh-CN" altLang="en-US" b="0" i="0" dirty="0">
                <a:solidFill>
                  <a:srgbClr val="4D4D4D"/>
                </a:solidFill>
                <a:effectLst/>
                <a:latin typeface="-apple-system"/>
              </a:rPr>
              <a:t>，处理</a:t>
            </a:r>
            <a:r>
              <a:rPr lang="en-US" altLang="zh-CN" b="0" i="0" dirty="0">
                <a:solidFill>
                  <a:srgbClr val="4D4D4D"/>
                </a:solidFill>
                <a:effectLst/>
                <a:latin typeface="-apple-system"/>
              </a:rPr>
              <a:t>HBase</a:t>
            </a:r>
            <a:r>
              <a:rPr lang="zh-CN" altLang="en-US" b="0" i="0" dirty="0">
                <a:solidFill>
                  <a:srgbClr val="4D4D4D"/>
                </a:solidFill>
                <a:effectLst/>
                <a:latin typeface="-apple-system"/>
              </a:rPr>
              <a:t>服务器运行期间可能遇到的错误</a:t>
            </a:r>
            <a:endParaRPr lang="en-US" altLang="zh-CN" dirty="0"/>
          </a:p>
          <a:p>
            <a:r>
              <a:rPr lang="en-US" altLang="zh-CN" dirty="0"/>
              <a:t>Region Server</a:t>
            </a:r>
            <a:r>
              <a:rPr lang="zh-CN" altLang="en-US" dirty="0"/>
              <a:t>：类似</a:t>
            </a:r>
            <a:r>
              <a:rPr lang="en-US" altLang="zh-CN" dirty="0"/>
              <a:t>HDFS</a:t>
            </a:r>
            <a:r>
              <a:rPr lang="zh-CN" altLang="en-US" dirty="0"/>
              <a:t>的</a:t>
            </a:r>
            <a:r>
              <a:rPr lang="en-US" altLang="zh-CN" dirty="0" err="1"/>
              <a:t>DataNode</a:t>
            </a:r>
            <a:r>
              <a:rPr lang="zh-CN" altLang="en-US" dirty="0"/>
              <a:t>，当一个表很大时，会分成很多个</a:t>
            </a:r>
            <a:r>
              <a:rPr lang="en-US" altLang="zh-CN" dirty="0"/>
              <a:t>region</a:t>
            </a:r>
            <a:r>
              <a:rPr lang="zh-CN" altLang="en-US" dirty="0"/>
              <a:t>，存放在不同的</a:t>
            </a:r>
            <a:r>
              <a:rPr lang="en-US" altLang="zh-CN" dirty="0"/>
              <a:t>Region Server</a:t>
            </a:r>
          </a:p>
          <a:p>
            <a:endParaRPr lang="zh-CN" altLang="en-US" dirty="0"/>
          </a:p>
        </p:txBody>
      </p:sp>
      <p:sp>
        <p:nvSpPr>
          <p:cNvPr id="4" name="灯片编号占位符 3"/>
          <p:cNvSpPr>
            <a:spLocks noGrp="1"/>
          </p:cNvSpPr>
          <p:nvPr>
            <p:ph type="sldNum" sz="quarter" idx="5"/>
          </p:nvPr>
        </p:nvSpPr>
        <p:spPr/>
        <p:txBody>
          <a:bodyPr/>
          <a:lstStyle/>
          <a:p>
            <a:fld id="{BA5E2B82-F6F8-4012-A764-634994049F0D}" type="slidenum">
              <a:rPr lang="zh-CN" altLang="en-US" smtClean="0"/>
              <a:t>21</a:t>
            </a:fld>
            <a:endParaRPr lang="zh-CN" altLang="en-US"/>
          </a:p>
        </p:txBody>
      </p:sp>
    </p:spTree>
    <p:extLst>
      <p:ext uri="{BB962C8B-B14F-4D97-AF65-F5344CB8AC3E}">
        <p14:creationId xmlns:p14="http://schemas.microsoft.com/office/powerpoint/2010/main" val="1727009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FF0000"/>
                </a:solidFill>
                <a:effectLst/>
                <a:latin typeface="-apple-system"/>
              </a:rPr>
              <a:t>Client</a:t>
            </a:r>
            <a:r>
              <a:rPr lang="en-US" altLang="zh-CN" b="0" i="0" dirty="0">
                <a:solidFill>
                  <a:srgbClr val="4D4D4D"/>
                </a:solidFill>
                <a:effectLst/>
                <a:latin typeface="-apple-system"/>
              </a:rPr>
              <a:t> </a:t>
            </a:r>
            <a:r>
              <a:rPr lang="zh-CN" altLang="en-US" b="0" i="0" dirty="0">
                <a:solidFill>
                  <a:srgbClr val="4D4D4D"/>
                </a:solidFill>
                <a:effectLst/>
                <a:latin typeface="-apple-system"/>
              </a:rPr>
              <a:t>使用</a:t>
            </a:r>
            <a:r>
              <a:rPr lang="en-US" altLang="zh-CN" b="0" i="0" dirty="0">
                <a:solidFill>
                  <a:srgbClr val="4D4D4D"/>
                </a:solidFill>
                <a:effectLst/>
                <a:latin typeface="-apple-system"/>
              </a:rPr>
              <a:t>HBase</a:t>
            </a:r>
            <a:r>
              <a:rPr lang="zh-CN" altLang="en-US" b="0" i="0" dirty="0">
                <a:solidFill>
                  <a:srgbClr val="4D4D4D"/>
                </a:solidFill>
                <a:effectLst/>
                <a:latin typeface="-apple-system"/>
              </a:rPr>
              <a:t>的</a:t>
            </a:r>
            <a:r>
              <a:rPr lang="en-US" altLang="zh-CN" b="0" i="0" dirty="0">
                <a:solidFill>
                  <a:srgbClr val="4D4D4D"/>
                </a:solidFill>
                <a:effectLst/>
                <a:latin typeface="-apple-system"/>
              </a:rPr>
              <a:t>RPC</a:t>
            </a:r>
            <a:r>
              <a:rPr lang="zh-CN" altLang="en-US" b="0" i="0" dirty="0">
                <a:solidFill>
                  <a:srgbClr val="4D4D4D"/>
                </a:solidFill>
                <a:effectLst/>
                <a:latin typeface="-apple-system"/>
              </a:rPr>
              <a:t>机制与</a:t>
            </a:r>
            <a:r>
              <a:rPr lang="en-US" altLang="zh-CN" b="0" i="0" dirty="0" err="1">
                <a:solidFill>
                  <a:srgbClr val="4D4D4D"/>
                </a:solidFill>
                <a:effectLst/>
                <a:latin typeface="-apple-system"/>
              </a:rPr>
              <a:t>HMaster</a:t>
            </a:r>
            <a:r>
              <a:rPr lang="zh-CN" altLang="en-US" b="0" i="0" dirty="0">
                <a:solidFill>
                  <a:srgbClr val="4D4D4D"/>
                </a:solidFill>
                <a:effectLst/>
                <a:latin typeface="-apple-system"/>
              </a:rPr>
              <a:t>和</a:t>
            </a:r>
            <a:r>
              <a:rPr lang="en-US" altLang="zh-CN" b="0" i="0" dirty="0" err="1">
                <a:solidFill>
                  <a:srgbClr val="4D4D4D"/>
                </a:solidFill>
                <a:effectLst/>
                <a:latin typeface="-apple-system"/>
              </a:rPr>
              <a:t>HRegionServer</a:t>
            </a:r>
            <a:r>
              <a:rPr lang="zh-CN" altLang="en-US" b="0" i="0" dirty="0">
                <a:solidFill>
                  <a:srgbClr val="4D4D4D"/>
                </a:solidFill>
                <a:effectLst/>
                <a:latin typeface="-apple-system"/>
              </a:rPr>
              <a:t>进行通信，存储所有</a:t>
            </a:r>
            <a:r>
              <a:rPr lang="en-US" altLang="zh-CN" b="0" i="0" dirty="0">
                <a:solidFill>
                  <a:srgbClr val="4D4D4D"/>
                </a:solidFill>
                <a:effectLst/>
                <a:latin typeface="-apple-system"/>
              </a:rPr>
              <a:t>Region</a:t>
            </a:r>
            <a:r>
              <a:rPr lang="zh-CN" altLang="en-US" b="0" i="0" dirty="0">
                <a:solidFill>
                  <a:srgbClr val="4D4D4D"/>
                </a:solidFill>
                <a:effectLst/>
                <a:latin typeface="-apple-system"/>
              </a:rPr>
              <a:t>的寻址入口，实时监控</a:t>
            </a:r>
            <a:r>
              <a:rPr lang="en-US" altLang="zh-CN" b="0" i="0" dirty="0" err="1">
                <a:solidFill>
                  <a:srgbClr val="4D4D4D"/>
                </a:solidFill>
                <a:effectLst/>
                <a:latin typeface="-apple-system"/>
              </a:rPr>
              <a:t>RegionServer</a:t>
            </a:r>
            <a:r>
              <a:rPr lang="zh-CN" altLang="en-US" b="0" i="0" dirty="0">
                <a:solidFill>
                  <a:srgbClr val="4D4D4D"/>
                </a:solidFill>
                <a:effectLst/>
                <a:latin typeface="-apple-system"/>
              </a:rPr>
              <a:t>的上线和下线信息，通知</a:t>
            </a:r>
            <a:r>
              <a:rPr lang="en-US" altLang="zh-CN" b="0" i="0" dirty="0" err="1">
                <a:solidFill>
                  <a:srgbClr val="4D4D4D"/>
                </a:solidFill>
                <a:effectLst/>
                <a:latin typeface="-apple-system"/>
              </a:rPr>
              <a:t>HMaster</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H</a:t>
            </a:r>
            <a:r>
              <a:rPr lang="en-US" altLang="zh-CN" b="1" dirty="0"/>
              <a:t>M</a:t>
            </a:r>
            <a:r>
              <a:rPr lang="zh-CN" altLang="en-US" b="1" dirty="0"/>
              <a:t>aster </a:t>
            </a:r>
            <a:r>
              <a:rPr lang="zh-CN" altLang="en-US" b="0" dirty="0">
                <a:solidFill>
                  <a:schemeClr val="bg1">
                    <a:lumMod val="50000"/>
                  </a:schemeClr>
                </a:solidFill>
              </a:rPr>
              <a:t>可以随时感知到各个HRegionServer的健康状态；此外，Zookeeper也避免了HMaster的 单点问题</a:t>
            </a:r>
            <a:endParaRPr lang="en-US" altLang="zh-CN" b="0" dirty="0">
              <a:solidFill>
                <a:schemeClr val="bg1">
                  <a:lumMod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solidFill>
                  <a:schemeClr val="bg1">
                    <a:lumMod val="50000"/>
                  </a:schemeClr>
                </a:solidFill>
              </a:rPr>
              <a:t>HMaster</a:t>
            </a:r>
            <a:r>
              <a:rPr lang="en-US" altLang="zh-CN" b="1" dirty="0">
                <a:solidFill>
                  <a:schemeClr val="bg1">
                    <a:lumMod val="50000"/>
                  </a:schemeClr>
                </a:solidFill>
              </a:rPr>
              <a:t> </a:t>
            </a:r>
            <a:r>
              <a:rPr lang="zh-CN" altLang="en-US" b="0" dirty="0">
                <a:solidFill>
                  <a:schemeClr val="bg1">
                    <a:lumMod val="50000"/>
                  </a:schemeClr>
                </a:solidFill>
              </a:rPr>
              <a:t>的主要任务就是要告诉每台</a:t>
            </a:r>
            <a:r>
              <a:rPr lang="en-US" altLang="zh-CN" b="0" dirty="0" err="1">
                <a:solidFill>
                  <a:schemeClr val="bg1">
                    <a:lumMod val="50000"/>
                  </a:schemeClr>
                </a:solidFill>
              </a:rPr>
              <a:t>HRegion</a:t>
            </a:r>
            <a:r>
              <a:rPr lang="en-US" altLang="zh-CN" b="0" dirty="0">
                <a:solidFill>
                  <a:schemeClr val="bg1">
                    <a:lumMod val="50000"/>
                  </a:schemeClr>
                </a:solidFill>
              </a:rPr>
              <a:t> Server</a:t>
            </a:r>
            <a:r>
              <a:rPr lang="zh-CN" altLang="en-US" b="0" dirty="0">
                <a:solidFill>
                  <a:schemeClr val="bg1">
                    <a:lumMod val="50000"/>
                  </a:schemeClr>
                </a:solidFill>
              </a:rPr>
              <a:t>它要维护哪些</a:t>
            </a:r>
            <a:r>
              <a:rPr lang="en-US" altLang="zh-CN" b="0" dirty="0" err="1">
                <a:solidFill>
                  <a:schemeClr val="bg1">
                    <a:lumMod val="50000"/>
                  </a:schemeClr>
                </a:solidFill>
              </a:rPr>
              <a:t>HRegion</a:t>
            </a:r>
            <a:r>
              <a:rPr lang="zh-CN" altLang="en-US" b="0" dirty="0">
                <a:solidFill>
                  <a:schemeClr val="bg1">
                    <a:lumMod val="50000"/>
                  </a:schemeClr>
                </a:solidFill>
              </a:rPr>
              <a:t>。</a:t>
            </a:r>
          </a:p>
          <a:p>
            <a:endParaRPr lang="zh-CN" altLang="en-US" dirty="0"/>
          </a:p>
        </p:txBody>
      </p:sp>
      <p:sp>
        <p:nvSpPr>
          <p:cNvPr id="4" name="灯片编号占位符 3"/>
          <p:cNvSpPr>
            <a:spLocks noGrp="1"/>
          </p:cNvSpPr>
          <p:nvPr>
            <p:ph type="sldNum" sz="quarter" idx="5"/>
          </p:nvPr>
        </p:nvSpPr>
        <p:spPr/>
        <p:txBody>
          <a:bodyPr/>
          <a:lstStyle/>
          <a:p>
            <a:fld id="{BA5E2B82-F6F8-4012-A764-634994049F0D}" type="slidenum">
              <a:rPr lang="zh-CN" altLang="en-US" smtClean="0"/>
              <a:t>25</a:t>
            </a:fld>
            <a:endParaRPr lang="zh-CN" altLang="en-US"/>
          </a:p>
        </p:txBody>
      </p:sp>
    </p:spTree>
    <p:extLst>
      <p:ext uri="{BB962C8B-B14F-4D97-AF65-F5344CB8AC3E}">
        <p14:creationId xmlns:p14="http://schemas.microsoft.com/office/powerpoint/2010/main" val="102521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21.12.8</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21.12.8</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21.12.8</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88032"/>
          </a:xfrm>
        </p:spPr>
        <p:txBody>
          <a:bodyPr>
            <a:normAutofit/>
          </a:bodyPr>
          <a:lstStyle/>
          <a:p>
            <a:pPr>
              <a:buFont typeface="Wingdings" pitchFamily="2" charset="2"/>
              <a:buChar char="l"/>
            </a:pPr>
            <a:r>
              <a:rPr lang="en-US" altLang="zh-CN" dirty="0" err="1">
                <a:latin typeface="+mn-ea"/>
              </a:rPr>
              <a:t>NoSQL</a:t>
            </a:r>
            <a:r>
              <a:rPr lang="zh-CN" altLang="en-US" dirty="0">
                <a:latin typeface="+mn-ea"/>
              </a:rPr>
              <a:t>，泛指非关系型的数据库。</a:t>
            </a:r>
            <a:endParaRPr lang="en-US" altLang="zh-CN" dirty="0">
              <a:latin typeface="+mn-ea"/>
            </a:endParaRPr>
          </a:p>
          <a:p>
            <a:pPr>
              <a:buFont typeface="Wingdings" pitchFamily="2" charset="2"/>
              <a:buChar char="l"/>
            </a:pPr>
            <a:r>
              <a:rPr lang="zh-CN" altLang="en-US" dirty="0">
                <a:latin typeface="+mn-ea"/>
              </a:rPr>
              <a:t>随着互联网的兴起，传统的关系数据库在应付超大规模和高并发的系统已经显得力不从心。</a:t>
            </a:r>
          </a:p>
          <a:p>
            <a:pPr lvl="1">
              <a:spcBef>
                <a:spcPts val="1200"/>
              </a:spcBef>
              <a:buFont typeface="Wingdings" panose="05000000000000000000" pitchFamily="2" charset="2"/>
              <a:buChar char="Ø"/>
            </a:pPr>
            <a:r>
              <a:rPr lang="zh-CN" altLang="en-US" dirty="0">
                <a:solidFill>
                  <a:srgbClr val="C00000"/>
                </a:solidFill>
                <a:latin typeface="+mn-ea"/>
              </a:rPr>
              <a:t>扩展困难：</a:t>
            </a:r>
            <a:r>
              <a:rPr lang="zh-CN" altLang="en-US" dirty="0">
                <a:latin typeface="+mn-ea"/>
              </a:rPr>
              <a:t>由于存在类似</a:t>
            </a:r>
            <a:r>
              <a:rPr lang="en-US" altLang="zh-CN" dirty="0">
                <a:latin typeface="+mn-ea"/>
              </a:rPr>
              <a:t>Join</a:t>
            </a:r>
            <a:r>
              <a:rPr lang="zh-CN" altLang="en-US" dirty="0">
                <a:latin typeface="+mn-ea"/>
              </a:rPr>
              <a:t>这样多表查询机制，使得数据库在扩展方面很艰难</a:t>
            </a:r>
            <a:r>
              <a:rPr lang="en-US" altLang="zh-CN" dirty="0">
                <a:latin typeface="+mn-ea"/>
              </a:rPr>
              <a:t>; </a:t>
            </a:r>
          </a:p>
          <a:p>
            <a:pPr lvl="1">
              <a:spcBef>
                <a:spcPts val="1200"/>
              </a:spcBef>
              <a:buFont typeface="Wingdings" panose="05000000000000000000" pitchFamily="2" charset="2"/>
              <a:buChar char="Ø"/>
            </a:pPr>
            <a:r>
              <a:rPr lang="zh-CN" altLang="en-US" dirty="0">
                <a:solidFill>
                  <a:srgbClr val="C00000"/>
                </a:solidFill>
                <a:latin typeface="+mn-ea"/>
              </a:rPr>
              <a:t>读写慢：</a:t>
            </a:r>
            <a:r>
              <a:rPr lang="zh-CN" altLang="en-US" dirty="0">
                <a:latin typeface="+mn-ea"/>
              </a:rPr>
              <a:t>这种情况主要发生在数据量达到一定规模时由于关系型数据库的系统逻辑非常复杂，使得其非常容易发生死锁等的并发问题，所以导致其读写速度下滑非常严重</a:t>
            </a:r>
            <a:r>
              <a:rPr lang="en-US" altLang="zh-CN" dirty="0">
                <a:latin typeface="+mn-ea"/>
              </a:rPr>
              <a:t>; </a:t>
            </a:r>
          </a:p>
          <a:p>
            <a:pPr lvl="1">
              <a:spcBef>
                <a:spcPts val="1200"/>
              </a:spcBef>
              <a:buFont typeface="Wingdings" panose="05000000000000000000" pitchFamily="2" charset="2"/>
              <a:buChar char="Ø"/>
            </a:pPr>
            <a:r>
              <a:rPr lang="zh-CN" altLang="en-US" dirty="0">
                <a:solidFill>
                  <a:srgbClr val="C00000"/>
                </a:solidFill>
                <a:latin typeface="+mn-ea"/>
              </a:rPr>
              <a:t>成本高：</a:t>
            </a:r>
            <a:r>
              <a:rPr lang="zh-CN" altLang="en-US" dirty="0">
                <a:latin typeface="+mn-ea"/>
              </a:rPr>
              <a:t>企业级数据库的</a:t>
            </a:r>
            <a:r>
              <a:rPr lang="en-US" altLang="zh-CN" dirty="0">
                <a:latin typeface="+mn-ea"/>
              </a:rPr>
              <a:t>License</a:t>
            </a:r>
            <a:r>
              <a:rPr lang="zh-CN" altLang="en-US" dirty="0">
                <a:latin typeface="+mn-ea"/>
              </a:rPr>
              <a:t>价格很惊人，并且随着系统的规模，而不断上升</a:t>
            </a:r>
            <a:r>
              <a:rPr lang="en-US" altLang="zh-CN" dirty="0">
                <a:latin typeface="+mn-ea"/>
              </a:rPr>
              <a:t>; </a:t>
            </a:r>
          </a:p>
          <a:p>
            <a:pPr lvl="1">
              <a:spcBef>
                <a:spcPts val="1200"/>
              </a:spcBef>
              <a:buFont typeface="Wingdings" panose="05000000000000000000" pitchFamily="2" charset="2"/>
              <a:buChar char="Ø"/>
            </a:pPr>
            <a:r>
              <a:rPr lang="zh-CN" altLang="en-US" dirty="0">
                <a:solidFill>
                  <a:srgbClr val="C00000"/>
                </a:solidFill>
                <a:latin typeface="+mn-ea"/>
              </a:rPr>
              <a:t>有限的支撑容量：</a:t>
            </a:r>
            <a:r>
              <a:rPr lang="zh-CN" altLang="en-US" dirty="0">
                <a:latin typeface="+mn-ea"/>
              </a:rPr>
              <a:t>现有关系型解决方案还无法支撑海量的数据存储。</a:t>
            </a:r>
            <a:endParaRPr lang="en-US" altLang="zh-CN" dirty="0">
              <a:latin typeface="+mn-ea"/>
            </a:endParaRPr>
          </a:p>
        </p:txBody>
      </p:sp>
      <p:sp>
        <p:nvSpPr>
          <p:cNvPr id="3" name="标题 2"/>
          <p:cNvSpPr>
            <a:spLocks noGrp="1"/>
          </p:cNvSpPr>
          <p:nvPr>
            <p:ph type="title"/>
          </p:nvPr>
        </p:nvSpPr>
        <p:spPr/>
        <p:txBody>
          <a:bodyPr/>
          <a:lstStyle/>
          <a:p>
            <a:r>
              <a:rPr lang="en-US" altLang="zh-CN" dirty="0" err="1"/>
              <a:t>NoSQL</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Column Family</a:t>
            </a:r>
            <a:r>
              <a:rPr lang="zh-CN" altLang="en-US" dirty="0"/>
              <a:t>列族</a:t>
            </a:r>
            <a:r>
              <a:rPr lang="en-US" altLang="zh-CN" dirty="0"/>
              <a:t>&amp; qualifier</a:t>
            </a:r>
            <a:r>
              <a:rPr lang="zh-CN" altLang="en-US" dirty="0"/>
              <a:t>列</a:t>
            </a:r>
            <a:endParaRPr lang="en-US" altLang="zh-CN" dirty="0"/>
          </a:p>
          <a:p>
            <a:pPr lvl="1"/>
            <a:r>
              <a:rPr lang="en-US" altLang="zh-CN" dirty="0"/>
              <a:t>HBase</a:t>
            </a:r>
            <a:r>
              <a:rPr lang="zh-CN" altLang="en-US" dirty="0"/>
              <a:t>表中的每个列都归属于某个列族，</a:t>
            </a:r>
            <a:r>
              <a:rPr lang="zh-CN" altLang="en-US" dirty="0">
                <a:solidFill>
                  <a:srgbClr val="C00000"/>
                </a:solidFill>
              </a:rPr>
              <a:t>列族必须作为表模式</a:t>
            </a:r>
            <a:r>
              <a:rPr lang="en-US" altLang="zh-CN" dirty="0">
                <a:solidFill>
                  <a:srgbClr val="C00000"/>
                </a:solidFill>
              </a:rPr>
              <a:t>(schema)</a:t>
            </a:r>
            <a:r>
              <a:rPr lang="zh-CN" altLang="en-US" dirty="0">
                <a:solidFill>
                  <a:srgbClr val="C00000"/>
                </a:solidFill>
              </a:rPr>
              <a:t>定义的一部分预先给出</a:t>
            </a:r>
            <a:r>
              <a:rPr lang="zh-CN" altLang="en-US" dirty="0"/>
              <a:t>。</a:t>
            </a:r>
            <a:endParaRPr lang="en-US" altLang="zh-CN" dirty="0"/>
          </a:p>
          <a:p>
            <a:pPr lvl="2"/>
            <a:r>
              <a:rPr lang="en-US" altLang="zh-CN" dirty="0"/>
              <a:t>create ‘test’, ‘course’</a:t>
            </a:r>
          </a:p>
          <a:p>
            <a:pPr lvl="1"/>
            <a:r>
              <a:rPr lang="zh-CN" altLang="en-US" dirty="0"/>
              <a:t>列名以列族作为前缀，每个“列族”都可以有多个列成员</a:t>
            </a:r>
            <a:r>
              <a:rPr lang="en-US" altLang="zh-CN" dirty="0"/>
              <a:t>(column)</a:t>
            </a:r>
            <a:r>
              <a:rPr lang="zh-CN" altLang="en-US" dirty="0"/>
              <a:t>；如</a:t>
            </a:r>
            <a:r>
              <a:rPr lang="en-US" altLang="zh-CN" dirty="0" err="1"/>
              <a:t>course:math</a:t>
            </a:r>
            <a:r>
              <a:rPr lang="en-US" altLang="zh-CN" dirty="0"/>
              <a:t>, </a:t>
            </a:r>
            <a:r>
              <a:rPr lang="en-US" altLang="zh-CN" dirty="0" err="1"/>
              <a:t>course:english</a:t>
            </a:r>
            <a:r>
              <a:rPr lang="en-US" altLang="zh-CN" dirty="0"/>
              <a:t>, </a:t>
            </a:r>
            <a:r>
              <a:rPr lang="zh-CN" altLang="en-US" dirty="0">
                <a:solidFill>
                  <a:srgbClr val="C00000"/>
                </a:solidFill>
              </a:rPr>
              <a:t>新的列族成员（列）可以随后按需、动态加入</a:t>
            </a:r>
            <a:r>
              <a:rPr lang="zh-CN" altLang="en-US" dirty="0"/>
              <a:t>；</a:t>
            </a:r>
          </a:p>
          <a:p>
            <a:pPr lvl="1"/>
            <a:r>
              <a:rPr lang="zh-CN" altLang="en-US" dirty="0"/>
              <a:t>权限控制、存储以及调优都是在列族层面进行的；</a:t>
            </a:r>
          </a:p>
          <a:p>
            <a:pPr lvl="1"/>
            <a:r>
              <a:rPr lang="en-US" altLang="zh-CN" dirty="0" err="1"/>
              <a:t>HBase</a:t>
            </a:r>
            <a:r>
              <a:rPr lang="zh-CN" altLang="en-US" dirty="0"/>
              <a:t>把</a:t>
            </a:r>
            <a:r>
              <a:rPr lang="zh-CN" altLang="en-US" b="1" dirty="0"/>
              <a:t>同一列族里面的数据存储在同一目录下</a:t>
            </a:r>
            <a:r>
              <a:rPr lang="zh-CN" altLang="en-US" dirty="0"/>
              <a:t>，由几个文件保存。</a:t>
            </a:r>
          </a:p>
          <a:p>
            <a:endParaRPr lang="zh-CN" altLang="en-US" dirty="0"/>
          </a:p>
        </p:txBody>
      </p:sp>
      <p:sp>
        <p:nvSpPr>
          <p:cNvPr id="3" name="标题 2"/>
          <p:cNvSpPr>
            <a:spLocks noGrp="1"/>
          </p:cNvSpPr>
          <p:nvPr>
            <p:ph type="title"/>
          </p:nvPr>
        </p:nvSpPr>
        <p:spPr/>
        <p:txBody>
          <a:bodyPr/>
          <a:lstStyle/>
          <a:p>
            <a:r>
              <a:rPr lang="en-US" altLang="zh-CN" dirty="0" err="1"/>
              <a:t>HBase</a:t>
            </a:r>
            <a:r>
              <a:rPr lang="zh-CN" altLang="en-US" dirty="0"/>
              <a:t>数据模型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07A0767-D600-4609-A37A-0FB1A0784F45}"/>
              </a:ext>
            </a:extLst>
          </p:cNvPr>
          <p:cNvSpPr>
            <a:spLocks noGrp="1"/>
          </p:cNvSpPr>
          <p:nvPr>
            <p:ph type="title"/>
          </p:nvPr>
        </p:nvSpPr>
        <p:spPr/>
        <p:txBody>
          <a:bodyPr/>
          <a:lstStyle/>
          <a:p>
            <a:r>
              <a:rPr lang="en-US" altLang="zh-CN" dirty="0"/>
              <a:t>HBase</a:t>
            </a:r>
            <a:r>
              <a:rPr lang="zh-CN" altLang="en-US" dirty="0"/>
              <a:t>数据模型</a:t>
            </a:r>
          </a:p>
        </p:txBody>
      </p:sp>
      <p:pic>
        <p:nvPicPr>
          <p:cNvPr id="5" name="图片 4">
            <a:extLst>
              <a:ext uri="{FF2B5EF4-FFF2-40B4-BE49-F238E27FC236}">
                <a16:creationId xmlns:a16="http://schemas.microsoft.com/office/drawing/2014/main" id="{58108AB5-B753-41AA-9794-4B4234365FF4}"/>
              </a:ext>
            </a:extLst>
          </p:cNvPr>
          <p:cNvPicPr>
            <a:picLocks noChangeAspect="1"/>
          </p:cNvPicPr>
          <p:nvPr/>
        </p:nvPicPr>
        <p:blipFill>
          <a:blip r:embed="rId2"/>
          <a:stretch>
            <a:fillRect/>
          </a:stretch>
        </p:blipFill>
        <p:spPr>
          <a:xfrm>
            <a:off x="312277" y="1809795"/>
            <a:ext cx="8460432" cy="2251481"/>
          </a:xfrm>
          <a:prstGeom prst="rect">
            <a:avLst/>
          </a:prstGeom>
        </p:spPr>
      </p:pic>
      <p:grpSp>
        <p:nvGrpSpPr>
          <p:cNvPr id="10" name="组合 9">
            <a:extLst>
              <a:ext uri="{FF2B5EF4-FFF2-40B4-BE49-F238E27FC236}">
                <a16:creationId xmlns:a16="http://schemas.microsoft.com/office/drawing/2014/main" id="{00971490-01F0-43BE-AE5B-8107E3ADA3C0}"/>
              </a:ext>
            </a:extLst>
          </p:cNvPr>
          <p:cNvGrpSpPr/>
          <p:nvPr/>
        </p:nvGrpSpPr>
        <p:grpSpPr>
          <a:xfrm>
            <a:off x="282770" y="4253816"/>
            <a:ext cx="8489939" cy="2487552"/>
            <a:chOff x="282770" y="4253816"/>
            <a:chExt cx="8489939" cy="2487552"/>
          </a:xfrm>
        </p:grpSpPr>
        <p:pic>
          <p:nvPicPr>
            <p:cNvPr id="7" name="图片 6">
              <a:extLst>
                <a:ext uri="{FF2B5EF4-FFF2-40B4-BE49-F238E27FC236}">
                  <a16:creationId xmlns:a16="http://schemas.microsoft.com/office/drawing/2014/main" id="{F08D1E85-23F0-43FD-BA6B-AE554974204A}"/>
                </a:ext>
              </a:extLst>
            </p:cNvPr>
            <p:cNvPicPr>
              <a:picLocks noChangeAspect="1"/>
            </p:cNvPicPr>
            <p:nvPr/>
          </p:nvPicPr>
          <p:blipFill>
            <a:blip r:embed="rId3"/>
            <a:stretch>
              <a:fillRect/>
            </a:stretch>
          </p:blipFill>
          <p:spPr>
            <a:xfrm>
              <a:off x="282770" y="4654993"/>
              <a:ext cx="8489939" cy="2086375"/>
            </a:xfrm>
            <a:prstGeom prst="rect">
              <a:avLst/>
            </a:prstGeom>
          </p:spPr>
        </p:pic>
        <p:sp>
          <p:nvSpPr>
            <p:cNvPr id="9" name="文本框 8">
              <a:extLst>
                <a:ext uri="{FF2B5EF4-FFF2-40B4-BE49-F238E27FC236}">
                  <a16:creationId xmlns:a16="http://schemas.microsoft.com/office/drawing/2014/main" id="{0358B777-7EE5-4CA6-AB73-68D3D0585485}"/>
                </a:ext>
              </a:extLst>
            </p:cNvPr>
            <p:cNvSpPr txBox="1"/>
            <p:nvPr/>
          </p:nvSpPr>
          <p:spPr>
            <a:xfrm>
              <a:off x="282770" y="4253816"/>
              <a:ext cx="4572000" cy="461665"/>
            </a:xfrm>
            <a:prstGeom prst="rect">
              <a:avLst/>
            </a:prstGeom>
            <a:noFill/>
          </p:spPr>
          <p:txBody>
            <a:bodyPr wrap="square">
              <a:spAutoFit/>
            </a:bodyPr>
            <a:lstStyle/>
            <a:p>
              <a:r>
                <a:rPr lang="zh-CN" altLang="en-US" sz="2400" dirty="0">
                  <a:solidFill>
                    <a:srgbClr val="0070C0"/>
                  </a:solidFill>
                </a:rPr>
                <a:t>例如</a:t>
              </a:r>
            </a:p>
          </p:txBody>
        </p:sp>
      </p:grpSp>
      <p:sp>
        <p:nvSpPr>
          <p:cNvPr id="12" name="文本框 11">
            <a:extLst>
              <a:ext uri="{FF2B5EF4-FFF2-40B4-BE49-F238E27FC236}">
                <a16:creationId xmlns:a16="http://schemas.microsoft.com/office/drawing/2014/main" id="{A8A50624-C192-47F3-8EBA-7E5BEA32521A}"/>
              </a:ext>
            </a:extLst>
          </p:cNvPr>
          <p:cNvSpPr txBox="1"/>
          <p:nvPr/>
        </p:nvSpPr>
        <p:spPr>
          <a:xfrm>
            <a:off x="282770" y="1412776"/>
            <a:ext cx="4572000" cy="461665"/>
          </a:xfrm>
          <a:prstGeom prst="rect">
            <a:avLst/>
          </a:prstGeom>
          <a:noFill/>
        </p:spPr>
        <p:txBody>
          <a:bodyPr wrap="square">
            <a:spAutoFit/>
          </a:bodyPr>
          <a:lstStyle/>
          <a:p>
            <a:r>
              <a:rPr lang="zh-CN" altLang="en-US" sz="2400" dirty="0">
                <a:solidFill>
                  <a:srgbClr val="0070C0"/>
                </a:solidFill>
              </a:rPr>
              <a:t>表结构模型</a:t>
            </a:r>
          </a:p>
        </p:txBody>
      </p:sp>
    </p:spTree>
    <p:extLst>
      <p:ext uri="{BB962C8B-B14F-4D97-AF65-F5344CB8AC3E}">
        <p14:creationId xmlns:p14="http://schemas.microsoft.com/office/powerpoint/2010/main" val="256529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a:t>Timestamp</a:t>
            </a:r>
            <a:r>
              <a:rPr lang="zh-CN" altLang="en-US" sz="2400" dirty="0"/>
              <a:t>时间戳</a:t>
            </a:r>
            <a:endParaRPr lang="en-US" altLang="zh-CN" sz="2400" dirty="0"/>
          </a:p>
          <a:p>
            <a:pPr lvl="1"/>
            <a:r>
              <a:rPr lang="zh-CN" altLang="en-US" sz="2400" dirty="0"/>
              <a:t>在</a:t>
            </a:r>
            <a:r>
              <a:rPr lang="en-US" altLang="zh-CN" sz="2400" dirty="0" err="1"/>
              <a:t>HBase</a:t>
            </a:r>
            <a:r>
              <a:rPr lang="zh-CN" altLang="en-US" sz="2400" dirty="0"/>
              <a:t>每个</a:t>
            </a:r>
            <a:r>
              <a:rPr lang="en-US" altLang="zh-CN" sz="2400" dirty="0"/>
              <a:t>cell</a:t>
            </a:r>
            <a:r>
              <a:rPr lang="zh-CN" altLang="en-US" sz="2400" dirty="0"/>
              <a:t>存储单元对同一份数据有多个版本，根据唯一的时间戳来区分每个版本之间的差异，不同版本的数据按照时间倒序排序，最新的数据版本排在最前面。</a:t>
            </a:r>
          </a:p>
          <a:p>
            <a:pPr lvl="1"/>
            <a:r>
              <a:rPr lang="zh-CN" altLang="en-US" sz="2400" dirty="0"/>
              <a:t>时间戳的类型是</a:t>
            </a:r>
            <a:r>
              <a:rPr lang="en-US" altLang="zh-CN" sz="2400" dirty="0"/>
              <a:t>64</a:t>
            </a:r>
            <a:r>
              <a:rPr lang="zh-CN" altLang="en-US" sz="2400" dirty="0"/>
              <a:t>位整型。</a:t>
            </a:r>
          </a:p>
          <a:p>
            <a:pPr lvl="1"/>
            <a:r>
              <a:rPr lang="zh-CN" altLang="en-US" sz="2400" dirty="0"/>
              <a:t>时间戳可以由</a:t>
            </a:r>
            <a:r>
              <a:rPr lang="en-US" altLang="zh-CN" sz="2400" dirty="0" err="1"/>
              <a:t>HBase</a:t>
            </a:r>
            <a:r>
              <a:rPr lang="en-US" altLang="zh-CN" sz="2400" dirty="0"/>
              <a:t>(</a:t>
            </a:r>
            <a:r>
              <a:rPr lang="zh-CN" altLang="en-US" sz="2400" dirty="0"/>
              <a:t>在数据写入时自动</a:t>
            </a:r>
            <a:r>
              <a:rPr lang="en-US" altLang="zh-CN" sz="2400" dirty="0"/>
              <a:t>)</a:t>
            </a:r>
            <a:r>
              <a:rPr lang="zh-CN" altLang="en-US" sz="2400" dirty="0"/>
              <a:t>赋值，此时时间戳是精确到毫秒的当前系统时间。</a:t>
            </a:r>
          </a:p>
          <a:p>
            <a:pPr lvl="1"/>
            <a:r>
              <a:rPr lang="zh-CN" altLang="en-US" sz="2400" dirty="0"/>
              <a:t>时间戳也可以由客户显式赋值。</a:t>
            </a:r>
          </a:p>
          <a:p>
            <a:endParaRPr lang="zh-CN" altLang="en-US" dirty="0"/>
          </a:p>
        </p:txBody>
      </p:sp>
      <p:sp>
        <p:nvSpPr>
          <p:cNvPr id="3" name="标题 2"/>
          <p:cNvSpPr>
            <a:spLocks noGrp="1"/>
          </p:cNvSpPr>
          <p:nvPr>
            <p:ph type="title"/>
          </p:nvPr>
        </p:nvSpPr>
        <p:spPr/>
        <p:txBody>
          <a:bodyPr>
            <a:normAutofit/>
          </a:bodyPr>
          <a:lstStyle/>
          <a:p>
            <a:r>
              <a:rPr lang="en-US" altLang="zh-CN" dirty="0"/>
              <a:t>HBase</a:t>
            </a:r>
            <a:r>
              <a:rPr lang="zh-CN" altLang="en-US" dirty="0"/>
              <a:t>数据模型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79296" cy="4525963"/>
          </a:xfrm>
        </p:spPr>
        <p:txBody>
          <a:bodyPr/>
          <a:lstStyle/>
          <a:p>
            <a:r>
              <a:rPr lang="en-US" altLang="zh-CN" dirty="0"/>
              <a:t>Cell</a:t>
            </a:r>
            <a:r>
              <a:rPr lang="zh-CN" altLang="en-US" dirty="0"/>
              <a:t>单元格</a:t>
            </a:r>
            <a:endParaRPr lang="en-US" altLang="zh-CN" dirty="0"/>
          </a:p>
          <a:p>
            <a:pPr lvl="1"/>
            <a:r>
              <a:rPr lang="zh-CN" altLang="en-US" dirty="0"/>
              <a:t>由行和列的坐标交叉决定；</a:t>
            </a:r>
            <a:endParaRPr lang="en-US" altLang="zh-CN" dirty="0"/>
          </a:p>
          <a:p>
            <a:pPr lvl="1"/>
            <a:endParaRPr lang="zh-CN" altLang="en-US" dirty="0"/>
          </a:p>
          <a:p>
            <a:pPr lvl="1"/>
            <a:r>
              <a:rPr lang="zh-CN" altLang="en-US" dirty="0"/>
              <a:t>单元格是有版本的；</a:t>
            </a:r>
          </a:p>
          <a:p>
            <a:pPr lvl="1"/>
            <a:r>
              <a:rPr lang="zh-CN" altLang="en-US" dirty="0"/>
              <a:t>单元格的内容是未解析的字节数组；</a:t>
            </a:r>
          </a:p>
          <a:p>
            <a:pPr lvl="1"/>
            <a:r>
              <a:rPr lang="zh-CN" altLang="en-US" dirty="0"/>
              <a:t>由“限定符”唯一确定的单元</a:t>
            </a:r>
            <a:endParaRPr lang="en-US" altLang="zh-CN" dirty="0"/>
          </a:p>
          <a:p>
            <a:pPr lvl="2"/>
            <a:r>
              <a:rPr lang="en-US" altLang="zh-CN" dirty="0">
                <a:solidFill>
                  <a:srgbClr val="C00000"/>
                </a:solidFill>
              </a:rPr>
              <a:t>{</a:t>
            </a:r>
            <a:r>
              <a:rPr lang="en-US" altLang="zh-CN" dirty="0" err="1">
                <a:solidFill>
                  <a:srgbClr val="C00000"/>
                </a:solidFill>
              </a:rPr>
              <a:t>rowkey</a:t>
            </a:r>
            <a:r>
              <a:rPr lang="zh-CN" altLang="en-US" dirty="0">
                <a:solidFill>
                  <a:srgbClr val="C00000"/>
                </a:solidFill>
              </a:rPr>
              <a:t>，</a:t>
            </a:r>
            <a:r>
              <a:rPr lang="en-US" altLang="zh-CN" dirty="0">
                <a:solidFill>
                  <a:srgbClr val="C00000"/>
                </a:solidFill>
              </a:rPr>
              <a:t>column(=&lt;family&gt;</a:t>
            </a:r>
            <a:r>
              <a:rPr lang="zh-CN" altLang="en-US" dirty="0">
                <a:solidFill>
                  <a:srgbClr val="C00000"/>
                </a:solidFill>
              </a:rPr>
              <a:t>：</a:t>
            </a:r>
            <a:r>
              <a:rPr lang="en-US" altLang="zh-CN" dirty="0">
                <a:solidFill>
                  <a:srgbClr val="C00000"/>
                </a:solidFill>
              </a:rPr>
              <a:t>&lt;qualifier&gt;)</a:t>
            </a:r>
            <a:r>
              <a:rPr lang="zh-CN" altLang="en-US" dirty="0">
                <a:solidFill>
                  <a:srgbClr val="C00000"/>
                </a:solidFill>
              </a:rPr>
              <a:t>，</a:t>
            </a:r>
            <a:r>
              <a:rPr lang="en-US" altLang="zh-CN" dirty="0">
                <a:solidFill>
                  <a:srgbClr val="C00000"/>
                </a:solidFill>
              </a:rPr>
              <a:t>version}</a:t>
            </a:r>
            <a:r>
              <a:rPr lang="zh-CN" altLang="en-US" dirty="0">
                <a:solidFill>
                  <a:srgbClr val="C00000"/>
                </a:solidFill>
              </a:rPr>
              <a:t> </a:t>
            </a:r>
            <a:endParaRPr lang="en-US" altLang="zh-CN" dirty="0">
              <a:solidFill>
                <a:srgbClr val="C00000"/>
              </a:solidFill>
            </a:endParaRPr>
          </a:p>
          <a:p>
            <a:pPr lvl="1"/>
            <a:r>
              <a:rPr lang="en-US" altLang="zh-CN" dirty="0"/>
              <a:t>cell</a:t>
            </a:r>
            <a:r>
              <a:rPr lang="zh-CN" altLang="en-US" dirty="0"/>
              <a:t>中的数据没有类型，全部是二进制字节码形式存储。</a:t>
            </a:r>
          </a:p>
          <a:p>
            <a:endParaRPr lang="zh-CN" altLang="en-US" dirty="0"/>
          </a:p>
        </p:txBody>
      </p:sp>
      <p:sp>
        <p:nvSpPr>
          <p:cNvPr id="3" name="标题 2"/>
          <p:cNvSpPr>
            <a:spLocks noGrp="1"/>
          </p:cNvSpPr>
          <p:nvPr>
            <p:ph type="title"/>
          </p:nvPr>
        </p:nvSpPr>
        <p:spPr>
          <a:xfrm>
            <a:off x="481363" y="188640"/>
            <a:ext cx="8229600" cy="1143000"/>
          </a:xfrm>
        </p:spPr>
        <p:txBody>
          <a:bodyPr>
            <a:normAutofit/>
          </a:bodyPr>
          <a:lstStyle/>
          <a:p>
            <a:r>
              <a:rPr lang="en-US" altLang="zh-CN" dirty="0"/>
              <a:t>HBase</a:t>
            </a:r>
            <a:r>
              <a:rPr lang="zh-CN" altLang="en-US" dirty="0"/>
              <a:t>数据模型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77FB5B-A4AC-4124-8298-3C36F569E215}"/>
              </a:ext>
            </a:extLst>
          </p:cNvPr>
          <p:cNvSpPr>
            <a:spLocks noGrp="1"/>
          </p:cNvSpPr>
          <p:nvPr>
            <p:ph type="title"/>
          </p:nvPr>
        </p:nvSpPr>
        <p:spPr/>
        <p:txBody>
          <a:bodyPr/>
          <a:lstStyle/>
          <a:p>
            <a:r>
              <a:rPr lang="en-US" altLang="zh-CN" dirty="0"/>
              <a:t>HBase</a:t>
            </a:r>
            <a:r>
              <a:rPr lang="zh-CN" altLang="en-US" dirty="0"/>
              <a:t>数据模型</a:t>
            </a:r>
          </a:p>
        </p:txBody>
      </p:sp>
      <p:pic>
        <p:nvPicPr>
          <p:cNvPr id="5" name="图片 4">
            <a:extLst>
              <a:ext uri="{FF2B5EF4-FFF2-40B4-BE49-F238E27FC236}">
                <a16:creationId xmlns:a16="http://schemas.microsoft.com/office/drawing/2014/main" id="{36F15D32-EAD0-496B-98D0-7499A1698028}"/>
              </a:ext>
            </a:extLst>
          </p:cNvPr>
          <p:cNvPicPr>
            <a:picLocks noChangeAspect="1"/>
          </p:cNvPicPr>
          <p:nvPr/>
        </p:nvPicPr>
        <p:blipFill>
          <a:blip r:embed="rId2"/>
          <a:stretch>
            <a:fillRect/>
          </a:stretch>
        </p:blipFill>
        <p:spPr>
          <a:xfrm>
            <a:off x="269776" y="1916832"/>
            <a:ext cx="8604448" cy="3678976"/>
          </a:xfrm>
          <a:prstGeom prst="rect">
            <a:avLst/>
          </a:prstGeom>
        </p:spPr>
      </p:pic>
    </p:spTree>
    <p:extLst>
      <p:ext uri="{BB962C8B-B14F-4D97-AF65-F5344CB8AC3E}">
        <p14:creationId xmlns:p14="http://schemas.microsoft.com/office/powerpoint/2010/main" val="3217699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D1FC938-47BF-4C40-9799-A6F9049CB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193" y="406288"/>
            <a:ext cx="8535742" cy="34394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80062F6-5ED8-4BC0-B706-BEA698E52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64" y="4509120"/>
            <a:ext cx="8839871" cy="1843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25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wipe(left)">
                                      <p:cBhvr>
                                        <p:cTn id="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84CC95D-C8E1-4997-A554-DC1D434C15E4}"/>
              </a:ext>
            </a:extLst>
          </p:cNvPr>
          <p:cNvSpPr>
            <a:spLocks noGrp="1"/>
          </p:cNvSpPr>
          <p:nvPr>
            <p:ph type="title"/>
          </p:nvPr>
        </p:nvSpPr>
        <p:spPr/>
        <p:txBody>
          <a:bodyPr/>
          <a:lstStyle/>
          <a:p>
            <a:endParaRPr lang="zh-CN" altLang="en-US"/>
          </a:p>
        </p:txBody>
      </p:sp>
      <p:pic>
        <p:nvPicPr>
          <p:cNvPr id="4" name="Picture 6">
            <a:extLst>
              <a:ext uri="{FF2B5EF4-FFF2-40B4-BE49-F238E27FC236}">
                <a16:creationId xmlns:a16="http://schemas.microsoft.com/office/drawing/2014/main" id="{0853F21A-BEDB-4393-BF9F-89A63FF6B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071"/>
            <a:ext cx="6563072" cy="670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667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7ED8DC7-68FB-4FF3-AC3C-E0D9CF4C22C1}"/>
              </a:ext>
            </a:extLst>
          </p:cNvPr>
          <p:cNvSpPr/>
          <p:nvPr/>
        </p:nvSpPr>
        <p:spPr>
          <a:xfrm>
            <a:off x="6318194" y="1749055"/>
            <a:ext cx="2340260" cy="3989466"/>
          </a:xfrm>
          <a:prstGeom prst="rect">
            <a:avLst/>
          </a:prstGeom>
          <a:noFill/>
          <a:ln w="19050">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2" name="内容占位符 1"/>
          <p:cNvSpPr>
            <a:spLocks noGrp="1"/>
          </p:cNvSpPr>
          <p:nvPr>
            <p:ph idx="1"/>
          </p:nvPr>
        </p:nvSpPr>
        <p:spPr>
          <a:xfrm>
            <a:off x="457200" y="1481328"/>
            <a:ext cx="5194920" cy="4525963"/>
          </a:xfrm>
        </p:spPr>
        <p:txBody>
          <a:bodyPr>
            <a:normAutofit/>
          </a:bodyPr>
          <a:lstStyle/>
          <a:p>
            <a:pPr marL="109728" indent="0">
              <a:buNone/>
            </a:pPr>
            <a:r>
              <a:rPr lang="en-US" altLang="zh-CN" dirty="0">
                <a:solidFill>
                  <a:srgbClr val="C00000"/>
                </a:solidFill>
              </a:rPr>
              <a:t>Region</a:t>
            </a:r>
          </a:p>
          <a:p>
            <a:r>
              <a:rPr lang="en-US" altLang="zh-CN" sz="2400" dirty="0" err="1"/>
              <a:t>HBase</a:t>
            </a:r>
            <a:r>
              <a:rPr lang="zh-CN" altLang="en-US" sz="2400" dirty="0"/>
              <a:t>自动把表水平划分成多个区域</a:t>
            </a:r>
            <a:r>
              <a:rPr lang="en-US" altLang="zh-CN" sz="2400" dirty="0"/>
              <a:t>(region)</a:t>
            </a:r>
            <a:r>
              <a:rPr lang="zh-CN" altLang="en-US" sz="2400" dirty="0"/>
              <a:t>，每个</a:t>
            </a:r>
            <a:r>
              <a:rPr lang="en-US" altLang="zh-CN" sz="2400" dirty="0"/>
              <a:t>region</a:t>
            </a:r>
            <a:r>
              <a:rPr lang="zh-CN" altLang="en-US" sz="2400" dirty="0"/>
              <a:t>会保存一个表里面某段连续的数据；每个表一开始只有一个</a:t>
            </a:r>
            <a:r>
              <a:rPr lang="en-US" altLang="zh-CN" sz="2400" dirty="0"/>
              <a:t>region</a:t>
            </a:r>
            <a:r>
              <a:rPr lang="zh-CN" altLang="en-US" sz="2400" dirty="0"/>
              <a:t>，随着数据不断插入表，</a:t>
            </a:r>
            <a:r>
              <a:rPr lang="en-US" altLang="zh-CN" sz="2400" dirty="0"/>
              <a:t>region</a:t>
            </a:r>
            <a:r>
              <a:rPr lang="zh-CN" altLang="en-US" sz="2400" dirty="0"/>
              <a:t>不断增大，当增大到一个阀值的时候，</a:t>
            </a:r>
            <a:r>
              <a:rPr lang="en-US" altLang="zh-CN" sz="2400" dirty="0"/>
              <a:t>region</a:t>
            </a:r>
            <a:r>
              <a:rPr lang="zh-CN" altLang="en-US" sz="2400" dirty="0"/>
              <a:t>就会等分会两个新的</a:t>
            </a:r>
            <a:r>
              <a:rPr lang="en-US" altLang="zh-CN" sz="2400" dirty="0"/>
              <a:t>region</a:t>
            </a:r>
            <a:r>
              <a:rPr lang="zh-CN" altLang="en-US" sz="2400" dirty="0"/>
              <a:t>（裂变）；</a:t>
            </a:r>
          </a:p>
          <a:p>
            <a:r>
              <a:rPr lang="zh-CN" altLang="en-US" sz="2400" dirty="0"/>
              <a:t>当表中的行不断增多，就会有越来越多的</a:t>
            </a:r>
            <a:r>
              <a:rPr lang="en-US" altLang="zh-CN" sz="2400" dirty="0"/>
              <a:t>region</a:t>
            </a:r>
            <a:r>
              <a:rPr lang="zh-CN" altLang="en-US" sz="2400" dirty="0"/>
              <a:t>。这样一张完整的表被保存在多个</a:t>
            </a:r>
            <a:r>
              <a:rPr lang="en-US" altLang="zh-CN" sz="2400" dirty="0" err="1"/>
              <a:t>Regionserver</a:t>
            </a:r>
            <a:r>
              <a:rPr lang="zh-CN" altLang="en-US" sz="2400" dirty="0"/>
              <a:t>上。</a:t>
            </a:r>
          </a:p>
          <a:p>
            <a:endParaRPr lang="zh-CN" altLang="en-US" dirty="0"/>
          </a:p>
        </p:txBody>
      </p:sp>
      <p:sp>
        <p:nvSpPr>
          <p:cNvPr id="3" name="标题 2"/>
          <p:cNvSpPr>
            <a:spLocks noGrp="1"/>
          </p:cNvSpPr>
          <p:nvPr>
            <p:ph type="title"/>
          </p:nvPr>
        </p:nvSpPr>
        <p:spPr/>
        <p:txBody>
          <a:bodyPr>
            <a:normAutofit/>
          </a:bodyPr>
          <a:lstStyle/>
          <a:p>
            <a:r>
              <a:rPr lang="en-US" altLang="zh-CN" dirty="0"/>
              <a:t> </a:t>
            </a:r>
            <a:r>
              <a:rPr lang="en-US" altLang="zh-CN" dirty="0" err="1"/>
              <a:t>Hbase</a:t>
            </a:r>
            <a:r>
              <a:rPr lang="zh-CN" altLang="en-US" dirty="0"/>
              <a:t>执行原理</a:t>
            </a:r>
          </a:p>
        </p:txBody>
      </p:sp>
      <p:sp>
        <p:nvSpPr>
          <p:cNvPr id="6" name="矩形 5">
            <a:extLst>
              <a:ext uri="{FF2B5EF4-FFF2-40B4-BE49-F238E27FC236}">
                <a16:creationId xmlns:a16="http://schemas.microsoft.com/office/drawing/2014/main" id="{55272DBC-CB74-4699-AD30-B2638E3ADAF3}"/>
              </a:ext>
            </a:extLst>
          </p:cNvPr>
          <p:cNvSpPr/>
          <p:nvPr/>
        </p:nvSpPr>
        <p:spPr>
          <a:xfrm>
            <a:off x="6516216" y="2350402"/>
            <a:ext cx="1944216" cy="6518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97939AB-EEAB-4C9B-9800-6DEF0A8005BA}"/>
              </a:ext>
            </a:extLst>
          </p:cNvPr>
          <p:cNvSpPr txBox="1"/>
          <p:nvPr/>
        </p:nvSpPr>
        <p:spPr>
          <a:xfrm>
            <a:off x="6840252" y="2382531"/>
            <a:ext cx="1296144" cy="369332"/>
          </a:xfrm>
          <a:prstGeom prst="rect">
            <a:avLst/>
          </a:prstGeom>
          <a:noFill/>
        </p:spPr>
        <p:txBody>
          <a:bodyPr wrap="square" rtlCol="0">
            <a:spAutoFit/>
          </a:bodyPr>
          <a:lstStyle/>
          <a:p>
            <a:pPr algn="ctr"/>
            <a:r>
              <a:rPr lang="en-US" altLang="zh-CN" dirty="0"/>
              <a:t>Region</a:t>
            </a:r>
            <a:endParaRPr lang="zh-CN" altLang="en-US" dirty="0"/>
          </a:p>
        </p:txBody>
      </p:sp>
      <p:sp>
        <p:nvSpPr>
          <p:cNvPr id="8" name="文本框 7">
            <a:extLst>
              <a:ext uri="{FF2B5EF4-FFF2-40B4-BE49-F238E27FC236}">
                <a16:creationId xmlns:a16="http://schemas.microsoft.com/office/drawing/2014/main" id="{8B3F29A2-ED27-47A1-894A-E31543C2172F}"/>
              </a:ext>
            </a:extLst>
          </p:cNvPr>
          <p:cNvSpPr txBox="1"/>
          <p:nvPr/>
        </p:nvSpPr>
        <p:spPr>
          <a:xfrm>
            <a:off x="6840252" y="1917380"/>
            <a:ext cx="1296144" cy="369332"/>
          </a:xfrm>
          <a:prstGeom prst="rect">
            <a:avLst/>
          </a:prstGeom>
          <a:noFill/>
        </p:spPr>
        <p:txBody>
          <a:bodyPr wrap="square" rtlCol="0">
            <a:spAutoFit/>
          </a:bodyPr>
          <a:lstStyle/>
          <a:p>
            <a:pPr algn="ctr"/>
            <a:r>
              <a:rPr lang="en-US" altLang="zh-CN" dirty="0"/>
              <a:t>Table</a:t>
            </a:r>
            <a:endParaRPr lang="zh-CN" altLang="en-US" dirty="0"/>
          </a:p>
        </p:txBody>
      </p:sp>
      <p:sp>
        <p:nvSpPr>
          <p:cNvPr id="12" name="矩形 11">
            <a:extLst>
              <a:ext uri="{FF2B5EF4-FFF2-40B4-BE49-F238E27FC236}">
                <a16:creationId xmlns:a16="http://schemas.microsoft.com/office/drawing/2014/main" id="{52273EAE-94FC-472C-818D-384B971E7F3F}"/>
              </a:ext>
            </a:extLst>
          </p:cNvPr>
          <p:cNvSpPr/>
          <p:nvPr/>
        </p:nvSpPr>
        <p:spPr>
          <a:xfrm>
            <a:off x="6516216" y="3074688"/>
            <a:ext cx="1944216" cy="6518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25599B91-18D0-4E7B-BCE0-7F846E82AC68}"/>
              </a:ext>
            </a:extLst>
          </p:cNvPr>
          <p:cNvSpPr txBox="1"/>
          <p:nvPr/>
        </p:nvSpPr>
        <p:spPr>
          <a:xfrm>
            <a:off x="6840252" y="3106817"/>
            <a:ext cx="1296144" cy="369332"/>
          </a:xfrm>
          <a:prstGeom prst="rect">
            <a:avLst/>
          </a:prstGeom>
          <a:noFill/>
        </p:spPr>
        <p:txBody>
          <a:bodyPr wrap="square" rtlCol="0">
            <a:spAutoFit/>
          </a:bodyPr>
          <a:lstStyle/>
          <a:p>
            <a:pPr algn="ctr"/>
            <a:r>
              <a:rPr lang="en-US" altLang="zh-CN" dirty="0"/>
              <a:t>Region</a:t>
            </a:r>
            <a:endParaRPr lang="zh-CN" altLang="en-US" dirty="0"/>
          </a:p>
        </p:txBody>
      </p:sp>
      <p:sp>
        <p:nvSpPr>
          <p:cNvPr id="14" name="矩形 13">
            <a:extLst>
              <a:ext uri="{FF2B5EF4-FFF2-40B4-BE49-F238E27FC236}">
                <a16:creationId xmlns:a16="http://schemas.microsoft.com/office/drawing/2014/main" id="{BDEC29AF-E193-4BCA-AEAA-4CE21837C96A}"/>
              </a:ext>
            </a:extLst>
          </p:cNvPr>
          <p:cNvSpPr/>
          <p:nvPr/>
        </p:nvSpPr>
        <p:spPr>
          <a:xfrm>
            <a:off x="6516216" y="3815884"/>
            <a:ext cx="1944216" cy="6518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AE27F30-2709-41C0-ABF7-53F7D8256F8A}"/>
              </a:ext>
            </a:extLst>
          </p:cNvPr>
          <p:cNvSpPr txBox="1"/>
          <p:nvPr/>
        </p:nvSpPr>
        <p:spPr>
          <a:xfrm>
            <a:off x="6840252" y="3848013"/>
            <a:ext cx="1296144" cy="369332"/>
          </a:xfrm>
          <a:prstGeom prst="rect">
            <a:avLst/>
          </a:prstGeom>
          <a:noFill/>
        </p:spPr>
        <p:txBody>
          <a:bodyPr wrap="square" rtlCol="0">
            <a:spAutoFit/>
          </a:bodyPr>
          <a:lstStyle/>
          <a:p>
            <a:pPr algn="ctr"/>
            <a:r>
              <a:rPr lang="en-US" altLang="zh-CN" dirty="0"/>
              <a:t>Region</a:t>
            </a:r>
            <a:endParaRPr lang="zh-CN" altLang="en-US" dirty="0"/>
          </a:p>
        </p:txBody>
      </p:sp>
      <p:sp>
        <p:nvSpPr>
          <p:cNvPr id="16" name="矩形 15">
            <a:extLst>
              <a:ext uri="{FF2B5EF4-FFF2-40B4-BE49-F238E27FC236}">
                <a16:creationId xmlns:a16="http://schemas.microsoft.com/office/drawing/2014/main" id="{B10AEDE2-BA0D-4E39-9495-2DB1B872CB47}"/>
              </a:ext>
            </a:extLst>
          </p:cNvPr>
          <p:cNvSpPr/>
          <p:nvPr/>
        </p:nvSpPr>
        <p:spPr>
          <a:xfrm>
            <a:off x="6516216" y="4869160"/>
            <a:ext cx="1944216" cy="6518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CAF75A5-A99D-40AD-A8B6-1E0D5888B1CA}"/>
              </a:ext>
            </a:extLst>
          </p:cNvPr>
          <p:cNvSpPr txBox="1"/>
          <p:nvPr/>
        </p:nvSpPr>
        <p:spPr>
          <a:xfrm>
            <a:off x="6840252" y="4901289"/>
            <a:ext cx="1296144" cy="369332"/>
          </a:xfrm>
          <a:prstGeom prst="rect">
            <a:avLst/>
          </a:prstGeom>
          <a:noFill/>
        </p:spPr>
        <p:txBody>
          <a:bodyPr wrap="square" rtlCol="0">
            <a:spAutoFit/>
          </a:bodyPr>
          <a:lstStyle/>
          <a:p>
            <a:pPr algn="ctr"/>
            <a:r>
              <a:rPr lang="en-US" altLang="zh-CN" dirty="0"/>
              <a:t>Region</a:t>
            </a:r>
            <a:endParaRPr lang="zh-CN" altLang="en-US" dirty="0"/>
          </a:p>
        </p:txBody>
      </p:sp>
      <p:sp>
        <p:nvSpPr>
          <p:cNvPr id="18" name="文本框 17">
            <a:extLst>
              <a:ext uri="{FF2B5EF4-FFF2-40B4-BE49-F238E27FC236}">
                <a16:creationId xmlns:a16="http://schemas.microsoft.com/office/drawing/2014/main" id="{FAFEA2DE-064A-4F6F-BD5E-CFAB6950A538}"/>
              </a:ext>
            </a:extLst>
          </p:cNvPr>
          <p:cNvSpPr txBox="1"/>
          <p:nvPr/>
        </p:nvSpPr>
        <p:spPr>
          <a:xfrm>
            <a:off x="6840252" y="4467699"/>
            <a:ext cx="1296144" cy="369332"/>
          </a:xfrm>
          <a:prstGeom prst="rect">
            <a:avLst/>
          </a:prstGeom>
          <a:noFill/>
        </p:spPr>
        <p:txBody>
          <a:bodyPr wrap="square" rtlCol="0">
            <a:spAutoFit/>
          </a:bodyPr>
          <a:lstStyle/>
          <a:p>
            <a:pPr algn="ctr"/>
            <a:r>
              <a:rPr lang="en-US" altLang="zh-CN" dirty="0"/>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79296" cy="4525963"/>
          </a:xfrm>
        </p:spPr>
        <p:txBody>
          <a:bodyPr>
            <a:normAutofit/>
          </a:bodyPr>
          <a:lstStyle/>
          <a:p>
            <a:pPr marL="109728" indent="0">
              <a:buNone/>
            </a:pPr>
            <a:r>
              <a:rPr lang="en-US" altLang="zh-CN" sz="2800" dirty="0" err="1">
                <a:solidFill>
                  <a:srgbClr val="C00000"/>
                </a:solidFill>
              </a:rPr>
              <a:t>Memstore</a:t>
            </a:r>
            <a:r>
              <a:rPr lang="zh-CN" altLang="en-US" sz="2800" dirty="0">
                <a:solidFill>
                  <a:srgbClr val="C00000"/>
                </a:solidFill>
              </a:rPr>
              <a:t>与</a:t>
            </a:r>
            <a:r>
              <a:rPr lang="en-US" altLang="zh-CN" sz="2800" dirty="0" err="1">
                <a:solidFill>
                  <a:srgbClr val="C00000"/>
                </a:solidFill>
              </a:rPr>
              <a:t>StoreFile</a:t>
            </a:r>
            <a:endParaRPr lang="en-US" altLang="zh-CN" sz="2800" dirty="0">
              <a:solidFill>
                <a:srgbClr val="C00000"/>
              </a:solidFill>
            </a:endParaRPr>
          </a:p>
          <a:p>
            <a:r>
              <a:rPr lang="zh-CN" altLang="en-US" sz="2000" dirty="0"/>
              <a:t>一个</a:t>
            </a:r>
            <a:r>
              <a:rPr lang="en-US" altLang="zh-CN" sz="2000" dirty="0"/>
              <a:t>Region</a:t>
            </a:r>
            <a:r>
              <a:rPr lang="zh-CN" altLang="en-US" sz="2000" dirty="0"/>
              <a:t>由多个</a:t>
            </a:r>
            <a:r>
              <a:rPr lang="en-US" altLang="zh-CN" sz="2000" dirty="0"/>
              <a:t>Store</a:t>
            </a:r>
            <a:r>
              <a:rPr lang="zh-CN" altLang="en-US" sz="2000" dirty="0"/>
              <a:t>组成，一个</a:t>
            </a:r>
            <a:r>
              <a:rPr lang="en-US" altLang="zh-CN" sz="2000" dirty="0"/>
              <a:t>Store</a:t>
            </a:r>
            <a:r>
              <a:rPr lang="zh-CN" altLang="en-US" sz="2000" dirty="0"/>
              <a:t>对应一个</a:t>
            </a:r>
            <a:r>
              <a:rPr lang="en-US" altLang="zh-CN" sz="2000" dirty="0"/>
              <a:t>CF</a:t>
            </a:r>
            <a:r>
              <a:rPr lang="zh-CN" altLang="en-US" sz="2000" dirty="0"/>
              <a:t>（列族）</a:t>
            </a:r>
            <a:endParaRPr lang="en-US" altLang="zh-CN" sz="2000" dirty="0"/>
          </a:p>
          <a:p>
            <a:r>
              <a:rPr lang="en-US" altLang="zh-CN" sz="2000" dirty="0"/>
              <a:t>Store</a:t>
            </a:r>
            <a:r>
              <a:rPr lang="zh-CN" altLang="en-US" sz="2000" dirty="0"/>
              <a:t>包括位于内存中的</a:t>
            </a:r>
            <a:r>
              <a:rPr lang="en-US" altLang="zh-CN" sz="2000" dirty="0" err="1"/>
              <a:t>MemStore</a:t>
            </a:r>
            <a:r>
              <a:rPr lang="zh-CN" altLang="en-US" sz="2000" dirty="0"/>
              <a:t>和位于磁盘的</a:t>
            </a:r>
            <a:r>
              <a:rPr lang="en-US" altLang="zh-CN" sz="2000" dirty="0" err="1"/>
              <a:t>StoreFile</a:t>
            </a:r>
            <a:endParaRPr lang="en-US" altLang="zh-CN" sz="2000" dirty="0"/>
          </a:p>
          <a:p>
            <a:endParaRPr lang="zh-CN" altLang="en-US" sz="2000" dirty="0"/>
          </a:p>
        </p:txBody>
      </p:sp>
      <p:sp>
        <p:nvSpPr>
          <p:cNvPr id="3" name="标题 2"/>
          <p:cNvSpPr>
            <a:spLocks noGrp="1"/>
          </p:cNvSpPr>
          <p:nvPr>
            <p:ph type="title"/>
          </p:nvPr>
        </p:nvSpPr>
        <p:spPr/>
        <p:txBody>
          <a:bodyPr>
            <a:normAutofit/>
          </a:bodyPr>
          <a:lstStyle/>
          <a:p>
            <a:r>
              <a:rPr lang="en-US" altLang="zh-CN" dirty="0"/>
              <a:t> HBase</a:t>
            </a:r>
            <a:r>
              <a:rPr lang="zh-CN" altLang="en-US" dirty="0"/>
              <a:t>执行原理</a:t>
            </a:r>
          </a:p>
        </p:txBody>
      </p:sp>
      <p:pic>
        <p:nvPicPr>
          <p:cNvPr id="5" name="Picture 2">
            <a:extLst>
              <a:ext uri="{FF2B5EF4-FFF2-40B4-BE49-F238E27FC236}">
                <a16:creationId xmlns:a16="http://schemas.microsoft.com/office/drawing/2014/main" id="{D66D0BBC-1332-4F12-877A-3E9DCC3C40DC}"/>
              </a:ext>
            </a:extLst>
          </p:cNvPr>
          <p:cNvPicPr>
            <a:picLocks noChangeAspect="1" noChangeArrowheads="1"/>
          </p:cNvPicPr>
          <p:nvPr/>
        </p:nvPicPr>
        <p:blipFill>
          <a:blip r:embed="rId2" cstate="print"/>
          <a:srcRect/>
          <a:stretch>
            <a:fillRect/>
          </a:stretch>
        </p:blipFill>
        <p:spPr bwMode="auto">
          <a:xfrm>
            <a:off x="1475656" y="2996952"/>
            <a:ext cx="5904656" cy="338437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79296" cy="4972008"/>
          </a:xfrm>
        </p:spPr>
        <p:txBody>
          <a:bodyPr>
            <a:normAutofit fontScale="92500" lnSpcReduction="10000"/>
          </a:bodyPr>
          <a:lstStyle/>
          <a:p>
            <a:pPr marL="109728" indent="0">
              <a:buNone/>
            </a:pPr>
            <a:r>
              <a:rPr lang="en-US" altLang="zh-CN" sz="2800" dirty="0" err="1">
                <a:solidFill>
                  <a:srgbClr val="C00000"/>
                </a:solidFill>
              </a:rPr>
              <a:t>Memstore</a:t>
            </a:r>
            <a:r>
              <a:rPr lang="zh-CN" altLang="en-US" sz="2800" dirty="0">
                <a:solidFill>
                  <a:srgbClr val="C00000"/>
                </a:solidFill>
              </a:rPr>
              <a:t>与</a:t>
            </a:r>
            <a:r>
              <a:rPr lang="en-US" altLang="zh-CN" sz="2800" dirty="0" err="1">
                <a:solidFill>
                  <a:srgbClr val="C00000"/>
                </a:solidFill>
              </a:rPr>
              <a:t>StoreFile</a:t>
            </a:r>
            <a:endParaRPr lang="en-US" altLang="zh-CN" sz="2800" dirty="0">
              <a:solidFill>
                <a:srgbClr val="C00000"/>
              </a:solidFill>
            </a:endParaRPr>
          </a:p>
          <a:p>
            <a:r>
              <a:rPr lang="zh-CN" altLang="en-US" dirty="0"/>
              <a:t>写操作先写入</a:t>
            </a:r>
            <a:r>
              <a:rPr lang="en-US" altLang="zh-CN" dirty="0" err="1"/>
              <a:t>MemStore</a:t>
            </a:r>
            <a:r>
              <a:rPr lang="zh-CN" altLang="en-US" dirty="0"/>
              <a:t>，当</a:t>
            </a:r>
            <a:r>
              <a:rPr lang="en-US" altLang="zh-CN" dirty="0" err="1"/>
              <a:t>MemStore</a:t>
            </a:r>
            <a:r>
              <a:rPr lang="zh-CN" altLang="en-US" dirty="0"/>
              <a:t>中的数据达到某个阈值，</a:t>
            </a:r>
            <a:r>
              <a:rPr lang="en-US" altLang="zh-CN" dirty="0" err="1"/>
              <a:t>HRegionServer</a:t>
            </a:r>
            <a:r>
              <a:rPr lang="zh-CN" altLang="en-US" dirty="0"/>
              <a:t>会启动</a:t>
            </a:r>
            <a:r>
              <a:rPr lang="en-US" altLang="zh-CN" dirty="0"/>
              <a:t>Flash Cache</a:t>
            </a:r>
            <a:r>
              <a:rPr lang="zh-CN" altLang="en-US" dirty="0"/>
              <a:t>进程写入</a:t>
            </a:r>
            <a:r>
              <a:rPr lang="en-US" altLang="zh-CN" dirty="0" err="1"/>
              <a:t>StoreFile</a:t>
            </a:r>
            <a:r>
              <a:rPr lang="en-US" altLang="zh-CN" dirty="0"/>
              <a:t> </a:t>
            </a:r>
          </a:p>
          <a:p>
            <a:r>
              <a:rPr lang="zh-CN" altLang="en-US" dirty="0"/>
              <a:t>每次写入形成单独的一个</a:t>
            </a:r>
            <a:r>
              <a:rPr lang="en-US" altLang="zh-CN" dirty="0" err="1"/>
              <a:t>StoreFile</a:t>
            </a:r>
            <a:endParaRPr lang="en-US" altLang="zh-CN" dirty="0"/>
          </a:p>
          <a:p>
            <a:r>
              <a:rPr lang="zh-CN" altLang="en-US" dirty="0"/>
              <a:t>当</a:t>
            </a:r>
            <a:r>
              <a:rPr lang="en-US" altLang="zh-CN" dirty="0" err="1"/>
              <a:t>StoreFile</a:t>
            </a:r>
            <a:r>
              <a:rPr lang="zh-CN" altLang="en-US" dirty="0"/>
              <a:t>文件的数量增长到一定阈值后，系统会进行合并在合并过程中会进行版本合并和删除工作，形成更大的</a:t>
            </a:r>
            <a:r>
              <a:rPr lang="en-US" altLang="zh-CN" dirty="0" err="1"/>
              <a:t>StoreFile</a:t>
            </a:r>
            <a:endParaRPr lang="en-US" altLang="zh-CN" dirty="0"/>
          </a:p>
          <a:p>
            <a:r>
              <a:rPr lang="zh-CN" altLang="en-US" dirty="0"/>
              <a:t>当一个</a:t>
            </a:r>
            <a:r>
              <a:rPr lang="en-US" altLang="zh-CN" dirty="0"/>
              <a:t>Region</a:t>
            </a:r>
            <a:r>
              <a:rPr lang="zh-CN" altLang="en-US" dirty="0"/>
              <a:t>所有</a:t>
            </a:r>
            <a:r>
              <a:rPr lang="en-US" altLang="zh-CN" dirty="0" err="1"/>
              <a:t>StoreFile</a:t>
            </a:r>
            <a:r>
              <a:rPr lang="zh-CN" altLang="en-US" dirty="0"/>
              <a:t>的大小和超过一定阈值后，会把当前的</a:t>
            </a:r>
            <a:r>
              <a:rPr lang="en-US" altLang="zh-CN" dirty="0"/>
              <a:t>Region</a:t>
            </a:r>
            <a:r>
              <a:rPr lang="zh-CN" altLang="en-US" dirty="0"/>
              <a:t>分割为两个，并由</a:t>
            </a:r>
            <a:r>
              <a:rPr lang="en-US" altLang="zh-CN" dirty="0" err="1"/>
              <a:t>HMaster</a:t>
            </a:r>
            <a:r>
              <a:rPr lang="zh-CN" altLang="en-US" dirty="0"/>
              <a:t>分配到相应的</a:t>
            </a:r>
            <a:r>
              <a:rPr lang="en-US" altLang="zh-CN" dirty="0" err="1"/>
              <a:t>RegionServer</a:t>
            </a:r>
            <a:r>
              <a:rPr lang="zh-CN" altLang="en-US" dirty="0"/>
              <a:t>服务器，实现负载均衡</a:t>
            </a:r>
          </a:p>
          <a:p>
            <a:r>
              <a:rPr lang="en-US" altLang="zh-CN" dirty="0"/>
              <a:t> </a:t>
            </a:r>
            <a:r>
              <a:rPr lang="zh-CN" altLang="en-US" dirty="0"/>
              <a:t>客户端检索数据，先在</a:t>
            </a:r>
            <a:r>
              <a:rPr lang="en-US" altLang="zh-CN" dirty="0" err="1"/>
              <a:t>MemStore</a:t>
            </a:r>
            <a:r>
              <a:rPr lang="zh-CN" altLang="en-US" dirty="0"/>
              <a:t>找，找不到再找</a:t>
            </a:r>
            <a:r>
              <a:rPr lang="en-US" altLang="zh-CN" dirty="0" err="1"/>
              <a:t>StoreFile</a:t>
            </a:r>
            <a:endParaRPr lang="en-US" altLang="zh-CN" dirty="0"/>
          </a:p>
          <a:p>
            <a:endParaRPr lang="zh-CN" altLang="en-US" dirty="0"/>
          </a:p>
        </p:txBody>
      </p:sp>
      <p:sp>
        <p:nvSpPr>
          <p:cNvPr id="3" name="标题 2"/>
          <p:cNvSpPr>
            <a:spLocks noGrp="1"/>
          </p:cNvSpPr>
          <p:nvPr>
            <p:ph type="title"/>
          </p:nvPr>
        </p:nvSpPr>
        <p:spPr/>
        <p:txBody>
          <a:bodyPr>
            <a:normAutofit/>
          </a:bodyPr>
          <a:lstStyle/>
          <a:p>
            <a:r>
              <a:rPr lang="en-US" altLang="zh-CN" dirty="0"/>
              <a:t> HBase</a:t>
            </a:r>
            <a:r>
              <a:rPr lang="zh-CN" altLang="en-US" dirty="0"/>
              <a:t>执行原理</a:t>
            </a:r>
          </a:p>
        </p:txBody>
      </p:sp>
    </p:spTree>
    <p:extLst>
      <p:ext uri="{BB962C8B-B14F-4D97-AF65-F5344CB8AC3E}">
        <p14:creationId xmlns:p14="http://schemas.microsoft.com/office/powerpoint/2010/main" val="94775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数据模型比较简单；</a:t>
            </a:r>
            <a:endParaRPr lang="en-US" altLang="zh-CN" dirty="0"/>
          </a:p>
          <a:p>
            <a:r>
              <a:rPr lang="zh-CN" altLang="en-US" dirty="0"/>
              <a:t>对数据库性能要求较高；</a:t>
            </a:r>
            <a:endParaRPr lang="en-US" altLang="zh-CN" dirty="0"/>
          </a:p>
          <a:p>
            <a:r>
              <a:rPr lang="zh-CN" altLang="en-US" dirty="0"/>
              <a:t>不需要高度的数据一致性；</a:t>
            </a:r>
            <a:endParaRPr lang="en-US" altLang="zh-CN" dirty="0"/>
          </a:p>
          <a:p>
            <a:r>
              <a:rPr lang="zh-CN" altLang="en-US" dirty="0"/>
              <a:t>对于给定</a:t>
            </a:r>
            <a:r>
              <a:rPr lang="en-US" altLang="zh-CN" dirty="0"/>
              <a:t>key</a:t>
            </a:r>
            <a:r>
              <a:rPr lang="zh-CN" altLang="en-US" dirty="0"/>
              <a:t>，比较容易映射复杂值的环境</a:t>
            </a:r>
          </a:p>
        </p:txBody>
      </p:sp>
      <p:sp>
        <p:nvSpPr>
          <p:cNvPr id="3" name="标题 2"/>
          <p:cNvSpPr>
            <a:spLocks noGrp="1"/>
          </p:cNvSpPr>
          <p:nvPr>
            <p:ph type="title"/>
          </p:nvPr>
        </p:nvSpPr>
        <p:spPr/>
        <p:txBody>
          <a:bodyPr/>
          <a:lstStyle/>
          <a:p>
            <a:r>
              <a:rPr lang="en-US" altLang="zh-CN" b="0" dirty="0" err="1"/>
              <a:t>NoSQL</a:t>
            </a:r>
            <a:r>
              <a:rPr lang="zh-CN" altLang="en-US" b="0" dirty="0"/>
              <a:t>数据库适用场景</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DBB4D5F-8D5E-4BD8-99BB-E8BDBDD786A8}"/>
              </a:ext>
            </a:extLst>
          </p:cNvPr>
          <p:cNvSpPr>
            <a:spLocks noGrp="1"/>
          </p:cNvSpPr>
          <p:nvPr>
            <p:ph type="title"/>
          </p:nvPr>
        </p:nvSpPr>
        <p:spPr/>
        <p:txBody>
          <a:bodyPr/>
          <a:lstStyle/>
          <a:p>
            <a:r>
              <a:rPr lang="en-US" altLang="zh-CN" dirty="0"/>
              <a:t>HBase</a:t>
            </a:r>
            <a:r>
              <a:rPr lang="zh-CN" altLang="en-US" dirty="0"/>
              <a:t>体系架构</a:t>
            </a:r>
          </a:p>
        </p:txBody>
      </p:sp>
      <p:grpSp>
        <p:nvGrpSpPr>
          <p:cNvPr id="21" name="组合 20">
            <a:extLst>
              <a:ext uri="{FF2B5EF4-FFF2-40B4-BE49-F238E27FC236}">
                <a16:creationId xmlns:a16="http://schemas.microsoft.com/office/drawing/2014/main" id="{F783A1AC-5C4A-4D31-939F-8AD7B6B18056}"/>
              </a:ext>
            </a:extLst>
          </p:cNvPr>
          <p:cNvGrpSpPr/>
          <p:nvPr/>
        </p:nvGrpSpPr>
        <p:grpSpPr>
          <a:xfrm>
            <a:off x="1835696" y="1988840"/>
            <a:ext cx="4951606" cy="3240360"/>
            <a:chOff x="1331640" y="1844824"/>
            <a:chExt cx="4951606" cy="3240360"/>
          </a:xfrm>
        </p:grpSpPr>
        <p:sp>
          <p:nvSpPr>
            <p:cNvPr id="4" name="矩形: 圆角 3">
              <a:extLst>
                <a:ext uri="{FF2B5EF4-FFF2-40B4-BE49-F238E27FC236}">
                  <a16:creationId xmlns:a16="http://schemas.microsoft.com/office/drawing/2014/main" id="{F7561535-260B-4421-9AE0-8DE2ED3B4C4A}"/>
                </a:ext>
              </a:extLst>
            </p:cNvPr>
            <p:cNvSpPr/>
            <p:nvPr/>
          </p:nvSpPr>
          <p:spPr>
            <a:xfrm>
              <a:off x="1331640" y="3104964"/>
              <a:ext cx="2088232" cy="720080"/>
            </a:xfrm>
            <a:prstGeom prst="roundRect">
              <a:avLst/>
            </a:prstGeom>
            <a:solidFill>
              <a:schemeClr val="bg1"/>
            </a:solidFill>
            <a:ln>
              <a:solidFill>
                <a:srgbClr val="00206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Name Node</a:t>
              </a:r>
              <a:endParaRPr lang="zh-CN" altLang="en-US" dirty="0"/>
            </a:p>
          </p:txBody>
        </p:sp>
        <p:sp>
          <p:nvSpPr>
            <p:cNvPr id="5" name="矩形: 圆角 4">
              <a:extLst>
                <a:ext uri="{FF2B5EF4-FFF2-40B4-BE49-F238E27FC236}">
                  <a16:creationId xmlns:a16="http://schemas.microsoft.com/office/drawing/2014/main" id="{1DC48F41-08C3-450B-B410-0F57B74466A2}"/>
                </a:ext>
              </a:extLst>
            </p:cNvPr>
            <p:cNvSpPr/>
            <p:nvPr/>
          </p:nvSpPr>
          <p:spPr>
            <a:xfrm>
              <a:off x="4195014" y="1844824"/>
              <a:ext cx="2088232" cy="720080"/>
            </a:xfrm>
            <a:prstGeom prst="roundRect">
              <a:avLst/>
            </a:prstGeom>
            <a:solidFill>
              <a:schemeClr val="bg1"/>
            </a:solidFill>
            <a:ln>
              <a:solidFill>
                <a:srgbClr val="00206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Data Node</a:t>
              </a:r>
              <a:endParaRPr lang="zh-CN" altLang="en-US" dirty="0"/>
            </a:p>
          </p:txBody>
        </p:sp>
        <p:sp>
          <p:nvSpPr>
            <p:cNvPr id="6" name="矩形: 圆角 5">
              <a:extLst>
                <a:ext uri="{FF2B5EF4-FFF2-40B4-BE49-F238E27FC236}">
                  <a16:creationId xmlns:a16="http://schemas.microsoft.com/office/drawing/2014/main" id="{8B7B2A65-A078-4EFE-AFC1-BA1CB78E3DB9}"/>
                </a:ext>
              </a:extLst>
            </p:cNvPr>
            <p:cNvSpPr/>
            <p:nvPr/>
          </p:nvSpPr>
          <p:spPr>
            <a:xfrm>
              <a:off x="4195014" y="3104964"/>
              <a:ext cx="2088232" cy="720080"/>
            </a:xfrm>
            <a:prstGeom prst="roundRect">
              <a:avLst/>
            </a:prstGeom>
            <a:solidFill>
              <a:schemeClr val="bg1"/>
            </a:solidFill>
            <a:ln>
              <a:solidFill>
                <a:srgbClr val="00206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Data Node</a:t>
              </a:r>
              <a:endParaRPr lang="zh-CN" altLang="en-US" dirty="0"/>
            </a:p>
          </p:txBody>
        </p:sp>
        <p:sp>
          <p:nvSpPr>
            <p:cNvPr id="7" name="矩形: 圆角 6">
              <a:extLst>
                <a:ext uri="{FF2B5EF4-FFF2-40B4-BE49-F238E27FC236}">
                  <a16:creationId xmlns:a16="http://schemas.microsoft.com/office/drawing/2014/main" id="{BFEDDB61-5E8F-4AFA-AE5A-64F4E9694359}"/>
                </a:ext>
              </a:extLst>
            </p:cNvPr>
            <p:cNvSpPr/>
            <p:nvPr/>
          </p:nvSpPr>
          <p:spPr>
            <a:xfrm>
              <a:off x="4195014" y="4365104"/>
              <a:ext cx="2088232" cy="720080"/>
            </a:xfrm>
            <a:prstGeom prst="roundRect">
              <a:avLst/>
            </a:prstGeom>
            <a:solidFill>
              <a:schemeClr val="bg1"/>
            </a:solidFill>
            <a:ln>
              <a:solidFill>
                <a:srgbClr val="00206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Data Node</a:t>
              </a:r>
              <a:endParaRPr lang="zh-CN" altLang="en-US" dirty="0"/>
            </a:p>
          </p:txBody>
        </p:sp>
        <p:cxnSp>
          <p:nvCxnSpPr>
            <p:cNvPr id="9" name="直接箭头连接符 8">
              <a:extLst>
                <a:ext uri="{FF2B5EF4-FFF2-40B4-BE49-F238E27FC236}">
                  <a16:creationId xmlns:a16="http://schemas.microsoft.com/office/drawing/2014/main" id="{A15CBDE2-9B48-44DC-92AB-F5C3E81F968D}"/>
                </a:ext>
              </a:extLst>
            </p:cNvPr>
            <p:cNvCxnSpPr>
              <a:cxnSpLocks/>
            </p:cNvCxnSpPr>
            <p:nvPr/>
          </p:nvCxnSpPr>
          <p:spPr>
            <a:xfrm flipV="1">
              <a:off x="3419872" y="2204864"/>
              <a:ext cx="775142" cy="1260140"/>
            </a:xfrm>
            <a:prstGeom prst="straightConnector1">
              <a:avLst/>
            </a:prstGeom>
            <a:ln w="28575">
              <a:solidFill>
                <a:schemeClr val="accent4"/>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2" name="直接箭头连接符 11">
              <a:extLst>
                <a:ext uri="{FF2B5EF4-FFF2-40B4-BE49-F238E27FC236}">
                  <a16:creationId xmlns:a16="http://schemas.microsoft.com/office/drawing/2014/main" id="{715F3FC4-0E6F-4AD9-8AC8-6C5C6B5008A9}"/>
                </a:ext>
              </a:extLst>
            </p:cNvPr>
            <p:cNvCxnSpPr>
              <a:cxnSpLocks/>
            </p:cNvCxnSpPr>
            <p:nvPr/>
          </p:nvCxnSpPr>
          <p:spPr>
            <a:xfrm>
              <a:off x="3419872" y="3465004"/>
              <a:ext cx="775142" cy="0"/>
            </a:xfrm>
            <a:prstGeom prst="straightConnector1">
              <a:avLst/>
            </a:prstGeom>
            <a:ln w="28575">
              <a:solidFill>
                <a:schemeClr val="accent4"/>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 name="直接箭头连接符 12">
              <a:extLst>
                <a:ext uri="{FF2B5EF4-FFF2-40B4-BE49-F238E27FC236}">
                  <a16:creationId xmlns:a16="http://schemas.microsoft.com/office/drawing/2014/main" id="{A90BEDF1-3BA5-48ED-B857-E927BC38685B}"/>
                </a:ext>
              </a:extLst>
            </p:cNvPr>
            <p:cNvCxnSpPr>
              <a:cxnSpLocks/>
            </p:cNvCxnSpPr>
            <p:nvPr/>
          </p:nvCxnSpPr>
          <p:spPr>
            <a:xfrm>
              <a:off x="3419872" y="3465004"/>
              <a:ext cx="775142" cy="1260140"/>
            </a:xfrm>
            <a:prstGeom prst="straightConnector1">
              <a:avLst/>
            </a:prstGeom>
            <a:ln w="28575">
              <a:solidFill>
                <a:schemeClr val="accent4"/>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sp>
        <p:nvSpPr>
          <p:cNvPr id="20" name="文本框 19">
            <a:extLst>
              <a:ext uri="{FF2B5EF4-FFF2-40B4-BE49-F238E27FC236}">
                <a16:creationId xmlns:a16="http://schemas.microsoft.com/office/drawing/2014/main" id="{C9C64DD1-FC73-43C7-B181-F94C153483EE}"/>
              </a:ext>
            </a:extLst>
          </p:cNvPr>
          <p:cNvSpPr txBox="1"/>
          <p:nvPr/>
        </p:nvSpPr>
        <p:spPr>
          <a:xfrm>
            <a:off x="2339752" y="5584594"/>
            <a:ext cx="4572000" cy="646331"/>
          </a:xfrm>
          <a:prstGeom prst="rect">
            <a:avLst/>
          </a:prstGeom>
          <a:noFill/>
        </p:spPr>
        <p:txBody>
          <a:bodyPr wrap="square">
            <a:spAutoFit/>
          </a:bodyPr>
          <a:lstStyle/>
          <a:p>
            <a:pPr algn="ctr"/>
            <a:r>
              <a:rPr lang="zh-CN" altLang="en-US" sz="3600" dirty="0">
                <a:solidFill>
                  <a:srgbClr val="002060"/>
                </a:solidFill>
              </a:rPr>
              <a:t>HDFS</a:t>
            </a:r>
          </a:p>
        </p:txBody>
      </p:sp>
    </p:spTree>
    <p:extLst>
      <p:ext uri="{BB962C8B-B14F-4D97-AF65-F5344CB8AC3E}">
        <p14:creationId xmlns:p14="http://schemas.microsoft.com/office/powerpoint/2010/main" val="434055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DBB4D5F-8D5E-4BD8-99BB-E8BDBDD786A8}"/>
              </a:ext>
            </a:extLst>
          </p:cNvPr>
          <p:cNvSpPr>
            <a:spLocks noGrp="1"/>
          </p:cNvSpPr>
          <p:nvPr>
            <p:ph type="title"/>
          </p:nvPr>
        </p:nvSpPr>
        <p:spPr/>
        <p:txBody>
          <a:bodyPr/>
          <a:lstStyle/>
          <a:p>
            <a:r>
              <a:rPr lang="en-US" altLang="zh-CN" dirty="0"/>
              <a:t>HBase</a:t>
            </a:r>
            <a:r>
              <a:rPr lang="zh-CN" altLang="en-US" dirty="0"/>
              <a:t>体系架构</a:t>
            </a:r>
          </a:p>
        </p:txBody>
      </p:sp>
      <p:grpSp>
        <p:nvGrpSpPr>
          <p:cNvPr id="22" name="组合 21">
            <a:extLst>
              <a:ext uri="{FF2B5EF4-FFF2-40B4-BE49-F238E27FC236}">
                <a16:creationId xmlns:a16="http://schemas.microsoft.com/office/drawing/2014/main" id="{8F48722B-CBC0-4CD5-A051-99062751ABC7}"/>
              </a:ext>
            </a:extLst>
          </p:cNvPr>
          <p:cNvGrpSpPr/>
          <p:nvPr/>
        </p:nvGrpSpPr>
        <p:grpSpPr>
          <a:xfrm>
            <a:off x="642271" y="2001255"/>
            <a:ext cx="4951606" cy="3240360"/>
            <a:chOff x="1331640" y="1844824"/>
            <a:chExt cx="4951606" cy="3240360"/>
          </a:xfrm>
        </p:grpSpPr>
        <p:sp>
          <p:nvSpPr>
            <p:cNvPr id="23" name="椭圆 22">
              <a:extLst>
                <a:ext uri="{FF2B5EF4-FFF2-40B4-BE49-F238E27FC236}">
                  <a16:creationId xmlns:a16="http://schemas.microsoft.com/office/drawing/2014/main" id="{D9F906B9-B654-4177-82EA-C2D582898719}"/>
                </a:ext>
              </a:extLst>
            </p:cNvPr>
            <p:cNvSpPr/>
            <p:nvPr/>
          </p:nvSpPr>
          <p:spPr>
            <a:xfrm>
              <a:off x="1331640" y="3104964"/>
              <a:ext cx="2088232" cy="720080"/>
            </a:xfrm>
            <a:prstGeom prst="ellipse">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a:t>HMaster</a:t>
              </a:r>
              <a:endParaRPr lang="zh-CN" altLang="en-US" dirty="0"/>
            </a:p>
          </p:txBody>
        </p:sp>
        <p:sp>
          <p:nvSpPr>
            <p:cNvPr id="24" name="椭圆 23">
              <a:extLst>
                <a:ext uri="{FF2B5EF4-FFF2-40B4-BE49-F238E27FC236}">
                  <a16:creationId xmlns:a16="http://schemas.microsoft.com/office/drawing/2014/main" id="{C9BF89B9-81A3-4236-B1E7-E9DD8896E21F}"/>
                </a:ext>
              </a:extLst>
            </p:cNvPr>
            <p:cNvSpPr/>
            <p:nvPr/>
          </p:nvSpPr>
          <p:spPr>
            <a:xfrm>
              <a:off x="4195014" y="1844824"/>
              <a:ext cx="2088232" cy="720080"/>
            </a:xfrm>
            <a:prstGeom prst="ellipse">
              <a:avLst/>
            </a:prstGeom>
            <a:solidFill>
              <a:schemeClr val="bg1"/>
            </a:solidFill>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pc="-100" dirty="0" err="1"/>
                <a:t>HRegionServer</a:t>
              </a:r>
              <a:endParaRPr lang="zh-CN" altLang="en-US" spc="-100" dirty="0"/>
            </a:p>
          </p:txBody>
        </p:sp>
        <p:sp>
          <p:nvSpPr>
            <p:cNvPr id="25" name="椭圆 24">
              <a:extLst>
                <a:ext uri="{FF2B5EF4-FFF2-40B4-BE49-F238E27FC236}">
                  <a16:creationId xmlns:a16="http://schemas.microsoft.com/office/drawing/2014/main" id="{C44762E3-1253-46DE-9984-6C0B1EE817A1}"/>
                </a:ext>
              </a:extLst>
            </p:cNvPr>
            <p:cNvSpPr/>
            <p:nvPr/>
          </p:nvSpPr>
          <p:spPr>
            <a:xfrm>
              <a:off x="4195014" y="3104964"/>
              <a:ext cx="2088232" cy="720080"/>
            </a:xfrm>
            <a:prstGeom prst="ellipse">
              <a:avLst/>
            </a:prstGeom>
            <a:solidFill>
              <a:schemeClr val="bg1"/>
            </a:solidFill>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pc="-100" dirty="0" err="1"/>
                <a:t>HRegionServer</a:t>
              </a:r>
              <a:endParaRPr lang="zh-CN" altLang="en-US" spc="-100" dirty="0"/>
            </a:p>
          </p:txBody>
        </p:sp>
        <p:sp>
          <p:nvSpPr>
            <p:cNvPr id="26" name="椭圆 25">
              <a:extLst>
                <a:ext uri="{FF2B5EF4-FFF2-40B4-BE49-F238E27FC236}">
                  <a16:creationId xmlns:a16="http://schemas.microsoft.com/office/drawing/2014/main" id="{C9DE2CD6-5AC7-4A03-9E15-35A0284079DA}"/>
                </a:ext>
              </a:extLst>
            </p:cNvPr>
            <p:cNvSpPr/>
            <p:nvPr/>
          </p:nvSpPr>
          <p:spPr>
            <a:xfrm>
              <a:off x="4195014" y="4365104"/>
              <a:ext cx="2088232" cy="720080"/>
            </a:xfrm>
            <a:prstGeom prst="ellipse">
              <a:avLst/>
            </a:prstGeom>
            <a:solidFill>
              <a:schemeClr val="bg1"/>
            </a:solidFill>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pc="-100" dirty="0" err="1"/>
                <a:t>HRegionServer</a:t>
              </a:r>
              <a:endParaRPr lang="zh-CN" altLang="en-US" spc="-100" dirty="0"/>
            </a:p>
          </p:txBody>
        </p:sp>
        <p:cxnSp>
          <p:nvCxnSpPr>
            <p:cNvPr id="27" name="直接箭头连接符 26">
              <a:extLst>
                <a:ext uri="{FF2B5EF4-FFF2-40B4-BE49-F238E27FC236}">
                  <a16:creationId xmlns:a16="http://schemas.microsoft.com/office/drawing/2014/main" id="{D73C3AB1-8C4E-4501-8449-6B6A0AFF9F86}"/>
                </a:ext>
              </a:extLst>
            </p:cNvPr>
            <p:cNvCxnSpPr>
              <a:cxnSpLocks/>
              <a:stCxn id="23" idx="7"/>
              <a:endCxn id="24" idx="2"/>
            </p:cNvCxnSpPr>
            <p:nvPr/>
          </p:nvCxnSpPr>
          <p:spPr>
            <a:xfrm flipV="1">
              <a:off x="3114058" y="2204864"/>
              <a:ext cx="1080956" cy="1005553"/>
            </a:xfrm>
            <a:prstGeom prst="straightConnector1">
              <a:avLst/>
            </a:prstGeom>
            <a:ln w="28575">
              <a:solidFill>
                <a:schemeClr val="accent3"/>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8" name="直接箭头连接符 27">
              <a:extLst>
                <a:ext uri="{FF2B5EF4-FFF2-40B4-BE49-F238E27FC236}">
                  <a16:creationId xmlns:a16="http://schemas.microsoft.com/office/drawing/2014/main" id="{F3962FB8-E4C5-4751-87AD-669B14FE1930}"/>
                </a:ext>
              </a:extLst>
            </p:cNvPr>
            <p:cNvCxnSpPr>
              <a:cxnSpLocks/>
              <a:stCxn id="23" idx="6"/>
              <a:endCxn id="25" idx="2"/>
            </p:cNvCxnSpPr>
            <p:nvPr/>
          </p:nvCxnSpPr>
          <p:spPr>
            <a:xfrm>
              <a:off x="3419872" y="3465004"/>
              <a:ext cx="775142" cy="0"/>
            </a:xfrm>
            <a:prstGeom prst="straightConnector1">
              <a:avLst/>
            </a:prstGeom>
            <a:ln w="28575">
              <a:solidFill>
                <a:schemeClr val="accent3"/>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9" name="直接箭头连接符 28">
              <a:extLst>
                <a:ext uri="{FF2B5EF4-FFF2-40B4-BE49-F238E27FC236}">
                  <a16:creationId xmlns:a16="http://schemas.microsoft.com/office/drawing/2014/main" id="{FBFDC166-3902-4EB1-92CE-D7130502DE10}"/>
                </a:ext>
              </a:extLst>
            </p:cNvPr>
            <p:cNvCxnSpPr>
              <a:cxnSpLocks/>
              <a:stCxn id="23" idx="5"/>
              <a:endCxn id="26" idx="2"/>
            </p:cNvCxnSpPr>
            <p:nvPr/>
          </p:nvCxnSpPr>
          <p:spPr>
            <a:xfrm>
              <a:off x="3114058" y="3719591"/>
              <a:ext cx="1080956" cy="1005553"/>
            </a:xfrm>
            <a:prstGeom prst="straightConnector1">
              <a:avLst/>
            </a:prstGeom>
            <a:ln w="28575">
              <a:solidFill>
                <a:schemeClr val="accent3"/>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grpSp>
      <p:sp>
        <p:nvSpPr>
          <p:cNvPr id="30" name="文本框 29">
            <a:extLst>
              <a:ext uri="{FF2B5EF4-FFF2-40B4-BE49-F238E27FC236}">
                <a16:creationId xmlns:a16="http://schemas.microsoft.com/office/drawing/2014/main" id="{F11EC4E1-75BE-47D7-9F84-48EA5B157560}"/>
              </a:ext>
            </a:extLst>
          </p:cNvPr>
          <p:cNvSpPr txBox="1"/>
          <p:nvPr/>
        </p:nvSpPr>
        <p:spPr>
          <a:xfrm>
            <a:off x="2296585" y="5580716"/>
            <a:ext cx="4572000" cy="646331"/>
          </a:xfrm>
          <a:prstGeom prst="rect">
            <a:avLst/>
          </a:prstGeom>
          <a:noFill/>
        </p:spPr>
        <p:txBody>
          <a:bodyPr wrap="square">
            <a:spAutoFit/>
          </a:bodyPr>
          <a:lstStyle/>
          <a:p>
            <a:pPr algn="ctr"/>
            <a:r>
              <a:rPr lang="zh-CN" altLang="en-US" sz="3600" dirty="0">
                <a:solidFill>
                  <a:schemeClr val="accent3">
                    <a:lumMod val="50000"/>
                  </a:schemeClr>
                </a:solidFill>
              </a:rPr>
              <a:t>H</a:t>
            </a:r>
            <a:r>
              <a:rPr lang="en-US" altLang="zh-CN" sz="3600" dirty="0">
                <a:solidFill>
                  <a:schemeClr val="accent3">
                    <a:lumMod val="50000"/>
                  </a:schemeClr>
                </a:solidFill>
              </a:rPr>
              <a:t>Base</a:t>
            </a:r>
            <a:endParaRPr lang="zh-CN" altLang="en-US" sz="3600" dirty="0">
              <a:solidFill>
                <a:schemeClr val="accent3">
                  <a:lumMod val="50000"/>
                </a:schemeClr>
              </a:solidFill>
            </a:endParaRPr>
          </a:p>
        </p:txBody>
      </p:sp>
      <p:grpSp>
        <p:nvGrpSpPr>
          <p:cNvPr id="76" name="组合 75">
            <a:extLst>
              <a:ext uri="{FF2B5EF4-FFF2-40B4-BE49-F238E27FC236}">
                <a16:creationId xmlns:a16="http://schemas.microsoft.com/office/drawing/2014/main" id="{1F9B384F-69CC-4DFF-BB15-20A761603D9E}"/>
              </a:ext>
            </a:extLst>
          </p:cNvPr>
          <p:cNvGrpSpPr/>
          <p:nvPr/>
        </p:nvGrpSpPr>
        <p:grpSpPr>
          <a:xfrm>
            <a:off x="961015" y="1904417"/>
            <a:ext cx="2544630" cy="2977158"/>
            <a:chOff x="961015" y="1904417"/>
            <a:chExt cx="2544630" cy="2977158"/>
          </a:xfrm>
        </p:grpSpPr>
        <p:cxnSp>
          <p:nvCxnSpPr>
            <p:cNvPr id="46" name="直接箭头连接符 45">
              <a:extLst>
                <a:ext uri="{FF2B5EF4-FFF2-40B4-BE49-F238E27FC236}">
                  <a16:creationId xmlns:a16="http://schemas.microsoft.com/office/drawing/2014/main" id="{F890C455-78F7-42A5-A54D-4BEA345BA12C}"/>
                </a:ext>
              </a:extLst>
            </p:cNvPr>
            <p:cNvCxnSpPr>
              <a:cxnSpLocks/>
              <a:stCxn id="45" idx="3"/>
              <a:endCxn id="24" idx="2"/>
            </p:cNvCxnSpPr>
            <p:nvPr/>
          </p:nvCxnSpPr>
          <p:spPr>
            <a:xfrm>
              <a:off x="2411760" y="2132856"/>
              <a:ext cx="1093885" cy="228439"/>
            </a:xfrm>
            <a:prstGeom prst="straightConnector1">
              <a:avLst/>
            </a:prstGeom>
            <a:ln w="19050">
              <a:solidFill>
                <a:schemeClr val="bg1">
                  <a:lumMod val="50000"/>
                </a:schemeClr>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8" name="直接箭头连接符 47">
              <a:extLst>
                <a:ext uri="{FF2B5EF4-FFF2-40B4-BE49-F238E27FC236}">
                  <a16:creationId xmlns:a16="http://schemas.microsoft.com/office/drawing/2014/main" id="{88B94616-4A99-41F7-986E-4A49188495AB}"/>
                </a:ext>
              </a:extLst>
            </p:cNvPr>
            <p:cNvCxnSpPr>
              <a:cxnSpLocks/>
              <a:endCxn id="26" idx="2"/>
            </p:cNvCxnSpPr>
            <p:nvPr/>
          </p:nvCxnSpPr>
          <p:spPr>
            <a:xfrm>
              <a:off x="2198916" y="2361295"/>
              <a:ext cx="1306729" cy="2520280"/>
            </a:xfrm>
            <a:prstGeom prst="straightConnector1">
              <a:avLst/>
            </a:prstGeom>
            <a:ln w="19050">
              <a:solidFill>
                <a:schemeClr val="bg1">
                  <a:lumMod val="50000"/>
                </a:schemeClr>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9" name="直接箭头连接符 48">
              <a:extLst>
                <a:ext uri="{FF2B5EF4-FFF2-40B4-BE49-F238E27FC236}">
                  <a16:creationId xmlns:a16="http://schemas.microsoft.com/office/drawing/2014/main" id="{70CC8D37-10CC-4119-A1A1-40C885D217C0}"/>
                </a:ext>
              </a:extLst>
            </p:cNvPr>
            <p:cNvCxnSpPr>
              <a:cxnSpLocks/>
              <a:endCxn id="25" idx="2"/>
            </p:cNvCxnSpPr>
            <p:nvPr/>
          </p:nvCxnSpPr>
          <p:spPr>
            <a:xfrm>
              <a:off x="2411760" y="2286426"/>
              <a:ext cx="1093885" cy="1335009"/>
            </a:xfrm>
            <a:prstGeom prst="straightConnector1">
              <a:avLst/>
            </a:prstGeom>
            <a:ln w="19050">
              <a:solidFill>
                <a:schemeClr val="bg1">
                  <a:lumMod val="50000"/>
                </a:schemeClr>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0" name="直接箭头连接符 49">
              <a:extLst>
                <a:ext uri="{FF2B5EF4-FFF2-40B4-BE49-F238E27FC236}">
                  <a16:creationId xmlns:a16="http://schemas.microsoft.com/office/drawing/2014/main" id="{2A2540DB-5E0A-47E5-B8C7-F3B3416F7517}"/>
                </a:ext>
              </a:extLst>
            </p:cNvPr>
            <p:cNvCxnSpPr>
              <a:cxnSpLocks/>
              <a:stCxn id="45" idx="2"/>
              <a:endCxn id="23" idx="0"/>
            </p:cNvCxnSpPr>
            <p:nvPr/>
          </p:nvCxnSpPr>
          <p:spPr>
            <a:xfrm flipH="1">
              <a:off x="1686387" y="2361295"/>
              <a:ext cx="1" cy="900100"/>
            </a:xfrm>
            <a:prstGeom prst="straightConnector1">
              <a:avLst/>
            </a:prstGeom>
            <a:ln w="19050">
              <a:solidFill>
                <a:schemeClr val="bg1">
                  <a:lumMod val="50000"/>
                </a:schemeClr>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45" name="矩形: 圆角 44">
              <a:extLst>
                <a:ext uri="{FF2B5EF4-FFF2-40B4-BE49-F238E27FC236}">
                  <a16:creationId xmlns:a16="http://schemas.microsoft.com/office/drawing/2014/main" id="{90F8B9DA-BE9C-4DBC-88AF-E51A140FBD80}"/>
                </a:ext>
              </a:extLst>
            </p:cNvPr>
            <p:cNvSpPr/>
            <p:nvPr/>
          </p:nvSpPr>
          <p:spPr>
            <a:xfrm>
              <a:off x="961015" y="1904417"/>
              <a:ext cx="1450745" cy="456878"/>
            </a:xfrm>
            <a:prstGeom prst="roundRect">
              <a:avLst/>
            </a:prstGeom>
            <a:solidFill>
              <a:schemeClr val="bg1"/>
            </a:solidFill>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a:t>ZooKeeper</a:t>
              </a:r>
              <a:endParaRPr lang="zh-CN" altLang="en-US" dirty="0"/>
            </a:p>
          </p:txBody>
        </p:sp>
      </p:grpSp>
      <p:grpSp>
        <p:nvGrpSpPr>
          <p:cNvPr id="80" name="组合 79">
            <a:extLst>
              <a:ext uri="{FF2B5EF4-FFF2-40B4-BE49-F238E27FC236}">
                <a16:creationId xmlns:a16="http://schemas.microsoft.com/office/drawing/2014/main" id="{E4D29B28-10A9-4FEE-84CE-9ABF20B7A215}"/>
              </a:ext>
            </a:extLst>
          </p:cNvPr>
          <p:cNvGrpSpPr/>
          <p:nvPr/>
        </p:nvGrpSpPr>
        <p:grpSpPr>
          <a:xfrm>
            <a:off x="5593877" y="2361295"/>
            <a:ext cx="3064737" cy="2520280"/>
            <a:chOff x="5593877" y="2361295"/>
            <a:chExt cx="3064737" cy="2520280"/>
          </a:xfrm>
        </p:grpSpPr>
        <p:grpSp>
          <p:nvGrpSpPr>
            <p:cNvPr id="44" name="组合 43">
              <a:extLst>
                <a:ext uri="{FF2B5EF4-FFF2-40B4-BE49-F238E27FC236}">
                  <a16:creationId xmlns:a16="http://schemas.microsoft.com/office/drawing/2014/main" id="{D4B348DD-6796-4E88-8E13-F2738D8F2893}"/>
                </a:ext>
              </a:extLst>
            </p:cNvPr>
            <p:cNvGrpSpPr/>
            <p:nvPr/>
          </p:nvGrpSpPr>
          <p:grpSpPr>
            <a:xfrm>
              <a:off x="7002430" y="2615154"/>
              <a:ext cx="1656184" cy="2188623"/>
              <a:chOff x="7308304" y="2708920"/>
              <a:chExt cx="1656184" cy="2188623"/>
            </a:xfrm>
          </p:grpSpPr>
          <p:grpSp>
            <p:nvGrpSpPr>
              <p:cNvPr id="43" name="组合 42">
                <a:extLst>
                  <a:ext uri="{FF2B5EF4-FFF2-40B4-BE49-F238E27FC236}">
                    <a16:creationId xmlns:a16="http://schemas.microsoft.com/office/drawing/2014/main" id="{F73B2C53-26F5-493F-8AA5-D92E3DF9149B}"/>
                  </a:ext>
                </a:extLst>
              </p:cNvPr>
              <p:cNvGrpSpPr/>
              <p:nvPr/>
            </p:nvGrpSpPr>
            <p:grpSpPr>
              <a:xfrm>
                <a:off x="7452320" y="2877767"/>
                <a:ext cx="1368152" cy="1534514"/>
                <a:chOff x="7453737" y="2877767"/>
                <a:chExt cx="1368152" cy="1534514"/>
              </a:xfrm>
            </p:grpSpPr>
            <p:sp>
              <p:nvSpPr>
                <p:cNvPr id="31" name="圆柱体 30">
                  <a:extLst>
                    <a:ext uri="{FF2B5EF4-FFF2-40B4-BE49-F238E27FC236}">
                      <a16:creationId xmlns:a16="http://schemas.microsoft.com/office/drawing/2014/main" id="{A0C27F00-B11B-477A-86EA-B190B5B3E3D1}"/>
                    </a:ext>
                  </a:extLst>
                </p:cNvPr>
                <p:cNvSpPr/>
                <p:nvPr/>
              </p:nvSpPr>
              <p:spPr>
                <a:xfrm>
                  <a:off x="7453737" y="2877767"/>
                  <a:ext cx="360040" cy="432048"/>
                </a:xfrm>
                <a:prstGeom prst="can">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2" name="圆柱体 31">
                  <a:extLst>
                    <a:ext uri="{FF2B5EF4-FFF2-40B4-BE49-F238E27FC236}">
                      <a16:creationId xmlns:a16="http://schemas.microsoft.com/office/drawing/2014/main" id="{E18592A7-8B78-4D95-8726-11C88104AAD7}"/>
                    </a:ext>
                  </a:extLst>
                </p:cNvPr>
                <p:cNvSpPr/>
                <p:nvPr/>
              </p:nvSpPr>
              <p:spPr>
                <a:xfrm>
                  <a:off x="7957793" y="2877767"/>
                  <a:ext cx="360040" cy="432048"/>
                </a:xfrm>
                <a:prstGeom prst="can">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3" name="圆柱体 32">
                  <a:extLst>
                    <a:ext uri="{FF2B5EF4-FFF2-40B4-BE49-F238E27FC236}">
                      <a16:creationId xmlns:a16="http://schemas.microsoft.com/office/drawing/2014/main" id="{9002F75B-5BE1-42DF-8128-9667FFA075E7}"/>
                    </a:ext>
                  </a:extLst>
                </p:cNvPr>
                <p:cNvSpPr/>
                <p:nvPr/>
              </p:nvSpPr>
              <p:spPr>
                <a:xfrm>
                  <a:off x="8461849" y="2877767"/>
                  <a:ext cx="360040" cy="432048"/>
                </a:xfrm>
                <a:prstGeom prst="can">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4" name="圆柱体 33">
                  <a:extLst>
                    <a:ext uri="{FF2B5EF4-FFF2-40B4-BE49-F238E27FC236}">
                      <a16:creationId xmlns:a16="http://schemas.microsoft.com/office/drawing/2014/main" id="{B48806FD-8950-411F-89CF-DE6461CB4D20}"/>
                    </a:ext>
                  </a:extLst>
                </p:cNvPr>
                <p:cNvSpPr/>
                <p:nvPr/>
              </p:nvSpPr>
              <p:spPr>
                <a:xfrm>
                  <a:off x="7453737" y="3429000"/>
                  <a:ext cx="360040" cy="432048"/>
                </a:xfrm>
                <a:prstGeom prst="can">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5" name="圆柱体 34">
                  <a:extLst>
                    <a:ext uri="{FF2B5EF4-FFF2-40B4-BE49-F238E27FC236}">
                      <a16:creationId xmlns:a16="http://schemas.microsoft.com/office/drawing/2014/main" id="{E3D5CBC8-E662-4253-A737-A90CC0DB6D8B}"/>
                    </a:ext>
                  </a:extLst>
                </p:cNvPr>
                <p:cNvSpPr/>
                <p:nvPr/>
              </p:nvSpPr>
              <p:spPr>
                <a:xfrm>
                  <a:off x="7957793" y="3429000"/>
                  <a:ext cx="360040" cy="432048"/>
                </a:xfrm>
                <a:prstGeom prst="can">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6" name="圆柱体 35">
                  <a:extLst>
                    <a:ext uri="{FF2B5EF4-FFF2-40B4-BE49-F238E27FC236}">
                      <a16:creationId xmlns:a16="http://schemas.microsoft.com/office/drawing/2014/main" id="{AFE55417-6DBC-4427-AB43-6E1B1944E968}"/>
                    </a:ext>
                  </a:extLst>
                </p:cNvPr>
                <p:cNvSpPr/>
                <p:nvPr/>
              </p:nvSpPr>
              <p:spPr>
                <a:xfrm>
                  <a:off x="8461849" y="3429000"/>
                  <a:ext cx="360040" cy="432048"/>
                </a:xfrm>
                <a:prstGeom prst="can">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柱体 36">
                  <a:extLst>
                    <a:ext uri="{FF2B5EF4-FFF2-40B4-BE49-F238E27FC236}">
                      <a16:creationId xmlns:a16="http://schemas.microsoft.com/office/drawing/2014/main" id="{58EF8932-70C3-4A91-9BA3-F8E010C8C928}"/>
                    </a:ext>
                  </a:extLst>
                </p:cNvPr>
                <p:cNvSpPr/>
                <p:nvPr/>
              </p:nvSpPr>
              <p:spPr>
                <a:xfrm>
                  <a:off x="7453737" y="3980233"/>
                  <a:ext cx="360040" cy="432048"/>
                </a:xfrm>
                <a:prstGeom prst="can">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8" name="圆柱体 37">
                  <a:extLst>
                    <a:ext uri="{FF2B5EF4-FFF2-40B4-BE49-F238E27FC236}">
                      <a16:creationId xmlns:a16="http://schemas.microsoft.com/office/drawing/2014/main" id="{5B58381F-45FB-4B63-A1F3-6C61F1E9BEB4}"/>
                    </a:ext>
                  </a:extLst>
                </p:cNvPr>
                <p:cNvSpPr/>
                <p:nvPr/>
              </p:nvSpPr>
              <p:spPr>
                <a:xfrm>
                  <a:off x="7957793" y="3980233"/>
                  <a:ext cx="360040" cy="432048"/>
                </a:xfrm>
                <a:prstGeom prst="can">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9" name="圆柱体 38">
                  <a:extLst>
                    <a:ext uri="{FF2B5EF4-FFF2-40B4-BE49-F238E27FC236}">
                      <a16:creationId xmlns:a16="http://schemas.microsoft.com/office/drawing/2014/main" id="{08083458-95F4-4283-B2C1-0B59946187F8}"/>
                    </a:ext>
                  </a:extLst>
                </p:cNvPr>
                <p:cNvSpPr/>
                <p:nvPr/>
              </p:nvSpPr>
              <p:spPr>
                <a:xfrm>
                  <a:off x="8461849" y="3980233"/>
                  <a:ext cx="360040" cy="432048"/>
                </a:xfrm>
                <a:prstGeom prst="can">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sp>
            <p:nvSpPr>
              <p:cNvPr id="41" name="矩形: 圆角 40">
                <a:extLst>
                  <a:ext uri="{FF2B5EF4-FFF2-40B4-BE49-F238E27FC236}">
                    <a16:creationId xmlns:a16="http://schemas.microsoft.com/office/drawing/2014/main" id="{F9D08ABF-D77F-473E-B74C-C1B8B80D3546}"/>
                  </a:ext>
                </a:extLst>
              </p:cNvPr>
              <p:cNvSpPr/>
              <p:nvPr/>
            </p:nvSpPr>
            <p:spPr>
              <a:xfrm>
                <a:off x="7308304" y="2708920"/>
                <a:ext cx="1656184" cy="2160239"/>
              </a:xfrm>
              <a:prstGeom prst="round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A16AA688-FF13-4CF3-A67D-972725A6A935}"/>
                  </a:ext>
                </a:extLst>
              </p:cNvPr>
              <p:cNvSpPr txBox="1"/>
              <p:nvPr/>
            </p:nvSpPr>
            <p:spPr>
              <a:xfrm>
                <a:off x="7655635" y="4497433"/>
                <a:ext cx="961523" cy="400110"/>
              </a:xfrm>
              <a:prstGeom prst="rect">
                <a:avLst/>
              </a:prstGeom>
              <a:noFill/>
            </p:spPr>
            <p:txBody>
              <a:bodyPr wrap="square">
                <a:spAutoFit/>
              </a:bodyPr>
              <a:lstStyle/>
              <a:p>
                <a:pPr algn="ctr"/>
                <a:r>
                  <a:rPr lang="en-US" altLang="zh-CN" sz="2000" dirty="0">
                    <a:solidFill>
                      <a:schemeClr val="accent3">
                        <a:lumMod val="50000"/>
                      </a:schemeClr>
                    </a:solidFill>
                  </a:rPr>
                  <a:t>HDFS</a:t>
                </a:r>
                <a:endParaRPr lang="zh-CN" altLang="en-US" sz="2000" dirty="0">
                  <a:solidFill>
                    <a:schemeClr val="accent3">
                      <a:lumMod val="50000"/>
                    </a:schemeClr>
                  </a:solidFill>
                </a:endParaRPr>
              </a:p>
            </p:txBody>
          </p:sp>
        </p:grpSp>
        <p:cxnSp>
          <p:nvCxnSpPr>
            <p:cNvPr id="77" name="直接箭头连接符 76">
              <a:extLst>
                <a:ext uri="{FF2B5EF4-FFF2-40B4-BE49-F238E27FC236}">
                  <a16:creationId xmlns:a16="http://schemas.microsoft.com/office/drawing/2014/main" id="{86A4E4E8-C251-43F4-8B1E-E84B53F7FCEF}"/>
                </a:ext>
              </a:extLst>
            </p:cNvPr>
            <p:cNvCxnSpPr>
              <a:cxnSpLocks/>
            </p:cNvCxnSpPr>
            <p:nvPr/>
          </p:nvCxnSpPr>
          <p:spPr>
            <a:xfrm flipH="1" flipV="1">
              <a:off x="5593877" y="2361295"/>
              <a:ext cx="1408553" cy="1181439"/>
            </a:xfrm>
            <a:prstGeom prst="straightConnector1">
              <a:avLst/>
            </a:prstGeom>
            <a:ln w="28575">
              <a:solidFill>
                <a:schemeClr val="accent3"/>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8" name="直接箭头连接符 77">
              <a:extLst>
                <a:ext uri="{FF2B5EF4-FFF2-40B4-BE49-F238E27FC236}">
                  <a16:creationId xmlns:a16="http://schemas.microsoft.com/office/drawing/2014/main" id="{689E830F-A13C-4042-81C9-36E6A9A13C6F}"/>
                </a:ext>
              </a:extLst>
            </p:cNvPr>
            <p:cNvCxnSpPr>
              <a:cxnSpLocks/>
            </p:cNvCxnSpPr>
            <p:nvPr/>
          </p:nvCxnSpPr>
          <p:spPr>
            <a:xfrm flipH="1" flipV="1">
              <a:off x="5593877" y="3621435"/>
              <a:ext cx="1408553" cy="14851"/>
            </a:xfrm>
            <a:prstGeom prst="straightConnector1">
              <a:avLst/>
            </a:prstGeom>
            <a:ln w="28575">
              <a:solidFill>
                <a:schemeClr val="accent3"/>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9" name="直接箭头连接符 78">
              <a:extLst>
                <a:ext uri="{FF2B5EF4-FFF2-40B4-BE49-F238E27FC236}">
                  <a16:creationId xmlns:a16="http://schemas.microsoft.com/office/drawing/2014/main" id="{E0C89937-1D40-4823-83B8-B0C4BD1D7BC2}"/>
                </a:ext>
              </a:extLst>
            </p:cNvPr>
            <p:cNvCxnSpPr>
              <a:cxnSpLocks/>
            </p:cNvCxnSpPr>
            <p:nvPr/>
          </p:nvCxnSpPr>
          <p:spPr>
            <a:xfrm flipH="1">
              <a:off x="5593877" y="3777345"/>
              <a:ext cx="1381997" cy="1104230"/>
            </a:xfrm>
            <a:prstGeom prst="straightConnector1">
              <a:avLst/>
            </a:prstGeom>
            <a:ln w="28575">
              <a:solidFill>
                <a:schemeClr val="accent3"/>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20522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76"/>
                                        </p:tgtEl>
                                      </p:cBhvr>
                                    </p:animEffect>
                                    <p:set>
                                      <p:cBhvr>
                                        <p:cTn id="11" dur="1" fill="hold">
                                          <p:stCondLst>
                                            <p:cond delay="499"/>
                                          </p:stCondLst>
                                        </p:cTn>
                                        <p:tgtEl>
                                          <p:spTgt spid="7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wipe(left)">
                                      <p:cBhvr>
                                        <p:cTn id="16" dur="5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7242849-1F8C-4C3A-B716-2A79D051B133}"/>
              </a:ext>
            </a:extLst>
          </p:cNvPr>
          <p:cNvSpPr>
            <a:spLocks noGrp="1"/>
          </p:cNvSpPr>
          <p:nvPr>
            <p:ph idx="1"/>
          </p:nvPr>
        </p:nvSpPr>
        <p:spPr>
          <a:xfrm>
            <a:off x="457200" y="1481328"/>
            <a:ext cx="8229600" cy="5102034"/>
          </a:xfrm>
        </p:spPr>
        <p:txBody>
          <a:bodyPr>
            <a:normAutofit fontScale="92500" lnSpcReduction="10000"/>
          </a:bodyPr>
          <a:lstStyle/>
          <a:p>
            <a:r>
              <a:rPr lang="en-US" altLang="zh-CN" dirty="0" err="1">
                <a:solidFill>
                  <a:srgbClr val="C00000"/>
                </a:solidFill>
              </a:rPr>
              <a:t>ZooKeeper</a:t>
            </a:r>
            <a:r>
              <a:rPr lang="zh-CN" altLang="en-US" dirty="0">
                <a:solidFill>
                  <a:srgbClr val="C00000"/>
                </a:solidFill>
              </a:rPr>
              <a:t>：主要服务于分布式系统</a:t>
            </a:r>
            <a:endParaRPr lang="en-US" altLang="zh-CN" dirty="0">
              <a:solidFill>
                <a:srgbClr val="C00000"/>
              </a:solidFill>
            </a:endParaRPr>
          </a:p>
          <a:p>
            <a:endParaRPr lang="en-US" altLang="zh-CN" dirty="0"/>
          </a:p>
          <a:p>
            <a:r>
              <a:rPr lang="zh-CN" altLang="en-US" dirty="0"/>
              <a:t>使用分布式系统就无法避免对节点管理的问题；</a:t>
            </a:r>
            <a:endParaRPr lang="en-US" altLang="zh-CN" dirty="0"/>
          </a:p>
          <a:p>
            <a:r>
              <a:rPr lang="zh-CN" altLang="en-US" dirty="0"/>
              <a:t>需要实时感知节点的状态、对节点进行统一管理等等；</a:t>
            </a:r>
            <a:endParaRPr lang="en-US" altLang="zh-CN" dirty="0"/>
          </a:p>
          <a:p>
            <a:r>
              <a:rPr lang="zh-CN" altLang="en-US" dirty="0"/>
              <a:t>由于这些问题处理起来可能相对麻烦和提高了系统的复杂性，</a:t>
            </a:r>
            <a:r>
              <a:rPr lang="en-US" altLang="zh-CN" dirty="0" err="1"/>
              <a:t>ZooKeeper</a:t>
            </a:r>
            <a:r>
              <a:rPr lang="zh-CN" altLang="en-US" dirty="0"/>
              <a:t>作为一个能够通用解决这些问题的中间件就应运而生了。</a:t>
            </a:r>
            <a:endParaRPr lang="en-US" altLang="zh-CN" dirty="0"/>
          </a:p>
          <a:p>
            <a:endParaRPr lang="en-US" altLang="zh-CN" dirty="0"/>
          </a:p>
          <a:p>
            <a:r>
              <a:rPr lang="zh-CN" altLang="en-US" dirty="0"/>
              <a:t>作用：</a:t>
            </a:r>
            <a:endParaRPr lang="en-US" altLang="zh-CN" dirty="0"/>
          </a:p>
          <a:p>
            <a:pPr lvl="1"/>
            <a:r>
              <a:rPr lang="zh-CN" altLang="en-US" dirty="0"/>
              <a:t>统一配置管理</a:t>
            </a:r>
            <a:endParaRPr lang="en-US" altLang="zh-CN" dirty="0"/>
          </a:p>
          <a:p>
            <a:pPr lvl="1"/>
            <a:r>
              <a:rPr lang="zh-CN" altLang="en-US" dirty="0"/>
              <a:t>统一命名服务</a:t>
            </a:r>
            <a:endParaRPr lang="en-US" altLang="zh-CN" dirty="0"/>
          </a:p>
          <a:p>
            <a:pPr lvl="1"/>
            <a:r>
              <a:rPr lang="zh-CN" altLang="en-US" dirty="0"/>
              <a:t>分布式锁</a:t>
            </a:r>
            <a:endParaRPr lang="en-US" altLang="zh-CN" dirty="0"/>
          </a:p>
          <a:p>
            <a:pPr lvl="1"/>
            <a:r>
              <a:rPr lang="zh-CN" altLang="en-US" dirty="0"/>
              <a:t>集群管理</a:t>
            </a:r>
          </a:p>
        </p:txBody>
      </p:sp>
      <p:sp>
        <p:nvSpPr>
          <p:cNvPr id="3" name="标题 2">
            <a:extLst>
              <a:ext uri="{FF2B5EF4-FFF2-40B4-BE49-F238E27FC236}">
                <a16:creationId xmlns:a16="http://schemas.microsoft.com/office/drawing/2014/main" id="{E331B4E0-5EE9-4D4E-9F96-6A526901C455}"/>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903435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Client</a:t>
            </a:r>
          </a:p>
          <a:p>
            <a:pPr lvl="1"/>
            <a:r>
              <a:rPr lang="zh-CN" altLang="en-US" dirty="0"/>
              <a:t>包含访问</a:t>
            </a:r>
            <a:r>
              <a:rPr lang="en-US" altLang="zh-CN" dirty="0" err="1"/>
              <a:t>HBase</a:t>
            </a:r>
            <a:r>
              <a:rPr lang="zh-CN" altLang="en-US" dirty="0"/>
              <a:t>的接口并维护</a:t>
            </a:r>
            <a:r>
              <a:rPr lang="en-US" altLang="zh-CN" dirty="0"/>
              <a:t>cache</a:t>
            </a:r>
            <a:r>
              <a:rPr lang="zh-CN" altLang="en-US" dirty="0"/>
              <a:t>来加快对</a:t>
            </a:r>
            <a:r>
              <a:rPr lang="en-US" altLang="zh-CN" dirty="0" err="1"/>
              <a:t>HBase</a:t>
            </a:r>
            <a:r>
              <a:rPr lang="zh-CN" altLang="en-US" dirty="0"/>
              <a:t>的访问</a:t>
            </a:r>
          </a:p>
          <a:p>
            <a:r>
              <a:rPr lang="en-US" altLang="zh-CN" dirty="0"/>
              <a:t>Zookeeper</a:t>
            </a:r>
          </a:p>
          <a:p>
            <a:pPr lvl="1"/>
            <a:r>
              <a:rPr lang="zh-CN" altLang="en-US" dirty="0"/>
              <a:t>保证任何时候，集群中只有一个</a:t>
            </a:r>
            <a:r>
              <a:rPr lang="en-US" altLang="zh-CN" dirty="0"/>
              <a:t>master</a:t>
            </a:r>
          </a:p>
          <a:p>
            <a:pPr lvl="1"/>
            <a:r>
              <a:rPr lang="zh-CN" altLang="en-US" dirty="0"/>
              <a:t>存贮所有</a:t>
            </a:r>
            <a:r>
              <a:rPr lang="en-US" altLang="zh-CN" dirty="0"/>
              <a:t>Region</a:t>
            </a:r>
            <a:r>
              <a:rPr lang="zh-CN" altLang="en-US" dirty="0"/>
              <a:t>的寻址入口</a:t>
            </a:r>
          </a:p>
          <a:p>
            <a:pPr lvl="1"/>
            <a:r>
              <a:rPr lang="zh-CN" altLang="en-US" dirty="0"/>
              <a:t>实时监控</a:t>
            </a:r>
            <a:r>
              <a:rPr lang="en-US" altLang="zh-CN" dirty="0" err="1"/>
              <a:t>Regionserver</a:t>
            </a:r>
            <a:r>
              <a:rPr lang="zh-CN" altLang="en-US" dirty="0"/>
              <a:t>的上线和下线信息。并实时通知</a:t>
            </a:r>
            <a:r>
              <a:rPr lang="en-US" altLang="zh-CN" dirty="0"/>
              <a:t>Master</a:t>
            </a:r>
          </a:p>
          <a:p>
            <a:pPr lvl="1"/>
            <a:r>
              <a:rPr lang="zh-CN" altLang="en-US" dirty="0"/>
              <a:t>存储</a:t>
            </a:r>
            <a:r>
              <a:rPr lang="en-US" altLang="zh-CN" dirty="0" err="1"/>
              <a:t>HBase</a:t>
            </a:r>
            <a:r>
              <a:rPr lang="zh-CN" altLang="en-US" dirty="0"/>
              <a:t>的</a:t>
            </a:r>
            <a:r>
              <a:rPr lang="en-US" altLang="zh-CN" dirty="0"/>
              <a:t>schema</a:t>
            </a:r>
            <a:r>
              <a:rPr lang="zh-CN" altLang="en-US" dirty="0"/>
              <a:t>和</a:t>
            </a:r>
            <a:r>
              <a:rPr lang="en-US" altLang="zh-CN" dirty="0"/>
              <a:t>table</a:t>
            </a:r>
            <a:r>
              <a:rPr lang="zh-CN" altLang="en-US" dirty="0"/>
              <a:t>元数据</a:t>
            </a:r>
          </a:p>
          <a:p>
            <a:endParaRPr lang="zh-CN" altLang="en-US" dirty="0"/>
          </a:p>
        </p:txBody>
      </p:sp>
      <p:sp>
        <p:nvSpPr>
          <p:cNvPr id="3" name="标题 2"/>
          <p:cNvSpPr>
            <a:spLocks noGrp="1"/>
          </p:cNvSpPr>
          <p:nvPr>
            <p:ph type="title"/>
          </p:nvPr>
        </p:nvSpPr>
        <p:spPr/>
        <p:txBody>
          <a:bodyPr>
            <a:normAutofit fontScale="90000"/>
          </a:bodyPr>
          <a:lstStyle/>
          <a:p>
            <a:br>
              <a:rPr lang="zh-CN" altLang="en-US" dirty="0"/>
            </a:br>
            <a:r>
              <a:rPr lang="en-US" altLang="zh-CN" dirty="0" err="1"/>
              <a:t>HBase</a:t>
            </a:r>
            <a:r>
              <a:rPr lang="zh-CN" altLang="en-US" dirty="0"/>
              <a:t>体系架构</a:t>
            </a:r>
            <a:br>
              <a:rPr lang="zh-CN" altLang="en-US" dirty="0"/>
            </a:b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Master</a:t>
            </a:r>
          </a:p>
          <a:p>
            <a:pPr lvl="1"/>
            <a:r>
              <a:rPr lang="zh-CN" altLang="en-US" dirty="0"/>
              <a:t>为</a:t>
            </a:r>
            <a:r>
              <a:rPr lang="en-US" altLang="zh-CN" dirty="0" err="1"/>
              <a:t>Regionserver</a:t>
            </a:r>
            <a:r>
              <a:rPr lang="zh-CN" altLang="en-US" dirty="0"/>
              <a:t>分配</a:t>
            </a:r>
            <a:r>
              <a:rPr lang="en-US" altLang="zh-CN" dirty="0"/>
              <a:t>region</a:t>
            </a:r>
          </a:p>
          <a:p>
            <a:pPr lvl="1"/>
            <a:r>
              <a:rPr lang="zh-CN" altLang="en-US" dirty="0"/>
              <a:t>负责</a:t>
            </a:r>
            <a:r>
              <a:rPr lang="en-US" altLang="zh-CN" dirty="0" err="1"/>
              <a:t>Regionserver</a:t>
            </a:r>
            <a:r>
              <a:rPr lang="zh-CN" altLang="en-US" dirty="0"/>
              <a:t>的负载均衡</a:t>
            </a:r>
          </a:p>
          <a:p>
            <a:pPr lvl="1"/>
            <a:r>
              <a:rPr lang="zh-CN" altLang="en-US" dirty="0"/>
              <a:t>发现失效的</a:t>
            </a:r>
            <a:r>
              <a:rPr lang="en-US" altLang="zh-CN" dirty="0" err="1"/>
              <a:t>Regionserver</a:t>
            </a:r>
            <a:r>
              <a:rPr lang="zh-CN" altLang="en-US" dirty="0"/>
              <a:t>并重新分配上面的</a:t>
            </a:r>
            <a:r>
              <a:rPr lang="en-US" altLang="zh-CN" dirty="0"/>
              <a:t>region</a:t>
            </a:r>
          </a:p>
          <a:p>
            <a:pPr lvl="1"/>
            <a:r>
              <a:rPr lang="zh-CN" altLang="en-US" dirty="0"/>
              <a:t>管理用户对</a:t>
            </a:r>
            <a:r>
              <a:rPr lang="en-US" altLang="zh-CN" dirty="0"/>
              <a:t>table</a:t>
            </a:r>
            <a:r>
              <a:rPr lang="zh-CN" altLang="en-US" dirty="0"/>
              <a:t>的增删改操作</a:t>
            </a:r>
            <a:endParaRPr lang="en-US" altLang="zh-CN" dirty="0"/>
          </a:p>
          <a:p>
            <a:pPr lvl="1"/>
            <a:endParaRPr lang="zh-CN" altLang="en-US" dirty="0"/>
          </a:p>
          <a:p>
            <a:r>
              <a:rPr lang="en-US" altLang="zh-CN" dirty="0" err="1"/>
              <a:t>RegionServer</a:t>
            </a:r>
            <a:endParaRPr lang="en-US" altLang="zh-CN" dirty="0"/>
          </a:p>
          <a:p>
            <a:pPr lvl="1"/>
            <a:r>
              <a:rPr lang="en-US" altLang="zh-CN" dirty="0"/>
              <a:t>Region server</a:t>
            </a:r>
            <a:r>
              <a:rPr lang="zh-CN" altLang="en-US" dirty="0"/>
              <a:t>维护</a:t>
            </a:r>
            <a:r>
              <a:rPr lang="en-US" altLang="zh-CN" dirty="0"/>
              <a:t>region</a:t>
            </a:r>
            <a:r>
              <a:rPr lang="zh-CN" altLang="en-US" dirty="0"/>
              <a:t>，处理对这些</a:t>
            </a:r>
            <a:r>
              <a:rPr lang="en-US" altLang="zh-CN" dirty="0"/>
              <a:t>region</a:t>
            </a:r>
            <a:r>
              <a:rPr lang="zh-CN" altLang="en-US" dirty="0"/>
              <a:t>的</a:t>
            </a:r>
            <a:r>
              <a:rPr lang="en-US" altLang="zh-CN" dirty="0"/>
              <a:t>IO</a:t>
            </a:r>
            <a:r>
              <a:rPr lang="zh-CN" altLang="en-US" dirty="0"/>
              <a:t>请求</a:t>
            </a:r>
          </a:p>
          <a:p>
            <a:pPr lvl="1"/>
            <a:r>
              <a:rPr lang="en-US" altLang="zh-CN" dirty="0"/>
              <a:t>Region server</a:t>
            </a:r>
            <a:r>
              <a:rPr lang="zh-CN" altLang="en-US" dirty="0"/>
              <a:t>负责切分在运行过程中变得过大的</a:t>
            </a:r>
            <a:r>
              <a:rPr lang="en-US" altLang="zh-CN" dirty="0"/>
              <a:t>region</a:t>
            </a:r>
          </a:p>
          <a:p>
            <a:endParaRPr lang="zh-CN" altLang="en-US" dirty="0"/>
          </a:p>
        </p:txBody>
      </p:sp>
      <p:sp>
        <p:nvSpPr>
          <p:cNvPr id="3" name="标题 2"/>
          <p:cNvSpPr>
            <a:spLocks noGrp="1"/>
          </p:cNvSpPr>
          <p:nvPr>
            <p:ph type="title"/>
          </p:nvPr>
        </p:nvSpPr>
        <p:spPr/>
        <p:txBody>
          <a:bodyPr>
            <a:normAutofit fontScale="90000"/>
          </a:bodyPr>
          <a:lstStyle/>
          <a:p>
            <a:br>
              <a:rPr lang="zh-CN" altLang="en-US" dirty="0"/>
            </a:br>
            <a:r>
              <a:rPr lang="en-US" altLang="zh-CN" dirty="0" err="1"/>
              <a:t>HBase</a:t>
            </a:r>
            <a:r>
              <a:rPr lang="zh-CN" altLang="en-US" dirty="0"/>
              <a:t>体系架构</a:t>
            </a:r>
            <a:br>
              <a:rPr lang="zh-CN" altLang="en-US" dirty="0"/>
            </a:b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HBase</a:t>
            </a:r>
            <a:r>
              <a:rPr lang="zh-CN" altLang="en-US" dirty="0"/>
              <a:t>体系架构</a:t>
            </a:r>
          </a:p>
        </p:txBody>
      </p:sp>
      <p:pic>
        <p:nvPicPr>
          <p:cNvPr id="1026" name="Picture 2">
            <a:extLst>
              <a:ext uri="{FF2B5EF4-FFF2-40B4-BE49-F238E27FC236}">
                <a16:creationId xmlns:a16="http://schemas.microsoft.com/office/drawing/2014/main" id="{E5473F87-35F3-48A1-A8B1-2FE99852A3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695" b="3177"/>
          <a:stretch/>
        </p:blipFill>
        <p:spPr bwMode="auto">
          <a:xfrm>
            <a:off x="136198" y="1556792"/>
            <a:ext cx="8871603" cy="4608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481328"/>
            <a:ext cx="8435280" cy="4525963"/>
          </a:xfrm>
        </p:spPr>
        <p:txBody>
          <a:bodyPr>
            <a:normAutofit/>
          </a:bodyPr>
          <a:lstStyle/>
          <a:p>
            <a:r>
              <a:rPr lang="en-US" altLang="zh-CN" dirty="0" err="1"/>
              <a:t>HLog</a:t>
            </a:r>
            <a:r>
              <a:rPr lang="en-US" altLang="zh-CN" dirty="0"/>
              <a:t>(WAL Log)</a:t>
            </a:r>
          </a:p>
          <a:p>
            <a:pPr lvl="1"/>
            <a:r>
              <a:rPr lang="en-US" altLang="zh-CN" dirty="0" err="1"/>
              <a:t>HLog</a:t>
            </a:r>
            <a:r>
              <a:rPr lang="zh-CN" altLang="en-US" dirty="0"/>
              <a:t>文件就是一个普通的</a:t>
            </a:r>
            <a:r>
              <a:rPr lang="en-US" altLang="zh-CN" dirty="0" err="1"/>
              <a:t>HadoopSequence</a:t>
            </a:r>
            <a:r>
              <a:rPr lang="en-US" altLang="zh-CN" dirty="0"/>
              <a:t> File</a:t>
            </a:r>
            <a:r>
              <a:rPr lang="zh-CN" altLang="en-US" dirty="0"/>
              <a:t>，</a:t>
            </a:r>
            <a:r>
              <a:rPr lang="en-US" altLang="zh-CN" dirty="0" err="1"/>
              <a:t>SequenceFile</a:t>
            </a:r>
            <a:r>
              <a:rPr lang="en-US" altLang="zh-CN" dirty="0"/>
              <a:t> </a:t>
            </a:r>
            <a:r>
              <a:rPr lang="zh-CN" altLang="en-US" dirty="0"/>
              <a:t>的</a:t>
            </a:r>
            <a:r>
              <a:rPr lang="en-US" altLang="zh-CN" dirty="0"/>
              <a:t>Key</a:t>
            </a:r>
            <a:r>
              <a:rPr lang="zh-CN" altLang="en-US" dirty="0"/>
              <a:t>是</a:t>
            </a:r>
            <a:r>
              <a:rPr lang="en-US" altLang="zh-CN" dirty="0" err="1"/>
              <a:t>HLogKey</a:t>
            </a:r>
            <a:r>
              <a:rPr lang="zh-CN" altLang="en-US" dirty="0"/>
              <a:t>对象，</a:t>
            </a:r>
            <a:r>
              <a:rPr lang="en-US" altLang="zh-CN" dirty="0" err="1"/>
              <a:t>HLogKey</a:t>
            </a:r>
            <a:r>
              <a:rPr lang="zh-CN" altLang="en-US" dirty="0"/>
              <a:t>中记录了写入数据的归属信息。</a:t>
            </a:r>
            <a:endParaRPr lang="en-US" altLang="zh-CN" dirty="0"/>
          </a:p>
          <a:p>
            <a:pPr lvl="1"/>
            <a:r>
              <a:rPr lang="zh-CN" altLang="en-US" dirty="0"/>
              <a:t>可用作恢复数据</a:t>
            </a:r>
            <a:endParaRPr lang="en-US" altLang="zh-CN" dirty="0"/>
          </a:p>
          <a:p>
            <a:pPr lvl="1"/>
            <a:r>
              <a:rPr lang="zh-CN" altLang="en-US" dirty="0"/>
              <a:t>是由</a:t>
            </a:r>
            <a:r>
              <a:rPr lang="en-US" altLang="zh-CN" dirty="0" err="1"/>
              <a:t>HBase</a:t>
            </a:r>
            <a:r>
              <a:rPr lang="zh-CN" altLang="en-US" dirty="0"/>
              <a:t>自动调用</a:t>
            </a:r>
          </a:p>
          <a:p>
            <a:endParaRPr lang="zh-CN" altLang="en-US" dirty="0"/>
          </a:p>
        </p:txBody>
      </p:sp>
      <p:sp>
        <p:nvSpPr>
          <p:cNvPr id="3" name="标题 2"/>
          <p:cNvSpPr>
            <a:spLocks noGrp="1"/>
          </p:cNvSpPr>
          <p:nvPr>
            <p:ph type="title"/>
          </p:nvPr>
        </p:nvSpPr>
        <p:spPr/>
        <p:txBody>
          <a:bodyPr>
            <a:normAutofit/>
          </a:bodyPr>
          <a:lstStyle/>
          <a:p>
            <a:r>
              <a:rPr lang="en-US" altLang="zh-CN" dirty="0" err="1"/>
              <a:t>HBase</a:t>
            </a:r>
            <a:r>
              <a:rPr lang="zh-CN" altLang="en-US" dirty="0"/>
              <a:t>体系架构</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265527"/>
            <a:ext cx="5306975" cy="3047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20C9ED-D2EF-41BE-AE73-D167F45E1BC5}"/>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961B3146-D85B-48B3-927C-1C08720F7111}"/>
              </a:ext>
            </a:extLst>
          </p:cNvPr>
          <p:cNvSpPr>
            <a:spLocks noGrp="1"/>
          </p:cNvSpPr>
          <p:nvPr>
            <p:ph type="title"/>
          </p:nvPr>
        </p:nvSpPr>
        <p:spPr/>
        <p:txBody>
          <a:bodyPr/>
          <a:lstStyle/>
          <a:p>
            <a:r>
              <a:rPr lang="zh-CN" altLang="en-US" dirty="0"/>
              <a:t>数据模型与体系架构</a:t>
            </a:r>
          </a:p>
        </p:txBody>
      </p:sp>
      <p:pic>
        <p:nvPicPr>
          <p:cNvPr id="1026" name="Picture 2">
            <a:extLst>
              <a:ext uri="{FF2B5EF4-FFF2-40B4-BE49-F238E27FC236}">
                <a16:creationId xmlns:a16="http://schemas.microsoft.com/office/drawing/2014/main" id="{FEB692D6-B944-4857-81B4-45EB27F33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47" y="1700808"/>
            <a:ext cx="8567106"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551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单机版</a:t>
            </a:r>
            <a:endParaRPr lang="en-US" altLang="zh-CN" dirty="0"/>
          </a:p>
          <a:p>
            <a:r>
              <a:rPr lang="zh-CN" altLang="en-US" dirty="0"/>
              <a:t>分布式</a:t>
            </a:r>
            <a:endParaRPr lang="en-US" altLang="zh-CN" dirty="0"/>
          </a:p>
          <a:p>
            <a:r>
              <a:rPr lang="zh-CN" altLang="en-US" dirty="0"/>
              <a:t>参考：</a:t>
            </a:r>
            <a:endParaRPr lang="en-US" altLang="zh-CN" dirty="0"/>
          </a:p>
          <a:p>
            <a:pPr lvl="1"/>
            <a:r>
              <a:rPr lang="en-US" altLang="zh-CN" dirty="0" err="1"/>
              <a:t>hbase.apache.org</a:t>
            </a:r>
            <a:endParaRPr lang="en-US" altLang="zh-CN" dirty="0"/>
          </a:p>
        </p:txBody>
      </p:sp>
      <p:sp>
        <p:nvSpPr>
          <p:cNvPr id="3" name="标题 2"/>
          <p:cNvSpPr>
            <a:spLocks noGrp="1"/>
          </p:cNvSpPr>
          <p:nvPr>
            <p:ph type="title"/>
          </p:nvPr>
        </p:nvSpPr>
        <p:spPr/>
        <p:txBody>
          <a:bodyPr/>
          <a:lstStyle/>
          <a:p>
            <a:r>
              <a:rPr lang="en-US" altLang="zh-CN" dirty="0" err="1"/>
              <a:t>Hbase</a:t>
            </a:r>
            <a:r>
              <a:rPr lang="zh-CN" altLang="en-US" dirty="0"/>
              <a:t>集群安装</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err="1"/>
              <a:t>hbase</a:t>
            </a:r>
            <a:r>
              <a:rPr lang="en-US" altLang="zh-CN" dirty="0"/>
              <a:t>(main):005:0&gt;  help</a:t>
            </a:r>
          </a:p>
          <a:p>
            <a:r>
              <a:rPr lang="zh-CN" altLang="en-US" dirty="0"/>
              <a:t>删除表</a:t>
            </a:r>
            <a:endParaRPr lang="en-US" altLang="zh-CN" dirty="0"/>
          </a:p>
          <a:p>
            <a:pPr lvl="1"/>
            <a:r>
              <a:rPr lang="en-US" altLang="zh-CN" dirty="0"/>
              <a:t>Disable </a:t>
            </a:r>
            <a:r>
              <a:rPr lang="zh-CN" altLang="en-US" dirty="0"/>
              <a:t>‘</a:t>
            </a:r>
            <a:r>
              <a:rPr lang="en-US" altLang="zh-CN" dirty="0"/>
              <a:t>table1</a:t>
            </a:r>
            <a:r>
              <a:rPr lang="zh-CN" altLang="en-US" dirty="0"/>
              <a:t>’</a:t>
            </a:r>
            <a:endParaRPr lang="en-US" altLang="zh-CN" dirty="0"/>
          </a:p>
          <a:p>
            <a:pPr lvl="1"/>
            <a:r>
              <a:rPr lang="en-US" altLang="zh-CN" dirty="0"/>
              <a:t>Drop </a:t>
            </a:r>
            <a:r>
              <a:rPr lang="zh-CN" altLang="en-US" dirty="0"/>
              <a:t>‘</a:t>
            </a:r>
            <a:r>
              <a:rPr lang="en-US" altLang="zh-CN" dirty="0"/>
              <a:t>table1</a:t>
            </a:r>
            <a:r>
              <a:rPr lang="zh-CN" altLang="en-US" dirty="0"/>
              <a:t>’</a:t>
            </a:r>
            <a:endParaRPr lang="en-US" altLang="zh-CN" dirty="0"/>
          </a:p>
          <a:p>
            <a:pPr lvl="1"/>
            <a:endParaRPr lang="en-US" altLang="zh-CN" dirty="0"/>
          </a:p>
          <a:p>
            <a:r>
              <a:rPr lang="zh-CN" altLang="en-US" dirty="0"/>
              <a:t>创建表</a:t>
            </a:r>
            <a:endParaRPr lang="en-US" altLang="zh-CN" dirty="0"/>
          </a:p>
          <a:p>
            <a:pPr lvl="1"/>
            <a:r>
              <a:rPr lang="en-US" altLang="zh-CN" dirty="0"/>
              <a:t>create ‘test’,’cf1’,’cf2’</a:t>
            </a:r>
          </a:p>
          <a:p>
            <a:pPr lvl="1"/>
            <a:r>
              <a:rPr lang="en-US" altLang="zh-CN" dirty="0" err="1"/>
              <a:t>desc</a:t>
            </a:r>
            <a:r>
              <a:rPr lang="en-US" altLang="zh-CN" dirty="0"/>
              <a:t>  'test‘</a:t>
            </a:r>
          </a:p>
          <a:p>
            <a:pPr lvl="1"/>
            <a:endParaRPr lang="en-US" altLang="zh-CN" dirty="0"/>
          </a:p>
          <a:p>
            <a:r>
              <a:rPr lang="zh-CN" altLang="en-US" dirty="0"/>
              <a:t>显示所有的表</a:t>
            </a:r>
            <a:endParaRPr lang="en-US" altLang="zh-CN" dirty="0"/>
          </a:p>
          <a:p>
            <a:pPr lvl="2"/>
            <a:r>
              <a:rPr lang="en-US" altLang="zh-CN" dirty="0"/>
              <a:t>list</a:t>
            </a:r>
          </a:p>
          <a:p>
            <a:endParaRPr lang="zh-CN" altLang="en-US" dirty="0"/>
          </a:p>
        </p:txBody>
      </p:sp>
      <p:sp>
        <p:nvSpPr>
          <p:cNvPr id="3" name="标题 2"/>
          <p:cNvSpPr>
            <a:spLocks noGrp="1"/>
          </p:cNvSpPr>
          <p:nvPr>
            <p:ph type="title"/>
          </p:nvPr>
        </p:nvSpPr>
        <p:spPr/>
        <p:txBody>
          <a:bodyPr/>
          <a:lstStyle/>
          <a:p>
            <a:r>
              <a:rPr lang="en-US" altLang="zh-CN" dirty="0" err="1"/>
              <a:t>HBase</a:t>
            </a:r>
            <a:r>
              <a:rPr lang="zh-CN" altLang="en-US" dirty="0"/>
              <a:t>相关命令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键值</a:t>
            </a:r>
            <a:r>
              <a:rPr lang="en-US" altLang="zh-CN" dirty="0"/>
              <a:t>(Key-Value)</a:t>
            </a:r>
            <a:r>
              <a:rPr lang="zh-CN" altLang="en-US" dirty="0"/>
              <a:t>存储数据库</a:t>
            </a:r>
            <a:endParaRPr lang="en-US" altLang="zh-CN" dirty="0"/>
          </a:p>
          <a:p>
            <a:pPr lvl="1"/>
            <a:r>
              <a:rPr lang="en-US" altLang="zh-CN" dirty="0" err="1"/>
              <a:t>Redis</a:t>
            </a:r>
            <a:endParaRPr lang="en-US" altLang="zh-CN" dirty="0"/>
          </a:p>
          <a:p>
            <a:pPr lvl="1"/>
            <a:endParaRPr lang="en-US" altLang="zh-CN" dirty="0"/>
          </a:p>
          <a:p>
            <a:r>
              <a:rPr lang="zh-CN" altLang="en-US" dirty="0"/>
              <a:t>列存储数据库。</a:t>
            </a:r>
            <a:endParaRPr lang="en-US" altLang="zh-CN" dirty="0"/>
          </a:p>
          <a:p>
            <a:pPr lvl="1"/>
            <a:r>
              <a:rPr lang="en-US" altLang="zh-CN" dirty="0"/>
              <a:t>Cassandra, </a:t>
            </a:r>
            <a:r>
              <a:rPr lang="en-US" altLang="zh-CN" dirty="0" err="1"/>
              <a:t>HBase</a:t>
            </a:r>
            <a:endParaRPr lang="en-US" altLang="zh-CN" dirty="0"/>
          </a:p>
          <a:p>
            <a:endParaRPr lang="en-US" altLang="zh-CN" dirty="0"/>
          </a:p>
          <a:p>
            <a:r>
              <a:rPr lang="zh-CN" altLang="en-US" dirty="0"/>
              <a:t>文档型数据库</a:t>
            </a:r>
            <a:endParaRPr lang="en-US" altLang="zh-CN" dirty="0"/>
          </a:p>
          <a:p>
            <a:pPr lvl="1"/>
            <a:r>
              <a:rPr lang="en-US" altLang="zh-CN" dirty="0" err="1"/>
              <a:t>MongoDb</a:t>
            </a:r>
            <a:endParaRPr lang="en-US" altLang="zh-CN" dirty="0"/>
          </a:p>
          <a:p>
            <a:endParaRPr lang="en-US" altLang="zh-CN" dirty="0"/>
          </a:p>
          <a:p>
            <a:r>
              <a:rPr lang="zh-CN" altLang="en-US" dirty="0"/>
              <a:t>图形</a:t>
            </a:r>
            <a:r>
              <a:rPr lang="en-US" altLang="zh-CN" dirty="0"/>
              <a:t>(Graph)</a:t>
            </a:r>
            <a:r>
              <a:rPr lang="zh-CN" altLang="en-US" dirty="0"/>
              <a:t>数据库</a:t>
            </a:r>
            <a:endParaRPr lang="en-US" altLang="zh-CN" dirty="0"/>
          </a:p>
          <a:p>
            <a:pPr lvl="1"/>
            <a:r>
              <a:rPr lang="en-US" altLang="zh-CN" dirty="0"/>
              <a:t>Neo4J</a:t>
            </a:r>
          </a:p>
          <a:p>
            <a:pPr lvl="2"/>
            <a:r>
              <a:rPr lang="zh-CN" altLang="en-US" dirty="0"/>
              <a:t>图形模型</a:t>
            </a:r>
          </a:p>
        </p:txBody>
      </p:sp>
      <p:sp>
        <p:nvSpPr>
          <p:cNvPr id="3" name="标题 2"/>
          <p:cNvSpPr>
            <a:spLocks noGrp="1"/>
          </p:cNvSpPr>
          <p:nvPr>
            <p:ph type="title"/>
          </p:nvPr>
        </p:nvSpPr>
        <p:spPr/>
        <p:txBody>
          <a:bodyPr>
            <a:normAutofit/>
          </a:bodyPr>
          <a:lstStyle/>
          <a:p>
            <a:r>
              <a:rPr lang="en-US" altLang="zh-CN" b="0" dirty="0" err="1"/>
              <a:t>NoSQL</a:t>
            </a:r>
            <a:r>
              <a:rPr lang="zh-CN" altLang="en-US" b="0" dirty="0"/>
              <a:t>数据库的四大分类</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插入数据</a:t>
            </a:r>
            <a:endParaRPr lang="en-US" altLang="zh-CN" dirty="0"/>
          </a:p>
          <a:p>
            <a:pPr lvl="1"/>
            <a:r>
              <a:rPr lang="en-US" altLang="zh-CN" dirty="0"/>
              <a:t>put 'test','123','cf1:name','rod‘</a:t>
            </a:r>
          </a:p>
          <a:p>
            <a:pPr lvl="1"/>
            <a:endParaRPr lang="en-US" altLang="zh-CN" dirty="0"/>
          </a:p>
          <a:p>
            <a:r>
              <a:rPr lang="zh-CN" altLang="en-US" dirty="0"/>
              <a:t>查询数据</a:t>
            </a:r>
            <a:endParaRPr lang="en-US" altLang="zh-CN" dirty="0"/>
          </a:p>
          <a:p>
            <a:pPr lvl="1"/>
            <a:r>
              <a:rPr lang="zh-CN" altLang="en-US" dirty="0"/>
              <a:t>全表扫描</a:t>
            </a:r>
            <a:endParaRPr lang="en-US" altLang="zh-CN" dirty="0"/>
          </a:p>
          <a:p>
            <a:pPr lvl="2"/>
            <a:r>
              <a:rPr lang="en-US" altLang="zh-CN" dirty="0"/>
              <a:t>Scan</a:t>
            </a:r>
          </a:p>
          <a:p>
            <a:pPr lvl="1"/>
            <a:r>
              <a:rPr lang="zh-CN" altLang="en-US" dirty="0"/>
              <a:t>根据</a:t>
            </a:r>
            <a:r>
              <a:rPr lang="en-US" altLang="zh-CN" dirty="0"/>
              <a:t>row key </a:t>
            </a:r>
            <a:r>
              <a:rPr lang="zh-CN" altLang="en-US" dirty="0"/>
              <a:t>查询</a:t>
            </a:r>
            <a:endParaRPr lang="en-US" altLang="zh-CN" dirty="0"/>
          </a:p>
          <a:p>
            <a:pPr lvl="2"/>
            <a:r>
              <a:rPr lang="en-US" altLang="zh-CN" dirty="0"/>
              <a:t>get 'test','123‘</a:t>
            </a:r>
          </a:p>
          <a:p>
            <a:pPr lvl="2"/>
            <a:endParaRPr lang="en-US" altLang="zh-CN" dirty="0"/>
          </a:p>
          <a:p>
            <a:r>
              <a:rPr lang="zh-CN" altLang="en-US" dirty="0"/>
              <a:t>删除数据</a:t>
            </a:r>
            <a:endParaRPr lang="en-US" altLang="zh-CN" dirty="0"/>
          </a:p>
          <a:p>
            <a:pPr lvl="1"/>
            <a:r>
              <a:rPr lang="en-US" altLang="zh-CN" dirty="0"/>
              <a:t>delete 'test','110','cf1:age'</a:t>
            </a:r>
            <a:endParaRPr lang="zh-CN" altLang="en-US" dirty="0"/>
          </a:p>
        </p:txBody>
      </p:sp>
      <p:sp>
        <p:nvSpPr>
          <p:cNvPr id="3" name="标题 2"/>
          <p:cNvSpPr>
            <a:spLocks noGrp="1"/>
          </p:cNvSpPr>
          <p:nvPr>
            <p:ph type="title"/>
          </p:nvPr>
        </p:nvSpPr>
        <p:spPr/>
        <p:txBody>
          <a:bodyPr/>
          <a:lstStyle/>
          <a:p>
            <a:r>
              <a:rPr lang="en-US" altLang="zh-CN" dirty="0" err="1"/>
              <a:t>HBase</a:t>
            </a:r>
            <a:r>
              <a:rPr lang="zh-CN" altLang="en-US" dirty="0"/>
              <a:t>相关命令</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59371D-08AB-4ABC-9D23-2A9474A4C686}"/>
              </a:ext>
            </a:extLst>
          </p:cNvPr>
          <p:cNvSpPr>
            <a:spLocks noGrp="1"/>
          </p:cNvSpPr>
          <p:nvPr>
            <p:ph idx="1"/>
          </p:nvPr>
        </p:nvSpPr>
        <p:spPr/>
        <p:txBody>
          <a:bodyPr/>
          <a:lstStyle/>
          <a:p>
            <a:r>
              <a:rPr lang="zh-CN" altLang="en-US" dirty="0"/>
              <a:t>存贮数据的方式的选择</a:t>
            </a:r>
            <a:endParaRPr lang="en-US" altLang="zh-CN" dirty="0"/>
          </a:p>
          <a:p>
            <a:r>
              <a:rPr lang="zh-CN" altLang="en-US" dirty="0"/>
              <a:t>顺序存贮与随机存贮的效率</a:t>
            </a:r>
            <a:endParaRPr lang="en-US" altLang="zh-CN" dirty="0"/>
          </a:p>
          <a:p>
            <a:r>
              <a:rPr lang="zh-CN" altLang="en-US" dirty="0"/>
              <a:t>联机事务处理</a:t>
            </a:r>
            <a:r>
              <a:rPr lang="en-US" altLang="zh-CN" dirty="0"/>
              <a:t>OLTP</a:t>
            </a:r>
            <a:r>
              <a:rPr lang="zh-CN" altLang="en-US" dirty="0"/>
              <a:t>与联机分析处理</a:t>
            </a:r>
            <a:r>
              <a:rPr lang="en-US" altLang="zh-CN" dirty="0"/>
              <a:t>OLAP</a:t>
            </a:r>
            <a:endParaRPr lang="zh-CN" altLang="en-US" dirty="0"/>
          </a:p>
        </p:txBody>
      </p:sp>
      <p:sp>
        <p:nvSpPr>
          <p:cNvPr id="3" name="标题 2">
            <a:extLst>
              <a:ext uri="{FF2B5EF4-FFF2-40B4-BE49-F238E27FC236}">
                <a16:creationId xmlns:a16="http://schemas.microsoft.com/office/drawing/2014/main" id="{01783F5F-ECEB-4E52-BF69-4A6BFAC72257}"/>
              </a:ext>
            </a:extLst>
          </p:cNvPr>
          <p:cNvSpPr>
            <a:spLocks noGrp="1"/>
          </p:cNvSpPr>
          <p:nvPr>
            <p:ph type="title"/>
          </p:nvPr>
        </p:nvSpPr>
        <p:spPr/>
        <p:txBody>
          <a:bodyPr/>
          <a:lstStyle/>
          <a:p>
            <a:r>
              <a:rPr lang="zh-CN" altLang="en-US" dirty="0"/>
              <a:t>列式数据库</a:t>
            </a:r>
          </a:p>
        </p:txBody>
      </p:sp>
    </p:spTree>
    <p:extLst>
      <p:ext uri="{BB962C8B-B14F-4D97-AF65-F5344CB8AC3E}">
        <p14:creationId xmlns:p14="http://schemas.microsoft.com/office/powerpoint/2010/main" val="238709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435280" cy="4525963"/>
          </a:xfrm>
        </p:spPr>
        <p:txBody>
          <a:bodyPr>
            <a:normAutofit lnSpcReduction="10000"/>
          </a:bodyPr>
          <a:lstStyle/>
          <a:p>
            <a:r>
              <a:rPr lang="en-US" altLang="zh-CN" dirty="0" err="1"/>
              <a:t>HBase</a:t>
            </a:r>
            <a:r>
              <a:rPr lang="en-US" altLang="zh-CN" dirty="0"/>
              <a:t>–</a:t>
            </a:r>
            <a:r>
              <a:rPr lang="en-US" altLang="zh-CN" dirty="0" err="1"/>
              <a:t>HadoopDatabase</a:t>
            </a:r>
            <a:r>
              <a:rPr lang="zh-CN" altLang="en-US" dirty="0"/>
              <a:t>，是一个高可靠性、高性能、面向列、可伸缩、实时读写的分布式数据库</a:t>
            </a:r>
          </a:p>
          <a:p>
            <a:endParaRPr lang="en-US" altLang="zh-CN" dirty="0"/>
          </a:p>
          <a:p>
            <a:r>
              <a:rPr lang="zh-CN" altLang="en-US" dirty="0"/>
              <a:t>利用</a:t>
            </a:r>
            <a:r>
              <a:rPr lang="en-US" altLang="zh-CN" dirty="0" err="1"/>
              <a:t>Hadoop</a:t>
            </a:r>
            <a:r>
              <a:rPr lang="en-US" altLang="zh-CN" dirty="0"/>
              <a:t> HDFS</a:t>
            </a:r>
            <a:r>
              <a:rPr lang="zh-CN" altLang="en-US" dirty="0"/>
              <a:t>作为其文件存储系统</a:t>
            </a:r>
            <a:endParaRPr lang="en-US" altLang="zh-CN" dirty="0"/>
          </a:p>
          <a:p>
            <a:r>
              <a:rPr lang="zh-CN" altLang="en-US" dirty="0"/>
              <a:t>利用</a:t>
            </a:r>
            <a:r>
              <a:rPr lang="en-US" altLang="zh-CN" dirty="0" err="1"/>
              <a:t>Hadoop</a:t>
            </a:r>
            <a:r>
              <a:rPr lang="en-US" altLang="zh-CN" dirty="0"/>
              <a:t> </a:t>
            </a:r>
            <a:r>
              <a:rPr lang="en-US" altLang="zh-CN" dirty="0" err="1"/>
              <a:t>MapReduce</a:t>
            </a:r>
            <a:r>
              <a:rPr lang="zh-CN" altLang="en-US" dirty="0"/>
              <a:t>来处理</a:t>
            </a:r>
            <a:r>
              <a:rPr lang="en-US" altLang="zh-CN" dirty="0"/>
              <a:t>HBase</a:t>
            </a:r>
            <a:r>
              <a:rPr lang="zh-CN" altLang="en-US" dirty="0"/>
              <a:t>中海量数据</a:t>
            </a:r>
            <a:endParaRPr lang="en-US" altLang="zh-CN" dirty="0"/>
          </a:p>
          <a:p>
            <a:r>
              <a:rPr lang="zh-CN" altLang="en-US" dirty="0"/>
              <a:t>利用</a:t>
            </a:r>
            <a:r>
              <a:rPr lang="en-US" altLang="zh-CN" dirty="0"/>
              <a:t>Zookeeper</a:t>
            </a:r>
            <a:r>
              <a:rPr lang="zh-CN" altLang="en-US" dirty="0"/>
              <a:t>作为其分布式协同服务</a:t>
            </a:r>
          </a:p>
          <a:p>
            <a:endParaRPr lang="en-US" altLang="zh-CN" dirty="0"/>
          </a:p>
          <a:p>
            <a:r>
              <a:rPr lang="zh-CN" altLang="en-US" dirty="0"/>
              <a:t>主要用来存储非结构化和半结构化的松散数据（列存</a:t>
            </a:r>
            <a:r>
              <a:rPr lang="en-US" altLang="zh-CN" dirty="0" err="1"/>
              <a:t>NoSQL</a:t>
            </a:r>
            <a:r>
              <a:rPr lang="zh-CN" altLang="en-US" dirty="0"/>
              <a:t>数据库），没有严格的结构</a:t>
            </a:r>
            <a:endParaRPr lang="en-US" altLang="zh-CN" dirty="0"/>
          </a:p>
          <a:p>
            <a:r>
              <a:rPr lang="en-US" altLang="zh-CN" dirty="0"/>
              <a:t>Key/Value</a:t>
            </a:r>
          </a:p>
          <a:p>
            <a:endParaRPr lang="zh-CN" altLang="en-US" dirty="0"/>
          </a:p>
        </p:txBody>
      </p:sp>
      <p:sp>
        <p:nvSpPr>
          <p:cNvPr id="2" name="标题 1"/>
          <p:cNvSpPr>
            <a:spLocks noGrp="1"/>
          </p:cNvSpPr>
          <p:nvPr>
            <p:ph type="title"/>
          </p:nvPr>
        </p:nvSpPr>
        <p:spPr/>
        <p:txBody>
          <a:bodyPr/>
          <a:lstStyle/>
          <a:p>
            <a:r>
              <a:rPr lang="en-US" altLang="zh-CN" dirty="0" err="1"/>
              <a:t>HBase</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9B16BD-D1FA-4F0A-9907-FF2DB85E8386}"/>
              </a:ext>
            </a:extLst>
          </p:cNvPr>
          <p:cNvSpPr>
            <a:spLocks noGrp="1"/>
          </p:cNvSpPr>
          <p:nvPr>
            <p:ph idx="1"/>
          </p:nvPr>
        </p:nvSpPr>
        <p:spPr/>
        <p:txBody>
          <a:bodyPr/>
          <a:lstStyle/>
          <a:p>
            <a:r>
              <a:rPr lang="en-US" altLang="zh-CN" dirty="0"/>
              <a:t>1.</a:t>
            </a:r>
            <a:r>
              <a:rPr lang="zh-CN" altLang="en-US" dirty="0"/>
              <a:t>大数据量存储，大数据量高并发操作。</a:t>
            </a:r>
          </a:p>
          <a:p>
            <a:r>
              <a:rPr lang="en-US" altLang="zh-CN" dirty="0"/>
              <a:t>2.</a:t>
            </a:r>
            <a:r>
              <a:rPr lang="zh-CN" altLang="en-US" dirty="0"/>
              <a:t>需要对数据随机读写操作。</a:t>
            </a:r>
          </a:p>
          <a:p>
            <a:r>
              <a:rPr lang="en-US" altLang="zh-CN" dirty="0"/>
              <a:t>3.</a:t>
            </a:r>
            <a:r>
              <a:rPr lang="zh-CN" altLang="en-US" dirty="0"/>
              <a:t>读写访问均是非常简单的操作</a:t>
            </a:r>
          </a:p>
        </p:txBody>
      </p:sp>
      <p:sp>
        <p:nvSpPr>
          <p:cNvPr id="3" name="标题 2">
            <a:extLst>
              <a:ext uri="{FF2B5EF4-FFF2-40B4-BE49-F238E27FC236}">
                <a16:creationId xmlns:a16="http://schemas.microsoft.com/office/drawing/2014/main" id="{FE9CAF83-90EC-43C8-8033-DB99DF1CB2AE}"/>
              </a:ext>
            </a:extLst>
          </p:cNvPr>
          <p:cNvSpPr>
            <a:spLocks noGrp="1"/>
          </p:cNvSpPr>
          <p:nvPr>
            <p:ph type="title"/>
          </p:nvPr>
        </p:nvSpPr>
        <p:spPr/>
        <p:txBody>
          <a:bodyPr/>
          <a:lstStyle/>
          <a:p>
            <a:r>
              <a:rPr lang="en-US" altLang="zh-CN" dirty="0" err="1"/>
              <a:t>Hbase</a:t>
            </a:r>
            <a:r>
              <a:rPr lang="zh-CN" altLang="en-US" dirty="0"/>
              <a:t>应用场景</a:t>
            </a:r>
          </a:p>
        </p:txBody>
      </p:sp>
    </p:spTree>
    <p:extLst>
      <p:ext uri="{BB962C8B-B14F-4D97-AF65-F5344CB8AC3E}">
        <p14:creationId xmlns:p14="http://schemas.microsoft.com/office/powerpoint/2010/main" val="103503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241253D-4047-46EE-9394-DCA5FE09893C}"/>
              </a:ext>
            </a:extLst>
          </p:cNvPr>
          <p:cNvSpPr>
            <a:spLocks noGrp="1"/>
          </p:cNvSpPr>
          <p:nvPr>
            <p:ph idx="1"/>
          </p:nvPr>
        </p:nvSpPr>
        <p:spPr/>
        <p:txBody>
          <a:bodyPr/>
          <a:lstStyle/>
          <a:p>
            <a:r>
              <a:rPr lang="zh-CN" altLang="en-US" dirty="0"/>
              <a:t>大规模</a:t>
            </a:r>
            <a:r>
              <a:rPr lang="en-US" altLang="zh-CN" dirty="0"/>
              <a:t>——</a:t>
            </a:r>
            <a:r>
              <a:rPr lang="zh-CN" altLang="en-US" dirty="0"/>
              <a:t>数亿或数十亿行、百万列以上</a:t>
            </a:r>
            <a:endParaRPr lang="en-US" altLang="zh-CN" dirty="0"/>
          </a:p>
          <a:p>
            <a:r>
              <a:rPr lang="zh-CN" altLang="en-US" dirty="0"/>
              <a:t>面向列</a:t>
            </a:r>
            <a:r>
              <a:rPr lang="en-US" altLang="zh-CN" dirty="0"/>
              <a:t>——</a:t>
            </a:r>
            <a:r>
              <a:rPr lang="zh-CN" altLang="en-US" dirty="0"/>
              <a:t>列式存贮</a:t>
            </a:r>
            <a:endParaRPr lang="en-US" altLang="zh-CN" dirty="0"/>
          </a:p>
          <a:p>
            <a:r>
              <a:rPr lang="zh-CN" altLang="en-US" dirty="0"/>
              <a:t>多版本</a:t>
            </a:r>
            <a:r>
              <a:rPr lang="en-US" altLang="zh-CN" dirty="0"/>
              <a:t>——</a:t>
            </a:r>
            <a:r>
              <a:rPr lang="zh-CN" altLang="en-US" dirty="0"/>
              <a:t>利用时间戳来标识版本</a:t>
            </a:r>
            <a:endParaRPr lang="en-US" altLang="zh-CN" dirty="0"/>
          </a:p>
          <a:p>
            <a:r>
              <a:rPr lang="zh-CN" altLang="en-US" dirty="0"/>
              <a:t>稀疏性</a:t>
            </a:r>
            <a:r>
              <a:rPr lang="en-US" altLang="zh-CN" dirty="0"/>
              <a:t>——</a:t>
            </a:r>
            <a:r>
              <a:rPr lang="zh-CN" altLang="en-US" dirty="0"/>
              <a:t>值为空的列不占存储空间，表可以非常稀疏，实际存储时能进行压缩</a:t>
            </a:r>
            <a:endParaRPr lang="en-US" altLang="zh-CN" dirty="0"/>
          </a:p>
          <a:p>
            <a:r>
              <a:rPr lang="zh-CN" altLang="en-US" dirty="0"/>
              <a:t>无类型</a:t>
            </a:r>
            <a:r>
              <a:rPr lang="en-US" altLang="zh-CN" dirty="0"/>
              <a:t>——</a:t>
            </a:r>
            <a:r>
              <a:rPr lang="zh-CN" altLang="en-US" dirty="0"/>
              <a:t>所有数据以字节数据形式存储</a:t>
            </a:r>
            <a:endParaRPr lang="en-US" altLang="zh-CN" dirty="0"/>
          </a:p>
          <a:p>
            <a:r>
              <a:rPr lang="zh-CN" altLang="en-US" dirty="0"/>
              <a:t>扩展性</a:t>
            </a:r>
            <a:r>
              <a:rPr lang="en-US" altLang="zh-CN" dirty="0"/>
              <a:t>——</a:t>
            </a:r>
            <a:r>
              <a:rPr lang="zh-CN" altLang="en-US" dirty="0"/>
              <a:t>底层依赖</a:t>
            </a:r>
            <a:r>
              <a:rPr lang="en-US" altLang="zh-CN" dirty="0"/>
              <a:t>HDFS</a:t>
            </a:r>
          </a:p>
          <a:p>
            <a:r>
              <a:rPr lang="zh-CN" altLang="en-US" dirty="0"/>
              <a:t>高可靠</a:t>
            </a:r>
            <a:r>
              <a:rPr lang="en-US" altLang="zh-CN" dirty="0"/>
              <a:t>——</a:t>
            </a:r>
            <a:r>
              <a:rPr lang="zh-CN" altLang="en-US" dirty="0"/>
              <a:t>预写日志</a:t>
            </a:r>
            <a:r>
              <a:rPr lang="en-US" altLang="zh-CN" dirty="0"/>
              <a:t> (Write-Ahead-Log, WAL)</a:t>
            </a:r>
          </a:p>
          <a:p>
            <a:r>
              <a:rPr lang="zh-CN" altLang="en-US" dirty="0"/>
              <a:t>高性能</a:t>
            </a:r>
            <a:r>
              <a:rPr lang="en-US" altLang="zh-CN" dirty="0"/>
              <a:t>——</a:t>
            </a:r>
            <a:r>
              <a:rPr lang="zh-CN" altLang="en-US" dirty="0"/>
              <a:t>具备一定的随机读写能力，毫秒级查询</a:t>
            </a:r>
          </a:p>
        </p:txBody>
      </p:sp>
      <p:sp>
        <p:nvSpPr>
          <p:cNvPr id="3" name="标题 2">
            <a:extLst>
              <a:ext uri="{FF2B5EF4-FFF2-40B4-BE49-F238E27FC236}">
                <a16:creationId xmlns:a16="http://schemas.microsoft.com/office/drawing/2014/main" id="{8AD9666E-6172-4872-9C78-6FDE311A65F0}"/>
              </a:ext>
            </a:extLst>
          </p:cNvPr>
          <p:cNvSpPr>
            <a:spLocks noGrp="1"/>
          </p:cNvSpPr>
          <p:nvPr>
            <p:ph type="title"/>
          </p:nvPr>
        </p:nvSpPr>
        <p:spPr/>
        <p:txBody>
          <a:bodyPr/>
          <a:lstStyle/>
          <a:p>
            <a:r>
              <a:rPr lang="en-US" altLang="zh-CN" dirty="0" err="1"/>
              <a:t>Hbase</a:t>
            </a:r>
            <a:r>
              <a:rPr lang="zh-CN" altLang="en-US" dirty="0"/>
              <a:t>特点</a:t>
            </a:r>
          </a:p>
        </p:txBody>
      </p:sp>
    </p:spTree>
    <p:extLst>
      <p:ext uri="{BB962C8B-B14F-4D97-AF65-F5344CB8AC3E}">
        <p14:creationId xmlns:p14="http://schemas.microsoft.com/office/powerpoint/2010/main" val="295246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B1E6898-33DA-49FF-B3BF-71EF3FB3CCAE}"/>
              </a:ext>
            </a:extLst>
          </p:cNvPr>
          <p:cNvSpPr>
            <a:spLocks noGrp="1"/>
          </p:cNvSpPr>
          <p:nvPr>
            <p:ph idx="1"/>
          </p:nvPr>
        </p:nvSpPr>
        <p:spPr/>
        <p:txBody>
          <a:bodyPr>
            <a:normAutofit/>
          </a:bodyPr>
          <a:lstStyle/>
          <a:p>
            <a:r>
              <a:rPr lang="zh-CN" altLang="en-US" dirty="0"/>
              <a:t>相同点：</a:t>
            </a:r>
          </a:p>
          <a:p>
            <a:pPr lvl="1"/>
            <a:r>
              <a:rPr lang="zh-CN" altLang="en-US" dirty="0"/>
              <a:t>二者都具有良好的容错性和扩展性，都可以扩展成百千上万个结点</a:t>
            </a:r>
            <a:endParaRPr lang="en-US" altLang="zh-CN" dirty="0"/>
          </a:p>
          <a:p>
            <a:pPr lvl="1"/>
            <a:endParaRPr lang="zh-CN" altLang="en-US" dirty="0"/>
          </a:p>
          <a:p>
            <a:r>
              <a:rPr lang="zh-CN" altLang="en-US" dirty="0"/>
              <a:t>不同点：</a:t>
            </a:r>
          </a:p>
          <a:p>
            <a:pPr lvl="1"/>
            <a:r>
              <a:rPr lang="en-US" altLang="zh-CN" dirty="0"/>
              <a:t>1.HDFS</a:t>
            </a:r>
            <a:r>
              <a:rPr lang="zh-CN" altLang="en-US" dirty="0"/>
              <a:t>适合批处理场景。</a:t>
            </a:r>
          </a:p>
          <a:p>
            <a:pPr lvl="1"/>
            <a:r>
              <a:rPr lang="en-US" altLang="zh-CN" dirty="0"/>
              <a:t>2.HDFS</a:t>
            </a:r>
            <a:r>
              <a:rPr lang="zh-CN" altLang="en-US" dirty="0"/>
              <a:t>不支持数据的随机查找、不适合增量数据处理、不支持数据更新。</a:t>
            </a:r>
            <a:endParaRPr lang="en-US" altLang="zh-CN" dirty="0"/>
          </a:p>
          <a:p>
            <a:pPr lvl="1"/>
            <a:endParaRPr lang="zh-CN" altLang="en-US" dirty="0"/>
          </a:p>
          <a:p>
            <a:r>
              <a:rPr lang="zh-CN" altLang="en-US" dirty="0"/>
              <a:t>关系：</a:t>
            </a:r>
          </a:p>
          <a:p>
            <a:pPr lvl="1"/>
            <a:r>
              <a:rPr lang="en-US" altLang="zh-CN" dirty="0" err="1"/>
              <a:t>Hbase</a:t>
            </a:r>
            <a:r>
              <a:rPr lang="zh-CN" altLang="en-US" dirty="0"/>
              <a:t>内存管理的所有文件都存储在</a:t>
            </a:r>
            <a:r>
              <a:rPr lang="en-US" altLang="zh-CN" dirty="0"/>
              <a:t>HDFS</a:t>
            </a:r>
            <a:r>
              <a:rPr lang="zh-CN" altLang="en-US" dirty="0"/>
              <a:t>之中。</a:t>
            </a:r>
          </a:p>
        </p:txBody>
      </p:sp>
      <p:sp>
        <p:nvSpPr>
          <p:cNvPr id="3" name="标题 2">
            <a:extLst>
              <a:ext uri="{FF2B5EF4-FFF2-40B4-BE49-F238E27FC236}">
                <a16:creationId xmlns:a16="http://schemas.microsoft.com/office/drawing/2014/main" id="{D697A3B3-B927-40B6-8BC4-2415662B7892}"/>
              </a:ext>
            </a:extLst>
          </p:cNvPr>
          <p:cNvSpPr>
            <a:spLocks noGrp="1"/>
          </p:cNvSpPr>
          <p:nvPr>
            <p:ph type="title"/>
          </p:nvPr>
        </p:nvSpPr>
        <p:spPr/>
        <p:txBody>
          <a:bodyPr>
            <a:normAutofit/>
          </a:bodyPr>
          <a:lstStyle/>
          <a:p>
            <a:r>
              <a:rPr lang="en-US" altLang="zh-CN" dirty="0" err="1"/>
              <a:t>Hbase</a:t>
            </a:r>
            <a:r>
              <a:rPr lang="zh-CN" altLang="en-US" dirty="0"/>
              <a:t>与</a:t>
            </a:r>
            <a:r>
              <a:rPr lang="en-US" altLang="zh-CN" dirty="0"/>
              <a:t>HDFS</a:t>
            </a:r>
            <a:endParaRPr lang="zh-CN" altLang="en-US" dirty="0"/>
          </a:p>
        </p:txBody>
      </p:sp>
    </p:spTree>
    <p:extLst>
      <p:ext uri="{BB962C8B-B14F-4D97-AF65-F5344CB8AC3E}">
        <p14:creationId xmlns:p14="http://schemas.microsoft.com/office/powerpoint/2010/main" val="89347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ROW KEY</a:t>
            </a:r>
          </a:p>
          <a:p>
            <a:pPr lvl="1"/>
            <a:r>
              <a:rPr lang="zh-CN" altLang="en-US" dirty="0"/>
              <a:t>决定一行数据</a:t>
            </a:r>
          </a:p>
          <a:p>
            <a:pPr lvl="1"/>
            <a:r>
              <a:rPr lang="zh-CN" altLang="en-US" dirty="0"/>
              <a:t>按照字典顺序排序的。</a:t>
            </a:r>
          </a:p>
          <a:p>
            <a:pPr lvl="1"/>
            <a:r>
              <a:rPr lang="en-US" altLang="zh-CN" dirty="0"/>
              <a:t>Row key</a:t>
            </a:r>
            <a:r>
              <a:rPr lang="zh-CN" altLang="en-US" dirty="0"/>
              <a:t>只能存储</a:t>
            </a:r>
            <a:r>
              <a:rPr lang="en-US" altLang="zh-CN" dirty="0"/>
              <a:t>64k</a:t>
            </a:r>
            <a:r>
              <a:rPr lang="zh-CN" altLang="en-US" dirty="0"/>
              <a:t>的字节数据</a:t>
            </a:r>
          </a:p>
          <a:p>
            <a:endParaRPr lang="zh-CN" altLang="en-US" dirty="0"/>
          </a:p>
        </p:txBody>
      </p:sp>
      <p:sp>
        <p:nvSpPr>
          <p:cNvPr id="3" name="标题 2"/>
          <p:cNvSpPr>
            <a:spLocks noGrp="1"/>
          </p:cNvSpPr>
          <p:nvPr>
            <p:ph type="title"/>
          </p:nvPr>
        </p:nvSpPr>
        <p:spPr/>
        <p:txBody>
          <a:bodyPr/>
          <a:lstStyle/>
          <a:p>
            <a:r>
              <a:rPr lang="en-US" altLang="zh-CN" dirty="0" err="1"/>
              <a:t>HBase</a:t>
            </a:r>
            <a:r>
              <a:rPr lang="zh-CN" altLang="en-US" dirty="0"/>
              <a:t>数据模型</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solidFill>
          <a:schemeClr val="accent2">
            <a:lumMod val="40000"/>
            <a:lumOff val="60000"/>
          </a:schemeClr>
        </a:solidFill>
      </a:spPr>
      <a:bodyPr rtlCol="0" anchor="ctr"/>
      <a:lstStyle>
        <a:defPPr algn="ctr">
          <a:defRPr/>
        </a:defPPr>
      </a:lstStyle>
      <a:style>
        <a:lnRef idx="1">
          <a:schemeClr val="accent2"/>
        </a:lnRef>
        <a:fillRef idx="2">
          <a:schemeClr val="accent2"/>
        </a:fillRef>
        <a:effectRef idx="1">
          <a:schemeClr val="accent2"/>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2462</TotalTime>
  <Words>1547</Words>
  <Application>Microsoft Office PowerPoint</Application>
  <PresentationFormat>全屏显示(4:3)</PresentationFormat>
  <Paragraphs>200</Paragraphs>
  <Slides>30</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-apple-system</vt:lpstr>
      <vt:lpstr>黑体</vt:lpstr>
      <vt:lpstr>Calibri</vt:lpstr>
      <vt:lpstr>Lucida Sans Unicode</vt:lpstr>
      <vt:lpstr>Verdana</vt:lpstr>
      <vt:lpstr>Wingdings</vt:lpstr>
      <vt:lpstr>Wingdings 2</vt:lpstr>
      <vt:lpstr>Wingdings 3</vt:lpstr>
      <vt:lpstr>聚合</vt:lpstr>
      <vt:lpstr>NoSQL</vt:lpstr>
      <vt:lpstr>NoSQL数据库适用场景</vt:lpstr>
      <vt:lpstr>NoSQL数据库的四大分类</vt:lpstr>
      <vt:lpstr>列式数据库</vt:lpstr>
      <vt:lpstr>HBase</vt:lpstr>
      <vt:lpstr>Hbase应用场景</vt:lpstr>
      <vt:lpstr>Hbase特点</vt:lpstr>
      <vt:lpstr>Hbase与HDFS</vt:lpstr>
      <vt:lpstr>HBase数据模型</vt:lpstr>
      <vt:lpstr>HBase数据模型</vt:lpstr>
      <vt:lpstr>HBase数据模型</vt:lpstr>
      <vt:lpstr>HBase数据模型</vt:lpstr>
      <vt:lpstr>HBase数据模型</vt:lpstr>
      <vt:lpstr>HBase数据模型</vt:lpstr>
      <vt:lpstr>PowerPoint 演示文稿</vt:lpstr>
      <vt:lpstr>PowerPoint 演示文稿</vt:lpstr>
      <vt:lpstr> Hbase执行原理</vt:lpstr>
      <vt:lpstr> HBase执行原理</vt:lpstr>
      <vt:lpstr> HBase执行原理</vt:lpstr>
      <vt:lpstr>HBase体系架构</vt:lpstr>
      <vt:lpstr>HBase体系架构</vt:lpstr>
      <vt:lpstr>PowerPoint 演示文稿</vt:lpstr>
      <vt:lpstr> HBase体系架构 </vt:lpstr>
      <vt:lpstr> HBase体系架构 </vt:lpstr>
      <vt:lpstr>HBase体系架构</vt:lpstr>
      <vt:lpstr>HBase体系架构</vt:lpstr>
      <vt:lpstr>数据模型与体系架构</vt:lpstr>
      <vt:lpstr>Hbase集群安装</vt:lpstr>
      <vt:lpstr>HBase相关命令</vt:lpstr>
      <vt:lpstr>HBase相关命令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dc:title>
  <dc:creator>Administrator</dc:creator>
  <cp:lastModifiedBy>a b</cp:lastModifiedBy>
  <cp:revision>207</cp:revision>
  <dcterms:created xsi:type="dcterms:W3CDTF">2016-09-11T04:42:09Z</dcterms:created>
  <dcterms:modified xsi:type="dcterms:W3CDTF">2021-12-08T15:04:30Z</dcterms:modified>
</cp:coreProperties>
</file>