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06B55-F51B-4DBD-9516-48CB9AB8394A}" v="254" dt="2023-12-26T00:23:22.452"/>
    <p1510:client id="{8F7A1D94-7D14-48F2-B009-9680021AD877}" v="26" dt="2023-12-26T00:29:23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25.12.2023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1CCD4-D82A-4701-B904-4372F189D2DA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72009-89EB-4710-B82C-0F6AB54324AE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0F7EE-8D24-48CB-B7D5-1E85D4F59ECD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5FA92-383A-4464-BBDE-EA28D3721E1C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0EFC2-19D1-4521-AACA-825AEF2AFAE4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C7C7B-0031-41F1-9EA1-D51659AE2882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45C11-74E0-42DB-B3D3-26106833295E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8DA9C-6558-46CF-921F-72B5F193FAE3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D3931-485D-46FA-8AAC-52E61FAF8454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711C2-BBF5-44DF-90F3-1AE28DA55DCC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91A72-54ED-47DB-836C-84A940C839FE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F3405-989C-49FF-80D7-46A80F99E120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2CE93-8E0E-4510-9813-8AA755967103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E252-2FC0-4797-9FE9-D2CF2273B09D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E199B-D485-42F9-B732-253581B4DE44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43E4F-A9B1-40B6-8F7A-589321579804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09954-5912-4D09-A90A-16BE8E6CD342}" type="datetime1">
              <a:rPr lang="ru-RU" noProof="0" smtClean="0"/>
              <a:t>25.12.2023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3F27B7D-3E71-48E6-A2CB-7070BBF53419}" type="datetime1">
              <a:rPr lang="ru-RU" noProof="0" smtClean="0"/>
              <a:t>25.12.2023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ловек, в помещении, Человеческое лицо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FB70369A-E353-9E59-9B82-DF3473ED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8712" y="1447800"/>
            <a:ext cx="9041901" cy="3329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ru-RU" sz="2800" b="1" dirty="0">
                <a:ea typeface="+mj-lt"/>
                <a:cs typeface="+mj-lt"/>
              </a:rPr>
            </a:br>
            <a:r>
              <a:rPr lang="ru-RU" sz="2800" b="1" dirty="0">
                <a:ea typeface="+mj-lt"/>
                <a:cs typeface="+mj-lt"/>
              </a:rPr>
              <a:t>Автоматизация работы поликлиники </a:t>
            </a:r>
            <a:br>
              <a:rPr lang="ru-RU" sz="2800" b="1" dirty="0">
                <a:ea typeface="+mj-lt"/>
                <a:cs typeface="+mj-lt"/>
              </a:rPr>
            </a:br>
            <a:r>
              <a:rPr lang="ru-RU" sz="2800" b="1" dirty="0">
                <a:ea typeface="+mj-lt"/>
                <a:cs typeface="+mj-lt"/>
              </a:rPr>
              <a:t> Контроль ношения масок в обязательных зонах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8036" y="4777380"/>
            <a:ext cx="8825658" cy="8614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ea typeface="+mj-lt"/>
                <a:cs typeface="+mj-lt"/>
              </a:rPr>
              <a:t>TET (Tetrahedron)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1000" b="1" dirty="0"/>
              <a:t>TEAM №6</a:t>
            </a:r>
            <a:endParaRPr lang="ru-RU" sz="4000" b="1" dirty="0"/>
          </a:p>
          <a:p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473A-9BAC-BB53-6E4D-79DCFE52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НАША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92536-A43B-84D4-732C-7B02827B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3107"/>
            <a:ext cx="8946541" cy="419548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884AECF-FBB6-B232-89EE-251864CAF200}"/>
              </a:ext>
            </a:extLst>
          </p:cNvPr>
          <p:cNvSpPr/>
          <p:nvPr/>
        </p:nvSpPr>
        <p:spPr>
          <a:xfrm>
            <a:off x="1225378" y="3526825"/>
            <a:ext cx="2049162" cy="221391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ea typeface="+mn-lt"/>
                <a:cs typeface="+mn-lt"/>
              </a:rPr>
              <a:t>Максим Юрьевич </a:t>
            </a:r>
            <a:r>
              <a:rPr lang="ru-RU" sz="1200" b="1" err="1">
                <a:solidFill>
                  <a:schemeClr val="tx1"/>
                </a:solidFill>
                <a:ea typeface="+mn-lt"/>
                <a:cs typeface="+mn-lt"/>
              </a:rPr>
              <a:t>Журахов</a:t>
            </a:r>
            <a:r>
              <a:rPr lang="ru-RU" sz="1200" b="1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</a:p>
          <a:p>
            <a:pPr algn="ctr"/>
            <a:endParaRPr lang="ru-RU" sz="1200" b="1" dirty="0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Специалист по машинному обучению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95998A-3E9B-0CA7-85F5-AF6BD3C6EF13}"/>
              </a:ext>
            </a:extLst>
          </p:cNvPr>
          <p:cNvSpPr/>
          <p:nvPr/>
        </p:nvSpPr>
        <p:spPr>
          <a:xfrm>
            <a:off x="3470189" y="3526825"/>
            <a:ext cx="2049162" cy="221391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ea typeface="+mn-lt"/>
                <a:cs typeface="+mn-lt"/>
              </a:rPr>
              <a:t>Анна Владимировна Коломыцева</a:t>
            </a:r>
            <a:endParaRPr lang="ru-RU">
              <a:solidFill>
                <a:schemeClr val="tx1"/>
              </a:solidFill>
            </a:endParaRPr>
          </a:p>
          <a:p>
            <a:pPr algn="ctr"/>
            <a:endParaRPr lang="ru-RU" sz="1200" b="1" dirty="0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Специалист по машинному обучению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6553086-2172-7611-DB25-3DA51005269A}"/>
              </a:ext>
            </a:extLst>
          </p:cNvPr>
          <p:cNvSpPr/>
          <p:nvPr/>
        </p:nvSpPr>
        <p:spPr>
          <a:xfrm>
            <a:off x="5694405" y="3526825"/>
            <a:ext cx="2049162" cy="221391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ea typeface="+mn-lt"/>
                <a:cs typeface="+mn-lt"/>
              </a:rPr>
              <a:t>Ксения Сергеевна Шафалович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b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</a:br>
            <a:endParaRPr lang="ru-RU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Инженер по аппаратной инфраструктуре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9397C4-C7C3-D87C-A548-4A8DDD674975}"/>
              </a:ext>
            </a:extLst>
          </p:cNvPr>
          <p:cNvSpPr/>
          <p:nvPr/>
        </p:nvSpPr>
        <p:spPr>
          <a:xfrm>
            <a:off x="7887729" y="3526825"/>
            <a:ext cx="2049162" cy="221391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  <a:ea typeface="+mn-lt"/>
                <a:cs typeface="+mn-lt"/>
              </a:rPr>
              <a:t>Таисия Дмитриевна Глазова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ru-RU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Разработчик программного обеспечения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819044B-30F2-1A79-3F10-704EAB8E958C}"/>
              </a:ext>
            </a:extLst>
          </p:cNvPr>
          <p:cNvSpPr/>
          <p:nvPr/>
        </p:nvSpPr>
        <p:spPr>
          <a:xfrm>
            <a:off x="2458480" y="2056884"/>
            <a:ext cx="6229864" cy="7619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ea typeface="+mn-lt"/>
                <a:cs typeface="+mn-lt"/>
              </a:rPr>
              <a:t>Айгуль Наилевна Ахсянова</a:t>
            </a: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 Руководитель проекта</a:t>
            </a:r>
            <a:endParaRPr lang="ru-R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3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44EC4-AD03-B92C-C6C6-EBFC63D5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4858" cy="1400530"/>
          </a:xfrm>
        </p:spPr>
        <p:txBody>
          <a:bodyPr/>
          <a:lstStyle/>
          <a:p>
            <a:pPr algn="ctr"/>
            <a:r>
              <a:rPr lang="ru-RU" sz="3200" b="1" dirty="0"/>
              <a:t>Обзор проекта HAL9000: Автоматизация Контроля Ношения Масок в Поликлинике</a:t>
            </a:r>
            <a:endParaRPr lang="ru-RU" sz="3200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91C74-19FA-FFF6-A541-BE38CC4A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80" y="1663072"/>
            <a:ext cx="11263432" cy="4750085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FF3D3BD-5525-9334-AA00-DA2FC7FB5A78}"/>
              </a:ext>
            </a:extLst>
          </p:cNvPr>
          <p:cNvSpPr/>
          <p:nvPr/>
        </p:nvSpPr>
        <p:spPr>
          <a:xfrm>
            <a:off x="645504" y="1659208"/>
            <a:ext cx="3053800" cy="46092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Цель проекта: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Разработка и внедрение автоматизированной системы контроля ношения масок в поликлинике для обеспечения соблюдения медицинских рекомендаций и предотвращения распространения инфекций.</a:t>
            </a:r>
            <a:endParaRPr lang="ru-RU">
              <a:solidFill>
                <a:schemeClr val="tx1"/>
              </a:solidFill>
            </a:endParaRP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Задачи: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Внедрение </a:t>
            </a:r>
            <a:r>
              <a:rPr lang="ru-RU" sz="1200" err="1">
                <a:solidFill>
                  <a:schemeClr val="tx1"/>
                </a:solidFill>
                <a:ea typeface="+mn-lt"/>
                <a:cs typeface="+mn-lt"/>
              </a:rPr>
              <a:t>предобученных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 моделей зрения для контроля ношения масок.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Оптимизация процессов сбора и анализа данных.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Обеспечение удобного мониторинга и управления системой.</a:t>
            </a:r>
            <a:endParaRPr lang="ru-RU">
              <a:solidFill>
                <a:schemeClr val="tx1"/>
              </a:solidFill>
            </a:endParaRPr>
          </a:p>
          <a:p>
            <a:pPr algn="ctr"/>
            <a:br>
              <a:rPr lang="en-US" dirty="0"/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C27BAEC-5EEC-99EB-597D-53FEF3E5D1D5}"/>
              </a:ext>
            </a:extLst>
          </p:cNvPr>
          <p:cNvSpPr/>
          <p:nvPr/>
        </p:nvSpPr>
        <p:spPr>
          <a:xfrm>
            <a:off x="4471456" y="1664864"/>
            <a:ext cx="3053800" cy="46092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Анализ проблемы: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Текущая ситуация: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Недостаточный контроль за соблюдением медицинских мер, особенно в обязательных зонах, приводит к повышенному риску распространения инфекций и угрозе здоровью пациентов и персонала.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Проблемы: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Низкая эффективность ручного контроля за ношением масок.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Ограниченный доступ к информации о соблюдении медицинских мер.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379091F-AEF8-DC70-F965-980B250F7A19}"/>
              </a:ext>
            </a:extLst>
          </p:cNvPr>
          <p:cNvSpPr/>
          <p:nvPr/>
        </p:nvSpPr>
        <p:spPr>
          <a:xfrm>
            <a:off x="8343241" y="1654567"/>
            <a:ext cx="3053800" cy="46092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Предложенная концепция:</a:t>
            </a:r>
          </a:p>
          <a:p>
            <a:pPr algn="ctr"/>
            <a:endParaRPr lang="ru-RU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Разработка системы фотофиксации, оснащенной </a:t>
            </a:r>
            <a:r>
              <a:rPr lang="ru-RU" sz="1200" err="1">
                <a:solidFill>
                  <a:schemeClr val="tx1"/>
                </a:solidFill>
                <a:ea typeface="+mn-lt"/>
                <a:cs typeface="+mn-lt"/>
              </a:rPr>
              <a:t>предобученными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 моделями для автоматического контроля ношения масок в обязательных зонах поликлиники.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AF2B2-152B-D75E-EDC3-35A155EA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/>
              <a:t>Описание решения:</a:t>
            </a:r>
            <a:endParaRPr lang="ru-RU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412AF-7EAB-4A49-92DD-D57BAFD6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10" y="2052918"/>
            <a:ext cx="1043964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68A5405-DE2A-6D8A-F2E7-4866D7F30828}"/>
              </a:ext>
            </a:extLst>
          </p:cNvPr>
          <p:cNvSpPr/>
          <p:nvPr/>
        </p:nvSpPr>
        <p:spPr>
          <a:xfrm>
            <a:off x="1016859" y="2056884"/>
            <a:ext cx="2996512" cy="420129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План реализации проекта: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Исследование и выбор </a:t>
            </a:r>
            <a:r>
              <a:rPr lang="ru-RU" sz="1600" err="1">
                <a:solidFill>
                  <a:schemeClr val="tx1"/>
                </a:solidFill>
                <a:ea typeface="+mn-lt"/>
                <a:cs typeface="+mn-lt"/>
              </a:rPr>
              <a:t>предобученной</a:t>
            </a: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 модели </a:t>
            </a:r>
            <a:endParaRPr lang="ru-RU" sz="1600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Century Gothic"/>
                <a:cs typeface="Segoe UI"/>
              </a:rPr>
              <a:t>для распознавания лиц и масок.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Century Gothic"/>
                <a:cs typeface="Segoe UI"/>
              </a:rPr>
              <a:t>Установка высококачественных камер с возможностью передачи фото фиксаций в реальном времени.</a:t>
            </a:r>
            <a:endParaRPr lang="en-US" sz="1600">
              <a:solidFill>
                <a:schemeClr val="tx1"/>
              </a:solidFill>
              <a:latin typeface="Century Gothic"/>
              <a:cs typeface="Segoe UI"/>
            </a:endParaRPr>
          </a:p>
          <a:p>
            <a:pPr algn="ctr"/>
            <a:endParaRPr lang="ru-RU" sz="1600" dirty="0">
              <a:solidFill>
                <a:schemeClr val="tx1"/>
              </a:solidFill>
              <a:latin typeface="Century Gothic"/>
              <a:cs typeface="Segoe UI"/>
            </a:endParaRP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ED836A9-C84D-DA55-7E54-5A3E4DDD83BA}"/>
              </a:ext>
            </a:extLst>
          </p:cNvPr>
          <p:cNvSpPr/>
          <p:nvPr/>
        </p:nvSpPr>
        <p:spPr>
          <a:xfrm>
            <a:off x="4281101" y="2046587"/>
            <a:ext cx="3037702" cy="420129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Используемые технологии:</a:t>
            </a:r>
          </a:p>
          <a:p>
            <a:pPr algn="ctr"/>
            <a:r>
              <a:rPr lang="ru-RU" sz="1600" err="1">
                <a:solidFill>
                  <a:schemeClr val="tx1"/>
                </a:solidFill>
                <a:latin typeface="Century Gothic"/>
                <a:cs typeface="Segoe UI"/>
              </a:rPr>
              <a:t>Turi</a:t>
            </a:r>
            <a:r>
              <a:rPr lang="ru-RU" sz="1600" dirty="0">
                <a:solidFill>
                  <a:schemeClr val="tx1"/>
                </a:solidFill>
                <a:latin typeface="Century Gothic"/>
                <a:cs typeface="Segoe UI"/>
              </a:rPr>
              <a:t> </a:t>
            </a:r>
            <a:r>
              <a:rPr lang="ru-RU" sz="1600" err="1">
                <a:solidFill>
                  <a:schemeClr val="tx1"/>
                </a:solidFill>
                <a:latin typeface="Century Gothic"/>
                <a:cs typeface="Segoe UI"/>
              </a:rPr>
              <a:t>Create</a:t>
            </a:r>
            <a:r>
              <a:rPr lang="ru-RU" sz="1600" dirty="0">
                <a:solidFill>
                  <a:schemeClr val="tx1"/>
                </a:solidFill>
                <a:latin typeface="Century Gothic"/>
                <a:cs typeface="Segoe UI"/>
              </a:rPr>
              <a:t> — это инструмент от Apple для разработки и обучения моделей машинного обучения. Он предоставляет удобные средства для создания моделей для различных задач машинного обучения, таких как классификация, регрессия, кластеризация и детекция объектов.</a:t>
            </a:r>
          </a:p>
          <a:p>
            <a:pPr algn="ctr"/>
            <a:endParaRPr lang="ru-RU" sz="1600" dirty="0">
              <a:solidFill>
                <a:schemeClr val="tx1"/>
              </a:solidFill>
              <a:latin typeface="Century Gothic"/>
              <a:cs typeface="Segoe UI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76488A0-52D4-A42C-D0D5-84A0CA8FC4EC}"/>
              </a:ext>
            </a:extLst>
          </p:cNvPr>
          <p:cNvSpPr/>
          <p:nvPr/>
        </p:nvSpPr>
        <p:spPr>
          <a:xfrm>
            <a:off x="7627724" y="2108371"/>
            <a:ext cx="3089187" cy="420129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План реализации проекта:</a:t>
            </a:r>
            <a:endParaRPr lang="ru-RU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Исследование и выбор предобученной модели.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Разработка аппаратной инфраструктуры.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Интеграция существующих систем.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Разработка программного обеспечения.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Тестирование системы на пилотных участках.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E63B1-DB90-6C74-A538-60E8D838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Практическая ценность и применимость: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8F771-8314-AD89-A08E-967B3E7E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8" y="1754297"/>
            <a:ext cx="10913324" cy="499866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Практические преимущества:</a:t>
            </a:r>
            <a:endParaRPr lang="ru-RU" sz="2400" dirty="0">
              <a:solidFill>
                <a:srgbClr val="D1D5DB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ru-RU" sz="2400" dirty="0">
                <a:solidFill>
                  <a:srgbClr val="D1D5DB"/>
                </a:solidFill>
                <a:ea typeface="+mj-lt"/>
                <a:cs typeface="+mj-lt"/>
              </a:rPr>
              <a:t>Эффективный автоматизированный контроль ношения масок с высокой точностью.</a:t>
            </a:r>
            <a:endParaRPr lang="ru-RU" sz="2400" dirty="0"/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ru-RU" sz="2400" dirty="0">
                <a:solidFill>
                  <a:srgbClr val="D1D5DB"/>
                </a:solidFill>
                <a:ea typeface="+mj-lt"/>
                <a:cs typeface="+mj-lt"/>
              </a:rPr>
              <a:t>Мгновенный отклик системы позволяет мгновенно реагировать на нарушения медицинских мер.</a:t>
            </a:r>
            <a:endParaRPr lang="ru-RU" sz="2400" dirty="0"/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ru-RU" sz="2400" dirty="0">
                <a:solidFill>
                  <a:srgbClr val="D1D5DB"/>
                </a:solidFill>
                <a:ea typeface="+mj-lt"/>
                <a:cs typeface="+mj-lt"/>
              </a:rPr>
              <a:t>Уменьшение нагрузки на персонал помогает освободить персонал от рутинного контроля.</a:t>
            </a:r>
            <a:endParaRPr lang="ru-RU" sz="2400" dirty="0"/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ru-RU" sz="2400" dirty="0">
              <a:solidFill>
                <a:srgbClr val="D1D5DB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ru-RU" b="1" dirty="0"/>
              <a:t>Решение конкретных проблем:</a:t>
            </a:r>
            <a:endParaRPr lang="ru-RU" sz="2400" dirty="0">
              <a:solidFill>
                <a:srgbClr val="D1D5DB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ru-RU" sz="2400" dirty="0">
                <a:solidFill>
                  <a:srgbClr val="D1D5DB"/>
                </a:solidFill>
                <a:ea typeface="+mj-lt"/>
                <a:cs typeface="+mj-lt"/>
              </a:rPr>
              <a:t>Эффективный контроль снижает риск передачи инфекций.</a:t>
            </a:r>
            <a:endParaRPr lang="ru-RU" sz="2400" dirty="0">
              <a:solidFill>
                <a:srgbClr val="D1D5DB"/>
              </a:solidFill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ru-RU" sz="2400" dirty="0">
                <a:solidFill>
                  <a:srgbClr val="D1D5DB"/>
                </a:solidFill>
                <a:ea typeface="+mj-lt"/>
                <a:cs typeface="+mj-lt"/>
              </a:rPr>
              <a:t>Обеспечение безопасности персонала и пациентов в общественных зонах.</a:t>
            </a:r>
            <a:endParaRPr lang="ru-RU" sz="2400" dirty="0"/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ru-RU" sz="2400" dirty="0">
              <a:solidFill>
                <a:srgbClr val="D1D5DB"/>
              </a:solidFill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66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 Автоматизация работы поликлиники   Контроль ношения масок в обязательных зонах </vt:lpstr>
      <vt:lpstr>НАША КОМАНДА</vt:lpstr>
      <vt:lpstr>Обзор проекта HAL9000: Автоматизация Контроля Ношения Масок в Поликлинике </vt:lpstr>
      <vt:lpstr>Описание решения: </vt:lpstr>
      <vt:lpstr>Практическая ценность и применимость: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205</cp:revision>
  <dcterms:created xsi:type="dcterms:W3CDTF">2023-12-25T23:39:43Z</dcterms:created>
  <dcterms:modified xsi:type="dcterms:W3CDTF">2023-12-26T00:29:57Z</dcterms:modified>
</cp:coreProperties>
</file>