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5BC7-1A9D-F94A-BE94-C25CE610503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A06C9-1747-0C4A-8A12-E9022D130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4EB-AEC1-D142-BEB9-FD4047B1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23DE-1687-054A-BB01-1EF35FB8C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856-56B7-BA41-AC4D-B0407FC0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82A5-97F6-1443-BE1F-BDBDC8C5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001A-973E-E342-AAB9-A9DD45B2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1CD-8972-444A-88AD-E6254257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31B-868F-E74A-B464-FD0F82C38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62B7-1DB3-8E48-9896-02EEDB60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812F-EC99-8E48-89BE-0F5CE92C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3364-3B75-4443-9A1F-FF435786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8F4A8-1279-344A-BBA5-8B03CF05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BAC25-D9AA-C742-BCD1-5EE015A9F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5A23-74B5-624F-9DFF-453D126D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CE8D-6C17-5746-B02A-48DFB5BA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A7C9-6D85-6948-9D26-EAB1864A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F15-E764-2A43-979A-5BB2CA0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B49C-EA1D-6543-AECC-FFD65F54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848F-780F-FD42-93FD-3272E64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4CE7-2ECB-FD49-80BC-07596A14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9558-9351-7544-9C79-C50DA65A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A02D-D02E-DD4E-B818-26B8A7EB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4CEC5-AE5A-9042-8E0E-48454376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BF7D-906C-6A40-8627-132B7286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9AE6-0450-4E43-B66C-8857CA0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1104-9B0D-334F-AFA0-72F65DE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C176-0567-BA4F-97D2-DC7DC663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4FDD-53B3-854E-B3D3-0C1E31ED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5217F-2C8B-AA42-9FC8-7D37A687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A02B-B8B1-6147-97FD-892382DD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3F70D-DC71-E84D-AA77-19316C81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AFD96-398E-F946-86DD-1F5975D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92B3-2A00-E540-A5FD-106FF207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B0DD-49A6-B84F-97FD-2D46F461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41A92-0C21-0043-B51E-7FFCF611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371FF-4D88-334A-AE5F-127241FF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35C9-A7A1-DD48-873F-BBF71303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7A17F-77BA-AF4E-83CB-3D6B8B56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5743F-620F-A546-BE41-1DD85878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F44DF-DFFD-944E-9B4E-D907A517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0EEF-578A-874A-A305-A9E6D49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C1832-67DA-914F-81A6-F72411EC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1924-2411-854D-AB62-DF39F6C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39D9-8EF8-9D4E-8DE3-6892AAE3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3A25-B337-494B-8454-634780F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1E87C-248A-4F44-828D-B728366D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73D9-61C9-C549-99F5-969B0FE4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0B3-D8CC-F941-B0C4-3F992EE6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AFA-3784-6C42-92B8-D5F90060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BD133-A7CE-5F42-8682-D3F9A9DA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E615-E455-0F44-957E-BBCF002B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61B9-1321-D04D-99DE-6C70C47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B93E-B14E-3642-A213-D29AE102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9B1-A53C-844C-8B74-80A8A129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97EE1-6E01-5340-9DE3-D7A765A79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9F5EE-258C-784E-8F9F-C9C9A51D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3EE0-CD09-2B46-BB52-F39C592A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2E1E-F6FC-3F44-A900-36D28953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C0C3B-098A-6049-A81C-5D237D08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4E81E-873F-1645-AC31-94DBC8DC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6545-6F5C-1049-BC16-691F02DD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F383-52EF-664A-9EBC-13DB7F1B8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4FCE-C3D4-584D-9C79-27C4310C282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CE7C-7956-8D4E-9B45-7727BDCA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C448-AEA8-B947-BA09-C72861381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ED0C-BE7F-A848-8E61-353840E9C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C408B-761B-D24F-AD79-666DDE04EDF1}"/>
              </a:ext>
            </a:extLst>
          </p:cNvPr>
          <p:cNvSpPr/>
          <p:nvPr/>
        </p:nvSpPr>
        <p:spPr>
          <a:xfrm>
            <a:off x="16476" y="0"/>
            <a:ext cx="12192000" cy="6724918"/>
          </a:xfrm>
          <a:custGeom>
            <a:avLst/>
            <a:gdLst>
              <a:gd name="connsiteX0" fmla="*/ 0 w 12192000"/>
              <a:gd name="connsiteY0" fmla="*/ 0 h 6724918"/>
              <a:gd name="connsiteX1" fmla="*/ 12192000 w 12192000"/>
              <a:gd name="connsiteY1" fmla="*/ 0 h 6724918"/>
              <a:gd name="connsiteX2" fmla="*/ 12192000 w 12192000"/>
              <a:gd name="connsiteY2" fmla="*/ 6724918 h 6724918"/>
              <a:gd name="connsiteX3" fmla="*/ 0 w 12192000"/>
              <a:gd name="connsiteY3" fmla="*/ 6724918 h 6724918"/>
              <a:gd name="connsiteX4" fmla="*/ 0 w 12192000"/>
              <a:gd name="connsiteY4" fmla="*/ 0 h 672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724918" fill="none" extrusionOk="0">
                <a:moveTo>
                  <a:pt x="0" y="0"/>
                </a:moveTo>
                <a:cubicBezTo>
                  <a:pt x="3333250" y="-49533"/>
                  <a:pt x="10465010" y="-14809"/>
                  <a:pt x="12192000" y="0"/>
                </a:cubicBezTo>
                <a:cubicBezTo>
                  <a:pt x="12279639" y="1700850"/>
                  <a:pt x="12119321" y="3919342"/>
                  <a:pt x="12192000" y="6724918"/>
                </a:cubicBezTo>
                <a:cubicBezTo>
                  <a:pt x="10018612" y="6676687"/>
                  <a:pt x="4162312" y="6809373"/>
                  <a:pt x="0" y="6724918"/>
                </a:cubicBezTo>
                <a:cubicBezTo>
                  <a:pt x="-38581" y="5864482"/>
                  <a:pt x="63341" y="1054553"/>
                  <a:pt x="0" y="0"/>
                </a:cubicBezTo>
                <a:close/>
              </a:path>
              <a:path w="12192000" h="6724918" stroke="0" extrusionOk="0">
                <a:moveTo>
                  <a:pt x="0" y="0"/>
                </a:moveTo>
                <a:cubicBezTo>
                  <a:pt x="4137690" y="118645"/>
                  <a:pt x="7294484" y="116012"/>
                  <a:pt x="12192000" y="0"/>
                </a:cubicBezTo>
                <a:cubicBezTo>
                  <a:pt x="12059118" y="1787513"/>
                  <a:pt x="12276951" y="5853812"/>
                  <a:pt x="12192000" y="6724918"/>
                </a:cubicBezTo>
                <a:cubicBezTo>
                  <a:pt x="10871685" y="6859518"/>
                  <a:pt x="5389075" y="6567722"/>
                  <a:pt x="0" y="6724918"/>
                </a:cubicBezTo>
                <a:cubicBezTo>
                  <a:pt x="-20187" y="4122476"/>
                  <a:pt x="-152480" y="2894056"/>
                  <a:pt x="0" y="0"/>
                </a:cubicBezTo>
                <a:close/>
              </a:path>
            </a:pathLst>
          </a:custGeom>
          <a:ln w="152400" cap="flat" cmpd="dbl">
            <a:solidFill>
              <a:srgbClr val="7030A0"/>
            </a:solidFill>
            <a:prstDash val="solid"/>
            <a:round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2192000"/>
                      <a:gd name="connsiteY0" fmla="*/ 0 h 6724918"/>
                      <a:gd name="connsiteX1" fmla="*/ 12192000 w 12192000"/>
                      <a:gd name="connsiteY1" fmla="*/ 0 h 6724918"/>
                      <a:gd name="connsiteX2" fmla="*/ 12192000 w 12192000"/>
                      <a:gd name="connsiteY2" fmla="*/ 6724918 h 6724918"/>
                      <a:gd name="connsiteX3" fmla="*/ 0 w 12192000"/>
                      <a:gd name="connsiteY3" fmla="*/ 6724918 h 6724918"/>
                      <a:gd name="connsiteX4" fmla="*/ 0 w 12192000"/>
                      <a:gd name="connsiteY4" fmla="*/ 0 h 6724918"/>
                      <a:gd name="connsiteX0" fmla="*/ 0 w 12192000"/>
                      <a:gd name="connsiteY0" fmla="*/ 0 h 6724918"/>
                      <a:gd name="connsiteX1" fmla="*/ 12192000 w 12192000"/>
                      <a:gd name="connsiteY1" fmla="*/ 0 h 6724918"/>
                      <a:gd name="connsiteX2" fmla="*/ 12192000 w 12192000"/>
                      <a:gd name="connsiteY2" fmla="*/ 6724918 h 6724918"/>
                      <a:gd name="connsiteX3" fmla="*/ 0 w 12192000"/>
                      <a:gd name="connsiteY3" fmla="*/ 6724918 h 6724918"/>
                      <a:gd name="connsiteX4" fmla="*/ 0 w 12192000"/>
                      <a:gd name="connsiteY4" fmla="*/ 0 h 672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92000" h="6724918" fill="none" extrusionOk="0">
                        <a:moveTo>
                          <a:pt x="0" y="0"/>
                        </a:moveTo>
                        <a:cubicBezTo>
                          <a:pt x="3474709" y="-32752"/>
                          <a:pt x="10477032" y="-39551"/>
                          <a:pt x="12192000" y="0"/>
                        </a:cubicBezTo>
                        <a:cubicBezTo>
                          <a:pt x="11976489" y="1654427"/>
                          <a:pt x="11909516" y="4116872"/>
                          <a:pt x="12192000" y="6724918"/>
                        </a:cubicBezTo>
                        <a:cubicBezTo>
                          <a:pt x="9981762" y="6325274"/>
                          <a:pt x="4008579" y="7023019"/>
                          <a:pt x="0" y="6724918"/>
                        </a:cubicBezTo>
                        <a:cubicBezTo>
                          <a:pt x="26859" y="5901118"/>
                          <a:pt x="228310" y="1094218"/>
                          <a:pt x="0" y="0"/>
                        </a:cubicBezTo>
                        <a:close/>
                      </a:path>
                      <a:path w="12192000" h="6724918" stroke="0" extrusionOk="0">
                        <a:moveTo>
                          <a:pt x="0" y="0"/>
                        </a:moveTo>
                        <a:cubicBezTo>
                          <a:pt x="3949847" y="88263"/>
                          <a:pt x="7612178" y="375827"/>
                          <a:pt x="12192000" y="0"/>
                        </a:cubicBezTo>
                        <a:cubicBezTo>
                          <a:pt x="12079757" y="1818236"/>
                          <a:pt x="12279377" y="5878936"/>
                          <a:pt x="12192000" y="6724918"/>
                        </a:cubicBezTo>
                        <a:cubicBezTo>
                          <a:pt x="10921097" y="6935629"/>
                          <a:pt x="5702836" y="6952057"/>
                          <a:pt x="0" y="6724918"/>
                        </a:cubicBezTo>
                        <a:cubicBezTo>
                          <a:pt x="98560" y="4018507"/>
                          <a:pt x="-139244" y="2831797"/>
                          <a:pt x="0" y="0"/>
                        </a:cubicBezTo>
                        <a:close/>
                      </a:path>
                      <a:path w="12192000" h="6724918" fill="none" stroke="0" extrusionOk="0">
                        <a:moveTo>
                          <a:pt x="0" y="0"/>
                        </a:moveTo>
                        <a:cubicBezTo>
                          <a:pt x="3053270" y="-222231"/>
                          <a:pt x="10216600" y="78423"/>
                          <a:pt x="12192000" y="0"/>
                        </a:cubicBezTo>
                        <a:cubicBezTo>
                          <a:pt x="12535796" y="1754777"/>
                          <a:pt x="11864391" y="3927448"/>
                          <a:pt x="12192000" y="6724918"/>
                        </a:cubicBezTo>
                        <a:cubicBezTo>
                          <a:pt x="9786080" y="6903767"/>
                          <a:pt x="4065873" y="7342423"/>
                          <a:pt x="0" y="6724918"/>
                        </a:cubicBezTo>
                        <a:cubicBezTo>
                          <a:pt x="-136996" y="5810637"/>
                          <a:pt x="101804" y="10729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40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Tatkon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Center</a:t>
            </a:r>
          </a:p>
          <a:p>
            <a:pPr algn="ctr"/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Cornell’s Virtual Home Base for First-Year Students</a:t>
            </a:r>
          </a:p>
          <a:p>
            <a:pPr algn="ctr"/>
            <a:endParaRPr lang="en-US" dirty="0"/>
          </a:p>
          <a:p>
            <a:pPr algn="ctr"/>
            <a:r>
              <a:rPr lang="en-US" sz="1900" b="1" dirty="0"/>
              <a:t>Thank you for telling new students about our </a:t>
            </a:r>
            <a:r>
              <a:rPr lang="en-US" sz="1900" b="1" i="1" dirty="0">
                <a:solidFill>
                  <a:srgbClr val="7030A0"/>
                </a:solidFill>
              </a:rPr>
              <a:t>weekly e-newsletter</a:t>
            </a:r>
            <a:r>
              <a:rPr lang="en-US" sz="1900" dirty="0">
                <a:solidFill>
                  <a:srgbClr val="7030A0"/>
                </a:solidFill>
              </a:rPr>
              <a:t> </a:t>
            </a:r>
            <a:r>
              <a:rPr lang="en-US" sz="1900" dirty="0"/>
              <a:t>with programming specially designed for them:</a:t>
            </a:r>
          </a:p>
          <a:p>
            <a:pPr algn="ctr"/>
            <a:r>
              <a:rPr lang="en-US" sz="1900" b="1" dirty="0"/>
              <a:t>academic exploration and support, health and wellness, career exploration, and social </a:t>
            </a:r>
          </a:p>
          <a:p>
            <a:pPr algn="ctr"/>
            <a:r>
              <a:rPr lang="en-US" sz="1900" dirty="0"/>
              <a:t>All new are students automatically signed up. </a:t>
            </a:r>
          </a:p>
          <a:p>
            <a:pPr algn="ctr"/>
            <a:endParaRPr lang="en-US" sz="1900" dirty="0"/>
          </a:p>
          <a:p>
            <a:pPr algn="ctr"/>
            <a:r>
              <a:rPr lang="en-US" sz="1900" b="1" dirty="0"/>
              <a:t>Talk up </a:t>
            </a:r>
            <a:r>
              <a:rPr lang="en-US" sz="1900" b="1" dirty="0" err="1"/>
              <a:t>Tatkon’s</a:t>
            </a:r>
            <a:r>
              <a:rPr lang="en-US" sz="1900" b="1" dirty="0"/>
              <a:t> new, virtual </a:t>
            </a:r>
            <a:r>
              <a:rPr lang="en-US" sz="1900" b="1" i="1" dirty="0">
                <a:solidFill>
                  <a:srgbClr val="7030A0"/>
                </a:solidFill>
              </a:rPr>
              <a:t>Zoom Room </a:t>
            </a:r>
            <a:r>
              <a:rPr lang="en-US" sz="1900" dirty="0"/>
              <a:t>for informal guidance and peer advising; starts Sept 5; open 30+ hours/week </a:t>
            </a:r>
            <a:endParaRPr lang="en-US" sz="1900" b="1" i="1" dirty="0"/>
          </a:p>
          <a:p>
            <a:pPr algn="ctr"/>
            <a:r>
              <a:rPr lang="en-US" sz="1900" dirty="0"/>
              <a:t>chat with super friendly, upper-level student staff.  </a:t>
            </a:r>
          </a:p>
          <a:p>
            <a:pPr algn="ctr"/>
            <a:r>
              <a:rPr lang="en-US" sz="1900" dirty="0"/>
              <a:t>From feeling homesick to sorting out the best dining options, ask anything! </a:t>
            </a:r>
          </a:p>
          <a:p>
            <a:pPr algn="ctr"/>
            <a:endParaRPr lang="en-US" sz="1900" dirty="0"/>
          </a:p>
          <a:p>
            <a:pPr algn="ctr"/>
            <a:r>
              <a:rPr lang="en-US" sz="1900" b="1" dirty="0"/>
              <a:t>Continue orientation to campus with the </a:t>
            </a:r>
            <a:r>
              <a:rPr lang="en-US" sz="1900" b="1" i="1" dirty="0">
                <a:solidFill>
                  <a:srgbClr val="7030A0"/>
                </a:solidFill>
              </a:rPr>
              <a:t>Cornell 101 series</a:t>
            </a:r>
            <a:r>
              <a:rPr lang="en-US" sz="1900" dirty="0">
                <a:solidFill>
                  <a:srgbClr val="7030A0"/>
                </a:solidFill>
              </a:rPr>
              <a:t> </a:t>
            </a:r>
            <a:r>
              <a:rPr lang="en-US" sz="1900" dirty="0"/>
              <a:t>starting Sept 8, Tuesdays 5-6pm through September:</a:t>
            </a:r>
          </a:p>
          <a:p>
            <a:pPr algn="ctr"/>
            <a:r>
              <a:rPr lang="en-US" sz="1900" dirty="0"/>
              <a:t>intro to essential campus resources and tips for study skills, time management, self-care, and more. </a:t>
            </a:r>
          </a:p>
          <a:p>
            <a:pPr algn="ctr"/>
            <a:endParaRPr lang="en-US" sz="1900" dirty="0"/>
          </a:p>
          <a:p>
            <a:pPr algn="ctr"/>
            <a:r>
              <a:rPr lang="en-US" sz="1900" b="1" i="1" dirty="0">
                <a:solidFill>
                  <a:srgbClr val="7030A0"/>
                </a:solidFill>
              </a:rPr>
              <a:t>Wellness Wednesday</a:t>
            </a:r>
            <a:r>
              <a:rPr lang="en-US" sz="1900" dirty="0">
                <a:solidFill>
                  <a:srgbClr val="7030A0"/>
                </a:solidFill>
              </a:rPr>
              <a:t> </a:t>
            </a:r>
            <a:r>
              <a:rPr lang="en-US" sz="1900" dirty="0"/>
              <a:t>programming, every Wednesday 8-9pm: a fun, relaxing mid-week breather:</a:t>
            </a:r>
          </a:p>
          <a:p>
            <a:pPr algn="ctr"/>
            <a:r>
              <a:rPr lang="en-US" sz="1900" dirty="0"/>
              <a:t>virtual study break with pets, meditation with live music, poetry readings, journal writing, &amp; more!</a:t>
            </a:r>
          </a:p>
          <a:p>
            <a:pPr algn="ctr"/>
            <a:endParaRPr lang="en-US" sz="1900" dirty="0"/>
          </a:p>
          <a:p>
            <a:pPr algn="ctr"/>
            <a:r>
              <a:rPr lang="en-US" sz="1900" b="1" dirty="0">
                <a:solidFill>
                  <a:srgbClr val="7030A0"/>
                </a:solidFill>
              </a:rPr>
              <a:t>Let’s Talk and all tutoring and programming regularly available at the </a:t>
            </a:r>
            <a:r>
              <a:rPr lang="en-US" sz="1900" b="1" dirty="0" err="1">
                <a:solidFill>
                  <a:srgbClr val="7030A0"/>
                </a:solidFill>
              </a:rPr>
              <a:t>Tatkon</a:t>
            </a:r>
            <a:r>
              <a:rPr lang="en-US" sz="1900" b="1" dirty="0">
                <a:solidFill>
                  <a:srgbClr val="7030A0"/>
                </a:solidFill>
              </a:rPr>
              <a:t> Center will be virtual this Fall term.</a:t>
            </a:r>
          </a:p>
          <a:p>
            <a:pPr algn="ctr"/>
            <a:endParaRPr lang="en-US" sz="1900" b="1" dirty="0">
              <a:solidFill>
                <a:srgbClr val="7030A0"/>
              </a:solidFill>
            </a:endParaRPr>
          </a:p>
          <a:p>
            <a:pPr algn="ctr"/>
            <a:endParaRPr lang="en-US" sz="1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358526-41B4-DA4A-9D68-10CBE7AD8D1A}"/>
              </a:ext>
            </a:extLst>
          </p:cNvPr>
          <p:cNvSpPr/>
          <p:nvPr/>
        </p:nvSpPr>
        <p:spPr>
          <a:xfrm>
            <a:off x="70981" y="-64264"/>
            <a:ext cx="12196118" cy="6863417"/>
          </a:xfrm>
          <a:prstGeom prst="rect">
            <a:avLst/>
          </a:prstGeom>
          <a:ln w="152400">
            <a:solidFill>
              <a:srgbClr val="7030A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radley Hand" pitchFamily="2" charset="77"/>
              </a:rPr>
              <a:t>Thank you OLs for telling new students about the </a:t>
            </a:r>
            <a:r>
              <a:rPr lang="en-US" sz="3200" dirty="0" err="1">
                <a:latin typeface="Bradley Hand" pitchFamily="2" charset="77"/>
              </a:rPr>
              <a:t>Tatkon</a:t>
            </a:r>
            <a:r>
              <a:rPr lang="en-US" sz="3200" dirty="0">
                <a:latin typeface="Bradley Hand" pitchFamily="2" charset="77"/>
              </a:rPr>
              <a:t> Center!</a:t>
            </a:r>
            <a:br>
              <a:rPr lang="en-US" sz="2800" dirty="0">
                <a:latin typeface="Bradley Hand" pitchFamily="2" charset="77"/>
              </a:rPr>
            </a:br>
            <a:r>
              <a:rPr lang="en-US" sz="2400" dirty="0">
                <a:solidFill>
                  <a:srgbClr val="7030A0"/>
                </a:solidFill>
              </a:rPr>
              <a:t>We’ll send a weekly e-newsletter listing our events which will be all virtual.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Examples of programming to mention to new and transfer students: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Get informal peer advising and guidance from </a:t>
            </a:r>
            <a:r>
              <a:rPr lang="en-US" sz="2800" dirty="0" err="1">
                <a:solidFill>
                  <a:srgbClr val="0070C0"/>
                </a:solidFill>
              </a:rPr>
              <a:t>Tatkon</a:t>
            </a:r>
            <a:r>
              <a:rPr lang="en-US" sz="2800" dirty="0">
                <a:solidFill>
                  <a:srgbClr val="0070C0"/>
                </a:solidFill>
              </a:rPr>
              <a:t> student staff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Join a social justice reading-discussion group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Explore strengths with Career Services staff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Connect with young alums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Do a virtual study break with dogs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Try meditation with live music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Relax with Wellness Wednesdays, 8-9pm all term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Explore majors, minors, careers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Hone study skills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Register to vote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Discover community service options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Meet faculty and peer mentors</a:t>
            </a:r>
          </a:p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034FA-3124-404E-BF21-5C7970AFB7B0}"/>
              </a:ext>
            </a:extLst>
          </p:cNvPr>
          <p:cNvSpPr/>
          <p:nvPr/>
        </p:nvSpPr>
        <p:spPr>
          <a:xfrm>
            <a:off x="-4354" y="0"/>
            <a:ext cx="12192000" cy="6863417"/>
          </a:xfrm>
          <a:prstGeom prst="rect">
            <a:avLst/>
          </a:prstGeom>
          <a:ln w="152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4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  <a:p>
            <a:pPr algn="ctr"/>
            <a:r>
              <a:rPr lang="en-US" sz="4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Interested in partnering </a:t>
            </a:r>
          </a:p>
          <a:p>
            <a:pPr algn="ctr"/>
            <a:r>
              <a:rPr lang="en-US" sz="4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on a virtual program during Fall 2020?</a:t>
            </a:r>
          </a:p>
          <a:p>
            <a:pPr algn="ctr"/>
            <a:r>
              <a:rPr lang="en-US" sz="4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Would love to hear your ideas!</a:t>
            </a:r>
          </a:p>
          <a:p>
            <a:pPr algn="ctr"/>
            <a:endParaRPr lang="en-US" sz="4400" dirty="0">
              <a:ln w="76200"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  <a:p>
            <a:pPr algn="ctr"/>
            <a:endParaRPr lang="en-US" sz="4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  <a:p>
            <a:pPr algn="ctr"/>
            <a:r>
              <a:rPr lang="en-US" sz="4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We can help promote and staff it!</a:t>
            </a:r>
          </a:p>
          <a:p>
            <a:pPr algn="ctr"/>
            <a:r>
              <a:rPr lang="en-US" sz="4400" dirty="0">
                <a:ln>
                  <a:solidFill>
                    <a:srgbClr val="7030A0"/>
                  </a:solidFill>
                </a:ln>
              </a:rPr>
              <a:t>Contact Margherita Fabrizio</a:t>
            </a:r>
          </a:p>
          <a:p>
            <a:pPr algn="ctr"/>
            <a:r>
              <a:rPr lang="en-US" sz="4400" dirty="0" err="1">
                <a:ln>
                  <a:solidFill>
                    <a:srgbClr val="7030A0"/>
                  </a:solidFill>
                </a:ln>
              </a:rPr>
              <a:t>tatkoncenter@cornell.edu</a:t>
            </a:r>
            <a:endParaRPr lang="en-US" sz="4400" dirty="0">
              <a:ln>
                <a:solidFill>
                  <a:srgbClr val="7030A0"/>
                </a:solidFill>
              </a:ln>
            </a:endParaRPr>
          </a:p>
          <a:p>
            <a:pPr algn="ctr"/>
            <a:endParaRPr lang="en-US" sz="4400" dirty="0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03FD6-A49B-CA47-9377-61041C1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805" y="2959886"/>
            <a:ext cx="1627681" cy="938228"/>
          </a:xfrm>
          <a:prstGeom prst="rect">
            <a:avLst/>
          </a:prstGeom>
          <a:ln w="730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23287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328</Words>
  <Application>Microsoft Macintosh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Bradley Hand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Margherita Fabrizio</dc:creator>
  <cp:lastModifiedBy>Liu Raye</cp:lastModifiedBy>
  <cp:revision>21</cp:revision>
  <dcterms:created xsi:type="dcterms:W3CDTF">2020-08-05T16:48:03Z</dcterms:created>
  <dcterms:modified xsi:type="dcterms:W3CDTF">2020-08-26T07:28:42Z</dcterms:modified>
</cp:coreProperties>
</file>