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0" r:id="rId3"/>
    <p:sldId id="295" r:id="rId4"/>
    <p:sldId id="296" r:id="rId5"/>
    <p:sldId id="274" r:id="rId6"/>
    <p:sldId id="267" r:id="rId7"/>
  </p:sldIdLst>
  <p:sldSz cx="9144000" cy="5143500" type="screen16x9"/>
  <p:notesSz cx="6858000" cy="9144000"/>
  <p:embeddedFontLst>
    <p:embeddedFont>
      <p:font typeface="Figtree" panose="020B0604020202020204" charset="0"/>
      <p:regular r:id="rId9"/>
      <p:bold r:id="rId10"/>
      <p:italic r:id="rId11"/>
      <p:boldItalic r:id="rId12"/>
    </p:embeddedFont>
    <p:embeddedFont>
      <p:font typeface="Fjalla One" panose="02000506040000020004" pitchFamily="2" charset="0"/>
      <p:regular r:id="rId13"/>
    </p:embeddedFont>
    <p:embeddedFont>
      <p:font typeface="Impact" panose="020B0806030902050204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72B4D8-432E-4D46-B8F2-DD07FB1DDC3F}">
  <a:tblStyle styleId="{3F72B4D8-432E-4D46-B8F2-DD07FB1DDC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6d54479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6d54479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ee0f6c0d709e5c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ee0f6c0d709e5c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29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DE919CE3-0CC2-066B-1EC5-5CC2E023D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ee0f6c0d709e5c_23:notes">
            <a:extLst>
              <a:ext uri="{FF2B5EF4-FFF2-40B4-BE49-F238E27FC236}">
                <a16:creationId xmlns:a16="http://schemas.microsoft.com/office/drawing/2014/main" id="{8F4FDC4F-C62A-3A0F-2354-A853E0498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ee0f6c0d709e5c_23:notes">
            <a:extLst>
              <a:ext uri="{FF2B5EF4-FFF2-40B4-BE49-F238E27FC236}">
                <a16:creationId xmlns:a16="http://schemas.microsoft.com/office/drawing/2014/main" id="{26EF22E1-79E2-B410-E9A3-1B139D174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DB2525B7-7A4D-2D07-EEFE-24B0C2A2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ee0f6c0d709e5c_23:notes">
            <a:extLst>
              <a:ext uri="{FF2B5EF4-FFF2-40B4-BE49-F238E27FC236}">
                <a16:creationId xmlns:a16="http://schemas.microsoft.com/office/drawing/2014/main" id="{AA0E5138-5D55-5A90-ADAF-019D5A862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ee0f6c0d709e5c_23:notes">
            <a:extLst>
              <a:ext uri="{FF2B5EF4-FFF2-40B4-BE49-F238E27FC236}">
                <a16:creationId xmlns:a16="http://schemas.microsoft.com/office/drawing/2014/main" id="{03C4F907-552A-888B-0ACB-E01EE859F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1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ee0f6c0d709e5c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ee0f6c0d709e5c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100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9f765ef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9f765ef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30F2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9390" y="1265838"/>
            <a:ext cx="2405225" cy="2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5450" y="375775"/>
            <a:ext cx="6468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9A68"/>
              </a:buClr>
              <a:buSzPts val="3000"/>
              <a:buFont typeface="Impact"/>
              <a:buNone/>
              <a:defRPr sz="3000">
                <a:solidFill>
                  <a:srgbClr val="CC9A6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31600" y="1290175"/>
            <a:ext cx="73305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30F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3E875-E7AC-FB23-C7D4-265D3E77650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55275" y="4927600"/>
            <a:ext cx="4619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FFEF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wo-su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top-k-frequent-elements" TargetMode="External"/><Relationship Id="rId5" Type="http://schemas.openxmlformats.org/officeDocument/2006/relationships/hyperlink" Target="https://leetcode.com/problems/merge-intervals" TargetMode="External"/><Relationship Id="rId4" Type="http://schemas.openxmlformats.org/officeDocument/2006/relationships/hyperlink" Target="https://leetcode.com/problems/longest-substring-without-repeating-character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19875" y="2263663"/>
            <a:ext cx="6468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D99154"/>
                </a:solidFill>
                <a:latin typeface="Fjalla One"/>
                <a:ea typeface="Fjalla One"/>
                <a:cs typeface="Fjalla One"/>
                <a:sym typeface="Fjalla One"/>
              </a:rPr>
              <a:t>Dej&amp;Learn: Atelier Leat Code</a:t>
            </a:r>
            <a:endParaRPr b="1" dirty="0">
              <a:solidFill>
                <a:srgbClr val="D99154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78" y="1762200"/>
            <a:ext cx="1517575" cy="1647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965725" y="1831450"/>
            <a:ext cx="0" cy="1548000"/>
          </a:xfrm>
          <a:prstGeom prst="straightConnector1">
            <a:avLst/>
          </a:prstGeom>
          <a:noFill/>
          <a:ln w="19050" cap="flat" cmpd="sng">
            <a:solidFill>
              <a:srgbClr val="D9915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77850" y="404575"/>
            <a:ext cx="6468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D99154"/>
                </a:solidFill>
                <a:latin typeface="Fjalla One"/>
                <a:ea typeface="Fjalla One"/>
                <a:cs typeface="Fjalla One"/>
                <a:sym typeface="Fjalla One"/>
              </a:rPr>
              <a:t>Sommaire</a:t>
            </a:r>
            <a:endParaRPr sz="2400" b="1" dirty="0">
              <a:solidFill>
                <a:srgbClr val="D99154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2" name="Google Shape;111;p21">
            <a:extLst>
              <a:ext uri="{FF2B5EF4-FFF2-40B4-BE49-F238E27FC236}">
                <a16:creationId xmlns:a16="http://schemas.microsoft.com/office/drawing/2014/main" id="{67CEA0BC-83DD-4332-8184-6F27E7D607D4}"/>
              </a:ext>
            </a:extLst>
          </p:cNvPr>
          <p:cNvSpPr txBox="1">
            <a:spLocks/>
          </p:cNvSpPr>
          <p:nvPr/>
        </p:nvSpPr>
        <p:spPr>
          <a:xfrm>
            <a:off x="906750" y="1057334"/>
            <a:ext cx="7330500" cy="359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fr-FR" sz="13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Contexte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Arbitrage kézaco?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Contraintes de l’arbitrage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Projets existants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Pourquoi ce projet?</a:t>
            </a:r>
          </a:p>
          <a:p>
            <a:pPr marL="285750" indent="-285750"/>
            <a:r>
              <a:rPr lang="fr-FR" sz="13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Infrastructure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Stacks choisies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Data Pipeline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Proposition d’architecture AWS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Analyse de la proposition: Lambda vs </a:t>
            </a:r>
            <a:r>
              <a:rPr lang="fr-FR" sz="908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Step</a:t>
            </a:r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fr-FR" sz="908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Functions</a:t>
            </a:r>
            <a:endParaRPr lang="fr-FR" sz="908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Analyse de la proposition: Lambda trigger</a:t>
            </a:r>
          </a:p>
          <a:p>
            <a:pPr marL="285750" indent="-285750"/>
            <a:r>
              <a:rPr lang="fr-FR" sz="13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Framework d’ingestion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Pourquoi un  </a:t>
            </a:r>
            <a:r>
              <a:rPr lang="fr-FR" sz="908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ingesteur</a:t>
            </a:r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 ?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Architecture de dossiers S3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Bronze to Silver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Example Bronze to Silver</a:t>
            </a:r>
          </a:p>
          <a:p>
            <a:pPr marL="742950" lvl="1" indent="-285750"/>
            <a:r>
              <a:rPr lang="fr-FR" sz="908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Fichier de configuration</a:t>
            </a:r>
          </a:p>
          <a:p>
            <a:pPr marL="285750" indent="-285750">
              <a:spcBef>
                <a:spcPts val="1200"/>
              </a:spcBef>
            </a:pPr>
            <a:endParaRPr lang="fr-FR" sz="1308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33113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7DC8076-F125-A517-03A0-09223162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216EA9E2-E3FC-2D9D-C95C-5874A6E88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450" y="375775"/>
            <a:ext cx="6468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D99154"/>
                </a:solidFill>
                <a:latin typeface="Fjalla One"/>
                <a:ea typeface="Fjalla One"/>
                <a:cs typeface="Fjalla One"/>
                <a:sym typeface="Fjalla One"/>
              </a:rPr>
              <a:t>Le leet code késako ?</a:t>
            </a:r>
            <a:endParaRPr dirty="0"/>
          </a:p>
        </p:txBody>
      </p:sp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05DCDB73-371B-1C8E-1E46-7D284795C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906" y="1380539"/>
            <a:ext cx="8119067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Exercices de programmation consistant à résoudre un problème donné en écrivant du code.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Les énoncés peuvent porter sur des sujets variés : algorithmes, structures de données, logique, mathématiques, etc.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Généralement accompagnés de tests automatiques pour valider la solution.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Souvent soumis à des contraintes de temps d'exécution et de complexité algorithmique.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Proposés sur des plateformes comme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LeetCode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HackerRank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CodinGame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Codeforces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Prologin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, etc.</a:t>
            </a:r>
            <a:endParaRPr lang="en-US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3" name="Picture 2" descr="A yellow and grey logo&#10;&#10;AI-generated content may be incorrect.">
            <a:extLst>
              <a:ext uri="{FF2B5EF4-FFF2-40B4-BE49-F238E27FC236}">
                <a16:creationId xmlns:a16="http://schemas.microsoft.com/office/drawing/2014/main" id="{1C54C612-8AFD-40F6-51E1-0C47B374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5" y="3944891"/>
            <a:ext cx="750093" cy="750093"/>
          </a:xfrm>
          <a:prstGeom prst="rect">
            <a:avLst/>
          </a:prstGeom>
        </p:spPr>
      </p:pic>
      <p:pic>
        <p:nvPicPr>
          <p:cNvPr id="5" name="Picture 4" descr="A green hexagon with white letter h and arrows&#10;&#10;AI-generated content may be incorrect.">
            <a:extLst>
              <a:ext uri="{FF2B5EF4-FFF2-40B4-BE49-F238E27FC236}">
                <a16:creationId xmlns:a16="http://schemas.microsoft.com/office/drawing/2014/main" id="{A44A08F7-9492-22B1-D3D5-067E3392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184" y="3732109"/>
            <a:ext cx="1175657" cy="117565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4E6C0E-A9B4-E66C-829B-087274C9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3107" y="3850491"/>
            <a:ext cx="938893" cy="938893"/>
          </a:xfrm>
          <a:prstGeom prst="rect">
            <a:avLst/>
          </a:prstGeom>
        </p:spPr>
      </p:pic>
      <p:pic>
        <p:nvPicPr>
          <p:cNvPr id="9" name="Picture 8" descr="A group of rectangular colored rectangles&#10;&#10;AI-generated content may be incorrect.">
            <a:extLst>
              <a:ext uri="{FF2B5EF4-FFF2-40B4-BE49-F238E27FC236}">
                <a16:creationId xmlns:a16="http://schemas.microsoft.com/office/drawing/2014/main" id="{CE21866D-D368-238B-7E36-548234359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266" y="3935577"/>
            <a:ext cx="768721" cy="768721"/>
          </a:xfrm>
          <a:prstGeom prst="rect">
            <a:avLst/>
          </a:prstGeom>
        </p:spPr>
      </p:pic>
      <p:pic>
        <p:nvPicPr>
          <p:cNvPr id="11" name="Picture 10" descr="A colorful cube with a square and a square cube&#10;&#10;AI-generated content may be incorrect.">
            <a:extLst>
              <a:ext uri="{FF2B5EF4-FFF2-40B4-BE49-F238E27FC236}">
                <a16:creationId xmlns:a16="http://schemas.microsoft.com/office/drawing/2014/main" id="{60BBAA50-C19E-FB3F-2AE1-38095003E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3253" y="3850491"/>
            <a:ext cx="938893" cy="93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4F54E1B-37F0-D279-7D26-2EDD9C47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BEC5156D-9C2A-C30F-DC16-ACF0817EF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450" y="375775"/>
            <a:ext cx="6468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D99154"/>
                </a:solidFill>
                <a:latin typeface="Fjalla One"/>
                <a:ea typeface="Fjalla One"/>
                <a:cs typeface="Fjalla One"/>
                <a:sym typeface="Fjalla One"/>
              </a:rPr>
              <a:t>A quoi ca sert ?</a:t>
            </a:r>
            <a:endParaRPr dirty="0"/>
          </a:p>
        </p:txBody>
      </p:sp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D5255FC6-0B22-D3B1-00F4-2C34475AA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906" y="1380539"/>
            <a:ext cx="8119067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🚀 Améliorer ses compétences en algorithmique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→ Meilleure compréhension des structures de données, de la complexité et de la résolution de problèmes.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🧩 Renforcer la logique et la pensée analytique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→ Décomposer un problème complexe en étapes claires, réfléchir de manière structurée.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💼 Préparer les entretiens techniques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→ Les entreprises tech (Google, Amazon, etc.) utilisent des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coding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 challenges dans leurs processus de recrutement.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🛠️ Maintenir un bon niveau technique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→ Même après plusieurs années d’expérience, ça aide à rester affûté et à sortir de la routine.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👨‍👩‍👧‍👦 Participer à des compétitions ou des hackathons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→ Pour s’amuser, apprendre en communauté, ou se faire repérer par des recruteurs.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📜 Améliorer son CV / profil LinkedIn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→ Les classements ou badges sur certaines plateformes sont valorisés par des recruteurs.</a:t>
            </a:r>
            <a:endParaRPr lang="en-US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10849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75450" y="375775"/>
            <a:ext cx="6468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D99154"/>
                </a:solidFill>
                <a:latin typeface="Fjalla One"/>
                <a:ea typeface="Fjalla One"/>
                <a:cs typeface="Fjalla One"/>
                <a:sym typeface="Fjalla One"/>
              </a:rPr>
              <a:t>Atelier – Problèmes à résoudre</a:t>
            </a:r>
            <a:endParaRPr dirty="0"/>
          </a:p>
        </p:txBody>
      </p:sp>
      <p:sp>
        <p:nvSpPr>
          <p:cNvPr id="13" name="Google Shape;85;p17">
            <a:extLst>
              <a:ext uri="{FF2B5EF4-FFF2-40B4-BE49-F238E27FC236}">
                <a16:creationId xmlns:a16="http://schemas.microsoft.com/office/drawing/2014/main" id="{ABF12230-017D-42DB-BC50-E1A2254CE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906" y="1380539"/>
            <a:ext cx="4562955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FR" sz="1400" b="1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Exercice 1 : Facile</a:t>
            </a:r>
          </a:p>
          <a:p>
            <a:pPr marL="0" indent="0" algn="just">
              <a:buNone/>
            </a:pP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Two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Sum</a:t>
            </a: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  <a:hlinkClick r:id="rId3"/>
              </a:rPr>
              <a:t>https://leetcode.com/problems/two-sum</a:t>
            </a: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👉 Très populaire, parfait pour bien démarrer</a:t>
            </a:r>
          </a:p>
          <a:p>
            <a:pPr marL="0" indent="0" algn="just">
              <a:buNone/>
            </a:pP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400" b="1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Exercice 2 : Moyen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Longest Substring Without Repeating Characters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  <a:hlinkClick r:id="rId4"/>
              </a:rPr>
              <a:t>https://leetcode.com/problems/longest-substring-without-repeating-characters</a:t>
            </a: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👉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Sliding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window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, bon pour discussion de stratégie</a:t>
            </a:r>
          </a:p>
          <a:p>
            <a:pPr marL="0" indent="0" algn="just">
              <a:buNone/>
            </a:pP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400" b="1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Exercice 3 : Moyen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Merge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Intervals</a:t>
            </a: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200" dirty="0">
                <a:hlinkClick r:id="rId5"/>
              </a:rPr>
              <a:t>https://leetcode.com/problems/merge-intervals</a:t>
            </a:r>
            <a:endParaRPr lang="fr-FR" sz="1200" dirty="0"/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👉 Bon exercice de tri et manipulation de tableaux</a:t>
            </a:r>
          </a:p>
          <a:p>
            <a:pPr marL="0" indent="0" algn="just">
              <a:buNone/>
            </a:pP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400" b="1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Exercice 4 : Avancé</a:t>
            </a:r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Top K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Frequent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Elements</a:t>
            </a:r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indent="0" algn="just">
              <a:buNone/>
            </a:pPr>
            <a:r>
              <a:rPr lang="fr-FR" sz="1200" dirty="0">
                <a:hlinkClick r:id="rId6"/>
              </a:rPr>
              <a:t>https://leetcode.com/problems/top-k-frequent-elements</a:t>
            </a:r>
            <a:endParaRPr lang="fr-FR" sz="1200" dirty="0"/>
          </a:p>
          <a:p>
            <a:pPr marL="0" indent="0" algn="just">
              <a:buNone/>
            </a:pP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👉 Challenge avec des structures de données (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heap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/</a:t>
            </a:r>
            <a:r>
              <a:rPr lang="fr-FR" sz="1200" dirty="0" err="1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hashmap</a:t>
            </a:r>
            <a:r>
              <a:rPr lang="fr-FR" sz="1200" dirty="0">
                <a:solidFill>
                  <a:srgbClr val="FFFFFF"/>
                </a:solidFill>
                <a:latin typeface="Figtree"/>
                <a:ea typeface="Figtree"/>
                <a:cs typeface="Figtree"/>
                <a:sym typeface="Figtree"/>
              </a:rPr>
              <a:t>)</a:t>
            </a:r>
          </a:p>
          <a:p>
            <a:pPr marL="285750" indent="-285750" algn="just"/>
            <a:endParaRPr lang="fr-FR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285750" indent="-285750" algn="just"/>
            <a:endParaRPr lang="en-US" sz="12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2" name="Picture 1" descr="A yellow and grey logo&#10;&#10;AI-generated content may be incorrect.">
            <a:extLst>
              <a:ext uri="{FF2B5EF4-FFF2-40B4-BE49-F238E27FC236}">
                <a16:creationId xmlns:a16="http://schemas.microsoft.com/office/drawing/2014/main" id="{0B97521D-B61A-D0BF-8694-37194ACE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785" y="375775"/>
            <a:ext cx="750093" cy="7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8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400</Words>
  <Application>Microsoft Office PowerPoint</Application>
  <PresentationFormat>On-screen Show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Fjalla One</vt:lpstr>
      <vt:lpstr>Arial</vt:lpstr>
      <vt:lpstr>Figtree</vt:lpstr>
      <vt:lpstr>Impact</vt:lpstr>
      <vt:lpstr>Calibri</vt:lpstr>
      <vt:lpstr>Simple Light</vt:lpstr>
      <vt:lpstr>Dej&amp;Learn: Atelier Leat Code</vt:lpstr>
      <vt:lpstr>Sommaire</vt:lpstr>
      <vt:lpstr>Le leet code késako ?</vt:lpstr>
      <vt:lpstr>A quoi ca sert ?</vt:lpstr>
      <vt:lpstr>Atelier – Problèmes à résoudre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Opportunités d’Arbitrages sur le Marché des Crypto-Monnaies</dc:title>
  <cp:lastModifiedBy>Reda Gharbi - Contractor</cp:lastModifiedBy>
  <cp:revision>15</cp:revision>
  <dcterms:modified xsi:type="dcterms:W3CDTF">2025-06-25T10:30:02Z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0b9ce6-6e99-42a1-af95-429494370cbc_Enabled">
    <vt:lpwstr>true</vt:lpwstr>
  </property>
  <property fmtid="{D5CDD505-2E9C-101B-9397-08002B2CF9AE}" pid="3" name="MSIP_Label_ac0b9ce6-6e99-42a1-af95-429494370cbc_SetDate">
    <vt:lpwstr>2025-06-25T10:30:02Z</vt:lpwstr>
  </property>
  <property fmtid="{D5CDD505-2E9C-101B-9397-08002B2CF9AE}" pid="4" name="MSIP_Label_ac0b9ce6-6e99-42a1-af95-429494370cbc_Method">
    <vt:lpwstr>Standard</vt:lpwstr>
  </property>
  <property fmtid="{D5CDD505-2E9C-101B-9397-08002B2CF9AE}" pid="5" name="MSIP_Label_ac0b9ce6-6e99-42a1-af95-429494370cbc_Name">
    <vt:lpwstr>ac0b9ce6-6e99-42a1-af95-429494370cbc</vt:lpwstr>
  </property>
  <property fmtid="{D5CDD505-2E9C-101B-9397-08002B2CF9AE}" pid="6" name="MSIP_Label_ac0b9ce6-6e99-42a1-af95-429494370cbc_SiteId">
    <vt:lpwstr>315b1ee5-c224-498b-871e-c140611d6d07</vt:lpwstr>
  </property>
  <property fmtid="{D5CDD505-2E9C-101B-9397-08002B2CF9AE}" pid="7" name="MSIP_Label_ac0b9ce6-6e99-42a1-af95-429494370cbc_ActionId">
    <vt:lpwstr>0f91aa3d-fe41-4da0-aa8b-51ae56dc1560</vt:lpwstr>
  </property>
  <property fmtid="{D5CDD505-2E9C-101B-9397-08002B2CF9AE}" pid="8" name="MSIP_Label_ac0b9ce6-6e99-42a1-af95-429494370cbc_ContentBits">
    <vt:lpwstr>2</vt:lpwstr>
  </property>
  <property fmtid="{D5CDD505-2E9C-101B-9397-08002B2CF9AE}" pid="9" name="MSIP_Label_ac0b9ce6-6e99-42a1-af95-429494370cbc_Tag">
    <vt:lpwstr>10, 3, 0, 1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PRIVATE</vt:lpwstr>
  </property>
</Properties>
</file>