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8"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orient="horz" pos="3298">
          <p15:clr>
            <a:srgbClr val="A4A3A4"/>
          </p15:clr>
        </p15:guide>
        <p15:guide id="8" orient="horz" pos="20735">
          <p15:clr>
            <a:srgbClr val="A4A3A4"/>
          </p15:clr>
        </p15:guide>
        <p15:guide id="9" pos="320">
          <p15:clr>
            <a:srgbClr val="A4A3A4"/>
          </p15:clr>
        </p15:guide>
        <p15:guide id="10" pos="2764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434" autoAdjust="0"/>
  </p:normalViewPr>
  <p:slideViewPr>
    <p:cSldViewPr snapToGrid="0" snapToObjects="1" showGuides="1">
      <p:cViewPr varScale="1">
        <p:scale>
          <a:sx n="23" d="100"/>
          <a:sy n="23" d="100"/>
        </p:scale>
        <p:origin x="1914" y="96"/>
      </p:cViewPr>
      <p:guideLst>
        <p:guide orient="horz" pos="3318"/>
        <p:guide orient="horz" pos="288"/>
        <p:guide orient="horz" pos="20160"/>
        <p:guide orient="horz"/>
        <p:guide pos="581"/>
        <p:guide pos="27069"/>
        <p:guide orient="horz" pos="3298"/>
        <p:guide orient="horz" pos="20735"/>
        <p:guide pos="320"/>
        <p:guide pos="2764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11/20/2024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11/20/2024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1762644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91425"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09578"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09576"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58541"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58541"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58541"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58541"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58541"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58541"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91425"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oleObject" Target="../embeddings/oleObject1.bin"/><Relationship Id="rId12" Type="http://schemas.openxmlformats.org/officeDocument/2006/relationships/image" Target="../media/image7.wmf"/><Relationship Id="rId17" Type="http://schemas.openxmlformats.org/officeDocument/2006/relationships/image" Target="../media/image10.jpeg"/><Relationship Id="rId2" Type="http://schemas.openxmlformats.org/officeDocument/2006/relationships/theme" Target="../theme/theme1.xml"/><Relationship Id="rId16" Type="http://schemas.openxmlformats.org/officeDocument/2006/relationships/hyperlink" Target="http://www.facebook.com/pages/PosterPresentationscom/217914411419?v=app_4949752878&amp;ref=ts" TargetMode="Externa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oleObject" Target="../embeddings/oleObject3.bin"/><Relationship Id="rId5" Type="http://schemas.openxmlformats.org/officeDocument/2006/relationships/image" Target="../media/image3.png"/><Relationship Id="rId15" Type="http://schemas.openxmlformats.org/officeDocument/2006/relationships/image" Target="../media/image9.wmf"/><Relationship Id="rId10" Type="http://schemas.openxmlformats.org/officeDocument/2006/relationships/image" Target="../media/image6.wmf"/><Relationship Id="rId4" Type="http://schemas.openxmlformats.org/officeDocument/2006/relationships/image" Target="../media/image2.png"/><Relationship Id="rId9" Type="http://schemas.openxmlformats.org/officeDocument/2006/relationships/oleObject" Target="../embeddings/oleObject2.bin"/><Relationship Id="rId14" Type="http://schemas.openxmlformats.org/officeDocument/2006/relationships/oleObject" Target="../embeddings/oleObject4.bin"/></Relationships>
</file>

<file path=ppt/slideMasters/_rels/slideMaster2.xml.rels><?xml version="1.0" encoding="UTF-8" standalone="yes"?>
<Relationships xmlns="http://schemas.openxmlformats.org/package/2006/relationships"><Relationship Id="rId8" Type="http://schemas.openxmlformats.org/officeDocument/2006/relationships/hyperlink" Target="http://www.facebook.com/pages/PosterPresentationscom/217914411419?v=app_4949752878&amp;ref=ts" TargetMode="External"/><Relationship Id="rId13" Type="http://schemas.openxmlformats.org/officeDocument/2006/relationships/image" Target="../media/image4.png"/><Relationship Id="rId3" Type="http://schemas.openxmlformats.org/officeDocument/2006/relationships/oleObject" Target="../embeddings/oleObject3.bin"/><Relationship Id="rId7" Type="http://schemas.openxmlformats.org/officeDocument/2006/relationships/image" Target="../media/image9.wmf"/><Relationship Id="rId12" Type="http://schemas.openxmlformats.org/officeDocument/2006/relationships/image" Target="../media/image3.png"/><Relationship Id="rId17" Type="http://schemas.openxmlformats.org/officeDocument/2006/relationships/image" Target="../media/image6.wmf"/><Relationship Id="rId2" Type="http://schemas.openxmlformats.org/officeDocument/2006/relationships/theme" Target="../theme/theme2.xml"/><Relationship Id="rId16" Type="http://schemas.openxmlformats.org/officeDocument/2006/relationships/oleObject" Target="../embeddings/oleObject2.bin"/><Relationship Id="rId1" Type="http://schemas.openxmlformats.org/officeDocument/2006/relationships/slideLayout" Target="../slideLayouts/slideLayout2.xml"/><Relationship Id="rId6" Type="http://schemas.openxmlformats.org/officeDocument/2006/relationships/oleObject" Target="../embeddings/oleObject4.bin"/><Relationship Id="rId11" Type="http://schemas.openxmlformats.org/officeDocument/2006/relationships/image" Target="../media/image2.png"/><Relationship Id="rId5" Type="http://schemas.openxmlformats.org/officeDocument/2006/relationships/image" Target="../media/image8.png"/><Relationship Id="rId15" Type="http://schemas.openxmlformats.org/officeDocument/2006/relationships/image" Target="../media/image5.wmf"/><Relationship Id="rId10" Type="http://schemas.openxmlformats.org/officeDocument/2006/relationships/image" Target="../media/image1.png"/><Relationship Id="rId4" Type="http://schemas.openxmlformats.org/officeDocument/2006/relationships/image" Target="../media/image7.wmf"/><Relationship Id="rId9" Type="http://schemas.openxmlformats.org/officeDocument/2006/relationships/image" Target="../media/image10.jpeg"/><Relationship Id="rId14" Type="http://schemas.openxmlformats.org/officeDocument/2006/relationships/oleObject" Target="../embeddings/oleObject1.bin"/></Relationships>
</file>

<file path=ppt/slideMasters/_rels/slideMaster3.xml.rels><?xml version="1.0" encoding="UTF-8" standalone="yes"?>
<Relationships xmlns="http://schemas.openxmlformats.org/package/2006/relationships"><Relationship Id="rId8" Type="http://schemas.openxmlformats.org/officeDocument/2006/relationships/hyperlink" Target="http://www.facebook.com/pages/PosterPresentationscom/217914411419?v=app_4949752878&amp;ref=ts" TargetMode="External"/><Relationship Id="rId13" Type="http://schemas.openxmlformats.org/officeDocument/2006/relationships/image" Target="../media/image4.png"/><Relationship Id="rId3" Type="http://schemas.openxmlformats.org/officeDocument/2006/relationships/oleObject" Target="../embeddings/oleObject3.bin"/><Relationship Id="rId7" Type="http://schemas.openxmlformats.org/officeDocument/2006/relationships/image" Target="../media/image9.wmf"/><Relationship Id="rId12" Type="http://schemas.openxmlformats.org/officeDocument/2006/relationships/image" Target="../media/image3.png"/><Relationship Id="rId17" Type="http://schemas.openxmlformats.org/officeDocument/2006/relationships/image" Target="../media/image6.wmf"/><Relationship Id="rId2" Type="http://schemas.openxmlformats.org/officeDocument/2006/relationships/theme" Target="../theme/theme3.xml"/><Relationship Id="rId16" Type="http://schemas.openxmlformats.org/officeDocument/2006/relationships/oleObject" Target="../embeddings/oleObject2.bin"/><Relationship Id="rId1" Type="http://schemas.openxmlformats.org/officeDocument/2006/relationships/slideLayout" Target="../slideLayouts/slideLayout3.xml"/><Relationship Id="rId6" Type="http://schemas.openxmlformats.org/officeDocument/2006/relationships/oleObject" Target="../embeddings/oleObject4.bin"/><Relationship Id="rId11" Type="http://schemas.openxmlformats.org/officeDocument/2006/relationships/image" Target="../media/image2.png"/><Relationship Id="rId5" Type="http://schemas.openxmlformats.org/officeDocument/2006/relationships/image" Target="../media/image8.png"/><Relationship Id="rId15" Type="http://schemas.openxmlformats.org/officeDocument/2006/relationships/image" Target="../media/image5.wmf"/><Relationship Id="rId10" Type="http://schemas.openxmlformats.org/officeDocument/2006/relationships/image" Target="../media/image1.png"/><Relationship Id="rId4" Type="http://schemas.openxmlformats.org/officeDocument/2006/relationships/image" Target="../media/image7.wmf"/><Relationship Id="rId9" Type="http://schemas.openxmlformats.org/officeDocument/2006/relationships/image" Target="../media/image10.jpeg"/><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 name="Rounded Rectangle 1"/>
          <p:cNvSpPr/>
          <p:nvPr userDrawn="1"/>
        </p:nvSpPr>
        <p:spPr>
          <a:xfrm>
            <a:off x="477824" y="5475145"/>
            <a:ext cx="10058400" cy="26736675"/>
          </a:xfrm>
          <a:prstGeom prst="roundRect">
            <a:avLst>
              <a:gd name="adj" fmla="val 4178"/>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439521" y="5475145"/>
            <a:ext cx="10058400" cy="26736675"/>
          </a:xfrm>
          <a:prstGeom prst="roundRect">
            <a:avLst>
              <a:gd name="adj" fmla="val 449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401218" y="5475145"/>
            <a:ext cx="10058400" cy="26736675"/>
          </a:xfrm>
          <a:prstGeom prst="roundRect">
            <a:avLst>
              <a:gd name="adj" fmla="val 4810"/>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3362914" y="5475145"/>
            <a:ext cx="10058400" cy="26736675"/>
          </a:xfrm>
          <a:prstGeom prst="roundRect">
            <a:avLst>
              <a:gd name="adj" fmla="val 3863"/>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3"/>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4"/>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5"/>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5"/>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6"/>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name="Image" r:id="rId7" imgW="1828440" imgH="1117440" progId="Photoshop.Image.13">
                      <p:embed/>
                    </p:oleObj>
                  </mc:Choice>
                  <mc:Fallback>
                    <p:oleObj name="Image" r:id="rId7" imgW="1828440" imgH="1117440" progId="Photoshop.Image.13">
                      <p:embed/>
                      <p:pic>
                        <p:nvPicPr>
                          <p:cNvPr id="0" name=""/>
                          <p:cNvPicPr/>
                          <p:nvPr/>
                        </p:nvPicPr>
                        <p:blipFill>
                          <a:blip r:embed="rId8"/>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name="Image" r:id="rId9" imgW="1828440" imgH="1117440" progId="Photoshop.Image.13">
                      <p:embed/>
                    </p:oleObj>
                  </mc:Choice>
                  <mc:Fallback>
                    <p:oleObj name="Image" r:id="rId9" imgW="1828440" imgH="1117440" progId="Photoshop.Image.13">
                      <p:embed/>
                      <p:pic>
                        <p:nvPicPr>
                          <p:cNvPr id="0" name=""/>
                          <p:cNvPicPr/>
                          <p:nvPr/>
                        </p:nvPicPr>
                        <p:blipFill>
                          <a:blip r:embed="rId10"/>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name="Image" r:id="rId11" imgW="4571280" imgH="1688760" progId="Photoshop.Image.13">
                    <p:embed/>
                  </p:oleObj>
                </mc:Choice>
                <mc:Fallback>
                  <p:oleObj name="Image" r:id="rId11" imgW="4571280" imgH="1688760" progId="Photoshop.Image.13">
                    <p:embed/>
                    <p:pic>
                      <p:nvPicPr>
                        <p:cNvPr id="0" name=""/>
                        <p:cNvPicPr/>
                        <p:nvPr/>
                      </p:nvPicPr>
                      <p:blipFill>
                        <a:blip r:embed="rId12"/>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3"/>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name="Image" r:id="rId14" imgW="1574280" imgH="1053720" progId="Photoshop.Image.13">
                    <p:embed/>
                  </p:oleObj>
                </mc:Choice>
                <mc:Fallback>
                  <p:oleObj name="Image" r:id="rId14" imgW="1574280" imgH="1053720" progId="Photoshop.Image.13">
                    <p:embed/>
                    <p:pic>
                      <p:nvPicPr>
                        <p:cNvPr id="0" name=""/>
                        <p:cNvPicPr/>
                        <p:nvPr/>
                      </p:nvPicPr>
                      <p:blipFill>
                        <a:blip r:embed="rId15"/>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6"/>
              </p:cNvPr>
              <p:cNvPicPr>
                <a:picLocks noChangeAspect="1" noChangeArrowheads="1"/>
              </p:cNvPicPr>
              <p:nvPr userDrawn="1"/>
            </p:nvPicPr>
            <p:blipFill>
              <a:blip r:embed="rId17"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15154504" y="5392017"/>
            <a:ext cx="13577436" cy="26736675"/>
          </a:xfrm>
          <a:prstGeom prst="roundRect">
            <a:avLst>
              <a:gd name="adj" fmla="val 3524"/>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name="Image" r:id="rId3" imgW="4571280" imgH="1688760" progId="Photoshop.Image.13">
                    <p:embed/>
                  </p:oleObj>
                </mc:Choice>
                <mc:Fallback>
                  <p:oleObj name="Image" r:id="rId3" imgW="4571280" imgH="1688760" progId="Photoshop.Image.13">
                    <p:embed/>
                    <p:pic>
                      <p:nvPicPr>
                        <p:cNvPr id="0" name=""/>
                        <p:cNvPicPr/>
                        <p:nvPr/>
                      </p:nvPicPr>
                      <p:blipFill>
                        <a:blip r:embed="rId4"/>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5"/>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name="Image" r:id="rId6" imgW="1574280" imgH="1053720" progId="Photoshop.Image.13">
                    <p:embed/>
                  </p:oleObj>
                </mc:Choice>
                <mc:Fallback>
                  <p:oleObj name="Image" r:id="rId6" imgW="1574280" imgH="1053720" progId="Photoshop.Image.13">
                    <p:embed/>
                    <p:pic>
                      <p:nvPicPr>
                        <p:cNvPr id="0" name=""/>
                        <p:cNvPicPr/>
                        <p:nvPr/>
                      </p:nvPicPr>
                      <p:blipFill>
                        <a:blip r:embed="rId7"/>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8"/>
              </p:cNvPr>
              <p:cNvPicPr>
                <a:picLocks noChangeAspect="1" noChangeArrowheads="1"/>
              </p:cNvPicPr>
              <p:nvPr userDrawn="1"/>
            </p:nvPicPr>
            <p:blipFill>
              <a:blip r:embed="rId9"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0"/>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1"/>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2"/>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2"/>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3"/>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name="Image" r:id="rId14" imgW="1828440" imgH="1117440" progId="Photoshop.Image.13">
                      <p:embed/>
                    </p:oleObj>
                  </mc:Choice>
                  <mc:Fallback>
                    <p:oleObj name="Image" r:id="rId14" imgW="1828440" imgH="1117440" progId="Photoshop.Image.13">
                      <p:embed/>
                      <p:pic>
                        <p:nvPicPr>
                          <p:cNvPr id="0" name=""/>
                          <p:cNvPicPr/>
                          <p:nvPr/>
                        </p:nvPicPr>
                        <p:blipFill>
                          <a:blip r:embed="rId15"/>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name="Image" r:id="rId16" imgW="1828440" imgH="1117440" progId="Photoshop.Image.13">
                      <p:embed/>
                    </p:oleObj>
                  </mc:Choice>
                  <mc:Fallback>
                    <p:oleObj name="Image" r:id="rId16" imgW="1828440" imgH="1117440" progId="Photoshop.Image.13">
                      <p:embed/>
                      <p:pic>
                        <p:nvPicPr>
                          <p:cNvPr id="0" name=""/>
                          <p:cNvPicPr/>
                          <p:nvPr/>
                        </p:nvPicPr>
                        <p:blipFill>
                          <a:blip r:embed="rId17"/>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40"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name="Image" r:id="rId3" imgW="4571280" imgH="1688760" progId="Photoshop.Image.13">
                    <p:embed/>
                  </p:oleObj>
                </mc:Choice>
                <mc:Fallback>
                  <p:oleObj name="Image" r:id="rId3" imgW="4571280" imgH="1688760" progId="Photoshop.Image.13">
                    <p:embed/>
                    <p:pic>
                      <p:nvPicPr>
                        <p:cNvPr id="0" name=""/>
                        <p:cNvPicPr/>
                        <p:nvPr/>
                      </p:nvPicPr>
                      <p:blipFill>
                        <a:blip r:embed="rId4"/>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5"/>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name="Image" r:id="rId6" imgW="1574280" imgH="1053720" progId="Photoshop.Image.13">
                    <p:embed/>
                  </p:oleObj>
                </mc:Choice>
                <mc:Fallback>
                  <p:oleObj name="Image" r:id="rId6" imgW="1574280" imgH="1053720" progId="Photoshop.Image.13">
                    <p:embed/>
                    <p:pic>
                      <p:nvPicPr>
                        <p:cNvPr id="0" name=""/>
                        <p:cNvPicPr/>
                        <p:nvPr/>
                      </p:nvPicPr>
                      <p:blipFill>
                        <a:blip r:embed="rId7"/>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8"/>
              </p:cNvPr>
              <p:cNvPicPr>
                <a:picLocks noChangeAspect="1" noChangeArrowheads="1"/>
              </p:cNvPicPr>
              <p:nvPr userDrawn="1"/>
            </p:nvPicPr>
            <p:blipFill>
              <a:blip r:embed="rId9"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0"/>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1"/>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2"/>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2"/>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3"/>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name="Image" r:id="rId14" imgW="1828440" imgH="1117440" progId="Photoshop.Image.13">
                      <p:embed/>
                    </p:oleObj>
                  </mc:Choice>
                  <mc:Fallback>
                    <p:oleObj name="Image" r:id="rId14" imgW="1828440" imgH="1117440" progId="Photoshop.Image.13">
                      <p:embed/>
                      <p:pic>
                        <p:nvPicPr>
                          <p:cNvPr id="0" name=""/>
                          <p:cNvPicPr/>
                          <p:nvPr/>
                        </p:nvPicPr>
                        <p:blipFill>
                          <a:blip r:embed="rId15"/>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name="Image" r:id="rId16" imgW="1828440" imgH="1117440" progId="Photoshop.Image.13">
                      <p:embed/>
                    </p:oleObj>
                  </mc:Choice>
                  <mc:Fallback>
                    <p:oleObj name="Image" r:id="rId16" imgW="1828440" imgH="1117440" progId="Photoshop.Image.13">
                      <p:embed/>
                      <p:pic>
                        <p:nvPicPr>
                          <p:cNvPr id="0" name=""/>
                          <p:cNvPicPr/>
                          <p:nvPr/>
                        </p:nvPicPr>
                        <p:blipFill>
                          <a:blip r:embed="rId17"/>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38"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hyperlink" Target="https://www.kaggle.com/datasets/yusufglcan/country-data" TargetMode="External"/><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png"/><Relationship Id="rId4" Type="http://schemas.openxmlformats.org/officeDocument/2006/relationships/hyperlink" Target="https://www.kaggle.com/datasets/keremkarayaz/world-economic-indicators/data" TargetMode="External"/><Relationship Id="rId9" Type="http://schemas.openxmlformats.org/officeDocument/2006/relationships/image" Target="../media/image15.png"/><Relationship Id="rId1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55723" y="6049852"/>
            <a:ext cx="10184551" cy="4524293"/>
          </a:xfrm>
        </p:spPr>
        <p:txBody>
          <a:bodyPr/>
          <a:lstStyle/>
          <a:p>
            <a:r>
              <a:rPr lang="en-GB" sz="2400" dirty="0">
                <a:solidFill>
                  <a:schemeClr val="tx1"/>
                </a:solidFill>
                <a:latin typeface="Arial" panose="020B0604020202020204" pitchFamily="34" charset="0"/>
                <a:cs typeface="Arial" panose="020B0604020202020204" pitchFamily="34" charset="0"/>
              </a:rPr>
              <a:t>This research set out to dig into the socio-economic factors across different countries with different income groups and get insights from these factors. The analysis will allow to reveal two independent fields, economy and social development and show their relationship. Generally, high-income countries and low-income countries have different ways of dealing with these factors and they face different challenges and use different policies due to the gap of economy and economic models used, agriculture, services, Industrial etc.. </a:t>
            </a:r>
            <a:br>
              <a:rPr lang="en-GB" sz="2400" dirty="0">
                <a:solidFill>
                  <a:schemeClr val="tx1"/>
                </a:solidFill>
                <a:latin typeface="Arial" panose="020B0604020202020204" pitchFamily="34" charset="0"/>
                <a:cs typeface="Arial" panose="020B0604020202020204" pitchFamily="34" charset="0"/>
              </a:rPr>
            </a:br>
            <a:r>
              <a:rPr lang="en-GB" sz="2400" dirty="0">
                <a:solidFill>
                  <a:schemeClr val="tx1"/>
                </a:solidFill>
                <a:latin typeface="Arial" panose="020B0604020202020204" pitchFamily="34" charset="0"/>
                <a:cs typeface="Arial" panose="020B0604020202020204" pitchFamily="34" charset="0"/>
              </a:rPr>
              <a:t>In this analysis, we will break down some of these features and we will investigate the patterns between these variables based on the following research questions.</a:t>
            </a:r>
            <a:endParaRPr lang="en-US" dirty="0"/>
          </a:p>
        </p:txBody>
      </p:sp>
      <p:sp>
        <p:nvSpPr>
          <p:cNvPr id="3" name="Text Placeholder 2"/>
          <p:cNvSpPr>
            <a:spLocks noGrp="1"/>
          </p:cNvSpPr>
          <p:nvPr>
            <p:ph type="body" sz="quarter" idx="11"/>
          </p:nvPr>
        </p:nvSpPr>
        <p:spPr/>
        <p:txBody>
          <a:bodyPr/>
          <a:lstStyle/>
          <a:p>
            <a:r>
              <a:rPr lang="en-US" dirty="0">
                <a:solidFill>
                  <a:schemeClr val="tx2"/>
                </a:solidFill>
                <a:latin typeface="Arial" panose="020B0604020202020204" pitchFamily="34" charset="0"/>
                <a:cs typeface="Arial" panose="020B0604020202020204" pitchFamily="34" charset="0"/>
              </a:rPr>
              <a:t>Introduction</a:t>
            </a:r>
          </a:p>
        </p:txBody>
      </p:sp>
      <p:sp>
        <p:nvSpPr>
          <p:cNvPr id="4" name="Text Placeholder 3"/>
          <p:cNvSpPr>
            <a:spLocks noGrp="1"/>
          </p:cNvSpPr>
          <p:nvPr>
            <p:ph type="body" sz="quarter" idx="20"/>
          </p:nvPr>
        </p:nvSpPr>
        <p:spPr>
          <a:xfrm>
            <a:off x="491425" y="15239640"/>
            <a:ext cx="10050462" cy="754045"/>
          </a:xfrm>
        </p:spPr>
        <p:txBody>
          <a:bodyPr/>
          <a:lstStyle/>
          <a:p>
            <a:r>
              <a:rPr lang="en-US" dirty="0">
                <a:solidFill>
                  <a:schemeClr val="tx2"/>
                </a:solidFill>
                <a:latin typeface="Arial" panose="020B0604020202020204" pitchFamily="34" charset="0"/>
                <a:cs typeface="Arial" panose="020B0604020202020204" pitchFamily="34" charset="0"/>
              </a:rPr>
              <a:t>Datasets Overview</a:t>
            </a:r>
          </a:p>
        </p:txBody>
      </p:sp>
      <p:sp>
        <p:nvSpPr>
          <p:cNvPr id="6" name="Text Placeholder 5"/>
          <p:cNvSpPr>
            <a:spLocks noGrp="1"/>
          </p:cNvSpPr>
          <p:nvPr>
            <p:ph type="body" sz="quarter" idx="22"/>
          </p:nvPr>
        </p:nvSpPr>
        <p:spPr/>
        <p:txBody>
          <a:bodyPr/>
          <a:lstStyle/>
          <a:p>
            <a:r>
              <a:rPr lang="en-US" dirty="0">
                <a:solidFill>
                  <a:schemeClr val="tx2"/>
                </a:solidFill>
                <a:latin typeface="Arial" panose="020B0604020202020204" pitchFamily="34" charset="0"/>
                <a:cs typeface="Arial" panose="020B0604020202020204" pitchFamily="34" charset="0"/>
              </a:rPr>
              <a:t>Exploratory Data Analysis</a:t>
            </a:r>
          </a:p>
        </p:txBody>
      </p:sp>
      <p:sp>
        <p:nvSpPr>
          <p:cNvPr id="9" name="Text Placeholder 8"/>
          <p:cNvSpPr>
            <a:spLocks noGrp="1"/>
          </p:cNvSpPr>
          <p:nvPr>
            <p:ph type="body" sz="quarter" idx="25"/>
          </p:nvPr>
        </p:nvSpPr>
        <p:spPr>
          <a:xfrm>
            <a:off x="33271933" y="21395313"/>
            <a:ext cx="10047018" cy="677100"/>
          </a:xfrm>
        </p:spPr>
        <p:txBody>
          <a:bodyPr/>
          <a:lstStyle/>
          <a:p>
            <a:r>
              <a:rPr lang="en-US" sz="3200" dirty="0">
                <a:solidFill>
                  <a:schemeClr val="tx2"/>
                </a:solidFill>
                <a:latin typeface="Arial" panose="020B0604020202020204" pitchFamily="34" charset="0"/>
                <a:cs typeface="Arial" panose="020B0604020202020204" pitchFamily="34" charset="0"/>
              </a:rPr>
              <a:t>CONCLUSIONS</a:t>
            </a:r>
          </a:p>
        </p:txBody>
      </p:sp>
      <p:sp>
        <p:nvSpPr>
          <p:cNvPr id="11" name="Text Placeholder 10"/>
          <p:cNvSpPr>
            <a:spLocks noGrp="1"/>
          </p:cNvSpPr>
          <p:nvPr>
            <p:ph type="body" sz="quarter" idx="27"/>
          </p:nvPr>
        </p:nvSpPr>
        <p:spPr>
          <a:xfrm>
            <a:off x="33392567" y="30847251"/>
            <a:ext cx="10047018" cy="754045"/>
          </a:xfrm>
        </p:spPr>
        <p:txBody>
          <a:bodyPr/>
          <a:lstStyle/>
          <a:p>
            <a:r>
              <a:rPr lang="en-US" dirty="0">
                <a:solidFill>
                  <a:schemeClr val="tx2"/>
                </a:solidFill>
                <a:latin typeface="Arial" panose="020B0604020202020204" pitchFamily="34" charset="0"/>
                <a:cs typeface="Arial" panose="020B0604020202020204" pitchFamily="34" charset="0"/>
              </a:rPr>
              <a:t>REFERENCES</a:t>
            </a:r>
          </a:p>
        </p:txBody>
      </p:sp>
      <p:sp>
        <p:nvSpPr>
          <p:cNvPr id="16" name="Text Placeholder 15"/>
          <p:cNvSpPr>
            <a:spLocks noGrp="1"/>
          </p:cNvSpPr>
          <p:nvPr>
            <p:ph type="body" sz="quarter" idx="150"/>
          </p:nvPr>
        </p:nvSpPr>
        <p:spPr/>
        <p:txBody>
          <a:bodyPr>
            <a:normAutofit/>
          </a:bodyPr>
          <a:lstStyle/>
          <a:p>
            <a:r>
              <a:rPr lang="en-US" sz="4800" b="1" dirty="0">
                <a:latin typeface="Arial" panose="020B0604020202020204" pitchFamily="34" charset="0"/>
                <a:cs typeface="Arial" panose="020B0604020202020204" pitchFamily="34" charset="0"/>
              </a:rPr>
              <a:t>Rayen Bentemessek, CCT College Dublin, November 2024</a:t>
            </a:r>
          </a:p>
        </p:txBody>
      </p:sp>
      <p:sp>
        <p:nvSpPr>
          <p:cNvPr id="18" name="Text Placeholder 17"/>
          <p:cNvSpPr>
            <a:spLocks noGrp="1"/>
          </p:cNvSpPr>
          <p:nvPr>
            <p:ph type="body" sz="quarter" idx="153"/>
          </p:nvPr>
        </p:nvSpPr>
        <p:spPr>
          <a:xfrm>
            <a:off x="1241249" y="1566322"/>
            <a:ext cx="42901013" cy="2277387"/>
          </a:xfrm>
        </p:spPr>
        <p:txBody>
          <a:bodyPr>
            <a:normAutofit/>
          </a:bodyPr>
          <a:lstStyle/>
          <a:p>
            <a:r>
              <a:rPr lang="en-US" sz="6600" b="1" cap="small" dirty="0">
                <a:latin typeface="Arial" panose="020B0604020202020204" pitchFamily="34" charset="0"/>
                <a:cs typeface="Arial" panose="020B0604020202020204" pitchFamily="34" charset="0"/>
              </a:rPr>
              <a:t>Socio-Economic factors across different income groups from 2000 to 2018</a:t>
            </a:r>
            <a:endParaRPr lang="en-US" sz="13800" dirty="0">
              <a:latin typeface="+mn-lt"/>
            </a:endParaRPr>
          </a:p>
        </p:txBody>
      </p:sp>
      <p:sp>
        <p:nvSpPr>
          <p:cNvPr id="32" name="Content Placeholder 2"/>
          <p:cNvSpPr txBox="1">
            <a:spLocks/>
          </p:cNvSpPr>
          <p:nvPr/>
        </p:nvSpPr>
        <p:spPr>
          <a:xfrm>
            <a:off x="700096" y="15919602"/>
            <a:ext cx="9397301" cy="2805162"/>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fontAlgn="base">
              <a:lnSpc>
                <a:spcPts val="3300"/>
              </a:lnSpc>
              <a:spcBef>
                <a:spcPts val="0"/>
              </a:spcBef>
              <a:buNone/>
            </a:pPr>
            <a:r>
              <a:rPr lang="en-GB" sz="2400" b="1" dirty="0">
                <a:latin typeface="Arial" panose="020B0604020202020204" pitchFamily="34" charset="0"/>
                <a:cs typeface="Arial" panose="020B0604020202020204" pitchFamily="34" charset="0"/>
              </a:rPr>
              <a:t>Sources: </a:t>
            </a:r>
          </a:p>
          <a:p>
            <a:pPr marL="0" indent="0" fontAlgn="base">
              <a:lnSpc>
                <a:spcPts val="3300"/>
              </a:lnSpc>
              <a:spcBef>
                <a:spcPts val="0"/>
              </a:spcBef>
            </a:pPr>
            <a:r>
              <a:rPr lang="en-GB" sz="2400" dirty="0">
                <a:latin typeface="Arial" panose="020B0604020202020204" pitchFamily="34" charset="0"/>
                <a:cs typeface="Arial" panose="020B0604020202020204" pitchFamily="34" charset="0"/>
              </a:rPr>
              <a:t> World Bank Data on Countries (</a:t>
            </a:r>
            <a:r>
              <a:rPr lang="en-IE" sz="2400" dirty="0">
                <a:latin typeface="Arial" panose="020B0604020202020204" pitchFamily="34" charset="0"/>
                <a:cs typeface="Arial" panose="020B0604020202020204" pitchFamily="34" charset="0"/>
              </a:rPr>
              <a:t>Gülcan </a:t>
            </a:r>
            <a:r>
              <a:rPr lang="en-GB" sz="2400" dirty="0">
                <a:latin typeface="Arial" panose="020B0604020202020204" pitchFamily="34" charset="0"/>
                <a:cs typeface="Arial" panose="020B0604020202020204" pitchFamily="34" charset="0"/>
              </a:rPr>
              <a:t>, 2023) </a:t>
            </a:r>
          </a:p>
          <a:p>
            <a:pPr marL="0" indent="0" fontAlgn="base">
              <a:lnSpc>
                <a:spcPts val="3300"/>
              </a:lnSpc>
              <a:spcBef>
                <a:spcPts val="0"/>
              </a:spcBef>
            </a:pPr>
            <a:r>
              <a:rPr lang="en-GB" sz="2400" dirty="0">
                <a:latin typeface="Arial" panose="020B0604020202020204" pitchFamily="34" charset="0"/>
                <a:cs typeface="Arial" panose="020B0604020202020204" pitchFamily="34" charset="0"/>
              </a:rPr>
              <a:t> World economic indicators (</a:t>
            </a:r>
            <a:r>
              <a:rPr lang="en-IE" sz="2400" dirty="0">
                <a:latin typeface="Arial" panose="020B0604020202020204" pitchFamily="34" charset="0"/>
                <a:cs typeface="Arial" panose="020B0604020202020204" pitchFamily="34" charset="0"/>
              </a:rPr>
              <a:t>Karayağız ,2021)</a:t>
            </a:r>
          </a:p>
          <a:p>
            <a:pPr marL="0" indent="0" fontAlgn="base">
              <a:lnSpc>
                <a:spcPts val="3300"/>
              </a:lnSpc>
              <a:spcBef>
                <a:spcPts val="0"/>
              </a:spcBef>
              <a:buNone/>
            </a:pPr>
            <a:r>
              <a:rPr lang="en-GB" sz="2400" b="1" dirty="0">
                <a:latin typeface="Arial" panose="020B0604020202020204" pitchFamily="34" charset="0"/>
                <a:cs typeface="Arial" panose="020B0604020202020204" pitchFamily="34" charset="0"/>
              </a:rPr>
              <a:t>Challenges faced:</a:t>
            </a:r>
          </a:p>
          <a:p>
            <a:pPr marL="0" indent="0">
              <a:spcBef>
                <a:spcPts val="0"/>
              </a:spcBef>
            </a:pPr>
            <a:r>
              <a:rPr lang="en-GB" sz="2400" dirty="0">
                <a:latin typeface="Arial" panose="020B0604020202020204" pitchFamily="34" charset="0"/>
                <a:cs typeface="Arial" panose="020B0604020202020204" pitchFamily="34" charset="0"/>
              </a:rPr>
              <a:t> Data cleaning and merging.</a:t>
            </a:r>
          </a:p>
          <a:p>
            <a:pPr marL="0" indent="0">
              <a:spcBef>
                <a:spcPts val="0"/>
              </a:spcBef>
            </a:pPr>
            <a:r>
              <a:rPr lang="en-GB" sz="2400" dirty="0">
                <a:latin typeface="Arial" panose="020B0604020202020204" pitchFamily="34" charset="0"/>
                <a:cs typeface="Arial" panose="020B0604020202020204" pitchFamily="34" charset="0"/>
              </a:rPr>
              <a:t> Missing values and outliers because of real-world variability.</a:t>
            </a:r>
            <a:endParaRPr lang="en-IE" sz="2400" dirty="0">
              <a:latin typeface="Arial" panose="020B0604020202020204" pitchFamily="34" charset="0"/>
              <a:cs typeface="Arial" panose="020B0604020202020204" pitchFamily="34" charset="0"/>
            </a:endParaRPr>
          </a:p>
          <a:p>
            <a:pPr marL="0" indent="0">
              <a:spcBef>
                <a:spcPts val="0"/>
              </a:spcBef>
            </a:pPr>
            <a:br>
              <a:rPr lang="en-GB" sz="800" dirty="0"/>
            </a:br>
            <a:endParaRPr lang="en-IE" sz="2400" dirty="0">
              <a:latin typeface="Arial" panose="020B0604020202020204" pitchFamily="34" charset="0"/>
              <a:cs typeface="Arial" panose="020B0604020202020204" pitchFamily="34" charset="0"/>
            </a:endParaRPr>
          </a:p>
        </p:txBody>
      </p:sp>
      <p:sp>
        <p:nvSpPr>
          <p:cNvPr id="25" name="Rectangle 24"/>
          <p:cNvSpPr/>
          <p:nvPr/>
        </p:nvSpPr>
        <p:spPr>
          <a:xfrm>
            <a:off x="1543050" y="32318325"/>
            <a:ext cx="2828925" cy="43815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0" name="Text Placeholder 3"/>
          <p:cNvSpPr>
            <a:spLocks noGrp="1"/>
          </p:cNvSpPr>
          <p:nvPr>
            <p:ph type="body" sz="quarter" idx="20"/>
          </p:nvPr>
        </p:nvSpPr>
        <p:spPr>
          <a:xfrm>
            <a:off x="555723" y="10221706"/>
            <a:ext cx="10026754" cy="754045"/>
          </a:xfrm>
        </p:spPr>
        <p:txBody>
          <a:bodyPr/>
          <a:lstStyle/>
          <a:p>
            <a:r>
              <a:rPr lang="en-US" dirty="0">
                <a:solidFill>
                  <a:schemeClr val="tx2"/>
                </a:solidFill>
                <a:latin typeface="Arial" panose="020B0604020202020204" pitchFamily="34" charset="0"/>
                <a:cs typeface="Arial" panose="020B0604020202020204" pitchFamily="34" charset="0"/>
              </a:rPr>
              <a:t>RESEARCH QUESTIONS</a:t>
            </a:r>
          </a:p>
        </p:txBody>
      </p:sp>
      <p:sp>
        <p:nvSpPr>
          <p:cNvPr id="41" name="Content Placeholder 2"/>
          <p:cNvSpPr txBox="1">
            <a:spLocks/>
          </p:cNvSpPr>
          <p:nvPr/>
        </p:nvSpPr>
        <p:spPr>
          <a:xfrm>
            <a:off x="624735" y="10428942"/>
            <a:ext cx="9736942" cy="5276211"/>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just" defTabSz="895350">
              <a:buFont typeface="Arial" pitchFamily="34" charset="0"/>
              <a:buNone/>
            </a:pPr>
            <a:endParaRPr lang="en-IE" sz="2400" dirty="0">
              <a:latin typeface="Arial" panose="020B0604020202020204" pitchFamily="34" charset="0"/>
              <a:cs typeface="Arial" panose="020B0604020202020204" pitchFamily="34" charset="0"/>
            </a:endParaRPr>
          </a:p>
          <a:p>
            <a:pPr marL="0" indent="0" algn="just" defTabSz="895350">
              <a:buFont typeface="Arial" pitchFamily="34" charset="0"/>
              <a:buNone/>
            </a:pPr>
            <a:r>
              <a:rPr lang="en-IE" sz="2400" dirty="0">
                <a:latin typeface="Arial" panose="020B0604020202020204" pitchFamily="34" charset="0"/>
                <a:cs typeface="Arial" panose="020B0604020202020204" pitchFamily="34" charset="0"/>
              </a:rPr>
              <a:t>The five questions below represent the core focus of the entire study:</a:t>
            </a:r>
            <a:endParaRPr lang="en-IE" sz="2400" b="1" dirty="0">
              <a:latin typeface="Arial" panose="020B0604020202020204" pitchFamily="34" charset="0"/>
              <a:cs typeface="Arial" panose="020B0604020202020204" pitchFamily="34" charset="0"/>
            </a:endParaRPr>
          </a:p>
          <a:p>
            <a:pPr marL="0" indent="0" algn="just" defTabSz="895350">
              <a:buFont typeface="Arial" pitchFamily="34" charset="0"/>
              <a:buNone/>
            </a:pPr>
            <a:r>
              <a:rPr lang="en-IE" sz="2400" b="1" dirty="0">
                <a:latin typeface="Arial" panose="020B0604020202020204" pitchFamily="34" charset="0"/>
                <a:cs typeface="Arial" panose="020B0604020202020204" pitchFamily="34" charset="0"/>
              </a:rPr>
              <a:t>Q.1.</a:t>
            </a:r>
            <a:r>
              <a:rPr lang="en-IE" sz="2400" dirty="0">
                <a:latin typeface="Arial" panose="020B0604020202020204" pitchFamily="34" charset="0"/>
                <a:cs typeface="Arial" panose="020B0604020202020204" pitchFamily="34" charset="0"/>
              </a:rPr>
              <a:t> 	How does </a:t>
            </a:r>
            <a:r>
              <a:rPr lang="en-IE" sz="2400" b="1" dirty="0">
                <a:latin typeface="Arial" panose="020B0604020202020204" pitchFamily="34" charset="0"/>
                <a:cs typeface="Arial" panose="020B0604020202020204" pitchFamily="34" charset="0"/>
              </a:rPr>
              <a:t>GDP per capita</a:t>
            </a:r>
            <a:r>
              <a:rPr lang="en-IE" sz="2400" dirty="0">
                <a:latin typeface="Arial" panose="020B0604020202020204" pitchFamily="34" charset="0"/>
                <a:cs typeface="Arial" panose="020B0604020202020204" pitchFamily="34" charset="0"/>
              </a:rPr>
              <a:t> correlate with </a:t>
            </a:r>
            <a:r>
              <a:rPr lang="en-IE" sz="2400" b="1" dirty="0">
                <a:latin typeface="Arial" panose="020B0604020202020204" pitchFamily="34" charset="0"/>
                <a:cs typeface="Arial" panose="020B0604020202020204" pitchFamily="34" charset="0"/>
              </a:rPr>
              <a:t>life expectancy</a:t>
            </a:r>
            <a:r>
              <a:rPr lang="en-IE" sz="2400" dirty="0">
                <a:latin typeface="Arial" panose="020B0604020202020204" pitchFamily="34" charset="0"/>
                <a:cs typeface="Arial" panose="020B0604020202020204" pitchFamily="34" charset="0"/>
              </a:rPr>
              <a:t> and 	its variance across different income groups ?</a:t>
            </a:r>
          </a:p>
          <a:p>
            <a:pPr marL="0" indent="0" algn="just" defTabSz="895350">
              <a:buFont typeface="Arial" pitchFamily="34" charset="0"/>
              <a:buNone/>
            </a:pPr>
            <a:r>
              <a:rPr lang="en-IE" sz="2400" b="1" dirty="0">
                <a:latin typeface="Arial" panose="020B0604020202020204" pitchFamily="34" charset="0"/>
                <a:cs typeface="Arial" panose="020B0604020202020204" pitchFamily="34" charset="0"/>
              </a:rPr>
              <a:t>Q.2</a:t>
            </a:r>
            <a:r>
              <a:rPr lang="en-IE" sz="2400" dirty="0">
                <a:latin typeface="Arial" panose="020B0604020202020204" pitchFamily="34" charset="0"/>
                <a:cs typeface="Arial" panose="020B0604020202020204" pitchFamily="34" charset="0"/>
              </a:rPr>
              <a:t>. 	How does </a:t>
            </a:r>
            <a:r>
              <a:rPr lang="en-IE" sz="2400" b="1" dirty="0">
                <a:latin typeface="Arial" panose="020B0604020202020204" pitchFamily="34" charset="0"/>
                <a:cs typeface="Arial" panose="020B0604020202020204" pitchFamily="34" charset="0"/>
              </a:rPr>
              <a:t>life expectancy</a:t>
            </a:r>
            <a:r>
              <a:rPr lang="en-IE" sz="2400" dirty="0">
                <a:latin typeface="Arial" panose="020B0604020202020204" pitchFamily="34" charset="0"/>
                <a:cs typeface="Arial" panose="020B0604020202020204" pitchFamily="34" charset="0"/>
              </a:rPr>
              <a:t> relate to </a:t>
            </a:r>
            <a:r>
              <a:rPr lang="en-IE" sz="2400" b="1" dirty="0">
                <a:latin typeface="Arial" panose="020B0604020202020204" pitchFamily="34" charset="0"/>
                <a:cs typeface="Arial" panose="020B0604020202020204" pitchFamily="34" charset="0"/>
              </a:rPr>
              <a:t>health expenditure</a:t>
            </a:r>
            <a:r>
              <a:rPr lang="en-IE" sz="2400" dirty="0">
                <a:latin typeface="Arial" panose="020B0604020202020204" pitchFamily="34" charset="0"/>
                <a:cs typeface="Arial" panose="020B0604020202020204" pitchFamily="34" charset="0"/>
              </a:rPr>
              <a:t> 	through different income groups ?</a:t>
            </a:r>
          </a:p>
          <a:p>
            <a:pPr marL="0" indent="0" algn="just" defTabSz="895350">
              <a:buFont typeface="Arial" pitchFamily="34" charset="0"/>
              <a:buNone/>
            </a:pPr>
            <a:r>
              <a:rPr lang="en-IE" sz="2400" b="1" dirty="0">
                <a:latin typeface="Arial" panose="020B0604020202020204" pitchFamily="34" charset="0"/>
                <a:cs typeface="Arial" panose="020B0604020202020204" pitchFamily="34" charset="0"/>
              </a:rPr>
              <a:t>Q.3 	</a:t>
            </a:r>
            <a:r>
              <a:rPr lang="en-IE" sz="2400" dirty="0">
                <a:latin typeface="Arial" panose="020B0604020202020204" pitchFamily="34" charset="0"/>
                <a:cs typeface="Arial" panose="020B0604020202020204" pitchFamily="34" charset="0"/>
              </a:rPr>
              <a:t>What variations are in </a:t>
            </a:r>
            <a:r>
              <a:rPr lang="en-IE" sz="2400" b="1" dirty="0">
                <a:latin typeface="Arial" panose="020B0604020202020204" pitchFamily="34" charset="0"/>
                <a:cs typeface="Arial" panose="020B0604020202020204" pitchFamily="34" charset="0"/>
              </a:rPr>
              <a:t>birth and infant mortality rates</a:t>
            </a:r>
            <a:r>
              <a:rPr lang="en-IE" sz="2400" dirty="0">
                <a:latin typeface="Arial" panose="020B0604020202020204" pitchFamily="34" charset="0"/>
                <a:cs typeface="Arial" panose="020B0604020202020204" pitchFamily="34" charset="0"/>
              </a:rPr>
              <a:t> across 	different income groups ?</a:t>
            </a:r>
          </a:p>
          <a:p>
            <a:pPr marL="0" indent="0" algn="just" defTabSz="895350">
              <a:buFont typeface="Arial" pitchFamily="34" charset="0"/>
              <a:buNone/>
            </a:pPr>
            <a:r>
              <a:rPr lang="en-IE" sz="2400" b="1" dirty="0">
                <a:latin typeface="Arial" panose="020B0604020202020204" pitchFamily="34" charset="0"/>
                <a:cs typeface="Arial" panose="020B0604020202020204" pitchFamily="34" charset="0"/>
              </a:rPr>
              <a:t>Q.4</a:t>
            </a:r>
            <a:r>
              <a:rPr lang="en-IE" sz="2400" dirty="0">
                <a:latin typeface="Arial" panose="020B0604020202020204" pitchFamily="34" charset="0"/>
                <a:cs typeface="Arial" panose="020B0604020202020204" pitchFamily="34" charset="0"/>
              </a:rPr>
              <a:t>	What impact has the </a:t>
            </a:r>
            <a:r>
              <a:rPr lang="en-IE" sz="2400" b="1" dirty="0">
                <a:latin typeface="Arial" panose="020B0604020202020204" pitchFamily="34" charset="0"/>
                <a:cs typeface="Arial" panose="020B0604020202020204" pitchFamily="34" charset="0"/>
              </a:rPr>
              <a:t>GDP per capita</a:t>
            </a:r>
            <a:r>
              <a:rPr lang="en-IE" sz="2400" dirty="0">
                <a:latin typeface="Arial" panose="020B0604020202020204" pitchFamily="34" charset="0"/>
                <a:cs typeface="Arial" panose="020B0604020202020204" pitchFamily="34" charset="0"/>
              </a:rPr>
              <a:t> on the </a:t>
            </a:r>
            <a:r>
              <a:rPr lang="en-IE" sz="2400" b="1" dirty="0">
                <a:latin typeface="Arial" panose="020B0604020202020204" pitchFamily="34" charset="0"/>
                <a:cs typeface="Arial" panose="020B0604020202020204" pitchFamily="34" charset="0"/>
              </a:rPr>
              <a:t>inflation rate 	</a:t>
            </a:r>
            <a:r>
              <a:rPr lang="en-IE" sz="2400" dirty="0">
                <a:latin typeface="Arial" panose="020B0604020202020204" pitchFamily="34" charset="0"/>
                <a:cs typeface="Arial" panose="020B0604020202020204" pitchFamily="34" charset="0"/>
              </a:rPr>
              <a:t>across income groups ?</a:t>
            </a:r>
          </a:p>
          <a:p>
            <a:pPr marL="0" indent="0" algn="just" defTabSz="895350">
              <a:buNone/>
            </a:pPr>
            <a:r>
              <a:rPr lang="en-IE" sz="2400" b="1" dirty="0">
                <a:latin typeface="Arial" panose="020B0604020202020204" pitchFamily="34" charset="0"/>
                <a:cs typeface="Arial" panose="020B0604020202020204" pitchFamily="34" charset="0"/>
              </a:rPr>
              <a:t>Q.5</a:t>
            </a:r>
            <a:r>
              <a:rPr lang="en-IE" sz="2400" dirty="0">
                <a:latin typeface="Arial" panose="020B0604020202020204" pitchFamily="34" charset="0"/>
                <a:cs typeface="Arial" panose="020B0604020202020204" pitchFamily="34" charset="0"/>
              </a:rPr>
              <a:t>	What variations are in </a:t>
            </a:r>
            <a:r>
              <a:rPr lang="en-IE" sz="2400" b="1" dirty="0">
                <a:latin typeface="Arial" panose="020B0604020202020204" pitchFamily="34" charset="0"/>
                <a:cs typeface="Arial" panose="020B0604020202020204" pitchFamily="34" charset="0"/>
              </a:rPr>
              <a:t>birth and death rate </a:t>
            </a:r>
            <a:r>
              <a:rPr lang="en-IE" sz="2400" dirty="0">
                <a:latin typeface="Arial" panose="020B0604020202020204" pitchFamily="34" charset="0"/>
                <a:cs typeface="Arial" panose="020B0604020202020204" pitchFamily="34" charset="0"/>
              </a:rPr>
              <a:t>over </a:t>
            </a:r>
            <a:r>
              <a:rPr lang="en-IE" sz="2400" b="1" dirty="0">
                <a:latin typeface="Arial" panose="020B0604020202020204" pitchFamily="34" charset="0"/>
                <a:cs typeface="Arial" panose="020B0604020202020204" pitchFamily="34" charset="0"/>
              </a:rPr>
              <a:t>time</a:t>
            </a:r>
            <a:r>
              <a:rPr lang="en-IE" sz="2400" dirty="0">
                <a:latin typeface="Arial" panose="020B0604020202020204" pitchFamily="34" charset="0"/>
                <a:cs typeface="Arial" panose="020B0604020202020204" pitchFamily="34" charset="0"/>
              </a:rPr>
              <a:t> across 	different income levels ?</a:t>
            </a:r>
          </a:p>
          <a:p>
            <a:pPr marL="0" indent="0" algn="just" defTabSz="895350">
              <a:buFont typeface="Arial" pitchFamily="34" charset="0"/>
              <a:buNone/>
            </a:pPr>
            <a:endParaRPr lang="en-IE" sz="2400" dirty="0">
              <a:latin typeface="Arial" panose="020B0604020202020204" pitchFamily="34" charset="0"/>
              <a:cs typeface="Arial" panose="020B0604020202020204" pitchFamily="34" charset="0"/>
            </a:endParaRPr>
          </a:p>
        </p:txBody>
      </p:sp>
      <p:sp>
        <p:nvSpPr>
          <p:cNvPr id="42" name="Content Placeholder 2"/>
          <p:cNvSpPr txBox="1">
            <a:spLocks/>
          </p:cNvSpPr>
          <p:nvPr/>
        </p:nvSpPr>
        <p:spPr>
          <a:xfrm>
            <a:off x="33513137" y="22237127"/>
            <a:ext cx="9736942" cy="7177744"/>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just" defTabSz="895350">
              <a:buFont typeface="Arial" pitchFamily="34" charset="0"/>
              <a:buNone/>
            </a:pPr>
            <a:r>
              <a:rPr lang="en-IE" sz="2400" dirty="0">
                <a:latin typeface="Arial" panose="020B0604020202020204" pitchFamily="34" charset="0"/>
                <a:cs typeface="Arial" panose="020B0604020202020204" pitchFamily="34" charset="0"/>
              </a:rPr>
              <a:t>A summarised answer to the research questions are presented below:</a:t>
            </a:r>
          </a:p>
          <a:p>
            <a:pPr marL="0" indent="0" algn="just" defTabSz="895350">
              <a:buFont typeface="Arial" pitchFamily="34" charset="0"/>
              <a:buNone/>
            </a:pPr>
            <a:endParaRPr lang="en-IE" sz="1000" dirty="0">
              <a:latin typeface="Arial" panose="020B0604020202020204" pitchFamily="34" charset="0"/>
              <a:cs typeface="Arial" panose="020B0604020202020204" pitchFamily="34" charset="0"/>
            </a:endParaRPr>
          </a:p>
          <a:p>
            <a:pPr marL="0" indent="0" defTabSz="895350">
              <a:buFont typeface="Arial" pitchFamily="34" charset="0"/>
              <a:buNone/>
            </a:pPr>
            <a:r>
              <a:rPr lang="en-IE" sz="2200" b="1" dirty="0">
                <a:latin typeface="Arial" panose="020B0604020202020204" pitchFamily="34" charset="0"/>
                <a:cs typeface="Arial" panose="020B0604020202020204" pitchFamily="34" charset="0"/>
              </a:rPr>
              <a:t>Q.1.</a:t>
            </a:r>
            <a:r>
              <a:rPr lang="en-IE" sz="2200" dirty="0">
                <a:latin typeface="Arial" panose="020B0604020202020204" pitchFamily="34" charset="0"/>
                <a:cs typeface="Arial" panose="020B0604020202020204" pitchFamily="34" charset="0"/>
              </a:rPr>
              <a:t> 	Higher GDP per capita correlates with longer life expectancy which is 	due to better life conditions in general and richer health care 	facilities.</a:t>
            </a:r>
            <a:endParaRPr lang="en-IE" sz="2200" i="1" dirty="0">
              <a:latin typeface="Arial" panose="020B0604020202020204" pitchFamily="34" charset="0"/>
              <a:cs typeface="Arial" panose="020B0604020202020204" pitchFamily="34" charset="0"/>
            </a:endParaRPr>
          </a:p>
          <a:p>
            <a:pPr marL="0" indent="0" defTabSz="895350">
              <a:buFont typeface="Arial" pitchFamily="34" charset="0"/>
              <a:buNone/>
            </a:pPr>
            <a:r>
              <a:rPr lang="en-IE" sz="2200" b="1" dirty="0">
                <a:latin typeface="Arial" panose="020B0604020202020204" pitchFamily="34" charset="0"/>
                <a:cs typeface="Arial" panose="020B0604020202020204" pitchFamily="34" charset="0"/>
              </a:rPr>
              <a:t>Q.2. </a:t>
            </a:r>
            <a:r>
              <a:rPr lang="en-IE" sz="2200" dirty="0">
                <a:latin typeface="Arial" panose="020B0604020202020204" pitchFamily="34" charset="0"/>
                <a:cs typeface="Arial" panose="020B0604020202020204" pitchFamily="34" charset="0"/>
              </a:rPr>
              <a:t>	Increased Health investments can result in better health outcomes if 	it’s done the right way effective for most income groups except low 	income that showed an opposite trend that is worth more 	investigation.</a:t>
            </a:r>
          </a:p>
          <a:p>
            <a:pPr marL="0" indent="0" defTabSz="895350">
              <a:buFont typeface="Arial" pitchFamily="34" charset="0"/>
              <a:buNone/>
            </a:pPr>
            <a:r>
              <a:rPr lang="en-IE" sz="2200" b="1" dirty="0">
                <a:latin typeface="Arial" panose="020B0604020202020204" pitchFamily="34" charset="0"/>
                <a:cs typeface="Arial" panose="020B0604020202020204" pitchFamily="34" charset="0"/>
              </a:rPr>
              <a:t>Q.3 </a:t>
            </a:r>
            <a:r>
              <a:rPr lang="en-IE" sz="2200" dirty="0">
                <a:latin typeface="Arial" panose="020B0604020202020204" pitchFamily="34" charset="0"/>
                <a:cs typeface="Arial" panose="020B0604020202020204" pitchFamily="34" charset="0"/>
              </a:rPr>
              <a:t>	Lower income groups tend to have higher birth and infant mortality 	rates which can indicate the demographical structure of these groups 	that requires a young workforce (agricultural countries for example) 	linked with less access to healthcare.</a:t>
            </a:r>
          </a:p>
          <a:p>
            <a:pPr marL="0" indent="0" defTabSz="895350">
              <a:buFont typeface="Arial" pitchFamily="34" charset="0"/>
              <a:buNone/>
            </a:pPr>
            <a:r>
              <a:rPr lang="en-IE" sz="2200" b="1" dirty="0">
                <a:latin typeface="Arial" panose="020B0604020202020204" pitchFamily="34" charset="0"/>
                <a:cs typeface="Arial" panose="020B0604020202020204" pitchFamily="34" charset="0"/>
              </a:rPr>
              <a:t>Q.4</a:t>
            </a:r>
            <a:r>
              <a:rPr lang="en-IE" sz="2200" dirty="0">
                <a:latin typeface="Arial" panose="020B0604020202020204" pitchFamily="34" charset="0"/>
                <a:cs typeface="Arial" panose="020B0604020202020204" pitchFamily="34" charset="0"/>
              </a:rPr>
              <a:t>	Inflation rate is more out of control with low-income countries where it 	can reach extremely high values compared to higher income 	countries where inflation rate is still reasonable.</a:t>
            </a:r>
          </a:p>
          <a:p>
            <a:pPr marL="0" indent="0" defTabSz="895350">
              <a:buFont typeface="Arial" pitchFamily="34" charset="0"/>
              <a:buNone/>
            </a:pPr>
            <a:r>
              <a:rPr lang="en-IE" sz="2200" b="1" dirty="0">
                <a:latin typeface="Arial" panose="020B0604020202020204" pitchFamily="34" charset="0"/>
                <a:cs typeface="Arial" panose="020B0604020202020204" pitchFamily="34" charset="0"/>
              </a:rPr>
              <a:t>Q.5</a:t>
            </a:r>
            <a:r>
              <a:rPr lang="en-IE" sz="2200" dirty="0">
                <a:latin typeface="Arial" panose="020B0604020202020204" pitchFamily="34" charset="0"/>
                <a:cs typeface="Arial" panose="020B0604020202020204" pitchFamily="34" charset="0"/>
              </a:rPr>
              <a:t>	Stable birth and death rates for most income groups, variability and 	improvement for lower income countries due to improvement in the 	quality of life ( more healthcare access, less wars etc..) over the 	years.</a:t>
            </a:r>
            <a:endParaRPr lang="en-IE" sz="2200" i="1" dirty="0">
              <a:latin typeface="Arial" panose="020B0604020202020204" pitchFamily="34" charset="0"/>
              <a:cs typeface="Arial" panose="020B0604020202020204" pitchFamily="34" charset="0"/>
            </a:endParaRPr>
          </a:p>
        </p:txBody>
      </p:sp>
      <p:sp>
        <p:nvSpPr>
          <p:cNvPr id="39" name="Content Placeholder 2">
            <a:extLst>
              <a:ext uri="{FF2B5EF4-FFF2-40B4-BE49-F238E27FC236}">
                <a16:creationId xmlns:a16="http://schemas.microsoft.com/office/drawing/2014/main" id="{2EFFBC5F-0C09-40DB-9DFE-B704854ECCA6}"/>
              </a:ext>
            </a:extLst>
          </p:cNvPr>
          <p:cNvSpPr txBox="1">
            <a:spLocks/>
          </p:cNvSpPr>
          <p:nvPr/>
        </p:nvSpPr>
        <p:spPr>
          <a:xfrm>
            <a:off x="11693941" y="8028377"/>
            <a:ext cx="9662432" cy="979718"/>
          </a:xfrm>
          <a:prstGeom prst="rect">
            <a:avLst/>
          </a:prstGeom>
        </p:spPr>
        <p:txBody>
          <a:bodyPr>
            <a:normAutofit fontScale="70000" lnSpcReduction="20000"/>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just">
              <a:buNone/>
            </a:pPr>
            <a:endParaRPr lang="en-IE" sz="9600" dirty="0">
              <a:latin typeface="Arial" panose="020B0604020202020204" pitchFamily="34" charset="0"/>
              <a:cs typeface="Arial" panose="020B0604020202020204" pitchFamily="34" charset="0"/>
            </a:endParaRPr>
          </a:p>
        </p:txBody>
      </p:sp>
      <p:sp>
        <p:nvSpPr>
          <p:cNvPr id="47" name="Content Placeholder 2">
            <a:extLst>
              <a:ext uri="{FF2B5EF4-FFF2-40B4-BE49-F238E27FC236}">
                <a16:creationId xmlns:a16="http://schemas.microsoft.com/office/drawing/2014/main" id="{C12A8FE5-E10F-498E-9E7D-EC629905A877}"/>
              </a:ext>
            </a:extLst>
          </p:cNvPr>
          <p:cNvSpPr txBox="1">
            <a:spLocks/>
          </p:cNvSpPr>
          <p:nvPr/>
        </p:nvSpPr>
        <p:spPr>
          <a:xfrm>
            <a:off x="33656519" y="31594272"/>
            <a:ext cx="9736942" cy="476403"/>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l">
              <a:buNone/>
            </a:pPr>
            <a:r>
              <a:rPr lang="en-IE" sz="900" dirty="0">
                <a:latin typeface="Arial" panose="020B0604020202020204" pitchFamily="34" charset="0"/>
                <a:cs typeface="Arial" panose="020B0604020202020204" pitchFamily="34" charset="0"/>
              </a:rPr>
              <a:t>Yusuf Gülcan,2023,</a:t>
            </a:r>
            <a:r>
              <a:rPr lang="en-GB" sz="900" dirty="0">
                <a:latin typeface="Arial" panose="020B0604020202020204" pitchFamily="34" charset="0"/>
                <a:cs typeface="Arial" panose="020B0604020202020204" pitchFamily="34" charset="0"/>
              </a:rPr>
              <a:t>World Bank Data on Countries. [online] Available at: </a:t>
            </a:r>
            <a:r>
              <a:rPr lang="en-GB" sz="900" dirty="0">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https://www.kaggle.com/datasets/yusufglcan/country-data</a:t>
            </a:r>
            <a:r>
              <a:rPr lang="en-GB" sz="900" dirty="0">
                <a:latin typeface="Arial" panose="020B0604020202020204" pitchFamily="34" charset="0"/>
                <a:cs typeface="Arial" panose="020B0604020202020204" pitchFamily="34" charset="0"/>
              </a:rPr>
              <a:t>.</a:t>
            </a:r>
          </a:p>
          <a:p>
            <a:pPr marL="0" indent="0" algn="l">
              <a:buNone/>
            </a:pPr>
            <a:r>
              <a:rPr lang="en-IE" sz="900" dirty="0">
                <a:latin typeface="Arial" panose="020B0604020202020204" pitchFamily="34" charset="0"/>
                <a:cs typeface="Arial" panose="020B0604020202020204" pitchFamily="34" charset="0"/>
              </a:rPr>
              <a:t>Kerem Karayağız (2021). World Economic Indicators. [online] Kaggle.com. Available at: </a:t>
            </a:r>
            <a:r>
              <a:rPr lang="en-IE" sz="900" dirty="0">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https://www.kaggle.com/datasets/keremkarayaz/world-economic-indicators/data</a:t>
            </a:r>
            <a:r>
              <a:rPr lang="en-IE" sz="900" dirty="0">
                <a:latin typeface="Arial" panose="020B0604020202020204" pitchFamily="34" charset="0"/>
                <a:cs typeface="Arial" panose="020B0604020202020204" pitchFamily="34" charset="0"/>
              </a:rPr>
              <a:t> .</a:t>
            </a:r>
          </a:p>
          <a:p>
            <a:pPr marL="0" indent="0" algn="l">
              <a:buNone/>
            </a:pPr>
            <a:r>
              <a:rPr lang="en-GB" sz="800" b="0" i="0" dirty="0">
                <a:effectLst/>
                <a:latin typeface="Calibri" panose="020F0502020204030204" pitchFamily="34" charset="0"/>
              </a:rPr>
              <a:t>‌</a:t>
            </a:r>
          </a:p>
        </p:txBody>
      </p:sp>
      <p:sp>
        <p:nvSpPr>
          <p:cNvPr id="12" name="Text Placeholder 3">
            <a:extLst>
              <a:ext uri="{FF2B5EF4-FFF2-40B4-BE49-F238E27FC236}">
                <a16:creationId xmlns:a16="http://schemas.microsoft.com/office/drawing/2014/main" id="{49D5E707-73B1-0BF6-DE4D-7BBD30E9B733}"/>
              </a:ext>
            </a:extLst>
          </p:cNvPr>
          <p:cNvSpPr txBox="1">
            <a:spLocks/>
          </p:cNvSpPr>
          <p:nvPr/>
        </p:nvSpPr>
        <p:spPr>
          <a:xfrm>
            <a:off x="491425" y="18337922"/>
            <a:ext cx="10050462"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solidFill>
                  <a:schemeClr val="tx2"/>
                </a:solidFill>
                <a:latin typeface="Arial" panose="020B0604020202020204" pitchFamily="34" charset="0"/>
                <a:cs typeface="Arial" panose="020B0604020202020204" pitchFamily="34" charset="0"/>
              </a:rPr>
              <a:t>Data Preparation</a:t>
            </a:r>
          </a:p>
        </p:txBody>
      </p:sp>
      <p:sp>
        <p:nvSpPr>
          <p:cNvPr id="13" name="Content Placeholder 2">
            <a:extLst>
              <a:ext uri="{FF2B5EF4-FFF2-40B4-BE49-F238E27FC236}">
                <a16:creationId xmlns:a16="http://schemas.microsoft.com/office/drawing/2014/main" id="{A127C54B-3CC0-A294-5D9C-582B36930054}"/>
              </a:ext>
            </a:extLst>
          </p:cNvPr>
          <p:cNvSpPr txBox="1">
            <a:spLocks/>
          </p:cNvSpPr>
          <p:nvPr/>
        </p:nvSpPr>
        <p:spPr>
          <a:xfrm>
            <a:off x="748454" y="19031946"/>
            <a:ext cx="9699774" cy="10371575"/>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fontAlgn="base">
              <a:spcBef>
                <a:spcPts val="0"/>
              </a:spcBef>
              <a:buNone/>
            </a:pPr>
            <a:r>
              <a:rPr lang="en-GB" sz="2400" b="1" dirty="0">
                <a:latin typeface="Arial" panose="020B0604020202020204" pitchFamily="34" charset="0"/>
                <a:cs typeface="Arial" panose="020B0604020202020204" pitchFamily="34" charset="0"/>
              </a:rPr>
              <a:t>Actions: </a:t>
            </a:r>
          </a:p>
          <a:p>
            <a:pPr marL="0" indent="0" fontAlgn="base">
              <a:spcBef>
                <a:spcPts val="0"/>
              </a:spcBef>
            </a:pPr>
            <a:r>
              <a:rPr lang="en-GB" sz="2400" dirty="0">
                <a:latin typeface="Arial" panose="020B0604020202020204" pitchFamily="34" charset="0"/>
                <a:cs typeface="Arial" panose="020B0604020202020204" pitchFamily="34" charset="0"/>
              </a:rPr>
              <a:t> Cleaned each dataset on its own</a:t>
            </a:r>
          </a:p>
          <a:p>
            <a:pPr marL="0" indent="0" fontAlgn="base">
              <a:spcBef>
                <a:spcPts val="0"/>
              </a:spcBef>
            </a:pPr>
            <a:r>
              <a:rPr lang="en-GB" sz="2400" dirty="0">
                <a:latin typeface="Arial" panose="020B0604020202020204" pitchFamily="34" charset="0"/>
                <a:cs typeface="Arial" panose="020B0604020202020204" pitchFamily="34" charset="0"/>
              </a:rPr>
              <a:t> For the sake of an accurate research, I dropped some columns  with high null values or not useful, I’ve based this criteria on the GDP column and added a threshold of 0.2 missing values then reduced the time frame from 1990 at first.</a:t>
            </a:r>
          </a:p>
          <a:p>
            <a:pPr marL="0" indent="0" fontAlgn="base">
              <a:spcBef>
                <a:spcPts val="0"/>
              </a:spcBef>
            </a:pPr>
            <a:r>
              <a:rPr lang="en-GB" sz="2400" dirty="0">
                <a:latin typeface="Arial" panose="020B0604020202020204" pitchFamily="34" charset="0"/>
                <a:cs typeface="Arial" panose="020B0604020202020204" pitchFamily="34" charset="0"/>
              </a:rPr>
              <a:t> Used interpolation shown in the code snippet below as most of my new missing values are on the edges of my time frame, mean and median were not useful because it will affect my results.</a:t>
            </a:r>
          </a:p>
          <a:p>
            <a:pPr marL="0" indent="0" fontAlgn="base">
              <a:spcBef>
                <a:spcPts val="0"/>
              </a:spcBef>
            </a:pPr>
            <a:r>
              <a:rPr lang="en-GB" sz="2400" dirty="0">
                <a:latin typeface="Arial" panose="020B0604020202020204" pitchFamily="34" charset="0"/>
                <a:cs typeface="Arial" panose="020B0604020202020204" pitchFamily="34" charset="0"/>
              </a:rPr>
              <a:t> Once the first dataset is clean, I started working on the new dataset.</a:t>
            </a:r>
          </a:p>
          <a:p>
            <a:pPr marL="0" indent="0" fontAlgn="base">
              <a:spcBef>
                <a:spcPts val="0"/>
              </a:spcBef>
            </a:pPr>
            <a:r>
              <a:rPr lang="en-GB" sz="2400" dirty="0">
                <a:latin typeface="Arial" panose="020B0604020202020204" pitchFamily="34" charset="0"/>
                <a:cs typeface="Arial" panose="020B0604020202020204" pitchFamily="34" charset="0"/>
              </a:rPr>
              <a:t> I used the same approach as in my first data, but I filled some null values with real world data this time from the internet for inflation rate column for example.</a:t>
            </a:r>
          </a:p>
          <a:p>
            <a:pPr marL="0" indent="0" fontAlgn="base">
              <a:spcBef>
                <a:spcPts val="0"/>
              </a:spcBef>
            </a:pPr>
            <a:r>
              <a:rPr lang="en-GB" sz="2400" dirty="0">
                <a:latin typeface="Arial" panose="020B0604020202020204" pitchFamily="34" charset="0"/>
                <a:cs typeface="Arial" panose="020B0604020202020204" pitchFamily="34" charset="0"/>
              </a:rPr>
              <a:t> I changed the time frame to 2000-2018 and merged the two datasets by country name, country code and year where I ended up with 20 columns and 3211 rows that I feel confident to use in my research.</a:t>
            </a:r>
          </a:p>
          <a:p>
            <a:pPr marL="0" indent="0" fontAlgn="base">
              <a:spcBef>
                <a:spcPts val="0"/>
              </a:spcBef>
              <a:buNone/>
            </a:pPr>
            <a:r>
              <a:rPr lang="en-GB" sz="2400" b="1" dirty="0">
                <a:latin typeface="Arial" panose="020B0604020202020204" pitchFamily="34" charset="0"/>
                <a:cs typeface="Arial" panose="020B0604020202020204" pitchFamily="34" charset="0"/>
              </a:rPr>
              <a:t>Code snippet:</a:t>
            </a:r>
          </a:p>
          <a:p>
            <a:pPr marL="0" indent="0" fontAlgn="base">
              <a:spcBef>
                <a:spcPts val="0"/>
              </a:spcBef>
              <a:buNone/>
            </a:pPr>
            <a:endParaRPr lang="en-GB" sz="2400" b="1" dirty="0">
              <a:latin typeface="Arial" panose="020B0604020202020204" pitchFamily="34" charset="0"/>
              <a:cs typeface="Arial" panose="020B0604020202020204" pitchFamily="34" charset="0"/>
            </a:endParaRPr>
          </a:p>
          <a:p>
            <a:pPr marL="0" indent="0" fontAlgn="base">
              <a:spcBef>
                <a:spcPts val="0"/>
              </a:spcBef>
              <a:buNone/>
            </a:pPr>
            <a:endParaRPr lang="en-GB" sz="2400" b="1" dirty="0">
              <a:latin typeface="Arial" panose="020B0604020202020204" pitchFamily="34" charset="0"/>
              <a:cs typeface="Arial" panose="020B0604020202020204" pitchFamily="34" charset="0"/>
            </a:endParaRPr>
          </a:p>
          <a:p>
            <a:pPr marL="0" indent="0" fontAlgn="base">
              <a:spcBef>
                <a:spcPts val="0"/>
              </a:spcBef>
              <a:buNone/>
            </a:pPr>
            <a:endParaRPr lang="en-GB" sz="2400" b="1" dirty="0">
              <a:latin typeface="Arial" panose="020B0604020202020204" pitchFamily="34" charset="0"/>
              <a:cs typeface="Arial" panose="020B0604020202020204" pitchFamily="34" charset="0"/>
            </a:endParaRPr>
          </a:p>
          <a:p>
            <a:pPr marL="0" indent="0" fontAlgn="base">
              <a:spcBef>
                <a:spcPts val="0"/>
              </a:spcBef>
              <a:buNone/>
            </a:pPr>
            <a:endParaRPr lang="en-GB" sz="2400" b="1" dirty="0">
              <a:latin typeface="Arial" panose="020B0604020202020204" pitchFamily="34" charset="0"/>
              <a:cs typeface="Arial" panose="020B0604020202020204" pitchFamily="34" charset="0"/>
            </a:endParaRPr>
          </a:p>
          <a:p>
            <a:pPr marL="0" indent="0" fontAlgn="base">
              <a:spcBef>
                <a:spcPts val="0"/>
              </a:spcBef>
              <a:buNone/>
            </a:pPr>
            <a:r>
              <a:rPr lang="en-GB" sz="2400" b="1" dirty="0">
                <a:latin typeface="Arial" panose="020B0604020202020204" pitchFamily="34" charset="0"/>
                <a:cs typeface="Arial" panose="020B0604020202020204" pitchFamily="34" charset="0"/>
              </a:rPr>
              <a:t>Challenges:</a:t>
            </a:r>
          </a:p>
          <a:p>
            <a:pPr marL="0" indent="0" fontAlgn="base">
              <a:spcBef>
                <a:spcPts val="0"/>
              </a:spcBef>
              <a:buNone/>
            </a:pPr>
            <a:r>
              <a:rPr lang="en-GB" sz="2400" dirty="0">
                <a:latin typeface="Arial" panose="020B0604020202020204" pitchFamily="34" charset="0"/>
                <a:cs typeface="Arial" panose="020B0604020202020204" pitchFamily="34" charset="0"/>
              </a:rPr>
              <a:t>The main challenge that I had was dealing with outliers as I had plenty of them in different highly skewed columns as shown below but I decided to retain them as they are part of real-world data because there is a huge gap between high income countries and low-income countries.</a:t>
            </a:r>
          </a:p>
          <a:p>
            <a:pPr marL="0" indent="0" fontAlgn="base">
              <a:spcBef>
                <a:spcPts val="0"/>
              </a:spcBef>
            </a:pPr>
            <a:endParaRPr lang="en-GB" sz="2400" b="1" dirty="0">
              <a:latin typeface="Arial" panose="020B0604020202020204" pitchFamily="34" charset="0"/>
              <a:cs typeface="Arial" panose="020B0604020202020204" pitchFamily="34" charset="0"/>
            </a:endParaRPr>
          </a:p>
          <a:p>
            <a:pPr marL="0" indent="0" fontAlgn="base">
              <a:spcBef>
                <a:spcPts val="0"/>
              </a:spcBef>
            </a:pPr>
            <a:endParaRPr lang="en-GB" sz="2400" dirty="0">
              <a:latin typeface="Arial" panose="020B0604020202020204" pitchFamily="34" charset="0"/>
              <a:cs typeface="Arial" panose="020B0604020202020204" pitchFamily="34" charset="0"/>
            </a:endParaRPr>
          </a:p>
          <a:p>
            <a:pPr marL="0" indent="0">
              <a:spcBef>
                <a:spcPts val="0"/>
              </a:spcBef>
            </a:pPr>
            <a:endParaRPr lang="en-IE" sz="2400" dirty="0">
              <a:latin typeface="Arial" panose="020B0604020202020204" pitchFamily="34" charset="0"/>
              <a:cs typeface="Arial" panose="020B0604020202020204" pitchFamily="34" charset="0"/>
            </a:endParaRPr>
          </a:p>
        </p:txBody>
      </p:sp>
      <p:pic>
        <p:nvPicPr>
          <p:cNvPr id="21" name="Picture 20">
            <a:extLst>
              <a:ext uri="{FF2B5EF4-FFF2-40B4-BE49-F238E27FC236}">
                <a16:creationId xmlns:a16="http://schemas.microsoft.com/office/drawing/2014/main" id="{CA12FC90-D8E6-1C4D-363B-34231D11D136}"/>
              </a:ext>
            </a:extLst>
          </p:cNvPr>
          <p:cNvPicPr>
            <a:picLocks noChangeAspect="1"/>
          </p:cNvPicPr>
          <p:nvPr/>
        </p:nvPicPr>
        <p:blipFill>
          <a:blip r:embed="rId5"/>
          <a:stretch>
            <a:fillRect/>
          </a:stretch>
        </p:blipFill>
        <p:spPr>
          <a:xfrm>
            <a:off x="977053" y="25411013"/>
            <a:ext cx="9120343" cy="1184714"/>
          </a:xfrm>
          <a:prstGeom prst="rect">
            <a:avLst/>
          </a:prstGeom>
          <a:ln w="38100">
            <a:solidFill>
              <a:schemeClr val="bg2">
                <a:lumMod val="25000"/>
              </a:schemeClr>
            </a:solidFill>
          </a:ln>
        </p:spPr>
      </p:pic>
      <p:pic>
        <p:nvPicPr>
          <p:cNvPr id="24" name="Picture 23" descr="A graph of numbers and columns&#10;&#10;Description automatically generated with medium confidence">
            <a:extLst>
              <a:ext uri="{FF2B5EF4-FFF2-40B4-BE49-F238E27FC236}">
                <a16:creationId xmlns:a16="http://schemas.microsoft.com/office/drawing/2014/main" id="{ED4953C1-57F7-7045-BDBE-FFB1D11FC03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7053" y="29070300"/>
            <a:ext cx="9120344" cy="2877046"/>
          </a:xfrm>
          <a:prstGeom prst="rect">
            <a:avLst/>
          </a:prstGeom>
          <a:ln w="38100">
            <a:solidFill>
              <a:schemeClr val="bg2">
                <a:lumMod val="25000"/>
              </a:schemeClr>
            </a:solidFill>
          </a:ln>
        </p:spPr>
      </p:pic>
      <p:pic>
        <p:nvPicPr>
          <p:cNvPr id="50" name="Picture 49" descr="A screenshot of a graph&#10;&#10;Description automatically generated">
            <a:extLst>
              <a:ext uri="{FF2B5EF4-FFF2-40B4-BE49-F238E27FC236}">
                <a16:creationId xmlns:a16="http://schemas.microsoft.com/office/drawing/2014/main" id="{37730D50-9041-93E9-8E34-2F6AF61D36B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096195" y="24676704"/>
            <a:ext cx="8767588" cy="5439534"/>
          </a:xfrm>
          <a:prstGeom prst="rect">
            <a:avLst/>
          </a:prstGeom>
          <a:ln w="38100">
            <a:solidFill>
              <a:schemeClr val="bg2">
                <a:lumMod val="25000"/>
              </a:schemeClr>
            </a:solidFill>
          </a:ln>
        </p:spPr>
      </p:pic>
      <p:pic>
        <p:nvPicPr>
          <p:cNvPr id="54" name="Picture 53" descr="A graph of birth and death rate&#10;&#10;Description automatically generated">
            <a:extLst>
              <a:ext uri="{FF2B5EF4-FFF2-40B4-BE49-F238E27FC236}">
                <a16:creationId xmlns:a16="http://schemas.microsoft.com/office/drawing/2014/main" id="{8287EB8E-68AC-4506-6845-5D2E1ECC88C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890134" y="16334559"/>
            <a:ext cx="9183664" cy="5439534"/>
          </a:xfrm>
          <a:prstGeom prst="rect">
            <a:avLst/>
          </a:prstGeom>
          <a:ln w="38100">
            <a:solidFill>
              <a:schemeClr val="bg2">
                <a:lumMod val="25000"/>
              </a:schemeClr>
            </a:solidFill>
          </a:ln>
        </p:spPr>
      </p:pic>
      <p:pic>
        <p:nvPicPr>
          <p:cNvPr id="56" name="Picture 55" descr="A screen shot of a graph&#10;&#10;Description automatically generated">
            <a:extLst>
              <a:ext uri="{FF2B5EF4-FFF2-40B4-BE49-F238E27FC236}">
                <a16:creationId xmlns:a16="http://schemas.microsoft.com/office/drawing/2014/main" id="{DDB19C74-8061-D269-1499-162A9ABE907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923707" y="11651219"/>
            <a:ext cx="8982276" cy="5373769"/>
          </a:xfrm>
          <a:prstGeom prst="rect">
            <a:avLst/>
          </a:prstGeom>
          <a:ln w="38100">
            <a:solidFill>
              <a:schemeClr val="tx1"/>
            </a:solidFill>
          </a:ln>
        </p:spPr>
      </p:pic>
      <p:sp>
        <p:nvSpPr>
          <p:cNvPr id="58" name="Text Placeholder 57">
            <a:extLst>
              <a:ext uri="{FF2B5EF4-FFF2-40B4-BE49-F238E27FC236}">
                <a16:creationId xmlns:a16="http://schemas.microsoft.com/office/drawing/2014/main" id="{850650EA-7B26-6C71-BADA-C5595BA6A090}"/>
              </a:ext>
            </a:extLst>
          </p:cNvPr>
          <p:cNvSpPr>
            <a:spLocks noGrp="1"/>
          </p:cNvSpPr>
          <p:nvPr>
            <p:ph type="body" sz="quarter" idx="21"/>
          </p:nvPr>
        </p:nvSpPr>
        <p:spPr>
          <a:xfrm>
            <a:off x="11460161" y="6378481"/>
            <a:ext cx="9403621" cy="1661971"/>
          </a:xfrm>
        </p:spPr>
        <p:txBody>
          <a:bodyPr/>
          <a:lstStyle/>
          <a:p>
            <a:r>
              <a:rPr lang="en-IE" sz="2400" b="1" dirty="0">
                <a:latin typeface="Arial" panose="020B0604020202020204" pitchFamily="34" charset="0"/>
                <a:cs typeface="Arial" panose="020B0604020202020204" pitchFamily="34" charset="0"/>
              </a:rPr>
              <a:t>Q.1.</a:t>
            </a:r>
            <a:r>
              <a:rPr lang="en-IE" sz="2400" dirty="0">
                <a:latin typeface="Arial" panose="020B0604020202020204" pitchFamily="34" charset="0"/>
                <a:cs typeface="Arial" panose="020B0604020202020204" pitchFamily="34" charset="0"/>
              </a:rPr>
              <a:t> How does </a:t>
            </a:r>
            <a:r>
              <a:rPr lang="en-IE" sz="2400" b="1" dirty="0">
                <a:latin typeface="Arial" panose="020B0604020202020204" pitchFamily="34" charset="0"/>
                <a:cs typeface="Arial" panose="020B0604020202020204" pitchFamily="34" charset="0"/>
              </a:rPr>
              <a:t>GDP per capita</a:t>
            </a:r>
            <a:r>
              <a:rPr lang="en-IE" sz="2400" dirty="0">
                <a:latin typeface="Arial" panose="020B0604020202020204" pitchFamily="34" charset="0"/>
                <a:cs typeface="Arial" panose="020B0604020202020204" pitchFamily="34" charset="0"/>
              </a:rPr>
              <a:t> correlate with </a:t>
            </a:r>
            <a:r>
              <a:rPr lang="en-IE" sz="2400" b="1" dirty="0">
                <a:latin typeface="Arial" panose="020B0604020202020204" pitchFamily="34" charset="0"/>
                <a:cs typeface="Arial" panose="020B0604020202020204" pitchFamily="34" charset="0"/>
              </a:rPr>
              <a:t>life expectancy</a:t>
            </a:r>
            <a:r>
              <a:rPr lang="en-IE" sz="2400" dirty="0">
                <a:latin typeface="Arial" panose="020B0604020202020204" pitchFamily="34" charset="0"/>
                <a:cs typeface="Arial" panose="020B0604020202020204" pitchFamily="34" charset="0"/>
              </a:rPr>
              <a:t> and its variance across different income groups ?</a:t>
            </a:r>
          </a:p>
          <a:p>
            <a:endParaRPr lang="en-IE" dirty="0"/>
          </a:p>
        </p:txBody>
      </p:sp>
      <p:sp>
        <p:nvSpPr>
          <p:cNvPr id="4104" name="Text Placeholder 57">
            <a:extLst>
              <a:ext uri="{FF2B5EF4-FFF2-40B4-BE49-F238E27FC236}">
                <a16:creationId xmlns:a16="http://schemas.microsoft.com/office/drawing/2014/main" id="{553E4869-93A3-D145-D0D8-734C9D6B9F98}"/>
              </a:ext>
            </a:extLst>
          </p:cNvPr>
          <p:cNvSpPr txBox="1">
            <a:spLocks/>
          </p:cNvSpPr>
          <p:nvPr/>
        </p:nvSpPr>
        <p:spPr>
          <a:xfrm>
            <a:off x="11460163" y="15197936"/>
            <a:ext cx="9540904" cy="1661971"/>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just" defTabSz="895350">
              <a:buFont typeface="Arial" pitchFamily="34" charset="0"/>
              <a:buNone/>
            </a:pPr>
            <a:r>
              <a:rPr lang="en-IE" sz="2400" b="1" dirty="0">
                <a:latin typeface="Arial" panose="020B0604020202020204" pitchFamily="34" charset="0"/>
                <a:cs typeface="Arial" panose="020B0604020202020204" pitchFamily="34" charset="0"/>
              </a:rPr>
              <a:t>Q.2</a:t>
            </a:r>
            <a:r>
              <a:rPr lang="en-IE" sz="2400" dirty="0">
                <a:latin typeface="Arial" panose="020B0604020202020204" pitchFamily="34" charset="0"/>
                <a:cs typeface="Arial" panose="020B0604020202020204" pitchFamily="34" charset="0"/>
              </a:rPr>
              <a:t>. How does </a:t>
            </a:r>
            <a:r>
              <a:rPr lang="en-IE" sz="2400" b="1" dirty="0">
                <a:latin typeface="Arial" panose="020B0604020202020204" pitchFamily="34" charset="0"/>
                <a:cs typeface="Arial" panose="020B0604020202020204" pitchFamily="34" charset="0"/>
              </a:rPr>
              <a:t>life expectancy</a:t>
            </a:r>
            <a:r>
              <a:rPr lang="en-IE" sz="2400" dirty="0">
                <a:latin typeface="Arial" panose="020B0604020202020204" pitchFamily="34" charset="0"/>
                <a:cs typeface="Arial" panose="020B0604020202020204" pitchFamily="34" charset="0"/>
              </a:rPr>
              <a:t> relate to </a:t>
            </a:r>
            <a:r>
              <a:rPr lang="en-IE" sz="2400" b="1" dirty="0">
                <a:latin typeface="Arial" panose="020B0604020202020204" pitchFamily="34" charset="0"/>
                <a:cs typeface="Arial" panose="020B0604020202020204" pitchFamily="34" charset="0"/>
              </a:rPr>
              <a:t>health expenditure</a:t>
            </a:r>
            <a:r>
              <a:rPr lang="en-IE" sz="2400" dirty="0">
                <a:latin typeface="Arial" panose="020B0604020202020204" pitchFamily="34" charset="0"/>
                <a:cs typeface="Arial" panose="020B0604020202020204" pitchFamily="34" charset="0"/>
              </a:rPr>
              <a:t> through different income groups ?</a:t>
            </a:r>
          </a:p>
          <a:p>
            <a:endParaRPr lang="en-IE" dirty="0"/>
          </a:p>
        </p:txBody>
      </p:sp>
      <p:sp>
        <p:nvSpPr>
          <p:cNvPr id="4105" name="Text Placeholder 57">
            <a:extLst>
              <a:ext uri="{FF2B5EF4-FFF2-40B4-BE49-F238E27FC236}">
                <a16:creationId xmlns:a16="http://schemas.microsoft.com/office/drawing/2014/main" id="{263918A7-6ABD-ABDA-D478-981D4EEBE40C}"/>
              </a:ext>
            </a:extLst>
          </p:cNvPr>
          <p:cNvSpPr txBox="1">
            <a:spLocks/>
          </p:cNvSpPr>
          <p:nvPr/>
        </p:nvSpPr>
        <p:spPr>
          <a:xfrm>
            <a:off x="11612562" y="23544695"/>
            <a:ext cx="9388505" cy="1661971"/>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just" defTabSz="895350">
              <a:buFont typeface="Arial" pitchFamily="34" charset="0"/>
              <a:buNone/>
            </a:pPr>
            <a:r>
              <a:rPr lang="en-IE" sz="2400" b="1" dirty="0">
                <a:latin typeface="Arial" panose="020B0604020202020204" pitchFamily="34" charset="0"/>
                <a:cs typeface="Arial" panose="020B0604020202020204" pitchFamily="34" charset="0"/>
              </a:rPr>
              <a:t>Q.3 </a:t>
            </a:r>
            <a:r>
              <a:rPr lang="en-IE" sz="2400" dirty="0">
                <a:latin typeface="Arial" panose="020B0604020202020204" pitchFamily="34" charset="0"/>
                <a:cs typeface="Arial" panose="020B0604020202020204" pitchFamily="34" charset="0"/>
              </a:rPr>
              <a:t>What variations are in </a:t>
            </a:r>
            <a:r>
              <a:rPr lang="en-IE" sz="2400" b="1" dirty="0">
                <a:latin typeface="Arial" panose="020B0604020202020204" pitchFamily="34" charset="0"/>
                <a:cs typeface="Arial" panose="020B0604020202020204" pitchFamily="34" charset="0"/>
              </a:rPr>
              <a:t>birth and infant mortality rates</a:t>
            </a:r>
            <a:r>
              <a:rPr lang="en-IE" sz="2400" dirty="0">
                <a:latin typeface="Arial" panose="020B0604020202020204" pitchFamily="34" charset="0"/>
                <a:cs typeface="Arial" panose="020B0604020202020204" pitchFamily="34" charset="0"/>
              </a:rPr>
              <a:t> across different income groups ?</a:t>
            </a:r>
          </a:p>
          <a:p>
            <a:endParaRPr lang="en-IE" dirty="0"/>
          </a:p>
        </p:txBody>
      </p:sp>
      <p:sp>
        <p:nvSpPr>
          <p:cNvPr id="4106" name="Text Placeholder 57">
            <a:extLst>
              <a:ext uri="{FF2B5EF4-FFF2-40B4-BE49-F238E27FC236}">
                <a16:creationId xmlns:a16="http://schemas.microsoft.com/office/drawing/2014/main" id="{2B5AC677-C791-7363-8EBE-D86D98A6F8B3}"/>
              </a:ext>
            </a:extLst>
          </p:cNvPr>
          <p:cNvSpPr txBox="1">
            <a:spLocks/>
          </p:cNvSpPr>
          <p:nvPr/>
        </p:nvSpPr>
        <p:spPr>
          <a:xfrm>
            <a:off x="22420958" y="6182284"/>
            <a:ext cx="9652839" cy="1661971"/>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just" defTabSz="895350">
              <a:buFont typeface="Arial" pitchFamily="34" charset="0"/>
              <a:buNone/>
            </a:pPr>
            <a:r>
              <a:rPr lang="en-IE" sz="2400" b="1" dirty="0">
                <a:latin typeface="Arial" panose="020B0604020202020204" pitchFamily="34" charset="0"/>
                <a:cs typeface="Arial" panose="020B0604020202020204" pitchFamily="34" charset="0"/>
              </a:rPr>
              <a:t>Q.4 </a:t>
            </a:r>
            <a:r>
              <a:rPr lang="en-IE" sz="2400" dirty="0">
                <a:latin typeface="Arial" panose="020B0604020202020204" pitchFamily="34" charset="0"/>
                <a:cs typeface="Arial" panose="020B0604020202020204" pitchFamily="34" charset="0"/>
              </a:rPr>
              <a:t>What impact has the </a:t>
            </a:r>
            <a:r>
              <a:rPr lang="en-IE" sz="2400" b="1" dirty="0">
                <a:latin typeface="Arial" panose="020B0604020202020204" pitchFamily="34" charset="0"/>
                <a:cs typeface="Arial" panose="020B0604020202020204" pitchFamily="34" charset="0"/>
              </a:rPr>
              <a:t>GDP per capita</a:t>
            </a:r>
            <a:r>
              <a:rPr lang="en-IE" sz="2400" dirty="0">
                <a:latin typeface="Arial" panose="020B0604020202020204" pitchFamily="34" charset="0"/>
                <a:cs typeface="Arial" panose="020B0604020202020204" pitchFamily="34" charset="0"/>
              </a:rPr>
              <a:t> on the </a:t>
            </a:r>
            <a:r>
              <a:rPr lang="en-IE" sz="2400" b="1" dirty="0">
                <a:latin typeface="Arial" panose="020B0604020202020204" pitchFamily="34" charset="0"/>
                <a:cs typeface="Arial" panose="020B0604020202020204" pitchFamily="34" charset="0"/>
              </a:rPr>
              <a:t>inflation rate </a:t>
            </a:r>
            <a:r>
              <a:rPr lang="en-IE" sz="2400" dirty="0">
                <a:latin typeface="Arial" panose="020B0604020202020204" pitchFamily="34" charset="0"/>
                <a:cs typeface="Arial" panose="020B0604020202020204" pitchFamily="34" charset="0"/>
              </a:rPr>
              <a:t>across income groups ?</a:t>
            </a:r>
          </a:p>
          <a:p>
            <a:endParaRPr lang="en-IE" dirty="0"/>
          </a:p>
        </p:txBody>
      </p:sp>
      <p:sp>
        <p:nvSpPr>
          <p:cNvPr id="4107" name="Text Placeholder 57">
            <a:extLst>
              <a:ext uri="{FF2B5EF4-FFF2-40B4-BE49-F238E27FC236}">
                <a16:creationId xmlns:a16="http://schemas.microsoft.com/office/drawing/2014/main" id="{1B0ECE50-C8A4-6FD1-AD42-97F9282A9748}"/>
              </a:ext>
            </a:extLst>
          </p:cNvPr>
          <p:cNvSpPr txBox="1">
            <a:spLocks/>
          </p:cNvSpPr>
          <p:nvPr/>
        </p:nvSpPr>
        <p:spPr>
          <a:xfrm>
            <a:off x="22420958" y="15003125"/>
            <a:ext cx="10048874" cy="1661971"/>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just" defTabSz="895350">
              <a:buNone/>
            </a:pPr>
            <a:r>
              <a:rPr lang="en-IE" sz="2400" b="1" dirty="0">
                <a:latin typeface="Arial" panose="020B0604020202020204" pitchFamily="34" charset="0"/>
                <a:cs typeface="Arial" panose="020B0604020202020204" pitchFamily="34" charset="0"/>
              </a:rPr>
              <a:t>Q.5 </a:t>
            </a:r>
            <a:r>
              <a:rPr lang="en-IE" sz="2400" dirty="0">
                <a:latin typeface="Arial" panose="020B0604020202020204" pitchFamily="34" charset="0"/>
                <a:cs typeface="Arial" panose="020B0604020202020204" pitchFamily="34" charset="0"/>
              </a:rPr>
              <a:t>What variations are in </a:t>
            </a:r>
            <a:r>
              <a:rPr lang="en-IE" sz="2400" b="1" dirty="0">
                <a:latin typeface="Arial" panose="020B0604020202020204" pitchFamily="34" charset="0"/>
                <a:cs typeface="Arial" panose="020B0604020202020204" pitchFamily="34" charset="0"/>
              </a:rPr>
              <a:t>birth and death rate </a:t>
            </a:r>
            <a:r>
              <a:rPr lang="en-IE" sz="2400" dirty="0">
                <a:latin typeface="Arial" panose="020B0604020202020204" pitchFamily="34" charset="0"/>
                <a:cs typeface="Arial" panose="020B0604020202020204" pitchFamily="34" charset="0"/>
              </a:rPr>
              <a:t>over </a:t>
            </a:r>
            <a:r>
              <a:rPr lang="en-IE" sz="2400" b="1" dirty="0">
                <a:latin typeface="Arial" panose="020B0604020202020204" pitchFamily="34" charset="0"/>
                <a:cs typeface="Arial" panose="020B0604020202020204" pitchFamily="34" charset="0"/>
              </a:rPr>
              <a:t>time</a:t>
            </a:r>
            <a:r>
              <a:rPr lang="en-IE" sz="2400" dirty="0">
                <a:latin typeface="Arial" panose="020B0604020202020204" pitchFamily="34" charset="0"/>
                <a:cs typeface="Arial" panose="020B0604020202020204" pitchFamily="34" charset="0"/>
              </a:rPr>
              <a:t> across different income levels ?</a:t>
            </a:r>
          </a:p>
          <a:p>
            <a:endParaRPr lang="en-IE" dirty="0"/>
          </a:p>
        </p:txBody>
      </p:sp>
      <p:sp>
        <p:nvSpPr>
          <p:cNvPr id="4108" name="Text Placeholder 7">
            <a:extLst>
              <a:ext uri="{FF2B5EF4-FFF2-40B4-BE49-F238E27FC236}">
                <a16:creationId xmlns:a16="http://schemas.microsoft.com/office/drawing/2014/main" id="{2AE1EA69-0377-84C6-5F11-054098309CC5}"/>
              </a:ext>
            </a:extLst>
          </p:cNvPr>
          <p:cNvSpPr txBox="1">
            <a:spLocks/>
          </p:cNvSpPr>
          <p:nvPr/>
        </p:nvSpPr>
        <p:spPr>
          <a:xfrm>
            <a:off x="22015396" y="24651199"/>
            <a:ext cx="10058400" cy="754045"/>
          </a:xfrm>
          <a:prstGeom prst="rect">
            <a:avLst/>
          </a:prstGeom>
          <a:noFill/>
        </p:spPr>
        <p:txBody>
          <a:bodyPr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solidFill>
                  <a:schemeClr val="tx2"/>
                </a:solidFill>
                <a:latin typeface="Arial" panose="020B0604020202020204" pitchFamily="34" charset="0"/>
                <a:cs typeface="Arial" panose="020B0604020202020204" pitchFamily="34" charset="0"/>
              </a:rPr>
              <a:t>PCA</a:t>
            </a:r>
          </a:p>
        </p:txBody>
      </p:sp>
      <p:sp>
        <p:nvSpPr>
          <p:cNvPr id="4109" name="Content Placeholder 2">
            <a:extLst>
              <a:ext uri="{FF2B5EF4-FFF2-40B4-BE49-F238E27FC236}">
                <a16:creationId xmlns:a16="http://schemas.microsoft.com/office/drawing/2014/main" id="{D38789A4-D412-82B3-A714-2C4F512A57B2}"/>
              </a:ext>
            </a:extLst>
          </p:cNvPr>
          <p:cNvSpPr txBox="1">
            <a:spLocks/>
          </p:cNvSpPr>
          <p:nvPr/>
        </p:nvSpPr>
        <p:spPr>
          <a:xfrm>
            <a:off x="11846605" y="13113206"/>
            <a:ext cx="9241035" cy="2334443"/>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fontAlgn="base">
              <a:lnSpc>
                <a:spcPts val="3300"/>
              </a:lnSpc>
              <a:spcBef>
                <a:spcPts val="0"/>
              </a:spcBef>
              <a:buNone/>
            </a:pPr>
            <a:r>
              <a:rPr lang="en-GB" sz="2400" b="1" dirty="0">
                <a:latin typeface="Arial" panose="020B0604020202020204" pitchFamily="34" charset="0"/>
                <a:cs typeface="Arial" panose="020B0604020202020204" pitchFamily="34" charset="0"/>
              </a:rPr>
              <a:t>Purpose: </a:t>
            </a:r>
            <a:r>
              <a:rPr lang="en-GB" sz="2400" dirty="0">
                <a:latin typeface="Arial" panose="020B0604020202020204" pitchFamily="34" charset="0"/>
                <a:cs typeface="Arial" panose="020B0604020202020204" pitchFamily="34" charset="0"/>
              </a:rPr>
              <a:t>Identify whether wealthier countries in log GDP per capita have higher life expectancy. Log was used to see the trend rather than seeing values because the data was skewed.</a:t>
            </a:r>
            <a:endParaRPr lang="en-IE" sz="2400" dirty="0">
              <a:latin typeface="Arial" panose="020B0604020202020204" pitchFamily="34" charset="0"/>
              <a:cs typeface="Arial" panose="020B0604020202020204" pitchFamily="34" charset="0"/>
            </a:endParaRPr>
          </a:p>
          <a:p>
            <a:pPr marL="0" indent="0" fontAlgn="base">
              <a:lnSpc>
                <a:spcPts val="3300"/>
              </a:lnSpc>
              <a:spcBef>
                <a:spcPts val="0"/>
              </a:spcBef>
              <a:buNone/>
            </a:pPr>
            <a:r>
              <a:rPr lang="en-IE" sz="2400" b="1" dirty="0">
                <a:latin typeface="Arial" panose="020B0604020202020204" pitchFamily="34" charset="0"/>
                <a:cs typeface="Arial" panose="020B0604020202020204" pitchFamily="34" charset="0"/>
              </a:rPr>
              <a:t>Key insights: </a:t>
            </a:r>
            <a:r>
              <a:rPr lang="en-IE" sz="2400" dirty="0">
                <a:latin typeface="Arial" panose="020B0604020202020204" pitchFamily="34" charset="0"/>
                <a:cs typeface="Arial" panose="020B0604020202020204" pitchFamily="34" charset="0"/>
              </a:rPr>
              <a:t>Strong positive correlation, higher GDP per capita correlates with higher life expectancy.</a:t>
            </a:r>
            <a:endParaRPr lang="en-GB" sz="2400" dirty="0">
              <a:latin typeface="Arial" panose="020B0604020202020204" pitchFamily="34" charset="0"/>
              <a:cs typeface="Arial" panose="020B0604020202020204" pitchFamily="34" charset="0"/>
            </a:endParaRPr>
          </a:p>
        </p:txBody>
      </p:sp>
      <p:sp>
        <p:nvSpPr>
          <p:cNvPr id="4110" name="Content Placeholder 2">
            <a:extLst>
              <a:ext uri="{FF2B5EF4-FFF2-40B4-BE49-F238E27FC236}">
                <a16:creationId xmlns:a16="http://schemas.microsoft.com/office/drawing/2014/main" id="{F0DC55BB-744B-74D8-637A-79A3972E9E31}"/>
              </a:ext>
            </a:extLst>
          </p:cNvPr>
          <p:cNvSpPr txBox="1">
            <a:spLocks/>
          </p:cNvSpPr>
          <p:nvPr/>
        </p:nvSpPr>
        <p:spPr>
          <a:xfrm>
            <a:off x="11881507" y="21891159"/>
            <a:ext cx="9397301" cy="2334443"/>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fontAlgn="base">
              <a:lnSpc>
                <a:spcPts val="3300"/>
              </a:lnSpc>
              <a:spcBef>
                <a:spcPts val="0"/>
              </a:spcBef>
              <a:buNone/>
            </a:pPr>
            <a:r>
              <a:rPr lang="en-GB" sz="2400" b="1" dirty="0">
                <a:latin typeface="Arial" panose="020B0604020202020204" pitchFamily="34" charset="0"/>
                <a:cs typeface="Arial" panose="020B0604020202020204" pitchFamily="34" charset="0"/>
              </a:rPr>
              <a:t>Purpose: </a:t>
            </a:r>
            <a:r>
              <a:rPr lang="en-GB" sz="2400" dirty="0">
                <a:latin typeface="Arial" panose="020B0604020202020204" pitchFamily="34" charset="0"/>
                <a:cs typeface="Arial" panose="020B0604020202020204" pitchFamily="34" charset="0"/>
              </a:rPr>
              <a:t>Investigate if higher health investments result in higher life expectancy.</a:t>
            </a:r>
            <a:endParaRPr lang="en-IE" sz="2400" dirty="0">
              <a:latin typeface="Arial" panose="020B0604020202020204" pitchFamily="34" charset="0"/>
              <a:cs typeface="Arial" panose="020B0604020202020204" pitchFamily="34" charset="0"/>
            </a:endParaRPr>
          </a:p>
          <a:p>
            <a:pPr marL="0" indent="0" fontAlgn="base">
              <a:lnSpc>
                <a:spcPts val="3300"/>
              </a:lnSpc>
              <a:spcBef>
                <a:spcPts val="0"/>
              </a:spcBef>
              <a:buNone/>
            </a:pPr>
            <a:r>
              <a:rPr lang="en-IE" sz="2400" b="1" dirty="0">
                <a:latin typeface="Arial" panose="020B0604020202020204" pitchFamily="34" charset="0"/>
                <a:cs typeface="Arial" panose="020B0604020202020204" pitchFamily="34" charset="0"/>
              </a:rPr>
              <a:t>Key insights: </a:t>
            </a:r>
            <a:r>
              <a:rPr lang="en-IE" sz="2400" dirty="0">
                <a:latin typeface="Arial" panose="020B0604020202020204" pitchFamily="34" charset="0"/>
                <a:cs typeface="Arial" panose="020B0604020202020204" pitchFamily="34" charset="0"/>
              </a:rPr>
              <a:t>Slightly positive relationship for most income groups except lower income where we see a negative trend.</a:t>
            </a:r>
            <a:endParaRPr lang="en-GB" sz="2400" dirty="0">
              <a:latin typeface="Arial" panose="020B0604020202020204" pitchFamily="34" charset="0"/>
              <a:cs typeface="Arial" panose="020B0604020202020204" pitchFamily="34" charset="0"/>
            </a:endParaRPr>
          </a:p>
        </p:txBody>
      </p:sp>
      <p:sp>
        <p:nvSpPr>
          <p:cNvPr id="4111" name="Content Placeholder 2">
            <a:extLst>
              <a:ext uri="{FF2B5EF4-FFF2-40B4-BE49-F238E27FC236}">
                <a16:creationId xmlns:a16="http://schemas.microsoft.com/office/drawing/2014/main" id="{046C0608-3592-6069-C828-B5FB8FAA4C82}"/>
              </a:ext>
            </a:extLst>
          </p:cNvPr>
          <p:cNvSpPr txBox="1">
            <a:spLocks/>
          </p:cNvSpPr>
          <p:nvPr/>
        </p:nvSpPr>
        <p:spPr>
          <a:xfrm>
            <a:off x="12096195" y="30290943"/>
            <a:ext cx="9397301" cy="2334443"/>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fontAlgn="base">
              <a:lnSpc>
                <a:spcPts val="3300"/>
              </a:lnSpc>
              <a:spcBef>
                <a:spcPts val="0"/>
              </a:spcBef>
              <a:buNone/>
            </a:pPr>
            <a:r>
              <a:rPr lang="en-GB" sz="2400" b="1" dirty="0">
                <a:latin typeface="Arial" panose="020B0604020202020204" pitchFamily="34" charset="0"/>
                <a:cs typeface="Arial" panose="020B0604020202020204" pitchFamily="34" charset="0"/>
              </a:rPr>
              <a:t>Purpose: </a:t>
            </a:r>
            <a:r>
              <a:rPr lang="en-GB" sz="2400" dirty="0">
                <a:latin typeface="Arial" panose="020B0604020202020204" pitchFamily="34" charset="0"/>
                <a:cs typeface="Arial" panose="020B0604020202020204" pitchFamily="34" charset="0"/>
              </a:rPr>
              <a:t>Explores the distribution of health indicators ( birth and infant mortality rate) by income groups.</a:t>
            </a:r>
            <a:endParaRPr lang="en-IE" sz="2400" dirty="0">
              <a:latin typeface="Arial" panose="020B0604020202020204" pitchFamily="34" charset="0"/>
              <a:cs typeface="Arial" panose="020B0604020202020204" pitchFamily="34" charset="0"/>
            </a:endParaRPr>
          </a:p>
          <a:p>
            <a:pPr marL="0" indent="0" fontAlgn="base">
              <a:lnSpc>
                <a:spcPts val="3300"/>
              </a:lnSpc>
              <a:spcBef>
                <a:spcPts val="0"/>
              </a:spcBef>
              <a:buNone/>
            </a:pPr>
            <a:r>
              <a:rPr lang="en-IE" sz="2400" b="1" dirty="0">
                <a:latin typeface="Arial" panose="020B0604020202020204" pitchFamily="34" charset="0"/>
                <a:cs typeface="Arial" panose="020B0604020202020204" pitchFamily="34" charset="0"/>
              </a:rPr>
              <a:t>Key insights: </a:t>
            </a:r>
            <a:r>
              <a:rPr lang="en-IE" sz="2400" dirty="0">
                <a:latin typeface="Arial" panose="020B0604020202020204" pitchFamily="34" charset="0"/>
                <a:cs typeface="Arial" panose="020B0604020202020204" pitchFamily="34" charset="0"/>
              </a:rPr>
              <a:t>Higher income groups have lower birth and infant mortality rate compared to lower income groups.</a:t>
            </a:r>
            <a:endParaRPr lang="en-GB" sz="2400" dirty="0">
              <a:latin typeface="Arial" panose="020B0604020202020204" pitchFamily="34" charset="0"/>
              <a:cs typeface="Arial" panose="020B0604020202020204" pitchFamily="34" charset="0"/>
            </a:endParaRPr>
          </a:p>
        </p:txBody>
      </p:sp>
      <p:sp>
        <p:nvSpPr>
          <p:cNvPr id="4112" name="Content Placeholder 2">
            <a:extLst>
              <a:ext uri="{FF2B5EF4-FFF2-40B4-BE49-F238E27FC236}">
                <a16:creationId xmlns:a16="http://schemas.microsoft.com/office/drawing/2014/main" id="{7678DB6E-5813-8B41-88B2-99310F62F491}"/>
              </a:ext>
            </a:extLst>
          </p:cNvPr>
          <p:cNvSpPr txBox="1">
            <a:spLocks/>
          </p:cNvSpPr>
          <p:nvPr/>
        </p:nvSpPr>
        <p:spPr>
          <a:xfrm>
            <a:off x="22734737" y="13123574"/>
            <a:ext cx="9541873" cy="2334443"/>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fontAlgn="base">
              <a:lnSpc>
                <a:spcPts val="3300"/>
              </a:lnSpc>
              <a:spcBef>
                <a:spcPts val="0"/>
              </a:spcBef>
              <a:buNone/>
            </a:pPr>
            <a:r>
              <a:rPr lang="en-GB" sz="2400" b="1" dirty="0">
                <a:latin typeface="Arial" panose="020B0604020202020204" pitchFamily="34" charset="0"/>
                <a:cs typeface="Arial" panose="020B0604020202020204" pitchFamily="34" charset="0"/>
              </a:rPr>
              <a:t>Purpose: </a:t>
            </a:r>
            <a:r>
              <a:rPr lang="en-GB" sz="2400" dirty="0">
                <a:latin typeface="Arial" panose="020B0604020202020204" pitchFamily="34" charset="0"/>
                <a:cs typeface="Arial" panose="020B0604020202020204" pitchFamily="34" charset="0"/>
              </a:rPr>
              <a:t>Identifies the impact of GDP per capita on the inflation rate</a:t>
            </a:r>
          </a:p>
          <a:p>
            <a:pPr marL="0" indent="0" fontAlgn="base">
              <a:lnSpc>
                <a:spcPts val="3300"/>
              </a:lnSpc>
              <a:spcBef>
                <a:spcPts val="0"/>
              </a:spcBef>
              <a:buNone/>
            </a:pPr>
            <a:r>
              <a:rPr lang="en-IE" sz="2400" b="1" dirty="0">
                <a:latin typeface="Arial" panose="020B0604020202020204" pitchFamily="34" charset="0"/>
                <a:cs typeface="Arial" panose="020B0604020202020204" pitchFamily="34" charset="0"/>
              </a:rPr>
              <a:t>Key insights: </a:t>
            </a:r>
            <a:r>
              <a:rPr lang="en-IE" sz="2400" dirty="0">
                <a:latin typeface="Arial" panose="020B0604020202020204" pitchFamily="34" charset="0"/>
                <a:cs typeface="Arial" panose="020B0604020202020204" pitchFamily="34" charset="0"/>
              </a:rPr>
              <a:t>Higher inflation rates are usually linked with lower GDP per capita, so lower income groups tend to have higher inflation rates.</a:t>
            </a:r>
            <a:endParaRPr lang="en-GB" sz="2400" dirty="0">
              <a:latin typeface="Arial" panose="020B0604020202020204" pitchFamily="34" charset="0"/>
              <a:cs typeface="Arial" panose="020B0604020202020204" pitchFamily="34" charset="0"/>
            </a:endParaRPr>
          </a:p>
        </p:txBody>
      </p:sp>
      <p:sp>
        <p:nvSpPr>
          <p:cNvPr id="4113" name="Content Placeholder 2">
            <a:extLst>
              <a:ext uri="{FF2B5EF4-FFF2-40B4-BE49-F238E27FC236}">
                <a16:creationId xmlns:a16="http://schemas.microsoft.com/office/drawing/2014/main" id="{0A922A82-271C-5B99-5532-FD6EB81511EF}"/>
              </a:ext>
            </a:extLst>
          </p:cNvPr>
          <p:cNvSpPr txBox="1">
            <a:spLocks/>
          </p:cNvSpPr>
          <p:nvPr/>
        </p:nvSpPr>
        <p:spPr>
          <a:xfrm>
            <a:off x="22691756" y="22257923"/>
            <a:ext cx="9382040" cy="2334443"/>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fontAlgn="base">
              <a:lnSpc>
                <a:spcPts val="3300"/>
              </a:lnSpc>
              <a:spcBef>
                <a:spcPts val="0"/>
              </a:spcBef>
              <a:buNone/>
            </a:pPr>
            <a:r>
              <a:rPr lang="en-GB" sz="2400" b="1" dirty="0">
                <a:latin typeface="Arial" panose="020B0604020202020204" pitchFamily="34" charset="0"/>
                <a:cs typeface="Arial" panose="020B0604020202020204" pitchFamily="34" charset="0"/>
              </a:rPr>
              <a:t>Purpose: </a:t>
            </a:r>
            <a:r>
              <a:rPr lang="en-GB" sz="2400" dirty="0">
                <a:latin typeface="Arial" panose="020B0604020202020204" pitchFamily="34" charset="0"/>
                <a:cs typeface="Arial" panose="020B0604020202020204" pitchFamily="34" charset="0"/>
              </a:rPr>
              <a:t>Tracks the changes in demographic indicators ( birth and death rate ) from 2000-2018.</a:t>
            </a:r>
            <a:endParaRPr lang="en-IE" sz="2400" dirty="0">
              <a:latin typeface="Arial" panose="020B0604020202020204" pitchFamily="34" charset="0"/>
              <a:cs typeface="Arial" panose="020B0604020202020204" pitchFamily="34" charset="0"/>
            </a:endParaRPr>
          </a:p>
          <a:p>
            <a:pPr marL="0" indent="0" fontAlgn="base">
              <a:lnSpc>
                <a:spcPts val="3300"/>
              </a:lnSpc>
              <a:spcBef>
                <a:spcPts val="0"/>
              </a:spcBef>
              <a:buNone/>
            </a:pPr>
            <a:r>
              <a:rPr lang="en-IE" sz="2400" b="1" dirty="0">
                <a:latin typeface="Arial" panose="020B0604020202020204" pitchFamily="34" charset="0"/>
                <a:cs typeface="Arial" panose="020B0604020202020204" pitchFamily="34" charset="0"/>
              </a:rPr>
              <a:t>Key insights: </a:t>
            </a:r>
            <a:r>
              <a:rPr lang="en-IE" sz="2400" dirty="0">
                <a:latin typeface="Arial" panose="020B0604020202020204" pitchFamily="34" charset="0"/>
                <a:cs typeface="Arial" panose="020B0604020202020204" pitchFamily="34" charset="0"/>
              </a:rPr>
              <a:t>Higher income groups have almost a stable trend, lower income groups experience lower death rate over the years ( 15 in 2000 to almost 9 in 2018 ) and slight decrease in birth rate.</a:t>
            </a:r>
            <a:endParaRPr lang="en-GB" sz="2400" dirty="0">
              <a:latin typeface="Arial" panose="020B0604020202020204" pitchFamily="34" charset="0"/>
              <a:cs typeface="Arial" panose="020B0604020202020204" pitchFamily="34" charset="0"/>
            </a:endParaRPr>
          </a:p>
        </p:txBody>
      </p:sp>
      <p:sp>
        <p:nvSpPr>
          <p:cNvPr id="4115" name="Content Placeholder 2">
            <a:extLst>
              <a:ext uri="{FF2B5EF4-FFF2-40B4-BE49-F238E27FC236}">
                <a16:creationId xmlns:a16="http://schemas.microsoft.com/office/drawing/2014/main" id="{7B2974EC-C077-B84A-9EF4-8E934599044C}"/>
              </a:ext>
            </a:extLst>
          </p:cNvPr>
          <p:cNvSpPr txBox="1">
            <a:spLocks/>
          </p:cNvSpPr>
          <p:nvPr/>
        </p:nvSpPr>
        <p:spPr>
          <a:xfrm>
            <a:off x="22807600" y="29289414"/>
            <a:ext cx="9662432" cy="2636993"/>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fontAlgn="base">
              <a:lnSpc>
                <a:spcPts val="3300"/>
              </a:lnSpc>
              <a:spcBef>
                <a:spcPts val="0"/>
              </a:spcBef>
              <a:buNone/>
            </a:pPr>
            <a:r>
              <a:rPr lang="en-GB" sz="2400" dirty="0">
                <a:latin typeface="Arial" panose="020B0604020202020204" pitchFamily="34" charset="0"/>
                <a:cs typeface="Arial" panose="020B0604020202020204" pitchFamily="34" charset="0"/>
              </a:rPr>
              <a:t>I have used PCA only for relevant columns that I used in my analysis as shown in the figure above.</a:t>
            </a:r>
          </a:p>
          <a:p>
            <a:pPr marL="0" indent="0" fontAlgn="base">
              <a:lnSpc>
                <a:spcPts val="3300"/>
              </a:lnSpc>
              <a:spcBef>
                <a:spcPts val="0"/>
              </a:spcBef>
              <a:buNone/>
            </a:pPr>
            <a:r>
              <a:rPr lang="en-GB" sz="2400" dirty="0">
                <a:latin typeface="Arial" panose="020B0604020202020204" pitchFamily="34" charset="0"/>
                <a:cs typeface="Arial" panose="020B0604020202020204" pitchFamily="34" charset="0"/>
              </a:rPr>
              <a:t>I standardized the values through scaling and retained only the first 3 components as they represent 82% of the variance ( PC1: 51.4%, PC2: 17.4%, PC3: 13.6%)</a:t>
            </a:r>
            <a:endParaRPr lang="en-IE" sz="2400" dirty="0">
              <a:latin typeface="Arial" panose="020B0604020202020204" pitchFamily="34" charset="0"/>
              <a:cs typeface="Arial" panose="020B0604020202020204" pitchFamily="34" charset="0"/>
            </a:endParaRPr>
          </a:p>
        </p:txBody>
      </p:sp>
      <p:pic>
        <p:nvPicPr>
          <p:cNvPr id="4117" name="Picture 4116">
            <a:extLst>
              <a:ext uri="{FF2B5EF4-FFF2-40B4-BE49-F238E27FC236}">
                <a16:creationId xmlns:a16="http://schemas.microsoft.com/office/drawing/2014/main" id="{3FFA7250-5368-A853-EC27-F604C00C0BC5}"/>
              </a:ext>
            </a:extLst>
          </p:cNvPr>
          <p:cNvPicPr>
            <a:picLocks noChangeAspect="1"/>
          </p:cNvPicPr>
          <p:nvPr/>
        </p:nvPicPr>
        <p:blipFill>
          <a:blip r:embed="rId10"/>
          <a:stretch>
            <a:fillRect/>
          </a:stretch>
        </p:blipFill>
        <p:spPr>
          <a:xfrm>
            <a:off x="22877289" y="25813590"/>
            <a:ext cx="9196508" cy="3067478"/>
          </a:xfrm>
          <a:prstGeom prst="rect">
            <a:avLst/>
          </a:prstGeom>
          <a:ln w="38100">
            <a:solidFill>
              <a:schemeClr val="bg2">
                <a:lumMod val="25000"/>
              </a:schemeClr>
            </a:solidFill>
          </a:ln>
        </p:spPr>
      </p:pic>
      <p:pic>
        <p:nvPicPr>
          <p:cNvPr id="4120" name="Picture 4119" descr="A graph with blue squares and numbers&#10;&#10;Description automatically generated">
            <a:extLst>
              <a:ext uri="{FF2B5EF4-FFF2-40B4-BE49-F238E27FC236}">
                <a16:creationId xmlns:a16="http://schemas.microsoft.com/office/drawing/2014/main" id="{A2563AF3-E660-F761-C3A2-CD75A6A5011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3878814" y="5866811"/>
            <a:ext cx="8982276" cy="5373769"/>
          </a:xfrm>
          <a:prstGeom prst="rect">
            <a:avLst/>
          </a:prstGeom>
          <a:ln w="38100">
            <a:solidFill>
              <a:schemeClr val="bg2">
                <a:lumMod val="25000"/>
              </a:schemeClr>
            </a:solidFill>
          </a:ln>
        </p:spPr>
      </p:pic>
      <p:sp>
        <p:nvSpPr>
          <p:cNvPr id="4121" name="Content Placeholder 2">
            <a:extLst>
              <a:ext uri="{FF2B5EF4-FFF2-40B4-BE49-F238E27FC236}">
                <a16:creationId xmlns:a16="http://schemas.microsoft.com/office/drawing/2014/main" id="{810F4A05-8806-F512-26CF-D3B3D0EF78D6}"/>
              </a:ext>
            </a:extLst>
          </p:cNvPr>
          <p:cNvSpPr txBox="1">
            <a:spLocks/>
          </p:cNvSpPr>
          <p:nvPr/>
        </p:nvSpPr>
        <p:spPr>
          <a:xfrm>
            <a:off x="33656519" y="17329474"/>
            <a:ext cx="9662432" cy="4317933"/>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fontAlgn="base">
              <a:lnSpc>
                <a:spcPts val="3300"/>
              </a:lnSpc>
              <a:spcBef>
                <a:spcPts val="0"/>
              </a:spcBef>
              <a:buNone/>
            </a:pPr>
            <a:r>
              <a:rPr lang="en-GB" sz="2400" b="1" dirty="0">
                <a:latin typeface="Arial" panose="020B0604020202020204" pitchFamily="34" charset="0"/>
                <a:cs typeface="Arial" panose="020B0604020202020204" pitchFamily="34" charset="0"/>
              </a:rPr>
              <a:t>PCA Insights:</a:t>
            </a:r>
          </a:p>
          <a:p>
            <a:pPr marL="36000" indent="0" fontAlgn="base">
              <a:lnSpc>
                <a:spcPts val="3300"/>
              </a:lnSpc>
              <a:spcBef>
                <a:spcPts val="0"/>
              </a:spcBef>
            </a:pPr>
            <a:r>
              <a:rPr lang="en-IE" sz="2400" b="1" dirty="0">
                <a:latin typeface="Arial" panose="020B0604020202020204" pitchFamily="34" charset="0"/>
                <a:cs typeface="Arial" panose="020B0604020202020204" pitchFamily="34" charset="0"/>
              </a:rPr>
              <a:t> PC1: </a:t>
            </a:r>
            <a:r>
              <a:rPr lang="en-IE" sz="2400" dirty="0">
                <a:latin typeface="Arial" panose="020B0604020202020204" pitchFamily="34" charset="0"/>
                <a:cs typeface="Arial" panose="020B0604020202020204" pitchFamily="34" charset="0"/>
              </a:rPr>
              <a:t>Represents socioeconomic development, with negative birth and infant mortality rate and high positive life expectancy and GDP per capita.</a:t>
            </a:r>
          </a:p>
          <a:p>
            <a:pPr marL="36000" indent="0" fontAlgn="base">
              <a:lnSpc>
                <a:spcPts val="3300"/>
              </a:lnSpc>
              <a:spcBef>
                <a:spcPts val="0"/>
              </a:spcBef>
            </a:pPr>
            <a:r>
              <a:rPr lang="en-IE" sz="2400" b="1" dirty="0">
                <a:latin typeface="Arial" panose="020B0604020202020204" pitchFamily="34" charset="0"/>
                <a:cs typeface="Arial" panose="020B0604020202020204" pitchFamily="34" charset="0"/>
              </a:rPr>
              <a:t> PC2: </a:t>
            </a:r>
            <a:r>
              <a:rPr lang="en-IE" sz="2400" dirty="0">
                <a:latin typeface="Arial" panose="020B0604020202020204" pitchFamily="34" charset="0"/>
                <a:cs typeface="Arial" panose="020B0604020202020204" pitchFamily="34" charset="0"/>
              </a:rPr>
              <a:t>Healthcare related features (-0.68 death rate and -0.64 health expenditure ) revealing a link between death rate and health expenditure, just to clarify that they are not correlated but they have similar contribution to healthcare systems.</a:t>
            </a:r>
          </a:p>
          <a:p>
            <a:pPr marL="36000" indent="0" fontAlgn="base">
              <a:lnSpc>
                <a:spcPts val="3300"/>
              </a:lnSpc>
              <a:spcBef>
                <a:spcPts val="0"/>
              </a:spcBef>
            </a:pPr>
            <a:r>
              <a:rPr lang="en-IE" sz="2400" b="1" dirty="0">
                <a:latin typeface="Arial" panose="020B0604020202020204" pitchFamily="34" charset="0"/>
                <a:cs typeface="Arial" panose="020B0604020202020204" pitchFamily="34" charset="0"/>
              </a:rPr>
              <a:t> PC3: </a:t>
            </a:r>
            <a:r>
              <a:rPr lang="en-IE" sz="2400" dirty="0">
                <a:latin typeface="Arial" panose="020B0604020202020204" pitchFamily="34" charset="0"/>
                <a:cs typeface="Arial" panose="020B0604020202020204" pitchFamily="34" charset="0"/>
              </a:rPr>
              <a:t>Highlights the independence of inflation rate as it represents a -0.97.</a:t>
            </a:r>
          </a:p>
        </p:txBody>
      </p:sp>
      <p:pic>
        <p:nvPicPr>
          <p:cNvPr id="4122" name="Picture 2" descr="A blue line on a black background&#10;&#10;Description automatically generated">
            <a:extLst>
              <a:ext uri="{FF2B5EF4-FFF2-40B4-BE49-F238E27FC236}">
                <a16:creationId xmlns:a16="http://schemas.microsoft.com/office/drawing/2014/main" id="{D34BF249-4964-308C-5D6C-BF90A6C62875}"/>
              </a:ext>
            </a:extLst>
          </p:cNvPr>
          <p:cNvPicPr>
            <a:picLocks noChangeAspect="1" noChangeArrowheads="1"/>
          </p:cNvPicPr>
          <p:nvPr/>
        </p:nvPicPr>
        <p:blipFill>
          <a:blip r:embed="rId12">
            <a:grayscl/>
            <a:biLevel thresh="50000"/>
            <a:extLst>
              <a:ext uri="{28A0092B-C50C-407E-A947-70E740481C1C}">
                <a14:useLocalDpi xmlns:a14="http://schemas.microsoft.com/office/drawing/2010/main" val="0"/>
              </a:ext>
            </a:extLst>
          </a:blip>
          <a:srcRect/>
          <a:stretch>
            <a:fillRect/>
          </a:stretch>
        </p:blipFill>
        <p:spPr bwMode="auto">
          <a:xfrm>
            <a:off x="36617564" y="317300"/>
            <a:ext cx="6822021" cy="1143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24" name="Picture 4123" descr="A graph of a graph showing the difference between the average and the average&#10;&#10;Description automatically generated with medium confidence">
            <a:extLst>
              <a:ext uri="{FF2B5EF4-FFF2-40B4-BE49-F238E27FC236}">
                <a16:creationId xmlns:a16="http://schemas.microsoft.com/office/drawing/2014/main" id="{20FC28ED-3014-128B-5CD4-8B8716EF4B1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875761" y="7474348"/>
            <a:ext cx="8988021" cy="5373769"/>
          </a:xfrm>
          <a:prstGeom prst="rect">
            <a:avLst/>
          </a:prstGeom>
          <a:ln w="38100">
            <a:solidFill>
              <a:schemeClr val="bg2">
                <a:lumMod val="25000"/>
              </a:schemeClr>
            </a:solidFill>
          </a:ln>
        </p:spPr>
      </p:pic>
      <p:pic>
        <p:nvPicPr>
          <p:cNvPr id="4126" name="Picture 4125" descr="A graph of different colored lines&#10;&#10;Description automatically generated">
            <a:extLst>
              <a:ext uri="{FF2B5EF4-FFF2-40B4-BE49-F238E27FC236}">
                <a16:creationId xmlns:a16="http://schemas.microsoft.com/office/drawing/2014/main" id="{0B342F3E-745E-676B-6785-088C046D530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2030949" y="16342685"/>
            <a:ext cx="8832834" cy="5373769"/>
          </a:xfrm>
          <a:prstGeom prst="rect">
            <a:avLst/>
          </a:prstGeom>
          <a:ln w="38100">
            <a:solidFill>
              <a:schemeClr val="bg2">
                <a:lumMod val="25000"/>
              </a:schemeClr>
            </a:solidFill>
          </a:ln>
        </p:spPr>
      </p:pic>
      <p:pic>
        <p:nvPicPr>
          <p:cNvPr id="4128" name="Picture 4127" descr="A graph of growth of the rate of inflation&#10;&#10;Description automatically generated with medium confidence">
            <a:extLst>
              <a:ext uri="{FF2B5EF4-FFF2-40B4-BE49-F238E27FC236}">
                <a16:creationId xmlns:a16="http://schemas.microsoft.com/office/drawing/2014/main" id="{BADE6BB2-05C6-0CF6-9362-68A50700084C}"/>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2802321" y="7495916"/>
            <a:ext cx="9271476" cy="5373769"/>
          </a:xfrm>
          <a:prstGeom prst="rect">
            <a:avLst/>
          </a:prstGeom>
          <a:ln w="38100">
            <a:solidFill>
              <a:schemeClr val="bg2">
                <a:lumMod val="25000"/>
              </a:schemeClr>
            </a:solidFill>
          </a:ln>
        </p:spPr>
      </p:pic>
      <p:sp>
        <p:nvSpPr>
          <p:cNvPr id="4130" name="TextBox 4129">
            <a:extLst>
              <a:ext uri="{FF2B5EF4-FFF2-40B4-BE49-F238E27FC236}">
                <a16:creationId xmlns:a16="http://schemas.microsoft.com/office/drawing/2014/main" id="{D5D1FCD0-BE39-17D6-6E57-183190265AB1}"/>
              </a:ext>
            </a:extLst>
          </p:cNvPr>
          <p:cNvSpPr txBox="1"/>
          <p:nvPr/>
        </p:nvSpPr>
        <p:spPr>
          <a:xfrm>
            <a:off x="37120033" y="29128856"/>
            <a:ext cx="3113567" cy="584775"/>
          </a:xfrm>
          <a:prstGeom prst="rect">
            <a:avLst/>
          </a:prstGeom>
          <a:noFill/>
        </p:spPr>
        <p:txBody>
          <a:bodyPr wrap="square">
            <a:spAutoFit/>
          </a:bodyPr>
          <a:lstStyle/>
          <a:p>
            <a:r>
              <a:rPr lang="en-US" sz="3200" b="1" u="sng" dirty="0">
                <a:solidFill>
                  <a:schemeClr val="tx2"/>
                </a:solidFill>
                <a:latin typeface="Arial" panose="020B0604020202020204" pitchFamily="34" charset="0"/>
                <a:cs typeface="Arial" panose="020B0604020202020204" pitchFamily="34" charset="0"/>
              </a:rPr>
              <a:t>Future Work</a:t>
            </a:r>
          </a:p>
        </p:txBody>
      </p:sp>
      <p:sp>
        <p:nvSpPr>
          <p:cNvPr id="4131" name="Content Placeholder 2">
            <a:extLst>
              <a:ext uri="{FF2B5EF4-FFF2-40B4-BE49-F238E27FC236}">
                <a16:creationId xmlns:a16="http://schemas.microsoft.com/office/drawing/2014/main" id="{A3B9C82F-1366-7C24-3BB1-B257F1CFEA28}"/>
              </a:ext>
            </a:extLst>
          </p:cNvPr>
          <p:cNvSpPr txBox="1">
            <a:spLocks/>
          </p:cNvSpPr>
          <p:nvPr/>
        </p:nvSpPr>
        <p:spPr>
          <a:xfrm>
            <a:off x="33513137" y="29686586"/>
            <a:ext cx="9736942" cy="1318918"/>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just" defTabSz="895350">
              <a:buFont typeface="Arial" pitchFamily="34" charset="0"/>
              <a:buNone/>
            </a:pPr>
            <a:r>
              <a:rPr lang="en-IE" sz="2400" dirty="0">
                <a:latin typeface="Arial" panose="020B0604020202020204" pitchFamily="34" charset="0"/>
                <a:cs typeface="Arial" panose="020B0604020202020204" pitchFamily="34" charset="0"/>
              </a:rPr>
              <a:t>This research can be deepened by adding valuable unused features such as region, population, unemployment, education expenditure which can provide a deeper insight and strengthen the analysis.</a:t>
            </a:r>
            <a:endParaRPr lang="en-IE" sz="22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60527046"/>
      </p:ext>
    </p:extLst>
  </p:cSld>
  <p:clrMapOvr>
    <a:masterClrMapping/>
  </p:clrMapOvr>
</p:sld>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4023</TotalTime>
  <Words>1302</Words>
  <Application>Microsoft Office PowerPoint</Application>
  <PresentationFormat>Custom</PresentationFormat>
  <Paragraphs>74</Paragraphs>
  <Slides>1</Slides>
  <Notes>1</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9" baseType="lpstr">
      <vt:lpstr>Arial</vt:lpstr>
      <vt:lpstr>Calibri</vt:lpstr>
      <vt:lpstr>Times New Roman</vt:lpstr>
      <vt:lpstr>Trebuchet MS</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Rayen Bentemessek</cp:lastModifiedBy>
  <cp:revision>135</cp:revision>
  <dcterms:created xsi:type="dcterms:W3CDTF">2012-02-03T19:11:35Z</dcterms:created>
  <dcterms:modified xsi:type="dcterms:W3CDTF">2024-11-20T20:27:45Z</dcterms:modified>
</cp:coreProperties>
</file>