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108" y="8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pt-BR"/>
              <a:t>Clique para editar o título Mestre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83FB384-F197-42A1-9B8C-7737FDC027AE}" type="datetimeFigureOut">
              <a:rPr lang="pt-BR" smtClean="0"/>
              <a:t>25/11/2022</a:t>
            </a:fld>
            <a:endParaRPr lang="pt-BR"/>
          </a:p>
        </p:txBody>
      </p:sp>
      <p:sp>
        <p:nvSpPr>
          <p:cNvPr id="5" name="Footer Placeholder 4"/>
          <p:cNvSpPr>
            <a:spLocks noGrp="1"/>
          </p:cNvSpPr>
          <p:nvPr>
            <p:ph type="ftr" sz="quarter" idx="11"/>
          </p:nvPr>
        </p:nvSpPr>
        <p:spPr>
          <a:xfrm>
            <a:off x="2692397" y="5037663"/>
            <a:ext cx="5214635" cy="279400"/>
          </a:xfrm>
        </p:spPr>
        <p:txBody>
          <a:bodyPr/>
          <a:lstStyle/>
          <a:p>
            <a:endParaRPr lang="pt-BR"/>
          </a:p>
        </p:txBody>
      </p:sp>
      <p:sp>
        <p:nvSpPr>
          <p:cNvPr id="6" name="Slide Number Placeholder 5"/>
          <p:cNvSpPr>
            <a:spLocks noGrp="1"/>
          </p:cNvSpPr>
          <p:nvPr>
            <p:ph type="sldNum" sz="quarter" idx="12"/>
          </p:nvPr>
        </p:nvSpPr>
        <p:spPr>
          <a:xfrm>
            <a:off x="8956900" y="5037663"/>
            <a:ext cx="551167" cy="279400"/>
          </a:xfrm>
        </p:spPr>
        <p:txBody>
          <a:bodyPr/>
          <a:lstStyle/>
          <a:p>
            <a:fld id="{BCADC73F-D5BE-4F7F-8B1B-88CBEE52472E}" type="slidenum">
              <a:rPr lang="pt-BR" smtClean="0"/>
              <a:t>‹nº›</a:t>
            </a:fld>
            <a:endParaRPr lang="pt-B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5630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83FB384-F197-42A1-9B8C-7737FDC027AE}" type="datetimeFigureOut">
              <a:rPr lang="pt-BR" smtClean="0"/>
              <a:t>25/11/2022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CADC73F-D5BE-4F7F-8B1B-88CBEE52472E}" type="slidenum">
              <a:rPr lang="pt-BR" smtClean="0"/>
              <a:t>‹nº›</a:t>
            </a:fld>
            <a:endParaRPr lang="pt-BR"/>
          </a:p>
        </p:txBody>
      </p:sp>
    </p:spTree>
    <p:extLst>
      <p:ext uri="{BB962C8B-B14F-4D97-AF65-F5344CB8AC3E}">
        <p14:creationId xmlns:p14="http://schemas.microsoft.com/office/powerpoint/2010/main" val="2150760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783FB384-F197-42A1-9B8C-7737FDC027AE}" type="datetimeFigureOut">
              <a:rPr lang="pt-BR" smtClean="0"/>
              <a:t>25/11/2022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CADC73F-D5BE-4F7F-8B1B-88CBEE52472E}" type="slidenum">
              <a:rPr lang="pt-BR" smtClean="0"/>
              <a:t>‹nº›</a:t>
            </a:fld>
            <a:endParaRPr lang="pt-B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2181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783FB384-F197-42A1-9B8C-7737FDC027AE}" type="datetimeFigureOut">
              <a:rPr lang="pt-BR" smtClean="0"/>
              <a:t>25/11/2022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CADC73F-D5BE-4F7F-8B1B-88CBEE52472E}" type="slidenum">
              <a:rPr lang="pt-BR" smtClean="0"/>
              <a:t>‹nº›</a:t>
            </a:fld>
            <a:endParaRPr lang="pt-B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7315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783FB384-F197-42A1-9B8C-7737FDC027AE}" type="datetimeFigureOut">
              <a:rPr lang="pt-BR" smtClean="0"/>
              <a:t>25/11/2022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CADC73F-D5BE-4F7F-8B1B-88CBEE52472E}" type="slidenum">
              <a:rPr lang="pt-BR" smtClean="0"/>
              <a:t>‹nº›</a:t>
            </a:fld>
            <a:endParaRPr lang="pt-BR"/>
          </a:p>
        </p:txBody>
      </p:sp>
    </p:spTree>
    <p:extLst>
      <p:ext uri="{BB962C8B-B14F-4D97-AF65-F5344CB8AC3E}">
        <p14:creationId xmlns:p14="http://schemas.microsoft.com/office/powerpoint/2010/main" val="284432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pt-BR"/>
              <a:t>Clique para editar o título Mestre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783FB384-F197-42A1-9B8C-7737FDC027AE}" type="datetimeFigureOut">
              <a:rPr lang="pt-BR" smtClean="0"/>
              <a:t>25/11/2022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CADC73F-D5BE-4F7F-8B1B-88CBEE52472E}" type="slidenum">
              <a:rPr lang="pt-BR" smtClean="0"/>
              <a:t>‹nº›</a:t>
            </a:fld>
            <a:endParaRPr lang="pt-B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3057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783FB384-F197-42A1-9B8C-7737FDC027AE}" type="datetimeFigureOut">
              <a:rPr lang="pt-BR" smtClean="0"/>
              <a:t>25/11/2022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CADC73F-D5BE-4F7F-8B1B-88CBEE52472E}" type="slidenum">
              <a:rPr lang="pt-BR" smtClean="0"/>
              <a:t>‹nº›</a:t>
            </a:fld>
            <a:endParaRPr lang="pt-B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2988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83FB384-F197-42A1-9B8C-7737FDC027AE}" type="datetimeFigureOut">
              <a:rPr lang="pt-BR" smtClean="0"/>
              <a:t>25/11/2022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CADC73F-D5BE-4F7F-8B1B-88CBEE52472E}" type="slidenum">
              <a:rPr lang="pt-BR" smtClean="0"/>
              <a:t>‹nº›</a:t>
            </a:fld>
            <a:endParaRPr lang="pt-B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0559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83FB384-F197-42A1-9B8C-7737FDC027AE}" type="datetimeFigureOut">
              <a:rPr lang="pt-BR" smtClean="0"/>
              <a:t>25/11/2022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CADC73F-D5BE-4F7F-8B1B-88CBEE52472E}" type="slidenum">
              <a:rPr lang="pt-BR" smtClean="0"/>
              <a:t>‹nº›</a:t>
            </a:fld>
            <a:endParaRPr lang="pt-B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9754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83FB384-F197-42A1-9B8C-7737FDC027AE}" type="datetimeFigureOut">
              <a:rPr lang="pt-BR" smtClean="0"/>
              <a:t>25/11/2022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CADC73F-D5BE-4F7F-8B1B-88CBEE52472E}" type="slidenum">
              <a:rPr lang="pt-BR" smtClean="0"/>
              <a:t>‹nº›</a:t>
            </a:fld>
            <a:endParaRPr lang="pt-BR"/>
          </a:p>
        </p:txBody>
      </p:sp>
    </p:spTree>
    <p:extLst>
      <p:ext uri="{BB962C8B-B14F-4D97-AF65-F5344CB8AC3E}">
        <p14:creationId xmlns:p14="http://schemas.microsoft.com/office/powerpoint/2010/main" val="2372523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783FB384-F197-42A1-9B8C-7737FDC027AE}" type="datetimeFigureOut">
              <a:rPr lang="pt-BR" smtClean="0"/>
              <a:t>25/11/2022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CADC73F-D5BE-4F7F-8B1B-88CBEE52472E}" type="slidenum">
              <a:rPr lang="pt-BR" smtClean="0"/>
              <a:t>‹nº›</a:t>
            </a:fld>
            <a:endParaRPr lang="pt-B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5666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783FB384-F197-42A1-9B8C-7737FDC027AE}" type="datetimeFigureOut">
              <a:rPr lang="pt-BR" smtClean="0"/>
              <a:t>25/11/2022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CADC73F-D5BE-4F7F-8B1B-88CBEE52472E}" type="slidenum">
              <a:rPr lang="pt-BR" smtClean="0"/>
              <a:t>‹nº›</a:t>
            </a:fld>
            <a:endParaRPr lang="pt-BR"/>
          </a:p>
        </p:txBody>
      </p:sp>
    </p:spTree>
    <p:extLst>
      <p:ext uri="{BB962C8B-B14F-4D97-AF65-F5344CB8AC3E}">
        <p14:creationId xmlns:p14="http://schemas.microsoft.com/office/powerpoint/2010/main" val="637735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783FB384-F197-42A1-9B8C-7737FDC027AE}" type="datetimeFigureOut">
              <a:rPr lang="pt-BR" smtClean="0"/>
              <a:t>25/11/2022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BCADC73F-D5BE-4F7F-8B1B-88CBEE52472E}" type="slidenum">
              <a:rPr lang="pt-BR" smtClean="0"/>
              <a:t>‹nº›</a:t>
            </a:fld>
            <a:endParaRPr lang="pt-B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6538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783FB384-F197-42A1-9B8C-7737FDC027AE}" type="datetimeFigureOut">
              <a:rPr lang="pt-BR" smtClean="0"/>
              <a:t>25/11/2022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BCADC73F-D5BE-4F7F-8B1B-88CBEE52472E}" type="slidenum">
              <a:rPr lang="pt-BR" smtClean="0"/>
              <a:t>‹nº›</a:t>
            </a:fld>
            <a:endParaRPr lang="pt-B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9040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3FB384-F197-42A1-9B8C-7737FDC027AE}" type="datetimeFigureOut">
              <a:rPr lang="pt-BR" smtClean="0"/>
              <a:t>25/11/2022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BCADC73F-D5BE-4F7F-8B1B-88CBEE52472E}" type="slidenum">
              <a:rPr lang="pt-BR" smtClean="0"/>
              <a:t>‹nº›</a:t>
            </a:fld>
            <a:endParaRPr lang="pt-BR"/>
          </a:p>
        </p:txBody>
      </p:sp>
    </p:spTree>
    <p:extLst>
      <p:ext uri="{BB962C8B-B14F-4D97-AF65-F5344CB8AC3E}">
        <p14:creationId xmlns:p14="http://schemas.microsoft.com/office/powerpoint/2010/main" val="54589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pt-BR"/>
              <a:t>Clique para editar o título Mestre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83FB384-F197-42A1-9B8C-7737FDC027AE}" type="datetimeFigureOut">
              <a:rPr lang="pt-BR" smtClean="0"/>
              <a:t>25/11/2022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CADC73F-D5BE-4F7F-8B1B-88CBEE52472E}" type="slidenum">
              <a:rPr lang="pt-BR" smtClean="0"/>
              <a:t>‹nº›</a:t>
            </a:fld>
            <a:endParaRPr lang="pt-B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3897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pt-BR"/>
              <a:t>Clique para editar o título Mestre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83FB384-F197-42A1-9B8C-7737FDC027AE}" type="datetimeFigureOut">
              <a:rPr lang="pt-BR" smtClean="0"/>
              <a:t>25/11/2022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CADC73F-D5BE-4F7F-8B1B-88CBEE52472E}" type="slidenum">
              <a:rPr lang="pt-BR" smtClean="0"/>
              <a:t>‹nº›</a:t>
            </a:fld>
            <a:endParaRPr lang="pt-BR"/>
          </a:p>
        </p:txBody>
      </p:sp>
    </p:spTree>
    <p:extLst>
      <p:ext uri="{BB962C8B-B14F-4D97-AF65-F5344CB8AC3E}">
        <p14:creationId xmlns:p14="http://schemas.microsoft.com/office/powerpoint/2010/main" val="661636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83FB384-F197-42A1-9B8C-7737FDC027AE}" type="datetimeFigureOut">
              <a:rPr lang="pt-BR" smtClean="0"/>
              <a:t>25/11/2022</a:t>
            </a:fld>
            <a:endParaRPr lang="pt-B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pt-B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ADC73F-D5BE-4F7F-8B1B-88CBEE52472E}" type="slidenum">
              <a:rPr lang="pt-BR" smtClean="0"/>
              <a:t>‹nº›</a:t>
            </a:fld>
            <a:endParaRPr lang="pt-BR"/>
          </a:p>
        </p:txBody>
      </p:sp>
    </p:spTree>
    <p:extLst>
      <p:ext uri="{BB962C8B-B14F-4D97-AF65-F5344CB8AC3E}">
        <p14:creationId xmlns:p14="http://schemas.microsoft.com/office/powerpoint/2010/main" val="32045342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E798ED-F4C8-198E-6648-0A965058A2B1}"/>
              </a:ext>
            </a:extLst>
          </p:cNvPr>
          <p:cNvSpPr>
            <a:spLocks noGrp="1"/>
          </p:cNvSpPr>
          <p:nvPr>
            <p:ph type="ctrTitle"/>
          </p:nvPr>
        </p:nvSpPr>
        <p:spPr/>
        <p:txBody>
          <a:bodyPr/>
          <a:lstStyle/>
          <a:p>
            <a:r>
              <a:rPr lang="pt-BR" dirty="0">
                <a:latin typeface="Berlin Sans FB Demi" panose="020E0802020502020306" pitchFamily="34" charset="0"/>
              </a:rPr>
              <a:t>Tarefa de conclusão</a:t>
            </a:r>
            <a:br>
              <a:rPr lang="pt-BR" dirty="0">
                <a:latin typeface="Berlin Sans FB Demi" panose="020E0802020502020306" pitchFamily="34" charset="0"/>
              </a:rPr>
            </a:br>
            <a:r>
              <a:rPr lang="pt-BR" dirty="0">
                <a:latin typeface="Berlin Sans FB Demi" panose="020E0802020502020306" pitchFamily="34" charset="0"/>
              </a:rPr>
              <a:t>AWARI</a:t>
            </a:r>
          </a:p>
        </p:txBody>
      </p:sp>
      <p:sp>
        <p:nvSpPr>
          <p:cNvPr id="3" name="Subtítulo 2">
            <a:extLst>
              <a:ext uri="{FF2B5EF4-FFF2-40B4-BE49-F238E27FC236}">
                <a16:creationId xmlns:a16="http://schemas.microsoft.com/office/drawing/2014/main" id="{C93B5BDA-D25A-3591-C1A4-12E3129844E3}"/>
              </a:ext>
            </a:extLst>
          </p:cNvPr>
          <p:cNvSpPr>
            <a:spLocks noGrp="1"/>
          </p:cNvSpPr>
          <p:nvPr>
            <p:ph type="subTitle" idx="1"/>
          </p:nvPr>
        </p:nvSpPr>
        <p:spPr/>
        <p:txBody>
          <a:bodyPr/>
          <a:lstStyle/>
          <a:p>
            <a:r>
              <a:rPr lang="pt-BR">
                <a:latin typeface="Berlin Sans FB" panose="020E0602020502020306" pitchFamily="34" charset="0"/>
              </a:rPr>
              <a:t>Rayene Amaro</a:t>
            </a:r>
            <a:endParaRPr lang="pt-BR" dirty="0">
              <a:latin typeface="Berlin Sans FB" panose="020E0602020502020306" pitchFamily="34" charset="0"/>
            </a:endParaRPr>
          </a:p>
        </p:txBody>
      </p:sp>
    </p:spTree>
    <p:extLst>
      <p:ext uri="{BB962C8B-B14F-4D97-AF65-F5344CB8AC3E}">
        <p14:creationId xmlns:p14="http://schemas.microsoft.com/office/powerpoint/2010/main" val="3100103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1B6B9-9A8B-BB1A-3D34-D86AB274CE52}"/>
              </a:ext>
            </a:extLst>
          </p:cNvPr>
          <p:cNvSpPr>
            <a:spLocks noGrp="1"/>
          </p:cNvSpPr>
          <p:nvPr>
            <p:ph type="title"/>
          </p:nvPr>
        </p:nvSpPr>
        <p:spPr/>
        <p:txBody>
          <a:bodyPr/>
          <a:lstStyle/>
          <a:p>
            <a:r>
              <a:rPr lang="pt-BR" dirty="0">
                <a:latin typeface="Berlin Sans FB" panose="020E0602020502020306" pitchFamily="34" charset="0"/>
              </a:rPr>
              <a:t>Tela: Home</a:t>
            </a:r>
          </a:p>
        </p:txBody>
      </p:sp>
      <p:sp>
        <p:nvSpPr>
          <p:cNvPr id="3" name="Espaço Reservado para Conteúdo 2">
            <a:extLst>
              <a:ext uri="{FF2B5EF4-FFF2-40B4-BE49-F238E27FC236}">
                <a16:creationId xmlns:a16="http://schemas.microsoft.com/office/drawing/2014/main" id="{2A9397D5-BABC-DF79-6EA7-C46C566DB9E7}"/>
              </a:ext>
            </a:extLst>
          </p:cNvPr>
          <p:cNvSpPr>
            <a:spLocks noGrp="1"/>
          </p:cNvSpPr>
          <p:nvPr>
            <p:ph idx="1"/>
          </p:nvPr>
        </p:nvSpPr>
        <p:spPr>
          <a:xfrm>
            <a:off x="4711701" y="2556932"/>
            <a:ext cx="6184896" cy="3318936"/>
          </a:xfrm>
        </p:spPr>
        <p:txBody>
          <a:bodyPr/>
          <a:lstStyle/>
          <a:p>
            <a:r>
              <a:rPr lang="pt-BR" dirty="0"/>
              <a:t>Tela com o nome do usuário logado;</a:t>
            </a:r>
          </a:p>
          <a:p>
            <a:r>
              <a:rPr lang="pt-BR" dirty="0"/>
              <a:t>Principais funções: Ver, adicionar, procurar ou deletar listas</a:t>
            </a:r>
          </a:p>
          <a:p>
            <a:endParaRPr lang="pt-BR" dirty="0"/>
          </a:p>
          <a:p>
            <a:r>
              <a:rPr lang="pt-BR" dirty="0"/>
              <a:t>Menu:</a:t>
            </a:r>
          </a:p>
          <a:p>
            <a:r>
              <a:rPr lang="pt-BR" dirty="0"/>
              <a:t>Listas, Home, Usuário/Configurações</a:t>
            </a:r>
          </a:p>
        </p:txBody>
      </p:sp>
      <p:pic>
        <p:nvPicPr>
          <p:cNvPr id="6" name="Imagem 5">
            <a:extLst>
              <a:ext uri="{FF2B5EF4-FFF2-40B4-BE49-F238E27FC236}">
                <a16:creationId xmlns:a16="http://schemas.microsoft.com/office/drawing/2014/main" id="{0E3F3062-20B2-0877-55BD-383FF8124F7B}"/>
              </a:ext>
            </a:extLst>
          </p:cNvPr>
          <p:cNvPicPr>
            <a:picLocks noChangeAspect="1"/>
          </p:cNvPicPr>
          <p:nvPr/>
        </p:nvPicPr>
        <p:blipFill>
          <a:blip r:embed="rId2"/>
          <a:stretch>
            <a:fillRect/>
          </a:stretch>
        </p:blipFill>
        <p:spPr>
          <a:xfrm>
            <a:off x="599494" y="577849"/>
            <a:ext cx="2854905" cy="5689419"/>
          </a:xfrm>
          <a:prstGeom prst="rect">
            <a:avLst/>
          </a:prstGeom>
        </p:spPr>
      </p:pic>
    </p:spTree>
    <p:extLst>
      <p:ext uri="{BB962C8B-B14F-4D97-AF65-F5344CB8AC3E}">
        <p14:creationId xmlns:p14="http://schemas.microsoft.com/office/powerpoint/2010/main" val="1407915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1B6B9-9A8B-BB1A-3D34-D86AB274CE52}"/>
              </a:ext>
            </a:extLst>
          </p:cNvPr>
          <p:cNvSpPr>
            <a:spLocks noGrp="1"/>
          </p:cNvSpPr>
          <p:nvPr>
            <p:ph type="title"/>
          </p:nvPr>
        </p:nvSpPr>
        <p:spPr/>
        <p:txBody>
          <a:bodyPr/>
          <a:lstStyle/>
          <a:p>
            <a:r>
              <a:rPr lang="pt-BR" dirty="0">
                <a:latin typeface="Berlin Sans FB" panose="020E0602020502020306" pitchFamily="34" charset="0"/>
              </a:rPr>
              <a:t>Tela: Ver listas</a:t>
            </a:r>
          </a:p>
        </p:txBody>
      </p:sp>
      <p:sp>
        <p:nvSpPr>
          <p:cNvPr id="3" name="Espaço Reservado para Conteúdo 2">
            <a:extLst>
              <a:ext uri="{FF2B5EF4-FFF2-40B4-BE49-F238E27FC236}">
                <a16:creationId xmlns:a16="http://schemas.microsoft.com/office/drawing/2014/main" id="{2A9397D5-BABC-DF79-6EA7-C46C566DB9E7}"/>
              </a:ext>
            </a:extLst>
          </p:cNvPr>
          <p:cNvSpPr>
            <a:spLocks noGrp="1"/>
          </p:cNvSpPr>
          <p:nvPr>
            <p:ph idx="1"/>
          </p:nvPr>
        </p:nvSpPr>
        <p:spPr>
          <a:xfrm>
            <a:off x="4711701" y="2556932"/>
            <a:ext cx="6184896" cy="3318936"/>
          </a:xfrm>
        </p:spPr>
        <p:txBody>
          <a:bodyPr/>
          <a:lstStyle/>
          <a:p>
            <a:r>
              <a:rPr lang="pt-BR" dirty="0"/>
              <a:t>Nome do usuário logado;</a:t>
            </a:r>
          </a:p>
          <a:p>
            <a:r>
              <a:rPr lang="pt-BR" dirty="0"/>
              <a:t>Todas as listas criadas pela persona, neste caso foram 3: Supermercado, Casa, Roupas.</a:t>
            </a:r>
          </a:p>
          <a:p>
            <a:r>
              <a:rPr lang="pt-BR" dirty="0"/>
              <a:t>Botão para adicionar novo conjunto de listas</a:t>
            </a:r>
          </a:p>
        </p:txBody>
      </p:sp>
      <p:pic>
        <p:nvPicPr>
          <p:cNvPr id="5" name="Imagem 4">
            <a:extLst>
              <a:ext uri="{FF2B5EF4-FFF2-40B4-BE49-F238E27FC236}">
                <a16:creationId xmlns:a16="http://schemas.microsoft.com/office/drawing/2014/main" id="{E8A67B73-2FBF-1493-035E-E12D1714A7C2}"/>
              </a:ext>
            </a:extLst>
          </p:cNvPr>
          <p:cNvPicPr>
            <a:picLocks noChangeAspect="1"/>
          </p:cNvPicPr>
          <p:nvPr/>
        </p:nvPicPr>
        <p:blipFill>
          <a:blip r:embed="rId2"/>
          <a:stretch>
            <a:fillRect/>
          </a:stretch>
        </p:blipFill>
        <p:spPr>
          <a:xfrm>
            <a:off x="591882" y="591080"/>
            <a:ext cx="2803809" cy="5675839"/>
          </a:xfrm>
          <a:prstGeom prst="rect">
            <a:avLst/>
          </a:prstGeom>
        </p:spPr>
      </p:pic>
    </p:spTree>
    <p:extLst>
      <p:ext uri="{BB962C8B-B14F-4D97-AF65-F5344CB8AC3E}">
        <p14:creationId xmlns:p14="http://schemas.microsoft.com/office/powerpoint/2010/main" val="3488450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1B6B9-9A8B-BB1A-3D34-D86AB274CE52}"/>
              </a:ext>
            </a:extLst>
          </p:cNvPr>
          <p:cNvSpPr>
            <a:spLocks noGrp="1"/>
          </p:cNvSpPr>
          <p:nvPr>
            <p:ph type="title"/>
          </p:nvPr>
        </p:nvSpPr>
        <p:spPr/>
        <p:txBody>
          <a:bodyPr/>
          <a:lstStyle/>
          <a:p>
            <a:r>
              <a:rPr lang="pt-BR" dirty="0">
                <a:latin typeface="Berlin Sans FB" panose="020E0602020502020306" pitchFamily="34" charset="0"/>
              </a:rPr>
              <a:t>Tela: Casa</a:t>
            </a:r>
          </a:p>
        </p:txBody>
      </p:sp>
      <p:sp>
        <p:nvSpPr>
          <p:cNvPr id="3" name="Espaço Reservado para Conteúdo 2">
            <a:extLst>
              <a:ext uri="{FF2B5EF4-FFF2-40B4-BE49-F238E27FC236}">
                <a16:creationId xmlns:a16="http://schemas.microsoft.com/office/drawing/2014/main" id="{2A9397D5-BABC-DF79-6EA7-C46C566DB9E7}"/>
              </a:ext>
            </a:extLst>
          </p:cNvPr>
          <p:cNvSpPr>
            <a:spLocks noGrp="1"/>
          </p:cNvSpPr>
          <p:nvPr>
            <p:ph idx="1"/>
          </p:nvPr>
        </p:nvSpPr>
        <p:spPr>
          <a:xfrm>
            <a:off x="4711701" y="2556932"/>
            <a:ext cx="6184896" cy="3318936"/>
          </a:xfrm>
        </p:spPr>
        <p:txBody>
          <a:bodyPr/>
          <a:lstStyle/>
          <a:p>
            <a:r>
              <a:rPr lang="pt-BR" dirty="0"/>
              <a:t>Selecionado conjunto lista: Casa</a:t>
            </a:r>
          </a:p>
          <a:p>
            <a:r>
              <a:rPr lang="pt-BR" dirty="0"/>
              <a:t>Listas criadas pela persona: Eletro (eletrodomésticos), Moveis, </a:t>
            </a:r>
            <a:r>
              <a:rPr lang="pt-BR" dirty="0" err="1"/>
              <a:t>Shopee</a:t>
            </a:r>
            <a:r>
              <a:rPr lang="pt-BR" dirty="0"/>
              <a:t>, Outros (roupa de cama, decoração, </a:t>
            </a:r>
            <a:r>
              <a:rPr lang="pt-BR" dirty="0" err="1"/>
              <a:t>etc</a:t>
            </a:r>
            <a:r>
              <a:rPr lang="pt-BR" dirty="0"/>
              <a:t>)</a:t>
            </a:r>
          </a:p>
          <a:p>
            <a:r>
              <a:rPr lang="pt-BR" dirty="0"/>
              <a:t>Botão para adicionar nova lista nessa categoria</a:t>
            </a:r>
          </a:p>
        </p:txBody>
      </p:sp>
      <p:pic>
        <p:nvPicPr>
          <p:cNvPr id="8" name="Imagem 7">
            <a:extLst>
              <a:ext uri="{FF2B5EF4-FFF2-40B4-BE49-F238E27FC236}">
                <a16:creationId xmlns:a16="http://schemas.microsoft.com/office/drawing/2014/main" id="{4D4F2FCE-CA27-15BC-1355-650DD07D772E}"/>
              </a:ext>
            </a:extLst>
          </p:cNvPr>
          <p:cNvPicPr>
            <a:picLocks noChangeAspect="1"/>
          </p:cNvPicPr>
          <p:nvPr/>
        </p:nvPicPr>
        <p:blipFill>
          <a:blip r:embed="rId2"/>
          <a:stretch>
            <a:fillRect/>
          </a:stretch>
        </p:blipFill>
        <p:spPr>
          <a:xfrm>
            <a:off x="637083" y="580738"/>
            <a:ext cx="2855417" cy="5717781"/>
          </a:xfrm>
          <a:prstGeom prst="rect">
            <a:avLst/>
          </a:prstGeom>
        </p:spPr>
      </p:pic>
    </p:spTree>
    <p:extLst>
      <p:ext uri="{BB962C8B-B14F-4D97-AF65-F5344CB8AC3E}">
        <p14:creationId xmlns:p14="http://schemas.microsoft.com/office/powerpoint/2010/main" val="2420562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1B6B9-9A8B-BB1A-3D34-D86AB274CE52}"/>
              </a:ext>
            </a:extLst>
          </p:cNvPr>
          <p:cNvSpPr>
            <a:spLocks noGrp="1"/>
          </p:cNvSpPr>
          <p:nvPr>
            <p:ph type="title"/>
          </p:nvPr>
        </p:nvSpPr>
        <p:spPr/>
        <p:txBody>
          <a:bodyPr/>
          <a:lstStyle/>
          <a:p>
            <a:r>
              <a:rPr lang="pt-BR" dirty="0">
                <a:latin typeface="Berlin Sans FB" panose="020E0602020502020306" pitchFamily="34" charset="0"/>
              </a:rPr>
              <a:t>Tela: Eletro</a:t>
            </a:r>
          </a:p>
        </p:txBody>
      </p:sp>
      <p:sp>
        <p:nvSpPr>
          <p:cNvPr id="3" name="Espaço Reservado para Conteúdo 2">
            <a:extLst>
              <a:ext uri="{FF2B5EF4-FFF2-40B4-BE49-F238E27FC236}">
                <a16:creationId xmlns:a16="http://schemas.microsoft.com/office/drawing/2014/main" id="{2A9397D5-BABC-DF79-6EA7-C46C566DB9E7}"/>
              </a:ext>
            </a:extLst>
          </p:cNvPr>
          <p:cNvSpPr>
            <a:spLocks noGrp="1"/>
          </p:cNvSpPr>
          <p:nvPr>
            <p:ph idx="1"/>
          </p:nvPr>
        </p:nvSpPr>
        <p:spPr>
          <a:xfrm>
            <a:off x="4711701" y="2556932"/>
            <a:ext cx="6184896" cy="3539068"/>
          </a:xfrm>
        </p:spPr>
        <p:txBody>
          <a:bodyPr>
            <a:normAutofit fontScale="70000" lnSpcReduction="20000"/>
          </a:bodyPr>
          <a:lstStyle/>
          <a:p>
            <a:r>
              <a:rPr lang="pt-BR" dirty="0"/>
              <a:t>Selecionado lista: Eletro.</a:t>
            </a:r>
          </a:p>
          <a:p>
            <a:r>
              <a:rPr lang="pt-BR" dirty="0"/>
              <a:t>Itens adicionados pela persona</a:t>
            </a:r>
          </a:p>
          <a:p>
            <a:r>
              <a:rPr lang="pt-BR" dirty="0"/>
              <a:t>Aplicativo já indica: Produto, valor que </a:t>
            </a:r>
            <a:r>
              <a:rPr lang="pt-BR" dirty="0" err="1"/>
              <a:t>sera</a:t>
            </a:r>
            <a:r>
              <a:rPr lang="pt-BR" dirty="0"/>
              <a:t> pago, Link (</a:t>
            </a:r>
            <a:r>
              <a:rPr lang="pt-BR" dirty="0" err="1"/>
              <a:t>clicavél</a:t>
            </a:r>
            <a:r>
              <a:rPr lang="pt-BR" dirty="0"/>
              <a:t> – ou nome da loja), status da compra.</a:t>
            </a:r>
          </a:p>
          <a:p>
            <a:r>
              <a:rPr lang="pt-BR" dirty="0"/>
              <a:t>Nesse exemplo o primeiro item esta riscado pois a pessoa não comprou (Descartar), já que achou mais barato em outro lugar.</a:t>
            </a:r>
          </a:p>
          <a:p>
            <a:r>
              <a:rPr lang="pt-BR" dirty="0"/>
              <a:t>Na geladeira há uma seta vermelha, que ao clicar abre um comentário.</a:t>
            </a:r>
          </a:p>
          <a:p>
            <a:r>
              <a:rPr lang="pt-BR" dirty="0"/>
              <a:t>Também há o botão de adicionar novo item para essa lista, e de adicionar nova lista de itens e essa automaticamente viraria uma lista de itens dentro do Eletro.</a:t>
            </a:r>
          </a:p>
        </p:txBody>
      </p:sp>
      <p:pic>
        <p:nvPicPr>
          <p:cNvPr id="5" name="Imagem 4">
            <a:extLst>
              <a:ext uri="{FF2B5EF4-FFF2-40B4-BE49-F238E27FC236}">
                <a16:creationId xmlns:a16="http://schemas.microsoft.com/office/drawing/2014/main" id="{586314EB-8523-1C2E-06C0-AB5087F1C86B}"/>
              </a:ext>
            </a:extLst>
          </p:cNvPr>
          <p:cNvPicPr>
            <a:picLocks noChangeAspect="1"/>
          </p:cNvPicPr>
          <p:nvPr/>
        </p:nvPicPr>
        <p:blipFill>
          <a:blip r:embed="rId2"/>
          <a:stretch>
            <a:fillRect/>
          </a:stretch>
        </p:blipFill>
        <p:spPr>
          <a:xfrm>
            <a:off x="619068" y="624916"/>
            <a:ext cx="2733732" cy="5623484"/>
          </a:xfrm>
          <a:prstGeom prst="rect">
            <a:avLst/>
          </a:prstGeom>
        </p:spPr>
      </p:pic>
    </p:spTree>
    <p:extLst>
      <p:ext uri="{BB962C8B-B14F-4D97-AF65-F5344CB8AC3E}">
        <p14:creationId xmlns:p14="http://schemas.microsoft.com/office/powerpoint/2010/main" val="207829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E798ED-F4C8-198E-6648-0A965058A2B1}"/>
              </a:ext>
            </a:extLst>
          </p:cNvPr>
          <p:cNvSpPr>
            <a:spLocks noGrp="1"/>
          </p:cNvSpPr>
          <p:nvPr>
            <p:ph type="ctrTitle"/>
          </p:nvPr>
        </p:nvSpPr>
        <p:spPr>
          <a:xfrm>
            <a:off x="2688165" y="2036231"/>
            <a:ext cx="6815669" cy="1515533"/>
          </a:xfrm>
        </p:spPr>
        <p:txBody>
          <a:bodyPr/>
          <a:lstStyle/>
          <a:p>
            <a:r>
              <a:rPr lang="pt-BR" dirty="0">
                <a:latin typeface="Berlin Sans FB Demi" panose="020E0802020502020306" pitchFamily="34" charset="0"/>
              </a:rPr>
              <a:t>Artigo</a:t>
            </a:r>
          </a:p>
        </p:txBody>
      </p:sp>
    </p:spTree>
    <p:extLst>
      <p:ext uri="{BB962C8B-B14F-4D97-AF65-F5344CB8AC3E}">
        <p14:creationId xmlns:p14="http://schemas.microsoft.com/office/powerpoint/2010/main" val="4229954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1B6B9-9A8B-BB1A-3D34-D86AB274CE52}"/>
              </a:ext>
            </a:extLst>
          </p:cNvPr>
          <p:cNvSpPr>
            <a:spLocks noGrp="1"/>
          </p:cNvSpPr>
          <p:nvPr>
            <p:ph type="title"/>
          </p:nvPr>
        </p:nvSpPr>
        <p:spPr/>
        <p:txBody>
          <a:bodyPr/>
          <a:lstStyle/>
          <a:p>
            <a:r>
              <a:rPr lang="pt-BR" dirty="0">
                <a:latin typeface="Berlin Sans FB" panose="020E0602020502020306" pitchFamily="34" charset="0"/>
              </a:rPr>
              <a:t>Organize-se</a:t>
            </a:r>
          </a:p>
        </p:txBody>
      </p:sp>
      <p:sp>
        <p:nvSpPr>
          <p:cNvPr id="3" name="Espaço Reservado para Conteúdo 2">
            <a:extLst>
              <a:ext uri="{FF2B5EF4-FFF2-40B4-BE49-F238E27FC236}">
                <a16:creationId xmlns:a16="http://schemas.microsoft.com/office/drawing/2014/main" id="{2A9397D5-BABC-DF79-6EA7-C46C566DB9E7}"/>
              </a:ext>
            </a:extLst>
          </p:cNvPr>
          <p:cNvSpPr>
            <a:spLocks noGrp="1"/>
          </p:cNvSpPr>
          <p:nvPr>
            <p:ph idx="1"/>
          </p:nvPr>
        </p:nvSpPr>
        <p:spPr>
          <a:xfrm>
            <a:off x="1295401" y="2556932"/>
            <a:ext cx="9601196" cy="3488268"/>
          </a:xfrm>
        </p:spPr>
        <p:txBody>
          <a:bodyPr>
            <a:normAutofit fontScale="70000" lnSpcReduction="20000"/>
          </a:bodyPr>
          <a:lstStyle/>
          <a:p>
            <a:pPr marL="0" indent="0">
              <a:buNone/>
            </a:pPr>
            <a:r>
              <a:rPr lang="pt-BR" dirty="0"/>
              <a:t>	O App ‘Organize-se’ vai buscar trazer praticidade para o dia a dia de seus usuários, nele </a:t>
            </a:r>
            <a:r>
              <a:rPr lang="pt-BR" dirty="0" err="1"/>
              <a:t>sera</a:t>
            </a:r>
            <a:r>
              <a:rPr lang="pt-BR" dirty="0"/>
              <a:t> possível criar grupo de listas, que podem ser separados por categoria, totalmente personalizável. Inserirá o que foi comprado, o que quer comprar, além de poder acrescentar comentários.</a:t>
            </a:r>
          </a:p>
          <a:p>
            <a:pPr marL="0" indent="0">
              <a:buNone/>
            </a:pPr>
            <a:r>
              <a:rPr lang="pt-BR" dirty="0"/>
              <a:t>	Ao selecionar a lista da categoria ‘Supermercado’, automaticamente se torna um carrinho de compras, onde irá somando o valor para aparecer o valor total que dará no caixa.</a:t>
            </a:r>
          </a:p>
          <a:p>
            <a:pPr marL="0" indent="0">
              <a:buNone/>
            </a:pPr>
            <a:r>
              <a:rPr lang="pt-BR" dirty="0"/>
              <a:t>	Foi interessante realizar essa pesquisa, pois realmente percebi a falta que há esse tipo de app no mercado, para suprir essa necessidade utilizam Apps de lista que na verdade são de mercado, o que deixa desorganizado, apps de </a:t>
            </a:r>
            <a:r>
              <a:rPr lang="pt-BR" dirty="0" err="1"/>
              <a:t>to</a:t>
            </a:r>
            <a:r>
              <a:rPr lang="pt-BR" dirty="0"/>
              <a:t>-do-</a:t>
            </a:r>
            <a:r>
              <a:rPr lang="pt-BR" dirty="0" err="1"/>
              <a:t>list</a:t>
            </a:r>
            <a:r>
              <a:rPr lang="pt-BR" dirty="0"/>
              <a:t> e/ou planilhas de </a:t>
            </a:r>
            <a:r>
              <a:rPr lang="pt-BR" dirty="0" err="1"/>
              <a:t>excel</a:t>
            </a:r>
            <a:r>
              <a:rPr lang="pt-BR" dirty="0"/>
              <a:t>.</a:t>
            </a:r>
          </a:p>
          <a:p>
            <a:pPr marL="0" indent="0">
              <a:buNone/>
            </a:pPr>
            <a:r>
              <a:rPr lang="pt-BR" dirty="0"/>
              <a:t>	É uma forma das pessoas se organizarem financeiramente e comprarem o que realmente precisam e desejam, sem afobação, podendo realizar uma pesquisa e guardar tudo no mesmo local. A ideia do app é também, após o Status ou antes de produto, ter um campo para adicionar a foto do item, podendo ser pesquisado na internet, pegar da galeria ou direto da câmera (ainda na fase de pesquisa essa ideia).</a:t>
            </a:r>
          </a:p>
        </p:txBody>
      </p:sp>
    </p:spTree>
    <p:extLst>
      <p:ext uri="{BB962C8B-B14F-4D97-AF65-F5344CB8AC3E}">
        <p14:creationId xmlns:p14="http://schemas.microsoft.com/office/powerpoint/2010/main" val="2460311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E798ED-F4C8-198E-6648-0A965058A2B1}"/>
              </a:ext>
            </a:extLst>
          </p:cNvPr>
          <p:cNvSpPr>
            <a:spLocks noGrp="1"/>
          </p:cNvSpPr>
          <p:nvPr>
            <p:ph type="ctrTitle"/>
          </p:nvPr>
        </p:nvSpPr>
        <p:spPr/>
        <p:txBody>
          <a:bodyPr/>
          <a:lstStyle/>
          <a:p>
            <a:r>
              <a:rPr lang="pt-BR" dirty="0">
                <a:latin typeface="Berlin Sans FB Demi" panose="020E0802020502020306" pitchFamily="34" charset="0"/>
              </a:rPr>
              <a:t>FIM!</a:t>
            </a:r>
          </a:p>
        </p:txBody>
      </p:sp>
      <p:sp>
        <p:nvSpPr>
          <p:cNvPr id="3" name="Subtítulo 2">
            <a:extLst>
              <a:ext uri="{FF2B5EF4-FFF2-40B4-BE49-F238E27FC236}">
                <a16:creationId xmlns:a16="http://schemas.microsoft.com/office/drawing/2014/main" id="{C93B5BDA-D25A-3591-C1A4-12E3129844E3}"/>
              </a:ext>
            </a:extLst>
          </p:cNvPr>
          <p:cNvSpPr>
            <a:spLocks noGrp="1"/>
          </p:cNvSpPr>
          <p:nvPr>
            <p:ph type="subTitle" idx="1"/>
          </p:nvPr>
        </p:nvSpPr>
        <p:spPr/>
        <p:txBody>
          <a:bodyPr/>
          <a:lstStyle/>
          <a:p>
            <a:r>
              <a:rPr lang="pt-BR" dirty="0">
                <a:latin typeface="Berlin Sans FB" panose="020E0602020502020306" pitchFamily="34" charset="0"/>
              </a:rPr>
              <a:t>Obrigado(a).</a:t>
            </a:r>
          </a:p>
        </p:txBody>
      </p:sp>
    </p:spTree>
    <p:extLst>
      <p:ext uri="{BB962C8B-B14F-4D97-AF65-F5344CB8AC3E}">
        <p14:creationId xmlns:p14="http://schemas.microsoft.com/office/powerpoint/2010/main" val="1928276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E798ED-F4C8-198E-6648-0A965058A2B1}"/>
              </a:ext>
            </a:extLst>
          </p:cNvPr>
          <p:cNvSpPr>
            <a:spLocks noGrp="1"/>
          </p:cNvSpPr>
          <p:nvPr>
            <p:ph type="ctrTitle"/>
          </p:nvPr>
        </p:nvSpPr>
        <p:spPr>
          <a:xfrm>
            <a:off x="2688165" y="2036231"/>
            <a:ext cx="6815669" cy="1515533"/>
          </a:xfrm>
        </p:spPr>
        <p:txBody>
          <a:bodyPr/>
          <a:lstStyle/>
          <a:p>
            <a:r>
              <a:rPr lang="pt-BR" dirty="0">
                <a:latin typeface="Berlin Sans FB Demi" panose="020E0802020502020306" pitchFamily="34" charset="0"/>
              </a:rPr>
              <a:t>PROBLEMA</a:t>
            </a:r>
          </a:p>
        </p:txBody>
      </p:sp>
    </p:spTree>
    <p:extLst>
      <p:ext uri="{BB962C8B-B14F-4D97-AF65-F5344CB8AC3E}">
        <p14:creationId xmlns:p14="http://schemas.microsoft.com/office/powerpoint/2010/main" val="3835024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1B6B9-9A8B-BB1A-3D34-D86AB274CE52}"/>
              </a:ext>
            </a:extLst>
          </p:cNvPr>
          <p:cNvSpPr>
            <a:spLocks noGrp="1"/>
          </p:cNvSpPr>
          <p:nvPr>
            <p:ph type="title"/>
          </p:nvPr>
        </p:nvSpPr>
        <p:spPr/>
        <p:txBody>
          <a:bodyPr/>
          <a:lstStyle/>
          <a:p>
            <a:r>
              <a:rPr lang="pt-BR" dirty="0">
                <a:latin typeface="Berlin Sans FB" panose="020E0602020502020306" pitchFamily="34" charset="0"/>
              </a:rPr>
              <a:t>Compras</a:t>
            </a:r>
          </a:p>
        </p:txBody>
      </p:sp>
      <p:sp>
        <p:nvSpPr>
          <p:cNvPr id="3" name="Espaço Reservado para Conteúdo 2">
            <a:extLst>
              <a:ext uri="{FF2B5EF4-FFF2-40B4-BE49-F238E27FC236}">
                <a16:creationId xmlns:a16="http://schemas.microsoft.com/office/drawing/2014/main" id="{2A9397D5-BABC-DF79-6EA7-C46C566DB9E7}"/>
              </a:ext>
            </a:extLst>
          </p:cNvPr>
          <p:cNvSpPr>
            <a:spLocks noGrp="1"/>
          </p:cNvSpPr>
          <p:nvPr>
            <p:ph idx="1"/>
          </p:nvPr>
        </p:nvSpPr>
        <p:spPr/>
        <p:txBody>
          <a:bodyPr/>
          <a:lstStyle/>
          <a:p>
            <a:r>
              <a:rPr lang="pt-BR" dirty="0"/>
              <a:t>Solução que possibilite as pessoas criar diversas listas de compras, separadas por categoria: Casa, alimentação, vestuário, presentes, etc.</a:t>
            </a:r>
          </a:p>
          <a:p>
            <a:r>
              <a:rPr lang="pt-BR" dirty="0"/>
              <a:t>Que possibilite que a pessoa coloque se já comprou, ou se pretende comprar, quando pretende comprar, além dos orçamentos e links (se for o caso) onde viu o produto.</a:t>
            </a:r>
          </a:p>
        </p:txBody>
      </p:sp>
    </p:spTree>
    <p:extLst>
      <p:ext uri="{BB962C8B-B14F-4D97-AF65-F5344CB8AC3E}">
        <p14:creationId xmlns:p14="http://schemas.microsoft.com/office/powerpoint/2010/main" val="2862664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E798ED-F4C8-198E-6648-0A965058A2B1}"/>
              </a:ext>
            </a:extLst>
          </p:cNvPr>
          <p:cNvSpPr>
            <a:spLocks noGrp="1"/>
          </p:cNvSpPr>
          <p:nvPr>
            <p:ph type="ctrTitle"/>
          </p:nvPr>
        </p:nvSpPr>
        <p:spPr>
          <a:xfrm>
            <a:off x="2688165" y="2036231"/>
            <a:ext cx="6815669" cy="1515533"/>
          </a:xfrm>
        </p:spPr>
        <p:txBody>
          <a:bodyPr/>
          <a:lstStyle/>
          <a:p>
            <a:r>
              <a:rPr lang="pt-BR" dirty="0">
                <a:latin typeface="Berlin Sans FB Demi" panose="020E0802020502020306" pitchFamily="34" charset="0"/>
              </a:rPr>
              <a:t>PESQUISA</a:t>
            </a:r>
          </a:p>
        </p:txBody>
      </p:sp>
    </p:spTree>
    <p:extLst>
      <p:ext uri="{BB962C8B-B14F-4D97-AF65-F5344CB8AC3E}">
        <p14:creationId xmlns:p14="http://schemas.microsoft.com/office/powerpoint/2010/main" val="351290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1B6B9-9A8B-BB1A-3D34-D86AB274CE52}"/>
              </a:ext>
            </a:extLst>
          </p:cNvPr>
          <p:cNvSpPr>
            <a:spLocks noGrp="1"/>
          </p:cNvSpPr>
          <p:nvPr>
            <p:ph type="title"/>
          </p:nvPr>
        </p:nvSpPr>
        <p:spPr>
          <a:xfrm>
            <a:off x="1295402" y="982132"/>
            <a:ext cx="9524998" cy="1303867"/>
          </a:xfrm>
        </p:spPr>
        <p:txBody>
          <a:bodyPr>
            <a:normAutofit/>
          </a:bodyPr>
          <a:lstStyle/>
          <a:p>
            <a:r>
              <a:rPr lang="pt-BR" dirty="0">
                <a:latin typeface="Berlin Sans FB" panose="020E0602020502020306" pitchFamily="34" charset="0"/>
              </a:rPr>
              <a:t>Apps semelhantes</a:t>
            </a:r>
          </a:p>
        </p:txBody>
      </p:sp>
      <p:sp>
        <p:nvSpPr>
          <p:cNvPr id="3" name="Espaço Reservado para Conteúdo 2">
            <a:extLst>
              <a:ext uri="{FF2B5EF4-FFF2-40B4-BE49-F238E27FC236}">
                <a16:creationId xmlns:a16="http://schemas.microsoft.com/office/drawing/2014/main" id="{2A9397D5-BABC-DF79-6EA7-C46C566DB9E7}"/>
              </a:ext>
            </a:extLst>
          </p:cNvPr>
          <p:cNvSpPr>
            <a:spLocks noGrp="1"/>
          </p:cNvSpPr>
          <p:nvPr>
            <p:ph idx="1"/>
          </p:nvPr>
        </p:nvSpPr>
        <p:spPr>
          <a:xfrm>
            <a:off x="1295402" y="3272367"/>
            <a:ext cx="3225799" cy="2446868"/>
          </a:xfrm>
        </p:spPr>
        <p:txBody>
          <a:bodyPr>
            <a:normAutofit fontScale="92500" lnSpcReduction="20000"/>
          </a:bodyPr>
          <a:lstStyle/>
          <a:p>
            <a:r>
              <a:rPr lang="pt-BR" dirty="0"/>
              <a:t>Foco em supermercado;</a:t>
            </a:r>
          </a:p>
          <a:p>
            <a:r>
              <a:rPr lang="pt-BR" dirty="0"/>
              <a:t>Interface bonita, porém infantil;</a:t>
            </a:r>
          </a:p>
          <a:p>
            <a:r>
              <a:rPr lang="pt-BR" dirty="0"/>
              <a:t>Preços salvos;</a:t>
            </a:r>
          </a:p>
          <a:p>
            <a:r>
              <a:rPr lang="pt-BR" dirty="0"/>
              <a:t>Intuitivo;</a:t>
            </a:r>
          </a:p>
          <a:p>
            <a:r>
              <a:rPr lang="pt-BR" dirty="0"/>
              <a:t>Registro de listas.</a:t>
            </a:r>
          </a:p>
        </p:txBody>
      </p:sp>
      <p:sp>
        <p:nvSpPr>
          <p:cNvPr id="4" name="Título 1">
            <a:extLst>
              <a:ext uri="{FF2B5EF4-FFF2-40B4-BE49-F238E27FC236}">
                <a16:creationId xmlns:a16="http://schemas.microsoft.com/office/drawing/2014/main" id="{C8456D18-3C05-30DD-AFFE-F366C057E7B4}"/>
              </a:ext>
            </a:extLst>
          </p:cNvPr>
          <p:cNvSpPr txBox="1">
            <a:spLocks/>
          </p:cNvSpPr>
          <p:nvPr/>
        </p:nvSpPr>
        <p:spPr>
          <a:xfrm>
            <a:off x="1485901" y="2497667"/>
            <a:ext cx="2844798" cy="71966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sz="2400" b="1" dirty="0" err="1">
                <a:effectLst>
                  <a:outerShdw blurRad="38100" dist="38100" dir="2700000" algn="tl">
                    <a:srgbClr val="000000">
                      <a:alpha val="43137"/>
                    </a:srgbClr>
                  </a:outerShdw>
                </a:effectLst>
              </a:rPr>
              <a:t>ListOn</a:t>
            </a:r>
            <a:r>
              <a:rPr lang="pt-BR" sz="2400" b="1" dirty="0">
                <a:effectLst>
                  <a:outerShdw blurRad="38100" dist="38100" dir="2700000" algn="tl">
                    <a:srgbClr val="000000">
                      <a:alpha val="43137"/>
                    </a:srgbClr>
                  </a:outerShdw>
                </a:effectLst>
              </a:rPr>
              <a:t> </a:t>
            </a:r>
            <a:r>
              <a:rPr lang="pt-BR" sz="2400" b="1" dirty="0" err="1">
                <a:effectLst>
                  <a:outerShdw blurRad="38100" dist="38100" dir="2700000" algn="tl">
                    <a:srgbClr val="000000">
                      <a:alpha val="43137"/>
                    </a:srgbClr>
                  </a:outerShdw>
                </a:effectLst>
              </a:rPr>
              <a:t>Free</a:t>
            </a:r>
            <a:endParaRPr lang="pt-BR" sz="2400" b="1" dirty="0">
              <a:effectLst>
                <a:outerShdw blurRad="38100" dist="38100" dir="2700000" algn="tl">
                  <a:srgbClr val="000000">
                    <a:alpha val="43137"/>
                  </a:srgbClr>
                </a:outerShdw>
              </a:effectLst>
            </a:endParaRPr>
          </a:p>
        </p:txBody>
      </p:sp>
      <p:sp>
        <p:nvSpPr>
          <p:cNvPr id="5" name="Título 1">
            <a:extLst>
              <a:ext uri="{FF2B5EF4-FFF2-40B4-BE49-F238E27FC236}">
                <a16:creationId xmlns:a16="http://schemas.microsoft.com/office/drawing/2014/main" id="{6FDD9F72-3474-8C81-7D86-5B04AAE6E2E7}"/>
              </a:ext>
            </a:extLst>
          </p:cNvPr>
          <p:cNvSpPr txBox="1">
            <a:spLocks/>
          </p:cNvSpPr>
          <p:nvPr/>
        </p:nvSpPr>
        <p:spPr>
          <a:xfrm>
            <a:off x="4851401" y="2497666"/>
            <a:ext cx="2844798" cy="719665"/>
          </a:xfrm>
          <a:prstGeom prst="rect">
            <a:avLst/>
          </a:prstGeom>
          <a:effectLst/>
        </p:spPr>
        <p:txBody>
          <a:bodyPr vert="horz" lIns="91440" tIns="45720" rIns="91440" bIns="45720" rtlCol="0" anchor="ctr">
            <a:normAutofit fontScale="55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b="1" i="0" dirty="0">
                <a:solidFill>
                  <a:srgbClr val="202124"/>
                </a:solidFill>
                <a:effectLst>
                  <a:outerShdw blurRad="38100" dist="38100" dir="2700000" algn="tl">
                    <a:srgbClr val="000000">
                      <a:alpha val="43137"/>
                    </a:srgbClr>
                  </a:outerShdw>
                </a:effectLst>
                <a:latin typeface="Google Sans Display"/>
              </a:rPr>
              <a:t>Lista de compras super simples</a:t>
            </a:r>
            <a:endParaRPr lang="pt-BR" b="1" dirty="0">
              <a:effectLst>
                <a:outerShdw blurRad="38100" dist="38100" dir="2700000" algn="tl">
                  <a:srgbClr val="000000">
                    <a:alpha val="43137"/>
                  </a:srgbClr>
                </a:outerShdw>
              </a:effectLst>
            </a:endParaRPr>
          </a:p>
        </p:txBody>
      </p:sp>
      <p:sp>
        <p:nvSpPr>
          <p:cNvPr id="6" name="Espaço Reservado para Conteúdo 2">
            <a:extLst>
              <a:ext uri="{FF2B5EF4-FFF2-40B4-BE49-F238E27FC236}">
                <a16:creationId xmlns:a16="http://schemas.microsoft.com/office/drawing/2014/main" id="{4FC35CF2-3451-564D-3B05-D7B2BC064F47}"/>
              </a:ext>
            </a:extLst>
          </p:cNvPr>
          <p:cNvSpPr txBox="1">
            <a:spLocks/>
          </p:cNvSpPr>
          <p:nvPr/>
        </p:nvSpPr>
        <p:spPr>
          <a:xfrm>
            <a:off x="4851401" y="3272367"/>
            <a:ext cx="3225799" cy="2341033"/>
          </a:xfrm>
          <a:prstGeom prst="rect">
            <a:avLst/>
          </a:prstGeom>
        </p:spPr>
        <p:txBody>
          <a:bodyPr vert="horz" lIns="91440" tIns="45720" rIns="91440" bIns="45720" rtlCol="0" anchor="t">
            <a:normAutofit fontScale="925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pt-BR" dirty="0"/>
              <a:t>Foco em supermercado;</a:t>
            </a:r>
          </a:p>
          <a:p>
            <a:r>
              <a:rPr lang="pt-BR" dirty="0"/>
              <a:t>Interface colorida, simples;</a:t>
            </a:r>
          </a:p>
          <a:p>
            <a:r>
              <a:rPr lang="pt-BR" dirty="0"/>
              <a:t>Muita propaganda;</a:t>
            </a:r>
          </a:p>
          <a:p>
            <a:r>
              <a:rPr lang="pt-BR" dirty="0"/>
              <a:t>Escolha de cores para representar categorias.</a:t>
            </a:r>
          </a:p>
        </p:txBody>
      </p:sp>
      <p:sp>
        <p:nvSpPr>
          <p:cNvPr id="7" name="Espaço Reservado para Conteúdo 2">
            <a:extLst>
              <a:ext uri="{FF2B5EF4-FFF2-40B4-BE49-F238E27FC236}">
                <a16:creationId xmlns:a16="http://schemas.microsoft.com/office/drawing/2014/main" id="{F540FE8B-66AE-A1F7-0DAC-B9982CF54F57}"/>
              </a:ext>
            </a:extLst>
          </p:cNvPr>
          <p:cNvSpPr txBox="1">
            <a:spLocks/>
          </p:cNvSpPr>
          <p:nvPr/>
        </p:nvSpPr>
        <p:spPr>
          <a:xfrm>
            <a:off x="1295402" y="5668435"/>
            <a:ext cx="3225799" cy="43180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pt-BR" sz="1600" dirty="0"/>
              <a:t>Nota recebida: 4,4</a:t>
            </a:r>
          </a:p>
        </p:txBody>
      </p:sp>
      <p:sp>
        <p:nvSpPr>
          <p:cNvPr id="8" name="Espaço Reservado para Conteúdo 2">
            <a:extLst>
              <a:ext uri="{FF2B5EF4-FFF2-40B4-BE49-F238E27FC236}">
                <a16:creationId xmlns:a16="http://schemas.microsoft.com/office/drawing/2014/main" id="{CC5FF783-5AEB-F8CC-9569-19C2E506974C}"/>
              </a:ext>
            </a:extLst>
          </p:cNvPr>
          <p:cNvSpPr txBox="1">
            <a:spLocks/>
          </p:cNvSpPr>
          <p:nvPr/>
        </p:nvSpPr>
        <p:spPr>
          <a:xfrm>
            <a:off x="4851401" y="5672670"/>
            <a:ext cx="3225799" cy="43180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pt-BR" sz="1600" dirty="0"/>
              <a:t>Nota recebida: 3,9</a:t>
            </a:r>
          </a:p>
        </p:txBody>
      </p:sp>
      <p:sp>
        <p:nvSpPr>
          <p:cNvPr id="9" name="Título 1">
            <a:extLst>
              <a:ext uri="{FF2B5EF4-FFF2-40B4-BE49-F238E27FC236}">
                <a16:creationId xmlns:a16="http://schemas.microsoft.com/office/drawing/2014/main" id="{C9B0A738-D3B6-D35B-746A-20DD8031E932}"/>
              </a:ext>
            </a:extLst>
          </p:cNvPr>
          <p:cNvSpPr txBox="1">
            <a:spLocks/>
          </p:cNvSpPr>
          <p:nvPr/>
        </p:nvSpPr>
        <p:spPr>
          <a:xfrm>
            <a:off x="7950199" y="2497666"/>
            <a:ext cx="2844798" cy="71966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sz="2400" b="1" i="0" dirty="0">
                <a:solidFill>
                  <a:srgbClr val="202124"/>
                </a:solidFill>
                <a:effectLst>
                  <a:outerShdw blurRad="38100" dist="38100" dir="2700000" algn="tl">
                    <a:srgbClr val="000000">
                      <a:alpha val="43137"/>
                    </a:srgbClr>
                  </a:outerShdw>
                </a:effectLst>
                <a:latin typeface="Google Sans Display"/>
              </a:rPr>
              <a:t>Out </a:t>
            </a:r>
            <a:r>
              <a:rPr lang="pt-BR" sz="2400" b="1" i="0" dirty="0" err="1">
                <a:solidFill>
                  <a:srgbClr val="202124"/>
                </a:solidFill>
                <a:effectLst>
                  <a:outerShdw blurRad="38100" dist="38100" dir="2700000" algn="tl">
                    <a:srgbClr val="000000">
                      <a:alpha val="43137"/>
                    </a:srgbClr>
                  </a:outerShdw>
                </a:effectLst>
                <a:latin typeface="Google Sans Display"/>
              </a:rPr>
              <a:t>of</a:t>
            </a:r>
            <a:r>
              <a:rPr lang="pt-BR" sz="2400" b="1" i="0" dirty="0">
                <a:solidFill>
                  <a:srgbClr val="202124"/>
                </a:solidFill>
                <a:effectLst>
                  <a:outerShdw blurRad="38100" dist="38100" dir="2700000" algn="tl">
                    <a:srgbClr val="000000">
                      <a:alpha val="43137"/>
                    </a:srgbClr>
                  </a:outerShdw>
                </a:effectLst>
                <a:latin typeface="Google Sans Display"/>
              </a:rPr>
              <a:t> </a:t>
            </a:r>
            <a:r>
              <a:rPr lang="pt-BR" sz="2400" b="1" i="0" dirty="0" err="1">
                <a:solidFill>
                  <a:srgbClr val="202124"/>
                </a:solidFill>
                <a:effectLst>
                  <a:outerShdw blurRad="38100" dist="38100" dir="2700000" algn="tl">
                    <a:srgbClr val="000000">
                      <a:alpha val="43137"/>
                    </a:srgbClr>
                  </a:outerShdw>
                </a:effectLst>
                <a:latin typeface="Google Sans Display"/>
              </a:rPr>
              <a:t>Milk</a:t>
            </a:r>
            <a:endParaRPr lang="pt-BR" sz="2400" b="1" dirty="0">
              <a:effectLst>
                <a:outerShdw blurRad="38100" dist="38100" dir="2700000" algn="tl">
                  <a:srgbClr val="000000">
                    <a:alpha val="43137"/>
                  </a:srgbClr>
                </a:outerShdw>
              </a:effectLst>
            </a:endParaRPr>
          </a:p>
        </p:txBody>
      </p:sp>
      <p:sp>
        <p:nvSpPr>
          <p:cNvPr id="10" name="Espaço Reservado para Conteúdo 2">
            <a:extLst>
              <a:ext uri="{FF2B5EF4-FFF2-40B4-BE49-F238E27FC236}">
                <a16:creationId xmlns:a16="http://schemas.microsoft.com/office/drawing/2014/main" id="{A6D38306-397C-CA4D-4004-0DF054CA4028}"/>
              </a:ext>
            </a:extLst>
          </p:cNvPr>
          <p:cNvSpPr txBox="1">
            <a:spLocks/>
          </p:cNvSpPr>
          <p:nvPr/>
        </p:nvSpPr>
        <p:spPr>
          <a:xfrm>
            <a:off x="7950199" y="3272367"/>
            <a:ext cx="3225799" cy="2341033"/>
          </a:xfrm>
          <a:prstGeom prst="rect">
            <a:avLst/>
          </a:prstGeom>
        </p:spPr>
        <p:txBody>
          <a:bodyPr vert="horz" lIns="91440" tIns="45720" rIns="91440" bIns="45720" rtlCol="0" anchor="t">
            <a:normAutofit fontScale="77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pt-BR" dirty="0"/>
              <a:t>Interface simples e bonita;</a:t>
            </a:r>
          </a:p>
          <a:p>
            <a:r>
              <a:rPr lang="pt-BR" dirty="0"/>
              <a:t>Separado por categoria;</a:t>
            </a:r>
          </a:p>
          <a:p>
            <a:r>
              <a:rPr lang="pt-BR" dirty="0"/>
              <a:t>Contabilização de preço;</a:t>
            </a:r>
          </a:p>
          <a:p>
            <a:r>
              <a:rPr lang="pt-BR" dirty="0" err="1"/>
              <a:t>Add</a:t>
            </a:r>
            <a:r>
              <a:rPr lang="pt-BR" dirty="0"/>
              <a:t> por voz;</a:t>
            </a:r>
          </a:p>
          <a:p>
            <a:r>
              <a:rPr lang="pt-BR" dirty="0"/>
              <a:t>Compartilhamento com outros aparelhos através de </a:t>
            </a:r>
            <a:r>
              <a:rPr lang="pt-BR" dirty="0" err="1"/>
              <a:t>sms</a:t>
            </a:r>
            <a:r>
              <a:rPr lang="pt-BR" dirty="0"/>
              <a:t> ou </a:t>
            </a:r>
            <a:r>
              <a:rPr lang="pt-BR" dirty="0" err="1"/>
              <a:t>email</a:t>
            </a:r>
            <a:r>
              <a:rPr lang="pt-BR" dirty="0"/>
              <a:t>.</a:t>
            </a:r>
          </a:p>
        </p:txBody>
      </p:sp>
      <p:sp>
        <p:nvSpPr>
          <p:cNvPr id="11" name="Espaço Reservado para Conteúdo 2">
            <a:extLst>
              <a:ext uri="{FF2B5EF4-FFF2-40B4-BE49-F238E27FC236}">
                <a16:creationId xmlns:a16="http://schemas.microsoft.com/office/drawing/2014/main" id="{8D9CF0FD-B4AA-D872-5ADE-0E040873E9B5}"/>
              </a:ext>
            </a:extLst>
          </p:cNvPr>
          <p:cNvSpPr txBox="1">
            <a:spLocks/>
          </p:cNvSpPr>
          <p:nvPr/>
        </p:nvSpPr>
        <p:spPr>
          <a:xfrm>
            <a:off x="7950199" y="5672670"/>
            <a:ext cx="3225799" cy="43180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pt-BR" sz="1600" dirty="0"/>
              <a:t>Nota recebida: 4,2</a:t>
            </a:r>
          </a:p>
        </p:txBody>
      </p:sp>
    </p:spTree>
    <p:extLst>
      <p:ext uri="{BB962C8B-B14F-4D97-AF65-F5344CB8AC3E}">
        <p14:creationId xmlns:p14="http://schemas.microsoft.com/office/powerpoint/2010/main" val="1990006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1B6B9-9A8B-BB1A-3D34-D86AB274CE52}"/>
              </a:ext>
            </a:extLst>
          </p:cNvPr>
          <p:cNvSpPr>
            <a:spLocks noGrp="1"/>
          </p:cNvSpPr>
          <p:nvPr>
            <p:ph type="title"/>
          </p:nvPr>
        </p:nvSpPr>
        <p:spPr/>
        <p:txBody>
          <a:bodyPr/>
          <a:lstStyle/>
          <a:p>
            <a:r>
              <a:rPr lang="pt-BR" dirty="0">
                <a:latin typeface="Berlin Sans FB" panose="020E0602020502020306" pitchFamily="34" charset="0"/>
              </a:rPr>
              <a:t>Considerações</a:t>
            </a:r>
          </a:p>
        </p:txBody>
      </p:sp>
      <p:sp>
        <p:nvSpPr>
          <p:cNvPr id="3" name="Espaço Reservado para Conteúdo 2">
            <a:extLst>
              <a:ext uri="{FF2B5EF4-FFF2-40B4-BE49-F238E27FC236}">
                <a16:creationId xmlns:a16="http://schemas.microsoft.com/office/drawing/2014/main" id="{2A9397D5-BABC-DF79-6EA7-C46C566DB9E7}"/>
              </a:ext>
            </a:extLst>
          </p:cNvPr>
          <p:cNvSpPr>
            <a:spLocks noGrp="1"/>
          </p:cNvSpPr>
          <p:nvPr>
            <p:ph idx="1"/>
          </p:nvPr>
        </p:nvSpPr>
        <p:spPr/>
        <p:txBody>
          <a:bodyPr/>
          <a:lstStyle/>
          <a:p>
            <a:r>
              <a:rPr lang="pt-BR" dirty="0"/>
              <a:t>Localizei vários apps que suprem bem na parte de Mercearia, porém nenhum onde seja possível criar uma ‘lista’ de itens para comprar pra casa (eletrodomésticos, por exemplo), roupas, presentes, etc. Todos tem o foco em mercearia, não sendo possível inserir links de orçamentos entre outras. Percebi também, observando os feedbacks, que a maioria não possui foto do produto, o que facilitaria para pessoas que forem fazer compra se lembrar do produto que comprou, ou para idosos, por exemplo.</a:t>
            </a:r>
          </a:p>
        </p:txBody>
      </p:sp>
    </p:spTree>
    <p:extLst>
      <p:ext uri="{BB962C8B-B14F-4D97-AF65-F5344CB8AC3E}">
        <p14:creationId xmlns:p14="http://schemas.microsoft.com/office/powerpoint/2010/main" val="2821494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1B6B9-9A8B-BB1A-3D34-D86AB274CE52}"/>
              </a:ext>
            </a:extLst>
          </p:cNvPr>
          <p:cNvSpPr>
            <a:spLocks noGrp="1"/>
          </p:cNvSpPr>
          <p:nvPr>
            <p:ph type="title"/>
          </p:nvPr>
        </p:nvSpPr>
        <p:spPr>
          <a:xfrm>
            <a:off x="1295402" y="982132"/>
            <a:ext cx="9524998" cy="1303867"/>
          </a:xfrm>
        </p:spPr>
        <p:txBody>
          <a:bodyPr>
            <a:normAutofit/>
          </a:bodyPr>
          <a:lstStyle/>
          <a:p>
            <a:r>
              <a:rPr lang="pt-BR" dirty="0">
                <a:latin typeface="Berlin Sans FB" panose="020E0602020502020306" pitchFamily="34" charset="0"/>
              </a:rPr>
              <a:t>Pesquisa</a:t>
            </a:r>
          </a:p>
        </p:txBody>
      </p:sp>
      <p:sp>
        <p:nvSpPr>
          <p:cNvPr id="3" name="Espaço Reservado para Conteúdo 2">
            <a:extLst>
              <a:ext uri="{FF2B5EF4-FFF2-40B4-BE49-F238E27FC236}">
                <a16:creationId xmlns:a16="http://schemas.microsoft.com/office/drawing/2014/main" id="{2A9397D5-BABC-DF79-6EA7-C46C566DB9E7}"/>
              </a:ext>
            </a:extLst>
          </p:cNvPr>
          <p:cNvSpPr>
            <a:spLocks noGrp="1"/>
          </p:cNvSpPr>
          <p:nvPr>
            <p:ph idx="1"/>
          </p:nvPr>
        </p:nvSpPr>
        <p:spPr>
          <a:xfrm>
            <a:off x="1295402" y="3272366"/>
            <a:ext cx="3225799" cy="2832103"/>
          </a:xfrm>
        </p:spPr>
        <p:txBody>
          <a:bodyPr>
            <a:normAutofit fontScale="85000" lnSpcReduction="20000"/>
          </a:bodyPr>
          <a:lstStyle/>
          <a:p>
            <a:pPr marL="457200" indent="-457200">
              <a:buFont typeface="+mj-lt"/>
              <a:buAutoNum type="arabicPeriod"/>
            </a:pPr>
            <a:r>
              <a:rPr lang="pt-BR" dirty="0"/>
              <a:t>Facilitam no dia a dia para lembrar o que precisa ser comprado;</a:t>
            </a:r>
          </a:p>
          <a:p>
            <a:pPr marL="457200" indent="-457200">
              <a:buFont typeface="+mj-lt"/>
              <a:buAutoNum type="arabicPeriod"/>
            </a:pPr>
            <a:r>
              <a:rPr lang="pt-BR" dirty="0"/>
              <a:t>Possibilidade de saber o valor que dará ao chegar no caixa, sem ter que ficar utilizando calculadora;</a:t>
            </a:r>
          </a:p>
          <a:p>
            <a:pPr marL="457200" indent="-457200">
              <a:buFont typeface="+mj-lt"/>
              <a:buAutoNum type="arabicPeriod"/>
            </a:pPr>
            <a:r>
              <a:rPr lang="pt-BR" dirty="0"/>
              <a:t>Informação sobre produtos anteriormente comprados.</a:t>
            </a:r>
          </a:p>
        </p:txBody>
      </p:sp>
      <p:sp>
        <p:nvSpPr>
          <p:cNvPr id="4" name="Título 1">
            <a:extLst>
              <a:ext uri="{FF2B5EF4-FFF2-40B4-BE49-F238E27FC236}">
                <a16:creationId xmlns:a16="http://schemas.microsoft.com/office/drawing/2014/main" id="{C8456D18-3C05-30DD-AFFE-F366C057E7B4}"/>
              </a:ext>
            </a:extLst>
          </p:cNvPr>
          <p:cNvSpPr txBox="1">
            <a:spLocks/>
          </p:cNvSpPr>
          <p:nvPr/>
        </p:nvSpPr>
        <p:spPr>
          <a:xfrm>
            <a:off x="1485901" y="2497667"/>
            <a:ext cx="3035300" cy="719665"/>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sz="2000" b="1" dirty="0">
                <a:effectLst>
                  <a:outerShdw blurRad="38100" dist="38100" dir="2700000" algn="tl">
                    <a:srgbClr val="000000">
                      <a:alpha val="43137"/>
                    </a:srgbClr>
                  </a:outerShdw>
                </a:effectLst>
              </a:rPr>
              <a:t>Considerações utilizando app de mercearia:</a:t>
            </a:r>
          </a:p>
        </p:txBody>
      </p:sp>
      <p:sp>
        <p:nvSpPr>
          <p:cNvPr id="5" name="Título 1">
            <a:extLst>
              <a:ext uri="{FF2B5EF4-FFF2-40B4-BE49-F238E27FC236}">
                <a16:creationId xmlns:a16="http://schemas.microsoft.com/office/drawing/2014/main" id="{6FDD9F72-3474-8C81-7D86-5B04AAE6E2E7}"/>
              </a:ext>
            </a:extLst>
          </p:cNvPr>
          <p:cNvSpPr txBox="1">
            <a:spLocks/>
          </p:cNvSpPr>
          <p:nvPr/>
        </p:nvSpPr>
        <p:spPr>
          <a:xfrm>
            <a:off x="4851401" y="2497666"/>
            <a:ext cx="2844798" cy="71966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sz="2000" b="1" i="0" dirty="0">
                <a:solidFill>
                  <a:srgbClr val="202124"/>
                </a:solidFill>
                <a:effectLst>
                  <a:outerShdw blurRad="38100" dist="38100" dir="2700000" algn="tl">
                    <a:srgbClr val="000000">
                      <a:alpha val="43137"/>
                    </a:srgbClr>
                  </a:outerShdw>
                </a:effectLst>
                <a:latin typeface="Google Sans Display"/>
              </a:rPr>
              <a:t>Ferramentas úteis existentes dentro deles:</a:t>
            </a:r>
            <a:endParaRPr lang="pt-BR" sz="2000" b="1" dirty="0">
              <a:effectLst>
                <a:outerShdw blurRad="38100" dist="38100" dir="2700000" algn="tl">
                  <a:srgbClr val="000000">
                    <a:alpha val="43137"/>
                  </a:srgbClr>
                </a:outerShdw>
              </a:effectLst>
            </a:endParaRPr>
          </a:p>
        </p:txBody>
      </p:sp>
      <p:sp>
        <p:nvSpPr>
          <p:cNvPr id="6" name="Espaço Reservado para Conteúdo 2">
            <a:extLst>
              <a:ext uri="{FF2B5EF4-FFF2-40B4-BE49-F238E27FC236}">
                <a16:creationId xmlns:a16="http://schemas.microsoft.com/office/drawing/2014/main" id="{4FC35CF2-3451-564D-3B05-D7B2BC064F47}"/>
              </a:ext>
            </a:extLst>
          </p:cNvPr>
          <p:cNvSpPr txBox="1">
            <a:spLocks/>
          </p:cNvSpPr>
          <p:nvPr/>
        </p:nvSpPr>
        <p:spPr>
          <a:xfrm>
            <a:off x="4851401" y="3272367"/>
            <a:ext cx="3225799" cy="283210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indent="-457200">
              <a:buFont typeface="+mj-lt"/>
              <a:buAutoNum type="arabicPeriod"/>
            </a:pPr>
            <a:r>
              <a:rPr lang="pt-BR" dirty="0"/>
              <a:t>Inclusão de valores e soma;</a:t>
            </a:r>
          </a:p>
          <a:p>
            <a:pPr marL="457200" indent="-457200">
              <a:buFont typeface="+mj-lt"/>
              <a:buAutoNum type="arabicPeriod"/>
            </a:pPr>
            <a:r>
              <a:rPr lang="pt-BR" dirty="0"/>
              <a:t>Inclusão de quantidade;</a:t>
            </a:r>
          </a:p>
          <a:p>
            <a:pPr marL="457200" indent="-457200">
              <a:buFont typeface="+mj-lt"/>
              <a:buAutoNum type="arabicPeriod"/>
            </a:pPr>
            <a:r>
              <a:rPr lang="pt-BR" dirty="0"/>
              <a:t>Salvar listas diferentes.</a:t>
            </a:r>
          </a:p>
        </p:txBody>
      </p:sp>
      <p:sp>
        <p:nvSpPr>
          <p:cNvPr id="9" name="Título 1">
            <a:extLst>
              <a:ext uri="{FF2B5EF4-FFF2-40B4-BE49-F238E27FC236}">
                <a16:creationId xmlns:a16="http://schemas.microsoft.com/office/drawing/2014/main" id="{C9B0A738-D3B6-D35B-746A-20DD8031E932}"/>
              </a:ext>
            </a:extLst>
          </p:cNvPr>
          <p:cNvSpPr txBox="1">
            <a:spLocks/>
          </p:cNvSpPr>
          <p:nvPr/>
        </p:nvSpPr>
        <p:spPr>
          <a:xfrm>
            <a:off x="7950199" y="2497666"/>
            <a:ext cx="2844798" cy="719665"/>
          </a:xfrm>
          <a:prstGeom prst="rect">
            <a:avLst/>
          </a:prstGeom>
          <a:effectLst/>
        </p:spPr>
        <p:txBody>
          <a:bodyPr vert="horz" lIns="91440" tIns="45720" rIns="91440" bIns="45720" rtlCol="0" anchor="ctr">
            <a:normAutofit fontScale="92500"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sz="2400" b="1" dirty="0">
                <a:solidFill>
                  <a:srgbClr val="202124"/>
                </a:solidFill>
                <a:effectLst>
                  <a:outerShdw blurRad="38100" dist="38100" dir="2700000" algn="tl">
                    <a:srgbClr val="000000">
                      <a:alpha val="43137"/>
                    </a:srgbClr>
                  </a:outerShdw>
                </a:effectLst>
                <a:latin typeface="Google Sans Display"/>
              </a:rPr>
              <a:t>O que pode ser melhorado:</a:t>
            </a:r>
            <a:endParaRPr lang="pt-BR" sz="2400" b="1" dirty="0">
              <a:effectLst>
                <a:outerShdw blurRad="38100" dist="38100" dir="2700000" algn="tl">
                  <a:srgbClr val="000000">
                    <a:alpha val="43137"/>
                  </a:srgbClr>
                </a:outerShdw>
              </a:effectLst>
            </a:endParaRPr>
          </a:p>
        </p:txBody>
      </p:sp>
      <p:sp>
        <p:nvSpPr>
          <p:cNvPr id="10" name="Espaço Reservado para Conteúdo 2">
            <a:extLst>
              <a:ext uri="{FF2B5EF4-FFF2-40B4-BE49-F238E27FC236}">
                <a16:creationId xmlns:a16="http://schemas.microsoft.com/office/drawing/2014/main" id="{A6D38306-397C-CA4D-4004-0DF054CA4028}"/>
              </a:ext>
            </a:extLst>
          </p:cNvPr>
          <p:cNvSpPr txBox="1">
            <a:spLocks/>
          </p:cNvSpPr>
          <p:nvPr/>
        </p:nvSpPr>
        <p:spPr>
          <a:xfrm>
            <a:off x="7950199" y="3272367"/>
            <a:ext cx="3225799" cy="2832102"/>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indent="-457200">
              <a:buFont typeface="+mj-lt"/>
              <a:buAutoNum type="arabicPeriod"/>
            </a:pPr>
            <a:r>
              <a:rPr lang="pt-BR" dirty="0"/>
              <a:t>Adicionar foto do produto se a pessoa quiser;</a:t>
            </a:r>
          </a:p>
          <a:p>
            <a:pPr marL="457200" indent="-457200">
              <a:buFont typeface="+mj-lt"/>
              <a:buAutoNum type="arabicPeriod"/>
            </a:pPr>
            <a:r>
              <a:rPr lang="pt-BR" dirty="0"/>
              <a:t>Adição por voz (alguns já possuem);</a:t>
            </a:r>
          </a:p>
          <a:p>
            <a:pPr marL="457200" indent="-457200">
              <a:buFont typeface="+mj-lt"/>
              <a:buAutoNum type="arabicPeriod"/>
            </a:pPr>
            <a:r>
              <a:rPr lang="pt-BR" dirty="0"/>
              <a:t>Inclusão de valor para quem é ‘associado’ e valor normal, para saber o desconto real.</a:t>
            </a:r>
          </a:p>
        </p:txBody>
      </p:sp>
    </p:spTree>
    <p:extLst>
      <p:ext uri="{BB962C8B-B14F-4D97-AF65-F5344CB8AC3E}">
        <p14:creationId xmlns:p14="http://schemas.microsoft.com/office/powerpoint/2010/main" val="3099024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E798ED-F4C8-198E-6648-0A965058A2B1}"/>
              </a:ext>
            </a:extLst>
          </p:cNvPr>
          <p:cNvSpPr>
            <a:spLocks noGrp="1"/>
          </p:cNvSpPr>
          <p:nvPr>
            <p:ph type="ctrTitle"/>
          </p:nvPr>
        </p:nvSpPr>
        <p:spPr>
          <a:xfrm>
            <a:off x="2688165" y="2036231"/>
            <a:ext cx="6815669" cy="1515533"/>
          </a:xfrm>
        </p:spPr>
        <p:txBody>
          <a:bodyPr/>
          <a:lstStyle/>
          <a:p>
            <a:r>
              <a:rPr lang="pt-BR" dirty="0">
                <a:latin typeface="Berlin Sans FB Demi" panose="020E0802020502020306" pitchFamily="34" charset="0"/>
              </a:rPr>
              <a:t>WIREFRAME</a:t>
            </a:r>
          </a:p>
        </p:txBody>
      </p:sp>
    </p:spTree>
    <p:extLst>
      <p:ext uri="{BB962C8B-B14F-4D97-AF65-F5344CB8AC3E}">
        <p14:creationId xmlns:p14="http://schemas.microsoft.com/office/powerpoint/2010/main" val="3678344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1B6B9-9A8B-BB1A-3D34-D86AB274CE52}"/>
              </a:ext>
            </a:extLst>
          </p:cNvPr>
          <p:cNvSpPr>
            <a:spLocks noGrp="1"/>
          </p:cNvSpPr>
          <p:nvPr>
            <p:ph type="title"/>
          </p:nvPr>
        </p:nvSpPr>
        <p:spPr>
          <a:xfrm>
            <a:off x="685802" y="698498"/>
            <a:ext cx="1752598" cy="567268"/>
          </a:xfrm>
        </p:spPr>
        <p:txBody>
          <a:bodyPr>
            <a:normAutofit fontScale="90000"/>
          </a:bodyPr>
          <a:lstStyle/>
          <a:p>
            <a:r>
              <a:rPr lang="pt-BR" dirty="0" err="1">
                <a:latin typeface="Berlin Sans FB" panose="020E0602020502020306" pitchFamily="34" charset="0"/>
              </a:rPr>
              <a:t>Figma</a:t>
            </a:r>
            <a:endParaRPr lang="pt-BR" dirty="0">
              <a:latin typeface="Berlin Sans FB" panose="020E0602020502020306" pitchFamily="34" charset="0"/>
            </a:endParaRPr>
          </a:p>
        </p:txBody>
      </p:sp>
      <p:pic>
        <p:nvPicPr>
          <p:cNvPr id="5" name="Imagem 4">
            <a:extLst>
              <a:ext uri="{FF2B5EF4-FFF2-40B4-BE49-F238E27FC236}">
                <a16:creationId xmlns:a16="http://schemas.microsoft.com/office/drawing/2014/main" id="{FE26088C-489B-7BB7-3E89-34CE894B59CB}"/>
              </a:ext>
            </a:extLst>
          </p:cNvPr>
          <p:cNvPicPr>
            <a:picLocks noChangeAspect="1"/>
          </p:cNvPicPr>
          <p:nvPr/>
        </p:nvPicPr>
        <p:blipFill>
          <a:blip r:embed="rId2"/>
          <a:stretch>
            <a:fillRect/>
          </a:stretch>
        </p:blipFill>
        <p:spPr>
          <a:xfrm>
            <a:off x="1847850" y="1985962"/>
            <a:ext cx="8496300" cy="3648075"/>
          </a:xfrm>
          <a:prstGeom prst="rect">
            <a:avLst/>
          </a:prstGeom>
        </p:spPr>
      </p:pic>
    </p:spTree>
    <p:extLst>
      <p:ext uri="{BB962C8B-B14F-4D97-AF65-F5344CB8AC3E}">
        <p14:creationId xmlns:p14="http://schemas.microsoft.com/office/powerpoint/2010/main" val="17343000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ânico">
  <a:themeElements>
    <a:clrScheme name="Orgâ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â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â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86</TotalTime>
  <Words>797</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16</vt:i4>
      </vt:variant>
    </vt:vector>
  </HeadingPairs>
  <TitlesOfParts>
    <vt:vector size="22" baseType="lpstr">
      <vt:lpstr>Arial</vt:lpstr>
      <vt:lpstr>Berlin Sans FB</vt:lpstr>
      <vt:lpstr>Berlin Sans FB Demi</vt:lpstr>
      <vt:lpstr>Garamond</vt:lpstr>
      <vt:lpstr>Google Sans Display</vt:lpstr>
      <vt:lpstr>Orgânico</vt:lpstr>
      <vt:lpstr>Tarefa de conclusão AWARI</vt:lpstr>
      <vt:lpstr>PROBLEMA</vt:lpstr>
      <vt:lpstr>Compras</vt:lpstr>
      <vt:lpstr>PESQUISA</vt:lpstr>
      <vt:lpstr>Apps semelhantes</vt:lpstr>
      <vt:lpstr>Considerações</vt:lpstr>
      <vt:lpstr>Pesquisa</vt:lpstr>
      <vt:lpstr>WIREFRAME</vt:lpstr>
      <vt:lpstr>Figma</vt:lpstr>
      <vt:lpstr>Tela: Home</vt:lpstr>
      <vt:lpstr>Tela: Ver listas</vt:lpstr>
      <vt:lpstr>Tela: Casa</vt:lpstr>
      <vt:lpstr>Tela: Eletro</vt:lpstr>
      <vt:lpstr>Artigo</vt:lpstr>
      <vt:lpstr>Organize-se</vt:lpstr>
      <vt:lpstr>FIM!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Tarefa de conclusão AWARI</dc:title>
  <dc:creator>Rayene Alves</dc:creator>
  <cp:lastModifiedBy>Rayene Alves</cp:lastModifiedBy>
  <cp:revision>3</cp:revision>
  <dcterms:created xsi:type="dcterms:W3CDTF">2022-11-25T20:17:56Z</dcterms:created>
  <dcterms:modified xsi:type="dcterms:W3CDTF">2022-11-25T21:45:46Z</dcterms:modified>
</cp:coreProperties>
</file>