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C Fat Bamboo" charset="1" panose="02000603000000000000"/>
      <p:regular r:id="rId10"/>
    </p:embeddedFont>
    <p:embeddedFont>
      <p:font typeface="AC Fat Bamboo Italics" charset="1" panose="02000603000000000000"/>
      <p:regular r:id="rId11"/>
    </p:embeddedFont>
    <p:embeddedFont>
      <p:font typeface="Pangolin" charset="1" panose="00000500000000000000"/>
      <p:regular r:id="rId12"/>
    </p:embeddedFont>
    <p:embeddedFont>
      <p:font typeface="Childos Arabic SemiBold" charset="1" panose="000007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7805" y="-846543"/>
            <a:ext cx="20743610" cy="11980086"/>
            <a:chOff x="0" y="0"/>
            <a:chExt cx="27658147" cy="15973448"/>
          </a:xfrm>
        </p:grpSpPr>
        <p:sp>
          <p:nvSpPr>
            <p:cNvPr name="Freeform 3" id="3"/>
            <p:cNvSpPr/>
            <p:nvPr/>
          </p:nvSpPr>
          <p:spPr>
            <a:xfrm flipH="false" flipV="false" rot="5400000">
              <a:off x="18615233" y="8448407"/>
              <a:ext cx="13222916" cy="1827167"/>
            </a:xfrm>
            <a:custGeom>
              <a:avLst/>
              <a:gdLst/>
              <a:ahLst/>
              <a:cxnLst/>
              <a:rect r="r" b="b" t="t" l="l"/>
              <a:pathLst>
                <a:path h="1827167" w="13222916">
                  <a:moveTo>
                    <a:pt x="0" y="0"/>
                  </a:moveTo>
                  <a:lnTo>
                    <a:pt x="13222915" y="0"/>
                  </a:lnTo>
                  <a:lnTo>
                    <a:pt x="13222915" y="1827166"/>
                  </a:lnTo>
                  <a:lnTo>
                    <a:pt x="0" y="1827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435232" y="12985476"/>
              <a:ext cx="13222916" cy="1827167"/>
            </a:xfrm>
            <a:custGeom>
              <a:avLst/>
              <a:gdLst/>
              <a:ahLst/>
              <a:cxnLst/>
              <a:rect r="r" b="b" t="t" l="l"/>
              <a:pathLst>
                <a:path h="1827167" w="13222916">
                  <a:moveTo>
                    <a:pt x="0" y="0"/>
                  </a:moveTo>
                  <a:lnTo>
                    <a:pt x="13222915" y="0"/>
                  </a:lnTo>
                  <a:lnTo>
                    <a:pt x="13222915" y="1827167"/>
                  </a:lnTo>
                  <a:lnTo>
                    <a:pt x="0" y="1827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4249990" y="5793279"/>
              <a:ext cx="13444318" cy="1857760"/>
            </a:xfrm>
            <a:custGeom>
              <a:avLst/>
              <a:gdLst/>
              <a:ahLst/>
              <a:cxnLst/>
              <a:rect r="r" b="b" t="t" l="l"/>
              <a:pathLst>
                <a:path h="1857760" w="13444318">
                  <a:moveTo>
                    <a:pt x="0" y="0"/>
                  </a:moveTo>
                  <a:lnTo>
                    <a:pt x="13444317" y="0"/>
                  </a:lnTo>
                  <a:lnTo>
                    <a:pt x="13444317"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180241"/>
              <a:ext cx="13444318" cy="1857760"/>
            </a:xfrm>
            <a:custGeom>
              <a:avLst/>
              <a:gdLst/>
              <a:ahLst/>
              <a:cxnLst/>
              <a:rect r="r" b="b" t="t" l="l"/>
              <a:pathLst>
                <a:path h="1857760" w="13444318">
                  <a:moveTo>
                    <a:pt x="0" y="0"/>
                  </a:moveTo>
                  <a:lnTo>
                    <a:pt x="13444318" y="0"/>
                  </a:lnTo>
                  <a:lnTo>
                    <a:pt x="13444318"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8680824" y="613757"/>
              <a:ext cx="8294766" cy="1857760"/>
            </a:xfrm>
            <a:custGeom>
              <a:avLst/>
              <a:gdLst/>
              <a:ahLst/>
              <a:cxnLst/>
              <a:rect r="r" b="b" t="t" l="l"/>
              <a:pathLst>
                <a:path h="1857760" w="8294766">
                  <a:moveTo>
                    <a:pt x="0" y="0"/>
                  </a:moveTo>
                  <a:lnTo>
                    <a:pt x="8294766" y="0"/>
                  </a:lnTo>
                  <a:lnTo>
                    <a:pt x="8294766" y="1857761"/>
                  </a:lnTo>
                  <a:lnTo>
                    <a:pt x="0" y="1857761"/>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8" id="8"/>
            <p:cNvSpPr/>
            <p:nvPr/>
          </p:nvSpPr>
          <p:spPr>
            <a:xfrm flipH="false" flipV="false" rot="-10800000">
              <a:off x="7400281" y="12970180"/>
              <a:ext cx="8294766" cy="1857760"/>
            </a:xfrm>
            <a:custGeom>
              <a:avLst/>
              <a:gdLst/>
              <a:ahLst/>
              <a:cxnLst/>
              <a:rect r="r" b="b" t="t" l="l"/>
              <a:pathLst>
                <a:path h="1857760" w="8294766">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9" id="9"/>
            <p:cNvSpPr/>
            <p:nvPr/>
          </p:nvSpPr>
          <p:spPr>
            <a:xfrm flipH="false" flipV="false" rot="-10800000">
              <a:off x="2700621" y="14115688"/>
              <a:ext cx="8294766" cy="1857760"/>
            </a:xfrm>
            <a:custGeom>
              <a:avLst/>
              <a:gdLst/>
              <a:ahLst/>
              <a:cxnLst/>
              <a:rect r="r" b="b" t="t" l="l"/>
              <a:pathLst>
                <a:path h="1857760" w="8294766">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10" id="10"/>
            <p:cNvSpPr/>
            <p:nvPr/>
          </p:nvSpPr>
          <p:spPr>
            <a:xfrm flipH="false" flipV="false" rot="0">
              <a:off x="15720447" y="38100"/>
              <a:ext cx="8294766" cy="1857760"/>
            </a:xfrm>
            <a:custGeom>
              <a:avLst/>
              <a:gdLst/>
              <a:ahLst/>
              <a:cxnLst/>
              <a:rect r="r" b="b" t="t" l="l"/>
              <a:pathLst>
                <a:path h="1857760" w="8294766">
                  <a:moveTo>
                    <a:pt x="0" y="0"/>
                  </a:moveTo>
                  <a:lnTo>
                    <a:pt x="8294765" y="0"/>
                  </a:lnTo>
                  <a:lnTo>
                    <a:pt x="8294765"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grpSp>
      <p:sp>
        <p:nvSpPr>
          <p:cNvPr name="Freeform 11" id="11"/>
          <p:cNvSpPr/>
          <p:nvPr/>
        </p:nvSpPr>
        <p:spPr>
          <a:xfrm flipH="false" flipV="false" rot="0">
            <a:off x="2296071" y="6084887"/>
            <a:ext cx="1606431" cy="1889119"/>
          </a:xfrm>
          <a:custGeom>
            <a:avLst/>
            <a:gdLst/>
            <a:ahLst/>
            <a:cxnLst/>
            <a:rect r="r" b="b" t="t" l="l"/>
            <a:pathLst>
              <a:path h="1889119" w="1606431">
                <a:moveTo>
                  <a:pt x="0" y="0"/>
                </a:moveTo>
                <a:lnTo>
                  <a:pt x="1606431" y="0"/>
                </a:lnTo>
                <a:lnTo>
                  <a:pt x="1606431" y="1889120"/>
                </a:lnTo>
                <a:lnTo>
                  <a:pt x="0" y="1889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138150" y="2885900"/>
            <a:ext cx="14011700" cy="6253023"/>
          </a:xfrm>
          <a:prstGeom prst="rect">
            <a:avLst/>
          </a:prstGeom>
        </p:spPr>
        <p:txBody>
          <a:bodyPr anchor="t" rtlCol="false" tIns="0" lIns="0" bIns="0" rIns="0">
            <a:spAutoFit/>
          </a:bodyPr>
          <a:lstStyle/>
          <a:p>
            <a:pPr algn="ctr">
              <a:lnSpc>
                <a:spcPts val="6055"/>
              </a:lnSpc>
            </a:pPr>
            <a:r>
              <a:rPr lang="en-US" sz="6441" spc="908">
                <a:solidFill>
                  <a:srgbClr val="514847"/>
                </a:solidFill>
                <a:latin typeface="AC Fat Bamboo"/>
              </a:rPr>
              <a:t>Classifying and Predicting The Rating Sentiment of Women's E-commerce Clothing Reviews </a:t>
            </a:r>
          </a:p>
          <a:p>
            <a:pPr algn="ctr">
              <a:lnSpc>
                <a:spcPts val="6055"/>
              </a:lnSpc>
            </a:pPr>
          </a:p>
          <a:p>
            <a:pPr algn="ctr">
              <a:lnSpc>
                <a:spcPts val="6055"/>
              </a:lnSpc>
            </a:pPr>
          </a:p>
          <a:p>
            <a:pPr algn="ctr">
              <a:lnSpc>
                <a:spcPts val="6055"/>
              </a:lnSpc>
            </a:pPr>
          </a:p>
          <a:p>
            <a:pPr algn="ctr">
              <a:lnSpc>
                <a:spcPts val="6055"/>
              </a:lnSpc>
            </a:pPr>
            <a:r>
              <a:rPr lang="en-US" sz="6441" spc="908">
                <a:solidFill>
                  <a:srgbClr val="514847"/>
                </a:solidFill>
                <a:latin typeface="AC Fat Bamboo"/>
              </a:rPr>
              <a:t> </a:t>
            </a:r>
          </a:p>
          <a:p>
            <a:pPr algn="ctr">
              <a:lnSpc>
                <a:spcPts val="6055"/>
              </a:lnSpc>
            </a:pPr>
          </a:p>
        </p:txBody>
      </p:sp>
      <p:sp>
        <p:nvSpPr>
          <p:cNvPr name="TextBox 13" id="13"/>
          <p:cNvSpPr txBox="true"/>
          <p:nvPr/>
        </p:nvSpPr>
        <p:spPr>
          <a:xfrm rot="0">
            <a:off x="3776515" y="5814057"/>
            <a:ext cx="10734970" cy="2335530"/>
          </a:xfrm>
          <a:prstGeom prst="rect">
            <a:avLst/>
          </a:prstGeom>
        </p:spPr>
        <p:txBody>
          <a:bodyPr anchor="t" rtlCol="false" tIns="0" lIns="0" bIns="0" rIns="0">
            <a:spAutoFit/>
          </a:bodyPr>
          <a:lstStyle/>
          <a:p>
            <a:pPr algn="ctr">
              <a:lnSpc>
                <a:spcPts val="4620"/>
              </a:lnSpc>
            </a:pPr>
            <a:r>
              <a:rPr lang="en-US" sz="3300" spc="818">
                <a:solidFill>
                  <a:srgbClr val="514847"/>
                </a:solidFill>
                <a:latin typeface="Childos Arabic SemiBold"/>
              </a:rPr>
              <a:t>GROUP SIXTEEN :</a:t>
            </a:r>
          </a:p>
          <a:p>
            <a:pPr algn="ctr">
              <a:lnSpc>
                <a:spcPts val="4620"/>
              </a:lnSpc>
            </a:pPr>
            <a:r>
              <a:rPr lang="en-US" sz="3300" spc="818">
                <a:solidFill>
                  <a:srgbClr val="514847"/>
                </a:solidFill>
                <a:latin typeface="Childos Arabic SemiBold"/>
              </a:rPr>
              <a:t>NOVITA ARYANTI - 2502029484</a:t>
            </a:r>
          </a:p>
          <a:p>
            <a:pPr algn="ctr">
              <a:lnSpc>
                <a:spcPts val="4620"/>
              </a:lnSpc>
            </a:pPr>
            <a:r>
              <a:rPr lang="en-US" sz="3300" spc="818">
                <a:solidFill>
                  <a:srgbClr val="514847"/>
                </a:solidFill>
                <a:latin typeface="Childos Arabic SemiBold"/>
              </a:rPr>
              <a:t>IMMANUEL YABES - 2502012735</a:t>
            </a:r>
          </a:p>
          <a:p>
            <a:pPr algn="ctr">
              <a:lnSpc>
                <a:spcPts val="4620"/>
              </a:lnSpc>
            </a:pPr>
            <a:r>
              <a:rPr lang="en-US" sz="3300" spc="818">
                <a:solidFill>
                  <a:srgbClr val="514847"/>
                </a:solidFill>
                <a:latin typeface="Childos Arabic SemiBold"/>
              </a:rPr>
              <a:t>RAYES JORDAN PRADANA - 2502033102</a:t>
            </a:r>
          </a:p>
        </p:txBody>
      </p:sp>
      <p:sp>
        <p:nvSpPr>
          <p:cNvPr name="Freeform 14" id="14"/>
          <p:cNvSpPr/>
          <p:nvPr/>
        </p:nvSpPr>
        <p:spPr>
          <a:xfrm flipH="false" flipV="false" rot="6821672">
            <a:off x="15561783" y="1431542"/>
            <a:ext cx="1323050" cy="2489906"/>
          </a:xfrm>
          <a:custGeom>
            <a:avLst/>
            <a:gdLst/>
            <a:ahLst/>
            <a:cxnLst/>
            <a:rect r="r" b="b" t="t" l="l"/>
            <a:pathLst>
              <a:path h="2489906" w="1323050">
                <a:moveTo>
                  <a:pt x="0" y="0"/>
                </a:moveTo>
                <a:lnTo>
                  <a:pt x="1323050" y="0"/>
                </a:lnTo>
                <a:lnTo>
                  <a:pt x="1323050" y="2489906"/>
                </a:lnTo>
                <a:lnTo>
                  <a:pt x="0" y="2489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887012">
            <a:off x="1377608" y="1319571"/>
            <a:ext cx="1521083" cy="1788753"/>
          </a:xfrm>
          <a:custGeom>
            <a:avLst/>
            <a:gdLst/>
            <a:ahLst/>
            <a:cxnLst/>
            <a:rect r="r" b="b" t="t" l="l"/>
            <a:pathLst>
              <a:path h="1788753" w="1521083">
                <a:moveTo>
                  <a:pt x="0" y="0"/>
                </a:moveTo>
                <a:lnTo>
                  <a:pt x="1521084" y="0"/>
                </a:lnTo>
                <a:lnTo>
                  <a:pt x="1521084" y="1788752"/>
                </a:lnTo>
                <a:lnTo>
                  <a:pt x="0" y="1788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700000">
            <a:off x="6175962" y="-535321"/>
            <a:ext cx="6209841" cy="6473156"/>
          </a:xfrm>
          <a:custGeom>
            <a:avLst/>
            <a:gdLst/>
            <a:ahLst/>
            <a:cxnLst/>
            <a:rect r="r" b="b" t="t" l="l"/>
            <a:pathLst>
              <a:path h="6473156" w="6209841">
                <a:moveTo>
                  <a:pt x="0" y="0"/>
                </a:moveTo>
                <a:lnTo>
                  <a:pt x="6209841" y="0"/>
                </a:lnTo>
                <a:lnTo>
                  <a:pt x="6209841" y="6473156"/>
                </a:lnTo>
                <a:lnTo>
                  <a:pt x="0" y="6473156"/>
                </a:lnTo>
                <a:lnTo>
                  <a:pt x="0" y="0"/>
                </a:lnTo>
                <a:close/>
              </a:path>
            </a:pathLst>
          </a:custGeom>
          <a:blipFill>
            <a:blip r:embed="rId2">
              <a:extLst>
                <a:ext uri="{96DAC541-7B7A-43D3-8B79-37D633B846F1}">
                  <asvg:svgBlip xmlns:asvg="http://schemas.microsoft.com/office/drawing/2016/SVG/main" r:embed="rId3"/>
                </a:ext>
              </a:extLst>
            </a:blip>
            <a:stretch>
              <a:fillRect l="-11294" t="-11004" r="-13394" b="-8611"/>
            </a:stretch>
          </a:blipFill>
        </p:spPr>
      </p:sp>
      <p:grpSp>
        <p:nvGrpSpPr>
          <p:cNvPr name="Group 3" id="3"/>
          <p:cNvGrpSpPr/>
          <p:nvPr/>
        </p:nvGrpSpPr>
        <p:grpSpPr>
          <a:xfrm rot="0">
            <a:off x="11339011" y="3005642"/>
            <a:ext cx="8826274" cy="8826274"/>
            <a:chOff x="0" y="0"/>
            <a:chExt cx="11768365" cy="11768365"/>
          </a:xfrm>
        </p:grpSpPr>
        <p:sp>
          <p:nvSpPr>
            <p:cNvPr name="Freeform 4" id="4"/>
            <p:cNvSpPr/>
            <p:nvPr/>
          </p:nvSpPr>
          <p:spPr>
            <a:xfrm flipH="false" flipV="false" rot="5400000">
              <a:off x="3720192" y="5071096"/>
              <a:ext cx="11768365" cy="1626174"/>
            </a:xfrm>
            <a:custGeom>
              <a:avLst/>
              <a:gdLst/>
              <a:ahLst/>
              <a:cxnLst/>
              <a:rect r="r" b="b" t="t" l="l"/>
              <a:pathLst>
                <a:path h="1626174" w="11768365">
                  <a:moveTo>
                    <a:pt x="0" y="0"/>
                  </a:moveTo>
                  <a:lnTo>
                    <a:pt x="11768365" y="0"/>
                  </a:lnTo>
                  <a:lnTo>
                    <a:pt x="11768365" y="1626174"/>
                  </a:lnTo>
                  <a:lnTo>
                    <a:pt x="0" y="1626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0" y="9109077"/>
              <a:ext cx="11768365" cy="1626174"/>
            </a:xfrm>
            <a:custGeom>
              <a:avLst/>
              <a:gdLst/>
              <a:ahLst/>
              <a:cxnLst/>
              <a:rect r="r" b="b" t="t" l="l"/>
              <a:pathLst>
                <a:path h="1626174" w="11768365">
                  <a:moveTo>
                    <a:pt x="0" y="0"/>
                  </a:moveTo>
                  <a:lnTo>
                    <a:pt x="11768365" y="0"/>
                  </a:lnTo>
                  <a:lnTo>
                    <a:pt x="11768365" y="1626175"/>
                  </a:lnTo>
                  <a:lnTo>
                    <a:pt x="0" y="1626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0">
            <a:off x="4019243" y="-927226"/>
            <a:ext cx="3604861" cy="3402088"/>
          </a:xfrm>
          <a:custGeom>
            <a:avLst/>
            <a:gdLst/>
            <a:ahLst/>
            <a:cxnLst/>
            <a:rect r="r" b="b" t="t" l="l"/>
            <a:pathLst>
              <a:path h="3402088" w="3604861">
                <a:moveTo>
                  <a:pt x="0" y="0"/>
                </a:moveTo>
                <a:lnTo>
                  <a:pt x="3604861" y="0"/>
                </a:lnTo>
                <a:lnTo>
                  <a:pt x="3604861" y="3402088"/>
                </a:lnTo>
                <a:lnTo>
                  <a:pt x="0" y="3402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9503582">
            <a:off x="11642450" y="2174551"/>
            <a:ext cx="2182769" cy="2059988"/>
          </a:xfrm>
          <a:custGeom>
            <a:avLst/>
            <a:gdLst/>
            <a:ahLst/>
            <a:cxnLst/>
            <a:rect r="r" b="b" t="t" l="l"/>
            <a:pathLst>
              <a:path h="2059988" w="2182769">
                <a:moveTo>
                  <a:pt x="0" y="0"/>
                </a:moveTo>
                <a:lnTo>
                  <a:pt x="2182769" y="0"/>
                </a:lnTo>
                <a:lnTo>
                  <a:pt x="2182769" y="2059988"/>
                </a:lnTo>
                <a:lnTo>
                  <a:pt x="0" y="2059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3352035" y="7706000"/>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4">
              <a:extLst>
                <a:ext uri="{96DAC541-7B7A-43D3-8B79-37D633B846F1}">
                  <asvg:svgBlip xmlns:asvg="http://schemas.microsoft.com/office/drawing/2016/SVG/main" r:embed="rId5"/>
                </a:ext>
              </a:extLst>
            </a:blip>
            <a:stretch>
              <a:fillRect l="-50171" t="0" r="0" b="0"/>
            </a:stretch>
          </a:blipFill>
        </p:spPr>
      </p:sp>
      <p:sp>
        <p:nvSpPr>
          <p:cNvPr name="Freeform 9" id="9"/>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143371" y="1546958"/>
            <a:ext cx="9793633" cy="2362834"/>
          </a:xfrm>
          <a:prstGeom prst="rect">
            <a:avLst/>
          </a:prstGeom>
        </p:spPr>
        <p:txBody>
          <a:bodyPr anchor="t" rtlCol="false" tIns="0" lIns="0" bIns="0" rIns="0">
            <a:spAutoFit/>
          </a:bodyPr>
          <a:lstStyle/>
          <a:p>
            <a:pPr algn="ctr">
              <a:lnSpc>
                <a:spcPts val="18340"/>
              </a:lnSpc>
              <a:spcBef>
                <a:spcPct val="0"/>
              </a:spcBef>
            </a:pPr>
            <a:r>
              <a:rPr lang="en-US" sz="13100" spc="1152">
                <a:solidFill>
                  <a:srgbClr val="000000"/>
                </a:solidFill>
                <a:latin typeface="AC Fat Bamboo Bold"/>
              </a:rPr>
              <a:t>Introduction</a:t>
            </a:r>
          </a:p>
        </p:txBody>
      </p:sp>
      <p:sp>
        <p:nvSpPr>
          <p:cNvPr name="TextBox 11" id="11"/>
          <p:cNvSpPr txBox="true"/>
          <p:nvPr/>
        </p:nvSpPr>
        <p:spPr>
          <a:xfrm rot="0">
            <a:off x="2735142" y="4334696"/>
            <a:ext cx="13590418" cy="4723167"/>
          </a:xfrm>
          <a:prstGeom prst="rect">
            <a:avLst/>
          </a:prstGeom>
        </p:spPr>
        <p:txBody>
          <a:bodyPr anchor="t" rtlCol="false" tIns="0" lIns="0" bIns="0" rIns="0">
            <a:spAutoFit/>
          </a:bodyPr>
          <a:lstStyle/>
          <a:p>
            <a:pPr algn="just" marL="649118" indent="-324559" lvl="1">
              <a:lnSpc>
                <a:spcPts val="4209"/>
              </a:lnSpc>
              <a:buFont typeface="Arial"/>
              <a:buChar char="•"/>
            </a:pPr>
            <a:r>
              <a:rPr lang="en-US" sz="3006">
                <a:solidFill>
                  <a:srgbClr val="000000"/>
                </a:solidFill>
                <a:latin typeface="Pangolin"/>
              </a:rPr>
              <a:t>Ratings given by consumers may not always align with their comments, requiring the need for review rating prediction.</a:t>
            </a:r>
          </a:p>
          <a:p>
            <a:pPr algn="just" marL="649118" indent="-324559" lvl="1">
              <a:lnSpc>
                <a:spcPts val="4209"/>
              </a:lnSpc>
              <a:buFont typeface="Arial"/>
              <a:buChar char="•"/>
            </a:pPr>
            <a:r>
              <a:rPr lang="en-US" sz="3006">
                <a:solidFill>
                  <a:srgbClr val="000000"/>
                </a:solidFill>
                <a:latin typeface="Pangolin"/>
              </a:rPr>
              <a:t>The performance of models, including Support Vector Machine (SVM), Artificial Neural Network (ANN), and Bidirectional Encoder Representations from Transformers (BERT), is compared.</a:t>
            </a:r>
          </a:p>
          <a:p>
            <a:pPr marL="649118" indent="-324559" lvl="1">
              <a:lnSpc>
                <a:spcPts val="4209"/>
              </a:lnSpc>
              <a:buFont typeface="Arial"/>
              <a:buChar char="•"/>
            </a:pPr>
            <a:r>
              <a:rPr lang="en-US" sz="3006">
                <a:solidFill>
                  <a:srgbClr val="000000"/>
                </a:solidFill>
                <a:latin typeface="Pangolin"/>
              </a:rPr>
              <a:t>The experiments utilize a clothing e-commerce review dataset, focusing on accuracy and F1 Score results.</a:t>
            </a:r>
          </a:p>
          <a:p>
            <a:pPr marL="649118" indent="-324559" lvl="1">
              <a:lnSpc>
                <a:spcPts val="4209"/>
              </a:lnSpc>
              <a:buFont typeface="Arial"/>
              <a:buChar char="•"/>
            </a:pPr>
            <a:r>
              <a:rPr lang="en-US" sz="3006">
                <a:solidFill>
                  <a:srgbClr val="000000"/>
                </a:solidFill>
                <a:latin typeface="Pangolin"/>
              </a:rPr>
              <a:t>The dataset undergoes pre-processing and feature selection, selecting four key features: Review Text, Rating, Recommended IND, and Positive Feedback Count.</a:t>
            </a:r>
          </a:p>
        </p:txBody>
      </p:sp>
      <p:sp>
        <p:nvSpPr>
          <p:cNvPr name="Freeform 12" id="12"/>
          <p:cNvSpPr/>
          <p:nvPr/>
        </p:nvSpPr>
        <p:spPr>
          <a:xfrm flipH="false" flipV="false" rot="1323373">
            <a:off x="2277062" y="1448140"/>
            <a:ext cx="2424672" cy="978686"/>
          </a:xfrm>
          <a:custGeom>
            <a:avLst/>
            <a:gdLst/>
            <a:ahLst/>
            <a:cxnLst/>
            <a:rect r="r" b="b" t="t" l="l"/>
            <a:pathLst>
              <a:path h="978686" w="2424672">
                <a:moveTo>
                  <a:pt x="0" y="0"/>
                </a:moveTo>
                <a:lnTo>
                  <a:pt x="2424672" y="0"/>
                </a:lnTo>
                <a:lnTo>
                  <a:pt x="2424672" y="978686"/>
                </a:lnTo>
                <a:lnTo>
                  <a:pt x="0" y="9786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4981066" y="1028700"/>
            <a:ext cx="1145853" cy="1486365"/>
          </a:xfrm>
          <a:custGeom>
            <a:avLst/>
            <a:gdLst/>
            <a:ahLst/>
            <a:cxnLst/>
            <a:rect r="r" b="b" t="t" l="l"/>
            <a:pathLst>
              <a:path h="1486365" w="1145853">
                <a:moveTo>
                  <a:pt x="0" y="0"/>
                </a:moveTo>
                <a:lnTo>
                  <a:pt x="1145852" y="0"/>
                </a:lnTo>
                <a:lnTo>
                  <a:pt x="1145852" y="1486365"/>
                </a:lnTo>
                <a:lnTo>
                  <a:pt x="0" y="14863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2139" y="5392278"/>
            <a:ext cx="10126448" cy="1399291"/>
          </a:xfrm>
          <a:custGeom>
            <a:avLst/>
            <a:gdLst/>
            <a:ahLst/>
            <a:cxnLst/>
            <a:rect r="r" b="b" t="t" l="l"/>
            <a:pathLst>
              <a:path h="1399291" w="10126448">
                <a:moveTo>
                  <a:pt x="0" y="0"/>
                </a:moveTo>
                <a:lnTo>
                  <a:pt x="10126447" y="0"/>
                </a:lnTo>
                <a:lnTo>
                  <a:pt x="10126447" y="1399291"/>
                </a:lnTo>
                <a:lnTo>
                  <a:pt x="0" y="13992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391245" y="2401128"/>
            <a:ext cx="5236550" cy="2093479"/>
          </a:xfrm>
          <a:custGeom>
            <a:avLst/>
            <a:gdLst/>
            <a:ahLst/>
            <a:cxnLst/>
            <a:rect r="r" b="b" t="t" l="l"/>
            <a:pathLst>
              <a:path h="2093479" w="5236550">
                <a:moveTo>
                  <a:pt x="0" y="0"/>
                </a:moveTo>
                <a:lnTo>
                  <a:pt x="5236550" y="0"/>
                </a:lnTo>
                <a:lnTo>
                  <a:pt x="5236550" y="2093479"/>
                </a:lnTo>
                <a:lnTo>
                  <a:pt x="0" y="20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48119" y="1958738"/>
            <a:ext cx="10929954" cy="2362834"/>
          </a:xfrm>
          <a:prstGeom prst="rect">
            <a:avLst/>
          </a:prstGeom>
        </p:spPr>
        <p:txBody>
          <a:bodyPr anchor="t" rtlCol="false" tIns="0" lIns="0" bIns="0" rIns="0">
            <a:spAutoFit/>
          </a:bodyPr>
          <a:lstStyle/>
          <a:p>
            <a:pPr algn="ctr" marL="0" indent="0" lvl="0">
              <a:lnSpc>
                <a:spcPts val="18340"/>
              </a:lnSpc>
              <a:spcBef>
                <a:spcPct val="0"/>
              </a:spcBef>
            </a:pPr>
            <a:r>
              <a:rPr lang="en-US" sz="13100" spc="1218">
                <a:solidFill>
                  <a:srgbClr val="000000"/>
                </a:solidFill>
                <a:latin typeface="AC Fat Bamboo"/>
              </a:rPr>
              <a:t>Method</a:t>
            </a:r>
          </a:p>
        </p:txBody>
      </p:sp>
      <p:sp>
        <p:nvSpPr>
          <p:cNvPr name="Freeform 5" id="5"/>
          <p:cNvSpPr/>
          <p:nvPr/>
        </p:nvSpPr>
        <p:spPr>
          <a:xfrm flipH="false" flipV="false" rot="-5400000">
            <a:off x="-3352035" y="7706000"/>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6" id="6"/>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402648" y="6074331"/>
            <a:ext cx="8381421" cy="1144905"/>
          </a:xfrm>
          <a:prstGeom prst="rect">
            <a:avLst/>
          </a:prstGeom>
        </p:spPr>
        <p:txBody>
          <a:bodyPr anchor="t" rtlCol="false" tIns="0" lIns="0" bIns="0" rIns="0">
            <a:spAutoFit/>
          </a:bodyPr>
          <a:lstStyle/>
          <a:p>
            <a:pPr>
              <a:lnSpc>
                <a:spcPts val="4620"/>
              </a:lnSpc>
            </a:pPr>
            <a:r>
              <a:rPr lang="en-US" sz="3300">
                <a:solidFill>
                  <a:srgbClr val="000000"/>
                </a:solidFill>
                <a:latin typeface="Pangolin"/>
              </a:rPr>
              <a:t>Women's E-Commerce Clothing Reviews</a:t>
            </a:r>
          </a:p>
          <a:p>
            <a:pPr>
              <a:lnSpc>
                <a:spcPts val="4620"/>
              </a:lnSpc>
              <a:spcBef>
                <a:spcPct val="0"/>
              </a:spcBef>
            </a:pPr>
          </a:p>
        </p:txBody>
      </p:sp>
      <p:sp>
        <p:nvSpPr>
          <p:cNvPr name="TextBox 8" id="8"/>
          <p:cNvSpPr txBox="true"/>
          <p:nvPr/>
        </p:nvSpPr>
        <p:spPr>
          <a:xfrm rot="0">
            <a:off x="2409801" y="6870382"/>
            <a:ext cx="13772169" cy="1387475"/>
          </a:xfrm>
          <a:prstGeom prst="rect">
            <a:avLst/>
          </a:prstGeom>
        </p:spPr>
        <p:txBody>
          <a:bodyPr anchor="t" rtlCol="false" tIns="0" lIns="0" bIns="0" rIns="0">
            <a:spAutoFit/>
          </a:bodyPr>
          <a:lstStyle/>
          <a:p>
            <a:pPr algn="just" marL="431799" indent="-215899" lvl="1">
              <a:lnSpc>
                <a:spcPts val="2799"/>
              </a:lnSpc>
              <a:buFont typeface="Arial"/>
              <a:buChar char="•"/>
            </a:pPr>
            <a:r>
              <a:rPr lang="en-US" sz="1999">
                <a:solidFill>
                  <a:srgbClr val="000000"/>
                </a:solidFill>
                <a:latin typeface="Pangolin"/>
              </a:rPr>
              <a:t>The dataset has 23486 rows and 10 feature, contains approximately 23,000 Customer Reviews and Ratings. </a:t>
            </a:r>
          </a:p>
          <a:p>
            <a:pPr algn="just" marL="431799" indent="-215899" lvl="1">
              <a:lnSpc>
                <a:spcPts val="2799"/>
              </a:lnSpc>
              <a:buFont typeface="Arial"/>
              <a:buChar char="•"/>
            </a:pPr>
            <a:r>
              <a:rPr lang="en-US" sz="1999">
                <a:solidFill>
                  <a:srgbClr val="000000"/>
                </a:solidFill>
                <a:latin typeface="Pangolin"/>
              </a:rPr>
              <a:t>The features Clothing ID, Age, Title, Review Text, Rating, Recommended IND, Positive Feedback Count, Division Name, Department Name, and Class Name represent a customer review.</a:t>
            </a:r>
          </a:p>
          <a:p>
            <a:pPr algn="just" marL="431799" indent="-215899" lvl="1">
              <a:lnSpc>
                <a:spcPts val="2799"/>
              </a:lnSpc>
              <a:spcBef>
                <a:spcPct val="0"/>
              </a:spcBef>
              <a:buFont typeface="Arial"/>
              <a:buChar char="•"/>
            </a:pPr>
            <a:r>
              <a:rPr lang="en-US" sz="1999">
                <a:solidFill>
                  <a:srgbClr val="000000"/>
                </a:solidFill>
                <a:latin typeface="Pangolin"/>
              </a:rPr>
              <a:t>The research focused on 2 features, "Review Text" and "Rating"</a:t>
            </a:r>
          </a:p>
        </p:txBody>
      </p:sp>
      <p:sp>
        <p:nvSpPr>
          <p:cNvPr name="Freeform 9" id="9"/>
          <p:cNvSpPr/>
          <p:nvPr/>
        </p:nvSpPr>
        <p:spPr>
          <a:xfrm flipH="false" flipV="false" rot="0">
            <a:off x="13289899" y="1225887"/>
            <a:ext cx="1277461" cy="1586655"/>
          </a:xfrm>
          <a:custGeom>
            <a:avLst/>
            <a:gdLst/>
            <a:ahLst/>
            <a:cxnLst/>
            <a:rect r="r" b="b" t="t" l="l"/>
            <a:pathLst>
              <a:path h="1586655" w="1277461">
                <a:moveTo>
                  <a:pt x="0" y="0"/>
                </a:moveTo>
                <a:lnTo>
                  <a:pt x="1277461" y="0"/>
                </a:lnTo>
                <a:lnTo>
                  <a:pt x="1277461" y="1586655"/>
                </a:lnTo>
                <a:lnTo>
                  <a:pt x="0" y="158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737215">
            <a:off x="1735503" y="2456238"/>
            <a:ext cx="1334290" cy="1392523"/>
          </a:xfrm>
          <a:custGeom>
            <a:avLst/>
            <a:gdLst/>
            <a:ahLst/>
            <a:cxnLst/>
            <a:rect r="r" b="b" t="t" l="l"/>
            <a:pathLst>
              <a:path h="1392523" w="1334290">
                <a:moveTo>
                  <a:pt x="0" y="0"/>
                </a:moveTo>
                <a:lnTo>
                  <a:pt x="1334290" y="0"/>
                </a:lnTo>
                <a:lnTo>
                  <a:pt x="1334290" y="1392523"/>
                </a:lnTo>
                <a:lnTo>
                  <a:pt x="0" y="1392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7503932" y="4793280"/>
            <a:ext cx="3280137" cy="737997"/>
          </a:xfrm>
          <a:prstGeom prst="rect">
            <a:avLst/>
          </a:prstGeom>
        </p:spPr>
        <p:txBody>
          <a:bodyPr anchor="t" rtlCol="false" tIns="0" lIns="0" bIns="0" rIns="0">
            <a:spAutoFit/>
          </a:bodyPr>
          <a:lstStyle/>
          <a:p>
            <a:pPr algn="ctr">
              <a:lnSpc>
                <a:spcPts val="6048"/>
              </a:lnSpc>
              <a:spcBef>
                <a:spcPct val="0"/>
              </a:spcBef>
            </a:pPr>
            <a:r>
              <a:rPr lang="en-US" sz="4320">
                <a:solidFill>
                  <a:srgbClr val="D9AE97"/>
                </a:solidFill>
                <a:latin typeface="Pangolin"/>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2139" y="5392278"/>
            <a:ext cx="10126448" cy="1399291"/>
          </a:xfrm>
          <a:custGeom>
            <a:avLst/>
            <a:gdLst/>
            <a:ahLst/>
            <a:cxnLst/>
            <a:rect r="r" b="b" t="t" l="l"/>
            <a:pathLst>
              <a:path h="1399291" w="10126448">
                <a:moveTo>
                  <a:pt x="0" y="0"/>
                </a:moveTo>
                <a:lnTo>
                  <a:pt x="10126447" y="0"/>
                </a:lnTo>
                <a:lnTo>
                  <a:pt x="10126447" y="1399291"/>
                </a:lnTo>
                <a:lnTo>
                  <a:pt x="0" y="13992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391245" y="2401128"/>
            <a:ext cx="5236550" cy="2093479"/>
          </a:xfrm>
          <a:custGeom>
            <a:avLst/>
            <a:gdLst/>
            <a:ahLst/>
            <a:cxnLst/>
            <a:rect r="r" b="b" t="t" l="l"/>
            <a:pathLst>
              <a:path h="2093479" w="5236550">
                <a:moveTo>
                  <a:pt x="0" y="0"/>
                </a:moveTo>
                <a:lnTo>
                  <a:pt x="5236550" y="0"/>
                </a:lnTo>
                <a:lnTo>
                  <a:pt x="5236550" y="2093479"/>
                </a:lnTo>
                <a:lnTo>
                  <a:pt x="0" y="20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48119" y="1958738"/>
            <a:ext cx="10929954" cy="2362834"/>
          </a:xfrm>
          <a:prstGeom prst="rect">
            <a:avLst/>
          </a:prstGeom>
        </p:spPr>
        <p:txBody>
          <a:bodyPr anchor="t" rtlCol="false" tIns="0" lIns="0" bIns="0" rIns="0">
            <a:spAutoFit/>
          </a:bodyPr>
          <a:lstStyle/>
          <a:p>
            <a:pPr algn="ctr" marL="0" indent="0" lvl="0">
              <a:lnSpc>
                <a:spcPts val="18340"/>
              </a:lnSpc>
              <a:spcBef>
                <a:spcPct val="0"/>
              </a:spcBef>
            </a:pPr>
            <a:r>
              <a:rPr lang="en-US" sz="13100" spc="1218">
                <a:solidFill>
                  <a:srgbClr val="000000"/>
                </a:solidFill>
                <a:latin typeface="AC Fat Bamboo"/>
              </a:rPr>
              <a:t>Method</a:t>
            </a:r>
          </a:p>
        </p:txBody>
      </p:sp>
      <p:sp>
        <p:nvSpPr>
          <p:cNvPr name="Freeform 5" id="5"/>
          <p:cNvSpPr/>
          <p:nvPr/>
        </p:nvSpPr>
        <p:spPr>
          <a:xfrm flipH="false" flipV="false" rot="-5400000">
            <a:off x="-3352035" y="7706000"/>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6" id="6"/>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908284" y="6074331"/>
            <a:ext cx="3284539" cy="563880"/>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Pangolin"/>
              </a:rPr>
              <a:t>TF-IDF</a:t>
            </a:r>
          </a:p>
        </p:txBody>
      </p:sp>
      <p:sp>
        <p:nvSpPr>
          <p:cNvPr name="TextBox 8" id="8"/>
          <p:cNvSpPr txBox="true"/>
          <p:nvPr/>
        </p:nvSpPr>
        <p:spPr>
          <a:xfrm rot="0">
            <a:off x="1915438" y="6870382"/>
            <a:ext cx="6603295" cy="2052320"/>
          </a:xfrm>
          <a:prstGeom prst="rect">
            <a:avLst/>
          </a:prstGeom>
        </p:spPr>
        <p:txBody>
          <a:bodyPr anchor="t" rtlCol="false" tIns="0" lIns="0" bIns="0" rIns="0">
            <a:spAutoFit/>
          </a:bodyPr>
          <a:lstStyle/>
          <a:p>
            <a:pPr algn="just">
              <a:lnSpc>
                <a:spcPts val="2380"/>
              </a:lnSpc>
              <a:spcBef>
                <a:spcPct val="0"/>
              </a:spcBef>
            </a:pPr>
            <a:r>
              <a:rPr lang="en-US" sz="1700">
                <a:solidFill>
                  <a:srgbClr val="000000"/>
                </a:solidFill>
                <a:latin typeface="Pangolin"/>
              </a:rPr>
              <a:t>TF-IDF is a numerical statistic used in natural language processing and information retrieval to measure the importance of a term in a document. It is obtained by multiplying the TF and IDF values for a term, and the higher the TF-IDF value, the more effective the term is to the document. It can be used in various applications, such as text mining, information retrieval, document classification, and search engine ranking.</a:t>
            </a:r>
          </a:p>
        </p:txBody>
      </p:sp>
      <p:sp>
        <p:nvSpPr>
          <p:cNvPr name="TextBox 9" id="9"/>
          <p:cNvSpPr txBox="true"/>
          <p:nvPr/>
        </p:nvSpPr>
        <p:spPr>
          <a:xfrm rot="0">
            <a:off x="9776033" y="6074331"/>
            <a:ext cx="3280137" cy="563880"/>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Pangolin"/>
              </a:rPr>
              <a:t>SentenceBERT</a:t>
            </a:r>
          </a:p>
        </p:txBody>
      </p:sp>
      <p:sp>
        <p:nvSpPr>
          <p:cNvPr name="TextBox 10" id="10"/>
          <p:cNvSpPr txBox="true"/>
          <p:nvPr/>
        </p:nvSpPr>
        <p:spPr>
          <a:xfrm rot="0">
            <a:off x="9776033" y="6870382"/>
            <a:ext cx="6603682" cy="2052320"/>
          </a:xfrm>
          <a:prstGeom prst="rect">
            <a:avLst/>
          </a:prstGeom>
        </p:spPr>
        <p:txBody>
          <a:bodyPr anchor="t" rtlCol="false" tIns="0" lIns="0" bIns="0" rIns="0">
            <a:spAutoFit/>
          </a:bodyPr>
          <a:lstStyle/>
          <a:p>
            <a:pPr algn="just">
              <a:lnSpc>
                <a:spcPts val="2380"/>
              </a:lnSpc>
              <a:spcBef>
                <a:spcPct val="0"/>
              </a:spcBef>
            </a:pPr>
            <a:r>
              <a:rPr lang="en-US" sz="1700">
                <a:solidFill>
                  <a:srgbClr val="000000"/>
                </a:solidFill>
                <a:latin typeface="Pangolin"/>
              </a:rPr>
              <a:t>SentenceBERT is an extension of the BERT model designed for sentence-level embeddings. It is trained using a siamese and triplet network architecture and can be fine-tuned on specific downstream tasks. It has significantly improved over traditional sentence embedding methods and has been widely adopted in various natural language processing applications. Variants and adaptations have been developed to enhance performance further.</a:t>
            </a:r>
          </a:p>
        </p:txBody>
      </p:sp>
      <p:sp>
        <p:nvSpPr>
          <p:cNvPr name="Freeform 11" id="11"/>
          <p:cNvSpPr/>
          <p:nvPr/>
        </p:nvSpPr>
        <p:spPr>
          <a:xfrm flipH="false" flipV="false" rot="0">
            <a:off x="13289899" y="1225887"/>
            <a:ext cx="1277461" cy="1586655"/>
          </a:xfrm>
          <a:custGeom>
            <a:avLst/>
            <a:gdLst/>
            <a:ahLst/>
            <a:cxnLst/>
            <a:rect r="r" b="b" t="t" l="l"/>
            <a:pathLst>
              <a:path h="1586655" w="1277461">
                <a:moveTo>
                  <a:pt x="0" y="0"/>
                </a:moveTo>
                <a:lnTo>
                  <a:pt x="1277461" y="0"/>
                </a:lnTo>
                <a:lnTo>
                  <a:pt x="1277461" y="1586655"/>
                </a:lnTo>
                <a:lnTo>
                  <a:pt x="0" y="158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737215">
            <a:off x="1735503" y="2456238"/>
            <a:ext cx="1334290" cy="1392523"/>
          </a:xfrm>
          <a:custGeom>
            <a:avLst/>
            <a:gdLst/>
            <a:ahLst/>
            <a:cxnLst/>
            <a:rect r="r" b="b" t="t" l="l"/>
            <a:pathLst>
              <a:path h="1392523" w="1334290">
                <a:moveTo>
                  <a:pt x="0" y="0"/>
                </a:moveTo>
                <a:lnTo>
                  <a:pt x="1334290" y="0"/>
                </a:lnTo>
                <a:lnTo>
                  <a:pt x="1334290" y="1392523"/>
                </a:lnTo>
                <a:lnTo>
                  <a:pt x="0" y="1392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6292080" y="4793280"/>
            <a:ext cx="5703839" cy="737997"/>
          </a:xfrm>
          <a:prstGeom prst="rect">
            <a:avLst/>
          </a:prstGeom>
        </p:spPr>
        <p:txBody>
          <a:bodyPr anchor="t" rtlCol="false" tIns="0" lIns="0" bIns="0" rIns="0">
            <a:spAutoFit/>
          </a:bodyPr>
          <a:lstStyle/>
          <a:p>
            <a:pPr algn="ctr">
              <a:lnSpc>
                <a:spcPts val="6048"/>
              </a:lnSpc>
              <a:spcBef>
                <a:spcPct val="0"/>
              </a:spcBef>
            </a:pPr>
            <a:r>
              <a:rPr lang="en-US" sz="4320">
                <a:solidFill>
                  <a:srgbClr val="D9AE97"/>
                </a:solidFill>
                <a:latin typeface="Pangolin"/>
              </a:rPr>
              <a:t>Text Vectorization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2139" y="5392278"/>
            <a:ext cx="10126448" cy="1399291"/>
          </a:xfrm>
          <a:custGeom>
            <a:avLst/>
            <a:gdLst/>
            <a:ahLst/>
            <a:cxnLst/>
            <a:rect r="r" b="b" t="t" l="l"/>
            <a:pathLst>
              <a:path h="1399291" w="10126448">
                <a:moveTo>
                  <a:pt x="0" y="0"/>
                </a:moveTo>
                <a:lnTo>
                  <a:pt x="10126447" y="0"/>
                </a:lnTo>
                <a:lnTo>
                  <a:pt x="10126447" y="1399291"/>
                </a:lnTo>
                <a:lnTo>
                  <a:pt x="0" y="13992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391245" y="2401128"/>
            <a:ext cx="5236550" cy="2093479"/>
          </a:xfrm>
          <a:custGeom>
            <a:avLst/>
            <a:gdLst/>
            <a:ahLst/>
            <a:cxnLst/>
            <a:rect r="r" b="b" t="t" l="l"/>
            <a:pathLst>
              <a:path h="2093479" w="5236550">
                <a:moveTo>
                  <a:pt x="0" y="0"/>
                </a:moveTo>
                <a:lnTo>
                  <a:pt x="5236550" y="0"/>
                </a:lnTo>
                <a:lnTo>
                  <a:pt x="5236550" y="2093479"/>
                </a:lnTo>
                <a:lnTo>
                  <a:pt x="0" y="20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48119" y="1958738"/>
            <a:ext cx="10929954" cy="2362834"/>
          </a:xfrm>
          <a:prstGeom prst="rect">
            <a:avLst/>
          </a:prstGeom>
        </p:spPr>
        <p:txBody>
          <a:bodyPr anchor="t" rtlCol="false" tIns="0" lIns="0" bIns="0" rIns="0">
            <a:spAutoFit/>
          </a:bodyPr>
          <a:lstStyle/>
          <a:p>
            <a:pPr algn="ctr" marL="0" indent="0" lvl="0">
              <a:lnSpc>
                <a:spcPts val="18340"/>
              </a:lnSpc>
              <a:spcBef>
                <a:spcPct val="0"/>
              </a:spcBef>
            </a:pPr>
            <a:r>
              <a:rPr lang="en-US" sz="13100" spc="1218">
                <a:solidFill>
                  <a:srgbClr val="000000"/>
                </a:solidFill>
                <a:latin typeface="AC Fat Bamboo"/>
              </a:rPr>
              <a:t>Method</a:t>
            </a:r>
          </a:p>
        </p:txBody>
      </p:sp>
      <p:sp>
        <p:nvSpPr>
          <p:cNvPr name="Freeform 5" id="5"/>
          <p:cNvSpPr/>
          <p:nvPr/>
        </p:nvSpPr>
        <p:spPr>
          <a:xfrm flipH="false" flipV="false" rot="-5400000">
            <a:off x="-3352035" y="7706000"/>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6" id="6"/>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221001" y="6026706"/>
            <a:ext cx="3284539" cy="563880"/>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Pangolin"/>
              </a:rPr>
              <a:t>SVM</a:t>
            </a:r>
          </a:p>
        </p:txBody>
      </p:sp>
      <p:sp>
        <p:nvSpPr>
          <p:cNvPr name="TextBox 8" id="8"/>
          <p:cNvSpPr txBox="true"/>
          <p:nvPr/>
        </p:nvSpPr>
        <p:spPr>
          <a:xfrm rot="0">
            <a:off x="2228154" y="6822757"/>
            <a:ext cx="4048125" cy="2347595"/>
          </a:xfrm>
          <a:prstGeom prst="rect">
            <a:avLst/>
          </a:prstGeom>
        </p:spPr>
        <p:txBody>
          <a:bodyPr anchor="t" rtlCol="false" tIns="0" lIns="0" bIns="0" rIns="0">
            <a:spAutoFit/>
          </a:bodyPr>
          <a:lstStyle/>
          <a:p>
            <a:pPr algn="just">
              <a:lnSpc>
                <a:spcPts val="2380"/>
              </a:lnSpc>
              <a:spcBef>
                <a:spcPct val="0"/>
              </a:spcBef>
            </a:pPr>
            <a:r>
              <a:rPr lang="en-US" sz="1700">
                <a:solidFill>
                  <a:srgbClr val="000000"/>
                </a:solidFill>
                <a:latin typeface="Pangolin"/>
              </a:rPr>
              <a:t>A supervised machine learning algorithm used for classification and regression tasks, finding an optimal hyperplane that separates data points of different classes. It adjusts parameters during training to find the optimal hyperplane, and can classify new data points based on their position relative to the decision boundary.</a:t>
            </a:r>
          </a:p>
        </p:txBody>
      </p:sp>
      <p:sp>
        <p:nvSpPr>
          <p:cNvPr name="TextBox 9" id="9"/>
          <p:cNvSpPr txBox="true"/>
          <p:nvPr/>
        </p:nvSpPr>
        <p:spPr>
          <a:xfrm rot="0">
            <a:off x="7122773" y="6026706"/>
            <a:ext cx="3280137" cy="563880"/>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Pangolin"/>
              </a:rPr>
              <a:t>ANN</a:t>
            </a:r>
          </a:p>
        </p:txBody>
      </p:sp>
      <p:sp>
        <p:nvSpPr>
          <p:cNvPr name="TextBox 10" id="10"/>
          <p:cNvSpPr txBox="true"/>
          <p:nvPr/>
        </p:nvSpPr>
        <p:spPr>
          <a:xfrm rot="0">
            <a:off x="7122773" y="6822757"/>
            <a:ext cx="4048125" cy="2642870"/>
          </a:xfrm>
          <a:prstGeom prst="rect">
            <a:avLst/>
          </a:prstGeom>
        </p:spPr>
        <p:txBody>
          <a:bodyPr anchor="t" rtlCol="false" tIns="0" lIns="0" bIns="0" rIns="0">
            <a:spAutoFit/>
          </a:bodyPr>
          <a:lstStyle/>
          <a:p>
            <a:pPr algn="just">
              <a:lnSpc>
                <a:spcPts val="2380"/>
              </a:lnSpc>
              <a:spcBef>
                <a:spcPct val="0"/>
              </a:spcBef>
            </a:pPr>
            <a:r>
              <a:rPr lang="en-US" sz="1700">
                <a:solidFill>
                  <a:srgbClr val="000000"/>
                </a:solidFill>
                <a:latin typeface="Pangolin"/>
              </a:rPr>
              <a:t>ANNs are machine learning algorithms inspired by biological neural networks. They consist of interconnected nodes organized in layers, and learn through backpropagation. They are powerful for tasks such as classification, regression, and pattern recognition. They can handle large amounts of data and have been successful in various domains.</a:t>
            </a:r>
          </a:p>
        </p:txBody>
      </p:sp>
      <p:sp>
        <p:nvSpPr>
          <p:cNvPr name="TextBox 11" id="11"/>
          <p:cNvSpPr txBox="true"/>
          <p:nvPr/>
        </p:nvSpPr>
        <p:spPr>
          <a:xfrm rot="0">
            <a:off x="12018874" y="6026577"/>
            <a:ext cx="3410201" cy="563880"/>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Pangolin"/>
              </a:rPr>
              <a:t>BERT</a:t>
            </a:r>
          </a:p>
        </p:txBody>
      </p:sp>
      <p:sp>
        <p:nvSpPr>
          <p:cNvPr name="TextBox 12" id="12"/>
          <p:cNvSpPr txBox="true"/>
          <p:nvPr/>
        </p:nvSpPr>
        <p:spPr>
          <a:xfrm rot="0">
            <a:off x="12018874" y="6822514"/>
            <a:ext cx="4048125" cy="3233420"/>
          </a:xfrm>
          <a:prstGeom prst="rect">
            <a:avLst/>
          </a:prstGeom>
        </p:spPr>
        <p:txBody>
          <a:bodyPr anchor="t" rtlCol="false" tIns="0" lIns="0" bIns="0" rIns="0">
            <a:spAutoFit/>
          </a:bodyPr>
          <a:lstStyle/>
          <a:p>
            <a:pPr algn="just">
              <a:lnSpc>
                <a:spcPts val="2380"/>
              </a:lnSpc>
              <a:spcBef>
                <a:spcPct val="0"/>
              </a:spcBef>
            </a:pPr>
            <a:r>
              <a:rPr lang="en-US" sz="1700">
                <a:solidFill>
                  <a:srgbClr val="000000"/>
                </a:solidFill>
                <a:latin typeface="Pangolin"/>
              </a:rPr>
              <a:t>BERT is a transformer-based language model designed to capture contextual information and provide deep understanding of language by pre-training on large amounts of unlabeled text. It is pre-trained using two tasks: masked language modeling (MLM) and next sentence prediction (NSP). After pre-training, BERT can be fine-tuned on downstream tasks, such as text classification, named entity recognition, and question answering.</a:t>
            </a:r>
          </a:p>
        </p:txBody>
      </p:sp>
      <p:sp>
        <p:nvSpPr>
          <p:cNvPr name="Freeform 13" id="13"/>
          <p:cNvSpPr/>
          <p:nvPr/>
        </p:nvSpPr>
        <p:spPr>
          <a:xfrm flipH="false" flipV="false" rot="0">
            <a:off x="13289899" y="1225887"/>
            <a:ext cx="1277461" cy="1586655"/>
          </a:xfrm>
          <a:custGeom>
            <a:avLst/>
            <a:gdLst/>
            <a:ahLst/>
            <a:cxnLst/>
            <a:rect r="r" b="b" t="t" l="l"/>
            <a:pathLst>
              <a:path h="1586655" w="1277461">
                <a:moveTo>
                  <a:pt x="0" y="0"/>
                </a:moveTo>
                <a:lnTo>
                  <a:pt x="1277461" y="0"/>
                </a:lnTo>
                <a:lnTo>
                  <a:pt x="1277461" y="1586655"/>
                </a:lnTo>
                <a:lnTo>
                  <a:pt x="0" y="158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737215">
            <a:off x="1735503" y="2456238"/>
            <a:ext cx="1334290" cy="1392523"/>
          </a:xfrm>
          <a:custGeom>
            <a:avLst/>
            <a:gdLst/>
            <a:ahLst/>
            <a:cxnLst/>
            <a:rect r="r" b="b" t="t" l="l"/>
            <a:pathLst>
              <a:path h="1392523" w="1334290">
                <a:moveTo>
                  <a:pt x="0" y="0"/>
                </a:moveTo>
                <a:lnTo>
                  <a:pt x="1334290" y="0"/>
                </a:lnTo>
                <a:lnTo>
                  <a:pt x="1334290" y="1392523"/>
                </a:lnTo>
                <a:lnTo>
                  <a:pt x="0" y="1392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7503932" y="4793280"/>
            <a:ext cx="3280137" cy="737997"/>
          </a:xfrm>
          <a:prstGeom prst="rect">
            <a:avLst/>
          </a:prstGeom>
        </p:spPr>
        <p:txBody>
          <a:bodyPr anchor="t" rtlCol="false" tIns="0" lIns="0" bIns="0" rIns="0">
            <a:spAutoFit/>
          </a:bodyPr>
          <a:lstStyle/>
          <a:p>
            <a:pPr algn="ctr">
              <a:lnSpc>
                <a:spcPts val="6048"/>
              </a:lnSpc>
              <a:spcBef>
                <a:spcPct val="0"/>
              </a:spcBef>
            </a:pPr>
            <a:r>
              <a:rPr lang="en-US" sz="4320">
                <a:solidFill>
                  <a:srgbClr val="D9AE97"/>
                </a:solidFill>
                <a:latin typeface="Pangolin"/>
              </a:rPr>
              <a:t>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7384" y="-1496626"/>
            <a:ext cx="8398991" cy="6942451"/>
            <a:chOff x="0" y="0"/>
            <a:chExt cx="11198655" cy="9256601"/>
          </a:xfrm>
        </p:grpSpPr>
        <p:sp>
          <p:nvSpPr>
            <p:cNvPr name="Freeform 3" id="3"/>
            <p:cNvSpPr/>
            <p:nvPr/>
          </p:nvSpPr>
          <p:spPr>
            <a:xfrm flipH="false" flipV="false" rot="2590557">
              <a:off x="5382101" y="1513546"/>
              <a:ext cx="4741192" cy="5019247"/>
            </a:xfrm>
            <a:custGeom>
              <a:avLst/>
              <a:gdLst/>
              <a:ahLst/>
              <a:cxnLst/>
              <a:rect r="r" b="b" t="t" l="l"/>
              <a:pathLst>
                <a:path h="5019247" w="4741192">
                  <a:moveTo>
                    <a:pt x="0" y="0"/>
                  </a:moveTo>
                  <a:lnTo>
                    <a:pt x="4741191" y="0"/>
                  </a:lnTo>
                  <a:lnTo>
                    <a:pt x="4741191" y="5019246"/>
                  </a:lnTo>
                  <a:lnTo>
                    <a:pt x="0" y="5019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62308">
              <a:off x="1124741" y="1032413"/>
              <a:ext cx="6793367" cy="7191775"/>
            </a:xfrm>
            <a:custGeom>
              <a:avLst/>
              <a:gdLst/>
              <a:ahLst/>
              <a:cxnLst/>
              <a:rect r="r" b="b" t="t" l="l"/>
              <a:pathLst>
                <a:path h="7191775" w="6793367">
                  <a:moveTo>
                    <a:pt x="0" y="0"/>
                  </a:moveTo>
                  <a:lnTo>
                    <a:pt x="6793367" y="0"/>
                  </a:lnTo>
                  <a:lnTo>
                    <a:pt x="6793367" y="7191775"/>
                  </a:lnTo>
                  <a:lnTo>
                    <a:pt x="0" y="7191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454853">
              <a:off x="9262144" y="1642960"/>
              <a:ext cx="1048521" cy="1973258"/>
            </a:xfrm>
            <a:custGeom>
              <a:avLst/>
              <a:gdLst/>
              <a:ahLst/>
              <a:cxnLst/>
              <a:rect r="r" b="b" t="t" l="l"/>
              <a:pathLst>
                <a:path h="1973258" w="1048521">
                  <a:moveTo>
                    <a:pt x="0" y="0"/>
                  </a:moveTo>
                  <a:lnTo>
                    <a:pt x="1048520" y="0"/>
                  </a:lnTo>
                  <a:lnTo>
                    <a:pt x="1048520" y="1973258"/>
                  </a:lnTo>
                  <a:lnTo>
                    <a:pt x="0" y="1973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6" id="6"/>
          <p:cNvGrpSpPr/>
          <p:nvPr/>
        </p:nvGrpSpPr>
        <p:grpSpPr>
          <a:xfrm rot="0">
            <a:off x="11093167" y="2892492"/>
            <a:ext cx="8647187" cy="8647187"/>
            <a:chOff x="0" y="0"/>
            <a:chExt cx="11529582" cy="11529582"/>
          </a:xfrm>
        </p:grpSpPr>
        <p:sp>
          <p:nvSpPr>
            <p:cNvPr name="Freeform 7" id="7"/>
            <p:cNvSpPr/>
            <p:nvPr/>
          </p:nvSpPr>
          <p:spPr>
            <a:xfrm flipH="false" flipV="false" rot="5400000">
              <a:off x="3644708" y="4968202"/>
              <a:ext cx="11529582" cy="1593179"/>
            </a:xfrm>
            <a:custGeom>
              <a:avLst/>
              <a:gdLst/>
              <a:ahLst/>
              <a:cxnLst/>
              <a:rect r="r" b="b" t="t" l="l"/>
              <a:pathLst>
                <a:path h="1593179" w="11529582">
                  <a:moveTo>
                    <a:pt x="0" y="0"/>
                  </a:moveTo>
                  <a:lnTo>
                    <a:pt x="11529582" y="0"/>
                  </a:lnTo>
                  <a:lnTo>
                    <a:pt x="11529582" y="1593178"/>
                  </a:lnTo>
                  <a:lnTo>
                    <a:pt x="0" y="15931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0" y="8924252"/>
              <a:ext cx="11529582" cy="1593179"/>
            </a:xfrm>
            <a:custGeom>
              <a:avLst/>
              <a:gdLst/>
              <a:ahLst/>
              <a:cxnLst/>
              <a:rect r="r" b="b" t="t" l="l"/>
              <a:pathLst>
                <a:path h="1593179" w="11529582">
                  <a:moveTo>
                    <a:pt x="0" y="0"/>
                  </a:moveTo>
                  <a:lnTo>
                    <a:pt x="11529582" y="0"/>
                  </a:lnTo>
                  <a:lnTo>
                    <a:pt x="11529582" y="1593179"/>
                  </a:lnTo>
                  <a:lnTo>
                    <a:pt x="0" y="1593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9" id="9"/>
          <p:cNvSpPr txBox="true"/>
          <p:nvPr/>
        </p:nvSpPr>
        <p:spPr>
          <a:xfrm rot="0">
            <a:off x="3349809" y="372903"/>
            <a:ext cx="11916335" cy="2178686"/>
          </a:xfrm>
          <a:prstGeom prst="rect">
            <a:avLst/>
          </a:prstGeom>
        </p:spPr>
        <p:txBody>
          <a:bodyPr anchor="t" rtlCol="false" tIns="0" lIns="0" bIns="0" rIns="0">
            <a:spAutoFit/>
          </a:bodyPr>
          <a:lstStyle/>
          <a:p>
            <a:pPr algn="ctr" marL="0" indent="0" lvl="0">
              <a:lnSpc>
                <a:spcPts val="16939"/>
              </a:lnSpc>
              <a:spcBef>
                <a:spcPct val="0"/>
              </a:spcBef>
            </a:pPr>
            <a:r>
              <a:rPr lang="en-US" sz="12099" spc="1754">
                <a:solidFill>
                  <a:srgbClr val="000000"/>
                </a:solidFill>
                <a:latin typeface="AC Fat Bamboo"/>
              </a:rPr>
              <a:t>Result</a:t>
            </a:r>
          </a:p>
        </p:txBody>
      </p:sp>
      <p:sp>
        <p:nvSpPr>
          <p:cNvPr name="Freeform 10" id="10"/>
          <p:cNvSpPr/>
          <p:nvPr/>
        </p:nvSpPr>
        <p:spPr>
          <a:xfrm flipH="false" flipV="false" rot="-5400000">
            <a:off x="-3176463" y="8358098"/>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8">
              <a:extLst>
                <a:ext uri="{96DAC541-7B7A-43D3-8B79-37D633B846F1}">
                  <asvg:svgBlip xmlns:asvg="http://schemas.microsoft.com/office/drawing/2016/SVG/main" r:embed="rId9"/>
                </a:ext>
              </a:extLst>
            </a:blip>
            <a:stretch>
              <a:fillRect l="-50171" t="0" r="0" b="0"/>
            </a:stretch>
          </a:blipFill>
        </p:spPr>
      </p:sp>
      <p:sp>
        <p:nvSpPr>
          <p:cNvPr name="Freeform 11" id="11"/>
          <p:cNvSpPr/>
          <p:nvPr/>
        </p:nvSpPr>
        <p:spPr>
          <a:xfrm flipH="false" flipV="false" rot="0">
            <a:off x="-3559521" y="-249521"/>
            <a:ext cx="10996758" cy="1519552"/>
          </a:xfrm>
          <a:custGeom>
            <a:avLst/>
            <a:gdLst/>
            <a:ahLst/>
            <a:cxnLst/>
            <a:rect r="r" b="b" t="t" l="l"/>
            <a:pathLst>
              <a:path h="1519552" w="10996758">
                <a:moveTo>
                  <a:pt x="0" y="0"/>
                </a:moveTo>
                <a:lnTo>
                  <a:pt x="10996758" y="0"/>
                </a:lnTo>
                <a:lnTo>
                  <a:pt x="10996758" y="1519552"/>
                </a:lnTo>
                <a:lnTo>
                  <a:pt x="0" y="15195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190074" y="3682525"/>
            <a:ext cx="12060252" cy="4708206"/>
          </a:xfrm>
          <a:custGeom>
            <a:avLst/>
            <a:gdLst/>
            <a:ahLst/>
            <a:cxnLst/>
            <a:rect r="r" b="b" t="t" l="l"/>
            <a:pathLst>
              <a:path h="4708206" w="12060252">
                <a:moveTo>
                  <a:pt x="0" y="0"/>
                </a:moveTo>
                <a:lnTo>
                  <a:pt x="12060252" y="0"/>
                </a:lnTo>
                <a:lnTo>
                  <a:pt x="12060252" y="4708206"/>
                </a:lnTo>
                <a:lnTo>
                  <a:pt x="0" y="4708206"/>
                </a:lnTo>
                <a:lnTo>
                  <a:pt x="0" y="0"/>
                </a:lnTo>
                <a:close/>
              </a:path>
            </a:pathLst>
          </a:custGeom>
          <a:blipFill>
            <a:blip r:embed="rId10"/>
            <a:stretch>
              <a:fillRect l="0" t="0" r="0" b="0"/>
            </a:stretch>
          </a:blipFill>
        </p:spPr>
      </p:sp>
      <p:sp>
        <p:nvSpPr>
          <p:cNvPr name="Freeform 13" id="13"/>
          <p:cNvSpPr/>
          <p:nvPr/>
        </p:nvSpPr>
        <p:spPr>
          <a:xfrm flipH="false" flipV="false" rot="8757331">
            <a:off x="1956957" y="7645660"/>
            <a:ext cx="2090970" cy="1817139"/>
          </a:xfrm>
          <a:custGeom>
            <a:avLst/>
            <a:gdLst/>
            <a:ahLst/>
            <a:cxnLst/>
            <a:rect r="r" b="b" t="t" l="l"/>
            <a:pathLst>
              <a:path h="1817139" w="2090970">
                <a:moveTo>
                  <a:pt x="0" y="0"/>
                </a:moveTo>
                <a:lnTo>
                  <a:pt x="2090970" y="0"/>
                </a:lnTo>
                <a:lnTo>
                  <a:pt x="2090970" y="1817139"/>
                </a:lnTo>
                <a:lnTo>
                  <a:pt x="0" y="181713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1457558">
            <a:off x="14670684" y="2652434"/>
            <a:ext cx="2107590" cy="1831582"/>
          </a:xfrm>
          <a:custGeom>
            <a:avLst/>
            <a:gdLst/>
            <a:ahLst/>
            <a:cxnLst/>
            <a:rect r="r" b="b" t="t" l="l"/>
            <a:pathLst>
              <a:path h="1831582" w="2107590">
                <a:moveTo>
                  <a:pt x="0" y="0"/>
                </a:moveTo>
                <a:lnTo>
                  <a:pt x="2107590" y="0"/>
                </a:lnTo>
                <a:lnTo>
                  <a:pt x="2107590" y="1831582"/>
                </a:lnTo>
                <a:lnTo>
                  <a:pt x="0" y="183158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925866" y="4783644"/>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2877">
            <a:off x="-310949" y="8520473"/>
            <a:ext cx="3682246" cy="3253767"/>
          </a:xfrm>
          <a:custGeom>
            <a:avLst/>
            <a:gdLst/>
            <a:ahLst/>
            <a:cxnLst/>
            <a:rect r="r" b="b" t="t" l="l"/>
            <a:pathLst>
              <a:path h="3253767" w="3682246">
                <a:moveTo>
                  <a:pt x="0" y="0"/>
                </a:moveTo>
                <a:lnTo>
                  <a:pt x="3682246" y="0"/>
                </a:lnTo>
                <a:lnTo>
                  <a:pt x="3682246" y="3253767"/>
                </a:lnTo>
                <a:lnTo>
                  <a:pt x="0" y="3253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291759" y="6262818"/>
            <a:ext cx="7467218" cy="1549519"/>
          </a:xfrm>
          <a:custGeom>
            <a:avLst/>
            <a:gdLst/>
            <a:ahLst/>
            <a:cxnLst/>
            <a:rect r="r" b="b" t="t" l="l"/>
            <a:pathLst>
              <a:path h="1549519" w="7467218">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5" id="5"/>
          <p:cNvSpPr/>
          <p:nvPr/>
        </p:nvSpPr>
        <p:spPr>
          <a:xfrm flipH="false" flipV="false" rot="-638164">
            <a:off x="6718981" y="-1623761"/>
            <a:ext cx="6297922" cy="5943663"/>
          </a:xfrm>
          <a:custGeom>
            <a:avLst/>
            <a:gdLst/>
            <a:ahLst/>
            <a:cxnLst/>
            <a:rect r="r" b="b" t="t" l="l"/>
            <a:pathLst>
              <a:path h="5943663" w="6297922">
                <a:moveTo>
                  <a:pt x="0" y="0"/>
                </a:moveTo>
                <a:lnTo>
                  <a:pt x="6297921" y="0"/>
                </a:lnTo>
                <a:lnTo>
                  <a:pt x="6297921" y="5943663"/>
                </a:lnTo>
                <a:lnTo>
                  <a:pt x="0" y="59436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456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711858">
            <a:off x="2955452" y="2732980"/>
            <a:ext cx="852197" cy="1603787"/>
          </a:xfrm>
          <a:custGeom>
            <a:avLst/>
            <a:gdLst/>
            <a:ahLst/>
            <a:cxnLst/>
            <a:rect r="r" b="b" t="t" l="l"/>
            <a:pathLst>
              <a:path h="1603787" w="852197">
                <a:moveTo>
                  <a:pt x="0" y="0"/>
                </a:moveTo>
                <a:lnTo>
                  <a:pt x="852197" y="0"/>
                </a:lnTo>
                <a:lnTo>
                  <a:pt x="852197" y="1603786"/>
                </a:lnTo>
                <a:lnTo>
                  <a:pt x="0" y="16037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289777" y="3822311"/>
            <a:ext cx="9602507" cy="4845090"/>
          </a:xfrm>
          <a:prstGeom prst="rect">
            <a:avLst/>
          </a:prstGeom>
        </p:spPr>
        <p:txBody>
          <a:bodyPr anchor="t" rtlCol="false" tIns="0" lIns="0" bIns="0" rIns="0">
            <a:spAutoFit/>
          </a:bodyPr>
          <a:lstStyle/>
          <a:p>
            <a:pPr marL="593385" indent="-296693" lvl="1">
              <a:lnSpc>
                <a:spcPts val="3847"/>
              </a:lnSpc>
              <a:buFont typeface="Arial"/>
              <a:buChar char="•"/>
            </a:pPr>
            <a:r>
              <a:rPr lang="en-US" sz="2748">
                <a:solidFill>
                  <a:srgbClr val="000000"/>
                </a:solidFill>
                <a:latin typeface="Pangolin"/>
              </a:rPr>
              <a:t>The TF-IDF text vectorization with ANN model achieved the highest F1 score of 0.963, followed by TF-IDF with SVM (F1 score: 0.961) and BERT (F1 score: 0.680).</a:t>
            </a:r>
          </a:p>
          <a:p>
            <a:pPr marL="593385" indent="-296693" lvl="1">
              <a:lnSpc>
                <a:spcPts val="3847"/>
              </a:lnSpc>
              <a:buFont typeface="Arial"/>
              <a:buChar char="•"/>
            </a:pPr>
            <a:r>
              <a:rPr lang="en-US" sz="2748">
                <a:solidFill>
                  <a:srgbClr val="000000"/>
                </a:solidFill>
                <a:latin typeface="Pangolin"/>
              </a:rPr>
              <a:t>In terms of accuracy, the TF-IDF text vectorization with ANN model also performed the best with a score of 0.933, followed by TF-IDF with SVM (accuracy: 0.923) and BERT (accuracy: 0.695).</a:t>
            </a:r>
          </a:p>
          <a:p>
            <a:pPr marL="593385" indent="-296693" lvl="1">
              <a:lnSpc>
                <a:spcPts val="3847"/>
              </a:lnSpc>
              <a:buFont typeface="Arial"/>
              <a:buChar char="•"/>
            </a:pPr>
            <a:r>
              <a:rPr lang="en-US" sz="2748">
                <a:solidFill>
                  <a:srgbClr val="000000"/>
                </a:solidFill>
                <a:latin typeface="Pangolin"/>
              </a:rPr>
              <a:t>Therefore, the TF-IDF text vectorization with ANN model demonstrated the best overall performance in terms of both F1 score and accuracy.</a:t>
            </a:r>
          </a:p>
        </p:txBody>
      </p:sp>
      <p:sp>
        <p:nvSpPr>
          <p:cNvPr name="TextBox 9" id="9"/>
          <p:cNvSpPr txBox="true"/>
          <p:nvPr/>
        </p:nvSpPr>
        <p:spPr>
          <a:xfrm rot="0">
            <a:off x="7986239" y="1037376"/>
            <a:ext cx="6978336" cy="2178686"/>
          </a:xfrm>
          <a:prstGeom prst="rect">
            <a:avLst/>
          </a:prstGeom>
        </p:spPr>
        <p:txBody>
          <a:bodyPr anchor="t" rtlCol="false" tIns="0" lIns="0" bIns="0" rIns="0">
            <a:spAutoFit/>
          </a:bodyPr>
          <a:lstStyle/>
          <a:p>
            <a:pPr marL="0" indent="0" lvl="0">
              <a:lnSpc>
                <a:spcPts val="16939"/>
              </a:lnSpc>
              <a:spcBef>
                <a:spcPct val="0"/>
              </a:spcBef>
            </a:pPr>
            <a:r>
              <a:rPr lang="en-US" sz="12099" spc="1185">
                <a:solidFill>
                  <a:srgbClr val="000000"/>
                </a:solidFill>
                <a:latin typeface="AC Fat Bamboo"/>
              </a:rPr>
              <a:t>Conclusion</a:t>
            </a:r>
          </a:p>
        </p:txBody>
      </p:sp>
      <p:grpSp>
        <p:nvGrpSpPr>
          <p:cNvPr name="Group 10" id="10"/>
          <p:cNvGrpSpPr/>
          <p:nvPr/>
        </p:nvGrpSpPr>
        <p:grpSpPr>
          <a:xfrm rot="0">
            <a:off x="3173284" y="3627969"/>
            <a:ext cx="2156639" cy="2156639"/>
            <a:chOff x="0" y="0"/>
            <a:chExt cx="2875518" cy="2875518"/>
          </a:xfrm>
        </p:grpSpPr>
        <p:sp>
          <p:nvSpPr>
            <p:cNvPr name="TextBox 11" id="11"/>
            <p:cNvSpPr txBox="true"/>
            <p:nvPr/>
          </p:nvSpPr>
          <p:spPr>
            <a:xfrm rot="0">
              <a:off x="940368" y="1055028"/>
              <a:ext cx="994783" cy="708312"/>
            </a:xfrm>
            <a:prstGeom prst="rect">
              <a:avLst/>
            </a:prstGeom>
          </p:spPr>
          <p:txBody>
            <a:bodyPr anchor="t" rtlCol="false" tIns="0" lIns="0" bIns="0" rIns="0">
              <a:spAutoFit/>
            </a:bodyPr>
            <a:lstStyle/>
            <a:p>
              <a:pPr algn="ctr">
                <a:lnSpc>
                  <a:spcPts val="4486"/>
                </a:lnSpc>
              </a:pPr>
              <a:r>
                <a:rPr lang="en-US" sz="3204">
                  <a:solidFill>
                    <a:srgbClr val="000000"/>
                  </a:solidFill>
                  <a:latin typeface="Pangolin Bold"/>
                </a:rPr>
                <a:t>96%</a:t>
              </a:r>
            </a:p>
          </p:txBody>
        </p:sp>
        <p:grpSp>
          <p:nvGrpSpPr>
            <p:cNvPr name="Group 12" id="12"/>
            <p:cNvGrpSpPr>
              <a:grpSpLocks noChangeAspect="true"/>
            </p:cNvGrpSpPr>
            <p:nvPr/>
          </p:nvGrpSpPr>
          <p:grpSpPr>
            <a:xfrm rot="0">
              <a:off x="0" y="0"/>
              <a:ext cx="2875518" cy="2875518"/>
              <a:chOff x="0" y="0"/>
              <a:chExt cx="2540000" cy="2540000"/>
            </a:xfrm>
          </p:grpSpPr>
          <p:sp>
            <p:nvSpPr>
              <p:cNvPr name="Freeform 13" id="13"/>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08435"/>
                    </a:lnTo>
                    <a:cubicBezTo>
                      <a:pt x="1023270" y="407051"/>
                      <a:pt x="736729" y="571349"/>
                      <a:pt x="581600" y="839116"/>
                    </a:cubicBezTo>
                    <a:cubicBezTo>
                      <a:pt x="426472" y="1106884"/>
                      <a:pt x="426472" y="1437186"/>
                      <a:pt x="581600" y="1704954"/>
                    </a:cubicBezTo>
                    <a:cubicBezTo>
                      <a:pt x="736729" y="1972721"/>
                      <a:pt x="1023270" y="2137019"/>
                      <a:pt x="1332725" y="2135635"/>
                    </a:cubicBezTo>
                    <a:cubicBezTo>
                      <a:pt x="1642180" y="2137019"/>
                      <a:pt x="1928721" y="1972721"/>
                      <a:pt x="2083850" y="1704954"/>
                    </a:cubicBezTo>
                    <a:cubicBezTo>
                      <a:pt x="2238978" y="1437186"/>
                      <a:pt x="2238978" y="1106884"/>
                      <a:pt x="2083850" y="839116"/>
                    </a:cubicBezTo>
                    <a:cubicBezTo>
                      <a:pt x="1928721" y="571349"/>
                      <a:pt x="1642180" y="407051"/>
                      <a:pt x="1332725" y="408435"/>
                    </a:cubicBezTo>
                    <a:close/>
                  </a:path>
                </a:pathLst>
              </a:custGeom>
              <a:solidFill>
                <a:srgbClr val="F5F3E7"/>
              </a:solidFill>
            </p:spPr>
          </p:sp>
          <p:sp>
            <p:nvSpPr>
              <p:cNvPr name="Freeform 14" id="14"/>
              <p:cNvSpPr/>
              <p:nvPr/>
            </p:nvSpPr>
            <p:spPr>
              <a:xfrm flipH="false" flipV="false" rot="0">
                <a:off x="-124032" y="9063"/>
                <a:ext cx="2683923" cy="2599124"/>
              </a:xfrm>
              <a:custGeom>
                <a:avLst/>
                <a:gdLst/>
                <a:ahLst/>
                <a:cxnLst/>
                <a:rect r="r" b="b" t="t" l="l"/>
                <a:pathLst>
                  <a:path h="2599124" w="2683923">
                    <a:moveTo>
                      <a:pt x="1635937" y="14188"/>
                    </a:moveTo>
                    <a:cubicBezTo>
                      <a:pt x="2248459" y="133035"/>
                      <a:pt x="2683922" y="679223"/>
                      <a:pt x="2663341" y="1302829"/>
                    </a:cubicBezTo>
                    <a:cubicBezTo>
                      <a:pt x="2642760" y="1926435"/>
                      <a:pt x="2172231" y="2442721"/>
                      <a:pt x="1553205" y="2520923"/>
                    </a:cubicBezTo>
                    <a:cubicBezTo>
                      <a:pt x="934179" y="2599124"/>
                      <a:pt x="350038" y="2216073"/>
                      <a:pt x="175019" y="1617177"/>
                    </a:cubicBezTo>
                    <a:cubicBezTo>
                      <a:pt x="0" y="1018281"/>
                      <a:pt x="285950" y="380958"/>
                      <a:pt x="849673" y="113517"/>
                    </a:cubicBezTo>
                    <a:cubicBezTo>
                      <a:pt x="915319" y="82013"/>
                      <a:pt x="992803" y="88041"/>
                      <a:pt x="1052786" y="129319"/>
                    </a:cubicBezTo>
                    <a:cubicBezTo>
                      <a:pt x="1112769" y="170596"/>
                      <a:pt x="1146082" y="240813"/>
                      <a:pt x="1140109" y="313381"/>
                    </a:cubicBezTo>
                    <a:cubicBezTo>
                      <a:pt x="1134137" y="385950"/>
                      <a:pt x="1089793" y="449776"/>
                      <a:pt x="1023868" y="480691"/>
                    </a:cubicBezTo>
                    <a:cubicBezTo>
                      <a:pt x="640536" y="662551"/>
                      <a:pt x="446090" y="1095931"/>
                      <a:pt x="565103" y="1503180"/>
                    </a:cubicBezTo>
                    <a:cubicBezTo>
                      <a:pt x="684116" y="1910430"/>
                      <a:pt x="1081332" y="2170904"/>
                      <a:pt x="1502270" y="2117727"/>
                    </a:cubicBezTo>
                    <a:cubicBezTo>
                      <a:pt x="1923207" y="2064551"/>
                      <a:pt x="2243167" y="1713476"/>
                      <a:pt x="2257162" y="1289423"/>
                    </a:cubicBezTo>
                    <a:cubicBezTo>
                      <a:pt x="2271157" y="865371"/>
                      <a:pt x="1975042" y="493964"/>
                      <a:pt x="1558527" y="413148"/>
                    </a:cubicBezTo>
                    <a:cubicBezTo>
                      <a:pt x="1486985" y="399598"/>
                      <a:pt x="1428162" y="348806"/>
                      <a:pt x="1404330" y="280003"/>
                    </a:cubicBezTo>
                    <a:cubicBezTo>
                      <a:pt x="1380498" y="211199"/>
                      <a:pt x="1395302" y="134904"/>
                      <a:pt x="1443135" y="80006"/>
                    </a:cubicBezTo>
                    <a:cubicBezTo>
                      <a:pt x="1490968" y="25108"/>
                      <a:pt x="1564519" y="0"/>
                      <a:pt x="1635937" y="14188"/>
                    </a:cubicBezTo>
                    <a:close/>
                  </a:path>
                </a:pathLst>
              </a:custGeom>
              <a:solidFill>
                <a:srgbClr val="F5C8B4"/>
              </a:solidFill>
            </p:spPr>
          </p:sp>
        </p:grpSp>
      </p:grpSp>
      <p:grpSp>
        <p:nvGrpSpPr>
          <p:cNvPr name="Group 15" id="15"/>
          <p:cNvGrpSpPr/>
          <p:nvPr/>
        </p:nvGrpSpPr>
        <p:grpSpPr>
          <a:xfrm rot="0">
            <a:off x="3234857" y="6488781"/>
            <a:ext cx="2178620" cy="2178620"/>
            <a:chOff x="0" y="0"/>
            <a:chExt cx="2904827" cy="2904827"/>
          </a:xfrm>
        </p:grpSpPr>
        <p:sp>
          <p:nvSpPr>
            <p:cNvPr name="TextBox 16" id="16"/>
            <p:cNvSpPr txBox="true"/>
            <p:nvPr/>
          </p:nvSpPr>
          <p:spPr>
            <a:xfrm rot="0">
              <a:off x="956256" y="1066364"/>
              <a:ext cx="992314" cy="714949"/>
            </a:xfrm>
            <a:prstGeom prst="rect">
              <a:avLst/>
            </a:prstGeom>
          </p:spPr>
          <p:txBody>
            <a:bodyPr anchor="t" rtlCol="false" tIns="0" lIns="0" bIns="0" rIns="0">
              <a:spAutoFit/>
            </a:bodyPr>
            <a:lstStyle/>
            <a:p>
              <a:pPr algn="ctr">
                <a:lnSpc>
                  <a:spcPts val="4532"/>
                </a:lnSpc>
              </a:pPr>
              <a:r>
                <a:rPr lang="en-US" sz="3237">
                  <a:solidFill>
                    <a:srgbClr val="000000"/>
                  </a:solidFill>
                  <a:latin typeface="Pangolin Bold"/>
                </a:rPr>
                <a:t>92%</a:t>
              </a:r>
            </a:p>
          </p:txBody>
        </p:sp>
        <p:grpSp>
          <p:nvGrpSpPr>
            <p:cNvPr name="Group 17" id="17"/>
            <p:cNvGrpSpPr>
              <a:grpSpLocks noChangeAspect="true"/>
            </p:cNvGrpSpPr>
            <p:nvPr/>
          </p:nvGrpSpPr>
          <p:grpSpPr>
            <a:xfrm rot="0">
              <a:off x="0" y="0"/>
              <a:ext cx="2904827" cy="2904827"/>
              <a:chOff x="0" y="0"/>
              <a:chExt cx="2540000" cy="2540000"/>
            </a:xfrm>
          </p:grpSpPr>
          <p:sp>
            <p:nvSpPr>
              <p:cNvPr name="Freeform 18" id="18"/>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08435"/>
                    </a:lnTo>
                    <a:cubicBezTo>
                      <a:pt x="1023270" y="407051"/>
                      <a:pt x="736729" y="571349"/>
                      <a:pt x="581600" y="839116"/>
                    </a:cubicBezTo>
                    <a:cubicBezTo>
                      <a:pt x="426472" y="1106884"/>
                      <a:pt x="426472" y="1437186"/>
                      <a:pt x="581600" y="1704954"/>
                    </a:cubicBezTo>
                    <a:cubicBezTo>
                      <a:pt x="736729" y="1972721"/>
                      <a:pt x="1023270" y="2137019"/>
                      <a:pt x="1332725" y="2135635"/>
                    </a:cubicBezTo>
                    <a:cubicBezTo>
                      <a:pt x="1642180" y="2137019"/>
                      <a:pt x="1928721" y="1972721"/>
                      <a:pt x="2083850" y="1704954"/>
                    </a:cubicBezTo>
                    <a:cubicBezTo>
                      <a:pt x="2238978" y="1437186"/>
                      <a:pt x="2238978" y="1106884"/>
                      <a:pt x="2083850" y="839116"/>
                    </a:cubicBezTo>
                    <a:cubicBezTo>
                      <a:pt x="1928721" y="571349"/>
                      <a:pt x="1642180" y="407051"/>
                      <a:pt x="1332725" y="408435"/>
                    </a:cubicBezTo>
                    <a:close/>
                  </a:path>
                </a:pathLst>
              </a:custGeom>
              <a:solidFill>
                <a:srgbClr val="F5F3E7"/>
              </a:solidFill>
            </p:spPr>
          </p:sp>
          <p:sp>
            <p:nvSpPr>
              <p:cNvPr name="Freeform 19" id="19"/>
              <p:cNvSpPr/>
              <p:nvPr/>
            </p:nvSpPr>
            <p:spPr>
              <a:xfrm flipH="false" flipV="false" rot="0">
                <a:off x="-131130" y="9063"/>
                <a:ext cx="2688284" cy="2638737"/>
              </a:xfrm>
              <a:custGeom>
                <a:avLst/>
                <a:gdLst/>
                <a:ahLst/>
                <a:cxnLst/>
                <a:rect r="r" b="b" t="t" l="l"/>
                <a:pathLst>
                  <a:path h="2638737" w="2688284">
                    <a:moveTo>
                      <a:pt x="1643035" y="14188"/>
                    </a:moveTo>
                    <a:cubicBezTo>
                      <a:pt x="2226069" y="127314"/>
                      <a:pt x="2652845" y="629403"/>
                      <a:pt x="2670565" y="1223046"/>
                    </a:cubicBezTo>
                    <a:cubicBezTo>
                      <a:pt x="2688284" y="1816688"/>
                      <a:pt x="2292215" y="2343339"/>
                      <a:pt x="1716966" y="2491038"/>
                    </a:cubicBezTo>
                    <a:cubicBezTo>
                      <a:pt x="1141718" y="2638736"/>
                      <a:pt x="540923" y="2368037"/>
                      <a:pt x="270462" y="1839287"/>
                    </a:cubicBezTo>
                    <a:cubicBezTo>
                      <a:pt x="0" y="1310538"/>
                      <a:pt x="132104" y="664952"/>
                      <a:pt x="588522" y="284941"/>
                    </a:cubicBezTo>
                    <a:cubicBezTo>
                      <a:pt x="644270" y="238102"/>
                      <a:pt x="720819" y="224671"/>
                      <a:pt x="789183" y="249735"/>
                    </a:cubicBezTo>
                    <a:cubicBezTo>
                      <a:pt x="857547" y="274799"/>
                      <a:pt x="907275" y="334525"/>
                      <a:pt x="919537" y="406299"/>
                    </a:cubicBezTo>
                    <a:cubicBezTo>
                      <a:pt x="931799" y="478072"/>
                      <a:pt x="904721" y="550921"/>
                      <a:pt x="848556" y="597260"/>
                    </a:cubicBezTo>
                    <a:cubicBezTo>
                      <a:pt x="538192" y="855667"/>
                      <a:pt x="448362" y="1294666"/>
                      <a:pt x="632276" y="1654215"/>
                    </a:cubicBezTo>
                    <a:cubicBezTo>
                      <a:pt x="816189" y="2013765"/>
                      <a:pt x="1224730" y="2197840"/>
                      <a:pt x="1615899" y="2097406"/>
                    </a:cubicBezTo>
                    <a:cubicBezTo>
                      <a:pt x="2007067" y="1996970"/>
                      <a:pt x="2276395" y="1638848"/>
                      <a:pt x="2264346" y="1235171"/>
                    </a:cubicBezTo>
                    <a:cubicBezTo>
                      <a:pt x="2252296" y="831494"/>
                      <a:pt x="1962088" y="490073"/>
                      <a:pt x="1565625" y="413148"/>
                    </a:cubicBezTo>
                    <a:cubicBezTo>
                      <a:pt x="1494083" y="399598"/>
                      <a:pt x="1435260" y="348806"/>
                      <a:pt x="1411428" y="280003"/>
                    </a:cubicBezTo>
                    <a:cubicBezTo>
                      <a:pt x="1387596" y="211199"/>
                      <a:pt x="1402400" y="134904"/>
                      <a:pt x="1450233" y="80006"/>
                    </a:cubicBezTo>
                    <a:cubicBezTo>
                      <a:pt x="1498066" y="25108"/>
                      <a:pt x="1571617" y="0"/>
                      <a:pt x="1643035" y="14188"/>
                    </a:cubicBezTo>
                    <a:close/>
                  </a:path>
                </a:pathLst>
              </a:custGeom>
              <a:solidFill>
                <a:srgbClr val="F5C8B4"/>
              </a:solidFill>
            </p:spPr>
          </p:sp>
        </p:grpSp>
      </p:grpSp>
      <p:sp>
        <p:nvSpPr>
          <p:cNvPr name="Freeform 20" id="20"/>
          <p:cNvSpPr/>
          <p:nvPr/>
        </p:nvSpPr>
        <p:spPr>
          <a:xfrm flipH="false" flipV="false" rot="1380087">
            <a:off x="2669115" y="5871559"/>
            <a:ext cx="852197" cy="1603787"/>
          </a:xfrm>
          <a:custGeom>
            <a:avLst/>
            <a:gdLst/>
            <a:ahLst/>
            <a:cxnLst/>
            <a:rect r="r" b="b" t="t" l="l"/>
            <a:pathLst>
              <a:path h="1603787" w="852197">
                <a:moveTo>
                  <a:pt x="0" y="0"/>
                </a:moveTo>
                <a:lnTo>
                  <a:pt x="852197" y="0"/>
                </a:lnTo>
                <a:lnTo>
                  <a:pt x="852197" y="1603787"/>
                </a:lnTo>
                <a:lnTo>
                  <a:pt x="0" y="16037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925866" y="4783644"/>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291759" y="6262818"/>
            <a:ext cx="7467218" cy="1549519"/>
          </a:xfrm>
          <a:custGeom>
            <a:avLst/>
            <a:gdLst/>
            <a:ahLst/>
            <a:cxnLst/>
            <a:rect r="r" b="b" t="t" l="l"/>
            <a:pathLst>
              <a:path h="1549519" w="7467218">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18173" y="3802356"/>
            <a:ext cx="12383503" cy="2320338"/>
          </a:xfrm>
          <a:prstGeom prst="rect">
            <a:avLst/>
          </a:prstGeom>
        </p:spPr>
        <p:txBody>
          <a:bodyPr anchor="t" rtlCol="false" tIns="0" lIns="0" bIns="0" rIns="0">
            <a:spAutoFit/>
          </a:bodyPr>
          <a:lstStyle/>
          <a:p>
            <a:pPr algn="ctr" marL="0" indent="0" lvl="0">
              <a:lnSpc>
                <a:spcPts val="18057"/>
              </a:lnSpc>
              <a:spcBef>
                <a:spcPct val="0"/>
              </a:spcBef>
            </a:pPr>
            <a:r>
              <a:rPr lang="en-US" sz="12898" spc="619">
                <a:solidFill>
                  <a:srgbClr val="000000"/>
                </a:solidFill>
                <a:latin typeface="AC Fat Bamboo"/>
              </a:rPr>
              <a:t>Thank You</a:t>
            </a:r>
          </a:p>
        </p:txBody>
      </p:sp>
      <p:sp>
        <p:nvSpPr>
          <p:cNvPr name="Freeform 6" id="6"/>
          <p:cNvSpPr/>
          <p:nvPr/>
        </p:nvSpPr>
        <p:spPr>
          <a:xfrm flipH="false" flipV="false" rot="0">
            <a:off x="8689254" y="6951369"/>
            <a:ext cx="909492" cy="1069538"/>
          </a:xfrm>
          <a:custGeom>
            <a:avLst/>
            <a:gdLst/>
            <a:ahLst/>
            <a:cxnLst/>
            <a:rect r="r" b="b" t="t" l="l"/>
            <a:pathLst>
              <a:path h="1069538" w="909492">
                <a:moveTo>
                  <a:pt x="0" y="0"/>
                </a:moveTo>
                <a:lnTo>
                  <a:pt x="909492" y="0"/>
                </a:lnTo>
                <a:lnTo>
                  <a:pt x="909492" y="1069538"/>
                </a:lnTo>
                <a:lnTo>
                  <a:pt x="0" y="10695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689254" y="2377306"/>
            <a:ext cx="909492" cy="1069538"/>
          </a:xfrm>
          <a:custGeom>
            <a:avLst/>
            <a:gdLst/>
            <a:ahLst/>
            <a:cxnLst/>
            <a:rect r="r" b="b" t="t" l="l"/>
            <a:pathLst>
              <a:path h="1069538" w="909492">
                <a:moveTo>
                  <a:pt x="0" y="0"/>
                </a:moveTo>
                <a:lnTo>
                  <a:pt x="909492" y="0"/>
                </a:lnTo>
                <a:lnTo>
                  <a:pt x="909492" y="1069538"/>
                </a:lnTo>
                <a:lnTo>
                  <a:pt x="0" y="10695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DAFln2wVrGI</dc:identifier>
  <dcterms:modified xsi:type="dcterms:W3CDTF">2011-08-01T06:04:30Z</dcterms:modified>
  <cp:revision>1</cp:revision>
  <dc:title>Classifying and Predicting The Rating of Women's E-commerce Clothing Reviews</dc:title>
</cp:coreProperties>
</file>