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1a122097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1a122097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1a1220971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1a1220971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1a1220971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1a1220971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1a464db0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1a464db0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1a464db09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1a464db0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lt1"/>
                </a:solidFill>
              </a:rPr>
              <a:t>ADVANCING TO A NEW ERA.</a:t>
            </a:r>
            <a:endParaRPr>
              <a:solidFill>
                <a:schemeClr val="lt1"/>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PLANES NEW ERA 2024</a:t>
            </a:r>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Over time, we as Drizzle Airplane company have been using old and unupgraded planes for our business. After clear consideration we have decided to finally change and upgrade our planes to new and modified planes so as to enforce more profit for the company.</a:t>
            </a:r>
            <a:endParaRPr>
              <a:solidFill>
                <a:schemeClr val="lt1"/>
              </a:solidFill>
            </a:endParaRPr>
          </a:p>
          <a:p>
            <a:pPr indent="0" lvl="0" marL="0" rtl="0" algn="l">
              <a:spcBef>
                <a:spcPts val="1200"/>
              </a:spcBef>
              <a:spcAft>
                <a:spcPts val="1200"/>
              </a:spcAft>
              <a:buNone/>
            </a:pPr>
            <a:r>
              <a:rPr lang="en">
                <a:solidFill>
                  <a:schemeClr val="lt1"/>
                </a:solidFill>
              </a:rPr>
              <a:t>We have decided that the best way to start this project is by first checking and comparing the number of accidents that have happened over the past years and come up with a proposal.</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After</a:t>
            </a:r>
            <a:r>
              <a:rPr lang="en">
                <a:solidFill>
                  <a:schemeClr val="lt1"/>
                </a:solidFill>
              </a:rPr>
              <a:t> careful analysation and consideration, we have come up with different statistical data showing the accidents and rates over the years from between 1962 and 2023.</a:t>
            </a:r>
            <a:endParaRPr>
              <a:solidFill>
                <a:schemeClr val="lt1"/>
              </a:solidFill>
            </a:endParaRPr>
          </a:p>
          <a:p>
            <a:pPr indent="0" lvl="0" marL="0" rtl="0" algn="l">
              <a:spcBef>
                <a:spcPts val="1200"/>
              </a:spcBef>
              <a:spcAft>
                <a:spcPts val="0"/>
              </a:spcAft>
              <a:buNone/>
            </a:pPr>
            <a:r>
              <a:rPr lang="en">
                <a:solidFill>
                  <a:schemeClr val="lt1"/>
                </a:solidFill>
              </a:rPr>
              <a:t>Different factors may affect our final decision but through this we are 75% ready to change the fleet.</a:t>
            </a:r>
            <a:endParaRPr>
              <a:solidFill>
                <a:schemeClr val="lt1"/>
              </a:solidFil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Analysis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After careful analysis, the data provided clearly shows the areas that are more prone to accidents and which planes are more likely to fail upon purchase.</a:t>
            </a:r>
            <a:endParaRPr>
              <a:solidFill>
                <a:schemeClr val="lt1"/>
              </a:solidFill>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1200"/>
              </a:spcAft>
              <a:buNone/>
            </a:pPr>
            <a:r>
              <a:rPr lang="en">
                <a:solidFill>
                  <a:schemeClr val="lt1"/>
                </a:solidFill>
              </a:rPr>
              <a:t>Using the data provided,we were able to come up with different relationships that would aid in our analysis for the final speculation and decision making.</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Provision</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solidFill>
                  <a:schemeClr val="lt1"/>
                </a:solidFill>
              </a:rPr>
              <a:t>We </a:t>
            </a:r>
            <a:r>
              <a:rPr lang="en" sz="1300">
                <a:solidFill>
                  <a:schemeClr val="lt1"/>
                </a:solidFill>
              </a:rPr>
              <a:t>were</a:t>
            </a:r>
            <a:r>
              <a:rPr lang="en" sz="1300">
                <a:solidFill>
                  <a:schemeClr val="lt1"/>
                </a:solidFill>
              </a:rPr>
              <a:t> provided with data pertaining the number of accidentss that take place within different areas .</a:t>
            </a:r>
            <a:endParaRPr sz="1300">
              <a:solidFill>
                <a:schemeClr val="lt1"/>
              </a:solidFill>
            </a:endParaRPr>
          </a:p>
          <a:p>
            <a:pPr indent="0" lvl="0" marL="0" rtl="0" algn="l">
              <a:spcBef>
                <a:spcPts val="1200"/>
              </a:spcBef>
              <a:spcAft>
                <a:spcPts val="0"/>
              </a:spcAft>
              <a:buNone/>
            </a:pPr>
            <a:r>
              <a:rPr lang="en" sz="1300">
                <a:solidFill>
                  <a:schemeClr val="lt1"/>
                </a:solidFill>
              </a:rPr>
              <a:t>We have decided to drop unrequired columns especially those with null values.Some of the data we will use include:</a:t>
            </a:r>
            <a:endParaRPr sz="1300">
              <a:solidFill>
                <a:schemeClr val="lt1"/>
              </a:solidFill>
            </a:endParaRPr>
          </a:p>
          <a:p>
            <a:pPr indent="-311150" lvl="0" marL="457200" rtl="0" algn="l">
              <a:spcBef>
                <a:spcPts val="1200"/>
              </a:spcBef>
              <a:spcAft>
                <a:spcPts val="0"/>
              </a:spcAft>
              <a:buClr>
                <a:schemeClr val="lt1"/>
              </a:buClr>
              <a:buSzPts val="1300"/>
              <a:buChar char="●"/>
            </a:pPr>
            <a:r>
              <a:rPr lang="en" sz="1300">
                <a:solidFill>
                  <a:schemeClr val="lt1"/>
                </a:solidFill>
              </a:rPr>
              <a:t>Accident type against the make and for each area affected.</a:t>
            </a:r>
            <a:endParaRPr sz="1300">
              <a:solidFill>
                <a:schemeClr val="lt1"/>
              </a:solidFill>
            </a:endParaRPr>
          </a:p>
          <a:p>
            <a:pPr indent="-311150" lvl="0" marL="457200" rtl="0" algn="l">
              <a:spcBef>
                <a:spcPts val="0"/>
              </a:spcBef>
              <a:spcAft>
                <a:spcPts val="0"/>
              </a:spcAft>
              <a:buClr>
                <a:schemeClr val="lt1"/>
              </a:buClr>
              <a:buSzPts val="1300"/>
              <a:buChar char="●"/>
            </a:pPr>
            <a:r>
              <a:rPr lang="en" sz="1300">
                <a:solidFill>
                  <a:schemeClr val="lt1"/>
                </a:solidFill>
              </a:rPr>
              <a:t>Number of people who were </a:t>
            </a:r>
            <a:r>
              <a:rPr lang="en" sz="1300">
                <a:solidFill>
                  <a:schemeClr val="lt1"/>
                </a:solidFill>
              </a:rPr>
              <a:t>severely</a:t>
            </a:r>
            <a:r>
              <a:rPr lang="en" sz="1300">
                <a:solidFill>
                  <a:schemeClr val="lt1"/>
                </a:solidFill>
              </a:rPr>
              <a:t> injured against the number of people who were minorly injured.</a:t>
            </a:r>
            <a:endParaRPr sz="1300">
              <a:solidFill>
                <a:schemeClr val="lt1"/>
              </a:solidFill>
            </a:endParaRPr>
          </a:p>
          <a:p>
            <a:pPr indent="-311150" lvl="0" marL="457200" rtl="0" algn="l">
              <a:spcBef>
                <a:spcPts val="0"/>
              </a:spcBef>
              <a:spcAft>
                <a:spcPts val="0"/>
              </a:spcAft>
              <a:buClr>
                <a:schemeClr val="lt1"/>
              </a:buClr>
              <a:buSzPts val="1300"/>
              <a:buChar char="●"/>
            </a:pPr>
            <a:r>
              <a:rPr lang="en" sz="1300">
                <a:solidFill>
                  <a:schemeClr val="lt1"/>
                </a:solidFill>
              </a:rPr>
              <a:t>Accident cause against the make that goes through the different types of causes.</a:t>
            </a:r>
            <a:endParaRPr sz="13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VISUALIZATIONS</a:t>
            </a:r>
            <a:endParaRPr/>
          </a:p>
        </p:txBody>
      </p:sp>
      <p:sp>
        <p:nvSpPr>
          <p:cNvPr id="85" name="Google Shape;85;p18"/>
          <p:cNvSpPr txBox="1"/>
          <p:nvPr>
            <p:ph idx="1" type="body"/>
          </p:nvPr>
        </p:nvSpPr>
        <p:spPr>
          <a:xfrm>
            <a:off x="311700" y="901950"/>
            <a:ext cx="8520600" cy="366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solidFill>
                  <a:schemeClr val="lt1"/>
                </a:solidFill>
              </a:rPr>
              <a:t>Using the various </a:t>
            </a:r>
            <a:r>
              <a:rPr lang="en" sz="1300">
                <a:solidFill>
                  <a:schemeClr val="lt1"/>
                </a:solidFill>
              </a:rPr>
              <a:t>types</a:t>
            </a:r>
            <a:r>
              <a:rPr lang="en" sz="1300">
                <a:solidFill>
                  <a:schemeClr val="lt1"/>
                </a:solidFill>
              </a:rPr>
              <a:t> of relationships we can come up with different visualizations that would clearly explain the severity of changing planes within the company.</a:t>
            </a:r>
            <a:endParaRPr sz="1300">
              <a:solidFill>
                <a:schemeClr val="lt1"/>
              </a:solidFill>
            </a:endParaRPr>
          </a:p>
          <a:p>
            <a:pPr indent="0" lvl="0" marL="0" rtl="0" algn="l">
              <a:spcBef>
                <a:spcPts val="1200"/>
              </a:spcBef>
              <a:spcAft>
                <a:spcPts val="0"/>
              </a:spcAft>
              <a:buNone/>
            </a:pPr>
            <a:r>
              <a:rPr lang="en" sz="1300">
                <a:solidFill>
                  <a:schemeClr val="lt1"/>
                </a:solidFill>
              </a:rPr>
              <a:t>We will use visualizations such as scatter plots,heat maps and even line and bar graphs to clearly explain the problem at hand. </a:t>
            </a:r>
            <a:endParaRPr sz="1300">
              <a:solidFill>
                <a:schemeClr val="lt1"/>
              </a:solidFill>
            </a:endParaRPr>
          </a:p>
          <a:p>
            <a:pPr indent="0" lvl="0" marL="0" rtl="0" algn="l">
              <a:spcBef>
                <a:spcPts val="1200"/>
              </a:spcBef>
              <a:spcAft>
                <a:spcPts val="0"/>
              </a:spcAft>
              <a:buNone/>
            </a:pPr>
            <a:r>
              <a:rPr lang="en" sz="1300">
                <a:solidFill>
                  <a:schemeClr val="lt1"/>
                </a:solidFill>
              </a:rPr>
              <a:t>An example of a visualization is shown in the screenshot below</a:t>
            </a:r>
            <a:endParaRPr sz="1300">
              <a:solidFill>
                <a:schemeClr val="lt1"/>
              </a:solidFill>
            </a:endParaRPr>
          </a:p>
          <a:p>
            <a:pPr indent="0" lvl="0" marL="0" rtl="0" algn="l">
              <a:spcBef>
                <a:spcPts val="1200"/>
              </a:spcBef>
              <a:spcAft>
                <a:spcPts val="1200"/>
              </a:spcAft>
              <a:buNone/>
            </a:pPr>
            <a:r>
              <a:t/>
            </a:r>
            <a:endParaRPr sz="1300"/>
          </a:p>
        </p:txBody>
      </p:sp>
      <p:pic>
        <p:nvPicPr>
          <p:cNvPr id="86" name="Google Shape;86;p18"/>
          <p:cNvPicPr preferRelativeResize="0"/>
          <p:nvPr/>
        </p:nvPicPr>
        <p:blipFill>
          <a:blip r:embed="rId3">
            <a:alphaModFix/>
          </a:blip>
          <a:stretch>
            <a:fillRect/>
          </a:stretch>
        </p:blipFill>
        <p:spPr>
          <a:xfrm>
            <a:off x="5228350" y="2072025"/>
            <a:ext cx="3472675" cy="2815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