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Nunito"/>
      <p:regular r:id="rId46"/>
      <p:bold r:id="rId47"/>
      <p:italic r:id="rId48"/>
      <p:boldItalic r:id="rId49"/>
    </p:embeddedFont>
    <p:embeddedFont>
      <p:font typeface="Maven Pro"/>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Nuni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avenPro-bold.fntdata"/><Relationship Id="rId5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f749d3d83_0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f749d3d83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f749d3d83_0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f749d3d83_0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f749d3d83_0_1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f749d3d83_0_1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ff749d3d83_0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ff749d3d83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f749d3d83_0_1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ff749d3d83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ff749d3d83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ff749d3d83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ff749d3d83_0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ff749d3d83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ff749d3d83_0_1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ff749d3d83_0_1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f749d3d83_0_1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f749d3d83_0_1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f749d3d83_0_1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ff749d3d83_0_1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f749d3d8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f749d3d8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ff749d3d83_0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ff749d3d83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ff749d3d83_0_1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ff749d3d83_0_1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ff749d3d83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ff749d3d83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ff749d3d83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ff749d3d83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ff749d3d83_0_1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ff749d3d83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ff749d3d83_0_1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ff749d3d83_0_1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ff749d3d83_0_1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ff749d3d83_0_1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f749d3d83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ff749d3d83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ff749d3d83_0_1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ff749d3d83_0_1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ff749d3d83_0_1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ff749d3d83_0_1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f749d3d83_0_1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f749d3d83_0_1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ff749d3d83_0_1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ff749d3d83_0_1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ff749d3d83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ff749d3d83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ff749d3d83_0_1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ff749d3d83_0_1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ff749d3d83_0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ff749d3d83_0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ff749d3d83_0_1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ff749d3d83_0_1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ff749d3d83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ff749d3d83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ff749d3d83_0_1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ff749d3d83_0_1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ff749d3d83_0_1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ff749d3d83_0_1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ff749d3d83_0_1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ff749d3d83_0_1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f749d3d83_0_1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f749d3d83_0_1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f749d3d83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f749d3d83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ff749d3d83_0_1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ff749d3d83_0_1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f749d3d83_0_1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f749d3d83_0_1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f749d3d83_0_1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ff749d3d83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f749d3d83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f749d3d83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f749d3d83_0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f749d3d83_0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f749d3d83_0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ff749d3d83_0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Prediction Of No Shows For Patients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Scientist: Rayhaan Dustagheer</a:t>
            </a:r>
            <a:endParaRPr/>
          </a:p>
          <a:p>
            <a:pPr indent="0" lvl="0" marL="0" rtl="0" algn="l">
              <a:spcBef>
                <a:spcPts val="0"/>
              </a:spcBef>
              <a:spcAft>
                <a:spcPts val="0"/>
              </a:spcAft>
              <a:buNone/>
            </a:pPr>
            <a:r>
              <a:rPr lang="en-GB"/>
              <a:t>Date: 12th September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wrangling and feature engineering (diagrams)</a:t>
            </a:r>
            <a:endParaRPr/>
          </a:p>
        </p:txBody>
      </p:sp>
      <p:pic>
        <p:nvPicPr>
          <p:cNvPr id="339" name="Google Shape;339;p22"/>
          <p:cNvPicPr preferRelativeResize="0"/>
          <p:nvPr/>
        </p:nvPicPr>
        <p:blipFill>
          <a:blip r:embed="rId3">
            <a:alphaModFix/>
          </a:blip>
          <a:stretch>
            <a:fillRect/>
          </a:stretch>
        </p:blipFill>
        <p:spPr>
          <a:xfrm>
            <a:off x="1167050" y="1597875"/>
            <a:ext cx="4681424" cy="664400"/>
          </a:xfrm>
          <a:prstGeom prst="rect">
            <a:avLst/>
          </a:prstGeom>
          <a:noFill/>
          <a:ln>
            <a:noFill/>
          </a:ln>
        </p:spPr>
      </p:pic>
      <p:pic>
        <p:nvPicPr>
          <p:cNvPr id="340" name="Google Shape;340;p22"/>
          <p:cNvPicPr preferRelativeResize="0"/>
          <p:nvPr/>
        </p:nvPicPr>
        <p:blipFill>
          <a:blip r:embed="rId4">
            <a:alphaModFix/>
          </a:blip>
          <a:stretch>
            <a:fillRect/>
          </a:stretch>
        </p:blipFill>
        <p:spPr>
          <a:xfrm>
            <a:off x="1055276" y="3100425"/>
            <a:ext cx="4399151" cy="716775"/>
          </a:xfrm>
          <a:prstGeom prst="rect">
            <a:avLst/>
          </a:prstGeom>
          <a:noFill/>
          <a:ln>
            <a:noFill/>
          </a:ln>
        </p:spPr>
      </p:pic>
      <p:pic>
        <p:nvPicPr>
          <p:cNvPr id="341" name="Google Shape;341;p22"/>
          <p:cNvPicPr preferRelativeResize="0"/>
          <p:nvPr/>
        </p:nvPicPr>
        <p:blipFill>
          <a:blip r:embed="rId5">
            <a:alphaModFix/>
          </a:blip>
          <a:stretch>
            <a:fillRect/>
          </a:stretch>
        </p:blipFill>
        <p:spPr>
          <a:xfrm>
            <a:off x="6052475" y="1329545"/>
            <a:ext cx="2577551" cy="1333025"/>
          </a:xfrm>
          <a:prstGeom prst="rect">
            <a:avLst/>
          </a:prstGeom>
          <a:noFill/>
          <a:ln>
            <a:noFill/>
          </a:ln>
        </p:spPr>
      </p:pic>
      <p:pic>
        <p:nvPicPr>
          <p:cNvPr id="342" name="Google Shape;342;p22"/>
          <p:cNvPicPr preferRelativeResize="0"/>
          <p:nvPr/>
        </p:nvPicPr>
        <p:blipFill>
          <a:blip r:embed="rId6">
            <a:alphaModFix/>
          </a:blip>
          <a:stretch>
            <a:fillRect/>
          </a:stretch>
        </p:blipFill>
        <p:spPr>
          <a:xfrm>
            <a:off x="5606828" y="2814970"/>
            <a:ext cx="3266708" cy="21761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Analysis of numerical variables -Age</a:t>
            </a:r>
            <a:endParaRPr/>
          </a:p>
        </p:txBody>
      </p:sp>
      <p:pic>
        <p:nvPicPr>
          <p:cNvPr id="348" name="Google Shape;348;p23"/>
          <p:cNvPicPr preferRelativeResize="0"/>
          <p:nvPr/>
        </p:nvPicPr>
        <p:blipFill>
          <a:blip r:embed="rId3">
            <a:alphaModFix/>
          </a:blip>
          <a:stretch>
            <a:fillRect/>
          </a:stretch>
        </p:blipFill>
        <p:spPr>
          <a:xfrm>
            <a:off x="1303800" y="1266674"/>
            <a:ext cx="6688501" cy="2049450"/>
          </a:xfrm>
          <a:prstGeom prst="rect">
            <a:avLst/>
          </a:prstGeom>
          <a:noFill/>
          <a:ln>
            <a:noFill/>
          </a:ln>
        </p:spPr>
      </p:pic>
      <p:pic>
        <p:nvPicPr>
          <p:cNvPr id="349" name="Google Shape;349;p23"/>
          <p:cNvPicPr preferRelativeResize="0"/>
          <p:nvPr/>
        </p:nvPicPr>
        <p:blipFill>
          <a:blip r:embed="rId4">
            <a:alphaModFix/>
          </a:blip>
          <a:stretch>
            <a:fillRect/>
          </a:stretch>
        </p:blipFill>
        <p:spPr>
          <a:xfrm>
            <a:off x="1624888" y="3208550"/>
            <a:ext cx="6046324" cy="188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of Numerical Variables (Explanations -Age)</a:t>
            </a:r>
            <a:endParaRPr/>
          </a:p>
        </p:txBody>
      </p:sp>
      <p:sp>
        <p:nvSpPr>
          <p:cNvPr id="355" name="Google Shape;355;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From the Countplot, we see that the highest rate of no show is of age 0 years and the least rate of no show is of age between 80 to 115 years old</a:t>
            </a:r>
            <a:endParaRPr/>
          </a:p>
          <a:p>
            <a:pPr indent="-311150" lvl="0" marL="457200" rtl="0" algn="l">
              <a:spcBef>
                <a:spcPts val="0"/>
              </a:spcBef>
              <a:spcAft>
                <a:spcPts val="0"/>
              </a:spcAft>
              <a:buSzPts val="1300"/>
              <a:buChar char="-"/>
            </a:pPr>
            <a:r>
              <a:rPr lang="en-GB"/>
              <a:t>For all the other age groups, the number of No Shows is almost the same.</a:t>
            </a:r>
            <a:endParaRPr/>
          </a:p>
          <a:p>
            <a:pPr indent="-311150" lvl="0" marL="457200" rtl="0" algn="l">
              <a:spcBef>
                <a:spcPts val="0"/>
              </a:spcBef>
              <a:spcAft>
                <a:spcPts val="0"/>
              </a:spcAft>
              <a:buSzPts val="1300"/>
              <a:buChar char="-"/>
            </a:pPr>
            <a:r>
              <a:rPr lang="en-GB"/>
              <a:t>From the box and whisker plot, we see that the age has an interquartile range 18-55 years old.</a:t>
            </a:r>
            <a:endParaRPr/>
          </a:p>
          <a:p>
            <a:pPr indent="-311150" lvl="0" marL="457200" rtl="0" algn="l">
              <a:spcBef>
                <a:spcPts val="0"/>
              </a:spcBef>
              <a:spcAft>
                <a:spcPts val="0"/>
              </a:spcAft>
              <a:buSzPts val="1300"/>
              <a:buChar char="-"/>
            </a:pPr>
            <a:r>
              <a:rPr lang="en-GB"/>
              <a:t>The min value is 0 while the max value is 115 which is an outlier.</a:t>
            </a:r>
            <a:endParaRPr/>
          </a:p>
          <a:p>
            <a:pPr indent="-311150" lvl="0" marL="457200" rtl="0" algn="l">
              <a:spcBef>
                <a:spcPts val="0"/>
              </a:spcBef>
              <a:spcAft>
                <a:spcPts val="0"/>
              </a:spcAft>
              <a:buSzPts val="1300"/>
              <a:buChar char="-"/>
            </a:pPr>
            <a:r>
              <a:rPr lang="en-GB"/>
              <a:t>The distribution of age is slightly skewed to the left.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Analysis of Waiting days variable</a:t>
            </a:r>
            <a:endParaRPr/>
          </a:p>
        </p:txBody>
      </p:sp>
      <p:pic>
        <p:nvPicPr>
          <p:cNvPr id="361" name="Google Shape;361;p25"/>
          <p:cNvPicPr preferRelativeResize="0"/>
          <p:nvPr/>
        </p:nvPicPr>
        <p:blipFill>
          <a:blip r:embed="rId3">
            <a:alphaModFix/>
          </a:blip>
          <a:stretch>
            <a:fillRect/>
          </a:stretch>
        </p:blipFill>
        <p:spPr>
          <a:xfrm>
            <a:off x="1100250" y="1253875"/>
            <a:ext cx="7531300" cy="1859925"/>
          </a:xfrm>
          <a:prstGeom prst="rect">
            <a:avLst/>
          </a:prstGeom>
          <a:noFill/>
          <a:ln>
            <a:noFill/>
          </a:ln>
        </p:spPr>
      </p:pic>
      <p:pic>
        <p:nvPicPr>
          <p:cNvPr id="362" name="Google Shape;362;p25"/>
          <p:cNvPicPr preferRelativeResize="0"/>
          <p:nvPr/>
        </p:nvPicPr>
        <p:blipFill>
          <a:blip r:embed="rId4">
            <a:alphaModFix/>
          </a:blip>
          <a:stretch>
            <a:fillRect/>
          </a:stretch>
        </p:blipFill>
        <p:spPr>
          <a:xfrm>
            <a:off x="1494175" y="3170374"/>
            <a:ext cx="5518752" cy="1724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of waiting days - Explanation</a:t>
            </a:r>
            <a:endParaRPr/>
          </a:p>
          <a:p>
            <a:pPr indent="0" lvl="0" marL="0" rtl="0" algn="l">
              <a:spcBef>
                <a:spcPts val="0"/>
              </a:spcBef>
              <a:spcAft>
                <a:spcPts val="0"/>
              </a:spcAft>
              <a:buNone/>
            </a:pPr>
            <a:r>
              <a:t/>
            </a:r>
            <a:endParaRPr/>
          </a:p>
        </p:txBody>
      </p:sp>
      <p:sp>
        <p:nvSpPr>
          <p:cNvPr id="368" name="Google Shape;36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It can be seen from the count plot that the highest number of waiting days is zero and for that the ratio of shows and no shows is very high in favour of shows. </a:t>
            </a:r>
            <a:endParaRPr/>
          </a:p>
          <a:p>
            <a:pPr indent="-311150" lvl="0" marL="457200" rtl="0" algn="l">
              <a:spcBef>
                <a:spcPts val="0"/>
              </a:spcBef>
              <a:spcAft>
                <a:spcPts val="0"/>
              </a:spcAft>
              <a:buSzPts val="1300"/>
              <a:buChar char="-"/>
            </a:pPr>
            <a:r>
              <a:rPr lang="en-GB"/>
              <a:t>From the box and whisker plot we can infer that the data is highly positively skewed and that the interquartile range lies between 0 to 12 days with numerous outliers present.</a:t>
            </a:r>
            <a:endParaRPr/>
          </a:p>
          <a:p>
            <a:pPr indent="-311150" lvl="0" marL="457200" rtl="0" algn="l">
              <a:spcBef>
                <a:spcPts val="0"/>
              </a:spcBef>
              <a:spcAft>
                <a:spcPts val="0"/>
              </a:spcAft>
              <a:buSzPts val="1300"/>
              <a:buChar char="-"/>
            </a:pPr>
            <a:r>
              <a:rPr lang="en-GB"/>
              <a:t>The max value is 179 days, the min value is 0 days and the median is around 4 days.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 of gender</a:t>
            </a:r>
            <a:endParaRPr/>
          </a:p>
        </p:txBody>
      </p:sp>
      <p:sp>
        <p:nvSpPr>
          <p:cNvPr id="374" name="Google Shape;374;p27"/>
          <p:cNvSpPr txBox="1"/>
          <p:nvPr>
            <p:ph idx="1" type="body"/>
          </p:nvPr>
        </p:nvSpPr>
        <p:spPr>
          <a:xfrm>
            <a:off x="1710450" y="3506750"/>
            <a:ext cx="5723100" cy="106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see that the </a:t>
            </a:r>
            <a:r>
              <a:rPr lang="en-GB"/>
              <a:t>population</a:t>
            </a:r>
            <a:r>
              <a:rPr lang="en-GB"/>
              <a:t> of patients is 65% females while males make up to 35%.</a:t>
            </a:r>
            <a:endParaRPr/>
          </a:p>
        </p:txBody>
      </p:sp>
      <p:pic>
        <p:nvPicPr>
          <p:cNvPr id="375" name="Google Shape;375;p27"/>
          <p:cNvPicPr preferRelativeResize="0"/>
          <p:nvPr/>
        </p:nvPicPr>
        <p:blipFill>
          <a:blip r:embed="rId3">
            <a:alphaModFix/>
          </a:blip>
          <a:stretch>
            <a:fillRect/>
          </a:stretch>
        </p:blipFill>
        <p:spPr>
          <a:xfrm>
            <a:off x="1461050" y="1097776"/>
            <a:ext cx="6373125" cy="236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Univariate analysis of Appointment Days</a:t>
            </a:r>
            <a:endParaRPr/>
          </a:p>
        </p:txBody>
      </p:sp>
      <p:sp>
        <p:nvSpPr>
          <p:cNvPr id="381" name="Google Shape;381;p28"/>
          <p:cNvSpPr txBox="1"/>
          <p:nvPr>
            <p:ph idx="1" type="body"/>
          </p:nvPr>
        </p:nvSpPr>
        <p:spPr>
          <a:xfrm>
            <a:off x="1635900" y="3954025"/>
            <a:ext cx="5723100" cy="106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Wednesdays and Thursdays are the most common and preferred days for appointments making up to 25 percent of the appointments each.</a:t>
            </a:r>
            <a:endParaRPr/>
          </a:p>
          <a:p>
            <a:pPr indent="-311150" lvl="0" marL="457200" rtl="0" algn="l">
              <a:spcBef>
                <a:spcPts val="0"/>
              </a:spcBef>
              <a:spcAft>
                <a:spcPts val="0"/>
              </a:spcAft>
              <a:buSzPts val="1300"/>
              <a:buChar char="-"/>
            </a:pPr>
            <a:r>
              <a:rPr lang="en-GB"/>
              <a:t>The day with the least appointment would be a Saturdy</a:t>
            </a:r>
            <a:endParaRPr/>
          </a:p>
        </p:txBody>
      </p:sp>
      <p:pic>
        <p:nvPicPr>
          <p:cNvPr id="382" name="Google Shape;382;p28"/>
          <p:cNvPicPr preferRelativeResize="0"/>
          <p:nvPr/>
        </p:nvPicPr>
        <p:blipFill>
          <a:blip r:embed="rId3">
            <a:alphaModFix/>
          </a:blip>
          <a:stretch>
            <a:fillRect/>
          </a:stretch>
        </p:blipFill>
        <p:spPr>
          <a:xfrm>
            <a:off x="1237050" y="1078724"/>
            <a:ext cx="6181425" cy="2875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 of Neighbourhood</a:t>
            </a:r>
            <a:endParaRPr/>
          </a:p>
        </p:txBody>
      </p:sp>
      <p:sp>
        <p:nvSpPr>
          <p:cNvPr id="388" name="Google Shape;388;p29"/>
          <p:cNvSpPr txBox="1"/>
          <p:nvPr>
            <p:ph idx="1" type="body"/>
          </p:nvPr>
        </p:nvSpPr>
        <p:spPr>
          <a:xfrm>
            <a:off x="1303800" y="3869875"/>
            <a:ext cx="7030500" cy="661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GB"/>
              <a:t>The greatest number of </a:t>
            </a:r>
            <a:r>
              <a:rPr lang="en-GB"/>
              <a:t>appointments</a:t>
            </a:r>
            <a:r>
              <a:rPr lang="en-GB"/>
              <a:t> is from the neighborhood Jardim Camburi accounting for 70 % of the number of </a:t>
            </a:r>
            <a:r>
              <a:rPr lang="en-GB"/>
              <a:t>appointments</a:t>
            </a:r>
            <a:r>
              <a:rPr lang="en-GB"/>
              <a:t> and the smallest number is from the region Parque Industrial</a:t>
            </a:r>
            <a:endParaRPr/>
          </a:p>
        </p:txBody>
      </p:sp>
      <p:pic>
        <p:nvPicPr>
          <p:cNvPr id="389" name="Google Shape;389;p29"/>
          <p:cNvPicPr preferRelativeResize="0"/>
          <p:nvPr/>
        </p:nvPicPr>
        <p:blipFill>
          <a:blip r:embed="rId3">
            <a:alphaModFix/>
          </a:blip>
          <a:stretch>
            <a:fillRect/>
          </a:stretch>
        </p:blipFill>
        <p:spPr>
          <a:xfrm>
            <a:off x="1303800" y="1175050"/>
            <a:ext cx="6845074" cy="2541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 of diseases</a:t>
            </a:r>
            <a:endParaRPr/>
          </a:p>
        </p:txBody>
      </p:sp>
      <p:pic>
        <p:nvPicPr>
          <p:cNvPr id="395" name="Google Shape;395;p30"/>
          <p:cNvPicPr preferRelativeResize="0"/>
          <p:nvPr/>
        </p:nvPicPr>
        <p:blipFill>
          <a:blip r:embed="rId3">
            <a:alphaModFix/>
          </a:blip>
          <a:stretch>
            <a:fillRect/>
          </a:stretch>
        </p:blipFill>
        <p:spPr>
          <a:xfrm>
            <a:off x="1303800" y="1119100"/>
            <a:ext cx="5034524" cy="1869325"/>
          </a:xfrm>
          <a:prstGeom prst="rect">
            <a:avLst/>
          </a:prstGeom>
          <a:noFill/>
          <a:ln>
            <a:noFill/>
          </a:ln>
        </p:spPr>
      </p:pic>
      <p:pic>
        <p:nvPicPr>
          <p:cNvPr id="396" name="Google Shape;396;p30"/>
          <p:cNvPicPr preferRelativeResize="0"/>
          <p:nvPr/>
        </p:nvPicPr>
        <p:blipFill>
          <a:blip r:embed="rId4">
            <a:alphaModFix/>
          </a:blip>
          <a:stretch>
            <a:fillRect/>
          </a:stretch>
        </p:blipFill>
        <p:spPr>
          <a:xfrm>
            <a:off x="1504825" y="3134350"/>
            <a:ext cx="4833500" cy="17946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Univariate Analysis of diseases (Explanation)</a:t>
            </a:r>
            <a:endParaRPr/>
          </a:p>
        </p:txBody>
      </p:sp>
      <p:sp>
        <p:nvSpPr>
          <p:cNvPr id="402" name="Google Shape;402;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People with diabetes account for 80 % of the appointment population</a:t>
            </a:r>
            <a:endParaRPr/>
          </a:p>
          <a:p>
            <a:pPr indent="-311150" lvl="0" marL="457200" rtl="0" algn="l">
              <a:spcBef>
                <a:spcPts val="0"/>
              </a:spcBef>
              <a:spcAft>
                <a:spcPts val="0"/>
              </a:spcAft>
              <a:buSzPts val="1300"/>
              <a:buChar char="-"/>
            </a:pPr>
            <a:r>
              <a:rPr lang="en-GB"/>
              <a:t>People with Hypertension account for 80% of the appointment population as well</a:t>
            </a:r>
            <a:endParaRPr/>
          </a:p>
          <a:p>
            <a:pPr indent="-311150" lvl="0" marL="457200" rtl="0" algn="l">
              <a:spcBef>
                <a:spcPts val="0"/>
              </a:spcBef>
              <a:spcAft>
                <a:spcPts val="0"/>
              </a:spcAft>
              <a:buSzPts val="1300"/>
              <a:buChar char="-"/>
            </a:pPr>
            <a:r>
              <a:rPr lang="en-GB"/>
              <a:t>We can conclude that most people suffer from either diabetes or Hypertension or both.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GB"/>
              <a:t>In the healthcare industry, missed appointments or no-shows can lead to significant inefficiencies, wasted resources, and lost revenue. For businesses like clinics and hospitals, accurately predicting which patients are likely to not show up for their scheduled appointments can help in optimizing scheduling processes, reducing idle time, and improving patient care.</a:t>
            </a:r>
            <a:endParaRPr/>
          </a:p>
          <a:p>
            <a:pPr indent="0" lvl="0" marL="0" rtl="0" algn="l">
              <a:spcBef>
                <a:spcPts val="1200"/>
              </a:spcBef>
              <a:spcAft>
                <a:spcPts val="0"/>
              </a:spcAft>
              <a:buNone/>
            </a:pPr>
            <a:r>
              <a:rPr lang="en-GB"/>
              <a:t>This presentation explores the analysis of a no-shows dataset and showcases the predictive modeling techniques used to identify patterns and build a model that can forecast the likelihood of a patient not attending their appointment. By leveraging machine learning models, we aim to provide a data-driven solution that can support better appointment management and improve overall operational efficiency.</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 of Handicap</a:t>
            </a:r>
            <a:endParaRPr/>
          </a:p>
        </p:txBody>
      </p:sp>
      <p:sp>
        <p:nvSpPr>
          <p:cNvPr id="408" name="Google Shape;408;p32"/>
          <p:cNvSpPr txBox="1"/>
          <p:nvPr>
            <p:ph idx="1" type="body"/>
          </p:nvPr>
        </p:nvSpPr>
        <p:spPr>
          <a:xfrm>
            <a:off x="1303800" y="3965725"/>
            <a:ext cx="7030500" cy="565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We see that most people who suffer from handicap suffer from type 0 handicap which makes us to 90 percent of the handicapped population</a:t>
            </a:r>
            <a:endParaRPr/>
          </a:p>
        </p:txBody>
      </p:sp>
      <p:pic>
        <p:nvPicPr>
          <p:cNvPr id="409" name="Google Shape;409;p32"/>
          <p:cNvPicPr preferRelativeResize="0"/>
          <p:nvPr/>
        </p:nvPicPr>
        <p:blipFill>
          <a:blip r:embed="rId3">
            <a:alphaModFix/>
          </a:blip>
          <a:stretch>
            <a:fillRect/>
          </a:stretch>
        </p:blipFill>
        <p:spPr>
          <a:xfrm>
            <a:off x="1365225" y="1109499"/>
            <a:ext cx="6660625" cy="24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 of SMS received</a:t>
            </a:r>
            <a:endParaRPr/>
          </a:p>
        </p:txBody>
      </p:sp>
      <p:sp>
        <p:nvSpPr>
          <p:cNvPr id="415" name="Google Shape;415;p33"/>
          <p:cNvSpPr txBox="1"/>
          <p:nvPr>
            <p:ph idx="1" type="body"/>
          </p:nvPr>
        </p:nvSpPr>
        <p:spPr>
          <a:xfrm>
            <a:off x="1303800" y="3374825"/>
            <a:ext cx="7030500" cy="115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see that a lot of the population did not receive SMS, making up to 65 % while 35% of the people received an SMS</a:t>
            </a:r>
            <a:endParaRPr/>
          </a:p>
        </p:txBody>
      </p:sp>
      <p:pic>
        <p:nvPicPr>
          <p:cNvPr id="416" name="Google Shape;416;p33"/>
          <p:cNvPicPr preferRelativeResize="0"/>
          <p:nvPr/>
        </p:nvPicPr>
        <p:blipFill>
          <a:blip r:embed="rId3">
            <a:alphaModFix/>
          </a:blip>
          <a:stretch>
            <a:fillRect/>
          </a:stretch>
        </p:blipFill>
        <p:spPr>
          <a:xfrm>
            <a:off x="1768812" y="1293148"/>
            <a:ext cx="5606373" cy="208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Univariate analysis of no shows</a:t>
            </a:r>
            <a:endParaRPr/>
          </a:p>
        </p:txBody>
      </p:sp>
      <p:sp>
        <p:nvSpPr>
          <p:cNvPr id="422" name="Google Shape;422;p34"/>
          <p:cNvSpPr txBox="1"/>
          <p:nvPr>
            <p:ph idx="1" type="body"/>
          </p:nvPr>
        </p:nvSpPr>
        <p:spPr>
          <a:xfrm>
            <a:off x="1303800" y="3859225"/>
            <a:ext cx="7030500" cy="67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80 percent of people did not show up for the appointment</a:t>
            </a:r>
            <a:endParaRPr/>
          </a:p>
        </p:txBody>
      </p:sp>
      <p:pic>
        <p:nvPicPr>
          <p:cNvPr id="423" name="Google Shape;423;p34"/>
          <p:cNvPicPr preferRelativeResize="0"/>
          <p:nvPr/>
        </p:nvPicPr>
        <p:blipFill>
          <a:blip r:embed="rId3">
            <a:alphaModFix/>
          </a:blip>
          <a:stretch>
            <a:fillRect/>
          </a:stretch>
        </p:blipFill>
        <p:spPr>
          <a:xfrm>
            <a:off x="1385449" y="1187375"/>
            <a:ext cx="6163350" cy="2288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Bivariate analysis of Gender and no shows</a:t>
            </a:r>
            <a:endParaRPr/>
          </a:p>
        </p:txBody>
      </p:sp>
      <p:sp>
        <p:nvSpPr>
          <p:cNvPr id="429" name="Google Shape;429;p35"/>
          <p:cNvSpPr txBox="1"/>
          <p:nvPr>
            <p:ph idx="1" type="body"/>
          </p:nvPr>
        </p:nvSpPr>
        <p:spPr>
          <a:xfrm>
            <a:off x="1303800" y="3992100"/>
            <a:ext cx="7030500" cy="53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Both male and females have an equal ratio of shows to no shows</a:t>
            </a:r>
            <a:endParaRPr/>
          </a:p>
        </p:txBody>
      </p:sp>
      <p:pic>
        <p:nvPicPr>
          <p:cNvPr id="430" name="Google Shape;430;p35"/>
          <p:cNvPicPr preferRelativeResize="0"/>
          <p:nvPr/>
        </p:nvPicPr>
        <p:blipFill>
          <a:blip r:embed="rId3">
            <a:alphaModFix/>
          </a:blip>
          <a:stretch>
            <a:fillRect/>
          </a:stretch>
        </p:blipFill>
        <p:spPr>
          <a:xfrm>
            <a:off x="1716625" y="1151384"/>
            <a:ext cx="5957798" cy="2840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Bivariate analysis of appointment days</a:t>
            </a:r>
            <a:endParaRPr/>
          </a:p>
        </p:txBody>
      </p:sp>
      <p:sp>
        <p:nvSpPr>
          <p:cNvPr id="436" name="Google Shape;436;p36"/>
          <p:cNvSpPr txBox="1"/>
          <p:nvPr>
            <p:ph idx="1" type="body"/>
          </p:nvPr>
        </p:nvSpPr>
        <p:spPr>
          <a:xfrm>
            <a:off x="1303800" y="4114975"/>
            <a:ext cx="7030500" cy="41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All the days have an almost equal rate of no shows</a:t>
            </a:r>
            <a:endParaRPr/>
          </a:p>
        </p:txBody>
      </p:sp>
      <p:pic>
        <p:nvPicPr>
          <p:cNvPr id="437" name="Google Shape;437;p36"/>
          <p:cNvPicPr preferRelativeResize="0"/>
          <p:nvPr/>
        </p:nvPicPr>
        <p:blipFill>
          <a:blip r:embed="rId3">
            <a:alphaModFix/>
          </a:blip>
          <a:stretch>
            <a:fillRect/>
          </a:stretch>
        </p:blipFill>
        <p:spPr>
          <a:xfrm>
            <a:off x="2026512" y="1189101"/>
            <a:ext cx="5585075" cy="2925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Bivariate analysis of Neighbourhood</a:t>
            </a:r>
            <a:endParaRPr/>
          </a:p>
        </p:txBody>
      </p:sp>
      <p:sp>
        <p:nvSpPr>
          <p:cNvPr id="443" name="Google Shape;443;p37"/>
          <p:cNvSpPr txBox="1"/>
          <p:nvPr>
            <p:ph idx="1" type="body"/>
          </p:nvPr>
        </p:nvSpPr>
        <p:spPr>
          <a:xfrm>
            <a:off x="6380925" y="1260850"/>
            <a:ext cx="2523900" cy="3270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It can be seen that the highest number of no shows is from the </a:t>
            </a:r>
            <a:r>
              <a:rPr lang="en-GB"/>
              <a:t>neighborhood</a:t>
            </a:r>
            <a:r>
              <a:rPr lang="en-GB"/>
              <a:t> ilhas oceanicas de </a:t>
            </a:r>
            <a:r>
              <a:rPr lang="en-GB"/>
              <a:t>Trindade</a:t>
            </a:r>
            <a:endParaRPr/>
          </a:p>
          <a:p>
            <a:pPr indent="-311150" lvl="0" marL="457200" rtl="0" algn="l">
              <a:spcBef>
                <a:spcPts val="0"/>
              </a:spcBef>
              <a:spcAft>
                <a:spcPts val="0"/>
              </a:spcAft>
              <a:buSzPts val="1300"/>
              <a:buChar char="-"/>
            </a:pPr>
            <a:r>
              <a:rPr lang="en-GB"/>
              <a:t>The greatest number of shows is from the neighbourhood Parque Industrial.</a:t>
            </a:r>
            <a:endParaRPr/>
          </a:p>
          <a:p>
            <a:pPr indent="-311150" lvl="0" marL="457200" rtl="0" algn="l">
              <a:spcBef>
                <a:spcPts val="0"/>
              </a:spcBef>
              <a:spcAft>
                <a:spcPts val="0"/>
              </a:spcAft>
              <a:buSzPts val="1300"/>
              <a:buChar char="-"/>
            </a:pPr>
            <a:r>
              <a:rPr lang="en-GB"/>
              <a:t>The remaining neighbourhood have a more or less similar ratio of shows to no shows</a:t>
            </a:r>
            <a:endParaRPr/>
          </a:p>
        </p:txBody>
      </p:sp>
      <p:pic>
        <p:nvPicPr>
          <p:cNvPr id="444" name="Google Shape;444;p37"/>
          <p:cNvPicPr preferRelativeResize="0"/>
          <p:nvPr/>
        </p:nvPicPr>
        <p:blipFill>
          <a:blip r:embed="rId3">
            <a:alphaModFix/>
          </a:blip>
          <a:stretch>
            <a:fillRect/>
          </a:stretch>
        </p:blipFill>
        <p:spPr>
          <a:xfrm>
            <a:off x="896625" y="1260850"/>
            <a:ext cx="5252088" cy="3270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Bivariate analysis of Hypertension and no shows</a:t>
            </a:r>
            <a:endParaRPr/>
          </a:p>
        </p:txBody>
      </p:sp>
      <p:sp>
        <p:nvSpPr>
          <p:cNvPr id="450" name="Google Shape;450;p38"/>
          <p:cNvSpPr txBox="1"/>
          <p:nvPr>
            <p:ph idx="1" type="body"/>
          </p:nvPr>
        </p:nvSpPr>
        <p:spPr>
          <a:xfrm>
            <a:off x="1303800" y="4029600"/>
            <a:ext cx="7030500" cy="5019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Char char="-"/>
            </a:pPr>
            <a:r>
              <a:rPr lang="en-GB"/>
              <a:t>People with no Hypertension have a slightly higher ratio of no shows to shows as compared to people with hypertension</a:t>
            </a:r>
            <a:endParaRPr/>
          </a:p>
        </p:txBody>
      </p:sp>
      <p:pic>
        <p:nvPicPr>
          <p:cNvPr id="451" name="Google Shape;451;p38"/>
          <p:cNvPicPr preferRelativeResize="0"/>
          <p:nvPr/>
        </p:nvPicPr>
        <p:blipFill>
          <a:blip r:embed="rId3">
            <a:alphaModFix/>
          </a:blip>
          <a:stretch>
            <a:fillRect/>
          </a:stretch>
        </p:blipFill>
        <p:spPr>
          <a:xfrm>
            <a:off x="1833775" y="1494797"/>
            <a:ext cx="4970752" cy="2448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Bivariate analysis of SMS received and no show</a:t>
            </a:r>
            <a:endParaRPr/>
          </a:p>
        </p:txBody>
      </p:sp>
      <p:sp>
        <p:nvSpPr>
          <p:cNvPr id="457" name="Google Shape;457;p39"/>
          <p:cNvSpPr txBox="1"/>
          <p:nvPr>
            <p:ph idx="1" type="body"/>
          </p:nvPr>
        </p:nvSpPr>
        <p:spPr>
          <a:xfrm>
            <a:off x="1303800" y="4022025"/>
            <a:ext cx="7030500" cy="5097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GB"/>
              <a:t>Surprisingly the ratio of shows to no show is higher for people who received SMS than people who did not.</a:t>
            </a:r>
            <a:endParaRPr/>
          </a:p>
        </p:txBody>
      </p:sp>
      <p:pic>
        <p:nvPicPr>
          <p:cNvPr id="458" name="Google Shape;458;p39"/>
          <p:cNvPicPr preferRelativeResize="0"/>
          <p:nvPr/>
        </p:nvPicPr>
        <p:blipFill>
          <a:blip r:embed="rId3">
            <a:alphaModFix/>
          </a:blip>
          <a:stretch>
            <a:fillRect/>
          </a:stretch>
        </p:blipFill>
        <p:spPr>
          <a:xfrm>
            <a:off x="2389325" y="1480425"/>
            <a:ext cx="5160624" cy="25416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Multivariate analysis: Age, gender and no shows.</a:t>
            </a:r>
            <a:endParaRPr/>
          </a:p>
        </p:txBody>
      </p:sp>
      <p:sp>
        <p:nvSpPr>
          <p:cNvPr id="464" name="Google Shape;464;p40"/>
          <p:cNvSpPr txBox="1"/>
          <p:nvPr>
            <p:ph idx="1" type="body"/>
          </p:nvPr>
        </p:nvSpPr>
        <p:spPr>
          <a:xfrm>
            <a:off x="1303800" y="3976350"/>
            <a:ext cx="7030500" cy="555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GB"/>
              <a:t>Old female patients have a much higher percentage of no shows and the greatest percentage of female patients that have no shows is for the age group of 100+</a:t>
            </a:r>
            <a:endParaRPr/>
          </a:p>
        </p:txBody>
      </p:sp>
      <p:pic>
        <p:nvPicPr>
          <p:cNvPr id="465" name="Google Shape;465;p40"/>
          <p:cNvPicPr preferRelativeResize="0"/>
          <p:nvPr/>
        </p:nvPicPr>
        <p:blipFill>
          <a:blip r:embed="rId3">
            <a:alphaModFix/>
          </a:blip>
          <a:stretch>
            <a:fillRect/>
          </a:stretch>
        </p:blipFill>
        <p:spPr>
          <a:xfrm>
            <a:off x="1303800" y="1429925"/>
            <a:ext cx="6783449" cy="25922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Multivariate analysis alcoholism, gender and no shows</a:t>
            </a:r>
            <a:endParaRPr/>
          </a:p>
        </p:txBody>
      </p:sp>
      <p:sp>
        <p:nvSpPr>
          <p:cNvPr id="471" name="Google Shape;471;p41"/>
          <p:cNvSpPr txBox="1"/>
          <p:nvPr>
            <p:ph idx="1" type="body"/>
          </p:nvPr>
        </p:nvSpPr>
        <p:spPr>
          <a:xfrm>
            <a:off x="1303800" y="4007425"/>
            <a:ext cx="7030500" cy="52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Female patients have a higher rate of alcoholism and no shows</a:t>
            </a:r>
            <a:endParaRPr/>
          </a:p>
        </p:txBody>
      </p:sp>
      <p:pic>
        <p:nvPicPr>
          <p:cNvPr id="472" name="Google Shape;472;p41"/>
          <p:cNvPicPr preferRelativeResize="0"/>
          <p:nvPr/>
        </p:nvPicPr>
        <p:blipFill>
          <a:blip r:embed="rId3">
            <a:alphaModFix/>
          </a:blip>
          <a:stretch>
            <a:fillRect/>
          </a:stretch>
        </p:blipFill>
        <p:spPr>
          <a:xfrm>
            <a:off x="1424837" y="1543727"/>
            <a:ext cx="6788423" cy="2463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 of the report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GB"/>
              <a:t>The primary objective of this analysis is to develop a machine learning model that can accurately predict patient no-shows based on historical appointment data. By doing so, we aim to:</a:t>
            </a:r>
            <a:endParaRPr/>
          </a:p>
          <a:p>
            <a:pPr indent="-293211" lvl="0" marL="457200" rtl="0" algn="l">
              <a:spcBef>
                <a:spcPts val="1200"/>
              </a:spcBef>
              <a:spcAft>
                <a:spcPts val="0"/>
              </a:spcAft>
              <a:buClr>
                <a:srgbClr val="000000"/>
              </a:buClr>
              <a:buSzPct val="84615"/>
              <a:buFont typeface="Arial"/>
              <a:buAutoNum type="arabicPeriod"/>
            </a:pPr>
            <a:r>
              <a:rPr lang="en-GB"/>
              <a:t>Identify key factors contributing to missed appointments.</a:t>
            </a:r>
            <a:endParaRPr/>
          </a:p>
          <a:p>
            <a:pPr indent="-293211" lvl="0" marL="457200" rtl="0" algn="l">
              <a:spcBef>
                <a:spcPts val="0"/>
              </a:spcBef>
              <a:spcAft>
                <a:spcPts val="0"/>
              </a:spcAft>
              <a:buClr>
                <a:srgbClr val="000000"/>
              </a:buClr>
              <a:buSzPct val="84615"/>
              <a:buFont typeface="Arial"/>
              <a:buAutoNum type="arabicPeriod"/>
            </a:pPr>
            <a:r>
              <a:rPr lang="en-GB"/>
              <a:t>Enhance operational efficiency by minimizing the impact of no-shows.</a:t>
            </a:r>
            <a:endParaRPr/>
          </a:p>
          <a:p>
            <a:pPr indent="-293211" lvl="0" marL="457200" rtl="0" algn="l">
              <a:spcBef>
                <a:spcPts val="0"/>
              </a:spcBef>
              <a:spcAft>
                <a:spcPts val="0"/>
              </a:spcAft>
              <a:buClr>
                <a:srgbClr val="000000"/>
              </a:buClr>
              <a:buSzPct val="84615"/>
              <a:buFont typeface="Arial"/>
              <a:buAutoNum type="arabicPeriod"/>
            </a:pPr>
            <a:r>
              <a:rPr lang="en-GB"/>
              <a:t>Assist healthcare providers in making data-driven decisions to improve appointment scheduling and resource allocation.</a:t>
            </a:r>
            <a:endParaRPr/>
          </a:p>
          <a:p>
            <a:pPr indent="-293211" lvl="0" marL="457200" rtl="0" algn="l">
              <a:spcBef>
                <a:spcPts val="0"/>
              </a:spcBef>
              <a:spcAft>
                <a:spcPts val="0"/>
              </a:spcAft>
              <a:buClr>
                <a:srgbClr val="000000"/>
              </a:buClr>
              <a:buSzPct val="84615"/>
              <a:buFont typeface="Arial"/>
              <a:buAutoNum type="arabicPeriod"/>
            </a:pPr>
            <a:r>
              <a:rPr lang="en-GB"/>
              <a:t>Reduce patient no-show rates, thereby increasing service utilization and optimizing patient care delivery.</a:t>
            </a:r>
            <a:endParaRPr/>
          </a:p>
          <a:p>
            <a:pPr indent="0" lvl="0" marL="0" rtl="0" algn="l">
              <a:spcBef>
                <a:spcPts val="1200"/>
              </a:spcBef>
              <a:spcAft>
                <a:spcPts val="1200"/>
              </a:spcAft>
              <a:buNone/>
            </a:pPr>
            <a:br>
              <a:rPr lang="en-GB"/>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Multivariate analysis of Diabetes, Age and no shows</a:t>
            </a:r>
            <a:endParaRPr/>
          </a:p>
        </p:txBody>
      </p:sp>
      <p:sp>
        <p:nvSpPr>
          <p:cNvPr id="478" name="Google Shape;478;p42"/>
          <p:cNvSpPr txBox="1"/>
          <p:nvPr>
            <p:ph idx="1" type="body"/>
          </p:nvPr>
        </p:nvSpPr>
        <p:spPr>
          <a:xfrm>
            <a:off x="1303800" y="3871650"/>
            <a:ext cx="7030500" cy="66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People in the age group of 0-18 have a higher </a:t>
            </a:r>
            <a:r>
              <a:rPr lang="en-GB"/>
              <a:t>percentage</a:t>
            </a:r>
            <a:r>
              <a:rPr lang="en-GB"/>
              <a:t> of diabetes and the no show percentage rate is 30 %</a:t>
            </a:r>
            <a:endParaRPr/>
          </a:p>
        </p:txBody>
      </p:sp>
      <p:pic>
        <p:nvPicPr>
          <p:cNvPr id="479" name="Google Shape;479;p42"/>
          <p:cNvPicPr preferRelativeResize="0"/>
          <p:nvPr/>
        </p:nvPicPr>
        <p:blipFill>
          <a:blip r:embed="rId3">
            <a:alphaModFix/>
          </a:blip>
          <a:stretch>
            <a:fillRect/>
          </a:stretch>
        </p:blipFill>
        <p:spPr>
          <a:xfrm>
            <a:off x="1367237" y="1542796"/>
            <a:ext cx="6094211" cy="23288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Multivariate analysis of age group, sms received and no shows</a:t>
            </a:r>
            <a:endParaRPr/>
          </a:p>
        </p:txBody>
      </p:sp>
      <p:sp>
        <p:nvSpPr>
          <p:cNvPr id="485" name="Google Shape;485;p43"/>
          <p:cNvSpPr txBox="1"/>
          <p:nvPr>
            <p:ph idx="1" type="body"/>
          </p:nvPr>
        </p:nvSpPr>
        <p:spPr>
          <a:xfrm>
            <a:off x="1303800" y="3688825"/>
            <a:ext cx="7030500" cy="84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People from the age group of 36-50 years have had the highest rate of no shows with a waiting </a:t>
            </a:r>
            <a:r>
              <a:rPr lang="en-GB"/>
              <a:t>period</a:t>
            </a:r>
            <a:r>
              <a:rPr lang="en-GB"/>
              <a:t> of 0 to 20 days</a:t>
            </a:r>
            <a:endParaRPr/>
          </a:p>
        </p:txBody>
      </p:sp>
      <p:pic>
        <p:nvPicPr>
          <p:cNvPr id="486" name="Google Shape;486;p43"/>
          <p:cNvPicPr preferRelativeResize="0"/>
          <p:nvPr/>
        </p:nvPicPr>
        <p:blipFill>
          <a:blip r:embed="rId3">
            <a:alphaModFix/>
          </a:blip>
          <a:stretch>
            <a:fillRect/>
          </a:stretch>
        </p:blipFill>
        <p:spPr>
          <a:xfrm>
            <a:off x="1769875" y="1544650"/>
            <a:ext cx="5469224" cy="2080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Class imbalance</a:t>
            </a:r>
            <a:endParaRPr/>
          </a:p>
        </p:txBody>
      </p:sp>
      <p:sp>
        <p:nvSpPr>
          <p:cNvPr id="492" name="Google Shape;492;p44"/>
          <p:cNvSpPr txBox="1"/>
          <p:nvPr>
            <p:ph idx="1" type="body"/>
          </p:nvPr>
        </p:nvSpPr>
        <p:spPr>
          <a:xfrm>
            <a:off x="1234238"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Since the dataset consists of 80 % of no shows and 20 percent of shows, we have an imbalanced dataset.</a:t>
            </a:r>
            <a:endParaRPr/>
          </a:p>
          <a:p>
            <a:pPr indent="-311150" lvl="0" marL="457200" rtl="0" algn="l">
              <a:spcBef>
                <a:spcPts val="0"/>
              </a:spcBef>
              <a:spcAft>
                <a:spcPts val="0"/>
              </a:spcAft>
              <a:buSzPts val="1300"/>
              <a:buChar char="-"/>
            </a:pPr>
            <a:r>
              <a:rPr lang="en-GB"/>
              <a:t>This has been </a:t>
            </a:r>
            <a:r>
              <a:rPr lang="en-GB"/>
              <a:t>tackled</a:t>
            </a:r>
            <a:r>
              <a:rPr lang="en-GB"/>
              <a:t> by undersampling randomly the majority class and oversampling the minority class using the SMOTE technique with sampling strategy of 60% of the majority class.</a:t>
            </a:r>
            <a:endParaRPr/>
          </a:p>
          <a:p>
            <a:pPr indent="0" lvl="0" marL="0" rtl="0" algn="l">
              <a:spcBef>
                <a:spcPts val="1200"/>
              </a:spcBef>
              <a:spcAft>
                <a:spcPts val="1200"/>
              </a:spcAft>
              <a:buNone/>
            </a:pPr>
            <a:r>
              <a:t/>
            </a:r>
            <a:endParaRPr/>
          </a:p>
        </p:txBody>
      </p:sp>
      <p:pic>
        <p:nvPicPr>
          <p:cNvPr id="493" name="Google Shape;493;p44"/>
          <p:cNvPicPr preferRelativeResize="0"/>
          <p:nvPr/>
        </p:nvPicPr>
        <p:blipFill>
          <a:blip r:embed="rId3">
            <a:alphaModFix/>
          </a:blip>
          <a:stretch>
            <a:fillRect/>
          </a:stretch>
        </p:blipFill>
        <p:spPr>
          <a:xfrm>
            <a:off x="1684675" y="2571750"/>
            <a:ext cx="5616024" cy="1090250"/>
          </a:xfrm>
          <a:prstGeom prst="rect">
            <a:avLst/>
          </a:prstGeom>
          <a:noFill/>
          <a:ln>
            <a:noFill/>
          </a:ln>
        </p:spPr>
      </p:pic>
      <p:pic>
        <p:nvPicPr>
          <p:cNvPr id="494" name="Google Shape;494;p44"/>
          <p:cNvPicPr preferRelativeResize="0"/>
          <p:nvPr/>
        </p:nvPicPr>
        <p:blipFill>
          <a:blip r:embed="rId4">
            <a:alphaModFix/>
          </a:blip>
          <a:stretch>
            <a:fillRect/>
          </a:stretch>
        </p:blipFill>
        <p:spPr>
          <a:xfrm>
            <a:off x="1700984" y="3842550"/>
            <a:ext cx="6236126" cy="736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 prediction and evaluation</a:t>
            </a:r>
            <a:endParaRPr/>
          </a:p>
        </p:txBody>
      </p:sp>
      <p:sp>
        <p:nvSpPr>
          <p:cNvPr id="500" name="Google Shape;500;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For the prediction of No shows, 3 models have been built and trained on the dataset to give the probability of no shows.</a:t>
            </a:r>
            <a:endParaRPr/>
          </a:p>
          <a:p>
            <a:pPr indent="-311150" lvl="0" marL="457200" rtl="0" algn="l">
              <a:spcBef>
                <a:spcPts val="0"/>
              </a:spcBef>
              <a:spcAft>
                <a:spcPts val="0"/>
              </a:spcAft>
              <a:buSzPts val="1300"/>
              <a:buChar char="-"/>
            </a:pPr>
            <a:r>
              <a:rPr lang="en-GB"/>
              <a:t>A logistic regression model and 2 ensemble models, namely a Random Forest Classifier and an XGBoost </a:t>
            </a:r>
            <a:r>
              <a:rPr lang="en-GB"/>
              <a:t>classifier</a:t>
            </a:r>
            <a:r>
              <a:rPr lang="en-GB"/>
              <a:t> have been used</a:t>
            </a:r>
            <a:endParaRPr/>
          </a:p>
          <a:p>
            <a:pPr indent="-311150" lvl="0" marL="457200" rtl="0" algn="l">
              <a:spcBef>
                <a:spcPts val="0"/>
              </a:spcBef>
              <a:spcAft>
                <a:spcPts val="0"/>
              </a:spcAft>
              <a:buSzPts val="1300"/>
              <a:buChar char="-"/>
            </a:pPr>
            <a:r>
              <a:rPr lang="en-GB"/>
              <a:t>The models have been trained on a dataset that is fit for model building where categorical variables have been encoded</a:t>
            </a:r>
            <a:endParaRPr/>
          </a:p>
          <a:p>
            <a:pPr indent="-311150" lvl="0" marL="457200" rtl="0" algn="l">
              <a:spcBef>
                <a:spcPts val="0"/>
              </a:spcBef>
              <a:spcAft>
                <a:spcPts val="0"/>
              </a:spcAft>
              <a:buSzPts val="1300"/>
              <a:buChar char="-"/>
            </a:pPr>
            <a:r>
              <a:rPr lang="en-GB"/>
              <a:t>The evaluation metrics have been recorded and the ROC-AUC curve has been selected to evaluate the performance of the model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Logistic regression evaluation metrics</a:t>
            </a:r>
            <a:endParaRPr/>
          </a:p>
        </p:txBody>
      </p:sp>
      <p:sp>
        <p:nvSpPr>
          <p:cNvPr id="506" name="Google Shape;506;p46"/>
          <p:cNvSpPr txBox="1"/>
          <p:nvPr>
            <p:ph idx="1" type="body"/>
          </p:nvPr>
        </p:nvSpPr>
        <p:spPr>
          <a:xfrm>
            <a:off x="1303800" y="3869875"/>
            <a:ext cx="7030500" cy="661800"/>
          </a:xfrm>
          <a:prstGeom prst="rect">
            <a:avLst/>
          </a:prstGeom>
        </p:spPr>
        <p:txBody>
          <a:bodyPr anchorCtr="0" anchor="t" bIns="91425" lIns="91425" spcFirstLastPara="1" rIns="91425" wrap="square" tIns="91425">
            <a:normAutofit fontScale="70000"/>
          </a:bodyPr>
          <a:lstStyle/>
          <a:p>
            <a:pPr indent="-286385" lvl="0" marL="457200" rtl="0" algn="l">
              <a:spcBef>
                <a:spcPts val="0"/>
              </a:spcBef>
              <a:spcAft>
                <a:spcPts val="0"/>
              </a:spcAft>
              <a:buSzPct val="100000"/>
              <a:buChar char="-"/>
            </a:pPr>
            <a:r>
              <a:rPr lang="en-GB"/>
              <a:t>We see that the precision for class 0 is 0.77 and that of the class 1 is 0.40.</a:t>
            </a:r>
            <a:endParaRPr/>
          </a:p>
          <a:p>
            <a:pPr indent="-286385" lvl="0" marL="457200" rtl="0" algn="l">
              <a:spcBef>
                <a:spcPts val="0"/>
              </a:spcBef>
              <a:spcAft>
                <a:spcPts val="0"/>
              </a:spcAft>
              <a:buSzPct val="100000"/>
              <a:buChar char="-"/>
            </a:pPr>
            <a:r>
              <a:rPr lang="en-GB"/>
              <a:t>The recall is a bit better with 0.70 for class 0 and 0.55 for class of no shows</a:t>
            </a:r>
            <a:endParaRPr/>
          </a:p>
          <a:p>
            <a:pPr indent="-286385" lvl="0" marL="457200" rtl="0" algn="l">
              <a:spcBef>
                <a:spcPts val="0"/>
              </a:spcBef>
              <a:spcAft>
                <a:spcPts val="0"/>
              </a:spcAft>
              <a:buSzPct val="100000"/>
              <a:buChar char="-"/>
            </a:pPr>
            <a:r>
              <a:rPr lang="en-GB"/>
              <a:t>SInce we balanced the dataset, the test accuracy is 67.3%, which is more than the train accuracy showing that no overfit.</a:t>
            </a:r>
            <a:endParaRPr/>
          </a:p>
        </p:txBody>
      </p:sp>
      <p:pic>
        <p:nvPicPr>
          <p:cNvPr id="507" name="Google Shape;507;p46"/>
          <p:cNvPicPr preferRelativeResize="0"/>
          <p:nvPr/>
        </p:nvPicPr>
        <p:blipFill>
          <a:blip r:embed="rId3">
            <a:alphaModFix/>
          </a:blip>
          <a:stretch>
            <a:fillRect/>
          </a:stretch>
        </p:blipFill>
        <p:spPr>
          <a:xfrm>
            <a:off x="1303800" y="1334947"/>
            <a:ext cx="5649800" cy="2473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Logistic regression ROC-AUC curve</a:t>
            </a:r>
            <a:endParaRPr/>
          </a:p>
        </p:txBody>
      </p:sp>
      <p:sp>
        <p:nvSpPr>
          <p:cNvPr id="513" name="Google Shape;513;p47"/>
          <p:cNvSpPr txBox="1"/>
          <p:nvPr>
            <p:ph idx="1" type="body"/>
          </p:nvPr>
        </p:nvSpPr>
        <p:spPr>
          <a:xfrm>
            <a:off x="6242475" y="1399300"/>
            <a:ext cx="2091900" cy="313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performance of the curve is slightly better than the random classifier</a:t>
            </a:r>
            <a:endParaRPr/>
          </a:p>
        </p:txBody>
      </p:sp>
      <p:pic>
        <p:nvPicPr>
          <p:cNvPr id="514" name="Google Shape;514;p47"/>
          <p:cNvPicPr preferRelativeResize="0"/>
          <p:nvPr/>
        </p:nvPicPr>
        <p:blipFill>
          <a:blip r:embed="rId3">
            <a:alphaModFix/>
          </a:blip>
          <a:stretch>
            <a:fillRect/>
          </a:stretch>
        </p:blipFill>
        <p:spPr>
          <a:xfrm>
            <a:off x="1303797" y="1193200"/>
            <a:ext cx="4479027" cy="3545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Random forest classifier</a:t>
            </a:r>
            <a:endParaRPr/>
          </a:p>
        </p:txBody>
      </p:sp>
      <p:sp>
        <p:nvSpPr>
          <p:cNvPr id="520" name="Google Shape;520;p48"/>
          <p:cNvSpPr txBox="1"/>
          <p:nvPr>
            <p:ph idx="1" type="body"/>
          </p:nvPr>
        </p:nvSpPr>
        <p:spPr>
          <a:xfrm>
            <a:off x="1303800" y="3532350"/>
            <a:ext cx="7030500" cy="99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test accuracy is 73 % while the recall and precision are around 35 % for the class of no shows</a:t>
            </a:r>
            <a:endParaRPr/>
          </a:p>
          <a:p>
            <a:pPr indent="-311150" lvl="0" marL="457200" rtl="0" algn="l">
              <a:spcBef>
                <a:spcPts val="0"/>
              </a:spcBef>
              <a:spcAft>
                <a:spcPts val="0"/>
              </a:spcAft>
              <a:buSzPts val="1300"/>
              <a:buChar char="-"/>
            </a:pPr>
            <a:r>
              <a:t/>
            </a:r>
            <a:endParaRPr/>
          </a:p>
        </p:txBody>
      </p:sp>
      <p:pic>
        <p:nvPicPr>
          <p:cNvPr id="521" name="Google Shape;521;p48"/>
          <p:cNvPicPr preferRelativeResize="0"/>
          <p:nvPr/>
        </p:nvPicPr>
        <p:blipFill>
          <a:blip r:embed="rId3">
            <a:alphaModFix/>
          </a:blip>
          <a:stretch>
            <a:fillRect/>
          </a:stretch>
        </p:blipFill>
        <p:spPr>
          <a:xfrm>
            <a:off x="1429100" y="1213675"/>
            <a:ext cx="5589575" cy="2172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 classifier ROC-AUC curve</a:t>
            </a:r>
            <a:endParaRPr/>
          </a:p>
        </p:txBody>
      </p:sp>
      <p:sp>
        <p:nvSpPr>
          <p:cNvPr id="527" name="Google Shape;527;p49"/>
          <p:cNvSpPr txBox="1"/>
          <p:nvPr>
            <p:ph idx="1" type="body"/>
          </p:nvPr>
        </p:nvSpPr>
        <p:spPr>
          <a:xfrm>
            <a:off x="6018850" y="1399300"/>
            <a:ext cx="2315400" cy="313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ROC-AUC curve is 71 % and hence it is way better than a random classifier</a:t>
            </a:r>
            <a:endParaRPr/>
          </a:p>
        </p:txBody>
      </p:sp>
      <p:pic>
        <p:nvPicPr>
          <p:cNvPr id="528" name="Google Shape;528;p49"/>
          <p:cNvPicPr preferRelativeResize="0"/>
          <p:nvPr/>
        </p:nvPicPr>
        <p:blipFill>
          <a:blip r:embed="rId3">
            <a:alphaModFix/>
          </a:blip>
          <a:stretch>
            <a:fillRect/>
          </a:stretch>
        </p:blipFill>
        <p:spPr>
          <a:xfrm>
            <a:off x="1303796" y="1196225"/>
            <a:ext cx="4440250" cy="3514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XGBoost Classifier</a:t>
            </a:r>
            <a:endParaRPr/>
          </a:p>
        </p:txBody>
      </p:sp>
      <p:sp>
        <p:nvSpPr>
          <p:cNvPr id="534" name="Google Shape;534;p50"/>
          <p:cNvSpPr txBox="1"/>
          <p:nvPr>
            <p:ph idx="1" type="body"/>
          </p:nvPr>
        </p:nvSpPr>
        <p:spPr>
          <a:xfrm>
            <a:off x="1303800" y="3465200"/>
            <a:ext cx="7030500" cy="106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precision for the XGBoost classifier for class of shows is 0.83 while that of no shows is 0.39</a:t>
            </a:r>
            <a:endParaRPr/>
          </a:p>
          <a:p>
            <a:pPr indent="-311150" lvl="0" marL="457200" rtl="0" algn="l">
              <a:spcBef>
                <a:spcPts val="0"/>
              </a:spcBef>
              <a:spcAft>
                <a:spcPts val="0"/>
              </a:spcAft>
              <a:buSzPts val="1300"/>
              <a:buChar char="-"/>
            </a:pPr>
            <a:r>
              <a:rPr lang="en-GB"/>
              <a:t>The recall is 0.89 for shows and 0.39 for no shows</a:t>
            </a:r>
            <a:endParaRPr/>
          </a:p>
        </p:txBody>
      </p:sp>
      <p:pic>
        <p:nvPicPr>
          <p:cNvPr id="535" name="Google Shape;535;p50"/>
          <p:cNvPicPr preferRelativeResize="0"/>
          <p:nvPr/>
        </p:nvPicPr>
        <p:blipFill>
          <a:blip r:embed="rId3">
            <a:alphaModFix/>
          </a:blip>
          <a:stretch>
            <a:fillRect/>
          </a:stretch>
        </p:blipFill>
        <p:spPr>
          <a:xfrm>
            <a:off x="2281050" y="1259920"/>
            <a:ext cx="4106401" cy="2059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XGBoost Classifier: ROC AUC curve</a:t>
            </a:r>
            <a:endParaRPr/>
          </a:p>
        </p:txBody>
      </p:sp>
      <p:sp>
        <p:nvSpPr>
          <p:cNvPr id="541" name="Google Shape;541;p51"/>
          <p:cNvSpPr txBox="1"/>
          <p:nvPr>
            <p:ph idx="1" type="body"/>
          </p:nvPr>
        </p:nvSpPr>
        <p:spPr>
          <a:xfrm>
            <a:off x="1303800" y="3699475"/>
            <a:ext cx="7030500" cy="83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ROC curve is 0.72, which is better at differentiating the classes than a random classifier</a:t>
            </a:r>
            <a:endParaRPr/>
          </a:p>
        </p:txBody>
      </p:sp>
      <p:pic>
        <p:nvPicPr>
          <p:cNvPr id="542" name="Google Shape;542;p51"/>
          <p:cNvPicPr preferRelativeResize="0"/>
          <p:nvPr/>
        </p:nvPicPr>
        <p:blipFill>
          <a:blip r:embed="rId3">
            <a:alphaModFix/>
          </a:blip>
          <a:stretch>
            <a:fillRect/>
          </a:stretch>
        </p:blipFill>
        <p:spPr>
          <a:xfrm>
            <a:off x="2653750" y="1129500"/>
            <a:ext cx="3162774" cy="250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Overview - Part 1</a:t>
            </a:r>
            <a:endParaRPr/>
          </a:p>
        </p:txBody>
      </p:sp>
      <p:sp>
        <p:nvSpPr>
          <p:cNvPr id="296" name="Google Shape;296;p16"/>
          <p:cNvSpPr txBox="1"/>
          <p:nvPr>
            <p:ph idx="1" type="body"/>
          </p:nvPr>
        </p:nvSpPr>
        <p:spPr>
          <a:xfrm>
            <a:off x="1303800" y="1990050"/>
            <a:ext cx="7558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dataset is a csv format that has been obtained from Kaggle website and goes by the name of No-Show Appointment May 2016.</a:t>
            </a:r>
            <a:br>
              <a:rPr lang="en-GB"/>
            </a:br>
            <a:br>
              <a:rPr lang="en-GB"/>
            </a:br>
            <a:r>
              <a:rPr lang="en-GB"/>
              <a:t>It consists of 14 columns (features) and 110527 rows.</a:t>
            </a:r>
            <a:br>
              <a:rPr lang="en-GB"/>
            </a:br>
            <a:br>
              <a:rPr lang="en-GB"/>
            </a:br>
            <a:r>
              <a:rPr lang="en-GB"/>
              <a:t>The columns are as follows:</a:t>
            </a:r>
            <a:br>
              <a:rPr lang="en-GB"/>
            </a:br>
            <a:endParaRPr/>
          </a:p>
        </p:txBody>
      </p:sp>
      <p:pic>
        <p:nvPicPr>
          <p:cNvPr id="297" name="Google Shape;297;p16"/>
          <p:cNvPicPr preferRelativeResize="0"/>
          <p:nvPr/>
        </p:nvPicPr>
        <p:blipFill>
          <a:blip r:embed="rId3">
            <a:alphaModFix/>
          </a:blip>
          <a:stretch>
            <a:fillRect/>
          </a:stretch>
        </p:blipFill>
        <p:spPr>
          <a:xfrm>
            <a:off x="1387700" y="3470075"/>
            <a:ext cx="7310969" cy="307050"/>
          </a:xfrm>
          <a:prstGeom prst="rect">
            <a:avLst/>
          </a:prstGeom>
          <a:noFill/>
          <a:ln>
            <a:noFill/>
          </a:ln>
        </p:spPr>
      </p:pic>
      <p:pic>
        <p:nvPicPr>
          <p:cNvPr id="298" name="Google Shape;298;p16"/>
          <p:cNvPicPr preferRelativeResize="0"/>
          <p:nvPr/>
        </p:nvPicPr>
        <p:blipFill>
          <a:blip r:embed="rId4">
            <a:alphaModFix/>
          </a:blip>
          <a:stretch>
            <a:fillRect/>
          </a:stretch>
        </p:blipFill>
        <p:spPr>
          <a:xfrm>
            <a:off x="1387700" y="3864075"/>
            <a:ext cx="2276069" cy="3070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548" name="Google Shape;548;p5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After the analysis of the dataset, it can be seen that not much of the features explain the outcome of shows and no shows.</a:t>
            </a:r>
            <a:br>
              <a:rPr lang="en-GB"/>
            </a:br>
            <a:endParaRPr/>
          </a:p>
          <a:p>
            <a:pPr indent="-311150" lvl="0" marL="457200" rtl="0" algn="l">
              <a:spcBef>
                <a:spcPts val="0"/>
              </a:spcBef>
              <a:spcAft>
                <a:spcPts val="0"/>
              </a:spcAft>
              <a:buSzPts val="1300"/>
              <a:buChar char="-"/>
            </a:pPr>
            <a:r>
              <a:rPr lang="en-GB"/>
              <a:t>Among the 3 classifiers, the XGBoost is better at prediction and provides </a:t>
            </a:r>
            <a:r>
              <a:rPr lang="en-GB"/>
              <a:t>probabilities of prediction as well</a:t>
            </a:r>
            <a:endParaRPr/>
          </a:p>
          <a:p>
            <a:pPr indent="-311150" lvl="0" marL="457200" rtl="0" algn="l">
              <a:spcBef>
                <a:spcPts val="0"/>
              </a:spcBef>
              <a:spcAft>
                <a:spcPts val="0"/>
              </a:spcAft>
              <a:buSzPts val="1300"/>
              <a:buChar char="-"/>
            </a:pPr>
            <a:r>
              <a:rPr lang="en-GB"/>
              <a:t>A better dataset with more features or more features engineering would provide better prediction outcomes and probabilities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Overview - Part 2</a:t>
            </a:r>
            <a:endParaRPr/>
          </a:p>
        </p:txBody>
      </p:sp>
      <p:sp>
        <p:nvSpPr>
          <p:cNvPr id="304" name="Google Shape;304;p17"/>
          <p:cNvSpPr txBox="1"/>
          <p:nvPr>
            <p:ph idx="1" type="body"/>
          </p:nvPr>
        </p:nvSpPr>
        <p:spPr>
          <a:xfrm>
            <a:off x="1303800" y="1303425"/>
            <a:ext cx="6706500" cy="32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data types of the columns are mostly float64, int64 and object, showing a mixture of numerical and categorical variables.</a:t>
            </a:r>
            <a:endParaRPr/>
          </a:p>
          <a:p>
            <a:pPr indent="0" lvl="0" marL="0" rtl="0" algn="l">
              <a:spcBef>
                <a:spcPts val="1200"/>
              </a:spcBef>
              <a:spcAft>
                <a:spcPts val="1200"/>
              </a:spcAft>
              <a:buNone/>
            </a:pPr>
            <a:r>
              <a:rPr lang="en-GB"/>
              <a:t>There seems to be no null and missing values from the dataset.</a:t>
            </a:r>
            <a:br>
              <a:rPr lang="en-GB"/>
            </a:br>
            <a:endParaRPr/>
          </a:p>
        </p:txBody>
      </p:sp>
      <p:pic>
        <p:nvPicPr>
          <p:cNvPr id="305" name="Google Shape;305;p17"/>
          <p:cNvPicPr preferRelativeResize="0"/>
          <p:nvPr/>
        </p:nvPicPr>
        <p:blipFill>
          <a:blip r:embed="rId3">
            <a:alphaModFix/>
          </a:blip>
          <a:stretch>
            <a:fillRect/>
          </a:stretch>
        </p:blipFill>
        <p:spPr>
          <a:xfrm>
            <a:off x="2756524" y="2270424"/>
            <a:ext cx="2660300" cy="243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Overview-Part 3</a:t>
            </a:r>
            <a:endParaRPr/>
          </a:p>
        </p:txBody>
      </p:sp>
      <p:sp>
        <p:nvSpPr>
          <p:cNvPr id="311" name="Google Shape;311;p18"/>
          <p:cNvSpPr txBox="1"/>
          <p:nvPr>
            <p:ph idx="1" type="body"/>
          </p:nvPr>
        </p:nvSpPr>
        <p:spPr>
          <a:xfrm>
            <a:off x="1247050" y="13937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Age, Patient Id and Appointment ID seems to be the numerical columns while the remaining columns are categorical columns. Scheduled Day and Appointment Day are dates. All the categorical variables are in 1s and 0s.</a:t>
            </a:r>
            <a:endParaRPr/>
          </a:p>
          <a:p>
            <a:pPr indent="-311150" lvl="0" marL="457200" rtl="0" algn="l">
              <a:spcBef>
                <a:spcPts val="0"/>
              </a:spcBef>
              <a:spcAft>
                <a:spcPts val="0"/>
              </a:spcAft>
              <a:buSzPts val="1300"/>
              <a:buChar char="-"/>
            </a:pPr>
            <a:r>
              <a:rPr lang="en-GB"/>
              <a:t>The picture below shows an explanation of the compositions of the different columns.</a:t>
            </a:r>
            <a:br>
              <a:rPr lang="en-GB"/>
            </a:br>
            <a:endParaRPr/>
          </a:p>
        </p:txBody>
      </p:sp>
      <p:pic>
        <p:nvPicPr>
          <p:cNvPr id="312" name="Google Shape;312;p18"/>
          <p:cNvPicPr preferRelativeResize="0"/>
          <p:nvPr/>
        </p:nvPicPr>
        <p:blipFill>
          <a:blip r:embed="rId3">
            <a:alphaModFix/>
          </a:blip>
          <a:stretch>
            <a:fillRect/>
          </a:stretch>
        </p:blipFill>
        <p:spPr>
          <a:xfrm>
            <a:off x="1504825" y="2387850"/>
            <a:ext cx="5513848" cy="1547475"/>
          </a:xfrm>
          <a:prstGeom prst="rect">
            <a:avLst/>
          </a:prstGeom>
          <a:noFill/>
          <a:ln>
            <a:noFill/>
          </a:ln>
        </p:spPr>
      </p:pic>
      <p:pic>
        <p:nvPicPr>
          <p:cNvPr id="313" name="Google Shape;313;p18"/>
          <p:cNvPicPr preferRelativeResize="0"/>
          <p:nvPr/>
        </p:nvPicPr>
        <p:blipFill>
          <a:blip r:embed="rId4">
            <a:alphaModFix/>
          </a:blip>
          <a:stretch>
            <a:fillRect/>
          </a:stretch>
        </p:blipFill>
        <p:spPr>
          <a:xfrm>
            <a:off x="7018675" y="2387850"/>
            <a:ext cx="1315625" cy="154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Overview -Part 4 (statistics)</a:t>
            </a:r>
            <a:endParaRPr/>
          </a:p>
        </p:txBody>
      </p:sp>
      <p:pic>
        <p:nvPicPr>
          <p:cNvPr id="319" name="Google Shape;319;p19"/>
          <p:cNvPicPr preferRelativeResize="0"/>
          <p:nvPr/>
        </p:nvPicPr>
        <p:blipFill>
          <a:blip r:embed="rId3">
            <a:alphaModFix/>
          </a:blip>
          <a:stretch>
            <a:fillRect/>
          </a:stretch>
        </p:blipFill>
        <p:spPr>
          <a:xfrm>
            <a:off x="140576" y="1750275"/>
            <a:ext cx="5393025" cy="2738524"/>
          </a:xfrm>
          <a:prstGeom prst="rect">
            <a:avLst/>
          </a:prstGeom>
          <a:noFill/>
          <a:ln>
            <a:noFill/>
          </a:ln>
        </p:spPr>
      </p:pic>
      <p:pic>
        <p:nvPicPr>
          <p:cNvPr id="320" name="Google Shape;320;p19"/>
          <p:cNvPicPr preferRelativeResize="0"/>
          <p:nvPr/>
        </p:nvPicPr>
        <p:blipFill>
          <a:blip r:embed="rId4">
            <a:alphaModFix/>
          </a:blip>
          <a:stretch>
            <a:fillRect/>
          </a:stretch>
        </p:blipFill>
        <p:spPr>
          <a:xfrm>
            <a:off x="5533600" y="1750275"/>
            <a:ext cx="3036649" cy="2738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Overview -Part 4 (stats explained)</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From the above diagram we can see that we have 2 unique genders, 81 unique neighborhoods, and 2 unique values for the columns of Scholarship, </a:t>
            </a:r>
            <a:r>
              <a:rPr lang="en-GB"/>
              <a:t>Hypertension</a:t>
            </a:r>
            <a:r>
              <a:rPr lang="en-GB"/>
              <a:t>, Alcoholism, Diabetes and No Show.</a:t>
            </a:r>
            <a:endParaRPr/>
          </a:p>
          <a:p>
            <a:pPr indent="-311150" lvl="0" marL="457200" rtl="0" algn="l">
              <a:spcBef>
                <a:spcPts val="0"/>
              </a:spcBef>
              <a:spcAft>
                <a:spcPts val="0"/>
              </a:spcAft>
              <a:buSzPts val="1300"/>
              <a:buChar char="-"/>
            </a:pPr>
            <a:r>
              <a:rPr lang="en-GB"/>
              <a:t>The most common neighborhood is Jardim Camburi</a:t>
            </a:r>
            <a:endParaRPr/>
          </a:p>
          <a:p>
            <a:pPr indent="-311150" lvl="0" marL="457200" rtl="0" algn="l">
              <a:spcBef>
                <a:spcPts val="0"/>
              </a:spcBef>
              <a:spcAft>
                <a:spcPts val="0"/>
              </a:spcAft>
              <a:buSzPts val="1300"/>
              <a:buChar char="-"/>
            </a:pPr>
            <a:r>
              <a:rPr lang="en-GB"/>
              <a:t>The min age is -1 which is erronated data that will be removed.</a:t>
            </a:r>
            <a:endParaRPr/>
          </a:p>
          <a:p>
            <a:pPr indent="-311150" lvl="0" marL="457200" rtl="0" algn="l">
              <a:spcBef>
                <a:spcPts val="0"/>
              </a:spcBef>
              <a:spcAft>
                <a:spcPts val="0"/>
              </a:spcAft>
              <a:buSzPts val="1300"/>
              <a:buChar char="-"/>
            </a:pPr>
            <a:r>
              <a:rPr lang="en-GB"/>
              <a:t>From the diagram below, there seems to be no duplicate data</a:t>
            </a:r>
            <a:br>
              <a:rPr lang="en-GB"/>
            </a:br>
            <a:endParaRPr/>
          </a:p>
        </p:txBody>
      </p:sp>
      <p:pic>
        <p:nvPicPr>
          <p:cNvPr id="327" name="Google Shape;327;p20"/>
          <p:cNvPicPr preferRelativeResize="0"/>
          <p:nvPr/>
        </p:nvPicPr>
        <p:blipFill>
          <a:blip r:embed="rId3">
            <a:alphaModFix/>
          </a:blip>
          <a:stretch>
            <a:fillRect/>
          </a:stretch>
        </p:blipFill>
        <p:spPr>
          <a:xfrm>
            <a:off x="1701797" y="3532351"/>
            <a:ext cx="6632501" cy="9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wrangling and feature engineering</a:t>
            </a:r>
            <a:endParaRPr/>
          </a:p>
        </p:txBody>
      </p:sp>
      <p:sp>
        <p:nvSpPr>
          <p:cNvPr id="333" name="Google Shape;333;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Age of -1 have been removed</a:t>
            </a:r>
            <a:endParaRPr/>
          </a:p>
          <a:p>
            <a:pPr indent="-311150" lvl="0" marL="457200" rtl="0" algn="l">
              <a:spcBef>
                <a:spcPts val="0"/>
              </a:spcBef>
              <a:spcAft>
                <a:spcPts val="0"/>
              </a:spcAft>
              <a:buSzPts val="1300"/>
              <a:buChar char="-"/>
            </a:pPr>
            <a:r>
              <a:rPr lang="en-GB"/>
              <a:t>There are no duplicates of data</a:t>
            </a:r>
            <a:endParaRPr/>
          </a:p>
          <a:p>
            <a:pPr indent="-311150" lvl="0" marL="457200" rtl="0" algn="l">
              <a:spcBef>
                <a:spcPts val="0"/>
              </a:spcBef>
              <a:spcAft>
                <a:spcPts val="0"/>
              </a:spcAft>
              <a:buSzPts val="1300"/>
              <a:buChar char="-"/>
            </a:pPr>
            <a:r>
              <a:rPr lang="en-GB"/>
              <a:t>A new feature of waiting days has been created (Appointment day - Scheduled Day)</a:t>
            </a:r>
            <a:endParaRPr/>
          </a:p>
          <a:p>
            <a:pPr indent="-311150" lvl="0" marL="457200" rtl="0" algn="l">
              <a:spcBef>
                <a:spcPts val="0"/>
              </a:spcBef>
              <a:spcAft>
                <a:spcPts val="0"/>
              </a:spcAft>
              <a:buSzPts val="1300"/>
              <a:buChar char="-"/>
            </a:pPr>
            <a:r>
              <a:rPr lang="en-GB"/>
              <a:t>The scheduled day has been dropped and the Appointment Day has been converted to name of the day of the week.</a:t>
            </a:r>
            <a:endParaRPr/>
          </a:p>
          <a:p>
            <a:pPr indent="-311150" lvl="0" marL="457200" rtl="0" algn="l">
              <a:spcBef>
                <a:spcPts val="0"/>
              </a:spcBef>
              <a:spcAft>
                <a:spcPts val="0"/>
              </a:spcAft>
              <a:buSzPts val="1300"/>
              <a:buChar char="-"/>
            </a:pPr>
            <a:r>
              <a:rPr lang="en-GB"/>
              <a:t>The numerical and categorical columns have been separated into 2 different dfs for analysis</a:t>
            </a:r>
            <a:endParaRPr/>
          </a:p>
          <a:p>
            <a:pPr indent="-311150" lvl="0" marL="457200" rtl="0" algn="l">
              <a:spcBef>
                <a:spcPts val="0"/>
              </a:spcBef>
              <a:spcAft>
                <a:spcPts val="0"/>
              </a:spcAft>
              <a:buSzPts val="1300"/>
              <a:buChar char="-"/>
            </a:pPr>
            <a:r>
              <a:rPr lang="en-GB"/>
              <a:t>The column of Appointment ID and Patient ID since they are not informative of No Shows.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