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Nunito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Nunito-regular.fntdata"/><Relationship Id="rId27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5.xml"/><Relationship Id="rId33" Type="http://schemas.openxmlformats.org/officeDocument/2006/relationships/font" Target="fonts/MavenPro-bold.fntdata"/><Relationship Id="rId10" Type="http://schemas.openxmlformats.org/officeDocument/2006/relationships/slide" Target="slides/slide4.xml"/><Relationship Id="rId32" Type="http://schemas.openxmlformats.org/officeDocument/2006/relationships/font" Target="fonts/MavenPro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5bcf468f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05bcf468f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5bcf468f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05bcf468f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05bcf468f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05bcf468f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5bcf468f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05bcf468f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5bcf468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05bcf468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05bcf468f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05bcf468f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05bcf468f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05bcf468f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057e2de6bb_1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057e2de6b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bab3a369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bab3a369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57e2de6b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57e2de6b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57e2de6b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057e2de6b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57e2de6bb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057e2de6b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5bcf468f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05bcf468f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4400e73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4400e73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5bcf468f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05bcf468f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5bcf468f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05bcf468f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cloud in front of dark blue star-filled sky" id="104" name="Google Shape;104;p25"/>
          <p:cNvPicPr preferRelativeResize="0"/>
          <p:nvPr/>
        </p:nvPicPr>
        <p:blipFill rotWithShape="1">
          <a:blip r:embed="rId3">
            <a:alphaModFix/>
          </a:blip>
          <a:srcRect b="17067" l="0" r="171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/>
          <p:nvPr>
            <p:ph type="ctrTitle"/>
          </p:nvPr>
        </p:nvSpPr>
        <p:spPr>
          <a:xfrm>
            <a:off x="510450" y="663325"/>
            <a:ext cx="81231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Maven Pro"/>
                <a:ea typeface="Maven Pro"/>
                <a:cs typeface="Maven Pro"/>
                <a:sym typeface="Maven Pro"/>
              </a:rPr>
              <a:t>SPL-I Midterm Presentation</a:t>
            </a:r>
            <a:endParaRPr b="1" sz="3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6" name="Google Shape;106;p25"/>
          <p:cNvSpPr txBox="1"/>
          <p:nvPr>
            <p:ph idx="1" type="subTitle"/>
          </p:nvPr>
        </p:nvSpPr>
        <p:spPr>
          <a:xfrm>
            <a:off x="510450" y="1693515"/>
            <a:ext cx="8123100" cy="13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Prepared by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Md. Rayhan Islam Sefat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Nunito"/>
                <a:ea typeface="Nunito"/>
                <a:cs typeface="Nunito"/>
                <a:sym typeface="Nunito"/>
              </a:rPr>
              <a:t>BSSE-1332</a:t>
            </a:r>
            <a:endParaRPr i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" name="Google Shape;107;p25"/>
          <p:cNvSpPr txBox="1"/>
          <p:nvPr>
            <p:ph idx="1" type="subTitle"/>
          </p:nvPr>
        </p:nvSpPr>
        <p:spPr>
          <a:xfrm>
            <a:off x="510450" y="4058525"/>
            <a:ext cx="81231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Supervised by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Mr. Abdus Satter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08" name="Google Shape;108;p25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25"/>
          <p:cNvSpPr txBox="1"/>
          <p:nvPr/>
        </p:nvSpPr>
        <p:spPr>
          <a:xfrm>
            <a:off x="510450" y="3166625"/>
            <a:ext cx="8123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Topic: </a:t>
            </a:r>
            <a:r>
              <a:rPr b="1" lang="en"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Personal Finance Management</a:t>
            </a:r>
            <a:endParaRPr b="1"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Balance</a:t>
            </a:r>
            <a:r>
              <a:rPr b="1" lang="en" sz="3600"/>
              <a:t> Add &amp; Transfer</a:t>
            </a:r>
            <a:endParaRPr b="1" sz="3600"/>
          </a:p>
        </p:txBody>
      </p:sp>
      <p:sp>
        <p:nvSpPr>
          <p:cNvPr id="175" name="Google Shape;175;p34"/>
          <p:cNvSpPr txBox="1"/>
          <p:nvPr>
            <p:ph idx="1" type="body"/>
          </p:nvPr>
        </p:nvSpPr>
        <p:spPr>
          <a:xfrm>
            <a:off x="311700" y="1409000"/>
            <a:ext cx="43263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The user can </a:t>
            </a:r>
            <a:r>
              <a:rPr b="1" lang="en" sz="2400"/>
              <a:t>add balance as earnings</a:t>
            </a:r>
            <a:r>
              <a:rPr lang="en" sz="2400"/>
              <a:t> and </a:t>
            </a:r>
            <a:r>
              <a:rPr b="1" lang="en" sz="2400"/>
              <a:t>shift balance from one account to another</a:t>
            </a:r>
            <a:r>
              <a:rPr lang="en" sz="2400"/>
              <a:t>. System will </a:t>
            </a:r>
            <a:r>
              <a:rPr b="1" lang="en" sz="2400"/>
              <a:t>ensure if the user has enough balance</a:t>
            </a:r>
            <a:r>
              <a:rPr lang="en" sz="2400"/>
              <a:t> to </a:t>
            </a:r>
            <a:r>
              <a:rPr lang="en" sz="2400"/>
              <a:t>transfer</a:t>
            </a:r>
            <a:r>
              <a:rPr lang="en" sz="2400"/>
              <a:t> before the </a:t>
            </a:r>
            <a:r>
              <a:rPr lang="en" sz="2400"/>
              <a:t>transaction</a:t>
            </a:r>
            <a:r>
              <a:rPr lang="en" sz="2400"/>
              <a:t> is performed.</a:t>
            </a:r>
            <a:endParaRPr sz="2400"/>
          </a:p>
        </p:txBody>
      </p:sp>
      <p:pic>
        <p:nvPicPr>
          <p:cNvPr id="176" name="Google Shape;1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975" y="1106575"/>
            <a:ext cx="362074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190500"/>
            <a:ext cx="68199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Expense Handling</a:t>
            </a:r>
            <a:endParaRPr b="1" sz="3600"/>
          </a:p>
        </p:txBody>
      </p:sp>
      <p:sp>
        <p:nvSpPr>
          <p:cNvPr id="189" name="Google Shape;189;p36"/>
          <p:cNvSpPr txBox="1"/>
          <p:nvPr>
            <p:ph idx="1" type="body"/>
          </p:nvPr>
        </p:nvSpPr>
        <p:spPr>
          <a:xfrm>
            <a:off x="311700" y="1409000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expenses have been </a:t>
            </a:r>
            <a:r>
              <a:rPr lang="en" sz="2400"/>
              <a:t>divided</a:t>
            </a:r>
            <a:r>
              <a:rPr lang="en" sz="2400"/>
              <a:t> into </a:t>
            </a:r>
            <a:r>
              <a:rPr b="1" lang="en" sz="2400"/>
              <a:t>two parts. </a:t>
            </a:r>
            <a:r>
              <a:rPr lang="en" sz="2400"/>
              <a:t>They are: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Need: </a:t>
            </a:r>
            <a:r>
              <a:rPr lang="en" sz="2400"/>
              <a:t>This kind of expenses include basic needs like </a:t>
            </a:r>
            <a:r>
              <a:rPr lang="en" sz="2400"/>
              <a:t>food, house rent, education etc.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Demand: </a:t>
            </a:r>
            <a:r>
              <a:rPr lang="en" sz="2400"/>
              <a:t>This kind of expenses include things beyond basic needs like tour, gadgets etc.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195" name="Google Shape;195;p37"/>
          <p:cNvSpPr txBox="1"/>
          <p:nvPr>
            <p:ph idx="1" type="body"/>
          </p:nvPr>
        </p:nvSpPr>
        <p:spPr>
          <a:xfrm>
            <a:off x="311700" y="1409000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96" name="Google Shape;1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188" y="433388"/>
            <a:ext cx="6143625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title"/>
          </p:nvPr>
        </p:nvSpPr>
        <p:spPr>
          <a:xfrm>
            <a:off x="490250" y="526350"/>
            <a:ext cx="7977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Challenge Handling Plans</a:t>
            </a:r>
            <a:endParaRPr sz="4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Savings</a:t>
            </a:r>
            <a:r>
              <a:rPr b="1" lang="en" sz="3600"/>
              <a:t> Handling</a:t>
            </a:r>
            <a:endParaRPr b="1" sz="3600"/>
          </a:p>
        </p:txBody>
      </p:sp>
      <p:sp>
        <p:nvSpPr>
          <p:cNvPr id="207" name="Google Shape;207;p39"/>
          <p:cNvSpPr txBox="1"/>
          <p:nvPr>
            <p:ph idx="1" type="body"/>
          </p:nvPr>
        </p:nvSpPr>
        <p:spPr>
          <a:xfrm>
            <a:off x="311700" y="1409000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 will </a:t>
            </a:r>
            <a:r>
              <a:rPr lang="en" sz="2400"/>
              <a:t>develop</a:t>
            </a:r>
            <a:r>
              <a:rPr lang="en" sz="2400"/>
              <a:t> a module which will serve the users to maintain their savings for-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Short term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Long term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It will help users to </a:t>
            </a:r>
            <a:r>
              <a:rPr b="1" lang="en" sz="2400"/>
              <a:t>be rich in the long run</a:t>
            </a:r>
            <a:r>
              <a:rPr lang="en" sz="2400"/>
              <a:t> and ensure that he can </a:t>
            </a:r>
            <a:r>
              <a:rPr b="1" lang="en" sz="2400"/>
              <a:t>plan for his retirement</a:t>
            </a:r>
            <a:r>
              <a:rPr lang="en" sz="2400"/>
              <a:t> when he wants to.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Regression Modeling</a:t>
            </a:r>
            <a:endParaRPr b="1" sz="3600"/>
          </a:p>
        </p:txBody>
      </p:sp>
      <p:sp>
        <p:nvSpPr>
          <p:cNvPr id="213" name="Google Shape;213;p40"/>
          <p:cNvSpPr txBox="1"/>
          <p:nvPr>
            <p:ph idx="1" type="body"/>
          </p:nvPr>
        </p:nvSpPr>
        <p:spPr>
          <a:xfrm>
            <a:off x="311700" y="1409000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This will be </a:t>
            </a:r>
            <a:r>
              <a:rPr b="1" lang="en" sz="2400"/>
              <a:t>the most </a:t>
            </a:r>
            <a:r>
              <a:rPr b="1" lang="en" sz="2400"/>
              <a:t>crucial</a:t>
            </a:r>
            <a:r>
              <a:rPr b="1" lang="en" sz="2400"/>
              <a:t> part </a:t>
            </a:r>
            <a:r>
              <a:rPr lang="en" sz="2400"/>
              <a:t>of my project where I will analyse the data of the user according to earning and spending habits and I will generate a regression model. I will compare this model with the ideal personal financial models like: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6 Jar Method </a:t>
            </a:r>
            <a:r>
              <a:rPr lang="en" sz="2400"/>
              <a:t>by T. Harv Eker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50-30-20 Model</a:t>
            </a:r>
            <a:r>
              <a:rPr lang="en" sz="2400"/>
              <a:t> by Elizabeth Warren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cloud in front of dark blue star-filled sky" id="218" name="Google Shape;218;p41"/>
          <p:cNvPicPr preferRelativeResize="0"/>
          <p:nvPr/>
        </p:nvPicPr>
        <p:blipFill rotWithShape="1">
          <a:blip r:embed="rId3">
            <a:alphaModFix/>
          </a:blip>
          <a:srcRect b="17067" l="0" r="171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1"/>
          <p:cNvSpPr txBox="1"/>
          <p:nvPr>
            <p:ph type="ctrTitle"/>
          </p:nvPr>
        </p:nvSpPr>
        <p:spPr>
          <a:xfrm>
            <a:off x="510450" y="1434225"/>
            <a:ext cx="81231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latin typeface="Maven Pro"/>
                <a:ea typeface="Maven Pro"/>
                <a:cs typeface="Maven Pro"/>
                <a:sym typeface="Maven Pro"/>
              </a:rPr>
              <a:t>Thank You</a:t>
            </a:r>
            <a:endParaRPr b="1" sz="7000"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220" name="Google Shape;220;p41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Project Outline</a:t>
            </a:r>
            <a:endParaRPr b="1" sz="3600"/>
          </a:p>
        </p:txBody>
      </p:sp>
      <p:sp>
        <p:nvSpPr>
          <p:cNvPr id="115" name="Google Shape;115;p26"/>
          <p:cNvSpPr txBox="1"/>
          <p:nvPr>
            <p:ph idx="1" type="body"/>
          </p:nvPr>
        </p:nvSpPr>
        <p:spPr>
          <a:xfrm>
            <a:off x="311700" y="1409000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“</a:t>
            </a:r>
            <a:r>
              <a:rPr lang="en" sz="2600"/>
              <a:t>Personal Finance Management</a:t>
            </a:r>
            <a:r>
              <a:rPr lang="en" sz="2400"/>
              <a:t>” project aims at making a </a:t>
            </a:r>
            <a:r>
              <a:rPr b="1" lang="en" sz="2400"/>
              <a:t>synchronisation</a:t>
            </a:r>
            <a:r>
              <a:rPr lang="en" sz="2400"/>
              <a:t> among three types of financial activities (</a:t>
            </a:r>
            <a:r>
              <a:rPr b="1" lang="en" sz="2400"/>
              <a:t>earning, spending </a:t>
            </a:r>
            <a:r>
              <a:rPr lang="en" sz="2400"/>
              <a:t>and</a:t>
            </a:r>
            <a:r>
              <a:rPr b="1" lang="en" sz="2400"/>
              <a:t> saving</a:t>
            </a:r>
            <a:r>
              <a:rPr lang="en" sz="2400"/>
              <a:t>) of a person as well as help the users to maintain </a:t>
            </a:r>
            <a:r>
              <a:rPr lang="en" sz="2400"/>
              <a:t>his</a:t>
            </a:r>
            <a:r>
              <a:rPr lang="en" sz="2400"/>
              <a:t> </a:t>
            </a:r>
            <a:r>
              <a:rPr b="1" lang="en" sz="2400"/>
              <a:t>date wise as well as monthly and annual finance management</a:t>
            </a:r>
            <a:r>
              <a:rPr lang="en" sz="2400"/>
              <a:t> and analyse the </a:t>
            </a:r>
            <a:r>
              <a:rPr b="1" lang="en" sz="2400"/>
              <a:t>financial advantages and liabilities</a:t>
            </a:r>
            <a:r>
              <a:rPr lang="en" sz="2400"/>
              <a:t> of the user for both </a:t>
            </a:r>
            <a:r>
              <a:rPr b="1" lang="en" sz="2400"/>
              <a:t>short and long terms</a:t>
            </a:r>
            <a:r>
              <a:rPr lang="en" sz="2400"/>
              <a:t>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type="title"/>
          </p:nvPr>
        </p:nvSpPr>
        <p:spPr>
          <a:xfrm>
            <a:off x="311700" y="445025"/>
            <a:ext cx="8520600" cy="17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Languages</a:t>
            </a:r>
            <a:endParaRPr b="1" sz="3600"/>
          </a:p>
          <a:p>
            <a:pPr indent="-3810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lang="en" sz="2400">
                <a:solidFill>
                  <a:schemeClr val="accent3"/>
                </a:solidFill>
              </a:rPr>
              <a:t>C</a:t>
            </a:r>
            <a:endParaRPr sz="2400">
              <a:solidFill>
                <a:schemeClr val="accent3"/>
              </a:solidFill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lang="en" sz="2400">
                <a:solidFill>
                  <a:schemeClr val="accent3"/>
                </a:solidFill>
              </a:rPr>
              <a:t>C++</a:t>
            </a:r>
            <a:endParaRPr sz="3600"/>
          </a:p>
        </p:txBody>
      </p:sp>
      <p:sp>
        <p:nvSpPr>
          <p:cNvPr id="121" name="Google Shape;121;p27"/>
          <p:cNvSpPr txBox="1"/>
          <p:nvPr>
            <p:ph idx="1" type="body"/>
          </p:nvPr>
        </p:nvSpPr>
        <p:spPr>
          <a:xfrm>
            <a:off x="311700" y="2173625"/>
            <a:ext cx="8520600" cy="24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Tools and concepts</a:t>
            </a:r>
            <a:endParaRPr b="1" sz="36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lang="en" sz="2400"/>
              <a:t>Sorting and searching algorithms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lang="en" sz="2400"/>
              <a:t>Regression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lang="en" sz="2400"/>
              <a:t>Machine Learning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Features of the project</a:t>
            </a:r>
            <a:endParaRPr b="1" sz="3600"/>
          </a:p>
        </p:txBody>
      </p:sp>
      <p:sp>
        <p:nvSpPr>
          <p:cNvPr id="127" name="Google Shape;127;p28"/>
          <p:cNvSpPr txBox="1"/>
          <p:nvPr>
            <p:ph idx="1" type="body"/>
          </p:nvPr>
        </p:nvSpPr>
        <p:spPr>
          <a:xfrm>
            <a:off x="311700" y="1409000"/>
            <a:ext cx="8520600" cy="3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This is a software system that performs the following functions: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Taking input of the </a:t>
            </a:r>
            <a:r>
              <a:rPr lang="en" sz="2400"/>
              <a:t>financial</a:t>
            </a:r>
            <a:r>
              <a:rPr lang="en" sz="2400"/>
              <a:t> activities of user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Storing the data according to day, week, month and year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Calculating the savings </a:t>
            </a:r>
            <a:r>
              <a:rPr lang="en" sz="2400"/>
              <a:t>period wise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Helps the users to prevent themselves from </a:t>
            </a:r>
            <a:r>
              <a:rPr lang="en" sz="2400"/>
              <a:t>unnecessary</a:t>
            </a:r>
            <a:r>
              <a:rPr lang="en" sz="2400"/>
              <a:t> spendings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Analyses the financial advantages and liabilities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The problems and challenges</a:t>
            </a:r>
            <a:endParaRPr b="1" sz="3600"/>
          </a:p>
        </p:txBody>
      </p:sp>
      <p:sp>
        <p:nvSpPr>
          <p:cNvPr id="133" name="Google Shape;133;p29"/>
          <p:cNvSpPr txBox="1"/>
          <p:nvPr>
            <p:ph idx="2" type="body"/>
          </p:nvPr>
        </p:nvSpPr>
        <p:spPr>
          <a:xfrm>
            <a:off x="4675900" y="724200"/>
            <a:ext cx="43599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Register System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Login System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Income Handling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Expense Handling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Savings Handling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Period Wise Activity Tracking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Regression Modeling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/>
          <p:nvPr/>
        </p:nvSpPr>
        <p:spPr>
          <a:xfrm>
            <a:off x="3614350" y="556075"/>
            <a:ext cx="1782000" cy="9984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highlight>
                  <a:srgbClr val="A4C2F4"/>
                </a:highlight>
              </a:rPr>
              <a:t>System root</a:t>
            </a:r>
            <a:endParaRPr b="1" sz="2000">
              <a:solidFill>
                <a:schemeClr val="lt1"/>
              </a:solidFill>
              <a:highlight>
                <a:srgbClr val="A4C2F4"/>
              </a:highlight>
            </a:endParaRPr>
          </a:p>
        </p:txBody>
      </p:sp>
      <p:sp>
        <p:nvSpPr>
          <p:cNvPr id="139" name="Google Shape;139;p30"/>
          <p:cNvSpPr/>
          <p:nvPr/>
        </p:nvSpPr>
        <p:spPr>
          <a:xfrm>
            <a:off x="1465950" y="2022175"/>
            <a:ext cx="2034600" cy="922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A2C4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highlight>
                  <a:srgbClr val="A4C2F4"/>
                </a:highlight>
              </a:rPr>
              <a:t>Input System</a:t>
            </a:r>
            <a:endParaRPr b="1" sz="2000">
              <a:solidFill>
                <a:schemeClr val="lt1"/>
              </a:solidFill>
              <a:highlight>
                <a:srgbClr val="A4C2F4"/>
              </a:highlight>
            </a:endParaRPr>
          </a:p>
        </p:txBody>
      </p:sp>
      <p:cxnSp>
        <p:nvCxnSpPr>
          <p:cNvPr id="140" name="Google Shape;140;p30"/>
          <p:cNvCxnSpPr>
            <a:stCxn id="138" idx="2"/>
            <a:endCxn id="139" idx="0"/>
          </p:cNvCxnSpPr>
          <p:nvPr/>
        </p:nvCxnSpPr>
        <p:spPr>
          <a:xfrm flipH="1">
            <a:off x="2483350" y="1554475"/>
            <a:ext cx="2022000" cy="46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30"/>
          <p:cNvSpPr/>
          <p:nvPr/>
        </p:nvSpPr>
        <p:spPr>
          <a:xfrm>
            <a:off x="644500" y="3766000"/>
            <a:ext cx="1617600" cy="922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highlight>
                  <a:srgbClr val="A4C2F4"/>
                </a:highlight>
              </a:rPr>
              <a:t>Earning</a:t>
            </a:r>
            <a:endParaRPr b="1" sz="2000">
              <a:solidFill>
                <a:schemeClr val="lt1"/>
              </a:solidFill>
              <a:highlight>
                <a:srgbClr val="A4C2F4"/>
              </a:highlight>
            </a:endParaRPr>
          </a:p>
        </p:txBody>
      </p:sp>
      <p:cxnSp>
        <p:nvCxnSpPr>
          <p:cNvPr id="142" name="Google Shape;142;p30"/>
          <p:cNvCxnSpPr>
            <a:stCxn id="139" idx="2"/>
            <a:endCxn id="141" idx="0"/>
          </p:cNvCxnSpPr>
          <p:nvPr/>
        </p:nvCxnSpPr>
        <p:spPr>
          <a:xfrm flipH="1">
            <a:off x="1453350" y="2944675"/>
            <a:ext cx="1029900" cy="82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30"/>
          <p:cNvSpPr/>
          <p:nvPr/>
        </p:nvSpPr>
        <p:spPr>
          <a:xfrm>
            <a:off x="5712200" y="2034650"/>
            <a:ext cx="2034600" cy="922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highlight>
                  <a:srgbClr val="A4C2F4"/>
                </a:highlight>
              </a:rPr>
              <a:t>Analysis Part</a:t>
            </a:r>
            <a:endParaRPr b="1" sz="2000">
              <a:solidFill>
                <a:schemeClr val="lt1"/>
              </a:solidFill>
              <a:highlight>
                <a:srgbClr val="A4C2F4"/>
              </a:highlight>
            </a:endParaRPr>
          </a:p>
        </p:txBody>
      </p:sp>
      <p:cxnSp>
        <p:nvCxnSpPr>
          <p:cNvPr id="144" name="Google Shape;144;p30"/>
          <p:cNvCxnSpPr>
            <a:stCxn id="138" idx="2"/>
            <a:endCxn id="143" idx="0"/>
          </p:cNvCxnSpPr>
          <p:nvPr/>
        </p:nvCxnSpPr>
        <p:spPr>
          <a:xfrm>
            <a:off x="4505350" y="1554475"/>
            <a:ext cx="2224200" cy="480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30"/>
          <p:cNvSpPr/>
          <p:nvPr/>
        </p:nvSpPr>
        <p:spPr>
          <a:xfrm>
            <a:off x="4808650" y="3766000"/>
            <a:ext cx="1617600" cy="922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highlight>
                  <a:srgbClr val="A4C2F4"/>
                </a:highlight>
              </a:rPr>
              <a:t>Savings tracker</a:t>
            </a:r>
            <a:endParaRPr b="1" sz="2000">
              <a:solidFill>
                <a:schemeClr val="lt1"/>
              </a:solidFill>
              <a:highlight>
                <a:srgbClr val="A4C2F4"/>
              </a:highlight>
            </a:endParaRPr>
          </a:p>
        </p:txBody>
      </p:sp>
      <p:sp>
        <p:nvSpPr>
          <p:cNvPr id="146" name="Google Shape;146;p30"/>
          <p:cNvSpPr/>
          <p:nvPr/>
        </p:nvSpPr>
        <p:spPr>
          <a:xfrm>
            <a:off x="2726575" y="3766000"/>
            <a:ext cx="1617600" cy="922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highlight>
                  <a:srgbClr val="A4C2F4"/>
                </a:highlight>
              </a:rPr>
              <a:t>Spending</a:t>
            </a:r>
            <a:endParaRPr b="1" sz="2000">
              <a:solidFill>
                <a:schemeClr val="lt1"/>
              </a:solidFill>
              <a:highlight>
                <a:srgbClr val="A4C2F4"/>
              </a:highlight>
            </a:endParaRPr>
          </a:p>
        </p:txBody>
      </p:sp>
      <p:cxnSp>
        <p:nvCxnSpPr>
          <p:cNvPr id="147" name="Google Shape;147;p30"/>
          <p:cNvCxnSpPr>
            <a:stCxn id="139" idx="2"/>
            <a:endCxn id="146" idx="0"/>
          </p:cNvCxnSpPr>
          <p:nvPr/>
        </p:nvCxnSpPr>
        <p:spPr>
          <a:xfrm>
            <a:off x="2483250" y="2944675"/>
            <a:ext cx="1052100" cy="82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30"/>
          <p:cNvCxnSpPr>
            <a:stCxn id="143" idx="2"/>
            <a:endCxn id="145" idx="0"/>
          </p:cNvCxnSpPr>
          <p:nvPr/>
        </p:nvCxnSpPr>
        <p:spPr>
          <a:xfrm flipH="1">
            <a:off x="5617400" y="2957150"/>
            <a:ext cx="1112100" cy="808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30"/>
          <p:cNvSpPr/>
          <p:nvPr/>
        </p:nvSpPr>
        <p:spPr>
          <a:xfrm>
            <a:off x="6945025" y="3766000"/>
            <a:ext cx="1782000" cy="922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highlight>
                  <a:srgbClr val="A4C2F4"/>
                </a:highlight>
              </a:rPr>
              <a:t>Regression modeling</a:t>
            </a:r>
            <a:endParaRPr b="1" sz="2000">
              <a:solidFill>
                <a:schemeClr val="lt1"/>
              </a:solidFill>
              <a:highlight>
                <a:srgbClr val="A4C2F4"/>
              </a:highlight>
            </a:endParaRPr>
          </a:p>
        </p:txBody>
      </p:sp>
      <p:cxnSp>
        <p:nvCxnSpPr>
          <p:cNvPr id="150" name="Google Shape;150;p30"/>
          <p:cNvCxnSpPr>
            <a:stCxn id="143" idx="2"/>
            <a:endCxn id="149" idx="0"/>
          </p:cNvCxnSpPr>
          <p:nvPr/>
        </p:nvCxnSpPr>
        <p:spPr>
          <a:xfrm>
            <a:off x="6729500" y="2957150"/>
            <a:ext cx="1106400" cy="808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Progress till today</a:t>
            </a:r>
            <a:endParaRPr sz="4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Register System</a:t>
            </a:r>
            <a:endParaRPr b="1" sz="3600"/>
          </a:p>
        </p:txBody>
      </p:sp>
      <p:sp>
        <p:nvSpPr>
          <p:cNvPr id="161" name="Google Shape;161;p32"/>
          <p:cNvSpPr txBox="1"/>
          <p:nvPr>
            <p:ph idx="1" type="body"/>
          </p:nvPr>
        </p:nvSpPr>
        <p:spPr>
          <a:xfrm>
            <a:off x="311700" y="1194150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register system will work when a user opens the software for the </a:t>
            </a:r>
            <a:r>
              <a:rPr b="1" lang="en" sz="2400"/>
              <a:t>first time. </a:t>
            </a:r>
            <a:r>
              <a:rPr lang="en" sz="2400"/>
              <a:t> It will take the following data as input: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First name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Last name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Password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Initial balance information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data </a:t>
            </a:r>
            <a:r>
              <a:rPr lang="en" sz="2400"/>
              <a:t>given</a:t>
            </a:r>
            <a:r>
              <a:rPr lang="en" sz="2400"/>
              <a:t> by the users will be stored in a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file.</a:t>
            </a:r>
            <a:endParaRPr sz="2400"/>
          </a:p>
        </p:txBody>
      </p:sp>
      <p:pic>
        <p:nvPicPr>
          <p:cNvPr id="162" name="Google Shape;1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1500" y="2211575"/>
            <a:ext cx="2470251" cy="25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Login</a:t>
            </a:r>
            <a:r>
              <a:rPr b="1" lang="en" sz="3600"/>
              <a:t> System</a:t>
            </a:r>
            <a:endParaRPr b="1" sz="3600"/>
          </a:p>
        </p:txBody>
      </p:sp>
      <p:sp>
        <p:nvSpPr>
          <p:cNvPr id="168" name="Google Shape;168;p33"/>
          <p:cNvSpPr txBox="1"/>
          <p:nvPr>
            <p:ph idx="1" type="body"/>
          </p:nvPr>
        </p:nvSpPr>
        <p:spPr>
          <a:xfrm>
            <a:off x="311700" y="1409000"/>
            <a:ext cx="4806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users have to confirm their </a:t>
            </a:r>
            <a:r>
              <a:rPr b="1" lang="en" sz="2400"/>
              <a:t>authentication</a:t>
            </a:r>
            <a:r>
              <a:rPr lang="en" sz="2400"/>
              <a:t> e</a:t>
            </a:r>
            <a:r>
              <a:rPr lang="en" sz="2400"/>
              <a:t>very</a:t>
            </a:r>
            <a:r>
              <a:rPr lang="en" sz="2400"/>
              <a:t> time they try to open </a:t>
            </a:r>
            <a:r>
              <a:rPr lang="en" sz="2400"/>
              <a:t>the</a:t>
            </a:r>
            <a:r>
              <a:rPr lang="en" sz="2400"/>
              <a:t> software by entering their </a:t>
            </a:r>
            <a:r>
              <a:rPr b="1" lang="en" sz="2400"/>
              <a:t>password. </a:t>
            </a:r>
            <a:r>
              <a:rPr lang="en" sz="2400"/>
              <a:t>The system will check if the current user has the </a:t>
            </a:r>
            <a:r>
              <a:rPr b="1" lang="en" sz="2400"/>
              <a:t>right to access</a:t>
            </a:r>
            <a:r>
              <a:rPr lang="en" sz="2400"/>
              <a:t> the information which were given earlier.</a:t>
            </a:r>
            <a:endParaRPr sz="2400"/>
          </a:p>
        </p:txBody>
      </p:sp>
      <p:pic>
        <p:nvPicPr>
          <p:cNvPr id="169" name="Google Shape;1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700" y="1170125"/>
            <a:ext cx="347771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