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2" r:id="rId4"/>
    <p:sldId id="264" r:id="rId5"/>
    <p:sldId id="263" r:id="rId6"/>
    <p:sldId id="266" r:id="rId7"/>
    <p:sldId id="265" r:id="rId8"/>
    <p:sldId id="267" r:id="rId9"/>
    <p:sldId id="261" r:id="rId10"/>
    <p:sldId id="257" r:id="rId11"/>
    <p:sldId id="260" r:id="rId12"/>
    <p:sldId id="258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DE70D-65E1-4976-ABD3-C38E9677DBFE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CBF4-3FDB-4A24-911E-75D2A2C6FC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CBF4-3FDB-4A24-911E-75D2A2C6FC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t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" TargetMode="External"/><Relationship Id="rId2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chine_lear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gorithm" TargetMode="External"/><Relationship Id="rId2" Type="http://schemas.openxmlformats.org/officeDocument/2006/relationships/hyperlink" Target="http://en.wikipedia.org/wiki/Academic_disciplin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smtClean="0"/>
              <a:t>Overview of CSE472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Abdus</a:t>
            </a:r>
            <a:r>
              <a:rPr lang="en-US" dirty="0" smtClean="0"/>
              <a:t> </a:t>
            </a:r>
            <a:r>
              <a:rPr lang="en-US" smtClean="0"/>
              <a:t>Salam Azad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Covered Topics in this </a:t>
            </a:r>
            <a:r>
              <a:rPr lang="en-US" dirty="0" smtClean="0"/>
              <a:t>Lab(Tentative</a:t>
            </a:r>
            <a:r>
              <a:rPr lang="en-US" smtClean="0"/>
              <a:t>)   / </a:t>
            </a:r>
            <a:r>
              <a:rPr lang="en-US" dirty="0" err="1" smtClean="0"/>
              <a:t>Sessional</a:t>
            </a:r>
            <a:r>
              <a:rPr lang="en-US" dirty="0" smtClean="0"/>
              <a:t>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Learning: Decision Trees</a:t>
            </a:r>
          </a:p>
          <a:p>
            <a:r>
              <a:rPr lang="en-US" dirty="0" smtClean="0"/>
              <a:t>Naive Bayesian Classifier</a:t>
            </a:r>
          </a:p>
          <a:p>
            <a:r>
              <a:rPr lang="en-US" dirty="0" smtClean="0"/>
              <a:t>Semi-supervised </a:t>
            </a:r>
            <a:r>
              <a:rPr lang="en-US" dirty="0" smtClean="0"/>
              <a:t>Learning: with Decision Tree</a:t>
            </a:r>
            <a:endParaRPr lang="en-US" dirty="0" smtClean="0"/>
          </a:p>
          <a:p>
            <a:r>
              <a:rPr lang="en-US" dirty="0" smtClean="0"/>
              <a:t>Ensemble </a:t>
            </a:r>
            <a:r>
              <a:rPr lang="en-US" dirty="0" smtClean="0"/>
              <a:t>Learning</a:t>
            </a:r>
            <a:r>
              <a:rPr lang="en-US" dirty="0" smtClean="0"/>
              <a:t>: with Decision Tree</a:t>
            </a:r>
            <a:endParaRPr lang="en-US" dirty="0" smtClean="0"/>
          </a:p>
          <a:p>
            <a:r>
              <a:rPr lang="en-US" dirty="0" smtClean="0"/>
              <a:t>Instance Based / Lazy Learning: k nearest </a:t>
            </a:r>
            <a:r>
              <a:rPr lang="en-US" dirty="0" err="1" smtClean="0"/>
              <a:t>Neighbour</a:t>
            </a:r>
            <a:r>
              <a:rPr lang="en-US" dirty="0" smtClean="0"/>
              <a:t> Learning</a:t>
            </a:r>
          </a:p>
          <a:p>
            <a:r>
              <a:rPr lang="en-US" dirty="0" smtClean="0"/>
              <a:t>Re-</a:t>
            </a:r>
            <a:r>
              <a:rPr lang="en-US" dirty="0" err="1" smtClean="0"/>
              <a:t>inforcement</a:t>
            </a:r>
            <a:r>
              <a:rPr lang="en-US" dirty="0" smtClean="0"/>
              <a:t> Learning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Machine Learning</a:t>
            </a:r>
          </a:p>
          <a:p>
            <a:pPr lvl="1"/>
            <a:r>
              <a:rPr lang="en-US" b="1" dirty="0" smtClean="0"/>
              <a:t> </a:t>
            </a:r>
            <a:r>
              <a:rPr lang="en-US" b="1" dirty="0" smtClean="0">
                <a:hlinkClick r:id="rId2"/>
              </a:rPr>
              <a:t>Tom Mitchell</a:t>
            </a:r>
            <a:r>
              <a:rPr lang="en-US" b="1" dirty="0" smtClean="0"/>
              <a:t>, McGraw Hill, 1997.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http://archive.ics.uci.edu/ml/</a:t>
            </a:r>
            <a:endParaRPr lang="en-US" dirty="0" smtClean="0"/>
          </a:p>
          <a:p>
            <a:pPr lvl="1"/>
            <a:r>
              <a:rPr lang="en-US" dirty="0" smtClean="0"/>
              <a:t>Old : </a:t>
            </a:r>
            <a:r>
              <a:rPr lang="en-US" dirty="0" smtClean="0">
                <a:hlinkClick r:id="rId3"/>
              </a:rPr>
              <a:t>http://kdd.ics.uci.edu/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(For making this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http://en.wikipedia.org/wiki/Machine_learning</a:t>
            </a:r>
            <a:endParaRPr lang="en-US" dirty="0" smtClean="0"/>
          </a:p>
          <a:p>
            <a:r>
              <a:rPr lang="en-US" dirty="0" smtClean="0"/>
              <a:t>Machine Learning - Tom M. Mitchell</a:t>
            </a:r>
          </a:p>
          <a:p>
            <a:r>
              <a:rPr lang="en-US" dirty="0" smtClean="0"/>
              <a:t>http://www.robots.ox.ac.uk/~az/lectures/ml/lect1.pdf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Tom</a:t>
            </a:r>
            <a:r>
              <a:rPr lang="en-US" i="1" dirty="0" smtClean="0"/>
              <a:t> </a:t>
            </a:r>
            <a:r>
              <a:rPr lang="en-US" dirty="0" smtClean="0"/>
              <a:t>Mitchell</a:t>
            </a:r>
            <a:r>
              <a:rPr lang="en-US" i="1" dirty="0" smtClean="0"/>
              <a:t> - </a:t>
            </a:r>
            <a:r>
              <a:rPr lang="en-US" dirty="0" smtClean="0"/>
              <a:t>Improving with experience at some task</a:t>
            </a:r>
          </a:p>
          <a:p>
            <a:endParaRPr lang="en-US" i="1" dirty="0" smtClean="0"/>
          </a:p>
          <a:p>
            <a:r>
              <a:rPr lang="en-US" dirty="0" smtClean="0"/>
              <a:t>Wikipedia - </a:t>
            </a:r>
            <a:r>
              <a:rPr lang="en-US" b="1" dirty="0" smtClean="0"/>
              <a:t>Machine learning</a:t>
            </a:r>
            <a:r>
              <a:rPr lang="en-US" dirty="0" smtClean="0"/>
              <a:t> is a </a:t>
            </a:r>
            <a:r>
              <a:rPr lang="en-US" dirty="0" smtClean="0">
                <a:hlinkClick r:id="rId2" tooltip="Academic disciplines"/>
              </a:rPr>
              <a:t>scientific discipline</a:t>
            </a:r>
            <a:r>
              <a:rPr lang="en-US" dirty="0" smtClean="0"/>
              <a:t> that explores the construction and study of </a:t>
            </a:r>
            <a:r>
              <a:rPr lang="en-US" dirty="0" smtClean="0">
                <a:hlinkClick r:id="rId3" tooltip="Algorithm"/>
              </a:rPr>
              <a:t>algorithms</a:t>
            </a:r>
            <a:r>
              <a:rPr lang="en-US" dirty="0" smtClean="0"/>
              <a:t> that can </a:t>
            </a:r>
            <a:r>
              <a:rPr lang="en-US" b="1" i="1" dirty="0" smtClean="0">
                <a:solidFill>
                  <a:srgbClr val="FF0000"/>
                </a:solidFill>
              </a:rPr>
              <a:t>learn from data</a:t>
            </a:r>
          </a:p>
          <a:p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Algorithms that can improve their performance using training data</a:t>
            </a:r>
            <a:endParaRPr lang="en-US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</a:t>
            </a:r>
            <a:r>
              <a:rPr lang="en-US" dirty="0" smtClean="0"/>
              <a:t>Character </a:t>
            </a:r>
            <a:r>
              <a:rPr lang="en-US" dirty="0" smtClean="0"/>
              <a:t>Recognition(Classification)</a:t>
            </a:r>
            <a:endParaRPr lang="en-US" dirty="0"/>
          </a:p>
        </p:txBody>
      </p:sp>
      <p:pic>
        <p:nvPicPr>
          <p:cNvPr id="4" name="Content Placeholder 3" descr="oc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3962400"/>
            <a:ext cx="4572000" cy="230682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86400" y="1600200"/>
            <a:ext cx="320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say we  have 1000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worked-out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We can then </a:t>
            </a:r>
            <a:r>
              <a:rPr lang="en-US" sz="3200" baseline="0" dirty="0" smtClean="0">
                <a:solidFill>
                  <a:srgbClr val="FF0000"/>
                </a:solidFill>
              </a:rPr>
              <a:t>train </a:t>
            </a:r>
            <a:r>
              <a:rPr lang="en-US" sz="3200" baseline="0" dirty="0" smtClean="0"/>
              <a:t>an</a:t>
            </a:r>
            <a:r>
              <a:rPr lang="en-US" sz="3200" dirty="0" smtClean="0"/>
              <a:t> algorithm with these examples, which can then recognize </a:t>
            </a:r>
            <a:r>
              <a:rPr lang="en-US" sz="3200" dirty="0" smtClean="0">
                <a:solidFill>
                  <a:srgbClr val="FF0000"/>
                </a:solidFill>
              </a:rPr>
              <a:t>unseen</a:t>
            </a:r>
            <a:r>
              <a:rPr lang="en-US" sz="3200" dirty="0" smtClean="0"/>
              <a:t> examples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Training Examples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371600"/>
          <a:ext cx="41910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Three</a:t>
                      </a:r>
                      <a:endParaRPr lang="en-US" sz="3200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Five</a:t>
                      </a:r>
                      <a:endParaRPr lang="en-US" sz="3200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Nine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815340" cy="868680"/>
          </a:xfrm>
          <a:prstGeom prst="rect">
            <a:avLst/>
          </a:prstGeom>
        </p:spPr>
      </p:pic>
      <p:pic>
        <p:nvPicPr>
          <p:cNvPr id="8" name="Picture 7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00400"/>
            <a:ext cx="754380" cy="777240"/>
          </a:xfrm>
          <a:prstGeom prst="rect">
            <a:avLst/>
          </a:prstGeom>
        </p:spPr>
      </p:pic>
      <p:pic>
        <p:nvPicPr>
          <p:cNvPr id="9" name="Picture 8" descr="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267200"/>
            <a:ext cx="731520" cy="792480"/>
          </a:xfrm>
          <a:prstGeom prst="rect">
            <a:avLst/>
          </a:prstGeom>
        </p:spPr>
      </p:pic>
      <p:pic>
        <p:nvPicPr>
          <p:cNvPr id="10" name="Picture 9" descr="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334000"/>
            <a:ext cx="822960" cy="73914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4400" y="1371600"/>
          <a:ext cx="41910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sz="3200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sz="3200" dirty="0"/>
                    </a:p>
                  </a:txBody>
                  <a:tcPr anchor="ctr"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Zero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11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981200"/>
            <a:ext cx="815340" cy="868680"/>
          </a:xfrm>
          <a:prstGeom prst="rect">
            <a:avLst/>
          </a:prstGeom>
        </p:spPr>
      </p:pic>
      <p:pic>
        <p:nvPicPr>
          <p:cNvPr id="13" name="Picture 12" descr="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3234991"/>
            <a:ext cx="754380" cy="708058"/>
          </a:xfrm>
          <a:prstGeom prst="rect">
            <a:avLst/>
          </a:prstGeom>
        </p:spPr>
      </p:pic>
      <p:pic>
        <p:nvPicPr>
          <p:cNvPr id="14" name="Picture 13" descr="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4273752"/>
            <a:ext cx="731520" cy="779376"/>
          </a:xfrm>
          <a:prstGeom prst="rect">
            <a:avLst/>
          </a:prstGeom>
        </p:spPr>
      </p:pic>
      <p:pic>
        <p:nvPicPr>
          <p:cNvPr id="15" name="Picture 14" descr="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733" y="5334000"/>
            <a:ext cx="787494" cy="739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1219200"/>
            <a:ext cx="27432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err="1" smtClean="0"/>
              <a:t>LearningAlgorithm</a:t>
            </a:r>
            <a:endParaRPr lang="en-US" sz="3400" dirty="0"/>
          </a:p>
        </p:txBody>
      </p:sp>
      <p:sp>
        <p:nvSpPr>
          <p:cNvPr id="8" name="Down Arrow 7"/>
          <p:cNvSpPr/>
          <p:nvPr/>
        </p:nvSpPr>
        <p:spPr>
          <a:xfrm flipV="1">
            <a:off x="4343400" y="3733800"/>
            <a:ext cx="685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5029200"/>
            <a:ext cx="304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Examples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9050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/ Unknown Example </a:t>
            </a:r>
            <a:endParaRPr lang="en-US" sz="2400" dirty="0"/>
          </a:p>
        </p:txBody>
      </p:sp>
      <p:pic>
        <p:nvPicPr>
          <p:cNvPr id="11" name="Picture 10" descr="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43000"/>
            <a:ext cx="815340" cy="86868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0" idx="3"/>
            <a:endCxn id="4" idx="2"/>
          </p:cNvCxnSpPr>
          <p:nvPr/>
        </p:nvCxnSpPr>
        <p:spPr>
          <a:xfrm>
            <a:off x="2209800" y="2438400"/>
            <a:ext cx="1219200" cy="1588"/>
          </a:xfrm>
          <a:prstGeom prst="straightConnector1">
            <a:avLst/>
          </a:prstGeom>
          <a:ln w="1270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Callout 16"/>
          <p:cNvSpPr/>
          <p:nvPr/>
        </p:nvSpPr>
        <p:spPr>
          <a:xfrm>
            <a:off x="7391400" y="1066800"/>
            <a:ext cx="1752600" cy="152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ZERO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96000" y="2438400"/>
            <a:ext cx="990600" cy="1588"/>
          </a:xfrm>
          <a:prstGeom prst="straightConnector1">
            <a:avLst/>
          </a:prstGeom>
          <a:ln w="1270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 Sports (Classification)</a:t>
            </a:r>
            <a:endParaRPr lang="en-US" dirty="0"/>
          </a:p>
        </p:txBody>
      </p:sp>
      <p:pic>
        <p:nvPicPr>
          <p:cNvPr id="4" name="Content Placeholder 3" descr="d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28800"/>
            <a:ext cx="8397281" cy="3505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Approximation/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information about </a:t>
            </a:r>
            <a:r>
              <a:rPr lang="en-US" dirty="0" err="1" smtClean="0"/>
              <a:t>Tamim</a:t>
            </a:r>
            <a:r>
              <a:rPr lang="en-US" dirty="0" smtClean="0"/>
              <a:t> </a:t>
            </a:r>
            <a:r>
              <a:rPr lang="en-US" dirty="0" err="1" smtClean="0"/>
              <a:t>Iqbal’s</a:t>
            </a:r>
            <a:r>
              <a:rPr lang="en-US" dirty="0" smtClean="0"/>
              <a:t> last 100 One Day innings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will be </a:t>
            </a:r>
            <a:r>
              <a:rPr lang="en-US" dirty="0" err="1" smtClean="0"/>
              <a:t>Tamim</a:t>
            </a:r>
            <a:r>
              <a:rPr lang="en-US" dirty="0" smtClean="0"/>
              <a:t> </a:t>
            </a:r>
            <a:r>
              <a:rPr lang="en-US" dirty="0" err="1" smtClean="0"/>
              <a:t>Iqbal’s</a:t>
            </a:r>
            <a:r>
              <a:rPr lang="en-US" dirty="0" smtClean="0"/>
              <a:t> score if??</a:t>
            </a:r>
          </a:p>
          <a:p>
            <a:pPr lvl="1"/>
            <a:r>
              <a:rPr lang="en-US" dirty="0" smtClean="0"/>
              <a:t>Weather – Mild, Pitch – Flat, Venue-Dhaka D/N- No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209800"/>
          <a:ext cx="7696200" cy="283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1282700"/>
                <a:gridCol w="1282700"/>
                <a:gridCol w="1282700"/>
                <a:gridCol w="1282700"/>
                <a:gridCol w="1282700"/>
              </a:tblGrid>
              <a:tr h="712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Weather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Venue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Day/Night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393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Mirpur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93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Auckland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93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Dusty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anchor="ctr"/>
                </a:tc>
              </a:tr>
              <a:tr h="543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  <a:tr h="393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Mirpur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Semi-Supervised Learning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that can be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Classification 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And others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246</Words>
  <Application>Microsoft Office PowerPoint</Application>
  <PresentationFormat>On-screen Show (4:3)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Brief Overview of CSE472</vt:lpstr>
      <vt:lpstr>What Is Machine Learning</vt:lpstr>
      <vt:lpstr>Example – Character Recognition(Classification)</vt:lpstr>
      <vt:lpstr> Training Examples</vt:lpstr>
      <vt:lpstr>Slide 5</vt:lpstr>
      <vt:lpstr>Enjoy Sports (Classification)</vt:lpstr>
      <vt:lpstr>Function Approximation/ Regression</vt:lpstr>
      <vt:lpstr>Slide 8</vt:lpstr>
      <vt:lpstr>Problems that can be solved</vt:lpstr>
      <vt:lpstr>Covered Topics in this Lab(Tentative)   / Sessional Outcome</vt:lpstr>
      <vt:lpstr>Reference Book</vt:lpstr>
      <vt:lpstr>Data Sets</vt:lpstr>
      <vt:lpstr>Resources (For making this slide)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72</cp:revision>
  <dcterms:created xsi:type="dcterms:W3CDTF">2006-08-16T00:00:00Z</dcterms:created>
  <dcterms:modified xsi:type="dcterms:W3CDTF">2015-02-14T08:30:35Z</dcterms:modified>
</cp:coreProperties>
</file>