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3833C-2CA6-4D56-8989-F3E5B43FC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3F153-8362-44B4-AAAF-B3D949C99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BF794-D5BE-409E-90D3-65443CBF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D743C-1CA2-497B-B011-8915F200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A090A-6BE8-4227-AC19-BEB98B3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1006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64D9-0B48-49FF-817D-78B0EB87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90CED3-F7E3-4DB0-BA69-7720E8AF1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84A855-E96A-4148-8BC8-10181B6E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95830A-E4F3-4026-BEEF-A03069D3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2F9F9-B404-4065-9FD9-B2997A11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58332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0DEF17-A1EE-48C0-9BF9-88124F5EE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C8F8C3-F1A8-4211-94E2-29A6C917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7635D-A5C7-496E-A3DE-E3ED1698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14BA-944B-4604-BE0D-B68C44D2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42F0EC-6787-44E6-9DE3-9CE24359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59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5B8BA-C0AA-43C6-85A5-A2E27BB5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446B8-5078-41D6-B35D-B32C783D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AF38F-B1D3-4678-BB50-B749D57E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CF03AD-8C66-4388-88EC-D068BD02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B7811-7E8A-4451-B6E0-AE15B9DE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7193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7121F-D513-4802-BF07-8D475724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0DA6EA-98C4-4EFB-A661-CE6B0FC0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DFFDFF-68C7-4703-AB3A-6A3159F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ADEA2-DD24-4F3F-B287-AE2457F7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A5CDC-A2CF-447A-8099-117DF70E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3686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E890D-094D-4054-BFF2-91CCEC3F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E26CD-EA76-436B-A625-CCFAF61E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1D37FA-2B77-4711-87B8-A7C35AB3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4FEF07-B003-47BD-867C-B4E39EA5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548CF-B606-451B-9910-BA867431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E616DD-F706-4189-966C-2BF3B5B3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19544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71DCD-C4E3-47BC-878F-A63C95BE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A858FA-6B7F-4EFC-BCA6-9A41AF78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EC0C1B-680D-4543-AFD7-B4FC0B0C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DA7230-0C98-4590-877D-A9509BC08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A12F0F-D7AF-4395-A16C-FD8907640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B26552-D84A-43C0-B5EB-7FE46E51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BAD237-D7A3-4D3F-BA34-2D00C52E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2791ED-3675-48AB-9476-184393AE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8000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233A2-2BE6-403E-BDE5-CC680B01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9FFA9E-3D67-41E0-8CFD-010CB014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7D19B-39CF-43BA-BC5C-16C794A5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E47379-03D8-41E2-AED7-1E5B524B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62135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C64D46-5EDA-4F39-8ABB-EF8F1EFF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762A58-172E-4E74-8DE0-94E89BC2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92BCF7-BF7F-4FF6-9C37-D12467CF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770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40DE8-50A4-4655-8415-6C492993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904F7-35D5-4453-B14C-C3C9CC0F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BD1D2-7906-4CBA-BD8A-11C8EFE8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F19F8C-FB3D-4C20-878F-DC0CFA53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9A2C2C-49D8-4DF0-986A-E10FC50C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D58AD-364C-4DEF-B1D2-883E6C27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721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D7C79-BF55-45EA-AD38-3BEC74A4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1A48D4-6DF0-4962-899E-FAF244201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78C9C2-EF9D-403B-B55E-BFDA1AB19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E6A545-D4F7-472C-8820-810C56E3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38CA36-8AF1-4C04-8BE2-E63F80F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262ED-DAEA-4D9C-8A50-0411ABF7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12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A52A4A-D43C-4179-AEC2-999CB84D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82A2F-7E16-47E1-8125-6822A540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C7F9D-6F44-4B64-A5B1-0194BC680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74C30-59E0-4D63-98BD-80288AF43542}" type="datetimeFigureOut">
              <a:rPr lang="fr-TN" smtClean="0"/>
              <a:t>07/03/2022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18EFC-02EF-4387-8D83-E79638851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B66E3-42D4-4AB9-B5F9-B7CDC3247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7820-BC18-4FBD-BEE4-FC5D328759A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2531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>
            <a:extLst>
              <a:ext uri="{FF2B5EF4-FFF2-40B4-BE49-F238E27FC236}">
                <a16:creationId xmlns:a16="http://schemas.microsoft.com/office/drawing/2014/main" id="{D7238630-2B44-4D6D-A3AB-1582CAAF666E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589197" y="554793"/>
            <a:ext cx="621350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2400" i="1" u="sng" dirty="0">
                <a:latin typeface="Tahoma" pitchFamily="34" charset="0"/>
              </a:rPr>
              <a:t>Setting a </a:t>
            </a:r>
            <a:r>
              <a:rPr lang="fr-FR" sz="2400" b="1" i="1" u="sng" dirty="0">
                <a:latin typeface="Tahoma" pitchFamily="34" charset="0"/>
              </a:rPr>
              <a:t>MERN app </a:t>
            </a:r>
            <a:r>
              <a:rPr lang="fr-FR" sz="2400" b="1" i="1" u="sng" dirty="0" err="1">
                <a:latin typeface="Tahoma" pitchFamily="34" charset="0"/>
              </a:rPr>
              <a:t>with</a:t>
            </a:r>
            <a:r>
              <a:rPr lang="fr-FR" sz="2400" b="1" i="1" u="sng" dirty="0">
                <a:latin typeface="Tahoma" pitchFamily="34" charset="0"/>
              </a:rPr>
              <a:t> </a:t>
            </a:r>
            <a:r>
              <a:rPr lang="fr-FR" sz="2400" b="1" i="1" u="sng" dirty="0" err="1">
                <a:latin typeface="Tahoma" pitchFamily="34" charset="0"/>
              </a:rPr>
              <a:t>this</a:t>
            </a:r>
            <a:r>
              <a:rPr lang="fr-FR" sz="2400" b="1" i="1" u="sng" dirty="0">
                <a:latin typeface="Tahoma" pitchFamily="34" charset="0"/>
              </a:rPr>
              <a:t> topic: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A7EC49-724B-4B66-B904-52FD37D4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7966" y="2485481"/>
            <a:ext cx="8109556" cy="645806"/>
          </a:xfrm>
        </p:spPr>
        <p:txBody>
          <a:bodyPr>
            <a:noAutofit/>
          </a:bodyPr>
          <a:lstStyle/>
          <a:p>
            <a:r>
              <a:rPr lang="fr-FR" sz="4800" b="1" i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Wedding</a:t>
            </a:r>
            <a:r>
              <a:rPr lang="fr-FR" sz="4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Planner </a:t>
            </a:r>
            <a:r>
              <a:rPr lang="fr-FR" sz="4800" b="1" i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en-US" sz="4800" b="1" i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0C78D-DA50-4280-B6F0-CFBC971C2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323433"/>
            <a:ext cx="988052" cy="988052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4D6FBFF1-B9B3-4637-930A-0C0D486C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015" y="3973323"/>
            <a:ext cx="19848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fr-FR" sz="2000" b="1" i="1" dirty="0" err="1">
                <a:solidFill>
                  <a:schemeClr val="accent6">
                    <a:lumMod val="10000"/>
                  </a:schemeClr>
                </a:solidFill>
                <a:latin typeface="Tahoma" pitchFamily="34" charset="0"/>
              </a:rPr>
              <a:t>Presented</a:t>
            </a:r>
            <a:r>
              <a:rPr lang="fr-FR" sz="2000" b="1" i="1" dirty="0">
                <a:solidFill>
                  <a:schemeClr val="accent6">
                    <a:lumMod val="10000"/>
                  </a:schemeClr>
                </a:solidFill>
                <a:latin typeface="Tahoma" pitchFamily="34" charset="0"/>
              </a:rPr>
              <a:t> by</a:t>
            </a:r>
            <a:r>
              <a:rPr lang="fr-FR" b="1" i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87A09-D220-45CB-B2F1-B1706824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008" y="3973323"/>
            <a:ext cx="280831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20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Rayhana Saula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9C403432-10D7-42F0-95D5-BA4B3B3B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966" y="5023324"/>
            <a:ext cx="23628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2000" b="1" i="1" dirty="0" err="1">
                <a:solidFill>
                  <a:schemeClr val="accent6">
                    <a:lumMod val="10000"/>
                  </a:schemeClr>
                </a:solidFill>
                <a:latin typeface="Tahoma" pitchFamily="34" charset="0"/>
              </a:rPr>
              <a:t>Supervised</a:t>
            </a:r>
            <a:r>
              <a:rPr lang="fr-FR" sz="2000" b="1" i="1" dirty="0">
                <a:solidFill>
                  <a:schemeClr val="accent6">
                    <a:lumMod val="10000"/>
                  </a:schemeClr>
                </a:solidFill>
                <a:latin typeface="Tahoma" pitchFamily="34" charset="0"/>
              </a:rPr>
              <a:t> by :</a:t>
            </a:r>
            <a:endParaRPr lang="en-US" sz="2000" b="1" i="1" dirty="0">
              <a:solidFill>
                <a:schemeClr val="accent6">
                  <a:lumMod val="10000"/>
                </a:schemeClr>
              </a:solidFill>
              <a:latin typeface="Tahom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5513C-4F9D-4948-9D5D-32746868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008" y="5023324"/>
            <a:ext cx="280831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20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Khalil </a:t>
            </a:r>
            <a:r>
              <a:rPr lang="fr-FR" sz="2000" b="1" i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Salhi</a:t>
            </a:r>
            <a:endParaRPr lang="fr-FR" sz="2000" b="1" i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mage 13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E88D119A-12CA-41FE-BE4A-1A89F021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782" y="442470"/>
            <a:ext cx="2682170" cy="8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9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5757DFC-08FD-4D15-B7C4-B1D132169079}"/>
              </a:ext>
            </a:extLst>
          </p:cNvPr>
          <p:cNvSpPr/>
          <p:nvPr/>
        </p:nvSpPr>
        <p:spPr>
          <a:xfrm>
            <a:off x="1461155" y="659876"/>
            <a:ext cx="9257121" cy="43740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endParaRPr lang="en-US" sz="2000" dirty="0">
              <a:solidFill>
                <a:srgbClr val="333333"/>
              </a:solidFill>
              <a:latin typeface="Libre Franklin" panose="020B0604020202020204" pitchFamily="2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The visitor can only consult the website’s overview 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He can also  register on the website by entering all the details in the registration form 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5C1446-A183-453E-9656-AD98EE572A48}"/>
              </a:ext>
            </a:extLst>
          </p:cNvPr>
          <p:cNvSpPr txBox="1"/>
          <p:nvPr/>
        </p:nvSpPr>
        <p:spPr>
          <a:xfrm>
            <a:off x="2531450" y="1066800"/>
            <a:ext cx="2254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Visitor</a:t>
            </a:r>
            <a:r>
              <a:rPr lang="fr-FR" sz="4800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 :</a:t>
            </a:r>
            <a:endParaRPr lang="fr-TN" sz="4800" dirty="0">
              <a:solidFill>
                <a:srgbClr val="FF0066"/>
              </a:solidFill>
              <a:latin typeface="Monotype Corsiva" pitchFamily="66" charset="0"/>
              <a:ea typeface="+mj-ea"/>
              <a:cs typeface="+mj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C85816E-D822-48A0-AEE0-D062B52D4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0" y="131640"/>
            <a:ext cx="866579" cy="935160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738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71847-5F3A-4E70-808F-B0DC14D2E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0" y="131640"/>
            <a:ext cx="866579" cy="935160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4395B2D-75D9-4BA8-8725-FABF65A7E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94" y="292231"/>
            <a:ext cx="9587060" cy="5929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375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EF121F27-3888-40EF-B9B8-7C2DA4417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0" y="131640"/>
            <a:ext cx="830181" cy="895882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30E80A-89DD-4398-ACDE-7DAC025D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14" y="282804"/>
            <a:ext cx="10048974" cy="6344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889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9C060A1-746A-438D-8995-5FEC8873164E}"/>
              </a:ext>
            </a:extLst>
          </p:cNvPr>
          <p:cNvSpPr txBox="1"/>
          <p:nvPr/>
        </p:nvSpPr>
        <p:spPr>
          <a:xfrm>
            <a:off x="2170521" y="484636"/>
            <a:ext cx="75956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The use case Diagram </a:t>
            </a:r>
            <a:r>
              <a:rPr lang="fr-FR" sz="4800" dirty="0" err="1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Study</a:t>
            </a:r>
            <a:endParaRPr lang="fr-TN" sz="4800" dirty="0">
              <a:solidFill>
                <a:srgbClr val="FF0066"/>
              </a:solidFill>
              <a:latin typeface="Monotype Corsiva" pitchFamily="66" charset="0"/>
              <a:ea typeface="+mj-ea"/>
              <a:cs typeface="+mj-cs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7E7A65C-73E2-464C-8F89-81327D17FC91}"/>
              </a:ext>
            </a:extLst>
          </p:cNvPr>
          <p:cNvSpPr/>
          <p:nvPr/>
        </p:nvSpPr>
        <p:spPr>
          <a:xfrm>
            <a:off x="1225485" y="1828799"/>
            <a:ext cx="9926424" cy="311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On our site, the user can book the venue from anywhere and at any time, saving a lot of time and effort.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He can also make a reservation date on the site.</a:t>
            </a:r>
          </a:p>
        </p:txBody>
      </p:sp>
    </p:spTree>
    <p:extLst>
      <p:ext uri="{BB962C8B-B14F-4D97-AF65-F5344CB8AC3E}">
        <p14:creationId xmlns:p14="http://schemas.microsoft.com/office/powerpoint/2010/main" val="368820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E0EF5E2-E918-45BB-946F-1F94DD909EA4}"/>
              </a:ext>
            </a:extLst>
          </p:cNvPr>
          <p:cNvSpPr txBox="1"/>
          <p:nvPr/>
        </p:nvSpPr>
        <p:spPr>
          <a:xfrm>
            <a:off x="2066826" y="494063"/>
            <a:ext cx="75956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fr-FR" sz="4800" dirty="0" err="1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Features</a:t>
            </a:r>
            <a:r>
              <a:rPr lang="fr-FR" sz="4800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 / optimisation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CC89782-74A6-45FF-9866-BAF652CAF7BB}"/>
              </a:ext>
            </a:extLst>
          </p:cNvPr>
          <p:cNvSpPr/>
          <p:nvPr/>
        </p:nvSpPr>
        <p:spPr>
          <a:xfrm>
            <a:off x="1225485" y="1442302"/>
            <a:ext cx="9926424" cy="43457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To make an appointment, users must create an account and complete the reservation form 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The administrator can manage reservations, he can add, delete or modify appointments . He can also manage user’s account .</a:t>
            </a:r>
          </a:p>
        </p:txBody>
      </p:sp>
    </p:spTree>
    <p:extLst>
      <p:ext uri="{BB962C8B-B14F-4D97-AF65-F5344CB8AC3E}">
        <p14:creationId xmlns:p14="http://schemas.microsoft.com/office/powerpoint/2010/main" val="362864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881F8DB-E281-4B22-95E5-0BBD92E87B1C}"/>
              </a:ext>
            </a:extLst>
          </p:cNvPr>
          <p:cNvSpPr txBox="1"/>
          <p:nvPr/>
        </p:nvSpPr>
        <p:spPr>
          <a:xfrm>
            <a:off x="2142240" y="2775350"/>
            <a:ext cx="759564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fr-FR" sz="8800" dirty="0" err="1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Thank</a:t>
            </a:r>
            <a:r>
              <a:rPr lang="fr-FR" sz="8800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 You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740825-961F-486B-BD30-AC3BD5F4C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8" y="323432"/>
            <a:ext cx="1948427" cy="1948427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6" name="Image 5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4A33AA6C-DF82-45C0-826A-D41ECFCE0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98" y="5080458"/>
            <a:ext cx="2682170" cy="8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5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42950-451C-433D-B6F2-3187FE18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56" y="241716"/>
            <a:ext cx="4259344" cy="112988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fr-FR" sz="5300" dirty="0">
                <a:solidFill>
                  <a:srgbClr val="FF0066"/>
                </a:solidFill>
                <a:latin typeface="Monotype Corsiva" pitchFamily="66" charset="0"/>
              </a:rPr>
              <a:t>Plan</a:t>
            </a:r>
            <a:endParaRPr lang="fr-TN" sz="5300" dirty="0">
              <a:solidFill>
                <a:srgbClr val="FF0066"/>
              </a:solidFill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992E0BF0-F8AE-4517-A83A-29779B8B84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8" y="204523"/>
            <a:ext cx="869015" cy="869015"/>
          </a:xfrm>
          <a:prstGeom prst="rect">
            <a:avLst/>
          </a:prstGeom>
        </p:spPr>
      </p:pic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199C43A-8AC0-452B-9731-18E66555E4EC}"/>
              </a:ext>
            </a:extLst>
          </p:cNvPr>
          <p:cNvSpPr/>
          <p:nvPr/>
        </p:nvSpPr>
        <p:spPr>
          <a:xfrm>
            <a:off x="1639086" y="1589593"/>
            <a:ext cx="8540684" cy="4430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Introduction</a:t>
            </a:r>
            <a:endParaRPr lang="fr-TN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C9F1084-4337-48AC-852C-27537E2D256B}"/>
              </a:ext>
            </a:extLst>
          </p:cNvPr>
          <p:cNvSpPr/>
          <p:nvPr/>
        </p:nvSpPr>
        <p:spPr>
          <a:xfrm>
            <a:off x="1644683" y="2693707"/>
            <a:ext cx="8540684" cy="443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FR" b="1" dirty="0">
                <a:latin typeface="Tahoma" pitchFamily="34" charset="0"/>
                <a:cs typeface="Tahoma" pitchFamily="34" charset="0"/>
              </a:rPr>
              <a:t>The use case Diagram </a:t>
            </a:r>
            <a:r>
              <a:rPr lang="fr-FR" b="1" dirty="0" err="1">
                <a:latin typeface="Tahoma" pitchFamily="34" charset="0"/>
                <a:cs typeface="Tahoma" pitchFamily="34" charset="0"/>
              </a:rPr>
              <a:t>Study</a:t>
            </a:r>
            <a:endParaRPr lang="fr-TN" dirty="0">
              <a:ln>
                <a:solidFill>
                  <a:srgbClr val="FF0066"/>
                </a:solidFill>
              </a:ln>
              <a:solidFill>
                <a:srgbClr val="FF0066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D1DD0FB-AD6F-4768-AFF4-A733482A1BF0}"/>
              </a:ext>
            </a:extLst>
          </p:cNvPr>
          <p:cNvSpPr/>
          <p:nvPr/>
        </p:nvSpPr>
        <p:spPr>
          <a:xfrm>
            <a:off x="1644683" y="3674687"/>
            <a:ext cx="8540684" cy="443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FR" b="1" dirty="0">
                <a:latin typeface="Tahoma" pitchFamily="34" charset="0"/>
                <a:cs typeface="Tahoma" pitchFamily="34" charset="0"/>
              </a:rPr>
              <a:t>The Class Diagram </a:t>
            </a:r>
            <a:r>
              <a:rPr lang="fr-FR" b="1" dirty="0" err="1">
                <a:latin typeface="Tahoma" pitchFamily="34" charset="0"/>
                <a:cs typeface="Tahoma" pitchFamily="34" charset="0"/>
              </a:rPr>
              <a:t>Study</a:t>
            </a:r>
            <a:endParaRPr lang="fr-FR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51A73DE-E551-4046-ABAF-059D1F6E9052}"/>
              </a:ext>
            </a:extLst>
          </p:cNvPr>
          <p:cNvSpPr/>
          <p:nvPr/>
        </p:nvSpPr>
        <p:spPr>
          <a:xfrm>
            <a:off x="1644683" y="4629349"/>
            <a:ext cx="8540684" cy="443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FR" b="1" dirty="0" err="1">
                <a:latin typeface="Tahoma" pitchFamily="34" charset="0"/>
                <a:cs typeface="Tahoma" pitchFamily="34" charset="0"/>
              </a:rPr>
              <a:t>Features</a:t>
            </a:r>
            <a:r>
              <a:rPr lang="fr-FR" b="1" dirty="0">
                <a:latin typeface="Tahoma" pitchFamily="34" charset="0"/>
                <a:cs typeface="Tahoma" pitchFamily="34" charset="0"/>
              </a:rPr>
              <a:t> / optimisation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D11B1D0-B62A-4F56-BBD6-3BDA09F6D600}"/>
              </a:ext>
            </a:extLst>
          </p:cNvPr>
          <p:cNvSpPr/>
          <p:nvPr/>
        </p:nvSpPr>
        <p:spPr>
          <a:xfrm>
            <a:off x="1644683" y="5612780"/>
            <a:ext cx="8540684" cy="443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fr-FR" b="1" dirty="0">
                <a:latin typeface="Tahoma" pitchFamily="34" charset="0"/>
                <a:cs typeface="Tahoma" pitchFamily="34" charset="0"/>
              </a:rPr>
              <a:t>Conclusion</a:t>
            </a:r>
          </a:p>
        </p:txBody>
      </p:sp>
      <p:pic>
        <p:nvPicPr>
          <p:cNvPr id="32" name="Image 31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7D3BD766-1BF0-4697-A831-124866E6C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953" y="178965"/>
            <a:ext cx="2211622" cy="6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4B4F8EC-D7FD-44C7-8976-63CA0A0D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656" y="131639"/>
            <a:ext cx="3130485" cy="62711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t">
            <a:normAutofit fontScale="90000"/>
          </a:bodyPr>
          <a:lstStyle/>
          <a:p>
            <a:pPr algn="ctr"/>
            <a:r>
              <a:rPr lang="fr-FR" sz="5300" dirty="0">
                <a:solidFill>
                  <a:srgbClr val="FF0066"/>
                </a:solidFill>
                <a:latin typeface="Monotype Corsiva" pitchFamily="66" charset="0"/>
              </a:rPr>
              <a:t>Introduction</a:t>
            </a:r>
            <a:endParaRPr lang="fr-TN" sz="5300" dirty="0">
              <a:solidFill>
                <a:srgbClr val="FF0066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953836-56EA-40AC-B778-F24F7A2940B0}"/>
              </a:ext>
            </a:extLst>
          </p:cNvPr>
          <p:cNvSpPr/>
          <p:nvPr/>
        </p:nvSpPr>
        <p:spPr>
          <a:xfrm>
            <a:off x="1333500" y="1061692"/>
            <a:ext cx="9791700" cy="5419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For the design of our app we will adopt an object oriented method.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To better present the architecture of our system, we will choose the most widely adopted UML modeling language:</a:t>
            </a:r>
          </a:p>
          <a:p>
            <a:pPr>
              <a:lnSpc>
                <a:spcPct val="250000"/>
              </a:lnSpc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fr-FR" sz="2000" b="1" i="1" dirty="0" err="1">
                <a:solidFill>
                  <a:srgbClr val="CC33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Let’s</a:t>
            </a:r>
            <a:r>
              <a:rPr lang="fr-FR" sz="2000" b="1" i="1" dirty="0">
                <a:solidFill>
                  <a:srgbClr val="CC33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first </a:t>
            </a:r>
            <a:r>
              <a:rPr lang="fr-FR" sz="2000" b="1" i="1" dirty="0" err="1">
                <a:solidFill>
                  <a:srgbClr val="CC33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discuss</a:t>
            </a:r>
            <a:r>
              <a:rPr lang="fr-FR" sz="2000" b="1" i="1" dirty="0">
                <a:solidFill>
                  <a:srgbClr val="CC33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topic of </a:t>
            </a:r>
            <a:r>
              <a:rPr lang="fr-FR" sz="2000" b="1" i="1" dirty="0" err="1">
                <a:solidFill>
                  <a:srgbClr val="CC33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</a:t>
            </a:r>
            <a:r>
              <a:rPr lang="fr-FR" sz="2000" b="1" i="1" dirty="0">
                <a:solidFill>
                  <a:srgbClr val="CC33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b="1" i="1" dirty="0" err="1">
                <a:solidFill>
                  <a:srgbClr val="CC33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fr-FR" sz="2000" b="1" i="1" dirty="0">
              <a:solidFill>
                <a:srgbClr val="CC3399"/>
              </a:solidFill>
            </a:endParaRPr>
          </a:p>
          <a:p>
            <a:endParaRPr lang="fr-TN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E90E086-4E50-4922-8CEF-0407018D77B4}"/>
              </a:ext>
            </a:extLst>
          </p:cNvPr>
          <p:cNvSpPr/>
          <p:nvPr/>
        </p:nvSpPr>
        <p:spPr>
          <a:xfrm>
            <a:off x="1961218" y="5438775"/>
            <a:ext cx="1321422" cy="542925"/>
          </a:xfrm>
          <a:prstGeom prst="rightArrow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B5985D2-F631-4AD8-9A7C-3FFBC2FF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0" y="131640"/>
            <a:ext cx="881250" cy="766953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296EBC8-4F1F-4976-9785-328912D944DF}"/>
              </a:ext>
            </a:extLst>
          </p:cNvPr>
          <p:cNvSpPr txBox="1"/>
          <p:nvPr/>
        </p:nvSpPr>
        <p:spPr>
          <a:xfrm>
            <a:off x="1964704" y="1279590"/>
            <a:ext cx="2254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 err="1">
                <a:solidFill>
                  <a:srgbClr val="FF0066"/>
                </a:solidFill>
                <a:ea typeface="+mj-ea"/>
                <a:cs typeface="+mj-cs"/>
              </a:rPr>
              <a:t>Problems</a:t>
            </a:r>
            <a:r>
              <a:rPr lang="fr-FR" sz="4800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 :</a:t>
            </a:r>
            <a:endParaRPr lang="fr-TN" sz="4800" dirty="0">
              <a:solidFill>
                <a:srgbClr val="FF0066"/>
              </a:solidFill>
              <a:latin typeface="Monotype Corsiva" pitchFamily="66" charset="0"/>
              <a:ea typeface="+mj-ea"/>
              <a:cs typeface="+mj-cs"/>
            </a:endParaRPr>
          </a:p>
        </p:txBody>
      </p:sp>
      <p:pic>
        <p:nvPicPr>
          <p:cNvPr id="11" name="Image 10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D175A678-645B-4604-ACD0-B5FC7C646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07" y="201557"/>
            <a:ext cx="2151366" cy="5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1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0AD935F-24F5-4BA8-AE31-9C887A59A6D5}"/>
              </a:ext>
            </a:extLst>
          </p:cNvPr>
          <p:cNvSpPr/>
          <p:nvPr/>
        </p:nvSpPr>
        <p:spPr>
          <a:xfrm>
            <a:off x="1639871" y="104775"/>
            <a:ext cx="10028254" cy="67532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The proposed Wedding Event Planner system provides a smart way for users to book the venue for an event. The user can book the venue from anywhere and at any time which saves a lot of time and requires little physical effort. All the details given to users are stored in the database with high-level security which can be checked frequently and can be modified at any time by authorized members of the website .</a:t>
            </a:r>
            <a:endParaRPr lang="fr-TN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Image 5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51B0AC6C-9854-4585-9D34-365B3E784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05" y="5944990"/>
            <a:ext cx="2386895" cy="649453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1D7B679-31C5-430F-BD2D-8FEEE0DEE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8" y="245853"/>
            <a:ext cx="1147951" cy="1147951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5E07D13-DEA0-4B34-93BB-DBF7C450F29E}"/>
              </a:ext>
            </a:extLst>
          </p:cNvPr>
          <p:cNvSpPr txBox="1"/>
          <p:nvPr/>
        </p:nvSpPr>
        <p:spPr>
          <a:xfrm>
            <a:off x="2517154" y="404329"/>
            <a:ext cx="2254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solidFill>
                  <a:srgbClr val="FF0066"/>
                </a:solidFill>
                <a:ea typeface="+mj-ea"/>
                <a:cs typeface="+mj-cs"/>
              </a:rPr>
              <a:t>Goals</a:t>
            </a:r>
            <a:r>
              <a:rPr lang="fr-FR" sz="4800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 :</a:t>
            </a:r>
            <a:endParaRPr lang="fr-TN" sz="4800" dirty="0">
              <a:solidFill>
                <a:srgbClr val="FF0066"/>
              </a:solidFill>
              <a:latin typeface="Monotype Corsiva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61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10D1DC78-1236-493F-9B7D-4B837C7A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68665"/>
              </p:ext>
            </p:extLst>
          </p:nvPr>
        </p:nvGraphicFramePr>
        <p:xfrm>
          <a:off x="2149476" y="1908868"/>
          <a:ext cx="8128000" cy="4699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21142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1242797"/>
                    </a:ext>
                  </a:extLst>
                </a:gridCol>
              </a:tblGrid>
              <a:tr h="930998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Use case</a:t>
                      </a:r>
                      <a:endParaRPr lang="fr-T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/>
                        <a:t>Actors</a:t>
                      </a:r>
                      <a:endParaRPr lang="fr-TN" sz="1800" b="1" dirty="0"/>
                    </a:p>
                    <a:p>
                      <a:pPr algn="ctr"/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17181"/>
                  </a:ext>
                </a:extLst>
              </a:tr>
              <a:tr h="53938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dirty="0"/>
                        <a:t>Login 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 / User 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46091"/>
                  </a:ext>
                </a:extLst>
              </a:tr>
              <a:tr h="53938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User </a:t>
                      </a:r>
                      <a:r>
                        <a:rPr lang="fr-FR" dirty="0" err="1"/>
                        <a:t>details</a:t>
                      </a:r>
                      <a:r>
                        <a:rPr lang="fr-FR" dirty="0"/>
                        <a:t> 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689380"/>
                  </a:ext>
                </a:extLst>
              </a:tr>
              <a:tr h="53938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User </a:t>
                      </a:r>
                      <a:r>
                        <a:rPr lang="fr-FR" dirty="0" err="1"/>
                        <a:t>request</a:t>
                      </a:r>
                      <a:r>
                        <a:rPr lang="fr-FR" dirty="0"/>
                        <a:t> 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Admin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95047"/>
                  </a:ext>
                </a:extLst>
              </a:tr>
              <a:tr h="53938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Register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User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32697"/>
                  </a:ext>
                </a:extLst>
              </a:tr>
              <a:tr h="53938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Reservations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User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96180"/>
                  </a:ext>
                </a:extLst>
              </a:tr>
              <a:tr h="53938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Logout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 / user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052312"/>
                  </a:ext>
                </a:extLst>
              </a:tr>
              <a:tr h="53199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Website’s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overview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Visitor</a:t>
                      </a:r>
                      <a:endParaRPr lang="fr-T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8926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65D56ECE-5FAF-43FF-BD02-B10637780B50}"/>
              </a:ext>
            </a:extLst>
          </p:cNvPr>
          <p:cNvSpPr txBox="1"/>
          <p:nvPr/>
        </p:nvSpPr>
        <p:spPr>
          <a:xfrm>
            <a:off x="2381251" y="443984"/>
            <a:ext cx="71056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The use case Diagram </a:t>
            </a:r>
            <a:r>
              <a:rPr lang="fr-FR" sz="4800" dirty="0" err="1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Study</a:t>
            </a:r>
            <a:endParaRPr lang="fr-TN" sz="4800" dirty="0">
              <a:solidFill>
                <a:srgbClr val="FF0066"/>
              </a:solidFill>
              <a:latin typeface="Monotype Corsiva" pitchFamily="66" charset="0"/>
              <a:ea typeface="+mj-ea"/>
              <a:cs typeface="+mj-cs"/>
            </a:endParaRPr>
          </a:p>
          <a:p>
            <a:pPr algn="ctr"/>
            <a:endParaRPr lang="fr-TN" sz="480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5A469CD-7567-4D85-B1C9-2B41C26F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78402"/>
            <a:ext cx="775312" cy="775312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9" name="Image 8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286B5B8F-685B-4BEA-AA73-0EC511198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443984"/>
            <a:ext cx="1695450" cy="5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9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B310542-43EE-4C41-A288-A37D2E1338C9}"/>
              </a:ext>
            </a:extLst>
          </p:cNvPr>
          <p:cNvSpPr/>
          <p:nvPr/>
        </p:nvSpPr>
        <p:spPr>
          <a:xfrm>
            <a:off x="952499" y="615198"/>
            <a:ext cx="10287001" cy="48806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endParaRPr lang="en-US" sz="2000" b="0" i="0" dirty="0">
              <a:solidFill>
                <a:srgbClr val="333333"/>
              </a:solidFill>
              <a:effectLst/>
              <a:latin typeface="Libre Franklin" panose="020B0604020202020204" pitchFamily="2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Admin needs to get logged in by entering valid credentials.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Admin has visibility on all users registered details and can authorize them.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Admin can view users requests.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E4909F-2A2B-4551-B1B4-6CC8B27CDE70}"/>
              </a:ext>
            </a:extLst>
          </p:cNvPr>
          <p:cNvSpPr txBox="1"/>
          <p:nvPr/>
        </p:nvSpPr>
        <p:spPr>
          <a:xfrm>
            <a:off x="2126433" y="885825"/>
            <a:ext cx="2254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solidFill>
                  <a:srgbClr val="FF0066"/>
                </a:solidFill>
                <a:ea typeface="+mj-ea"/>
                <a:cs typeface="+mj-cs"/>
              </a:rPr>
              <a:t>Admin</a:t>
            </a:r>
            <a:r>
              <a:rPr lang="fr-FR" sz="4800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 :</a:t>
            </a:r>
            <a:endParaRPr lang="fr-TN" sz="4800" dirty="0">
              <a:solidFill>
                <a:srgbClr val="FF0066"/>
              </a:solidFill>
              <a:latin typeface="Monotype Corsiva" pitchFamily="66" charset="0"/>
              <a:ea typeface="+mj-ea"/>
              <a:cs typeface="+mj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6F4DA72-7976-4D78-8014-13E2B32A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0" y="131640"/>
            <a:ext cx="866579" cy="754185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91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B5AC76-FEAD-4402-9146-7E765A4C5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0" y="131640"/>
            <a:ext cx="866579" cy="935160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A600281-ABCA-4D55-9D83-7A24BAD1B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05" y="131640"/>
            <a:ext cx="9549352" cy="6382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968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D9233C7-7CFF-4806-B787-2930444F6529}"/>
              </a:ext>
            </a:extLst>
          </p:cNvPr>
          <p:cNvSpPr/>
          <p:nvPr/>
        </p:nvSpPr>
        <p:spPr>
          <a:xfrm>
            <a:off x="1052129" y="775397"/>
            <a:ext cx="10568371" cy="48194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Registrating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on the website is required by the user by entering all the details in the registration form. Every registered user should be validated by the admin.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The user can login by entering email and password.</a:t>
            </a:r>
          </a:p>
          <a:p>
            <a:pPr>
              <a:lnSpc>
                <a:spcPct val="250000"/>
              </a:lnSpc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DEDB84-CBC0-4DD7-9C58-1ADF0CC2BBC1}"/>
              </a:ext>
            </a:extLst>
          </p:cNvPr>
          <p:cNvSpPr txBox="1"/>
          <p:nvPr/>
        </p:nvSpPr>
        <p:spPr>
          <a:xfrm>
            <a:off x="2022737" y="1040919"/>
            <a:ext cx="214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User</a:t>
            </a:r>
            <a:r>
              <a:rPr lang="fr-FR" sz="4800" dirty="0">
                <a:solidFill>
                  <a:srgbClr val="FF0066"/>
                </a:solidFill>
                <a:latin typeface="Monotype Corsiva" pitchFamily="66" charset="0"/>
                <a:ea typeface="+mj-ea"/>
                <a:cs typeface="+mj-cs"/>
              </a:rPr>
              <a:t> :</a:t>
            </a:r>
            <a:endParaRPr lang="fr-TN" sz="4800" dirty="0">
              <a:solidFill>
                <a:srgbClr val="FF0066"/>
              </a:solidFill>
              <a:latin typeface="Monotype Corsiva" pitchFamily="66" charset="0"/>
              <a:ea typeface="+mj-ea"/>
              <a:cs typeface="+mj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0139A81-8816-4359-B48B-7E3CB189D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0" y="131640"/>
            <a:ext cx="866579" cy="935160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6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3ED49-5AA8-4FB5-B956-8926AC80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0" y="131640"/>
            <a:ext cx="866579" cy="935160"/>
          </a:xfrm>
          <a:prstGeom prst="rect">
            <a:avLst/>
          </a:prstGeom>
          <a:ln>
            <a:noFill/>
          </a:ln>
          <a:effectLst>
            <a:outerShdw blurRad="50800" dist="50800" dir="5400000" sx="84000" sy="84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E3DE5E-8E8A-4423-A5AA-ABD826C4A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1" y="175749"/>
            <a:ext cx="9483365" cy="6404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82658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377</Words>
  <Application>Microsoft Office PowerPoint</Application>
  <PresentationFormat>Grand écran</PresentationFormat>
  <Paragraphs>59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Libre Franklin</vt:lpstr>
      <vt:lpstr>Monotype Corsiva</vt:lpstr>
      <vt:lpstr>Tahoma</vt:lpstr>
      <vt:lpstr>Times New Roman</vt:lpstr>
      <vt:lpstr>Wingdings</vt:lpstr>
      <vt:lpstr>Thème Office</vt:lpstr>
      <vt:lpstr>Setting a MERN app with this topic:  </vt:lpstr>
      <vt:lpstr>Plan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a MERN app with this topic:</dc:title>
  <dc:creator>Rayhana Saula</dc:creator>
  <cp:lastModifiedBy>Rayhana Saula</cp:lastModifiedBy>
  <cp:revision>19</cp:revision>
  <dcterms:created xsi:type="dcterms:W3CDTF">2022-02-20T20:20:57Z</dcterms:created>
  <dcterms:modified xsi:type="dcterms:W3CDTF">2022-03-07T18:50:51Z</dcterms:modified>
</cp:coreProperties>
</file>