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07" r:id="rId3"/>
    <p:sldId id="510" r:id="rId4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hhan" lastIdx="5" clrIdx="0"/>
  <p:cmAuthor id="1" name="Hu Han" initials="hha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8A"/>
    <a:srgbClr val="30336E"/>
    <a:srgbClr val="005D9E"/>
    <a:srgbClr val="003E6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7825" autoAdjust="0"/>
  </p:normalViewPr>
  <p:slideViewPr>
    <p:cSldViewPr>
      <p:cViewPr varScale="1">
        <p:scale>
          <a:sx n="82" d="100"/>
          <a:sy n="82" d="100"/>
        </p:scale>
        <p:origin x="264" y="51"/>
      </p:cViewPr>
      <p:guideLst>
        <p:guide orient="horz" pos="2114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1"/>
            <a:ext cx="2773680" cy="434340"/>
          </a:xfrm>
          <a:prstGeom prst="rect">
            <a:avLst/>
          </a:prstGeom>
        </p:spPr>
        <p:txBody>
          <a:bodyPr vert="horz" lIns="86201" tIns="43100" rIns="86201" bIns="4310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625639" y="1"/>
            <a:ext cx="2773680" cy="434340"/>
          </a:xfrm>
          <a:prstGeom prst="rect">
            <a:avLst/>
          </a:prstGeom>
        </p:spPr>
        <p:txBody>
          <a:bodyPr vert="horz" lIns="86201" tIns="43100" rIns="86201" bIns="43100" rtlCol="0"/>
          <a:lstStyle>
            <a:lvl1pPr algn="r">
              <a:defRPr sz="1100"/>
            </a:lvl1pPr>
          </a:lstStyle>
          <a:p>
            <a:fld id="{67F0F684-45F5-4311-AA22-9C279A72F04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06212" y="652463"/>
            <a:ext cx="5788377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1" tIns="43100" rIns="86201" bIns="431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1" tIns="43100" rIns="86201" bIns="4310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1" tIns="43100" rIns="86201" bIns="4310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1" tIns="43100" rIns="86201" bIns="43100" rtlCol="0" anchor="b"/>
          <a:lstStyle>
            <a:lvl1pPr algn="r">
              <a:defRPr sz="1100"/>
            </a:lvl1pPr>
          </a:lstStyle>
          <a:p>
            <a:fld id="{611DF34E-C096-4E58-AE79-0A204306ED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true"/>
          </p:cNvSpPr>
          <p:nvPr/>
        </p:nvSpPr>
        <p:spPr bwMode="hidden">
          <a:xfrm>
            <a:off x="0" y="0"/>
            <a:ext cx="4673600" cy="6869113"/>
          </a:xfrm>
          <a:prstGeom prst="rect">
            <a:avLst/>
          </a:prstGeom>
          <a:gradFill rotWithShape="false">
            <a:gsLst>
              <a:gs pos="0">
                <a:schemeClr val="folHlink"/>
              </a:gs>
              <a:gs pos="100000">
                <a:schemeClr val="bg1"/>
              </a:gs>
            </a:gsLst>
            <a:lin ang="0" scaled="true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" name="Rectangle 1028"/>
          <p:cNvSpPr>
            <a:spLocks noChangeArrowheads="true"/>
          </p:cNvSpPr>
          <p:nvPr/>
        </p:nvSpPr>
        <p:spPr bwMode="hidden">
          <a:xfrm>
            <a:off x="1699684" y="1408113"/>
            <a:ext cx="10492316" cy="1955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zh-CN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0" y="925513"/>
            <a:ext cx="2829984" cy="2438400"/>
            <a:chOff x="0" y="672"/>
            <a:chExt cx="1806" cy="1989"/>
          </a:xfrm>
        </p:grpSpPr>
        <p:sp>
          <p:nvSpPr>
            <p:cNvPr id="7" name="Rectangle 1030"/>
            <p:cNvSpPr>
              <a:spLocks noChangeArrowheads="true"/>
            </p:cNvSpPr>
            <p:nvPr userDrawn="true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31"/>
            <p:cNvSpPr>
              <a:spLocks noChangeArrowheads="true"/>
            </p:cNvSpPr>
            <p:nvPr userDrawn="true"/>
          </p:nvSpPr>
          <p:spPr bwMode="auto">
            <a:xfrm>
              <a:off x="1081" y="1064"/>
              <a:ext cx="362" cy="40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32"/>
            <p:cNvSpPr>
              <a:spLocks noChangeArrowheads="true"/>
            </p:cNvSpPr>
            <p:nvPr userDrawn="true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33"/>
            <p:cNvSpPr>
              <a:spLocks noChangeArrowheads="true"/>
            </p:cNvSpPr>
            <p:nvPr userDrawn="true"/>
          </p:nvSpPr>
          <p:spPr bwMode="auto">
            <a:xfrm>
              <a:off x="719" y="2257"/>
              <a:ext cx="369" cy="4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34"/>
            <p:cNvSpPr>
              <a:spLocks noChangeArrowheads="true"/>
            </p:cNvSpPr>
            <p:nvPr userDrawn="true"/>
          </p:nvSpPr>
          <p:spPr bwMode="auto">
            <a:xfrm>
              <a:off x="1437" y="1064"/>
              <a:ext cx="369" cy="4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35"/>
            <p:cNvSpPr>
              <a:spLocks noChangeArrowheads="true"/>
            </p:cNvSpPr>
            <p:nvPr userDrawn="true"/>
          </p:nvSpPr>
          <p:spPr bwMode="auto">
            <a:xfrm>
              <a:off x="719" y="1464"/>
              <a:ext cx="369" cy="3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36"/>
            <p:cNvSpPr>
              <a:spLocks noChangeArrowheads="true"/>
            </p:cNvSpPr>
            <p:nvPr userDrawn="true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037"/>
            <p:cNvSpPr>
              <a:spLocks noChangeArrowheads="true"/>
            </p:cNvSpPr>
            <p:nvPr userDrawn="true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038"/>
            <p:cNvSpPr>
              <a:spLocks noChangeArrowheads="true"/>
            </p:cNvSpPr>
            <p:nvPr userDrawn="true"/>
          </p:nvSpPr>
          <p:spPr bwMode="auto">
            <a:xfrm>
              <a:off x="361" y="1857"/>
              <a:ext cx="363" cy="40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039"/>
            <p:cNvSpPr>
              <a:spLocks noChangeArrowheads="true"/>
            </p:cNvSpPr>
            <p:nvPr userDrawn="true"/>
          </p:nvSpPr>
          <p:spPr bwMode="auto">
            <a:xfrm>
              <a:off x="719" y="1857"/>
              <a:ext cx="369" cy="40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7" name="Picture 1048" descr="name"/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733117" y="6165850"/>
            <a:ext cx="49318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50" descr="logo"/>
          <p:cNvPicPr>
            <a:picLocks noChangeAspect="true" noChangeArrowheads="true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3129" b="12930"/>
          <a:stretch>
            <a:fillRect/>
          </a:stretch>
        </p:blipFill>
        <p:spPr bwMode="auto">
          <a:xfrm>
            <a:off x="5822951" y="6165850"/>
            <a:ext cx="946149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5" name="Rectangle 1043"/>
          <p:cNvSpPr>
            <a:spLocks noGrp="true" noChangeArrowheads="true"/>
          </p:cNvSpPr>
          <p:nvPr>
            <p:ph type="ctrTitle"/>
          </p:nvPr>
        </p:nvSpPr>
        <p:spPr>
          <a:xfrm>
            <a:off x="2897352" y="1240218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50196" name="Rectangle 1044"/>
          <p:cNvSpPr>
            <a:spLocks noGrp="true" noChangeArrowheads="true"/>
          </p:cNvSpPr>
          <p:nvPr>
            <p:ph type="subTitle" idx="1"/>
          </p:nvPr>
        </p:nvSpPr>
        <p:spPr>
          <a:xfrm>
            <a:off x="2939393" y="3536731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>
                <a:latin typeface="Segoe UI Light" panose="020B0502040204020203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19" name="Rectangle 1040"/>
          <p:cNvSpPr>
            <a:spLocks noGrp="true" noChangeArrowheads="true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  <p:sp>
        <p:nvSpPr>
          <p:cNvPr id="20" name="Rectangle 1041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1042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9232900" y="6346825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964084" y="457200"/>
            <a:ext cx="2618316" cy="54102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1102784" y="457200"/>
            <a:ext cx="7658100" cy="54102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6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/>
          </p:nvPr>
        </p:nvSpPr>
        <p:spPr>
          <a:xfrm>
            <a:off x="1102784" y="457200"/>
            <a:ext cx="10479616" cy="5410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5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02784" y="457200"/>
            <a:ext cx="10479616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true"/>
          </p:cNvSpPr>
          <p:nvPr>
            <p:ph type="tbl" idx="1" hasCustomPrompt="true"/>
          </p:nvPr>
        </p:nvSpPr>
        <p:spPr>
          <a:xfrm>
            <a:off x="1102784" y="1981200"/>
            <a:ext cx="10479616" cy="3886200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6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02784" y="457200"/>
            <a:ext cx="10479616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102784" y="1981200"/>
            <a:ext cx="5137149" cy="3886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quarter" idx="2"/>
          </p:nvPr>
        </p:nvSpPr>
        <p:spPr>
          <a:xfrm>
            <a:off x="6443133" y="1981200"/>
            <a:ext cx="5139267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true"/>
          </p:cNvSpPr>
          <p:nvPr>
            <p:ph sz="quarter" idx="3"/>
          </p:nvPr>
        </p:nvSpPr>
        <p:spPr>
          <a:xfrm>
            <a:off x="6443133" y="4000500"/>
            <a:ext cx="5139267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8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sz="quarter"/>
          </p:nvPr>
        </p:nvSpPr>
        <p:spPr>
          <a:xfrm>
            <a:off x="1102784" y="457200"/>
            <a:ext cx="10479616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quarter" idx="1"/>
          </p:nvPr>
        </p:nvSpPr>
        <p:spPr>
          <a:xfrm>
            <a:off x="1102784" y="1981200"/>
            <a:ext cx="5137149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quarter" idx="2"/>
          </p:nvPr>
        </p:nvSpPr>
        <p:spPr>
          <a:xfrm>
            <a:off x="6443133" y="1981200"/>
            <a:ext cx="5139267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true"/>
          </p:cNvSpPr>
          <p:nvPr>
            <p:ph sz="quarter" idx="3"/>
          </p:nvPr>
        </p:nvSpPr>
        <p:spPr>
          <a:xfrm>
            <a:off x="1102784" y="4000500"/>
            <a:ext cx="5137149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443133" y="4000500"/>
            <a:ext cx="5139267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9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56A2648-0B74-4128-9C51-1864835E22C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6551" y="250825"/>
            <a:ext cx="10479616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102784" y="1347788"/>
            <a:ext cx="5137149" cy="50958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443133" y="1347788"/>
            <a:ext cx="5139267" cy="50958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48834" y="177800"/>
            <a:ext cx="10479616" cy="658813"/>
          </a:xfrm>
        </p:spPr>
        <p:txBody>
          <a:bodyPr/>
          <a:lstStyle>
            <a:lvl1pPr>
              <a:defRPr sz="3500" b="1">
                <a:solidFill>
                  <a:srgbClr val="30336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102784" y="1347788"/>
            <a:ext cx="10479616" cy="5095875"/>
          </a:xfrm>
        </p:spPr>
        <p:txBody>
          <a:bodyPr/>
          <a:lstStyle>
            <a:lvl1pPr>
              <a:defRPr b="1" baseline="0">
                <a:solidFill>
                  <a:srgbClr val="3C41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rgbClr val="3C41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b="1" baseline="0">
                <a:solidFill>
                  <a:srgbClr val="3C41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1" baseline="0">
                <a:solidFill>
                  <a:srgbClr val="3C41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ü"/>
              <a:defRPr b="1" baseline="0">
                <a:solidFill>
                  <a:srgbClr val="3C418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6551" y="250825"/>
            <a:ext cx="10479616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102784" y="1347788"/>
            <a:ext cx="5137149" cy="50958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图表占位符 3"/>
          <p:cNvSpPr>
            <a:spLocks noGrp="true"/>
          </p:cNvSpPr>
          <p:nvPr>
            <p:ph type="chart" sz="half" idx="2" hasCustomPrompt="true"/>
          </p:nvPr>
        </p:nvSpPr>
        <p:spPr>
          <a:xfrm>
            <a:off x="6443133" y="1347788"/>
            <a:ext cx="5139267" cy="5095875"/>
          </a:xfrm>
        </p:spPr>
        <p:txBody>
          <a:bodyPr/>
          <a:lstStyle/>
          <a:p>
            <a:r>
              <a:rPr lang="en-US" altLang="zh-CN"/>
              <a:t>Click icon to add chart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6551" y="250825"/>
            <a:ext cx="10479616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102784" y="1347788"/>
            <a:ext cx="5137149" cy="50958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剪贴画占位符 3"/>
          <p:cNvSpPr>
            <a:spLocks noGrp="true"/>
          </p:cNvSpPr>
          <p:nvPr>
            <p:ph type="clipArt" sz="half" idx="2" hasCustomPrompt="true"/>
          </p:nvPr>
        </p:nvSpPr>
        <p:spPr>
          <a:xfrm>
            <a:off x="6443133" y="1347788"/>
            <a:ext cx="5139267" cy="5095875"/>
          </a:xfrm>
        </p:spPr>
        <p:txBody>
          <a:bodyPr/>
          <a:lstStyle/>
          <a:p>
            <a:r>
              <a:rPr lang="en-US" altLang="zh-CN"/>
              <a:t>Click icon to add clip art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ftr" sz="quarter" idx="10"/>
          </p:nvPr>
        </p:nvSpPr>
        <p:spPr>
          <a:xfrm>
            <a:off x="4165600" y="6540501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sldNum" sz="quarter" idx="11"/>
          </p:nvPr>
        </p:nvSpPr>
        <p:spPr>
          <a:xfrm>
            <a:off x="9241367" y="6540501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6" name="Rectangle 16"/>
          <p:cNvSpPr>
            <a:spLocks noGrp="true" noChangeArrowheads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6551" y="250825"/>
            <a:ext cx="10479616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102784" y="1347788"/>
            <a:ext cx="10479616" cy="247173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02784" y="3971925"/>
            <a:ext cx="10479616" cy="24717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6551" y="250825"/>
            <a:ext cx="10479616" cy="6588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sz="half" idx="1"/>
          </p:nvPr>
        </p:nvSpPr>
        <p:spPr>
          <a:xfrm>
            <a:off x="1102784" y="1347788"/>
            <a:ext cx="5137149" cy="50958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quarter" idx="2"/>
          </p:nvPr>
        </p:nvSpPr>
        <p:spPr>
          <a:xfrm>
            <a:off x="6443133" y="1347788"/>
            <a:ext cx="5139267" cy="247173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true"/>
          </p:cNvSpPr>
          <p:nvPr>
            <p:ph sz="quarter" idx="3"/>
          </p:nvPr>
        </p:nvSpPr>
        <p:spPr>
          <a:xfrm>
            <a:off x="6443133" y="3971925"/>
            <a:ext cx="5139267" cy="24717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0"/>
          </p:nvPr>
        </p:nvSpPr>
        <p:spPr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1"/>
          </p:nvPr>
        </p:nvSpPr>
        <p:spPr>
          <a:xfrm>
            <a:off x="9241367" y="6548438"/>
            <a:ext cx="2844800" cy="261937"/>
          </a:xfrm>
        </p:spPr>
        <p:txBody>
          <a:bodyPr/>
          <a:lstStyle>
            <a:lvl1pPr>
              <a:defRPr smtClean="0"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2"/>
          </p:nvPr>
        </p:nvSpPr>
        <p:spPr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102784" y="1981200"/>
            <a:ext cx="5137149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443133" y="1981200"/>
            <a:ext cx="5139267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9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5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4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7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"/>
          <p:cNvSpPr>
            <a:spLocks noGrp="true" noChangeArrowheads="true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6" name="Rectangle 16"/>
          <p:cNvSpPr>
            <a:spLocks noGrp="true" noChangeArrowheads="true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4.png"/><Relationship Id="rId23" Type="http://schemas.openxmlformats.org/officeDocument/2006/relationships/image" Target="../media/image2.png"/><Relationship Id="rId22" Type="http://schemas.openxmlformats.org/officeDocument/2006/relationships/image" Target="../media/image3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/>
          <p:cNvPicPr>
            <a:picLocks noChangeAspect="true" noChangeArrowheads="true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15433" y="1349375"/>
            <a:ext cx="3048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540501"/>
            <a:ext cx="3860800" cy="261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ctr">
              <a:defRPr sz="1200" b="0" baseline="0">
                <a:solidFill>
                  <a:schemeClr val="tx1"/>
                </a:solidFill>
                <a:latin typeface="Arial" panose="02080604020202020204" pitchFamily="34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9241367" y="6540501"/>
            <a:ext cx="2844800" cy="261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baseline="0">
                <a:solidFill>
                  <a:schemeClr val="tx1"/>
                </a:solidFill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defRPr>
            </a:lvl1pPr>
          </a:lstStyle>
          <a:p>
            <a:fld id="{DC6B2C4F-975D-40AF-9203-CD9202CF4CB0}" type="slidenum">
              <a:rPr lang="en-US" smtClean="0"/>
            </a:fld>
            <a:endParaRPr lang="en-US"/>
          </a:p>
        </p:txBody>
      </p:sp>
      <p:sp>
        <p:nvSpPr>
          <p:cNvPr id="2053" name="Rectangle 14"/>
          <p:cNvSpPr>
            <a:spLocks noGrp="true" noChangeArrowheads="true"/>
          </p:cNvSpPr>
          <p:nvPr>
            <p:ph type="title"/>
          </p:nvPr>
        </p:nvSpPr>
        <p:spPr bwMode="auto">
          <a:xfrm>
            <a:off x="1606551" y="250825"/>
            <a:ext cx="9451307" cy="658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1102784" y="1347788"/>
            <a:ext cx="10479616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68" name="Rectangle 16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06451" y="6532563"/>
            <a:ext cx="2844800" cy="27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baseline="0" smtClean="0">
                <a:solidFill>
                  <a:schemeClr val="tx1"/>
                </a:solidFill>
                <a:latin typeface="Arial" panose="02080604020202020204" pitchFamily="34" charset="0"/>
                <a:ea typeface="黑体" panose="02010609060101010101" pitchFamily="49" charset="-122"/>
              </a:defRPr>
            </a:lvl1pPr>
          </a:lstStyle>
          <a:p>
            <a:fld id="{B56A2648-0B74-4128-9C51-1864835E22C2}" type="datetimeFigureOut">
              <a:rPr lang="en-US" smtClean="0"/>
            </a:fld>
            <a:endParaRPr lang="en-US"/>
          </a:p>
        </p:txBody>
      </p:sp>
      <p:pic>
        <p:nvPicPr>
          <p:cNvPr id="1032" name="Picture 25" descr="logo"/>
          <p:cNvPicPr>
            <a:picLocks noChangeAspect="true" noChangeArrowheads="true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3129" b="12930"/>
          <a:stretch>
            <a:fillRect/>
          </a:stretch>
        </p:blipFill>
        <p:spPr bwMode="auto">
          <a:xfrm>
            <a:off x="112184" y="188913"/>
            <a:ext cx="116628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4"/>
          <p:cNvGrpSpPr/>
          <p:nvPr/>
        </p:nvGrpSpPr>
        <p:grpSpPr bwMode="auto">
          <a:xfrm>
            <a:off x="518584" y="893763"/>
            <a:ext cx="11042649" cy="474662"/>
            <a:chOff x="0" y="0"/>
            <a:chExt cx="5760" cy="344"/>
          </a:xfrm>
        </p:grpSpPr>
        <p:sp>
          <p:nvSpPr>
            <p:cNvPr id="49157" name="Rectangle 5"/>
            <p:cNvSpPr>
              <a:spLocks noChangeArrowheads="true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false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true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58" name="Rectangle 6"/>
            <p:cNvSpPr>
              <a:spLocks noChangeArrowheads="true"/>
            </p:cNvSpPr>
            <p:nvPr/>
          </p:nvSpPr>
          <p:spPr bwMode="auto">
            <a:xfrm>
              <a:off x="259" y="85"/>
              <a:ext cx="5501" cy="173"/>
            </a:xfrm>
            <a:prstGeom prst="rect">
              <a:avLst/>
            </a:prstGeom>
            <a:gradFill rotWithShape="false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true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59" name="Rectangle 7"/>
            <p:cNvSpPr>
              <a:spLocks noChangeArrowheads="true"/>
            </p:cNvSpPr>
            <p:nvPr/>
          </p:nvSpPr>
          <p:spPr bwMode="auto">
            <a:xfrm>
              <a:off x="258" y="85"/>
              <a:ext cx="88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60" name="Rectangle 8"/>
            <p:cNvSpPr>
              <a:spLocks noChangeArrowheads="true"/>
            </p:cNvSpPr>
            <p:nvPr/>
          </p:nvSpPr>
          <p:spPr bwMode="auto">
            <a:xfrm>
              <a:off x="344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61" name="Rectangle 9"/>
            <p:cNvSpPr>
              <a:spLocks noChangeArrowheads="true"/>
            </p:cNvSpPr>
            <p:nvPr/>
          </p:nvSpPr>
          <p:spPr bwMode="auto">
            <a:xfrm>
              <a:off x="344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62" name="Rectangle 10"/>
            <p:cNvSpPr>
              <a:spLocks noChangeArrowheads="true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hlin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63" name="Rectangle 11"/>
            <p:cNvSpPr>
              <a:spLocks noChangeArrowheads="true"/>
            </p:cNvSpPr>
            <p:nvPr/>
          </p:nvSpPr>
          <p:spPr bwMode="auto">
            <a:xfrm>
              <a:off x="83" y="86"/>
              <a:ext cx="89" cy="8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64" name="Rectangle 12"/>
            <p:cNvSpPr>
              <a:spLocks noChangeArrowheads="true"/>
            </p:cNvSpPr>
            <p:nvPr/>
          </p:nvSpPr>
          <p:spPr bwMode="auto">
            <a:xfrm>
              <a:off x="258" y="171"/>
              <a:ext cx="88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65" name="Rectangle 13"/>
            <p:cNvSpPr>
              <a:spLocks noChangeArrowheads="true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b="0">
                <a:solidFill>
                  <a:schemeClr val="accent2"/>
                </a:solidFill>
                <a:latin typeface="Arial" panose="02080604020202020204" pitchFamily="34" charset="0"/>
              </a:endParaRPr>
            </a:p>
          </p:txBody>
        </p:sp>
      </p:grpSp>
      <p:pic>
        <p:nvPicPr>
          <p:cNvPr id="1034" name="Picture 26" descr="logo－zi-shu"/>
          <p:cNvPicPr>
            <a:picLocks noChangeAspect="true" noChangeArrowheads="true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77800" y="1617663"/>
            <a:ext cx="3302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9" name="Text Box 27"/>
          <p:cNvSpPr txBox="true">
            <a:spLocks noChangeArrowheads="true"/>
          </p:cNvSpPr>
          <p:nvPr/>
        </p:nvSpPr>
        <p:spPr bwMode="auto">
          <a:xfrm>
            <a:off x="247016" y="3441700"/>
            <a:ext cx="305435" cy="3436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800" dirty="0">
                <a:solidFill>
                  <a:srgbClr val="F62A4C"/>
                </a:solidFill>
                <a:latin typeface="Arial" panose="02080604020202020204" pitchFamily="34" charset="0"/>
              </a:rPr>
              <a:t>Institute of Computing Technology, Chinese Academy of Sciences</a:t>
            </a:r>
            <a:endParaRPr lang="zh-CN" altLang="en-US" sz="800" dirty="0">
              <a:solidFill>
                <a:srgbClr val="F62A4C"/>
              </a:solidFill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aseline="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8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8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8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panose="0208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8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美颜相机作业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49045" y="1295400"/>
            <a:ext cx="9811385" cy="4495800"/>
          </a:xfrm>
        </p:spPr>
        <p:txBody>
          <a:bodyPr/>
          <a:lstStyle/>
          <a:p>
            <a:r>
              <a:rPr lang="zh-CN" altLang="en-US" sz="2400" dirty="0"/>
              <a:t>实验目的：</a:t>
            </a:r>
            <a:endParaRPr lang="en-US" altLang="zh-CN" sz="2400" dirty="0"/>
          </a:p>
          <a:p>
            <a:pPr lvl="1"/>
            <a:r>
              <a:rPr lang="zh-CN" altLang="en-US" sz="2000" dirty="0"/>
              <a:t>基于课堂所学图像处理知识，自主设计美颜算法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实验要求：</a:t>
            </a:r>
            <a:endParaRPr lang="en-US" altLang="zh-CN" sz="24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已提供</a:t>
            </a:r>
            <a:r>
              <a:rPr lang="en-US" altLang="zh-CN" sz="2000" dirty="0"/>
              <a:t>10</a:t>
            </a:r>
            <a:r>
              <a:rPr lang="zh-CN" altLang="en-US" sz="2000" dirty="0"/>
              <a:t>张人脸图片</a:t>
            </a:r>
            <a:r>
              <a:rPr lang="zh-CN" sz="2000" dirty="0"/>
              <a:t>，对人脸区域进行针对性处理，达到自然美颜效果</a:t>
            </a:r>
            <a:endParaRPr 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zh-CN" altLang="en-US" sz="2000" dirty="0"/>
              <a:t>可以使用已有人脸关键点、检测等相关算法，美颜部份算法需</a:t>
            </a:r>
            <a:r>
              <a:rPr lang="zh-CN" altLang="en-US" sz="2000" dirty="0">
                <a:solidFill>
                  <a:srgbClr val="FF0000"/>
                </a:solidFill>
              </a:rPr>
              <a:t>自主实现</a:t>
            </a:r>
            <a:endParaRPr lang="zh-CN" altLang="en-US" sz="2000" dirty="0"/>
          </a:p>
          <a:p>
            <a:pPr lvl="1"/>
            <a:r>
              <a:rPr lang="en-US" altLang="zh-CN" sz="2000" dirty="0"/>
              <a:t>3. </a:t>
            </a:r>
            <a:r>
              <a:rPr lang="zh-CN" altLang="en-US" sz="2000" dirty="0"/>
              <a:t>美颜算法考评包含</a:t>
            </a:r>
            <a:r>
              <a:rPr lang="zh-CN" altLang="en-US" sz="2000" dirty="0">
                <a:solidFill>
                  <a:srgbClr val="FF0000"/>
                </a:solidFill>
              </a:rPr>
              <a:t>区域颜色调整、五官尺寸改变</a:t>
            </a:r>
            <a:r>
              <a:rPr lang="zh-CN" altLang="en-US" sz="2000" dirty="0"/>
              <a:t>。添加额外装饰物（加耳环、加帽子等）不纳入考评。</a:t>
            </a:r>
            <a:endParaRPr lang="zh-CN" altLang="en-US" sz="2000" dirty="0"/>
          </a:p>
          <a:p>
            <a:pPr lvl="1"/>
            <a:r>
              <a:rPr lang="en-US" altLang="zh-CN" sz="2000" dirty="0"/>
              <a:t>4. </a:t>
            </a:r>
            <a:r>
              <a:rPr lang="zh-CN" altLang="en-US" sz="2000" dirty="0"/>
              <a:t>不要求实时处理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dirty="0"/>
              <a:t>提交格式：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代码</a:t>
            </a:r>
            <a:r>
              <a:rPr lang="en-US" altLang="zh-CN" sz="2000" dirty="0"/>
              <a:t>+README+</a:t>
            </a:r>
            <a:r>
              <a:rPr lang="zh-CN" altLang="en-US" sz="2000" dirty="0"/>
              <a:t>实验报告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美颜相机作业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49045" y="1295400"/>
            <a:ext cx="5603240" cy="4495800"/>
          </a:xfrm>
        </p:spPr>
        <p:txBody>
          <a:bodyPr/>
          <a:lstStyle/>
          <a:p>
            <a:r>
              <a:rPr lang="zh-CN" altLang="en-US" sz="2400" dirty="0"/>
              <a:t>提供人脸关键点检测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dlib</a:t>
            </a:r>
            <a:r>
              <a:rPr lang="zh-CN" altLang="en-US" sz="2000" dirty="0"/>
              <a:t>人脸算法库：https://github.com/davisking/dlib</a:t>
            </a:r>
            <a:endParaRPr lang="zh-CN" altLang="en-US" sz="2000" dirty="0"/>
          </a:p>
          <a:p>
            <a:pPr lvl="1"/>
            <a:r>
              <a:rPr lang="zh-CN" altLang="en-US" sz="2000" dirty="0"/>
              <a:t>按照自己的平台配置安装</a:t>
            </a:r>
            <a:r>
              <a:rPr lang="en-US" altLang="zh-CN" sz="2000" dirty="0"/>
              <a:t>dlib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zh-CN" sz="2000" dirty="0"/>
              <a:t>已提供</a:t>
            </a:r>
            <a:r>
              <a:rPr lang="en-US" altLang="zh-CN" sz="2000" dirty="0"/>
              <a:t>dlib</a:t>
            </a:r>
            <a:r>
              <a:rPr lang="zh-CN" altLang="en-US" sz="2000" dirty="0"/>
              <a:t>人脸关键点</a:t>
            </a:r>
            <a:r>
              <a:rPr lang="zh-CN" sz="2000" dirty="0"/>
              <a:t>示例代码，完成安装后直接运行</a:t>
            </a:r>
            <a:r>
              <a:rPr lang="en-US" altLang="zh-CN" sz="2000" dirty="0"/>
              <a:t>python face_point.py</a:t>
            </a:r>
            <a:r>
              <a:rPr lang="zh-CN" altLang="en-US" sz="2000" dirty="0"/>
              <a:t>即可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也可使用其他人脸检测的开源算法</a:t>
            </a:r>
            <a:endParaRPr lang="zh-CN" altLang="en-US" sz="2000" dirty="0"/>
          </a:p>
        </p:txBody>
      </p:sp>
      <p:pic>
        <p:nvPicPr>
          <p:cNvPr id="4" name="Picture 3" descr="yaoming_keypoint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49485" y="1793240"/>
            <a:ext cx="2047875" cy="2886075"/>
          </a:xfrm>
          <a:prstGeom prst="rect">
            <a:avLst/>
          </a:prstGeom>
        </p:spPr>
      </p:pic>
      <p:pic>
        <p:nvPicPr>
          <p:cNvPr id="5" name="Picture 4" descr="yaomin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10" y="1793240"/>
            <a:ext cx="2047240" cy="2886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T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n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Char char="n"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  <a:sym typeface="Symbol" panose="05050102010706020507" pitchFamily="18" charset="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</Template>
  <TotalTime>0</TotalTime>
  <Words>320</Words>
  <Application>WPS Presentation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Standard Symbols PS</vt:lpstr>
      <vt:lpstr>Nimbus Roman No9 L</vt:lpstr>
      <vt:lpstr>Droid Sans Fallback</vt:lpstr>
      <vt:lpstr>Symbol</vt:lpstr>
      <vt:lpstr>黑体</vt:lpstr>
      <vt:lpstr>Times New Roman</vt:lpstr>
      <vt:lpstr>微软雅黑</vt:lpstr>
      <vt:lpstr>Segoe UI Light</vt:lpstr>
      <vt:lpstr>Noto Music</vt:lpstr>
      <vt:lpstr>Verdana</vt:lpstr>
      <vt:lpstr>Open Sans</vt:lpstr>
      <vt:lpstr>Courier New</vt:lpstr>
      <vt:lpstr>DejaVu Sans</vt:lpstr>
      <vt:lpstr>文鼎ＰＬ简中楷</vt:lpstr>
      <vt:lpstr>宋体</vt:lpstr>
      <vt:lpstr>Arial Unicode MS</vt:lpstr>
      <vt:lpstr>Calibri</vt:lpstr>
      <vt:lpstr>ICT</vt:lpstr>
      <vt:lpstr>美颜相机作业</vt:lpstr>
      <vt:lpstr>美颜相机作业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Demographics Estimation from Face Images</dc:title>
  <dc:creator>Windows User</dc:creator>
  <cp:lastModifiedBy>yude</cp:lastModifiedBy>
  <cp:revision>1848</cp:revision>
  <cp:lastPrinted>2021-05-17T05:50:28Z</cp:lastPrinted>
  <dcterms:created xsi:type="dcterms:W3CDTF">2021-05-17T05:50:28Z</dcterms:created>
  <dcterms:modified xsi:type="dcterms:W3CDTF">2021-05-17T05:50:28Z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