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5" r:id="rId7"/>
    <p:sldId id="259" r:id="rId8"/>
    <p:sldId id="266" r:id="rId9"/>
    <p:sldId id="267" r:id="rId10"/>
    <p:sldId id="268" r:id="rId11"/>
    <p:sldId id="260" r:id="rId12"/>
    <p:sldId id="269" r:id="rId13"/>
    <p:sldId id="270" r:id="rId14"/>
    <p:sldId id="261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113DC-848D-45F9-A6E9-08BA0F50487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E86BFB5-EF56-4CDC-9246-B58D137D0650}">
      <dgm:prSet/>
      <dgm:spPr/>
      <dgm:t>
        <a:bodyPr/>
        <a:lstStyle/>
        <a:p>
          <a:r>
            <a:rPr lang="zh-CN" b="1" dirty="0"/>
            <a:t>计算机网络实验</a:t>
          </a:r>
          <a:br>
            <a:rPr lang="en-US" b="1" dirty="0"/>
          </a:br>
          <a:r>
            <a:rPr lang="en-US" b="1" dirty="0"/>
            <a:t>Lab3-7</a:t>
          </a:r>
          <a:r>
            <a:rPr lang="zh-CN" b="1" dirty="0"/>
            <a:t>总结</a:t>
          </a:r>
          <a:endParaRPr lang="zh-CN" dirty="0"/>
        </a:p>
      </dgm:t>
    </dgm:pt>
    <dgm:pt modelId="{17EEFE14-C42F-476D-94CF-62B6955409C4}" type="parTrans" cxnId="{9F3834B7-D4CE-4451-AEEB-D48D09B2CF02}">
      <dgm:prSet/>
      <dgm:spPr/>
      <dgm:t>
        <a:bodyPr/>
        <a:lstStyle/>
        <a:p>
          <a:endParaRPr lang="zh-CN" altLang="en-US"/>
        </a:p>
      </dgm:t>
    </dgm:pt>
    <dgm:pt modelId="{7F4A9D41-5780-4C58-AE87-9532CC3933A7}" type="sibTrans" cxnId="{9F3834B7-D4CE-4451-AEEB-D48D09B2CF02}">
      <dgm:prSet/>
      <dgm:spPr/>
      <dgm:t>
        <a:bodyPr/>
        <a:lstStyle/>
        <a:p>
          <a:endParaRPr lang="zh-CN" altLang="en-US"/>
        </a:p>
      </dgm:t>
    </dgm:pt>
    <dgm:pt modelId="{01371737-DF0E-41F8-93F6-28236324FA67}" type="pres">
      <dgm:prSet presAssocID="{F53113DC-848D-45F9-A6E9-08BA0F504878}" presName="Name0" presStyleCnt="0">
        <dgm:presLayoutVars>
          <dgm:dir/>
          <dgm:resizeHandles val="exact"/>
        </dgm:presLayoutVars>
      </dgm:prSet>
      <dgm:spPr/>
    </dgm:pt>
    <dgm:pt modelId="{8664A335-C9EC-4843-82FF-C65A28972930}" type="pres">
      <dgm:prSet presAssocID="{0E86BFB5-EF56-4CDC-9246-B58D137D0650}" presName="node" presStyleLbl="node1" presStyleIdx="0" presStyleCnt="1">
        <dgm:presLayoutVars>
          <dgm:bulletEnabled val="1"/>
        </dgm:presLayoutVars>
      </dgm:prSet>
      <dgm:spPr/>
    </dgm:pt>
  </dgm:ptLst>
  <dgm:cxnLst>
    <dgm:cxn modelId="{12A02003-3FD4-4C48-B283-D6C46A189321}" type="presOf" srcId="{F53113DC-848D-45F9-A6E9-08BA0F504878}" destId="{01371737-DF0E-41F8-93F6-28236324FA67}" srcOrd="0" destOrd="0" presId="urn:microsoft.com/office/officeart/2005/8/layout/process1"/>
    <dgm:cxn modelId="{6959A231-FB0F-47B6-9381-BEAF541A7B36}" type="presOf" srcId="{0E86BFB5-EF56-4CDC-9246-B58D137D0650}" destId="{8664A335-C9EC-4843-82FF-C65A28972930}" srcOrd="0" destOrd="0" presId="urn:microsoft.com/office/officeart/2005/8/layout/process1"/>
    <dgm:cxn modelId="{9F3834B7-D4CE-4451-AEEB-D48D09B2CF02}" srcId="{F53113DC-848D-45F9-A6E9-08BA0F504878}" destId="{0E86BFB5-EF56-4CDC-9246-B58D137D0650}" srcOrd="0" destOrd="0" parTransId="{17EEFE14-C42F-476D-94CF-62B6955409C4}" sibTransId="{7F4A9D41-5780-4C58-AE87-9532CC3933A7}"/>
    <dgm:cxn modelId="{CBF24F56-90FF-4D55-BD29-63BF75A4B1FD}" type="presParOf" srcId="{01371737-DF0E-41F8-93F6-28236324FA67}" destId="{8664A335-C9EC-4843-82FF-C65A2897293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5B5C13-804D-4610-9D7E-4E38D0A608C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E7F914F-FA7F-4B22-876E-41C7D2FE406C}">
      <dgm:prSet/>
      <dgm:spPr/>
      <dgm:t>
        <a:bodyPr/>
        <a:lstStyle/>
        <a:p>
          <a:r>
            <a:rPr lang="en-US" b="1" dirty="0">
              <a:latin typeface="Brush Script MT" panose="03060802040406070304" pitchFamily="66" charset="0"/>
            </a:rPr>
            <a:t>Thanks</a:t>
          </a:r>
          <a:endParaRPr lang="zh-CN" dirty="0">
            <a:latin typeface="Brush Script MT" panose="03060802040406070304" pitchFamily="66" charset="0"/>
          </a:endParaRPr>
        </a:p>
      </dgm:t>
    </dgm:pt>
    <dgm:pt modelId="{40919170-10FD-403E-8D03-ED7B78598BEE}" type="parTrans" cxnId="{B1D9D410-8D76-4827-97C2-D99172014946}">
      <dgm:prSet/>
      <dgm:spPr/>
      <dgm:t>
        <a:bodyPr/>
        <a:lstStyle/>
        <a:p>
          <a:endParaRPr lang="zh-CN" altLang="en-US"/>
        </a:p>
      </dgm:t>
    </dgm:pt>
    <dgm:pt modelId="{17C0B7AF-0D7F-4F47-8896-8969C1516A94}" type="sibTrans" cxnId="{B1D9D410-8D76-4827-97C2-D99172014946}">
      <dgm:prSet/>
      <dgm:spPr/>
      <dgm:t>
        <a:bodyPr/>
        <a:lstStyle/>
        <a:p>
          <a:endParaRPr lang="zh-CN" altLang="en-US"/>
        </a:p>
      </dgm:t>
    </dgm:pt>
    <dgm:pt modelId="{68054C53-31A8-4578-B654-A76FF3D6B14C}" type="pres">
      <dgm:prSet presAssocID="{915B5C13-804D-4610-9D7E-4E38D0A608CD}" presName="compositeShape" presStyleCnt="0">
        <dgm:presLayoutVars>
          <dgm:chMax val="7"/>
          <dgm:dir/>
          <dgm:resizeHandles val="exact"/>
        </dgm:presLayoutVars>
      </dgm:prSet>
      <dgm:spPr/>
    </dgm:pt>
    <dgm:pt modelId="{99120566-FDB3-4949-BDC9-73E8BB20E4C5}" type="pres">
      <dgm:prSet presAssocID="{8E7F914F-FA7F-4B22-876E-41C7D2FE406C}" presName="circ1TxSh" presStyleLbl="vennNode1" presStyleIdx="0" presStyleCnt="1"/>
      <dgm:spPr/>
    </dgm:pt>
  </dgm:ptLst>
  <dgm:cxnLst>
    <dgm:cxn modelId="{B1D9D410-8D76-4827-97C2-D99172014946}" srcId="{915B5C13-804D-4610-9D7E-4E38D0A608CD}" destId="{8E7F914F-FA7F-4B22-876E-41C7D2FE406C}" srcOrd="0" destOrd="0" parTransId="{40919170-10FD-403E-8D03-ED7B78598BEE}" sibTransId="{17C0B7AF-0D7F-4F47-8896-8969C1516A94}"/>
    <dgm:cxn modelId="{4B6E806C-0F13-464E-87D1-2698E27FA424}" type="presOf" srcId="{8E7F914F-FA7F-4B22-876E-41C7D2FE406C}" destId="{99120566-FDB3-4949-BDC9-73E8BB20E4C5}" srcOrd="0" destOrd="0" presId="urn:microsoft.com/office/officeart/2005/8/layout/venn1"/>
    <dgm:cxn modelId="{E52E6E54-2CCE-4DEA-B808-2388C16688E8}" type="presOf" srcId="{915B5C13-804D-4610-9D7E-4E38D0A608CD}" destId="{68054C53-31A8-4578-B654-A76FF3D6B14C}" srcOrd="0" destOrd="0" presId="urn:microsoft.com/office/officeart/2005/8/layout/venn1"/>
    <dgm:cxn modelId="{B9ED9962-A592-492D-91D4-40D81B79D387}" type="presParOf" srcId="{68054C53-31A8-4578-B654-A76FF3D6B14C}" destId="{99120566-FDB3-4949-BDC9-73E8BB20E4C5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4A335-C9EC-4843-82FF-C65A28972930}">
      <dsp:nvSpPr>
        <dsp:cNvPr id="0" name=""/>
        <dsp:cNvSpPr/>
      </dsp:nvSpPr>
      <dsp:spPr>
        <a:xfrm>
          <a:off x="4464" y="0"/>
          <a:ext cx="9135070" cy="2387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700" b="1" kern="1200" dirty="0"/>
            <a:t>计算机网络实验</a:t>
          </a:r>
          <a:br>
            <a:rPr lang="en-US" sz="5700" b="1" kern="1200" dirty="0"/>
          </a:br>
          <a:r>
            <a:rPr lang="en-US" sz="5700" b="1" kern="1200" dirty="0"/>
            <a:t>Lab3-7</a:t>
          </a:r>
          <a:r>
            <a:rPr lang="zh-CN" sz="5700" b="1" kern="1200" dirty="0"/>
            <a:t>总结</a:t>
          </a:r>
          <a:endParaRPr lang="zh-CN" sz="5700" kern="1200" dirty="0"/>
        </a:p>
      </dsp:txBody>
      <dsp:txXfrm>
        <a:off x="74394" y="69930"/>
        <a:ext cx="8995210" cy="22477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20566-FDB3-4949-BDC9-73E8BB20E4C5}">
      <dsp:nvSpPr>
        <dsp:cNvPr id="0" name=""/>
        <dsp:cNvSpPr/>
      </dsp:nvSpPr>
      <dsp:spPr>
        <a:xfrm>
          <a:off x="3831431" y="0"/>
          <a:ext cx="2852736" cy="2852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>
              <a:latin typeface="Brush Script MT" panose="03060802040406070304" pitchFamily="66" charset="0"/>
            </a:rPr>
            <a:t>Thanks</a:t>
          </a:r>
          <a:endParaRPr lang="zh-CN" sz="6500" kern="1200" dirty="0">
            <a:latin typeface="Brush Script MT" panose="03060802040406070304" pitchFamily="66" charset="0"/>
          </a:endParaRPr>
        </a:p>
      </dsp:txBody>
      <dsp:txXfrm>
        <a:off x="4249205" y="417774"/>
        <a:ext cx="2017188" cy="2017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A0BFD-099E-C6EB-DCFE-A5ACF5799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04E69C-A9BB-CF06-C4CC-74BC923E3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64B11-799C-007A-D102-A24C638D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7CAD-2718-48A2-BD54-EB8EB91AADB7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89465-9CB7-D330-7CB3-34405520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83B8D-0DEC-CAF8-FBFD-FE66E5FF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861F-05FA-4096-9FF2-67A3401AC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0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D89C7-9240-E5B2-BC34-A64FD1EC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35561F-89CB-CDF9-95A0-D32C6BAEB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C3428-FF1A-54B0-0370-5103C15E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7CAD-2718-48A2-BD54-EB8EB91AADB7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A3F7E-95AE-C08B-01C2-547D295E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64E18-78B1-76DE-C587-F3D71EBF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861F-05FA-4096-9FF2-67A3401AC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62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3D3C59-3F66-058D-0FED-9A1C20246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5F66DF-5F95-306B-C607-F92778456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AEEA5-DE5C-5B57-5B24-C7AF1B94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7CAD-2718-48A2-BD54-EB8EB91AADB7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2DE28-D2CF-2EB2-0EB3-BCD59FB9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87606-E56A-CAE3-398C-1F8209DA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861F-05FA-4096-9FF2-67A3401AC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87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40400-DB9C-1742-F7CD-E2963193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1F09C-57B2-9FB5-1C11-BCFAAF46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CB599-7C0B-94F8-E9C7-AC39C16D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7CAD-2718-48A2-BD54-EB8EB91AADB7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FE6E6-E0DF-907F-6D22-263DC160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FD17-D4AB-91DA-5C1E-FD12B4FC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861F-05FA-4096-9FF2-67A3401AC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53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6DE48-127D-F8D2-DF0E-71B08B6C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B9BAF9-D922-426B-8847-A5D16F7AB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56DD7-08DE-1814-DADC-D6E37FE0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7CAD-2718-48A2-BD54-EB8EB91AADB7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3F7BD2-4FB8-7690-ECC6-378C9DC8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16197-F81E-4D35-8277-880DE104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861F-05FA-4096-9FF2-67A3401AC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3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1E5F5-5BCC-3F7D-6654-4F2D62F2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FE97D-EA97-8069-449F-A26EC3504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6DA5D5-0E1D-8C8F-6074-7D5E448F1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DA2750-4196-B9B9-DE43-257523B0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7CAD-2718-48A2-BD54-EB8EB91AADB7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664DB-08CD-9851-DBDF-3AFF9284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BD25F2-A113-B34D-D055-6A55213E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861F-05FA-4096-9FF2-67A3401AC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91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13839-7558-AAE3-4A72-A0960F6D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FE549-C034-2718-84FD-758B73350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2058E8-5031-88DA-491C-2F68A9FC4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DC6107-E5C4-2D6F-D369-FEEEB14CE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87650E-A087-98AA-D92F-9F729222F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F267EE-07DB-F9D0-0345-11A109B6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7CAD-2718-48A2-BD54-EB8EB91AADB7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EE41E3-02B7-958B-36B1-0AD21F64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35CA65-EBD3-FDC9-63A9-B14F4CE7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861F-05FA-4096-9FF2-67A3401AC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81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CEF26-95A5-B4E1-C6B8-0725B661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4AC828-86C8-647A-BE68-19735D89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7CAD-2718-48A2-BD54-EB8EB91AADB7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842E19-0D97-A878-F7ED-6A58ED9C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7E8E47-EAA4-5907-B22D-C75D1635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861F-05FA-4096-9FF2-67A3401AC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60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0A883B-E66B-4F58-4990-8B07837C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7CAD-2718-48A2-BD54-EB8EB91AADB7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7B0730-28F0-83F9-79B7-5353778F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17B663-4BBE-CD08-E93E-785E4BA0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861F-05FA-4096-9FF2-67A3401AC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2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B8626-61F4-5E64-0B79-F5330E6CD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6E7E4-3567-545D-5F55-D7DDF70C2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69BB75-C805-ADEF-6DB2-1D1B4677A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689A5B-21B1-BE30-F773-B3546D49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7CAD-2718-48A2-BD54-EB8EB91AADB7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F0D961-589B-2BEB-D096-B8F093AD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D4B19E-36BE-D65F-81B8-AB594691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861F-05FA-4096-9FF2-67A3401AC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2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39F89-6B8A-7C85-786A-4B3EC681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4DDD4-2B79-46BB-ACB5-F9445ECFB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6417E0-9E65-2569-6F59-11CDF3EB6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B41DFE-B7A2-36B6-23FA-33FCA0E6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7CAD-2718-48A2-BD54-EB8EB91AADB7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80EBBF-A1AD-70C6-918A-A5AE91C7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37EEF7-992D-9030-2912-C7F743EC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861F-05FA-4096-9FF2-67A3401AC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18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ABF797-0E56-D5A0-F521-22C5576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0F35B9-F8E2-1747-E69D-CEE0F0044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09E060-56F6-0435-F9D4-72C7CA671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07CAD-2718-48A2-BD54-EB8EB91AADB7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59C81-5D9E-2B32-D901-A3EA97DF0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C637B-F37D-6E3C-E0B3-8B8896220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F861F-05FA-4096-9FF2-67A3401AC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75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4C3439B-ED45-8203-1B35-BFEFCD9B08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8911525"/>
              </p:ext>
            </p:extLst>
          </p:nvPr>
        </p:nvGraphicFramePr>
        <p:xfrm>
          <a:off x="1524000" y="1645265"/>
          <a:ext cx="91440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副标题 2">
            <a:extLst>
              <a:ext uri="{FF2B5EF4-FFF2-40B4-BE49-F238E27FC236}">
                <a16:creationId xmlns:a16="http://schemas.microsoft.com/office/drawing/2014/main" id="{87E49230-8E26-581B-F2C1-E86514814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6377" y="5008046"/>
            <a:ext cx="9144000" cy="1655762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热伊莱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图尔贡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2018K8009929030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57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E08C3-8E05-7DE2-DC3C-53E48B4C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Lab5——</a:t>
            </a:r>
            <a:r>
              <a:rPr lang="zh-CN" altLang="en-US" dirty="0"/>
              <a:t>数据包队列管理实验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AACBF-EB63-30E9-8977-EBAB07090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36" y="2141537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1900" dirty="0"/>
              <a:t>对缓冲区和拥塞窗口的有了更深刻的认识：</a:t>
            </a:r>
            <a:endParaRPr lang="en-US" altLang="zh-CN" sz="1900" dirty="0"/>
          </a:p>
          <a:p>
            <a:pPr marL="0" indent="0">
              <a:buNone/>
            </a:pPr>
            <a:r>
              <a:rPr lang="zh-CN" altLang="en-US" sz="1900" dirty="0"/>
              <a:t>拥塞窗口的大小取决于网络的拥塞程度，并且会动态地发生变化。</a:t>
            </a:r>
            <a:endParaRPr lang="en-US" altLang="zh-CN" sz="1900" dirty="0"/>
          </a:p>
          <a:p>
            <a:pPr marL="0" indent="0">
              <a:buNone/>
            </a:pPr>
            <a:r>
              <a:rPr lang="zh-CN" altLang="en-US" sz="1900" dirty="0"/>
              <a:t>慢启动算法的思路是，一开始发送少量数据，探测网络的拥塞程度。</a:t>
            </a:r>
            <a:endParaRPr lang="en-US" altLang="zh-CN" sz="1900" dirty="0"/>
          </a:p>
          <a:p>
            <a:pPr marL="0" indent="0">
              <a:buNone/>
            </a:pPr>
            <a:r>
              <a:rPr lang="zh-CN" altLang="en-US" sz="1900" dirty="0"/>
              <a:t>如果网络上的数据包较少，那么增大拥塞窗口。当拥塞窗口过大导致延迟增加时，减小拥塞窗口的大小。</a:t>
            </a:r>
          </a:p>
          <a:p>
            <a:pPr marL="0" indent="0">
              <a:buNone/>
            </a:pPr>
            <a:endParaRPr lang="zh-CN" altLang="en-US" sz="1900" dirty="0"/>
          </a:p>
          <a:p>
            <a:r>
              <a:rPr lang="zh-CN" altLang="en-US" sz="1900" dirty="0"/>
              <a:t>数据处理和绘图需要编写大量</a:t>
            </a:r>
            <a:r>
              <a:rPr lang="en-US" altLang="zh-CN" sz="1900" dirty="0"/>
              <a:t>python</a:t>
            </a:r>
            <a:r>
              <a:rPr lang="zh-CN" altLang="en-US" sz="1900" dirty="0"/>
              <a:t>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60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C9771-9EE3-E5EC-BD60-F028C303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Lab6——</a:t>
            </a:r>
            <a:r>
              <a:rPr lang="zh-CN" altLang="en-US" dirty="0"/>
              <a:t>路由器转发实验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E6D8A-7A21-FA4B-5842-4D8D7457E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51" y="1778430"/>
            <a:ext cx="535022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实验过程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marL="457200">
              <a:lnSpc>
                <a:spcPct val="110000"/>
              </a:lnSpc>
            </a:pPr>
            <a:r>
              <a:rPr lang="zh-CN" altLang="en-US" sz="2100" dirty="0"/>
              <a:t>在</a:t>
            </a:r>
            <a:r>
              <a:rPr lang="en-US" altLang="zh-CN" sz="2100" dirty="0"/>
              <a:t>r1</a:t>
            </a:r>
            <a:r>
              <a:rPr lang="zh-CN" altLang="en-US" sz="2100" dirty="0"/>
              <a:t>上执行路由器程序</a:t>
            </a:r>
            <a:endParaRPr lang="en-US" altLang="zh-CN" sz="2100" dirty="0"/>
          </a:p>
          <a:p>
            <a:pPr marL="457200" lvl="1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100" dirty="0"/>
              <a:t>在</a:t>
            </a:r>
            <a:r>
              <a:rPr lang="en-US" altLang="zh-CN" sz="2100" dirty="0"/>
              <a:t>r1</a:t>
            </a:r>
            <a:r>
              <a:rPr lang="zh-CN" altLang="en-US" sz="2100" dirty="0"/>
              <a:t>中运行</a:t>
            </a:r>
            <a:r>
              <a:rPr lang="en-US" altLang="zh-CN" sz="2100" dirty="0"/>
              <a:t>./router</a:t>
            </a:r>
            <a:r>
              <a:rPr lang="zh-CN" altLang="en-US" sz="2100" dirty="0"/>
              <a:t>，进行数据包的处理</a:t>
            </a:r>
            <a:endParaRPr lang="en-US" altLang="zh-CN" sz="2100" dirty="0"/>
          </a:p>
          <a:p>
            <a:pPr marL="457200" lvl="1">
              <a:lnSpc>
                <a:spcPct val="110000"/>
              </a:lnSpc>
            </a:pPr>
            <a:endParaRPr lang="en-US" altLang="zh-CN" sz="2100" dirty="0"/>
          </a:p>
          <a:p>
            <a:pPr marL="457200">
              <a:lnSpc>
                <a:spcPct val="110000"/>
              </a:lnSpc>
            </a:pPr>
            <a:r>
              <a:rPr lang="zh-CN" altLang="en-US" sz="2100" dirty="0"/>
              <a:t>在</a:t>
            </a:r>
            <a:r>
              <a:rPr lang="en-US" altLang="zh-CN" sz="2100" dirty="0"/>
              <a:t>h1</a:t>
            </a:r>
            <a:r>
              <a:rPr lang="zh-CN" altLang="en-US" sz="2100" dirty="0"/>
              <a:t>上进行</a:t>
            </a:r>
            <a:r>
              <a:rPr lang="en-US" altLang="zh-CN" sz="2100" dirty="0"/>
              <a:t>ping</a:t>
            </a:r>
            <a:r>
              <a:rPr lang="zh-CN" altLang="en-US" sz="2100" dirty="0"/>
              <a:t>实验</a:t>
            </a:r>
            <a:endParaRPr lang="en-US" altLang="zh-CN" sz="2100" dirty="0"/>
          </a:p>
          <a:p>
            <a:pPr marL="457200" lvl="1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100" dirty="0"/>
              <a:t>Ping 10.0.1.1 (r1)</a:t>
            </a:r>
            <a:r>
              <a:rPr lang="zh-CN" altLang="en-US" sz="2100" dirty="0"/>
              <a:t>，能够</a:t>
            </a:r>
            <a:r>
              <a:rPr lang="en-US" altLang="zh-CN" sz="2100" dirty="0"/>
              <a:t>ping</a:t>
            </a:r>
            <a:r>
              <a:rPr lang="zh-CN" altLang="en-US" sz="2100" dirty="0"/>
              <a:t>通</a:t>
            </a:r>
            <a:endParaRPr lang="en-US" altLang="zh-CN" sz="2100" dirty="0"/>
          </a:p>
          <a:p>
            <a:pPr marL="457200" lvl="1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100" dirty="0"/>
              <a:t>Ping 10.0.2.22 (h2)</a:t>
            </a:r>
            <a:r>
              <a:rPr lang="zh-CN" altLang="en-US" sz="2100" dirty="0"/>
              <a:t>，能够</a:t>
            </a:r>
            <a:r>
              <a:rPr lang="en-US" altLang="zh-CN" sz="2100" dirty="0"/>
              <a:t>ping</a:t>
            </a:r>
            <a:r>
              <a:rPr lang="zh-CN" altLang="en-US" sz="2100" dirty="0"/>
              <a:t>通</a:t>
            </a:r>
            <a:endParaRPr lang="en-US" altLang="zh-CN" sz="2100" dirty="0"/>
          </a:p>
          <a:p>
            <a:pPr marL="457200" lvl="1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100" dirty="0"/>
              <a:t>Ping 10.0.3.33 (h3)</a:t>
            </a:r>
            <a:r>
              <a:rPr lang="zh-CN" altLang="en-US" sz="2100" dirty="0"/>
              <a:t>，能够</a:t>
            </a:r>
            <a:r>
              <a:rPr lang="en-US" altLang="zh-CN" sz="2100" dirty="0"/>
              <a:t>ping</a:t>
            </a:r>
            <a:r>
              <a:rPr lang="zh-CN" altLang="en-US" sz="2100" dirty="0"/>
              <a:t>通</a:t>
            </a:r>
            <a:endParaRPr lang="en-US" altLang="zh-CN" sz="2100" dirty="0"/>
          </a:p>
          <a:p>
            <a:pPr marL="457200" lvl="1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100" dirty="0"/>
              <a:t>Ping 10.0.3.11</a:t>
            </a:r>
            <a:r>
              <a:rPr lang="zh-CN" altLang="en-US" sz="2100" dirty="0"/>
              <a:t>，返回</a:t>
            </a:r>
            <a:r>
              <a:rPr lang="en-US" altLang="zh-CN" sz="2100" dirty="0"/>
              <a:t>ICMP Destination Host Unreachable</a:t>
            </a:r>
          </a:p>
          <a:p>
            <a:pPr marL="457200" lvl="1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100" dirty="0"/>
              <a:t>Ping 10.0.4.1</a:t>
            </a:r>
            <a:r>
              <a:rPr lang="zh-CN" altLang="en-US" sz="2100" dirty="0"/>
              <a:t>，返回</a:t>
            </a:r>
            <a:r>
              <a:rPr lang="en-US" altLang="zh-CN" sz="2100" dirty="0"/>
              <a:t>ICMP Destination Net Unreachable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4AD785-0273-C065-524F-61D78C64B760}"/>
              </a:ext>
            </a:extLst>
          </p:cNvPr>
          <p:cNvSpPr txBox="1"/>
          <p:nvPr/>
        </p:nvSpPr>
        <p:spPr>
          <a:xfrm>
            <a:off x="6179689" y="1778430"/>
            <a:ext cx="5262342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600" b="1" dirty="0"/>
              <a:t>实验过程</a:t>
            </a:r>
            <a:r>
              <a:rPr lang="en-US" altLang="zh-CN" sz="2600" b="1" dirty="0"/>
              <a:t>2</a:t>
            </a:r>
            <a:r>
              <a:rPr lang="zh-CN" altLang="en-US" sz="2600" b="1" dirty="0"/>
              <a:t>：</a:t>
            </a:r>
            <a:endParaRPr lang="en-US" altLang="zh-CN" sz="2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1900" dirty="0"/>
              <a:t>构造一个包含多个路由器节点组成的网络</a:t>
            </a:r>
            <a:endParaRPr lang="en-US" altLang="zh-CN" sz="1900" dirty="0"/>
          </a:p>
          <a:p>
            <a:pPr lvl="1">
              <a:buFont typeface="Arial" panose="020B0604020202020204" pitchFamily="34" charset="0"/>
            </a:pPr>
            <a:r>
              <a:rPr lang="zh-CN" altLang="en-US" sz="1900" dirty="0"/>
              <a:t> 手动配置每个路由器节点的路由表</a:t>
            </a:r>
            <a:endParaRPr lang="en-US" altLang="zh-CN" sz="1900" dirty="0"/>
          </a:p>
          <a:p>
            <a:pPr lvl="1">
              <a:buFont typeface="Arial" panose="020B0604020202020204" pitchFamily="34" charset="0"/>
            </a:pPr>
            <a:r>
              <a:rPr lang="zh-CN" altLang="en-US" sz="1900" dirty="0"/>
              <a:t> 有两个终端节点，通过路由器节点相 连，两节点之间的跳数不少于</a:t>
            </a:r>
            <a:r>
              <a:rPr lang="en-US" altLang="zh-CN" sz="1900" dirty="0"/>
              <a:t>3</a:t>
            </a:r>
            <a:r>
              <a:rPr lang="zh-CN" altLang="en-US" sz="1900" dirty="0"/>
              <a:t>跳， 手动配置其默认路由表</a:t>
            </a:r>
            <a:endParaRPr lang="en-US" altLang="zh-CN" sz="19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1900" dirty="0"/>
              <a:t>连通性测试</a:t>
            </a:r>
            <a:endParaRPr lang="en-US" altLang="zh-CN" sz="1900" dirty="0"/>
          </a:p>
          <a:p>
            <a:pPr lvl="1">
              <a:buFont typeface="Arial" panose="020B0604020202020204" pitchFamily="34" charset="0"/>
            </a:pPr>
            <a:r>
              <a:rPr lang="zh-CN" altLang="en-US" sz="1900" dirty="0"/>
              <a:t> 终端节点</a:t>
            </a:r>
            <a:r>
              <a:rPr lang="en-US" altLang="zh-CN" sz="1900" dirty="0"/>
              <a:t>ping</a:t>
            </a:r>
            <a:r>
              <a:rPr lang="zh-CN" altLang="en-US" sz="1900" dirty="0"/>
              <a:t>每个路由器节点的入端 口</a:t>
            </a:r>
            <a:r>
              <a:rPr lang="en-US" altLang="zh-CN" sz="1900" dirty="0"/>
              <a:t>IP</a:t>
            </a:r>
            <a:r>
              <a:rPr lang="zh-CN" altLang="en-US" sz="1900" dirty="0"/>
              <a:t>地址，能够</a:t>
            </a:r>
            <a:r>
              <a:rPr lang="en-US" altLang="zh-CN" sz="1900" dirty="0"/>
              <a:t>ping</a:t>
            </a:r>
            <a:r>
              <a:rPr lang="zh-CN" altLang="en-US" sz="1900" dirty="0"/>
              <a:t>通</a:t>
            </a:r>
            <a:endParaRPr lang="en-US" altLang="zh-CN" sz="19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1900" dirty="0"/>
              <a:t>路径测试</a:t>
            </a:r>
            <a:endParaRPr lang="en-US" altLang="zh-CN" sz="1900" dirty="0"/>
          </a:p>
          <a:p>
            <a:pPr lvl="1">
              <a:buFont typeface="Arial" panose="020B0604020202020204" pitchFamily="34" charset="0"/>
            </a:pPr>
            <a:r>
              <a:rPr lang="zh-CN" altLang="en-US" sz="1900" dirty="0"/>
              <a:t> 在一个终端节点上</a:t>
            </a:r>
            <a:r>
              <a:rPr lang="en-US" altLang="zh-CN" sz="1900" dirty="0"/>
              <a:t>traceroute</a:t>
            </a:r>
            <a:r>
              <a:rPr lang="zh-CN" altLang="en-US" sz="1900" dirty="0"/>
              <a:t>另一节 点，能够正确输出路径上每个节点的 </a:t>
            </a:r>
            <a:r>
              <a:rPr lang="en-US" altLang="zh-CN" sz="1900" dirty="0"/>
              <a:t>IP</a:t>
            </a:r>
            <a:r>
              <a:rPr lang="zh-CN" altLang="en-US" sz="1900" dirty="0"/>
              <a:t>信息</a:t>
            </a:r>
            <a:endParaRPr lang="en-US" altLang="zh-CN" sz="1900" dirty="0"/>
          </a:p>
          <a:p>
            <a:pPr marL="0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15168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AFC52-77EC-352C-BEEF-135FB967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Lab6——</a:t>
            </a:r>
            <a:r>
              <a:rPr lang="zh-CN" altLang="en-US" dirty="0"/>
              <a:t>路由器转发实验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0289F-19B2-ED56-F027-93BC64FDB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123"/>
            <a:ext cx="11136682" cy="52484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900" dirty="0">
                <a:solidFill>
                  <a:srgbClr val="002060"/>
                </a:solidFill>
              </a:rPr>
              <a:t>完成</a:t>
            </a:r>
            <a:r>
              <a:rPr lang="en-US" altLang="zh-CN" sz="1900" dirty="0" err="1">
                <a:solidFill>
                  <a:srgbClr val="002060"/>
                </a:solidFill>
              </a:rPr>
              <a:t>arp.c</a:t>
            </a:r>
            <a:r>
              <a:rPr lang="zh-CN" altLang="en-US" sz="1900" dirty="0">
                <a:solidFill>
                  <a:srgbClr val="002060"/>
                </a:solidFill>
              </a:rPr>
              <a:t>，实现处理</a:t>
            </a:r>
            <a:r>
              <a:rPr lang="en-US" altLang="zh-CN" sz="1900" dirty="0">
                <a:solidFill>
                  <a:srgbClr val="002060"/>
                </a:solidFill>
              </a:rPr>
              <a:t>ARP</a:t>
            </a:r>
            <a:r>
              <a:rPr lang="zh-CN" altLang="en-US" sz="1900" dirty="0">
                <a:solidFill>
                  <a:srgbClr val="002060"/>
                </a:solidFill>
              </a:rPr>
              <a:t>请求和应答：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收到</a:t>
            </a:r>
            <a:r>
              <a:rPr lang="en-US" altLang="zh-CN" sz="1800" dirty="0"/>
              <a:t>ARP</a:t>
            </a:r>
            <a:r>
              <a:rPr lang="zh-CN" altLang="en-US" sz="1800" dirty="0"/>
              <a:t>请求时，如果</a:t>
            </a:r>
            <a:r>
              <a:rPr lang="en-US" altLang="zh-CN" sz="1800" dirty="0"/>
              <a:t>Target Proto </a:t>
            </a:r>
            <a:r>
              <a:rPr lang="en-US" altLang="zh-CN" sz="1800" dirty="0" err="1"/>
              <a:t>Addr</a:t>
            </a:r>
            <a:r>
              <a:rPr lang="zh-CN" altLang="en-US" sz="1800" dirty="0"/>
              <a:t>为本端口地址，则</a:t>
            </a:r>
            <a:r>
              <a:rPr lang="en-US" altLang="zh-CN" sz="1800" dirty="0"/>
              <a:t>ARP</a:t>
            </a:r>
            <a:r>
              <a:rPr lang="zh-CN" altLang="en-US" sz="1800" dirty="0"/>
              <a:t>应答。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转发数据包时，如果</a:t>
            </a:r>
            <a:r>
              <a:rPr lang="en-US" altLang="zh-CN" sz="1800" dirty="0"/>
              <a:t>ARP</a:t>
            </a:r>
            <a:r>
              <a:rPr lang="zh-CN" altLang="en-US" sz="1800" dirty="0"/>
              <a:t>缓存中没有相应条目，则发送</a:t>
            </a:r>
            <a:r>
              <a:rPr lang="en-US" altLang="zh-CN" sz="1800" dirty="0"/>
              <a:t>ARP</a:t>
            </a:r>
            <a:r>
              <a:rPr lang="zh-CN" altLang="en-US" sz="1800" dirty="0"/>
              <a:t>请求。</a:t>
            </a:r>
          </a:p>
          <a:p>
            <a:pPr>
              <a:lnSpc>
                <a:spcPct val="110000"/>
              </a:lnSpc>
            </a:pPr>
            <a:r>
              <a:rPr lang="zh-CN" altLang="en-US" sz="1900" dirty="0">
                <a:solidFill>
                  <a:srgbClr val="002060"/>
                </a:solidFill>
              </a:rPr>
              <a:t>完成</a:t>
            </a:r>
            <a:r>
              <a:rPr lang="en-US" altLang="zh-CN" sz="1900" dirty="0" err="1">
                <a:solidFill>
                  <a:srgbClr val="002060"/>
                </a:solidFill>
              </a:rPr>
              <a:t>arpcache.c</a:t>
            </a:r>
            <a:r>
              <a:rPr lang="zh-CN" altLang="en-US" sz="1900" dirty="0">
                <a:solidFill>
                  <a:srgbClr val="002060"/>
                </a:solidFill>
              </a:rPr>
              <a:t>，实现</a:t>
            </a:r>
            <a:r>
              <a:rPr lang="en-US" altLang="zh-CN" sz="1900" dirty="0">
                <a:solidFill>
                  <a:srgbClr val="002060"/>
                </a:solidFill>
              </a:rPr>
              <a:t>ARP</a:t>
            </a:r>
            <a:r>
              <a:rPr lang="zh-CN" altLang="en-US" sz="1900" dirty="0">
                <a:solidFill>
                  <a:srgbClr val="002060"/>
                </a:solidFill>
              </a:rPr>
              <a:t>缓存管理</a:t>
            </a:r>
            <a:endParaRPr lang="en-US" altLang="zh-CN" sz="1900" dirty="0">
              <a:solidFill>
                <a:srgbClr val="00206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900" dirty="0">
                <a:solidFill>
                  <a:srgbClr val="002060"/>
                </a:solidFill>
              </a:rPr>
              <a:t>完成</a:t>
            </a:r>
            <a:r>
              <a:rPr lang="en-US" altLang="zh-CN" sz="1900" dirty="0" err="1">
                <a:solidFill>
                  <a:srgbClr val="002060"/>
                </a:solidFill>
              </a:rPr>
              <a:t>ip_base.c</a:t>
            </a:r>
            <a:r>
              <a:rPr lang="zh-CN" altLang="en-US" sz="1900" dirty="0">
                <a:solidFill>
                  <a:srgbClr val="002060"/>
                </a:solidFill>
              </a:rPr>
              <a:t>和</a:t>
            </a:r>
            <a:r>
              <a:rPr lang="en-US" altLang="zh-CN" sz="1900" dirty="0" err="1">
                <a:solidFill>
                  <a:srgbClr val="002060"/>
                </a:solidFill>
              </a:rPr>
              <a:t>ip.c</a:t>
            </a:r>
            <a:r>
              <a:rPr lang="zh-CN" altLang="en-US" sz="1900" dirty="0">
                <a:solidFill>
                  <a:srgbClr val="002060"/>
                </a:solidFill>
              </a:rPr>
              <a:t>，实现</a:t>
            </a:r>
            <a:r>
              <a:rPr lang="en-US" altLang="zh-CN" sz="1900" dirty="0">
                <a:solidFill>
                  <a:srgbClr val="002060"/>
                </a:solidFill>
              </a:rPr>
              <a:t>IP</a:t>
            </a:r>
            <a:r>
              <a:rPr lang="zh-CN" altLang="en-US" sz="1900" dirty="0">
                <a:solidFill>
                  <a:srgbClr val="002060"/>
                </a:solidFill>
              </a:rPr>
              <a:t>地址查找和</a:t>
            </a:r>
            <a:r>
              <a:rPr lang="en-US" altLang="zh-CN" sz="1900" dirty="0">
                <a:solidFill>
                  <a:srgbClr val="002060"/>
                </a:solidFill>
              </a:rPr>
              <a:t>IP</a:t>
            </a:r>
            <a:r>
              <a:rPr lang="zh-CN" altLang="en-US" sz="1900" dirty="0">
                <a:solidFill>
                  <a:srgbClr val="002060"/>
                </a:solidFill>
              </a:rPr>
              <a:t>数据包转发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收到数据包后，查找对应的转发端口；更新</a:t>
            </a:r>
            <a:r>
              <a:rPr lang="en-US" altLang="zh-CN" sz="1800" dirty="0"/>
              <a:t>IP</a:t>
            </a:r>
            <a:r>
              <a:rPr lang="zh-CN" altLang="en-US" sz="1800" dirty="0"/>
              <a:t>头部，转发数据包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若当前包的目的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</a:t>
            </a:r>
            <a:r>
              <a:rPr lang="zh-CN" altLang="en-US" sz="1600" dirty="0"/>
              <a:t>为当前端口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</a:t>
            </a:r>
            <a:r>
              <a:rPr lang="zh-CN" altLang="en-US" sz="1600" dirty="0"/>
              <a:t>且为 </a:t>
            </a:r>
            <a:r>
              <a:rPr lang="en-US" altLang="zh-CN" sz="1600" dirty="0"/>
              <a:t>ping </a:t>
            </a:r>
            <a:r>
              <a:rPr lang="zh-CN" altLang="en-US" sz="1600" dirty="0"/>
              <a:t>包，则返回 </a:t>
            </a:r>
            <a:r>
              <a:rPr lang="en-US" altLang="zh-CN" sz="1600" dirty="0" err="1"/>
              <a:t>icmpreply</a:t>
            </a:r>
            <a:r>
              <a:rPr lang="en-US" altLang="zh-CN" sz="1600" dirty="0"/>
              <a:t> </a:t>
            </a:r>
            <a:r>
              <a:rPr lang="zh-CN" altLang="en-US" sz="1600" dirty="0"/>
              <a:t>包，否则转发该 </a:t>
            </a:r>
            <a:r>
              <a:rPr lang="en-US" altLang="zh-CN" sz="1600" dirty="0"/>
              <a:t>IP</a:t>
            </a:r>
            <a:r>
              <a:rPr lang="zh-CN" altLang="en-US" sz="1600" dirty="0"/>
              <a:t>包。将 </a:t>
            </a:r>
            <a:r>
              <a:rPr lang="en-US" altLang="zh-CN" sz="1600" dirty="0" err="1"/>
              <a:t>ttl</a:t>
            </a:r>
            <a:r>
              <a:rPr lang="en-US" altLang="zh-CN" sz="1600" dirty="0"/>
              <a:t> </a:t>
            </a:r>
            <a:r>
              <a:rPr lang="zh-CN" altLang="en-US" sz="1600" dirty="0"/>
              <a:t>减一，若减为 </a:t>
            </a:r>
            <a:r>
              <a:rPr lang="en-US" altLang="zh-CN" sz="1600" dirty="0"/>
              <a:t>0 </a:t>
            </a:r>
            <a:r>
              <a:rPr lang="zh-CN" altLang="en-US" sz="1600" dirty="0"/>
              <a:t>返回出错 </a:t>
            </a:r>
            <a:r>
              <a:rPr lang="en-US" altLang="zh-CN" sz="1600" dirty="0"/>
              <a:t>ICMP </a:t>
            </a:r>
            <a:r>
              <a:rPr lang="zh-CN" altLang="en-US" sz="1600" dirty="0"/>
              <a:t>包。否则重新计算 </a:t>
            </a:r>
            <a:r>
              <a:rPr lang="en-US" altLang="zh-CN" sz="1600" dirty="0"/>
              <a:t>checksum</a:t>
            </a:r>
            <a:r>
              <a:rPr lang="zh-CN" altLang="en-US" sz="1600" dirty="0"/>
              <a:t>，路由查找下一跳 </a:t>
            </a:r>
            <a:r>
              <a:rPr lang="en-US" altLang="zh-CN" sz="1600" dirty="0" err="1"/>
              <a:t>ip</a:t>
            </a:r>
            <a:r>
              <a:rPr lang="zh-CN" altLang="en-US" sz="1600" dirty="0"/>
              <a:t>和端口号，若找到则转发，若查找失败，返回出错 </a:t>
            </a:r>
            <a:r>
              <a:rPr lang="en-US" altLang="zh-CN" sz="1600" dirty="0"/>
              <a:t>ICMP </a:t>
            </a:r>
            <a:r>
              <a:rPr lang="zh-CN" altLang="en-US" sz="1600" dirty="0"/>
              <a:t>包。</a:t>
            </a:r>
          </a:p>
          <a:p>
            <a:pPr>
              <a:lnSpc>
                <a:spcPct val="120000"/>
              </a:lnSpc>
            </a:pPr>
            <a:r>
              <a:rPr lang="zh-CN" altLang="en-US" sz="1900" dirty="0">
                <a:solidFill>
                  <a:srgbClr val="002060"/>
                </a:solidFill>
              </a:rPr>
              <a:t>完成</a:t>
            </a:r>
            <a:r>
              <a:rPr lang="en-US" altLang="zh-CN" sz="1900" dirty="0" err="1">
                <a:solidFill>
                  <a:srgbClr val="002060"/>
                </a:solidFill>
              </a:rPr>
              <a:t>icmp.c</a:t>
            </a:r>
            <a:r>
              <a:rPr lang="zh-CN" altLang="en-US" sz="1900" dirty="0">
                <a:solidFill>
                  <a:srgbClr val="002060"/>
                </a:solidFill>
              </a:rPr>
              <a:t>，实现发送</a:t>
            </a:r>
            <a:r>
              <a:rPr lang="en-US" altLang="zh-CN" sz="1900" dirty="0">
                <a:solidFill>
                  <a:srgbClr val="002060"/>
                </a:solidFill>
              </a:rPr>
              <a:t>ICMP</a:t>
            </a:r>
            <a:r>
              <a:rPr lang="zh-CN" altLang="en-US" sz="1900" dirty="0">
                <a:solidFill>
                  <a:srgbClr val="002060"/>
                </a:solidFill>
              </a:rPr>
              <a:t>数据包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路由表查找失败；</a:t>
            </a:r>
            <a:r>
              <a:rPr lang="en-US" altLang="zh-CN" sz="1800" dirty="0"/>
              <a:t>ARP</a:t>
            </a:r>
            <a:r>
              <a:rPr lang="zh-CN" altLang="en-US" sz="1800" dirty="0"/>
              <a:t>查询失败； </a:t>
            </a:r>
            <a:r>
              <a:rPr lang="en-US" altLang="zh-CN" sz="1800" dirty="0"/>
              <a:t>TTL</a:t>
            </a:r>
            <a:r>
              <a:rPr lang="zh-CN" altLang="en-US" sz="1800" dirty="0"/>
              <a:t>值为</a:t>
            </a:r>
            <a:r>
              <a:rPr lang="en-US" altLang="zh-CN" sz="1800" dirty="0"/>
              <a:t>0</a:t>
            </a:r>
            <a:r>
              <a:rPr lang="zh-CN" altLang="en-US" sz="1800" dirty="0"/>
              <a:t>；收到</a:t>
            </a:r>
            <a:r>
              <a:rPr lang="en-US" altLang="zh-CN" sz="1800" dirty="0"/>
              <a:t>ping</a:t>
            </a:r>
            <a:r>
              <a:rPr lang="zh-CN" altLang="en-US" sz="1800" dirty="0"/>
              <a:t>本端口的包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按照格式填充 </a:t>
            </a:r>
            <a:r>
              <a:rPr lang="en-US" altLang="zh-CN" sz="1600" dirty="0"/>
              <a:t>ICMP </a:t>
            </a:r>
            <a:r>
              <a:rPr lang="zh-CN" altLang="en-US" sz="1600" dirty="0"/>
              <a:t>包。其中，若发送的是 </a:t>
            </a:r>
            <a:r>
              <a:rPr lang="en-US" altLang="zh-CN" sz="1600" dirty="0"/>
              <a:t>reply</a:t>
            </a:r>
            <a:r>
              <a:rPr lang="zh-CN" altLang="en-US" sz="1600" dirty="0"/>
              <a:t>，则 </a:t>
            </a:r>
            <a:r>
              <a:rPr lang="en-US" altLang="zh-CN" sz="1600" dirty="0"/>
              <a:t>Rest of ICMP Header </a:t>
            </a:r>
            <a:r>
              <a:rPr lang="zh-CN" altLang="en-US" sz="1600" dirty="0"/>
              <a:t>拷贝 </a:t>
            </a:r>
            <a:r>
              <a:rPr lang="en-US" altLang="zh-CN" sz="1600" dirty="0"/>
              <a:t>Ping </a:t>
            </a:r>
            <a:r>
              <a:rPr lang="zh-CN" altLang="en-US" sz="1600" dirty="0"/>
              <a:t>包中的相应字段，否则 </a:t>
            </a:r>
            <a:r>
              <a:rPr lang="en-US" altLang="zh-CN" sz="1600" dirty="0"/>
              <a:t>Rest of ICMP Header </a:t>
            </a:r>
            <a:r>
              <a:rPr lang="zh-CN" altLang="en-US" sz="1600" dirty="0"/>
              <a:t>前 </a:t>
            </a:r>
            <a:r>
              <a:rPr lang="en-US" altLang="zh-CN" sz="1600" dirty="0"/>
              <a:t>4 </a:t>
            </a:r>
            <a:r>
              <a:rPr lang="zh-CN" altLang="en-US" sz="1600" dirty="0"/>
              <a:t>字节设置为 </a:t>
            </a:r>
            <a:r>
              <a:rPr lang="en-US" altLang="zh-CN" sz="1600" dirty="0"/>
              <a:t>0</a:t>
            </a:r>
            <a:r>
              <a:rPr lang="zh-CN" altLang="en-US" sz="1600" dirty="0"/>
              <a:t>，接着拷贝收到数据包的 </a:t>
            </a:r>
            <a:r>
              <a:rPr lang="en-US" altLang="zh-CN" sz="1600" dirty="0"/>
              <a:t>IP </a:t>
            </a:r>
            <a:r>
              <a:rPr lang="zh-CN" altLang="en-US" sz="1600" dirty="0"/>
              <a:t>头 部和随后的 </a:t>
            </a:r>
            <a:r>
              <a:rPr lang="en-US" altLang="zh-CN" sz="1600" dirty="0"/>
              <a:t>8 </a:t>
            </a:r>
            <a:r>
              <a:rPr lang="zh-CN" altLang="en-US" sz="1600" dirty="0"/>
              <a:t>字节。按照格式填充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</a:t>
            </a:r>
            <a:r>
              <a:rPr lang="zh-CN" altLang="en-US" sz="1600" dirty="0"/>
              <a:t>报头。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18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32931-8138-EED0-70A8-BBD3C195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Lab6——</a:t>
            </a:r>
            <a:r>
              <a:rPr lang="zh-CN" altLang="en-US" dirty="0"/>
              <a:t>路由器转发实验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BBE6E-432E-D8AE-F6C3-69EB65212A55}"/>
              </a:ext>
            </a:extLst>
          </p:cNvPr>
          <p:cNvSpPr txBox="1"/>
          <p:nvPr/>
        </p:nvSpPr>
        <p:spPr>
          <a:xfrm>
            <a:off x="175363" y="1568490"/>
            <a:ext cx="11653382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rgbClr val="002060"/>
                </a:solidFill>
              </a:rPr>
              <a:t>完成</a:t>
            </a:r>
            <a:r>
              <a:rPr lang="en-US" altLang="zh-CN" sz="1900" dirty="0" err="1">
                <a:solidFill>
                  <a:srgbClr val="002060"/>
                </a:solidFill>
              </a:rPr>
              <a:t>arpcache.c</a:t>
            </a:r>
            <a:r>
              <a:rPr lang="zh-CN" altLang="en-US" sz="1900" dirty="0">
                <a:solidFill>
                  <a:srgbClr val="002060"/>
                </a:solidFill>
              </a:rPr>
              <a:t>，实现</a:t>
            </a:r>
            <a:r>
              <a:rPr lang="en-US" altLang="zh-CN" sz="1900" dirty="0">
                <a:solidFill>
                  <a:srgbClr val="002060"/>
                </a:solidFill>
              </a:rPr>
              <a:t>ARP</a:t>
            </a:r>
            <a:r>
              <a:rPr lang="zh-CN" altLang="en-US" sz="1900" dirty="0">
                <a:solidFill>
                  <a:srgbClr val="002060"/>
                </a:solidFill>
              </a:rPr>
              <a:t>缓存管理：</a:t>
            </a:r>
            <a:endParaRPr lang="en-US" altLang="zh-CN" sz="1900" dirty="0">
              <a:solidFill>
                <a:srgbClr val="00206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进行</a:t>
            </a:r>
            <a:r>
              <a:rPr lang="en-US" altLang="zh-CN" dirty="0"/>
              <a:t>ARP</a:t>
            </a:r>
            <a:r>
              <a:rPr lang="zh-CN" altLang="en-US" dirty="0"/>
              <a:t>查询、更新等操作</a:t>
            </a:r>
          </a:p>
          <a:p>
            <a:r>
              <a:rPr lang="zh-CN" altLang="en-US" dirty="0"/>
              <a:t>	</a:t>
            </a:r>
            <a:r>
              <a:rPr lang="en-US" altLang="zh-CN" dirty="0"/>
              <a:t>Lookup</a:t>
            </a:r>
            <a:r>
              <a:rPr lang="zh-CN" altLang="en-US" dirty="0"/>
              <a:t>：</a:t>
            </a:r>
            <a:r>
              <a:rPr lang="zh-CN" altLang="en-US" sz="1600" dirty="0"/>
              <a:t>遍历 </a:t>
            </a:r>
            <a:r>
              <a:rPr lang="en-US" altLang="zh-CN" sz="1600" dirty="0" err="1"/>
              <a:t>arp</a:t>
            </a:r>
            <a:r>
              <a:rPr lang="en-US" altLang="zh-CN" sz="1600" dirty="0"/>
              <a:t> </a:t>
            </a:r>
            <a:r>
              <a:rPr lang="zh-CN" altLang="en-US" sz="1600" dirty="0"/>
              <a:t>表，若找到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</a:t>
            </a:r>
            <a:r>
              <a:rPr lang="zh-CN" altLang="en-US" sz="1600" dirty="0"/>
              <a:t>项与给定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</a:t>
            </a:r>
            <a:r>
              <a:rPr lang="zh-CN" altLang="en-US" sz="1600" dirty="0"/>
              <a:t>相同，拷贝 </a:t>
            </a:r>
            <a:r>
              <a:rPr lang="en-US" altLang="zh-CN" sz="1600" dirty="0"/>
              <a:t>mac </a:t>
            </a:r>
            <a:r>
              <a:rPr lang="zh-CN" altLang="en-US" sz="1600" dirty="0"/>
              <a:t>地址并返回 </a:t>
            </a:r>
            <a:r>
              <a:rPr lang="en-US" altLang="zh-CN" sz="1600" dirty="0"/>
              <a:t>1</a:t>
            </a:r>
            <a:r>
              <a:rPr lang="zh-CN" altLang="en-US" sz="1600" dirty="0"/>
              <a:t>，否则返回 </a:t>
            </a:r>
            <a:r>
              <a:rPr lang="en-US" altLang="zh-CN" sz="1600" dirty="0"/>
              <a:t>0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	</a:t>
            </a:r>
            <a:r>
              <a:rPr lang="en-US" altLang="zh-CN" dirty="0"/>
              <a:t>Append</a:t>
            </a:r>
            <a:r>
              <a:rPr lang="zh-CN" altLang="en-US" dirty="0"/>
              <a:t>：</a:t>
            </a:r>
            <a:r>
              <a:rPr lang="zh-CN" altLang="en-US" sz="1600" dirty="0"/>
              <a:t>遍历 </a:t>
            </a:r>
            <a:r>
              <a:rPr lang="en-US" altLang="zh-CN" sz="1600" dirty="0" err="1"/>
              <a:t>arpreq</a:t>
            </a:r>
            <a:r>
              <a:rPr lang="en-US" altLang="zh-CN" sz="1600" dirty="0"/>
              <a:t> </a:t>
            </a:r>
            <a:r>
              <a:rPr lang="zh-CN" altLang="en-US" sz="1600" dirty="0"/>
              <a:t>表，找到对应 </a:t>
            </a:r>
            <a:r>
              <a:rPr lang="en-US" altLang="zh-CN" sz="1600" dirty="0" err="1"/>
              <a:t>iface</a:t>
            </a:r>
            <a:r>
              <a:rPr lang="en-US" altLang="zh-CN" sz="1600" dirty="0"/>
              <a:t> </a:t>
            </a:r>
            <a:r>
              <a:rPr lang="zh-CN" altLang="en-US" sz="1600" dirty="0"/>
              <a:t>和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</a:t>
            </a:r>
            <a:r>
              <a:rPr lang="zh-CN" altLang="en-US" sz="1600" dirty="0"/>
              <a:t>的项，把给定的包挂在该项的链表中。发送相应的 </a:t>
            </a:r>
            <a:r>
              <a:rPr lang="en-US" altLang="zh-CN" sz="1600" dirty="0" err="1"/>
              <a:t>arp</a:t>
            </a:r>
            <a:r>
              <a:rPr lang="en-US" altLang="zh-CN" sz="1600" dirty="0"/>
              <a:t> </a:t>
            </a:r>
            <a:r>
              <a:rPr lang="zh-CN" altLang="en-US" sz="1600" dirty="0"/>
              <a:t>请求。</a:t>
            </a:r>
          </a:p>
          <a:p>
            <a:r>
              <a:rPr lang="zh-CN" altLang="en-US" sz="1600" dirty="0"/>
              <a:t>	</a:t>
            </a:r>
            <a:r>
              <a:rPr lang="en-US" altLang="zh-CN" dirty="0"/>
              <a:t>Insert</a:t>
            </a:r>
            <a:r>
              <a:rPr lang="zh-CN" altLang="en-US" dirty="0"/>
              <a:t>：</a:t>
            </a:r>
            <a:r>
              <a:rPr lang="zh-CN" altLang="en-US" sz="1600" dirty="0"/>
              <a:t>遍历 </a:t>
            </a:r>
            <a:r>
              <a:rPr lang="en-US" altLang="zh-CN" sz="1600" dirty="0" err="1"/>
              <a:t>arp</a:t>
            </a:r>
            <a:r>
              <a:rPr lang="en-US" altLang="zh-CN" sz="1600" dirty="0"/>
              <a:t> </a:t>
            </a:r>
            <a:r>
              <a:rPr lang="zh-CN" altLang="en-US" sz="1600" dirty="0"/>
              <a:t>表，若找到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</a:t>
            </a:r>
            <a:r>
              <a:rPr lang="zh-CN" altLang="en-US" sz="1600" dirty="0"/>
              <a:t>项与给定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</a:t>
            </a:r>
            <a:r>
              <a:rPr lang="zh-CN" altLang="en-US" sz="1600" dirty="0"/>
              <a:t>相同，则更新。否则寻找一个空的项填入，若无空项，随机替换一项。插入后遍历 </a:t>
            </a:r>
            <a:r>
              <a:rPr lang="en-US" altLang="zh-CN" sz="1600" dirty="0" err="1"/>
              <a:t>arpreq</a:t>
            </a:r>
            <a:r>
              <a:rPr lang="en-US" altLang="zh-CN" sz="1600" dirty="0"/>
              <a:t> </a:t>
            </a:r>
            <a:r>
              <a:rPr lang="zh-CN" altLang="en-US" sz="1600" dirty="0"/>
              <a:t>表，找到所有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</a:t>
            </a:r>
            <a:r>
              <a:rPr lang="zh-CN" altLang="en-US" sz="1600" dirty="0"/>
              <a:t>项与给定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</a:t>
            </a:r>
            <a:r>
              <a:rPr lang="zh-CN" altLang="en-US" sz="1600" dirty="0"/>
              <a:t>相同的项，把该项下挂的所有包填上相应的 </a:t>
            </a:r>
            <a:r>
              <a:rPr lang="en-US" altLang="zh-CN" sz="1600" dirty="0"/>
              <a:t>mac</a:t>
            </a:r>
            <a:r>
              <a:rPr lang="zh-CN" altLang="en-US" sz="1600" dirty="0"/>
              <a:t>地址并发出，然后删除该项。</a:t>
            </a:r>
          </a:p>
          <a:p>
            <a:r>
              <a:rPr lang="zh-CN" altLang="en-US" sz="1600" dirty="0"/>
              <a:t>	</a:t>
            </a:r>
            <a:r>
              <a:rPr lang="en-US" altLang="zh-CN" dirty="0"/>
              <a:t>Sweep</a:t>
            </a:r>
            <a:r>
              <a:rPr lang="zh-CN" altLang="en-US" dirty="0"/>
              <a:t>：</a:t>
            </a:r>
            <a:r>
              <a:rPr lang="zh-CN" altLang="en-US" sz="1600" dirty="0"/>
              <a:t>每隔 </a:t>
            </a:r>
            <a:r>
              <a:rPr lang="en-US" altLang="zh-CN" sz="1600" dirty="0"/>
              <a:t>1 </a:t>
            </a:r>
            <a:r>
              <a:rPr lang="zh-CN" altLang="en-US" sz="1600" dirty="0"/>
              <a:t>秒，遍历 </a:t>
            </a:r>
            <a:r>
              <a:rPr lang="en-US" altLang="zh-CN" sz="1600" dirty="0" err="1"/>
              <a:t>arp</a:t>
            </a:r>
            <a:r>
              <a:rPr lang="en-US" altLang="zh-CN" sz="1600" dirty="0"/>
              <a:t> </a:t>
            </a:r>
            <a:r>
              <a:rPr lang="zh-CN" altLang="en-US" sz="1600" dirty="0"/>
              <a:t>表，将更新时间超过 </a:t>
            </a:r>
            <a:r>
              <a:rPr lang="en-US" altLang="zh-CN" sz="1600" dirty="0"/>
              <a:t>15s </a:t>
            </a:r>
            <a:r>
              <a:rPr lang="zh-CN" altLang="en-US" sz="1600" dirty="0"/>
              <a:t>的条目设为无效。遍历 </a:t>
            </a:r>
            <a:r>
              <a:rPr lang="en-US" altLang="zh-CN" sz="1600" dirty="0" err="1"/>
              <a:t>arpreq</a:t>
            </a:r>
            <a:r>
              <a:rPr lang="en-US" altLang="zh-CN" sz="1600" dirty="0"/>
              <a:t> </a:t>
            </a:r>
            <a:r>
              <a:rPr lang="zh-CN" altLang="en-US" sz="1600" dirty="0"/>
              <a:t>表，如果一个 </a:t>
            </a:r>
            <a:r>
              <a:rPr lang="en-US" altLang="zh-CN" sz="1600" dirty="0"/>
              <a:t>IP </a:t>
            </a:r>
            <a:r>
              <a:rPr lang="zh-CN" altLang="en-US" sz="1600" dirty="0"/>
              <a:t>对应的 </a:t>
            </a:r>
            <a:r>
              <a:rPr lang="en-US" altLang="zh-CN" sz="1600" dirty="0"/>
              <a:t>ARP </a:t>
            </a:r>
            <a:r>
              <a:rPr lang="zh-CN" altLang="en-US" sz="1600" dirty="0"/>
              <a:t>请求发出去已经超过了 </a:t>
            </a:r>
            <a:r>
              <a:rPr lang="en-US" altLang="zh-CN" sz="1600" dirty="0"/>
              <a:t>1 </a:t>
            </a:r>
            <a:r>
              <a:rPr lang="zh-CN" altLang="en-US" sz="1600" dirty="0"/>
              <a:t>秒，重新发送 </a:t>
            </a:r>
            <a:r>
              <a:rPr lang="en-US" altLang="zh-CN" sz="1600" dirty="0"/>
              <a:t>ARP </a:t>
            </a:r>
            <a:r>
              <a:rPr lang="zh-CN" altLang="en-US" sz="1600" dirty="0"/>
              <a:t>请求；如果发送超过 </a:t>
            </a:r>
            <a:r>
              <a:rPr lang="en-US" altLang="zh-CN" sz="1600" dirty="0"/>
              <a:t>5 </a:t>
            </a:r>
            <a:r>
              <a:rPr lang="zh-CN" altLang="en-US" sz="1600" dirty="0"/>
              <a:t>次仍未收到 </a:t>
            </a:r>
            <a:r>
              <a:rPr lang="en-US" altLang="zh-CN" sz="1600" dirty="0"/>
              <a:t>ARP </a:t>
            </a:r>
            <a:r>
              <a:rPr lang="zh-CN" altLang="en-US" sz="1600" dirty="0"/>
              <a:t>应答，则对该队列下的数据包依次回复 </a:t>
            </a:r>
            <a:r>
              <a:rPr lang="en-US" altLang="zh-CN" sz="1600" dirty="0"/>
              <a:t>ICMP</a:t>
            </a:r>
            <a:r>
              <a:rPr lang="zh-CN" altLang="en-US" sz="1600" dirty="0"/>
              <a:t>（</a:t>
            </a:r>
            <a:r>
              <a:rPr lang="en-US" altLang="zh-CN" sz="1600" dirty="0"/>
              <a:t>Destination Host Unreachable</a:t>
            </a:r>
            <a:r>
              <a:rPr lang="zh-CN" altLang="en-US" sz="1600" dirty="0"/>
              <a:t>）消息，并删除等待的数据包。然后删除该项。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F8D045-7189-B1D6-27F1-B864D39F085E}"/>
              </a:ext>
            </a:extLst>
          </p:cNvPr>
          <p:cNvSpPr txBox="1"/>
          <p:nvPr/>
        </p:nvSpPr>
        <p:spPr>
          <a:xfrm>
            <a:off x="412552" y="4844099"/>
            <a:ext cx="79790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dirty="0"/>
              <a:t>实现了理论课中路由器转发的具体过程。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45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C9771-9EE3-E5EC-BD60-F028C303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Lab7——</a:t>
            </a:r>
            <a:r>
              <a:rPr lang="zh-CN" altLang="en-US" dirty="0"/>
              <a:t>网络路由实验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E8405A2-74B9-C815-B7C4-BE44F5FB7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51" y="1778429"/>
            <a:ext cx="4866477" cy="4905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实验过程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r>
              <a:rPr lang="zh-CN" altLang="en-US" sz="2100" dirty="0"/>
              <a:t>基于已有代码框架，实现路由器生成和处理</a:t>
            </a:r>
            <a:r>
              <a:rPr lang="en-US" altLang="zh-CN" sz="2100" dirty="0" err="1"/>
              <a:t>mOSPF</a:t>
            </a:r>
            <a:r>
              <a:rPr lang="en-US" altLang="zh-CN" sz="2100" dirty="0"/>
              <a:t> Hello/LSU</a:t>
            </a:r>
            <a:r>
              <a:rPr lang="zh-CN" altLang="en-US" sz="2100" dirty="0"/>
              <a:t>消息的相关操作，构建一致性链路状态数据库</a:t>
            </a:r>
            <a:endParaRPr lang="en-US" altLang="zh-CN" sz="2100" dirty="0"/>
          </a:p>
          <a:p>
            <a:endParaRPr lang="en-US" altLang="zh-CN" sz="2100" dirty="0"/>
          </a:p>
          <a:p>
            <a:r>
              <a:rPr lang="zh-CN" altLang="en-US" sz="2100" dirty="0"/>
              <a:t>运行实验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zh-CN" altLang="en-US" sz="2100" dirty="0"/>
              <a:t>运行网络拓扑</a:t>
            </a:r>
            <a:r>
              <a:rPr lang="en-US" altLang="zh-CN" sz="2100" dirty="0"/>
              <a:t>(topo.py)</a:t>
            </a:r>
          </a:p>
          <a:p>
            <a:pPr marL="457200" lvl="1" indent="0">
              <a:buNone/>
            </a:pPr>
            <a:r>
              <a:rPr lang="zh-CN" altLang="en-US" sz="2100" dirty="0"/>
              <a:t>在各个路由器节点上执行</a:t>
            </a:r>
            <a:r>
              <a:rPr lang="en-US" altLang="zh-CN" sz="2100" dirty="0"/>
              <a:t>disable_arp.sh, disable_icmp.sh, disable_ip_forward.sh)</a:t>
            </a:r>
            <a:r>
              <a:rPr lang="zh-CN" altLang="en-US" sz="2100" dirty="0"/>
              <a:t>，禁止协议栈的相应功能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zh-CN" altLang="en-US" sz="2100" dirty="0"/>
              <a:t>运行</a:t>
            </a:r>
            <a:r>
              <a:rPr lang="en-US" altLang="zh-CN" sz="2100" dirty="0"/>
              <a:t>./</a:t>
            </a:r>
            <a:r>
              <a:rPr lang="en-US" altLang="zh-CN" sz="2100" dirty="0" err="1"/>
              <a:t>mospfd</a:t>
            </a:r>
            <a:r>
              <a:rPr lang="zh-CN" altLang="en-US" sz="2100" dirty="0"/>
              <a:t>，使得各个节点生成一致的链路状态数据库</a:t>
            </a:r>
            <a:endParaRPr lang="en-US" altLang="zh-CN" sz="2100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5C7D09-2443-CB46-6D18-4FFE8544D982}"/>
              </a:ext>
            </a:extLst>
          </p:cNvPr>
          <p:cNvSpPr txBox="1"/>
          <p:nvPr/>
        </p:nvSpPr>
        <p:spPr>
          <a:xfrm>
            <a:off x="5386718" y="1687512"/>
            <a:ext cx="6689262" cy="5063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600" b="1" dirty="0"/>
              <a:t>实验过程</a:t>
            </a:r>
            <a:r>
              <a:rPr lang="en-US" altLang="zh-CN" sz="2600" b="1" dirty="0"/>
              <a:t>2</a:t>
            </a:r>
            <a:r>
              <a:rPr lang="zh-CN" altLang="en-US" sz="2600" b="1" dirty="0"/>
              <a:t>：</a:t>
            </a:r>
            <a:endParaRPr lang="en-US" altLang="zh-CN" sz="2600" b="1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sz="2100" dirty="0"/>
              <a:t>基于实验一，实现路由器计算路由表项的相关操作</a:t>
            </a:r>
            <a:endParaRPr lang="en-US" altLang="zh-CN" sz="2100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sz="2100" dirty="0"/>
              <a:t>运行实验</a:t>
            </a:r>
            <a:endParaRPr lang="en-US" altLang="zh-CN" sz="2100" dirty="0"/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zh-CN" altLang="en-US" sz="2100" dirty="0"/>
              <a:t>运行网络拓扑</a:t>
            </a:r>
            <a:r>
              <a:rPr lang="en-US" altLang="zh-CN" sz="2100" dirty="0"/>
              <a:t>(topo.py)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zh-CN" altLang="en-US" sz="2100" dirty="0"/>
              <a:t>在各个路由器节点上执行</a:t>
            </a:r>
            <a:r>
              <a:rPr lang="en-US" altLang="zh-CN" sz="2100" dirty="0"/>
              <a:t>disable_arp.sh, disable_icmp.sh, disable_ip_forward.sh)</a:t>
            </a:r>
            <a:r>
              <a:rPr lang="zh-CN" altLang="en-US" sz="2100" dirty="0"/>
              <a:t>，禁止协议栈的相应功能</a:t>
            </a:r>
            <a:endParaRPr lang="en-US" altLang="zh-CN" sz="2100" dirty="0"/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zh-CN" altLang="en-US" sz="2100" dirty="0"/>
              <a:t>运行</a:t>
            </a:r>
            <a:r>
              <a:rPr lang="en-US" altLang="zh-CN" sz="2100" dirty="0"/>
              <a:t>./</a:t>
            </a:r>
            <a:r>
              <a:rPr lang="en-US" altLang="zh-CN" sz="2100" dirty="0" err="1"/>
              <a:t>mospfd</a:t>
            </a:r>
            <a:r>
              <a:rPr lang="zh-CN" altLang="en-US" sz="2100" dirty="0"/>
              <a:t>，使得各个节点生成一致的链路状态数据库</a:t>
            </a:r>
            <a:endParaRPr lang="en-US" altLang="zh-CN" sz="2100" dirty="0"/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zh-CN" altLang="en-US" sz="2100" dirty="0"/>
              <a:t>等待一段时间后，每个节点生成完整的路由表项</a:t>
            </a:r>
            <a:endParaRPr lang="en-US" altLang="zh-CN" sz="2100" dirty="0"/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zh-CN" altLang="en-US" sz="2100" dirty="0"/>
              <a:t>在节点</a:t>
            </a:r>
            <a:r>
              <a:rPr lang="en-US" altLang="zh-CN" sz="2100" dirty="0"/>
              <a:t>h1</a:t>
            </a:r>
            <a:r>
              <a:rPr lang="zh-CN" altLang="en-US" sz="2100" dirty="0"/>
              <a:t>上</a:t>
            </a:r>
            <a:r>
              <a:rPr lang="en-US" altLang="zh-CN" sz="2100" dirty="0"/>
              <a:t>ping/traceroute</a:t>
            </a:r>
            <a:r>
              <a:rPr lang="zh-CN" altLang="en-US" sz="2100" dirty="0"/>
              <a:t>节点</a:t>
            </a:r>
            <a:r>
              <a:rPr lang="en-US" altLang="zh-CN" sz="2100" dirty="0"/>
              <a:t>h2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zh-CN" altLang="en-US" sz="2100" dirty="0"/>
              <a:t>关掉某节点或链路，等一段时间后，再次用</a:t>
            </a:r>
            <a:r>
              <a:rPr lang="en-US" altLang="zh-CN" sz="2100" dirty="0"/>
              <a:t>h1</a:t>
            </a:r>
            <a:r>
              <a:rPr lang="zh-CN" altLang="en-US" sz="2100" dirty="0"/>
              <a:t>去</a:t>
            </a:r>
            <a:r>
              <a:rPr lang="en-US" altLang="zh-CN" sz="2100" dirty="0"/>
              <a:t>traceroute</a:t>
            </a:r>
            <a:r>
              <a:rPr lang="zh-CN" altLang="en-US" sz="2100" dirty="0"/>
              <a:t>节点</a:t>
            </a:r>
            <a:r>
              <a:rPr lang="en-US" altLang="zh-CN" sz="2100" dirty="0"/>
              <a:t>h2</a:t>
            </a:r>
          </a:p>
          <a:p>
            <a:pPr marL="0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98250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868C4-7763-FFA3-87C1-B3B3CF38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093"/>
            <a:ext cx="10515600" cy="1325563"/>
          </a:xfrm>
        </p:spPr>
        <p:txBody>
          <a:bodyPr/>
          <a:lstStyle/>
          <a:p>
            <a:r>
              <a:rPr lang="en-US" altLang="zh-CN" dirty="0"/>
              <a:t>Lab7——</a:t>
            </a:r>
            <a:r>
              <a:rPr lang="zh-CN" altLang="en-US" dirty="0"/>
              <a:t>网络路由实验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2CCE8-8B21-13D7-85E0-CC5DA68AF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45" y="1959238"/>
            <a:ext cx="10806134" cy="2324004"/>
          </a:xfrm>
        </p:spPr>
        <p:txBody>
          <a:bodyPr/>
          <a:lstStyle/>
          <a:p>
            <a:r>
              <a:rPr lang="en-US" altLang="zh-CN" sz="2400" dirty="0" err="1"/>
              <a:t>mOSPF</a:t>
            </a:r>
            <a:r>
              <a:rPr lang="zh-CN" altLang="en-US" sz="2400" dirty="0"/>
              <a:t>工作原理：</a:t>
            </a:r>
            <a:endParaRPr lang="en-US" altLang="zh-CN" sz="2400" dirty="0"/>
          </a:p>
          <a:p>
            <a:pPr marL="514350" indent="-514350">
              <a:buAutoNum type="arabicPeriod"/>
            </a:pPr>
            <a:r>
              <a:rPr lang="zh-CN" altLang="en-US" sz="2100" dirty="0"/>
              <a:t>邻居建立：路由器之间发现并建立邻居关系；</a:t>
            </a:r>
            <a:endParaRPr lang="en-US" altLang="zh-CN" sz="21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100" dirty="0"/>
              <a:t>同步链路状态数据库：每台路由器生成并向邻居发送并洪泛链路状态信息，同时收集来自其他路由器的链路状态信息；</a:t>
            </a:r>
            <a:endParaRPr lang="en-US" altLang="zh-CN" sz="2100" dirty="0"/>
          </a:p>
          <a:p>
            <a:pPr marL="514350" indent="-514350">
              <a:buAutoNum type="arabicPeriod"/>
            </a:pPr>
            <a:r>
              <a:rPr lang="zh-CN" altLang="en-US" sz="2100" dirty="0"/>
              <a:t>计算最优路由：根据</a:t>
            </a:r>
            <a:r>
              <a:rPr lang="en-US" altLang="zh-CN" sz="2100" dirty="0">
                <a:solidFill>
                  <a:schemeClr val="accent2">
                    <a:lumMod val="75000"/>
                  </a:schemeClr>
                </a:solidFill>
              </a:rPr>
              <a:t>Dijkstra</a:t>
            </a:r>
            <a:r>
              <a:rPr lang="zh-CN" altLang="en-US" sz="2100" dirty="0"/>
              <a:t>算法，计算自己到网络中每个结点的最短路径。</a:t>
            </a:r>
            <a:endParaRPr lang="en-US" altLang="zh-CN" sz="2100" dirty="0"/>
          </a:p>
          <a:p>
            <a:pPr marL="514350" indent="-514350">
              <a:buAutoNum type="arabicPeriod"/>
            </a:pPr>
            <a:endParaRPr lang="en-US" altLang="zh-CN" sz="2100" dirty="0"/>
          </a:p>
          <a:p>
            <a:pPr marL="514350" indent="-514350">
              <a:buAutoNum type="arabicPeriod"/>
            </a:pPr>
            <a:endParaRPr lang="zh-CN" altLang="en-US" sz="2100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EC0224-56D7-9C1B-AAE2-668B293A1BE0}"/>
              </a:ext>
            </a:extLst>
          </p:cNvPr>
          <p:cNvSpPr txBox="1"/>
          <p:nvPr/>
        </p:nvSpPr>
        <p:spPr>
          <a:xfrm>
            <a:off x="8852336" y="4955620"/>
            <a:ext cx="4001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大量指针，代码量大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Dijkstra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3D1237-7068-44BF-ACAC-BEA2B57541F7}"/>
              </a:ext>
            </a:extLst>
          </p:cNvPr>
          <p:cNvSpPr txBox="1"/>
          <p:nvPr/>
        </p:nvSpPr>
        <p:spPr>
          <a:xfrm>
            <a:off x="3319772" y="4134907"/>
            <a:ext cx="5055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从起始点开始，每次遍历到始点距离最近且未访问过的顶点的邻接节点，直到扩展到终点为止。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F435E9-39F0-0968-67E4-4A27DEFC396E}"/>
              </a:ext>
            </a:extLst>
          </p:cNvPr>
          <p:cNvSpPr txBox="1"/>
          <p:nvPr/>
        </p:nvSpPr>
        <p:spPr>
          <a:xfrm>
            <a:off x="653945" y="5143500"/>
            <a:ext cx="5598695" cy="153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mOSPF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报文：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Hello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报文（向外界宣告自己的存在）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LSU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报文（向邻居结点发送自己的链路信息）。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78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4D38D51-EC66-D8F8-39CD-8B2DDBA0D6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47663"/>
              </p:ext>
            </p:extLst>
          </p:nvPr>
        </p:nvGraphicFramePr>
        <p:xfrm>
          <a:off x="838200" y="2002631"/>
          <a:ext cx="10515600" cy="2852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974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C9771-9EE3-E5EC-BD60-F028C303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Lab3——</a:t>
            </a:r>
            <a:r>
              <a:rPr lang="zh-CN" altLang="en-US" dirty="0"/>
              <a:t>交换机转发实验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E6D8A-7A21-FA4B-5842-4D8D7457E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63" y="1771356"/>
            <a:ext cx="787991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b="1" dirty="0"/>
              <a:t>hub</a:t>
            </a:r>
            <a:r>
              <a:rPr lang="zh-CN" altLang="en-US" sz="2400" b="1" dirty="0"/>
              <a:t>实验过程：</a:t>
            </a:r>
            <a:endParaRPr lang="en-US" altLang="zh-CN" sz="2400" b="1" dirty="0"/>
          </a:p>
          <a:p>
            <a:r>
              <a:rPr lang="zh-CN" altLang="en-US" sz="2000" dirty="0"/>
              <a:t>实现节点广播的</a:t>
            </a:r>
            <a:r>
              <a:rPr lang="en-US" altLang="zh-CN" sz="2000" dirty="0" err="1"/>
              <a:t>broadcast_packet</a:t>
            </a:r>
            <a:r>
              <a:rPr lang="zh-CN" altLang="en-US" sz="2000" dirty="0"/>
              <a:t>函数</a:t>
            </a:r>
            <a:endParaRPr lang="en-US" altLang="zh-CN" sz="2000" dirty="0"/>
          </a:p>
          <a:p>
            <a:r>
              <a:rPr lang="zh-CN" altLang="en-US" sz="2000" dirty="0"/>
              <a:t>验证广播网络能够正常运行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从一个</a:t>
            </a:r>
            <a:r>
              <a:rPr lang="zh-CN" altLang="en-US" sz="2100" dirty="0"/>
              <a:t>端节点</a:t>
            </a:r>
            <a:r>
              <a:rPr lang="en-US" altLang="zh-CN" sz="2100" dirty="0"/>
              <a:t>p</a:t>
            </a:r>
            <a:r>
              <a:rPr lang="en-US" altLang="zh-CN" sz="2000" dirty="0"/>
              <a:t>ing</a:t>
            </a:r>
            <a:r>
              <a:rPr lang="zh-CN" altLang="en-US" sz="2000" dirty="0"/>
              <a:t>另一个端节点</a:t>
            </a:r>
            <a:endParaRPr lang="en-US" altLang="zh-CN" sz="2000" dirty="0"/>
          </a:p>
          <a:p>
            <a:r>
              <a:rPr lang="zh-CN" altLang="en-US" sz="2000" dirty="0"/>
              <a:t>验证广播网络的效率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在</a:t>
            </a:r>
            <a:r>
              <a:rPr lang="en-US" altLang="zh-CN" sz="2000" dirty="0"/>
              <a:t>three_nodes_bw.py</a:t>
            </a:r>
            <a:r>
              <a:rPr lang="zh-CN" altLang="en-US" sz="2000" dirty="0"/>
              <a:t>进行</a:t>
            </a:r>
            <a:r>
              <a:rPr lang="en-US" altLang="zh-CN" sz="2000" dirty="0" err="1"/>
              <a:t>iperf</a:t>
            </a:r>
            <a:r>
              <a:rPr lang="zh-CN" altLang="en-US" sz="2000" dirty="0"/>
              <a:t>测量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两种场景：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client; H2, H3: servers</a:t>
            </a:r>
            <a:r>
              <a:rPr lang="zh-CN" altLang="en-US" dirty="0"/>
              <a:t> 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h1</a:t>
            </a:r>
            <a:r>
              <a:rPr lang="zh-CN" altLang="en-US" dirty="0">
                <a:solidFill>
                  <a:srgbClr val="FF0000"/>
                </a:solidFill>
              </a:rPr>
              <a:t>同时向</a:t>
            </a:r>
            <a:r>
              <a:rPr lang="en-US" altLang="zh-CN" dirty="0">
                <a:solidFill>
                  <a:srgbClr val="FF0000"/>
                </a:solidFill>
              </a:rPr>
              <a:t>h2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h3</a:t>
            </a:r>
            <a:r>
              <a:rPr lang="zh-CN" altLang="en-US" dirty="0">
                <a:solidFill>
                  <a:srgbClr val="FF0000"/>
                </a:solidFill>
              </a:rPr>
              <a:t>测量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server; H2, H3: clients</a:t>
            </a:r>
            <a:r>
              <a:rPr lang="zh-CN" altLang="en-US" dirty="0"/>
              <a:t> 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h2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h3 </a:t>
            </a:r>
            <a:r>
              <a:rPr lang="zh-CN" altLang="en-US" dirty="0">
                <a:solidFill>
                  <a:srgbClr val="FF0000"/>
                </a:solidFill>
              </a:rPr>
              <a:t>同时向</a:t>
            </a:r>
            <a:r>
              <a:rPr lang="en-US" altLang="zh-CN" dirty="0">
                <a:solidFill>
                  <a:srgbClr val="FF0000"/>
                </a:solidFill>
              </a:rPr>
              <a:t>h1</a:t>
            </a:r>
            <a:r>
              <a:rPr lang="zh-CN" altLang="en-US" dirty="0">
                <a:solidFill>
                  <a:srgbClr val="FF0000"/>
                </a:solidFill>
              </a:rPr>
              <a:t>测量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sz="2000" dirty="0"/>
              <a:t>自己动手构建环形拓扑，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验证该拓扑下节点广播会产生数据包环路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D2B108-087A-AD86-B8A7-5DA4B5EA8093}"/>
              </a:ext>
            </a:extLst>
          </p:cNvPr>
          <p:cNvSpPr txBox="1"/>
          <p:nvPr/>
        </p:nvSpPr>
        <p:spPr>
          <a:xfrm>
            <a:off x="5161530" y="1771356"/>
            <a:ext cx="6932147" cy="408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b="1" dirty="0"/>
              <a:t>switch</a:t>
            </a:r>
            <a:r>
              <a:rPr lang="zh-CN" altLang="en-US" sz="2400" b="1" dirty="0"/>
              <a:t>实验过程：</a:t>
            </a:r>
            <a:endParaRPr lang="en-US" altLang="zh-CN" sz="2400" b="1" dirty="0"/>
          </a:p>
          <a:p>
            <a:pPr marL="40005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实现对数据结构</a:t>
            </a:r>
            <a:r>
              <a:rPr lang="en-US" altLang="zh-CN" sz="2000" dirty="0" err="1"/>
              <a:t>mac_port_map</a:t>
            </a:r>
            <a:r>
              <a:rPr lang="zh-CN" altLang="en-US" sz="2000" dirty="0"/>
              <a:t>的所有操作，以及数据包的转发和广播操作</a:t>
            </a:r>
            <a:endParaRPr lang="en-US" altLang="zh-CN" sz="2000" dirty="0"/>
          </a:p>
          <a:p>
            <a:pPr marL="285750" lvl="1"/>
            <a:r>
              <a:rPr lang="fr-FR" altLang="zh-CN" sz="2000" dirty="0"/>
              <a:t>iface_info_t *lookup_port(u8 mac[ETH_ALEN])</a:t>
            </a:r>
            <a:r>
              <a:rPr lang="en-US" altLang="zh-CN" sz="2000" dirty="0"/>
              <a:t>;</a:t>
            </a:r>
            <a:endParaRPr lang="fr-FR" altLang="zh-CN" sz="2000" dirty="0"/>
          </a:p>
          <a:p>
            <a:pPr marL="285750" lvl="1"/>
            <a:r>
              <a:rPr lang="en-US" altLang="zh-CN" sz="2000" dirty="0"/>
              <a:t>void </a:t>
            </a:r>
            <a:r>
              <a:rPr lang="en-US" altLang="zh-CN" sz="2000" dirty="0" err="1"/>
              <a:t>insert_mac_port</a:t>
            </a:r>
            <a:r>
              <a:rPr lang="en-US" altLang="zh-CN" sz="2000" dirty="0"/>
              <a:t>(u8 mac[ETH_ALEN], </a:t>
            </a:r>
            <a:r>
              <a:rPr lang="en-US" altLang="zh-CN" sz="2000" dirty="0" err="1"/>
              <a:t>iface_info_t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iface</a:t>
            </a:r>
            <a:r>
              <a:rPr lang="en-US" altLang="zh-CN" sz="2000" dirty="0"/>
              <a:t>);</a:t>
            </a:r>
          </a:p>
          <a:p>
            <a:pPr marL="285750" lvl="1"/>
            <a:r>
              <a:rPr lang="en-US" altLang="zh-CN" sz="2000" dirty="0"/>
              <a:t>int </a:t>
            </a:r>
            <a:r>
              <a:rPr lang="en-US" altLang="zh-CN" sz="2000" dirty="0" err="1"/>
              <a:t>sweep_aged_mac_port_entry</a:t>
            </a:r>
            <a:r>
              <a:rPr lang="en-US" altLang="zh-CN" sz="2000" dirty="0"/>
              <a:t>();</a:t>
            </a:r>
          </a:p>
          <a:p>
            <a:pPr marL="285750" lvl="1"/>
            <a:r>
              <a:rPr lang="en-US" altLang="zh-CN" sz="2000" dirty="0"/>
              <a:t>void </a:t>
            </a:r>
            <a:r>
              <a:rPr lang="en-US" altLang="zh-CN" sz="2000" dirty="0" err="1"/>
              <a:t>broadcast_packet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iface_info_t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iface</a:t>
            </a:r>
            <a:r>
              <a:rPr lang="en-US" altLang="zh-CN" sz="2000" dirty="0"/>
              <a:t>, const char *packet, int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);</a:t>
            </a:r>
          </a:p>
          <a:p>
            <a:pPr marL="285750" lvl="1"/>
            <a:r>
              <a:rPr lang="en-US" altLang="zh-CN" sz="2000" dirty="0"/>
              <a:t>void </a:t>
            </a:r>
            <a:r>
              <a:rPr lang="en-US" altLang="zh-CN" sz="2000" dirty="0" err="1"/>
              <a:t>handle_packet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iface_info_t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iface</a:t>
            </a:r>
            <a:r>
              <a:rPr lang="en-US" altLang="zh-CN" sz="2000" dirty="0"/>
              <a:t>, char *packet, int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);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使用</a:t>
            </a:r>
            <a:r>
              <a:rPr lang="en-US" altLang="zh-CN" sz="2000" dirty="0" err="1"/>
              <a:t>iperf</a:t>
            </a:r>
            <a:r>
              <a:rPr lang="zh-CN" altLang="en-US" sz="2000" dirty="0"/>
              <a:t>和给定的拓扑进行实验，对比交换机转发与集线器广播的性能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47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8976A-0D0B-8D5B-97E2-DF6D3B22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Lab3——</a:t>
            </a:r>
            <a:r>
              <a:rPr lang="zh-CN" altLang="en-US" dirty="0"/>
              <a:t>交换机转发实验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7A928-33A8-E897-62C9-D82DB12E9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448" y="1830670"/>
            <a:ext cx="5947776" cy="527158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1900" dirty="0"/>
              <a:t>广播网络结点实验：</a:t>
            </a:r>
            <a:endParaRPr lang="en-US" altLang="zh-CN" sz="1900" dirty="0"/>
          </a:p>
          <a:p>
            <a:pPr>
              <a:lnSpc>
                <a:spcPct val="80000"/>
              </a:lnSpc>
            </a:pPr>
            <a:r>
              <a:rPr lang="zh-CN" altLang="en-US" sz="1900" dirty="0"/>
              <a:t>实现了广播函数，掌握了广播结点的工作原理</a:t>
            </a:r>
            <a:endParaRPr lang="en-US" altLang="zh-CN" sz="1900" dirty="0"/>
          </a:p>
          <a:p>
            <a:pPr marL="0" indent="0">
              <a:lnSpc>
                <a:spcPct val="80000"/>
              </a:lnSpc>
              <a:buNone/>
            </a:pPr>
            <a:endParaRPr lang="zh-CN" altLang="en-US" sz="1900" dirty="0"/>
          </a:p>
          <a:p>
            <a:pPr>
              <a:lnSpc>
                <a:spcPct val="80000"/>
              </a:lnSpc>
            </a:pPr>
            <a:r>
              <a:rPr lang="zh-CN" altLang="en-US" sz="1900" dirty="0"/>
              <a:t>加深对直连网络的理解，为交换网络和生成树协议进行铺垫</a:t>
            </a:r>
            <a:endParaRPr lang="en-US" altLang="zh-CN" sz="1900" dirty="0"/>
          </a:p>
          <a:p>
            <a:pPr>
              <a:lnSpc>
                <a:spcPct val="80000"/>
              </a:lnSpc>
            </a:pPr>
            <a:endParaRPr lang="zh-CN" altLang="en-US" sz="1900" dirty="0"/>
          </a:p>
          <a:p>
            <a:pPr>
              <a:lnSpc>
                <a:spcPct val="80000"/>
              </a:lnSpc>
            </a:pPr>
            <a:r>
              <a:rPr lang="zh-CN" altLang="en-US" sz="1900" dirty="0"/>
              <a:t>对实验框架里的链表结构理解不够</a:t>
            </a:r>
            <a:endParaRPr lang="en-US" altLang="zh-CN" sz="1900" dirty="0"/>
          </a:p>
          <a:p>
            <a:pPr>
              <a:lnSpc>
                <a:spcPct val="80000"/>
              </a:lnSpc>
            </a:pPr>
            <a:endParaRPr lang="en-US" altLang="zh-CN" sz="1900" dirty="0"/>
          </a:p>
          <a:p>
            <a:pPr>
              <a:lnSpc>
                <a:spcPct val="80000"/>
              </a:lnSpc>
            </a:pPr>
            <a:r>
              <a:rPr lang="zh-CN" altLang="en-US" sz="1900" dirty="0"/>
              <a:t>代码较少，只需要完成广播函数</a:t>
            </a:r>
            <a:endParaRPr lang="en-US" altLang="zh-CN" sz="19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3E33E8-AC04-D74A-3684-321043D8F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50" y="3246838"/>
            <a:ext cx="5947776" cy="3499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D1CB20-4618-218D-4959-D0492A648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699" y="1227159"/>
            <a:ext cx="3054507" cy="18796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F78FB22-97D0-BD82-288B-4BE4F671CC41}"/>
              </a:ext>
            </a:extLst>
          </p:cNvPr>
          <p:cNvSpPr txBox="1"/>
          <p:nvPr/>
        </p:nvSpPr>
        <p:spPr>
          <a:xfrm>
            <a:off x="8704989" y="579345"/>
            <a:ext cx="2648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</a:rPr>
              <a:t>广播网络中，广播节点将每个数据包从所有其他端口广播出去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69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46FCB-9DAB-FB5F-9B4C-0271CFA0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Lab3——</a:t>
            </a:r>
            <a:r>
              <a:rPr lang="zh-CN" altLang="en-US" dirty="0"/>
              <a:t>交换机转发实验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496F24-D36B-D374-45A3-6B1707715334}"/>
              </a:ext>
            </a:extLst>
          </p:cNvPr>
          <p:cNvSpPr txBox="1"/>
          <p:nvPr/>
        </p:nvSpPr>
        <p:spPr>
          <a:xfrm>
            <a:off x="340854" y="2132061"/>
            <a:ext cx="7310590" cy="442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交换机转发实验：</a:t>
            </a:r>
            <a:endParaRPr kumimoji="0" lang="en-US" altLang="zh-CN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交换机在转发数据包：将数据包沿目的主机的方向转发。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转发表：存储目的地址和转出端口的对应关系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构建转发表的三个关键步骤是查询，插入和老化。</a:t>
            </a:r>
          </a:p>
          <a:p>
            <a:pPr>
              <a:spcBef>
                <a:spcPts val="1000"/>
              </a:spcBef>
              <a:defRPr/>
            </a:pPr>
            <a:r>
              <a:rPr lang="zh-CN" altLang="en-US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①查询操作：每收到一个数据包，根据目的</a:t>
            </a:r>
            <a:r>
              <a:rPr lang="en-US" altLang="zh-CN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MAC</a:t>
            </a:r>
            <a:r>
              <a:rPr lang="zh-CN" altLang="en-US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地址查询相应转发条目，如果查询到对应条目，则根据相应转发端口转发数据包；否则，广播该数据包</a:t>
            </a:r>
          </a:p>
          <a:p>
            <a:pPr>
              <a:spcBef>
                <a:spcPts val="1000"/>
              </a:spcBef>
              <a:defRPr/>
            </a:pPr>
            <a:r>
              <a:rPr lang="zh-CN" altLang="en-US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②插入操作：每收到一个数据包，如果其源</a:t>
            </a:r>
            <a:r>
              <a:rPr lang="en-US" altLang="zh-CN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MAC</a:t>
            </a:r>
            <a:r>
              <a:rPr lang="zh-CN" altLang="en-US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地址</a:t>
            </a:r>
            <a:r>
              <a:rPr lang="en-US" altLang="zh-CN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-</a:t>
            </a:r>
            <a:r>
              <a:rPr lang="zh-CN" altLang="en-US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入端口映射关系在转发表中，更新老化时间（如果入端口与条目中的转发端口不一致，代表拓扑变动，需要更新转发端口）；否则，将该地址与入端口的映射关系写入转发表</a:t>
            </a:r>
          </a:p>
          <a:p>
            <a:pPr>
              <a:spcBef>
                <a:spcPts val="1000"/>
              </a:spcBef>
              <a:defRPr/>
            </a:pPr>
            <a:r>
              <a:rPr lang="zh-CN" altLang="en-US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③老化操作：每秒钟运行一次老化操作，删除超过</a:t>
            </a:r>
            <a:r>
              <a:rPr lang="en-US" altLang="zh-CN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30</a:t>
            </a:r>
            <a:r>
              <a:rPr lang="zh-CN" altLang="en-US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秒未访问的转发条目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557A88-E133-051A-9D30-12E14920E1D3}"/>
              </a:ext>
            </a:extLst>
          </p:cNvPr>
          <p:cNvSpPr txBox="1"/>
          <p:nvPr/>
        </p:nvSpPr>
        <p:spPr>
          <a:xfrm>
            <a:off x="7676915" y="4086667"/>
            <a:ext cx="435905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转发表存储目的地址和转发端口的映射关系，老化时间来保证条目的有效性，这两者之间的配合可以大幅度提高发包的效率。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switch </a:t>
            </a:r>
            <a:r>
              <a:rPr lang="zh-CN" altLang="en-US" sz="1600" dirty="0"/>
              <a:t>的带宽利用率明显比 </a:t>
            </a:r>
            <a:r>
              <a:rPr lang="en-US" altLang="zh-CN" sz="1600" dirty="0"/>
              <a:t>hub </a:t>
            </a:r>
            <a:r>
              <a:rPr lang="zh-CN" altLang="en-US" sz="1600" dirty="0"/>
              <a:t>高。因此 </a:t>
            </a:r>
            <a:r>
              <a:rPr lang="en-US" altLang="zh-CN" sz="1600" dirty="0"/>
              <a:t>switch </a:t>
            </a:r>
            <a:r>
              <a:rPr lang="zh-CN" altLang="en-US" sz="1600" dirty="0"/>
              <a:t>利用转发表的方式明显比 </a:t>
            </a:r>
            <a:r>
              <a:rPr lang="en-US" altLang="zh-CN" sz="1600" dirty="0"/>
              <a:t>hub </a:t>
            </a:r>
            <a:r>
              <a:rPr lang="zh-CN" altLang="en-US" sz="1600" dirty="0"/>
              <a:t>的直接广播模式效率要高。</a:t>
            </a:r>
            <a:endParaRPr lang="en-US" altLang="zh-CN" sz="1600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5040C3-824E-B2E5-AC87-661642E84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74" y="2682804"/>
            <a:ext cx="4179501" cy="14038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43AF824-D0B2-D736-5331-EA32F48C1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174" y="402449"/>
            <a:ext cx="3911801" cy="229881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73A3F3A-A99C-8076-1C1B-2C1197C045A2}"/>
              </a:ext>
            </a:extLst>
          </p:cNvPr>
          <p:cNvSpPr txBox="1"/>
          <p:nvPr/>
        </p:nvSpPr>
        <p:spPr>
          <a:xfrm>
            <a:off x="5704649" y="1551858"/>
            <a:ext cx="4151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</a:rPr>
              <a:t>交换机（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</a:rPr>
              <a:t>Switch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</a:rPr>
              <a:t>）将收到的数据包沿着目的主机方向转发（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</a:rPr>
              <a:t>Forward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</a:rPr>
              <a:t>），相比于广播网络，消除了不必要的带宽开销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5D928A-BEAA-282D-5E8D-0FF929DBC3F7}"/>
              </a:ext>
            </a:extLst>
          </p:cNvPr>
          <p:cNvSpPr txBox="1"/>
          <p:nvPr/>
        </p:nvSpPr>
        <p:spPr>
          <a:xfrm>
            <a:off x="2625213" y="6394991"/>
            <a:ext cx="47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通过本次实验，加深了对交换网络的理解。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9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C9771-9EE3-E5EC-BD60-F028C303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746"/>
            <a:ext cx="10515600" cy="1325563"/>
          </a:xfrm>
        </p:spPr>
        <p:txBody>
          <a:bodyPr/>
          <a:lstStyle/>
          <a:p>
            <a:r>
              <a:rPr lang="en-US" altLang="zh-CN" dirty="0"/>
              <a:t>Lab4——</a:t>
            </a:r>
            <a:r>
              <a:rPr lang="zh-CN" altLang="en-US" dirty="0"/>
              <a:t>生成树机制实验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E6D8A-7A21-FA4B-5842-4D8D7457E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" y="1360309"/>
            <a:ext cx="5888277" cy="29063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实验过程：</a:t>
            </a:r>
            <a:endParaRPr lang="en-US" altLang="zh-CN" sz="2800" dirty="0"/>
          </a:p>
          <a:p>
            <a:r>
              <a:rPr lang="zh-CN" altLang="en-US" sz="1900" dirty="0"/>
              <a:t>基于已有代码，实现生成树运行机制，对于给定拓扑</a:t>
            </a:r>
            <a:r>
              <a:rPr lang="en-US" altLang="zh-CN" sz="1900" dirty="0"/>
              <a:t>(four_node_ring.py)</a:t>
            </a:r>
            <a:r>
              <a:rPr lang="zh-CN" altLang="en-US" sz="1900" dirty="0"/>
              <a:t>，计算输出相应状态下的最小生成树拓扑</a:t>
            </a:r>
            <a:endParaRPr lang="en-US" altLang="zh-CN" sz="1900" dirty="0"/>
          </a:p>
          <a:p>
            <a:r>
              <a:rPr lang="zh-CN" altLang="en-US" sz="1900" dirty="0"/>
              <a:t>自己构造一个不少于</a:t>
            </a:r>
            <a:r>
              <a:rPr lang="en-US" altLang="zh-CN" sz="1900" dirty="0"/>
              <a:t>7</a:t>
            </a:r>
            <a:r>
              <a:rPr lang="zh-CN" altLang="en-US" sz="1900" dirty="0"/>
              <a:t>个节点，冗余链路不少于</a:t>
            </a:r>
            <a:r>
              <a:rPr lang="en-US" altLang="zh-CN" sz="1900" dirty="0"/>
              <a:t>2</a:t>
            </a:r>
            <a:r>
              <a:rPr lang="zh-CN" altLang="en-US" sz="1900" dirty="0"/>
              <a:t>条的拓扑，节点和端口的命名规则可参考</a:t>
            </a:r>
            <a:r>
              <a:rPr lang="en-US" altLang="zh-CN" sz="1900" dirty="0"/>
              <a:t>four_node_ring.py</a:t>
            </a:r>
            <a:r>
              <a:rPr lang="zh-CN" altLang="en-US" sz="1900" dirty="0"/>
              <a:t>，使用</a:t>
            </a:r>
            <a:r>
              <a:rPr lang="en-US" altLang="zh-CN" sz="1900" dirty="0" err="1"/>
              <a:t>stp</a:t>
            </a:r>
            <a:r>
              <a:rPr lang="zh-CN" altLang="en-US" sz="1900" dirty="0"/>
              <a:t>程序计算输出最小生成树拓扑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058EC2-7EF2-2B23-7BA7-C69B9ED404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2007" r="56512" b="4905"/>
          <a:stretch/>
        </p:blipFill>
        <p:spPr>
          <a:xfrm>
            <a:off x="3610621" y="3841309"/>
            <a:ext cx="2467628" cy="24551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86483B-F9BA-50D7-F515-4B59177CF236}"/>
              </a:ext>
            </a:extLst>
          </p:cNvPr>
          <p:cNvSpPr txBox="1"/>
          <p:nvPr/>
        </p:nvSpPr>
        <p:spPr>
          <a:xfrm>
            <a:off x="6638795" y="1036364"/>
            <a:ext cx="44891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</a:rPr>
              <a:t>生成树机制：通过禁止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</a:rPr>
              <a:t>(block)</a:t>
            </a: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</a:rPr>
              <a:t> 设备的相关端口，在有环路的网络中构造出一个总体开销最小的生成树拓扑，使得网络在连通的前提下，避免广播风暴。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EA00CA-917C-A174-694F-CBE6F6F6905F}"/>
              </a:ext>
            </a:extLst>
          </p:cNvPr>
          <p:cNvSpPr txBox="1"/>
          <p:nvPr/>
        </p:nvSpPr>
        <p:spPr>
          <a:xfrm>
            <a:off x="207052" y="4118116"/>
            <a:ext cx="35481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Helvetica Neue"/>
              </a:rPr>
              <a:t>广播风暴也叫网络广播风暴，广播风暴</a:t>
            </a:r>
            <a:r>
              <a:rPr lang="en-US" altLang="zh-CN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Helvetica Neue"/>
              </a:rPr>
              <a:t>(broadcast storm)</a:t>
            </a:r>
            <a:r>
              <a:rPr lang="zh-CN" alt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Helvetica Neue"/>
              </a:rPr>
              <a:t>故障，即一个数据包或帧被传送到本地网段</a:t>
            </a:r>
            <a:r>
              <a:rPr lang="en-US" altLang="zh-CN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Helvetica Neue"/>
              </a:rPr>
              <a:t>(</a:t>
            </a:r>
            <a:r>
              <a:rPr lang="zh-CN" alt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Helvetica Neue"/>
              </a:rPr>
              <a:t>由广播域定义</a:t>
            </a:r>
            <a:r>
              <a:rPr lang="en-US" altLang="zh-CN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Helvetica Neue"/>
              </a:rPr>
              <a:t>)</a:t>
            </a:r>
            <a:r>
              <a:rPr lang="zh-CN" alt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Helvetica Neue"/>
              </a:rPr>
              <a:t>上的每个节点就是广播；网络上的广播帧由于被转发，数量急剧增加而出现无法正常网络通信的反常现象。广播风暴会占用相当可观的网络带宽，导致正常数据包无法正常运行。当广播数据充斥网络无法处理并占用大量网络带宽，导致正常业务不能运行，这就发生了广播风暴，造成局域网局部或整个网络瘫痪。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CE3F26-4238-2FA7-BA5C-0B2969DB4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73" y="2310726"/>
            <a:ext cx="5994734" cy="454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0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5B7DB-DB49-8574-491B-7F82D0FF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-111366"/>
            <a:ext cx="10515600" cy="1325563"/>
          </a:xfrm>
        </p:spPr>
        <p:txBody>
          <a:bodyPr/>
          <a:lstStyle/>
          <a:p>
            <a:r>
              <a:rPr lang="en-US" altLang="zh-CN" dirty="0"/>
              <a:t>Lab4——</a:t>
            </a:r>
            <a:r>
              <a:rPr lang="zh-CN" altLang="en-US" dirty="0"/>
              <a:t>生成树机制实验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EBB0ECD-1308-0E01-0EAC-2AE0F7A58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858" y="966405"/>
            <a:ext cx="5706078" cy="246259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4C23176-5764-5109-9F68-78E98437BFC1}"/>
              </a:ext>
            </a:extLst>
          </p:cNvPr>
          <p:cNvSpPr txBox="1"/>
          <p:nvPr/>
        </p:nvSpPr>
        <p:spPr>
          <a:xfrm>
            <a:off x="150312" y="1457933"/>
            <a:ext cx="8517698" cy="5690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根节点</a:t>
            </a:r>
            <a:r>
              <a:rPr lang="en-US" altLang="zh-CN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(Root Switch)</a:t>
            </a:r>
          </a:p>
          <a:p>
            <a:pPr lvl="1">
              <a:lnSpc>
                <a:spcPct val="140000"/>
              </a:lnSpc>
            </a:pPr>
            <a:r>
              <a:rPr lang="zh-CN" altLang="en-US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一个网络中只有一个根节点</a:t>
            </a:r>
            <a:endParaRPr lang="en-US" altLang="zh-CN" sz="19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ID</a:t>
            </a:r>
            <a:r>
              <a:rPr lang="zh-CN" altLang="en-US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最小的节点作为根节点</a:t>
            </a:r>
            <a:endParaRPr lang="en-US" altLang="zh-CN" sz="19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根端口</a:t>
            </a:r>
            <a:r>
              <a:rPr lang="en-US" altLang="zh-CN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(Root Port, RP)</a:t>
            </a:r>
          </a:p>
          <a:p>
            <a:pPr lvl="1">
              <a:lnSpc>
                <a:spcPct val="140000"/>
              </a:lnSpc>
            </a:pPr>
            <a:r>
              <a:rPr lang="zh-CN" altLang="en-US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除根节点以外，每个节点有一个根端口</a:t>
            </a:r>
            <a:endParaRPr lang="en-US" altLang="zh-CN" sz="19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节点通过根端口连接到根节点，根端口是一个节点到根节点路径开销最小的端口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指定端口</a:t>
            </a:r>
            <a:r>
              <a:rPr lang="en-US" altLang="zh-CN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(Designated Port, DP)</a:t>
            </a:r>
          </a:p>
          <a:p>
            <a:pPr lvl="1">
              <a:lnSpc>
                <a:spcPct val="140000"/>
              </a:lnSpc>
            </a:pPr>
            <a:r>
              <a:rPr lang="zh-CN" altLang="en-US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每个网段</a:t>
            </a:r>
            <a:r>
              <a:rPr lang="en-US" altLang="zh-CN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(segment</a:t>
            </a:r>
            <a:r>
              <a:rPr lang="zh-CN" altLang="en-US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，一跳可达，本实验中等同于链路</a:t>
            </a:r>
            <a:r>
              <a:rPr lang="en-US" altLang="zh-CN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</a:t>
            </a:r>
            <a:r>
              <a:rPr lang="zh-CN" altLang="en-US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有且只有一个指定端口</a:t>
            </a:r>
            <a:endParaRPr lang="en-US" altLang="zh-CN" sz="19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指定端口为网段</a:t>
            </a:r>
            <a:r>
              <a:rPr lang="en-US" altLang="zh-CN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(segment)</a:t>
            </a:r>
            <a:r>
              <a:rPr lang="zh-CN" altLang="en-US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内优先级最高的端口，即可以发送</a:t>
            </a:r>
            <a:r>
              <a:rPr lang="en-US" altLang="zh-CN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Config</a:t>
            </a:r>
            <a:r>
              <a:rPr lang="zh-CN" altLang="en-US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的端口</a:t>
            </a:r>
            <a:endParaRPr lang="en-US" altLang="zh-CN" sz="19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其他端口</a:t>
            </a:r>
            <a:r>
              <a:rPr lang="en-US" altLang="zh-CN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(Alternate Port, AP)</a:t>
            </a:r>
          </a:p>
          <a:p>
            <a:pPr lvl="1">
              <a:lnSpc>
                <a:spcPct val="140000"/>
              </a:lnSpc>
            </a:pPr>
            <a:r>
              <a:rPr lang="zh-CN" altLang="en-US" sz="19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剩余的端口为其他端口，不参与构建生成树拓扑</a:t>
            </a:r>
            <a:endParaRPr lang="en-US" altLang="zh-CN" sz="19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4F20A1-F278-125C-0388-7768406FC418}"/>
              </a:ext>
            </a:extLst>
          </p:cNvPr>
          <p:cNvSpPr txBox="1"/>
          <p:nvPr/>
        </p:nvSpPr>
        <p:spPr>
          <a:xfrm>
            <a:off x="9169051" y="5675117"/>
            <a:ext cx="2505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生成树的理论需要和理论课的知识紧密联系，代码也比较多，有点难。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004F01E-0737-1FB7-A2D5-0D24A36B9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37" y="2480074"/>
            <a:ext cx="2279737" cy="26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3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C9771-9EE3-E5EC-BD60-F028C303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Lab5——</a:t>
            </a:r>
            <a:r>
              <a:rPr lang="zh-CN" altLang="en-US" dirty="0"/>
              <a:t>数据包队列管理实验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E6D8A-7A21-FA4B-5842-4D8D7457E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9" y="1690688"/>
            <a:ext cx="11267276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b="1" dirty="0"/>
              <a:t>实验过程：</a:t>
            </a:r>
            <a:endParaRPr lang="en-US" altLang="zh-CN" b="1" dirty="0"/>
          </a:p>
          <a:p>
            <a:pPr marL="0" lvl="0" indent="0">
              <a:buNone/>
            </a:pPr>
            <a:r>
              <a:rPr lang="en-US" altLang="zh-CN" sz="1900" dirty="0"/>
              <a:t>1.</a:t>
            </a:r>
            <a:r>
              <a:rPr lang="zh-CN" altLang="zh-CN" sz="1900" dirty="0"/>
              <a:t>重现</a:t>
            </a:r>
            <a:r>
              <a:rPr lang="en-US" altLang="zh-CN" sz="1900" dirty="0" err="1"/>
              <a:t>Bufferbloat</a:t>
            </a:r>
            <a:r>
              <a:rPr lang="zh-CN" altLang="zh-CN" sz="1900" dirty="0"/>
              <a:t>结果</a:t>
            </a:r>
            <a:endParaRPr lang="en-US" altLang="zh-CN" sz="1900" dirty="0"/>
          </a:p>
          <a:p>
            <a:r>
              <a:rPr lang="zh-CN" altLang="zh-CN" sz="1900" dirty="0"/>
              <a:t>重现</a:t>
            </a:r>
            <a:r>
              <a:rPr lang="en-US" altLang="zh-CN" sz="1900" dirty="0"/>
              <a:t>CWND</a:t>
            </a:r>
            <a:r>
              <a:rPr lang="zh-CN" altLang="zh-CN" sz="1900" dirty="0"/>
              <a:t>、</a:t>
            </a:r>
            <a:r>
              <a:rPr lang="en-US" altLang="zh-CN" sz="1900" dirty="0" err="1"/>
              <a:t>Qlen</a:t>
            </a:r>
            <a:r>
              <a:rPr lang="zh-CN" altLang="zh-CN" sz="1900" dirty="0"/>
              <a:t>、</a:t>
            </a:r>
            <a:r>
              <a:rPr lang="en-US" altLang="zh-CN" sz="1900" dirty="0"/>
              <a:t>RTT</a:t>
            </a:r>
            <a:r>
              <a:rPr lang="zh-CN" altLang="zh-CN" sz="1900" dirty="0"/>
              <a:t>时间曲线图</a:t>
            </a:r>
            <a:endParaRPr lang="en-US" altLang="zh-CN" sz="1900" dirty="0"/>
          </a:p>
          <a:p>
            <a:r>
              <a:rPr lang="en-US" altLang="zh-CN" sz="1900" dirty="0"/>
              <a:t>   h1(</a:t>
            </a:r>
            <a:r>
              <a:rPr lang="zh-CN" altLang="zh-CN" sz="1900" dirty="0"/>
              <a:t>发送方</a:t>
            </a:r>
            <a:r>
              <a:rPr lang="en-US" altLang="zh-CN" sz="1900" dirty="0"/>
              <a:t>)</a:t>
            </a:r>
            <a:r>
              <a:rPr lang="zh-CN" altLang="zh-CN" sz="1900" dirty="0"/>
              <a:t>在对</a:t>
            </a:r>
            <a:r>
              <a:rPr lang="en-US" altLang="zh-CN" sz="1900" dirty="0"/>
              <a:t>h2</a:t>
            </a:r>
            <a:r>
              <a:rPr lang="zh-CN" altLang="zh-CN" sz="1900" dirty="0"/>
              <a:t>进行</a:t>
            </a:r>
            <a:r>
              <a:rPr lang="en-US" altLang="zh-CN" sz="1900" dirty="0" err="1"/>
              <a:t>iperf</a:t>
            </a:r>
            <a:r>
              <a:rPr lang="zh-CN" altLang="zh-CN" sz="1900" dirty="0"/>
              <a:t>的同时，测量</a:t>
            </a:r>
            <a:r>
              <a:rPr lang="en-US" altLang="zh-CN" sz="1900" dirty="0"/>
              <a:t>h1</a:t>
            </a:r>
            <a:r>
              <a:rPr lang="zh-CN" altLang="zh-CN" sz="1900" dirty="0"/>
              <a:t>的拥塞窗口值</a:t>
            </a:r>
            <a:r>
              <a:rPr lang="en-US" altLang="zh-CN" sz="1900" dirty="0"/>
              <a:t>(</a:t>
            </a:r>
            <a:r>
              <a:rPr lang="en-US" altLang="zh-CN" sz="1900" dirty="0" err="1"/>
              <a:t>cwnd</a:t>
            </a:r>
            <a:r>
              <a:rPr lang="en-US" altLang="zh-CN" sz="1900" dirty="0"/>
              <a:t>)</a:t>
            </a:r>
            <a:r>
              <a:rPr lang="zh-CN" altLang="zh-CN" sz="1900" dirty="0"/>
              <a:t>、</a:t>
            </a:r>
            <a:r>
              <a:rPr lang="en-US" altLang="zh-CN" sz="1900" dirty="0"/>
              <a:t>r1-eth1</a:t>
            </a:r>
            <a:r>
              <a:rPr lang="zh-CN" altLang="zh-CN" sz="1900" dirty="0"/>
              <a:t>的队列长度</a:t>
            </a:r>
            <a:r>
              <a:rPr lang="en-US" altLang="zh-CN" sz="1900" dirty="0"/>
              <a:t>(</a:t>
            </a:r>
            <a:r>
              <a:rPr lang="en-US" altLang="zh-CN" sz="1900" dirty="0" err="1"/>
              <a:t>qlen</a:t>
            </a:r>
            <a:r>
              <a:rPr lang="en-US" altLang="zh-CN" sz="1900" dirty="0"/>
              <a:t>)</a:t>
            </a:r>
            <a:r>
              <a:rPr lang="zh-CN" altLang="zh-CN" sz="1900" dirty="0"/>
              <a:t>、</a:t>
            </a:r>
            <a:r>
              <a:rPr lang="en-US" altLang="zh-CN" sz="1900" dirty="0"/>
              <a:t>h1</a:t>
            </a:r>
            <a:r>
              <a:rPr lang="zh-CN" altLang="zh-CN" sz="1900" dirty="0"/>
              <a:t>与</a:t>
            </a:r>
            <a:r>
              <a:rPr lang="en-US" altLang="zh-CN" sz="1900" dirty="0"/>
              <a:t>h2</a:t>
            </a:r>
            <a:r>
              <a:rPr lang="zh-CN" altLang="zh-CN" sz="1900" dirty="0"/>
              <a:t>间的往返延迟</a:t>
            </a:r>
            <a:r>
              <a:rPr lang="en-US" altLang="zh-CN" sz="1900" dirty="0"/>
              <a:t>(</a:t>
            </a:r>
            <a:r>
              <a:rPr lang="en-US" altLang="zh-CN" sz="1900" dirty="0" err="1"/>
              <a:t>rtt</a:t>
            </a:r>
            <a:r>
              <a:rPr lang="en-US" altLang="zh-CN" sz="1900" dirty="0"/>
              <a:t>)</a:t>
            </a:r>
          </a:p>
          <a:p>
            <a:r>
              <a:rPr lang="zh-CN" altLang="zh-CN" sz="1900" dirty="0"/>
              <a:t>改变数据包队列大小，观察其对 </a:t>
            </a:r>
            <a:r>
              <a:rPr lang="en-US" altLang="zh-CN" sz="1900" dirty="0"/>
              <a:t>CWND</a:t>
            </a:r>
            <a:r>
              <a:rPr lang="zh-CN" altLang="zh-CN" sz="1900" dirty="0"/>
              <a:t>、</a:t>
            </a:r>
            <a:r>
              <a:rPr lang="en-US" altLang="zh-CN" sz="1900" dirty="0" err="1"/>
              <a:t>Qlen</a:t>
            </a:r>
            <a:r>
              <a:rPr lang="zh-CN" altLang="zh-CN" sz="1900" dirty="0"/>
              <a:t>、</a:t>
            </a:r>
            <a:r>
              <a:rPr lang="en-US" altLang="zh-CN" sz="1900" dirty="0"/>
              <a:t>RTT </a:t>
            </a:r>
            <a:r>
              <a:rPr lang="zh-CN" altLang="zh-CN" sz="1900" dirty="0"/>
              <a:t>和吞吐率图像的影响</a:t>
            </a:r>
          </a:p>
          <a:p>
            <a:pPr lvl="0"/>
            <a:r>
              <a:rPr lang="en-US" altLang="zh-CN" sz="1900" dirty="0"/>
              <a:t>     </a:t>
            </a:r>
            <a:r>
              <a:rPr lang="zh-CN" altLang="zh-CN" sz="1900" dirty="0"/>
              <a:t>变化</a:t>
            </a:r>
            <a:r>
              <a:rPr lang="en-US" altLang="zh-CN" sz="1900" dirty="0"/>
              <a:t>r1-eth1</a:t>
            </a:r>
            <a:r>
              <a:rPr lang="zh-CN" altLang="zh-CN" sz="1900" dirty="0"/>
              <a:t>的队列大小，考察其对</a:t>
            </a:r>
            <a:r>
              <a:rPr lang="en-US" altLang="zh-CN" sz="1900" dirty="0" err="1"/>
              <a:t>iperf</a:t>
            </a:r>
            <a:r>
              <a:rPr lang="zh-CN" altLang="zh-CN" sz="1900" dirty="0"/>
              <a:t>吞吐率和上述三个指标的影响</a:t>
            </a:r>
          </a:p>
          <a:p>
            <a:pPr marL="0" lvl="0" indent="0">
              <a:buNone/>
            </a:pPr>
            <a:r>
              <a:rPr lang="en-US" altLang="zh-CN" sz="1900" dirty="0"/>
              <a:t>2.</a:t>
            </a:r>
            <a:r>
              <a:rPr lang="zh-CN" altLang="zh-CN" sz="1900" dirty="0"/>
              <a:t>解决</a:t>
            </a:r>
            <a:r>
              <a:rPr lang="en-US" altLang="zh-CN" sz="1900" dirty="0" err="1"/>
              <a:t>BufferBloat</a:t>
            </a:r>
            <a:r>
              <a:rPr lang="zh-CN" altLang="zh-CN" sz="1900" dirty="0"/>
              <a:t>问题</a:t>
            </a:r>
            <a:endParaRPr lang="en-US" altLang="zh-CN" sz="1900" dirty="0"/>
          </a:p>
          <a:p>
            <a:r>
              <a:rPr lang="zh-CN" altLang="zh-CN" sz="1900" dirty="0"/>
              <a:t>重现不同队列管理策略在动态带宽下的往返延迟结果</a:t>
            </a:r>
          </a:p>
          <a:p>
            <a:pPr lvl="0"/>
            <a:r>
              <a:rPr lang="en-US" altLang="zh-CN" sz="1900" dirty="0"/>
              <a:t>     RED </a:t>
            </a:r>
            <a:endParaRPr lang="zh-CN" altLang="zh-CN" sz="1900" dirty="0"/>
          </a:p>
          <a:p>
            <a:pPr lvl="0"/>
            <a:r>
              <a:rPr lang="en-US" altLang="zh-CN" sz="1900" dirty="0"/>
              <a:t>     </a:t>
            </a:r>
            <a:r>
              <a:rPr lang="en-US" altLang="zh-CN" sz="1900" dirty="0" err="1"/>
              <a:t>CoDel</a:t>
            </a:r>
            <a:endParaRPr lang="zh-CN" altLang="zh-CN" sz="1900" dirty="0"/>
          </a:p>
          <a:p>
            <a:pPr lvl="0"/>
            <a:r>
              <a:rPr lang="en-US" altLang="zh-CN" sz="1900" dirty="0"/>
              <a:t>     Tail Drop </a:t>
            </a:r>
            <a:endParaRPr lang="zh-CN" altLang="zh-CN" sz="19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26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C33E5-2F23-AFFF-798F-1C095BA5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Lab5——</a:t>
            </a:r>
            <a:r>
              <a:rPr lang="zh-CN" altLang="en-US" dirty="0"/>
              <a:t>数据包队列管理实验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FED307-817A-7DE7-C8B2-5709EDA8816D}"/>
              </a:ext>
            </a:extLst>
          </p:cNvPr>
          <p:cNvSpPr txBox="1"/>
          <p:nvPr/>
        </p:nvSpPr>
        <p:spPr>
          <a:xfrm>
            <a:off x="501040" y="2011937"/>
            <a:ext cx="958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/>
              <a:t>BufferBloat</a:t>
            </a:r>
            <a:r>
              <a:rPr lang="zh-CN" altLang="en-US" sz="2000" dirty="0"/>
              <a:t>是指数据包在队列中存留时间过长引起的延迟过大问题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3B1194-D6A3-39F7-DCC9-0EBDE3770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356" y="3399632"/>
            <a:ext cx="4127712" cy="28258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6FAC6ED-C84C-04B1-4322-C0EA87F7F3DD}"/>
              </a:ext>
            </a:extLst>
          </p:cNvPr>
          <p:cNvSpPr txBox="1"/>
          <p:nvPr/>
        </p:nvSpPr>
        <p:spPr>
          <a:xfrm>
            <a:off x="501040" y="3042493"/>
            <a:ext cx="658869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900" dirty="0"/>
              <a:t>设备的队列设置过大</a:t>
            </a:r>
            <a:endParaRPr lang="en-US" altLang="zh-CN" sz="1900" dirty="0"/>
          </a:p>
          <a:p>
            <a:endParaRPr lang="en-US" altLang="zh-CN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900" dirty="0"/>
              <a:t>TCP</a:t>
            </a:r>
            <a:r>
              <a:rPr lang="zh-CN" altLang="en-US" sz="1900" dirty="0"/>
              <a:t>传输机制：</a:t>
            </a:r>
            <a:endParaRPr lang="en-US" altLang="zh-CN" sz="1900" dirty="0"/>
          </a:p>
          <a:p>
            <a:r>
              <a:rPr lang="en-US" altLang="zh-CN" dirty="0"/>
              <a:t>1</a:t>
            </a:r>
            <a:r>
              <a:rPr lang="zh-CN" altLang="en-US" dirty="0"/>
              <a:t>、以丢包为拥塞控制信号；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、只要没丢包，就会试图增加窗口大小，增加吞吐率；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、当增大到</a:t>
            </a:r>
            <a:r>
              <a:rPr lang="en-US" altLang="zh-CN" dirty="0"/>
              <a:t>BDP</a:t>
            </a:r>
            <a:r>
              <a:rPr lang="zh-CN" altLang="en-US" dirty="0"/>
              <a:t>以后，窗口再增大，不会增加吞吐率，只会增加延迟</a:t>
            </a:r>
            <a:endParaRPr lang="en-US" altLang="zh-CN" dirty="0"/>
          </a:p>
          <a:p>
            <a:endParaRPr lang="en-US" altLang="zh-CN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900" dirty="0"/>
              <a:t>队列管理机制</a:t>
            </a:r>
            <a:endParaRPr lang="en-US" altLang="zh-CN" sz="1900" dirty="0"/>
          </a:p>
          <a:p>
            <a:r>
              <a:rPr lang="zh-CN" altLang="en-US" dirty="0"/>
              <a:t>当</a:t>
            </a:r>
            <a:r>
              <a:rPr lang="en-US" altLang="zh-CN" dirty="0"/>
              <a:t>Tail Drop</a:t>
            </a:r>
            <a:r>
              <a:rPr lang="zh-CN" altLang="en-US" dirty="0"/>
              <a:t>开始丢包时，网络已经很拥塞了，延迟非常大</a:t>
            </a:r>
          </a:p>
          <a:p>
            <a:endParaRPr lang="en-US" altLang="zh-CN" sz="1900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02DCD5-F409-30A8-9B3E-74439CCAC42B}"/>
              </a:ext>
            </a:extLst>
          </p:cNvPr>
          <p:cNvSpPr txBox="1"/>
          <p:nvPr/>
        </p:nvSpPr>
        <p:spPr>
          <a:xfrm>
            <a:off x="225467" y="2490340"/>
            <a:ext cx="3820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BufferBloat</a:t>
            </a:r>
            <a:r>
              <a:rPr lang="zh-CN" altLang="en-US" sz="2000" dirty="0"/>
              <a:t>问题原因：</a:t>
            </a:r>
          </a:p>
        </p:txBody>
      </p:sp>
    </p:spTree>
    <p:extLst>
      <p:ext uri="{BB962C8B-B14F-4D97-AF65-F5344CB8AC3E}">
        <p14:creationId xmlns:p14="http://schemas.microsoft.com/office/powerpoint/2010/main" val="198087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01934-4369-3A06-11DB-C0AC479D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Lab5——</a:t>
            </a:r>
            <a:r>
              <a:rPr lang="zh-CN" altLang="en-US" dirty="0"/>
              <a:t>数据包队列管理实验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170D17-FEAB-87EF-0785-BB8429633DAF}"/>
              </a:ext>
            </a:extLst>
          </p:cNvPr>
          <p:cNvSpPr txBox="1"/>
          <p:nvPr/>
        </p:nvSpPr>
        <p:spPr>
          <a:xfrm>
            <a:off x="291230" y="1690688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解决</a:t>
            </a:r>
            <a:r>
              <a:rPr lang="en-US" altLang="zh-CN" dirty="0" err="1"/>
              <a:t>BufferBloat</a:t>
            </a:r>
            <a:r>
              <a:rPr lang="zh-CN" altLang="en-US" dirty="0"/>
              <a:t>问题：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424180-2FDD-97B6-0893-8B704C9E8B23}"/>
              </a:ext>
            </a:extLst>
          </p:cNvPr>
          <p:cNvSpPr txBox="1"/>
          <p:nvPr/>
        </p:nvSpPr>
        <p:spPr>
          <a:xfrm>
            <a:off x="291230" y="2300970"/>
            <a:ext cx="6588690" cy="500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/>
              <a:t>减小队列大小</a:t>
            </a:r>
          </a:p>
          <a:p>
            <a:pPr>
              <a:lnSpc>
                <a:spcPct val="150000"/>
              </a:lnSpc>
            </a:pPr>
            <a:r>
              <a:rPr lang="zh-CN" altLang="en-US" sz="1900" dirty="0"/>
              <a:t>     </a:t>
            </a:r>
            <a:r>
              <a:rPr lang="zh-CN" altLang="en-US" dirty="0"/>
              <a:t>减小队列大小可以降低数据包在队列中的时间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但是，小队列难以容忍突发流量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/>
              <a:t>改进传输控制策略</a:t>
            </a:r>
          </a:p>
          <a:p>
            <a:pPr>
              <a:lnSpc>
                <a:spcPct val="150000"/>
              </a:lnSpc>
            </a:pPr>
            <a:r>
              <a:rPr lang="zh-CN" altLang="en-US" sz="1900" dirty="0"/>
              <a:t>    </a:t>
            </a:r>
            <a:r>
              <a:rPr lang="zh-CN" altLang="en-US" dirty="0"/>
              <a:t>丢包不再是</a:t>
            </a:r>
            <a:r>
              <a:rPr lang="en-US" altLang="zh-CN" dirty="0"/>
              <a:t>TCP</a:t>
            </a:r>
            <a:r>
              <a:rPr lang="zh-CN" altLang="en-US" dirty="0"/>
              <a:t>传输控制的唯一信号，也考虑延迟变化 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/>
              <a:t>改进队列管理策略</a:t>
            </a:r>
          </a:p>
          <a:p>
            <a:pPr>
              <a:lnSpc>
                <a:spcPct val="150000"/>
              </a:lnSpc>
            </a:pPr>
            <a:r>
              <a:rPr lang="zh-CN" altLang="en-US" sz="1900" dirty="0"/>
              <a:t>    </a:t>
            </a:r>
            <a:r>
              <a:rPr lang="zh-CN" altLang="en-US" dirty="0"/>
              <a:t>在队列满之前就主动（概率性的）丢包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en-US" altLang="zh-CN" sz="1900" dirty="0"/>
              <a:t>RED (Random Early Detection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900" dirty="0"/>
              <a:t>   </a:t>
            </a:r>
            <a:r>
              <a:rPr lang="zh-CN" altLang="en-US" dirty="0"/>
              <a:t>以延迟作为队列管理的信号</a:t>
            </a:r>
          </a:p>
          <a:p>
            <a:pPr>
              <a:lnSpc>
                <a:spcPct val="150000"/>
              </a:lnSpc>
            </a:pPr>
            <a:r>
              <a:rPr lang="en-US" altLang="zh-CN" sz="1900" dirty="0"/>
              <a:t>        </a:t>
            </a:r>
            <a:r>
              <a:rPr lang="en-US" altLang="zh-CN" sz="1900" dirty="0" err="1"/>
              <a:t>CoDel</a:t>
            </a:r>
            <a:r>
              <a:rPr lang="en-US" altLang="zh-CN" sz="1900" dirty="0"/>
              <a:t> (Controlled Delay)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03B9EA-7DCA-67FC-0F2A-CD9EFA31D9D1}"/>
              </a:ext>
            </a:extLst>
          </p:cNvPr>
          <p:cNvSpPr txBox="1"/>
          <p:nvPr/>
        </p:nvSpPr>
        <p:spPr>
          <a:xfrm>
            <a:off x="6385142" y="1449738"/>
            <a:ext cx="531208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>
                <a:solidFill>
                  <a:schemeClr val="accent2">
                    <a:lumMod val="75000"/>
                  </a:schemeClr>
                </a:solidFill>
              </a:rPr>
              <a:t>RED: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900" dirty="0"/>
              <a:t>在队列满之前，就开始主动</a:t>
            </a:r>
            <a:r>
              <a:rPr lang="en-US" altLang="zh-CN" sz="1900" dirty="0"/>
              <a:t>(proactively)</a:t>
            </a:r>
            <a:r>
              <a:rPr lang="zh-CN" altLang="en-US" sz="1900" dirty="0"/>
              <a:t>丢包 </a:t>
            </a:r>
            <a:r>
              <a:rPr lang="en-US" altLang="zh-CN" sz="1900" dirty="0"/>
              <a:t>(Early Detection)</a:t>
            </a:r>
          </a:p>
          <a:p>
            <a:pPr lvl="2"/>
            <a:r>
              <a:rPr lang="zh-CN" altLang="en-US" sz="1900" dirty="0"/>
              <a:t>     提醒发送方即将到来的拥塞</a:t>
            </a:r>
            <a:endParaRPr lang="en-US" altLang="zh-CN" sz="19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900" dirty="0"/>
              <a:t>概率性的丢包，丢包概率与队列长度正相关 </a:t>
            </a:r>
            <a:r>
              <a:rPr lang="en-US" altLang="zh-CN" sz="1900" dirty="0"/>
              <a:t>(Random)</a:t>
            </a:r>
            <a:endParaRPr lang="zh-CN" altLang="en-US" sz="1900" dirty="0"/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E71589-6419-CF8C-3E05-A9F9C307245B}"/>
              </a:ext>
            </a:extLst>
          </p:cNvPr>
          <p:cNvSpPr txBox="1"/>
          <p:nvPr/>
        </p:nvSpPr>
        <p:spPr>
          <a:xfrm>
            <a:off x="6385142" y="3234842"/>
            <a:ext cx="531208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 err="1">
                <a:solidFill>
                  <a:schemeClr val="accent2">
                    <a:lumMod val="75000"/>
                  </a:schemeClr>
                </a:solidFill>
              </a:rPr>
              <a:t>CoDel</a:t>
            </a:r>
            <a:r>
              <a:rPr lang="en-US" altLang="zh-CN" sz="1900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900" dirty="0"/>
              <a:t>减少大队列下的延迟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900" dirty="0"/>
              <a:t>对</a:t>
            </a:r>
            <a:r>
              <a:rPr lang="en-US" altLang="zh-CN" sz="1900" dirty="0"/>
              <a:t>RTT</a:t>
            </a:r>
            <a:r>
              <a:rPr lang="zh-CN" altLang="en-US" sz="1900" dirty="0"/>
              <a:t>、速率、负载不敏感</a:t>
            </a:r>
            <a:endParaRPr lang="en-US" altLang="zh-CN" sz="19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900" dirty="0"/>
              <a:t>控制数据包在队列中的时间（延迟），而不是队列长度</a:t>
            </a:r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0F2AB56-51DF-9ADF-25A7-660D2CBEC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259" y="5143342"/>
            <a:ext cx="3950321" cy="157060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6CA80BC-3B0F-3104-5DD3-AB8D8002AEFE}"/>
              </a:ext>
            </a:extLst>
          </p:cNvPr>
          <p:cNvSpPr txBox="1"/>
          <p:nvPr/>
        </p:nvSpPr>
        <p:spPr>
          <a:xfrm>
            <a:off x="6385142" y="5066113"/>
            <a:ext cx="190395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>
                <a:solidFill>
                  <a:schemeClr val="accent2">
                    <a:lumMod val="75000"/>
                  </a:schemeClr>
                </a:solidFill>
              </a:rPr>
              <a:t>Tail Drop </a:t>
            </a:r>
            <a:endParaRPr lang="zh-CN" altLang="zh-CN" sz="19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2D6DEE-F0A9-0017-15B2-9A052354AEAD}"/>
              </a:ext>
            </a:extLst>
          </p:cNvPr>
          <p:cNvSpPr txBox="1"/>
          <p:nvPr/>
        </p:nvSpPr>
        <p:spPr>
          <a:xfrm>
            <a:off x="4380886" y="5727833"/>
            <a:ext cx="27682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在本次实验中表现： </a:t>
            </a:r>
          </a:p>
          <a:p>
            <a:r>
              <a:rPr lang="en-US" altLang="zh-CN" sz="1900" dirty="0" err="1">
                <a:solidFill>
                  <a:schemeClr val="accent2">
                    <a:lumMod val="75000"/>
                  </a:schemeClr>
                </a:solidFill>
              </a:rPr>
              <a:t>Taildrop</a:t>
            </a:r>
            <a:r>
              <a:rPr lang="en-US" altLang="zh-CN" sz="1900" dirty="0">
                <a:solidFill>
                  <a:schemeClr val="accent2">
                    <a:lumMod val="75000"/>
                  </a:schemeClr>
                </a:solidFill>
              </a:rPr>
              <a:t> &lt; RED &lt; </a:t>
            </a:r>
            <a:r>
              <a:rPr lang="en-US" altLang="zh-CN" sz="1900" dirty="0" err="1">
                <a:solidFill>
                  <a:schemeClr val="accent2">
                    <a:lumMod val="75000"/>
                  </a:schemeClr>
                </a:solidFill>
              </a:rPr>
              <a:t>CoDel</a:t>
            </a:r>
            <a:endParaRPr lang="en-US" altLang="zh-CN" sz="19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87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2515</Words>
  <Application>Microsoft Office PowerPoint</Application>
  <PresentationFormat>宽屏</PresentationFormat>
  <Paragraphs>192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Helvetica Neue</vt:lpstr>
      <vt:lpstr>等线</vt:lpstr>
      <vt:lpstr>等线 Light</vt:lpstr>
      <vt:lpstr>仿宋</vt:lpstr>
      <vt:lpstr>Arial</vt:lpstr>
      <vt:lpstr>Brush Script MT</vt:lpstr>
      <vt:lpstr>Office 主题​​</vt:lpstr>
      <vt:lpstr>PowerPoint 演示文稿</vt:lpstr>
      <vt:lpstr>Lab3——交换机转发实验</vt:lpstr>
      <vt:lpstr>Lab3——交换机转发实验</vt:lpstr>
      <vt:lpstr>Lab3——交换机转发实验</vt:lpstr>
      <vt:lpstr>Lab4——生成树机制实验</vt:lpstr>
      <vt:lpstr>Lab4——生成树机制实验</vt:lpstr>
      <vt:lpstr>Lab5——数据包队列管理实验</vt:lpstr>
      <vt:lpstr>Lab5——数据包队列管理实验</vt:lpstr>
      <vt:lpstr>Lab5——数据包队列管理实验</vt:lpstr>
      <vt:lpstr>Lab5——数据包队列管理实验</vt:lpstr>
      <vt:lpstr>Lab6——路由器转发实验</vt:lpstr>
      <vt:lpstr>Lab6——路由器转发实验</vt:lpstr>
      <vt:lpstr>Lab6——路由器转发实验</vt:lpstr>
      <vt:lpstr>Lab7——网络路由实验</vt:lpstr>
      <vt:lpstr>Lab7——网络路由实验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计算机网络实验 Lab3-8总结</dc:title>
  <dc:creator>Turgun Rayilam</dc:creator>
  <cp:lastModifiedBy>Turgun Rayilam</cp:lastModifiedBy>
  <cp:revision>19</cp:revision>
  <dcterms:created xsi:type="dcterms:W3CDTF">2022-05-17T14:19:07Z</dcterms:created>
  <dcterms:modified xsi:type="dcterms:W3CDTF">2022-05-18T05:44:40Z</dcterms:modified>
</cp:coreProperties>
</file>