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6" r:id="rId3"/>
    <p:sldId id="257" r:id="rId4"/>
    <p:sldId id="260" r:id="rId5"/>
    <p:sldId id="267" r:id="rId6"/>
    <p:sldId id="261" r:id="rId7"/>
    <p:sldId id="263" r:id="rId8"/>
    <p:sldId id="264" r:id="rId9"/>
    <p:sldId id="265"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44A4D-45E4-461A-AA89-7C1FBAE22A7C}"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44A4D-45E4-461A-AA89-7C1FBAE22A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8F44A4D-45E4-461A-AA89-7C1FBAE22A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44A4D-45E4-461A-AA89-7C1FBAE22A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44A4D-45E4-461A-AA89-7C1FBAE22A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44A4D-45E4-461A-AA89-7C1FBAE22A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44A4D-45E4-461A-AA89-7C1FBAE22A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F44A4D-45E4-461A-AA89-7C1FBAE22A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F44A4D-45E4-461A-AA89-7C1FBAE22A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0EADB8-ED56-4B91-85D3-2B64458F8DBF}"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44A4D-45E4-461A-AA89-7C1FBAE22A7C}"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0EADB8-ED56-4B91-85D3-2B64458F8DBF}" type="datetimeFigureOut">
              <a:rPr lang="en-US" smtClean="0"/>
              <a:pPr/>
              <a:t>12/19/2023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8F44A4D-45E4-461A-AA89-7C1FBAE22A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80EADB8-ED56-4B91-85D3-2B64458F8DBF}" type="datetimeFigureOut">
              <a:rPr lang="en-US" smtClean="0"/>
              <a:pPr/>
              <a:t>12/19/2023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8F44A4D-45E4-461A-AA89-7C1FBAE22A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55848"/>
            <a:ext cx="8077200" cy="1673352"/>
          </a:xfrm>
        </p:spPr>
        <p:txBody>
          <a:bodyPr>
            <a:normAutofit/>
          </a:bodyPr>
          <a:lstStyle/>
          <a:p>
            <a:r>
              <a:rPr lang="en-US" sz="4400" dirty="0" smtClean="0">
                <a:solidFill>
                  <a:schemeClr val="accent5">
                    <a:lumMod val="20000"/>
                    <a:lumOff val="80000"/>
                  </a:schemeClr>
                </a:solidFill>
              </a:rPr>
              <a:t>            </a:t>
            </a:r>
            <a:r>
              <a:rPr sz="4400" smtClean="0">
                <a:solidFill>
                  <a:schemeClr val="accent5">
                    <a:lumMod val="20000"/>
                    <a:lumOff val="80000"/>
                  </a:schemeClr>
                </a:solidFill>
              </a:rPr>
              <a:t>Artificial intelligence</a:t>
            </a:r>
            <a:endParaRPr lang="en-US" sz="4400" dirty="0">
              <a:solidFill>
                <a:srgbClr val="002060"/>
              </a:solidFill>
            </a:endParaRPr>
          </a:p>
        </p:txBody>
      </p:sp>
      <p:sp>
        <p:nvSpPr>
          <p:cNvPr id="4" name="Subtitle 3"/>
          <p:cNvSpPr>
            <a:spLocks noGrp="1"/>
          </p:cNvSpPr>
          <p:nvPr>
            <p:ph type="subTitle" idx="1"/>
          </p:nvPr>
        </p:nvSpPr>
        <p:spPr/>
        <p:txBody>
          <a:bodyPr>
            <a:normAutofit/>
          </a:bodyPr>
          <a:lstStyle/>
          <a:p>
            <a:r>
              <a:rPr lang="en-US" sz="2400" dirty="0" smtClean="0"/>
              <a:t>PREPARED BY :RAYJADA VIDHIBA</a:t>
            </a:r>
            <a:endParaRPr lang="en-US" sz="24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download.png"/>
          <p:cNvPicPr>
            <a:picLocks noGrp="1" noChangeAspect="1"/>
          </p:cNvPicPr>
          <p:nvPr>
            <p:ph idx="1"/>
          </p:nvPr>
        </p:nvPicPr>
        <p:blipFill>
          <a:blip r:embed="rId2"/>
          <a:stretch>
            <a:fillRect/>
          </a:stretch>
        </p:blipFill>
        <p:spPr>
          <a:xfrm>
            <a:off x="500034" y="928670"/>
            <a:ext cx="7858180" cy="5429288"/>
          </a:xfrm>
        </p:spPr>
      </p:pic>
    </p:spTree>
  </p:cSld>
  <p:clrMapOvr>
    <a:masterClrMapping/>
  </p:clrMapOvr>
  <p:transition spd="slow">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20" y="214290"/>
            <a:ext cx="2525150" cy="978408"/>
          </a:xfrm>
        </p:spPr>
        <p:txBody>
          <a:bodyPr>
            <a:noAutofit/>
          </a:bodyPr>
          <a:lstStyle/>
          <a:p>
            <a:r>
              <a:rPr lang="en-US" sz="6000" dirty="0" smtClean="0">
                <a:solidFill>
                  <a:schemeClr val="accent2">
                    <a:lumMod val="60000"/>
                    <a:lumOff val="40000"/>
                  </a:schemeClr>
                </a:solidFill>
              </a:rPr>
              <a:t>                                      </a:t>
            </a:r>
            <a:r>
              <a:rPr lang="en-US" sz="6000" dirty="0" smtClean="0">
                <a:solidFill>
                  <a:schemeClr val="bg1">
                    <a:lumMod val="95000"/>
                  </a:schemeClr>
                </a:solidFill>
              </a:rPr>
              <a:t>(AI)</a:t>
            </a:r>
            <a:endParaRPr lang="en-US" sz="6000" dirty="0">
              <a:solidFill>
                <a:schemeClr val="bg1">
                  <a:lumMod val="95000"/>
                </a:schemeClr>
              </a:solidFill>
            </a:endParaRPr>
          </a:p>
        </p:txBody>
      </p:sp>
      <p:pic>
        <p:nvPicPr>
          <p:cNvPr id="4" name="Content Placeholder 3" descr="istockphoto-1206796363-612x612.jpg"/>
          <p:cNvPicPr>
            <a:picLocks noGrp="1" noChangeAspect="1"/>
          </p:cNvPicPr>
          <p:nvPr>
            <p:ph type="pic" idx="1"/>
          </p:nvPr>
        </p:nvPicPr>
        <p:blipFill>
          <a:blip r:embed="rId2"/>
          <a:srcRect l="19031" r="19031"/>
          <a:stretch>
            <a:fillRect/>
          </a:stretch>
        </p:blipFill>
        <p:spPr/>
      </p:pic>
      <p:sp>
        <p:nvSpPr>
          <p:cNvPr id="6" name="Text Placeholder 5"/>
          <p:cNvSpPr>
            <a:spLocks noGrp="1"/>
          </p:cNvSpPr>
          <p:nvPr>
            <p:ph type="body" sz="half" idx="2"/>
          </p:nvPr>
        </p:nvSpPr>
        <p:spPr/>
        <p:txBody>
          <a:bodyPr>
            <a:normAutofit/>
          </a:bodyPr>
          <a:lstStyle/>
          <a:p>
            <a:pPr algn="ctr"/>
            <a:r>
              <a:rPr lang="en-US" sz="2400" dirty="0" smtClean="0"/>
              <a:t>FULL FORM-ARTIFICIAL INTELIGENC</a:t>
            </a:r>
            <a:r>
              <a:rPr lang="en-US" sz="2400" dirty="0" smtClean="0">
                <a:solidFill>
                  <a:srgbClr val="002060"/>
                </a:solidFill>
              </a:rPr>
              <a:t>E</a:t>
            </a:r>
            <a:endParaRPr lang="en-US" sz="2400" dirty="0">
              <a:solidFill>
                <a:srgbClr val="002060"/>
              </a:solidFill>
            </a:endParaRPr>
          </a:p>
        </p:txBody>
      </p:sp>
    </p:spTree>
  </p:cSld>
  <p:clrMapOvr>
    <a:masterClrMapping/>
  </p:clrMapOvr>
  <p:transition spd="slow">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bg1">
                    <a:lumMod val="95000"/>
                  </a:schemeClr>
                </a:solidFill>
              </a:rPr>
              <a:t>Introduction</a:t>
            </a:r>
            <a:endParaRPr lang="en-US" sz="4400" dirty="0">
              <a:solidFill>
                <a:schemeClr val="bg1">
                  <a:lumMod val="95000"/>
                </a:schemeClr>
              </a:solidFill>
            </a:endParaRPr>
          </a:p>
        </p:txBody>
      </p:sp>
      <p:sp>
        <p:nvSpPr>
          <p:cNvPr id="3" name="Content Placeholder 2"/>
          <p:cNvSpPr>
            <a:spLocks noGrp="1"/>
          </p:cNvSpPr>
          <p:nvPr>
            <p:ph idx="1"/>
          </p:nvPr>
        </p:nvSpPr>
        <p:spPr/>
        <p:txBody>
          <a:bodyPr>
            <a:normAutofit/>
          </a:bodyPr>
          <a:lstStyle/>
          <a:p>
            <a:pPr>
              <a:buNone/>
            </a:pPr>
            <a:endParaRPr lang="en-US" sz="3200" dirty="0" smtClean="0">
              <a:solidFill>
                <a:srgbClr val="C00000"/>
              </a:solidFill>
            </a:endParaRPr>
          </a:p>
          <a:p>
            <a:r>
              <a:rPr lang="en-US" sz="3200" dirty="0" smtClean="0"/>
              <a:t>AI is a one type of robot its work like human </a:t>
            </a:r>
            <a:r>
              <a:rPr lang="en-US" sz="3200" dirty="0" err="1" smtClean="0"/>
              <a:t>bieng</a:t>
            </a:r>
            <a:r>
              <a:rPr lang="en-US" sz="3200" dirty="0" smtClean="0"/>
              <a:t>. At its simplest form, artificial intelligence is a field, which combines computer science and robots datasets, to enable problem-solving. It also encompasses sub-fields of machine learning and deep learning, which are frequently mentioned in conjunction with artificial intelligence.</a:t>
            </a:r>
            <a:endParaRPr lang="en-US" sz="3200" dirty="0"/>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bg1">
                    <a:lumMod val="95000"/>
                  </a:schemeClr>
                </a:solidFill>
              </a:rPr>
              <a:t>History of (AI)</a:t>
            </a:r>
            <a:endParaRPr lang="en-US" sz="4400" dirty="0">
              <a:solidFill>
                <a:schemeClr val="bg1">
                  <a:lumMod val="95000"/>
                </a:schemeClr>
              </a:solidFill>
            </a:endParaRPr>
          </a:p>
        </p:txBody>
      </p:sp>
      <p:sp>
        <p:nvSpPr>
          <p:cNvPr id="3" name="Content Placeholder 2"/>
          <p:cNvSpPr>
            <a:spLocks noGrp="1"/>
          </p:cNvSpPr>
          <p:nvPr>
            <p:ph idx="1"/>
          </p:nvPr>
        </p:nvSpPr>
        <p:spPr/>
        <p:txBody>
          <a:bodyPr>
            <a:normAutofit fontScale="92500" lnSpcReduction="10000"/>
          </a:bodyPr>
          <a:lstStyle/>
          <a:p>
            <a:endParaRPr lang="en-US" sz="3200" dirty="0" smtClean="0">
              <a:solidFill>
                <a:srgbClr val="C00000"/>
              </a:solidFill>
            </a:endParaRPr>
          </a:p>
          <a:p>
            <a:endParaRPr lang="en-US" sz="3200" dirty="0" smtClean="0">
              <a:solidFill>
                <a:srgbClr val="C00000"/>
              </a:solidFill>
            </a:endParaRPr>
          </a:p>
          <a:p>
            <a:endParaRPr lang="en-US" sz="3200" dirty="0" smtClean="0">
              <a:solidFill>
                <a:srgbClr val="C00000"/>
              </a:solidFill>
            </a:endParaRPr>
          </a:p>
          <a:p>
            <a:endParaRPr lang="en-US" sz="3200" dirty="0" smtClean="0">
              <a:solidFill>
                <a:srgbClr val="C00000"/>
              </a:solidFill>
            </a:endParaRPr>
          </a:p>
          <a:p>
            <a:r>
              <a:rPr lang="en-US" sz="3200" dirty="0" smtClean="0"/>
              <a:t>Year 1943: The first work which is now recognized as AI was done by Warren McCulloch and Walter pits in 1943. They proposed a model of artificial neurons. Year 1949: Donald </a:t>
            </a:r>
            <a:r>
              <a:rPr lang="en-US" sz="3200" dirty="0" err="1" smtClean="0"/>
              <a:t>Hebb</a:t>
            </a:r>
            <a:r>
              <a:rPr lang="en-US" sz="3200" dirty="0" smtClean="0"/>
              <a:t> demonstrated an updating rule for modifying the connection strength between </a:t>
            </a:r>
            <a:r>
              <a:rPr lang="en-US" sz="3200" dirty="0" smtClean="0"/>
              <a:t>neurons.</a:t>
            </a:r>
            <a:r>
              <a:rPr lang="en-US" sz="3200" dirty="0" smtClean="0">
                <a:solidFill>
                  <a:schemeClr val="accent5">
                    <a:lumMod val="20000"/>
                    <a:lumOff val="80000"/>
                  </a:schemeClr>
                </a:solidFill>
              </a:rPr>
              <a:t>.</a:t>
            </a:r>
            <a:endParaRPr lang="en-US" sz="3200" dirty="0">
              <a:solidFill>
                <a:schemeClr val="accent5">
                  <a:lumMod val="20000"/>
                  <a:lumOff val="80000"/>
                </a:schemeClr>
              </a:solidFill>
            </a:endParaRPr>
          </a:p>
        </p:txBody>
      </p:sp>
      <p:pic>
        <p:nvPicPr>
          <p:cNvPr id="5" name="Picture 4" descr="download (2).jpg"/>
          <p:cNvPicPr>
            <a:picLocks noChangeAspect="1"/>
          </p:cNvPicPr>
          <p:nvPr/>
        </p:nvPicPr>
        <p:blipFill>
          <a:blip r:embed="rId2"/>
          <a:stretch>
            <a:fillRect/>
          </a:stretch>
        </p:blipFill>
        <p:spPr>
          <a:xfrm>
            <a:off x="1643042" y="1500174"/>
            <a:ext cx="6500858" cy="1785950"/>
          </a:xfrm>
          <a:prstGeom prst="rect">
            <a:avLst/>
          </a:prstGeom>
        </p:spPr>
      </p:pic>
    </p:spTree>
  </p:cSld>
  <p:clrMapOvr>
    <a:masterClrMapping/>
  </p:clrMapOvr>
  <p:transition spd="slow">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bg1">
                    <a:lumMod val="95000"/>
                  </a:schemeClr>
                </a:solidFill>
              </a:rPr>
              <a:t>How to work (AI)</a:t>
            </a:r>
            <a:endParaRPr lang="en-US" sz="4400" dirty="0">
              <a:solidFill>
                <a:schemeClr val="bg1">
                  <a:lumMod val="95000"/>
                </a:schemeClr>
              </a:solidFill>
            </a:endParaRPr>
          </a:p>
        </p:txBody>
      </p:sp>
      <p:sp>
        <p:nvSpPr>
          <p:cNvPr id="3" name="Content Placeholder 2"/>
          <p:cNvSpPr>
            <a:spLocks noGrp="1"/>
          </p:cNvSpPr>
          <p:nvPr>
            <p:ph idx="1"/>
          </p:nvPr>
        </p:nvSpPr>
        <p:spPr/>
        <p:txBody>
          <a:bodyPr>
            <a:normAutofit/>
          </a:bodyPr>
          <a:lstStyle/>
          <a:p>
            <a:endParaRPr lang="en-US" sz="3200" dirty="0" smtClean="0">
              <a:solidFill>
                <a:srgbClr val="C00000"/>
              </a:solidFill>
            </a:endParaRPr>
          </a:p>
          <a:p>
            <a:r>
              <a:rPr lang="en-US" sz="3200" dirty="0" smtClean="0"/>
              <a:t>If AI is a complex but necessary technology, how does it work? To put it simply, AI works by combining large data sets with intuitive processing algorithms. AI can manipulate these algorithms by learning behavior patterns within the data set. It's important to understand that AI is not just one algorithm</a:t>
            </a:r>
            <a:r>
              <a:rPr lang="en-US" sz="3200" dirty="0" smtClean="0">
                <a:solidFill>
                  <a:srgbClr val="C00000"/>
                </a:solidFill>
              </a:rPr>
              <a:t>.</a:t>
            </a:r>
            <a:endParaRPr lang="en-US" sz="3200" dirty="0">
              <a:solidFill>
                <a:srgbClr val="C00000"/>
              </a:solidFill>
            </a:endParaRPr>
          </a:p>
        </p:txBody>
      </p:sp>
    </p:spTree>
  </p:cSld>
  <p:clrMapOvr>
    <a:masterClrMapping/>
  </p:clrMapOvr>
  <p:transition spd="slow">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bg1">
                    <a:lumMod val="95000"/>
                  </a:schemeClr>
                </a:solidFill>
              </a:rPr>
              <a:t>Current status of (AI)</a:t>
            </a:r>
            <a:endParaRPr lang="en-US" sz="4400" dirty="0">
              <a:solidFill>
                <a:schemeClr val="bg1">
                  <a:lumMod val="95000"/>
                </a:schemeClr>
              </a:solidFill>
            </a:endParaRPr>
          </a:p>
        </p:txBody>
      </p:sp>
      <p:sp>
        <p:nvSpPr>
          <p:cNvPr id="3" name="Content Placeholder 2"/>
          <p:cNvSpPr>
            <a:spLocks noGrp="1"/>
          </p:cNvSpPr>
          <p:nvPr>
            <p:ph idx="1"/>
          </p:nvPr>
        </p:nvSpPr>
        <p:spPr/>
        <p:txBody>
          <a:bodyPr>
            <a:normAutofit fontScale="92500" lnSpcReduction="20000"/>
          </a:bodyPr>
          <a:lstStyle/>
          <a:p>
            <a:endParaRPr lang="en-US" sz="3200" dirty="0" smtClean="0">
              <a:solidFill>
                <a:srgbClr val="C00000"/>
              </a:solidFill>
            </a:endParaRPr>
          </a:p>
          <a:p>
            <a:endParaRPr lang="en-US" sz="3200" dirty="0" smtClean="0">
              <a:solidFill>
                <a:srgbClr val="C00000"/>
              </a:solidFill>
            </a:endParaRPr>
          </a:p>
          <a:p>
            <a:endParaRPr lang="en-US" sz="3200" dirty="0" smtClean="0">
              <a:solidFill>
                <a:srgbClr val="C00000"/>
              </a:solidFill>
            </a:endParaRPr>
          </a:p>
          <a:p>
            <a:endParaRPr lang="en-US" sz="3200" dirty="0" smtClean="0">
              <a:solidFill>
                <a:srgbClr val="C00000"/>
              </a:solidFill>
            </a:endParaRPr>
          </a:p>
          <a:p>
            <a:r>
              <a:rPr lang="en-US" sz="3200" dirty="0" smtClean="0"/>
              <a:t>AI-enhanced technologies and solutions are now more widely available than before across industries, though they are not necessarily cheap to implement. Voice-based assistants are at the forefront of the AI adoption process in industries as diverse as IT, automotive, and retail</a:t>
            </a:r>
            <a:r>
              <a:rPr lang="en-US" sz="2800" dirty="0" smtClean="0"/>
              <a:t>.</a:t>
            </a:r>
            <a:endParaRPr lang="en-US" sz="2800" dirty="0"/>
          </a:p>
        </p:txBody>
      </p:sp>
      <p:pic>
        <p:nvPicPr>
          <p:cNvPr id="5" name="Picture 4" descr="download (3).jpg"/>
          <p:cNvPicPr>
            <a:picLocks noChangeAspect="1"/>
          </p:cNvPicPr>
          <p:nvPr/>
        </p:nvPicPr>
        <p:blipFill>
          <a:blip r:embed="rId2"/>
          <a:stretch>
            <a:fillRect/>
          </a:stretch>
        </p:blipFill>
        <p:spPr>
          <a:xfrm>
            <a:off x="2857488" y="1357298"/>
            <a:ext cx="3571900" cy="1857388"/>
          </a:xfrm>
          <a:prstGeom prst="rect">
            <a:avLst/>
          </a:prstGeom>
        </p:spPr>
      </p:pic>
    </p:spTree>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bg1">
                    <a:lumMod val="95000"/>
                  </a:schemeClr>
                </a:solidFill>
              </a:rPr>
              <a:t>Future of(AI)</a:t>
            </a:r>
            <a:endParaRPr lang="en-US" sz="4400" dirty="0">
              <a:solidFill>
                <a:schemeClr val="bg1">
                  <a:lumMod val="95000"/>
                </a:schemeClr>
              </a:solidFill>
            </a:endParaRPr>
          </a:p>
        </p:txBody>
      </p:sp>
      <p:sp>
        <p:nvSpPr>
          <p:cNvPr id="3" name="Content Placeholder 2"/>
          <p:cNvSpPr>
            <a:spLocks noGrp="1"/>
          </p:cNvSpPr>
          <p:nvPr>
            <p:ph idx="1"/>
          </p:nvPr>
        </p:nvSpPr>
        <p:spPr/>
        <p:txBody>
          <a:bodyPr>
            <a:normAutofit fontScale="92500" lnSpcReduction="20000"/>
          </a:bodyPr>
          <a:lstStyle/>
          <a:p>
            <a:endParaRPr lang="en-US" sz="3200" dirty="0" smtClean="0">
              <a:solidFill>
                <a:srgbClr val="C00000"/>
              </a:solidFill>
            </a:endParaRPr>
          </a:p>
          <a:p>
            <a:endParaRPr lang="en-US" sz="3200" dirty="0" smtClean="0">
              <a:solidFill>
                <a:srgbClr val="C00000"/>
              </a:solidFill>
            </a:endParaRPr>
          </a:p>
          <a:p>
            <a:endParaRPr lang="en-US" sz="3200" dirty="0" smtClean="0">
              <a:solidFill>
                <a:srgbClr val="C00000"/>
              </a:solidFill>
            </a:endParaRPr>
          </a:p>
          <a:p>
            <a:endParaRPr lang="en-US" sz="3200" dirty="0" smtClean="0">
              <a:solidFill>
                <a:srgbClr val="C00000"/>
              </a:solidFill>
            </a:endParaRPr>
          </a:p>
          <a:p>
            <a:r>
              <a:rPr lang="en-US" sz="3200" dirty="0" smtClean="0"/>
              <a:t>At all levels of education, AI will likely be transformative. Students will receive educational content and trainings tailored to their specific needs. AI will also determine optimal educational strategies based on students' individual learning styles. By 2028, the education system could be barely recognizable</a:t>
            </a:r>
            <a:r>
              <a:rPr lang="en-US" sz="3200" dirty="0" smtClean="0">
                <a:solidFill>
                  <a:srgbClr val="C00000"/>
                </a:solidFill>
              </a:rPr>
              <a:t>.</a:t>
            </a:r>
            <a:endParaRPr lang="en-US" sz="3200" dirty="0">
              <a:solidFill>
                <a:srgbClr val="C00000"/>
              </a:solidFill>
            </a:endParaRPr>
          </a:p>
        </p:txBody>
      </p:sp>
      <p:pic>
        <p:nvPicPr>
          <p:cNvPr id="5" name="Picture 4" descr="download (6).jpg"/>
          <p:cNvPicPr>
            <a:picLocks noChangeAspect="1"/>
          </p:cNvPicPr>
          <p:nvPr/>
        </p:nvPicPr>
        <p:blipFill>
          <a:blip r:embed="rId2"/>
          <a:stretch>
            <a:fillRect/>
          </a:stretch>
        </p:blipFill>
        <p:spPr>
          <a:xfrm>
            <a:off x="2428860" y="1285860"/>
            <a:ext cx="4429156" cy="1785950"/>
          </a:xfrm>
          <a:prstGeom prst="rect">
            <a:avLst/>
          </a:prstGeom>
        </p:spPr>
      </p:pic>
    </p:spTree>
  </p:cSld>
  <p:clrMapOvr>
    <a:masterClrMapping/>
  </p:clrMapOvr>
  <p:transition spd="slow">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bg1">
                    <a:lumMod val="95000"/>
                  </a:schemeClr>
                </a:solidFill>
              </a:rPr>
              <a:t>conclusion</a:t>
            </a:r>
            <a:endParaRPr lang="en-US" sz="4400" dirty="0">
              <a:solidFill>
                <a:schemeClr val="bg1">
                  <a:lumMod val="95000"/>
                </a:schemeClr>
              </a:solidFill>
            </a:endParaRPr>
          </a:p>
        </p:txBody>
      </p:sp>
      <p:sp>
        <p:nvSpPr>
          <p:cNvPr id="3" name="Content Placeholder 2"/>
          <p:cNvSpPr>
            <a:spLocks noGrp="1"/>
          </p:cNvSpPr>
          <p:nvPr>
            <p:ph idx="1"/>
          </p:nvPr>
        </p:nvSpPr>
        <p:spPr>
          <a:solidFill>
            <a:schemeClr val="bg1"/>
          </a:solidFill>
        </p:spPr>
        <p:txBody>
          <a:bodyPr>
            <a:normAutofit/>
          </a:bodyPr>
          <a:lstStyle/>
          <a:p>
            <a:endParaRPr lang="en-US" sz="3200" dirty="0" smtClean="0">
              <a:solidFill>
                <a:srgbClr val="C00000"/>
              </a:solidFill>
            </a:endParaRPr>
          </a:p>
          <a:p>
            <a:r>
              <a:rPr lang="en-US" sz="3200" dirty="0" smtClean="0"/>
              <a:t>AI leads to transformative applications within a series of industrial, intellectual, and social applications, far beyond those caused by previous industrial revolutions. Furthermore, AI has proven to be superior to human decision-making in certain areas.</a:t>
            </a:r>
            <a:endParaRPr lang="en-US" sz="3200" dirty="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4800" dirty="0" smtClean="0">
                <a:solidFill>
                  <a:schemeClr val="bg1">
                    <a:lumMod val="95000"/>
                  </a:schemeClr>
                </a:solidFill>
              </a:rPr>
              <a:t>(AI)</a:t>
            </a:r>
            <a:endParaRPr lang="en-US" sz="4800" dirty="0">
              <a:solidFill>
                <a:schemeClr val="bg1">
                  <a:lumMod val="95000"/>
                </a:schemeClr>
              </a:solidFill>
            </a:endParaRPr>
          </a:p>
        </p:txBody>
      </p:sp>
      <p:sp>
        <p:nvSpPr>
          <p:cNvPr id="16" name="Text Placeholder 15"/>
          <p:cNvSpPr>
            <a:spLocks noGrp="1"/>
          </p:cNvSpPr>
          <p:nvPr>
            <p:ph type="body" idx="1"/>
          </p:nvPr>
        </p:nvSpPr>
        <p:spPr/>
        <p:txBody>
          <a:bodyPr>
            <a:normAutofit/>
          </a:bodyPr>
          <a:lstStyle/>
          <a:p>
            <a:pPr algn="ctr"/>
            <a:r>
              <a:rPr lang="en-US" sz="2800" dirty="0" smtClean="0">
                <a:solidFill>
                  <a:schemeClr val="bg2">
                    <a:lumMod val="50000"/>
                  </a:schemeClr>
                </a:solidFill>
              </a:rPr>
              <a:t>Advantage</a:t>
            </a:r>
            <a:endParaRPr lang="en-US" sz="2800" dirty="0">
              <a:solidFill>
                <a:schemeClr val="bg2">
                  <a:lumMod val="50000"/>
                </a:schemeClr>
              </a:solidFill>
            </a:endParaRPr>
          </a:p>
        </p:txBody>
      </p:sp>
      <p:sp>
        <p:nvSpPr>
          <p:cNvPr id="17" name="Content Placeholder 16"/>
          <p:cNvSpPr>
            <a:spLocks noGrp="1"/>
          </p:cNvSpPr>
          <p:nvPr>
            <p:ph sz="half" idx="2"/>
          </p:nvPr>
        </p:nvSpPr>
        <p:spPr/>
        <p:txBody>
          <a:bodyPr>
            <a:normAutofit fontScale="92500" lnSpcReduction="20000"/>
          </a:bodyPr>
          <a:lstStyle/>
          <a:p>
            <a:r>
              <a:rPr lang="en-US" sz="3000" dirty="0" smtClean="0"/>
              <a:t>Reduction in Human Error. </a:t>
            </a:r>
          </a:p>
          <a:p>
            <a:r>
              <a:rPr lang="en-US" sz="3000" dirty="0" smtClean="0"/>
              <a:t>Zero Risks. ...</a:t>
            </a:r>
          </a:p>
          <a:p>
            <a:r>
              <a:rPr lang="en-US" sz="3000" dirty="0" smtClean="0"/>
              <a:t>24x7 Availability. ...</a:t>
            </a:r>
          </a:p>
          <a:p>
            <a:r>
              <a:rPr lang="en-US" sz="3000" dirty="0" smtClean="0"/>
              <a:t>Digital Assistance. ...</a:t>
            </a:r>
          </a:p>
          <a:p>
            <a:r>
              <a:rPr lang="en-US" sz="3000" dirty="0" smtClean="0"/>
              <a:t>New Inventions. ...</a:t>
            </a:r>
          </a:p>
          <a:p>
            <a:r>
              <a:rPr lang="en-US" sz="3000" dirty="0" smtClean="0"/>
              <a:t>Unbiased Decisions. ...</a:t>
            </a:r>
          </a:p>
          <a:p>
            <a:r>
              <a:rPr lang="en-US" sz="3000" dirty="0" smtClean="0"/>
              <a:t>Perform Repetitive Jobs. ...</a:t>
            </a:r>
          </a:p>
          <a:p>
            <a:r>
              <a:rPr lang="en-US" sz="3000" dirty="0" smtClean="0"/>
              <a:t>Daily Applications.</a:t>
            </a:r>
          </a:p>
          <a:p>
            <a:endParaRPr lang="en-US" dirty="0"/>
          </a:p>
        </p:txBody>
      </p:sp>
      <p:sp>
        <p:nvSpPr>
          <p:cNvPr id="18" name="Text Placeholder 17"/>
          <p:cNvSpPr>
            <a:spLocks noGrp="1"/>
          </p:cNvSpPr>
          <p:nvPr>
            <p:ph type="body" sz="quarter" idx="3"/>
          </p:nvPr>
        </p:nvSpPr>
        <p:spPr/>
        <p:txBody>
          <a:bodyPr>
            <a:normAutofit/>
          </a:bodyPr>
          <a:lstStyle/>
          <a:p>
            <a:pPr algn="ctr"/>
            <a:r>
              <a:rPr lang="en-US" sz="2800" dirty="0" smtClean="0">
                <a:solidFill>
                  <a:schemeClr val="bg2">
                    <a:lumMod val="50000"/>
                  </a:schemeClr>
                </a:solidFill>
              </a:rPr>
              <a:t>Disadvantage</a:t>
            </a:r>
            <a:endParaRPr lang="en-US" sz="2800" dirty="0">
              <a:solidFill>
                <a:schemeClr val="bg2">
                  <a:lumMod val="50000"/>
                </a:schemeClr>
              </a:solidFill>
            </a:endParaRPr>
          </a:p>
        </p:txBody>
      </p:sp>
      <p:sp>
        <p:nvSpPr>
          <p:cNvPr id="19" name="Content Placeholder 18"/>
          <p:cNvSpPr>
            <a:spLocks noGrp="1"/>
          </p:cNvSpPr>
          <p:nvPr>
            <p:ph sz="quarter" idx="4"/>
          </p:nvPr>
        </p:nvSpPr>
        <p:spPr/>
        <p:txBody>
          <a:bodyPr>
            <a:noAutofit/>
          </a:bodyPr>
          <a:lstStyle/>
          <a:p>
            <a:r>
              <a:rPr lang="en-US" sz="2800" dirty="0" smtClean="0"/>
              <a:t>A big disadvantage of AI is that it cannot learn to think outside the box. AI is capable of learning over time with pre-fed data and past experiences, but cannot be creative in its approach.</a:t>
            </a:r>
            <a:endParaRPr lang="en-US" sz="2800" dirty="0"/>
          </a:p>
        </p:txBody>
      </p:sp>
    </p:spTree>
  </p:cSld>
  <p:clrMapOvr>
    <a:masterClrMapping/>
  </p:clrMapOvr>
  <p:transition spd="slow">
    <p:diamon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78</TotalTime>
  <Words>221</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            Artificial intelligence</vt:lpstr>
      <vt:lpstr>                                      (AI)</vt:lpstr>
      <vt:lpstr>Introduction</vt:lpstr>
      <vt:lpstr>History of (AI)</vt:lpstr>
      <vt:lpstr>How to work (AI)</vt:lpstr>
      <vt:lpstr>Current status of (AI)</vt:lpstr>
      <vt:lpstr>Future of(AI)</vt:lpstr>
      <vt:lpstr>conclusion</vt:lpstr>
      <vt:lpstr>(AI)</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PC_3</dc:creator>
  <cp:lastModifiedBy>PC_4</cp:lastModifiedBy>
  <cp:revision>18</cp:revision>
  <dcterms:created xsi:type="dcterms:W3CDTF">2023-08-07T08:45:05Z</dcterms:created>
  <dcterms:modified xsi:type="dcterms:W3CDTF">2023-12-19T11:25:50Z</dcterms:modified>
</cp:coreProperties>
</file>