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08"/>
    <a:srgbClr val="DC4D3A"/>
    <a:srgbClr val="B1251C"/>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varScale="1">
        <p:scale>
          <a:sx n="15" d="100"/>
          <a:sy n="15" d="100"/>
        </p:scale>
        <p:origin x="868" y="10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4/24/2023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4/24/2023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4/24/2023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4/24/2023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4/24/2023</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4/24/2023</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4/24/2023</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4/24/2023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4/24/2023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1"/>
          <p:cNvSpPr txBox="1">
            <a:spLocks noChangeArrowheads="1"/>
          </p:cNvSpPr>
          <p:nvPr/>
        </p:nvSpPr>
        <p:spPr bwMode="auto">
          <a:xfrm>
            <a:off x="391295" y="2858354"/>
            <a:ext cx="41605200"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IN" sz="4500" b="1" dirty="0">
                <a:latin typeface="Georgia" panose="02040502050405020303" pitchFamily="18" charset="0"/>
              </a:rPr>
              <a:t>PROJECT TITLE: </a:t>
            </a:r>
            <a:r>
              <a:rPr lang="en-US" sz="4500" b="1" dirty="0">
                <a:latin typeface="Georgia" panose="02040502050405020303" pitchFamily="18" charset="0"/>
              </a:rPr>
              <a:t>Breast Cancer Prediction using Ultrasound Images</a:t>
            </a:r>
          </a:p>
        </p:txBody>
      </p:sp>
      <p:sp>
        <p:nvSpPr>
          <p:cNvPr id="15363" name="Rectangle 35"/>
          <p:cNvSpPr>
            <a:spLocks noChangeArrowheads="1"/>
          </p:cNvSpPr>
          <p:nvPr/>
        </p:nvSpPr>
        <p:spPr bwMode="auto">
          <a:xfrm>
            <a:off x="315375" y="23878117"/>
            <a:ext cx="9268464" cy="67528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DATASET</a:t>
            </a:r>
            <a:endParaRPr lang="en-GB" sz="4000" b="1" dirty="0">
              <a:solidFill>
                <a:srgbClr val="131F33"/>
              </a:solidFill>
              <a:latin typeface="Cambria" panose="02040503050406030204" pitchFamily="18" charset="0"/>
              <a:ea typeface="Cambria" panose="02040503050406030204" pitchFamily="18" charset="0"/>
            </a:endParaRPr>
          </a:p>
          <a:p>
            <a:pPr algn="just"/>
            <a:r>
              <a:rPr lang="en-US" sz="3600" dirty="0">
                <a:solidFill>
                  <a:schemeClr val="bg2">
                    <a:lumMod val="10000"/>
                  </a:schemeClr>
                </a:solidFill>
                <a:latin typeface="Cambria" panose="02040503050406030204" pitchFamily="18" charset="0"/>
                <a:ea typeface="Cambria" panose="02040503050406030204" pitchFamily="18" charset="0"/>
                <a:cs typeface="Georgia" charset="0"/>
              </a:rPr>
              <a:t>The "Breast Ultrasound Images Dataset" from Sciencedirect.com contains 780 ultrasound images of women aged 25 to 75 years old. It was collected in 2018 from 600 female patients and includes original and annotated images. The images are in PNG format and have an average size of 500 x 500 pixels. The dataset has three categories: normal, benign, and malignant.</a:t>
            </a:r>
          </a:p>
        </p:txBody>
      </p:sp>
      <p:sp>
        <p:nvSpPr>
          <p:cNvPr id="15364" name="Rectangle 33"/>
          <p:cNvSpPr>
            <a:spLocks noChangeArrowheads="1"/>
          </p:cNvSpPr>
          <p:nvPr/>
        </p:nvSpPr>
        <p:spPr bwMode="auto">
          <a:xfrm>
            <a:off x="315375" y="16459200"/>
            <a:ext cx="9305871" cy="705887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OBJECTIVES &amp; AIMS: </a:t>
            </a:r>
          </a:p>
          <a:p>
            <a:pPr marL="571500" indent="-571500" algn="just">
              <a:spcBef>
                <a:spcPct val="50000"/>
              </a:spcBef>
              <a:buFont typeface="Arial" panose="020B0604020202020204" pitchFamily="34" charset="0"/>
              <a:buChar char="•"/>
            </a:pPr>
            <a:r>
              <a:rPr lang="en-US" sz="3600" dirty="0">
                <a:solidFill>
                  <a:schemeClr val="bg2">
                    <a:lumMod val="10000"/>
                  </a:schemeClr>
                </a:solidFill>
                <a:latin typeface="Cambria" panose="02040503050406030204" pitchFamily="18" charset="0"/>
                <a:ea typeface="Cambria" panose="02040503050406030204" pitchFamily="18" charset="0"/>
                <a:cs typeface="Georgia" charset="0"/>
              </a:rPr>
              <a:t>To develop a machine learning model to assist in the prediction of breast cancer from ultrasound images.</a:t>
            </a:r>
          </a:p>
          <a:p>
            <a:pPr marL="571500" indent="-571500" algn="just">
              <a:spcBef>
                <a:spcPct val="50000"/>
              </a:spcBef>
              <a:buFont typeface="Arial" panose="020B0604020202020204" pitchFamily="34" charset="0"/>
              <a:buChar char="•"/>
            </a:pPr>
            <a:r>
              <a:rPr lang="en-US" sz="3600" dirty="0">
                <a:solidFill>
                  <a:schemeClr val="bg2">
                    <a:lumMod val="10000"/>
                  </a:schemeClr>
                </a:solidFill>
                <a:latin typeface="Cambria" panose="02040503050406030204" pitchFamily="18" charset="0"/>
                <a:ea typeface="Cambria" panose="02040503050406030204" pitchFamily="18" charset="0"/>
                <a:cs typeface="Georgia" charset="0"/>
              </a:rPr>
              <a:t>To develop a model that can accurately and efficiently diagnose breast cancer from ultrasound images.</a:t>
            </a:r>
          </a:p>
          <a:p>
            <a:pPr marL="571500" indent="-571500" algn="just">
              <a:spcBef>
                <a:spcPct val="50000"/>
              </a:spcBef>
              <a:buFont typeface="Arial" panose="020B0604020202020204" pitchFamily="34" charset="0"/>
              <a:buChar char="•"/>
            </a:pPr>
            <a:r>
              <a:rPr lang="en-US" sz="3600" dirty="0">
                <a:solidFill>
                  <a:schemeClr val="bg2">
                    <a:lumMod val="10000"/>
                  </a:schemeClr>
                </a:solidFill>
                <a:latin typeface="Cambria" panose="02040503050406030204" pitchFamily="18" charset="0"/>
                <a:ea typeface="Cambria" panose="02040503050406030204" pitchFamily="18" charset="0"/>
                <a:cs typeface="Georgia" charset="0"/>
              </a:rPr>
              <a:t>Reducing the need for manual interpretation and increasing the accuracy of diagnosis.</a:t>
            </a:r>
            <a:endParaRPr lang="en-GB" sz="3600" dirty="0">
              <a:solidFill>
                <a:schemeClr val="bg2">
                  <a:lumMod val="10000"/>
                </a:schemeClr>
              </a:solidFill>
              <a:latin typeface="Cambria" panose="02040503050406030204" pitchFamily="18" charset="0"/>
              <a:ea typeface="Cambria" panose="02040503050406030204" pitchFamily="18" charset="0"/>
              <a:cs typeface="Georgia" charset="0"/>
            </a:endParaRPr>
          </a:p>
        </p:txBody>
      </p:sp>
      <p:sp>
        <p:nvSpPr>
          <p:cNvPr id="15365" name="Rectangle 49"/>
          <p:cNvSpPr>
            <a:spLocks noChangeArrowheads="1"/>
          </p:cNvSpPr>
          <p:nvPr/>
        </p:nvSpPr>
        <p:spPr bwMode="auto">
          <a:xfrm>
            <a:off x="271192" y="4485931"/>
            <a:ext cx="9333455" cy="1161322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latin typeface="Cambria" panose="02040503050406030204" pitchFamily="18" charset="0"/>
                <a:ea typeface="Cambria" panose="02040503050406030204" pitchFamily="18" charset="0"/>
              </a:rPr>
              <a:t>INTRODUCTION</a:t>
            </a:r>
            <a:endParaRPr lang="en-US" sz="4000" dirty="0">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Breast cancer is a leading cause of death among women worldwide.</a:t>
            </a: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Early detection is crucial for improved treatment outcomes.</a:t>
            </a: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Ultrasound imaging is a widely used diagnostic tool for breast cancer.</a:t>
            </a: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The manual analysis process of ultrasound images can be time-consuming and prone to subjective interpretation.</a:t>
            </a: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Machine learning has the potential to predict breast cancer based on features hidden in data.</a:t>
            </a:r>
          </a:p>
          <a:p>
            <a:pPr marL="571500" indent="-571500" algn="just">
              <a:buFont typeface="Arial" panose="020B0604020202020204" pitchFamily="34" charset="0"/>
              <a:buChar char="•"/>
            </a:pPr>
            <a:r>
              <a:rPr lang="en-US" altLang="ja-JP" sz="3600" dirty="0">
                <a:solidFill>
                  <a:schemeClr val="bg2">
                    <a:lumMod val="10000"/>
                  </a:schemeClr>
                </a:solidFill>
                <a:latin typeface="Cambria" panose="02040503050406030204" pitchFamily="18" charset="0"/>
                <a:ea typeface="Cambria" panose="02040503050406030204" pitchFamily="18" charset="0"/>
                <a:cs typeface="Georgia" charset="0"/>
              </a:rPr>
              <a:t>By using machine learning to analyze ultrasound images, it may be possible to improve the accuracy and efficiency of breast cancer diagnosis, potentially leading to better treatment outcomes for patients.</a:t>
            </a:r>
          </a:p>
        </p:txBody>
      </p:sp>
      <p:sp>
        <p:nvSpPr>
          <p:cNvPr id="15366" name="Rectangle 6"/>
          <p:cNvSpPr>
            <a:spLocks noChangeArrowheads="1"/>
          </p:cNvSpPr>
          <p:nvPr/>
        </p:nvSpPr>
        <p:spPr bwMode="auto">
          <a:xfrm>
            <a:off x="9992273" y="4472164"/>
            <a:ext cx="15841760" cy="2615884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latin typeface="Cambria" panose="02040503050406030204" pitchFamily="18" charset="0"/>
                <a:ea typeface="Cambria" panose="02040503050406030204" pitchFamily="18" charset="0"/>
              </a:rPr>
              <a:t>METHODOLOGY </a:t>
            </a:r>
          </a:p>
          <a:p>
            <a:pPr marL="381000" indent="-381000">
              <a:spcBef>
                <a:spcPct val="50000"/>
              </a:spcBef>
            </a:pPr>
            <a:endParaRPr lang="en-GB" sz="4000" b="1" u="sng" dirty="0">
              <a:solidFill>
                <a:srgbClr val="131F33"/>
              </a:solidFill>
              <a:latin typeface="Cambria" panose="02040503050406030204" pitchFamily="18" charset="0"/>
              <a:ea typeface="Cambria" panose="02040503050406030204" pitchFamily="18" charset="0"/>
            </a:endParaRPr>
          </a:p>
          <a:p>
            <a:pPr marL="381000" indent="-381000">
              <a:spcBef>
                <a:spcPct val="50000"/>
              </a:spcBef>
            </a:pPr>
            <a:endParaRPr lang="en-GB" sz="4000" b="1" u="sng" dirty="0">
              <a:solidFill>
                <a:srgbClr val="131F33"/>
              </a:solidFill>
              <a:latin typeface="Cambria" panose="02040503050406030204" pitchFamily="18" charset="0"/>
              <a:ea typeface="Cambria" panose="02040503050406030204" pitchFamily="18" charset="0"/>
            </a:endParaRPr>
          </a:p>
          <a:p>
            <a:pPr algn="just"/>
            <a:endParaRPr lang="en-US" sz="4000" dirty="0">
              <a:solidFill>
                <a:schemeClr val="bg2">
                  <a:lumMod val="10000"/>
                </a:schemeClr>
              </a:solidFill>
              <a:latin typeface="Cambria" panose="02040503050406030204" pitchFamily="18" charset="0"/>
              <a:ea typeface="Cambria" panose="02040503050406030204" pitchFamily="18" charset="0"/>
            </a:endParaRPr>
          </a:p>
          <a:p>
            <a:pPr algn="just"/>
            <a:endParaRPr lang="en-US" sz="4000" dirty="0">
              <a:solidFill>
                <a:schemeClr val="bg2">
                  <a:lumMod val="10000"/>
                </a:schemeClr>
              </a:solidFill>
              <a:latin typeface="Cambria" panose="02040503050406030204" pitchFamily="18" charset="0"/>
              <a:ea typeface="Cambria" panose="02040503050406030204" pitchFamily="18" charset="0"/>
            </a:endParaRPr>
          </a:p>
          <a:p>
            <a:pPr algn="just"/>
            <a:endParaRPr lang="en-US" sz="4000" dirty="0">
              <a:solidFill>
                <a:schemeClr val="bg2">
                  <a:lumMod val="10000"/>
                </a:schemeClr>
              </a:solidFill>
              <a:latin typeface="Cambria" panose="02040503050406030204" pitchFamily="18" charset="0"/>
              <a:ea typeface="Cambria" panose="02040503050406030204" pitchFamily="18" charset="0"/>
            </a:endParaRPr>
          </a:p>
          <a:p>
            <a:pPr algn="just"/>
            <a:endParaRPr lang="en-US" sz="4000" dirty="0">
              <a:solidFill>
                <a:schemeClr val="bg2">
                  <a:lumMod val="10000"/>
                </a:schemeClr>
              </a:solidFill>
              <a:latin typeface="Cambria" panose="02040503050406030204" pitchFamily="18" charset="0"/>
              <a:ea typeface="Cambria" panose="02040503050406030204" pitchFamily="18" charset="0"/>
            </a:endParaRPr>
          </a:p>
          <a:p>
            <a:pPr algn="just"/>
            <a:endParaRPr lang="en-US" sz="4000" dirty="0">
              <a:solidFill>
                <a:schemeClr val="bg2">
                  <a:lumMod val="10000"/>
                </a:schemeClr>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chemeClr val="bg2">
                  <a:lumMod val="10000"/>
                </a:schemeClr>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chemeClr val="bg2">
                  <a:lumMod val="10000"/>
                </a:schemeClr>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chemeClr val="bg2">
                  <a:lumMod val="10000"/>
                </a:schemeClr>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chemeClr val="bg2">
                  <a:lumMod val="10000"/>
                </a:schemeClr>
              </a:solidFill>
              <a:latin typeface="Cambria" panose="02040503050406030204" pitchFamily="18" charset="0"/>
              <a:ea typeface="Cambria" panose="02040503050406030204" pitchFamily="18" charset="0"/>
            </a:endParaRPr>
          </a:p>
        </p:txBody>
      </p:sp>
      <p:sp>
        <p:nvSpPr>
          <p:cNvPr id="15368" name="Rectangle 52"/>
          <p:cNvSpPr>
            <a:spLocks noChangeArrowheads="1"/>
          </p:cNvSpPr>
          <p:nvPr/>
        </p:nvSpPr>
        <p:spPr bwMode="auto">
          <a:xfrm>
            <a:off x="26242467" y="4569193"/>
            <a:ext cx="17366552" cy="1894888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u="sng" dirty="0">
                <a:solidFill>
                  <a:srgbClr val="052754"/>
                </a:solidFill>
                <a:latin typeface="Cambria" panose="02040503050406030204" pitchFamily="18" charset="0"/>
                <a:ea typeface="Cambria" panose="02040503050406030204" pitchFamily="18" charset="0"/>
              </a:rPr>
              <a:t>RESULTS: </a:t>
            </a:r>
          </a:p>
        </p:txBody>
      </p:sp>
      <p:sp>
        <p:nvSpPr>
          <p:cNvPr id="15370" name="Rectangle 34"/>
          <p:cNvSpPr>
            <a:spLocks noChangeArrowheads="1"/>
          </p:cNvSpPr>
          <p:nvPr/>
        </p:nvSpPr>
        <p:spPr bwMode="auto">
          <a:xfrm>
            <a:off x="26242466" y="23804016"/>
            <a:ext cx="17366552" cy="68269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CONCLUSION AND FUTURE SCOPE:</a:t>
            </a:r>
            <a:endParaRPr lang="en-US" sz="3800" dirty="0">
              <a:solidFill>
                <a:schemeClr val="bg2">
                  <a:lumMod val="10000"/>
                </a:schemeClr>
              </a:solidFill>
              <a:latin typeface="Cambria" panose="02040503050406030204" pitchFamily="18" charset="0"/>
              <a:ea typeface="Cambria" panose="02040503050406030204" pitchFamily="18" charset="0"/>
            </a:endParaRPr>
          </a:p>
          <a:p>
            <a:pPr marL="571500" indent="-571500" algn="just">
              <a:spcBef>
                <a:spcPts val="100"/>
              </a:spcBef>
              <a:spcAft>
                <a:spcPts val="100"/>
              </a:spcAft>
              <a:buFont typeface="Arial" panose="020B0604020202020204" pitchFamily="34" charset="0"/>
              <a:buChar char="•"/>
            </a:pPr>
            <a:r>
              <a:rPr lang="en-US" sz="3800" dirty="0">
                <a:solidFill>
                  <a:schemeClr val="bg2">
                    <a:lumMod val="10000"/>
                  </a:schemeClr>
                </a:solidFill>
                <a:latin typeface="Cambria" panose="02040503050406030204" pitchFamily="18" charset="0"/>
                <a:ea typeface="Cambria" panose="02040503050406030204" pitchFamily="18" charset="0"/>
              </a:rPr>
              <a:t>Conclusion: Agglomerative clustering performed best (score of 0.18) followed by K-Means (0.17), while BIRCH had the lowest score (0.14) and DBSCAN performed poorly with a negative score. Agglomerative clustering may be the best choice for clustering this dataset.</a:t>
            </a:r>
          </a:p>
          <a:p>
            <a:pPr marL="571500" indent="-571500" algn="just">
              <a:spcBef>
                <a:spcPts val="100"/>
              </a:spcBef>
              <a:spcAft>
                <a:spcPts val="100"/>
              </a:spcAft>
              <a:buFont typeface="Arial" panose="020B0604020202020204" pitchFamily="34" charset="0"/>
              <a:buChar char="•"/>
            </a:pPr>
            <a:endParaRPr lang="en-US" sz="3800" dirty="0">
              <a:solidFill>
                <a:schemeClr val="bg2">
                  <a:lumMod val="10000"/>
                </a:schemeClr>
              </a:solidFill>
              <a:latin typeface="Cambria" panose="02040503050406030204" pitchFamily="18" charset="0"/>
              <a:ea typeface="Cambria" panose="02040503050406030204" pitchFamily="18" charset="0"/>
            </a:endParaRPr>
          </a:p>
          <a:p>
            <a:pPr marL="571500" indent="-571500" algn="just">
              <a:spcBef>
                <a:spcPts val="100"/>
              </a:spcBef>
              <a:spcAft>
                <a:spcPts val="100"/>
              </a:spcAft>
              <a:buFont typeface="Arial" panose="020B0604020202020204" pitchFamily="34" charset="0"/>
              <a:buChar char="•"/>
            </a:pPr>
            <a:r>
              <a:rPr lang="en-US" sz="3800" dirty="0">
                <a:solidFill>
                  <a:schemeClr val="bg2">
                    <a:lumMod val="10000"/>
                  </a:schemeClr>
                </a:solidFill>
                <a:latin typeface="Cambria" panose="02040503050406030204" pitchFamily="18" charset="0"/>
                <a:ea typeface="Cambria" panose="02040503050406030204" pitchFamily="18" charset="0"/>
              </a:rPr>
              <a:t>Future scope: Further experimentation with different datasets and algorithms is needed to confirm results. Evaluating clustering algorithms using appropriate metrics like the Silhouette score is important to improve accuracy and gain insights into data for decision-making.</a:t>
            </a:r>
            <a:endParaRPr lang="en-GB" sz="4000" b="1" u="sng" dirty="0">
              <a:solidFill>
                <a:srgbClr val="131F33"/>
              </a:solidFill>
              <a:latin typeface="Cambria" panose="02040503050406030204" pitchFamily="18" charset="0"/>
              <a:ea typeface="Cambria" panose="02040503050406030204" pitchFamily="18" charset="0"/>
            </a:endParaRPr>
          </a:p>
        </p:txBody>
      </p:sp>
      <p:sp>
        <p:nvSpPr>
          <p:cNvPr id="25" name="Rectangle 35"/>
          <p:cNvSpPr>
            <a:spLocks noChangeArrowheads="1"/>
          </p:cNvSpPr>
          <p:nvPr/>
        </p:nvSpPr>
        <p:spPr bwMode="auto">
          <a:xfrm>
            <a:off x="298776" y="31089499"/>
            <a:ext cx="31256621" cy="157150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4000" b="1" dirty="0">
                <a:latin typeface="Georgia" charset="0"/>
                <a:cs typeface="Georgia" charset="0"/>
              </a:rPr>
              <a:t>GROUP MEMBERS: KAUSTUBH RAYKAR , NAJEEB SAIYED , NACHIKET ROPIA </a:t>
            </a:r>
            <a:br>
              <a:rPr lang="en-US" sz="4000" b="1" dirty="0">
                <a:latin typeface="Georgia" charset="0"/>
                <a:cs typeface="Georgia" charset="0"/>
              </a:rPr>
            </a:br>
            <a:endParaRPr lang="en-US" sz="4000" b="1" dirty="0">
              <a:latin typeface="Georgia" charset="0"/>
              <a:cs typeface="Georgia" charset="0"/>
            </a:endParaRPr>
          </a:p>
        </p:txBody>
      </p:sp>
      <p:sp>
        <p:nvSpPr>
          <p:cNvPr id="27" name="Rectangle 35"/>
          <p:cNvSpPr>
            <a:spLocks noChangeArrowheads="1"/>
          </p:cNvSpPr>
          <p:nvPr/>
        </p:nvSpPr>
        <p:spPr bwMode="auto">
          <a:xfrm>
            <a:off x="31922242" y="31038599"/>
            <a:ext cx="11686777" cy="162240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131F33"/>
                </a:solidFill>
                <a:latin typeface="Cambria" panose="02040503050406030204" pitchFamily="18" charset="0"/>
                <a:ea typeface="Cambria" panose="02040503050406030204" pitchFamily="18" charset="0"/>
              </a:rPr>
              <a:t>PROJECT MENTOR NAME: DR POOJA KAMAT </a:t>
            </a:r>
          </a:p>
          <a:p>
            <a:pPr>
              <a:spcBef>
                <a:spcPct val="50000"/>
              </a:spcBef>
            </a:pPr>
            <a:endParaRPr lang="en-US" sz="4000" dirty="0">
              <a:latin typeface="Cambria" panose="02040503050406030204" pitchFamily="18" charset="0"/>
              <a:ea typeface="Cambria" panose="02040503050406030204" pitchFamily="18" charset="0"/>
              <a:cs typeface="Georgia" charset="0"/>
            </a:endParaRPr>
          </a:p>
        </p:txBody>
      </p:sp>
      <p:pic>
        <p:nvPicPr>
          <p:cNvPr id="8" name="Picture 4" descr="Symbiosis International (Deemed University) | India's Leading University  for Undergraduate &amp; Post Graduate Programs">
            <a:extLst>
              <a:ext uri="{FF2B5EF4-FFF2-40B4-BE49-F238E27FC236}">
                <a16:creationId xmlns:a16="http://schemas.microsoft.com/office/drawing/2014/main" id="{E6909752-A8E8-B597-9782-A5794F22A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3311" y="0"/>
            <a:ext cx="4210673" cy="37264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8" y="543358"/>
            <a:ext cx="9029784" cy="1472248"/>
          </a:xfrm>
          <a:prstGeom prst="rect">
            <a:avLst/>
          </a:prstGeom>
        </p:spPr>
      </p:pic>
      <p:sp>
        <p:nvSpPr>
          <p:cNvPr id="9" name="Rectangle 8"/>
          <p:cNvSpPr/>
          <p:nvPr/>
        </p:nvSpPr>
        <p:spPr>
          <a:xfrm>
            <a:off x="11243520" y="265450"/>
            <a:ext cx="22764565" cy="1569660"/>
          </a:xfrm>
          <a:prstGeom prst="rect">
            <a:avLst/>
          </a:prstGeom>
        </p:spPr>
        <p:txBody>
          <a:bodyPr wrap="none">
            <a:spAutoFit/>
          </a:bodyPr>
          <a:lstStyle/>
          <a:p>
            <a:r>
              <a:rPr lang="en-US" sz="9600" b="1" dirty="0">
                <a:latin typeface="Cambria" panose="02040503050406030204" pitchFamily="18" charset="0"/>
                <a:ea typeface="Cambria" panose="02040503050406030204" pitchFamily="18" charset="0"/>
              </a:rPr>
              <a:t>Department of AI and Machine Learning</a:t>
            </a:r>
          </a:p>
        </p:txBody>
      </p:sp>
      <p:sp>
        <p:nvSpPr>
          <p:cNvPr id="17" name="TextBox 16">
            <a:extLst>
              <a:ext uri="{FF2B5EF4-FFF2-40B4-BE49-F238E27FC236}">
                <a16:creationId xmlns:a16="http://schemas.microsoft.com/office/drawing/2014/main" id="{9A49E5DC-F302-BFCA-E772-2684C2926F42}"/>
              </a:ext>
            </a:extLst>
          </p:cNvPr>
          <p:cNvSpPr txBox="1"/>
          <p:nvPr/>
        </p:nvSpPr>
        <p:spPr>
          <a:xfrm>
            <a:off x="10091473" y="11935344"/>
            <a:ext cx="15551743" cy="18558927"/>
          </a:xfrm>
          <a:prstGeom prst="rect">
            <a:avLst/>
          </a:prstGeom>
          <a:noFill/>
        </p:spPr>
        <p:txBody>
          <a:bodyPr wrap="square" rtlCol="0">
            <a:spAutoFit/>
          </a:bodyPr>
          <a:lstStyle/>
          <a:p>
            <a:pPr marL="571500" indent="-571500" algn="just">
              <a:buFont typeface="Arial" panose="020B0604020202020204" pitchFamily="34" charset="0"/>
              <a:buChar char="•"/>
            </a:pPr>
            <a:r>
              <a:rPr lang="en-US" sz="4000" b="1" dirty="0"/>
              <a:t>K-Means: </a:t>
            </a:r>
          </a:p>
          <a:p>
            <a:pPr marL="571500" indent="-571500" algn="just">
              <a:buFont typeface="Arial" panose="020B0604020202020204" pitchFamily="34" charset="0"/>
              <a:buChar char="•"/>
            </a:pPr>
            <a:r>
              <a:rPr lang="en-US" sz="4000" dirty="0"/>
              <a:t>a. Specify the number of clusters </a:t>
            </a:r>
          </a:p>
          <a:p>
            <a:pPr marL="571500" indent="-571500" algn="just">
              <a:buFont typeface="Arial" panose="020B0604020202020204" pitchFamily="34" charset="0"/>
              <a:buChar char="•"/>
            </a:pPr>
            <a:r>
              <a:rPr lang="en-US" sz="4000" dirty="0"/>
              <a:t>b. Initialize cluster centroids </a:t>
            </a:r>
          </a:p>
          <a:p>
            <a:pPr marL="571500" indent="-571500" algn="just">
              <a:buFont typeface="Arial" panose="020B0604020202020204" pitchFamily="34" charset="0"/>
              <a:buChar char="•"/>
            </a:pPr>
            <a:r>
              <a:rPr lang="en-US" sz="4000" dirty="0"/>
              <a:t>c. Assign data points to the nearest centroid </a:t>
            </a:r>
          </a:p>
          <a:p>
            <a:pPr marL="571500" indent="-571500" algn="just">
              <a:buFont typeface="Arial" panose="020B0604020202020204" pitchFamily="34" charset="0"/>
              <a:buChar char="•"/>
            </a:pPr>
            <a:r>
              <a:rPr lang="en-US" sz="4000" dirty="0"/>
              <a:t>d. Update centroids </a:t>
            </a:r>
          </a:p>
          <a:p>
            <a:pPr marL="571500" indent="-571500" algn="just">
              <a:buFont typeface="Arial" panose="020B0604020202020204" pitchFamily="34" charset="0"/>
              <a:buChar char="•"/>
            </a:pPr>
            <a:r>
              <a:rPr lang="en-US" sz="4000" dirty="0"/>
              <a:t>e. Repeat steps c and d until convergence </a:t>
            </a:r>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r>
              <a:rPr lang="en-US" sz="4000" b="1" dirty="0"/>
              <a:t>Agglomerative: </a:t>
            </a:r>
          </a:p>
          <a:p>
            <a:pPr marL="571500" indent="-571500" algn="just">
              <a:buFont typeface="Arial" panose="020B0604020202020204" pitchFamily="34" charset="0"/>
              <a:buChar char="•"/>
            </a:pPr>
            <a:r>
              <a:rPr lang="en-US" sz="4000" dirty="0"/>
              <a:t>a. Calculate pairwise distances between data points </a:t>
            </a:r>
          </a:p>
          <a:p>
            <a:pPr marL="571500" indent="-571500" algn="just">
              <a:buFont typeface="Arial" panose="020B0604020202020204" pitchFamily="34" charset="0"/>
              <a:buChar char="•"/>
            </a:pPr>
            <a:r>
              <a:rPr lang="en-US" sz="4000" dirty="0"/>
              <a:t>b. Initialize each data point as its own cluster </a:t>
            </a:r>
          </a:p>
          <a:p>
            <a:pPr marL="571500" indent="-571500" algn="just">
              <a:buFont typeface="Arial" panose="020B0604020202020204" pitchFamily="34" charset="0"/>
              <a:buChar char="•"/>
            </a:pPr>
            <a:r>
              <a:rPr lang="en-US" sz="4000" dirty="0"/>
              <a:t>c. Merge the two closest clusters </a:t>
            </a:r>
          </a:p>
          <a:p>
            <a:pPr marL="571500" indent="-571500" algn="just">
              <a:buFont typeface="Arial" panose="020B0604020202020204" pitchFamily="34" charset="0"/>
              <a:buChar char="•"/>
            </a:pPr>
            <a:r>
              <a:rPr lang="en-US" sz="4000" dirty="0"/>
              <a:t>d. Repeat step c until all data points belong to a single cluster </a:t>
            </a:r>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r>
              <a:rPr lang="en-US" sz="4000" b="1" dirty="0"/>
              <a:t>DBSCAN: </a:t>
            </a:r>
          </a:p>
          <a:p>
            <a:pPr marL="571500" indent="-571500" algn="just">
              <a:buFont typeface="Arial" panose="020B0604020202020204" pitchFamily="34" charset="0"/>
              <a:buChar char="•"/>
            </a:pPr>
            <a:r>
              <a:rPr lang="en-US" sz="4000" dirty="0"/>
              <a:t>a. Choose a distance threshold and a minimum number of points </a:t>
            </a:r>
          </a:p>
          <a:p>
            <a:pPr marL="571500" indent="-571500" algn="just">
              <a:buFont typeface="Arial" panose="020B0604020202020204" pitchFamily="34" charset="0"/>
              <a:buChar char="•"/>
            </a:pPr>
            <a:r>
              <a:rPr lang="en-US" sz="4000" dirty="0"/>
              <a:t>b. Initialize all data points as unvisited </a:t>
            </a:r>
          </a:p>
          <a:p>
            <a:pPr marL="571500" indent="-571500" algn="just">
              <a:buFont typeface="Arial" panose="020B0604020202020204" pitchFamily="34" charset="0"/>
              <a:buChar char="•"/>
            </a:pPr>
            <a:r>
              <a:rPr lang="en-US" sz="4000" dirty="0"/>
              <a:t>c. For each unvisited point: </a:t>
            </a:r>
          </a:p>
          <a:p>
            <a:pPr marL="571500" indent="-571500" algn="just">
              <a:buFont typeface="Arial" panose="020B0604020202020204" pitchFamily="34" charset="0"/>
              <a:buChar char="•"/>
            </a:pPr>
            <a:r>
              <a:rPr lang="en-US" sz="4000" dirty="0" err="1"/>
              <a:t>i</a:t>
            </a:r>
            <a:r>
              <a:rPr lang="en-US" sz="4000" dirty="0"/>
              <a:t>. Find all neighboring points within the distance threshold </a:t>
            </a:r>
          </a:p>
          <a:p>
            <a:pPr marL="571500" indent="-571500" algn="just">
              <a:buFont typeface="Arial" panose="020B0604020202020204" pitchFamily="34" charset="0"/>
              <a:buChar char="•"/>
            </a:pPr>
            <a:r>
              <a:rPr lang="en-US" sz="4000" dirty="0"/>
              <a:t>ii. If the number of neighboring points is less than the minimum, mark the point as noise </a:t>
            </a:r>
          </a:p>
          <a:p>
            <a:pPr marL="571500" indent="-571500" algn="just">
              <a:buFont typeface="Arial" panose="020B0604020202020204" pitchFamily="34" charset="0"/>
              <a:buChar char="•"/>
            </a:pPr>
            <a:r>
              <a:rPr lang="en-US" sz="4000" dirty="0"/>
              <a:t>iii. Otherwise, mark the point and its neighbors as a new cluster </a:t>
            </a:r>
          </a:p>
          <a:p>
            <a:pPr marL="571500" indent="-571500" algn="just">
              <a:buFont typeface="Arial" panose="020B0604020202020204" pitchFamily="34" charset="0"/>
              <a:buChar char="•"/>
            </a:pPr>
            <a:r>
              <a:rPr lang="en-US" sz="4000" dirty="0"/>
              <a:t>iv. Repeat steps </a:t>
            </a:r>
            <a:r>
              <a:rPr lang="en-US" sz="4000" dirty="0" err="1"/>
              <a:t>i</a:t>
            </a:r>
            <a:r>
              <a:rPr lang="en-US" sz="4000" dirty="0"/>
              <a:t>-iii for all unvisited points </a:t>
            </a:r>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r>
              <a:rPr lang="en-US" sz="4000" b="1" dirty="0"/>
              <a:t>BIRCH: </a:t>
            </a:r>
          </a:p>
          <a:p>
            <a:pPr marL="571500" indent="-571500" algn="just">
              <a:buFont typeface="Arial" panose="020B0604020202020204" pitchFamily="34" charset="0"/>
              <a:buChar char="•"/>
            </a:pPr>
            <a:r>
              <a:rPr lang="en-US" sz="4000" dirty="0"/>
              <a:t>a. Specify the maximum number of clusters and the branching factor </a:t>
            </a:r>
          </a:p>
          <a:p>
            <a:pPr marL="571500" indent="-571500" algn="just">
              <a:buFont typeface="Arial" panose="020B0604020202020204" pitchFamily="34" charset="0"/>
              <a:buChar char="•"/>
            </a:pPr>
            <a:r>
              <a:rPr lang="en-US" sz="4000" dirty="0"/>
              <a:t>b. Build a CF tree (Clustering Feature Tree) from the data points </a:t>
            </a:r>
          </a:p>
          <a:p>
            <a:pPr marL="571500" indent="-571500" algn="just">
              <a:buFont typeface="Arial" panose="020B0604020202020204" pitchFamily="34" charset="0"/>
              <a:buChar char="•"/>
            </a:pPr>
            <a:r>
              <a:rPr lang="en-US" sz="4000" dirty="0"/>
              <a:t>c. Partition the tree into subclusters recursively until the maximum number of clusters is </a:t>
            </a:r>
          </a:p>
          <a:p>
            <a:pPr marL="571500" indent="-571500" algn="just">
              <a:buFont typeface="Arial" panose="020B0604020202020204" pitchFamily="34" charset="0"/>
              <a:buChar char="•"/>
            </a:pPr>
            <a:r>
              <a:rPr lang="en-US" sz="4000" dirty="0"/>
              <a:t>Evaluate clustering results </a:t>
            </a:r>
            <a:endParaRPr lang="en-IN" sz="4000" dirty="0"/>
          </a:p>
        </p:txBody>
      </p:sp>
      <p:pic>
        <p:nvPicPr>
          <p:cNvPr id="4" name="Picture 3">
            <a:extLst>
              <a:ext uri="{FF2B5EF4-FFF2-40B4-BE49-F238E27FC236}">
                <a16:creationId xmlns:a16="http://schemas.microsoft.com/office/drawing/2014/main" id="{B0894B34-EDB4-0A6D-3DF5-5D7C19FF8E34}"/>
              </a:ext>
            </a:extLst>
          </p:cNvPr>
          <p:cNvPicPr>
            <a:picLocks noChangeAspect="1"/>
          </p:cNvPicPr>
          <p:nvPr/>
        </p:nvPicPr>
        <p:blipFill>
          <a:blip r:embed="rId4"/>
          <a:stretch>
            <a:fillRect/>
          </a:stretch>
        </p:blipFill>
        <p:spPr>
          <a:xfrm>
            <a:off x="19878563" y="12342662"/>
            <a:ext cx="5624465" cy="4528619"/>
          </a:xfrm>
          <a:prstGeom prst="rect">
            <a:avLst/>
          </a:prstGeom>
        </p:spPr>
      </p:pic>
      <p:pic>
        <p:nvPicPr>
          <p:cNvPr id="6" name="Picture 5">
            <a:extLst>
              <a:ext uri="{FF2B5EF4-FFF2-40B4-BE49-F238E27FC236}">
                <a16:creationId xmlns:a16="http://schemas.microsoft.com/office/drawing/2014/main" id="{67B22DC1-F8FC-A2BC-D792-3384388EE56D}"/>
              </a:ext>
            </a:extLst>
          </p:cNvPr>
          <p:cNvPicPr>
            <a:picLocks noChangeAspect="1"/>
          </p:cNvPicPr>
          <p:nvPr/>
        </p:nvPicPr>
        <p:blipFill>
          <a:blip r:embed="rId5"/>
          <a:stretch>
            <a:fillRect/>
          </a:stretch>
        </p:blipFill>
        <p:spPr>
          <a:xfrm>
            <a:off x="29816905" y="4649888"/>
            <a:ext cx="11481742" cy="5896032"/>
          </a:xfrm>
          <a:prstGeom prst="rect">
            <a:avLst/>
          </a:prstGeom>
        </p:spPr>
      </p:pic>
      <p:pic>
        <p:nvPicPr>
          <p:cNvPr id="15" name="Picture 14">
            <a:extLst>
              <a:ext uri="{FF2B5EF4-FFF2-40B4-BE49-F238E27FC236}">
                <a16:creationId xmlns:a16="http://schemas.microsoft.com/office/drawing/2014/main" id="{64DAA238-0D38-B3A1-634E-0F838ADDA914}"/>
              </a:ext>
            </a:extLst>
          </p:cNvPr>
          <p:cNvPicPr>
            <a:picLocks noChangeAspect="1"/>
          </p:cNvPicPr>
          <p:nvPr/>
        </p:nvPicPr>
        <p:blipFill>
          <a:blip r:embed="rId6"/>
          <a:stretch>
            <a:fillRect/>
          </a:stretch>
        </p:blipFill>
        <p:spPr>
          <a:xfrm>
            <a:off x="26554112" y="10538827"/>
            <a:ext cx="16849872" cy="12806699"/>
          </a:xfrm>
          <a:prstGeom prst="rect">
            <a:avLst/>
          </a:prstGeom>
        </p:spPr>
      </p:pic>
      <p:pic>
        <p:nvPicPr>
          <p:cNvPr id="20" name="Picture 19">
            <a:extLst>
              <a:ext uri="{FF2B5EF4-FFF2-40B4-BE49-F238E27FC236}">
                <a16:creationId xmlns:a16="http://schemas.microsoft.com/office/drawing/2014/main" id="{DC233C61-1D45-5355-6422-AB1AF51ABC35}"/>
              </a:ext>
            </a:extLst>
          </p:cNvPr>
          <p:cNvPicPr>
            <a:picLocks noChangeAspect="1"/>
          </p:cNvPicPr>
          <p:nvPr/>
        </p:nvPicPr>
        <p:blipFill>
          <a:blip r:embed="rId7"/>
          <a:stretch>
            <a:fillRect/>
          </a:stretch>
        </p:blipFill>
        <p:spPr>
          <a:xfrm>
            <a:off x="13664681" y="5792611"/>
            <a:ext cx="11507342" cy="6281193"/>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4">
      <a:dk1>
        <a:srgbClr val="131F33"/>
      </a:dk1>
      <a:lt1>
        <a:srgbClr val="FFFFFF"/>
      </a:lt1>
      <a:dk2>
        <a:srgbClr val="A40000"/>
      </a:dk2>
      <a:lt2>
        <a:srgbClr val="FAFAFA"/>
      </a:lt2>
      <a:accent1>
        <a:srgbClr val="131F33"/>
      </a:accent1>
      <a:accent2>
        <a:srgbClr val="A40000"/>
      </a:accent2>
      <a:accent3>
        <a:srgbClr val="555555"/>
      </a:accent3>
      <a:accent4>
        <a:srgbClr val="888888"/>
      </a:accent4>
      <a:accent5>
        <a:srgbClr val="3D64A7"/>
      </a:accent5>
      <a:accent6>
        <a:srgbClr val="A40000"/>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554</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Bhargav Yagnik</dc:creator>
  <cp:keywords/>
  <dc:description/>
  <cp:lastModifiedBy>kaustubh.raykar.btech2021</cp:lastModifiedBy>
  <cp:revision>25</cp:revision>
  <cp:lastPrinted>2009-06-18T18:06:01Z</cp:lastPrinted>
  <dcterms:created xsi:type="dcterms:W3CDTF">2020-11-11T13:08:49Z</dcterms:created>
  <dcterms:modified xsi:type="dcterms:W3CDTF">2023-04-24T18:25:11Z</dcterms:modified>
  <cp:category/>
</cp:coreProperties>
</file>