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CCCC"/>
    <a:srgbClr val="0070C0"/>
    <a:srgbClr val="00B050"/>
    <a:srgbClr val="E3E2E2"/>
    <a:srgbClr val="950095"/>
    <a:srgbClr val="FB7A7E"/>
    <a:srgbClr val="F59331"/>
    <a:srgbClr val="006497"/>
    <a:srgbClr val="8CB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167956-B72D-4E12-A5A9-730F09F3D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2B1F289-16D6-46B8-8144-6D565DD1A4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95AB38-8458-4F4E-A8C5-8BB13793C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56B99-E8DC-41AD-B542-801AC83B70D9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13FE18-D819-4A19-BAC2-7F58D6B22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DB62DE-833C-4650-83B8-14BB6F840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CBE99-067F-4FFC-AE11-CFC2447610F4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29060C7-8FE2-44E8-8179-7FF39C4ED2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575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76571B-4BBB-4C14-B1C4-8CA276F5E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C8A856A-43A6-4CB9-8BB1-E5FCB5FEF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15F261-CD2E-40EC-94F3-A1837A761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56B99-E8DC-41AD-B542-801AC83B70D9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9F91F4-336D-41B2-9CD7-8F8658DD8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7BDA24-11A3-4C90-AA0D-04D1B3B09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CBE99-067F-4FFC-AE11-CFC2447610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6737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4481CA5-3E2E-41C5-A0AE-51896862CC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D86D1E3-301C-4D8D-9CC8-AE4CF7E47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386B7C-8855-442C-B1D2-FA2CD9C0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56B99-E8DC-41AD-B542-801AC83B70D9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EA82E4-1D00-4F8F-BEA6-FAAAC0922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060B12-15C3-45F7-AB2A-4AB8D0EC6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CBE99-067F-4FFC-AE11-CFC2447610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5368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D847D4-622B-408A-B082-27042CF89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B26B92-E303-408D-9B96-69B5DDB60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4407C4-10B0-47D5-B269-D9822151F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56B99-E8DC-41AD-B542-801AC83B70D9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3BE1E9-7AEF-42A6-80F1-0273E557B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A8B2DC-D4FC-4F2E-B268-C73C7EB56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CBE99-067F-4FFC-AE11-CFC2447610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0492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61F701-421F-4FF7-B572-D49EF7ED4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AD9725D-2137-452B-AB52-AB0EE2090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81EB1E-0AEA-46CF-AA9E-A61D652FD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56B99-E8DC-41AD-B542-801AC83B70D9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FC9666-E209-4709-A11E-6C65E71BC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932EEC-770D-4C91-AC27-E8BF44A1A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CBE99-067F-4FFC-AE11-CFC2447610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9993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2BBFD2-D18E-4A49-96AF-419B08953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D29E74-1927-43D4-8FFC-9BA37B09F4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93816C6-7CB4-4391-AAD2-39EE57DFF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753654C-4C70-4DBF-8733-351D295B0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56B99-E8DC-41AD-B542-801AC83B70D9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7C58E1E-9E86-4502-9446-F8711433E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499365B-6B6A-4AA4-9A8D-27BC37657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CBE99-067F-4FFC-AE11-CFC2447610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4611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11BCD1-71A0-4A27-A5A0-4A2AA6D6A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4733DF7-196E-4E44-8898-ABC4ED8CA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97DE661-E1F3-470E-BC82-5FEC9813D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F317477-1564-488F-86D8-0717497979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748F7FD-D2AF-41C8-8E65-7B5FEB9B70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9BA225D-A6C5-404A-B0BF-7FCE7D1E2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56B99-E8DC-41AD-B542-801AC83B70D9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0426CCC-DC6B-48C2-BBB3-A30749A0A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829B7C5-EBD2-46AA-9E65-3767AB8A7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CBE99-067F-4FFC-AE11-CFC2447610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5098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0847B2-9F9D-415A-8A54-6C67F8611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902AD05-D926-4A03-B3B5-88F48CE58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56B99-E8DC-41AD-B542-801AC83B70D9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2C18DAE-D3E7-4696-9634-A9BE7B915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CF93026-0361-4FF4-976D-3B5AC365C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CBE99-067F-4FFC-AE11-CFC2447610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35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B566D6A-7797-4B50-B627-C49464420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56B99-E8DC-41AD-B542-801AC83B70D9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402F791-8B23-48C3-A5D3-BDD10E188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9BBC49F-91E9-4D90-8E4C-B38BAF11E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CBE99-067F-4FFC-AE11-CFC2447610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1604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684F46-4ADD-4D25-A384-99BE16EF5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4D27AE-395F-4153-82F8-63E98D9AA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E50C0B7-2F19-40C6-A2AA-D4A55E1F14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CD66132-6F44-423E-A8CE-D68BD1489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56B99-E8DC-41AD-B542-801AC83B70D9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95AB40C-D978-4259-9341-0C7EBA377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0BE8464-B3FF-4F4B-8F34-22DF8E416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CBE99-067F-4FFC-AE11-CFC2447610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2516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235AE7-058A-41BA-8B8C-1D3180463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08C0A69-3B78-4920-813E-CEAD71B99D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2F7E2ED-BAC0-4F9D-B9BC-908AB2ABA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FC5B38D-266A-48F9-94C9-995D05D41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56B99-E8DC-41AD-B542-801AC83B70D9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CD6A3B2-9FC1-4C5F-ABE5-78096E371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81B46A6-3EB9-485B-886E-E008A617F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CBE99-067F-4FFC-AE11-CFC2447610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2914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DBCD35-5321-47F4-8DFD-FF926ABBB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2A4DE5E-DD65-4847-8CEF-AFADED07E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D5301E-AD68-4F6B-ABD4-9372365AD5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56B99-E8DC-41AD-B542-801AC83B70D9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72E4FE-7D7D-421E-B22E-3DC97A7D35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8D43D6-9734-4DD7-8A2C-FD0CC32ED5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CBE99-067F-4FFC-AE11-CFC2447610F4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E99AEF8-D179-4B74-85B3-A76B4689A3F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000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94A31D-CE66-4D84-8954-CEF0FE9916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1490" y="1556181"/>
            <a:ext cx="9938327" cy="23876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ru-RU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en-US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Electrohouse</a:t>
            </a:r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company</a:t>
            </a:r>
            <a:r>
              <a:rPr lang="ru-RU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09B209C-1F54-4EEF-A3DD-BD07DA7AC8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781"/>
            <a:ext cx="9144000" cy="1655762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Программа профессиональной переподготовки: </a:t>
            </a:r>
            <a:r>
              <a:rPr lang="ru-RU" b="1" dirty="0" err="1">
                <a:solidFill>
                  <a:schemeClr val="bg1"/>
                </a:solidFill>
              </a:rPr>
              <a:t>Fullstack</a:t>
            </a:r>
            <a:r>
              <a:rPr lang="ru-RU" b="1" dirty="0">
                <a:solidFill>
                  <a:schemeClr val="bg1"/>
                </a:solidFill>
              </a:rPr>
              <a:t> разработка на языке </a:t>
            </a:r>
            <a:r>
              <a:rPr lang="ru-RU" b="1" dirty="0" err="1">
                <a:solidFill>
                  <a:schemeClr val="bg1"/>
                </a:solidFill>
              </a:rPr>
              <a:t>Java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DBFE481-CDB7-4BE7-AA47-CB4444E448C1}"/>
              </a:ext>
            </a:extLst>
          </p:cNvPr>
          <p:cNvSpPr/>
          <p:nvPr/>
        </p:nvSpPr>
        <p:spPr>
          <a:xfrm>
            <a:off x="1062182" y="171573"/>
            <a:ext cx="98182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rgbClr val="CDCC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ФГБОУ ВО «Российский экономический университет</a:t>
            </a:r>
          </a:p>
          <a:p>
            <a:pPr algn="ctr"/>
            <a:r>
              <a:rPr lang="ru-RU" sz="2400" b="1" dirty="0">
                <a:solidFill>
                  <a:srgbClr val="CDCC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им. </a:t>
            </a:r>
            <a:r>
              <a:rPr lang="ru-RU" sz="2400" b="1" dirty="0" err="1">
                <a:solidFill>
                  <a:srgbClr val="CDCC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Г.В</a:t>
            </a:r>
            <a:r>
              <a:rPr lang="ru-RU" sz="2400" b="1" dirty="0">
                <a:solidFill>
                  <a:srgbClr val="CDCC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 Плеханова»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901A731-436D-4084-8CF4-100547A98168}"/>
              </a:ext>
            </a:extLst>
          </p:cNvPr>
          <p:cNvSpPr/>
          <p:nvPr/>
        </p:nvSpPr>
        <p:spPr>
          <a:xfrm>
            <a:off x="8507906" y="6214769"/>
            <a:ext cx="36840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000" dirty="0">
                <a:solidFill>
                  <a:schemeClr val="bg1"/>
                </a:solidFill>
              </a:rPr>
              <a:t>Германов Сергей Сергеевич</a:t>
            </a:r>
          </a:p>
          <a:p>
            <a:pPr algn="r"/>
            <a:r>
              <a:rPr lang="ru-RU" sz="2000" dirty="0">
                <a:solidFill>
                  <a:schemeClr val="bg1"/>
                </a:solidFill>
              </a:rPr>
              <a:t>Группа: </a:t>
            </a:r>
            <a:r>
              <a:rPr lang="ru-RU" sz="2000" dirty="0" err="1">
                <a:solidFill>
                  <a:schemeClr val="bg1"/>
                </a:solidFill>
              </a:rPr>
              <a:t>FSJ</a:t>
            </a:r>
            <a:r>
              <a:rPr lang="ru-RU" sz="2000" dirty="0">
                <a:solidFill>
                  <a:schemeClr val="bg1"/>
                </a:solidFill>
              </a:rPr>
              <a:t>-1-22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6E4D394-FDFA-4A67-BDDF-90CD99B7A07C}"/>
              </a:ext>
            </a:extLst>
          </p:cNvPr>
          <p:cNvSpPr/>
          <p:nvPr/>
        </p:nvSpPr>
        <p:spPr>
          <a:xfrm>
            <a:off x="3518050" y="2485251"/>
            <a:ext cx="515589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000" b="1" dirty="0">
                <a:solidFill>
                  <a:srgbClr val="E3E2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Итоговый проект на тему:</a:t>
            </a:r>
          </a:p>
        </p:txBody>
      </p:sp>
    </p:spTree>
    <p:extLst>
      <p:ext uri="{BB962C8B-B14F-4D97-AF65-F5344CB8AC3E}">
        <p14:creationId xmlns:p14="http://schemas.microsoft.com/office/powerpoint/2010/main" val="325447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asart.ru/userdata/image/08/03/08039244fa0d0555d0fd5d5f67caf079.jpg">
            <a:extLst>
              <a:ext uri="{FF2B5EF4-FFF2-40B4-BE49-F238E27FC236}">
                <a16:creationId xmlns:a16="http://schemas.microsoft.com/office/drawing/2014/main" id="{0E92AC53-D386-4BC2-A9A8-046752E8EB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69" r="16903"/>
          <a:stretch/>
        </p:blipFill>
        <p:spPr bwMode="auto">
          <a:xfrm>
            <a:off x="4117521" y="10"/>
            <a:ext cx="80744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Freeform: Shape 1030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8" name="Freeform: Shape 1032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B0DDA2-1C48-487E-8693-D5F5F430C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663" y="-89231"/>
            <a:ext cx="6715125" cy="1325563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rgbClr val="CD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Предметная область:</a:t>
            </a:r>
            <a:endParaRPr lang="ru-RU" dirty="0">
              <a:solidFill>
                <a:srgbClr val="CDCCC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AB8269-0D2C-4A9B-88EE-628440C1E332}"/>
              </a:ext>
            </a:extLst>
          </p:cNvPr>
          <p:cNvSpPr txBox="1"/>
          <p:nvPr/>
        </p:nvSpPr>
        <p:spPr>
          <a:xfrm>
            <a:off x="-19662" y="1038564"/>
            <a:ext cx="65023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Electrohouse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company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это интернет-магазин электроники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который имеет широкий ассортимент товаров </a:t>
            </a:r>
          </a:p>
          <a:p>
            <a:pPr algn="just"/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Задачи «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Electrohouse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company</a:t>
            </a: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»: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3" name="Group 2">
            <a:extLst>
              <a:ext uri="{FF2B5EF4-FFF2-40B4-BE49-F238E27FC236}">
                <a16:creationId xmlns:a16="http://schemas.microsoft.com/office/drawing/2014/main" id="{A94BD2C8-C51D-4783-AC6C-95B2331EDFDD}"/>
              </a:ext>
            </a:extLst>
          </p:cNvPr>
          <p:cNvGrpSpPr>
            <a:grpSpLocks/>
          </p:cNvGrpSpPr>
          <p:nvPr/>
        </p:nvGrpSpPr>
        <p:grpSpPr bwMode="auto">
          <a:xfrm>
            <a:off x="68903" y="5322888"/>
            <a:ext cx="5105400" cy="555625"/>
            <a:chOff x="1248" y="1440"/>
            <a:chExt cx="3216" cy="350"/>
          </a:xfrm>
        </p:grpSpPr>
        <p:sp>
          <p:nvSpPr>
            <p:cNvPr id="64" name="Line 3">
              <a:extLst>
                <a:ext uri="{FF2B5EF4-FFF2-40B4-BE49-F238E27FC236}">
                  <a16:creationId xmlns:a16="http://schemas.microsoft.com/office/drawing/2014/main" id="{F6C336B6-7BAD-49CA-9252-3FC8A000DABC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17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Rectangle 4">
              <a:extLst>
                <a:ext uri="{FF2B5EF4-FFF2-40B4-BE49-F238E27FC236}">
                  <a16:creationId xmlns:a16="http://schemas.microsoft.com/office/drawing/2014/main" id="{22FC0416-091C-4247-94AD-9D6EF997B12C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14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7C8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Text Box 5">
              <a:extLst>
                <a:ext uri="{FF2B5EF4-FFF2-40B4-BE49-F238E27FC236}">
                  <a16:creationId xmlns:a16="http://schemas.microsoft.com/office/drawing/2014/main" id="{82763BA1-0A2E-4846-B2A3-E957A9773594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1482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Text Box 6">
              <a:extLst>
                <a:ext uri="{FF2B5EF4-FFF2-40B4-BE49-F238E27FC236}">
                  <a16:creationId xmlns:a16="http://schemas.microsoft.com/office/drawing/2014/main" id="{2A92490A-30EF-4E9A-8E3D-12DB5FCBDD38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145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4</a:t>
              </a:r>
            </a:p>
          </p:txBody>
        </p:sp>
      </p:grpSp>
      <p:grpSp>
        <p:nvGrpSpPr>
          <p:cNvPr id="68" name="Group 7">
            <a:extLst>
              <a:ext uri="{FF2B5EF4-FFF2-40B4-BE49-F238E27FC236}">
                <a16:creationId xmlns:a16="http://schemas.microsoft.com/office/drawing/2014/main" id="{BCC9843D-2EB7-487F-9688-328587D1AF1A}"/>
              </a:ext>
            </a:extLst>
          </p:cNvPr>
          <p:cNvGrpSpPr>
            <a:grpSpLocks/>
          </p:cNvGrpSpPr>
          <p:nvPr/>
        </p:nvGrpSpPr>
        <p:grpSpPr bwMode="auto">
          <a:xfrm>
            <a:off x="68903" y="2808288"/>
            <a:ext cx="5640390" cy="568325"/>
            <a:chOff x="1248" y="2030"/>
            <a:chExt cx="3553" cy="358"/>
          </a:xfrm>
        </p:grpSpPr>
        <p:sp>
          <p:nvSpPr>
            <p:cNvPr id="69" name="Line 8">
              <a:extLst>
                <a:ext uri="{FF2B5EF4-FFF2-40B4-BE49-F238E27FC236}">
                  <a16:creationId xmlns:a16="http://schemas.microsoft.com/office/drawing/2014/main" id="{D0037BE6-B83F-4BCC-9ACE-D64C14ED091B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23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Rectangle 9">
              <a:extLst>
                <a:ext uri="{FF2B5EF4-FFF2-40B4-BE49-F238E27FC236}">
                  <a16:creationId xmlns:a16="http://schemas.microsoft.com/office/drawing/2014/main" id="{95B5D73B-4FB3-4098-B54D-6155937D5994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20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Text Box 10">
              <a:extLst>
                <a:ext uri="{FF2B5EF4-FFF2-40B4-BE49-F238E27FC236}">
                  <a16:creationId xmlns:a16="http://schemas.microsoft.com/office/drawing/2014/main" id="{E2262BD9-4240-43D7-93AF-6F8394D29DF5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723" y="2097"/>
              <a:ext cx="307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2400" b="1" kern="0" dirty="0">
                  <a:solidFill>
                    <a:srgbClr val="8CBC00"/>
                  </a:solidFill>
                </a:rPr>
                <a:t>Стать полноценным приложением</a:t>
              </a: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8CBC00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Text Box 11">
              <a:extLst>
                <a:ext uri="{FF2B5EF4-FFF2-40B4-BE49-F238E27FC236}">
                  <a16:creationId xmlns:a16="http://schemas.microsoft.com/office/drawing/2014/main" id="{4B8F82E7-6638-4852-8930-C33F3C42843B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20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1</a:t>
              </a:r>
            </a:p>
          </p:txBody>
        </p:sp>
      </p:grpSp>
      <p:grpSp>
        <p:nvGrpSpPr>
          <p:cNvPr id="73" name="Group 12">
            <a:extLst>
              <a:ext uri="{FF2B5EF4-FFF2-40B4-BE49-F238E27FC236}">
                <a16:creationId xmlns:a16="http://schemas.microsoft.com/office/drawing/2014/main" id="{9D61B225-52BA-4BEB-BF34-9C4C59979102}"/>
              </a:ext>
            </a:extLst>
          </p:cNvPr>
          <p:cNvGrpSpPr>
            <a:grpSpLocks/>
          </p:cNvGrpSpPr>
          <p:nvPr/>
        </p:nvGrpSpPr>
        <p:grpSpPr bwMode="auto">
          <a:xfrm>
            <a:off x="68903" y="3646488"/>
            <a:ext cx="5105401" cy="555625"/>
            <a:chOff x="1248" y="2640"/>
            <a:chExt cx="3216" cy="350"/>
          </a:xfrm>
        </p:grpSpPr>
        <p:sp>
          <p:nvSpPr>
            <p:cNvPr id="74" name="Line 13">
              <a:extLst>
                <a:ext uri="{FF2B5EF4-FFF2-40B4-BE49-F238E27FC236}">
                  <a16:creationId xmlns:a16="http://schemas.microsoft.com/office/drawing/2014/main" id="{1E606E3A-AD61-4275-964A-F009DA42654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Rectangle 14">
              <a:extLst>
                <a:ext uri="{FF2B5EF4-FFF2-40B4-BE49-F238E27FC236}">
                  <a16:creationId xmlns:a16="http://schemas.microsoft.com/office/drawing/2014/main" id="{910E99BD-8937-4258-915F-6A905EE48EF8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66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Text Box 15">
              <a:extLst>
                <a:ext uri="{FF2B5EF4-FFF2-40B4-BE49-F238E27FC236}">
                  <a16:creationId xmlns:a16="http://schemas.microsoft.com/office/drawing/2014/main" id="{6C62B8F9-3DC1-4267-9BA0-5211A941FB0F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800" y="2664"/>
              <a:ext cx="250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6497"/>
                  </a:solidFill>
                  <a:effectLst/>
                  <a:uLnTx/>
                  <a:uFillTx/>
                </a:rPr>
                <a:t>Захватить свою</a:t>
              </a:r>
              <a:r>
                <a:rPr lang="ru-RU" sz="2400" b="1" kern="0" dirty="0">
                  <a:solidFill>
                    <a:srgbClr val="006497"/>
                  </a:solidFill>
                </a:rPr>
                <a:t> долю рынка</a:t>
              </a: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6497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Text Box 16">
              <a:extLst>
                <a:ext uri="{FF2B5EF4-FFF2-40B4-BE49-F238E27FC236}">
                  <a16:creationId xmlns:a16="http://schemas.microsoft.com/office/drawing/2014/main" id="{4AB40E2E-5E38-4337-9806-7855CEB6E961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265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2</a:t>
              </a:r>
            </a:p>
          </p:txBody>
        </p:sp>
      </p:grpSp>
      <p:grpSp>
        <p:nvGrpSpPr>
          <p:cNvPr id="78" name="Group 17">
            <a:extLst>
              <a:ext uri="{FF2B5EF4-FFF2-40B4-BE49-F238E27FC236}">
                <a16:creationId xmlns:a16="http://schemas.microsoft.com/office/drawing/2014/main" id="{EEDDA6E9-1259-4994-9420-C464EFFA254B}"/>
              </a:ext>
            </a:extLst>
          </p:cNvPr>
          <p:cNvGrpSpPr>
            <a:grpSpLocks/>
          </p:cNvGrpSpPr>
          <p:nvPr/>
        </p:nvGrpSpPr>
        <p:grpSpPr bwMode="auto">
          <a:xfrm>
            <a:off x="68903" y="4484688"/>
            <a:ext cx="5105401" cy="577850"/>
            <a:chOff x="1248" y="3230"/>
            <a:chExt cx="3216" cy="364"/>
          </a:xfrm>
        </p:grpSpPr>
        <p:sp>
          <p:nvSpPr>
            <p:cNvPr id="79" name="Line 18">
              <a:extLst>
                <a:ext uri="{FF2B5EF4-FFF2-40B4-BE49-F238E27FC236}">
                  <a16:creationId xmlns:a16="http://schemas.microsoft.com/office/drawing/2014/main" id="{6B4A048D-24C5-44B6-AE95-C902A2822A2B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1" y="3579"/>
              <a:ext cx="3023" cy="1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Rectangle 19">
              <a:extLst>
                <a:ext uri="{FF2B5EF4-FFF2-40B4-BE49-F238E27FC236}">
                  <a16:creationId xmlns:a16="http://schemas.microsoft.com/office/drawing/2014/main" id="{42DAF846-9EDA-45DA-B6E4-306CA5313441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9933"/>
                </a:gs>
                <a:gs pos="100000">
                  <a:srgbClr val="FF99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33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Text Box 20">
              <a:extLst>
                <a:ext uri="{FF2B5EF4-FFF2-40B4-BE49-F238E27FC236}">
                  <a16:creationId xmlns:a16="http://schemas.microsoft.com/office/drawing/2014/main" id="{CB3DBA76-679D-4951-A9E6-D6216EB9734D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801" y="3303"/>
              <a:ext cx="240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59331"/>
                  </a:solidFill>
                  <a:effectLst/>
                  <a:uLnTx/>
                  <a:uFillTx/>
                </a:rPr>
                <a:t>Быть в тренде у молодежи</a:t>
              </a: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59331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Text Box 21">
              <a:extLst>
                <a:ext uri="{FF2B5EF4-FFF2-40B4-BE49-F238E27FC236}">
                  <a16:creationId xmlns:a16="http://schemas.microsoft.com/office/drawing/2014/main" id="{29BFAA7A-DDCF-4012-9807-1003C77FE645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32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3</a:t>
              </a:r>
            </a:p>
          </p:txBody>
        </p:sp>
      </p:grpSp>
      <p:grpSp>
        <p:nvGrpSpPr>
          <p:cNvPr id="83" name="Group 22">
            <a:extLst>
              <a:ext uri="{FF2B5EF4-FFF2-40B4-BE49-F238E27FC236}">
                <a16:creationId xmlns:a16="http://schemas.microsoft.com/office/drawing/2014/main" id="{4CB4E945-59AB-4294-BAB2-F5E2C3874172}"/>
              </a:ext>
            </a:extLst>
          </p:cNvPr>
          <p:cNvGrpSpPr>
            <a:grpSpLocks/>
          </p:cNvGrpSpPr>
          <p:nvPr/>
        </p:nvGrpSpPr>
        <p:grpSpPr bwMode="auto">
          <a:xfrm>
            <a:off x="68903" y="6183313"/>
            <a:ext cx="5105401" cy="555625"/>
            <a:chOff x="1248" y="3230"/>
            <a:chExt cx="3216" cy="350"/>
          </a:xfrm>
        </p:grpSpPr>
        <p:sp>
          <p:nvSpPr>
            <p:cNvPr id="84" name="Line 23">
              <a:extLst>
                <a:ext uri="{FF2B5EF4-FFF2-40B4-BE49-F238E27FC236}">
                  <a16:creationId xmlns:a16="http://schemas.microsoft.com/office/drawing/2014/main" id="{F4CA9445-D413-471A-AE60-C318ABD571C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35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Rectangle 24">
              <a:extLst>
                <a:ext uri="{FF2B5EF4-FFF2-40B4-BE49-F238E27FC236}">
                  <a16:creationId xmlns:a16="http://schemas.microsoft.com/office/drawing/2014/main" id="{EC0D9D59-5153-40E5-92C6-F916D551532C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0099"/>
                </a:gs>
                <a:gs pos="100000">
                  <a:srgbClr val="9900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00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Text Box 25">
              <a:extLst>
                <a:ext uri="{FF2B5EF4-FFF2-40B4-BE49-F238E27FC236}">
                  <a16:creationId xmlns:a16="http://schemas.microsoft.com/office/drawing/2014/main" id="{3F9A2E62-309F-4DF8-9A0E-AD84CD0CB23B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709" y="3289"/>
              <a:ext cx="251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950095"/>
                  </a:solidFill>
                  <a:effectLst/>
                  <a:uLnTx/>
                  <a:uFillTx/>
                </a:rPr>
                <a:t>Строить будущее индустрии</a:t>
              </a: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950095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Text Box 26">
              <a:extLst>
                <a:ext uri="{FF2B5EF4-FFF2-40B4-BE49-F238E27FC236}">
                  <a16:creationId xmlns:a16="http://schemas.microsoft.com/office/drawing/2014/main" id="{AF02C573-33F8-4260-8221-215F50E01F7D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32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5</a:t>
              </a:r>
            </a:p>
          </p:txBody>
        </p:sp>
      </p:grp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0AE80E0-AAF9-405E-805E-01F3B5791125}"/>
              </a:ext>
            </a:extLst>
          </p:cNvPr>
          <p:cNvSpPr/>
          <p:nvPr/>
        </p:nvSpPr>
        <p:spPr>
          <a:xfrm>
            <a:off x="635340" y="5398368"/>
            <a:ext cx="35894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ru-RU" sz="2400" b="1" kern="0" dirty="0">
                <a:solidFill>
                  <a:srgbClr val="FB7A7E"/>
                </a:solidFill>
              </a:rPr>
              <a:t>    Постоянно развиваться</a:t>
            </a:r>
            <a:endParaRPr lang="en-US" sz="2400" b="1" kern="0" dirty="0">
              <a:solidFill>
                <a:srgbClr val="FB7A7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9140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4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ABC8FD-76E3-4BDC-BFAE-D78CD76AC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ER-модель</a:t>
            </a:r>
            <a:endParaRPr lang="en-US" sz="40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5" name="Объект 14">
            <a:extLst>
              <a:ext uri="{FF2B5EF4-FFF2-40B4-BE49-F238E27FC236}">
                <a16:creationId xmlns:a16="http://schemas.microsoft.com/office/drawing/2014/main" id="{C59E7262-FA66-4E16-A711-A8F8441EE7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291" y="91498"/>
            <a:ext cx="6557818" cy="663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631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CAB644-AE11-4890-93BD-656568667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803325"/>
            <a:ext cx="6648541" cy="1325563"/>
          </a:xfrm>
        </p:spPr>
        <p:txBody>
          <a:bodyPr vert="horz" lIns="91440" tIns="45720" rIns="91440" bIns="45720" rtlCol="0">
            <a:normAutofit/>
          </a:bodyPr>
          <a:lstStyle/>
          <a:p>
            <a:pPr algn="just"/>
            <a:r>
              <a:rPr lang="en-US" sz="3200" b="1" dirty="0" err="1">
                <a:solidFill>
                  <a:srgbClr val="E3E2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Инструментальные</a:t>
            </a:r>
            <a:r>
              <a:rPr lang="en-US" sz="3200" b="1" dirty="0">
                <a:solidFill>
                  <a:srgbClr val="E3E2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E3E2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средства</a:t>
            </a:r>
            <a:r>
              <a:rPr lang="en-US" sz="3200" b="1" dirty="0">
                <a:solidFill>
                  <a:srgbClr val="E3E2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955C54-38DD-4432-A5F8-5A58BBB02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84218"/>
            <a:ext cx="6750141" cy="4673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endParaRPr lang="ru-RU" dirty="0">
              <a:latin typeface="Calibri (Основной текст)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rgbClr val="FF0000"/>
                </a:solidFill>
                <a:latin typeface="Calibri (Основной текст)"/>
                <a:cs typeface="Arial" panose="020B0604020202020204" pitchFamily="34" charset="0"/>
              </a:rPr>
              <a:t>Java</a:t>
            </a:r>
            <a:endParaRPr lang="ru-RU" sz="3600" b="1" dirty="0">
              <a:solidFill>
                <a:srgbClr val="FF0000"/>
              </a:solidFill>
              <a:latin typeface="Calibri (Основной текст)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rgbClr val="0070C0"/>
                </a:solidFill>
                <a:latin typeface="Calibri (Основной текст)"/>
                <a:cs typeface="Arial" panose="020B0604020202020204" pitchFamily="34" charset="0"/>
              </a:rPr>
              <a:t>Html</a:t>
            </a:r>
            <a:r>
              <a:rPr lang="en-US" sz="3600" b="1" dirty="0">
                <a:latin typeface="Calibri (Основной текст)"/>
                <a:cs typeface="Arial" panose="020B0604020202020204" pitchFamily="34" charset="0"/>
              </a:rPr>
              <a:t>, </a:t>
            </a:r>
            <a:r>
              <a:rPr lang="en-US" sz="3600" b="1" dirty="0">
                <a:solidFill>
                  <a:srgbClr val="00B050"/>
                </a:solidFill>
                <a:latin typeface="Calibri (Основной текст)"/>
                <a:cs typeface="Arial" panose="020B0604020202020204" pitchFamily="34" charset="0"/>
              </a:rPr>
              <a:t>CSS</a:t>
            </a:r>
            <a:r>
              <a:rPr lang="en-US" sz="3600" b="1" dirty="0">
                <a:latin typeface="Calibri (Основной текст)"/>
                <a:cs typeface="Arial" panose="020B0604020202020204" pitchFamily="34" charset="0"/>
              </a:rPr>
              <a:t>, </a:t>
            </a:r>
            <a:r>
              <a:rPr lang="en-US" sz="3600" b="1" dirty="0">
                <a:solidFill>
                  <a:srgbClr val="FFC000"/>
                </a:solidFill>
                <a:latin typeface="Calibri (Основной текст)"/>
                <a:cs typeface="Arial" panose="020B0604020202020204" pitchFamily="34" charset="0"/>
              </a:rPr>
              <a:t>JavaScript</a:t>
            </a:r>
            <a:r>
              <a:rPr lang="en-US" sz="3600" b="1" dirty="0">
                <a:latin typeface="Calibri (Основной текст)"/>
                <a:cs typeface="Arial" panose="020B0604020202020204" pitchFamily="34" charset="0"/>
              </a:rPr>
              <a:t>,</a:t>
            </a:r>
            <a:r>
              <a:rPr lang="ru-RU" sz="3600" b="1" dirty="0">
                <a:latin typeface="Calibri (Основной текст)"/>
                <a:cs typeface="Arial" panose="020B0604020202020204" pitchFamily="34" charset="0"/>
              </a:rPr>
              <a:t> </a:t>
            </a:r>
            <a:r>
              <a:rPr lang="en-US" sz="3600" b="1" dirty="0">
                <a:solidFill>
                  <a:schemeClr val="accent5"/>
                </a:solidFill>
                <a:latin typeface="Calibri (Основной текст)"/>
                <a:cs typeface="Arial" panose="020B0604020202020204" pitchFamily="34" charset="0"/>
              </a:rPr>
              <a:t>Bootstrap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rgbClr val="00B050"/>
                </a:solidFill>
                <a:latin typeface="Calibri (Основной текст)"/>
                <a:cs typeface="Arial" panose="020B0604020202020204" pitchFamily="34" charset="0"/>
              </a:rPr>
              <a:t>Framework Spring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rgbClr val="0070C0"/>
                </a:solidFill>
                <a:latin typeface="Calibri (Основной текст)"/>
                <a:cs typeface="Arial" panose="020B0604020202020204" pitchFamily="34" charset="0"/>
              </a:rPr>
              <a:t>PostgreSQL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3600" b="1" dirty="0" err="1">
                <a:solidFill>
                  <a:srgbClr val="FF0000"/>
                </a:solidFill>
                <a:latin typeface="Calibri (Основной текст)"/>
                <a:cs typeface="Arial" panose="020B0604020202020204" pitchFamily="34" charset="0"/>
              </a:rPr>
              <a:t>IntelliJ</a:t>
            </a:r>
            <a:r>
              <a:rPr lang="ru-RU" sz="3600" b="1" dirty="0">
                <a:latin typeface="Calibri (Основной текст)"/>
                <a:cs typeface="Arial" panose="020B0604020202020204" pitchFamily="34" charset="0"/>
              </a:rPr>
              <a:t> </a:t>
            </a:r>
            <a:r>
              <a:rPr lang="ru-RU" sz="3600" b="1" dirty="0" err="1">
                <a:solidFill>
                  <a:srgbClr val="FF0000"/>
                </a:solidFill>
                <a:latin typeface="Calibri (Основной текст)"/>
                <a:cs typeface="Arial" panose="020B0604020202020204" pitchFamily="34" charset="0"/>
              </a:rPr>
              <a:t>IDEA</a:t>
            </a:r>
            <a:r>
              <a:rPr lang="en-US" sz="3600" b="1" dirty="0">
                <a:latin typeface="Calibri (Основной текст)"/>
                <a:cs typeface="Arial" panose="020B0604020202020204" pitchFamily="34" charset="0"/>
              </a:rPr>
              <a:t>, </a:t>
            </a:r>
            <a:r>
              <a:rPr lang="en-US" sz="3600" b="1" dirty="0">
                <a:solidFill>
                  <a:srgbClr val="0070C0"/>
                </a:solidFill>
                <a:latin typeface="Calibri (Основной текст)"/>
                <a:cs typeface="Arial" panose="020B0604020202020204" pitchFamily="34" charset="0"/>
              </a:rPr>
              <a:t>Visual Studio Code</a:t>
            </a:r>
            <a:endParaRPr lang="en-US" sz="3600" b="1" dirty="0">
              <a:solidFill>
                <a:srgbClr val="0070C0"/>
              </a:solidFill>
              <a:latin typeface="Calibri (Основной текст)"/>
            </a:endParaRPr>
          </a:p>
          <a:p>
            <a:pPr algn="just"/>
            <a:endParaRPr lang="en-US" dirty="0">
              <a:latin typeface="Calibri (Основной текст)"/>
            </a:endParaRPr>
          </a:p>
          <a:p>
            <a:pPr algn="just"/>
            <a:endParaRPr lang="en-US" dirty="0">
              <a:latin typeface="Calibri (Основной текст)"/>
            </a:endParaRPr>
          </a:p>
        </p:txBody>
      </p:sp>
      <p:sp>
        <p:nvSpPr>
          <p:cNvPr id="2074" name="Freeform: Shape 2073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2" name="Picture 4" descr="https://catherineasquithgallery.com/uploads/posts/2021-02/1613680381_47-p-fon-dlya-prezentatsii-programmirovanie-65.jpg">
            <a:extLst>
              <a:ext uri="{FF2B5EF4-FFF2-40B4-BE49-F238E27FC236}">
                <a16:creationId xmlns:a16="http://schemas.microsoft.com/office/drawing/2014/main" id="{C4901B25-DD31-4430-9873-9C669AFEDF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82" r="14384" b="2"/>
          <a:stretch/>
        </p:blipFill>
        <p:spPr bwMode="auto"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https://catherineasquithgallery.com/uploads/posts/2021-02/1613680381_47-p-fon-dlya-prezentatsii-programmirovanie-65.jpg">
            <a:extLst>
              <a:ext uri="{FF2B5EF4-FFF2-40B4-BE49-F238E27FC236}">
                <a16:creationId xmlns:a16="http://schemas.microsoft.com/office/drawing/2014/main" id="{0E07EDC2-03CE-4D41-935C-D2280DD53C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21884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Объект 93">
            <a:extLst>
              <a:ext uri="{FF2B5EF4-FFF2-40B4-BE49-F238E27FC236}">
                <a16:creationId xmlns:a16="http://schemas.microsoft.com/office/drawing/2014/main" id="{FE007EC6-2AED-426D-A2D0-EA73781EB4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74145"/>
            <a:ext cx="5384800" cy="2968999"/>
          </a:xfrm>
          <a:prstGeom prst="rect">
            <a:avLst/>
          </a:prstGeom>
        </p:spPr>
      </p:pic>
      <p:sp>
        <p:nvSpPr>
          <p:cNvPr id="93" name="Прямоугольник 92">
            <a:extLst>
              <a:ext uri="{FF2B5EF4-FFF2-40B4-BE49-F238E27FC236}">
                <a16:creationId xmlns:a16="http://schemas.microsoft.com/office/drawing/2014/main" id="{D4D0CED5-A5E9-41F2-9222-6482DFB0B927}"/>
              </a:ext>
            </a:extLst>
          </p:cNvPr>
          <p:cNvSpPr/>
          <p:nvPr/>
        </p:nvSpPr>
        <p:spPr>
          <a:xfrm>
            <a:off x="591127" y="496371"/>
            <a:ext cx="42671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200" b="1" dirty="0">
                <a:solidFill>
                  <a:srgbClr val="CDCC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Результат:</a:t>
            </a:r>
            <a:endParaRPr lang="ru-RU" b="1" dirty="0">
              <a:solidFill>
                <a:srgbClr val="CDCC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83DD9808-B212-4D29-A6BC-B8F6819F4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800" y="1174145"/>
            <a:ext cx="6845935" cy="2968999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8273B7E8-90AF-4703-A588-43A7FCF6FA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43144"/>
            <a:ext cx="5384800" cy="2714856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E9D8A8C8-161D-49B4-A5E6-8BEA5E6D53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4800" y="4143143"/>
            <a:ext cx="6981600" cy="271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779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6CC008-58BD-4B70-B1AF-799B0BB41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5734" y="2221489"/>
            <a:ext cx="8820532" cy="2415021"/>
          </a:xfrm>
        </p:spPr>
        <p:txBody>
          <a:bodyPr>
            <a:normAutofit/>
          </a:bodyPr>
          <a:lstStyle/>
          <a:p>
            <a:pPr algn="ctr"/>
            <a:r>
              <a:rPr lang="ru-RU" sz="6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  <a:endParaRPr lang="ru-RU" sz="60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349AE29-2C05-4C13-BF82-A1E9FEE63396}"/>
              </a:ext>
            </a:extLst>
          </p:cNvPr>
          <p:cNvSpPr/>
          <p:nvPr/>
        </p:nvSpPr>
        <p:spPr>
          <a:xfrm>
            <a:off x="8837655" y="6398604"/>
            <a:ext cx="59374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D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US" dirty="0" err="1">
                <a:solidFill>
                  <a:srgbClr val="CD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github.com</a:t>
            </a:r>
            <a:r>
              <a:rPr lang="en-US" dirty="0">
                <a:solidFill>
                  <a:srgbClr val="CD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/Raykudov</a:t>
            </a:r>
            <a:endParaRPr lang="ru-RU" dirty="0">
              <a:solidFill>
                <a:srgbClr val="CD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4EF3B7D-875D-4233-B0D7-FED81ED8A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275" y="6171181"/>
            <a:ext cx="541380" cy="541380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236DF38-B326-4654-8FE6-818E123C5657}"/>
              </a:ext>
            </a:extLst>
          </p:cNvPr>
          <p:cNvSpPr/>
          <p:nvPr/>
        </p:nvSpPr>
        <p:spPr>
          <a:xfrm>
            <a:off x="4560903" y="6347101"/>
            <a:ext cx="31021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CD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US" sz="2000" dirty="0" err="1">
                <a:solidFill>
                  <a:srgbClr val="CD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vk.com</a:t>
            </a:r>
            <a:r>
              <a:rPr lang="en-US" sz="2000" dirty="0">
                <a:solidFill>
                  <a:srgbClr val="CD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000" dirty="0" err="1">
                <a:solidFill>
                  <a:srgbClr val="CD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pein_geray</a:t>
            </a:r>
            <a:endParaRPr lang="ru-RU" sz="2000" dirty="0">
              <a:solidFill>
                <a:srgbClr val="CD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4F7CEAA-BEE7-4338-A8F9-0E9EC21530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450" y="6072752"/>
            <a:ext cx="651704" cy="651704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28368A30-F5E4-48E9-ADAF-F60D963693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92" y="6017376"/>
            <a:ext cx="748958" cy="748958"/>
          </a:xfrm>
          <a:prstGeom prst="rect">
            <a:avLst/>
          </a:prstGeom>
        </p:spPr>
      </p:pic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9702EC97-78D0-46E2-9289-980B0CE29953}"/>
              </a:ext>
            </a:extLst>
          </p:cNvPr>
          <p:cNvSpPr/>
          <p:nvPr/>
        </p:nvSpPr>
        <p:spPr>
          <a:xfrm>
            <a:off x="1041407" y="6343229"/>
            <a:ext cx="22947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D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US" dirty="0" err="1">
                <a:solidFill>
                  <a:srgbClr val="CD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t.me</a:t>
            </a:r>
            <a:r>
              <a:rPr lang="en-US" dirty="0">
                <a:solidFill>
                  <a:srgbClr val="CD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solidFill>
                  <a:srgbClr val="CD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peinray</a:t>
            </a:r>
            <a:endParaRPr lang="ru-RU" dirty="0">
              <a:solidFill>
                <a:srgbClr val="CD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863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134</Words>
  <Application>Microsoft Office PowerPoint</Application>
  <PresentationFormat>Широкоэкранный</PresentationFormat>
  <Paragraphs>34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(Основной текст)</vt:lpstr>
      <vt:lpstr>Calibri Light</vt:lpstr>
      <vt:lpstr>Tahoma</vt:lpstr>
      <vt:lpstr>Wingdings</vt:lpstr>
      <vt:lpstr>Тема Office</vt:lpstr>
      <vt:lpstr>«Electrohouse company»</vt:lpstr>
      <vt:lpstr>Предметная область:</vt:lpstr>
      <vt:lpstr>ER-модель</vt:lpstr>
      <vt:lpstr>Инструментальные средства: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«Electrohouse company»</dc:title>
  <dc:creator>Pein ‌‌‍‍</dc:creator>
  <cp:lastModifiedBy>Pein ‌‌‍‍</cp:lastModifiedBy>
  <cp:revision>11</cp:revision>
  <dcterms:created xsi:type="dcterms:W3CDTF">2022-12-09T08:25:02Z</dcterms:created>
  <dcterms:modified xsi:type="dcterms:W3CDTF">2022-12-12T09:30:43Z</dcterms:modified>
</cp:coreProperties>
</file>