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7" r:id="rId5"/>
    <p:sldId id="259" r:id="rId6"/>
    <p:sldId id="260" r:id="rId7"/>
    <p:sldId id="261" r:id="rId8"/>
    <p:sldId id="262" r:id="rId9"/>
    <p:sldId id="268"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Estilo Escuro 1 - Ênfas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Estilo Médio 4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Estilo Médio 3 - Ênfas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8496" autoAdjust="0"/>
  </p:normalViewPr>
  <p:slideViewPr>
    <p:cSldViewPr snapToGrid="0">
      <p:cViewPr varScale="1">
        <p:scale>
          <a:sx n="56" d="100"/>
          <a:sy n="56"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81EA2-4C27-4F94-9C6B-16BFE9FF6777}" type="datetimeFigureOut">
              <a:rPr lang="pt-BR" smtClean="0"/>
              <a:t>18/04/2021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61CC2-E42C-457F-997B-20C3FDE71353}" type="slidenum">
              <a:rPr lang="pt-BR" smtClean="0"/>
              <a:t>‹nº›</a:t>
            </a:fld>
            <a:endParaRPr lang="pt-BR"/>
          </a:p>
        </p:txBody>
      </p:sp>
    </p:spTree>
    <p:extLst>
      <p:ext uri="{BB962C8B-B14F-4D97-AF65-F5344CB8AC3E}">
        <p14:creationId xmlns:p14="http://schemas.microsoft.com/office/powerpoint/2010/main" val="174594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Tendo em vista a pandemia de COVID-19 no mundo, muitas áreas estão tendo que se reinventar para dar continuidade às suas atividades. Uma das muitas áreas afetadas foi a do esporte coletivo, que hoje está </a:t>
            </a:r>
            <a:r>
              <a:rPr lang="pt-BR" sz="1200" b="0" i="0" u="none" strike="noStrike" dirty="0">
                <a:solidFill>
                  <a:srgbClr val="000000"/>
                </a:solidFill>
                <a:effectLst/>
                <a:latin typeface="Times New Roman" panose="02020603050405020304" pitchFamily="18" charset="0"/>
              </a:rPr>
              <a:t>se adaptando as plataformas online para seguirem funcionando, muitas academias estão dando aula online para que a movimentação não pare nas fases mais restritas. Mas muitas também tiveram que encerrar contrato com seus profissionais devido ao corte de gastos. Com isso vários profissionais de educação física foram inseridos do mercado de modo autônomo, como </a:t>
            </a:r>
            <a:r>
              <a:rPr lang="pt-BR" sz="1200" b="0" i="0" u="none" strike="noStrike" dirty="0" err="1">
                <a:solidFill>
                  <a:srgbClr val="000000"/>
                </a:solidFill>
                <a:effectLst/>
                <a:latin typeface="Times New Roman" panose="02020603050405020304" pitchFamily="18" charset="0"/>
              </a:rPr>
              <a:t>personais</a:t>
            </a:r>
            <a:r>
              <a:rPr lang="pt-BR" sz="1200" b="0" i="0" u="none" strike="noStrike" dirty="0">
                <a:solidFill>
                  <a:srgbClr val="000000"/>
                </a:solidFill>
                <a:effectLst/>
                <a:latin typeface="Times New Roman" panose="02020603050405020304" pitchFamily="18" charset="0"/>
              </a:rPr>
              <a:t>, e precisam de um suporte para gerenciamento das suas atividades. </a:t>
            </a:r>
            <a:endParaRPr lang="pt-BR" dirty="0"/>
          </a:p>
        </p:txBody>
      </p:sp>
      <p:sp>
        <p:nvSpPr>
          <p:cNvPr id="4" name="Espaço Reservado para Número de Slide 3"/>
          <p:cNvSpPr>
            <a:spLocks noGrp="1"/>
          </p:cNvSpPr>
          <p:nvPr>
            <p:ph type="sldNum" sz="quarter" idx="5"/>
          </p:nvPr>
        </p:nvSpPr>
        <p:spPr/>
        <p:txBody>
          <a:bodyPr/>
          <a:lstStyle/>
          <a:p>
            <a:fld id="{71761CC2-E42C-457F-997B-20C3FDE71353}" type="slidenum">
              <a:rPr lang="pt-BR" smtClean="0"/>
              <a:t>2</a:t>
            </a:fld>
            <a:endParaRPr lang="pt-BR"/>
          </a:p>
        </p:txBody>
      </p:sp>
    </p:spTree>
    <p:extLst>
      <p:ext uri="{BB962C8B-B14F-4D97-AF65-F5344CB8AC3E}">
        <p14:creationId xmlns:p14="http://schemas.microsoft.com/office/powerpoint/2010/main" val="1862515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474980" algn="just" rtl="0" fontAlgn="base">
              <a:lnSpc>
                <a:spcPct val="170000"/>
              </a:lnSpc>
              <a:spcBef>
                <a:spcPts val="0"/>
              </a:spcBef>
              <a:spcAft>
                <a:spcPts val="0"/>
              </a:spcAft>
              <a:buFont typeface="Arial" panose="020B0604020202020204" pitchFamily="34" charset="0"/>
              <a:buChar char="•"/>
            </a:pPr>
            <a:r>
              <a:rPr lang="pt-BR" sz="1200" dirty="0"/>
              <a:t>Realização de uma pesquisa de campo com profissionais autônomos de educação física, para entender as dificuldades encontradas no gerenciamento do seu trabalho, antes e depois do início da pandemia.</a:t>
            </a:r>
          </a:p>
          <a:p>
            <a:pPr marL="474980" algn="just" rtl="0" fontAlgn="base">
              <a:lnSpc>
                <a:spcPct val="170000"/>
              </a:lnSpc>
              <a:spcBef>
                <a:spcPts val="0"/>
              </a:spcBef>
              <a:spcAft>
                <a:spcPts val="0"/>
              </a:spcAft>
              <a:buFont typeface="Arial" panose="020B0604020202020204" pitchFamily="34" charset="0"/>
              <a:buChar char="•"/>
            </a:pPr>
            <a:r>
              <a:rPr lang="pt-BR" sz="1200" dirty="0"/>
              <a:t>Realização de uma pesquisa com atletas de atividades funcionais, visando entender quais as necessidades pertinentes em  uma plataforma de acompanhamento de treinos.</a:t>
            </a:r>
          </a:p>
          <a:p>
            <a:pPr marL="474980" algn="just" rtl="0" fontAlgn="base">
              <a:lnSpc>
                <a:spcPct val="170000"/>
              </a:lnSpc>
              <a:spcBef>
                <a:spcPts val="0"/>
              </a:spcBef>
              <a:spcAft>
                <a:spcPts val="0"/>
              </a:spcAft>
              <a:buFont typeface="Arial" panose="020B0604020202020204" pitchFamily="34" charset="0"/>
              <a:buChar char="•"/>
            </a:pPr>
            <a:r>
              <a:rPr lang="pt-BR" sz="1200" dirty="0"/>
              <a:t>Levantamento dos requisitos do sistema, com a definição das funcionalidades, como de gerenciamento de treinos e dos perfis de atletas etc.</a:t>
            </a:r>
          </a:p>
          <a:p>
            <a:pPr marL="474980" algn="just" rtl="0" fontAlgn="base">
              <a:lnSpc>
                <a:spcPct val="170000"/>
              </a:lnSpc>
              <a:spcBef>
                <a:spcPts val="0"/>
              </a:spcBef>
              <a:spcAft>
                <a:spcPts val="0"/>
              </a:spcAft>
              <a:buFont typeface="Arial" panose="020B0604020202020204" pitchFamily="34" charset="0"/>
              <a:buChar char="•"/>
            </a:pPr>
            <a:r>
              <a:rPr lang="pt-BR" sz="1200" dirty="0"/>
              <a:t>Modelagem do banco de dados</a:t>
            </a:r>
          </a:p>
          <a:p>
            <a:pPr marL="474980" algn="just" rtl="0" fontAlgn="base">
              <a:lnSpc>
                <a:spcPct val="170000"/>
              </a:lnSpc>
              <a:spcBef>
                <a:spcPts val="0"/>
              </a:spcBef>
              <a:spcAft>
                <a:spcPts val="0"/>
              </a:spcAft>
              <a:buFont typeface="Arial" panose="020B0604020202020204" pitchFamily="34" charset="0"/>
              <a:buChar char="•"/>
            </a:pPr>
            <a:r>
              <a:rPr lang="pt-BR" sz="1200" dirty="0"/>
              <a:t>Desenvolvimento do sistema, com implementações das funcionalidades e telas.</a:t>
            </a:r>
          </a:p>
          <a:p>
            <a:pPr marL="474980" algn="just" rtl="0" fontAlgn="base">
              <a:lnSpc>
                <a:spcPct val="170000"/>
              </a:lnSpc>
              <a:spcBef>
                <a:spcPts val="0"/>
              </a:spcBef>
              <a:spcAft>
                <a:spcPts val="0"/>
              </a:spcAft>
              <a:buFont typeface="Arial" panose="020B0604020202020204" pitchFamily="34" charset="0"/>
              <a:buChar char="•"/>
            </a:pPr>
            <a:r>
              <a:rPr lang="pt-BR" sz="1200" dirty="0"/>
              <a:t>Realização de testes com atletas e profissionais.</a:t>
            </a:r>
          </a:p>
          <a:p>
            <a:pPr marL="474980" algn="just" rtl="0" fontAlgn="base">
              <a:lnSpc>
                <a:spcPct val="170000"/>
              </a:lnSpc>
              <a:spcBef>
                <a:spcPts val="0"/>
              </a:spcBef>
              <a:spcAft>
                <a:spcPts val="0"/>
              </a:spcAft>
              <a:buFont typeface="Arial" panose="020B0604020202020204" pitchFamily="34" charset="0"/>
              <a:buChar char="•"/>
            </a:pPr>
            <a:r>
              <a:rPr lang="pt-BR" sz="1200" dirty="0"/>
              <a:t>Implementação de correções e melhorias no sistema.</a:t>
            </a:r>
          </a:p>
          <a:p>
            <a:pPr marL="474980" algn="just" rtl="0" fontAlgn="base">
              <a:lnSpc>
                <a:spcPct val="170000"/>
              </a:lnSpc>
              <a:spcBef>
                <a:spcPts val="0"/>
              </a:spcBef>
              <a:spcAft>
                <a:spcPts val="0"/>
              </a:spcAft>
              <a:buFont typeface="Arial" panose="020B0604020202020204" pitchFamily="34" charset="0"/>
              <a:buChar char="•"/>
            </a:pPr>
            <a:r>
              <a:rPr lang="pt-BR" sz="1200" dirty="0"/>
              <a:t>Coleta de resultados, obtidos através da utilização do </a:t>
            </a:r>
            <a:r>
              <a:rPr lang="pt-BR" sz="1200" dirty="0" err="1"/>
              <a:t>webapp</a:t>
            </a:r>
            <a:r>
              <a:rPr lang="pt-BR" sz="1200" dirty="0"/>
              <a:t> proposto.</a:t>
            </a:r>
          </a:p>
          <a:p>
            <a:pPr marL="474980" algn="just" rtl="0" fontAlgn="base">
              <a:lnSpc>
                <a:spcPct val="170000"/>
              </a:lnSpc>
              <a:spcBef>
                <a:spcPts val="0"/>
              </a:spcBef>
              <a:spcAft>
                <a:spcPts val="0"/>
              </a:spcAft>
              <a:buFont typeface="Arial" panose="020B0604020202020204" pitchFamily="34" charset="0"/>
              <a:buChar char="•"/>
            </a:pPr>
            <a:r>
              <a:rPr lang="pt-BR" sz="1200" dirty="0"/>
              <a:t>Escrita e finalização do trabalho de conclusão de curso.</a:t>
            </a:r>
          </a:p>
          <a:p>
            <a:pPr marL="246380" indent="0" algn="just" rtl="0" fontAlgn="base">
              <a:lnSpc>
                <a:spcPct val="170000"/>
              </a:lnSpc>
              <a:spcBef>
                <a:spcPts val="0"/>
              </a:spcBef>
              <a:spcAft>
                <a:spcPts val="0"/>
              </a:spcAft>
              <a:buNone/>
            </a:pPr>
            <a:endParaRPr lang="pt-BR" dirty="0"/>
          </a:p>
          <a:p>
            <a:endParaRPr lang="pt-BR" dirty="0"/>
          </a:p>
        </p:txBody>
      </p:sp>
      <p:sp>
        <p:nvSpPr>
          <p:cNvPr id="4" name="Espaço Reservado para Número de Slide 3"/>
          <p:cNvSpPr>
            <a:spLocks noGrp="1"/>
          </p:cNvSpPr>
          <p:nvPr>
            <p:ph type="sldNum" sz="quarter" idx="5"/>
          </p:nvPr>
        </p:nvSpPr>
        <p:spPr/>
        <p:txBody>
          <a:bodyPr/>
          <a:lstStyle/>
          <a:p>
            <a:fld id="{71761CC2-E42C-457F-997B-20C3FDE71353}" type="slidenum">
              <a:rPr lang="pt-BR" smtClean="0"/>
              <a:t>4</a:t>
            </a:fld>
            <a:endParaRPr lang="pt-BR"/>
          </a:p>
        </p:txBody>
      </p:sp>
    </p:spTree>
    <p:extLst>
      <p:ext uri="{BB962C8B-B14F-4D97-AF65-F5344CB8AC3E}">
        <p14:creationId xmlns:p14="http://schemas.microsoft.com/office/powerpoint/2010/main" val="1646375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Como mencionado nos objetivos, foi feita uma pesquisa que contou com a participação de 36 praticantes de atividades físicas e três profissionais.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Todos os profissionais relataram não possuir local específico para gerenciar os treinos. Tais atividades são realizadas boca a boca, através de anotações em papel ou via </a:t>
            </a:r>
            <a:r>
              <a:rPr lang="pt-BR" sz="1200" dirty="0" err="1"/>
              <a:t>whatsapp</a:t>
            </a:r>
            <a:r>
              <a:rPr lang="pt-BR" sz="1200" dirty="0"/>
              <a:t>; nenhum possui uma plataforma específica para acompanhamento.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44% dos atletas entrevistados não estão filiados a uma academia, e desses 44% só 6% tem um profissional de educação física por trás dos seus treinos. O restante treina por conta própria o que é muito ruim pensando em possíveis lesões e desempenho.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Hoje existem aplicativos direcionadas a pessoas jurídicas para o gerenciamento de alunos e treinos mas não são abertos a pessoas físicas. Os que são abertos, como o </a:t>
            </a:r>
            <a:r>
              <a:rPr lang="pt-BR" sz="1200" dirty="0" err="1"/>
              <a:t>gympass</a:t>
            </a:r>
            <a:r>
              <a:rPr lang="pt-BR" sz="1200" dirty="0"/>
              <a:t>, é limitado a um publico específicos, que são somente pessoas que trabalham em empresas que fornecem esse beneficio, e além disso, o app cobra uma taxa do educador físico a cada aula dada/marcada no aplicativo, o app facilita a atração de novos alunos mas de só disponibilizar a reserva nas aulas, não faz acompanhamento ou gerenciamento. </a:t>
            </a:r>
          </a:p>
          <a:p>
            <a:endParaRPr lang="pt-BR" dirty="0"/>
          </a:p>
        </p:txBody>
      </p:sp>
      <p:sp>
        <p:nvSpPr>
          <p:cNvPr id="4" name="Espaço Reservado para Número de Slide 3"/>
          <p:cNvSpPr>
            <a:spLocks noGrp="1"/>
          </p:cNvSpPr>
          <p:nvPr>
            <p:ph type="sldNum" sz="quarter" idx="5"/>
          </p:nvPr>
        </p:nvSpPr>
        <p:spPr/>
        <p:txBody>
          <a:bodyPr/>
          <a:lstStyle/>
          <a:p>
            <a:fld id="{71761CC2-E42C-457F-997B-20C3FDE71353}" type="slidenum">
              <a:rPr lang="pt-BR" smtClean="0"/>
              <a:t>5</a:t>
            </a:fld>
            <a:endParaRPr lang="pt-BR"/>
          </a:p>
        </p:txBody>
      </p:sp>
    </p:spTree>
    <p:extLst>
      <p:ext uri="{BB962C8B-B14F-4D97-AF65-F5344CB8AC3E}">
        <p14:creationId xmlns:p14="http://schemas.microsoft.com/office/powerpoint/2010/main" val="3995647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b="0" i="0" u="none" strike="noStrike" dirty="0">
                <a:solidFill>
                  <a:srgbClr val="000000"/>
                </a:solidFill>
                <a:effectLst/>
                <a:latin typeface="Times New Roman" panose="02020603050405020304" pitchFamily="18" charset="0"/>
              </a:rPr>
              <a:t>Atividades esportivas sempre foram realizadas pelos seres humanos, antes utilizadas apenas como meios de sobrevivência mas </a:t>
            </a:r>
            <a:r>
              <a:rPr lang="pt-BR" sz="1800" b="0" i="0" u="none" strike="noStrike" dirty="0" err="1">
                <a:solidFill>
                  <a:srgbClr val="000000"/>
                </a:solidFill>
                <a:effectLst/>
                <a:latin typeface="Times New Roman" panose="02020603050405020304" pitchFamily="18" charset="0"/>
              </a:rPr>
              <a:t>des</a:t>
            </a:r>
            <a:r>
              <a:rPr lang="pt-BR" sz="1800" b="0" i="0" u="none" strike="noStrike" dirty="0">
                <a:solidFill>
                  <a:srgbClr val="000000"/>
                </a:solidFill>
                <a:effectLst/>
                <a:latin typeface="Times New Roman" panose="02020603050405020304" pitchFamily="18" charset="0"/>
              </a:rPr>
              <a:t> dos  primeiros relatos de esportes até hoje, muitas coisas mudaram. Hoje existem esportes em grupos, individuais, esportes podem ser realizados como profissão , lazer ou como uma forma de melhorar a saúde. Seja como for, o número de pessoas que realizam alguma atividade física vem aumentando significativamente no decorrer dos anos.</a:t>
            </a:r>
          </a:p>
          <a:p>
            <a:endParaRPr lang="pt-BR" sz="1800" b="0" i="0" u="none" strike="noStrike" dirty="0">
              <a:solidFill>
                <a:srgbClr val="000000"/>
              </a:solidFill>
              <a:effectLst/>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Infelizmente, atividades em grupo estão dificultadas na situação atual; com a pandemia de COVID-19 muitas pessoas que tinham o hábito de se exercitar em grupo tiveram que se adaptar a uma nova realidade. Além disso, mesmo em tempos onde a interação social é possível, muitos atletas encontram impossibilidades de estarem fisicamente presentes em um mesmo local e horário com o treinador ou grupo de colegas, sendo interessante ter esse acompanhamento à distância.</a:t>
            </a:r>
            <a:endParaRPr lang="pt-BR" dirty="0"/>
          </a:p>
        </p:txBody>
      </p:sp>
      <p:sp>
        <p:nvSpPr>
          <p:cNvPr id="4" name="Espaço Reservado para Número de Slide 3"/>
          <p:cNvSpPr>
            <a:spLocks noGrp="1"/>
          </p:cNvSpPr>
          <p:nvPr>
            <p:ph type="sldNum" sz="quarter" idx="5"/>
          </p:nvPr>
        </p:nvSpPr>
        <p:spPr/>
        <p:txBody>
          <a:bodyPr/>
          <a:lstStyle/>
          <a:p>
            <a:fld id="{71761CC2-E42C-457F-997B-20C3FDE71353}" type="slidenum">
              <a:rPr lang="pt-BR" smtClean="0"/>
              <a:t>6</a:t>
            </a:fld>
            <a:endParaRPr lang="pt-BR"/>
          </a:p>
        </p:txBody>
      </p:sp>
    </p:spTree>
    <p:extLst>
      <p:ext uri="{BB962C8B-B14F-4D97-AF65-F5344CB8AC3E}">
        <p14:creationId xmlns:p14="http://schemas.microsoft.com/office/powerpoint/2010/main" val="3239212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b="0" i="0" u="none" strike="noStrike" dirty="0">
                <a:solidFill>
                  <a:srgbClr val="000000"/>
                </a:solidFill>
                <a:effectLst/>
                <a:latin typeface="Times New Roman" panose="02020603050405020304" pitchFamily="18" charset="0"/>
              </a:rPr>
              <a:t>Durante a quarentena, a venda de produtos para prática de exercícios físicos em casa aumentou consideravelmente. De acordo com levantamento feito por um site especializado em venda de produtos esportivos, a venda de anilhas, por exemplo, registrou aumento 1.000% em todo o estado de São Paulo isso levando em conta somente o ano passado.</a:t>
            </a:r>
          </a:p>
          <a:p>
            <a:endParaRPr lang="pt-BR" sz="1800" b="0" i="0" u="none" strike="noStrike" dirty="0">
              <a:solidFill>
                <a:srgbClr val="000000"/>
              </a:solidFill>
              <a:effectLst/>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As videochamadas tiveram aumento de 70%, o que prova o interesse das pessoas em continuarem treinando e, ainda mais, treinando em grupo. Mas, mesmo com tudo isso, é importante saber que a prática de exercícios deve ser acompanhada por um profissional da área, para fazer uma avaliações e estabelecer limites. </a:t>
            </a:r>
            <a:br>
              <a:rPr lang="pt-BR" sz="1800" b="0" i="0" u="none" strike="noStrike" dirty="0">
                <a:solidFill>
                  <a:srgbClr val="000000"/>
                </a:solidFill>
                <a:effectLst/>
                <a:latin typeface="Times New Roman" panose="02020603050405020304" pitchFamily="18" charset="0"/>
              </a:rPr>
            </a:br>
            <a:br>
              <a:rPr lang="pt-BR" sz="1800" b="0" i="0" u="none" strike="noStrike" dirty="0">
                <a:solidFill>
                  <a:srgbClr val="000000"/>
                </a:solidFill>
                <a:effectLst/>
                <a:latin typeface="Times New Roman" panose="02020603050405020304" pitchFamily="18" charset="0"/>
              </a:rPr>
            </a:br>
            <a:r>
              <a:rPr lang="pt-BR" sz="1800" b="0" i="0" u="none" strike="noStrike" dirty="0">
                <a:solidFill>
                  <a:srgbClr val="000000"/>
                </a:solidFill>
                <a:effectLst/>
                <a:latin typeface="Times New Roman" panose="02020603050405020304" pitchFamily="18" charset="0"/>
              </a:rPr>
              <a:t>Assim como os atletas tiveram que se adaptar para os treinos em casa, o profissional de Educação Física está se reinventando. Usar a tecnologia é fundamental em tempos de pandemia. Seja por videoaulas gravadas ou ao vivo por chamadas é possível se reinventar. Entretanto, saber utilizar instrumentos de avaliação à distância, tanto sobre a aptidão física, como da saúde geral, é crucial para o bom desenvolvimento das atividades, e reduz o risco de </a:t>
            </a:r>
            <a:r>
              <a:rPr lang="pt-BR" sz="1800" b="0" i="0" u="none" strike="noStrike" dirty="0" err="1">
                <a:solidFill>
                  <a:srgbClr val="000000"/>
                </a:solidFill>
                <a:effectLst/>
                <a:latin typeface="Times New Roman" panose="02020603050405020304" pitchFamily="18" charset="0"/>
              </a:rPr>
              <a:t>incoerencias</a:t>
            </a:r>
            <a:r>
              <a:rPr lang="pt-BR" sz="1800" b="0" i="0" u="none" strike="noStrike" dirty="0">
                <a:solidFill>
                  <a:srgbClr val="000000"/>
                </a:solidFill>
                <a:effectLst/>
                <a:latin typeface="Times New Roman" panose="02020603050405020304" pitchFamily="18" charset="0"/>
              </a:rPr>
              <a:t>, logo uma plataforma pratica de acompanhamento vem a calhar. </a:t>
            </a:r>
            <a:br>
              <a:rPr lang="pt-BR" sz="1800" b="0" i="0" u="none" strike="noStrike" dirty="0">
                <a:solidFill>
                  <a:srgbClr val="000000"/>
                </a:solidFill>
                <a:effectLst/>
                <a:latin typeface="Times New Roman" panose="02020603050405020304" pitchFamily="18" charset="0"/>
              </a:rPr>
            </a:br>
            <a:br>
              <a:rPr lang="pt-BR" sz="1800" b="0" i="0" u="none" strike="noStrike" dirty="0">
                <a:solidFill>
                  <a:srgbClr val="000000"/>
                </a:solidFill>
                <a:effectLst/>
                <a:latin typeface="Times New Roman" panose="02020603050405020304" pitchFamily="18" charset="0"/>
              </a:rPr>
            </a:br>
            <a:endParaRPr lang="pt-BR" dirty="0"/>
          </a:p>
        </p:txBody>
      </p:sp>
      <p:sp>
        <p:nvSpPr>
          <p:cNvPr id="4" name="Espaço Reservado para Número de Slide 3"/>
          <p:cNvSpPr>
            <a:spLocks noGrp="1"/>
          </p:cNvSpPr>
          <p:nvPr>
            <p:ph type="sldNum" sz="quarter" idx="5"/>
          </p:nvPr>
        </p:nvSpPr>
        <p:spPr/>
        <p:txBody>
          <a:bodyPr/>
          <a:lstStyle/>
          <a:p>
            <a:fld id="{71761CC2-E42C-457F-997B-20C3FDE71353}" type="slidenum">
              <a:rPr lang="pt-BR" smtClean="0"/>
              <a:t>7</a:t>
            </a:fld>
            <a:endParaRPr lang="pt-BR"/>
          </a:p>
        </p:txBody>
      </p:sp>
    </p:spTree>
    <p:extLst>
      <p:ext uri="{BB962C8B-B14F-4D97-AF65-F5344CB8AC3E}">
        <p14:creationId xmlns:p14="http://schemas.microsoft.com/office/powerpoint/2010/main" val="478327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71761CC2-E42C-457F-997B-20C3FDE71353}" type="slidenum">
              <a:rPr lang="pt-BR" smtClean="0"/>
              <a:t>8</a:t>
            </a:fld>
            <a:endParaRPr lang="pt-BR"/>
          </a:p>
        </p:txBody>
      </p:sp>
    </p:spTree>
    <p:extLst>
      <p:ext uri="{BB962C8B-B14F-4D97-AF65-F5344CB8AC3E}">
        <p14:creationId xmlns:p14="http://schemas.microsoft.com/office/powerpoint/2010/main" val="176947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BR"/>
              <a:t>Clique para editar o título Mestre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4/18/2021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4/18/2021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57300" y="2909102"/>
            <a:ext cx="4800600" cy="29963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633864" y="2909102"/>
            <a:ext cx="4800600" cy="29963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BR"/>
              <a:t>Clique para editar o título Mestre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4/18/2021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BR"/>
              <a:t>Clique para editar o título Mestre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4/18/2021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4/18/2021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50E4B-E2AA-4054-8298-4CEF820FC5E0}"/>
              </a:ext>
            </a:extLst>
          </p:cNvPr>
          <p:cNvSpPr>
            <a:spLocks noGrp="1"/>
          </p:cNvSpPr>
          <p:nvPr>
            <p:ph type="ctrTitle"/>
          </p:nvPr>
        </p:nvSpPr>
        <p:spPr/>
        <p:txBody>
          <a:bodyPr/>
          <a:lstStyle/>
          <a:p>
            <a:r>
              <a:rPr lang="pt-BR" dirty="0" err="1"/>
              <a:t>PRCross</a:t>
            </a:r>
            <a:endParaRPr lang="pt-BR" dirty="0"/>
          </a:p>
        </p:txBody>
      </p:sp>
      <p:sp>
        <p:nvSpPr>
          <p:cNvPr id="3" name="Subtítulo 2">
            <a:extLst>
              <a:ext uri="{FF2B5EF4-FFF2-40B4-BE49-F238E27FC236}">
                <a16:creationId xmlns:a16="http://schemas.microsoft.com/office/drawing/2014/main" id="{7E833FDF-A671-4F8F-8ECB-F3F549CD4106}"/>
              </a:ext>
            </a:extLst>
          </p:cNvPr>
          <p:cNvSpPr>
            <a:spLocks noGrp="1"/>
          </p:cNvSpPr>
          <p:nvPr>
            <p:ph type="subTitle" idx="1"/>
          </p:nvPr>
        </p:nvSpPr>
        <p:spPr>
          <a:xfrm>
            <a:off x="3858937" y="3798059"/>
            <a:ext cx="4437776" cy="742279"/>
          </a:xfrm>
        </p:spPr>
        <p:txBody>
          <a:bodyPr>
            <a:normAutofit fontScale="32500" lnSpcReduction="20000"/>
          </a:bodyPr>
          <a:lstStyle/>
          <a:p>
            <a:pPr indent="-1270" algn="ctr" rtl="0">
              <a:spcBef>
                <a:spcPts val="1200"/>
              </a:spcBef>
              <a:spcAft>
                <a:spcPts val="0"/>
              </a:spcAft>
            </a:pPr>
            <a:br>
              <a:rPr lang="pt-BR" sz="3400" b="0" dirty="0">
                <a:effectLst/>
              </a:rPr>
            </a:br>
            <a:r>
              <a:rPr lang="pt-BR" sz="3100" b="1" i="0" u="none" strike="noStrike" dirty="0">
                <a:solidFill>
                  <a:srgbClr val="000000"/>
                </a:solidFill>
                <a:effectLst/>
                <a:latin typeface="Times New Roman" panose="02020603050405020304" pitchFamily="18" charset="0"/>
              </a:rPr>
              <a:t>WEB APP PARA GERENCIAMENTO DE ATIVIDADES ESPORTIVAS</a:t>
            </a:r>
            <a:endParaRPr lang="pt-BR" sz="3400" b="0" dirty="0">
              <a:effectLst/>
            </a:endParaRPr>
          </a:p>
          <a:p>
            <a:br>
              <a:rPr lang="pt-BR" dirty="0"/>
            </a:br>
            <a:endParaRPr lang="pt-BR" dirty="0"/>
          </a:p>
        </p:txBody>
      </p:sp>
      <p:sp>
        <p:nvSpPr>
          <p:cNvPr id="4" name="CaixaDeTexto 3">
            <a:extLst>
              <a:ext uri="{FF2B5EF4-FFF2-40B4-BE49-F238E27FC236}">
                <a16:creationId xmlns:a16="http://schemas.microsoft.com/office/drawing/2014/main" id="{FCB11718-8224-4946-8AE8-D87BC2465DEA}"/>
              </a:ext>
            </a:extLst>
          </p:cNvPr>
          <p:cNvSpPr txBox="1"/>
          <p:nvPr/>
        </p:nvSpPr>
        <p:spPr>
          <a:xfrm>
            <a:off x="1078523" y="5914239"/>
            <a:ext cx="3095719" cy="646331"/>
          </a:xfrm>
          <a:prstGeom prst="rect">
            <a:avLst/>
          </a:prstGeom>
          <a:noFill/>
        </p:spPr>
        <p:txBody>
          <a:bodyPr wrap="none" rtlCol="0">
            <a:spAutoFit/>
          </a:bodyPr>
          <a:lstStyle/>
          <a:p>
            <a:r>
              <a:rPr lang="pt-BR" sz="1800" b="0" i="0" u="none" strike="noStrike" dirty="0">
                <a:solidFill>
                  <a:srgbClr val="000000"/>
                </a:solidFill>
                <a:effectLst/>
                <a:latin typeface="Times New Roman" panose="02020603050405020304" pitchFamily="18" charset="0"/>
              </a:rPr>
              <a:t>Nome: Rayla Souza</a:t>
            </a:r>
          </a:p>
          <a:p>
            <a:r>
              <a:rPr lang="pt-BR" sz="1800" b="0" i="0" u="none" strike="noStrike" dirty="0">
                <a:solidFill>
                  <a:srgbClr val="000000"/>
                </a:solidFill>
                <a:effectLst/>
                <a:latin typeface="Times New Roman" panose="02020603050405020304" pitchFamily="18" charset="0"/>
              </a:rPr>
              <a:t>Orientadora: Ma. Joice Mendes</a:t>
            </a:r>
            <a:endParaRPr lang="pt-BR" dirty="0"/>
          </a:p>
        </p:txBody>
      </p:sp>
    </p:spTree>
    <p:extLst>
      <p:ext uri="{BB962C8B-B14F-4D97-AF65-F5344CB8AC3E}">
        <p14:creationId xmlns:p14="http://schemas.microsoft.com/office/powerpoint/2010/main" val="3286257324"/>
      </p:ext>
    </p:extLst>
  </p:cSld>
  <p:clrMapOvr>
    <a:masterClrMapping/>
  </p:clrMapOvr>
  <mc:AlternateContent xmlns:mc="http://schemas.openxmlformats.org/markup-compatibility/2006">
    <mc:Choice xmlns:p14="http://schemas.microsoft.com/office/powerpoint/2010/main" Requires="p14">
      <p:transition spd="slow" p14:dur="2000" advTm="15359"/>
    </mc:Choice>
    <mc:Fallback>
      <p:transition spd="slow" advTm="153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5B16E-7A68-4336-AFCE-3CDA2EDE4CD9}"/>
              </a:ext>
            </a:extLst>
          </p:cNvPr>
          <p:cNvSpPr>
            <a:spLocks noGrp="1"/>
          </p:cNvSpPr>
          <p:nvPr>
            <p:ph type="title"/>
          </p:nvPr>
        </p:nvSpPr>
        <p:spPr/>
        <p:txBody>
          <a:bodyPr/>
          <a:lstStyle/>
          <a:p>
            <a:r>
              <a:rPr lang="pt-BR" dirty="0"/>
              <a:t>Cronograma</a:t>
            </a:r>
          </a:p>
        </p:txBody>
      </p:sp>
      <p:graphicFrame>
        <p:nvGraphicFramePr>
          <p:cNvPr id="4" name="Espaço Reservado para Conteúdo 3">
            <a:extLst>
              <a:ext uri="{FF2B5EF4-FFF2-40B4-BE49-F238E27FC236}">
                <a16:creationId xmlns:a16="http://schemas.microsoft.com/office/drawing/2014/main" id="{2256E194-6E2A-4BEE-A141-E5B635B25223}"/>
              </a:ext>
            </a:extLst>
          </p:cNvPr>
          <p:cNvGraphicFramePr>
            <a:graphicFrameLocks noGrp="1"/>
          </p:cNvGraphicFramePr>
          <p:nvPr>
            <p:ph idx="1"/>
            <p:extLst>
              <p:ext uri="{D42A27DB-BD31-4B8C-83A1-F6EECF244321}">
                <p14:modId xmlns:p14="http://schemas.microsoft.com/office/powerpoint/2010/main" val="1954093988"/>
              </p:ext>
            </p:extLst>
          </p:nvPr>
        </p:nvGraphicFramePr>
        <p:xfrm>
          <a:off x="902064" y="1720731"/>
          <a:ext cx="5477221" cy="4754881"/>
        </p:xfrm>
        <a:graphic>
          <a:graphicData uri="http://schemas.openxmlformats.org/drawingml/2006/table">
            <a:tbl>
              <a:tblPr>
                <a:tableStyleId>{6E25E649-3F16-4E02-A733-19D2CDBF48F0}</a:tableStyleId>
              </a:tblPr>
              <a:tblGrid>
                <a:gridCol w="681056">
                  <a:extLst>
                    <a:ext uri="{9D8B030D-6E8A-4147-A177-3AD203B41FA5}">
                      <a16:colId xmlns:a16="http://schemas.microsoft.com/office/drawing/2014/main" val="1944440704"/>
                    </a:ext>
                  </a:extLst>
                </a:gridCol>
                <a:gridCol w="4796165">
                  <a:extLst>
                    <a:ext uri="{9D8B030D-6E8A-4147-A177-3AD203B41FA5}">
                      <a16:colId xmlns:a16="http://schemas.microsoft.com/office/drawing/2014/main" val="1773938483"/>
                    </a:ext>
                  </a:extLst>
                </a:gridCol>
              </a:tblGrid>
              <a:tr h="287681">
                <a:tc>
                  <a:txBody>
                    <a:bodyPr/>
                    <a:lstStyle/>
                    <a:p>
                      <a:pPr indent="-1270" algn="ctr" rtl="0" fontAlgn="t">
                        <a:spcBef>
                          <a:spcPts val="0"/>
                        </a:spcBef>
                        <a:spcAft>
                          <a:spcPts val="0"/>
                        </a:spcAft>
                      </a:pPr>
                      <a:r>
                        <a:rPr lang="pt-BR" sz="1200" b="1" u="none" strike="noStrike">
                          <a:solidFill>
                            <a:srgbClr val="000000"/>
                          </a:solidFill>
                          <a:effectLst/>
                        </a:rPr>
                        <a:t>METAS</a:t>
                      </a:r>
                      <a:endParaRPr lang="pt-BR">
                        <a:effectLst/>
                      </a:endParaRPr>
                    </a:p>
                  </a:txBody>
                  <a:tcPr marL="9525" marR="9525" marT="9525" marB="9525">
                    <a:lnL>
                      <a:noFill/>
                    </a:lnL>
                    <a:lnR>
                      <a:noFill/>
                    </a:lnR>
                    <a:lnT w="25400" cmpd="sng">
                      <a:noFill/>
                    </a:lnT>
                    <a:lnB>
                      <a:noFill/>
                    </a:lnB>
                    <a:lnTlToBr w="12700" cmpd="sng">
                      <a:noFill/>
                      <a:prstDash val="solid"/>
                    </a:lnTlToBr>
                    <a:lnBlToTr w="12700" cmpd="sng">
                      <a:noFill/>
                      <a:prstDash val="solid"/>
                    </a:lnBlToTr>
                    <a:solidFill>
                      <a:schemeClr val="accent1">
                        <a:lumMod val="60000"/>
                        <a:lumOff val="40000"/>
                      </a:schemeClr>
                    </a:solidFill>
                  </a:tcPr>
                </a:tc>
                <a:tc>
                  <a:txBody>
                    <a:bodyPr/>
                    <a:lstStyle/>
                    <a:p>
                      <a:pPr indent="-1270" rtl="0" fontAlgn="t">
                        <a:spcBef>
                          <a:spcPts val="0"/>
                        </a:spcBef>
                        <a:spcAft>
                          <a:spcPts val="0"/>
                        </a:spcAft>
                      </a:pPr>
                      <a:r>
                        <a:rPr lang="pt-BR" sz="1200" b="1" u="none" strike="noStrike" dirty="0">
                          <a:solidFill>
                            <a:srgbClr val="000000"/>
                          </a:solidFill>
                          <a:effectLst/>
                        </a:rPr>
                        <a:t>DESCRIÇÃO</a:t>
                      </a:r>
                      <a:endParaRPr lang="pt-BR" dirty="0">
                        <a:effectLst/>
                      </a:endParaRPr>
                    </a:p>
                  </a:txBody>
                  <a:tcPr marL="9525" marR="9525" marT="9525" marB="9525">
                    <a:lnL>
                      <a:noFill/>
                    </a:lnL>
                    <a:lnR>
                      <a:noFill/>
                    </a:lnR>
                    <a:lnT w="25400" cmpd="sng">
                      <a:noFill/>
                    </a:lnT>
                    <a:lnB>
                      <a:noFill/>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842907082"/>
                  </a:ext>
                </a:extLst>
              </a:tr>
              <a:tr h="287681">
                <a:tc>
                  <a:txBody>
                    <a:bodyPr/>
                    <a:lstStyle/>
                    <a:p>
                      <a:pPr indent="-1270" algn="ctr" rtl="0" fontAlgn="t">
                        <a:spcBef>
                          <a:spcPts val="0"/>
                        </a:spcBef>
                        <a:spcAft>
                          <a:spcPts val="0"/>
                        </a:spcAft>
                      </a:pPr>
                      <a:r>
                        <a:rPr lang="pt-BR" sz="1200" b="0" u="none" strike="noStrike">
                          <a:solidFill>
                            <a:srgbClr val="000000"/>
                          </a:solidFill>
                          <a:effectLst/>
                        </a:rPr>
                        <a:t>1</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tc>
                  <a:txBody>
                    <a:bodyPr/>
                    <a:lstStyle/>
                    <a:p>
                      <a:pPr indent="-1270" rtl="0" fontAlgn="t">
                        <a:spcBef>
                          <a:spcPts val="0"/>
                        </a:spcBef>
                        <a:spcAft>
                          <a:spcPts val="0"/>
                        </a:spcAft>
                      </a:pPr>
                      <a:r>
                        <a:rPr lang="pt-BR" sz="1200" b="0" u="none" strike="noStrike">
                          <a:solidFill>
                            <a:srgbClr val="000000"/>
                          </a:solidFill>
                          <a:effectLst/>
                        </a:rPr>
                        <a:t>Metodologia de pesquisa</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278376200"/>
                  </a:ext>
                </a:extLst>
              </a:tr>
              <a:tr h="808764">
                <a:tc>
                  <a:txBody>
                    <a:bodyPr/>
                    <a:lstStyle/>
                    <a:p>
                      <a:pPr indent="-1270" algn="ctr" rtl="0" fontAlgn="t">
                        <a:spcBef>
                          <a:spcPts val="0"/>
                        </a:spcBef>
                        <a:spcAft>
                          <a:spcPts val="0"/>
                        </a:spcAft>
                      </a:pPr>
                      <a:r>
                        <a:rPr lang="pt-BR" sz="1200" b="0" u="none" strike="noStrike">
                          <a:solidFill>
                            <a:srgbClr val="000000"/>
                          </a:solidFill>
                          <a:effectLst/>
                        </a:rPr>
                        <a:t>2</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tc>
                  <a:txBody>
                    <a:bodyPr/>
                    <a:lstStyle/>
                    <a:p>
                      <a:pPr indent="-1270" rtl="0" fontAlgn="t">
                        <a:spcBef>
                          <a:spcPts val="0"/>
                        </a:spcBef>
                        <a:spcAft>
                          <a:spcPts val="0"/>
                        </a:spcAft>
                      </a:pPr>
                      <a:r>
                        <a:rPr lang="pt-BR" sz="1200" b="0" u="none" strike="noStrike">
                          <a:solidFill>
                            <a:srgbClr val="000000"/>
                          </a:solidFill>
                          <a:effectLst/>
                        </a:rPr>
                        <a:t>Pesquisa de campo com profissionais autônomos de educação física, para entender as dificuldades encontradas no gerenciamento do seu trabalho antes e depois do início da pandemia.</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23499500"/>
                  </a:ext>
                </a:extLst>
              </a:tr>
              <a:tr h="548223">
                <a:tc>
                  <a:txBody>
                    <a:bodyPr/>
                    <a:lstStyle/>
                    <a:p>
                      <a:pPr indent="-1270" algn="ctr" rtl="0" fontAlgn="t">
                        <a:spcBef>
                          <a:spcPts val="0"/>
                        </a:spcBef>
                        <a:spcAft>
                          <a:spcPts val="0"/>
                        </a:spcAft>
                      </a:pPr>
                      <a:r>
                        <a:rPr lang="pt-BR" sz="1200" b="0" u="none" strike="noStrike">
                          <a:solidFill>
                            <a:srgbClr val="000000"/>
                          </a:solidFill>
                          <a:effectLst/>
                        </a:rPr>
                        <a:t>3</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tc>
                  <a:txBody>
                    <a:bodyPr/>
                    <a:lstStyle/>
                    <a:p>
                      <a:pPr indent="-1270" rtl="0" fontAlgn="t">
                        <a:spcBef>
                          <a:spcPts val="0"/>
                        </a:spcBef>
                        <a:spcAft>
                          <a:spcPts val="0"/>
                        </a:spcAft>
                      </a:pPr>
                      <a:r>
                        <a:rPr lang="pt-BR" sz="1200" b="0" u="none" strike="noStrike">
                          <a:solidFill>
                            <a:srgbClr val="000000"/>
                          </a:solidFill>
                          <a:effectLst/>
                        </a:rPr>
                        <a:t>Pesquisa com atletas de funcional, visando entender quais as necessidades pertinentes em  uma plataforma de acompanhamento de treinos e evolução.</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20821779"/>
                  </a:ext>
                </a:extLst>
              </a:tr>
              <a:tr h="548223">
                <a:tc>
                  <a:txBody>
                    <a:bodyPr/>
                    <a:lstStyle/>
                    <a:p>
                      <a:pPr indent="-1270" algn="ctr" rtl="0" fontAlgn="t">
                        <a:spcBef>
                          <a:spcPts val="0"/>
                        </a:spcBef>
                        <a:spcAft>
                          <a:spcPts val="0"/>
                        </a:spcAft>
                      </a:pPr>
                      <a:r>
                        <a:rPr lang="pt-BR" sz="1200" b="0" u="none" strike="noStrike">
                          <a:solidFill>
                            <a:srgbClr val="000000"/>
                          </a:solidFill>
                          <a:effectLst/>
                        </a:rPr>
                        <a:t>4</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tc>
                  <a:txBody>
                    <a:bodyPr/>
                    <a:lstStyle/>
                    <a:p>
                      <a:pPr indent="-1270" rtl="0" fontAlgn="t">
                        <a:spcBef>
                          <a:spcPts val="0"/>
                        </a:spcBef>
                        <a:spcAft>
                          <a:spcPts val="0"/>
                        </a:spcAft>
                      </a:pPr>
                      <a:r>
                        <a:rPr lang="pt-BR" sz="1200" b="0" u="none" strike="noStrike">
                          <a:solidFill>
                            <a:srgbClr val="000000"/>
                          </a:solidFill>
                          <a:effectLst/>
                        </a:rPr>
                        <a:t>Levantamento dos requisitos do sistema, com a definição das funcionalidades de gerenciamento de treinos e dos perfis de atletas e profissionais</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68007803"/>
                  </a:ext>
                </a:extLst>
              </a:tr>
              <a:tr h="287681">
                <a:tc>
                  <a:txBody>
                    <a:bodyPr/>
                    <a:lstStyle/>
                    <a:p>
                      <a:pPr indent="-1270" algn="ctr" rtl="0" fontAlgn="t">
                        <a:spcBef>
                          <a:spcPts val="0"/>
                        </a:spcBef>
                        <a:spcAft>
                          <a:spcPts val="0"/>
                        </a:spcAft>
                      </a:pPr>
                      <a:r>
                        <a:rPr lang="pt-BR" sz="1200" b="0" u="none" strike="noStrike">
                          <a:solidFill>
                            <a:srgbClr val="000000"/>
                          </a:solidFill>
                          <a:effectLst/>
                        </a:rPr>
                        <a:t>5</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tc>
                  <a:txBody>
                    <a:bodyPr/>
                    <a:lstStyle/>
                    <a:p>
                      <a:pPr indent="-1270" rtl="0" fontAlgn="t">
                        <a:spcBef>
                          <a:spcPts val="0"/>
                        </a:spcBef>
                        <a:spcAft>
                          <a:spcPts val="0"/>
                        </a:spcAft>
                      </a:pPr>
                      <a:r>
                        <a:rPr lang="pt-BR" sz="1200" b="0" u="none" strike="noStrike" dirty="0">
                          <a:solidFill>
                            <a:srgbClr val="000000"/>
                          </a:solidFill>
                          <a:effectLst/>
                        </a:rPr>
                        <a:t>Modelagem do banco de dados e criação dos protótipos das telas.</a:t>
                      </a:r>
                      <a:endParaRPr lang="pt-BR" dirty="0">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59548534"/>
                  </a:ext>
                </a:extLst>
              </a:tr>
              <a:tr h="287681">
                <a:tc>
                  <a:txBody>
                    <a:bodyPr/>
                    <a:lstStyle/>
                    <a:p>
                      <a:pPr indent="-1270" algn="ctr" rtl="0" fontAlgn="t">
                        <a:spcBef>
                          <a:spcPts val="0"/>
                        </a:spcBef>
                        <a:spcAft>
                          <a:spcPts val="0"/>
                        </a:spcAft>
                      </a:pPr>
                      <a:r>
                        <a:rPr lang="pt-BR" sz="1200" b="0" u="none" strike="noStrike">
                          <a:solidFill>
                            <a:srgbClr val="000000"/>
                          </a:solidFill>
                          <a:effectLst/>
                        </a:rPr>
                        <a:t>6</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tc>
                  <a:txBody>
                    <a:bodyPr/>
                    <a:lstStyle/>
                    <a:p>
                      <a:pPr indent="-1270" rtl="0" fontAlgn="t">
                        <a:spcBef>
                          <a:spcPts val="0"/>
                        </a:spcBef>
                        <a:spcAft>
                          <a:spcPts val="0"/>
                        </a:spcAft>
                      </a:pPr>
                      <a:r>
                        <a:rPr lang="pt-BR" sz="1200" b="0" u="none" strike="noStrike">
                          <a:solidFill>
                            <a:srgbClr val="000000"/>
                          </a:solidFill>
                          <a:effectLst/>
                        </a:rPr>
                        <a:t>Validar dos protótipos de telas criados.</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17670694"/>
                  </a:ext>
                </a:extLst>
              </a:tr>
              <a:tr h="548223">
                <a:tc>
                  <a:txBody>
                    <a:bodyPr/>
                    <a:lstStyle/>
                    <a:p>
                      <a:pPr indent="-1270" algn="ctr" rtl="0" fontAlgn="t">
                        <a:spcBef>
                          <a:spcPts val="0"/>
                        </a:spcBef>
                        <a:spcAft>
                          <a:spcPts val="0"/>
                        </a:spcAft>
                      </a:pPr>
                      <a:r>
                        <a:rPr lang="pt-BR" sz="1200" b="0" u="none" strike="noStrike">
                          <a:solidFill>
                            <a:srgbClr val="000000"/>
                          </a:solidFill>
                          <a:effectLst/>
                        </a:rPr>
                        <a:t>7</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tc>
                  <a:txBody>
                    <a:bodyPr/>
                    <a:lstStyle/>
                    <a:p>
                      <a:pPr indent="-1270" rtl="0" fontAlgn="t">
                        <a:spcBef>
                          <a:spcPts val="0"/>
                        </a:spcBef>
                        <a:spcAft>
                          <a:spcPts val="0"/>
                        </a:spcAft>
                      </a:pPr>
                      <a:r>
                        <a:rPr lang="pt-BR" sz="1200" b="0" u="none" strike="noStrike">
                          <a:solidFill>
                            <a:srgbClr val="000000"/>
                          </a:solidFill>
                          <a:effectLst/>
                        </a:rPr>
                        <a:t>Desenvolver do sistema, com as implementações das funcionalidades e telas propostas.</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61733183"/>
                  </a:ext>
                </a:extLst>
              </a:tr>
              <a:tr h="287681">
                <a:tc>
                  <a:txBody>
                    <a:bodyPr/>
                    <a:lstStyle/>
                    <a:p>
                      <a:pPr indent="-1270" algn="ctr" rtl="0" fontAlgn="t">
                        <a:spcBef>
                          <a:spcPts val="0"/>
                        </a:spcBef>
                        <a:spcAft>
                          <a:spcPts val="0"/>
                        </a:spcAft>
                      </a:pPr>
                      <a:r>
                        <a:rPr lang="pt-BR" sz="1200" b="0" u="none" strike="noStrike">
                          <a:solidFill>
                            <a:srgbClr val="000000"/>
                          </a:solidFill>
                          <a:effectLst/>
                        </a:rPr>
                        <a:t>8</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tc>
                  <a:txBody>
                    <a:bodyPr/>
                    <a:lstStyle/>
                    <a:p>
                      <a:pPr indent="-1270" rtl="0" fontAlgn="t">
                        <a:spcBef>
                          <a:spcPts val="0"/>
                        </a:spcBef>
                        <a:spcAft>
                          <a:spcPts val="0"/>
                        </a:spcAft>
                      </a:pPr>
                      <a:r>
                        <a:rPr lang="pt-BR" sz="1200" b="0" u="none" strike="noStrike">
                          <a:solidFill>
                            <a:srgbClr val="000000"/>
                          </a:solidFill>
                          <a:effectLst/>
                        </a:rPr>
                        <a:t>Realizar de testes com atletas e profissionais.</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57948699"/>
                  </a:ext>
                </a:extLst>
              </a:tr>
              <a:tr h="287681">
                <a:tc>
                  <a:txBody>
                    <a:bodyPr/>
                    <a:lstStyle/>
                    <a:p>
                      <a:pPr indent="-1270" algn="ctr" rtl="0" fontAlgn="t">
                        <a:spcBef>
                          <a:spcPts val="0"/>
                        </a:spcBef>
                        <a:spcAft>
                          <a:spcPts val="0"/>
                        </a:spcAft>
                      </a:pPr>
                      <a:r>
                        <a:rPr lang="pt-BR" sz="1200" b="0" u="none" strike="noStrike">
                          <a:solidFill>
                            <a:srgbClr val="000000"/>
                          </a:solidFill>
                          <a:effectLst/>
                        </a:rPr>
                        <a:t>9</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tc>
                  <a:txBody>
                    <a:bodyPr/>
                    <a:lstStyle/>
                    <a:p>
                      <a:pPr indent="-1270" rtl="0" fontAlgn="t">
                        <a:spcBef>
                          <a:spcPts val="0"/>
                        </a:spcBef>
                        <a:spcAft>
                          <a:spcPts val="0"/>
                        </a:spcAft>
                      </a:pPr>
                      <a:r>
                        <a:rPr lang="pt-BR" sz="1200" b="0" u="none" strike="noStrike">
                          <a:solidFill>
                            <a:srgbClr val="000000"/>
                          </a:solidFill>
                          <a:effectLst/>
                        </a:rPr>
                        <a:t>Implementar as correções e melhorias no sistema.</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220310856"/>
                  </a:ext>
                </a:extLst>
              </a:tr>
              <a:tr h="287681">
                <a:tc>
                  <a:txBody>
                    <a:bodyPr/>
                    <a:lstStyle/>
                    <a:p>
                      <a:pPr indent="-1270" algn="ctr" rtl="0" fontAlgn="t">
                        <a:spcBef>
                          <a:spcPts val="0"/>
                        </a:spcBef>
                        <a:spcAft>
                          <a:spcPts val="0"/>
                        </a:spcAft>
                      </a:pPr>
                      <a:r>
                        <a:rPr lang="pt-BR" sz="1200" b="0" u="none" strike="noStrike">
                          <a:solidFill>
                            <a:srgbClr val="000000"/>
                          </a:solidFill>
                          <a:effectLst/>
                        </a:rPr>
                        <a:t>10</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tc>
                  <a:txBody>
                    <a:bodyPr/>
                    <a:lstStyle/>
                    <a:p>
                      <a:pPr indent="-1270" rtl="0" fontAlgn="t">
                        <a:spcBef>
                          <a:spcPts val="0"/>
                        </a:spcBef>
                        <a:spcAft>
                          <a:spcPts val="0"/>
                        </a:spcAft>
                      </a:pPr>
                      <a:r>
                        <a:rPr lang="pt-BR" sz="1200" b="0" u="none" strike="noStrike">
                          <a:solidFill>
                            <a:srgbClr val="000000"/>
                          </a:solidFill>
                          <a:effectLst/>
                        </a:rPr>
                        <a:t>Coletar  resultados obtidos com a utilização do webapp proposto.</a:t>
                      </a:r>
                      <a:endParaRPr lang="pt-BR">
                        <a:effectLst/>
                      </a:endParaRPr>
                    </a:p>
                  </a:txBody>
                  <a:tcPr marL="9525" marR="9525" marT="9525" marB="9525">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19650978"/>
                  </a:ext>
                </a:extLst>
              </a:tr>
              <a:tr h="287681">
                <a:tc>
                  <a:txBody>
                    <a:bodyPr/>
                    <a:lstStyle/>
                    <a:p>
                      <a:pPr indent="-1270" algn="ctr" rtl="0" fontAlgn="t">
                        <a:spcBef>
                          <a:spcPts val="0"/>
                        </a:spcBef>
                        <a:spcAft>
                          <a:spcPts val="0"/>
                        </a:spcAft>
                      </a:pPr>
                      <a:r>
                        <a:rPr lang="pt-BR" sz="1200" b="0" u="none" strike="noStrike">
                          <a:solidFill>
                            <a:srgbClr val="000000"/>
                          </a:solidFill>
                          <a:effectLst/>
                        </a:rPr>
                        <a:t>11</a:t>
                      </a:r>
                      <a:endParaRPr lang="pt-BR">
                        <a:effectLst/>
                      </a:endParaRPr>
                    </a:p>
                  </a:txBody>
                  <a:tcPr marL="9525" marR="9525" marT="9525" marB="9525">
                    <a:lnL>
                      <a:noFill/>
                    </a:lnL>
                    <a:lnR>
                      <a:noFill/>
                    </a:lnR>
                    <a:lnT>
                      <a:noFill/>
                    </a:lnT>
                    <a:lnB w="25400" cmpd="sng">
                      <a:noFill/>
                    </a:lnB>
                    <a:lnTlToBr w="12700" cmpd="sng">
                      <a:noFill/>
                      <a:prstDash val="solid"/>
                    </a:lnTlToBr>
                    <a:lnBlToTr w="12700" cmpd="sng">
                      <a:noFill/>
                      <a:prstDash val="solid"/>
                    </a:lnBlToTr>
                  </a:tcPr>
                </a:tc>
                <a:tc>
                  <a:txBody>
                    <a:bodyPr/>
                    <a:lstStyle/>
                    <a:p>
                      <a:pPr indent="-1270" rtl="0" fontAlgn="t">
                        <a:spcBef>
                          <a:spcPts val="0"/>
                        </a:spcBef>
                        <a:spcAft>
                          <a:spcPts val="0"/>
                        </a:spcAft>
                      </a:pPr>
                      <a:r>
                        <a:rPr lang="pt-BR" sz="1200" b="0" u="none" strike="noStrike" dirty="0">
                          <a:solidFill>
                            <a:srgbClr val="000000"/>
                          </a:solidFill>
                          <a:effectLst/>
                        </a:rPr>
                        <a:t>Escrita e finalização do trabalho de conclusão de curso.</a:t>
                      </a:r>
                      <a:endParaRPr lang="pt-BR" dirty="0">
                        <a:effectLst/>
                      </a:endParaRPr>
                    </a:p>
                  </a:txBody>
                  <a:tcPr marL="9525" marR="9525" marT="9525" marB="9525">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2058063951"/>
                  </a:ext>
                </a:extLst>
              </a:tr>
            </a:tbl>
          </a:graphicData>
        </a:graphic>
      </p:graphicFrame>
      <p:sp>
        <p:nvSpPr>
          <p:cNvPr id="5" name="Rectangle 1">
            <a:extLst>
              <a:ext uri="{FF2B5EF4-FFF2-40B4-BE49-F238E27FC236}">
                <a16:creationId xmlns:a16="http://schemas.microsoft.com/office/drawing/2014/main" id="{6C6F3F08-FE06-4AE1-A93E-8F8515AF9BD5}"/>
              </a:ext>
            </a:extLst>
          </p:cNvPr>
          <p:cNvSpPr>
            <a:spLocks noChangeArrowheads="1"/>
          </p:cNvSpPr>
          <p:nvPr/>
        </p:nvSpPr>
        <p:spPr bwMode="auto">
          <a:xfrm>
            <a:off x="-2369409" y="-1681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8A82741E-2ECB-4657-9F6A-9BAA933B26C0}"/>
              </a:ext>
            </a:extLst>
          </p:cNvPr>
          <p:cNvSpPr>
            <a:spLocks noChangeArrowheads="1"/>
          </p:cNvSpPr>
          <p:nvPr/>
        </p:nvSpPr>
        <p:spPr bwMode="auto">
          <a:xfrm>
            <a:off x="7045701" y="1692999"/>
            <a:ext cx="324445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p:txBody>
      </p:sp>
      <p:graphicFrame>
        <p:nvGraphicFramePr>
          <p:cNvPr id="12" name="Tabela 12">
            <a:extLst>
              <a:ext uri="{FF2B5EF4-FFF2-40B4-BE49-F238E27FC236}">
                <a16:creationId xmlns:a16="http://schemas.microsoft.com/office/drawing/2014/main" id="{42850194-93A6-4B0B-B60B-F960B99987AD}"/>
              </a:ext>
            </a:extLst>
          </p:cNvPr>
          <p:cNvGraphicFramePr>
            <a:graphicFrameLocks noGrp="1"/>
          </p:cNvGraphicFramePr>
          <p:nvPr>
            <p:extLst>
              <p:ext uri="{D42A27DB-BD31-4B8C-83A1-F6EECF244321}">
                <p14:modId xmlns:p14="http://schemas.microsoft.com/office/powerpoint/2010/main" val="4118168642"/>
              </p:ext>
            </p:extLst>
          </p:nvPr>
        </p:nvGraphicFramePr>
        <p:xfrm>
          <a:off x="6551202" y="1720731"/>
          <a:ext cx="4389120" cy="475488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3878245534"/>
                    </a:ext>
                  </a:extLst>
                </a:gridCol>
                <a:gridCol w="731520">
                  <a:extLst>
                    <a:ext uri="{9D8B030D-6E8A-4147-A177-3AD203B41FA5}">
                      <a16:colId xmlns:a16="http://schemas.microsoft.com/office/drawing/2014/main" val="1036802254"/>
                    </a:ext>
                  </a:extLst>
                </a:gridCol>
                <a:gridCol w="731520">
                  <a:extLst>
                    <a:ext uri="{9D8B030D-6E8A-4147-A177-3AD203B41FA5}">
                      <a16:colId xmlns:a16="http://schemas.microsoft.com/office/drawing/2014/main" val="898452538"/>
                    </a:ext>
                  </a:extLst>
                </a:gridCol>
                <a:gridCol w="731520">
                  <a:extLst>
                    <a:ext uri="{9D8B030D-6E8A-4147-A177-3AD203B41FA5}">
                      <a16:colId xmlns:a16="http://schemas.microsoft.com/office/drawing/2014/main" val="2746028707"/>
                    </a:ext>
                  </a:extLst>
                </a:gridCol>
                <a:gridCol w="731520">
                  <a:extLst>
                    <a:ext uri="{9D8B030D-6E8A-4147-A177-3AD203B41FA5}">
                      <a16:colId xmlns:a16="http://schemas.microsoft.com/office/drawing/2014/main" val="1667432053"/>
                    </a:ext>
                  </a:extLst>
                </a:gridCol>
                <a:gridCol w="731520">
                  <a:extLst>
                    <a:ext uri="{9D8B030D-6E8A-4147-A177-3AD203B41FA5}">
                      <a16:colId xmlns:a16="http://schemas.microsoft.com/office/drawing/2014/main" val="3345507563"/>
                    </a:ext>
                  </a:extLst>
                </a:gridCol>
              </a:tblGrid>
              <a:tr h="332381">
                <a:tc>
                  <a:txBody>
                    <a:bodyPr/>
                    <a:lstStyle/>
                    <a:p>
                      <a:endParaRPr lang="pt-BR" dirty="0"/>
                    </a:p>
                  </a:txBody>
                  <a:tcPr/>
                </a:tc>
                <a:tc gridSpan="5">
                  <a:txBody>
                    <a:bodyPr/>
                    <a:lstStyle/>
                    <a:p>
                      <a:r>
                        <a:rPr lang="pt-BR" dirty="0"/>
                        <a:t>Meses</a:t>
                      </a: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dirty="0"/>
                    </a:p>
                  </a:txBody>
                  <a:tcPr/>
                </a:tc>
                <a:extLst>
                  <a:ext uri="{0D108BD9-81ED-4DB2-BD59-A6C34878D82A}">
                    <a16:rowId xmlns:a16="http://schemas.microsoft.com/office/drawing/2014/main" val="1919739466"/>
                  </a:ext>
                </a:extLst>
              </a:tr>
              <a:tr h="332381">
                <a:tc>
                  <a:txBody>
                    <a:bodyPr/>
                    <a:lstStyle/>
                    <a:p>
                      <a:r>
                        <a:rPr lang="pt-BR" dirty="0"/>
                        <a:t>Metas</a:t>
                      </a:r>
                    </a:p>
                  </a:txBody>
                  <a:tcPr/>
                </a:tc>
                <a:tc>
                  <a:txBody>
                    <a:bodyPr/>
                    <a:lstStyle/>
                    <a:p>
                      <a:r>
                        <a:rPr lang="pt-BR" dirty="0"/>
                        <a:t>03/21</a:t>
                      </a:r>
                    </a:p>
                  </a:txBody>
                  <a:tcPr>
                    <a:lnB w="12700" cmpd="sng">
                      <a:noFill/>
                    </a:lnB>
                  </a:tcPr>
                </a:tc>
                <a:tc>
                  <a:txBody>
                    <a:bodyPr/>
                    <a:lstStyle/>
                    <a:p>
                      <a:r>
                        <a:rPr lang="pt-BR" dirty="0"/>
                        <a:t>04/21</a:t>
                      </a:r>
                    </a:p>
                  </a:txBody>
                  <a:tcPr/>
                </a:tc>
                <a:tc>
                  <a:txBody>
                    <a:bodyPr/>
                    <a:lstStyle/>
                    <a:p>
                      <a:r>
                        <a:rPr lang="pt-BR" dirty="0"/>
                        <a:t>05/21</a:t>
                      </a:r>
                    </a:p>
                  </a:txBody>
                  <a:tcPr/>
                </a:tc>
                <a:tc>
                  <a:txBody>
                    <a:bodyPr/>
                    <a:lstStyle/>
                    <a:p>
                      <a:r>
                        <a:rPr lang="pt-BR" dirty="0"/>
                        <a:t>06/21</a:t>
                      </a:r>
                    </a:p>
                  </a:txBody>
                  <a:tcPr/>
                </a:tc>
                <a:tc>
                  <a:txBody>
                    <a:bodyPr/>
                    <a:lstStyle/>
                    <a:p>
                      <a:r>
                        <a:rPr lang="pt-BR" dirty="0"/>
                        <a:t>07/21</a:t>
                      </a:r>
                    </a:p>
                  </a:txBody>
                  <a:tcPr/>
                </a:tc>
                <a:extLst>
                  <a:ext uri="{0D108BD9-81ED-4DB2-BD59-A6C34878D82A}">
                    <a16:rowId xmlns:a16="http://schemas.microsoft.com/office/drawing/2014/main" val="2043485900"/>
                  </a:ext>
                </a:extLst>
              </a:tr>
              <a:tr h="332381">
                <a:tc>
                  <a:txBody>
                    <a:bodyPr/>
                    <a:lstStyle/>
                    <a:p>
                      <a:r>
                        <a:rPr lang="pt-BR" dirty="0"/>
                        <a:t>1</a:t>
                      </a:r>
                    </a:p>
                  </a:txBody>
                  <a:tcPr>
                    <a:lnR w="12700" cmpd="sng">
                      <a:noFill/>
                    </a:lnR>
                  </a:tcPr>
                </a:tc>
                <a:tc>
                  <a:txBody>
                    <a:bodyPr/>
                    <a:lstStyle/>
                    <a:p>
                      <a:endParaRPr lang="pt-B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endParaRPr lang="pt-BR" dirty="0"/>
                    </a:p>
                  </a:txBody>
                  <a:tcPr>
                    <a:lnL w="12700" cmpd="sng">
                      <a:noFill/>
                    </a:lnL>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2763906594"/>
                  </a:ext>
                </a:extLst>
              </a:tr>
              <a:tr h="332381">
                <a:tc>
                  <a:txBody>
                    <a:bodyPr/>
                    <a:lstStyle/>
                    <a:p>
                      <a:r>
                        <a:rPr lang="pt-BR" dirty="0"/>
                        <a:t>2</a:t>
                      </a:r>
                    </a:p>
                  </a:txBody>
                  <a:tcPr/>
                </a:tc>
                <a:tc>
                  <a:txBody>
                    <a:bodyPr/>
                    <a:lstStyle/>
                    <a:p>
                      <a:endParaRPr lang="pt-BR" dirty="0"/>
                    </a:p>
                  </a:txBody>
                  <a:tcPr>
                    <a:lnT w="12700" cmpd="sng">
                      <a:noFill/>
                    </a:lnT>
                    <a:solidFill>
                      <a:schemeClr val="accent1">
                        <a:lumMod val="75000"/>
                      </a:schemeClr>
                    </a:solidFill>
                  </a:tcPr>
                </a:tc>
                <a:tc>
                  <a:txBody>
                    <a:bodyPr/>
                    <a:lstStyle/>
                    <a:p>
                      <a:endParaRPr lang="pt-BR" dirty="0"/>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1060413436"/>
                  </a:ext>
                </a:extLst>
              </a:tr>
              <a:tr h="332381">
                <a:tc>
                  <a:txBody>
                    <a:bodyPr/>
                    <a:lstStyle/>
                    <a:p>
                      <a:r>
                        <a:rPr lang="pt-BR" dirty="0"/>
                        <a:t>3</a:t>
                      </a:r>
                    </a:p>
                  </a:txBody>
                  <a:tcPr/>
                </a:tc>
                <a:tc>
                  <a:txBody>
                    <a:bodyPr/>
                    <a:lstStyle/>
                    <a:p>
                      <a:endParaRPr lang="pt-BR" dirty="0"/>
                    </a:p>
                  </a:txBody>
                  <a:tcPr>
                    <a:solidFill>
                      <a:schemeClr val="accent1">
                        <a:lumMod val="75000"/>
                      </a:schemeClr>
                    </a:solidFill>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2187445533"/>
                  </a:ext>
                </a:extLst>
              </a:tr>
              <a:tr h="332381">
                <a:tc>
                  <a:txBody>
                    <a:bodyPr/>
                    <a:lstStyle/>
                    <a:p>
                      <a:r>
                        <a:rPr lang="pt-BR" dirty="0"/>
                        <a:t>4</a:t>
                      </a:r>
                    </a:p>
                  </a:txBody>
                  <a:tcPr/>
                </a:tc>
                <a:tc>
                  <a:txBody>
                    <a:bodyPr/>
                    <a:lstStyle/>
                    <a:p>
                      <a:endParaRPr lang="pt-BR" dirty="0"/>
                    </a:p>
                  </a:txBody>
                  <a:tcPr>
                    <a:solidFill>
                      <a:schemeClr val="accent1">
                        <a:lumMod val="75000"/>
                      </a:schemeClr>
                    </a:solidFill>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1580658011"/>
                  </a:ext>
                </a:extLst>
              </a:tr>
              <a:tr h="332381">
                <a:tc>
                  <a:txBody>
                    <a:bodyPr/>
                    <a:lstStyle/>
                    <a:p>
                      <a:r>
                        <a:rPr lang="pt-BR" dirty="0"/>
                        <a:t>5</a:t>
                      </a:r>
                    </a:p>
                  </a:txBody>
                  <a:tcPr/>
                </a:tc>
                <a:tc>
                  <a:txBody>
                    <a:bodyPr/>
                    <a:lstStyle/>
                    <a:p>
                      <a:endParaRPr lang="pt-BR" dirty="0"/>
                    </a:p>
                  </a:txBody>
                  <a:tcPr>
                    <a:solidFill>
                      <a:schemeClr val="accent1">
                        <a:lumMod val="75000"/>
                      </a:schemeClr>
                    </a:solidFill>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3989280384"/>
                  </a:ext>
                </a:extLst>
              </a:tr>
              <a:tr h="332381">
                <a:tc>
                  <a:txBody>
                    <a:bodyPr/>
                    <a:lstStyle/>
                    <a:p>
                      <a:r>
                        <a:rPr lang="pt-BR" dirty="0"/>
                        <a:t>6</a:t>
                      </a:r>
                    </a:p>
                  </a:txBody>
                  <a:tcPr/>
                </a:tc>
                <a:tc>
                  <a:txBody>
                    <a:bodyPr/>
                    <a:lstStyle/>
                    <a:p>
                      <a:endParaRPr lang="pt-BR" dirty="0"/>
                    </a:p>
                  </a:txBody>
                  <a:tcPr>
                    <a:solidFill>
                      <a:schemeClr val="accent1">
                        <a:lumMod val="75000"/>
                      </a:schemeClr>
                    </a:solidFill>
                  </a:tcPr>
                </a:tc>
                <a:tc>
                  <a:txBody>
                    <a:bodyPr/>
                    <a:lstStyle/>
                    <a:p>
                      <a:endParaRPr lang="pt-BR" dirty="0"/>
                    </a:p>
                  </a:txBody>
                  <a:tcPr/>
                </a:tc>
                <a:tc>
                  <a:txBody>
                    <a:bodyPr/>
                    <a:lstStyle/>
                    <a:p>
                      <a:endParaRPr lang="pt-BR" dirty="0"/>
                    </a:p>
                  </a:txBody>
                  <a:tcPr/>
                </a:tc>
                <a:tc>
                  <a:txBody>
                    <a:bodyPr/>
                    <a:lstStyle/>
                    <a:p>
                      <a:endParaRPr lang="pt-BR" dirty="0"/>
                    </a:p>
                  </a:txBody>
                  <a:tcPr/>
                </a:tc>
                <a:tc>
                  <a:txBody>
                    <a:bodyPr/>
                    <a:lstStyle/>
                    <a:p>
                      <a:endParaRPr lang="pt-BR" dirty="0"/>
                    </a:p>
                  </a:txBody>
                  <a:tcPr/>
                </a:tc>
                <a:extLst>
                  <a:ext uri="{0D108BD9-81ED-4DB2-BD59-A6C34878D82A}">
                    <a16:rowId xmlns:a16="http://schemas.microsoft.com/office/drawing/2014/main" val="2106013962"/>
                  </a:ext>
                </a:extLst>
              </a:tr>
              <a:tr h="332381">
                <a:tc>
                  <a:txBody>
                    <a:bodyPr/>
                    <a:lstStyle/>
                    <a:p>
                      <a:r>
                        <a:rPr lang="pt-BR" dirty="0"/>
                        <a:t>7</a:t>
                      </a:r>
                    </a:p>
                  </a:txBody>
                  <a:tcPr/>
                </a:tc>
                <a:tc>
                  <a:txBody>
                    <a:bodyPr/>
                    <a:lstStyle/>
                    <a:p>
                      <a:endParaRPr lang="pt-BR" dirty="0"/>
                    </a:p>
                  </a:txBody>
                  <a:tcPr/>
                </a:tc>
                <a:tc>
                  <a:txBody>
                    <a:bodyPr/>
                    <a:lstStyle/>
                    <a:p>
                      <a:endParaRPr lang="pt-BR" dirty="0"/>
                    </a:p>
                  </a:txBody>
                  <a:tcPr>
                    <a:solidFill>
                      <a:schemeClr val="accent1">
                        <a:lumMod val="75000"/>
                      </a:schemeClr>
                    </a:solidFill>
                  </a:tcPr>
                </a:tc>
                <a:tc>
                  <a:txBody>
                    <a:bodyPr/>
                    <a:lstStyle/>
                    <a:p>
                      <a:endParaRPr lang="pt-BR" dirty="0"/>
                    </a:p>
                  </a:txBody>
                  <a:tcPr>
                    <a:solidFill>
                      <a:schemeClr val="accent1">
                        <a:lumMod val="75000"/>
                      </a:schemeClr>
                    </a:solidFill>
                  </a:tcPr>
                </a:tc>
                <a:tc>
                  <a:txBody>
                    <a:bodyPr/>
                    <a:lstStyle/>
                    <a:p>
                      <a:endParaRPr lang="pt-BR" dirty="0"/>
                    </a:p>
                  </a:txBody>
                  <a:tcPr/>
                </a:tc>
                <a:tc>
                  <a:txBody>
                    <a:bodyPr/>
                    <a:lstStyle/>
                    <a:p>
                      <a:endParaRPr lang="pt-BR" dirty="0"/>
                    </a:p>
                  </a:txBody>
                  <a:tcPr/>
                </a:tc>
                <a:extLst>
                  <a:ext uri="{0D108BD9-81ED-4DB2-BD59-A6C34878D82A}">
                    <a16:rowId xmlns:a16="http://schemas.microsoft.com/office/drawing/2014/main" val="1949812403"/>
                  </a:ext>
                </a:extLst>
              </a:tr>
              <a:tr h="332381">
                <a:tc>
                  <a:txBody>
                    <a:bodyPr/>
                    <a:lstStyle/>
                    <a:p>
                      <a:r>
                        <a:rPr lang="pt-BR" dirty="0"/>
                        <a:t>8</a:t>
                      </a:r>
                    </a:p>
                  </a:txBody>
                  <a:tcPr/>
                </a:tc>
                <a:tc>
                  <a:txBody>
                    <a:bodyPr/>
                    <a:lstStyle/>
                    <a:p>
                      <a:endParaRPr lang="pt-BR" dirty="0"/>
                    </a:p>
                  </a:txBody>
                  <a:tcPr/>
                </a:tc>
                <a:tc>
                  <a:txBody>
                    <a:bodyPr/>
                    <a:lstStyle/>
                    <a:p>
                      <a:endParaRPr lang="pt-BR" dirty="0"/>
                    </a:p>
                  </a:txBody>
                  <a:tcPr/>
                </a:tc>
                <a:tc>
                  <a:txBody>
                    <a:bodyPr/>
                    <a:lstStyle/>
                    <a:p>
                      <a:endParaRPr lang="pt-BR" dirty="0"/>
                    </a:p>
                  </a:txBody>
                  <a:tcPr/>
                </a:tc>
                <a:tc>
                  <a:txBody>
                    <a:bodyPr/>
                    <a:lstStyle/>
                    <a:p>
                      <a:endParaRPr lang="pt-BR" dirty="0"/>
                    </a:p>
                  </a:txBody>
                  <a:tcPr>
                    <a:solidFill>
                      <a:schemeClr val="accent1">
                        <a:lumMod val="75000"/>
                      </a:schemeClr>
                    </a:solidFill>
                  </a:tcPr>
                </a:tc>
                <a:tc>
                  <a:txBody>
                    <a:bodyPr/>
                    <a:lstStyle/>
                    <a:p>
                      <a:endParaRPr lang="pt-BR" dirty="0"/>
                    </a:p>
                  </a:txBody>
                  <a:tcPr/>
                </a:tc>
                <a:extLst>
                  <a:ext uri="{0D108BD9-81ED-4DB2-BD59-A6C34878D82A}">
                    <a16:rowId xmlns:a16="http://schemas.microsoft.com/office/drawing/2014/main" val="69719639"/>
                  </a:ext>
                </a:extLst>
              </a:tr>
              <a:tr h="332381">
                <a:tc>
                  <a:txBody>
                    <a:bodyPr/>
                    <a:lstStyle/>
                    <a:p>
                      <a:r>
                        <a:rPr lang="pt-BR" dirty="0"/>
                        <a:t>9</a:t>
                      </a:r>
                    </a:p>
                  </a:txBody>
                  <a:tcPr/>
                </a:tc>
                <a:tc>
                  <a:txBody>
                    <a:bodyPr/>
                    <a:lstStyle/>
                    <a:p>
                      <a:endParaRPr lang="pt-BR" dirty="0"/>
                    </a:p>
                  </a:txBody>
                  <a:tcPr/>
                </a:tc>
                <a:tc>
                  <a:txBody>
                    <a:bodyPr/>
                    <a:lstStyle/>
                    <a:p>
                      <a:endParaRPr lang="pt-BR" dirty="0"/>
                    </a:p>
                  </a:txBody>
                  <a:tcPr/>
                </a:tc>
                <a:tc>
                  <a:txBody>
                    <a:bodyPr/>
                    <a:lstStyle/>
                    <a:p>
                      <a:endParaRPr lang="pt-BR" dirty="0"/>
                    </a:p>
                  </a:txBody>
                  <a:tcPr/>
                </a:tc>
                <a:tc>
                  <a:txBody>
                    <a:bodyPr/>
                    <a:lstStyle/>
                    <a:p>
                      <a:endParaRPr lang="pt-BR" dirty="0"/>
                    </a:p>
                  </a:txBody>
                  <a:tcPr>
                    <a:solidFill>
                      <a:schemeClr val="accent1">
                        <a:lumMod val="75000"/>
                      </a:schemeClr>
                    </a:solidFill>
                  </a:tcPr>
                </a:tc>
                <a:tc>
                  <a:txBody>
                    <a:bodyPr/>
                    <a:lstStyle/>
                    <a:p>
                      <a:endParaRPr lang="pt-BR" dirty="0"/>
                    </a:p>
                  </a:txBody>
                  <a:tcPr/>
                </a:tc>
                <a:extLst>
                  <a:ext uri="{0D108BD9-81ED-4DB2-BD59-A6C34878D82A}">
                    <a16:rowId xmlns:a16="http://schemas.microsoft.com/office/drawing/2014/main" val="2929469825"/>
                  </a:ext>
                </a:extLst>
              </a:tr>
              <a:tr h="332381">
                <a:tc>
                  <a:txBody>
                    <a:bodyPr/>
                    <a:lstStyle/>
                    <a:p>
                      <a:r>
                        <a:rPr lang="pt-BR" dirty="0"/>
                        <a:t>10</a:t>
                      </a:r>
                    </a:p>
                  </a:txBody>
                  <a:tcPr/>
                </a:tc>
                <a:tc>
                  <a:txBody>
                    <a:bodyPr/>
                    <a:lstStyle/>
                    <a:p>
                      <a:endParaRPr lang="pt-BR" dirty="0"/>
                    </a:p>
                  </a:txBody>
                  <a:tcPr/>
                </a:tc>
                <a:tc>
                  <a:txBody>
                    <a:bodyPr/>
                    <a:lstStyle/>
                    <a:p>
                      <a:endParaRPr lang="pt-BR" dirty="0"/>
                    </a:p>
                  </a:txBody>
                  <a:tcPr/>
                </a:tc>
                <a:tc>
                  <a:txBody>
                    <a:bodyPr/>
                    <a:lstStyle/>
                    <a:p>
                      <a:endParaRPr lang="pt-BR" dirty="0"/>
                    </a:p>
                  </a:txBody>
                  <a:tcPr/>
                </a:tc>
                <a:tc>
                  <a:txBody>
                    <a:bodyPr/>
                    <a:lstStyle/>
                    <a:p>
                      <a:endParaRPr lang="pt-BR" dirty="0"/>
                    </a:p>
                  </a:txBody>
                  <a:tcPr>
                    <a:solidFill>
                      <a:schemeClr val="accent1">
                        <a:lumMod val="75000"/>
                      </a:schemeClr>
                    </a:solidFill>
                  </a:tcPr>
                </a:tc>
                <a:tc>
                  <a:txBody>
                    <a:bodyPr/>
                    <a:lstStyle/>
                    <a:p>
                      <a:endParaRPr lang="pt-BR" dirty="0"/>
                    </a:p>
                  </a:txBody>
                  <a:tcPr/>
                </a:tc>
                <a:extLst>
                  <a:ext uri="{0D108BD9-81ED-4DB2-BD59-A6C34878D82A}">
                    <a16:rowId xmlns:a16="http://schemas.microsoft.com/office/drawing/2014/main" val="3578155559"/>
                  </a:ext>
                </a:extLst>
              </a:tr>
              <a:tr h="332381">
                <a:tc>
                  <a:txBody>
                    <a:bodyPr/>
                    <a:lstStyle/>
                    <a:p>
                      <a:r>
                        <a:rPr lang="pt-BR" dirty="0"/>
                        <a:t>11</a:t>
                      </a:r>
                    </a:p>
                  </a:txBody>
                  <a:tcPr/>
                </a:tc>
                <a:tc>
                  <a:txBody>
                    <a:bodyPr/>
                    <a:lstStyle/>
                    <a:p>
                      <a:endParaRPr lang="pt-BR" dirty="0"/>
                    </a:p>
                  </a:txBody>
                  <a:tcPr/>
                </a:tc>
                <a:tc>
                  <a:txBody>
                    <a:bodyPr/>
                    <a:lstStyle/>
                    <a:p>
                      <a:endParaRPr lang="pt-BR" dirty="0"/>
                    </a:p>
                  </a:txBody>
                  <a:tcPr/>
                </a:tc>
                <a:tc>
                  <a:txBody>
                    <a:bodyPr/>
                    <a:lstStyle/>
                    <a:p>
                      <a:endParaRPr lang="pt-BR" dirty="0"/>
                    </a:p>
                  </a:txBody>
                  <a:tcPr/>
                </a:tc>
                <a:tc>
                  <a:txBody>
                    <a:bodyPr/>
                    <a:lstStyle/>
                    <a:p>
                      <a:endParaRPr lang="pt-BR" dirty="0"/>
                    </a:p>
                  </a:txBody>
                  <a:tcPr/>
                </a:tc>
                <a:tc>
                  <a:txBody>
                    <a:bodyPr/>
                    <a:lstStyle/>
                    <a:p>
                      <a:endParaRPr lang="pt-BR" dirty="0"/>
                    </a:p>
                  </a:txBody>
                  <a:tcPr>
                    <a:solidFill>
                      <a:schemeClr val="accent1">
                        <a:lumMod val="75000"/>
                      </a:schemeClr>
                    </a:solidFill>
                  </a:tcPr>
                </a:tc>
                <a:extLst>
                  <a:ext uri="{0D108BD9-81ED-4DB2-BD59-A6C34878D82A}">
                    <a16:rowId xmlns:a16="http://schemas.microsoft.com/office/drawing/2014/main" val="1412044179"/>
                  </a:ext>
                </a:extLst>
              </a:tr>
            </a:tbl>
          </a:graphicData>
        </a:graphic>
      </p:graphicFrame>
      <p:pic>
        <p:nvPicPr>
          <p:cNvPr id="13" name="Gráfico 12" descr="Marca de seleção com preenchimento sólido">
            <a:extLst>
              <a:ext uri="{FF2B5EF4-FFF2-40B4-BE49-F238E27FC236}">
                <a16:creationId xmlns:a16="http://schemas.microsoft.com/office/drawing/2014/main" id="{167D9D01-C053-4465-9660-DDD0267B39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99379" y="2462615"/>
            <a:ext cx="307428" cy="307428"/>
          </a:xfrm>
          <a:prstGeom prst="rect">
            <a:avLst/>
          </a:prstGeom>
        </p:spPr>
      </p:pic>
      <p:pic>
        <p:nvPicPr>
          <p:cNvPr id="14" name="Gráfico 13" descr="Marca de seleção com preenchimento sólido">
            <a:extLst>
              <a:ext uri="{FF2B5EF4-FFF2-40B4-BE49-F238E27FC236}">
                <a16:creationId xmlns:a16="http://schemas.microsoft.com/office/drawing/2014/main" id="{EA3E6B06-57C6-42A3-B971-ADCFD6100E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90413" y="2838688"/>
            <a:ext cx="307428" cy="307428"/>
          </a:xfrm>
          <a:prstGeom prst="rect">
            <a:avLst/>
          </a:prstGeom>
        </p:spPr>
      </p:pic>
      <p:pic>
        <p:nvPicPr>
          <p:cNvPr id="15" name="Gráfico 14" descr="Marca de seleção com preenchimento sólido">
            <a:extLst>
              <a:ext uri="{FF2B5EF4-FFF2-40B4-BE49-F238E27FC236}">
                <a16:creationId xmlns:a16="http://schemas.microsoft.com/office/drawing/2014/main" id="{5C937FAD-DCCF-42ED-83FD-32CE8D29E6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90413" y="3204427"/>
            <a:ext cx="307428" cy="307428"/>
          </a:xfrm>
          <a:prstGeom prst="rect">
            <a:avLst/>
          </a:prstGeom>
        </p:spPr>
      </p:pic>
      <p:pic>
        <p:nvPicPr>
          <p:cNvPr id="16" name="Gráfico 15" descr="Marca de seleção com preenchimento sólido">
            <a:extLst>
              <a:ext uri="{FF2B5EF4-FFF2-40B4-BE49-F238E27FC236}">
                <a16:creationId xmlns:a16="http://schemas.microsoft.com/office/drawing/2014/main" id="{EDDCCDEF-A358-432F-91B7-A5EE6F9A37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5653" y="3577447"/>
            <a:ext cx="307428" cy="307428"/>
          </a:xfrm>
          <a:prstGeom prst="rect">
            <a:avLst/>
          </a:prstGeom>
        </p:spPr>
      </p:pic>
      <p:pic>
        <p:nvPicPr>
          <p:cNvPr id="17" name="Gráfico 16" descr="Marca de seleção com preenchimento sólido">
            <a:extLst>
              <a:ext uri="{FF2B5EF4-FFF2-40B4-BE49-F238E27FC236}">
                <a16:creationId xmlns:a16="http://schemas.microsoft.com/office/drawing/2014/main" id="{36FDC4B4-836D-4A7F-B0D7-9239E7134C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5653" y="3915957"/>
            <a:ext cx="307428" cy="307428"/>
          </a:xfrm>
          <a:prstGeom prst="rect">
            <a:avLst/>
          </a:prstGeom>
        </p:spPr>
      </p:pic>
      <p:pic>
        <p:nvPicPr>
          <p:cNvPr id="18" name="Gráfico 17" descr="Marca de seleção com preenchimento sólido">
            <a:extLst>
              <a:ext uri="{FF2B5EF4-FFF2-40B4-BE49-F238E27FC236}">
                <a16:creationId xmlns:a16="http://schemas.microsoft.com/office/drawing/2014/main" id="{1F40C437-B10A-43D3-A374-31EB5317D3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99379" y="4251117"/>
            <a:ext cx="307428" cy="307428"/>
          </a:xfrm>
          <a:prstGeom prst="rect">
            <a:avLst/>
          </a:prstGeom>
        </p:spPr>
      </p:pic>
      <p:pic>
        <p:nvPicPr>
          <p:cNvPr id="20" name="Gráfico 19" descr="Seta para Direita com preenchimento sólido">
            <a:extLst>
              <a:ext uri="{FF2B5EF4-FFF2-40B4-BE49-F238E27FC236}">
                <a16:creationId xmlns:a16="http://schemas.microsoft.com/office/drawing/2014/main" id="{EBC6C18A-8A30-4FB1-9A72-FC31BFA008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77474" y="4558545"/>
            <a:ext cx="565202" cy="565202"/>
          </a:xfrm>
          <a:prstGeom prst="rect">
            <a:avLst/>
          </a:prstGeom>
        </p:spPr>
      </p:pic>
    </p:spTree>
    <p:extLst>
      <p:ext uri="{BB962C8B-B14F-4D97-AF65-F5344CB8AC3E}">
        <p14:creationId xmlns:p14="http://schemas.microsoft.com/office/powerpoint/2010/main" val="388121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01249-8343-47D2-9A10-BE757ED3F54C}"/>
              </a:ext>
            </a:extLst>
          </p:cNvPr>
          <p:cNvSpPr>
            <a:spLocks noGrp="1"/>
          </p:cNvSpPr>
          <p:nvPr>
            <p:ph type="title"/>
          </p:nvPr>
        </p:nvSpPr>
        <p:spPr/>
        <p:txBody>
          <a:bodyPr/>
          <a:lstStyle/>
          <a:p>
            <a:r>
              <a:rPr lang="pt-BR" dirty="0"/>
              <a:t>Conclusões</a:t>
            </a:r>
          </a:p>
        </p:txBody>
      </p:sp>
      <p:sp>
        <p:nvSpPr>
          <p:cNvPr id="3" name="Espaço Reservado para Conteúdo 2">
            <a:extLst>
              <a:ext uri="{FF2B5EF4-FFF2-40B4-BE49-F238E27FC236}">
                <a16:creationId xmlns:a16="http://schemas.microsoft.com/office/drawing/2014/main" id="{4A3B3450-E422-429A-BCAC-1536E04835E0}"/>
              </a:ext>
            </a:extLst>
          </p:cNvPr>
          <p:cNvSpPr>
            <a:spLocks noGrp="1"/>
          </p:cNvSpPr>
          <p:nvPr>
            <p:ph idx="1"/>
          </p:nvPr>
        </p:nvSpPr>
        <p:spPr/>
        <p:txBody>
          <a:bodyPr/>
          <a:lstStyle/>
          <a:p>
            <a:r>
              <a:rPr lang="pt-BR" dirty="0"/>
              <a:t>O trabalho ainda está em desenvolvimento técnico, porém dentro do esperado para o cronograma. </a:t>
            </a:r>
          </a:p>
        </p:txBody>
      </p:sp>
    </p:spTree>
    <p:extLst>
      <p:ext uri="{BB962C8B-B14F-4D97-AF65-F5344CB8AC3E}">
        <p14:creationId xmlns:p14="http://schemas.microsoft.com/office/powerpoint/2010/main" val="4014449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EC985-7F9D-4B4C-80EA-54C1D7FEF487}"/>
              </a:ext>
            </a:extLst>
          </p:cNvPr>
          <p:cNvSpPr>
            <a:spLocks noGrp="1"/>
          </p:cNvSpPr>
          <p:nvPr>
            <p:ph type="title"/>
          </p:nvPr>
        </p:nvSpPr>
        <p:spPr/>
        <p:txBody>
          <a:bodyPr/>
          <a:lstStyle/>
          <a:p>
            <a:r>
              <a:rPr lang="pt-BR" dirty="0"/>
              <a:t>Bibliografia principal</a:t>
            </a:r>
          </a:p>
        </p:txBody>
      </p:sp>
      <p:sp>
        <p:nvSpPr>
          <p:cNvPr id="3" name="Espaço Reservado para Conteúdo 2">
            <a:extLst>
              <a:ext uri="{FF2B5EF4-FFF2-40B4-BE49-F238E27FC236}">
                <a16:creationId xmlns:a16="http://schemas.microsoft.com/office/drawing/2014/main" id="{FABB66E8-BEDD-4C43-9AB3-FAB8BFE649F8}"/>
              </a:ext>
            </a:extLst>
          </p:cNvPr>
          <p:cNvSpPr>
            <a:spLocks noGrp="1"/>
          </p:cNvSpPr>
          <p:nvPr>
            <p:ph idx="1"/>
          </p:nvPr>
        </p:nvSpPr>
        <p:spPr/>
        <p:txBody>
          <a:bodyPr>
            <a:normAutofit fontScale="77500" lnSpcReduction="20000"/>
          </a:bodyPr>
          <a:lstStyle/>
          <a:p>
            <a:pPr indent="-1270" algn="just" rtl="0">
              <a:spcBef>
                <a:spcPts val="1200"/>
              </a:spcBef>
              <a:spcAft>
                <a:spcPts val="0"/>
              </a:spcAft>
            </a:pPr>
            <a:r>
              <a:rPr lang="pt-BR" sz="1800" b="0" i="0" u="none" strike="noStrike" dirty="0">
                <a:solidFill>
                  <a:srgbClr val="222222"/>
                </a:solidFill>
                <a:effectLst/>
                <a:latin typeface="Times New Roman" panose="02020603050405020304" pitchFamily="18" charset="0"/>
              </a:rPr>
              <a:t>RIO, Bom Dia (org.). </a:t>
            </a:r>
            <a:r>
              <a:rPr lang="pt-BR" sz="1800" b="1" i="0" u="none" strike="noStrike" dirty="0">
                <a:solidFill>
                  <a:srgbClr val="222222"/>
                </a:solidFill>
                <a:effectLst/>
                <a:latin typeface="Times New Roman" panose="02020603050405020304" pitchFamily="18" charset="0"/>
              </a:rPr>
              <a:t>Com a quarentena, venda de produtos para prática de exercícios físicos em casa dispara no RJ</a:t>
            </a:r>
            <a:r>
              <a:rPr lang="pt-BR" sz="1800" b="0" i="0" u="none" strike="noStrike" dirty="0">
                <a:solidFill>
                  <a:srgbClr val="222222"/>
                </a:solidFill>
                <a:effectLst/>
                <a:latin typeface="Times New Roman" panose="02020603050405020304" pitchFamily="18" charset="0"/>
              </a:rPr>
              <a:t>. 2020. Disponível em: https://g1.globo.com/</a:t>
            </a:r>
            <a:r>
              <a:rPr lang="pt-BR" sz="1800" b="0" i="0" u="none" strike="noStrike" dirty="0" err="1">
                <a:solidFill>
                  <a:srgbClr val="222222"/>
                </a:solidFill>
                <a:effectLst/>
                <a:latin typeface="Times New Roman" panose="02020603050405020304" pitchFamily="18" charset="0"/>
              </a:rPr>
              <a:t>rj</a:t>
            </a:r>
            <a:r>
              <a:rPr lang="pt-BR" sz="1800" b="0" i="0" u="none" strike="noStrike" dirty="0">
                <a:solidFill>
                  <a:srgbClr val="222222"/>
                </a:solidFill>
                <a:effectLst/>
                <a:latin typeface="Times New Roman" panose="02020603050405020304" pitchFamily="18" charset="0"/>
              </a:rPr>
              <a:t>/rio-de-janeiro/noticia/2020/05/01/com-a-quarentena-venda-de-produtos-para-pratica-de-exercicios-fisicos-em-casa-dispara-no-rj.ghtml. Acesso em: 23 ago. 2020.</a:t>
            </a:r>
            <a:endParaRPr lang="pt-BR" b="0" dirty="0">
              <a:effectLst/>
            </a:endParaRPr>
          </a:p>
          <a:p>
            <a:pPr indent="-1270" algn="just" rtl="0">
              <a:spcBef>
                <a:spcPts val="1200"/>
              </a:spcBef>
              <a:spcAft>
                <a:spcPts val="0"/>
              </a:spcAft>
            </a:pPr>
            <a:r>
              <a:rPr lang="pt-BR" sz="1800" b="0" i="0" u="none" strike="noStrike" dirty="0">
                <a:solidFill>
                  <a:srgbClr val="222222"/>
                </a:solidFill>
                <a:effectLst/>
                <a:latin typeface="Times New Roman" panose="02020603050405020304" pitchFamily="18" charset="0"/>
              </a:rPr>
              <a:t>BAPTISTA, Juliana. </a:t>
            </a:r>
            <a:r>
              <a:rPr lang="pt-BR" sz="1800" b="1" i="0" u="none" strike="noStrike" dirty="0" err="1">
                <a:solidFill>
                  <a:srgbClr val="222222"/>
                </a:solidFill>
                <a:effectLst/>
                <a:latin typeface="Times New Roman" panose="02020603050405020304" pitchFamily="18" charset="0"/>
              </a:rPr>
              <a:t>Crossfit</a:t>
            </a:r>
            <a:r>
              <a:rPr lang="pt-BR" sz="1800" b="1" i="0" u="none" strike="noStrike" dirty="0">
                <a:solidFill>
                  <a:srgbClr val="222222"/>
                </a:solidFill>
                <a:effectLst/>
                <a:latin typeface="Times New Roman" panose="02020603050405020304" pitchFamily="18" charset="0"/>
              </a:rPr>
              <a:t> em casa: exercícios para fazer na quarentena</a:t>
            </a:r>
            <a:r>
              <a:rPr lang="pt-BR" sz="1800" b="0" i="0" u="none" strike="noStrike" dirty="0">
                <a:solidFill>
                  <a:srgbClr val="222222"/>
                </a:solidFill>
                <a:effectLst/>
                <a:latin typeface="Times New Roman" panose="02020603050405020304" pitchFamily="18" charset="0"/>
              </a:rPr>
              <a:t>: treinador ensina treino adaptado para o período de confinamento por causa da pandemia de coronavírus e analisa rendimento e possibilidade de lesões. Treinador ensina treino adaptado para o período de confinamento por causa da pandemia de coronavírus e analisa rendimento e possibilidade de lesões. 2020. Disponível em: https://globoesporte.globo.com/</a:t>
            </a:r>
            <a:r>
              <a:rPr lang="pt-BR" sz="1800" b="0" i="0" u="none" strike="noStrike" dirty="0" err="1">
                <a:solidFill>
                  <a:srgbClr val="222222"/>
                </a:solidFill>
                <a:effectLst/>
                <a:latin typeface="Times New Roman" panose="02020603050405020304" pitchFamily="18" charset="0"/>
              </a:rPr>
              <a:t>eu-atleta</a:t>
            </a:r>
            <a:r>
              <a:rPr lang="pt-BR" sz="1800" b="0" i="0" u="none" strike="noStrike" dirty="0">
                <a:solidFill>
                  <a:srgbClr val="222222"/>
                </a:solidFill>
                <a:effectLst/>
                <a:latin typeface="Times New Roman" panose="02020603050405020304" pitchFamily="18" charset="0"/>
              </a:rPr>
              <a:t>/treinos/noticia/</a:t>
            </a:r>
            <a:r>
              <a:rPr lang="pt-BR" sz="1800" b="0" i="0" u="none" strike="noStrike" dirty="0" err="1">
                <a:solidFill>
                  <a:srgbClr val="222222"/>
                </a:solidFill>
                <a:effectLst/>
                <a:latin typeface="Times New Roman" panose="02020603050405020304" pitchFamily="18" charset="0"/>
              </a:rPr>
              <a:t>crossfit</a:t>
            </a:r>
            <a:r>
              <a:rPr lang="pt-BR" sz="1800" b="0" i="0" u="none" strike="noStrike" dirty="0">
                <a:solidFill>
                  <a:srgbClr val="222222"/>
                </a:solidFill>
                <a:effectLst/>
                <a:latin typeface="Times New Roman" panose="02020603050405020304" pitchFamily="18" charset="0"/>
              </a:rPr>
              <a:t>-em-casa-</a:t>
            </a:r>
            <a:r>
              <a:rPr lang="pt-BR" sz="1800" b="0" i="0" u="none" strike="noStrike" dirty="0" err="1">
                <a:solidFill>
                  <a:srgbClr val="222222"/>
                </a:solidFill>
                <a:effectLst/>
                <a:latin typeface="Times New Roman" panose="02020603050405020304" pitchFamily="18" charset="0"/>
              </a:rPr>
              <a:t>exercicios</a:t>
            </a:r>
            <a:r>
              <a:rPr lang="pt-BR" sz="1800" b="0" i="0" u="none" strike="noStrike" dirty="0">
                <a:solidFill>
                  <a:srgbClr val="222222"/>
                </a:solidFill>
                <a:effectLst/>
                <a:latin typeface="Times New Roman" panose="02020603050405020304" pitchFamily="18" charset="0"/>
              </a:rPr>
              <a:t>-para-</a:t>
            </a:r>
            <a:r>
              <a:rPr lang="pt-BR" sz="1800" b="0" i="0" u="none" strike="noStrike" dirty="0" err="1">
                <a:solidFill>
                  <a:srgbClr val="222222"/>
                </a:solidFill>
                <a:effectLst/>
                <a:latin typeface="Times New Roman" panose="02020603050405020304" pitchFamily="18" charset="0"/>
              </a:rPr>
              <a:t>fazer.ghtml</a:t>
            </a:r>
            <a:r>
              <a:rPr lang="pt-BR" sz="1800" b="0" i="0" u="none" strike="noStrike" dirty="0">
                <a:solidFill>
                  <a:srgbClr val="222222"/>
                </a:solidFill>
                <a:effectLst/>
                <a:latin typeface="Times New Roman" panose="02020603050405020304" pitchFamily="18" charset="0"/>
              </a:rPr>
              <a:t>. Acesso em: 23 ago. 2020.</a:t>
            </a:r>
            <a:endParaRPr lang="pt-BR" b="0" dirty="0">
              <a:effectLst/>
            </a:endParaRPr>
          </a:p>
          <a:p>
            <a:pPr indent="-1270" algn="just" rtl="0">
              <a:spcBef>
                <a:spcPts val="1200"/>
              </a:spcBef>
              <a:spcAft>
                <a:spcPts val="0"/>
              </a:spcAft>
            </a:pPr>
            <a:r>
              <a:rPr lang="pt-BR" sz="1800" b="0" i="0" u="none" strike="noStrike" dirty="0">
                <a:solidFill>
                  <a:srgbClr val="222222"/>
                </a:solidFill>
                <a:effectLst/>
                <a:latin typeface="Times New Roman" panose="02020603050405020304" pitchFamily="18" charset="0"/>
              </a:rPr>
              <a:t>BRASIL, Saúde (org.). </a:t>
            </a:r>
            <a:r>
              <a:rPr lang="pt-BR" sz="1800" b="1" i="0" u="none" strike="noStrike" dirty="0">
                <a:solidFill>
                  <a:srgbClr val="222222"/>
                </a:solidFill>
                <a:effectLst/>
                <a:latin typeface="Times New Roman" panose="02020603050405020304" pitchFamily="18" charset="0"/>
              </a:rPr>
              <a:t>Atividades Físicas em grupo geram mais motivação para uma vida mais ativa</a:t>
            </a:r>
            <a:r>
              <a:rPr lang="pt-BR" sz="1800" b="0" i="0" u="none" strike="noStrike" dirty="0">
                <a:solidFill>
                  <a:srgbClr val="222222"/>
                </a:solidFill>
                <a:effectLst/>
                <a:latin typeface="Times New Roman" panose="02020603050405020304" pitchFamily="18" charset="0"/>
              </a:rPr>
              <a:t>: atividade física em grupo é bom para gerar estímulo, mas pode acabar em lesão quando os exercícios não são personalizados. Atividade física em grupo é bom para gerar estímulo, mas pode acabar em lesão quando os exercícios não são personalizados. 2017. Disponível em: https://saudebrasil.saude.gov.br/eu-quero-me-exercitar-mais/atividades-fisicas-em-grupo-geram-mais-motivacao-para-uma-vida-mais-ativa. Acesso em: 23 ago. 2020.</a:t>
            </a:r>
            <a:endParaRPr lang="pt-BR" b="0" dirty="0">
              <a:effectLst/>
            </a:endParaRPr>
          </a:p>
          <a:p>
            <a:br>
              <a:rPr lang="pt-BR" dirty="0"/>
            </a:br>
            <a:endParaRPr lang="pt-BR" dirty="0"/>
          </a:p>
        </p:txBody>
      </p:sp>
    </p:spTree>
    <p:extLst>
      <p:ext uri="{BB962C8B-B14F-4D97-AF65-F5344CB8AC3E}">
        <p14:creationId xmlns:p14="http://schemas.microsoft.com/office/powerpoint/2010/main" val="1217331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15AE1-6B69-4F80-B0C4-9FEE5EDDE02A}"/>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7245C46D-8EA1-4178-80CA-0103DF1682D1}"/>
              </a:ext>
            </a:extLst>
          </p:cNvPr>
          <p:cNvSpPr>
            <a:spLocks noGrp="1"/>
          </p:cNvSpPr>
          <p:nvPr>
            <p:ph idx="1"/>
          </p:nvPr>
        </p:nvSpPr>
        <p:spPr>
          <a:xfrm>
            <a:off x="1251678" y="1632204"/>
            <a:ext cx="10178322" cy="4843411"/>
          </a:xfrm>
        </p:spPr>
        <p:txBody>
          <a:bodyPr>
            <a:normAutofit/>
          </a:bodyPr>
          <a:lstStyle/>
          <a:p>
            <a:r>
              <a:rPr lang="pt-BR" dirty="0"/>
              <a:t>COVID-19</a:t>
            </a:r>
          </a:p>
          <a:p>
            <a:pPr marL="0" indent="0">
              <a:buNone/>
            </a:pPr>
            <a:endParaRPr lang="pt-BR" dirty="0"/>
          </a:p>
          <a:p>
            <a:r>
              <a:rPr lang="pt-BR" dirty="0"/>
              <a:t>Mais profissionais autônomos de educação física no mercado.</a:t>
            </a:r>
          </a:p>
          <a:p>
            <a:endParaRPr lang="pt-BR" dirty="0"/>
          </a:p>
          <a:p>
            <a:r>
              <a:rPr lang="pt-BR" dirty="0"/>
              <a:t>Dessa maneira, o trabalho propõe o desenvolvimento de uma plataforma web que aproxime o profissional e os atletas. Não somente isso, mas que seja uma plataforma evolutiva onde o profissional consiga ver o desempenho contínuo do atleta e gerenciar seus treinos individuais e em grupo, propondo metas e acompanhando resultados. </a:t>
            </a:r>
          </a:p>
        </p:txBody>
      </p:sp>
    </p:spTree>
    <p:extLst>
      <p:ext uri="{BB962C8B-B14F-4D97-AF65-F5344CB8AC3E}">
        <p14:creationId xmlns:p14="http://schemas.microsoft.com/office/powerpoint/2010/main" val="67074773"/>
      </p:ext>
    </p:extLst>
  </p:cSld>
  <p:clrMapOvr>
    <a:masterClrMapping/>
  </p:clrMapOvr>
  <mc:AlternateContent xmlns:mc="http://schemas.openxmlformats.org/markup-compatibility/2006">
    <mc:Choice xmlns:p14="http://schemas.microsoft.com/office/powerpoint/2010/main" Requires="p14">
      <p:transition spd="slow" p14:dur="2000" advTm="3906"/>
    </mc:Choice>
    <mc:Fallback>
      <p:transition spd="slow" advTm="390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A21EED-2D85-4712-B27C-7724A693884D}"/>
              </a:ext>
            </a:extLst>
          </p:cNvPr>
          <p:cNvSpPr>
            <a:spLocks noGrp="1"/>
          </p:cNvSpPr>
          <p:nvPr>
            <p:ph type="title"/>
          </p:nvPr>
        </p:nvSpPr>
        <p:spPr/>
        <p:txBody>
          <a:bodyPr/>
          <a:lstStyle/>
          <a:p>
            <a:r>
              <a:rPr lang="pt-BR" dirty="0"/>
              <a:t>Objetivos</a:t>
            </a:r>
          </a:p>
        </p:txBody>
      </p:sp>
      <p:sp>
        <p:nvSpPr>
          <p:cNvPr id="3" name="Espaço Reservado para Conteúdo 2">
            <a:extLst>
              <a:ext uri="{FF2B5EF4-FFF2-40B4-BE49-F238E27FC236}">
                <a16:creationId xmlns:a16="http://schemas.microsoft.com/office/drawing/2014/main" id="{55D41622-3399-4F41-BC02-6940E76EC020}"/>
              </a:ext>
            </a:extLst>
          </p:cNvPr>
          <p:cNvSpPr>
            <a:spLocks noGrp="1"/>
          </p:cNvSpPr>
          <p:nvPr>
            <p:ph sz="half" idx="1"/>
          </p:nvPr>
        </p:nvSpPr>
        <p:spPr>
          <a:xfrm>
            <a:off x="968263" y="1608083"/>
            <a:ext cx="10461737" cy="4960883"/>
          </a:xfrm>
        </p:spPr>
        <p:txBody>
          <a:bodyPr>
            <a:normAutofit/>
          </a:bodyPr>
          <a:lstStyle/>
          <a:p>
            <a:pPr marL="0" indent="0">
              <a:buNone/>
            </a:pPr>
            <a:r>
              <a:rPr lang="pt-BR" sz="2500" dirty="0"/>
              <a:t>Objetivo geral</a:t>
            </a:r>
            <a:r>
              <a:rPr lang="pt-BR" dirty="0"/>
              <a:t> </a:t>
            </a:r>
            <a:br>
              <a:rPr lang="pt-BR" dirty="0"/>
            </a:br>
            <a:endParaRPr lang="pt-BR" dirty="0"/>
          </a:p>
          <a:p>
            <a:r>
              <a:rPr lang="pt-BR" sz="2200" dirty="0"/>
              <a:t>O objetivo geral deste trabalho é a proposta e implementação de um aplicativo web com foco em ajudar o educador físico autônomo a gerenciar suas atividades de forma prática e na melhoria do entusiasmo de praticantes de esportes coletivos, com ênfase em praticantes de atividades funcionais/</a:t>
            </a:r>
            <a:r>
              <a:rPr lang="pt-BR" sz="2200" dirty="0" err="1"/>
              <a:t>CrossTraining</a:t>
            </a:r>
            <a:r>
              <a:rPr lang="pt-BR" sz="2200" dirty="0"/>
              <a:t>.</a:t>
            </a:r>
          </a:p>
          <a:p>
            <a:pPr marL="246380" indent="0" algn="just" rtl="0" fontAlgn="base">
              <a:lnSpc>
                <a:spcPct val="170000"/>
              </a:lnSpc>
              <a:spcBef>
                <a:spcPts val="0"/>
              </a:spcBef>
              <a:spcAft>
                <a:spcPts val="0"/>
              </a:spcAft>
              <a:buNone/>
            </a:pPr>
            <a:endParaRPr lang="pt-BR" dirty="0"/>
          </a:p>
          <a:p>
            <a:pPr marL="474980" algn="just" rtl="0" fontAlgn="base">
              <a:lnSpc>
                <a:spcPct val="170000"/>
              </a:lnSpc>
              <a:spcBef>
                <a:spcPts val="0"/>
              </a:spcBef>
              <a:spcAft>
                <a:spcPts val="0"/>
              </a:spcAft>
              <a:buFont typeface="Arial" panose="020B0604020202020204" pitchFamily="34" charset="0"/>
              <a:buChar char="•"/>
            </a:pPr>
            <a:endParaRPr lang="pt-BR" sz="2500" dirty="0"/>
          </a:p>
          <a:p>
            <a:pPr marL="0" indent="0">
              <a:buNone/>
            </a:pPr>
            <a:endParaRPr lang="pt-BR" dirty="0"/>
          </a:p>
        </p:txBody>
      </p:sp>
    </p:spTree>
    <p:extLst>
      <p:ext uri="{BB962C8B-B14F-4D97-AF65-F5344CB8AC3E}">
        <p14:creationId xmlns:p14="http://schemas.microsoft.com/office/powerpoint/2010/main" val="2164794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A21EED-2D85-4712-B27C-7724A693884D}"/>
              </a:ext>
            </a:extLst>
          </p:cNvPr>
          <p:cNvSpPr>
            <a:spLocks noGrp="1"/>
          </p:cNvSpPr>
          <p:nvPr>
            <p:ph type="title"/>
          </p:nvPr>
        </p:nvSpPr>
        <p:spPr/>
        <p:txBody>
          <a:bodyPr/>
          <a:lstStyle/>
          <a:p>
            <a:r>
              <a:rPr lang="pt-BR" dirty="0"/>
              <a:t>Objetivos</a:t>
            </a:r>
          </a:p>
        </p:txBody>
      </p:sp>
      <p:sp>
        <p:nvSpPr>
          <p:cNvPr id="3" name="Espaço Reservado para Conteúdo 2">
            <a:extLst>
              <a:ext uri="{FF2B5EF4-FFF2-40B4-BE49-F238E27FC236}">
                <a16:creationId xmlns:a16="http://schemas.microsoft.com/office/drawing/2014/main" id="{55D41622-3399-4F41-BC02-6940E76EC020}"/>
              </a:ext>
            </a:extLst>
          </p:cNvPr>
          <p:cNvSpPr>
            <a:spLocks noGrp="1"/>
          </p:cNvSpPr>
          <p:nvPr>
            <p:ph sz="half" idx="1"/>
          </p:nvPr>
        </p:nvSpPr>
        <p:spPr>
          <a:xfrm>
            <a:off x="968263" y="1608083"/>
            <a:ext cx="10461737" cy="4960883"/>
          </a:xfrm>
        </p:spPr>
        <p:txBody>
          <a:bodyPr>
            <a:normAutofit fontScale="92500" lnSpcReduction="10000"/>
          </a:bodyPr>
          <a:lstStyle/>
          <a:p>
            <a:pPr marL="0" indent="0">
              <a:buNone/>
            </a:pPr>
            <a:r>
              <a:rPr lang="pt-BR" sz="2500" dirty="0"/>
              <a:t>Objetivos específicos </a:t>
            </a:r>
            <a:r>
              <a:rPr lang="pt-BR" dirty="0"/>
              <a:t> </a:t>
            </a:r>
            <a:br>
              <a:rPr lang="pt-BR" dirty="0"/>
            </a:br>
            <a:endParaRPr lang="pt-BR" sz="1600" dirty="0"/>
          </a:p>
          <a:p>
            <a:pPr marL="474980" algn="just" rtl="0" fontAlgn="base">
              <a:lnSpc>
                <a:spcPct val="170000"/>
              </a:lnSpc>
              <a:spcBef>
                <a:spcPts val="0"/>
              </a:spcBef>
              <a:spcAft>
                <a:spcPts val="0"/>
              </a:spcAft>
              <a:buFont typeface="Arial" panose="020B0604020202020204" pitchFamily="34" charset="0"/>
              <a:buChar char="•"/>
            </a:pPr>
            <a:r>
              <a:rPr lang="pt-BR" sz="2000" dirty="0"/>
              <a:t>Pesquisa com profissionais autônomos de educação física. </a:t>
            </a:r>
          </a:p>
          <a:p>
            <a:pPr marL="474980" algn="just" rtl="0" fontAlgn="base">
              <a:lnSpc>
                <a:spcPct val="170000"/>
              </a:lnSpc>
              <a:spcBef>
                <a:spcPts val="0"/>
              </a:spcBef>
              <a:spcAft>
                <a:spcPts val="0"/>
              </a:spcAft>
              <a:buFont typeface="Arial" panose="020B0604020202020204" pitchFamily="34" charset="0"/>
              <a:buChar char="•"/>
            </a:pPr>
            <a:r>
              <a:rPr lang="pt-BR" sz="2000" dirty="0"/>
              <a:t>Pesquisa com atletas de atividades funcionais.</a:t>
            </a:r>
          </a:p>
          <a:p>
            <a:pPr marL="474980" algn="just" rtl="0" fontAlgn="base">
              <a:lnSpc>
                <a:spcPct val="170000"/>
              </a:lnSpc>
              <a:spcBef>
                <a:spcPts val="0"/>
              </a:spcBef>
              <a:spcAft>
                <a:spcPts val="0"/>
              </a:spcAft>
              <a:buFont typeface="Arial" panose="020B0604020202020204" pitchFamily="34" charset="0"/>
              <a:buChar char="•"/>
            </a:pPr>
            <a:r>
              <a:rPr lang="pt-BR" sz="2000" dirty="0"/>
              <a:t>Levantamento dos requisitos do sistema.</a:t>
            </a:r>
          </a:p>
          <a:p>
            <a:pPr marL="474980" algn="just" rtl="0" fontAlgn="base">
              <a:lnSpc>
                <a:spcPct val="170000"/>
              </a:lnSpc>
              <a:spcBef>
                <a:spcPts val="0"/>
              </a:spcBef>
              <a:spcAft>
                <a:spcPts val="0"/>
              </a:spcAft>
              <a:buFont typeface="Arial" panose="020B0604020202020204" pitchFamily="34" charset="0"/>
              <a:buChar char="•"/>
            </a:pPr>
            <a:r>
              <a:rPr lang="pt-BR" sz="2000" dirty="0"/>
              <a:t>Modelagem do banco de dados. </a:t>
            </a:r>
          </a:p>
          <a:p>
            <a:pPr marL="474980" algn="just" rtl="0" fontAlgn="base">
              <a:lnSpc>
                <a:spcPct val="170000"/>
              </a:lnSpc>
              <a:spcBef>
                <a:spcPts val="0"/>
              </a:spcBef>
              <a:spcAft>
                <a:spcPts val="0"/>
              </a:spcAft>
              <a:buFont typeface="Arial" panose="020B0604020202020204" pitchFamily="34" charset="0"/>
              <a:buChar char="•"/>
            </a:pPr>
            <a:r>
              <a:rPr lang="pt-BR" sz="2000" dirty="0"/>
              <a:t>Desenvolvimento do sistema.</a:t>
            </a:r>
          </a:p>
          <a:p>
            <a:pPr marL="474980" algn="just" rtl="0" fontAlgn="base">
              <a:lnSpc>
                <a:spcPct val="170000"/>
              </a:lnSpc>
              <a:spcBef>
                <a:spcPts val="0"/>
              </a:spcBef>
              <a:spcAft>
                <a:spcPts val="0"/>
              </a:spcAft>
              <a:buFont typeface="Arial" panose="020B0604020202020204" pitchFamily="34" charset="0"/>
              <a:buChar char="•"/>
            </a:pPr>
            <a:r>
              <a:rPr lang="pt-BR" sz="2000" dirty="0"/>
              <a:t>Testes.</a:t>
            </a:r>
          </a:p>
          <a:p>
            <a:pPr marL="474980" algn="just" rtl="0" fontAlgn="base">
              <a:lnSpc>
                <a:spcPct val="170000"/>
              </a:lnSpc>
              <a:spcBef>
                <a:spcPts val="0"/>
              </a:spcBef>
              <a:spcAft>
                <a:spcPts val="0"/>
              </a:spcAft>
              <a:buFont typeface="Arial" panose="020B0604020202020204" pitchFamily="34" charset="0"/>
              <a:buChar char="•"/>
            </a:pPr>
            <a:r>
              <a:rPr lang="pt-BR" sz="2000" dirty="0"/>
              <a:t>Correções e melhorias no sistema.</a:t>
            </a:r>
          </a:p>
          <a:p>
            <a:pPr marL="474980" algn="just" rtl="0" fontAlgn="base">
              <a:lnSpc>
                <a:spcPct val="170000"/>
              </a:lnSpc>
              <a:spcBef>
                <a:spcPts val="0"/>
              </a:spcBef>
              <a:spcAft>
                <a:spcPts val="0"/>
              </a:spcAft>
              <a:buFont typeface="Arial" panose="020B0604020202020204" pitchFamily="34" charset="0"/>
              <a:buChar char="•"/>
            </a:pPr>
            <a:r>
              <a:rPr lang="pt-BR" sz="2000" dirty="0"/>
              <a:t>Coleta de resultados.</a:t>
            </a:r>
          </a:p>
          <a:p>
            <a:pPr marL="474980" algn="just" rtl="0" fontAlgn="base">
              <a:lnSpc>
                <a:spcPct val="170000"/>
              </a:lnSpc>
              <a:spcBef>
                <a:spcPts val="0"/>
              </a:spcBef>
              <a:spcAft>
                <a:spcPts val="0"/>
              </a:spcAft>
              <a:buFont typeface="Arial" panose="020B0604020202020204" pitchFamily="34" charset="0"/>
              <a:buChar char="•"/>
            </a:pPr>
            <a:r>
              <a:rPr lang="pt-BR" sz="2000" dirty="0"/>
              <a:t>Finalização do trabalho de conclusão de curso.</a:t>
            </a:r>
          </a:p>
          <a:p>
            <a:pPr marL="246380" indent="0" algn="just" rtl="0" fontAlgn="base">
              <a:lnSpc>
                <a:spcPct val="170000"/>
              </a:lnSpc>
              <a:spcBef>
                <a:spcPts val="0"/>
              </a:spcBef>
              <a:spcAft>
                <a:spcPts val="0"/>
              </a:spcAft>
              <a:buNone/>
            </a:pPr>
            <a:endParaRPr lang="pt-BR" dirty="0"/>
          </a:p>
          <a:p>
            <a:pPr marL="474980" algn="just" rtl="0" fontAlgn="base">
              <a:lnSpc>
                <a:spcPct val="170000"/>
              </a:lnSpc>
              <a:spcBef>
                <a:spcPts val="0"/>
              </a:spcBef>
              <a:spcAft>
                <a:spcPts val="0"/>
              </a:spcAft>
              <a:buFont typeface="Arial" panose="020B0604020202020204" pitchFamily="34" charset="0"/>
              <a:buChar char="•"/>
            </a:pPr>
            <a:endParaRPr lang="pt-BR" sz="2500" dirty="0"/>
          </a:p>
          <a:p>
            <a:pPr marL="0" indent="0">
              <a:buNone/>
            </a:pPr>
            <a:endParaRPr lang="pt-BR" dirty="0"/>
          </a:p>
        </p:txBody>
      </p:sp>
      <p:pic>
        <p:nvPicPr>
          <p:cNvPr id="5" name="Gráfico 4" descr="Marca de seleção com preenchimento sólido">
            <a:extLst>
              <a:ext uri="{FF2B5EF4-FFF2-40B4-BE49-F238E27FC236}">
                <a16:creationId xmlns:a16="http://schemas.microsoft.com/office/drawing/2014/main" id="{CBE8C172-54E9-4650-9911-C6512E8021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36373" y="2303865"/>
            <a:ext cx="307428" cy="307428"/>
          </a:xfrm>
          <a:prstGeom prst="rect">
            <a:avLst/>
          </a:prstGeom>
        </p:spPr>
      </p:pic>
      <p:pic>
        <p:nvPicPr>
          <p:cNvPr id="6" name="Gráfico 5" descr="Marca de seleção com preenchimento sólido">
            <a:extLst>
              <a:ext uri="{FF2B5EF4-FFF2-40B4-BE49-F238E27FC236}">
                <a16:creationId xmlns:a16="http://schemas.microsoft.com/office/drawing/2014/main" id="{0045DD70-7AF9-40C0-BF4B-77A4155E45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87428" y="2765007"/>
            <a:ext cx="307428" cy="307428"/>
          </a:xfrm>
          <a:prstGeom prst="rect">
            <a:avLst/>
          </a:prstGeom>
        </p:spPr>
      </p:pic>
      <p:pic>
        <p:nvPicPr>
          <p:cNvPr id="7" name="Gráfico 6" descr="Marca de seleção com preenchimento sólido">
            <a:extLst>
              <a:ext uri="{FF2B5EF4-FFF2-40B4-BE49-F238E27FC236}">
                <a16:creationId xmlns:a16="http://schemas.microsoft.com/office/drawing/2014/main" id="{DF8A9AEE-91B5-4E8E-B251-0C86B1CD0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9146" y="3715932"/>
            <a:ext cx="307428" cy="307428"/>
          </a:xfrm>
          <a:prstGeom prst="rect">
            <a:avLst/>
          </a:prstGeom>
        </p:spPr>
      </p:pic>
      <p:pic>
        <p:nvPicPr>
          <p:cNvPr id="8" name="Gráfico 7" descr="Marca de seleção com preenchimento sólido">
            <a:extLst>
              <a:ext uri="{FF2B5EF4-FFF2-40B4-BE49-F238E27FC236}">
                <a16:creationId xmlns:a16="http://schemas.microsoft.com/office/drawing/2014/main" id="{3DF2DE11-D8B1-4FFE-B101-0A7150DE99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3074" y="3275286"/>
            <a:ext cx="307428" cy="307428"/>
          </a:xfrm>
          <a:prstGeom prst="rect">
            <a:avLst/>
          </a:prstGeom>
        </p:spPr>
      </p:pic>
    </p:spTree>
    <p:extLst>
      <p:ext uri="{BB962C8B-B14F-4D97-AF65-F5344CB8AC3E}">
        <p14:creationId xmlns:p14="http://schemas.microsoft.com/office/powerpoint/2010/main" val="346502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8AE81-21FB-40A1-97F2-5F722DA35855}"/>
              </a:ext>
            </a:extLst>
          </p:cNvPr>
          <p:cNvSpPr>
            <a:spLocks noGrp="1"/>
          </p:cNvSpPr>
          <p:nvPr>
            <p:ph type="title"/>
          </p:nvPr>
        </p:nvSpPr>
        <p:spPr/>
        <p:txBody>
          <a:bodyPr/>
          <a:lstStyle/>
          <a:p>
            <a:r>
              <a:rPr lang="pt-BR" dirty="0"/>
              <a:t>Justificativa</a:t>
            </a:r>
          </a:p>
        </p:txBody>
      </p:sp>
      <p:sp>
        <p:nvSpPr>
          <p:cNvPr id="3" name="Espaço Reservado para Conteúdo 2">
            <a:extLst>
              <a:ext uri="{FF2B5EF4-FFF2-40B4-BE49-F238E27FC236}">
                <a16:creationId xmlns:a16="http://schemas.microsoft.com/office/drawing/2014/main" id="{F4C6C93A-0103-4197-A9C3-CF99F632AE87}"/>
              </a:ext>
            </a:extLst>
          </p:cNvPr>
          <p:cNvSpPr>
            <a:spLocks noGrp="1"/>
          </p:cNvSpPr>
          <p:nvPr>
            <p:ph idx="1"/>
          </p:nvPr>
        </p:nvSpPr>
        <p:spPr>
          <a:xfrm>
            <a:off x="1251678" y="2286001"/>
            <a:ext cx="10178322" cy="4189614"/>
          </a:xfrm>
        </p:spPr>
        <p:txBody>
          <a:bodyPr>
            <a:normAutofit fontScale="85000" lnSpcReduction="10000"/>
          </a:bodyPr>
          <a:lstStyle/>
          <a:p>
            <a:pPr marL="0" indent="0" algn="just" fontAlgn="base">
              <a:spcBef>
                <a:spcPts val="0"/>
              </a:spcBef>
              <a:buNone/>
            </a:pPr>
            <a:endParaRPr lang="pt-BR" sz="2200" dirty="0"/>
          </a:p>
          <a:p>
            <a:pPr algn="just" fontAlgn="base">
              <a:spcBef>
                <a:spcPts val="0"/>
              </a:spcBef>
            </a:pPr>
            <a:r>
              <a:rPr lang="pt-BR" sz="2400" dirty="0"/>
              <a:t>Pesquisa</a:t>
            </a:r>
          </a:p>
          <a:p>
            <a:pPr algn="just" fontAlgn="base">
              <a:spcBef>
                <a:spcPts val="0"/>
              </a:spcBef>
            </a:pPr>
            <a:endParaRPr lang="pt-BR" sz="2200" dirty="0"/>
          </a:p>
          <a:p>
            <a:pPr algn="just" fontAlgn="base">
              <a:spcBef>
                <a:spcPts val="0"/>
              </a:spcBef>
            </a:pPr>
            <a:r>
              <a:rPr lang="pt-BR" sz="2400" dirty="0"/>
              <a:t>Todos os profissionais relataram não possuir local específico para gerenciar os treinos.</a:t>
            </a:r>
          </a:p>
          <a:p>
            <a:pPr marL="0" indent="0" algn="just" fontAlgn="base">
              <a:spcBef>
                <a:spcPts val="0"/>
              </a:spcBef>
              <a:buNone/>
            </a:pPr>
            <a:r>
              <a:rPr lang="pt-BR" sz="2400" dirty="0"/>
              <a:t> </a:t>
            </a:r>
          </a:p>
          <a:p>
            <a:pPr algn="just" fontAlgn="base">
              <a:spcBef>
                <a:spcPts val="0"/>
              </a:spcBef>
            </a:pPr>
            <a:r>
              <a:rPr lang="pt-BR" sz="2400" dirty="0"/>
              <a:t>44% das pessoas não estão filiados a uma academia, e desses 44% só 6% tem um profissional de educação física por trás dos seus treinos. O restante treina por conta própria.</a:t>
            </a:r>
          </a:p>
          <a:p>
            <a:pPr marL="0" indent="0" algn="just" fontAlgn="base">
              <a:spcBef>
                <a:spcPts val="0"/>
              </a:spcBef>
              <a:buNone/>
            </a:pPr>
            <a:endParaRPr lang="pt-BR" sz="2200" dirty="0"/>
          </a:p>
          <a:p>
            <a:pPr algn="just" fontAlgn="base">
              <a:spcBef>
                <a:spcPts val="0"/>
              </a:spcBef>
            </a:pPr>
            <a:r>
              <a:rPr lang="pt-BR" sz="2200" dirty="0"/>
              <a:t>Aplicativos para academias. </a:t>
            </a:r>
          </a:p>
          <a:p>
            <a:pPr algn="just" fontAlgn="base">
              <a:spcBef>
                <a:spcPts val="0"/>
              </a:spcBef>
            </a:pPr>
            <a:endParaRPr lang="pt-BR" sz="2200" dirty="0"/>
          </a:p>
          <a:p>
            <a:pPr algn="just" fontAlgn="base">
              <a:spcBef>
                <a:spcPts val="0"/>
              </a:spcBef>
            </a:pPr>
            <a:r>
              <a:rPr lang="pt-BR" sz="2200" dirty="0" err="1"/>
              <a:t>Gympass</a:t>
            </a:r>
            <a:endParaRPr lang="pt-BR" sz="2200" dirty="0"/>
          </a:p>
          <a:p>
            <a:pPr marL="0" indent="0" algn="just" fontAlgn="base">
              <a:spcBef>
                <a:spcPts val="0"/>
              </a:spcBef>
              <a:buNone/>
            </a:pPr>
            <a:br>
              <a:rPr lang="pt-BR" sz="2200" dirty="0"/>
            </a:br>
            <a:endParaRPr lang="pt-BR" sz="2200" dirty="0"/>
          </a:p>
          <a:p>
            <a:endParaRPr lang="pt-BR" dirty="0"/>
          </a:p>
        </p:txBody>
      </p:sp>
    </p:spTree>
    <p:extLst>
      <p:ext uri="{BB962C8B-B14F-4D97-AF65-F5344CB8AC3E}">
        <p14:creationId xmlns:p14="http://schemas.microsoft.com/office/powerpoint/2010/main" val="40946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DB519-BC22-499A-9732-69E125F2C45C}"/>
              </a:ext>
            </a:extLst>
          </p:cNvPr>
          <p:cNvSpPr>
            <a:spLocks noGrp="1"/>
          </p:cNvSpPr>
          <p:nvPr>
            <p:ph type="title"/>
          </p:nvPr>
        </p:nvSpPr>
        <p:spPr/>
        <p:txBody>
          <a:bodyPr/>
          <a:lstStyle/>
          <a:p>
            <a:r>
              <a:rPr lang="pt-BR" dirty="0"/>
              <a:t>Fundamentação teórica</a:t>
            </a:r>
          </a:p>
        </p:txBody>
      </p:sp>
      <p:sp>
        <p:nvSpPr>
          <p:cNvPr id="3" name="Espaço Reservado para Conteúdo 2">
            <a:extLst>
              <a:ext uri="{FF2B5EF4-FFF2-40B4-BE49-F238E27FC236}">
                <a16:creationId xmlns:a16="http://schemas.microsoft.com/office/drawing/2014/main" id="{8D9935C4-C619-4ACE-8E53-C8222DC5CB53}"/>
              </a:ext>
            </a:extLst>
          </p:cNvPr>
          <p:cNvSpPr>
            <a:spLocks noGrp="1"/>
          </p:cNvSpPr>
          <p:nvPr>
            <p:ph idx="1"/>
          </p:nvPr>
        </p:nvSpPr>
        <p:spPr/>
        <p:txBody>
          <a:bodyPr/>
          <a:lstStyle/>
          <a:p>
            <a:r>
              <a:rPr lang="pt-BR" dirty="0"/>
              <a:t>Atividades esportivas sempre foram realizadas.</a:t>
            </a:r>
          </a:p>
          <a:p>
            <a:endParaRPr lang="pt-BR" dirty="0"/>
          </a:p>
          <a:p>
            <a:r>
              <a:rPr lang="pt-BR" dirty="0"/>
              <a:t>Esportes em grupo; individuais; lazer; profissão.</a:t>
            </a:r>
          </a:p>
          <a:p>
            <a:endParaRPr lang="pt-BR" dirty="0"/>
          </a:p>
          <a:p>
            <a:r>
              <a:rPr lang="pt-BR" dirty="0"/>
              <a:t>Saúde</a:t>
            </a:r>
          </a:p>
          <a:p>
            <a:endParaRPr lang="pt-BR" dirty="0"/>
          </a:p>
          <a:p>
            <a:r>
              <a:rPr lang="pt-BR" dirty="0"/>
              <a:t>COVID-19</a:t>
            </a:r>
          </a:p>
        </p:txBody>
      </p:sp>
    </p:spTree>
    <p:extLst>
      <p:ext uri="{BB962C8B-B14F-4D97-AF65-F5344CB8AC3E}">
        <p14:creationId xmlns:p14="http://schemas.microsoft.com/office/powerpoint/2010/main" val="216080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AEF39-5860-4A1C-B59E-05E9719F237B}"/>
              </a:ext>
            </a:extLst>
          </p:cNvPr>
          <p:cNvSpPr>
            <a:spLocks noGrp="1"/>
          </p:cNvSpPr>
          <p:nvPr>
            <p:ph type="title"/>
          </p:nvPr>
        </p:nvSpPr>
        <p:spPr/>
        <p:txBody>
          <a:bodyPr/>
          <a:lstStyle/>
          <a:p>
            <a:r>
              <a:rPr lang="pt-BR" dirty="0"/>
              <a:t>Fundamentação teórica</a:t>
            </a:r>
          </a:p>
        </p:txBody>
      </p:sp>
      <p:sp>
        <p:nvSpPr>
          <p:cNvPr id="3" name="Espaço Reservado para Conteúdo 2">
            <a:extLst>
              <a:ext uri="{FF2B5EF4-FFF2-40B4-BE49-F238E27FC236}">
                <a16:creationId xmlns:a16="http://schemas.microsoft.com/office/drawing/2014/main" id="{C14DB67E-86E9-485D-8444-B27F5A6D2EFE}"/>
              </a:ext>
            </a:extLst>
          </p:cNvPr>
          <p:cNvSpPr>
            <a:spLocks noGrp="1"/>
          </p:cNvSpPr>
          <p:nvPr>
            <p:ph idx="1"/>
          </p:nvPr>
        </p:nvSpPr>
        <p:spPr/>
        <p:txBody>
          <a:bodyPr/>
          <a:lstStyle/>
          <a:p>
            <a:r>
              <a:rPr lang="pt-BR" dirty="0"/>
              <a:t>Aumento na venda de produtos</a:t>
            </a:r>
          </a:p>
          <a:p>
            <a:endParaRPr lang="pt-BR" dirty="0"/>
          </a:p>
          <a:p>
            <a:r>
              <a:rPr lang="pt-BR" dirty="0"/>
              <a:t>Aumento das vídeo chamadas</a:t>
            </a:r>
          </a:p>
          <a:p>
            <a:endParaRPr lang="pt-BR" dirty="0"/>
          </a:p>
          <a:p>
            <a:r>
              <a:rPr lang="pt-BR" dirty="0"/>
              <a:t>Avaliação a distancia</a:t>
            </a:r>
          </a:p>
        </p:txBody>
      </p:sp>
    </p:spTree>
    <p:extLst>
      <p:ext uri="{BB962C8B-B14F-4D97-AF65-F5344CB8AC3E}">
        <p14:creationId xmlns:p14="http://schemas.microsoft.com/office/powerpoint/2010/main" val="92374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m 25" descr="Diagrama&#10;&#10;Descrição gerada automaticamente">
            <a:extLst>
              <a:ext uri="{FF2B5EF4-FFF2-40B4-BE49-F238E27FC236}">
                <a16:creationId xmlns:a16="http://schemas.microsoft.com/office/drawing/2014/main" id="{D6A4A2E8-B809-460F-A8E2-ABF46B83D3D3}"/>
              </a:ext>
            </a:extLst>
          </p:cNvPr>
          <p:cNvPicPr>
            <a:picLocks noChangeAspect="1"/>
          </p:cNvPicPr>
          <p:nvPr/>
        </p:nvPicPr>
        <p:blipFill>
          <a:blip r:embed="rId3"/>
          <a:stretch>
            <a:fillRect/>
          </a:stretch>
        </p:blipFill>
        <p:spPr>
          <a:xfrm>
            <a:off x="635513" y="922613"/>
            <a:ext cx="6468878" cy="4465104"/>
          </a:xfrm>
          <a:prstGeom prst="rect">
            <a:avLst/>
          </a:prstGeom>
        </p:spPr>
      </p:pic>
      <p:sp>
        <p:nvSpPr>
          <p:cNvPr id="2" name="Título 1">
            <a:extLst>
              <a:ext uri="{FF2B5EF4-FFF2-40B4-BE49-F238E27FC236}">
                <a16:creationId xmlns:a16="http://schemas.microsoft.com/office/drawing/2014/main" id="{412DA0EE-5D05-4B88-BA73-F040D0A000E8}"/>
              </a:ext>
            </a:extLst>
          </p:cNvPr>
          <p:cNvSpPr>
            <a:spLocks noGrp="1"/>
          </p:cNvSpPr>
          <p:nvPr>
            <p:ph type="title"/>
          </p:nvPr>
        </p:nvSpPr>
        <p:spPr/>
        <p:txBody>
          <a:bodyPr/>
          <a:lstStyle/>
          <a:p>
            <a:r>
              <a:rPr lang="pt-BR" dirty="0"/>
              <a:t>Metodologia</a:t>
            </a:r>
          </a:p>
        </p:txBody>
      </p:sp>
      <p:sp>
        <p:nvSpPr>
          <p:cNvPr id="4" name="Espaço Reservado para Texto 3">
            <a:extLst>
              <a:ext uri="{FF2B5EF4-FFF2-40B4-BE49-F238E27FC236}">
                <a16:creationId xmlns:a16="http://schemas.microsoft.com/office/drawing/2014/main" id="{83BC7BFB-2A02-45FC-A973-3F5EE73AB4D6}"/>
              </a:ext>
            </a:extLst>
          </p:cNvPr>
          <p:cNvSpPr>
            <a:spLocks noGrp="1"/>
          </p:cNvSpPr>
          <p:nvPr>
            <p:ph type="body" sz="half" idx="2"/>
          </p:nvPr>
        </p:nvSpPr>
        <p:spPr>
          <a:xfrm>
            <a:off x="8337885" y="1741335"/>
            <a:ext cx="3092115" cy="4764567"/>
          </a:xfrm>
        </p:spPr>
        <p:txBody>
          <a:bodyPr>
            <a:normAutofit fontScale="92500" lnSpcReduction="10000"/>
          </a:bodyPr>
          <a:lstStyle/>
          <a:p>
            <a:r>
              <a:rPr lang="pt-BR" dirty="0"/>
              <a:t>Etapas realizadas:</a:t>
            </a:r>
            <a:br>
              <a:rPr lang="pt-BR" dirty="0"/>
            </a:br>
            <a:r>
              <a:rPr lang="pt-BR" dirty="0"/>
              <a:t>Todas as etapas anteriores ao desenvolvimento já foram realizadas. </a:t>
            </a:r>
            <a:br>
              <a:rPr lang="pt-BR" dirty="0"/>
            </a:br>
            <a:br>
              <a:rPr lang="pt-BR" dirty="0"/>
            </a:br>
            <a:r>
              <a:rPr lang="pt-BR" dirty="0"/>
              <a:t>Desenvolvimento: </a:t>
            </a:r>
          </a:p>
          <a:p>
            <a:r>
              <a:rPr lang="pt-BR" dirty="0"/>
              <a:t> UML</a:t>
            </a:r>
          </a:p>
          <a:p>
            <a:r>
              <a:rPr lang="pt-BR" dirty="0"/>
              <a:t> Base de dados</a:t>
            </a:r>
          </a:p>
          <a:p>
            <a:r>
              <a:rPr lang="pt-BR" dirty="0"/>
              <a:t> </a:t>
            </a:r>
            <a:r>
              <a:rPr lang="pt-BR" dirty="0" err="1"/>
              <a:t>Srcum</a:t>
            </a:r>
            <a:endParaRPr lang="pt-BR" dirty="0"/>
          </a:p>
          <a:p>
            <a:pPr marL="285750" indent="-285750">
              <a:buFont typeface="Arial" panose="020B0604020202020204" pitchFamily="34" charset="0"/>
              <a:buChar char="•"/>
            </a:pPr>
            <a:r>
              <a:rPr lang="pt-BR" dirty="0"/>
              <a:t>CRUD de treinos</a:t>
            </a:r>
          </a:p>
          <a:p>
            <a:pPr marL="285750" indent="-285750">
              <a:buFont typeface="Arial" panose="020B0604020202020204" pitchFamily="34" charset="0"/>
              <a:buChar char="•"/>
            </a:pPr>
            <a:r>
              <a:rPr lang="pt-BR" dirty="0"/>
              <a:t>Listagem de grupos</a:t>
            </a:r>
          </a:p>
          <a:p>
            <a:pPr marL="285750" indent="-285750">
              <a:buFont typeface="Arial" panose="020B0604020202020204" pitchFamily="34" charset="0"/>
              <a:buChar char="•"/>
            </a:pPr>
            <a:r>
              <a:rPr lang="pt-BR" dirty="0"/>
              <a:t>Cadastro e login de usuário</a:t>
            </a:r>
          </a:p>
          <a:p>
            <a:pPr marL="285750" indent="-285750">
              <a:buFont typeface="Arial" panose="020B0604020202020204" pitchFamily="34" charset="0"/>
              <a:buChar char="•"/>
            </a:pPr>
            <a:r>
              <a:rPr lang="pt-BR" dirty="0"/>
              <a:t>Tela do timer</a:t>
            </a:r>
          </a:p>
          <a:p>
            <a:pPr marL="285750" indent="-285750">
              <a:buFont typeface="Arial" panose="020B0604020202020204" pitchFamily="34" charset="0"/>
              <a:buChar char="•"/>
            </a:pPr>
            <a:r>
              <a:rPr lang="pt-BR" dirty="0"/>
              <a:t>Objeto de retorno de erro</a:t>
            </a:r>
          </a:p>
        </p:txBody>
      </p:sp>
      <p:pic>
        <p:nvPicPr>
          <p:cNvPr id="22" name="Imagem 21" descr="Diagrama&#10;&#10;Descrição gerada automaticamente">
            <a:extLst>
              <a:ext uri="{FF2B5EF4-FFF2-40B4-BE49-F238E27FC236}">
                <a16:creationId xmlns:a16="http://schemas.microsoft.com/office/drawing/2014/main" id="{027E927B-0FE6-4456-BEFA-6D9540103F0A}"/>
              </a:ext>
            </a:extLst>
          </p:cNvPr>
          <p:cNvPicPr>
            <a:picLocks noChangeAspect="1"/>
          </p:cNvPicPr>
          <p:nvPr/>
        </p:nvPicPr>
        <p:blipFill>
          <a:blip r:embed="rId4"/>
          <a:stretch>
            <a:fillRect/>
          </a:stretch>
        </p:blipFill>
        <p:spPr>
          <a:xfrm>
            <a:off x="538992" y="1073083"/>
            <a:ext cx="6913162" cy="4164164"/>
          </a:xfrm>
          <a:prstGeom prst="rect">
            <a:avLst/>
          </a:prstGeom>
        </p:spPr>
      </p:pic>
      <p:pic>
        <p:nvPicPr>
          <p:cNvPr id="24" name="Imagem 23">
            <a:extLst>
              <a:ext uri="{FF2B5EF4-FFF2-40B4-BE49-F238E27FC236}">
                <a16:creationId xmlns:a16="http://schemas.microsoft.com/office/drawing/2014/main" id="{B9BB53C5-A5C8-47DD-A836-F23FFD0893C6}"/>
              </a:ext>
            </a:extLst>
          </p:cNvPr>
          <p:cNvPicPr>
            <a:picLocks noChangeAspect="1"/>
          </p:cNvPicPr>
          <p:nvPr/>
        </p:nvPicPr>
        <p:blipFill>
          <a:blip r:embed="rId5"/>
          <a:stretch>
            <a:fillRect/>
          </a:stretch>
        </p:blipFill>
        <p:spPr>
          <a:xfrm>
            <a:off x="635513" y="1653870"/>
            <a:ext cx="6505612" cy="3387828"/>
          </a:xfrm>
          <a:prstGeom prst="rect">
            <a:avLst/>
          </a:prstGeom>
        </p:spPr>
      </p:pic>
      <p:pic>
        <p:nvPicPr>
          <p:cNvPr id="18" name="Imagem 17">
            <a:extLst>
              <a:ext uri="{FF2B5EF4-FFF2-40B4-BE49-F238E27FC236}">
                <a16:creationId xmlns:a16="http://schemas.microsoft.com/office/drawing/2014/main" id="{F65A2274-54C9-41ED-8900-0FF71C556D1D}"/>
              </a:ext>
            </a:extLst>
          </p:cNvPr>
          <p:cNvPicPr>
            <a:picLocks noChangeAspect="1"/>
          </p:cNvPicPr>
          <p:nvPr/>
        </p:nvPicPr>
        <p:blipFill>
          <a:blip r:embed="rId6"/>
          <a:stretch>
            <a:fillRect/>
          </a:stretch>
        </p:blipFill>
        <p:spPr>
          <a:xfrm>
            <a:off x="1201441" y="199494"/>
            <a:ext cx="4429967" cy="6562914"/>
          </a:xfrm>
          <a:prstGeom prst="rect">
            <a:avLst/>
          </a:prstGeom>
        </p:spPr>
      </p:pic>
      <p:pic>
        <p:nvPicPr>
          <p:cNvPr id="14" name="Imagem 13">
            <a:extLst>
              <a:ext uri="{FF2B5EF4-FFF2-40B4-BE49-F238E27FC236}">
                <a16:creationId xmlns:a16="http://schemas.microsoft.com/office/drawing/2014/main" id="{5C1C7D7C-B5B6-447A-AF78-204561D14DBB}"/>
              </a:ext>
            </a:extLst>
          </p:cNvPr>
          <p:cNvPicPr>
            <a:picLocks noChangeAspect="1"/>
          </p:cNvPicPr>
          <p:nvPr/>
        </p:nvPicPr>
        <p:blipFill>
          <a:blip r:embed="rId7"/>
          <a:stretch>
            <a:fillRect/>
          </a:stretch>
        </p:blipFill>
        <p:spPr>
          <a:xfrm>
            <a:off x="1185347" y="161154"/>
            <a:ext cx="4429967" cy="6639593"/>
          </a:xfrm>
          <a:prstGeom prst="rect">
            <a:avLst/>
          </a:prstGeom>
        </p:spPr>
      </p:pic>
      <p:pic>
        <p:nvPicPr>
          <p:cNvPr id="6" name="Espaço Reservado para Conteúdo 5" descr="Interface gráfica do usuário, Texto, Aplicativo&#10;&#10;Descrição gerada automaticamente">
            <a:extLst>
              <a:ext uri="{FF2B5EF4-FFF2-40B4-BE49-F238E27FC236}">
                <a16:creationId xmlns:a16="http://schemas.microsoft.com/office/drawing/2014/main" id="{2FAAADA4-C7CE-4302-B02E-F3016590AF28}"/>
              </a:ext>
            </a:extLst>
          </p:cNvPr>
          <p:cNvPicPr>
            <a:picLocks noGrp="1" noChangeAspect="1"/>
          </p:cNvPicPr>
          <p:nvPr>
            <p:ph idx="1"/>
          </p:nvPr>
        </p:nvPicPr>
        <p:blipFill>
          <a:blip r:embed="rId8"/>
          <a:stretch>
            <a:fillRect/>
          </a:stretch>
        </p:blipFill>
        <p:spPr>
          <a:xfrm>
            <a:off x="1185347" y="161154"/>
            <a:ext cx="4429967" cy="6653205"/>
          </a:xfrm>
        </p:spPr>
      </p:pic>
      <p:pic>
        <p:nvPicPr>
          <p:cNvPr id="12" name="Imagem 11">
            <a:extLst>
              <a:ext uri="{FF2B5EF4-FFF2-40B4-BE49-F238E27FC236}">
                <a16:creationId xmlns:a16="http://schemas.microsoft.com/office/drawing/2014/main" id="{7864CF64-317F-416E-A06A-A691711FD057}"/>
              </a:ext>
            </a:extLst>
          </p:cNvPr>
          <p:cNvPicPr>
            <a:picLocks noChangeAspect="1"/>
          </p:cNvPicPr>
          <p:nvPr/>
        </p:nvPicPr>
        <p:blipFill>
          <a:blip r:embed="rId9"/>
          <a:stretch>
            <a:fillRect/>
          </a:stretch>
        </p:blipFill>
        <p:spPr>
          <a:xfrm>
            <a:off x="1148613" y="157871"/>
            <a:ext cx="4429967" cy="6636764"/>
          </a:xfrm>
          <a:prstGeom prst="rect">
            <a:avLst/>
          </a:prstGeom>
        </p:spPr>
      </p:pic>
      <p:pic>
        <p:nvPicPr>
          <p:cNvPr id="10" name="Imagem 9">
            <a:extLst>
              <a:ext uri="{FF2B5EF4-FFF2-40B4-BE49-F238E27FC236}">
                <a16:creationId xmlns:a16="http://schemas.microsoft.com/office/drawing/2014/main" id="{7A3A5D2C-181B-40FC-944E-F058C4D8A845}"/>
              </a:ext>
            </a:extLst>
          </p:cNvPr>
          <p:cNvPicPr>
            <a:picLocks noChangeAspect="1"/>
          </p:cNvPicPr>
          <p:nvPr/>
        </p:nvPicPr>
        <p:blipFill>
          <a:blip r:embed="rId10"/>
          <a:stretch>
            <a:fillRect/>
          </a:stretch>
        </p:blipFill>
        <p:spPr>
          <a:xfrm>
            <a:off x="1115575" y="135317"/>
            <a:ext cx="4429968" cy="6639593"/>
          </a:xfrm>
          <a:prstGeom prst="rect">
            <a:avLst/>
          </a:prstGeom>
        </p:spPr>
      </p:pic>
      <p:pic>
        <p:nvPicPr>
          <p:cNvPr id="20" name="Imagem 19">
            <a:extLst>
              <a:ext uri="{FF2B5EF4-FFF2-40B4-BE49-F238E27FC236}">
                <a16:creationId xmlns:a16="http://schemas.microsoft.com/office/drawing/2014/main" id="{D9295F2A-2286-4B37-977D-5EAE2D181E14}"/>
              </a:ext>
            </a:extLst>
          </p:cNvPr>
          <p:cNvPicPr>
            <a:picLocks noChangeAspect="1"/>
          </p:cNvPicPr>
          <p:nvPr/>
        </p:nvPicPr>
        <p:blipFill rotWithShape="1">
          <a:blip r:embed="rId11"/>
          <a:srcRect b="3503"/>
          <a:stretch/>
        </p:blipFill>
        <p:spPr>
          <a:xfrm>
            <a:off x="1166980" y="186992"/>
            <a:ext cx="4429967" cy="6617775"/>
          </a:xfrm>
          <a:prstGeom prst="rect">
            <a:avLst/>
          </a:prstGeom>
        </p:spPr>
      </p:pic>
    </p:spTree>
    <p:extLst>
      <p:ext uri="{BB962C8B-B14F-4D97-AF65-F5344CB8AC3E}">
        <p14:creationId xmlns:p14="http://schemas.microsoft.com/office/powerpoint/2010/main" val="339349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87895-4325-448A-8E78-0DD76F1835A4}"/>
              </a:ext>
            </a:extLst>
          </p:cNvPr>
          <p:cNvSpPr>
            <a:spLocks noGrp="1"/>
          </p:cNvSpPr>
          <p:nvPr>
            <p:ph type="title"/>
          </p:nvPr>
        </p:nvSpPr>
        <p:spPr/>
        <p:txBody>
          <a:bodyPr/>
          <a:lstStyle/>
          <a:p>
            <a:r>
              <a:rPr lang="pt-BR" dirty="0"/>
              <a:t>Metodologia</a:t>
            </a:r>
          </a:p>
        </p:txBody>
      </p:sp>
      <p:sp>
        <p:nvSpPr>
          <p:cNvPr id="3" name="Espaço Reservado para Texto 2">
            <a:extLst>
              <a:ext uri="{FF2B5EF4-FFF2-40B4-BE49-F238E27FC236}">
                <a16:creationId xmlns:a16="http://schemas.microsoft.com/office/drawing/2014/main" id="{31C41B81-AAA2-475C-BF1D-CD24A14A516B}"/>
              </a:ext>
            </a:extLst>
          </p:cNvPr>
          <p:cNvSpPr>
            <a:spLocks noGrp="1"/>
          </p:cNvSpPr>
          <p:nvPr>
            <p:ph type="body" idx="1"/>
          </p:nvPr>
        </p:nvSpPr>
        <p:spPr/>
        <p:txBody>
          <a:bodyPr/>
          <a:lstStyle/>
          <a:p>
            <a:r>
              <a:rPr lang="pt-BR" dirty="0"/>
              <a:t>Etapas a serem realizadas</a:t>
            </a:r>
          </a:p>
        </p:txBody>
      </p:sp>
      <p:sp>
        <p:nvSpPr>
          <p:cNvPr id="4" name="Espaço Reservado para Conteúdo 3">
            <a:extLst>
              <a:ext uri="{FF2B5EF4-FFF2-40B4-BE49-F238E27FC236}">
                <a16:creationId xmlns:a16="http://schemas.microsoft.com/office/drawing/2014/main" id="{C6E5218C-2E3B-4A46-B205-1A06056145E0}"/>
              </a:ext>
            </a:extLst>
          </p:cNvPr>
          <p:cNvSpPr>
            <a:spLocks noGrp="1"/>
          </p:cNvSpPr>
          <p:nvPr>
            <p:ph sz="half" idx="2"/>
          </p:nvPr>
        </p:nvSpPr>
        <p:spPr/>
        <p:txBody>
          <a:bodyPr/>
          <a:lstStyle/>
          <a:p>
            <a:r>
              <a:rPr lang="pt-BR" dirty="0"/>
              <a:t>Adicionar e excluir grupos</a:t>
            </a:r>
          </a:p>
          <a:p>
            <a:r>
              <a:rPr lang="pt-BR" dirty="0"/>
              <a:t>CRUD de </a:t>
            </a:r>
            <a:r>
              <a:rPr lang="pt-BR" dirty="0" err="1"/>
              <a:t>PRs</a:t>
            </a:r>
            <a:endParaRPr lang="pt-BR" dirty="0"/>
          </a:p>
          <a:p>
            <a:r>
              <a:rPr lang="pt-BR" dirty="0"/>
              <a:t>Tela de perfil de usuário</a:t>
            </a:r>
          </a:p>
          <a:p>
            <a:r>
              <a:rPr lang="pt-BR" dirty="0"/>
              <a:t>Nível de acesso</a:t>
            </a:r>
          </a:p>
          <a:p>
            <a:r>
              <a:rPr lang="pt-BR" dirty="0"/>
              <a:t>Atualizar monografia</a:t>
            </a:r>
          </a:p>
          <a:p>
            <a:endParaRPr lang="pt-BR" dirty="0"/>
          </a:p>
        </p:txBody>
      </p:sp>
      <p:sp>
        <p:nvSpPr>
          <p:cNvPr id="5" name="Espaço Reservado para Texto 4">
            <a:extLst>
              <a:ext uri="{FF2B5EF4-FFF2-40B4-BE49-F238E27FC236}">
                <a16:creationId xmlns:a16="http://schemas.microsoft.com/office/drawing/2014/main" id="{4C18DEC3-AD03-4BA3-8E1D-3E05639A683C}"/>
              </a:ext>
            </a:extLst>
          </p:cNvPr>
          <p:cNvSpPr>
            <a:spLocks noGrp="1"/>
          </p:cNvSpPr>
          <p:nvPr>
            <p:ph type="body" sz="quarter" idx="3"/>
          </p:nvPr>
        </p:nvSpPr>
        <p:spPr/>
        <p:txBody>
          <a:bodyPr/>
          <a:lstStyle/>
          <a:p>
            <a:r>
              <a:rPr lang="pt-BR" dirty="0"/>
              <a:t>Impeditivos/dificuldades</a:t>
            </a:r>
          </a:p>
        </p:txBody>
      </p:sp>
      <p:sp>
        <p:nvSpPr>
          <p:cNvPr id="6" name="Espaço Reservado para Conteúdo 5">
            <a:extLst>
              <a:ext uri="{FF2B5EF4-FFF2-40B4-BE49-F238E27FC236}">
                <a16:creationId xmlns:a16="http://schemas.microsoft.com/office/drawing/2014/main" id="{46CB2338-865C-4A56-A304-3DFF911A8B66}"/>
              </a:ext>
            </a:extLst>
          </p:cNvPr>
          <p:cNvSpPr>
            <a:spLocks noGrp="1"/>
          </p:cNvSpPr>
          <p:nvPr>
            <p:ph sz="quarter" idx="4"/>
          </p:nvPr>
        </p:nvSpPr>
        <p:spPr/>
        <p:txBody>
          <a:bodyPr/>
          <a:lstStyle/>
          <a:p>
            <a:r>
              <a:rPr lang="pt-BR" dirty="0"/>
              <a:t>Tempo</a:t>
            </a:r>
          </a:p>
          <a:p>
            <a:r>
              <a:rPr lang="pt-BR" dirty="0"/>
              <a:t>Troca de tecnologia do banco de dados e </a:t>
            </a:r>
            <a:r>
              <a:rPr lang="pt-BR" dirty="0" err="1"/>
              <a:t>backend</a:t>
            </a:r>
            <a:r>
              <a:rPr lang="pt-BR" dirty="0"/>
              <a:t>.</a:t>
            </a:r>
          </a:p>
        </p:txBody>
      </p:sp>
    </p:spTree>
    <p:extLst>
      <p:ext uri="{BB962C8B-B14F-4D97-AF65-F5344CB8AC3E}">
        <p14:creationId xmlns:p14="http://schemas.microsoft.com/office/powerpoint/2010/main" val="3164707545"/>
      </p:ext>
    </p:extLst>
  </p:cSld>
  <p:clrMapOvr>
    <a:masterClrMapping/>
  </p:clrMapOvr>
</p:sld>
</file>

<file path=ppt/theme/theme1.xml><?xml version="1.0" encoding="utf-8"?>
<a:theme xmlns:a="http://schemas.openxmlformats.org/drawingml/2006/main" name="Selo">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TM10001106[[fn=Selo]]</Template>
  <TotalTime>16996</TotalTime>
  <Words>1633</Words>
  <Application>Microsoft Office PowerPoint</Application>
  <PresentationFormat>Widescreen</PresentationFormat>
  <Paragraphs>153</Paragraphs>
  <Slides>12</Slides>
  <Notes>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vt:i4>
      </vt:variant>
    </vt:vector>
  </HeadingPairs>
  <TitlesOfParts>
    <vt:vector size="18" baseType="lpstr">
      <vt:lpstr>Arial</vt:lpstr>
      <vt:lpstr>Calibri</vt:lpstr>
      <vt:lpstr>Gill Sans MT</vt:lpstr>
      <vt:lpstr>Impact</vt:lpstr>
      <vt:lpstr>Times New Roman</vt:lpstr>
      <vt:lpstr>Selo</vt:lpstr>
      <vt:lpstr>PRCross</vt:lpstr>
      <vt:lpstr>Introdução</vt:lpstr>
      <vt:lpstr>Objetivos</vt:lpstr>
      <vt:lpstr>Objetivos</vt:lpstr>
      <vt:lpstr>Justificativa</vt:lpstr>
      <vt:lpstr>Fundamentação teórica</vt:lpstr>
      <vt:lpstr>Fundamentação teórica</vt:lpstr>
      <vt:lpstr>Metodologia</vt:lpstr>
      <vt:lpstr>Metodologia</vt:lpstr>
      <vt:lpstr>Cronograma</vt:lpstr>
      <vt:lpstr>Conclusões</vt:lpstr>
      <vt:lpstr>Bibliografia principal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PRCross</dc:title>
  <dc:creator>Rayla Christina Rodrigues de Souza</dc:creator>
  <cp:lastModifiedBy>Rayla Christina Rodrigues de Souza</cp:lastModifiedBy>
  <cp:revision>25</cp:revision>
  <dcterms:created xsi:type="dcterms:W3CDTF">2021-04-18T16:36:11Z</dcterms:created>
  <dcterms:modified xsi:type="dcterms:W3CDTF">2021-04-30T11:52:13Z</dcterms:modified>
</cp:coreProperties>
</file>