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15" r:id="rId2"/>
    <p:sldId id="316" r:id="rId3"/>
    <p:sldId id="317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854" y="508825"/>
            <a:ext cx="8924290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6F2F9F"/>
                </a:solidFill>
                <a:latin typeface="MS Mincho" panose="02020609040205080304" pitchFamily="49" charset="-128"/>
                <a:cs typeface="MS Mincho" panose="02020609040205080304" pitchFamily="49" charset="-128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S Mincho" panose="02020609040205080304" pitchFamily="49" charset="-128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888888"/>
                </a:solidFill>
                <a:latin typeface="Meiryo UI"/>
                <a:cs typeface="Meiryo UI"/>
              </a:defRPr>
            </a:lvl1pPr>
          </a:lstStyle>
          <a:p>
            <a:pPr marL="12700">
              <a:spcBef>
                <a:spcPts val="170"/>
              </a:spcBef>
            </a:pPr>
            <a:r>
              <a:rPr lang="zh-CN" altLang="en-US" dirty="0">
                <a:latin typeface="MS Mincho" panose="02020609040205080304" pitchFamily="49" charset="-128"/>
              </a:rPr>
              <a:t>半导体能带工程（</a:t>
            </a:r>
            <a:r>
              <a:rPr lang="en-US" altLang="zh-CN" i="0" dirty="0">
                <a:latin typeface="Times New Roman"/>
                <a:cs typeface="Times New Roman"/>
              </a:rPr>
              <a:t>2024</a:t>
            </a:r>
            <a:r>
              <a:rPr lang="zh-CN" altLang="en-US" dirty="0">
                <a:latin typeface="MS Mincho" panose="02020609040205080304" pitchFamily="49" charset="-128"/>
              </a:rPr>
              <a:t>春）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888888"/>
                </a:solidFill>
                <a:latin typeface="Meiryo UI"/>
                <a:cs typeface="Meiryo UI"/>
              </a:defRPr>
            </a:lvl1pPr>
          </a:lstStyle>
          <a:p>
            <a:pPr marL="12700">
              <a:spcBef>
                <a:spcPts val="170"/>
              </a:spcBef>
            </a:pPr>
            <a:r>
              <a:rPr lang="zh-CN" altLang="en-US" dirty="0">
                <a:latin typeface="MS Mincho" panose="02020609040205080304" pitchFamily="49" charset="-128"/>
              </a:rPr>
              <a:t>清华大学电子工程</a:t>
            </a:r>
            <a:r>
              <a:rPr lang="zh-CN" altLang="en-US" spc="300" dirty="0">
                <a:latin typeface="MS Mincho" panose="02020609040205080304" pitchFamily="49" charset="-128"/>
              </a:rPr>
              <a:t>系</a:t>
            </a:r>
            <a:r>
              <a:rPr lang="zh-CN" altLang="en-US" dirty="0">
                <a:latin typeface="MS Mincho" panose="02020609040205080304" pitchFamily="49" charset="-128"/>
              </a:rPr>
              <a:t>汪莱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>
                <a:latin typeface="微软雅黑"/>
                <a:cs typeface="微软雅黑"/>
              </a:rPr>
              <a:t>‹#›</a:t>
            </a:fld>
            <a:endParaRPr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7702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6F2F9F"/>
                </a:solidFill>
                <a:latin typeface="MS Mincho" panose="02020609040205080304" pitchFamily="49" charset="-128"/>
                <a:cs typeface="MS Mincho" panose="02020609040205080304" pitchFamily="49" charset="-128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tx1"/>
                </a:solidFill>
                <a:latin typeface="MS Mincho" panose="02020609040205080304" pitchFamily="49" charset="-128"/>
                <a:cs typeface="MS Mincho" panose="02020609040205080304" pitchFamily="49" charset="-128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888888"/>
                </a:solidFill>
                <a:latin typeface="Meiryo UI"/>
                <a:cs typeface="Meiryo UI"/>
              </a:defRPr>
            </a:lvl1pPr>
          </a:lstStyle>
          <a:p>
            <a:pPr marL="12700">
              <a:spcBef>
                <a:spcPts val="170"/>
              </a:spcBef>
            </a:pPr>
            <a:r>
              <a:rPr lang="zh-CN" altLang="en-US" dirty="0">
                <a:latin typeface="MS Mincho" panose="02020609040205080304" pitchFamily="49" charset="-128"/>
              </a:rPr>
              <a:t>半导体能带工程（</a:t>
            </a:r>
            <a:r>
              <a:rPr lang="en-US" altLang="zh-CN" i="0" dirty="0">
                <a:latin typeface="Times New Roman"/>
                <a:cs typeface="Times New Roman"/>
              </a:rPr>
              <a:t>2024</a:t>
            </a:r>
            <a:r>
              <a:rPr lang="zh-CN" altLang="en-US" dirty="0">
                <a:latin typeface="MS Mincho" panose="02020609040205080304" pitchFamily="49" charset="-128"/>
              </a:rPr>
              <a:t>春）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888888"/>
                </a:solidFill>
                <a:latin typeface="Meiryo UI"/>
                <a:cs typeface="Meiryo UI"/>
              </a:defRPr>
            </a:lvl1pPr>
          </a:lstStyle>
          <a:p>
            <a:pPr marL="12700">
              <a:spcBef>
                <a:spcPts val="170"/>
              </a:spcBef>
            </a:pPr>
            <a:r>
              <a:rPr lang="zh-CN" altLang="en-US" dirty="0">
                <a:latin typeface="MS Mincho" panose="02020609040205080304" pitchFamily="49" charset="-128"/>
              </a:rPr>
              <a:t>清华大学电子工程</a:t>
            </a:r>
            <a:r>
              <a:rPr lang="zh-CN" altLang="en-US" spc="300" dirty="0">
                <a:latin typeface="MS Mincho" panose="02020609040205080304" pitchFamily="49" charset="-128"/>
              </a:rPr>
              <a:t>系</a:t>
            </a:r>
            <a:r>
              <a:rPr lang="zh-CN" altLang="en-US" dirty="0">
                <a:latin typeface="MS Mincho" panose="02020609040205080304" pitchFamily="49" charset="-128"/>
              </a:rPr>
              <a:t>汪莱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>
                <a:latin typeface="微软雅黑"/>
                <a:cs typeface="微软雅黑"/>
              </a:rPr>
              <a:t>‹#›</a:t>
            </a:fld>
            <a:endParaRPr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7522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6F2F9F"/>
                </a:solidFill>
                <a:latin typeface="MS Mincho" panose="02020609040205080304" pitchFamily="49" charset="-128"/>
                <a:cs typeface="MS Mincho" panose="02020609040205080304" pitchFamily="49" charset="-128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S Mincho" panose="02020609040205080304" pitchFamily="49" charset="-128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S Mincho" panose="02020609040205080304" pitchFamily="49" charset="-128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888888"/>
                </a:solidFill>
                <a:latin typeface="Meiryo UI"/>
                <a:cs typeface="Meiryo UI"/>
              </a:defRPr>
            </a:lvl1pPr>
          </a:lstStyle>
          <a:p>
            <a:pPr marL="12700">
              <a:spcBef>
                <a:spcPts val="170"/>
              </a:spcBef>
            </a:pPr>
            <a:r>
              <a:rPr lang="zh-CN" altLang="en-US" dirty="0">
                <a:latin typeface="MS Mincho" panose="02020609040205080304" pitchFamily="49" charset="-128"/>
              </a:rPr>
              <a:t>半导体能带工程（</a:t>
            </a:r>
            <a:r>
              <a:rPr lang="en-US" altLang="zh-CN" i="0" dirty="0">
                <a:latin typeface="Times New Roman"/>
                <a:cs typeface="Times New Roman"/>
              </a:rPr>
              <a:t>2024</a:t>
            </a:r>
            <a:r>
              <a:rPr lang="zh-CN" altLang="en-US" dirty="0">
                <a:latin typeface="MS Mincho" panose="02020609040205080304" pitchFamily="49" charset="-128"/>
              </a:rPr>
              <a:t>春）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888888"/>
                </a:solidFill>
                <a:latin typeface="Meiryo UI"/>
                <a:cs typeface="Meiryo UI"/>
              </a:defRPr>
            </a:lvl1pPr>
          </a:lstStyle>
          <a:p>
            <a:pPr marL="12700">
              <a:spcBef>
                <a:spcPts val="170"/>
              </a:spcBef>
            </a:pPr>
            <a:r>
              <a:rPr lang="zh-CN" altLang="en-US" dirty="0">
                <a:latin typeface="MS Mincho" panose="02020609040205080304" pitchFamily="49" charset="-128"/>
              </a:rPr>
              <a:t>清华大学电子工程</a:t>
            </a:r>
            <a:r>
              <a:rPr lang="zh-CN" altLang="en-US" spc="300" dirty="0">
                <a:latin typeface="MS Mincho" panose="02020609040205080304" pitchFamily="49" charset="-128"/>
              </a:rPr>
              <a:t>系</a:t>
            </a:r>
            <a:r>
              <a:rPr lang="zh-CN" altLang="en-US" dirty="0">
                <a:latin typeface="MS Mincho" panose="02020609040205080304" pitchFamily="49" charset="-128"/>
              </a:rPr>
              <a:t>汪莱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>
                <a:latin typeface="微软雅黑"/>
                <a:cs typeface="微软雅黑"/>
              </a:rPr>
              <a:t>‹#›</a:t>
            </a:fld>
            <a:endParaRPr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7301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6F2F9F"/>
                </a:solidFill>
                <a:latin typeface="MS Mincho" panose="02020609040205080304" pitchFamily="49" charset="-128"/>
                <a:cs typeface="MS Mincho" panose="02020609040205080304" pitchFamily="49" charset="-128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888888"/>
                </a:solidFill>
                <a:latin typeface="Meiryo UI"/>
                <a:cs typeface="Meiryo UI"/>
              </a:defRPr>
            </a:lvl1pPr>
          </a:lstStyle>
          <a:p>
            <a:pPr marL="12700">
              <a:spcBef>
                <a:spcPts val="170"/>
              </a:spcBef>
            </a:pPr>
            <a:r>
              <a:rPr lang="zh-CN" altLang="en-US" dirty="0">
                <a:latin typeface="MS Mincho" panose="02020609040205080304" pitchFamily="49" charset="-128"/>
              </a:rPr>
              <a:t>半导体能带工程（</a:t>
            </a:r>
            <a:r>
              <a:rPr lang="en-US" altLang="zh-CN" i="0" dirty="0">
                <a:latin typeface="Times New Roman"/>
                <a:cs typeface="Times New Roman"/>
              </a:rPr>
              <a:t>2024</a:t>
            </a:r>
            <a:r>
              <a:rPr lang="zh-CN" altLang="en-US" dirty="0">
                <a:latin typeface="MS Mincho" panose="02020609040205080304" pitchFamily="49" charset="-128"/>
              </a:rPr>
              <a:t>春）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888888"/>
                </a:solidFill>
                <a:latin typeface="Meiryo UI"/>
                <a:cs typeface="Meiryo UI"/>
              </a:defRPr>
            </a:lvl1pPr>
          </a:lstStyle>
          <a:p>
            <a:pPr marL="12700">
              <a:spcBef>
                <a:spcPts val="170"/>
              </a:spcBef>
            </a:pPr>
            <a:r>
              <a:rPr lang="zh-CN" altLang="en-US" dirty="0">
                <a:latin typeface="MS Mincho" panose="02020609040205080304" pitchFamily="49" charset="-128"/>
              </a:rPr>
              <a:t>清华大学电子工程</a:t>
            </a:r>
            <a:r>
              <a:rPr lang="zh-CN" altLang="en-US" spc="300" dirty="0">
                <a:latin typeface="MS Mincho" panose="02020609040205080304" pitchFamily="49" charset="-128"/>
              </a:rPr>
              <a:t>系</a:t>
            </a:r>
            <a:r>
              <a:rPr lang="zh-CN" altLang="en-US" dirty="0">
                <a:latin typeface="MS Mincho" panose="02020609040205080304" pitchFamily="49" charset="-128"/>
              </a:rPr>
              <a:t>汪莱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>
                <a:latin typeface="微软雅黑"/>
                <a:cs typeface="微软雅黑"/>
              </a:rPr>
              <a:t>‹#›</a:t>
            </a:fld>
            <a:endParaRPr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4043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888888"/>
                </a:solidFill>
                <a:latin typeface="Meiryo UI"/>
                <a:cs typeface="Meiryo UI"/>
              </a:defRPr>
            </a:lvl1pPr>
          </a:lstStyle>
          <a:p>
            <a:pPr marL="12700">
              <a:spcBef>
                <a:spcPts val="170"/>
              </a:spcBef>
            </a:pPr>
            <a:r>
              <a:rPr lang="zh-CN" altLang="en-US" dirty="0">
                <a:latin typeface="MS Mincho" panose="02020609040205080304" pitchFamily="49" charset="-128"/>
              </a:rPr>
              <a:t>半导体能带工程（</a:t>
            </a:r>
            <a:r>
              <a:rPr lang="en-US" altLang="zh-CN" i="0" dirty="0">
                <a:latin typeface="Times New Roman"/>
                <a:cs typeface="Times New Roman"/>
              </a:rPr>
              <a:t>2024</a:t>
            </a:r>
            <a:r>
              <a:rPr lang="zh-CN" altLang="en-US" dirty="0">
                <a:latin typeface="MS Mincho" panose="02020609040205080304" pitchFamily="49" charset="-128"/>
              </a:rPr>
              <a:t>春）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888888"/>
                </a:solidFill>
                <a:latin typeface="Meiryo UI"/>
                <a:cs typeface="Meiryo UI"/>
              </a:defRPr>
            </a:lvl1pPr>
          </a:lstStyle>
          <a:p>
            <a:pPr marL="12700">
              <a:spcBef>
                <a:spcPts val="170"/>
              </a:spcBef>
            </a:pPr>
            <a:r>
              <a:rPr lang="zh-CN" altLang="en-US" dirty="0">
                <a:latin typeface="MS Mincho" panose="02020609040205080304" pitchFamily="49" charset="-128"/>
              </a:rPr>
              <a:t>清华大学电子工程</a:t>
            </a:r>
            <a:r>
              <a:rPr lang="zh-CN" altLang="en-US" spc="300" dirty="0">
                <a:latin typeface="MS Mincho" panose="02020609040205080304" pitchFamily="49" charset="-128"/>
              </a:rPr>
              <a:t>系</a:t>
            </a:r>
            <a:r>
              <a:rPr lang="zh-CN" altLang="en-US" dirty="0">
                <a:latin typeface="MS Mincho" panose="02020609040205080304" pitchFamily="49" charset="-128"/>
              </a:rPr>
              <a:t>汪莱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>
                <a:latin typeface="微软雅黑"/>
                <a:cs typeface="微软雅黑"/>
              </a:rPr>
              <a:t>‹#›</a:t>
            </a:fld>
            <a:endParaRPr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6778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4972" y="477583"/>
            <a:ext cx="679405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1">
                <a:solidFill>
                  <a:srgbClr val="6F2F9F"/>
                </a:solidFill>
                <a:latin typeface="Meiryo UI"/>
                <a:cs typeface="Meiryo U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7127" y="2519846"/>
            <a:ext cx="8026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chemeClr val="tx1"/>
                </a:solidFill>
                <a:latin typeface="Meiryo UI"/>
                <a:cs typeface="Meiryo U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20583"/>
            <a:ext cx="18542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1">
                <a:solidFill>
                  <a:srgbClr val="888888"/>
                </a:solidFill>
                <a:latin typeface="Meiryo UI"/>
                <a:cs typeface="Meiryo UI"/>
              </a:defRPr>
            </a:lvl1pPr>
          </a:lstStyle>
          <a:p>
            <a:pPr marL="12700">
              <a:spcBef>
                <a:spcPts val="170"/>
              </a:spcBef>
            </a:pPr>
            <a:r>
              <a:rPr lang="zh-CN" altLang="en-US" dirty="0">
                <a:latin typeface="MS Mincho" panose="02020609040205080304" pitchFamily="49" charset="-128"/>
              </a:rPr>
              <a:t>半导体能带工程（</a:t>
            </a:r>
            <a:r>
              <a:rPr lang="en-US" altLang="zh-CN" i="0" dirty="0">
                <a:latin typeface="Times New Roman"/>
                <a:cs typeface="Times New Roman"/>
              </a:rPr>
              <a:t>2024</a:t>
            </a:r>
            <a:r>
              <a:rPr lang="zh-CN" altLang="en-US" dirty="0">
                <a:latin typeface="MS Mincho" panose="02020609040205080304" pitchFamily="49" charset="-128"/>
              </a:rPr>
              <a:t>春）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01897" y="6420583"/>
            <a:ext cx="17399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1">
                <a:solidFill>
                  <a:srgbClr val="888888"/>
                </a:solidFill>
                <a:latin typeface="Meiryo UI"/>
                <a:cs typeface="Meiryo UI"/>
              </a:defRPr>
            </a:lvl1pPr>
          </a:lstStyle>
          <a:p>
            <a:pPr marL="12700">
              <a:spcBef>
                <a:spcPts val="170"/>
              </a:spcBef>
            </a:pPr>
            <a:r>
              <a:rPr lang="zh-CN" altLang="en-US" dirty="0">
                <a:latin typeface="MS Mincho" panose="02020609040205080304" pitchFamily="49" charset="-128"/>
              </a:rPr>
              <a:t>清华大学电子工程</a:t>
            </a:r>
            <a:r>
              <a:rPr lang="zh-CN" altLang="en-US" spc="300" dirty="0">
                <a:latin typeface="MS Mincho" panose="02020609040205080304" pitchFamily="49" charset="-128"/>
              </a:rPr>
              <a:t>系</a:t>
            </a:r>
            <a:r>
              <a:rPr lang="zh-CN" altLang="en-US" dirty="0">
                <a:latin typeface="MS Mincho" panose="02020609040205080304" pitchFamily="49" charset="-128"/>
              </a:rPr>
              <a:t>汪莱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6013" y="6446032"/>
            <a:ext cx="203834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>
                <a:latin typeface="微软雅黑"/>
                <a:cs typeface="微软雅黑"/>
              </a:rPr>
              <a:t>‹#›</a:t>
            </a:fld>
            <a:endParaRPr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6855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Yu Mincho" panose="02020400000000000000" pitchFamily="18" charset="-128"/>
          <a:ea typeface="+mj-ea"/>
          <a:cs typeface="+mj-cs"/>
        </a:defRPr>
      </a:lvl1pPr>
    </p:titleStyle>
    <p:bodyStyle>
      <a:lvl1pPr marL="0">
        <a:defRPr>
          <a:latin typeface="Yu Mincho" panose="02020400000000000000" pitchFamily="18" charset="-128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9.wmf"/><Relationship Id="rId3" Type="http://schemas.openxmlformats.org/officeDocument/2006/relationships/image" Target="../media/image1.png"/><Relationship Id="rId7" Type="http://schemas.openxmlformats.org/officeDocument/2006/relationships/image" Target="../media/image7.wmf"/><Relationship Id="rId12" Type="http://schemas.openxmlformats.org/officeDocument/2006/relationships/oleObject" Target="../embeddings/oleObject8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6442" y="477583"/>
            <a:ext cx="56108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理想突变异质结的电场</a:t>
            </a:r>
          </a:p>
        </p:txBody>
      </p:sp>
      <p:sp>
        <p:nvSpPr>
          <p:cNvPr id="3" name="object 3"/>
          <p:cNvSpPr/>
          <p:nvPr/>
        </p:nvSpPr>
        <p:spPr>
          <a:xfrm>
            <a:off x="899922" y="1485138"/>
            <a:ext cx="3960113" cy="36248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2107" y="5181829"/>
            <a:ext cx="6997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电场在各自的空间电荷区内随</a:t>
            </a:r>
            <a:r>
              <a:rPr kumimoji="0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连续变化，而在边界上是断续的以满足 电位移矢量</a:t>
            </a:r>
            <a:r>
              <a:rPr kumimoji="0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连续条件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4935" y="6429438"/>
            <a:ext cx="101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429438"/>
            <a:ext cx="1854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半导体能带工程（2024春）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1897" y="6429438"/>
            <a:ext cx="17399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清华大学电子工程</a:t>
            </a:r>
            <a:r>
              <a:rPr kumimoji="0" sz="1200" b="1" i="0" u="none" strike="noStrike" kern="1200" cap="none" spc="30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汪莱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72341" y="2085214"/>
            <a:ext cx="22752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1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kumimoji="0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为电场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l-GR" sz="18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ϵ</a:t>
            </a:r>
            <a:r>
              <a:rPr kumimoji="0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为介电常数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AF73B3B0-011E-B632-190C-F77666F34C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AF73B3B0-011E-B632-190C-F77666F34C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38FEEC9B-33C2-BB23-B07C-69BC38F5ED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0235" y="2654673"/>
          <a:ext cx="3874683" cy="1670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20760" imgH="914400" progId="Equation.DSMT4">
                  <p:embed/>
                </p:oleObj>
              </mc:Choice>
              <mc:Fallback>
                <p:oleObj name="Equation" r:id="rId5" imgW="2120760" imgH="91440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38FEEC9B-33C2-BB23-B07C-69BC38F5ED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0235" y="2654673"/>
                        <a:ext cx="3874683" cy="1670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4736C68C-6FE0-7B59-E704-41534DB162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3680" y="5789080"/>
          <a:ext cx="2056333" cy="465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66680" imgH="241200" progId="Equation.DSMT4">
                  <p:embed/>
                </p:oleObj>
              </mc:Choice>
              <mc:Fallback>
                <p:oleObj name="Equation" r:id="rId7" imgW="1066680" imgH="24120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4736C68C-6FE0-7B59-E704-41534DB162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43680" y="5789080"/>
                        <a:ext cx="2056333" cy="465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191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6442" y="302544"/>
            <a:ext cx="56108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理想突变异质结的电势</a:t>
            </a:r>
          </a:p>
        </p:txBody>
      </p:sp>
      <p:sp>
        <p:nvSpPr>
          <p:cNvPr id="3" name="object 3"/>
          <p:cNvSpPr/>
          <p:nvPr/>
        </p:nvSpPr>
        <p:spPr>
          <a:xfrm>
            <a:off x="611886" y="1232916"/>
            <a:ext cx="3240023" cy="2549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180" y="1411806"/>
            <a:ext cx="45478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kumimoji="0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0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0" sz="1800" b="1" i="0" u="none" strike="noStrike" kern="1200" cap="none" spc="0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处电势=0</a:t>
            </a:r>
            <a:endParaRPr kumimoji="0" sz="1800" b="0" i="1" u="none" strike="noStrike" kern="1200" cap="none" spc="0" normalizeH="0" baseline="-20833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1905" y="3779520"/>
            <a:ext cx="2919971" cy="2673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04935" y="6449331"/>
            <a:ext cx="101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6449331"/>
            <a:ext cx="1854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半导体能带工程（2024春）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1897" y="6449331"/>
            <a:ext cx="17399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清华大学电子工程</a:t>
            </a:r>
            <a:r>
              <a:rPr kumimoji="0" sz="1200" b="1" i="0" u="none" strike="noStrike" kern="1200" cap="none" spc="30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汪莱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291" y="2430584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实线：零偏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BF812489-1DF2-2138-E068-989A1A40C9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954053"/>
          <a:ext cx="3861301" cy="1552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09680" imgH="888840" progId="Equation.DSMT4">
                  <p:embed/>
                </p:oleObj>
              </mc:Choice>
              <mc:Fallback>
                <p:oleObj name="Equation" r:id="rId4" imgW="2209680" imgH="888840" progId="Equation.DSMT4">
                  <p:embed/>
                  <p:pic>
                    <p:nvPicPr>
                      <p:cNvPr id="45" name="Object 44">
                        <a:extLst>
                          <a:ext uri="{FF2B5EF4-FFF2-40B4-BE49-F238E27FC236}">
                            <a16:creationId xmlns:a16="http://schemas.microsoft.com/office/drawing/2014/main" id="{BF812489-1DF2-2138-E068-989A1A40C9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1954053"/>
                        <a:ext cx="3861301" cy="15525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object 4">
            <a:extLst>
              <a:ext uri="{FF2B5EF4-FFF2-40B4-BE49-F238E27FC236}">
                <a16:creationId xmlns:a16="http://schemas.microsoft.com/office/drawing/2014/main" id="{14CB49BE-2A63-E2CC-8B91-0F51AEBF4795}"/>
              </a:ext>
            </a:extLst>
          </p:cNvPr>
          <p:cNvSpPr txBox="1"/>
          <p:nvPr/>
        </p:nvSpPr>
        <p:spPr>
          <a:xfrm>
            <a:off x="4376420" y="3579006"/>
            <a:ext cx="45478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结合电位移连续条件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8D7D6D4F-655E-2935-E8AD-A564A4939C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6540" y="4037268"/>
          <a:ext cx="1323595" cy="364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240" imgH="241200" progId="Equation.DSMT4">
                  <p:embed/>
                </p:oleObj>
              </mc:Choice>
              <mc:Fallback>
                <p:oleObj name="Equation" r:id="rId6" imgW="876240" imgH="241200" progId="Equation.DSMT4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8D7D6D4F-655E-2935-E8AD-A564A4939C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76540" y="4037268"/>
                        <a:ext cx="1323595" cy="364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1D7E0F5A-BB2D-D3CB-9F79-8E6B8552A6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1D7E0F5A-BB2D-D3CB-9F79-8E6B8552A6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86F9FBA5-F9C2-A7EA-43F2-D0EDCD8D94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907703"/>
          <a:ext cx="3742690" cy="650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20680" imgH="507960" progId="Equation.DSMT4">
                  <p:embed/>
                </p:oleObj>
              </mc:Choice>
              <mc:Fallback>
                <p:oleObj name="Equation" r:id="rId10" imgW="2920680" imgH="507960" progId="Equation.DSMT4">
                  <p:embed/>
                  <p:pic>
                    <p:nvPicPr>
                      <p:cNvPr id="49" name="Object 48">
                        <a:extLst>
                          <a:ext uri="{FF2B5EF4-FFF2-40B4-BE49-F238E27FC236}">
                            <a16:creationId xmlns:a16="http://schemas.microsoft.com/office/drawing/2014/main" id="{86F9FBA5-F9C2-A7EA-43F2-D0EDCD8D94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84800" y="3907703"/>
                        <a:ext cx="3742690" cy="650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2652C8AC-BADA-9813-035A-E05006052C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268487"/>
              </p:ext>
            </p:extLst>
          </p:nvPr>
        </p:nvGraphicFramePr>
        <p:xfrm>
          <a:off x="4459753" y="4611312"/>
          <a:ext cx="3420048" cy="184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57320" imgH="1536480" progId="Equation.DSMT4">
                  <p:embed/>
                </p:oleObj>
              </mc:Choice>
              <mc:Fallback>
                <p:oleObj name="Equation" r:id="rId12" imgW="2857320" imgH="1536480" progId="Equation.DSMT4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2652C8AC-BADA-9813-035A-E05006052C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59753" y="4611312"/>
                        <a:ext cx="3420048" cy="184178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rgbClr val="FFFF00"/>
                          </a:gs>
                          <a:gs pos="57000">
                            <a:schemeClr val="bg1">
                              <a:lumMod val="95000"/>
                            </a:schemeClr>
                          </a:gs>
                          <a:gs pos="100000">
                            <a:srgbClr val="FFFF00"/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979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572" y="542353"/>
            <a:ext cx="7340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窄带材料和宽带材料中的耗尽区宽度</a:t>
            </a:r>
            <a:endParaRPr sz="3600" i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4463" y="1746504"/>
            <a:ext cx="3257537" cy="2981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266" y="5075339"/>
            <a:ext cx="2997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势垒也主要落在掺杂低的一边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535940" y="6420583"/>
            <a:ext cx="185420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半导体能带工程（2024春）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3701897" y="6420583"/>
            <a:ext cx="173990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清华大学电子工程</a:t>
            </a:r>
            <a:r>
              <a:rPr kumimoji="0" sz="1200" b="1" i="0" u="none" strike="noStrike" kern="1200" cap="none" spc="30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汪莱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416035" y="6446032"/>
            <a:ext cx="2032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ts val="14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25400" marR="0" lvl="0" indent="0" algn="l" defTabSz="914400" rtl="0" eaLnBrk="1" fontAlgn="auto" latinLnBrk="0" hangingPunct="1">
                <a:lnSpc>
                  <a:spcPts val="141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16742" y="1587975"/>
            <a:ext cx="4593590" cy="780983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2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耗尽区宽度和杂质浓度成反比，耗</a:t>
            </a:r>
            <a:r>
              <a:rPr kumimoji="0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尽</a:t>
            </a:r>
            <a:r>
              <a:rPr kumimoji="0" sz="2000" b="1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区主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要落在掺杂低的一边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7EFFD373-D6F5-8D15-DE58-2FD9FF51BE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37" y="2465070"/>
          <a:ext cx="12446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9480" imgH="457200" progId="Equation.DSMT4">
                  <p:embed/>
                </p:oleObj>
              </mc:Choice>
              <mc:Fallback>
                <p:oleObj name="Equation" r:id="rId3" imgW="609480" imgH="45720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7EFFD373-D6F5-8D15-DE58-2FD9FF51BE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1237" y="2465070"/>
                        <a:ext cx="1244600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B5C5F9EF-1887-2F2A-7876-2069FBB21B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7399" y="4760913"/>
          <a:ext cx="298767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11280" imgH="469800" progId="Equation.DSMT4">
                  <p:embed/>
                </p:oleObj>
              </mc:Choice>
              <mc:Fallback>
                <p:oleObj name="Equation" r:id="rId5" imgW="1511280" imgH="46980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B5C5F9EF-1887-2F2A-7876-2069FBB21B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97399" y="4760913"/>
                        <a:ext cx="2987675" cy="928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972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3535" y="477583"/>
            <a:ext cx="337692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异质结的电容</a:t>
            </a:r>
          </a:p>
        </p:txBody>
      </p:sp>
      <p:sp>
        <p:nvSpPr>
          <p:cNvPr id="3" name="object 3"/>
          <p:cNvSpPr/>
          <p:nvPr/>
        </p:nvSpPr>
        <p:spPr>
          <a:xfrm>
            <a:off x="755904" y="1726704"/>
            <a:ext cx="2919983" cy="26730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5443942"/>
            <a:ext cx="881812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-635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1/</a:t>
            </a:r>
            <a:r>
              <a:rPr kumimoji="0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sz="1950" b="1" i="0" u="none" strike="noStrike" kern="1200" cap="none" spc="0" normalizeH="0" baseline="2564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0" sz="1950" b="1" i="1" u="none" strike="noStrike" kern="1200" cap="none" spc="0" normalizeH="0" baseline="-2136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的关系为一条直线，可以从直线在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电压轴上的截距求得势垒高度</a:t>
            </a:r>
            <a:r>
              <a:rPr kumimoji="0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0" sz="1950" b="1" i="0" u="none" strike="noStrike" kern="1200" cap="none" spc="0" normalizeH="0" baseline="-21367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sz="2000" b="1" i="0" u="none" strike="noStrike" kern="1200" cap="none" spc="6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如果两边掺杂水平悬殊，还可以从直线的斜率求得掺杂少一边的掺杂浓</a:t>
            </a:r>
            <a:r>
              <a:rPr kumimoji="0" sz="2000" b="1" i="0" u="none" strike="noStrike" kern="1200" cap="none" spc="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度</a:t>
            </a:r>
            <a:r>
              <a:rPr kumimoji="0" sz="2000" b="1" i="0" u="none" strike="noStrike" kern="1200" cap="none" spc="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4714" y="2779776"/>
            <a:ext cx="791845" cy="25519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9370" rIns="0" bIns="0" rtlCol="0">
            <a:spAutoFit/>
          </a:bodyPr>
          <a:lstStyle/>
          <a:p>
            <a:pPr marL="90805" marR="0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ϵ</a:t>
            </a:r>
            <a:r>
              <a:rPr kumimoji="0" sz="1350" b="1" i="0" u="none" strike="noStrike" kern="1200" cap="none" spc="0" normalizeH="0" baseline="-2160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kumimoji="0" sz="1400" b="1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ϵ</a:t>
            </a:r>
            <a:r>
              <a:rPr kumimoji="0" sz="1350" b="1" i="0" u="none" strike="noStrike" kern="1200" cap="none" spc="0" normalizeH="0" baseline="-2160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kumimoji="0" sz="1350" b="0" i="0" u="none" strike="noStrike" kern="1200" cap="none" spc="0" normalizeH="0" baseline="-21604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4675" y="1725446"/>
            <a:ext cx="40652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单位面积耗尽区的总电荷为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1246" y="2802382"/>
            <a:ext cx="2566670" cy="43217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单位面积异质结的电容为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535940" y="6420583"/>
            <a:ext cx="185420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半导体能带工程（2024春）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xfrm>
            <a:off x="3701897" y="6420583"/>
            <a:ext cx="1739900" cy="20646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清华大学电子工程</a:t>
            </a:r>
            <a:r>
              <a:rPr kumimoji="0" sz="1200" b="1" i="0" u="none" strike="noStrike" kern="1200" cap="none" spc="30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汪莱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8416035" y="6446032"/>
            <a:ext cx="2032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ts val="14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25400" marR="0" lvl="0" indent="0" algn="l" defTabSz="914400" rtl="0" eaLnBrk="1" fontAlgn="auto" latinLnBrk="0" hangingPunct="1">
                <a:lnSpc>
                  <a:spcPts val="141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738297D6-5E4E-D6F6-28D6-C08423806C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9031" y="2061607"/>
          <a:ext cx="3740914" cy="74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65360" imgH="507960" progId="Equation.DSMT4">
                  <p:embed/>
                </p:oleObj>
              </mc:Choice>
              <mc:Fallback>
                <p:oleObj name="Equation" r:id="rId3" imgW="2565360" imgH="50796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738297D6-5E4E-D6F6-28D6-C08423806C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9031" y="2061607"/>
                        <a:ext cx="3740914" cy="74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810AC512-747C-25B3-4E3D-6149FEDC5D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4060" y="3429000"/>
          <a:ext cx="3746500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92080" imgH="1015920" progId="Equation.DSMT4">
                  <p:embed/>
                </p:oleObj>
              </mc:Choice>
              <mc:Fallback>
                <p:oleObj name="Equation" r:id="rId5" imgW="2692080" imgH="101592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810AC512-747C-25B3-4E3D-6149FEDC5D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34060" y="3429000"/>
                        <a:ext cx="3746500" cy="1416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87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Meiryo UI</vt:lpstr>
      <vt:lpstr>MS Mincho</vt:lpstr>
      <vt:lpstr>Yu Mincho</vt:lpstr>
      <vt:lpstr>微软雅黑</vt:lpstr>
      <vt:lpstr>Arial</vt:lpstr>
      <vt:lpstr>Times New Roman</vt:lpstr>
      <vt:lpstr>1_Office Theme</vt:lpstr>
      <vt:lpstr>MathType 7.0 Equation</vt:lpstr>
      <vt:lpstr>理想突变异质结的电场</vt:lpstr>
      <vt:lpstr>理想突变异质结的电势</vt:lpstr>
      <vt:lpstr>窄带材料和宽带材料中的耗尽区宽度</vt:lpstr>
      <vt:lpstr>异质结的电容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 Fong Lio</dc:creator>
  <cp:lastModifiedBy>Man Fong Lio</cp:lastModifiedBy>
  <cp:revision>1</cp:revision>
  <dcterms:created xsi:type="dcterms:W3CDTF">2024-06-13T08:16:14Z</dcterms:created>
  <dcterms:modified xsi:type="dcterms:W3CDTF">2024-06-13T10:10:49Z</dcterms:modified>
</cp:coreProperties>
</file>