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7" r:id="rId2"/>
    <p:sldId id="315"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2" r:id="rId22"/>
    <p:sldId id="343" r:id="rId23"/>
    <p:sldId id="380" r:id="rId24"/>
    <p:sldId id="381" r:id="rId25"/>
    <p:sldId id="347" r:id="rId26"/>
    <p:sldId id="348" r:id="rId27"/>
    <p:sldId id="341" r:id="rId28"/>
    <p:sldId id="349" r:id="rId29"/>
    <p:sldId id="350" r:id="rId30"/>
    <p:sldId id="344" r:id="rId31"/>
    <p:sldId id="345" r:id="rId32"/>
    <p:sldId id="346" r:id="rId33"/>
    <p:sldId id="352" r:id="rId34"/>
    <p:sldId id="353" r:id="rId35"/>
    <p:sldId id="354" r:id="rId36"/>
    <p:sldId id="355" r:id="rId37"/>
    <p:sldId id="358" r:id="rId38"/>
    <p:sldId id="359" r:id="rId39"/>
    <p:sldId id="360" r:id="rId40"/>
    <p:sldId id="361" r:id="rId41"/>
    <p:sldId id="363" r:id="rId42"/>
    <p:sldId id="362" r:id="rId43"/>
    <p:sldId id="364" r:id="rId44"/>
    <p:sldId id="365" r:id="rId45"/>
    <p:sldId id="366" r:id="rId46"/>
    <p:sldId id="367" r:id="rId47"/>
    <p:sldId id="368" r:id="rId48"/>
    <p:sldId id="369" r:id="rId49"/>
    <p:sldId id="370" r:id="rId50"/>
    <p:sldId id="371" r:id="rId51"/>
    <p:sldId id="372" r:id="rId52"/>
    <p:sldId id="373" r:id="rId53"/>
    <p:sldId id="351" r:id="rId54"/>
    <p:sldId id="377" r:id="rId55"/>
    <p:sldId id="379" r:id="rId56"/>
    <p:sldId id="378" r:id="rId57"/>
    <p:sldId id="374" r:id="rId58"/>
    <p:sldId id="375" r:id="rId59"/>
    <p:sldId id="376"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3" d="100"/>
          <a:sy n="63" d="100"/>
        </p:scale>
        <p:origin x="72" y="5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BDFDC-750D-4E8F-8AB1-84A06BD09B68}"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921D3-7312-4F8A-B28E-AE7914E42667}" type="slidenum">
              <a:rPr lang="zh-CN" altLang="en-US" smtClean="0"/>
              <a:t>‹#›</a:t>
            </a:fld>
            <a:endParaRPr lang="zh-CN" altLang="en-US"/>
          </a:p>
        </p:txBody>
      </p:sp>
    </p:spTree>
    <p:extLst>
      <p:ext uri="{BB962C8B-B14F-4D97-AF65-F5344CB8AC3E}">
        <p14:creationId xmlns:p14="http://schemas.microsoft.com/office/powerpoint/2010/main" val="308060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b="1">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清华大学电子工程系 汪莱</a:t>
            </a:r>
          </a:p>
        </p:txBody>
      </p:sp>
      <p:sp>
        <p:nvSpPr>
          <p:cNvPr id="6"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3" name="页脚占位符 2"/>
          <p:cNvSpPr>
            <a:spLocks noGrp="1"/>
          </p:cNvSpPr>
          <p:nvPr>
            <p:ph type="ftr" sz="quarter" idx="11"/>
          </p:nvPr>
        </p:nvSpPr>
        <p:spPr/>
        <p:txBody>
          <a:bodyPr/>
          <a:lstStyle/>
          <a:p>
            <a:r>
              <a:rPr lang="zh-CN" altLang="en-US"/>
              <a:t>清华大学电子工程系 汪莱</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清华大学电子工程系 汪莱</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24.bin"/><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9776" y="2130425"/>
            <a:ext cx="8206680" cy="1470025"/>
          </a:xfrm>
        </p:spPr>
        <p:txBody>
          <a:bodyPr/>
          <a:lstStyle/>
          <a:p>
            <a:r>
              <a:rPr lang="zh-CN" altLang="en-US" b="1" dirty="0">
                <a:solidFill>
                  <a:srgbClr val="7030A0"/>
                </a:solidFill>
                <a:latin typeface="微软雅黑" panose="020B0503020204020204" pitchFamily="34" charset="-122"/>
                <a:ea typeface="微软雅黑" panose="020B0503020204020204" pitchFamily="34" charset="-122"/>
              </a:rPr>
              <a:t>第四章  半导体量子阱和超晶格</a:t>
            </a:r>
          </a:p>
        </p:txBody>
      </p:sp>
      <p:sp>
        <p:nvSpPr>
          <p:cNvPr id="3" name="副标题 2"/>
          <p:cNvSpPr>
            <a:spLocks noGrp="1"/>
          </p:cNvSpPr>
          <p:nvPr>
            <p:ph type="subTitle" idx="1"/>
          </p:nvPr>
        </p:nvSpPr>
        <p:spPr/>
        <p:txBody>
          <a:bodyPr>
            <a:normAutofit/>
          </a:bodyPr>
          <a:lstStyle/>
          <a:p>
            <a:r>
              <a:rPr lang="zh-CN" altLang="en-US" sz="2800" b="1" dirty="0">
                <a:solidFill>
                  <a:schemeClr val="tx1"/>
                </a:solidFill>
                <a:latin typeface="微软雅黑" panose="020B0503020204020204" pitchFamily="34" charset="-122"/>
                <a:ea typeface="微软雅黑" panose="020B0503020204020204" pitchFamily="34" charset="-122"/>
              </a:rPr>
              <a:t>电子系  汪莱</a:t>
            </a:r>
          </a:p>
        </p:txBody>
      </p:sp>
      <p:sp>
        <p:nvSpPr>
          <p:cNvPr id="4" name="TextBox 3"/>
          <p:cNvSpPr txBox="1"/>
          <p:nvPr/>
        </p:nvSpPr>
        <p:spPr>
          <a:xfrm>
            <a:off x="2863840" y="1046326"/>
            <a:ext cx="3416320"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半导体能带工程</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0361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高激励水平下的辐射复合</a:t>
            </a:r>
            <a:endParaRPr lang="zh-CN" altLang="en-US" dirty="0"/>
          </a:p>
        </p:txBody>
      </p:sp>
      <p:sp>
        <p:nvSpPr>
          <p:cNvPr id="4" name="TextBox 3"/>
          <p:cNvSpPr txBox="1"/>
          <p:nvPr/>
        </p:nvSpPr>
        <p:spPr>
          <a:xfrm>
            <a:off x="334308" y="1484784"/>
            <a:ext cx="8494633"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在高激励水平下，过剩载流子浓度可以比平衡载流子浓度高</a:t>
            </a:r>
          </a:p>
        </p:txBody>
      </p:sp>
      <p:graphicFrame>
        <p:nvGraphicFramePr>
          <p:cNvPr id="5" name="对象 4"/>
          <p:cNvGraphicFramePr>
            <a:graphicFrameLocks noChangeAspect="1"/>
          </p:cNvGraphicFramePr>
          <p:nvPr>
            <p:extLst>
              <p:ext uri="{D42A27DB-BD31-4B8C-83A1-F6EECF244321}">
                <p14:modId xmlns:p14="http://schemas.microsoft.com/office/powerpoint/2010/main" val="2722064626"/>
              </p:ext>
            </p:extLst>
          </p:nvPr>
        </p:nvGraphicFramePr>
        <p:xfrm>
          <a:off x="3402805" y="1958732"/>
          <a:ext cx="2338387" cy="546100"/>
        </p:xfrm>
        <a:graphic>
          <a:graphicData uri="http://schemas.openxmlformats.org/presentationml/2006/ole">
            <mc:AlternateContent xmlns:mc="http://schemas.openxmlformats.org/markup-compatibility/2006">
              <mc:Choice xmlns:v="urn:schemas-microsoft-com:vml" Requires="v">
                <p:oleObj name="Equation" r:id="rId2" imgW="977760" imgH="228600" progId="Equation.DSMT4">
                  <p:embed/>
                </p:oleObj>
              </mc:Choice>
              <mc:Fallback>
                <p:oleObj name="Equation" r:id="rId2" imgW="977760" imgH="228600" progId="Equation.DSMT4">
                  <p:embed/>
                  <p:pic>
                    <p:nvPicPr>
                      <p:cNvPr id="5" name="对象 4"/>
                      <p:cNvPicPr/>
                      <p:nvPr/>
                    </p:nvPicPr>
                    <p:blipFill>
                      <a:blip r:embed="rId3"/>
                      <a:stretch>
                        <a:fillRect/>
                      </a:stretch>
                    </p:blipFill>
                    <p:spPr>
                      <a:xfrm>
                        <a:off x="3402805" y="1958732"/>
                        <a:ext cx="2338387" cy="546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68256598"/>
              </p:ext>
            </p:extLst>
          </p:nvPr>
        </p:nvGraphicFramePr>
        <p:xfrm>
          <a:off x="3296321" y="2924944"/>
          <a:ext cx="2551354" cy="2628667"/>
        </p:xfrm>
        <a:graphic>
          <a:graphicData uri="http://schemas.openxmlformats.org/presentationml/2006/ole">
            <mc:AlternateContent xmlns:mc="http://schemas.openxmlformats.org/markup-compatibility/2006">
              <mc:Choice xmlns:v="urn:schemas-microsoft-com:vml" Requires="v">
                <p:oleObj name="Equation" r:id="rId4" imgW="1257120" imgH="1295280" progId="Equation.DSMT4">
                  <p:embed/>
                </p:oleObj>
              </mc:Choice>
              <mc:Fallback>
                <p:oleObj name="Equation" r:id="rId4" imgW="1257120" imgH="1295280" progId="Equation.DSMT4">
                  <p:embed/>
                  <p:pic>
                    <p:nvPicPr>
                      <p:cNvPr id="7" name="对象 6"/>
                      <p:cNvPicPr/>
                      <p:nvPr/>
                    </p:nvPicPr>
                    <p:blipFill>
                      <a:blip r:embed="rId5"/>
                      <a:stretch>
                        <a:fillRect/>
                      </a:stretch>
                    </p:blipFill>
                    <p:spPr>
                      <a:xfrm>
                        <a:off x="3296321" y="2924944"/>
                        <a:ext cx="2551354" cy="2628667"/>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325691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半导体内的非辐射复合</a:t>
            </a:r>
          </a:p>
        </p:txBody>
      </p:sp>
      <p:sp>
        <p:nvSpPr>
          <p:cNvPr id="3" name="内容占位符 2"/>
          <p:cNvSpPr>
            <a:spLocks noGrp="1"/>
          </p:cNvSpPr>
          <p:nvPr>
            <p:ph idx="1"/>
          </p:nvPr>
        </p:nvSpPr>
        <p:spPr>
          <a:xfrm>
            <a:off x="457200" y="1556792"/>
            <a:ext cx="8229600" cy="4968552"/>
          </a:xfrm>
        </p:spPr>
        <p:txBody>
          <a:bodyPr>
            <a:noAutofit/>
          </a:bodyPr>
          <a:lstStyle/>
          <a:p>
            <a:r>
              <a:rPr lang="zh-CN" altLang="zh-CN" sz="2600" dirty="0">
                <a:latin typeface="Times New Roman" panose="02020603050405020304" pitchFamily="18" charset="0"/>
                <a:cs typeface="Times New Roman" panose="02020603050405020304" pitchFamily="18" charset="0"/>
              </a:rPr>
              <a:t>电子一空穴复合时的能量不以光子的形式放出时就是非辐射复合，这时多余的能最或以声子的形式放出（使晶格加热</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或将能量激发第三个粒子</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俄歇复合</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r>
              <a:rPr lang="zh-CN" altLang="zh-CN" sz="2600" dirty="0">
                <a:solidFill>
                  <a:srgbClr val="0000FF"/>
                </a:solidFill>
                <a:latin typeface="Times New Roman" panose="02020603050405020304" pitchFamily="18" charset="0"/>
                <a:cs typeface="Times New Roman" panose="02020603050405020304" pitchFamily="18" charset="0"/>
              </a:rPr>
              <a:t>缺陷引起的非辐射复合</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lvl="1"/>
            <a:r>
              <a:rPr lang="zh-CN" altLang="en-US" sz="2200" dirty="0">
                <a:latin typeface="Times New Roman" panose="02020603050405020304" pitchFamily="18" charset="0"/>
                <a:cs typeface="Times New Roman" panose="02020603050405020304" pitchFamily="18" charset="0"/>
              </a:rPr>
              <a:t>缺陷包括：</a:t>
            </a:r>
            <a:r>
              <a:rPr lang="zh-CN" altLang="zh-CN" sz="2200" dirty="0">
                <a:latin typeface="Times New Roman" panose="02020603050405020304" pitchFamily="18" charset="0"/>
                <a:cs typeface="Times New Roman" panose="02020603050405020304" pitchFamily="18" charset="0"/>
              </a:rPr>
              <a:t>外来原子、自身缺陷</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对化合物半导体、自身缺陷有间隙原子、空位原子</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、位错或缺陷的组合体</a:t>
            </a:r>
            <a:endParaRPr lang="en-US" altLang="zh-CN" sz="2200" dirty="0">
              <a:latin typeface="Times New Roman" panose="02020603050405020304" pitchFamily="18" charset="0"/>
              <a:cs typeface="Times New Roman" panose="02020603050405020304" pitchFamily="18" charset="0"/>
            </a:endParaRPr>
          </a:p>
          <a:p>
            <a:pPr lvl="1"/>
            <a:r>
              <a:rPr lang="zh-CN" altLang="zh-CN" sz="2200" dirty="0">
                <a:latin typeface="Times New Roman" panose="02020603050405020304" pitchFamily="18" charset="0"/>
                <a:cs typeface="Times New Roman" panose="02020603050405020304" pitchFamily="18" charset="0"/>
              </a:rPr>
              <a:t>这些缺陷在禁带中形成了一个或几个能级，当它们位于带隙中间时是有效的深能级复合中心，常常被称为</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killer</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r>
              <a:rPr lang="zh-CN" altLang="zh-CN" sz="2200" dirty="0">
                <a:latin typeface="Times New Roman" panose="02020603050405020304" pitchFamily="18" charset="0"/>
                <a:cs typeface="Times New Roman" panose="02020603050405020304" pitchFamily="18" charset="0"/>
              </a:rPr>
              <a:t>当温度增加时，非辐射复合寿命减小</a:t>
            </a:r>
            <a:endParaRPr lang="en-US" altLang="zh-CN" sz="2200" dirty="0">
              <a:latin typeface="Times New Roman" panose="02020603050405020304" pitchFamily="18" charset="0"/>
              <a:cs typeface="Times New Roman" panose="02020603050405020304" pitchFamily="18" charset="0"/>
            </a:endParaRPr>
          </a:p>
          <a:p>
            <a:r>
              <a:rPr lang="zh-CN" altLang="zh-CN" sz="2600" dirty="0">
                <a:latin typeface="Times New Roman" panose="02020603050405020304" pitchFamily="18" charset="0"/>
                <a:cs typeface="Times New Roman" panose="02020603050405020304" pitchFamily="18" charset="0"/>
              </a:rPr>
              <a:t>在间接带隙半导体中，也可以靠深能级态来实现辐射复合，如GaP中掺N，由深能级复合的发光谱很宽。</a:t>
            </a:r>
            <a:endParaRPr lang="zh-CN" altLang="en-US" sz="26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426707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半导体内的非辐射复合</a:t>
            </a:r>
            <a:endParaRPr lang="zh-CN" altLang="en-US" dirty="0"/>
          </a:p>
        </p:txBody>
      </p:sp>
      <p:sp>
        <p:nvSpPr>
          <p:cNvPr id="3" name="内容占位符 2"/>
          <p:cNvSpPr>
            <a:spLocks noGrp="1"/>
          </p:cNvSpPr>
          <p:nvPr>
            <p:ph idx="1"/>
          </p:nvPr>
        </p:nvSpPr>
        <p:spPr/>
        <p:txBody>
          <a:bodyPr>
            <a:normAutofit/>
          </a:bodyPr>
          <a:lstStyle/>
          <a:p>
            <a:r>
              <a:rPr lang="zh-CN" altLang="zh-CN" dirty="0">
                <a:solidFill>
                  <a:srgbClr val="0000FF"/>
                </a:solidFill>
                <a:latin typeface="Times New Roman" panose="02020603050405020304" pitchFamily="18" charset="0"/>
                <a:cs typeface="Times New Roman" panose="02020603050405020304" pitchFamily="18" charset="0"/>
              </a:rPr>
              <a:t>俄</a:t>
            </a:r>
            <a:r>
              <a:rPr lang="zh-CN" altLang="en-US" dirty="0">
                <a:solidFill>
                  <a:srgbClr val="0000FF"/>
                </a:solidFill>
                <a:latin typeface="Times New Roman" panose="02020603050405020304" pitchFamily="18" charset="0"/>
                <a:cs typeface="Times New Roman" panose="02020603050405020304" pitchFamily="18" charset="0"/>
              </a:rPr>
              <a:t>歇</a:t>
            </a:r>
            <a:r>
              <a:rPr lang="zh-CN" altLang="zh-CN" dirty="0">
                <a:solidFill>
                  <a:srgbClr val="0000FF"/>
                </a:solidFill>
                <a:latin typeface="Times New Roman" panose="02020603050405020304" pitchFamily="18" charset="0"/>
                <a:cs typeface="Times New Roman" panose="02020603050405020304" pitchFamily="18" charset="0"/>
              </a:rPr>
              <a:t>复合</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电子一空穴复合放出的能量用来激励导带中另一个自由电子或价带中另一个空穴到更高的能量状态。</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这些受激发的高能电子（或空穴）依靠多次发射声子而损耗能量逐步恢复到导带（价带）</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俄歇复合速率</a:t>
            </a:r>
            <a:r>
              <a:rPr lang="zh-CN"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可表示为</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对于</a:t>
            </a:r>
            <a:r>
              <a:rPr lang="zh-CN" altLang="zh-CN" i="1" dirty="0">
                <a:latin typeface="Times New Roman" panose="02020603050405020304" pitchFamily="18" charset="0"/>
                <a:cs typeface="Times New Roman" panose="02020603050405020304" pitchFamily="18" charset="0"/>
              </a:rPr>
              <a:t>p</a:t>
            </a:r>
            <a:r>
              <a:rPr lang="zh-CN" altLang="zh-CN" dirty="0">
                <a:latin typeface="Times New Roman" panose="02020603050405020304" pitchFamily="18" charset="0"/>
                <a:cs typeface="Times New Roman" panose="02020603050405020304" pitchFamily="18" charset="0"/>
              </a:rPr>
              <a:t>型半导体</a:t>
            </a:r>
            <a:r>
              <a:rPr lang="zh-CN" altLang="en-US"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A </a:t>
            </a:r>
            <a:r>
              <a:rPr lang="zh-CN"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p</a:t>
            </a:r>
            <a:r>
              <a:rPr lang="zh-CN" altLang="zh-CN" i="1" dirty="0">
                <a:latin typeface="Times New Roman" panose="02020603050405020304" pitchFamily="18" charset="0"/>
                <a:cs typeface="Times New Roman" panose="02020603050405020304" pitchFamily="18" charset="0"/>
              </a:rPr>
              <a:t>np</a:t>
            </a:r>
            <a:r>
              <a:rPr lang="en-US" altLang="zh-CN" baseline="30000" dirty="0">
                <a:latin typeface="Times New Roman" panose="02020603050405020304" pitchFamily="18" charset="0"/>
                <a:cs typeface="Times New Roman" panose="02020603050405020304" pitchFamily="18" charset="0"/>
              </a:rPr>
              <a:t>2</a:t>
            </a:r>
          </a:p>
          <a:p>
            <a:pPr lvl="1"/>
            <a:r>
              <a:rPr lang="zh-CN" altLang="zh-CN" dirty="0">
                <a:latin typeface="Times New Roman" panose="02020603050405020304" pitchFamily="18" charset="0"/>
                <a:cs typeface="Times New Roman" panose="02020603050405020304" pitchFamily="18" charset="0"/>
              </a:rPr>
              <a:t>对于n型半导体</a:t>
            </a:r>
            <a:r>
              <a:rPr lang="zh-CN" altLang="en-US"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A </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n</a:t>
            </a:r>
            <a:r>
              <a:rPr lang="zh-CN" altLang="zh-CN" i="1"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zh-CN" altLang="zh-CN" i="1" dirty="0">
                <a:latin typeface="Times New Roman" panose="02020603050405020304" pitchFamily="18" charset="0"/>
                <a:cs typeface="Times New Roman" panose="02020603050405020304" pitchFamily="18" charset="0"/>
              </a:rPr>
              <a:t>p</a:t>
            </a:r>
            <a:endParaRPr lang="en-US" altLang="zh-CN" i="1"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为Auger系数，</a:t>
            </a:r>
            <a:r>
              <a:rPr lang="zh-CN"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i="1" dirty="0">
                <a:latin typeface="Times New Roman" panose="02020603050405020304" pitchFamily="18" charset="0"/>
                <a:cs typeface="Times New Roman" panose="02020603050405020304" pitchFamily="18" charset="0"/>
              </a:rPr>
              <a:t>p</a:t>
            </a:r>
            <a:r>
              <a:rPr lang="zh-CN" altLang="zh-CN" dirty="0">
                <a:latin typeface="Times New Roman" panose="02020603050405020304" pitchFamily="18" charset="0"/>
                <a:cs typeface="Times New Roman" panose="02020603050405020304" pitchFamily="18" charset="0"/>
              </a:rPr>
              <a:t>为载流子浓度</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186632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半导体内的非辐射复合</a:t>
            </a:r>
            <a:endParaRPr lang="zh-CN" altLang="en-US" dirty="0"/>
          </a:p>
        </p:txBody>
      </p:sp>
      <p:sp>
        <p:nvSpPr>
          <p:cNvPr id="3" name="内容占位符 2"/>
          <p:cNvSpPr>
            <a:spLocks noGrp="1"/>
          </p:cNvSpPr>
          <p:nvPr>
            <p:ph idx="1"/>
          </p:nvPr>
        </p:nvSpPr>
        <p:spPr>
          <a:xfrm>
            <a:off x="457200" y="1556792"/>
            <a:ext cx="8229600" cy="4968552"/>
          </a:xfrm>
        </p:spPr>
        <p:txBody>
          <a:bodyPr>
            <a:normAutofit/>
          </a:bodyPr>
          <a:lstStyle/>
          <a:p>
            <a:pPr algn="just"/>
            <a:r>
              <a:rPr lang="zh-CN" altLang="en-US" sz="2400" dirty="0">
                <a:latin typeface="Times New Roman" panose="02020603050405020304" pitchFamily="18" charset="0"/>
                <a:cs typeface="Times New Roman" panose="02020603050405020304" pitchFamily="18" charset="0"/>
              </a:rPr>
              <a:t>俄歇</a:t>
            </a:r>
            <a:r>
              <a:rPr lang="zh-CN" altLang="zh-CN" sz="2400" dirty="0">
                <a:latin typeface="Times New Roman" panose="02020603050405020304" pitchFamily="18" charset="0"/>
                <a:cs typeface="Times New Roman" panose="02020603050405020304" pitchFamily="18" charset="0"/>
              </a:rPr>
              <a:t>复合时，能量和动量必须守恒。由于导带和价带结构不一样，所以Auger系数</a:t>
            </a:r>
            <a:r>
              <a:rPr lang="en-US" altLang="zh-CN" sz="2400" i="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p</a:t>
            </a:r>
            <a:r>
              <a:rPr lang="en-US" altLang="zh-CN" sz="2400" i="1"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C</a:t>
            </a:r>
            <a:r>
              <a:rPr lang="en-US" altLang="zh-CN" sz="2400" i="1" baseline="-250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是不一样的。</a:t>
            </a:r>
            <a:endParaRPr lang="en-US" altLang="zh-CN" sz="2400" dirty="0">
              <a:latin typeface="Times New Roman" panose="02020603050405020304" pitchFamily="18" charset="0"/>
              <a:cs typeface="Times New Roman" panose="02020603050405020304" pitchFamily="18" charset="0"/>
            </a:endParaRPr>
          </a:p>
          <a:p>
            <a:pPr marL="342900" lvl="1" indent="-342900" algn="just">
              <a:buFont typeface="Arial" pitchFamily="34" charset="0"/>
              <a:buChar char="•"/>
            </a:pPr>
            <a:r>
              <a:rPr lang="zh-CN" altLang="zh-CN" sz="2400" dirty="0">
                <a:latin typeface="Times New Roman" panose="02020603050405020304" pitchFamily="18" charset="0"/>
                <a:cs typeface="Times New Roman" panose="02020603050405020304" pitchFamily="18" charset="0"/>
              </a:rPr>
              <a:t>在高激发条件下</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非平衡载流子浓度比平衡载流子浓度高，这时的Auger复合速率为</a:t>
            </a:r>
            <a:r>
              <a:rPr lang="zh-CN" altLang="zh-CN" sz="2400" i="1" dirty="0">
                <a:latin typeface="Times New Roman" panose="02020603050405020304" pitchFamily="18" charset="0"/>
                <a:cs typeface="Times New Roman" panose="02020603050405020304" pitchFamily="18" charset="0"/>
              </a:rPr>
              <a:t>R</a:t>
            </a:r>
            <a:r>
              <a:rPr lang="en-US" altLang="zh-CN" sz="2400" i="1" baseline="-25000" dirty="0">
                <a:latin typeface="Times New Roman" panose="02020603050405020304" pitchFamily="18" charset="0"/>
                <a:cs typeface="Times New Roman" panose="02020603050405020304" pitchFamily="18" charset="0"/>
              </a:rPr>
              <a:t>A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C</a:t>
            </a:r>
            <a:r>
              <a:rPr lang="en-US" altLang="zh-CN" sz="2400" i="1" baseline="-25000" dirty="0">
                <a:latin typeface="Times New Roman" panose="02020603050405020304" pitchFamily="18" charset="0"/>
                <a:cs typeface="Times New Roman" panose="02020603050405020304" pitchFamily="18" charset="0"/>
              </a:rPr>
              <a:t>n </a:t>
            </a:r>
            <a:r>
              <a:rPr lang="en-US" altLang="zh-CN" sz="2400" i="1"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n</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C</a:t>
            </a:r>
            <a:r>
              <a:rPr lang="zh-CN" altLang="zh-CN" sz="2400" i="1" dirty="0">
                <a:latin typeface="Times New Roman" panose="02020603050405020304" pitchFamily="18" charset="0"/>
                <a:cs typeface="Times New Roman" panose="02020603050405020304" pitchFamily="18" charset="0"/>
              </a:rPr>
              <a:t>n</a:t>
            </a:r>
            <a:r>
              <a:rPr lang="en-US" altLang="zh-CN" sz="2400" baseline="30000" dirty="0">
                <a:latin typeface="Times New Roman" panose="02020603050405020304" pitchFamily="18" charset="0"/>
                <a:cs typeface="Times New Roman" panose="02020603050405020304" pitchFamily="18" charset="0"/>
              </a:rPr>
              <a:t>3</a:t>
            </a:r>
            <a:endParaRPr lang="en-US" altLang="zh-CN" sz="2400" dirty="0">
              <a:latin typeface="Times New Roman" panose="02020603050405020304" pitchFamily="18" charset="0"/>
              <a:cs typeface="Times New Roman" panose="02020603050405020304" pitchFamily="18" charset="0"/>
            </a:endParaRPr>
          </a:p>
          <a:p>
            <a:pPr algn="just"/>
            <a:r>
              <a:rPr lang="zh-CN" altLang="zh-CN" sz="2400" dirty="0">
                <a:latin typeface="Times New Roman" panose="02020603050405020304" pitchFamily="18" charset="0"/>
                <a:cs typeface="Times New Roman" panose="02020603050405020304" pitchFamily="18" charset="0"/>
              </a:rPr>
              <a:t>对</a:t>
            </a:r>
            <a:r>
              <a:rPr lang="en-US" altLang="zh-CN" sz="2400" dirty="0">
                <a:latin typeface="Times New Roman" panose="02020603050405020304" pitchFamily="18" charset="0"/>
                <a:cs typeface="Times New Roman" panose="02020603050405020304" pitchFamily="18" charset="0"/>
              </a:rPr>
              <a:t>III-</a:t>
            </a:r>
            <a:r>
              <a:rPr lang="zh-CN" altLang="zh-CN" sz="2400" dirty="0">
                <a:latin typeface="Times New Roman" panose="02020603050405020304" pitchFamily="18" charset="0"/>
                <a:cs typeface="Times New Roman" panose="02020603050405020304" pitchFamily="18" charset="0"/>
              </a:rPr>
              <a:t>V族化合物半导体</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Auger系数</a:t>
            </a:r>
            <a:r>
              <a:rPr lang="zh-CN" altLang="zh-CN" sz="2400" i="1" dirty="0">
                <a:latin typeface="Times New Roman" panose="02020603050405020304" pitchFamily="18" charset="0"/>
                <a:cs typeface="Times New Roman" panose="02020603050405020304" pitchFamily="18" charset="0"/>
              </a:rPr>
              <a:t>C</a:t>
            </a:r>
            <a:r>
              <a:rPr lang="zh-CN" altLang="zh-CN" sz="2400" dirty="0">
                <a:latin typeface="Times New Roman" panose="02020603050405020304" pitchFamily="18" charset="0"/>
                <a:cs typeface="Times New Roman" panose="02020603050405020304" pitchFamily="18" charset="0"/>
              </a:rPr>
              <a:t>的值</a:t>
            </a:r>
            <a:r>
              <a:rPr lang="zh-CN" altLang="en-US" sz="2400" dirty="0">
                <a:latin typeface="Times New Roman" panose="02020603050405020304" pitchFamily="18" charset="0"/>
                <a:cs typeface="Times New Roman" panose="02020603050405020304" pitchFamily="18" charset="0"/>
              </a:rPr>
              <a:t>有争议：</a:t>
            </a:r>
            <a:r>
              <a:rPr lang="zh-CN"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-28</a:t>
            </a:r>
            <a:r>
              <a:rPr lang="zh-CN"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-29</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cm</a:t>
            </a:r>
            <a:r>
              <a:rPr lang="zh-CN" altLang="zh-CN" sz="2400" baseline="30000" dirty="0">
                <a:latin typeface="Times New Roman" panose="02020603050405020304" pitchFamily="18" charset="0"/>
                <a:cs typeface="Times New Roman" panose="02020603050405020304" pitchFamily="18" charset="0"/>
              </a:rPr>
              <a:t>6</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gn="just"/>
            <a:r>
              <a:rPr lang="zh-CN" altLang="zh-CN" sz="2400" dirty="0">
                <a:latin typeface="Times New Roman" panose="02020603050405020304" pitchFamily="18" charset="0"/>
                <a:cs typeface="Times New Roman" panose="02020603050405020304" pitchFamily="18" charset="0"/>
              </a:rPr>
              <a:t>在很高的激发强度或很高的注人载流子浓度时，Auger复合会降低发光强度</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在</a:t>
            </a:r>
            <a:r>
              <a:rPr lang="zh-CN" altLang="zh-CN" sz="2400" dirty="0">
                <a:solidFill>
                  <a:srgbClr val="0000FF"/>
                </a:solidFill>
                <a:latin typeface="Times New Roman" panose="02020603050405020304" pitchFamily="18" charset="0"/>
                <a:cs typeface="Times New Roman" panose="02020603050405020304" pitchFamily="18" charset="0"/>
              </a:rPr>
              <a:t>低载流子浓度时，Auger复合速率很小，实际中可以忽略</a:t>
            </a:r>
            <a:r>
              <a:rPr lang="zh-CN" altLang="en-US" sz="2400" dirty="0">
                <a:solidFill>
                  <a:srgbClr val="FF0000"/>
                </a:solidFill>
                <a:latin typeface="Times New Roman" panose="02020603050405020304" pitchFamily="18" charset="0"/>
                <a:cs typeface="Times New Roman" panose="02020603050405020304" pitchFamily="18" charset="0"/>
              </a:rPr>
              <a:t>*</a:t>
            </a:r>
            <a:endParaRPr lang="en-US" altLang="zh-CN" sz="2400" dirty="0">
              <a:solidFill>
                <a:srgbClr val="FF0000"/>
              </a:solidFill>
              <a:latin typeface="Times New Roman" panose="02020603050405020304" pitchFamily="18" charset="0"/>
              <a:cs typeface="Times New Roman" panose="02020603050405020304" pitchFamily="18" charset="0"/>
            </a:endParaRPr>
          </a:p>
          <a:p>
            <a:pPr algn="just"/>
            <a:r>
              <a:rPr lang="zh-CN" altLang="zh-CN" sz="2400" dirty="0">
                <a:latin typeface="Times New Roman" panose="02020603050405020304" pitchFamily="18" charset="0"/>
                <a:cs typeface="Times New Roman" panose="02020603050405020304" pitchFamily="18" charset="0"/>
              </a:rPr>
              <a:t>但对于</a:t>
            </a:r>
            <a:r>
              <a:rPr lang="zh-CN" altLang="zh-CN" sz="2400" dirty="0">
                <a:solidFill>
                  <a:srgbClr val="0000FF"/>
                </a:solidFill>
                <a:latin typeface="Times New Roman" panose="02020603050405020304" pitchFamily="18" charset="0"/>
                <a:cs typeface="Times New Roman" panose="02020603050405020304" pitchFamily="18" charset="0"/>
              </a:rPr>
              <a:t>窄带隙半导体和较高温度时，Auger复合的影响就显</a:t>
            </a:r>
            <a:r>
              <a:rPr lang="zh-CN" altLang="en-US" sz="2400" dirty="0">
                <a:solidFill>
                  <a:srgbClr val="0000FF"/>
                </a:solidFill>
                <a:latin typeface="Times New Roman" panose="02020603050405020304" pitchFamily="18" charset="0"/>
                <a:cs typeface="Times New Roman" panose="02020603050405020304" pitchFamily="18" charset="0"/>
              </a:rPr>
              <a:t>著了</a:t>
            </a:r>
            <a:endParaRPr lang="zh-CN" altLang="zh-CN" sz="2400" dirty="0">
              <a:solidFill>
                <a:srgbClr val="0000FF"/>
              </a:solidFill>
              <a:latin typeface="Times New Roman" panose="02020603050405020304" pitchFamily="18" charset="0"/>
              <a:cs typeface="Times New Roman" panose="02020603050405020304" pitchFamily="18" charset="0"/>
            </a:endParaRPr>
          </a:p>
          <a:p>
            <a:pPr algn="just"/>
            <a:endParaRPr lang="zh-CN" altLang="en-US" sz="24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79785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702"/>
            <a:ext cx="8229600" cy="1143000"/>
          </a:xfrm>
        </p:spPr>
        <p:txBody>
          <a:bodyPr/>
          <a:lstStyle/>
          <a:p>
            <a:r>
              <a:rPr lang="zh-CN" altLang="en-US" dirty="0">
                <a:solidFill>
                  <a:srgbClr val="7030A0"/>
                </a:solidFill>
              </a:rPr>
              <a:t>半导体内的非辐射复合</a:t>
            </a:r>
            <a:endParaRPr lang="zh-CN" altLang="en-US" dirty="0"/>
          </a:p>
        </p:txBody>
      </p:sp>
      <p:sp>
        <p:nvSpPr>
          <p:cNvPr id="3" name="内容占位符 2"/>
          <p:cNvSpPr>
            <a:spLocks noGrp="1"/>
          </p:cNvSpPr>
          <p:nvPr>
            <p:ph idx="1"/>
          </p:nvPr>
        </p:nvSpPr>
        <p:spPr>
          <a:xfrm>
            <a:off x="457200" y="1196752"/>
            <a:ext cx="8229600" cy="5256584"/>
          </a:xfrm>
        </p:spPr>
        <p:txBody>
          <a:bodyPr>
            <a:normAutofit fontScale="32500" lnSpcReduction="20000"/>
          </a:bodyPr>
          <a:lstStyle/>
          <a:p>
            <a:pPr>
              <a:lnSpc>
                <a:spcPct val="120000"/>
              </a:lnSpc>
            </a:pPr>
            <a:r>
              <a:rPr lang="zh-CN" altLang="zh-CN" sz="7400" dirty="0">
                <a:solidFill>
                  <a:srgbClr val="0000FF"/>
                </a:solidFill>
              </a:rPr>
              <a:t>半导体表面的非辐射复合</a:t>
            </a:r>
            <a:endParaRPr lang="en-US" altLang="zh-CN" sz="7400" dirty="0">
              <a:solidFill>
                <a:srgbClr val="0000FF"/>
              </a:solidFill>
            </a:endParaRPr>
          </a:p>
          <a:p>
            <a:pPr lvl="1">
              <a:lnSpc>
                <a:spcPct val="120000"/>
              </a:lnSpc>
            </a:pPr>
            <a:r>
              <a:rPr lang="zh-CN" altLang="zh-CN" sz="7000" dirty="0"/>
              <a:t>由于晶格表面的周期性受到很大的扰动，它会在</a:t>
            </a:r>
            <a:r>
              <a:rPr lang="zh-CN" altLang="zh-CN" sz="7000" dirty="0">
                <a:solidFill>
                  <a:srgbClr val="0000FF"/>
                </a:solidFill>
              </a:rPr>
              <a:t>禁带中形成表面电子态</a:t>
            </a:r>
            <a:r>
              <a:rPr lang="zh-CN" altLang="zh-CN" sz="7000" dirty="0"/>
              <a:t>。此外从化学的角度来看，表面原子和体内原子不一样</a:t>
            </a:r>
            <a:r>
              <a:rPr lang="zh-CN" altLang="en-US" sz="7000" dirty="0"/>
              <a:t>。</a:t>
            </a:r>
            <a:r>
              <a:rPr lang="zh-CN" altLang="zh-CN" sz="7000" dirty="0"/>
              <a:t>表面原子在一个方向上没有相邻原子的键合，因此不能形成化学键</a:t>
            </a:r>
            <a:r>
              <a:rPr lang="zh-CN" altLang="en-US" sz="7000" dirty="0"/>
              <a:t>，</a:t>
            </a:r>
            <a:r>
              <a:rPr lang="zh-CN" altLang="zh-CN" sz="7000" dirty="0"/>
              <a:t>就会产生</a:t>
            </a:r>
            <a:r>
              <a:rPr lang="zh-CN" altLang="zh-CN" sz="7000" dirty="0">
                <a:solidFill>
                  <a:srgbClr val="0000FF"/>
                </a:solidFill>
              </a:rPr>
              <a:t>悬挂键</a:t>
            </a:r>
            <a:r>
              <a:rPr lang="zh-CN" altLang="en-US" sz="7000" dirty="0"/>
              <a:t>。</a:t>
            </a:r>
            <a:endParaRPr lang="zh-CN" altLang="zh-CN" sz="7000" dirty="0"/>
          </a:p>
          <a:p>
            <a:pPr lvl="1">
              <a:lnSpc>
                <a:spcPct val="120000"/>
              </a:lnSpc>
            </a:pPr>
            <a:r>
              <a:rPr lang="zh-CN" altLang="zh-CN" sz="7000" dirty="0"/>
              <a:t>这些禁带中的表面电子态也是一些</a:t>
            </a:r>
            <a:r>
              <a:rPr lang="zh-CN" altLang="zh-CN" sz="7000" dirty="0">
                <a:solidFill>
                  <a:srgbClr val="0000FF"/>
                </a:solidFill>
              </a:rPr>
              <a:t>复合中心</a:t>
            </a:r>
            <a:r>
              <a:rPr lang="zh-CN" altLang="zh-CN" sz="7000" dirty="0"/>
              <a:t>。这些表面态可以是</a:t>
            </a:r>
            <a:r>
              <a:rPr lang="zh-CN" altLang="zh-CN" sz="7000" dirty="0">
                <a:solidFill>
                  <a:srgbClr val="0000FF"/>
                </a:solidFill>
              </a:rPr>
              <a:t>类施主态或类受主态</a:t>
            </a:r>
            <a:r>
              <a:rPr lang="zh-CN" altLang="en-US" sz="7000" dirty="0"/>
              <a:t>。</a:t>
            </a:r>
            <a:r>
              <a:rPr lang="zh-CN" altLang="zh-CN" sz="7000" dirty="0"/>
              <a:t>这取决于表面电子态的能级位置在哪里。表面键结构与半导体表面的特征有关，表面态的能量位置是很难确定的</a:t>
            </a:r>
            <a:r>
              <a:rPr lang="zh-CN" altLang="en-US" sz="7000" dirty="0"/>
              <a:t>，</a:t>
            </a:r>
            <a:r>
              <a:rPr lang="zh-CN" altLang="zh-CN" sz="7000" dirty="0"/>
              <a:t>因此考虑表面复合时只能采用唯像模型。</a:t>
            </a:r>
          </a:p>
          <a:p>
            <a:pPr lvl="1">
              <a:lnSpc>
                <a:spcPct val="120000"/>
              </a:lnSpc>
            </a:pPr>
            <a:r>
              <a:rPr lang="zh-CN" altLang="zh-CN" sz="7000" dirty="0"/>
              <a:t>表面复合会引起发光效率降低</a:t>
            </a:r>
            <a:r>
              <a:rPr lang="zh-CN" altLang="en-US" sz="7000" dirty="0"/>
              <a:t>，</a:t>
            </a:r>
            <a:r>
              <a:rPr lang="zh-CN" altLang="zh-CN" sz="7000" dirty="0"/>
              <a:t>也会加热表面</a:t>
            </a:r>
            <a:r>
              <a:rPr lang="zh-CN" altLang="en-US" sz="7000" dirty="0"/>
              <a:t>，</a:t>
            </a:r>
            <a:r>
              <a:rPr lang="zh-CN" altLang="zh-CN" sz="7000" dirty="0"/>
              <a:t>这两种影响都是不希望的。只有当两种载流子都存在时才发生表面复合，所以</a:t>
            </a:r>
            <a:r>
              <a:rPr lang="zh-CN" altLang="zh-CN" sz="7000" dirty="0">
                <a:solidFill>
                  <a:srgbClr val="0000FF"/>
                </a:solidFill>
              </a:rPr>
              <a:t>接触电极应该离管芯侧表面足够远</a:t>
            </a:r>
            <a:r>
              <a:rPr lang="zh-CN" altLang="zh-CN" sz="7000" dirty="0"/>
              <a:t>。</a:t>
            </a:r>
            <a:r>
              <a:rPr lang="zh-CN" altLang="zh-CN" sz="7000" dirty="0">
                <a:solidFill>
                  <a:srgbClr val="0000FF"/>
                </a:solidFill>
              </a:rPr>
              <a:t>采用钝化技术对降低表面复合十分有效</a:t>
            </a:r>
            <a:r>
              <a:rPr lang="zh-CN" altLang="zh-CN" sz="7000" dirty="0"/>
              <a:t>。</a:t>
            </a:r>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380925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半导体</a:t>
            </a:r>
            <a:r>
              <a:rPr lang="en-US" altLang="zh-CN" dirty="0">
                <a:solidFill>
                  <a:srgbClr val="7030A0"/>
                </a:solidFill>
              </a:rPr>
              <a:t>LED</a:t>
            </a:r>
            <a:r>
              <a:rPr lang="zh-CN" altLang="en-US" dirty="0">
                <a:solidFill>
                  <a:srgbClr val="7030A0"/>
                </a:solidFill>
              </a:rPr>
              <a:t>的基本结构</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606" y="1336318"/>
            <a:ext cx="6884787" cy="51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29768203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同质结构</a:t>
            </a:r>
            <a:r>
              <a:rPr lang="en-US" altLang="zh-CN" dirty="0">
                <a:solidFill>
                  <a:srgbClr val="7030A0"/>
                </a:solidFill>
              </a:rPr>
              <a:t>LED</a:t>
            </a:r>
            <a:endParaRPr lang="zh-CN" altLang="en-US" dirty="0">
              <a:solidFill>
                <a:srgbClr val="7030A0"/>
              </a:solidFill>
            </a:endParaRPr>
          </a:p>
        </p:txBody>
      </p:sp>
      <p:sp>
        <p:nvSpPr>
          <p:cNvPr id="3" name="内容占位符 2"/>
          <p:cNvSpPr>
            <a:spLocks noGrp="1"/>
          </p:cNvSpPr>
          <p:nvPr>
            <p:ph idx="1"/>
          </p:nvPr>
        </p:nvSpPr>
        <p:spPr/>
        <p:txBody>
          <a:bodyPr>
            <a:normAutofit/>
          </a:bodyPr>
          <a:lstStyle/>
          <a:p>
            <a:pPr algn="just"/>
            <a:r>
              <a:rPr lang="zh-CN" altLang="en-US" sz="3200" dirty="0"/>
              <a:t>对</a:t>
            </a:r>
            <a:r>
              <a:rPr lang="zh-CN" altLang="zh-CN" sz="3200" dirty="0"/>
              <a:t>于同质结构</a:t>
            </a:r>
            <a:r>
              <a:rPr lang="en-US" altLang="zh-CN" sz="3200" dirty="0"/>
              <a:t>LED</a:t>
            </a:r>
            <a:r>
              <a:rPr lang="zh-CN" altLang="zh-CN" sz="3200" dirty="0"/>
              <a:t>存在两个问</a:t>
            </a:r>
            <a:r>
              <a:rPr lang="zh-CN" altLang="en-US" sz="3200" dirty="0"/>
              <a:t>题：</a:t>
            </a:r>
            <a:endParaRPr lang="en-US" altLang="zh-CN" sz="3200" dirty="0"/>
          </a:p>
          <a:p>
            <a:pPr lvl="1" algn="just"/>
            <a:r>
              <a:rPr lang="zh-CN" altLang="zh-CN" sz="2800" dirty="0"/>
              <a:t>首先</a:t>
            </a:r>
            <a:r>
              <a:rPr lang="zh-CN" altLang="zh-CN" sz="2800" dirty="0">
                <a:solidFill>
                  <a:srgbClr val="0000FF"/>
                </a:solidFill>
              </a:rPr>
              <a:t>为了减少自身</a:t>
            </a:r>
            <a:r>
              <a:rPr lang="zh-CN" altLang="en-US" sz="2800" dirty="0">
                <a:solidFill>
                  <a:srgbClr val="0000FF"/>
                </a:solidFill>
              </a:rPr>
              <a:t>半</a:t>
            </a:r>
            <a:r>
              <a:rPr lang="zh-CN" altLang="zh-CN" sz="2800" dirty="0">
                <a:solidFill>
                  <a:srgbClr val="0000FF"/>
                </a:solidFill>
              </a:rPr>
              <a:t>导体材料对发射光的吸收，光子发射区必须尽可能接近表面</a:t>
            </a:r>
            <a:r>
              <a:rPr lang="zh-CN" altLang="zh-CN" sz="2800" dirty="0"/>
              <a:t>，而半</a:t>
            </a:r>
            <a:r>
              <a:rPr lang="zh-CN" altLang="en-US" sz="2800" dirty="0"/>
              <a:t>导</a:t>
            </a:r>
            <a:r>
              <a:rPr lang="zh-CN" altLang="zh-CN" sz="2800" dirty="0"/>
              <a:t>体表面的情况往往不是很理</a:t>
            </a:r>
            <a:r>
              <a:rPr lang="zh-CN" altLang="en-US" sz="2800" dirty="0"/>
              <a:t>想</a:t>
            </a:r>
            <a:r>
              <a:rPr lang="zh-CN" altLang="zh-CN" sz="2800" dirty="0"/>
              <a:t>，表面态密度较高</a:t>
            </a:r>
            <a:r>
              <a:rPr lang="zh-CN" altLang="en-US" sz="2800" dirty="0"/>
              <a:t>。</a:t>
            </a:r>
            <a:r>
              <a:rPr lang="zh-CN" altLang="zh-CN" sz="2800" dirty="0"/>
              <a:t>这就使</a:t>
            </a:r>
            <a:r>
              <a:rPr lang="zh-CN" altLang="zh-CN" sz="2800" dirty="0">
                <a:solidFill>
                  <a:srgbClr val="0000FF"/>
                </a:solidFill>
              </a:rPr>
              <a:t>表面态的非辐射复合</a:t>
            </a:r>
            <a:r>
              <a:rPr lang="zh-CN" altLang="en-US" sz="2800" dirty="0">
                <a:solidFill>
                  <a:srgbClr val="0000FF"/>
                </a:solidFill>
              </a:rPr>
              <a:t>增</a:t>
            </a:r>
            <a:r>
              <a:rPr lang="zh-CN" altLang="zh-CN" sz="2800" dirty="0">
                <a:solidFill>
                  <a:srgbClr val="0000FF"/>
                </a:solidFill>
              </a:rPr>
              <a:t>加</a:t>
            </a:r>
            <a:r>
              <a:rPr lang="zh-CN" altLang="en-US" sz="2800" dirty="0"/>
              <a:t>。</a:t>
            </a:r>
            <a:endParaRPr lang="en-US" altLang="zh-CN" sz="2800" dirty="0"/>
          </a:p>
          <a:p>
            <a:pPr lvl="1" algn="just"/>
            <a:r>
              <a:rPr lang="zh-CN" altLang="zh-CN" sz="2800" dirty="0"/>
              <a:t>其次从n</a:t>
            </a:r>
            <a:r>
              <a:rPr lang="en-US" altLang="zh-CN" sz="2800" baseline="30000" dirty="0"/>
              <a:t>+</a:t>
            </a:r>
            <a:r>
              <a:rPr lang="zh-CN" altLang="zh-CN" sz="2800" dirty="0"/>
              <a:t>区注人到p</a:t>
            </a:r>
            <a:r>
              <a:rPr lang="zh-CN" altLang="en-US" sz="2800" dirty="0"/>
              <a:t>区</a:t>
            </a:r>
            <a:r>
              <a:rPr lang="zh-CN" altLang="zh-CN" sz="2800" dirty="0"/>
              <a:t>的电子作为少子从结区扩</a:t>
            </a:r>
            <a:r>
              <a:rPr lang="zh-CN" altLang="en-US" sz="2800" dirty="0"/>
              <a:t>散</a:t>
            </a:r>
            <a:r>
              <a:rPr lang="zh-CN" altLang="zh-CN" sz="2800" dirty="0"/>
              <a:t>并逐渐与多子复合</a:t>
            </a:r>
            <a:r>
              <a:rPr lang="zh-CN" altLang="en-US" sz="2800" dirty="0"/>
              <a:t>。</a:t>
            </a:r>
            <a:r>
              <a:rPr lang="zh-CN" altLang="zh-CN" sz="2800" dirty="0"/>
              <a:t>因此</a:t>
            </a:r>
            <a:r>
              <a:rPr lang="zh-CN" altLang="zh-CN" sz="2800" dirty="0">
                <a:solidFill>
                  <a:srgbClr val="0000FF"/>
                </a:solidFill>
              </a:rPr>
              <a:t>光子被产生在材料的大部分体积内，增加</a:t>
            </a:r>
            <a:r>
              <a:rPr lang="zh-CN" altLang="en-US" sz="2800" dirty="0">
                <a:solidFill>
                  <a:srgbClr val="0000FF"/>
                </a:solidFill>
              </a:rPr>
              <a:t>了</a:t>
            </a:r>
            <a:r>
              <a:rPr lang="zh-CN" altLang="zh-CN" sz="2800" dirty="0">
                <a:solidFill>
                  <a:srgbClr val="0000FF"/>
                </a:solidFill>
              </a:rPr>
              <a:t>再吸收，降低了内</a:t>
            </a:r>
            <a:r>
              <a:rPr lang="zh-CN" altLang="en-US" sz="2800" dirty="0">
                <a:solidFill>
                  <a:srgbClr val="0000FF"/>
                </a:solidFill>
              </a:rPr>
              <a:t>量子</a:t>
            </a:r>
            <a:r>
              <a:rPr lang="zh-CN" altLang="zh-CN" sz="2800" dirty="0">
                <a:solidFill>
                  <a:srgbClr val="0000FF"/>
                </a:solidFill>
              </a:rPr>
              <a:t>效率</a:t>
            </a:r>
            <a:r>
              <a:rPr lang="zh-CN" altLang="zh-CN" sz="2800" dirty="0"/>
              <a:t>。</a:t>
            </a:r>
            <a:endParaRPr lang="en-US" altLang="zh-CN"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49421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异质结构</a:t>
            </a:r>
            <a:r>
              <a:rPr lang="en-US" altLang="zh-CN" dirty="0">
                <a:solidFill>
                  <a:srgbClr val="7030A0"/>
                </a:solidFill>
              </a:rPr>
              <a:t>LED</a:t>
            </a:r>
            <a:endParaRPr lang="zh-CN" altLang="en-US" dirty="0">
              <a:solidFill>
                <a:srgbClr val="7030A0"/>
              </a:solidFill>
            </a:endParaRPr>
          </a:p>
        </p:txBody>
      </p:sp>
      <p:sp>
        <p:nvSpPr>
          <p:cNvPr id="3" name="内容占位符 2"/>
          <p:cNvSpPr>
            <a:spLocks noGrp="1"/>
          </p:cNvSpPr>
          <p:nvPr>
            <p:ph idx="1"/>
          </p:nvPr>
        </p:nvSpPr>
        <p:spPr/>
        <p:txBody>
          <a:bodyPr>
            <a:normAutofit/>
          </a:bodyPr>
          <a:lstStyle/>
          <a:p>
            <a:r>
              <a:rPr lang="zh-CN" altLang="en-US" dirty="0"/>
              <a:t>目</a:t>
            </a:r>
            <a:r>
              <a:rPr lang="zh-CN" altLang="zh-CN" dirty="0"/>
              <a:t>前除了一般亮度的LE</a:t>
            </a:r>
            <a:r>
              <a:rPr lang="en-US" altLang="zh-CN" dirty="0"/>
              <a:t>D</a:t>
            </a:r>
            <a:r>
              <a:rPr lang="zh-CN" altLang="zh-CN" dirty="0"/>
              <a:t>还采用同质结构外</a:t>
            </a:r>
            <a:r>
              <a:rPr lang="zh-CN" altLang="en-US" dirty="0"/>
              <a:t>，</a:t>
            </a:r>
            <a:r>
              <a:rPr lang="zh-CN" altLang="zh-CN" dirty="0"/>
              <a:t>为了提高发光效率</a:t>
            </a:r>
            <a:r>
              <a:rPr lang="zh-CN" altLang="en-US" dirty="0"/>
              <a:t>，</a:t>
            </a:r>
            <a:r>
              <a:rPr lang="zh-CN" altLang="zh-CN" dirty="0">
                <a:solidFill>
                  <a:srgbClr val="0000FF"/>
                </a:solidFill>
              </a:rPr>
              <a:t>大多</a:t>
            </a:r>
            <a:r>
              <a:rPr lang="zh-CN" altLang="en-US" dirty="0">
                <a:solidFill>
                  <a:srgbClr val="0000FF"/>
                </a:solidFill>
              </a:rPr>
              <a:t>数</a:t>
            </a:r>
            <a:r>
              <a:rPr lang="zh-CN" altLang="zh-CN" dirty="0">
                <a:solidFill>
                  <a:srgbClr val="0000FF"/>
                </a:solidFill>
              </a:rPr>
              <a:t>高亮度、超高亮度</a:t>
            </a:r>
            <a:r>
              <a:rPr lang="en-US" altLang="zh-CN" dirty="0">
                <a:solidFill>
                  <a:srgbClr val="0000FF"/>
                </a:solidFill>
              </a:rPr>
              <a:t>LED</a:t>
            </a:r>
            <a:r>
              <a:rPr lang="zh-CN" altLang="zh-CN" dirty="0">
                <a:solidFill>
                  <a:srgbClr val="0000FF"/>
                </a:solidFill>
              </a:rPr>
              <a:t>都采用异质结构</a:t>
            </a:r>
            <a:r>
              <a:rPr lang="zh-CN" altLang="zh-CN" dirty="0"/>
              <a:t>。它能很好地解决同质结构</a:t>
            </a:r>
            <a:r>
              <a:rPr lang="en-US" altLang="zh-CN" dirty="0"/>
              <a:t>LED</a:t>
            </a:r>
            <a:r>
              <a:rPr lang="zh-CN" altLang="zh-CN" dirty="0"/>
              <a:t>存在的</a:t>
            </a:r>
            <a:r>
              <a:rPr lang="zh-CN" altLang="en-US" dirty="0"/>
              <a:t>问</a:t>
            </a:r>
            <a:r>
              <a:rPr lang="zh-CN" altLang="zh-CN" dirty="0"/>
              <a:t>题</a:t>
            </a:r>
            <a:r>
              <a:rPr lang="zh-CN" altLang="en-US" dirty="0"/>
              <a:t>：</a:t>
            </a:r>
            <a:endParaRPr lang="en-US" altLang="zh-CN" dirty="0"/>
          </a:p>
          <a:p>
            <a:pPr lvl="1"/>
            <a:r>
              <a:rPr lang="zh-CN" altLang="zh-CN" dirty="0"/>
              <a:t>异质结构</a:t>
            </a:r>
            <a:r>
              <a:rPr lang="en-US" altLang="zh-CN" dirty="0"/>
              <a:t>LED</a:t>
            </a:r>
            <a:r>
              <a:rPr lang="zh-CN" altLang="zh-CN" dirty="0"/>
              <a:t>中</a:t>
            </a:r>
            <a:r>
              <a:rPr lang="zh-CN" altLang="en-US" dirty="0"/>
              <a:t>，</a:t>
            </a:r>
            <a:r>
              <a:rPr lang="zh-CN" altLang="zh-CN" dirty="0">
                <a:solidFill>
                  <a:srgbClr val="0000FF"/>
                </a:solidFill>
              </a:rPr>
              <a:t>电子和空穴</a:t>
            </a:r>
            <a:r>
              <a:rPr lang="zh-CN" altLang="zh-CN" dirty="0"/>
              <a:t>分别由两侧的宽带</a:t>
            </a:r>
            <a:r>
              <a:rPr lang="zh-CN" altLang="en-US" dirty="0"/>
              <a:t>隙</a:t>
            </a:r>
            <a:r>
              <a:rPr lang="zh-CN" altLang="zh-CN" dirty="0"/>
              <a:t>N区和P区注人进窄带隙有</a:t>
            </a:r>
            <a:r>
              <a:rPr lang="zh-CN" altLang="en-US" dirty="0"/>
              <a:t>源</a:t>
            </a:r>
            <a:r>
              <a:rPr lang="zh-CN" altLang="zh-CN" dirty="0"/>
              <a:t>区，而且</a:t>
            </a:r>
            <a:r>
              <a:rPr lang="zh-CN" altLang="zh-CN" dirty="0">
                <a:solidFill>
                  <a:srgbClr val="0000FF"/>
                </a:solidFill>
              </a:rPr>
              <a:t>被异质结势</a:t>
            </a:r>
            <a:r>
              <a:rPr lang="zh-CN" altLang="en-US" dirty="0">
                <a:solidFill>
                  <a:srgbClr val="0000FF"/>
                </a:solidFill>
              </a:rPr>
              <a:t>垒</a:t>
            </a:r>
            <a:r>
              <a:rPr lang="zh-CN" altLang="zh-CN" dirty="0">
                <a:solidFill>
                  <a:srgbClr val="0000FF"/>
                </a:solidFill>
              </a:rPr>
              <a:t>限</a:t>
            </a:r>
            <a:r>
              <a:rPr lang="zh-CN" altLang="en-US" dirty="0">
                <a:solidFill>
                  <a:srgbClr val="0000FF"/>
                </a:solidFill>
              </a:rPr>
              <a:t>制</a:t>
            </a:r>
            <a:r>
              <a:rPr lang="zh-CN" altLang="zh-CN" dirty="0">
                <a:solidFill>
                  <a:srgbClr val="0000FF"/>
                </a:solidFill>
              </a:rPr>
              <a:t>在有</a:t>
            </a:r>
            <a:r>
              <a:rPr lang="zh-CN" altLang="en-US" dirty="0">
                <a:solidFill>
                  <a:srgbClr val="0000FF"/>
                </a:solidFill>
              </a:rPr>
              <a:t>源区</a:t>
            </a:r>
            <a:r>
              <a:rPr lang="zh-CN" altLang="zh-CN" dirty="0">
                <a:solidFill>
                  <a:srgbClr val="0000FF"/>
                </a:solidFill>
              </a:rPr>
              <a:t>内</a:t>
            </a:r>
            <a:r>
              <a:rPr lang="zh-CN" altLang="en-US" dirty="0"/>
              <a:t>。</a:t>
            </a:r>
            <a:endParaRPr lang="en-US" altLang="zh-CN" dirty="0"/>
          </a:p>
          <a:p>
            <a:pPr lvl="1"/>
            <a:r>
              <a:rPr lang="zh-CN" altLang="en-US" dirty="0"/>
              <a:t>同时由于</a:t>
            </a:r>
            <a:r>
              <a:rPr lang="zh-CN" altLang="zh-CN" dirty="0"/>
              <a:t>N</a:t>
            </a:r>
            <a:r>
              <a:rPr lang="zh-CN" altLang="en-US" dirty="0"/>
              <a:t>区</a:t>
            </a:r>
            <a:r>
              <a:rPr lang="zh-CN" altLang="zh-CN" dirty="0"/>
              <a:t>和P区的带隙比有</a:t>
            </a:r>
            <a:r>
              <a:rPr lang="zh-CN" altLang="en-US" dirty="0"/>
              <a:t>源</a:t>
            </a:r>
            <a:r>
              <a:rPr lang="zh-CN" altLang="zh-CN" dirty="0"/>
              <a:t>区宽</a:t>
            </a:r>
            <a:r>
              <a:rPr lang="zh-CN" altLang="en-US" dirty="0"/>
              <a:t>，</a:t>
            </a:r>
            <a:r>
              <a:rPr lang="zh-CN" altLang="zh-CN" dirty="0"/>
              <a:t>所以</a:t>
            </a:r>
            <a:r>
              <a:rPr lang="zh-CN" altLang="zh-CN" dirty="0">
                <a:solidFill>
                  <a:srgbClr val="0000FF"/>
                </a:solidFill>
              </a:rPr>
              <a:t>从有</a:t>
            </a:r>
            <a:r>
              <a:rPr lang="zh-CN" altLang="en-US" dirty="0">
                <a:solidFill>
                  <a:srgbClr val="0000FF"/>
                </a:solidFill>
              </a:rPr>
              <a:t>源</a:t>
            </a:r>
            <a:r>
              <a:rPr lang="zh-CN" altLang="zh-CN" dirty="0">
                <a:solidFill>
                  <a:srgbClr val="0000FF"/>
                </a:solidFill>
              </a:rPr>
              <a:t>区发出的光子不会被顶层和衬底所吸收</a:t>
            </a:r>
            <a:r>
              <a:rPr lang="zh-CN" altLang="zh-CN" dirty="0"/>
              <a:t>，它们只是</a:t>
            </a:r>
            <a:r>
              <a:rPr lang="zh-CN" altLang="en-US" dirty="0"/>
              <a:t>起着</a:t>
            </a:r>
            <a:r>
              <a:rPr lang="zh-CN" altLang="zh-CN" dirty="0"/>
              <a:t>”窗</a:t>
            </a:r>
            <a:r>
              <a:rPr lang="zh-CN" altLang="en-US" dirty="0"/>
              <a:t>口</a:t>
            </a:r>
            <a:r>
              <a:rPr lang="zh-CN" altLang="zh-CN" dirty="0"/>
              <a:t>”的作用</a:t>
            </a:r>
            <a:r>
              <a:rPr lang="zh-CN" altLang="en-US" dirty="0"/>
              <a:t>，</a:t>
            </a:r>
            <a:r>
              <a:rPr lang="zh-CN" altLang="zh-CN" dirty="0"/>
              <a:t>大大提高</a:t>
            </a:r>
            <a:r>
              <a:rPr lang="zh-CN" altLang="en-US" dirty="0"/>
              <a:t>了</a:t>
            </a:r>
            <a:r>
              <a:rPr lang="en-US" altLang="zh-CN" dirty="0"/>
              <a:t>LED</a:t>
            </a:r>
            <a:r>
              <a:rPr lang="zh-CN" altLang="zh-CN" dirty="0"/>
              <a:t>的性能</a:t>
            </a:r>
            <a:r>
              <a:rPr lang="zh-CN" altLang="en-US" dirty="0"/>
              <a:t>。</a:t>
            </a:r>
            <a:br>
              <a:rPr lang="zh-CN" altLang="zh-CN" dirty="0"/>
            </a:br>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238292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0"/>
            <a:ext cx="8229600" cy="908720"/>
          </a:xfrm>
        </p:spPr>
        <p:txBody>
          <a:bodyPr/>
          <a:lstStyle/>
          <a:p>
            <a:r>
              <a:rPr lang="en-US" altLang="zh-CN" dirty="0">
                <a:solidFill>
                  <a:srgbClr val="7030A0"/>
                </a:solidFill>
              </a:rPr>
              <a:t>LED</a:t>
            </a:r>
            <a:r>
              <a:rPr lang="zh-CN" altLang="en-US" dirty="0">
                <a:solidFill>
                  <a:srgbClr val="7030A0"/>
                </a:solidFill>
              </a:rPr>
              <a:t>的电流</a:t>
            </a:r>
            <a:r>
              <a:rPr lang="en-US" altLang="zh-CN" dirty="0">
                <a:solidFill>
                  <a:srgbClr val="7030A0"/>
                </a:solidFill>
              </a:rPr>
              <a:t>-</a:t>
            </a:r>
            <a:r>
              <a:rPr lang="zh-CN" altLang="en-US" dirty="0">
                <a:solidFill>
                  <a:srgbClr val="7030A0"/>
                </a:solidFill>
              </a:rPr>
              <a:t>电压特性</a:t>
            </a:r>
            <a:endParaRPr lang="en-US" altLang="zh-CN" dirty="0">
              <a:solidFill>
                <a:srgbClr val="7030A0"/>
              </a:solidFill>
            </a:endParaRPr>
          </a:p>
        </p:txBody>
      </p:sp>
      <p:sp>
        <p:nvSpPr>
          <p:cNvPr id="3" name="内容占位符 2"/>
          <p:cNvSpPr>
            <a:spLocks noGrp="1"/>
          </p:cNvSpPr>
          <p:nvPr>
            <p:ph idx="1"/>
          </p:nvPr>
        </p:nvSpPr>
        <p:spPr>
          <a:xfrm>
            <a:off x="457200" y="908720"/>
            <a:ext cx="8229600" cy="5256584"/>
          </a:xfrm>
        </p:spPr>
        <p:txBody>
          <a:bodyPr>
            <a:noAutofit/>
          </a:bodyPr>
          <a:lstStyle/>
          <a:p>
            <a:r>
              <a:rPr lang="zh-CN" altLang="zh-CN" sz="2400" dirty="0">
                <a:latin typeface="Times New Roman" panose="02020603050405020304" pitchFamily="18" charset="0"/>
                <a:cs typeface="Times New Roman" panose="02020603050405020304" pitchFamily="18" charset="0"/>
              </a:rPr>
              <a:t>报据pn结理论</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在不加外偏</a:t>
            </a:r>
            <a:r>
              <a:rPr lang="zh-CN" altLang="en-US" sz="2400" dirty="0">
                <a:latin typeface="Times New Roman" panose="02020603050405020304" pitchFamily="18" charset="0"/>
                <a:cs typeface="Times New Roman" panose="02020603050405020304" pitchFamily="18" charset="0"/>
              </a:rPr>
              <a:t>置电压</a:t>
            </a:r>
            <a:r>
              <a:rPr lang="zh-CN" altLang="zh-CN" sz="2400" dirty="0">
                <a:latin typeface="Times New Roman" panose="02020603050405020304" pitchFamily="18" charset="0"/>
                <a:cs typeface="Times New Roman" panose="02020603050405020304" pitchFamily="18" charset="0"/>
              </a:rPr>
              <a:t>时由离化施主和离化受主在结区形成空间电荷</a:t>
            </a:r>
            <a:r>
              <a:rPr lang="zh-CN" altLang="en-US" sz="2400" dirty="0">
                <a:latin typeface="Times New Roman" panose="02020603050405020304" pitchFamily="18" charset="0"/>
                <a:cs typeface="Times New Roman" panose="02020603050405020304" pitchFamily="18" charset="0"/>
              </a:rPr>
              <a:t>区，并</a:t>
            </a:r>
            <a:r>
              <a:rPr lang="zh-CN" altLang="zh-CN" sz="2400" dirty="0">
                <a:latin typeface="Times New Roman" panose="02020603050405020304" pitchFamily="18" charset="0"/>
                <a:cs typeface="Times New Roman" panose="02020603050405020304" pitchFamily="18" charset="0"/>
              </a:rPr>
              <a:t>产生</a:t>
            </a:r>
            <a:r>
              <a:rPr lang="zh-CN" altLang="en-US" sz="2400" dirty="0">
                <a:latin typeface="Times New Roman" panose="02020603050405020304" pitchFamily="18" charset="0"/>
                <a:cs typeface="Times New Roman" panose="02020603050405020304" pitchFamily="18" charset="0"/>
              </a:rPr>
              <a:t>扩散</a:t>
            </a:r>
            <a:r>
              <a:rPr lang="zh-CN" altLang="zh-CN" sz="2400" dirty="0">
                <a:latin typeface="Times New Roman" panose="02020603050405020304" pitchFamily="18" charset="0"/>
                <a:cs typeface="Times New Roman" panose="02020603050405020304" pitchFamily="18" charset="0"/>
              </a:rPr>
              <a:t>电压</a:t>
            </a:r>
            <a:r>
              <a:rPr lang="en-US" altLang="zh-CN" sz="2400" dirty="0">
                <a:latin typeface="Times New Roman" panose="02020603050405020304" pitchFamily="18" charset="0"/>
                <a:cs typeface="Times New Roman" panose="02020603050405020304" pitchFamily="18" charset="0"/>
              </a:rPr>
              <a:t>V</a:t>
            </a:r>
            <a:r>
              <a:rPr lang="en-US" altLang="zh-CN" sz="2400" baseline="-250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，它等于</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其中</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N</a:t>
            </a:r>
            <a:r>
              <a:rPr lang="en-US" altLang="zh-CN" sz="2400" i="1" baseline="-250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和</a:t>
            </a:r>
            <a:r>
              <a:rPr lang="zh-CN" altLang="zh-CN" sz="2400" i="1" dirty="0">
                <a:latin typeface="Times New Roman" panose="02020603050405020304" pitchFamily="18" charset="0"/>
                <a:cs typeface="Times New Roman" panose="02020603050405020304" pitchFamily="18" charset="0"/>
              </a:rPr>
              <a:t>N</a:t>
            </a:r>
            <a:r>
              <a:rPr lang="en-US" altLang="zh-CN" sz="2400" i="1" baseline="-250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分别为受主和施主浓度</a:t>
            </a:r>
            <a:r>
              <a:rPr lang="zh-CN" altLang="en-US"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n</a:t>
            </a:r>
            <a:r>
              <a:rPr lang="en-US" altLang="zh-CN" sz="2400" i="1" baseline="-25000" dirty="0" err="1">
                <a:latin typeface="Times New Roman" panose="02020603050405020304" pitchFamily="18" charset="0"/>
                <a:cs typeface="Times New Roman" panose="02020603050405020304" pitchFamily="18" charset="0"/>
              </a:rPr>
              <a:t>i</a:t>
            </a:r>
            <a:r>
              <a:rPr lang="zh-CN" altLang="zh-CN" sz="2400" dirty="0">
                <a:latin typeface="Times New Roman" panose="02020603050405020304" pitchFamily="18" charset="0"/>
                <a:cs typeface="Times New Roman" panose="02020603050405020304" pitchFamily="18" charset="0"/>
              </a:rPr>
              <a:t>为</a:t>
            </a:r>
            <a:r>
              <a:rPr lang="zh-CN" altLang="en-US" sz="2400" dirty="0">
                <a:latin typeface="Times New Roman" panose="02020603050405020304" pitchFamily="18" charset="0"/>
                <a:cs typeface="Times New Roman" panose="02020603050405020304" pitchFamily="18" charset="0"/>
              </a:rPr>
              <a:t>半导体</a:t>
            </a:r>
            <a:r>
              <a:rPr lang="zh-CN" altLang="zh-CN" sz="2400" dirty="0">
                <a:latin typeface="Times New Roman" panose="02020603050405020304" pitchFamily="18" charset="0"/>
                <a:cs typeface="Times New Roman" panose="02020603050405020304" pitchFamily="18" charset="0"/>
              </a:rPr>
              <a:t>的本征载流子浓度</a:t>
            </a:r>
            <a:r>
              <a:rPr lang="zh-CN" altLang="en-US"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q</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形成一个势垒，载流子必须克服这个势垒才能到达另</a:t>
            </a:r>
            <a:r>
              <a:rPr lang="zh-CN" altLang="en-US" sz="2400" dirty="0">
                <a:latin typeface="Times New Roman" panose="02020603050405020304" pitchFamily="18" charset="0"/>
                <a:cs typeface="Times New Roman" panose="02020603050405020304" pitchFamily="18" charset="0"/>
              </a:rPr>
              <a:t>一</a:t>
            </a:r>
            <a:r>
              <a:rPr lang="zh-CN" altLang="zh-CN" sz="2400" dirty="0">
                <a:latin typeface="Times New Roman" panose="02020603050405020304" pitchFamily="18" charset="0"/>
                <a:cs typeface="Times New Roman" panose="02020603050405020304" pitchFamily="18" charset="0"/>
              </a:rPr>
              <a:t>种导电类</a:t>
            </a:r>
            <a:r>
              <a:rPr lang="zh-CN" altLang="en-US" sz="2400" dirty="0">
                <a:latin typeface="Times New Roman" panose="02020603050405020304" pitchFamily="18" charset="0"/>
                <a:cs typeface="Times New Roman" panose="02020603050405020304" pitchFamily="18" charset="0"/>
              </a:rPr>
              <a:t>型</a:t>
            </a:r>
            <a:r>
              <a:rPr lang="zh-CN" altLang="zh-CN" sz="2400" dirty="0">
                <a:latin typeface="Times New Roman" panose="02020603050405020304" pitchFamily="18" charset="0"/>
                <a:cs typeface="Times New Roman" panose="02020603050405020304" pitchFamily="18" charset="0"/>
              </a:rPr>
              <a:t>的中性</a:t>
            </a:r>
            <a:r>
              <a:rPr lang="zh-CN" altLang="en-US" sz="2400" dirty="0">
                <a:latin typeface="Times New Roman" panose="02020603050405020304" pitchFamily="18" charset="0"/>
                <a:cs typeface="Times New Roman" panose="02020603050405020304" pitchFamily="18" charset="0"/>
              </a:rPr>
              <a:t>区</a:t>
            </a:r>
            <a:r>
              <a:rPr lang="zh-CN" altLang="zh-CN" sz="2400" dirty="0">
                <a:latin typeface="Times New Roman" panose="02020603050405020304" pitchFamily="18" charset="0"/>
                <a:cs typeface="Times New Roman" panose="02020603050405020304" pitchFamily="18" charset="0"/>
              </a:rPr>
              <a:t>。耗尽区宽度</a:t>
            </a:r>
            <a:r>
              <a:rPr lang="zh-CN"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为</a:t>
            </a:r>
            <a:br>
              <a:rPr lang="zh-CN" altLang="zh-CN" sz="2400" dirty="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其中，</a:t>
            </a:r>
            <a:r>
              <a:rPr lang="el-GR" altLang="zh-CN" sz="2400" dirty="0">
                <a:latin typeface="Times New Roman" panose="02020603050405020304" pitchFamily="18" charset="0"/>
                <a:cs typeface="Times New Roman" panose="02020603050405020304" pitchFamily="18" charset="0"/>
              </a:rPr>
              <a:t>ε</a:t>
            </a:r>
            <a:r>
              <a:rPr lang="zh-CN" altLang="zh-CN" sz="2400" dirty="0">
                <a:latin typeface="Times New Roman" panose="02020603050405020304" pitchFamily="18" charset="0"/>
                <a:cs typeface="Times New Roman" panose="02020603050405020304" pitchFamily="18" charset="0"/>
              </a:rPr>
              <a:t>是半异体的介电常数</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是二极管偏置</a:t>
            </a:r>
            <a:r>
              <a:rPr lang="zh-CN" altLang="zh-CN" sz="2400" dirty="0">
                <a:latin typeface="Times New Roman" panose="02020603050405020304" pitchFamily="18" charset="0"/>
                <a:cs typeface="Times New Roman" panose="02020603050405020304" pitchFamily="18" charset="0"/>
              </a:rPr>
              <a:t>电压</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外加电压主</a:t>
            </a:r>
            <a:r>
              <a:rPr lang="zh-CN" altLang="en-US" sz="2400" dirty="0">
                <a:latin typeface="Times New Roman" panose="02020603050405020304" pitchFamily="18" charset="0"/>
                <a:cs typeface="Times New Roman" panose="02020603050405020304" pitchFamily="18" charset="0"/>
              </a:rPr>
              <a:t>要</a:t>
            </a:r>
            <a:r>
              <a:rPr lang="zh-CN" altLang="zh-CN" sz="2400" dirty="0">
                <a:latin typeface="Times New Roman" panose="02020603050405020304" pitchFamily="18" charset="0"/>
                <a:cs typeface="Times New Roman" panose="02020603050405020304" pitchFamily="18" charset="0"/>
              </a:rPr>
              <a:t>降落在高</a:t>
            </a:r>
            <a:r>
              <a:rPr lang="zh-CN" altLang="en-US" sz="2400" dirty="0">
                <a:latin typeface="Times New Roman" panose="02020603050405020304" pitchFamily="18" charset="0"/>
                <a:cs typeface="Times New Roman" panose="02020603050405020304" pitchFamily="18" charset="0"/>
              </a:rPr>
              <a:t>阻</a:t>
            </a:r>
            <a:r>
              <a:rPr lang="zh-CN" altLang="zh-CN" sz="2400" dirty="0">
                <a:latin typeface="Times New Roman" panose="02020603050405020304" pitchFamily="18" charset="0"/>
                <a:cs typeface="Times New Roman" panose="02020603050405020304" pitchFamily="18" charset="0"/>
              </a:rPr>
              <a:t>的耗尽区。正偏时势</a:t>
            </a:r>
            <a:r>
              <a:rPr lang="zh-CN" altLang="en-US" sz="2400" dirty="0">
                <a:latin typeface="Times New Roman" panose="02020603050405020304" pitchFamily="18" charset="0"/>
                <a:cs typeface="Times New Roman" panose="02020603050405020304" pitchFamily="18" charset="0"/>
              </a:rPr>
              <a:t>垒</a:t>
            </a:r>
            <a:r>
              <a:rPr lang="zh-CN" altLang="zh-CN" sz="2400" dirty="0">
                <a:latin typeface="Times New Roman" panose="02020603050405020304" pitchFamily="18" charset="0"/>
                <a:cs typeface="Times New Roman" panose="02020603050405020304" pitchFamily="18" charset="0"/>
              </a:rPr>
              <a:t>会降低，反偏时势垒要增高。正偏时将有</a:t>
            </a:r>
            <a:r>
              <a:rPr lang="zh-CN" altLang="en-US" sz="2400" dirty="0">
                <a:latin typeface="Times New Roman" panose="02020603050405020304" pitchFamily="18" charset="0"/>
                <a:cs typeface="Times New Roman" panose="02020603050405020304" pitchFamily="18" charset="0"/>
              </a:rPr>
              <a:t>载</a:t>
            </a:r>
            <a:r>
              <a:rPr lang="zh-CN" altLang="zh-CN" sz="2400" dirty="0">
                <a:latin typeface="Times New Roman" panose="02020603050405020304" pitchFamily="18" charset="0"/>
                <a:cs typeface="Times New Roman" panose="02020603050405020304" pitchFamily="18" charset="0"/>
              </a:rPr>
              <a:t>流子注入到另一区</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形成电流，随</a:t>
            </a:r>
            <a:r>
              <a:rPr lang="zh-CN" altLang="en-US" sz="2400" dirty="0">
                <a:latin typeface="Times New Roman" panose="02020603050405020304" pitchFamily="18" charset="0"/>
                <a:cs typeface="Times New Roman" panose="02020603050405020304" pitchFamily="18" charset="0"/>
              </a:rPr>
              <a:t>着</a:t>
            </a:r>
            <a:r>
              <a:rPr lang="zh-CN" altLang="zh-CN" sz="2400" dirty="0">
                <a:latin typeface="Times New Roman" panose="02020603050405020304" pitchFamily="18" charset="0"/>
                <a:cs typeface="Times New Roman" panose="02020603050405020304" pitchFamily="18" charset="0"/>
              </a:rPr>
              <a:t>正偏电压加大，电流加大</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载流子扩</a:t>
            </a:r>
            <a:r>
              <a:rPr lang="zh-CN" altLang="en-US" sz="2400" dirty="0">
                <a:latin typeface="Times New Roman" panose="02020603050405020304" pitchFamily="18" charset="0"/>
                <a:cs typeface="Times New Roman" panose="02020603050405020304" pitchFamily="18" charset="0"/>
              </a:rPr>
              <a:t>散</a:t>
            </a:r>
            <a:r>
              <a:rPr lang="zh-CN" altLang="zh-CN" sz="2400" dirty="0">
                <a:latin typeface="Times New Roman" panose="02020603050405020304" pitchFamily="18" charset="0"/>
                <a:cs typeface="Times New Roman" panose="02020603050405020304" pitchFamily="18" charset="0"/>
              </a:rPr>
              <a:t>过程中将发生复合并发射光子</a:t>
            </a:r>
            <a:r>
              <a:rPr lang="zh-CN" altLang="en-US" sz="2400" dirty="0">
                <a:latin typeface="Times New Roman" panose="02020603050405020304" pitchFamily="18" charset="0"/>
                <a:cs typeface="Times New Roman" panose="02020603050405020304" pitchFamily="18" charset="0"/>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2376334961"/>
              </p:ext>
            </p:extLst>
          </p:nvPr>
        </p:nvGraphicFramePr>
        <p:xfrm>
          <a:off x="3566006" y="1823113"/>
          <a:ext cx="2011988" cy="720080"/>
        </p:xfrm>
        <a:graphic>
          <a:graphicData uri="http://schemas.openxmlformats.org/presentationml/2006/ole">
            <mc:AlternateContent xmlns:mc="http://schemas.openxmlformats.org/markup-compatibility/2006">
              <mc:Choice xmlns:v="urn:schemas-microsoft-com:vml" Requires="v">
                <p:oleObj name="Equation" r:id="rId2" imgW="1206360" imgH="431640" progId="Equation.DSMT4">
                  <p:embed/>
                </p:oleObj>
              </mc:Choice>
              <mc:Fallback>
                <p:oleObj name="Equation" r:id="rId2" imgW="1206360" imgH="431640" progId="Equation.DSMT4">
                  <p:embed/>
                  <p:pic>
                    <p:nvPicPr>
                      <p:cNvPr id="4" name="对象 3"/>
                      <p:cNvPicPr/>
                      <p:nvPr/>
                    </p:nvPicPr>
                    <p:blipFill>
                      <a:blip r:embed="rId3"/>
                      <a:stretch>
                        <a:fillRect/>
                      </a:stretch>
                    </p:blipFill>
                    <p:spPr>
                      <a:xfrm>
                        <a:off x="3566006" y="1823113"/>
                        <a:ext cx="2011988" cy="7200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76237921"/>
              </p:ext>
            </p:extLst>
          </p:nvPr>
        </p:nvGraphicFramePr>
        <p:xfrm>
          <a:off x="2909462" y="3789040"/>
          <a:ext cx="3325075" cy="720080"/>
        </p:xfrm>
        <a:graphic>
          <a:graphicData uri="http://schemas.openxmlformats.org/presentationml/2006/ole">
            <mc:AlternateContent xmlns:mc="http://schemas.openxmlformats.org/markup-compatibility/2006">
              <mc:Choice xmlns:v="urn:schemas-microsoft-com:vml" Requires="v">
                <p:oleObj name="Equation" r:id="rId4" imgW="1993680" imgH="431640" progId="Equation.DSMT4">
                  <p:embed/>
                </p:oleObj>
              </mc:Choice>
              <mc:Fallback>
                <p:oleObj name="Equation" r:id="rId4" imgW="1993680" imgH="431640" progId="Equation.DSMT4">
                  <p:embed/>
                  <p:pic>
                    <p:nvPicPr>
                      <p:cNvPr id="5" name="对象 4"/>
                      <p:cNvPicPr/>
                      <p:nvPr/>
                    </p:nvPicPr>
                    <p:blipFill>
                      <a:blip r:embed="rId5"/>
                      <a:stretch>
                        <a:fillRect/>
                      </a:stretch>
                    </p:blipFill>
                    <p:spPr>
                      <a:xfrm>
                        <a:off x="2909462" y="3789040"/>
                        <a:ext cx="3325075" cy="720080"/>
                      </a:xfrm>
                      <a:prstGeom prst="rect">
                        <a:avLst/>
                      </a:prstGeom>
                    </p:spPr>
                  </p:pic>
                </p:oleObj>
              </mc:Fallback>
            </mc:AlternateContent>
          </a:graphicData>
        </a:graphic>
      </p:graphicFrame>
      <p:sp>
        <p:nvSpPr>
          <p:cNvPr id="6" name="日期占位符 5"/>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页脚占位符 6"/>
          <p:cNvSpPr>
            <a:spLocks noGrp="1"/>
          </p:cNvSpPr>
          <p:nvPr>
            <p:ph type="ftr" sz="quarter" idx="11"/>
          </p:nvPr>
        </p:nvSpPr>
        <p:spPr/>
        <p:txBody>
          <a:bodyPr/>
          <a:lstStyle/>
          <a:p>
            <a:r>
              <a:rPr lang="zh-CN" altLang="en-US"/>
              <a:t>清华大学电子工程系 汪莱</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16750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的电流</a:t>
            </a:r>
            <a:r>
              <a:rPr lang="en-US" altLang="zh-CN" dirty="0">
                <a:solidFill>
                  <a:srgbClr val="7030A0"/>
                </a:solidFill>
              </a:rPr>
              <a:t>-</a:t>
            </a:r>
            <a:r>
              <a:rPr lang="zh-CN" altLang="en-US" dirty="0">
                <a:solidFill>
                  <a:srgbClr val="7030A0"/>
                </a:solidFill>
              </a:rPr>
              <a:t>电压特性</a:t>
            </a:r>
            <a:endParaRPr lang="zh-CN" altLang="en-US" dirty="0"/>
          </a:p>
        </p:txBody>
      </p:sp>
      <p:sp>
        <p:nvSpPr>
          <p:cNvPr id="3" name="内容占位符 2"/>
          <p:cNvSpPr>
            <a:spLocks noGrp="1"/>
          </p:cNvSpPr>
          <p:nvPr>
            <p:ph idx="1"/>
          </p:nvPr>
        </p:nvSpPr>
        <p:spPr>
          <a:xfrm>
            <a:off x="457200" y="1448644"/>
            <a:ext cx="8229600" cy="5141168"/>
          </a:xfrm>
        </p:spPr>
        <p:txBody>
          <a:bodyPr>
            <a:normAutofit/>
          </a:bodyPr>
          <a:lstStyle/>
          <a:p>
            <a:r>
              <a:rPr lang="en-US" altLang="zh-CN" sz="2400"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n结二极管的电流一电压关系（肖克莱方程）为</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其中</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和</a:t>
            </a:r>
            <a:r>
              <a:rPr lang="el-GR" altLang="zh-CN" sz="2400" i="1" dirty="0">
                <a:latin typeface="Times New Roman" panose="02020603050405020304" pitchFamily="18" charset="0"/>
                <a:cs typeface="Times New Roman" panose="02020603050405020304" pitchFamily="18" charset="0"/>
              </a:rPr>
              <a:t>τ</a:t>
            </a:r>
            <a:r>
              <a:rPr lang="en-US" altLang="zh-CN" sz="2400" i="1"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r>
              <a:rPr lang="el-GR" altLang="zh-CN" sz="2400" i="1" dirty="0">
                <a:latin typeface="Times New Roman" panose="02020603050405020304" pitchFamily="18" charset="0"/>
                <a:cs typeface="Times New Roman" panose="02020603050405020304" pitchFamily="18" charset="0"/>
              </a:rPr>
              <a:t>τ</a:t>
            </a:r>
            <a:r>
              <a:rPr lang="en-US" altLang="zh-CN" sz="2400" i="1" baseline="-25000"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分别为电子和空穴的扩</a:t>
            </a:r>
            <a:r>
              <a:rPr lang="zh-CN" altLang="en-US" sz="2400" dirty="0">
                <a:latin typeface="Times New Roman" panose="02020603050405020304" pitchFamily="18" charset="0"/>
                <a:cs typeface="Times New Roman" panose="02020603050405020304" pitchFamily="18" charset="0"/>
              </a:rPr>
              <a:t>散</a:t>
            </a:r>
            <a:r>
              <a:rPr lang="zh-CN" altLang="zh-CN" sz="2400" dirty="0">
                <a:latin typeface="Times New Roman" panose="02020603050405020304" pitchFamily="18" charset="0"/>
                <a:cs typeface="Times New Roman" panose="02020603050405020304" pitchFamily="18" charset="0"/>
              </a:rPr>
              <a:t>常数和少数载流子寿命。反向偏</a:t>
            </a:r>
            <a:r>
              <a:rPr lang="zh-CN" altLang="en-US" sz="2400" dirty="0">
                <a:latin typeface="Times New Roman" panose="02020603050405020304" pitchFamily="18" charset="0"/>
                <a:cs typeface="Times New Roman" panose="02020603050405020304" pitchFamily="18" charset="0"/>
              </a:rPr>
              <a:t>置</a:t>
            </a:r>
            <a:r>
              <a:rPr lang="zh-CN" altLang="zh-CN" sz="2400" dirty="0">
                <a:latin typeface="Times New Roman" panose="02020603050405020304" pitchFamily="18" charset="0"/>
                <a:cs typeface="Times New Roman" panose="02020603050405020304" pitchFamily="18" charset="0"/>
              </a:rPr>
              <a:t>下二极管电流饱和，其大小为</a:t>
            </a:r>
            <a:r>
              <a:rPr lang="en-US" altLang="zh-CN" sz="2400" i="1" dirty="0">
                <a:latin typeface="Times New Roman" panose="02020603050405020304" pitchFamily="18" charset="0"/>
                <a:cs typeface="Times New Roman" panose="02020603050405020304" pitchFamily="18" charset="0"/>
              </a:rPr>
              <a:t>I</a:t>
            </a:r>
            <a:r>
              <a:rPr lang="en-US" altLang="zh-CN" sz="2400" i="1" baseline="-250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。正向偏置下，因为</a:t>
            </a:r>
            <a:r>
              <a:rPr lang="zh-CN" altLang="zh-CN" sz="2400" i="1" dirty="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&gt;&gt;</a:t>
            </a:r>
            <a:r>
              <a:rPr lang="en-US" altLang="zh-CN" sz="2400" i="1" dirty="0">
                <a:latin typeface="Times New Roman" panose="02020603050405020304" pitchFamily="18" charset="0"/>
                <a:cs typeface="Times New Roman" panose="02020603050405020304" pitchFamily="18" charset="0"/>
              </a:rPr>
              <a:t>k</a:t>
            </a:r>
            <a:r>
              <a:rPr lang="zh-CN" altLang="zh-CN" sz="2400" i="1" dirty="0">
                <a:latin typeface="Times New Roman" panose="02020603050405020304" pitchFamily="18" charset="0"/>
                <a:cs typeface="Times New Roman" panose="02020603050405020304" pitchFamily="18" charset="0"/>
              </a:rPr>
              <a:t>T</a:t>
            </a:r>
            <a:r>
              <a:rPr lang="zh-CN"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q</a:t>
            </a:r>
            <a:r>
              <a:rPr lang="zh-CN" altLang="zh-CN" sz="2400" dirty="0">
                <a:latin typeface="Times New Roman" panose="02020603050405020304" pitchFamily="18" charset="0"/>
                <a:cs typeface="Times New Roman" panose="02020603050405020304" pitchFamily="18" charset="0"/>
              </a:rPr>
              <a:t>，所以</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exp</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qV</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kT</a:t>
            </a:r>
            <a:r>
              <a:rPr lang="en-US" altLang="zh-CN" sz="2400" dirty="0">
                <a:latin typeface="Times New Roman" panose="02020603050405020304" pitchFamily="18" charset="0"/>
                <a:cs typeface="Times New Roman" panose="02020603050405020304" pitchFamily="18" charset="0"/>
              </a:rPr>
              <a:t>)-1] ≈ </a:t>
            </a:r>
            <a:r>
              <a:rPr lang="en-US" altLang="zh-CN" sz="2400" dirty="0" err="1">
                <a:latin typeface="Times New Roman" panose="02020603050405020304" pitchFamily="18" charset="0"/>
                <a:cs typeface="Times New Roman" panose="02020603050405020304" pitchFamily="18" charset="0"/>
              </a:rPr>
              <a:t>exp</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qV</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kT</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。由此可得</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由上式</a:t>
            </a:r>
            <a:r>
              <a:rPr lang="zh-CN" altLang="en-US" sz="2400" dirty="0">
                <a:latin typeface="Times New Roman" panose="02020603050405020304" pitchFamily="18" charset="0"/>
                <a:cs typeface="Times New Roman" panose="02020603050405020304" pitchFamily="18" charset="0"/>
              </a:rPr>
              <a:t>可</a:t>
            </a:r>
            <a:r>
              <a:rPr lang="zh-CN" altLang="zh-CN" sz="2400" dirty="0">
                <a:latin typeface="Times New Roman" panose="02020603050405020304" pitchFamily="18" charset="0"/>
                <a:cs typeface="Times New Roman" panose="02020603050405020304" pitchFamily="18" charset="0"/>
              </a:rPr>
              <a:t>见，</a:t>
            </a:r>
            <a:r>
              <a:rPr lang="zh-CN" altLang="zh-CN" sz="2400" dirty="0">
                <a:solidFill>
                  <a:srgbClr val="0000FF"/>
                </a:solidFill>
                <a:latin typeface="Times New Roman" panose="02020603050405020304" pitchFamily="18" charset="0"/>
                <a:cs typeface="Times New Roman" panose="02020603050405020304" pitchFamily="18" charset="0"/>
              </a:rPr>
              <a:t>在电压接近</a:t>
            </a:r>
            <a:r>
              <a:rPr lang="en-US" altLang="zh-CN" sz="2400" i="1" dirty="0">
                <a:solidFill>
                  <a:srgbClr val="0000FF"/>
                </a:solidFill>
                <a:latin typeface="Times New Roman" panose="02020603050405020304" pitchFamily="18" charset="0"/>
                <a:cs typeface="Times New Roman" panose="02020603050405020304" pitchFamily="18" charset="0"/>
              </a:rPr>
              <a:t>V</a:t>
            </a:r>
            <a:r>
              <a:rPr lang="en-US" altLang="zh-CN" sz="2400" i="1" baseline="-25000" dirty="0">
                <a:solidFill>
                  <a:srgbClr val="0000FF"/>
                </a:solidFill>
                <a:latin typeface="Times New Roman" panose="02020603050405020304" pitchFamily="18" charset="0"/>
                <a:cs typeface="Times New Roman" panose="02020603050405020304" pitchFamily="18" charset="0"/>
              </a:rPr>
              <a:t>D</a:t>
            </a:r>
            <a:r>
              <a:rPr lang="zh-CN" altLang="zh-CN" sz="2400" dirty="0">
                <a:solidFill>
                  <a:srgbClr val="0000FF"/>
                </a:solidFill>
                <a:latin typeface="Times New Roman" panose="02020603050405020304" pitchFamily="18" charset="0"/>
                <a:cs typeface="Times New Roman" panose="02020603050405020304" pitchFamily="18" charset="0"/>
              </a:rPr>
              <a:t>时</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zh-CN" sz="2400" dirty="0">
                <a:solidFill>
                  <a:srgbClr val="0000FF"/>
                </a:solidFill>
                <a:latin typeface="Times New Roman" panose="02020603050405020304" pitchFamily="18" charset="0"/>
                <a:cs typeface="Times New Roman" panose="02020603050405020304" pitchFamily="18" charset="0"/>
              </a:rPr>
              <a:t>电流随电压</a:t>
            </a:r>
            <a:r>
              <a:rPr lang="zh-CN" altLang="en-US" sz="2400" dirty="0">
                <a:solidFill>
                  <a:srgbClr val="0000FF"/>
                </a:solidFill>
                <a:latin typeface="Times New Roman" panose="02020603050405020304" pitchFamily="18" charset="0"/>
                <a:cs typeface="Times New Roman" panose="02020603050405020304" pitchFamily="18" charset="0"/>
              </a:rPr>
              <a:t>增</a:t>
            </a:r>
            <a:r>
              <a:rPr lang="zh-CN" altLang="zh-CN" sz="2400" dirty="0">
                <a:solidFill>
                  <a:srgbClr val="0000FF"/>
                </a:solidFill>
                <a:latin typeface="Times New Roman" panose="02020603050405020304" pitchFamily="18" charset="0"/>
                <a:cs typeface="Times New Roman" panose="02020603050405020304" pitchFamily="18" charset="0"/>
              </a:rPr>
              <a:t>加很快，</a:t>
            </a:r>
            <a:r>
              <a:rPr lang="zh-CN" altLang="en-US" sz="2400" dirty="0">
                <a:solidFill>
                  <a:srgbClr val="0000FF"/>
                </a:solidFill>
                <a:latin typeface="Times New Roman" panose="02020603050405020304" pitchFamily="18" charset="0"/>
                <a:cs typeface="Times New Roman" panose="02020603050405020304" pitchFamily="18" charset="0"/>
              </a:rPr>
              <a:t>这时的电压叫阈值（开启）电压，</a:t>
            </a:r>
            <a:r>
              <a:rPr lang="en-US" altLang="zh-CN" sz="2400" i="1" dirty="0" err="1">
                <a:solidFill>
                  <a:srgbClr val="0000FF"/>
                </a:solidFill>
                <a:latin typeface="Times New Roman" panose="02020603050405020304" pitchFamily="18" charset="0"/>
                <a:cs typeface="Times New Roman" panose="02020603050405020304" pitchFamily="18" charset="0"/>
              </a:rPr>
              <a:t>V</a:t>
            </a:r>
            <a:r>
              <a:rPr lang="en-US" altLang="zh-CN" sz="2400" i="1" baseline="-25000" dirty="0" err="1">
                <a:solidFill>
                  <a:srgbClr val="0000FF"/>
                </a:solidFill>
                <a:latin typeface="Times New Roman" panose="02020603050405020304" pitchFamily="18" charset="0"/>
                <a:cs typeface="Times New Roman" panose="02020603050405020304" pitchFamily="18" charset="0"/>
              </a:rPr>
              <a:t>th</a:t>
            </a:r>
            <a:r>
              <a:rPr lang="en-US" altLang="zh-CN" sz="2400" dirty="0" err="1">
                <a:solidFill>
                  <a:srgbClr val="0000FF"/>
                </a:solidFill>
                <a:latin typeface="Times New Roman" panose="02020603050405020304" pitchFamily="18" charset="0"/>
                <a:cs typeface="Times New Roman" panose="02020603050405020304" pitchFamily="18" charset="0"/>
              </a:rPr>
              <a:t>≈</a:t>
            </a:r>
            <a:r>
              <a:rPr lang="en-US" altLang="zh-CN" sz="2400" i="1" dirty="0" err="1">
                <a:solidFill>
                  <a:srgbClr val="0000FF"/>
                </a:solidFill>
                <a:latin typeface="Times New Roman" panose="02020603050405020304" pitchFamily="18" charset="0"/>
                <a:cs typeface="Times New Roman" panose="02020603050405020304" pitchFamily="18" charset="0"/>
              </a:rPr>
              <a:t>V</a:t>
            </a:r>
            <a:r>
              <a:rPr lang="en-US" altLang="zh-CN" sz="2400" i="1" baseline="-25000" dirty="0" err="1">
                <a:solidFill>
                  <a:srgbClr val="0000FF"/>
                </a:solidFill>
                <a:latin typeface="Times New Roman" panose="02020603050405020304" pitchFamily="18" charset="0"/>
                <a:cs typeface="Times New Roman" panose="02020603050405020304" pitchFamily="18" charset="0"/>
              </a:rPr>
              <a:t>D</a:t>
            </a:r>
            <a:r>
              <a:rPr lang="en-US" altLang="zh-CN" sz="2400" dirty="0" err="1">
                <a:solidFill>
                  <a:srgbClr val="0000FF"/>
                </a:solidFill>
                <a:latin typeface="Times New Roman" panose="02020603050405020304" pitchFamily="18" charset="0"/>
                <a:cs typeface="Times New Roman" panose="02020603050405020304" pitchFamily="18" charset="0"/>
              </a:rPr>
              <a:t>≈</a:t>
            </a:r>
            <a:r>
              <a:rPr lang="en-US" altLang="zh-CN" sz="2400" i="1" dirty="0" err="1">
                <a:solidFill>
                  <a:srgbClr val="0000FF"/>
                </a:solidFill>
                <a:latin typeface="Times New Roman" panose="02020603050405020304" pitchFamily="18" charset="0"/>
                <a:cs typeface="Times New Roman" panose="02020603050405020304" pitchFamily="18" charset="0"/>
              </a:rPr>
              <a:t>E</a:t>
            </a:r>
            <a:r>
              <a:rPr lang="en-US" altLang="zh-CN" sz="2400" i="1" baseline="-25000" dirty="0" err="1">
                <a:solidFill>
                  <a:srgbClr val="0000FF"/>
                </a:solidFill>
                <a:latin typeface="Times New Roman" panose="02020603050405020304" pitchFamily="18" charset="0"/>
                <a:cs typeface="Times New Roman" panose="02020603050405020304" pitchFamily="18" charset="0"/>
              </a:rPr>
              <a:t>g</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i="1" dirty="0">
                <a:solidFill>
                  <a:srgbClr val="0000FF"/>
                </a:solidFill>
                <a:latin typeface="Times New Roman" panose="02020603050405020304" pitchFamily="18" charset="0"/>
                <a:cs typeface="Times New Roman" panose="02020603050405020304" pitchFamily="18" charset="0"/>
              </a:rPr>
              <a:t>q</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zh-CN" sz="2400" dirty="0">
                <a:solidFill>
                  <a:srgbClr val="0000FF"/>
                </a:solidFill>
                <a:latin typeface="Times New Roman" panose="02020603050405020304" pitchFamily="18" charset="0"/>
                <a:cs typeface="Times New Roman" panose="02020603050405020304" pitchFamily="18" charset="0"/>
              </a:rPr>
              <a:t>是</a:t>
            </a:r>
            <a:r>
              <a:rPr lang="en-US" altLang="zh-CN" sz="2400" dirty="0">
                <a:solidFill>
                  <a:srgbClr val="0000FF"/>
                </a:solidFill>
                <a:latin typeface="Times New Roman" panose="02020603050405020304" pitchFamily="18" charset="0"/>
                <a:cs typeface="Times New Roman" panose="02020603050405020304" pitchFamily="18" charset="0"/>
              </a:rPr>
              <a:t>LED</a:t>
            </a:r>
            <a:r>
              <a:rPr lang="zh-CN" altLang="zh-CN" sz="2400" dirty="0">
                <a:solidFill>
                  <a:srgbClr val="0000FF"/>
                </a:solidFill>
                <a:latin typeface="Times New Roman" panose="02020603050405020304" pitchFamily="18" charset="0"/>
                <a:cs typeface="Times New Roman" panose="02020603050405020304" pitchFamily="18" charset="0"/>
              </a:rPr>
              <a:t>的</a:t>
            </a:r>
            <a:r>
              <a:rPr lang="zh-CN" altLang="en-US" sz="2400" dirty="0">
                <a:solidFill>
                  <a:srgbClr val="0000FF"/>
                </a:solidFill>
                <a:latin typeface="Times New Roman" panose="02020603050405020304" pitchFamily="18" charset="0"/>
                <a:cs typeface="Times New Roman" panose="02020603050405020304" pitchFamily="18" charset="0"/>
              </a:rPr>
              <a:t>重</a:t>
            </a:r>
            <a:r>
              <a:rPr lang="zh-CN" altLang="zh-CN" sz="2400" dirty="0">
                <a:solidFill>
                  <a:srgbClr val="0000FF"/>
                </a:solidFill>
                <a:latin typeface="Times New Roman" panose="02020603050405020304" pitchFamily="18" charset="0"/>
                <a:cs typeface="Times New Roman" panose="02020603050405020304" pitchFamily="18" charset="0"/>
              </a:rPr>
              <a:t>要参</a:t>
            </a:r>
            <a:r>
              <a:rPr lang="zh-CN" altLang="en-US" sz="2400" dirty="0">
                <a:solidFill>
                  <a:srgbClr val="0000FF"/>
                </a:solidFill>
                <a:latin typeface="Times New Roman" panose="02020603050405020304" pitchFamily="18" charset="0"/>
                <a:cs typeface="Times New Roman" panose="02020603050405020304" pitchFamily="18" charset="0"/>
              </a:rPr>
              <a:t>数</a:t>
            </a:r>
            <a:r>
              <a:rPr lang="zh-CN" altLang="en-US" sz="2400" dirty="0">
                <a:solidFill>
                  <a:srgbClr val="FF0000"/>
                </a:solidFill>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77590252"/>
              </p:ext>
            </p:extLst>
          </p:nvPr>
        </p:nvGraphicFramePr>
        <p:xfrm>
          <a:off x="1364043" y="1981300"/>
          <a:ext cx="6415913" cy="792088"/>
        </p:xfrm>
        <a:graphic>
          <a:graphicData uri="http://schemas.openxmlformats.org/presentationml/2006/ole">
            <mc:AlternateContent xmlns:mc="http://schemas.openxmlformats.org/markup-compatibility/2006">
              <mc:Choice xmlns:v="urn:schemas-microsoft-com:vml" Requires="v">
                <p:oleObj name="Equation" r:id="rId2" imgW="4114800" imgH="507960" progId="Equation.DSMT4">
                  <p:embed/>
                </p:oleObj>
              </mc:Choice>
              <mc:Fallback>
                <p:oleObj name="Equation" r:id="rId2" imgW="4114800" imgH="507960" progId="Equation.DSMT4">
                  <p:embed/>
                  <p:pic>
                    <p:nvPicPr>
                      <p:cNvPr id="5" name="对象 4"/>
                      <p:cNvPicPr/>
                      <p:nvPr/>
                    </p:nvPicPr>
                    <p:blipFill>
                      <a:blip r:embed="rId3"/>
                      <a:stretch>
                        <a:fillRect/>
                      </a:stretch>
                    </p:blipFill>
                    <p:spPr>
                      <a:xfrm>
                        <a:off x="1364043" y="1981300"/>
                        <a:ext cx="6415913" cy="7920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36233470"/>
              </p:ext>
            </p:extLst>
          </p:nvPr>
        </p:nvGraphicFramePr>
        <p:xfrm>
          <a:off x="2334351" y="4357564"/>
          <a:ext cx="4475297" cy="792088"/>
        </p:xfrm>
        <a:graphic>
          <a:graphicData uri="http://schemas.openxmlformats.org/presentationml/2006/ole">
            <mc:AlternateContent xmlns:mc="http://schemas.openxmlformats.org/markup-compatibility/2006">
              <mc:Choice xmlns:v="urn:schemas-microsoft-com:vml" Requires="v">
                <p:oleObj name="Equation" r:id="rId4" imgW="2869920" imgH="507960" progId="Equation.DSMT4">
                  <p:embed/>
                </p:oleObj>
              </mc:Choice>
              <mc:Fallback>
                <p:oleObj name="Equation" r:id="rId4" imgW="2869920" imgH="507960" progId="Equation.DSMT4">
                  <p:embed/>
                  <p:pic>
                    <p:nvPicPr>
                      <p:cNvPr id="7" name="对象 6"/>
                      <p:cNvPicPr/>
                      <p:nvPr/>
                    </p:nvPicPr>
                    <p:blipFill>
                      <a:blip r:embed="rId5"/>
                      <a:stretch>
                        <a:fillRect/>
                      </a:stretch>
                    </p:blipFill>
                    <p:spPr>
                      <a:xfrm>
                        <a:off x="2334351" y="4357564"/>
                        <a:ext cx="4475297" cy="792088"/>
                      </a:xfrm>
                      <a:prstGeom prst="rect">
                        <a:avLst/>
                      </a:prstGeom>
                    </p:spPr>
                  </p:pic>
                </p:oleObj>
              </mc:Fallback>
            </mc:AlternateContent>
          </a:graphicData>
        </a:graphic>
      </p:graphicFrame>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79113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第四章  半导体量子阱和超晶格</a:t>
            </a:r>
            <a:endParaRPr lang="zh-CN" altLang="en-US" sz="4000" dirty="0"/>
          </a:p>
        </p:txBody>
      </p:sp>
      <p:sp>
        <p:nvSpPr>
          <p:cNvPr id="3" name="内容占位符 2"/>
          <p:cNvSpPr>
            <a:spLocks noGrp="1"/>
          </p:cNvSpPr>
          <p:nvPr>
            <p:ph idx="1"/>
          </p:nvPr>
        </p:nvSpPr>
        <p:spPr/>
        <p:txBody>
          <a:bodyPr>
            <a:normAutofit/>
          </a:bodyPr>
          <a:lstStyle/>
          <a:p>
            <a:r>
              <a:rPr lang="en-US" altLang="zh-CN" sz="2800" dirty="0"/>
              <a:t>4.1 </a:t>
            </a:r>
            <a:r>
              <a:rPr lang="zh-CN" altLang="en-US" sz="2800" dirty="0"/>
              <a:t>量子阱和超晶格的定义</a:t>
            </a:r>
            <a:endParaRPr lang="en-US" altLang="zh-CN" sz="2800" dirty="0"/>
          </a:p>
          <a:p>
            <a:r>
              <a:rPr lang="en-US" altLang="zh-CN" sz="2800" dirty="0"/>
              <a:t>4.2 </a:t>
            </a:r>
            <a:r>
              <a:rPr lang="zh-CN" altLang="en-US" sz="2800" dirty="0"/>
              <a:t>量子阱和超晶格的能带和电子态</a:t>
            </a:r>
            <a:endParaRPr lang="en-US" altLang="zh-CN" sz="2800" dirty="0"/>
          </a:p>
          <a:p>
            <a:r>
              <a:rPr lang="en-US" altLang="zh-CN" sz="2800" dirty="0"/>
              <a:t>4.3 </a:t>
            </a:r>
            <a:r>
              <a:rPr lang="zh-CN" altLang="en-US" sz="2800" dirty="0"/>
              <a:t>量子阱和超晶格的电学和光电特性</a:t>
            </a:r>
          </a:p>
          <a:p>
            <a:r>
              <a:rPr lang="en-US" altLang="zh-CN" sz="2800" dirty="0">
                <a:solidFill>
                  <a:srgbClr val="0000FF"/>
                </a:solidFill>
              </a:rPr>
              <a:t>4.4 </a:t>
            </a:r>
            <a:r>
              <a:rPr lang="zh-CN" altLang="en-US" sz="2800" dirty="0">
                <a:solidFill>
                  <a:srgbClr val="0000FF"/>
                </a:solidFill>
              </a:rPr>
              <a:t>量子阱发光器件</a:t>
            </a:r>
            <a:r>
              <a:rPr lang="en-US" altLang="zh-CN" sz="2800" dirty="0"/>
              <a:t>-</a:t>
            </a:r>
            <a:r>
              <a:rPr lang="zh-CN" altLang="en-US" sz="2800" dirty="0"/>
              <a:t>以</a:t>
            </a:r>
            <a:r>
              <a:rPr lang="en-US" altLang="zh-CN" sz="2800" dirty="0"/>
              <a:t>LED</a:t>
            </a:r>
            <a:r>
              <a:rPr lang="zh-CN" altLang="en-US" sz="2800" dirty="0"/>
              <a:t>为例</a:t>
            </a:r>
            <a:endParaRPr lang="en-US" altLang="zh-CN" sz="2800" dirty="0"/>
          </a:p>
          <a:p>
            <a:r>
              <a:rPr lang="en-US" altLang="zh-CN" dirty="0"/>
              <a:t>4.5 </a:t>
            </a:r>
            <a:r>
              <a:rPr lang="zh-CN" altLang="en-US" dirty="0"/>
              <a:t>半导体光探测器件</a:t>
            </a:r>
            <a:r>
              <a:rPr lang="en-US" altLang="zh-CN" dirty="0"/>
              <a:t>-</a:t>
            </a:r>
            <a:r>
              <a:rPr lang="zh-CN" altLang="en-US" dirty="0"/>
              <a:t>以</a:t>
            </a:r>
            <a:r>
              <a:rPr lang="en-US" altLang="zh-CN" dirty="0"/>
              <a:t>APD</a:t>
            </a:r>
            <a:r>
              <a:rPr lang="zh-CN" altLang="en-US" dirty="0"/>
              <a:t>为例</a:t>
            </a:r>
            <a:endParaRPr lang="en-US" altLang="zh-CN"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264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不同材料</a:t>
            </a:r>
            <a:r>
              <a:rPr lang="en-US" altLang="zh-CN" dirty="0" err="1">
                <a:solidFill>
                  <a:srgbClr val="7030A0"/>
                </a:solidFill>
              </a:rPr>
              <a:t>pn</a:t>
            </a:r>
            <a:r>
              <a:rPr lang="zh-CN" altLang="en-US" dirty="0">
                <a:solidFill>
                  <a:srgbClr val="7030A0"/>
                </a:solidFill>
              </a:rPr>
              <a:t>结二极管的</a:t>
            </a:r>
            <a:r>
              <a:rPr lang="en-US" altLang="zh-CN" dirty="0">
                <a:solidFill>
                  <a:srgbClr val="7030A0"/>
                </a:solidFill>
              </a:rPr>
              <a:t>I-V</a:t>
            </a:r>
            <a:r>
              <a:rPr lang="zh-CN" altLang="en-US" dirty="0">
                <a:solidFill>
                  <a:srgbClr val="7030A0"/>
                </a:solidFill>
              </a:rPr>
              <a:t>特性</a:t>
            </a:r>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204864"/>
            <a:ext cx="76581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360818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实际器件中的</a:t>
            </a:r>
            <a:r>
              <a:rPr lang="en-US" altLang="zh-CN" dirty="0">
                <a:solidFill>
                  <a:srgbClr val="7030A0"/>
                </a:solidFill>
              </a:rPr>
              <a:t>I-V</a:t>
            </a:r>
            <a:r>
              <a:rPr lang="zh-CN" altLang="en-US" dirty="0">
                <a:solidFill>
                  <a:srgbClr val="7030A0"/>
                </a:solidFill>
              </a:rPr>
              <a:t>曲线</a:t>
            </a:r>
          </a:p>
        </p:txBody>
      </p:sp>
      <p:sp>
        <p:nvSpPr>
          <p:cNvPr id="3" name="内容占位符 2"/>
          <p:cNvSpPr>
            <a:spLocks noGrp="1"/>
          </p:cNvSpPr>
          <p:nvPr>
            <p:ph idx="1"/>
          </p:nvPr>
        </p:nvSpPr>
        <p:spPr/>
        <p:txBody>
          <a:bodyPr>
            <a:normAutofit/>
          </a:bodyPr>
          <a:lstStyle/>
          <a:p>
            <a:pPr marL="285750" indent="-285750"/>
            <a:r>
              <a:rPr lang="zh-CN" altLang="zh-CN" dirty="0">
                <a:latin typeface="Times New Roman" panose="02020603050405020304" pitchFamily="18" charset="0"/>
                <a:cs typeface="Times New Roman" panose="02020603050405020304" pitchFamily="18" charset="0"/>
              </a:rPr>
              <a:t>肖克莱方程表示的是理论上的IV特性，真正</a:t>
            </a:r>
            <a:r>
              <a:rPr lang="zh-CN" altLang="en-US" dirty="0">
                <a:latin typeface="Times New Roman" panose="02020603050405020304" pitchFamily="18" charset="0"/>
                <a:cs typeface="Times New Roman" panose="02020603050405020304" pitchFamily="18" charset="0"/>
              </a:rPr>
              <a:t>测量</a:t>
            </a:r>
            <a:r>
              <a:rPr lang="zh-CN" altLang="zh-CN" dirty="0">
                <a:latin typeface="Times New Roman" panose="02020603050405020304" pitchFamily="18" charset="0"/>
                <a:cs typeface="Times New Roman" panose="02020603050405020304" pitchFamily="18" charset="0"/>
              </a:rPr>
              <a:t>得到的二极</a:t>
            </a:r>
            <a:r>
              <a:rPr lang="zh-CN" altLang="en-US" dirty="0">
                <a:latin typeface="Times New Roman" panose="02020603050405020304" pitchFamily="18" charset="0"/>
                <a:cs typeface="Times New Roman" panose="02020603050405020304" pitchFamily="18" charset="0"/>
              </a:rPr>
              <a:t>管</a:t>
            </a:r>
            <a:r>
              <a:rPr lang="en-US" altLang="zh-CN" dirty="0">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V特性要用下式表示</a:t>
            </a:r>
          </a:p>
          <a:p>
            <a:pPr marL="285750" indent="-285750"/>
            <a:endParaRPr lang="en-US" altLang="zh-CN" dirty="0">
              <a:latin typeface="Times New Roman" panose="02020603050405020304" pitchFamily="18" charset="0"/>
              <a:cs typeface="Times New Roman" panose="02020603050405020304" pitchFamily="18" charset="0"/>
            </a:endParaRPr>
          </a:p>
          <a:p>
            <a:pPr marL="285750" indent="-285750"/>
            <a:endParaRPr lang="en-US" altLang="zh-CN" dirty="0">
              <a:latin typeface="Times New Roman" panose="02020603050405020304" pitchFamily="18" charset="0"/>
              <a:cs typeface="Times New Roman" panose="02020603050405020304" pitchFamily="18" charset="0"/>
            </a:endParaRPr>
          </a:p>
          <a:p>
            <a:pPr marL="285750" indent="-285750"/>
            <a:r>
              <a:rPr lang="zh-CN" altLang="zh-CN" dirty="0">
                <a:latin typeface="Times New Roman" panose="02020603050405020304" pitchFamily="18" charset="0"/>
                <a:cs typeface="Times New Roman" panose="02020603050405020304" pitchFamily="18" charset="0"/>
              </a:rPr>
              <a:t>其中</a:t>
            </a:r>
            <a:r>
              <a:rPr lang="zh-CN" altLang="en-US"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β</a:t>
            </a:r>
            <a:r>
              <a:rPr lang="zh-CN" altLang="zh-CN" dirty="0">
                <a:latin typeface="Times New Roman" panose="02020603050405020304" pitchFamily="18" charset="0"/>
                <a:cs typeface="Times New Roman" panose="02020603050405020304" pitchFamily="18" charset="0"/>
              </a:rPr>
              <a:t>称为理想</a:t>
            </a:r>
            <a:r>
              <a:rPr lang="zh-CN" altLang="en-US" dirty="0">
                <a:latin typeface="Times New Roman" panose="02020603050405020304" pitchFamily="18" charset="0"/>
                <a:cs typeface="Times New Roman" panose="02020603050405020304" pitchFamily="18" charset="0"/>
              </a:rPr>
              <a:t>因子。</a:t>
            </a:r>
            <a:r>
              <a:rPr lang="zh-CN" altLang="zh-CN" dirty="0">
                <a:latin typeface="Times New Roman" panose="02020603050405020304" pitchFamily="18" charset="0"/>
                <a:cs typeface="Times New Roman" panose="02020603050405020304" pitchFamily="18" charset="0"/>
              </a:rPr>
              <a:t>对</a:t>
            </a:r>
            <a:r>
              <a:rPr lang="zh-CN" altLang="en-US" dirty="0">
                <a:latin typeface="Times New Roman" panose="02020603050405020304" pitchFamily="18" charset="0"/>
                <a:cs typeface="Times New Roman" panose="02020603050405020304" pitchFamily="18" charset="0"/>
              </a:rPr>
              <a:t>理想</a:t>
            </a:r>
            <a:r>
              <a:rPr lang="zh-CN" altLang="zh-CN" dirty="0">
                <a:latin typeface="Times New Roman" panose="02020603050405020304" pitchFamily="18" charset="0"/>
                <a:cs typeface="Times New Roman" panose="02020603050405020304" pitchFamily="18" charset="0"/>
              </a:rPr>
              <a:t>的二极管</a:t>
            </a:r>
            <a:r>
              <a:rPr lang="el-GR" altLang="zh-CN" i="1" dirty="0">
                <a:latin typeface="Times New Roman" panose="02020603050405020304" pitchFamily="18" charset="0"/>
                <a:cs typeface="Times New Roman" panose="02020603050405020304" pitchFamily="18" charset="0"/>
              </a:rPr>
              <a:t>β</a:t>
            </a:r>
            <a:r>
              <a:rPr lang="zh-CN" altLang="zh-CN" dirty="0">
                <a:latin typeface="Times New Roman" panose="02020603050405020304" pitchFamily="18" charset="0"/>
                <a:cs typeface="Times New Roman" panose="02020603050405020304" pitchFamily="18" charset="0"/>
              </a:rPr>
              <a:t>可以接近于1</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对实际</a:t>
            </a:r>
            <a:r>
              <a:rPr lang="zh-CN" altLang="en-US" dirty="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二极管</a:t>
            </a:r>
            <a:r>
              <a:rPr lang="el-GR" altLang="zh-CN" i="1"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在</a:t>
            </a:r>
            <a:r>
              <a:rPr lang="zh-CN"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1.5之间，由</a:t>
            </a:r>
            <a:r>
              <a:rPr lang="en-US" altLang="zh-CN" dirty="0">
                <a:latin typeface="Times New Roman" panose="02020603050405020304" pitchFamily="18" charset="0"/>
                <a:cs typeface="Times New Roman" panose="02020603050405020304" pitchFamily="18" charset="0"/>
              </a:rPr>
              <a:t>III-</a:t>
            </a:r>
            <a:r>
              <a:rPr lang="zh-CN" altLang="zh-CN" dirty="0">
                <a:latin typeface="Times New Roman" panose="02020603050405020304" pitchFamily="18" charset="0"/>
                <a:cs typeface="Times New Roman" panose="02020603050405020304" pitchFamily="18" charset="0"/>
              </a:rPr>
              <a:t>V族砷化物和</a:t>
            </a:r>
            <a:r>
              <a:rPr lang="zh-CN" altLang="en-US" dirty="0">
                <a:latin typeface="Times New Roman" panose="02020603050405020304" pitchFamily="18" charset="0"/>
                <a:cs typeface="Times New Roman" panose="02020603050405020304" pitchFamily="18" charset="0"/>
              </a:rPr>
              <a:t>磷</a:t>
            </a:r>
            <a:r>
              <a:rPr lang="zh-CN" altLang="zh-CN" dirty="0">
                <a:latin typeface="Times New Roman" panose="02020603050405020304" pitchFamily="18" charset="0"/>
                <a:cs typeface="Times New Roman" panose="02020603050405020304" pitchFamily="18" charset="0"/>
              </a:rPr>
              <a:t>化物制成的二极管</a:t>
            </a:r>
            <a:r>
              <a:rPr lang="el-GR" altLang="zh-CN" i="1" dirty="0">
                <a:latin typeface="Times New Roman" panose="02020603050405020304" pitchFamily="18" charset="0"/>
                <a:cs typeface="Times New Roman" panose="02020603050405020304" pitchFamily="18" charset="0"/>
              </a:rPr>
              <a:t>β</a:t>
            </a:r>
            <a:r>
              <a:rPr lang="zh-CN" altLang="zh-CN" dirty="0">
                <a:latin typeface="Times New Roman" panose="02020603050405020304" pitchFamily="18" charset="0"/>
                <a:cs typeface="Times New Roman" panose="02020603050405020304" pitchFamily="18" charset="0"/>
              </a:rPr>
              <a:t>值可以达到2</a:t>
            </a:r>
            <a:r>
              <a:rPr lang="zh-CN" altLang="en-US" dirty="0">
                <a:latin typeface="Times New Roman" panose="02020603050405020304" pitchFamily="18" charset="0"/>
                <a:cs typeface="Times New Roman" panose="02020603050405020304" pitchFamily="18" charset="0"/>
              </a:rPr>
              <a:t>。早期</a:t>
            </a:r>
            <a:r>
              <a:rPr lang="en-US" altLang="zh-CN" dirty="0" err="1">
                <a:latin typeface="Times New Roman" panose="02020603050405020304" pitchFamily="18" charset="0"/>
                <a:cs typeface="Times New Roman" panose="02020603050405020304" pitchFamily="18" charset="0"/>
              </a:rPr>
              <a:t>InG</a:t>
            </a:r>
            <a:r>
              <a:rPr lang="zh-CN" altLang="zh-CN" dirty="0">
                <a:latin typeface="Times New Roman" panose="02020603050405020304" pitchFamily="18" charset="0"/>
                <a:cs typeface="Times New Roman" panose="02020603050405020304" pitchFamily="18" charset="0"/>
              </a:rPr>
              <a:t>aN</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GaN</a:t>
            </a:r>
            <a:r>
              <a:rPr lang="zh-CN" altLang="zh-CN" dirty="0">
                <a:latin typeface="Times New Roman" panose="02020603050405020304" pitchFamily="18" charset="0"/>
                <a:cs typeface="Times New Roman" panose="02020603050405020304" pitchFamily="18" charset="0"/>
              </a:rPr>
              <a:t>二极</a:t>
            </a:r>
            <a:r>
              <a:rPr lang="zh-CN" altLang="en-US" dirty="0">
                <a:latin typeface="Times New Roman" panose="02020603050405020304" pitchFamily="18" charset="0"/>
                <a:cs typeface="Times New Roman" panose="02020603050405020304" pitchFamily="18" charset="0"/>
              </a:rPr>
              <a:t>管</a:t>
            </a:r>
            <a:r>
              <a:rPr lang="el-GR" altLang="zh-CN" i="1" dirty="0">
                <a:latin typeface="Times New Roman" panose="02020603050405020304" pitchFamily="18" charset="0"/>
                <a:cs typeface="Times New Roman" panose="02020603050405020304" pitchFamily="18" charset="0"/>
              </a:rPr>
              <a:t>β</a:t>
            </a:r>
            <a:r>
              <a:rPr lang="zh-CN" altLang="zh-CN" dirty="0">
                <a:latin typeface="Times New Roman" panose="02020603050405020304" pitchFamily="18" charset="0"/>
                <a:cs typeface="Times New Roman" panose="02020603050405020304" pitchFamily="18" charset="0"/>
              </a:rPr>
              <a:t>值可达到6。</a:t>
            </a:r>
          </a:p>
        </p:txBody>
      </p:sp>
      <p:graphicFrame>
        <p:nvGraphicFramePr>
          <p:cNvPr id="4" name="对象 3"/>
          <p:cNvGraphicFramePr>
            <a:graphicFrameLocks noChangeAspect="1"/>
          </p:cNvGraphicFramePr>
          <p:nvPr>
            <p:extLst>
              <p:ext uri="{D42A27DB-BD31-4B8C-83A1-F6EECF244321}">
                <p14:modId xmlns:p14="http://schemas.microsoft.com/office/powerpoint/2010/main" val="1341295481"/>
              </p:ext>
            </p:extLst>
          </p:nvPr>
        </p:nvGraphicFramePr>
        <p:xfrm>
          <a:off x="2541774" y="2719407"/>
          <a:ext cx="4060451" cy="709593"/>
        </p:xfrm>
        <a:graphic>
          <a:graphicData uri="http://schemas.openxmlformats.org/presentationml/2006/ole">
            <mc:AlternateContent xmlns:mc="http://schemas.openxmlformats.org/markup-compatibility/2006">
              <mc:Choice xmlns:v="urn:schemas-microsoft-com:vml" Requires="v">
                <p:oleObj name="Equation" r:id="rId2" imgW="1307880" imgH="228600" progId="Equation.DSMT4">
                  <p:embed/>
                </p:oleObj>
              </mc:Choice>
              <mc:Fallback>
                <p:oleObj name="Equation" r:id="rId2" imgW="1307880" imgH="228600" progId="Equation.DSMT4">
                  <p:embed/>
                  <p:pic>
                    <p:nvPicPr>
                      <p:cNvPr id="4" name="对象 3"/>
                      <p:cNvPicPr/>
                      <p:nvPr/>
                    </p:nvPicPr>
                    <p:blipFill>
                      <a:blip r:embed="rId3"/>
                      <a:stretch>
                        <a:fillRect/>
                      </a:stretch>
                    </p:blipFill>
                    <p:spPr>
                      <a:xfrm>
                        <a:off x="2541774" y="2719407"/>
                        <a:ext cx="4060451" cy="709593"/>
                      </a:xfrm>
                      <a:prstGeom prst="rect">
                        <a:avLst/>
                      </a:prstGeom>
                    </p:spPr>
                  </p:pic>
                </p:oleObj>
              </mc:Fallback>
            </mc:AlternateContent>
          </a:graphicData>
        </a:graphic>
      </p:graphicFrame>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02899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实际器件中的</a:t>
            </a:r>
            <a:r>
              <a:rPr lang="en-US" altLang="zh-CN" dirty="0">
                <a:solidFill>
                  <a:srgbClr val="7030A0"/>
                </a:solidFill>
              </a:rPr>
              <a:t>I-V</a:t>
            </a:r>
            <a:r>
              <a:rPr lang="zh-CN" altLang="en-US" dirty="0">
                <a:solidFill>
                  <a:srgbClr val="7030A0"/>
                </a:solidFill>
              </a:rPr>
              <a:t>曲线</a:t>
            </a:r>
            <a:endParaRPr lang="zh-CN" altLang="en-US" dirty="0"/>
          </a:p>
        </p:txBody>
      </p:sp>
      <p:sp>
        <p:nvSpPr>
          <p:cNvPr id="3" name="内容占位符 2"/>
          <p:cNvSpPr>
            <a:spLocks noGrp="1"/>
          </p:cNvSpPr>
          <p:nvPr>
            <p:ph idx="1"/>
          </p:nvPr>
        </p:nvSpPr>
        <p:spPr/>
        <p:txBody>
          <a:bodyPr>
            <a:normAutofit/>
          </a:bodyPr>
          <a:lstStyle/>
          <a:p>
            <a:pPr marL="285750" indent="-285750"/>
            <a:r>
              <a:rPr lang="zh-CN" altLang="zh-CN" sz="2800" dirty="0">
                <a:latin typeface="Times New Roman" panose="02020603050405020304" pitchFamily="18" charset="0"/>
                <a:cs typeface="Times New Roman" panose="02020603050405020304" pitchFamily="18" charset="0"/>
              </a:rPr>
              <a:t>二极</a:t>
            </a:r>
            <a:r>
              <a:rPr lang="zh-CN" altLang="en-US" sz="2800" dirty="0">
                <a:latin typeface="Times New Roman" panose="02020603050405020304" pitchFamily="18" charset="0"/>
                <a:cs typeface="Times New Roman" panose="02020603050405020304" pitchFamily="18" charset="0"/>
              </a:rPr>
              <a:t>管</a:t>
            </a:r>
            <a:r>
              <a:rPr lang="zh-CN" altLang="zh-CN" sz="2800" dirty="0">
                <a:latin typeface="Times New Roman" panose="02020603050405020304" pitchFamily="18" charset="0"/>
                <a:cs typeface="Times New Roman" panose="02020603050405020304" pitchFamily="18" charset="0"/>
              </a:rPr>
              <a:t>常常有不希望的寄生电</a:t>
            </a:r>
            <a:r>
              <a:rPr lang="zh-CN" altLang="en-US" sz="2800" dirty="0">
                <a:latin typeface="Times New Roman" panose="02020603050405020304" pitchFamily="18" charset="0"/>
                <a:cs typeface="Times New Roman" panose="02020603050405020304" pitchFamily="18" charset="0"/>
              </a:rPr>
              <a:t>阻，</a:t>
            </a:r>
            <a:r>
              <a:rPr lang="zh-CN" altLang="zh-CN" sz="2800" dirty="0">
                <a:latin typeface="Times New Roman" panose="02020603050405020304" pitchFamily="18" charset="0"/>
                <a:cs typeface="Times New Roman" panose="02020603050405020304" pitchFamily="18" charset="0"/>
              </a:rPr>
              <a:t>包括串联电</a:t>
            </a:r>
            <a:r>
              <a:rPr lang="zh-CN" altLang="en-US" sz="2800" dirty="0">
                <a:latin typeface="Times New Roman" panose="02020603050405020304" pitchFamily="18" charset="0"/>
                <a:cs typeface="Times New Roman" panose="02020603050405020304" pitchFamily="18" charset="0"/>
              </a:rPr>
              <a:t>阻</a:t>
            </a:r>
            <a:r>
              <a:rPr lang="zh-CN" altLang="zh-CN" sz="2800" dirty="0">
                <a:latin typeface="Times New Roman" panose="02020603050405020304" pitchFamily="18" charset="0"/>
                <a:cs typeface="Times New Roman" panose="02020603050405020304" pitchFamily="18" charset="0"/>
              </a:rPr>
              <a:t>和并联电</a:t>
            </a:r>
            <a:r>
              <a:rPr lang="zh-CN" altLang="en-US" sz="2800" dirty="0">
                <a:latin typeface="Times New Roman" panose="02020603050405020304" pitchFamily="18" charset="0"/>
                <a:cs typeface="Times New Roman" panose="02020603050405020304" pitchFamily="18" charset="0"/>
              </a:rPr>
              <a:t>阻。串</a:t>
            </a:r>
            <a:r>
              <a:rPr lang="zh-CN" altLang="zh-CN" sz="2800" dirty="0">
                <a:latin typeface="Times New Roman" panose="02020603050405020304" pitchFamily="18" charset="0"/>
                <a:cs typeface="Times New Roman" panose="02020603050405020304" pitchFamily="18" charset="0"/>
              </a:rPr>
              <a:t>联电</a:t>
            </a:r>
            <a:r>
              <a:rPr lang="zh-CN" altLang="en-US" sz="2800" dirty="0">
                <a:latin typeface="Times New Roman" panose="02020603050405020304" pitchFamily="18" charset="0"/>
                <a:cs typeface="Times New Roman" panose="02020603050405020304" pitchFamily="18" charset="0"/>
              </a:rPr>
              <a:t>阻</a:t>
            </a:r>
            <a:r>
              <a:rPr lang="zh-CN" altLang="zh-CN" sz="2800" dirty="0">
                <a:latin typeface="Times New Roman" panose="02020603050405020304" pitchFamily="18" charset="0"/>
                <a:cs typeface="Times New Roman" panose="02020603050405020304" pitchFamily="18" charset="0"/>
              </a:rPr>
              <a:t>来自过大的接触电</a:t>
            </a:r>
            <a:r>
              <a:rPr lang="zh-CN" altLang="en-US" sz="2800" dirty="0">
                <a:latin typeface="Times New Roman" panose="02020603050405020304" pitchFamily="18" charset="0"/>
                <a:cs typeface="Times New Roman" panose="02020603050405020304" pitchFamily="18" charset="0"/>
              </a:rPr>
              <a:t>阻</a:t>
            </a:r>
            <a:r>
              <a:rPr lang="zh-CN" altLang="zh-CN" sz="2800" dirty="0">
                <a:latin typeface="Times New Roman" panose="02020603050405020304" pitchFamily="18" charset="0"/>
                <a:cs typeface="Times New Roman" panose="02020603050405020304" pitchFamily="18" charset="0"/>
              </a:rPr>
              <a:t>和中性</a:t>
            </a:r>
            <a:r>
              <a:rPr lang="zh-CN" altLang="en-US" sz="2800" dirty="0">
                <a:latin typeface="Times New Roman" panose="02020603050405020304" pitchFamily="18" charset="0"/>
                <a:cs typeface="Times New Roman" panose="02020603050405020304" pitchFamily="18" charset="0"/>
              </a:rPr>
              <a:t>区（补偿区）电阻，并联电阻来自于</a:t>
            </a:r>
            <a:r>
              <a:rPr lang="en-US" altLang="zh-CN" sz="2800" dirty="0" err="1">
                <a:latin typeface="Times New Roman" panose="02020603050405020304" pitchFamily="18" charset="0"/>
                <a:cs typeface="Times New Roman" panose="02020603050405020304" pitchFamily="18" charset="0"/>
              </a:rPr>
              <a:t>pn</a:t>
            </a:r>
            <a:r>
              <a:rPr lang="zh-CN" altLang="en-US" sz="2800" dirty="0">
                <a:latin typeface="Times New Roman" panose="02020603050405020304" pitchFamily="18" charset="0"/>
                <a:cs typeface="Times New Roman" panose="02020603050405020304" pitchFamily="18" charset="0"/>
              </a:rPr>
              <a:t>结的漏电沟道和表面缺陷，考虑寄生电阻后，</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V</a:t>
            </a:r>
            <a:r>
              <a:rPr lang="zh-CN" altLang="en-US" sz="2800" dirty="0">
                <a:latin typeface="Times New Roman" panose="02020603050405020304" pitchFamily="18" charset="0"/>
                <a:cs typeface="Times New Roman" panose="02020603050405020304" pitchFamily="18" charset="0"/>
              </a:rPr>
              <a:t>特性方程可改写为</a:t>
            </a:r>
            <a:endParaRPr lang="en-US" altLang="zh-CN" sz="2800" dirty="0">
              <a:latin typeface="Times New Roman" panose="02020603050405020304" pitchFamily="18" charset="0"/>
              <a:cs typeface="Times New Roman" panose="02020603050405020304" pitchFamily="18" charset="0"/>
            </a:endParaRPr>
          </a:p>
          <a:p>
            <a:pPr marL="285750" indent="-285750"/>
            <a:endParaRPr lang="en-US" altLang="zh-CN" sz="2800" dirty="0">
              <a:latin typeface="Times New Roman" panose="02020603050405020304" pitchFamily="18" charset="0"/>
              <a:cs typeface="Times New Roman" panose="02020603050405020304" pitchFamily="18" charset="0"/>
            </a:endParaRPr>
          </a:p>
          <a:p>
            <a:pPr marL="285750" indent="-285750"/>
            <a:endParaRPr lang="en-US" altLang="zh-CN" sz="2800" dirty="0">
              <a:latin typeface="Times New Roman" panose="02020603050405020304" pitchFamily="18" charset="0"/>
              <a:cs typeface="Times New Roman" panose="02020603050405020304" pitchFamily="18" charset="0"/>
            </a:endParaRPr>
          </a:p>
          <a:p>
            <a:pPr marL="285750" indent="-285750"/>
            <a:endParaRPr lang="en-US" altLang="zh-CN" sz="2800" dirty="0">
              <a:latin typeface="Times New Roman" panose="02020603050405020304" pitchFamily="18" charset="0"/>
              <a:cs typeface="Times New Roman" panose="02020603050405020304" pitchFamily="18" charset="0"/>
            </a:endParaRPr>
          </a:p>
          <a:p>
            <a:pPr marL="285750" indent="-285750"/>
            <a:r>
              <a:rPr lang="zh-CN" altLang="en-US" sz="2800" dirty="0">
                <a:latin typeface="Times New Roman" panose="02020603050405020304" pitchFamily="18" charset="0"/>
                <a:cs typeface="Times New Roman" panose="02020603050405020304" pitchFamily="18" charset="0"/>
              </a:rPr>
              <a:t>当</a:t>
            </a:r>
            <a:r>
              <a:rPr lang="en-US" altLang="zh-CN" sz="2800" i="1" dirty="0">
                <a:latin typeface="Times New Roman" panose="02020603050405020304" pitchFamily="18" charset="0"/>
                <a:cs typeface="Times New Roman" panose="02020603050405020304" pitchFamily="18" charset="0"/>
              </a:rPr>
              <a:t>R</a:t>
            </a:r>
            <a:r>
              <a:rPr lang="en-US" altLang="zh-CN" sz="2800" i="1" baseline="-25000"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R</a:t>
            </a:r>
            <a:r>
              <a:rPr lang="en-US" altLang="zh-CN" sz="2800" i="1" baseline="-25000" dirty="0" err="1">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l-GR" altLang="zh-CN" sz="2800" i="1" dirty="0">
                <a:latin typeface="Times New Roman" panose="02020603050405020304" pitchFamily="18" charset="0"/>
                <a:cs typeface="Times New Roman" panose="02020603050405020304" pitchFamily="18" charset="0"/>
              </a:rPr>
              <a:t>β</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时，即理想的肖克莱方程</a:t>
            </a:r>
            <a:endParaRPr lang="zh-CN" altLang="zh-CN" sz="2800" dirty="0">
              <a:latin typeface="Times New Roman" panose="02020603050405020304" pitchFamily="18" charset="0"/>
              <a:cs typeface="Times New Roman" panose="02020603050405020304" pitchFamily="18" charset="0"/>
            </a:endParaRP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120861357"/>
              </p:ext>
            </p:extLst>
          </p:nvPr>
        </p:nvGraphicFramePr>
        <p:xfrm>
          <a:off x="2342838" y="4149080"/>
          <a:ext cx="4458324" cy="957309"/>
        </p:xfrm>
        <a:graphic>
          <a:graphicData uri="http://schemas.openxmlformats.org/presentationml/2006/ole">
            <mc:AlternateContent xmlns:mc="http://schemas.openxmlformats.org/markup-compatibility/2006">
              <mc:Choice xmlns:v="urn:schemas-microsoft-com:vml" Requires="v">
                <p:oleObj name="Equation" r:id="rId2" imgW="2070000" imgH="444240" progId="Equation.DSMT4">
                  <p:embed/>
                </p:oleObj>
              </mc:Choice>
              <mc:Fallback>
                <p:oleObj name="Equation" r:id="rId2" imgW="2070000" imgH="444240" progId="Equation.DSMT4">
                  <p:embed/>
                  <p:pic>
                    <p:nvPicPr>
                      <p:cNvPr id="4" name="对象 3"/>
                      <p:cNvPicPr/>
                      <p:nvPr/>
                    </p:nvPicPr>
                    <p:blipFill>
                      <a:blip r:embed="rId3"/>
                      <a:stretch>
                        <a:fillRect/>
                      </a:stretch>
                    </p:blipFill>
                    <p:spPr>
                      <a:xfrm>
                        <a:off x="2342838" y="4149080"/>
                        <a:ext cx="4458324" cy="957309"/>
                      </a:xfrm>
                      <a:prstGeom prst="rect">
                        <a:avLst/>
                      </a:prstGeom>
                    </p:spPr>
                  </p:pic>
                </p:oleObj>
              </mc:Fallback>
            </mc:AlternateContent>
          </a:graphicData>
        </a:graphic>
      </p:graphicFrame>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408775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LED</a:t>
            </a:r>
            <a:r>
              <a:rPr lang="zh-CN" altLang="en-US" dirty="0"/>
              <a:t>的</a:t>
            </a:r>
            <a:r>
              <a:rPr lang="en-US" altLang="zh-CN" dirty="0"/>
              <a:t>I-V</a:t>
            </a:r>
            <a:r>
              <a:rPr lang="zh-CN" altLang="en-US" dirty="0"/>
              <a:t>曲线</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pic>
        <p:nvPicPr>
          <p:cNvPr id="7" name="图片 6"/>
          <p:cNvPicPr>
            <a:picLocks noChangeAspect="1"/>
          </p:cNvPicPr>
          <p:nvPr/>
        </p:nvPicPr>
        <p:blipFill>
          <a:blip r:embed="rId2"/>
          <a:stretch>
            <a:fillRect/>
          </a:stretch>
        </p:blipFill>
        <p:spPr>
          <a:xfrm>
            <a:off x="476250" y="1417638"/>
            <a:ext cx="8210550" cy="4781550"/>
          </a:xfrm>
          <a:prstGeom prst="rect">
            <a:avLst/>
          </a:prstGeom>
        </p:spPr>
      </p:pic>
    </p:spTree>
    <p:extLst>
      <p:ext uri="{BB962C8B-B14F-4D97-AF65-F5344CB8AC3E}">
        <p14:creationId xmlns:p14="http://schemas.microsoft.com/office/powerpoint/2010/main" val="176401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GaN</a:t>
            </a:r>
            <a:r>
              <a:rPr lang="zh-CN" altLang="en-US" dirty="0"/>
              <a:t>基</a:t>
            </a:r>
            <a:r>
              <a:rPr lang="en-US" altLang="zh-CN" dirty="0"/>
              <a:t>LED</a:t>
            </a:r>
            <a:r>
              <a:rPr lang="zh-CN" altLang="en-US" dirty="0"/>
              <a:t>的理想因子</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pic>
        <p:nvPicPr>
          <p:cNvPr id="7" name="图片 6"/>
          <p:cNvPicPr>
            <a:picLocks noChangeAspect="1"/>
          </p:cNvPicPr>
          <p:nvPr/>
        </p:nvPicPr>
        <p:blipFill>
          <a:blip r:embed="rId2"/>
          <a:stretch>
            <a:fillRect/>
          </a:stretch>
        </p:blipFill>
        <p:spPr>
          <a:xfrm>
            <a:off x="426815" y="2780928"/>
            <a:ext cx="8309619" cy="3528392"/>
          </a:xfrm>
          <a:prstGeom prst="rect">
            <a:avLst/>
          </a:prstGeom>
        </p:spPr>
      </p:pic>
      <p:graphicFrame>
        <p:nvGraphicFramePr>
          <p:cNvPr id="3" name="对象 2">
            <a:extLst>
              <a:ext uri="{FF2B5EF4-FFF2-40B4-BE49-F238E27FC236}">
                <a16:creationId xmlns:a16="http://schemas.microsoft.com/office/drawing/2014/main" id="{B78F2588-9943-4D4C-A5EC-14BF8FA95D69}"/>
              </a:ext>
            </a:extLst>
          </p:cNvPr>
          <p:cNvGraphicFramePr>
            <a:graphicFrameLocks noChangeAspect="1"/>
          </p:cNvGraphicFramePr>
          <p:nvPr>
            <p:extLst>
              <p:ext uri="{D42A27DB-BD31-4B8C-83A1-F6EECF244321}">
                <p14:modId xmlns:p14="http://schemas.microsoft.com/office/powerpoint/2010/main" val="2184755377"/>
              </p:ext>
            </p:extLst>
          </p:nvPr>
        </p:nvGraphicFramePr>
        <p:xfrm>
          <a:off x="3383868" y="1348832"/>
          <a:ext cx="2376264" cy="644987"/>
        </p:xfrm>
        <a:graphic>
          <a:graphicData uri="http://schemas.openxmlformats.org/presentationml/2006/ole">
            <mc:AlternateContent xmlns:mc="http://schemas.openxmlformats.org/markup-compatibility/2006">
              <mc:Choice xmlns:v="urn:schemas-microsoft-com:vml" Requires="v">
                <p:oleObj name="Equation" r:id="rId3" imgW="888840" imgH="241200" progId="Equation.DSMT4">
                  <p:embed/>
                </p:oleObj>
              </mc:Choice>
              <mc:Fallback>
                <p:oleObj name="Equation" r:id="rId3" imgW="888840" imgH="241200" progId="Equation.DSMT4">
                  <p:embed/>
                  <p:pic>
                    <p:nvPicPr>
                      <p:cNvPr id="3" name="对象 2">
                        <a:extLst>
                          <a:ext uri="{FF2B5EF4-FFF2-40B4-BE49-F238E27FC236}">
                            <a16:creationId xmlns:a16="http://schemas.microsoft.com/office/drawing/2014/main" id="{B78F2588-9943-4D4C-A5EC-14BF8FA95D69}"/>
                          </a:ext>
                        </a:extLst>
                      </p:cNvPr>
                      <p:cNvPicPr/>
                      <p:nvPr/>
                    </p:nvPicPr>
                    <p:blipFill>
                      <a:blip r:embed="rId4"/>
                      <a:stretch>
                        <a:fillRect/>
                      </a:stretch>
                    </p:blipFill>
                    <p:spPr>
                      <a:xfrm>
                        <a:off x="3383868" y="1348832"/>
                        <a:ext cx="2376264" cy="64498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5F9DE33-AAB6-4674-8256-4B745FB1E57D}"/>
              </a:ext>
            </a:extLst>
          </p:cNvPr>
          <p:cNvGraphicFramePr>
            <a:graphicFrameLocks noChangeAspect="1"/>
          </p:cNvGraphicFramePr>
          <p:nvPr>
            <p:extLst>
              <p:ext uri="{D42A27DB-BD31-4B8C-83A1-F6EECF244321}">
                <p14:modId xmlns:p14="http://schemas.microsoft.com/office/powerpoint/2010/main" val="1547966568"/>
              </p:ext>
            </p:extLst>
          </p:nvPr>
        </p:nvGraphicFramePr>
        <p:xfrm>
          <a:off x="2087640" y="2188136"/>
          <a:ext cx="4968717" cy="879877"/>
        </p:xfrm>
        <a:graphic>
          <a:graphicData uri="http://schemas.openxmlformats.org/presentationml/2006/ole">
            <mc:AlternateContent xmlns:mc="http://schemas.openxmlformats.org/markup-compatibility/2006">
              <mc:Choice xmlns:v="urn:schemas-microsoft-com:vml" Requires="v">
                <p:oleObj name="Equation" r:id="rId5" imgW="2438280" imgH="431640" progId="Equation.DSMT4">
                  <p:embed/>
                </p:oleObj>
              </mc:Choice>
              <mc:Fallback>
                <p:oleObj name="Equation" r:id="rId5" imgW="2438280" imgH="431640" progId="Equation.DSMT4">
                  <p:embed/>
                  <p:pic>
                    <p:nvPicPr>
                      <p:cNvPr id="10" name="对象 9">
                        <a:extLst>
                          <a:ext uri="{FF2B5EF4-FFF2-40B4-BE49-F238E27FC236}">
                            <a16:creationId xmlns:a16="http://schemas.microsoft.com/office/drawing/2014/main" id="{25F9DE33-AAB6-4674-8256-4B745FB1E57D}"/>
                          </a:ext>
                        </a:extLst>
                      </p:cNvPr>
                      <p:cNvPicPr/>
                      <p:nvPr/>
                    </p:nvPicPr>
                    <p:blipFill>
                      <a:blip r:embed="rId6"/>
                      <a:stretch>
                        <a:fillRect/>
                      </a:stretch>
                    </p:blipFill>
                    <p:spPr>
                      <a:xfrm>
                        <a:off x="2087640" y="2188136"/>
                        <a:ext cx="4968717" cy="879877"/>
                      </a:xfrm>
                      <a:prstGeom prst="rect">
                        <a:avLst/>
                      </a:prstGeom>
                    </p:spPr>
                  </p:pic>
                </p:oleObj>
              </mc:Fallback>
            </mc:AlternateContent>
          </a:graphicData>
        </a:graphic>
      </p:graphicFrame>
    </p:spTree>
    <p:extLst>
      <p:ext uri="{BB962C8B-B14F-4D97-AF65-F5344CB8AC3E}">
        <p14:creationId xmlns:p14="http://schemas.microsoft.com/office/powerpoint/2010/main" val="141700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二极管电压</a:t>
            </a:r>
          </a:p>
        </p:txBody>
      </p:sp>
      <p:sp>
        <p:nvSpPr>
          <p:cNvPr id="3" name="内容占位符 2"/>
          <p:cNvSpPr>
            <a:spLocks noGrp="1"/>
          </p:cNvSpPr>
          <p:nvPr>
            <p:ph idx="1"/>
          </p:nvPr>
        </p:nvSpPr>
        <p:spPr>
          <a:xfrm>
            <a:off x="457200" y="1268760"/>
            <a:ext cx="8229600" cy="5472608"/>
          </a:xfrm>
        </p:spPr>
        <p:txBody>
          <a:bodyPr>
            <a:normAutofit/>
          </a:bodyPr>
          <a:lstStyle/>
          <a:p>
            <a:r>
              <a:rPr lang="zh-CN" altLang="zh-CN" sz="2400" dirty="0">
                <a:latin typeface="Times New Roman" panose="02020603050405020304" pitchFamily="18" charset="0"/>
                <a:cs typeface="Times New Roman" panose="02020603050405020304" pitchFamily="18" charset="0"/>
              </a:rPr>
              <a:t>在电子</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空穴对复</a:t>
            </a:r>
            <a:r>
              <a:rPr lang="zh-CN" altLang="en-US" sz="2400" dirty="0">
                <a:latin typeface="Times New Roman" panose="02020603050405020304" pitchFamily="18" charset="0"/>
                <a:cs typeface="Times New Roman" panose="02020603050405020304" pitchFamily="18" charset="0"/>
              </a:rPr>
              <a:t>合</a:t>
            </a:r>
            <a:r>
              <a:rPr lang="zh-CN" altLang="zh-CN" sz="2400" dirty="0">
                <a:latin typeface="Times New Roman" panose="02020603050405020304" pitchFamily="18" charset="0"/>
                <a:cs typeface="Times New Roman" panose="02020603050405020304" pitchFamily="18" charset="0"/>
              </a:rPr>
              <a:t>时</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注</a:t>
            </a:r>
            <a:r>
              <a:rPr lang="zh-CN" altLang="en-US" sz="2400" dirty="0">
                <a:latin typeface="Times New Roman" panose="02020603050405020304" pitchFamily="18" charset="0"/>
                <a:cs typeface="Times New Roman" panose="02020603050405020304" pitchFamily="18" charset="0"/>
              </a:rPr>
              <a:t>入</a:t>
            </a:r>
            <a:r>
              <a:rPr lang="zh-CN" altLang="zh-CN" sz="2400" dirty="0">
                <a:latin typeface="Times New Roman" panose="02020603050405020304" pitchFamily="18" charset="0"/>
                <a:cs typeface="Times New Roman" panose="02020603050405020304" pitchFamily="18" charset="0"/>
              </a:rPr>
              <a:t>电子的能</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要变为光子的能</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按能</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守恒要求，器件的驱动电压（正向电压</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要等于带隙能</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因此二极</a:t>
            </a:r>
            <a:r>
              <a:rPr lang="zh-CN" altLang="en-US" sz="2400" dirty="0">
                <a:latin typeface="Times New Roman" panose="02020603050405020304" pitchFamily="18" charset="0"/>
                <a:cs typeface="Times New Roman" panose="02020603050405020304" pitchFamily="18" charset="0"/>
              </a:rPr>
              <a:t>管</a:t>
            </a:r>
            <a:r>
              <a:rPr lang="zh-CN" altLang="zh-CN" sz="2400" dirty="0">
                <a:latin typeface="Times New Roman" panose="02020603050405020304" pitchFamily="18" charset="0"/>
                <a:cs typeface="Times New Roman" panose="02020603050405020304" pitchFamily="18" charset="0"/>
              </a:rPr>
              <a:t>的正向</a:t>
            </a:r>
            <a:r>
              <a:rPr lang="zh-CN" altLang="en-US" sz="2400" dirty="0">
                <a:latin typeface="Times New Roman" panose="02020603050405020304" pitchFamily="18" charset="0"/>
                <a:cs typeface="Times New Roman" panose="02020603050405020304" pitchFamily="18" charset="0"/>
              </a:rPr>
              <a:t>驱动</a:t>
            </a:r>
            <a:r>
              <a:rPr lang="zh-CN" altLang="zh-CN" sz="2400" dirty="0">
                <a:latin typeface="Times New Roman" panose="02020603050405020304" pitchFamily="18" charset="0"/>
                <a:cs typeface="Times New Roman" panose="02020603050405020304" pitchFamily="18" charset="0"/>
              </a:rPr>
              <a:t>电</a:t>
            </a:r>
            <a:r>
              <a:rPr lang="zh-CN" altLang="en-US" sz="2400" dirty="0">
                <a:latin typeface="Times New Roman" panose="02020603050405020304" pitchFamily="18" charset="0"/>
                <a:cs typeface="Times New Roman" panose="02020603050405020304" pitchFamily="18" charset="0"/>
              </a:rPr>
              <a:t>压</a:t>
            </a:r>
            <a:r>
              <a:rPr lang="en-US" altLang="zh-CN" sz="2400" i="1" dirty="0">
                <a:latin typeface="Times New Roman" panose="02020603050405020304" pitchFamily="18" charset="0"/>
                <a:cs typeface="Times New Roman" panose="02020603050405020304" pitchFamily="18" charset="0"/>
              </a:rPr>
              <a:t>V</a:t>
            </a:r>
            <a:r>
              <a:rPr lang="en-US" altLang="zh-CN" sz="2400" i="1" baseline="-25000"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h</a:t>
            </a:r>
            <a:r>
              <a:rPr lang="el-GR" altLang="zh-CN" sz="2400" i="1" dirty="0">
                <a:latin typeface="Times New Roman" panose="02020603050405020304" pitchFamily="18" charset="0"/>
                <a:cs typeface="Times New Roman" panose="02020603050405020304" pitchFamily="18" charset="0"/>
              </a:rPr>
              <a:t>ν</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q</a:t>
            </a:r>
            <a:r>
              <a:rPr lang="en-US" altLang="zh-CN" sz="2400" dirty="0" err="1">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E</a:t>
            </a:r>
            <a:r>
              <a:rPr lang="en-US" altLang="zh-CN" sz="2400" i="1" baseline="-25000" dirty="0" err="1">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a:t>
            </a:r>
            <a:endParaRPr lang="zh-CN" altLang="zh-CN" sz="2400" i="1"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有一</a:t>
            </a:r>
            <a:r>
              <a:rPr lang="zh-CN" altLang="en-US" sz="2400" dirty="0">
                <a:latin typeface="Times New Roman" panose="02020603050405020304" pitchFamily="18" charset="0"/>
                <a:cs typeface="Times New Roman" panose="02020603050405020304" pitchFamily="18" charset="0"/>
              </a:rPr>
              <a:t>些</a:t>
            </a:r>
            <a:r>
              <a:rPr lang="zh-CN" altLang="zh-CN" sz="2400" dirty="0">
                <a:latin typeface="Times New Roman" panose="02020603050405020304" pitchFamily="18" charset="0"/>
                <a:cs typeface="Times New Roman" panose="02020603050405020304" pitchFamily="18" charset="0"/>
              </a:rPr>
              <a:t>因</a:t>
            </a:r>
            <a:r>
              <a:rPr lang="zh-CN" altLang="en-US" sz="2400" dirty="0">
                <a:latin typeface="Times New Roman" panose="02020603050405020304" pitchFamily="18" charset="0"/>
                <a:cs typeface="Times New Roman" panose="02020603050405020304" pitchFamily="18" charset="0"/>
              </a:rPr>
              <a:t>素</a:t>
            </a:r>
            <a:r>
              <a:rPr lang="zh-CN" altLang="zh-CN" sz="2400" dirty="0">
                <a:latin typeface="Times New Roman" panose="02020603050405020304" pitchFamily="18" charset="0"/>
                <a:cs typeface="Times New Roman" panose="02020603050405020304" pitchFamily="18" charset="0"/>
              </a:rPr>
              <a:t>会造成与上式不同的结果：</a:t>
            </a:r>
            <a:endParaRPr lang="en-US" altLang="zh-CN" sz="2400"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如果二极</a:t>
            </a:r>
            <a:r>
              <a:rPr lang="zh-CN" altLang="en-US" dirty="0">
                <a:latin typeface="Times New Roman" panose="02020603050405020304" pitchFamily="18" charset="0"/>
                <a:cs typeface="Times New Roman" panose="02020603050405020304" pitchFamily="18" charset="0"/>
              </a:rPr>
              <a:t>管</a:t>
            </a:r>
            <a:r>
              <a:rPr lang="zh-CN" altLang="zh-CN" dirty="0">
                <a:latin typeface="Times New Roman" panose="02020603050405020304" pitchFamily="18" charset="0"/>
                <a:cs typeface="Times New Roman" panose="02020603050405020304" pitchFamily="18" charset="0"/>
              </a:rPr>
              <a:t>的</a:t>
            </a:r>
            <a:r>
              <a:rPr lang="zh-CN" altLang="en-US" dirty="0">
                <a:solidFill>
                  <a:srgbClr val="0000FF"/>
                </a:solidFill>
                <a:latin typeface="Times New Roman" panose="02020603050405020304" pitchFamily="18" charset="0"/>
                <a:cs typeface="Times New Roman" panose="02020603050405020304" pitchFamily="18" charset="0"/>
              </a:rPr>
              <a:t>串</a:t>
            </a:r>
            <a:r>
              <a:rPr lang="zh-CN" altLang="zh-CN" dirty="0">
                <a:solidFill>
                  <a:srgbClr val="0000FF"/>
                </a:solidFill>
                <a:latin typeface="Times New Roman" panose="02020603050405020304" pitchFamily="18" charset="0"/>
                <a:cs typeface="Times New Roman" panose="02020603050405020304" pitchFamily="18" charset="0"/>
              </a:rPr>
              <a:t>联电</a:t>
            </a:r>
            <a:r>
              <a:rPr lang="zh-CN" altLang="en-US" dirty="0">
                <a:solidFill>
                  <a:srgbClr val="0000FF"/>
                </a:solidFill>
                <a:latin typeface="Times New Roman" panose="02020603050405020304" pitchFamily="18" charset="0"/>
                <a:cs typeface="Times New Roman" panose="02020603050405020304" pitchFamily="18" charset="0"/>
              </a:rPr>
              <a:t>阻</a:t>
            </a:r>
            <a:r>
              <a:rPr lang="zh-CN" altLang="zh-CN" dirty="0">
                <a:solidFill>
                  <a:srgbClr val="0000FF"/>
                </a:solidFill>
                <a:latin typeface="Times New Roman" panose="02020603050405020304" pitchFamily="18" charset="0"/>
                <a:cs typeface="Times New Roman" panose="02020603050405020304" pitchFamily="18" charset="0"/>
              </a:rPr>
              <a:t>较大，就会产生附加的压降</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这些</a:t>
            </a:r>
            <a:r>
              <a:rPr lang="zh-CN" altLang="en-US" dirty="0">
                <a:latin typeface="Times New Roman" panose="02020603050405020304" pitchFamily="18" charset="0"/>
                <a:cs typeface="Times New Roman" panose="02020603050405020304" pitchFamily="18" charset="0"/>
              </a:rPr>
              <a:t>串</a:t>
            </a:r>
            <a:r>
              <a:rPr lang="zh-CN" altLang="zh-CN" dirty="0">
                <a:latin typeface="Times New Roman" panose="02020603050405020304" pitchFamily="18" charset="0"/>
                <a:cs typeface="Times New Roman" panose="02020603050405020304" pitchFamily="18" charset="0"/>
              </a:rPr>
              <a:t>联电阻可能来自接触电阻、突变异质结造成的电</a:t>
            </a:r>
            <a:r>
              <a:rPr lang="zh-CN" altLang="en-US" dirty="0">
                <a:latin typeface="Times New Roman" panose="02020603050405020304" pitchFamily="18" charset="0"/>
                <a:cs typeface="Times New Roman" panose="02020603050405020304" pitchFamily="18" charset="0"/>
              </a:rPr>
              <a:t>阻</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体</a:t>
            </a:r>
            <a:r>
              <a:rPr lang="zh-CN" altLang="zh-CN" dirty="0">
                <a:latin typeface="Times New Roman" panose="02020603050405020304" pitchFamily="18" charset="0"/>
                <a:cs typeface="Times New Roman" panose="02020603050405020304" pitchFamily="18" charset="0"/>
              </a:rPr>
              <a:t>电</a:t>
            </a:r>
            <a:r>
              <a:rPr lang="zh-CN" altLang="en-US" dirty="0">
                <a:latin typeface="Times New Roman" panose="02020603050405020304" pitchFamily="18" charset="0"/>
                <a:cs typeface="Times New Roman" panose="02020603050405020304" pitchFamily="18" charset="0"/>
              </a:rPr>
              <a:t>阻</a:t>
            </a:r>
            <a:r>
              <a:rPr lang="zh-CN" altLang="zh-CN" dirty="0">
                <a:latin typeface="Times New Roman" panose="02020603050405020304" pitchFamily="18" charset="0"/>
                <a:cs typeface="Times New Roman" panose="02020603050405020304" pitchFamily="18" charset="0"/>
              </a:rPr>
              <a:t>等</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特别对于低载流子浓度和低</a:t>
            </a:r>
            <a:r>
              <a:rPr lang="zh-CN" altLang="en-US" dirty="0">
                <a:latin typeface="Times New Roman" panose="02020603050405020304" pitchFamily="18" charset="0"/>
                <a:cs typeface="Times New Roman" panose="02020603050405020304" pitchFamily="18" charset="0"/>
              </a:rPr>
              <a:t>载</a:t>
            </a:r>
            <a:r>
              <a:rPr lang="zh-CN" altLang="zh-CN" dirty="0">
                <a:latin typeface="Times New Roman" panose="02020603050405020304" pitchFamily="18" charset="0"/>
                <a:cs typeface="Times New Roman" panose="02020603050405020304" pitchFamily="18" charset="0"/>
              </a:rPr>
              <a:t>流子迁移率材科更厉害</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这将使</a:t>
            </a:r>
            <a:r>
              <a:rPr lang="zh-CN" altLang="en-US" dirty="0">
                <a:latin typeface="Times New Roman" panose="02020603050405020304" pitchFamily="18" charset="0"/>
                <a:cs typeface="Times New Roman" panose="02020603050405020304" pitchFamily="18" charset="0"/>
              </a:rPr>
              <a:t>驱</a:t>
            </a:r>
            <a:r>
              <a:rPr lang="zh-CN" altLang="zh-CN" dirty="0">
                <a:latin typeface="Times New Roman" panose="02020603050405020304" pitchFamily="18" charset="0"/>
                <a:cs typeface="Times New Roman" panose="02020603050405020304" pitchFamily="18" charset="0"/>
              </a:rPr>
              <a:t>动电压加大</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载</a:t>
            </a:r>
            <a:r>
              <a:rPr lang="zh-CN" altLang="zh-CN" dirty="0">
                <a:latin typeface="Times New Roman" panose="02020603050405020304" pitchFamily="18" charset="0"/>
                <a:cs typeface="Times New Roman" panose="02020603050405020304" pitchFamily="18" charset="0"/>
              </a:rPr>
              <a:t>流子注入</a:t>
            </a:r>
            <a:r>
              <a:rPr lang="zh-CN" altLang="zh-CN" dirty="0">
                <a:solidFill>
                  <a:srgbClr val="0000FF"/>
                </a:solidFill>
                <a:latin typeface="Times New Roman" panose="02020603050405020304" pitchFamily="18" charset="0"/>
                <a:cs typeface="Times New Roman" panose="02020603050405020304" pitchFamily="18" charset="0"/>
              </a:rPr>
              <a:t>双异质结和</a:t>
            </a:r>
            <a:r>
              <a:rPr lang="zh-CN" altLang="en-US" dirty="0">
                <a:solidFill>
                  <a:srgbClr val="0000FF"/>
                </a:solidFill>
                <a:latin typeface="Times New Roman" panose="02020603050405020304" pitchFamily="18" charset="0"/>
                <a:cs typeface="Times New Roman" panose="02020603050405020304" pitchFamily="18" charset="0"/>
              </a:rPr>
              <a:t>量</a:t>
            </a:r>
            <a:r>
              <a:rPr lang="zh-CN" altLang="zh-CN" dirty="0">
                <a:solidFill>
                  <a:srgbClr val="0000FF"/>
                </a:solidFill>
                <a:latin typeface="Times New Roman" panose="02020603050405020304" pitchFamily="18" charset="0"/>
                <a:cs typeface="Times New Roman" panose="02020603050405020304" pitchFamily="18" charset="0"/>
              </a:rPr>
              <a:t>子阱的能</a:t>
            </a:r>
            <a:r>
              <a:rPr lang="zh-CN" altLang="en-US" dirty="0">
                <a:solidFill>
                  <a:srgbClr val="0000FF"/>
                </a:solidFill>
                <a:latin typeface="Times New Roman" panose="02020603050405020304" pitchFamily="18" charset="0"/>
                <a:cs typeface="Times New Roman" panose="02020603050405020304" pitchFamily="18" charset="0"/>
              </a:rPr>
              <a:t>量</a:t>
            </a:r>
            <a:r>
              <a:rPr lang="zh-CN" altLang="zh-CN" dirty="0">
                <a:solidFill>
                  <a:srgbClr val="0000FF"/>
                </a:solidFill>
                <a:latin typeface="Times New Roman" panose="02020603050405020304" pitchFamily="18" charset="0"/>
                <a:cs typeface="Times New Roman" panose="02020603050405020304" pitchFamily="18" charset="0"/>
              </a:rPr>
              <a:t>损失</a:t>
            </a:r>
            <a:r>
              <a:rPr lang="zh-CN" altLang="zh-CN" dirty="0">
                <a:latin typeface="Times New Roman" panose="02020603050405020304" pitchFamily="18" charset="0"/>
                <a:cs typeface="Times New Roman" panose="02020603050405020304" pitchFamily="18" charset="0"/>
              </a:rPr>
              <a:t>。例如</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电子注</a:t>
            </a:r>
            <a:r>
              <a:rPr lang="zh-CN" altLang="en-US" dirty="0">
                <a:latin typeface="Times New Roman" panose="02020603050405020304" pitchFamily="18" charset="0"/>
                <a:cs typeface="Times New Roman" panose="02020603050405020304" pitchFamily="18" charset="0"/>
              </a:rPr>
              <a:t>入量</a:t>
            </a:r>
            <a:r>
              <a:rPr lang="zh-CN" altLang="zh-CN" dirty="0">
                <a:latin typeface="Times New Roman" panose="02020603050405020304" pitchFamily="18" charset="0"/>
                <a:cs typeface="Times New Roman" panose="02020603050405020304" pitchFamily="18" charset="0"/>
              </a:rPr>
              <a:t>子阱需要损失</a:t>
            </a:r>
            <a:r>
              <a:rPr lang="el-GR" altLang="zh-CN" i="1" dirty="0">
                <a:latin typeface="Times New Roman"/>
                <a:cs typeface="Times New Roman"/>
              </a:rPr>
              <a:t>Δ</a:t>
            </a:r>
            <a:r>
              <a:rPr lang="en-US" altLang="zh-CN" i="1" dirty="0">
                <a:latin typeface="Times New Roman"/>
                <a:cs typeface="Times New Roman"/>
              </a:rPr>
              <a:t>E</a:t>
            </a:r>
            <a:r>
              <a:rPr lang="en-US" altLang="zh-CN" i="1" baseline="-25000" dirty="0">
                <a:latin typeface="Times New Roman"/>
                <a:cs typeface="Times New Roman"/>
              </a:rPr>
              <a:t>C</a:t>
            </a:r>
            <a:r>
              <a:rPr lang="en-US" altLang="zh-CN" dirty="0">
                <a:latin typeface="Times New Roman"/>
                <a:cs typeface="Times New Roman"/>
              </a:rPr>
              <a:t>-</a:t>
            </a:r>
            <a:r>
              <a:rPr lang="en-US" altLang="zh-CN" i="1" dirty="0">
                <a:latin typeface="Times New Roman"/>
                <a:cs typeface="Times New Roman"/>
              </a:rPr>
              <a:t>E</a:t>
            </a:r>
            <a:r>
              <a:rPr lang="en-US" altLang="zh-CN" baseline="-25000" dirty="0">
                <a:latin typeface="Times New Roman"/>
                <a:cs typeface="Times New Roman"/>
              </a:rPr>
              <a:t>1</a:t>
            </a:r>
            <a:r>
              <a:rPr lang="zh-CN" altLang="zh-CN" dirty="0">
                <a:latin typeface="Times New Roman" panose="02020603050405020304" pitchFamily="18" charset="0"/>
                <a:cs typeface="Times New Roman" panose="02020603050405020304" pitchFamily="18" charset="0"/>
              </a:rPr>
              <a:t>的能</a:t>
            </a:r>
            <a:r>
              <a:rPr lang="zh-CN" altLang="en-US" dirty="0">
                <a:latin typeface="Times New Roman" panose="02020603050405020304" pitchFamily="18" charset="0"/>
                <a:cs typeface="Times New Roman" panose="02020603050405020304" pitchFamily="18" charset="0"/>
              </a:rPr>
              <a:t>量，</a:t>
            </a:r>
            <a:r>
              <a:rPr lang="zh-CN" altLang="zh-CN" dirty="0">
                <a:latin typeface="Times New Roman" panose="02020603050405020304" pitchFamily="18" charset="0"/>
                <a:cs typeface="Times New Roman" panose="02020603050405020304" pitchFamily="18" charset="0"/>
              </a:rPr>
              <a:t>空穴要</a:t>
            </a:r>
            <a:r>
              <a:rPr lang="zh-CN" altLang="en-US" dirty="0">
                <a:latin typeface="Times New Roman" panose="02020603050405020304" pitchFamily="18" charset="0"/>
                <a:cs typeface="Times New Roman" panose="02020603050405020304" pitchFamily="18" charset="0"/>
              </a:rPr>
              <a:t>损</a:t>
            </a:r>
            <a:r>
              <a:rPr lang="zh-CN" altLang="zh-CN" dirty="0">
                <a:latin typeface="Times New Roman" panose="02020603050405020304" pitchFamily="18" charset="0"/>
                <a:cs typeface="Times New Roman" panose="02020603050405020304" pitchFamily="18" charset="0"/>
              </a:rPr>
              <a:t>失</a:t>
            </a:r>
            <a:r>
              <a:rPr lang="el-GR" altLang="zh-CN" i="1" dirty="0">
                <a:latin typeface="Times New Roman"/>
                <a:cs typeface="Times New Roman"/>
              </a:rPr>
              <a:t>Δ</a:t>
            </a:r>
            <a:r>
              <a:rPr lang="en-US" altLang="zh-CN" i="1" dirty="0">
                <a:latin typeface="Times New Roman"/>
                <a:cs typeface="Times New Roman"/>
              </a:rPr>
              <a:t>E</a:t>
            </a:r>
            <a:r>
              <a:rPr lang="en-US" altLang="zh-CN" i="1" baseline="-25000" dirty="0">
                <a:latin typeface="Times New Roman"/>
                <a:cs typeface="Times New Roman"/>
              </a:rPr>
              <a:t>V</a:t>
            </a:r>
            <a:r>
              <a:rPr lang="en-US" altLang="zh-CN" dirty="0">
                <a:latin typeface="Times New Roman"/>
                <a:cs typeface="Times New Roman"/>
              </a:rPr>
              <a:t>-</a:t>
            </a:r>
            <a:r>
              <a:rPr lang="en-US" altLang="zh-CN" i="1" dirty="0">
                <a:latin typeface="Times New Roman"/>
                <a:cs typeface="Times New Roman"/>
              </a:rPr>
              <a:t>E</a:t>
            </a:r>
            <a:r>
              <a:rPr lang="en-US" altLang="zh-CN" baseline="-25000" dirty="0">
                <a:latin typeface="Times New Roman"/>
                <a:cs typeface="Times New Roman"/>
              </a:rPr>
              <a:t>h1</a:t>
            </a:r>
            <a:r>
              <a:rPr lang="zh-CN" altLang="zh-CN" dirty="0">
                <a:latin typeface="Times New Roman" panose="02020603050405020304" pitchFamily="18" charset="0"/>
                <a:cs typeface="Times New Roman" panose="02020603050405020304" pitchFamily="18" charset="0"/>
              </a:rPr>
              <a:t>的能</a:t>
            </a:r>
            <a:r>
              <a:rPr lang="zh-CN" altLang="en-US" dirty="0">
                <a:latin typeface="Times New Roman" panose="02020603050405020304" pitchFamily="18" charset="0"/>
                <a:cs typeface="Times New Roman" panose="02020603050405020304" pitchFamily="18" charset="0"/>
              </a:rPr>
              <a:t>量</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h1</a:t>
            </a:r>
            <a:r>
              <a:rPr lang="zh-CN" altLang="zh-CN" dirty="0">
                <a:latin typeface="Times New Roman" panose="02020603050405020304" pitchFamily="18" charset="0"/>
                <a:cs typeface="Times New Roman" panose="02020603050405020304" pitchFamily="18" charset="0"/>
              </a:rPr>
              <a:t>分别是</a:t>
            </a:r>
            <a:r>
              <a:rPr lang="zh-CN" altLang="en-US" dirty="0">
                <a:latin typeface="Times New Roman" panose="02020603050405020304" pitchFamily="18" charset="0"/>
                <a:cs typeface="Times New Roman" panose="02020603050405020304" pitchFamily="18" charset="0"/>
              </a:rPr>
              <a:t>量</a:t>
            </a:r>
            <a:r>
              <a:rPr lang="zh-CN" altLang="zh-CN" dirty="0">
                <a:latin typeface="Times New Roman" panose="02020603050405020304" pitchFamily="18" charset="0"/>
                <a:cs typeface="Times New Roman" panose="02020603050405020304" pitchFamily="18" charset="0"/>
              </a:rPr>
              <a:t>子阱导带和价带中的</a:t>
            </a:r>
            <a:r>
              <a:rPr lang="zh-CN" altLang="en-US" dirty="0">
                <a:latin typeface="Times New Roman" panose="02020603050405020304" pitchFamily="18" charset="0"/>
                <a:cs typeface="Times New Roman" panose="02020603050405020304" pitchFamily="18" charset="0"/>
              </a:rPr>
              <a:t>最</a:t>
            </a:r>
            <a:r>
              <a:rPr lang="zh-CN" altLang="zh-CN" dirty="0">
                <a:latin typeface="Times New Roman" panose="02020603050405020304" pitchFamily="18" charset="0"/>
                <a:cs typeface="Times New Roman" panose="02020603050405020304" pitchFamily="18" charset="0"/>
              </a:rPr>
              <a:t>低子能级，这些损失的能量以声子发射的形式出现。对能带断续大的</a:t>
            </a:r>
            <a:r>
              <a:rPr lang="en-US" altLang="zh-CN" dirty="0">
                <a:latin typeface="Times New Roman" panose="02020603050405020304" pitchFamily="18" charset="0"/>
                <a:cs typeface="Times New Roman" panose="02020603050405020304" pitchFamily="18" charset="0"/>
              </a:rPr>
              <a:t>III</a:t>
            </a:r>
            <a:r>
              <a:rPr lang="zh-CN" altLang="zh-CN" dirty="0">
                <a:latin typeface="Times New Roman" panose="02020603050405020304" pitchFamily="18" charset="0"/>
                <a:cs typeface="Times New Roman" panose="02020603050405020304" pitchFamily="18" charset="0"/>
              </a:rPr>
              <a:t>族</a:t>
            </a:r>
            <a:r>
              <a:rPr lang="zh-CN" altLang="en-US" dirty="0">
                <a:latin typeface="Times New Roman" panose="02020603050405020304" pitchFamily="18" charset="0"/>
                <a:cs typeface="Times New Roman" panose="02020603050405020304" pitchFamily="18" charset="0"/>
              </a:rPr>
              <a:t>氮</a:t>
            </a:r>
            <a:r>
              <a:rPr lang="zh-CN" altLang="zh-CN" dirty="0">
                <a:latin typeface="Times New Roman" panose="02020603050405020304" pitchFamily="18" charset="0"/>
                <a:cs typeface="Times New Roman" panose="02020603050405020304" pitchFamily="18" charset="0"/>
              </a:rPr>
              <a:t>化物影响更大</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40600111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二极管电压</a:t>
            </a:r>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412776"/>
            <a:ext cx="52197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3259946855"/>
              </p:ext>
            </p:extLst>
          </p:nvPr>
        </p:nvGraphicFramePr>
        <p:xfrm>
          <a:off x="2008515" y="5157192"/>
          <a:ext cx="5155773" cy="1008112"/>
        </p:xfrm>
        <a:graphic>
          <a:graphicData uri="http://schemas.openxmlformats.org/presentationml/2006/ole">
            <mc:AlternateContent xmlns:mc="http://schemas.openxmlformats.org/markup-compatibility/2006">
              <mc:Choice xmlns:v="urn:schemas-microsoft-com:vml" Requires="v">
                <p:oleObj name="Equation" r:id="rId3" imgW="2273040" imgH="444240" progId="Equation.DSMT4">
                  <p:embed/>
                </p:oleObj>
              </mc:Choice>
              <mc:Fallback>
                <p:oleObj name="Equation" r:id="rId3" imgW="2273040" imgH="444240" progId="Equation.DSMT4">
                  <p:embed/>
                  <p:pic>
                    <p:nvPicPr>
                      <p:cNvPr id="4" name="对象 3"/>
                      <p:cNvPicPr/>
                      <p:nvPr/>
                    </p:nvPicPr>
                    <p:blipFill>
                      <a:blip r:embed="rId4"/>
                      <a:stretch>
                        <a:fillRect/>
                      </a:stretch>
                    </p:blipFill>
                    <p:spPr>
                      <a:xfrm>
                        <a:off x="2008515" y="5157192"/>
                        <a:ext cx="5155773" cy="1008112"/>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92976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en-US" altLang="zh-CN" dirty="0">
                <a:solidFill>
                  <a:srgbClr val="7030A0"/>
                </a:solidFill>
              </a:rPr>
              <a:t>20mA</a:t>
            </a:r>
            <a:r>
              <a:rPr lang="zh-CN" altLang="en-US" dirty="0">
                <a:solidFill>
                  <a:srgbClr val="7030A0"/>
                </a:solidFill>
              </a:rPr>
              <a:t>正向电压与</a:t>
            </a:r>
            <a:r>
              <a:rPr lang="en-US" altLang="zh-CN" dirty="0" err="1">
                <a:solidFill>
                  <a:srgbClr val="7030A0"/>
                </a:solidFill>
              </a:rPr>
              <a:t>E</a:t>
            </a:r>
            <a:r>
              <a:rPr lang="en-US" altLang="zh-CN" baseline="-25000" dirty="0" err="1">
                <a:solidFill>
                  <a:srgbClr val="7030A0"/>
                </a:solidFill>
              </a:rPr>
              <a:t>g</a:t>
            </a:r>
            <a:r>
              <a:rPr lang="zh-CN" altLang="en-US" dirty="0">
                <a:solidFill>
                  <a:srgbClr val="7030A0"/>
                </a:solidFill>
              </a:rPr>
              <a:t>的关系</a:t>
            </a:r>
          </a:p>
        </p:txBody>
      </p:sp>
      <p:sp>
        <p:nvSpPr>
          <p:cNvPr id="4" name="矩形 3"/>
          <p:cNvSpPr/>
          <p:nvPr/>
        </p:nvSpPr>
        <p:spPr>
          <a:xfrm>
            <a:off x="251520" y="4797152"/>
            <a:ext cx="8640960" cy="1631216"/>
          </a:xfrm>
          <a:prstGeom prst="rect">
            <a:avLst/>
          </a:prstGeom>
        </p:spPr>
        <p:txBody>
          <a:bodyPr wrap="square">
            <a:spAutoFit/>
          </a:bodyPr>
          <a:lstStyle/>
          <a:p>
            <a:pPr marL="285750" indent="-285750">
              <a:buFont typeface="Arial" panose="020B0604020202020204" pitchFamily="34" charset="0"/>
              <a:buChar char="•"/>
            </a:pP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大部分器件的正向电压落在一条直线上，而只有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III</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族氮化物不在直线上．这是因为：</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氮</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化物能带不连续值大，产生了附加的压降</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氮化物的欧姆接触工艺不够成熟．又会产生附加</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压</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降</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体GaN的P</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型</a:t>
            </a:r>
            <a:r>
              <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rPr>
              <a:t>电导率低</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826" y="1196752"/>
            <a:ext cx="6950348" cy="350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297797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温度对二极管电压的影响</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01" y="1412776"/>
            <a:ext cx="616279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09678" y="5661248"/>
            <a:ext cx="5724644"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温度降低，阈值电压变高，串联电阻变大</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55345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温度对二极管电压的影响</a:t>
            </a:r>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478410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913" y="1570980"/>
            <a:ext cx="3466727" cy="345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64731" y="5301208"/>
            <a:ext cx="3744416"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半导体的禁带宽度随温度降低而增大</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2594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半导体发光二极管</a:t>
            </a:r>
          </a:p>
        </p:txBody>
      </p:sp>
      <p:sp>
        <p:nvSpPr>
          <p:cNvPr id="3" name="内容占位符 2"/>
          <p:cNvSpPr>
            <a:spLocks noGrp="1"/>
          </p:cNvSpPr>
          <p:nvPr>
            <p:ph idx="1"/>
          </p:nvPr>
        </p:nvSpPr>
        <p:spPr/>
        <p:txBody>
          <a:bodyPr>
            <a:normAutofit/>
          </a:bodyPr>
          <a:lstStyle/>
          <a:p>
            <a:r>
              <a:rPr lang="zh-CN" altLang="zh-CN" dirty="0">
                <a:latin typeface="Times New Roman" panose="02020603050405020304" pitchFamily="18" charset="0"/>
                <a:cs typeface="Times New Roman" panose="02020603050405020304" pitchFamily="18" charset="0"/>
              </a:rPr>
              <a:t>在光通信、光逻辑、光开关、光存储、光显示等诸多应用中，不仅需要相干光源也需要</a:t>
            </a:r>
            <a:r>
              <a:rPr lang="zh-CN" altLang="zh-CN" dirty="0">
                <a:solidFill>
                  <a:srgbClr val="0000FF"/>
                </a:solidFill>
                <a:latin typeface="Times New Roman" panose="02020603050405020304" pitchFamily="18" charset="0"/>
                <a:cs typeface="Times New Roman" panose="02020603050405020304" pitchFamily="18" charset="0"/>
              </a:rPr>
              <a:t>非相干</a:t>
            </a:r>
            <a:r>
              <a:rPr lang="zh-CN" altLang="en-US" dirty="0">
                <a:solidFill>
                  <a:srgbClr val="0000FF"/>
                </a:solidFill>
                <a:latin typeface="Times New Roman" panose="02020603050405020304" pitchFamily="18" charset="0"/>
                <a:cs typeface="Times New Roman" panose="02020603050405020304" pitchFamily="18" charset="0"/>
              </a:rPr>
              <a:t>光源</a:t>
            </a:r>
            <a:r>
              <a:rPr lang="en-US" altLang="zh-CN" dirty="0">
                <a:solidFill>
                  <a:srgbClr val="0000FF"/>
                </a:solidFill>
                <a:latin typeface="Times New Roman" panose="02020603050405020304" pitchFamily="18" charset="0"/>
                <a:cs typeface="Times New Roman" panose="02020603050405020304" pitchFamily="18" charset="0"/>
              </a:rPr>
              <a:t>LED</a:t>
            </a:r>
            <a:r>
              <a:rPr lang="zh-CN" altLang="zh-CN" dirty="0">
                <a:solidFill>
                  <a:srgbClr val="0000FF"/>
                </a:solidFill>
                <a:latin typeface="Times New Roman" panose="02020603050405020304" pitchFamily="18" charset="0"/>
                <a:cs typeface="Times New Roman" panose="02020603050405020304" pitchFamily="18" charset="0"/>
              </a:rPr>
              <a:t>(Light</a:t>
            </a:r>
            <a:r>
              <a:rPr lang="en-US" altLang="zh-CN" dirty="0">
                <a:solidFill>
                  <a:srgbClr val="0000FF"/>
                </a:solidFill>
                <a:latin typeface="Times New Roman" panose="02020603050405020304" pitchFamily="18" charset="0"/>
                <a:cs typeface="Times New Roman" panose="02020603050405020304" pitchFamily="18" charset="0"/>
              </a:rPr>
              <a:t>-</a:t>
            </a:r>
            <a:r>
              <a:rPr lang="zh-CN" altLang="zh-CN" dirty="0">
                <a:solidFill>
                  <a:srgbClr val="0000FF"/>
                </a:solidFill>
                <a:latin typeface="Times New Roman" panose="02020603050405020304" pitchFamily="18" charset="0"/>
                <a:cs typeface="Times New Roman" panose="02020603050405020304" pitchFamily="18" charset="0"/>
              </a:rPr>
              <a:t>Emit</a:t>
            </a:r>
            <a:r>
              <a:rPr lang="en-US" altLang="zh-CN" dirty="0">
                <a:solidFill>
                  <a:srgbClr val="0000FF"/>
                </a:solidFill>
                <a:latin typeface="Times New Roman" panose="02020603050405020304" pitchFamily="18" charset="0"/>
                <a:cs typeface="Times New Roman" panose="02020603050405020304" pitchFamily="18" charset="0"/>
              </a:rPr>
              <a:t>t</a:t>
            </a:r>
            <a:r>
              <a:rPr lang="zh-CN" altLang="zh-CN" dirty="0">
                <a:solidFill>
                  <a:srgbClr val="0000FF"/>
                </a:solidFill>
                <a:latin typeface="Times New Roman" panose="02020603050405020304" pitchFamily="18" charset="0"/>
                <a:cs typeface="Times New Roman" panose="02020603050405020304" pitchFamily="18" charset="0"/>
              </a:rPr>
              <a:t>ing</a:t>
            </a:r>
            <a:r>
              <a:rPr lang="en-US" altLang="zh-CN" dirty="0">
                <a:solidFill>
                  <a:srgbClr val="0000FF"/>
                </a:solidFill>
                <a:latin typeface="Times New Roman" panose="02020603050405020304" pitchFamily="18" charset="0"/>
                <a:cs typeface="Times New Roman" panose="02020603050405020304" pitchFamily="18" charset="0"/>
              </a:rPr>
              <a:t> Di</a:t>
            </a:r>
            <a:r>
              <a:rPr lang="zh-CN" altLang="zh-CN" dirty="0">
                <a:solidFill>
                  <a:srgbClr val="0000FF"/>
                </a:solidFill>
                <a:latin typeface="Times New Roman" panose="02020603050405020304" pitchFamily="18" charset="0"/>
                <a:cs typeface="Times New Roman" panose="02020603050405020304" pitchFamily="18" charset="0"/>
              </a:rPr>
              <a:t>odes）</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在调制速率大于</a:t>
            </a:r>
            <a:r>
              <a:rPr lang="en-US" altLang="zh-CN" dirty="0">
                <a:latin typeface="Times New Roman" panose="02020603050405020304" pitchFamily="18" charset="0"/>
                <a:cs typeface="Times New Roman" panose="02020603050405020304" pitchFamily="18" charset="0"/>
              </a:rPr>
              <a:t>5 </a:t>
            </a:r>
            <a:r>
              <a:rPr lang="zh-CN" altLang="zh-CN" dirty="0">
                <a:latin typeface="Times New Roman" panose="02020603050405020304" pitchFamily="18" charset="0"/>
                <a:cs typeface="Times New Roman" panose="02020603050405020304" pitchFamily="18" charset="0"/>
              </a:rPr>
              <a:t>GH</a:t>
            </a:r>
            <a:r>
              <a:rPr lang="en-US" altLang="zh-CN" dirty="0">
                <a:latin typeface="Times New Roman" panose="02020603050405020304" pitchFamily="18" charset="0"/>
                <a:cs typeface="Times New Roman" panose="02020603050405020304" pitchFamily="18" charset="0"/>
              </a:rPr>
              <a:t>z</a:t>
            </a:r>
            <a:r>
              <a:rPr lang="zh-CN" altLang="zh-CN" dirty="0">
                <a:latin typeface="Times New Roman" panose="02020603050405020304" pitchFamily="18" charset="0"/>
                <a:cs typeface="Times New Roman" panose="02020603050405020304" pitchFamily="18" charset="0"/>
              </a:rPr>
              <a:t>和要求光谱更纯时则必须用LD，而</a:t>
            </a:r>
            <a:r>
              <a:rPr lang="zh-CN" altLang="zh-CN" dirty="0">
                <a:solidFill>
                  <a:srgbClr val="0000FF"/>
                </a:solidFill>
                <a:latin typeface="Times New Roman" panose="02020603050405020304" pitchFamily="18" charset="0"/>
                <a:cs typeface="Times New Roman" panose="02020603050405020304" pitchFamily="18" charset="0"/>
              </a:rPr>
              <a:t>低速</a:t>
            </a:r>
            <a:r>
              <a:rPr lang="zh-CN" altLang="en-US" dirty="0">
                <a:solidFill>
                  <a:srgbClr val="0000FF"/>
                </a:solidFill>
                <a:latin typeface="Times New Roman" panose="02020603050405020304" pitchFamily="18" charset="0"/>
                <a:cs typeface="Times New Roman" panose="02020603050405020304" pitchFamily="18" charset="0"/>
              </a:rPr>
              <a:t>率</a:t>
            </a:r>
            <a:r>
              <a:rPr lang="zh-CN" altLang="zh-CN" dirty="0">
                <a:solidFill>
                  <a:srgbClr val="0000FF"/>
                </a:solidFill>
                <a:latin typeface="Times New Roman" panose="02020603050405020304" pitchFamily="18" charset="0"/>
                <a:cs typeface="Times New Roman" panose="02020603050405020304" pitchFamily="18" charset="0"/>
              </a:rPr>
              <a:t>光纤通信系统</a:t>
            </a:r>
            <a:r>
              <a:rPr lang="zh-CN" altLang="zh-CN" dirty="0">
                <a:latin typeface="Times New Roman" panose="02020603050405020304" pitchFamily="18" charset="0"/>
                <a:cs typeface="Times New Roman" panose="02020603050405020304" pitchFamily="18" charset="0"/>
              </a:rPr>
              <a:t>中则可以使用LED。</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在光信息显示和指示中，发出可见光范围内几种</a:t>
            </a:r>
            <a:r>
              <a:rPr lang="zh-CN" altLang="en-US" dirty="0">
                <a:latin typeface="Times New Roman" panose="02020603050405020304" pitchFamily="18" charset="0"/>
                <a:cs typeface="Times New Roman" panose="02020603050405020304" pitchFamily="18" charset="0"/>
              </a:rPr>
              <a:t>基</a:t>
            </a:r>
            <a:r>
              <a:rPr lang="zh-CN" altLang="zh-CN" dirty="0">
                <a:latin typeface="Times New Roman" panose="02020603050405020304" pitchFamily="18" charset="0"/>
                <a:cs typeface="Times New Roman" panose="02020603050405020304" pitchFamily="18" charset="0"/>
              </a:rPr>
              <a:t>色的</a:t>
            </a:r>
            <a:r>
              <a:rPr lang="en-US" altLang="zh-CN" dirty="0">
                <a:latin typeface="Times New Roman" panose="02020603050405020304" pitchFamily="18" charset="0"/>
                <a:cs typeface="Times New Roman" panose="02020603050405020304" pitchFamily="18" charset="0"/>
              </a:rPr>
              <a:t>LED</a:t>
            </a:r>
            <a:r>
              <a:rPr lang="zh-CN" altLang="zh-CN" dirty="0">
                <a:latin typeface="Times New Roman" panose="02020603050405020304" pitchFamily="18" charset="0"/>
                <a:cs typeface="Times New Roman" panose="02020603050405020304" pitchFamily="18" charset="0"/>
              </a:rPr>
              <a:t>更是</a:t>
            </a:r>
            <a:r>
              <a:rPr lang="zh-CN" altLang="en-US" dirty="0">
                <a:latin typeface="Times New Roman" panose="02020603050405020304" pitchFamily="18" charset="0"/>
                <a:cs typeface="Times New Roman" panose="02020603050405020304" pitchFamily="18" charset="0"/>
              </a:rPr>
              <a:t>必</a:t>
            </a:r>
            <a:r>
              <a:rPr lang="zh-CN" altLang="zh-CN" dirty="0">
                <a:latin typeface="Times New Roman" panose="02020603050405020304" pitchFamily="18" charset="0"/>
                <a:cs typeface="Times New Roman" panose="02020603050405020304" pitchFamily="18" charset="0"/>
              </a:rPr>
              <a:t>不可少的器件。</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3450316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a:solidFill>
                  <a:srgbClr val="7030A0"/>
                </a:solidFill>
              </a:rPr>
              <a:t>异质结构对</a:t>
            </a:r>
            <a:r>
              <a:rPr lang="en-US" altLang="zh-CN" dirty="0">
                <a:solidFill>
                  <a:srgbClr val="7030A0"/>
                </a:solidFill>
              </a:rPr>
              <a:t>LED</a:t>
            </a:r>
            <a:r>
              <a:rPr lang="zh-CN" altLang="en-US" dirty="0">
                <a:solidFill>
                  <a:srgbClr val="7030A0"/>
                </a:solidFill>
              </a:rPr>
              <a:t>电学特性的影响</a:t>
            </a:r>
          </a:p>
        </p:txBody>
      </p:sp>
      <p:sp>
        <p:nvSpPr>
          <p:cNvPr id="3" name="内容占位符 2"/>
          <p:cNvSpPr>
            <a:spLocks noGrp="1"/>
          </p:cNvSpPr>
          <p:nvPr>
            <p:ph idx="1"/>
          </p:nvPr>
        </p:nvSpPr>
        <p:spPr>
          <a:xfrm>
            <a:off x="457200" y="1196752"/>
            <a:ext cx="8229600" cy="2404864"/>
          </a:xfrm>
        </p:spPr>
        <p:txBody>
          <a:bodyPr>
            <a:normAutofit/>
          </a:bodyPr>
          <a:lstStyle/>
          <a:p>
            <a:r>
              <a:rPr lang="zh-CN" altLang="zh-CN" sz="2800" dirty="0">
                <a:solidFill>
                  <a:srgbClr val="0000FF"/>
                </a:solidFill>
              </a:rPr>
              <a:t>异质结界面形成电阻</a:t>
            </a:r>
            <a:br>
              <a:rPr lang="zh-CN" altLang="zh-CN" sz="2800" dirty="0">
                <a:solidFill>
                  <a:srgbClr val="0000FF"/>
                </a:solidFill>
              </a:rPr>
            </a:br>
            <a:r>
              <a:rPr lang="zh-CN" altLang="zh-CN" sz="2400" dirty="0"/>
              <a:t>它</a:t>
            </a:r>
            <a:r>
              <a:rPr lang="zh-CN" altLang="en-US" sz="2400" dirty="0"/>
              <a:t>由</a:t>
            </a:r>
            <a:r>
              <a:rPr lang="zh-CN" altLang="zh-CN" sz="2400" dirty="0"/>
              <a:t>宽带</a:t>
            </a:r>
            <a:r>
              <a:rPr lang="zh-CN" altLang="en-US" sz="2400" dirty="0"/>
              <a:t>隙</a:t>
            </a:r>
            <a:r>
              <a:rPr lang="zh-CN" altLang="zh-CN" sz="2400" dirty="0"/>
              <a:t>材料内的离化施主形成的正电</a:t>
            </a:r>
            <a:r>
              <a:rPr lang="zh-CN" altLang="en-US" sz="2400" dirty="0"/>
              <a:t>荷</a:t>
            </a:r>
            <a:r>
              <a:rPr lang="zh-CN" altLang="zh-CN" sz="2400" dirty="0"/>
              <a:t>耗尽区和窄带材料中的电子积</a:t>
            </a:r>
            <a:r>
              <a:rPr lang="zh-CN" altLang="en-US" sz="2400" dirty="0"/>
              <a:t>聚</a:t>
            </a:r>
            <a:r>
              <a:rPr lang="zh-CN" altLang="zh-CN" sz="2400" dirty="0"/>
              <a:t>形成的负电</a:t>
            </a:r>
            <a:r>
              <a:rPr lang="zh-CN" altLang="en-US" sz="2400" dirty="0"/>
              <a:t>荷</a:t>
            </a:r>
            <a:r>
              <a:rPr lang="zh-CN" altLang="zh-CN" sz="2400" dirty="0"/>
              <a:t>区组成的电</a:t>
            </a:r>
            <a:r>
              <a:rPr lang="zh-CN" altLang="en-US" sz="2400" dirty="0"/>
              <a:t>偶</a:t>
            </a:r>
            <a:r>
              <a:rPr lang="zh-CN" altLang="zh-CN" sz="2400" dirty="0"/>
              <a:t>极子层而引起。电荷转移导致能带弯曲</a:t>
            </a:r>
            <a:r>
              <a:rPr lang="zh-CN" altLang="en-US" sz="2400" dirty="0"/>
              <a:t>，</a:t>
            </a:r>
            <a:r>
              <a:rPr lang="zh-CN" altLang="zh-CN" sz="2400" dirty="0"/>
              <a:t>载流子转移要越过势垒或隧穿</a:t>
            </a:r>
            <a:r>
              <a:rPr lang="zh-CN" altLang="en-US" sz="2400" dirty="0"/>
              <a:t>，</a:t>
            </a:r>
            <a:r>
              <a:rPr lang="zh-CN" altLang="zh-CN" sz="2400" dirty="0"/>
              <a:t>这就造成异质结电</a:t>
            </a:r>
            <a:r>
              <a:rPr lang="zh-CN" altLang="en-US" sz="2400" dirty="0"/>
              <a:t>阻</a:t>
            </a:r>
            <a:r>
              <a:rPr lang="zh-CN" altLang="zh-CN" sz="2400" dirty="0"/>
              <a:t>的危害。解决办法是可用梯度组分材料来消除异质结的势</a:t>
            </a:r>
            <a:r>
              <a:rPr lang="zh-CN" altLang="en-US" sz="2400" dirty="0"/>
              <a:t>垒</a:t>
            </a:r>
            <a:r>
              <a:rPr lang="zh-CN" altLang="zh-CN" sz="2400" dirty="0"/>
              <a:t>尖峰</a:t>
            </a:r>
            <a:r>
              <a:rPr lang="zh-CN" altLang="en-US" sz="2400" dirty="0"/>
              <a:t>，</a:t>
            </a:r>
            <a:r>
              <a:rPr lang="zh-CN" altLang="zh-CN" sz="2400" dirty="0"/>
              <a:t>也就消除了电阻的影响</a:t>
            </a:r>
            <a:endParaRPr lang="zh-CN" altLang="en-US"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244" y="3646001"/>
            <a:ext cx="4533627" cy="266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375512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异质结构对</a:t>
            </a:r>
            <a:r>
              <a:rPr lang="en-US" altLang="zh-CN" dirty="0">
                <a:solidFill>
                  <a:srgbClr val="7030A0"/>
                </a:solidFill>
              </a:rPr>
              <a:t>LED</a:t>
            </a:r>
            <a:r>
              <a:rPr lang="zh-CN" altLang="en-US" dirty="0">
                <a:solidFill>
                  <a:srgbClr val="7030A0"/>
                </a:solidFill>
              </a:rPr>
              <a:t>电学特性的影响</a:t>
            </a:r>
            <a:endParaRPr lang="zh-CN" altLang="en-US" dirty="0"/>
          </a:p>
        </p:txBody>
      </p:sp>
      <p:sp>
        <p:nvSpPr>
          <p:cNvPr id="3" name="内容占位符 2"/>
          <p:cNvSpPr>
            <a:spLocks noGrp="1"/>
          </p:cNvSpPr>
          <p:nvPr>
            <p:ph idx="1"/>
          </p:nvPr>
        </p:nvSpPr>
        <p:spPr>
          <a:xfrm>
            <a:off x="457200" y="1412776"/>
            <a:ext cx="8229600" cy="2188840"/>
          </a:xfrm>
        </p:spPr>
        <p:txBody>
          <a:bodyPr>
            <a:noAutofit/>
          </a:bodyPr>
          <a:lstStyle/>
          <a:p>
            <a:r>
              <a:rPr lang="zh-CN" altLang="zh-CN" sz="2800" dirty="0">
                <a:solidFill>
                  <a:srgbClr val="0000FF"/>
                </a:solidFill>
                <a:latin typeface="Times New Roman" panose="02020603050405020304" pitchFamily="18" charset="0"/>
                <a:cs typeface="Times New Roman" panose="02020603050405020304" pitchFamily="18" charset="0"/>
              </a:rPr>
              <a:t>异质结内载流子的</a:t>
            </a:r>
            <a:r>
              <a:rPr lang="zh-CN" altLang="en-US" sz="2800" dirty="0">
                <a:solidFill>
                  <a:srgbClr val="0000FF"/>
                </a:solidFill>
                <a:latin typeface="Times New Roman" panose="02020603050405020304" pitchFamily="18" charset="0"/>
                <a:cs typeface="Times New Roman" panose="02020603050405020304" pitchFamily="18" charset="0"/>
              </a:rPr>
              <a:t>损</a:t>
            </a:r>
            <a:r>
              <a:rPr lang="zh-CN" altLang="zh-CN" sz="2800" dirty="0">
                <a:solidFill>
                  <a:srgbClr val="0000FF"/>
                </a:solidFill>
                <a:latin typeface="Times New Roman" panose="02020603050405020304" pitchFamily="18" charset="0"/>
                <a:cs typeface="Times New Roman" panose="02020603050405020304" pitchFamily="18" charset="0"/>
              </a:rPr>
              <a:t>耗</a:t>
            </a:r>
            <a:endParaRPr lang="en-US" altLang="zh-CN" sz="2800" dirty="0">
              <a:solidFill>
                <a:srgbClr val="0000FF"/>
              </a:solidFill>
              <a:latin typeface="Times New Roman" panose="02020603050405020304" pitchFamily="18" charset="0"/>
              <a:cs typeface="Times New Roman" panose="02020603050405020304" pitchFamily="18" charset="0"/>
            </a:endParaRPr>
          </a:p>
          <a:p>
            <a:pPr lvl="1"/>
            <a:r>
              <a:rPr lang="zh-CN" altLang="zh-CN" sz="2400" dirty="0">
                <a:latin typeface="Times New Roman" panose="02020603050405020304" pitchFamily="18" charset="0"/>
                <a:cs typeface="Times New Roman" panose="02020603050405020304" pitchFamily="18" charset="0"/>
              </a:rPr>
              <a:t>异质结中被势</a:t>
            </a:r>
            <a:r>
              <a:rPr lang="zh-CN" altLang="en-US" sz="2400" dirty="0">
                <a:latin typeface="Times New Roman" panose="02020603050405020304" pitchFamily="18" charset="0"/>
                <a:cs typeface="Times New Roman" panose="02020603050405020304" pitchFamily="18" charset="0"/>
              </a:rPr>
              <a:t>垒</a:t>
            </a:r>
            <a:r>
              <a:rPr lang="zh-CN" altLang="zh-CN" sz="2400" dirty="0">
                <a:latin typeface="Times New Roman" panose="02020603050405020304" pitchFamily="18" charset="0"/>
                <a:cs typeface="Times New Roman" panose="02020603050405020304" pitchFamily="18" charset="0"/>
              </a:rPr>
              <a:t>限制在有</a:t>
            </a:r>
            <a:r>
              <a:rPr lang="zh-CN" altLang="en-US" sz="2400" dirty="0">
                <a:latin typeface="Times New Roman" panose="02020603050405020304" pitchFamily="18" charset="0"/>
                <a:cs typeface="Times New Roman" panose="02020603050405020304" pitchFamily="18" charset="0"/>
              </a:rPr>
              <a:t>源区</a:t>
            </a:r>
            <a:r>
              <a:rPr lang="zh-CN" altLang="zh-CN" sz="2400" dirty="0">
                <a:latin typeface="Times New Roman" panose="02020603050405020304" pitchFamily="18" charset="0"/>
                <a:cs typeface="Times New Roman" panose="02020603050405020304" pitchFamily="18" charset="0"/>
              </a:rPr>
              <a:t>中的载</a:t>
            </a:r>
            <a:r>
              <a:rPr lang="zh-CN" altLang="en-US" sz="2400" dirty="0">
                <a:latin typeface="Times New Roman" panose="02020603050405020304" pitchFamily="18" charset="0"/>
                <a:cs typeface="Times New Roman" panose="02020603050405020304" pitchFamily="18" charset="0"/>
              </a:rPr>
              <a:t>流</a:t>
            </a:r>
            <a:r>
              <a:rPr lang="zh-CN" altLang="zh-CN" sz="2400" dirty="0">
                <a:latin typeface="Times New Roman" panose="02020603050405020304" pitchFamily="18" charset="0"/>
                <a:cs typeface="Times New Roman" panose="02020603050405020304" pitchFamily="18" charset="0"/>
              </a:rPr>
              <a:t>子按</a:t>
            </a:r>
            <a:r>
              <a:rPr lang="zh-CN" altLang="en-US" sz="2400" dirty="0">
                <a:latin typeface="Times New Roman" panose="02020603050405020304" pitchFamily="18" charset="0"/>
                <a:cs typeface="Times New Roman" panose="02020603050405020304" pitchFamily="18" charset="0"/>
              </a:rPr>
              <a:t>费米</a:t>
            </a:r>
            <a:r>
              <a:rPr lang="zh-CN" altLang="zh-CN" sz="2400" dirty="0">
                <a:latin typeface="Times New Roman" panose="02020603050405020304" pitchFamily="18" charset="0"/>
                <a:cs typeface="Times New Roman" panose="02020603050405020304" pitchFamily="18" charset="0"/>
              </a:rPr>
              <a:t>分布</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其</a:t>
            </a:r>
            <a:r>
              <a:rPr lang="zh-CN" altLang="en-US" sz="2400" dirty="0">
                <a:latin typeface="Times New Roman" panose="02020603050405020304" pitchFamily="18" charset="0"/>
                <a:cs typeface="Times New Roman" panose="02020603050405020304" pitchFamily="18" charset="0"/>
              </a:rPr>
              <a:t>中</a:t>
            </a:r>
            <a:r>
              <a:rPr lang="zh-CN" altLang="zh-CN" sz="2400" dirty="0">
                <a:solidFill>
                  <a:srgbClr val="0000FF"/>
                </a:solidFill>
                <a:latin typeface="Times New Roman" panose="02020603050405020304" pitchFamily="18" charset="0"/>
                <a:cs typeface="Times New Roman" panose="02020603050405020304" pitchFamily="18" charset="0"/>
              </a:rPr>
              <a:t>有些电子的能</a:t>
            </a:r>
            <a:r>
              <a:rPr lang="zh-CN" altLang="en-US" sz="2400" dirty="0">
                <a:solidFill>
                  <a:srgbClr val="0000FF"/>
                </a:solidFill>
                <a:latin typeface="Times New Roman" panose="02020603050405020304" pitchFamily="18" charset="0"/>
                <a:cs typeface="Times New Roman" panose="02020603050405020304" pitchFamily="18" charset="0"/>
              </a:rPr>
              <a:t>量</a:t>
            </a:r>
            <a:r>
              <a:rPr lang="zh-CN" altLang="zh-CN" sz="2400" dirty="0">
                <a:solidFill>
                  <a:srgbClr val="0000FF"/>
                </a:solidFill>
                <a:latin typeface="Times New Roman" panose="02020603050405020304" pitchFamily="18" charset="0"/>
                <a:cs typeface="Times New Roman" panose="02020603050405020304" pitchFamily="18" charset="0"/>
              </a:rPr>
              <a:t>足以</a:t>
            </a:r>
            <a:r>
              <a:rPr lang="zh-CN" altLang="en-US" sz="2400" dirty="0">
                <a:solidFill>
                  <a:srgbClr val="0000FF"/>
                </a:solidFill>
                <a:latin typeface="Times New Roman" panose="02020603050405020304" pitchFamily="18" charset="0"/>
                <a:cs typeface="Times New Roman" panose="02020603050405020304" pitchFamily="18" charset="0"/>
              </a:rPr>
              <a:t>超过势垒高度</a:t>
            </a:r>
            <a:r>
              <a:rPr lang="zh-CN" altLang="zh-CN" sz="2400" dirty="0">
                <a:solidFill>
                  <a:srgbClr val="0000FF"/>
                </a:solidFill>
                <a:latin typeface="Times New Roman" panose="02020603050405020304" pitchFamily="18" charset="0"/>
                <a:cs typeface="Times New Roman" panose="02020603050405020304" pitchFamily="18" charset="0"/>
              </a:rPr>
              <a:t>而使电子从有</a:t>
            </a:r>
            <a:r>
              <a:rPr lang="zh-CN" altLang="en-US" sz="2400" dirty="0">
                <a:solidFill>
                  <a:srgbClr val="0000FF"/>
                </a:solidFill>
                <a:latin typeface="Times New Roman" panose="02020603050405020304" pitchFamily="18" charset="0"/>
                <a:cs typeface="Times New Roman" panose="02020603050405020304" pitchFamily="18" charset="0"/>
              </a:rPr>
              <a:t>源</a:t>
            </a:r>
            <a:r>
              <a:rPr lang="zh-CN" altLang="zh-CN" sz="2400" dirty="0">
                <a:solidFill>
                  <a:srgbClr val="0000FF"/>
                </a:solidFill>
                <a:latin typeface="Times New Roman" panose="02020603050405020304" pitchFamily="18" charset="0"/>
                <a:cs typeface="Times New Roman" panose="02020603050405020304" pitchFamily="18" charset="0"/>
              </a:rPr>
              <a:t>区逸出</a:t>
            </a:r>
            <a:r>
              <a:rPr lang="zh-CN" altLang="en-US"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leakage</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对</a:t>
            </a:r>
            <a:r>
              <a:rPr lang="zh-CN" altLang="zh-CN" sz="2400" dirty="0">
                <a:latin typeface="Times New Roman" panose="02020603050405020304" pitchFamily="18" charset="0"/>
                <a:cs typeface="Times New Roman" panose="02020603050405020304" pitchFamily="18" charset="0"/>
              </a:rPr>
              <a:t>高能电子其分布可</a:t>
            </a:r>
            <a:r>
              <a:rPr lang="zh-CN" altLang="en-US" sz="2400" dirty="0">
                <a:latin typeface="Times New Roman" panose="02020603050405020304" pitchFamily="18" charset="0"/>
                <a:cs typeface="Times New Roman" panose="02020603050405020304" pitchFamily="18" charset="0"/>
              </a:rPr>
              <a:t>用玻尔兹曼</a:t>
            </a:r>
            <a:r>
              <a:rPr lang="zh-CN" altLang="zh-CN" sz="2400" dirty="0">
                <a:latin typeface="Times New Roman" panose="02020603050405020304" pitchFamily="18" charset="0"/>
                <a:cs typeface="Times New Roman" panose="02020603050405020304" pitchFamily="18" charset="0"/>
              </a:rPr>
              <a:t>分布近似</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所以能</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高于势</a:t>
            </a:r>
            <a:r>
              <a:rPr lang="zh-CN" altLang="en-US" sz="2400" dirty="0">
                <a:latin typeface="Times New Roman" panose="02020603050405020304" pitchFamily="18" charset="0"/>
                <a:cs typeface="Times New Roman" panose="02020603050405020304" pitchFamily="18" charset="0"/>
              </a:rPr>
              <a:t>垒</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的电子浓度</a:t>
            </a:r>
            <a:r>
              <a:rPr lang="en-US" altLang="zh-CN" sz="2400" i="1" dirty="0" err="1">
                <a:latin typeface="Times New Roman" panose="02020603050405020304" pitchFamily="18" charset="0"/>
                <a:cs typeface="Times New Roman" panose="02020603050405020304" pitchFamily="18" charset="0"/>
              </a:rPr>
              <a:t>n</a:t>
            </a:r>
            <a:r>
              <a:rPr lang="en-US" altLang="zh-CN" sz="2400" i="1" baseline="-25000" dirty="0" err="1">
                <a:latin typeface="Times New Roman" panose="02020603050405020304" pitchFamily="18" charset="0"/>
                <a:cs typeface="Times New Roman" panose="02020603050405020304" pitchFamily="18" charset="0"/>
              </a:rPr>
              <a:t>B</a:t>
            </a:r>
            <a:r>
              <a:rPr lang="zh-CN" altLang="zh-CN" sz="2400" dirty="0">
                <a:latin typeface="Times New Roman" panose="02020603050405020304" pitchFamily="18" charset="0"/>
                <a:cs typeface="Times New Roman" panose="02020603050405020304" pitchFamily="18" charset="0"/>
              </a:rPr>
              <a:t>为</a:t>
            </a:r>
            <a:endParaRPr lang="en-US" altLang="zh-CN" sz="2400" dirty="0">
              <a:latin typeface="Times New Roman" panose="02020603050405020304" pitchFamily="18" charset="0"/>
              <a:cs typeface="Times New Roman" panose="02020603050405020304" pitchFamily="18"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89040"/>
            <a:ext cx="4572001" cy="242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4293096"/>
            <a:ext cx="4572000" cy="1938992"/>
          </a:xfrm>
          <a:prstGeom prst="rect">
            <a:avLst/>
          </a:prstGeom>
        </p:spPr>
        <p:txBody>
          <a:bodyPr>
            <a:spAutoFit/>
          </a:bodyPr>
          <a:lstStyle/>
          <a:p>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是有</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源区</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的导带有效态密度</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这</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些</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电子将扩</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散</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进人限制层</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漏</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电流取决于势</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垒</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边缘处的载流子浓度</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，漏</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电流也随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温度</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增加而加大。</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76484228"/>
              </p:ext>
            </p:extLst>
          </p:nvPr>
        </p:nvGraphicFramePr>
        <p:xfrm>
          <a:off x="4572000" y="3573016"/>
          <a:ext cx="4315547" cy="554856"/>
        </p:xfrm>
        <a:graphic>
          <a:graphicData uri="http://schemas.openxmlformats.org/presentationml/2006/ole">
            <mc:AlternateContent xmlns:mc="http://schemas.openxmlformats.org/markup-compatibility/2006">
              <mc:Choice xmlns:v="urn:schemas-microsoft-com:vml" Requires="v">
                <p:oleObj name="Equation" r:id="rId3" imgW="1777680" imgH="228600" progId="Equation.DSMT4">
                  <p:embed/>
                </p:oleObj>
              </mc:Choice>
              <mc:Fallback>
                <p:oleObj name="Equation" r:id="rId3" imgW="1777680" imgH="228600" progId="Equation.DSMT4">
                  <p:embed/>
                  <p:pic>
                    <p:nvPicPr>
                      <p:cNvPr id="5" name="对象 4"/>
                      <p:cNvPicPr/>
                      <p:nvPr/>
                    </p:nvPicPr>
                    <p:blipFill>
                      <a:blip r:embed="rId4"/>
                      <a:stretch>
                        <a:fillRect/>
                      </a:stretch>
                    </p:blipFill>
                    <p:spPr>
                      <a:xfrm>
                        <a:off x="4572000" y="3573016"/>
                        <a:ext cx="4315547" cy="554856"/>
                      </a:xfrm>
                      <a:prstGeom prst="rect">
                        <a:avLst/>
                      </a:prstGeom>
                    </p:spPr>
                  </p:pic>
                </p:oleObj>
              </mc:Fallback>
            </mc:AlternateContent>
          </a:graphicData>
        </a:graphic>
      </p:graphicFrame>
      <p:sp>
        <p:nvSpPr>
          <p:cNvPr id="6" name="日期占位符 5"/>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页脚占位符 6"/>
          <p:cNvSpPr>
            <a:spLocks noGrp="1"/>
          </p:cNvSpPr>
          <p:nvPr>
            <p:ph type="ftr" sz="quarter" idx="11"/>
          </p:nvPr>
        </p:nvSpPr>
        <p:spPr/>
        <p:txBody>
          <a:bodyPr/>
          <a:lstStyle/>
          <a:p>
            <a:r>
              <a:rPr lang="zh-CN" altLang="en-US"/>
              <a:t>清华大学电子工程系 汪莱</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392628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异质结构对</a:t>
            </a:r>
            <a:r>
              <a:rPr lang="en-US" altLang="zh-CN" dirty="0">
                <a:solidFill>
                  <a:srgbClr val="7030A0"/>
                </a:solidFill>
              </a:rPr>
              <a:t>LED</a:t>
            </a:r>
            <a:r>
              <a:rPr lang="zh-CN" altLang="en-US" dirty="0">
                <a:solidFill>
                  <a:srgbClr val="7030A0"/>
                </a:solidFill>
              </a:rPr>
              <a:t>电学特性的影响</a:t>
            </a:r>
            <a:endParaRPr lang="zh-CN" altLang="en-US" dirty="0"/>
          </a:p>
        </p:txBody>
      </p:sp>
      <p:sp>
        <p:nvSpPr>
          <p:cNvPr id="3" name="内容占位符 2"/>
          <p:cNvSpPr>
            <a:spLocks noGrp="1"/>
          </p:cNvSpPr>
          <p:nvPr>
            <p:ph idx="1"/>
          </p:nvPr>
        </p:nvSpPr>
        <p:spPr>
          <a:xfrm>
            <a:off x="457200" y="1340768"/>
            <a:ext cx="8229600" cy="4525963"/>
          </a:xfrm>
        </p:spPr>
        <p:txBody>
          <a:bodyPr>
            <a:normAutofit/>
          </a:bodyPr>
          <a:lstStyle/>
          <a:p>
            <a:r>
              <a:rPr lang="zh-CN" altLang="zh-CN" sz="2800" dirty="0">
                <a:solidFill>
                  <a:srgbClr val="0000FF"/>
                </a:solidFill>
                <a:latin typeface="Times New Roman" panose="02020603050405020304" pitchFamily="18" charset="0"/>
                <a:cs typeface="Times New Roman" panose="02020603050405020304" pitchFamily="18" charset="0"/>
              </a:rPr>
              <a:t>异质结中载流子的</a:t>
            </a:r>
            <a:r>
              <a:rPr lang="zh-CN" altLang="en-US" sz="2800" dirty="0">
                <a:solidFill>
                  <a:srgbClr val="0000FF"/>
                </a:solidFill>
                <a:latin typeface="Times New Roman" panose="02020603050405020304" pitchFamily="18" charset="0"/>
                <a:cs typeface="Times New Roman" panose="02020603050405020304" pitchFamily="18" charset="0"/>
              </a:rPr>
              <a:t>溢</a:t>
            </a:r>
            <a:r>
              <a:rPr lang="zh-CN" altLang="zh-CN" sz="2800" dirty="0">
                <a:solidFill>
                  <a:srgbClr val="0000FF"/>
                </a:solidFill>
                <a:latin typeface="Times New Roman" panose="02020603050405020304" pitchFamily="18" charset="0"/>
                <a:cs typeface="Times New Roman" panose="02020603050405020304" pitchFamily="18" charset="0"/>
              </a:rPr>
              <a:t>出</a:t>
            </a:r>
            <a:br>
              <a:rPr lang="zh-CN" altLang="zh-CN" sz="2800" dirty="0">
                <a:latin typeface="Times New Roman" panose="02020603050405020304" pitchFamily="18" charset="0"/>
                <a:cs typeface="Times New Roman" panose="02020603050405020304" pitchFamily="18" charset="0"/>
              </a:rPr>
            </a:br>
            <a:r>
              <a:rPr lang="zh-CN" altLang="zh-CN" sz="2400" dirty="0">
                <a:latin typeface="Times New Roman" panose="02020603050405020304" pitchFamily="18" charset="0"/>
                <a:cs typeface="Times New Roman" panose="02020603050405020304" pitchFamily="18" charset="0"/>
              </a:rPr>
              <a:t>当异质结内的注人电流密度很高时，会发生载流子从有</a:t>
            </a:r>
            <a:r>
              <a:rPr lang="zh-CN" altLang="en-US" sz="2400" dirty="0">
                <a:latin typeface="Times New Roman" panose="02020603050405020304" pitchFamily="18" charset="0"/>
                <a:cs typeface="Times New Roman" panose="02020603050405020304" pitchFamily="18" charset="0"/>
              </a:rPr>
              <a:t>源区</a:t>
            </a:r>
            <a:r>
              <a:rPr lang="zh-CN" altLang="zh-CN" sz="2400" dirty="0">
                <a:latin typeface="Times New Roman" panose="02020603050405020304" pitchFamily="18" charset="0"/>
                <a:cs typeface="Times New Roman" panose="02020603050405020304" pitchFamily="18" charset="0"/>
              </a:rPr>
              <a:t>向限制层</a:t>
            </a:r>
            <a:r>
              <a:rPr lang="zh-CN" altLang="en-US" sz="2400" dirty="0">
                <a:latin typeface="Times New Roman" panose="02020603050405020304" pitchFamily="18" charset="0"/>
                <a:cs typeface="Times New Roman" panose="02020603050405020304" pitchFamily="18" charset="0"/>
              </a:rPr>
              <a:t>溢出（</a:t>
            </a:r>
            <a:r>
              <a:rPr lang="en-US" altLang="zh-CN" sz="2400" dirty="0">
                <a:latin typeface="Times New Roman" panose="02020603050405020304" pitchFamily="18" charset="0"/>
                <a:cs typeface="Times New Roman" panose="02020603050405020304" pitchFamily="18" charset="0"/>
              </a:rPr>
              <a:t>overflow</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，这是</a:t>
            </a:r>
            <a:r>
              <a:rPr lang="zh-CN" altLang="en-US" sz="2400" dirty="0">
                <a:latin typeface="Times New Roman" panose="02020603050405020304" pitchFamily="18" charset="0"/>
                <a:cs typeface="Times New Roman" panose="02020603050405020304" pitchFamily="18" charset="0"/>
              </a:rPr>
              <a:t>载</a:t>
            </a:r>
            <a:r>
              <a:rPr lang="zh-CN" altLang="zh-CN" sz="2400" dirty="0">
                <a:latin typeface="Times New Roman" panose="02020603050405020304" pitchFamily="18" charset="0"/>
                <a:cs typeface="Times New Roman" panose="02020603050405020304" pitchFamily="18" charset="0"/>
              </a:rPr>
              <a:t>流子损耗的另一种机制。因为随</a:t>
            </a:r>
            <a:r>
              <a:rPr lang="zh-CN" altLang="en-US" sz="2400" dirty="0">
                <a:latin typeface="Times New Roman" panose="02020603050405020304" pitchFamily="18" charset="0"/>
                <a:cs typeface="Times New Roman" panose="02020603050405020304" pitchFamily="18" charset="0"/>
              </a:rPr>
              <a:t>着</a:t>
            </a:r>
            <a:r>
              <a:rPr lang="zh-CN" altLang="zh-CN" sz="2400" dirty="0">
                <a:latin typeface="Times New Roman" panose="02020603050405020304" pitchFamily="18" charset="0"/>
                <a:cs typeface="Times New Roman" panose="02020603050405020304" pitchFamily="18" charset="0"/>
              </a:rPr>
              <a:t>载流子浓度增加，</a:t>
            </a:r>
            <a:r>
              <a:rPr lang="zh-CN" altLang="zh-CN" sz="2400" dirty="0">
                <a:solidFill>
                  <a:srgbClr val="0000FF"/>
                </a:solidFill>
                <a:latin typeface="Times New Roman" panose="02020603050405020304" pitchFamily="18" charset="0"/>
                <a:cs typeface="Times New Roman" panose="02020603050405020304" pitchFamily="18" charset="0"/>
              </a:rPr>
              <a:t>费米能级将升高到势</a:t>
            </a:r>
            <a:r>
              <a:rPr lang="zh-CN" altLang="en-US" sz="2400" dirty="0">
                <a:solidFill>
                  <a:srgbClr val="0000FF"/>
                </a:solidFill>
                <a:latin typeface="Times New Roman" panose="02020603050405020304" pitchFamily="18" charset="0"/>
                <a:cs typeface="Times New Roman" panose="02020603050405020304" pitchFamily="18" charset="0"/>
              </a:rPr>
              <a:t>垒</a:t>
            </a:r>
            <a:r>
              <a:rPr lang="zh-CN" altLang="zh-CN" sz="2400" dirty="0">
                <a:solidFill>
                  <a:srgbClr val="0000FF"/>
                </a:solidFill>
                <a:latin typeface="Times New Roman" panose="02020603050405020304" pitchFamily="18" charset="0"/>
                <a:cs typeface="Times New Roman" panose="02020603050405020304" pitchFamily="18" charset="0"/>
              </a:rPr>
              <a:t>的顶部，最终</a:t>
            </a:r>
            <a:r>
              <a:rPr lang="zh-CN" altLang="en-US" sz="2400" dirty="0">
                <a:solidFill>
                  <a:srgbClr val="0000FF"/>
                </a:solidFill>
                <a:latin typeface="Times New Roman" panose="02020603050405020304" pitchFamily="18" charset="0"/>
                <a:cs typeface="Times New Roman" panose="02020603050405020304" pitchFamily="18" charset="0"/>
              </a:rPr>
              <a:t>，</a:t>
            </a:r>
            <a:r>
              <a:rPr lang="zh-CN" altLang="zh-CN" sz="2400" dirty="0">
                <a:solidFill>
                  <a:srgbClr val="0000FF"/>
                </a:solidFill>
                <a:latin typeface="Times New Roman" panose="02020603050405020304" pitchFamily="18" charset="0"/>
                <a:cs typeface="Times New Roman" panose="02020603050405020304" pitchFamily="18" charset="0"/>
              </a:rPr>
              <a:t>注人电流不再使有</a:t>
            </a:r>
            <a:r>
              <a:rPr lang="zh-CN" altLang="en-US" sz="2400" dirty="0">
                <a:solidFill>
                  <a:srgbClr val="0000FF"/>
                </a:solidFill>
                <a:latin typeface="Times New Roman" panose="02020603050405020304" pitchFamily="18" charset="0"/>
                <a:cs typeface="Times New Roman" panose="02020603050405020304" pitchFamily="18" charset="0"/>
              </a:rPr>
              <a:t>源</a:t>
            </a:r>
            <a:r>
              <a:rPr lang="zh-CN" altLang="zh-CN" sz="2400" dirty="0">
                <a:solidFill>
                  <a:srgbClr val="0000FF"/>
                </a:solidFill>
                <a:latin typeface="Times New Roman" panose="02020603050405020304" pitchFamily="18" charset="0"/>
                <a:cs typeface="Times New Roman" panose="02020603050405020304" pitchFamily="18" charset="0"/>
              </a:rPr>
              <a:t>区载流子浓度增加而从有</a:t>
            </a:r>
            <a:r>
              <a:rPr lang="zh-CN" altLang="en-US" sz="2400" dirty="0">
                <a:solidFill>
                  <a:srgbClr val="0000FF"/>
                </a:solidFill>
                <a:latin typeface="Times New Roman" panose="02020603050405020304" pitchFamily="18" charset="0"/>
                <a:cs typeface="Times New Roman" panose="02020603050405020304" pitchFamily="18" charset="0"/>
              </a:rPr>
              <a:t>源</a:t>
            </a:r>
            <a:r>
              <a:rPr lang="zh-CN" altLang="zh-CN" sz="2400" dirty="0">
                <a:solidFill>
                  <a:srgbClr val="0000FF"/>
                </a:solidFill>
                <a:latin typeface="Times New Roman" panose="02020603050405020304" pitchFamily="18" charset="0"/>
                <a:cs typeface="Times New Roman" panose="02020603050405020304" pitchFamily="18" charset="0"/>
              </a:rPr>
              <a:t>区</a:t>
            </a:r>
            <a:r>
              <a:rPr lang="zh-CN" altLang="en-US" sz="2400" dirty="0">
                <a:solidFill>
                  <a:srgbClr val="0000FF"/>
                </a:solidFill>
                <a:latin typeface="Times New Roman" panose="02020603050405020304" pitchFamily="18" charset="0"/>
                <a:cs typeface="Times New Roman" panose="02020603050405020304" pitchFamily="18" charset="0"/>
              </a:rPr>
              <a:t>溢出</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溢出</a:t>
            </a:r>
            <a:r>
              <a:rPr lang="zh-CN" altLang="zh-CN" sz="2400" dirty="0">
                <a:latin typeface="Times New Roman" panose="02020603050405020304" pitchFamily="18" charset="0"/>
                <a:cs typeface="Times New Roman" panose="02020603050405020304" pitchFamily="18" charset="0"/>
              </a:rPr>
              <a:t>电流与有效态密度和</a:t>
            </a:r>
            <a:r>
              <a:rPr lang="el-GR" altLang="zh-CN" sz="2400" dirty="0">
                <a:latin typeface="Times New Roman" panose="02020603050405020304" pitchFamily="18" charset="0"/>
                <a:cs typeface="Times New Roman" panose="02020603050405020304" pitchFamily="18" charset="0"/>
              </a:rPr>
              <a:t>Δ</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l-GR" altLang="zh-CN" sz="2400" dirty="0">
                <a:latin typeface="Times New Roman" panose="02020603050405020304" pitchFamily="18" charset="0"/>
                <a:cs typeface="Times New Roman" panose="02020603050405020304" pitchFamily="18" charset="0"/>
              </a:rPr>
              <a:t> Δ</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有关</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结果造成光强饱和</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多</a:t>
            </a:r>
            <a:r>
              <a:rPr lang="zh-CN" altLang="en-US" sz="2400" dirty="0">
                <a:latin typeface="Times New Roman" panose="02020603050405020304" pitchFamily="18" charset="0"/>
                <a:cs typeface="Times New Roman" panose="02020603050405020304" pitchFamily="18" charset="0"/>
              </a:rPr>
              <a:t>量</a:t>
            </a:r>
            <a:r>
              <a:rPr lang="zh-CN" altLang="zh-CN" sz="2400" dirty="0">
                <a:latin typeface="Times New Roman" panose="02020603050405020304" pitchFamily="18" charset="0"/>
                <a:cs typeface="Times New Roman" panose="02020603050405020304" pitchFamily="18" charset="0"/>
              </a:rPr>
              <a:t>子阱结构的光强饱和</a:t>
            </a:r>
            <a:r>
              <a:rPr lang="zh-CN" altLang="en-US" sz="2400" dirty="0">
                <a:latin typeface="Times New Roman" panose="02020603050405020304" pitchFamily="18" charset="0"/>
                <a:cs typeface="Times New Roman" panose="02020603050405020304" pitchFamily="18" charset="0"/>
              </a:rPr>
              <a:t>值</a:t>
            </a:r>
            <a:r>
              <a:rPr lang="zh-CN" altLang="zh-CN" sz="2400" dirty="0">
                <a:latin typeface="Times New Roman" panose="02020603050405020304" pitchFamily="18" charset="0"/>
                <a:cs typeface="Times New Roman" panose="02020603050405020304" pitchFamily="18" charset="0"/>
              </a:rPr>
              <a:t>随阱数增加而加大</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低注入电流下载流子的泄</a:t>
            </a:r>
            <a:r>
              <a:rPr lang="zh-CN" altLang="en-US" sz="2400" dirty="0">
                <a:latin typeface="Times New Roman" panose="02020603050405020304" pitchFamily="18" charset="0"/>
                <a:cs typeface="Times New Roman" panose="02020603050405020304" pitchFamily="18" charset="0"/>
              </a:rPr>
              <a:t>漏</a:t>
            </a:r>
            <a:r>
              <a:rPr lang="zh-CN" altLang="zh-CN" sz="2400" dirty="0">
                <a:latin typeface="Times New Roman" panose="02020603050405020304" pitchFamily="18" charset="0"/>
                <a:cs typeface="Times New Roman" panose="02020603050405020304" pitchFamily="18" charset="0"/>
              </a:rPr>
              <a:t>可以不计</a:t>
            </a:r>
            <a:r>
              <a:rPr lang="zh-CN" altLang="en-US" sz="2400" dirty="0">
                <a:latin typeface="Times New Roman" panose="02020603050405020304" pitchFamily="18" charset="0"/>
                <a:cs typeface="Times New Roman" panose="02020603050405020304" pitchFamily="18" charset="0"/>
              </a:rPr>
              <a: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826" y="4509120"/>
            <a:ext cx="640434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3993124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的光发射谱</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5" y="2251472"/>
            <a:ext cx="4536504" cy="314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6" y="2348880"/>
            <a:ext cx="4583356" cy="28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6" name="文本框 5">
            <a:extLst>
              <a:ext uri="{FF2B5EF4-FFF2-40B4-BE49-F238E27FC236}">
                <a16:creationId xmlns:a16="http://schemas.microsoft.com/office/drawing/2014/main" id="{9B7ED3B9-E37B-479B-9BFD-3D3BD7C7CA24}"/>
              </a:ext>
            </a:extLst>
          </p:cNvPr>
          <p:cNvSpPr txBox="1"/>
          <p:nvPr/>
        </p:nvSpPr>
        <p:spPr>
          <a:xfrm>
            <a:off x="1931907" y="5407485"/>
            <a:ext cx="5299849" cy="830997"/>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受限于材料组分、阱宽等不均匀性</a:t>
            </a:r>
            <a:endParaRPr lang="en-US" altLang="zh-CN" sz="2400" b="1" dirty="0">
              <a:solidFill>
                <a:srgbClr val="0000FF"/>
              </a:solidFill>
              <a:latin typeface="微软雅黑" panose="020B0503020204020204" pitchFamily="34" charset="-122"/>
              <a:ea typeface="微软雅黑" panose="020B0503020204020204" pitchFamily="34" charset="-122"/>
            </a:endParaRPr>
          </a:p>
          <a:p>
            <a:r>
              <a:rPr lang="zh-CN" altLang="en-US" sz="2400" b="1" dirty="0">
                <a:solidFill>
                  <a:srgbClr val="0000FF"/>
                </a:solidFill>
                <a:latin typeface="微软雅黑" panose="020B0503020204020204" pitchFamily="34" charset="-122"/>
                <a:ea typeface="微软雅黑" panose="020B0503020204020204" pitchFamily="34" charset="-122"/>
              </a:rPr>
              <a:t>实际发光光谱都要宽得多（</a:t>
            </a:r>
            <a:r>
              <a:rPr lang="en-US" altLang="zh-CN" sz="2400" b="1" dirty="0">
                <a:solidFill>
                  <a:srgbClr val="0000FF"/>
                </a:solidFill>
                <a:latin typeface="微软雅黑" panose="020B0503020204020204" pitchFamily="34" charset="-122"/>
                <a:ea typeface="微软雅黑" panose="020B0503020204020204" pitchFamily="34" charset="-122"/>
              </a:rPr>
              <a:t>~20nm</a:t>
            </a:r>
            <a:r>
              <a:rPr lang="zh-CN" altLang="en-US" sz="2400" b="1" dirty="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41754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7030A0"/>
                </a:solidFill>
              </a:rPr>
              <a:t>LED</a:t>
            </a:r>
            <a:r>
              <a:rPr lang="zh-CN" altLang="en-US" dirty="0">
                <a:solidFill>
                  <a:srgbClr val="7030A0"/>
                </a:solidFill>
              </a:rPr>
              <a:t>发射光的逸出锥</a:t>
            </a:r>
          </a:p>
        </p:txBody>
      </p:sp>
      <p:sp>
        <p:nvSpPr>
          <p:cNvPr id="4" name="内容占位符 3"/>
          <p:cNvSpPr>
            <a:spLocks noGrp="1"/>
          </p:cNvSpPr>
          <p:nvPr>
            <p:ph idx="1"/>
          </p:nvPr>
        </p:nvSpPr>
        <p:spPr>
          <a:xfrm>
            <a:off x="457200" y="1600200"/>
            <a:ext cx="8229600" cy="3196951"/>
          </a:xfrm>
        </p:spPr>
        <p:txBody>
          <a:bodyPr>
            <a:noAutofit/>
          </a:bodyPr>
          <a:lstStyle/>
          <a:p>
            <a:r>
              <a:rPr lang="zh-CN" altLang="zh-CN" sz="2800" dirty="0"/>
              <a:t>从LE</a:t>
            </a:r>
            <a:r>
              <a:rPr lang="en-US" altLang="zh-CN" sz="2800" dirty="0"/>
              <a:t>D</a:t>
            </a:r>
            <a:r>
              <a:rPr lang="zh-CN" altLang="zh-CN" sz="2800" dirty="0"/>
              <a:t>管芯内有</a:t>
            </a:r>
            <a:r>
              <a:rPr lang="zh-CN" altLang="en-US" sz="2800" dirty="0"/>
              <a:t>源</a:t>
            </a:r>
            <a:r>
              <a:rPr lang="zh-CN" altLang="zh-CN" sz="2800" dirty="0"/>
              <a:t>区产生的光不能全部逸出管外，因为在半导体与空气的界面处会发生反射</a:t>
            </a:r>
            <a:r>
              <a:rPr lang="zh-CN" altLang="en-US" sz="2800" dirty="0"/>
              <a:t>。</a:t>
            </a:r>
            <a:endParaRPr lang="en-US" altLang="zh-CN" sz="2800" dirty="0"/>
          </a:p>
          <a:p>
            <a:r>
              <a:rPr lang="zh-CN" altLang="zh-CN" sz="2800" dirty="0"/>
              <a:t>如果光束的</a:t>
            </a:r>
            <a:r>
              <a:rPr lang="zh-CN" altLang="en-US" sz="2800" dirty="0"/>
              <a:t>入</a:t>
            </a:r>
            <a:r>
              <a:rPr lang="zh-CN" altLang="zh-CN" sz="2800" dirty="0"/>
              <a:t>射角接近直角</a:t>
            </a:r>
            <a:r>
              <a:rPr lang="zh-CN" altLang="en-US" sz="2800" dirty="0"/>
              <a:t>，</a:t>
            </a:r>
            <a:r>
              <a:rPr lang="zh-CN" altLang="zh-CN" sz="2800" dirty="0"/>
              <a:t>则光能够逸出</a:t>
            </a:r>
            <a:r>
              <a:rPr lang="zh-CN" altLang="en-US" sz="2800" dirty="0"/>
              <a:t>；</a:t>
            </a:r>
            <a:r>
              <a:rPr lang="zh-CN" altLang="zh-CN" sz="2800" dirty="0"/>
              <a:t>但当光线</a:t>
            </a:r>
            <a:r>
              <a:rPr lang="zh-CN" altLang="en-US" sz="2800" dirty="0"/>
              <a:t>斜</a:t>
            </a:r>
            <a:r>
              <a:rPr lang="zh-CN" altLang="zh-CN" sz="2800" dirty="0"/>
              <a:t>入射或</a:t>
            </a:r>
            <a:r>
              <a:rPr lang="zh-CN" altLang="en-US" sz="2800" dirty="0"/>
              <a:t>掠</a:t>
            </a:r>
            <a:r>
              <a:rPr lang="zh-CN" altLang="zh-CN" sz="2800" dirty="0"/>
              <a:t>射时就</a:t>
            </a:r>
            <a:r>
              <a:rPr lang="zh-CN" altLang="en-US" sz="2800" dirty="0"/>
              <a:t>要</a:t>
            </a:r>
            <a:r>
              <a:rPr lang="zh-CN" altLang="zh-CN" sz="2800" dirty="0"/>
              <a:t>发生反射</a:t>
            </a:r>
            <a:r>
              <a:rPr lang="zh-CN" altLang="en-US" sz="2800" dirty="0"/>
              <a:t>，显然</a:t>
            </a:r>
            <a:r>
              <a:rPr lang="zh-CN" altLang="zh-CN" sz="2800" dirty="0"/>
              <a:t>这会降低外</a:t>
            </a:r>
            <a:r>
              <a:rPr lang="zh-CN" altLang="en-US" sz="2800" dirty="0"/>
              <a:t>量</a:t>
            </a:r>
            <a:r>
              <a:rPr lang="zh-CN" altLang="zh-CN" sz="2800" dirty="0"/>
              <a:t>子效率。</a:t>
            </a:r>
            <a:endParaRPr lang="en-US" altLang="zh-CN" sz="2800" dirty="0"/>
          </a:p>
          <a:p>
            <a:r>
              <a:rPr lang="zh-CN" altLang="zh-CN" sz="2800" dirty="0"/>
              <a:t>特别当半</a:t>
            </a:r>
            <a:r>
              <a:rPr lang="zh-CN" altLang="en-US" sz="2800" dirty="0"/>
              <a:t>导</a:t>
            </a:r>
            <a:r>
              <a:rPr lang="zh-CN" altLang="zh-CN" sz="2800" dirty="0"/>
              <a:t>体的折射率高时</a:t>
            </a:r>
            <a:r>
              <a:rPr lang="zh-CN" altLang="en-US" sz="2800" dirty="0"/>
              <a:t>，</a:t>
            </a:r>
            <a:r>
              <a:rPr lang="zh-CN" altLang="zh-CN" sz="2800" dirty="0"/>
              <a:t>发生全反射的临界角就更小</a:t>
            </a:r>
            <a:r>
              <a:rPr lang="zh-CN" altLang="en-US" sz="2800" dirty="0"/>
              <a:t>。</a:t>
            </a:r>
            <a:endParaRPr lang="zh-CN" altLang="zh-CN" sz="2800" dirty="0"/>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1455767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发射光的逸出锥</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46" y="1412776"/>
            <a:ext cx="785210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3093278855"/>
              </p:ext>
            </p:extLst>
          </p:nvPr>
        </p:nvGraphicFramePr>
        <p:xfrm>
          <a:off x="3995936" y="4645492"/>
          <a:ext cx="2916324" cy="535651"/>
        </p:xfrm>
        <a:graphic>
          <a:graphicData uri="http://schemas.openxmlformats.org/presentationml/2006/ole">
            <mc:AlternateContent xmlns:mc="http://schemas.openxmlformats.org/markup-compatibility/2006">
              <mc:Choice xmlns:v="urn:schemas-microsoft-com:vml" Requires="v">
                <p:oleObj name="Equation" r:id="rId3" imgW="1244520" imgH="228600" progId="Equation.DSMT4">
                  <p:embed/>
                </p:oleObj>
              </mc:Choice>
              <mc:Fallback>
                <p:oleObj name="Equation" r:id="rId3" imgW="1244520" imgH="228600" progId="Equation.DSMT4">
                  <p:embed/>
                  <p:pic>
                    <p:nvPicPr>
                      <p:cNvPr id="6" name="对象 5"/>
                      <p:cNvPicPr/>
                      <p:nvPr/>
                    </p:nvPicPr>
                    <p:blipFill>
                      <a:blip r:embed="rId4"/>
                      <a:stretch>
                        <a:fillRect/>
                      </a:stretch>
                    </p:blipFill>
                    <p:spPr>
                      <a:xfrm>
                        <a:off x="3995936" y="4645492"/>
                        <a:ext cx="2916324" cy="53565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55474216"/>
              </p:ext>
            </p:extLst>
          </p:nvPr>
        </p:nvGraphicFramePr>
        <p:xfrm>
          <a:off x="1932856" y="5264379"/>
          <a:ext cx="6888765" cy="1008112"/>
        </p:xfrm>
        <a:graphic>
          <a:graphicData uri="http://schemas.openxmlformats.org/presentationml/2006/ole">
            <mc:AlternateContent xmlns:mc="http://schemas.openxmlformats.org/markup-compatibility/2006">
              <mc:Choice xmlns:v="urn:schemas-microsoft-com:vml" Requires="v">
                <p:oleObj name="Equation" r:id="rId5" imgW="3124080" imgH="457200" progId="Equation.DSMT4">
                  <p:embed/>
                </p:oleObj>
              </mc:Choice>
              <mc:Fallback>
                <p:oleObj name="Equation" r:id="rId5" imgW="3124080" imgH="457200" progId="Equation.DSMT4">
                  <p:embed/>
                  <p:pic>
                    <p:nvPicPr>
                      <p:cNvPr id="7" name="对象 6"/>
                      <p:cNvPicPr/>
                      <p:nvPr/>
                    </p:nvPicPr>
                    <p:blipFill>
                      <a:blip r:embed="rId6"/>
                      <a:stretch>
                        <a:fillRect/>
                      </a:stretch>
                    </p:blipFill>
                    <p:spPr>
                      <a:xfrm>
                        <a:off x="1932856" y="5264379"/>
                        <a:ext cx="6888765" cy="1008112"/>
                      </a:xfrm>
                      <a:prstGeom prst="rect">
                        <a:avLst/>
                      </a:prstGeom>
                    </p:spPr>
                  </p:pic>
                </p:oleObj>
              </mc:Fallback>
            </mc:AlternateContent>
          </a:graphicData>
        </a:graphic>
      </p:graphicFrame>
      <p:sp>
        <p:nvSpPr>
          <p:cNvPr id="8" name="TextBox 7"/>
          <p:cNvSpPr txBox="1"/>
          <p:nvPr/>
        </p:nvSpPr>
        <p:spPr>
          <a:xfrm>
            <a:off x="1909940" y="4718855"/>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全反射临界角</a:t>
            </a:r>
          </a:p>
        </p:txBody>
      </p:sp>
      <p:sp>
        <p:nvSpPr>
          <p:cNvPr id="9" name="TextBox 8"/>
          <p:cNvSpPr txBox="1"/>
          <p:nvPr/>
        </p:nvSpPr>
        <p:spPr>
          <a:xfrm>
            <a:off x="457200" y="5375775"/>
            <a:ext cx="1475656"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出射光功率比例</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1641564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不同材料的折射率与临界角</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4" y="2441451"/>
            <a:ext cx="8302727" cy="197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2104539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朗伯型发射图</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70371952"/>
              </p:ext>
            </p:extLst>
          </p:nvPr>
        </p:nvGraphicFramePr>
        <p:xfrm>
          <a:off x="5861176" y="1268760"/>
          <a:ext cx="1303112" cy="792088"/>
        </p:xfrm>
        <a:graphic>
          <a:graphicData uri="http://schemas.openxmlformats.org/presentationml/2006/ole">
            <mc:AlternateContent xmlns:mc="http://schemas.openxmlformats.org/markup-compatibility/2006">
              <mc:Choice xmlns:v="urn:schemas-microsoft-com:vml" Requires="v">
                <p:oleObj name="Equation" r:id="rId2" imgW="647640" imgH="393480" progId="Equation.DSMT4">
                  <p:embed/>
                </p:oleObj>
              </mc:Choice>
              <mc:Fallback>
                <p:oleObj name="Equation" r:id="rId2" imgW="647640" imgH="393480" progId="Equation.DSMT4">
                  <p:embed/>
                  <p:pic>
                    <p:nvPicPr>
                      <p:cNvPr id="5" name="对象 4"/>
                      <p:cNvPicPr/>
                      <p:nvPr/>
                    </p:nvPicPr>
                    <p:blipFill>
                      <a:blip r:embed="rId3"/>
                      <a:stretch>
                        <a:fillRect/>
                      </a:stretch>
                    </p:blipFill>
                    <p:spPr>
                      <a:xfrm>
                        <a:off x="5861176" y="1268760"/>
                        <a:ext cx="1303112" cy="792088"/>
                      </a:xfrm>
                      <a:prstGeom prst="rect">
                        <a:avLst/>
                      </a:prstGeom>
                    </p:spPr>
                  </p:pic>
                </p:oleObj>
              </mc:Fallback>
            </mc:AlternateContent>
          </a:graphicData>
        </a:graphic>
      </p:graphicFrame>
      <p:sp>
        <p:nvSpPr>
          <p:cNvPr id="6" name="TextBox 5"/>
          <p:cNvSpPr txBox="1"/>
          <p:nvPr/>
        </p:nvSpPr>
        <p:spPr>
          <a:xfrm>
            <a:off x="1428981" y="1412776"/>
            <a:ext cx="4511171"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距离光源</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的半导体内的光强</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p>
        </p:txBody>
      </p:sp>
      <p:sp>
        <p:nvSpPr>
          <p:cNvPr id="7" name="TextBox 6"/>
          <p:cNvSpPr txBox="1"/>
          <p:nvPr/>
        </p:nvSpPr>
        <p:spPr>
          <a:xfrm>
            <a:off x="1457807" y="2319263"/>
            <a:ext cx="2710999"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空气中的光强</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air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p>
        </p:txBody>
      </p:sp>
      <p:graphicFrame>
        <p:nvGraphicFramePr>
          <p:cNvPr id="8" name="对象 7"/>
          <p:cNvGraphicFramePr>
            <a:graphicFrameLocks noChangeAspect="1"/>
          </p:cNvGraphicFramePr>
          <p:nvPr>
            <p:extLst>
              <p:ext uri="{D42A27DB-BD31-4B8C-83A1-F6EECF244321}">
                <p14:modId xmlns:p14="http://schemas.microsoft.com/office/powerpoint/2010/main" val="1319370272"/>
              </p:ext>
            </p:extLst>
          </p:nvPr>
        </p:nvGraphicFramePr>
        <p:xfrm>
          <a:off x="3995936" y="2060848"/>
          <a:ext cx="2940327" cy="1008112"/>
        </p:xfrm>
        <a:graphic>
          <a:graphicData uri="http://schemas.openxmlformats.org/presentationml/2006/ole">
            <mc:AlternateContent xmlns:mc="http://schemas.openxmlformats.org/markup-compatibility/2006">
              <mc:Choice xmlns:v="urn:schemas-microsoft-com:vml" Requires="v">
                <p:oleObj name="Equation" r:id="rId4" imgW="1333440" imgH="457200" progId="Equation.DSMT4">
                  <p:embed/>
                </p:oleObj>
              </mc:Choice>
              <mc:Fallback>
                <p:oleObj name="Equation" r:id="rId4" imgW="1333440" imgH="457200" progId="Equation.DSMT4">
                  <p:embed/>
                  <p:pic>
                    <p:nvPicPr>
                      <p:cNvPr id="8" name="对象 7"/>
                      <p:cNvPicPr/>
                      <p:nvPr/>
                    </p:nvPicPr>
                    <p:blipFill>
                      <a:blip r:embed="rId5"/>
                      <a:stretch>
                        <a:fillRect/>
                      </a:stretch>
                    </p:blipFill>
                    <p:spPr>
                      <a:xfrm>
                        <a:off x="3995936" y="2060848"/>
                        <a:ext cx="2940327" cy="1008112"/>
                      </a:xfrm>
                      <a:prstGeom prst="rect">
                        <a:avLst/>
                      </a:prstGeom>
                    </p:spPr>
                  </p:pic>
                </p:oleObj>
              </mc:Fallback>
            </mc:AlternateContent>
          </a:graphicData>
        </a:graphic>
      </p:graphicFrame>
      <p:pic>
        <p:nvPicPr>
          <p:cNvPr id="317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651" y="3068960"/>
            <a:ext cx="397747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645297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p>
        </p:txBody>
      </p:sp>
      <p:sp>
        <p:nvSpPr>
          <p:cNvPr id="3" name="内容占位符 2"/>
          <p:cNvSpPr>
            <a:spLocks noGrp="1"/>
          </p:cNvSpPr>
          <p:nvPr>
            <p:ph idx="1"/>
          </p:nvPr>
        </p:nvSpPr>
        <p:spPr>
          <a:xfrm>
            <a:off x="457200" y="1412776"/>
            <a:ext cx="8229600" cy="2016224"/>
          </a:xfrm>
        </p:spPr>
        <p:txBody>
          <a:bodyPr>
            <a:normAutofit/>
          </a:bodyPr>
          <a:lstStyle/>
          <a:p>
            <a:r>
              <a:rPr lang="zh-CN" altLang="en-US" sz="2400" dirty="0">
                <a:solidFill>
                  <a:srgbClr val="0000FF"/>
                </a:solidFill>
              </a:rPr>
              <a:t>双异质结结构</a:t>
            </a:r>
            <a:endParaRPr lang="en-US" altLang="zh-CN" sz="2400" dirty="0">
              <a:solidFill>
                <a:srgbClr val="0000FF"/>
              </a:solidFill>
            </a:endParaRPr>
          </a:p>
          <a:p>
            <a:pPr marL="0" indent="0">
              <a:buNone/>
            </a:pPr>
            <a:r>
              <a:rPr lang="zh-CN" altLang="zh-CN" sz="2400" dirty="0"/>
              <a:t>由异质结性质的分析可知</a:t>
            </a:r>
            <a:r>
              <a:rPr lang="zh-CN" altLang="en-US" sz="2400" dirty="0"/>
              <a:t>，</a:t>
            </a:r>
            <a:r>
              <a:rPr lang="zh-CN" altLang="zh-CN" sz="2400" dirty="0"/>
              <a:t>在异质结界面处</a:t>
            </a:r>
            <a:r>
              <a:rPr lang="zh-CN" altLang="en-US" sz="2400" dirty="0"/>
              <a:t>，</a:t>
            </a:r>
            <a:r>
              <a:rPr lang="zh-CN" altLang="zh-CN" sz="2400" dirty="0"/>
              <a:t>导带和价带分别存在带阶</a:t>
            </a:r>
            <a:r>
              <a:rPr lang="el-GR" altLang="zh-CN" sz="2400" dirty="0">
                <a:latin typeface="Times New Roman"/>
                <a:cs typeface="Times New Roman"/>
              </a:rPr>
              <a:t>Δ</a:t>
            </a:r>
            <a:r>
              <a:rPr lang="en-US" altLang="zh-CN" sz="2400" i="1" dirty="0">
                <a:latin typeface="Times New Roman"/>
                <a:cs typeface="Times New Roman"/>
              </a:rPr>
              <a:t>E</a:t>
            </a:r>
            <a:r>
              <a:rPr lang="en-US" altLang="zh-CN" sz="2400" i="1" baseline="-25000" dirty="0">
                <a:latin typeface="Times New Roman"/>
                <a:cs typeface="Times New Roman"/>
              </a:rPr>
              <a:t>C</a:t>
            </a:r>
            <a:r>
              <a:rPr lang="zh-CN" altLang="en-US" sz="2400" dirty="0">
                <a:latin typeface="Times New Roman"/>
                <a:cs typeface="Times New Roman"/>
              </a:rPr>
              <a:t>和</a:t>
            </a:r>
            <a:r>
              <a:rPr lang="el-GR" altLang="zh-CN" sz="2400" dirty="0">
                <a:latin typeface="Times New Roman"/>
                <a:cs typeface="Times New Roman"/>
              </a:rPr>
              <a:t> Δ</a:t>
            </a:r>
            <a:r>
              <a:rPr lang="en-US" altLang="zh-CN" sz="2400" i="1" dirty="0">
                <a:latin typeface="Times New Roman"/>
                <a:cs typeface="Times New Roman"/>
              </a:rPr>
              <a:t>E</a:t>
            </a:r>
            <a:r>
              <a:rPr lang="en-US" altLang="zh-CN" sz="2400" i="1" baseline="-25000" dirty="0">
                <a:latin typeface="Times New Roman"/>
                <a:cs typeface="Times New Roman"/>
              </a:rPr>
              <a:t>V </a:t>
            </a:r>
            <a:r>
              <a:rPr lang="zh-CN" altLang="en-US" sz="2400" dirty="0">
                <a:latin typeface="Times New Roman"/>
                <a:cs typeface="Times New Roman"/>
              </a:rPr>
              <a:t>，</a:t>
            </a:r>
            <a:r>
              <a:rPr lang="zh-CN" altLang="zh-CN" sz="2400" dirty="0"/>
              <a:t>载流子能够有效地被限制在有</a:t>
            </a:r>
            <a:r>
              <a:rPr lang="zh-CN" altLang="en-US" sz="2400" dirty="0"/>
              <a:t>源</a:t>
            </a:r>
            <a:r>
              <a:rPr lang="zh-CN" altLang="zh-CN" sz="2400" dirty="0"/>
              <a:t>区</a:t>
            </a:r>
            <a:r>
              <a:rPr lang="zh-CN" altLang="en-US" sz="2400" dirty="0"/>
              <a:t>，</a:t>
            </a:r>
            <a:r>
              <a:rPr lang="zh-CN" altLang="zh-CN" sz="2400" dirty="0"/>
              <a:t>这就增加了自由载流子浓度，使辐射复合速率大大增加。</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41" y="3140968"/>
            <a:ext cx="8526318" cy="3213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1678870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双异质结结构</a:t>
            </a:r>
            <a:endParaRPr lang="en-US" altLang="zh-CN" dirty="0">
              <a:solidFill>
                <a:srgbClr val="0000FF"/>
              </a:solidFill>
            </a:endParaRPr>
          </a:p>
          <a:p>
            <a:pPr marL="0" indent="0">
              <a:buNone/>
            </a:pPr>
            <a:r>
              <a:rPr lang="en-US" altLang="zh-CN" dirty="0"/>
              <a:t>   </a:t>
            </a:r>
            <a:r>
              <a:rPr lang="zh-CN" altLang="zh-CN" dirty="0"/>
              <a:t>双异质结有体结构和</a:t>
            </a:r>
            <a:r>
              <a:rPr lang="zh-CN" altLang="en-US" dirty="0"/>
              <a:t>量</a:t>
            </a:r>
            <a:r>
              <a:rPr lang="zh-CN" altLang="zh-CN" dirty="0"/>
              <a:t>子阱结构两种</a:t>
            </a:r>
            <a:endParaRPr lang="en-US" altLang="zh-CN" dirty="0"/>
          </a:p>
          <a:p>
            <a:pPr lvl="1"/>
            <a:r>
              <a:rPr lang="zh-CN" altLang="zh-CN" dirty="0"/>
              <a:t>对体结构有</a:t>
            </a:r>
            <a:r>
              <a:rPr lang="zh-CN" altLang="en-US" dirty="0"/>
              <a:t>源区</a:t>
            </a:r>
            <a:r>
              <a:rPr lang="zh-CN" altLang="zh-CN" dirty="0"/>
              <a:t>厚度要选择合适，约为</a:t>
            </a:r>
            <a:r>
              <a:rPr lang="zh-CN" altLang="en-US" dirty="0"/>
              <a:t>几百纳米</a:t>
            </a:r>
            <a:r>
              <a:rPr lang="zh-CN" altLang="zh-CN" dirty="0"/>
              <a:t>。如果有</a:t>
            </a:r>
            <a:r>
              <a:rPr lang="zh-CN" altLang="en-US" dirty="0"/>
              <a:t>源区</a:t>
            </a:r>
            <a:r>
              <a:rPr lang="zh-CN" altLang="zh-CN" dirty="0"/>
              <a:t>选得太厚，就丧失了双异质结的优点</a:t>
            </a:r>
            <a:r>
              <a:rPr lang="zh-CN" altLang="en-US" dirty="0"/>
              <a:t>；</a:t>
            </a:r>
            <a:r>
              <a:rPr lang="zh-CN" altLang="zh-CN" dirty="0"/>
              <a:t>选得太薄</a:t>
            </a:r>
            <a:r>
              <a:rPr lang="zh-CN" altLang="en-US" dirty="0"/>
              <a:t>，</a:t>
            </a:r>
            <a:r>
              <a:rPr lang="zh-CN" altLang="zh-CN" dirty="0"/>
              <a:t>在高注入电流时载流子又要</a:t>
            </a:r>
            <a:r>
              <a:rPr lang="zh-CN" altLang="en-US" dirty="0"/>
              <a:t>溢出</a:t>
            </a:r>
            <a:endParaRPr lang="en-US" altLang="zh-CN" dirty="0"/>
          </a:p>
          <a:p>
            <a:pPr lvl="1"/>
            <a:r>
              <a:rPr lang="zh-CN" altLang="zh-CN" dirty="0"/>
              <a:t>对多</a:t>
            </a:r>
            <a:r>
              <a:rPr lang="zh-CN" altLang="en-US" dirty="0"/>
              <a:t>量</a:t>
            </a:r>
            <a:r>
              <a:rPr lang="zh-CN" altLang="zh-CN" dirty="0"/>
              <a:t>子阱结构的</a:t>
            </a:r>
            <a:r>
              <a:rPr lang="en-US" altLang="zh-CN" dirty="0"/>
              <a:t>LED</a:t>
            </a:r>
            <a:r>
              <a:rPr lang="zh-CN" altLang="zh-CN" dirty="0"/>
              <a:t>，势垒层必须足够薄</a:t>
            </a:r>
            <a:r>
              <a:rPr lang="zh-CN" altLang="en-US" dirty="0"/>
              <a:t>，</a:t>
            </a:r>
            <a:r>
              <a:rPr lang="zh-CN" altLang="zh-CN" dirty="0"/>
              <a:t>以便阱</a:t>
            </a:r>
            <a:r>
              <a:rPr lang="zh-CN" altLang="en-US" dirty="0"/>
              <a:t>区</a:t>
            </a:r>
            <a:r>
              <a:rPr lang="zh-CN" altLang="zh-CN" dirty="0"/>
              <a:t>间发生足够的输运</a:t>
            </a:r>
            <a:r>
              <a:rPr lang="zh-CN" altLang="en-US" dirty="0"/>
              <a:t>，</a:t>
            </a:r>
            <a:r>
              <a:rPr lang="zh-CN" altLang="zh-CN" dirty="0"/>
              <a:t>避免有</a:t>
            </a:r>
            <a:r>
              <a:rPr lang="zh-CN" altLang="en-US" dirty="0"/>
              <a:t>源区</a:t>
            </a:r>
            <a:r>
              <a:rPr lang="zh-CN" altLang="zh-CN" dirty="0"/>
              <a:t>内</a:t>
            </a:r>
            <a:r>
              <a:rPr lang="zh-CN" altLang="en-US" dirty="0"/>
              <a:t>载</a:t>
            </a:r>
            <a:r>
              <a:rPr lang="zh-CN" altLang="zh-CN" dirty="0"/>
              <a:t>流子分布的不均匀。</a:t>
            </a:r>
          </a:p>
          <a:p>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198063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solidFill>
                  <a:srgbClr val="7030A0"/>
                </a:solidFill>
              </a:rPr>
              <a:t>半导体发光二极管</a:t>
            </a:r>
            <a:endParaRPr lang="zh-CN" altLang="en-US" dirty="0"/>
          </a:p>
        </p:txBody>
      </p:sp>
      <p:sp>
        <p:nvSpPr>
          <p:cNvPr id="3" name="内容占位符 2"/>
          <p:cNvSpPr>
            <a:spLocks noGrp="1"/>
          </p:cNvSpPr>
          <p:nvPr>
            <p:ph idx="1"/>
          </p:nvPr>
        </p:nvSpPr>
        <p:spPr>
          <a:xfrm>
            <a:off x="457200" y="1359198"/>
            <a:ext cx="8229600" cy="4997152"/>
          </a:xfrm>
        </p:spPr>
        <p:txBody>
          <a:bodyPr>
            <a:normAutofit lnSpcReduction="10000"/>
          </a:bodyPr>
          <a:lstStyle/>
          <a:p>
            <a:pPr algn="just"/>
            <a:r>
              <a:rPr lang="zh-CN" altLang="zh-CN" sz="2800" dirty="0">
                <a:latin typeface="Times New Roman" panose="02020603050405020304" pitchFamily="18" charset="0"/>
                <a:cs typeface="Times New Roman" panose="02020603050405020304" pitchFamily="18" charset="0"/>
              </a:rPr>
              <a:t>20世纪初</a:t>
            </a:r>
            <a:r>
              <a:rPr lang="zh-CN" altLang="en-US"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人们从金属与</a:t>
            </a:r>
            <a:r>
              <a:rPr lang="en-US" altLang="zh-CN" sz="2800" dirty="0">
                <a:latin typeface="Times New Roman" panose="02020603050405020304" pitchFamily="18" charset="0"/>
                <a:cs typeface="Times New Roman" panose="02020603050405020304" pitchFamily="18" charset="0"/>
              </a:rPr>
              <a:t>S</a:t>
            </a:r>
            <a:r>
              <a:rPr lang="zh-CN" altLang="zh-CN" sz="2800" dirty="0">
                <a:latin typeface="Times New Roman" panose="02020603050405020304" pitchFamily="18" charset="0"/>
                <a:cs typeface="Times New Roman" panose="02020603050405020304" pitchFamily="18" charset="0"/>
              </a:rPr>
              <a:t>iC接触的正向偏置或反向雪崩效应下的肖特基二极管中观察到发光</a:t>
            </a:r>
            <a:r>
              <a:rPr lang="zh-CN" altLang="en-US" sz="2800" dirty="0">
                <a:latin typeface="Times New Roman" panose="02020603050405020304" pitchFamily="18" charset="0"/>
                <a:cs typeface="Times New Roman" panose="02020603050405020304" pitchFamily="18" charset="0"/>
              </a:rPr>
              <a:t>现</a:t>
            </a:r>
            <a:r>
              <a:rPr lang="zh-CN" altLang="zh-CN" sz="2800" dirty="0">
                <a:latin typeface="Times New Roman" panose="02020603050405020304" pitchFamily="18" charset="0"/>
                <a:cs typeface="Times New Roman" panose="02020603050405020304" pitchFamily="18" charset="0"/>
              </a:rPr>
              <a:t>象。</a:t>
            </a:r>
            <a:endParaRPr lang="en-US" altLang="zh-CN" sz="2800" dirty="0">
              <a:latin typeface="Times New Roman" panose="02020603050405020304" pitchFamily="18" charset="0"/>
              <a:cs typeface="Times New Roman" panose="02020603050405020304" pitchFamily="18" charset="0"/>
            </a:endParaRPr>
          </a:p>
          <a:p>
            <a:pPr algn="just"/>
            <a:r>
              <a:rPr lang="zh-CN" altLang="zh-CN" sz="2800" dirty="0">
                <a:latin typeface="Times New Roman" panose="02020603050405020304" pitchFamily="18" charset="0"/>
                <a:cs typeface="Times New Roman" panose="02020603050405020304" pitchFamily="18" charset="0"/>
              </a:rPr>
              <a:t>20</a:t>
            </a:r>
            <a:r>
              <a:rPr lang="zh-CN" altLang="en-US" sz="2800" dirty="0">
                <a:latin typeface="Times New Roman" panose="02020603050405020304" pitchFamily="18" charset="0"/>
                <a:cs typeface="Times New Roman" panose="02020603050405020304" pitchFamily="18" charset="0"/>
              </a:rPr>
              <a:t>世</a:t>
            </a:r>
            <a:r>
              <a:rPr lang="zh-CN" altLang="zh-CN" sz="2800" dirty="0">
                <a:latin typeface="Times New Roman" panose="02020603050405020304" pitchFamily="18" charset="0"/>
                <a:cs typeface="Times New Roman" panose="02020603050405020304" pitchFamily="18" charset="0"/>
              </a:rPr>
              <a:t>纪50年代初期，人们就观察到从Ge</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Si</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GaP的pn结发光。</a:t>
            </a:r>
            <a:endParaRPr lang="en-US" altLang="zh-CN" sz="2800" dirty="0">
              <a:latin typeface="Times New Roman" panose="02020603050405020304" pitchFamily="18" charset="0"/>
              <a:cs typeface="Times New Roman" panose="02020603050405020304" pitchFamily="18" charset="0"/>
            </a:endParaRPr>
          </a:p>
          <a:p>
            <a:pPr algn="just"/>
            <a:r>
              <a:rPr lang="zh-CN" altLang="zh-CN" sz="2800" dirty="0">
                <a:latin typeface="Times New Roman" panose="02020603050405020304" pitchFamily="18" charset="0"/>
                <a:cs typeface="Times New Roman" panose="02020603050405020304" pitchFamily="18" charset="0"/>
              </a:rPr>
              <a:t>从20世纪60年代起就开始对</a:t>
            </a:r>
            <a:r>
              <a:rPr lang="zh-CN" altLang="en-US" sz="2800" dirty="0">
                <a:latin typeface="Times New Roman" panose="02020603050405020304" pitchFamily="18" charset="0"/>
                <a:cs typeface="Times New Roman" panose="02020603050405020304" pitchFamily="18" charset="0"/>
              </a:rPr>
              <a:t>以</a:t>
            </a:r>
            <a:r>
              <a:rPr lang="zh-CN" altLang="zh-CN" sz="2800" dirty="0">
                <a:latin typeface="Times New Roman" panose="02020603050405020304" pitchFamily="18" charset="0"/>
                <a:cs typeface="Times New Roman" panose="02020603050405020304" pitchFamily="18" charset="0"/>
              </a:rPr>
              <a:t>GaAs为代表的化合物半导体LED和LD的研究并很快取得显著成就，而20世纪70年代以后人们</a:t>
            </a:r>
            <a:r>
              <a:rPr lang="zh-CN" altLang="en-US" sz="2800" dirty="0">
                <a:latin typeface="Times New Roman" panose="02020603050405020304" pitchFamily="18" charset="0"/>
                <a:cs typeface="Times New Roman" panose="02020603050405020304" pitchFamily="18" charset="0"/>
              </a:rPr>
              <a:t>就</a:t>
            </a:r>
            <a:r>
              <a:rPr lang="zh-CN" altLang="zh-CN" sz="2800" dirty="0">
                <a:latin typeface="Times New Roman" panose="02020603050405020304" pitchFamily="18" charset="0"/>
                <a:cs typeface="Times New Roman" panose="02020603050405020304" pitchFamily="18" charset="0"/>
              </a:rPr>
              <a:t>以</a:t>
            </a:r>
            <a:r>
              <a:rPr lang="en-US" altLang="zh-CN" sz="2800" dirty="0">
                <a:latin typeface="Times New Roman" panose="02020603050405020304" pitchFamily="18" charset="0"/>
                <a:cs typeface="Times New Roman" panose="02020603050405020304" pitchFamily="18" charset="0"/>
              </a:rPr>
              <a:t>S</a:t>
            </a:r>
            <a:r>
              <a:rPr lang="zh-CN" altLang="zh-CN" sz="2800" dirty="0">
                <a:latin typeface="Times New Roman" panose="02020603050405020304" pitchFamily="18" charset="0"/>
                <a:cs typeface="Times New Roman" panose="02020603050405020304" pitchFamily="18" charset="0"/>
              </a:rPr>
              <a:t>iC</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III</a:t>
            </a:r>
            <a:r>
              <a:rPr lang="zh-CN" altLang="zh-CN" sz="2800" dirty="0">
                <a:latin typeface="Times New Roman" panose="02020603050405020304" pitchFamily="18" charset="0"/>
                <a:cs typeface="Times New Roman" panose="02020603050405020304" pitchFamily="18" charset="0"/>
              </a:rPr>
              <a:t>族氮化物和</a:t>
            </a:r>
            <a:r>
              <a:rPr lang="en-US" altLang="zh-CN" sz="2800" dirty="0">
                <a:latin typeface="Times New Roman" panose="02020603050405020304" pitchFamily="18" charset="0"/>
                <a:cs typeface="Times New Roman" panose="02020603050405020304" pitchFamily="18" charset="0"/>
              </a:rPr>
              <a:t>II-VI</a:t>
            </a:r>
            <a:r>
              <a:rPr lang="zh-CN" altLang="zh-CN" sz="2800" dirty="0">
                <a:latin typeface="Times New Roman" panose="02020603050405020304" pitchFamily="18" charset="0"/>
                <a:cs typeface="Times New Roman" panose="02020603050405020304" pitchFamily="18" charset="0"/>
              </a:rPr>
              <a:t>族化合物（以ZnS为代表）为基础研究蓝光、绿光</a:t>
            </a:r>
            <a:r>
              <a:rPr lang="en-US" altLang="zh-CN" sz="2800" dirty="0">
                <a:latin typeface="Times New Roman" panose="02020603050405020304" pitchFamily="18" charset="0"/>
                <a:cs typeface="Times New Roman" panose="02020603050405020304" pitchFamily="18" charset="0"/>
              </a:rPr>
              <a:t>LED</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LD</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并在较短时</a:t>
            </a:r>
            <a:r>
              <a:rPr lang="zh-CN" altLang="en-US" sz="2800" dirty="0">
                <a:latin typeface="Times New Roman" panose="02020603050405020304" pitchFamily="18" charset="0"/>
                <a:cs typeface="Times New Roman" panose="02020603050405020304" pitchFamily="18" charset="0"/>
              </a:rPr>
              <a:t>间</a:t>
            </a:r>
            <a:r>
              <a:rPr lang="zh-CN" altLang="zh-CN" sz="2800" dirty="0">
                <a:latin typeface="Times New Roman" panose="02020603050405020304" pitchFamily="18" charset="0"/>
                <a:cs typeface="Times New Roman" panose="02020603050405020304" pitchFamily="18" charset="0"/>
              </a:rPr>
              <a:t>内取得突破性发展和广泛应用</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lgn="just"/>
            <a:r>
              <a:rPr lang="zh-CN" altLang="zh-CN" sz="2800" dirty="0">
                <a:latin typeface="Times New Roman" panose="02020603050405020304" pitchFamily="18" charset="0"/>
                <a:cs typeface="Times New Roman" panose="02020603050405020304" pitchFamily="18" charset="0"/>
              </a:rPr>
              <a:t>至今可以说已经能够得到从蓝光、可见光直到近红外的</a:t>
            </a:r>
            <a:r>
              <a:rPr lang="zh-CN" altLang="en-US" sz="2800" dirty="0">
                <a:latin typeface="Times New Roman" panose="02020603050405020304" pitchFamily="18" charset="0"/>
                <a:cs typeface="Times New Roman" panose="02020603050405020304" pitchFamily="18" charset="0"/>
              </a:rPr>
              <a:t>覆</a:t>
            </a:r>
            <a:r>
              <a:rPr lang="zh-CN" altLang="zh-CN" sz="2800" dirty="0">
                <a:latin typeface="Times New Roman" panose="02020603050405020304" pitchFamily="18" charset="0"/>
                <a:cs typeface="Times New Roman" panose="02020603050405020304" pitchFamily="18" charset="0"/>
              </a:rPr>
              <a:t>盖整个光</a:t>
            </a:r>
            <a:r>
              <a:rPr lang="zh-CN" altLang="en-US" sz="2800" dirty="0">
                <a:latin typeface="Times New Roman" panose="02020603050405020304" pitchFamily="18" charset="0"/>
                <a:cs typeface="Times New Roman" panose="02020603050405020304" pitchFamily="18" charset="0"/>
              </a:rPr>
              <a:t>谱范围</a:t>
            </a:r>
            <a:r>
              <a:rPr lang="zh-CN" altLang="zh-CN" sz="2800" dirty="0">
                <a:latin typeface="Times New Roman" panose="02020603050405020304" pitchFamily="18" charset="0"/>
                <a:cs typeface="Times New Roman" panose="02020603050405020304" pitchFamily="18" charset="0"/>
              </a:rPr>
              <a:t>的</a:t>
            </a:r>
            <a:r>
              <a:rPr lang="en-US" altLang="zh-CN" sz="2800" dirty="0">
                <a:latin typeface="Times New Roman" panose="02020603050405020304" pitchFamily="18" charset="0"/>
                <a:cs typeface="Times New Roman" panose="02020603050405020304" pitchFamily="18" charset="0"/>
              </a:rPr>
              <a:t>LED</a:t>
            </a:r>
            <a:r>
              <a:rPr lang="zh-CN" altLang="zh-CN" sz="2800" dirty="0">
                <a:latin typeface="Times New Roman" panose="02020603050405020304" pitchFamily="18" charset="0"/>
                <a:cs typeface="Times New Roman" panose="02020603050405020304" pitchFamily="18" charset="0"/>
              </a:rPr>
              <a:t>。</a:t>
            </a:r>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2968762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a:xfrm>
            <a:off x="457200" y="1412776"/>
            <a:ext cx="8229600" cy="4525963"/>
          </a:xfrm>
        </p:spPr>
        <p:txBody>
          <a:bodyPr>
            <a:noAutofit/>
          </a:bodyPr>
          <a:lstStyle/>
          <a:p>
            <a:r>
              <a:rPr lang="zh-CN" altLang="en-US" sz="2800" dirty="0">
                <a:solidFill>
                  <a:srgbClr val="0000FF"/>
                </a:solidFill>
                <a:latin typeface="Times New Roman" panose="02020603050405020304" pitchFamily="18" charset="0"/>
                <a:cs typeface="Times New Roman" panose="02020603050405020304" pitchFamily="18" charset="0"/>
              </a:rPr>
              <a:t>选取适当的有源区掺杂浓度</a:t>
            </a:r>
            <a:endParaRPr lang="en-US" altLang="zh-CN" sz="2800" dirty="0">
              <a:solidFill>
                <a:srgbClr val="0000FF"/>
              </a:solidFill>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双异质结</a:t>
            </a:r>
            <a:r>
              <a:rPr lang="en-US" altLang="zh-CN" dirty="0">
                <a:latin typeface="Times New Roman" panose="02020603050405020304" pitchFamily="18" charset="0"/>
                <a:cs typeface="Times New Roman" panose="02020603050405020304" pitchFamily="18" charset="0"/>
              </a:rPr>
              <a:t>LED</a:t>
            </a:r>
            <a:r>
              <a:rPr lang="zh-CN" altLang="zh-CN" dirty="0">
                <a:latin typeface="Times New Roman" panose="02020603050405020304" pitchFamily="18" charset="0"/>
                <a:cs typeface="Times New Roman" panose="02020603050405020304" pitchFamily="18" charset="0"/>
              </a:rPr>
              <a:t>的有</a:t>
            </a:r>
            <a:r>
              <a:rPr lang="zh-CN" altLang="en-US" dirty="0">
                <a:latin typeface="Times New Roman" panose="02020603050405020304" pitchFamily="18" charset="0"/>
                <a:cs typeface="Times New Roman" panose="02020603050405020304" pitchFamily="18" charset="0"/>
              </a:rPr>
              <a:t>源</a:t>
            </a:r>
            <a:r>
              <a:rPr lang="zh-CN" altLang="zh-CN" dirty="0">
                <a:latin typeface="Times New Roman" panose="02020603050405020304" pitchFamily="18" charset="0"/>
                <a:cs typeface="Times New Roman" panose="02020603050405020304" pitchFamily="18" charset="0"/>
              </a:rPr>
              <a:t>区不需要重</a:t>
            </a:r>
            <a:r>
              <a:rPr lang="zh-CN" altLang="en-US" dirty="0">
                <a:latin typeface="Times New Roman" panose="02020603050405020304" pitchFamily="18" charset="0"/>
                <a:cs typeface="Times New Roman" panose="02020603050405020304" pitchFamily="18" charset="0"/>
              </a:rPr>
              <a:t>掺杂</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重掺杂后</a:t>
            </a:r>
            <a:r>
              <a:rPr lang="zh-CN" altLang="zh-CN" dirty="0">
                <a:latin typeface="Times New Roman" panose="02020603050405020304" pitchFamily="18" charset="0"/>
                <a:cs typeface="Times New Roman" panose="02020603050405020304" pitchFamily="18" charset="0"/>
              </a:rPr>
              <a:t>pn结将位于</a:t>
            </a:r>
            <a:r>
              <a:rPr lang="zh-CN" altLang="en-US" dirty="0">
                <a:latin typeface="Times New Roman" panose="02020603050405020304" pitchFamily="18" charset="0"/>
                <a:cs typeface="Times New Roman" panose="02020603050405020304" pitchFamily="18" charset="0"/>
              </a:rPr>
              <a:t>量子阱</a:t>
            </a:r>
            <a:r>
              <a:rPr lang="zh-CN" altLang="zh-CN" dirty="0">
                <a:latin typeface="Times New Roman" panose="02020603050405020304" pitchFamily="18" charset="0"/>
                <a:cs typeface="Times New Roman" panose="02020603050405020304" pitchFamily="18" charset="0"/>
              </a:rPr>
              <a:t>区的边</a:t>
            </a:r>
            <a:r>
              <a:rPr lang="zh-CN" altLang="en-US" dirty="0">
                <a:latin typeface="Times New Roman" panose="02020603050405020304" pitchFamily="18" charset="0"/>
                <a:cs typeface="Times New Roman" panose="02020603050405020304" pitchFamily="18" charset="0"/>
              </a:rPr>
              <a:t>上</a:t>
            </a:r>
            <a:r>
              <a:rPr lang="zh-CN" altLang="zh-CN" dirty="0">
                <a:latin typeface="Times New Roman" panose="02020603050405020304" pitchFamily="18" charset="0"/>
                <a:cs typeface="Times New Roman" panose="02020603050405020304" pitchFamily="18" charset="0"/>
              </a:rPr>
              <a:t>，即</a:t>
            </a:r>
            <a:r>
              <a:rPr lang="zh-CN" altLang="en-US" dirty="0">
                <a:latin typeface="Times New Roman" panose="02020603050405020304" pitchFamily="18" charset="0"/>
                <a:cs typeface="Times New Roman" panose="02020603050405020304" pitchFamily="18" charset="0"/>
              </a:rPr>
              <a:t>靠</a:t>
            </a:r>
            <a:r>
              <a:rPr lang="zh-CN" altLang="zh-CN" dirty="0">
                <a:latin typeface="Times New Roman" panose="02020603050405020304" pitchFamily="18" charset="0"/>
                <a:cs typeface="Times New Roman" panose="02020603050405020304" pitchFamily="18" charset="0"/>
              </a:rPr>
              <a:t>近有</a:t>
            </a:r>
            <a:r>
              <a:rPr lang="zh-CN" altLang="en-US" dirty="0">
                <a:latin typeface="Times New Roman" panose="02020603050405020304" pitchFamily="18" charset="0"/>
                <a:cs typeface="Times New Roman" panose="02020603050405020304" pitchFamily="18" charset="0"/>
              </a:rPr>
              <a:t>源</a:t>
            </a:r>
            <a:r>
              <a:rPr lang="zh-CN" altLang="zh-CN" dirty="0">
                <a:latin typeface="Times New Roman" panose="02020603050405020304" pitchFamily="18" charset="0"/>
                <a:cs typeface="Times New Roman" panose="02020603050405020304" pitchFamily="18" charset="0"/>
              </a:rPr>
              <a:t>层一限制层界面处，载流子容易</a:t>
            </a:r>
            <a:r>
              <a:rPr lang="zh-CN" altLang="en-US" dirty="0">
                <a:latin typeface="Times New Roman" panose="02020603050405020304" pitchFamily="18" charset="0"/>
                <a:cs typeface="Times New Roman" panose="02020603050405020304" pitchFamily="18" charset="0"/>
              </a:rPr>
              <a:t>溢</a:t>
            </a:r>
            <a:r>
              <a:rPr lang="zh-CN" altLang="zh-CN" dirty="0">
                <a:latin typeface="Times New Roman" panose="02020603050405020304" pitchFamily="18" charset="0"/>
                <a:cs typeface="Times New Roman" panose="02020603050405020304" pitchFamily="18" charset="0"/>
              </a:rPr>
              <a:t>出而流向限制层一侧</a:t>
            </a:r>
            <a:r>
              <a:rPr lang="zh-CN" altLang="en-US" dirty="0">
                <a:latin typeface="Times New Roman" panose="02020603050405020304" pitchFamily="18" charset="0"/>
                <a:cs typeface="Times New Roman" panose="02020603050405020304" pitchFamily="18" charset="0"/>
              </a:rPr>
              <a:t>降</a:t>
            </a:r>
            <a:r>
              <a:rPr lang="zh-CN" altLang="zh-CN" dirty="0">
                <a:latin typeface="Times New Roman" panose="02020603050405020304" pitchFamily="18" charset="0"/>
                <a:cs typeface="Times New Roman" panose="02020603050405020304" pitchFamily="18" charset="0"/>
              </a:rPr>
              <a:t>低辐射复合效率</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所以</a:t>
            </a:r>
            <a:r>
              <a:rPr lang="zh-CN" altLang="zh-CN" dirty="0">
                <a:solidFill>
                  <a:srgbClr val="0000FF"/>
                </a:solidFill>
                <a:latin typeface="Times New Roman" panose="02020603050405020304" pitchFamily="18" charset="0"/>
                <a:cs typeface="Times New Roman" panose="02020603050405020304" pitchFamily="18" charset="0"/>
              </a:rPr>
              <a:t>有</a:t>
            </a:r>
            <a:r>
              <a:rPr lang="zh-CN" altLang="en-US" dirty="0">
                <a:solidFill>
                  <a:srgbClr val="0000FF"/>
                </a:solidFill>
                <a:latin typeface="Times New Roman" panose="02020603050405020304" pitchFamily="18" charset="0"/>
                <a:cs typeface="Times New Roman" panose="02020603050405020304" pitchFamily="18" charset="0"/>
              </a:rPr>
              <a:t>源</a:t>
            </a:r>
            <a:r>
              <a:rPr lang="zh-CN" altLang="zh-CN" dirty="0">
                <a:solidFill>
                  <a:srgbClr val="0000FF"/>
                </a:solidFill>
                <a:latin typeface="Times New Roman" panose="02020603050405020304" pitchFamily="18" charset="0"/>
                <a:cs typeface="Times New Roman" panose="02020603050405020304" pitchFamily="18" charset="0"/>
              </a:rPr>
              <a:t>层</a:t>
            </a:r>
            <a:r>
              <a:rPr lang="zh-CN" altLang="en-US" dirty="0">
                <a:solidFill>
                  <a:srgbClr val="0000FF"/>
                </a:solidFill>
                <a:latin typeface="Times New Roman" panose="02020603050405020304" pitchFamily="18" charset="0"/>
                <a:cs typeface="Times New Roman" panose="02020603050405020304" pitchFamily="18" charset="0"/>
              </a:rPr>
              <a:t>一</a:t>
            </a:r>
            <a:r>
              <a:rPr lang="zh-CN" altLang="zh-CN" dirty="0">
                <a:solidFill>
                  <a:srgbClr val="0000FF"/>
                </a:solidFill>
                <a:latin typeface="Times New Roman" panose="02020603050405020304" pitchFamily="18" charset="0"/>
                <a:cs typeface="Times New Roman" panose="02020603050405020304" pitchFamily="18" charset="0"/>
              </a:rPr>
              <a:t>定不是重掺杂的，要么掺杂浓度比</a:t>
            </a:r>
            <a:r>
              <a:rPr lang="zh-CN" altLang="en-US" dirty="0">
                <a:solidFill>
                  <a:srgbClr val="0000FF"/>
                </a:solidFill>
                <a:latin typeface="Times New Roman" panose="02020603050405020304" pitchFamily="18" charset="0"/>
                <a:cs typeface="Times New Roman" panose="02020603050405020304" pitchFamily="18" charset="0"/>
              </a:rPr>
              <a:t>限制</a:t>
            </a:r>
            <a:r>
              <a:rPr lang="zh-CN" altLang="zh-CN" dirty="0">
                <a:solidFill>
                  <a:srgbClr val="0000FF"/>
                </a:solidFill>
                <a:latin typeface="Times New Roman" panose="02020603050405020304" pitchFamily="18" charset="0"/>
                <a:cs typeface="Times New Roman" panose="02020603050405020304" pitchFamily="18" charset="0"/>
              </a:rPr>
              <a:t>层低，要么</a:t>
            </a:r>
            <a:r>
              <a:rPr lang="zh-CN" altLang="en-US" dirty="0">
                <a:solidFill>
                  <a:srgbClr val="0000FF"/>
                </a:solidFill>
                <a:latin typeface="Times New Roman" panose="02020603050405020304" pitchFamily="18" charset="0"/>
                <a:cs typeface="Times New Roman" panose="02020603050405020304" pitchFamily="18" charset="0"/>
              </a:rPr>
              <a:t>就</a:t>
            </a:r>
            <a:r>
              <a:rPr lang="zh-CN" altLang="zh-CN" dirty="0">
                <a:solidFill>
                  <a:srgbClr val="0000FF"/>
                </a:solidFill>
                <a:latin typeface="Times New Roman" panose="02020603050405020304" pitchFamily="18" charset="0"/>
                <a:cs typeface="Times New Roman" panose="02020603050405020304" pitchFamily="18" charset="0"/>
              </a:rPr>
              <a:t>不</a:t>
            </a:r>
            <a:r>
              <a:rPr lang="zh-CN" altLang="en-US" dirty="0">
                <a:solidFill>
                  <a:srgbClr val="0000FF"/>
                </a:solidFill>
                <a:latin typeface="Times New Roman" panose="02020603050405020304" pitchFamily="18" charset="0"/>
                <a:cs typeface="Times New Roman" panose="02020603050405020304" pitchFamily="18" charset="0"/>
              </a:rPr>
              <a:t>掺</a:t>
            </a:r>
            <a:r>
              <a:rPr lang="zh-CN" altLang="zh-CN" dirty="0">
                <a:solidFill>
                  <a:srgbClr val="0000FF"/>
                </a:solidFill>
                <a:latin typeface="Times New Roman" panose="02020603050405020304" pitchFamily="18" charset="0"/>
                <a:cs typeface="Times New Roman" panose="02020603050405020304" pitchFamily="18" charset="0"/>
              </a:rPr>
              <a:t>杂</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有</a:t>
            </a:r>
            <a:r>
              <a:rPr lang="zh-CN" altLang="en-US" dirty="0">
                <a:latin typeface="Times New Roman" panose="02020603050405020304" pitchFamily="18" charset="0"/>
                <a:cs typeface="Times New Roman" panose="02020603050405020304" pitchFamily="18" charset="0"/>
              </a:rPr>
              <a:t>源</a:t>
            </a:r>
            <a:r>
              <a:rPr lang="zh-CN" altLang="zh-CN" dirty="0">
                <a:latin typeface="Times New Roman" panose="02020603050405020304" pitchFamily="18" charset="0"/>
                <a:cs typeface="Times New Roman" panose="02020603050405020304" pitchFamily="18" charset="0"/>
              </a:rPr>
              <a:t>层通常</a:t>
            </a:r>
            <a:r>
              <a:rPr lang="zh-CN" altLang="en-US" dirty="0">
                <a:latin typeface="Times New Roman" panose="02020603050405020304" pitchFamily="18" charset="0"/>
                <a:cs typeface="Times New Roman" panose="02020603050405020304" pitchFamily="18" charset="0"/>
              </a:rPr>
              <a:t>都</a:t>
            </a:r>
            <a:r>
              <a:rPr lang="zh-CN" altLang="zh-CN" dirty="0">
                <a:latin typeface="Times New Roman" panose="02020603050405020304" pitchFamily="18" charset="0"/>
                <a:cs typeface="Times New Roman" panose="02020603050405020304" pitchFamily="18" charset="0"/>
              </a:rPr>
              <a:t>是p</a:t>
            </a:r>
            <a:r>
              <a:rPr lang="zh-CN" altLang="en-US" dirty="0">
                <a:latin typeface="Times New Roman" panose="02020603050405020304" pitchFamily="18" charset="0"/>
                <a:cs typeface="Times New Roman" panose="02020603050405020304" pitchFamily="18" charset="0"/>
              </a:rPr>
              <a:t>型掺杂</a:t>
            </a:r>
            <a:r>
              <a:rPr lang="zh-CN" altLang="zh-CN" dirty="0">
                <a:latin typeface="Times New Roman" panose="02020603050405020304" pitchFamily="18" charset="0"/>
                <a:cs typeface="Times New Roman" panose="02020603050405020304" pitchFamily="18" charset="0"/>
              </a:rPr>
              <a:t>。因为电子是少子时</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它的扩散长度比空穴的长</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电子迁移率高），能保证电子在有</a:t>
            </a:r>
            <a:r>
              <a:rPr lang="zh-CN" altLang="en-US" dirty="0">
                <a:latin typeface="Times New Roman" panose="02020603050405020304" pitchFamily="18" charset="0"/>
                <a:cs typeface="Times New Roman" panose="02020603050405020304" pitchFamily="18" charset="0"/>
              </a:rPr>
              <a:t>源</a:t>
            </a:r>
            <a:r>
              <a:rPr lang="zh-CN" altLang="zh-CN" dirty="0">
                <a:latin typeface="Times New Roman" panose="02020603050405020304" pitchFamily="18" charset="0"/>
                <a:cs typeface="Times New Roman" panose="02020603050405020304" pitchFamily="18" charset="0"/>
              </a:rPr>
              <a:t>层更均匀地分布。</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1368224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6912768" cy="521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203548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p:txBody>
          <a:bodyPr>
            <a:normAutofit/>
          </a:bodyPr>
          <a:lstStyle/>
          <a:p>
            <a:r>
              <a:rPr lang="zh-CN" altLang="zh-CN" sz="2800" dirty="0">
                <a:solidFill>
                  <a:srgbClr val="0000FF"/>
                </a:solidFill>
              </a:rPr>
              <a:t>有</a:t>
            </a:r>
            <a:r>
              <a:rPr lang="zh-CN" altLang="en-US" sz="2800" dirty="0">
                <a:solidFill>
                  <a:srgbClr val="0000FF"/>
                </a:solidFill>
              </a:rPr>
              <a:t>源</a:t>
            </a:r>
            <a:r>
              <a:rPr lang="zh-CN" altLang="zh-CN" sz="2800" dirty="0">
                <a:solidFill>
                  <a:srgbClr val="0000FF"/>
                </a:solidFill>
              </a:rPr>
              <a:t>层</a:t>
            </a:r>
            <a:r>
              <a:rPr lang="zh-CN" altLang="en-US" sz="2800" dirty="0">
                <a:solidFill>
                  <a:srgbClr val="0000FF"/>
                </a:solidFill>
              </a:rPr>
              <a:t>故意掺杂</a:t>
            </a:r>
            <a:r>
              <a:rPr lang="zh-CN" altLang="zh-CN" sz="2800" dirty="0">
                <a:solidFill>
                  <a:srgbClr val="0000FF"/>
                </a:solidFill>
              </a:rPr>
              <a:t>有优点也有</a:t>
            </a:r>
            <a:r>
              <a:rPr lang="zh-CN" altLang="en-US" sz="2800" dirty="0">
                <a:solidFill>
                  <a:srgbClr val="0000FF"/>
                </a:solidFill>
              </a:rPr>
              <a:t>缺</a:t>
            </a:r>
            <a:r>
              <a:rPr lang="zh-CN" altLang="zh-CN" sz="2800" dirty="0">
                <a:solidFill>
                  <a:srgbClr val="0000FF"/>
                </a:solidFill>
              </a:rPr>
              <a:t>点</a:t>
            </a:r>
            <a:endParaRPr lang="en-US" altLang="zh-CN" sz="2800" dirty="0">
              <a:solidFill>
                <a:srgbClr val="0000FF"/>
              </a:solidFill>
            </a:endParaRPr>
          </a:p>
          <a:p>
            <a:pPr lvl="1"/>
            <a:r>
              <a:rPr lang="zh-CN" altLang="zh-CN" sz="2400" dirty="0"/>
              <a:t>载流子寿命取决于多子浓度，在低</a:t>
            </a:r>
            <a:r>
              <a:rPr lang="zh-CN" altLang="en-US" sz="2400" dirty="0"/>
              <a:t>激励</a:t>
            </a:r>
            <a:r>
              <a:rPr lang="zh-CN" altLang="zh-CN" sz="2400" dirty="0"/>
              <a:t>情况下</a:t>
            </a:r>
            <a:r>
              <a:rPr lang="zh-CN" altLang="en-US" sz="2400" dirty="0"/>
              <a:t>，</a:t>
            </a:r>
            <a:r>
              <a:rPr lang="zh-CN" altLang="zh-CN" sz="2400" dirty="0"/>
              <a:t>辐射载流子寿命随自由</a:t>
            </a:r>
            <a:r>
              <a:rPr lang="zh-CN" altLang="en-US" sz="2400" dirty="0"/>
              <a:t>载流子</a:t>
            </a:r>
            <a:r>
              <a:rPr lang="zh-CN" altLang="zh-CN" sz="2400" dirty="0"/>
              <a:t>浓度增加而降低</a:t>
            </a:r>
            <a:r>
              <a:rPr lang="zh-CN" altLang="en-US" sz="2400" dirty="0"/>
              <a:t>，</a:t>
            </a:r>
            <a:r>
              <a:rPr lang="zh-CN" altLang="zh-CN" sz="2400" dirty="0"/>
              <a:t>即掺杂浓度高</a:t>
            </a:r>
            <a:r>
              <a:rPr lang="zh-CN" altLang="en-US" sz="2400" dirty="0"/>
              <a:t>，</a:t>
            </a:r>
            <a:r>
              <a:rPr lang="zh-CN" altLang="zh-CN" sz="2400" dirty="0"/>
              <a:t>辐射载流子寿命就短，结果辐射效率就增加</a:t>
            </a:r>
            <a:endParaRPr lang="en-US" altLang="zh-CN" sz="2400" dirty="0"/>
          </a:p>
          <a:p>
            <a:pPr lvl="1"/>
            <a:r>
              <a:rPr lang="zh-CN" altLang="zh-CN" sz="2400" dirty="0"/>
              <a:t>另一方面</a:t>
            </a:r>
            <a:r>
              <a:rPr lang="zh-CN" altLang="en-US" sz="2400" dirty="0"/>
              <a:t>，</a:t>
            </a:r>
            <a:r>
              <a:rPr lang="zh-CN" altLang="zh-CN" sz="2400" dirty="0"/>
              <a:t>高掺杂浓度会引入缺陷</a:t>
            </a:r>
            <a:r>
              <a:rPr lang="zh-CN" altLang="en-US" sz="2400" dirty="0"/>
              <a:t>，</a:t>
            </a:r>
            <a:r>
              <a:rPr lang="zh-CN" altLang="zh-CN" sz="2400" dirty="0"/>
              <a:t>它起</a:t>
            </a:r>
            <a:r>
              <a:rPr lang="zh-CN" altLang="en-US" sz="2400" dirty="0"/>
              <a:t>非辐射</a:t>
            </a:r>
            <a:r>
              <a:rPr lang="zh-CN" altLang="zh-CN" sz="2400" dirty="0"/>
              <a:t>复合中心作用</a:t>
            </a:r>
            <a:endParaRPr lang="en-US" altLang="zh-CN" sz="2400" dirty="0"/>
          </a:p>
          <a:p>
            <a:r>
              <a:rPr lang="zh-CN" altLang="zh-CN" sz="2800" dirty="0"/>
              <a:t>外延生长工艺也与</a:t>
            </a:r>
            <a:r>
              <a:rPr lang="zh-CN" altLang="en-US" sz="2800" dirty="0"/>
              <a:t>掺杂</a:t>
            </a:r>
            <a:r>
              <a:rPr lang="zh-CN" altLang="zh-CN" sz="2800" dirty="0"/>
              <a:t>有关</a:t>
            </a:r>
            <a:r>
              <a:rPr lang="zh-CN" altLang="en-US" sz="2800" dirty="0"/>
              <a:t>，掺杂</a:t>
            </a:r>
            <a:r>
              <a:rPr lang="zh-CN" altLang="zh-CN" sz="2800" dirty="0"/>
              <a:t>原子可起到表面活化剂的作用</a:t>
            </a:r>
            <a:r>
              <a:rPr lang="zh-CN" altLang="en-US" sz="2800" dirty="0"/>
              <a:t>，</a:t>
            </a:r>
            <a:r>
              <a:rPr lang="zh-CN" altLang="zh-CN" sz="2800" dirty="0"/>
              <a:t>这会增加原子的表面扩散系数</a:t>
            </a:r>
            <a:r>
              <a:rPr lang="zh-CN" altLang="en-US" sz="2800" dirty="0"/>
              <a:t>，</a:t>
            </a:r>
            <a:r>
              <a:rPr lang="zh-CN" altLang="zh-CN" sz="2800" dirty="0"/>
              <a:t>改</a:t>
            </a:r>
            <a:r>
              <a:rPr lang="zh-CN" altLang="en-US" sz="2800" dirty="0"/>
              <a:t>善晶体质量</a:t>
            </a:r>
          </a:p>
          <a:p>
            <a:endParaRPr lang="zh-CN" altLang="en-US" sz="36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1645910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a:xfrm>
            <a:off x="272222" y="1332540"/>
            <a:ext cx="4824536" cy="5040560"/>
          </a:xfrm>
        </p:spPr>
        <p:txBody>
          <a:bodyPr>
            <a:normAutofit/>
          </a:bodyPr>
          <a:lstStyle/>
          <a:p>
            <a:pPr marL="0" indent="0">
              <a:buNone/>
            </a:pPr>
            <a:r>
              <a:rPr lang="zh-CN" altLang="en-US" dirty="0">
                <a:solidFill>
                  <a:srgbClr val="0000FF"/>
                </a:solidFill>
                <a:latin typeface="Times New Roman" panose="02020603050405020304" pitchFamily="18" charset="0"/>
                <a:cs typeface="Times New Roman" panose="02020603050405020304" pitchFamily="18" charset="0"/>
              </a:rPr>
              <a:t>选取适当的限制层掺杂浓度</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限制层的电阻率电</a:t>
            </a:r>
            <a:r>
              <a:rPr lang="zh-CN" altLang="en-US" sz="2400" dirty="0">
                <a:latin typeface="Times New Roman" panose="02020603050405020304" pitchFamily="18" charset="0"/>
                <a:cs typeface="Times New Roman" panose="02020603050405020304" pitchFamily="18" charset="0"/>
              </a:rPr>
              <a:t>阻</a:t>
            </a:r>
            <a:r>
              <a:rPr lang="zh-CN" altLang="zh-CN" sz="2400" dirty="0">
                <a:latin typeface="Times New Roman" panose="02020603050405020304" pitchFamily="18" charset="0"/>
                <a:cs typeface="Times New Roman" panose="02020603050405020304" pitchFamily="18" charset="0"/>
              </a:rPr>
              <a:t>率必须足够低，以免对限制层起加热作用</a:t>
            </a:r>
          </a:p>
          <a:p>
            <a:r>
              <a:rPr lang="zh-CN" altLang="zh-CN" sz="2400" dirty="0">
                <a:latin typeface="Times New Roman" panose="02020603050405020304" pitchFamily="18" charset="0"/>
                <a:cs typeface="Times New Roman" panose="02020603050405020304" pitchFamily="18" charset="0"/>
              </a:rPr>
              <a:t>即使有</a:t>
            </a:r>
            <a:r>
              <a:rPr lang="zh-CN" altLang="en-US" sz="2400" dirty="0">
                <a:latin typeface="Times New Roman" panose="02020603050405020304" pitchFamily="18" charset="0"/>
                <a:cs typeface="Times New Roman" panose="02020603050405020304" pitchFamily="18" charset="0"/>
              </a:rPr>
              <a:t>源</a:t>
            </a:r>
            <a:r>
              <a:rPr lang="zh-CN" altLang="zh-CN" sz="2400" dirty="0">
                <a:latin typeface="Times New Roman" panose="02020603050405020304" pitchFamily="18" charset="0"/>
                <a:cs typeface="Times New Roman" panose="02020603050405020304" pitchFamily="18" charset="0"/>
              </a:rPr>
              <a:t>层不</a:t>
            </a:r>
            <a:r>
              <a:rPr lang="zh-CN" altLang="en-US" sz="2400" dirty="0">
                <a:latin typeface="Times New Roman" panose="02020603050405020304" pitchFamily="18" charset="0"/>
                <a:cs typeface="Times New Roman" panose="02020603050405020304" pitchFamily="18" charset="0"/>
              </a:rPr>
              <a:t>故意掺杂，</a:t>
            </a:r>
            <a:r>
              <a:rPr lang="zh-CN" altLang="zh-CN" sz="2400" dirty="0">
                <a:latin typeface="Times New Roman" panose="02020603050405020304" pitchFamily="18" charset="0"/>
                <a:cs typeface="Times New Roman" panose="02020603050405020304" pitchFamily="18" charset="0"/>
              </a:rPr>
              <a:t>也会有</a:t>
            </a:r>
            <a:r>
              <a:rPr lang="zh-CN" altLang="en-US" sz="2400" dirty="0">
                <a:latin typeface="Times New Roman" panose="02020603050405020304" pitchFamily="18" charset="0"/>
                <a:cs typeface="Times New Roman" panose="02020603050405020304" pitchFamily="18" charset="0"/>
              </a:rPr>
              <a:t>剩余</a:t>
            </a:r>
            <a:r>
              <a:rPr lang="zh-CN" altLang="zh-CN" sz="2400" dirty="0">
                <a:latin typeface="Times New Roman" panose="02020603050405020304" pitchFamily="18" charset="0"/>
                <a:cs typeface="Times New Roman" panose="02020603050405020304" pitchFamily="18" charset="0"/>
              </a:rPr>
              <a:t>杂质浓度，其典</a:t>
            </a:r>
            <a:r>
              <a:rPr lang="zh-CN" altLang="en-US" sz="2400" dirty="0">
                <a:latin typeface="Times New Roman" panose="02020603050405020304" pitchFamily="18" charset="0"/>
                <a:cs typeface="Times New Roman" panose="02020603050405020304" pitchFamily="18" charset="0"/>
              </a:rPr>
              <a:t>型值</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15</a:t>
            </a:r>
            <a:r>
              <a:rPr lang="en-US" altLang="zh-CN" sz="2400" dirty="0">
                <a:latin typeface="Times New Roman" panose="02020603050405020304" pitchFamily="18" charset="0"/>
                <a:cs typeface="Times New Roman" panose="02020603050405020304" pitchFamily="18" charset="0"/>
              </a:rPr>
              <a:t>-10</a:t>
            </a:r>
            <a:r>
              <a:rPr lang="en-US" altLang="zh-CN" sz="2400" baseline="30000" dirty="0">
                <a:latin typeface="Times New Roman" panose="02020603050405020304" pitchFamily="18" charset="0"/>
                <a:cs typeface="Times New Roman" panose="02020603050405020304" pitchFamily="18" charset="0"/>
              </a:rPr>
              <a:t>16</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cm</a:t>
            </a:r>
            <a:r>
              <a:rPr lang="en-US" altLang="zh-CN" sz="2400" baseline="300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限制层的杂质浓度必须高于有</a:t>
            </a:r>
            <a:r>
              <a:rPr lang="zh-CN" altLang="en-US" sz="2400" dirty="0">
                <a:latin typeface="Times New Roman" panose="02020603050405020304" pitchFamily="18" charset="0"/>
                <a:cs typeface="Times New Roman" panose="02020603050405020304" pitchFamily="18" charset="0"/>
              </a:rPr>
              <a:t>源区，</a:t>
            </a:r>
            <a:r>
              <a:rPr lang="zh-CN" altLang="zh-CN" sz="2400" dirty="0">
                <a:latin typeface="Times New Roman" panose="02020603050405020304" pitchFamily="18" charset="0"/>
                <a:cs typeface="Times New Roman" panose="02020603050405020304" pitchFamily="18" charset="0"/>
              </a:rPr>
              <a:t>以确定</a:t>
            </a:r>
            <a:r>
              <a:rPr lang="en-US" altLang="zh-CN" sz="2400" dirty="0" err="1">
                <a:latin typeface="Times New Roman" panose="02020603050405020304" pitchFamily="18" charset="0"/>
                <a:cs typeface="Times New Roman" panose="02020603050405020304" pitchFamily="18" charset="0"/>
              </a:rPr>
              <a:t>pn</a:t>
            </a:r>
            <a:r>
              <a:rPr lang="zh-CN" altLang="zh-CN" sz="2400" dirty="0">
                <a:latin typeface="Times New Roman" panose="02020603050405020304" pitchFamily="18" charset="0"/>
                <a:cs typeface="Times New Roman" panose="02020603050405020304" pitchFamily="18" charset="0"/>
              </a:rPr>
              <a:t>结的</a:t>
            </a:r>
            <a:r>
              <a:rPr lang="zh-CN" altLang="en-US" sz="2400" dirty="0">
                <a:latin typeface="Times New Roman" panose="02020603050405020304" pitchFamily="18" charset="0"/>
                <a:cs typeface="Times New Roman" panose="02020603050405020304" pitchFamily="18" charset="0"/>
              </a:rPr>
              <a:t>位置</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高的</a:t>
            </a:r>
            <a:r>
              <a:rPr lang="en-US" altLang="zh-CN" sz="2400"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型掺杂有利于维持电子在有源区，防止电子扩散进入限制层深处</a:t>
            </a:r>
            <a:endParaRPr lang="zh-CN" altLang="zh-CN" sz="2400" dirty="0">
              <a:latin typeface="Times New Roman" panose="02020603050405020304" pitchFamily="18" charset="0"/>
              <a:cs typeface="Times New Roman" panose="02020603050405020304" pitchFamily="18" charset="0"/>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69368"/>
            <a:ext cx="3356030" cy="5203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353893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p:txBody>
          <a:bodyPr>
            <a:noAutofit/>
          </a:bodyPr>
          <a:lstStyle/>
          <a:p>
            <a:pPr marL="0" indent="0">
              <a:buNone/>
            </a:pPr>
            <a:r>
              <a:rPr lang="zh-CN" altLang="en-US" sz="2800" dirty="0">
                <a:solidFill>
                  <a:srgbClr val="0000FF"/>
                </a:solidFill>
                <a:latin typeface="Times New Roman" panose="02020603050405020304" pitchFamily="18" charset="0"/>
                <a:cs typeface="Times New Roman" panose="02020603050405020304" pitchFamily="18" charset="0"/>
              </a:rPr>
              <a:t>控制</a:t>
            </a:r>
            <a:r>
              <a:rPr lang="en-US" altLang="zh-CN" sz="2800" dirty="0" err="1">
                <a:solidFill>
                  <a:srgbClr val="0000FF"/>
                </a:solidFill>
                <a:latin typeface="Times New Roman" panose="02020603050405020304" pitchFamily="18" charset="0"/>
                <a:cs typeface="Times New Roman" panose="02020603050405020304" pitchFamily="18" charset="0"/>
              </a:rPr>
              <a:t>pn</a:t>
            </a:r>
            <a:r>
              <a:rPr lang="zh-CN" altLang="en-US" sz="2800" dirty="0">
                <a:solidFill>
                  <a:srgbClr val="0000FF"/>
                </a:solidFill>
                <a:latin typeface="Times New Roman" panose="02020603050405020304" pitchFamily="18" charset="0"/>
                <a:cs typeface="Times New Roman" panose="02020603050405020304" pitchFamily="18" charset="0"/>
              </a:rPr>
              <a:t>结偏移的影响</a:t>
            </a:r>
            <a:endParaRPr lang="en-US" altLang="zh-CN" sz="2800" dirty="0">
              <a:solidFill>
                <a:srgbClr val="0000FF"/>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n结从预定的</a:t>
            </a:r>
            <a:r>
              <a:rPr lang="zh-CN" altLang="en-US" sz="2400" dirty="0">
                <a:latin typeface="Times New Roman" panose="02020603050405020304" pitchFamily="18" charset="0"/>
                <a:cs typeface="Times New Roman" panose="02020603050405020304" pitchFamily="18" charset="0"/>
              </a:rPr>
              <a:t>位置</a:t>
            </a:r>
            <a:r>
              <a:rPr lang="zh-CN" altLang="zh-CN" sz="2400" dirty="0">
                <a:latin typeface="Times New Roman" panose="02020603050405020304" pitchFamily="18" charset="0"/>
                <a:cs typeface="Times New Roman" panose="02020603050405020304" pitchFamily="18" charset="0"/>
              </a:rPr>
              <a:t>向限制层偏移是双异质结L</a:t>
            </a:r>
            <a:r>
              <a:rPr lang="en-US" altLang="zh-CN" sz="2400" dirty="0">
                <a:latin typeface="Times New Roman" panose="02020603050405020304" pitchFamily="18" charset="0"/>
                <a:cs typeface="Times New Roman" panose="02020603050405020304" pitchFamily="18" charset="0"/>
              </a:rPr>
              <a:t>ED</a:t>
            </a:r>
            <a:r>
              <a:rPr lang="zh-CN" altLang="zh-CN" sz="2400" dirty="0">
                <a:latin typeface="Times New Roman" panose="02020603050405020304" pitchFamily="18" charset="0"/>
                <a:cs typeface="Times New Roman" panose="02020603050405020304" pitchFamily="18" charset="0"/>
              </a:rPr>
              <a:t>中的重要</a:t>
            </a:r>
            <a:r>
              <a:rPr lang="zh-CN" altLang="en-US" sz="2400" dirty="0">
                <a:latin typeface="Times New Roman" panose="02020603050405020304" pitchFamily="18" charset="0"/>
                <a:cs typeface="Times New Roman" panose="02020603050405020304" pitchFamily="18" charset="0"/>
              </a:rPr>
              <a:t>问题</a:t>
            </a:r>
            <a:r>
              <a:rPr lang="zh-CN" altLang="zh-CN" sz="2400" dirty="0">
                <a:latin typeface="Times New Roman" panose="02020603050405020304" pitchFamily="18" charset="0"/>
                <a:cs typeface="Times New Roman" panose="02020603050405020304" pitchFamily="18" charset="0"/>
              </a:rPr>
              <a:t>。通常下限制层是N</a:t>
            </a:r>
            <a:r>
              <a:rPr lang="zh-CN" altLang="en-US" sz="2400" dirty="0">
                <a:latin typeface="Times New Roman" panose="02020603050405020304" pitchFamily="18" charset="0"/>
                <a:cs typeface="Times New Roman" panose="02020603050405020304" pitchFamily="18" charset="0"/>
              </a:rPr>
              <a:t>型，</a:t>
            </a:r>
            <a:r>
              <a:rPr lang="zh-CN" altLang="zh-CN" sz="2400" dirty="0">
                <a:latin typeface="Times New Roman" panose="02020603050405020304" pitchFamily="18" charset="0"/>
                <a:cs typeface="Times New Roman" panose="02020603050405020304" pitchFamily="18" charset="0"/>
              </a:rPr>
              <a:t>上限制层是P型</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有源层是不</a:t>
            </a:r>
            <a:r>
              <a:rPr lang="zh-CN" altLang="en-US" sz="2400" dirty="0">
                <a:latin typeface="Times New Roman" panose="02020603050405020304" pitchFamily="18" charset="0"/>
                <a:cs typeface="Times New Roman" panose="02020603050405020304" pitchFamily="18" charset="0"/>
              </a:rPr>
              <a:t>掺杂</a:t>
            </a:r>
            <a:r>
              <a:rPr lang="zh-CN" altLang="zh-CN" sz="2400" dirty="0">
                <a:latin typeface="Times New Roman" panose="02020603050405020304" pitchFamily="18" charset="0"/>
                <a:cs typeface="Times New Roman" panose="02020603050405020304" pitchFamily="18" charset="0"/>
              </a:rPr>
              <a:t>或轻</a:t>
            </a:r>
            <a:r>
              <a:rPr lang="zh-CN" altLang="en-US" sz="2400" dirty="0">
                <a:latin typeface="Times New Roman" panose="02020603050405020304" pitchFamily="18" charset="0"/>
                <a:cs typeface="Times New Roman" panose="02020603050405020304" pitchFamily="18" charset="0"/>
              </a:rPr>
              <a:t>掺杂</a:t>
            </a:r>
            <a:r>
              <a:rPr lang="zh-CN" altLang="zh-CN" sz="2400" dirty="0">
                <a:latin typeface="Times New Roman" panose="02020603050405020304" pitchFamily="18" charset="0"/>
                <a:cs typeface="Times New Roman" panose="02020603050405020304" pitchFamily="18" charset="0"/>
              </a:rPr>
              <a:t>。但是如果发生</a:t>
            </a:r>
            <a:r>
              <a:rPr lang="zh-CN" altLang="en-US" sz="2400" dirty="0">
                <a:latin typeface="Times New Roman" panose="02020603050405020304" pitchFamily="18" charset="0"/>
                <a:cs typeface="Times New Roman" panose="02020603050405020304" pitchFamily="18" charset="0"/>
              </a:rPr>
              <a:t>掺</a:t>
            </a:r>
            <a:r>
              <a:rPr lang="zh-CN" altLang="zh-CN" sz="2400" dirty="0">
                <a:latin typeface="Times New Roman" panose="02020603050405020304" pitchFamily="18" charset="0"/>
                <a:cs typeface="Times New Roman" panose="02020603050405020304" pitchFamily="18" charset="0"/>
              </a:rPr>
              <a:t>杂再分布</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pn</a:t>
            </a:r>
            <a:r>
              <a:rPr lang="zh-CN" altLang="en-US" sz="2400" dirty="0">
                <a:latin typeface="Times New Roman" panose="02020603050405020304" pitchFamily="18" charset="0"/>
                <a:cs typeface="Times New Roman" panose="02020603050405020304" pitchFamily="18" charset="0"/>
              </a:rPr>
              <a:t>结</a:t>
            </a:r>
            <a:r>
              <a:rPr lang="zh-CN" altLang="zh-CN" sz="2400" dirty="0">
                <a:latin typeface="Times New Roman" panose="02020603050405020304" pitchFamily="18" charset="0"/>
                <a:cs typeface="Times New Roman" panose="02020603050405020304" pitchFamily="18" charset="0"/>
              </a:rPr>
              <a:t>就会偏向限制层一侧</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在高</a:t>
            </a:r>
            <a:r>
              <a:rPr lang="zh-CN" altLang="en-US" sz="2400" dirty="0">
                <a:latin typeface="Times New Roman" panose="02020603050405020304" pitchFamily="18" charset="0"/>
                <a:cs typeface="Times New Roman" panose="02020603050405020304" pitchFamily="18" charset="0"/>
              </a:rPr>
              <a:t>温</a:t>
            </a:r>
            <a:r>
              <a:rPr lang="zh-CN" altLang="zh-CN" sz="2400" dirty="0">
                <a:latin typeface="Times New Roman" panose="02020603050405020304" pitchFamily="18" charset="0"/>
                <a:cs typeface="Times New Roman" panose="02020603050405020304" pitchFamily="18" charset="0"/>
              </a:rPr>
              <a:t>长时间生长过程中</a:t>
            </a:r>
            <a:r>
              <a:rPr lang="zh-CN" altLang="en-US" sz="2400" dirty="0">
                <a:latin typeface="Times New Roman" panose="02020603050405020304" pitchFamily="18" charset="0"/>
                <a:cs typeface="Times New Roman" panose="02020603050405020304" pitchFamily="18" charset="0"/>
              </a:rPr>
              <a:t>，掺杂剂</a:t>
            </a:r>
            <a:r>
              <a:rPr lang="zh-CN" altLang="zh-CN" sz="2400" dirty="0">
                <a:latin typeface="Times New Roman" panose="02020603050405020304" pitchFamily="18" charset="0"/>
                <a:cs typeface="Times New Roman" panose="02020603050405020304" pitchFamily="18" charset="0"/>
              </a:rPr>
              <a:t>要扩散、分凝</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这会造成杂质再分布。</a:t>
            </a:r>
          </a:p>
          <a:p>
            <a:r>
              <a:rPr lang="zh-CN" altLang="zh-CN" sz="2400" dirty="0">
                <a:latin typeface="Times New Roman" panose="02020603050405020304" pitchFamily="18" charset="0"/>
                <a:cs typeface="Times New Roman" panose="02020603050405020304" pitchFamily="18" charset="0"/>
              </a:rPr>
              <a:t>一般是上限制层的受主向</a:t>
            </a:r>
            <a:r>
              <a:rPr lang="zh-CN" altLang="en-US" sz="2400" dirty="0">
                <a:latin typeface="Times New Roman" panose="02020603050405020304" pitchFamily="18" charset="0"/>
                <a:cs typeface="Times New Roman" panose="02020603050405020304" pitchFamily="18" charset="0"/>
              </a:rPr>
              <a:t>有源</a:t>
            </a:r>
            <a:r>
              <a:rPr lang="zh-CN" altLang="zh-CN" sz="2400" dirty="0">
                <a:latin typeface="Times New Roman" panose="02020603050405020304" pitchFamily="18" charset="0"/>
                <a:cs typeface="Times New Roman" panose="02020603050405020304" pitchFamily="18" charset="0"/>
              </a:rPr>
              <a:t>区和下限制层扩散，直径小的原子很容易沿晶格扩散</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浓度如果超过某一临界</a:t>
            </a:r>
            <a:r>
              <a:rPr lang="zh-CN" altLang="en-US" sz="2400" dirty="0">
                <a:latin typeface="Times New Roman" panose="02020603050405020304" pitchFamily="18" charset="0"/>
                <a:cs typeface="Times New Roman" panose="02020603050405020304" pitchFamily="18" charset="0"/>
              </a:rPr>
              <a:t>浓度</a:t>
            </a:r>
            <a:r>
              <a:rPr lang="zh-CN" altLang="zh-CN" sz="2400" dirty="0">
                <a:latin typeface="Times New Roman" panose="02020603050405020304" pitchFamily="18" charset="0"/>
                <a:cs typeface="Times New Roman" panose="02020603050405020304" pitchFamily="18" charset="0"/>
              </a:rPr>
              <a:t>，受主就扩散得很快</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结果器件将不再工作，不能发射相应波长的光。</a:t>
            </a:r>
          </a:p>
          <a:p>
            <a:endParaRPr lang="zh-CN" altLang="en-US" sz="24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1736931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内量子效率的措施</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solidFill>
                  <a:srgbClr val="0000FF"/>
                </a:solidFill>
              </a:rPr>
              <a:t>降低非辐射复合的影响</a:t>
            </a:r>
            <a:endParaRPr lang="en-US" altLang="zh-CN" dirty="0">
              <a:solidFill>
                <a:srgbClr val="0000FF"/>
              </a:solidFill>
            </a:endParaRPr>
          </a:p>
          <a:p>
            <a:r>
              <a:rPr lang="en-US" altLang="zh-CN" sz="2800" dirty="0"/>
              <a:t>LED</a:t>
            </a:r>
            <a:r>
              <a:rPr lang="zh-CN" altLang="zh-CN" sz="2800" dirty="0"/>
              <a:t>的</a:t>
            </a:r>
            <a:r>
              <a:rPr lang="zh-CN" altLang="en-US" sz="2800" dirty="0"/>
              <a:t>有源区</a:t>
            </a:r>
            <a:r>
              <a:rPr lang="zh-CN" altLang="zh-CN" sz="2800" dirty="0"/>
              <a:t>必须是</a:t>
            </a:r>
            <a:r>
              <a:rPr lang="zh-CN" altLang="en-US" sz="2800" dirty="0"/>
              <a:t>高质量晶体</a:t>
            </a:r>
            <a:r>
              <a:rPr lang="zh-CN" altLang="zh-CN" sz="2800" dirty="0"/>
              <a:t>。由点缺陷、不</a:t>
            </a:r>
            <a:r>
              <a:rPr lang="zh-CN" altLang="en-US" sz="2800" dirty="0"/>
              <a:t>希望</a:t>
            </a:r>
            <a:r>
              <a:rPr lang="zh-CN" altLang="zh-CN" sz="2800" dirty="0"/>
              <a:t>要的杂质、</a:t>
            </a:r>
            <a:r>
              <a:rPr lang="zh-CN" altLang="en-US" sz="2800" dirty="0"/>
              <a:t>位</a:t>
            </a:r>
            <a:r>
              <a:rPr lang="zh-CN" altLang="zh-CN" sz="2800" dirty="0"/>
              <a:t>错等形成的深能级浓度必须降到最低</a:t>
            </a:r>
            <a:r>
              <a:rPr lang="zh-CN" altLang="en-US" sz="2800" dirty="0"/>
              <a:t>，</a:t>
            </a:r>
            <a:r>
              <a:rPr lang="zh-CN" altLang="zh-CN" sz="2800" dirty="0"/>
              <a:t>同时表面复合也应当尽可能小</a:t>
            </a:r>
            <a:r>
              <a:rPr lang="zh-CN" altLang="en-US" sz="2800" dirty="0"/>
              <a:t>。要</a:t>
            </a:r>
            <a:r>
              <a:rPr lang="zh-CN" altLang="zh-CN" sz="2800" dirty="0"/>
              <a:t>使得自由表面距离电子、空穴若干个扩散长度</a:t>
            </a:r>
            <a:r>
              <a:rPr lang="zh-CN" altLang="en-US" sz="2800" dirty="0"/>
              <a:t>，</a:t>
            </a:r>
            <a:r>
              <a:rPr lang="zh-CN" altLang="zh-CN" sz="2800" dirty="0"/>
              <a:t>即</a:t>
            </a:r>
            <a:r>
              <a:rPr lang="zh-CN" altLang="zh-CN" sz="2800" dirty="0">
                <a:solidFill>
                  <a:srgbClr val="FF0000"/>
                </a:solidFill>
              </a:rPr>
              <a:t>任何表面离有</a:t>
            </a:r>
            <a:r>
              <a:rPr lang="zh-CN" altLang="en-US" sz="2800" dirty="0">
                <a:solidFill>
                  <a:srgbClr val="FF0000"/>
                </a:solidFill>
              </a:rPr>
              <a:t>源</a:t>
            </a:r>
            <a:r>
              <a:rPr lang="zh-CN" altLang="zh-CN" sz="2800" dirty="0">
                <a:solidFill>
                  <a:srgbClr val="FF0000"/>
                </a:solidFill>
              </a:rPr>
              <a:t>区尽可能远一</a:t>
            </a:r>
            <a:r>
              <a:rPr lang="zh-CN" altLang="en-US" sz="2800" dirty="0">
                <a:solidFill>
                  <a:srgbClr val="FF0000"/>
                </a:solidFill>
              </a:rPr>
              <a:t>些</a:t>
            </a:r>
            <a:r>
              <a:rPr lang="zh-CN" altLang="en-US" sz="2800" dirty="0"/>
              <a:t>。</a:t>
            </a:r>
            <a:endParaRPr lang="zh-CN" altLang="zh-CN"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893374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a:xfrm>
            <a:off x="457200" y="1340768"/>
            <a:ext cx="8229600" cy="5069160"/>
          </a:xfrm>
        </p:spPr>
        <p:txBody>
          <a:bodyPr>
            <a:normAutofit/>
          </a:bodyPr>
          <a:lstStyle/>
          <a:p>
            <a:pPr marL="0" indent="0">
              <a:buNone/>
            </a:pPr>
            <a:r>
              <a:rPr lang="zh-CN" altLang="en-US" sz="2800" dirty="0">
                <a:solidFill>
                  <a:srgbClr val="0000FF"/>
                </a:solidFill>
                <a:latin typeface="Times New Roman" panose="02020603050405020304" pitchFamily="18" charset="0"/>
                <a:cs typeface="Times New Roman" panose="02020603050405020304" pitchFamily="18" charset="0"/>
              </a:rPr>
              <a:t>采用双异质结结构</a:t>
            </a:r>
            <a:endParaRPr lang="en-US" altLang="zh-CN" sz="2800" dirty="0">
              <a:solidFill>
                <a:srgbClr val="0000FF"/>
              </a:solidFill>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目前</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几乎所有的高亮度L</a:t>
            </a:r>
            <a:r>
              <a:rPr lang="en-US" altLang="zh-CN" sz="2400" dirty="0">
                <a:latin typeface="Times New Roman" panose="02020603050405020304" pitchFamily="18" charset="0"/>
                <a:cs typeface="Times New Roman" panose="02020603050405020304" pitchFamily="18" charset="0"/>
              </a:rPr>
              <a:t>ED</a:t>
            </a:r>
            <a:r>
              <a:rPr lang="zh-CN" altLang="zh-CN" sz="2400" dirty="0">
                <a:latin typeface="Times New Roman" panose="02020603050405020304" pitchFamily="18" charset="0"/>
                <a:cs typeface="Times New Roman" panose="02020603050405020304" pitchFamily="18" charset="0"/>
              </a:rPr>
              <a:t>都是双异质结构</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两个限制层对有</a:t>
            </a:r>
            <a:r>
              <a:rPr lang="zh-CN" altLang="en-US" sz="2400" dirty="0">
                <a:latin typeface="Times New Roman" panose="02020603050405020304" pitchFamily="18" charset="0"/>
                <a:cs typeface="Times New Roman" panose="02020603050405020304" pitchFamily="18" charset="0"/>
              </a:rPr>
              <a:t>源</a:t>
            </a:r>
            <a:r>
              <a:rPr lang="zh-CN" altLang="zh-CN" sz="2400" dirty="0">
                <a:latin typeface="Times New Roman" panose="02020603050405020304" pitchFamily="18" charset="0"/>
                <a:cs typeface="Times New Roman" panose="02020603050405020304" pitchFamily="18" charset="0"/>
              </a:rPr>
              <a:t>层发出的光是透明的</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在顶部接触</a:t>
            </a:r>
            <a:r>
              <a:rPr lang="zh-CN" altLang="en-US" sz="2400" dirty="0">
                <a:latin typeface="Times New Roman" panose="02020603050405020304" pitchFamily="18" charset="0"/>
                <a:cs typeface="Times New Roman" panose="02020603050405020304" pitchFamily="18" charset="0"/>
              </a:rPr>
              <a:t>层</a:t>
            </a:r>
            <a:r>
              <a:rPr lang="zh-CN" altLang="zh-CN" sz="2400" dirty="0">
                <a:latin typeface="Times New Roman" panose="02020603050405020304" pitchFamily="18" charset="0"/>
                <a:cs typeface="Times New Roman" panose="02020603050405020304" pitchFamily="18" charset="0"/>
              </a:rPr>
              <a:t>以下的电流注人区内，有</a:t>
            </a:r>
            <a:r>
              <a:rPr lang="zh-CN" altLang="en-US" sz="2400" dirty="0">
                <a:latin typeface="Times New Roman" panose="02020603050405020304" pitchFamily="18" charset="0"/>
                <a:cs typeface="Times New Roman" panose="02020603050405020304" pitchFamily="18" charset="0"/>
              </a:rPr>
              <a:t>源</a:t>
            </a:r>
            <a:r>
              <a:rPr lang="zh-CN" altLang="zh-CN" sz="2400" dirty="0">
                <a:latin typeface="Times New Roman" panose="02020603050405020304" pitchFamily="18" charset="0"/>
                <a:cs typeface="Times New Roman" panose="02020603050405020304" pitchFamily="18" charset="0"/>
              </a:rPr>
              <a:t>区的光吸收也可以忽略。</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在高注</a:t>
            </a:r>
            <a:r>
              <a:rPr lang="zh-CN" altLang="en-US" sz="2400" dirty="0">
                <a:latin typeface="Times New Roman" panose="02020603050405020304" pitchFamily="18" charset="0"/>
                <a:cs typeface="Times New Roman" panose="02020603050405020304" pitchFamily="18" charset="0"/>
              </a:rPr>
              <a:t>入</a:t>
            </a:r>
            <a:r>
              <a:rPr lang="zh-CN" altLang="zh-CN" sz="2400" dirty="0">
                <a:latin typeface="Times New Roman" panose="02020603050405020304" pitchFamily="18" charset="0"/>
                <a:cs typeface="Times New Roman" panose="02020603050405020304" pitchFamily="18" charset="0"/>
              </a:rPr>
              <a:t>条件下</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电子、空穴的</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要进</a:t>
            </a:r>
            <a:r>
              <a:rPr lang="zh-CN" altLang="en-US" sz="2400" dirty="0">
                <a:latin typeface="Times New Roman" panose="02020603050405020304" pitchFamily="18" charset="0"/>
                <a:cs typeface="Times New Roman" panose="02020603050405020304" pitchFamily="18" charset="0"/>
              </a:rPr>
              <a:t>入</a:t>
            </a:r>
            <a:r>
              <a:rPr lang="zh-CN" altLang="zh-CN" sz="2400" dirty="0">
                <a:latin typeface="Times New Roman" panose="02020603050405020304" pitchFamily="18" charset="0"/>
                <a:cs typeface="Times New Roman" panose="02020603050405020304" pitchFamily="18" charset="0"/>
              </a:rPr>
              <a:t>各自的带内，有</a:t>
            </a:r>
            <a:r>
              <a:rPr lang="zh-CN" altLang="en-US" sz="2400" dirty="0">
                <a:latin typeface="Times New Roman" panose="02020603050405020304" pitchFamily="18" charset="0"/>
                <a:cs typeface="Times New Roman" panose="02020603050405020304" pitchFamily="18" charset="0"/>
              </a:rPr>
              <a:t>源</a:t>
            </a:r>
            <a:r>
              <a:rPr lang="zh-CN" altLang="zh-CN" sz="2400" dirty="0">
                <a:latin typeface="Times New Roman" panose="02020603050405020304" pitchFamily="18" charset="0"/>
                <a:cs typeface="Times New Roman" panose="02020603050405020304" pitchFamily="18" charset="0"/>
              </a:rPr>
              <a:t>区实际对接近</a:t>
            </a:r>
            <a:r>
              <a:rPr lang="zh-CN" altLang="en-US" sz="2400" dirty="0">
                <a:latin typeface="Times New Roman" panose="02020603050405020304" pitchFamily="18" charset="0"/>
                <a:cs typeface="Times New Roman" panose="02020603050405020304" pitchFamily="18" charset="0"/>
              </a:rPr>
              <a:t>带隙能量</a:t>
            </a:r>
            <a:r>
              <a:rPr lang="zh-CN" altLang="zh-CN" sz="2400" dirty="0">
                <a:latin typeface="Times New Roman" panose="02020603050405020304" pitchFamily="18" charset="0"/>
                <a:cs typeface="Times New Roman" panose="02020603050405020304" pitchFamily="18" charset="0"/>
              </a:rPr>
              <a:t>的发射光几乎是</a:t>
            </a:r>
            <a:r>
              <a:rPr lang="zh-CN" altLang="en-US" sz="2400" dirty="0">
                <a:latin typeface="Times New Roman" panose="02020603050405020304" pitchFamily="18" charset="0"/>
                <a:cs typeface="Times New Roman" panose="02020603050405020304" pitchFamily="18" charset="0"/>
              </a:rPr>
              <a:t>透</a:t>
            </a:r>
            <a:r>
              <a:rPr lang="zh-CN" altLang="zh-CN" sz="2400" dirty="0">
                <a:latin typeface="Times New Roman" panose="02020603050405020304" pitchFamily="18" charset="0"/>
                <a:cs typeface="Times New Roman" panose="02020603050405020304" pitchFamily="18" charset="0"/>
              </a:rPr>
              <a:t>明的。</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但必须指出</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对远离注入区的</a:t>
            </a:r>
            <a:r>
              <a:rPr lang="zh-CN" altLang="en-US" sz="2400" dirty="0">
                <a:latin typeface="Times New Roman" panose="02020603050405020304" pitchFamily="18" charset="0"/>
                <a:cs typeface="Times New Roman" panose="02020603050405020304" pitchFamily="18" charset="0"/>
              </a:rPr>
              <a:t>有源区</a:t>
            </a:r>
            <a:r>
              <a:rPr lang="zh-CN" altLang="zh-CN" sz="2400" dirty="0">
                <a:latin typeface="Times New Roman" panose="02020603050405020304" pitchFamily="18" charset="0"/>
                <a:cs typeface="Times New Roman" panose="02020603050405020304" pitchFamily="18" charset="0"/>
              </a:rPr>
              <a:t>是处在平衡状态的</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这些</a:t>
            </a:r>
            <a:r>
              <a:rPr lang="zh-CN" altLang="en-US" sz="2400" dirty="0">
                <a:latin typeface="Times New Roman" panose="02020603050405020304" pitchFamily="18" charset="0"/>
                <a:cs typeface="Times New Roman" panose="02020603050405020304" pitchFamily="18" charset="0"/>
              </a:rPr>
              <a:t>区域</a:t>
            </a:r>
            <a:r>
              <a:rPr lang="zh-CN" altLang="zh-CN" sz="2400" dirty="0">
                <a:latin typeface="Times New Roman" panose="02020603050405020304" pitchFamily="18" charset="0"/>
                <a:cs typeface="Times New Roman" panose="02020603050405020304" pitchFamily="18" charset="0"/>
              </a:rPr>
              <a:t>不是电流注入区，这些地方要吸收接近</a:t>
            </a:r>
            <a:r>
              <a:rPr lang="zh-CN" altLang="en-US" sz="2400" dirty="0">
                <a:latin typeface="Times New Roman" panose="02020603050405020304" pitchFamily="18" charset="0"/>
                <a:cs typeface="Times New Roman" panose="02020603050405020304" pitchFamily="18" charset="0"/>
              </a:rPr>
              <a:t>带隙能量</a:t>
            </a:r>
            <a:r>
              <a:rPr lang="zh-CN" altLang="zh-CN" sz="2400" dirty="0">
                <a:latin typeface="Times New Roman" panose="02020603050405020304" pitchFamily="18" charset="0"/>
                <a:cs typeface="Times New Roman" panose="02020603050405020304" pitchFamily="18" charset="0"/>
              </a:rPr>
              <a:t>的光发射</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为了减小由于吸收的</a:t>
            </a:r>
            <a:r>
              <a:rPr lang="zh-CN" altLang="en-US" sz="2400" dirty="0">
                <a:latin typeface="Times New Roman" panose="02020603050405020304" pitchFamily="18" charset="0"/>
                <a:cs typeface="Times New Roman" panose="02020603050405020304" pitchFamily="18" charset="0"/>
              </a:rPr>
              <a:t>光</a:t>
            </a:r>
            <a:r>
              <a:rPr lang="zh-CN" altLang="zh-CN" sz="2400" dirty="0">
                <a:latin typeface="Times New Roman" panose="02020603050405020304" pitchFamily="18" charset="0"/>
                <a:cs typeface="Times New Roman" panose="02020603050405020304" pitchFamily="18" charset="0"/>
              </a:rPr>
              <a:t>损耗</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有源</a:t>
            </a:r>
            <a:r>
              <a:rPr lang="zh-CN" altLang="en-US" sz="2400" dirty="0">
                <a:latin typeface="Times New Roman" panose="02020603050405020304" pitchFamily="18" charset="0"/>
                <a:cs typeface="Times New Roman" panose="02020603050405020304" pitchFamily="18" charset="0"/>
              </a:rPr>
              <a:t>区</a:t>
            </a:r>
            <a:r>
              <a:rPr lang="zh-CN" altLang="zh-CN" sz="2400" dirty="0">
                <a:latin typeface="Times New Roman" panose="02020603050405020304" pitchFamily="18" charset="0"/>
                <a:cs typeface="Times New Roman" panose="02020603050405020304" pitchFamily="18" charset="0"/>
              </a:rPr>
              <a:t>必须有高的内</a:t>
            </a:r>
            <a:r>
              <a:rPr lang="zh-CN" altLang="en-US" sz="2400" dirty="0">
                <a:latin typeface="Times New Roman" panose="02020603050405020304" pitchFamily="18" charset="0"/>
                <a:cs typeface="Times New Roman" panose="02020603050405020304" pitchFamily="18" charset="0"/>
              </a:rPr>
              <a:t>量子</a:t>
            </a:r>
            <a:r>
              <a:rPr lang="zh-CN" altLang="zh-CN" sz="2400" dirty="0">
                <a:latin typeface="Times New Roman" panose="02020603050405020304" pitchFamily="18" charset="0"/>
                <a:cs typeface="Times New Roman" panose="02020603050405020304" pitchFamily="18" charset="0"/>
              </a:rPr>
              <a:t>效率</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以便吸收光子后能够再发射。</a:t>
            </a:r>
          </a:p>
          <a:p>
            <a:endParaRPr lang="zh-CN" altLang="en-US"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3761930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en-US" altLang="zh-CN" dirty="0">
                <a:solidFill>
                  <a:srgbClr val="0000FF"/>
                </a:solidFill>
              </a:rPr>
              <a:t>LED</a:t>
            </a:r>
            <a:r>
              <a:rPr lang="zh-CN" altLang="en-US" dirty="0">
                <a:solidFill>
                  <a:srgbClr val="0000FF"/>
                </a:solidFill>
              </a:rPr>
              <a:t>管芯形状的选择</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1844824"/>
            <a:ext cx="55435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293096"/>
            <a:ext cx="571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3155743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电流扩展层</a:t>
            </a:r>
            <a:r>
              <a:rPr lang="en-US" altLang="zh-CN" dirty="0">
                <a:solidFill>
                  <a:srgbClr val="0000FF"/>
                </a:solidFill>
              </a:rPr>
              <a:t>&amp;</a:t>
            </a:r>
            <a:r>
              <a:rPr lang="zh-CN" altLang="en-US" dirty="0">
                <a:solidFill>
                  <a:srgbClr val="0000FF"/>
                </a:solidFill>
              </a:rPr>
              <a:t>透明电极</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2066503"/>
            <a:ext cx="56673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3379966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接触电极形状和尺寸的选择</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03" y="2420888"/>
            <a:ext cx="881779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p14="http://schemas.microsoft.com/office/powerpoint/2010/main" val="303695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548680"/>
          </a:xfrm>
        </p:spPr>
        <p:txBody>
          <a:bodyPr>
            <a:normAutofit fontScale="90000"/>
          </a:bodyPr>
          <a:lstStyle/>
          <a:p>
            <a:r>
              <a:rPr lang="zh-CN" altLang="en-US" dirty="0">
                <a:solidFill>
                  <a:srgbClr val="7030A0"/>
                </a:solidFill>
              </a:rPr>
              <a:t>半导体发光二极管</a:t>
            </a:r>
            <a:endParaRPr lang="zh-CN" altLang="en-US" dirty="0"/>
          </a:p>
        </p:txBody>
      </p:sp>
      <p:sp>
        <p:nvSpPr>
          <p:cNvPr id="3" name="内容占位符 2"/>
          <p:cNvSpPr>
            <a:spLocks noGrp="1"/>
          </p:cNvSpPr>
          <p:nvPr>
            <p:ph idx="1"/>
          </p:nvPr>
        </p:nvSpPr>
        <p:spPr>
          <a:xfrm>
            <a:off x="460380" y="620688"/>
            <a:ext cx="8229600" cy="5328592"/>
          </a:xfrm>
        </p:spPr>
        <p:txBody>
          <a:bodyPr>
            <a:noAutofit/>
          </a:bodyPr>
          <a:lstStyle/>
          <a:p>
            <a:r>
              <a:rPr lang="en-US" altLang="zh-CN" sz="2400"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ED比</a:t>
            </a:r>
            <a:r>
              <a:rPr lang="en-US" altLang="zh-CN" sz="2400"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D结构简单</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不要求有镜面和光腔为光子提供反</a:t>
            </a:r>
            <a:r>
              <a:rPr lang="zh-CN" altLang="en-US" sz="2400" dirty="0">
                <a:latin typeface="Times New Roman" panose="02020603050405020304" pitchFamily="18" charset="0"/>
                <a:cs typeface="Times New Roman" panose="02020603050405020304" pitchFamily="18" charset="0"/>
              </a:rPr>
              <a:t>馈，</a:t>
            </a:r>
            <a:r>
              <a:rPr lang="zh-CN" altLang="zh-CN" sz="2400" dirty="0">
                <a:latin typeface="Times New Roman" panose="02020603050405020304" pitchFamily="18" charset="0"/>
                <a:cs typeface="Times New Roman" panose="02020603050405020304" pitchFamily="18" charset="0"/>
              </a:rPr>
              <a:t>发射光是光谱较宽的非相干光</a:t>
            </a:r>
            <a:r>
              <a:rPr lang="zh-CN" altLang="en-US" sz="2400" dirty="0">
                <a:latin typeface="Times New Roman" panose="02020603050405020304" pitchFamily="18" charset="0"/>
                <a:cs typeface="Times New Roman" panose="02020603050405020304" pitchFamily="18" charset="0"/>
              </a:rPr>
              <a:t>，相位上</a:t>
            </a:r>
            <a:r>
              <a:rPr lang="zh-CN" altLang="zh-CN" sz="2400" dirty="0">
                <a:latin typeface="Times New Roman" panose="02020603050405020304" pitchFamily="18" charset="0"/>
                <a:cs typeface="Times New Roman" panose="02020603050405020304" pitchFamily="18" charset="0"/>
              </a:rPr>
              <a:t>是无序的</a:t>
            </a:r>
            <a:r>
              <a:rPr lang="zh-CN" altLang="en-US" sz="2400" dirty="0">
                <a:latin typeface="Times New Roman" panose="02020603050405020304" pitchFamily="18" charset="0"/>
                <a:cs typeface="Times New Roman" panose="02020603050405020304" pitchFamily="18" charset="0"/>
              </a:rPr>
              <a:t>，输</a:t>
            </a:r>
            <a:r>
              <a:rPr lang="zh-CN" altLang="zh-CN" sz="2400" dirty="0">
                <a:latin typeface="Times New Roman" panose="02020603050405020304" pitchFamily="18" charset="0"/>
                <a:cs typeface="Times New Roman" panose="02020603050405020304" pitchFamily="18" charset="0"/>
              </a:rPr>
              <a:t>出光功率较低，响应速度较慢</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调制带宽小</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它</a:t>
            </a:r>
            <a:r>
              <a:rPr lang="zh-CN" altLang="en-US" sz="2400" dirty="0">
                <a:latin typeface="Times New Roman" panose="02020603050405020304" pitchFamily="18" charset="0"/>
                <a:cs typeface="Times New Roman" panose="02020603050405020304" pitchFamily="18" charset="0"/>
              </a:rPr>
              <a:t>由</a:t>
            </a:r>
            <a:r>
              <a:rPr lang="zh-CN" altLang="zh-CN" sz="2400" dirty="0">
                <a:solidFill>
                  <a:srgbClr val="0000FF"/>
                </a:solidFill>
                <a:latin typeface="Times New Roman" panose="02020603050405020304" pitchFamily="18" charset="0"/>
                <a:cs typeface="Times New Roman" panose="02020603050405020304" pitchFamily="18" charset="0"/>
              </a:rPr>
              <a:t>工作在正向偏压条件下的pn结</a:t>
            </a:r>
            <a:r>
              <a:rPr lang="zh-CN" altLang="zh-CN" sz="2400" dirty="0">
                <a:latin typeface="Times New Roman" panose="02020603050405020304" pitchFamily="18" charset="0"/>
                <a:cs typeface="Times New Roman" panose="02020603050405020304" pitchFamily="18" charset="0"/>
              </a:rPr>
              <a:t>构成，随着LED有源层所用半导体材料的不同其发射光波长范围可以从蓝光一直到近红外．</a:t>
            </a:r>
          </a:p>
          <a:p>
            <a:r>
              <a:rPr lang="zh-CN" altLang="zh-CN" sz="2400" dirty="0">
                <a:latin typeface="Times New Roman" panose="02020603050405020304" pitchFamily="18" charset="0"/>
                <a:cs typeface="Times New Roman" panose="02020603050405020304" pitchFamily="18" charset="0"/>
              </a:rPr>
              <a:t>目前大多数</a:t>
            </a:r>
            <a:r>
              <a:rPr lang="zh-CN" altLang="en-US" sz="2400" dirty="0">
                <a:latin typeface="Times New Roman" panose="02020603050405020304" pitchFamily="18" charset="0"/>
                <a:cs typeface="Times New Roman" panose="02020603050405020304" pitchFamily="18" charset="0"/>
              </a:rPr>
              <a:t>商业用</a:t>
            </a:r>
            <a:r>
              <a:rPr lang="en-US" altLang="zh-CN" sz="2400" dirty="0">
                <a:latin typeface="Times New Roman" panose="02020603050405020304" pitchFamily="18" charset="0"/>
                <a:cs typeface="Times New Roman" panose="02020603050405020304" pitchFamily="18" charset="0"/>
              </a:rPr>
              <a:t>LED</a:t>
            </a:r>
            <a:r>
              <a:rPr lang="zh-CN" altLang="en-US" sz="2400" dirty="0">
                <a:latin typeface="Times New Roman" panose="02020603050405020304" pitchFamily="18" charset="0"/>
                <a:cs typeface="Times New Roman" panose="02020603050405020304" pitchFamily="18" charset="0"/>
              </a:rPr>
              <a:t>都采用</a:t>
            </a:r>
            <a:r>
              <a:rPr lang="en-US" altLang="zh-CN" sz="2400" dirty="0">
                <a:solidFill>
                  <a:srgbClr val="0000FF"/>
                </a:solidFill>
                <a:latin typeface="Times New Roman" panose="02020603050405020304" pitchFamily="18" charset="0"/>
                <a:cs typeface="Times New Roman" panose="02020603050405020304" pitchFamily="18" charset="0"/>
              </a:rPr>
              <a:t>III-V</a:t>
            </a:r>
            <a:r>
              <a:rPr lang="zh-CN" altLang="en-US" sz="2400" dirty="0">
                <a:solidFill>
                  <a:srgbClr val="0000FF"/>
                </a:solidFill>
                <a:latin typeface="Times New Roman" panose="02020603050405020304" pitchFamily="18" charset="0"/>
                <a:cs typeface="Times New Roman" panose="02020603050405020304" pitchFamily="18" charset="0"/>
              </a:rPr>
              <a:t>族化合物半导体（包括用于蓝、绿光的</a:t>
            </a:r>
            <a:r>
              <a:rPr lang="en-US" altLang="zh-CN" sz="2400" dirty="0">
                <a:solidFill>
                  <a:srgbClr val="0000FF"/>
                </a:solidFill>
                <a:latin typeface="Times New Roman" panose="02020603050405020304" pitchFamily="18" charset="0"/>
                <a:cs typeface="Times New Roman" panose="02020603050405020304" pitchFamily="18" charset="0"/>
              </a:rPr>
              <a:t>III</a:t>
            </a:r>
            <a:r>
              <a:rPr lang="zh-CN" altLang="en-US" sz="2400" dirty="0">
                <a:solidFill>
                  <a:srgbClr val="0000FF"/>
                </a:solidFill>
                <a:latin typeface="Times New Roman" panose="02020603050405020304" pitchFamily="18" charset="0"/>
                <a:cs typeface="Times New Roman" panose="02020603050405020304" pitchFamily="18" charset="0"/>
              </a:rPr>
              <a:t>族氮化物）</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II-VI</a:t>
            </a:r>
            <a:r>
              <a:rPr lang="zh-CN" altLang="en-US" sz="2400" dirty="0">
                <a:latin typeface="Times New Roman" panose="02020603050405020304" pitchFamily="18" charset="0"/>
                <a:cs typeface="Times New Roman" panose="02020603050405020304" pitchFamily="18" charset="0"/>
              </a:rPr>
              <a:t>族化合物半导体中的</a:t>
            </a:r>
            <a:r>
              <a:rPr lang="en-US" altLang="zh-CN" sz="2400" dirty="0" err="1">
                <a:latin typeface="Times New Roman" panose="02020603050405020304" pitchFamily="18" charset="0"/>
                <a:cs typeface="Times New Roman" panose="02020603050405020304" pitchFamily="18" charset="0"/>
              </a:rPr>
              <a:t>ZnS</a:t>
            </a:r>
            <a:r>
              <a:rPr lang="zh-CN" altLang="en-US" sz="2400" dirty="0">
                <a:latin typeface="Times New Roman" panose="02020603050405020304" pitchFamily="18" charset="0"/>
                <a:cs typeface="Times New Roman" panose="02020603050405020304" pitchFamily="18" charset="0"/>
              </a:rPr>
              <a:t>和</a:t>
            </a:r>
            <a:r>
              <a:rPr lang="en-US" altLang="zh-CN" sz="2400" dirty="0" err="1">
                <a:latin typeface="Times New Roman" panose="02020603050405020304" pitchFamily="18" charset="0"/>
                <a:cs typeface="Times New Roman" panose="02020603050405020304" pitchFamily="18" charset="0"/>
              </a:rPr>
              <a:t>ZnSe</a:t>
            </a:r>
            <a:r>
              <a:rPr lang="zh-CN" altLang="en-US" sz="2400" dirty="0">
                <a:latin typeface="Times New Roman" panose="02020603050405020304" pitchFamily="18" charset="0"/>
                <a:cs typeface="Times New Roman" panose="02020603050405020304" pitchFamily="18" charset="0"/>
              </a:rPr>
              <a:t>也可用作蓝光和可见光材料，但是用它们制作高质量的</a:t>
            </a:r>
            <a:r>
              <a:rPr lang="en-US" altLang="zh-CN" sz="2400" dirty="0" err="1">
                <a:latin typeface="Times New Roman" panose="02020603050405020304" pitchFamily="18" charset="0"/>
                <a:cs typeface="Times New Roman" panose="02020603050405020304" pitchFamily="18" charset="0"/>
              </a:rPr>
              <a:t>pn</a:t>
            </a:r>
            <a:r>
              <a:rPr lang="zh-CN" altLang="en-US" sz="2400" dirty="0">
                <a:latin typeface="Times New Roman" panose="02020603050405020304" pitchFamily="18" charset="0"/>
                <a:cs typeface="Times New Roman" panose="02020603050405020304" pitchFamily="18" charset="0"/>
              </a:rPr>
              <a:t>结比较困难，因此在</a:t>
            </a:r>
            <a:r>
              <a:rPr lang="zh-CN" altLang="en-US" sz="2400" dirty="0">
                <a:solidFill>
                  <a:srgbClr val="0000FF"/>
                </a:solidFill>
                <a:latin typeface="Times New Roman" panose="02020603050405020304" pitchFamily="18" charset="0"/>
                <a:cs typeface="Times New Roman" panose="02020603050405020304" pitchFamily="18" charset="0"/>
              </a:rPr>
              <a:t>蓝、绿光波段中</a:t>
            </a:r>
            <a:r>
              <a:rPr lang="en-US" altLang="zh-CN" sz="2400" dirty="0" err="1">
                <a:solidFill>
                  <a:srgbClr val="0000FF"/>
                </a:solidFill>
                <a:latin typeface="Times New Roman" panose="02020603050405020304" pitchFamily="18" charset="0"/>
                <a:cs typeface="Times New Roman" panose="02020603050405020304" pitchFamily="18" charset="0"/>
              </a:rPr>
              <a:t>AlGaInN</a:t>
            </a:r>
            <a:r>
              <a:rPr lang="zh-CN" altLang="en-US" sz="2400" dirty="0">
                <a:solidFill>
                  <a:srgbClr val="0000FF"/>
                </a:solidFill>
                <a:latin typeface="Times New Roman" panose="02020603050405020304" pitchFamily="18" charset="0"/>
                <a:cs typeface="Times New Roman" panose="02020603050405020304" pitchFamily="18" charset="0"/>
              </a:rPr>
              <a:t>系材料</a:t>
            </a:r>
            <a:r>
              <a:rPr lang="zh-CN" altLang="en-US" sz="2400" dirty="0">
                <a:latin typeface="Times New Roman" panose="02020603050405020304" pitchFamily="18" charset="0"/>
                <a:cs typeface="Times New Roman" panose="02020603050405020304" pitchFamily="18" charset="0"/>
              </a:rPr>
              <a:t>占优势。</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以</a:t>
            </a:r>
            <a:r>
              <a:rPr lang="en-US" altLang="zh-CN" sz="2400" dirty="0" err="1">
                <a:latin typeface="Times New Roman" panose="02020603050405020304" pitchFamily="18" charset="0"/>
                <a:cs typeface="Times New Roman" panose="02020603050405020304" pitchFamily="18" charset="0"/>
              </a:rPr>
              <a:t>GaAs</a:t>
            </a:r>
            <a:r>
              <a:rPr lang="zh-CN" altLang="en-US" sz="2400" dirty="0">
                <a:latin typeface="Times New Roman" panose="02020603050405020304" pitchFamily="18" charset="0"/>
                <a:cs typeface="Times New Roman" panose="02020603050405020304" pitchFamily="18" charset="0"/>
              </a:rPr>
              <a:t>为衬底的</a:t>
            </a:r>
            <a:r>
              <a:rPr lang="en-US" altLang="zh-CN" sz="2400" dirty="0" err="1">
                <a:solidFill>
                  <a:srgbClr val="0000FF"/>
                </a:solidFill>
                <a:latin typeface="Times New Roman" panose="02020603050405020304" pitchFamily="18" charset="0"/>
                <a:cs typeface="Times New Roman" panose="02020603050405020304" pitchFamily="18" charset="0"/>
              </a:rPr>
              <a:t>AlGaAs</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GaAs</a:t>
            </a: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GaAsP</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GaAs</a:t>
            </a: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AlGaInP</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GaAs</a:t>
            </a:r>
            <a:r>
              <a:rPr lang="zh-CN" altLang="en-US" sz="2400" dirty="0">
                <a:solidFill>
                  <a:srgbClr val="0000FF"/>
                </a:solidFill>
                <a:latin typeface="Times New Roman" panose="02020603050405020304" pitchFamily="18" charset="0"/>
                <a:cs typeface="Times New Roman" panose="02020603050405020304" pitchFamily="18" charset="0"/>
              </a:rPr>
              <a:t>异质结</a:t>
            </a:r>
            <a:r>
              <a:rPr lang="en-US" altLang="zh-CN" sz="2400" dirty="0">
                <a:solidFill>
                  <a:srgbClr val="0000FF"/>
                </a:solidFill>
                <a:latin typeface="Times New Roman" panose="02020603050405020304" pitchFamily="18" charset="0"/>
                <a:cs typeface="Times New Roman" panose="02020603050405020304" pitchFamily="18" charset="0"/>
              </a:rPr>
              <a:t>LED</a:t>
            </a:r>
            <a:r>
              <a:rPr lang="zh-CN" altLang="en-US" sz="2400" dirty="0">
                <a:solidFill>
                  <a:srgbClr val="0000FF"/>
                </a:solidFill>
                <a:latin typeface="Times New Roman" panose="02020603050405020304" pitchFamily="18" charset="0"/>
                <a:cs typeface="Times New Roman" panose="02020603050405020304" pitchFamily="18" charset="0"/>
              </a:rPr>
              <a:t>，其发射光波长在</a:t>
            </a:r>
            <a:r>
              <a:rPr lang="en-US" altLang="zh-CN" sz="2400" dirty="0">
                <a:solidFill>
                  <a:srgbClr val="0000FF"/>
                </a:solidFill>
                <a:latin typeface="Times New Roman" panose="02020603050405020304" pitchFamily="18" charset="0"/>
                <a:cs typeface="Times New Roman" panose="02020603050405020304" pitchFamily="18" charset="0"/>
              </a:rPr>
              <a:t>780-980nm</a:t>
            </a:r>
            <a:r>
              <a:rPr lang="zh-CN" altLang="en-US" sz="2400" dirty="0">
                <a:solidFill>
                  <a:srgbClr val="0000FF"/>
                </a:solidFill>
                <a:latin typeface="Times New Roman" panose="02020603050405020304" pitchFamily="18" charset="0"/>
                <a:cs typeface="Times New Roman" panose="02020603050405020304" pitchFamily="18" charset="0"/>
              </a:rPr>
              <a:t>的红光和近红外波段</a:t>
            </a:r>
            <a:r>
              <a:rPr lang="zh-CN" altLang="en-US" sz="2400" dirty="0">
                <a:latin typeface="Times New Roman" panose="02020603050405020304" pitchFamily="18" charset="0"/>
                <a:cs typeface="Times New Roman" panose="02020603050405020304" pitchFamily="18" charset="0"/>
              </a:rPr>
              <a:t>，大量被用作各种遥控器、仪器的指示灯、显示器和局域通信网的光源。</a:t>
            </a:r>
            <a:endParaRPr lang="zh-CN" altLang="zh-CN" sz="24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515818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透明衬底技术</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27" y="2060848"/>
            <a:ext cx="815274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4604345"/>
            <a:ext cx="48577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extLst>
      <p:ext uri="{BB962C8B-B14F-4D97-AF65-F5344CB8AC3E}">
        <p14:creationId xmlns:p14="http://schemas.microsoft.com/office/powerpoint/2010/main" val="1250899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提高</a:t>
            </a:r>
            <a:r>
              <a:rPr lang="en-US" altLang="zh-CN" dirty="0">
                <a:solidFill>
                  <a:srgbClr val="7030A0"/>
                </a:solidFill>
              </a:rPr>
              <a:t>LED</a:t>
            </a:r>
            <a:r>
              <a:rPr lang="zh-CN" altLang="en-US" dirty="0">
                <a:solidFill>
                  <a:srgbClr val="7030A0"/>
                </a:solidFill>
              </a:rPr>
              <a:t>光提取效率的措施</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环氧树脂封装</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938" y="2204864"/>
            <a:ext cx="4237373" cy="396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p14="http://schemas.microsoft.com/office/powerpoint/2010/main" val="988409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高亮度</a:t>
            </a:r>
            <a:r>
              <a:rPr lang="en-US" altLang="zh-CN" dirty="0">
                <a:solidFill>
                  <a:srgbClr val="7030A0"/>
                </a:solidFill>
              </a:rPr>
              <a:t>LED</a:t>
            </a:r>
            <a:r>
              <a:rPr lang="zh-CN" altLang="en-US" dirty="0">
                <a:solidFill>
                  <a:srgbClr val="7030A0"/>
                </a:solidFill>
              </a:rPr>
              <a:t>的材料系</a:t>
            </a:r>
          </a:p>
        </p:txBody>
      </p:sp>
      <p:pic>
        <p:nvPicPr>
          <p:cNvPr id="4" name="Picture 2" descr="http://www.sdk.co.jp/aa/english/news/2005/image/422/1107lineup_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25" y="1268760"/>
            <a:ext cx="7688263"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599729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的光学特性</a:t>
            </a:r>
          </a:p>
        </p:txBody>
      </p:sp>
      <p:sp>
        <p:nvSpPr>
          <p:cNvPr id="3" name="内容占位符 2"/>
          <p:cNvSpPr>
            <a:spLocks noGrp="1"/>
          </p:cNvSpPr>
          <p:nvPr>
            <p:ph idx="1"/>
          </p:nvPr>
        </p:nvSpPr>
        <p:spPr>
          <a:xfrm>
            <a:off x="457200" y="1340768"/>
            <a:ext cx="8229600" cy="5069160"/>
          </a:xfrm>
        </p:spPr>
        <p:txBody>
          <a:bodyPr>
            <a:normAutofit/>
          </a:bodyPr>
          <a:lstStyle/>
          <a:p>
            <a:r>
              <a:rPr lang="en-US" altLang="zh-CN" dirty="0"/>
              <a:t>LED</a:t>
            </a:r>
            <a:r>
              <a:rPr lang="zh-CN" altLang="en-US" dirty="0"/>
              <a:t>的效率</a:t>
            </a:r>
            <a:endParaRPr lang="en-US" altLang="zh-CN" dirty="0"/>
          </a:p>
          <a:p>
            <a:pPr lvl="1"/>
            <a:r>
              <a:rPr lang="zh-CN" altLang="en-US" dirty="0">
                <a:solidFill>
                  <a:srgbClr val="0000FF"/>
                </a:solidFill>
              </a:rPr>
              <a:t>功率效率</a:t>
            </a:r>
            <a:r>
              <a:rPr lang="el-GR" altLang="zh-CN" i="1" dirty="0">
                <a:solidFill>
                  <a:srgbClr val="0000FF"/>
                </a:solidFill>
                <a:latin typeface="Times New Roman"/>
                <a:cs typeface="Times New Roman"/>
              </a:rPr>
              <a:t>η</a:t>
            </a:r>
            <a:r>
              <a:rPr lang="en-US" altLang="zh-CN" i="1" baseline="-25000" dirty="0">
                <a:solidFill>
                  <a:srgbClr val="0000FF"/>
                </a:solidFill>
                <a:latin typeface="Times New Roman"/>
                <a:cs typeface="Times New Roman"/>
              </a:rPr>
              <a:t>p</a:t>
            </a:r>
            <a:r>
              <a:rPr lang="en-US" altLang="zh-CN" dirty="0"/>
              <a:t>=</a:t>
            </a:r>
            <a:r>
              <a:rPr lang="zh-CN" altLang="en-US" dirty="0"/>
              <a:t>光功率</a:t>
            </a:r>
            <a:r>
              <a:rPr lang="en-US" altLang="zh-CN" dirty="0"/>
              <a:t>/</a:t>
            </a:r>
            <a:r>
              <a:rPr lang="zh-CN" altLang="en-US" dirty="0"/>
              <a:t>电功率</a:t>
            </a:r>
            <a:endParaRPr lang="en-US" altLang="zh-CN" dirty="0"/>
          </a:p>
          <a:p>
            <a:pPr lvl="1"/>
            <a:r>
              <a:rPr lang="zh-CN" altLang="en-US" dirty="0">
                <a:solidFill>
                  <a:srgbClr val="0000FF"/>
                </a:solidFill>
              </a:rPr>
              <a:t>外量子效率</a:t>
            </a:r>
            <a:r>
              <a:rPr lang="el-GR" altLang="zh-CN" i="1" dirty="0">
                <a:solidFill>
                  <a:srgbClr val="0000FF"/>
                </a:solidFill>
                <a:latin typeface="Times New Roman"/>
                <a:cs typeface="Times New Roman"/>
              </a:rPr>
              <a:t>η</a:t>
            </a:r>
            <a:r>
              <a:rPr lang="en-US" altLang="zh-CN" i="1" baseline="-25000" dirty="0" err="1">
                <a:solidFill>
                  <a:srgbClr val="0000FF"/>
                </a:solidFill>
                <a:latin typeface="Times New Roman"/>
                <a:cs typeface="Times New Roman"/>
              </a:rPr>
              <a:t>ext</a:t>
            </a:r>
            <a:r>
              <a:rPr lang="en-US" altLang="zh-CN" dirty="0"/>
              <a:t>=</a:t>
            </a:r>
            <a:r>
              <a:rPr lang="zh-CN" altLang="en-US" dirty="0"/>
              <a:t>单位时间内从</a:t>
            </a:r>
            <a:r>
              <a:rPr lang="en-US" altLang="zh-CN" dirty="0"/>
              <a:t>LED</a:t>
            </a:r>
            <a:r>
              <a:rPr lang="zh-CN" altLang="en-US" dirty="0"/>
              <a:t>出射的光子数</a:t>
            </a:r>
            <a:r>
              <a:rPr lang="en-US" altLang="zh-CN" dirty="0"/>
              <a:t>/</a:t>
            </a:r>
            <a:r>
              <a:rPr lang="zh-CN" altLang="en-US" dirty="0"/>
              <a:t>注入到</a:t>
            </a:r>
            <a:r>
              <a:rPr lang="en-US" altLang="zh-CN" dirty="0"/>
              <a:t>LED</a:t>
            </a:r>
            <a:r>
              <a:rPr lang="zh-CN" altLang="en-US" dirty="0"/>
              <a:t>的电子数</a:t>
            </a:r>
            <a:r>
              <a:rPr lang="en-US" altLang="zh-CN" dirty="0"/>
              <a:t>=</a:t>
            </a:r>
            <a:r>
              <a:rPr lang="zh-CN" altLang="en-US" dirty="0"/>
              <a:t>内量子效率</a:t>
            </a:r>
            <a:r>
              <a:rPr lang="en-US" altLang="zh-CN" dirty="0"/>
              <a:t>×</a:t>
            </a:r>
            <a:r>
              <a:rPr lang="zh-CN" altLang="en-US" dirty="0"/>
              <a:t>光提取效率</a:t>
            </a:r>
          </a:p>
          <a:p>
            <a:pPr lvl="1"/>
            <a:r>
              <a:rPr lang="zh-CN" altLang="en-US" dirty="0">
                <a:solidFill>
                  <a:srgbClr val="0000FF"/>
                </a:solidFill>
              </a:rPr>
              <a:t>光提取效率</a:t>
            </a:r>
            <a:r>
              <a:rPr lang="el-GR" altLang="zh-CN" i="1" dirty="0">
                <a:solidFill>
                  <a:srgbClr val="0000FF"/>
                </a:solidFill>
                <a:latin typeface="Times New Roman"/>
                <a:cs typeface="Times New Roman"/>
              </a:rPr>
              <a:t>η</a:t>
            </a:r>
            <a:r>
              <a:rPr lang="en-US" altLang="zh-CN" i="1" baseline="-25000" dirty="0" err="1">
                <a:solidFill>
                  <a:srgbClr val="0000FF"/>
                </a:solidFill>
                <a:latin typeface="Times New Roman"/>
                <a:cs typeface="Times New Roman"/>
              </a:rPr>
              <a:t>extr</a:t>
            </a:r>
            <a:r>
              <a:rPr lang="en-US" altLang="zh-CN" dirty="0"/>
              <a:t>=</a:t>
            </a:r>
            <a:r>
              <a:rPr lang="zh-CN" altLang="en-US" dirty="0"/>
              <a:t>单位时间内从</a:t>
            </a:r>
            <a:r>
              <a:rPr lang="en-US" altLang="zh-CN" dirty="0"/>
              <a:t>LED</a:t>
            </a:r>
            <a:r>
              <a:rPr lang="zh-CN" altLang="en-US" dirty="0"/>
              <a:t>出射的光子数</a:t>
            </a:r>
            <a:r>
              <a:rPr lang="en-US" altLang="zh-CN" dirty="0"/>
              <a:t>/LED</a:t>
            </a:r>
            <a:r>
              <a:rPr lang="zh-CN" altLang="en-US" dirty="0"/>
              <a:t>产生的光子数</a:t>
            </a:r>
            <a:endParaRPr lang="en-US" altLang="zh-CN" dirty="0"/>
          </a:p>
          <a:p>
            <a:pPr lvl="1"/>
            <a:r>
              <a:rPr lang="zh-CN" altLang="en-US" dirty="0">
                <a:solidFill>
                  <a:srgbClr val="0000FF"/>
                </a:solidFill>
              </a:rPr>
              <a:t>内量子效率</a:t>
            </a:r>
            <a:r>
              <a:rPr lang="el-GR" altLang="zh-CN" i="1" dirty="0">
                <a:solidFill>
                  <a:srgbClr val="0000FF"/>
                </a:solidFill>
                <a:latin typeface="Times New Roman"/>
                <a:cs typeface="Times New Roman"/>
              </a:rPr>
              <a:t>η</a:t>
            </a:r>
            <a:r>
              <a:rPr lang="en-US" altLang="zh-CN" i="1" baseline="-25000" dirty="0" err="1">
                <a:solidFill>
                  <a:srgbClr val="0000FF"/>
                </a:solidFill>
                <a:latin typeface="Times New Roman"/>
                <a:cs typeface="Times New Roman"/>
              </a:rPr>
              <a:t>int</a:t>
            </a:r>
            <a:r>
              <a:rPr lang="en-US" altLang="zh-CN" dirty="0"/>
              <a:t>=</a:t>
            </a:r>
            <a:r>
              <a:rPr lang="zh-CN" altLang="en-US" dirty="0"/>
              <a:t>单位时间内</a:t>
            </a:r>
            <a:r>
              <a:rPr lang="en-US" altLang="zh-CN" dirty="0"/>
              <a:t>LED</a:t>
            </a:r>
            <a:r>
              <a:rPr lang="zh-CN" altLang="en-US" dirty="0"/>
              <a:t>产生的光子数</a:t>
            </a:r>
            <a:r>
              <a:rPr lang="en-US" altLang="zh-CN" dirty="0"/>
              <a:t>/</a:t>
            </a:r>
            <a:r>
              <a:rPr lang="zh-CN" altLang="en-US" dirty="0"/>
              <a:t>注入到</a:t>
            </a:r>
            <a:r>
              <a:rPr lang="en-US" altLang="zh-CN" dirty="0"/>
              <a:t>LED</a:t>
            </a:r>
            <a:r>
              <a:rPr lang="zh-CN" altLang="en-US" dirty="0"/>
              <a:t>的电子数</a:t>
            </a:r>
            <a:r>
              <a:rPr lang="en-US" altLang="zh-CN" dirty="0"/>
              <a:t>=</a:t>
            </a:r>
            <a:r>
              <a:rPr lang="zh-CN" altLang="en-US" dirty="0"/>
              <a:t>注入效率</a:t>
            </a:r>
            <a:r>
              <a:rPr lang="en-US" altLang="zh-CN" dirty="0"/>
              <a:t>×</a:t>
            </a:r>
            <a:r>
              <a:rPr lang="zh-CN" altLang="en-US" dirty="0"/>
              <a:t>辐射复合效率</a:t>
            </a:r>
            <a:endParaRPr lang="en-US" altLang="zh-CN" dirty="0"/>
          </a:p>
          <a:p>
            <a:pPr lvl="1"/>
            <a:r>
              <a:rPr lang="zh-CN" altLang="en-US" dirty="0">
                <a:solidFill>
                  <a:srgbClr val="0000FF"/>
                </a:solidFill>
              </a:rPr>
              <a:t>注入效率</a:t>
            </a:r>
            <a:r>
              <a:rPr lang="el-GR" altLang="zh-CN" i="1" dirty="0">
                <a:solidFill>
                  <a:srgbClr val="0000FF"/>
                </a:solidFill>
                <a:latin typeface="Times New Roman"/>
                <a:cs typeface="Times New Roman"/>
              </a:rPr>
              <a:t>η</a:t>
            </a:r>
            <a:r>
              <a:rPr lang="en-US" altLang="zh-CN" i="1" baseline="-25000" dirty="0" err="1">
                <a:solidFill>
                  <a:srgbClr val="0000FF"/>
                </a:solidFill>
                <a:latin typeface="Times New Roman"/>
                <a:cs typeface="Times New Roman"/>
              </a:rPr>
              <a:t>inj</a:t>
            </a:r>
            <a:r>
              <a:rPr lang="en-US" altLang="zh-CN" i="1" baseline="-25000" dirty="0">
                <a:solidFill>
                  <a:srgbClr val="0000FF"/>
                </a:solidFill>
                <a:latin typeface="Times New Roman"/>
                <a:cs typeface="Times New Roman"/>
              </a:rPr>
              <a:t> </a:t>
            </a:r>
            <a:r>
              <a:rPr lang="en-US" altLang="zh-CN" dirty="0"/>
              <a:t>=</a:t>
            </a:r>
            <a:r>
              <a:rPr lang="zh-CN" altLang="en-US" dirty="0"/>
              <a:t>单位时间内注入到</a:t>
            </a:r>
            <a:r>
              <a:rPr lang="en-US" altLang="zh-CN" dirty="0"/>
              <a:t>LED</a:t>
            </a:r>
            <a:r>
              <a:rPr lang="zh-CN" altLang="en-US" dirty="0"/>
              <a:t>有源区的电子数</a:t>
            </a:r>
            <a:r>
              <a:rPr lang="en-US" altLang="zh-CN" dirty="0"/>
              <a:t>/</a:t>
            </a:r>
            <a:r>
              <a:rPr lang="zh-CN" altLang="en-US" dirty="0"/>
              <a:t>注入到</a:t>
            </a:r>
            <a:r>
              <a:rPr lang="en-US" altLang="zh-CN" dirty="0"/>
              <a:t>LED</a:t>
            </a:r>
            <a:r>
              <a:rPr lang="zh-CN" altLang="en-US" dirty="0"/>
              <a:t>的电子数</a:t>
            </a:r>
            <a:endParaRPr lang="en-US" altLang="zh-CN" dirty="0"/>
          </a:p>
          <a:p>
            <a:pPr lvl="1"/>
            <a:r>
              <a:rPr lang="zh-CN" altLang="en-US" dirty="0">
                <a:solidFill>
                  <a:srgbClr val="0000FF"/>
                </a:solidFill>
              </a:rPr>
              <a:t>辐射复合效率</a:t>
            </a:r>
            <a:r>
              <a:rPr lang="el-GR" altLang="zh-CN" i="1" dirty="0">
                <a:solidFill>
                  <a:srgbClr val="0000FF"/>
                </a:solidFill>
                <a:latin typeface="Times New Roman"/>
                <a:cs typeface="Times New Roman"/>
              </a:rPr>
              <a:t>η</a:t>
            </a:r>
            <a:r>
              <a:rPr lang="en-US" altLang="zh-CN" i="1" baseline="-25000" dirty="0">
                <a:solidFill>
                  <a:srgbClr val="0000FF"/>
                </a:solidFill>
                <a:latin typeface="Times New Roman"/>
                <a:cs typeface="Times New Roman"/>
              </a:rPr>
              <a:t>r</a:t>
            </a:r>
            <a:r>
              <a:rPr lang="en-US" altLang="zh-CN" dirty="0"/>
              <a:t>=</a:t>
            </a:r>
            <a:r>
              <a:rPr lang="zh-CN" altLang="en-US" dirty="0"/>
              <a:t>单位时间内</a:t>
            </a:r>
            <a:r>
              <a:rPr lang="en-US" altLang="zh-CN" dirty="0"/>
              <a:t>LED</a:t>
            </a:r>
            <a:r>
              <a:rPr lang="zh-CN" altLang="en-US" dirty="0"/>
              <a:t>产生的光子数</a:t>
            </a:r>
            <a:r>
              <a:rPr lang="en-US" altLang="zh-CN" dirty="0"/>
              <a:t>/</a:t>
            </a:r>
            <a:r>
              <a:rPr lang="zh-CN" altLang="en-US" dirty="0"/>
              <a:t>注入到</a:t>
            </a:r>
            <a:r>
              <a:rPr lang="en-US" altLang="zh-CN" dirty="0"/>
              <a:t>LED</a:t>
            </a:r>
            <a:r>
              <a:rPr lang="zh-CN" altLang="en-US" dirty="0"/>
              <a:t>有源区的电子数</a:t>
            </a:r>
            <a:endParaRPr lang="en-US" altLang="zh-CN"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669897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的效率</a:t>
            </a:r>
          </a:p>
        </p:txBody>
      </p:sp>
      <p:graphicFrame>
        <p:nvGraphicFramePr>
          <p:cNvPr id="4" name="对象 3"/>
          <p:cNvGraphicFramePr>
            <a:graphicFrameLocks noChangeAspect="1"/>
          </p:cNvGraphicFramePr>
          <p:nvPr>
            <p:extLst>
              <p:ext uri="{D42A27DB-BD31-4B8C-83A1-F6EECF244321}">
                <p14:modId xmlns:p14="http://schemas.microsoft.com/office/powerpoint/2010/main" val="3647395175"/>
              </p:ext>
            </p:extLst>
          </p:nvPr>
        </p:nvGraphicFramePr>
        <p:xfrm>
          <a:off x="755576" y="1628800"/>
          <a:ext cx="4985771" cy="3528392"/>
        </p:xfrm>
        <a:graphic>
          <a:graphicData uri="http://schemas.openxmlformats.org/presentationml/2006/ole">
            <mc:AlternateContent xmlns:mc="http://schemas.openxmlformats.org/markup-compatibility/2006">
              <mc:Choice xmlns:v="urn:schemas-microsoft-com:vml" Requires="v">
                <p:oleObj name="Equation" r:id="rId2" imgW="1650960" imgH="1168200" progId="Equation.DSMT4">
                  <p:embed/>
                </p:oleObj>
              </mc:Choice>
              <mc:Fallback>
                <p:oleObj name="Equation" r:id="rId2" imgW="1650960" imgH="1168200" progId="Equation.DSMT4">
                  <p:embed/>
                  <p:pic>
                    <p:nvPicPr>
                      <p:cNvPr id="4" name="对象 3"/>
                      <p:cNvPicPr/>
                      <p:nvPr/>
                    </p:nvPicPr>
                    <p:blipFill>
                      <a:blip r:embed="rId3"/>
                      <a:stretch>
                        <a:fillRect/>
                      </a:stretch>
                    </p:blipFill>
                    <p:spPr>
                      <a:xfrm>
                        <a:off x="755576" y="1628800"/>
                        <a:ext cx="4985771" cy="3528392"/>
                      </a:xfrm>
                      <a:prstGeom prst="rect">
                        <a:avLst/>
                      </a:prstGeom>
                    </p:spPr>
                  </p:pic>
                </p:oleObj>
              </mc:Fallback>
            </mc:AlternateContent>
          </a:graphicData>
        </a:graphic>
      </p:graphicFrame>
      <p:sp>
        <p:nvSpPr>
          <p:cNvPr id="5" name="TextBox 4"/>
          <p:cNvSpPr txBox="1"/>
          <p:nvPr/>
        </p:nvSpPr>
        <p:spPr>
          <a:xfrm>
            <a:off x="6444208" y="2018134"/>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可以直接测量</a:t>
            </a:r>
          </a:p>
        </p:txBody>
      </p:sp>
      <p:sp>
        <p:nvSpPr>
          <p:cNvPr id="6" name="TextBox 5"/>
          <p:cNvSpPr txBox="1"/>
          <p:nvPr/>
        </p:nvSpPr>
        <p:spPr>
          <a:xfrm>
            <a:off x="6444208" y="3471391"/>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可以直接测量</a:t>
            </a:r>
          </a:p>
        </p:txBody>
      </p:sp>
      <p:sp>
        <p:nvSpPr>
          <p:cNvPr id="7" name="TextBox 6"/>
          <p:cNvSpPr txBox="1"/>
          <p:nvPr/>
        </p:nvSpPr>
        <p:spPr>
          <a:xfrm>
            <a:off x="1401901" y="5526855"/>
            <a:ext cx="6340197"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内量子效率和光提取效率只可以间接方法估算</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3251746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现有</a:t>
            </a:r>
            <a:r>
              <a:rPr lang="en-US" altLang="zh-CN" dirty="0"/>
              <a:t>LED</a:t>
            </a:r>
            <a:r>
              <a:rPr lang="zh-CN" altLang="en-US" dirty="0"/>
              <a:t>发展水平</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689100"/>
            <a:ext cx="778192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848620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7030A0"/>
                </a:solidFill>
              </a:rPr>
              <a:t>LED</a:t>
            </a:r>
            <a:r>
              <a:rPr lang="zh-CN" altLang="en-US" dirty="0">
                <a:solidFill>
                  <a:srgbClr val="7030A0"/>
                </a:solidFill>
              </a:rPr>
              <a:t>大注入下的量子效率下降效应</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718" y="1412776"/>
            <a:ext cx="5538564" cy="492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2344165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白光</a:t>
            </a:r>
            <a:r>
              <a:rPr lang="en-US" altLang="zh-CN" dirty="0">
                <a:solidFill>
                  <a:srgbClr val="7030A0"/>
                </a:solidFill>
              </a:rPr>
              <a:t>LED</a:t>
            </a:r>
            <a:r>
              <a:rPr lang="zh-CN" altLang="en-US" dirty="0">
                <a:solidFill>
                  <a:srgbClr val="7030A0"/>
                </a:solidFill>
              </a:rPr>
              <a:t>的三种实现方式</a:t>
            </a: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3" y="2428875"/>
            <a:ext cx="47752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2"/>
          <p:cNvSpPr>
            <a:spLocks noChangeArrowheads="1"/>
          </p:cNvSpPr>
          <p:nvPr/>
        </p:nvSpPr>
        <p:spPr bwMode="auto">
          <a:xfrm>
            <a:off x="357188" y="5357813"/>
            <a:ext cx="2214562" cy="428625"/>
          </a:xfrm>
          <a:prstGeom prst="wedgeRectCallout">
            <a:avLst>
              <a:gd name="adj1" fmla="val -20782"/>
              <a:gd name="adj2" fmla="val -112560"/>
            </a:avLst>
          </a:prstGeom>
          <a:solidFill>
            <a:schemeClr val="accent5">
              <a:lumMod val="20000"/>
              <a:lumOff val="80000"/>
            </a:schemeClr>
          </a:solidFill>
          <a:ln w="9525">
            <a:solidFill>
              <a:schemeClr val="tx1"/>
            </a:solidFill>
            <a:miter lim="800000"/>
            <a:headEnd/>
            <a:tailEnd/>
          </a:ln>
        </p:spPr>
        <p:txBody>
          <a:bodyPr/>
          <a:lstStyle/>
          <a:p>
            <a:pPr algn="ctr">
              <a:defRPr/>
            </a:pPr>
            <a:r>
              <a:rPr lang="zh-CN" altLang="en-US" sz="2000" b="1" dirty="0">
                <a:latin typeface="微软雅黑" panose="020B0503020204020204" pitchFamily="34" charset="-122"/>
                <a:ea typeface="微软雅黑" panose="020B0503020204020204" pitchFamily="34" charset="-122"/>
              </a:rPr>
              <a:t>目前的主流方案</a:t>
            </a:r>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3" y="2428875"/>
            <a:ext cx="3960812"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5000625" y="1928813"/>
            <a:ext cx="400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latin typeface="微软雅黑" panose="020B0503020204020204" pitchFamily="34" charset="-122"/>
                <a:ea typeface="微软雅黑" panose="020B0503020204020204" pitchFamily="34" charset="-122"/>
              </a:rPr>
              <a:t>白光</a:t>
            </a:r>
            <a:r>
              <a:rPr lang="en-US" altLang="zh-CN" sz="2400" b="1">
                <a:latin typeface="微软雅黑" panose="020B0503020204020204" pitchFamily="34" charset="-122"/>
                <a:ea typeface="微软雅黑" panose="020B0503020204020204" pitchFamily="34" charset="-122"/>
              </a:rPr>
              <a:t>LED</a:t>
            </a:r>
            <a:r>
              <a:rPr lang="zh-CN" altLang="en-US" sz="2400" b="1">
                <a:latin typeface="微软雅黑" panose="020B0503020204020204" pitchFamily="34" charset="-122"/>
                <a:ea typeface="微软雅黑" panose="020B0503020204020204" pitchFamily="34" charset="-122"/>
              </a:rPr>
              <a:t>的光谱</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extLst>
      <p:ext uri="{BB962C8B-B14F-4D97-AF65-F5344CB8AC3E}">
        <p14:creationId xmlns:p14="http://schemas.microsoft.com/office/powerpoint/2010/main" val="4082729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的调制特性</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11" y="1628800"/>
            <a:ext cx="830526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extLst>
      <p:ext uri="{BB962C8B-B14F-4D97-AF65-F5344CB8AC3E}">
        <p14:creationId xmlns:p14="http://schemas.microsoft.com/office/powerpoint/2010/main" val="924097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的调制特性</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797" y="1268760"/>
            <a:ext cx="5688406" cy="36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0395" y="4869160"/>
            <a:ext cx="85972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低频时，响应受限于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RC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；高频时，响应受限于少数载流子寿命</a:t>
            </a:r>
          </a:p>
        </p:txBody>
      </p:sp>
      <p:graphicFrame>
        <p:nvGraphicFramePr>
          <p:cNvPr id="5" name="对象 4"/>
          <p:cNvGraphicFramePr>
            <a:graphicFrameLocks noChangeAspect="1"/>
          </p:cNvGraphicFramePr>
          <p:nvPr>
            <p:extLst>
              <p:ext uri="{D42A27DB-BD31-4B8C-83A1-F6EECF244321}">
                <p14:modId xmlns:p14="http://schemas.microsoft.com/office/powerpoint/2010/main" val="2070717719"/>
              </p:ext>
            </p:extLst>
          </p:nvPr>
        </p:nvGraphicFramePr>
        <p:xfrm>
          <a:off x="3815916" y="5373216"/>
          <a:ext cx="1512168" cy="997387"/>
        </p:xfrm>
        <a:graphic>
          <a:graphicData uri="http://schemas.openxmlformats.org/presentationml/2006/ole">
            <mc:AlternateContent xmlns:mc="http://schemas.openxmlformats.org/markup-compatibility/2006">
              <mc:Choice xmlns:v="urn:schemas-microsoft-com:vml" Requires="v">
                <p:oleObj name="Equation" r:id="rId3" imgW="596880" imgH="393480" progId="Equation.DSMT4">
                  <p:embed/>
                </p:oleObj>
              </mc:Choice>
              <mc:Fallback>
                <p:oleObj name="Equation" r:id="rId3" imgW="596880" imgH="393480" progId="Equation.DSMT4">
                  <p:embed/>
                  <p:pic>
                    <p:nvPicPr>
                      <p:cNvPr id="5" name="对象 4"/>
                      <p:cNvPicPr/>
                      <p:nvPr/>
                    </p:nvPicPr>
                    <p:blipFill>
                      <a:blip r:embed="rId4"/>
                      <a:stretch>
                        <a:fillRect/>
                      </a:stretch>
                    </p:blipFill>
                    <p:spPr>
                      <a:xfrm>
                        <a:off x="3815916" y="5373216"/>
                        <a:ext cx="1512168" cy="997387"/>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extLst>
      <p:ext uri="{BB962C8B-B14F-4D97-AF65-F5344CB8AC3E}">
        <p14:creationId xmlns:p14="http://schemas.microsoft.com/office/powerpoint/2010/main" val="24775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LED</a:t>
            </a:r>
            <a:r>
              <a:rPr lang="zh-CN" altLang="en-US" dirty="0">
                <a:solidFill>
                  <a:srgbClr val="7030A0"/>
                </a:solidFill>
              </a:rPr>
              <a:t>的工作原理</a:t>
            </a:r>
          </a:p>
        </p:txBody>
      </p:sp>
      <p:sp>
        <p:nvSpPr>
          <p:cNvPr id="3" name="内容占位符 2"/>
          <p:cNvSpPr>
            <a:spLocks noGrp="1"/>
          </p:cNvSpPr>
          <p:nvPr>
            <p:ph idx="1"/>
          </p:nvPr>
        </p:nvSpPr>
        <p:spPr>
          <a:xfrm>
            <a:off x="4592978" y="1383420"/>
            <a:ext cx="4114800" cy="5069160"/>
          </a:xfrm>
        </p:spPr>
        <p:txBody>
          <a:bodyPr>
            <a:noAutofit/>
          </a:bodyPr>
          <a:lstStyle/>
          <a:p>
            <a:r>
              <a:rPr lang="zh-CN" altLang="en-US" sz="2400" dirty="0">
                <a:solidFill>
                  <a:srgbClr val="0000FF"/>
                </a:solidFill>
              </a:rPr>
              <a:t>正向偏置</a:t>
            </a:r>
            <a:r>
              <a:rPr lang="zh-CN" altLang="en-US" sz="2400" dirty="0"/>
              <a:t>条件下，高浓度电子和空穴从</a:t>
            </a:r>
            <a:r>
              <a:rPr lang="en-US" altLang="zh-CN" sz="2400" dirty="0"/>
              <a:t>N</a:t>
            </a:r>
            <a:r>
              <a:rPr lang="zh-CN" altLang="en-US" sz="2400" dirty="0"/>
              <a:t>型和</a:t>
            </a:r>
            <a:r>
              <a:rPr lang="en-US" altLang="zh-CN" sz="2400" dirty="0"/>
              <a:t>P</a:t>
            </a:r>
            <a:r>
              <a:rPr lang="zh-CN" altLang="en-US" sz="2400" dirty="0"/>
              <a:t>型</a:t>
            </a:r>
            <a:r>
              <a:rPr lang="en-US" altLang="zh-CN" sz="2400" dirty="0" err="1"/>
              <a:t>AlGaAs</a:t>
            </a:r>
            <a:r>
              <a:rPr lang="zh-CN" altLang="en-US" sz="2400" dirty="0"/>
              <a:t>层注入到</a:t>
            </a:r>
            <a:r>
              <a:rPr lang="en-US" altLang="zh-CN" sz="2400" dirty="0"/>
              <a:t>p</a:t>
            </a:r>
            <a:r>
              <a:rPr lang="zh-CN" altLang="en-US" sz="2400" dirty="0"/>
              <a:t>型</a:t>
            </a:r>
            <a:r>
              <a:rPr lang="en-US" altLang="zh-CN" sz="2400" dirty="0" err="1"/>
              <a:t>GaAs</a:t>
            </a:r>
            <a:r>
              <a:rPr lang="zh-CN" altLang="en-US" sz="2400" dirty="0"/>
              <a:t>有源区</a:t>
            </a:r>
            <a:endParaRPr lang="en-US" altLang="zh-CN" sz="2400" dirty="0"/>
          </a:p>
          <a:p>
            <a:r>
              <a:rPr lang="zh-CN" altLang="en-US" sz="2400" dirty="0"/>
              <a:t>当</a:t>
            </a:r>
            <a:r>
              <a:rPr lang="zh-CN" altLang="en-US" sz="2400" dirty="0">
                <a:solidFill>
                  <a:srgbClr val="0000FF"/>
                </a:solidFill>
              </a:rPr>
              <a:t>有源区厚度小于载流子扩散长度</a:t>
            </a:r>
            <a:r>
              <a:rPr lang="zh-CN" altLang="en-US" sz="2400" dirty="0"/>
              <a:t>时，注入到导带的电子和注入到价带的空穴是相等的，且均匀分布在有源区中</a:t>
            </a:r>
            <a:endParaRPr lang="en-US" altLang="zh-CN" sz="2400" dirty="0"/>
          </a:p>
          <a:p>
            <a:r>
              <a:rPr lang="zh-CN" altLang="en-US" sz="2400" dirty="0"/>
              <a:t>电注入激励下，</a:t>
            </a:r>
            <a:r>
              <a:rPr lang="zh-CN" altLang="en-US" sz="2400" dirty="0">
                <a:solidFill>
                  <a:srgbClr val="0000FF"/>
                </a:solidFill>
              </a:rPr>
              <a:t>电子和空穴产生辐射复合和非辐射复合，前者发射光子，后者是损失</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97105"/>
            <a:ext cx="418692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51174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电子</a:t>
            </a:r>
            <a:r>
              <a:rPr lang="en-US" altLang="zh-CN" dirty="0">
                <a:solidFill>
                  <a:srgbClr val="7030A0"/>
                </a:solidFill>
              </a:rPr>
              <a:t>-</a:t>
            </a:r>
            <a:r>
              <a:rPr lang="zh-CN" altLang="en-US" dirty="0">
                <a:solidFill>
                  <a:srgbClr val="7030A0"/>
                </a:solidFill>
              </a:rPr>
              <a:t>空穴对的辐射复合</a:t>
            </a:r>
          </a:p>
        </p:txBody>
      </p:sp>
      <p:sp>
        <p:nvSpPr>
          <p:cNvPr id="4" name="TextBox 3"/>
          <p:cNvSpPr txBox="1"/>
          <p:nvPr/>
        </p:nvSpPr>
        <p:spPr>
          <a:xfrm>
            <a:off x="539553" y="1409969"/>
            <a:ext cx="8064895" cy="830997"/>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当半导体注入电流或吸收光子后会产生过剩载流子，总的载流子浓度</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等于</a:t>
            </a:r>
          </a:p>
        </p:txBody>
      </p:sp>
      <p:graphicFrame>
        <p:nvGraphicFramePr>
          <p:cNvPr id="5" name="对象 4"/>
          <p:cNvGraphicFramePr>
            <a:graphicFrameLocks noChangeAspect="1"/>
          </p:cNvGraphicFramePr>
          <p:nvPr>
            <p:extLst>
              <p:ext uri="{D42A27DB-BD31-4B8C-83A1-F6EECF244321}">
                <p14:modId xmlns:p14="http://schemas.microsoft.com/office/powerpoint/2010/main" val="578235431"/>
              </p:ext>
            </p:extLst>
          </p:nvPr>
        </p:nvGraphicFramePr>
        <p:xfrm>
          <a:off x="3491880" y="2058041"/>
          <a:ext cx="2016224" cy="1209735"/>
        </p:xfrm>
        <a:graphic>
          <a:graphicData uri="http://schemas.openxmlformats.org/presentationml/2006/ole">
            <mc:AlternateContent xmlns:mc="http://schemas.openxmlformats.org/markup-compatibility/2006">
              <mc:Choice xmlns:v="urn:schemas-microsoft-com:vml" Requires="v">
                <p:oleObj name="Equation" r:id="rId2" imgW="761760" imgH="457200" progId="Equation.DSMT4">
                  <p:embed/>
                </p:oleObj>
              </mc:Choice>
              <mc:Fallback>
                <p:oleObj name="Equation" r:id="rId2" imgW="761760" imgH="457200" progId="Equation.DSMT4">
                  <p:embed/>
                  <p:pic>
                    <p:nvPicPr>
                      <p:cNvPr id="5" name="对象 4"/>
                      <p:cNvPicPr/>
                      <p:nvPr/>
                    </p:nvPicPr>
                    <p:blipFill>
                      <a:blip r:embed="rId3"/>
                      <a:stretch>
                        <a:fillRect/>
                      </a:stretch>
                    </p:blipFill>
                    <p:spPr>
                      <a:xfrm>
                        <a:off x="3491880" y="2058041"/>
                        <a:ext cx="2016224" cy="1209735"/>
                      </a:xfrm>
                      <a:prstGeom prst="rect">
                        <a:avLst/>
                      </a:prstGeom>
                    </p:spPr>
                  </p:pic>
                </p:oleObj>
              </mc:Fallback>
            </mc:AlternateContent>
          </a:graphicData>
        </a:graphic>
      </p:graphicFrame>
      <p:sp>
        <p:nvSpPr>
          <p:cNvPr id="6" name="TextBox 5"/>
          <p:cNvSpPr txBox="1"/>
          <p:nvPr/>
        </p:nvSpPr>
        <p:spPr>
          <a:xfrm>
            <a:off x="539553" y="3282177"/>
            <a:ext cx="8064895" cy="830997"/>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在考虑电子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空穴复合时，以复合速率</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来描述载流子的减少，显然</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可用下式表示</a:t>
            </a:r>
          </a:p>
        </p:txBody>
      </p:sp>
      <p:graphicFrame>
        <p:nvGraphicFramePr>
          <p:cNvPr id="7" name="对象 6"/>
          <p:cNvGraphicFramePr>
            <a:graphicFrameLocks noChangeAspect="1"/>
          </p:cNvGraphicFramePr>
          <p:nvPr>
            <p:extLst>
              <p:ext uri="{D42A27DB-BD31-4B8C-83A1-F6EECF244321}">
                <p14:modId xmlns:p14="http://schemas.microsoft.com/office/powerpoint/2010/main" val="2106918800"/>
              </p:ext>
            </p:extLst>
          </p:nvPr>
        </p:nvGraphicFramePr>
        <p:xfrm>
          <a:off x="2915816" y="4218281"/>
          <a:ext cx="3277526" cy="899144"/>
        </p:xfrm>
        <a:graphic>
          <a:graphicData uri="http://schemas.openxmlformats.org/presentationml/2006/ole">
            <mc:AlternateContent xmlns:mc="http://schemas.openxmlformats.org/markup-compatibility/2006">
              <mc:Choice xmlns:v="urn:schemas-microsoft-com:vml" Requires="v">
                <p:oleObj name="Equation" r:id="rId4" imgW="1434960" imgH="393480" progId="Equation.DSMT4">
                  <p:embed/>
                </p:oleObj>
              </mc:Choice>
              <mc:Fallback>
                <p:oleObj name="Equation" r:id="rId4" imgW="1434960" imgH="393480" progId="Equation.DSMT4">
                  <p:embed/>
                  <p:pic>
                    <p:nvPicPr>
                      <p:cNvPr id="7" name="对象 6"/>
                      <p:cNvPicPr/>
                      <p:nvPr/>
                    </p:nvPicPr>
                    <p:blipFill>
                      <a:blip r:embed="rId5"/>
                      <a:stretch>
                        <a:fillRect/>
                      </a:stretch>
                    </p:blipFill>
                    <p:spPr>
                      <a:xfrm>
                        <a:off x="2915816" y="4218281"/>
                        <a:ext cx="3277526" cy="89914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00047380"/>
              </p:ext>
            </p:extLst>
          </p:nvPr>
        </p:nvGraphicFramePr>
        <p:xfrm>
          <a:off x="2473325" y="5370409"/>
          <a:ext cx="4197350" cy="1004887"/>
        </p:xfrm>
        <a:graphic>
          <a:graphicData uri="http://schemas.openxmlformats.org/presentationml/2006/ole">
            <mc:AlternateContent xmlns:mc="http://schemas.openxmlformats.org/markup-compatibility/2006">
              <mc:Choice xmlns:v="urn:schemas-microsoft-com:vml" Requires="v">
                <p:oleObj name="Equation" r:id="rId6" imgW="1803240" imgH="431640" progId="Equation.DSMT4">
                  <p:embed/>
                </p:oleObj>
              </mc:Choice>
              <mc:Fallback>
                <p:oleObj name="Equation" r:id="rId6" imgW="1803240" imgH="431640" progId="Equation.DSMT4">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3325" y="5370409"/>
                        <a:ext cx="41973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9" name="页脚占位符 8"/>
          <p:cNvSpPr>
            <a:spLocks noGrp="1"/>
          </p:cNvSpPr>
          <p:nvPr>
            <p:ph type="ftr" sz="quarter" idx="11"/>
          </p:nvPr>
        </p:nvSpPr>
        <p:spPr/>
        <p:txBody>
          <a:bodyPr/>
          <a:lstStyle/>
          <a:p>
            <a:r>
              <a:rPr lang="zh-CN" altLang="en-US"/>
              <a:t>清华大学电子工程系 汪莱</a:t>
            </a:r>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149105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低激励水平下的辐射复合</a:t>
            </a:r>
          </a:p>
        </p:txBody>
      </p:sp>
      <p:sp>
        <p:nvSpPr>
          <p:cNvPr id="5" name="TextBox 4"/>
          <p:cNvSpPr txBox="1"/>
          <p:nvPr/>
        </p:nvSpPr>
        <p:spPr>
          <a:xfrm>
            <a:off x="456931" y="1887215"/>
            <a:ext cx="8230138"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对于低激励水平，过剩载流子浓度</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远小于多数载流子浓度</a:t>
            </a:r>
          </a:p>
        </p:txBody>
      </p:sp>
      <p:graphicFrame>
        <p:nvGraphicFramePr>
          <p:cNvPr id="6" name="对象 5"/>
          <p:cNvGraphicFramePr>
            <a:graphicFrameLocks noChangeAspect="1"/>
          </p:cNvGraphicFramePr>
          <p:nvPr>
            <p:extLst>
              <p:ext uri="{D42A27DB-BD31-4B8C-83A1-F6EECF244321}">
                <p14:modId xmlns:p14="http://schemas.microsoft.com/office/powerpoint/2010/main" val="2526092390"/>
              </p:ext>
            </p:extLst>
          </p:nvPr>
        </p:nvGraphicFramePr>
        <p:xfrm>
          <a:off x="3373438" y="2593975"/>
          <a:ext cx="2338387" cy="547688"/>
        </p:xfrm>
        <a:graphic>
          <a:graphicData uri="http://schemas.openxmlformats.org/presentationml/2006/ole">
            <mc:AlternateContent xmlns:mc="http://schemas.openxmlformats.org/markup-compatibility/2006">
              <mc:Choice xmlns:v="urn:schemas-microsoft-com:vml" Requires="v">
                <p:oleObj name="Equation" r:id="rId2" imgW="977760" imgH="228600" progId="Equation.DSMT4">
                  <p:embed/>
                </p:oleObj>
              </mc:Choice>
              <mc:Fallback>
                <p:oleObj name="Equation" r:id="rId2" imgW="977760" imgH="228600" progId="Equation.DSMT4">
                  <p:embed/>
                  <p:pic>
                    <p:nvPicPr>
                      <p:cNvPr id="6" name="对象 5"/>
                      <p:cNvPicPr/>
                      <p:nvPr/>
                    </p:nvPicPr>
                    <p:blipFill>
                      <a:blip r:embed="rId3"/>
                      <a:stretch>
                        <a:fillRect/>
                      </a:stretch>
                    </p:blipFill>
                    <p:spPr>
                      <a:xfrm>
                        <a:off x="3373438" y="2593975"/>
                        <a:ext cx="2338387" cy="5476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64367086"/>
              </p:ext>
            </p:extLst>
          </p:nvPr>
        </p:nvGraphicFramePr>
        <p:xfrm>
          <a:off x="1804429" y="3568043"/>
          <a:ext cx="5535142" cy="581037"/>
        </p:xfrm>
        <a:graphic>
          <a:graphicData uri="http://schemas.openxmlformats.org/presentationml/2006/ole">
            <mc:AlternateContent xmlns:mc="http://schemas.openxmlformats.org/markup-compatibility/2006">
              <mc:Choice xmlns:v="urn:schemas-microsoft-com:vml" Requires="v">
                <p:oleObj name="Equation" r:id="rId4" imgW="2298600" imgH="241200" progId="Equation.DSMT4">
                  <p:embed/>
                </p:oleObj>
              </mc:Choice>
              <mc:Fallback>
                <p:oleObj name="Equation" r:id="rId4" imgW="2298600" imgH="241200" progId="Equation.DSMT4">
                  <p:embed/>
                  <p:pic>
                    <p:nvPicPr>
                      <p:cNvPr id="7" name="对象 6"/>
                      <p:cNvPicPr/>
                      <p:nvPr/>
                    </p:nvPicPr>
                    <p:blipFill>
                      <a:blip r:embed="rId5"/>
                      <a:stretch>
                        <a:fillRect/>
                      </a:stretch>
                    </p:blipFill>
                    <p:spPr>
                      <a:xfrm>
                        <a:off x="1804429" y="3568043"/>
                        <a:ext cx="5535142" cy="5810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54802953"/>
              </p:ext>
            </p:extLst>
          </p:nvPr>
        </p:nvGraphicFramePr>
        <p:xfrm>
          <a:off x="2250462" y="4437112"/>
          <a:ext cx="4625794" cy="1584176"/>
        </p:xfrm>
        <a:graphic>
          <a:graphicData uri="http://schemas.openxmlformats.org/presentationml/2006/ole">
            <mc:AlternateContent xmlns:mc="http://schemas.openxmlformats.org/markup-compatibility/2006">
              <mc:Choice xmlns:v="urn:schemas-microsoft-com:vml" Requires="v">
                <p:oleObj name="Equation" r:id="rId6" imgW="1854000" imgH="634680" progId="Equation.DSMT4">
                  <p:embed/>
                </p:oleObj>
              </mc:Choice>
              <mc:Fallback>
                <p:oleObj name="Equation" r:id="rId6" imgW="1854000" imgH="634680" progId="Equation.DSMT4">
                  <p:embed/>
                  <p:pic>
                    <p:nvPicPr>
                      <p:cNvPr id="8" name="对象 7"/>
                      <p:cNvPicPr/>
                      <p:nvPr/>
                    </p:nvPicPr>
                    <p:blipFill>
                      <a:blip r:embed="rId7"/>
                      <a:stretch>
                        <a:fillRect/>
                      </a:stretch>
                    </p:blipFill>
                    <p:spPr>
                      <a:xfrm>
                        <a:off x="2250462" y="4437112"/>
                        <a:ext cx="4625794" cy="1584176"/>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76603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低激励水平下的辐射复合</a:t>
            </a:r>
            <a:endParaRPr lang="zh-CN" altLang="en-US" dirty="0"/>
          </a:p>
        </p:txBody>
      </p:sp>
      <p:sp>
        <p:nvSpPr>
          <p:cNvPr id="4" name="TextBox 3"/>
          <p:cNvSpPr txBox="1"/>
          <p:nvPr/>
        </p:nvSpPr>
        <p:spPr>
          <a:xfrm>
            <a:off x="1662506" y="1384274"/>
            <a:ext cx="2339102"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定义载流子寿命</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56790233"/>
              </p:ext>
            </p:extLst>
          </p:nvPr>
        </p:nvGraphicFramePr>
        <p:xfrm>
          <a:off x="3930091" y="1325091"/>
          <a:ext cx="2647262" cy="591741"/>
        </p:xfrm>
        <a:graphic>
          <a:graphicData uri="http://schemas.openxmlformats.org/presentationml/2006/ole">
            <mc:AlternateContent xmlns:mc="http://schemas.openxmlformats.org/markup-compatibility/2006">
              <mc:Choice xmlns:v="urn:schemas-microsoft-com:vml" Requires="v">
                <p:oleObj name="Equation" r:id="rId2" imgW="1079280" imgH="241200" progId="Equation.DSMT4">
                  <p:embed/>
                </p:oleObj>
              </mc:Choice>
              <mc:Fallback>
                <p:oleObj name="Equation" r:id="rId2" imgW="1079280" imgH="241200" progId="Equation.DSMT4">
                  <p:embed/>
                  <p:pic>
                    <p:nvPicPr>
                      <p:cNvPr id="5" name="对象 4"/>
                      <p:cNvPicPr/>
                      <p:nvPr/>
                    </p:nvPicPr>
                    <p:blipFill>
                      <a:blip r:embed="rId3"/>
                      <a:stretch>
                        <a:fillRect/>
                      </a:stretch>
                    </p:blipFill>
                    <p:spPr>
                      <a:xfrm>
                        <a:off x="3930091" y="1325091"/>
                        <a:ext cx="2647262" cy="59174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49331613"/>
              </p:ext>
            </p:extLst>
          </p:nvPr>
        </p:nvGraphicFramePr>
        <p:xfrm>
          <a:off x="3065504" y="2005783"/>
          <a:ext cx="3024336" cy="919161"/>
        </p:xfrm>
        <a:graphic>
          <a:graphicData uri="http://schemas.openxmlformats.org/presentationml/2006/ole">
            <mc:AlternateContent xmlns:mc="http://schemas.openxmlformats.org/markup-compatibility/2006">
              <mc:Choice xmlns:v="urn:schemas-microsoft-com:vml" Requires="v">
                <p:oleObj name="Equation" r:id="rId4" imgW="1295280" imgH="393480" progId="Equation.DSMT4">
                  <p:embed/>
                </p:oleObj>
              </mc:Choice>
              <mc:Fallback>
                <p:oleObj name="Equation" r:id="rId4" imgW="1295280" imgH="393480" progId="Equation.DSMT4">
                  <p:embed/>
                  <p:pic>
                    <p:nvPicPr>
                      <p:cNvPr id="6" name="对象 5"/>
                      <p:cNvPicPr/>
                      <p:nvPr/>
                    </p:nvPicPr>
                    <p:blipFill>
                      <a:blip r:embed="rId5"/>
                      <a:stretch>
                        <a:fillRect/>
                      </a:stretch>
                    </p:blipFill>
                    <p:spPr>
                      <a:xfrm>
                        <a:off x="3065504" y="2005783"/>
                        <a:ext cx="3024336" cy="91916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02226830"/>
              </p:ext>
            </p:extLst>
          </p:nvPr>
        </p:nvGraphicFramePr>
        <p:xfrm>
          <a:off x="2728667" y="3140968"/>
          <a:ext cx="2471656" cy="2059713"/>
        </p:xfrm>
        <a:graphic>
          <a:graphicData uri="http://schemas.openxmlformats.org/presentationml/2006/ole">
            <mc:AlternateContent xmlns:mc="http://schemas.openxmlformats.org/markup-compatibility/2006">
              <mc:Choice xmlns:v="urn:schemas-microsoft-com:vml" Requires="v">
                <p:oleObj name="Equation" r:id="rId6" imgW="1066680" imgH="888840" progId="Equation.DSMT4">
                  <p:embed/>
                </p:oleObj>
              </mc:Choice>
              <mc:Fallback>
                <p:oleObj name="Equation" r:id="rId6" imgW="1066680" imgH="888840" progId="Equation.DSMT4">
                  <p:embed/>
                  <p:pic>
                    <p:nvPicPr>
                      <p:cNvPr id="7" name="对象 6"/>
                      <p:cNvPicPr/>
                      <p:nvPr/>
                    </p:nvPicPr>
                    <p:blipFill>
                      <a:blip r:embed="rId7"/>
                      <a:stretch>
                        <a:fillRect/>
                      </a:stretch>
                    </p:blipFill>
                    <p:spPr>
                      <a:xfrm>
                        <a:off x="2728667" y="3140968"/>
                        <a:ext cx="2471656" cy="2059713"/>
                      </a:xfrm>
                      <a:prstGeom prst="rect">
                        <a:avLst/>
                      </a:prstGeom>
                    </p:spPr>
                  </p:pic>
                </p:oleObj>
              </mc:Fallback>
            </mc:AlternateContent>
          </a:graphicData>
        </a:graphic>
      </p:graphicFrame>
      <p:sp>
        <p:nvSpPr>
          <p:cNvPr id="9" name="TextBox 8"/>
          <p:cNvSpPr txBox="1"/>
          <p:nvPr/>
        </p:nvSpPr>
        <p:spPr>
          <a:xfrm>
            <a:off x="699369" y="3421168"/>
            <a:ext cx="1922321"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型半导体</a:t>
            </a:r>
          </a:p>
        </p:txBody>
      </p:sp>
      <p:sp>
        <p:nvSpPr>
          <p:cNvPr id="10" name="TextBox 9"/>
          <p:cNvSpPr txBox="1"/>
          <p:nvPr/>
        </p:nvSpPr>
        <p:spPr>
          <a:xfrm>
            <a:off x="730598" y="4429280"/>
            <a:ext cx="1928733"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型半导体</a:t>
            </a:r>
          </a:p>
        </p:txBody>
      </p:sp>
      <p:graphicFrame>
        <p:nvGraphicFramePr>
          <p:cNvPr id="11" name="对象 10"/>
          <p:cNvGraphicFramePr>
            <a:graphicFrameLocks noChangeAspect="1"/>
          </p:cNvGraphicFramePr>
          <p:nvPr>
            <p:extLst>
              <p:ext uri="{D42A27DB-BD31-4B8C-83A1-F6EECF244321}">
                <p14:modId xmlns:p14="http://schemas.microsoft.com/office/powerpoint/2010/main" val="1789381532"/>
              </p:ext>
            </p:extLst>
          </p:nvPr>
        </p:nvGraphicFramePr>
        <p:xfrm>
          <a:off x="5620679" y="3146152"/>
          <a:ext cx="2701409" cy="2155056"/>
        </p:xfrm>
        <a:graphic>
          <a:graphicData uri="http://schemas.openxmlformats.org/presentationml/2006/ole">
            <mc:AlternateContent xmlns:mc="http://schemas.openxmlformats.org/markup-compatibility/2006">
              <mc:Choice xmlns:v="urn:schemas-microsoft-com:vml" Requires="v">
                <p:oleObj name="Equation" r:id="rId8" imgW="1130040" imgH="901440" progId="Equation.DSMT4">
                  <p:embed/>
                </p:oleObj>
              </mc:Choice>
              <mc:Fallback>
                <p:oleObj name="Equation" r:id="rId8" imgW="1130040" imgH="901440" progId="Equation.DSMT4">
                  <p:embed/>
                  <p:pic>
                    <p:nvPicPr>
                      <p:cNvPr id="11" name="对象 10"/>
                      <p:cNvPicPr/>
                      <p:nvPr/>
                    </p:nvPicPr>
                    <p:blipFill>
                      <a:blip r:embed="rId9"/>
                      <a:stretch>
                        <a:fillRect/>
                      </a:stretch>
                    </p:blipFill>
                    <p:spPr>
                      <a:xfrm>
                        <a:off x="5620679" y="3146152"/>
                        <a:ext cx="2701409" cy="2155056"/>
                      </a:xfrm>
                      <a:prstGeom prst="rect">
                        <a:avLst/>
                      </a:prstGeom>
                    </p:spPr>
                  </p:pic>
                </p:oleObj>
              </mc:Fallback>
            </mc:AlternateContent>
          </a:graphicData>
        </a:graphic>
      </p:graphicFrame>
      <p:sp>
        <p:nvSpPr>
          <p:cNvPr id="12" name="TextBox 11"/>
          <p:cNvSpPr txBox="1"/>
          <p:nvPr/>
        </p:nvSpPr>
        <p:spPr>
          <a:xfrm>
            <a:off x="365204" y="5445224"/>
            <a:ext cx="8424936" cy="830997"/>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少子寿命与掺杂有关，对</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GaAs</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B=10</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，正常掺杂材料室温下的少子寿命约</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15 </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2153349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10238</TotalTime>
  <Words>4569</Words>
  <Application>Microsoft Office PowerPoint</Application>
  <PresentationFormat>On-screen Show (4:3)</PresentationFormat>
  <Paragraphs>382</Paragraphs>
  <Slides>59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6" baseType="lpstr">
      <vt:lpstr>等线</vt:lpstr>
      <vt:lpstr>微软雅黑</vt:lpstr>
      <vt:lpstr>Arial</vt:lpstr>
      <vt:lpstr>Calibri</vt:lpstr>
      <vt:lpstr>Times New Roman</vt:lpstr>
      <vt:lpstr>Office 主题</vt:lpstr>
      <vt:lpstr>Equation</vt:lpstr>
      <vt:lpstr>第四章  半导体量子阱和超晶格</vt:lpstr>
      <vt:lpstr>第四章  半导体量子阱和超晶格</vt:lpstr>
      <vt:lpstr>半导体发光二极管</vt:lpstr>
      <vt:lpstr>半导体发光二极管</vt:lpstr>
      <vt:lpstr>半导体发光二极管</vt:lpstr>
      <vt:lpstr>LED的工作原理</vt:lpstr>
      <vt:lpstr>电子-空穴对的辐射复合</vt:lpstr>
      <vt:lpstr>低激励水平下的辐射复合</vt:lpstr>
      <vt:lpstr>低激励水平下的辐射复合</vt:lpstr>
      <vt:lpstr>高激励水平下的辐射复合</vt:lpstr>
      <vt:lpstr>半导体内的非辐射复合</vt:lpstr>
      <vt:lpstr>半导体内的非辐射复合</vt:lpstr>
      <vt:lpstr>半导体内的非辐射复合</vt:lpstr>
      <vt:lpstr>半导体内的非辐射复合</vt:lpstr>
      <vt:lpstr>半导体LED的基本结构</vt:lpstr>
      <vt:lpstr>同质结构LED</vt:lpstr>
      <vt:lpstr>异质结构LED</vt:lpstr>
      <vt:lpstr>LED的电流-电压特性</vt:lpstr>
      <vt:lpstr>LED的电流-电压特性</vt:lpstr>
      <vt:lpstr>不同材料pn结二极管的I-V特性</vt:lpstr>
      <vt:lpstr>实际器件中的I-V曲线</vt:lpstr>
      <vt:lpstr>实际器件中的I-V曲线</vt:lpstr>
      <vt:lpstr>LED的I-V曲线</vt:lpstr>
      <vt:lpstr>GaN基LED的理想因子</vt:lpstr>
      <vt:lpstr>二极管电压</vt:lpstr>
      <vt:lpstr>二极管电压</vt:lpstr>
      <vt:lpstr>20mA正向电压与Eg的关系</vt:lpstr>
      <vt:lpstr>温度对二极管电压的影响</vt:lpstr>
      <vt:lpstr>温度对二极管电压的影响</vt:lpstr>
      <vt:lpstr>异质结构对LED电学特性的影响</vt:lpstr>
      <vt:lpstr>异质结构对LED电学特性的影响</vt:lpstr>
      <vt:lpstr>异质结构对LED电学特性的影响</vt:lpstr>
      <vt:lpstr>LED的光发射谱</vt:lpstr>
      <vt:lpstr>LED发射光的逸出锥</vt:lpstr>
      <vt:lpstr>LED发射光的逸出锥</vt:lpstr>
      <vt:lpstr>不同材料的折射率与临界角</vt:lpstr>
      <vt:lpstr>朗伯型发射图</vt:lpstr>
      <vt:lpstr>提高LED内量子效率的措施</vt:lpstr>
      <vt:lpstr>提高LED内量子效率的措施</vt:lpstr>
      <vt:lpstr>提高LED内量子效率的措施</vt:lpstr>
      <vt:lpstr>提高LED内量子效率的措施</vt:lpstr>
      <vt:lpstr>提高LED内量子效率的措施</vt:lpstr>
      <vt:lpstr>提高LED内量子效率的措施</vt:lpstr>
      <vt:lpstr>提高LED内量子效率的措施</vt:lpstr>
      <vt:lpstr>提高LED内量子效率的措施</vt:lpstr>
      <vt:lpstr>提高LED光提取效率的措施</vt:lpstr>
      <vt:lpstr>提高LED光提取效率的措施</vt:lpstr>
      <vt:lpstr>提高LED光提取效率的措施</vt:lpstr>
      <vt:lpstr>提高LED光提取效率的措施</vt:lpstr>
      <vt:lpstr>提高LED光提取效率的措施</vt:lpstr>
      <vt:lpstr>提高LED光提取效率的措施</vt:lpstr>
      <vt:lpstr>高亮度LED的材料系</vt:lpstr>
      <vt:lpstr>LED的光学特性</vt:lpstr>
      <vt:lpstr>LED的效率</vt:lpstr>
      <vt:lpstr>现有LED发展水平</vt:lpstr>
      <vt:lpstr>LED大注入下的量子效率下降效应</vt:lpstr>
      <vt:lpstr>白光LED的三种实现方式</vt:lpstr>
      <vt:lpstr>LED的调制特性</vt:lpstr>
      <vt:lpstr>LED的调制特性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半导体异质结的电学特性</dc:title>
  <dc:creator>Wang Lai</dc:creator>
  <cp:lastModifiedBy>辰洋 孙</cp:lastModifiedBy>
  <cp:revision>250</cp:revision>
  <dcterms:created xsi:type="dcterms:W3CDTF">2014-07-14T07:14:39Z</dcterms:created>
  <dcterms:modified xsi:type="dcterms:W3CDTF">2024-04-23T12:53:30Z</dcterms:modified>
</cp:coreProperties>
</file>