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7" r:id="rId2"/>
    <p:sldId id="281" r:id="rId3"/>
    <p:sldId id="260" r:id="rId4"/>
    <p:sldId id="261" r:id="rId5"/>
    <p:sldId id="262" r:id="rId6"/>
    <p:sldId id="264" r:id="rId7"/>
    <p:sldId id="265" r:id="rId8"/>
    <p:sldId id="282" r:id="rId9"/>
    <p:sldId id="269" r:id="rId10"/>
    <p:sldId id="270" r:id="rId11"/>
    <p:sldId id="271" r:id="rId12"/>
    <p:sldId id="272" r:id="rId13"/>
    <p:sldId id="273" r:id="rId14"/>
    <p:sldId id="275" r:id="rId15"/>
    <p:sldId id="267" r:id="rId16"/>
    <p:sldId id="268" r:id="rId17"/>
    <p:sldId id="276" r:id="rId18"/>
    <p:sldId id="286" r:id="rId19"/>
    <p:sldId id="287" r:id="rId20"/>
    <p:sldId id="289" r:id="rId21"/>
    <p:sldId id="290" r:id="rId22"/>
    <p:sldId id="291" r:id="rId23"/>
    <p:sldId id="293" r:id="rId24"/>
    <p:sldId id="295" r:id="rId25"/>
    <p:sldId id="294" r:id="rId26"/>
    <p:sldId id="296" r:id="rId27"/>
    <p:sldId id="321" r:id="rId28"/>
    <p:sldId id="322" r:id="rId29"/>
    <p:sldId id="277" r:id="rId30"/>
    <p:sldId id="279" r:id="rId31"/>
    <p:sldId id="280" r:id="rId32"/>
    <p:sldId id="297" r:id="rId33"/>
    <p:sldId id="298" r:id="rId34"/>
    <p:sldId id="300" r:id="rId35"/>
    <p:sldId id="301" r:id="rId36"/>
    <p:sldId id="305" r:id="rId37"/>
    <p:sldId id="306" r:id="rId38"/>
    <p:sldId id="302" r:id="rId39"/>
    <p:sldId id="304" r:id="rId40"/>
    <p:sldId id="303" r:id="rId41"/>
    <p:sldId id="307" r:id="rId42"/>
    <p:sldId id="308" r:id="rId43"/>
    <p:sldId id="309" r:id="rId44"/>
    <p:sldId id="310" r:id="rId45"/>
    <p:sldId id="311" r:id="rId46"/>
    <p:sldId id="312" r:id="rId47"/>
    <p:sldId id="317" r:id="rId48"/>
    <p:sldId id="318" r:id="rId49"/>
    <p:sldId id="319" r:id="rId50"/>
    <p:sldId id="320"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1" d="100"/>
          <a:sy n="81" d="100"/>
        </p:scale>
        <p:origin x="140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yang Sun" userId="6108ef90-fd29-4d60-96d3-c9168df0f768" providerId="ADAL" clId="{A4F52AF3-00BE-4FED-A887-2A1E04021BB6}"/>
    <pc:docChg chg="modSld">
      <pc:chgData name="Chenyang Sun" userId="6108ef90-fd29-4d60-96d3-c9168df0f768" providerId="ADAL" clId="{A4F52AF3-00BE-4FED-A887-2A1E04021BB6}" dt="2024-04-26T03:19:11.864" v="0" actId="20577"/>
      <pc:docMkLst>
        <pc:docMk/>
      </pc:docMkLst>
      <pc:sldChg chg="modSp mod">
        <pc:chgData name="Chenyang Sun" userId="6108ef90-fd29-4d60-96d3-c9168df0f768" providerId="ADAL" clId="{A4F52AF3-00BE-4FED-A887-2A1E04021BB6}" dt="2024-04-26T03:19:11.864" v="0" actId="20577"/>
        <pc:sldMkLst>
          <pc:docMk/>
          <pc:sldMk cId="2546628681" sldId="271"/>
        </pc:sldMkLst>
        <pc:spChg chg="mod">
          <ac:chgData name="Chenyang Sun" userId="6108ef90-fd29-4d60-96d3-c9168df0f768" providerId="ADAL" clId="{A4F52AF3-00BE-4FED-A887-2A1E04021BB6}" dt="2024-04-26T03:19:11.864" v="0" actId="20577"/>
          <ac:spMkLst>
            <pc:docMk/>
            <pc:sldMk cId="2546628681" sldId="271"/>
            <ac:spMk id="3" creationId="{00000000-0000-0000-0000-000000000000}"/>
          </ac:spMkLst>
        </pc:spChg>
      </pc:sldChg>
    </pc:docChg>
  </pc:docChgLst>
  <pc:docChgLst>
    <pc:chgData name="Chenyang Sun" userId="6108ef90-fd29-4d60-96d3-c9168df0f768" providerId="ADAL" clId="{CF527992-1378-4B72-8F87-677EF6B38C7F}"/>
    <pc:docChg chg="delSld delMainMaster">
      <pc:chgData name="Chenyang Sun" userId="6108ef90-fd29-4d60-96d3-c9168df0f768" providerId="ADAL" clId="{CF527992-1378-4B72-8F87-677EF6B38C7F}" dt="2024-04-23T12:46:52.683" v="0" actId="47"/>
      <pc:docMkLst>
        <pc:docMk/>
      </pc:docMkLst>
      <pc:sldChg chg="del">
        <pc:chgData name="Chenyang Sun" userId="6108ef90-fd29-4d60-96d3-c9168df0f768" providerId="ADAL" clId="{CF527992-1378-4B72-8F87-677EF6B38C7F}" dt="2024-04-23T12:46:52.683" v="0" actId="47"/>
        <pc:sldMkLst>
          <pc:docMk/>
          <pc:sldMk cId="48438408" sldId="256"/>
        </pc:sldMkLst>
      </pc:sldChg>
      <pc:sldChg chg="del">
        <pc:chgData name="Chenyang Sun" userId="6108ef90-fd29-4d60-96d3-c9168df0f768" providerId="ADAL" clId="{CF527992-1378-4B72-8F87-677EF6B38C7F}" dt="2024-04-23T12:46:52.683" v="0" actId="47"/>
        <pc:sldMkLst>
          <pc:docMk/>
          <pc:sldMk cId="2330252316" sldId="266"/>
        </pc:sldMkLst>
      </pc:sldChg>
      <pc:sldChg chg="del">
        <pc:chgData name="Chenyang Sun" userId="6108ef90-fd29-4d60-96d3-c9168df0f768" providerId="ADAL" clId="{CF527992-1378-4B72-8F87-677EF6B38C7F}" dt="2024-04-23T12:46:52.683" v="0" actId="47"/>
        <pc:sldMkLst>
          <pc:docMk/>
          <pc:sldMk cId="3263252876" sldId="274"/>
        </pc:sldMkLst>
      </pc:sldChg>
      <pc:sldChg chg="del">
        <pc:chgData name="Chenyang Sun" userId="6108ef90-fd29-4d60-96d3-c9168df0f768" providerId="ADAL" clId="{CF527992-1378-4B72-8F87-677EF6B38C7F}" dt="2024-04-23T12:46:52.683" v="0" actId="47"/>
        <pc:sldMkLst>
          <pc:docMk/>
          <pc:sldMk cId="2994922055" sldId="278"/>
        </pc:sldMkLst>
      </pc:sldChg>
      <pc:sldChg chg="del">
        <pc:chgData name="Chenyang Sun" userId="6108ef90-fd29-4d60-96d3-c9168df0f768" providerId="ADAL" clId="{CF527992-1378-4B72-8F87-677EF6B38C7F}" dt="2024-04-23T12:46:52.683" v="0" actId="47"/>
        <pc:sldMkLst>
          <pc:docMk/>
          <pc:sldMk cId="4189806323" sldId="284"/>
        </pc:sldMkLst>
      </pc:sldChg>
      <pc:sldChg chg="del">
        <pc:chgData name="Chenyang Sun" userId="6108ef90-fd29-4d60-96d3-c9168df0f768" providerId="ADAL" clId="{CF527992-1378-4B72-8F87-677EF6B38C7F}" dt="2024-04-23T12:46:52.683" v="0" actId="47"/>
        <pc:sldMkLst>
          <pc:docMk/>
          <pc:sldMk cId="2530427993" sldId="323"/>
        </pc:sldMkLst>
      </pc:sldChg>
      <pc:sldChg chg="del">
        <pc:chgData name="Chenyang Sun" userId="6108ef90-fd29-4d60-96d3-c9168df0f768" providerId="ADAL" clId="{CF527992-1378-4B72-8F87-677EF6B38C7F}" dt="2024-04-23T12:46:52.683" v="0" actId="47"/>
        <pc:sldMkLst>
          <pc:docMk/>
          <pc:sldMk cId="2821876664" sldId="324"/>
        </pc:sldMkLst>
      </pc:sldChg>
      <pc:sldChg chg="del">
        <pc:chgData name="Chenyang Sun" userId="6108ef90-fd29-4d60-96d3-c9168df0f768" providerId="ADAL" clId="{CF527992-1378-4B72-8F87-677EF6B38C7F}" dt="2024-04-23T12:46:52.683" v="0" actId="47"/>
        <pc:sldMkLst>
          <pc:docMk/>
          <pc:sldMk cId="3448058448" sldId="325"/>
        </pc:sldMkLst>
      </pc:sldChg>
      <pc:sldChg chg="del">
        <pc:chgData name="Chenyang Sun" userId="6108ef90-fd29-4d60-96d3-c9168df0f768" providerId="ADAL" clId="{CF527992-1378-4B72-8F87-677EF6B38C7F}" dt="2024-04-23T12:46:52.683" v="0" actId="47"/>
        <pc:sldMkLst>
          <pc:docMk/>
          <pc:sldMk cId="1737889249" sldId="326"/>
        </pc:sldMkLst>
      </pc:sldChg>
      <pc:sldChg chg="del">
        <pc:chgData name="Chenyang Sun" userId="6108ef90-fd29-4d60-96d3-c9168df0f768" providerId="ADAL" clId="{CF527992-1378-4B72-8F87-677EF6B38C7F}" dt="2024-04-23T12:46:52.683" v="0" actId="47"/>
        <pc:sldMkLst>
          <pc:docMk/>
          <pc:sldMk cId="3565464185" sldId="327"/>
        </pc:sldMkLst>
      </pc:sldChg>
      <pc:sldChg chg="del">
        <pc:chgData name="Chenyang Sun" userId="6108ef90-fd29-4d60-96d3-c9168df0f768" providerId="ADAL" clId="{CF527992-1378-4B72-8F87-677EF6B38C7F}" dt="2024-04-23T12:46:52.683" v="0" actId="47"/>
        <pc:sldMkLst>
          <pc:docMk/>
          <pc:sldMk cId="3908789938" sldId="328"/>
        </pc:sldMkLst>
      </pc:sldChg>
      <pc:sldChg chg="del">
        <pc:chgData name="Chenyang Sun" userId="6108ef90-fd29-4d60-96d3-c9168df0f768" providerId="ADAL" clId="{CF527992-1378-4B72-8F87-677EF6B38C7F}" dt="2024-04-23T12:46:52.683" v="0" actId="47"/>
        <pc:sldMkLst>
          <pc:docMk/>
          <pc:sldMk cId="3732152667" sldId="329"/>
        </pc:sldMkLst>
      </pc:sldChg>
      <pc:sldChg chg="del">
        <pc:chgData name="Chenyang Sun" userId="6108ef90-fd29-4d60-96d3-c9168df0f768" providerId="ADAL" clId="{CF527992-1378-4B72-8F87-677EF6B38C7F}" dt="2024-04-23T12:46:52.683" v="0" actId="47"/>
        <pc:sldMkLst>
          <pc:docMk/>
          <pc:sldMk cId="1315008015" sldId="330"/>
        </pc:sldMkLst>
      </pc:sldChg>
      <pc:sldChg chg="del">
        <pc:chgData name="Chenyang Sun" userId="6108ef90-fd29-4d60-96d3-c9168df0f768" providerId="ADAL" clId="{CF527992-1378-4B72-8F87-677EF6B38C7F}" dt="2024-04-23T12:46:52.683" v="0" actId="47"/>
        <pc:sldMkLst>
          <pc:docMk/>
          <pc:sldMk cId="2030303806" sldId="331"/>
        </pc:sldMkLst>
      </pc:sldChg>
      <pc:sldChg chg="del">
        <pc:chgData name="Chenyang Sun" userId="6108ef90-fd29-4d60-96d3-c9168df0f768" providerId="ADAL" clId="{CF527992-1378-4B72-8F87-677EF6B38C7F}" dt="2024-04-23T12:46:52.683" v="0" actId="47"/>
        <pc:sldMkLst>
          <pc:docMk/>
          <pc:sldMk cId="2991546077" sldId="332"/>
        </pc:sldMkLst>
      </pc:sldChg>
      <pc:sldChg chg="del">
        <pc:chgData name="Chenyang Sun" userId="6108ef90-fd29-4d60-96d3-c9168df0f768" providerId="ADAL" clId="{CF527992-1378-4B72-8F87-677EF6B38C7F}" dt="2024-04-23T12:46:52.683" v="0" actId="47"/>
        <pc:sldMkLst>
          <pc:docMk/>
          <pc:sldMk cId="558836009" sldId="333"/>
        </pc:sldMkLst>
      </pc:sldChg>
      <pc:sldChg chg="del">
        <pc:chgData name="Chenyang Sun" userId="6108ef90-fd29-4d60-96d3-c9168df0f768" providerId="ADAL" clId="{CF527992-1378-4B72-8F87-677EF6B38C7F}" dt="2024-04-23T12:46:52.683" v="0" actId="47"/>
        <pc:sldMkLst>
          <pc:docMk/>
          <pc:sldMk cId="729765881" sldId="334"/>
        </pc:sldMkLst>
      </pc:sldChg>
      <pc:sldChg chg="del">
        <pc:chgData name="Chenyang Sun" userId="6108ef90-fd29-4d60-96d3-c9168df0f768" providerId="ADAL" clId="{CF527992-1378-4B72-8F87-677EF6B38C7F}" dt="2024-04-23T12:46:52.683" v="0" actId="47"/>
        <pc:sldMkLst>
          <pc:docMk/>
          <pc:sldMk cId="1525518673" sldId="335"/>
        </pc:sldMkLst>
      </pc:sldChg>
      <pc:sldChg chg="del">
        <pc:chgData name="Chenyang Sun" userId="6108ef90-fd29-4d60-96d3-c9168df0f768" providerId="ADAL" clId="{CF527992-1378-4B72-8F87-677EF6B38C7F}" dt="2024-04-23T12:46:52.683" v="0" actId="47"/>
        <pc:sldMkLst>
          <pc:docMk/>
          <pc:sldMk cId="4082804469" sldId="336"/>
        </pc:sldMkLst>
      </pc:sldChg>
      <pc:sldChg chg="del">
        <pc:chgData name="Chenyang Sun" userId="6108ef90-fd29-4d60-96d3-c9168df0f768" providerId="ADAL" clId="{CF527992-1378-4B72-8F87-677EF6B38C7F}" dt="2024-04-23T12:46:52.683" v="0" actId="47"/>
        <pc:sldMkLst>
          <pc:docMk/>
          <pc:sldMk cId="3834013187" sldId="337"/>
        </pc:sldMkLst>
      </pc:sldChg>
      <pc:sldChg chg="del">
        <pc:chgData name="Chenyang Sun" userId="6108ef90-fd29-4d60-96d3-c9168df0f768" providerId="ADAL" clId="{CF527992-1378-4B72-8F87-677EF6B38C7F}" dt="2024-04-23T12:46:52.683" v="0" actId="47"/>
        <pc:sldMkLst>
          <pc:docMk/>
          <pc:sldMk cId="570700304" sldId="338"/>
        </pc:sldMkLst>
      </pc:sldChg>
      <pc:sldMasterChg chg="del delSldLayout">
        <pc:chgData name="Chenyang Sun" userId="6108ef90-fd29-4d60-96d3-c9168df0f768" providerId="ADAL" clId="{CF527992-1378-4B72-8F87-677EF6B38C7F}" dt="2024-04-23T12:46:52.683" v="0" actId="47"/>
        <pc:sldMasterMkLst>
          <pc:docMk/>
          <pc:sldMasterMk cId="1243209477" sldId="2147483660"/>
        </pc:sldMasterMkLst>
        <pc:sldLayoutChg chg="del">
          <pc:chgData name="Chenyang Sun" userId="6108ef90-fd29-4d60-96d3-c9168df0f768" providerId="ADAL" clId="{CF527992-1378-4B72-8F87-677EF6B38C7F}" dt="2024-04-23T12:46:52.683" v="0" actId="47"/>
          <pc:sldLayoutMkLst>
            <pc:docMk/>
            <pc:sldMasterMk cId="1243209477" sldId="2147483660"/>
            <pc:sldLayoutMk cId="1958567153" sldId="2147483661"/>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3642185746" sldId="2147483662"/>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1067313657" sldId="2147483663"/>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2916522711" sldId="2147483664"/>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3833562097" sldId="2147483665"/>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39405661" sldId="2147483666"/>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1254522725" sldId="2147483667"/>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1639111535" sldId="2147483668"/>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3611696877" sldId="2147483669"/>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3197126215" sldId="2147483670"/>
          </pc:sldLayoutMkLst>
        </pc:sldLayoutChg>
        <pc:sldLayoutChg chg="del">
          <pc:chgData name="Chenyang Sun" userId="6108ef90-fd29-4d60-96d3-c9168df0f768" providerId="ADAL" clId="{CF527992-1378-4B72-8F87-677EF6B38C7F}" dt="2024-04-23T12:46:52.683" v="0" actId="47"/>
          <pc:sldLayoutMkLst>
            <pc:docMk/>
            <pc:sldMasterMk cId="1243209477" sldId="2147483660"/>
            <pc:sldLayoutMk cId="271608670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BDFDC-750D-4E8F-8AB1-84A06BD09B68}" type="datetimeFigureOut">
              <a:rPr lang="zh-CN" altLang="en-US" smtClean="0"/>
              <a:t>2024/4/26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921D3-7312-4F8A-B28E-AE7914E42667}" type="slidenum">
              <a:rPr lang="zh-CN" altLang="en-US" smtClean="0"/>
              <a:t>‹#›</a:t>
            </a:fld>
            <a:endParaRPr lang="zh-CN" altLang="en-US"/>
          </a:p>
        </p:txBody>
      </p:sp>
    </p:spTree>
    <p:extLst>
      <p:ext uri="{BB962C8B-B14F-4D97-AF65-F5344CB8AC3E}">
        <p14:creationId xmlns:p14="http://schemas.microsoft.com/office/powerpoint/2010/main" val="308060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800" b="1">
                <a:latin typeface="微软雅黑" panose="020B0503020204020204" pitchFamily="34" charset="-122"/>
                <a:ea typeface="微软雅黑" panose="020B0503020204020204" pitchFamily="34" charset="-122"/>
              </a:defRPr>
            </a:lvl1pPr>
            <a:lvl2pPr>
              <a:defRPr sz="24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半导体能带工程（</a:t>
            </a:r>
            <a:r>
              <a:rPr lang="en-US" altLang="zh-CN"/>
              <a:t>2024</a:t>
            </a:r>
            <a:r>
              <a:rPr lang="zh-CN" altLang="en-US"/>
              <a:t>春）</a:t>
            </a:r>
            <a:endParaRPr lang="zh-CN" altLang="en-US" dirty="0"/>
          </a:p>
        </p:txBody>
      </p:sp>
      <p:sp>
        <p:nvSpPr>
          <p:cNvPr id="5" name="页脚占位符 4"/>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清华大学电子工程系 汪莱</a:t>
            </a:r>
          </a:p>
        </p:txBody>
      </p:sp>
      <p:sp>
        <p:nvSpPr>
          <p:cNvPr id="6" name="灯片编号占位符 5"/>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11"/>
          </p:nvPr>
        </p:nvSpPr>
        <p:spPr/>
        <p:txBody>
          <a:bodyPr/>
          <a:lstStyle/>
          <a:p>
            <a:r>
              <a:rPr lang="zh-CN" altLang="en-US"/>
              <a:t>清华大学电子工程系 汪莱</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8" name="页脚占位符 7"/>
          <p:cNvSpPr>
            <a:spLocks noGrp="1"/>
          </p:cNvSpPr>
          <p:nvPr>
            <p:ph type="ftr" sz="quarter" idx="11"/>
          </p:nvPr>
        </p:nvSpPr>
        <p:spPr/>
        <p:txBody>
          <a:bodyPr/>
          <a:lstStyle/>
          <a:p>
            <a:r>
              <a:rPr lang="zh-CN" altLang="en-US"/>
              <a:t>清华大学电子工程系 汪莱</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4" name="页脚占位符 3"/>
          <p:cNvSpPr>
            <a:spLocks noGrp="1"/>
          </p:cNvSpPr>
          <p:nvPr>
            <p:ph type="ftr" sz="quarter" idx="11"/>
          </p:nvPr>
        </p:nvSpPr>
        <p:spPr/>
        <p:txBody>
          <a:bodyPr/>
          <a:lstStyle/>
          <a:p>
            <a:r>
              <a:rPr lang="zh-CN" altLang="en-US"/>
              <a:t>清华大学电子工程系 汪莱</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3" name="页脚占位符 2"/>
          <p:cNvSpPr>
            <a:spLocks noGrp="1"/>
          </p:cNvSpPr>
          <p:nvPr>
            <p:ph type="ftr" sz="quarter" idx="11"/>
          </p:nvPr>
        </p:nvSpPr>
        <p:spPr/>
        <p:txBody>
          <a:bodyPr/>
          <a:lstStyle/>
          <a:p>
            <a:r>
              <a:rPr lang="zh-CN" altLang="en-US"/>
              <a:t>清华大学电子工程系 汪莱</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p>
        </p:txBody>
      </p:sp>
      <p:sp>
        <p:nvSpPr>
          <p:cNvPr id="6" name="页脚占位符 5"/>
          <p:cNvSpPr>
            <a:spLocks noGrp="1"/>
          </p:cNvSpPr>
          <p:nvPr>
            <p:ph type="ftr" sz="quarter" idx="11"/>
          </p:nvPr>
        </p:nvSpPr>
        <p:spPr/>
        <p:txBody>
          <a:bodyPr/>
          <a:lstStyle/>
          <a:p>
            <a:r>
              <a:rPr lang="zh-CN" altLang="en-US"/>
              <a:t>清华大学电子工程系 汪莱</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zh-CN" altLang="en-US"/>
              <a:t>半导体能带工程（</a:t>
            </a:r>
            <a:r>
              <a:rPr lang="en-US" altLang="zh-CN"/>
              <a:t>2024</a:t>
            </a:r>
            <a:r>
              <a:rPr lang="zh-CN" altLang="en-US"/>
              <a:t>春）</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清华大学电子工程系 汪莱</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 Id="rId9"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20.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3.bin"/><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40.wmf"/><Relationship Id="rId7" Type="http://schemas.openxmlformats.org/officeDocument/2006/relationships/oleObject" Target="../embeddings/oleObject16.bin"/><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48.wmf"/><Relationship Id="rId4"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22.bin"/><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9776" y="2130425"/>
            <a:ext cx="8206680" cy="1470025"/>
          </a:xfrm>
        </p:spPr>
        <p:txBody>
          <a:bodyPr/>
          <a:lstStyle/>
          <a:p>
            <a:r>
              <a:rPr lang="zh-CN" altLang="en-US" b="1" dirty="0">
                <a:solidFill>
                  <a:srgbClr val="7030A0"/>
                </a:solidFill>
                <a:latin typeface="微软雅黑" panose="020B0503020204020204" pitchFamily="34" charset="-122"/>
                <a:ea typeface="微软雅黑" panose="020B0503020204020204" pitchFamily="34" charset="-122"/>
              </a:rPr>
              <a:t>第四章  半导体量子阱和超晶格</a:t>
            </a:r>
          </a:p>
        </p:txBody>
      </p:sp>
      <p:sp>
        <p:nvSpPr>
          <p:cNvPr id="3" name="副标题 2"/>
          <p:cNvSpPr>
            <a:spLocks noGrp="1"/>
          </p:cNvSpPr>
          <p:nvPr>
            <p:ph type="subTitle" idx="1"/>
          </p:nvPr>
        </p:nvSpPr>
        <p:spPr/>
        <p:txBody>
          <a:bodyPr>
            <a:normAutofit/>
          </a:bodyPr>
          <a:lstStyle/>
          <a:p>
            <a:r>
              <a:rPr lang="zh-CN" altLang="en-US" sz="2800" b="1" dirty="0">
                <a:solidFill>
                  <a:schemeClr val="tx1"/>
                </a:solidFill>
                <a:latin typeface="微软雅黑" panose="020B0503020204020204" pitchFamily="34" charset="-122"/>
                <a:ea typeface="微软雅黑" panose="020B0503020204020204" pitchFamily="34" charset="-122"/>
              </a:rPr>
              <a:t>电子系  汪莱</a:t>
            </a:r>
          </a:p>
        </p:txBody>
      </p:sp>
      <p:sp>
        <p:nvSpPr>
          <p:cNvPr id="4" name="TextBox 3"/>
          <p:cNvSpPr txBox="1"/>
          <p:nvPr/>
        </p:nvSpPr>
        <p:spPr>
          <a:xfrm>
            <a:off x="2863840" y="1046326"/>
            <a:ext cx="3416320"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半导体能带工程</a:t>
            </a: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20361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rgbClr val="7030A0"/>
                </a:solidFill>
              </a:rPr>
              <a:t>超晶格的能带和电子态</a:t>
            </a:r>
            <a:endParaRPr lang="zh-CN" altLang="en-US" dirty="0"/>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457200" y="1532434"/>
                <a:ext cx="8229600" cy="4709119"/>
              </a:xfrm>
            </p:spPr>
            <p:txBody>
              <a:bodyPr/>
              <a:lstStyle/>
              <a:p>
                <a:r>
                  <a:rPr lang="zh-CN" altLang="zh-CN" dirty="0">
                    <a:latin typeface="Times New Roman" panose="02020603050405020304" pitchFamily="18" charset="0"/>
                    <a:cs typeface="Times New Roman" panose="02020603050405020304" pitchFamily="18" charset="0"/>
                  </a:rPr>
                  <a:t>在组分超晶格中两种半导体的</a:t>
                </a:r>
                <a:r>
                  <a:rPr lang="en-US" altLang="zh-CN" i="1" dirty="0">
                    <a:latin typeface="Times New Roman" panose="02020603050405020304" pitchFamily="18" charset="0"/>
                    <a:cs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E</a:t>
                </a:r>
                <a:r>
                  <a:rPr lang="en-US" altLang="zh-CN" i="1"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不同，有效质量方程应写成</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式中</a:t>
                </a:r>
                <a:r>
                  <a:rPr lang="el-GR" altLang="zh-CN" i="1" dirty="0">
                    <a:latin typeface="Times New Roman" panose="02020603050405020304" pitchFamily="18" charset="0"/>
                    <a:cs typeface="Times New Roman" panose="02020603050405020304" pitchFamily="18" charset="0"/>
                  </a:rPr>
                  <a:t>ψ</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应该满足的边界条件是在异质结界面处波函数及</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a:cs typeface="Times New Roman" panose="02020603050405020304" pitchFamily="18" charset="0"/>
                          </a:rPr>
                          <m:t>1</m:t>
                        </m:r>
                      </m:num>
                      <m:den>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a:cs typeface="Times New Roman" panose="02020603050405020304" pitchFamily="18" charset="0"/>
                              </a:rPr>
                              <m:t>𝑚</m:t>
                            </m:r>
                          </m:e>
                          <m:sup>
                            <m:r>
                              <a:rPr lang="en-US" altLang="zh-CN" b="0" i="1" smtClean="0">
                                <a:latin typeface="Cambria Math"/>
                                <a:cs typeface="Times New Roman" panose="02020603050405020304" pitchFamily="18" charset="0"/>
                              </a:rPr>
                              <m:t>∗</m:t>
                            </m:r>
                          </m:sup>
                        </m:sSup>
                      </m:den>
                    </m:f>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a:cs typeface="Times New Roman" panose="02020603050405020304" pitchFamily="18" charset="0"/>
                          </a:rPr>
                          <m:t>𝑑</m:t>
                        </m:r>
                        <m:r>
                          <a:rPr lang="el-GR" altLang="zh-CN" b="0" i="1" smtClean="0">
                            <a:latin typeface="Cambria Math"/>
                            <a:cs typeface="Times New Roman" panose="02020603050405020304" pitchFamily="18" charset="0"/>
                          </a:rPr>
                          <m:t>𝜓</m:t>
                        </m:r>
                        <m:r>
                          <a:rPr lang="en-US" altLang="zh-CN" b="0" i="1" smtClean="0">
                            <a:latin typeface="Cambria Math"/>
                            <a:cs typeface="Times New Roman" panose="02020603050405020304" pitchFamily="18" charset="0"/>
                          </a:rPr>
                          <m:t>(</m:t>
                        </m:r>
                        <m:r>
                          <a:rPr lang="en-US" altLang="zh-CN" b="0" i="1" smtClean="0">
                            <a:latin typeface="Cambria Math"/>
                            <a:cs typeface="Times New Roman" panose="02020603050405020304" pitchFamily="18" charset="0"/>
                          </a:rPr>
                          <m:t>𝑧</m:t>
                        </m:r>
                        <m:r>
                          <a:rPr lang="en-US" altLang="zh-CN" b="0" i="1" smtClean="0">
                            <a:latin typeface="Cambria Math"/>
                            <a:cs typeface="Times New Roman" panose="02020603050405020304" pitchFamily="18" charset="0"/>
                          </a:rPr>
                          <m:t>)</m:t>
                        </m:r>
                      </m:num>
                      <m:den>
                        <m:r>
                          <a:rPr lang="en-US" altLang="zh-CN" b="0" i="1" smtClean="0">
                            <a:latin typeface="Cambria Math"/>
                            <a:cs typeface="Times New Roman" panose="02020603050405020304" pitchFamily="18" charset="0"/>
                          </a:rPr>
                          <m:t>𝑑𝑧</m:t>
                        </m:r>
                      </m:den>
                    </m:f>
                  </m:oMath>
                </a14:m>
                <a:r>
                  <a:rPr lang="zh-CN" altLang="zh-CN" dirty="0">
                    <a:latin typeface="Times New Roman" panose="02020603050405020304" pitchFamily="18" charset="0"/>
                    <a:cs typeface="Times New Roman" panose="02020603050405020304" pitchFamily="18" charset="0"/>
                  </a:rPr>
                  <a:t>连续．</a:t>
                </a:r>
              </a:p>
              <a:p>
                <a:endParaRPr lang="zh-CN" altLang="zh-CN" dirty="0"/>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457200" y="1532434"/>
                <a:ext cx="8229600" cy="4709119"/>
              </a:xfrm>
              <a:blipFill>
                <a:blip r:embed="rId3"/>
                <a:stretch>
                  <a:fillRect l="-1333" t="-1294" r="-296"/>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graphicFrame>
        <p:nvGraphicFramePr>
          <p:cNvPr id="7" name="对象 6">
            <a:extLst>
              <a:ext uri="{FF2B5EF4-FFF2-40B4-BE49-F238E27FC236}">
                <a16:creationId xmlns:a16="http://schemas.microsoft.com/office/drawing/2014/main" id="{FE2E8982-A911-4ED1-857B-39A717098212}"/>
              </a:ext>
            </a:extLst>
          </p:cNvPr>
          <p:cNvGraphicFramePr>
            <a:graphicFrameLocks noChangeAspect="1"/>
          </p:cNvGraphicFramePr>
          <p:nvPr>
            <p:extLst>
              <p:ext uri="{D42A27DB-BD31-4B8C-83A1-F6EECF244321}">
                <p14:modId xmlns:p14="http://schemas.microsoft.com/office/powerpoint/2010/main" val="1479852026"/>
              </p:ext>
            </p:extLst>
          </p:nvPr>
        </p:nvGraphicFramePr>
        <p:xfrm>
          <a:off x="900112" y="2492896"/>
          <a:ext cx="7343775" cy="1066800"/>
        </p:xfrm>
        <a:graphic>
          <a:graphicData uri="http://schemas.openxmlformats.org/presentationml/2006/ole">
            <mc:AlternateContent xmlns:mc="http://schemas.openxmlformats.org/markup-compatibility/2006">
              <mc:Choice xmlns:v="urn:schemas-microsoft-com:vml" Requires="v">
                <p:oleObj name="Equation" r:id="rId4" imgW="7344188" imgH="1067078" progId="Equation.DSMT4">
                  <p:embed/>
                </p:oleObj>
              </mc:Choice>
              <mc:Fallback>
                <p:oleObj name="Equation" r:id="rId4" imgW="7344188" imgH="1067078" progId="Equation.DSMT4">
                  <p:embed/>
                  <p:pic>
                    <p:nvPicPr>
                      <p:cNvPr id="7" name="对象 6">
                        <a:extLst>
                          <a:ext uri="{FF2B5EF4-FFF2-40B4-BE49-F238E27FC236}">
                            <a16:creationId xmlns:a16="http://schemas.microsoft.com/office/drawing/2014/main" id="{FE2E8982-A911-4ED1-857B-39A717098212}"/>
                          </a:ext>
                        </a:extLst>
                      </p:cNvPr>
                      <p:cNvPicPr/>
                      <p:nvPr/>
                    </p:nvPicPr>
                    <p:blipFill>
                      <a:blip r:embed="rId5"/>
                      <a:stretch>
                        <a:fillRect/>
                      </a:stretch>
                    </p:blipFill>
                    <p:spPr>
                      <a:xfrm>
                        <a:off x="900112" y="2492896"/>
                        <a:ext cx="7343775" cy="1066800"/>
                      </a:xfrm>
                      <a:prstGeom prst="rect">
                        <a:avLst/>
                      </a:prstGeom>
                    </p:spPr>
                  </p:pic>
                </p:oleObj>
              </mc:Fallback>
            </mc:AlternateContent>
          </a:graphicData>
        </a:graphic>
      </p:graphicFrame>
    </p:spTree>
    <p:extLst>
      <p:ext uri="{BB962C8B-B14F-4D97-AF65-F5344CB8AC3E}">
        <p14:creationId xmlns:p14="http://schemas.microsoft.com/office/powerpoint/2010/main" val="85884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超晶格的能带和电子态</a:t>
            </a:r>
            <a:endParaRPr lang="zh-CN" altLang="en-US" dirty="0"/>
          </a:p>
        </p:txBody>
      </p:sp>
      <p:sp>
        <p:nvSpPr>
          <p:cNvPr id="3" name="内容占位符 2"/>
          <p:cNvSpPr>
            <a:spLocks noGrp="1"/>
          </p:cNvSpPr>
          <p:nvPr>
            <p:ph idx="1"/>
          </p:nvPr>
        </p:nvSpPr>
        <p:spPr>
          <a:xfrm>
            <a:off x="3809269" y="1515610"/>
            <a:ext cx="4954463" cy="4997151"/>
          </a:xfrm>
        </p:spPr>
        <p:txBody>
          <a:bodyPr>
            <a:noAutofit/>
          </a:bodyPr>
          <a:lstStyle/>
          <a:p>
            <a:r>
              <a:rPr lang="zh-CN" altLang="zh-CN" sz="2400" dirty="0">
                <a:latin typeface="Times New Roman" panose="02020603050405020304" pitchFamily="18" charset="0"/>
                <a:cs typeface="Times New Roman" panose="02020603050405020304" pitchFamily="18" charset="0"/>
              </a:rPr>
              <a:t>对界面是突变异质结的GaAs</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l</a:t>
            </a:r>
            <a:r>
              <a:rPr lang="en-US" altLang="zh-CN" sz="2400" baseline="-25000"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Ga</a:t>
            </a:r>
            <a:r>
              <a:rPr lang="en-US" altLang="zh-CN" sz="2400" baseline="-25000" dirty="0">
                <a:latin typeface="Times New Roman" panose="02020603050405020304" pitchFamily="18" charset="0"/>
                <a:cs typeface="Times New Roman" panose="02020603050405020304" pitchFamily="18" charset="0"/>
              </a:rPr>
              <a:t>1-x</a:t>
            </a:r>
            <a:r>
              <a:rPr lang="zh-CN" altLang="zh-CN" sz="2400" dirty="0">
                <a:latin typeface="Times New Roman" panose="02020603050405020304" pitchFamily="18" charset="0"/>
                <a:cs typeface="Times New Roman" panose="02020603050405020304" pitchFamily="18" charset="0"/>
              </a:rPr>
              <a:t>As超晶格的导带和价带都是一系列的方形势阱</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用有效质量近似的方法计算导带的电子能谱，得到最低的四个能级和</a:t>
            </a:r>
            <a:r>
              <a:rPr lang="en-US" altLang="zh-CN" sz="24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的关系如图所示</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当势垒宽度d逐渐变小时，能级从高到低依次扩展成能带</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这种情形和原子组成晶体的过程相似</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不同的是现在这种结构的周期比晶体的周期大很多，而且电子的质量要用有效质量</a:t>
            </a:r>
            <a:r>
              <a:rPr lang="zh-CN"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来代替．</a:t>
            </a:r>
          </a:p>
          <a:p>
            <a:endParaRPr lang="zh-CN" altLang="en-US" sz="24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060848"/>
            <a:ext cx="3900046" cy="32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254662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超晶格的能带和电子态</a:t>
            </a:r>
            <a:endParaRPr lang="zh-CN" altLang="en-US" dirty="0"/>
          </a:p>
        </p:txBody>
      </p:sp>
      <p:sp>
        <p:nvSpPr>
          <p:cNvPr id="3" name="内容占位符 2"/>
          <p:cNvSpPr>
            <a:spLocks noGrp="1"/>
          </p:cNvSpPr>
          <p:nvPr>
            <p:ph idx="1"/>
          </p:nvPr>
        </p:nvSpPr>
        <p:spPr>
          <a:xfrm>
            <a:off x="457200" y="1600201"/>
            <a:ext cx="8229600" cy="1468760"/>
          </a:xfrm>
        </p:spPr>
        <p:txBody>
          <a:bodyPr>
            <a:noAutofit/>
          </a:bodyPr>
          <a:lstStyle/>
          <a:p>
            <a:r>
              <a:rPr lang="zh-CN" altLang="zh-CN" sz="2400" dirty="0">
                <a:latin typeface="Times New Roman" panose="02020603050405020304" pitchFamily="18" charset="0"/>
                <a:cs typeface="Times New Roman" panose="02020603050405020304" pitchFamily="18" charset="0"/>
              </a:rPr>
              <a:t>能量和波矢的关系如图所示．由于超晶格在z方向上的周期d是</a:t>
            </a:r>
            <a:r>
              <a:rPr lang="zh-CN" altLang="en-US" sz="2400" dirty="0">
                <a:latin typeface="Times New Roman" panose="02020603050405020304" pitchFamily="18" charset="0"/>
                <a:cs typeface="Times New Roman" panose="02020603050405020304" pitchFamily="18" charset="0"/>
              </a:rPr>
              <a:t>晶格</a:t>
            </a:r>
            <a:r>
              <a:rPr lang="zh-CN" altLang="zh-CN" sz="2400" dirty="0">
                <a:latin typeface="Times New Roman" panose="02020603050405020304" pitchFamily="18" charset="0"/>
                <a:cs typeface="Times New Roman" panose="02020603050405020304" pitchFamily="18" charset="0"/>
              </a:rPr>
              <a:t>周期a的n倍，所以它在z方向的第一布里渊区比单晶的缩小了n倍．超晶格的能带可以看成是原来GaAs能带的折叠而成的，由于势垒的作用形成了分立的能带</a:t>
            </a:r>
            <a:endParaRPr lang="zh-CN" altLang="en-US" sz="24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994" y="3284984"/>
            <a:ext cx="4722011"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34135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超晶格的能带和电子态</a:t>
            </a:r>
            <a:endParaRPr lang="zh-CN" altLang="en-US" dirty="0"/>
          </a:p>
        </p:txBody>
      </p:sp>
      <p:sp>
        <p:nvSpPr>
          <p:cNvPr id="3" name="内容占位符 2"/>
          <p:cNvSpPr>
            <a:spLocks noGrp="1"/>
          </p:cNvSpPr>
          <p:nvPr>
            <p:ph idx="1"/>
          </p:nvPr>
        </p:nvSpPr>
        <p:spPr>
          <a:xfrm>
            <a:off x="4067944" y="1412776"/>
            <a:ext cx="4618856" cy="5141167"/>
          </a:xfrm>
        </p:spPr>
        <p:txBody>
          <a:bodyPr>
            <a:noAutofit/>
          </a:bodyPr>
          <a:lstStyle/>
          <a:p>
            <a:r>
              <a:rPr lang="zh-CN" altLang="zh-CN" sz="2400" dirty="0"/>
              <a:t>在超晶格结构中只有垂直于层的方向有这种周期性结构，而在平行于层的方向载流子仍是自由运动的</a:t>
            </a:r>
            <a:endParaRPr lang="en-US" altLang="zh-CN" sz="2400" dirty="0"/>
          </a:p>
          <a:p>
            <a:r>
              <a:rPr lang="zh-CN" altLang="zh-CN" sz="2400" dirty="0"/>
              <a:t>在超晶格中电子的态密度和能量的关系既不同于三维晶体中的抛物形，也不同于二维电子气的台阶状</a:t>
            </a:r>
            <a:r>
              <a:rPr lang="zh-CN" altLang="en-US" sz="2400" dirty="0"/>
              <a:t>。</a:t>
            </a:r>
            <a:endParaRPr lang="en-US" altLang="zh-CN" sz="2400" dirty="0"/>
          </a:p>
          <a:p>
            <a:r>
              <a:rPr lang="zh-CN" altLang="zh-CN" sz="2400" dirty="0"/>
              <a:t>在两个台阶相衔接的地方不是突变而是缓变过渡</a:t>
            </a:r>
            <a:r>
              <a:rPr lang="zh-CN" altLang="en-US" sz="2400" dirty="0"/>
              <a:t>。</a:t>
            </a:r>
            <a:r>
              <a:rPr lang="zh-CN" altLang="zh-CN" sz="2400" dirty="0"/>
              <a:t>缓变说明垂直于结方向上的电子能量不再是分立的能级，而扩展成能带了</a:t>
            </a:r>
            <a:r>
              <a:rPr lang="zh-CN" altLang="en-US" sz="2400" dirty="0"/>
              <a:t>。</a:t>
            </a:r>
            <a:endParaRPr lang="zh-CN" altLang="zh-CN" sz="2400" dirty="0"/>
          </a:p>
          <a:p>
            <a:endParaRPr lang="zh-CN" altLang="en-US"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76872"/>
            <a:ext cx="398842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264395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超晶格的能带和电子态</a:t>
            </a:r>
            <a:endParaRPr lang="zh-CN" altLang="en-US" dirty="0"/>
          </a:p>
        </p:txBody>
      </p:sp>
      <p:sp>
        <p:nvSpPr>
          <p:cNvPr id="3" name="内容占位符 2"/>
          <p:cNvSpPr>
            <a:spLocks noGrp="1"/>
          </p:cNvSpPr>
          <p:nvPr>
            <p:ph idx="1"/>
          </p:nvPr>
        </p:nvSpPr>
        <p:spPr>
          <a:xfrm>
            <a:off x="570384" y="1556792"/>
            <a:ext cx="8003232" cy="4525963"/>
          </a:xfrm>
        </p:spPr>
        <p:txBody>
          <a:bodyPr>
            <a:normAutofit/>
          </a:bodyPr>
          <a:lstStyle/>
          <a:p>
            <a:r>
              <a:rPr lang="zh-CN" altLang="zh-CN" dirty="0"/>
              <a:t>在上面的讨论中都没有考虑电子电荷或空穴电荷对势能的影响．</a:t>
            </a:r>
            <a:endParaRPr lang="en-US" altLang="zh-CN" dirty="0"/>
          </a:p>
          <a:p>
            <a:r>
              <a:rPr lang="zh-CN" altLang="zh-CN" dirty="0"/>
              <a:t>但是，在计算有掺杂的超晶格的能带时，应该考虑到这种影响，同时解</a:t>
            </a:r>
            <a:r>
              <a:rPr lang="zh-CN" altLang="en-US" dirty="0"/>
              <a:t>薛定谔方程（</a:t>
            </a:r>
            <a:r>
              <a:rPr lang="zh-CN" altLang="zh-CN" dirty="0"/>
              <a:t>有效质量方程</a:t>
            </a:r>
            <a:r>
              <a:rPr lang="zh-CN" altLang="en-US" dirty="0"/>
              <a:t>）</a:t>
            </a:r>
            <a:r>
              <a:rPr lang="zh-CN" altLang="zh-CN" dirty="0"/>
              <a:t>和泊松方程以得到它的自洽解</a:t>
            </a:r>
            <a:endParaRPr lang="zh-CN" altLang="en-US"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extLst>
      <p:ext uri="{BB962C8B-B14F-4D97-AF65-F5344CB8AC3E}">
        <p14:creationId xmlns:p14="http://schemas.microsoft.com/office/powerpoint/2010/main" val="189375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薛定谔方程和泊松方程</a:t>
            </a:r>
          </a:p>
        </p:txBody>
      </p:sp>
      <p:sp>
        <p:nvSpPr>
          <p:cNvPr id="4" name="TextBox 3"/>
          <p:cNvSpPr txBox="1"/>
          <p:nvPr/>
        </p:nvSpPr>
        <p:spPr>
          <a:xfrm>
            <a:off x="467544" y="2257708"/>
            <a:ext cx="1988045"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薛定谔方程</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graphicFrame>
        <p:nvGraphicFramePr>
          <p:cNvPr id="9" name="对象 8">
            <a:extLst>
              <a:ext uri="{FF2B5EF4-FFF2-40B4-BE49-F238E27FC236}">
                <a16:creationId xmlns:a16="http://schemas.microsoft.com/office/drawing/2014/main" id="{7EEA8BF2-E167-4CB5-B72C-200172DB7417}"/>
              </a:ext>
            </a:extLst>
          </p:cNvPr>
          <p:cNvGraphicFramePr>
            <a:graphicFrameLocks noChangeAspect="1"/>
          </p:cNvGraphicFramePr>
          <p:nvPr>
            <p:extLst>
              <p:ext uri="{D42A27DB-BD31-4B8C-83A1-F6EECF244321}">
                <p14:modId xmlns:p14="http://schemas.microsoft.com/office/powerpoint/2010/main" val="2439682384"/>
              </p:ext>
            </p:extLst>
          </p:nvPr>
        </p:nvGraphicFramePr>
        <p:xfrm>
          <a:off x="1524000" y="2932043"/>
          <a:ext cx="6048672" cy="993913"/>
        </p:xfrm>
        <a:graphic>
          <a:graphicData uri="http://schemas.openxmlformats.org/presentationml/2006/ole">
            <mc:AlternateContent xmlns:mc="http://schemas.openxmlformats.org/markup-compatibility/2006">
              <mc:Choice xmlns:v="urn:schemas-microsoft-com:vml" Requires="v">
                <p:oleObj name="Equation" r:id="rId2" imgW="2705040" imgH="444240" progId="Equation.DSMT4">
                  <p:embed/>
                </p:oleObj>
              </mc:Choice>
              <mc:Fallback>
                <p:oleObj name="Equation" r:id="rId2" imgW="2705040" imgH="444240" progId="Equation.DSMT4">
                  <p:embed/>
                  <p:pic>
                    <p:nvPicPr>
                      <p:cNvPr id="9" name="对象 8">
                        <a:extLst>
                          <a:ext uri="{FF2B5EF4-FFF2-40B4-BE49-F238E27FC236}">
                            <a16:creationId xmlns:a16="http://schemas.microsoft.com/office/drawing/2014/main" id="{7EEA8BF2-E167-4CB5-B72C-200172DB7417}"/>
                          </a:ext>
                        </a:extLst>
                      </p:cNvPr>
                      <p:cNvPicPr/>
                      <p:nvPr/>
                    </p:nvPicPr>
                    <p:blipFill>
                      <a:blip r:embed="rId3"/>
                      <a:stretch>
                        <a:fillRect/>
                      </a:stretch>
                    </p:blipFill>
                    <p:spPr>
                      <a:xfrm>
                        <a:off x="1524000" y="2932043"/>
                        <a:ext cx="6048672" cy="99391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343A7B9-E7B5-4A98-B333-CED13418C6E7}"/>
              </a:ext>
            </a:extLst>
          </p:cNvPr>
          <p:cNvGraphicFramePr>
            <a:graphicFrameLocks noChangeAspect="1"/>
          </p:cNvGraphicFramePr>
          <p:nvPr>
            <p:extLst>
              <p:ext uri="{D42A27DB-BD31-4B8C-83A1-F6EECF244321}">
                <p14:modId xmlns:p14="http://schemas.microsoft.com/office/powerpoint/2010/main" val="2770475816"/>
              </p:ext>
            </p:extLst>
          </p:nvPr>
        </p:nvGraphicFramePr>
        <p:xfrm>
          <a:off x="1920044" y="4584573"/>
          <a:ext cx="5256584" cy="1113159"/>
        </p:xfrm>
        <a:graphic>
          <a:graphicData uri="http://schemas.openxmlformats.org/presentationml/2006/ole">
            <mc:AlternateContent xmlns:mc="http://schemas.openxmlformats.org/markup-compatibility/2006">
              <mc:Choice xmlns:v="urn:schemas-microsoft-com:vml" Requires="v">
                <p:oleObj name="Equation" r:id="rId4" imgW="2158920" imgH="457200" progId="Equation.DSMT4">
                  <p:embed/>
                </p:oleObj>
              </mc:Choice>
              <mc:Fallback>
                <p:oleObj name="Equation" r:id="rId4" imgW="2158920" imgH="457200" progId="Equation.DSMT4">
                  <p:embed/>
                  <p:pic>
                    <p:nvPicPr>
                      <p:cNvPr id="10" name="对象 9">
                        <a:extLst>
                          <a:ext uri="{FF2B5EF4-FFF2-40B4-BE49-F238E27FC236}">
                            <a16:creationId xmlns:a16="http://schemas.microsoft.com/office/drawing/2014/main" id="{D343A7B9-E7B5-4A98-B333-CED13418C6E7}"/>
                          </a:ext>
                        </a:extLst>
                      </p:cNvPr>
                      <p:cNvPicPr/>
                      <p:nvPr/>
                    </p:nvPicPr>
                    <p:blipFill>
                      <a:blip r:embed="rId5"/>
                      <a:stretch>
                        <a:fillRect/>
                      </a:stretch>
                    </p:blipFill>
                    <p:spPr>
                      <a:xfrm>
                        <a:off x="1920044" y="4584573"/>
                        <a:ext cx="5256584" cy="1113159"/>
                      </a:xfrm>
                      <a:prstGeom prst="rect">
                        <a:avLst/>
                      </a:prstGeom>
                    </p:spPr>
                  </p:pic>
                </p:oleObj>
              </mc:Fallback>
            </mc:AlternateContent>
          </a:graphicData>
        </a:graphic>
      </p:graphicFrame>
    </p:spTree>
    <p:extLst>
      <p:ext uri="{BB962C8B-B14F-4D97-AF65-F5344CB8AC3E}">
        <p14:creationId xmlns:p14="http://schemas.microsoft.com/office/powerpoint/2010/main" val="61130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薛定谔方程和泊松方程</a:t>
            </a:r>
            <a:endParaRPr lang="zh-CN" altLang="en-US" dirty="0"/>
          </a:p>
        </p:txBody>
      </p:sp>
      <p:sp>
        <p:nvSpPr>
          <p:cNvPr id="4" name="矩形 3"/>
          <p:cNvSpPr/>
          <p:nvPr/>
        </p:nvSpPr>
        <p:spPr>
          <a:xfrm>
            <a:off x="231680" y="1523536"/>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泊松方程</a:t>
            </a:r>
          </a:p>
        </p:txBody>
      </p:sp>
      <p:sp>
        <p:nvSpPr>
          <p:cNvPr id="15" name="矩形 14"/>
          <p:cNvSpPr/>
          <p:nvPr/>
        </p:nvSpPr>
        <p:spPr>
          <a:xfrm>
            <a:off x="251520" y="3481844"/>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量子阱外</a:t>
            </a:r>
          </a:p>
        </p:txBody>
      </p:sp>
      <p:sp>
        <p:nvSpPr>
          <p:cNvPr id="16" name="矩形 15"/>
          <p:cNvSpPr/>
          <p:nvPr/>
        </p:nvSpPr>
        <p:spPr>
          <a:xfrm>
            <a:off x="251520" y="4561964"/>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量子阱内</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graphicFrame>
        <p:nvGraphicFramePr>
          <p:cNvPr id="14" name="对象 13">
            <a:extLst>
              <a:ext uri="{FF2B5EF4-FFF2-40B4-BE49-F238E27FC236}">
                <a16:creationId xmlns:a16="http://schemas.microsoft.com/office/drawing/2014/main" id="{EAF319B6-34BA-4415-B161-454DA19FB7D3}"/>
              </a:ext>
            </a:extLst>
          </p:cNvPr>
          <p:cNvGraphicFramePr>
            <a:graphicFrameLocks noChangeAspect="1"/>
          </p:cNvGraphicFramePr>
          <p:nvPr>
            <p:extLst>
              <p:ext uri="{D42A27DB-BD31-4B8C-83A1-F6EECF244321}">
                <p14:modId xmlns:p14="http://schemas.microsoft.com/office/powerpoint/2010/main" val="3478611367"/>
              </p:ext>
            </p:extLst>
          </p:nvPr>
        </p:nvGraphicFramePr>
        <p:xfrm>
          <a:off x="2051720" y="1740925"/>
          <a:ext cx="5330770" cy="977834"/>
        </p:xfrm>
        <a:graphic>
          <a:graphicData uri="http://schemas.openxmlformats.org/presentationml/2006/ole">
            <mc:AlternateContent xmlns:mc="http://schemas.openxmlformats.org/markup-compatibility/2006">
              <mc:Choice xmlns:v="urn:schemas-microsoft-com:vml" Requires="v">
                <p:oleObj name="Equation" r:id="rId2" imgW="2145960" imgH="393480" progId="Equation.DSMT4">
                  <p:embed/>
                </p:oleObj>
              </mc:Choice>
              <mc:Fallback>
                <p:oleObj name="Equation" r:id="rId2" imgW="2145960" imgH="393480" progId="Equation.DSMT4">
                  <p:embed/>
                  <p:pic>
                    <p:nvPicPr>
                      <p:cNvPr id="14" name="对象 13">
                        <a:extLst>
                          <a:ext uri="{FF2B5EF4-FFF2-40B4-BE49-F238E27FC236}">
                            <a16:creationId xmlns:a16="http://schemas.microsoft.com/office/drawing/2014/main" id="{EAF319B6-34BA-4415-B161-454DA19FB7D3}"/>
                          </a:ext>
                        </a:extLst>
                      </p:cNvPr>
                      <p:cNvPicPr/>
                      <p:nvPr/>
                    </p:nvPicPr>
                    <p:blipFill>
                      <a:blip r:embed="rId3"/>
                      <a:stretch>
                        <a:fillRect/>
                      </a:stretch>
                    </p:blipFill>
                    <p:spPr>
                      <a:xfrm>
                        <a:off x="2051720" y="1740925"/>
                        <a:ext cx="5330770" cy="977834"/>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73DC888E-1FEF-4262-8570-A46D6DA09B88}"/>
              </a:ext>
            </a:extLst>
          </p:cNvPr>
          <p:cNvGraphicFramePr>
            <a:graphicFrameLocks noChangeAspect="1"/>
          </p:cNvGraphicFramePr>
          <p:nvPr>
            <p:extLst>
              <p:ext uri="{D42A27DB-BD31-4B8C-83A1-F6EECF244321}">
                <p14:modId xmlns:p14="http://schemas.microsoft.com/office/powerpoint/2010/main" val="2943692208"/>
              </p:ext>
            </p:extLst>
          </p:nvPr>
        </p:nvGraphicFramePr>
        <p:xfrm>
          <a:off x="2057929" y="3273640"/>
          <a:ext cx="5324561" cy="939628"/>
        </p:xfrm>
        <a:graphic>
          <a:graphicData uri="http://schemas.openxmlformats.org/presentationml/2006/ole">
            <mc:AlternateContent xmlns:mc="http://schemas.openxmlformats.org/markup-compatibility/2006">
              <mc:Choice xmlns:v="urn:schemas-microsoft-com:vml" Requires="v">
                <p:oleObj name="Equation" r:id="rId4" imgW="2374560" imgH="419040" progId="Equation.DSMT4">
                  <p:embed/>
                </p:oleObj>
              </mc:Choice>
              <mc:Fallback>
                <p:oleObj name="Equation" r:id="rId4" imgW="2374560" imgH="419040" progId="Equation.DSMT4">
                  <p:embed/>
                  <p:pic>
                    <p:nvPicPr>
                      <p:cNvPr id="17" name="对象 16">
                        <a:extLst>
                          <a:ext uri="{FF2B5EF4-FFF2-40B4-BE49-F238E27FC236}">
                            <a16:creationId xmlns:a16="http://schemas.microsoft.com/office/drawing/2014/main" id="{73DC888E-1FEF-4262-8570-A46D6DA09B88}"/>
                          </a:ext>
                        </a:extLst>
                      </p:cNvPr>
                      <p:cNvPicPr/>
                      <p:nvPr/>
                    </p:nvPicPr>
                    <p:blipFill>
                      <a:blip r:embed="rId5"/>
                      <a:stretch>
                        <a:fillRect/>
                      </a:stretch>
                    </p:blipFill>
                    <p:spPr>
                      <a:xfrm>
                        <a:off x="2057929" y="3273640"/>
                        <a:ext cx="5324561" cy="93962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E2D0F05-A6DA-4AE2-A24F-7DA7F1C66E06}"/>
              </a:ext>
            </a:extLst>
          </p:cNvPr>
          <p:cNvGraphicFramePr>
            <a:graphicFrameLocks noChangeAspect="1"/>
          </p:cNvGraphicFramePr>
          <p:nvPr>
            <p:extLst>
              <p:ext uri="{D42A27DB-BD31-4B8C-83A1-F6EECF244321}">
                <p14:modId xmlns:p14="http://schemas.microsoft.com/office/powerpoint/2010/main" val="1883688664"/>
              </p:ext>
            </p:extLst>
          </p:nvPr>
        </p:nvGraphicFramePr>
        <p:xfrm>
          <a:off x="2000996" y="4409888"/>
          <a:ext cx="6421530" cy="981457"/>
        </p:xfrm>
        <a:graphic>
          <a:graphicData uri="http://schemas.openxmlformats.org/presentationml/2006/ole">
            <mc:AlternateContent xmlns:mc="http://schemas.openxmlformats.org/markup-compatibility/2006">
              <mc:Choice xmlns:v="urn:schemas-microsoft-com:vml" Requires="v">
                <p:oleObj name="Equation" r:id="rId6" imgW="2908080" imgH="444240" progId="Equation.DSMT4">
                  <p:embed/>
                </p:oleObj>
              </mc:Choice>
              <mc:Fallback>
                <p:oleObj name="Equation" r:id="rId6" imgW="2908080" imgH="444240" progId="Equation.DSMT4">
                  <p:embed/>
                  <p:pic>
                    <p:nvPicPr>
                      <p:cNvPr id="18" name="对象 17">
                        <a:extLst>
                          <a:ext uri="{FF2B5EF4-FFF2-40B4-BE49-F238E27FC236}">
                            <a16:creationId xmlns:a16="http://schemas.microsoft.com/office/drawing/2014/main" id="{0E2D0F05-A6DA-4AE2-A24F-7DA7F1C66E06}"/>
                          </a:ext>
                        </a:extLst>
                      </p:cNvPr>
                      <p:cNvPicPr/>
                      <p:nvPr/>
                    </p:nvPicPr>
                    <p:blipFill>
                      <a:blip r:embed="rId7"/>
                      <a:stretch>
                        <a:fillRect/>
                      </a:stretch>
                    </p:blipFill>
                    <p:spPr>
                      <a:xfrm>
                        <a:off x="2000996" y="4409888"/>
                        <a:ext cx="6421530" cy="981457"/>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07995F65-C34F-4F48-B0BE-8836001DC244}"/>
              </a:ext>
            </a:extLst>
          </p:cNvPr>
          <p:cNvGraphicFramePr>
            <a:graphicFrameLocks noChangeAspect="1"/>
          </p:cNvGraphicFramePr>
          <p:nvPr>
            <p:extLst>
              <p:ext uri="{D42A27DB-BD31-4B8C-83A1-F6EECF244321}">
                <p14:modId xmlns:p14="http://schemas.microsoft.com/office/powerpoint/2010/main" val="1749981606"/>
              </p:ext>
            </p:extLst>
          </p:nvPr>
        </p:nvGraphicFramePr>
        <p:xfrm>
          <a:off x="5853959" y="5510336"/>
          <a:ext cx="2604088" cy="788122"/>
        </p:xfrm>
        <a:graphic>
          <a:graphicData uri="http://schemas.openxmlformats.org/presentationml/2006/ole">
            <mc:AlternateContent xmlns:mc="http://schemas.openxmlformats.org/markup-compatibility/2006">
              <mc:Choice xmlns:v="urn:schemas-microsoft-com:vml" Requires="v">
                <p:oleObj name="Equation" r:id="rId8" imgW="1091880" imgH="330120" progId="Equation.DSMT4">
                  <p:embed/>
                </p:oleObj>
              </mc:Choice>
              <mc:Fallback>
                <p:oleObj name="Equation" r:id="rId8" imgW="1091880" imgH="330120" progId="Equation.DSMT4">
                  <p:embed/>
                  <p:pic>
                    <p:nvPicPr>
                      <p:cNvPr id="19" name="对象 18">
                        <a:extLst>
                          <a:ext uri="{FF2B5EF4-FFF2-40B4-BE49-F238E27FC236}">
                            <a16:creationId xmlns:a16="http://schemas.microsoft.com/office/drawing/2014/main" id="{07995F65-C34F-4F48-B0BE-8836001DC244}"/>
                          </a:ext>
                        </a:extLst>
                      </p:cNvPr>
                      <p:cNvPicPr/>
                      <p:nvPr/>
                    </p:nvPicPr>
                    <p:blipFill>
                      <a:blip r:embed="rId9"/>
                      <a:stretch>
                        <a:fillRect/>
                      </a:stretch>
                    </p:blipFill>
                    <p:spPr>
                      <a:xfrm>
                        <a:off x="5853959" y="5510336"/>
                        <a:ext cx="2604088" cy="788122"/>
                      </a:xfrm>
                      <a:prstGeom prst="rect">
                        <a:avLst/>
                      </a:prstGeom>
                    </p:spPr>
                  </p:pic>
                </p:oleObj>
              </mc:Fallback>
            </mc:AlternateContent>
          </a:graphicData>
        </a:graphic>
      </p:graphicFrame>
    </p:spTree>
    <p:extLst>
      <p:ext uri="{BB962C8B-B14F-4D97-AF65-F5344CB8AC3E}">
        <p14:creationId xmlns:p14="http://schemas.microsoft.com/office/powerpoint/2010/main" val="303161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调制掺杂量子阱的能带和电子态</a:t>
            </a:r>
            <a:endParaRPr lang="zh-CN" altLang="en-US" dirty="0"/>
          </a:p>
        </p:txBody>
      </p:sp>
      <p:sp>
        <p:nvSpPr>
          <p:cNvPr id="5" name="矩形 4"/>
          <p:cNvSpPr/>
          <p:nvPr/>
        </p:nvSpPr>
        <p:spPr>
          <a:xfrm>
            <a:off x="4146492" y="2420888"/>
            <a:ext cx="4572000" cy="3416320"/>
          </a:xfrm>
          <a:prstGeom prst="rect">
            <a:avLst/>
          </a:prstGeom>
        </p:spPr>
        <p:txBody>
          <a:bodyPr>
            <a:spAutoFit/>
          </a:bodyPr>
          <a:lstStyle/>
          <a:p>
            <a:pPr marL="285750" indent="-285750">
              <a:buFont typeface="Arial" panose="020B0604020202020204" pitchFamily="34" charset="0"/>
              <a:buChar char="•"/>
            </a:pP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只画出了超晶格的半个周期，另半个周期与此完全对称</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由于电子电荷对势能的影响，突变异质结界面所形成的势阱已不再是方形势阱，能带产生了显著的弯曲</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在势垒比较薄的部分，由于相邻势阱的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耦</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合，较高的子带扩展成能带</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47452"/>
            <a:ext cx="2666241" cy="371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15055" y="1431931"/>
            <a:ext cx="7520887" cy="830997"/>
          </a:xfrm>
          <a:prstGeom prst="rect">
            <a:avLst/>
          </a:prstGeom>
        </p:spPr>
        <p:txBody>
          <a:bodyPr wrap="square">
            <a:sp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GaAs</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Al</a:t>
            </a:r>
            <a:r>
              <a:rPr lang="en-US" altLang="zh-CN" sz="2400" b="1" baseline="-25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Ga</a:t>
            </a:r>
            <a:r>
              <a:rPr lang="en-US" altLang="zh-CN" sz="2400" b="1" baseline="-25000" dirty="0">
                <a:latin typeface="微软雅黑" panose="020B0503020204020204" pitchFamily="34" charset="-122"/>
                <a:ea typeface="微软雅黑" panose="020B0503020204020204" pitchFamily="34" charset="-122"/>
                <a:cs typeface="Times New Roman" panose="02020603050405020304" pitchFamily="18" charset="0"/>
              </a:rPr>
              <a:t>1-x</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调制掺杂结构的导带边的能带弯曲、子带能级和电子密度分布</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62138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7030A0"/>
                </a:solidFill>
                <a:latin typeface="Times New Roman" panose="02020603050405020304" pitchFamily="18" charset="0"/>
                <a:cs typeface="Times New Roman" panose="02020603050405020304" pitchFamily="18" charset="0"/>
              </a:rPr>
              <a:t>InAs-GaSb</a:t>
            </a:r>
            <a:r>
              <a:rPr lang="en-US" altLang="zh-CN" dirty="0">
                <a:solidFill>
                  <a:srgbClr val="7030A0"/>
                </a:solidFill>
                <a:latin typeface="Times New Roman" panose="02020603050405020304" pitchFamily="18" charset="0"/>
                <a:cs typeface="Times New Roman" panose="02020603050405020304" pitchFamily="18" charset="0"/>
              </a:rPr>
              <a:t> II</a:t>
            </a:r>
            <a:r>
              <a:rPr lang="zh-CN" altLang="en-US" dirty="0">
                <a:solidFill>
                  <a:srgbClr val="7030A0"/>
                </a:solidFill>
                <a:latin typeface="Times New Roman" panose="02020603050405020304" pitchFamily="18" charset="0"/>
                <a:cs typeface="Times New Roman" panose="02020603050405020304" pitchFamily="18" charset="0"/>
              </a:rPr>
              <a:t>型超晶格</a:t>
            </a:r>
          </a:p>
        </p:txBody>
      </p:sp>
      <p:sp>
        <p:nvSpPr>
          <p:cNvPr id="3" name="内容占位符 2"/>
          <p:cNvSpPr>
            <a:spLocks noGrp="1"/>
          </p:cNvSpPr>
          <p:nvPr>
            <p:ph idx="1"/>
          </p:nvPr>
        </p:nvSpPr>
        <p:spPr>
          <a:xfrm>
            <a:off x="457200" y="1600201"/>
            <a:ext cx="8229600" cy="2044824"/>
          </a:xfrm>
        </p:spPr>
        <p:txBody>
          <a:bodyPr>
            <a:normAutofit/>
          </a:bodyPr>
          <a:lstStyle/>
          <a:p>
            <a:r>
              <a:rPr lang="zh-CN" altLang="zh-CN" sz="2400" dirty="0">
                <a:latin typeface="Times New Roman" panose="02020603050405020304" pitchFamily="18" charset="0"/>
                <a:cs typeface="Times New Roman" panose="02020603050405020304" pitchFamily="18" charset="0"/>
              </a:rPr>
              <a:t>在这种</a:t>
            </a:r>
            <a:r>
              <a:rPr lang="en-US" altLang="zh-CN" sz="2400" dirty="0">
                <a:latin typeface="Times New Roman" panose="02020603050405020304" pitchFamily="18" charset="0"/>
                <a:cs typeface="Times New Roman" panose="02020603050405020304" pitchFamily="18" charset="0"/>
              </a:rPr>
              <a:t>II</a:t>
            </a:r>
            <a:r>
              <a:rPr lang="zh-CN" altLang="zh-CN" sz="2400" dirty="0">
                <a:latin typeface="Times New Roman" panose="02020603050405020304" pitchFamily="18" charset="0"/>
                <a:cs typeface="Times New Roman" panose="02020603050405020304" pitchFamily="18" charset="0"/>
              </a:rPr>
              <a:t>型超晶格中，Ga</a:t>
            </a:r>
            <a:r>
              <a:rPr lang="en-US" altLang="zh-CN" sz="24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b的价带边的位置高于InAs导带底的位置</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Ga</a:t>
            </a:r>
            <a:r>
              <a:rPr lang="en-US" altLang="zh-CN" sz="24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b价带中的电子可以进人InAs的导带，在边界上形成能带的弯曲．界面两边积累的电子和空穴在界面上将形成较强的偶极层</a:t>
            </a:r>
            <a:endParaRPr lang="zh-CN" altLang="en-US"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048" y="3573016"/>
            <a:ext cx="526590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46799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olidFill>
                  <a:srgbClr val="7030A0"/>
                </a:solidFill>
                <a:latin typeface="Times New Roman" panose="02020603050405020304" pitchFamily="18" charset="0"/>
                <a:cs typeface="Times New Roman" panose="02020603050405020304" pitchFamily="18" charset="0"/>
              </a:rPr>
              <a:t>InAs</a:t>
            </a:r>
            <a:r>
              <a:rPr lang="en-US" altLang="zh-CN" dirty="0">
                <a:solidFill>
                  <a:srgbClr val="7030A0"/>
                </a:solidFill>
                <a:latin typeface="Times New Roman" panose="02020603050405020304" pitchFamily="18" charset="0"/>
                <a:cs typeface="Times New Roman" panose="02020603050405020304" pitchFamily="18" charset="0"/>
              </a:rPr>
              <a:t>/</a:t>
            </a:r>
            <a:r>
              <a:rPr lang="en-US" altLang="zh-CN" dirty="0" err="1">
                <a:solidFill>
                  <a:srgbClr val="7030A0"/>
                </a:solidFill>
                <a:latin typeface="Times New Roman" panose="02020603050405020304" pitchFamily="18" charset="0"/>
                <a:cs typeface="Times New Roman" panose="02020603050405020304" pitchFamily="18" charset="0"/>
              </a:rPr>
              <a:t>GaSb</a:t>
            </a:r>
            <a:r>
              <a:rPr lang="zh-CN" altLang="en-US" dirty="0">
                <a:solidFill>
                  <a:srgbClr val="7030A0"/>
                </a:solidFill>
                <a:latin typeface="Times New Roman" panose="02020603050405020304" pitchFamily="18" charset="0"/>
                <a:cs typeface="Times New Roman" panose="02020603050405020304" pitchFamily="18" charset="0"/>
              </a:rPr>
              <a:t>超晶格</a:t>
            </a:r>
            <a:r>
              <a:rPr lang="zh-CN" altLang="zh-CN" dirty="0">
                <a:solidFill>
                  <a:srgbClr val="7030A0"/>
                </a:solidFill>
              </a:rPr>
              <a:t>的子带结构</a:t>
            </a:r>
            <a:endParaRPr lang="zh-CN" altLang="en-US" dirty="0">
              <a:solidFill>
                <a:srgbClr val="7030A0"/>
              </a:solidFill>
            </a:endParaRPr>
          </a:p>
        </p:txBody>
      </p:sp>
      <p:sp>
        <p:nvSpPr>
          <p:cNvPr id="3" name="内容占位符 2"/>
          <p:cNvSpPr>
            <a:spLocks noGrp="1"/>
          </p:cNvSpPr>
          <p:nvPr>
            <p:ph idx="1"/>
          </p:nvPr>
        </p:nvSpPr>
        <p:spPr>
          <a:xfrm>
            <a:off x="4572000" y="1700808"/>
            <a:ext cx="4114800" cy="4525963"/>
          </a:xfrm>
        </p:spPr>
        <p:txBody>
          <a:bodyPr>
            <a:normAutofit/>
          </a:bodyPr>
          <a:lstStyle/>
          <a:p>
            <a:r>
              <a:rPr lang="zh-CN" altLang="zh-CN" sz="2800" dirty="0">
                <a:latin typeface="Times New Roman" panose="02020603050405020304" pitchFamily="18" charset="0"/>
                <a:cs typeface="Times New Roman" panose="02020603050405020304" pitchFamily="18" charset="0"/>
              </a:rPr>
              <a:t>图中E</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E</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E</a:t>
            </a:r>
            <a:r>
              <a:rPr lang="en-US" altLang="zh-CN" sz="2800" baseline="-25000" dirty="0">
                <a:latin typeface="Times New Roman" panose="02020603050405020304" pitchFamily="18" charset="0"/>
                <a:cs typeface="Times New Roman" panose="02020603050405020304" pitchFamily="18" charset="0"/>
              </a:rPr>
              <a:t>3</a:t>
            </a:r>
            <a:r>
              <a:rPr lang="zh-CN" altLang="zh-CN" sz="2800" dirty="0">
                <a:latin typeface="Times New Roman" panose="02020603050405020304" pitchFamily="18" charset="0"/>
                <a:cs typeface="Times New Roman" panose="02020603050405020304" pitchFamily="18" charset="0"/>
              </a:rPr>
              <a:t>是电子的子带，HH</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一HH</a:t>
            </a:r>
            <a:r>
              <a:rPr lang="en-US" altLang="zh-CN" sz="2800" baseline="-25000" dirty="0">
                <a:latin typeface="Times New Roman" panose="02020603050405020304" pitchFamily="18" charset="0"/>
                <a:cs typeface="Times New Roman" panose="02020603050405020304" pitchFamily="18" charset="0"/>
              </a:rPr>
              <a:t>4</a:t>
            </a:r>
            <a:r>
              <a:rPr lang="zh-CN" altLang="zh-CN" sz="2800" dirty="0">
                <a:latin typeface="Times New Roman" panose="02020603050405020304" pitchFamily="18" charset="0"/>
                <a:cs typeface="Times New Roman" panose="02020603050405020304" pitchFamily="18" charset="0"/>
              </a:rPr>
              <a:t>是重空穴的子带，LH</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和LH</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则是轻空穴的子带</a:t>
            </a:r>
          </a:p>
          <a:p>
            <a:r>
              <a:rPr lang="zh-CN" altLang="zh-CN" sz="2800" dirty="0">
                <a:latin typeface="Times New Roman" panose="02020603050405020304" pitchFamily="18" charset="0"/>
                <a:cs typeface="Times New Roman" panose="02020603050405020304" pitchFamily="18" charset="0"/>
              </a:rPr>
              <a:t>超晶格的禁带宽</a:t>
            </a:r>
            <a:r>
              <a:rPr lang="zh-CN" altLang="en-US" sz="2800" dirty="0">
                <a:latin typeface="Times New Roman" panose="02020603050405020304" pitchFamily="18" charset="0"/>
                <a:cs typeface="Times New Roman" panose="02020603050405020304" pitchFamily="18" charset="0"/>
              </a:rPr>
              <a:t>度</a:t>
            </a:r>
            <a:r>
              <a:rPr lang="zh-CN" altLang="zh-CN" sz="2800" dirty="0">
                <a:latin typeface="Times New Roman" panose="02020603050405020304" pitchFamily="18" charset="0"/>
                <a:cs typeface="Times New Roman" panose="02020603050405020304" pitchFamily="18" charset="0"/>
              </a:rPr>
              <a:t>等于E</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的下限和HH</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之间的距离</a:t>
            </a:r>
          </a:p>
          <a:p>
            <a:endParaRPr lang="zh-CN" altLang="en-US" sz="28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3985506"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185678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7030A0"/>
                </a:solidFill>
                <a:latin typeface="微软雅黑" panose="020B0503020204020204" pitchFamily="34" charset="-122"/>
                <a:ea typeface="微软雅黑" panose="020B0503020204020204" pitchFamily="34" charset="-122"/>
              </a:rPr>
              <a:t>第四章  半导体量子阱和超晶格</a:t>
            </a:r>
            <a:endParaRPr lang="zh-CN" altLang="en-US" sz="40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4.1 </a:t>
            </a:r>
            <a:r>
              <a:rPr lang="zh-CN" altLang="en-US" sz="2800" b="1" dirty="0">
                <a:solidFill>
                  <a:srgbClr val="0000FF"/>
                </a:solidFill>
                <a:latin typeface="微软雅黑" panose="020B0503020204020204" pitchFamily="34" charset="-122"/>
                <a:ea typeface="微软雅黑" panose="020B0503020204020204" pitchFamily="34" charset="-122"/>
              </a:rPr>
              <a:t>量子阱和超晶格的定义</a:t>
            </a:r>
            <a:endParaRPr lang="en-US" altLang="zh-CN" sz="2800" b="1" dirty="0">
              <a:solidFill>
                <a:srgbClr val="0000FF"/>
              </a:solidFill>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4.2 </a:t>
            </a:r>
            <a:r>
              <a:rPr lang="zh-CN" altLang="en-US" sz="2800" b="1" dirty="0">
                <a:latin typeface="微软雅黑" panose="020B0503020204020204" pitchFamily="34" charset="-122"/>
                <a:ea typeface="微软雅黑" panose="020B0503020204020204" pitchFamily="34" charset="-122"/>
              </a:rPr>
              <a:t>量子阱和超晶格的能带和电子态</a:t>
            </a:r>
            <a:endParaRPr lang="en-US" altLang="zh-CN" sz="2800" b="1" dirty="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4.3 </a:t>
            </a:r>
            <a:r>
              <a:rPr lang="zh-CN" altLang="en-US" sz="2800" b="1" dirty="0">
                <a:latin typeface="微软雅黑" panose="020B0503020204020204" pitchFamily="34" charset="-122"/>
                <a:ea typeface="微软雅黑" panose="020B0503020204020204" pitchFamily="34" charset="-122"/>
              </a:rPr>
              <a:t>量子阱和超晶格的电学和光电特性</a:t>
            </a:r>
          </a:p>
          <a:p>
            <a:r>
              <a:rPr lang="en-US" altLang="zh-CN" sz="2800" b="1" dirty="0">
                <a:latin typeface="微软雅黑" panose="020B0503020204020204" pitchFamily="34" charset="-122"/>
                <a:ea typeface="微软雅黑" panose="020B0503020204020204" pitchFamily="34" charset="-122"/>
              </a:rPr>
              <a:t>4.4 </a:t>
            </a:r>
            <a:r>
              <a:rPr lang="zh-CN" altLang="en-US" sz="2800" b="1" dirty="0">
                <a:latin typeface="微软雅黑" panose="020B0503020204020204" pitchFamily="34" charset="-122"/>
                <a:ea typeface="微软雅黑" panose="020B0503020204020204" pitchFamily="34" charset="-122"/>
              </a:rPr>
              <a:t>量子阱发光器件</a:t>
            </a:r>
            <a:endParaRPr lang="en-US" altLang="zh-CN" sz="2800" b="1"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87008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应变层超晶格</a:t>
            </a:r>
          </a:p>
        </p:txBody>
      </p:sp>
      <p:sp>
        <p:nvSpPr>
          <p:cNvPr id="3" name="内容占位符 2"/>
          <p:cNvSpPr>
            <a:spLocks noGrp="1"/>
          </p:cNvSpPr>
          <p:nvPr>
            <p:ph idx="1"/>
          </p:nvPr>
        </p:nvSpPr>
        <p:spPr/>
        <p:txBody>
          <a:bodyPr>
            <a:normAutofit/>
          </a:bodyPr>
          <a:lstStyle/>
          <a:p>
            <a:r>
              <a:rPr lang="zh-CN" altLang="zh-CN" dirty="0"/>
              <a:t>在以上几种超晶格和量子阱中组成超晶格的两种材料的晶格常数都匹配得很好，异质结界面的缺陷可完全忽略</a:t>
            </a:r>
            <a:endParaRPr lang="en-US" altLang="zh-CN" dirty="0"/>
          </a:p>
          <a:p>
            <a:r>
              <a:rPr lang="zh-CN" altLang="zh-CN" dirty="0"/>
              <a:t>如果异质结对的晶格匹配不好，界面上将出现位错而严重影响量子阱的性质．但是，如果超晶格的每层的厚度足够薄，虽然晶格存在着一定程度的失配，只要失配不超过7%</a:t>
            </a:r>
            <a:r>
              <a:rPr lang="en-US" altLang="zh-CN" dirty="0"/>
              <a:t>-</a:t>
            </a:r>
            <a:r>
              <a:rPr lang="zh-CN" altLang="zh-CN" dirty="0"/>
              <a:t>9%，界面上的应力就可以把两侧的晶格扭在一起而不产生缺陷．这种超晶格称为</a:t>
            </a:r>
            <a:r>
              <a:rPr lang="zh-CN" altLang="zh-CN" dirty="0">
                <a:solidFill>
                  <a:srgbClr val="0000FF"/>
                </a:solidFill>
              </a:rPr>
              <a:t>应变层超晶格</a:t>
            </a:r>
            <a:r>
              <a:rPr lang="zh-CN" altLang="zh-CN" dirty="0"/>
              <a:t>．</a:t>
            </a:r>
          </a:p>
          <a:p>
            <a:endParaRPr lang="zh-CN" altLang="en-US"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13908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应变层超晶格</a:t>
            </a:r>
            <a:endParaRPr lang="zh-CN" altLang="en-US" dirty="0"/>
          </a:p>
        </p:txBody>
      </p:sp>
      <p:sp>
        <p:nvSpPr>
          <p:cNvPr id="3" name="内容占位符 2"/>
          <p:cNvSpPr>
            <a:spLocks noGrp="1"/>
          </p:cNvSpPr>
          <p:nvPr>
            <p:ph idx="1"/>
          </p:nvPr>
        </p:nvSpPr>
        <p:spPr>
          <a:xfrm>
            <a:off x="457200" y="1600201"/>
            <a:ext cx="8229600" cy="1371820"/>
          </a:xfrm>
        </p:spPr>
        <p:txBody>
          <a:bodyPr>
            <a:normAutofit/>
          </a:bodyPr>
          <a:lstStyle/>
          <a:p>
            <a:r>
              <a:rPr lang="zh-CN" altLang="zh-CN" sz="2800" dirty="0"/>
              <a:t>由于应力的作用，</a:t>
            </a:r>
            <a:r>
              <a:rPr lang="zh-CN" altLang="zh-CN" sz="2800" dirty="0">
                <a:solidFill>
                  <a:srgbClr val="0000FF"/>
                </a:solidFill>
              </a:rPr>
              <a:t>超晶格两层材料的平行于界面方向的晶格常数都要改变，趋于一个共同的晶格常数</a:t>
            </a:r>
            <a:r>
              <a:rPr lang="en-US" altLang="zh-CN" sz="2800" i="1" dirty="0">
                <a:solidFill>
                  <a:srgbClr val="0000FF"/>
                </a:solidFill>
                <a:latin typeface="Times New Roman" panose="02020603050405020304" pitchFamily="18" charset="0"/>
                <a:cs typeface="Times New Roman" panose="02020603050405020304" pitchFamily="18" charset="0"/>
              </a:rPr>
              <a:t>a</a:t>
            </a:r>
            <a:r>
              <a:rPr lang="en-US" altLang="zh-CN" sz="2800" baseline="-25000" dirty="0">
                <a:solidFill>
                  <a:srgbClr val="0000FF"/>
                </a:solidFill>
                <a:latin typeface="Times New Roman" panose="02020603050405020304" pitchFamily="18" charset="0"/>
                <a:cs typeface="Times New Roman" panose="02020603050405020304" pitchFamily="18" charset="0"/>
              </a:rPr>
              <a:t>//</a:t>
            </a:r>
            <a:r>
              <a:rPr lang="zh-CN" altLang="en-US" sz="2800" baseline="-250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将由下式决定</a:t>
            </a:r>
          </a:p>
        </p:txBody>
      </p:sp>
      <mc:AlternateContent xmlns:mc="http://schemas.openxmlformats.org/markup-compatibility/2006" xmlns:a14="http://schemas.microsoft.com/office/drawing/2010/main">
        <mc:Choice Requires="a14">
          <p:sp>
            <p:nvSpPr>
              <p:cNvPr id="4" name="矩形 3"/>
              <p:cNvSpPr/>
              <p:nvPr/>
            </p:nvSpPr>
            <p:spPr>
              <a:xfrm>
                <a:off x="611560" y="4797151"/>
                <a:ext cx="7920880" cy="1577996"/>
              </a:xfrm>
              <a:prstGeom prst="rect">
                <a:avLst/>
              </a:prstGeom>
            </p:spPr>
            <p:txBody>
              <a:bodyPr wrap="square">
                <a:spAutoFit/>
              </a:bodyPr>
              <a:lstStyle/>
              <a:p>
                <a:r>
                  <a:rPr lang="zh-CN"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是某一层的未经应力改变的原始晶格常数，</a:t>
                </a:r>
                <a:r>
                  <a:rPr lang="zh-CN" altLang="zh-CN" sz="2400" b="1"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zh-CN" sz="2400" b="1"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为两层厚度，</a:t>
                </a:r>
                <a:r>
                  <a:rPr lang="zh-CN"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是未经应力改变的材料的晶格失配，</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是剪应力系数，</a:t>
                </a:r>
                <a14:m>
                  <m:oMath xmlns:m="http://schemas.openxmlformats.org/officeDocument/2006/math">
                    <m:sSubSup>
                      <m:sSubSupPr>
                        <m:ctrlPr>
                          <a:rPr lang="en-US" altLang="zh-CN" sz="2400" b="1" i="1" dirty="0" smtClean="0">
                            <a:latin typeface="Cambria Math" panose="02040503050406030204" pitchFamily="18" charset="0"/>
                            <a:cs typeface="Times New Roman" panose="02020603050405020304" pitchFamily="18" charset="0"/>
                          </a:rPr>
                        </m:ctrlPr>
                      </m:sSubSupPr>
                      <m:e>
                        <m:r>
                          <a:rPr lang="en-US" altLang="zh-CN" sz="2400" b="1" i="1" dirty="0">
                            <a:latin typeface="Cambria Math"/>
                            <a:cs typeface="Times New Roman" panose="02020603050405020304" pitchFamily="18" charset="0"/>
                          </a:rPr>
                          <m:t>𝑪</m:t>
                        </m:r>
                        <m:r>
                          <a:rPr lang="en-US" altLang="zh-CN" sz="2400" b="1" i="1" baseline="-25000" dirty="0" smtClean="0">
                            <a:latin typeface="Cambria Math"/>
                            <a:cs typeface="Times New Roman" panose="02020603050405020304" pitchFamily="18" charset="0"/>
                          </a:rPr>
                          <m:t>𝟏𝟏</m:t>
                        </m:r>
                      </m:e>
                      <m:sub/>
                      <m:sup>
                        <m:r>
                          <a:rPr lang="en-US" altLang="zh-CN" sz="2400" b="1" i="1" dirty="0" smtClean="0">
                            <a:latin typeface="Cambria Math"/>
                            <a:cs typeface="Times New Roman" panose="02020603050405020304" pitchFamily="18" charset="0"/>
                          </a:rPr>
                          <m:t>𝟏</m:t>
                        </m:r>
                      </m:sup>
                    </m:sSubSup>
                    <m:r>
                      <a:rPr lang="zh-CN" altLang="en-US" sz="2400" b="1" i="1" dirty="0" smtClean="0">
                        <a:latin typeface="Cambria Math"/>
                        <a:cs typeface="Times New Roman" panose="02020603050405020304" pitchFamily="18" charset="0"/>
                      </a:rPr>
                      <m:t>、</m:t>
                    </m:r>
                    <m:sSubSup>
                      <m:sSubSupPr>
                        <m:ctrlPr>
                          <a:rPr lang="en-US" altLang="zh-CN" sz="2400" b="1" i="1" dirty="0">
                            <a:latin typeface="Cambria Math" panose="02040503050406030204" pitchFamily="18" charset="0"/>
                            <a:cs typeface="Times New Roman" panose="02020603050405020304" pitchFamily="18" charset="0"/>
                          </a:rPr>
                        </m:ctrlPr>
                      </m:sSubSupPr>
                      <m:e>
                        <m:r>
                          <a:rPr lang="en-US" altLang="zh-CN" sz="2400" b="1" i="1" dirty="0">
                            <a:latin typeface="Cambria Math"/>
                            <a:cs typeface="Times New Roman" panose="02020603050405020304" pitchFamily="18" charset="0"/>
                          </a:rPr>
                          <m:t>𝑪</m:t>
                        </m:r>
                        <m:r>
                          <a:rPr lang="en-US" altLang="zh-CN" sz="2400" b="1" i="1" baseline="-25000" dirty="0">
                            <a:latin typeface="Cambria Math"/>
                            <a:cs typeface="Times New Roman" panose="02020603050405020304" pitchFamily="18" charset="0"/>
                          </a:rPr>
                          <m:t>𝟏</m:t>
                        </m:r>
                        <m:r>
                          <a:rPr lang="en-US" altLang="zh-CN" sz="2400" b="1" i="1" baseline="-25000" dirty="0" smtClean="0">
                            <a:latin typeface="Cambria Math"/>
                            <a:cs typeface="Times New Roman" panose="02020603050405020304" pitchFamily="18" charset="0"/>
                          </a:rPr>
                          <m:t>𝟐</m:t>
                        </m:r>
                      </m:e>
                      <m:sub/>
                      <m:sup>
                        <m:r>
                          <a:rPr lang="en-US" altLang="zh-CN" sz="2400" b="1" i="1" dirty="0">
                            <a:latin typeface="Cambria Math"/>
                            <a:cs typeface="Times New Roman" panose="02020603050405020304" pitchFamily="18" charset="0"/>
                          </a:rPr>
                          <m:t>𝟏</m:t>
                        </m:r>
                      </m:sup>
                    </m:sSubSup>
                  </m:oMath>
                </a14:m>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14:m>
                  <m:oMath xmlns:m="http://schemas.openxmlformats.org/officeDocument/2006/math">
                    <m:sSubSup>
                      <m:sSubSupPr>
                        <m:ctrlPr>
                          <a:rPr lang="en-US" altLang="zh-CN" sz="2400" b="1" i="1" dirty="0">
                            <a:latin typeface="Cambria Math" panose="02040503050406030204" pitchFamily="18" charset="0"/>
                            <a:cs typeface="Times New Roman" panose="02020603050405020304" pitchFamily="18" charset="0"/>
                          </a:rPr>
                        </m:ctrlPr>
                      </m:sSubSupPr>
                      <m:e>
                        <m:r>
                          <a:rPr lang="en-US" altLang="zh-CN" sz="2400" b="1" i="1" dirty="0">
                            <a:latin typeface="Cambria Math"/>
                            <a:cs typeface="Times New Roman" panose="02020603050405020304" pitchFamily="18" charset="0"/>
                          </a:rPr>
                          <m:t>𝑪</m:t>
                        </m:r>
                        <m:r>
                          <a:rPr lang="en-US" altLang="zh-CN" sz="2400" b="1" i="1" baseline="-25000" dirty="0">
                            <a:latin typeface="Cambria Math"/>
                            <a:cs typeface="Times New Roman" panose="02020603050405020304" pitchFamily="18" charset="0"/>
                          </a:rPr>
                          <m:t>𝟏𝟏</m:t>
                        </m:r>
                      </m:e>
                      <m:sub/>
                      <m:sup>
                        <m:r>
                          <a:rPr lang="en-US" altLang="zh-CN" sz="2400" b="1" i="1" dirty="0" smtClean="0">
                            <a:latin typeface="Cambria Math"/>
                            <a:cs typeface="Times New Roman" panose="02020603050405020304" pitchFamily="18" charset="0"/>
                          </a:rPr>
                          <m:t>𝟐</m:t>
                        </m:r>
                      </m:sup>
                    </m:sSubSup>
                    <m:r>
                      <a:rPr lang="zh-CN" altLang="en-US" sz="2400" b="1" i="1" dirty="0">
                        <a:latin typeface="Cambria Math"/>
                        <a:cs typeface="Times New Roman" panose="02020603050405020304" pitchFamily="18" charset="0"/>
                      </a:rPr>
                      <m:t>、</m:t>
                    </m:r>
                    <m:sSubSup>
                      <m:sSubSupPr>
                        <m:ctrlPr>
                          <a:rPr lang="en-US" altLang="zh-CN" sz="2400" b="1" i="1" dirty="0">
                            <a:latin typeface="Cambria Math" panose="02040503050406030204" pitchFamily="18" charset="0"/>
                            <a:cs typeface="Times New Roman" panose="02020603050405020304" pitchFamily="18" charset="0"/>
                          </a:rPr>
                        </m:ctrlPr>
                      </m:sSubSupPr>
                      <m:e>
                        <m:r>
                          <a:rPr lang="en-US" altLang="zh-CN" sz="2400" b="1" i="1" dirty="0">
                            <a:latin typeface="Cambria Math"/>
                            <a:cs typeface="Times New Roman" panose="02020603050405020304" pitchFamily="18" charset="0"/>
                          </a:rPr>
                          <m:t>𝑪</m:t>
                        </m:r>
                        <m:r>
                          <a:rPr lang="en-US" altLang="zh-CN" sz="2400" b="1" i="1" baseline="-25000" dirty="0">
                            <a:latin typeface="Cambria Math"/>
                            <a:cs typeface="Times New Roman" panose="02020603050405020304" pitchFamily="18" charset="0"/>
                          </a:rPr>
                          <m:t>𝟏𝟐</m:t>
                        </m:r>
                      </m:e>
                      <m:sub/>
                      <m:sup>
                        <m:r>
                          <a:rPr lang="en-US" altLang="zh-CN" sz="2400" b="1" i="1" dirty="0" smtClean="0">
                            <a:latin typeface="Cambria Math"/>
                            <a:cs typeface="Times New Roman" panose="02020603050405020304" pitchFamily="18" charset="0"/>
                          </a:rPr>
                          <m:t>𝟐</m:t>
                        </m:r>
                      </m:sup>
                    </m:sSubSup>
                  </m:oMath>
                </a14:m>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是相应材料的弹性系数</a:t>
                </a:r>
              </a:p>
            </p:txBody>
          </p:sp>
        </mc:Choice>
        <mc:Fallback xmlns="">
          <p:sp>
            <p:nvSpPr>
              <p:cNvPr id="4" name="矩形 3"/>
              <p:cNvSpPr>
                <a:spLocks noRot="1" noChangeAspect="1" noMove="1" noResize="1" noEditPoints="1" noAdjustHandles="1" noChangeArrowheads="1" noChangeShapeType="1" noTextEdit="1"/>
              </p:cNvSpPr>
              <p:nvPr/>
            </p:nvSpPr>
            <p:spPr>
              <a:xfrm>
                <a:off x="611560" y="4797151"/>
                <a:ext cx="7920880" cy="1577996"/>
              </a:xfrm>
              <a:prstGeom prst="rect">
                <a:avLst/>
              </a:prstGeom>
              <a:blipFill>
                <a:blip r:embed="rId3"/>
                <a:stretch>
                  <a:fillRect l="-1154" t="-3089" b="-7722"/>
                </a:stretch>
              </a:blipFill>
            </p:spPr>
            <p:txBody>
              <a:bodyPr/>
              <a:lstStyle/>
              <a:p>
                <a:r>
                  <a:rPr lang="zh-CN" altLang="en-US">
                    <a:noFill/>
                  </a:rPr>
                  <a:t> </a:t>
                </a:r>
              </a:p>
            </p:txBody>
          </p:sp>
        </mc:Fallback>
      </mc:AlternateContent>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21</a:t>
            </a:fld>
            <a:endParaRPr lang="zh-CN" altLang="en-US"/>
          </a:p>
        </p:txBody>
      </p:sp>
      <p:graphicFrame>
        <p:nvGraphicFramePr>
          <p:cNvPr id="9" name="对象 8">
            <a:extLst>
              <a:ext uri="{FF2B5EF4-FFF2-40B4-BE49-F238E27FC236}">
                <a16:creationId xmlns:a16="http://schemas.microsoft.com/office/drawing/2014/main" id="{C7AF1F81-3B25-4E43-BBE9-B596587DC879}"/>
              </a:ext>
            </a:extLst>
          </p:cNvPr>
          <p:cNvGraphicFramePr>
            <a:graphicFrameLocks noChangeAspect="1"/>
          </p:cNvGraphicFramePr>
          <p:nvPr>
            <p:extLst>
              <p:ext uri="{D42A27DB-BD31-4B8C-83A1-F6EECF244321}">
                <p14:modId xmlns:p14="http://schemas.microsoft.com/office/powerpoint/2010/main" val="1318658324"/>
              </p:ext>
            </p:extLst>
          </p:nvPr>
        </p:nvGraphicFramePr>
        <p:xfrm>
          <a:off x="3419872" y="2972021"/>
          <a:ext cx="2886721" cy="772423"/>
        </p:xfrm>
        <a:graphic>
          <a:graphicData uri="http://schemas.openxmlformats.org/presentationml/2006/ole">
            <mc:AlternateContent xmlns:mc="http://schemas.openxmlformats.org/markup-compatibility/2006">
              <mc:Choice xmlns:v="urn:schemas-microsoft-com:vml" Requires="v">
                <p:oleObj name="Equation" r:id="rId4" imgW="1625400" imgH="431640" progId="Equation.DSMT4">
                  <p:embed/>
                </p:oleObj>
              </mc:Choice>
              <mc:Fallback>
                <p:oleObj name="Equation" r:id="rId4" imgW="1625400" imgH="431640" progId="Equation.DSMT4">
                  <p:embed/>
                  <p:pic>
                    <p:nvPicPr>
                      <p:cNvPr id="9" name="对象 8">
                        <a:extLst>
                          <a:ext uri="{FF2B5EF4-FFF2-40B4-BE49-F238E27FC236}">
                            <a16:creationId xmlns:a16="http://schemas.microsoft.com/office/drawing/2014/main" id="{C7AF1F81-3B25-4E43-BBE9-B596587DC879}"/>
                          </a:ext>
                        </a:extLst>
                      </p:cNvPr>
                      <p:cNvPicPr/>
                      <p:nvPr/>
                    </p:nvPicPr>
                    <p:blipFill>
                      <a:blip r:embed="rId5"/>
                      <a:stretch>
                        <a:fillRect/>
                      </a:stretch>
                    </p:blipFill>
                    <p:spPr>
                      <a:xfrm>
                        <a:off x="3419872" y="2972021"/>
                        <a:ext cx="2886721" cy="77242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E130D43-9B9A-43CC-9549-A55BA3941DFF}"/>
              </a:ext>
            </a:extLst>
          </p:cNvPr>
          <p:cNvGraphicFramePr>
            <a:graphicFrameLocks noChangeAspect="1"/>
          </p:cNvGraphicFramePr>
          <p:nvPr>
            <p:extLst>
              <p:ext uri="{D42A27DB-BD31-4B8C-83A1-F6EECF244321}">
                <p14:modId xmlns:p14="http://schemas.microsoft.com/office/powerpoint/2010/main" val="514142120"/>
              </p:ext>
            </p:extLst>
          </p:nvPr>
        </p:nvGraphicFramePr>
        <p:xfrm>
          <a:off x="3124200" y="3941906"/>
          <a:ext cx="3604392" cy="796062"/>
        </p:xfrm>
        <a:graphic>
          <a:graphicData uri="http://schemas.openxmlformats.org/presentationml/2006/ole">
            <mc:AlternateContent xmlns:mc="http://schemas.openxmlformats.org/markup-compatibility/2006">
              <mc:Choice xmlns:v="urn:schemas-microsoft-com:vml" Requires="v">
                <p:oleObj name="Equation" r:id="rId6" imgW="2070000" imgH="457200" progId="Equation.DSMT4">
                  <p:embed/>
                </p:oleObj>
              </mc:Choice>
              <mc:Fallback>
                <p:oleObj name="Equation" r:id="rId6" imgW="2070000" imgH="457200" progId="Equation.DSMT4">
                  <p:embed/>
                  <p:pic>
                    <p:nvPicPr>
                      <p:cNvPr id="10" name="对象 9">
                        <a:extLst>
                          <a:ext uri="{FF2B5EF4-FFF2-40B4-BE49-F238E27FC236}">
                            <a16:creationId xmlns:a16="http://schemas.microsoft.com/office/drawing/2014/main" id="{7E130D43-9B9A-43CC-9549-A55BA3941DFF}"/>
                          </a:ext>
                        </a:extLst>
                      </p:cNvPr>
                      <p:cNvPicPr/>
                      <p:nvPr/>
                    </p:nvPicPr>
                    <p:blipFill>
                      <a:blip r:embed="rId7"/>
                      <a:stretch>
                        <a:fillRect/>
                      </a:stretch>
                    </p:blipFill>
                    <p:spPr>
                      <a:xfrm>
                        <a:off x="3124200" y="3941906"/>
                        <a:ext cx="3604392" cy="796062"/>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275F0BF2-4D7B-4348-9C2D-61B2ADE3497D}"/>
              </a:ext>
            </a:extLst>
          </p:cNvPr>
          <p:cNvSpPr/>
          <p:nvPr/>
        </p:nvSpPr>
        <p:spPr>
          <a:xfrm>
            <a:off x="877669" y="4161888"/>
            <a:ext cx="646331" cy="369332"/>
          </a:xfrm>
          <a:prstGeom prst="rect">
            <a:avLst/>
          </a:prstGeom>
        </p:spPr>
        <p:txBody>
          <a:bodyPr wrap="none">
            <a:spAutoFit/>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其中</a:t>
            </a:r>
            <a:endParaRPr lang="zh-CN" altLang="en-US" dirty="0"/>
          </a:p>
        </p:txBody>
      </p:sp>
    </p:spTree>
    <p:extLst>
      <p:ext uri="{BB962C8B-B14F-4D97-AF65-F5344CB8AC3E}">
        <p14:creationId xmlns:p14="http://schemas.microsoft.com/office/powerpoint/2010/main" val="414307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应变层超晶格</a:t>
            </a:r>
            <a:endParaRPr lang="zh-CN" altLang="en-US" dirty="0"/>
          </a:p>
        </p:txBody>
      </p:sp>
      <p:sp>
        <p:nvSpPr>
          <p:cNvPr id="3" name="内容占位符 2"/>
          <p:cNvSpPr>
            <a:spLocks noGrp="1"/>
          </p:cNvSpPr>
          <p:nvPr>
            <p:ph idx="1"/>
          </p:nvPr>
        </p:nvSpPr>
        <p:spPr>
          <a:xfrm>
            <a:off x="3961192" y="1417638"/>
            <a:ext cx="4834880" cy="4886003"/>
          </a:xfrm>
        </p:spPr>
        <p:txBody>
          <a:bodyPr>
            <a:normAutofit/>
          </a:bodyPr>
          <a:lstStyle/>
          <a:p>
            <a:pPr>
              <a:lnSpc>
                <a:spcPct val="120000"/>
              </a:lnSpc>
            </a:pPr>
            <a:r>
              <a:rPr lang="zh-CN" altLang="en-US" dirty="0">
                <a:latin typeface="Times New Roman" panose="02020603050405020304" pitchFamily="18" charset="0"/>
                <a:cs typeface="Times New Roman" panose="02020603050405020304" pitchFamily="18" charset="0"/>
              </a:rPr>
              <a:t>左</a:t>
            </a:r>
            <a:r>
              <a:rPr lang="zh-CN" altLang="zh-CN" dirty="0">
                <a:latin typeface="Times New Roman" panose="02020603050405020304" pitchFamily="18" charset="0"/>
                <a:cs typeface="Times New Roman" panose="02020603050405020304" pitchFamily="18" charset="0"/>
              </a:rPr>
              <a:t>图是用有效质量近似法计算得到的GaAs</a:t>
            </a:r>
            <a:r>
              <a:rPr lang="en-US" altLang="zh-CN" baseline="-25000"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1-x</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GaP应变层超晶格的禁带宽度和GaP层厚度及GaAs</a:t>
            </a:r>
            <a:r>
              <a:rPr lang="en-US" altLang="zh-CN" baseline="-25000"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1-x</a:t>
            </a:r>
            <a:r>
              <a:rPr lang="zh-CN" altLang="zh-CN" dirty="0">
                <a:latin typeface="Times New Roman" panose="02020603050405020304" pitchFamily="18" charset="0"/>
                <a:cs typeface="Times New Roman" panose="02020603050405020304" pitchFamily="18" charset="0"/>
              </a:rPr>
              <a:t>三元合金的晶格常数的关系（晶格常数正比于组分）．</a:t>
            </a: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zh-CN" dirty="0">
                <a:latin typeface="Times New Roman" panose="02020603050405020304" pitchFamily="18" charset="0"/>
                <a:cs typeface="Times New Roman" panose="02020603050405020304" pitchFamily="18" charset="0"/>
              </a:rPr>
              <a:t>在每一种组分下改变GaP层的厚度可改变超晶格的禁带宽度．</a:t>
            </a:r>
            <a:endParaRPr lang="zh-CN" altLang="en-US"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41" y="1417638"/>
            <a:ext cx="3773051"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214275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应变层超晶格</a:t>
            </a:r>
            <a:endParaRPr lang="zh-CN" altLang="en-US" dirty="0"/>
          </a:p>
        </p:txBody>
      </p:sp>
      <p:sp>
        <p:nvSpPr>
          <p:cNvPr id="3" name="内容占位符 2"/>
          <p:cNvSpPr>
            <a:spLocks noGrp="1"/>
          </p:cNvSpPr>
          <p:nvPr>
            <p:ph idx="1"/>
          </p:nvPr>
        </p:nvSpPr>
        <p:spPr>
          <a:xfrm>
            <a:off x="457200" y="1600200"/>
            <a:ext cx="8229600" cy="5069160"/>
          </a:xfrm>
        </p:spPr>
        <p:txBody>
          <a:bodyPr>
            <a:noAutofit/>
          </a:bodyPr>
          <a:lstStyle/>
          <a:p>
            <a:r>
              <a:rPr lang="zh-CN" altLang="zh-CN" dirty="0"/>
              <a:t>应变层超晶格不仅可扩大组成超晶格的种类，而且对超晶格性质的剪裁的自由度更大了．</a:t>
            </a:r>
          </a:p>
          <a:p>
            <a:r>
              <a:rPr lang="zh-CN" altLang="zh-CN" dirty="0"/>
              <a:t>对于像</a:t>
            </a:r>
            <a:r>
              <a:rPr lang="zh-CN" altLang="zh-CN" dirty="0">
                <a:latin typeface="Times New Roman" panose="02020603050405020304" pitchFamily="18" charset="0"/>
                <a:cs typeface="Times New Roman" panose="02020603050405020304" pitchFamily="18" charset="0"/>
              </a:rPr>
              <a:t>GaAs</a:t>
            </a:r>
            <a:r>
              <a:rPr lang="en-US" altLang="zh-CN" baseline="-25000"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1-x</a:t>
            </a:r>
            <a:r>
              <a:rPr lang="zh-CN" altLang="zh-CN" dirty="0"/>
              <a:t>和</a:t>
            </a:r>
            <a:r>
              <a:rPr lang="zh-CN" altLang="zh-CN" dirty="0">
                <a:latin typeface="Times New Roman" panose="02020603050405020304" pitchFamily="18" charset="0"/>
                <a:cs typeface="Times New Roman" panose="02020603050405020304" pitchFamily="18" charset="0"/>
              </a:rPr>
              <a:t>GaP</a:t>
            </a:r>
            <a:r>
              <a:rPr lang="zh-CN" altLang="zh-CN" dirty="0"/>
              <a:t>这样间接带隙的材料，组成超晶格后由于布里渊区的</a:t>
            </a:r>
            <a:r>
              <a:rPr lang="zh-CN" altLang="en-US" dirty="0"/>
              <a:t>折叠</a:t>
            </a:r>
            <a:r>
              <a:rPr lang="zh-CN" altLang="zh-CN" dirty="0"/>
              <a:t>可变成直接带隙的材料，因而增加了光跃迁的概率．</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339055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7030A0"/>
                </a:solidFill>
              </a:rPr>
              <a:t>In</a:t>
            </a:r>
            <a:r>
              <a:rPr lang="en-US" altLang="zh-CN" baseline="-25000" dirty="0">
                <a:solidFill>
                  <a:srgbClr val="7030A0"/>
                </a:solidFill>
              </a:rPr>
              <a:t>x</a:t>
            </a:r>
            <a:r>
              <a:rPr lang="en-US" altLang="zh-CN" dirty="0">
                <a:solidFill>
                  <a:srgbClr val="7030A0"/>
                </a:solidFill>
              </a:rPr>
              <a:t>Ga</a:t>
            </a:r>
            <a:r>
              <a:rPr lang="en-US" altLang="zh-CN" baseline="-25000" dirty="0">
                <a:solidFill>
                  <a:srgbClr val="7030A0"/>
                </a:solidFill>
              </a:rPr>
              <a:t>1-x</a:t>
            </a:r>
            <a:r>
              <a:rPr lang="en-US" altLang="zh-CN" dirty="0">
                <a:solidFill>
                  <a:srgbClr val="7030A0"/>
                </a:solidFill>
              </a:rPr>
              <a:t>As/</a:t>
            </a:r>
            <a:r>
              <a:rPr lang="en-US" altLang="zh-CN" dirty="0" err="1">
                <a:solidFill>
                  <a:srgbClr val="7030A0"/>
                </a:solidFill>
              </a:rPr>
              <a:t>InP</a:t>
            </a:r>
            <a:r>
              <a:rPr lang="zh-CN" altLang="en-US" dirty="0">
                <a:solidFill>
                  <a:srgbClr val="7030A0"/>
                </a:solidFill>
              </a:rPr>
              <a:t>应变量子阱</a:t>
            </a: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x=0.53</a:t>
            </a:r>
            <a:r>
              <a:rPr lang="zh-CN" altLang="en-US" dirty="0">
                <a:latin typeface="Times New Roman" panose="02020603050405020304" pitchFamily="18" charset="0"/>
                <a:cs typeface="Times New Roman" panose="02020603050405020304" pitchFamily="18" charset="0"/>
              </a:rPr>
              <a:t>，晶格匹配</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x&gt;0.53</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InGaAs</a:t>
            </a:r>
            <a:r>
              <a:rPr lang="zh-CN" altLang="en-US" dirty="0">
                <a:latin typeface="Times New Roman" panose="02020603050405020304" pitchFamily="18" charset="0"/>
                <a:cs typeface="Times New Roman" panose="02020603050405020304" pitchFamily="18" charset="0"/>
              </a:rPr>
              <a:t>处于压应变</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x&lt;0.53</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InGaAs</a:t>
            </a:r>
            <a:r>
              <a:rPr lang="zh-CN" altLang="en-US" dirty="0">
                <a:latin typeface="Times New Roman" panose="02020603050405020304" pitchFamily="18" charset="0"/>
                <a:cs typeface="Times New Roman" panose="02020603050405020304" pitchFamily="18" charset="0"/>
              </a:rPr>
              <a:t>处于张应变</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solidFill>
                  <a:srgbClr val="0000FF"/>
                </a:solidFill>
                <a:latin typeface="Times New Roman" panose="02020603050405020304" pitchFamily="18" charset="0"/>
                <a:cs typeface="Times New Roman" panose="02020603050405020304" pitchFamily="18" charset="0"/>
              </a:rPr>
              <a:t>应变的影响</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zh-CN" dirty="0"/>
              <a:t>使导带和价带发生整体相对移动，禁带宽度发生变化</a:t>
            </a:r>
            <a:endParaRPr lang="en-US" altLang="zh-CN" dirty="0"/>
          </a:p>
          <a:p>
            <a:pPr lvl="1"/>
            <a:r>
              <a:rPr lang="zh-CN" altLang="en-US" dirty="0">
                <a:latin typeface="Times New Roman" panose="02020603050405020304" pitchFamily="18" charset="0"/>
                <a:cs typeface="Times New Roman" panose="02020603050405020304" pitchFamily="18" charset="0"/>
              </a:rPr>
              <a:t>立方晶体的对称性被破坏，使原来简并的价带能级分裂，并改变能带形状</a:t>
            </a:r>
            <a:endParaRPr lang="en-US" altLang="zh-CN"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392236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7030A0"/>
                </a:solidFill>
              </a:rPr>
              <a:t>不同应变状态下应变量子阱在动量空间的能带结构</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589" y="1578206"/>
            <a:ext cx="5612822" cy="476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270938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应变补偿量子阱</a:t>
            </a:r>
          </a:p>
        </p:txBody>
      </p:sp>
      <p:sp>
        <p:nvSpPr>
          <p:cNvPr id="3" name="内容占位符 2"/>
          <p:cNvSpPr>
            <a:spLocks noGrp="1"/>
          </p:cNvSpPr>
          <p:nvPr>
            <p:ph idx="1"/>
          </p:nvPr>
        </p:nvSpPr>
        <p:spPr/>
        <p:txBody>
          <a:bodyPr>
            <a:normAutofit/>
          </a:bodyPr>
          <a:lstStyle/>
          <a:p>
            <a:r>
              <a:rPr lang="zh-CN" altLang="en-US" dirty="0"/>
              <a:t>在应变量子阱的垒层中引入与阱层相反类型的应变</a:t>
            </a:r>
            <a:endParaRPr lang="en-US" altLang="zh-CN" dirty="0"/>
          </a:p>
          <a:p>
            <a:r>
              <a:rPr lang="zh-CN" altLang="en-US" dirty="0"/>
              <a:t>使阱宽与其应变大小的乘积的绝对值等于垒宽与其应变大小的乘积的绝对值</a:t>
            </a:r>
            <a:endParaRPr lang="en-US" altLang="zh-CN" dirty="0"/>
          </a:p>
          <a:p>
            <a:r>
              <a:rPr lang="zh-CN" altLang="en-US" dirty="0"/>
              <a:t>从而每个周期的净应变为零，这就是应变补偿量子阱</a:t>
            </a:r>
            <a:endParaRPr lang="en-US" altLang="zh-CN" dirty="0"/>
          </a:p>
          <a:p>
            <a:r>
              <a:rPr lang="zh-CN" altLang="en-US" dirty="0"/>
              <a:t>例如，红光</a:t>
            </a:r>
            <a:r>
              <a:rPr lang="en-US" altLang="zh-CN" dirty="0" err="1"/>
              <a:t>InGaN</a:t>
            </a:r>
            <a:r>
              <a:rPr lang="zh-CN" altLang="en-US" dirty="0"/>
              <a:t>量子阱（高</a:t>
            </a:r>
            <a:r>
              <a:rPr lang="en-US" altLang="zh-CN" dirty="0"/>
              <a:t>In</a:t>
            </a:r>
            <a:r>
              <a:rPr lang="zh-CN" altLang="en-US" dirty="0"/>
              <a:t>组分）必须采用</a:t>
            </a:r>
            <a:r>
              <a:rPr lang="en-US" altLang="zh-CN" dirty="0" err="1"/>
              <a:t>AlGaN</a:t>
            </a:r>
            <a:r>
              <a:rPr lang="zh-CN" altLang="en-US" dirty="0"/>
              <a:t>作势垒才能获得较高的晶体质量（跟</a:t>
            </a:r>
            <a:r>
              <a:rPr lang="en-US" altLang="zh-CN" dirty="0" err="1"/>
              <a:t>GaN</a:t>
            </a:r>
            <a:r>
              <a:rPr lang="zh-CN" altLang="en-US" dirty="0"/>
              <a:t>晶格匹配）</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51825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AC885-2360-4184-B71F-E8A508BF1193}"/>
              </a:ext>
            </a:extLst>
          </p:cNvPr>
          <p:cNvSpPr>
            <a:spLocks noGrp="1"/>
          </p:cNvSpPr>
          <p:nvPr>
            <p:ph type="title"/>
          </p:nvPr>
        </p:nvSpPr>
        <p:spPr>
          <a:xfrm>
            <a:off x="0" y="22981"/>
            <a:ext cx="9144000" cy="1143000"/>
          </a:xfrm>
        </p:spPr>
        <p:txBody>
          <a:bodyPr>
            <a:normAutofit fontScale="90000"/>
          </a:bodyPr>
          <a:lstStyle/>
          <a:p>
            <a:r>
              <a:rPr lang="en-US" altLang="zh-CN" dirty="0" err="1"/>
              <a:t>AlGaN</a:t>
            </a:r>
            <a:r>
              <a:rPr lang="en-US" altLang="zh-CN" dirty="0"/>
              <a:t> </a:t>
            </a:r>
            <a:r>
              <a:rPr lang="zh-CN" altLang="en-US" dirty="0"/>
              <a:t>补偿层实现 </a:t>
            </a:r>
            <a:r>
              <a:rPr lang="en-US" altLang="zh-CN" dirty="0" err="1"/>
              <a:t>InGaN</a:t>
            </a:r>
            <a:r>
              <a:rPr lang="en-US" altLang="zh-CN" dirty="0"/>
              <a:t> </a:t>
            </a:r>
            <a:r>
              <a:rPr lang="zh-CN" altLang="en-US" dirty="0"/>
              <a:t>红光 </a:t>
            </a:r>
            <a:r>
              <a:rPr lang="en-US" altLang="zh-CN" dirty="0"/>
              <a:t>LED</a:t>
            </a:r>
            <a:endParaRPr lang="zh-CN" altLang="en-US" dirty="0"/>
          </a:p>
        </p:txBody>
      </p:sp>
      <p:sp>
        <p:nvSpPr>
          <p:cNvPr id="4" name="日期占位符 3">
            <a:extLst>
              <a:ext uri="{FF2B5EF4-FFF2-40B4-BE49-F238E27FC236}">
                <a16:creationId xmlns:a16="http://schemas.microsoft.com/office/drawing/2014/main" id="{C1F6BFAD-F57A-4090-9231-9968DFE1D13F}"/>
              </a:ext>
            </a:extLst>
          </p:cNvPr>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灯片编号占位符 4">
            <a:extLst>
              <a:ext uri="{FF2B5EF4-FFF2-40B4-BE49-F238E27FC236}">
                <a16:creationId xmlns:a16="http://schemas.microsoft.com/office/drawing/2014/main" id="{A2057CE7-F387-40C9-B68B-7D1E305AEB8A}"/>
              </a:ext>
            </a:extLst>
          </p:cNvPr>
          <p:cNvSpPr>
            <a:spLocks noGrp="1"/>
          </p:cNvSpPr>
          <p:nvPr>
            <p:ph type="sldNum" sz="quarter" idx="12"/>
          </p:nvPr>
        </p:nvSpPr>
        <p:spPr/>
        <p:txBody>
          <a:bodyPr/>
          <a:lstStyle/>
          <a:p>
            <a:fld id="{0C913308-F349-4B6D-A68A-DD1791B4A57B}" type="slidenum">
              <a:rPr lang="zh-CN" altLang="en-US" smtClean="0"/>
              <a:pPr/>
              <a:t>27</a:t>
            </a:fld>
            <a:endParaRPr lang="zh-CN" altLang="en-US"/>
          </a:p>
        </p:txBody>
      </p:sp>
      <p:cxnSp>
        <p:nvCxnSpPr>
          <p:cNvPr id="165" name="直接连接符 164">
            <a:extLst>
              <a:ext uri="{FF2B5EF4-FFF2-40B4-BE49-F238E27FC236}">
                <a16:creationId xmlns:a16="http://schemas.microsoft.com/office/drawing/2014/main" id="{039F2F38-E3B3-4CAA-9C41-A936091B4C8D}"/>
              </a:ext>
            </a:extLst>
          </p:cNvPr>
          <p:cNvCxnSpPr/>
          <p:nvPr/>
        </p:nvCxnSpPr>
        <p:spPr>
          <a:xfrm>
            <a:off x="2528402" y="3810841"/>
            <a:ext cx="0" cy="2358802"/>
          </a:xfrm>
          <a:prstGeom prst="line">
            <a:avLst/>
          </a:prstGeom>
          <a:noFill/>
          <a:ln w="38100" cap="flat" cmpd="sng" algn="ctr">
            <a:solidFill>
              <a:srgbClr val="ED7D31"/>
            </a:solidFill>
            <a:prstDash val="dashDot"/>
            <a:miter lim="800000"/>
          </a:ln>
          <a:effectLst/>
        </p:spPr>
      </p:cxnSp>
      <p:cxnSp>
        <p:nvCxnSpPr>
          <p:cNvPr id="166" name="直接连接符 165">
            <a:extLst>
              <a:ext uri="{FF2B5EF4-FFF2-40B4-BE49-F238E27FC236}">
                <a16:creationId xmlns:a16="http://schemas.microsoft.com/office/drawing/2014/main" id="{01D74B01-2774-4A14-A25D-A5E165BE0460}"/>
              </a:ext>
            </a:extLst>
          </p:cNvPr>
          <p:cNvCxnSpPr/>
          <p:nvPr/>
        </p:nvCxnSpPr>
        <p:spPr>
          <a:xfrm>
            <a:off x="2282507" y="3812523"/>
            <a:ext cx="0" cy="2358802"/>
          </a:xfrm>
          <a:prstGeom prst="line">
            <a:avLst/>
          </a:prstGeom>
          <a:noFill/>
          <a:ln w="38100" cap="flat" cmpd="sng" algn="ctr">
            <a:solidFill>
              <a:srgbClr val="ED7D31"/>
            </a:solidFill>
            <a:prstDash val="dashDot"/>
            <a:miter lim="800000"/>
          </a:ln>
          <a:effectLst/>
        </p:spPr>
      </p:cxnSp>
      <p:sp>
        <p:nvSpPr>
          <p:cNvPr id="167" name="任意多边形: 形状 166">
            <a:extLst>
              <a:ext uri="{FF2B5EF4-FFF2-40B4-BE49-F238E27FC236}">
                <a16:creationId xmlns:a16="http://schemas.microsoft.com/office/drawing/2014/main" id="{B7680B06-C3B3-457B-9C16-EC13E718066F}"/>
              </a:ext>
            </a:extLst>
          </p:cNvPr>
          <p:cNvSpPr/>
          <p:nvPr/>
        </p:nvSpPr>
        <p:spPr>
          <a:xfrm>
            <a:off x="1860282" y="4460729"/>
            <a:ext cx="412928" cy="180356"/>
          </a:xfrm>
          <a:custGeom>
            <a:avLst/>
            <a:gdLst>
              <a:gd name="connsiteX0" fmla="*/ 0 w 666750"/>
              <a:gd name="connsiteY0" fmla="*/ 330993 h 330993"/>
              <a:gd name="connsiteX1" fmla="*/ 166687 w 666750"/>
              <a:gd name="connsiteY1" fmla="*/ 245268 h 330993"/>
              <a:gd name="connsiteX2" fmla="*/ 333375 w 666750"/>
              <a:gd name="connsiteY2" fmla="*/ 0 h 330993"/>
              <a:gd name="connsiteX3" fmla="*/ 500062 w 666750"/>
              <a:gd name="connsiteY3" fmla="*/ 245268 h 330993"/>
              <a:gd name="connsiteX4" fmla="*/ 666750 w 666750"/>
              <a:gd name="connsiteY4" fmla="*/ 330993 h 33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330993">
                <a:moveTo>
                  <a:pt x="0" y="330993"/>
                </a:moveTo>
                <a:cubicBezTo>
                  <a:pt x="55562" y="315713"/>
                  <a:pt x="111125" y="300433"/>
                  <a:pt x="166687" y="245268"/>
                </a:cubicBezTo>
                <a:cubicBezTo>
                  <a:pt x="222249" y="190103"/>
                  <a:pt x="277813" y="0"/>
                  <a:pt x="333375" y="0"/>
                </a:cubicBezTo>
                <a:cubicBezTo>
                  <a:pt x="388937" y="0"/>
                  <a:pt x="444500" y="190103"/>
                  <a:pt x="500062" y="245268"/>
                </a:cubicBezTo>
                <a:cubicBezTo>
                  <a:pt x="555624" y="300433"/>
                  <a:pt x="611187" y="315713"/>
                  <a:pt x="666750" y="330993"/>
                </a:cubicBezTo>
              </a:path>
            </a:pathLst>
          </a:custGeom>
          <a:noFill/>
          <a:ln w="190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9" name="文本框 168">
            <a:extLst>
              <a:ext uri="{FF2B5EF4-FFF2-40B4-BE49-F238E27FC236}">
                <a16:creationId xmlns:a16="http://schemas.microsoft.com/office/drawing/2014/main" id="{9523C00D-04A2-4FA9-928C-C94D47FB8385}"/>
              </a:ext>
            </a:extLst>
          </p:cNvPr>
          <p:cNvSpPr txBox="1"/>
          <p:nvPr/>
        </p:nvSpPr>
        <p:spPr>
          <a:xfrm>
            <a:off x="8229600" y="6485056"/>
            <a:ext cx="3489880" cy="307777"/>
          </a:xfrm>
          <a:prstGeom prst="rect">
            <a:avLst/>
          </a:prstGeom>
          <a:noFill/>
        </p:spPr>
        <p:txBody>
          <a:bodyPr wrap="square" rtlCol="0">
            <a:spAutoFit/>
          </a:bodyPr>
          <a:lstStyle/>
          <a:p>
            <a:r>
              <a:rPr lang="en-US" altLang="zh-CN" sz="1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Opt. Express 26, 5591-5601 (2018)</a:t>
            </a:r>
            <a:endParaRPr lang="zh-CN" altLang="en-US" sz="1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0" name="文本框 169">
            <a:extLst>
              <a:ext uri="{FF2B5EF4-FFF2-40B4-BE49-F238E27FC236}">
                <a16:creationId xmlns:a16="http://schemas.microsoft.com/office/drawing/2014/main" id="{491803EF-2F3C-4024-9EAF-11C97B88736D}"/>
              </a:ext>
            </a:extLst>
          </p:cNvPr>
          <p:cNvSpPr txBox="1"/>
          <p:nvPr/>
        </p:nvSpPr>
        <p:spPr>
          <a:xfrm>
            <a:off x="179512" y="1008655"/>
            <a:ext cx="4639362" cy="830997"/>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能带理论：</a:t>
            </a:r>
            <a:endPar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增加电子</a:t>
            </a:r>
            <a:r>
              <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空穴波函数重叠</a:t>
            </a:r>
            <a:endPar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1" name="文本框 170">
            <a:extLst>
              <a:ext uri="{FF2B5EF4-FFF2-40B4-BE49-F238E27FC236}">
                <a16:creationId xmlns:a16="http://schemas.microsoft.com/office/drawing/2014/main" id="{5928828A-A772-4A8F-96F9-AE0BE5D42F80}"/>
              </a:ext>
            </a:extLst>
          </p:cNvPr>
          <p:cNvSpPr txBox="1"/>
          <p:nvPr/>
        </p:nvSpPr>
        <p:spPr>
          <a:xfrm>
            <a:off x="4652177" y="1008077"/>
            <a:ext cx="4639362" cy="1200329"/>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外延生长：</a:t>
            </a:r>
            <a:endPar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补偿高</a:t>
            </a:r>
            <a:r>
              <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In</a:t>
            </a:r>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组分带来的应力失配</a:t>
            </a:r>
            <a:endPar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400" b="1" dirty="0" err="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AlGaN</a:t>
            </a:r>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盖层阻止</a:t>
            </a:r>
            <a:r>
              <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In</a:t>
            </a:r>
            <a:r>
              <a:rPr lang="zh-CN" altLang="en-US"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组分脱附</a:t>
            </a:r>
            <a:endParaRPr lang="en-US" altLang="zh-CN" sz="24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72" name="组合 171">
            <a:extLst>
              <a:ext uri="{FF2B5EF4-FFF2-40B4-BE49-F238E27FC236}">
                <a16:creationId xmlns:a16="http://schemas.microsoft.com/office/drawing/2014/main" id="{5D5E1AD8-087F-423A-ABC3-EF2A630DC098}"/>
              </a:ext>
            </a:extLst>
          </p:cNvPr>
          <p:cNvGrpSpPr/>
          <p:nvPr/>
        </p:nvGrpSpPr>
        <p:grpSpPr>
          <a:xfrm>
            <a:off x="261994" y="1856691"/>
            <a:ext cx="3089491" cy="1698633"/>
            <a:chOff x="4095508" y="3977825"/>
            <a:chExt cx="3089491" cy="1698633"/>
          </a:xfrm>
        </p:grpSpPr>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D1E3D9B2-8EAB-48ED-8F28-D056C48B5290}"/>
                    </a:ext>
                  </a:extLst>
                </p:cNvPr>
                <p:cNvSpPr txBox="1"/>
                <p:nvPr/>
              </p:nvSpPr>
              <p:spPr>
                <a:xfrm>
                  <a:off x="6784346" y="4118640"/>
                  <a:ext cx="397168" cy="38664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srgbClr val="70AD47">
                                    <a:lumMod val="75000"/>
                                  </a:srgbClr>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srgbClr val="70AD47">
                                    <a:lumMod val="75000"/>
                                  </a:srgbClr>
                                </a:solidFill>
                                <a:effectLst/>
                                <a:uLnTx/>
                                <a:uFillTx/>
                                <a:latin typeface="Cambria Math" panose="02040503050406030204" pitchFamily="18" charset="0"/>
                              </a:rPr>
                              <m:t>𝐸</m:t>
                            </m:r>
                          </m:e>
                          <m:sub>
                            <m:r>
                              <m:rPr>
                                <m:sty m:val="p"/>
                              </m:rPr>
                              <a:rPr kumimoji="0" lang="en-US" altLang="zh-CN" sz="2000" b="0" i="1" u="none" strike="noStrike" kern="0" cap="none" spc="0" normalizeH="0" baseline="0" noProof="0" smtClean="0">
                                <a:ln>
                                  <a:noFill/>
                                </a:ln>
                                <a:solidFill>
                                  <a:srgbClr val="70AD47">
                                    <a:lumMod val="75000"/>
                                  </a:srgbClr>
                                </a:solidFill>
                                <a:effectLst/>
                                <a:uLnTx/>
                                <a:uFillTx/>
                                <a:latin typeface="Cambria Math" panose="02040503050406030204" pitchFamily="18" charset="0"/>
                              </a:rPr>
                              <m:t>c</m:t>
                            </m:r>
                          </m:sub>
                        </m:sSub>
                      </m:oMath>
                    </m:oMathPara>
                  </a14:m>
                  <a:endParaRPr kumimoji="0" lang="zh-CN" altLang="en-US" sz="2000" b="0" i="0" u="none" strike="noStrike" kern="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endParaRPr>
                </a:p>
              </p:txBody>
            </p:sp>
          </mc:Choice>
          <mc:Fallback xmlns="">
            <p:sp>
              <p:nvSpPr>
                <p:cNvPr id="96" name="文本框 95">
                  <a:extLst>
                    <a:ext uri="{FF2B5EF4-FFF2-40B4-BE49-F238E27FC236}">
                      <a16:creationId xmlns:a16="http://schemas.microsoft.com/office/drawing/2014/main" id="{E8B0159E-B456-4F6E-8750-A34B78B36346}"/>
                    </a:ext>
                  </a:extLst>
                </p:cNvPr>
                <p:cNvSpPr txBox="1">
                  <a:spLocks noRot="1" noChangeAspect="1" noMove="1" noResize="1" noEditPoints="1" noAdjustHandles="1" noChangeArrowheads="1" noChangeShapeType="1" noTextEdit="1"/>
                </p:cNvSpPr>
                <p:nvPr/>
              </p:nvSpPr>
              <p:spPr>
                <a:xfrm>
                  <a:off x="6784346" y="4118640"/>
                  <a:ext cx="397168" cy="386643"/>
                </a:xfrm>
                <a:prstGeom prst="rect">
                  <a:avLst/>
                </a:prstGeom>
                <a:blipFill>
                  <a:blip r:embed="rId5"/>
                  <a:stretch>
                    <a:fillRect l="-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F52029EA-E7BC-40A2-853F-D7ECAB72241D}"/>
                    </a:ext>
                  </a:extLst>
                </p:cNvPr>
                <p:cNvSpPr txBox="1"/>
                <p:nvPr/>
              </p:nvSpPr>
              <p:spPr>
                <a:xfrm>
                  <a:off x="6772026" y="5289815"/>
                  <a:ext cx="412973" cy="38664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0" cap="none" spc="0" normalizeH="0" baseline="0" noProof="0" smtClean="0">
                                <a:ln>
                                  <a:noFill/>
                                </a:ln>
                                <a:solidFill>
                                  <a:srgbClr val="70AD47">
                                    <a:lumMod val="75000"/>
                                  </a:srgbClr>
                                </a:solidFill>
                                <a:effectLst/>
                                <a:uLnTx/>
                                <a:uFillTx/>
                                <a:latin typeface="Cambria Math" panose="02040503050406030204" pitchFamily="18" charset="0"/>
                              </a:rPr>
                            </m:ctrlPr>
                          </m:sSubPr>
                          <m:e>
                            <m:r>
                              <a:rPr kumimoji="0" lang="en-US" altLang="zh-CN" sz="2000" b="0" i="1" u="none" strike="noStrike" kern="0" cap="none" spc="0" normalizeH="0" baseline="0" noProof="0" smtClean="0">
                                <a:ln>
                                  <a:noFill/>
                                </a:ln>
                                <a:solidFill>
                                  <a:srgbClr val="70AD47">
                                    <a:lumMod val="75000"/>
                                  </a:srgbClr>
                                </a:solidFill>
                                <a:effectLst/>
                                <a:uLnTx/>
                                <a:uFillTx/>
                                <a:latin typeface="Cambria Math" panose="02040503050406030204" pitchFamily="18" charset="0"/>
                              </a:rPr>
                              <m:t>𝐸</m:t>
                            </m:r>
                          </m:e>
                          <m:sub>
                            <m:r>
                              <m:rPr>
                                <m:sty m:val="p"/>
                              </m:rPr>
                              <a:rPr kumimoji="0" lang="en-US" altLang="zh-CN" sz="2000" b="0" i="1" u="none" strike="noStrike" kern="0" cap="none" spc="0" normalizeH="0" baseline="0" noProof="0" smtClean="0">
                                <a:ln>
                                  <a:noFill/>
                                </a:ln>
                                <a:solidFill>
                                  <a:srgbClr val="70AD47">
                                    <a:lumMod val="75000"/>
                                  </a:srgbClr>
                                </a:solidFill>
                                <a:effectLst/>
                                <a:uLnTx/>
                                <a:uFillTx/>
                                <a:latin typeface="Cambria Math" panose="02040503050406030204" pitchFamily="18" charset="0"/>
                              </a:rPr>
                              <m:t>v</m:t>
                            </m:r>
                          </m:sub>
                        </m:sSub>
                      </m:oMath>
                    </m:oMathPara>
                  </a14:m>
                  <a:endParaRPr kumimoji="0" lang="zh-CN" altLang="en-US" sz="2000" b="0" i="0" u="none" strike="noStrike" kern="0" cap="none" spc="0" normalizeH="0" baseline="0" noProof="0" dirty="0">
                    <a:ln>
                      <a:noFill/>
                    </a:ln>
                    <a:solidFill>
                      <a:srgbClr val="70AD47">
                        <a:lumMod val="75000"/>
                      </a:srgbClr>
                    </a:solidFill>
                    <a:effectLst/>
                    <a:uLnTx/>
                    <a:uFillTx/>
                    <a:latin typeface="微软雅黑" panose="020B0503020204020204" pitchFamily="34" charset="-122"/>
                    <a:ea typeface="微软雅黑" panose="020B0503020204020204" pitchFamily="34" charset="-122"/>
                  </a:endParaRPr>
                </a:p>
              </p:txBody>
            </p:sp>
          </mc:Choice>
          <mc:Fallback xmlns="">
            <p:sp>
              <p:nvSpPr>
                <p:cNvPr id="97" name="文本框 96">
                  <a:extLst>
                    <a:ext uri="{FF2B5EF4-FFF2-40B4-BE49-F238E27FC236}">
                      <a16:creationId xmlns:a16="http://schemas.microsoft.com/office/drawing/2014/main" id="{B47AE4C3-5FC4-4EFC-8CA2-F90B7F528124}"/>
                    </a:ext>
                  </a:extLst>
                </p:cNvPr>
                <p:cNvSpPr txBox="1">
                  <a:spLocks noRot="1" noChangeAspect="1" noMove="1" noResize="1" noEditPoints="1" noAdjustHandles="1" noChangeArrowheads="1" noChangeShapeType="1" noTextEdit="1"/>
                </p:cNvSpPr>
                <p:nvPr/>
              </p:nvSpPr>
              <p:spPr>
                <a:xfrm>
                  <a:off x="6772026" y="5289815"/>
                  <a:ext cx="412973" cy="386643"/>
                </a:xfrm>
                <a:prstGeom prst="rect">
                  <a:avLst/>
                </a:prstGeom>
                <a:blipFill>
                  <a:blip r:embed="rId6"/>
                  <a:stretch>
                    <a:fillRect l="-4478"/>
                  </a:stretch>
                </a:blipFill>
              </p:spPr>
              <p:txBody>
                <a:bodyPr/>
                <a:lstStyle/>
                <a:p>
                  <a:r>
                    <a:rPr lang="zh-CN" altLang="en-US">
                      <a:noFill/>
                    </a:rPr>
                    <a:t> </a:t>
                  </a:r>
                </a:p>
              </p:txBody>
            </p:sp>
          </mc:Fallback>
        </mc:AlternateContent>
        <p:cxnSp>
          <p:nvCxnSpPr>
            <p:cNvPr id="175" name="直接连接符 174">
              <a:extLst>
                <a:ext uri="{FF2B5EF4-FFF2-40B4-BE49-F238E27FC236}">
                  <a16:creationId xmlns:a16="http://schemas.microsoft.com/office/drawing/2014/main" id="{F07851EA-6236-498B-8E39-7023D505F3E1}"/>
                </a:ext>
              </a:extLst>
            </p:cNvPr>
            <p:cNvCxnSpPr>
              <a:cxnSpLocks/>
            </p:cNvCxnSpPr>
            <p:nvPr/>
          </p:nvCxnSpPr>
          <p:spPr>
            <a:xfrm>
              <a:off x="5346331" y="4294359"/>
              <a:ext cx="772997" cy="488571"/>
            </a:xfrm>
            <a:prstGeom prst="line">
              <a:avLst/>
            </a:prstGeom>
            <a:noFill/>
            <a:ln w="38100" cap="flat" cmpd="sng" algn="ctr">
              <a:solidFill>
                <a:srgbClr val="70AD47">
                  <a:lumMod val="75000"/>
                </a:srgbClr>
              </a:solidFill>
              <a:prstDash val="solid"/>
              <a:miter lim="800000"/>
            </a:ln>
            <a:effectLst/>
          </p:spPr>
        </p:cxnSp>
        <p:cxnSp>
          <p:nvCxnSpPr>
            <p:cNvPr id="176" name="直接连接符 175">
              <a:extLst>
                <a:ext uri="{FF2B5EF4-FFF2-40B4-BE49-F238E27FC236}">
                  <a16:creationId xmlns:a16="http://schemas.microsoft.com/office/drawing/2014/main" id="{1C5A50E3-387E-4C23-A5BE-4AE210828A6F}"/>
                </a:ext>
              </a:extLst>
            </p:cNvPr>
            <p:cNvCxnSpPr>
              <a:cxnSpLocks/>
            </p:cNvCxnSpPr>
            <p:nvPr/>
          </p:nvCxnSpPr>
          <p:spPr>
            <a:xfrm>
              <a:off x="5340866" y="3977826"/>
              <a:ext cx="0" cy="334136"/>
            </a:xfrm>
            <a:prstGeom prst="line">
              <a:avLst/>
            </a:prstGeom>
            <a:noFill/>
            <a:ln w="38100" cap="flat" cmpd="sng" algn="ctr">
              <a:solidFill>
                <a:srgbClr val="70AD47">
                  <a:lumMod val="75000"/>
                </a:srgbClr>
              </a:solidFill>
              <a:prstDash val="solid"/>
              <a:miter lim="800000"/>
            </a:ln>
            <a:effectLst/>
          </p:spPr>
        </p:cxnSp>
        <p:cxnSp>
          <p:nvCxnSpPr>
            <p:cNvPr id="177" name="直接连接符 176">
              <a:extLst>
                <a:ext uri="{FF2B5EF4-FFF2-40B4-BE49-F238E27FC236}">
                  <a16:creationId xmlns:a16="http://schemas.microsoft.com/office/drawing/2014/main" id="{03B7ACE1-D4C7-44A5-81ED-FA3B4907447B}"/>
                </a:ext>
              </a:extLst>
            </p:cNvPr>
            <p:cNvCxnSpPr>
              <a:cxnSpLocks/>
            </p:cNvCxnSpPr>
            <p:nvPr/>
          </p:nvCxnSpPr>
          <p:spPr>
            <a:xfrm>
              <a:off x="5341221" y="4941212"/>
              <a:ext cx="775038" cy="474396"/>
            </a:xfrm>
            <a:prstGeom prst="line">
              <a:avLst/>
            </a:prstGeom>
            <a:noFill/>
            <a:ln w="38100" cap="flat" cmpd="sng" algn="ctr">
              <a:solidFill>
                <a:srgbClr val="70AD47">
                  <a:lumMod val="75000"/>
                </a:srgbClr>
              </a:solidFill>
              <a:prstDash val="solid"/>
              <a:miter lim="800000"/>
            </a:ln>
            <a:effectLst/>
          </p:spPr>
        </p:cxnSp>
        <p:grpSp>
          <p:nvGrpSpPr>
            <p:cNvPr id="178" name="组合 177">
              <a:extLst>
                <a:ext uri="{FF2B5EF4-FFF2-40B4-BE49-F238E27FC236}">
                  <a16:creationId xmlns:a16="http://schemas.microsoft.com/office/drawing/2014/main" id="{139BA75C-50BC-4118-8806-21E6C3077982}"/>
                </a:ext>
              </a:extLst>
            </p:cNvPr>
            <p:cNvGrpSpPr/>
            <p:nvPr/>
          </p:nvGrpSpPr>
          <p:grpSpPr>
            <a:xfrm>
              <a:off x="4095508" y="3977825"/>
              <a:ext cx="1245712" cy="1515166"/>
              <a:chOff x="1637619" y="2654109"/>
              <a:chExt cx="2358885" cy="2045920"/>
            </a:xfrm>
          </p:grpSpPr>
          <p:sp>
            <p:nvSpPr>
              <p:cNvPr id="188" name="任意多边形: 形状 187">
                <a:extLst>
                  <a:ext uri="{FF2B5EF4-FFF2-40B4-BE49-F238E27FC236}">
                    <a16:creationId xmlns:a16="http://schemas.microsoft.com/office/drawing/2014/main" id="{76FCB725-0822-46D8-A951-8F973CCD2FE9}"/>
                  </a:ext>
                </a:extLst>
              </p:cNvPr>
              <p:cNvSpPr/>
              <p:nvPr/>
            </p:nvSpPr>
            <p:spPr>
              <a:xfrm>
                <a:off x="2060228" y="2654109"/>
                <a:ext cx="1935985" cy="548694"/>
              </a:xfrm>
              <a:custGeom>
                <a:avLst/>
                <a:gdLst>
                  <a:gd name="connsiteX0" fmla="*/ 1883508 w 1883508"/>
                  <a:gd name="connsiteY0" fmla="*/ 0 h 746370"/>
                  <a:gd name="connsiteX1" fmla="*/ 777631 w 1883508"/>
                  <a:gd name="connsiteY1" fmla="*/ 617416 h 746370"/>
                  <a:gd name="connsiteX2" fmla="*/ 0 w 1883508"/>
                  <a:gd name="connsiteY2" fmla="*/ 746370 h 746370"/>
                </a:gdLst>
                <a:ahLst/>
                <a:cxnLst>
                  <a:cxn ang="0">
                    <a:pos x="connsiteX0" y="connsiteY0"/>
                  </a:cxn>
                  <a:cxn ang="0">
                    <a:pos x="connsiteX1" y="connsiteY1"/>
                  </a:cxn>
                  <a:cxn ang="0">
                    <a:pos x="connsiteX2" y="connsiteY2"/>
                  </a:cxn>
                </a:cxnLst>
                <a:rect l="l" t="t" r="r" b="b"/>
                <a:pathLst>
                  <a:path w="1883508" h="746370">
                    <a:moveTo>
                      <a:pt x="1883508" y="0"/>
                    </a:moveTo>
                    <a:cubicBezTo>
                      <a:pt x="1487528" y="246510"/>
                      <a:pt x="1091549" y="493021"/>
                      <a:pt x="777631" y="617416"/>
                    </a:cubicBezTo>
                    <a:cubicBezTo>
                      <a:pt x="463713" y="741811"/>
                      <a:pt x="231856" y="744090"/>
                      <a:pt x="0" y="746370"/>
                    </a:cubicBezTo>
                  </a:path>
                </a:pathLst>
              </a:custGeom>
              <a:noFill/>
              <a:ln w="381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9" name="直接连接符 188">
                <a:extLst>
                  <a:ext uri="{FF2B5EF4-FFF2-40B4-BE49-F238E27FC236}">
                    <a16:creationId xmlns:a16="http://schemas.microsoft.com/office/drawing/2014/main" id="{7FFBA9A4-B9A2-418A-9E37-1C9E7E937CF6}"/>
                  </a:ext>
                </a:extLst>
              </p:cNvPr>
              <p:cNvCxnSpPr>
                <a:cxnSpLocks/>
              </p:cNvCxnSpPr>
              <p:nvPr/>
            </p:nvCxnSpPr>
            <p:spPr>
              <a:xfrm flipH="1">
                <a:off x="1637619" y="3202803"/>
                <a:ext cx="427458" cy="0"/>
              </a:xfrm>
              <a:prstGeom prst="line">
                <a:avLst/>
              </a:prstGeom>
              <a:noFill/>
              <a:ln w="38100" cap="flat" cmpd="sng" algn="ctr">
                <a:solidFill>
                  <a:srgbClr val="70AD47">
                    <a:lumMod val="75000"/>
                  </a:srgbClr>
                </a:solidFill>
                <a:prstDash val="solid"/>
                <a:miter lim="800000"/>
              </a:ln>
              <a:effectLst/>
            </p:spPr>
          </p:cxnSp>
          <p:sp>
            <p:nvSpPr>
              <p:cNvPr id="190" name="任意多边形: 形状 189">
                <a:extLst>
                  <a:ext uri="{FF2B5EF4-FFF2-40B4-BE49-F238E27FC236}">
                    <a16:creationId xmlns:a16="http://schemas.microsoft.com/office/drawing/2014/main" id="{45BD21BB-EC70-4878-BC16-E547840308B1}"/>
                  </a:ext>
                </a:extLst>
              </p:cNvPr>
              <p:cNvSpPr/>
              <p:nvPr/>
            </p:nvSpPr>
            <p:spPr>
              <a:xfrm>
                <a:off x="2059140" y="4151335"/>
                <a:ext cx="1937364" cy="548694"/>
              </a:xfrm>
              <a:custGeom>
                <a:avLst/>
                <a:gdLst>
                  <a:gd name="connsiteX0" fmla="*/ 1883508 w 1883508"/>
                  <a:gd name="connsiteY0" fmla="*/ 0 h 746370"/>
                  <a:gd name="connsiteX1" fmla="*/ 777631 w 1883508"/>
                  <a:gd name="connsiteY1" fmla="*/ 617416 h 746370"/>
                  <a:gd name="connsiteX2" fmla="*/ 0 w 1883508"/>
                  <a:gd name="connsiteY2" fmla="*/ 746370 h 746370"/>
                </a:gdLst>
                <a:ahLst/>
                <a:cxnLst>
                  <a:cxn ang="0">
                    <a:pos x="connsiteX0" y="connsiteY0"/>
                  </a:cxn>
                  <a:cxn ang="0">
                    <a:pos x="connsiteX1" y="connsiteY1"/>
                  </a:cxn>
                  <a:cxn ang="0">
                    <a:pos x="connsiteX2" y="connsiteY2"/>
                  </a:cxn>
                </a:cxnLst>
                <a:rect l="l" t="t" r="r" b="b"/>
                <a:pathLst>
                  <a:path w="1883508" h="746370">
                    <a:moveTo>
                      <a:pt x="1883508" y="0"/>
                    </a:moveTo>
                    <a:cubicBezTo>
                      <a:pt x="1487528" y="246510"/>
                      <a:pt x="1091549" y="493021"/>
                      <a:pt x="777631" y="617416"/>
                    </a:cubicBezTo>
                    <a:cubicBezTo>
                      <a:pt x="463713" y="741811"/>
                      <a:pt x="231856" y="744090"/>
                      <a:pt x="0" y="746370"/>
                    </a:cubicBezTo>
                  </a:path>
                </a:pathLst>
              </a:custGeom>
              <a:noFill/>
              <a:ln w="381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91" name="直接连接符 190">
                <a:extLst>
                  <a:ext uri="{FF2B5EF4-FFF2-40B4-BE49-F238E27FC236}">
                    <a16:creationId xmlns:a16="http://schemas.microsoft.com/office/drawing/2014/main" id="{B8EC830C-064B-452A-8E0A-9014917DC53F}"/>
                  </a:ext>
                </a:extLst>
              </p:cNvPr>
              <p:cNvCxnSpPr>
                <a:cxnSpLocks/>
              </p:cNvCxnSpPr>
              <p:nvPr/>
            </p:nvCxnSpPr>
            <p:spPr>
              <a:xfrm flipH="1">
                <a:off x="1637619" y="4700029"/>
                <a:ext cx="427458" cy="0"/>
              </a:xfrm>
              <a:prstGeom prst="line">
                <a:avLst/>
              </a:prstGeom>
              <a:noFill/>
              <a:ln w="38100" cap="flat" cmpd="sng" algn="ctr">
                <a:solidFill>
                  <a:srgbClr val="70AD47">
                    <a:lumMod val="75000"/>
                  </a:srgbClr>
                </a:solidFill>
                <a:prstDash val="solid"/>
                <a:miter lim="800000"/>
              </a:ln>
              <a:effectLst/>
            </p:spPr>
          </p:cxnSp>
        </p:grpSp>
        <p:cxnSp>
          <p:nvCxnSpPr>
            <p:cNvPr id="179" name="直接连接符 178">
              <a:extLst>
                <a:ext uri="{FF2B5EF4-FFF2-40B4-BE49-F238E27FC236}">
                  <a16:creationId xmlns:a16="http://schemas.microsoft.com/office/drawing/2014/main" id="{E90D1C48-2108-455B-8FD6-10DA9BD2A7E2}"/>
                </a:ext>
              </a:extLst>
            </p:cNvPr>
            <p:cNvCxnSpPr>
              <a:cxnSpLocks/>
            </p:cNvCxnSpPr>
            <p:nvPr/>
          </p:nvCxnSpPr>
          <p:spPr>
            <a:xfrm>
              <a:off x="6116021" y="5409987"/>
              <a:ext cx="0" cy="199744"/>
            </a:xfrm>
            <a:prstGeom prst="line">
              <a:avLst/>
            </a:prstGeom>
            <a:noFill/>
            <a:ln w="38100" cap="flat" cmpd="sng" algn="ctr">
              <a:solidFill>
                <a:srgbClr val="70AD47">
                  <a:lumMod val="75000"/>
                </a:srgbClr>
              </a:solidFill>
              <a:prstDash val="solid"/>
              <a:miter lim="800000"/>
            </a:ln>
            <a:effectLst/>
          </p:spPr>
        </p:cxnSp>
        <p:grpSp>
          <p:nvGrpSpPr>
            <p:cNvPr id="180" name="组合 179">
              <a:extLst>
                <a:ext uri="{FF2B5EF4-FFF2-40B4-BE49-F238E27FC236}">
                  <a16:creationId xmlns:a16="http://schemas.microsoft.com/office/drawing/2014/main" id="{CE5ADEC2-469B-4793-9B59-F9319A43229F}"/>
                </a:ext>
              </a:extLst>
            </p:cNvPr>
            <p:cNvGrpSpPr/>
            <p:nvPr/>
          </p:nvGrpSpPr>
          <p:grpSpPr>
            <a:xfrm>
              <a:off x="6116021" y="4223092"/>
              <a:ext cx="500097" cy="1370981"/>
              <a:chOff x="4400638" y="2725870"/>
              <a:chExt cx="856608" cy="1851227"/>
            </a:xfrm>
          </p:grpSpPr>
          <p:cxnSp>
            <p:nvCxnSpPr>
              <p:cNvPr id="186" name="直接连接符 185">
                <a:extLst>
                  <a:ext uri="{FF2B5EF4-FFF2-40B4-BE49-F238E27FC236}">
                    <a16:creationId xmlns:a16="http://schemas.microsoft.com/office/drawing/2014/main" id="{22393D7D-6219-4A30-B83B-14E2A8B2D9AD}"/>
                  </a:ext>
                </a:extLst>
              </p:cNvPr>
              <p:cNvCxnSpPr>
                <a:cxnSpLocks noChangeAspect="1"/>
              </p:cNvCxnSpPr>
              <p:nvPr/>
            </p:nvCxnSpPr>
            <p:spPr>
              <a:xfrm flipV="1">
                <a:off x="4400638" y="2725870"/>
                <a:ext cx="856608" cy="339765"/>
              </a:xfrm>
              <a:prstGeom prst="line">
                <a:avLst/>
              </a:prstGeom>
              <a:noFill/>
              <a:ln w="38100" cap="flat" cmpd="sng" algn="ctr">
                <a:solidFill>
                  <a:srgbClr val="70AD47">
                    <a:lumMod val="75000"/>
                  </a:srgbClr>
                </a:solidFill>
                <a:prstDash val="solid"/>
                <a:miter lim="800000"/>
              </a:ln>
              <a:effectLst/>
            </p:spPr>
          </p:cxnSp>
          <p:cxnSp>
            <p:nvCxnSpPr>
              <p:cNvPr id="187" name="直接连接符 186">
                <a:extLst>
                  <a:ext uri="{FF2B5EF4-FFF2-40B4-BE49-F238E27FC236}">
                    <a16:creationId xmlns:a16="http://schemas.microsoft.com/office/drawing/2014/main" id="{5DD39084-29E9-4C2E-B173-37383E451E95}"/>
                  </a:ext>
                </a:extLst>
              </p:cNvPr>
              <p:cNvCxnSpPr>
                <a:cxnSpLocks/>
              </p:cNvCxnSpPr>
              <p:nvPr/>
            </p:nvCxnSpPr>
            <p:spPr>
              <a:xfrm flipV="1">
                <a:off x="4402230" y="4235983"/>
                <a:ext cx="855016" cy="341114"/>
              </a:xfrm>
              <a:prstGeom prst="line">
                <a:avLst/>
              </a:prstGeom>
              <a:noFill/>
              <a:ln w="38100" cap="flat" cmpd="sng" algn="ctr">
                <a:solidFill>
                  <a:srgbClr val="70AD47">
                    <a:lumMod val="75000"/>
                  </a:srgbClr>
                </a:solidFill>
                <a:prstDash val="solid"/>
                <a:miter lim="800000"/>
              </a:ln>
              <a:effectLst/>
            </p:spPr>
          </p:cxnSp>
        </p:grpSp>
        <p:sp>
          <p:nvSpPr>
            <p:cNvPr id="181" name="任意多边形: 形状 180">
              <a:extLst>
                <a:ext uri="{FF2B5EF4-FFF2-40B4-BE49-F238E27FC236}">
                  <a16:creationId xmlns:a16="http://schemas.microsoft.com/office/drawing/2014/main" id="{045F52A8-E7EE-443B-BC72-BD039D7ADBE7}"/>
                </a:ext>
              </a:extLst>
            </p:cNvPr>
            <p:cNvSpPr/>
            <p:nvPr/>
          </p:nvSpPr>
          <p:spPr>
            <a:xfrm>
              <a:off x="5843626" y="4572516"/>
              <a:ext cx="412928" cy="180356"/>
            </a:xfrm>
            <a:custGeom>
              <a:avLst/>
              <a:gdLst>
                <a:gd name="connsiteX0" fmla="*/ 0 w 666750"/>
                <a:gd name="connsiteY0" fmla="*/ 330993 h 330993"/>
                <a:gd name="connsiteX1" fmla="*/ 166687 w 666750"/>
                <a:gd name="connsiteY1" fmla="*/ 245268 h 330993"/>
                <a:gd name="connsiteX2" fmla="*/ 333375 w 666750"/>
                <a:gd name="connsiteY2" fmla="*/ 0 h 330993"/>
                <a:gd name="connsiteX3" fmla="*/ 500062 w 666750"/>
                <a:gd name="connsiteY3" fmla="*/ 245268 h 330993"/>
                <a:gd name="connsiteX4" fmla="*/ 666750 w 666750"/>
                <a:gd name="connsiteY4" fmla="*/ 330993 h 33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330993">
                  <a:moveTo>
                    <a:pt x="0" y="330993"/>
                  </a:moveTo>
                  <a:cubicBezTo>
                    <a:pt x="55562" y="315713"/>
                    <a:pt x="111125" y="300433"/>
                    <a:pt x="166687" y="245268"/>
                  </a:cubicBezTo>
                  <a:cubicBezTo>
                    <a:pt x="222249" y="190103"/>
                    <a:pt x="277813" y="0"/>
                    <a:pt x="333375" y="0"/>
                  </a:cubicBezTo>
                  <a:cubicBezTo>
                    <a:pt x="388937" y="0"/>
                    <a:pt x="444500" y="190103"/>
                    <a:pt x="500062" y="245268"/>
                  </a:cubicBezTo>
                  <a:cubicBezTo>
                    <a:pt x="555624" y="300433"/>
                    <a:pt x="611187" y="315713"/>
                    <a:pt x="666750" y="330993"/>
                  </a:cubicBezTo>
                </a:path>
              </a:pathLst>
            </a:custGeom>
            <a:noFill/>
            <a:ln w="190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2" name="任意多边形: 形状 181">
              <a:extLst>
                <a:ext uri="{FF2B5EF4-FFF2-40B4-BE49-F238E27FC236}">
                  <a16:creationId xmlns:a16="http://schemas.microsoft.com/office/drawing/2014/main" id="{141D9859-6A17-4A48-A6A3-815CDC19E185}"/>
                </a:ext>
              </a:extLst>
            </p:cNvPr>
            <p:cNvSpPr/>
            <p:nvPr/>
          </p:nvSpPr>
          <p:spPr>
            <a:xfrm rot="10800000">
              <a:off x="5274755" y="5054568"/>
              <a:ext cx="276351" cy="68918"/>
            </a:xfrm>
            <a:custGeom>
              <a:avLst/>
              <a:gdLst>
                <a:gd name="connsiteX0" fmla="*/ 0 w 666750"/>
                <a:gd name="connsiteY0" fmla="*/ 330993 h 330993"/>
                <a:gd name="connsiteX1" fmla="*/ 166687 w 666750"/>
                <a:gd name="connsiteY1" fmla="*/ 245268 h 330993"/>
                <a:gd name="connsiteX2" fmla="*/ 333375 w 666750"/>
                <a:gd name="connsiteY2" fmla="*/ 0 h 330993"/>
                <a:gd name="connsiteX3" fmla="*/ 500062 w 666750"/>
                <a:gd name="connsiteY3" fmla="*/ 245268 h 330993"/>
                <a:gd name="connsiteX4" fmla="*/ 666750 w 666750"/>
                <a:gd name="connsiteY4" fmla="*/ 330993 h 33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330993">
                  <a:moveTo>
                    <a:pt x="0" y="330993"/>
                  </a:moveTo>
                  <a:cubicBezTo>
                    <a:pt x="55562" y="315713"/>
                    <a:pt x="111125" y="300433"/>
                    <a:pt x="166687" y="245268"/>
                  </a:cubicBezTo>
                  <a:cubicBezTo>
                    <a:pt x="222249" y="190103"/>
                    <a:pt x="277813" y="0"/>
                    <a:pt x="333375" y="0"/>
                  </a:cubicBezTo>
                  <a:cubicBezTo>
                    <a:pt x="388937" y="0"/>
                    <a:pt x="444500" y="190103"/>
                    <a:pt x="500062" y="245268"/>
                  </a:cubicBezTo>
                  <a:cubicBezTo>
                    <a:pt x="555624" y="300433"/>
                    <a:pt x="611187" y="315713"/>
                    <a:pt x="666750" y="330993"/>
                  </a:cubicBezTo>
                </a:path>
              </a:pathLst>
            </a:custGeom>
            <a:noFill/>
            <a:ln w="190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3" name="直接箭头连接符 182">
              <a:extLst>
                <a:ext uri="{FF2B5EF4-FFF2-40B4-BE49-F238E27FC236}">
                  <a16:creationId xmlns:a16="http://schemas.microsoft.com/office/drawing/2014/main" id="{883B4B6F-EA27-44DE-B15C-EE546142805A}"/>
                </a:ext>
              </a:extLst>
            </p:cNvPr>
            <p:cNvCxnSpPr>
              <a:cxnSpLocks noChangeAspect="1"/>
            </p:cNvCxnSpPr>
            <p:nvPr/>
          </p:nvCxnSpPr>
          <p:spPr>
            <a:xfrm flipH="1">
              <a:off x="5565759" y="4712896"/>
              <a:ext cx="253752" cy="266609"/>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184" name="直接连接符 183">
              <a:extLst>
                <a:ext uri="{FF2B5EF4-FFF2-40B4-BE49-F238E27FC236}">
                  <a16:creationId xmlns:a16="http://schemas.microsoft.com/office/drawing/2014/main" id="{B5B50312-D931-4138-B257-452BB37BB6E6}"/>
                </a:ext>
              </a:extLst>
            </p:cNvPr>
            <p:cNvCxnSpPr>
              <a:cxnSpLocks/>
            </p:cNvCxnSpPr>
            <p:nvPr/>
          </p:nvCxnSpPr>
          <p:spPr>
            <a:xfrm>
              <a:off x="5340866" y="4923189"/>
              <a:ext cx="0" cy="199744"/>
            </a:xfrm>
            <a:prstGeom prst="line">
              <a:avLst/>
            </a:prstGeom>
            <a:noFill/>
            <a:ln w="38100" cap="flat" cmpd="sng" algn="ctr">
              <a:solidFill>
                <a:srgbClr val="70AD47">
                  <a:lumMod val="75000"/>
                </a:srgbClr>
              </a:solidFill>
              <a:prstDash val="solid"/>
              <a:miter lim="800000"/>
            </a:ln>
            <a:effectLst/>
          </p:spPr>
        </p:cxnSp>
        <p:cxnSp>
          <p:nvCxnSpPr>
            <p:cNvPr id="185" name="直接连接符 184">
              <a:extLst>
                <a:ext uri="{FF2B5EF4-FFF2-40B4-BE49-F238E27FC236}">
                  <a16:creationId xmlns:a16="http://schemas.microsoft.com/office/drawing/2014/main" id="{F0E6D592-74D3-45C4-8E90-51E03CCADF05}"/>
                </a:ext>
              </a:extLst>
            </p:cNvPr>
            <p:cNvCxnSpPr>
              <a:cxnSpLocks/>
            </p:cNvCxnSpPr>
            <p:nvPr/>
          </p:nvCxnSpPr>
          <p:spPr>
            <a:xfrm>
              <a:off x="6116021" y="4474715"/>
              <a:ext cx="0" cy="334136"/>
            </a:xfrm>
            <a:prstGeom prst="line">
              <a:avLst/>
            </a:prstGeom>
            <a:noFill/>
            <a:ln w="38100" cap="flat" cmpd="sng" algn="ctr">
              <a:solidFill>
                <a:srgbClr val="70AD47">
                  <a:lumMod val="75000"/>
                </a:srgbClr>
              </a:solidFill>
              <a:prstDash val="solid"/>
              <a:miter lim="800000"/>
            </a:ln>
            <a:effectLst/>
          </p:spPr>
        </p:cxnSp>
      </p:grpSp>
      <mc:AlternateContent xmlns:mc="http://schemas.openxmlformats.org/markup-compatibility/2006" xmlns:a14="http://schemas.microsoft.com/office/drawing/2010/main">
        <mc:Choice Requires="a14">
          <p:sp>
            <p:nvSpPr>
              <p:cNvPr id="192" name="文本框 191">
                <a:extLst>
                  <a:ext uri="{FF2B5EF4-FFF2-40B4-BE49-F238E27FC236}">
                    <a16:creationId xmlns:a16="http://schemas.microsoft.com/office/drawing/2014/main" id="{FE2009EB-9EE2-4250-9CC3-9B7532D10927}"/>
                  </a:ext>
                </a:extLst>
              </p:cNvPr>
              <p:cNvSpPr txBox="1"/>
              <p:nvPr/>
            </p:nvSpPr>
            <p:spPr>
              <a:xfrm>
                <a:off x="2950832" y="4100776"/>
                <a:ext cx="397168" cy="3866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70AD47">
                                  <a:lumMod val="75000"/>
                                </a:srgbClr>
                              </a:solidFill>
                              <a:latin typeface="Cambria Math" panose="02040503050406030204" pitchFamily="18" charset="0"/>
                            </a:rPr>
                          </m:ctrlPr>
                        </m:sSubPr>
                        <m:e>
                          <m:r>
                            <a:rPr lang="en-US" altLang="zh-CN" sz="2000" i="1" smtClean="0">
                              <a:solidFill>
                                <a:srgbClr val="70AD47">
                                  <a:lumMod val="75000"/>
                                </a:srgbClr>
                              </a:solidFill>
                              <a:latin typeface="Cambria Math" panose="02040503050406030204" pitchFamily="18" charset="0"/>
                            </a:rPr>
                            <m:t>𝐸</m:t>
                          </m:r>
                        </m:e>
                        <m:sub>
                          <m:r>
                            <m:rPr>
                              <m:sty m:val="p"/>
                            </m:rPr>
                            <a:rPr lang="en-US" altLang="zh-CN" sz="2000" i="1">
                              <a:solidFill>
                                <a:srgbClr val="70AD47">
                                  <a:lumMod val="75000"/>
                                </a:srgbClr>
                              </a:solidFill>
                              <a:latin typeface="Cambria Math" panose="02040503050406030204" pitchFamily="18" charset="0"/>
                            </a:rPr>
                            <m:t>c</m:t>
                          </m:r>
                        </m:sub>
                      </m:sSub>
                    </m:oMath>
                  </m:oMathPara>
                </a14:m>
                <a:endParaRPr lang="zh-CN" altLang="en-US" sz="2000" dirty="0">
                  <a:solidFill>
                    <a:srgbClr val="70AD47">
                      <a:lumMod val="75000"/>
                    </a:srgbClr>
                  </a:solidFill>
                  <a:latin typeface="微软雅黑" panose="020B0503020204020204" pitchFamily="34" charset="-122"/>
                  <a:ea typeface="微软雅黑" panose="020B0503020204020204" pitchFamily="34" charset="-122"/>
                </a:endParaRPr>
              </a:p>
            </p:txBody>
          </p:sp>
        </mc:Choice>
        <mc:Fallback xmlns="">
          <p:sp>
            <p:nvSpPr>
              <p:cNvPr id="192" name="文本框 191">
                <a:extLst>
                  <a:ext uri="{FF2B5EF4-FFF2-40B4-BE49-F238E27FC236}">
                    <a16:creationId xmlns:a16="http://schemas.microsoft.com/office/drawing/2014/main" id="{FE2009EB-9EE2-4250-9CC3-9B7532D10927}"/>
                  </a:ext>
                </a:extLst>
              </p:cNvPr>
              <p:cNvSpPr txBox="1">
                <a:spLocks noRot="1" noChangeAspect="1" noMove="1" noResize="1" noEditPoints="1" noAdjustHandles="1" noChangeArrowheads="1" noChangeShapeType="1" noTextEdit="1"/>
              </p:cNvSpPr>
              <p:nvPr/>
            </p:nvSpPr>
            <p:spPr>
              <a:xfrm>
                <a:off x="2950832" y="4100776"/>
                <a:ext cx="397168" cy="386643"/>
              </a:xfrm>
              <a:prstGeom prst="rect">
                <a:avLst/>
              </a:prstGeom>
              <a:blipFill>
                <a:blip r:embed="rId7"/>
                <a:stretch>
                  <a:fillRect l="-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3" name="文本框 192">
                <a:extLst>
                  <a:ext uri="{FF2B5EF4-FFF2-40B4-BE49-F238E27FC236}">
                    <a16:creationId xmlns:a16="http://schemas.microsoft.com/office/drawing/2014/main" id="{FA036F29-0469-4723-B333-3A4923150C9A}"/>
                  </a:ext>
                </a:extLst>
              </p:cNvPr>
              <p:cNvSpPr txBox="1"/>
              <p:nvPr/>
            </p:nvSpPr>
            <p:spPr>
              <a:xfrm>
                <a:off x="2938512" y="5271951"/>
                <a:ext cx="412973" cy="3866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rgbClr val="70AD47">
                                  <a:lumMod val="75000"/>
                                </a:srgbClr>
                              </a:solidFill>
                              <a:latin typeface="Cambria Math" panose="02040503050406030204" pitchFamily="18" charset="0"/>
                            </a:rPr>
                          </m:ctrlPr>
                        </m:sSubPr>
                        <m:e>
                          <m:r>
                            <a:rPr lang="en-US" altLang="zh-CN" sz="2000" i="1" smtClean="0">
                              <a:solidFill>
                                <a:srgbClr val="70AD47">
                                  <a:lumMod val="75000"/>
                                </a:srgbClr>
                              </a:solidFill>
                              <a:latin typeface="Cambria Math" panose="02040503050406030204" pitchFamily="18" charset="0"/>
                            </a:rPr>
                            <m:t>𝐸</m:t>
                          </m:r>
                        </m:e>
                        <m:sub>
                          <m:r>
                            <m:rPr>
                              <m:sty m:val="p"/>
                            </m:rPr>
                            <a:rPr lang="en-US" altLang="zh-CN" sz="2000" i="1">
                              <a:solidFill>
                                <a:srgbClr val="70AD47">
                                  <a:lumMod val="75000"/>
                                </a:srgbClr>
                              </a:solidFill>
                              <a:latin typeface="Cambria Math" panose="02040503050406030204" pitchFamily="18" charset="0"/>
                            </a:rPr>
                            <m:t>v</m:t>
                          </m:r>
                        </m:sub>
                      </m:sSub>
                    </m:oMath>
                  </m:oMathPara>
                </a14:m>
                <a:endParaRPr lang="zh-CN" altLang="en-US" sz="2000" dirty="0">
                  <a:solidFill>
                    <a:srgbClr val="70AD47">
                      <a:lumMod val="75000"/>
                    </a:srgbClr>
                  </a:solidFill>
                  <a:latin typeface="微软雅黑" panose="020B0503020204020204" pitchFamily="34" charset="-122"/>
                  <a:ea typeface="微软雅黑" panose="020B0503020204020204" pitchFamily="34" charset="-122"/>
                </a:endParaRPr>
              </a:p>
            </p:txBody>
          </p:sp>
        </mc:Choice>
        <mc:Fallback xmlns="">
          <p:sp>
            <p:nvSpPr>
              <p:cNvPr id="193" name="文本框 192">
                <a:extLst>
                  <a:ext uri="{FF2B5EF4-FFF2-40B4-BE49-F238E27FC236}">
                    <a16:creationId xmlns:a16="http://schemas.microsoft.com/office/drawing/2014/main" id="{FA036F29-0469-4723-B333-3A4923150C9A}"/>
                  </a:ext>
                </a:extLst>
              </p:cNvPr>
              <p:cNvSpPr txBox="1">
                <a:spLocks noRot="1" noChangeAspect="1" noMove="1" noResize="1" noEditPoints="1" noAdjustHandles="1" noChangeArrowheads="1" noChangeShapeType="1" noTextEdit="1"/>
              </p:cNvSpPr>
              <p:nvPr/>
            </p:nvSpPr>
            <p:spPr>
              <a:xfrm>
                <a:off x="2938512" y="5271951"/>
                <a:ext cx="412973" cy="386643"/>
              </a:xfrm>
              <a:prstGeom prst="rect">
                <a:avLst/>
              </a:prstGeom>
              <a:blipFill>
                <a:blip r:embed="rId8"/>
                <a:stretch>
                  <a:fillRect l="-2941"/>
                </a:stretch>
              </a:blipFill>
            </p:spPr>
            <p:txBody>
              <a:bodyPr/>
              <a:lstStyle/>
              <a:p>
                <a:r>
                  <a:rPr lang="zh-CN" altLang="en-US">
                    <a:noFill/>
                  </a:rPr>
                  <a:t> </a:t>
                </a:r>
              </a:p>
            </p:txBody>
          </p:sp>
        </mc:Fallback>
      </mc:AlternateContent>
      <p:cxnSp>
        <p:nvCxnSpPr>
          <p:cNvPr id="194" name="直接连接符 193">
            <a:extLst>
              <a:ext uri="{FF2B5EF4-FFF2-40B4-BE49-F238E27FC236}">
                <a16:creationId xmlns:a16="http://schemas.microsoft.com/office/drawing/2014/main" id="{DFADBAEC-7439-46FA-A64E-D1376B9B26FA}"/>
              </a:ext>
            </a:extLst>
          </p:cNvPr>
          <p:cNvCxnSpPr>
            <a:cxnSpLocks/>
          </p:cNvCxnSpPr>
          <p:nvPr/>
        </p:nvCxnSpPr>
        <p:spPr>
          <a:xfrm>
            <a:off x="1512817" y="4276495"/>
            <a:ext cx="772997" cy="488571"/>
          </a:xfrm>
          <a:prstGeom prst="line">
            <a:avLst/>
          </a:prstGeom>
          <a:noFill/>
          <a:ln w="38100" cap="flat" cmpd="sng" algn="ctr">
            <a:solidFill>
              <a:srgbClr val="70AD47">
                <a:lumMod val="75000"/>
              </a:srgbClr>
            </a:solidFill>
            <a:prstDash val="solid"/>
            <a:miter lim="800000"/>
          </a:ln>
          <a:effectLst/>
        </p:spPr>
      </p:cxnSp>
      <p:cxnSp>
        <p:nvCxnSpPr>
          <p:cNvPr id="195" name="直接连接符 194">
            <a:extLst>
              <a:ext uri="{FF2B5EF4-FFF2-40B4-BE49-F238E27FC236}">
                <a16:creationId xmlns:a16="http://schemas.microsoft.com/office/drawing/2014/main" id="{E58BBEB1-33C9-41E9-B3C9-021788D3EDCD}"/>
              </a:ext>
            </a:extLst>
          </p:cNvPr>
          <p:cNvCxnSpPr>
            <a:cxnSpLocks/>
          </p:cNvCxnSpPr>
          <p:nvPr/>
        </p:nvCxnSpPr>
        <p:spPr>
          <a:xfrm>
            <a:off x="1507352" y="3959962"/>
            <a:ext cx="0" cy="334136"/>
          </a:xfrm>
          <a:prstGeom prst="line">
            <a:avLst/>
          </a:prstGeom>
          <a:noFill/>
          <a:ln w="38100" cap="flat" cmpd="sng" algn="ctr">
            <a:solidFill>
              <a:srgbClr val="70AD47">
                <a:lumMod val="75000"/>
              </a:srgbClr>
            </a:solidFill>
            <a:prstDash val="solid"/>
            <a:miter lim="800000"/>
          </a:ln>
          <a:effectLst/>
        </p:spPr>
      </p:cxnSp>
      <p:cxnSp>
        <p:nvCxnSpPr>
          <p:cNvPr id="196" name="直接连接符 195">
            <a:extLst>
              <a:ext uri="{FF2B5EF4-FFF2-40B4-BE49-F238E27FC236}">
                <a16:creationId xmlns:a16="http://schemas.microsoft.com/office/drawing/2014/main" id="{D16AE344-996A-4751-A857-E824FDF39498}"/>
              </a:ext>
            </a:extLst>
          </p:cNvPr>
          <p:cNvCxnSpPr>
            <a:cxnSpLocks/>
          </p:cNvCxnSpPr>
          <p:nvPr/>
        </p:nvCxnSpPr>
        <p:spPr>
          <a:xfrm>
            <a:off x="1507707" y="4923348"/>
            <a:ext cx="775038" cy="474396"/>
          </a:xfrm>
          <a:prstGeom prst="line">
            <a:avLst/>
          </a:prstGeom>
          <a:noFill/>
          <a:ln w="38100" cap="flat" cmpd="sng" algn="ctr">
            <a:solidFill>
              <a:srgbClr val="70AD47">
                <a:lumMod val="75000"/>
              </a:srgbClr>
            </a:solidFill>
            <a:prstDash val="solid"/>
            <a:miter lim="800000"/>
          </a:ln>
          <a:effectLst/>
        </p:spPr>
      </p:cxnSp>
      <p:grpSp>
        <p:nvGrpSpPr>
          <p:cNvPr id="197" name="组合 196">
            <a:extLst>
              <a:ext uri="{FF2B5EF4-FFF2-40B4-BE49-F238E27FC236}">
                <a16:creationId xmlns:a16="http://schemas.microsoft.com/office/drawing/2014/main" id="{CB42BAE1-FCD9-4F73-8BEE-88F9EA75023C}"/>
              </a:ext>
            </a:extLst>
          </p:cNvPr>
          <p:cNvGrpSpPr/>
          <p:nvPr/>
        </p:nvGrpSpPr>
        <p:grpSpPr>
          <a:xfrm>
            <a:off x="261994" y="3959961"/>
            <a:ext cx="1245712" cy="1515166"/>
            <a:chOff x="1637619" y="2654109"/>
            <a:chExt cx="2358885" cy="2045920"/>
          </a:xfrm>
        </p:grpSpPr>
        <p:sp>
          <p:nvSpPr>
            <p:cNvPr id="198" name="任意多边形: 形状 197">
              <a:extLst>
                <a:ext uri="{FF2B5EF4-FFF2-40B4-BE49-F238E27FC236}">
                  <a16:creationId xmlns:a16="http://schemas.microsoft.com/office/drawing/2014/main" id="{13B94D17-ED32-4E6A-916A-539E0E2BFBEC}"/>
                </a:ext>
              </a:extLst>
            </p:cNvPr>
            <p:cNvSpPr/>
            <p:nvPr/>
          </p:nvSpPr>
          <p:spPr>
            <a:xfrm>
              <a:off x="2060228" y="2654109"/>
              <a:ext cx="1935985" cy="548694"/>
            </a:xfrm>
            <a:custGeom>
              <a:avLst/>
              <a:gdLst>
                <a:gd name="connsiteX0" fmla="*/ 1883508 w 1883508"/>
                <a:gd name="connsiteY0" fmla="*/ 0 h 746370"/>
                <a:gd name="connsiteX1" fmla="*/ 777631 w 1883508"/>
                <a:gd name="connsiteY1" fmla="*/ 617416 h 746370"/>
                <a:gd name="connsiteX2" fmla="*/ 0 w 1883508"/>
                <a:gd name="connsiteY2" fmla="*/ 746370 h 746370"/>
              </a:gdLst>
              <a:ahLst/>
              <a:cxnLst>
                <a:cxn ang="0">
                  <a:pos x="connsiteX0" y="connsiteY0"/>
                </a:cxn>
                <a:cxn ang="0">
                  <a:pos x="connsiteX1" y="connsiteY1"/>
                </a:cxn>
                <a:cxn ang="0">
                  <a:pos x="connsiteX2" y="connsiteY2"/>
                </a:cxn>
              </a:cxnLst>
              <a:rect l="l" t="t" r="r" b="b"/>
              <a:pathLst>
                <a:path w="1883508" h="746370">
                  <a:moveTo>
                    <a:pt x="1883508" y="0"/>
                  </a:moveTo>
                  <a:cubicBezTo>
                    <a:pt x="1487528" y="246510"/>
                    <a:pt x="1091549" y="493021"/>
                    <a:pt x="777631" y="617416"/>
                  </a:cubicBezTo>
                  <a:cubicBezTo>
                    <a:pt x="463713" y="741811"/>
                    <a:pt x="231856" y="744090"/>
                    <a:pt x="0" y="746370"/>
                  </a:cubicBezTo>
                </a:path>
              </a:pathLst>
            </a:custGeom>
            <a:noFill/>
            <a:ln w="381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99" name="直接连接符 198">
              <a:extLst>
                <a:ext uri="{FF2B5EF4-FFF2-40B4-BE49-F238E27FC236}">
                  <a16:creationId xmlns:a16="http://schemas.microsoft.com/office/drawing/2014/main" id="{92850954-DEC3-47C6-AFDB-1249E5C1AAED}"/>
                </a:ext>
              </a:extLst>
            </p:cNvPr>
            <p:cNvCxnSpPr>
              <a:cxnSpLocks/>
            </p:cNvCxnSpPr>
            <p:nvPr/>
          </p:nvCxnSpPr>
          <p:spPr>
            <a:xfrm flipH="1">
              <a:off x="1637619" y="3202803"/>
              <a:ext cx="427458" cy="0"/>
            </a:xfrm>
            <a:prstGeom prst="line">
              <a:avLst/>
            </a:prstGeom>
            <a:noFill/>
            <a:ln w="38100" cap="flat" cmpd="sng" algn="ctr">
              <a:solidFill>
                <a:srgbClr val="70AD47">
                  <a:lumMod val="75000"/>
                </a:srgbClr>
              </a:solidFill>
              <a:prstDash val="solid"/>
              <a:miter lim="800000"/>
            </a:ln>
            <a:effectLst/>
          </p:spPr>
        </p:cxnSp>
        <p:sp>
          <p:nvSpPr>
            <p:cNvPr id="200" name="任意多边形: 形状 199">
              <a:extLst>
                <a:ext uri="{FF2B5EF4-FFF2-40B4-BE49-F238E27FC236}">
                  <a16:creationId xmlns:a16="http://schemas.microsoft.com/office/drawing/2014/main" id="{3472ED19-B337-4ED5-9EBE-23ECE438A892}"/>
                </a:ext>
              </a:extLst>
            </p:cNvPr>
            <p:cNvSpPr/>
            <p:nvPr/>
          </p:nvSpPr>
          <p:spPr>
            <a:xfrm>
              <a:off x="2059140" y="4151335"/>
              <a:ext cx="1937364" cy="548694"/>
            </a:xfrm>
            <a:custGeom>
              <a:avLst/>
              <a:gdLst>
                <a:gd name="connsiteX0" fmla="*/ 1883508 w 1883508"/>
                <a:gd name="connsiteY0" fmla="*/ 0 h 746370"/>
                <a:gd name="connsiteX1" fmla="*/ 777631 w 1883508"/>
                <a:gd name="connsiteY1" fmla="*/ 617416 h 746370"/>
                <a:gd name="connsiteX2" fmla="*/ 0 w 1883508"/>
                <a:gd name="connsiteY2" fmla="*/ 746370 h 746370"/>
              </a:gdLst>
              <a:ahLst/>
              <a:cxnLst>
                <a:cxn ang="0">
                  <a:pos x="connsiteX0" y="connsiteY0"/>
                </a:cxn>
                <a:cxn ang="0">
                  <a:pos x="connsiteX1" y="connsiteY1"/>
                </a:cxn>
                <a:cxn ang="0">
                  <a:pos x="connsiteX2" y="connsiteY2"/>
                </a:cxn>
              </a:cxnLst>
              <a:rect l="l" t="t" r="r" b="b"/>
              <a:pathLst>
                <a:path w="1883508" h="746370">
                  <a:moveTo>
                    <a:pt x="1883508" y="0"/>
                  </a:moveTo>
                  <a:cubicBezTo>
                    <a:pt x="1487528" y="246510"/>
                    <a:pt x="1091549" y="493021"/>
                    <a:pt x="777631" y="617416"/>
                  </a:cubicBezTo>
                  <a:cubicBezTo>
                    <a:pt x="463713" y="741811"/>
                    <a:pt x="231856" y="744090"/>
                    <a:pt x="0" y="746370"/>
                  </a:cubicBezTo>
                </a:path>
              </a:pathLst>
            </a:custGeom>
            <a:noFill/>
            <a:ln w="381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201" name="直接连接符 200">
              <a:extLst>
                <a:ext uri="{FF2B5EF4-FFF2-40B4-BE49-F238E27FC236}">
                  <a16:creationId xmlns:a16="http://schemas.microsoft.com/office/drawing/2014/main" id="{BA062A34-FA1B-45E4-95A4-CA7C1B350CF9}"/>
                </a:ext>
              </a:extLst>
            </p:cNvPr>
            <p:cNvCxnSpPr>
              <a:cxnSpLocks/>
            </p:cNvCxnSpPr>
            <p:nvPr/>
          </p:nvCxnSpPr>
          <p:spPr>
            <a:xfrm flipH="1">
              <a:off x="1637619" y="4700029"/>
              <a:ext cx="427458" cy="0"/>
            </a:xfrm>
            <a:prstGeom prst="line">
              <a:avLst/>
            </a:prstGeom>
            <a:noFill/>
            <a:ln w="38100" cap="flat" cmpd="sng" algn="ctr">
              <a:solidFill>
                <a:srgbClr val="70AD47">
                  <a:lumMod val="75000"/>
                </a:srgbClr>
              </a:solidFill>
              <a:prstDash val="solid"/>
              <a:miter lim="800000"/>
            </a:ln>
            <a:effectLst/>
          </p:spPr>
        </p:cxnSp>
      </p:grpSp>
      <p:cxnSp>
        <p:nvCxnSpPr>
          <p:cNvPr id="202" name="直接连接符 201">
            <a:extLst>
              <a:ext uri="{FF2B5EF4-FFF2-40B4-BE49-F238E27FC236}">
                <a16:creationId xmlns:a16="http://schemas.microsoft.com/office/drawing/2014/main" id="{293782A2-F45D-47DD-BC8D-91648AA76441}"/>
              </a:ext>
            </a:extLst>
          </p:cNvPr>
          <p:cNvCxnSpPr>
            <a:cxnSpLocks/>
          </p:cNvCxnSpPr>
          <p:nvPr/>
        </p:nvCxnSpPr>
        <p:spPr>
          <a:xfrm>
            <a:off x="2282507" y="5392123"/>
            <a:ext cx="0" cy="380272"/>
          </a:xfrm>
          <a:prstGeom prst="line">
            <a:avLst/>
          </a:prstGeom>
          <a:noFill/>
          <a:ln w="38100" cap="flat" cmpd="sng" algn="ctr">
            <a:solidFill>
              <a:srgbClr val="70AD47">
                <a:lumMod val="75000"/>
              </a:srgbClr>
            </a:solidFill>
            <a:prstDash val="solid"/>
            <a:miter lim="800000"/>
          </a:ln>
          <a:effectLst/>
        </p:spPr>
      </p:cxnSp>
      <p:sp>
        <p:nvSpPr>
          <p:cNvPr id="203" name="任意多边形: 形状 202">
            <a:extLst>
              <a:ext uri="{FF2B5EF4-FFF2-40B4-BE49-F238E27FC236}">
                <a16:creationId xmlns:a16="http://schemas.microsoft.com/office/drawing/2014/main" id="{20FB4B5B-5736-4364-AF83-A0C89E6AC22A}"/>
              </a:ext>
            </a:extLst>
          </p:cNvPr>
          <p:cNvSpPr/>
          <p:nvPr/>
        </p:nvSpPr>
        <p:spPr>
          <a:xfrm rot="10800000">
            <a:off x="1441241" y="5036704"/>
            <a:ext cx="276351" cy="68918"/>
          </a:xfrm>
          <a:custGeom>
            <a:avLst/>
            <a:gdLst>
              <a:gd name="connsiteX0" fmla="*/ 0 w 666750"/>
              <a:gd name="connsiteY0" fmla="*/ 330993 h 330993"/>
              <a:gd name="connsiteX1" fmla="*/ 166687 w 666750"/>
              <a:gd name="connsiteY1" fmla="*/ 245268 h 330993"/>
              <a:gd name="connsiteX2" fmla="*/ 333375 w 666750"/>
              <a:gd name="connsiteY2" fmla="*/ 0 h 330993"/>
              <a:gd name="connsiteX3" fmla="*/ 500062 w 666750"/>
              <a:gd name="connsiteY3" fmla="*/ 245268 h 330993"/>
              <a:gd name="connsiteX4" fmla="*/ 666750 w 666750"/>
              <a:gd name="connsiteY4" fmla="*/ 330993 h 33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330993">
                <a:moveTo>
                  <a:pt x="0" y="330993"/>
                </a:moveTo>
                <a:cubicBezTo>
                  <a:pt x="55562" y="315713"/>
                  <a:pt x="111125" y="300433"/>
                  <a:pt x="166687" y="245268"/>
                </a:cubicBezTo>
                <a:cubicBezTo>
                  <a:pt x="222249" y="190103"/>
                  <a:pt x="277813" y="0"/>
                  <a:pt x="333375" y="0"/>
                </a:cubicBezTo>
                <a:cubicBezTo>
                  <a:pt x="388937" y="0"/>
                  <a:pt x="444500" y="190103"/>
                  <a:pt x="500062" y="245268"/>
                </a:cubicBezTo>
                <a:cubicBezTo>
                  <a:pt x="555624" y="300433"/>
                  <a:pt x="611187" y="315713"/>
                  <a:pt x="666750" y="330993"/>
                </a:cubicBezTo>
              </a:path>
            </a:pathLst>
          </a:custGeom>
          <a:noFill/>
          <a:ln w="190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204" name="直接连接符 203">
            <a:extLst>
              <a:ext uri="{FF2B5EF4-FFF2-40B4-BE49-F238E27FC236}">
                <a16:creationId xmlns:a16="http://schemas.microsoft.com/office/drawing/2014/main" id="{5E8B97CE-CC53-4AE1-AF1C-744B36FDF204}"/>
              </a:ext>
            </a:extLst>
          </p:cNvPr>
          <p:cNvCxnSpPr>
            <a:cxnSpLocks/>
          </p:cNvCxnSpPr>
          <p:nvPr/>
        </p:nvCxnSpPr>
        <p:spPr>
          <a:xfrm>
            <a:off x="1507352" y="4905325"/>
            <a:ext cx="0" cy="199744"/>
          </a:xfrm>
          <a:prstGeom prst="line">
            <a:avLst/>
          </a:prstGeom>
          <a:noFill/>
          <a:ln w="38100" cap="flat" cmpd="sng" algn="ctr">
            <a:solidFill>
              <a:srgbClr val="70AD47">
                <a:lumMod val="75000"/>
              </a:srgbClr>
            </a:solidFill>
            <a:prstDash val="solid"/>
            <a:miter lim="800000"/>
          </a:ln>
          <a:effectLst/>
        </p:spPr>
      </p:cxnSp>
      <p:cxnSp>
        <p:nvCxnSpPr>
          <p:cNvPr id="205" name="直接连接符 204">
            <a:extLst>
              <a:ext uri="{FF2B5EF4-FFF2-40B4-BE49-F238E27FC236}">
                <a16:creationId xmlns:a16="http://schemas.microsoft.com/office/drawing/2014/main" id="{2AAC375A-C952-45AB-80C7-092022C32CDF}"/>
              </a:ext>
            </a:extLst>
          </p:cNvPr>
          <p:cNvCxnSpPr>
            <a:cxnSpLocks/>
          </p:cNvCxnSpPr>
          <p:nvPr/>
        </p:nvCxnSpPr>
        <p:spPr>
          <a:xfrm>
            <a:off x="2282507" y="4170883"/>
            <a:ext cx="0" cy="594183"/>
          </a:xfrm>
          <a:prstGeom prst="line">
            <a:avLst/>
          </a:prstGeom>
          <a:noFill/>
          <a:ln w="38100" cap="flat" cmpd="sng" algn="ctr">
            <a:solidFill>
              <a:srgbClr val="70AD47">
                <a:lumMod val="75000"/>
              </a:srgbClr>
            </a:solidFill>
            <a:prstDash val="solid"/>
            <a:miter lim="800000"/>
          </a:ln>
          <a:effectLst/>
        </p:spPr>
      </p:cxnSp>
      <p:cxnSp>
        <p:nvCxnSpPr>
          <p:cNvPr id="206" name="直接连接符 205">
            <a:extLst>
              <a:ext uri="{FF2B5EF4-FFF2-40B4-BE49-F238E27FC236}">
                <a16:creationId xmlns:a16="http://schemas.microsoft.com/office/drawing/2014/main" id="{35169F46-5508-4A49-96D8-7C9CC4F7A6BD}"/>
              </a:ext>
            </a:extLst>
          </p:cNvPr>
          <p:cNvCxnSpPr>
            <a:cxnSpLocks/>
          </p:cNvCxnSpPr>
          <p:nvPr/>
        </p:nvCxnSpPr>
        <p:spPr>
          <a:xfrm flipV="1">
            <a:off x="2283436" y="3969913"/>
            <a:ext cx="242792" cy="210664"/>
          </a:xfrm>
          <a:prstGeom prst="line">
            <a:avLst/>
          </a:prstGeom>
          <a:noFill/>
          <a:ln w="38100" cap="flat" cmpd="sng" algn="ctr">
            <a:solidFill>
              <a:srgbClr val="70AD47">
                <a:lumMod val="75000"/>
              </a:srgbClr>
            </a:solidFill>
            <a:prstDash val="solid"/>
            <a:miter lim="800000"/>
          </a:ln>
          <a:effectLst/>
        </p:spPr>
      </p:cxnSp>
      <p:cxnSp>
        <p:nvCxnSpPr>
          <p:cNvPr id="207" name="直接连接符 206">
            <a:extLst>
              <a:ext uri="{FF2B5EF4-FFF2-40B4-BE49-F238E27FC236}">
                <a16:creationId xmlns:a16="http://schemas.microsoft.com/office/drawing/2014/main" id="{6E7CC909-E294-4FB8-9322-9D92A2BECAE1}"/>
              </a:ext>
            </a:extLst>
          </p:cNvPr>
          <p:cNvCxnSpPr>
            <a:cxnSpLocks/>
          </p:cNvCxnSpPr>
          <p:nvPr/>
        </p:nvCxnSpPr>
        <p:spPr>
          <a:xfrm>
            <a:off x="2529534" y="3968497"/>
            <a:ext cx="3486" cy="339293"/>
          </a:xfrm>
          <a:prstGeom prst="line">
            <a:avLst/>
          </a:prstGeom>
          <a:noFill/>
          <a:ln w="38100" cap="flat" cmpd="sng" algn="ctr">
            <a:solidFill>
              <a:srgbClr val="70AD47">
                <a:lumMod val="75000"/>
              </a:srgbClr>
            </a:solidFill>
            <a:prstDash val="solid"/>
            <a:miter lim="800000"/>
          </a:ln>
          <a:effectLst/>
        </p:spPr>
      </p:cxnSp>
      <p:cxnSp>
        <p:nvCxnSpPr>
          <p:cNvPr id="208" name="直接连接符 207">
            <a:extLst>
              <a:ext uri="{FF2B5EF4-FFF2-40B4-BE49-F238E27FC236}">
                <a16:creationId xmlns:a16="http://schemas.microsoft.com/office/drawing/2014/main" id="{E887AD1C-B4B9-4583-8FCD-208E47C525F9}"/>
              </a:ext>
            </a:extLst>
          </p:cNvPr>
          <p:cNvCxnSpPr>
            <a:cxnSpLocks/>
          </p:cNvCxnSpPr>
          <p:nvPr/>
        </p:nvCxnSpPr>
        <p:spPr>
          <a:xfrm flipV="1">
            <a:off x="2290228" y="5561731"/>
            <a:ext cx="242792" cy="210664"/>
          </a:xfrm>
          <a:prstGeom prst="line">
            <a:avLst/>
          </a:prstGeom>
          <a:noFill/>
          <a:ln w="38100" cap="flat" cmpd="sng" algn="ctr">
            <a:solidFill>
              <a:srgbClr val="70AD47">
                <a:lumMod val="75000"/>
              </a:srgbClr>
            </a:solidFill>
            <a:prstDash val="solid"/>
            <a:miter lim="800000"/>
          </a:ln>
          <a:effectLst/>
        </p:spPr>
      </p:cxnSp>
      <p:cxnSp>
        <p:nvCxnSpPr>
          <p:cNvPr id="209" name="直接连接符 208">
            <a:extLst>
              <a:ext uri="{FF2B5EF4-FFF2-40B4-BE49-F238E27FC236}">
                <a16:creationId xmlns:a16="http://schemas.microsoft.com/office/drawing/2014/main" id="{0F702A32-D05F-4504-964F-3F6BCF0B93DD}"/>
              </a:ext>
            </a:extLst>
          </p:cNvPr>
          <p:cNvCxnSpPr>
            <a:cxnSpLocks/>
          </p:cNvCxnSpPr>
          <p:nvPr/>
        </p:nvCxnSpPr>
        <p:spPr>
          <a:xfrm>
            <a:off x="2530577" y="5392123"/>
            <a:ext cx="4230" cy="190136"/>
          </a:xfrm>
          <a:prstGeom prst="line">
            <a:avLst/>
          </a:prstGeom>
          <a:noFill/>
          <a:ln w="38100" cap="flat" cmpd="sng" algn="ctr">
            <a:solidFill>
              <a:srgbClr val="70AD47">
                <a:lumMod val="75000"/>
              </a:srgbClr>
            </a:solidFill>
            <a:prstDash val="solid"/>
            <a:miter lim="800000"/>
          </a:ln>
          <a:effectLst/>
        </p:spPr>
      </p:cxnSp>
      <p:sp>
        <p:nvSpPr>
          <p:cNvPr id="210" name="任意多边形: 形状 209">
            <a:extLst>
              <a:ext uri="{FF2B5EF4-FFF2-40B4-BE49-F238E27FC236}">
                <a16:creationId xmlns:a16="http://schemas.microsoft.com/office/drawing/2014/main" id="{2E221EBF-F3EC-41BE-BA23-981594343B00}"/>
              </a:ext>
            </a:extLst>
          </p:cNvPr>
          <p:cNvSpPr/>
          <p:nvPr/>
        </p:nvSpPr>
        <p:spPr>
          <a:xfrm>
            <a:off x="2526228" y="4293083"/>
            <a:ext cx="215698" cy="70275"/>
          </a:xfrm>
          <a:custGeom>
            <a:avLst/>
            <a:gdLst>
              <a:gd name="connsiteX0" fmla="*/ 1883508 w 1883508"/>
              <a:gd name="connsiteY0" fmla="*/ 0 h 746370"/>
              <a:gd name="connsiteX1" fmla="*/ 777631 w 1883508"/>
              <a:gd name="connsiteY1" fmla="*/ 617416 h 746370"/>
              <a:gd name="connsiteX2" fmla="*/ 0 w 1883508"/>
              <a:gd name="connsiteY2" fmla="*/ 746370 h 746370"/>
              <a:gd name="connsiteX0" fmla="*/ 1904969 w 1904969"/>
              <a:gd name="connsiteY0" fmla="*/ 0 h 634746"/>
              <a:gd name="connsiteX1" fmla="*/ 799092 w 1904969"/>
              <a:gd name="connsiteY1" fmla="*/ 617416 h 634746"/>
              <a:gd name="connsiteX2" fmla="*/ 0 w 1904969"/>
              <a:gd name="connsiteY2" fmla="*/ 157998 h 634746"/>
              <a:gd name="connsiteX0" fmla="*/ 1862049 w 1862049"/>
              <a:gd name="connsiteY0" fmla="*/ 462474 h 548585"/>
              <a:gd name="connsiteX1" fmla="*/ 799092 w 1862049"/>
              <a:gd name="connsiteY1" fmla="*/ 459425 h 548585"/>
              <a:gd name="connsiteX2" fmla="*/ 0 w 1862049"/>
              <a:gd name="connsiteY2" fmla="*/ 7 h 548585"/>
              <a:gd name="connsiteX0" fmla="*/ 1862049 w 1862049"/>
              <a:gd name="connsiteY0" fmla="*/ 462474 h 476757"/>
              <a:gd name="connsiteX1" fmla="*/ 799092 w 1862049"/>
              <a:gd name="connsiteY1" fmla="*/ 459425 h 476757"/>
              <a:gd name="connsiteX2" fmla="*/ 0 w 1862049"/>
              <a:gd name="connsiteY2" fmla="*/ 7 h 476757"/>
              <a:gd name="connsiteX0" fmla="*/ 778339 w 876326"/>
              <a:gd name="connsiteY0" fmla="*/ 451777 h 476755"/>
              <a:gd name="connsiteX1" fmla="*/ 799092 w 876326"/>
              <a:gd name="connsiteY1" fmla="*/ 459425 h 476755"/>
              <a:gd name="connsiteX2" fmla="*/ 0 w 876326"/>
              <a:gd name="connsiteY2" fmla="*/ 7 h 476755"/>
              <a:gd name="connsiteX0" fmla="*/ 778339 w 1676907"/>
              <a:gd name="connsiteY0" fmla="*/ 451775 h 654915"/>
              <a:gd name="connsiteX1" fmla="*/ 1636016 w 1676907"/>
              <a:gd name="connsiteY1" fmla="*/ 641284 h 654915"/>
              <a:gd name="connsiteX2" fmla="*/ 0 w 1676907"/>
              <a:gd name="connsiteY2" fmla="*/ 5 h 654915"/>
              <a:gd name="connsiteX0" fmla="*/ 2173212 w 2173212"/>
              <a:gd name="connsiteY0" fmla="*/ 676425 h 676425"/>
              <a:gd name="connsiteX1" fmla="*/ 1636016 w 2173212"/>
              <a:gd name="connsiteY1" fmla="*/ 641284 h 676425"/>
              <a:gd name="connsiteX2" fmla="*/ 0 w 2173212"/>
              <a:gd name="connsiteY2" fmla="*/ 5 h 676425"/>
              <a:gd name="connsiteX0" fmla="*/ 2173212 w 2173212"/>
              <a:gd name="connsiteY0" fmla="*/ 676429 h 676429"/>
              <a:gd name="connsiteX1" fmla="*/ 874200 w 2173212"/>
              <a:gd name="connsiteY1" fmla="*/ 320359 h 676429"/>
              <a:gd name="connsiteX2" fmla="*/ 0 w 2173212"/>
              <a:gd name="connsiteY2" fmla="*/ 9 h 676429"/>
              <a:gd name="connsiteX0" fmla="*/ 1454318 w 1454318"/>
              <a:gd name="connsiteY0" fmla="*/ 366198 h 366198"/>
              <a:gd name="connsiteX1" fmla="*/ 874200 w 1454318"/>
              <a:gd name="connsiteY1" fmla="*/ 320359 h 366198"/>
              <a:gd name="connsiteX2" fmla="*/ 0 w 1454318"/>
              <a:gd name="connsiteY2" fmla="*/ 9 h 366198"/>
              <a:gd name="connsiteX0" fmla="*/ 1454318 w 1454318"/>
              <a:gd name="connsiteY0" fmla="*/ 366198 h 366198"/>
              <a:gd name="connsiteX1" fmla="*/ 874200 w 1454318"/>
              <a:gd name="connsiteY1" fmla="*/ 320359 h 366198"/>
              <a:gd name="connsiteX2" fmla="*/ 0 w 1454318"/>
              <a:gd name="connsiteY2" fmla="*/ 9 h 366198"/>
              <a:gd name="connsiteX0" fmla="*/ 1454318 w 1454318"/>
              <a:gd name="connsiteY0" fmla="*/ 366198 h 366198"/>
              <a:gd name="connsiteX1" fmla="*/ 874200 w 1454318"/>
              <a:gd name="connsiteY1" fmla="*/ 320359 h 366198"/>
              <a:gd name="connsiteX2" fmla="*/ 0 w 1454318"/>
              <a:gd name="connsiteY2" fmla="*/ 9 h 366198"/>
              <a:gd name="connsiteX0" fmla="*/ 1454318 w 1454318"/>
              <a:gd name="connsiteY0" fmla="*/ 366202 h 366202"/>
              <a:gd name="connsiteX1" fmla="*/ 874200 w 1454318"/>
              <a:gd name="connsiteY1" fmla="*/ 320363 h 366202"/>
              <a:gd name="connsiteX2" fmla="*/ 0 w 1454318"/>
              <a:gd name="connsiteY2" fmla="*/ 13 h 366202"/>
              <a:gd name="connsiteX0" fmla="*/ 1454318 w 1454318"/>
              <a:gd name="connsiteY0" fmla="*/ 366186 h 366186"/>
              <a:gd name="connsiteX1" fmla="*/ 874200 w 1454318"/>
              <a:gd name="connsiteY1" fmla="*/ 320347 h 366186"/>
              <a:gd name="connsiteX2" fmla="*/ 0 w 1454318"/>
              <a:gd name="connsiteY2" fmla="*/ -3 h 366186"/>
            </a:gdLst>
            <a:ahLst/>
            <a:cxnLst>
              <a:cxn ang="0">
                <a:pos x="connsiteX0" y="connsiteY0"/>
              </a:cxn>
              <a:cxn ang="0">
                <a:pos x="connsiteX1" y="connsiteY1"/>
              </a:cxn>
              <a:cxn ang="0">
                <a:pos x="connsiteX2" y="connsiteY2"/>
              </a:cxn>
            </a:cxnLst>
            <a:rect l="l" t="t" r="r" b="b"/>
            <a:pathLst>
              <a:path w="1454318" h="366186">
                <a:moveTo>
                  <a:pt x="1454318" y="366186"/>
                </a:moveTo>
                <a:cubicBezTo>
                  <a:pt x="1015418" y="355953"/>
                  <a:pt x="1134470" y="356416"/>
                  <a:pt x="874200" y="320347"/>
                </a:cubicBezTo>
                <a:cubicBezTo>
                  <a:pt x="613930" y="284278"/>
                  <a:pt x="243962" y="135046"/>
                  <a:pt x="0" y="-3"/>
                </a:cubicBezTo>
              </a:path>
            </a:pathLst>
          </a:custGeom>
          <a:noFill/>
          <a:ln w="381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1" name="任意多边形: 形状 210">
            <a:extLst>
              <a:ext uri="{FF2B5EF4-FFF2-40B4-BE49-F238E27FC236}">
                <a16:creationId xmlns:a16="http://schemas.microsoft.com/office/drawing/2014/main" id="{0D329DC7-9793-4DE0-B10B-04F2EC5F5BAB}"/>
              </a:ext>
            </a:extLst>
          </p:cNvPr>
          <p:cNvSpPr/>
          <p:nvPr/>
        </p:nvSpPr>
        <p:spPr>
          <a:xfrm>
            <a:off x="2533020" y="5404852"/>
            <a:ext cx="215698" cy="70275"/>
          </a:xfrm>
          <a:custGeom>
            <a:avLst/>
            <a:gdLst>
              <a:gd name="connsiteX0" fmla="*/ 1883508 w 1883508"/>
              <a:gd name="connsiteY0" fmla="*/ 0 h 746370"/>
              <a:gd name="connsiteX1" fmla="*/ 777631 w 1883508"/>
              <a:gd name="connsiteY1" fmla="*/ 617416 h 746370"/>
              <a:gd name="connsiteX2" fmla="*/ 0 w 1883508"/>
              <a:gd name="connsiteY2" fmla="*/ 746370 h 746370"/>
              <a:gd name="connsiteX0" fmla="*/ 1904969 w 1904969"/>
              <a:gd name="connsiteY0" fmla="*/ 0 h 634746"/>
              <a:gd name="connsiteX1" fmla="*/ 799092 w 1904969"/>
              <a:gd name="connsiteY1" fmla="*/ 617416 h 634746"/>
              <a:gd name="connsiteX2" fmla="*/ 0 w 1904969"/>
              <a:gd name="connsiteY2" fmla="*/ 157998 h 634746"/>
              <a:gd name="connsiteX0" fmla="*/ 1862049 w 1862049"/>
              <a:gd name="connsiteY0" fmla="*/ 462474 h 548585"/>
              <a:gd name="connsiteX1" fmla="*/ 799092 w 1862049"/>
              <a:gd name="connsiteY1" fmla="*/ 459425 h 548585"/>
              <a:gd name="connsiteX2" fmla="*/ 0 w 1862049"/>
              <a:gd name="connsiteY2" fmla="*/ 7 h 548585"/>
              <a:gd name="connsiteX0" fmla="*/ 1862049 w 1862049"/>
              <a:gd name="connsiteY0" fmla="*/ 462474 h 476757"/>
              <a:gd name="connsiteX1" fmla="*/ 799092 w 1862049"/>
              <a:gd name="connsiteY1" fmla="*/ 459425 h 476757"/>
              <a:gd name="connsiteX2" fmla="*/ 0 w 1862049"/>
              <a:gd name="connsiteY2" fmla="*/ 7 h 476757"/>
              <a:gd name="connsiteX0" fmla="*/ 778339 w 876326"/>
              <a:gd name="connsiteY0" fmla="*/ 451777 h 476755"/>
              <a:gd name="connsiteX1" fmla="*/ 799092 w 876326"/>
              <a:gd name="connsiteY1" fmla="*/ 459425 h 476755"/>
              <a:gd name="connsiteX2" fmla="*/ 0 w 876326"/>
              <a:gd name="connsiteY2" fmla="*/ 7 h 476755"/>
              <a:gd name="connsiteX0" fmla="*/ 778339 w 1676907"/>
              <a:gd name="connsiteY0" fmla="*/ 451775 h 654915"/>
              <a:gd name="connsiteX1" fmla="*/ 1636016 w 1676907"/>
              <a:gd name="connsiteY1" fmla="*/ 641284 h 654915"/>
              <a:gd name="connsiteX2" fmla="*/ 0 w 1676907"/>
              <a:gd name="connsiteY2" fmla="*/ 5 h 654915"/>
              <a:gd name="connsiteX0" fmla="*/ 2173212 w 2173212"/>
              <a:gd name="connsiteY0" fmla="*/ 676425 h 676425"/>
              <a:gd name="connsiteX1" fmla="*/ 1636016 w 2173212"/>
              <a:gd name="connsiteY1" fmla="*/ 641284 h 676425"/>
              <a:gd name="connsiteX2" fmla="*/ 0 w 2173212"/>
              <a:gd name="connsiteY2" fmla="*/ 5 h 676425"/>
              <a:gd name="connsiteX0" fmla="*/ 2173212 w 2173212"/>
              <a:gd name="connsiteY0" fmla="*/ 676429 h 676429"/>
              <a:gd name="connsiteX1" fmla="*/ 874200 w 2173212"/>
              <a:gd name="connsiteY1" fmla="*/ 320359 h 676429"/>
              <a:gd name="connsiteX2" fmla="*/ 0 w 2173212"/>
              <a:gd name="connsiteY2" fmla="*/ 9 h 676429"/>
              <a:gd name="connsiteX0" fmla="*/ 1454318 w 1454318"/>
              <a:gd name="connsiteY0" fmla="*/ 366198 h 366198"/>
              <a:gd name="connsiteX1" fmla="*/ 874200 w 1454318"/>
              <a:gd name="connsiteY1" fmla="*/ 320359 h 366198"/>
              <a:gd name="connsiteX2" fmla="*/ 0 w 1454318"/>
              <a:gd name="connsiteY2" fmla="*/ 9 h 366198"/>
              <a:gd name="connsiteX0" fmla="*/ 1454318 w 1454318"/>
              <a:gd name="connsiteY0" fmla="*/ 366198 h 366198"/>
              <a:gd name="connsiteX1" fmla="*/ 874200 w 1454318"/>
              <a:gd name="connsiteY1" fmla="*/ 320359 h 366198"/>
              <a:gd name="connsiteX2" fmla="*/ 0 w 1454318"/>
              <a:gd name="connsiteY2" fmla="*/ 9 h 366198"/>
              <a:gd name="connsiteX0" fmla="*/ 1454318 w 1454318"/>
              <a:gd name="connsiteY0" fmla="*/ 366198 h 366198"/>
              <a:gd name="connsiteX1" fmla="*/ 874200 w 1454318"/>
              <a:gd name="connsiteY1" fmla="*/ 320359 h 366198"/>
              <a:gd name="connsiteX2" fmla="*/ 0 w 1454318"/>
              <a:gd name="connsiteY2" fmla="*/ 9 h 366198"/>
              <a:gd name="connsiteX0" fmla="*/ 1454318 w 1454318"/>
              <a:gd name="connsiteY0" fmla="*/ 366202 h 366202"/>
              <a:gd name="connsiteX1" fmla="*/ 874200 w 1454318"/>
              <a:gd name="connsiteY1" fmla="*/ 320363 h 366202"/>
              <a:gd name="connsiteX2" fmla="*/ 0 w 1454318"/>
              <a:gd name="connsiteY2" fmla="*/ 13 h 366202"/>
              <a:gd name="connsiteX0" fmla="*/ 1454318 w 1454318"/>
              <a:gd name="connsiteY0" fmla="*/ 366186 h 366186"/>
              <a:gd name="connsiteX1" fmla="*/ 874200 w 1454318"/>
              <a:gd name="connsiteY1" fmla="*/ 320347 h 366186"/>
              <a:gd name="connsiteX2" fmla="*/ 0 w 1454318"/>
              <a:gd name="connsiteY2" fmla="*/ -3 h 366186"/>
            </a:gdLst>
            <a:ahLst/>
            <a:cxnLst>
              <a:cxn ang="0">
                <a:pos x="connsiteX0" y="connsiteY0"/>
              </a:cxn>
              <a:cxn ang="0">
                <a:pos x="connsiteX1" y="connsiteY1"/>
              </a:cxn>
              <a:cxn ang="0">
                <a:pos x="connsiteX2" y="connsiteY2"/>
              </a:cxn>
            </a:cxnLst>
            <a:rect l="l" t="t" r="r" b="b"/>
            <a:pathLst>
              <a:path w="1454318" h="366186">
                <a:moveTo>
                  <a:pt x="1454318" y="366186"/>
                </a:moveTo>
                <a:cubicBezTo>
                  <a:pt x="1015418" y="355953"/>
                  <a:pt x="1134470" y="356416"/>
                  <a:pt x="874200" y="320347"/>
                </a:cubicBezTo>
                <a:cubicBezTo>
                  <a:pt x="613930" y="284278"/>
                  <a:pt x="243962" y="135046"/>
                  <a:pt x="0" y="-3"/>
                </a:cubicBezTo>
              </a:path>
            </a:pathLst>
          </a:custGeom>
          <a:noFill/>
          <a:ln w="381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212" name="直接箭头连接符 211">
            <a:extLst>
              <a:ext uri="{FF2B5EF4-FFF2-40B4-BE49-F238E27FC236}">
                <a16:creationId xmlns:a16="http://schemas.microsoft.com/office/drawing/2014/main" id="{5FBC7656-4CAE-4A03-BE68-3923975564CB}"/>
              </a:ext>
            </a:extLst>
          </p:cNvPr>
          <p:cNvCxnSpPr>
            <a:cxnSpLocks/>
          </p:cNvCxnSpPr>
          <p:nvPr/>
        </p:nvCxnSpPr>
        <p:spPr>
          <a:xfrm flipH="1">
            <a:off x="1732245" y="4728153"/>
            <a:ext cx="162389" cy="250441"/>
          </a:xfrm>
          <a:prstGeom prst="straightConnector1">
            <a:avLst/>
          </a:prstGeom>
          <a:noFill/>
          <a:ln w="38100" cap="flat" cmpd="sng" algn="ctr">
            <a:solidFill>
              <a:srgbClr val="BF9000"/>
            </a:solidFill>
            <a:prstDash val="solid"/>
            <a:miter lim="800000"/>
            <a:tailEnd type="triangle"/>
          </a:ln>
          <a:effectLst/>
        </p:spPr>
      </p:cxnSp>
      <p:sp>
        <p:nvSpPr>
          <p:cNvPr id="213" name="文本框 212">
            <a:extLst>
              <a:ext uri="{FF2B5EF4-FFF2-40B4-BE49-F238E27FC236}">
                <a16:creationId xmlns:a16="http://schemas.microsoft.com/office/drawing/2014/main" id="{1E5EFC21-B7B0-4765-8AA3-CBE8B9D2CC8E}"/>
              </a:ext>
            </a:extLst>
          </p:cNvPr>
          <p:cNvSpPr txBox="1"/>
          <p:nvPr/>
        </p:nvSpPr>
        <p:spPr>
          <a:xfrm>
            <a:off x="1732245" y="6088527"/>
            <a:ext cx="1685627" cy="369332"/>
          </a:xfrm>
          <a:prstGeom prst="rect">
            <a:avLst/>
          </a:prstGeom>
          <a:noFill/>
        </p:spPr>
        <p:txBody>
          <a:bodyPr wrap="square">
            <a:spAutoFit/>
          </a:bodyPr>
          <a:lstStyle/>
          <a:p>
            <a:r>
              <a:rPr lang="en-US" altLang="zh-CN" b="1" dirty="0" err="1">
                <a:solidFill>
                  <a:prstClr val="black"/>
                </a:solidFill>
                <a:latin typeface="微软雅黑" panose="020B0503020204020204" pitchFamily="34" charset="-122"/>
                <a:ea typeface="微软雅黑" panose="020B0503020204020204" pitchFamily="34" charset="-122"/>
              </a:rPr>
              <a:t>AlGaN</a:t>
            </a:r>
            <a:r>
              <a:rPr lang="en-US" altLang="zh-CN" b="1" dirty="0">
                <a:solidFill>
                  <a:prstClr val="black"/>
                </a:solidFill>
                <a:latin typeface="微软雅黑" panose="020B0503020204020204" pitchFamily="34" charset="-122"/>
                <a:ea typeface="微软雅黑" panose="020B0503020204020204" pitchFamily="34" charset="-122"/>
              </a:rPr>
              <a:t> layer</a:t>
            </a:r>
            <a:endParaRPr lang="zh-CN" altLang="en-US" dirty="0">
              <a:solidFill>
                <a:prstClr val="black"/>
              </a:solidFill>
              <a:latin typeface="等线" panose="020F0502020204030204"/>
              <a:ea typeface="等线" panose="02010600030101010101" pitchFamily="2" charset="-122"/>
            </a:endParaRPr>
          </a:p>
        </p:txBody>
      </p:sp>
      <p:pic>
        <p:nvPicPr>
          <p:cNvPr id="214" name="图片 213">
            <a:extLst>
              <a:ext uri="{FF2B5EF4-FFF2-40B4-BE49-F238E27FC236}">
                <a16:creationId xmlns:a16="http://schemas.microsoft.com/office/drawing/2014/main" id="{A6E17FA2-04A0-4A51-9B78-9B53291A3D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14382" y="2342741"/>
            <a:ext cx="5207807" cy="4013609"/>
          </a:xfrm>
          <a:prstGeom prst="rect">
            <a:avLst/>
          </a:prstGeom>
        </p:spPr>
      </p:pic>
      <p:sp>
        <p:nvSpPr>
          <p:cNvPr id="215" name="文本框 214">
            <a:extLst>
              <a:ext uri="{FF2B5EF4-FFF2-40B4-BE49-F238E27FC236}">
                <a16:creationId xmlns:a16="http://schemas.microsoft.com/office/drawing/2014/main" id="{9E53DAE9-F4EF-4029-9D36-1DDF4DD00B46}"/>
              </a:ext>
            </a:extLst>
          </p:cNvPr>
          <p:cNvSpPr txBox="1"/>
          <p:nvPr/>
        </p:nvSpPr>
        <p:spPr>
          <a:xfrm>
            <a:off x="7415292" y="3429000"/>
            <a:ext cx="1432754" cy="276999"/>
          </a:xfrm>
          <a:prstGeom prst="rect">
            <a:avLst/>
          </a:prstGeom>
          <a:noFill/>
        </p:spPr>
        <p:txBody>
          <a:bodyPr wrap="square" rtlCol="0">
            <a:spAutoFit/>
          </a:bodyPr>
          <a:lstStyle/>
          <a:p>
            <a:r>
              <a:rPr lang="en-US" altLang="zh-CN" sz="1200" b="1" dirty="0" err="1">
                <a:solidFill>
                  <a:srgbClr val="FFFF00"/>
                </a:solidFill>
                <a:latin typeface="Arial" panose="020B0604020202020204" pitchFamily="34" charset="0"/>
                <a:ea typeface="等线" panose="02010600030101010101" pitchFamily="2" charset="-122"/>
                <a:cs typeface="Arial" panose="020B0604020202020204" pitchFamily="34" charset="0"/>
              </a:rPr>
              <a:t>GaN</a:t>
            </a:r>
            <a:r>
              <a:rPr lang="en-US" altLang="zh-CN" sz="1200" b="1" dirty="0">
                <a:solidFill>
                  <a:srgbClr val="FFFF00"/>
                </a:solidFill>
                <a:latin typeface="Arial" panose="020B0604020202020204" pitchFamily="34" charset="0"/>
                <a:ea typeface="等线" panose="02010600030101010101" pitchFamily="2" charset="-122"/>
                <a:cs typeface="Arial" panose="020B0604020202020204" pitchFamily="34" charset="0"/>
              </a:rPr>
              <a:t> barrier</a:t>
            </a:r>
            <a:endParaRPr lang="zh-CN" altLang="en-US" sz="1200" b="1" dirty="0">
              <a:solidFill>
                <a:srgbClr val="FFFF00"/>
              </a:solidFill>
              <a:latin typeface="Arial" panose="020B0604020202020204" pitchFamily="34" charset="0"/>
              <a:ea typeface="等线" panose="02010600030101010101" pitchFamily="2" charset="-122"/>
              <a:cs typeface="Arial" panose="020B0604020202020204" pitchFamily="34" charset="0"/>
            </a:endParaRPr>
          </a:p>
        </p:txBody>
      </p:sp>
      <p:sp>
        <p:nvSpPr>
          <p:cNvPr id="216" name="文本框 215">
            <a:extLst>
              <a:ext uri="{FF2B5EF4-FFF2-40B4-BE49-F238E27FC236}">
                <a16:creationId xmlns:a16="http://schemas.microsoft.com/office/drawing/2014/main" id="{D456D359-7C12-495A-932C-A681EAA61A3C}"/>
              </a:ext>
            </a:extLst>
          </p:cNvPr>
          <p:cNvSpPr txBox="1"/>
          <p:nvPr/>
        </p:nvSpPr>
        <p:spPr>
          <a:xfrm>
            <a:off x="7240628" y="3810841"/>
            <a:ext cx="1742420" cy="276999"/>
          </a:xfrm>
          <a:prstGeom prst="rect">
            <a:avLst/>
          </a:prstGeom>
          <a:noFill/>
        </p:spPr>
        <p:txBody>
          <a:bodyPr wrap="square" rtlCol="0">
            <a:spAutoFit/>
          </a:bodyPr>
          <a:lstStyle/>
          <a:p>
            <a:r>
              <a:rPr lang="en-US" altLang="zh-CN" sz="1200" b="1" dirty="0" err="1">
                <a:solidFill>
                  <a:srgbClr val="FFFF00"/>
                </a:solidFill>
                <a:latin typeface="Arial" panose="020B0604020202020204" pitchFamily="34" charset="0"/>
                <a:ea typeface="等线" panose="02010600030101010101" pitchFamily="2" charset="-122"/>
                <a:cs typeface="Arial" panose="020B0604020202020204" pitchFamily="34" charset="0"/>
              </a:rPr>
              <a:t>AlGaN</a:t>
            </a:r>
            <a:r>
              <a:rPr lang="en-US" altLang="zh-CN" sz="1200" b="1" dirty="0">
                <a:solidFill>
                  <a:srgbClr val="FFFF00"/>
                </a:solidFill>
                <a:latin typeface="Arial" panose="020B0604020202020204" pitchFamily="34" charset="0"/>
                <a:ea typeface="等线" panose="02010600030101010101" pitchFamily="2" charset="-122"/>
                <a:cs typeface="Arial" panose="020B0604020202020204" pitchFamily="34" charset="0"/>
              </a:rPr>
              <a:t> capping</a:t>
            </a:r>
            <a:endParaRPr lang="zh-CN" altLang="en-US" sz="1200" b="1" dirty="0">
              <a:solidFill>
                <a:srgbClr val="FFFF00"/>
              </a:solidFill>
              <a:latin typeface="Arial" panose="020B0604020202020204" pitchFamily="34" charset="0"/>
              <a:ea typeface="等线" panose="02010600030101010101" pitchFamily="2" charset="-122"/>
              <a:cs typeface="Arial" panose="020B0604020202020204" pitchFamily="34" charset="0"/>
            </a:endParaRPr>
          </a:p>
        </p:txBody>
      </p:sp>
      <p:sp>
        <p:nvSpPr>
          <p:cNvPr id="217" name="文本框 216">
            <a:extLst>
              <a:ext uri="{FF2B5EF4-FFF2-40B4-BE49-F238E27FC236}">
                <a16:creationId xmlns:a16="http://schemas.microsoft.com/office/drawing/2014/main" id="{46CC109E-27FB-4C18-8709-E3F9DD38F93D}"/>
              </a:ext>
            </a:extLst>
          </p:cNvPr>
          <p:cNvSpPr txBox="1"/>
          <p:nvPr/>
        </p:nvSpPr>
        <p:spPr>
          <a:xfrm>
            <a:off x="7415292" y="4051221"/>
            <a:ext cx="1628615" cy="276999"/>
          </a:xfrm>
          <a:prstGeom prst="rect">
            <a:avLst/>
          </a:prstGeom>
          <a:noFill/>
        </p:spPr>
        <p:txBody>
          <a:bodyPr wrap="square" rtlCol="0">
            <a:spAutoFit/>
          </a:bodyPr>
          <a:lstStyle/>
          <a:p>
            <a:r>
              <a:rPr lang="en-US" altLang="zh-CN" sz="1200" b="1" dirty="0" err="1">
                <a:solidFill>
                  <a:srgbClr val="FFFF00"/>
                </a:solidFill>
                <a:latin typeface="Arial" panose="020B0604020202020204" pitchFamily="34" charset="0"/>
                <a:ea typeface="等线" panose="02010600030101010101" pitchFamily="2" charset="-122"/>
                <a:cs typeface="Arial" panose="020B0604020202020204" pitchFamily="34" charset="0"/>
              </a:rPr>
              <a:t>InGaN</a:t>
            </a:r>
            <a:r>
              <a:rPr lang="en-US" altLang="zh-CN" sz="1200" b="1" dirty="0">
                <a:solidFill>
                  <a:srgbClr val="FFFF00"/>
                </a:solidFill>
                <a:latin typeface="Arial" panose="020B0604020202020204" pitchFamily="34" charset="0"/>
                <a:ea typeface="等线" panose="02010600030101010101" pitchFamily="2" charset="-122"/>
                <a:cs typeface="Arial" panose="020B0604020202020204" pitchFamily="34" charset="0"/>
              </a:rPr>
              <a:t> QW </a:t>
            </a:r>
            <a:endParaRPr lang="zh-CN" altLang="en-US" sz="1200" b="1" dirty="0">
              <a:solidFill>
                <a:srgbClr val="FFFF00"/>
              </a:solidFill>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4014016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3CE55-11AB-4C19-9D6D-EBE760A476B8}"/>
              </a:ext>
            </a:extLst>
          </p:cNvPr>
          <p:cNvSpPr>
            <a:spLocks noGrp="1"/>
          </p:cNvSpPr>
          <p:nvPr>
            <p:ph type="title"/>
          </p:nvPr>
        </p:nvSpPr>
        <p:spPr>
          <a:xfrm>
            <a:off x="0" y="-8198"/>
            <a:ext cx="9144000" cy="1143000"/>
          </a:xfrm>
        </p:spPr>
        <p:txBody>
          <a:bodyPr>
            <a:normAutofit fontScale="90000"/>
          </a:bodyPr>
          <a:lstStyle/>
          <a:p>
            <a:r>
              <a:rPr lang="en-US" altLang="zh-CN" dirty="0" err="1"/>
              <a:t>AlGaN</a:t>
            </a:r>
            <a:r>
              <a:rPr lang="en-US" altLang="zh-CN" dirty="0"/>
              <a:t> </a:t>
            </a:r>
            <a:r>
              <a:rPr lang="zh-CN" altLang="en-US" dirty="0"/>
              <a:t>补偿层实现 </a:t>
            </a:r>
            <a:r>
              <a:rPr lang="en-US" altLang="zh-CN" dirty="0" err="1"/>
              <a:t>InGaN</a:t>
            </a:r>
            <a:r>
              <a:rPr lang="en-US" altLang="zh-CN" dirty="0"/>
              <a:t> </a:t>
            </a:r>
            <a:r>
              <a:rPr lang="zh-CN" altLang="en-US" dirty="0"/>
              <a:t>红光 </a:t>
            </a:r>
            <a:r>
              <a:rPr lang="en-US" altLang="zh-CN" dirty="0"/>
              <a:t>LED</a:t>
            </a:r>
            <a:endParaRPr lang="zh-CN" altLang="en-US" dirty="0"/>
          </a:p>
        </p:txBody>
      </p:sp>
      <p:sp>
        <p:nvSpPr>
          <p:cNvPr id="4" name="日期占位符 3">
            <a:extLst>
              <a:ext uri="{FF2B5EF4-FFF2-40B4-BE49-F238E27FC236}">
                <a16:creationId xmlns:a16="http://schemas.microsoft.com/office/drawing/2014/main" id="{392B9F9B-DB8A-4B0A-BABD-88D091C0673D}"/>
              </a:ext>
            </a:extLst>
          </p:cNvPr>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5" name="灯片编号占位符 4">
            <a:extLst>
              <a:ext uri="{FF2B5EF4-FFF2-40B4-BE49-F238E27FC236}">
                <a16:creationId xmlns:a16="http://schemas.microsoft.com/office/drawing/2014/main" id="{8C4BB0C2-DB88-4BD9-BDEE-44437117A8F6}"/>
              </a:ext>
            </a:extLst>
          </p:cNvPr>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6" name="文本框 5">
            <a:extLst>
              <a:ext uri="{FF2B5EF4-FFF2-40B4-BE49-F238E27FC236}">
                <a16:creationId xmlns:a16="http://schemas.microsoft.com/office/drawing/2014/main" id="{E151C173-1629-4E40-9F96-EAEBE411DD11}"/>
              </a:ext>
            </a:extLst>
          </p:cNvPr>
          <p:cNvSpPr txBox="1"/>
          <p:nvPr/>
        </p:nvSpPr>
        <p:spPr>
          <a:xfrm>
            <a:off x="5554833" y="6048573"/>
            <a:ext cx="3489880" cy="307777"/>
          </a:xfrm>
          <a:prstGeom prst="rect">
            <a:avLst/>
          </a:prstGeom>
          <a:noFill/>
        </p:spPr>
        <p:txBody>
          <a:bodyPr wrap="square" rtlCol="0">
            <a:spAutoFit/>
          </a:bodyPr>
          <a:lstStyle/>
          <a:p>
            <a:r>
              <a:rPr lang="fr-FR" altLang="zh-CN" sz="1400" b="1" dirty="0">
                <a:latin typeface="微软雅黑" panose="020B0503020204020204" pitchFamily="34" charset="-122"/>
                <a:ea typeface="微软雅黑" panose="020B0503020204020204" pitchFamily="34" charset="-122"/>
                <a:cs typeface="Times New Roman" panose="02020603050405020304" pitchFamily="18" charset="0"/>
              </a:rPr>
              <a:t>Appl. Phys. Lett. 120, 041102 (2022)</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7B361E40-85E4-49BA-ADEF-8FBE357513F2}"/>
              </a:ext>
            </a:extLst>
          </p:cNvPr>
          <p:cNvSpPr txBox="1"/>
          <p:nvPr/>
        </p:nvSpPr>
        <p:spPr>
          <a:xfrm>
            <a:off x="40255" y="1122484"/>
            <a:ext cx="4639362"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黄绿光</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LED</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对比实验证明</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AlGaN</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层有效增加发光效率与峰值波长</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1E13F472-95E4-44AC-871C-EF6CE4A4F749}"/>
              </a:ext>
            </a:extLst>
          </p:cNvPr>
          <p:cNvSpPr txBox="1"/>
          <p:nvPr/>
        </p:nvSpPr>
        <p:spPr>
          <a:xfrm>
            <a:off x="4739910" y="1122484"/>
            <a:ext cx="4852917"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红光</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LED</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国际目前最好的红光</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InGaN</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micro-LED</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结果</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C4A3078A-57E0-4B95-B2D7-F73660A930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06" y="2232673"/>
            <a:ext cx="4563585" cy="3577041"/>
          </a:xfrm>
          <a:prstGeom prst="rect">
            <a:avLst/>
          </a:prstGeom>
        </p:spPr>
      </p:pic>
      <p:sp>
        <p:nvSpPr>
          <p:cNvPr id="10" name="文本框 9">
            <a:extLst>
              <a:ext uri="{FF2B5EF4-FFF2-40B4-BE49-F238E27FC236}">
                <a16:creationId xmlns:a16="http://schemas.microsoft.com/office/drawing/2014/main" id="{F78A93CB-B455-4042-9D3D-ABB0D81F71F1}"/>
              </a:ext>
            </a:extLst>
          </p:cNvPr>
          <p:cNvSpPr txBox="1"/>
          <p:nvPr/>
        </p:nvSpPr>
        <p:spPr>
          <a:xfrm>
            <a:off x="175442" y="6048573"/>
            <a:ext cx="4504175"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Phys. Status Solidi A 209, No. 3, 473–476 (2012)</a:t>
            </a:r>
            <a:endParaRPr lang="zh-CN" altLang="en-US" sz="14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9DB61A3E-DDF9-4791-99CA-777FCBAD0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55" y="2272684"/>
            <a:ext cx="4875905" cy="3537029"/>
          </a:xfrm>
          <a:prstGeom prst="rect">
            <a:avLst/>
          </a:prstGeom>
        </p:spPr>
      </p:pic>
      <p:pic>
        <p:nvPicPr>
          <p:cNvPr id="12" name="图片 11">
            <a:extLst>
              <a:ext uri="{FF2B5EF4-FFF2-40B4-BE49-F238E27FC236}">
                <a16:creationId xmlns:a16="http://schemas.microsoft.com/office/drawing/2014/main" id="{56CE23E5-5FC5-4479-8349-22CCA85F7B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4" y="4293096"/>
            <a:ext cx="1622239" cy="660796"/>
          </a:xfrm>
          <a:prstGeom prst="rect">
            <a:avLst/>
          </a:prstGeom>
        </p:spPr>
      </p:pic>
    </p:spTree>
    <p:extLst>
      <p:ext uri="{BB962C8B-B14F-4D97-AF65-F5344CB8AC3E}">
        <p14:creationId xmlns:p14="http://schemas.microsoft.com/office/powerpoint/2010/main" val="4148244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掺杂超晶格</a:t>
            </a:r>
          </a:p>
        </p:txBody>
      </p:sp>
      <p:sp>
        <p:nvSpPr>
          <p:cNvPr id="3" name="内容占位符 2"/>
          <p:cNvSpPr>
            <a:spLocks noGrp="1"/>
          </p:cNvSpPr>
          <p:nvPr>
            <p:ph idx="1"/>
          </p:nvPr>
        </p:nvSpPr>
        <p:spPr>
          <a:xfrm>
            <a:off x="3923928" y="1711349"/>
            <a:ext cx="4762872" cy="4525963"/>
          </a:xfrm>
        </p:spPr>
        <p:txBody>
          <a:bodyPr>
            <a:normAutofit fontScale="92500"/>
          </a:bodyPr>
          <a:lstStyle/>
          <a:p>
            <a:r>
              <a:rPr lang="zh-CN" altLang="zh-CN" sz="2400" dirty="0">
                <a:latin typeface="Times New Roman" panose="02020603050405020304" pitchFamily="18" charset="0"/>
                <a:cs typeface="Times New Roman" panose="02020603050405020304" pitchFamily="18" charset="0"/>
              </a:rPr>
              <a:t>掺杂超晶格不是异质结超晶格，它是由掺杂周期性变化的同一种材料形成的</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周期性交替的</a:t>
            </a:r>
            <a:r>
              <a:rPr lang="zh-CN" altLang="zh-CN" sz="2400" i="1" dirty="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型和</a:t>
            </a:r>
            <a:r>
              <a:rPr lang="zh-CN" altLang="zh-CN" sz="2400" i="1"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型掺杂（包括</a:t>
            </a:r>
            <a:r>
              <a:rPr lang="zh-CN" altLang="zh-CN" sz="2400" i="1" dirty="0">
                <a:latin typeface="Times New Roman" panose="02020603050405020304" pitchFamily="18" charset="0"/>
                <a:cs typeface="Times New Roman" panose="02020603050405020304" pitchFamily="18" charset="0"/>
              </a:rPr>
              <a:t>pini</a:t>
            </a:r>
            <a:r>
              <a:rPr lang="zh-CN" altLang="zh-CN" sz="2400" dirty="0">
                <a:latin typeface="Times New Roman" panose="02020603050405020304" pitchFamily="18" charset="0"/>
                <a:cs typeface="Times New Roman" panose="02020603050405020304" pitchFamily="18" charset="0"/>
              </a:rPr>
              <a:t>结构）使势能出现空间调制</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在</a:t>
            </a:r>
            <a:r>
              <a:rPr lang="zh-CN" altLang="zh-CN" sz="2400" i="1" dirty="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型层中浓度为</a:t>
            </a:r>
            <a:r>
              <a:rPr lang="en-US" altLang="zh-CN" sz="2400" i="1" dirty="0">
                <a:latin typeface="Times New Roman" panose="02020603050405020304" pitchFamily="18" charset="0"/>
                <a:cs typeface="Times New Roman" panose="02020603050405020304" pitchFamily="18" charset="0"/>
              </a:rPr>
              <a:t>N</a:t>
            </a:r>
            <a:r>
              <a:rPr lang="en-US" altLang="zh-CN" sz="2400" i="1" baseline="-25000" dirty="0">
                <a:latin typeface="Times New Roman" panose="02020603050405020304" pitchFamily="18" charset="0"/>
                <a:cs typeface="Times New Roman" panose="02020603050405020304" pitchFamily="18" charset="0"/>
              </a:rPr>
              <a:t>D</a:t>
            </a:r>
            <a:r>
              <a:rPr lang="zh-CN" altLang="zh-CN" sz="2400" dirty="0">
                <a:latin typeface="Times New Roman" panose="02020603050405020304" pitchFamily="18" charset="0"/>
                <a:cs typeface="Times New Roman" panose="02020603050405020304" pitchFamily="18" charset="0"/>
              </a:rPr>
              <a:t>的施主全电离带正电，在</a:t>
            </a:r>
            <a:r>
              <a:rPr lang="zh-CN" altLang="zh-CN" sz="2400" i="1" dirty="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型层中浓度为</a:t>
            </a:r>
            <a:r>
              <a:rPr lang="zh-CN" altLang="zh-CN" sz="2400" i="1" dirty="0">
                <a:latin typeface="Times New Roman" panose="02020603050405020304" pitchFamily="18" charset="0"/>
                <a:cs typeface="Times New Roman" panose="02020603050405020304" pitchFamily="18" charset="0"/>
              </a:rPr>
              <a:t>N</a:t>
            </a:r>
            <a:r>
              <a:rPr lang="en-US" altLang="zh-CN" sz="2400" i="1" baseline="-25000" dirty="0">
                <a:latin typeface="Times New Roman" panose="02020603050405020304" pitchFamily="18" charset="0"/>
                <a:cs typeface="Times New Roman" panose="02020603050405020304" pitchFamily="18" charset="0"/>
              </a:rPr>
              <a:t>A</a:t>
            </a:r>
            <a:r>
              <a:rPr lang="zh-CN" altLang="zh-CN" sz="2400" dirty="0">
                <a:latin typeface="Times New Roman" panose="02020603050405020304" pitchFamily="18" charset="0"/>
                <a:cs typeface="Times New Roman" panose="02020603050405020304" pitchFamily="18" charset="0"/>
              </a:rPr>
              <a:t>的受主全电离带负电，在导带和价带分别形成电子和空穴的势阱</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和组分超晶格类似，在这些势阱中电子在垂直于层的方向上的能量将分裂成一系列的子带</a:t>
            </a:r>
          </a:p>
          <a:p>
            <a:endParaRPr lang="zh-CN" altLang="en-US" sz="2400"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1088"/>
          <a:stretch/>
        </p:blipFill>
        <p:spPr bwMode="auto">
          <a:xfrm>
            <a:off x="35496" y="1523460"/>
            <a:ext cx="3954986" cy="44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172495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7030A0"/>
                </a:solidFill>
                <a:latin typeface="微软雅黑" panose="020B0503020204020204" pitchFamily="34" charset="-122"/>
                <a:ea typeface="微软雅黑" panose="020B0503020204020204" pitchFamily="34" charset="-122"/>
              </a:rPr>
              <a:t>量子阱</a:t>
            </a:r>
          </a:p>
        </p:txBody>
      </p:sp>
      <p:sp>
        <p:nvSpPr>
          <p:cNvPr id="3" name="内容占位符 2"/>
          <p:cNvSpPr>
            <a:spLocks noGrp="1"/>
          </p:cNvSpPr>
          <p:nvPr>
            <p:ph idx="1"/>
          </p:nvPr>
        </p:nvSpPr>
        <p:spPr/>
        <p:txBody>
          <a:bodyPr>
            <a:normAutofit/>
          </a:bodyPr>
          <a:lstStyle/>
          <a:p>
            <a:r>
              <a:rPr lang="zh-CN" altLang="en-US" sz="2400" b="1" dirty="0">
                <a:latin typeface="Times New Roman" panose="02020603050405020304" pitchFamily="18" charset="0"/>
                <a:cs typeface="Times New Roman" panose="02020603050405020304" pitchFamily="18" charset="0"/>
              </a:rPr>
              <a:t>双异质结（三明治结构）中间（禁带较窄的）势阱材料的厚度小于电子的德布罗意波长（不同材料不同）</a:t>
            </a:r>
            <a:endParaRPr lang="en-US" altLang="zh-CN" sz="2400" b="1"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电子在垂直于异质结面方向运动的能量不再连续，只能取一系列分立的值</a:t>
            </a:r>
            <a:r>
              <a:rPr lang="en-US" altLang="zh-CN" sz="2400" b="1" i="1" dirty="0">
                <a:latin typeface="Times New Roman" panose="02020603050405020304" pitchFamily="18" charset="0"/>
                <a:cs typeface="Times New Roman" panose="02020603050405020304" pitchFamily="18" charset="0"/>
              </a:rPr>
              <a:t>E</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E</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E</a:t>
            </a:r>
            <a:r>
              <a:rPr lang="en-US" altLang="zh-CN" sz="2400" b="1" i="1" baseline="-25000" dirty="0" err="1">
                <a:latin typeface="Times New Roman" panose="02020603050405020304" pitchFamily="18" charset="0"/>
                <a:cs typeface="Times New Roman" panose="02020603050405020304" pitchFamily="18" charset="0"/>
              </a:rPr>
              <a:t>n</a:t>
            </a:r>
            <a:endParaRPr lang="en-US" altLang="zh-CN" sz="2400" b="1" i="1" baseline="-25000" dirty="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能量的取值和势阱的宽度与深度以及电子和空穴的有效质量有关</a:t>
            </a:r>
            <a:endParaRPr lang="en-US" altLang="zh-CN" sz="2400" b="1"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538024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掺杂超晶格</a:t>
            </a:r>
            <a:endParaRPr lang="zh-CN" altLang="en-US" dirty="0"/>
          </a:p>
        </p:txBody>
      </p:sp>
      <p:sp>
        <p:nvSpPr>
          <p:cNvPr id="3" name="内容占位符 2"/>
          <p:cNvSpPr>
            <a:spLocks noGrp="1"/>
          </p:cNvSpPr>
          <p:nvPr>
            <p:ph idx="1"/>
          </p:nvPr>
        </p:nvSpPr>
        <p:spPr>
          <a:xfrm>
            <a:off x="3851920" y="1484784"/>
            <a:ext cx="4834880" cy="4925144"/>
          </a:xfrm>
        </p:spPr>
        <p:txBody>
          <a:bodyPr>
            <a:normAutofit fontScale="70000" lnSpcReduction="20000"/>
          </a:bodyPr>
          <a:lstStyle/>
          <a:p>
            <a:pPr>
              <a:lnSpc>
                <a:spcPct val="120000"/>
              </a:lnSpc>
            </a:pPr>
            <a:r>
              <a:rPr lang="zh-CN" altLang="zh-CN" sz="3400" dirty="0">
                <a:latin typeface="Times New Roman" panose="02020603050405020304" pitchFamily="18" charset="0"/>
                <a:cs typeface="Times New Roman" panose="02020603050405020304" pitchFamily="18" charset="0"/>
              </a:rPr>
              <a:t>掺杂超晶格的等效禁带宽度应为</a:t>
            </a:r>
          </a:p>
          <a:p>
            <a:pPr>
              <a:lnSpc>
                <a:spcPct val="120000"/>
              </a:lnSpc>
            </a:pPr>
            <a:endParaRPr lang="en-US" altLang="zh-CN" sz="3400" dirty="0">
              <a:latin typeface="Times New Roman" panose="02020603050405020304" pitchFamily="18" charset="0"/>
              <a:cs typeface="Times New Roman" panose="02020603050405020304" pitchFamily="18" charset="0"/>
            </a:endParaRPr>
          </a:p>
          <a:p>
            <a:pPr>
              <a:lnSpc>
                <a:spcPct val="120000"/>
              </a:lnSpc>
            </a:pPr>
            <a:endParaRPr lang="en-US" altLang="zh-CN" sz="3400" dirty="0">
              <a:latin typeface="Times New Roman" panose="02020603050405020304" pitchFamily="18" charset="0"/>
              <a:cs typeface="Times New Roman" panose="02020603050405020304" pitchFamily="18" charset="0"/>
            </a:endParaRPr>
          </a:p>
          <a:p>
            <a:pPr>
              <a:lnSpc>
                <a:spcPct val="120000"/>
              </a:lnSpc>
            </a:pPr>
            <a:r>
              <a:rPr lang="zh-CN" altLang="zh-CN" sz="3400" dirty="0">
                <a:latin typeface="Times New Roman" panose="02020603050405020304" pitchFamily="18" charset="0"/>
                <a:cs typeface="Times New Roman" panose="02020603050405020304" pitchFamily="18" charset="0"/>
              </a:rPr>
              <a:t>其中</a:t>
            </a:r>
            <a:r>
              <a:rPr lang="zh-CN" altLang="zh-CN" sz="3400" i="1" dirty="0">
                <a:latin typeface="Times New Roman" panose="02020603050405020304" pitchFamily="18" charset="0"/>
                <a:cs typeface="Times New Roman" panose="02020603050405020304" pitchFamily="18" charset="0"/>
              </a:rPr>
              <a:t>E</a:t>
            </a:r>
            <a:r>
              <a:rPr lang="zh-CN" altLang="zh-CN" sz="3400" i="1" baseline="-25000" dirty="0">
                <a:latin typeface="Times New Roman" panose="02020603050405020304" pitchFamily="18" charset="0"/>
                <a:cs typeface="Times New Roman" panose="02020603050405020304" pitchFamily="18" charset="0"/>
              </a:rPr>
              <a:t>c</a:t>
            </a:r>
            <a:r>
              <a:rPr lang="en-US" altLang="zh-CN" sz="3400" i="1" baseline="-25000" dirty="0">
                <a:latin typeface="Times New Roman" panose="02020603050405020304" pitchFamily="18" charset="0"/>
                <a:cs typeface="Times New Roman" panose="02020603050405020304" pitchFamily="18" charset="0"/>
              </a:rPr>
              <a:t>,0</a:t>
            </a:r>
            <a:r>
              <a:rPr lang="zh-CN" altLang="zh-CN" sz="3400" dirty="0">
                <a:latin typeface="Times New Roman" panose="02020603050405020304" pitchFamily="18" charset="0"/>
                <a:cs typeface="Times New Roman" panose="02020603050405020304" pitchFamily="18" charset="0"/>
              </a:rPr>
              <a:t>和</a:t>
            </a:r>
            <a:r>
              <a:rPr lang="zh-CN" altLang="zh-CN" sz="3400" i="1" dirty="0">
                <a:latin typeface="Times New Roman" panose="02020603050405020304" pitchFamily="18" charset="0"/>
                <a:cs typeface="Times New Roman" panose="02020603050405020304" pitchFamily="18" charset="0"/>
              </a:rPr>
              <a:t>E</a:t>
            </a:r>
            <a:r>
              <a:rPr lang="en-US" altLang="zh-CN" sz="3400" i="1" baseline="-25000" dirty="0">
                <a:latin typeface="Times New Roman" panose="02020603050405020304" pitchFamily="18" charset="0"/>
                <a:cs typeface="Times New Roman" panose="02020603050405020304" pitchFamily="18" charset="0"/>
              </a:rPr>
              <a:t>v,0</a:t>
            </a:r>
            <a:r>
              <a:rPr lang="zh-CN" altLang="zh-CN" sz="3400" dirty="0">
                <a:latin typeface="Times New Roman" panose="02020603050405020304" pitchFamily="18" charset="0"/>
                <a:cs typeface="Times New Roman" panose="02020603050405020304" pitchFamily="18" charset="0"/>
              </a:rPr>
              <a:t>相应为导带中最低子带和导带底之能量差以及价带中最高子带和价带顶之能量差．这两个值一般比</a:t>
            </a:r>
            <a:r>
              <a:rPr lang="en-US" altLang="zh-CN" sz="3400" i="1" dirty="0" err="1">
                <a:latin typeface="Times New Roman" panose="02020603050405020304" pitchFamily="18" charset="0"/>
                <a:cs typeface="Times New Roman" panose="02020603050405020304" pitchFamily="18" charset="0"/>
              </a:rPr>
              <a:t>E</a:t>
            </a:r>
            <a:r>
              <a:rPr lang="en-US" altLang="zh-CN" sz="3400" i="1" baseline="-25000" dirty="0" err="1">
                <a:latin typeface="Times New Roman" panose="02020603050405020304" pitchFamily="18" charset="0"/>
                <a:cs typeface="Times New Roman" panose="02020603050405020304" pitchFamily="18" charset="0"/>
              </a:rPr>
              <a:t>g</a:t>
            </a:r>
            <a:r>
              <a:rPr lang="zh-CN" altLang="zh-CN" sz="3400" dirty="0">
                <a:latin typeface="Times New Roman" panose="02020603050405020304" pitchFamily="18" charset="0"/>
                <a:cs typeface="Times New Roman" panose="02020603050405020304" pitchFamily="18" charset="0"/>
              </a:rPr>
              <a:t>小很多，</a:t>
            </a:r>
            <a:r>
              <a:rPr lang="zh-CN" altLang="zh-CN" sz="3400" i="1" dirty="0">
                <a:latin typeface="Times New Roman" panose="02020603050405020304" pitchFamily="18" charset="0"/>
                <a:cs typeface="Times New Roman" panose="02020603050405020304" pitchFamily="18" charset="0"/>
              </a:rPr>
              <a:t>V</a:t>
            </a:r>
            <a:r>
              <a:rPr lang="zh-CN" altLang="zh-CN" sz="3400" i="1" baseline="-25000" dirty="0">
                <a:latin typeface="Times New Roman" panose="02020603050405020304" pitchFamily="18" charset="0"/>
                <a:cs typeface="Times New Roman" panose="02020603050405020304" pitchFamily="18" charset="0"/>
              </a:rPr>
              <a:t>0</a:t>
            </a:r>
            <a:r>
              <a:rPr lang="zh-CN" altLang="zh-CN" sz="3400" dirty="0">
                <a:latin typeface="Times New Roman" panose="02020603050405020304" pitchFamily="18" charset="0"/>
                <a:cs typeface="Times New Roman" panose="02020603050405020304" pitchFamily="18" charset="0"/>
              </a:rPr>
              <a:t>和掺杂浓度及周期有关</a:t>
            </a:r>
            <a:endParaRPr lang="en-US" altLang="zh-CN" sz="3400" dirty="0">
              <a:latin typeface="Times New Roman" panose="02020603050405020304" pitchFamily="18" charset="0"/>
              <a:cs typeface="Times New Roman" panose="02020603050405020304" pitchFamily="18" charset="0"/>
            </a:endParaRPr>
          </a:p>
          <a:p>
            <a:pPr>
              <a:lnSpc>
                <a:spcPct val="120000"/>
              </a:lnSpc>
            </a:pPr>
            <a:r>
              <a:rPr lang="zh-CN" altLang="zh-CN" sz="3400" dirty="0">
                <a:latin typeface="Times New Roman" panose="02020603050405020304" pitchFamily="18" charset="0"/>
                <a:cs typeface="Times New Roman" panose="02020603050405020304" pitchFamily="18" charset="0"/>
              </a:rPr>
              <a:t>可以用调节掺杂浓度和层厚来改变等效禁带宽度．只要掺杂浓度足够高，就可以使超晶格的等效禁带宽度从负值一直变到</a:t>
            </a:r>
            <a:r>
              <a:rPr lang="en-US" altLang="zh-CN" sz="3400" i="1" dirty="0" err="1">
                <a:latin typeface="Times New Roman" panose="02020603050405020304" pitchFamily="18" charset="0"/>
                <a:cs typeface="Times New Roman" panose="02020603050405020304" pitchFamily="18" charset="0"/>
              </a:rPr>
              <a:t>E</a:t>
            </a:r>
            <a:r>
              <a:rPr lang="en-US" altLang="zh-CN" sz="3400" i="1" baseline="-25000" dirty="0" err="1">
                <a:latin typeface="Times New Roman" panose="02020603050405020304" pitchFamily="18" charset="0"/>
                <a:cs typeface="Times New Roman" panose="02020603050405020304" pitchFamily="18" charset="0"/>
              </a:rPr>
              <a:t>g</a:t>
            </a:r>
            <a:endParaRPr lang="zh-CN" altLang="zh-CN" sz="3400" dirty="0">
              <a:latin typeface="Times New Roman" panose="02020603050405020304" pitchFamily="18" charset="0"/>
              <a:cs typeface="Times New Roman" panose="02020603050405020304" pitchFamily="18" charset="0"/>
            </a:endParaRPr>
          </a:p>
          <a:p>
            <a:endParaRPr lang="zh-CN"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1088"/>
          <a:stretch/>
        </p:blipFill>
        <p:spPr bwMode="auto">
          <a:xfrm>
            <a:off x="60323" y="1317253"/>
            <a:ext cx="3883037" cy="441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30</a:t>
            </a:fld>
            <a:endParaRPr lang="zh-CN" altLang="en-US"/>
          </a:p>
        </p:txBody>
      </p:sp>
      <p:graphicFrame>
        <p:nvGraphicFramePr>
          <p:cNvPr id="9" name="对象 8">
            <a:extLst>
              <a:ext uri="{FF2B5EF4-FFF2-40B4-BE49-F238E27FC236}">
                <a16:creationId xmlns:a16="http://schemas.microsoft.com/office/drawing/2014/main" id="{4BBCC9BD-D361-4550-8FFD-28DAE714436F}"/>
              </a:ext>
            </a:extLst>
          </p:cNvPr>
          <p:cNvGraphicFramePr>
            <a:graphicFrameLocks noChangeAspect="1"/>
          </p:cNvGraphicFramePr>
          <p:nvPr>
            <p:extLst>
              <p:ext uri="{D42A27DB-BD31-4B8C-83A1-F6EECF244321}">
                <p14:modId xmlns:p14="http://schemas.microsoft.com/office/powerpoint/2010/main" val="901214753"/>
              </p:ext>
            </p:extLst>
          </p:nvPr>
        </p:nvGraphicFramePr>
        <p:xfrm>
          <a:off x="4127500" y="2133600"/>
          <a:ext cx="4376738" cy="503238"/>
        </p:xfrm>
        <a:graphic>
          <a:graphicData uri="http://schemas.openxmlformats.org/presentationml/2006/ole">
            <mc:AlternateContent xmlns:mc="http://schemas.openxmlformats.org/markup-compatibility/2006">
              <mc:Choice xmlns:v="urn:schemas-microsoft-com:vml" Requires="v">
                <p:oleObj name="Equation" r:id="rId3" imgW="4377207" imgH="502938" progId="Equation.DSMT4">
                  <p:embed/>
                </p:oleObj>
              </mc:Choice>
              <mc:Fallback>
                <p:oleObj name="Equation" r:id="rId3" imgW="4377207" imgH="502938" progId="Equation.DSMT4">
                  <p:embed/>
                  <p:pic>
                    <p:nvPicPr>
                      <p:cNvPr id="9" name="对象 8">
                        <a:extLst>
                          <a:ext uri="{FF2B5EF4-FFF2-40B4-BE49-F238E27FC236}">
                            <a16:creationId xmlns:a16="http://schemas.microsoft.com/office/drawing/2014/main" id="{4BBCC9BD-D361-4550-8FFD-28DAE714436F}"/>
                          </a:ext>
                        </a:extLst>
                      </p:cNvPr>
                      <p:cNvPicPr/>
                      <p:nvPr/>
                    </p:nvPicPr>
                    <p:blipFill>
                      <a:blip r:embed="rId4"/>
                      <a:stretch>
                        <a:fillRect/>
                      </a:stretch>
                    </p:blipFill>
                    <p:spPr>
                      <a:xfrm>
                        <a:off x="4127500" y="2133600"/>
                        <a:ext cx="4376738" cy="503238"/>
                      </a:xfrm>
                      <a:prstGeom prst="rect">
                        <a:avLst/>
                      </a:prstGeom>
                    </p:spPr>
                  </p:pic>
                </p:oleObj>
              </mc:Fallback>
            </mc:AlternateContent>
          </a:graphicData>
        </a:graphic>
      </p:graphicFrame>
    </p:spTree>
    <p:extLst>
      <p:ext uri="{BB962C8B-B14F-4D97-AF65-F5344CB8AC3E}">
        <p14:creationId xmlns:p14="http://schemas.microsoft.com/office/powerpoint/2010/main" val="59163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掺杂超晶格</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lgn="just">
              <a:lnSpc>
                <a:spcPct val="120000"/>
              </a:lnSpc>
              <a:buNone/>
            </a:pPr>
            <a:r>
              <a:rPr lang="zh-CN" altLang="zh-CN" sz="2800" dirty="0"/>
              <a:t>和组分超晶格相比，掺杂超晶格有以下两个重要的特点：</a:t>
            </a:r>
          </a:p>
          <a:p>
            <a:pPr marL="514350" indent="-457200" algn="just">
              <a:lnSpc>
                <a:spcPct val="120000"/>
              </a:lnSpc>
              <a:buFont typeface="+mj-ea"/>
              <a:buAutoNum type="circleNumDbPlain"/>
            </a:pPr>
            <a:r>
              <a:rPr lang="zh-CN" altLang="zh-CN" sz="2600" dirty="0">
                <a:latin typeface="Times New Roman" panose="02020603050405020304" pitchFamily="18" charset="0"/>
                <a:cs typeface="Times New Roman" panose="02020603050405020304" pitchFamily="18" charset="0"/>
              </a:rPr>
              <a:t>掺杂超晶格中电子和空穴分别限制在空间位置不同的势阱中．这点有些像</a:t>
            </a:r>
            <a:r>
              <a:rPr lang="en-US" altLang="zh-CN" sz="2600" dirty="0">
                <a:latin typeface="Times New Roman" panose="02020603050405020304" pitchFamily="18" charset="0"/>
                <a:cs typeface="Times New Roman" panose="02020603050405020304" pitchFamily="18" charset="0"/>
              </a:rPr>
              <a:t>II</a:t>
            </a:r>
            <a:r>
              <a:rPr lang="zh-CN" altLang="zh-CN" sz="2600" dirty="0">
                <a:latin typeface="Times New Roman" panose="02020603050405020304" pitchFamily="18" charset="0"/>
                <a:cs typeface="Times New Roman" panose="02020603050405020304" pitchFamily="18" charset="0"/>
              </a:rPr>
              <a:t>型组分超晶格的情形，但分离的程度比</a:t>
            </a:r>
            <a:r>
              <a:rPr lang="en-US" altLang="zh-CN" sz="2600" dirty="0">
                <a:latin typeface="Times New Roman" panose="02020603050405020304" pitchFamily="18" charset="0"/>
                <a:cs typeface="Times New Roman" panose="02020603050405020304" pitchFamily="18" charset="0"/>
              </a:rPr>
              <a:t>II</a:t>
            </a:r>
            <a:r>
              <a:rPr lang="zh-CN" altLang="zh-CN" sz="2600" dirty="0">
                <a:latin typeface="Times New Roman" panose="02020603050405020304" pitchFamily="18" charset="0"/>
                <a:cs typeface="Times New Roman" panose="02020603050405020304" pitchFamily="18" charset="0"/>
              </a:rPr>
              <a:t>型组分超晶格更为严重．所以，一旦有过剩电子和空穴出现，它们之间的带间复合将很小，因而过剩载流子的寿命将较长</a:t>
            </a:r>
            <a:r>
              <a:rPr lang="zh-CN" altLang="en-US" sz="2600" dirty="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pPr marL="514350" indent="-457200" algn="just">
              <a:lnSpc>
                <a:spcPct val="120000"/>
              </a:lnSpc>
              <a:buFont typeface="+mj-ea"/>
              <a:buAutoNum type="circleNumDbPlain"/>
            </a:pPr>
            <a:r>
              <a:rPr lang="zh-CN" altLang="zh-CN" sz="2600" dirty="0">
                <a:latin typeface="Times New Roman" panose="02020603050405020304" pitchFamily="18" charset="0"/>
                <a:cs typeface="Times New Roman" panose="02020603050405020304" pitchFamily="18" charset="0"/>
              </a:rPr>
              <a:t>因为掺杂超晶格的能带调制是由掺杂造成的空间电荷的调制引起的．如果一旦有过剩载流子出现将严重影响到能带的形状</a:t>
            </a:r>
            <a:r>
              <a:rPr lang="en-US"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cs typeface="Times New Roman" panose="02020603050405020304" pitchFamily="18" charset="0"/>
              </a:rPr>
              <a:t>光激发时光生载流子将被内电场分开，电子流向n区，空穴流向P区，抵消了空间电荷的作用，从而使调制度减弱．因此，等效禁带宽度将随光照而变宽，光强大时将趋于半导体原来的禁带宽</a:t>
            </a:r>
            <a:r>
              <a:rPr lang="zh-CN" altLang="en-US" sz="2600" dirty="0">
                <a:latin typeface="Times New Roman" panose="02020603050405020304" pitchFamily="18" charset="0"/>
                <a:cs typeface="Times New Roman" panose="02020603050405020304" pitchFamily="18" charset="0"/>
              </a:rPr>
              <a:t>度</a:t>
            </a:r>
            <a:r>
              <a:rPr lang="zh-CN" altLang="zh-CN" sz="2600" dirty="0">
                <a:latin typeface="Times New Roman" panose="02020603050405020304" pitchFamily="18" charset="0"/>
                <a:cs typeface="Times New Roman" panose="02020603050405020304" pitchFamily="18" charset="0"/>
              </a:rPr>
              <a:t>E</a:t>
            </a:r>
            <a:r>
              <a:rPr lang="en-US" altLang="zh-CN" sz="2600" baseline="-25000" dirty="0">
                <a:latin typeface="Times New Roman" panose="02020603050405020304" pitchFamily="18" charset="0"/>
                <a:cs typeface="Times New Roman" panose="02020603050405020304" pitchFamily="18" charset="0"/>
              </a:rPr>
              <a:t>g</a:t>
            </a:r>
            <a:endParaRPr lang="zh-CN" altLang="en-US" sz="26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952320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第四章  半导体量子阱和超晶格</a:t>
            </a:r>
            <a:endParaRPr lang="zh-CN" altLang="en-US" sz="4000" dirty="0"/>
          </a:p>
        </p:txBody>
      </p:sp>
      <p:sp>
        <p:nvSpPr>
          <p:cNvPr id="3" name="内容占位符 2"/>
          <p:cNvSpPr>
            <a:spLocks noGrp="1"/>
          </p:cNvSpPr>
          <p:nvPr>
            <p:ph idx="1"/>
          </p:nvPr>
        </p:nvSpPr>
        <p:spPr/>
        <p:txBody>
          <a:bodyPr>
            <a:normAutofit/>
          </a:bodyPr>
          <a:lstStyle/>
          <a:p>
            <a:r>
              <a:rPr lang="en-US" altLang="zh-CN" sz="2800" dirty="0"/>
              <a:t>4.1 </a:t>
            </a:r>
            <a:r>
              <a:rPr lang="zh-CN" altLang="en-US" sz="2800" dirty="0"/>
              <a:t>量子阱和超晶格的定义</a:t>
            </a:r>
            <a:endParaRPr lang="en-US" altLang="zh-CN" sz="2800" dirty="0"/>
          </a:p>
          <a:p>
            <a:r>
              <a:rPr lang="en-US" altLang="zh-CN" sz="2800" dirty="0"/>
              <a:t>4.2 </a:t>
            </a:r>
            <a:r>
              <a:rPr lang="zh-CN" altLang="en-US" sz="2800" dirty="0"/>
              <a:t>量子阱和超晶格的能带和电子态</a:t>
            </a:r>
            <a:endParaRPr lang="en-US" altLang="zh-CN" sz="2800" dirty="0"/>
          </a:p>
          <a:p>
            <a:r>
              <a:rPr lang="en-US" altLang="zh-CN" sz="2800" dirty="0">
                <a:solidFill>
                  <a:srgbClr val="0000FF"/>
                </a:solidFill>
              </a:rPr>
              <a:t>4.3 </a:t>
            </a:r>
            <a:r>
              <a:rPr lang="zh-CN" altLang="en-US" sz="2800" dirty="0">
                <a:solidFill>
                  <a:srgbClr val="0000FF"/>
                </a:solidFill>
              </a:rPr>
              <a:t>量子阱和超晶格的电学和光电特性</a:t>
            </a:r>
          </a:p>
          <a:p>
            <a:r>
              <a:rPr lang="en-US" altLang="zh-CN" sz="2800" dirty="0"/>
              <a:t>4.4 </a:t>
            </a:r>
            <a:r>
              <a:rPr lang="zh-CN" altLang="en-US" sz="2800" dirty="0"/>
              <a:t>量子阱发光器件</a:t>
            </a:r>
            <a:endParaRPr lang="en-US" altLang="zh-CN" sz="2800"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2013683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垂直于超晶格方向的电子输运</a:t>
            </a:r>
          </a:p>
        </p:txBody>
      </p:sp>
      <p:sp>
        <p:nvSpPr>
          <p:cNvPr id="3" name="内容占位符 2"/>
          <p:cNvSpPr>
            <a:spLocks noGrp="1"/>
          </p:cNvSpPr>
          <p:nvPr>
            <p:ph idx="1"/>
          </p:nvPr>
        </p:nvSpPr>
        <p:spPr>
          <a:xfrm>
            <a:off x="4583266" y="1736582"/>
            <a:ext cx="4392488" cy="4525963"/>
          </a:xfrm>
        </p:spPr>
        <p:txBody>
          <a:bodyPr>
            <a:noAutofit/>
          </a:bodyPr>
          <a:lstStyle/>
          <a:p>
            <a:r>
              <a:rPr lang="zh-CN" altLang="zh-CN" sz="2400" dirty="0"/>
              <a:t>考虑一个一维的双势垒结构</a:t>
            </a:r>
            <a:r>
              <a:rPr lang="zh-CN" altLang="en-US" sz="2400" dirty="0"/>
              <a:t>，</a:t>
            </a:r>
            <a:r>
              <a:rPr lang="zh-CN" altLang="zh-CN" sz="2400" dirty="0"/>
              <a:t>当势垒层足够薄时电子应能以隧道方式穿透势垒．</a:t>
            </a:r>
            <a:endParaRPr lang="en-US" altLang="zh-CN" sz="2400" dirty="0"/>
          </a:p>
          <a:p>
            <a:r>
              <a:rPr lang="zh-CN" altLang="zh-CN" sz="2400" dirty="0"/>
              <a:t>但是，在这种量子阱结构中，只有当势垒左侧的电子的能量和量子阱中允许的分立的能级一致时，电子才能几乎无反射地隧道穿透整个结构而进人势垒的</a:t>
            </a:r>
            <a:r>
              <a:rPr lang="zh-CN" altLang="en-US" sz="2400" dirty="0"/>
              <a:t>右</a:t>
            </a:r>
            <a:r>
              <a:rPr lang="zh-CN" altLang="zh-CN" sz="2400" dirty="0"/>
              <a:t>侧，而其他能量的电子将被反射回来而不能通过．这种现象称为</a:t>
            </a:r>
            <a:r>
              <a:rPr lang="zh-CN" altLang="zh-CN" sz="2400" dirty="0">
                <a:solidFill>
                  <a:srgbClr val="0000FF"/>
                </a:solidFill>
              </a:rPr>
              <a:t>共振隧道效</a:t>
            </a:r>
            <a:r>
              <a:rPr lang="zh-CN" altLang="en-US" sz="2400" dirty="0">
                <a:solidFill>
                  <a:srgbClr val="0000FF"/>
                </a:solidFill>
              </a:rPr>
              <a:t>应</a:t>
            </a:r>
            <a:endParaRPr lang="zh-CN" altLang="zh-CN" sz="2400" dirty="0">
              <a:solidFill>
                <a:srgbClr val="0000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02" y="1495971"/>
            <a:ext cx="4359084" cy="4860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5496" y="1282525"/>
            <a:ext cx="4684296" cy="461665"/>
          </a:xfrm>
          <a:prstGeom prst="rect">
            <a:avLst/>
          </a:prstGeom>
        </p:spPr>
        <p:txBody>
          <a:bodyPr wrap="none">
            <a:spAutoFit/>
          </a:bodyPr>
          <a:lstStyle/>
          <a:p>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隧穿概率</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zh-CN" sz="24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b="1" dirty="0">
                <a:latin typeface="Times New Roman" panose="02020603050405020304" pitchFamily="18" charset="0"/>
                <a:ea typeface="微软雅黑" panose="020B0503020204020204" pitchFamily="34" charset="-122"/>
                <a:cs typeface="Times New Roman" panose="02020603050405020304" pitchFamily="18" charset="0"/>
              </a:rPr>
              <a:t>和电子能量的关系</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图</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1661079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垂直于超晶格方向的电子输运</a:t>
            </a:r>
            <a:endParaRPr lang="zh-CN" altLang="en-US" dirty="0"/>
          </a:p>
        </p:txBody>
      </p:sp>
      <p:sp>
        <p:nvSpPr>
          <p:cNvPr id="3" name="内容占位符 2"/>
          <p:cNvSpPr>
            <a:spLocks noGrp="1"/>
          </p:cNvSpPr>
          <p:nvPr>
            <p:ph idx="1"/>
          </p:nvPr>
        </p:nvSpPr>
        <p:spPr>
          <a:xfrm>
            <a:off x="4572000" y="2199337"/>
            <a:ext cx="4114800" cy="4525963"/>
          </a:xfrm>
        </p:spPr>
        <p:txBody>
          <a:bodyPr>
            <a:normAutofit lnSpcReduction="10000"/>
          </a:bodyPr>
          <a:lstStyle/>
          <a:p>
            <a:r>
              <a:rPr lang="zh-CN" altLang="zh-CN" sz="2400" dirty="0">
                <a:latin typeface="Times New Roman" panose="02020603050405020304" pitchFamily="18" charset="0"/>
                <a:cs typeface="Times New Roman" panose="02020603050405020304" pitchFamily="18" charset="0"/>
              </a:rPr>
              <a:t>对一个有几个势阱的超晶格系统，解</a:t>
            </a:r>
            <a:r>
              <a:rPr lang="zh-CN" altLang="en-US" sz="2400" dirty="0">
                <a:latin typeface="Times New Roman" panose="02020603050405020304" pitchFamily="18" charset="0"/>
                <a:cs typeface="Times New Roman" panose="02020603050405020304" pitchFamily="18" charset="0"/>
              </a:rPr>
              <a:t>薛定谔</a:t>
            </a:r>
            <a:r>
              <a:rPr lang="zh-CN" altLang="zh-CN" sz="2400" dirty="0">
                <a:latin typeface="Times New Roman" panose="02020603050405020304" pitchFamily="18" charset="0"/>
                <a:cs typeface="Times New Roman" panose="02020603050405020304" pitchFamily="18" charset="0"/>
              </a:rPr>
              <a:t>方程，使其波函数及其一次微商在每一个界面处连续，可以推导出整个系统的反射强度和透射强度</a:t>
            </a:r>
            <a:endParaRPr lang="en-US" altLang="zh-CN" sz="2400" dirty="0">
              <a:latin typeface="Times New Roman" panose="02020603050405020304" pitchFamily="18" charset="0"/>
              <a:cs typeface="Times New Roman" panose="02020603050405020304" pitchFamily="18" charset="0"/>
            </a:endParaRPr>
          </a:p>
          <a:p>
            <a:r>
              <a:rPr lang="zh-CN" altLang="zh-CN" sz="2400" dirty="0"/>
              <a:t>两个势阱的系统的共振能量分裂成两个峰，四个势阱的系统分裂成四个峰</a:t>
            </a:r>
            <a:endParaRPr lang="en-US" altLang="zh-CN" sz="2400" dirty="0"/>
          </a:p>
          <a:p>
            <a:r>
              <a:rPr lang="zh-CN" altLang="zh-CN" sz="2400" dirty="0"/>
              <a:t>可以预料，</a:t>
            </a:r>
            <a:r>
              <a:rPr lang="zh-CN" altLang="zh-CN" sz="2400" dirty="0">
                <a:solidFill>
                  <a:srgbClr val="0000FF"/>
                </a:solidFill>
              </a:rPr>
              <a:t>当n的数目足够大时，量子阱中的分立能级将扩展成能带</a:t>
            </a:r>
            <a:r>
              <a:rPr lang="zh-CN" altLang="zh-CN" sz="2400" dirty="0"/>
              <a:t>．</a:t>
            </a:r>
          </a:p>
          <a:p>
            <a:endParaRPr lang="zh-CN" altLang="zh-CN" sz="2400" dirty="0"/>
          </a:p>
          <a:p>
            <a:endParaRPr lang="zh-CN" altLang="zh-CN" sz="2400" dirty="0">
              <a:latin typeface="Times New Roman" panose="02020603050405020304" pitchFamily="18" charset="0"/>
              <a:cs typeface="Times New Roman" panose="02020603050405020304" pitchFamily="18" charset="0"/>
            </a:endParaRPr>
          </a:p>
          <a:p>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04" y="2233925"/>
            <a:ext cx="3253586" cy="408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73434" y="1445875"/>
            <a:ext cx="3638526" cy="830997"/>
          </a:xfrm>
          <a:prstGeom prst="rect">
            <a:avLst/>
          </a:prstGeom>
        </p:spPr>
        <p:txBody>
          <a:bodyPr wrap="square">
            <a:spAutoFit/>
          </a:bodyPr>
          <a:lstStyle/>
          <a:p>
            <a:r>
              <a:rPr lang="zh-CN" altLang="zh-CN" sz="2400" b="1" dirty="0">
                <a:latin typeface="微软雅黑" panose="020B0503020204020204" pitchFamily="34" charset="-122"/>
                <a:ea typeface="微软雅黑" panose="020B0503020204020204" pitchFamily="34" charset="-122"/>
              </a:rPr>
              <a:t>双势垒、三势垒和五势垒的超晶格系统的计算结果</a:t>
            </a:r>
            <a:endParaRPr lang="zh-CN" altLang="en-US" sz="2400" b="1" dirty="0">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973277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垂直于超晶格方向的电子输运</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95404"/>
            <a:ext cx="3296220" cy="254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155" y="1417638"/>
            <a:ext cx="302319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4303227"/>
            <a:ext cx="2646878"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超晶格的伏安特性</a:t>
            </a:r>
          </a:p>
        </p:txBody>
      </p:sp>
      <p:sp>
        <p:nvSpPr>
          <p:cNvPr id="6" name="矩形 5"/>
          <p:cNvSpPr/>
          <p:nvPr/>
        </p:nvSpPr>
        <p:spPr>
          <a:xfrm>
            <a:off x="64481" y="5416446"/>
            <a:ext cx="9015038" cy="830997"/>
          </a:xfrm>
          <a:prstGeom prst="rect">
            <a:avLst/>
          </a:prstGeom>
        </p:spPr>
        <p:txBody>
          <a:bodyPr wrap="square">
            <a:spAutoFit/>
          </a:bodyPr>
          <a:lstStyle/>
          <a:p>
            <a:r>
              <a:rPr lang="zh-CN" altLang="zh-CN" sz="2400" b="1" dirty="0">
                <a:latin typeface="微软雅黑" panose="020B0503020204020204" pitchFamily="34" charset="-122"/>
                <a:ea typeface="微软雅黑" panose="020B0503020204020204" pitchFamily="34" charset="-122"/>
              </a:rPr>
              <a:t>在</a:t>
            </a:r>
            <a:r>
              <a:rPr lang="zh-CN" altLang="zh-CN" sz="2400" b="1" dirty="0">
                <a:solidFill>
                  <a:srgbClr val="0000FF"/>
                </a:solidFill>
                <a:latin typeface="微软雅黑" panose="020B0503020204020204" pitchFamily="34" charset="-122"/>
                <a:ea typeface="微软雅黑" panose="020B0503020204020204" pitchFamily="34" charset="-122"/>
              </a:rPr>
              <a:t>超晶格结构的伏安特性曲线上存在着负阻区</a:t>
            </a:r>
            <a:r>
              <a:rPr lang="zh-CN" altLang="zh-CN" sz="2400" b="1" dirty="0">
                <a:latin typeface="微软雅黑" panose="020B0503020204020204" pitchFamily="34" charset="-122"/>
                <a:ea typeface="微软雅黑" panose="020B0503020204020204" pitchFamily="34" charset="-122"/>
              </a:rPr>
              <a:t>，势垒的高度和厚度愈大负阻愈大．这种结构可以用来做振荡器．</a:t>
            </a:r>
            <a:endParaRPr lang="zh-CN" altLang="en-US" sz="2400" b="1"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35</a:t>
            </a:fld>
            <a:endParaRPr lang="zh-CN" altLang="en-US"/>
          </a:p>
        </p:txBody>
      </p:sp>
      <p:graphicFrame>
        <p:nvGraphicFramePr>
          <p:cNvPr id="9" name="对象 8">
            <a:extLst>
              <a:ext uri="{FF2B5EF4-FFF2-40B4-BE49-F238E27FC236}">
                <a16:creationId xmlns:a16="http://schemas.microsoft.com/office/drawing/2014/main" id="{1F026722-E8F2-45D5-80D4-C8AA910EA394}"/>
              </a:ext>
            </a:extLst>
          </p:cNvPr>
          <p:cNvGraphicFramePr>
            <a:graphicFrameLocks noChangeAspect="1"/>
          </p:cNvGraphicFramePr>
          <p:nvPr>
            <p:extLst>
              <p:ext uri="{D42A27DB-BD31-4B8C-83A1-F6EECF244321}">
                <p14:modId xmlns:p14="http://schemas.microsoft.com/office/powerpoint/2010/main" val="936784499"/>
              </p:ext>
            </p:extLst>
          </p:nvPr>
        </p:nvGraphicFramePr>
        <p:xfrm>
          <a:off x="301625" y="4800600"/>
          <a:ext cx="4032250" cy="561975"/>
        </p:xfrm>
        <a:graphic>
          <a:graphicData uri="http://schemas.openxmlformats.org/presentationml/2006/ole">
            <mc:AlternateContent xmlns:mc="http://schemas.openxmlformats.org/markup-compatibility/2006">
              <mc:Choice xmlns:v="urn:schemas-microsoft-com:vml" Requires="v">
                <p:oleObj name="Equation" r:id="rId4" imgW="4032661" imgH="562340" progId="Equation.DSMT4">
                  <p:embed/>
                </p:oleObj>
              </mc:Choice>
              <mc:Fallback>
                <p:oleObj name="Equation" r:id="rId4" imgW="4032661" imgH="562340" progId="Equation.DSMT4">
                  <p:embed/>
                  <p:pic>
                    <p:nvPicPr>
                      <p:cNvPr id="9" name="对象 8">
                        <a:extLst>
                          <a:ext uri="{FF2B5EF4-FFF2-40B4-BE49-F238E27FC236}">
                            <a16:creationId xmlns:a16="http://schemas.microsoft.com/office/drawing/2014/main" id="{1F026722-E8F2-45D5-80D4-C8AA910EA394}"/>
                          </a:ext>
                        </a:extLst>
                      </p:cNvPr>
                      <p:cNvPicPr/>
                      <p:nvPr/>
                    </p:nvPicPr>
                    <p:blipFill>
                      <a:blip r:embed="rId5"/>
                      <a:stretch>
                        <a:fillRect/>
                      </a:stretch>
                    </p:blipFill>
                    <p:spPr>
                      <a:xfrm>
                        <a:off x="301625" y="4800600"/>
                        <a:ext cx="4032250" cy="561975"/>
                      </a:xfrm>
                      <a:prstGeom prst="rect">
                        <a:avLst/>
                      </a:prstGeom>
                    </p:spPr>
                  </p:pic>
                </p:oleObj>
              </mc:Fallback>
            </mc:AlternateContent>
          </a:graphicData>
        </a:graphic>
      </p:graphicFrame>
    </p:spTree>
    <p:extLst>
      <p:ext uri="{BB962C8B-B14F-4D97-AF65-F5344CB8AC3E}">
        <p14:creationId xmlns:p14="http://schemas.microsoft.com/office/powerpoint/2010/main" val="2938075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单量子阱中的电子状态</a:t>
            </a:r>
          </a:p>
        </p:txBody>
      </p:sp>
      <p:graphicFrame>
        <p:nvGraphicFramePr>
          <p:cNvPr id="4" name="对象 3"/>
          <p:cNvGraphicFramePr>
            <a:graphicFrameLocks noChangeAspect="1"/>
          </p:cNvGraphicFramePr>
          <p:nvPr>
            <p:extLst>
              <p:ext uri="{D42A27DB-BD31-4B8C-83A1-F6EECF244321}">
                <p14:modId xmlns:p14="http://schemas.microsoft.com/office/powerpoint/2010/main" val="4146848440"/>
              </p:ext>
            </p:extLst>
          </p:nvPr>
        </p:nvGraphicFramePr>
        <p:xfrm>
          <a:off x="4944592" y="2636912"/>
          <a:ext cx="4163912" cy="2376264"/>
        </p:xfrm>
        <a:graphic>
          <a:graphicData uri="http://schemas.openxmlformats.org/presentationml/2006/ole">
            <mc:AlternateContent xmlns:mc="http://schemas.openxmlformats.org/markup-compatibility/2006">
              <mc:Choice xmlns:v="urn:schemas-microsoft-com:vml" Requires="v">
                <p:oleObj name="Equation" r:id="rId2" imgW="2425680" imgH="1384200" progId="Equation.DSMT4">
                  <p:embed/>
                </p:oleObj>
              </mc:Choice>
              <mc:Fallback>
                <p:oleObj name="Equation" r:id="rId2" imgW="2425680" imgH="1384200" progId="Equation.DSMT4">
                  <p:embed/>
                  <p:pic>
                    <p:nvPicPr>
                      <p:cNvPr id="4" name="对象 3"/>
                      <p:cNvPicPr/>
                      <p:nvPr/>
                    </p:nvPicPr>
                    <p:blipFill>
                      <a:blip r:embed="rId3"/>
                      <a:stretch>
                        <a:fillRect/>
                      </a:stretch>
                    </p:blipFill>
                    <p:spPr>
                      <a:xfrm>
                        <a:off x="4944592" y="2636912"/>
                        <a:ext cx="4163912" cy="2376264"/>
                      </a:xfrm>
                      <a:prstGeom prst="rect">
                        <a:avLst/>
                      </a:prstGeom>
                    </p:spPr>
                  </p:pic>
                </p:oleObj>
              </mc:Fallback>
            </mc:AlternateContent>
          </a:graphicData>
        </a:graphic>
      </p:graphicFrame>
      <p:sp>
        <p:nvSpPr>
          <p:cNvPr id="5" name="TextBox 4"/>
          <p:cNvSpPr txBox="1"/>
          <p:nvPr/>
        </p:nvSpPr>
        <p:spPr>
          <a:xfrm>
            <a:off x="324683" y="1619876"/>
            <a:ext cx="8494633"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假设一维无限深势阱，采用有效质量近似方法求解薛定谔方程</a:t>
            </a: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2090464"/>
            <a:ext cx="2331045" cy="365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80499" y="2751311"/>
            <a:ext cx="1723549"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电子总能量</a:t>
            </a:r>
          </a:p>
        </p:txBody>
      </p:sp>
      <p:sp>
        <p:nvSpPr>
          <p:cNvPr id="8" name="TextBox 7"/>
          <p:cNvSpPr txBox="1"/>
          <p:nvPr/>
        </p:nvSpPr>
        <p:spPr>
          <a:xfrm>
            <a:off x="2357170" y="3543399"/>
            <a:ext cx="2646878"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相邻能级间能量差</a:t>
            </a:r>
          </a:p>
        </p:txBody>
      </p:sp>
      <p:sp>
        <p:nvSpPr>
          <p:cNvPr id="9" name="TextBox 8"/>
          <p:cNvSpPr txBox="1"/>
          <p:nvPr/>
        </p:nvSpPr>
        <p:spPr>
          <a:xfrm>
            <a:off x="2987824" y="4365104"/>
            <a:ext cx="20313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有效禁带宽度</a:t>
            </a:r>
          </a:p>
        </p:txBody>
      </p:sp>
      <p:sp>
        <p:nvSpPr>
          <p:cNvPr id="10" name="TextBox 9"/>
          <p:cNvSpPr txBox="1"/>
          <p:nvPr/>
        </p:nvSpPr>
        <p:spPr>
          <a:xfrm>
            <a:off x="256555" y="5829779"/>
            <a:ext cx="8630889"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实际有限深势阱，</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能级数和能级间隔会随</a:t>
            </a:r>
            <a:r>
              <a:rPr lang="el-GR"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降低而减少</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1721108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量子阱中二维电子气的态密度</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592181"/>
            <a:ext cx="5184576" cy="458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2824957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量子阱中的跃迁选择定则</a:t>
            </a:r>
          </a:p>
        </p:txBody>
      </p:sp>
      <p:graphicFrame>
        <p:nvGraphicFramePr>
          <p:cNvPr id="3" name="对象 2"/>
          <p:cNvGraphicFramePr>
            <a:graphicFrameLocks noChangeAspect="1"/>
          </p:cNvGraphicFramePr>
          <p:nvPr>
            <p:extLst>
              <p:ext uri="{D42A27DB-BD31-4B8C-83A1-F6EECF244321}">
                <p14:modId xmlns:p14="http://schemas.microsoft.com/office/powerpoint/2010/main" val="1596928474"/>
              </p:ext>
            </p:extLst>
          </p:nvPr>
        </p:nvGraphicFramePr>
        <p:xfrm>
          <a:off x="1929770" y="1412776"/>
          <a:ext cx="4335211" cy="1825352"/>
        </p:xfrm>
        <a:graphic>
          <a:graphicData uri="http://schemas.openxmlformats.org/presentationml/2006/ole">
            <mc:AlternateContent xmlns:mc="http://schemas.openxmlformats.org/markup-compatibility/2006">
              <mc:Choice xmlns:v="urn:schemas-microsoft-com:vml" Requires="v">
                <p:oleObj name="Equation" r:id="rId2" imgW="2171520" imgH="914400" progId="Equation.DSMT4">
                  <p:embed/>
                </p:oleObj>
              </mc:Choice>
              <mc:Fallback>
                <p:oleObj name="Equation" r:id="rId2" imgW="2171520" imgH="914400" progId="Equation.DSMT4">
                  <p:embed/>
                  <p:pic>
                    <p:nvPicPr>
                      <p:cNvPr id="3" name="对象 2"/>
                      <p:cNvPicPr/>
                      <p:nvPr/>
                    </p:nvPicPr>
                    <p:blipFill>
                      <a:blip r:embed="rId3"/>
                      <a:stretch>
                        <a:fillRect/>
                      </a:stretch>
                    </p:blipFill>
                    <p:spPr>
                      <a:xfrm>
                        <a:off x="1929770" y="1412776"/>
                        <a:ext cx="4335211" cy="1825352"/>
                      </a:xfrm>
                      <a:prstGeom prst="rect">
                        <a:avLst/>
                      </a:prstGeom>
                    </p:spPr>
                  </p:pic>
                </p:oleObj>
              </mc:Fallback>
            </mc:AlternateContent>
          </a:graphicData>
        </a:graphic>
      </p:graphicFrame>
      <p:sp>
        <p:nvSpPr>
          <p:cNvPr id="5" name="TextBox 4"/>
          <p:cNvSpPr txBox="1"/>
          <p:nvPr/>
        </p:nvSpPr>
        <p:spPr>
          <a:xfrm>
            <a:off x="395536" y="1595819"/>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电子能量</a:t>
            </a:r>
          </a:p>
        </p:txBody>
      </p:sp>
      <p:sp>
        <p:nvSpPr>
          <p:cNvPr id="8" name="TextBox 7"/>
          <p:cNvSpPr txBox="1"/>
          <p:nvPr/>
        </p:nvSpPr>
        <p:spPr>
          <a:xfrm>
            <a:off x="417602" y="2531923"/>
            <a:ext cx="141809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空穴能量</a:t>
            </a:r>
          </a:p>
        </p:txBody>
      </p:sp>
      <p:sp>
        <p:nvSpPr>
          <p:cNvPr id="6" name="TextBox 5"/>
          <p:cNvSpPr txBox="1"/>
          <p:nvPr/>
        </p:nvSpPr>
        <p:spPr>
          <a:xfrm>
            <a:off x="6315797" y="1982849"/>
            <a:ext cx="2323072" cy="461665"/>
          </a:xfrm>
          <a:prstGeom prst="rect">
            <a:avLst/>
          </a:prstGeom>
          <a:noFill/>
        </p:spPr>
        <p:txBody>
          <a:bodyPr wrap="none" rtlCol="0">
            <a:spAutoFit/>
          </a:bodyPr>
          <a:lstStyle/>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均为量子数</a:t>
            </a:r>
          </a:p>
        </p:txBody>
      </p:sp>
      <p:sp>
        <p:nvSpPr>
          <p:cNvPr id="7" name="TextBox 6"/>
          <p:cNvSpPr txBox="1"/>
          <p:nvPr/>
        </p:nvSpPr>
        <p:spPr>
          <a:xfrm>
            <a:off x="395536" y="3933056"/>
            <a:ext cx="3252814" cy="461665"/>
          </a:xfrm>
          <a:prstGeom prst="rect">
            <a:avLst/>
          </a:prstGeom>
          <a:noFill/>
        </p:spPr>
        <p:txBody>
          <a:bodyPr wrap="none" rtlCol="0">
            <a:spAutoFit/>
          </a:bodyPr>
          <a:lstStyle/>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处，跃迁选择定则</a:t>
            </a:r>
          </a:p>
        </p:txBody>
      </p:sp>
      <p:graphicFrame>
        <p:nvGraphicFramePr>
          <p:cNvPr id="9" name="对象 8"/>
          <p:cNvGraphicFramePr>
            <a:graphicFrameLocks noChangeAspect="1"/>
          </p:cNvGraphicFramePr>
          <p:nvPr>
            <p:extLst>
              <p:ext uri="{D42A27DB-BD31-4B8C-83A1-F6EECF244321}">
                <p14:modId xmlns:p14="http://schemas.microsoft.com/office/powerpoint/2010/main" val="3788487953"/>
              </p:ext>
            </p:extLst>
          </p:nvPr>
        </p:nvGraphicFramePr>
        <p:xfrm>
          <a:off x="3419872" y="3874405"/>
          <a:ext cx="1152128" cy="520316"/>
        </p:xfrm>
        <a:graphic>
          <a:graphicData uri="http://schemas.openxmlformats.org/presentationml/2006/ole">
            <mc:AlternateContent xmlns:mc="http://schemas.openxmlformats.org/markup-compatibility/2006">
              <mc:Choice xmlns:v="urn:schemas-microsoft-com:vml" Requires="v">
                <p:oleObj name="Equation" r:id="rId4" imgW="393480" imgH="177480" progId="Equation.DSMT4">
                  <p:embed/>
                </p:oleObj>
              </mc:Choice>
              <mc:Fallback>
                <p:oleObj name="Equation" r:id="rId4" imgW="393480" imgH="177480" progId="Equation.DSMT4">
                  <p:embed/>
                  <p:pic>
                    <p:nvPicPr>
                      <p:cNvPr id="9" name="对象 8"/>
                      <p:cNvPicPr/>
                      <p:nvPr/>
                    </p:nvPicPr>
                    <p:blipFill>
                      <a:blip r:embed="rId5"/>
                      <a:stretch>
                        <a:fillRect/>
                      </a:stretch>
                    </p:blipFill>
                    <p:spPr>
                      <a:xfrm>
                        <a:off x="3419872" y="3874405"/>
                        <a:ext cx="1152128" cy="520316"/>
                      </a:xfrm>
                      <a:prstGeom prst="rect">
                        <a:avLst/>
                      </a:prstGeom>
                    </p:spPr>
                  </p:pic>
                </p:oleObj>
              </mc:Fallback>
            </mc:AlternateContent>
          </a:graphicData>
        </a:graphic>
      </p:graphicFrame>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0335" y="3067278"/>
            <a:ext cx="2556978" cy="345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对象 10"/>
          <p:cNvGraphicFramePr>
            <a:graphicFrameLocks noChangeAspect="1"/>
          </p:cNvGraphicFramePr>
          <p:nvPr>
            <p:extLst>
              <p:ext uri="{D42A27DB-BD31-4B8C-83A1-F6EECF244321}">
                <p14:modId xmlns:p14="http://schemas.microsoft.com/office/powerpoint/2010/main" val="682727638"/>
              </p:ext>
            </p:extLst>
          </p:nvPr>
        </p:nvGraphicFramePr>
        <p:xfrm>
          <a:off x="530160" y="5445224"/>
          <a:ext cx="4545896" cy="648072"/>
        </p:xfrm>
        <a:graphic>
          <a:graphicData uri="http://schemas.openxmlformats.org/presentationml/2006/ole">
            <mc:AlternateContent xmlns:mc="http://schemas.openxmlformats.org/markup-compatibility/2006">
              <mc:Choice xmlns:v="urn:schemas-microsoft-com:vml" Requires="v">
                <p:oleObj name="Equation" r:id="rId7" imgW="1777680" imgH="253800" progId="Equation.DSMT4">
                  <p:embed/>
                </p:oleObj>
              </mc:Choice>
              <mc:Fallback>
                <p:oleObj name="Equation" r:id="rId7" imgW="1777680" imgH="253800" progId="Equation.DSMT4">
                  <p:embed/>
                  <p:pic>
                    <p:nvPicPr>
                      <p:cNvPr id="11" name="对象 10"/>
                      <p:cNvPicPr/>
                      <p:nvPr/>
                    </p:nvPicPr>
                    <p:blipFill>
                      <a:blip r:embed="rId8"/>
                      <a:stretch>
                        <a:fillRect/>
                      </a:stretch>
                    </p:blipFill>
                    <p:spPr>
                      <a:xfrm>
                        <a:off x="530160" y="5445224"/>
                        <a:ext cx="4545896" cy="648072"/>
                      </a:xfrm>
                      <a:prstGeom prst="rect">
                        <a:avLst/>
                      </a:prstGeom>
                    </p:spPr>
                  </p:pic>
                </p:oleObj>
              </mc:Fallback>
            </mc:AlternateContent>
          </a:graphicData>
        </a:graphic>
      </p:graphicFrame>
      <p:sp>
        <p:nvSpPr>
          <p:cNvPr id="14" name="TextBox 13"/>
          <p:cNvSpPr txBox="1"/>
          <p:nvPr/>
        </p:nvSpPr>
        <p:spPr>
          <a:xfrm>
            <a:off x="417602" y="4797152"/>
            <a:ext cx="1107996"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跃迁能</a:t>
            </a:r>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3433659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量子阱中的跃迁选择定则</a:t>
            </a:r>
            <a:endParaRPr lang="zh-CN" altLang="en-US" dirty="0"/>
          </a:p>
        </p:txBody>
      </p:sp>
      <p:sp>
        <p:nvSpPr>
          <p:cNvPr id="4" name="TextBox 3"/>
          <p:cNvSpPr txBox="1"/>
          <p:nvPr/>
        </p:nvSpPr>
        <p:spPr>
          <a:xfrm>
            <a:off x="324683" y="1983780"/>
            <a:ext cx="8494633"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偏离</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点时，轻重空穴带开始混合，</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的跃迁也会出现</a:t>
            </a:r>
          </a:p>
        </p:txBody>
      </p:sp>
      <p:sp>
        <p:nvSpPr>
          <p:cNvPr id="5" name="TextBox 4"/>
          <p:cNvSpPr txBox="1"/>
          <p:nvPr/>
        </p:nvSpPr>
        <p:spPr>
          <a:xfrm>
            <a:off x="327635" y="2564904"/>
            <a:ext cx="8491681" cy="830997"/>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电场作用下，</a:t>
            </a:r>
            <a:r>
              <a:rPr lang="el-GR"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Δ</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的跃迁会随着电场的增大逐渐增强</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，最终超过</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的跃迁</a:t>
            </a:r>
          </a:p>
        </p:txBody>
      </p:sp>
      <p:sp>
        <p:nvSpPr>
          <p:cNvPr id="6" name="TextBox 5"/>
          <p:cNvSpPr txBox="1"/>
          <p:nvPr/>
        </p:nvSpPr>
        <p:spPr>
          <a:xfrm>
            <a:off x="323528" y="3719046"/>
            <a:ext cx="4801314"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除能量守恒外，还需满足动量守恒</a:t>
            </a:r>
          </a:p>
        </p:txBody>
      </p:sp>
      <p:sp>
        <p:nvSpPr>
          <p:cNvPr id="7" name="TextBox 6"/>
          <p:cNvSpPr txBox="1"/>
          <p:nvPr/>
        </p:nvSpPr>
        <p:spPr>
          <a:xfrm>
            <a:off x="1803420" y="4365104"/>
            <a:ext cx="2768707" cy="830997"/>
          </a:xfrm>
          <a:prstGeom prst="rect">
            <a:avLst/>
          </a:prstGeom>
          <a:noFill/>
        </p:spPr>
        <p:txBody>
          <a:bodyPr wrap="none" rtlCol="0">
            <a:spAutoFit/>
          </a:bodyPr>
          <a:lstStyle/>
          <a:p>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hk</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hk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光子动量≈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7"/>
          <p:cNvSpPr txBox="1"/>
          <p:nvPr/>
        </p:nvSpPr>
        <p:spPr>
          <a:xfrm>
            <a:off x="347916" y="4349559"/>
            <a:ext cx="1415772"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直接跃迁</a:t>
            </a:r>
          </a:p>
        </p:txBody>
      </p:sp>
      <p:sp>
        <p:nvSpPr>
          <p:cNvPr id="9" name="TextBox 8"/>
          <p:cNvSpPr txBox="1"/>
          <p:nvPr/>
        </p:nvSpPr>
        <p:spPr>
          <a:xfrm>
            <a:off x="1779032" y="5478323"/>
            <a:ext cx="3610284" cy="1200329"/>
          </a:xfrm>
          <a:prstGeom prst="rect">
            <a:avLst/>
          </a:prstGeom>
          <a:noFill/>
        </p:spPr>
        <p:txBody>
          <a:bodyPr wrap="none" rtlCol="0">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hk</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hk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hq</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光子动量≈</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hq</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9"/>
          <p:cNvSpPr txBox="1"/>
          <p:nvPr/>
        </p:nvSpPr>
        <p:spPr>
          <a:xfrm>
            <a:off x="323528" y="5462778"/>
            <a:ext cx="1415772" cy="830997"/>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间接跃迁</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概率低</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122764"/>
            <a:ext cx="2376264" cy="3657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188524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多量子阱</a:t>
            </a:r>
          </a:p>
        </p:txBody>
      </p:sp>
      <p:sp>
        <p:nvSpPr>
          <p:cNvPr id="3" name="内容占位符 2"/>
          <p:cNvSpPr>
            <a:spLocks noGrp="1"/>
          </p:cNvSpPr>
          <p:nvPr>
            <p:ph idx="1"/>
          </p:nvPr>
        </p:nvSpPr>
        <p:spPr/>
        <p:txBody>
          <a:bodyPr>
            <a:normAutofit/>
          </a:bodyPr>
          <a:lstStyle/>
          <a:p>
            <a:r>
              <a:rPr lang="zh-CN" altLang="en-US" sz="2400" dirty="0"/>
              <a:t>将量子阱材料周期性堆叠，宽带材料（势垒）的宽度较大，使两个相邻势阱中的电子波函数不能相互耦合，则这种结构称为</a:t>
            </a:r>
            <a:r>
              <a:rPr lang="zh-CN" altLang="en-US" sz="2400" dirty="0">
                <a:solidFill>
                  <a:srgbClr val="0000FF"/>
                </a:solidFill>
              </a:rPr>
              <a:t>多量子阱结构</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868" y="3140968"/>
            <a:ext cx="570026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2465442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量子阱中的激子效应</a:t>
            </a:r>
          </a:p>
        </p:txBody>
      </p:sp>
      <p:sp>
        <p:nvSpPr>
          <p:cNvPr id="3" name="内容占位符 2"/>
          <p:cNvSpPr>
            <a:spLocks noGrp="1"/>
          </p:cNvSpPr>
          <p:nvPr>
            <p:ph idx="1"/>
          </p:nvPr>
        </p:nvSpPr>
        <p:spPr>
          <a:xfrm>
            <a:off x="457200" y="1456184"/>
            <a:ext cx="8229600" cy="5069160"/>
          </a:xfrm>
        </p:spPr>
        <p:txBody>
          <a:bodyPr>
            <a:normAutofit fontScale="85000" lnSpcReduction="10000"/>
          </a:bodyPr>
          <a:lstStyle/>
          <a:p>
            <a:pPr>
              <a:lnSpc>
                <a:spcPct val="120000"/>
              </a:lnSpc>
            </a:pPr>
            <a:r>
              <a:rPr lang="zh-CN" altLang="zh-CN" dirty="0"/>
              <a:t>在光跃迁过程中</a:t>
            </a:r>
            <a:r>
              <a:rPr lang="zh-CN" altLang="en-US" dirty="0"/>
              <a:t>，</a:t>
            </a:r>
            <a:r>
              <a:rPr lang="zh-CN" altLang="zh-CN" dirty="0"/>
              <a:t>被激发的电子和空穴由于库仑引力的相互作用形成束缚态的电子</a:t>
            </a:r>
            <a:r>
              <a:rPr lang="en-US" altLang="zh-CN" dirty="0"/>
              <a:t>-</a:t>
            </a:r>
            <a:r>
              <a:rPr lang="zh-CN" altLang="zh-CN" dirty="0"/>
              <a:t>空穴对，</a:t>
            </a:r>
            <a:r>
              <a:rPr lang="zh-CN" altLang="en-US" dirty="0"/>
              <a:t>称为</a:t>
            </a:r>
            <a:r>
              <a:rPr lang="zh-CN" altLang="en-US" dirty="0">
                <a:solidFill>
                  <a:srgbClr val="0000FF"/>
                </a:solidFill>
              </a:rPr>
              <a:t>激子</a:t>
            </a:r>
            <a:endParaRPr lang="zh-CN" altLang="zh-CN" dirty="0">
              <a:solidFill>
                <a:srgbClr val="0000FF"/>
              </a:solidFill>
            </a:endParaRPr>
          </a:p>
          <a:p>
            <a:pPr>
              <a:lnSpc>
                <a:spcPct val="120000"/>
              </a:lnSpc>
            </a:pPr>
            <a:r>
              <a:rPr lang="zh-CN" altLang="zh-CN" dirty="0"/>
              <a:t>根据库仑引力束缚的强弱</a:t>
            </a:r>
            <a:r>
              <a:rPr lang="zh-CN" altLang="en-US" dirty="0"/>
              <a:t>，</a:t>
            </a:r>
            <a:r>
              <a:rPr lang="zh-CN" altLang="zh-CN" dirty="0"/>
              <a:t>激子分为</a:t>
            </a:r>
            <a:r>
              <a:rPr lang="zh-CN" altLang="en-US" dirty="0"/>
              <a:t>：</a:t>
            </a:r>
            <a:endParaRPr lang="en-US" altLang="zh-CN" dirty="0"/>
          </a:p>
          <a:p>
            <a:pPr lvl="1">
              <a:lnSpc>
                <a:spcPct val="120000"/>
              </a:lnSpc>
            </a:pPr>
            <a:r>
              <a:rPr lang="zh-CN" altLang="zh-CN" dirty="0">
                <a:solidFill>
                  <a:srgbClr val="0000FF"/>
                </a:solidFill>
              </a:rPr>
              <a:t>弗伦克尔激子</a:t>
            </a:r>
            <a:r>
              <a:rPr lang="zh-CN" altLang="en-US" dirty="0"/>
              <a:t>：</a:t>
            </a:r>
            <a:r>
              <a:rPr lang="zh-CN" altLang="zh-CN" dirty="0"/>
              <a:t>电子</a:t>
            </a:r>
            <a:r>
              <a:rPr lang="en-US" altLang="zh-CN" dirty="0"/>
              <a:t>-</a:t>
            </a:r>
            <a:r>
              <a:rPr lang="zh-CN" altLang="zh-CN" dirty="0"/>
              <a:t>空穴对的</a:t>
            </a:r>
            <a:r>
              <a:rPr lang="zh-CN" altLang="zh-CN" dirty="0">
                <a:solidFill>
                  <a:srgbClr val="0000FF"/>
                </a:solidFill>
              </a:rPr>
              <a:t>间距与晶格常数相当</a:t>
            </a:r>
            <a:r>
              <a:rPr lang="zh-CN" altLang="zh-CN" dirty="0"/>
              <a:t>，被束缚在</a:t>
            </a:r>
            <a:r>
              <a:rPr lang="zh-CN" altLang="en-US" dirty="0"/>
              <a:t>原</a:t>
            </a:r>
            <a:r>
              <a:rPr lang="zh-CN" altLang="zh-CN" dirty="0"/>
              <a:t>胞</a:t>
            </a:r>
            <a:r>
              <a:rPr lang="zh-CN" altLang="en-US" dirty="0"/>
              <a:t>范围</a:t>
            </a:r>
            <a:r>
              <a:rPr lang="zh-CN" altLang="zh-CN" dirty="0"/>
              <a:t>内</a:t>
            </a:r>
            <a:r>
              <a:rPr lang="zh-CN" altLang="en-US" dirty="0"/>
              <a:t>，</a:t>
            </a:r>
            <a:r>
              <a:rPr lang="zh-CN" altLang="zh-CN" dirty="0"/>
              <a:t>属于紧束缚激子</a:t>
            </a:r>
            <a:r>
              <a:rPr lang="zh-CN" altLang="en-US" dirty="0"/>
              <a:t>，</a:t>
            </a:r>
            <a:r>
              <a:rPr lang="zh-CN" altLang="zh-CN" dirty="0"/>
              <a:t>这种激子主要在绝缘体</a:t>
            </a:r>
            <a:r>
              <a:rPr lang="zh-CN" altLang="en-US" dirty="0"/>
              <a:t>、有机物</a:t>
            </a:r>
            <a:r>
              <a:rPr lang="zh-CN" altLang="zh-CN" dirty="0"/>
              <a:t>中</a:t>
            </a:r>
            <a:endParaRPr lang="en-US" altLang="zh-CN" dirty="0"/>
          </a:p>
          <a:p>
            <a:pPr lvl="1">
              <a:lnSpc>
                <a:spcPct val="120000"/>
              </a:lnSpc>
            </a:pPr>
            <a:r>
              <a:rPr lang="zh-CN" altLang="en-US" dirty="0">
                <a:solidFill>
                  <a:srgbClr val="0000FF"/>
                </a:solidFill>
              </a:rPr>
              <a:t>万尼尔激子</a:t>
            </a:r>
            <a:r>
              <a:rPr lang="zh-CN" altLang="en-US" dirty="0"/>
              <a:t>：</a:t>
            </a:r>
            <a:r>
              <a:rPr lang="zh-CN" altLang="zh-CN" dirty="0"/>
              <a:t>电子</a:t>
            </a:r>
            <a:r>
              <a:rPr lang="en-US" altLang="zh-CN" dirty="0"/>
              <a:t>-</a:t>
            </a:r>
            <a:r>
              <a:rPr lang="zh-CN" altLang="zh-CN" dirty="0"/>
              <a:t>空穴对的</a:t>
            </a:r>
            <a:r>
              <a:rPr lang="zh-CN" altLang="en-US" dirty="0">
                <a:solidFill>
                  <a:srgbClr val="0000FF"/>
                </a:solidFill>
              </a:rPr>
              <a:t>间</a:t>
            </a:r>
            <a:r>
              <a:rPr lang="zh-CN" altLang="zh-CN" dirty="0">
                <a:solidFill>
                  <a:srgbClr val="0000FF"/>
                </a:solidFill>
              </a:rPr>
              <a:t>距较大（约</a:t>
            </a:r>
            <a:r>
              <a:rPr lang="en-US" altLang="zh-CN" dirty="0">
                <a:solidFill>
                  <a:srgbClr val="0000FF"/>
                </a:solidFill>
              </a:rPr>
              <a:t>10nm</a:t>
            </a:r>
            <a:r>
              <a:rPr lang="zh-CN" altLang="en-US" dirty="0">
                <a:solidFill>
                  <a:srgbClr val="0000FF"/>
                </a:solidFill>
              </a:rPr>
              <a:t>量级）</a:t>
            </a:r>
            <a:r>
              <a:rPr lang="zh-CN" altLang="en-US" dirty="0"/>
              <a:t>，</a:t>
            </a:r>
            <a:r>
              <a:rPr lang="zh-CN" altLang="zh-CN" dirty="0"/>
              <a:t>属于弱束缚激子</a:t>
            </a:r>
            <a:r>
              <a:rPr lang="zh-CN" altLang="en-US" dirty="0"/>
              <a:t>，这种激子主要是在半导体中，</a:t>
            </a:r>
            <a:r>
              <a:rPr lang="zh-CN" altLang="zh-CN" dirty="0"/>
              <a:t>它可以在整个晶体中运动</a:t>
            </a:r>
            <a:r>
              <a:rPr lang="zh-CN" altLang="en-US" dirty="0"/>
              <a:t>，</a:t>
            </a:r>
            <a:r>
              <a:rPr lang="zh-CN" altLang="zh-CN" dirty="0"/>
              <a:t>但由于它作为一个整体是电中性的</a:t>
            </a:r>
            <a:r>
              <a:rPr lang="zh-CN" altLang="en-US" dirty="0"/>
              <a:t>，</a:t>
            </a:r>
            <a:r>
              <a:rPr lang="zh-CN" altLang="zh-CN" dirty="0"/>
              <a:t>因此并不形成电流。</a:t>
            </a:r>
          </a:p>
          <a:p>
            <a:pPr>
              <a:lnSpc>
                <a:spcPct val="120000"/>
              </a:lnSpc>
            </a:pPr>
            <a:r>
              <a:rPr lang="zh-CN" altLang="zh-CN" dirty="0"/>
              <a:t>激子在运</a:t>
            </a:r>
            <a:r>
              <a:rPr lang="zh-CN" altLang="en-US" dirty="0"/>
              <a:t>动</a:t>
            </a:r>
            <a:r>
              <a:rPr lang="zh-CN" altLang="zh-CN" dirty="0"/>
              <a:t>过程中可以通过两种途径消失：</a:t>
            </a:r>
            <a:endParaRPr lang="en-US" altLang="zh-CN" dirty="0"/>
          </a:p>
          <a:p>
            <a:pPr lvl="1">
              <a:lnSpc>
                <a:spcPct val="120000"/>
              </a:lnSpc>
            </a:pPr>
            <a:r>
              <a:rPr lang="zh-CN" altLang="zh-CN" dirty="0"/>
              <a:t>通过再次激发使激子形成</a:t>
            </a:r>
            <a:r>
              <a:rPr lang="zh-CN" altLang="en-US" dirty="0"/>
              <a:t>自由</a:t>
            </a:r>
            <a:r>
              <a:rPr lang="zh-CN" altLang="zh-CN" dirty="0"/>
              <a:t>电子和自由空</a:t>
            </a:r>
            <a:r>
              <a:rPr lang="zh-CN" altLang="en-US" dirty="0"/>
              <a:t>穴</a:t>
            </a:r>
            <a:endParaRPr lang="en-US" altLang="zh-CN" dirty="0"/>
          </a:p>
          <a:p>
            <a:pPr lvl="1">
              <a:lnSpc>
                <a:spcPct val="120000"/>
              </a:lnSpc>
            </a:pPr>
            <a:r>
              <a:rPr lang="zh-CN" altLang="zh-CN" dirty="0"/>
              <a:t>激子</a:t>
            </a:r>
            <a:r>
              <a:rPr lang="zh-CN" altLang="en-US" dirty="0"/>
              <a:t>中</a:t>
            </a:r>
            <a:r>
              <a:rPr lang="zh-CN" altLang="zh-CN" dirty="0"/>
              <a:t>的电子和空穴通过复合而消失同时放出</a:t>
            </a:r>
            <a:r>
              <a:rPr lang="zh-CN" altLang="en-US" dirty="0"/>
              <a:t>能量</a:t>
            </a:r>
            <a:endParaRPr lang="zh-CN" altLang="zh-CN"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2700178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量子阱中的激子效应</a:t>
            </a:r>
            <a:endParaRPr lang="zh-CN" altLang="en-US" dirty="0"/>
          </a:p>
        </p:txBody>
      </p:sp>
      <p:sp>
        <p:nvSpPr>
          <p:cNvPr id="4" name="TextBox 3"/>
          <p:cNvSpPr txBox="1"/>
          <p:nvPr/>
        </p:nvSpPr>
        <p:spPr>
          <a:xfrm>
            <a:off x="287524" y="1509068"/>
            <a:ext cx="8568952" cy="830997"/>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弱束缚激子中电子和空穴之间的相互作用类似于氢原子电子与质子的相互作用，因此可以用类氢模型处理。</a:t>
            </a:r>
          </a:p>
        </p:txBody>
      </p:sp>
      <p:graphicFrame>
        <p:nvGraphicFramePr>
          <p:cNvPr id="5" name="对象 4"/>
          <p:cNvGraphicFramePr>
            <a:graphicFrameLocks noChangeAspect="1"/>
          </p:cNvGraphicFramePr>
          <p:nvPr>
            <p:extLst>
              <p:ext uri="{D42A27DB-BD31-4B8C-83A1-F6EECF244321}">
                <p14:modId xmlns:p14="http://schemas.microsoft.com/office/powerpoint/2010/main" val="4040258348"/>
              </p:ext>
            </p:extLst>
          </p:nvPr>
        </p:nvGraphicFramePr>
        <p:xfrm>
          <a:off x="2371255" y="2420888"/>
          <a:ext cx="4401489" cy="1080120"/>
        </p:xfrm>
        <a:graphic>
          <a:graphicData uri="http://schemas.openxmlformats.org/presentationml/2006/ole">
            <mc:AlternateContent xmlns:mc="http://schemas.openxmlformats.org/markup-compatibility/2006">
              <mc:Choice xmlns:v="urn:schemas-microsoft-com:vml" Requires="v">
                <p:oleObj name="Equation" r:id="rId2" imgW="2070000" imgH="507960" progId="Equation.DSMT4">
                  <p:embed/>
                </p:oleObj>
              </mc:Choice>
              <mc:Fallback>
                <p:oleObj name="Equation" r:id="rId2" imgW="2070000" imgH="507960" progId="Equation.DSMT4">
                  <p:embed/>
                  <p:pic>
                    <p:nvPicPr>
                      <p:cNvPr id="5" name="对象 4"/>
                      <p:cNvPicPr/>
                      <p:nvPr/>
                    </p:nvPicPr>
                    <p:blipFill>
                      <a:blip r:embed="rId3"/>
                      <a:stretch>
                        <a:fillRect/>
                      </a:stretch>
                    </p:blipFill>
                    <p:spPr>
                      <a:xfrm>
                        <a:off x="2371255" y="2420888"/>
                        <a:ext cx="4401489" cy="1080120"/>
                      </a:xfrm>
                      <a:prstGeom prst="rect">
                        <a:avLst/>
                      </a:prstGeom>
                    </p:spPr>
                  </p:pic>
                </p:oleObj>
              </mc:Fallback>
            </mc:AlternateContent>
          </a:graphicData>
        </a:graphic>
      </p:graphicFrame>
      <p:sp>
        <p:nvSpPr>
          <p:cNvPr id="6" name="TextBox 5"/>
          <p:cNvSpPr txBox="1"/>
          <p:nvPr/>
        </p:nvSpPr>
        <p:spPr>
          <a:xfrm>
            <a:off x="287524" y="3573016"/>
            <a:ext cx="8568952" cy="1200329"/>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是半导体材料的介电常数，</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是电子</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空穴对的间距，</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ex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是激子的束缚能，</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φ</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是有效质量近似下激子态的包络函数。</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m</a:t>
            </a:r>
            <a:r>
              <a:rPr lang="el-GR"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μ</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是激子（电子</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空穴对）的折合有效质量</a:t>
            </a:r>
          </a:p>
        </p:txBody>
      </p:sp>
      <p:graphicFrame>
        <p:nvGraphicFramePr>
          <p:cNvPr id="7" name="对象 6"/>
          <p:cNvGraphicFramePr>
            <a:graphicFrameLocks noChangeAspect="1"/>
          </p:cNvGraphicFramePr>
          <p:nvPr>
            <p:extLst>
              <p:ext uri="{D42A27DB-BD31-4B8C-83A1-F6EECF244321}">
                <p14:modId xmlns:p14="http://schemas.microsoft.com/office/powerpoint/2010/main" val="791416909"/>
              </p:ext>
            </p:extLst>
          </p:nvPr>
        </p:nvGraphicFramePr>
        <p:xfrm>
          <a:off x="3645796" y="4869160"/>
          <a:ext cx="1852408" cy="979130"/>
        </p:xfrm>
        <a:graphic>
          <a:graphicData uri="http://schemas.openxmlformats.org/presentationml/2006/ole">
            <mc:AlternateContent xmlns:mc="http://schemas.openxmlformats.org/markup-compatibility/2006">
              <mc:Choice xmlns:v="urn:schemas-microsoft-com:vml" Requires="v">
                <p:oleObj name="Equation" r:id="rId4" imgW="888840" imgH="469800" progId="Equation.DSMT4">
                  <p:embed/>
                </p:oleObj>
              </mc:Choice>
              <mc:Fallback>
                <p:oleObj name="Equation" r:id="rId4" imgW="888840" imgH="469800" progId="Equation.DSMT4">
                  <p:embed/>
                  <p:pic>
                    <p:nvPicPr>
                      <p:cNvPr id="7" name="对象 6"/>
                      <p:cNvPicPr/>
                      <p:nvPr/>
                    </p:nvPicPr>
                    <p:blipFill>
                      <a:blip r:embed="rId5"/>
                      <a:stretch>
                        <a:fillRect/>
                      </a:stretch>
                    </p:blipFill>
                    <p:spPr>
                      <a:xfrm>
                        <a:off x="3645796" y="4869160"/>
                        <a:ext cx="1852408" cy="979130"/>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1179853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量子阱中的激子效应</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04258670"/>
              </p:ext>
            </p:extLst>
          </p:nvPr>
        </p:nvGraphicFramePr>
        <p:xfrm>
          <a:off x="2371725" y="1484784"/>
          <a:ext cx="4400550" cy="1079500"/>
        </p:xfrm>
        <a:graphic>
          <a:graphicData uri="http://schemas.openxmlformats.org/presentationml/2006/ole">
            <mc:AlternateContent xmlns:mc="http://schemas.openxmlformats.org/markup-compatibility/2006">
              <mc:Choice xmlns:v="urn:schemas-microsoft-com:vml" Requires="v">
                <p:oleObj name="Equation" r:id="rId2" imgW="2070000" imgH="507960" progId="Equation.DSMT4">
                  <p:embed/>
                </p:oleObj>
              </mc:Choice>
              <mc:Fallback>
                <p:oleObj name="Equation" r:id="rId2" imgW="2070000" imgH="507960"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1484784"/>
                        <a:ext cx="44005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2069696" y="2996952"/>
            <a:ext cx="1422184"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本征能量</a:t>
            </a:r>
          </a:p>
        </p:txBody>
      </p:sp>
      <p:sp>
        <p:nvSpPr>
          <p:cNvPr id="6" name="TextBox 5"/>
          <p:cNvSpPr txBox="1"/>
          <p:nvPr/>
        </p:nvSpPr>
        <p:spPr>
          <a:xfrm>
            <a:off x="2068332" y="4039617"/>
            <a:ext cx="1415772"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本征函数</a:t>
            </a:r>
          </a:p>
        </p:txBody>
      </p:sp>
      <p:graphicFrame>
        <p:nvGraphicFramePr>
          <p:cNvPr id="8" name="对象 7"/>
          <p:cNvGraphicFramePr>
            <a:graphicFrameLocks noChangeAspect="1"/>
          </p:cNvGraphicFramePr>
          <p:nvPr>
            <p:extLst>
              <p:ext uri="{D42A27DB-BD31-4B8C-83A1-F6EECF244321}">
                <p14:modId xmlns:p14="http://schemas.microsoft.com/office/powerpoint/2010/main" val="2672964079"/>
              </p:ext>
            </p:extLst>
          </p:nvPr>
        </p:nvGraphicFramePr>
        <p:xfrm>
          <a:off x="3707904" y="2739047"/>
          <a:ext cx="2581374" cy="2088303"/>
        </p:xfrm>
        <a:graphic>
          <a:graphicData uri="http://schemas.openxmlformats.org/presentationml/2006/ole">
            <mc:AlternateContent xmlns:mc="http://schemas.openxmlformats.org/markup-compatibility/2006">
              <mc:Choice xmlns:v="urn:schemas-microsoft-com:vml" Requires="v">
                <p:oleObj name="Equation" r:id="rId4" imgW="1130040" imgH="914400" progId="Equation.DSMT4">
                  <p:embed/>
                </p:oleObj>
              </mc:Choice>
              <mc:Fallback>
                <p:oleObj name="Equation" r:id="rId4" imgW="1130040" imgH="914400" progId="Equation.DSMT4">
                  <p:embed/>
                  <p:pic>
                    <p:nvPicPr>
                      <p:cNvPr id="8" name="对象 7"/>
                      <p:cNvPicPr/>
                      <p:nvPr/>
                    </p:nvPicPr>
                    <p:blipFill>
                      <a:blip r:embed="rId5"/>
                      <a:stretch>
                        <a:fillRect/>
                      </a:stretch>
                    </p:blipFill>
                    <p:spPr>
                      <a:xfrm>
                        <a:off x="3707904" y="2739047"/>
                        <a:ext cx="2581374" cy="2088303"/>
                      </a:xfrm>
                      <a:prstGeom prst="rect">
                        <a:avLst/>
                      </a:prstGeom>
                    </p:spPr>
                  </p:pic>
                </p:oleObj>
              </mc:Fallback>
            </mc:AlternateContent>
          </a:graphicData>
        </a:graphic>
      </p:graphicFrame>
      <p:sp>
        <p:nvSpPr>
          <p:cNvPr id="9" name="TextBox 8"/>
          <p:cNvSpPr txBox="1"/>
          <p:nvPr/>
        </p:nvSpPr>
        <p:spPr>
          <a:xfrm>
            <a:off x="1119039" y="5117697"/>
            <a:ext cx="4168129" cy="1200329"/>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i="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是有效里德伯常数，</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为有效波尔半径</a:t>
            </a:r>
            <a:endPar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578182715"/>
              </p:ext>
            </p:extLst>
          </p:nvPr>
        </p:nvGraphicFramePr>
        <p:xfrm>
          <a:off x="5272824" y="4912620"/>
          <a:ext cx="1320802" cy="1612723"/>
        </p:xfrm>
        <a:graphic>
          <a:graphicData uri="http://schemas.openxmlformats.org/presentationml/2006/ole">
            <mc:AlternateContent xmlns:mc="http://schemas.openxmlformats.org/markup-compatibility/2006">
              <mc:Choice xmlns:v="urn:schemas-microsoft-com:vml" Requires="v">
                <p:oleObj name="Equation" r:id="rId6" imgW="749160" imgH="914400" progId="Equation.DSMT4">
                  <p:embed/>
                </p:oleObj>
              </mc:Choice>
              <mc:Fallback>
                <p:oleObj name="Equation" r:id="rId6" imgW="749160" imgH="914400" progId="Equation.DSMT4">
                  <p:embed/>
                  <p:pic>
                    <p:nvPicPr>
                      <p:cNvPr id="10" name="对象 9"/>
                      <p:cNvPicPr/>
                      <p:nvPr/>
                    </p:nvPicPr>
                    <p:blipFill>
                      <a:blip r:embed="rId7"/>
                      <a:stretch>
                        <a:fillRect/>
                      </a:stretch>
                    </p:blipFill>
                    <p:spPr>
                      <a:xfrm>
                        <a:off x="5272824" y="4912620"/>
                        <a:ext cx="1320802" cy="1612723"/>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3433915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67" y="116632"/>
            <a:ext cx="8229600" cy="792088"/>
          </a:xfrm>
        </p:spPr>
        <p:txBody>
          <a:bodyPr/>
          <a:lstStyle/>
          <a:p>
            <a:r>
              <a:rPr lang="zh-CN" altLang="en-US" dirty="0">
                <a:solidFill>
                  <a:srgbClr val="7030A0"/>
                </a:solidFill>
              </a:rPr>
              <a:t>量子阱中的激子效应</a:t>
            </a:r>
            <a:endParaRPr lang="zh-CN" altLang="en-US" dirty="0"/>
          </a:p>
        </p:txBody>
      </p:sp>
      <p:sp>
        <p:nvSpPr>
          <p:cNvPr id="4" name="TextBox 3"/>
          <p:cNvSpPr txBox="1"/>
          <p:nvPr/>
        </p:nvSpPr>
        <p:spPr>
          <a:xfrm>
            <a:off x="395536" y="907354"/>
            <a:ext cx="8352928" cy="3046988"/>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&lt;0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，在能量低于本征吸收限</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的一侧产生一系列分立激子吸收峰</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buFont typeface="Times New Roman" panose="02020603050405020304" pitchFamily="18" charset="0"/>
              <a:buChar char="-"/>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时是激子的基态能级</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buFont typeface="Times New Roman" panose="02020603050405020304" pitchFamily="18" charset="0"/>
              <a:buChar char="-"/>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时是激子的激发态能级</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，相当于导带底，激子的束缚能</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ex</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，表示电子和空穴完全脱离了相互束缚，电子进入了导带，而空穴则留在价带。</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u"/>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&gt;0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，即在能量高于本征吸收限</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的一侧是连续的吸收光谱。</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604" y="3928028"/>
            <a:ext cx="7211277" cy="2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3703303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量子阱中的激子效应</a:t>
            </a:r>
            <a:endParaRPr lang="zh-CN" altLang="en-US" dirty="0"/>
          </a:p>
        </p:txBody>
      </p:sp>
      <p:sp>
        <p:nvSpPr>
          <p:cNvPr id="4" name="TextBox 3"/>
          <p:cNvSpPr txBox="1"/>
          <p:nvPr/>
        </p:nvSpPr>
        <p:spPr>
          <a:xfrm>
            <a:off x="256163" y="1565161"/>
            <a:ext cx="1723549" cy="461665"/>
          </a:xfrm>
          <a:prstGeom prst="rect">
            <a:avLst/>
          </a:prstGeom>
          <a:noFill/>
        </p:spPr>
        <p:txBody>
          <a:bodyPr wrap="non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二维情况下</a:t>
            </a:r>
          </a:p>
        </p:txBody>
      </p:sp>
      <p:graphicFrame>
        <p:nvGraphicFramePr>
          <p:cNvPr id="5" name="对象 4"/>
          <p:cNvGraphicFramePr>
            <a:graphicFrameLocks noChangeAspect="1"/>
          </p:cNvGraphicFramePr>
          <p:nvPr>
            <p:extLst>
              <p:ext uri="{D42A27DB-BD31-4B8C-83A1-F6EECF244321}">
                <p14:modId xmlns:p14="http://schemas.microsoft.com/office/powerpoint/2010/main" val="899115571"/>
              </p:ext>
            </p:extLst>
          </p:nvPr>
        </p:nvGraphicFramePr>
        <p:xfrm>
          <a:off x="2051720" y="1484784"/>
          <a:ext cx="2016224" cy="1825213"/>
        </p:xfrm>
        <a:graphic>
          <a:graphicData uri="http://schemas.openxmlformats.org/presentationml/2006/ole">
            <mc:AlternateContent xmlns:mc="http://schemas.openxmlformats.org/markup-compatibility/2006">
              <mc:Choice xmlns:v="urn:schemas-microsoft-com:vml" Requires="v">
                <p:oleObj name="Equation" r:id="rId2" imgW="1206360" imgH="1091880" progId="Equation.DSMT4">
                  <p:embed/>
                </p:oleObj>
              </mc:Choice>
              <mc:Fallback>
                <p:oleObj name="Equation" r:id="rId2" imgW="1206360" imgH="1091880" progId="Equation.DSMT4">
                  <p:embed/>
                  <p:pic>
                    <p:nvPicPr>
                      <p:cNvPr id="5" name="对象 4"/>
                      <p:cNvPicPr/>
                      <p:nvPr/>
                    </p:nvPicPr>
                    <p:blipFill>
                      <a:blip r:embed="rId3"/>
                      <a:stretch>
                        <a:fillRect/>
                      </a:stretch>
                    </p:blipFill>
                    <p:spPr>
                      <a:xfrm>
                        <a:off x="2051720" y="1484784"/>
                        <a:ext cx="2016224" cy="1825213"/>
                      </a:xfrm>
                      <a:prstGeom prst="rect">
                        <a:avLst/>
                      </a:prstGeom>
                    </p:spPr>
                  </p:pic>
                </p:oleObj>
              </mc:Fallback>
            </mc:AlternateContent>
          </a:graphicData>
        </a:graphic>
      </p:graphicFrame>
      <p:sp>
        <p:nvSpPr>
          <p:cNvPr id="6" name="TextBox 5"/>
          <p:cNvSpPr txBox="1"/>
          <p:nvPr/>
        </p:nvSpPr>
        <p:spPr>
          <a:xfrm>
            <a:off x="4293468" y="1484784"/>
            <a:ext cx="4743028" cy="2308324"/>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二维激子基态（</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buFont typeface="Times New Roman" panose="02020603050405020304" pitchFamily="18"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束缚能是三维激子的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倍</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buFont typeface="Times New Roman" panose="02020603050405020304" pitchFamily="18"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波函数的范围仅是三维激子的一半</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buFont typeface="Times New Roman" panose="02020603050405020304" pitchFamily="18"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因此在</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室温下就能观察到很强很尖锐的激子吸收峰</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717032"/>
            <a:ext cx="3888432" cy="2781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285422" y="4056956"/>
            <a:ext cx="4743028" cy="1569660"/>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各激子吸收峰的位置都在相应子能带之下，量子阱中的激子</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波函数在</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方向受到压缩</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，被限制在很小区域内</a:t>
            </a:r>
          </a:p>
        </p:txBody>
      </p:sp>
      <p:sp>
        <p:nvSpPr>
          <p:cNvPr id="3" name="日期占位符 2"/>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3314455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量子阱中的激子效应</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a:lnSpc>
                    <a:spcPct val="120000"/>
                  </a:lnSpc>
                  <a:buFont typeface="Wingdings" panose="05000000000000000000" pitchFamily="2" charset="2"/>
                  <a:buChar char="u"/>
                </a:pPr>
                <a:r>
                  <a:rPr lang="zh-CN" altLang="zh-CN" dirty="0">
                    <a:latin typeface="Times New Roman" panose="02020603050405020304" pitchFamily="18" charset="0"/>
                    <a:cs typeface="Times New Roman" panose="02020603050405020304" pitchFamily="18" charset="0"/>
                  </a:rPr>
                  <a:t>实际的最子阱或超</a:t>
                </a:r>
                <a:r>
                  <a:rPr lang="zh-CN" altLang="en-US" dirty="0">
                    <a:latin typeface="Times New Roman" panose="02020603050405020304" pitchFamily="18" charset="0"/>
                    <a:cs typeface="Times New Roman" panose="02020603050405020304" pitchFamily="18" charset="0"/>
                  </a:rPr>
                  <a:t>晶格</a:t>
                </a:r>
                <a:r>
                  <a:rPr lang="zh-CN" altLang="zh-CN" dirty="0">
                    <a:latin typeface="Times New Roman" panose="02020603050405020304" pitchFamily="18" charset="0"/>
                    <a:cs typeface="Times New Roman" panose="02020603050405020304" pitchFamily="18" charset="0"/>
                  </a:rPr>
                  <a:t>二维激子的束缚能和</a:t>
                </a:r>
                <a:r>
                  <a:rPr lang="zh-CN" altLang="en-US" dirty="0">
                    <a:latin typeface="Times New Roman" panose="02020603050405020304" pitchFamily="18" charset="0"/>
                    <a:cs typeface="Times New Roman" panose="02020603050405020304" pitchFamily="18" charset="0"/>
                  </a:rPr>
                  <a:t>上</a:t>
                </a:r>
                <a:r>
                  <a:rPr lang="zh-CN" altLang="zh-CN" dirty="0">
                    <a:latin typeface="Times New Roman" panose="02020603050405020304" pitchFamily="18" charset="0"/>
                    <a:cs typeface="Times New Roman" panose="02020603050405020304" pitchFamily="18" charset="0"/>
                  </a:rPr>
                  <a:t>述的理论分析存在差异</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它与势阱宽度</a:t>
                </a:r>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w</a:t>
                </a:r>
                <a:r>
                  <a:rPr lang="zh-CN" altLang="zh-CN" dirty="0">
                    <a:latin typeface="Times New Roman" panose="02020603050405020304" pitchFamily="18" charset="0"/>
                    <a:cs typeface="Times New Roman" panose="02020603050405020304" pitchFamily="18" charset="0"/>
                  </a:rPr>
                  <a:t>、电子和空穴的势</a:t>
                </a:r>
                <a:r>
                  <a:rPr lang="zh-CN" altLang="en-US" dirty="0">
                    <a:latin typeface="Times New Roman" panose="02020603050405020304" pitchFamily="18" charset="0"/>
                    <a:cs typeface="Times New Roman" panose="02020603050405020304" pitchFamily="18" charset="0"/>
                  </a:rPr>
                  <a:t>垒</a:t>
                </a:r>
                <a:r>
                  <a:rPr lang="zh-CN" altLang="zh-CN" dirty="0">
                    <a:latin typeface="Times New Roman" panose="02020603050405020304" pitchFamily="18" charset="0"/>
                    <a:cs typeface="Times New Roman" panose="02020603050405020304" pitchFamily="18" charset="0"/>
                  </a:rPr>
                  <a:t>高度（Δ</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和ΔE</a:t>
                </a:r>
                <a:r>
                  <a:rPr lang="zh-CN" altLang="zh-CN" baseline="-25000" dirty="0">
                    <a:latin typeface="Times New Roman" panose="02020603050405020304" pitchFamily="18" charset="0"/>
                    <a:cs typeface="Times New Roman" panose="02020603050405020304" pitchFamily="18" charset="0"/>
                  </a:rPr>
                  <a:t>v</a:t>
                </a:r>
                <a:r>
                  <a:rPr lang="zh-CN" altLang="zh-CN" dirty="0">
                    <a:latin typeface="Times New Roman" panose="02020603050405020304" pitchFamily="18" charset="0"/>
                    <a:cs typeface="Times New Roman" panose="02020603050405020304" pitchFamily="18" charset="0"/>
                  </a:rPr>
                  <a:t>）有关。</a:t>
                </a:r>
                <a:endParaRPr lang="en-US" altLang="zh-CN" dirty="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u"/>
                </a:pPr>
                <a:r>
                  <a:rPr lang="zh-CN" altLang="zh-CN" dirty="0">
                    <a:latin typeface="Times New Roman" panose="02020603050405020304" pitchFamily="18" charset="0"/>
                    <a:cs typeface="Times New Roman" panose="02020603050405020304" pitchFamily="18" charset="0"/>
                  </a:rPr>
                  <a:t>势阱宽度</a:t>
                </a:r>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w</a:t>
                </a:r>
                <a:r>
                  <a:rPr lang="en-US" altLang="zh-CN" i="1" baseline="-25000"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&gt;</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，激子的特性和三维情况差不多。</a:t>
                </a:r>
                <a:endParaRPr lang="en-US" altLang="zh-CN" dirty="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u"/>
                </a:pPr>
                <a:r>
                  <a:rPr lang="zh-CN" altLang="zh-CN" dirty="0">
                    <a:latin typeface="Times New Roman" panose="02020603050405020304" pitchFamily="18" charset="0"/>
                    <a:cs typeface="Times New Roman" panose="02020603050405020304" pitchFamily="18" charset="0"/>
                  </a:rPr>
                  <a:t>当势阱宽度非常薄时</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二维激子的束缚能将下降，这是由于Δ</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和ΔE</a:t>
                </a:r>
                <a:r>
                  <a:rPr lang="zh-CN" altLang="zh-CN" baseline="-25000" dirty="0">
                    <a:latin typeface="Times New Roman" panose="02020603050405020304" pitchFamily="18" charset="0"/>
                    <a:cs typeface="Times New Roman" panose="02020603050405020304" pitchFamily="18" charset="0"/>
                  </a:rPr>
                  <a:t>v</a:t>
                </a:r>
                <a:r>
                  <a:rPr lang="zh-CN" altLang="zh-CN" dirty="0">
                    <a:latin typeface="Times New Roman" panose="02020603050405020304" pitchFamily="18" charset="0"/>
                    <a:cs typeface="Times New Roman" panose="02020603050405020304" pitchFamily="18" charset="0"/>
                  </a:rPr>
                  <a:t>都是有限的，随着势阱宽度的减小</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电子（空穴）分立能级的</a:t>
                </a:r>
                <a:r>
                  <a:rPr lang="zh-CN" altLang="en-US" dirty="0">
                    <a:latin typeface="Times New Roman" panose="02020603050405020304" pitchFamily="18" charset="0"/>
                    <a:cs typeface="Times New Roman" panose="02020603050405020304" pitchFamily="18" charset="0"/>
                  </a:rPr>
                  <a:t>上</a:t>
                </a:r>
                <a:r>
                  <a:rPr lang="zh-CN" altLang="zh-CN" dirty="0">
                    <a:latin typeface="Times New Roman" panose="02020603050405020304" pitchFamily="18" charset="0"/>
                    <a:cs typeface="Times New Roman" panose="02020603050405020304" pitchFamily="18" charset="0"/>
                  </a:rPr>
                  <a:t>升（下降）</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与势垒顶部的距离变小，势阱中电子或空穴渗透到势</a:t>
                </a:r>
                <a:r>
                  <a:rPr lang="zh-CN" altLang="en-US" dirty="0">
                    <a:latin typeface="Times New Roman" panose="02020603050405020304" pitchFamily="18" charset="0"/>
                    <a:cs typeface="Times New Roman" panose="02020603050405020304" pitchFamily="18" charset="0"/>
                  </a:rPr>
                  <a:t>垒</a:t>
                </a:r>
                <a:r>
                  <a:rPr lang="zh-CN" altLang="zh-CN" dirty="0">
                    <a:latin typeface="Times New Roman" panose="02020603050405020304" pitchFamily="18" charset="0"/>
                    <a:cs typeface="Times New Roman" panose="02020603050405020304" pitchFamily="18" charset="0"/>
                  </a:rPr>
                  <a:t>中的概率增大</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势垒限制作用的减弱直接导致库仑束缚能的下降。</a:t>
                </a:r>
                <a:endParaRPr lang="en-US" altLang="zh-CN"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u"/>
                </a:pPr>
                <a:r>
                  <a:rPr lang="zh-CN" altLang="zh-CN" dirty="0">
                    <a:latin typeface="Times New Roman" panose="02020603050405020304" pitchFamily="18" charset="0"/>
                    <a:cs typeface="Times New Roman" panose="02020603050405020304" pitchFamily="18" charset="0"/>
                  </a:rPr>
                  <a:t>对于有限高势垒</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存在一个临界的势阱宽度</a:t>
                </a:r>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w</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大约为0.5</a:t>
                </a:r>
                <a:r>
                  <a:rPr lang="zh-CN"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a:cs typeface="Times New Roman"/>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d</a:t>
                </a:r>
                <a:r>
                  <a:rPr lang="en-US" altLang="zh-CN" i="1" baseline="-25000" dirty="0" err="1">
                    <a:latin typeface="Times New Roman" panose="02020603050405020304" pitchFamily="18" charset="0"/>
                    <a:cs typeface="Times New Roman" panose="02020603050405020304" pitchFamily="18" charset="0"/>
                  </a:rPr>
                  <a:t>w</a:t>
                </a:r>
                <a:r>
                  <a:rPr lang="en-US" altLang="zh-CN" i="1" baseline="-25000"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&lt;</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激子的束缚能在</a:t>
                </a:r>
                <a:r>
                  <a:rPr lang="en-US" altLang="zh-CN" dirty="0">
                    <a:latin typeface="Times New Roman" panose="02020603050405020304" pitchFamily="18" charset="0"/>
                    <a:cs typeface="Times New Roman" panose="02020603050405020304" pitchFamily="18" charset="0"/>
                  </a:rPr>
                  <a:t>2R</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14:m>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a:cs typeface="Times New Roman" panose="02020603050405020304" pitchFamily="18" charset="0"/>
                          </a:rPr>
                          <m:t>𝐸</m:t>
                        </m:r>
                      </m:e>
                      <m:sub>
                        <m:r>
                          <a:rPr lang="en-US" altLang="zh-CN" b="0" i="1" smtClean="0">
                            <a:latin typeface="Cambria Math"/>
                            <a:cs typeface="Times New Roman" panose="02020603050405020304" pitchFamily="18" charset="0"/>
                          </a:rPr>
                          <m:t>𝑒𝑥</m:t>
                        </m:r>
                      </m:sub>
                      <m:sup/>
                    </m:sSubSup>
                  </m:oMath>
                </a14:m>
                <a:r>
                  <a:rPr lang="en-US" altLang="zh-CN" baseline="30000" dirty="0">
                    <a:latin typeface="Times New Roman" panose="02020603050405020304" pitchFamily="18" charset="0"/>
                    <a:cs typeface="Times New Roman" panose="02020603050405020304" pitchFamily="18" charset="0"/>
                  </a:rPr>
                  <a:t>2D</a:t>
                </a:r>
                <a:r>
                  <a:rPr lang="en-US" altLang="zh-CN" dirty="0">
                    <a:latin typeface="Times New Roman" panose="02020603050405020304" pitchFamily="18" charset="0"/>
                    <a:cs typeface="Times New Roman" panose="02020603050405020304" pitchFamily="18" charset="0"/>
                  </a:rPr>
                  <a:t>&lt;</a:t>
                </a:r>
                <a:r>
                  <a:rPr lang="zh-CN" altLang="zh-CN"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之间</a:t>
                </a:r>
                <a:endParaRPr lang="zh-CN"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11" t="-1348" r="-118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p14="http://schemas.microsoft.com/office/powerpoint/2010/main" val="958987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量子阱激子实测吸收光谱</a:t>
            </a:r>
          </a:p>
        </p:txBody>
      </p:sp>
      <p:sp>
        <p:nvSpPr>
          <p:cNvPr id="5" name="内容占位符 4"/>
          <p:cNvSpPr>
            <a:spLocks noGrp="1"/>
          </p:cNvSpPr>
          <p:nvPr>
            <p:ph sz="half" idx="2"/>
          </p:nvPr>
        </p:nvSpPr>
        <p:spPr/>
        <p:txBody>
          <a:bodyPr>
            <a:normAutofit/>
          </a:bodyPr>
          <a:lstStyle/>
          <a:p>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=4000 Å</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，体材料激子吸收峰</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116 Å</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&lt;192 Å</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，一系列激子峰，</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第一个峰对应的能量比体材料激子峰的能量高</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双峰，对应</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hh1</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lh1</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&lt;50Å</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，激子峰减弱，二维激子束缚能下降</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27795"/>
            <a:ext cx="3402088" cy="467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b="1">
                <a:latin typeface="微软雅黑" panose="020B0503020204020204" pitchFamily="34" charset="-122"/>
                <a:ea typeface="微软雅黑" panose="020B0503020204020204" pitchFamily="34" charset="-122"/>
              </a:rPr>
              <a:t>半导体能带工程（</a:t>
            </a:r>
            <a:r>
              <a:rPr lang="en-US" altLang="zh-CN" b="1">
                <a:latin typeface="微软雅黑" panose="020B0503020204020204" pitchFamily="34" charset="-122"/>
                <a:ea typeface="微软雅黑" panose="020B0503020204020204" pitchFamily="34" charset="-122"/>
              </a:rPr>
              <a:t>2024</a:t>
            </a:r>
            <a:r>
              <a:rPr lang="zh-CN" altLang="en-US" b="1">
                <a:latin typeface="微软雅黑" panose="020B0503020204020204" pitchFamily="34" charset="-122"/>
                <a:ea typeface="微软雅黑" panose="020B0503020204020204" pitchFamily="34" charset="-122"/>
              </a:rPr>
              <a:t>春）</a:t>
            </a:r>
          </a:p>
        </p:txBody>
      </p:sp>
      <p:sp>
        <p:nvSpPr>
          <p:cNvPr id="6" name="灯片编号占位符 5"/>
          <p:cNvSpPr>
            <a:spLocks noGrp="1"/>
          </p:cNvSpPr>
          <p:nvPr>
            <p:ph type="sldNum" sz="quarter" idx="12"/>
          </p:nvPr>
        </p:nvSpPr>
        <p:spPr/>
        <p:txBody>
          <a:bodyPr/>
          <a:lstStyle/>
          <a:p>
            <a:fld id="{0C913308-F349-4B6D-A68A-DD1791B4A57B}" type="slidenum">
              <a:rPr lang="zh-CN" altLang="en-US" b="1" smtClean="0">
                <a:latin typeface="微软雅黑" panose="020B0503020204020204" pitchFamily="34" charset="-122"/>
                <a:ea typeface="微软雅黑" panose="020B0503020204020204" pitchFamily="34" charset="-122"/>
              </a:rPr>
              <a:t>46</a:t>
            </a:fld>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9112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室温荧光特性</a:t>
            </a:r>
          </a:p>
        </p:txBody>
      </p:sp>
      <p:sp>
        <p:nvSpPr>
          <p:cNvPr id="3" name="内容占位符 2"/>
          <p:cNvSpPr>
            <a:spLocks noGrp="1"/>
          </p:cNvSpPr>
          <p:nvPr>
            <p:ph idx="1"/>
          </p:nvPr>
        </p:nvSpPr>
        <p:spPr>
          <a:xfrm>
            <a:off x="4222304" y="1298959"/>
            <a:ext cx="4742184" cy="5057391"/>
          </a:xfrm>
        </p:spPr>
        <p:txBody>
          <a:bodyPr>
            <a:noAutofit/>
          </a:bodyPr>
          <a:lstStyle/>
          <a:p>
            <a:r>
              <a:rPr lang="zh-CN" altLang="zh-CN" sz="2400" dirty="0"/>
              <a:t>对荧光峰的本质有两种不同的意见</a:t>
            </a:r>
            <a:endParaRPr lang="en-US" altLang="zh-CN" sz="2400" dirty="0"/>
          </a:p>
          <a:p>
            <a:r>
              <a:rPr lang="zh-CN" altLang="zh-CN" sz="2400" dirty="0"/>
              <a:t>一种意见认为室温下量子阱中的复合也是以自由激子的复合为主，</a:t>
            </a:r>
            <a:r>
              <a:rPr lang="zh-CN" altLang="zh-CN" sz="2400" dirty="0">
                <a:solidFill>
                  <a:srgbClr val="0000FF"/>
                </a:solidFill>
              </a:rPr>
              <a:t>两个荧光峰值相应于轻重空穴激子的复合</a:t>
            </a:r>
            <a:endParaRPr lang="en-US" altLang="zh-CN" sz="2400" dirty="0">
              <a:solidFill>
                <a:srgbClr val="0000FF"/>
              </a:solidFill>
            </a:endParaRPr>
          </a:p>
          <a:p>
            <a:r>
              <a:rPr lang="zh-CN" altLang="zh-CN" sz="2400" dirty="0"/>
              <a:t>他们的依据是这两个峰值的位置与激发光谱上看到的两个激子吸收峰（1.534和1.512eV）符合得很好</a:t>
            </a:r>
            <a:endParaRPr lang="en-US" altLang="zh-CN" sz="2400" dirty="0"/>
          </a:p>
          <a:p>
            <a:r>
              <a:rPr lang="zh-CN" altLang="zh-CN" sz="2400" dirty="0"/>
              <a:t>荧光峰的高能带尾则是由于子带之间的自由载流子的复合引起的</a:t>
            </a:r>
            <a:endParaRPr lang="zh-CN" alt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09625"/>
            <a:ext cx="3600400" cy="514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164426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室温荧光特性</a:t>
            </a:r>
            <a:endParaRPr lang="zh-CN" altLang="en-US" dirty="0"/>
          </a:p>
        </p:txBody>
      </p:sp>
      <p:sp>
        <p:nvSpPr>
          <p:cNvPr id="3" name="内容占位符 2"/>
          <p:cNvSpPr>
            <a:spLocks noGrp="1"/>
          </p:cNvSpPr>
          <p:nvPr>
            <p:ph idx="1"/>
          </p:nvPr>
        </p:nvSpPr>
        <p:spPr>
          <a:xfrm>
            <a:off x="4355976" y="1440979"/>
            <a:ext cx="4680520" cy="4968552"/>
          </a:xfrm>
        </p:spPr>
        <p:txBody>
          <a:bodyPr>
            <a:normAutofit fontScale="62500" lnSpcReduction="20000"/>
          </a:bodyPr>
          <a:lstStyle/>
          <a:p>
            <a:pPr>
              <a:lnSpc>
                <a:spcPct val="120000"/>
              </a:lnSpc>
            </a:pPr>
            <a:r>
              <a:rPr lang="zh-CN" altLang="zh-CN" sz="3800" dirty="0"/>
              <a:t>另一种意见则认为，室温下的光荧光</a:t>
            </a:r>
            <a:r>
              <a:rPr lang="zh-CN" altLang="zh-CN" sz="3800" dirty="0">
                <a:solidFill>
                  <a:srgbClr val="0000FF"/>
                </a:solidFill>
              </a:rPr>
              <a:t>不是激子复合而主要是</a:t>
            </a:r>
            <a:r>
              <a:rPr lang="zh-CN" altLang="en-US" sz="3800" dirty="0">
                <a:solidFill>
                  <a:srgbClr val="0000FF"/>
                </a:solidFill>
              </a:rPr>
              <a:t>子</a:t>
            </a:r>
            <a:r>
              <a:rPr lang="zh-CN" altLang="zh-CN" sz="3800" dirty="0">
                <a:solidFill>
                  <a:srgbClr val="0000FF"/>
                </a:solidFill>
              </a:rPr>
              <a:t>带间自由载流子复合产生的</a:t>
            </a:r>
            <a:r>
              <a:rPr lang="zh-CN" altLang="zh-CN" sz="3800" dirty="0"/>
              <a:t>．</a:t>
            </a:r>
            <a:endParaRPr lang="en-US" altLang="zh-CN" sz="3800" dirty="0"/>
          </a:p>
          <a:p>
            <a:pPr>
              <a:lnSpc>
                <a:spcPct val="120000"/>
              </a:lnSpc>
            </a:pPr>
            <a:r>
              <a:rPr lang="zh-CN" altLang="zh-CN" sz="3800" dirty="0"/>
              <a:t>他们测量了不同温度下荧光主峰的光子能量，</a:t>
            </a:r>
            <a:r>
              <a:rPr lang="zh-CN" altLang="en-US" sz="3800" dirty="0"/>
              <a:t>发现</a:t>
            </a:r>
            <a:r>
              <a:rPr lang="zh-CN" altLang="zh-CN" sz="3800" dirty="0"/>
              <a:t>实验点正好比最低子带的重空穴激子应具有的能量（上面的实线）</a:t>
            </a:r>
            <a:r>
              <a:rPr lang="zh-CN" altLang="en-US" sz="3800" dirty="0"/>
              <a:t>高出约</a:t>
            </a:r>
            <a:r>
              <a:rPr lang="en-US" altLang="zh-CN" sz="3800" dirty="0"/>
              <a:t>10meV</a:t>
            </a:r>
            <a:r>
              <a:rPr lang="zh-CN" altLang="en-US" sz="3800" dirty="0"/>
              <a:t>（</a:t>
            </a:r>
            <a:r>
              <a:rPr lang="zh-CN" altLang="zh-CN" sz="3800" dirty="0"/>
              <a:t>如图中的圆圈所示</a:t>
            </a:r>
            <a:r>
              <a:rPr lang="zh-CN" altLang="en-US" sz="3800" dirty="0"/>
              <a:t>）</a:t>
            </a:r>
            <a:r>
              <a:rPr lang="zh-CN" altLang="zh-CN" sz="3800" dirty="0"/>
              <a:t>，这正好是重空穴激子的束缚能．这说明激子已经电离而变为自由载流子</a:t>
            </a:r>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3984766" cy="4192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extLst>
      <p:ext uri="{BB962C8B-B14F-4D97-AF65-F5344CB8AC3E}">
        <p14:creationId xmlns:p14="http://schemas.microsoft.com/office/powerpoint/2010/main" val="420536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7030A0"/>
                </a:solidFill>
              </a:rPr>
              <a:t>超晶格和量子阱中的电子</a:t>
            </a:r>
            <a:r>
              <a:rPr lang="en-US" altLang="zh-CN" dirty="0">
                <a:solidFill>
                  <a:srgbClr val="7030A0"/>
                </a:solidFill>
              </a:rPr>
              <a:t>-</a:t>
            </a:r>
            <a:r>
              <a:rPr lang="zh-CN" altLang="en-US" dirty="0">
                <a:solidFill>
                  <a:srgbClr val="7030A0"/>
                </a:solidFill>
              </a:rPr>
              <a:t>声子相互作用</a:t>
            </a:r>
          </a:p>
        </p:txBody>
      </p:sp>
      <p:sp>
        <p:nvSpPr>
          <p:cNvPr id="3" name="内容占位符 2"/>
          <p:cNvSpPr>
            <a:spLocks noGrp="1"/>
          </p:cNvSpPr>
          <p:nvPr>
            <p:ph idx="1"/>
          </p:nvPr>
        </p:nvSpPr>
        <p:spPr>
          <a:xfrm>
            <a:off x="3790727" y="1628800"/>
            <a:ext cx="5317777" cy="4797152"/>
          </a:xfrm>
        </p:spPr>
        <p:txBody>
          <a:bodyPr>
            <a:noAutofit/>
          </a:bodyPr>
          <a:lstStyle/>
          <a:p>
            <a:r>
              <a:rPr lang="zh-CN" altLang="zh-CN" sz="2400" dirty="0">
                <a:latin typeface="Times New Roman" panose="02020603050405020304" pitchFamily="18" charset="0"/>
                <a:cs typeface="Times New Roman" panose="02020603050405020304" pitchFamily="18" charset="0"/>
              </a:rPr>
              <a:t>由于势阱对电子的限制作用，量子阱中电子和声子将有很强的</a:t>
            </a:r>
            <a:r>
              <a:rPr lang="zh-CN" altLang="en-US" sz="2400" dirty="0">
                <a:latin typeface="Times New Roman" panose="02020603050405020304" pitchFamily="18" charset="0"/>
                <a:cs typeface="Times New Roman" panose="02020603050405020304" pitchFamily="18" charset="0"/>
              </a:rPr>
              <a:t>耦合</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在MOCVD生长的GaAs</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l</a:t>
            </a:r>
            <a:r>
              <a:rPr lang="en-US" altLang="zh-CN" sz="2400" baseline="-25000"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Ga</a:t>
            </a:r>
            <a:r>
              <a:rPr lang="en-US" altLang="zh-CN" sz="2400" baseline="-25000" dirty="0">
                <a:latin typeface="Times New Roman" panose="02020603050405020304" pitchFamily="18" charset="0"/>
                <a:cs typeface="Times New Roman" panose="02020603050405020304" pitchFamily="18" charset="0"/>
              </a:rPr>
              <a:t>1-x</a:t>
            </a:r>
            <a:r>
              <a:rPr lang="zh-CN" altLang="zh-CN" sz="2400" dirty="0">
                <a:latin typeface="Times New Roman" panose="02020603050405020304" pitchFamily="18" charset="0"/>
                <a:cs typeface="Times New Roman" panose="02020603050405020304" pitchFamily="18" charset="0"/>
              </a:rPr>
              <a:t>As量子阱的低温激光光谱上曾看到过这种</a:t>
            </a:r>
            <a:r>
              <a:rPr lang="zh-CN" altLang="en-US" sz="2400" dirty="0">
                <a:latin typeface="Times New Roman" panose="02020603050405020304" pitchFamily="18" charset="0"/>
                <a:cs typeface="Times New Roman" panose="02020603050405020304" pitchFamily="18" charset="0"/>
              </a:rPr>
              <a:t>耦合</a:t>
            </a:r>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Times New Roman" panose="02020603050405020304" pitchFamily="18" charset="0"/>
                <a:cs typeface="Times New Roman" panose="02020603050405020304" pitchFamily="18" charset="0"/>
              </a:rPr>
              <a:t>当激发光功率逐渐增大时，激光不是发生在子带边（横坐标上黑色和白色柱体标明的位置）复合的波长上，也不发生在激子复合（A和B箭头所指）的波长上，而是发生在离子带边一个光学声子能量的地方（约36</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meV左右）</a:t>
            </a:r>
            <a:endParaRPr lang="zh-CN" altLang="en-US" sz="2400"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36480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extLst>
      <p:ext uri="{BB962C8B-B14F-4D97-AF65-F5344CB8AC3E}">
        <p14:creationId xmlns:p14="http://schemas.microsoft.com/office/powerpoint/2010/main" val="369952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耦合量子阱与超晶格</a:t>
            </a:r>
          </a:p>
        </p:txBody>
      </p:sp>
      <p:sp>
        <p:nvSpPr>
          <p:cNvPr id="3" name="内容占位符 2"/>
          <p:cNvSpPr>
            <a:spLocks noGrp="1"/>
          </p:cNvSpPr>
          <p:nvPr>
            <p:ph idx="1"/>
          </p:nvPr>
        </p:nvSpPr>
        <p:spPr/>
        <p:txBody>
          <a:bodyPr/>
          <a:lstStyle/>
          <a:p>
            <a:r>
              <a:rPr lang="zh-CN" altLang="en-US" sz="2800" dirty="0"/>
              <a:t>当多量子阱结构中的势垒层厚度较薄，可以和电子的德布罗意波长相比，使得相邻量子阱中的电子波函数可以发生耦合，称为</a:t>
            </a:r>
            <a:r>
              <a:rPr lang="zh-CN" altLang="en-US" sz="2800" dirty="0">
                <a:solidFill>
                  <a:srgbClr val="0000FF"/>
                </a:solidFill>
              </a:rPr>
              <a:t>耦合量子阱</a:t>
            </a:r>
            <a:endParaRPr lang="en-US" altLang="zh-CN" sz="2800" dirty="0">
              <a:solidFill>
                <a:srgbClr val="0000FF"/>
              </a:solidFill>
            </a:endParaRPr>
          </a:p>
          <a:p>
            <a:r>
              <a:rPr lang="zh-CN" altLang="en-US" sz="2800" dirty="0">
                <a:solidFill>
                  <a:srgbClr val="0000FF"/>
                </a:solidFill>
              </a:rPr>
              <a:t>超晶格</a:t>
            </a:r>
            <a:r>
              <a:rPr lang="zh-CN" altLang="en-US" sz="2800" dirty="0"/>
              <a:t>：人造周期性结构，分为组分超晶格和掺杂超晶格</a:t>
            </a:r>
            <a:endParaRPr lang="en-US" altLang="zh-CN" sz="2800" dirty="0"/>
          </a:p>
          <a:p>
            <a:r>
              <a:rPr lang="zh-CN" altLang="en-US" sz="2800" dirty="0"/>
              <a:t>一般地，耦合量子阱的周期数较少，可以看作是周期数较少的超晶格</a:t>
            </a:r>
            <a:endParaRPr lang="en-US" altLang="zh-CN" sz="2800" dirty="0"/>
          </a:p>
          <a:p>
            <a:r>
              <a:rPr lang="zh-CN" altLang="en-US" sz="2800" dirty="0"/>
              <a:t>因此，超晶格是更广义的概念</a:t>
            </a:r>
          </a:p>
          <a:p>
            <a:endParaRPr lang="zh-CN" altLang="en-US"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756731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电场对光谱的影响</a:t>
            </a:r>
          </a:p>
        </p:txBody>
      </p:sp>
      <p:sp>
        <p:nvSpPr>
          <p:cNvPr id="5" name="内容占位符 4"/>
          <p:cNvSpPr>
            <a:spLocks noGrp="1"/>
          </p:cNvSpPr>
          <p:nvPr>
            <p:ph sz="half" idx="2"/>
          </p:nvPr>
        </p:nvSpPr>
        <p:spPr>
          <a:xfrm>
            <a:off x="4283968" y="1216668"/>
            <a:ext cx="4860032" cy="4293096"/>
          </a:xfrm>
        </p:spPr>
        <p:txBody>
          <a:bodyPr>
            <a:noAutofit/>
          </a:bodyPr>
          <a:lstStyle/>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随电场的增加，荧光峰位置移动，并且强度减弱，甚至淬灭</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400" b="1" dirty="0">
                <a:latin typeface="微软雅黑" panose="020B0503020204020204" pitchFamily="34" charset="-122"/>
                <a:ea typeface="微软雅黑" panose="020B0503020204020204" pitchFamily="34" charset="-122"/>
                <a:cs typeface="Times New Roman" panose="02020603050405020304" pitchFamily="18" charset="0"/>
              </a:rPr>
              <a:t>造成这一现象的原因可能有两个</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一是电场使量子阱中的电子和空穴向不同的方向偏离，改变了激子的束缚能，并且减少了电子和空穴在空间的覆盖区域而降低了激子的跃迁概率．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另一个是电场对量子阱势场的影响增加了载流子以隧道方式穿出阱外的概率，从而使荧光淬灭</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8238"/>
            <a:ext cx="4309464" cy="418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r>
              <a:rPr lang="zh-CN" altLang="en-US" b="1">
                <a:latin typeface="微软雅黑" panose="020B0503020204020204" pitchFamily="34" charset="-122"/>
                <a:ea typeface="微软雅黑" panose="020B0503020204020204" pitchFamily="34" charset="-122"/>
              </a:rPr>
              <a:t>半导体能带工程（</a:t>
            </a:r>
            <a:r>
              <a:rPr lang="en-US" altLang="zh-CN" b="1">
                <a:latin typeface="微软雅黑" panose="020B0503020204020204" pitchFamily="34" charset="-122"/>
                <a:ea typeface="微软雅黑" panose="020B0503020204020204" pitchFamily="34" charset="-122"/>
              </a:rPr>
              <a:t>2024</a:t>
            </a:r>
            <a:r>
              <a:rPr lang="zh-CN" altLang="en-US" b="1">
                <a:latin typeface="微软雅黑" panose="020B0503020204020204" pitchFamily="34" charset="-122"/>
                <a:ea typeface="微软雅黑" panose="020B0503020204020204" pitchFamily="34" charset="-122"/>
              </a:rPr>
              <a:t>春）</a:t>
            </a:r>
          </a:p>
        </p:txBody>
      </p:sp>
      <p:sp>
        <p:nvSpPr>
          <p:cNvPr id="6" name="灯片编号占位符 5"/>
          <p:cNvSpPr>
            <a:spLocks noGrp="1"/>
          </p:cNvSpPr>
          <p:nvPr>
            <p:ph type="sldNum" sz="quarter" idx="12"/>
          </p:nvPr>
        </p:nvSpPr>
        <p:spPr/>
        <p:txBody>
          <a:bodyPr/>
          <a:lstStyle/>
          <a:p>
            <a:fld id="{0C913308-F349-4B6D-A68A-DD1791B4A57B}" type="slidenum">
              <a:rPr lang="zh-CN" altLang="en-US" b="1" smtClean="0">
                <a:latin typeface="微软雅黑" panose="020B0503020204020204" pitchFamily="34" charset="-122"/>
                <a:ea typeface="微软雅黑" panose="020B0503020204020204" pitchFamily="34" charset="-122"/>
              </a:rPr>
              <a:t>50</a:t>
            </a:fld>
            <a:endParaRPr lang="zh-CN" altLang="en-US"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44392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组分超晶格</a:t>
            </a:r>
          </a:p>
        </p:txBody>
      </p:sp>
      <p:sp>
        <p:nvSpPr>
          <p:cNvPr id="3" name="内容占位符 2"/>
          <p:cNvSpPr>
            <a:spLocks noGrp="1"/>
          </p:cNvSpPr>
          <p:nvPr>
            <p:ph idx="1"/>
          </p:nvPr>
        </p:nvSpPr>
        <p:spPr/>
        <p:txBody>
          <a:bodyPr>
            <a:normAutofit/>
          </a:bodyPr>
          <a:lstStyle/>
          <a:p>
            <a:r>
              <a:rPr lang="zh-CN" altLang="en-US" sz="2400" dirty="0">
                <a:solidFill>
                  <a:srgbClr val="0000FF"/>
                </a:solidFill>
              </a:rPr>
              <a:t>组分超晶格</a:t>
            </a:r>
            <a:r>
              <a:rPr lang="zh-CN" altLang="en-US" sz="2400" dirty="0"/>
              <a:t>：大量重复相间的组分不同的薄层，每层的厚度都很小，都可以和电子的德布罗意波长相比，和多量子阱相比，相邻势阱中的电子可以互相耦合，原来在多量子阱中分立的能级将</a:t>
            </a:r>
            <a:r>
              <a:rPr lang="zh-CN" altLang="en-US" sz="2400" dirty="0">
                <a:solidFill>
                  <a:srgbClr val="0000FF"/>
                </a:solidFill>
              </a:rPr>
              <a:t>扩展成能带</a:t>
            </a:r>
            <a:endParaRPr lang="en-US" altLang="zh-CN" sz="2400" dirty="0">
              <a:solidFill>
                <a:srgbClr val="0000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863181"/>
            <a:ext cx="531122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740" y="3863181"/>
            <a:ext cx="355277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76462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掺杂超晶格</a:t>
            </a:r>
          </a:p>
        </p:txBody>
      </p:sp>
      <p:sp>
        <p:nvSpPr>
          <p:cNvPr id="3" name="内容占位符 2"/>
          <p:cNvSpPr>
            <a:spLocks noGrp="1"/>
          </p:cNvSpPr>
          <p:nvPr>
            <p:ph idx="1"/>
          </p:nvPr>
        </p:nvSpPr>
        <p:spPr>
          <a:xfrm>
            <a:off x="457200" y="1340768"/>
            <a:ext cx="8229600" cy="4525963"/>
          </a:xfrm>
        </p:spPr>
        <p:txBody>
          <a:bodyPr>
            <a:normAutofit/>
          </a:bodyPr>
          <a:lstStyle/>
          <a:p>
            <a:r>
              <a:rPr lang="zh-CN" altLang="en-US" sz="2800" dirty="0">
                <a:solidFill>
                  <a:srgbClr val="0000FF"/>
                </a:solidFill>
              </a:rPr>
              <a:t>掺杂超晶格</a:t>
            </a:r>
            <a:r>
              <a:rPr lang="zh-CN" altLang="en-US" sz="2800" dirty="0"/>
              <a:t>：由材料相同但掺杂类型不同的大量重复相同的薄层长在同一块单晶上所形成，可以看作是大量</a:t>
            </a:r>
            <a:r>
              <a:rPr lang="en-US" altLang="zh-CN" sz="2800" dirty="0" err="1"/>
              <a:t>pn</a:t>
            </a:r>
            <a:r>
              <a:rPr lang="zh-CN" altLang="en-US" sz="2800" dirty="0"/>
              <a:t>结的重复，其周期比空间电荷区的宽度小很多，因而</a:t>
            </a:r>
            <a:r>
              <a:rPr lang="zh-CN" altLang="en-US" sz="2800" dirty="0">
                <a:solidFill>
                  <a:srgbClr val="0000FF"/>
                </a:solidFill>
              </a:rPr>
              <a:t>全部</a:t>
            </a:r>
            <a:r>
              <a:rPr lang="en-US" altLang="zh-CN" sz="2800" dirty="0" err="1">
                <a:solidFill>
                  <a:srgbClr val="0000FF"/>
                </a:solidFill>
              </a:rPr>
              <a:t>pn</a:t>
            </a:r>
            <a:r>
              <a:rPr lang="zh-CN" altLang="en-US" sz="2800" dirty="0">
                <a:solidFill>
                  <a:srgbClr val="0000FF"/>
                </a:solidFill>
              </a:rPr>
              <a:t>结都是耗尽的</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796" y="3436837"/>
            <a:ext cx="491640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207255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7030A0"/>
                </a:solidFill>
              </a:rPr>
              <a:t>第四章  半导体量子阱和超晶格</a:t>
            </a:r>
            <a:endParaRPr lang="zh-CN" altLang="en-US" sz="4000" dirty="0"/>
          </a:p>
        </p:txBody>
      </p:sp>
      <p:sp>
        <p:nvSpPr>
          <p:cNvPr id="3" name="内容占位符 2"/>
          <p:cNvSpPr>
            <a:spLocks noGrp="1"/>
          </p:cNvSpPr>
          <p:nvPr>
            <p:ph idx="1"/>
          </p:nvPr>
        </p:nvSpPr>
        <p:spPr/>
        <p:txBody>
          <a:bodyPr>
            <a:normAutofit/>
          </a:bodyPr>
          <a:lstStyle/>
          <a:p>
            <a:r>
              <a:rPr lang="en-US" altLang="zh-CN" sz="2800" dirty="0"/>
              <a:t>4.1 </a:t>
            </a:r>
            <a:r>
              <a:rPr lang="zh-CN" altLang="en-US" sz="2800" dirty="0"/>
              <a:t>量子阱和超晶格的定义</a:t>
            </a:r>
            <a:endParaRPr lang="en-US" altLang="zh-CN" sz="2800" dirty="0"/>
          </a:p>
          <a:p>
            <a:r>
              <a:rPr lang="en-US" altLang="zh-CN" sz="2800" dirty="0">
                <a:solidFill>
                  <a:srgbClr val="0000FF"/>
                </a:solidFill>
              </a:rPr>
              <a:t>4.2 </a:t>
            </a:r>
            <a:r>
              <a:rPr lang="zh-CN" altLang="en-US" sz="2800" dirty="0">
                <a:solidFill>
                  <a:srgbClr val="0000FF"/>
                </a:solidFill>
              </a:rPr>
              <a:t>量子阱和超晶格的能带和电子态</a:t>
            </a:r>
            <a:endParaRPr lang="en-US" altLang="zh-CN" sz="2800" dirty="0">
              <a:solidFill>
                <a:srgbClr val="0000FF"/>
              </a:solidFill>
            </a:endParaRPr>
          </a:p>
          <a:p>
            <a:r>
              <a:rPr lang="en-US" altLang="zh-CN" sz="2800" dirty="0"/>
              <a:t>4.3 </a:t>
            </a:r>
            <a:r>
              <a:rPr lang="zh-CN" altLang="en-US" sz="2800" dirty="0"/>
              <a:t>量子阱和超晶格的电学和光电特性</a:t>
            </a:r>
          </a:p>
          <a:p>
            <a:r>
              <a:rPr lang="en-US" altLang="zh-CN" sz="2800" dirty="0"/>
              <a:t>4.4 </a:t>
            </a:r>
            <a:r>
              <a:rPr lang="zh-CN" altLang="en-US" sz="2800" dirty="0"/>
              <a:t>量子阱发光器件</a:t>
            </a:r>
            <a:endParaRPr lang="en-US" altLang="zh-CN" sz="2800"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15798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7030A0"/>
                </a:solidFill>
              </a:rPr>
              <a:t>超晶格的能带和电子态</a:t>
            </a:r>
          </a:p>
        </p:txBody>
      </p:sp>
      <p:sp>
        <p:nvSpPr>
          <p:cNvPr id="3" name="内容占位符 2"/>
          <p:cNvSpPr>
            <a:spLocks noGrp="1"/>
          </p:cNvSpPr>
          <p:nvPr>
            <p:ph idx="1"/>
          </p:nvPr>
        </p:nvSpPr>
        <p:spPr>
          <a:xfrm>
            <a:off x="457200" y="1389717"/>
            <a:ext cx="8229600" cy="5069159"/>
          </a:xfrm>
        </p:spPr>
        <p:txBody>
          <a:bodyPr>
            <a:normAutofit/>
          </a:bodyPr>
          <a:lstStyle/>
          <a:p>
            <a:r>
              <a:rPr lang="zh-CN" altLang="zh-CN" sz="2800" dirty="0"/>
              <a:t>超晶格中除了原有的晶格周期性势场之外，还存在着</a:t>
            </a:r>
            <a:r>
              <a:rPr lang="zh-CN" altLang="zh-CN" sz="2800" dirty="0">
                <a:solidFill>
                  <a:srgbClr val="0000FF"/>
                </a:solidFill>
              </a:rPr>
              <a:t>一个人为的周期大得多的周期性势场</a:t>
            </a:r>
            <a:r>
              <a:rPr lang="zh-CN" altLang="en-US" sz="2800" dirty="0"/>
              <a:t>。</a:t>
            </a:r>
            <a:r>
              <a:rPr lang="zh-CN" altLang="zh-CN" sz="2800" dirty="0"/>
              <a:t>可用多种方法从理论上计算出半导体超晶格的能带结构</a:t>
            </a:r>
            <a:r>
              <a:rPr lang="zh-CN" altLang="en-US" sz="2800" dirty="0"/>
              <a:t>。</a:t>
            </a:r>
            <a:r>
              <a:rPr lang="zh-CN" altLang="zh-CN" sz="2800" dirty="0"/>
              <a:t>有效质量近似的方法比较简单，用得较多，且和实验结果符合得较好</a:t>
            </a:r>
            <a:r>
              <a:rPr lang="zh-CN" altLang="en-US" sz="2800" dirty="0"/>
              <a:t>。</a:t>
            </a:r>
            <a:endParaRPr lang="en-US" altLang="zh-CN" sz="2800"/>
          </a:p>
          <a:p>
            <a:r>
              <a:rPr lang="zh-CN" altLang="zh-CN" sz="2800"/>
              <a:t>半导体</a:t>
            </a:r>
            <a:r>
              <a:rPr lang="zh-CN" altLang="zh-CN" sz="2800" dirty="0"/>
              <a:t>中有效质量方程为</a:t>
            </a:r>
            <a:endParaRPr lang="en-US" altLang="zh-CN" sz="2800"/>
          </a:p>
          <a:p>
            <a:endParaRPr lang="en-US" altLang="zh-CN" sz="2800"/>
          </a:p>
          <a:p>
            <a:pPr marL="0" indent="0">
              <a:buNone/>
            </a:pPr>
            <a:r>
              <a:rPr lang="zh-CN" altLang="zh-CN" sz="2800"/>
              <a:t>式</a:t>
            </a:r>
            <a:r>
              <a:rPr lang="zh-CN" altLang="zh-CN" sz="2800" dirty="0"/>
              <a:t>中，</a:t>
            </a:r>
            <a:r>
              <a:rPr lang="en-US" altLang="zh-CN" sz="2800" i="1">
                <a:latin typeface="Times New Roman" panose="02020603050405020304" pitchFamily="18" charset="0"/>
                <a:cs typeface="Times New Roman" panose="02020603050405020304" pitchFamily="18" charset="0"/>
              </a:rPr>
              <a:t>m*</a:t>
            </a:r>
            <a:r>
              <a:rPr lang="zh-CN" altLang="zh-CN" sz="2800"/>
              <a:t>是</a:t>
            </a:r>
            <a:r>
              <a:rPr lang="zh-CN" altLang="zh-CN" sz="2800" dirty="0"/>
              <a:t>半导体中电子或空穴的有效质量，</a:t>
            </a:r>
            <a:r>
              <a:rPr lang="en-US" altLang="zh-CN" sz="2800" i="1">
                <a:latin typeface="Times New Roman" panose="02020603050405020304" pitchFamily="18" charset="0"/>
                <a:cs typeface="Times New Roman" panose="02020603050405020304" pitchFamily="18" charset="0"/>
              </a:rPr>
              <a:t>E</a:t>
            </a:r>
            <a:r>
              <a:rPr lang="en-US" altLang="zh-CN" sz="2800" i="1" baseline="-25000">
                <a:latin typeface="Times New Roman" panose="02020603050405020304" pitchFamily="18" charset="0"/>
                <a:cs typeface="Times New Roman" panose="02020603050405020304" pitchFamily="18" charset="0"/>
              </a:rPr>
              <a:t>n</a:t>
            </a:r>
            <a:r>
              <a:rPr lang="en-US" altLang="zh-CN" sz="2800"/>
              <a:t>(</a:t>
            </a:r>
            <a:r>
              <a:rPr lang="zh-CN" altLang="zh-CN" sz="2800">
                <a:latin typeface="Times New Roman" panose="02020603050405020304" pitchFamily="18" charset="0"/>
                <a:cs typeface="Times New Roman" panose="02020603050405020304" pitchFamily="18" charset="0"/>
              </a:rPr>
              <a:t>0</a:t>
            </a:r>
            <a:r>
              <a:rPr lang="en-US" altLang="zh-CN" sz="2800"/>
              <a:t>)</a:t>
            </a:r>
            <a:r>
              <a:rPr lang="zh-CN" altLang="zh-CN" sz="2800"/>
              <a:t>是</a:t>
            </a:r>
            <a:r>
              <a:rPr lang="zh-CN" altLang="zh-CN" sz="2800" dirty="0"/>
              <a:t>相应的带边能量</a:t>
            </a:r>
            <a:r>
              <a:rPr lang="zh-CN" altLang="en-US" sz="2800" dirty="0"/>
              <a:t>。</a:t>
            </a:r>
            <a:r>
              <a:rPr lang="zh-CN" altLang="zh-CN" sz="2800" dirty="0"/>
              <a:t>晶体微观结构的所有信息都集中表现在有效质量</a:t>
            </a:r>
            <a:r>
              <a:rPr lang="en-US" altLang="zh-CN" sz="2800" i="1">
                <a:latin typeface="Times New Roman" panose="02020603050405020304" pitchFamily="18" charset="0"/>
                <a:cs typeface="Times New Roman" panose="02020603050405020304" pitchFamily="18" charset="0"/>
              </a:rPr>
              <a:t>m*</a:t>
            </a:r>
            <a:r>
              <a:rPr lang="zh-CN" altLang="zh-CN" sz="2800"/>
              <a:t>和</a:t>
            </a:r>
            <a:r>
              <a:rPr lang="zh-CN" altLang="zh-CN" sz="2800" dirty="0"/>
              <a:t>带边</a:t>
            </a:r>
            <a:r>
              <a:rPr lang="en-US" altLang="zh-CN" sz="2800" i="1">
                <a:latin typeface="Times New Roman" panose="02020603050405020304" pitchFamily="18" charset="0"/>
                <a:cs typeface="Times New Roman" panose="02020603050405020304" pitchFamily="18" charset="0"/>
              </a:rPr>
              <a:t>E</a:t>
            </a:r>
            <a:r>
              <a:rPr lang="en-US" altLang="zh-CN" sz="2800" i="1" baseline="-25000">
                <a:latin typeface="Times New Roman" panose="02020603050405020304" pitchFamily="18" charset="0"/>
                <a:cs typeface="Times New Roman" panose="02020603050405020304" pitchFamily="18" charset="0"/>
              </a:rPr>
              <a:t>n</a:t>
            </a:r>
            <a:r>
              <a:rPr lang="en-US" altLang="zh-CN" sz="2800"/>
              <a:t>(</a:t>
            </a:r>
            <a:r>
              <a:rPr lang="zh-CN" altLang="zh-CN" sz="2800">
                <a:latin typeface="Times New Roman" panose="02020603050405020304" pitchFamily="18" charset="0"/>
                <a:cs typeface="Times New Roman" panose="02020603050405020304" pitchFamily="18" charset="0"/>
              </a:rPr>
              <a:t>0</a:t>
            </a:r>
            <a:r>
              <a:rPr lang="en-US" altLang="zh-CN" sz="2800"/>
              <a:t>)</a:t>
            </a:r>
            <a:r>
              <a:rPr lang="zh-CN" altLang="zh-CN" sz="2800"/>
              <a:t>上</a:t>
            </a:r>
            <a:r>
              <a:rPr lang="zh-CN" altLang="en-US" sz="2800" dirty="0"/>
              <a:t>。</a:t>
            </a:r>
            <a:r>
              <a:rPr lang="zh-CN" altLang="zh-CN" sz="2800" i="1" dirty="0">
                <a:latin typeface="Times New Roman" panose="02020603050405020304" pitchFamily="18" charset="0"/>
                <a:cs typeface="Times New Roman" panose="02020603050405020304" pitchFamily="18" charset="0"/>
              </a:rPr>
              <a:t>U</a:t>
            </a:r>
            <a:r>
              <a:rPr lang="zh-CN" altLang="zh-CN" sz="2800" dirty="0">
                <a:latin typeface="Times New Roman" panose="02020603050405020304" pitchFamily="18" charset="0"/>
                <a:cs typeface="Times New Roman" panose="02020603050405020304" pitchFamily="18" charset="0"/>
              </a:rPr>
              <a:t>(</a:t>
            </a:r>
            <a:r>
              <a:rPr lang="zh-CN" altLang="zh-CN" sz="2800" i="1" dirty="0">
                <a:latin typeface="Times New Roman" panose="02020603050405020304" pitchFamily="18" charset="0"/>
                <a:cs typeface="Times New Roman" panose="02020603050405020304" pitchFamily="18" charset="0"/>
              </a:rPr>
              <a:t>z</a:t>
            </a:r>
            <a:r>
              <a:rPr lang="en-US" altLang="zh-CN" sz="2800">
                <a:latin typeface="Times New Roman" panose="02020603050405020304" pitchFamily="18" charset="0"/>
                <a:cs typeface="Times New Roman" panose="02020603050405020304" pitchFamily="18" charset="0"/>
              </a:rPr>
              <a:t>)</a:t>
            </a:r>
            <a:r>
              <a:rPr lang="zh-CN" altLang="zh-CN" sz="2800"/>
              <a:t>是</a:t>
            </a:r>
            <a:r>
              <a:rPr lang="zh-CN" altLang="zh-CN" sz="2800" dirty="0"/>
              <a:t>半导体中的附加势能</a:t>
            </a:r>
            <a:r>
              <a:rPr lang="zh-CN" altLang="en-US" sz="2800" dirty="0"/>
              <a:t>。</a:t>
            </a:r>
            <a:endParaRPr lang="zh-CN" altLang="zh-CN" sz="2800" dirty="0"/>
          </a:p>
          <a:p>
            <a:endParaRPr lang="zh-CN" altLang="en-US" sz="2800" dirty="0"/>
          </a:p>
        </p:txBody>
      </p:sp>
      <p:sp>
        <p:nvSpPr>
          <p:cNvPr id="4" name="日期占位符 3"/>
          <p:cNvSpPr>
            <a:spLocks noGrp="1"/>
          </p:cNvSpPr>
          <p:nvPr>
            <p:ph type="dt" sz="half" idx="10"/>
          </p:nvPr>
        </p:nvSpPr>
        <p:spPr/>
        <p:txBody>
          <a:bodyPr/>
          <a:lstStyle/>
          <a:p>
            <a:r>
              <a:rPr lang="zh-CN" altLang="en-US"/>
              <a:t>半导体能带工程（</a:t>
            </a:r>
            <a:r>
              <a:rPr lang="en-US" altLang="zh-CN"/>
              <a:t>2024</a:t>
            </a:r>
            <a:r>
              <a:rPr lang="zh-CN" altLang="en-US"/>
              <a:t>春）</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7" name="对象 6">
            <a:extLst>
              <a:ext uri="{FF2B5EF4-FFF2-40B4-BE49-F238E27FC236}">
                <a16:creationId xmlns:a16="http://schemas.microsoft.com/office/drawing/2014/main" id="{9D619E2E-4E54-4BC5-A9BE-DA55761556D0}"/>
              </a:ext>
            </a:extLst>
          </p:cNvPr>
          <p:cNvGraphicFramePr>
            <a:graphicFrameLocks noChangeAspect="1"/>
          </p:cNvGraphicFramePr>
          <p:nvPr>
            <p:extLst>
              <p:ext uri="{D42A27DB-BD31-4B8C-83A1-F6EECF244321}">
                <p14:modId xmlns:p14="http://schemas.microsoft.com/office/powerpoint/2010/main" val="1323354699"/>
              </p:ext>
            </p:extLst>
          </p:nvPr>
        </p:nvGraphicFramePr>
        <p:xfrm>
          <a:off x="2601653" y="4005064"/>
          <a:ext cx="4248150" cy="701675"/>
        </p:xfrm>
        <a:graphic>
          <a:graphicData uri="http://schemas.openxmlformats.org/presentationml/2006/ole">
            <mc:AlternateContent xmlns:mc="http://schemas.openxmlformats.org/markup-compatibility/2006">
              <mc:Choice xmlns:v="urn:schemas-microsoft-com:vml" Requires="v">
                <p:oleObj name="Equation" r:id="rId2" imgW="4247597" imgH="701305" progId="Equation.DSMT4">
                  <p:embed/>
                </p:oleObj>
              </mc:Choice>
              <mc:Fallback>
                <p:oleObj name="Equation" r:id="rId2" imgW="4247597" imgH="701305" progId="Equation.DSMT4">
                  <p:embed/>
                  <p:pic>
                    <p:nvPicPr>
                      <p:cNvPr id="7" name="对象 6">
                        <a:extLst>
                          <a:ext uri="{FF2B5EF4-FFF2-40B4-BE49-F238E27FC236}">
                            <a16:creationId xmlns:a16="http://schemas.microsoft.com/office/drawing/2014/main" id="{9D619E2E-4E54-4BC5-A9BE-DA55761556D0}"/>
                          </a:ext>
                        </a:extLst>
                      </p:cNvPr>
                      <p:cNvPicPr/>
                      <p:nvPr/>
                    </p:nvPicPr>
                    <p:blipFill>
                      <a:blip r:embed="rId3"/>
                      <a:stretch>
                        <a:fillRect/>
                      </a:stretch>
                    </p:blipFill>
                    <p:spPr>
                      <a:xfrm>
                        <a:off x="2601653" y="4005064"/>
                        <a:ext cx="4248150" cy="701675"/>
                      </a:xfrm>
                      <a:prstGeom prst="rect">
                        <a:avLst/>
                      </a:prstGeom>
                    </p:spPr>
                  </p:pic>
                </p:oleObj>
              </mc:Fallback>
            </mc:AlternateContent>
          </a:graphicData>
        </a:graphic>
      </p:graphicFrame>
    </p:spTree>
    <p:extLst>
      <p:ext uri="{BB962C8B-B14F-4D97-AF65-F5344CB8AC3E}">
        <p14:creationId xmlns:p14="http://schemas.microsoft.com/office/powerpoint/2010/main" val="16456184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9637</TotalTime>
  <Words>4114</Words>
  <Application>Microsoft Office PowerPoint</Application>
  <PresentationFormat>On-screen Show (4:3)</PresentationFormat>
  <Paragraphs>329</Paragraphs>
  <Slides>50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等线</vt:lpstr>
      <vt:lpstr>微软雅黑</vt:lpstr>
      <vt:lpstr>Arial</vt:lpstr>
      <vt:lpstr>Calibri</vt:lpstr>
      <vt:lpstr>Cambria Math</vt:lpstr>
      <vt:lpstr>Times New Roman</vt:lpstr>
      <vt:lpstr>Wingdings</vt:lpstr>
      <vt:lpstr>Office 主题</vt:lpstr>
      <vt:lpstr>Equation</vt:lpstr>
      <vt:lpstr>第四章  半导体量子阱和超晶格</vt:lpstr>
      <vt:lpstr>第四章  半导体量子阱和超晶格</vt:lpstr>
      <vt:lpstr>量子阱</vt:lpstr>
      <vt:lpstr>多量子阱</vt:lpstr>
      <vt:lpstr>耦合量子阱与超晶格</vt:lpstr>
      <vt:lpstr>组分超晶格</vt:lpstr>
      <vt:lpstr>掺杂超晶格</vt:lpstr>
      <vt:lpstr>第四章  半导体量子阱和超晶格</vt:lpstr>
      <vt:lpstr>超晶格的能带和电子态</vt:lpstr>
      <vt:lpstr>超晶格的能带和电子态</vt:lpstr>
      <vt:lpstr>超晶格的能带和电子态</vt:lpstr>
      <vt:lpstr>超晶格的能带和电子态</vt:lpstr>
      <vt:lpstr>超晶格的能带和电子态</vt:lpstr>
      <vt:lpstr>超晶格的能带和电子态</vt:lpstr>
      <vt:lpstr>薛定谔方程和泊松方程</vt:lpstr>
      <vt:lpstr>薛定谔方程和泊松方程</vt:lpstr>
      <vt:lpstr>调制掺杂量子阱的能带和电子态</vt:lpstr>
      <vt:lpstr>InAs-GaSb II型超晶格</vt:lpstr>
      <vt:lpstr>InAs/GaSb超晶格的子带结构</vt:lpstr>
      <vt:lpstr>应变层超晶格</vt:lpstr>
      <vt:lpstr>应变层超晶格</vt:lpstr>
      <vt:lpstr>应变层超晶格</vt:lpstr>
      <vt:lpstr>应变层超晶格</vt:lpstr>
      <vt:lpstr>InxGa1-xAs/InP应变量子阱</vt:lpstr>
      <vt:lpstr>不同应变状态下应变量子阱在动量空间的能带结构</vt:lpstr>
      <vt:lpstr>应变补偿量子阱</vt:lpstr>
      <vt:lpstr>AlGaN 补偿层实现 InGaN 红光 LED</vt:lpstr>
      <vt:lpstr>AlGaN 补偿层实现 InGaN 红光 LED</vt:lpstr>
      <vt:lpstr>掺杂超晶格</vt:lpstr>
      <vt:lpstr>掺杂超晶格</vt:lpstr>
      <vt:lpstr>掺杂超晶格</vt:lpstr>
      <vt:lpstr>第四章  半导体量子阱和超晶格</vt:lpstr>
      <vt:lpstr>垂直于超晶格方向的电子输运</vt:lpstr>
      <vt:lpstr>垂直于超晶格方向的电子输运</vt:lpstr>
      <vt:lpstr>垂直于超晶格方向的电子输运</vt:lpstr>
      <vt:lpstr>单量子阱中的电子状态</vt:lpstr>
      <vt:lpstr>量子阱中二维电子气的态密度</vt:lpstr>
      <vt:lpstr>量子阱中的跃迁选择定则</vt:lpstr>
      <vt:lpstr>量子阱中的跃迁选择定则</vt:lpstr>
      <vt:lpstr>量子阱中的激子效应</vt:lpstr>
      <vt:lpstr>量子阱中的激子效应</vt:lpstr>
      <vt:lpstr>量子阱中的激子效应</vt:lpstr>
      <vt:lpstr>量子阱中的激子效应</vt:lpstr>
      <vt:lpstr>量子阱中的激子效应</vt:lpstr>
      <vt:lpstr>量子阱中的激子效应</vt:lpstr>
      <vt:lpstr>量子阱激子实测吸收光谱</vt:lpstr>
      <vt:lpstr>室温荧光特性</vt:lpstr>
      <vt:lpstr>室温荧光特性</vt:lpstr>
      <vt:lpstr>超晶格和量子阱中的电子-声子相互作用</vt:lpstr>
      <vt:lpstr>电场对光谱的影响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半导体异质结的电学特性</dc:title>
  <dc:creator>Wang Lai</dc:creator>
  <cp:lastModifiedBy>Chenyang Sun</cp:lastModifiedBy>
  <cp:revision>237</cp:revision>
  <dcterms:created xsi:type="dcterms:W3CDTF">2014-07-14T07:14:39Z</dcterms:created>
  <dcterms:modified xsi:type="dcterms:W3CDTF">2024-04-26T03:19:25Z</dcterms:modified>
</cp:coreProperties>
</file>