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86420" autoAdjust="0"/>
  </p:normalViewPr>
  <p:slideViewPr>
    <p:cSldViewPr>
      <p:cViewPr>
        <p:scale>
          <a:sx n="75" d="100"/>
          <a:sy n="75" d="100"/>
        </p:scale>
        <p:origin x="1493" y="38"/>
      </p:cViewPr>
      <p:guideLst>
        <p:guide orient="horz" pos="2160"/>
        <p:guide pos="2880"/>
      </p:guideLst>
    </p:cSldViewPr>
  </p:slideViewPr>
  <p:outlineViewPr>
    <p:cViewPr>
      <p:scale>
        <a:sx n="33" d="100"/>
        <a:sy n="33" d="100"/>
      </p:scale>
      <p:origin x="0" y="-147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5D4CA-8285-4721-9860-B80F5D01C9AC}" type="datetimeFigureOut">
              <a:rPr lang="zh-CN" altLang="en-US" smtClean="0"/>
              <a:pPr/>
              <a:t>2022/10/4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5660A-FE2E-483D-B548-B6CB63C2CB4E}" type="slidenum">
              <a:rPr lang="zh-CN" altLang="en-US" smtClean="0"/>
              <a:pPr/>
              <a:t>‹#›</a:t>
            </a:fld>
            <a:endParaRPr lang="zh-CN" altLang="en-US"/>
          </a:p>
        </p:txBody>
      </p:sp>
    </p:spTree>
    <p:extLst>
      <p:ext uri="{BB962C8B-B14F-4D97-AF65-F5344CB8AC3E}">
        <p14:creationId xmlns:p14="http://schemas.microsoft.com/office/powerpoint/2010/main" val="31632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此页添加两种导引的具体做法</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6</a:t>
            </a:fld>
            <a:endParaRPr lang="zh-CN" altLang="en-US"/>
          </a:p>
        </p:txBody>
      </p:sp>
    </p:spTree>
    <p:extLst>
      <p:ext uri="{BB962C8B-B14F-4D97-AF65-F5344CB8AC3E}">
        <p14:creationId xmlns:p14="http://schemas.microsoft.com/office/powerpoint/2010/main" val="2310728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此页第一条原在本节最后，提前</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15</a:t>
            </a:fld>
            <a:endParaRPr lang="zh-CN" altLang="en-US"/>
          </a:p>
        </p:txBody>
      </p:sp>
    </p:spTree>
    <p:extLst>
      <p:ext uri="{BB962C8B-B14F-4D97-AF65-F5344CB8AC3E}">
        <p14:creationId xmlns:p14="http://schemas.microsoft.com/office/powerpoint/2010/main" val="402520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此页第一条为补充</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16</a:t>
            </a:fld>
            <a:endParaRPr lang="zh-CN" altLang="en-US"/>
          </a:p>
        </p:txBody>
      </p:sp>
    </p:spTree>
    <p:extLst>
      <p:ext uri="{BB962C8B-B14F-4D97-AF65-F5344CB8AC3E}">
        <p14:creationId xmlns:p14="http://schemas.microsoft.com/office/powerpoint/2010/main" val="3219999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19</a:t>
            </a:fld>
            <a:endParaRPr lang="zh-CN" altLang="en-US"/>
          </a:p>
        </p:txBody>
      </p:sp>
    </p:spTree>
    <p:extLst>
      <p:ext uri="{BB962C8B-B14F-4D97-AF65-F5344CB8AC3E}">
        <p14:creationId xmlns:p14="http://schemas.microsoft.com/office/powerpoint/2010/main" val="923247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最有一条为补充</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21</a:t>
            </a:fld>
            <a:endParaRPr lang="zh-CN" altLang="en-US"/>
          </a:p>
        </p:txBody>
      </p:sp>
    </p:spTree>
    <p:extLst>
      <p:ext uri="{BB962C8B-B14F-4D97-AF65-F5344CB8AC3E}">
        <p14:creationId xmlns:p14="http://schemas.microsoft.com/office/powerpoint/2010/main" val="333701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此页与上页调整了内容位置</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24</a:t>
            </a:fld>
            <a:endParaRPr lang="zh-CN" altLang="en-US"/>
          </a:p>
        </p:txBody>
      </p:sp>
    </p:spTree>
    <p:extLst>
      <p:ext uri="{BB962C8B-B14F-4D97-AF65-F5344CB8AC3E}">
        <p14:creationId xmlns:p14="http://schemas.microsoft.com/office/powerpoint/2010/main" val="32150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此页公式需要核实，另外考虑是否保留？</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27</a:t>
            </a:fld>
            <a:endParaRPr lang="zh-CN" altLang="en-US"/>
          </a:p>
        </p:txBody>
      </p:sp>
    </p:spTree>
    <p:extLst>
      <p:ext uri="{BB962C8B-B14F-4D97-AF65-F5344CB8AC3E}">
        <p14:creationId xmlns:p14="http://schemas.microsoft.com/office/powerpoint/2010/main" val="377640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此页为补充内容</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7</a:t>
            </a:fld>
            <a:endParaRPr lang="zh-CN" altLang="en-US"/>
          </a:p>
        </p:txBody>
      </p:sp>
    </p:spTree>
    <p:extLst>
      <p:ext uri="{BB962C8B-B14F-4D97-AF65-F5344CB8AC3E}">
        <p14:creationId xmlns:p14="http://schemas.microsoft.com/office/powerpoint/2010/main" val="35447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此页公式无误</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8</a:t>
            </a:fld>
            <a:endParaRPr lang="zh-CN" altLang="en-US"/>
          </a:p>
        </p:txBody>
      </p:sp>
    </p:spTree>
    <p:extLst>
      <p:ext uri="{BB962C8B-B14F-4D97-AF65-F5344CB8AC3E}">
        <p14:creationId xmlns:p14="http://schemas.microsoft.com/office/powerpoint/2010/main" val="372529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此页公式无误</a:t>
            </a:r>
          </a:p>
          <a:p>
            <a:endParaRPr lang="zh-CN" altLang="en-US"/>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9</a:t>
            </a:fld>
            <a:endParaRPr lang="zh-CN" altLang="en-US"/>
          </a:p>
        </p:txBody>
      </p:sp>
    </p:spTree>
    <p:extLst>
      <p:ext uri="{BB962C8B-B14F-4D97-AF65-F5344CB8AC3E}">
        <p14:creationId xmlns:p14="http://schemas.microsoft.com/office/powerpoint/2010/main" val="267475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a:t>
            </a:r>
            <a:r>
              <a:rPr lang="en-US" altLang="zh-CN"/>
              <a:t>2.2.23</a:t>
            </a:r>
            <a:r>
              <a:rPr lang="zh-CN" altLang="en-US"/>
              <a:t>无误，需要注意</a:t>
            </a:r>
            <a:r>
              <a:rPr lang="en-US" altLang="zh-CN"/>
              <a:t>K</a:t>
            </a:r>
            <a:r>
              <a:rPr lang="en-US" altLang="zh-CN" baseline="-25000"/>
              <a:t>0</a:t>
            </a:r>
            <a:r>
              <a:rPr lang="en-US" altLang="zh-CN" baseline="30000"/>
              <a:t>2</a:t>
            </a:r>
            <a:r>
              <a:rPr lang="zh-CN" altLang="en-US"/>
              <a:t>应该为</a:t>
            </a:r>
            <a:r>
              <a:rPr lang="en-US" altLang="zh-CN"/>
              <a:t>k</a:t>
            </a:r>
            <a:r>
              <a:rPr lang="en-US" altLang="zh-CN" baseline="-25000"/>
              <a:t>0</a:t>
            </a:r>
            <a:r>
              <a:rPr lang="en-US" altLang="zh-CN" baseline="30000"/>
              <a:t>2</a:t>
            </a:r>
            <a:r>
              <a:rPr lang="zh-CN" altLang="en-US"/>
              <a:t>，表示</a:t>
            </a:r>
            <a:r>
              <a:rPr lang="el-GR" altLang="zh-CN"/>
              <a:t>ω</a:t>
            </a:r>
            <a:r>
              <a:rPr lang="en-US" altLang="zh-CN" baseline="30000"/>
              <a:t>2</a:t>
            </a:r>
            <a:r>
              <a:rPr lang="el-GR" altLang="zh-CN"/>
              <a:t>μ</a:t>
            </a:r>
            <a:r>
              <a:rPr lang="en-US" altLang="zh-CN" baseline="-25000"/>
              <a:t>0</a:t>
            </a:r>
            <a:r>
              <a:rPr lang="el-GR" altLang="zh-CN"/>
              <a:t>ε</a:t>
            </a:r>
            <a:r>
              <a:rPr lang="en-US" altLang="zh-CN" baseline="-25000"/>
              <a:t>0</a:t>
            </a:r>
            <a:r>
              <a:rPr lang="zh-CN" altLang="en-US"/>
              <a:t>，即真空中光波矢的平方</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10</a:t>
            </a:fld>
            <a:endParaRPr lang="zh-CN" altLang="en-US"/>
          </a:p>
        </p:txBody>
      </p:sp>
    </p:spTree>
    <p:extLst>
      <p:ext uri="{BB962C8B-B14F-4D97-AF65-F5344CB8AC3E}">
        <p14:creationId xmlns:p14="http://schemas.microsoft.com/office/powerpoint/2010/main" val="192198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此页公式无误</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11</a:t>
            </a:fld>
            <a:endParaRPr lang="zh-CN" altLang="en-US"/>
          </a:p>
        </p:txBody>
      </p:sp>
    </p:spTree>
    <p:extLst>
      <p:ext uri="{BB962C8B-B14F-4D97-AF65-F5344CB8AC3E}">
        <p14:creationId xmlns:p14="http://schemas.microsoft.com/office/powerpoint/2010/main" val="178804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a:t>
            </a:r>
            <a:r>
              <a:rPr lang="en-US" altLang="zh-CN"/>
              <a:t>2.2.35</a:t>
            </a:r>
            <a:r>
              <a:rPr lang="en-US" altLang="zh-CN" baseline="0"/>
              <a:t> </a:t>
            </a:r>
            <a:r>
              <a:rPr lang="zh-CN" altLang="en-US" baseline="0"/>
              <a:t>定义式无误</a:t>
            </a:r>
            <a:r>
              <a:rPr lang="zh-CN" altLang="en-US"/>
              <a:t>，另外</a:t>
            </a:r>
            <a:r>
              <a:rPr lang="en-US" altLang="zh-CN"/>
              <a:t>2.2.36</a:t>
            </a:r>
            <a:r>
              <a:rPr lang="zh-CN" altLang="en-US"/>
              <a:t>需要</a:t>
            </a:r>
            <a:r>
              <a:rPr lang="en-US" altLang="zh-CN"/>
              <a:t>2.2.30</a:t>
            </a:r>
            <a:r>
              <a:rPr lang="zh-CN" altLang="en-US"/>
              <a:t>得出</a:t>
            </a:r>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12</a:t>
            </a:fld>
            <a:endParaRPr lang="zh-CN" altLang="en-US"/>
          </a:p>
        </p:txBody>
      </p:sp>
    </p:spTree>
    <p:extLst>
      <p:ext uri="{BB962C8B-B14F-4D97-AF65-F5344CB8AC3E}">
        <p14:creationId xmlns:p14="http://schemas.microsoft.com/office/powerpoint/2010/main" val="208815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需说明，只有</a:t>
            </a:r>
            <a:r>
              <a:rPr lang="en-US" altLang="zh-CN"/>
              <a:t>E</a:t>
            </a:r>
            <a:r>
              <a:rPr lang="en-US" altLang="zh-CN" baseline="-25000"/>
              <a:t>y</a:t>
            </a:r>
            <a:r>
              <a:rPr lang="zh-CN" altLang="en-US"/>
              <a:t>不为</a:t>
            </a:r>
            <a:r>
              <a:rPr lang="en-US" altLang="zh-CN"/>
              <a:t>0</a:t>
            </a:r>
            <a:r>
              <a:rPr lang="zh-CN" altLang="en-US"/>
              <a:t>是针对</a:t>
            </a:r>
            <a:r>
              <a:rPr lang="en-US" altLang="zh-CN"/>
              <a:t>E</a:t>
            </a:r>
            <a:r>
              <a:rPr lang="zh-CN" altLang="en-US"/>
              <a:t>的三个分量而言，不涉及</a:t>
            </a:r>
            <a:r>
              <a:rPr lang="en-US" altLang="zh-CN"/>
              <a:t>H</a:t>
            </a:r>
            <a:endParaRPr lang="zh-CN" altLang="en-US"/>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13</a:t>
            </a:fld>
            <a:endParaRPr lang="zh-CN" altLang="en-US"/>
          </a:p>
        </p:txBody>
      </p:sp>
    </p:spTree>
    <p:extLst>
      <p:ext uri="{BB962C8B-B14F-4D97-AF65-F5344CB8AC3E}">
        <p14:creationId xmlns:p14="http://schemas.microsoft.com/office/powerpoint/2010/main" val="187132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此页公式无误，</a:t>
            </a:r>
            <a:r>
              <a:rPr lang="en-US" altLang="zh-CN"/>
              <a:t>2.3.15</a:t>
            </a:r>
            <a:r>
              <a:rPr lang="zh-CN" altLang="en-US"/>
              <a:t>的前提是</a:t>
            </a:r>
            <a:r>
              <a:rPr lang="el-GR" altLang="zh-CN"/>
              <a:t>σ</a:t>
            </a:r>
            <a:r>
              <a:rPr lang="en-US" altLang="zh-CN"/>
              <a:t>=0</a:t>
            </a:r>
            <a:endParaRPr lang="zh-CN" altLang="en-US"/>
          </a:p>
        </p:txBody>
      </p:sp>
      <p:sp>
        <p:nvSpPr>
          <p:cNvPr id="4" name="灯片编号占位符 3"/>
          <p:cNvSpPr>
            <a:spLocks noGrp="1"/>
          </p:cNvSpPr>
          <p:nvPr>
            <p:ph type="sldNum" sz="quarter" idx="10"/>
          </p:nvPr>
        </p:nvSpPr>
        <p:spPr/>
        <p:txBody>
          <a:bodyPr/>
          <a:lstStyle/>
          <a:p>
            <a:fld id="{2155660A-FE2E-483D-B548-B6CB63C2CB4E}" type="slidenum">
              <a:rPr lang="zh-CN" altLang="en-US" smtClean="0"/>
              <a:pPr/>
              <a:t>14</a:t>
            </a:fld>
            <a:endParaRPr lang="zh-CN" altLang="en-US"/>
          </a:p>
        </p:txBody>
      </p:sp>
    </p:spTree>
    <p:extLst>
      <p:ext uri="{BB962C8B-B14F-4D97-AF65-F5344CB8AC3E}">
        <p14:creationId xmlns:p14="http://schemas.microsoft.com/office/powerpoint/2010/main" val="60896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defRPr>
            </a:lvl1pPr>
          </a:lstStyle>
          <a:p>
            <a:r>
              <a:rPr lang="zh-CN" altLang="en-US" dirty="0"/>
              <a:t>单击此处编辑母版标题样式</a:t>
            </a:r>
          </a:p>
        </p:txBody>
      </p:sp>
      <p:sp>
        <p:nvSpPr>
          <p:cNvPr id="3" name="副标题 2"/>
          <p:cNvSpPr>
            <a:spLocks noGrp="1"/>
          </p:cNvSpPr>
          <p:nvPr>
            <p:ph type="subTitle" idx="1" hasCustomPrompt="1"/>
          </p:nvPr>
        </p:nvSpPr>
        <p:spPr>
          <a:xfrm>
            <a:off x="1371600" y="3886200"/>
            <a:ext cx="6400800" cy="1752600"/>
          </a:xfrm>
        </p:spPr>
        <p:txBody>
          <a:bodyPr>
            <a:normAutofit/>
          </a:bodyPr>
          <a:lstStyle>
            <a:lvl1pPr marL="0" indent="0" algn="ctr">
              <a:buNone/>
              <a:defRPr sz="2800">
                <a:solidFill>
                  <a:schemeClr val="bg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集成光电子学国家重点实验室</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7067ADA-89F2-451A-8E2C-C3D76C029714}"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集成光电子学概论</a:t>
            </a:r>
          </a:p>
        </p:txBody>
      </p:sp>
      <p:sp>
        <p:nvSpPr>
          <p:cNvPr id="6" name="灯片编号占位符 5"/>
          <p:cNvSpPr>
            <a:spLocks noGrp="1"/>
          </p:cNvSpPr>
          <p:nvPr>
            <p:ph type="sldNum" sz="quarter" idx="12"/>
          </p:nvPr>
        </p:nvSpPr>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2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4256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B6A034-5AEA-47F2-A6F4-5EB21592EE54}"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6" name="灯片编号占位符 5"/>
          <p:cNvSpPr>
            <a:spLocks noGrp="1"/>
          </p:cNvSpPr>
          <p:nvPr>
            <p:ph type="sldNum" sz="quarter" idx="12"/>
          </p:nvPr>
        </p:nvSpPr>
        <p:spPr/>
        <p:txBody>
          <a:bodyPr/>
          <a:lstStyle>
            <a:lvl1pPr>
              <a:defRPr sz="1400">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white">
                    <a:tint val="7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white">
                  <a:tint val="7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2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2D22B0-916F-48FC-BF98-54175EA7DC0C}"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310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D27BE7-FF26-490F-AA0F-91252CAE6F45}"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716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C0C77A-E8CA-481A-A48C-1EE6D9257827}"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604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8A2AC8-DCE4-496D-8DAB-ACD52DD01AA5}"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1146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11062-CA5B-49DD-9F8F-74299F61DF50}"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lang="zh-CN" altLang="en-US" sz="1400" kern="1200" dirty="0">
                <a:solidFill>
                  <a:schemeClr val="bg1">
                    <a:lumMod val="50000"/>
                    <a:lumOff val="50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9" name="灯片编号占位符 8"/>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059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1269797-9761-46D7-8A02-EC4E1FF8B37A}"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898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875AB3-526F-4300-B307-E10B909FA76E}"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4" name="灯片编号占位符 3"/>
          <p:cNvSpPr>
            <a:spLocks noGrp="1"/>
          </p:cNvSpPr>
          <p:nvPr>
            <p:ph type="sldNum" sz="quarter" idx="12"/>
          </p:nvPr>
        </p:nvSpPr>
        <p:spPr/>
        <p:txBody>
          <a:bodyPr/>
          <a:lstStyle>
            <a:lvl1pPr>
              <a:defRPr sz="1400">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white">
                    <a:tint val="7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white">
                  <a:tint val="7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121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8FCA59-2584-430B-BB5A-38545DF6BFD2}"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198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07BB32-4C9D-4903-9091-2928B47C6664}"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宋体" panose="02010600030101010101" pitchFamily="2" charset="-122"/>
                <a:cs typeface="+mn-cs"/>
              </a:rPr>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400" b="0" i="0" u="none" strike="noStrike" kern="1200" cap="none" spc="0" normalizeH="0" baseline="0" noProof="0" smtClean="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823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14DFE03-E94B-4EC4-A91E-E994ECB65159}" type="datetime1">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2022/10/4</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rPr>
              <a:t>集成光电子学概论</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C6EFF6-F6F6-48A4-8B6A-DDF075469E09}" type="slidenum">
              <a:rPr kumimoji="0" lang="zh-CN" altLang="en-US" sz="1200" b="0" i="0" u="none" strike="noStrike" kern="1200" cap="none" spc="0" normalizeH="0" baseline="0" noProof="0" smtClean="0">
                <a:ln>
                  <a:noFill/>
                </a:ln>
                <a:solidFill>
                  <a:prstClr val="white">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white">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90246543"/>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dt="0"/>
  <p:txStyles>
    <p:titleStyle>
      <a:lvl1pPr algn="ct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Times New Roman" panose="02020603050405020304" pitchFamily="18" charset="0"/>
                <a:ea typeface="+mn-ea"/>
                <a:cs typeface="Times New Roman" panose="02020603050405020304" pitchFamily="18" charset="0"/>
              </a:rPr>
              <a:t>第二讲	 半导体光电子器件中的双异质结构与横模</a:t>
            </a:r>
          </a:p>
        </p:txBody>
      </p:sp>
      <p:sp>
        <p:nvSpPr>
          <p:cNvPr id="3" name="副标题 2"/>
          <p:cNvSpPr>
            <a:spLocks noGrp="1"/>
          </p:cNvSpPr>
          <p:nvPr>
            <p:ph type="subTitle" idx="1"/>
          </p:nvPr>
        </p:nvSpPr>
        <p:spPr/>
        <p:txBody>
          <a:bodyPr/>
          <a:lstStyle/>
          <a:p>
            <a:r>
              <a:rPr lang="zh-CN" altLang="en-US" dirty="0">
                <a:latin typeface="Times New Roman" panose="02020603050405020304" pitchFamily="18" charset="0"/>
                <a:ea typeface="+mn-ea"/>
                <a:cs typeface="Times New Roman" panose="02020603050405020304" pitchFamily="18" charset="0"/>
              </a:rPr>
              <a:t>集成光电子学国家重点实验室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2.2 </a:t>
            </a:r>
            <a:r>
              <a:rPr lang="zh-CN" altLang="zh-CN" dirty="0">
                <a:latin typeface="Times New Roman" panose="02020603050405020304" pitchFamily="18" charset="0"/>
                <a:ea typeface="+mn-ea"/>
                <a:cs typeface="Times New Roman" panose="02020603050405020304" pitchFamily="18" charset="0"/>
              </a:rPr>
              <a:t>半导体光电子器件中的模式</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22EBFB7B-5830-4DFF-A5EC-BA9CE2249B26}"/>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D8E69E79-5ED2-472A-B019-73DD861C42D9}"/>
              </a:ext>
            </a:extLst>
          </p:cNvPr>
          <p:cNvSpPr>
            <a:spLocks noGrp="1"/>
          </p:cNvSpPr>
          <p:nvPr>
            <p:ph type="sldNum" sz="quarter" idx="12"/>
          </p:nvPr>
        </p:nvSpPr>
        <p:spPr/>
        <p:txBody>
          <a:bodyPr/>
          <a:lstStyle/>
          <a:p>
            <a:fld id="{5374A7E8-DB10-43CA-9309-D988F5CA1E72}" type="slidenum">
              <a:rPr lang="zh-CN" altLang="en-US" smtClean="0"/>
              <a:pPr/>
              <a:t>10</a:t>
            </a:fld>
            <a:endParaRPr lang="zh-CN" altLang="en-US" dirty="0"/>
          </a:p>
        </p:txBody>
      </p:sp>
      <p:graphicFrame>
        <p:nvGraphicFramePr>
          <p:cNvPr id="6146" name="Object 1024"/>
          <p:cNvGraphicFramePr>
            <a:graphicFrameLocks noChangeAspect="1"/>
          </p:cNvGraphicFramePr>
          <p:nvPr/>
        </p:nvGraphicFramePr>
        <p:xfrm>
          <a:off x="4572000" y="1676400"/>
          <a:ext cx="4572000" cy="4327525"/>
        </p:xfrm>
        <a:graphic>
          <a:graphicData uri="http://schemas.openxmlformats.org/presentationml/2006/ole">
            <mc:AlternateContent xmlns:mc="http://schemas.openxmlformats.org/markup-compatibility/2006">
              <mc:Choice xmlns:v="urn:schemas-microsoft-com:vml" Requires="v">
                <p:oleObj name="文档" r:id="rId3" imgW="6198108" imgH="4038600" progId="Word.Document.8">
                  <p:embed/>
                </p:oleObj>
              </mc:Choice>
              <mc:Fallback>
                <p:oleObj name="文档" r:id="rId3" imgW="6198108" imgH="4038600" progId="Word.Document.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r="31078"/>
                      <a:stretch>
                        <a:fillRect/>
                      </a:stretch>
                    </p:blipFill>
                    <p:spPr bwMode="auto">
                      <a:xfrm>
                        <a:off x="4572000" y="1676400"/>
                        <a:ext cx="4572000" cy="432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025"/>
          <p:cNvGraphicFramePr>
            <a:graphicFrameLocks noChangeAspect="1"/>
          </p:cNvGraphicFramePr>
          <p:nvPr>
            <p:extLst>
              <p:ext uri="{D42A27DB-BD31-4B8C-83A1-F6EECF244321}">
                <p14:modId xmlns:p14="http://schemas.microsoft.com/office/powerpoint/2010/main" val="147867294"/>
              </p:ext>
            </p:extLst>
          </p:nvPr>
        </p:nvGraphicFramePr>
        <p:xfrm>
          <a:off x="300608" y="1981200"/>
          <a:ext cx="4343400" cy="3657600"/>
        </p:xfrm>
        <a:graphic>
          <a:graphicData uri="http://schemas.openxmlformats.org/presentationml/2006/ole">
            <mc:AlternateContent xmlns:mc="http://schemas.openxmlformats.org/markup-compatibility/2006">
              <mc:Choice xmlns:v="urn:schemas-microsoft-com:vml" Requires="v">
                <p:oleObj name="文档" r:id="rId5" imgW="6121908" imgH="4038600" progId="Word.Document.8">
                  <p:embed/>
                </p:oleObj>
              </mc:Choice>
              <mc:Fallback>
                <p:oleObj name="文档" r:id="rId5" imgW="6121908" imgH="4038600"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r="52710" b="39622"/>
                      <a:stretch>
                        <a:fillRect/>
                      </a:stretch>
                    </p:blipFill>
                    <p:spPr bwMode="auto">
                      <a:xfrm>
                        <a:off x="300608" y="1981200"/>
                        <a:ext cx="43434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2.2 </a:t>
            </a:r>
            <a:r>
              <a:rPr lang="zh-CN" altLang="zh-CN" dirty="0">
                <a:latin typeface="Times New Roman" panose="02020603050405020304" pitchFamily="18" charset="0"/>
                <a:ea typeface="+mn-ea"/>
                <a:cs typeface="Times New Roman" panose="02020603050405020304" pitchFamily="18" charset="0"/>
              </a:rPr>
              <a:t>半导体光电子器件中的模式</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9672275F-9276-4B54-9388-7BA2A07B3DC7}"/>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3097831A-1F95-4718-B82C-E947F4C5A719}"/>
              </a:ext>
            </a:extLst>
          </p:cNvPr>
          <p:cNvSpPr>
            <a:spLocks noGrp="1"/>
          </p:cNvSpPr>
          <p:nvPr>
            <p:ph type="sldNum" sz="quarter" idx="12"/>
          </p:nvPr>
        </p:nvSpPr>
        <p:spPr/>
        <p:txBody>
          <a:bodyPr/>
          <a:lstStyle/>
          <a:p>
            <a:fld id="{5374A7E8-DB10-43CA-9309-D988F5CA1E72}" type="slidenum">
              <a:rPr lang="zh-CN" altLang="en-US" smtClean="0"/>
              <a:pPr/>
              <a:t>11</a:t>
            </a:fld>
            <a:endParaRPr lang="zh-CN" altLang="en-US" dirty="0"/>
          </a:p>
        </p:txBody>
      </p:sp>
      <p:graphicFrame>
        <p:nvGraphicFramePr>
          <p:cNvPr id="7170" name="Object 1024"/>
          <p:cNvGraphicFramePr>
            <a:graphicFrameLocks noChangeAspect="1"/>
          </p:cNvGraphicFramePr>
          <p:nvPr/>
        </p:nvGraphicFramePr>
        <p:xfrm>
          <a:off x="457200" y="1905000"/>
          <a:ext cx="4402138" cy="4017963"/>
        </p:xfrm>
        <a:graphic>
          <a:graphicData uri="http://schemas.openxmlformats.org/presentationml/2006/ole">
            <mc:AlternateContent xmlns:mc="http://schemas.openxmlformats.org/markup-compatibility/2006">
              <mc:Choice xmlns:v="urn:schemas-microsoft-com:vml" Requires="v">
                <p:oleObj name="文档" r:id="rId3" imgW="6197541" imgH="4038218" progId="Word.Document.8">
                  <p:embed/>
                </p:oleObj>
              </mc:Choice>
              <mc:Fallback>
                <p:oleObj name="文档" r:id="rId3" imgW="6197541" imgH="4038218" progId="Word.Document.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r="47145" b="22641"/>
                      <a:stretch>
                        <a:fillRect/>
                      </a:stretch>
                    </p:blipFill>
                    <p:spPr bwMode="auto">
                      <a:xfrm>
                        <a:off x="457200" y="1905000"/>
                        <a:ext cx="4402138" cy="401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25"/>
          <p:cNvGraphicFramePr>
            <a:graphicFrameLocks noChangeAspect="1"/>
          </p:cNvGraphicFramePr>
          <p:nvPr/>
        </p:nvGraphicFramePr>
        <p:xfrm>
          <a:off x="4572000" y="1844675"/>
          <a:ext cx="4343400" cy="3505200"/>
        </p:xfrm>
        <a:graphic>
          <a:graphicData uri="http://schemas.openxmlformats.org/presentationml/2006/ole">
            <mc:AlternateContent xmlns:mc="http://schemas.openxmlformats.org/markup-compatibility/2006">
              <mc:Choice xmlns:v="urn:schemas-microsoft-com:vml" Requires="v">
                <p:oleObj name="文档" r:id="rId5" imgW="6198108" imgH="4038600" progId="Word.Document.8">
                  <p:embed/>
                </p:oleObj>
              </mc:Choice>
              <mc:Fallback>
                <p:oleObj name="文档" r:id="rId5" imgW="6198108" imgH="4038600"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r="34607" b="28302"/>
                      <a:stretch>
                        <a:fillRect/>
                      </a:stretch>
                    </p:blipFill>
                    <p:spPr bwMode="auto">
                      <a:xfrm>
                        <a:off x="4572000" y="1844675"/>
                        <a:ext cx="4343400"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2.2 </a:t>
            </a:r>
            <a:r>
              <a:rPr lang="zh-CN" altLang="zh-CN" dirty="0">
                <a:latin typeface="Times New Roman" panose="02020603050405020304" pitchFamily="18" charset="0"/>
                <a:ea typeface="+mn-ea"/>
                <a:cs typeface="Times New Roman" panose="02020603050405020304" pitchFamily="18" charset="0"/>
              </a:rPr>
              <a:t>半导体光电子器件中的模式</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a:buNone/>
            </a:pPr>
            <a:r>
              <a:rPr lang="zh-CN" altLang="en-US">
                <a:latin typeface="Times New Roman" panose="02020603050405020304" pitchFamily="18" charset="0"/>
                <a:ea typeface="+mn-ea"/>
                <a:cs typeface="Times New Roman" panose="02020603050405020304" pitchFamily="18" charset="0"/>
              </a:rPr>
              <a:t>令上式中实部、虚部分别相等，得：</a:t>
            </a:r>
          </a:p>
          <a:p>
            <a:pPr algn="r">
              <a:buNone/>
            </a:pPr>
            <a:r>
              <a:rPr kumimoji="0" lang="en-US" altLang="zh-CN">
                <a:latin typeface="Times New Roman" panose="02020603050405020304" pitchFamily="18" charset="0"/>
                <a:ea typeface="+mn-ea"/>
                <a:cs typeface="Times New Roman" panose="02020603050405020304" pitchFamily="18" charset="0"/>
              </a:rPr>
              <a:t>(2.2.33)</a:t>
            </a:r>
          </a:p>
          <a:p>
            <a:pPr algn="r">
              <a:buNone/>
            </a:pPr>
            <a:endParaRPr lang="en-US" altLang="zh-CN">
              <a:latin typeface="Times New Roman" panose="02020603050405020304" pitchFamily="18" charset="0"/>
              <a:ea typeface="+mn-ea"/>
              <a:cs typeface="Times New Roman" panose="02020603050405020304" pitchFamily="18" charset="0"/>
            </a:endParaRPr>
          </a:p>
          <a:p>
            <a:pPr algn="r">
              <a:buNone/>
            </a:pPr>
            <a:r>
              <a:rPr lang="en-US" altLang="zh-CN">
                <a:latin typeface="Times New Roman" panose="02020603050405020304" pitchFamily="18" charset="0"/>
                <a:ea typeface="+mn-ea"/>
                <a:cs typeface="Times New Roman" panose="02020603050405020304" pitchFamily="18" charset="0"/>
              </a:rPr>
              <a:t>(2.2.34)</a:t>
            </a:r>
          </a:p>
          <a:p>
            <a:pPr>
              <a:buNone/>
            </a:pPr>
            <a:r>
              <a:rPr lang="zh-CN" altLang="en-US">
                <a:latin typeface="Times New Roman" panose="02020603050405020304" pitchFamily="18" charset="0"/>
                <a:ea typeface="+mn-ea"/>
                <a:cs typeface="Times New Roman" panose="02020603050405020304" pitchFamily="18" charset="0"/>
              </a:rPr>
              <a:t>其中，           分别为有源区折射率的实部和虚部。</a:t>
            </a:r>
          </a:p>
          <a:p>
            <a:pPr>
              <a:buNone/>
            </a:pPr>
            <a:r>
              <a:rPr kumimoji="0" lang="zh-CN" altLang="en-US">
                <a:latin typeface="Times New Roman" panose="02020603050405020304" pitchFamily="18" charset="0"/>
                <a:ea typeface="+mn-ea"/>
                <a:cs typeface="Times New Roman" panose="02020603050405020304" pitchFamily="18" charset="0"/>
              </a:rPr>
              <a:t>进而，可由坡印廷矢量    导出增益</a:t>
            </a:r>
            <a:r>
              <a:rPr kumimoji="0" lang="en-US" altLang="zh-CN">
                <a:latin typeface="Times New Roman" panose="02020603050405020304" pitchFamily="18" charset="0"/>
                <a:ea typeface="+mn-ea"/>
                <a:cs typeface="Times New Roman" panose="02020603050405020304" pitchFamily="18" charset="0"/>
              </a:rPr>
              <a:t>g</a:t>
            </a:r>
            <a:r>
              <a:rPr kumimoji="0" lang="zh-CN" altLang="en-US">
                <a:latin typeface="Times New Roman" panose="02020603050405020304" pitchFamily="18" charset="0"/>
                <a:ea typeface="+mn-ea"/>
                <a:cs typeface="Times New Roman" panose="02020603050405020304" pitchFamily="18" charset="0"/>
              </a:rPr>
              <a:t>或损耗    ：</a:t>
            </a:r>
          </a:p>
          <a:p>
            <a:pPr algn="r">
              <a:buNone/>
            </a:pPr>
            <a:r>
              <a:rPr kumimoji="0" lang="en-US" altLang="zh-CN">
                <a:latin typeface="Times New Roman" panose="02020603050405020304" pitchFamily="18" charset="0"/>
                <a:ea typeface="+mn-ea"/>
                <a:cs typeface="Times New Roman" panose="02020603050405020304" pitchFamily="18" charset="0"/>
              </a:rPr>
              <a:t>(2.2.35)</a:t>
            </a:r>
          </a:p>
          <a:p>
            <a:pPr algn="r">
              <a:buNone/>
            </a:pPr>
            <a:endParaRPr kumimoji="0" lang="en-US" altLang="zh-CN">
              <a:latin typeface="Times New Roman" panose="02020603050405020304" pitchFamily="18" charset="0"/>
              <a:ea typeface="+mn-ea"/>
              <a:cs typeface="Times New Roman" panose="02020603050405020304" pitchFamily="18" charset="0"/>
            </a:endParaRPr>
          </a:p>
          <a:p>
            <a:pPr algn="r">
              <a:buNone/>
            </a:pPr>
            <a:r>
              <a:rPr kumimoji="0" lang="en-US" altLang="zh-CN">
                <a:latin typeface="Times New Roman" panose="02020603050405020304" pitchFamily="18" charset="0"/>
                <a:ea typeface="+mn-ea"/>
                <a:cs typeface="Times New Roman" panose="02020603050405020304" pitchFamily="18" charset="0"/>
              </a:rPr>
              <a:t>(2.2.36)</a:t>
            </a:r>
          </a:p>
        </p:txBody>
      </p:sp>
      <p:sp>
        <p:nvSpPr>
          <p:cNvPr id="4" name="页脚占位符 3">
            <a:extLst>
              <a:ext uri="{FF2B5EF4-FFF2-40B4-BE49-F238E27FC236}">
                <a16:creationId xmlns:a16="http://schemas.microsoft.com/office/drawing/2014/main" id="{DEC490D0-1338-4F0B-AA62-9242D1509AB7}"/>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7C01924F-9BA3-4ABA-AF3E-694365B90CEB}"/>
              </a:ext>
            </a:extLst>
          </p:cNvPr>
          <p:cNvSpPr>
            <a:spLocks noGrp="1"/>
          </p:cNvSpPr>
          <p:nvPr>
            <p:ph type="sldNum" sz="quarter" idx="12"/>
          </p:nvPr>
        </p:nvSpPr>
        <p:spPr/>
        <p:txBody>
          <a:bodyPr/>
          <a:lstStyle/>
          <a:p>
            <a:fld id="{5374A7E8-DB10-43CA-9309-D988F5CA1E72}" type="slidenum">
              <a:rPr lang="zh-CN" altLang="en-US" smtClean="0"/>
              <a:pPr/>
              <a:t>12</a:t>
            </a:fld>
            <a:endParaRPr lang="zh-CN" altLang="en-US" dirty="0"/>
          </a:p>
        </p:txBody>
      </p:sp>
      <p:graphicFrame>
        <p:nvGraphicFramePr>
          <p:cNvPr id="8195" name="Object 1025"/>
          <p:cNvGraphicFramePr>
            <a:graphicFrameLocks noChangeAspect="1"/>
          </p:cNvGraphicFramePr>
          <p:nvPr>
            <p:extLst>
              <p:ext uri="{D42A27DB-BD31-4B8C-83A1-F6EECF244321}">
                <p14:modId xmlns:p14="http://schemas.microsoft.com/office/powerpoint/2010/main" val="643483764"/>
              </p:ext>
            </p:extLst>
          </p:nvPr>
        </p:nvGraphicFramePr>
        <p:xfrm>
          <a:off x="3694071" y="1875388"/>
          <a:ext cx="1404937" cy="1584325"/>
        </p:xfrm>
        <a:graphic>
          <a:graphicData uri="http://schemas.openxmlformats.org/presentationml/2006/ole">
            <mc:AlternateContent xmlns:mc="http://schemas.openxmlformats.org/markup-compatibility/2006">
              <mc:Choice xmlns:v="urn:schemas-microsoft-com:vml" Requires="v">
                <p:oleObj name="公式" r:id="rId3" imgW="787400" imgH="889000" progId="Equation.3">
                  <p:embed/>
                </p:oleObj>
              </mc:Choice>
              <mc:Fallback>
                <p:oleObj name="公式" r:id="rId3" imgW="787400" imgH="88900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071" y="1875388"/>
                        <a:ext cx="1404937"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1026"/>
          <p:cNvGraphicFramePr>
            <a:graphicFrameLocks noChangeAspect="1"/>
          </p:cNvGraphicFramePr>
          <p:nvPr/>
        </p:nvGraphicFramePr>
        <p:xfrm>
          <a:off x="1643042" y="3429000"/>
          <a:ext cx="865187" cy="473075"/>
        </p:xfrm>
        <a:graphic>
          <a:graphicData uri="http://schemas.openxmlformats.org/presentationml/2006/ole">
            <mc:AlternateContent xmlns:mc="http://schemas.openxmlformats.org/markup-compatibility/2006">
              <mc:Choice xmlns:v="urn:schemas-microsoft-com:vml" Requires="v">
                <p:oleObj name="公式" r:id="rId5" imgW="419100" imgH="228600" progId="Equation.3">
                  <p:embed/>
                </p:oleObj>
              </mc:Choice>
              <mc:Fallback>
                <p:oleObj name="公式" r:id="rId5" imgW="419100" imgH="228600"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3429000"/>
                        <a:ext cx="8651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1029"/>
          <p:cNvGraphicFramePr>
            <a:graphicFrameLocks noChangeAspect="1"/>
          </p:cNvGraphicFramePr>
          <p:nvPr/>
        </p:nvGraphicFramePr>
        <p:xfrm>
          <a:off x="2643174" y="4572008"/>
          <a:ext cx="3527425" cy="1554163"/>
        </p:xfrm>
        <a:graphic>
          <a:graphicData uri="http://schemas.openxmlformats.org/presentationml/2006/ole">
            <mc:AlternateContent xmlns:mc="http://schemas.openxmlformats.org/markup-compatibility/2006">
              <mc:Choice xmlns:v="urn:schemas-microsoft-com:vml" Requires="v">
                <p:oleObj name="公式" r:id="rId7" imgW="1905000" imgH="838200" progId="Equation.3">
                  <p:embed/>
                </p:oleObj>
              </mc:Choice>
              <mc:Fallback>
                <p:oleObj name="公式" r:id="rId7" imgW="1905000" imgH="838200"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74" y="4572008"/>
                        <a:ext cx="3527425"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1024"/>
          <p:cNvGraphicFramePr>
            <a:graphicFrameLocks noChangeAspect="1"/>
          </p:cNvGraphicFramePr>
          <p:nvPr/>
        </p:nvGraphicFramePr>
        <p:xfrm>
          <a:off x="4429124" y="3929066"/>
          <a:ext cx="231775" cy="358775"/>
        </p:xfrm>
        <a:graphic>
          <a:graphicData uri="http://schemas.openxmlformats.org/presentationml/2006/ole">
            <mc:AlternateContent xmlns:mc="http://schemas.openxmlformats.org/markup-compatibility/2006">
              <mc:Choice xmlns:v="urn:schemas-microsoft-com:vml" Requires="v">
                <p:oleObj name="公式" r:id="rId9" imgW="139579" imgH="215713" progId="Equation.3">
                  <p:embed/>
                </p:oleObj>
              </mc:Choice>
              <mc:Fallback>
                <p:oleObj name="公式" r:id="rId9" imgW="139579" imgH="215713" progId="Equation.3">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24" y="3929066"/>
                        <a:ext cx="2317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1028"/>
          <p:cNvGraphicFramePr>
            <a:graphicFrameLocks noChangeAspect="1"/>
          </p:cNvGraphicFramePr>
          <p:nvPr/>
        </p:nvGraphicFramePr>
        <p:xfrm>
          <a:off x="7572396" y="4000504"/>
          <a:ext cx="287338" cy="263525"/>
        </p:xfrm>
        <a:graphic>
          <a:graphicData uri="http://schemas.openxmlformats.org/presentationml/2006/ole">
            <mc:AlternateContent xmlns:mc="http://schemas.openxmlformats.org/markup-compatibility/2006">
              <mc:Choice xmlns:v="urn:schemas-microsoft-com:vml" Requires="v">
                <p:oleObj name="公式" r:id="rId11" imgW="152334" imgH="139639" progId="Equation.3">
                  <p:embed/>
                </p:oleObj>
              </mc:Choice>
              <mc:Fallback>
                <p:oleObj name="公式" r:id="rId11" imgW="152334" imgH="139639" progId="Equation.3">
                  <p:embed/>
                  <p:pic>
                    <p:nvPicPr>
                      <p:cNvPr id="0" name="Picture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2396" y="4000504"/>
                        <a:ext cx="287338"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TE</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zh-CN" dirty="0">
                <a:latin typeface="Times New Roman" panose="02020603050405020304" pitchFamily="18" charset="0"/>
                <a:ea typeface="+mn-ea"/>
                <a:cs typeface="Times New Roman" panose="02020603050405020304" pitchFamily="18" charset="0"/>
              </a:rPr>
              <a:t>模及其物理意义</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EBA80EA4-C332-4802-8FEA-BECB0BB66362}"/>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16872694-9B94-41F5-B129-0927130C130C}"/>
              </a:ext>
            </a:extLst>
          </p:cNvPr>
          <p:cNvSpPr>
            <a:spLocks noGrp="1"/>
          </p:cNvSpPr>
          <p:nvPr>
            <p:ph type="sldNum" sz="quarter" idx="12"/>
          </p:nvPr>
        </p:nvSpPr>
        <p:spPr/>
        <p:txBody>
          <a:bodyPr/>
          <a:lstStyle/>
          <a:p>
            <a:fld id="{5374A7E8-DB10-43CA-9309-D988F5CA1E72}" type="slidenum">
              <a:rPr lang="zh-CN" altLang="en-US" smtClean="0"/>
              <a:pPr/>
              <a:t>13</a:t>
            </a:fld>
            <a:endParaRPr lang="zh-CN" altLang="en-US" dirty="0"/>
          </a:p>
        </p:txBody>
      </p:sp>
      <p:graphicFrame>
        <p:nvGraphicFramePr>
          <p:cNvPr id="9218" name="Object 2048"/>
          <p:cNvGraphicFramePr>
            <a:graphicFrameLocks noChangeAspect="1"/>
          </p:cNvGraphicFramePr>
          <p:nvPr/>
        </p:nvGraphicFramePr>
        <p:xfrm>
          <a:off x="363538" y="1676400"/>
          <a:ext cx="4208462" cy="4419600"/>
        </p:xfrm>
        <a:graphic>
          <a:graphicData uri="http://schemas.openxmlformats.org/presentationml/2006/ole">
            <mc:AlternateContent xmlns:mc="http://schemas.openxmlformats.org/markup-compatibility/2006">
              <mc:Choice xmlns:v="urn:schemas-microsoft-com:vml" Requires="v">
                <p:oleObj name="文档" r:id="rId3" imgW="6198108" imgH="4038600" progId="Word.Document.8">
                  <p:embed/>
                </p:oleObj>
              </mc:Choice>
              <mc:Fallback>
                <p:oleObj name="文档" r:id="rId3" imgW="6198108" imgH="4038600" progId="Word.Document.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r="50833" b="20755"/>
                      <a:stretch>
                        <a:fillRect/>
                      </a:stretch>
                    </p:blipFill>
                    <p:spPr bwMode="auto">
                      <a:xfrm>
                        <a:off x="363538" y="1676400"/>
                        <a:ext cx="4208462"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2049"/>
          <p:cNvGraphicFramePr>
            <a:graphicFrameLocks noChangeAspect="1"/>
          </p:cNvGraphicFramePr>
          <p:nvPr/>
        </p:nvGraphicFramePr>
        <p:xfrm>
          <a:off x="4572000" y="1828800"/>
          <a:ext cx="4572000" cy="4191000"/>
        </p:xfrm>
        <a:graphic>
          <a:graphicData uri="http://schemas.openxmlformats.org/presentationml/2006/ole">
            <mc:AlternateContent xmlns:mc="http://schemas.openxmlformats.org/markup-compatibility/2006">
              <mc:Choice xmlns:v="urn:schemas-microsoft-com:vml" Requires="v">
                <p:oleObj name="文档" r:id="rId5" imgW="6198108" imgH="4038600" progId="Word.Document.8">
                  <p:embed/>
                </p:oleObj>
              </mc:Choice>
              <mc:Fallback>
                <p:oleObj name="文档" r:id="rId5" imgW="6198108" imgH="4038600"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r="55750" b="37737"/>
                      <a:stretch>
                        <a:fillRect/>
                      </a:stretch>
                    </p:blipFill>
                    <p:spPr bwMode="auto">
                      <a:xfrm>
                        <a:off x="4572000" y="1828800"/>
                        <a:ext cx="45720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TE</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zh-CN" dirty="0">
                <a:latin typeface="Times New Roman" panose="02020603050405020304" pitchFamily="18" charset="0"/>
                <a:ea typeface="+mn-ea"/>
                <a:cs typeface="Times New Roman" panose="02020603050405020304" pitchFamily="18" charset="0"/>
              </a:rPr>
              <a:t>模及其物理意义</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5DD42D03-9645-49E2-A364-5595E25E3CCA}"/>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0C3805C0-E09F-4B1D-A015-F142F54A15C9}"/>
              </a:ext>
            </a:extLst>
          </p:cNvPr>
          <p:cNvSpPr>
            <a:spLocks noGrp="1"/>
          </p:cNvSpPr>
          <p:nvPr>
            <p:ph type="sldNum" sz="quarter" idx="12"/>
          </p:nvPr>
        </p:nvSpPr>
        <p:spPr/>
        <p:txBody>
          <a:bodyPr/>
          <a:lstStyle/>
          <a:p>
            <a:fld id="{5374A7E8-DB10-43CA-9309-D988F5CA1E72}" type="slidenum">
              <a:rPr lang="zh-CN" altLang="en-US" smtClean="0"/>
              <a:pPr/>
              <a:t>14</a:t>
            </a:fld>
            <a:endParaRPr lang="zh-CN" altLang="en-US" dirty="0"/>
          </a:p>
        </p:txBody>
      </p:sp>
      <p:graphicFrame>
        <p:nvGraphicFramePr>
          <p:cNvPr id="10242" name="Object 1024"/>
          <p:cNvGraphicFramePr>
            <a:graphicFrameLocks noChangeAspect="1"/>
          </p:cNvGraphicFramePr>
          <p:nvPr>
            <p:extLst>
              <p:ext uri="{D42A27DB-BD31-4B8C-83A1-F6EECF244321}">
                <p14:modId xmlns:p14="http://schemas.microsoft.com/office/powerpoint/2010/main" val="1508086701"/>
              </p:ext>
            </p:extLst>
          </p:nvPr>
        </p:nvGraphicFramePr>
        <p:xfrm>
          <a:off x="457200" y="1600200"/>
          <a:ext cx="3975100" cy="4572000"/>
        </p:xfrm>
        <a:graphic>
          <a:graphicData uri="http://schemas.openxmlformats.org/presentationml/2006/ole">
            <mc:AlternateContent xmlns:mc="http://schemas.openxmlformats.org/markup-compatibility/2006">
              <mc:Choice xmlns:v="urn:schemas-microsoft-com:vml" Requires="v">
                <p:oleObj name="文档" r:id="rId3" imgW="6198108" imgH="4038600" progId="Word.Document.8">
                  <p:embed/>
                </p:oleObj>
              </mc:Choice>
              <mc:Fallback>
                <p:oleObj name="文档" r:id="rId3" imgW="6198108" imgH="4038600" progId="Word.Document.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r="50832" b="13208"/>
                      <a:stretch>
                        <a:fillRect/>
                      </a:stretch>
                    </p:blipFill>
                    <p:spPr bwMode="auto">
                      <a:xfrm>
                        <a:off x="457200" y="1600200"/>
                        <a:ext cx="39751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025"/>
          <p:cNvGraphicFramePr>
            <a:graphicFrameLocks noChangeAspect="1"/>
          </p:cNvGraphicFramePr>
          <p:nvPr/>
        </p:nvGraphicFramePr>
        <p:xfrm>
          <a:off x="4572000" y="1828800"/>
          <a:ext cx="4572000" cy="4237038"/>
        </p:xfrm>
        <a:graphic>
          <a:graphicData uri="http://schemas.openxmlformats.org/presentationml/2006/ole">
            <mc:AlternateContent xmlns:mc="http://schemas.openxmlformats.org/markup-compatibility/2006">
              <mc:Choice xmlns:v="urn:schemas-microsoft-com:vml" Requires="v">
                <p:oleObj name="文档" r:id="rId5" imgW="6198108" imgH="4038600" progId="Word.Document.8">
                  <p:embed/>
                </p:oleObj>
              </mc:Choice>
              <mc:Fallback>
                <p:oleObj name="文档" r:id="rId5" imgW="6198108" imgH="4038600"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r="49603" b="28302"/>
                      <a:stretch>
                        <a:fillRect/>
                      </a:stretch>
                    </p:blipFill>
                    <p:spPr bwMode="auto">
                      <a:xfrm>
                        <a:off x="4572000" y="1828800"/>
                        <a:ext cx="4572000" cy="423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TE</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zh-CN" dirty="0">
                <a:latin typeface="Times New Roman" panose="02020603050405020304" pitchFamily="18" charset="0"/>
                <a:ea typeface="+mn-ea"/>
                <a:cs typeface="Times New Roman" panose="02020603050405020304" pitchFamily="18" charset="0"/>
              </a:rPr>
              <a:t>模及其物理意义</a:t>
            </a:r>
            <a:endParaRPr lang="zh-CN" altLang="en-US"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等价折射率或模式折射率概念</a:t>
                </a:r>
              </a:p>
              <a:p>
                <a:pPr lvl="1"/>
                <a:r>
                  <a:rPr lang="zh-CN" altLang="en-US" dirty="0">
                    <a:latin typeface="Times New Roman" panose="02020603050405020304" pitchFamily="18" charset="0"/>
                    <a:ea typeface="+mn-ea"/>
                    <a:cs typeface="Times New Roman" panose="02020603050405020304" pitchFamily="18" charset="0"/>
                  </a:rPr>
                  <a:t>传播常数</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𝛽</m:t>
                    </m:r>
                    <m:r>
                      <a:rPr lang="en-US" altLang="zh-CN" i="1">
                        <a:latin typeface="Cambria Math" panose="02040503050406030204" pitchFamily="18" charset="0"/>
                        <a:cs typeface="Times New Roman" panose="02020603050405020304" pitchFamily="18" charset="0"/>
                      </a:rPr>
                      <m:t>=</m:t>
                    </m:r>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𝑒𝑓𝑓</m:t>
                        </m:r>
                      </m:sub>
                    </m:sSub>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0</m:t>
                        </m:r>
                      </m:sub>
                    </m:sSub>
                  </m:oMath>
                </a14:m>
                <a:r>
                  <a:rPr lang="zh-CN" altLang="en-US" dirty="0">
                    <a:latin typeface="Times New Roman" panose="02020603050405020304" pitchFamily="18" charset="0"/>
                    <a:ea typeface="+mn-ea"/>
                    <a:cs typeface="Times New Roman" panose="02020603050405020304" pitchFamily="18" charset="0"/>
                  </a:rPr>
                  <a:t>， </a:t>
                </a:r>
                <a:r>
                  <a:rPr lang="en-US" altLang="zh-CN" dirty="0" err="1">
                    <a:latin typeface="Times New Roman" panose="02020603050405020304" pitchFamily="18" charset="0"/>
                    <a:ea typeface="+mn-ea"/>
                    <a:cs typeface="Times New Roman" panose="02020603050405020304" pitchFamily="18" charset="0"/>
                  </a:rPr>
                  <a:t>n</a:t>
                </a:r>
                <a:r>
                  <a:rPr lang="en-US" altLang="zh-CN" baseline="-25000" dirty="0" err="1">
                    <a:latin typeface="Times New Roman" panose="02020603050405020304" pitchFamily="18" charset="0"/>
                    <a:ea typeface="+mn-ea"/>
                    <a:cs typeface="Times New Roman" panose="02020603050405020304" pitchFamily="18" charset="0"/>
                  </a:rPr>
                  <a:t>eff</a:t>
                </a:r>
                <a:r>
                  <a:rPr lang="zh-CN" altLang="en-US" dirty="0">
                    <a:latin typeface="Times New Roman" panose="02020603050405020304" pitchFamily="18" charset="0"/>
                    <a:ea typeface="+mn-ea"/>
                    <a:cs typeface="Times New Roman" panose="02020603050405020304" pitchFamily="18" charset="0"/>
                  </a:rPr>
                  <a:t>比波导层的折射率大，比有源区的折射率小。</a:t>
                </a:r>
              </a:p>
              <a:p>
                <a:r>
                  <a:rPr lang="zh-CN" altLang="en-US" dirty="0">
                    <a:latin typeface="Times New Roman" panose="02020603050405020304" pitchFamily="18" charset="0"/>
                    <a:ea typeface="+mn-ea"/>
                    <a:cs typeface="Times New Roman" panose="02020603050405020304" pitchFamily="18" charset="0"/>
                  </a:rPr>
                  <a:t>绝大多数的半导体激光器工作于</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模式</a:t>
                </a:r>
              </a:p>
              <a:p>
                <a:pPr lvl="1"/>
                <a:r>
                  <a:rPr lang="en-US" altLang="zh-CN" dirty="0">
                    <a:latin typeface="Times New Roman" panose="02020603050405020304" pitchFamily="18" charset="0"/>
                    <a:ea typeface="+mn-ea"/>
                    <a:cs typeface="Times New Roman" panose="02020603050405020304" pitchFamily="18" charset="0"/>
                  </a:rPr>
                  <a:t>TM</a:t>
                </a:r>
                <a:r>
                  <a:rPr lang="zh-CN" altLang="en-US" dirty="0">
                    <a:latin typeface="Times New Roman" panose="02020603050405020304" pitchFamily="18" charset="0"/>
                    <a:ea typeface="+mn-ea"/>
                    <a:cs typeface="Times New Roman" panose="02020603050405020304" pitchFamily="18" charset="0"/>
                  </a:rPr>
                  <a:t>模式在谐振腔端面的反射率小，而</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模式在谐振腔的端面的反射率大，谐振腔对</a:t>
                </a:r>
                <a:r>
                  <a:rPr lang="en-US" altLang="zh-CN" dirty="0">
                    <a:latin typeface="Times New Roman" panose="02020603050405020304" pitchFamily="18" charset="0"/>
                    <a:ea typeface="+mn-ea"/>
                    <a:cs typeface="Times New Roman" panose="02020603050405020304" pitchFamily="18" charset="0"/>
                  </a:rPr>
                  <a:t>TM</a:t>
                </a:r>
                <a:r>
                  <a:rPr lang="zh-CN" altLang="en-US" dirty="0">
                    <a:latin typeface="Times New Roman" panose="02020603050405020304" pitchFamily="18" charset="0"/>
                    <a:ea typeface="+mn-ea"/>
                    <a:cs typeface="Times New Roman" panose="02020603050405020304" pitchFamily="18" charset="0"/>
                  </a:rPr>
                  <a:t>模式损耗大</a:t>
                </a:r>
              </a:p>
              <a:p>
                <a:pPr lvl="1"/>
                <a:r>
                  <a:rPr lang="zh-CN" altLang="en-US" dirty="0">
                    <a:latin typeface="Times New Roman" panose="02020603050405020304" pitchFamily="18" charset="0"/>
                    <a:ea typeface="+mn-ea"/>
                    <a:cs typeface="Times New Roman" panose="02020603050405020304" pitchFamily="18" charset="0"/>
                  </a:rPr>
                  <a:t>另外</a:t>
                </a:r>
                <a:r>
                  <a:rPr lang="en-US" altLang="zh-CN" dirty="0">
                    <a:latin typeface="Times New Roman" panose="02020603050405020304" pitchFamily="18" charset="0"/>
                    <a:ea typeface="+mn-ea"/>
                    <a:cs typeface="Times New Roman" panose="02020603050405020304" pitchFamily="18" charset="0"/>
                  </a:rPr>
                  <a:t>QW-LD</a:t>
                </a:r>
                <a:r>
                  <a:rPr lang="zh-CN" altLang="en-US" dirty="0">
                    <a:latin typeface="Times New Roman" panose="02020603050405020304" pitchFamily="18" charset="0"/>
                    <a:ea typeface="+mn-ea"/>
                    <a:cs typeface="Times New Roman" panose="02020603050405020304" pitchFamily="18" charset="0"/>
                  </a:rPr>
                  <a:t>中</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模式得到的增益比</a:t>
                </a:r>
                <a:r>
                  <a:rPr lang="en-US" altLang="zh-CN" dirty="0">
                    <a:latin typeface="Times New Roman" panose="02020603050405020304" pitchFamily="18" charset="0"/>
                    <a:ea typeface="+mn-ea"/>
                    <a:cs typeface="Times New Roman" panose="02020603050405020304" pitchFamily="18" charset="0"/>
                  </a:rPr>
                  <a:t>TM</a:t>
                </a:r>
                <a:r>
                  <a:rPr lang="zh-CN" altLang="en-US" dirty="0">
                    <a:latin typeface="Times New Roman" panose="02020603050405020304" pitchFamily="18" charset="0"/>
                    <a:ea typeface="+mn-ea"/>
                    <a:cs typeface="Times New Roman" panose="02020603050405020304" pitchFamily="18" charset="0"/>
                  </a:rPr>
                  <a:t>模式大</a:t>
                </a:r>
                <a:endParaRPr lang="en-US" altLang="zh-CN" dirty="0">
                  <a:latin typeface="Times New Roman" panose="02020603050405020304" pitchFamily="18" charset="0"/>
                  <a:ea typeface="+mn-ea"/>
                  <a:cs typeface="Times New Roman" panose="02020603050405020304" pitchFamily="18" charset="0"/>
                </a:endParaRPr>
              </a:p>
              <a:p>
                <a:endParaRPr lang="zh-CN" altLang="en-US" dirty="0">
                  <a:latin typeface="Times New Roman" panose="02020603050405020304" pitchFamily="18" charset="0"/>
                  <a:ea typeface="+mn-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291" r="-5852"/>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586322AF-39D8-478D-9C47-50A74BCDEE5F}"/>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D3EB3799-ABE6-4462-812E-56DFDDA99D55}"/>
              </a:ext>
            </a:extLst>
          </p:cNvPr>
          <p:cNvSpPr>
            <a:spLocks noGrp="1"/>
          </p:cNvSpPr>
          <p:nvPr>
            <p:ph type="sldNum" sz="quarter" idx="12"/>
          </p:nvPr>
        </p:nvSpPr>
        <p:spPr/>
        <p:txBody>
          <a:bodyPr/>
          <a:lstStyle/>
          <a:p>
            <a:fld id="{5374A7E8-DB10-43CA-9309-D988F5CA1E72}" type="slidenum">
              <a:rPr lang="zh-CN" altLang="en-US" smtClean="0"/>
              <a:pPr/>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TE</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zh-CN" dirty="0">
                <a:latin typeface="Times New Roman" panose="02020603050405020304" pitchFamily="18" charset="0"/>
                <a:ea typeface="+mn-ea"/>
                <a:cs typeface="Times New Roman" panose="02020603050405020304" pitchFamily="18" charset="0"/>
              </a:rPr>
              <a:t>模及其物理意义</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en-US" sz="3200">
                <a:latin typeface="Times New Roman" panose="02020603050405020304" pitchFamily="18" charset="0"/>
                <a:ea typeface="+mn-ea"/>
                <a:cs typeface="Times New Roman" panose="02020603050405020304" pitchFamily="18" charset="0"/>
              </a:rPr>
              <a:t>对于应变多量子阱激光器，</a:t>
            </a:r>
            <a:endParaRPr lang="en-US" altLang="zh-CN" sz="3200">
              <a:latin typeface="Times New Roman" panose="02020603050405020304" pitchFamily="18" charset="0"/>
              <a:ea typeface="+mn-ea"/>
              <a:cs typeface="Times New Roman" panose="02020603050405020304" pitchFamily="18" charset="0"/>
            </a:endParaRPr>
          </a:p>
          <a:p>
            <a:pPr lvl="1"/>
            <a:r>
              <a:rPr lang="zh-CN" altLang="en-US">
                <a:latin typeface="Times New Roman" panose="02020603050405020304" pitchFamily="18" charset="0"/>
                <a:ea typeface="+mn-ea"/>
                <a:cs typeface="Times New Roman" panose="02020603050405020304" pitchFamily="18" charset="0"/>
              </a:rPr>
              <a:t>压应变多量子阱（</a:t>
            </a:r>
            <a:r>
              <a:rPr lang="en-US" altLang="zh-CN">
                <a:latin typeface="Times New Roman" panose="02020603050405020304" pitchFamily="18" charset="0"/>
                <a:ea typeface="+mn-ea"/>
                <a:cs typeface="Times New Roman" panose="02020603050405020304" pitchFamily="18" charset="0"/>
              </a:rPr>
              <a:t>CSMQW</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g</a:t>
            </a:r>
            <a:r>
              <a:rPr lang="en-US" altLang="zh-CN" baseline="-25000">
                <a:latin typeface="Times New Roman" panose="02020603050405020304" pitchFamily="18" charset="0"/>
                <a:ea typeface="+mn-ea"/>
                <a:cs typeface="Times New Roman" panose="02020603050405020304" pitchFamily="18" charset="0"/>
              </a:rPr>
              <a:t>TE</a:t>
            </a:r>
            <a:r>
              <a:rPr lang="en-US" altLang="zh-CN">
                <a:latin typeface="Times New Roman" panose="02020603050405020304" pitchFamily="18" charset="0"/>
                <a:ea typeface="+mn-ea"/>
                <a:cs typeface="Times New Roman" panose="02020603050405020304" pitchFamily="18" charset="0"/>
              </a:rPr>
              <a:t>&gt;g</a:t>
            </a:r>
            <a:r>
              <a:rPr lang="en-US" altLang="zh-CN" baseline="-25000">
                <a:latin typeface="Times New Roman" panose="02020603050405020304" pitchFamily="18" charset="0"/>
                <a:ea typeface="+mn-ea"/>
                <a:cs typeface="Times New Roman" panose="02020603050405020304" pitchFamily="18" charset="0"/>
              </a:rPr>
              <a:t>TM</a:t>
            </a:r>
            <a:endParaRPr lang="zh-CN" altLang="en-US" baseline="-25000">
              <a:latin typeface="Times New Roman" panose="02020603050405020304" pitchFamily="18" charset="0"/>
              <a:ea typeface="+mn-ea"/>
              <a:cs typeface="Times New Roman" panose="02020603050405020304" pitchFamily="18" charset="0"/>
            </a:endParaRPr>
          </a:p>
          <a:p>
            <a:pPr lvl="1"/>
            <a:r>
              <a:rPr lang="zh-CN" altLang="en-US">
                <a:latin typeface="Times New Roman" panose="02020603050405020304" pitchFamily="18" charset="0"/>
                <a:ea typeface="+mn-ea"/>
                <a:cs typeface="Times New Roman" panose="02020603050405020304" pitchFamily="18" charset="0"/>
              </a:rPr>
              <a:t>张应变多量子阱（</a:t>
            </a:r>
            <a:r>
              <a:rPr lang="en-US" altLang="zh-CN">
                <a:latin typeface="Times New Roman" panose="02020603050405020304" pitchFamily="18" charset="0"/>
                <a:ea typeface="+mn-ea"/>
                <a:cs typeface="Times New Roman" panose="02020603050405020304" pitchFamily="18" charset="0"/>
              </a:rPr>
              <a:t>TSMQW</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g</a:t>
            </a:r>
            <a:r>
              <a:rPr lang="en-US" altLang="zh-CN" baseline="-25000">
                <a:latin typeface="Times New Roman" panose="02020603050405020304" pitchFamily="18" charset="0"/>
                <a:ea typeface="+mn-ea"/>
                <a:cs typeface="Times New Roman" panose="02020603050405020304" pitchFamily="18" charset="0"/>
              </a:rPr>
              <a:t>TM</a:t>
            </a:r>
            <a:r>
              <a:rPr lang="en-US" altLang="zh-CN">
                <a:latin typeface="Times New Roman" panose="02020603050405020304" pitchFamily="18" charset="0"/>
                <a:ea typeface="+mn-ea"/>
                <a:cs typeface="Times New Roman" panose="02020603050405020304" pitchFamily="18" charset="0"/>
              </a:rPr>
              <a:t>&gt;g</a:t>
            </a:r>
            <a:r>
              <a:rPr lang="en-US" altLang="zh-CN" baseline="-25000">
                <a:latin typeface="Times New Roman" panose="02020603050405020304" pitchFamily="18" charset="0"/>
                <a:ea typeface="+mn-ea"/>
                <a:cs typeface="Times New Roman" panose="02020603050405020304" pitchFamily="18" charset="0"/>
              </a:rPr>
              <a:t>TE</a:t>
            </a:r>
            <a:endParaRPr lang="zh-CN" altLang="en-US" baseline="-25000">
              <a:latin typeface="Times New Roman" panose="02020603050405020304" pitchFamily="18" charset="0"/>
              <a:ea typeface="+mn-ea"/>
              <a:cs typeface="Times New Roman" panose="02020603050405020304" pitchFamily="18" charset="0"/>
            </a:endParaRPr>
          </a:p>
          <a:p>
            <a:r>
              <a:rPr lang="en-US" altLang="zh-CN">
                <a:latin typeface="Times New Roman" panose="02020603050405020304" pitchFamily="18" charset="0"/>
                <a:ea typeface="+mn-ea"/>
                <a:cs typeface="Times New Roman" panose="02020603050405020304" pitchFamily="18" charset="0"/>
              </a:rPr>
              <a:t>DFB</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LD</a:t>
            </a:r>
            <a:r>
              <a:rPr lang="zh-CN" altLang="en-US">
                <a:latin typeface="Times New Roman" panose="02020603050405020304" pitchFamily="18" charset="0"/>
                <a:ea typeface="+mn-ea"/>
                <a:cs typeface="Times New Roman" panose="02020603050405020304" pitchFamily="18" charset="0"/>
              </a:rPr>
              <a:t>中，由于光反馈机理不同，</a:t>
            </a:r>
            <a:r>
              <a:rPr lang="en-US" altLang="zh-CN">
                <a:latin typeface="Times New Roman" panose="02020603050405020304" pitchFamily="18" charset="0"/>
                <a:ea typeface="+mn-ea"/>
                <a:cs typeface="Times New Roman" panose="02020603050405020304" pitchFamily="18" charset="0"/>
              </a:rPr>
              <a:t>TE</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TM</a:t>
            </a:r>
            <a:r>
              <a:rPr lang="zh-CN" altLang="en-US">
                <a:latin typeface="Times New Roman" panose="02020603050405020304" pitchFamily="18" charset="0"/>
                <a:ea typeface="+mn-ea"/>
                <a:cs typeface="Times New Roman" panose="02020603050405020304" pitchFamily="18" charset="0"/>
              </a:rPr>
              <a:t>模的损耗差别很小，</a:t>
            </a:r>
            <a:r>
              <a:rPr lang="en-US" altLang="zh-CN">
                <a:latin typeface="Times New Roman" panose="02020603050405020304" pitchFamily="18" charset="0"/>
                <a:ea typeface="+mn-ea"/>
                <a:cs typeface="Times New Roman" panose="02020603050405020304" pitchFamily="18" charset="0"/>
              </a:rPr>
              <a:t>TE</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TM</a:t>
            </a:r>
            <a:r>
              <a:rPr lang="zh-CN" altLang="en-US">
                <a:latin typeface="Times New Roman" panose="02020603050405020304" pitchFamily="18" charset="0"/>
                <a:ea typeface="+mn-ea"/>
                <a:cs typeface="Times New Roman" panose="02020603050405020304" pitchFamily="18" charset="0"/>
              </a:rPr>
              <a:t>模可能同时存在</a:t>
            </a:r>
          </a:p>
          <a:p>
            <a:endParaRPr lang="zh-CN" altLang="en-US">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8284F88C-B705-45EA-A556-6C7C9CC22C0E}"/>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4D619BA8-9EAA-4090-B3E7-6217817B7486}"/>
              </a:ext>
            </a:extLst>
          </p:cNvPr>
          <p:cNvSpPr>
            <a:spLocks noGrp="1"/>
          </p:cNvSpPr>
          <p:nvPr>
            <p:ph type="sldNum" sz="quarter" idx="12"/>
          </p:nvPr>
        </p:nvSpPr>
        <p:spPr/>
        <p:txBody>
          <a:bodyPr/>
          <a:lstStyle/>
          <a:p>
            <a:fld id="{5374A7E8-DB10-43CA-9309-D988F5CA1E72}" type="slidenum">
              <a:rPr lang="zh-CN" altLang="en-US" smtClean="0"/>
              <a:pPr/>
              <a:t>16</a:t>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TE</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zh-CN" dirty="0">
                <a:latin typeface="Times New Roman" panose="02020603050405020304" pitchFamily="18" charset="0"/>
                <a:ea typeface="+mn-ea"/>
                <a:cs typeface="Times New Roman" panose="02020603050405020304" pitchFamily="18" charset="0"/>
              </a:rPr>
              <a:t>模及其物理意义</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ea typeface="+mn-ea"/>
                <a:cs typeface="Times New Roman" panose="02020603050405020304" pitchFamily="18" charset="0"/>
              </a:rPr>
              <a:t>波导尺寸和增益分布可以控制横模</a:t>
            </a:r>
          </a:p>
          <a:p>
            <a:pPr lvl="1"/>
            <a:r>
              <a:rPr lang="zh-CN" altLang="en-US">
                <a:latin typeface="Times New Roman" panose="02020603050405020304" pitchFamily="18" charset="0"/>
                <a:ea typeface="+mn-ea"/>
                <a:cs typeface="Times New Roman" panose="02020603050405020304" pitchFamily="18" charset="0"/>
              </a:rPr>
              <a:t>基横模有一个峰值，一阶横模有双峰</a:t>
            </a:r>
            <a:r>
              <a:rPr lang="en-US" altLang="zh-CN">
                <a:latin typeface="Times New Roman" panose="02020603050405020304" pitchFamily="18" charset="0"/>
                <a:ea typeface="+mn-ea"/>
                <a:cs typeface="Times New Roman" panose="02020603050405020304" pitchFamily="18" charset="0"/>
              </a:rPr>
              <a:t>, </a:t>
            </a:r>
            <a:r>
              <a:rPr lang="zh-CN" altLang="en-US">
                <a:latin typeface="Times New Roman" panose="02020603050405020304" pitchFamily="18" charset="0"/>
                <a:ea typeface="+mn-ea"/>
                <a:cs typeface="Times New Roman" panose="02020603050405020304" pitchFamily="18" charset="0"/>
              </a:rPr>
              <a:t>二阶横模有三个峰</a:t>
            </a:r>
          </a:p>
          <a:p>
            <a:pPr lvl="1"/>
            <a:r>
              <a:rPr lang="zh-CN" altLang="en-US">
                <a:latin typeface="Times New Roman" panose="02020603050405020304" pitchFamily="18" charset="0"/>
                <a:ea typeface="+mn-ea"/>
                <a:cs typeface="Times New Roman" panose="02020603050405020304" pitchFamily="18" charset="0"/>
              </a:rPr>
              <a:t>高阶横模有多个强度峰，损耗大，不易起振</a:t>
            </a:r>
          </a:p>
          <a:p>
            <a:endParaRPr lang="zh-CN" altLang="en-US">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B4A2EE2C-6FBA-495C-B675-9FC7FDF06545}"/>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25EEAA73-808D-4608-A607-483D684AE22F}"/>
              </a:ext>
            </a:extLst>
          </p:cNvPr>
          <p:cNvSpPr>
            <a:spLocks noGrp="1"/>
          </p:cNvSpPr>
          <p:nvPr>
            <p:ph type="sldNum" sz="quarter" idx="12"/>
          </p:nvPr>
        </p:nvSpPr>
        <p:spPr/>
        <p:txBody>
          <a:bodyPr/>
          <a:lstStyle/>
          <a:p>
            <a:fld id="{5374A7E8-DB10-43CA-9309-D988F5CA1E72}" type="slidenum">
              <a:rPr lang="zh-CN" altLang="en-US" smtClean="0"/>
              <a:pPr/>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mn-ea"/>
                <a:cs typeface="Times New Roman" panose="02020603050405020304" pitchFamily="18" charset="0"/>
              </a:rPr>
              <a:t>横模近场电场强度分布</a:t>
            </a:r>
          </a:p>
        </p:txBody>
      </p:sp>
      <p:sp>
        <p:nvSpPr>
          <p:cNvPr id="3" name="页脚占位符 2">
            <a:extLst>
              <a:ext uri="{FF2B5EF4-FFF2-40B4-BE49-F238E27FC236}">
                <a16:creationId xmlns:a16="http://schemas.microsoft.com/office/drawing/2014/main" id="{776C8085-F60A-4D09-A33B-D209BD174D3C}"/>
              </a:ext>
            </a:extLst>
          </p:cNvPr>
          <p:cNvSpPr>
            <a:spLocks noGrp="1"/>
          </p:cNvSpPr>
          <p:nvPr>
            <p:ph type="ftr" sz="quarter" idx="11"/>
          </p:nvPr>
        </p:nvSpPr>
        <p:spPr/>
        <p:txBody>
          <a:bodyPr/>
          <a:lstStyle/>
          <a:p>
            <a:r>
              <a:rPr lang="zh-CN" altLang="en-US"/>
              <a:t>集成光电子学概论</a:t>
            </a:r>
            <a:endParaRPr lang="zh-CN" altLang="en-US" dirty="0"/>
          </a:p>
        </p:txBody>
      </p:sp>
      <p:sp>
        <p:nvSpPr>
          <p:cNvPr id="9" name="灯片编号占位符 8">
            <a:extLst>
              <a:ext uri="{FF2B5EF4-FFF2-40B4-BE49-F238E27FC236}">
                <a16:creationId xmlns:a16="http://schemas.microsoft.com/office/drawing/2014/main" id="{29F2F6FF-5832-4DCB-89E2-816E54CBF592}"/>
              </a:ext>
            </a:extLst>
          </p:cNvPr>
          <p:cNvSpPr>
            <a:spLocks noGrp="1"/>
          </p:cNvSpPr>
          <p:nvPr>
            <p:ph type="sldNum" sz="quarter" idx="12"/>
          </p:nvPr>
        </p:nvSpPr>
        <p:spPr/>
        <p:txBody>
          <a:bodyPr/>
          <a:lstStyle/>
          <a:p>
            <a:fld id="{5374A7E8-DB10-43CA-9309-D988F5CA1E72}" type="slidenum">
              <a:rPr lang="zh-CN" altLang="en-US" smtClean="0"/>
              <a:pPr/>
              <a:t>18</a:t>
            </a:fld>
            <a:endParaRPr lang="zh-CN" altLang="en-US" dirty="0"/>
          </a:p>
        </p:txBody>
      </p:sp>
      <p:grpSp>
        <p:nvGrpSpPr>
          <p:cNvPr id="4" name="Group 5"/>
          <p:cNvGrpSpPr>
            <a:grpSpLocks noGrp="1"/>
          </p:cNvGrpSpPr>
          <p:nvPr/>
        </p:nvGrpSpPr>
        <p:grpSpPr bwMode="auto">
          <a:xfrm>
            <a:off x="457200" y="1600200"/>
            <a:ext cx="8229600" cy="4525963"/>
            <a:chOff x="340" y="1434"/>
            <a:chExt cx="5080" cy="2627"/>
          </a:xfrm>
        </p:grpSpPr>
        <p:pic>
          <p:nvPicPr>
            <p:cNvPr id="5" name="Picture 6" descr="1802_4"/>
            <p:cNvPicPr>
              <a:picLocks noChangeAspect="1" noChangeArrowheads="1"/>
            </p:cNvPicPr>
            <p:nvPr/>
          </p:nvPicPr>
          <p:blipFill>
            <a:blip r:embed="rId2" cstate="print"/>
            <a:srcRect/>
            <a:stretch>
              <a:fillRect/>
            </a:stretch>
          </p:blipFill>
          <p:spPr bwMode="auto">
            <a:xfrm>
              <a:off x="340" y="1434"/>
              <a:ext cx="5080" cy="2627"/>
            </a:xfrm>
            <a:prstGeom prst="rect">
              <a:avLst/>
            </a:prstGeom>
            <a:noFill/>
            <a:ln w="9525">
              <a:noFill/>
              <a:miter lim="800000"/>
              <a:headEnd/>
              <a:tailEnd/>
            </a:ln>
          </p:spPr>
        </p:pic>
        <p:sp>
          <p:nvSpPr>
            <p:cNvPr id="6" name="Text Box 7"/>
            <p:cNvSpPr txBox="1">
              <a:spLocks noChangeArrowheads="1"/>
            </p:cNvSpPr>
            <p:nvPr/>
          </p:nvSpPr>
          <p:spPr bwMode="auto">
            <a:xfrm>
              <a:off x="430" y="3612"/>
              <a:ext cx="1724" cy="288"/>
            </a:xfrm>
            <a:prstGeom prst="rect">
              <a:avLst/>
            </a:prstGeom>
            <a:solidFill>
              <a:srgbClr val="FFFFFF"/>
            </a:solidFill>
            <a:ln w="9525">
              <a:noFill/>
              <a:miter lim="800000"/>
              <a:headEnd/>
              <a:tailEnd/>
            </a:ln>
          </p:spPr>
          <p:txBody>
            <a:bodyPr>
              <a:spAutoFit/>
            </a:bodyPr>
            <a:lstStyle/>
            <a:p>
              <a:r>
                <a:rPr lang="en-US" altLang="zh-CN" b="1"/>
                <a:t>Fundamental mode</a:t>
              </a:r>
            </a:p>
          </p:txBody>
        </p:sp>
        <p:sp>
          <p:nvSpPr>
            <p:cNvPr id="7" name="Text Box 8"/>
            <p:cNvSpPr txBox="1">
              <a:spLocks noChangeArrowheads="1"/>
            </p:cNvSpPr>
            <p:nvPr/>
          </p:nvSpPr>
          <p:spPr bwMode="auto">
            <a:xfrm>
              <a:off x="2237" y="3612"/>
              <a:ext cx="1369" cy="288"/>
            </a:xfrm>
            <a:prstGeom prst="rect">
              <a:avLst/>
            </a:prstGeom>
            <a:solidFill>
              <a:srgbClr val="FFFFFF"/>
            </a:solidFill>
            <a:ln w="9525">
              <a:noFill/>
              <a:miter lim="800000"/>
              <a:headEnd/>
              <a:tailEnd/>
            </a:ln>
          </p:spPr>
          <p:txBody>
            <a:bodyPr wrap="none">
              <a:spAutoFit/>
            </a:bodyPr>
            <a:lstStyle/>
            <a:p>
              <a:r>
                <a:rPr lang="en-US" altLang="zh-CN" b="1"/>
                <a:t>1st-order mode</a:t>
              </a:r>
            </a:p>
          </p:txBody>
        </p:sp>
        <p:sp>
          <p:nvSpPr>
            <p:cNvPr id="8" name="Text Box 9"/>
            <p:cNvSpPr txBox="1">
              <a:spLocks noChangeArrowheads="1"/>
            </p:cNvSpPr>
            <p:nvPr/>
          </p:nvSpPr>
          <p:spPr bwMode="auto">
            <a:xfrm>
              <a:off x="3923" y="3612"/>
              <a:ext cx="1444" cy="288"/>
            </a:xfrm>
            <a:prstGeom prst="rect">
              <a:avLst/>
            </a:prstGeom>
            <a:solidFill>
              <a:srgbClr val="FFFFFF"/>
            </a:solidFill>
            <a:ln w="9525">
              <a:noFill/>
              <a:miter lim="800000"/>
              <a:headEnd/>
              <a:tailEnd/>
            </a:ln>
          </p:spPr>
          <p:txBody>
            <a:bodyPr wrap="none">
              <a:spAutoFit/>
            </a:bodyPr>
            <a:lstStyle/>
            <a:p>
              <a:r>
                <a:rPr lang="en-US" altLang="zh-CN" b="1"/>
                <a:t>2nd-order mode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mn-ea"/>
                <a:cs typeface="Times New Roman" panose="02020603050405020304" pitchFamily="18" charset="0"/>
              </a:rPr>
              <a:t>纵模场分布</a:t>
            </a:r>
          </a:p>
        </p:txBody>
      </p:sp>
      <p:sp>
        <p:nvSpPr>
          <p:cNvPr id="3" name="页脚占位符 2">
            <a:extLst>
              <a:ext uri="{FF2B5EF4-FFF2-40B4-BE49-F238E27FC236}">
                <a16:creationId xmlns:a16="http://schemas.microsoft.com/office/drawing/2014/main" id="{02ECD7BC-82B6-423A-AC00-8E2FE4DD28BD}"/>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C9E66074-4031-40B5-919E-18937BD951E6}"/>
              </a:ext>
            </a:extLst>
          </p:cNvPr>
          <p:cNvSpPr>
            <a:spLocks noGrp="1"/>
          </p:cNvSpPr>
          <p:nvPr>
            <p:ph type="sldNum" sz="quarter" idx="12"/>
          </p:nvPr>
        </p:nvSpPr>
        <p:spPr/>
        <p:txBody>
          <a:bodyPr/>
          <a:lstStyle/>
          <a:p>
            <a:fld id="{5374A7E8-DB10-43CA-9309-D988F5CA1E72}" type="slidenum">
              <a:rPr lang="zh-CN" altLang="en-US" smtClean="0"/>
              <a:pPr/>
              <a:t>19</a:t>
            </a:fld>
            <a:endParaRPr lang="zh-CN" altLang="en-US" dirty="0"/>
          </a:p>
        </p:txBody>
      </p:sp>
      <p:graphicFrame>
        <p:nvGraphicFramePr>
          <p:cNvPr id="11268" name="Object 5"/>
          <p:cNvGraphicFramePr>
            <a:graphicFrameLocks noChangeAspect="1"/>
          </p:cNvGraphicFramePr>
          <p:nvPr>
            <p:extLst>
              <p:ext uri="{D42A27DB-BD31-4B8C-83A1-F6EECF244321}">
                <p14:modId xmlns:p14="http://schemas.microsoft.com/office/powerpoint/2010/main" val="2949371415"/>
              </p:ext>
            </p:extLst>
          </p:nvPr>
        </p:nvGraphicFramePr>
        <p:xfrm>
          <a:off x="647700" y="1268760"/>
          <a:ext cx="7848600" cy="4144963"/>
        </p:xfrm>
        <a:graphic>
          <a:graphicData uri="http://schemas.openxmlformats.org/presentationml/2006/ole">
            <mc:AlternateContent xmlns:mc="http://schemas.openxmlformats.org/markup-compatibility/2006">
              <mc:Choice xmlns:v="urn:schemas-microsoft-com:vml" Requires="v">
                <p:oleObj name="Visio" r:id="rId3" imgW="4575360" imgH="2416899" progId="">
                  <p:embed/>
                </p:oleObj>
              </mc:Choice>
              <mc:Fallback>
                <p:oleObj name="Visio" r:id="rId3" imgW="4575360" imgH="2416899" progId="">
                  <p:embed/>
                  <p:pic>
                    <p:nvPicPr>
                      <p:cNvPr id="0" name="Picture 17"/>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47700" y="1268760"/>
                        <a:ext cx="7848600" cy="41449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642194"/>
          </a:xfrm>
        </p:spPr>
        <p:txBody>
          <a:bodyPr>
            <a:normAutofit fontScale="90000"/>
          </a:bodyPr>
          <a:lstStyle/>
          <a:p>
            <a:r>
              <a:rPr lang="zh-CN" altLang="en-US" b="1" dirty="0">
                <a:latin typeface="Times New Roman" panose="02020603050405020304" pitchFamily="18" charset="0"/>
                <a:ea typeface="+mn-ea"/>
                <a:cs typeface="Times New Roman" panose="02020603050405020304" pitchFamily="18" charset="0"/>
              </a:rPr>
              <a:t>第二章	 </a:t>
            </a:r>
            <a:br>
              <a:rPr lang="en-US" altLang="zh-CN" b="1" dirty="0">
                <a:latin typeface="Times New Roman" panose="02020603050405020304" pitchFamily="18" charset="0"/>
                <a:ea typeface="+mn-ea"/>
                <a:cs typeface="Times New Roman" panose="02020603050405020304" pitchFamily="18" charset="0"/>
              </a:rPr>
            </a:br>
            <a:r>
              <a:rPr lang="zh-CN" altLang="en-US" b="1" dirty="0">
                <a:latin typeface="Times New Roman" panose="02020603050405020304" pitchFamily="18" charset="0"/>
                <a:ea typeface="+mn-ea"/>
                <a:cs typeface="Times New Roman" panose="02020603050405020304" pitchFamily="18" charset="0"/>
              </a:rPr>
              <a:t>半导体光电子器件中的双异质结构与横模</a:t>
            </a:r>
          </a:p>
        </p:txBody>
      </p:sp>
      <p:sp>
        <p:nvSpPr>
          <p:cNvPr id="3" name="内容占位符 2"/>
          <p:cNvSpPr>
            <a:spLocks noGrp="1"/>
          </p:cNvSpPr>
          <p:nvPr>
            <p:ph idx="1"/>
          </p:nvPr>
        </p:nvSpPr>
        <p:spPr/>
        <p:txBody>
          <a:bodyPr/>
          <a:lstStyle/>
          <a:p>
            <a:endParaRPr lang="en-US" altLang="zh-CN" dirty="0">
              <a:solidFill>
                <a:schemeClr val="bg1"/>
              </a:solidFill>
              <a:latin typeface="Times New Roman" panose="02020603050405020304" pitchFamily="18" charset="0"/>
              <a:ea typeface="+mn-ea"/>
              <a:cs typeface="Times New Roman" panose="02020603050405020304" pitchFamily="18" charset="0"/>
            </a:endParaRPr>
          </a:p>
          <a:p>
            <a:r>
              <a:rPr lang="en-US" altLang="zh-CN" dirty="0">
                <a:solidFill>
                  <a:schemeClr val="bg1"/>
                </a:solidFill>
                <a:latin typeface="Times New Roman" panose="02020603050405020304" pitchFamily="18" charset="0"/>
                <a:ea typeface="+mn-ea"/>
                <a:cs typeface="Times New Roman" panose="02020603050405020304" pitchFamily="18" charset="0"/>
              </a:rPr>
              <a:t>2.1 </a:t>
            </a:r>
            <a:r>
              <a:rPr lang="zh-CN" altLang="en-US" dirty="0">
                <a:solidFill>
                  <a:schemeClr val="bg1"/>
                </a:solidFill>
                <a:latin typeface="Times New Roman" panose="02020603050405020304" pitchFamily="18" charset="0"/>
                <a:ea typeface="+mn-ea"/>
                <a:cs typeface="Times New Roman" panose="02020603050405020304" pitchFamily="18" charset="0"/>
              </a:rPr>
              <a:t>半导体光电子器件的基本结构</a:t>
            </a:r>
            <a:endParaRPr lang="en-US" altLang="zh-CN" dirty="0">
              <a:solidFill>
                <a:schemeClr val="bg1"/>
              </a:solidFill>
              <a:latin typeface="Times New Roman" panose="02020603050405020304" pitchFamily="18" charset="0"/>
              <a:ea typeface="+mn-ea"/>
              <a:cs typeface="Times New Roman" panose="02020603050405020304" pitchFamily="18" charset="0"/>
            </a:endParaRPr>
          </a:p>
          <a:p>
            <a:r>
              <a:rPr lang="en-US" altLang="zh-CN" dirty="0">
                <a:solidFill>
                  <a:schemeClr val="bg1"/>
                </a:solidFill>
                <a:latin typeface="Times New Roman" panose="02020603050405020304" pitchFamily="18" charset="0"/>
                <a:ea typeface="+mn-ea"/>
                <a:cs typeface="Times New Roman" panose="02020603050405020304" pitchFamily="18" charset="0"/>
              </a:rPr>
              <a:t>2.2 </a:t>
            </a:r>
            <a:r>
              <a:rPr lang="zh-CN" altLang="en-US" dirty="0">
                <a:solidFill>
                  <a:schemeClr val="bg1"/>
                </a:solidFill>
                <a:latin typeface="Times New Roman" panose="02020603050405020304" pitchFamily="18" charset="0"/>
                <a:ea typeface="+mn-ea"/>
                <a:cs typeface="Times New Roman" panose="02020603050405020304" pitchFamily="18" charset="0"/>
              </a:rPr>
              <a:t>半导体光电子器件中的模式</a:t>
            </a:r>
            <a:endParaRPr lang="en-US" altLang="zh-CN" dirty="0">
              <a:solidFill>
                <a:schemeClr val="bg1"/>
              </a:solidFill>
              <a:latin typeface="Times New Roman" panose="02020603050405020304" pitchFamily="18" charset="0"/>
              <a:ea typeface="+mn-ea"/>
              <a:cs typeface="Times New Roman" panose="02020603050405020304" pitchFamily="18" charset="0"/>
            </a:endParaRPr>
          </a:p>
          <a:p>
            <a:pPr lvl="1"/>
            <a:r>
              <a:rPr lang="en-US" altLang="zh-CN" dirty="0">
                <a:solidFill>
                  <a:schemeClr val="bg1"/>
                </a:solidFill>
                <a:latin typeface="Times New Roman" panose="02020603050405020304" pitchFamily="18" charset="0"/>
                <a:ea typeface="+mn-ea"/>
                <a:cs typeface="Times New Roman" panose="02020603050405020304" pitchFamily="18" charset="0"/>
              </a:rPr>
              <a:t>2.2.1  TE</a:t>
            </a:r>
            <a:r>
              <a:rPr lang="zh-CN" altLang="en-US" dirty="0">
                <a:solidFill>
                  <a:schemeClr val="bg1"/>
                </a:solidFill>
                <a:latin typeface="Times New Roman" panose="02020603050405020304" pitchFamily="18" charset="0"/>
                <a:ea typeface="+mn-ea"/>
                <a:cs typeface="Times New Roman" panose="02020603050405020304" pitchFamily="18" charset="0"/>
              </a:rPr>
              <a:t>、</a:t>
            </a:r>
            <a:r>
              <a:rPr lang="en-US" altLang="zh-CN" dirty="0">
                <a:solidFill>
                  <a:schemeClr val="bg1"/>
                </a:solidFill>
                <a:latin typeface="Times New Roman" panose="02020603050405020304" pitchFamily="18" charset="0"/>
                <a:ea typeface="+mn-ea"/>
                <a:cs typeface="Times New Roman" panose="02020603050405020304" pitchFamily="18" charset="0"/>
              </a:rPr>
              <a:t>TM</a:t>
            </a:r>
            <a:r>
              <a:rPr lang="zh-CN" altLang="en-US" dirty="0">
                <a:solidFill>
                  <a:schemeClr val="bg1"/>
                </a:solidFill>
                <a:latin typeface="Times New Roman" panose="02020603050405020304" pitchFamily="18" charset="0"/>
                <a:ea typeface="+mn-ea"/>
                <a:cs typeface="Times New Roman" panose="02020603050405020304" pitchFamily="18" charset="0"/>
              </a:rPr>
              <a:t>模及其物理意义</a:t>
            </a:r>
            <a:endParaRPr lang="en-US" altLang="zh-CN" dirty="0">
              <a:solidFill>
                <a:schemeClr val="bg1"/>
              </a:solidFill>
              <a:latin typeface="Times New Roman" panose="02020603050405020304" pitchFamily="18" charset="0"/>
              <a:ea typeface="+mn-ea"/>
              <a:cs typeface="Times New Roman" panose="02020603050405020304" pitchFamily="18" charset="0"/>
            </a:endParaRPr>
          </a:p>
          <a:p>
            <a:pPr lvl="1"/>
            <a:r>
              <a:rPr lang="en-US" altLang="zh-CN" dirty="0">
                <a:solidFill>
                  <a:schemeClr val="bg1"/>
                </a:solidFill>
                <a:latin typeface="Times New Roman" panose="02020603050405020304" pitchFamily="18" charset="0"/>
                <a:ea typeface="+mn-ea"/>
                <a:cs typeface="Times New Roman" panose="02020603050405020304" pitchFamily="18" charset="0"/>
              </a:rPr>
              <a:t>2.2.2  </a:t>
            </a:r>
            <a:r>
              <a:rPr lang="zh-CN" altLang="en-US" dirty="0">
                <a:solidFill>
                  <a:schemeClr val="bg1"/>
                </a:solidFill>
                <a:latin typeface="Times New Roman" panose="02020603050405020304" pitchFamily="18" charset="0"/>
                <a:ea typeface="+mn-ea"/>
                <a:cs typeface="Times New Roman" panose="02020603050405020304" pitchFamily="18" charset="0"/>
              </a:rPr>
              <a:t>横模及其物理意义</a:t>
            </a:r>
            <a:r>
              <a:rPr lang="en-US" altLang="zh-CN" dirty="0">
                <a:solidFill>
                  <a:schemeClr val="bg1"/>
                </a:solidFill>
                <a:latin typeface="Times New Roman" panose="02020603050405020304" pitchFamily="18" charset="0"/>
                <a:ea typeface="+mn-ea"/>
                <a:cs typeface="Times New Roman" panose="02020603050405020304" pitchFamily="18" charset="0"/>
              </a:rPr>
              <a:t> </a:t>
            </a:r>
          </a:p>
          <a:p>
            <a:r>
              <a:rPr lang="en-US" altLang="zh-CN" dirty="0">
                <a:solidFill>
                  <a:schemeClr val="bg1"/>
                </a:solidFill>
                <a:latin typeface="Times New Roman" panose="02020603050405020304" pitchFamily="18" charset="0"/>
                <a:ea typeface="+mn-ea"/>
                <a:cs typeface="Times New Roman" panose="02020603050405020304" pitchFamily="18" charset="0"/>
              </a:rPr>
              <a:t>2.4  </a:t>
            </a:r>
            <a:r>
              <a:rPr lang="zh-CN" altLang="en-US" dirty="0">
                <a:solidFill>
                  <a:schemeClr val="bg1"/>
                </a:solidFill>
                <a:latin typeface="Times New Roman" panose="02020603050405020304" pitchFamily="18" charset="0"/>
                <a:ea typeface="+mn-ea"/>
                <a:cs typeface="Times New Roman" panose="02020603050405020304" pitchFamily="18" charset="0"/>
              </a:rPr>
              <a:t>器件的远场与相差</a:t>
            </a:r>
          </a:p>
        </p:txBody>
      </p:sp>
      <p:sp>
        <p:nvSpPr>
          <p:cNvPr id="4" name="页脚占位符 3">
            <a:extLst>
              <a:ext uri="{FF2B5EF4-FFF2-40B4-BE49-F238E27FC236}">
                <a16:creationId xmlns:a16="http://schemas.microsoft.com/office/drawing/2014/main" id="{CC02C677-9ABA-41AF-8189-D43225EDE336}"/>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1AF80B0E-5703-4640-BB96-F4AF1389269F}"/>
              </a:ext>
            </a:extLst>
          </p:cNvPr>
          <p:cNvSpPr>
            <a:spLocks noGrp="1"/>
          </p:cNvSpPr>
          <p:nvPr>
            <p:ph type="sldNum" sz="quarter" idx="12"/>
          </p:nvPr>
        </p:nvSpPr>
        <p:spPr/>
        <p:txBody>
          <a:bodyPr/>
          <a:lstStyle/>
          <a:p>
            <a:fld id="{5374A7E8-DB10-43CA-9309-D988F5CA1E72}" type="slidenum">
              <a:rPr lang="zh-CN" altLang="en-US" smtClean="0"/>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mn-ea"/>
                <a:cs typeface="Times New Roman" panose="02020603050405020304" pitchFamily="18" charset="0"/>
              </a:rPr>
              <a:t>对</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en-US" dirty="0">
                <a:latin typeface="Times New Roman" panose="02020603050405020304" pitchFamily="18" charset="0"/>
                <a:ea typeface="+mn-ea"/>
                <a:cs typeface="Times New Roman" panose="02020603050405020304" pitchFamily="18" charset="0"/>
              </a:rPr>
              <a:t>模式的理论分析</a:t>
            </a:r>
          </a:p>
        </p:txBody>
      </p:sp>
      <p:sp>
        <p:nvSpPr>
          <p:cNvPr id="3" name="内容占位符 2"/>
          <p:cNvSpPr>
            <a:spLocks noGrp="1"/>
          </p:cNvSpPr>
          <p:nvPr>
            <p:ph idx="1"/>
          </p:nvPr>
        </p:nvSpPr>
        <p:spPr/>
        <p:txBody>
          <a:bodyPr/>
          <a:lstStyle/>
          <a:p>
            <a:r>
              <a:rPr lang="zh-CN" altLang="en-US">
                <a:latin typeface="Times New Roman" panose="02020603050405020304" pitchFamily="18" charset="0"/>
                <a:ea typeface="+mn-ea"/>
                <a:cs typeface="Times New Roman" panose="02020603050405020304" pitchFamily="18" charset="0"/>
              </a:rPr>
              <a:t>有源区光限制因子</a:t>
            </a:r>
            <a:r>
              <a:rPr lang="zh-CN" altLang="en-US">
                <a:latin typeface="Times New Roman" panose="02020603050405020304" pitchFamily="18" charset="0"/>
                <a:ea typeface="+mn-ea"/>
                <a:cs typeface="Times New Roman" panose="02020603050405020304" pitchFamily="18" charset="0"/>
                <a:sym typeface="Symbol" pitchFamily="18" charset="2"/>
              </a:rPr>
              <a:t></a:t>
            </a:r>
            <a:r>
              <a:rPr lang="en-US" altLang="zh-CN" baseline="-25000">
                <a:latin typeface="Times New Roman" panose="02020603050405020304" pitchFamily="18" charset="0"/>
                <a:ea typeface="+mn-ea"/>
                <a:cs typeface="Times New Roman" panose="02020603050405020304" pitchFamily="18" charset="0"/>
                <a:sym typeface="Symbol" pitchFamily="18" charset="2"/>
              </a:rPr>
              <a:t>i</a:t>
            </a:r>
            <a:r>
              <a:rPr lang="zh-CN" altLang="en-US">
                <a:latin typeface="Times New Roman" panose="02020603050405020304" pitchFamily="18" charset="0"/>
                <a:ea typeface="+mn-ea"/>
                <a:cs typeface="Times New Roman" panose="02020603050405020304" pitchFamily="18" charset="0"/>
              </a:rPr>
              <a:t>：表示光限制在有源层内的程度，定义为有源层内的光功率与有源层内外的总光功率之比：</a:t>
            </a:r>
          </a:p>
          <a:p>
            <a:endParaRPr lang="zh-CN" altLang="en-US">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52152055-A3F7-49B6-A8B1-36C2650FC8B0}"/>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E1055647-5EA2-449A-8766-5488336A3F3C}"/>
              </a:ext>
            </a:extLst>
          </p:cNvPr>
          <p:cNvSpPr>
            <a:spLocks noGrp="1"/>
          </p:cNvSpPr>
          <p:nvPr>
            <p:ph type="sldNum" sz="quarter" idx="12"/>
          </p:nvPr>
        </p:nvSpPr>
        <p:spPr/>
        <p:txBody>
          <a:bodyPr/>
          <a:lstStyle/>
          <a:p>
            <a:fld id="{5374A7E8-DB10-43CA-9309-D988F5CA1E72}" type="slidenum">
              <a:rPr lang="zh-CN" altLang="en-US" smtClean="0"/>
              <a:pPr/>
              <a:t>20</a:t>
            </a:fld>
            <a:endParaRPr lang="zh-CN" altLang="en-US" dirty="0"/>
          </a:p>
        </p:txBody>
      </p:sp>
      <p:graphicFrame>
        <p:nvGraphicFramePr>
          <p:cNvPr id="13314" name="Object 0"/>
          <p:cNvGraphicFramePr>
            <a:graphicFrameLocks noChangeAspect="1"/>
          </p:cNvGraphicFramePr>
          <p:nvPr/>
        </p:nvGraphicFramePr>
        <p:xfrm>
          <a:off x="2428860" y="3357562"/>
          <a:ext cx="4418012" cy="2436812"/>
        </p:xfrm>
        <a:graphic>
          <a:graphicData uri="http://schemas.openxmlformats.org/presentationml/2006/ole">
            <mc:AlternateContent xmlns:mc="http://schemas.openxmlformats.org/markup-compatibility/2006">
              <mc:Choice xmlns:v="urn:schemas-microsoft-com:vml" Requires="v">
                <p:oleObj name="公式" r:id="rId2" imgW="1358900" imgH="749300" progId="Equation.3">
                  <p:embed/>
                </p:oleObj>
              </mc:Choice>
              <mc:Fallback>
                <p:oleObj name="公式" r:id="rId2" imgW="1358900" imgH="749300" progId="Equation.3">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0" y="3357562"/>
                        <a:ext cx="4418012"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mn-ea"/>
                <a:cs typeface="Times New Roman" panose="02020603050405020304" pitchFamily="18" charset="0"/>
              </a:rPr>
              <a:t>对</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TM</a:t>
            </a:r>
            <a:r>
              <a:rPr lang="zh-CN" altLang="en-US" dirty="0">
                <a:latin typeface="Times New Roman" panose="02020603050405020304" pitchFamily="18" charset="0"/>
                <a:ea typeface="+mn-ea"/>
                <a:cs typeface="Times New Roman" panose="02020603050405020304" pitchFamily="18" charset="0"/>
              </a:rPr>
              <a:t>模式的理论分析</a:t>
            </a:r>
          </a:p>
        </p:txBody>
      </p:sp>
      <p:sp>
        <p:nvSpPr>
          <p:cNvPr id="3" name="内容占位符 2"/>
          <p:cNvSpPr>
            <a:spLocks noGrp="1"/>
          </p:cNvSpPr>
          <p:nvPr>
            <p:ph idx="1"/>
          </p:nvPr>
        </p:nvSpPr>
        <p:spPr/>
        <p:txBody>
          <a:bodyPr/>
          <a:lstStyle/>
          <a:p>
            <a:r>
              <a:rPr lang="zh-CN" altLang="en-US">
                <a:latin typeface="Times New Roman" panose="02020603050405020304" pitchFamily="18" charset="0"/>
                <a:ea typeface="+mn-ea"/>
                <a:cs typeface="Times New Roman" panose="02020603050405020304" pitchFamily="18" charset="0"/>
              </a:rPr>
              <a:t>材料增益</a:t>
            </a:r>
            <a:r>
              <a:rPr lang="en-US" altLang="zh-CN">
                <a:latin typeface="Times New Roman" panose="02020603050405020304" pitchFamily="18" charset="0"/>
                <a:ea typeface="+mn-ea"/>
                <a:cs typeface="Times New Roman" panose="02020603050405020304" pitchFamily="18" charset="0"/>
              </a:rPr>
              <a:t>g</a:t>
            </a:r>
            <a:r>
              <a:rPr lang="zh-CN" altLang="en-US">
                <a:latin typeface="Times New Roman" panose="02020603050405020304" pitchFamily="18" charset="0"/>
                <a:ea typeface="+mn-ea"/>
                <a:cs typeface="Times New Roman" panose="02020603050405020304" pitchFamily="18" charset="0"/>
              </a:rPr>
              <a:t>和模式增益</a:t>
            </a:r>
            <a:r>
              <a:rPr lang="en-US" altLang="zh-CN">
                <a:latin typeface="Times New Roman" panose="02020603050405020304" pitchFamily="18" charset="0"/>
                <a:ea typeface="+mn-ea"/>
                <a:cs typeface="Times New Roman" panose="02020603050405020304" pitchFamily="18" charset="0"/>
              </a:rPr>
              <a:t>g</a:t>
            </a:r>
            <a:r>
              <a:rPr lang="en-US" altLang="zh-CN" baseline="-25000">
                <a:latin typeface="Times New Roman" panose="02020603050405020304" pitchFamily="18" charset="0"/>
                <a:ea typeface="+mn-ea"/>
                <a:cs typeface="Times New Roman" panose="02020603050405020304" pitchFamily="18" charset="0"/>
              </a:rPr>
              <a:t>mod</a:t>
            </a:r>
            <a:r>
              <a:rPr lang="en-US" altLang="zh-CN">
                <a:latin typeface="Times New Roman" panose="02020603050405020304" pitchFamily="18" charset="0"/>
                <a:ea typeface="+mn-ea"/>
                <a:cs typeface="Times New Roman" panose="02020603050405020304" pitchFamily="18" charset="0"/>
              </a:rPr>
              <a:t>(modal gain)</a:t>
            </a:r>
            <a:r>
              <a:rPr lang="zh-CN" altLang="en-US">
                <a:latin typeface="Times New Roman" panose="02020603050405020304" pitchFamily="18" charset="0"/>
                <a:ea typeface="+mn-ea"/>
                <a:cs typeface="Times New Roman" panose="02020603050405020304" pitchFamily="18" charset="0"/>
              </a:rPr>
              <a:t>的关系</a:t>
            </a:r>
          </a:p>
          <a:p>
            <a:endParaRPr lang="en-US" altLang="zh-CN">
              <a:latin typeface="Times New Roman" panose="02020603050405020304" pitchFamily="18" charset="0"/>
              <a:ea typeface="+mn-ea"/>
              <a:cs typeface="Times New Roman" panose="02020603050405020304" pitchFamily="18" charset="0"/>
            </a:endParaRPr>
          </a:p>
          <a:p>
            <a:endParaRPr lang="en-US" altLang="zh-CN">
              <a:latin typeface="Times New Roman" panose="02020603050405020304" pitchFamily="18" charset="0"/>
              <a:ea typeface="+mn-ea"/>
              <a:cs typeface="Times New Roman" panose="02020603050405020304" pitchFamily="18" charset="0"/>
            </a:endParaRPr>
          </a:p>
          <a:p>
            <a:endParaRPr lang="en-US" altLang="zh-CN">
              <a:latin typeface="Times New Roman" panose="02020603050405020304" pitchFamily="18" charset="0"/>
              <a:ea typeface="+mn-ea"/>
              <a:cs typeface="Times New Roman" panose="02020603050405020304" pitchFamily="18" charset="0"/>
            </a:endParaRPr>
          </a:p>
          <a:p>
            <a:r>
              <a:rPr lang="zh-CN" altLang="en-US">
                <a:latin typeface="Times New Roman" panose="02020603050405020304" pitchFamily="18" charset="0"/>
                <a:ea typeface="+mn-ea"/>
                <a:cs typeface="Times New Roman" panose="02020603050405020304" pitchFamily="18" charset="0"/>
              </a:rPr>
              <a:t>由于</a:t>
            </a:r>
            <a:r>
              <a:rPr lang="zh-CN" altLang="en-US">
                <a:latin typeface="Times New Roman" panose="02020603050405020304" pitchFamily="18" charset="0"/>
                <a:ea typeface="+mn-ea"/>
                <a:cs typeface="Times New Roman" panose="02020603050405020304" pitchFamily="18" charset="0"/>
                <a:sym typeface="Symbol" pitchFamily="18" charset="2"/>
              </a:rPr>
              <a:t></a:t>
            </a:r>
            <a:r>
              <a:rPr lang="en-US" altLang="zh-CN" baseline="-25000">
                <a:latin typeface="Times New Roman" panose="02020603050405020304" pitchFamily="18" charset="0"/>
                <a:ea typeface="+mn-ea"/>
                <a:cs typeface="Times New Roman" panose="02020603050405020304" pitchFamily="18" charset="0"/>
                <a:sym typeface="Symbol" pitchFamily="18" charset="2"/>
              </a:rPr>
              <a:t>i</a:t>
            </a:r>
            <a:r>
              <a:rPr lang="zh-CN" altLang="en-US">
                <a:latin typeface="Times New Roman" panose="02020603050405020304" pitchFamily="18" charset="0"/>
                <a:ea typeface="+mn-ea"/>
                <a:cs typeface="Times New Roman" panose="02020603050405020304" pitchFamily="18" charset="0"/>
                <a:sym typeface="Symbol" pitchFamily="18" charset="2"/>
              </a:rPr>
              <a:t>对于不同的模式并不相同，所以</a:t>
            </a:r>
            <a:r>
              <a:rPr lang="en-US" altLang="zh-CN">
                <a:latin typeface="Times New Roman" panose="02020603050405020304" pitchFamily="18" charset="0"/>
                <a:ea typeface="+mn-ea"/>
                <a:cs typeface="Times New Roman" panose="02020603050405020304" pitchFamily="18" charset="0"/>
              </a:rPr>
              <a:t>g</a:t>
            </a:r>
            <a:r>
              <a:rPr lang="en-US" altLang="zh-CN" baseline="-25000">
                <a:latin typeface="Times New Roman" panose="02020603050405020304" pitchFamily="18" charset="0"/>
                <a:ea typeface="+mn-ea"/>
                <a:cs typeface="Times New Roman" panose="02020603050405020304" pitchFamily="18" charset="0"/>
              </a:rPr>
              <a:t>mod</a:t>
            </a:r>
            <a:r>
              <a:rPr lang="zh-CN" altLang="en-US">
                <a:latin typeface="Times New Roman" panose="02020603050405020304" pitchFamily="18" charset="0"/>
                <a:ea typeface="+mn-ea"/>
                <a:cs typeface="Times New Roman" panose="02020603050405020304" pitchFamily="18" charset="0"/>
              </a:rPr>
              <a:t>是模式相关的，即对不同的模式增益也不一样</a:t>
            </a:r>
          </a:p>
        </p:txBody>
      </p:sp>
      <p:sp>
        <p:nvSpPr>
          <p:cNvPr id="4" name="页脚占位符 3">
            <a:extLst>
              <a:ext uri="{FF2B5EF4-FFF2-40B4-BE49-F238E27FC236}">
                <a16:creationId xmlns:a16="http://schemas.microsoft.com/office/drawing/2014/main" id="{AF6E455C-3561-4C11-AC96-0559146FE548}"/>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9D0B48D1-BE36-41A0-A72B-F87DD25A759F}"/>
              </a:ext>
            </a:extLst>
          </p:cNvPr>
          <p:cNvSpPr>
            <a:spLocks noGrp="1"/>
          </p:cNvSpPr>
          <p:nvPr>
            <p:ph type="sldNum" sz="quarter" idx="12"/>
          </p:nvPr>
        </p:nvSpPr>
        <p:spPr/>
        <p:txBody>
          <a:bodyPr/>
          <a:lstStyle/>
          <a:p>
            <a:fld id="{5374A7E8-DB10-43CA-9309-D988F5CA1E72}" type="slidenum">
              <a:rPr lang="zh-CN" altLang="en-US" smtClean="0"/>
              <a:pPr/>
              <a:t>21</a:t>
            </a:fld>
            <a:endParaRPr lang="zh-CN" altLang="en-US" dirty="0"/>
          </a:p>
        </p:txBody>
      </p:sp>
      <p:graphicFrame>
        <p:nvGraphicFramePr>
          <p:cNvPr id="14338" name="Object 0"/>
          <p:cNvGraphicFramePr>
            <a:graphicFrameLocks noChangeAspect="1"/>
          </p:cNvGraphicFramePr>
          <p:nvPr/>
        </p:nvGraphicFramePr>
        <p:xfrm>
          <a:off x="2357422" y="3000372"/>
          <a:ext cx="3524250" cy="1244600"/>
        </p:xfrm>
        <a:graphic>
          <a:graphicData uri="http://schemas.openxmlformats.org/presentationml/2006/ole">
            <mc:AlternateContent xmlns:mc="http://schemas.openxmlformats.org/markup-compatibility/2006">
              <mc:Choice xmlns:v="urn:schemas-microsoft-com:vml" Requires="v">
                <p:oleObj name="公式" r:id="rId3" imgW="647700" imgH="228600" progId="Equation.3">
                  <p:embed/>
                </p:oleObj>
              </mc:Choice>
              <mc:Fallback>
                <p:oleObj name="公式" r:id="rId3" imgW="647700" imgH="2286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3000372"/>
                        <a:ext cx="352425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ea typeface="+mn-ea"/>
                <a:cs typeface="Times New Roman" panose="02020603050405020304" pitchFamily="18" charset="0"/>
              </a:rPr>
              <a:t>近场为输出端解理面附近光场的分布</a:t>
            </a:r>
          </a:p>
          <a:p>
            <a:pPr lvl="1"/>
            <a:r>
              <a:rPr lang="zh-CN" altLang="en-US">
                <a:latin typeface="Times New Roman" panose="02020603050405020304" pitchFamily="18" charset="0"/>
                <a:ea typeface="+mn-ea"/>
                <a:cs typeface="Times New Roman" panose="02020603050405020304" pitchFamily="18" charset="0"/>
              </a:rPr>
              <a:t>最直观地反应了横向模式的分布</a:t>
            </a:r>
          </a:p>
          <a:p>
            <a:pPr lvl="1"/>
            <a:r>
              <a:rPr lang="zh-CN" altLang="en-US">
                <a:latin typeface="Times New Roman" panose="02020603050405020304" pitchFamily="18" charset="0"/>
                <a:ea typeface="+mn-ea"/>
                <a:cs typeface="Times New Roman" panose="02020603050405020304" pitchFamily="18" charset="0"/>
              </a:rPr>
              <a:t>测量近场困难，需用足够高分辨率的摄像机</a:t>
            </a:r>
          </a:p>
          <a:p>
            <a:r>
              <a:rPr lang="zh-CN" altLang="en-US">
                <a:latin typeface="Times New Roman" panose="02020603050405020304" pitchFamily="18" charset="0"/>
                <a:ea typeface="+mn-ea"/>
                <a:cs typeface="Times New Roman" panose="02020603050405020304" pitchFamily="18" charset="0"/>
              </a:rPr>
              <a:t>远场为激光光束离开输出腔面一定距离后在空间上的分布</a:t>
            </a:r>
          </a:p>
          <a:p>
            <a:pPr lvl="1"/>
            <a:r>
              <a:rPr lang="zh-CN" altLang="en-US">
                <a:latin typeface="Times New Roman" panose="02020603050405020304" pitchFamily="18" charset="0"/>
                <a:ea typeface="+mn-ea"/>
                <a:cs typeface="Times New Roman" panose="02020603050405020304" pitchFamily="18" charset="0"/>
              </a:rPr>
              <a:t>发散角</a:t>
            </a:r>
          </a:p>
          <a:p>
            <a:pPr lvl="1"/>
            <a:r>
              <a:rPr lang="zh-CN" altLang="en-US">
                <a:latin typeface="Times New Roman" panose="02020603050405020304" pitchFamily="18" charset="0"/>
                <a:ea typeface="+mn-ea"/>
                <a:cs typeface="Times New Roman" panose="02020603050405020304" pitchFamily="18" charset="0"/>
              </a:rPr>
              <a:t>像差</a:t>
            </a:r>
          </a:p>
          <a:p>
            <a:pPr lvl="1"/>
            <a:r>
              <a:rPr lang="zh-CN" altLang="en-US">
                <a:latin typeface="Times New Roman" panose="02020603050405020304" pitchFamily="18" charset="0"/>
                <a:ea typeface="+mn-ea"/>
                <a:cs typeface="Times New Roman" panose="02020603050405020304" pitchFamily="18" charset="0"/>
              </a:rPr>
              <a:t>远场图</a:t>
            </a:r>
          </a:p>
          <a:p>
            <a:endParaRPr lang="zh-CN" altLang="en-US">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904D54BB-C77E-4FCB-9813-F1F124A39DE8}"/>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2D14887E-1B77-468D-A4DE-60065FDC11F2}"/>
              </a:ext>
            </a:extLst>
          </p:cNvPr>
          <p:cNvSpPr>
            <a:spLocks noGrp="1"/>
          </p:cNvSpPr>
          <p:nvPr>
            <p:ph type="sldNum" sz="quarter" idx="12"/>
          </p:nvPr>
        </p:nvSpPr>
        <p:spPr/>
        <p:txBody>
          <a:bodyPr/>
          <a:lstStyle/>
          <a:p>
            <a:fld id="{5374A7E8-DB10-43CA-9309-D988F5CA1E72}" type="slidenum">
              <a:rPr lang="zh-CN" altLang="en-US" smtClean="0"/>
              <a:pPr/>
              <a:t>22</a:t>
            </a:fld>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328676D1-A86E-4A35-80B2-2E4DDED1ED6B}"/>
              </a:ext>
            </a:extLst>
          </p:cNvPr>
          <p:cNvSpPr>
            <a:spLocks noGrp="1"/>
          </p:cNvSpPr>
          <p:nvPr>
            <p:ph type="ftr" sz="quarter" idx="11"/>
          </p:nvPr>
        </p:nvSpPr>
        <p:spPr/>
        <p:txBody>
          <a:bodyPr/>
          <a:lstStyle/>
          <a:p>
            <a:r>
              <a:rPr lang="zh-CN" altLang="en-US"/>
              <a:t>集成光电子学概论</a:t>
            </a:r>
            <a:endParaRPr lang="zh-CN" altLang="en-US" dirty="0"/>
          </a:p>
        </p:txBody>
      </p:sp>
      <p:sp>
        <p:nvSpPr>
          <p:cNvPr id="7" name="灯片编号占位符 6">
            <a:extLst>
              <a:ext uri="{FF2B5EF4-FFF2-40B4-BE49-F238E27FC236}">
                <a16:creationId xmlns:a16="http://schemas.microsoft.com/office/drawing/2014/main" id="{1F5E68AF-2754-4506-9C13-16B50E87025B}"/>
              </a:ext>
            </a:extLst>
          </p:cNvPr>
          <p:cNvSpPr>
            <a:spLocks noGrp="1"/>
          </p:cNvSpPr>
          <p:nvPr>
            <p:ph type="sldNum" sz="quarter" idx="12"/>
          </p:nvPr>
        </p:nvSpPr>
        <p:spPr/>
        <p:txBody>
          <a:bodyPr/>
          <a:lstStyle/>
          <a:p>
            <a:fld id="{5374A7E8-DB10-43CA-9309-D988F5CA1E72}" type="slidenum">
              <a:rPr lang="zh-CN" altLang="en-US" smtClean="0"/>
              <a:pPr/>
              <a:t>23</a:t>
            </a:fld>
            <a:endParaRPr lang="zh-CN" altLang="en-US" dirty="0"/>
          </a:p>
        </p:txBody>
      </p:sp>
      <p:sp>
        <p:nvSpPr>
          <p:cNvPr id="4"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bg1"/>
                </a:solidFill>
                <a:effectLst/>
                <a:uLnTx/>
                <a:uFillTx/>
                <a:latin typeface="宋体" pitchFamily="2" charset="-122"/>
                <a:ea typeface="+mn-ea"/>
                <a:cs typeface="+mn-cs"/>
              </a:rPr>
              <a:t>光束发散角</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rPr>
              <a:t>半功率</a:t>
            </a:r>
            <a:r>
              <a:rPr kumimoji="0" lang="en-US" altLang="zh-CN" sz="2800" b="0" i="0" u="none" strike="noStrike" kern="1200" cap="none" spc="0" normalizeH="0" baseline="0" noProof="0" dirty="0">
                <a:ln>
                  <a:noFill/>
                </a:ln>
                <a:solidFill>
                  <a:schemeClr val="bg1"/>
                </a:solidFill>
                <a:effectLst/>
                <a:uLnTx/>
                <a:uFillTx/>
                <a:latin typeface="宋体" pitchFamily="2" charset="-122"/>
                <a:ea typeface="+mn-ea"/>
                <a:cs typeface="+mn-cs"/>
              </a:rPr>
              <a:t>(3dB)</a:t>
            </a: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rPr>
              <a:t>处全角</a:t>
            </a:r>
            <a:r>
              <a:rPr kumimoji="0" lang="en-US" altLang="zh-CN" sz="2800" b="0" i="0" u="none" strike="noStrike" kern="1200" cap="none" spc="0" normalizeH="0" baseline="0" noProof="0" dirty="0">
                <a:ln>
                  <a:noFill/>
                </a:ln>
                <a:solidFill>
                  <a:schemeClr val="bg1"/>
                </a:solidFill>
                <a:effectLst/>
                <a:uLnTx/>
                <a:uFillTx/>
                <a:latin typeface="宋体" pitchFamily="2" charset="-122"/>
                <a:ea typeface="+mn-ea"/>
                <a:cs typeface="+mn-cs"/>
              </a:rPr>
              <a:t>(FWHM)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rPr>
              <a:t>在激光器的结平面上，</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rPr>
              <a:t>垂直于激光器的结平面的方向上，光束发散角</a:t>
            </a: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sym typeface="Symbol" pitchFamily="18" charset="2"/>
              </a:rPr>
              <a:t></a:t>
            </a:r>
            <a:r>
              <a:rPr kumimoji="0" lang="zh-CN" altLang="en-US" sz="2800" b="0" i="0" u="none" strike="noStrike" kern="1200" cap="none" spc="0" normalizeH="0" baseline="-25000" noProof="0" dirty="0">
                <a:ln>
                  <a:noFill/>
                </a:ln>
                <a:solidFill>
                  <a:schemeClr val="bg1"/>
                </a:solidFill>
                <a:effectLst/>
                <a:uLnTx/>
                <a:uFillTx/>
                <a:latin typeface="宋体" pitchFamily="2" charset="-122"/>
                <a:ea typeface="+mn-ea"/>
                <a:cs typeface="+mn-cs"/>
                <a:sym typeface="Symbol" pitchFamily="18" charset="2"/>
              </a:rPr>
              <a:t></a:t>
            </a:r>
            <a:r>
              <a:rPr kumimoji="0" lang="zh-CN" altLang="en-US" sz="2800" b="0" i="0" u="none" strike="noStrike" kern="1200" cap="none" spc="0" normalizeH="0" baseline="0" noProof="0" dirty="0">
                <a:ln>
                  <a:noFill/>
                </a:ln>
                <a:solidFill>
                  <a:schemeClr val="bg1"/>
                </a:solidFill>
                <a:effectLst/>
                <a:uLnTx/>
                <a:uFillTx/>
                <a:latin typeface="宋体" pitchFamily="2" charset="-122"/>
                <a:ea typeface="+mn-ea"/>
                <a:cs typeface="+mn-cs"/>
              </a:rPr>
              <a:t>与介质界面上的折射率差和有源层的厚度有关，</a:t>
            </a:r>
          </a:p>
        </p:txBody>
      </p:sp>
      <p:graphicFrame>
        <p:nvGraphicFramePr>
          <p:cNvPr id="5" name="Object 4"/>
          <p:cNvGraphicFramePr>
            <a:graphicFrameLocks noChangeAspect="1"/>
          </p:cNvGraphicFramePr>
          <p:nvPr/>
        </p:nvGraphicFramePr>
        <p:xfrm>
          <a:off x="4876800" y="3124200"/>
          <a:ext cx="1981200" cy="511175"/>
        </p:xfrm>
        <a:graphic>
          <a:graphicData uri="http://schemas.openxmlformats.org/presentationml/2006/ole">
            <mc:AlternateContent xmlns:mc="http://schemas.openxmlformats.org/markup-compatibility/2006">
              <mc:Choice xmlns:v="urn:schemas-microsoft-com:vml" Requires="v">
                <p:oleObj name="公式" r:id="rId2" imgW="889000" imgH="228600" progId="Equation.3">
                  <p:embed/>
                </p:oleObj>
              </mc:Choice>
              <mc:Fallback>
                <p:oleObj name="公式" r:id="rId2" imgW="889000" imgH="228600" progId="Equation.3">
                  <p:embed/>
                  <p:pic>
                    <p:nvPicPr>
                      <p:cNvPr id="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4200"/>
                        <a:ext cx="19812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048000" y="4495800"/>
          <a:ext cx="1828800" cy="436563"/>
        </p:xfrm>
        <a:graphic>
          <a:graphicData uri="http://schemas.openxmlformats.org/presentationml/2006/ole">
            <mc:AlternateContent xmlns:mc="http://schemas.openxmlformats.org/markup-compatibility/2006">
              <mc:Choice xmlns:v="urn:schemas-microsoft-com:vml" Requires="v">
                <p:oleObj name="公式" r:id="rId4" imgW="901309" imgH="215806" progId="Equation.3">
                  <p:embed/>
                </p:oleObj>
              </mc:Choice>
              <mc:Fallback>
                <p:oleObj name="公式" r:id="rId4" imgW="901309" imgH="215806"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495800"/>
                        <a:ext cx="18288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lstStyle/>
          <a:p>
            <a:pPr lvl="0"/>
            <a:r>
              <a:rPr lang="zh-CN" altLang="en-US" sz="3600" dirty="0">
                <a:latin typeface="Times New Roman" panose="02020603050405020304" pitchFamily="18" charset="0"/>
                <a:ea typeface="+mn-ea"/>
                <a:cs typeface="Times New Roman" panose="02020603050405020304" pitchFamily="18" charset="0"/>
              </a:rPr>
              <a:t>像差：</a:t>
            </a:r>
            <a:r>
              <a:rPr lang="zh-CN" altLang="en-US" dirty="0">
                <a:latin typeface="Times New Roman" panose="02020603050405020304" pitchFamily="18" charset="0"/>
                <a:ea typeface="+mn-ea"/>
                <a:cs typeface="Times New Roman" panose="02020603050405020304" pitchFamily="18" charset="0"/>
              </a:rPr>
              <a:t>半导体激光器输出光束在平行于和垂直于结平面的方向上存在两个焦点</a:t>
            </a:r>
            <a:endParaRPr lang="zh-CN" altLang="en-US" sz="3600" dirty="0">
              <a:latin typeface="Times New Roman" panose="02020603050405020304" pitchFamily="18" charset="0"/>
              <a:ea typeface="+mn-ea"/>
              <a:cs typeface="Times New Roman" panose="02020603050405020304" pitchFamily="18" charset="0"/>
            </a:endParaRPr>
          </a:p>
          <a:p>
            <a:pPr lvl="1"/>
            <a:r>
              <a:rPr lang="zh-CN" altLang="en-US" dirty="0">
                <a:latin typeface="Times New Roman" panose="02020603050405020304" pitchFamily="18" charset="0"/>
                <a:ea typeface="+mn-ea"/>
                <a:cs typeface="Times New Roman" panose="02020603050405020304" pitchFamily="18" charset="0"/>
              </a:rPr>
              <a:t>如果两个焦点不重合，即             ，即存在像差</a:t>
            </a:r>
          </a:p>
          <a:p>
            <a:pPr lvl="1"/>
            <a:r>
              <a:rPr lang="zh-CN" altLang="en-US" dirty="0">
                <a:latin typeface="Times New Roman" panose="02020603050405020304" pitchFamily="18" charset="0"/>
                <a:ea typeface="+mn-ea"/>
                <a:cs typeface="Times New Roman" panose="02020603050405020304" pitchFamily="18" charset="0"/>
              </a:rPr>
              <a:t>一般有</a:t>
            </a:r>
          </a:p>
          <a:p>
            <a:pPr lvl="1"/>
            <a:r>
              <a:rPr lang="zh-CN" altLang="en-US" dirty="0">
                <a:latin typeface="Times New Roman" panose="02020603050405020304" pitchFamily="18" charset="0"/>
                <a:ea typeface="+mn-ea"/>
                <a:cs typeface="Times New Roman" panose="02020603050405020304" pitchFamily="18" charset="0"/>
              </a:rPr>
              <a:t>解决方案：</a:t>
            </a:r>
            <a:r>
              <a:rPr lang="en-US" altLang="zh-CN" dirty="0">
                <a:latin typeface="Times New Roman" panose="02020603050405020304" pitchFamily="18" charset="0"/>
                <a:ea typeface="+mn-ea"/>
                <a:cs typeface="Times New Roman" panose="02020603050405020304" pitchFamily="18" charset="0"/>
              </a:rPr>
              <a:t>(1)</a:t>
            </a:r>
            <a:r>
              <a:rPr lang="zh-CN" altLang="en-US" dirty="0">
                <a:latin typeface="Times New Roman" panose="02020603050405020304" pitchFamily="18" charset="0"/>
                <a:ea typeface="+mn-ea"/>
                <a:cs typeface="Times New Roman" panose="02020603050405020304" pitchFamily="18" charset="0"/>
              </a:rPr>
              <a:t>使用柱面透镜；</a:t>
            </a:r>
            <a:r>
              <a:rPr lang="en-US" altLang="zh-CN" dirty="0">
                <a:latin typeface="Times New Roman" panose="02020603050405020304" pitchFamily="18" charset="0"/>
                <a:ea typeface="+mn-ea"/>
                <a:cs typeface="Times New Roman" panose="02020603050405020304" pitchFamily="18" charset="0"/>
              </a:rPr>
              <a:t>(2)</a:t>
            </a:r>
            <a:r>
              <a:rPr lang="zh-CN" altLang="en-US" dirty="0">
                <a:latin typeface="Times New Roman" panose="02020603050405020304" pitchFamily="18" charset="0"/>
                <a:ea typeface="+mn-ea"/>
                <a:cs typeface="Times New Roman" panose="02020603050405020304" pitchFamily="18" charset="0"/>
              </a:rPr>
              <a:t>集成一个</a:t>
            </a:r>
            <a:r>
              <a:rPr lang="en-US" altLang="zh-CN" dirty="0">
                <a:latin typeface="Times New Roman" panose="02020603050405020304" pitchFamily="18" charset="0"/>
                <a:ea typeface="+mn-ea"/>
                <a:cs typeface="Times New Roman" panose="02020603050405020304" pitchFamily="18" charset="0"/>
              </a:rPr>
              <a:t>beam converter</a:t>
            </a:r>
          </a:p>
          <a:p>
            <a:endParaRPr lang="zh-CN" altLang="en-US" dirty="0">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A7CB9DB5-F590-4692-8E82-4E426DB21202}"/>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F1DE244E-F9E3-466B-B49A-EA01AA7A1228}"/>
              </a:ext>
            </a:extLst>
          </p:cNvPr>
          <p:cNvSpPr>
            <a:spLocks noGrp="1"/>
          </p:cNvSpPr>
          <p:nvPr>
            <p:ph type="sldNum" sz="quarter" idx="12"/>
          </p:nvPr>
        </p:nvSpPr>
        <p:spPr/>
        <p:txBody>
          <a:bodyPr/>
          <a:lstStyle/>
          <a:p>
            <a:fld id="{5374A7E8-DB10-43CA-9309-D988F5CA1E72}" type="slidenum">
              <a:rPr lang="zh-CN" altLang="en-US" smtClean="0"/>
              <a:pPr/>
              <a:t>24</a:t>
            </a:fld>
            <a:endParaRPr lang="zh-CN" altLang="en-US" dirty="0"/>
          </a:p>
        </p:txBody>
      </p:sp>
      <p:graphicFrame>
        <p:nvGraphicFramePr>
          <p:cNvPr id="6" name="Object 1">
            <a:extLst>
              <a:ext uri="{FF2B5EF4-FFF2-40B4-BE49-F238E27FC236}">
                <a16:creationId xmlns:a16="http://schemas.microsoft.com/office/drawing/2014/main" id="{BCA4A0EE-541E-4087-991A-02DED3777278}"/>
              </a:ext>
            </a:extLst>
          </p:cNvPr>
          <p:cNvGraphicFramePr>
            <a:graphicFrameLocks noChangeAspect="1"/>
          </p:cNvGraphicFramePr>
          <p:nvPr>
            <p:extLst>
              <p:ext uri="{D42A27DB-BD31-4B8C-83A1-F6EECF244321}">
                <p14:modId xmlns:p14="http://schemas.microsoft.com/office/powerpoint/2010/main" val="2244000556"/>
              </p:ext>
            </p:extLst>
          </p:nvPr>
        </p:nvGraphicFramePr>
        <p:xfrm>
          <a:off x="5148064" y="2746459"/>
          <a:ext cx="1160462" cy="538163"/>
        </p:xfrm>
        <a:graphic>
          <a:graphicData uri="http://schemas.openxmlformats.org/presentationml/2006/ole">
            <mc:AlternateContent xmlns:mc="http://schemas.openxmlformats.org/markup-compatibility/2006">
              <mc:Choice xmlns:v="urn:schemas-microsoft-com:vml" Requires="v">
                <p:oleObj name="公式" r:id="rId3" imgW="495085" imgH="228501" progId="Equation.3">
                  <p:embed/>
                </p:oleObj>
              </mc:Choice>
              <mc:Fallback>
                <p:oleObj name="公式" r:id="rId3" imgW="495085" imgH="228501" progId="Equation.3">
                  <p:embed/>
                  <p:pic>
                    <p:nvPicPr>
                      <p:cNvPr id="1638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746459"/>
                        <a:ext cx="1160462"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0">
            <a:extLst>
              <a:ext uri="{FF2B5EF4-FFF2-40B4-BE49-F238E27FC236}">
                <a16:creationId xmlns:a16="http://schemas.microsoft.com/office/drawing/2014/main" id="{40958CDD-AD33-4419-BDE6-BC5EF49E8B72}"/>
              </a:ext>
            </a:extLst>
          </p:cNvPr>
          <p:cNvGraphicFramePr>
            <a:graphicFrameLocks noChangeAspect="1"/>
          </p:cNvGraphicFramePr>
          <p:nvPr>
            <p:extLst>
              <p:ext uri="{D42A27DB-BD31-4B8C-83A1-F6EECF244321}">
                <p14:modId xmlns:p14="http://schemas.microsoft.com/office/powerpoint/2010/main" val="4061707326"/>
              </p:ext>
            </p:extLst>
          </p:nvPr>
        </p:nvGraphicFramePr>
        <p:xfrm>
          <a:off x="2361307" y="3248568"/>
          <a:ext cx="882650" cy="514350"/>
        </p:xfrm>
        <a:graphic>
          <a:graphicData uri="http://schemas.openxmlformats.org/presentationml/2006/ole">
            <mc:AlternateContent xmlns:mc="http://schemas.openxmlformats.org/markup-compatibility/2006">
              <mc:Choice xmlns:v="urn:schemas-microsoft-com:vml" Requires="v">
                <p:oleObj name="公式" r:id="rId5" imgW="393529" imgH="228501" progId="Equation.3">
                  <p:embed/>
                </p:oleObj>
              </mc:Choice>
              <mc:Fallback>
                <p:oleObj name="公式" r:id="rId5" imgW="393529" imgH="228501" progId="Equation.3">
                  <p:embed/>
                  <p:pic>
                    <p:nvPicPr>
                      <p:cNvPr id="16386"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1307" y="3248568"/>
                        <a:ext cx="8826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graphicFrame>
        <p:nvGraphicFramePr>
          <p:cNvPr id="17410" name="Object 7"/>
          <p:cNvGraphicFramePr>
            <a:graphicFrameLocks noGrp="1" noChangeAspect="1"/>
          </p:cNvGraphicFramePr>
          <p:nvPr>
            <p:ph idx="1"/>
          </p:nvPr>
        </p:nvGraphicFramePr>
        <p:xfrm>
          <a:off x="1579563" y="1600200"/>
          <a:ext cx="5983287" cy="4525963"/>
        </p:xfrm>
        <a:graphic>
          <a:graphicData uri="http://schemas.openxmlformats.org/presentationml/2006/ole">
            <mc:AlternateContent xmlns:mc="http://schemas.openxmlformats.org/markup-compatibility/2006">
              <mc:Choice xmlns:v="urn:schemas-microsoft-com:vml" Requires="v">
                <p:oleObj name="Visio" r:id="rId2" imgW="6706255" imgH="5071467" progId="">
                  <p:embed/>
                </p:oleObj>
              </mc:Choice>
              <mc:Fallback>
                <p:oleObj name="Visio" r:id="rId2" imgW="6706255" imgH="5071467" progId="">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3" y="1600200"/>
                        <a:ext cx="59832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2">
            <a:extLst>
              <a:ext uri="{FF2B5EF4-FFF2-40B4-BE49-F238E27FC236}">
                <a16:creationId xmlns:a16="http://schemas.microsoft.com/office/drawing/2014/main" id="{F2666C28-FFAD-411B-8DEB-28A3E82639CC}"/>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16CBE131-FCBA-4CD1-AE00-F83716B9502B}"/>
              </a:ext>
            </a:extLst>
          </p:cNvPr>
          <p:cNvSpPr>
            <a:spLocks noGrp="1"/>
          </p:cNvSpPr>
          <p:nvPr>
            <p:ph type="sldNum" sz="quarter" idx="12"/>
          </p:nvPr>
        </p:nvSpPr>
        <p:spPr/>
        <p:txBody>
          <a:bodyPr/>
          <a:lstStyle/>
          <a:p>
            <a:fld id="{5374A7E8-DB10-43CA-9309-D988F5CA1E72}" type="slidenum">
              <a:rPr lang="zh-CN" altLang="en-US" smtClean="0"/>
              <a:pPr/>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测量远场：</a:t>
            </a:r>
          </a:p>
          <a:p>
            <a:pPr lvl="1"/>
            <a:r>
              <a:rPr lang="zh-CN" altLang="en-US" dirty="0">
                <a:latin typeface="Times New Roman" panose="02020603050405020304" pitchFamily="18" charset="0"/>
                <a:ea typeface="+mn-ea"/>
                <a:cs typeface="Times New Roman" panose="02020603050405020304" pitchFamily="18" charset="0"/>
              </a:rPr>
              <a:t>以激光器发射端面为球心，在轴线附近沿以</a:t>
            </a:r>
            <a:r>
              <a:rPr lang="en-US" altLang="zh-CN" dirty="0">
                <a:latin typeface="Times New Roman" panose="02020603050405020304" pitchFamily="18" charset="0"/>
                <a:ea typeface="+mn-ea"/>
                <a:cs typeface="Times New Roman" panose="02020603050405020304" pitchFamily="18" charset="0"/>
              </a:rPr>
              <a:t>R</a:t>
            </a:r>
            <a:r>
              <a:rPr lang="zh-CN" altLang="en-US" dirty="0">
                <a:latin typeface="Times New Roman" panose="02020603050405020304" pitchFamily="18" charset="0"/>
                <a:ea typeface="+mn-ea"/>
                <a:cs typeface="Times New Roman" panose="02020603050405020304" pitchFamily="18" charset="0"/>
              </a:rPr>
              <a:t>为半径的球面，扫描测量激光光强。为了提高分辨率，可在光探测器前加一狭缝。</a:t>
            </a:r>
          </a:p>
          <a:p>
            <a:pPr lvl="1"/>
            <a:r>
              <a:rPr lang="zh-CN" altLang="en-US" dirty="0">
                <a:latin typeface="Times New Roman" panose="02020603050405020304" pitchFamily="18" charset="0"/>
                <a:ea typeface="+mn-ea"/>
                <a:cs typeface="Times New Roman" panose="02020603050405020304" pitchFamily="18" charset="0"/>
              </a:rPr>
              <a:t>可根据远场图考察基横模：只有单峰，并且</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en-US" altLang="zh-CN" baseline="-25000" dirty="0">
                <a:latin typeface="Times New Roman" panose="02020603050405020304" pitchFamily="18" charset="0"/>
                <a:ea typeface="+mn-ea"/>
                <a:cs typeface="Times New Roman" panose="02020603050405020304" pitchFamily="18" charset="0"/>
              </a:rPr>
              <a:t>//</a:t>
            </a:r>
            <a:r>
              <a:rPr lang="zh-CN" altLang="en-US" baseline="-25000"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zh-CN" altLang="en-US" baseline="-25000" dirty="0">
                <a:latin typeface="Times New Roman" panose="02020603050405020304" pitchFamily="18" charset="0"/>
                <a:ea typeface="+mn-ea"/>
                <a:cs typeface="Times New Roman" panose="02020603050405020304" pitchFamily="18" charset="0"/>
                <a:sym typeface="Symbol" pitchFamily="18" charset="2"/>
              </a:rPr>
              <a:t></a:t>
            </a:r>
            <a:r>
              <a:rPr lang="zh-CN" altLang="en-US" dirty="0">
                <a:latin typeface="Times New Roman" panose="02020603050405020304" pitchFamily="18" charset="0"/>
                <a:ea typeface="+mn-ea"/>
                <a:cs typeface="Times New Roman" panose="02020603050405020304" pitchFamily="18" charset="0"/>
              </a:rPr>
              <a:t>为固定值</a:t>
            </a:r>
          </a:p>
          <a:p>
            <a:pPr lvl="1"/>
            <a:r>
              <a:rPr lang="zh-CN" altLang="en-US" dirty="0">
                <a:latin typeface="Times New Roman" panose="02020603050405020304" pitchFamily="18" charset="0"/>
                <a:ea typeface="+mn-ea"/>
                <a:cs typeface="Times New Roman" panose="02020603050405020304" pitchFamily="18" charset="0"/>
              </a:rPr>
              <a:t>对</a:t>
            </a:r>
            <a:r>
              <a:rPr lang="en-US" altLang="zh-CN" dirty="0">
                <a:latin typeface="Times New Roman" panose="02020603050405020304" pitchFamily="18" charset="0"/>
                <a:ea typeface="+mn-ea"/>
                <a:cs typeface="Times New Roman" panose="02020603050405020304" pitchFamily="18" charset="0"/>
              </a:rPr>
              <a:t>LD</a:t>
            </a:r>
            <a:r>
              <a:rPr lang="zh-CN" altLang="en-US" dirty="0">
                <a:latin typeface="Times New Roman" panose="02020603050405020304" pitchFamily="18" charset="0"/>
                <a:ea typeface="+mn-ea"/>
                <a:cs typeface="Times New Roman" panose="02020603050405020304" pitchFamily="18" charset="0"/>
              </a:rPr>
              <a:t>与光纤的耦合有指导意义，</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en-US" altLang="zh-CN" baseline="-25000" dirty="0">
                <a:latin typeface="Times New Roman" panose="02020603050405020304" pitchFamily="18" charset="0"/>
                <a:ea typeface="+mn-ea"/>
                <a:cs typeface="Times New Roman" panose="02020603050405020304" pitchFamily="18" charset="0"/>
              </a:rPr>
              <a:t>//</a:t>
            </a:r>
            <a:r>
              <a:rPr lang="zh-CN" altLang="en-US" baseline="-25000"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zh-CN" altLang="en-US" baseline="-25000" dirty="0">
                <a:latin typeface="Times New Roman" panose="02020603050405020304" pitchFamily="18" charset="0"/>
                <a:ea typeface="+mn-ea"/>
                <a:cs typeface="Times New Roman" panose="02020603050405020304" pitchFamily="18" charset="0"/>
                <a:sym typeface="Symbol" pitchFamily="18" charset="2"/>
              </a:rPr>
              <a:t></a:t>
            </a:r>
            <a:r>
              <a:rPr lang="zh-CN" altLang="en-US" dirty="0">
                <a:latin typeface="Times New Roman" panose="02020603050405020304" pitchFamily="18" charset="0"/>
                <a:ea typeface="+mn-ea"/>
                <a:cs typeface="Times New Roman" panose="02020603050405020304" pitchFamily="18" charset="0"/>
              </a:rPr>
              <a:t>越小，越容易</a:t>
            </a:r>
          </a:p>
        </p:txBody>
      </p:sp>
      <p:sp>
        <p:nvSpPr>
          <p:cNvPr id="4" name="页脚占位符 3">
            <a:extLst>
              <a:ext uri="{FF2B5EF4-FFF2-40B4-BE49-F238E27FC236}">
                <a16:creationId xmlns:a16="http://schemas.microsoft.com/office/drawing/2014/main" id="{C46A92FA-8E19-4BFC-9A72-DF0C5E04E87F}"/>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079ED903-6C73-4CC3-B227-7F951591910C}"/>
              </a:ext>
            </a:extLst>
          </p:cNvPr>
          <p:cNvSpPr>
            <a:spLocks noGrp="1"/>
          </p:cNvSpPr>
          <p:nvPr>
            <p:ph type="sldNum" sz="quarter" idx="12"/>
          </p:nvPr>
        </p:nvSpPr>
        <p:spPr/>
        <p:txBody>
          <a:bodyPr/>
          <a:lstStyle/>
          <a:p>
            <a:fld id="{5374A7E8-DB10-43CA-9309-D988F5CA1E72}" type="slidenum">
              <a:rPr lang="zh-CN" altLang="en-US" smtClean="0"/>
              <a:pPr/>
              <a:t>26</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2.3 </a:t>
            </a:r>
            <a:r>
              <a:rPr lang="zh-CN" altLang="zh-CN" dirty="0">
                <a:latin typeface="Times New Roman" panose="02020603050405020304" pitchFamily="18" charset="0"/>
                <a:ea typeface="+mn-ea"/>
                <a:cs typeface="Times New Roman" panose="02020603050405020304" pitchFamily="18" charset="0"/>
              </a:rPr>
              <a:t>器件的远场与相差</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a:xfrm>
            <a:off x="500034" y="1643050"/>
            <a:ext cx="8229600" cy="4525963"/>
          </a:xfrm>
        </p:spPr>
        <p:txBody>
          <a:bodyPr/>
          <a:lstStyle/>
          <a:p>
            <a:r>
              <a:rPr lang="en-US" altLang="zh-CN" dirty="0">
                <a:latin typeface="Times New Roman" panose="02020603050405020304" pitchFamily="18" charset="0"/>
                <a:ea typeface="+mn-ea"/>
                <a:cs typeface="Times New Roman" panose="02020603050405020304" pitchFamily="18" charset="0"/>
              </a:rPr>
              <a:t>FFP</a:t>
            </a:r>
            <a:r>
              <a:rPr lang="zh-CN" altLang="en-US" dirty="0">
                <a:latin typeface="Times New Roman" panose="02020603050405020304" pitchFamily="18" charset="0"/>
                <a:ea typeface="+mn-ea"/>
                <a:cs typeface="Times New Roman" panose="02020603050405020304" pitchFamily="18" charset="0"/>
              </a:rPr>
              <a:t>与</a:t>
            </a:r>
            <a:r>
              <a:rPr lang="en-US" altLang="zh-CN" dirty="0">
                <a:latin typeface="Times New Roman" panose="02020603050405020304" pitchFamily="18" charset="0"/>
                <a:ea typeface="+mn-ea"/>
                <a:cs typeface="Times New Roman" panose="02020603050405020304" pitchFamily="18" charset="0"/>
              </a:rPr>
              <a:t>LD</a:t>
            </a:r>
            <a:r>
              <a:rPr lang="zh-CN" altLang="en-US" dirty="0">
                <a:latin typeface="Times New Roman" panose="02020603050405020304" pitchFamily="18" charset="0"/>
                <a:ea typeface="+mn-ea"/>
                <a:cs typeface="Times New Roman" panose="02020603050405020304" pitchFamily="18" charset="0"/>
              </a:rPr>
              <a:t>内部端面场分布的关系：满足傅里叶变换的关系</a:t>
            </a:r>
          </a:p>
          <a:p>
            <a:endParaRPr lang="zh-CN" altLang="en-US" dirty="0">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08B3EB78-27B1-49AA-AB11-64E2BFA57EB6}"/>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D07E6ED8-E96E-43CD-9498-65A3661060BD}"/>
              </a:ext>
            </a:extLst>
          </p:cNvPr>
          <p:cNvSpPr>
            <a:spLocks noGrp="1"/>
          </p:cNvSpPr>
          <p:nvPr>
            <p:ph type="sldNum" sz="quarter" idx="12"/>
          </p:nvPr>
        </p:nvSpPr>
        <p:spPr/>
        <p:txBody>
          <a:bodyPr/>
          <a:lstStyle/>
          <a:p>
            <a:fld id="{5374A7E8-DB10-43CA-9309-D988F5CA1E72}" type="slidenum">
              <a:rPr lang="zh-CN" altLang="en-US" smtClean="0"/>
              <a:pPr/>
              <a:t>27</a:t>
            </a:fld>
            <a:endParaRPr lang="zh-CN" altLang="en-US" dirty="0"/>
          </a:p>
        </p:txBody>
      </p:sp>
      <p:graphicFrame>
        <p:nvGraphicFramePr>
          <p:cNvPr id="18434" name="Object 4"/>
          <p:cNvGraphicFramePr>
            <a:graphicFrameLocks noChangeAspect="1"/>
          </p:cNvGraphicFramePr>
          <p:nvPr/>
        </p:nvGraphicFramePr>
        <p:xfrm>
          <a:off x="2051050" y="2781300"/>
          <a:ext cx="4681538" cy="3371850"/>
        </p:xfrm>
        <a:graphic>
          <a:graphicData uri="http://schemas.openxmlformats.org/presentationml/2006/ole">
            <mc:AlternateContent xmlns:mc="http://schemas.openxmlformats.org/markup-compatibility/2006">
              <mc:Choice xmlns:v="urn:schemas-microsoft-com:vml" Requires="v">
                <p:oleObj name="文档" r:id="rId3" imgW="6082284" imgH="4061460" progId="Word.Document.8">
                  <p:embed/>
                </p:oleObj>
              </mc:Choice>
              <mc:Fallback>
                <p:oleObj name="文档" r:id="rId3" imgW="6082284" imgH="4061460" progId="Word.Document.8">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r="38622" b="30598"/>
                      <a:stretch>
                        <a:fillRect/>
                      </a:stretch>
                    </p:blipFill>
                    <p:spPr bwMode="auto">
                      <a:xfrm>
                        <a:off x="2051050" y="2781300"/>
                        <a:ext cx="4681538" cy="337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mn-ea"/>
                <a:cs typeface="Times New Roman" panose="02020603050405020304" pitchFamily="18" charset="0"/>
              </a:rPr>
              <a:t>大作业一</a:t>
            </a:r>
          </a:p>
        </p:txBody>
      </p:sp>
      <p:sp>
        <p:nvSpPr>
          <p:cNvPr id="3" name="内容占位符 2"/>
          <p:cNvSpPr>
            <a:spLocks noGrp="1"/>
          </p:cNvSpPr>
          <p:nvPr>
            <p:ph idx="1"/>
          </p:nvPr>
        </p:nvSpPr>
        <p:spPr/>
        <p:txBody>
          <a:bodyPr/>
          <a:lstStyle/>
          <a:p>
            <a:r>
              <a:rPr lang="zh-CN" altLang="en-US">
                <a:latin typeface="Times New Roman" panose="02020603050405020304" pitchFamily="18" charset="0"/>
                <a:ea typeface="+mn-ea"/>
                <a:cs typeface="Times New Roman" panose="02020603050405020304" pitchFamily="18" charset="0"/>
              </a:rPr>
              <a:t>波导结构如下图所示。其中</a:t>
            </a:r>
            <a:r>
              <a:rPr lang="en-US" altLang="zh-CN">
                <a:latin typeface="Times New Roman" panose="02020603050405020304" pitchFamily="18" charset="0"/>
                <a:ea typeface="+mn-ea"/>
                <a:cs typeface="Times New Roman" panose="02020603050405020304" pitchFamily="18" charset="0"/>
              </a:rPr>
              <a:t>1</a:t>
            </a:r>
            <a:r>
              <a:rPr lang="zh-CN" altLang="en-US">
                <a:latin typeface="Times New Roman" panose="02020603050405020304" pitchFamily="18" charset="0"/>
                <a:ea typeface="+mn-ea"/>
                <a:cs typeface="Times New Roman" panose="02020603050405020304" pitchFamily="18" charset="0"/>
              </a:rPr>
              <a:t>区折射率为</a:t>
            </a:r>
            <a:r>
              <a:rPr lang="en-US" altLang="zh-CN">
                <a:latin typeface="Times New Roman" panose="02020603050405020304" pitchFamily="18" charset="0"/>
                <a:ea typeface="+mn-ea"/>
                <a:cs typeface="Times New Roman" panose="02020603050405020304" pitchFamily="18" charset="0"/>
              </a:rPr>
              <a:t>3.29,</a:t>
            </a:r>
            <a:r>
              <a:rPr lang="zh-CN" altLang="en-US">
                <a:latin typeface="Times New Roman" panose="02020603050405020304" pitchFamily="18" charset="0"/>
                <a:ea typeface="+mn-ea"/>
                <a:cs typeface="Times New Roman" panose="02020603050405020304" pitchFamily="18" charset="0"/>
              </a:rPr>
              <a:t>厚度为</a:t>
            </a:r>
            <a:r>
              <a:rPr lang="en-US" altLang="zh-CN">
                <a:latin typeface="Times New Roman" panose="02020603050405020304" pitchFamily="18" charset="0"/>
                <a:ea typeface="+mn-ea"/>
                <a:cs typeface="Times New Roman" panose="02020603050405020304" pitchFamily="18" charset="0"/>
              </a:rPr>
              <a:t>t</a:t>
            </a:r>
            <a:r>
              <a:rPr lang="en-US" altLang="zh-CN" baseline="-25000">
                <a:latin typeface="Times New Roman" panose="02020603050405020304" pitchFamily="18" charset="0"/>
                <a:ea typeface="+mn-ea"/>
                <a:cs typeface="Times New Roman" panose="02020603050405020304" pitchFamily="18" charset="0"/>
              </a:rPr>
              <a:t>1</a:t>
            </a:r>
            <a:r>
              <a:rPr lang="zh-CN" altLang="en-US">
                <a:latin typeface="Times New Roman" panose="02020603050405020304" pitchFamily="18" charset="0"/>
                <a:ea typeface="+mn-ea"/>
                <a:cs typeface="Times New Roman" panose="02020603050405020304" pitchFamily="18" charset="0"/>
              </a:rPr>
              <a:t>，</a:t>
            </a:r>
            <a:r>
              <a:rPr lang="en-US" altLang="zh-CN">
                <a:latin typeface="Times New Roman" panose="02020603050405020304" pitchFamily="18" charset="0"/>
                <a:ea typeface="+mn-ea"/>
                <a:cs typeface="Times New Roman" panose="02020603050405020304" pitchFamily="18" charset="0"/>
              </a:rPr>
              <a:t>2</a:t>
            </a:r>
            <a:r>
              <a:rPr lang="zh-CN" altLang="en-US">
                <a:latin typeface="Times New Roman" panose="02020603050405020304" pitchFamily="18" charset="0"/>
                <a:ea typeface="+mn-ea"/>
                <a:cs typeface="Times New Roman" panose="02020603050405020304" pitchFamily="18" charset="0"/>
              </a:rPr>
              <a:t>区折射率为</a:t>
            </a:r>
            <a:r>
              <a:rPr lang="en-US" altLang="zh-CN">
                <a:latin typeface="Times New Roman" panose="02020603050405020304" pitchFamily="18" charset="0"/>
                <a:ea typeface="+mn-ea"/>
                <a:cs typeface="Times New Roman" panose="02020603050405020304" pitchFamily="18" charset="0"/>
              </a:rPr>
              <a:t>3.45, </a:t>
            </a:r>
            <a:r>
              <a:rPr lang="zh-CN" altLang="en-US">
                <a:latin typeface="Times New Roman" panose="02020603050405020304" pitchFamily="18" charset="0"/>
                <a:ea typeface="+mn-ea"/>
                <a:cs typeface="Times New Roman" panose="02020603050405020304" pitchFamily="18" charset="0"/>
              </a:rPr>
              <a:t>厚度为</a:t>
            </a:r>
            <a:r>
              <a:rPr lang="en-US" altLang="zh-CN">
                <a:latin typeface="Times New Roman" panose="02020603050405020304" pitchFamily="18" charset="0"/>
                <a:ea typeface="+mn-ea"/>
                <a:cs typeface="Times New Roman" panose="02020603050405020304" pitchFamily="18" charset="0"/>
              </a:rPr>
              <a:t>0.15</a:t>
            </a:r>
            <a:r>
              <a:rPr lang="en-US" altLang="zh-CN">
                <a:latin typeface="Times New Roman" panose="02020603050405020304" pitchFamily="18" charset="0"/>
                <a:ea typeface="+mn-ea"/>
                <a:cs typeface="Times New Roman" panose="02020603050405020304" pitchFamily="18" charset="0"/>
                <a:sym typeface="Symbol" pitchFamily="18" charset="2"/>
              </a:rPr>
              <a:t></a:t>
            </a:r>
            <a:r>
              <a:rPr lang="en-US" altLang="zh-CN">
                <a:latin typeface="Times New Roman" panose="02020603050405020304" pitchFamily="18" charset="0"/>
                <a:ea typeface="+mn-ea"/>
                <a:cs typeface="Times New Roman" panose="02020603050405020304" pitchFamily="18" charset="0"/>
              </a:rPr>
              <a:t>m, 3</a:t>
            </a:r>
            <a:r>
              <a:rPr lang="zh-CN" altLang="en-US">
                <a:latin typeface="Times New Roman" panose="02020603050405020304" pitchFamily="18" charset="0"/>
                <a:ea typeface="+mn-ea"/>
                <a:cs typeface="Times New Roman" panose="02020603050405020304" pitchFamily="18" charset="0"/>
              </a:rPr>
              <a:t>区折射率为</a:t>
            </a:r>
            <a:r>
              <a:rPr lang="en-US" altLang="zh-CN">
                <a:latin typeface="Times New Roman" panose="02020603050405020304" pitchFamily="18" charset="0"/>
                <a:ea typeface="+mn-ea"/>
                <a:cs typeface="Times New Roman" panose="02020603050405020304" pitchFamily="18" charset="0"/>
              </a:rPr>
              <a:t>3.59, </a:t>
            </a:r>
            <a:r>
              <a:rPr lang="zh-CN" altLang="en-US">
                <a:latin typeface="Times New Roman" panose="02020603050405020304" pitchFamily="18" charset="0"/>
                <a:ea typeface="+mn-ea"/>
                <a:cs typeface="Times New Roman" panose="02020603050405020304" pitchFamily="18" charset="0"/>
              </a:rPr>
              <a:t>厚度为</a:t>
            </a:r>
            <a:r>
              <a:rPr lang="en-US" altLang="zh-CN">
                <a:latin typeface="Times New Roman" panose="02020603050405020304" pitchFamily="18" charset="0"/>
                <a:ea typeface="+mn-ea"/>
                <a:cs typeface="Times New Roman" panose="02020603050405020304" pitchFamily="18" charset="0"/>
              </a:rPr>
              <a:t>0.1</a:t>
            </a:r>
            <a:r>
              <a:rPr lang="en-US" altLang="zh-CN">
                <a:latin typeface="Times New Roman" panose="02020603050405020304" pitchFamily="18" charset="0"/>
                <a:ea typeface="+mn-ea"/>
                <a:cs typeface="Times New Roman" panose="02020603050405020304" pitchFamily="18" charset="0"/>
                <a:sym typeface="Symbol" pitchFamily="18" charset="2"/>
              </a:rPr>
              <a:t></a:t>
            </a:r>
            <a:r>
              <a:rPr lang="en-US" altLang="zh-CN">
                <a:latin typeface="Times New Roman" panose="02020603050405020304" pitchFamily="18" charset="0"/>
                <a:ea typeface="+mn-ea"/>
                <a:cs typeface="Times New Roman" panose="02020603050405020304" pitchFamily="18" charset="0"/>
              </a:rPr>
              <a:t>m, 4</a:t>
            </a:r>
            <a:r>
              <a:rPr lang="zh-CN" altLang="en-US">
                <a:latin typeface="Times New Roman" panose="02020603050405020304" pitchFamily="18" charset="0"/>
                <a:ea typeface="+mn-ea"/>
                <a:cs typeface="Times New Roman" panose="02020603050405020304" pitchFamily="18" charset="0"/>
              </a:rPr>
              <a:t>区折射率为</a:t>
            </a:r>
            <a:r>
              <a:rPr lang="en-US" altLang="zh-CN">
                <a:latin typeface="Times New Roman" panose="02020603050405020304" pitchFamily="18" charset="0"/>
                <a:ea typeface="+mn-ea"/>
                <a:cs typeface="Times New Roman" panose="02020603050405020304" pitchFamily="18" charset="0"/>
              </a:rPr>
              <a:t>3.29, </a:t>
            </a:r>
            <a:r>
              <a:rPr lang="zh-CN" altLang="en-US">
                <a:latin typeface="Times New Roman" panose="02020603050405020304" pitchFamily="18" charset="0"/>
                <a:ea typeface="+mn-ea"/>
                <a:cs typeface="Times New Roman" panose="02020603050405020304" pitchFamily="18" charset="0"/>
              </a:rPr>
              <a:t>厚度为</a:t>
            </a:r>
            <a:r>
              <a:rPr lang="en-US" altLang="zh-CN">
                <a:latin typeface="Times New Roman" panose="02020603050405020304" pitchFamily="18" charset="0"/>
                <a:ea typeface="+mn-ea"/>
                <a:cs typeface="Times New Roman" panose="02020603050405020304" pitchFamily="18" charset="0"/>
              </a:rPr>
              <a:t>t</a:t>
            </a:r>
            <a:r>
              <a:rPr lang="en-US" altLang="zh-CN" baseline="-25000">
                <a:latin typeface="Times New Roman" panose="02020603050405020304" pitchFamily="18" charset="0"/>
                <a:ea typeface="+mn-ea"/>
                <a:cs typeface="Times New Roman" panose="02020603050405020304" pitchFamily="18" charset="0"/>
              </a:rPr>
              <a:t>c</a:t>
            </a:r>
            <a:endParaRPr lang="zh-CN" altLang="en-US">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E86E285C-7554-40E6-9C71-1E9D19A7AA1F}"/>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3D25726E-CB93-4FB7-83E3-C71B9474753D}"/>
              </a:ext>
            </a:extLst>
          </p:cNvPr>
          <p:cNvSpPr>
            <a:spLocks noGrp="1"/>
          </p:cNvSpPr>
          <p:nvPr>
            <p:ph type="sldNum" sz="quarter" idx="12"/>
          </p:nvPr>
        </p:nvSpPr>
        <p:spPr/>
        <p:txBody>
          <a:bodyPr/>
          <a:lstStyle/>
          <a:p>
            <a:fld id="{5374A7E8-DB10-43CA-9309-D988F5CA1E72}" type="slidenum">
              <a:rPr lang="zh-CN" altLang="en-US" smtClean="0"/>
              <a:pPr/>
              <a:t>28</a:t>
            </a:fld>
            <a:endParaRPr lang="zh-CN" altLang="en-US" dirty="0"/>
          </a:p>
        </p:txBody>
      </p:sp>
      <p:graphicFrame>
        <p:nvGraphicFramePr>
          <p:cNvPr id="19458" name="Object 10"/>
          <p:cNvGraphicFramePr>
            <a:graphicFrameLocks noChangeAspect="1"/>
          </p:cNvGraphicFramePr>
          <p:nvPr/>
        </p:nvGraphicFramePr>
        <p:xfrm>
          <a:off x="3236913" y="4005263"/>
          <a:ext cx="2630487" cy="1990725"/>
        </p:xfrm>
        <a:graphic>
          <a:graphicData uri="http://schemas.openxmlformats.org/presentationml/2006/ole">
            <mc:AlternateContent xmlns:mc="http://schemas.openxmlformats.org/markup-compatibility/2006">
              <mc:Choice xmlns:v="urn:schemas-microsoft-com:vml" Requires="v">
                <p:oleObj r:id="rId2" imgW="4427220" imgH="3352800" progId="Visio.Drawing.6">
                  <p:embed/>
                </p:oleObj>
              </mc:Choice>
              <mc:Fallback>
                <p:oleObj r:id="rId2" imgW="4427220" imgH="3352800" progId="Visio.Drawing.6">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913" y="4005263"/>
                        <a:ext cx="2630487" cy="199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ea typeface="+mn-ea"/>
                <a:cs typeface="Times New Roman" panose="02020603050405020304" pitchFamily="18" charset="0"/>
              </a:rPr>
              <a:t>大作业一</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p:txBody>
          <a:bodyPr/>
          <a:lstStyle/>
          <a:p>
            <a:pPr algn="just">
              <a:buNone/>
            </a:pPr>
            <a:r>
              <a:rPr lang="zh-CN" altLang="en-US" dirty="0">
                <a:latin typeface="Times New Roman" panose="02020603050405020304" pitchFamily="18" charset="0"/>
                <a:ea typeface="+mn-ea"/>
                <a:cs typeface="Times New Roman" panose="02020603050405020304" pitchFamily="18" charset="0"/>
              </a:rPr>
              <a:t>问题</a:t>
            </a:r>
            <a:r>
              <a:rPr lang="en-US" altLang="zh-CN" dirty="0">
                <a:latin typeface="Times New Roman" panose="02020603050405020304" pitchFamily="18" charset="0"/>
                <a:ea typeface="+mn-ea"/>
                <a:cs typeface="Times New Roman" panose="02020603050405020304" pitchFamily="18" charset="0"/>
              </a:rPr>
              <a:t>1</a:t>
            </a:r>
            <a:r>
              <a:rPr lang="zh-CN" altLang="en-US" dirty="0">
                <a:latin typeface="Times New Roman" panose="02020603050405020304" pitchFamily="18" charset="0"/>
                <a:ea typeface="+mn-ea"/>
                <a:cs typeface="Times New Roman" panose="02020603050405020304" pitchFamily="18" charset="0"/>
              </a:rPr>
              <a:t>：假定波长为</a:t>
            </a:r>
            <a:r>
              <a:rPr lang="en-US" altLang="zh-CN" dirty="0" err="1">
                <a:latin typeface="Times New Roman" panose="02020603050405020304" pitchFamily="18" charset="0"/>
                <a:ea typeface="+mn-ea"/>
                <a:cs typeface="Times New Roman" panose="02020603050405020304" pitchFamily="18" charset="0"/>
              </a:rPr>
              <a:t>880nm</a:t>
            </a:r>
            <a:r>
              <a:rPr lang="zh-CN" altLang="en-US" dirty="0">
                <a:latin typeface="Times New Roman" panose="02020603050405020304" pitchFamily="18" charset="0"/>
                <a:ea typeface="+mn-ea"/>
                <a:cs typeface="Times New Roman" panose="02020603050405020304" pitchFamily="18" charset="0"/>
              </a:rPr>
              <a:t>，</a:t>
            </a:r>
            <a:r>
              <a:rPr lang="en-US" altLang="zh-CN" dirty="0" err="1">
                <a:latin typeface="Times New Roman" panose="02020603050405020304" pitchFamily="18" charset="0"/>
                <a:ea typeface="+mn-ea"/>
                <a:cs typeface="Times New Roman" panose="02020603050405020304" pitchFamily="18" charset="0"/>
              </a:rPr>
              <a:t>t</a:t>
            </a:r>
            <a:r>
              <a:rPr lang="en-US" altLang="zh-CN" baseline="-25000" dirty="0" err="1">
                <a:latin typeface="Times New Roman" panose="02020603050405020304" pitchFamily="18" charset="0"/>
                <a:ea typeface="+mn-ea"/>
                <a:cs typeface="Times New Roman" panose="02020603050405020304" pitchFamily="18" charset="0"/>
              </a:rPr>
              <a:t>c</a:t>
            </a:r>
            <a:r>
              <a:rPr lang="zh-CN" alt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zh-CN" altLang="en-US" dirty="0">
                <a:latin typeface="Times New Roman" panose="02020603050405020304" pitchFamily="18" charset="0"/>
                <a:ea typeface="+mn-ea"/>
                <a:cs typeface="Times New Roman" panose="02020603050405020304" pitchFamily="18" charset="0"/>
              </a:rPr>
              <a:t>和</a:t>
            </a:r>
            <a:r>
              <a:rPr lang="en-US" altLang="zh-CN" dirty="0" err="1">
                <a:latin typeface="Times New Roman" panose="02020603050405020304" pitchFamily="18" charset="0"/>
                <a:ea typeface="+mn-ea"/>
                <a:cs typeface="Times New Roman" panose="02020603050405020304" pitchFamily="18" charset="0"/>
              </a:rPr>
              <a:t>t</a:t>
            </a:r>
            <a:r>
              <a:rPr lang="en-US" altLang="zh-CN" baseline="-25000" dirty="0" err="1">
                <a:latin typeface="Times New Roman" panose="02020603050405020304" pitchFamily="18" charset="0"/>
                <a:ea typeface="+mn-ea"/>
                <a:cs typeface="Times New Roman" panose="02020603050405020304" pitchFamily="18" charset="0"/>
              </a:rPr>
              <a:t>1</a:t>
            </a:r>
            <a:r>
              <a:rPr lang="zh-CN" alt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sym typeface="Symbol" pitchFamily="18" charset="2"/>
              </a:rPr>
              <a:t></a:t>
            </a:r>
            <a:r>
              <a:rPr lang="zh-CN" altLang="en-US" dirty="0">
                <a:latin typeface="Times New Roman" panose="02020603050405020304" pitchFamily="18" charset="0"/>
                <a:ea typeface="+mn-ea"/>
                <a:cs typeface="Times New Roman" panose="02020603050405020304" pitchFamily="18" charset="0"/>
              </a:rPr>
              <a:t>时，求</a:t>
            </a:r>
            <a:r>
              <a:rPr lang="en-US" altLang="zh-CN" dirty="0">
                <a:latin typeface="Times New Roman" panose="02020603050405020304" pitchFamily="18" charset="0"/>
                <a:ea typeface="+mn-ea"/>
                <a:cs typeface="Times New Roman" panose="02020603050405020304" pitchFamily="18" charset="0"/>
              </a:rPr>
              <a:t>TE</a:t>
            </a:r>
            <a:r>
              <a:rPr lang="zh-CN" altLang="en-US" dirty="0">
                <a:latin typeface="Times New Roman" panose="02020603050405020304" pitchFamily="18" charset="0"/>
                <a:ea typeface="+mn-ea"/>
                <a:cs typeface="Times New Roman" panose="02020603050405020304" pitchFamily="18" charset="0"/>
              </a:rPr>
              <a:t>模的传播常数，等价折射率，有源区光限制因子，以及光场的分布，并画图表示；</a:t>
            </a:r>
          </a:p>
          <a:p>
            <a:pPr algn="just">
              <a:buNone/>
            </a:pPr>
            <a:r>
              <a:rPr lang="zh-CN" altLang="en-US" dirty="0">
                <a:latin typeface="Times New Roman" panose="02020603050405020304" pitchFamily="18" charset="0"/>
                <a:ea typeface="+mn-ea"/>
                <a:cs typeface="Times New Roman" panose="02020603050405020304" pitchFamily="18" charset="0"/>
              </a:rPr>
              <a:t>问题</a:t>
            </a:r>
            <a:r>
              <a:rPr lang="en-US" altLang="zh-CN" dirty="0">
                <a:latin typeface="Times New Roman" panose="02020603050405020304" pitchFamily="18" charset="0"/>
                <a:ea typeface="+mn-ea"/>
                <a:cs typeface="Times New Roman" panose="02020603050405020304" pitchFamily="18" charset="0"/>
              </a:rPr>
              <a:t>2</a:t>
            </a:r>
            <a:r>
              <a:rPr lang="zh-CN" altLang="en-US" dirty="0">
                <a:latin typeface="Times New Roman" panose="02020603050405020304" pitchFamily="18" charset="0"/>
                <a:ea typeface="+mn-ea"/>
                <a:cs typeface="Times New Roman" panose="02020603050405020304" pitchFamily="18" charset="0"/>
              </a:rPr>
              <a:t>：</a:t>
            </a:r>
            <a:r>
              <a:rPr lang="en-US" altLang="zh-CN" dirty="0" err="1">
                <a:latin typeface="Times New Roman" panose="02020603050405020304" pitchFamily="18" charset="0"/>
                <a:ea typeface="+mn-ea"/>
                <a:cs typeface="Times New Roman" panose="02020603050405020304" pitchFamily="18" charset="0"/>
              </a:rPr>
              <a:t>t</a:t>
            </a:r>
            <a:r>
              <a:rPr lang="en-US" altLang="zh-CN" baseline="-25000" dirty="0" err="1">
                <a:latin typeface="Times New Roman" panose="02020603050405020304" pitchFamily="18" charset="0"/>
                <a:ea typeface="+mn-ea"/>
                <a:cs typeface="Times New Roman" panose="02020603050405020304" pitchFamily="18" charset="0"/>
              </a:rPr>
              <a:t>c</a:t>
            </a:r>
            <a:r>
              <a:rPr lang="en-US" altLang="zh-CN" dirty="0" err="1">
                <a:latin typeface="Times New Roman" panose="02020603050405020304" pitchFamily="18" charset="0"/>
                <a:ea typeface="+mn-ea"/>
                <a:cs typeface="Times New Roman" panose="02020603050405020304" pitchFamily="18" charset="0"/>
              </a:rPr>
              <a:t>,t</a:t>
            </a:r>
            <a:r>
              <a:rPr lang="en-US" altLang="zh-CN" baseline="-25000" dirty="0" err="1">
                <a:latin typeface="Times New Roman" panose="02020603050405020304" pitchFamily="18" charset="0"/>
                <a:ea typeface="+mn-ea"/>
                <a:cs typeface="Times New Roman" panose="02020603050405020304" pitchFamily="18" charset="0"/>
              </a:rPr>
              <a:t>1</a:t>
            </a:r>
            <a:r>
              <a:rPr lang="zh-CN" altLang="en-US" dirty="0">
                <a:latin typeface="Times New Roman" panose="02020603050405020304" pitchFamily="18" charset="0"/>
                <a:ea typeface="+mn-ea"/>
                <a:cs typeface="Times New Roman" panose="02020603050405020304" pitchFamily="18" charset="0"/>
              </a:rPr>
              <a:t>在什么范围内合适？为什么？</a:t>
            </a:r>
          </a:p>
        </p:txBody>
      </p:sp>
      <p:sp>
        <p:nvSpPr>
          <p:cNvPr id="4" name="页脚占位符 3">
            <a:extLst>
              <a:ext uri="{FF2B5EF4-FFF2-40B4-BE49-F238E27FC236}">
                <a16:creationId xmlns:a16="http://schemas.microsoft.com/office/drawing/2014/main" id="{DB5BA6A0-2404-438D-AAA0-1C8697553DD0}"/>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250562A4-2960-4E46-9CB9-F1A527F6D18F}"/>
              </a:ext>
            </a:extLst>
          </p:cNvPr>
          <p:cNvSpPr>
            <a:spLocks noGrp="1"/>
          </p:cNvSpPr>
          <p:nvPr>
            <p:ph type="sldNum" sz="quarter" idx="12"/>
          </p:nvPr>
        </p:nvSpPr>
        <p:spPr/>
        <p:txBody>
          <a:bodyPr/>
          <a:lstStyle/>
          <a:p>
            <a:fld id="{5374A7E8-DB10-43CA-9309-D988F5CA1E72}" type="slidenum">
              <a:rPr lang="zh-CN" altLang="en-US" smtClean="0"/>
              <a:pPr/>
              <a:t>29</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Times New Roman" panose="02020603050405020304" pitchFamily="18" charset="0"/>
                <a:ea typeface="+mn-ea"/>
                <a:cs typeface="Times New Roman" panose="02020603050405020304" pitchFamily="18" charset="0"/>
              </a:rPr>
              <a:t>2.1</a:t>
            </a:r>
            <a:r>
              <a:rPr lang="zh-CN" altLang="en-US" dirty="0">
                <a:latin typeface="Times New Roman" panose="02020603050405020304" pitchFamily="18" charset="0"/>
                <a:ea typeface="+mn-ea"/>
                <a:cs typeface="Times New Roman" panose="02020603050405020304" pitchFamily="18" charset="0"/>
              </a:rPr>
              <a:t>半导体光电子器件的基本结构</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纵向（</a:t>
            </a:r>
            <a:r>
              <a:rPr lang="en-US" altLang="zh-CN" dirty="0">
                <a:latin typeface="Times New Roman" panose="02020603050405020304" pitchFamily="18" charset="0"/>
                <a:ea typeface="+mn-ea"/>
                <a:cs typeface="Times New Roman" panose="02020603050405020304" pitchFamily="18" charset="0"/>
              </a:rPr>
              <a:t>z</a:t>
            </a:r>
            <a:r>
              <a:rPr lang="zh-CN" altLang="en-US" dirty="0">
                <a:latin typeface="Times New Roman" panose="02020603050405020304" pitchFamily="18" charset="0"/>
                <a:ea typeface="+mn-ea"/>
                <a:cs typeface="Times New Roman" panose="02020603050405020304" pitchFamily="18" charset="0"/>
              </a:rPr>
              <a:t>轴）材料均匀分布，端面为解理面，具有一定的反射，为激光器提供光反馈。</a:t>
            </a:r>
          </a:p>
          <a:p>
            <a:endParaRPr lang="zh-CN" altLang="en-US" dirty="0">
              <a:latin typeface="Times New Roman" panose="02020603050405020304" pitchFamily="18" charset="0"/>
              <a:ea typeface="+mn-ea"/>
              <a:cs typeface="Times New Roman" panose="02020603050405020304" pitchFamily="18" charset="0"/>
            </a:endParaRPr>
          </a:p>
        </p:txBody>
      </p:sp>
      <p:sp>
        <p:nvSpPr>
          <p:cNvPr id="22" name="页脚占位符 21">
            <a:extLst>
              <a:ext uri="{FF2B5EF4-FFF2-40B4-BE49-F238E27FC236}">
                <a16:creationId xmlns:a16="http://schemas.microsoft.com/office/drawing/2014/main" id="{5A74D7CF-929D-47BC-A244-8F158D2FFC44}"/>
              </a:ext>
            </a:extLst>
          </p:cNvPr>
          <p:cNvSpPr>
            <a:spLocks noGrp="1"/>
          </p:cNvSpPr>
          <p:nvPr>
            <p:ph type="ftr" sz="quarter" idx="11"/>
          </p:nvPr>
        </p:nvSpPr>
        <p:spPr/>
        <p:txBody>
          <a:bodyPr/>
          <a:lstStyle/>
          <a:p>
            <a:r>
              <a:rPr lang="zh-CN" altLang="en-US"/>
              <a:t>集成光电子学概论</a:t>
            </a:r>
            <a:endParaRPr lang="zh-CN" altLang="en-US" dirty="0"/>
          </a:p>
        </p:txBody>
      </p:sp>
      <p:sp>
        <p:nvSpPr>
          <p:cNvPr id="23" name="灯片编号占位符 22">
            <a:extLst>
              <a:ext uri="{FF2B5EF4-FFF2-40B4-BE49-F238E27FC236}">
                <a16:creationId xmlns:a16="http://schemas.microsoft.com/office/drawing/2014/main" id="{B136A2DA-4E49-4F03-B9E7-A5FD13107AD4}"/>
              </a:ext>
            </a:extLst>
          </p:cNvPr>
          <p:cNvSpPr>
            <a:spLocks noGrp="1"/>
          </p:cNvSpPr>
          <p:nvPr>
            <p:ph type="sldNum" sz="quarter" idx="12"/>
          </p:nvPr>
        </p:nvSpPr>
        <p:spPr/>
        <p:txBody>
          <a:bodyPr/>
          <a:lstStyle/>
          <a:p>
            <a:fld id="{5374A7E8-DB10-43CA-9309-D988F5CA1E72}" type="slidenum">
              <a:rPr lang="zh-CN" altLang="en-US" smtClean="0"/>
              <a:pPr/>
              <a:t>3</a:t>
            </a:fld>
            <a:endParaRPr lang="zh-CN" altLang="en-US" dirty="0"/>
          </a:p>
        </p:txBody>
      </p:sp>
      <p:grpSp>
        <p:nvGrpSpPr>
          <p:cNvPr id="4" name="Group 23"/>
          <p:cNvGrpSpPr>
            <a:grpSpLocks/>
          </p:cNvGrpSpPr>
          <p:nvPr/>
        </p:nvGrpSpPr>
        <p:grpSpPr bwMode="auto">
          <a:xfrm>
            <a:off x="1714480" y="3500438"/>
            <a:ext cx="5534025" cy="2178050"/>
            <a:chOff x="1620" y="5964"/>
            <a:chExt cx="8714" cy="3432"/>
          </a:xfrm>
        </p:grpSpPr>
        <p:sp>
          <p:nvSpPr>
            <p:cNvPr id="5" name="Line 24"/>
            <p:cNvSpPr>
              <a:spLocks noChangeShapeType="1"/>
            </p:cNvSpPr>
            <p:nvPr/>
          </p:nvSpPr>
          <p:spPr bwMode="auto">
            <a:xfrm>
              <a:off x="3442" y="6193"/>
              <a:ext cx="1" cy="2277"/>
            </a:xfrm>
            <a:prstGeom prst="line">
              <a:avLst/>
            </a:prstGeom>
            <a:noFill/>
            <a:ln w="29210">
              <a:solidFill>
                <a:srgbClr val="000000"/>
              </a:solidFill>
              <a:round/>
              <a:headEnd/>
              <a:tailEnd/>
            </a:ln>
          </p:spPr>
          <p:txBody>
            <a:bodyPr/>
            <a:lstStyle/>
            <a:p>
              <a:endParaRPr lang="zh-CN" altLang="en-US"/>
            </a:p>
          </p:txBody>
        </p:sp>
        <p:sp>
          <p:nvSpPr>
            <p:cNvPr id="6" name="Freeform 25"/>
            <p:cNvSpPr>
              <a:spLocks/>
            </p:cNvSpPr>
            <p:nvPr/>
          </p:nvSpPr>
          <p:spPr bwMode="auto">
            <a:xfrm>
              <a:off x="3359" y="5964"/>
              <a:ext cx="166" cy="249"/>
            </a:xfrm>
            <a:custGeom>
              <a:avLst/>
              <a:gdLst>
                <a:gd name="T0" fmla="*/ 0 w 166"/>
                <a:gd name="T1" fmla="*/ 249 h 249"/>
                <a:gd name="T2" fmla="*/ 83 w 166"/>
                <a:gd name="T3" fmla="*/ 0 h 249"/>
                <a:gd name="T4" fmla="*/ 166 w 166"/>
                <a:gd name="T5" fmla="*/ 249 h 249"/>
                <a:gd name="T6" fmla="*/ 0 w 166"/>
                <a:gd name="T7" fmla="*/ 249 h 249"/>
                <a:gd name="T8" fmla="*/ 0 60000 65536"/>
                <a:gd name="T9" fmla="*/ 0 60000 65536"/>
                <a:gd name="T10" fmla="*/ 0 60000 65536"/>
                <a:gd name="T11" fmla="*/ 0 60000 65536"/>
                <a:gd name="T12" fmla="*/ 0 w 166"/>
                <a:gd name="T13" fmla="*/ 0 h 249"/>
                <a:gd name="T14" fmla="*/ 166 w 166"/>
                <a:gd name="T15" fmla="*/ 249 h 249"/>
              </a:gdLst>
              <a:ahLst/>
              <a:cxnLst>
                <a:cxn ang="T8">
                  <a:pos x="T0" y="T1"/>
                </a:cxn>
                <a:cxn ang="T9">
                  <a:pos x="T2" y="T3"/>
                </a:cxn>
                <a:cxn ang="T10">
                  <a:pos x="T4" y="T5"/>
                </a:cxn>
                <a:cxn ang="T11">
                  <a:pos x="T6" y="T7"/>
                </a:cxn>
              </a:cxnLst>
              <a:rect l="T12" t="T13" r="T14" b="T15"/>
              <a:pathLst>
                <a:path w="166" h="249">
                  <a:moveTo>
                    <a:pt x="0" y="249"/>
                  </a:moveTo>
                  <a:lnTo>
                    <a:pt x="83" y="0"/>
                  </a:lnTo>
                  <a:lnTo>
                    <a:pt x="166" y="249"/>
                  </a:lnTo>
                  <a:lnTo>
                    <a:pt x="0" y="249"/>
                  </a:lnTo>
                  <a:close/>
                </a:path>
              </a:pathLst>
            </a:custGeom>
            <a:solidFill>
              <a:srgbClr val="000000"/>
            </a:solidFill>
            <a:ln w="9525">
              <a:noFill/>
              <a:round/>
              <a:headEnd/>
              <a:tailEnd/>
            </a:ln>
          </p:spPr>
          <p:txBody>
            <a:bodyPr/>
            <a:lstStyle/>
            <a:p>
              <a:endParaRPr lang="zh-CN" altLang="en-US"/>
            </a:p>
          </p:txBody>
        </p:sp>
        <p:sp>
          <p:nvSpPr>
            <p:cNvPr id="7" name="Line 26"/>
            <p:cNvSpPr>
              <a:spLocks noChangeShapeType="1"/>
            </p:cNvSpPr>
            <p:nvPr/>
          </p:nvSpPr>
          <p:spPr bwMode="auto">
            <a:xfrm>
              <a:off x="3442" y="8470"/>
              <a:ext cx="1860" cy="1"/>
            </a:xfrm>
            <a:prstGeom prst="line">
              <a:avLst/>
            </a:prstGeom>
            <a:noFill/>
            <a:ln w="29210">
              <a:solidFill>
                <a:srgbClr val="000000"/>
              </a:solidFill>
              <a:round/>
              <a:headEnd/>
              <a:tailEnd/>
            </a:ln>
          </p:spPr>
          <p:txBody>
            <a:bodyPr/>
            <a:lstStyle/>
            <a:p>
              <a:endParaRPr lang="zh-CN" altLang="en-US"/>
            </a:p>
          </p:txBody>
        </p:sp>
        <p:sp>
          <p:nvSpPr>
            <p:cNvPr id="8" name="Freeform 27"/>
            <p:cNvSpPr>
              <a:spLocks/>
            </p:cNvSpPr>
            <p:nvPr/>
          </p:nvSpPr>
          <p:spPr bwMode="auto">
            <a:xfrm>
              <a:off x="5281" y="8387"/>
              <a:ext cx="249" cy="166"/>
            </a:xfrm>
            <a:custGeom>
              <a:avLst/>
              <a:gdLst>
                <a:gd name="T0" fmla="*/ 0 w 249"/>
                <a:gd name="T1" fmla="*/ 0 h 166"/>
                <a:gd name="T2" fmla="*/ 249 w 249"/>
                <a:gd name="T3" fmla="*/ 83 h 166"/>
                <a:gd name="T4" fmla="*/ 0 w 249"/>
                <a:gd name="T5" fmla="*/ 166 h 166"/>
                <a:gd name="T6" fmla="*/ 0 w 249"/>
                <a:gd name="T7" fmla="*/ 0 h 166"/>
                <a:gd name="T8" fmla="*/ 0 60000 65536"/>
                <a:gd name="T9" fmla="*/ 0 60000 65536"/>
                <a:gd name="T10" fmla="*/ 0 60000 65536"/>
                <a:gd name="T11" fmla="*/ 0 60000 65536"/>
                <a:gd name="T12" fmla="*/ 0 w 249"/>
                <a:gd name="T13" fmla="*/ 0 h 166"/>
                <a:gd name="T14" fmla="*/ 249 w 249"/>
                <a:gd name="T15" fmla="*/ 166 h 166"/>
              </a:gdLst>
              <a:ahLst/>
              <a:cxnLst>
                <a:cxn ang="T8">
                  <a:pos x="T0" y="T1"/>
                </a:cxn>
                <a:cxn ang="T9">
                  <a:pos x="T2" y="T3"/>
                </a:cxn>
                <a:cxn ang="T10">
                  <a:pos x="T4" y="T5"/>
                </a:cxn>
                <a:cxn ang="T11">
                  <a:pos x="T6" y="T7"/>
                </a:cxn>
              </a:cxnLst>
              <a:rect l="T12" t="T13" r="T14" b="T15"/>
              <a:pathLst>
                <a:path w="249" h="166">
                  <a:moveTo>
                    <a:pt x="0" y="0"/>
                  </a:moveTo>
                  <a:lnTo>
                    <a:pt x="249" y="83"/>
                  </a:lnTo>
                  <a:lnTo>
                    <a:pt x="0" y="166"/>
                  </a:lnTo>
                  <a:lnTo>
                    <a:pt x="0" y="0"/>
                  </a:lnTo>
                  <a:close/>
                </a:path>
              </a:pathLst>
            </a:custGeom>
            <a:solidFill>
              <a:srgbClr val="000000"/>
            </a:solidFill>
            <a:ln w="9525">
              <a:noFill/>
              <a:round/>
              <a:headEnd/>
              <a:tailEnd/>
            </a:ln>
          </p:spPr>
          <p:txBody>
            <a:bodyPr/>
            <a:lstStyle/>
            <a:p>
              <a:endParaRPr lang="zh-CN" altLang="en-US"/>
            </a:p>
          </p:txBody>
        </p:sp>
        <p:sp>
          <p:nvSpPr>
            <p:cNvPr id="9" name="Rectangle 28"/>
            <p:cNvSpPr>
              <a:spLocks noChangeArrowheads="1"/>
            </p:cNvSpPr>
            <p:nvPr/>
          </p:nvSpPr>
          <p:spPr bwMode="auto">
            <a:xfrm>
              <a:off x="5949" y="7426"/>
              <a:ext cx="2506" cy="1044"/>
            </a:xfrm>
            <a:prstGeom prst="rect">
              <a:avLst/>
            </a:prstGeom>
            <a:solidFill>
              <a:srgbClr val="FFFFFF"/>
            </a:solidFill>
            <a:ln w="29210">
              <a:solidFill>
                <a:srgbClr val="000000"/>
              </a:solidFill>
              <a:miter lim="800000"/>
              <a:headEnd/>
              <a:tailEnd/>
            </a:ln>
          </p:spPr>
          <p:txBody>
            <a:bodyPr/>
            <a:lstStyle/>
            <a:p>
              <a:endParaRPr lang="zh-CN" altLang="en-US"/>
            </a:p>
          </p:txBody>
        </p:sp>
        <p:sp>
          <p:nvSpPr>
            <p:cNvPr id="10" name="Line 29"/>
            <p:cNvSpPr>
              <a:spLocks noChangeShapeType="1"/>
            </p:cNvSpPr>
            <p:nvPr/>
          </p:nvSpPr>
          <p:spPr bwMode="auto">
            <a:xfrm flipV="1">
              <a:off x="5949" y="5964"/>
              <a:ext cx="3425" cy="1462"/>
            </a:xfrm>
            <a:prstGeom prst="line">
              <a:avLst/>
            </a:prstGeom>
            <a:noFill/>
            <a:ln w="29210">
              <a:solidFill>
                <a:srgbClr val="000000"/>
              </a:solidFill>
              <a:round/>
              <a:headEnd/>
              <a:tailEnd/>
            </a:ln>
          </p:spPr>
          <p:txBody>
            <a:bodyPr/>
            <a:lstStyle/>
            <a:p>
              <a:endParaRPr lang="zh-CN" altLang="en-US"/>
            </a:p>
          </p:txBody>
        </p:sp>
        <p:sp>
          <p:nvSpPr>
            <p:cNvPr id="11" name="Line 30"/>
            <p:cNvSpPr>
              <a:spLocks noChangeShapeType="1"/>
            </p:cNvSpPr>
            <p:nvPr/>
          </p:nvSpPr>
          <p:spPr bwMode="auto">
            <a:xfrm flipV="1">
              <a:off x="8455" y="6591"/>
              <a:ext cx="1879" cy="835"/>
            </a:xfrm>
            <a:prstGeom prst="line">
              <a:avLst/>
            </a:prstGeom>
            <a:noFill/>
            <a:ln w="29210">
              <a:solidFill>
                <a:srgbClr val="000000"/>
              </a:solidFill>
              <a:round/>
              <a:headEnd/>
              <a:tailEnd/>
            </a:ln>
          </p:spPr>
          <p:txBody>
            <a:bodyPr/>
            <a:lstStyle/>
            <a:p>
              <a:endParaRPr lang="zh-CN" altLang="en-US"/>
            </a:p>
          </p:txBody>
        </p:sp>
        <p:sp>
          <p:nvSpPr>
            <p:cNvPr id="12" name="Line 31"/>
            <p:cNvSpPr>
              <a:spLocks noChangeShapeType="1"/>
            </p:cNvSpPr>
            <p:nvPr/>
          </p:nvSpPr>
          <p:spPr bwMode="auto">
            <a:xfrm flipV="1">
              <a:off x="8455" y="7634"/>
              <a:ext cx="1879" cy="836"/>
            </a:xfrm>
            <a:prstGeom prst="line">
              <a:avLst/>
            </a:prstGeom>
            <a:noFill/>
            <a:ln w="29210">
              <a:solidFill>
                <a:srgbClr val="000000"/>
              </a:solidFill>
              <a:round/>
              <a:headEnd/>
              <a:tailEnd/>
            </a:ln>
          </p:spPr>
          <p:txBody>
            <a:bodyPr/>
            <a:lstStyle/>
            <a:p>
              <a:endParaRPr lang="zh-CN" altLang="en-US"/>
            </a:p>
          </p:txBody>
        </p:sp>
        <p:sp>
          <p:nvSpPr>
            <p:cNvPr id="13" name="Line 32"/>
            <p:cNvSpPr>
              <a:spLocks noChangeShapeType="1"/>
            </p:cNvSpPr>
            <p:nvPr/>
          </p:nvSpPr>
          <p:spPr bwMode="auto">
            <a:xfrm>
              <a:off x="5949" y="7843"/>
              <a:ext cx="2506" cy="1"/>
            </a:xfrm>
            <a:prstGeom prst="line">
              <a:avLst/>
            </a:prstGeom>
            <a:noFill/>
            <a:ln w="29210">
              <a:solidFill>
                <a:srgbClr val="000000"/>
              </a:solidFill>
              <a:round/>
              <a:headEnd/>
              <a:tailEnd/>
            </a:ln>
          </p:spPr>
          <p:txBody>
            <a:bodyPr/>
            <a:lstStyle/>
            <a:p>
              <a:endParaRPr lang="zh-CN" altLang="en-US"/>
            </a:p>
          </p:txBody>
        </p:sp>
        <p:sp>
          <p:nvSpPr>
            <p:cNvPr id="14" name="Line 33"/>
            <p:cNvSpPr>
              <a:spLocks noChangeShapeType="1"/>
            </p:cNvSpPr>
            <p:nvPr/>
          </p:nvSpPr>
          <p:spPr bwMode="auto">
            <a:xfrm>
              <a:off x="5949" y="8053"/>
              <a:ext cx="2506" cy="1"/>
            </a:xfrm>
            <a:prstGeom prst="line">
              <a:avLst/>
            </a:prstGeom>
            <a:noFill/>
            <a:ln w="29210">
              <a:solidFill>
                <a:srgbClr val="000000"/>
              </a:solidFill>
              <a:round/>
              <a:headEnd/>
              <a:tailEnd/>
            </a:ln>
          </p:spPr>
          <p:txBody>
            <a:bodyPr/>
            <a:lstStyle/>
            <a:p>
              <a:endParaRPr lang="zh-CN" altLang="en-US"/>
            </a:p>
          </p:txBody>
        </p:sp>
        <p:sp>
          <p:nvSpPr>
            <p:cNvPr id="15" name="Line 34"/>
            <p:cNvSpPr>
              <a:spLocks noChangeShapeType="1"/>
            </p:cNvSpPr>
            <p:nvPr/>
          </p:nvSpPr>
          <p:spPr bwMode="auto">
            <a:xfrm>
              <a:off x="6784" y="7843"/>
              <a:ext cx="1" cy="210"/>
            </a:xfrm>
            <a:prstGeom prst="line">
              <a:avLst/>
            </a:prstGeom>
            <a:noFill/>
            <a:ln w="20320">
              <a:solidFill>
                <a:srgbClr val="000000"/>
              </a:solidFill>
              <a:round/>
              <a:headEnd/>
              <a:tailEnd/>
            </a:ln>
          </p:spPr>
          <p:txBody>
            <a:bodyPr/>
            <a:lstStyle/>
            <a:p>
              <a:endParaRPr lang="zh-CN" altLang="en-US"/>
            </a:p>
          </p:txBody>
        </p:sp>
        <p:sp>
          <p:nvSpPr>
            <p:cNvPr id="16" name="Line 35"/>
            <p:cNvSpPr>
              <a:spLocks noChangeShapeType="1"/>
            </p:cNvSpPr>
            <p:nvPr/>
          </p:nvSpPr>
          <p:spPr bwMode="auto">
            <a:xfrm>
              <a:off x="7618" y="7843"/>
              <a:ext cx="1" cy="210"/>
            </a:xfrm>
            <a:prstGeom prst="line">
              <a:avLst/>
            </a:prstGeom>
            <a:noFill/>
            <a:ln w="20320">
              <a:solidFill>
                <a:srgbClr val="000000"/>
              </a:solidFill>
              <a:round/>
              <a:headEnd/>
              <a:tailEnd/>
            </a:ln>
          </p:spPr>
          <p:txBody>
            <a:bodyPr/>
            <a:lstStyle/>
            <a:p>
              <a:endParaRPr lang="zh-CN" altLang="en-US"/>
            </a:p>
          </p:txBody>
        </p:sp>
        <p:sp>
          <p:nvSpPr>
            <p:cNvPr id="17" name="Rectangle 36"/>
            <p:cNvSpPr>
              <a:spLocks noChangeArrowheads="1"/>
            </p:cNvSpPr>
            <p:nvPr/>
          </p:nvSpPr>
          <p:spPr bwMode="auto">
            <a:xfrm>
              <a:off x="6784" y="7843"/>
              <a:ext cx="834" cy="210"/>
            </a:xfrm>
            <a:prstGeom prst="rect">
              <a:avLst/>
            </a:prstGeom>
            <a:pattFill prst="ltUpDiag">
              <a:fgClr>
                <a:srgbClr val="FFFFFF"/>
              </a:fgClr>
              <a:bgClr>
                <a:srgbClr val="000000"/>
              </a:bgClr>
            </a:pattFill>
            <a:ln w="20320">
              <a:solidFill>
                <a:srgbClr val="000000"/>
              </a:solidFill>
              <a:miter lim="800000"/>
              <a:headEnd/>
              <a:tailEnd/>
            </a:ln>
          </p:spPr>
          <p:txBody>
            <a:bodyPr/>
            <a:lstStyle/>
            <a:p>
              <a:endParaRPr lang="zh-CN" altLang="en-US"/>
            </a:p>
          </p:txBody>
        </p:sp>
        <p:sp>
          <p:nvSpPr>
            <p:cNvPr id="18" name="Rectangle 37"/>
            <p:cNvSpPr>
              <a:spLocks noChangeArrowheads="1"/>
            </p:cNvSpPr>
            <p:nvPr/>
          </p:nvSpPr>
          <p:spPr bwMode="auto">
            <a:xfrm>
              <a:off x="3087" y="6142"/>
              <a:ext cx="180" cy="432"/>
            </a:xfrm>
            <a:prstGeom prst="rect">
              <a:avLst/>
            </a:prstGeom>
            <a:noFill/>
            <a:ln w="9525">
              <a:noFill/>
              <a:miter lim="800000"/>
              <a:headEnd/>
              <a:tailEnd/>
            </a:ln>
          </p:spPr>
          <p:txBody>
            <a:bodyPr wrap="none" lIns="0" tIns="0" rIns="0" bIns="0">
              <a:spAutoFit/>
            </a:bodyPr>
            <a:lstStyle/>
            <a:p>
              <a:pPr algn="just"/>
              <a:r>
                <a:rPr lang="en-US" altLang="zh-CN" sz="1800">
                  <a:solidFill>
                    <a:srgbClr val="000000"/>
                  </a:solidFill>
                </a:rPr>
                <a:t>x</a:t>
              </a:r>
              <a:endParaRPr lang="en-US" altLang="zh-CN" sz="1000"/>
            </a:p>
          </p:txBody>
        </p:sp>
        <p:sp>
          <p:nvSpPr>
            <p:cNvPr id="19" name="Rectangle 38"/>
            <p:cNvSpPr>
              <a:spLocks noChangeArrowheads="1"/>
            </p:cNvSpPr>
            <p:nvPr/>
          </p:nvSpPr>
          <p:spPr bwMode="auto">
            <a:xfrm>
              <a:off x="1800" y="8460"/>
              <a:ext cx="160" cy="433"/>
            </a:xfrm>
            <a:prstGeom prst="rect">
              <a:avLst/>
            </a:prstGeom>
            <a:noFill/>
            <a:ln w="9525">
              <a:noFill/>
              <a:miter lim="800000"/>
              <a:headEnd/>
              <a:tailEnd/>
            </a:ln>
          </p:spPr>
          <p:txBody>
            <a:bodyPr wrap="none" lIns="0" tIns="0" rIns="0" bIns="0">
              <a:spAutoFit/>
            </a:bodyPr>
            <a:lstStyle/>
            <a:p>
              <a:pPr algn="just"/>
              <a:r>
                <a:rPr lang="en-US" altLang="zh-CN" sz="1800">
                  <a:solidFill>
                    <a:srgbClr val="000000"/>
                  </a:solidFill>
                </a:rPr>
                <a:t>z</a:t>
              </a:r>
              <a:endParaRPr lang="en-US" altLang="zh-CN" sz="1000"/>
            </a:p>
          </p:txBody>
        </p:sp>
        <p:sp>
          <p:nvSpPr>
            <p:cNvPr id="20" name="Rectangle 39"/>
            <p:cNvSpPr>
              <a:spLocks noChangeArrowheads="1"/>
            </p:cNvSpPr>
            <p:nvPr/>
          </p:nvSpPr>
          <p:spPr bwMode="auto">
            <a:xfrm>
              <a:off x="4407" y="7883"/>
              <a:ext cx="180" cy="432"/>
            </a:xfrm>
            <a:prstGeom prst="rect">
              <a:avLst/>
            </a:prstGeom>
            <a:noFill/>
            <a:ln w="9525">
              <a:noFill/>
              <a:miter lim="800000"/>
              <a:headEnd/>
              <a:tailEnd/>
            </a:ln>
          </p:spPr>
          <p:txBody>
            <a:bodyPr wrap="none" lIns="0" tIns="0" rIns="0" bIns="0">
              <a:spAutoFit/>
            </a:bodyPr>
            <a:lstStyle/>
            <a:p>
              <a:pPr algn="just"/>
              <a:r>
                <a:rPr lang="en-US" altLang="zh-CN" sz="1800">
                  <a:solidFill>
                    <a:srgbClr val="000000"/>
                  </a:solidFill>
                </a:rPr>
                <a:t>y</a:t>
              </a:r>
              <a:endParaRPr lang="en-US" altLang="zh-CN" sz="1000"/>
            </a:p>
          </p:txBody>
        </p:sp>
        <p:sp>
          <p:nvSpPr>
            <p:cNvPr id="21" name="Line 40"/>
            <p:cNvSpPr>
              <a:spLocks noChangeShapeType="1"/>
            </p:cNvSpPr>
            <p:nvPr/>
          </p:nvSpPr>
          <p:spPr bwMode="auto">
            <a:xfrm flipH="1">
              <a:off x="1620" y="8460"/>
              <a:ext cx="1800" cy="936"/>
            </a:xfrm>
            <a:prstGeom prst="line">
              <a:avLst/>
            </a:prstGeom>
            <a:noFill/>
            <a:ln w="28575">
              <a:solidFill>
                <a:srgbClr val="000000"/>
              </a:solidFill>
              <a:round/>
              <a:headEnd/>
              <a:tailEnd type="triangle" w="med" len="med"/>
            </a:ln>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Times New Roman" panose="02020603050405020304" pitchFamily="18" charset="0"/>
                <a:ea typeface="+mn-ea"/>
                <a:cs typeface="Times New Roman" panose="02020603050405020304" pitchFamily="18" charset="0"/>
              </a:rPr>
              <a:t>2.1</a:t>
            </a:r>
            <a:r>
              <a:rPr lang="zh-CN" altLang="en-US" dirty="0">
                <a:latin typeface="Times New Roman" panose="02020603050405020304" pitchFamily="18" charset="0"/>
                <a:ea typeface="+mn-ea"/>
                <a:cs typeface="Times New Roman" panose="02020603050405020304" pitchFamily="18" charset="0"/>
              </a:rPr>
              <a:t>半导体光电子器件的基本结构</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侧向</a:t>
            </a:r>
            <a:r>
              <a:rPr lang="en-US" altLang="zh-CN" dirty="0">
                <a:latin typeface="Times New Roman" panose="02020603050405020304" pitchFamily="18" charset="0"/>
                <a:ea typeface="+mn-ea"/>
                <a:cs typeface="Times New Roman" panose="02020603050405020304" pitchFamily="18" charset="0"/>
              </a:rPr>
              <a:t>(x</a:t>
            </a:r>
            <a:r>
              <a:rPr lang="zh-CN" altLang="en-US" dirty="0">
                <a:latin typeface="Times New Roman" panose="02020603050405020304" pitchFamily="18" charset="0"/>
                <a:ea typeface="+mn-ea"/>
                <a:cs typeface="Times New Roman" panose="02020603050405020304" pitchFamily="18" charset="0"/>
              </a:rPr>
              <a:t>轴</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存在一个三明治结构</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中间部分是有源层，材料的带隙小，且折射率大，能对载流子和光都加以有效的约束</a:t>
            </a:r>
          </a:p>
          <a:p>
            <a:endParaRPr lang="zh-CN" altLang="en-US" dirty="0">
              <a:latin typeface="Times New Roman" panose="02020603050405020304" pitchFamily="18" charset="0"/>
              <a:ea typeface="+mn-ea"/>
              <a:cs typeface="Times New Roman" panose="02020603050405020304" pitchFamily="18" charset="0"/>
            </a:endParaRPr>
          </a:p>
        </p:txBody>
      </p:sp>
      <p:sp>
        <p:nvSpPr>
          <p:cNvPr id="234" name="页脚占位符 233">
            <a:extLst>
              <a:ext uri="{FF2B5EF4-FFF2-40B4-BE49-F238E27FC236}">
                <a16:creationId xmlns:a16="http://schemas.microsoft.com/office/drawing/2014/main" id="{2995DBA4-39EF-40FD-A169-191D3E3B63FE}"/>
              </a:ext>
            </a:extLst>
          </p:cNvPr>
          <p:cNvSpPr>
            <a:spLocks noGrp="1"/>
          </p:cNvSpPr>
          <p:nvPr>
            <p:ph type="ftr" sz="quarter" idx="11"/>
          </p:nvPr>
        </p:nvSpPr>
        <p:spPr/>
        <p:txBody>
          <a:bodyPr/>
          <a:lstStyle/>
          <a:p>
            <a:r>
              <a:rPr lang="zh-CN" altLang="en-US"/>
              <a:t>集成光电子学概论</a:t>
            </a:r>
            <a:endParaRPr lang="zh-CN" altLang="en-US" dirty="0"/>
          </a:p>
        </p:txBody>
      </p:sp>
      <p:sp>
        <p:nvSpPr>
          <p:cNvPr id="235" name="灯片编号占位符 234">
            <a:extLst>
              <a:ext uri="{FF2B5EF4-FFF2-40B4-BE49-F238E27FC236}">
                <a16:creationId xmlns:a16="http://schemas.microsoft.com/office/drawing/2014/main" id="{7477C4FE-B16F-4920-86CD-FDB35A5DABD0}"/>
              </a:ext>
            </a:extLst>
          </p:cNvPr>
          <p:cNvSpPr>
            <a:spLocks noGrp="1"/>
          </p:cNvSpPr>
          <p:nvPr>
            <p:ph type="sldNum" sz="quarter" idx="12"/>
          </p:nvPr>
        </p:nvSpPr>
        <p:spPr/>
        <p:txBody>
          <a:bodyPr/>
          <a:lstStyle/>
          <a:p>
            <a:fld id="{5374A7E8-DB10-43CA-9309-D988F5CA1E72}" type="slidenum">
              <a:rPr lang="zh-CN" altLang="en-US" smtClean="0"/>
              <a:pPr/>
              <a:t>4</a:t>
            </a:fld>
            <a:endParaRPr lang="zh-CN" altLang="en-US" dirty="0"/>
          </a:p>
        </p:txBody>
      </p:sp>
      <p:sp>
        <p:nvSpPr>
          <p:cNvPr id="52" name="Line 274"/>
          <p:cNvSpPr>
            <a:spLocks noChangeShapeType="1"/>
          </p:cNvSpPr>
          <p:nvPr/>
        </p:nvSpPr>
        <p:spPr bwMode="auto">
          <a:xfrm>
            <a:off x="5478791" y="3862998"/>
            <a:ext cx="877" cy="1947193"/>
          </a:xfrm>
          <a:prstGeom prst="line">
            <a:avLst/>
          </a:prstGeom>
          <a:noFill/>
          <a:ln w="22225">
            <a:solidFill>
              <a:srgbClr val="000000"/>
            </a:solidFill>
            <a:round/>
            <a:headEnd/>
            <a:tailEnd/>
          </a:ln>
        </p:spPr>
        <p:txBody>
          <a:bodyPr/>
          <a:lstStyle/>
          <a:p>
            <a:endParaRPr lang="zh-CN" altLang="en-US"/>
          </a:p>
        </p:txBody>
      </p:sp>
      <p:sp>
        <p:nvSpPr>
          <p:cNvPr id="53" name="Freeform 275"/>
          <p:cNvSpPr>
            <a:spLocks/>
          </p:cNvSpPr>
          <p:nvPr/>
        </p:nvSpPr>
        <p:spPr bwMode="auto">
          <a:xfrm>
            <a:off x="5441950" y="3770313"/>
            <a:ext cx="72805" cy="101628"/>
          </a:xfrm>
          <a:custGeom>
            <a:avLst/>
            <a:gdLst>
              <a:gd name="T0" fmla="*/ 0 w 167"/>
              <a:gd name="T1" fmla="*/ 125 h 250"/>
              <a:gd name="T2" fmla="*/ 42 w 167"/>
              <a:gd name="T3" fmla="*/ 0 h 250"/>
              <a:gd name="T4" fmla="*/ 83 w 167"/>
              <a:gd name="T5" fmla="*/ 125 h 250"/>
              <a:gd name="T6" fmla="*/ 0 w 167"/>
              <a:gd name="T7" fmla="*/ 125 h 250"/>
              <a:gd name="T8" fmla="*/ 0 60000 65536"/>
              <a:gd name="T9" fmla="*/ 0 60000 65536"/>
              <a:gd name="T10" fmla="*/ 0 60000 65536"/>
              <a:gd name="T11" fmla="*/ 0 60000 65536"/>
              <a:gd name="T12" fmla="*/ 0 w 167"/>
              <a:gd name="T13" fmla="*/ 0 h 250"/>
              <a:gd name="T14" fmla="*/ 167 w 167"/>
              <a:gd name="T15" fmla="*/ 250 h 250"/>
            </a:gdLst>
            <a:ahLst/>
            <a:cxnLst>
              <a:cxn ang="T8">
                <a:pos x="T0" y="T1"/>
              </a:cxn>
              <a:cxn ang="T9">
                <a:pos x="T2" y="T3"/>
              </a:cxn>
              <a:cxn ang="T10">
                <a:pos x="T4" y="T5"/>
              </a:cxn>
              <a:cxn ang="T11">
                <a:pos x="T6" y="T7"/>
              </a:cxn>
            </a:cxnLst>
            <a:rect l="T12" t="T13" r="T14" b="T15"/>
            <a:pathLst>
              <a:path w="167" h="250">
                <a:moveTo>
                  <a:pt x="0" y="250"/>
                </a:moveTo>
                <a:lnTo>
                  <a:pt x="84" y="0"/>
                </a:lnTo>
                <a:lnTo>
                  <a:pt x="167" y="250"/>
                </a:lnTo>
                <a:lnTo>
                  <a:pt x="0" y="250"/>
                </a:lnTo>
                <a:close/>
              </a:path>
            </a:pathLst>
          </a:custGeom>
          <a:solidFill>
            <a:srgbClr val="000000"/>
          </a:solidFill>
          <a:ln w="22225">
            <a:noFill/>
            <a:round/>
            <a:headEnd/>
            <a:tailEnd/>
          </a:ln>
        </p:spPr>
        <p:txBody>
          <a:bodyPr/>
          <a:lstStyle/>
          <a:p>
            <a:endParaRPr lang="zh-CN" altLang="en-US"/>
          </a:p>
        </p:txBody>
      </p:sp>
      <p:sp>
        <p:nvSpPr>
          <p:cNvPr id="54" name="Line 276"/>
          <p:cNvSpPr>
            <a:spLocks noChangeShapeType="1"/>
          </p:cNvSpPr>
          <p:nvPr/>
        </p:nvSpPr>
        <p:spPr bwMode="auto">
          <a:xfrm>
            <a:off x="5478791" y="5810191"/>
            <a:ext cx="2099949" cy="813"/>
          </a:xfrm>
          <a:prstGeom prst="line">
            <a:avLst/>
          </a:prstGeom>
          <a:noFill/>
          <a:ln w="22225">
            <a:solidFill>
              <a:srgbClr val="000000"/>
            </a:solidFill>
            <a:round/>
            <a:headEnd/>
            <a:tailEnd/>
          </a:ln>
        </p:spPr>
        <p:txBody>
          <a:bodyPr/>
          <a:lstStyle/>
          <a:p>
            <a:endParaRPr lang="zh-CN" altLang="en-US"/>
          </a:p>
        </p:txBody>
      </p:sp>
      <p:sp>
        <p:nvSpPr>
          <p:cNvPr id="55" name="Freeform 277"/>
          <p:cNvSpPr>
            <a:spLocks/>
          </p:cNvSpPr>
          <p:nvPr/>
        </p:nvSpPr>
        <p:spPr bwMode="auto">
          <a:xfrm>
            <a:off x="7569969" y="5776044"/>
            <a:ext cx="108769" cy="67481"/>
          </a:xfrm>
          <a:custGeom>
            <a:avLst/>
            <a:gdLst>
              <a:gd name="T0" fmla="*/ 0 w 250"/>
              <a:gd name="T1" fmla="*/ 0 h 166"/>
              <a:gd name="T2" fmla="*/ 124 w 250"/>
              <a:gd name="T3" fmla="*/ 42 h 166"/>
              <a:gd name="T4" fmla="*/ 0 w 250"/>
              <a:gd name="T5" fmla="*/ 83 h 166"/>
              <a:gd name="T6" fmla="*/ 0 w 250"/>
              <a:gd name="T7" fmla="*/ 0 h 166"/>
              <a:gd name="T8" fmla="*/ 0 60000 65536"/>
              <a:gd name="T9" fmla="*/ 0 60000 65536"/>
              <a:gd name="T10" fmla="*/ 0 60000 65536"/>
              <a:gd name="T11" fmla="*/ 0 60000 65536"/>
              <a:gd name="T12" fmla="*/ 0 w 250"/>
              <a:gd name="T13" fmla="*/ 0 h 166"/>
              <a:gd name="T14" fmla="*/ 250 w 250"/>
              <a:gd name="T15" fmla="*/ 166 h 166"/>
            </a:gdLst>
            <a:ahLst/>
            <a:cxnLst>
              <a:cxn ang="T8">
                <a:pos x="T0" y="T1"/>
              </a:cxn>
              <a:cxn ang="T9">
                <a:pos x="T2" y="T3"/>
              </a:cxn>
              <a:cxn ang="T10">
                <a:pos x="T4" y="T5"/>
              </a:cxn>
              <a:cxn ang="T11">
                <a:pos x="T6" y="T7"/>
              </a:cxn>
            </a:cxnLst>
            <a:rect l="T12" t="T13" r="T14" b="T15"/>
            <a:pathLst>
              <a:path w="250" h="166">
                <a:moveTo>
                  <a:pt x="0" y="0"/>
                </a:moveTo>
                <a:lnTo>
                  <a:pt x="250" y="83"/>
                </a:lnTo>
                <a:lnTo>
                  <a:pt x="0" y="166"/>
                </a:lnTo>
                <a:lnTo>
                  <a:pt x="0" y="0"/>
                </a:lnTo>
                <a:close/>
              </a:path>
            </a:pathLst>
          </a:custGeom>
          <a:solidFill>
            <a:srgbClr val="000000"/>
          </a:solidFill>
          <a:ln w="22225">
            <a:noFill/>
            <a:round/>
            <a:headEnd/>
            <a:tailEnd/>
          </a:ln>
        </p:spPr>
        <p:txBody>
          <a:bodyPr/>
          <a:lstStyle/>
          <a:p>
            <a:endParaRPr lang="zh-CN" altLang="en-US"/>
          </a:p>
        </p:txBody>
      </p:sp>
      <p:sp>
        <p:nvSpPr>
          <p:cNvPr id="56" name="Line 278"/>
          <p:cNvSpPr>
            <a:spLocks noChangeShapeType="1"/>
          </p:cNvSpPr>
          <p:nvPr/>
        </p:nvSpPr>
        <p:spPr bwMode="auto">
          <a:xfrm>
            <a:off x="5845449" y="5300425"/>
            <a:ext cx="365781" cy="813"/>
          </a:xfrm>
          <a:prstGeom prst="line">
            <a:avLst/>
          </a:prstGeom>
          <a:noFill/>
          <a:ln w="22225">
            <a:solidFill>
              <a:srgbClr val="000000"/>
            </a:solidFill>
            <a:round/>
            <a:headEnd/>
            <a:tailEnd/>
          </a:ln>
        </p:spPr>
        <p:txBody>
          <a:bodyPr/>
          <a:lstStyle/>
          <a:p>
            <a:endParaRPr lang="zh-CN" altLang="en-US"/>
          </a:p>
        </p:txBody>
      </p:sp>
      <p:sp>
        <p:nvSpPr>
          <p:cNvPr id="57" name="Line 279"/>
          <p:cNvSpPr>
            <a:spLocks noChangeShapeType="1"/>
          </p:cNvSpPr>
          <p:nvPr/>
        </p:nvSpPr>
        <p:spPr bwMode="auto">
          <a:xfrm flipV="1">
            <a:off x="6211230" y="4450814"/>
            <a:ext cx="877" cy="849610"/>
          </a:xfrm>
          <a:prstGeom prst="line">
            <a:avLst/>
          </a:prstGeom>
          <a:noFill/>
          <a:ln w="22225">
            <a:solidFill>
              <a:srgbClr val="000000"/>
            </a:solidFill>
            <a:round/>
            <a:headEnd/>
            <a:tailEnd/>
          </a:ln>
        </p:spPr>
        <p:txBody>
          <a:bodyPr/>
          <a:lstStyle/>
          <a:p>
            <a:endParaRPr lang="zh-CN" altLang="en-US"/>
          </a:p>
        </p:txBody>
      </p:sp>
      <p:sp>
        <p:nvSpPr>
          <p:cNvPr id="58" name="Line 280"/>
          <p:cNvSpPr>
            <a:spLocks noChangeShapeType="1"/>
          </p:cNvSpPr>
          <p:nvPr/>
        </p:nvSpPr>
        <p:spPr bwMode="auto">
          <a:xfrm>
            <a:off x="6211230" y="4450814"/>
            <a:ext cx="367535" cy="813"/>
          </a:xfrm>
          <a:prstGeom prst="line">
            <a:avLst/>
          </a:prstGeom>
          <a:noFill/>
          <a:ln w="22225">
            <a:solidFill>
              <a:srgbClr val="000000"/>
            </a:solidFill>
            <a:round/>
            <a:headEnd/>
            <a:tailEnd/>
          </a:ln>
        </p:spPr>
        <p:txBody>
          <a:bodyPr/>
          <a:lstStyle/>
          <a:p>
            <a:endParaRPr lang="zh-CN" altLang="en-US"/>
          </a:p>
        </p:txBody>
      </p:sp>
      <p:sp>
        <p:nvSpPr>
          <p:cNvPr id="59" name="Line 281"/>
          <p:cNvSpPr>
            <a:spLocks noChangeShapeType="1"/>
          </p:cNvSpPr>
          <p:nvPr/>
        </p:nvSpPr>
        <p:spPr bwMode="auto">
          <a:xfrm>
            <a:off x="6578765" y="4450814"/>
            <a:ext cx="877" cy="849610"/>
          </a:xfrm>
          <a:prstGeom prst="line">
            <a:avLst/>
          </a:prstGeom>
          <a:noFill/>
          <a:ln w="22225">
            <a:solidFill>
              <a:srgbClr val="000000"/>
            </a:solidFill>
            <a:round/>
            <a:headEnd/>
            <a:tailEnd/>
          </a:ln>
        </p:spPr>
        <p:txBody>
          <a:bodyPr/>
          <a:lstStyle/>
          <a:p>
            <a:endParaRPr lang="zh-CN" altLang="en-US"/>
          </a:p>
        </p:txBody>
      </p:sp>
      <p:sp>
        <p:nvSpPr>
          <p:cNvPr id="60" name="Line 282"/>
          <p:cNvSpPr>
            <a:spLocks noChangeShapeType="1"/>
          </p:cNvSpPr>
          <p:nvPr/>
        </p:nvSpPr>
        <p:spPr bwMode="auto">
          <a:xfrm>
            <a:off x="6578765" y="5300425"/>
            <a:ext cx="457884" cy="813"/>
          </a:xfrm>
          <a:prstGeom prst="line">
            <a:avLst/>
          </a:prstGeom>
          <a:noFill/>
          <a:ln w="22225">
            <a:solidFill>
              <a:srgbClr val="000000"/>
            </a:solidFill>
            <a:round/>
            <a:headEnd/>
            <a:tailEnd/>
          </a:ln>
        </p:spPr>
        <p:txBody>
          <a:bodyPr/>
          <a:lstStyle/>
          <a:p>
            <a:endParaRPr lang="zh-CN" altLang="en-US"/>
          </a:p>
        </p:txBody>
      </p:sp>
      <p:sp>
        <p:nvSpPr>
          <p:cNvPr id="61" name="Line 283"/>
          <p:cNvSpPr>
            <a:spLocks noChangeShapeType="1"/>
          </p:cNvSpPr>
          <p:nvPr/>
        </p:nvSpPr>
        <p:spPr bwMode="auto">
          <a:xfrm>
            <a:off x="6578765" y="5300425"/>
            <a:ext cx="877" cy="8943"/>
          </a:xfrm>
          <a:prstGeom prst="line">
            <a:avLst/>
          </a:prstGeom>
          <a:noFill/>
          <a:ln w="22225">
            <a:solidFill>
              <a:srgbClr val="000000"/>
            </a:solidFill>
            <a:round/>
            <a:headEnd/>
            <a:tailEnd/>
          </a:ln>
        </p:spPr>
        <p:txBody>
          <a:bodyPr/>
          <a:lstStyle/>
          <a:p>
            <a:endParaRPr lang="zh-CN" altLang="en-US"/>
          </a:p>
        </p:txBody>
      </p:sp>
      <p:sp>
        <p:nvSpPr>
          <p:cNvPr id="62" name="Line 284"/>
          <p:cNvSpPr>
            <a:spLocks noChangeShapeType="1"/>
          </p:cNvSpPr>
          <p:nvPr/>
        </p:nvSpPr>
        <p:spPr bwMode="auto">
          <a:xfrm>
            <a:off x="6578765" y="5317498"/>
            <a:ext cx="877" cy="8943"/>
          </a:xfrm>
          <a:prstGeom prst="line">
            <a:avLst/>
          </a:prstGeom>
          <a:noFill/>
          <a:ln w="22225">
            <a:solidFill>
              <a:srgbClr val="000000"/>
            </a:solidFill>
            <a:round/>
            <a:headEnd/>
            <a:tailEnd/>
          </a:ln>
        </p:spPr>
        <p:txBody>
          <a:bodyPr/>
          <a:lstStyle/>
          <a:p>
            <a:endParaRPr lang="zh-CN" altLang="en-US"/>
          </a:p>
        </p:txBody>
      </p:sp>
      <p:sp>
        <p:nvSpPr>
          <p:cNvPr id="63" name="Line 285"/>
          <p:cNvSpPr>
            <a:spLocks noChangeShapeType="1"/>
          </p:cNvSpPr>
          <p:nvPr/>
        </p:nvSpPr>
        <p:spPr bwMode="auto">
          <a:xfrm>
            <a:off x="6578765" y="5334572"/>
            <a:ext cx="877" cy="8943"/>
          </a:xfrm>
          <a:prstGeom prst="line">
            <a:avLst/>
          </a:prstGeom>
          <a:noFill/>
          <a:ln w="22225">
            <a:solidFill>
              <a:srgbClr val="000000"/>
            </a:solidFill>
            <a:round/>
            <a:headEnd/>
            <a:tailEnd/>
          </a:ln>
        </p:spPr>
        <p:txBody>
          <a:bodyPr/>
          <a:lstStyle/>
          <a:p>
            <a:endParaRPr lang="zh-CN" altLang="en-US"/>
          </a:p>
        </p:txBody>
      </p:sp>
      <p:sp>
        <p:nvSpPr>
          <p:cNvPr id="64" name="Line 286"/>
          <p:cNvSpPr>
            <a:spLocks noChangeShapeType="1"/>
          </p:cNvSpPr>
          <p:nvPr/>
        </p:nvSpPr>
        <p:spPr bwMode="auto">
          <a:xfrm>
            <a:off x="6578765" y="5352458"/>
            <a:ext cx="877" cy="8130"/>
          </a:xfrm>
          <a:prstGeom prst="line">
            <a:avLst/>
          </a:prstGeom>
          <a:noFill/>
          <a:ln w="22225">
            <a:solidFill>
              <a:srgbClr val="000000"/>
            </a:solidFill>
            <a:round/>
            <a:headEnd/>
            <a:tailEnd/>
          </a:ln>
        </p:spPr>
        <p:txBody>
          <a:bodyPr/>
          <a:lstStyle/>
          <a:p>
            <a:endParaRPr lang="zh-CN" altLang="en-US"/>
          </a:p>
        </p:txBody>
      </p:sp>
      <p:sp>
        <p:nvSpPr>
          <p:cNvPr id="65" name="Line 287"/>
          <p:cNvSpPr>
            <a:spLocks noChangeShapeType="1"/>
          </p:cNvSpPr>
          <p:nvPr/>
        </p:nvSpPr>
        <p:spPr bwMode="auto">
          <a:xfrm>
            <a:off x="6578765" y="5369532"/>
            <a:ext cx="877" cy="8130"/>
          </a:xfrm>
          <a:prstGeom prst="line">
            <a:avLst/>
          </a:prstGeom>
          <a:noFill/>
          <a:ln w="22225">
            <a:solidFill>
              <a:srgbClr val="000000"/>
            </a:solidFill>
            <a:round/>
            <a:headEnd/>
            <a:tailEnd/>
          </a:ln>
        </p:spPr>
        <p:txBody>
          <a:bodyPr/>
          <a:lstStyle/>
          <a:p>
            <a:endParaRPr lang="zh-CN" altLang="en-US"/>
          </a:p>
        </p:txBody>
      </p:sp>
      <p:sp>
        <p:nvSpPr>
          <p:cNvPr id="66" name="Line 288"/>
          <p:cNvSpPr>
            <a:spLocks noChangeShapeType="1"/>
          </p:cNvSpPr>
          <p:nvPr/>
        </p:nvSpPr>
        <p:spPr bwMode="auto">
          <a:xfrm>
            <a:off x="6578765" y="5386605"/>
            <a:ext cx="877" cy="8943"/>
          </a:xfrm>
          <a:prstGeom prst="line">
            <a:avLst/>
          </a:prstGeom>
          <a:noFill/>
          <a:ln w="22225">
            <a:solidFill>
              <a:srgbClr val="000000"/>
            </a:solidFill>
            <a:round/>
            <a:headEnd/>
            <a:tailEnd/>
          </a:ln>
        </p:spPr>
        <p:txBody>
          <a:bodyPr/>
          <a:lstStyle/>
          <a:p>
            <a:endParaRPr lang="zh-CN" altLang="en-US"/>
          </a:p>
        </p:txBody>
      </p:sp>
      <p:sp>
        <p:nvSpPr>
          <p:cNvPr id="67" name="Line 289"/>
          <p:cNvSpPr>
            <a:spLocks noChangeShapeType="1"/>
          </p:cNvSpPr>
          <p:nvPr/>
        </p:nvSpPr>
        <p:spPr bwMode="auto">
          <a:xfrm>
            <a:off x="6578765" y="5403679"/>
            <a:ext cx="877" cy="8943"/>
          </a:xfrm>
          <a:prstGeom prst="line">
            <a:avLst/>
          </a:prstGeom>
          <a:noFill/>
          <a:ln w="22225">
            <a:solidFill>
              <a:srgbClr val="000000"/>
            </a:solidFill>
            <a:round/>
            <a:headEnd/>
            <a:tailEnd/>
          </a:ln>
        </p:spPr>
        <p:txBody>
          <a:bodyPr/>
          <a:lstStyle/>
          <a:p>
            <a:endParaRPr lang="zh-CN" altLang="en-US"/>
          </a:p>
        </p:txBody>
      </p:sp>
      <p:sp>
        <p:nvSpPr>
          <p:cNvPr id="68" name="Line 290"/>
          <p:cNvSpPr>
            <a:spLocks noChangeShapeType="1"/>
          </p:cNvSpPr>
          <p:nvPr/>
        </p:nvSpPr>
        <p:spPr bwMode="auto">
          <a:xfrm>
            <a:off x="6578765" y="5421565"/>
            <a:ext cx="877" cy="8130"/>
          </a:xfrm>
          <a:prstGeom prst="line">
            <a:avLst/>
          </a:prstGeom>
          <a:noFill/>
          <a:ln w="22225">
            <a:solidFill>
              <a:srgbClr val="000000"/>
            </a:solidFill>
            <a:round/>
            <a:headEnd/>
            <a:tailEnd/>
          </a:ln>
        </p:spPr>
        <p:txBody>
          <a:bodyPr/>
          <a:lstStyle/>
          <a:p>
            <a:endParaRPr lang="zh-CN" altLang="en-US"/>
          </a:p>
        </p:txBody>
      </p:sp>
      <p:sp>
        <p:nvSpPr>
          <p:cNvPr id="69" name="Line 291"/>
          <p:cNvSpPr>
            <a:spLocks noChangeShapeType="1"/>
          </p:cNvSpPr>
          <p:nvPr/>
        </p:nvSpPr>
        <p:spPr bwMode="auto">
          <a:xfrm>
            <a:off x="6578765" y="5438639"/>
            <a:ext cx="877" cy="8130"/>
          </a:xfrm>
          <a:prstGeom prst="line">
            <a:avLst/>
          </a:prstGeom>
          <a:noFill/>
          <a:ln w="22225">
            <a:solidFill>
              <a:srgbClr val="000000"/>
            </a:solidFill>
            <a:round/>
            <a:headEnd/>
            <a:tailEnd/>
          </a:ln>
        </p:spPr>
        <p:txBody>
          <a:bodyPr/>
          <a:lstStyle/>
          <a:p>
            <a:endParaRPr lang="zh-CN" altLang="en-US"/>
          </a:p>
        </p:txBody>
      </p:sp>
      <p:sp>
        <p:nvSpPr>
          <p:cNvPr id="70" name="Line 292"/>
          <p:cNvSpPr>
            <a:spLocks noChangeShapeType="1"/>
          </p:cNvSpPr>
          <p:nvPr/>
        </p:nvSpPr>
        <p:spPr bwMode="auto">
          <a:xfrm>
            <a:off x="6578765" y="5455712"/>
            <a:ext cx="877" cy="8943"/>
          </a:xfrm>
          <a:prstGeom prst="line">
            <a:avLst/>
          </a:prstGeom>
          <a:noFill/>
          <a:ln w="22225">
            <a:solidFill>
              <a:srgbClr val="000000"/>
            </a:solidFill>
            <a:round/>
            <a:headEnd/>
            <a:tailEnd/>
          </a:ln>
        </p:spPr>
        <p:txBody>
          <a:bodyPr/>
          <a:lstStyle/>
          <a:p>
            <a:endParaRPr lang="zh-CN" altLang="en-US"/>
          </a:p>
        </p:txBody>
      </p:sp>
      <p:sp>
        <p:nvSpPr>
          <p:cNvPr id="71" name="Line 293"/>
          <p:cNvSpPr>
            <a:spLocks noChangeShapeType="1"/>
          </p:cNvSpPr>
          <p:nvPr/>
        </p:nvSpPr>
        <p:spPr bwMode="auto">
          <a:xfrm>
            <a:off x="6578765" y="5472786"/>
            <a:ext cx="877" cy="8943"/>
          </a:xfrm>
          <a:prstGeom prst="line">
            <a:avLst/>
          </a:prstGeom>
          <a:noFill/>
          <a:ln w="22225">
            <a:solidFill>
              <a:srgbClr val="000000"/>
            </a:solidFill>
            <a:round/>
            <a:headEnd/>
            <a:tailEnd/>
          </a:ln>
        </p:spPr>
        <p:txBody>
          <a:bodyPr/>
          <a:lstStyle/>
          <a:p>
            <a:endParaRPr lang="zh-CN" altLang="en-US"/>
          </a:p>
        </p:txBody>
      </p:sp>
      <p:sp>
        <p:nvSpPr>
          <p:cNvPr id="72" name="Line 294"/>
          <p:cNvSpPr>
            <a:spLocks noChangeShapeType="1"/>
          </p:cNvSpPr>
          <p:nvPr/>
        </p:nvSpPr>
        <p:spPr bwMode="auto">
          <a:xfrm>
            <a:off x="6578765" y="5490672"/>
            <a:ext cx="877" cy="8130"/>
          </a:xfrm>
          <a:prstGeom prst="line">
            <a:avLst/>
          </a:prstGeom>
          <a:noFill/>
          <a:ln w="22225">
            <a:solidFill>
              <a:srgbClr val="000000"/>
            </a:solidFill>
            <a:round/>
            <a:headEnd/>
            <a:tailEnd/>
          </a:ln>
        </p:spPr>
        <p:txBody>
          <a:bodyPr/>
          <a:lstStyle/>
          <a:p>
            <a:endParaRPr lang="zh-CN" altLang="en-US"/>
          </a:p>
        </p:txBody>
      </p:sp>
      <p:sp>
        <p:nvSpPr>
          <p:cNvPr id="73" name="Line 295"/>
          <p:cNvSpPr>
            <a:spLocks noChangeShapeType="1"/>
          </p:cNvSpPr>
          <p:nvPr/>
        </p:nvSpPr>
        <p:spPr bwMode="auto">
          <a:xfrm>
            <a:off x="6578765" y="5507746"/>
            <a:ext cx="877" cy="8130"/>
          </a:xfrm>
          <a:prstGeom prst="line">
            <a:avLst/>
          </a:prstGeom>
          <a:noFill/>
          <a:ln w="22225">
            <a:solidFill>
              <a:srgbClr val="000000"/>
            </a:solidFill>
            <a:round/>
            <a:headEnd/>
            <a:tailEnd/>
          </a:ln>
        </p:spPr>
        <p:txBody>
          <a:bodyPr/>
          <a:lstStyle/>
          <a:p>
            <a:endParaRPr lang="zh-CN" altLang="en-US"/>
          </a:p>
        </p:txBody>
      </p:sp>
      <p:sp>
        <p:nvSpPr>
          <p:cNvPr id="74" name="Line 296"/>
          <p:cNvSpPr>
            <a:spLocks noChangeShapeType="1"/>
          </p:cNvSpPr>
          <p:nvPr/>
        </p:nvSpPr>
        <p:spPr bwMode="auto">
          <a:xfrm>
            <a:off x="6578765" y="5524819"/>
            <a:ext cx="877" cy="8943"/>
          </a:xfrm>
          <a:prstGeom prst="line">
            <a:avLst/>
          </a:prstGeom>
          <a:noFill/>
          <a:ln w="22225">
            <a:solidFill>
              <a:srgbClr val="000000"/>
            </a:solidFill>
            <a:round/>
            <a:headEnd/>
            <a:tailEnd/>
          </a:ln>
        </p:spPr>
        <p:txBody>
          <a:bodyPr/>
          <a:lstStyle/>
          <a:p>
            <a:endParaRPr lang="zh-CN" altLang="en-US"/>
          </a:p>
        </p:txBody>
      </p:sp>
      <p:sp>
        <p:nvSpPr>
          <p:cNvPr id="75" name="Line 297"/>
          <p:cNvSpPr>
            <a:spLocks noChangeShapeType="1"/>
          </p:cNvSpPr>
          <p:nvPr/>
        </p:nvSpPr>
        <p:spPr bwMode="auto">
          <a:xfrm>
            <a:off x="6578765" y="5541893"/>
            <a:ext cx="877" cy="8943"/>
          </a:xfrm>
          <a:prstGeom prst="line">
            <a:avLst/>
          </a:prstGeom>
          <a:noFill/>
          <a:ln w="22225">
            <a:solidFill>
              <a:srgbClr val="000000"/>
            </a:solidFill>
            <a:round/>
            <a:headEnd/>
            <a:tailEnd/>
          </a:ln>
        </p:spPr>
        <p:txBody>
          <a:bodyPr/>
          <a:lstStyle/>
          <a:p>
            <a:endParaRPr lang="zh-CN" altLang="en-US"/>
          </a:p>
        </p:txBody>
      </p:sp>
      <p:sp>
        <p:nvSpPr>
          <p:cNvPr id="76" name="Line 298"/>
          <p:cNvSpPr>
            <a:spLocks noChangeShapeType="1"/>
          </p:cNvSpPr>
          <p:nvPr/>
        </p:nvSpPr>
        <p:spPr bwMode="auto">
          <a:xfrm>
            <a:off x="6578765" y="5559779"/>
            <a:ext cx="877" cy="8130"/>
          </a:xfrm>
          <a:prstGeom prst="line">
            <a:avLst/>
          </a:prstGeom>
          <a:noFill/>
          <a:ln w="22225">
            <a:solidFill>
              <a:srgbClr val="000000"/>
            </a:solidFill>
            <a:round/>
            <a:headEnd/>
            <a:tailEnd/>
          </a:ln>
        </p:spPr>
        <p:txBody>
          <a:bodyPr/>
          <a:lstStyle/>
          <a:p>
            <a:endParaRPr lang="zh-CN" altLang="en-US"/>
          </a:p>
        </p:txBody>
      </p:sp>
      <p:sp>
        <p:nvSpPr>
          <p:cNvPr id="77" name="Line 299"/>
          <p:cNvSpPr>
            <a:spLocks noChangeShapeType="1"/>
          </p:cNvSpPr>
          <p:nvPr/>
        </p:nvSpPr>
        <p:spPr bwMode="auto">
          <a:xfrm>
            <a:off x="6578765" y="5576853"/>
            <a:ext cx="877" cy="8130"/>
          </a:xfrm>
          <a:prstGeom prst="line">
            <a:avLst/>
          </a:prstGeom>
          <a:noFill/>
          <a:ln w="22225">
            <a:solidFill>
              <a:srgbClr val="000000"/>
            </a:solidFill>
            <a:round/>
            <a:headEnd/>
            <a:tailEnd/>
          </a:ln>
        </p:spPr>
        <p:txBody>
          <a:bodyPr/>
          <a:lstStyle/>
          <a:p>
            <a:endParaRPr lang="zh-CN" altLang="en-US"/>
          </a:p>
        </p:txBody>
      </p:sp>
      <p:sp>
        <p:nvSpPr>
          <p:cNvPr id="78" name="Line 300"/>
          <p:cNvSpPr>
            <a:spLocks noChangeShapeType="1"/>
          </p:cNvSpPr>
          <p:nvPr/>
        </p:nvSpPr>
        <p:spPr bwMode="auto">
          <a:xfrm>
            <a:off x="6578765" y="5593926"/>
            <a:ext cx="877" cy="8943"/>
          </a:xfrm>
          <a:prstGeom prst="line">
            <a:avLst/>
          </a:prstGeom>
          <a:noFill/>
          <a:ln w="22225">
            <a:solidFill>
              <a:srgbClr val="000000"/>
            </a:solidFill>
            <a:round/>
            <a:headEnd/>
            <a:tailEnd/>
          </a:ln>
        </p:spPr>
        <p:txBody>
          <a:bodyPr/>
          <a:lstStyle/>
          <a:p>
            <a:endParaRPr lang="zh-CN" altLang="en-US"/>
          </a:p>
        </p:txBody>
      </p:sp>
      <p:sp>
        <p:nvSpPr>
          <p:cNvPr id="79" name="Line 301"/>
          <p:cNvSpPr>
            <a:spLocks noChangeShapeType="1"/>
          </p:cNvSpPr>
          <p:nvPr/>
        </p:nvSpPr>
        <p:spPr bwMode="auto">
          <a:xfrm>
            <a:off x="6578765" y="5611000"/>
            <a:ext cx="877" cy="8943"/>
          </a:xfrm>
          <a:prstGeom prst="line">
            <a:avLst/>
          </a:prstGeom>
          <a:noFill/>
          <a:ln w="22225">
            <a:solidFill>
              <a:srgbClr val="000000"/>
            </a:solidFill>
            <a:round/>
            <a:headEnd/>
            <a:tailEnd/>
          </a:ln>
        </p:spPr>
        <p:txBody>
          <a:bodyPr/>
          <a:lstStyle/>
          <a:p>
            <a:endParaRPr lang="zh-CN" altLang="en-US"/>
          </a:p>
        </p:txBody>
      </p:sp>
      <p:sp>
        <p:nvSpPr>
          <p:cNvPr id="80" name="Line 302"/>
          <p:cNvSpPr>
            <a:spLocks noChangeShapeType="1"/>
          </p:cNvSpPr>
          <p:nvPr/>
        </p:nvSpPr>
        <p:spPr bwMode="auto">
          <a:xfrm>
            <a:off x="6578765" y="5628887"/>
            <a:ext cx="877" cy="8130"/>
          </a:xfrm>
          <a:prstGeom prst="line">
            <a:avLst/>
          </a:prstGeom>
          <a:noFill/>
          <a:ln w="22225">
            <a:solidFill>
              <a:srgbClr val="000000"/>
            </a:solidFill>
            <a:round/>
            <a:headEnd/>
            <a:tailEnd/>
          </a:ln>
        </p:spPr>
        <p:txBody>
          <a:bodyPr/>
          <a:lstStyle/>
          <a:p>
            <a:endParaRPr lang="zh-CN" altLang="en-US"/>
          </a:p>
        </p:txBody>
      </p:sp>
      <p:sp>
        <p:nvSpPr>
          <p:cNvPr id="81" name="Line 303"/>
          <p:cNvSpPr>
            <a:spLocks noChangeShapeType="1"/>
          </p:cNvSpPr>
          <p:nvPr/>
        </p:nvSpPr>
        <p:spPr bwMode="auto">
          <a:xfrm>
            <a:off x="6578765" y="5645960"/>
            <a:ext cx="877" cy="8130"/>
          </a:xfrm>
          <a:prstGeom prst="line">
            <a:avLst/>
          </a:prstGeom>
          <a:noFill/>
          <a:ln w="22225">
            <a:solidFill>
              <a:srgbClr val="000000"/>
            </a:solidFill>
            <a:round/>
            <a:headEnd/>
            <a:tailEnd/>
          </a:ln>
        </p:spPr>
        <p:txBody>
          <a:bodyPr/>
          <a:lstStyle/>
          <a:p>
            <a:endParaRPr lang="zh-CN" altLang="en-US"/>
          </a:p>
        </p:txBody>
      </p:sp>
      <p:sp>
        <p:nvSpPr>
          <p:cNvPr id="82" name="Line 304"/>
          <p:cNvSpPr>
            <a:spLocks noChangeShapeType="1"/>
          </p:cNvSpPr>
          <p:nvPr/>
        </p:nvSpPr>
        <p:spPr bwMode="auto">
          <a:xfrm>
            <a:off x="6578765" y="5663034"/>
            <a:ext cx="877" cy="8943"/>
          </a:xfrm>
          <a:prstGeom prst="line">
            <a:avLst/>
          </a:prstGeom>
          <a:noFill/>
          <a:ln w="22225">
            <a:solidFill>
              <a:srgbClr val="000000"/>
            </a:solidFill>
            <a:round/>
            <a:headEnd/>
            <a:tailEnd/>
          </a:ln>
        </p:spPr>
        <p:txBody>
          <a:bodyPr/>
          <a:lstStyle/>
          <a:p>
            <a:endParaRPr lang="zh-CN" altLang="en-US"/>
          </a:p>
        </p:txBody>
      </p:sp>
      <p:sp>
        <p:nvSpPr>
          <p:cNvPr id="83" name="Line 305"/>
          <p:cNvSpPr>
            <a:spLocks noChangeShapeType="1"/>
          </p:cNvSpPr>
          <p:nvPr/>
        </p:nvSpPr>
        <p:spPr bwMode="auto">
          <a:xfrm>
            <a:off x="6578765" y="5680107"/>
            <a:ext cx="877" cy="8943"/>
          </a:xfrm>
          <a:prstGeom prst="line">
            <a:avLst/>
          </a:prstGeom>
          <a:noFill/>
          <a:ln w="22225">
            <a:solidFill>
              <a:srgbClr val="000000"/>
            </a:solidFill>
            <a:round/>
            <a:headEnd/>
            <a:tailEnd/>
          </a:ln>
        </p:spPr>
        <p:txBody>
          <a:bodyPr/>
          <a:lstStyle/>
          <a:p>
            <a:endParaRPr lang="zh-CN" altLang="en-US"/>
          </a:p>
        </p:txBody>
      </p:sp>
      <p:sp>
        <p:nvSpPr>
          <p:cNvPr id="84" name="Line 306"/>
          <p:cNvSpPr>
            <a:spLocks noChangeShapeType="1"/>
          </p:cNvSpPr>
          <p:nvPr/>
        </p:nvSpPr>
        <p:spPr bwMode="auto">
          <a:xfrm>
            <a:off x="6578765" y="5697181"/>
            <a:ext cx="877" cy="8943"/>
          </a:xfrm>
          <a:prstGeom prst="line">
            <a:avLst/>
          </a:prstGeom>
          <a:noFill/>
          <a:ln w="22225">
            <a:solidFill>
              <a:srgbClr val="000000"/>
            </a:solidFill>
            <a:round/>
            <a:headEnd/>
            <a:tailEnd/>
          </a:ln>
        </p:spPr>
        <p:txBody>
          <a:bodyPr/>
          <a:lstStyle/>
          <a:p>
            <a:endParaRPr lang="zh-CN" altLang="en-US"/>
          </a:p>
        </p:txBody>
      </p:sp>
      <p:sp>
        <p:nvSpPr>
          <p:cNvPr id="85" name="Line 307"/>
          <p:cNvSpPr>
            <a:spLocks noChangeShapeType="1"/>
          </p:cNvSpPr>
          <p:nvPr/>
        </p:nvSpPr>
        <p:spPr bwMode="auto">
          <a:xfrm>
            <a:off x="6578765" y="5715067"/>
            <a:ext cx="877" cy="8130"/>
          </a:xfrm>
          <a:prstGeom prst="line">
            <a:avLst/>
          </a:prstGeom>
          <a:noFill/>
          <a:ln w="22225">
            <a:solidFill>
              <a:srgbClr val="000000"/>
            </a:solidFill>
            <a:round/>
            <a:headEnd/>
            <a:tailEnd/>
          </a:ln>
        </p:spPr>
        <p:txBody>
          <a:bodyPr/>
          <a:lstStyle/>
          <a:p>
            <a:endParaRPr lang="zh-CN" altLang="en-US"/>
          </a:p>
        </p:txBody>
      </p:sp>
      <p:sp>
        <p:nvSpPr>
          <p:cNvPr id="86" name="Line 308"/>
          <p:cNvSpPr>
            <a:spLocks noChangeShapeType="1"/>
          </p:cNvSpPr>
          <p:nvPr/>
        </p:nvSpPr>
        <p:spPr bwMode="auto">
          <a:xfrm>
            <a:off x="6578765" y="5732141"/>
            <a:ext cx="877" cy="8943"/>
          </a:xfrm>
          <a:prstGeom prst="line">
            <a:avLst/>
          </a:prstGeom>
          <a:noFill/>
          <a:ln w="22225">
            <a:solidFill>
              <a:srgbClr val="000000"/>
            </a:solidFill>
            <a:round/>
            <a:headEnd/>
            <a:tailEnd/>
          </a:ln>
        </p:spPr>
        <p:txBody>
          <a:bodyPr/>
          <a:lstStyle/>
          <a:p>
            <a:endParaRPr lang="zh-CN" altLang="en-US"/>
          </a:p>
        </p:txBody>
      </p:sp>
      <p:sp>
        <p:nvSpPr>
          <p:cNvPr id="87" name="Line 309"/>
          <p:cNvSpPr>
            <a:spLocks noChangeShapeType="1"/>
          </p:cNvSpPr>
          <p:nvPr/>
        </p:nvSpPr>
        <p:spPr bwMode="auto">
          <a:xfrm>
            <a:off x="6578765" y="5749214"/>
            <a:ext cx="877" cy="8943"/>
          </a:xfrm>
          <a:prstGeom prst="line">
            <a:avLst/>
          </a:prstGeom>
          <a:noFill/>
          <a:ln w="22225">
            <a:solidFill>
              <a:srgbClr val="000000"/>
            </a:solidFill>
            <a:round/>
            <a:headEnd/>
            <a:tailEnd/>
          </a:ln>
        </p:spPr>
        <p:txBody>
          <a:bodyPr/>
          <a:lstStyle/>
          <a:p>
            <a:endParaRPr lang="zh-CN" altLang="en-US"/>
          </a:p>
        </p:txBody>
      </p:sp>
      <p:sp>
        <p:nvSpPr>
          <p:cNvPr id="88" name="Line 310"/>
          <p:cNvSpPr>
            <a:spLocks noChangeShapeType="1"/>
          </p:cNvSpPr>
          <p:nvPr/>
        </p:nvSpPr>
        <p:spPr bwMode="auto">
          <a:xfrm>
            <a:off x="6578765" y="5766288"/>
            <a:ext cx="877" cy="8943"/>
          </a:xfrm>
          <a:prstGeom prst="line">
            <a:avLst/>
          </a:prstGeom>
          <a:noFill/>
          <a:ln w="22225">
            <a:solidFill>
              <a:srgbClr val="000000"/>
            </a:solidFill>
            <a:round/>
            <a:headEnd/>
            <a:tailEnd/>
          </a:ln>
        </p:spPr>
        <p:txBody>
          <a:bodyPr/>
          <a:lstStyle/>
          <a:p>
            <a:endParaRPr lang="zh-CN" altLang="en-US"/>
          </a:p>
        </p:txBody>
      </p:sp>
      <p:sp>
        <p:nvSpPr>
          <p:cNvPr id="89" name="Line 311"/>
          <p:cNvSpPr>
            <a:spLocks noChangeShapeType="1"/>
          </p:cNvSpPr>
          <p:nvPr/>
        </p:nvSpPr>
        <p:spPr bwMode="auto">
          <a:xfrm>
            <a:off x="6578765" y="5784174"/>
            <a:ext cx="877" cy="8130"/>
          </a:xfrm>
          <a:prstGeom prst="line">
            <a:avLst/>
          </a:prstGeom>
          <a:noFill/>
          <a:ln w="22225">
            <a:solidFill>
              <a:srgbClr val="000000"/>
            </a:solidFill>
            <a:round/>
            <a:headEnd/>
            <a:tailEnd/>
          </a:ln>
        </p:spPr>
        <p:txBody>
          <a:bodyPr/>
          <a:lstStyle/>
          <a:p>
            <a:endParaRPr lang="zh-CN" altLang="en-US"/>
          </a:p>
        </p:txBody>
      </p:sp>
      <p:sp>
        <p:nvSpPr>
          <p:cNvPr id="90" name="Line 312"/>
          <p:cNvSpPr>
            <a:spLocks noChangeShapeType="1"/>
          </p:cNvSpPr>
          <p:nvPr/>
        </p:nvSpPr>
        <p:spPr bwMode="auto">
          <a:xfrm>
            <a:off x="6578765" y="5801248"/>
            <a:ext cx="877" cy="8943"/>
          </a:xfrm>
          <a:prstGeom prst="line">
            <a:avLst/>
          </a:prstGeom>
          <a:noFill/>
          <a:ln w="22225">
            <a:solidFill>
              <a:srgbClr val="000000"/>
            </a:solidFill>
            <a:round/>
            <a:headEnd/>
            <a:tailEnd/>
          </a:ln>
        </p:spPr>
        <p:txBody>
          <a:bodyPr/>
          <a:lstStyle/>
          <a:p>
            <a:endParaRPr lang="zh-CN" altLang="en-US"/>
          </a:p>
        </p:txBody>
      </p:sp>
      <p:sp>
        <p:nvSpPr>
          <p:cNvPr id="91" name="Line 313"/>
          <p:cNvSpPr>
            <a:spLocks noChangeShapeType="1"/>
          </p:cNvSpPr>
          <p:nvPr/>
        </p:nvSpPr>
        <p:spPr bwMode="auto">
          <a:xfrm>
            <a:off x="6578765" y="5818321"/>
            <a:ext cx="877" cy="8943"/>
          </a:xfrm>
          <a:prstGeom prst="line">
            <a:avLst/>
          </a:prstGeom>
          <a:noFill/>
          <a:ln w="22225">
            <a:solidFill>
              <a:srgbClr val="000000"/>
            </a:solidFill>
            <a:round/>
            <a:headEnd/>
            <a:tailEnd/>
          </a:ln>
        </p:spPr>
        <p:txBody>
          <a:bodyPr/>
          <a:lstStyle/>
          <a:p>
            <a:endParaRPr lang="zh-CN" altLang="en-US"/>
          </a:p>
        </p:txBody>
      </p:sp>
      <p:sp>
        <p:nvSpPr>
          <p:cNvPr id="92" name="Line 314"/>
          <p:cNvSpPr>
            <a:spLocks noChangeShapeType="1"/>
          </p:cNvSpPr>
          <p:nvPr/>
        </p:nvSpPr>
        <p:spPr bwMode="auto">
          <a:xfrm>
            <a:off x="6578765" y="5835395"/>
            <a:ext cx="877" cy="8943"/>
          </a:xfrm>
          <a:prstGeom prst="line">
            <a:avLst/>
          </a:prstGeom>
          <a:noFill/>
          <a:ln w="22225">
            <a:solidFill>
              <a:srgbClr val="000000"/>
            </a:solidFill>
            <a:round/>
            <a:headEnd/>
            <a:tailEnd/>
          </a:ln>
        </p:spPr>
        <p:txBody>
          <a:bodyPr/>
          <a:lstStyle/>
          <a:p>
            <a:endParaRPr lang="zh-CN" altLang="en-US"/>
          </a:p>
        </p:txBody>
      </p:sp>
      <p:sp>
        <p:nvSpPr>
          <p:cNvPr id="93" name="Line 315"/>
          <p:cNvSpPr>
            <a:spLocks noChangeShapeType="1"/>
          </p:cNvSpPr>
          <p:nvPr/>
        </p:nvSpPr>
        <p:spPr bwMode="auto">
          <a:xfrm>
            <a:off x="6578765" y="5853281"/>
            <a:ext cx="877" cy="8130"/>
          </a:xfrm>
          <a:prstGeom prst="line">
            <a:avLst/>
          </a:prstGeom>
          <a:noFill/>
          <a:ln w="22225">
            <a:solidFill>
              <a:srgbClr val="000000"/>
            </a:solidFill>
            <a:round/>
            <a:headEnd/>
            <a:tailEnd/>
          </a:ln>
        </p:spPr>
        <p:txBody>
          <a:bodyPr/>
          <a:lstStyle/>
          <a:p>
            <a:endParaRPr lang="zh-CN" altLang="en-US"/>
          </a:p>
        </p:txBody>
      </p:sp>
      <p:sp>
        <p:nvSpPr>
          <p:cNvPr id="94" name="Line 316"/>
          <p:cNvSpPr>
            <a:spLocks noChangeShapeType="1"/>
          </p:cNvSpPr>
          <p:nvPr/>
        </p:nvSpPr>
        <p:spPr bwMode="auto">
          <a:xfrm>
            <a:off x="6578765" y="5870355"/>
            <a:ext cx="877" cy="8943"/>
          </a:xfrm>
          <a:prstGeom prst="line">
            <a:avLst/>
          </a:prstGeom>
          <a:noFill/>
          <a:ln w="22225">
            <a:solidFill>
              <a:srgbClr val="000000"/>
            </a:solidFill>
            <a:round/>
            <a:headEnd/>
            <a:tailEnd/>
          </a:ln>
        </p:spPr>
        <p:txBody>
          <a:bodyPr/>
          <a:lstStyle/>
          <a:p>
            <a:endParaRPr lang="zh-CN" altLang="en-US"/>
          </a:p>
        </p:txBody>
      </p:sp>
      <p:sp>
        <p:nvSpPr>
          <p:cNvPr id="95" name="Line 317"/>
          <p:cNvSpPr>
            <a:spLocks noChangeShapeType="1"/>
          </p:cNvSpPr>
          <p:nvPr/>
        </p:nvSpPr>
        <p:spPr bwMode="auto">
          <a:xfrm>
            <a:off x="6578765" y="5887428"/>
            <a:ext cx="877" cy="8943"/>
          </a:xfrm>
          <a:prstGeom prst="line">
            <a:avLst/>
          </a:prstGeom>
          <a:noFill/>
          <a:ln w="22225">
            <a:solidFill>
              <a:srgbClr val="000000"/>
            </a:solidFill>
            <a:round/>
            <a:headEnd/>
            <a:tailEnd/>
          </a:ln>
        </p:spPr>
        <p:txBody>
          <a:bodyPr/>
          <a:lstStyle/>
          <a:p>
            <a:endParaRPr lang="zh-CN" altLang="en-US"/>
          </a:p>
        </p:txBody>
      </p:sp>
      <p:sp>
        <p:nvSpPr>
          <p:cNvPr id="96" name="Line 318"/>
          <p:cNvSpPr>
            <a:spLocks noChangeShapeType="1"/>
          </p:cNvSpPr>
          <p:nvPr/>
        </p:nvSpPr>
        <p:spPr bwMode="auto">
          <a:xfrm>
            <a:off x="6578765" y="5904502"/>
            <a:ext cx="877" cy="8943"/>
          </a:xfrm>
          <a:prstGeom prst="line">
            <a:avLst/>
          </a:prstGeom>
          <a:noFill/>
          <a:ln w="22225">
            <a:solidFill>
              <a:srgbClr val="000000"/>
            </a:solidFill>
            <a:round/>
            <a:headEnd/>
            <a:tailEnd/>
          </a:ln>
        </p:spPr>
        <p:txBody>
          <a:bodyPr/>
          <a:lstStyle/>
          <a:p>
            <a:endParaRPr lang="zh-CN" altLang="en-US"/>
          </a:p>
        </p:txBody>
      </p:sp>
      <p:sp>
        <p:nvSpPr>
          <p:cNvPr id="97" name="Line 319"/>
          <p:cNvSpPr>
            <a:spLocks noChangeShapeType="1"/>
          </p:cNvSpPr>
          <p:nvPr/>
        </p:nvSpPr>
        <p:spPr bwMode="auto">
          <a:xfrm>
            <a:off x="6578765" y="5922388"/>
            <a:ext cx="877" cy="8130"/>
          </a:xfrm>
          <a:prstGeom prst="line">
            <a:avLst/>
          </a:prstGeom>
          <a:noFill/>
          <a:ln w="22225">
            <a:solidFill>
              <a:srgbClr val="000000"/>
            </a:solidFill>
            <a:round/>
            <a:headEnd/>
            <a:tailEnd/>
          </a:ln>
        </p:spPr>
        <p:txBody>
          <a:bodyPr/>
          <a:lstStyle/>
          <a:p>
            <a:endParaRPr lang="zh-CN" altLang="en-US"/>
          </a:p>
        </p:txBody>
      </p:sp>
      <p:sp>
        <p:nvSpPr>
          <p:cNvPr id="98" name="Line 320"/>
          <p:cNvSpPr>
            <a:spLocks noChangeShapeType="1"/>
          </p:cNvSpPr>
          <p:nvPr/>
        </p:nvSpPr>
        <p:spPr bwMode="auto">
          <a:xfrm>
            <a:off x="6578765" y="5939462"/>
            <a:ext cx="877" cy="8130"/>
          </a:xfrm>
          <a:prstGeom prst="line">
            <a:avLst/>
          </a:prstGeom>
          <a:noFill/>
          <a:ln w="22225">
            <a:solidFill>
              <a:srgbClr val="000000"/>
            </a:solidFill>
            <a:round/>
            <a:headEnd/>
            <a:tailEnd/>
          </a:ln>
        </p:spPr>
        <p:txBody>
          <a:bodyPr/>
          <a:lstStyle/>
          <a:p>
            <a:endParaRPr lang="zh-CN" altLang="en-US"/>
          </a:p>
        </p:txBody>
      </p:sp>
      <p:sp>
        <p:nvSpPr>
          <p:cNvPr id="99" name="Line 321"/>
          <p:cNvSpPr>
            <a:spLocks noChangeShapeType="1"/>
          </p:cNvSpPr>
          <p:nvPr/>
        </p:nvSpPr>
        <p:spPr bwMode="auto">
          <a:xfrm>
            <a:off x="6578765" y="5956535"/>
            <a:ext cx="877" cy="8943"/>
          </a:xfrm>
          <a:prstGeom prst="line">
            <a:avLst/>
          </a:prstGeom>
          <a:noFill/>
          <a:ln w="22225">
            <a:solidFill>
              <a:srgbClr val="000000"/>
            </a:solidFill>
            <a:round/>
            <a:headEnd/>
            <a:tailEnd/>
          </a:ln>
        </p:spPr>
        <p:txBody>
          <a:bodyPr/>
          <a:lstStyle/>
          <a:p>
            <a:endParaRPr lang="zh-CN" altLang="en-US"/>
          </a:p>
        </p:txBody>
      </p:sp>
      <p:sp>
        <p:nvSpPr>
          <p:cNvPr id="100" name="Line 322"/>
          <p:cNvSpPr>
            <a:spLocks noChangeShapeType="1"/>
          </p:cNvSpPr>
          <p:nvPr/>
        </p:nvSpPr>
        <p:spPr bwMode="auto">
          <a:xfrm>
            <a:off x="6578765" y="5973609"/>
            <a:ext cx="877" cy="6504"/>
          </a:xfrm>
          <a:prstGeom prst="line">
            <a:avLst/>
          </a:prstGeom>
          <a:noFill/>
          <a:ln w="22225">
            <a:solidFill>
              <a:srgbClr val="000000"/>
            </a:solidFill>
            <a:round/>
            <a:headEnd/>
            <a:tailEnd/>
          </a:ln>
        </p:spPr>
        <p:txBody>
          <a:bodyPr/>
          <a:lstStyle/>
          <a:p>
            <a:endParaRPr lang="zh-CN" altLang="en-US"/>
          </a:p>
        </p:txBody>
      </p:sp>
      <p:sp>
        <p:nvSpPr>
          <p:cNvPr id="101" name="Line 323"/>
          <p:cNvSpPr>
            <a:spLocks noChangeShapeType="1"/>
          </p:cNvSpPr>
          <p:nvPr/>
        </p:nvSpPr>
        <p:spPr bwMode="auto">
          <a:xfrm>
            <a:off x="6211230" y="5300425"/>
            <a:ext cx="877" cy="8943"/>
          </a:xfrm>
          <a:prstGeom prst="line">
            <a:avLst/>
          </a:prstGeom>
          <a:noFill/>
          <a:ln w="22225">
            <a:solidFill>
              <a:srgbClr val="000000"/>
            </a:solidFill>
            <a:round/>
            <a:headEnd/>
            <a:tailEnd/>
          </a:ln>
        </p:spPr>
        <p:txBody>
          <a:bodyPr/>
          <a:lstStyle/>
          <a:p>
            <a:endParaRPr lang="zh-CN" altLang="en-US"/>
          </a:p>
        </p:txBody>
      </p:sp>
      <p:sp>
        <p:nvSpPr>
          <p:cNvPr id="102" name="Line 324"/>
          <p:cNvSpPr>
            <a:spLocks noChangeShapeType="1"/>
          </p:cNvSpPr>
          <p:nvPr/>
        </p:nvSpPr>
        <p:spPr bwMode="auto">
          <a:xfrm>
            <a:off x="6211230" y="5317498"/>
            <a:ext cx="877" cy="8943"/>
          </a:xfrm>
          <a:prstGeom prst="line">
            <a:avLst/>
          </a:prstGeom>
          <a:noFill/>
          <a:ln w="22225">
            <a:solidFill>
              <a:srgbClr val="000000"/>
            </a:solidFill>
            <a:round/>
            <a:headEnd/>
            <a:tailEnd/>
          </a:ln>
        </p:spPr>
        <p:txBody>
          <a:bodyPr/>
          <a:lstStyle/>
          <a:p>
            <a:endParaRPr lang="zh-CN" altLang="en-US"/>
          </a:p>
        </p:txBody>
      </p:sp>
      <p:sp>
        <p:nvSpPr>
          <p:cNvPr id="103" name="Line 325"/>
          <p:cNvSpPr>
            <a:spLocks noChangeShapeType="1"/>
          </p:cNvSpPr>
          <p:nvPr/>
        </p:nvSpPr>
        <p:spPr bwMode="auto">
          <a:xfrm>
            <a:off x="6211230" y="5334572"/>
            <a:ext cx="877" cy="8943"/>
          </a:xfrm>
          <a:prstGeom prst="line">
            <a:avLst/>
          </a:prstGeom>
          <a:noFill/>
          <a:ln w="22225">
            <a:solidFill>
              <a:srgbClr val="000000"/>
            </a:solidFill>
            <a:round/>
            <a:headEnd/>
            <a:tailEnd/>
          </a:ln>
        </p:spPr>
        <p:txBody>
          <a:bodyPr/>
          <a:lstStyle/>
          <a:p>
            <a:endParaRPr lang="zh-CN" altLang="en-US"/>
          </a:p>
        </p:txBody>
      </p:sp>
      <p:sp>
        <p:nvSpPr>
          <p:cNvPr id="104" name="Line 326"/>
          <p:cNvSpPr>
            <a:spLocks noChangeShapeType="1"/>
          </p:cNvSpPr>
          <p:nvPr/>
        </p:nvSpPr>
        <p:spPr bwMode="auto">
          <a:xfrm>
            <a:off x="6211230" y="5352458"/>
            <a:ext cx="877" cy="8130"/>
          </a:xfrm>
          <a:prstGeom prst="line">
            <a:avLst/>
          </a:prstGeom>
          <a:noFill/>
          <a:ln w="22225">
            <a:solidFill>
              <a:srgbClr val="000000"/>
            </a:solidFill>
            <a:round/>
            <a:headEnd/>
            <a:tailEnd/>
          </a:ln>
        </p:spPr>
        <p:txBody>
          <a:bodyPr/>
          <a:lstStyle/>
          <a:p>
            <a:endParaRPr lang="zh-CN" altLang="en-US"/>
          </a:p>
        </p:txBody>
      </p:sp>
      <p:sp>
        <p:nvSpPr>
          <p:cNvPr id="105" name="Line 327"/>
          <p:cNvSpPr>
            <a:spLocks noChangeShapeType="1"/>
          </p:cNvSpPr>
          <p:nvPr/>
        </p:nvSpPr>
        <p:spPr bwMode="auto">
          <a:xfrm>
            <a:off x="6211230" y="5369532"/>
            <a:ext cx="877" cy="8130"/>
          </a:xfrm>
          <a:prstGeom prst="line">
            <a:avLst/>
          </a:prstGeom>
          <a:noFill/>
          <a:ln w="22225">
            <a:solidFill>
              <a:srgbClr val="000000"/>
            </a:solidFill>
            <a:round/>
            <a:headEnd/>
            <a:tailEnd/>
          </a:ln>
        </p:spPr>
        <p:txBody>
          <a:bodyPr/>
          <a:lstStyle/>
          <a:p>
            <a:endParaRPr lang="zh-CN" altLang="en-US"/>
          </a:p>
        </p:txBody>
      </p:sp>
      <p:sp>
        <p:nvSpPr>
          <p:cNvPr id="106" name="Line 328"/>
          <p:cNvSpPr>
            <a:spLocks noChangeShapeType="1"/>
          </p:cNvSpPr>
          <p:nvPr/>
        </p:nvSpPr>
        <p:spPr bwMode="auto">
          <a:xfrm>
            <a:off x="6211230" y="5386605"/>
            <a:ext cx="877" cy="8943"/>
          </a:xfrm>
          <a:prstGeom prst="line">
            <a:avLst/>
          </a:prstGeom>
          <a:noFill/>
          <a:ln w="22225">
            <a:solidFill>
              <a:srgbClr val="000000"/>
            </a:solidFill>
            <a:round/>
            <a:headEnd/>
            <a:tailEnd/>
          </a:ln>
        </p:spPr>
        <p:txBody>
          <a:bodyPr/>
          <a:lstStyle/>
          <a:p>
            <a:endParaRPr lang="zh-CN" altLang="en-US"/>
          </a:p>
        </p:txBody>
      </p:sp>
      <p:sp>
        <p:nvSpPr>
          <p:cNvPr id="107" name="Line 329"/>
          <p:cNvSpPr>
            <a:spLocks noChangeShapeType="1"/>
          </p:cNvSpPr>
          <p:nvPr/>
        </p:nvSpPr>
        <p:spPr bwMode="auto">
          <a:xfrm>
            <a:off x="6211230" y="5403679"/>
            <a:ext cx="877" cy="8943"/>
          </a:xfrm>
          <a:prstGeom prst="line">
            <a:avLst/>
          </a:prstGeom>
          <a:noFill/>
          <a:ln w="22225">
            <a:solidFill>
              <a:srgbClr val="000000"/>
            </a:solidFill>
            <a:round/>
            <a:headEnd/>
            <a:tailEnd/>
          </a:ln>
        </p:spPr>
        <p:txBody>
          <a:bodyPr/>
          <a:lstStyle/>
          <a:p>
            <a:endParaRPr lang="zh-CN" altLang="en-US"/>
          </a:p>
        </p:txBody>
      </p:sp>
      <p:sp>
        <p:nvSpPr>
          <p:cNvPr id="108" name="Line 330"/>
          <p:cNvSpPr>
            <a:spLocks noChangeShapeType="1"/>
          </p:cNvSpPr>
          <p:nvPr/>
        </p:nvSpPr>
        <p:spPr bwMode="auto">
          <a:xfrm>
            <a:off x="6211230" y="5421565"/>
            <a:ext cx="877" cy="8130"/>
          </a:xfrm>
          <a:prstGeom prst="line">
            <a:avLst/>
          </a:prstGeom>
          <a:noFill/>
          <a:ln w="22225">
            <a:solidFill>
              <a:srgbClr val="000000"/>
            </a:solidFill>
            <a:round/>
            <a:headEnd/>
            <a:tailEnd/>
          </a:ln>
        </p:spPr>
        <p:txBody>
          <a:bodyPr/>
          <a:lstStyle/>
          <a:p>
            <a:endParaRPr lang="zh-CN" altLang="en-US"/>
          </a:p>
        </p:txBody>
      </p:sp>
      <p:sp>
        <p:nvSpPr>
          <p:cNvPr id="109" name="Line 331"/>
          <p:cNvSpPr>
            <a:spLocks noChangeShapeType="1"/>
          </p:cNvSpPr>
          <p:nvPr/>
        </p:nvSpPr>
        <p:spPr bwMode="auto">
          <a:xfrm>
            <a:off x="6211230" y="5438639"/>
            <a:ext cx="877" cy="8130"/>
          </a:xfrm>
          <a:prstGeom prst="line">
            <a:avLst/>
          </a:prstGeom>
          <a:noFill/>
          <a:ln w="22225">
            <a:solidFill>
              <a:srgbClr val="000000"/>
            </a:solidFill>
            <a:round/>
            <a:headEnd/>
            <a:tailEnd/>
          </a:ln>
        </p:spPr>
        <p:txBody>
          <a:bodyPr/>
          <a:lstStyle/>
          <a:p>
            <a:endParaRPr lang="zh-CN" altLang="en-US"/>
          </a:p>
        </p:txBody>
      </p:sp>
      <p:sp>
        <p:nvSpPr>
          <p:cNvPr id="110" name="Line 332"/>
          <p:cNvSpPr>
            <a:spLocks noChangeShapeType="1"/>
          </p:cNvSpPr>
          <p:nvPr/>
        </p:nvSpPr>
        <p:spPr bwMode="auto">
          <a:xfrm>
            <a:off x="6211230" y="5455712"/>
            <a:ext cx="877" cy="8943"/>
          </a:xfrm>
          <a:prstGeom prst="line">
            <a:avLst/>
          </a:prstGeom>
          <a:noFill/>
          <a:ln w="22225">
            <a:solidFill>
              <a:srgbClr val="000000"/>
            </a:solidFill>
            <a:round/>
            <a:headEnd/>
            <a:tailEnd/>
          </a:ln>
        </p:spPr>
        <p:txBody>
          <a:bodyPr/>
          <a:lstStyle/>
          <a:p>
            <a:endParaRPr lang="zh-CN" altLang="en-US"/>
          </a:p>
        </p:txBody>
      </p:sp>
      <p:sp>
        <p:nvSpPr>
          <p:cNvPr id="111" name="Line 333"/>
          <p:cNvSpPr>
            <a:spLocks noChangeShapeType="1"/>
          </p:cNvSpPr>
          <p:nvPr/>
        </p:nvSpPr>
        <p:spPr bwMode="auto">
          <a:xfrm>
            <a:off x="6211230" y="5472786"/>
            <a:ext cx="877" cy="8943"/>
          </a:xfrm>
          <a:prstGeom prst="line">
            <a:avLst/>
          </a:prstGeom>
          <a:noFill/>
          <a:ln w="22225">
            <a:solidFill>
              <a:srgbClr val="000000"/>
            </a:solidFill>
            <a:round/>
            <a:headEnd/>
            <a:tailEnd/>
          </a:ln>
        </p:spPr>
        <p:txBody>
          <a:bodyPr/>
          <a:lstStyle/>
          <a:p>
            <a:endParaRPr lang="zh-CN" altLang="en-US"/>
          </a:p>
        </p:txBody>
      </p:sp>
      <p:sp>
        <p:nvSpPr>
          <p:cNvPr id="112" name="Line 334"/>
          <p:cNvSpPr>
            <a:spLocks noChangeShapeType="1"/>
          </p:cNvSpPr>
          <p:nvPr/>
        </p:nvSpPr>
        <p:spPr bwMode="auto">
          <a:xfrm>
            <a:off x="6211230" y="5490672"/>
            <a:ext cx="877" cy="8130"/>
          </a:xfrm>
          <a:prstGeom prst="line">
            <a:avLst/>
          </a:prstGeom>
          <a:noFill/>
          <a:ln w="22225">
            <a:solidFill>
              <a:srgbClr val="000000"/>
            </a:solidFill>
            <a:round/>
            <a:headEnd/>
            <a:tailEnd/>
          </a:ln>
        </p:spPr>
        <p:txBody>
          <a:bodyPr/>
          <a:lstStyle/>
          <a:p>
            <a:endParaRPr lang="zh-CN" altLang="en-US"/>
          </a:p>
        </p:txBody>
      </p:sp>
      <p:sp>
        <p:nvSpPr>
          <p:cNvPr id="113" name="Line 335"/>
          <p:cNvSpPr>
            <a:spLocks noChangeShapeType="1"/>
          </p:cNvSpPr>
          <p:nvPr/>
        </p:nvSpPr>
        <p:spPr bwMode="auto">
          <a:xfrm>
            <a:off x="6211230" y="5507746"/>
            <a:ext cx="877" cy="8130"/>
          </a:xfrm>
          <a:prstGeom prst="line">
            <a:avLst/>
          </a:prstGeom>
          <a:noFill/>
          <a:ln w="22225">
            <a:solidFill>
              <a:srgbClr val="000000"/>
            </a:solidFill>
            <a:round/>
            <a:headEnd/>
            <a:tailEnd/>
          </a:ln>
        </p:spPr>
        <p:txBody>
          <a:bodyPr/>
          <a:lstStyle/>
          <a:p>
            <a:endParaRPr lang="zh-CN" altLang="en-US"/>
          </a:p>
        </p:txBody>
      </p:sp>
      <p:sp>
        <p:nvSpPr>
          <p:cNvPr id="114" name="Line 336"/>
          <p:cNvSpPr>
            <a:spLocks noChangeShapeType="1"/>
          </p:cNvSpPr>
          <p:nvPr/>
        </p:nvSpPr>
        <p:spPr bwMode="auto">
          <a:xfrm>
            <a:off x="6211230" y="5524819"/>
            <a:ext cx="877" cy="8943"/>
          </a:xfrm>
          <a:prstGeom prst="line">
            <a:avLst/>
          </a:prstGeom>
          <a:noFill/>
          <a:ln w="22225">
            <a:solidFill>
              <a:srgbClr val="000000"/>
            </a:solidFill>
            <a:round/>
            <a:headEnd/>
            <a:tailEnd/>
          </a:ln>
        </p:spPr>
        <p:txBody>
          <a:bodyPr/>
          <a:lstStyle/>
          <a:p>
            <a:endParaRPr lang="zh-CN" altLang="en-US"/>
          </a:p>
        </p:txBody>
      </p:sp>
      <p:sp>
        <p:nvSpPr>
          <p:cNvPr id="115" name="Line 337"/>
          <p:cNvSpPr>
            <a:spLocks noChangeShapeType="1"/>
          </p:cNvSpPr>
          <p:nvPr/>
        </p:nvSpPr>
        <p:spPr bwMode="auto">
          <a:xfrm>
            <a:off x="6211230" y="5541893"/>
            <a:ext cx="877" cy="8943"/>
          </a:xfrm>
          <a:prstGeom prst="line">
            <a:avLst/>
          </a:prstGeom>
          <a:noFill/>
          <a:ln w="22225">
            <a:solidFill>
              <a:srgbClr val="000000"/>
            </a:solidFill>
            <a:round/>
            <a:headEnd/>
            <a:tailEnd/>
          </a:ln>
        </p:spPr>
        <p:txBody>
          <a:bodyPr/>
          <a:lstStyle/>
          <a:p>
            <a:endParaRPr lang="zh-CN" altLang="en-US"/>
          </a:p>
        </p:txBody>
      </p:sp>
      <p:sp>
        <p:nvSpPr>
          <p:cNvPr id="116" name="Line 338"/>
          <p:cNvSpPr>
            <a:spLocks noChangeShapeType="1"/>
          </p:cNvSpPr>
          <p:nvPr/>
        </p:nvSpPr>
        <p:spPr bwMode="auto">
          <a:xfrm>
            <a:off x="6211230" y="5559779"/>
            <a:ext cx="877" cy="8130"/>
          </a:xfrm>
          <a:prstGeom prst="line">
            <a:avLst/>
          </a:prstGeom>
          <a:noFill/>
          <a:ln w="22225">
            <a:solidFill>
              <a:srgbClr val="000000"/>
            </a:solidFill>
            <a:round/>
            <a:headEnd/>
            <a:tailEnd/>
          </a:ln>
        </p:spPr>
        <p:txBody>
          <a:bodyPr/>
          <a:lstStyle/>
          <a:p>
            <a:endParaRPr lang="zh-CN" altLang="en-US"/>
          </a:p>
        </p:txBody>
      </p:sp>
      <p:sp>
        <p:nvSpPr>
          <p:cNvPr id="117" name="Line 339"/>
          <p:cNvSpPr>
            <a:spLocks noChangeShapeType="1"/>
          </p:cNvSpPr>
          <p:nvPr/>
        </p:nvSpPr>
        <p:spPr bwMode="auto">
          <a:xfrm>
            <a:off x="6211230" y="5576853"/>
            <a:ext cx="877" cy="8130"/>
          </a:xfrm>
          <a:prstGeom prst="line">
            <a:avLst/>
          </a:prstGeom>
          <a:noFill/>
          <a:ln w="22225">
            <a:solidFill>
              <a:srgbClr val="000000"/>
            </a:solidFill>
            <a:round/>
            <a:headEnd/>
            <a:tailEnd/>
          </a:ln>
        </p:spPr>
        <p:txBody>
          <a:bodyPr/>
          <a:lstStyle/>
          <a:p>
            <a:endParaRPr lang="zh-CN" altLang="en-US"/>
          </a:p>
        </p:txBody>
      </p:sp>
      <p:sp>
        <p:nvSpPr>
          <p:cNvPr id="118" name="Line 340"/>
          <p:cNvSpPr>
            <a:spLocks noChangeShapeType="1"/>
          </p:cNvSpPr>
          <p:nvPr/>
        </p:nvSpPr>
        <p:spPr bwMode="auto">
          <a:xfrm>
            <a:off x="6211230" y="5593926"/>
            <a:ext cx="877" cy="8943"/>
          </a:xfrm>
          <a:prstGeom prst="line">
            <a:avLst/>
          </a:prstGeom>
          <a:noFill/>
          <a:ln w="22225">
            <a:solidFill>
              <a:srgbClr val="000000"/>
            </a:solidFill>
            <a:round/>
            <a:headEnd/>
            <a:tailEnd/>
          </a:ln>
        </p:spPr>
        <p:txBody>
          <a:bodyPr/>
          <a:lstStyle/>
          <a:p>
            <a:endParaRPr lang="zh-CN" altLang="en-US"/>
          </a:p>
        </p:txBody>
      </p:sp>
      <p:sp>
        <p:nvSpPr>
          <p:cNvPr id="119" name="Line 341"/>
          <p:cNvSpPr>
            <a:spLocks noChangeShapeType="1"/>
          </p:cNvSpPr>
          <p:nvPr/>
        </p:nvSpPr>
        <p:spPr bwMode="auto">
          <a:xfrm>
            <a:off x="6211230" y="5611000"/>
            <a:ext cx="877" cy="8943"/>
          </a:xfrm>
          <a:prstGeom prst="line">
            <a:avLst/>
          </a:prstGeom>
          <a:noFill/>
          <a:ln w="22225">
            <a:solidFill>
              <a:srgbClr val="000000"/>
            </a:solidFill>
            <a:round/>
            <a:headEnd/>
            <a:tailEnd/>
          </a:ln>
        </p:spPr>
        <p:txBody>
          <a:bodyPr/>
          <a:lstStyle/>
          <a:p>
            <a:endParaRPr lang="zh-CN" altLang="en-US"/>
          </a:p>
        </p:txBody>
      </p:sp>
      <p:sp>
        <p:nvSpPr>
          <p:cNvPr id="120" name="Line 342"/>
          <p:cNvSpPr>
            <a:spLocks noChangeShapeType="1"/>
          </p:cNvSpPr>
          <p:nvPr/>
        </p:nvSpPr>
        <p:spPr bwMode="auto">
          <a:xfrm>
            <a:off x="6211230" y="5628887"/>
            <a:ext cx="877" cy="8130"/>
          </a:xfrm>
          <a:prstGeom prst="line">
            <a:avLst/>
          </a:prstGeom>
          <a:noFill/>
          <a:ln w="22225">
            <a:solidFill>
              <a:srgbClr val="000000"/>
            </a:solidFill>
            <a:round/>
            <a:headEnd/>
            <a:tailEnd/>
          </a:ln>
        </p:spPr>
        <p:txBody>
          <a:bodyPr/>
          <a:lstStyle/>
          <a:p>
            <a:endParaRPr lang="zh-CN" altLang="en-US"/>
          </a:p>
        </p:txBody>
      </p:sp>
      <p:sp>
        <p:nvSpPr>
          <p:cNvPr id="121" name="Line 343"/>
          <p:cNvSpPr>
            <a:spLocks noChangeShapeType="1"/>
          </p:cNvSpPr>
          <p:nvPr/>
        </p:nvSpPr>
        <p:spPr bwMode="auto">
          <a:xfrm>
            <a:off x="6211230" y="5645960"/>
            <a:ext cx="877" cy="8130"/>
          </a:xfrm>
          <a:prstGeom prst="line">
            <a:avLst/>
          </a:prstGeom>
          <a:noFill/>
          <a:ln w="22225">
            <a:solidFill>
              <a:srgbClr val="000000"/>
            </a:solidFill>
            <a:round/>
            <a:headEnd/>
            <a:tailEnd/>
          </a:ln>
        </p:spPr>
        <p:txBody>
          <a:bodyPr/>
          <a:lstStyle/>
          <a:p>
            <a:endParaRPr lang="zh-CN" altLang="en-US"/>
          </a:p>
        </p:txBody>
      </p:sp>
      <p:sp>
        <p:nvSpPr>
          <p:cNvPr id="122" name="Line 344"/>
          <p:cNvSpPr>
            <a:spLocks noChangeShapeType="1"/>
          </p:cNvSpPr>
          <p:nvPr/>
        </p:nvSpPr>
        <p:spPr bwMode="auto">
          <a:xfrm>
            <a:off x="6211230" y="5663034"/>
            <a:ext cx="877" cy="8943"/>
          </a:xfrm>
          <a:prstGeom prst="line">
            <a:avLst/>
          </a:prstGeom>
          <a:noFill/>
          <a:ln w="22225">
            <a:solidFill>
              <a:srgbClr val="000000"/>
            </a:solidFill>
            <a:round/>
            <a:headEnd/>
            <a:tailEnd/>
          </a:ln>
        </p:spPr>
        <p:txBody>
          <a:bodyPr/>
          <a:lstStyle/>
          <a:p>
            <a:endParaRPr lang="zh-CN" altLang="en-US"/>
          </a:p>
        </p:txBody>
      </p:sp>
      <p:sp>
        <p:nvSpPr>
          <p:cNvPr id="123" name="Line 345"/>
          <p:cNvSpPr>
            <a:spLocks noChangeShapeType="1"/>
          </p:cNvSpPr>
          <p:nvPr/>
        </p:nvSpPr>
        <p:spPr bwMode="auto">
          <a:xfrm>
            <a:off x="6211230" y="5680107"/>
            <a:ext cx="877" cy="8943"/>
          </a:xfrm>
          <a:prstGeom prst="line">
            <a:avLst/>
          </a:prstGeom>
          <a:noFill/>
          <a:ln w="22225">
            <a:solidFill>
              <a:srgbClr val="000000"/>
            </a:solidFill>
            <a:round/>
            <a:headEnd/>
            <a:tailEnd/>
          </a:ln>
        </p:spPr>
        <p:txBody>
          <a:bodyPr/>
          <a:lstStyle/>
          <a:p>
            <a:endParaRPr lang="zh-CN" altLang="en-US"/>
          </a:p>
        </p:txBody>
      </p:sp>
      <p:sp>
        <p:nvSpPr>
          <p:cNvPr id="124" name="Line 346"/>
          <p:cNvSpPr>
            <a:spLocks noChangeShapeType="1"/>
          </p:cNvSpPr>
          <p:nvPr/>
        </p:nvSpPr>
        <p:spPr bwMode="auto">
          <a:xfrm>
            <a:off x="6211230" y="5697181"/>
            <a:ext cx="877" cy="8943"/>
          </a:xfrm>
          <a:prstGeom prst="line">
            <a:avLst/>
          </a:prstGeom>
          <a:noFill/>
          <a:ln w="22225">
            <a:solidFill>
              <a:srgbClr val="000000"/>
            </a:solidFill>
            <a:round/>
            <a:headEnd/>
            <a:tailEnd/>
          </a:ln>
        </p:spPr>
        <p:txBody>
          <a:bodyPr/>
          <a:lstStyle/>
          <a:p>
            <a:endParaRPr lang="zh-CN" altLang="en-US"/>
          </a:p>
        </p:txBody>
      </p:sp>
      <p:sp>
        <p:nvSpPr>
          <p:cNvPr id="125" name="Line 347"/>
          <p:cNvSpPr>
            <a:spLocks noChangeShapeType="1"/>
          </p:cNvSpPr>
          <p:nvPr/>
        </p:nvSpPr>
        <p:spPr bwMode="auto">
          <a:xfrm>
            <a:off x="6211230" y="5715067"/>
            <a:ext cx="877" cy="8130"/>
          </a:xfrm>
          <a:prstGeom prst="line">
            <a:avLst/>
          </a:prstGeom>
          <a:noFill/>
          <a:ln w="22225">
            <a:solidFill>
              <a:srgbClr val="000000"/>
            </a:solidFill>
            <a:round/>
            <a:headEnd/>
            <a:tailEnd/>
          </a:ln>
        </p:spPr>
        <p:txBody>
          <a:bodyPr/>
          <a:lstStyle/>
          <a:p>
            <a:endParaRPr lang="zh-CN" altLang="en-US"/>
          </a:p>
        </p:txBody>
      </p:sp>
      <p:sp>
        <p:nvSpPr>
          <p:cNvPr id="126" name="Line 348"/>
          <p:cNvSpPr>
            <a:spLocks noChangeShapeType="1"/>
          </p:cNvSpPr>
          <p:nvPr/>
        </p:nvSpPr>
        <p:spPr bwMode="auto">
          <a:xfrm>
            <a:off x="6211230" y="5732141"/>
            <a:ext cx="877" cy="8943"/>
          </a:xfrm>
          <a:prstGeom prst="line">
            <a:avLst/>
          </a:prstGeom>
          <a:noFill/>
          <a:ln w="22225">
            <a:solidFill>
              <a:srgbClr val="000000"/>
            </a:solidFill>
            <a:round/>
            <a:headEnd/>
            <a:tailEnd/>
          </a:ln>
        </p:spPr>
        <p:txBody>
          <a:bodyPr/>
          <a:lstStyle/>
          <a:p>
            <a:endParaRPr lang="zh-CN" altLang="en-US"/>
          </a:p>
        </p:txBody>
      </p:sp>
      <p:sp>
        <p:nvSpPr>
          <p:cNvPr id="127" name="Line 349"/>
          <p:cNvSpPr>
            <a:spLocks noChangeShapeType="1"/>
          </p:cNvSpPr>
          <p:nvPr/>
        </p:nvSpPr>
        <p:spPr bwMode="auto">
          <a:xfrm>
            <a:off x="6211230" y="5749214"/>
            <a:ext cx="877" cy="8943"/>
          </a:xfrm>
          <a:prstGeom prst="line">
            <a:avLst/>
          </a:prstGeom>
          <a:noFill/>
          <a:ln w="22225">
            <a:solidFill>
              <a:srgbClr val="000000"/>
            </a:solidFill>
            <a:round/>
            <a:headEnd/>
            <a:tailEnd/>
          </a:ln>
        </p:spPr>
        <p:txBody>
          <a:bodyPr/>
          <a:lstStyle/>
          <a:p>
            <a:endParaRPr lang="zh-CN" altLang="en-US"/>
          </a:p>
        </p:txBody>
      </p:sp>
      <p:sp>
        <p:nvSpPr>
          <p:cNvPr id="128" name="Line 350"/>
          <p:cNvSpPr>
            <a:spLocks noChangeShapeType="1"/>
          </p:cNvSpPr>
          <p:nvPr/>
        </p:nvSpPr>
        <p:spPr bwMode="auto">
          <a:xfrm>
            <a:off x="6211230" y="5766288"/>
            <a:ext cx="877" cy="8943"/>
          </a:xfrm>
          <a:prstGeom prst="line">
            <a:avLst/>
          </a:prstGeom>
          <a:noFill/>
          <a:ln w="22225">
            <a:solidFill>
              <a:srgbClr val="000000"/>
            </a:solidFill>
            <a:round/>
            <a:headEnd/>
            <a:tailEnd/>
          </a:ln>
        </p:spPr>
        <p:txBody>
          <a:bodyPr/>
          <a:lstStyle/>
          <a:p>
            <a:endParaRPr lang="zh-CN" altLang="en-US"/>
          </a:p>
        </p:txBody>
      </p:sp>
      <p:sp>
        <p:nvSpPr>
          <p:cNvPr id="129" name="Line 351"/>
          <p:cNvSpPr>
            <a:spLocks noChangeShapeType="1"/>
          </p:cNvSpPr>
          <p:nvPr/>
        </p:nvSpPr>
        <p:spPr bwMode="auto">
          <a:xfrm>
            <a:off x="6211230" y="5784174"/>
            <a:ext cx="877" cy="8130"/>
          </a:xfrm>
          <a:prstGeom prst="line">
            <a:avLst/>
          </a:prstGeom>
          <a:noFill/>
          <a:ln w="22225">
            <a:solidFill>
              <a:srgbClr val="000000"/>
            </a:solidFill>
            <a:round/>
            <a:headEnd/>
            <a:tailEnd/>
          </a:ln>
        </p:spPr>
        <p:txBody>
          <a:bodyPr/>
          <a:lstStyle/>
          <a:p>
            <a:endParaRPr lang="zh-CN" altLang="en-US"/>
          </a:p>
        </p:txBody>
      </p:sp>
      <p:sp>
        <p:nvSpPr>
          <p:cNvPr id="130" name="Line 352"/>
          <p:cNvSpPr>
            <a:spLocks noChangeShapeType="1"/>
          </p:cNvSpPr>
          <p:nvPr/>
        </p:nvSpPr>
        <p:spPr bwMode="auto">
          <a:xfrm>
            <a:off x="6211230" y="5801248"/>
            <a:ext cx="877" cy="8943"/>
          </a:xfrm>
          <a:prstGeom prst="line">
            <a:avLst/>
          </a:prstGeom>
          <a:noFill/>
          <a:ln w="22225">
            <a:solidFill>
              <a:srgbClr val="000000"/>
            </a:solidFill>
            <a:round/>
            <a:headEnd/>
            <a:tailEnd/>
          </a:ln>
        </p:spPr>
        <p:txBody>
          <a:bodyPr/>
          <a:lstStyle/>
          <a:p>
            <a:endParaRPr lang="zh-CN" altLang="en-US"/>
          </a:p>
        </p:txBody>
      </p:sp>
      <p:sp>
        <p:nvSpPr>
          <p:cNvPr id="131" name="Line 353"/>
          <p:cNvSpPr>
            <a:spLocks noChangeShapeType="1"/>
          </p:cNvSpPr>
          <p:nvPr/>
        </p:nvSpPr>
        <p:spPr bwMode="auto">
          <a:xfrm>
            <a:off x="6211230" y="5818321"/>
            <a:ext cx="877" cy="8943"/>
          </a:xfrm>
          <a:prstGeom prst="line">
            <a:avLst/>
          </a:prstGeom>
          <a:noFill/>
          <a:ln w="22225">
            <a:solidFill>
              <a:srgbClr val="000000"/>
            </a:solidFill>
            <a:round/>
            <a:headEnd/>
            <a:tailEnd/>
          </a:ln>
        </p:spPr>
        <p:txBody>
          <a:bodyPr/>
          <a:lstStyle/>
          <a:p>
            <a:endParaRPr lang="zh-CN" altLang="en-US"/>
          </a:p>
        </p:txBody>
      </p:sp>
      <p:sp>
        <p:nvSpPr>
          <p:cNvPr id="132" name="Line 354"/>
          <p:cNvSpPr>
            <a:spLocks noChangeShapeType="1"/>
          </p:cNvSpPr>
          <p:nvPr/>
        </p:nvSpPr>
        <p:spPr bwMode="auto">
          <a:xfrm>
            <a:off x="6211230" y="5835395"/>
            <a:ext cx="877" cy="8943"/>
          </a:xfrm>
          <a:prstGeom prst="line">
            <a:avLst/>
          </a:prstGeom>
          <a:noFill/>
          <a:ln w="22225">
            <a:solidFill>
              <a:srgbClr val="000000"/>
            </a:solidFill>
            <a:round/>
            <a:headEnd/>
            <a:tailEnd/>
          </a:ln>
        </p:spPr>
        <p:txBody>
          <a:bodyPr/>
          <a:lstStyle/>
          <a:p>
            <a:endParaRPr lang="zh-CN" altLang="en-US"/>
          </a:p>
        </p:txBody>
      </p:sp>
      <p:sp>
        <p:nvSpPr>
          <p:cNvPr id="133" name="Line 355"/>
          <p:cNvSpPr>
            <a:spLocks noChangeShapeType="1"/>
          </p:cNvSpPr>
          <p:nvPr/>
        </p:nvSpPr>
        <p:spPr bwMode="auto">
          <a:xfrm>
            <a:off x="6211230" y="5853281"/>
            <a:ext cx="877" cy="8130"/>
          </a:xfrm>
          <a:prstGeom prst="line">
            <a:avLst/>
          </a:prstGeom>
          <a:noFill/>
          <a:ln w="22225">
            <a:solidFill>
              <a:srgbClr val="000000"/>
            </a:solidFill>
            <a:round/>
            <a:headEnd/>
            <a:tailEnd/>
          </a:ln>
        </p:spPr>
        <p:txBody>
          <a:bodyPr/>
          <a:lstStyle/>
          <a:p>
            <a:endParaRPr lang="zh-CN" altLang="en-US"/>
          </a:p>
        </p:txBody>
      </p:sp>
      <p:sp>
        <p:nvSpPr>
          <p:cNvPr id="134" name="Line 356"/>
          <p:cNvSpPr>
            <a:spLocks noChangeShapeType="1"/>
          </p:cNvSpPr>
          <p:nvPr/>
        </p:nvSpPr>
        <p:spPr bwMode="auto">
          <a:xfrm>
            <a:off x="6211230" y="5870355"/>
            <a:ext cx="877" cy="8943"/>
          </a:xfrm>
          <a:prstGeom prst="line">
            <a:avLst/>
          </a:prstGeom>
          <a:noFill/>
          <a:ln w="22225">
            <a:solidFill>
              <a:srgbClr val="000000"/>
            </a:solidFill>
            <a:round/>
            <a:headEnd/>
            <a:tailEnd/>
          </a:ln>
        </p:spPr>
        <p:txBody>
          <a:bodyPr/>
          <a:lstStyle/>
          <a:p>
            <a:endParaRPr lang="zh-CN" altLang="en-US"/>
          </a:p>
        </p:txBody>
      </p:sp>
      <p:sp>
        <p:nvSpPr>
          <p:cNvPr id="135" name="Line 357"/>
          <p:cNvSpPr>
            <a:spLocks noChangeShapeType="1"/>
          </p:cNvSpPr>
          <p:nvPr/>
        </p:nvSpPr>
        <p:spPr bwMode="auto">
          <a:xfrm>
            <a:off x="6211230" y="5887428"/>
            <a:ext cx="877" cy="8943"/>
          </a:xfrm>
          <a:prstGeom prst="line">
            <a:avLst/>
          </a:prstGeom>
          <a:noFill/>
          <a:ln w="22225">
            <a:solidFill>
              <a:srgbClr val="000000"/>
            </a:solidFill>
            <a:round/>
            <a:headEnd/>
            <a:tailEnd/>
          </a:ln>
        </p:spPr>
        <p:txBody>
          <a:bodyPr/>
          <a:lstStyle/>
          <a:p>
            <a:endParaRPr lang="zh-CN" altLang="en-US"/>
          </a:p>
        </p:txBody>
      </p:sp>
      <p:sp>
        <p:nvSpPr>
          <p:cNvPr id="136" name="Line 358"/>
          <p:cNvSpPr>
            <a:spLocks noChangeShapeType="1"/>
          </p:cNvSpPr>
          <p:nvPr/>
        </p:nvSpPr>
        <p:spPr bwMode="auto">
          <a:xfrm>
            <a:off x="6211230" y="5904502"/>
            <a:ext cx="877" cy="8943"/>
          </a:xfrm>
          <a:prstGeom prst="line">
            <a:avLst/>
          </a:prstGeom>
          <a:noFill/>
          <a:ln w="22225">
            <a:solidFill>
              <a:srgbClr val="000000"/>
            </a:solidFill>
            <a:round/>
            <a:headEnd/>
            <a:tailEnd/>
          </a:ln>
        </p:spPr>
        <p:txBody>
          <a:bodyPr/>
          <a:lstStyle/>
          <a:p>
            <a:endParaRPr lang="zh-CN" altLang="en-US"/>
          </a:p>
        </p:txBody>
      </p:sp>
      <p:sp>
        <p:nvSpPr>
          <p:cNvPr id="137" name="Line 359"/>
          <p:cNvSpPr>
            <a:spLocks noChangeShapeType="1"/>
          </p:cNvSpPr>
          <p:nvPr/>
        </p:nvSpPr>
        <p:spPr bwMode="auto">
          <a:xfrm>
            <a:off x="6211230" y="5922388"/>
            <a:ext cx="877" cy="8130"/>
          </a:xfrm>
          <a:prstGeom prst="line">
            <a:avLst/>
          </a:prstGeom>
          <a:noFill/>
          <a:ln w="22225">
            <a:solidFill>
              <a:srgbClr val="000000"/>
            </a:solidFill>
            <a:round/>
            <a:headEnd/>
            <a:tailEnd/>
          </a:ln>
        </p:spPr>
        <p:txBody>
          <a:bodyPr/>
          <a:lstStyle/>
          <a:p>
            <a:endParaRPr lang="zh-CN" altLang="en-US"/>
          </a:p>
        </p:txBody>
      </p:sp>
      <p:sp>
        <p:nvSpPr>
          <p:cNvPr id="138" name="Line 360"/>
          <p:cNvSpPr>
            <a:spLocks noChangeShapeType="1"/>
          </p:cNvSpPr>
          <p:nvPr/>
        </p:nvSpPr>
        <p:spPr bwMode="auto">
          <a:xfrm>
            <a:off x="6211230" y="5939462"/>
            <a:ext cx="877" cy="8130"/>
          </a:xfrm>
          <a:prstGeom prst="line">
            <a:avLst/>
          </a:prstGeom>
          <a:noFill/>
          <a:ln w="22225">
            <a:solidFill>
              <a:srgbClr val="000000"/>
            </a:solidFill>
            <a:round/>
            <a:headEnd/>
            <a:tailEnd/>
          </a:ln>
        </p:spPr>
        <p:txBody>
          <a:bodyPr/>
          <a:lstStyle/>
          <a:p>
            <a:endParaRPr lang="zh-CN" altLang="en-US"/>
          </a:p>
        </p:txBody>
      </p:sp>
      <p:sp>
        <p:nvSpPr>
          <p:cNvPr id="139" name="Line 361"/>
          <p:cNvSpPr>
            <a:spLocks noChangeShapeType="1"/>
          </p:cNvSpPr>
          <p:nvPr/>
        </p:nvSpPr>
        <p:spPr bwMode="auto">
          <a:xfrm>
            <a:off x="6211230" y="5956535"/>
            <a:ext cx="877" cy="8943"/>
          </a:xfrm>
          <a:prstGeom prst="line">
            <a:avLst/>
          </a:prstGeom>
          <a:noFill/>
          <a:ln w="22225">
            <a:solidFill>
              <a:srgbClr val="000000"/>
            </a:solidFill>
            <a:round/>
            <a:headEnd/>
            <a:tailEnd/>
          </a:ln>
        </p:spPr>
        <p:txBody>
          <a:bodyPr/>
          <a:lstStyle/>
          <a:p>
            <a:endParaRPr lang="zh-CN" altLang="en-US"/>
          </a:p>
        </p:txBody>
      </p:sp>
      <p:sp>
        <p:nvSpPr>
          <p:cNvPr id="140" name="Line 362"/>
          <p:cNvSpPr>
            <a:spLocks noChangeShapeType="1"/>
          </p:cNvSpPr>
          <p:nvPr/>
        </p:nvSpPr>
        <p:spPr bwMode="auto">
          <a:xfrm>
            <a:off x="6211230" y="5973609"/>
            <a:ext cx="877" cy="6504"/>
          </a:xfrm>
          <a:prstGeom prst="line">
            <a:avLst/>
          </a:prstGeom>
          <a:noFill/>
          <a:ln w="22225">
            <a:solidFill>
              <a:srgbClr val="000000"/>
            </a:solidFill>
            <a:round/>
            <a:headEnd/>
            <a:tailEnd/>
          </a:ln>
        </p:spPr>
        <p:txBody>
          <a:bodyPr/>
          <a:lstStyle/>
          <a:p>
            <a:endParaRPr lang="zh-CN" altLang="en-US"/>
          </a:p>
        </p:txBody>
      </p:sp>
      <p:sp>
        <p:nvSpPr>
          <p:cNvPr id="141" name="Line 363"/>
          <p:cNvSpPr>
            <a:spLocks noChangeShapeType="1"/>
          </p:cNvSpPr>
          <p:nvPr/>
        </p:nvSpPr>
        <p:spPr bwMode="auto">
          <a:xfrm flipH="1">
            <a:off x="6202458" y="4450814"/>
            <a:ext cx="8772" cy="813"/>
          </a:xfrm>
          <a:prstGeom prst="line">
            <a:avLst/>
          </a:prstGeom>
          <a:noFill/>
          <a:ln w="22225">
            <a:solidFill>
              <a:srgbClr val="000000"/>
            </a:solidFill>
            <a:round/>
            <a:headEnd/>
            <a:tailEnd/>
          </a:ln>
        </p:spPr>
        <p:txBody>
          <a:bodyPr/>
          <a:lstStyle/>
          <a:p>
            <a:endParaRPr lang="zh-CN" altLang="en-US"/>
          </a:p>
        </p:txBody>
      </p:sp>
      <p:sp>
        <p:nvSpPr>
          <p:cNvPr id="142" name="Line 364"/>
          <p:cNvSpPr>
            <a:spLocks noChangeShapeType="1"/>
          </p:cNvSpPr>
          <p:nvPr/>
        </p:nvSpPr>
        <p:spPr bwMode="auto">
          <a:xfrm flipH="1">
            <a:off x="6184037" y="4450814"/>
            <a:ext cx="8772" cy="813"/>
          </a:xfrm>
          <a:prstGeom prst="line">
            <a:avLst/>
          </a:prstGeom>
          <a:noFill/>
          <a:ln w="22225">
            <a:solidFill>
              <a:srgbClr val="000000"/>
            </a:solidFill>
            <a:round/>
            <a:headEnd/>
            <a:tailEnd/>
          </a:ln>
        </p:spPr>
        <p:txBody>
          <a:bodyPr/>
          <a:lstStyle/>
          <a:p>
            <a:endParaRPr lang="zh-CN" altLang="en-US"/>
          </a:p>
        </p:txBody>
      </p:sp>
      <p:sp>
        <p:nvSpPr>
          <p:cNvPr id="143" name="Line 365"/>
          <p:cNvSpPr>
            <a:spLocks noChangeShapeType="1"/>
          </p:cNvSpPr>
          <p:nvPr/>
        </p:nvSpPr>
        <p:spPr bwMode="auto">
          <a:xfrm flipH="1">
            <a:off x="6164740" y="4450814"/>
            <a:ext cx="9649" cy="813"/>
          </a:xfrm>
          <a:prstGeom prst="line">
            <a:avLst/>
          </a:prstGeom>
          <a:noFill/>
          <a:ln w="22225">
            <a:solidFill>
              <a:srgbClr val="000000"/>
            </a:solidFill>
            <a:round/>
            <a:headEnd/>
            <a:tailEnd/>
          </a:ln>
        </p:spPr>
        <p:txBody>
          <a:bodyPr/>
          <a:lstStyle/>
          <a:p>
            <a:endParaRPr lang="zh-CN" altLang="en-US"/>
          </a:p>
        </p:txBody>
      </p:sp>
      <p:sp>
        <p:nvSpPr>
          <p:cNvPr id="144" name="Line 366"/>
          <p:cNvSpPr>
            <a:spLocks noChangeShapeType="1"/>
          </p:cNvSpPr>
          <p:nvPr/>
        </p:nvSpPr>
        <p:spPr bwMode="auto">
          <a:xfrm flipH="1">
            <a:off x="6146319" y="4450814"/>
            <a:ext cx="9649" cy="813"/>
          </a:xfrm>
          <a:prstGeom prst="line">
            <a:avLst/>
          </a:prstGeom>
          <a:noFill/>
          <a:ln w="22225">
            <a:solidFill>
              <a:srgbClr val="000000"/>
            </a:solidFill>
            <a:round/>
            <a:headEnd/>
            <a:tailEnd/>
          </a:ln>
        </p:spPr>
        <p:txBody>
          <a:bodyPr/>
          <a:lstStyle/>
          <a:p>
            <a:endParaRPr lang="zh-CN" altLang="en-US"/>
          </a:p>
        </p:txBody>
      </p:sp>
      <p:sp>
        <p:nvSpPr>
          <p:cNvPr id="145" name="Line 367"/>
          <p:cNvSpPr>
            <a:spLocks noChangeShapeType="1"/>
          </p:cNvSpPr>
          <p:nvPr/>
        </p:nvSpPr>
        <p:spPr bwMode="auto">
          <a:xfrm flipH="1">
            <a:off x="6127898" y="4450814"/>
            <a:ext cx="8772" cy="813"/>
          </a:xfrm>
          <a:prstGeom prst="line">
            <a:avLst/>
          </a:prstGeom>
          <a:noFill/>
          <a:ln w="22225">
            <a:solidFill>
              <a:srgbClr val="000000"/>
            </a:solidFill>
            <a:round/>
            <a:headEnd/>
            <a:tailEnd/>
          </a:ln>
        </p:spPr>
        <p:txBody>
          <a:bodyPr/>
          <a:lstStyle/>
          <a:p>
            <a:endParaRPr lang="zh-CN" altLang="en-US"/>
          </a:p>
        </p:txBody>
      </p:sp>
      <p:sp>
        <p:nvSpPr>
          <p:cNvPr id="146" name="Line 368"/>
          <p:cNvSpPr>
            <a:spLocks noChangeShapeType="1"/>
          </p:cNvSpPr>
          <p:nvPr/>
        </p:nvSpPr>
        <p:spPr bwMode="auto">
          <a:xfrm flipH="1">
            <a:off x="6109478" y="4450814"/>
            <a:ext cx="8772" cy="813"/>
          </a:xfrm>
          <a:prstGeom prst="line">
            <a:avLst/>
          </a:prstGeom>
          <a:noFill/>
          <a:ln w="22225">
            <a:solidFill>
              <a:srgbClr val="000000"/>
            </a:solidFill>
            <a:round/>
            <a:headEnd/>
            <a:tailEnd/>
          </a:ln>
        </p:spPr>
        <p:txBody>
          <a:bodyPr/>
          <a:lstStyle/>
          <a:p>
            <a:endParaRPr lang="zh-CN" altLang="en-US"/>
          </a:p>
        </p:txBody>
      </p:sp>
      <p:sp>
        <p:nvSpPr>
          <p:cNvPr id="147" name="Line 369"/>
          <p:cNvSpPr>
            <a:spLocks noChangeShapeType="1"/>
          </p:cNvSpPr>
          <p:nvPr/>
        </p:nvSpPr>
        <p:spPr bwMode="auto">
          <a:xfrm flipH="1">
            <a:off x="6090180" y="4450814"/>
            <a:ext cx="9649" cy="813"/>
          </a:xfrm>
          <a:prstGeom prst="line">
            <a:avLst/>
          </a:prstGeom>
          <a:noFill/>
          <a:ln w="22225">
            <a:solidFill>
              <a:srgbClr val="000000"/>
            </a:solidFill>
            <a:round/>
            <a:headEnd/>
            <a:tailEnd/>
          </a:ln>
        </p:spPr>
        <p:txBody>
          <a:bodyPr/>
          <a:lstStyle/>
          <a:p>
            <a:endParaRPr lang="zh-CN" altLang="en-US"/>
          </a:p>
        </p:txBody>
      </p:sp>
      <p:sp>
        <p:nvSpPr>
          <p:cNvPr id="148" name="Line 370"/>
          <p:cNvSpPr>
            <a:spLocks noChangeShapeType="1"/>
          </p:cNvSpPr>
          <p:nvPr/>
        </p:nvSpPr>
        <p:spPr bwMode="auto">
          <a:xfrm flipH="1">
            <a:off x="6071759" y="4450814"/>
            <a:ext cx="9649" cy="813"/>
          </a:xfrm>
          <a:prstGeom prst="line">
            <a:avLst/>
          </a:prstGeom>
          <a:noFill/>
          <a:ln w="22225">
            <a:solidFill>
              <a:srgbClr val="000000"/>
            </a:solidFill>
            <a:round/>
            <a:headEnd/>
            <a:tailEnd/>
          </a:ln>
        </p:spPr>
        <p:txBody>
          <a:bodyPr/>
          <a:lstStyle/>
          <a:p>
            <a:endParaRPr lang="zh-CN" altLang="en-US"/>
          </a:p>
        </p:txBody>
      </p:sp>
      <p:sp>
        <p:nvSpPr>
          <p:cNvPr id="149" name="Line 371"/>
          <p:cNvSpPr>
            <a:spLocks noChangeShapeType="1"/>
          </p:cNvSpPr>
          <p:nvPr/>
        </p:nvSpPr>
        <p:spPr bwMode="auto">
          <a:xfrm flipH="1">
            <a:off x="6053339" y="4450814"/>
            <a:ext cx="8772" cy="813"/>
          </a:xfrm>
          <a:prstGeom prst="line">
            <a:avLst/>
          </a:prstGeom>
          <a:noFill/>
          <a:ln w="22225">
            <a:solidFill>
              <a:srgbClr val="000000"/>
            </a:solidFill>
            <a:round/>
            <a:headEnd/>
            <a:tailEnd/>
          </a:ln>
        </p:spPr>
        <p:txBody>
          <a:bodyPr/>
          <a:lstStyle/>
          <a:p>
            <a:endParaRPr lang="zh-CN" altLang="en-US"/>
          </a:p>
        </p:txBody>
      </p:sp>
      <p:sp>
        <p:nvSpPr>
          <p:cNvPr id="150" name="Line 372"/>
          <p:cNvSpPr>
            <a:spLocks noChangeShapeType="1"/>
          </p:cNvSpPr>
          <p:nvPr/>
        </p:nvSpPr>
        <p:spPr bwMode="auto">
          <a:xfrm flipH="1">
            <a:off x="6034918" y="4450814"/>
            <a:ext cx="8772" cy="813"/>
          </a:xfrm>
          <a:prstGeom prst="line">
            <a:avLst/>
          </a:prstGeom>
          <a:noFill/>
          <a:ln w="22225">
            <a:solidFill>
              <a:srgbClr val="000000"/>
            </a:solidFill>
            <a:round/>
            <a:headEnd/>
            <a:tailEnd/>
          </a:ln>
        </p:spPr>
        <p:txBody>
          <a:bodyPr/>
          <a:lstStyle/>
          <a:p>
            <a:endParaRPr lang="zh-CN" altLang="en-US"/>
          </a:p>
        </p:txBody>
      </p:sp>
      <p:sp>
        <p:nvSpPr>
          <p:cNvPr id="151" name="Line 373"/>
          <p:cNvSpPr>
            <a:spLocks noChangeShapeType="1"/>
          </p:cNvSpPr>
          <p:nvPr/>
        </p:nvSpPr>
        <p:spPr bwMode="auto">
          <a:xfrm flipH="1">
            <a:off x="6015620" y="4450814"/>
            <a:ext cx="9649" cy="813"/>
          </a:xfrm>
          <a:prstGeom prst="line">
            <a:avLst/>
          </a:prstGeom>
          <a:noFill/>
          <a:ln w="22225">
            <a:solidFill>
              <a:srgbClr val="000000"/>
            </a:solidFill>
            <a:round/>
            <a:headEnd/>
            <a:tailEnd/>
          </a:ln>
        </p:spPr>
        <p:txBody>
          <a:bodyPr/>
          <a:lstStyle/>
          <a:p>
            <a:endParaRPr lang="zh-CN" altLang="en-US"/>
          </a:p>
        </p:txBody>
      </p:sp>
      <p:sp>
        <p:nvSpPr>
          <p:cNvPr id="152" name="Line 374"/>
          <p:cNvSpPr>
            <a:spLocks noChangeShapeType="1"/>
          </p:cNvSpPr>
          <p:nvPr/>
        </p:nvSpPr>
        <p:spPr bwMode="auto">
          <a:xfrm flipH="1">
            <a:off x="5997200" y="4450814"/>
            <a:ext cx="9649" cy="813"/>
          </a:xfrm>
          <a:prstGeom prst="line">
            <a:avLst/>
          </a:prstGeom>
          <a:noFill/>
          <a:ln w="22225">
            <a:solidFill>
              <a:srgbClr val="000000"/>
            </a:solidFill>
            <a:round/>
            <a:headEnd/>
            <a:tailEnd/>
          </a:ln>
        </p:spPr>
        <p:txBody>
          <a:bodyPr/>
          <a:lstStyle/>
          <a:p>
            <a:endParaRPr lang="zh-CN" altLang="en-US"/>
          </a:p>
        </p:txBody>
      </p:sp>
      <p:sp>
        <p:nvSpPr>
          <p:cNvPr id="153" name="Line 375"/>
          <p:cNvSpPr>
            <a:spLocks noChangeShapeType="1"/>
          </p:cNvSpPr>
          <p:nvPr/>
        </p:nvSpPr>
        <p:spPr bwMode="auto">
          <a:xfrm flipH="1">
            <a:off x="5978779" y="4450814"/>
            <a:ext cx="8772" cy="813"/>
          </a:xfrm>
          <a:prstGeom prst="line">
            <a:avLst/>
          </a:prstGeom>
          <a:noFill/>
          <a:ln w="22225">
            <a:solidFill>
              <a:srgbClr val="000000"/>
            </a:solidFill>
            <a:round/>
            <a:headEnd/>
            <a:tailEnd/>
          </a:ln>
        </p:spPr>
        <p:txBody>
          <a:bodyPr/>
          <a:lstStyle/>
          <a:p>
            <a:endParaRPr lang="zh-CN" altLang="en-US"/>
          </a:p>
        </p:txBody>
      </p:sp>
      <p:sp>
        <p:nvSpPr>
          <p:cNvPr id="154" name="Line 376"/>
          <p:cNvSpPr>
            <a:spLocks noChangeShapeType="1"/>
          </p:cNvSpPr>
          <p:nvPr/>
        </p:nvSpPr>
        <p:spPr bwMode="auto">
          <a:xfrm flipH="1">
            <a:off x="5960359" y="4450814"/>
            <a:ext cx="8772" cy="813"/>
          </a:xfrm>
          <a:prstGeom prst="line">
            <a:avLst/>
          </a:prstGeom>
          <a:noFill/>
          <a:ln w="22225">
            <a:solidFill>
              <a:srgbClr val="000000"/>
            </a:solidFill>
            <a:round/>
            <a:headEnd/>
            <a:tailEnd/>
          </a:ln>
        </p:spPr>
        <p:txBody>
          <a:bodyPr/>
          <a:lstStyle/>
          <a:p>
            <a:endParaRPr lang="zh-CN" altLang="en-US"/>
          </a:p>
        </p:txBody>
      </p:sp>
      <p:sp>
        <p:nvSpPr>
          <p:cNvPr id="155" name="Line 377"/>
          <p:cNvSpPr>
            <a:spLocks noChangeShapeType="1"/>
          </p:cNvSpPr>
          <p:nvPr/>
        </p:nvSpPr>
        <p:spPr bwMode="auto">
          <a:xfrm flipH="1">
            <a:off x="5941061" y="4450814"/>
            <a:ext cx="9649" cy="813"/>
          </a:xfrm>
          <a:prstGeom prst="line">
            <a:avLst/>
          </a:prstGeom>
          <a:noFill/>
          <a:ln w="22225">
            <a:solidFill>
              <a:srgbClr val="000000"/>
            </a:solidFill>
            <a:round/>
            <a:headEnd/>
            <a:tailEnd/>
          </a:ln>
        </p:spPr>
        <p:txBody>
          <a:bodyPr/>
          <a:lstStyle/>
          <a:p>
            <a:endParaRPr lang="zh-CN" altLang="en-US"/>
          </a:p>
        </p:txBody>
      </p:sp>
      <p:sp>
        <p:nvSpPr>
          <p:cNvPr id="156" name="Line 378"/>
          <p:cNvSpPr>
            <a:spLocks noChangeShapeType="1"/>
          </p:cNvSpPr>
          <p:nvPr/>
        </p:nvSpPr>
        <p:spPr bwMode="auto">
          <a:xfrm flipH="1">
            <a:off x="5922640" y="4450814"/>
            <a:ext cx="9649" cy="813"/>
          </a:xfrm>
          <a:prstGeom prst="line">
            <a:avLst/>
          </a:prstGeom>
          <a:noFill/>
          <a:ln w="22225">
            <a:solidFill>
              <a:srgbClr val="000000"/>
            </a:solidFill>
            <a:round/>
            <a:headEnd/>
            <a:tailEnd/>
          </a:ln>
        </p:spPr>
        <p:txBody>
          <a:bodyPr/>
          <a:lstStyle/>
          <a:p>
            <a:endParaRPr lang="zh-CN" altLang="en-US"/>
          </a:p>
        </p:txBody>
      </p:sp>
      <p:sp>
        <p:nvSpPr>
          <p:cNvPr id="157" name="Line 379"/>
          <p:cNvSpPr>
            <a:spLocks noChangeShapeType="1"/>
          </p:cNvSpPr>
          <p:nvPr/>
        </p:nvSpPr>
        <p:spPr bwMode="auto">
          <a:xfrm flipH="1">
            <a:off x="5904220" y="4450814"/>
            <a:ext cx="8772" cy="813"/>
          </a:xfrm>
          <a:prstGeom prst="line">
            <a:avLst/>
          </a:prstGeom>
          <a:noFill/>
          <a:ln w="22225">
            <a:solidFill>
              <a:srgbClr val="000000"/>
            </a:solidFill>
            <a:round/>
            <a:headEnd/>
            <a:tailEnd/>
          </a:ln>
        </p:spPr>
        <p:txBody>
          <a:bodyPr/>
          <a:lstStyle/>
          <a:p>
            <a:endParaRPr lang="zh-CN" altLang="en-US"/>
          </a:p>
        </p:txBody>
      </p:sp>
      <p:sp>
        <p:nvSpPr>
          <p:cNvPr id="158" name="Line 380"/>
          <p:cNvSpPr>
            <a:spLocks noChangeShapeType="1"/>
          </p:cNvSpPr>
          <p:nvPr/>
        </p:nvSpPr>
        <p:spPr bwMode="auto">
          <a:xfrm flipH="1">
            <a:off x="5885799" y="4450814"/>
            <a:ext cx="8772" cy="813"/>
          </a:xfrm>
          <a:prstGeom prst="line">
            <a:avLst/>
          </a:prstGeom>
          <a:noFill/>
          <a:ln w="22225">
            <a:solidFill>
              <a:srgbClr val="000000"/>
            </a:solidFill>
            <a:round/>
            <a:headEnd/>
            <a:tailEnd/>
          </a:ln>
        </p:spPr>
        <p:txBody>
          <a:bodyPr/>
          <a:lstStyle/>
          <a:p>
            <a:endParaRPr lang="zh-CN" altLang="en-US"/>
          </a:p>
        </p:txBody>
      </p:sp>
      <p:sp>
        <p:nvSpPr>
          <p:cNvPr id="159" name="Line 381"/>
          <p:cNvSpPr>
            <a:spLocks noChangeShapeType="1"/>
          </p:cNvSpPr>
          <p:nvPr/>
        </p:nvSpPr>
        <p:spPr bwMode="auto">
          <a:xfrm flipH="1">
            <a:off x="5866501" y="4450814"/>
            <a:ext cx="9649" cy="813"/>
          </a:xfrm>
          <a:prstGeom prst="line">
            <a:avLst/>
          </a:prstGeom>
          <a:noFill/>
          <a:ln w="22225">
            <a:solidFill>
              <a:srgbClr val="000000"/>
            </a:solidFill>
            <a:round/>
            <a:headEnd/>
            <a:tailEnd/>
          </a:ln>
        </p:spPr>
        <p:txBody>
          <a:bodyPr/>
          <a:lstStyle/>
          <a:p>
            <a:endParaRPr lang="zh-CN" altLang="en-US"/>
          </a:p>
        </p:txBody>
      </p:sp>
      <p:sp>
        <p:nvSpPr>
          <p:cNvPr id="160" name="Line 382"/>
          <p:cNvSpPr>
            <a:spLocks noChangeShapeType="1"/>
          </p:cNvSpPr>
          <p:nvPr/>
        </p:nvSpPr>
        <p:spPr bwMode="auto">
          <a:xfrm flipH="1">
            <a:off x="5848081" y="4450814"/>
            <a:ext cx="9649" cy="813"/>
          </a:xfrm>
          <a:prstGeom prst="line">
            <a:avLst/>
          </a:prstGeom>
          <a:noFill/>
          <a:ln w="22225">
            <a:solidFill>
              <a:srgbClr val="000000"/>
            </a:solidFill>
            <a:round/>
            <a:headEnd/>
            <a:tailEnd/>
          </a:ln>
        </p:spPr>
        <p:txBody>
          <a:bodyPr/>
          <a:lstStyle/>
          <a:p>
            <a:endParaRPr lang="zh-CN" altLang="en-US"/>
          </a:p>
        </p:txBody>
      </p:sp>
      <p:sp>
        <p:nvSpPr>
          <p:cNvPr id="161" name="Line 383"/>
          <p:cNvSpPr>
            <a:spLocks noChangeShapeType="1"/>
          </p:cNvSpPr>
          <p:nvPr/>
        </p:nvSpPr>
        <p:spPr bwMode="auto">
          <a:xfrm flipH="1">
            <a:off x="5829660" y="4450814"/>
            <a:ext cx="9649" cy="813"/>
          </a:xfrm>
          <a:prstGeom prst="line">
            <a:avLst/>
          </a:prstGeom>
          <a:noFill/>
          <a:ln w="22225">
            <a:solidFill>
              <a:srgbClr val="000000"/>
            </a:solidFill>
            <a:round/>
            <a:headEnd/>
            <a:tailEnd/>
          </a:ln>
        </p:spPr>
        <p:txBody>
          <a:bodyPr/>
          <a:lstStyle/>
          <a:p>
            <a:endParaRPr lang="zh-CN" altLang="en-US"/>
          </a:p>
        </p:txBody>
      </p:sp>
      <p:sp>
        <p:nvSpPr>
          <p:cNvPr id="162" name="Line 384"/>
          <p:cNvSpPr>
            <a:spLocks noChangeShapeType="1"/>
          </p:cNvSpPr>
          <p:nvPr/>
        </p:nvSpPr>
        <p:spPr bwMode="auto">
          <a:xfrm flipH="1">
            <a:off x="5811239" y="4450814"/>
            <a:ext cx="8772" cy="813"/>
          </a:xfrm>
          <a:prstGeom prst="line">
            <a:avLst/>
          </a:prstGeom>
          <a:noFill/>
          <a:ln w="22225">
            <a:solidFill>
              <a:srgbClr val="000000"/>
            </a:solidFill>
            <a:round/>
            <a:headEnd/>
            <a:tailEnd/>
          </a:ln>
        </p:spPr>
        <p:txBody>
          <a:bodyPr/>
          <a:lstStyle/>
          <a:p>
            <a:endParaRPr lang="zh-CN" altLang="en-US"/>
          </a:p>
        </p:txBody>
      </p:sp>
      <p:sp>
        <p:nvSpPr>
          <p:cNvPr id="163" name="Line 385"/>
          <p:cNvSpPr>
            <a:spLocks noChangeShapeType="1"/>
          </p:cNvSpPr>
          <p:nvPr/>
        </p:nvSpPr>
        <p:spPr bwMode="auto">
          <a:xfrm flipH="1">
            <a:off x="5791942" y="4450814"/>
            <a:ext cx="9649" cy="813"/>
          </a:xfrm>
          <a:prstGeom prst="line">
            <a:avLst/>
          </a:prstGeom>
          <a:noFill/>
          <a:ln w="22225">
            <a:solidFill>
              <a:srgbClr val="000000"/>
            </a:solidFill>
            <a:round/>
            <a:headEnd/>
            <a:tailEnd/>
          </a:ln>
        </p:spPr>
        <p:txBody>
          <a:bodyPr/>
          <a:lstStyle/>
          <a:p>
            <a:endParaRPr lang="zh-CN" altLang="en-US"/>
          </a:p>
        </p:txBody>
      </p:sp>
      <p:sp>
        <p:nvSpPr>
          <p:cNvPr id="164" name="Line 386"/>
          <p:cNvSpPr>
            <a:spLocks noChangeShapeType="1"/>
          </p:cNvSpPr>
          <p:nvPr/>
        </p:nvSpPr>
        <p:spPr bwMode="auto">
          <a:xfrm flipH="1">
            <a:off x="5773521" y="4450814"/>
            <a:ext cx="9649" cy="813"/>
          </a:xfrm>
          <a:prstGeom prst="line">
            <a:avLst/>
          </a:prstGeom>
          <a:noFill/>
          <a:ln w="22225">
            <a:solidFill>
              <a:srgbClr val="000000"/>
            </a:solidFill>
            <a:round/>
            <a:headEnd/>
            <a:tailEnd/>
          </a:ln>
        </p:spPr>
        <p:txBody>
          <a:bodyPr/>
          <a:lstStyle/>
          <a:p>
            <a:endParaRPr lang="zh-CN" altLang="en-US"/>
          </a:p>
        </p:txBody>
      </p:sp>
      <p:sp>
        <p:nvSpPr>
          <p:cNvPr id="165" name="Line 387"/>
          <p:cNvSpPr>
            <a:spLocks noChangeShapeType="1"/>
          </p:cNvSpPr>
          <p:nvPr/>
        </p:nvSpPr>
        <p:spPr bwMode="auto">
          <a:xfrm flipH="1">
            <a:off x="5755100" y="4450814"/>
            <a:ext cx="9649" cy="813"/>
          </a:xfrm>
          <a:prstGeom prst="line">
            <a:avLst/>
          </a:prstGeom>
          <a:noFill/>
          <a:ln w="22225">
            <a:solidFill>
              <a:srgbClr val="000000"/>
            </a:solidFill>
            <a:round/>
            <a:headEnd/>
            <a:tailEnd/>
          </a:ln>
        </p:spPr>
        <p:txBody>
          <a:bodyPr/>
          <a:lstStyle/>
          <a:p>
            <a:endParaRPr lang="zh-CN" altLang="en-US"/>
          </a:p>
        </p:txBody>
      </p:sp>
      <p:sp>
        <p:nvSpPr>
          <p:cNvPr id="166" name="Line 388"/>
          <p:cNvSpPr>
            <a:spLocks noChangeShapeType="1"/>
          </p:cNvSpPr>
          <p:nvPr/>
        </p:nvSpPr>
        <p:spPr bwMode="auto">
          <a:xfrm flipH="1">
            <a:off x="5736680" y="4450814"/>
            <a:ext cx="8772" cy="813"/>
          </a:xfrm>
          <a:prstGeom prst="line">
            <a:avLst/>
          </a:prstGeom>
          <a:noFill/>
          <a:ln w="22225">
            <a:solidFill>
              <a:srgbClr val="000000"/>
            </a:solidFill>
            <a:round/>
            <a:headEnd/>
            <a:tailEnd/>
          </a:ln>
        </p:spPr>
        <p:txBody>
          <a:bodyPr/>
          <a:lstStyle/>
          <a:p>
            <a:endParaRPr lang="zh-CN" altLang="en-US"/>
          </a:p>
        </p:txBody>
      </p:sp>
      <p:sp>
        <p:nvSpPr>
          <p:cNvPr id="167" name="Line 389"/>
          <p:cNvSpPr>
            <a:spLocks noChangeShapeType="1"/>
          </p:cNvSpPr>
          <p:nvPr/>
        </p:nvSpPr>
        <p:spPr bwMode="auto">
          <a:xfrm flipH="1">
            <a:off x="5717382" y="4450814"/>
            <a:ext cx="9649" cy="813"/>
          </a:xfrm>
          <a:prstGeom prst="line">
            <a:avLst/>
          </a:prstGeom>
          <a:noFill/>
          <a:ln w="22225">
            <a:solidFill>
              <a:srgbClr val="000000"/>
            </a:solidFill>
            <a:round/>
            <a:headEnd/>
            <a:tailEnd/>
          </a:ln>
        </p:spPr>
        <p:txBody>
          <a:bodyPr/>
          <a:lstStyle/>
          <a:p>
            <a:endParaRPr lang="zh-CN" altLang="en-US"/>
          </a:p>
        </p:txBody>
      </p:sp>
      <p:sp>
        <p:nvSpPr>
          <p:cNvPr id="168" name="Line 390"/>
          <p:cNvSpPr>
            <a:spLocks noChangeShapeType="1"/>
          </p:cNvSpPr>
          <p:nvPr/>
        </p:nvSpPr>
        <p:spPr bwMode="auto">
          <a:xfrm flipH="1">
            <a:off x="5698961" y="4450814"/>
            <a:ext cx="9649" cy="813"/>
          </a:xfrm>
          <a:prstGeom prst="line">
            <a:avLst/>
          </a:prstGeom>
          <a:noFill/>
          <a:ln w="22225">
            <a:solidFill>
              <a:srgbClr val="000000"/>
            </a:solidFill>
            <a:round/>
            <a:headEnd/>
            <a:tailEnd/>
          </a:ln>
        </p:spPr>
        <p:txBody>
          <a:bodyPr/>
          <a:lstStyle/>
          <a:p>
            <a:endParaRPr lang="zh-CN" altLang="en-US"/>
          </a:p>
        </p:txBody>
      </p:sp>
      <p:sp>
        <p:nvSpPr>
          <p:cNvPr id="169" name="Line 391"/>
          <p:cNvSpPr>
            <a:spLocks noChangeShapeType="1"/>
          </p:cNvSpPr>
          <p:nvPr/>
        </p:nvSpPr>
        <p:spPr bwMode="auto">
          <a:xfrm flipH="1">
            <a:off x="5680541" y="4450814"/>
            <a:ext cx="9649" cy="813"/>
          </a:xfrm>
          <a:prstGeom prst="line">
            <a:avLst/>
          </a:prstGeom>
          <a:noFill/>
          <a:ln w="22225">
            <a:solidFill>
              <a:srgbClr val="000000"/>
            </a:solidFill>
            <a:round/>
            <a:headEnd/>
            <a:tailEnd/>
          </a:ln>
        </p:spPr>
        <p:txBody>
          <a:bodyPr/>
          <a:lstStyle/>
          <a:p>
            <a:endParaRPr lang="zh-CN" altLang="en-US"/>
          </a:p>
        </p:txBody>
      </p:sp>
      <p:sp>
        <p:nvSpPr>
          <p:cNvPr id="170" name="Line 392"/>
          <p:cNvSpPr>
            <a:spLocks noChangeShapeType="1"/>
          </p:cNvSpPr>
          <p:nvPr/>
        </p:nvSpPr>
        <p:spPr bwMode="auto">
          <a:xfrm flipH="1">
            <a:off x="5662120" y="4450814"/>
            <a:ext cx="8772" cy="813"/>
          </a:xfrm>
          <a:prstGeom prst="line">
            <a:avLst/>
          </a:prstGeom>
          <a:noFill/>
          <a:ln w="22225">
            <a:solidFill>
              <a:srgbClr val="000000"/>
            </a:solidFill>
            <a:round/>
            <a:headEnd/>
            <a:tailEnd/>
          </a:ln>
        </p:spPr>
        <p:txBody>
          <a:bodyPr/>
          <a:lstStyle/>
          <a:p>
            <a:endParaRPr lang="zh-CN" altLang="en-US"/>
          </a:p>
        </p:txBody>
      </p:sp>
      <p:sp>
        <p:nvSpPr>
          <p:cNvPr id="171" name="Line 393"/>
          <p:cNvSpPr>
            <a:spLocks noChangeShapeType="1"/>
          </p:cNvSpPr>
          <p:nvPr/>
        </p:nvSpPr>
        <p:spPr bwMode="auto">
          <a:xfrm flipH="1">
            <a:off x="5642822" y="4450814"/>
            <a:ext cx="9649" cy="813"/>
          </a:xfrm>
          <a:prstGeom prst="line">
            <a:avLst/>
          </a:prstGeom>
          <a:noFill/>
          <a:ln w="22225">
            <a:solidFill>
              <a:srgbClr val="000000"/>
            </a:solidFill>
            <a:round/>
            <a:headEnd/>
            <a:tailEnd/>
          </a:ln>
        </p:spPr>
        <p:txBody>
          <a:bodyPr/>
          <a:lstStyle/>
          <a:p>
            <a:endParaRPr lang="zh-CN" altLang="en-US"/>
          </a:p>
        </p:txBody>
      </p:sp>
      <p:sp>
        <p:nvSpPr>
          <p:cNvPr id="172" name="Line 394"/>
          <p:cNvSpPr>
            <a:spLocks noChangeShapeType="1"/>
          </p:cNvSpPr>
          <p:nvPr/>
        </p:nvSpPr>
        <p:spPr bwMode="auto">
          <a:xfrm flipH="1">
            <a:off x="5624402" y="4450814"/>
            <a:ext cx="9649" cy="813"/>
          </a:xfrm>
          <a:prstGeom prst="line">
            <a:avLst/>
          </a:prstGeom>
          <a:noFill/>
          <a:ln w="22225">
            <a:solidFill>
              <a:srgbClr val="000000"/>
            </a:solidFill>
            <a:round/>
            <a:headEnd/>
            <a:tailEnd/>
          </a:ln>
        </p:spPr>
        <p:txBody>
          <a:bodyPr/>
          <a:lstStyle/>
          <a:p>
            <a:endParaRPr lang="zh-CN" altLang="en-US"/>
          </a:p>
        </p:txBody>
      </p:sp>
      <p:sp>
        <p:nvSpPr>
          <p:cNvPr id="173" name="Line 395"/>
          <p:cNvSpPr>
            <a:spLocks noChangeShapeType="1"/>
          </p:cNvSpPr>
          <p:nvPr/>
        </p:nvSpPr>
        <p:spPr bwMode="auto">
          <a:xfrm flipH="1">
            <a:off x="5605981" y="4450814"/>
            <a:ext cx="9649" cy="813"/>
          </a:xfrm>
          <a:prstGeom prst="line">
            <a:avLst/>
          </a:prstGeom>
          <a:noFill/>
          <a:ln w="22225">
            <a:solidFill>
              <a:srgbClr val="000000"/>
            </a:solidFill>
            <a:round/>
            <a:headEnd/>
            <a:tailEnd/>
          </a:ln>
        </p:spPr>
        <p:txBody>
          <a:bodyPr/>
          <a:lstStyle/>
          <a:p>
            <a:endParaRPr lang="zh-CN" altLang="en-US"/>
          </a:p>
        </p:txBody>
      </p:sp>
      <p:sp>
        <p:nvSpPr>
          <p:cNvPr id="174" name="Line 396"/>
          <p:cNvSpPr>
            <a:spLocks noChangeShapeType="1"/>
          </p:cNvSpPr>
          <p:nvPr/>
        </p:nvSpPr>
        <p:spPr bwMode="auto">
          <a:xfrm flipH="1">
            <a:off x="5587561" y="4450814"/>
            <a:ext cx="8772" cy="813"/>
          </a:xfrm>
          <a:prstGeom prst="line">
            <a:avLst/>
          </a:prstGeom>
          <a:noFill/>
          <a:ln w="22225">
            <a:solidFill>
              <a:srgbClr val="000000"/>
            </a:solidFill>
            <a:round/>
            <a:headEnd/>
            <a:tailEnd/>
          </a:ln>
        </p:spPr>
        <p:txBody>
          <a:bodyPr/>
          <a:lstStyle/>
          <a:p>
            <a:endParaRPr lang="zh-CN" altLang="en-US"/>
          </a:p>
        </p:txBody>
      </p:sp>
      <p:sp>
        <p:nvSpPr>
          <p:cNvPr id="175" name="Line 397"/>
          <p:cNvSpPr>
            <a:spLocks noChangeShapeType="1"/>
          </p:cNvSpPr>
          <p:nvPr/>
        </p:nvSpPr>
        <p:spPr bwMode="auto">
          <a:xfrm flipH="1">
            <a:off x="5568263" y="4450814"/>
            <a:ext cx="9649" cy="813"/>
          </a:xfrm>
          <a:prstGeom prst="line">
            <a:avLst/>
          </a:prstGeom>
          <a:noFill/>
          <a:ln w="22225">
            <a:solidFill>
              <a:srgbClr val="000000"/>
            </a:solidFill>
            <a:round/>
            <a:headEnd/>
            <a:tailEnd/>
          </a:ln>
        </p:spPr>
        <p:txBody>
          <a:bodyPr/>
          <a:lstStyle/>
          <a:p>
            <a:endParaRPr lang="zh-CN" altLang="en-US"/>
          </a:p>
        </p:txBody>
      </p:sp>
      <p:sp>
        <p:nvSpPr>
          <p:cNvPr id="176" name="Line 398"/>
          <p:cNvSpPr>
            <a:spLocks noChangeShapeType="1"/>
          </p:cNvSpPr>
          <p:nvPr/>
        </p:nvSpPr>
        <p:spPr bwMode="auto">
          <a:xfrm flipH="1">
            <a:off x="5549842" y="4450814"/>
            <a:ext cx="9649" cy="813"/>
          </a:xfrm>
          <a:prstGeom prst="line">
            <a:avLst/>
          </a:prstGeom>
          <a:noFill/>
          <a:ln w="22225">
            <a:solidFill>
              <a:srgbClr val="000000"/>
            </a:solidFill>
            <a:round/>
            <a:headEnd/>
            <a:tailEnd/>
          </a:ln>
        </p:spPr>
        <p:txBody>
          <a:bodyPr/>
          <a:lstStyle/>
          <a:p>
            <a:endParaRPr lang="zh-CN" altLang="en-US"/>
          </a:p>
        </p:txBody>
      </p:sp>
      <p:sp>
        <p:nvSpPr>
          <p:cNvPr id="177" name="Line 399"/>
          <p:cNvSpPr>
            <a:spLocks noChangeShapeType="1"/>
          </p:cNvSpPr>
          <p:nvPr/>
        </p:nvSpPr>
        <p:spPr bwMode="auto">
          <a:xfrm flipH="1">
            <a:off x="5531422" y="4450814"/>
            <a:ext cx="9649" cy="813"/>
          </a:xfrm>
          <a:prstGeom prst="line">
            <a:avLst/>
          </a:prstGeom>
          <a:noFill/>
          <a:ln w="22225">
            <a:solidFill>
              <a:srgbClr val="000000"/>
            </a:solidFill>
            <a:round/>
            <a:headEnd/>
            <a:tailEnd/>
          </a:ln>
        </p:spPr>
        <p:txBody>
          <a:bodyPr/>
          <a:lstStyle/>
          <a:p>
            <a:endParaRPr lang="zh-CN" altLang="en-US"/>
          </a:p>
        </p:txBody>
      </p:sp>
      <p:sp>
        <p:nvSpPr>
          <p:cNvPr id="178" name="Line 400"/>
          <p:cNvSpPr>
            <a:spLocks noChangeShapeType="1"/>
          </p:cNvSpPr>
          <p:nvPr/>
        </p:nvSpPr>
        <p:spPr bwMode="auto">
          <a:xfrm flipH="1">
            <a:off x="5513001" y="4450814"/>
            <a:ext cx="8772" cy="813"/>
          </a:xfrm>
          <a:prstGeom prst="line">
            <a:avLst/>
          </a:prstGeom>
          <a:noFill/>
          <a:ln w="22225">
            <a:solidFill>
              <a:srgbClr val="000000"/>
            </a:solidFill>
            <a:round/>
            <a:headEnd/>
            <a:tailEnd/>
          </a:ln>
        </p:spPr>
        <p:txBody>
          <a:bodyPr/>
          <a:lstStyle/>
          <a:p>
            <a:endParaRPr lang="zh-CN" altLang="en-US"/>
          </a:p>
        </p:txBody>
      </p:sp>
      <p:sp>
        <p:nvSpPr>
          <p:cNvPr id="179" name="Line 401"/>
          <p:cNvSpPr>
            <a:spLocks noChangeShapeType="1"/>
          </p:cNvSpPr>
          <p:nvPr/>
        </p:nvSpPr>
        <p:spPr bwMode="auto">
          <a:xfrm flipH="1">
            <a:off x="5493703" y="4450814"/>
            <a:ext cx="9649" cy="813"/>
          </a:xfrm>
          <a:prstGeom prst="line">
            <a:avLst/>
          </a:prstGeom>
          <a:noFill/>
          <a:ln w="22225">
            <a:solidFill>
              <a:srgbClr val="000000"/>
            </a:solidFill>
            <a:round/>
            <a:headEnd/>
            <a:tailEnd/>
          </a:ln>
        </p:spPr>
        <p:txBody>
          <a:bodyPr/>
          <a:lstStyle/>
          <a:p>
            <a:endParaRPr lang="zh-CN" altLang="en-US"/>
          </a:p>
        </p:txBody>
      </p:sp>
      <p:sp>
        <p:nvSpPr>
          <p:cNvPr id="180" name="Line 402"/>
          <p:cNvSpPr>
            <a:spLocks noChangeShapeType="1"/>
          </p:cNvSpPr>
          <p:nvPr/>
        </p:nvSpPr>
        <p:spPr bwMode="auto">
          <a:xfrm flipH="1">
            <a:off x="5478791" y="4450814"/>
            <a:ext cx="6140" cy="813"/>
          </a:xfrm>
          <a:prstGeom prst="line">
            <a:avLst/>
          </a:prstGeom>
          <a:noFill/>
          <a:ln w="22225">
            <a:solidFill>
              <a:srgbClr val="000000"/>
            </a:solidFill>
            <a:round/>
            <a:headEnd/>
            <a:tailEnd/>
          </a:ln>
        </p:spPr>
        <p:txBody>
          <a:bodyPr/>
          <a:lstStyle/>
          <a:p>
            <a:endParaRPr lang="zh-CN" altLang="en-US"/>
          </a:p>
        </p:txBody>
      </p:sp>
      <p:sp>
        <p:nvSpPr>
          <p:cNvPr id="181" name="Line 403"/>
          <p:cNvSpPr>
            <a:spLocks noChangeShapeType="1"/>
          </p:cNvSpPr>
          <p:nvPr/>
        </p:nvSpPr>
        <p:spPr bwMode="auto">
          <a:xfrm flipH="1">
            <a:off x="5835800" y="5300425"/>
            <a:ext cx="9649" cy="813"/>
          </a:xfrm>
          <a:prstGeom prst="line">
            <a:avLst/>
          </a:prstGeom>
          <a:noFill/>
          <a:ln w="22225">
            <a:solidFill>
              <a:srgbClr val="000000"/>
            </a:solidFill>
            <a:round/>
            <a:headEnd/>
            <a:tailEnd/>
          </a:ln>
        </p:spPr>
        <p:txBody>
          <a:bodyPr/>
          <a:lstStyle/>
          <a:p>
            <a:endParaRPr lang="zh-CN" altLang="en-US"/>
          </a:p>
        </p:txBody>
      </p:sp>
      <p:sp>
        <p:nvSpPr>
          <p:cNvPr id="182" name="Line 404"/>
          <p:cNvSpPr>
            <a:spLocks noChangeShapeType="1"/>
          </p:cNvSpPr>
          <p:nvPr/>
        </p:nvSpPr>
        <p:spPr bwMode="auto">
          <a:xfrm flipH="1">
            <a:off x="5817380" y="5300425"/>
            <a:ext cx="8772" cy="813"/>
          </a:xfrm>
          <a:prstGeom prst="line">
            <a:avLst/>
          </a:prstGeom>
          <a:noFill/>
          <a:ln w="22225">
            <a:solidFill>
              <a:srgbClr val="000000"/>
            </a:solidFill>
            <a:round/>
            <a:headEnd/>
            <a:tailEnd/>
          </a:ln>
        </p:spPr>
        <p:txBody>
          <a:bodyPr/>
          <a:lstStyle/>
          <a:p>
            <a:endParaRPr lang="zh-CN" altLang="en-US"/>
          </a:p>
        </p:txBody>
      </p:sp>
      <p:sp>
        <p:nvSpPr>
          <p:cNvPr id="183" name="Line 405"/>
          <p:cNvSpPr>
            <a:spLocks noChangeShapeType="1"/>
          </p:cNvSpPr>
          <p:nvPr/>
        </p:nvSpPr>
        <p:spPr bwMode="auto">
          <a:xfrm flipH="1">
            <a:off x="5798082" y="5300425"/>
            <a:ext cx="9649" cy="813"/>
          </a:xfrm>
          <a:prstGeom prst="line">
            <a:avLst/>
          </a:prstGeom>
          <a:noFill/>
          <a:ln w="22225">
            <a:solidFill>
              <a:srgbClr val="000000"/>
            </a:solidFill>
            <a:round/>
            <a:headEnd/>
            <a:tailEnd/>
          </a:ln>
        </p:spPr>
        <p:txBody>
          <a:bodyPr/>
          <a:lstStyle/>
          <a:p>
            <a:endParaRPr lang="zh-CN" altLang="en-US"/>
          </a:p>
        </p:txBody>
      </p:sp>
      <p:sp>
        <p:nvSpPr>
          <p:cNvPr id="184" name="Line 406"/>
          <p:cNvSpPr>
            <a:spLocks noChangeShapeType="1"/>
          </p:cNvSpPr>
          <p:nvPr/>
        </p:nvSpPr>
        <p:spPr bwMode="auto">
          <a:xfrm flipH="1">
            <a:off x="5779661" y="5300425"/>
            <a:ext cx="9649" cy="813"/>
          </a:xfrm>
          <a:prstGeom prst="line">
            <a:avLst/>
          </a:prstGeom>
          <a:noFill/>
          <a:ln w="22225">
            <a:solidFill>
              <a:srgbClr val="000000"/>
            </a:solidFill>
            <a:round/>
            <a:headEnd/>
            <a:tailEnd/>
          </a:ln>
        </p:spPr>
        <p:txBody>
          <a:bodyPr/>
          <a:lstStyle/>
          <a:p>
            <a:endParaRPr lang="zh-CN" altLang="en-US"/>
          </a:p>
        </p:txBody>
      </p:sp>
      <p:sp>
        <p:nvSpPr>
          <p:cNvPr id="185" name="Line 407"/>
          <p:cNvSpPr>
            <a:spLocks noChangeShapeType="1"/>
          </p:cNvSpPr>
          <p:nvPr/>
        </p:nvSpPr>
        <p:spPr bwMode="auto">
          <a:xfrm flipH="1">
            <a:off x="5761241" y="5300425"/>
            <a:ext cx="9649" cy="813"/>
          </a:xfrm>
          <a:prstGeom prst="line">
            <a:avLst/>
          </a:prstGeom>
          <a:noFill/>
          <a:ln w="22225">
            <a:solidFill>
              <a:srgbClr val="000000"/>
            </a:solidFill>
            <a:round/>
            <a:headEnd/>
            <a:tailEnd/>
          </a:ln>
        </p:spPr>
        <p:txBody>
          <a:bodyPr/>
          <a:lstStyle/>
          <a:p>
            <a:endParaRPr lang="zh-CN" altLang="en-US"/>
          </a:p>
        </p:txBody>
      </p:sp>
      <p:sp>
        <p:nvSpPr>
          <p:cNvPr id="186" name="Line 408"/>
          <p:cNvSpPr>
            <a:spLocks noChangeShapeType="1"/>
          </p:cNvSpPr>
          <p:nvPr/>
        </p:nvSpPr>
        <p:spPr bwMode="auto">
          <a:xfrm flipH="1">
            <a:off x="5742820" y="5300425"/>
            <a:ext cx="8772" cy="813"/>
          </a:xfrm>
          <a:prstGeom prst="line">
            <a:avLst/>
          </a:prstGeom>
          <a:noFill/>
          <a:ln w="22225">
            <a:solidFill>
              <a:srgbClr val="000000"/>
            </a:solidFill>
            <a:round/>
            <a:headEnd/>
            <a:tailEnd/>
          </a:ln>
        </p:spPr>
        <p:txBody>
          <a:bodyPr/>
          <a:lstStyle/>
          <a:p>
            <a:endParaRPr lang="zh-CN" altLang="en-US"/>
          </a:p>
        </p:txBody>
      </p:sp>
      <p:sp>
        <p:nvSpPr>
          <p:cNvPr id="187" name="Line 409"/>
          <p:cNvSpPr>
            <a:spLocks noChangeShapeType="1"/>
          </p:cNvSpPr>
          <p:nvPr/>
        </p:nvSpPr>
        <p:spPr bwMode="auto">
          <a:xfrm flipH="1">
            <a:off x="5724399" y="5300425"/>
            <a:ext cx="8772" cy="813"/>
          </a:xfrm>
          <a:prstGeom prst="line">
            <a:avLst/>
          </a:prstGeom>
          <a:noFill/>
          <a:ln w="22225">
            <a:solidFill>
              <a:srgbClr val="000000"/>
            </a:solidFill>
            <a:round/>
            <a:headEnd/>
            <a:tailEnd/>
          </a:ln>
        </p:spPr>
        <p:txBody>
          <a:bodyPr/>
          <a:lstStyle/>
          <a:p>
            <a:endParaRPr lang="zh-CN" altLang="en-US"/>
          </a:p>
        </p:txBody>
      </p:sp>
      <p:sp>
        <p:nvSpPr>
          <p:cNvPr id="188" name="Line 410"/>
          <p:cNvSpPr>
            <a:spLocks noChangeShapeType="1"/>
          </p:cNvSpPr>
          <p:nvPr/>
        </p:nvSpPr>
        <p:spPr bwMode="auto">
          <a:xfrm flipH="1">
            <a:off x="5705102" y="5300425"/>
            <a:ext cx="9649" cy="813"/>
          </a:xfrm>
          <a:prstGeom prst="line">
            <a:avLst/>
          </a:prstGeom>
          <a:noFill/>
          <a:ln w="22225">
            <a:solidFill>
              <a:srgbClr val="000000"/>
            </a:solidFill>
            <a:round/>
            <a:headEnd/>
            <a:tailEnd/>
          </a:ln>
        </p:spPr>
        <p:txBody>
          <a:bodyPr/>
          <a:lstStyle/>
          <a:p>
            <a:endParaRPr lang="zh-CN" altLang="en-US"/>
          </a:p>
        </p:txBody>
      </p:sp>
      <p:sp>
        <p:nvSpPr>
          <p:cNvPr id="189" name="Line 411"/>
          <p:cNvSpPr>
            <a:spLocks noChangeShapeType="1"/>
          </p:cNvSpPr>
          <p:nvPr/>
        </p:nvSpPr>
        <p:spPr bwMode="auto">
          <a:xfrm flipH="1">
            <a:off x="5686681" y="5300425"/>
            <a:ext cx="9649" cy="813"/>
          </a:xfrm>
          <a:prstGeom prst="line">
            <a:avLst/>
          </a:prstGeom>
          <a:noFill/>
          <a:ln w="22225">
            <a:solidFill>
              <a:srgbClr val="000000"/>
            </a:solidFill>
            <a:round/>
            <a:headEnd/>
            <a:tailEnd/>
          </a:ln>
        </p:spPr>
        <p:txBody>
          <a:bodyPr/>
          <a:lstStyle/>
          <a:p>
            <a:endParaRPr lang="zh-CN" altLang="en-US"/>
          </a:p>
        </p:txBody>
      </p:sp>
      <p:sp>
        <p:nvSpPr>
          <p:cNvPr id="190" name="Line 412"/>
          <p:cNvSpPr>
            <a:spLocks noChangeShapeType="1"/>
          </p:cNvSpPr>
          <p:nvPr/>
        </p:nvSpPr>
        <p:spPr bwMode="auto">
          <a:xfrm flipH="1">
            <a:off x="5668260" y="5300425"/>
            <a:ext cx="8772" cy="813"/>
          </a:xfrm>
          <a:prstGeom prst="line">
            <a:avLst/>
          </a:prstGeom>
          <a:noFill/>
          <a:ln w="22225">
            <a:solidFill>
              <a:srgbClr val="000000"/>
            </a:solidFill>
            <a:round/>
            <a:headEnd/>
            <a:tailEnd/>
          </a:ln>
        </p:spPr>
        <p:txBody>
          <a:bodyPr/>
          <a:lstStyle/>
          <a:p>
            <a:endParaRPr lang="zh-CN" altLang="en-US"/>
          </a:p>
        </p:txBody>
      </p:sp>
      <p:sp>
        <p:nvSpPr>
          <p:cNvPr id="191" name="Line 413"/>
          <p:cNvSpPr>
            <a:spLocks noChangeShapeType="1"/>
          </p:cNvSpPr>
          <p:nvPr/>
        </p:nvSpPr>
        <p:spPr bwMode="auto">
          <a:xfrm flipH="1">
            <a:off x="5649840" y="5300425"/>
            <a:ext cx="8772" cy="813"/>
          </a:xfrm>
          <a:prstGeom prst="line">
            <a:avLst/>
          </a:prstGeom>
          <a:noFill/>
          <a:ln w="22225">
            <a:solidFill>
              <a:srgbClr val="000000"/>
            </a:solidFill>
            <a:round/>
            <a:headEnd/>
            <a:tailEnd/>
          </a:ln>
        </p:spPr>
        <p:txBody>
          <a:bodyPr/>
          <a:lstStyle/>
          <a:p>
            <a:endParaRPr lang="zh-CN" altLang="en-US"/>
          </a:p>
        </p:txBody>
      </p:sp>
      <p:sp>
        <p:nvSpPr>
          <p:cNvPr id="192" name="Line 414"/>
          <p:cNvSpPr>
            <a:spLocks noChangeShapeType="1"/>
          </p:cNvSpPr>
          <p:nvPr/>
        </p:nvSpPr>
        <p:spPr bwMode="auto">
          <a:xfrm flipH="1">
            <a:off x="5630542" y="5300425"/>
            <a:ext cx="9649" cy="813"/>
          </a:xfrm>
          <a:prstGeom prst="line">
            <a:avLst/>
          </a:prstGeom>
          <a:noFill/>
          <a:ln w="22225">
            <a:solidFill>
              <a:srgbClr val="000000"/>
            </a:solidFill>
            <a:round/>
            <a:headEnd/>
            <a:tailEnd/>
          </a:ln>
        </p:spPr>
        <p:txBody>
          <a:bodyPr/>
          <a:lstStyle/>
          <a:p>
            <a:endParaRPr lang="zh-CN" altLang="en-US"/>
          </a:p>
        </p:txBody>
      </p:sp>
      <p:sp>
        <p:nvSpPr>
          <p:cNvPr id="193" name="Line 415"/>
          <p:cNvSpPr>
            <a:spLocks noChangeShapeType="1"/>
          </p:cNvSpPr>
          <p:nvPr/>
        </p:nvSpPr>
        <p:spPr bwMode="auto">
          <a:xfrm flipH="1">
            <a:off x="5612121" y="5300425"/>
            <a:ext cx="9649" cy="813"/>
          </a:xfrm>
          <a:prstGeom prst="line">
            <a:avLst/>
          </a:prstGeom>
          <a:noFill/>
          <a:ln w="22225">
            <a:solidFill>
              <a:srgbClr val="000000"/>
            </a:solidFill>
            <a:round/>
            <a:headEnd/>
            <a:tailEnd/>
          </a:ln>
        </p:spPr>
        <p:txBody>
          <a:bodyPr/>
          <a:lstStyle/>
          <a:p>
            <a:endParaRPr lang="zh-CN" altLang="en-US"/>
          </a:p>
        </p:txBody>
      </p:sp>
      <p:sp>
        <p:nvSpPr>
          <p:cNvPr id="194" name="Line 416"/>
          <p:cNvSpPr>
            <a:spLocks noChangeShapeType="1"/>
          </p:cNvSpPr>
          <p:nvPr/>
        </p:nvSpPr>
        <p:spPr bwMode="auto">
          <a:xfrm flipH="1">
            <a:off x="5593701" y="5300425"/>
            <a:ext cx="8772" cy="813"/>
          </a:xfrm>
          <a:prstGeom prst="line">
            <a:avLst/>
          </a:prstGeom>
          <a:noFill/>
          <a:ln w="22225">
            <a:solidFill>
              <a:srgbClr val="000000"/>
            </a:solidFill>
            <a:round/>
            <a:headEnd/>
            <a:tailEnd/>
          </a:ln>
        </p:spPr>
        <p:txBody>
          <a:bodyPr/>
          <a:lstStyle/>
          <a:p>
            <a:endParaRPr lang="zh-CN" altLang="en-US"/>
          </a:p>
        </p:txBody>
      </p:sp>
      <p:sp>
        <p:nvSpPr>
          <p:cNvPr id="195" name="Line 417"/>
          <p:cNvSpPr>
            <a:spLocks noChangeShapeType="1"/>
          </p:cNvSpPr>
          <p:nvPr/>
        </p:nvSpPr>
        <p:spPr bwMode="auto">
          <a:xfrm flipH="1">
            <a:off x="5575280" y="5300425"/>
            <a:ext cx="8772" cy="813"/>
          </a:xfrm>
          <a:prstGeom prst="line">
            <a:avLst/>
          </a:prstGeom>
          <a:noFill/>
          <a:ln w="22225">
            <a:solidFill>
              <a:srgbClr val="000000"/>
            </a:solidFill>
            <a:round/>
            <a:headEnd/>
            <a:tailEnd/>
          </a:ln>
        </p:spPr>
        <p:txBody>
          <a:bodyPr/>
          <a:lstStyle/>
          <a:p>
            <a:endParaRPr lang="zh-CN" altLang="en-US"/>
          </a:p>
        </p:txBody>
      </p:sp>
      <p:sp>
        <p:nvSpPr>
          <p:cNvPr id="196" name="Line 418"/>
          <p:cNvSpPr>
            <a:spLocks noChangeShapeType="1"/>
          </p:cNvSpPr>
          <p:nvPr/>
        </p:nvSpPr>
        <p:spPr bwMode="auto">
          <a:xfrm flipH="1">
            <a:off x="5555982" y="5300425"/>
            <a:ext cx="9649" cy="813"/>
          </a:xfrm>
          <a:prstGeom prst="line">
            <a:avLst/>
          </a:prstGeom>
          <a:noFill/>
          <a:ln w="22225">
            <a:solidFill>
              <a:srgbClr val="000000"/>
            </a:solidFill>
            <a:round/>
            <a:headEnd/>
            <a:tailEnd/>
          </a:ln>
        </p:spPr>
        <p:txBody>
          <a:bodyPr/>
          <a:lstStyle/>
          <a:p>
            <a:endParaRPr lang="zh-CN" altLang="en-US"/>
          </a:p>
        </p:txBody>
      </p:sp>
      <p:sp>
        <p:nvSpPr>
          <p:cNvPr id="197" name="Line 419"/>
          <p:cNvSpPr>
            <a:spLocks noChangeShapeType="1"/>
          </p:cNvSpPr>
          <p:nvPr/>
        </p:nvSpPr>
        <p:spPr bwMode="auto">
          <a:xfrm flipH="1">
            <a:off x="5537562" y="5300425"/>
            <a:ext cx="9649" cy="813"/>
          </a:xfrm>
          <a:prstGeom prst="line">
            <a:avLst/>
          </a:prstGeom>
          <a:noFill/>
          <a:ln w="22225">
            <a:solidFill>
              <a:srgbClr val="000000"/>
            </a:solidFill>
            <a:round/>
            <a:headEnd/>
            <a:tailEnd/>
          </a:ln>
        </p:spPr>
        <p:txBody>
          <a:bodyPr/>
          <a:lstStyle/>
          <a:p>
            <a:endParaRPr lang="zh-CN" altLang="en-US"/>
          </a:p>
        </p:txBody>
      </p:sp>
      <p:sp>
        <p:nvSpPr>
          <p:cNvPr id="198" name="Line 420"/>
          <p:cNvSpPr>
            <a:spLocks noChangeShapeType="1"/>
          </p:cNvSpPr>
          <p:nvPr/>
        </p:nvSpPr>
        <p:spPr bwMode="auto">
          <a:xfrm flipH="1">
            <a:off x="5519141" y="5300425"/>
            <a:ext cx="8772" cy="813"/>
          </a:xfrm>
          <a:prstGeom prst="line">
            <a:avLst/>
          </a:prstGeom>
          <a:noFill/>
          <a:ln w="22225">
            <a:solidFill>
              <a:srgbClr val="000000"/>
            </a:solidFill>
            <a:round/>
            <a:headEnd/>
            <a:tailEnd/>
          </a:ln>
        </p:spPr>
        <p:txBody>
          <a:bodyPr/>
          <a:lstStyle/>
          <a:p>
            <a:endParaRPr lang="zh-CN" altLang="en-US"/>
          </a:p>
        </p:txBody>
      </p:sp>
      <p:sp>
        <p:nvSpPr>
          <p:cNvPr id="199" name="Line 421"/>
          <p:cNvSpPr>
            <a:spLocks noChangeShapeType="1"/>
          </p:cNvSpPr>
          <p:nvPr/>
        </p:nvSpPr>
        <p:spPr bwMode="auto">
          <a:xfrm flipH="1">
            <a:off x="5500721" y="5300425"/>
            <a:ext cx="8772" cy="813"/>
          </a:xfrm>
          <a:prstGeom prst="line">
            <a:avLst/>
          </a:prstGeom>
          <a:noFill/>
          <a:ln w="22225">
            <a:solidFill>
              <a:srgbClr val="000000"/>
            </a:solidFill>
            <a:round/>
            <a:headEnd/>
            <a:tailEnd/>
          </a:ln>
        </p:spPr>
        <p:txBody>
          <a:bodyPr/>
          <a:lstStyle/>
          <a:p>
            <a:endParaRPr lang="zh-CN" altLang="en-US"/>
          </a:p>
        </p:txBody>
      </p:sp>
      <p:sp>
        <p:nvSpPr>
          <p:cNvPr id="200" name="Line 422"/>
          <p:cNvSpPr>
            <a:spLocks noChangeShapeType="1"/>
          </p:cNvSpPr>
          <p:nvPr/>
        </p:nvSpPr>
        <p:spPr bwMode="auto">
          <a:xfrm flipH="1">
            <a:off x="5481423" y="5300425"/>
            <a:ext cx="9649" cy="813"/>
          </a:xfrm>
          <a:prstGeom prst="line">
            <a:avLst/>
          </a:prstGeom>
          <a:noFill/>
          <a:ln w="22225">
            <a:solidFill>
              <a:srgbClr val="000000"/>
            </a:solidFill>
            <a:round/>
            <a:headEnd/>
            <a:tailEnd/>
          </a:ln>
        </p:spPr>
        <p:txBody>
          <a:bodyPr/>
          <a:lstStyle/>
          <a:p>
            <a:endParaRPr lang="zh-CN" altLang="en-US"/>
          </a:p>
        </p:txBody>
      </p:sp>
      <p:sp>
        <p:nvSpPr>
          <p:cNvPr id="201" name="Line 423"/>
          <p:cNvSpPr>
            <a:spLocks noChangeShapeType="1"/>
          </p:cNvSpPr>
          <p:nvPr/>
        </p:nvSpPr>
        <p:spPr bwMode="auto">
          <a:xfrm>
            <a:off x="5753346" y="5894745"/>
            <a:ext cx="357886" cy="813"/>
          </a:xfrm>
          <a:prstGeom prst="line">
            <a:avLst/>
          </a:prstGeom>
          <a:noFill/>
          <a:ln w="22225">
            <a:solidFill>
              <a:srgbClr val="000000"/>
            </a:solidFill>
            <a:round/>
            <a:headEnd/>
            <a:tailEnd/>
          </a:ln>
        </p:spPr>
        <p:txBody>
          <a:bodyPr/>
          <a:lstStyle/>
          <a:p>
            <a:endParaRPr lang="zh-CN" altLang="en-US"/>
          </a:p>
        </p:txBody>
      </p:sp>
      <p:sp>
        <p:nvSpPr>
          <p:cNvPr id="202" name="Freeform 424"/>
          <p:cNvSpPr>
            <a:spLocks/>
          </p:cNvSpPr>
          <p:nvPr/>
        </p:nvSpPr>
        <p:spPr bwMode="auto">
          <a:xfrm>
            <a:off x="6102460" y="5860598"/>
            <a:ext cx="108769" cy="68294"/>
          </a:xfrm>
          <a:custGeom>
            <a:avLst/>
            <a:gdLst>
              <a:gd name="T0" fmla="*/ 0 w 250"/>
              <a:gd name="T1" fmla="*/ 0 h 166"/>
              <a:gd name="T2" fmla="*/ 124 w 250"/>
              <a:gd name="T3" fmla="*/ 42 h 166"/>
              <a:gd name="T4" fmla="*/ 0 w 250"/>
              <a:gd name="T5" fmla="*/ 84 h 166"/>
              <a:gd name="T6" fmla="*/ 0 w 250"/>
              <a:gd name="T7" fmla="*/ 0 h 166"/>
              <a:gd name="T8" fmla="*/ 0 60000 65536"/>
              <a:gd name="T9" fmla="*/ 0 60000 65536"/>
              <a:gd name="T10" fmla="*/ 0 60000 65536"/>
              <a:gd name="T11" fmla="*/ 0 60000 65536"/>
              <a:gd name="T12" fmla="*/ 0 w 250"/>
              <a:gd name="T13" fmla="*/ 0 h 166"/>
              <a:gd name="T14" fmla="*/ 250 w 250"/>
              <a:gd name="T15" fmla="*/ 166 h 166"/>
            </a:gdLst>
            <a:ahLst/>
            <a:cxnLst>
              <a:cxn ang="T8">
                <a:pos x="T0" y="T1"/>
              </a:cxn>
              <a:cxn ang="T9">
                <a:pos x="T2" y="T3"/>
              </a:cxn>
              <a:cxn ang="T10">
                <a:pos x="T4" y="T5"/>
              </a:cxn>
              <a:cxn ang="T11">
                <a:pos x="T6" y="T7"/>
              </a:cxn>
            </a:cxnLst>
            <a:rect l="T12" t="T13" r="T14" b="T15"/>
            <a:pathLst>
              <a:path w="250" h="166">
                <a:moveTo>
                  <a:pt x="0" y="0"/>
                </a:moveTo>
                <a:lnTo>
                  <a:pt x="250" y="83"/>
                </a:lnTo>
                <a:lnTo>
                  <a:pt x="0" y="166"/>
                </a:lnTo>
                <a:lnTo>
                  <a:pt x="0" y="0"/>
                </a:lnTo>
                <a:close/>
              </a:path>
            </a:pathLst>
          </a:custGeom>
          <a:solidFill>
            <a:srgbClr val="000000"/>
          </a:solidFill>
          <a:ln w="22225">
            <a:noFill/>
            <a:round/>
            <a:headEnd/>
            <a:tailEnd/>
          </a:ln>
        </p:spPr>
        <p:txBody>
          <a:bodyPr/>
          <a:lstStyle/>
          <a:p>
            <a:endParaRPr lang="zh-CN" altLang="en-US"/>
          </a:p>
        </p:txBody>
      </p:sp>
      <p:sp>
        <p:nvSpPr>
          <p:cNvPr id="203" name="Line 425"/>
          <p:cNvSpPr>
            <a:spLocks noChangeShapeType="1"/>
          </p:cNvSpPr>
          <p:nvPr/>
        </p:nvSpPr>
        <p:spPr bwMode="auto">
          <a:xfrm>
            <a:off x="6678762" y="5894745"/>
            <a:ext cx="357886" cy="813"/>
          </a:xfrm>
          <a:prstGeom prst="line">
            <a:avLst/>
          </a:prstGeom>
          <a:noFill/>
          <a:ln w="22225">
            <a:solidFill>
              <a:srgbClr val="000000"/>
            </a:solidFill>
            <a:round/>
            <a:headEnd/>
            <a:tailEnd/>
          </a:ln>
        </p:spPr>
        <p:txBody>
          <a:bodyPr/>
          <a:lstStyle/>
          <a:p>
            <a:endParaRPr lang="zh-CN" altLang="en-US"/>
          </a:p>
        </p:txBody>
      </p:sp>
      <p:sp>
        <p:nvSpPr>
          <p:cNvPr id="204" name="Freeform 426"/>
          <p:cNvSpPr>
            <a:spLocks/>
          </p:cNvSpPr>
          <p:nvPr/>
        </p:nvSpPr>
        <p:spPr bwMode="auto">
          <a:xfrm>
            <a:off x="6578765" y="5860598"/>
            <a:ext cx="109646" cy="68294"/>
          </a:xfrm>
          <a:custGeom>
            <a:avLst/>
            <a:gdLst>
              <a:gd name="T0" fmla="*/ 125 w 250"/>
              <a:gd name="T1" fmla="*/ 84 h 166"/>
              <a:gd name="T2" fmla="*/ 0 w 250"/>
              <a:gd name="T3" fmla="*/ 42 h 166"/>
              <a:gd name="T4" fmla="*/ 125 w 250"/>
              <a:gd name="T5" fmla="*/ 0 h 166"/>
              <a:gd name="T6" fmla="*/ 125 w 250"/>
              <a:gd name="T7" fmla="*/ 84 h 166"/>
              <a:gd name="T8" fmla="*/ 0 60000 65536"/>
              <a:gd name="T9" fmla="*/ 0 60000 65536"/>
              <a:gd name="T10" fmla="*/ 0 60000 65536"/>
              <a:gd name="T11" fmla="*/ 0 60000 65536"/>
              <a:gd name="T12" fmla="*/ 0 w 250"/>
              <a:gd name="T13" fmla="*/ 0 h 166"/>
              <a:gd name="T14" fmla="*/ 250 w 250"/>
              <a:gd name="T15" fmla="*/ 166 h 166"/>
            </a:gdLst>
            <a:ahLst/>
            <a:cxnLst>
              <a:cxn ang="T8">
                <a:pos x="T0" y="T1"/>
              </a:cxn>
              <a:cxn ang="T9">
                <a:pos x="T2" y="T3"/>
              </a:cxn>
              <a:cxn ang="T10">
                <a:pos x="T4" y="T5"/>
              </a:cxn>
              <a:cxn ang="T11">
                <a:pos x="T6" y="T7"/>
              </a:cxn>
            </a:cxnLst>
            <a:rect l="T12" t="T13" r="T14" b="T15"/>
            <a:pathLst>
              <a:path w="250" h="166">
                <a:moveTo>
                  <a:pt x="250" y="166"/>
                </a:moveTo>
                <a:lnTo>
                  <a:pt x="0" y="83"/>
                </a:lnTo>
                <a:lnTo>
                  <a:pt x="250" y="0"/>
                </a:lnTo>
                <a:lnTo>
                  <a:pt x="250" y="166"/>
                </a:lnTo>
                <a:close/>
              </a:path>
            </a:pathLst>
          </a:custGeom>
          <a:solidFill>
            <a:srgbClr val="000000"/>
          </a:solidFill>
          <a:ln w="22225">
            <a:noFill/>
            <a:round/>
            <a:headEnd/>
            <a:tailEnd/>
          </a:ln>
        </p:spPr>
        <p:txBody>
          <a:bodyPr/>
          <a:lstStyle/>
          <a:p>
            <a:endParaRPr lang="zh-CN" altLang="en-US"/>
          </a:p>
        </p:txBody>
      </p:sp>
      <p:grpSp>
        <p:nvGrpSpPr>
          <p:cNvPr id="205" name="Group 444"/>
          <p:cNvGrpSpPr>
            <a:grpSpLocks noChangeAspect="1"/>
          </p:cNvGrpSpPr>
          <p:nvPr/>
        </p:nvGrpSpPr>
        <p:grpSpPr bwMode="auto">
          <a:xfrm>
            <a:off x="1219200" y="3505200"/>
            <a:ext cx="3263900" cy="2700338"/>
            <a:chOff x="768" y="2208"/>
            <a:chExt cx="2056" cy="1701"/>
          </a:xfrm>
        </p:grpSpPr>
        <p:sp>
          <p:nvSpPr>
            <p:cNvPr id="206" name="AutoShape 443"/>
            <p:cNvSpPr>
              <a:spLocks noChangeAspect="1" noChangeArrowheads="1" noTextEdit="1"/>
            </p:cNvSpPr>
            <p:nvPr/>
          </p:nvSpPr>
          <p:spPr bwMode="auto">
            <a:xfrm>
              <a:off x="768" y="2208"/>
              <a:ext cx="2056" cy="1680"/>
            </a:xfrm>
            <a:prstGeom prst="rect">
              <a:avLst/>
            </a:prstGeom>
            <a:noFill/>
            <a:ln w="9525">
              <a:noFill/>
              <a:miter lim="800000"/>
              <a:headEnd/>
              <a:tailEnd/>
            </a:ln>
          </p:spPr>
          <p:txBody>
            <a:bodyPr/>
            <a:lstStyle/>
            <a:p>
              <a:endParaRPr lang="zh-CN" altLang="en-US"/>
            </a:p>
          </p:txBody>
        </p:sp>
        <p:sp>
          <p:nvSpPr>
            <p:cNvPr id="207" name="Line 445"/>
            <p:cNvSpPr>
              <a:spLocks noChangeShapeType="1"/>
            </p:cNvSpPr>
            <p:nvPr/>
          </p:nvSpPr>
          <p:spPr bwMode="auto">
            <a:xfrm>
              <a:off x="947" y="2297"/>
              <a:ext cx="1" cy="1437"/>
            </a:xfrm>
            <a:prstGeom prst="line">
              <a:avLst/>
            </a:prstGeom>
            <a:noFill/>
            <a:ln w="20638">
              <a:solidFill>
                <a:srgbClr val="000000"/>
              </a:solidFill>
              <a:round/>
              <a:headEnd/>
              <a:tailEnd/>
            </a:ln>
          </p:spPr>
          <p:txBody>
            <a:bodyPr/>
            <a:lstStyle/>
            <a:p>
              <a:endParaRPr lang="zh-CN" altLang="en-US"/>
            </a:p>
          </p:txBody>
        </p:sp>
        <p:sp>
          <p:nvSpPr>
            <p:cNvPr id="208" name="Freeform 446"/>
            <p:cNvSpPr>
              <a:spLocks/>
            </p:cNvSpPr>
            <p:nvPr/>
          </p:nvSpPr>
          <p:spPr bwMode="auto">
            <a:xfrm>
              <a:off x="924" y="2238"/>
              <a:ext cx="46" cy="64"/>
            </a:xfrm>
            <a:custGeom>
              <a:avLst/>
              <a:gdLst>
                <a:gd name="T0" fmla="*/ 0 w 138"/>
                <a:gd name="T1" fmla="*/ 64 h 191"/>
                <a:gd name="T2" fmla="*/ 23 w 138"/>
                <a:gd name="T3" fmla="*/ 0 h 191"/>
                <a:gd name="T4" fmla="*/ 46 w 138"/>
                <a:gd name="T5" fmla="*/ 64 h 191"/>
                <a:gd name="T6" fmla="*/ 0 w 138"/>
                <a:gd name="T7" fmla="*/ 64 h 191"/>
                <a:gd name="T8" fmla="*/ 0 60000 65536"/>
                <a:gd name="T9" fmla="*/ 0 60000 65536"/>
                <a:gd name="T10" fmla="*/ 0 60000 65536"/>
                <a:gd name="T11" fmla="*/ 0 60000 65536"/>
                <a:gd name="T12" fmla="*/ 0 w 138"/>
                <a:gd name="T13" fmla="*/ 0 h 191"/>
                <a:gd name="T14" fmla="*/ 138 w 138"/>
                <a:gd name="T15" fmla="*/ 191 h 191"/>
              </a:gdLst>
              <a:ahLst/>
              <a:cxnLst>
                <a:cxn ang="T8">
                  <a:pos x="T0" y="T1"/>
                </a:cxn>
                <a:cxn ang="T9">
                  <a:pos x="T2" y="T3"/>
                </a:cxn>
                <a:cxn ang="T10">
                  <a:pos x="T4" y="T5"/>
                </a:cxn>
                <a:cxn ang="T11">
                  <a:pos x="T6" y="T7"/>
                </a:cxn>
              </a:cxnLst>
              <a:rect l="T12" t="T13" r="T14" b="T15"/>
              <a:pathLst>
                <a:path w="138" h="191">
                  <a:moveTo>
                    <a:pt x="0" y="191"/>
                  </a:moveTo>
                  <a:lnTo>
                    <a:pt x="69" y="0"/>
                  </a:lnTo>
                  <a:lnTo>
                    <a:pt x="138" y="191"/>
                  </a:lnTo>
                  <a:lnTo>
                    <a:pt x="0" y="191"/>
                  </a:lnTo>
                  <a:close/>
                </a:path>
              </a:pathLst>
            </a:custGeom>
            <a:solidFill>
              <a:srgbClr val="000000"/>
            </a:solidFill>
            <a:ln w="9525">
              <a:noFill/>
              <a:round/>
              <a:headEnd/>
              <a:tailEnd/>
            </a:ln>
          </p:spPr>
          <p:txBody>
            <a:bodyPr/>
            <a:lstStyle/>
            <a:p>
              <a:endParaRPr lang="zh-CN" altLang="en-US"/>
            </a:p>
          </p:txBody>
        </p:sp>
        <p:sp>
          <p:nvSpPr>
            <p:cNvPr id="209" name="Line 447"/>
            <p:cNvSpPr>
              <a:spLocks noChangeShapeType="1"/>
            </p:cNvSpPr>
            <p:nvPr/>
          </p:nvSpPr>
          <p:spPr bwMode="auto">
            <a:xfrm>
              <a:off x="947" y="3734"/>
              <a:ext cx="1782" cy="1"/>
            </a:xfrm>
            <a:prstGeom prst="line">
              <a:avLst/>
            </a:prstGeom>
            <a:noFill/>
            <a:ln w="20638">
              <a:solidFill>
                <a:srgbClr val="000000"/>
              </a:solidFill>
              <a:round/>
              <a:headEnd/>
              <a:tailEnd/>
            </a:ln>
          </p:spPr>
          <p:txBody>
            <a:bodyPr/>
            <a:lstStyle/>
            <a:p>
              <a:endParaRPr lang="zh-CN" altLang="en-US"/>
            </a:p>
          </p:txBody>
        </p:sp>
        <p:sp>
          <p:nvSpPr>
            <p:cNvPr id="210" name="Freeform 448"/>
            <p:cNvSpPr>
              <a:spLocks/>
            </p:cNvSpPr>
            <p:nvPr/>
          </p:nvSpPr>
          <p:spPr bwMode="auto">
            <a:xfrm>
              <a:off x="2723" y="3713"/>
              <a:ext cx="69" cy="42"/>
            </a:xfrm>
            <a:custGeom>
              <a:avLst/>
              <a:gdLst>
                <a:gd name="T0" fmla="*/ 0 w 206"/>
                <a:gd name="T1" fmla="*/ 0 h 127"/>
                <a:gd name="T2" fmla="*/ 69 w 206"/>
                <a:gd name="T3" fmla="*/ 21 h 127"/>
                <a:gd name="T4" fmla="*/ 0 w 206"/>
                <a:gd name="T5" fmla="*/ 42 h 127"/>
                <a:gd name="T6" fmla="*/ 0 w 206"/>
                <a:gd name="T7" fmla="*/ 0 h 127"/>
                <a:gd name="T8" fmla="*/ 0 60000 65536"/>
                <a:gd name="T9" fmla="*/ 0 60000 65536"/>
                <a:gd name="T10" fmla="*/ 0 60000 65536"/>
                <a:gd name="T11" fmla="*/ 0 60000 65536"/>
                <a:gd name="T12" fmla="*/ 0 w 206"/>
                <a:gd name="T13" fmla="*/ 0 h 127"/>
                <a:gd name="T14" fmla="*/ 206 w 206"/>
                <a:gd name="T15" fmla="*/ 127 h 127"/>
              </a:gdLst>
              <a:ahLst/>
              <a:cxnLst>
                <a:cxn ang="T8">
                  <a:pos x="T0" y="T1"/>
                </a:cxn>
                <a:cxn ang="T9">
                  <a:pos x="T2" y="T3"/>
                </a:cxn>
                <a:cxn ang="T10">
                  <a:pos x="T4" y="T5"/>
                </a:cxn>
                <a:cxn ang="T11">
                  <a:pos x="T6" y="T7"/>
                </a:cxn>
              </a:cxnLst>
              <a:rect l="T12" t="T13" r="T14" b="T15"/>
              <a:pathLst>
                <a:path w="206" h="127">
                  <a:moveTo>
                    <a:pt x="0" y="0"/>
                  </a:moveTo>
                  <a:lnTo>
                    <a:pt x="206" y="64"/>
                  </a:lnTo>
                  <a:lnTo>
                    <a:pt x="0" y="127"/>
                  </a:lnTo>
                  <a:lnTo>
                    <a:pt x="0" y="0"/>
                  </a:lnTo>
                  <a:close/>
                </a:path>
              </a:pathLst>
            </a:custGeom>
            <a:solidFill>
              <a:srgbClr val="000000"/>
            </a:solidFill>
            <a:ln w="9525">
              <a:noFill/>
              <a:round/>
              <a:headEnd/>
              <a:tailEnd/>
            </a:ln>
          </p:spPr>
          <p:txBody>
            <a:bodyPr/>
            <a:lstStyle/>
            <a:p>
              <a:endParaRPr lang="zh-CN" altLang="en-US"/>
            </a:p>
          </p:txBody>
        </p:sp>
        <p:sp>
          <p:nvSpPr>
            <p:cNvPr id="211" name="Line 449"/>
            <p:cNvSpPr>
              <a:spLocks noChangeShapeType="1"/>
            </p:cNvSpPr>
            <p:nvPr/>
          </p:nvSpPr>
          <p:spPr bwMode="auto">
            <a:xfrm>
              <a:off x="1178" y="2452"/>
              <a:ext cx="461" cy="1"/>
            </a:xfrm>
            <a:prstGeom prst="line">
              <a:avLst/>
            </a:prstGeom>
            <a:noFill/>
            <a:ln w="20638">
              <a:solidFill>
                <a:srgbClr val="000000"/>
              </a:solidFill>
              <a:round/>
              <a:headEnd/>
              <a:tailEnd/>
            </a:ln>
          </p:spPr>
          <p:txBody>
            <a:bodyPr/>
            <a:lstStyle/>
            <a:p>
              <a:endParaRPr lang="zh-CN" altLang="en-US"/>
            </a:p>
          </p:txBody>
        </p:sp>
        <p:sp>
          <p:nvSpPr>
            <p:cNvPr id="212" name="Line 450"/>
            <p:cNvSpPr>
              <a:spLocks noChangeShapeType="1"/>
            </p:cNvSpPr>
            <p:nvPr/>
          </p:nvSpPr>
          <p:spPr bwMode="auto">
            <a:xfrm>
              <a:off x="1639" y="2452"/>
              <a:ext cx="1" cy="374"/>
            </a:xfrm>
            <a:prstGeom prst="line">
              <a:avLst/>
            </a:prstGeom>
            <a:noFill/>
            <a:ln w="20638">
              <a:solidFill>
                <a:srgbClr val="000000"/>
              </a:solidFill>
              <a:round/>
              <a:headEnd/>
              <a:tailEnd/>
            </a:ln>
          </p:spPr>
          <p:txBody>
            <a:bodyPr/>
            <a:lstStyle/>
            <a:p>
              <a:endParaRPr lang="zh-CN" altLang="en-US"/>
            </a:p>
          </p:txBody>
        </p:sp>
        <p:sp>
          <p:nvSpPr>
            <p:cNvPr id="213" name="Line 451"/>
            <p:cNvSpPr>
              <a:spLocks noChangeShapeType="1"/>
            </p:cNvSpPr>
            <p:nvPr/>
          </p:nvSpPr>
          <p:spPr bwMode="auto">
            <a:xfrm>
              <a:off x="1639" y="2826"/>
              <a:ext cx="288" cy="1"/>
            </a:xfrm>
            <a:prstGeom prst="line">
              <a:avLst/>
            </a:prstGeom>
            <a:noFill/>
            <a:ln w="20638">
              <a:solidFill>
                <a:srgbClr val="000000"/>
              </a:solidFill>
              <a:round/>
              <a:headEnd/>
              <a:tailEnd/>
            </a:ln>
          </p:spPr>
          <p:txBody>
            <a:bodyPr/>
            <a:lstStyle/>
            <a:p>
              <a:endParaRPr lang="zh-CN" altLang="en-US"/>
            </a:p>
          </p:txBody>
        </p:sp>
        <p:sp>
          <p:nvSpPr>
            <p:cNvPr id="214" name="Line 452"/>
            <p:cNvSpPr>
              <a:spLocks noChangeShapeType="1"/>
            </p:cNvSpPr>
            <p:nvPr/>
          </p:nvSpPr>
          <p:spPr bwMode="auto">
            <a:xfrm flipV="1">
              <a:off x="1927" y="2452"/>
              <a:ext cx="1" cy="374"/>
            </a:xfrm>
            <a:prstGeom prst="line">
              <a:avLst/>
            </a:prstGeom>
            <a:noFill/>
            <a:ln w="20638">
              <a:solidFill>
                <a:srgbClr val="000000"/>
              </a:solidFill>
              <a:round/>
              <a:headEnd/>
              <a:tailEnd/>
            </a:ln>
          </p:spPr>
          <p:txBody>
            <a:bodyPr/>
            <a:lstStyle/>
            <a:p>
              <a:endParaRPr lang="zh-CN" altLang="en-US"/>
            </a:p>
          </p:txBody>
        </p:sp>
        <p:sp>
          <p:nvSpPr>
            <p:cNvPr id="215" name="Line 453"/>
            <p:cNvSpPr>
              <a:spLocks noChangeShapeType="1"/>
            </p:cNvSpPr>
            <p:nvPr/>
          </p:nvSpPr>
          <p:spPr bwMode="auto">
            <a:xfrm>
              <a:off x="1927" y="2452"/>
              <a:ext cx="519" cy="1"/>
            </a:xfrm>
            <a:prstGeom prst="line">
              <a:avLst/>
            </a:prstGeom>
            <a:noFill/>
            <a:ln w="20638">
              <a:solidFill>
                <a:srgbClr val="000000"/>
              </a:solidFill>
              <a:round/>
              <a:headEnd/>
              <a:tailEnd/>
            </a:ln>
          </p:spPr>
          <p:txBody>
            <a:bodyPr/>
            <a:lstStyle/>
            <a:p>
              <a:endParaRPr lang="zh-CN" altLang="en-US"/>
            </a:p>
          </p:txBody>
        </p:sp>
        <p:sp>
          <p:nvSpPr>
            <p:cNvPr id="216" name="Line 454"/>
            <p:cNvSpPr>
              <a:spLocks noChangeShapeType="1"/>
            </p:cNvSpPr>
            <p:nvPr/>
          </p:nvSpPr>
          <p:spPr bwMode="auto">
            <a:xfrm>
              <a:off x="1639" y="3039"/>
              <a:ext cx="1" cy="268"/>
            </a:xfrm>
            <a:prstGeom prst="line">
              <a:avLst/>
            </a:prstGeom>
            <a:noFill/>
            <a:ln w="20638">
              <a:solidFill>
                <a:srgbClr val="000000"/>
              </a:solidFill>
              <a:round/>
              <a:headEnd/>
              <a:tailEnd/>
            </a:ln>
          </p:spPr>
          <p:txBody>
            <a:bodyPr/>
            <a:lstStyle/>
            <a:p>
              <a:endParaRPr lang="zh-CN" altLang="en-US"/>
            </a:p>
          </p:txBody>
        </p:sp>
        <p:sp>
          <p:nvSpPr>
            <p:cNvPr id="217" name="Line 455"/>
            <p:cNvSpPr>
              <a:spLocks noChangeShapeType="1"/>
            </p:cNvSpPr>
            <p:nvPr/>
          </p:nvSpPr>
          <p:spPr bwMode="auto">
            <a:xfrm>
              <a:off x="1639" y="3039"/>
              <a:ext cx="288" cy="1"/>
            </a:xfrm>
            <a:prstGeom prst="line">
              <a:avLst/>
            </a:prstGeom>
            <a:noFill/>
            <a:ln w="20638">
              <a:solidFill>
                <a:srgbClr val="000000"/>
              </a:solidFill>
              <a:round/>
              <a:headEnd/>
              <a:tailEnd/>
            </a:ln>
          </p:spPr>
          <p:txBody>
            <a:bodyPr/>
            <a:lstStyle/>
            <a:p>
              <a:endParaRPr lang="zh-CN" altLang="en-US"/>
            </a:p>
          </p:txBody>
        </p:sp>
        <p:sp>
          <p:nvSpPr>
            <p:cNvPr id="218" name="Line 456"/>
            <p:cNvSpPr>
              <a:spLocks noChangeShapeType="1"/>
            </p:cNvSpPr>
            <p:nvPr/>
          </p:nvSpPr>
          <p:spPr bwMode="auto">
            <a:xfrm>
              <a:off x="1927" y="3039"/>
              <a:ext cx="1" cy="268"/>
            </a:xfrm>
            <a:prstGeom prst="line">
              <a:avLst/>
            </a:prstGeom>
            <a:noFill/>
            <a:ln w="20638">
              <a:solidFill>
                <a:srgbClr val="000000"/>
              </a:solidFill>
              <a:round/>
              <a:headEnd/>
              <a:tailEnd/>
            </a:ln>
          </p:spPr>
          <p:txBody>
            <a:bodyPr/>
            <a:lstStyle/>
            <a:p>
              <a:endParaRPr lang="zh-CN" altLang="en-US"/>
            </a:p>
          </p:txBody>
        </p:sp>
        <p:sp>
          <p:nvSpPr>
            <p:cNvPr id="219" name="Line 457"/>
            <p:cNvSpPr>
              <a:spLocks noChangeShapeType="1"/>
            </p:cNvSpPr>
            <p:nvPr/>
          </p:nvSpPr>
          <p:spPr bwMode="auto">
            <a:xfrm>
              <a:off x="1927" y="3307"/>
              <a:ext cx="519" cy="1"/>
            </a:xfrm>
            <a:prstGeom prst="line">
              <a:avLst/>
            </a:prstGeom>
            <a:noFill/>
            <a:ln w="20638">
              <a:solidFill>
                <a:srgbClr val="000000"/>
              </a:solidFill>
              <a:round/>
              <a:headEnd/>
              <a:tailEnd/>
            </a:ln>
          </p:spPr>
          <p:txBody>
            <a:bodyPr/>
            <a:lstStyle/>
            <a:p>
              <a:endParaRPr lang="zh-CN" altLang="en-US"/>
            </a:p>
          </p:txBody>
        </p:sp>
        <p:sp>
          <p:nvSpPr>
            <p:cNvPr id="220" name="Line 458"/>
            <p:cNvSpPr>
              <a:spLocks noChangeShapeType="1"/>
            </p:cNvSpPr>
            <p:nvPr/>
          </p:nvSpPr>
          <p:spPr bwMode="auto">
            <a:xfrm flipH="1">
              <a:off x="1178" y="3307"/>
              <a:ext cx="461" cy="1"/>
            </a:xfrm>
            <a:prstGeom prst="line">
              <a:avLst/>
            </a:prstGeom>
            <a:noFill/>
            <a:ln w="20638">
              <a:solidFill>
                <a:srgbClr val="000000"/>
              </a:solidFill>
              <a:round/>
              <a:headEnd/>
              <a:tailEnd/>
            </a:ln>
          </p:spPr>
          <p:txBody>
            <a:bodyPr/>
            <a:lstStyle/>
            <a:p>
              <a:endParaRPr lang="zh-CN" altLang="en-US"/>
            </a:p>
          </p:txBody>
        </p:sp>
        <p:sp>
          <p:nvSpPr>
            <p:cNvPr id="221" name="Rectangle 459"/>
            <p:cNvSpPr>
              <a:spLocks noChangeArrowheads="1"/>
            </p:cNvSpPr>
            <p:nvPr/>
          </p:nvSpPr>
          <p:spPr bwMode="auto">
            <a:xfrm>
              <a:off x="1315" y="2280"/>
              <a:ext cx="93"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P</a:t>
              </a:r>
              <a:endParaRPr lang="en-US" altLang="zh-CN"/>
            </a:p>
          </p:txBody>
        </p:sp>
        <p:sp>
          <p:nvSpPr>
            <p:cNvPr id="222" name="Rectangle 460"/>
            <p:cNvSpPr>
              <a:spLocks noChangeArrowheads="1"/>
            </p:cNvSpPr>
            <p:nvPr/>
          </p:nvSpPr>
          <p:spPr bwMode="auto">
            <a:xfrm>
              <a:off x="2148" y="2297"/>
              <a:ext cx="109"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N</a:t>
              </a:r>
              <a:endParaRPr lang="en-US" altLang="zh-CN"/>
            </a:p>
          </p:txBody>
        </p:sp>
        <p:sp>
          <p:nvSpPr>
            <p:cNvPr id="223" name="Freeform 461"/>
            <p:cNvSpPr>
              <a:spLocks/>
            </p:cNvSpPr>
            <p:nvPr/>
          </p:nvSpPr>
          <p:spPr bwMode="auto">
            <a:xfrm>
              <a:off x="1751" y="2345"/>
              <a:ext cx="233" cy="262"/>
            </a:xfrm>
            <a:custGeom>
              <a:avLst/>
              <a:gdLst>
                <a:gd name="T0" fmla="*/ 233 w 700"/>
                <a:gd name="T1" fmla="*/ 0 h 786"/>
                <a:gd name="T2" fmla="*/ 210 w 700"/>
                <a:gd name="T3" fmla="*/ 6 h 786"/>
                <a:gd name="T4" fmla="*/ 187 w 700"/>
                <a:gd name="T5" fmla="*/ 15 h 786"/>
                <a:gd name="T6" fmla="*/ 165 w 700"/>
                <a:gd name="T7" fmla="*/ 24 h 786"/>
                <a:gd name="T8" fmla="*/ 143 w 700"/>
                <a:gd name="T9" fmla="*/ 35 h 786"/>
                <a:gd name="T10" fmla="*/ 123 w 700"/>
                <a:gd name="T11" fmla="*/ 48 h 786"/>
                <a:gd name="T12" fmla="*/ 105 w 700"/>
                <a:gd name="T13" fmla="*/ 63 h 786"/>
                <a:gd name="T14" fmla="*/ 86 w 700"/>
                <a:gd name="T15" fmla="*/ 78 h 786"/>
                <a:gd name="T16" fmla="*/ 70 w 700"/>
                <a:gd name="T17" fmla="*/ 96 h 786"/>
                <a:gd name="T18" fmla="*/ 55 w 700"/>
                <a:gd name="T19" fmla="*/ 114 h 786"/>
                <a:gd name="T20" fmla="*/ 42 w 700"/>
                <a:gd name="T21" fmla="*/ 133 h 786"/>
                <a:gd name="T22" fmla="*/ 30 w 700"/>
                <a:gd name="T23" fmla="*/ 152 h 786"/>
                <a:gd name="T24" fmla="*/ 21 w 700"/>
                <a:gd name="T25" fmla="*/ 173 h 786"/>
                <a:gd name="T26" fmla="*/ 13 w 700"/>
                <a:gd name="T27" fmla="*/ 195 h 786"/>
                <a:gd name="T28" fmla="*/ 6 w 700"/>
                <a:gd name="T29" fmla="*/ 217 h 786"/>
                <a:gd name="T30" fmla="*/ 2 w 700"/>
                <a:gd name="T31" fmla="*/ 239 h 786"/>
                <a:gd name="T32" fmla="*/ 0 w 700"/>
                <a:gd name="T33" fmla="*/ 262 h 7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0"/>
                <a:gd name="T52" fmla="*/ 0 h 786"/>
                <a:gd name="T53" fmla="*/ 700 w 700"/>
                <a:gd name="T54" fmla="*/ 786 h 7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0" h="786">
                  <a:moveTo>
                    <a:pt x="700" y="0"/>
                  </a:moveTo>
                  <a:lnTo>
                    <a:pt x="630" y="19"/>
                  </a:lnTo>
                  <a:lnTo>
                    <a:pt x="561" y="44"/>
                  </a:lnTo>
                  <a:lnTo>
                    <a:pt x="495" y="72"/>
                  </a:lnTo>
                  <a:lnTo>
                    <a:pt x="431" y="106"/>
                  </a:lnTo>
                  <a:lnTo>
                    <a:pt x="371" y="145"/>
                  </a:lnTo>
                  <a:lnTo>
                    <a:pt x="314" y="189"/>
                  </a:lnTo>
                  <a:lnTo>
                    <a:pt x="259" y="235"/>
                  </a:lnTo>
                  <a:lnTo>
                    <a:pt x="211" y="287"/>
                  </a:lnTo>
                  <a:lnTo>
                    <a:pt x="166" y="341"/>
                  </a:lnTo>
                  <a:lnTo>
                    <a:pt x="126" y="398"/>
                  </a:lnTo>
                  <a:lnTo>
                    <a:pt x="91" y="457"/>
                  </a:lnTo>
                  <a:lnTo>
                    <a:pt x="62" y="520"/>
                  </a:lnTo>
                  <a:lnTo>
                    <a:pt x="38" y="585"/>
                  </a:lnTo>
                  <a:lnTo>
                    <a:pt x="19" y="652"/>
                  </a:lnTo>
                  <a:lnTo>
                    <a:pt x="6" y="718"/>
                  </a:lnTo>
                  <a:lnTo>
                    <a:pt x="0" y="786"/>
                  </a:lnTo>
                </a:path>
              </a:pathLst>
            </a:custGeom>
            <a:noFill/>
            <a:ln w="20638">
              <a:solidFill>
                <a:srgbClr val="000000"/>
              </a:solidFill>
              <a:round/>
              <a:headEnd/>
              <a:tailEnd/>
            </a:ln>
          </p:spPr>
          <p:txBody>
            <a:bodyPr/>
            <a:lstStyle/>
            <a:p>
              <a:endParaRPr lang="zh-CN" altLang="en-US"/>
            </a:p>
          </p:txBody>
        </p:sp>
        <p:sp>
          <p:nvSpPr>
            <p:cNvPr id="224" name="Freeform 462"/>
            <p:cNvSpPr>
              <a:spLocks/>
            </p:cNvSpPr>
            <p:nvPr/>
          </p:nvSpPr>
          <p:spPr bwMode="auto">
            <a:xfrm>
              <a:off x="1728" y="2601"/>
              <a:ext cx="46" cy="64"/>
            </a:xfrm>
            <a:custGeom>
              <a:avLst/>
              <a:gdLst>
                <a:gd name="T0" fmla="*/ 46 w 138"/>
                <a:gd name="T1" fmla="*/ 0 h 194"/>
                <a:gd name="T2" fmla="*/ 26 w 138"/>
                <a:gd name="T3" fmla="*/ 64 h 194"/>
                <a:gd name="T4" fmla="*/ 0 w 138"/>
                <a:gd name="T5" fmla="*/ 2 h 194"/>
                <a:gd name="T6" fmla="*/ 46 w 138"/>
                <a:gd name="T7" fmla="*/ 0 h 194"/>
                <a:gd name="T8" fmla="*/ 0 60000 65536"/>
                <a:gd name="T9" fmla="*/ 0 60000 65536"/>
                <a:gd name="T10" fmla="*/ 0 60000 65536"/>
                <a:gd name="T11" fmla="*/ 0 60000 65536"/>
                <a:gd name="T12" fmla="*/ 0 w 138"/>
                <a:gd name="T13" fmla="*/ 0 h 194"/>
                <a:gd name="T14" fmla="*/ 138 w 138"/>
                <a:gd name="T15" fmla="*/ 194 h 194"/>
              </a:gdLst>
              <a:ahLst/>
              <a:cxnLst>
                <a:cxn ang="T8">
                  <a:pos x="T0" y="T1"/>
                </a:cxn>
                <a:cxn ang="T9">
                  <a:pos x="T2" y="T3"/>
                </a:cxn>
                <a:cxn ang="T10">
                  <a:pos x="T4" y="T5"/>
                </a:cxn>
                <a:cxn ang="T11">
                  <a:pos x="T6" y="T7"/>
                </a:cxn>
              </a:cxnLst>
              <a:rect l="T12" t="T13" r="T14" b="T15"/>
              <a:pathLst>
                <a:path w="138" h="194">
                  <a:moveTo>
                    <a:pt x="138" y="0"/>
                  </a:moveTo>
                  <a:lnTo>
                    <a:pt x="79" y="194"/>
                  </a:lnTo>
                  <a:lnTo>
                    <a:pt x="0" y="7"/>
                  </a:lnTo>
                  <a:lnTo>
                    <a:pt x="138" y="0"/>
                  </a:lnTo>
                  <a:close/>
                </a:path>
              </a:pathLst>
            </a:custGeom>
            <a:solidFill>
              <a:srgbClr val="000000"/>
            </a:solidFill>
            <a:ln w="9525">
              <a:noFill/>
              <a:round/>
              <a:headEnd/>
              <a:tailEnd/>
            </a:ln>
          </p:spPr>
          <p:txBody>
            <a:bodyPr/>
            <a:lstStyle/>
            <a:p>
              <a:endParaRPr lang="zh-CN" altLang="en-US"/>
            </a:p>
          </p:txBody>
        </p:sp>
        <p:sp>
          <p:nvSpPr>
            <p:cNvPr id="225" name="Freeform 463"/>
            <p:cNvSpPr>
              <a:spLocks/>
            </p:cNvSpPr>
            <p:nvPr/>
          </p:nvSpPr>
          <p:spPr bwMode="auto">
            <a:xfrm>
              <a:off x="1466" y="3258"/>
              <a:ext cx="338" cy="212"/>
            </a:xfrm>
            <a:custGeom>
              <a:avLst/>
              <a:gdLst>
                <a:gd name="T0" fmla="*/ 0 w 1014"/>
                <a:gd name="T1" fmla="*/ 209 h 637"/>
                <a:gd name="T2" fmla="*/ 23 w 1014"/>
                <a:gd name="T3" fmla="*/ 211 h 637"/>
                <a:gd name="T4" fmla="*/ 47 w 1014"/>
                <a:gd name="T5" fmla="*/ 212 h 637"/>
                <a:gd name="T6" fmla="*/ 71 w 1014"/>
                <a:gd name="T7" fmla="*/ 212 h 637"/>
                <a:gd name="T8" fmla="*/ 94 w 1014"/>
                <a:gd name="T9" fmla="*/ 209 h 637"/>
                <a:gd name="T10" fmla="*/ 117 w 1014"/>
                <a:gd name="T11" fmla="*/ 205 h 637"/>
                <a:gd name="T12" fmla="*/ 140 w 1014"/>
                <a:gd name="T13" fmla="*/ 199 h 637"/>
                <a:gd name="T14" fmla="*/ 162 w 1014"/>
                <a:gd name="T15" fmla="*/ 192 h 637"/>
                <a:gd name="T16" fmla="*/ 183 w 1014"/>
                <a:gd name="T17" fmla="*/ 183 h 637"/>
                <a:gd name="T18" fmla="*/ 204 w 1014"/>
                <a:gd name="T19" fmla="*/ 172 h 637"/>
                <a:gd name="T20" fmla="*/ 223 w 1014"/>
                <a:gd name="T21" fmla="*/ 160 h 637"/>
                <a:gd name="T22" fmla="*/ 242 w 1014"/>
                <a:gd name="T23" fmla="*/ 147 h 637"/>
                <a:gd name="T24" fmla="*/ 260 w 1014"/>
                <a:gd name="T25" fmla="*/ 132 h 637"/>
                <a:gd name="T26" fmla="*/ 276 w 1014"/>
                <a:gd name="T27" fmla="*/ 115 h 637"/>
                <a:gd name="T28" fmla="*/ 290 w 1014"/>
                <a:gd name="T29" fmla="*/ 98 h 637"/>
                <a:gd name="T30" fmla="*/ 303 w 1014"/>
                <a:gd name="T31" fmla="*/ 80 h 637"/>
                <a:gd name="T32" fmla="*/ 314 w 1014"/>
                <a:gd name="T33" fmla="*/ 61 h 637"/>
                <a:gd name="T34" fmla="*/ 324 w 1014"/>
                <a:gd name="T35" fmla="*/ 42 h 637"/>
                <a:gd name="T36" fmla="*/ 332 w 1014"/>
                <a:gd name="T37" fmla="*/ 21 h 637"/>
                <a:gd name="T38" fmla="*/ 338 w 1014"/>
                <a:gd name="T39" fmla="*/ 0 h 6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4"/>
                <a:gd name="T61" fmla="*/ 0 h 637"/>
                <a:gd name="T62" fmla="*/ 1014 w 1014"/>
                <a:gd name="T63" fmla="*/ 637 h 6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4" h="637">
                  <a:moveTo>
                    <a:pt x="0" y="627"/>
                  </a:moveTo>
                  <a:lnTo>
                    <a:pt x="70" y="635"/>
                  </a:lnTo>
                  <a:lnTo>
                    <a:pt x="140" y="637"/>
                  </a:lnTo>
                  <a:lnTo>
                    <a:pt x="212" y="636"/>
                  </a:lnTo>
                  <a:lnTo>
                    <a:pt x="282" y="629"/>
                  </a:lnTo>
                  <a:lnTo>
                    <a:pt x="351" y="616"/>
                  </a:lnTo>
                  <a:lnTo>
                    <a:pt x="420" y="599"/>
                  </a:lnTo>
                  <a:lnTo>
                    <a:pt x="486" y="576"/>
                  </a:lnTo>
                  <a:lnTo>
                    <a:pt x="550" y="549"/>
                  </a:lnTo>
                  <a:lnTo>
                    <a:pt x="612" y="517"/>
                  </a:lnTo>
                  <a:lnTo>
                    <a:pt x="670" y="481"/>
                  </a:lnTo>
                  <a:lnTo>
                    <a:pt x="726" y="441"/>
                  </a:lnTo>
                  <a:lnTo>
                    <a:pt x="779" y="396"/>
                  </a:lnTo>
                  <a:lnTo>
                    <a:pt x="827" y="347"/>
                  </a:lnTo>
                  <a:lnTo>
                    <a:pt x="869" y="295"/>
                  </a:lnTo>
                  <a:lnTo>
                    <a:pt x="909" y="241"/>
                  </a:lnTo>
                  <a:lnTo>
                    <a:pt x="943" y="184"/>
                  </a:lnTo>
                  <a:lnTo>
                    <a:pt x="972" y="125"/>
                  </a:lnTo>
                  <a:lnTo>
                    <a:pt x="997" y="62"/>
                  </a:lnTo>
                  <a:lnTo>
                    <a:pt x="1014" y="0"/>
                  </a:lnTo>
                </a:path>
              </a:pathLst>
            </a:custGeom>
            <a:noFill/>
            <a:ln w="20638">
              <a:solidFill>
                <a:srgbClr val="000000"/>
              </a:solidFill>
              <a:round/>
              <a:headEnd/>
              <a:tailEnd/>
            </a:ln>
          </p:spPr>
          <p:txBody>
            <a:bodyPr/>
            <a:lstStyle/>
            <a:p>
              <a:endParaRPr lang="zh-CN" altLang="en-US"/>
            </a:p>
          </p:txBody>
        </p:sp>
        <p:sp>
          <p:nvSpPr>
            <p:cNvPr id="226" name="Freeform 464"/>
            <p:cNvSpPr>
              <a:spLocks/>
            </p:cNvSpPr>
            <p:nvPr/>
          </p:nvSpPr>
          <p:spPr bwMode="auto">
            <a:xfrm>
              <a:off x="1780" y="3200"/>
              <a:ext cx="46" cy="66"/>
            </a:xfrm>
            <a:custGeom>
              <a:avLst/>
              <a:gdLst>
                <a:gd name="T0" fmla="*/ 0 w 138"/>
                <a:gd name="T1" fmla="*/ 61 h 198"/>
                <a:gd name="T2" fmla="*/ 31 w 138"/>
                <a:gd name="T3" fmla="*/ 0 h 198"/>
                <a:gd name="T4" fmla="*/ 46 w 138"/>
                <a:gd name="T5" fmla="*/ 66 h 198"/>
                <a:gd name="T6" fmla="*/ 0 w 138"/>
                <a:gd name="T7" fmla="*/ 61 h 198"/>
                <a:gd name="T8" fmla="*/ 0 60000 65536"/>
                <a:gd name="T9" fmla="*/ 0 60000 65536"/>
                <a:gd name="T10" fmla="*/ 0 60000 65536"/>
                <a:gd name="T11" fmla="*/ 0 60000 65536"/>
                <a:gd name="T12" fmla="*/ 0 w 138"/>
                <a:gd name="T13" fmla="*/ 0 h 198"/>
                <a:gd name="T14" fmla="*/ 138 w 138"/>
                <a:gd name="T15" fmla="*/ 198 h 198"/>
              </a:gdLst>
              <a:ahLst/>
              <a:cxnLst>
                <a:cxn ang="T8">
                  <a:pos x="T0" y="T1"/>
                </a:cxn>
                <a:cxn ang="T9">
                  <a:pos x="T2" y="T3"/>
                </a:cxn>
                <a:cxn ang="T10">
                  <a:pos x="T4" y="T5"/>
                </a:cxn>
                <a:cxn ang="T11">
                  <a:pos x="T6" y="T7"/>
                </a:cxn>
              </a:cxnLst>
              <a:rect l="T12" t="T13" r="T14" b="T15"/>
              <a:pathLst>
                <a:path w="138" h="198">
                  <a:moveTo>
                    <a:pt x="0" y="183"/>
                  </a:moveTo>
                  <a:lnTo>
                    <a:pt x="94" y="0"/>
                  </a:lnTo>
                  <a:lnTo>
                    <a:pt x="138" y="198"/>
                  </a:lnTo>
                  <a:lnTo>
                    <a:pt x="0" y="183"/>
                  </a:lnTo>
                  <a:close/>
                </a:path>
              </a:pathLst>
            </a:custGeom>
            <a:solidFill>
              <a:srgbClr val="000000"/>
            </a:solidFill>
            <a:ln w="9525">
              <a:noFill/>
              <a:round/>
              <a:headEnd/>
              <a:tailEnd/>
            </a:ln>
          </p:spPr>
          <p:txBody>
            <a:bodyPr/>
            <a:lstStyle/>
            <a:p>
              <a:endParaRPr lang="zh-CN" altLang="en-US"/>
            </a:p>
          </p:txBody>
        </p:sp>
        <p:sp>
          <p:nvSpPr>
            <p:cNvPr id="227" name="Rectangle 465"/>
            <p:cNvSpPr>
              <a:spLocks noChangeArrowheads="1"/>
            </p:cNvSpPr>
            <p:nvPr/>
          </p:nvSpPr>
          <p:spPr bwMode="auto">
            <a:xfrm>
              <a:off x="1700" y="3536"/>
              <a:ext cx="261"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GaAs</a:t>
              </a:r>
              <a:endParaRPr lang="en-US" altLang="zh-CN"/>
            </a:p>
          </p:txBody>
        </p:sp>
        <p:sp>
          <p:nvSpPr>
            <p:cNvPr id="228" name="Rectangle 466"/>
            <p:cNvSpPr>
              <a:spLocks noChangeArrowheads="1"/>
            </p:cNvSpPr>
            <p:nvPr/>
          </p:nvSpPr>
          <p:spPr bwMode="auto">
            <a:xfrm>
              <a:off x="1075" y="3536"/>
              <a:ext cx="358"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GaAlAs</a:t>
              </a:r>
              <a:endParaRPr lang="en-US" altLang="zh-CN"/>
            </a:p>
          </p:txBody>
        </p:sp>
        <p:sp>
          <p:nvSpPr>
            <p:cNvPr id="229" name="Rectangle 467"/>
            <p:cNvSpPr>
              <a:spLocks noChangeArrowheads="1"/>
            </p:cNvSpPr>
            <p:nvPr/>
          </p:nvSpPr>
          <p:spPr bwMode="auto">
            <a:xfrm>
              <a:off x="2147" y="3536"/>
              <a:ext cx="358"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GaAlAs</a:t>
              </a:r>
              <a:endParaRPr lang="en-US" altLang="zh-CN"/>
            </a:p>
          </p:txBody>
        </p:sp>
        <p:sp>
          <p:nvSpPr>
            <p:cNvPr id="230" name="Rectangle 468"/>
            <p:cNvSpPr>
              <a:spLocks noChangeArrowheads="1"/>
            </p:cNvSpPr>
            <p:nvPr/>
          </p:nvSpPr>
          <p:spPr bwMode="auto">
            <a:xfrm>
              <a:off x="2172" y="2523"/>
              <a:ext cx="256" cy="154"/>
            </a:xfrm>
            <a:prstGeom prst="rect">
              <a:avLst/>
            </a:prstGeom>
            <a:noFill/>
            <a:ln w="9525">
              <a:noFill/>
              <a:miter lim="800000"/>
              <a:headEnd/>
              <a:tailEnd/>
            </a:ln>
          </p:spPr>
          <p:txBody>
            <a:bodyPr wrap="none" lIns="0" tIns="0" rIns="0" bIns="0">
              <a:spAutoFit/>
            </a:bodyPr>
            <a:lstStyle/>
            <a:p>
              <a:r>
                <a:rPr lang="zh-CN" altLang="en-US" sz="1600"/>
                <a:t>导带</a:t>
              </a:r>
            </a:p>
          </p:txBody>
        </p:sp>
        <p:sp>
          <p:nvSpPr>
            <p:cNvPr id="231" name="Rectangle 469"/>
            <p:cNvSpPr>
              <a:spLocks noChangeArrowheads="1"/>
            </p:cNvSpPr>
            <p:nvPr/>
          </p:nvSpPr>
          <p:spPr bwMode="auto">
            <a:xfrm>
              <a:off x="2153" y="3109"/>
              <a:ext cx="240" cy="144"/>
            </a:xfrm>
            <a:prstGeom prst="rect">
              <a:avLst/>
            </a:prstGeom>
            <a:noFill/>
            <a:ln w="9525">
              <a:noFill/>
              <a:miter lim="800000"/>
              <a:headEnd/>
              <a:tailEnd/>
            </a:ln>
          </p:spPr>
          <p:txBody>
            <a:bodyPr wrap="none" lIns="0" tIns="0" rIns="0" bIns="0">
              <a:spAutoFit/>
            </a:bodyPr>
            <a:lstStyle/>
            <a:p>
              <a:r>
                <a:rPr lang="zh-CN" altLang="en-US" sz="1500">
                  <a:solidFill>
                    <a:srgbClr val="000000"/>
                  </a:solidFill>
                </a:rPr>
                <a:t>价带</a:t>
              </a:r>
              <a:endParaRPr lang="zh-CN" altLang="en-US" sz="3200"/>
            </a:p>
          </p:txBody>
        </p:sp>
        <p:sp>
          <p:nvSpPr>
            <p:cNvPr id="232" name="Rectangle 470"/>
            <p:cNvSpPr>
              <a:spLocks noChangeArrowheads="1"/>
            </p:cNvSpPr>
            <p:nvPr/>
          </p:nvSpPr>
          <p:spPr bwMode="auto">
            <a:xfrm>
              <a:off x="859" y="2293"/>
              <a:ext cx="99"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E</a:t>
              </a:r>
              <a:endParaRPr lang="en-US" altLang="zh-CN"/>
            </a:p>
          </p:txBody>
        </p:sp>
        <p:sp>
          <p:nvSpPr>
            <p:cNvPr id="233" name="Rectangle 471"/>
            <p:cNvSpPr>
              <a:spLocks noChangeArrowheads="1"/>
            </p:cNvSpPr>
            <p:nvPr/>
          </p:nvSpPr>
          <p:spPr bwMode="auto">
            <a:xfrm>
              <a:off x="2594" y="3780"/>
              <a:ext cx="88" cy="129"/>
            </a:xfrm>
            <a:prstGeom prst="rect">
              <a:avLst/>
            </a:prstGeom>
            <a:noFill/>
            <a:ln w="9525">
              <a:noFill/>
              <a:miter lim="800000"/>
              <a:headEnd/>
              <a:tailEnd/>
            </a:ln>
          </p:spPr>
          <p:txBody>
            <a:bodyPr wrap="none" lIns="0" tIns="0" rIns="0" bIns="0">
              <a:spAutoFit/>
            </a:bodyPr>
            <a:lstStyle/>
            <a:p>
              <a:r>
                <a:rPr lang="en-US" altLang="zh-CN" sz="1100">
                  <a:solidFill>
                    <a:srgbClr val="000000"/>
                  </a:solidFill>
                </a:rPr>
                <a:t>x</a:t>
              </a:r>
              <a:endParaRPr lang="en-US" altLang="zh-C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ea typeface="+mn-ea"/>
                <a:cs typeface="Times New Roman" panose="02020603050405020304" pitchFamily="18" charset="0"/>
              </a:rPr>
              <a:t>2.1</a:t>
            </a:r>
            <a:r>
              <a:rPr lang="zh-CN" altLang="en-US" dirty="0">
                <a:latin typeface="Times New Roman" panose="02020603050405020304" pitchFamily="18" charset="0"/>
                <a:ea typeface="+mn-ea"/>
                <a:cs typeface="Times New Roman" panose="02020603050405020304" pitchFamily="18" charset="0"/>
              </a:rPr>
              <a:t>半导体光电子器件的基本结构</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横向（</a:t>
            </a:r>
            <a:r>
              <a:rPr lang="en-US" altLang="zh-CN" dirty="0">
                <a:latin typeface="Times New Roman" panose="02020603050405020304" pitchFamily="18" charset="0"/>
                <a:ea typeface="+mn-ea"/>
                <a:cs typeface="Times New Roman" panose="02020603050405020304" pitchFamily="18" charset="0"/>
              </a:rPr>
              <a:t>y</a:t>
            </a:r>
            <a:r>
              <a:rPr lang="zh-CN" altLang="en-US" dirty="0">
                <a:latin typeface="Times New Roman" panose="02020603050405020304" pitchFamily="18" charset="0"/>
                <a:ea typeface="+mn-ea"/>
                <a:cs typeface="Times New Roman" panose="02020603050405020304" pitchFamily="18" charset="0"/>
              </a:rPr>
              <a:t>轴）的模式限制主要有两种机理：</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ea typeface="+mn-ea"/>
                <a:cs typeface="Times New Roman" panose="02020603050405020304" pitchFamily="18" charset="0"/>
              </a:rPr>
              <a:t>1. </a:t>
            </a:r>
            <a:r>
              <a:rPr lang="zh-CN" altLang="en-US" dirty="0">
                <a:latin typeface="Times New Roman" panose="02020603050405020304" pitchFamily="18" charset="0"/>
                <a:ea typeface="+mn-ea"/>
                <a:cs typeface="Times New Roman" panose="02020603050405020304" pitchFamily="18" charset="0"/>
              </a:rPr>
              <a:t>增益导引                 </a:t>
            </a:r>
            <a:r>
              <a:rPr lang="en-US" altLang="zh-CN" dirty="0">
                <a:latin typeface="Times New Roman" panose="02020603050405020304" pitchFamily="18" charset="0"/>
                <a:ea typeface="+mn-ea"/>
                <a:cs typeface="Times New Roman" panose="02020603050405020304" pitchFamily="18" charset="0"/>
              </a:rPr>
              <a:t>2. </a:t>
            </a:r>
            <a:r>
              <a:rPr lang="zh-CN" altLang="en-US" dirty="0">
                <a:latin typeface="Times New Roman" panose="02020603050405020304" pitchFamily="18" charset="0"/>
                <a:ea typeface="+mn-ea"/>
                <a:cs typeface="Times New Roman" panose="02020603050405020304" pitchFamily="18" charset="0"/>
              </a:rPr>
              <a:t>折射率导引</a:t>
            </a:r>
          </a:p>
          <a:p>
            <a:endParaRPr lang="zh-CN" altLang="en-US" dirty="0">
              <a:latin typeface="Times New Roman" panose="02020603050405020304" pitchFamily="18" charset="0"/>
              <a:ea typeface="+mn-ea"/>
              <a:cs typeface="Times New Roman" panose="02020603050405020304" pitchFamily="18" charset="0"/>
            </a:endParaRPr>
          </a:p>
        </p:txBody>
      </p:sp>
      <p:sp>
        <p:nvSpPr>
          <p:cNvPr id="4" name="页脚占位符 3">
            <a:extLst>
              <a:ext uri="{FF2B5EF4-FFF2-40B4-BE49-F238E27FC236}">
                <a16:creationId xmlns:a16="http://schemas.microsoft.com/office/drawing/2014/main" id="{4362322F-DE9E-46FC-9D98-D7BBC2266725}"/>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5EBFB6E5-AA5D-467E-8DE7-568EEA0774AA}"/>
              </a:ext>
            </a:extLst>
          </p:cNvPr>
          <p:cNvSpPr>
            <a:spLocks noGrp="1"/>
          </p:cNvSpPr>
          <p:nvPr>
            <p:ph type="sldNum" sz="quarter" idx="12"/>
          </p:nvPr>
        </p:nvSpPr>
        <p:spPr/>
        <p:txBody>
          <a:bodyPr/>
          <a:lstStyle/>
          <a:p>
            <a:fld id="{5374A7E8-DB10-43CA-9309-D988F5CA1E72}" type="slidenum">
              <a:rPr lang="zh-CN" altLang="en-US" smtClean="0"/>
              <a:pPr/>
              <a:t>5</a:t>
            </a:fld>
            <a:endParaRPr lang="zh-CN" altLang="en-US" dirty="0"/>
          </a:p>
        </p:txBody>
      </p:sp>
      <p:graphicFrame>
        <p:nvGraphicFramePr>
          <p:cNvPr id="1026" name="Object 1024"/>
          <p:cNvGraphicFramePr>
            <a:graphicFrameLocks noChangeAspect="1"/>
          </p:cNvGraphicFramePr>
          <p:nvPr>
            <p:extLst>
              <p:ext uri="{D42A27DB-BD31-4B8C-83A1-F6EECF244321}">
                <p14:modId xmlns:p14="http://schemas.microsoft.com/office/powerpoint/2010/main" val="2224422781"/>
              </p:ext>
            </p:extLst>
          </p:nvPr>
        </p:nvGraphicFramePr>
        <p:xfrm>
          <a:off x="899592" y="3000362"/>
          <a:ext cx="2736850" cy="2705100"/>
        </p:xfrm>
        <a:graphic>
          <a:graphicData uri="http://schemas.openxmlformats.org/presentationml/2006/ole">
            <mc:AlternateContent xmlns:mc="http://schemas.openxmlformats.org/markup-compatibility/2006">
              <mc:Choice xmlns:v="urn:schemas-microsoft-com:vml" Requires="v">
                <p:oleObj name="Visio" r:id="rId2" imgW="2672001" imgH="2639913" progId="">
                  <p:embed/>
                </p:oleObj>
              </mc:Choice>
              <mc:Fallback>
                <p:oleObj name="Visio" r:id="rId2" imgW="2672001" imgH="2639913" progId="">
                  <p:embed/>
                  <p:pic>
                    <p:nvPicPr>
                      <p:cNvPr id="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000362"/>
                        <a:ext cx="27368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025"/>
          <p:cNvGraphicFramePr>
            <a:graphicFrameLocks noChangeAspect="1"/>
          </p:cNvGraphicFramePr>
          <p:nvPr>
            <p:extLst>
              <p:ext uri="{D42A27DB-BD31-4B8C-83A1-F6EECF244321}">
                <p14:modId xmlns:p14="http://schemas.microsoft.com/office/powerpoint/2010/main" val="679463617"/>
              </p:ext>
            </p:extLst>
          </p:nvPr>
        </p:nvGraphicFramePr>
        <p:xfrm>
          <a:off x="4745873" y="3000362"/>
          <a:ext cx="2797175" cy="2881313"/>
        </p:xfrm>
        <a:graphic>
          <a:graphicData uri="http://schemas.openxmlformats.org/presentationml/2006/ole">
            <mc:AlternateContent xmlns:mc="http://schemas.openxmlformats.org/markup-compatibility/2006">
              <mc:Choice xmlns:v="urn:schemas-microsoft-com:vml" Requires="v">
                <p:oleObj name="Visio" r:id="rId4" imgW="2635746" imgH="2713256" progId="">
                  <p:embed/>
                </p:oleObj>
              </mc:Choice>
              <mc:Fallback>
                <p:oleObj name="Visio" r:id="rId4" imgW="2635746" imgH="2713256"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873" y="3000362"/>
                        <a:ext cx="2797175"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ea typeface="+mn-ea"/>
                <a:cs typeface="Times New Roman" panose="02020603050405020304" pitchFamily="18" charset="0"/>
              </a:rPr>
              <a:t>2.1</a:t>
            </a:r>
            <a:r>
              <a:rPr lang="zh-CN" altLang="en-US" dirty="0">
                <a:latin typeface="Times New Roman" panose="02020603050405020304" pitchFamily="18" charset="0"/>
                <a:ea typeface="+mn-ea"/>
                <a:cs typeface="Times New Roman" panose="02020603050405020304" pitchFamily="18" charset="0"/>
              </a:rPr>
              <a:t>半导体光电子器件的基本结构</a:t>
            </a:r>
          </a:p>
        </p:txBody>
      </p:sp>
      <p:sp>
        <p:nvSpPr>
          <p:cNvPr id="4" name="文本占位符 3"/>
          <p:cNvSpPr>
            <a:spLocks noGrp="1"/>
          </p:cNvSpPr>
          <p:nvPr>
            <p:ph type="body" idx="1"/>
          </p:nvPr>
        </p:nvSpPr>
        <p:spPr>
          <a:xfrm>
            <a:off x="217891" y="1563991"/>
            <a:ext cx="4040188" cy="639762"/>
          </a:xfrm>
        </p:spPr>
        <p:txBody>
          <a:bodyPr anchor="ctr"/>
          <a:lstStyle/>
          <a:p>
            <a:pPr algn="ctr"/>
            <a:r>
              <a:rPr lang="zh-CN" altLang="en-US" dirty="0">
                <a:latin typeface="Times New Roman" panose="02020603050405020304" pitchFamily="18" charset="0"/>
                <a:ea typeface="+mn-ea"/>
                <a:cs typeface="Times New Roman" panose="02020603050405020304" pitchFamily="18" charset="0"/>
              </a:rPr>
              <a:t>增益导引结构</a:t>
            </a:r>
          </a:p>
        </p:txBody>
      </p:sp>
      <p:sp>
        <p:nvSpPr>
          <p:cNvPr id="6" name="文本占位符 5"/>
          <p:cNvSpPr>
            <a:spLocks noGrp="1"/>
          </p:cNvSpPr>
          <p:nvPr>
            <p:ph type="body" sz="quarter" idx="3"/>
          </p:nvPr>
        </p:nvSpPr>
        <p:spPr>
          <a:xfrm>
            <a:off x="4509664" y="1563991"/>
            <a:ext cx="4041775" cy="639762"/>
          </a:xfrm>
        </p:spPr>
        <p:txBody>
          <a:bodyPr anchor="ctr"/>
          <a:lstStyle/>
          <a:p>
            <a:pPr algn="ctr"/>
            <a:r>
              <a:rPr lang="zh-CN" altLang="en-US" dirty="0">
                <a:latin typeface="Times New Roman" panose="02020603050405020304" pitchFamily="18" charset="0"/>
                <a:ea typeface="+mn-ea"/>
                <a:cs typeface="Times New Roman" panose="02020603050405020304" pitchFamily="18" charset="0"/>
              </a:rPr>
              <a:t>折射率导引结构</a:t>
            </a:r>
          </a:p>
        </p:txBody>
      </p:sp>
      <p:sp>
        <p:nvSpPr>
          <p:cNvPr id="3" name="页脚占位符 2">
            <a:extLst>
              <a:ext uri="{FF2B5EF4-FFF2-40B4-BE49-F238E27FC236}">
                <a16:creationId xmlns:a16="http://schemas.microsoft.com/office/drawing/2014/main" id="{0AF9AC19-88A0-4D95-AFE3-EE344F4AAB92}"/>
              </a:ext>
            </a:extLst>
          </p:cNvPr>
          <p:cNvSpPr>
            <a:spLocks noGrp="1"/>
          </p:cNvSpPr>
          <p:nvPr>
            <p:ph type="ftr" sz="quarter" idx="11"/>
          </p:nvPr>
        </p:nvSpPr>
        <p:spPr/>
        <p:txBody>
          <a:bodyPr/>
          <a:lstStyle/>
          <a:p>
            <a:r>
              <a:rPr lang="zh-CN" altLang="en-US"/>
              <a:t>集成光电子学概论</a:t>
            </a:r>
            <a:endParaRPr lang="zh-CN" altLang="en-US" dirty="0"/>
          </a:p>
        </p:txBody>
      </p:sp>
      <p:sp>
        <p:nvSpPr>
          <p:cNvPr id="5" name="灯片编号占位符 4">
            <a:extLst>
              <a:ext uri="{FF2B5EF4-FFF2-40B4-BE49-F238E27FC236}">
                <a16:creationId xmlns:a16="http://schemas.microsoft.com/office/drawing/2014/main" id="{98AF8ED7-DA8E-4D4D-83BF-DAAAFAA753E0}"/>
              </a:ext>
            </a:extLst>
          </p:cNvPr>
          <p:cNvSpPr>
            <a:spLocks noGrp="1"/>
          </p:cNvSpPr>
          <p:nvPr>
            <p:ph type="sldNum" sz="quarter" idx="12"/>
          </p:nvPr>
        </p:nvSpPr>
        <p:spPr/>
        <p:txBody>
          <a:bodyPr/>
          <a:lstStyle/>
          <a:p>
            <a:fld id="{C9227B91-8AD7-47D0-98F3-E071D4139C1E}" type="slidenum">
              <a:rPr lang="zh-CN" altLang="en-US" smtClean="0"/>
              <a:pPr/>
              <a:t>6</a:t>
            </a:fld>
            <a:endParaRPr lang="zh-CN" altLang="en-US" dirty="0"/>
          </a:p>
        </p:txBody>
      </p:sp>
      <p:grpSp>
        <p:nvGrpSpPr>
          <p:cNvPr id="2093" name="Group 45"/>
          <p:cNvGrpSpPr>
            <a:grpSpLocks noGrp="1"/>
          </p:cNvGrpSpPr>
          <p:nvPr/>
        </p:nvGrpSpPr>
        <p:grpSpPr bwMode="auto">
          <a:xfrm>
            <a:off x="4230175" y="2643413"/>
            <a:ext cx="4613279" cy="2280966"/>
            <a:chOff x="5326" y="11743"/>
            <a:chExt cx="4510" cy="2135"/>
          </a:xfrm>
        </p:grpSpPr>
        <p:grpSp>
          <p:nvGrpSpPr>
            <p:cNvPr id="2094" name="Group 46"/>
            <p:cNvGrpSpPr>
              <a:grpSpLocks/>
            </p:cNvGrpSpPr>
            <p:nvPr/>
          </p:nvGrpSpPr>
          <p:grpSpPr bwMode="auto">
            <a:xfrm>
              <a:off x="6968" y="12803"/>
              <a:ext cx="1866" cy="1039"/>
              <a:chOff x="5777" y="12853"/>
              <a:chExt cx="1866" cy="1039"/>
            </a:xfrm>
          </p:grpSpPr>
          <p:cxnSp>
            <p:nvCxnSpPr>
              <p:cNvPr id="2095" name="AutoShape 47"/>
              <p:cNvCxnSpPr>
                <a:cxnSpLocks noChangeShapeType="1"/>
              </p:cNvCxnSpPr>
              <p:nvPr/>
            </p:nvCxnSpPr>
            <p:spPr bwMode="auto">
              <a:xfrm>
                <a:off x="5777" y="13243"/>
                <a:ext cx="1866" cy="1"/>
              </a:xfrm>
              <a:prstGeom prst="straightConnector1">
                <a:avLst/>
              </a:prstGeom>
              <a:noFill/>
              <a:ln w="9525">
                <a:solidFill>
                  <a:srgbClr val="000000"/>
                </a:solidFill>
                <a:round/>
                <a:headEnd/>
                <a:tailEnd/>
              </a:ln>
            </p:spPr>
          </p:cxnSp>
          <p:cxnSp>
            <p:nvCxnSpPr>
              <p:cNvPr id="2096" name="AutoShape 48"/>
              <p:cNvCxnSpPr>
                <a:cxnSpLocks noChangeShapeType="1"/>
              </p:cNvCxnSpPr>
              <p:nvPr/>
            </p:nvCxnSpPr>
            <p:spPr bwMode="auto">
              <a:xfrm>
                <a:off x="5781" y="13365"/>
                <a:ext cx="1862" cy="1"/>
              </a:xfrm>
              <a:prstGeom prst="straightConnector1">
                <a:avLst/>
              </a:prstGeom>
              <a:noFill/>
              <a:ln w="9525">
                <a:solidFill>
                  <a:srgbClr val="000000"/>
                </a:solidFill>
                <a:round/>
                <a:headEnd/>
                <a:tailEnd/>
              </a:ln>
            </p:spPr>
          </p:cxnSp>
          <p:cxnSp>
            <p:nvCxnSpPr>
              <p:cNvPr id="2097" name="AutoShape 49"/>
              <p:cNvCxnSpPr>
                <a:cxnSpLocks noChangeShapeType="1"/>
              </p:cNvCxnSpPr>
              <p:nvPr/>
            </p:nvCxnSpPr>
            <p:spPr bwMode="auto">
              <a:xfrm flipV="1">
                <a:off x="6068" y="13243"/>
                <a:ext cx="152" cy="122"/>
              </a:xfrm>
              <a:prstGeom prst="straightConnector1">
                <a:avLst/>
              </a:prstGeom>
              <a:noFill/>
              <a:ln w="9525">
                <a:solidFill>
                  <a:srgbClr val="000000"/>
                </a:solidFill>
                <a:round/>
                <a:headEnd/>
                <a:tailEnd/>
              </a:ln>
            </p:spPr>
          </p:cxnSp>
          <p:cxnSp>
            <p:nvCxnSpPr>
              <p:cNvPr id="2098" name="AutoShape 50"/>
              <p:cNvCxnSpPr>
                <a:cxnSpLocks noChangeShapeType="1"/>
              </p:cNvCxnSpPr>
              <p:nvPr/>
            </p:nvCxnSpPr>
            <p:spPr bwMode="auto">
              <a:xfrm flipV="1">
                <a:off x="6224" y="13245"/>
                <a:ext cx="152" cy="122"/>
              </a:xfrm>
              <a:prstGeom prst="straightConnector1">
                <a:avLst/>
              </a:prstGeom>
              <a:noFill/>
              <a:ln w="9525">
                <a:solidFill>
                  <a:srgbClr val="000000"/>
                </a:solidFill>
                <a:round/>
                <a:headEnd/>
                <a:tailEnd/>
              </a:ln>
            </p:spPr>
          </p:cxnSp>
          <p:cxnSp>
            <p:nvCxnSpPr>
              <p:cNvPr id="2099" name="AutoShape 51"/>
              <p:cNvCxnSpPr>
                <a:cxnSpLocks noChangeShapeType="1"/>
              </p:cNvCxnSpPr>
              <p:nvPr/>
            </p:nvCxnSpPr>
            <p:spPr bwMode="auto">
              <a:xfrm flipV="1">
                <a:off x="6364" y="13245"/>
                <a:ext cx="152" cy="122"/>
              </a:xfrm>
              <a:prstGeom prst="straightConnector1">
                <a:avLst/>
              </a:prstGeom>
              <a:noFill/>
              <a:ln w="9525">
                <a:solidFill>
                  <a:srgbClr val="000000"/>
                </a:solidFill>
                <a:round/>
                <a:headEnd/>
                <a:tailEnd/>
              </a:ln>
            </p:spPr>
          </p:cxnSp>
          <p:cxnSp>
            <p:nvCxnSpPr>
              <p:cNvPr id="2100" name="AutoShape 52"/>
              <p:cNvCxnSpPr>
                <a:cxnSpLocks noChangeShapeType="1"/>
              </p:cNvCxnSpPr>
              <p:nvPr/>
            </p:nvCxnSpPr>
            <p:spPr bwMode="auto">
              <a:xfrm flipV="1">
                <a:off x="6520" y="13247"/>
                <a:ext cx="152" cy="122"/>
              </a:xfrm>
              <a:prstGeom prst="straightConnector1">
                <a:avLst/>
              </a:prstGeom>
              <a:noFill/>
              <a:ln w="9525">
                <a:solidFill>
                  <a:srgbClr val="000000"/>
                </a:solidFill>
                <a:round/>
                <a:headEnd/>
                <a:tailEnd/>
              </a:ln>
            </p:spPr>
          </p:cxnSp>
          <p:cxnSp>
            <p:nvCxnSpPr>
              <p:cNvPr id="2101" name="AutoShape 53"/>
              <p:cNvCxnSpPr>
                <a:cxnSpLocks noChangeShapeType="1"/>
              </p:cNvCxnSpPr>
              <p:nvPr/>
            </p:nvCxnSpPr>
            <p:spPr bwMode="auto">
              <a:xfrm flipV="1">
                <a:off x="6672" y="13245"/>
                <a:ext cx="152" cy="122"/>
              </a:xfrm>
              <a:prstGeom prst="straightConnector1">
                <a:avLst/>
              </a:prstGeom>
              <a:noFill/>
              <a:ln w="9525">
                <a:solidFill>
                  <a:srgbClr val="000000"/>
                </a:solidFill>
                <a:round/>
                <a:headEnd/>
                <a:tailEnd/>
              </a:ln>
            </p:spPr>
          </p:cxnSp>
          <p:cxnSp>
            <p:nvCxnSpPr>
              <p:cNvPr id="2102" name="AutoShape 54"/>
              <p:cNvCxnSpPr>
                <a:cxnSpLocks noChangeShapeType="1"/>
              </p:cNvCxnSpPr>
              <p:nvPr/>
            </p:nvCxnSpPr>
            <p:spPr bwMode="auto">
              <a:xfrm flipV="1">
                <a:off x="6828" y="13247"/>
                <a:ext cx="152" cy="122"/>
              </a:xfrm>
              <a:prstGeom prst="straightConnector1">
                <a:avLst/>
              </a:prstGeom>
              <a:noFill/>
              <a:ln w="9525">
                <a:solidFill>
                  <a:srgbClr val="000000"/>
                </a:solidFill>
                <a:round/>
                <a:headEnd/>
                <a:tailEnd/>
              </a:ln>
            </p:spPr>
          </p:cxnSp>
          <p:cxnSp>
            <p:nvCxnSpPr>
              <p:cNvPr id="2103" name="AutoShape 55"/>
              <p:cNvCxnSpPr>
                <a:cxnSpLocks noChangeShapeType="1"/>
              </p:cNvCxnSpPr>
              <p:nvPr/>
            </p:nvCxnSpPr>
            <p:spPr bwMode="auto">
              <a:xfrm flipV="1">
                <a:off x="6968" y="13247"/>
                <a:ext cx="152" cy="122"/>
              </a:xfrm>
              <a:prstGeom prst="straightConnector1">
                <a:avLst/>
              </a:prstGeom>
              <a:noFill/>
              <a:ln w="9525">
                <a:solidFill>
                  <a:srgbClr val="000000"/>
                </a:solidFill>
                <a:round/>
                <a:headEnd/>
                <a:tailEnd/>
              </a:ln>
            </p:spPr>
          </p:cxnSp>
          <p:cxnSp>
            <p:nvCxnSpPr>
              <p:cNvPr id="2104" name="AutoShape 56"/>
              <p:cNvCxnSpPr>
                <a:cxnSpLocks noChangeShapeType="1"/>
              </p:cNvCxnSpPr>
              <p:nvPr/>
            </p:nvCxnSpPr>
            <p:spPr bwMode="auto">
              <a:xfrm flipV="1">
                <a:off x="7124" y="13249"/>
                <a:ext cx="152" cy="122"/>
              </a:xfrm>
              <a:prstGeom prst="straightConnector1">
                <a:avLst/>
              </a:prstGeom>
              <a:noFill/>
              <a:ln w="9525">
                <a:solidFill>
                  <a:srgbClr val="000000"/>
                </a:solidFill>
                <a:round/>
                <a:headEnd/>
                <a:tailEnd/>
              </a:ln>
            </p:spPr>
          </p:cxnSp>
          <p:cxnSp>
            <p:nvCxnSpPr>
              <p:cNvPr id="2105" name="AutoShape 57"/>
              <p:cNvCxnSpPr>
                <a:cxnSpLocks noChangeShapeType="1"/>
              </p:cNvCxnSpPr>
              <p:nvPr/>
            </p:nvCxnSpPr>
            <p:spPr bwMode="auto">
              <a:xfrm>
                <a:off x="5781" y="12853"/>
                <a:ext cx="1862" cy="0"/>
              </a:xfrm>
              <a:prstGeom prst="straightConnector1">
                <a:avLst/>
              </a:prstGeom>
              <a:noFill/>
              <a:ln w="9525">
                <a:solidFill>
                  <a:srgbClr val="000000"/>
                </a:solidFill>
                <a:round/>
                <a:headEnd/>
                <a:tailEnd/>
              </a:ln>
            </p:spPr>
          </p:cxnSp>
          <p:cxnSp>
            <p:nvCxnSpPr>
              <p:cNvPr id="2106" name="AutoShape 58"/>
              <p:cNvCxnSpPr>
                <a:cxnSpLocks noChangeShapeType="1"/>
              </p:cNvCxnSpPr>
              <p:nvPr/>
            </p:nvCxnSpPr>
            <p:spPr bwMode="auto">
              <a:xfrm>
                <a:off x="5781" y="13891"/>
                <a:ext cx="1862" cy="1"/>
              </a:xfrm>
              <a:prstGeom prst="straightConnector1">
                <a:avLst/>
              </a:prstGeom>
              <a:noFill/>
              <a:ln w="9525">
                <a:solidFill>
                  <a:srgbClr val="000000"/>
                </a:solidFill>
                <a:round/>
                <a:headEnd/>
                <a:tailEnd/>
              </a:ln>
            </p:spPr>
          </p:cxnSp>
        </p:grpSp>
        <p:sp>
          <p:nvSpPr>
            <p:cNvPr id="2107" name="Oval 59"/>
            <p:cNvSpPr>
              <a:spLocks noChangeArrowheads="1"/>
            </p:cNvSpPr>
            <p:nvPr/>
          </p:nvSpPr>
          <p:spPr bwMode="auto">
            <a:xfrm>
              <a:off x="5970" y="11743"/>
              <a:ext cx="1821" cy="2025"/>
            </a:xfrm>
            <a:prstGeom prst="ellipse">
              <a:avLst/>
            </a:prstGeom>
            <a:solidFill>
              <a:srgbClr val="FFFFFF"/>
            </a:solidFill>
            <a:ln w="9525">
              <a:noFill/>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sp>
          <p:nvSpPr>
            <p:cNvPr id="2108" name="Oval 60"/>
            <p:cNvSpPr>
              <a:spLocks noChangeArrowheads="1"/>
            </p:cNvSpPr>
            <p:nvPr/>
          </p:nvSpPr>
          <p:spPr bwMode="auto">
            <a:xfrm>
              <a:off x="8015" y="11833"/>
              <a:ext cx="1821" cy="1946"/>
            </a:xfrm>
            <a:prstGeom prst="ellipse">
              <a:avLst/>
            </a:prstGeom>
            <a:solidFill>
              <a:srgbClr val="FFFFFF"/>
            </a:solidFill>
            <a:ln w="9525">
              <a:noFill/>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sp>
          <p:nvSpPr>
            <p:cNvPr id="2109" name="Arc 61"/>
            <p:cNvSpPr>
              <a:spLocks/>
            </p:cNvSpPr>
            <p:nvPr/>
          </p:nvSpPr>
          <p:spPr bwMode="auto">
            <a:xfrm flipV="1">
              <a:off x="6882" y="12765"/>
              <a:ext cx="909" cy="1003"/>
            </a:xfrm>
            <a:custGeom>
              <a:avLst/>
              <a:gdLst>
                <a:gd name="G0" fmla="+- 0 0 0"/>
                <a:gd name="G1" fmla="+- 21477 0 0"/>
                <a:gd name="G2" fmla="+- 21600 0 0"/>
                <a:gd name="T0" fmla="*/ 2304 w 21585"/>
                <a:gd name="T1" fmla="*/ 0 h 21477"/>
                <a:gd name="T2" fmla="*/ 21585 w 21585"/>
                <a:gd name="T3" fmla="*/ 20662 h 21477"/>
                <a:gd name="T4" fmla="*/ 0 w 21585"/>
                <a:gd name="T5" fmla="*/ 21477 h 21477"/>
              </a:gdLst>
              <a:ahLst/>
              <a:cxnLst>
                <a:cxn ang="0">
                  <a:pos x="T0" y="T1"/>
                </a:cxn>
                <a:cxn ang="0">
                  <a:pos x="T2" y="T3"/>
                </a:cxn>
                <a:cxn ang="0">
                  <a:pos x="T4" y="T5"/>
                </a:cxn>
              </a:cxnLst>
              <a:rect l="0" t="0" r="r" b="b"/>
              <a:pathLst>
                <a:path w="21585" h="21477" fill="none" extrusionOk="0">
                  <a:moveTo>
                    <a:pt x="2303" y="0"/>
                  </a:moveTo>
                  <a:cubicBezTo>
                    <a:pt x="12969" y="1144"/>
                    <a:pt x="21179" y="9942"/>
                    <a:pt x="21584" y="20662"/>
                  </a:cubicBezTo>
                </a:path>
                <a:path w="21585" h="21477" stroke="0" extrusionOk="0">
                  <a:moveTo>
                    <a:pt x="2303" y="0"/>
                  </a:moveTo>
                  <a:cubicBezTo>
                    <a:pt x="12969" y="1144"/>
                    <a:pt x="21179" y="9942"/>
                    <a:pt x="21584" y="20662"/>
                  </a:cubicBezTo>
                  <a:lnTo>
                    <a:pt x="0" y="21477"/>
                  </a:lnTo>
                  <a:close/>
                </a:path>
              </a:pathLst>
            </a:custGeom>
            <a:noFill/>
            <a:ln w="9525">
              <a:solidFill>
                <a:srgbClr val="000000"/>
              </a:solidFill>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sp>
          <p:nvSpPr>
            <p:cNvPr id="2110" name="Arc 62"/>
            <p:cNvSpPr>
              <a:spLocks/>
            </p:cNvSpPr>
            <p:nvPr/>
          </p:nvSpPr>
          <p:spPr bwMode="auto">
            <a:xfrm flipH="1" flipV="1">
              <a:off x="8015" y="12757"/>
              <a:ext cx="909" cy="1003"/>
            </a:xfrm>
            <a:custGeom>
              <a:avLst/>
              <a:gdLst>
                <a:gd name="G0" fmla="+- 0 0 0"/>
                <a:gd name="G1" fmla="+- 21477 0 0"/>
                <a:gd name="G2" fmla="+- 21600 0 0"/>
                <a:gd name="T0" fmla="*/ 2304 w 21585"/>
                <a:gd name="T1" fmla="*/ 0 h 21477"/>
                <a:gd name="T2" fmla="*/ 21585 w 21585"/>
                <a:gd name="T3" fmla="*/ 20662 h 21477"/>
                <a:gd name="T4" fmla="*/ 0 w 21585"/>
                <a:gd name="T5" fmla="*/ 21477 h 21477"/>
              </a:gdLst>
              <a:ahLst/>
              <a:cxnLst>
                <a:cxn ang="0">
                  <a:pos x="T0" y="T1"/>
                </a:cxn>
                <a:cxn ang="0">
                  <a:pos x="T2" y="T3"/>
                </a:cxn>
                <a:cxn ang="0">
                  <a:pos x="T4" y="T5"/>
                </a:cxn>
              </a:cxnLst>
              <a:rect l="0" t="0" r="r" b="b"/>
              <a:pathLst>
                <a:path w="21585" h="21477" fill="none" extrusionOk="0">
                  <a:moveTo>
                    <a:pt x="2303" y="0"/>
                  </a:moveTo>
                  <a:cubicBezTo>
                    <a:pt x="12969" y="1144"/>
                    <a:pt x="21179" y="9942"/>
                    <a:pt x="21584" y="20662"/>
                  </a:cubicBezTo>
                </a:path>
                <a:path w="21585" h="21477" stroke="0" extrusionOk="0">
                  <a:moveTo>
                    <a:pt x="2303" y="0"/>
                  </a:moveTo>
                  <a:cubicBezTo>
                    <a:pt x="12969" y="1144"/>
                    <a:pt x="21179" y="9942"/>
                    <a:pt x="21584" y="20662"/>
                  </a:cubicBezTo>
                  <a:lnTo>
                    <a:pt x="0" y="21477"/>
                  </a:lnTo>
                  <a:close/>
                </a:path>
              </a:pathLst>
            </a:custGeom>
            <a:noFill/>
            <a:ln w="9525">
              <a:solidFill>
                <a:srgbClr val="000000"/>
              </a:solidFill>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sp>
          <p:nvSpPr>
            <p:cNvPr id="2111" name="Freeform 63"/>
            <p:cNvSpPr>
              <a:spLocks/>
            </p:cNvSpPr>
            <p:nvPr/>
          </p:nvSpPr>
          <p:spPr bwMode="auto">
            <a:xfrm>
              <a:off x="6749" y="13298"/>
              <a:ext cx="916" cy="224"/>
            </a:xfrm>
            <a:custGeom>
              <a:avLst/>
              <a:gdLst/>
              <a:ahLst/>
              <a:cxnLst>
                <a:cxn ang="0">
                  <a:pos x="1130" y="0"/>
                </a:cxn>
                <a:cxn ang="0">
                  <a:pos x="710" y="191"/>
                </a:cxn>
                <a:cxn ang="0">
                  <a:pos x="0" y="197"/>
                </a:cxn>
              </a:cxnLst>
              <a:rect l="0" t="0" r="r" b="b"/>
              <a:pathLst>
                <a:path w="1130" h="224">
                  <a:moveTo>
                    <a:pt x="1130" y="0"/>
                  </a:moveTo>
                  <a:cubicBezTo>
                    <a:pt x="1014" y="79"/>
                    <a:pt x="898" y="158"/>
                    <a:pt x="710" y="191"/>
                  </a:cubicBezTo>
                  <a:cubicBezTo>
                    <a:pt x="522" y="224"/>
                    <a:pt x="118" y="196"/>
                    <a:pt x="0" y="197"/>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2" name="Freeform 64"/>
            <p:cNvSpPr>
              <a:spLocks/>
            </p:cNvSpPr>
            <p:nvPr/>
          </p:nvSpPr>
          <p:spPr bwMode="auto">
            <a:xfrm>
              <a:off x="6551" y="13270"/>
              <a:ext cx="1114" cy="88"/>
            </a:xfrm>
            <a:custGeom>
              <a:avLst/>
              <a:gdLst/>
              <a:ahLst/>
              <a:cxnLst>
                <a:cxn ang="0">
                  <a:pos x="1114" y="0"/>
                </a:cxn>
                <a:cxn ang="0">
                  <a:pos x="736" y="75"/>
                </a:cxn>
                <a:cxn ang="0">
                  <a:pos x="0" y="75"/>
                </a:cxn>
              </a:cxnLst>
              <a:rect l="0" t="0" r="r" b="b"/>
              <a:pathLst>
                <a:path w="1114" h="88">
                  <a:moveTo>
                    <a:pt x="1114" y="0"/>
                  </a:moveTo>
                  <a:cubicBezTo>
                    <a:pt x="1018" y="31"/>
                    <a:pt x="922" y="62"/>
                    <a:pt x="736" y="75"/>
                  </a:cubicBezTo>
                  <a:cubicBezTo>
                    <a:pt x="550" y="88"/>
                    <a:pt x="275" y="81"/>
                    <a:pt x="0" y="7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3" name="Freeform 65"/>
            <p:cNvSpPr>
              <a:spLocks/>
            </p:cNvSpPr>
            <p:nvPr/>
          </p:nvSpPr>
          <p:spPr bwMode="auto">
            <a:xfrm>
              <a:off x="6384" y="13181"/>
              <a:ext cx="1332" cy="61"/>
            </a:xfrm>
            <a:custGeom>
              <a:avLst/>
              <a:gdLst/>
              <a:ahLst/>
              <a:cxnLst>
                <a:cxn ang="0">
                  <a:pos x="1332" y="0"/>
                </a:cxn>
                <a:cxn ang="0">
                  <a:pos x="707" y="56"/>
                </a:cxn>
                <a:cxn ang="0">
                  <a:pos x="0" y="32"/>
                </a:cxn>
              </a:cxnLst>
              <a:rect l="0" t="0" r="r" b="b"/>
              <a:pathLst>
                <a:path w="1332" h="61">
                  <a:moveTo>
                    <a:pt x="1332" y="0"/>
                  </a:moveTo>
                  <a:cubicBezTo>
                    <a:pt x="1228" y="9"/>
                    <a:pt x="929" y="51"/>
                    <a:pt x="707" y="56"/>
                  </a:cubicBezTo>
                  <a:cubicBezTo>
                    <a:pt x="485" y="61"/>
                    <a:pt x="147" y="37"/>
                    <a:pt x="0" y="32"/>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4" name="Freeform 66"/>
            <p:cNvSpPr>
              <a:spLocks/>
            </p:cNvSpPr>
            <p:nvPr/>
          </p:nvSpPr>
          <p:spPr bwMode="auto">
            <a:xfrm>
              <a:off x="6291" y="12944"/>
              <a:ext cx="1474" cy="113"/>
            </a:xfrm>
            <a:custGeom>
              <a:avLst/>
              <a:gdLst/>
              <a:ahLst/>
              <a:cxnLst>
                <a:cxn ang="0">
                  <a:pos x="1474" y="0"/>
                </a:cxn>
                <a:cxn ang="0">
                  <a:pos x="855" y="103"/>
                </a:cxn>
                <a:cxn ang="0">
                  <a:pos x="0" y="62"/>
                </a:cxn>
              </a:cxnLst>
              <a:rect l="0" t="0" r="r" b="b"/>
              <a:pathLst>
                <a:path w="1474" h="113">
                  <a:moveTo>
                    <a:pt x="1474" y="0"/>
                  </a:moveTo>
                  <a:cubicBezTo>
                    <a:pt x="1371" y="17"/>
                    <a:pt x="1101" y="93"/>
                    <a:pt x="855" y="103"/>
                  </a:cubicBezTo>
                  <a:cubicBezTo>
                    <a:pt x="609" y="113"/>
                    <a:pt x="178" y="71"/>
                    <a:pt x="0" y="62"/>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5" name="Freeform 67"/>
            <p:cNvSpPr>
              <a:spLocks/>
            </p:cNvSpPr>
            <p:nvPr/>
          </p:nvSpPr>
          <p:spPr bwMode="auto">
            <a:xfrm flipH="1">
              <a:off x="8171" y="13321"/>
              <a:ext cx="916" cy="224"/>
            </a:xfrm>
            <a:custGeom>
              <a:avLst/>
              <a:gdLst/>
              <a:ahLst/>
              <a:cxnLst>
                <a:cxn ang="0">
                  <a:pos x="1130" y="0"/>
                </a:cxn>
                <a:cxn ang="0">
                  <a:pos x="710" y="191"/>
                </a:cxn>
                <a:cxn ang="0">
                  <a:pos x="0" y="197"/>
                </a:cxn>
              </a:cxnLst>
              <a:rect l="0" t="0" r="r" b="b"/>
              <a:pathLst>
                <a:path w="1130" h="224">
                  <a:moveTo>
                    <a:pt x="1130" y="0"/>
                  </a:moveTo>
                  <a:cubicBezTo>
                    <a:pt x="1014" y="79"/>
                    <a:pt x="898" y="158"/>
                    <a:pt x="710" y="191"/>
                  </a:cubicBezTo>
                  <a:cubicBezTo>
                    <a:pt x="522" y="224"/>
                    <a:pt x="118" y="196"/>
                    <a:pt x="0" y="197"/>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6" name="Freeform 68"/>
            <p:cNvSpPr>
              <a:spLocks/>
            </p:cNvSpPr>
            <p:nvPr/>
          </p:nvSpPr>
          <p:spPr bwMode="auto">
            <a:xfrm flipH="1">
              <a:off x="8171" y="13293"/>
              <a:ext cx="1114" cy="88"/>
            </a:xfrm>
            <a:custGeom>
              <a:avLst/>
              <a:gdLst/>
              <a:ahLst/>
              <a:cxnLst>
                <a:cxn ang="0">
                  <a:pos x="1114" y="0"/>
                </a:cxn>
                <a:cxn ang="0">
                  <a:pos x="736" y="75"/>
                </a:cxn>
                <a:cxn ang="0">
                  <a:pos x="0" y="75"/>
                </a:cxn>
              </a:cxnLst>
              <a:rect l="0" t="0" r="r" b="b"/>
              <a:pathLst>
                <a:path w="1114" h="88">
                  <a:moveTo>
                    <a:pt x="1114" y="0"/>
                  </a:moveTo>
                  <a:cubicBezTo>
                    <a:pt x="1018" y="31"/>
                    <a:pt x="922" y="62"/>
                    <a:pt x="736" y="75"/>
                  </a:cubicBezTo>
                  <a:cubicBezTo>
                    <a:pt x="550" y="88"/>
                    <a:pt x="275" y="81"/>
                    <a:pt x="0" y="7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7" name="Freeform 69"/>
            <p:cNvSpPr>
              <a:spLocks/>
            </p:cNvSpPr>
            <p:nvPr/>
          </p:nvSpPr>
          <p:spPr bwMode="auto">
            <a:xfrm flipH="1">
              <a:off x="8129" y="13195"/>
              <a:ext cx="1332" cy="61"/>
            </a:xfrm>
            <a:custGeom>
              <a:avLst/>
              <a:gdLst/>
              <a:ahLst/>
              <a:cxnLst>
                <a:cxn ang="0">
                  <a:pos x="1332" y="0"/>
                </a:cxn>
                <a:cxn ang="0">
                  <a:pos x="707" y="56"/>
                </a:cxn>
                <a:cxn ang="0">
                  <a:pos x="0" y="32"/>
                </a:cxn>
              </a:cxnLst>
              <a:rect l="0" t="0" r="r" b="b"/>
              <a:pathLst>
                <a:path w="1332" h="61">
                  <a:moveTo>
                    <a:pt x="1332" y="0"/>
                  </a:moveTo>
                  <a:cubicBezTo>
                    <a:pt x="1228" y="9"/>
                    <a:pt x="929" y="51"/>
                    <a:pt x="707" y="56"/>
                  </a:cubicBezTo>
                  <a:cubicBezTo>
                    <a:pt x="485" y="61"/>
                    <a:pt x="147" y="37"/>
                    <a:pt x="0" y="32"/>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sp>
          <p:nvSpPr>
            <p:cNvPr id="2118" name="Freeform 70"/>
            <p:cNvSpPr>
              <a:spLocks/>
            </p:cNvSpPr>
            <p:nvPr/>
          </p:nvSpPr>
          <p:spPr bwMode="auto">
            <a:xfrm flipH="1">
              <a:off x="8039" y="12939"/>
              <a:ext cx="1474" cy="113"/>
            </a:xfrm>
            <a:custGeom>
              <a:avLst/>
              <a:gdLst/>
              <a:ahLst/>
              <a:cxnLst>
                <a:cxn ang="0">
                  <a:pos x="1474" y="0"/>
                </a:cxn>
                <a:cxn ang="0">
                  <a:pos x="855" y="103"/>
                </a:cxn>
                <a:cxn ang="0">
                  <a:pos x="0" y="62"/>
                </a:cxn>
              </a:cxnLst>
              <a:rect l="0" t="0" r="r" b="b"/>
              <a:pathLst>
                <a:path w="1474" h="113">
                  <a:moveTo>
                    <a:pt x="1474" y="0"/>
                  </a:moveTo>
                  <a:cubicBezTo>
                    <a:pt x="1371" y="17"/>
                    <a:pt x="1101" y="93"/>
                    <a:pt x="855" y="103"/>
                  </a:cubicBezTo>
                  <a:cubicBezTo>
                    <a:pt x="609" y="113"/>
                    <a:pt x="178" y="71"/>
                    <a:pt x="0" y="62"/>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solidFill>
                  <a:schemeClr val="bg1"/>
                </a:solidFill>
              </a:endParaRPr>
            </a:p>
          </p:txBody>
        </p:sp>
        <p:cxnSp>
          <p:nvCxnSpPr>
            <p:cNvPr id="2119" name="AutoShape 71"/>
            <p:cNvCxnSpPr>
              <a:cxnSpLocks noChangeShapeType="1"/>
            </p:cNvCxnSpPr>
            <p:nvPr/>
          </p:nvCxnSpPr>
          <p:spPr bwMode="auto">
            <a:xfrm>
              <a:off x="6418" y="12611"/>
              <a:ext cx="2987" cy="1"/>
            </a:xfrm>
            <a:prstGeom prst="straightConnector1">
              <a:avLst/>
            </a:prstGeom>
            <a:noFill/>
            <a:ln w="9525">
              <a:solidFill>
                <a:srgbClr val="000000"/>
              </a:solidFill>
              <a:round/>
              <a:headEnd/>
              <a:tailEnd/>
            </a:ln>
          </p:spPr>
        </p:cxnSp>
        <p:sp>
          <p:nvSpPr>
            <p:cNvPr id="2120" name="Text Box 72"/>
            <p:cNvSpPr txBox="1">
              <a:spLocks noChangeArrowheads="1"/>
            </p:cNvSpPr>
            <p:nvPr/>
          </p:nvSpPr>
          <p:spPr bwMode="auto">
            <a:xfrm>
              <a:off x="5326" y="12684"/>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bg1"/>
                  </a:solidFill>
                  <a:effectLst/>
                  <a:latin typeface="Calibri" pitchFamily="34" charset="0"/>
                  <a:ea typeface="宋体" pitchFamily="2" charset="-122"/>
                  <a:cs typeface="宋体" pitchFamily="2" charset="-122"/>
                </a:rPr>
                <a:t> p</a:t>
              </a:r>
              <a:r>
                <a:rPr kumimoji="0" lang="en-US" altLang="zh-CN" b="0" i="0" u="none" strike="noStrike" cap="none" normalizeH="0" baseline="30000" dirty="0">
                  <a:ln>
                    <a:noFill/>
                  </a:ln>
                  <a:solidFill>
                    <a:schemeClr val="bg1"/>
                  </a:solidFill>
                  <a:effectLst/>
                  <a:latin typeface="Calibri" pitchFamily="34" charset="0"/>
                  <a:ea typeface="宋体" pitchFamily="2" charset="-122"/>
                  <a:cs typeface="宋体" pitchFamily="2" charset="-122"/>
                </a:rPr>
                <a:t>+</a:t>
              </a:r>
              <a:r>
                <a:rPr kumimoji="0" lang="en-US" altLang="zh-CN" b="0" i="0" u="none" strike="noStrike" cap="none" normalizeH="0" baseline="0" dirty="0">
                  <a:ln>
                    <a:noFill/>
                  </a:ln>
                  <a:solidFill>
                    <a:schemeClr val="bg1"/>
                  </a:solidFill>
                  <a:effectLst/>
                  <a:latin typeface="Calibri" pitchFamily="34" charset="0"/>
                  <a:ea typeface="宋体" pitchFamily="2" charset="-122"/>
                  <a:cs typeface="宋体" pitchFamily="2" charset="-122"/>
                </a:rPr>
                <a:t>-GaAs</a:t>
              </a:r>
              <a:endParaRPr kumimoji="0" lang="zh-CN" altLang="zh-CN" sz="40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2121" name="Text Box 73"/>
            <p:cNvSpPr txBox="1">
              <a:spLocks noChangeArrowheads="1"/>
            </p:cNvSpPr>
            <p:nvPr/>
          </p:nvSpPr>
          <p:spPr bwMode="auto">
            <a:xfrm>
              <a:off x="5381" y="12930"/>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bg1"/>
                  </a:solidFill>
                  <a:effectLst/>
                  <a:latin typeface="Calibri" pitchFamily="34" charset="0"/>
                  <a:ea typeface="宋体" pitchFamily="2" charset="-122"/>
                  <a:cs typeface="宋体" pitchFamily="2" charset="-122"/>
                </a:rPr>
                <a:t> p-</a:t>
              </a:r>
              <a:r>
                <a:rPr kumimoji="0" lang="en-US" altLang="zh-CN" b="0" i="0" u="none" strike="noStrike" cap="none" normalizeH="0" baseline="0" dirty="0" err="1">
                  <a:ln>
                    <a:noFill/>
                  </a:ln>
                  <a:solidFill>
                    <a:schemeClr val="bg1"/>
                  </a:solidFill>
                  <a:effectLst/>
                  <a:latin typeface="Calibri" pitchFamily="34" charset="0"/>
                  <a:ea typeface="宋体" pitchFamily="2" charset="-122"/>
                  <a:cs typeface="宋体" pitchFamily="2" charset="-122"/>
                </a:rPr>
                <a:t>GaAlAs</a:t>
              </a:r>
              <a:endParaRPr kumimoji="0" lang="zh-CN" altLang="zh-CN" sz="40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2122" name="Text Box 74"/>
            <p:cNvSpPr txBox="1">
              <a:spLocks noChangeArrowheads="1"/>
            </p:cNvSpPr>
            <p:nvPr/>
          </p:nvSpPr>
          <p:spPr bwMode="auto">
            <a:xfrm>
              <a:off x="5328" y="13132"/>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bg1"/>
                  </a:solidFill>
                  <a:effectLst/>
                  <a:latin typeface="Calibri" pitchFamily="34" charset="0"/>
                  <a:ea typeface="宋体" pitchFamily="2" charset="-122"/>
                  <a:cs typeface="宋体" pitchFamily="2" charset="-122"/>
                </a:rPr>
                <a:t> n-GaAlAs</a:t>
              </a:r>
              <a:endParaRPr kumimoji="0" lang="zh-CN" altLang="zh-CN" sz="4000" b="0" i="0" u="none" strike="noStrike" cap="none" normalizeH="0" baseline="0">
                <a:ln>
                  <a:noFill/>
                </a:ln>
                <a:solidFill>
                  <a:schemeClr val="bg1"/>
                </a:solidFill>
                <a:effectLst/>
                <a:latin typeface="Arial" pitchFamily="34" charset="0"/>
                <a:ea typeface="宋体" pitchFamily="2" charset="-122"/>
                <a:cs typeface="宋体" pitchFamily="2" charset="-122"/>
              </a:endParaRPr>
            </a:p>
          </p:txBody>
        </p:sp>
        <p:sp>
          <p:nvSpPr>
            <p:cNvPr id="2123" name="Text Box 75"/>
            <p:cNvSpPr txBox="1">
              <a:spLocks noChangeArrowheads="1"/>
            </p:cNvSpPr>
            <p:nvPr/>
          </p:nvSpPr>
          <p:spPr bwMode="auto">
            <a:xfrm>
              <a:off x="5694" y="13292"/>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bg1"/>
                  </a:solidFill>
                  <a:effectLst/>
                  <a:latin typeface="Calibri" pitchFamily="34" charset="0"/>
                  <a:ea typeface="宋体" pitchFamily="2" charset="-122"/>
                  <a:cs typeface="宋体" pitchFamily="2" charset="-122"/>
                </a:rPr>
                <a:t> p-GaAlAs</a:t>
              </a:r>
              <a:endParaRPr kumimoji="0" lang="zh-CN" altLang="zh-CN" sz="4000" b="0" i="0" u="none" strike="noStrike" cap="none" normalizeH="0" baseline="0">
                <a:ln>
                  <a:noFill/>
                </a:ln>
                <a:solidFill>
                  <a:schemeClr val="bg1"/>
                </a:solidFill>
                <a:effectLst/>
                <a:latin typeface="Arial" pitchFamily="34" charset="0"/>
                <a:ea typeface="宋体" pitchFamily="2" charset="-122"/>
                <a:cs typeface="宋体" pitchFamily="2" charset="-122"/>
              </a:endParaRPr>
            </a:p>
          </p:txBody>
        </p:sp>
        <p:sp>
          <p:nvSpPr>
            <p:cNvPr id="2124" name="Text Box 76"/>
            <p:cNvSpPr txBox="1">
              <a:spLocks noChangeArrowheads="1"/>
            </p:cNvSpPr>
            <p:nvPr/>
          </p:nvSpPr>
          <p:spPr bwMode="auto">
            <a:xfrm>
              <a:off x="5892" y="13511"/>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bg1"/>
                  </a:solidFill>
                  <a:effectLst/>
                  <a:latin typeface="Calibri" pitchFamily="34" charset="0"/>
                  <a:ea typeface="宋体" pitchFamily="2" charset="-122"/>
                  <a:cs typeface="宋体" pitchFamily="2" charset="-122"/>
                </a:rPr>
                <a:t> n-</a:t>
              </a:r>
              <a:r>
                <a:rPr kumimoji="0" lang="en-US" altLang="zh-CN" b="0" i="0" u="none" strike="noStrike" cap="none" normalizeH="0" baseline="0" dirty="0" err="1">
                  <a:ln>
                    <a:noFill/>
                  </a:ln>
                  <a:solidFill>
                    <a:schemeClr val="bg1"/>
                  </a:solidFill>
                  <a:effectLst/>
                  <a:latin typeface="Calibri" pitchFamily="34" charset="0"/>
                  <a:ea typeface="宋体" pitchFamily="2" charset="-122"/>
                  <a:cs typeface="宋体" pitchFamily="2" charset="-122"/>
                </a:rPr>
                <a:t>GaAlAs</a:t>
              </a:r>
              <a:endParaRPr kumimoji="0" lang="zh-CN" altLang="zh-CN" sz="40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2125" name="Text Box 77"/>
            <p:cNvSpPr txBox="1">
              <a:spLocks noChangeArrowheads="1"/>
            </p:cNvSpPr>
            <p:nvPr/>
          </p:nvSpPr>
          <p:spPr bwMode="auto">
            <a:xfrm>
              <a:off x="5440" y="12376"/>
              <a:ext cx="1092" cy="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bg1"/>
                  </a:solidFill>
                  <a:effectLst/>
                  <a:latin typeface="Calibri" pitchFamily="34" charset="0"/>
                  <a:ea typeface="宋体" pitchFamily="2" charset="-122"/>
                  <a:cs typeface="宋体" pitchFamily="2" charset="-122"/>
                </a:rPr>
                <a:t> Au/Cr</a:t>
              </a:r>
              <a:endParaRPr kumimoji="0" lang="zh-CN" altLang="zh-CN" sz="4000" b="0" i="0" u="none" strike="noStrike" cap="none" normalizeH="0" baseline="0">
                <a:ln>
                  <a:noFill/>
                </a:ln>
                <a:solidFill>
                  <a:schemeClr val="bg1"/>
                </a:solidFill>
                <a:effectLst/>
                <a:latin typeface="Arial" pitchFamily="34" charset="0"/>
                <a:ea typeface="宋体" pitchFamily="2" charset="-122"/>
                <a:cs typeface="宋体" pitchFamily="2" charset="-122"/>
              </a:endParaRPr>
            </a:p>
          </p:txBody>
        </p:sp>
        <p:cxnSp>
          <p:nvCxnSpPr>
            <p:cNvPr id="2126" name="AutoShape 78"/>
            <p:cNvCxnSpPr>
              <a:cxnSpLocks noChangeShapeType="1"/>
            </p:cNvCxnSpPr>
            <p:nvPr/>
          </p:nvCxnSpPr>
          <p:spPr bwMode="auto">
            <a:xfrm>
              <a:off x="6420" y="12473"/>
              <a:ext cx="2987" cy="1"/>
            </a:xfrm>
            <a:prstGeom prst="straightConnector1">
              <a:avLst/>
            </a:prstGeom>
            <a:noFill/>
            <a:ln w="9525">
              <a:solidFill>
                <a:srgbClr val="000000"/>
              </a:solidFill>
              <a:round/>
              <a:headEnd/>
              <a:tailEnd/>
            </a:ln>
          </p:spPr>
        </p:cxnSp>
        <p:sp>
          <p:nvSpPr>
            <p:cNvPr id="2127" name="Arc 79"/>
            <p:cNvSpPr>
              <a:spLocks/>
            </p:cNvSpPr>
            <p:nvPr/>
          </p:nvSpPr>
          <p:spPr bwMode="auto">
            <a:xfrm flipH="1" flipV="1">
              <a:off x="6162" y="12757"/>
              <a:ext cx="909" cy="1003"/>
            </a:xfrm>
            <a:custGeom>
              <a:avLst/>
              <a:gdLst>
                <a:gd name="G0" fmla="+- 0 0 0"/>
                <a:gd name="G1" fmla="+- 21477 0 0"/>
                <a:gd name="G2" fmla="+- 21600 0 0"/>
                <a:gd name="T0" fmla="*/ 2304 w 21585"/>
                <a:gd name="T1" fmla="*/ 0 h 21477"/>
                <a:gd name="T2" fmla="*/ 21585 w 21585"/>
                <a:gd name="T3" fmla="*/ 20662 h 21477"/>
                <a:gd name="T4" fmla="*/ 0 w 21585"/>
                <a:gd name="T5" fmla="*/ 21477 h 21477"/>
              </a:gdLst>
              <a:ahLst/>
              <a:cxnLst>
                <a:cxn ang="0">
                  <a:pos x="T0" y="T1"/>
                </a:cxn>
                <a:cxn ang="0">
                  <a:pos x="T2" y="T3"/>
                </a:cxn>
                <a:cxn ang="0">
                  <a:pos x="T4" y="T5"/>
                </a:cxn>
              </a:cxnLst>
              <a:rect l="0" t="0" r="r" b="b"/>
              <a:pathLst>
                <a:path w="21585" h="21477" fill="none" extrusionOk="0">
                  <a:moveTo>
                    <a:pt x="2303" y="0"/>
                  </a:moveTo>
                  <a:cubicBezTo>
                    <a:pt x="12969" y="1144"/>
                    <a:pt x="21179" y="9942"/>
                    <a:pt x="21584" y="20662"/>
                  </a:cubicBezTo>
                </a:path>
                <a:path w="21585" h="21477" stroke="0" extrusionOk="0">
                  <a:moveTo>
                    <a:pt x="2303" y="0"/>
                  </a:moveTo>
                  <a:cubicBezTo>
                    <a:pt x="12969" y="1144"/>
                    <a:pt x="21179" y="9942"/>
                    <a:pt x="21584" y="20662"/>
                  </a:cubicBezTo>
                  <a:lnTo>
                    <a:pt x="0" y="21477"/>
                  </a:lnTo>
                  <a:close/>
                </a:path>
              </a:pathLst>
            </a:custGeom>
            <a:noFill/>
            <a:ln w="9525">
              <a:solidFill>
                <a:srgbClr val="000000"/>
              </a:solidFill>
              <a:prstDash val="dash"/>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sp>
          <p:nvSpPr>
            <p:cNvPr id="2128" name="Arc 80"/>
            <p:cNvSpPr>
              <a:spLocks/>
            </p:cNvSpPr>
            <p:nvPr/>
          </p:nvSpPr>
          <p:spPr bwMode="auto">
            <a:xfrm flipV="1">
              <a:off x="8718" y="12753"/>
              <a:ext cx="909" cy="1003"/>
            </a:xfrm>
            <a:custGeom>
              <a:avLst/>
              <a:gdLst>
                <a:gd name="G0" fmla="+- 0 0 0"/>
                <a:gd name="G1" fmla="+- 21477 0 0"/>
                <a:gd name="G2" fmla="+- 21600 0 0"/>
                <a:gd name="T0" fmla="*/ 2304 w 21585"/>
                <a:gd name="T1" fmla="*/ 0 h 21477"/>
                <a:gd name="T2" fmla="*/ 21585 w 21585"/>
                <a:gd name="T3" fmla="*/ 20662 h 21477"/>
                <a:gd name="T4" fmla="*/ 0 w 21585"/>
                <a:gd name="T5" fmla="*/ 21477 h 21477"/>
              </a:gdLst>
              <a:ahLst/>
              <a:cxnLst>
                <a:cxn ang="0">
                  <a:pos x="T0" y="T1"/>
                </a:cxn>
                <a:cxn ang="0">
                  <a:pos x="T2" y="T3"/>
                </a:cxn>
                <a:cxn ang="0">
                  <a:pos x="T4" y="T5"/>
                </a:cxn>
              </a:cxnLst>
              <a:rect l="0" t="0" r="r" b="b"/>
              <a:pathLst>
                <a:path w="21585" h="21477" fill="none" extrusionOk="0">
                  <a:moveTo>
                    <a:pt x="2303" y="0"/>
                  </a:moveTo>
                  <a:cubicBezTo>
                    <a:pt x="12969" y="1144"/>
                    <a:pt x="21179" y="9942"/>
                    <a:pt x="21584" y="20662"/>
                  </a:cubicBezTo>
                </a:path>
                <a:path w="21585" h="21477" stroke="0" extrusionOk="0">
                  <a:moveTo>
                    <a:pt x="2303" y="0"/>
                  </a:moveTo>
                  <a:cubicBezTo>
                    <a:pt x="12969" y="1144"/>
                    <a:pt x="21179" y="9942"/>
                    <a:pt x="21584" y="20662"/>
                  </a:cubicBezTo>
                  <a:lnTo>
                    <a:pt x="0" y="21477"/>
                  </a:lnTo>
                  <a:close/>
                </a:path>
              </a:pathLst>
            </a:custGeom>
            <a:noFill/>
            <a:ln w="9525">
              <a:solidFill>
                <a:srgbClr val="000000"/>
              </a:solidFill>
              <a:prstDash val="dash"/>
              <a:round/>
              <a:headEnd/>
              <a:tailEnd/>
            </a:ln>
          </p:spPr>
          <p:txBody>
            <a:bodyPr vert="horz" wrap="square" lIns="0" tIns="0" rIns="0" bIns="0" numCol="1" anchor="t" anchorCtr="0" compatLnSpc="1">
              <a:prstTxWarp prst="textNoShape">
                <a:avLst/>
              </a:prstTxWarp>
            </a:bodyPr>
            <a:lstStyle/>
            <a:p>
              <a:endParaRPr lang="zh-CN" altLang="en-US" sz="4000">
                <a:solidFill>
                  <a:schemeClr val="bg1"/>
                </a:solidFill>
              </a:endParaRPr>
            </a:p>
          </p:txBody>
        </p:sp>
      </p:grpSp>
      <p:sp>
        <p:nvSpPr>
          <p:cNvPr id="85" name="矩形 84"/>
          <p:cNvSpPr/>
          <p:nvPr/>
        </p:nvSpPr>
        <p:spPr>
          <a:xfrm>
            <a:off x="375416" y="2396319"/>
            <a:ext cx="5851861" cy="3816424"/>
          </a:xfrm>
          <a:prstGeom prst="rect">
            <a:avLst/>
          </a:prstGeom>
          <a:noFill/>
          <a:ln>
            <a:noFill/>
          </a:ln>
        </p:spPr>
      </p:sp>
      <p:grpSp>
        <p:nvGrpSpPr>
          <p:cNvPr id="7" name="组合 6">
            <a:extLst>
              <a:ext uri="{FF2B5EF4-FFF2-40B4-BE49-F238E27FC236}">
                <a16:creationId xmlns:a16="http://schemas.microsoft.com/office/drawing/2014/main" id="{919E5D3E-4323-47DE-8A29-F340137173DA}"/>
              </a:ext>
            </a:extLst>
          </p:cNvPr>
          <p:cNvGrpSpPr/>
          <p:nvPr/>
        </p:nvGrpSpPr>
        <p:grpSpPr>
          <a:xfrm>
            <a:off x="595518" y="2718075"/>
            <a:ext cx="3280733" cy="2489833"/>
            <a:chOff x="375416" y="3104521"/>
            <a:chExt cx="3280733" cy="2489833"/>
          </a:xfrm>
        </p:grpSpPr>
        <p:cxnSp>
          <p:nvCxnSpPr>
            <p:cNvPr id="86" name="AutoShape 192"/>
            <p:cNvCxnSpPr>
              <a:cxnSpLocks noChangeShapeType="1"/>
            </p:cNvCxnSpPr>
            <p:nvPr/>
          </p:nvCxnSpPr>
          <p:spPr bwMode="auto">
            <a:xfrm>
              <a:off x="889280" y="4267501"/>
              <a:ext cx="1809654" cy="0"/>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87" name="AutoShape 193"/>
            <p:cNvCxnSpPr>
              <a:cxnSpLocks noChangeShapeType="1"/>
            </p:cNvCxnSpPr>
            <p:nvPr/>
          </p:nvCxnSpPr>
          <p:spPr bwMode="auto">
            <a:xfrm>
              <a:off x="893151" y="4046477"/>
              <a:ext cx="726765" cy="1157"/>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88" name="AutoShape 194"/>
            <p:cNvCxnSpPr>
              <a:cxnSpLocks noChangeShapeType="1"/>
            </p:cNvCxnSpPr>
            <p:nvPr/>
          </p:nvCxnSpPr>
          <p:spPr bwMode="auto">
            <a:xfrm>
              <a:off x="1972170" y="4045320"/>
              <a:ext cx="726765" cy="1157"/>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89" name="AutoShape 195"/>
            <p:cNvCxnSpPr>
              <a:cxnSpLocks noChangeShapeType="1"/>
            </p:cNvCxnSpPr>
            <p:nvPr/>
          </p:nvCxnSpPr>
          <p:spPr bwMode="auto">
            <a:xfrm>
              <a:off x="1619916" y="4048791"/>
              <a:ext cx="968" cy="218710"/>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90" name="AutoShape 196"/>
            <p:cNvCxnSpPr>
              <a:cxnSpLocks noChangeShapeType="1"/>
            </p:cNvCxnSpPr>
            <p:nvPr/>
          </p:nvCxnSpPr>
          <p:spPr bwMode="auto">
            <a:xfrm>
              <a:off x="1972170" y="4046477"/>
              <a:ext cx="0" cy="221024"/>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91" name="AutoShape 197"/>
            <p:cNvCxnSpPr>
              <a:cxnSpLocks noChangeShapeType="1"/>
            </p:cNvCxnSpPr>
            <p:nvPr/>
          </p:nvCxnSpPr>
          <p:spPr bwMode="auto">
            <a:xfrm>
              <a:off x="889280" y="4659789"/>
              <a:ext cx="1805783" cy="1157"/>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92" name="AutoShape 198"/>
            <p:cNvCxnSpPr>
              <a:cxnSpLocks noChangeShapeType="1"/>
            </p:cNvCxnSpPr>
            <p:nvPr/>
          </p:nvCxnSpPr>
          <p:spPr bwMode="auto">
            <a:xfrm>
              <a:off x="893151" y="4800967"/>
              <a:ext cx="1801913" cy="0"/>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grpSp>
          <p:nvGrpSpPr>
            <p:cNvPr id="93" name="Group 199"/>
            <p:cNvGrpSpPr>
              <a:grpSpLocks/>
            </p:cNvGrpSpPr>
            <p:nvPr/>
          </p:nvGrpSpPr>
          <p:grpSpPr bwMode="auto">
            <a:xfrm>
              <a:off x="1358629" y="3383405"/>
              <a:ext cx="272900" cy="317071"/>
              <a:chOff x="3164" y="14835"/>
              <a:chExt cx="282" cy="274"/>
            </a:xfrm>
          </p:grpSpPr>
          <p:cxnSp>
            <p:nvCxnSpPr>
              <p:cNvPr id="129" name="AutoShape 200"/>
              <p:cNvCxnSpPr>
                <a:cxnSpLocks noChangeShapeType="1"/>
              </p:cNvCxnSpPr>
              <p:nvPr/>
            </p:nvCxnSpPr>
            <p:spPr bwMode="auto">
              <a:xfrm flipV="1">
                <a:off x="3164" y="14969"/>
                <a:ext cx="281" cy="1"/>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30" name="AutoShape 201"/>
              <p:cNvCxnSpPr>
                <a:cxnSpLocks noChangeShapeType="1"/>
              </p:cNvCxnSpPr>
              <p:nvPr/>
            </p:nvCxnSpPr>
            <p:spPr bwMode="auto">
              <a:xfrm>
                <a:off x="3445" y="14835"/>
                <a:ext cx="1" cy="274"/>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grpSp>
        <p:grpSp>
          <p:nvGrpSpPr>
            <p:cNvPr id="94" name="Group 202"/>
            <p:cNvGrpSpPr>
              <a:grpSpLocks/>
            </p:cNvGrpSpPr>
            <p:nvPr/>
          </p:nvGrpSpPr>
          <p:grpSpPr bwMode="auto">
            <a:xfrm flipH="1">
              <a:off x="1972170" y="3383405"/>
              <a:ext cx="272900" cy="317071"/>
              <a:chOff x="3164" y="14835"/>
              <a:chExt cx="282" cy="274"/>
            </a:xfrm>
          </p:grpSpPr>
          <p:cxnSp>
            <p:nvCxnSpPr>
              <p:cNvPr id="127" name="AutoShape 203"/>
              <p:cNvCxnSpPr>
                <a:cxnSpLocks noChangeShapeType="1"/>
              </p:cNvCxnSpPr>
              <p:nvPr/>
            </p:nvCxnSpPr>
            <p:spPr bwMode="auto">
              <a:xfrm flipV="1">
                <a:off x="3164" y="14969"/>
                <a:ext cx="281" cy="1"/>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28" name="AutoShape 204"/>
              <p:cNvCxnSpPr>
                <a:cxnSpLocks noChangeShapeType="1"/>
              </p:cNvCxnSpPr>
              <p:nvPr/>
            </p:nvCxnSpPr>
            <p:spPr bwMode="auto">
              <a:xfrm>
                <a:off x="3445" y="14835"/>
                <a:ext cx="1" cy="274"/>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grpSp>
        <p:sp>
          <p:nvSpPr>
            <p:cNvPr id="95" name="Text Box 205"/>
            <p:cNvSpPr txBox="1">
              <a:spLocks noChangeArrowheads="1"/>
            </p:cNvSpPr>
            <p:nvPr/>
          </p:nvSpPr>
          <p:spPr bwMode="auto">
            <a:xfrm>
              <a:off x="1236695" y="3104521"/>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altLang="zh-CN" sz="2000" kern="100" dirty="0">
                  <a:solidFill>
                    <a:schemeClr val="bg1"/>
                  </a:solidFill>
                  <a:effectLst/>
                  <a:latin typeface="Calibri"/>
                  <a:ea typeface="宋体"/>
                  <a:cs typeface="Times New Roman"/>
                </a:rPr>
                <a:t>2</a:t>
              </a:r>
              <a:r>
                <a:rPr lang="en-US" sz="2000" kern="100" dirty="0">
                  <a:solidFill>
                    <a:schemeClr val="bg1"/>
                  </a:solidFill>
                  <a:effectLst/>
                  <a:latin typeface="Calibri"/>
                  <a:ea typeface="宋体"/>
                  <a:cs typeface="Calibri"/>
                </a:rPr>
                <a:t>~10um</a:t>
              </a:r>
              <a:endParaRPr lang="zh-CN" sz="2000" kern="100" dirty="0">
                <a:solidFill>
                  <a:schemeClr val="bg1"/>
                </a:solidFill>
                <a:effectLst/>
                <a:latin typeface="Calibri"/>
                <a:ea typeface="宋体"/>
                <a:cs typeface="Times New Roman"/>
              </a:endParaRPr>
            </a:p>
          </p:txBody>
        </p:sp>
        <p:cxnSp>
          <p:nvCxnSpPr>
            <p:cNvPr id="96" name="AutoShape 206"/>
            <p:cNvCxnSpPr>
              <a:cxnSpLocks noChangeShapeType="1"/>
            </p:cNvCxnSpPr>
            <p:nvPr/>
          </p:nvCxnSpPr>
          <p:spPr bwMode="auto">
            <a:xfrm>
              <a:off x="889280" y="5256901"/>
              <a:ext cx="1805783" cy="1157"/>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97" name="AutoShape 207"/>
            <p:cNvCxnSpPr>
              <a:cxnSpLocks noChangeShapeType="1"/>
            </p:cNvCxnSpPr>
            <p:nvPr/>
          </p:nvCxnSpPr>
          <p:spPr bwMode="auto">
            <a:xfrm>
              <a:off x="893151" y="5398079"/>
              <a:ext cx="1801913" cy="1157"/>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98" name="Text Box 208"/>
            <p:cNvSpPr txBox="1">
              <a:spLocks noChangeArrowheads="1"/>
            </p:cNvSpPr>
            <p:nvPr/>
          </p:nvSpPr>
          <p:spPr bwMode="auto">
            <a:xfrm>
              <a:off x="375416" y="4267501"/>
              <a:ext cx="513864" cy="3922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1050" kern="100">
                  <a:solidFill>
                    <a:schemeClr val="bg1"/>
                  </a:solidFill>
                  <a:effectLst/>
                  <a:latin typeface="Calibri"/>
                  <a:ea typeface="宋体"/>
                  <a:cs typeface="Times New Roman"/>
                </a:rPr>
                <a:t> </a:t>
              </a:r>
              <a:r>
                <a:rPr lang="en-US" sz="1050" kern="100">
                  <a:solidFill>
                    <a:schemeClr val="bg1"/>
                  </a:solidFill>
                  <a:effectLst/>
                  <a:latin typeface="Calibri"/>
                  <a:ea typeface="宋体"/>
                  <a:cs typeface="Calibri"/>
                </a:rPr>
                <a:t>P</a:t>
              </a:r>
              <a:endParaRPr lang="zh-CN" sz="1050" kern="100">
                <a:solidFill>
                  <a:schemeClr val="bg1"/>
                </a:solidFill>
                <a:effectLst/>
                <a:latin typeface="Calibri"/>
                <a:ea typeface="宋体"/>
                <a:cs typeface="Times New Roman"/>
              </a:endParaRPr>
            </a:p>
          </p:txBody>
        </p:sp>
        <p:sp>
          <p:nvSpPr>
            <p:cNvPr id="99" name="Text Box 209"/>
            <p:cNvSpPr txBox="1">
              <a:spLocks noChangeArrowheads="1"/>
            </p:cNvSpPr>
            <p:nvPr/>
          </p:nvSpPr>
          <p:spPr bwMode="auto">
            <a:xfrm>
              <a:off x="375416" y="4800967"/>
              <a:ext cx="513864" cy="3922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1050" kern="100">
                  <a:solidFill>
                    <a:schemeClr val="bg1"/>
                  </a:solidFill>
                  <a:effectLst/>
                  <a:latin typeface="Calibri"/>
                  <a:ea typeface="宋体"/>
                  <a:cs typeface="Times New Roman"/>
                </a:rPr>
                <a:t> </a:t>
              </a:r>
              <a:r>
                <a:rPr lang="en-US" sz="1050" kern="100">
                  <a:solidFill>
                    <a:schemeClr val="bg1"/>
                  </a:solidFill>
                  <a:effectLst/>
                  <a:latin typeface="Calibri"/>
                  <a:ea typeface="宋体"/>
                  <a:cs typeface="Calibri"/>
                </a:rPr>
                <a:t>N</a:t>
              </a:r>
              <a:endParaRPr lang="zh-CN" sz="1050" kern="100">
                <a:solidFill>
                  <a:schemeClr val="bg1"/>
                </a:solidFill>
                <a:effectLst/>
                <a:latin typeface="Calibri"/>
                <a:ea typeface="宋体"/>
                <a:cs typeface="Times New Roman"/>
              </a:endParaRPr>
            </a:p>
          </p:txBody>
        </p:sp>
        <p:cxnSp>
          <p:nvCxnSpPr>
            <p:cNvPr id="100" name="AutoShape 210"/>
            <p:cNvCxnSpPr>
              <a:cxnSpLocks noChangeShapeType="1"/>
            </p:cNvCxnSpPr>
            <p:nvPr/>
          </p:nvCxnSpPr>
          <p:spPr bwMode="auto">
            <a:xfrm flipV="1">
              <a:off x="1170890" y="4659789"/>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1" name="AutoShape 211"/>
            <p:cNvCxnSpPr>
              <a:cxnSpLocks noChangeShapeType="1"/>
            </p:cNvCxnSpPr>
            <p:nvPr/>
          </p:nvCxnSpPr>
          <p:spPr bwMode="auto">
            <a:xfrm flipV="1">
              <a:off x="1321856" y="4662104"/>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2" name="AutoShape 212"/>
            <p:cNvCxnSpPr>
              <a:cxnSpLocks noChangeShapeType="1"/>
            </p:cNvCxnSpPr>
            <p:nvPr/>
          </p:nvCxnSpPr>
          <p:spPr bwMode="auto">
            <a:xfrm flipV="1">
              <a:off x="1457338" y="4662104"/>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3" name="AutoShape 213"/>
            <p:cNvCxnSpPr>
              <a:cxnSpLocks noChangeShapeType="1"/>
            </p:cNvCxnSpPr>
            <p:nvPr/>
          </p:nvCxnSpPr>
          <p:spPr bwMode="auto">
            <a:xfrm flipV="1">
              <a:off x="1608304" y="4664418"/>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4" name="AutoShape 214"/>
            <p:cNvCxnSpPr>
              <a:cxnSpLocks noChangeShapeType="1"/>
            </p:cNvCxnSpPr>
            <p:nvPr/>
          </p:nvCxnSpPr>
          <p:spPr bwMode="auto">
            <a:xfrm flipV="1">
              <a:off x="1755398" y="4662104"/>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5" name="AutoShape 215"/>
            <p:cNvCxnSpPr>
              <a:cxnSpLocks noChangeShapeType="1"/>
            </p:cNvCxnSpPr>
            <p:nvPr/>
          </p:nvCxnSpPr>
          <p:spPr bwMode="auto">
            <a:xfrm flipV="1">
              <a:off x="1906364" y="4664418"/>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6" name="AutoShape 216"/>
            <p:cNvCxnSpPr>
              <a:cxnSpLocks noChangeShapeType="1"/>
            </p:cNvCxnSpPr>
            <p:nvPr/>
          </p:nvCxnSpPr>
          <p:spPr bwMode="auto">
            <a:xfrm flipV="1">
              <a:off x="2041846" y="4664418"/>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07" name="AutoShape 217"/>
            <p:cNvCxnSpPr>
              <a:cxnSpLocks noChangeShapeType="1"/>
            </p:cNvCxnSpPr>
            <p:nvPr/>
          </p:nvCxnSpPr>
          <p:spPr bwMode="auto">
            <a:xfrm flipV="1">
              <a:off x="2192812" y="4666733"/>
              <a:ext cx="147095" cy="141178"/>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108" name="Text Box 218"/>
            <p:cNvSpPr txBox="1">
              <a:spLocks noChangeArrowheads="1"/>
            </p:cNvSpPr>
            <p:nvPr/>
          </p:nvSpPr>
          <p:spPr bwMode="auto">
            <a:xfrm>
              <a:off x="2582755" y="4557574"/>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sz="2000" kern="100" dirty="0" err="1">
                  <a:solidFill>
                    <a:schemeClr val="bg1"/>
                  </a:solidFill>
                  <a:effectLst/>
                  <a:latin typeface="Calibri"/>
                  <a:ea typeface="宋体"/>
                  <a:cs typeface="Calibri"/>
                </a:rPr>
                <a:t>GaAs</a:t>
              </a:r>
              <a:endParaRPr lang="zh-CN" sz="2000" kern="100" dirty="0">
                <a:solidFill>
                  <a:schemeClr val="bg1"/>
                </a:solidFill>
                <a:effectLst/>
                <a:latin typeface="Calibri"/>
                <a:ea typeface="宋体"/>
                <a:cs typeface="Times New Roman"/>
              </a:endParaRPr>
            </a:p>
          </p:txBody>
        </p:sp>
        <p:cxnSp>
          <p:nvCxnSpPr>
            <p:cNvPr id="109" name="AutoShape 219"/>
            <p:cNvCxnSpPr>
              <a:cxnSpLocks noChangeShapeType="1"/>
            </p:cNvCxnSpPr>
            <p:nvPr/>
          </p:nvCxnSpPr>
          <p:spPr bwMode="auto">
            <a:xfrm>
              <a:off x="1657658" y="4328832"/>
              <a:ext cx="968" cy="298556"/>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0" name="AutoShape 220"/>
            <p:cNvCxnSpPr>
              <a:cxnSpLocks noChangeShapeType="1"/>
            </p:cNvCxnSpPr>
            <p:nvPr/>
          </p:nvCxnSpPr>
          <p:spPr bwMode="auto">
            <a:xfrm>
              <a:off x="1795075" y="4331146"/>
              <a:ext cx="968" cy="298556"/>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1" name="AutoShape 221"/>
            <p:cNvCxnSpPr>
              <a:cxnSpLocks noChangeShapeType="1"/>
            </p:cNvCxnSpPr>
            <p:nvPr/>
          </p:nvCxnSpPr>
          <p:spPr bwMode="auto">
            <a:xfrm>
              <a:off x="1930557" y="4331146"/>
              <a:ext cx="968" cy="298556"/>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2" name="AutoShape 222"/>
            <p:cNvCxnSpPr>
              <a:cxnSpLocks noChangeShapeType="1"/>
            </p:cNvCxnSpPr>
            <p:nvPr/>
          </p:nvCxnSpPr>
          <p:spPr bwMode="auto">
            <a:xfrm flipH="1">
              <a:off x="1407016" y="4331146"/>
              <a:ext cx="117095" cy="296242"/>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3" name="AutoShape 223"/>
            <p:cNvCxnSpPr>
              <a:cxnSpLocks noChangeShapeType="1"/>
            </p:cNvCxnSpPr>
            <p:nvPr/>
          </p:nvCxnSpPr>
          <p:spPr bwMode="auto">
            <a:xfrm>
              <a:off x="2066040" y="4331146"/>
              <a:ext cx="103547" cy="296242"/>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4" name="AutoShape 226"/>
            <p:cNvCxnSpPr>
              <a:cxnSpLocks noChangeShapeType="1"/>
            </p:cNvCxnSpPr>
            <p:nvPr/>
          </p:nvCxnSpPr>
          <p:spPr bwMode="auto">
            <a:xfrm>
              <a:off x="1630561" y="4791709"/>
              <a:ext cx="968" cy="317071"/>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15" name="AutoShape 229"/>
            <p:cNvCxnSpPr>
              <a:cxnSpLocks noChangeShapeType="1"/>
            </p:cNvCxnSpPr>
            <p:nvPr/>
          </p:nvCxnSpPr>
          <p:spPr bwMode="auto">
            <a:xfrm flipH="1">
              <a:off x="1958622" y="4800967"/>
              <a:ext cx="968" cy="317071"/>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16" name="AutoShape 230"/>
            <p:cNvCxnSpPr>
              <a:cxnSpLocks noChangeShapeType="1"/>
            </p:cNvCxnSpPr>
            <p:nvPr/>
          </p:nvCxnSpPr>
          <p:spPr bwMode="auto">
            <a:xfrm>
              <a:off x="1619916" y="4943302"/>
              <a:ext cx="338705" cy="0"/>
            </a:xfrm>
            <a:prstGeom prst="straightConnector1">
              <a:avLst/>
            </a:prstGeom>
            <a:noFill/>
            <a:ln w="95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cxnSp>
        <p:sp>
          <p:nvSpPr>
            <p:cNvPr id="117" name="Text Box 231"/>
            <p:cNvSpPr txBox="1">
              <a:spLocks noChangeArrowheads="1"/>
            </p:cNvSpPr>
            <p:nvPr/>
          </p:nvSpPr>
          <p:spPr bwMode="auto">
            <a:xfrm>
              <a:off x="2599388" y="5169664"/>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sz="2000" kern="100" dirty="0">
                  <a:solidFill>
                    <a:schemeClr val="bg1"/>
                  </a:solidFill>
                  <a:effectLst/>
                  <a:latin typeface="Calibri"/>
                  <a:ea typeface="宋体"/>
                  <a:cs typeface="Calibri"/>
                </a:rPr>
                <a:t>A</a:t>
              </a:r>
              <a:r>
                <a:rPr lang="en-US" altLang="zh-CN" sz="2000" kern="100" dirty="0">
                  <a:solidFill>
                    <a:schemeClr val="bg1"/>
                  </a:solidFill>
                  <a:effectLst/>
                  <a:latin typeface="Calibri"/>
                  <a:ea typeface="宋体"/>
                  <a:cs typeface="Calibri"/>
                </a:rPr>
                <a:t>u</a:t>
              </a:r>
              <a:r>
                <a:rPr lang="en-US" altLang="zh-CN" sz="2000" kern="100" dirty="0">
                  <a:solidFill>
                    <a:schemeClr val="bg1"/>
                  </a:solidFill>
                  <a:latin typeface="Calibri"/>
                  <a:ea typeface="宋体"/>
                  <a:cs typeface="Calibri"/>
                </a:rPr>
                <a:t>/</a:t>
              </a:r>
              <a:r>
                <a:rPr lang="en-US" sz="2000" kern="100" dirty="0">
                  <a:solidFill>
                    <a:schemeClr val="bg1"/>
                  </a:solidFill>
                  <a:effectLst/>
                  <a:latin typeface="Calibri"/>
                  <a:ea typeface="宋体"/>
                  <a:cs typeface="Calibri"/>
                </a:rPr>
                <a:t>Ge/Ni</a:t>
              </a:r>
              <a:endParaRPr lang="zh-CN" sz="2000" kern="100" dirty="0">
                <a:solidFill>
                  <a:schemeClr val="bg1"/>
                </a:solidFill>
                <a:effectLst/>
                <a:latin typeface="Calibri"/>
                <a:ea typeface="宋体"/>
                <a:cs typeface="Times New Roman"/>
              </a:endParaRPr>
            </a:p>
          </p:txBody>
        </p:sp>
        <p:sp>
          <p:nvSpPr>
            <p:cNvPr id="118" name="Text Box 232"/>
            <p:cNvSpPr txBox="1">
              <a:spLocks noChangeArrowheads="1"/>
            </p:cNvSpPr>
            <p:nvPr/>
          </p:nvSpPr>
          <p:spPr bwMode="auto">
            <a:xfrm>
              <a:off x="2575661" y="3980495"/>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sz="2000" kern="100" dirty="0">
                  <a:solidFill>
                    <a:schemeClr val="bg1"/>
                  </a:solidFill>
                  <a:effectLst/>
                  <a:latin typeface="Calibri"/>
                  <a:ea typeface="宋体"/>
                  <a:cs typeface="Calibri"/>
                </a:rPr>
                <a:t>SiO</a:t>
              </a:r>
              <a:r>
                <a:rPr lang="en-US" sz="2000" kern="100" baseline="-25000" dirty="0">
                  <a:solidFill>
                    <a:schemeClr val="bg1"/>
                  </a:solidFill>
                  <a:effectLst/>
                  <a:latin typeface="Calibri"/>
                  <a:ea typeface="宋体"/>
                  <a:cs typeface="Calibri"/>
                </a:rPr>
                <a:t>2</a:t>
              </a:r>
              <a:endParaRPr lang="zh-CN" sz="2000" kern="100" dirty="0">
                <a:solidFill>
                  <a:schemeClr val="bg1"/>
                </a:solidFill>
                <a:effectLst/>
                <a:latin typeface="Calibri"/>
                <a:ea typeface="宋体"/>
                <a:cs typeface="Times New Roman"/>
              </a:endParaRPr>
            </a:p>
          </p:txBody>
        </p:sp>
        <p:sp>
          <p:nvSpPr>
            <p:cNvPr id="119" name="Freeform 233"/>
            <p:cNvSpPr>
              <a:spLocks/>
            </p:cNvSpPr>
            <p:nvPr/>
          </p:nvSpPr>
          <p:spPr bwMode="auto">
            <a:xfrm>
              <a:off x="1604433" y="3921500"/>
              <a:ext cx="355157" cy="78689"/>
            </a:xfrm>
            <a:custGeom>
              <a:avLst/>
              <a:gdLst>
                <a:gd name="T0" fmla="*/ 0 w 367"/>
                <a:gd name="T1" fmla="*/ 0 h 68"/>
                <a:gd name="T2" fmla="*/ 198 w 367"/>
                <a:gd name="T3" fmla="*/ 68 h 68"/>
                <a:gd name="T4" fmla="*/ 367 w 367"/>
                <a:gd name="T5" fmla="*/ 0 h 68"/>
              </a:gdLst>
              <a:ahLst/>
              <a:cxnLst>
                <a:cxn ang="0">
                  <a:pos x="T0" y="T1"/>
                </a:cxn>
                <a:cxn ang="0">
                  <a:pos x="T2" y="T3"/>
                </a:cxn>
                <a:cxn ang="0">
                  <a:pos x="T4" y="T5"/>
                </a:cxn>
              </a:cxnLst>
              <a:rect l="0" t="0" r="r" b="b"/>
              <a:pathLst>
                <a:path w="367" h="68">
                  <a:moveTo>
                    <a:pt x="0" y="0"/>
                  </a:moveTo>
                  <a:cubicBezTo>
                    <a:pt x="68" y="34"/>
                    <a:pt x="137" y="68"/>
                    <a:pt x="198" y="68"/>
                  </a:cubicBezTo>
                  <a:cubicBezTo>
                    <a:pt x="259" y="68"/>
                    <a:pt x="336" y="11"/>
                    <a:pt x="367" y="0"/>
                  </a:cubicBez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solidFill>
                  <a:schemeClr val="bg1"/>
                </a:solidFill>
              </a:endParaRPr>
            </a:p>
          </p:txBody>
        </p:sp>
        <p:cxnSp>
          <p:nvCxnSpPr>
            <p:cNvPr id="120" name="AutoShape 235"/>
            <p:cNvCxnSpPr>
              <a:cxnSpLocks noChangeShapeType="1"/>
            </p:cNvCxnSpPr>
            <p:nvPr/>
          </p:nvCxnSpPr>
          <p:spPr bwMode="auto">
            <a:xfrm>
              <a:off x="1959589" y="3921500"/>
              <a:ext cx="735475" cy="0"/>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121" name="AutoShape 236"/>
            <p:cNvCxnSpPr>
              <a:cxnSpLocks noChangeShapeType="1"/>
            </p:cNvCxnSpPr>
            <p:nvPr/>
          </p:nvCxnSpPr>
          <p:spPr bwMode="auto">
            <a:xfrm flipH="1">
              <a:off x="893151" y="3921500"/>
              <a:ext cx="711281" cy="0"/>
            </a:xfrm>
            <a:prstGeom prst="straightConnector1">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122" name="Text Box 237"/>
            <p:cNvSpPr txBox="1">
              <a:spLocks noChangeArrowheads="1"/>
            </p:cNvSpPr>
            <p:nvPr/>
          </p:nvSpPr>
          <p:spPr bwMode="auto">
            <a:xfrm>
              <a:off x="2593080" y="3738815"/>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1050" kern="100" dirty="0">
                  <a:solidFill>
                    <a:schemeClr val="bg1"/>
                  </a:solidFill>
                  <a:effectLst/>
                  <a:latin typeface="Calibri"/>
                  <a:ea typeface="宋体"/>
                  <a:cs typeface="Times New Roman"/>
                </a:rPr>
                <a:t> </a:t>
              </a:r>
              <a:r>
                <a:rPr lang="en-US" sz="2000" kern="100" dirty="0">
                  <a:solidFill>
                    <a:schemeClr val="bg1"/>
                  </a:solidFill>
                  <a:effectLst/>
                  <a:latin typeface="Calibri"/>
                  <a:ea typeface="宋体"/>
                  <a:cs typeface="Calibri"/>
                </a:rPr>
                <a:t>Au/Cr</a:t>
              </a:r>
              <a:endParaRPr lang="zh-CN" sz="2000" kern="100" dirty="0">
                <a:solidFill>
                  <a:schemeClr val="bg1"/>
                </a:solidFill>
                <a:effectLst/>
                <a:latin typeface="Calibri"/>
                <a:ea typeface="宋体"/>
                <a:cs typeface="Times New Roman"/>
              </a:endParaRPr>
            </a:p>
          </p:txBody>
        </p:sp>
        <p:sp>
          <p:nvSpPr>
            <p:cNvPr id="123" name="Oval 238"/>
            <p:cNvSpPr>
              <a:spLocks noChangeArrowheads="1"/>
            </p:cNvSpPr>
            <p:nvPr/>
          </p:nvSpPr>
          <p:spPr bwMode="auto">
            <a:xfrm>
              <a:off x="1566691" y="4579943"/>
              <a:ext cx="433543" cy="276569"/>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solidFill>
                  <a:schemeClr val="bg1"/>
                </a:solidFill>
              </a:endParaRPr>
            </a:p>
          </p:txBody>
        </p:sp>
        <p:sp>
          <p:nvSpPr>
            <p:cNvPr id="125" name="Text Box 218"/>
            <p:cNvSpPr txBox="1">
              <a:spLocks noChangeArrowheads="1"/>
            </p:cNvSpPr>
            <p:nvPr/>
          </p:nvSpPr>
          <p:spPr bwMode="auto">
            <a:xfrm>
              <a:off x="2578663" y="4297739"/>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altLang="zh-CN" sz="2000" kern="100" dirty="0">
                  <a:solidFill>
                    <a:schemeClr val="bg1"/>
                  </a:solidFill>
                  <a:effectLst/>
                  <a:latin typeface="Calibri"/>
                  <a:ea typeface="宋体"/>
                  <a:cs typeface="Times New Roman"/>
                </a:rPr>
                <a:t>p-</a:t>
              </a:r>
              <a:r>
                <a:rPr lang="en-US" sz="2000" kern="100" dirty="0" err="1">
                  <a:solidFill>
                    <a:schemeClr val="bg1"/>
                  </a:solidFill>
                  <a:effectLst/>
                  <a:latin typeface="Calibri"/>
                  <a:ea typeface="宋体"/>
                  <a:cs typeface="Calibri"/>
                </a:rPr>
                <a:t>GaAlAs</a:t>
              </a:r>
              <a:endParaRPr lang="zh-CN" sz="2000" kern="100" dirty="0">
                <a:solidFill>
                  <a:schemeClr val="bg1"/>
                </a:solidFill>
                <a:effectLst/>
                <a:latin typeface="Calibri"/>
                <a:ea typeface="宋体"/>
                <a:cs typeface="Times New Roman"/>
              </a:endParaRPr>
            </a:p>
          </p:txBody>
        </p:sp>
        <p:sp>
          <p:nvSpPr>
            <p:cNvPr id="126" name="Text Box 218"/>
            <p:cNvSpPr txBox="1">
              <a:spLocks noChangeArrowheads="1"/>
            </p:cNvSpPr>
            <p:nvPr/>
          </p:nvSpPr>
          <p:spPr bwMode="auto">
            <a:xfrm>
              <a:off x="2582754" y="4863619"/>
              <a:ext cx="1056761" cy="4246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zh-CN" sz="2000" kern="100" dirty="0">
                  <a:solidFill>
                    <a:schemeClr val="bg1"/>
                  </a:solidFill>
                  <a:effectLst/>
                  <a:latin typeface="Calibri"/>
                  <a:ea typeface="宋体"/>
                  <a:cs typeface="Times New Roman"/>
                </a:rPr>
                <a:t> </a:t>
              </a:r>
              <a:r>
                <a:rPr lang="en-US" altLang="zh-CN" sz="2000" kern="100" dirty="0">
                  <a:solidFill>
                    <a:schemeClr val="bg1"/>
                  </a:solidFill>
                  <a:effectLst/>
                  <a:latin typeface="Calibri"/>
                  <a:ea typeface="宋体"/>
                  <a:cs typeface="Times New Roman"/>
                </a:rPr>
                <a:t>n-</a:t>
              </a:r>
              <a:r>
                <a:rPr lang="en-US" sz="2000" kern="100" dirty="0" err="1">
                  <a:solidFill>
                    <a:schemeClr val="bg1"/>
                  </a:solidFill>
                  <a:effectLst/>
                  <a:latin typeface="Calibri"/>
                  <a:ea typeface="宋体"/>
                  <a:cs typeface="Calibri"/>
                </a:rPr>
                <a:t>GaAlAs</a:t>
              </a:r>
              <a:endParaRPr lang="zh-CN" sz="2000" kern="100" dirty="0">
                <a:solidFill>
                  <a:schemeClr val="bg1"/>
                </a:solidFill>
                <a:effectLst/>
                <a:latin typeface="Calibri"/>
                <a:ea typeface="宋体"/>
                <a:cs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normAutofit/>
          </a:bodyPr>
          <a:lstStyle/>
          <a:p>
            <a:r>
              <a:rPr lang="en-US" altLang="zh-CN" dirty="0">
                <a:latin typeface="Times New Roman" panose="02020603050405020304" pitchFamily="18" charset="0"/>
                <a:ea typeface="+mn-ea"/>
                <a:cs typeface="Times New Roman" panose="02020603050405020304" pitchFamily="18" charset="0"/>
              </a:rPr>
              <a:t>2.1</a:t>
            </a:r>
            <a:r>
              <a:rPr lang="zh-CN" altLang="en-US" dirty="0">
                <a:latin typeface="Times New Roman" panose="02020603050405020304" pitchFamily="18" charset="0"/>
                <a:ea typeface="+mn-ea"/>
                <a:cs typeface="Times New Roman" panose="02020603050405020304" pitchFamily="18" charset="0"/>
              </a:rPr>
              <a:t>半导体光电子器件的基本结构</a:t>
            </a:r>
          </a:p>
        </p:txBody>
      </p:sp>
      <p:sp>
        <p:nvSpPr>
          <p:cNvPr id="7" name="内容占位符 6"/>
          <p:cNvSpPr>
            <a:spLocks noGrp="1"/>
          </p:cNvSpPr>
          <p:nvPr>
            <p:ph idx="1"/>
          </p:nvPr>
        </p:nvSpPr>
        <p:spPr/>
        <p:txBody>
          <a:bodyPr/>
          <a:lstStyle/>
          <a:p>
            <a:r>
              <a:rPr lang="zh-CN" altLang="en-US" dirty="0">
                <a:latin typeface="Times New Roman" panose="02020603050405020304" pitchFamily="18" charset="0"/>
                <a:ea typeface="+mn-ea"/>
                <a:cs typeface="Times New Roman" panose="02020603050405020304" pitchFamily="18" charset="0"/>
              </a:rPr>
              <a:t>脊波导（</a:t>
            </a:r>
            <a:r>
              <a:rPr lang="en-US" altLang="zh-CN" dirty="0">
                <a:latin typeface="Times New Roman" panose="02020603050405020304" pitchFamily="18" charset="0"/>
                <a:ea typeface="+mn-ea"/>
                <a:cs typeface="Times New Roman" panose="02020603050405020304" pitchFamily="18" charset="0"/>
              </a:rPr>
              <a:t>Ridge Waveguide</a:t>
            </a:r>
            <a:r>
              <a:rPr lang="zh-CN" altLang="en-US" dirty="0">
                <a:latin typeface="Times New Roman" panose="02020603050405020304" pitchFamily="18" charset="0"/>
                <a:ea typeface="+mn-ea"/>
                <a:cs typeface="Times New Roman" panose="02020603050405020304" pitchFamily="18" charset="0"/>
              </a:rPr>
              <a:t>）</a:t>
            </a:r>
          </a:p>
        </p:txBody>
      </p:sp>
      <p:sp>
        <p:nvSpPr>
          <p:cNvPr id="3" name="页脚占位符 2">
            <a:extLst>
              <a:ext uri="{FF2B5EF4-FFF2-40B4-BE49-F238E27FC236}">
                <a16:creationId xmlns:a16="http://schemas.microsoft.com/office/drawing/2014/main" id="{269B8473-CC59-48BA-8540-E24998428460}"/>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A1673685-A36B-403E-B008-D4533C721FA4}"/>
              </a:ext>
            </a:extLst>
          </p:cNvPr>
          <p:cNvSpPr>
            <a:spLocks noGrp="1"/>
          </p:cNvSpPr>
          <p:nvPr>
            <p:ph type="sldNum" sz="quarter" idx="12"/>
          </p:nvPr>
        </p:nvSpPr>
        <p:spPr/>
        <p:txBody>
          <a:bodyPr/>
          <a:lstStyle/>
          <a:p>
            <a:fld id="{5374A7E8-DB10-43CA-9309-D988F5CA1E72}" type="slidenum">
              <a:rPr lang="zh-CN" altLang="en-US" smtClean="0"/>
              <a:pPr/>
              <a:t>7</a:t>
            </a:fld>
            <a:endParaRPr lang="zh-CN" altLang="en-US" dirty="0"/>
          </a:p>
        </p:txBody>
      </p:sp>
      <p:grpSp>
        <p:nvGrpSpPr>
          <p:cNvPr id="106" name="画布 1092">
            <a:extLst>
              <a:ext uri="{FF2B5EF4-FFF2-40B4-BE49-F238E27FC236}">
                <a16:creationId xmlns:a16="http://schemas.microsoft.com/office/drawing/2014/main" id="{6DCC01B3-7DAB-4747-9BF8-3B4FA032B101}"/>
              </a:ext>
            </a:extLst>
          </p:cNvPr>
          <p:cNvGrpSpPr/>
          <p:nvPr/>
        </p:nvGrpSpPr>
        <p:grpSpPr>
          <a:xfrm>
            <a:off x="467544" y="-1539552"/>
            <a:ext cx="8136903" cy="7794545"/>
            <a:chOff x="0" y="0"/>
            <a:chExt cx="3084830" cy="3295650"/>
          </a:xfrm>
        </p:grpSpPr>
        <p:sp>
          <p:nvSpPr>
            <p:cNvPr id="107" name="矩形 106">
              <a:extLst>
                <a:ext uri="{FF2B5EF4-FFF2-40B4-BE49-F238E27FC236}">
                  <a16:creationId xmlns:a16="http://schemas.microsoft.com/office/drawing/2014/main" id="{2F305B47-B7FA-47F9-A3F8-FBCA765C7A41}"/>
                </a:ext>
              </a:extLst>
            </p:cNvPr>
            <p:cNvSpPr/>
            <p:nvPr/>
          </p:nvSpPr>
          <p:spPr>
            <a:xfrm>
              <a:off x="0" y="0"/>
              <a:ext cx="3084830" cy="3295650"/>
            </a:xfrm>
            <a:prstGeom prst="rect">
              <a:avLst/>
            </a:prstGeom>
            <a:noFill/>
          </p:spPr>
        </p:sp>
        <p:grpSp>
          <p:nvGrpSpPr>
            <p:cNvPr id="108" name="Group 309">
              <a:extLst>
                <a:ext uri="{FF2B5EF4-FFF2-40B4-BE49-F238E27FC236}">
                  <a16:creationId xmlns:a16="http://schemas.microsoft.com/office/drawing/2014/main" id="{0691125C-7EFD-461F-A525-1FAB321DA377}"/>
                </a:ext>
              </a:extLst>
            </p:cNvPr>
            <p:cNvGrpSpPr>
              <a:grpSpLocks/>
            </p:cNvGrpSpPr>
            <p:nvPr/>
          </p:nvGrpSpPr>
          <p:grpSpPr bwMode="auto">
            <a:xfrm>
              <a:off x="715010" y="2575560"/>
              <a:ext cx="1498600" cy="412115"/>
              <a:chOff x="3206" y="15481"/>
              <a:chExt cx="1866" cy="649"/>
            </a:xfrm>
          </p:grpSpPr>
          <p:cxnSp>
            <p:nvCxnSpPr>
              <p:cNvPr id="145" name="AutoShape 279">
                <a:extLst>
                  <a:ext uri="{FF2B5EF4-FFF2-40B4-BE49-F238E27FC236}">
                    <a16:creationId xmlns:a16="http://schemas.microsoft.com/office/drawing/2014/main" id="{D945E463-3D26-4423-A468-68E5F7DA9DC2}"/>
                  </a:ext>
                </a:extLst>
              </p:cNvPr>
              <p:cNvCxnSpPr>
                <a:cxnSpLocks noChangeShapeType="1"/>
              </p:cNvCxnSpPr>
              <p:nvPr/>
            </p:nvCxnSpPr>
            <p:spPr bwMode="auto">
              <a:xfrm>
                <a:off x="3206" y="15481"/>
                <a:ext cx="1866" cy="1"/>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46" name="AutoShape 280">
                <a:extLst>
                  <a:ext uri="{FF2B5EF4-FFF2-40B4-BE49-F238E27FC236}">
                    <a16:creationId xmlns:a16="http://schemas.microsoft.com/office/drawing/2014/main" id="{A3A38568-A3AE-4199-BCD8-9AA72CF215EB}"/>
                  </a:ext>
                </a:extLst>
              </p:cNvPr>
              <p:cNvCxnSpPr>
                <a:cxnSpLocks noChangeShapeType="1"/>
              </p:cNvCxnSpPr>
              <p:nvPr/>
            </p:nvCxnSpPr>
            <p:spPr bwMode="auto">
              <a:xfrm>
                <a:off x="3210" y="15603"/>
                <a:ext cx="1862" cy="1"/>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47" name="AutoShape 281">
                <a:extLst>
                  <a:ext uri="{FF2B5EF4-FFF2-40B4-BE49-F238E27FC236}">
                    <a16:creationId xmlns:a16="http://schemas.microsoft.com/office/drawing/2014/main" id="{07601059-6A8F-4297-8355-0B37CDA095C7}"/>
                  </a:ext>
                </a:extLst>
              </p:cNvPr>
              <p:cNvCxnSpPr>
                <a:cxnSpLocks noChangeShapeType="1"/>
              </p:cNvCxnSpPr>
              <p:nvPr/>
            </p:nvCxnSpPr>
            <p:spPr bwMode="auto">
              <a:xfrm flipV="1">
                <a:off x="3497" y="15481"/>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48" name="AutoShape 282">
                <a:extLst>
                  <a:ext uri="{FF2B5EF4-FFF2-40B4-BE49-F238E27FC236}">
                    <a16:creationId xmlns:a16="http://schemas.microsoft.com/office/drawing/2014/main" id="{F28F748F-E566-4D4D-A22C-F49FE06EE328}"/>
                  </a:ext>
                </a:extLst>
              </p:cNvPr>
              <p:cNvCxnSpPr>
                <a:cxnSpLocks noChangeShapeType="1"/>
              </p:cNvCxnSpPr>
              <p:nvPr/>
            </p:nvCxnSpPr>
            <p:spPr bwMode="auto">
              <a:xfrm flipV="1">
                <a:off x="3653" y="15483"/>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49" name="AutoShape 283">
                <a:extLst>
                  <a:ext uri="{FF2B5EF4-FFF2-40B4-BE49-F238E27FC236}">
                    <a16:creationId xmlns:a16="http://schemas.microsoft.com/office/drawing/2014/main" id="{A560454C-E391-43C0-A73C-CA931BD93021}"/>
                  </a:ext>
                </a:extLst>
              </p:cNvPr>
              <p:cNvCxnSpPr>
                <a:cxnSpLocks noChangeShapeType="1"/>
              </p:cNvCxnSpPr>
              <p:nvPr/>
            </p:nvCxnSpPr>
            <p:spPr bwMode="auto">
              <a:xfrm flipV="1">
                <a:off x="3793" y="15483"/>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0" name="AutoShape 284">
                <a:extLst>
                  <a:ext uri="{FF2B5EF4-FFF2-40B4-BE49-F238E27FC236}">
                    <a16:creationId xmlns:a16="http://schemas.microsoft.com/office/drawing/2014/main" id="{2D537E65-DE39-4344-8A6B-24326310D9F4}"/>
                  </a:ext>
                </a:extLst>
              </p:cNvPr>
              <p:cNvCxnSpPr>
                <a:cxnSpLocks noChangeShapeType="1"/>
              </p:cNvCxnSpPr>
              <p:nvPr/>
            </p:nvCxnSpPr>
            <p:spPr bwMode="auto">
              <a:xfrm flipV="1">
                <a:off x="3949" y="15485"/>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1" name="AutoShape 285">
                <a:extLst>
                  <a:ext uri="{FF2B5EF4-FFF2-40B4-BE49-F238E27FC236}">
                    <a16:creationId xmlns:a16="http://schemas.microsoft.com/office/drawing/2014/main" id="{EF909CAC-609B-48CE-B5C9-301ABD4E6992}"/>
                  </a:ext>
                </a:extLst>
              </p:cNvPr>
              <p:cNvCxnSpPr>
                <a:cxnSpLocks noChangeShapeType="1"/>
              </p:cNvCxnSpPr>
              <p:nvPr/>
            </p:nvCxnSpPr>
            <p:spPr bwMode="auto">
              <a:xfrm flipV="1">
                <a:off x="4101" y="15483"/>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2" name="AutoShape 286">
                <a:extLst>
                  <a:ext uri="{FF2B5EF4-FFF2-40B4-BE49-F238E27FC236}">
                    <a16:creationId xmlns:a16="http://schemas.microsoft.com/office/drawing/2014/main" id="{EC5B7261-E740-4454-A1F5-A421365DF45D}"/>
                  </a:ext>
                </a:extLst>
              </p:cNvPr>
              <p:cNvCxnSpPr>
                <a:cxnSpLocks noChangeShapeType="1"/>
              </p:cNvCxnSpPr>
              <p:nvPr/>
            </p:nvCxnSpPr>
            <p:spPr bwMode="auto">
              <a:xfrm flipV="1">
                <a:off x="4257" y="15485"/>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3" name="AutoShape 287">
                <a:extLst>
                  <a:ext uri="{FF2B5EF4-FFF2-40B4-BE49-F238E27FC236}">
                    <a16:creationId xmlns:a16="http://schemas.microsoft.com/office/drawing/2014/main" id="{01149487-E2FF-4F5B-82C7-8EA2753FA9CE}"/>
                  </a:ext>
                </a:extLst>
              </p:cNvPr>
              <p:cNvCxnSpPr>
                <a:cxnSpLocks noChangeShapeType="1"/>
              </p:cNvCxnSpPr>
              <p:nvPr/>
            </p:nvCxnSpPr>
            <p:spPr bwMode="auto">
              <a:xfrm flipV="1">
                <a:off x="4397" y="15485"/>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4" name="AutoShape 288">
                <a:extLst>
                  <a:ext uri="{FF2B5EF4-FFF2-40B4-BE49-F238E27FC236}">
                    <a16:creationId xmlns:a16="http://schemas.microsoft.com/office/drawing/2014/main" id="{B45A7C4F-98C8-4441-ACC5-712C1753C213}"/>
                  </a:ext>
                </a:extLst>
              </p:cNvPr>
              <p:cNvCxnSpPr>
                <a:cxnSpLocks noChangeShapeType="1"/>
              </p:cNvCxnSpPr>
              <p:nvPr/>
            </p:nvCxnSpPr>
            <p:spPr bwMode="auto">
              <a:xfrm flipV="1">
                <a:off x="4553" y="15487"/>
                <a:ext cx="152" cy="122"/>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55" name="AutoShape 290">
                <a:extLst>
                  <a:ext uri="{FF2B5EF4-FFF2-40B4-BE49-F238E27FC236}">
                    <a16:creationId xmlns:a16="http://schemas.microsoft.com/office/drawing/2014/main" id="{057328FC-D7E7-4C7D-8088-21608FDAC062}"/>
                  </a:ext>
                </a:extLst>
              </p:cNvPr>
              <p:cNvCxnSpPr>
                <a:cxnSpLocks noChangeShapeType="1"/>
              </p:cNvCxnSpPr>
              <p:nvPr/>
            </p:nvCxnSpPr>
            <p:spPr bwMode="auto">
              <a:xfrm>
                <a:off x="3210" y="16129"/>
                <a:ext cx="1862" cy="1"/>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grpSp>
        <p:grpSp>
          <p:nvGrpSpPr>
            <p:cNvPr id="109" name="Group 298">
              <a:extLst>
                <a:ext uri="{FF2B5EF4-FFF2-40B4-BE49-F238E27FC236}">
                  <a16:creationId xmlns:a16="http://schemas.microsoft.com/office/drawing/2014/main" id="{06A8CE32-AB35-43B8-9648-BC4ED173BAAC}"/>
                </a:ext>
              </a:extLst>
            </p:cNvPr>
            <p:cNvGrpSpPr>
              <a:grpSpLocks/>
            </p:cNvGrpSpPr>
            <p:nvPr/>
          </p:nvGrpSpPr>
          <p:grpSpPr bwMode="auto">
            <a:xfrm>
              <a:off x="998563" y="2175510"/>
              <a:ext cx="964857" cy="293370"/>
              <a:chOff x="2864" y="11286"/>
              <a:chExt cx="1097" cy="283"/>
            </a:xfrm>
          </p:grpSpPr>
          <p:grpSp>
            <p:nvGrpSpPr>
              <p:cNvPr id="139" name="Group 299">
                <a:extLst>
                  <a:ext uri="{FF2B5EF4-FFF2-40B4-BE49-F238E27FC236}">
                    <a16:creationId xmlns:a16="http://schemas.microsoft.com/office/drawing/2014/main" id="{E8A0F6A3-12C5-46AD-BE20-9E939687F174}"/>
                  </a:ext>
                </a:extLst>
              </p:cNvPr>
              <p:cNvGrpSpPr>
                <a:grpSpLocks/>
              </p:cNvGrpSpPr>
              <p:nvPr/>
            </p:nvGrpSpPr>
            <p:grpSpPr bwMode="auto">
              <a:xfrm>
                <a:off x="2864" y="11286"/>
                <a:ext cx="551" cy="283"/>
                <a:chOff x="2860" y="11286"/>
                <a:chExt cx="773" cy="283"/>
              </a:xfrm>
            </p:grpSpPr>
            <p:cxnSp>
              <p:nvCxnSpPr>
                <p:cNvPr id="143" name="AutoShape 300">
                  <a:extLst>
                    <a:ext uri="{FF2B5EF4-FFF2-40B4-BE49-F238E27FC236}">
                      <a16:creationId xmlns:a16="http://schemas.microsoft.com/office/drawing/2014/main" id="{A9FC6149-1262-46C3-BE02-37FE0ED1CD83}"/>
                    </a:ext>
                  </a:extLst>
                </p:cNvPr>
                <p:cNvCxnSpPr>
                  <a:cxnSpLocks noChangeShapeType="1"/>
                </p:cNvCxnSpPr>
                <p:nvPr/>
              </p:nvCxnSpPr>
              <p:spPr bwMode="auto">
                <a:xfrm>
                  <a:off x="2860" y="11286"/>
                  <a:ext cx="386" cy="283"/>
                </a:xfrm>
                <a:prstGeom prst="bentConnector3">
                  <a:avLst>
                    <a:gd name="adj1" fmla="val 50000"/>
                  </a:avLst>
                </a:prstGeom>
                <a:noFill/>
                <a:ln w="9525">
                  <a:solidFill>
                    <a:sysClr val="windowText" lastClr="000000">
                      <a:lumMod val="100000"/>
                      <a:lumOff val="0"/>
                    </a:sysClr>
                  </a:solidFill>
                  <a:miter lim="800000"/>
                  <a:headEnd/>
                  <a:tailEnd/>
                </a:ln>
                <a:extLst>
                  <a:ext uri="{909E8E84-426E-40DD-AFC4-6F175D3DCCD1}">
                    <a14:hiddenFill xmlns:a14="http://schemas.microsoft.com/office/drawing/2010/main">
                      <a:noFill/>
                    </a14:hiddenFill>
                  </a:ext>
                </a:extLst>
              </p:spPr>
            </p:cxnSp>
            <p:cxnSp>
              <p:nvCxnSpPr>
                <p:cNvPr id="144" name="AutoShape 301">
                  <a:extLst>
                    <a:ext uri="{FF2B5EF4-FFF2-40B4-BE49-F238E27FC236}">
                      <a16:creationId xmlns:a16="http://schemas.microsoft.com/office/drawing/2014/main" id="{D61C987B-418F-4A83-80E7-9800F7FCD4E7}"/>
                    </a:ext>
                  </a:extLst>
                </p:cNvPr>
                <p:cNvCxnSpPr>
                  <a:cxnSpLocks noChangeShapeType="1"/>
                </p:cNvCxnSpPr>
                <p:nvPr/>
              </p:nvCxnSpPr>
              <p:spPr bwMode="auto">
                <a:xfrm flipH="1">
                  <a:off x="3246" y="11286"/>
                  <a:ext cx="387" cy="283"/>
                </a:xfrm>
                <a:prstGeom prst="bentConnector3">
                  <a:avLst>
                    <a:gd name="adj1" fmla="val 50000"/>
                  </a:avLst>
                </a:prstGeom>
                <a:noFill/>
                <a:ln w="9525">
                  <a:solidFill>
                    <a:sysClr val="windowText" lastClr="000000">
                      <a:lumMod val="100000"/>
                      <a:lumOff val="0"/>
                    </a:sysClr>
                  </a:solidFill>
                  <a:miter lim="800000"/>
                  <a:headEnd/>
                  <a:tailEnd/>
                </a:ln>
                <a:extLst>
                  <a:ext uri="{909E8E84-426E-40DD-AFC4-6F175D3DCCD1}">
                    <a14:hiddenFill xmlns:a14="http://schemas.microsoft.com/office/drawing/2010/main">
                      <a:noFill/>
                    </a14:hiddenFill>
                  </a:ext>
                </a:extLst>
              </p:spPr>
            </p:cxnSp>
          </p:grpSp>
          <p:grpSp>
            <p:nvGrpSpPr>
              <p:cNvPr id="140" name="Group 302">
                <a:extLst>
                  <a:ext uri="{FF2B5EF4-FFF2-40B4-BE49-F238E27FC236}">
                    <a16:creationId xmlns:a16="http://schemas.microsoft.com/office/drawing/2014/main" id="{76BBCC13-9A58-47F2-85A8-8E6F05FE389E}"/>
                  </a:ext>
                </a:extLst>
              </p:cNvPr>
              <p:cNvGrpSpPr>
                <a:grpSpLocks/>
              </p:cNvGrpSpPr>
              <p:nvPr/>
            </p:nvGrpSpPr>
            <p:grpSpPr bwMode="auto">
              <a:xfrm>
                <a:off x="3410" y="11286"/>
                <a:ext cx="551" cy="283"/>
                <a:chOff x="2860" y="11286"/>
                <a:chExt cx="773" cy="283"/>
              </a:xfrm>
            </p:grpSpPr>
            <p:cxnSp>
              <p:nvCxnSpPr>
                <p:cNvPr id="141" name="AutoShape 303">
                  <a:extLst>
                    <a:ext uri="{FF2B5EF4-FFF2-40B4-BE49-F238E27FC236}">
                      <a16:creationId xmlns:a16="http://schemas.microsoft.com/office/drawing/2014/main" id="{86119668-9947-4453-9E76-47F65A48F5D3}"/>
                    </a:ext>
                  </a:extLst>
                </p:cNvPr>
                <p:cNvCxnSpPr>
                  <a:cxnSpLocks noChangeShapeType="1"/>
                </p:cNvCxnSpPr>
                <p:nvPr/>
              </p:nvCxnSpPr>
              <p:spPr bwMode="auto">
                <a:xfrm>
                  <a:off x="2860" y="11286"/>
                  <a:ext cx="386" cy="283"/>
                </a:xfrm>
                <a:prstGeom prst="bentConnector3">
                  <a:avLst>
                    <a:gd name="adj1" fmla="val 50000"/>
                  </a:avLst>
                </a:prstGeom>
                <a:noFill/>
                <a:ln w="9525">
                  <a:solidFill>
                    <a:sysClr val="windowText" lastClr="000000">
                      <a:lumMod val="100000"/>
                      <a:lumOff val="0"/>
                    </a:sysClr>
                  </a:solidFill>
                  <a:miter lim="800000"/>
                  <a:headEnd/>
                  <a:tailEnd/>
                </a:ln>
                <a:extLst>
                  <a:ext uri="{909E8E84-426E-40DD-AFC4-6F175D3DCCD1}">
                    <a14:hiddenFill xmlns:a14="http://schemas.microsoft.com/office/drawing/2010/main">
                      <a:noFill/>
                    </a14:hiddenFill>
                  </a:ext>
                </a:extLst>
              </p:spPr>
            </p:cxnSp>
            <p:cxnSp>
              <p:nvCxnSpPr>
                <p:cNvPr id="142" name="AutoShape 304">
                  <a:extLst>
                    <a:ext uri="{FF2B5EF4-FFF2-40B4-BE49-F238E27FC236}">
                      <a16:creationId xmlns:a16="http://schemas.microsoft.com/office/drawing/2014/main" id="{807AEB01-6A75-475F-B650-355DBF6FE4AF}"/>
                    </a:ext>
                  </a:extLst>
                </p:cNvPr>
                <p:cNvCxnSpPr>
                  <a:cxnSpLocks noChangeShapeType="1"/>
                </p:cNvCxnSpPr>
                <p:nvPr/>
              </p:nvCxnSpPr>
              <p:spPr bwMode="auto">
                <a:xfrm flipH="1">
                  <a:off x="3246" y="11286"/>
                  <a:ext cx="387" cy="283"/>
                </a:xfrm>
                <a:prstGeom prst="bentConnector3">
                  <a:avLst>
                    <a:gd name="adj1" fmla="val 50000"/>
                  </a:avLst>
                </a:prstGeom>
                <a:noFill/>
                <a:ln w="9525">
                  <a:solidFill>
                    <a:sysClr val="windowText" lastClr="000000">
                      <a:lumMod val="100000"/>
                      <a:lumOff val="0"/>
                    </a:sysClr>
                  </a:solidFill>
                  <a:miter lim="800000"/>
                  <a:headEnd/>
                  <a:tailEnd/>
                </a:ln>
                <a:extLst>
                  <a:ext uri="{909E8E84-426E-40DD-AFC4-6F175D3DCCD1}">
                    <a14:hiddenFill xmlns:a14="http://schemas.microsoft.com/office/drawing/2010/main">
                      <a:noFill/>
                    </a14:hiddenFill>
                  </a:ext>
                </a:extLst>
              </p:spPr>
            </p:cxnSp>
          </p:grpSp>
        </p:grpSp>
        <p:cxnSp>
          <p:nvCxnSpPr>
            <p:cNvPr id="110" name="AutoShape 310">
              <a:extLst>
                <a:ext uri="{FF2B5EF4-FFF2-40B4-BE49-F238E27FC236}">
                  <a16:creationId xmlns:a16="http://schemas.microsoft.com/office/drawing/2014/main" id="{6FBBA56E-59AF-4560-A7F6-99675C3E10C4}"/>
                </a:ext>
              </a:extLst>
            </p:cNvPr>
            <p:cNvCxnSpPr>
              <a:cxnSpLocks noChangeShapeType="1"/>
            </p:cNvCxnSpPr>
            <p:nvPr/>
          </p:nvCxnSpPr>
          <p:spPr bwMode="auto">
            <a:xfrm>
              <a:off x="1963420" y="2175510"/>
              <a:ext cx="250190" cy="0"/>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11" name="AutoShape 311">
              <a:extLst>
                <a:ext uri="{FF2B5EF4-FFF2-40B4-BE49-F238E27FC236}">
                  <a16:creationId xmlns:a16="http://schemas.microsoft.com/office/drawing/2014/main" id="{1F9E34CE-5438-4FDB-BA9B-94D78A864CA1}"/>
                </a:ext>
              </a:extLst>
            </p:cNvPr>
            <p:cNvCxnSpPr>
              <a:cxnSpLocks noChangeShapeType="1"/>
            </p:cNvCxnSpPr>
            <p:nvPr/>
          </p:nvCxnSpPr>
          <p:spPr bwMode="auto">
            <a:xfrm flipH="1">
              <a:off x="718185" y="2175510"/>
              <a:ext cx="276860" cy="0"/>
            </a:xfrm>
            <a:prstGeom prst="straightConnector1">
              <a:avLst/>
            </a:prstGeom>
            <a:noFill/>
            <a:ln w="9525">
              <a:solidFill>
                <a:sysClr val="windowText" lastClr="000000">
                  <a:lumMod val="100000"/>
                  <a:lumOff val="0"/>
                </a:sysClr>
              </a:solidFill>
              <a:round/>
              <a:headEnd/>
              <a:tailEnd/>
            </a:ln>
            <a:extLst>
              <a:ext uri="{909E8E84-426E-40DD-AFC4-6F175D3DCCD1}">
                <a14:hiddenFill xmlns:a14="http://schemas.microsoft.com/office/drawing/2010/main">
                  <a:noFill/>
                </a14:hiddenFill>
              </a:ext>
            </a:extLst>
          </p:spPr>
        </p:cxnSp>
        <p:cxnSp>
          <p:nvCxnSpPr>
            <p:cNvPr id="112" name="AutoShape 324">
              <a:extLst>
                <a:ext uri="{FF2B5EF4-FFF2-40B4-BE49-F238E27FC236}">
                  <a16:creationId xmlns:a16="http://schemas.microsoft.com/office/drawing/2014/main" id="{9E8D127F-3C19-472C-A6B9-39C2A332FB19}"/>
                </a:ext>
              </a:extLst>
            </p:cNvPr>
            <p:cNvCxnSpPr>
              <a:cxnSpLocks noChangeShapeType="1"/>
            </p:cNvCxnSpPr>
            <p:nvPr/>
          </p:nvCxnSpPr>
          <p:spPr bwMode="auto">
            <a:xfrm flipH="1">
              <a:off x="718186" y="2134870"/>
              <a:ext cx="422697" cy="1905"/>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13" name="AutoShape 325">
              <a:extLst>
                <a:ext uri="{FF2B5EF4-FFF2-40B4-BE49-F238E27FC236}">
                  <a16:creationId xmlns:a16="http://schemas.microsoft.com/office/drawing/2014/main" id="{E50175D6-193E-4E09-9276-11080630CE5A}"/>
                </a:ext>
              </a:extLst>
            </p:cNvPr>
            <p:cNvCxnSpPr>
              <a:cxnSpLocks noChangeShapeType="1"/>
            </p:cNvCxnSpPr>
            <p:nvPr/>
          </p:nvCxnSpPr>
          <p:spPr bwMode="auto">
            <a:xfrm>
              <a:off x="1816906" y="2134870"/>
              <a:ext cx="396704" cy="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grpSp>
          <p:nvGrpSpPr>
            <p:cNvPr id="114" name="Group 326">
              <a:extLst>
                <a:ext uri="{FF2B5EF4-FFF2-40B4-BE49-F238E27FC236}">
                  <a16:creationId xmlns:a16="http://schemas.microsoft.com/office/drawing/2014/main" id="{B14B7252-EAD3-46F2-99C8-9CF15A1AD218}"/>
                </a:ext>
              </a:extLst>
            </p:cNvPr>
            <p:cNvGrpSpPr>
              <a:grpSpLocks/>
            </p:cNvGrpSpPr>
            <p:nvPr/>
          </p:nvGrpSpPr>
          <p:grpSpPr bwMode="auto">
            <a:xfrm>
              <a:off x="1595124" y="2100580"/>
              <a:ext cx="252731" cy="293370"/>
              <a:chOff x="2860" y="11286"/>
              <a:chExt cx="773" cy="283"/>
            </a:xfrm>
          </p:grpSpPr>
          <p:cxnSp>
            <p:nvCxnSpPr>
              <p:cNvPr id="137" name="AutoShape 327">
                <a:extLst>
                  <a:ext uri="{FF2B5EF4-FFF2-40B4-BE49-F238E27FC236}">
                    <a16:creationId xmlns:a16="http://schemas.microsoft.com/office/drawing/2014/main" id="{84258326-98EE-45F8-B184-9D8B77DBFE85}"/>
                  </a:ext>
                </a:extLst>
              </p:cNvPr>
              <p:cNvCxnSpPr>
                <a:cxnSpLocks noChangeShapeType="1"/>
              </p:cNvCxnSpPr>
              <p:nvPr/>
            </p:nvCxnSpPr>
            <p:spPr bwMode="auto">
              <a:xfrm>
                <a:off x="2860" y="11286"/>
                <a:ext cx="386" cy="283"/>
              </a:xfrm>
              <a:prstGeom prst="bentConnector3">
                <a:avLst>
                  <a:gd name="adj1" fmla="val 50000"/>
                </a:avLst>
              </a:prstGeom>
              <a:noFill/>
              <a:ln w="9525">
                <a:solidFill>
                  <a:srgbClr val="92D050"/>
                </a:solidFill>
                <a:miter lim="800000"/>
                <a:headEnd/>
                <a:tailEnd/>
              </a:ln>
              <a:extLst>
                <a:ext uri="{909E8E84-426E-40DD-AFC4-6F175D3DCCD1}">
                  <a14:hiddenFill xmlns:a14="http://schemas.microsoft.com/office/drawing/2010/main">
                    <a:noFill/>
                  </a14:hiddenFill>
                </a:ext>
              </a:extLst>
            </p:spPr>
          </p:cxnSp>
          <p:cxnSp>
            <p:nvCxnSpPr>
              <p:cNvPr id="138" name="AutoShape 328">
                <a:extLst>
                  <a:ext uri="{FF2B5EF4-FFF2-40B4-BE49-F238E27FC236}">
                    <a16:creationId xmlns:a16="http://schemas.microsoft.com/office/drawing/2014/main" id="{0C53A670-080C-412B-AA1E-6FC62D3FE9F5}"/>
                  </a:ext>
                </a:extLst>
              </p:cNvPr>
              <p:cNvCxnSpPr>
                <a:cxnSpLocks noChangeShapeType="1"/>
              </p:cNvCxnSpPr>
              <p:nvPr/>
            </p:nvCxnSpPr>
            <p:spPr bwMode="auto">
              <a:xfrm flipH="1">
                <a:off x="3246" y="11286"/>
                <a:ext cx="387" cy="283"/>
              </a:xfrm>
              <a:prstGeom prst="bentConnector3">
                <a:avLst>
                  <a:gd name="adj1" fmla="val 50000"/>
                </a:avLst>
              </a:prstGeom>
              <a:noFill/>
              <a:ln w="9525">
                <a:solidFill>
                  <a:srgbClr val="92D050"/>
                </a:solidFill>
                <a:miter lim="800000"/>
                <a:headEnd/>
                <a:tailEnd/>
              </a:ln>
              <a:extLst>
                <a:ext uri="{909E8E84-426E-40DD-AFC4-6F175D3DCCD1}">
                  <a14:hiddenFill xmlns:a14="http://schemas.microsoft.com/office/drawing/2010/main">
                    <a:noFill/>
                  </a14:hiddenFill>
                </a:ext>
              </a:extLst>
            </p:spPr>
          </p:cxnSp>
        </p:grpSp>
        <p:grpSp>
          <p:nvGrpSpPr>
            <p:cNvPr id="115" name="Group 329">
              <a:extLst>
                <a:ext uri="{FF2B5EF4-FFF2-40B4-BE49-F238E27FC236}">
                  <a16:creationId xmlns:a16="http://schemas.microsoft.com/office/drawing/2014/main" id="{7827CF70-6D23-4FFE-B9C6-17E9851A3164}"/>
                </a:ext>
              </a:extLst>
            </p:cNvPr>
            <p:cNvGrpSpPr>
              <a:grpSpLocks/>
            </p:cNvGrpSpPr>
            <p:nvPr/>
          </p:nvGrpSpPr>
          <p:grpSpPr bwMode="auto">
            <a:xfrm>
              <a:off x="1107444" y="2101850"/>
              <a:ext cx="252731" cy="293370"/>
              <a:chOff x="2860" y="11286"/>
              <a:chExt cx="773" cy="283"/>
            </a:xfrm>
          </p:grpSpPr>
          <p:cxnSp>
            <p:nvCxnSpPr>
              <p:cNvPr id="135" name="AutoShape 330">
                <a:extLst>
                  <a:ext uri="{FF2B5EF4-FFF2-40B4-BE49-F238E27FC236}">
                    <a16:creationId xmlns:a16="http://schemas.microsoft.com/office/drawing/2014/main" id="{5F122ABF-7A9F-48B5-A543-57E5FFF5AD74}"/>
                  </a:ext>
                </a:extLst>
              </p:cNvPr>
              <p:cNvCxnSpPr>
                <a:cxnSpLocks noChangeShapeType="1"/>
              </p:cNvCxnSpPr>
              <p:nvPr/>
            </p:nvCxnSpPr>
            <p:spPr bwMode="auto">
              <a:xfrm>
                <a:off x="2860" y="11286"/>
                <a:ext cx="386" cy="283"/>
              </a:xfrm>
              <a:prstGeom prst="bentConnector3">
                <a:avLst>
                  <a:gd name="adj1" fmla="val 50000"/>
                </a:avLst>
              </a:prstGeom>
              <a:noFill/>
              <a:ln w="9525">
                <a:solidFill>
                  <a:srgbClr val="92D050"/>
                </a:solidFill>
                <a:miter lim="800000"/>
                <a:headEnd/>
                <a:tailEnd/>
              </a:ln>
              <a:extLst>
                <a:ext uri="{909E8E84-426E-40DD-AFC4-6F175D3DCCD1}">
                  <a14:hiddenFill xmlns:a14="http://schemas.microsoft.com/office/drawing/2010/main">
                    <a:noFill/>
                  </a14:hiddenFill>
                </a:ext>
              </a:extLst>
            </p:spPr>
          </p:cxnSp>
          <p:cxnSp>
            <p:nvCxnSpPr>
              <p:cNvPr id="136" name="AutoShape 331">
                <a:extLst>
                  <a:ext uri="{FF2B5EF4-FFF2-40B4-BE49-F238E27FC236}">
                    <a16:creationId xmlns:a16="http://schemas.microsoft.com/office/drawing/2014/main" id="{E3A83FBB-079F-4353-8384-57095E44D146}"/>
                  </a:ext>
                </a:extLst>
              </p:cNvPr>
              <p:cNvCxnSpPr>
                <a:cxnSpLocks noChangeShapeType="1"/>
              </p:cNvCxnSpPr>
              <p:nvPr/>
            </p:nvCxnSpPr>
            <p:spPr bwMode="auto">
              <a:xfrm flipH="1">
                <a:off x="3246" y="11286"/>
                <a:ext cx="387" cy="283"/>
              </a:xfrm>
              <a:prstGeom prst="bentConnector3">
                <a:avLst>
                  <a:gd name="adj1" fmla="val 50000"/>
                </a:avLst>
              </a:prstGeom>
              <a:noFill/>
              <a:ln w="9525">
                <a:solidFill>
                  <a:srgbClr val="92D050"/>
                </a:solidFill>
                <a:miter lim="800000"/>
                <a:headEnd/>
                <a:tailEnd/>
              </a:ln>
              <a:extLst>
                <a:ext uri="{909E8E84-426E-40DD-AFC4-6F175D3DCCD1}">
                  <a14:hiddenFill xmlns:a14="http://schemas.microsoft.com/office/drawing/2010/main">
                    <a:noFill/>
                  </a14:hiddenFill>
                </a:ext>
              </a:extLst>
            </p:spPr>
          </p:cxnSp>
        </p:grpSp>
        <p:cxnSp>
          <p:nvCxnSpPr>
            <p:cNvPr id="116" name="AutoShape 332">
              <a:extLst>
                <a:ext uri="{FF2B5EF4-FFF2-40B4-BE49-F238E27FC236}">
                  <a16:creationId xmlns:a16="http://schemas.microsoft.com/office/drawing/2014/main" id="{81303309-AB58-407C-A83A-FD6EC7DCB9F8}"/>
                </a:ext>
              </a:extLst>
            </p:cNvPr>
            <p:cNvCxnSpPr>
              <a:cxnSpLocks noChangeShapeType="1"/>
            </p:cNvCxnSpPr>
            <p:nvPr/>
          </p:nvCxnSpPr>
          <p:spPr bwMode="auto">
            <a:xfrm>
              <a:off x="1360170" y="2100580"/>
              <a:ext cx="234950" cy="0"/>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cxnSp>
        <p:cxnSp>
          <p:nvCxnSpPr>
            <p:cNvPr id="117" name="AutoShape 333">
              <a:extLst>
                <a:ext uri="{FF2B5EF4-FFF2-40B4-BE49-F238E27FC236}">
                  <a16:creationId xmlns:a16="http://schemas.microsoft.com/office/drawing/2014/main" id="{B5E4F6D6-F1D0-4B8C-AF93-2DA36A250915}"/>
                </a:ext>
              </a:extLst>
            </p:cNvPr>
            <p:cNvCxnSpPr>
              <a:cxnSpLocks noChangeShapeType="1"/>
            </p:cNvCxnSpPr>
            <p:nvPr/>
          </p:nvCxnSpPr>
          <p:spPr bwMode="auto">
            <a:xfrm>
              <a:off x="1847850" y="2100580"/>
              <a:ext cx="365760" cy="0"/>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cxnSp>
        <p:cxnSp>
          <p:nvCxnSpPr>
            <p:cNvPr id="118" name="AutoShape 335">
              <a:extLst>
                <a:ext uri="{FF2B5EF4-FFF2-40B4-BE49-F238E27FC236}">
                  <a16:creationId xmlns:a16="http://schemas.microsoft.com/office/drawing/2014/main" id="{06E49550-B424-4D9D-B047-80911B24AB25}"/>
                </a:ext>
              </a:extLst>
            </p:cNvPr>
            <p:cNvCxnSpPr>
              <a:cxnSpLocks noChangeShapeType="1"/>
            </p:cNvCxnSpPr>
            <p:nvPr/>
          </p:nvCxnSpPr>
          <p:spPr bwMode="auto">
            <a:xfrm flipH="1">
              <a:off x="718185" y="2100580"/>
              <a:ext cx="382905" cy="0"/>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cxnSp>
        <p:sp>
          <p:nvSpPr>
            <p:cNvPr id="119" name="Text Box 336">
              <a:extLst>
                <a:ext uri="{FF2B5EF4-FFF2-40B4-BE49-F238E27FC236}">
                  <a16:creationId xmlns:a16="http://schemas.microsoft.com/office/drawing/2014/main" id="{9F142CDE-CC9D-4D32-B7AD-0478EB3370B2}"/>
                </a:ext>
              </a:extLst>
            </p:cNvPr>
            <p:cNvSpPr txBox="1">
              <a:spLocks noChangeArrowheads="1"/>
            </p:cNvSpPr>
            <p:nvPr/>
          </p:nvSpPr>
          <p:spPr bwMode="auto">
            <a:xfrm>
              <a:off x="2030740" y="2048510"/>
              <a:ext cx="69342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cs typeface="Times New Roman"/>
                </a:rPr>
                <a:t> </a:t>
              </a:r>
              <a:r>
                <a:rPr kumimoji="0" lang="en-US" sz="2400" b="0" i="0" u="none" strike="noStrike" kern="100" cap="none" spc="0" normalizeH="0" baseline="0" noProof="0" dirty="0">
                  <a:ln>
                    <a:noFill/>
                  </a:ln>
                  <a:solidFill>
                    <a:prstClr val="black"/>
                  </a:solidFill>
                  <a:effectLst/>
                  <a:uLnTx/>
                  <a:uFillTx/>
                  <a:ea typeface="宋体"/>
                  <a:cs typeface="Calibri"/>
                </a:rPr>
                <a:t>SiO</a:t>
              </a:r>
              <a:r>
                <a:rPr kumimoji="0" lang="en-US" sz="2400" b="0" i="0" u="none" strike="noStrike" kern="100" cap="none" spc="0" normalizeH="0" baseline="-25000" noProof="0" dirty="0">
                  <a:ln>
                    <a:noFill/>
                  </a:ln>
                  <a:solidFill>
                    <a:prstClr val="black"/>
                  </a:solidFill>
                  <a:effectLst/>
                  <a:uLnTx/>
                  <a:uFillTx/>
                  <a:ea typeface="宋体"/>
                  <a:cs typeface="Calibri"/>
                </a:rPr>
                <a:t>2</a:t>
              </a:r>
              <a:endParaRPr kumimoji="0" lang="zh-CN" altLang="en-US" sz="2400" b="0" i="0" u="none" strike="noStrike" kern="100" cap="none" spc="0" normalizeH="0" baseline="0" noProof="0" dirty="0">
                <a:ln>
                  <a:noFill/>
                </a:ln>
                <a:solidFill>
                  <a:prstClr val="black"/>
                </a:solidFill>
                <a:effectLst/>
                <a:uLnTx/>
                <a:uFillTx/>
                <a:cs typeface="Times New Roman"/>
              </a:endParaRPr>
            </a:p>
          </p:txBody>
        </p:sp>
        <p:sp>
          <p:nvSpPr>
            <p:cNvPr id="120" name="Text Box 337">
              <a:extLst>
                <a:ext uri="{FF2B5EF4-FFF2-40B4-BE49-F238E27FC236}">
                  <a16:creationId xmlns:a16="http://schemas.microsoft.com/office/drawing/2014/main" id="{B16BEEAB-ACDF-44FA-A8CD-571FB1078B10}"/>
                </a:ext>
              </a:extLst>
            </p:cNvPr>
            <p:cNvSpPr txBox="1">
              <a:spLocks noChangeArrowheads="1"/>
            </p:cNvSpPr>
            <p:nvPr/>
          </p:nvSpPr>
          <p:spPr bwMode="auto">
            <a:xfrm>
              <a:off x="184150" y="1986915"/>
              <a:ext cx="69342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cs typeface="Times New Roman"/>
                </a:rPr>
                <a:t> </a:t>
              </a:r>
              <a:r>
                <a:rPr kumimoji="0" lang="en-US" sz="2400" b="0" i="0" u="none" strike="noStrike" kern="100" cap="none" spc="0" normalizeH="0" baseline="0" noProof="0" dirty="0">
                  <a:ln>
                    <a:noFill/>
                  </a:ln>
                  <a:solidFill>
                    <a:prstClr val="black"/>
                  </a:solidFill>
                  <a:effectLst/>
                  <a:uLnTx/>
                  <a:uFillTx/>
                  <a:ea typeface="宋体"/>
                  <a:cs typeface="Calibri"/>
                </a:rPr>
                <a:t>Au/Cr</a:t>
              </a:r>
              <a:endParaRPr kumimoji="0" lang="zh-CN" altLang="en-US" sz="2400" b="0" i="0" u="none" strike="noStrike" kern="100" cap="none" spc="0" normalizeH="0" baseline="0" noProof="0" dirty="0">
                <a:ln>
                  <a:noFill/>
                </a:ln>
                <a:solidFill>
                  <a:prstClr val="black"/>
                </a:solidFill>
                <a:effectLst/>
                <a:uLnTx/>
                <a:uFillTx/>
                <a:cs typeface="Times New Roman"/>
              </a:endParaRPr>
            </a:p>
          </p:txBody>
        </p:sp>
        <p:sp>
          <p:nvSpPr>
            <p:cNvPr id="121" name="Oval 338">
              <a:extLst>
                <a:ext uri="{FF2B5EF4-FFF2-40B4-BE49-F238E27FC236}">
                  <a16:creationId xmlns:a16="http://schemas.microsoft.com/office/drawing/2014/main" id="{3275BFEB-42B3-4512-AFFA-8238BBAA3446}"/>
                </a:ext>
              </a:extLst>
            </p:cNvPr>
            <p:cNvSpPr>
              <a:spLocks noChangeArrowheads="1"/>
            </p:cNvSpPr>
            <p:nvPr/>
          </p:nvSpPr>
          <p:spPr bwMode="auto">
            <a:xfrm>
              <a:off x="1236980" y="1844675"/>
              <a:ext cx="471805" cy="125984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22" name="Text Box 339">
              <a:extLst>
                <a:ext uri="{FF2B5EF4-FFF2-40B4-BE49-F238E27FC236}">
                  <a16:creationId xmlns:a16="http://schemas.microsoft.com/office/drawing/2014/main" id="{CBEB91B9-6ADD-443F-8B41-891A62CF8912}"/>
                </a:ext>
              </a:extLst>
            </p:cNvPr>
            <p:cNvSpPr txBox="1">
              <a:spLocks noChangeArrowheads="1"/>
            </p:cNvSpPr>
            <p:nvPr/>
          </p:nvSpPr>
          <p:spPr bwMode="auto">
            <a:xfrm>
              <a:off x="2162690" y="2753995"/>
              <a:ext cx="69342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prstClr val="black"/>
                  </a:solidFill>
                  <a:effectLst/>
                  <a:uLnTx/>
                  <a:uFillTx/>
                  <a:cs typeface="Times New Roman"/>
                </a:rPr>
                <a:t> </a:t>
              </a:r>
              <a:r>
                <a:rPr kumimoji="0" lang="en-US" sz="2400" b="0" i="0" u="none" strike="noStrike" kern="100" cap="none" spc="0" normalizeH="0" baseline="0" noProof="0">
                  <a:ln>
                    <a:noFill/>
                  </a:ln>
                  <a:solidFill>
                    <a:prstClr val="black"/>
                  </a:solidFill>
                  <a:effectLst/>
                  <a:uLnTx/>
                  <a:uFillTx/>
                  <a:ea typeface="宋体"/>
                  <a:cs typeface="Calibri"/>
                </a:rPr>
                <a:t>GaAlAs</a:t>
              </a:r>
              <a:endParaRPr kumimoji="0" lang="zh-CN" altLang="en-US" sz="2400" b="0" i="0" u="none" strike="noStrike" kern="100" cap="none" spc="0" normalizeH="0" baseline="0" noProof="0">
                <a:ln>
                  <a:noFill/>
                </a:ln>
                <a:solidFill>
                  <a:prstClr val="black"/>
                </a:solidFill>
                <a:effectLst/>
                <a:uLnTx/>
                <a:uFillTx/>
                <a:cs typeface="Times New Roman"/>
              </a:endParaRPr>
            </a:p>
          </p:txBody>
        </p:sp>
        <p:sp>
          <p:nvSpPr>
            <p:cNvPr id="123" name="Text Box 340">
              <a:extLst>
                <a:ext uri="{FF2B5EF4-FFF2-40B4-BE49-F238E27FC236}">
                  <a16:creationId xmlns:a16="http://schemas.microsoft.com/office/drawing/2014/main" id="{5489A33A-0BD5-4BFB-AE7D-AA369DEEDFC6}"/>
                </a:ext>
              </a:extLst>
            </p:cNvPr>
            <p:cNvSpPr txBox="1">
              <a:spLocks noChangeArrowheads="1"/>
            </p:cNvSpPr>
            <p:nvPr/>
          </p:nvSpPr>
          <p:spPr bwMode="auto">
            <a:xfrm>
              <a:off x="445770" y="2352675"/>
              <a:ext cx="33718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100" cap="none" spc="0" normalizeH="0" baseline="0" noProof="0" dirty="0">
                  <a:ln>
                    <a:noFill/>
                  </a:ln>
                  <a:solidFill>
                    <a:prstClr val="black"/>
                  </a:solidFill>
                  <a:effectLst/>
                  <a:uLnTx/>
                  <a:uFillTx/>
                  <a:cs typeface="Times New Roman"/>
                </a:rPr>
                <a:t> </a:t>
              </a:r>
              <a:r>
                <a:rPr kumimoji="0" lang="en-US" sz="2400" b="0" i="0" u="none" strike="noStrike" kern="100" cap="none" spc="0" normalizeH="0" baseline="0" noProof="0" dirty="0">
                  <a:ln>
                    <a:noFill/>
                  </a:ln>
                  <a:solidFill>
                    <a:prstClr val="black"/>
                  </a:solidFill>
                  <a:effectLst/>
                  <a:uLnTx/>
                  <a:uFillTx/>
                  <a:ea typeface="宋体"/>
                  <a:cs typeface="Calibri"/>
                </a:rPr>
                <a:t>P</a:t>
              </a:r>
              <a:endParaRPr kumimoji="0" lang="zh-CN" altLang="en-US" sz="2400" b="0" i="0" u="none" strike="noStrike" kern="100" cap="none" spc="0" normalizeH="0" baseline="0" noProof="0" dirty="0">
                <a:ln>
                  <a:noFill/>
                </a:ln>
                <a:solidFill>
                  <a:prstClr val="black"/>
                </a:solidFill>
                <a:effectLst/>
                <a:uLnTx/>
                <a:uFillTx/>
                <a:cs typeface="Times New Roman"/>
              </a:endParaRPr>
            </a:p>
          </p:txBody>
        </p:sp>
        <p:sp>
          <p:nvSpPr>
            <p:cNvPr id="124" name="Text Box 341">
              <a:extLst>
                <a:ext uri="{FF2B5EF4-FFF2-40B4-BE49-F238E27FC236}">
                  <a16:creationId xmlns:a16="http://schemas.microsoft.com/office/drawing/2014/main" id="{76764AA1-0ED5-425F-998C-1C4C6FF8AA11}"/>
                </a:ext>
              </a:extLst>
            </p:cNvPr>
            <p:cNvSpPr txBox="1">
              <a:spLocks noChangeArrowheads="1"/>
            </p:cNvSpPr>
            <p:nvPr/>
          </p:nvSpPr>
          <p:spPr bwMode="auto">
            <a:xfrm>
              <a:off x="445770" y="2645410"/>
              <a:ext cx="33718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prstClr val="black"/>
                  </a:solidFill>
                  <a:effectLst/>
                  <a:uLnTx/>
                  <a:uFillTx/>
                  <a:cs typeface="Times New Roman"/>
                </a:rPr>
                <a:t> </a:t>
              </a:r>
              <a:r>
                <a:rPr kumimoji="0" lang="en-US" sz="2400" b="0" i="0" u="none" strike="noStrike" kern="100" cap="none" spc="0" normalizeH="0" baseline="0" noProof="0">
                  <a:ln>
                    <a:noFill/>
                  </a:ln>
                  <a:solidFill>
                    <a:prstClr val="black"/>
                  </a:solidFill>
                  <a:effectLst/>
                  <a:uLnTx/>
                  <a:uFillTx/>
                  <a:ea typeface="宋体"/>
                  <a:cs typeface="Calibri"/>
                </a:rPr>
                <a:t>N</a:t>
              </a:r>
              <a:endParaRPr kumimoji="0" lang="zh-CN" altLang="en-US" sz="2400" b="0" i="0" u="none" strike="noStrike" kern="100" cap="none" spc="0" normalizeH="0" baseline="0" noProof="0">
                <a:ln>
                  <a:noFill/>
                </a:ln>
                <a:solidFill>
                  <a:prstClr val="black"/>
                </a:solidFill>
                <a:effectLst/>
                <a:uLnTx/>
                <a:uFillTx/>
                <a:cs typeface="Times New Roman"/>
              </a:endParaRPr>
            </a:p>
          </p:txBody>
        </p:sp>
        <p:cxnSp>
          <p:nvCxnSpPr>
            <p:cNvPr id="125" name="AutoShape 324">
              <a:extLst>
                <a:ext uri="{FF2B5EF4-FFF2-40B4-BE49-F238E27FC236}">
                  <a16:creationId xmlns:a16="http://schemas.microsoft.com/office/drawing/2014/main" id="{E6518B0A-E7F1-4066-A1D7-4636906231A7}"/>
                </a:ext>
              </a:extLst>
            </p:cNvPr>
            <p:cNvCxnSpPr>
              <a:cxnSpLocks noChangeShapeType="1"/>
            </p:cNvCxnSpPr>
            <p:nvPr/>
          </p:nvCxnSpPr>
          <p:spPr bwMode="auto">
            <a:xfrm flipV="1">
              <a:off x="1140883" y="2134870"/>
              <a:ext cx="1" cy="29337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26" name="AutoShape 324">
              <a:extLst>
                <a:ext uri="{FF2B5EF4-FFF2-40B4-BE49-F238E27FC236}">
                  <a16:creationId xmlns:a16="http://schemas.microsoft.com/office/drawing/2014/main" id="{6A976B3A-F29C-4D63-9235-5071FB330C33}"/>
                </a:ext>
              </a:extLst>
            </p:cNvPr>
            <p:cNvCxnSpPr>
              <a:cxnSpLocks noChangeShapeType="1"/>
            </p:cNvCxnSpPr>
            <p:nvPr/>
          </p:nvCxnSpPr>
          <p:spPr bwMode="auto">
            <a:xfrm flipH="1">
              <a:off x="1138767" y="2428240"/>
              <a:ext cx="198966" cy="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27" name="AutoShape 324">
              <a:extLst>
                <a:ext uri="{FF2B5EF4-FFF2-40B4-BE49-F238E27FC236}">
                  <a16:creationId xmlns:a16="http://schemas.microsoft.com/office/drawing/2014/main" id="{62BFDC87-B2A6-41BA-B8A2-61945946C9A4}"/>
                </a:ext>
              </a:extLst>
            </p:cNvPr>
            <p:cNvCxnSpPr>
              <a:cxnSpLocks noChangeShapeType="1"/>
            </p:cNvCxnSpPr>
            <p:nvPr/>
          </p:nvCxnSpPr>
          <p:spPr bwMode="auto">
            <a:xfrm>
              <a:off x="1333502" y="2175510"/>
              <a:ext cx="0" cy="25273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28" name="AutoShape 324">
              <a:extLst>
                <a:ext uri="{FF2B5EF4-FFF2-40B4-BE49-F238E27FC236}">
                  <a16:creationId xmlns:a16="http://schemas.microsoft.com/office/drawing/2014/main" id="{581F1EDD-3A1C-460B-BFF7-95BE3C25FC96}"/>
                </a:ext>
              </a:extLst>
            </p:cNvPr>
            <p:cNvCxnSpPr>
              <a:cxnSpLocks noChangeShapeType="1"/>
            </p:cNvCxnSpPr>
            <p:nvPr/>
          </p:nvCxnSpPr>
          <p:spPr bwMode="auto">
            <a:xfrm>
              <a:off x="1333502" y="2175510"/>
              <a:ext cx="26668" cy="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29" name="AutoShape 324">
              <a:extLst>
                <a:ext uri="{FF2B5EF4-FFF2-40B4-BE49-F238E27FC236}">
                  <a16:creationId xmlns:a16="http://schemas.microsoft.com/office/drawing/2014/main" id="{D56892C5-B01D-4E8F-B45D-1B3523C540F6}"/>
                </a:ext>
              </a:extLst>
            </p:cNvPr>
            <p:cNvCxnSpPr>
              <a:cxnSpLocks noChangeShapeType="1"/>
            </p:cNvCxnSpPr>
            <p:nvPr/>
          </p:nvCxnSpPr>
          <p:spPr bwMode="auto">
            <a:xfrm flipV="1">
              <a:off x="1816906" y="2134870"/>
              <a:ext cx="1" cy="29337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30" name="AutoShape 324">
              <a:extLst>
                <a:ext uri="{FF2B5EF4-FFF2-40B4-BE49-F238E27FC236}">
                  <a16:creationId xmlns:a16="http://schemas.microsoft.com/office/drawing/2014/main" id="{72CB5CA3-2477-41CC-94E2-D86B0B6A26E1}"/>
                </a:ext>
              </a:extLst>
            </p:cNvPr>
            <p:cNvCxnSpPr>
              <a:cxnSpLocks noChangeShapeType="1"/>
            </p:cNvCxnSpPr>
            <p:nvPr/>
          </p:nvCxnSpPr>
          <p:spPr bwMode="auto">
            <a:xfrm flipH="1">
              <a:off x="1620057" y="2431204"/>
              <a:ext cx="198966" cy="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31" name="AutoShape 324">
              <a:extLst>
                <a:ext uri="{FF2B5EF4-FFF2-40B4-BE49-F238E27FC236}">
                  <a16:creationId xmlns:a16="http://schemas.microsoft.com/office/drawing/2014/main" id="{1AD30FDC-1A3D-4A37-9E4F-A4CA5A336A43}"/>
                </a:ext>
              </a:extLst>
            </p:cNvPr>
            <p:cNvCxnSpPr>
              <a:cxnSpLocks noChangeShapeType="1"/>
            </p:cNvCxnSpPr>
            <p:nvPr/>
          </p:nvCxnSpPr>
          <p:spPr bwMode="auto">
            <a:xfrm>
              <a:off x="1626409" y="2180154"/>
              <a:ext cx="0" cy="25273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cxnSp>
          <p:nvCxnSpPr>
            <p:cNvPr id="132" name="AutoShape 324">
              <a:extLst>
                <a:ext uri="{FF2B5EF4-FFF2-40B4-BE49-F238E27FC236}">
                  <a16:creationId xmlns:a16="http://schemas.microsoft.com/office/drawing/2014/main" id="{C364BA4D-38AF-4690-BAA2-795F51B343FC}"/>
                </a:ext>
              </a:extLst>
            </p:cNvPr>
            <p:cNvCxnSpPr>
              <a:cxnSpLocks noChangeShapeType="1"/>
            </p:cNvCxnSpPr>
            <p:nvPr/>
          </p:nvCxnSpPr>
          <p:spPr bwMode="auto">
            <a:xfrm>
              <a:off x="1601005" y="2178037"/>
              <a:ext cx="26668" cy="0"/>
            </a:xfrm>
            <a:prstGeom prst="straightConnector1">
              <a:avLst/>
            </a:prstGeom>
            <a:noFill/>
            <a:ln w="9525">
              <a:solidFill>
                <a:srgbClr val="002060"/>
              </a:solidFill>
              <a:round/>
              <a:headEnd/>
              <a:tailEnd/>
            </a:ln>
            <a:extLst>
              <a:ext uri="{909E8E84-426E-40DD-AFC4-6F175D3DCCD1}">
                <a14:hiddenFill xmlns:a14="http://schemas.microsoft.com/office/drawing/2010/main">
                  <a:noFill/>
                </a14:hiddenFill>
              </a:ext>
            </a:extLst>
          </p:spPr>
        </p:cxnSp>
        <p:sp>
          <p:nvSpPr>
            <p:cNvPr id="133" name="Text Box 218">
              <a:extLst>
                <a:ext uri="{FF2B5EF4-FFF2-40B4-BE49-F238E27FC236}">
                  <a16:creationId xmlns:a16="http://schemas.microsoft.com/office/drawing/2014/main" id="{44063272-34E8-40FC-B75A-BAFE6D6515AD}"/>
                </a:ext>
              </a:extLst>
            </p:cNvPr>
            <p:cNvSpPr txBox="1">
              <a:spLocks noChangeArrowheads="1"/>
            </p:cNvSpPr>
            <p:nvPr/>
          </p:nvSpPr>
          <p:spPr bwMode="auto">
            <a:xfrm>
              <a:off x="2152437" y="2358072"/>
              <a:ext cx="69342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cs typeface="Times New Roman"/>
                </a:rPr>
                <a:t> </a:t>
              </a:r>
              <a:r>
                <a:rPr kumimoji="0" lang="en-US" sz="2400" b="0" i="0" u="none" strike="noStrike" kern="100" cap="none" spc="0" normalizeH="0" baseline="0" noProof="0" dirty="0" err="1">
                  <a:ln>
                    <a:noFill/>
                  </a:ln>
                  <a:solidFill>
                    <a:prstClr val="black"/>
                  </a:solidFill>
                  <a:effectLst/>
                  <a:uLnTx/>
                  <a:uFillTx/>
                  <a:ea typeface="宋体"/>
                  <a:cs typeface="Calibri"/>
                </a:rPr>
                <a:t>GaAlAs</a:t>
              </a:r>
              <a:endParaRPr kumimoji="0" lang="zh-CN" altLang="en-US" sz="2400" b="0" i="0" u="none" strike="noStrike" kern="100" cap="none" spc="0" normalizeH="0" baseline="0" noProof="0" dirty="0">
                <a:ln>
                  <a:noFill/>
                </a:ln>
                <a:solidFill>
                  <a:prstClr val="black"/>
                </a:solidFill>
                <a:effectLst/>
                <a:uLnTx/>
                <a:uFillTx/>
                <a:cs typeface="Times New Roman"/>
              </a:endParaRPr>
            </a:p>
          </p:txBody>
        </p:sp>
        <p:sp>
          <p:nvSpPr>
            <p:cNvPr id="134" name="Text Box 218">
              <a:extLst>
                <a:ext uri="{FF2B5EF4-FFF2-40B4-BE49-F238E27FC236}">
                  <a16:creationId xmlns:a16="http://schemas.microsoft.com/office/drawing/2014/main" id="{FCF1AD81-2F33-4D7D-B365-62FFA23EC3B3}"/>
                </a:ext>
              </a:extLst>
            </p:cNvPr>
            <p:cNvSpPr txBox="1">
              <a:spLocks noChangeArrowheads="1"/>
            </p:cNvSpPr>
            <p:nvPr/>
          </p:nvSpPr>
          <p:spPr bwMode="auto">
            <a:xfrm>
              <a:off x="2152437" y="2566159"/>
              <a:ext cx="69342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cs typeface="Times New Roman"/>
                </a:rPr>
                <a:t> </a:t>
              </a:r>
              <a:r>
                <a:rPr kumimoji="0" lang="en-US" sz="2400" b="0" i="0" u="none" strike="noStrike" kern="100" cap="none" spc="0" normalizeH="0" baseline="0" noProof="0" dirty="0" err="1">
                  <a:ln>
                    <a:noFill/>
                  </a:ln>
                  <a:solidFill>
                    <a:prstClr val="black"/>
                  </a:solidFill>
                  <a:effectLst/>
                  <a:uLnTx/>
                  <a:uFillTx/>
                  <a:ea typeface="宋体"/>
                  <a:cs typeface="Calibri"/>
                </a:rPr>
                <a:t>GaAs</a:t>
              </a:r>
              <a:endParaRPr kumimoji="0" lang="zh-CN" altLang="en-US" sz="2400" b="0" i="0" u="none" strike="noStrike" kern="100" cap="none" spc="0" normalizeH="0" baseline="0" noProof="0" dirty="0">
                <a:ln>
                  <a:noFill/>
                </a:ln>
                <a:solidFill>
                  <a:prstClr val="black"/>
                </a:solidFill>
                <a:effectLst/>
                <a:uLnTx/>
                <a:uFillTx/>
                <a:cs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2.2 </a:t>
            </a:r>
            <a:r>
              <a:rPr lang="zh-CN" altLang="zh-CN" dirty="0">
                <a:latin typeface="Times New Roman" panose="02020603050405020304" pitchFamily="18" charset="0"/>
                <a:ea typeface="+mn-ea"/>
                <a:cs typeface="Times New Roman" panose="02020603050405020304" pitchFamily="18" charset="0"/>
              </a:rPr>
              <a:t>半导体光电子器件中的模式</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D9F9FAB7-1FED-4E5D-A09F-BA816636E576}"/>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22CFD5A6-FCFF-4B71-8F04-70646E5BF71D}"/>
              </a:ext>
            </a:extLst>
          </p:cNvPr>
          <p:cNvSpPr>
            <a:spLocks noGrp="1"/>
          </p:cNvSpPr>
          <p:nvPr>
            <p:ph type="sldNum" sz="quarter" idx="12"/>
          </p:nvPr>
        </p:nvSpPr>
        <p:spPr/>
        <p:txBody>
          <a:bodyPr/>
          <a:lstStyle/>
          <a:p>
            <a:fld id="{5374A7E8-DB10-43CA-9309-D988F5CA1E72}" type="slidenum">
              <a:rPr lang="zh-CN" altLang="en-US" smtClean="0"/>
              <a:pPr/>
              <a:t>8</a:t>
            </a:fld>
            <a:endParaRPr lang="zh-CN" altLang="en-US" dirty="0"/>
          </a:p>
        </p:txBody>
      </p:sp>
      <p:graphicFrame>
        <p:nvGraphicFramePr>
          <p:cNvPr id="4098" name="Object 1024"/>
          <p:cNvGraphicFramePr>
            <a:graphicFrameLocks noChangeAspect="1"/>
          </p:cNvGraphicFramePr>
          <p:nvPr>
            <p:extLst>
              <p:ext uri="{D42A27DB-BD31-4B8C-83A1-F6EECF244321}">
                <p14:modId xmlns:p14="http://schemas.microsoft.com/office/powerpoint/2010/main" val="279976917"/>
              </p:ext>
            </p:extLst>
          </p:nvPr>
        </p:nvGraphicFramePr>
        <p:xfrm>
          <a:off x="900113" y="1628775"/>
          <a:ext cx="3963987" cy="4484688"/>
        </p:xfrm>
        <a:graphic>
          <a:graphicData uri="http://schemas.openxmlformats.org/presentationml/2006/ole">
            <mc:AlternateContent xmlns:mc="http://schemas.openxmlformats.org/markup-compatibility/2006">
              <mc:Choice xmlns:v="urn:schemas-microsoft-com:vml" Requires="v">
                <p:oleObj name="Document" r:id="rId3" imgW="6120220" imgH="4300447" progId="Word.Document.8">
                  <p:embed/>
                </p:oleObj>
              </mc:Choice>
              <mc:Fallback>
                <p:oleObj name="Document" r:id="rId3" imgW="6120220" imgH="4300447" progId="Word.Document.8">
                  <p:embed/>
                  <p:pic>
                    <p:nvPicPr>
                      <p:cNvPr id="0" name="Picture 28"/>
                      <p:cNvPicPr>
                        <a:picLocks noChangeAspect="1" noChangeArrowheads="1"/>
                      </p:cNvPicPr>
                      <p:nvPr/>
                    </p:nvPicPr>
                    <p:blipFill>
                      <a:blip r:embed="rId4"/>
                      <a:srcRect r="49609" b="9743"/>
                      <a:stretch>
                        <a:fillRect/>
                      </a:stretch>
                    </p:blipFill>
                    <p:spPr bwMode="auto">
                      <a:xfrm>
                        <a:off x="900113" y="1628775"/>
                        <a:ext cx="3963987" cy="448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25"/>
          <p:cNvGraphicFramePr>
            <a:graphicFrameLocks noChangeAspect="1"/>
          </p:cNvGraphicFramePr>
          <p:nvPr/>
        </p:nvGraphicFramePr>
        <p:xfrm>
          <a:off x="4800600" y="1600200"/>
          <a:ext cx="3978275" cy="4708525"/>
        </p:xfrm>
        <a:graphic>
          <a:graphicData uri="http://schemas.openxmlformats.org/presentationml/2006/ole">
            <mc:AlternateContent xmlns:mc="http://schemas.openxmlformats.org/markup-compatibility/2006">
              <mc:Choice xmlns:v="urn:schemas-microsoft-com:vml" Requires="v">
                <p:oleObj name="文档" r:id="rId5" imgW="6217920" imgH="5262372" progId="Word.Document.8">
                  <p:embed/>
                </p:oleObj>
              </mc:Choice>
              <mc:Fallback>
                <p:oleObj name="文档" r:id="rId5" imgW="6217920" imgH="5262372"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t="2899" r="39877" b="13043"/>
                      <a:stretch>
                        <a:fillRect/>
                      </a:stretch>
                    </p:blipFill>
                    <p:spPr bwMode="auto">
                      <a:xfrm>
                        <a:off x="4800600" y="1600200"/>
                        <a:ext cx="3978275" cy="470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2.2 </a:t>
            </a:r>
            <a:r>
              <a:rPr lang="zh-CN" altLang="zh-CN" dirty="0">
                <a:latin typeface="Times New Roman" panose="02020603050405020304" pitchFamily="18" charset="0"/>
                <a:ea typeface="+mn-ea"/>
                <a:cs typeface="Times New Roman" panose="02020603050405020304" pitchFamily="18" charset="0"/>
              </a:rPr>
              <a:t>半导体光电子器件中的模式</a:t>
            </a:r>
            <a:endParaRPr lang="zh-CN" altLang="en-US" dirty="0">
              <a:latin typeface="Times New Roman" panose="02020603050405020304" pitchFamily="18" charset="0"/>
              <a:ea typeface="+mn-ea"/>
              <a:cs typeface="Times New Roman" panose="02020603050405020304" pitchFamily="18" charset="0"/>
            </a:endParaRPr>
          </a:p>
        </p:txBody>
      </p:sp>
      <p:sp>
        <p:nvSpPr>
          <p:cNvPr id="3" name="页脚占位符 2">
            <a:extLst>
              <a:ext uri="{FF2B5EF4-FFF2-40B4-BE49-F238E27FC236}">
                <a16:creationId xmlns:a16="http://schemas.microsoft.com/office/drawing/2014/main" id="{9D2C084F-BB87-462F-B997-6C7948E1F4F6}"/>
              </a:ext>
            </a:extLst>
          </p:cNvPr>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a:extLst>
              <a:ext uri="{FF2B5EF4-FFF2-40B4-BE49-F238E27FC236}">
                <a16:creationId xmlns:a16="http://schemas.microsoft.com/office/drawing/2014/main" id="{84BA38BD-D2B8-4741-ADDB-54E7E0089C32}"/>
              </a:ext>
            </a:extLst>
          </p:cNvPr>
          <p:cNvSpPr>
            <a:spLocks noGrp="1"/>
          </p:cNvSpPr>
          <p:nvPr>
            <p:ph type="sldNum" sz="quarter" idx="12"/>
          </p:nvPr>
        </p:nvSpPr>
        <p:spPr/>
        <p:txBody>
          <a:bodyPr/>
          <a:lstStyle/>
          <a:p>
            <a:fld id="{5374A7E8-DB10-43CA-9309-D988F5CA1E72}" type="slidenum">
              <a:rPr lang="zh-CN" altLang="en-US" smtClean="0"/>
              <a:pPr/>
              <a:t>9</a:t>
            </a:fld>
            <a:endParaRPr lang="zh-CN" altLang="en-US" dirty="0"/>
          </a:p>
        </p:txBody>
      </p:sp>
      <p:graphicFrame>
        <p:nvGraphicFramePr>
          <p:cNvPr id="5122" name="Object 1024"/>
          <p:cNvGraphicFramePr>
            <a:graphicFrameLocks noChangeAspect="1"/>
          </p:cNvGraphicFramePr>
          <p:nvPr/>
        </p:nvGraphicFramePr>
        <p:xfrm>
          <a:off x="838200" y="1828800"/>
          <a:ext cx="3695700" cy="4038600"/>
        </p:xfrm>
        <a:graphic>
          <a:graphicData uri="http://schemas.openxmlformats.org/presentationml/2006/ole">
            <mc:AlternateContent xmlns:mc="http://schemas.openxmlformats.org/markup-compatibility/2006">
              <mc:Choice xmlns:v="urn:schemas-microsoft-com:vml" Requires="v">
                <p:oleObj name="文档" r:id="rId3" imgW="6198108" imgH="4038600" progId="Word.Document.8">
                  <p:embed/>
                </p:oleObj>
              </mc:Choice>
              <mc:Fallback>
                <p:oleObj name="文档" r:id="rId3" imgW="6198108" imgH="4038600" progId="Word.Document.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r="60666" b="37737"/>
                      <a:stretch>
                        <a:fillRect/>
                      </a:stretch>
                    </p:blipFill>
                    <p:spPr bwMode="auto">
                      <a:xfrm>
                        <a:off x="838200" y="1828800"/>
                        <a:ext cx="36957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25"/>
          <p:cNvGraphicFramePr>
            <a:graphicFrameLocks noChangeAspect="1"/>
          </p:cNvGraphicFramePr>
          <p:nvPr>
            <p:extLst>
              <p:ext uri="{D42A27DB-BD31-4B8C-83A1-F6EECF244321}">
                <p14:modId xmlns:p14="http://schemas.microsoft.com/office/powerpoint/2010/main" val="3237555151"/>
              </p:ext>
            </p:extLst>
          </p:nvPr>
        </p:nvGraphicFramePr>
        <p:xfrm>
          <a:off x="4427984" y="1676400"/>
          <a:ext cx="4141788" cy="4343400"/>
        </p:xfrm>
        <a:graphic>
          <a:graphicData uri="http://schemas.openxmlformats.org/presentationml/2006/ole">
            <mc:AlternateContent xmlns:mc="http://schemas.openxmlformats.org/markup-compatibility/2006">
              <mc:Choice xmlns:v="urn:schemas-microsoft-com:vml" Requires="v">
                <p:oleObj name="文档" r:id="rId5" imgW="6207252" imgH="4064508" progId="Word.Document.8">
                  <p:embed/>
                </p:oleObj>
              </mc:Choice>
              <mc:Fallback>
                <p:oleObj name="文档" r:id="rId5" imgW="6207252" imgH="4064508" progId="Word.Document.8">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r="49681" b="19376"/>
                      <a:stretch>
                        <a:fillRect/>
                      </a:stretch>
                    </p:blipFill>
                    <p:spPr bwMode="auto">
                      <a:xfrm>
                        <a:off x="4427984" y="1676400"/>
                        <a:ext cx="4141788"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1281</Words>
  <Application>Microsoft Office PowerPoint</Application>
  <PresentationFormat>全屏显示(4:3)</PresentationFormat>
  <Paragraphs>215</Paragraphs>
  <Slides>29</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5</vt:i4>
      </vt:variant>
      <vt:variant>
        <vt:lpstr>幻灯片标题</vt:lpstr>
      </vt:variant>
      <vt:variant>
        <vt:i4>29</vt:i4>
      </vt:variant>
    </vt:vector>
  </HeadingPairs>
  <TitlesOfParts>
    <vt:vector size="40" baseType="lpstr">
      <vt:lpstr>宋体</vt:lpstr>
      <vt:lpstr>Arial</vt:lpstr>
      <vt:lpstr>Calibri</vt:lpstr>
      <vt:lpstr>Cambria Math</vt:lpstr>
      <vt:lpstr>Times New Roman</vt:lpstr>
      <vt:lpstr>1_Office 主题</vt:lpstr>
      <vt:lpstr>Visio</vt:lpstr>
      <vt:lpstr>Document</vt:lpstr>
      <vt:lpstr>文档</vt:lpstr>
      <vt:lpstr>公式</vt:lpstr>
      <vt:lpstr>Microsoft Visio 2000/2002 Drawing</vt:lpstr>
      <vt:lpstr>第二讲  半导体光电子器件中的双异质结构与横模</vt:lpstr>
      <vt:lpstr>第二章   半导体光电子器件中的双异质结构与横模</vt:lpstr>
      <vt:lpstr>2.1半导体光电子器件的基本结构</vt:lpstr>
      <vt:lpstr>2.1半导体光电子器件的基本结构</vt:lpstr>
      <vt:lpstr>2.1半导体光电子器件的基本结构</vt:lpstr>
      <vt:lpstr>2.1半导体光电子器件的基本结构</vt:lpstr>
      <vt:lpstr>2.1半导体光电子器件的基本结构</vt:lpstr>
      <vt:lpstr>2.2 半导体光电子器件中的模式</vt:lpstr>
      <vt:lpstr>2.2 半导体光电子器件中的模式</vt:lpstr>
      <vt:lpstr>2.2 半导体光电子器件中的模式</vt:lpstr>
      <vt:lpstr>2.2 半导体光电子器件中的模式</vt:lpstr>
      <vt:lpstr>2.2 半导体光电子器件中的模式</vt:lpstr>
      <vt:lpstr>TE、TM模及其物理意义</vt:lpstr>
      <vt:lpstr>TE、TM模及其物理意义</vt:lpstr>
      <vt:lpstr>TE、TM模及其物理意义</vt:lpstr>
      <vt:lpstr>TE、TM模及其物理意义</vt:lpstr>
      <vt:lpstr>TE、TM模及其物理意义</vt:lpstr>
      <vt:lpstr>横模近场电场强度分布</vt:lpstr>
      <vt:lpstr>纵模场分布</vt:lpstr>
      <vt:lpstr>对TE、TM模式的理论分析</vt:lpstr>
      <vt:lpstr>对TE、TM模式的理论分析</vt:lpstr>
      <vt:lpstr>2.3 器件的远场与相差</vt:lpstr>
      <vt:lpstr>2.3 器件的远场与相差</vt:lpstr>
      <vt:lpstr>2.3 器件的远场与相差</vt:lpstr>
      <vt:lpstr>2.3 器件的远场与相差</vt:lpstr>
      <vt:lpstr>2.3 器件的远场与相差</vt:lpstr>
      <vt:lpstr>2.3 器件的远场与相差</vt:lpstr>
      <vt:lpstr>大作业一</vt:lpstr>
      <vt:lpstr>大作业一</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半导体激光器的侧向光波导分析</dc:title>
  <dc:creator>XingYuchen</dc:creator>
  <cp:lastModifiedBy>刘 胤洁</cp:lastModifiedBy>
  <cp:revision>66</cp:revision>
  <dcterms:created xsi:type="dcterms:W3CDTF">2012-02-08T00:36:28Z</dcterms:created>
  <dcterms:modified xsi:type="dcterms:W3CDTF">2022-10-04T14:17:33Z</dcterms:modified>
</cp:coreProperties>
</file>