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3"/>
    <p:sldId id="302" r:id="rId4"/>
    <p:sldId id="257" r:id="rId5"/>
    <p:sldId id="258" r:id="rId7"/>
    <p:sldId id="259" r:id="rId8"/>
    <p:sldId id="260" r:id="rId9"/>
    <p:sldId id="26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262" r:id="rId25"/>
    <p:sldId id="263" r:id="rId26"/>
    <p:sldId id="264" r:id="rId27"/>
    <p:sldId id="265" r:id="rId28"/>
    <p:sldId id="266" r:id="rId29"/>
    <p:sldId id="268" r:id="rId30"/>
    <p:sldId id="269" r:id="rId31"/>
    <p:sldId id="270" r:id="rId32"/>
    <p:sldId id="277" r:id="rId33"/>
    <p:sldId id="271" r:id="rId34"/>
    <p:sldId id="272" r:id="rId35"/>
    <p:sldId id="273" r:id="rId36"/>
    <p:sldId id="274" r:id="rId37"/>
    <p:sldId id="27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9" autoAdjust="0"/>
    <p:restoredTop sz="94198" autoAdjust="0"/>
  </p:normalViewPr>
  <p:slideViewPr>
    <p:cSldViewPr showGuides="1">
      <p:cViewPr varScale="1">
        <p:scale>
          <a:sx n="81" d="100"/>
          <a:sy n="81" d="100"/>
        </p:scale>
        <p:origin x="1152" y="62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-32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customXml" Target="../customXml/item1.xml"/><Relationship Id="rId42" Type="http://schemas.openxmlformats.org/officeDocument/2006/relationships/customXmlProps" Target="../customXml/itemProps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D398-9AC5-4D49-B509-2B33C656A3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补充对</a:t>
            </a:r>
            <a:r>
              <a:rPr lang="en-US" altLang="zh-CN"/>
              <a:t>a</a:t>
            </a:r>
            <a:r>
              <a:rPr lang="zh-CN" altLang="en-US"/>
              <a:t>的说明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去掉照片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变为文字描述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采用图形衬底技术可提高光提取率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此页增加配色图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此页为补充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此页以及下一页，只保留重点，并拆为两页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此页补充</a:t>
            </a:r>
            <a:r>
              <a:rPr lang="en-US" altLang="zh-CN"/>
              <a:t>V</a:t>
            </a:r>
            <a:r>
              <a:rPr lang="zh-CN" altLang="en-US"/>
              <a:t>的解释以及说明第二条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此页为补充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去</a:t>
            </a:r>
            <a:r>
              <a:rPr lang="en-US" altLang="zh-CN" b="1"/>
              <a:t>InP</a:t>
            </a:r>
            <a:r>
              <a:rPr lang="zh-CN" altLang="en-US" b="1"/>
              <a:t>组确认图片来源！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35E52-66F1-46A1-88FB-955DA2B9F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红色为补充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此页图为补充，替换原有图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9A419-8AA0-4412-827D-4EDDAC04C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集成光电子学国家重点实验室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7ADA-89F2-451A-8E2C-C3D76C02971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034-5AEA-47F2-A6F4-5EB21592EE5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22B0-916F-48FC-BF98-54175EA7DC0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7BE7-FF26-490F-AA0F-91252CAE6F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C77A-E8CA-481A-A48C-1EE6D92578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2AC8-DCE4-496D-8DAB-ACD52DD01AA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1062-CA5B-49DD-9F8F-74299F61DF5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zh-CN" altLang="en-US" sz="14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z="1400" kern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集成光电子学概论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9797-9761-46D7-8A02-EC4E1FF8B37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5AB3-526F-4300-B307-E10B909FA7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CA59-2584-430B-BB5A-38545DF6BF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B32-4C9D-4903-9091-2928B47C66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集成光电子学概论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FE03-E94B-4EC4-A91E-E994ECB651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EFF6-F6F6-48A4-8B6A-DDF075469E09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45.wmf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svg"/><Relationship Id="rId11" Type="http://schemas.openxmlformats.org/officeDocument/2006/relationships/image" Target="../media/image17.png"/><Relationship Id="rId10" Type="http://schemas.openxmlformats.org/officeDocument/2006/relationships/image" Target="../media/image16.svg"/><Relationship Id="rId1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第三讲	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载流子注入与速率方程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集成光电子学国家重点实验室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表面或界面复合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由于表面晶格的不连续性会产生表面态，在禁带内引入子带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，从而使载流子发生非辐射复合，用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描述表面复合速率，在高注入的条件下，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</a:t>
            </a:r>
            <a:r>
              <a:rPr lang="zh-CN" altLang="en-US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∝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。当器件尺寸减小时表面积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体积比增大，表面复合效应更加显著，所以把腔长做长，或者使有源区不露在外面，以避免严重的表面复合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在二次外延时由于生长技术的缺陷，会在两种材料的界面造成界面态，从而引发载流子严重的非辐射复合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俄歇复合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俄歇复合本质上是粒子之间的碰撞，有三种类型：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CCCH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：包括三个电子态和一个重空穴态，当电子浓度很高时，这种复合很显著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CHHS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CHHL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：包括一个电子态、两个重空穴态、一个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split-off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态或者轻空穴态，当空穴浓度很高时，这种复合很显著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对于光纤系统中的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，以上三种过程均不可忽略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 r="13375" b="23290"/>
          <a:stretch>
            <a:fillRect/>
          </a:stretch>
        </p:blipFill>
        <p:spPr bwMode="auto">
          <a:xfrm>
            <a:off x="571472" y="1714488"/>
            <a:ext cx="7738935" cy="454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06" y="1340768"/>
            <a:ext cx="8626588" cy="4846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4042" y="764704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已知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故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代入</a:t>
            </a:r>
            <a:r>
              <a:rPr lang="en-US" altLang="zh-CN" dirty="0">
                <a:solidFill>
                  <a:schemeClr val="bg1"/>
                </a:solidFill>
              </a:rPr>
              <a:t>(3.2.24)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(3.2.25)</a:t>
            </a:r>
            <a:r>
              <a:rPr lang="zh-CN" altLang="en-US" dirty="0">
                <a:solidFill>
                  <a:schemeClr val="bg1"/>
                </a:solidFill>
              </a:rPr>
              <a:t>中可知，一般情况下俄歇复合速率与禁带宽度成反比</a:t>
            </a: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7544" y="1784284"/>
                <a:ext cx="6246440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  <a:ea typeface="Cambria Math" panose="02040503050406030204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𝑠𝑜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     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𝐶𝐻𝐻𝑆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4284"/>
                <a:ext cx="6246440" cy="659540"/>
              </a:xfrm>
              <a:prstGeom prst="rect">
                <a:avLst/>
              </a:prstGeom>
              <a:blipFill rotWithShape="1">
                <a:blip r:embed="rId1"/>
                <a:stretch>
                  <a:fillRect l="-3" t="-86" r="2" b="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59632" y="2422483"/>
                <a:ext cx="4371518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               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𝐶𝐻𝐻𝐿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22483"/>
                <a:ext cx="4371518" cy="659540"/>
              </a:xfrm>
              <a:prstGeom prst="rect">
                <a:avLst/>
              </a:prstGeom>
              <a:blipFill rotWithShape="1">
                <a:blip r:embed="rId2"/>
                <a:stretch>
                  <a:fillRect l="-10" t="-90" r="14" b="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39552" y="1124744"/>
                <a:ext cx="4662264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     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𝐶𝐶𝐻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4662264" cy="659540"/>
              </a:xfrm>
              <a:prstGeom prst="rect">
                <a:avLst/>
              </a:prstGeom>
              <a:blipFill rotWithShape="1">
                <a:blip r:embed="rId3"/>
                <a:stretch>
                  <a:fillRect l="-9" t="-24" r="11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205880" y="4219493"/>
                <a:ext cx="7326560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𝑠𝑜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𝐶𝐻𝐻𝑆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19493"/>
                <a:ext cx="7326560" cy="659540"/>
              </a:xfrm>
              <a:prstGeom prst="rect">
                <a:avLst/>
              </a:prstGeom>
              <a:blipFill rotWithShape="1">
                <a:blip r:embed="rId4"/>
                <a:stretch>
                  <a:fillRect t="-84" r="8" b="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259632" y="4941168"/>
                <a:ext cx="5671809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               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𝐶𝐻𝐻𝐿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5671809" cy="613501"/>
              </a:xfrm>
              <a:prstGeom prst="rect">
                <a:avLst/>
              </a:prstGeom>
              <a:blipFill rotWithShape="1">
                <a:blip r:embed="rId5"/>
                <a:stretch>
                  <a:fillRect l="-8" t="-38" r="7" b="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205880" y="3559953"/>
                <a:ext cx="4662264" cy="613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/>
                        </a:rPr>
                        <m:t>     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/>
                            </a:rPr>
                            <m:t>𝐶𝐶𝐻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3559953"/>
                <a:ext cx="4662264" cy="613501"/>
              </a:xfrm>
              <a:prstGeom prst="rect">
                <a:avLst/>
              </a:prstGeom>
              <a:blipFill rotWithShape="1">
                <a:blip r:embed="rId6"/>
                <a:stretch>
                  <a:fillRect t="-23" r="2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说明：</a:t>
            </a:r>
            <a:endParaRPr lang="en-US" altLang="zh-CN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越小，俄歇复合几率越大：对于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InGaAsP-1.55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的激光器，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0.75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，而对于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1.42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，所以在长波长激光器中俄歇复合必须考虑，而且有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俄歇复合几率经验公式                                   ，而对于非掺杂半导体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，有                ，室温下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的典型值：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bulk 1.3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InGaAsP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bulk 1.5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um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InGaAsP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bulk GaAs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俄歇复合系数很小，但激光器材料里载流子浓度可达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en-US" altLang="zh-CN" sz="24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~10</a:t>
            </a:r>
            <a:r>
              <a:rPr lang="en-US" altLang="zh-CN" sz="2400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</a:t>
            </a:r>
            <a:r>
              <a:rPr lang="en-US" altLang="zh-CN" sz="2400" i="1" baseline="30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量级，所以俄歇复合速率很大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68505" y="2744772"/>
          <a:ext cx="1039098" cy="6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" imgW="18288000" imgH="10668000" progId="Equation.3">
                  <p:embed/>
                </p:oleObj>
              </mc:Choice>
              <mc:Fallback>
                <p:oleObj name="公式" r:id="rId1" imgW="18288000" imgH="106680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505" y="2744772"/>
                        <a:ext cx="1039098" cy="606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"/>
          <p:cNvGraphicFramePr>
            <a:graphicFrameLocks noChangeAspect="1"/>
          </p:cNvGraphicFramePr>
          <p:nvPr/>
        </p:nvGraphicFramePr>
        <p:xfrm>
          <a:off x="4071934" y="3296708"/>
          <a:ext cx="2257436" cy="4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3" imgW="32918400" imgH="6096000" progId="Equation.3">
                  <p:embed/>
                </p:oleObj>
              </mc:Choice>
              <mc:Fallback>
                <p:oleObj name="公式" r:id="rId3" imgW="32918400" imgH="609600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296708"/>
                        <a:ext cx="2257436" cy="41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3548852" y="3675068"/>
          <a:ext cx="1046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5" imgW="15240000" imgH="5486400" progId="Equation.3">
                  <p:embed/>
                </p:oleObj>
              </mc:Choice>
              <mc:Fallback>
                <p:oleObj name="公式" r:id="rId5" imgW="15240000" imgH="548640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852" y="3675068"/>
                        <a:ext cx="104616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3643306" y="4071942"/>
          <a:ext cx="23431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7" imgW="34137600" imgH="4876800" progId="Equation.3">
                  <p:embed/>
                </p:oleObj>
              </mc:Choice>
              <mc:Fallback>
                <p:oleObj name="公式" r:id="rId7" imgW="34137600" imgH="487680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071942"/>
                        <a:ext cx="234315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3643306" y="4500570"/>
          <a:ext cx="23431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9" imgW="34137600" imgH="4876800" progId="Equation.3">
                  <p:embed/>
                </p:oleObj>
              </mc:Choice>
              <mc:Fallback>
                <p:oleObj name="公式" r:id="rId9" imgW="34137600" imgH="487680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500570"/>
                        <a:ext cx="23431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357422" y="4929198"/>
          <a:ext cx="23431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11" imgW="34137600" imgH="4876800" progId="Equation.3">
                  <p:embed/>
                </p:oleObj>
              </mc:Choice>
              <mc:Fallback>
                <p:oleObj name="公式" r:id="rId11" imgW="34137600" imgH="48768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929198"/>
                        <a:ext cx="23431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在半导体激光器中，随着注入电流的变化，有源区内载流子浓度会发生变化，引发相应的物理现象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其中和能带有关的主要有两种效应：能带填充效应和能带收缩效应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一般来说，能带收缩效应不如能带填充效应明显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能带填充效应：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在阈值电流以下，激光器表现为发光二极管特性，载流子浓度随注入电流增加而增加。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电子从能带的低谷逐渐向能量较高的位置填充，其费米能级逐渐升高，相应的空穴费米能级也随载流子浓度的升高而下降</a:t>
            </a:r>
            <a:r>
              <a:rPr lang="en-US" altLang="zh-CN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导带与价带的费米能级差随着载流子浓度的升高而增大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随着有源区材料载流子浓度的升高，其等效能隙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增加，折射率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下降；从增益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的角度看，其增益峰的位置随着注入电流的增加而向短波长方向移动。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激光器注入电流升到阈值电流以后，激光器发生激射，载流子浓度不再随注入电流增加，从而费米能级不变，等效能隙和折射率不再随注入电流变化而改变。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271363" name="Picture 3" descr="C:\Users\Administrator\Desktop\图片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7704" y="2421810"/>
            <a:ext cx="6000792" cy="3934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能带收缩效应：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所谓能带收缩，指的是实际能带的总体收缩，即增益谱（或吸收谱）红移，折射率上升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能带收缩涉及多体效应，在大注入</a:t>
            </a:r>
            <a:r>
              <a:rPr lang="en-US" altLang="zh-CN" sz="26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N,P</a:t>
            </a:r>
            <a:r>
              <a:rPr lang="en-US" altLang="zh-CN" sz="26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 </a:t>
            </a:r>
            <a:r>
              <a:rPr lang="en-US" altLang="zh-CN" sz="2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en-US" altLang="zh-CN" sz="26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</a:t>
            </a:r>
            <a:r>
              <a:rPr lang="en-US" altLang="zh-CN" sz="26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条件下，电子之间的相互作用起到屏蔽原子吸引力的作用；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，其中</a:t>
            </a:r>
            <a:r>
              <a:rPr lang="en-US" altLang="zh-CN" sz="26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表示载流子的间距，载流子浓度越大，</a:t>
            </a:r>
            <a:r>
              <a:rPr lang="en-US" altLang="zh-CN" sz="26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越小，带隙收缩越明显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一般的有公式      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lang="en-US" altLang="zh-CN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/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体材料有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≈ 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meV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/(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en-US" altLang="zh-CN" sz="2200" i="1" baseline="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</a:t>
            </a:r>
            <a:r>
              <a:rPr lang="en-US" altLang="zh-CN" sz="22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2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1/3</a:t>
            </a:r>
            <a:endParaRPr lang="en-US" altLang="zh-CN" sz="2200" i="1" baseline="30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indent="-342900"/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GaAs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GaAlAs</a:t>
            </a:r>
            <a:r>
              <a:rPr lang="zh-CN" altLang="en-US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量子阱有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altLang="zh-CN" sz="2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≈ </a:t>
            </a:r>
            <a:r>
              <a:rPr lang="en-US" altLang="zh-CN" sz="22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meV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/(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en-US" altLang="zh-CN" sz="2200" i="1" baseline="30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en-US" altLang="zh-CN" sz="22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cm</a:t>
            </a:r>
            <a:r>
              <a:rPr lang="en-US" altLang="zh-CN" sz="22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lang="en-US" altLang="zh-CN" sz="2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200" i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1/3</a:t>
            </a:r>
            <a:endParaRPr lang="en-US" altLang="zh-CN" sz="2200" i="1" baseline="30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特别的，在面发射激光器中，由于谐振腔损耗大，大阈值电流引起的能带收缩效应使增益中心谱线发生明显红移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87304" y="3500438"/>
          <a:ext cx="139868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1" imgW="18897600" imgH="5791200" progId="Equation.3">
                  <p:embed/>
                </p:oleObj>
              </mc:Choice>
              <mc:Fallback>
                <p:oleObj name="公式" r:id="rId1" imgW="18897600" imgH="57912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304" y="3500438"/>
                        <a:ext cx="1398680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2786050" y="4214818"/>
          <a:ext cx="1555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3" imgW="21031200" imgH="6096000" progId="Equation.3">
                  <p:embed/>
                </p:oleObj>
              </mc:Choice>
              <mc:Fallback>
                <p:oleObj name="公式" r:id="rId3" imgW="21031200" imgH="6096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214818"/>
                        <a:ext cx="15557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	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载流子注入与速率方程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载流子的物理概念及其注入过程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载流子非辐射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复合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过程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	 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的速率方程及光电效率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52952" y="1366347"/>
            <a:ext cx="7933848" cy="4941249"/>
            <a:chOff x="776934" y="1385918"/>
            <a:chExt cx="7933848" cy="4941249"/>
          </a:xfrm>
        </p:grpSpPr>
        <p:sp>
          <p:nvSpPr>
            <p:cNvPr id="11" name="TextBox 10"/>
            <p:cNvSpPr txBox="1"/>
            <p:nvPr/>
          </p:nvSpPr>
          <p:spPr>
            <a:xfrm>
              <a:off x="2363813" y="5865502"/>
              <a:ext cx="5547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能带收缩与能带填充效应理论计算曲线</a:t>
              </a:r>
              <a:endParaRPr lang="zh-CN" altLang="en-US" b="1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6934" y="1385918"/>
              <a:ext cx="7933848" cy="4507733"/>
              <a:chOff x="1210151" y="1666502"/>
              <a:chExt cx="7933848" cy="4507733"/>
            </a:xfrm>
          </p:grpSpPr>
          <p:pic>
            <p:nvPicPr>
              <p:cNvPr id="7" name="Picture 1031" descr="\\MARS\E\bxiong\temp.bmp"/>
              <p:cNvPicPr>
                <a:picLocks noChangeAspect="1" noChangeArrowheads="1"/>
              </p:cNvPicPr>
              <p:nvPr/>
            </p:nvPicPr>
            <p:blipFill>
              <a:blip r:embed="rId1" cstate="print">
                <a:lum contrast="48000"/>
              </a:blip>
              <a:srcRect t="12505"/>
              <a:stretch>
                <a:fillRect/>
              </a:stretch>
            </p:blipFill>
            <p:spPr bwMode="auto">
              <a:xfrm>
                <a:off x="1210151" y="1666502"/>
                <a:ext cx="6324600" cy="4130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372451" y="5774125"/>
                <a:ext cx="11182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/>
                  <a:t>h</a:t>
                </a:r>
                <a:r>
                  <a:rPr lang="el-GR" altLang="zh-CN" sz="2000" b="1" i="1" dirty="0"/>
                  <a:t>ν</a:t>
                </a:r>
                <a:r>
                  <a:rPr lang="en-US" altLang="zh-CN" sz="2000" b="1" i="1" dirty="0"/>
                  <a:t> (</a:t>
                </a:r>
                <a:r>
                  <a:rPr lang="en-US" altLang="zh-CN" sz="2000" b="1" i="1" dirty="0" err="1"/>
                  <a:t>eV</a:t>
                </a:r>
                <a:r>
                  <a:rPr lang="en-US" altLang="zh-CN" sz="2000" b="1" i="1" dirty="0"/>
                  <a:t>)</a:t>
                </a:r>
                <a:endParaRPr lang="zh-CN" altLang="en-US" sz="2000" b="1" i="1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 bwMode="auto">
              <a:xfrm>
                <a:off x="5905605" y="2950583"/>
                <a:ext cx="1638751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7544356" y="2564904"/>
                <a:ext cx="15996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不考虑能带收缩效应</a:t>
                </a:r>
                <a:endParaRPr lang="zh-CN" altLang="en-US" sz="2000" b="1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>
                <a:off x="4814804" y="2132856"/>
                <a:ext cx="265739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7534751" y="1666502"/>
                <a:ext cx="13334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考虑能带收缩效应</a:t>
                </a:r>
                <a:endParaRPr lang="zh-CN" altLang="en-US" sz="2000" b="1" dirty="0"/>
              </a:p>
            </p:txBody>
          </p:sp>
        </p:grpSp>
      </p:grpSp>
      <p:sp>
        <p:nvSpPr>
          <p:cNvPr id="15" name="TextBox 10"/>
          <p:cNvSpPr txBox="1"/>
          <p:nvPr/>
        </p:nvSpPr>
        <p:spPr>
          <a:xfrm>
            <a:off x="2483768" y="5650408"/>
            <a:ext cx="55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能带收缩与能带填充效应理论计算曲线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1026" y="1196752"/>
            <a:ext cx="8175774" cy="4977844"/>
            <a:chOff x="251520" y="1600200"/>
            <a:chExt cx="8175774" cy="4977844"/>
          </a:xfrm>
        </p:grpSpPr>
        <p:pic>
          <p:nvPicPr>
            <p:cNvPr id="6" name="Picture 3" descr="D:\xb\IOE\graph1.bmp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51520" y="1600200"/>
              <a:ext cx="6705600" cy="469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539516" y="2649825"/>
              <a:ext cx="1887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虚线：理论值</a:t>
              </a:r>
              <a:endParaRPr lang="en-US" altLang="zh-CN" sz="2000" b="1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实线：实测值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00635" y="6208712"/>
              <a:ext cx="67687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能带填充效应和能带收缩效应的实验验证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3.3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能带收缩与能带填充效应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	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的速率方程及光电效率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稳态时有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此时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lang="zh-CN" alt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为辐射效率（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radiative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efficiency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自发辐射产生的光功率为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28926" y="1571612"/>
            <a:ext cx="167640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85992"/>
            <a:ext cx="2133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4000504"/>
            <a:ext cx="25908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5578467"/>
            <a:ext cx="3048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292080" y="5557095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即</a:t>
            </a:r>
            <a:r>
              <a:rPr lang="en-US" altLang="zh-CN" sz="2400" b="1">
                <a:solidFill>
                  <a:srgbClr val="FF0000"/>
                </a:solidFill>
              </a:rPr>
              <a:t>LED</a:t>
            </a:r>
            <a:r>
              <a:rPr lang="zh-CN" altLang="en-US" sz="2400" b="1">
                <a:solidFill>
                  <a:srgbClr val="FF0000"/>
                </a:solidFill>
              </a:rPr>
              <a:t>的内量子效率，</a:t>
            </a:r>
            <a:r>
              <a:rPr lang="en-US" altLang="zh-CN" sz="2400" b="1">
                <a:solidFill>
                  <a:srgbClr val="FF0000"/>
                </a:solidFill>
              </a:rPr>
              <a:t>LED</a:t>
            </a:r>
            <a:r>
              <a:rPr lang="zh-CN" altLang="en-US" sz="2400" b="1">
                <a:solidFill>
                  <a:srgbClr val="FF0000"/>
                </a:solidFill>
              </a:rPr>
              <a:t>关心</a:t>
            </a:r>
            <a:r>
              <a:rPr lang="en-US" altLang="zh-CN" sz="2400" b="1">
                <a:solidFill>
                  <a:srgbClr val="FF0000"/>
                </a:solidFill>
              </a:rPr>
              <a:t>R</a:t>
            </a:r>
            <a:r>
              <a:rPr lang="en-US" altLang="zh-CN" sz="2400" b="1" baseline="-25000">
                <a:solidFill>
                  <a:srgbClr val="FF0000"/>
                </a:solidFill>
              </a:rPr>
              <a:t>sp</a:t>
            </a:r>
            <a:r>
              <a:rPr lang="zh-CN" altLang="en-US" sz="2400" b="1">
                <a:solidFill>
                  <a:srgbClr val="FF0000"/>
                </a:solidFill>
              </a:rPr>
              <a:t>，</a:t>
            </a:r>
            <a:r>
              <a:rPr lang="en-US" altLang="zh-CN" sz="2400" b="1">
                <a:solidFill>
                  <a:srgbClr val="FF0000"/>
                </a:solidFill>
              </a:rPr>
              <a:t>LD</a:t>
            </a:r>
            <a:r>
              <a:rPr lang="zh-CN" altLang="en-US" sz="2400" b="1">
                <a:solidFill>
                  <a:srgbClr val="FF0000"/>
                </a:solidFill>
              </a:rPr>
              <a:t>关心</a:t>
            </a:r>
            <a:r>
              <a:rPr lang="en-US" altLang="zh-CN" sz="2400" b="1">
                <a:solidFill>
                  <a:srgbClr val="FF0000"/>
                </a:solidFill>
              </a:rPr>
              <a:t>R</a:t>
            </a:r>
            <a:r>
              <a:rPr lang="en-US" altLang="zh-CN" sz="2400" b="1" baseline="-25000">
                <a:solidFill>
                  <a:srgbClr val="FF0000"/>
                </a:solidFill>
              </a:rPr>
              <a:t>st</a:t>
            </a:r>
            <a:endParaRPr lang="zh-CN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	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的速率方程及光电效率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80" name="AutoShape 32"/>
          <p:cNvSpPr>
            <a:spLocks noChangeAspect="1" noChangeArrowheads="1" noTextEdit="1"/>
          </p:cNvSpPr>
          <p:nvPr/>
        </p:nvSpPr>
        <p:spPr bwMode="auto">
          <a:xfrm>
            <a:off x="521804" y="1640036"/>
            <a:ext cx="8100392" cy="342902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21033" y="5210546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</a:rPr>
              <a:t>GaN</a:t>
            </a:r>
            <a:r>
              <a:rPr lang="en-US" altLang="zh-CN" sz="2400" b="1" dirty="0">
                <a:solidFill>
                  <a:schemeClr val="bg1"/>
                </a:solidFill>
              </a:rPr>
              <a:t> LED</a:t>
            </a:r>
            <a:r>
              <a:rPr lang="zh-CN" altLang="en-US" sz="2400" b="1" dirty="0">
                <a:solidFill>
                  <a:schemeClr val="bg1"/>
                </a:solidFill>
              </a:rPr>
              <a:t>封装以及外量子效率示意图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99792" y="1844824"/>
            <a:ext cx="4782345" cy="2850597"/>
            <a:chOff x="2780053" y="1935096"/>
            <a:chExt cx="4782345" cy="2850597"/>
          </a:xfrm>
        </p:grpSpPr>
        <p:grpSp>
          <p:nvGrpSpPr>
            <p:cNvPr id="2052" name="Group 4"/>
            <p:cNvGrpSpPr/>
            <p:nvPr/>
          </p:nvGrpSpPr>
          <p:grpSpPr bwMode="auto">
            <a:xfrm>
              <a:off x="2780053" y="1935096"/>
              <a:ext cx="3674855" cy="2721568"/>
              <a:chOff x="3514" y="10414"/>
              <a:chExt cx="2920" cy="2162"/>
            </a:xfrm>
          </p:grpSpPr>
          <p:grpSp>
            <p:nvGrpSpPr>
              <p:cNvPr id="2059" name="Group 11"/>
              <p:cNvGrpSpPr/>
              <p:nvPr/>
            </p:nvGrpSpPr>
            <p:grpSpPr bwMode="auto">
              <a:xfrm>
                <a:off x="4060" y="11683"/>
                <a:ext cx="1883" cy="893"/>
                <a:chOff x="3070" y="11182"/>
                <a:chExt cx="2639" cy="1398"/>
              </a:xfrm>
            </p:grpSpPr>
            <p:sp>
              <p:nvSpPr>
                <p:cNvPr id="2079" name="Freeform 31"/>
                <p:cNvSpPr/>
                <p:nvPr/>
              </p:nvSpPr>
              <p:spPr bwMode="auto">
                <a:xfrm>
                  <a:off x="3070" y="11182"/>
                  <a:ext cx="2639" cy="10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82" y="0"/>
                    </a:cxn>
                    <a:cxn ang="0">
                      <a:pos x="1182" y="407"/>
                    </a:cxn>
                    <a:cxn ang="0">
                      <a:pos x="2038" y="407"/>
                    </a:cxn>
                    <a:cxn ang="0">
                      <a:pos x="2038" y="991"/>
                    </a:cxn>
                    <a:cxn ang="0">
                      <a:pos x="0" y="99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38" h="991">
                      <a:moveTo>
                        <a:pt x="0" y="0"/>
                      </a:moveTo>
                      <a:lnTo>
                        <a:pt x="1182" y="0"/>
                      </a:lnTo>
                      <a:lnTo>
                        <a:pt x="1182" y="407"/>
                      </a:lnTo>
                      <a:lnTo>
                        <a:pt x="2038" y="407"/>
                      </a:lnTo>
                      <a:lnTo>
                        <a:pt x="2038" y="991"/>
                      </a:lnTo>
                      <a:lnTo>
                        <a:pt x="0" y="9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069" name="Group 21"/>
                <p:cNvGrpSpPr/>
                <p:nvPr/>
              </p:nvGrpSpPr>
              <p:grpSpPr bwMode="auto">
                <a:xfrm>
                  <a:off x="3833" y="11322"/>
                  <a:ext cx="354" cy="367"/>
                  <a:chOff x="7281" y="10368"/>
                  <a:chExt cx="1142" cy="1128"/>
                </a:xfrm>
              </p:grpSpPr>
              <p:sp>
                <p:nvSpPr>
                  <p:cNvPr id="207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7621" y="10708"/>
                    <a:ext cx="462" cy="4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2060"/>
                    </a:solidFill>
                    <a:round/>
                  </a:ln>
                </p:spPr>
                <p:txBody>
                  <a:bodyPr vert="horz" wrap="square" lIns="0" tIns="0" rIns="0" bIns="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7" name="AutoShap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83" y="10925"/>
                    <a:ext cx="340" cy="7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6" name="AutoShape 28"/>
                  <p:cNvSpPr>
                    <a:spLocks noChangeShapeType="1"/>
                  </p:cNvSpPr>
                  <p:nvPr/>
                </p:nvSpPr>
                <p:spPr bwMode="auto">
                  <a:xfrm>
                    <a:off x="7852" y="11156"/>
                    <a:ext cx="14" cy="340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5" name="AutoShap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847" y="10368"/>
                    <a:ext cx="5" cy="340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4" name="AutoShap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81" y="10932"/>
                    <a:ext cx="340" cy="3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3" name="AutoShap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15" y="10487"/>
                    <a:ext cx="340" cy="287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2" name="AutoShap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384" y="10456"/>
                    <a:ext cx="305" cy="318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1" name="AutoShape 23"/>
                  <p:cNvSpPr>
                    <a:spLocks noChangeShapeType="1"/>
                  </p:cNvSpPr>
                  <p:nvPr/>
                </p:nvSpPr>
                <p:spPr bwMode="auto">
                  <a:xfrm>
                    <a:off x="8015" y="11090"/>
                    <a:ext cx="335" cy="291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70" name="AutoShap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58" y="11090"/>
                    <a:ext cx="331" cy="313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206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61" name="Group 13"/>
                <p:cNvGrpSpPr/>
                <p:nvPr/>
              </p:nvGrpSpPr>
              <p:grpSpPr bwMode="auto">
                <a:xfrm>
                  <a:off x="3074" y="11182"/>
                  <a:ext cx="2213" cy="1398"/>
                  <a:chOff x="6815" y="10634"/>
                  <a:chExt cx="2213" cy="1318"/>
                </a:xfrm>
              </p:grpSpPr>
              <p:sp>
                <p:nvSpPr>
                  <p:cNvPr id="2068" name="AutoShape 20"/>
                  <p:cNvSpPr>
                    <a:spLocks noChangeShapeType="1"/>
                  </p:cNvSpPr>
                  <p:nvPr/>
                </p:nvSpPr>
                <p:spPr bwMode="auto">
                  <a:xfrm>
                    <a:off x="7765" y="10943"/>
                    <a:ext cx="774" cy="66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7" name="AutoShap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39" y="11126"/>
                    <a:ext cx="489" cy="482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6" name="AutoShap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46" y="10634"/>
                    <a:ext cx="519" cy="30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none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5" name="AutoShap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15" y="10634"/>
                    <a:ext cx="431" cy="28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4" name="AutoShap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98" y="10943"/>
                    <a:ext cx="367" cy="63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3" name="AutoShap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254" y="11274"/>
                    <a:ext cx="144" cy="30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2" name="AutoShap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54" y="11585"/>
                    <a:ext cx="132" cy="367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70C0"/>
                    </a:solidFill>
                    <a:round/>
                    <a:tailEnd type="arrow" w="med" len="lg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060" name="AutoShape 12"/>
                <p:cNvSpPr>
                  <a:spLocks noChangeShapeType="1"/>
                </p:cNvSpPr>
                <p:nvPr/>
              </p:nvSpPr>
              <p:spPr bwMode="auto">
                <a:xfrm>
                  <a:off x="3070" y="11499"/>
                  <a:ext cx="1531" cy="1"/>
                </a:xfrm>
                <a:prstGeom prst="straightConnector1">
                  <a:avLst/>
                </a:prstGeom>
                <a:noFill/>
                <a:ln w="12700">
                  <a:solidFill>
                    <a:srgbClr val="002060"/>
                  </a:solidFill>
                  <a:round/>
                  <a:tailEnd type="none" w="med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58" name="Arc 10"/>
              <p:cNvSpPr/>
              <p:nvPr/>
            </p:nvSpPr>
            <p:spPr bwMode="auto">
              <a:xfrm>
                <a:off x="3534" y="10873"/>
                <a:ext cx="2880" cy="147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 w 43200"/>
                  <a:gd name="T1" fmla="*/ 22057 h 22057"/>
                  <a:gd name="T2" fmla="*/ 43200 w 43200"/>
                  <a:gd name="T3" fmla="*/ 21600 h 22057"/>
                  <a:gd name="T4" fmla="*/ 21600 w 43200"/>
                  <a:gd name="T5" fmla="*/ 21600 h 220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057" fill="none" extrusionOk="0">
                    <a:moveTo>
                      <a:pt x="4" y="22057"/>
                    </a:moveTo>
                    <a:cubicBezTo>
                      <a:pt x="1" y="21904"/>
                      <a:pt x="0" y="2175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057" stroke="0" extrusionOk="0">
                    <a:moveTo>
                      <a:pt x="4" y="22057"/>
                    </a:moveTo>
                    <a:cubicBezTo>
                      <a:pt x="1" y="21904"/>
                      <a:pt x="0" y="2175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57" name="AutoShape 9"/>
              <p:cNvSpPr>
                <a:spLocks noChangeShapeType="1"/>
              </p:cNvSpPr>
              <p:nvPr/>
            </p:nvSpPr>
            <p:spPr bwMode="auto">
              <a:xfrm flipV="1">
                <a:off x="3514" y="12313"/>
                <a:ext cx="2920" cy="30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53" name="Group 5"/>
              <p:cNvGrpSpPr/>
              <p:nvPr/>
            </p:nvGrpSpPr>
            <p:grpSpPr bwMode="auto">
              <a:xfrm>
                <a:off x="4741" y="10414"/>
                <a:ext cx="457" cy="1383"/>
                <a:chOff x="7259" y="10414"/>
                <a:chExt cx="457" cy="1383"/>
              </a:xfrm>
            </p:grpSpPr>
            <p:sp>
              <p:nvSpPr>
                <p:cNvPr id="2056" name="AutoShape 8"/>
                <p:cNvSpPr>
                  <a:spLocks noChangeShapeType="1"/>
                </p:cNvSpPr>
                <p:nvPr/>
              </p:nvSpPr>
              <p:spPr bwMode="auto">
                <a:xfrm flipV="1">
                  <a:off x="7259" y="10873"/>
                  <a:ext cx="406" cy="924"/>
                </a:xfrm>
                <a:prstGeom prst="straightConnector1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tailEnd type="arrow" w="med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5" name="AutoShape 7"/>
                <p:cNvSpPr>
                  <a:spLocks noChangeShapeType="1"/>
                </p:cNvSpPr>
                <p:nvPr/>
              </p:nvSpPr>
              <p:spPr bwMode="auto">
                <a:xfrm flipV="1">
                  <a:off x="7665" y="10414"/>
                  <a:ext cx="51" cy="459"/>
                </a:xfrm>
                <a:prstGeom prst="straightConnector1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tailEnd type="arrow" w="med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4" name="AutoShape 6"/>
                <p:cNvSpPr>
                  <a:spLocks noChangeShapeType="1"/>
                </p:cNvSpPr>
                <p:nvPr/>
              </p:nvSpPr>
              <p:spPr bwMode="auto">
                <a:xfrm>
                  <a:off x="7665" y="10873"/>
                  <a:ext cx="0" cy="519"/>
                </a:xfrm>
                <a:prstGeom prst="straightConnector1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tailEnd type="arrow" w="med" len="lg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6274940" y="2738223"/>
              <a:ext cx="1287458" cy="427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n~1.4-1.5</a:t>
              </a:r>
              <a:endPara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 flipH="1">
              <a:off x="5444323" y="3054187"/>
              <a:ext cx="936333" cy="47835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tailEnd type="arrow" w="med" len="lg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929190" y="2285992"/>
              <a:ext cx="1287458" cy="427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菲涅尔损耗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4500562" y="4357694"/>
              <a:ext cx="1287458" cy="427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界面全反射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	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的速率方程及光电效率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我们只对进入接受孔径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(aperture)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的光功率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感兴趣，所以必须将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将乘以光提取效率</a:t>
            </a:r>
            <a:r>
              <a:rPr lang="zh-CN" alt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 light extraction efficiency)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因为光在所有方向上都有发射，大多数的光在半导体和空气的界面被全反射了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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一般约为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％左右。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η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外量子效率） 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25" y="4509120"/>
            <a:ext cx="3801149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发光二极管（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）的发展历史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60044" y="1565259"/>
            <a:ext cx="8423912" cy="4643470"/>
          </a:xfrm>
          <a:noFill/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的电光转化效率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集成光电子学概论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7575" y="1143066"/>
          <a:ext cx="3476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50292000" imgH="10058400" progId="Equation.DSMT4">
                  <p:embed/>
                </p:oleObj>
              </mc:Choice>
              <mc:Fallback>
                <p:oleObj name="Equation" r:id="rId1" imgW="50292000" imgH="10058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143066"/>
                        <a:ext cx="347662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46050" y="3890963"/>
          <a:ext cx="88265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98755200" imgH="10668000" progId="Equation.DSMT4">
                  <p:embed/>
                </p:oleObj>
              </mc:Choice>
              <mc:Fallback>
                <p:oleObj name="Equation" r:id="rId3" imgW="98755200" imgH="106680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3890963"/>
                        <a:ext cx="8826500" cy="1049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8833" y="3325493"/>
            <a:ext cx="435093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功率效率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WPE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Plug Efficiency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1560" y="4978668"/>
            <a:ext cx="744229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单个光子能量；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单个电子电量；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前向电压；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工作电压极限即光子能量为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的数值；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均受制约很难变化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所以主要提高内量子效率和光提取效率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58833" y="1305062"/>
            <a:ext cx="452919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外量子效率（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40613" y="1871524"/>
            <a:ext cx="469142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内量子效率（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727575" y="1876425"/>
          <a:ext cx="3476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5" imgW="53949600" imgH="10058400" progId="Equation.DSMT4">
                  <p:embed/>
                </p:oleObj>
              </mc:Choice>
              <mc:Fallback>
                <p:oleObj name="Equation" r:id="rId5" imgW="53949600" imgH="100584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876425"/>
                        <a:ext cx="34766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205407" y="2501607"/>
            <a:ext cx="451060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光提取效率（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727575" y="2587625"/>
          <a:ext cx="3476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7" imgW="49072800" imgH="10363200" progId="Equation.DSMT4">
                  <p:embed/>
                </p:oleObj>
              </mc:Choice>
              <mc:Fallback>
                <p:oleObj name="Equation" r:id="rId7" imgW="49072800" imgH="103632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587625"/>
                        <a:ext cx="347662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2"/>
          <p:cNvSpPr/>
          <p:nvPr/>
        </p:nvSpPr>
        <p:spPr>
          <a:xfrm>
            <a:off x="5786916" y="1506556"/>
            <a:ext cx="729299" cy="275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5806256" y="1404217"/>
            <a:ext cx="689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矩形 14"/>
          <p:cNvSpPr/>
          <p:nvPr/>
        </p:nvSpPr>
        <p:spPr>
          <a:xfrm>
            <a:off x="5662240" y="2205931"/>
            <a:ext cx="689856" cy="275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13"/>
          <p:cNvSpPr/>
          <p:nvPr/>
        </p:nvSpPr>
        <p:spPr>
          <a:xfrm>
            <a:off x="5677398" y="2097162"/>
            <a:ext cx="6848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光提取效率</a:t>
            </a:r>
            <a:r>
              <a:rPr lang="el-GR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η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一部分光子被限制在</a:t>
            </a:r>
            <a:r>
              <a:rPr lang="en-US" altLang="zh-CN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内部，无法出射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影响光提取效率的因素</a:t>
            </a:r>
            <a:endParaRPr lang="en-US" altLang="zh-CN" sz="2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材料本身的吸收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/>
            <a:r>
              <a:rPr lang="zh-CN" altLang="en-US"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材料（有源层和电流扩散层等）具有吸收特性，光能量在传导过程中不断损耗</a:t>
            </a:r>
            <a:endParaRPr lang="zh-CN" altLang="en-US" sz="2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材料折射率：菲涅耳损耗；临界角损失</a:t>
            </a:r>
            <a:endParaRPr lang="en-US" altLang="zh-CN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芯片几何形状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前向电压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理想情况下，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～ 光子能量的电子伏特数，但实际的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会更大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以蓝光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为例，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460nm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对应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2.7eV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，但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前向电压典型值为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3.2V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影响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的因素：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器件的结构，电流的扩展性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材料的电阻率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金属电极和半导体之间的欧姆接触特性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白光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的电光转化效率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5720" y="2549739"/>
            <a:ext cx="7772400" cy="14287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※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目前白光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大都采用“蓝光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LED+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黄色荧光粉” 从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中发出的一部分蓝光光子通过荧光粉转化为黄光光子。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090737" y="1863518"/>
          <a:ext cx="49625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44500800" imgH="5791200" progId="Equation.DSMT4">
                  <p:embed/>
                </p:oleObj>
              </mc:Choice>
              <mc:Fallback>
                <p:oleObj name="Equation" r:id="rId1" imgW="44500800" imgH="5791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1863518"/>
                        <a:ext cx="49625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85720" y="1400475"/>
            <a:ext cx="380745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白光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的功率效率：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85720" y="4357694"/>
            <a:ext cx="7772400" cy="18796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n-lt"/>
                <a:ea typeface="+mn-ea"/>
              </a:rPr>
              <a:t>※</a:t>
            </a: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影响荧光粉转化效率</a:t>
            </a:r>
            <a:r>
              <a:rPr lang="el-GR" altLang="zh-CN" sz="2400" i="1" kern="0" dirty="0">
                <a:solidFill>
                  <a:srgbClr val="FF0000"/>
                </a:solidFill>
                <a:latin typeface="+mn-lt"/>
                <a:ea typeface="+mn-ea"/>
              </a:rPr>
              <a:t>η</a:t>
            </a:r>
            <a:r>
              <a:rPr lang="en-US" altLang="zh-CN" sz="2400" i="1" kern="0" baseline="-25000" dirty="0">
                <a:solidFill>
                  <a:srgbClr val="FF0000"/>
                </a:solidFill>
                <a:latin typeface="+mn-lt"/>
                <a:ea typeface="+mn-ea"/>
              </a:rPr>
              <a:t>conversion</a:t>
            </a: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的因素：</a:t>
            </a:r>
            <a:endParaRPr lang="en-US" altLang="zh-CN" sz="2400" kern="0" dirty="0">
              <a:solidFill>
                <a:schemeClr val="bg1"/>
              </a:solidFill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光子能量转化的损失</a:t>
            </a:r>
            <a:endParaRPr lang="en-US" altLang="zh-CN" sz="2400" kern="0" dirty="0">
              <a:solidFill>
                <a:schemeClr val="bg1"/>
              </a:solidFill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+mn-lt"/>
                <a:ea typeface="+mn-ea"/>
              </a:rPr>
              <a:t>     </a:t>
            </a: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黄光～</a:t>
            </a:r>
            <a:r>
              <a:rPr lang="en-US" altLang="zh-CN" sz="2400" kern="0" dirty="0">
                <a:solidFill>
                  <a:schemeClr val="bg1"/>
                </a:solidFill>
                <a:latin typeface="+mn-lt"/>
                <a:ea typeface="+mn-ea"/>
              </a:rPr>
              <a:t>2.2eV</a:t>
            </a: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，蓝光～</a:t>
            </a:r>
            <a:r>
              <a:rPr lang="en-US" altLang="zh-CN" sz="2400" kern="0" dirty="0">
                <a:solidFill>
                  <a:schemeClr val="bg1"/>
                </a:solidFill>
                <a:latin typeface="+mn-lt"/>
                <a:ea typeface="+mn-ea"/>
              </a:rPr>
              <a:t>2.7eV</a:t>
            </a:r>
            <a:endParaRPr lang="en-US" altLang="zh-CN" sz="2400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+mn-lt"/>
                <a:ea typeface="+mn-ea"/>
              </a:rPr>
              <a:t>荧光粉对光的散射、吸收</a:t>
            </a:r>
            <a:endParaRPr lang="zh-CN" altLang="en-US" sz="2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8676" name="Picture 4" descr="http://img.ledbtb.com/201102/17/17-28-32-88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950188"/>
            <a:ext cx="3500462" cy="2408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载流子的物理概念及其注入过程</a:t>
            </a:r>
            <a:endParaRPr lang="zh-CN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在双异质结激光器中，载流子被限制在有源区中而不能自由通过，其中电子浓度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为负电荷载流子浓度，空穴浓度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为正电荷载流子浓度。通常情况下，载流子以电子空穴对的形式存在。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由电中性条件，可得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P=N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，有源区中的载流子浓度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决定了半导体激光器对光的增益系数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的大小。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一般对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取线性近似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g=a(N-N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为透明载流子浓度，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下光不被吸收或放大</a:t>
            </a:r>
            <a:endParaRPr lang="zh-CN" altLang="en-US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43570" y="4643446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>
                <a:solidFill>
                  <a:srgbClr val="FF0000"/>
                </a:solidFill>
              </a:rPr>
              <a:t>微分增益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>
            <a:off x="4857752" y="4786322"/>
            <a:ext cx="785818" cy="35719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36096" y="2132856"/>
            <a:ext cx="3500462" cy="293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白光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的电光转化效率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白光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也可以采用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配光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目前问题：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460nm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好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60%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630nm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较好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50%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530nm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差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~10%——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瓶颈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三色配光，优点是光谱可调，缺点是三个驱动电路稳定性差，成本较高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流明效率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2064" y="1341456"/>
            <a:ext cx="7772400" cy="214312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以上只把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作为光电器件，考虑其电光转化的功率效率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当把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看作照明光源时，通常用“流明效率”来评价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1688" y="3814781"/>
            <a:ext cx="16271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流明效率</a:t>
            </a:r>
            <a:endParaRPr lang="zh-CN" altLang="en-US" sz="2800" b="1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209800" y="3503826"/>
          <a:ext cx="47244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" imgW="42367200" imgH="10363200" progId="Equation.DSMT4">
                  <p:embed/>
                </p:oleObj>
              </mc:Choice>
              <mc:Fallback>
                <p:oleObj name="Equation" r:id="rId1" imgW="42367200" imgH="10363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3826"/>
                        <a:ext cx="47244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24200" y="4739227"/>
            <a:ext cx="277351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L</a:t>
            </a:r>
            <a:r>
              <a:rPr lang="en-US" altLang="zh-CN" i="1" baseline="-25000" dirty="0">
                <a:solidFill>
                  <a:schemeClr val="bg1"/>
                </a:solidFill>
              </a:rPr>
              <a:t>o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光通量；</a:t>
            </a:r>
            <a:r>
              <a:rPr lang="en-US" altLang="zh-CN" i="1" dirty="0">
                <a:solidFill>
                  <a:schemeClr val="bg1"/>
                </a:solidFill>
              </a:rPr>
              <a:t>LER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光视效能</a:t>
            </a:r>
            <a:endParaRPr lang="zh-CN" altLang="en-US" i="1" baseline="-25000" dirty="0">
              <a:solidFill>
                <a:schemeClr val="bg1"/>
              </a:solidFill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00063" y="5241944"/>
            <a:ext cx="81438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※</a:t>
            </a:r>
            <a:r>
              <a:rPr lang="zh-CN" altLang="en-US" dirty="0">
                <a:solidFill>
                  <a:schemeClr val="bg1"/>
                </a:solidFill>
              </a:rPr>
              <a:t>光通量：光源在单位时间、向周围空间辐射并</a:t>
            </a:r>
            <a:r>
              <a:rPr lang="zh-CN" altLang="en-US" dirty="0">
                <a:solidFill>
                  <a:srgbClr val="FF0000"/>
                </a:solidFill>
              </a:rPr>
              <a:t>引起视觉</a:t>
            </a:r>
            <a:r>
              <a:rPr lang="zh-CN" altLang="en-US" dirty="0">
                <a:solidFill>
                  <a:schemeClr val="bg1"/>
                </a:solidFill>
              </a:rPr>
              <a:t>的能量，单位为流明。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3526810" y="5738656"/>
            <a:ext cx="2492990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以人眼作为“探测器”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2"/>
          <p:cNvCxnSpPr>
            <a:cxnSpLocks noChangeShapeType="1"/>
            <a:stCxn id="9" idx="0"/>
          </p:cNvCxnSpPr>
          <p:nvPr/>
        </p:nvCxnSpPr>
        <p:spPr bwMode="auto">
          <a:xfrm flipV="1">
            <a:off x="4773305" y="5516544"/>
            <a:ext cx="950823" cy="222112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tailEnd type="arrow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人眼视觉函数（响应曲线）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比较明亮的环境，人眼视觉对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λ=555 nm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左右的黄绿光最敏感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任何一种波长为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λ=555 nm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的黄绿光产生同样亮暗感觉所需的光功率分别为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P(λ)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P(555)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，比值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V(λ)= P(555)/ P(λ)</a:t>
            </a:r>
            <a:r>
              <a:rPr lang="zh-CN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就称为人眼视觉函数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人眼视觉函数（响应曲线）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756150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以同样功率但不同波长的光射入人眼，波长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λ=555 nm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的光人眼感觉最亮，其他所有波长的光都比它暗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λ=660 nm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的红光，要引起与黄绿光相同亮的光感，必须要比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555 nm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的光功率大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倍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7250" lvl="1" indent="-457200"/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λ=380~770 nm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以外区域的光，不管有多大功率，人眼将是感觉不到的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03558" y="1812912"/>
            <a:ext cx="4572000" cy="343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光视效能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LER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457200" y="1380033"/>
            <a:ext cx="80010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用人眼视觉函数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V(λ)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对光功率加权（定义每瓦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555nm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黄绿光的光通量为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683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流明）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143000" y="2335232"/>
          <a:ext cx="338613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43891200" imgH="17678400" progId="Equation.DSMT4">
                  <p:embed/>
                </p:oleObj>
              </mc:Choice>
              <mc:Fallback>
                <p:oleObj name="Equation" r:id="rId1" imgW="43891200" imgH="17678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35232"/>
                        <a:ext cx="3386138" cy="135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0"/>
          <p:cNvSpPr txBox="1">
            <a:spLocks noChangeArrowheads="1"/>
          </p:cNvSpPr>
          <p:nvPr/>
        </p:nvSpPr>
        <p:spPr bwMode="auto">
          <a:xfrm flipH="1">
            <a:off x="4714875" y="2801957"/>
            <a:ext cx="35004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单位：流明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瓦（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85750" y="3835419"/>
            <a:ext cx="8572500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光视效能和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发出的光的光谱分布密切相关；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的光谱线宽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，则对于蓝光（中心波长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460nm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）、绿光（中心波长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）、红光（中心波长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610nm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分别计算其光视效能为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47lm/W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557lm/W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346lm/W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“蓝光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LED+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黄色荧光粉”制作的白光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的光视效能大约是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330lm/W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提高白光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流明效率的方法</a:t>
            </a:r>
            <a:endParaRPr lang="zh-CN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提高内量子效率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提高光提取效率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降低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器件工作时的前向电压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提高荧光粉的转化效率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优化白光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的光谱组成，提高光视效能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1" cstate="print"/>
          <a:srcRect t="3284" b="43326"/>
          <a:stretch>
            <a:fillRect/>
          </a:stretch>
        </p:blipFill>
        <p:spPr bwMode="auto">
          <a:xfrm>
            <a:off x="5678685" y="1417638"/>
            <a:ext cx="300811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2" y="1705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载流子的物理概念及其注入过程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57224" y="1285860"/>
            <a:ext cx="7009219" cy="3228161"/>
            <a:chOff x="1055688" y="1547813"/>
            <a:chExt cx="7009219" cy="3228161"/>
          </a:xfrm>
        </p:grpSpPr>
        <p:sp>
          <p:nvSpPr>
            <p:cNvPr id="4" name="Freeform 8"/>
            <p:cNvSpPr/>
            <p:nvPr/>
          </p:nvSpPr>
          <p:spPr bwMode="auto">
            <a:xfrm>
              <a:off x="2236788" y="1860550"/>
              <a:ext cx="1428750" cy="889000"/>
            </a:xfrm>
            <a:custGeom>
              <a:avLst/>
              <a:gdLst>
                <a:gd name="T0" fmla="*/ 0 w 900"/>
                <a:gd name="T1" fmla="*/ 7937 h 560"/>
                <a:gd name="T2" fmla="*/ 614363 w 900"/>
                <a:gd name="T3" fmla="*/ 0 h 560"/>
                <a:gd name="T4" fmla="*/ 1235075 w 900"/>
                <a:gd name="T5" fmla="*/ 7937 h 560"/>
                <a:gd name="T6" fmla="*/ 1317625 w 900"/>
                <a:gd name="T7" fmla="*/ 44450 h 560"/>
                <a:gd name="T8" fmla="*/ 1376363 w 900"/>
                <a:gd name="T9" fmla="*/ 104775 h 560"/>
                <a:gd name="T10" fmla="*/ 1420813 w 900"/>
                <a:gd name="T11" fmla="*/ 187325 h 560"/>
                <a:gd name="T12" fmla="*/ 1428750 w 900"/>
                <a:gd name="T13" fmla="*/ 276225 h 560"/>
                <a:gd name="T14" fmla="*/ 1414463 w 900"/>
                <a:gd name="T15" fmla="*/ 358775 h 560"/>
                <a:gd name="T16" fmla="*/ 1414463 w 900"/>
                <a:gd name="T17" fmla="*/ 889000 h 560"/>
                <a:gd name="T18" fmla="*/ 1055688 w 900"/>
                <a:gd name="T19" fmla="*/ 881063 h 560"/>
                <a:gd name="T20" fmla="*/ 1055688 w 900"/>
                <a:gd name="T21" fmla="*/ 350837 h 560"/>
                <a:gd name="T22" fmla="*/ 703263 w 900"/>
                <a:gd name="T23" fmla="*/ 350837 h 560"/>
                <a:gd name="T24" fmla="*/ 703263 w 900"/>
                <a:gd name="T25" fmla="*/ 701675 h 560"/>
                <a:gd name="T26" fmla="*/ 703263 w 900"/>
                <a:gd name="T27" fmla="*/ 530225 h 560"/>
                <a:gd name="T28" fmla="*/ 688975 w 900"/>
                <a:gd name="T29" fmla="*/ 590550 h 560"/>
                <a:gd name="T30" fmla="*/ 688975 w 900"/>
                <a:gd name="T31" fmla="*/ 649287 h 560"/>
                <a:gd name="T32" fmla="*/ 703263 w 900"/>
                <a:gd name="T33" fmla="*/ 701675 h 560"/>
                <a:gd name="T34" fmla="*/ 666750 w 900"/>
                <a:gd name="T35" fmla="*/ 739775 h 560"/>
                <a:gd name="T36" fmla="*/ 614363 w 900"/>
                <a:gd name="T37" fmla="*/ 754062 h 560"/>
                <a:gd name="T38" fmla="*/ 568325 w 900"/>
                <a:gd name="T39" fmla="*/ 739775 h 560"/>
                <a:gd name="T40" fmla="*/ 531813 w 900"/>
                <a:gd name="T41" fmla="*/ 701675 h 560"/>
                <a:gd name="T42" fmla="*/ 531813 w 900"/>
                <a:gd name="T43" fmla="*/ 350837 h 560"/>
                <a:gd name="T44" fmla="*/ 261938 w 900"/>
                <a:gd name="T45" fmla="*/ 358775 h 560"/>
                <a:gd name="T46" fmla="*/ 0 w 900"/>
                <a:gd name="T47" fmla="*/ 350837 h 560"/>
                <a:gd name="T48" fmla="*/ 0 w 900"/>
                <a:gd name="T49" fmla="*/ 7937 h 5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00"/>
                <a:gd name="T76" fmla="*/ 0 h 560"/>
                <a:gd name="T77" fmla="*/ 900 w 900"/>
                <a:gd name="T78" fmla="*/ 560 h 5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00" h="560">
                  <a:moveTo>
                    <a:pt x="0" y="5"/>
                  </a:moveTo>
                  <a:lnTo>
                    <a:pt x="387" y="0"/>
                  </a:lnTo>
                  <a:lnTo>
                    <a:pt x="778" y="5"/>
                  </a:lnTo>
                  <a:lnTo>
                    <a:pt x="830" y="28"/>
                  </a:lnTo>
                  <a:lnTo>
                    <a:pt x="867" y="66"/>
                  </a:lnTo>
                  <a:lnTo>
                    <a:pt x="895" y="118"/>
                  </a:lnTo>
                  <a:lnTo>
                    <a:pt x="900" y="174"/>
                  </a:lnTo>
                  <a:lnTo>
                    <a:pt x="891" y="226"/>
                  </a:lnTo>
                  <a:lnTo>
                    <a:pt x="891" y="560"/>
                  </a:lnTo>
                  <a:lnTo>
                    <a:pt x="665" y="555"/>
                  </a:lnTo>
                  <a:lnTo>
                    <a:pt x="665" y="221"/>
                  </a:lnTo>
                  <a:lnTo>
                    <a:pt x="443" y="221"/>
                  </a:lnTo>
                  <a:lnTo>
                    <a:pt x="443" y="442"/>
                  </a:lnTo>
                  <a:lnTo>
                    <a:pt x="443" y="334"/>
                  </a:lnTo>
                  <a:lnTo>
                    <a:pt x="434" y="372"/>
                  </a:lnTo>
                  <a:lnTo>
                    <a:pt x="434" y="409"/>
                  </a:lnTo>
                  <a:lnTo>
                    <a:pt x="443" y="442"/>
                  </a:lnTo>
                  <a:lnTo>
                    <a:pt x="420" y="466"/>
                  </a:lnTo>
                  <a:lnTo>
                    <a:pt x="387" y="475"/>
                  </a:lnTo>
                  <a:lnTo>
                    <a:pt x="358" y="466"/>
                  </a:lnTo>
                  <a:lnTo>
                    <a:pt x="335" y="442"/>
                  </a:lnTo>
                  <a:lnTo>
                    <a:pt x="335" y="221"/>
                  </a:lnTo>
                  <a:lnTo>
                    <a:pt x="165" y="226"/>
                  </a:lnTo>
                  <a:lnTo>
                    <a:pt x="0" y="221"/>
                  </a:lnTo>
                  <a:lnTo>
                    <a:pt x="0" y="5"/>
                  </a:lnTo>
                  <a:close/>
                </a:path>
              </a:pathLst>
            </a:custGeom>
            <a:blipFill dpi="0" rotWithShape="0">
              <a:blip r:embed="rId1" cstate="print"/>
              <a:srcRect/>
              <a:tile tx="0" ty="0" sx="100000" sy="100000" flip="none" algn="tl"/>
            </a:blipFill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9"/>
            <p:cNvSpPr/>
            <p:nvPr/>
          </p:nvSpPr>
          <p:spPr bwMode="auto">
            <a:xfrm>
              <a:off x="3119438" y="3094038"/>
              <a:ext cx="4945062" cy="1411287"/>
            </a:xfrm>
            <a:custGeom>
              <a:avLst/>
              <a:gdLst>
                <a:gd name="T0" fmla="*/ 0 w 3115"/>
                <a:gd name="T1" fmla="*/ 0 h 889"/>
                <a:gd name="T2" fmla="*/ 0 w 3115"/>
                <a:gd name="T3" fmla="*/ 1060450 h 889"/>
                <a:gd name="T4" fmla="*/ 352425 w 3115"/>
                <a:gd name="T5" fmla="*/ 1411287 h 889"/>
                <a:gd name="T6" fmla="*/ 3890962 w 3115"/>
                <a:gd name="T7" fmla="*/ 1411287 h 889"/>
                <a:gd name="T8" fmla="*/ 4241800 w 3115"/>
                <a:gd name="T9" fmla="*/ 1060450 h 889"/>
                <a:gd name="T10" fmla="*/ 4241800 w 3115"/>
                <a:gd name="T11" fmla="*/ 0 h 889"/>
                <a:gd name="T12" fmla="*/ 4592637 w 3115"/>
                <a:gd name="T13" fmla="*/ 0 h 889"/>
                <a:gd name="T14" fmla="*/ 4945062 w 3115"/>
                <a:gd name="T15" fmla="*/ 179387 h 8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15"/>
                <a:gd name="T25" fmla="*/ 0 h 889"/>
                <a:gd name="T26" fmla="*/ 3115 w 3115"/>
                <a:gd name="T27" fmla="*/ 889 h 8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15" h="889">
                  <a:moveTo>
                    <a:pt x="0" y="0"/>
                  </a:moveTo>
                  <a:lnTo>
                    <a:pt x="0" y="668"/>
                  </a:lnTo>
                  <a:lnTo>
                    <a:pt x="222" y="889"/>
                  </a:lnTo>
                  <a:lnTo>
                    <a:pt x="2451" y="889"/>
                  </a:lnTo>
                  <a:lnTo>
                    <a:pt x="2672" y="668"/>
                  </a:lnTo>
                  <a:lnTo>
                    <a:pt x="2672" y="0"/>
                  </a:lnTo>
                  <a:lnTo>
                    <a:pt x="2893" y="0"/>
                  </a:lnTo>
                  <a:lnTo>
                    <a:pt x="3115" y="113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3119438" y="3624263"/>
              <a:ext cx="4241800" cy="881062"/>
            </a:xfrm>
            <a:custGeom>
              <a:avLst/>
              <a:gdLst>
                <a:gd name="T0" fmla="*/ 0 w 2672"/>
                <a:gd name="T1" fmla="*/ 0 h 555"/>
                <a:gd name="T2" fmla="*/ 0 w 2672"/>
                <a:gd name="T3" fmla="*/ 530225 h 555"/>
                <a:gd name="T4" fmla="*/ 352425 w 2672"/>
                <a:gd name="T5" fmla="*/ 881062 h 555"/>
                <a:gd name="T6" fmla="*/ 3890963 w 2672"/>
                <a:gd name="T7" fmla="*/ 881062 h 555"/>
                <a:gd name="T8" fmla="*/ 4241800 w 2672"/>
                <a:gd name="T9" fmla="*/ 530225 h 555"/>
                <a:gd name="T10" fmla="*/ 4241800 w 2672"/>
                <a:gd name="T11" fmla="*/ 0 h 555"/>
                <a:gd name="T12" fmla="*/ 0 w 2672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72"/>
                <a:gd name="T22" fmla="*/ 0 h 555"/>
                <a:gd name="T23" fmla="*/ 2672 w 2672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72" h="555">
                  <a:moveTo>
                    <a:pt x="0" y="0"/>
                  </a:moveTo>
                  <a:lnTo>
                    <a:pt x="0" y="334"/>
                  </a:lnTo>
                  <a:lnTo>
                    <a:pt x="222" y="555"/>
                  </a:lnTo>
                  <a:lnTo>
                    <a:pt x="2451" y="555"/>
                  </a:lnTo>
                  <a:lnTo>
                    <a:pt x="2672" y="334"/>
                  </a:lnTo>
                  <a:lnTo>
                    <a:pt x="2672" y="0"/>
                  </a:lnTo>
                  <a:lnTo>
                    <a:pt x="0" y="0"/>
                  </a:lnTo>
                  <a:close/>
                </a:path>
              </a:pathLst>
            </a:custGeom>
            <a:pattFill prst="openDmnd">
              <a:fgClr>
                <a:srgbClr val="000000"/>
              </a:fgClr>
              <a:bgClr>
                <a:srgbClr val="FFFFFF"/>
              </a:bgClr>
            </a:pattFill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1"/>
            <p:cNvSpPr/>
            <p:nvPr/>
          </p:nvSpPr>
          <p:spPr bwMode="auto">
            <a:xfrm>
              <a:off x="2940050" y="4333875"/>
              <a:ext cx="531813" cy="171450"/>
            </a:xfrm>
            <a:custGeom>
              <a:avLst/>
              <a:gdLst>
                <a:gd name="T0" fmla="*/ 531813 w 335"/>
                <a:gd name="T1" fmla="*/ 171450 h 108"/>
                <a:gd name="T2" fmla="*/ 0 w 335"/>
                <a:gd name="T3" fmla="*/ 171450 h 108"/>
                <a:gd name="T4" fmla="*/ 0 w 335"/>
                <a:gd name="T5" fmla="*/ 0 h 108"/>
                <a:gd name="T6" fmla="*/ 352425 w 33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108"/>
                <a:gd name="T14" fmla="*/ 335 w 33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108">
                  <a:moveTo>
                    <a:pt x="335" y="108"/>
                  </a:moveTo>
                  <a:lnTo>
                    <a:pt x="0" y="108"/>
                  </a:lnTo>
                  <a:lnTo>
                    <a:pt x="0" y="0"/>
                  </a:lnTo>
                  <a:lnTo>
                    <a:pt x="22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7010400" y="4333875"/>
              <a:ext cx="522288" cy="171450"/>
            </a:xfrm>
            <a:custGeom>
              <a:avLst/>
              <a:gdLst>
                <a:gd name="T0" fmla="*/ 171450 w 329"/>
                <a:gd name="T1" fmla="*/ 0 h 108"/>
                <a:gd name="T2" fmla="*/ 522288 w 329"/>
                <a:gd name="T3" fmla="*/ 0 h 108"/>
                <a:gd name="T4" fmla="*/ 522288 w 329"/>
                <a:gd name="T5" fmla="*/ 171450 h 108"/>
                <a:gd name="T6" fmla="*/ 0 w 329"/>
                <a:gd name="T7" fmla="*/ 17145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9"/>
                <a:gd name="T13" fmla="*/ 0 h 108"/>
                <a:gd name="T14" fmla="*/ 329 w 329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9" h="108">
                  <a:moveTo>
                    <a:pt x="108" y="0"/>
                  </a:moveTo>
                  <a:lnTo>
                    <a:pt x="329" y="0"/>
                  </a:lnTo>
                  <a:lnTo>
                    <a:pt x="329" y="108"/>
                  </a:lnTo>
                  <a:lnTo>
                    <a:pt x="0" y="10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174750" y="2039938"/>
              <a:ext cx="898525" cy="158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2057400" y="1979613"/>
              <a:ext cx="179388" cy="112712"/>
            </a:xfrm>
            <a:custGeom>
              <a:avLst/>
              <a:gdLst>
                <a:gd name="T0" fmla="*/ 0 w 113"/>
                <a:gd name="T1" fmla="*/ 0 h 71"/>
                <a:gd name="T2" fmla="*/ 179388 w 113"/>
                <a:gd name="T3" fmla="*/ 60325 h 71"/>
                <a:gd name="T4" fmla="*/ 0 w 113"/>
                <a:gd name="T5" fmla="*/ 112712 h 71"/>
                <a:gd name="T6" fmla="*/ 0 w 113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71"/>
                <a:gd name="T14" fmla="*/ 113 w 11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71">
                  <a:moveTo>
                    <a:pt x="0" y="0"/>
                  </a:moveTo>
                  <a:lnTo>
                    <a:pt x="113" y="38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224213" y="2741613"/>
              <a:ext cx="68262" cy="882650"/>
            </a:xfrm>
            <a:custGeom>
              <a:avLst/>
              <a:gdLst>
                <a:gd name="T0" fmla="*/ 68262 w 43"/>
                <a:gd name="T1" fmla="*/ 0 h 556"/>
                <a:gd name="T2" fmla="*/ 68262 w 43"/>
                <a:gd name="T3" fmla="*/ 157162 h 556"/>
                <a:gd name="T4" fmla="*/ 68262 w 43"/>
                <a:gd name="T5" fmla="*/ 306387 h 556"/>
                <a:gd name="T6" fmla="*/ 60325 w 43"/>
                <a:gd name="T7" fmla="*/ 441325 h 556"/>
                <a:gd name="T8" fmla="*/ 52387 w 43"/>
                <a:gd name="T9" fmla="*/ 568325 h 556"/>
                <a:gd name="T10" fmla="*/ 44450 w 43"/>
                <a:gd name="T11" fmla="*/ 681037 h 556"/>
                <a:gd name="T12" fmla="*/ 38100 w 43"/>
                <a:gd name="T13" fmla="*/ 762000 h 556"/>
                <a:gd name="T14" fmla="*/ 22225 w 43"/>
                <a:gd name="T15" fmla="*/ 830263 h 556"/>
                <a:gd name="T16" fmla="*/ 15875 w 43"/>
                <a:gd name="T17" fmla="*/ 866775 h 556"/>
                <a:gd name="T18" fmla="*/ 0 w 43"/>
                <a:gd name="T19" fmla="*/ 882650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556"/>
                <a:gd name="T32" fmla="*/ 43 w 43"/>
                <a:gd name="T33" fmla="*/ 556 h 5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556">
                  <a:moveTo>
                    <a:pt x="43" y="0"/>
                  </a:moveTo>
                  <a:lnTo>
                    <a:pt x="43" y="99"/>
                  </a:lnTo>
                  <a:lnTo>
                    <a:pt x="43" y="193"/>
                  </a:lnTo>
                  <a:lnTo>
                    <a:pt x="38" y="278"/>
                  </a:lnTo>
                  <a:lnTo>
                    <a:pt x="33" y="358"/>
                  </a:lnTo>
                  <a:lnTo>
                    <a:pt x="28" y="429"/>
                  </a:lnTo>
                  <a:lnTo>
                    <a:pt x="24" y="480"/>
                  </a:lnTo>
                  <a:lnTo>
                    <a:pt x="14" y="523"/>
                  </a:lnTo>
                  <a:lnTo>
                    <a:pt x="10" y="546"/>
                  </a:lnTo>
                  <a:lnTo>
                    <a:pt x="0" y="55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71863" y="2741613"/>
              <a:ext cx="1587" cy="88265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3651250" y="2741613"/>
              <a:ext cx="171450" cy="882650"/>
            </a:xfrm>
            <a:custGeom>
              <a:avLst/>
              <a:gdLst>
                <a:gd name="T0" fmla="*/ 0 w 108"/>
                <a:gd name="T1" fmla="*/ 0 h 556"/>
                <a:gd name="T2" fmla="*/ 0 w 108"/>
                <a:gd name="T3" fmla="*/ 157162 h 556"/>
                <a:gd name="T4" fmla="*/ 6350 w 108"/>
                <a:gd name="T5" fmla="*/ 306387 h 556"/>
                <a:gd name="T6" fmla="*/ 22225 w 108"/>
                <a:gd name="T7" fmla="*/ 441325 h 556"/>
                <a:gd name="T8" fmla="*/ 36513 w 108"/>
                <a:gd name="T9" fmla="*/ 568325 h 556"/>
                <a:gd name="T10" fmla="*/ 58738 w 108"/>
                <a:gd name="T11" fmla="*/ 681037 h 556"/>
                <a:gd name="T12" fmla="*/ 88900 w 108"/>
                <a:gd name="T13" fmla="*/ 762000 h 556"/>
                <a:gd name="T14" fmla="*/ 111125 w 108"/>
                <a:gd name="T15" fmla="*/ 830263 h 556"/>
                <a:gd name="T16" fmla="*/ 141288 w 108"/>
                <a:gd name="T17" fmla="*/ 866775 h 556"/>
                <a:gd name="T18" fmla="*/ 171450 w 108"/>
                <a:gd name="T19" fmla="*/ 882650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556"/>
                <a:gd name="T32" fmla="*/ 108 w 108"/>
                <a:gd name="T33" fmla="*/ 556 h 5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556">
                  <a:moveTo>
                    <a:pt x="0" y="0"/>
                  </a:moveTo>
                  <a:lnTo>
                    <a:pt x="0" y="99"/>
                  </a:lnTo>
                  <a:lnTo>
                    <a:pt x="4" y="193"/>
                  </a:lnTo>
                  <a:lnTo>
                    <a:pt x="14" y="278"/>
                  </a:lnTo>
                  <a:lnTo>
                    <a:pt x="23" y="358"/>
                  </a:lnTo>
                  <a:lnTo>
                    <a:pt x="37" y="429"/>
                  </a:lnTo>
                  <a:lnTo>
                    <a:pt x="56" y="480"/>
                  </a:lnTo>
                  <a:lnTo>
                    <a:pt x="70" y="523"/>
                  </a:lnTo>
                  <a:lnTo>
                    <a:pt x="89" y="546"/>
                  </a:lnTo>
                  <a:lnTo>
                    <a:pt x="108" y="55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3367088" y="2741613"/>
              <a:ext cx="36512" cy="882650"/>
            </a:xfrm>
            <a:custGeom>
              <a:avLst/>
              <a:gdLst>
                <a:gd name="T0" fmla="*/ 36512 w 23"/>
                <a:gd name="T1" fmla="*/ 0 h 556"/>
                <a:gd name="T2" fmla="*/ 36512 w 23"/>
                <a:gd name="T3" fmla="*/ 157162 h 556"/>
                <a:gd name="T4" fmla="*/ 30162 w 23"/>
                <a:gd name="T5" fmla="*/ 306387 h 556"/>
                <a:gd name="T6" fmla="*/ 30162 w 23"/>
                <a:gd name="T7" fmla="*/ 441325 h 556"/>
                <a:gd name="T8" fmla="*/ 30162 w 23"/>
                <a:gd name="T9" fmla="*/ 568325 h 556"/>
                <a:gd name="T10" fmla="*/ 22225 w 23"/>
                <a:gd name="T11" fmla="*/ 681037 h 556"/>
                <a:gd name="T12" fmla="*/ 14287 w 23"/>
                <a:gd name="T13" fmla="*/ 762000 h 556"/>
                <a:gd name="T14" fmla="*/ 14287 w 23"/>
                <a:gd name="T15" fmla="*/ 830263 h 556"/>
                <a:gd name="T16" fmla="*/ 6350 w 23"/>
                <a:gd name="T17" fmla="*/ 866775 h 556"/>
                <a:gd name="T18" fmla="*/ 0 w 23"/>
                <a:gd name="T19" fmla="*/ 882650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556"/>
                <a:gd name="T32" fmla="*/ 23 w 23"/>
                <a:gd name="T33" fmla="*/ 556 h 5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556">
                  <a:moveTo>
                    <a:pt x="23" y="0"/>
                  </a:moveTo>
                  <a:lnTo>
                    <a:pt x="23" y="99"/>
                  </a:lnTo>
                  <a:lnTo>
                    <a:pt x="19" y="193"/>
                  </a:lnTo>
                  <a:lnTo>
                    <a:pt x="19" y="278"/>
                  </a:lnTo>
                  <a:lnTo>
                    <a:pt x="19" y="358"/>
                  </a:lnTo>
                  <a:lnTo>
                    <a:pt x="14" y="429"/>
                  </a:lnTo>
                  <a:lnTo>
                    <a:pt x="9" y="480"/>
                  </a:lnTo>
                  <a:lnTo>
                    <a:pt x="9" y="523"/>
                  </a:lnTo>
                  <a:lnTo>
                    <a:pt x="4" y="546"/>
                  </a:lnTo>
                  <a:lnTo>
                    <a:pt x="0" y="55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3576638" y="2741613"/>
              <a:ext cx="74612" cy="882650"/>
            </a:xfrm>
            <a:custGeom>
              <a:avLst/>
              <a:gdLst>
                <a:gd name="T0" fmla="*/ 0 w 47"/>
                <a:gd name="T1" fmla="*/ 0 h 556"/>
                <a:gd name="T2" fmla="*/ 0 w 47"/>
                <a:gd name="T3" fmla="*/ 157162 h 556"/>
                <a:gd name="T4" fmla="*/ 6350 w 47"/>
                <a:gd name="T5" fmla="*/ 306387 h 556"/>
                <a:gd name="T6" fmla="*/ 14287 w 47"/>
                <a:gd name="T7" fmla="*/ 441325 h 556"/>
                <a:gd name="T8" fmla="*/ 14287 w 47"/>
                <a:gd name="T9" fmla="*/ 568325 h 556"/>
                <a:gd name="T10" fmla="*/ 28575 w 47"/>
                <a:gd name="T11" fmla="*/ 681037 h 556"/>
                <a:gd name="T12" fmla="*/ 36512 w 47"/>
                <a:gd name="T13" fmla="*/ 762000 h 556"/>
                <a:gd name="T14" fmla="*/ 44450 w 47"/>
                <a:gd name="T15" fmla="*/ 830263 h 556"/>
                <a:gd name="T16" fmla="*/ 58737 w 47"/>
                <a:gd name="T17" fmla="*/ 866775 h 556"/>
                <a:gd name="T18" fmla="*/ 74612 w 47"/>
                <a:gd name="T19" fmla="*/ 882650 h 5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556"/>
                <a:gd name="T32" fmla="*/ 47 w 47"/>
                <a:gd name="T33" fmla="*/ 556 h 5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556">
                  <a:moveTo>
                    <a:pt x="0" y="0"/>
                  </a:moveTo>
                  <a:lnTo>
                    <a:pt x="0" y="99"/>
                  </a:lnTo>
                  <a:lnTo>
                    <a:pt x="4" y="193"/>
                  </a:lnTo>
                  <a:lnTo>
                    <a:pt x="9" y="278"/>
                  </a:lnTo>
                  <a:lnTo>
                    <a:pt x="9" y="358"/>
                  </a:lnTo>
                  <a:lnTo>
                    <a:pt x="18" y="429"/>
                  </a:lnTo>
                  <a:lnTo>
                    <a:pt x="23" y="480"/>
                  </a:lnTo>
                  <a:lnTo>
                    <a:pt x="28" y="523"/>
                  </a:lnTo>
                  <a:lnTo>
                    <a:pt x="37" y="546"/>
                  </a:lnTo>
                  <a:lnTo>
                    <a:pt x="47" y="556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2393950" y="2636838"/>
              <a:ext cx="374650" cy="201612"/>
            </a:xfrm>
            <a:custGeom>
              <a:avLst/>
              <a:gdLst>
                <a:gd name="T0" fmla="*/ 374650 w 236"/>
                <a:gd name="T1" fmla="*/ 0 h 127"/>
                <a:gd name="T2" fmla="*/ 358775 w 236"/>
                <a:gd name="T3" fmla="*/ 46037 h 127"/>
                <a:gd name="T4" fmla="*/ 322263 w 236"/>
                <a:gd name="T5" fmla="*/ 82550 h 127"/>
                <a:gd name="T6" fmla="*/ 261938 w 236"/>
                <a:gd name="T7" fmla="*/ 120650 h 127"/>
                <a:gd name="T8" fmla="*/ 195262 w 236"/>
                <a:gd name="T9" fmla="*/ 157162 h 127"/>
                <a:gd name="T10" fmla="*/ 104775 w 236"/>
                <a:gd name="T11" fmla="*/ 179387 h 127"/>
                <a:gd name="T12" fmla="*/ 0 w 236"/>
                <a:gd name="T13" fmla="*/ 201612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6"/>
                <a:gd name="T22" fmla="*/ 0 h 127"/>
                <a:gd name="T23" fmla="*/ 236 w 23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6" h="127">
                  <a:moveTo>
                    <a:pt x="236" y="0"/>
                  </a:moveTo>
                  <a:lnTo>
                    <a:pt x="226" y="29"/>
                  </a:lnTo>
                  <a:lnTo>
                    <a:pt x="203" y="52"/>
                  </a:lnTo>
                  <a:lnTo>
                    <a:pt x="165" y="76"/>
                  </a:lnTo>
                  <a:lnTo>
                    <a:pt x="123" y="99"/>
                  </a:lnTo>
                  <a:lnTo>
                    <a:pt x="66" y="113"/>
                  </a:lnTo>
                  <a:lnTo>
                    <a:pt x="0" y="127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2236788" y="2779713"/>
              <a:ext cx="179387" cy="111125"/>
            </a:xfrm>
            <a:custGeom>
              <a:avLst/>
              <a:gdLst>
                <a:gd name="T0" fmla="*/ 179387 w 113"/>
                <a:gd name="T1" fmla="*/ 111125 h 70"/>
                <a:gd name="T2" fmla="*/ 0 w 113"/>
                <a:gd name="T3" fmla="*/ 66675 h 70"/>
                <a:gd name="T4" fmla="*/ 165100 w 113"/>
                <a:gd name="T5" fmla="*/ 0 h 70"/>
                <a:gd name="T6" fmla="*/ 179387 w 113"/>
                <a:gd name="T7" fmla="*/ 111125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70"/>
                <a:gd name="T14" fmla="*/ 113 w 113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70">
                  <a:moveTo>
                    <a:pt x="113" y="70"/>
                  </a:moveTo>
                  <a:lnTo>
                    <a:pt x="0" y="42"/>
                  </a:lnTo>
                  <a:lnTo>
                    <a:pt x="104" y="0"/>
                  </a:lnTo>
                  <a:lnTo>
                    <a:pt x="113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2798763" y="2989263"/>
              <a:ext cx="582612" cy="566737"/>
            </a:xfrm>
            <a:custGeom>
              <a:avLst/>
              <a:gdLst>
                <a:gd name="T0" fmla="*/ 568325 w 367"/>
                <a:gd name="T1" fmla="*/ 566737 h 357"/>
                <a:gd name="T2" fmla="*/ 582612 w 367"/>
                <a:gd name="T3" fmla="*/ 463550 h 357"/>
                <a:gd name="T4" fmla="*/ 574675 w 367"/>
                <a:gd name="T5" fmla="*/ 350837 h 357"/>
                <a:gd name="T6" fmla="*/ 546100 w 367"/>
                <a:gd name="T7" fmla="*/ 254000 h 357"/>
                <a:gd name="T8" fmla="*/ 485775 w 367"/>
                <a:gd name="T9" fmla="*/ 163512 h 357"/>
                <a:gd name="T10" fmla="*/ 411162 w 367"/>
                <a:gd name="T11" fmla="*/ 88900 h 357"/>
                <a:gd name="T12" fmla="*/ 312737 w 367"/>
                <a:gd name="T13" fmla="*/ 36512 h 357"/>
                <a:gd name="T14" fmla="*/ 209550 w 367"/>
                <a:gd name="T15" fmla="*/ 6350 h 357"/>
                <a:gd name="T16" fmla="*/ 104775 w 367"/>
                <a:gd name="T17" fmla="*/ 0 h 357"/>
                <a:gd name="T18" fmla="*/ 0 w 367"/>
                <a:gd name="T19" fmla="*/ 28575 h 3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7"/>
                <a:gd name="T31" fmla="*/ 0 h 357"/>
                <a:gd name="T32" fmla="*/ 367 w 367"/>
                <a:gd name="T33" fmla="*/ 357 h 3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7" h="357">
                  <a:moveTo>
                    <a:pt x="358" y="357"/>
                  </a:moveTo>
                  <a:lnTo>
                    <a:pt x="367" y="292"/>
                  </a:lnTo>
                  <a:lnTo>
                    <a:pt x="362" y="221"/>
                  </a:lnTo>
                  <a:lnTo>
                    <a:pt x="344" y="160"/>
                  </a:lnTo>
                  <a:lnTo>
                    <a:pt x="306" y="103"/>
                  </a:lnTo>
                  <a:lnTo>
                    <a:pt x="259" y="56"/>
                  </a:lnTo>
                  <a:lnTo>
                    <a:pt x="197" y="23"/>
                  </a:lnTo>
                  <a:lnTo>
                    <a:pt x="132" y="4"/>
                  </a:lnTo>
                  <a:lnTo>
                    <a:pt x="66" y="0"/>
                  </a:lnTo>
                  <a:lnTo>
                    <a:pt x="0" y="1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2655888" y="2959100"/>
              <a:ext cx="187325" cy="134938"/>
            </a:xfrm>
            <a:custGeom>
              <a:avLst/>
              <a:gdLst>
                <a:gd name="T0" fmla="*/ 187325 w 118"/>
                <a:gd name="T1" fmla="*/ 96838 h 85"/>
                <a:gd name="T2" fmla="*/ 0 w 118"/>
                <a:gd name="T3" fmla="*/ 134938 h 85"/>
                <a:gd name="T4" fmla="*/ 127000 w 118"/>
                <a:gd name="T5" fmla="*/ 0 h 85"/>
                <a:gd name="T6" fmla="*/ 187325 w 118"/>
                <a:gd name="T7" fmla="*/ 96838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85"/>
                <a:gd name="T14" fmla="*/ 118 w 11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85">
                  <a:moveTo>
                    <a:pt x="118" y="61"/>
                  </a:moveTo>
                  <a:lnTo>
                    <a:pt x="0" y="85"/>
                  </a:lnTo>
                  <a:lnTo>
                    <a:pt x="80" y="0"/>
                  </a:lnTo>
                  <a:lnTo>
                    <a:pt x="11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722563" y="2906713"/>
              <a:ext cx="868362" cy="717550"/>
            </a:xfrm>
            <a:custGeom>
              <a:avLst/>
              <a:gdLst>
                <a:gd name="T0" fmla="*/ 854075 w 547"/>
                <a:gd name="T1" fmla="*/ 717550 h 452"/>
                <a:gd name="T2" fmla="*/ 868362 w 547"/>
                <a:gd name="T3" fmla="*/ 596900 h 452"/>
                <a:gd name="T4" fmla="*/ 854075 w 547"/>
                <a:gd name="T5" fmla="*/ 477838 h 452"/>
                <a:gd name="T6" fmla="*/ 815975 w 547"/>
                <a:gd name="T7" fmla="*/ 358775 h 452"/>
                <a:gd name="T8" fmla="*/ 755649 w 547"/>
                <a:gd name="T9" fmla="*/ 254000 h 452"/>
                <a:gd name="T10" fmla="*/ 681037 w 547"/>
                <a:gd name="T11" fmla="*/ 163513 h 452"/>
                <a:gd name="T12" fmla="*/ 584200 w 547"/>
                <a:gd name="T13" fmla="*/ 88900 h 452"/>
                <a:gd name="T14" fmla="*/ 471487 w 547"/>
                <a:gd name="T15" fmla="*/ 36513 h 452"/>
                <a:gd name="T16" fmla="*/ 352425 w 547"/>
                <a:gd name="T17" fmla="*/ 7938 h 452"/>
                <a:gd name="T18" fmla="*/ 233362 w 547"/>
                <a:gd name="T19" fmla="*/ 0 h 452"/>
                <a:gd name="T20" fmla="*/ 112712 w 547"/>
                <a:gd name="T21" fmla="*/ 22225 h 452"/>
                <a:gd name="T22" fmla="*/ 0 w 547"/>
                <a:gd name="T23" fmla="*/ 66675 h 4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7"/>
                <a:gd name="T37" fmla="*/ 0 h 452"/>
                <a:gd name="T38" fmla="*/ 547 w 547"/>
                <a:gd name="T39" fmla="*/ 452 h 4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7" h="452">
                  <a:moveTo>
                    <a:pt x="538" y="452"/>
                  </a:moveTo>
                  <a:lnTo>
                    <a:pt x="547" y="376"/>
                  </a:lnTo>
                  <a:lnTo>
                    <a:pt x="538" y="301"/>
                  </a:lnTo>
                  <a:lnTo>
                    <a:pt x="514" y="226"/>
                  </a:lnTo>
                  <a:lnTo>
                    <a:pt x="476" y="160"/>
                  </a:lnTo>
                  <a:lnTo>
                    <a:pt x="429" y="103"/>
                  </a:lnTo>
                  <a:lnTo>
                    <a:pt x="368" y="56"/>
                  </a:lnTo>
                  <a:lnTo>
                    <a:pt x="297" y="23"/>
                  </a:lnTo>
                  <a:lnTo>
                    <a:pt x="222" y="5"/>
                  </a:lnTo>
                  <a:lnTo>
                    <a:pt x="147" y="0"/>
                  </a:lnTo>
                  <a:lnTo>
                    <a:pt x="71" y="14"/>
                  </a:lnTo>
                  <a:lnTo>
                    <a:pt x="0" y="42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2589213" y="2914650"/>
              <a:ext cx="179387" cy="149225"/>
            </a:xfrm>
            <a:custGeom>
              <a:avLst/>
              <a:gdLst>
                <a:gd name="T0" fmla="*/ 179387 w 113"/>
                <a:gd name="T1" fmla="*/ 96837 h 94"/>
                <a:gd name="T2" fmla="*/ 0 w 113"/>
                <a:gd name="T3" fmla="*/ 149225 h 94"/>
                <a:gd name="T4" fmla="*/ 111125 w 113"/>
                <a:gd name="T5" fmla="*/ 0 h 94"/>
                <a:gd name="T6" fmla="*/ 179387 w 113"/>
                <a:gd name="T7" fmla="*/ 96837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94"/>
                <a:gd name="T14" fmla="*/ 113 w 113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94">
                  <a:moveTo>
                    <a:pt x="113" y="61"/>
                  </a:moveTo>
                  <a:lnTo>
                    <a:pt x="0" y="94"/>
                  </a:lnTo>
                  <a:lnTo>
                    <a:pt x="70" y="0"/>
                  </a:lnTo>
                  <a:lnTo>
                    <a:pt x="113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/>
            <p:cNvSpPr/>
            <p:nvPr/>
          </p:nvSpPr>
          <p:spPr bwMode="auto">
            <a:xfrm>
              <a:off x="3709988" y="2995613"/>
              <a:ext cx="838200" cy="560387"/>
            </a:xfrm>
            <a:custGeom>
              <a:avLst/>
              <a:gdLst>
                <a:gd name="T0" fmla="*/ 7937 w 528"/>
                <a:gd name="T1" fmla="*/ 560387 h 353"/>
                <a:gd name="T2" fmla="*/ 0 w 528"/>
                <a:gd name="T3" fmla="*/ 449262 h 353"/>
                <a:gd name="T4" fmla="*/ 23812 w 528"/>
                <a:gd name="T5" fmla="*/ 336550 h 353"/>
                <a:gd name="T6" fmla="*/ 68262 w 528"/>
                <a:gd name="T7" fmla="*/ 231775 h 353"/>
                <a:gd name="T8" fmla="*/ 134937 w 528"/>
                <a:gd name="T9" fmla="*/ 142875 h 353"/>
                <a:gd name="T10" fmla="*/ 225425 w 528"/>
                <a:gd name="T11" fmla="*/ 74612 h 353"/>
                <a:gd name="T12" fmla="*/ 322262 w 528"/>
                <a:gd name="T13" fmla="*/ 22225 h 353"/>
                <a:gd name="T14" fmla="*/ 427037 w 528"/>
                <a:gd name="T15" fmla="*/ 0 h 353"/>
                <a:gd name="T16" fmla="*/ 539750 w 528"/>
                <a:gd name="T17" fmla="*/ 0 h 353"/>
                <a:gd name="T18" fmla="*/ 650875 w 528"/>
                <a:gd name="T19" fmla="*/ 22225 h 353"/>
                <a:gd name="T20" fmla="*/ 749300 w 528"/>
                <a:gd name="T21" fmla="*/ 74612 h 353"/>
                <a:gd name="T22" fmla="*/ 838200 w 528"/>
                <a:gd name="T23" fmla="*/ 142875 h 3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8"/>
                <a:gd name="T37" fmla="*/ 0 h 353"/>
                <a:gd name="T38" fmla="*/ 528 w 528"/>
                <a:gd name="T39" fmla="*/ 353 h 3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8" h="353">
                  <a:moveTo>
                    <a:pt x="5" y="353"/>
                  </a:moveTo>
                  <a:lnTo>
                    <a:pt x="0" y="283"/>
                  </a:lnTo>
                  <a:lnTo>
                    <a:pt x="15" y="212"/>
                  </a:lnTo>
                  <a:lnTo>
                    <a:pt x="43" y="146"/>
                  </a:lnTo>
                  <a:lnTo>
                    <a:pt x="85" y="90"/>
                  </a:lnTo>
                  <a:lnTo>
                    <a:pt x="142" y="47"/>
                  </a:lnTo>
                  <a:lnTo>
                    <a:pt x="203" y="14"/>
                  </a:lnTo>
                  <a:lnTo>
                    <a:pt x="269" y="0"/>
                  </a:lnTo>
                  <a:lnTo>
                    <a:pt x="340" y="0"/>
                  </a:lnTo>
                  <a:lnTo>
                    <a:pt x="410" y="14"/>
                  </a:lnTo>
                  <a:lnTo>
                    <a:pt x="472" y="47"/>
                  </a:lnTo>
                  <a:lnTo>
                    <a:pt x="528" y="9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4489450" y="3094038"/>
              <a:ext cx="149225" cy="179387"/>
            </a:xfrm>
            <a:custGeom>
              <a:avLst/>
              <a:gdLst>
                <a:gd name="T0" fmla="*/ 96837 w 94"/>
                <a:gd name="T1" fmla="*/ 0 h 113"/>
                <a:gd name="T2" fmla="*/ 149225 w 94"/>
                <a:gd name="T3" fmla="*/ 179387 h 113"/>
                <a:gd name="T4" fmla="*/ 0 w 94"/>
                <a:gd name="T5" fmla="*/ 66675 h 113"/>
                <a:gd name="T6" fmla="*/ 96837 w 94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13"/>
                <a:gd name="T14" fmla="*/ 94 w 94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13">
                  <a:moveTo>
                    <a:pt x="61" y="0"/>
                  </a:moveTo>
                  <a:lnTo>
                    <a:pt x="94" y="113"/>
                  </a:lnTo>
                  <a:lnTo>
                    <a:pt x="0" y="4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6299200" y="3094038"/>
              <a:ext cx="530225" cy="158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6583363" y="3257550"/>
              <a:ext cx="1587" cy="1090613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6523038" y="3094038"/>
              <a:ext cx="120650" cy="179387"/>
            </a:xfrm>
            <a:custGeom>
              <a:avLst/>
              <a:gdLst>
                <a:gd name="T0" fmla="*/ 0 w 76"/>
                <a:gd name="T1" fmla="*/ 179387 h 113"/>
                <a:gd name="T2" fmla="*/ 60325 w 76"/>
                <a:gd name="T3" fmla="*/ 0 h 113"/>
                <a:gd name="T4" fmla="*/ 120650 w 76"/>
                <a:gd name="T5" fmla="*/ 179387 h 113"/>
                <a:gd name="T6" fmla="*/ 0 w 76"/>
                <a:gd name="T7" fmla="*/ 179387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13"/>
                <a:gd name="T14" fmla="*/ 76 w 76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13">
                  <a:moveTo>
                    <a:pt x="0" y="113"/>
                  </a:moveTo>
                  <a:lnTo>
                    <a:pt x="38" y="0"/>
                  </a:lnTo>
                  <a:lnTo>
                    <a:pt x="76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6523038" y="4333875"/>
              <a:ext cx="120650" cy="171450"/>
            </a:xfrm>
            <a:custGeom>
              <a:avLst/>
              <a:gdLst>
                <a:gd name="T0" fmla="*/ 120650 w 76"/>
                <a:gd name="T1" fmla="*/ 0 h 108"/>
                <a:gd name="T2" fmla="*/ 60325 w 76"/>
                <a:gd name="T3" fmla="*/ 171450 h 108"/>
                <a:gd name="T4" fmla="*/ 0 w 76"/>
                <a:gd name="T5" fmla="*/ 0 h 108"/>
                <a:gd name="T6" fmla="*/ 120650 w 76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08"/>
                <a:gd name="T14" fmla="*/ 76 w 7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08">
                  <a:moveTo>
                    <a:pt x="76" y="0"/>
                  </a:moveTo>
                  <a:lnTo>
                    <a:pt x="38" y="108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2543175" y="4438650"/>
              <a:ext cx="396875" cy="44450"/>
            </a:xfrm>
            <a:custGeom>
              <a:avLst/>
              <a:gdLst>
                <a:gd name="T0" fmla="*/ 396875 w 250"/>
                <a:gd name="T1" fmla="*/ 0 h 28"/>
                <a:gd name="T2" fmla="*/ 284163 w 250"/>
                <a:gd name="T3" fmla="*/ 0 h 28"/>
                <a:gd name="T4" fmla="*/ 179388 w 250"/>
                <a:gd name="T5" fmla="*/ 14288 h 28"/>
                <a:gd name="T6" fmla="*/ 82550 w 250"/>
                <a:gd name="T7" fmla="*/ 30163 h 28"/>
                <a:gd name="T8" fmla="*/ 0 w 250"/>
                <a:gd name="T9" fmla="*/ 4445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28"/>
                <a:gd name="T17" fmla="*/ 250 w 250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28">
                  <a:moveTo>
                    <a:pt x="250" y="0"/>
                  </a:moveTo>
                  <a:lnTo>
                    <a:pt x="179" y="0"/>
                  </a:lnTo>
                  <a:lnTo>
                    <a:pt x="113" y="9"/>
                  </a:lnTo>
                  <a:lnTo>
                    <a:pt x="52" y="19"/>
                  </a:lnTo>
                  <a:lnTo>
                    <a:pt x="0" y="2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/>
            <p:cNvSpPr/>
            <p:nvPr/>
          </p:nvSpPr>
          <p:spPr bwMode="auto">
            <a:xfrm>
              <a:off x="2409825" y="4430713"/>
              <a:ext cx="179388" cy="149225"/>
            </a:xfrm>
            <a:custGeom>
              <a:avLst/>
              <a:gdLst>
                <a:gd name="T0" fmla="*/ 179388 w 113"/>
                <a:gd name="T1" fmla="*/ 96837 h 94"/>
                <a:gd name="T2" fmla="*/ 0 w 113"/>
                <a:gd name="T3" fmla="*/ 149225 h 94"/>
                <a:gd name="T4" fmla="*/ 111125 w 113"/>
                <a:gd name="T5" fmla="*/ 0 h 94"/>
                <a:gd name="T6" fmla="*/ 179388 w 113"/>
                <a:gd name="T7" fmla="*/ 96837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94"/>
                <a:gd name="T14" fmla="*/ 113 w 113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94">
                  <a:moveTo>
                    <a:pt x="113" y="61"/>
                  </a:moveTo>
                  <a:lnTo>
                    <a:pt x="0" y="94"/>
                  </a:lnTo>
                  <a:lnTo>
                    <a:pt x="70" y="0"/>
                  </a:lnTo>
                  <a:lnTo>
                    <a:pt x="113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7532688" y="4438650"/>
              <a:ext cx="322262" cy="60325"/>
            </a:xfrm>
            <a:custGeom>
              <a:avLst/>
              <a:gdLst>
                <a:gd name="T0" fmla="*/ 0 w 203"/>
                <a:gd name="T1" fmla="*/ 0 h 38"/>
                <a:gd name="T2" fmla="*/ 90487 w 203"/>
                <a:gd name="T3" fmla="*/ 0 h 38"/>
                <a:gd name="T4" fmla="*/ 173037 w 203"/>
                <a:gd name="T5" fmla="*/ 14288 h 38"/>
                <a:gd name="T6" fmla="*/ 255587 w 203"/>
                <a:gd name="T7" fmla="*/ 30163 h 38"/>
                <a:gd name="T8" fmla="*/ 322262 w 203"/>
                <a:gd name="T9" fmla="*/ 60325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38"/>
                <a:gd name="T17" fmla="*/ 203 w 20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38">
                  <a:moveTo>
                    <a:pt x="0" y="0"/>
                  </a:moveTo>
                  <a:lnTo>
                    <a:pt x="57" y="0"/>
                  </a:lnTo>
                  <a:lnTo>
                    <a:pt x="109" y="9"/>
                  </a:lnTo>
                  <a:lnTo>
                    <a:pt x="161" y="19"/>
                  </a:lnTo>
                  <a:lnTo>
                    <a:pt x="203" y="3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7794625" y="4446588"/>
              <a:ext cx="165100" cy="163512"/>
            </a:xfrm>
            <a:custGeom>
              <a:avLst/>
              <a:gdLst>
                <a:gd name="T0" fmla="*/ 90487 w 104"/>
                <a:gd name="T1" fmla="*/ 0 h 103"/>
                <a:gd name="T2" fmla="*/ 165100 w 104"/>
                <a:gd name="T3" fmla="*/ 163512 h 103"/>
                <a:gd name="T4" fmla="*/ 0 w 104"/>
                <a:gd name="T5" fmla="*/ 80962 h 103"/>
                <a:gd name="T6" fmla="*/ 90487 w 104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103"/>
                <a:gd name="T14" fmla="*/ 104 w 104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103">
                  <a:moveTo>
                    <a:pt x="57" y="0"/>
                  </a:moveTo>
                  <a:lnTo>
                    <a:pt x="104" y="103"/>
                  </a:lnTo>
                  <a:lnTo>
                    <a:pt x="0" y="5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1055688" y="1547813"/>
              <a:ext cx="70051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  I/qV</a:t>
              </a:r>
              <a:endParaRPr lang="en-US" altLang="zh-CN" sz="2400"/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1152525" y="233997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1198564" y="2405069"/>
              <a:ext cx="1020600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Current </a:t>
              </a:r>
              <a:endParaRPr lang="en-US" altLang="zh-CN" sz="2400">
                <a:solidFill>
                  <a:srgbClr val="000000"/>
                </a:solidFill>
              </a:endParaRPr>
            </a:p>
            <a:p>
              <a:r>
                <a:rPr lang="en-US" altLang="zh-CN" sz="2400">
                  <a:solidFill>
                    <a:srgbClr val="000000"/>
                  </a:solidFill>
                </a:rPr>
                <a:t>leakage</a:t>
              </a:r>
              <a:endParaRPr lang="en-US" altLang="zh-CN" sz="2400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2341572" y="2976573"/>
              <a:ext cx="22281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l</a:t>
              </a:r>
              <a:endParaRPr lang="en-US" altLang="zh-CN" sz="2400" baseline="-25000"/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401888" y="34210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1770068" y="4405333"/>
              <a:ext cx="8287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       R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nr</a:t>
              </a:r>
              <a:endParaRPr lang="en-US" altLang="zh-CN" sz="2400" baseline="-2500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20888" y="449897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7699422" y="4119581"/>
              <a:ext cx="36548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sp</a:t>
              </a:r>
              <a:endParaRPr lang="en-US" altLang="zh-CN" sz="2400" baseline="-25000"/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7899400" y="4102100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41" name="Rectangle 51"/>
            <p:cNvSpPr>
              <a:spLocks noChangeArrowheads="1"/>
            </p:cNvSpPr>
            <p:nvPr/>
          </p:nvSpPr>
          <p:spPr bwMode="auto">
            <a:xfrm>
              <a:off x="5484844" y="2976573"/>
              <a:ext cx="100348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         N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th</a:t>
              </a:r>
              <a:endParaRPr lang="en-US" altLang="zh-CN" sz="2400" baseline="-25000"/>
            </a:p>
          </p:txBody>
        </p:sp>
      </p:grpSp>
      <p:sp>
        <p:nvSpPr>
          <p:cNvPr id="44" name="矩形 43"/>
          <p:cNvSpPr/>
          <p:nvPr/>
        </p:nvSpPr>
        <p:spPr>
          <a:xfrm>
            <a:off x="500034" y="4643446"/>
            <a:ext cx="8001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  I/(</a:t>
            </a:r>
            <a:r>
              <a:rPr lang="en-US" altLang="zh-CN" sz="2400" dirty="0" err="1">
                <a:solidFill>
                  <a:schemeClr val="bg1"/>
                </a:solidFill>
              </a:rPr>
              <a:t>qV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zh-CN" sz="2400" dirty="0">
                <a:solidFill>
                  <a:schemeClr val="bg1"/>
                </a:solidFill>
              </a:rPr>
              <a:t>代表总注入载流子速率，</a:t>
            </a:r>
            <a:r>
              <a:rPr lang="en-US" altLang="zh-CN" sz="2400" dirty="0">
                <a:solidFill>
                  <a:schemeClr val="bg1"/>
                </a:solidFill>
              </a:rPr>
              <a:t>Current leakage</a:t>
            </a:r>
            <a:r>
              <a:rPr lang="zh-CN" altLang="zh-CN" sz="2400" dirty="0">
                <a:solidFill>
                  <a:schemeClr val="bg1"/>
                </a:solidFill>
              </a:rPr>
              <a:t>代表旁路泄漏电流，</a:t>
            </a:r>
            <a:r>
              <a:rPr lang="en-US" altLang="zh-CN" sz="2400" dirty="0" err="1">
                <a:solidFill>
                  <a:schemeClr val="bg1"/>
                </a:solidFill>
              </a:rPr>
              <a:t>R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l</a:t>
            </a:r>
            <a:r>
              <a:rPr lang="zh-CN" altLang="zh-CN" sz="2400" dirty="0">
                <a:solidFill>
                  <a:schemeClr val="bg1"/>
                </a:solidFill>
              </a:rPr>
              <a:t>代表载流子泄漏，</a:t>
            </a:r>
            <a:r>
              <a:rPr lang="en-US" altLang="zh-CN" sz="2400" dirty="0" err="1">
                <a:solidFill>
                  <a:schemeClr val="bg1"/>
                </a:solidFill>
              </a:rPr>
              <a:t>R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sp</a:t>
            </a:r>
            <a:r>
              <a:rPr lang="zh-CN" altLang="en-US" sz="2400" dirty="0">
                <a:solidFill>
                  <a:schemeClr val="bg1"/>
                </a:solidFill>
              </a:rPr>
              <a:t>代表自发辐射，</a:t>
            </a:r>
            <a:r>
              <a:rPr lang="en-US" altLang="zh-CN" sz="2400" dirty="0" err="1">
                <a:solidFill>
                  <a:schemeClr val="bg1"/>
                </a:solidFill>
              </a:rPr>
              <a:t>R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nr</a:t>
            </a:r>
            <a:r>
              <a:rPr lang="zh-CN" altLang="en-US" sz="2400" dirty="0">
                <a:solidFill>
                  <a:schemeClr val="bg1"/>
                </a:solidFill>
              </a:rPr>
              <a:t>代表非辐射复合，</a:t>
            </a:r>
            <a:r>
              <a:rPr lang="en-US" altLang="zh-CN" sz="2400" dirty="0" err="1">
                <a:solidFill>
                  <a:schemeClr val="bg1"/>
                </a:solidFill>
              </a:rPr>
              <a:t>R</a:t>
            </a:r>
            <a:r>
              <a:rPr lang="en-US" altLang="zh-CN" sz="2400" baseline="-25000" dirty="0" err="1">
                <a:solidFill>
                  <a:schemeClr val="bg1"/>
                </a:solidFill>
              </a:rPr>
              <a:t>st</a:t>
            </a:r>
            <a:r>
              <a:rPr lang="zh-CN" altLang="en-US" sz="2400" dirty="0">
                <a:solidFill>
                  <a:schemeClr val="bg1"/>
                </a:solidFill>
              </a:rPr>
              <a:t>代表受激辐射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  容器中液体的高度可以看做载流子的能量，也可以看做载流子的总量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6182" y="1214422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FF0000"/>
                </a:solidFill>
              </a:rPr>
              <a:t>V</a:t>
            </a:r>
            <a:r>
              <a:rPr lang="zh-CN" altLang="en-US" sz="2400" i="1">
                <a:solidFill>
                  <a:srgbClr val="FF0000"/>
                </a:solidFill>
              </a:rPr>
              <a:t>是指体积而非电压！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714480" y="1428736"/>
            <a:ext cx="207170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载流子的物理概念及其注入过程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载流子泄漏示意如下：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载流子泄漏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和漏电流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Leakage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不是一个概念！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285720" y="2357275"/>
            <a:ext cx="8457699" cy="2428892"/>
            <a:chOff x="1868" y="7460"/>
            <a:chExt cx="8036" cy="2307"/>
          </a:xfrm>
        </p:grpSpPr>
        <p:sp>
          <p:nvSpPr>
            <p:cNvPr id="2068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868" y="7460"/>
              <a:ext cx="8036" cy="23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>
                <a:solidFill>
                  <a:schemeClr val="bg1"/>
                </a:solidFill>
              </a:endParaRPr>
            </a:p>
          </p:txBody>
        </p:sp>
        <p:grpSp>
          <p:nvGrpSpPr>
            <p:cNvPr id="2065" name="Group 17"/>
            <p:cNvGrpSpPr/>
            <p:nvPr/>
          </p:nvGrpSpPr>
          <p:grpSpPr bwMode="auto">
            <a:xfrm>
              <a:off x="2764" y="8229"/>
              <a:ext cx="1433" cy="1003"/>
              <a:chOff x="2860" y="11286"/>
              <a:chExt cx="773" cy="283"/>
            </a:xfrm>
          </p:grpSpPr>
          <p:sp>
            <p:nvSpPr>
              <p:cNvPr id="2067" name="AutoShape 19"/>
              <p:cNvSpPr>
                <a:spLocks noChangeShapeType="1"/>
              </p:cNvSpPr>
              <p:nvPr/>
            </p:nvSpPr>
            <p:spPr bwMode="auto">
              <a:xfrm>
                <a:off x="2860" y="11286"/>
                <a:ext cx="386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66" name="AutoShape 18"/>
              <p:cNvSpPr>
                <a:spLocks noChangeShapeType="1"/>
              </p:cNvSpPr>
              <p:nvPr/>
            </p:nvSpPr>
            <p:spPr bwMode="auto">
              <a:xfrm flipH="1">
                <a:off x="3246" y="11286"/>
                <a:ext cx="387" cy="28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64" name="AutoShape 16"/>
            <p:cNvSpPr>
              <a:spLocks noChangeShapeType="1"/>
            </p:cNvSpPr>
            <p:nvPr/>
          </p:nvSpPr>
          <p:spPr bwMode="auto">
            <a:xfrm>
              <a:off x="5892" y="9232"/>
              <a:ext cx="18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>
                <a:solidFill>
                  <a:schemeClr val="bg1"/>
                </a:solidFill>
              </a:endParaRPr>
            </a:p>
          </p:txBody>
        </p:sp>
        <p:sp>
          <p:nvSpPr>
            <p:cNvPr id="2063" name="AutoShape 15"/>
            <p:cNvSpPr>
              <a:spLocks noChangeShapeType="1"/>
            </p:cNvSpPr>
            <p:nvPr/>
          </p:nvSpPr>
          <p:spPr bwMode="auto">
            <a:xfrm flipV="1">
              <a:off x="6126" y="7899"/>
              <a:ext cx="0" cy="1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>
                <a:solidFill>
                  <a:schemeClr val="bg1"/>
                </a:solidFill>
              </a:endParaRPr>
            </a:p>
          </p:txBody>
        </p:sp>
        <p:sp>
          <p:nvSpPr>
            <p:cNvPr id="2062" name="Freeform 14"/>
            <p:cNvSpPr/>
            <p:nvPr/>
          </p:nvSpPr>
          <p:spPr bwMode="auto">
            <a:xfrm>
              <a:off x="6126" y="8131"/>
              <a:ext cx="641" cy="1101"/>
            </a:xfrm>
            <a:custGeom>
              <a:avLst/>
              <a:gdLst/>
              <a:ahLst/>
              <a:cxnLst>
                <a:cxn ang="0">
                  <a:pos x="0" y="1101"/>
                </a:cxn>
                <a:cxn ang="0">
                  <a:pos x="425" y="991"/>
                </a:cxn>
                <a:cxn ang="0">
                  <a:pos x="623" y="747"/>
                </a:cxn>
                <a:cxn ang="0">
                  <a:pos x="532" y="516"/>
                </a:cxn>
                <a:cxn ang="0">
                  <a:pos x="327" y="394"/>
                </a:cxn>
                <a:cxn ang="0">
                  <a:pos x="150" y="258"/>
                </a:cxn>
                <a:cxn ang="0">
                  <a:pos x="82" y="0"/>
                </a:cxn>
              </a:cxnLst>
              <a:rect l="0" t="0" r="r" b="b"/>
              <a:pathLst>
                <a:path w="641" h="1101">
                  <a:moveTo>
                    <a:pt x="0" y="1101"/>
                  </a:moveTo>
                  <a:cubicBezTo>
                    <a:pt x="160" y="1075"/>
                    <a:pt x="321" y="1050"/>
                    <a:pt x="425" y="991"/>
                  </a:cubicBezTo>
                  <a:cubicBezTo>
                    <a:pt x="529" y="932"/>
                    <a:pt x="605" y="826"/>
                    <a:pt x="623" y="747"/>
                  </a:cubicBezTo>
                  <a:cubicBezTo>
                    <a:pt x="641" y="668"/>
                    <a:pt x="581" y="575"/>
                    <a:pt x="532" y="516"/>
                  </a:cubicBezTo>
                  <a:cubicBezTo>
                    <a:pt x="483" y="457"/>
                    <a:pt x="391" y="437"/>
                    <a:pt x="327" y="394"/>
                  </a:cubicBezTo>
                  <a:cubicBezTo>
                    <a:pt x="263" y="351"/>
                    <a:pt x="191" y="324"/>
                    <a:pt x="150" y="258"/>
                  </a:cubicBezTo>
                  <a:cubicBezTo>
                    <a:pt x="109" y="192"/>
                    <a:pt x="96" y="54"/>
                    <a:pt x="8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>
                <a:solidFill>
                  <a:schemeClr val="bg1"/>
                </a:solidFill>
              </a:endParaRPr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>
              <a:off x="5815" y="8334"/>
              <a:ext cx="1169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800">
                <a:solidFill>
                  <a:schemeClr val="bg1"/>
                </a:solidFill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5631" y="7690"/>
              <a:ext cx="531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endParaRPr kumimoji="0" lang="en-US" altLang="zh-CN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567" y="8891"/>
              <a:ext cx="989" cy="3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f(E)ρ(E)</a:t>
              </a:r>
              <a:endParaRPr kumimoji="0" lang="en-US" altLang="zh-CN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4176" y="7935"/>
              <a:ext cx="531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r>
                <a:rPr kumimoji="0" lang="en-US" altLang="zh-CN" sz="24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c</a:t>
              </a:r>
              <a:endParaRPr kumimoji="0" lang="en-US" altLang="zh-CN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286" y="8197"/>
              <a:ext cx="531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r>
                <a:rPr kumimoji="0" lang="en-US" altLang="zh-CN" sz="24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c</a:t>
              </a:r>
              <a:endParaRPr kumimoji="0" lang="en-US" altLang="zh-CN" sz="4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247" y="7690"/>
              <a:ext cx="531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a)</a:t>
              </a:r>
              <a:endParaRPr kumimoji="0" lang="en-US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5163" y="7617"/>
              <a:ext cx="531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rPr>
                <a:t>b)</a:t>
              </a:r>
              <a:endParaRPr kumimoji="0" lang="en-US" altLang="zh-CN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2050" name="Group 2"/>
            <p:cNvGrpSpPr/>
            <p:nvPr/>
          </p:nvGrpSpPr>
          <p:grpSpPr bwMode="auto">
            <a:xfrm rot="-5400000">
              <a:off x="6082" y="8168"/>
              <a:ext cx="225" cy="137"/>
              <a:chOff x="5516" y="8551"/>
              <a:chExt cx="604" cy="126"/>
            </a:xfrm>
          </p:grpSpPr>
          <p:sp>
            <p:nvSpPr>
              <p:cNvPr id="2054" name="AutoShape 6"/>
              <p:cNvSpPr>
                <a:spLocks noChangeShapeType="1"/>
              </p:cNvSpPr>
              <p:nvPr/>
            </p:nvSpPr>
            <p:spPr bwMode="auto">
              <a:xfrm flipV="1">
                <a:off x="5516" y="8551"/>
                <a:ext cx="152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53" name="AutoShape 5"/>
              <p:cNvSpPr>
                <a:spLocks noChangeShapeType="1"/>
              </p:cNvSpPr>
              <p:nvPr/>
            </p:nvSpPr>
            <p:spPr bwMode="auto">
              <a:xfrm flipV="1">
                <a:off x="5672" y="8553"/>
                <a:ext cx="152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52" name="AutoShape 4"/>
              <p:cNvSpPr>
                <a:spLocks noChangeShapeType="1"/>
              </p:cNvSpPr>
              <p:nvPr/>
            </p:nvSpPr>
            <p:spPr bwMode="auto">
              <a:xfrm flipV="1">
                <a:off x="5812" y="8553"/>
                <a:ext cx="152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  <p:sp>
            <p:nvSpPr>
              <p:cNvPr id="2051" name="AutoShape 3"/>
              <p:cNvSpPr>
                <a:spLocks noChangeShapeType="1"/>
              </p:cNvSpPr>
              <p:nvPr/>
            </p:nvSpPr>
            <p:spPr bwMode="auto">
              <a:xfrm flipV="1">
                <a:off x="5968" y="8555"/>
                <a:ext cx="152" cy="12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480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3.1 </a:t>
            </a:r>
            <a:r>
              <a:rPr lang="zh-CN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载流子的物理概念及其注入过程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激光器注入电流低于阈值电流时，自发辐射占主导；当注入电流超过阈值电流而激射后，受激辐射消耗大多数载流子。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载流子浓度随时间发生变化的表达式：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η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为定义注入到有源区的载流子的电流占总电极电流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(terminal current)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的比，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为有源区体积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400" y="3460750"/>
            <a:ext cx="19812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240" y="3491706"/>
            <a:ext cx="16002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613" y="4126705"/>
            <a:ext cx="36607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2384804F-3998-4D57-9195-F3826E402611-5" descr="wpp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9295" y="7029450"/>
            <a:ext cx="5510893" cy="1076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载流子速率方程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在没有注入的条件下，且光子密度很低时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在阈值附近，对某一模式而言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实际上常取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所以载流子速率方程为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00430" y="2214554"/>
            <a:ext cx="15843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214686"/>
            <a:ext cx="17526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2754" y="4033837"/>
            <a:ext cx="3657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7954" y="5253037"/>
            <a:ext cx="307975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2384804F-3998-4D57-9195-F3826E402611-6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8485" y="2244725"/>
            <a:ext cx="4025447" cy="517717"/>
          </a:xfrm>
          <a:prstGeom prst="rect">
            <a:avLst/>
          </a:prstGeom>
        </p:spPr>
      </p:pic>
      <p:pic>
        <p:nvPicPr>
          <p:cNvPr id="16" name="2384804F-3998-4D57-9195-F3826E402611-7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5690" y="2376170"/>
            <a:ext cx="2097768" cy="224345"/>
          </a:xfrm>
          <a:prstGeom prst="rect">
            <a:avLst/>
          </a:prstGeom>
        </p:spPr>
      </p:pic>
      <p:pic>
        <p:nvPicPr>
          <p:cNvPr id="17" name="2384804F-3998-4D57-9195-F3826E402611-8" descr="C:/Users/raylanlio/AppData/Local/Temp/wpp.NFbMKR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5690" y="3513455"/>
            <a:ext cx="1474107" cy="226786"/>
          </a:xfrm>
          <a:prstGeom prst="rect">
            <a:avLst/>
          </a:prstGeom>
        </p:spPr>
      </p:pic>
      <p:pic>
        <p:nvPicPr>
          <p:cNvPr id="18" name="2384804F-3998-4D57-9195-F3826E402611-9" descr="C:/Users/raylanlio/AppData/Local/Temp/wpp.RxTaLU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7700" y="3442335"/>
            <a:ext cx="5828393" cy="5216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入到有源区的载流子（电子和空穴），一部分发生自发辐射或者受激辐射产生光子，一部分泄漏到有源区外形成漏电流，还有一部分发生了非辐射复合。非辐射最主要的三种复合方式：缺陷与杂质复合，表面或界面复合，俄歇复合</a:t>
            </a: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 l="16553" t="32227" r="25927" b="20611"/>
          <a:stretch>
            <a:fillRect/>
          </a:stretch>
        </p:blipFill>
        <p:spPr bwMode="auto">
          <a:xfrm>
            <a:off x="1571604" y="3143248"/>
            <a:ext cx="5643602" cy="338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rot="10800000" flipV="1">
            <a:off x="2643174" y="3071810"/>
            <a:ext cx="128588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0800000" flipV="1">
            <a:off x="4429124" y="3143248"/>
            <a:ext cx="1714512" cy="10715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6822297" y="3393281"/>
            <a:ext cx="1571636" cy="10715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载流子的非辐射复合过程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Both"/>
            </a:pP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杂质与缺陷复合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激光器有源区材料存在缺陷，如激光器中的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dark line defect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，若随着老化而变大，则激光器最终将不工作。应变层若超过临界厚度，发生应力弛豫也将产生非常大的缺陷密度。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原子互换、空位、位错等缺陷将在禁带内接近带隙中心处产生能级，载流子跃迁到该能级产生非发光复合，在电中性条件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N=P</a:t>
            </a:r>
            <a:r>
              <a: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下，用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描述缺陷复合速率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∝</a:t>
            </a:r>
            <a:r>
              <a:rPr lang="en-US" altLang="zh-CN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zh-CN" i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杂质如氧原子也会在禁带内产生能级，导致一部分载流子发生非辐射复合，降低激光器的量子效率</a:t>
            </a:r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集成光电子学概论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18A7-7E05-4290-BE1D-68E1B2D71E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5">
      <extobjdata type="2384804F-3998-4D57-9195-F3826E402611" data="ewoJIkltZ1NldHRpbmdKc29uIiA6ICJ7XCJoZWlnaHRcIjo4NC44MjE0Mjg1NzE0Mjg1NyxcIndpZHRoXCI6NDMzLjkyODU3MTQyODU3MTR9IiwKCSJMYXRleCIgOiAiXFxiZWdpbnthbGlnbn1cbiZcXG1hdGhybXtkfU49XFxtYXRocm17ZH1QID0gXFxmcmFje1xcZXRhX2lcXGNkb3Qgbl97aSxzdXJmfXZfe3N1cmZ9U197c3VyZn1cXGNkb3QgXFxtYXRocm17ZH10fXtWfSAtIFJfe3JlY31cXG1hdGhybXtkfXRcXFxcXG4mXFxmcmFje1xcbWF0aHJte2R9Tn17XFxtYXRocm17ZH10fT1cXGZyYWN7XFxtYXRocm17ZH1QfXtcXG1hdGhybXtkfXR9PVxcZnJhY3tcXGV0YV9pXFxjZG90IG5fe2ksc3VyZn1xdl97c3VyZn1TX3tzdXJmfX17cVZ9LVJfe3JlY309XFxmcmFje1xcZXRhX2kgSX17cVZ9LVJfe3JlY31cblxcZW5ke2FsaWdufSIsCgkiTGF0ZXhJbWdCYXNlNjQiIDogIlBITjJaeUI0Yld4dWN6MGlhSFIwY0RvdkwzZDNkeTUzTXk1dmNtY3ZNakF3TUM5emRtY2lJSGRwWkhSb1BTSTFOUzQyTmpSbGVDSWdhR1ZwWjJoMFBTSXhNQzQ0TnpobGVDSWdjbTlzWlQwaWFXMW5JaUJtYjJOMWMyRmliR1U5SW1aaGJITmxJaUIyYVdWM1FtOTRQU0l3SUMweU5qVTBJREkwTmpBekxqUWdORGd3Tnk0NUlpQjRiV3h1Y3pwNGJHbHVhejBpYUhSMGNEb3ZMM2QzZHk1M015NXZjbWN2TVRrNU9TOTRiR2x1YXlJZ1lYSnBZUzFvYVdSa1pXNDlJblJ5ZFdVaUlITjBlV3hsUFNKMlpYSjBhV05oYkMxaGJHbG5iam9nTFRRdU9EY3paWGc3SUcxaGVDMTNhV1IwYURvZ09UZ2xPeUkrUEdSbFpuTStQSEJoZEdnZ2FXUTlJazFLV0MwME5EU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ORFEwTFZSRldDMUpMVEZFTkRReElpQmtQU0pOTWpNMElEWXpOMUV5TXpFZ05qTTNJREl5TmlBMk16ZFJNakF4SURZek55QXhPVFlnTmpNNFZERTVNU0EyTkRsUk1Ua3hJRFkzTmlBeU1ESWdOamd5VVRJd05DQTJPRE1nTWprNUlEWTRNMUV6TnpZZ05qZ3pJRE00TnlBMk9ETlVOREF4SURZM04xRTJNVElnTVRneElEWXhOaUF4TmpoTU5qY3dJRE00TVZFM01qTWdOVGt5SURjeU15QTJNRFpSTnpJeklEWXpNeUEyTlRrZ05qTTNVVFl6TlNBMk16Y2dOak0xSURZME9GRTJNelVnTmpVd0lEWXpOeUEyTmpCUk5qUXhJRFkzTmlBMk5ETWdOamM1VkRZMU15QTJPRE5STmpVMklEWTRNeUEyT0RRZ05qZ3lWRGMyTnlBMk9EQlJPREUzSURZNE1DQTRORE1nTmpneFZEZzNNeUEyT0RKUk9EZzRJRFk0TWlBNE9EZ2dOamN5VVRnNE9DQTJOVEFnT0Rnd0lEWTBNbEU0TnpnZ05qTTNJRGcxT0NBMk16ZFJOemczSURZek15QTNOamtnTlRrM1REWXlNQ0EzVVRZeE9DQXdJRFU1T1NBd1VUVTROU0F3SURVNE1pQXlVVFUzT1NBMUlEUTFNeUF6TURWTU16STJJRFl3TkV3eU5qRWdNelEwVVRFNU5pQTRPQ0F4T1RZZ056bFJNakF4SURRMklESTJPQ0EwTmtneU56aFJNamcwSURReElESTROQ0F6T0ZReU9ESWdNVGxSTWpjNElEWWdNamN5SURCSU1qVTVVVEl5T0NBeUlERTFNU0F5VVRFeU15QXlJREV3TUNBeVZEWXpJREpVTkRZZ01WRXpNU0F4SURNeElERXdVVE14SURFMElETTBJREkyVkRNNUlEUXdVVFF4SURRMklEWXlJRFEyVVRFek1DQTBPU0F4TlRBZ09EVlJNVFUwSURreElESXlNU0F6TmpKTU1qZzVJRFl6TkZFeU9EY2dOak0xSURJek5DQTJNemRhSWk4K1BIQmhkR2dnYVdROUlrMUtXQzAwTkR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E5EUX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ORFEwTFZSRldDMUpMVEZFTnpBeUlpQmtQU0pOTWpFZ01qZzNVVEl5SURJNU1DQXlNeUF5T1RWVU1qZ2dNekUzVkRNNElETTBPRlExTXlBek9ERlVOek1nTkRFeFZEazVJRFF6TTFReE16SWdORFF5VVRFMU5pQTBORElnTVRjMUlEUXpOVlF5TURVZ05ERTNWREl5TVNBek9UVlVNakk1SURNM05rd3lNekVnTXpZNVVUSXpNU0F6TmpjZ01qTXlJRE0yTjB3eU5ETWdNemM0VVRNd05DQTBORElnTXpneUlEUTBNbEUwTXpZZ05EUXlJRFEyT1NBME1UVlVOVEF6SURNek5sWXpNalpSTlRBeklETXdNaUEwTXprZ05UTlJNemd4SUMweE9ESWdNemMzSUMweE9EbFJNelkwSUMweU1UWWdNek15SUMweU1UWlJNekU1SUMweU1UWWdNekV3SUMweU1EaFVNams1SUMweE9EWlJNams1SUMweE56Y2dNelU0SURVM1REUXlNQ0F6TURkUk5ESXpJRE15TWlBME1qTWdNelExVVRReU15QTBNRFFnTXpjNUlEUXdORWd6TnpSUk1qZzRJRFF3TkNBeU1qa2dNekF6VERJeU1pQXlPVEZNTVRnNUlERTFOMUV4TlRZZ01qWWdNVFV4SURFMlVURXpPQ0F0TVRFZ01UQTRJQzB4TVZFNU5TQXRNVEVnT0RjZ0xUVlVOellnTjFRM05DQXhOMUUzTkNBek1DQXhNVFFnTVRnNVZERTFOQ0F6TmpaUk1UVTBJRFF3TlNBeE1qZ2dOREExVVRFd055QTBNRFVnT1RJZ016YzNWRFk0SURNeE5sUTFOeUF5T0RCUk5UVWdNamM0SURReElESTNPRWd5TjFFeU1TQXlPRFFnTWpFZ01qZzNXaUl2UGp4d1lYUm9JR2xrUFNKTlNsZ3RORFEw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DBORFF0VkVWWUxVNHRNakpETlNJZ1pEMGlUVGM0SURJMU1GRTNPQ0F5TnpRZ09UVWdNamt5VkRFek9DQXpNVEJSTVRZeUlETXhNQ0F4T0RBZ01qazBWREU1T1NBeU5URlJNVGs1SURJeU5pQXhPRElnTWpBNFZERXpPU0F4T1RCVU9UWWdNakEzVkRjNElESTFNRm9pTHo0OGNHRjBhQ0JwWkQwaVRVcFlMVFEwTkM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UTBOQzFVUlZndFRpMHlReUlnWkQwaVRUYzRJRE0xVkRjNElEWXdWRGswSURFd00xUXhNemNnTVRJeFVURTJOU0F4TWpFZ01UZzNJRGsyVkRJeE1DQTRVVEl4TUNBdE1qY2dNakF4SUMwMk1GUXhPREFnTFRFeE4xUXhOVFFnTFRFMU9GUXhNekFnTFRFNE5WUXhNVGNnTFRFNU5GRXhNVE1nTFRFNU5DQXhNRFFnTFRFNE5WUTVOU0F0TVRjeVVUazFJQzB4TmpnZ01UQTJJQzB4TlRaVU1UTXhJQzB4TWpaVU1UVTNJQzAzTmxReE56TWdMVE5XT1V3eE56SWdPRkV4TnpBZ055QXhOamNnTmxReE5qRWdNMVF4TlRJZ01WUXhOREFnTUZFeE1UTWdNQ0E1TmlBeE4xb2lMejQ4Y0dGMGFDQnBaRDBpVFVwWUxUUTBOQ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UTBOQzFVUlZndFNTMHhSRFEyTWlJZ1pEMGlUVEl4SURJNE4xRXlNU0F5T1RVZ016QWdNekU0VkRVMUlETTNNRlE1T1NBME1qQlVNVFU0SURRME1sRXlNRFFnTkRReUlESXlOeUEwTVRkVU1qVXdJRE0xT0ZFeU5UQWdNelF3SURJeE5pQXlORFpVTVRneUlERXdOVkV4T0RJZ05qSWdNVGsySURRMVZESXpPQ0F5TjFReU9URWdORFJVTXpJNElEYzRURE16T1NBNU5WRXpOREVnT1RrZ016YzNJREkwTjFFME1EY2dNelkzSURReE15QXpPRGRVTkRJM0lEUXhObEUwTkRRZ05ETXhJRFEyTXlBME16RlJORGd3SURRek1TQTBPRGdnTkRJeFZEUTVOaUEwTURKTU5ESXdJRGcwVVRReE9TQTNPU0EwTVRrZ05qaFJOREU1SURReklEUXlOaUF6TlZRME5EY2dNalpSTkRZNUlESTVJRFE0TWlBMU4xUTFNVElnTVRRMVVUVXhOQ0F4TlRNZ05UTXlJREUxTTFFMU5URWdNVFV6SURVMU1TQXhORFJSTlRVd0lERXpPU0ExTkRrZ01UTXdWRFUwTUNBNU9GUTFNak1nTlRWVU5EazRJREUzVkRRMk1pQXRPRkUwTlRRZ0xURXdJRFF6T0NBdE1UQlJNemN5SUMweE1DQXpORGNnTkRaUk16UTFJRFExSURNek5pQXpObFF6TVRnZ01qRlVNamsySURaVU1qWTNJQzAyVkRJek15QXRNVEZSTVRnNUlDMHhNU0F4TlRVZ04xRXhNRE1nTXpn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RME5D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DBORFF0VkVWWUxVa3RNVVEwTlRNaUlHUTlJazB4TVRnZ0xURTJNbEV4TWpBZ0xURTJNaUF4TWpRZ0xURTJORlF4TXpVZ0xURTJOMVF4TkRjZ0xURTJPRkV4TmpBZ0xURTJPQ0F4TnpFZ0xURTFOVlF4T0RjZ0xURXlObEV4T1RjZ0xUazVJREl5TVNBeU4xUXlOamNnTWpZM1ZESTRPU0F6T0RKV016ZzFTREkwTWxFeE9UVWdNemcxSURFNU1pQXpPRGRSTVRnNElETTVNQ0F4T0RnZ016azNUREU1TlNBME1qVlJNVGszSURRek1DQXlNRE1nTkRNd1ZESTFNQ0EwTXpGUk1qazRJRFF6TVNBeU9UZ2dORE15VVRJNU9DQTBNelFnTXpBM0lEUTRNbFF6TVRrZ05UUXdVVE0xTmlBM01EVWdORFkxSURjd05WRTFNRElnTnpBeklEVXlOaUEyT0ROVU5UVXdJRFl6TUZFMU5UQWdOVGswSURVeU9TQTFOemhVTkRnM0lEVTJNVkUwTkRNZ05UWXhJRFEwTXlBMk1ETlJORFF6SURZeU1pQTBOVFFnTmpNMlZEUTNPQ0EyTlRkTU5EZzNJRFkyTWxFME56RWdOalk0SURRMU55QTJOamhSTkRRMUlEWTJPQ0EwTXpRZ05qVTRWRFF4T1NBMk16QlJOREV5SURZd01TQTBNRE1nTlRVeVZETTROeUEwTmpsVU16Z3dJRFF6TTFFek9EQWdORE14SURRek5TQTBNekZSTkRnd0lEUXpNU0EwT0RjZ05ETXdWRFE1T0NBME1qUlJORGs1SURReU1DQTBPVFlnTkRBM1ZEUTVNU0F6T1RGUk5EZzVJRE00TmlBME9ESWdNemcyVkRReU9DQXpPRFZJTXpjeVRETTBPU0F5TmpOUk16QXhJREUxSURJNE1pQXRORGRSTWpVMUlDMHhNeklnTWpFeUlDMHhOek5STVRjMUlDMHlNRFVnTVRNNUlDMHlNRFZSTVRBM0lDMHlNRFVnT0RFZ0xURTRObFExTlNBdE1UTXlVVFUxSUMwNU5TQTNOaUF0TnpoVU1URTRJQzAyTVZFeE5qSWdMVFl4SURFMk1pQXRNVEF6VVRFMk1pQXRNVEl5SURFMU1TQXRNVE0yVkRFeU55QXRNVFUzVERFeE9DQXRNVFl5V2lJdlBqeHdZWFJvSUdsa1BTSk5TbGd0TkRRMExWUkZXQzFKTFRGRU5EWXpJaUJrUFNKTk1UY3pJRE00TUZFeE56TWdOREExSURFMU5DQTBNRFZSTVRNd0lEUXdOU0F4TURRZ016YzJWRFl4SURJNE4xRTJNQ0F5T0RZZ05Ua2dNamcwVkRVNElESTRNVlExTmlBeU56bFVOVE1nTWpjNFZEUTVJREkzT0ZRME1TQXlOemhJTWpkUk1qRWdNamcwSURJeElESTROMUV5TVNBeU9UUWdNamtnTXpFMlZEVXpJRE0yT0ZRNU55QTBNVGxVTVRZd0lEUTBNVkV5TURJZ05EUXhJREl5TlNBME1UZFVNalE1SURNMk1WRXlORGtnTXpRMElESTBOaUF6TXpWUk1qUTJJRE15T1NBeU16RWdNamt4VkRJd01DQXlNREpVTVRneUlERXhNMUV4T0RJZ09EWWdNVGczSURZNVVUSXdNQ0F5TmlBeU5UQWdNalpSTWpnM0lESTJJRE14T1NBMk1GUXpOamtnTVRNNVZETTVPQ0F5TWpKVU5EQTVJREkzTjFFME1Ea2dNekF3SURRd01TQXpNVGRVTXpneklETTBNMVF6TmpVZ016WXhWRE0xTnlBek9ETlJNelUzSURRd05TQXpOellnTkRJMFZEUXhOeUEwTkROUk5ETTJJRFEwTXlBME5URWdOREkxVkRRMk55QXpOamRSTkRZM0lETTBNQ0EwTlRVZ01qZzBWRFF4T0NBeE5UbFVNelEzSURRd1ZESTBNU0F0TVRGUk1UYzNJQzB4TVNBeE16a2dNakpSTVRBeUlEVTBJREV3TWlBeE1UZFJNVEF5SURFME9DQXhNVEFnTVRneFZERTFNU0F5T1RoUk1UY3pJRE0yTWlBeE56TWdNemd3V2lJdlBqeHdZWFJvSUdsa1BTSk5TbGd0TkRRMExWUkZXQzFKTFRGRU5EUTJJaUJrUFNKTk16QTRJREkwVVRNMk55QXlOQ0EwTVRZZ056WlVORFkySURFNU4xRTBOallnTWpZd0lEUXhOQ0F5T0RSUk16QTRJRE14TVNBeU56Z2dNekl4VkRJek5pQXpOREZSTVRjMklETTRNeUF4TnpZZ05EWXlVVEUzTmlBMU1qTWdNakE0SURVM00xUXlOek1nTmpRNFVUTXdNaUEyTnpNZ016UXpJRFk0T0ZRME1EY2dOekEwU0RReE9FZzBNalZSTlRJeElEY3dOQ0ExTmpRZ05qUXdVVFUyTlNBMk5EQWdOVGMzSURZMU0xUTJNRE1nTmpneVZEWXlNeUEzTURSUk5qSTBJRGN3TkNBMk1qY2dOekEwVkRZek1pQTNNRFZSTmpRMUlEY3dOU0EyTkRVZ05qazRWRFl4TnlBMU56ZFVOVGcxSURRMU9WUTFOamtnTkRVMlVUVTBPU0EwTlRZZ05UUTVJRFEyTlZFMU5Ea2dORGN4SURVMU1DQTBOelZSTlRVd0lEUTNPQ0ExTlRFZ05EazBWRFUxTXlBMU1qQlJOVFV6SURVMU5DQTFORFFnTlRjNVZEVXlOaUEyTVRaVU5UQXhJRFkwTVZFME5qVWdOall5SURReE9TQTJOakpSTXpZeUlEWTJNaUF6TVRNZ05qRTJWREkyTXlBMU1UQlJNall6SURRNE1DQXlOemdnTkRVNFZETXhPU0EwTWpkUk16SXpJRFF5TlNBek9Ea2dOREE0VkRRMU5pQXpPVEJSTkRrd0lETTNPU0ExTWpJZ016UXlWRFUxTkNBeU5ESlJOVFUwSURJeE5pQTFORFlnTVRnMlVUVTBNU0F4TmpRZ05USTRJREV6TjFRME9USWdOemhVTkRJMklERTRWRE16TWlBdE1qQlJNekl3SUMweU1pQXlPVGdnTFRJeVVURTVPU0F0TWpJZ01UUTBJRE16VERFek5DQTBORXd4TURZZ01UTlJPRE1nTFRFMElEYzRJQzB4T0ZRMk5TQXRNakpSTlRJZ0xUSXlJRFV5SUMweE5GRTFNaUF0TVRFZ01URXdJREl5TVZFeE1USWdNakkzSURFek1DQXlNamRJTVRRelVURTBPU0F5TWpFZ01UUTVJREl4TmxFeE5Ea2dNakUwSURFME9DQXlNRGRVTVRRMElERTRObFF4TkRJZ01UVXpVVEUwTkNBeE1UUWdNVFl3SURnM1ZESXdNeUEwTjFReU5UVWdNamxVTXpBNElESTBXaUl2UGp4d1lYUm9JR2xrUFNKTlNsZ3RORFEw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5EUTBMVlJGV0MxSkxURkVORFE1SWlCa1BTSk5OVElnTmpRNFVUVXlJRFkzTUNBMk5TQTJPRE5JTnpaUk1URTRJRFk0TUNBeE9ERWdOamd3VVRJNU9TQTJPREFnTXpJd0lEWTRNMGd6TXpCUk16TTJJRFkzTnlBek16WWdOamMwVkRNek5DQTJOVFpSTXpJNUlEWTBNU0F6TWpVZ05qTTNTRE13TkZFeU9ESWdOak0xSURJM05DQTJNelZSTWpRMUlEWXpNQ0F5TkRJZ05qSXdVVEkwTWlBMk1UZ2dNamN4SURNMk9WUXpNREVnTVRFNFRETTNOQ0F5TXpWUk5EUTNJRE0xTWlBMU1qQWdORGN4VkRVNU5TQTFPVFJSTlRrNUlEWXdNU0ExT1RrZ05qQTVVVFU1T1NBMk16TWdOVFUxSURZek4xRTFNemNnTmpNM0lEVXpOeUEyTkRoUk5UTTNJRFkwT1NBMU16a2dOall4VVRVME1pQTJOelVnTlRRMUlEWTNPVlExTlRnZ05qZ3pVVFUyTUNBMk9ETWdOVGN3SURZNE0xUTJNRFFnTmpneVZEWTJPQ0EyT0RGUk56TTNJRFk0TVNBM05UVWdOamd6U0RjMk1sRTNOamtnTmpjMklEYzJPU0EyTnpKUk56WTVJRFkxTlNBM05qQWdOalF3VVRjMU55QTJNemNnTnpReklEWXpOMUUzTXpBZ05qTTJJRGN4T1NBMk16VlVOams0SURZek1GUTJPRElnTmpJelZEWTNNQ0EyTVRWVU5qWXdJRFl3T0ZRMk5USWdOVGs1VkRZME5TQTFPVEpNTkRVeUlESTRNbEV5TnpJZ0xUa2dNalkySUMweE5sRXlOak1nTFRFNElESTFPU0F0TWpGTU1qUXhJQzB5TWtneU16UlJNakUySUMweU1pQXlNVFlnTFRFMVVUSXhNeUF0T1NBeE56Y2dNekExVVRFek9TQTJNak1nTVRNNElEWXlObEV4TXpNZ05qTTNJRGMySURZek4wZzFPVkUxTWlBMk5ESWdOVElnTmpRNFdpSXZQanh3WVhSb0lHbGtQU0pOU2xndE5EUTBMVlJGV0MxT0xUSXlNVElpSUdROUlrMDROQ0F5TXpkVU9EUWdNalV3VkRrNElESTNNRWcyTnpsUk5qazBJREkyTWlBMk9UUWdNalV3VkRZM09TQXlNekJJT1RoUk9EUWdNak0zSURnMElESTFNRm9pTHo0OGNHRjBhQ0JwWkQwaVRVcFlMVFEwTkMxVVJWZ3RTUzB4UkRRME5TSWdaRDBpVFRJek1DQTJNemRSTWpBeklEWXpOeUF4T1RnZ05qTTRWREU1TXlBMk5EbFJNVGt6SURZM05pQXlNRFFnTmpneVVUSXdOaUEyT0RNZ016YzRJRFk0TTFFMU5UQWdOamd5SURVMk5DQTJPREJSTmpJd0lEWTNNaUEyTlRnZ05qVXlWRGN4TWlBMk1EWlVOek16SURVMk0xUTNNemtnTlRJNVVUY3pPU0EwT0RRZ056RXdJRFEwTlZRMk5ETWdNemcxVkRVM05pQXpOVEZVTlRNNElETXpPRXcxTkRVZ016TXpVVFl4TWlBeU9UVWdOakV5SURJeU0xRTJNVElnTWpFeUlEWXdOeUF4TmpKVU5qQXlJRGd3VmpjeFVUWXdNaUExTXlBMk1ETWdORE5VTmpFMElESTFWRFkwTUNBeE5sRTJOamdnTVRZZ05qZzJJRE00VkRjeE1pQTROVkUzTVRjZ09Ua2dOekl3SURFd01sUTNNelVnTVRBMVVUYzFOU0F4TURVZ056VTFJRGt6VVRjMU5TQTNOU0EzTXpFZ016WlJOamt6SUMweU1TQTJOREVnTFRJeFNEWXpNbEUxTnpFZ0xUSXhJRFV6TVNBMFZEUTROeUE0TWxFME9EY2dNVEE1SURVd01pQXhOalpVTlRFM0lESXpPVkUxTVRjZ01qa3dJRFEzTkNBek1UTlJORFU1SURNeU1DQTBORGtnTXpJeFZETTNPQ0F6TWpOSU16QTVUREkzTnlBeE9UTlJNalEwSURZeElESTBOQ0ExT1ZFeU5EUWdOVFVnTWpRMUlEVTBWREkxTWlBMU1GUXlOamtnTkRoVU16QXlJRFEyU0RNek0xRXpNemtnTXpnZ016TTVJRE0zVkRNek5pQXhPVkV6TXpJZ05pQXpNallnTUVnek1URlJNamMxSURJZ01UZ3dJREpSTVRRMklESWdNVEUzSURKVU56RWdNbFExTUNBeFVUTXpJREVnTXpNZ01UQlJNek1nTVRJZ016WWdNalJSTkRFZ05ETWdORFlnTkRWUk5UQWdORFlnTmpFZ05EWklOamRST1RRZ05EWWdNVEkzSURRNVVURTBNU0ExTWlBeE5EWWdOakZSTVRRNUlEWTFJREl4T0NBek16bFVNamczSURZeU9GRXlPRGNnTmpNMUlESXpNQ0EyTXpkYVRUWXpNQ0ExTlRSUk5qTXdJRFU0TmlBMk1Ea2dOakE0VkRVeU15QTJNelpSTlRJeElEWXpOaUExTURBZ05qTTJWRFEyTWlBMk16ZElORFF3VVRNNU15QTJNemNnTXpnMklEWXlOMUV6T0RVZ05qSTBJRE0xTWlBME9UUlVNekU1SURNMk1WRXpNVGtnTXpZd0lETTRPQ0F6TmpCUk5EWTJJRE0yTVNBME9USWdNelkzVVRVMU5pQXpOemNnTlRreUlEUXlObEUyTURnZ05EUTVJRFl4T1NBME9EWlVOak13SURVMU5Gb2lMejQ4Y0dGMGFDQnBaRDBpVFVwWUxUUTBOQz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AwTkRR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RME5DMVVSVmd0U1MweFJEUTFSU0lnWkQwaVRUTXpJREUxTjFFek15QXlOVGdnTVRBNUlETTBPVlF5T0RBZ05EUXhVVE0wTUNBME5ERWdNemN5SURNNE9WRXpOek1nTXprd0lETTNOeUF6T1RWVU16ZzRJRFF3TmxRME1EUWdOREU0VVRRek9DQTBORElnTkRVd0lEUTBNbEUwTlRRZ05EUXlJRFExTnlBME16bFVORFl3SURRek5GRTBOakFnTkRJMUlETTVNU0F4TkRsUk16SXdJQzB4TXpVZ016SXdJQzB4TXpsUk16SXdJQzB4TkRjZ016WTFJQzB4TkRoSU16a3dVVE01TmlBdE1UVTJJRE01TmlBdE1UVTNWRE01TXlBdE1UYzFVVE00T1NBdE1UZzRJRE00TXlBdE1UazBTRE0zTUZFek16a2dMVEU1TWlBeU5qSWdMVEU1TWxFeU16UWdMVEU1TWlBeU1URWdMVEU1TWxReE56UWdMVEU1TWxReE5UY2dMVEU1TTFFeE5ETWdMVEU1TXlBeE5ETWdMVEU0TlZFeE5ETWdMVEU0TWlBeE5EVWdMVEUzTUZFeE5Ea2dMVEUxTkNBeE5USWdMVEUxTVZReE56SWdMVEUwT0ZFeU1qQWdMVEUwT0NBeU16QWdMVEUwTVZFeU16Z2dMVEV6TmlBeU5UZ2dMVFV6VkRJM09TQXpNbEV5TnprZ016TWdNamN5SURJNVVUSXlOQ0F0TVRBZ01UY3lJQzB4TUZFeE1UY2dMVEV3SURjMUlETXdWRE16SURFMU4xcE5NelV5SURNeU5sRXpNamtnTkRBMUlESTNOeUEwTURWUk1qUXlJRFF3TlNBeU1UQWdNemMwVkRFMk1DQXlPVE5STVRNeElESXhOQ0F4TVRrZ01USTVVVEV4T1NBeE1qWWdNVEU1SURFeE9GUXhNVGdnTVRBMlVURXhPQ0EyTVNBeE16WWdORFJVTVRjNUlESTJVVEl6TXlBeU5pQXlPVEFnT1RoTU1qazRJREV3T1V3ek5USWdNekkyV2lJdlBqeHdZWFJvSUdsa1BTSk5TbGd0TkRRMExWUkZXQzFKTFRGRU5ETkRJaUJrUFNKTk5ETWdNVkV5TmlBeElESTJJREV3VVRJMklERXlJREk1SURJMFVUTTBJRFF6SURNNUlEUTFVVFF5SURRMklEVTBJRFEyU0RZd1VURXlNQ0EwTmlBeE16WWdOVE5STVRNM0lEVXpJREV6T0NBMU5GRXhORE1nTlRZZ01UUTVJRGMzVkRFNU9DQXlOek5STWpFd0lETXhPQ0F5TVRZZ016UTBVVEk0TmlBMk1qUWdNamcySURZeU5sRXlPRFFnTmpNd0lESTROQ0EyTXpGUk1qYzBJRFl6TnlBeU1UTWdOak0zU0RFNU0xRXhPRFFnTmpReklERTRPU0EyTmpKUk1Ua3pJRFkzTnlBeE9UVWdOamd3VkRJd09TQTJPRE5JTWpFelVUSTROU0EyT0RFZ016VTVJRFk0TVZFME9ERWdOamd4SURRNE55QTJPRE5JTkRrM1VUVXdOQ0EyTnpZZ05UQTBJRFkzTWxRMU1ERWdOalUxVkRRNU5DQTJNemxSTkRreElEWXpOeUEwTnpFZ05qTTNVVFEwTUNBMk16Y2dOREEzSURZek5GRXpPVE1nTmpNeElETTRPQ0EyTWpOUk16Z3hJRFl3T1NBek16Y2dORE15VVRNeU5pQXpPRFVnTXpFMUlETTBNVkV5TkRVZ05qVWdNalExSURVNVVUSTBOU0ExTWlBeU5UVWdOVEJVTXpBM0lEUTJTRE16T1ZFek5EVWdNemdnTXpRMUlETTNWRE0wTWlBeE9WRXpNemdnTmlBek16SWdNRWd6TVRaUk1qYzVJRElnTVRjNUlESlJNVFF6SURJZ01URXpJREpVTmpVZ01sUTBNeUF4V2lJdlBqd3ZaR1ZtY3o0OFp5QnpkSEp2YTJVOUltTjFjbkpsYm5SRGIyeHZjaUlnWm1sc2JEMGlZM1Z5Y21WdWRFTnZiRzl5SWlCemRISnZhMlV0ZDJsa2RHZzlJakFpSUhSeVlXNXpabTl5YlQwaWMyTmhiR1VvTVN3dE1Ta2lQanhuSUdSaGRHRXRiVzFzTFc1dlpHVTlJbTFoZEdnaVBqeG5JR1JoZEdFdGJXMXNMVzV2WkdVOUltMTBZV0pzWlNJK1BHY2daR0YwWVMxdGJXd3RibTlrWlQwaWJYUnlJaUIwY21GdWMyWnZjbTA5SW5SeVlXNXpiR0YwWlNnd0xERXhPVFFwSWo0OFp5QmtZWFJoTFcxdGJDMXViMlJsUFNKdGRHUWlMejQ4WnlCa1lYUmhMVzF0YkMxdWIyUmxQU0p0ZEdRaVBqeG5JR1JoZEdFdGJXMXNMVzV2WkdVOUlsUmxXRUYwYjIwaUlHUmhkR0V0YldwNExYUmxlR05zWVhOelBTSlBVa1FpUGp4bklHUmhkR0V0Ylcxc0xXNXZaR1U5SW0xcElqNDhkWE5sSUdSaGRHRXRZejBpTmpRaUlIaHNhVzVyT21oeVpXWTlJaU5OU2xndE5EUTBMVlJGV0MxT0xUWTBJaTgrUEM5blBqd3ZaejQ4WnlCa1lYUmhMVzF0YkMxdWIyUmxQU0p0YVNJZ2RISmhibk5tYjNKdFBTSjBjbUZ1YzJ4aGRHVW9OVFUyTERBcElqNDhkWE5sSUdSaGRHRXRZejBpTVVRME5ERWlJSGhzYVc1ck9taHlaV1k5SWlOTlNsZ3RORFEwTFZSRldDMUpMVEZFTkRReElpOCtQQzluUGp4bklHUmhkR0V0Ylcxc0xXNXZaR1U5SW0xdklpQjBjbUZ1YzJadmNtMDlJblJ5WVc1emJHRjBaU2d4TnpJeExqZ3NNQ2tpUGp4MWMyVWdaR0YwWVMxalBTSXpSQ0lnZUd4cGJtczZhSEpsWmowaUkwMUtXQzAwTkRRdFZFVllMVTR0TTBRaUx6NDhMMmMrUEdjZ1pHRjBZUzF0Yld3dGJtOWtaVDBpVkdWWVFYUnZiU0lnWkdGMFlTMXRhbmd0ZEdWNFkyeGhjM005SWs5U1JDSWdkSEpoYm5ObWIzSnRQU0owY21GdWMyeGhkR1VvTWpjM055NDJMREFwSWo0OFp5QmtZWFJoTFcxdGJDMXViMlJsUFNKdGFTSStQSFZ6WlNCa1lYUmhMV005SWpZMElpQjRiR2x1YXpwb2NtVm1QU0lqVFVwWUxUUTBOQzFVUlZndFRpMDJOQ0l2UGp3dlp6NDhMMmMrUEdjZ1pHRjBZUzF0Yld3dGJtOWtaVDBpYldraUlIUnlZVzV6Wm05eWJUMGlkSEpoYm5Oc1lYUmxLRE16TXpNdU5pd3dLU0krUEhWelpTQmtZWFJoTFdNOUlqRkVORFF6SWlCNGJHbHVhenBvY21WbVBTSWpUVXBZTFRRME5DMVVSVmd0U1MweFJEUTBNeUl2UGp3dlp6NDhaeUJrWVhSaExXMXRiQzF1YjJSbFBTSnRieUlnZEhKaGJuTm1iM0p0UFNKMGNtRnVjMnhoZEdVb05ETTJNaTR6TERBcElqNDhkWE5sSUdSaGRHRXRZejBpTTBRaUlIaHNhVzVyT21oeVpXWTlJaU5OU2xndE5EUTBMVlJGV0MxT0xUTkVJaTgrUEM5blBqeG5JR1JoZEdFdGJXMXNMVzV2WkdVOUltMW1jbUZqSWlCMGNtRnVjMlp2Y20wOUluUnlZVzV6YkdGMFpTZzFOREU0TGpFc01Da2lQanhuSUdSaGRHRXRiVzFzTFc1dlpHVTlJbTF5YjNjaUlIUnlZVzV6Wm05eWJUMGlkSEpoYm5Oc1lYUmxLREl5TUN3M05UVXBJajQ4WnlCa1lYUmhMVzF0YkMxdWIyUmxQU0p0YzNWaUlqNDhaeUJrWVhSaExXMXRiQzF1YjJSbFBTSnRhU0krUEhWelpTQmtZWFJoTFdNOUlqRkVOekF5SWlCNGJHbHVhenBvY21WbVBTSWpUVXBZTFRRME5DMVVSVmd0U1MweFJEY3dNaUl2UGp3dlp6NDhaeUJrWVhSaExXMXRiQzF1YjJSbFBTSnRhU0lnZEhKaGJuTm1iM0p0UFNKMGNtRnVjMnhoZEdVb05UTXdMQzB4TlRBcElITmpZV3hsS0RBdU56QTNLU0krUEhWelpTQmtZWFJoTFdNOUlqRkVORFUySWlCNGJHbHVhenBvY21WbVBTSWpUVXBZTFRRME5DMVVSVmd0U1MweFJEUTFOaUl2UGp3dlp6NDhMMmMrUEdjZ1pHRjBZUzF0Yld3dGJtOWtaVDBpYlc4aUlIUnlZVzV6Wm05eWJUMGlkSEpoYm5Oc1lYUmxLREV3TkRZdU1pd3dLU0krUEhWelpTQmtZWFJoTFdNOUlqSXlRelVpSUhoc2FXNXJPbWh5WldZOUlpTk5TbGd0TkRRMExWUkZXQzFPTFRJeVF6VWlMejQ4TDJjK1BHY2daR0YwWVMxdGJXd3RibTlrWlQwaWJYTjFZaUlnZEhKaGJuTm1iM0p0UFNKMGNtRnVjMnhoZEdVb01UVTBOaTQwTERBcElqNDhaeUJrWVhSaExXMXRiQzF1YjJSbFBTSnRhU0krUEhWelpTQmtZWFJoTFdNOUlqRkVORFZDSWlCNGJHbHVhenBvY21WbVBTSWpUVXBZTFRRME5DMVVSVmd0U1MweFJEUTFRaUl2UGp3dlp6NDhaeUJrWVhSaExXMXRiQzF1YjJSbFBTSlVaVmhCZEc5dElpQjBjbUZ1YzJadmNtMDlJblJ5WVc1emJHRjBaU2cyTXpNc0xURTFNQ2tnYzJOaGJHVW9NQzQzTURjcElpQmtZWFJoTFcxcWVDMTBaWGhqYkdGemN6MGlUMUpFSWo0OFp5QmtZWFJoTFcxdGJDMXViMlJsUFNKdGFTSStQSFZ6WlNCa1lYUmhMV005SWpGRU5EVTJJaUI0YkdsdWF6cG9jbVZtUFNJalRVcFlMVFEwTkMxVVJWZ3RTUzB4UkRRMU5pSXZQand2Wno0OFp5QmtZWFJoTFcxdGJDMXViMlJsUFNKdGJ5SWdkSEpoYm5ObWIzSnRQU0owY21GdWMyeGhkR1VvTXpRMUxEQXBJajQ4ZFhObElHUmhkR0V0WXowaU1rTWlJSGhzYVc1ck9taHlaV1k5SWlOTlNsZ3RORFEwTFZSRldDMU9MVEpESWk4K1BDOW5QanhuSUdSaGRHRXRiVzFzTFc1dlpHVTlJbTFwSWlCMGNtRnVjMlp2Y20wOUluUnlZVzV6YkdGMFpTZzJNak1zTUNraVBqeDFjMlVnWkdGMFlTMWpQU0l4UkRRMk1DSWdlR3hwYm1zNmFISmxaajBpSTAxS1dDMDBORFF0VkVWWUxVa3RNVVEwTmpBaUx6NDhMMmMrUEdjZ1pHRjBZUzF0Yld3dGJtOWtaVDBpYldraUlIUnlZVzV6Wm05eWJUMGlkSEpoYm5Oc1lYUmxLREV3T1RJc01Da2lQangxYzJVZ1pHRjBZUzFqUFNJeFJEUTJNaUlnZUd4cGJtczZhSEpsWmowaUkwMUtXQzAwTkRRdFZFVllMVWt0TVVRME5qSWlMejQ4TDJjK1BHY2daR0YwWVMxdGJXd3RibTlrWlQwaWJXa2lJSFJ5WVc1elptOXliVDBpZEhKaGJuTnNZWFJsS0RFMk5qUXNNQ2tpUGp4MWMyVWdaR0YwWVMxalBTSXhSRFExUmlJZ2VHeHBibXM2YUhKbFpqMGlJMDFLV0MwME5EUXRWRVZZTFVrdE1VUTBOVVlpTHo0OEwyYytQR2NnWkdGMFlTMXRiV3d0Ym05a1pUMGliV2tpSUhSeVlXNXpabTl5YlQwaWRISmhibk5zWVhSbEtESXhNVFVzTUNraVBqeDFjMlVnWkdGMFlTMWpQU0l4UkRRMU15SWdlR3hwYm1zNmFISmxaajBpSTAxS1dDMDBORFF0VkVWWUxVa3RNVVEwTlRNaUx6NDhMMmMrUEM5blBqd3ZaejQ4WnlCa1lYUmhMVzF0YkMxdWIyUmxQU0p0YzNWaUlpQjBjbUZ1YzJadmNtMDlJblJ5WVc1emJHRjBaU2cwTVRFekxqZ3NNQ2tpUGp4bklHUmhkR0V0Ylcxc0xXNXZaR1U5SW0xcElqNDhkWE5sSUdSaGRHRXRZejBpTVVRME5qTWlJSGhzYVc1ck9taHlaV1k5SWlOTlNsZ3RORFEwTFZSRldDMUpMVEZFTkRZeklpOCtQQzluUGp4bklHUmhkR0V0Ylcxc0xXNXZaR1U5SWxSbFdFRjBiMjBpSUhSeVlXNXpabTl5YlQwaWRISmhibk5zWVhSbEtEVXhPQ3d0TVRVd0tTQnpZMkZzWlNnd0xqY3dOeWtpSUdSaGRHRXRiV3A0TFhSbGVHTnNZWE56UFNKUFVrUWlQanhuSUdSaGRHRXRiVzFzTFc1dlpHVTlJbTFwSWo0OGRYTmxJR1JoZEdFdFl6MGlNVVEwTmpBaUlIaHNhVzVyT21oeVpXWTlJaU5OU2xndE5EUTBMVlJGV0MxSkxURkVORFl3SWk4K1BDOW5QanhuSUdSaGRHRXRiVzFzTFc1dlpHVTlJbTFwSWlCMGNtRnVjMlp2Y20wOUluUnlZVzV6YkdGMFpTZzBOamtzTUNraVBqeDFjMlVnWkdGMFlTMWpQU0l4UkRRMk1pSWdlR3hwYm1zNmFISmxaajBpSTAxS1dDMDBORFF0VkVWWUxVa3RNVVEwTmpJaUx6NDhMMmMrUEdjZ1pHRjBZUzF0Yld3dGJtOWtaVDBpYldraUlIUnlZVzV6Wm05eWJUMGlkSEpoYm5Oc1lYUmxLREV3TkRFc01Da2lQangxYzJVZ1pHRjBZUzFqUFNJeFJEUTFSaUlnZUd4cGJtczZhSEpsWmowaUkwMUtXQzAwTkRRdFZFVllMVWt0TVVRME5VWWlMejQ4TDJjK1BHY2daR0YwWVMxdGJXd3RibTlrWlQwaWJXa2lJSFJ5WVc1elptOXliVDBpZEhKaGJuTnNZWFJsS0RFME9USXNNQ2tpUGp4MWMyVWdaR0YwWVMxalBTSXhSRFExTXlJZ2VHeHBibXM2YUhKbFpqMGlJMDFLV0MwME5EUXRWRVZZTFVrdE1VUTBOVE1pTHo0OEwyYytQQzluUGp3dlp6NDhaeUJrWVhSaExXMXRiQzF1YjJSbFBTSnRjM1ZpSWlCMGNtRnVjMlp2Y20wOUluUnlZVzV6YkdGMFpTZzJNVEkxTGpjc01Da2lQanhuSUdSaGRHRXRiVzFzTFc1dlpHVTlJbTFwSWo0OGRYTmxJR1JoZEdFdFl6MGlNVVEwTkRZaUlIaHNhVzVyT21oeVpXWTlJaU5OU2xndE5EUTBMVlJGV0MxSkxURkVORFEySWk4K1BDOW5QanhuSUdSaGRHRXRiVzFzTFc1dlpHVTlJbFJsV0VGMGIyMGlJSFJ5WVc1elptOXliVDBpZEhKaGJuTnNZWFJsS0RZME5pd3RNVFV3S1NCelkyRnNaU2d3TGpjd055a2lJR1JoZEdFdGJXcDRMWFJsZUdOc1lYTnpQU0pQVWtRaVBqeG5JR1JoZEdFdGJXMXNMVzV2WkdVOUltMXBJajQ4ZFhObElHUmhkR0V0WXowaU1VUTBOakFpSUhoc2FXNXJPbWh5WldZOUlpTk5TbGd0TkRRMExWUkZXQzFKTFRGRU5EWXdJaTgrUEM5blBqeG5JR1JoZEdFdGJXMXNMVzV2WkdVOUltMXBJaUIwY21GdWMyWnZjbTA5SW5SeVlXNXpiR0YwWlNnME5qa3NNQ2tpUGp4MWMyVWdaR0YwWVMxalBTSXhSRFEyTWlJZ2VHeHBibXM2YUhKbFpqMGlJMDFLV0MwME5EUXRWRVZZTFVrdE1VUTBOaklpTHo0OEwyYytQR2NnWkdGMFlTMXRiV3d0Ym05a1pUMGliV2tpSUhSeVlXNXpabTl5YlQwaWRISmhibk5zWVhSbEtERXdOREVzTUNraVBqeDFjMlVnWkdGMFlTMWpQU0l4UkRRMVJpSWdlR3hwYm1zNmFISmxaajBpSTAxS1dDMDBORFF0VkVWWUxVa3RNVVEwTlVZaUx6NDhMMmMrUEdjZ1pHRjBZUzF0Yld3dGJtOWtaVDBpYldraUlIUnlZVzV6Wm05eWJUMGlkSEpoYm5Oc1lYUmxLREUwT1RJc01Da2lQangxYzJVZ1pHRjBZUzFqUFNJeFJEUTFNeUlnZUd4cGJtczZhSEpsWmowaUkwMUtXQzAwTkRRdFZFVllMVWt0TVVRME5UTWlMejQ4TDJjK1BDOW5Qand2Wno0OFp5QmtZWFJoTFcxdGJDMXViMlJsUFNKdGJ5SWdkSEpoYm5ObWIzSnRQU0owY21GdWMyeGhkR1VvT0RRNE55NDVMREFwSWo0OGRYTmxJR1JoZEdFdFl6MGlNakpETlNJZ2VHeHBibXM2YUhKbFpqMGlJMDFLV0MwME5EUXRWRVZZTFU0dE1qSkROU0l2UGp3dlp6NDhaeUJrWVhSaExXMXRiQzF1YjJSbFBTSlVaVmhCZEc5dElpQmtZWFJoTFcxcWVDMTBaWGhqYkdGemN6MGlUMUpFSWlCMGNtRnVjMlp2Y20wOUluUnlZVzV6YkdGMFpTZzRPVGc0TGpFc01Da2lQanhuSUdSaGRHRXRiVzFzTFc1dlpHVTlJbTFwSWo0OGRYTmxJR1JoZEdFdFl6MGlOalFpSUhoc2FXNXJPbWh5WldZOUlpTk5TbGd0TkRRMExWUkZXQzFPTFRZMElpOCtQQzluUGp3dlp6NDhaeUJrWVhSaExXMXRiQzF1YjJSbFBTSnRhU0lnZEhKaGJuTm1iM0p0UFNKMGNtRnVjMnhoZEdVb09UVTBOQzR4TERBcElqNDhkWE5sSUdSaGRHRXRZejBpTVVRME5qRWlJSGhzYVc1ck9taHlaV1k5SWlOTlNsZ3RORFEwTFZSRldDMUpMVEZFTkRZeElpOCtQQzluUGp3dlp6NDhaeUJrWVhSaExXMXRiQzF1YjJSbFBTSnRhU0lnZEhKaGJuTm1iM0p0UFNKMGNtRnVjMnhoZEdVb05EYzRPQzR4TEMwMk9EWXBJajQ4ZFhObElHUmhkR0V0WXowaU1VUTBORGtpSUhoc2FXNXJPbWh5WldZOUlpTk5TbGd0TkRRMExWUkZXQzFKTFRGRU5EUTVJaTgrUEM5blBqeHlaV04wSUhkcFpIUm9QU0l4TURFd05TNHhJaUJvWldsbmFIUTlJall3SWlCNFBTSXhNakFpSUhrOUlqSXlNQ0l2UGp3dlp6NDhaeUJrWVhSaExXMXRiQzF1YjJSbFBTSnRieUlnZEhKaGJuTm1iM0p0UFNKMGNtRnVjMnhoZEdVb01UVTVPRFV1TkN3d0tTSStQSFZ6WlNCa1lYUmhMV005SWpJeU1USWlJSGhzYVc1ck9taHlaV1k5SWlOTlNsZ3RORFEwTFZSRldDMU9MVEl5TVRJaUx6NDhMMmMrUEdjZ1pHRjBZUzF0Yld3dGJtOWtaVDBpYlhOMVlpSWdkSEpoYm5ObWIzSnRQU0owY21GdWMyeGhkR1VvTVRZNU9EVXVOeXd3S1NJK1BHY2daR0YwWVMxdGJXd3RibTlrWlQwaWJXa2lQangxYzJVZ1pHRjBZUzFqUFNJeFJEUTBOU0lnZUd4cGJtczZhSEpsWmowaUkwMUtXQzAwTkRRdFZFVllMVWt0TVVRME5EVWlMejQ4TDJjK1BHY2daR0YwWVMxdGJXd3RibTlrWlQwaVZHVllRWFJ2YlNJZ2RISmhibk5tYjNKdFBTSjBjbUZ1YzJ4aGRHVW9Oemt5TEMweE5UQXBJSE5qWVd4bEtEQXVOekEzS1NJZ1pHRjBZUzF0YW5ndGRHVjRZMnhoYzNNOUlrOVNSQ0krUEdjZ1pHRjBZUzF0Yld3dGJtOWtaVDBpYldraVBqeDFjMlVnWkdGMFlTMWpQU0l4UkRRMVJpSWdlR3hwYm1zNmFISmxaajBpSTAxS1dDMDBORFF0VkVWWUxVa3RNVVEwTlVZaUx6NDhMMmMrUEdjZ1pHRjBZUzF0Yld3dGJtOWtaVDBpYldraUlIUnlZVzV6Wm05eWJUMGlkSEpoYm5Oc1lYUmxLRFExTVN3d0tTSStQSFZ6WlNCa1lYUmhMV005SWpGRU5EVXlJaUI0YkdsdWF6cG9jbVZtUFNJalRVcFlMVFEwTkMxVVJWZ3RTUzB4UkRRMU1pSXZQand2Wno0OFp5QmtZWFJoTFcxdGJDMXViMlJsUFNKdGFTSWdkSEpoYm5ObWIzSnRQU0owY21GdWMyeGhkR1VvT1RFM0xEQXBJajQ4ZFhObElHUmhkR0V0WXowaU1VUTBOVEFpSUhoc2FXNXJPbWh5WldZOUlpTk5TbGd0TkRRMExWUkZXQzFKTFRGRU5EVXdJaTgrUEM5blBqd3ZaejQ4TDJjK1BHY2daR0YwWVMxdGJXd3RibTlrWlQwaVZHVllRWFJ2YlNJZ1pHRjBZUzF0YW5ndGRHVjRZMnhoYzNNOUlrOVNSQ0lnZEhKaGJuTm1iM0p0UFNKMGNtRnVjMnhoZEdVb01UZzNPREl1TXl3d0tTSStQR2NnWkdGMFlTMXRiV3d0Ym05a1pUMGliV2tpUGp4MWMyVWdaR0YwWVMxalBTSTJOQ0lnZUd4cGJtczZhSEpsWmowaUkwMUtXQzAwTkRRdFZFVllMVTR0TmpRaUx6NDhMMmMrUEM5blBqeG5JR1JoZEdFdGJXMXNMVzV2WkdVOUltMXBJaUIwY21GdWMyWnZjbTA5SW5SeVlXNXpiR0YwWlNneE9UTXpPQzR6TERBcElqNDhkWE5sSUdSaGRHRXRZejBpTVVRME5qRWlJSGhzYVc1ck9taHlaV1k5SWlOTlNsZ3RORFEwTFZSRldDMUpMVEZFTkRZeElpOCtQQzluUGp3dlp6NDhMMmMrUEdjZ1pHRjBZUzF0Yld3dGJtOWtaVDBpYlhSeUlpQjBjbUZ1YzJadmNtMDlJblJ5WVc1emJHRjBaU2d3TEMweE1qYzBLU0krUEdjZ1pHRjBZUzF0Yld3dGJtOWtaVDBpYlhSa0lpOCtQR2NnWkdGMFlTMXRiV3d0Ym05a1pUMGliWFJrSWo0OFp5QmtZWFJoTFcxdGJDMXViMlJsUFNKdFpuSmhZeUkrUEdjZ1pHRjBZUzF0Yld3dGJtOWtaVDBpYlhKdmR5SWdkSEpoYm5ObWIzSnRQU0owY21GdWMyeGhkR1VvTWpJd0xEWTNOaWtpUGp4bklHUmhkR0V0Ylcxc0xXNXZaR1U5SWxSbFdFRjBiMjBpSUdSaGRHRXRiV3A0TFhSbGVHTnNZWE56UFNKUFVrUWlQanhuSUdSaGRHRXRiVzFzTFc1dlpHVTlJbTFwSWo0OGRYTmxJR1JoZEdFdFl6MGlOalFpSUhoc2FXNXJPbWh5WldZOUlpTk5TbGd0TkRRMExWUkZXQzFPTFRZMElpOCtQQzluUGp3dlp6NDhaeUJrWVhSaExXMXRiQzF1YjJSbFBTSnRhU0lnZEhKaGJuTm1iM0p0UFNKMGNtRnVjMnhoZEdVb05UVTJMREFwSWo0OGRYTmxJR1JoZEdFdFl6MGlNVVEwTkRFaUlIaHNhVzVyT21oeVpXWTlJaU5OU2xndE5EUTBMVlJGV0MxSkxURkVORFF4SWk4K1BDOW5Qand2Wno0OFp5QmtZWFJoTFcxdGJDMXViMlJsUFNKdGNtOTNJaUIwY21GdWMyWnZjbTA5SW5SeVlXNXpiR0YwWlNnME9ETXVOU3d0TmpnMktTSStQR2NnWkdGMFlTMXRiV3d0Ym05a1pUMGlWR1ZZUVhSdmJTSWdaR0YwWVMxdGFuZ3RkR1Y0WTJ4aGMzTTlJazlTUkNJK1BHY2daR0YwWVMxdGJXd3RibTlrWlQwaWJXa2lQangxYzJVZ1pHRjBZUzFqUFNJMk5DSWdlR3hwYm1zNmFISmxaajBpSTAxS1dDMDBORFF0VkVWWUxVNHROalFpTHo0OEwyYytQQzluUGp4bklHUmhkR0V0Ylcxc0xXNXZaR1U5SW0xcElpQjBjbUZ1YzJadmNtMDlJblJ5WVc1emJHRjBaU2cxTlRZc01Da2lQangxYzJVZ1pHRjBZUzFqUFNJeFJEUTJNU0lnZUd4cGJtczZhSEpsWmowaUkwMUtXQzAwTkRRdFZFVllMVWt0TVVRME5qRWlMejQ4TDJjK1BDOW5Qanh5WldOMElIZHBaSFJvUFNJeE5qUTBJaUJvWldsbmFIUTlJall3SWlCNFBTSXhNakFpSUhrOUlqSXlNQ0l2UGp3dlp6NDhaeUJrWVhSaExXMXRiQzF1YjJSbFBTSnRieUlnZEhKaGJuTm1iM0p0UFNKMGNtRnVjMnhoZEdVb01qRTJNUzQ0TERBcElqNDhkWE5sSUdSaGRHRXRZejBpTTBRaUlIaHNhVzVyT21oeVpXWTlJaU5OU2xndE5EUTBMVlJGV0MxT0xUTkVJaTgrUEM5blBqeG5JR1JoZEdFdGJXMXNMVzV2WkdVOUltMW1jbUZqSWlCMGNtRnVjMlp2Y20wOUluUnlZVzV6YkdGMFpTZ3pNakUzTGpZc01Da2lQanhuSUdSaGRHRXRiVzFzTFc1dlpHVTlJbTF5YjNjaUlIUnlZVzV6Wm05eWJUMGlkSEpoYm5Oc1lYUmxLREl5TUN3Mk56WXBJajQ4WnlCa1lYUmhMVzF0YkMxdWIyUmxQU0pVWlZoQmRHOXRJaUJrWVhSaExXMXFlQzEwWlhoamJHRnpjejBpVDFKRUlqNDhaeUJrWVhSaExXMXRiQzF1YjJSbFBTSnRhU0krUEhWelpTQmtZWFJoTFdNOUlqWTBJaUI0YkdsdWF6cG9jbVZtUFNJalRVcFlMVFEwTkMxVVJWZ3RUaTAyTkNJdlBqd3ZaejQ4TDJjK1BHY2daR0YwWVMxdGJXd3RibTlrWlQwaWJXa2lJSFJ5WVc1elptOXliVDBpZEhKaGJuTnNZWFJsS0RVMU5pd3dLU0krUEhWelpTQmtZWFJoTFdNOUlqRkVORFF6SWlCNGJHbHVhenBvY21WbVBTSWpUVXBZTFRRME5DMVVSVmd0U1MweFJEUTBNeUl2UGp3dlp6NDhMMmMrUEdjZ1pHRjBZUzF0Yld3dGJtOWtaVDBpYlhKdmR5SWdkSEpoYm5ObWIzSnRQU0owY21GdWMyeGhkR1VvTkRFMUxDMDJPRFlwSWo0OFp5QmtZWFJoTFcxdGJDMXViMlJsUFNKVVpWaEJkRzl0SWlCa1lYUmhMVzFxZUMxMFpYaGpiR0Z6Y3owaVQxSkVJajQ4WnlCa1lYUmhMVzF0YkMxdWIyUmxQU0p0YVNJK1BIVnpaU0JrWVhSaExXTTlJalkwSWlCNGJHbHVhenBvY21WbVBTSWpUVXBZTFRRME5DMVVSVmd0VGkwMk5DSXZQand2Wno0OEwyYytQR2NnWkdGMFlTMXRiV3d0Ym05a1pUMGliV2tpSUhSeVlXNXpabTl5YlQwaWRISmhibk5zWVhSbEtEVTFOaXd3S1NJK1BIVnpaU0JrWVhSaExXTTlJakZFTkRZeElpQjRiR2x1YXpwb2NtVm1QU0lqVFVwWUxUUTBOQzFVUlZndFNTMHhSRFEyTVNJdlBqd3ZaejQ4TDJjK1BISmxZM1FnZDJsa2RHZzlJakUxTURjaUlHaGxhV2RvZEQwaU5qQWlJSGc5SWpFeU1DSWdlVDBpTWpJd0lpOCtQQzluUGp4bklHUmhkR0V0Ylcxc0xXNXZaR1U5SW0xdklpQjBjbUZ1YzJadmNtMDlJblJ5WVc1emJHRjBaU2cxTWpReUxqTXNNQ2tpUGp4MWMyVWdaR0YwWVMxalBTSXpSQ0lnZUd4cGJtczZhSEpsWmowaUkwMUtXQzAwTkRRdFZFVllMVTR0TTBRaUx6NDhMMmMrUEdjZ1pHRjBZUzF0Yld3dGJtOWtaVDBpYldaeVlXTWlJSFJ5WVc1elptOXliVDBpZEhKaGJuTnNZWFJsS0RZeU9UZ3VNU3d3S1NJK1BHY2daR0YwWVMxdGJXd3RibTlrWlQwaWJYSnZkeUlnZEhKaGJuTm1iM0p0UFNKMGNtRnVjMnhoZEdVb01qSXdMRGMxTlNraVBqeG5JR1JoZEdFdGJXMXNMVzV2WkdVOUltMXpkV0lpUGp4bklHUmhkR0V0Ylcxc0xXNXZaR1U5SW0xcElqNDhkWE5sSUdSaGRHRXRZejBpTVVRM01ESWlJSGhzYVc1ck9taHlaV1k5SWlOTlNsZ3RORFEwTFZSRldDMUpMVEZFTnpBeUlpOCtQQzluUGp4bklHUmhkR0V0Ylcxc0xXNXZaR1U5SW0xcElpQjBjbUZ1YzJadmNtMDlJblJ5WVc1emJHRjBaU2cxTXpBc0xURTFNQ2tnYzJOaGJHVW9NQzQzTURjcElqNDhkWE5sSUdSaGRHRXRZejBpTVVRME5UWWlJSGhzYVc1ck9taHlaV1k5SWlOTlNsZ3RORFEwTFZSRldDMUpMVEZFTkRVMklpOCtQQzluUGp3dlp6NDhaeUJrWVhSaExXMXRiQzF1YjJSbFBTSnRieUlnZEhKaGJuTm1iM0p0UFNKMGNtRnVjMnhoZEdVb01UQTBOaTR5TERBcElqNDhkWE5sSUdSaGRHRXRZejBpTWpKRE5TSWdlR3hwYm1zNmFISmxaajBpSTAxS1dDMDBORFF0VkVWWUxVNHRNakpETlNJdlBqd3ZaejQ4WnlCa1lYUmhMVzF0YkMxdWIyUmxQU0p0YzNWaUlpQjBjbUZ1YzJadmNtMDlJblJ5WVc1emJHRjBaU2d4TlRRMkxqUXNNQ2tpUGp4bklHUmhkR0V0Ylcxc0xXNXZaR1U5SW0xcElqNDhkWE5sSUdSaGRHRXRZejBpTVVRME5VSWlJSGhzYVc1ck9taHlaV1k5SWlOTlNsZ3RORFEwTFZSRldDMUpMVEZFTkRWQ0lpOCtQQzluUGp4bklHUmhkR0V0Ylcxc0xXNXZaR1U5SWxSbFdFRjBiMjBpSUhSeVlXNXpabTl5YlQwaWRISmhibk5zWVhSbEtEWXpNeXd0TVRVd0tTQnpZMkZzWlNnd0xqY3dOeWtpSUdSaGRHRXRiV3A0TFhSbGVHTnNZWE56UFNKUFVrUWlQanhuSUdSaGRHRXRiVzFzTFc1dlpHVTlJbTFwSWo0OGRYTmxJR1JoZEdFdFl6MGlNVVEwTlRZaUlIaHNhVzVyT21oeVpXWTlJaU5OU2xndE5EUTBMVlJGV0MxSkxURkVORFUySWk4K1BDOW5QanhuSUdSaGRHRXRiVzFzTFc1dlpHVTlJbTF2SWlCMGNtRnVjMlp2Y20wOUluUnlZVzV6YkdGMFpTZ3pORFVzTUNraVBqeDFjMlVnWkdGMFlTMWpQU0l5UXlJZ2VHeHBibXM2YUhKbFpqMGlJMDFLV0MwME5EUXRWRVZZTFU0dE1rTWlMejQ4TDJjK1BHY2daR0YwWVMxdGJXd3RibTlrWlQwaWJXa2lJSFJ5WVc1elptOXliVDBpZEhKaGJuTnNZWFJsS0RZeU15d3dLU0krUEhWelpTQmtZWFJoTFdNOUlqRkVORFl3SWlCNGJHbHVhenBvY21WbVBTSWpUVXBZTFRRME5DMVVSVmd0U1MweFJEUTJNQ0l2UGp3dlp6NDhaeUJrWVhSaExXMXRiQzF1YjJSbFBTSnRhU0lnZEhKaGJuTm1iM0p0UFNKMGNtRnVjMnhoZEdVb01UQTVNaXd3S1NJK1BIVnpaU0JrWVhSaExXTTlJakZFTkRZeUlpQjRiR2x1YXpwb2NtVm1QU0lqVFVwWUxUUTBOQzFVUlZndFNTMHhSRFEyTWlJdlBqd3ZaejQ4WnlCa1lYUmhMVzF0YkMxdWIyUmxQU0p0YVNJZ2RISmhibk5tYjNKdFBTSjBjbUZ1YzJ4aGRHVW9NVFkyTkN3d0tTSStQSFZ6WlNCa1lYUmhMV005SWpGRU5EVkdJaUI0YkdsdWF6cG9jbVZtUFNJalRVcFlMVFEwTkMxVVJWZ3RTUzB4UkRRMVJpSXZQand2Wno0OFp5QmtZWFJoTFcxdGJDMXViMlJsUFNKdGFTSWdkSEpoYm5ObWIzSnRQU0owY21GdWMyeGhkR1VvTWpFeE5Td3dLU0krUEhWelpTQmtZWFJoTFdNOUlqRkVORFV6SWlCNGJHbHVhenBvY21WbVBTSWpUVXBZTFRRME5DMVVSVmd0U1MweFJEUTFNeUl2UGp3dlp6NDhMMmMrUEM5blBqeG5JR1JoZEdFdGJXMXNMVzV2WkdVOUltMXBJaUIwY21GdWMyWnZjbTA5SW5SeVlXNXpiR0YwWlNnME1URXpMamdzTUNraVBqeDFjMlVnWkdGMFlTMWpQU0l4UkRRMVJTSWdlR3hwYm1zNmFISmxaajBpSTAxS1dDMDBORFF0VkVWWUxVa3RNVVEwTlVVaUx6NDhMMmMrUEdjZ1pHRjBZUzF0Yld3dGJtOWtaVDBpYlhOMVlpSWdkSEpoYm5ObWIzSnRQU0owY21GdWMyeGhkR1VvTkRVM015NDRMREFwSWo0OFp5QmtZWFJoTFcxdGJDMXViMlJsUFNKdGFTSStQSFZ6WlNCa1lYUmhMV005SWpGRU5EWXpJaUI0YkdsdWF6cG9jbVZtUFNJalRVcFlMVFEwTkMxVVJWZ3RTUzB4UkRRMk15SXZQand2Wno0OFp5QmtZWFJoTFcxdGJDMXViMlJsUFNKVVpWaEJkRzl0SWlCMGNtRnVjMlp2Y20wOUluUnlZVzV6YkdGMFpTZzFNVGdzTFRFMU1Da2djMk5oYkdVb01DNDNNRGNwSWlCa1lYUmhMVzFxZUMxMFpYaGpiR0Z6Y3owaVQxSkVJajQ4WnlCa1lYUmhMVzF0YkMxdWIyUmxQU0p0YVNJK1BIVnpaU0JrWVhSaExXTTlJakZFTkRZd0lpQjRiR2x1YXpwb2NtVm1QU0lqVFVwWUxUUTBOQzFVUlZndFNTMHhSRFEyTUNJdlBqd3ZaejQ4WnlCa1lYUmhMVzF0YkMxdWIyUmxQU0p0YVNJZ2RISmhibk5tYjNKdFBTSjBjbUZ1YzJ4aGRHVW9ORFk1TERBcElqNDhkWE5sSUdSaGRHRXRZejBpTVVRME5qSWlJSGhzYVc1ck9taHlaV1k5SWlOTlNsZ3RORFEwTFZSRldDMUpMVEZFTkRZeUlpOCtQQzluUGp4bklHUmhkR0V0Ylcxc0xXNXZaR1U5SW0xcElpQjBjbUZ1YzJadmNtMDlJblJ5WVc1emJHRjBaU2d4TURReExEQXBJajQ4ZFhObElHUmhkR0V0WXowaU1VUTBOVVlpSUhoc2FXNXJPbWh5WldZOUlpTk5TbGd0TkRRMExWUkZXQzFKTFRGRU5EVkdJaTgrUEM5blBqeG5JR1JoZEdFdGJXMXNMVzV2WkdVOUltMXBJaUIwY21GdWMyWnZjbTA5SW5SeVlXNXpiR0YwWlNneE5Ea3lMREFwSWo0OGRYTmxJR1JoZEdFdFl6MGlNVVEwTlRNaUlIaHNhVzVyT21oeVpXWTlJaU5OU2xndE5EUTBMVlJGV0MxSkxURkVORFV6SWk4K1BDOW5Qand2Wno0OEwyYytQR2NnWkdGMFlTMXRiV3d0Ym05a1pUMGliWE4xWWlJZ2RISmhibk5tYjNKdFBTSjBjbUZ1YzJ4aGRHVW9OalU0TlM0M0xEQXBJajQ4WnlCa1lYUmhMVzF0YkMxdWIyUmxQU0p0YVNJK1BIVnpaU0JrWVhSaExXTTlJakZFTkRRMklpQjRiR2x1YXpwb2NtVm1QU0lqVFVwWUxUUTBOQzFVUlZndFNTMHhSRFEwTmlJdlBqd3ZaejQ4WnlCa1lYUmhMVzF0YkMxdWIyUmxQU0pVWlZoQmRHOXRJaUIwY21GdWMyWnZjbTA5SW5SeVlXNXpiR0YwWlNnMk5EWXNMVEUxTUNrZ2MyTmhiR1VvTUM0M01EY3BJaUJrWVhSaExXMXFlQzEwWlhoamJHRnpjejBpVDFKRUlqNDhaeUJrWVhSaExXMXRiQzF1YjJSbFBTSnRhU0krUEhWelpTQmtZWFJoTFdNOUlqRkVORFl3SWlCNGJHbHVhenBvY21WbVBTSWpUVXBZTFRRME5DMVVSVmd0U1MweFJEUTJNQ0l2UGp3dlp6NDhaeUJrWVhSaExXMXRiQzF1YjJSbFBTSnRhU0lnZEhKaGJuTm1iM0p0UFNKMGNtRnVjMnhoZEdVb05EWTVMREFwSWo0OGRYTmxJR1JoZEdFdFl6MGlNVVEwTmpJaUlIaHNhVzVyT21oeVpXWTlJaU5OU2xndE5EUTBMVlJGV0MxSkxURkVORFl5SWk4K1BDOW5QanhuSUdSaGRHRXRiVzFzTFc1dlpHVTlJbTFwSWlCMGNtRnVjMlp2Y20wOUluUnlZVzV6YkdGMFpTZ3hNRFF4TERBcElqNDhkWE5sSUdSaGRHRXRZejBpTVVRME5VWWlJSGhzYVc1ck9taHlaV1k5SWlOTlNsZ3RORFEwTFZSRldDMUpMVEZFTkRWR0lpOCtQQzluUGp4bklHUmhkR0V0Ylcxc0xXNXZaR1U5SW0xcElpQjBjbUZ1YzJadmNtMDlJblJ5WVc1emJHRjBaU2d4TkRreUxEQXBJajQ4ZFhObElHUmhkR0V0WXowaU1VUTBOVE1pSUhoc2FXNXJPbWh5WldZOUlpTk5TbGd0TkRRMExWUkZXQzFKTFRGRU5EVXpJaTgrUEM5blBqd3ZaejQ4TDJjK1BDOW5QanhuSUdSaGRHRXRiVzFzTFc1dlpHVTlJbTF5YjNjaUlIUnlZVzV6Wm05eWJUMGlkSEpoYm5Oc1lYUmxLRE01TmpndU15d3ROamcyS1NJK1BHY2daR0YwWVMxdGJXd3RibTlrWlQwaWJXa2lQangxYzJVZ1pHRjBZUzFqUFNJeFJEUTFSU0lnZUd4cGJtczZhSEpsWmowaUkwMUtXQzAwTkRRdFZFVllMVWt0TVVRME5VVWlMejQ4TDJjK1BHY2daR0YwWVMxdGJXd3RibTlrWlQwaWJXa2lJSFJ5WVc1elptOXliVDBpZEhKaGJuTnNZWFJsS0RRMk1Dd3dLU0krUEhWelpTQmtZWFJoTFdNOUlqRkVORFE1SWlCNGJHbHVhenBvY21WbVBTSWpUVXBZTFRRME5DMVVSVmd0U1MweFJEUTBPU0l2UGp3dlp6NDhMMmMrUEhKbFkzUWdkMmxrZEdnOUlqZzVNalV1TnlJZ2FHVnBaMmgwUFNJMk1DSWdlRDBpTVRJd0lpQjVQU0l5TWpBaUx6NDhMMmMrUEdjZ1pHRjBZUzF0Yld3dGJtOWtaVDBpYlc4aUlIUnlZVzV6Wm05eWJUMGlkSEpoYm5Oc1lYUmxLREUxTmpnMkxEQXBJajQ4ZFhObElHUmhkR0V0WXowaU1qSXhNaUlnZUd4cGJtczZhSEpsWmowaUkwMUtXQzAwTkRRdFZFVllMVTR0TWpJeE1pSXZQand2Wno0OFp5QmtZWFJoTFcxdGJDMXViMlJsUFNKdGMzVmlJaUIwY21GdWMyWnZjbTA5SW5SeVlXNXpiR0YwWlNneE5qWTROaTR5TERBcElqNDhaeUJrWVhSaExXMXRiQzF1YjJSbFBTSnRhU0krUEhWelpTQmtZWFJoTFdNOUlqRkVORFExSWlCNGJHbHVhenBvY21WbVBTSWpUVXBZTFRRME5DMVVSVmd0U1MweFJEUTBOU0l2UGp3dlp6NDhaeUJrWVhSaExXMXRiQzF1YjJSbFBTSlVaVmhCZEc5dElpQjBjbUZ1YzJadmNtMDlJblJ5WVc1emJHRjBaU2czT1RJc0xURTFNQ2tnYzJOaGJHVW9NQzQzTURjcElpQmtZWFJoTFcxcWVDMTBaWGhqYkdGemN6MGlUMUpFSWo0OFp5QmtZWFJoTFcxdGJDMXViMlJsUFNKdGFTSStQSFZ6WlNCa1lYUmhMV005SWpGRU5EVkdJaUI0YkdsdWF6cG9jbVZtUFNJalRVcFlMVFEwTkMxVVJWZ3RTUzB4UkRRMVJpSXZQand2Wno0OFp5QmtZWFJoTFcxdGJDMXViMlJsUFNKdGFTSWdkSEpoYm5ObWIzSnRQU0owY21GdWMyeGhkR1VvTkRVeExEQXBJajQ4ZFhObElHUmhkR0V0WXowaU1VUTBOVElpSUhoc2FXNXJPbWh5WldZOUlpTk5TbGd0TkRRMExWUkZXQzFKTFRGRU5EVXlJaTgrUEM5blBqeG5JR1JoZEdFdGJXMXNMVzV2WkdVOUltMXBJaUIwY21GdWMyWnZjbTA5SW5SeVlXNXpiR0YwWlNnNU1UY3NNQ2tpUGp4MWMyVWdaR0YwWVMxalBTSXhSRFExTUNJZ2VHeHBibXM2YUhKbFpqMGlJMDFLV0MwME5EUXRWRVZZTFVrdE1VUTBOVEFpTHo0OEwyYytQQzluUGp3dlp6NDhaeUJrWVhSaExXMXRiQzF1YjJSbFBTSnRieUlnZEhKaGJuTm1iM0p0UFNKMGNtRnVjMnhoZEdVb01UZzNOakF1Tml3d0tTSStQSFZ6WlNCa1lYUmhMV005SWpORUlpQjRiR2x1YXpwb2NtVm1QU0lqVFVwWUxUUTBOQzFVUlZndFRpMHpSQ0l2UGp3dlp6NDhaeUJrWVhSaExXMXRiQzF1YjJSbFBTSnRabkpoWXlJZ2RISmhibk5tYjNKdFBTSjBjbUZ1YzJ4aGRHVW9NVGs0TVRZdU5Dd3dLU0krUEdjZ1pHRjBZUzF0Yld3dGJtOWtaVDBpYlhKdmR5SWdkSEpoYm5ObWIzSnRQU0owY21GdWMyeGhkR1VvTWpJd0xEWTNOaWtpUGp4bklHUmhkR0V0Ylcxc0xXNXZaR1U5SW0xemRXSWlQanhuSUdSaGRHRXRiVzFzTFc1dlpHVTlJbTFwSWo0OGRYTmxJR1JoZEdFdFl6MGlNVVEzTURJaUlIaHNhVzVyT21oeVpXWTlJaU5OU2xndE5EUTBMVlJGV0MxSkxURkVOekF5SWk4K1BDOW5QanhuSUdSaGRHRXRiVzFzTFc1dlpHVTlJbTFwSWlCMGNtRnVjMlp2Y20wOUluUnlZVzV6YkdGMFpTZzFNekFzTFRFMU1Da2djMk5oYkdVb01DNDNNRGNwSWo0OGRYTmxJR1JoZEdFdFl6MGlNVVEwTlRZaUlIaHNhVzVyT21oeVpXWTlJaU5OU2xndE5EUTBMVlJGV0MxSkxURkVORFUySWk4K1BDOW5Qand2Wno0OFp5QmtZWFJoTFcxdGJDMXViMlJsUFNKdGFTSWdkSEpoYm5ObWIzSnRQU0owY21GdWMyeGhkR1VvT0RJMExEQXBJajQ4ZFhObElHUmhkR0V0WXowaU1VUTBNME1pSUhoc2FXNXJPbWh5WldZOUlpTk5TbGd0TkRRMExWUkZXQzFKTFRGRU5ETkRJaTgrUEM5blBqd3ZaejQ4WnlCa1lYUmhMVzF0YkMxdWIyUmxQU0p0Y205M0lpQjBjbUZ1YzJadmNtMDlJblJ5WVc1emJHRjBaU2d5TmprdU5Td3ROamcyS1NJK1BHY2daR0YwWVMxdGJXd3RibTlrWlQwaWJXa2lQangxYzJVZ1pHRjBZUzFqUFNJeFJEUTFSU0lnZUd4cGJtczZhSEpsWmowaUkwMUtXQzAwTkRRdFZFVllMVWt0TVVRME5VVWlMejQ4TDJjK1BHY2daR0YwWVMxdGJXd3RibTlrWlQwaWJXa2lJSFJ5WVc1elptOXliVDBpZEhKaGJuTnNZWFJsS0RRMk1Dd3dLU0krUEhWelpTQmtZWFJoTFdNOUlqRkVORFE1SWlCNGJHbHVhenBvY21WbVBTSWpUVXBZTFRRME5DMVVSVmd0U1MweFJEUTBPU0l2UGp3dlp6NDhMMmMrUEhKbFkzUWdkMmxrZEdnOUlqRTFNamdpSUdobGFXZG9kRDBpTmpBaUlIZzlJakV5TUNJZ2VUMGlNakl3SWk4K1BDOW5QanhuSUdSaGRHRXRiVzFzTFc1dlpHVTlJbTF2SWlCMGNtRnVjMlp2Y20wOUluUnlZVzV6YkdGMFpTZ3lNVGd3Tmk0MUxEQXBJajQ4ZFhObElHUmhkR0V0WXowaU1qSXhNaUlnZUd4cGJtczZhSEpsWmowaUkwMUtXQzAwTkRRdFZFVllMVTR0TWpJeE1pSXZQand2Wno0OFp5QmtZWFJoTFcxdGJDMXViMlJsUFNKdGMzVmlJaUIwY21GdWMyWnZjbTA5SW5SeVlXNXpiR0YwWlNneU1qZ3dOaTQ0TERBcElqNDhaeUJrWVhSaExXMXRiQzF1YjJSbFBTSnRhU0krUEhWelpTQmtZWFJoTFdNOUlqRkVORFExSWlCNGJHbHVhenBvY21WbVBTSWpUVXBZTFRRME5DMVVSVmd0U1MweFJEUTBOU0l2UGp3dlp6NDhaeUJrWVhSaExXMXRiQzF1YjJSbFBTSlVaVmhCZEc5dElpQjBjbUZ1YzJadmNtMDlJblJ5WVc1emJHRjBaU2czT1RJc0xURTFNQ2tnYzJOaGJHVW9NQzQzTURjcElpQmtZWFJoTFcxcWVDMTBaWGhqYkdGemN6MGlUMUpFSWo0OFp5QmtZWFJoTFcxdGJDMXViMlJsUFNKdGFTSStQSFZ6WlNCa1lYUmhMV005SWpGRU5EVkdJaUI0YkdsdWF6cG9jbVZtUFNJalRVcFlMVFEwTkMxVVJWZ3RTUzB4UkRRMVJpSXZQand2Wno0OFp5QmtZWFJoTFcxdGJDMXViMlJsUFNKdGFTSWdkSEpoYm5ObWIzSnRQU0owY21GdWMyeGhkR1VvTkRVeExEQXBJajQ4ZFhObElHUmhkR0V0WXowaU1VUTBOVElpSUhoc2FXNXJPbWh5WldZOUlpTk5TbGd0TkRRMExWUkZXQzFKTFRGRU5EVXlJaTgrUEM5blBqeG5JR1JoZEdFdGJXMXNMVzV2WkdVOUltMXBJaUIwY21GdWMyWnZjbTA5SW5SeVlXNXpiR0YwWlNnNU1UY3NNQ2tpUGp4MWMyVWdaR0YwWVMxalBTSXhSRFExTUNJZ2VHeHBibXM2YUhKbFpqMGlJMDFLV0MwME5EUXRWRVZZTFVrdE1VUTBOVEFpTHo0OEwyYytQQzluUGp3dlp6NDhMMmMrUEM5blBqd3ZaejQ4TDJjK1BDOW5Qand2YzNablBnPT0iLAoJIlJlYWxWaWV3U2l6ZUpzb24iIDogIntcImhlaWdodFwiOjE2OTYsXCJ3aWR0aFwiOjg2Nzl9Igp9Cg=="/>
    </extobj>
    <extobj name="2384804F-3998-4D57-9195-F3826E402611-6">
      <extobjdata type="2384804F-3998-4D57-9195-F3826E402611" data="ewoJIkltZ1NldHRpbmdKc29uIiA6ICJ7XCJoZWlnaHRcIjo0MS4wNzE0Mjg1NzE0Mjg1NyxcIndpZHRoXCI6MzE2Ljk2NDI4NTcxNDI4NTY3fSIsCgkiTGF0ZXgiIDogIlxcZnJhY3tcXG1hdGhybXtkfU59e1xcbWF0aHJte2R9dH09XFxmcmFje1xcbWF0aHJte2R9KFxcZGVsdGEgTil9e1xcbWF0aHJte2R9dH09LVJfe3NwfT0tXFxmcmFje1xcZGVsdGEgTn17XFx0YXVfe04wfX09LVxcZnJhY3tOfXtcXHRhdV97TnR9fSIsCgkiTGF0ZXhJbWdCYXNlNjQiIDogIlBITjJaeUI0Yld4dWN6MGlhSFIwY0RvdkwzZDNkeTUzTXk1dmNtY3ZNakF3TUM5emRtY2lJSGRwWkhSb1BTSTBNQzQyTmpGbGVDSWdhR1ZwWjJoMFBTSTFMakl6WlhnaUlISnZiR1U5SW1sdFp5SWdabTlqZFhOaFlteGxQU0ptWVd4elpTSWdkbWxsZDBKdmVEMGlNQ0F0TVRRMk1DQXhOemszTWk0eUlESXpNVEV1TmlJZ2VHMXNibk02ZUd4cGJtczlJbWgwZEhBNkx5OTNkM2N1ZHpNdWIzSm5MekU1T1RrdmVHeHBibXNpSUdGeWFXRXRhR2xrWkdWdVBTSjBjblZsSWlCemRIbHNaVDBpZG1WeWRHbGpZV3d0WVd4cFoyNDZJQzB4TGpreU4yVjRPeUJ0WVhndGQybGtkR2c2SURrNEpUc2lQanhrWldaelBqeHdZWFJvSUdsa1BTSk5TbGd0TVRZd0xWUkZXQzFPTFRZMElpQmtQU0pOTXpjMklEUTVOVkV6TnpZZ05URXhJRE0zTmlBMU16VlVNemMzSURVMk9GRXpOemNnTmpFeklETTJOeUEyTWpSVU16RTJJRFl6TjBneU9UaFdOall3VVRJNU9DQTJPRE1nTXpBd0lEWTRNMHd6TVRBZ05qZzBVVE15TUNBMk9EVWdNek01SURZNE5sUXpOellnTmpnNFVUTTVNeUEyT0RrZ05ERXpJRFk1TUZRME5ETWdOamt6VkRRMU5DQTJPVFJJTkRVM1ZqTTVNRkUwTlRjZ09EUWdORFU0SURneFVUUTJNU0EyTVNBME56SWdOVFZVTlRFM0lEUTJTRFV6TlZZd1VUVXpNeUF3SURRMU9TQXROVlF6T0RBZ0xURXhTRE0zTTFZME5Fd3pOalVnTXpkUk16QTNJQzB4TVNBeU16VWdMVEV4VVRFMU9DQXRNVEVnT1RZZ05UQlVNelFnTWpFMVVUTTBJRE14TlNBNU55QXpOemhVTWpRMElEUTBNbEV6TVRrZ05EUXlJRE0zTmlBek9UTldORGsxV2swek56TWdNelF5VVRNeU9DQTBNRFVnTWpZd0lEUXdOVkV5TVRFZ05EQTFJREUzTXlBek5qbFJNVFEySURNME1TQXhNemtnTXpBMVZERXpNU0F5TVRGUk1UTXhJREUxTlNBeE16Z2dNVEl3VkRFM015QTFPVkV5TURNZ01qWWdNalV4SURJMlVUTXlNaUF5TmlBek56TWdNVEF6VmpNME1sb2lMejQ4Y0dGMGFDQnBaRDBpVFVwWUxURTJNQzFVUlZndFNTMHhSRFEwTVNJZ1pEMGlUVEl6TkNBMk16ZFJNak14SURZek55QXlNallnTmpNM1VUSXdNU0EyTXpjZ01UazJJRFl6T0ZReE9URWdOalE1VVRFNU1TQTJOellnTWpBeUlEWTRNbEV5TURRZ05qZ3pJREk1T1NBMk9ETlJNemMySURZNE15QXpPRGNnTmpnelZEUXdNU0EyTnpkUk5qRXlJREU0TVNBMk1UWWdNVFk0VERZM01DQXpPREZSTnpJeklEVTVNaUEzTWpNZ05qQTJVVGN5TXlBMk16TWdOalU1SURZek4xRTJNelVnTmpNM0lEWXpOU0EyTkRoUk5qTTFJRFkxTUNBMk16Y2dOall3VVRZME1TQTJOellnTmpReklEWTNPVlEyTlRNZ05qZ3pVVFkxTmlBMk9ETWdOamcwSURZNE1sUTNOamNnTmpnd1VUZ3hOeUEyT0RBZ09EUXpJRFk0TVZRNE56TWdOamd5VVRnNE9DQTJPRElnT0RnNElEWTNNbEU0T0RnZ05qVXdJRGc0TUNBMk5ESlJPRGM0SURZek55QTROVGdnTmpNM1VUYzROeUEyTXpNZ056WTVJRFU1TjB3Mk1qQWdOMUUyTVRnZ01DQTFPVGtnTUZFMU9EVWdNQ0ExT0RJZ01sRTFOemtnTlNBME5UTWdNekExVERNeU5pQTJNRFJNTWpZeElETTBORkV4T1RZZ09EZ2dNVGsySURjNVVUSXdNU0EwTmlBeU5qZ2dORFpJTWpjNFVUSTROQ0EwTVNBeU9EUWdNemhVTWpneUlERTVVVEkzT0NBMklESTNNaUF3U0RJMU9WRXlNamdnTWlBeE5URWdNbEV4TWpNZ01pQXhNREFnTWxRMk15QXlWRFEySURGUk16RWdNU0F6TVNBeE1GRXpNU0F4TkNBek5DQXlObFF6T1NBME1GRTBNU0EwTmlBMk1pQTBObEV4TXpBZ05Ea2dNVFV3SURnMVVURTFOQ0E1TVNBeU1qRWdNell5VERJNE9TQTJNelJSTWpnM0lEWXpOU0F5TXpRZ05qTTNXaUl2UGp4d1lYUm9JR2xrUFNKTlNsZ3RNVFl3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UWXd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VFl3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hOakF0VkVWWUxVa3RNVVEyUmtZaUlHUTlJazB4T1RVZ05qQTVVVEU1TlNBMk5UWWdNakkzSURZNE5sUXpNRElnTnpFM1VUTXhPU0EzTVRZZ016VXhJRGN3T1ZRME1EY2dOamszVkRRek15QTJPVEJSTkRVeElEWTRNaUEwTlRFZ05qWXlVVFExTVNBMk5EUWdORE00SURZeU9GUTBNRE1nTmpFeVVUTTRNaUEyTVRJZ016UTRJRFkwTVZReU9EZ2dOamN4VkRJME9TQTJOVGRVTWpNMUlEWXlPRkV5TXpVZ05UZzBJRE16TkNBME5qTlJOREF4SURNM09TQTBNREVnTWpreVVUUXdNU0F4TmprZ016UXdJRGd3VkRJd05TQXRNVEJJTVRrNFVURXlOeUF0TVRBZ09ETWdNelpVTXpZZ01UVXpVVE0ySURJNE5pQXhOVEVnTXpneVVURTVNU0EwTVRNZ01qVXlJRFF6TkZFeU5USWdORE0xSURJME5TQTBORGxVTWpNd0lEUTRNVlF5TVRRZ05USXhWREl3TVNBMU5qWlVNVGsxSURZd09WcE5NVEV5SURFek1GRXhNVElnT0RNZ01UTTJJRFUxVkRJd05DQXlOMUV5TXpNZ01qY2dNalUySURVeFZESTVNU0F4TVRGVU16QTVJREUzT0ZRek1UWWdNak15VVRNeE5pQXlOamNnTXpBNUlESTVPRlF5T1RVZ016UTBWREkyT1NBME1EQk1NalU1SURNNU5sRXlNVFVnTXpneElERTRNeUF6TkRKVU1UTTNJREkxTmxReE1UZ2dNVGM1VkRFeE1pQXhNekJhSWk4K1BIQmhkR2dnYVdROUlrMUtXQzB4TmpB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E5qQXRWRVZZTFU0dE1qSXhNaUlnWkQwaVRUZzBJREl6TjFRNE5DQXlOVEJVT1RnZ01qY3dTRFkzT1ZFMk9UUWdNall5SURZNU5DQXlOVEJVTmpjNUlESXpNRWc1T0ZFNE5DQXlNemNnT0RRZ01qVXdXaUl2UGp4d1lYUm9JR2xrUFNKTlNsZ3RNVFl3TFZSRldDMUpMVEZFTkRRMUlpQmtQU0pOTWpNd0lEWXpOMUV5TURNZ05qTTNJREU1T0NBMk16aFVNVGt6SURZME9WRXhPVE1nTmpjMklESXdOQ0EyT0RKUk1qQTJJRFk0TXlBek56Z2dOamd6VVRVMU1DQTJPRElnTlRZMElEWTRNRkUyTWpBZ05qY3lJRFkxT0NBMk5USlVOekV5SURZd05sUTNNek1nTlRZelZEY3pPU0ExTWpsUk56TTVJRFE0TkNBM01UQWdORFExVkRZME15QXpPRFZVTlRjMklETTFNVlExTXpnZ016TTRURFUwTlNBek16TlJOakV5SURJNU5TQTJNVElnTWpJelVUWXhNaUF5TVRJZ05qQTNJREUyTWxRMk1ESWdPREJXTnpGUk5qQXlJRFV6SURZd015QTBNMVEyTVRRZ01qVlVOalF3SURFMlVUWTJPQ0F4TmlBMk9EWWdNemhVTnpFeUlEZzFVVGN4TnlBNU9TQTNNakFnTVRBeVZEY3pOU0F4TURWUk56VTFJREV3TlNBM05UVWdPVE5STnpVMUlEYzFJRGN6TVNBek5sRTJPVE1nTFRJeElEWTBNU0F0TWpGSU5qTXlVVFUzTVNBdE1qRWdOVE14SURSVU5EZzNJRGd5VVRRNE55QXhNRGtnTlRBeUlERTJObFExTVRjZ01qTTVVVFV4TnlBeU9UQWdORGMwSURNeE0xRTBOVGtnTXpJd0lEUTBPU0F6TWpGVU16YzRJRE15TTBnek1EbE1NamMzSURFNU0xRXlORFFnTmpFZ01qUTBJRFU1VVRJME5DQTFOU0F5TkRVZ05UUlVNalV5SURVd1ZESTJPU0EwT0ZRek1ESWdORFpJTXpNelVUTXpPU0F6T0NBek16a2dNemRVTXpNMklERTVVVE16TWlBMklETXlOaUF3U0RNeE1WRXlOelVnTWlBeE9EQWdNbEV4TkRZZ01pQXhNVGNnTWxRM01TQXlWRFV3SURGUk16TWdNU0F6TXlBeE1GRXpNeUF4TWlBek5pQXlORkUwTVNBME15QTBOaUEwTlZFMU1DQTBOaUEyTVNBME5rZzJOMUU1TkNBME5pQXhNamNnTkRsUk1UUXhJRFV5SURFME5pQTJNVkV4TkRrZ05qVWdNakU0SURNek9WUXlPRGNnTmpJNFVUSTROeUEyTXpVZ01qTXdJRFl6TjFwTk5qTXdJRFUxTkZFMk16QWdOVGcySURZd09TQTJNRGhVTlRJeklEWXpObEUxTWpFZ05qTTJJRFV3TUNBMk16WlVORFl5SURZek4wZzBOREJSTXpreklEWXpOeUF6T0RZZ05qSTNVVE00TlNBMk1qUWdNelV5SURRNU5GUXpNVGtnTXpZeFVUTXhPU0F6TmpBZ016ZzRJRE0yTUZFME5qWWdNell4SURRNU1pQXpOamRSTlRVMklETTNOeUExT1RJZ05ESTJVVFl3T0NBME5Ea2dOakU1SURRNE5sUTJNekFnTlRVMFdpSXZQanh3WVhSb0lHbGtQU0pOU2xndE1UWXd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UWXdMVlJGV0MxSkxURkVORFZFSWlCa1BTSk5Nak1nTWpnM1VUSTBJREk1TUNBeU5TQXlPVFZVTXpBZ016RTNWRFF3SURNME9GUTFOU0F6T0RGVU56VWdOREV4VkRFd01TQTBNek5VTVRNMElEUTBNbEV5TURrZ05EUXlJREl6TUNBek56aE1NalF3SURNNE4xRXpNRElnTkRReUlETTFPQ0EwTkRKUk5ESXpJRFEwTWlBME5qQWdNemsxVkRRNU55QXlPREZSTkRrM0lERTNNeUEwTWpFZ09ESlVNalE1SUMweE1GRXlNamNnTFRFd0lESXhNQ0F0TkZFeE9Ua2dNU0F4T0RjZ01URlVNVFk0SURJNFRERTJNU0F6TmxFeE5qQWdNelVnTVRNNUlDMDFNVlF4TVRnZ0xURXpPRkV4TVRnZ0xURTBOQ0F4TWpZZ0xURTBOVlF4TmpNZ0xURTBPRWd4T0RoUk1UazBJQzB4TlRVZ01UazBJQzB4TlRkVU1Ua3hJQzB4TnpWUk1UZzRJQzB4T0RjZ01UZzFJQzB4T1RCVU1UY3lJQzB4T1RSUk1UY3dJQzB4T1RRZ01UWXhJQzB4T1RSVU1USTNJQzB4T1ROVU5qVWdMVEU1TWxFdE5TQXRNVGt5SUMweU5DQXRNVGswU0Mwek1sRXRNemtnTFRFNE55QXRNemtnTFRFNE0xRXRNemNnTFRFMU5pQXRNallnTFRFME9FZ3RObEV5T0NBdE1UUTNJRE16SUMweE16WlJNellnTFRFek1DQTVOQ0F4TUROVU1UVTFJRE0xTUZFeE5UWWdNelUxSURFMU5pQXpOalJSTVRVMklEUXdOU0F4TXpFZ05EQTFVVEV3T1NBME1EVWdPVFFnTXpjM1ZEY3hJRE14TmxRMU9TQXlPREJSTlRjZ01qYzRJRFF6SURJM09FZ3lPVkV5TXlBeU9EUWdNak1nTWpnM1drMHhOemdnTVRBeVVUSXdNQ0F5TmlBeU5USWdNalpSTWpneUlESTJJRE14TUNBME9WUXpOVFlnTVRBM1VUTTNOQ0F4TkRFZ016a3lJREl4TlZRME1URWdNekkxVmpNek1WRTBNVEVnTkRBMUlETTFNQ0EwTURWUk16TTVJRFF3TlNBek1qZ2dOREF5VkRNd05pQXpPVE5VTWpnMklETTRNRlF5TmprZ016WTFWREkxTkNBek5UQlVNalF6SURNek5sUXlNelVnTXpJMlRESXpNaUF6TWpKUk1qTXlJRE15TVNBeU1qa2dNekE0VkRJeE9DQXlOalJVTWpBMElESXhNbEV4TnpnZ01UQTJJREUzT0NBeE1ESmFJaTgrUEhCaGRHZ2dhV1E5SWsxS1dDMHhOakF0VkVWWUxVa3RNVVEzTUVZaUlHUTlJazB6T1NBeU9EUlJNVGdnTWpnMElERTRJREk1TkZFeE9DQXpNREVnTkRVZ016TTRWRGs1SURNNU9GRXhNelFnTkRJMUlERTJOQ0EwTWpsUk1UY3dJRFF6TVNBek16SWdORE14VVRRNU1pQTBNekVnTkRrM0lEUXlPVkUxTVRjZ05ESTBJRFV4TnlBME1ESlJOVEUzSURNNE9DQTFNRGdnTXpjMlZEUTROU0F6TmpCUk5EYzVJRE0xT0NBek9Ea2dNelU0VkRJNU9TQXpOVFpSTWprNElETTFOU0F5T0RNZ01qYzBWREkxTVNBeE1EbFVNak16SURJd1VUSXlPQ0ExSURJeE5TQXRORlF4T0RZZ0xURXpVVEUxTXlBdE1UTWdNVFV6SURJd1ZqTXdUREl3TXlBeE9USlJNakUwSURJeU9DQXlNamNnTWpjeVZESTBPQ0F6TXpaTU1qVTBJRE0xTjFFeU5UUWdNelU0SURJd09DQXpOVGhSTWpBMklETTFPQ0F4T1RjZ016VTRWREU0TXlBek5UbFJNVEExSURNMU9TQTJNU0F5T1RWUk5UWWdNamczSURVeklESTRObFF6T1NBeU9EUmFJaTgrUEhCaGRHZ2dhV1E5SWsxS1dDMHhOakF0VkVWWUxVNHRNekFpSUdROUlrMDVOaUExT0RWUk1UVXlJRFkyTmlBeU5Ea2dOalkyVVRJNU55QTJOallnTXpRMUlEWTBNRlEwTWpNZ05UUTRVVFEyTUNBME5qVWdORFl3SURNeU1GRTBOakFnTVRZMUlEUXhOeUE0TTFFek9UY2dOREVnTXpZeUlERTJWRE13TVNBdE1UVlVNalV3SUMweU1sRXlNalFnTFRJeUlERTVPQ0F0TVRaVU1UTTNJREUyVkRneUlEZ3pVVE01SURFMk5TQXpPU0F6TWpCUk16a2dORGswSURrMklEVTROVnBOTXpJeElEVTVOMUV5T1RFZ05qSTVJREkxTUNBMk1qbFJNakE0SURZeU9TQXhOemdnTlRrM1VURTFNeUExTnpFZ01UUTFJRFV5TlZReE16Y2dNek16VVRFek55QXhOelVnTVRRMUlERXlOVlF4T0RFZ05EWlJNakE1SURFMklESTFNQ0F4TmxFeU9UQWdNVFlnTXpFNElEUTJVVE0wTnlBM05pQXpOVFFnTVRNd1ZETTJNaUF6TXpOUk16WXlJRFEzT0NBek5UUWdOVEkwVkRNeU1TQTFPVGRhSWk4K1BDOWtaV1p6UGp4bklITjBjbTlyWlQwaVkzVnljbVZ1ZEVOdmJHOXlJaUJtYVd4c1BTSmpkWEp5Wlc1MFEyOXNiM0lpSUhOMGNtOXJaUzEzYVdSMGFEMGlNQ0lnZEhKaGJuTm1iM0p0UFNKelkyRnNaU2d4TEMweEtTSStQR2NnWkdGMFlTMXRiV3d0Ym05a1pUMGliV0YwYUNJK1BHY2daR0YwWVMxdGJXd3RibTlrWlQwaWJXWnlZV01pUGp4bklHUmhkR0V0Ylcxc0xXNXZaR1U5SW0xeWIzY2lJSFJ5WVc1elptOXliVDBpZEhKaGJuTnNZWFJsS0RJeU1DdzJOellwSWo0OFp5QmtZWFJoTFcxdGJDMXViMlJsUFNKVVpWaEJkRzl0SWlCa1lYUmhMVzFxZUMxMFpYaGpiR0Z6Y3owaVQxSkVJajQ4WnlCa1lYUmhMVzF0YkMxdWIyUmxQU0p0YVNJK1BIVnpaU0JrWVhSaExXTTlJalkwSWlCNGJHbHVhenBvY21WbVBTSWpUVXBZTFRFMk1DMVVSVmd0VGkwMk5DSXZQand2Wno0OEwyYytQR2NnWkdGMFlTMXRiV3d0Ym05a1pUMGliV2tpSUhSeVlXNXpabTl5YlQwaWRISmhibk5zWVhSbEtEVTFOaXd3S1NJK1BIVnpaU0JrWVhSaExXTTlJakZFTkRReElpQjRiR2x1YXpwb2NtVm1QU0lqVFVwWUxURTJNQzFVUlZndFNTMHhSRFEwTVNJdlBqd3ZaejQ4TDJjK1BHY2daR0YwWVMxdGJXd3RibTlrWlQwaWJYSnZkeUlnZEhKaGJuTm1iM0p0UFNKMGNtRnVjMnhoZEdVb05EZ3pMalVzTFRZNE5pa2lQanhuSUdSaGRHRXRiVzFzTFc1dlpHVTlJbFJsV0VGMGIyMGlJR1JoZEdFdGJXcDRMWFJsZUdOc1lYTnpQU0pQVWtRaVBqeG5JR1JoZEdFdGJXMXNMVzV2WkdVOUltMXBJajQ4ZFhObElHUmhkR0V0WXowaU5qUWlJSGhzYVc1ck9taHlaV1k5SWlOTlNsZ3RNVFl3TFZSRldDMU9MVFkwSWk4K1BDOW5Qand2Wno0OFp5QmtZWFJoTFcxdGJDMXViMlJsUFNKdGFTSWdkSEpoYm5ObWIzSnRQU0owY21GdWMyeGhkR1VvTlRVMkxEQXBJajQ4ZFhObElHUmhkR0V0WXowaU1VUTBOakVpSUhoc2FXNXJPbWh5WldZOUlpTk5TbGd0TVRZd0xWUkZXQzFKTFRGRU5EWXhJaTgrUEM5blBqd3ZaejQ4Y21WamRDQjNhV1IwYUQwaU1UWTBOQ0lnYUdWcFoyaDBQU0kyTUNJZ2VEMGlNVEl3SWlCNVBTSXlNakFpTHo0OEwyYytQR2NnWkdGMFlTMXRiV3d0Ym05a1pUMGliVzhpSUhSeVlXNXpabTl5YlQwaWRISmhibk5zWVhSbEtESXhOakV1T0N3d0tTSStQSFZ6WlNCa1lYUmhMV005SWpORUlpQjRiR2x1YXpwb2NtVm1QU0lqVFVwWUxURTJNQzFVUlZndFRpMHpSQ0l2UGp3dlp6NDhaeUJrWVhSaExXMXRiQzF1YjJSbFBTSnRabkpoWXlJZ2RISmhibk5tYjNKdFBTSjBjbUZ1YzJ4aGRHVW9Nekl4Tnk0MkxEQXBJajQ4WnlCa1lYUmhMVzF0YkMxdWIyUmxQU0p0Y205M0lpQjBjbUZ1YzJadmNtMDlJblJ5WVc1emJHRjBaU2d5TWpBc056RXdLU0krUEdjZ1pHRjBZUzF0Yld3dGJtOWtaVDBpVkdWWVFYUnZiU0lnWkdGMFlTMXRhbmd0ZEdWNFkyeGhjM005SWs5U1JDSStQR2NnWkdGMFlTMXRiV3d0Ym05a1pUMGliV2tpUGp4MWMyVWdaR0YwWVMxalBTSTJOQ0lnZUd4cGJtczZhSEpsWmowaUkwMUtXQzB4TmpBdFZFVllMVTR0TmpRaUx6NDhMMmMrUEM5blBqeG5JR1JoZEdFdGJXMXNMVzV2WkdVOUltMXZJaUIwY21GdWMyWnZjbTA5SW5SeVlXNXpiR0YwWlNnMU5UWXNNQ2tpUGp4MWMyVWdaR0YwWVMxalBTSXlPQ0lnZUd4cGJtczZhSEpsWmowaUkwMUtXQzB4TmpBdFZFVllMVTR0TWpnaUx6NDhMMmMrUEdjZ1pHRjBZUzF0Yld3dGJtOWtaVDBpYldraUlIUnlZVzV6Wm05eWJUMGlkSEpoYm5Oc1lYUmxLRGswTlN3d0tTSStQSFZ6WlNCa1lYUmhMV005SWpGRU5rWkdJaUI0YkdsdWF6cG9jbVZtUFNJalRVcFlMVEUyTUMxVVJWZ3RTUzB4UkRaR1JpSXZQand2Wno0OFp5QmtZWFJoTFcxdGJDMXViMlJsUFNKdGFTSWdkSEpoYm5ObWIzSnRQU0owY21GdWMyeGhkR1VvTVRNNE9Td3dLU0krUEhWelpTQmtZWFJoTFdNOUlqRkVORFF4SWlCNGJHbHVhenBvY21WbVBTSWpUVXBZTFRFMk1DMVVSVmd0U1MweFJEUTBNU0l2UGp3dlp6NDhaeUJrWVhSaExXMXRiQzF1YjJSbFBTSnRieUlnZEhKaGJuTm1iM0p0UFNKMGNtRnVjMnhoZEdVb01qSTNOeXd3S1NJK1BIVnpaU0JrWVhSaExXTTlJakk1SWlCNGJHbHVhenBvY21WbVBTSWpUVXBZTFRFMk1DMVVSVmd0VGkweU9TSXZQand2Wno0OEwyYytQR2NnWkdGMFlTMXRiV3d0Ym05a1pUMGliWEp2ZHlJZ2RISmhibk5tYjNKdFBTSjBjbUZ1YzJ4aGRHVW9NVEE1TkM0MUxDMDJPRFlwSWo0OFp5QmtZWFJoTFcxdGJDMXViMlJsUFNKVVpWaEJkRzl0SWlCa1lYUmhMVzFxZUMxMFpYaGpiR0Z6Y3owaVQxSkVJajQ4WnlCa1lYUmhMVzF0YkMxdWIyUmxQU0p0YVNJK1BIVnpaU0JrWVhSaExXTTlJalkwSWlCNGJHbHVhenBvY21WbVBTSWpUVXBZTFRFMk1DMVVSVmd0VGkwMk5DSXZQand2Wno0OEwyYytQR2NnWkdGMFlTMXRiV3d0Ym05a1pUMGliV2tpSUhSeVlXNXpabTl5YlQwaWRISmhibk5zWVhSbEtEVTFOaXd3S1NJK1BIVnpaU0JrWVhSaExXTTlJakZFTkRZeElpQjRiR2x1YXpwb2NtVm1QU0lqVFVwWUxURTJNQzFVUlZndFNTMHhSRFEyTVNJdlBqd3ZaejQ4TDJjK1BISmxZM1FnZDJsa2RHZzlJakk0TmpZaUlHaGxhV2RvZEQwaU5qQWlJSGc5SWpFeU1DSWdlVDBpTWpJd0lpOCtQQzluUGp4bklHUmhkR0V0Ylcxc0xXNXZaR1U5SW0xdklpQjBjbUZ1YzJadmNtMDlJblJ5WVc1emJHRjBaU2cyTmpBeExqTXNNQ2tpUGp4MWMyVWdaR0YwWVMxalBTSXpSQ0lnZUd4cGJtczZhSEpsWmowaUkwMUtXQzB4TmpBdFZFVllMVTR0TTBRaUx6NDhMMmMrUEdjZ1pHRjBZUzF0Yld3dGJtOWtaVDBpYlc4aUlIUnlZVzV6Wm05eWJUMGlkSEpoYm5Oc1lYUmxLRGMyTlRjdU1Td3dLU0krUEhWelpTQmtZWFJoTFdNOUlqSXlNVElpSUhoc2FXNXJPbWh5WldZOUlpTk5TbGd0TVRZd0xWUkZXQzFPTFRJeU1USWlMejQ4TDJjK1BHY2daR0YwWVMxdGJXd3RibTlrWlQwaWJYTjFZaUlnZEhKaGJuTm1iM0p0UFNKMGNtRnVjMnhoZEdVb09EUXpOUzR4TERBcElqNDhaeUJrWVhSaExXMXRiQzF1YjJSbFBTSnRhU0krUEhWelpTQmtZWFJoTFdNOUlqRkVORFExSWlCNGJHbHVhenBvY21WbVBTSWpUVXBZTFRFMk1DMVVSVmd0U1MweFJEUTBOU0l2UGp3dlp6NDhaeUJrWVhSaExXMXRiQzF1YjJSbFBTSlVaVmhCZEc5dElpQjBjbUZ1YzJadmNtMDlJblJ5WVc1emJHRjBaU2czT1RJc0xURTFNQ2tnYzJOaGJHVW9NQzQzTURjcElpQmtZWFJoTFcxcWVDMTBaWGhqYkdGemN6MGlUMUpFSWo0OFp5QmtZWFJoTFcxdGJDMXViMlJsUFNKdGFTSStQSFZ6WlNCa1lYUmhMV005SWpGRU5EWXdJaUI0YkdsdWF6cG9jbVZtUFNJalRVcFlMVEUyTUMxVVJWZ3RTUzB4UkRRMk1DSXZQand2Wno0OFp5QmtZWFJoTFcxdGJDMXViMlJsUFNKdGFTSWdkSEpoYm5ObWIzSnRQU0owY21GdWMyeGhkR1VvTkRZNUxEQXBJajQ4ZFhObElHUmhkR0V0WXowaU1VUTBOVVFpSUhoc2FXNXJPbWh5WldZOUlpTk5TbGd0TVRZd0xWUkZXQzFKTFRGRU5EVkVJaTgrUEM5blBqd3ZaejQ4TDJjK1BHY2daR0YwWVMxdGJXd3RibTlrWlQwaWJXOGlJSFJ5WVc1elptOXliVDBpZEhKaGJuTnNZWFJsS0RFd01qUXlMaklzTUNraVBqeDFjMlVnWkdGMFlTMWpQU0l6UkNJZ2VHeHBibXM2YUhKbFpqMGlJMDFLV0MweE5qQXRWRVZZTFU0dE0wUWlMejQ4TDJjK1BHY2daR0YwWVMxdGJXd3RibTlrWlQwaWJXOGlJSFJ5WVc1elptOXliVDBpZEhKaGJuTnNZWFJsS0RFeE1qazRMREFwSWo0OGRYTmxJR1JoZEdFdFl6MGlNakl4TWlJZ2VHeHBibXM2YUhKbFpqMGlJMDFLV0MweE5qQXRWRVZZTFU0dE1qSXhNaUl2UGp3dlp6NDhaeUJrWVhSaExXMXRiQzF1YjJSbFBTSnRabkpoWXlJZ2RISmhibk5tYjNKdFBTSjBjbUZ1YzJ4aGRHVW9NVEl3TnpZc01Da2lQanhuSUdSaGRHRXRiVzFzTFc1dlpHVTlJbTF5YjNjaUlIUnlZVzV6Wm05eWJUMGlkSEpoYm5Oc1lYUmxLRE13TkM0M0xEWTNOaWtpUGp4bklHUmhkR0V0Ylcxc0xXNXZaR1U5SW0xcElqNDhkWE5sSUdSaGRHRXRZejBpTVVRMlJrWWlJSGhzYVc1ck9taHlaV1k5SWlOTlNsZ3RNVFl3TFZSRldDMUpMVEZFTmtaR0lpOCtQQzluUGp4bklHUmhkR0V0Ylcxc0xXNXZaR1U5SW0xcElpQjBjbUZ1YzJadmNtMDlJblJ5WVc1emJHRjBaU2cwTkRRc01Da2lQangxYzJVZ1pHRjBZUzFqUFNJeFJEUTBNU0lnZUd4cGJtczZhSEpsWmowaUkwMUtXQzB4TmpBdFZFVllMVWt0TVVRME5ERWlMejQ4TDJjK1BDOW5QanhuSUdSaGRHRXRiVzFzTFc1dlpHVTlJbTF6ZFdJaUlIUnlZVzV6Wm05eWJUMGlkSEpoYm5Oc1lYUmxLREl5TUN3dE5qZzJLU0krUEdjZ1pHRjBZUzF0Yld3dGJtOWtaVDBpYldraVBqeDFjMlVnWkdGMFlTMWpQU0l4UkRjd1JpSWdlR3hwYm1zNmFISmxaajBpSTAxS1dDMHhOakF0VkVWWUxVa3RNVVEzTUVZaUx6NDhMMmMrUEdjZ1pHRjBZUzF0Yld3dGJtOWtaVDBpVkdWWVFYUnZiU0lnZEhKaGJuTm1iM0p0UFNKMGNtRnVjMnhoZEdVb05EY3dMQzB4TlRBcElITmpZV3hsS0RBdU56QTNLU0lnWkdGMFlTMXRhbmd0ZEdWNFkyeGhjM005SWs5U1JDSStQR2NnWkdGMFlTMXRiV3d0Ym05a1pUMGliV2tpUGp4MWMyVWdaR0YwWVMxalBTSXhSRFEwTVNJZ2VHeHBibXM2YUhKbFpqMGlJMDFLV0MweE5qQXRWRVZZTFVrdE1VUTBOREVpTHo0OEwyYytQR2NnWkdGMFlTMXRiV3d0Ym05a1pUMGliVzRpSUhSeVlXNXpabTl5YlQwaWRISmhibk5zWVhSbEtEZzRPQ3d3S1NJK1BIVnpaU0JrWVhSaExXTTlJak13SWlCNGJHbHVhenBvY21WbVBTSWpUVXBZTFRFMk1DMVVSVmd0VGkwek1DSXZQand2Wno0OEwyYytQQzluUGp4eVpXTjBJSGRwWkhSb1BTSXhOekF4TGpVaUlHaGxhV2RvZEQwaU5qQWlJSGc5SWpFeU1DSWdlVDBpTWpJd0lpOCtQQzluUGp4bklHUmhkR0V0Ylcxc0xXNXZaR1U5SW0xdklpQjBjbUZ1YzJadmNtMDlJblJ5WVc1emJHRjBaU2d4TkRJNU5TNHlMREFwSWo0OGRYTmxJR1JoZEdFdFl6MGlNMFFpSUhoc2FXNXJPbWh5WldZOUlpTk5TbGd0TVRZd0xWUkZXQzFPTFRORUlpOCtQQzluUGp4bklHUmhkR0V0Ylcxc0xXNXZaR1U5SW0xdklpQjBjbUZ1YzJadmNtMDlJblJ5WVc1emJHRjBaU2d4TlRNMU1Td3dLU0krUEhWelpTQmtZWFJoTFdNOUlqSXlNVElpSUhoc2FXNXJPbWh5WldZOUlpTk5TbGd0TVRZd0xWUkZXQzFPTFRJeU1USWlMejQ4TDJjK1BHY2daR0YwWVMxdGJXd3RibTlrWlQwaWJXWnlZV01pSUhSeVlXNXpabTl5YlQwaWRISmhibk5zWVhSbEtERTJNVEk1TERBcElqNDhaeUJrWVhSaExXMXRiQzF1YjJSbFBTSnRhU0lnZEhKaGJuTm1iM0p0UFNKMGNtRnVjMnhoZEdVb05EYzNMallzTmpjMktTSStQSFZ6WlNCa1lYUmhMV005SWpGRU5EUXhJaUI0YkdsdWF6cG9jbVZtUFNJalRVcFlMVEUyTUMxVVJWZ3RTUzB4UkRRME1TSXZQand2Wno0OFp5QmtZWFJoTFcxdGJDMXViMlJsUFNKdGMzVmlJaUIwY21GdWMyWnZjbTA5SW5SeVlXNXpiR0YwWlNneU1qQXNMVFk0TmlraVBqeG5JR1JoZEdFdGJXMXNMVzV2WkdVOUltMXBJajQ4ZFhObElHUmhkR0V0WXowaU1VUTNNRVlpSUhoc2FXNXJPbWh5WldZOUlpTk5TbGd0TVRZd0xWUkZXQzFKTFRGRU56QkdJaTgrUEM5blBqeG5JR1JoZEdFdGJXMXNMVzV2WkdVOUlsUmxXRUYwYjIwaUlIUnlZVzV6Wm05eWJUMGlkSEpoYm5Oc1lYUmxLRFEzTUN3dE1UVXdLU0J6WTJGc1pTZ3dMamN3TnlraUlHUmhkR0V0YldwNExYUmxlR05zWVhOelBTSlBVa1FpUGp4bklHUmhkR0V0Ylcxc0xXNXZaR1U5SW0xcElqNDhkWE5sSUdSaGRHRXRZejBpTVVRME5ERWlJSGhzYVc1ck9taHlaV1k5SWlOTlNsZ3RNVFl3TFZSRldDMUpMVEZFTkRReElpOCtQQzluUGp4bklHUmhkR0V0Ylcxc0xXNXZaR1U5SW0xcElpQjBjbUZ1YzJadmNtMDlJblJ5WVc1emJHRjBaU2c0T0Rnc01Da2lQangxYzJVZ1pHRjBZUzFqUFNJeFJEUTJNU0lnZUd4cGJtczZhSEpsWmowaUkwMUtXQzB4TmpBdFZFVllMVWt0TVVRME5qRWlMejQ4TDJjK1BDOW5Qand2Wno0OGNtVmpkQ0IzYVdSMGFEMGlNVFl3TXk0eUlpQm9aV2xuYUhROUlqWXdJaUI0UFNJeE1qQWlJSGs5SWpJeU1DSXZQand2Wno0OEwyYytQQzluUGp3dmMzWm5QZz09IiwKCSJSZWFsVmlld1NpemVKc29uIiA6ICJ7XCJoZWlnaHRcIjo4MTUsXCJ3aWR0aFwiOjYzMzl9Igp9Cg=="/>
    </extobj>
    <extobj name="2384804F-3998-4D57-9195-F3826E402611-7">
      <extobjdata type="2384804F-3998-4D57-9195-F3826E402611" data="ewoJIkltZ1NldHRpbmdKc29uIiA6ICJ7XCJoZWlnaHRcIjoxNy44NTcxNDI4NTcxNDI4NTQsXCJ3aWR0aFwiOjE2NS4xNzg1NzE0Mjg1NzE0Mn0iLAoJIkxhdGV4IiA6ICIoUl97c3R9ID0gUl97bH09Ul97bnJ9PTApIiwKCSJMYXRleEltZ0Jhc2U2NCIgOiAiUEhOMlp5QjRiV3h1Y3owaWFIUjBjRG92TDNkM2R5NTNNeTV2Y21jdk1qQXdNQzl6ZG1jaUlIZHBaSFJvUFNJeU1TNHhORFJsZUNJZ2FHVnBaMmgwUFNJeUxqSTJNbVY0SWlCeWIyeGxQU0pwYldjaUlHWnZZM1Z6WVdKc1pUMGlabUZzYzJVaUlIWnBaWGRDYjNnOUlqQWdMVGMxTUNBNU16UTFMalVnTVRBd01DSWdlRzFzYm5NNmVHeHBibXM5SW1oMGRIQTZMeTkzZDNjdWR6TXViM0puTHpFNU9Ua3ZlR3hwYm1zaUlHRnlhV0V0YUdsa1pHVnVQU0owY25WbElpQnpkSGxzWlQwaWRtVnlkR2xqWVd3dFlXeHBaMjQ2SUMwd0xqVTJObVY0T3lCdFlYZ3RkMmxrZEdnNklEazRKVHNpUGp4a1pXWnpQanh3WVhSb0lHbGtQU0pOU2xndE16VX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NMUxWUkZXQzFKTFRGRU5EUTFJaUJrUFNKTk1qTXdJRFl6TjFFeU1ETWdOak0zSURFNU9DQTJNemhVTVRreklEWTBPVkV4T1RNZ05qYzJJREl3TkNBMk9ESlJNakEySURZNE15QXpOemdnTmpnelVUVTFNQ0EyT0RJZ05UWTBJRFk0TUZFMk1qQWdOamN5SURZMU9DQTJOVEpVTnpFeUlEWXdObFEzTXpNZ05UWXpWRGN6T1NBMU1qbFJOek01SURRNE5DQTNNVEFnTkRRMVZEWTBNeUF6T0RWVU5UYzJJRE0xTVZRMU16Z2dNek00VERVME5TQXpNek5STmpFeUlESTVOU0EyTVRJZ01qSXpVVFl4TWlBeU1USWdOakEzSURFMk1sUTJNRElnT0RCV056RlJOakF5SURVeklEWXdNeUEwTTFRMk1UUWdNalZVTmpRd0lERTJVVFkyT0NBeE5pQTJPRFlnTXpoVU56RXlJRGcxVVRjeE55QTVPU0EzTWpBZ01UQXlWRGN6TlNBeE1EVlJOelUxSURFd05TQTNOVFVnT1ROUk56VTFJRGMxSURjek1TQXpObEUyT1RNZ0xUSXhJRFkwTVNBdE1qRklOak15VVRVM01TQXRNakVnTlRNeElEUlVORGczSURneVVUUTROeUF4TURrZ05UQXlJREUyTmxRMU1UY2dNak01VVRVeE55QXlPVEFnTkRjMElETXhNMUUwTlRrZ016SXdJRFEwT1NBek1qRlVNemM0SURNeU0wZ3pNRGxNTWpjM0lERTVNMUV5TkRRZ05qRWdNalEwSURVNVVUSTBOQ0ExTlNBeU5EVWdOVFJVTWpVeUlEVXdWREkyT1NBME9GUXpNRElnTkRaSU16TXpVVE16T1NBek9DQXpNemtnTXpkVU16TTJJREU1VVRNek1pQTJJRE15TmlBd1NETXhNVkV5TnpVZ01pQXhPREFnTWxFeE5EWWdNaUF4TVRjZ01sUTNNU0F5VkRVd0lERlJNek1nTVNBek15QXhNRkV6TXlBeE1pQXpOaUF5TkZFME1TQTBNeUEwTmlBME5WRTFNQ0EwTmlBMk1TQTBOa2cyTjFFNU5DQTBOaUF4TWpjZ05EbFJNVFF4SURVeUlERTBOaUEyTVZFeE5Ea2dOalVnTWpFNElETXpPVlF5T0RjZ05qSTRVVEk0TnlBMk16VWdNak13SURZek4xcE5Oak13SURVMU5GRTJNekFnTlRnMklEWXdPU0EyTURoVU5USXpJRFl6TmxFMU1qRWdOak0ySURVd01DQTJNelpVTkRZeUlEWXpOMGcwTkRCUk16a3pJRFl6TnlBek9EWWdOakkzVVRNNE5TQTJNalFnTXpVeUlEUTVORlF6TVRrZ016WXhVVE14T1NBek5qQWdNemc0SURNMk1GRTBOallnTXpZeElEUTVNaUF6TmpkUk5UVTJJRE0zTnlBMU9USWdOREkyVVRZd09DQTBORGtnTmpFNUlEUTRObFEyTXpBZ05UVTBXaUl2UGp4d1lYUm9JR2xrUFNKTlNsZ3RNelV0VkVWWUxVa3RNVVEwTmpBaUlHUTlJazB4TXpFZ01qZzVVVEV6TVNBek1qRWdNVFEzSURNMU5GUXlNRE1nTkRFMVZETXdNQ0EwTkRKUk16WXlJRFEwTWlBek9UQWdOREUxVkRReE9TQXpOVFZSTkRFNUlETXlNeUEwTURJZ016QTRWRE0yTkNBeU9USlJNelV4SURJNU1pQXpOREFnTXpBd1ZETXlPQ0F6TWpaUk16STRJRE0wTWlBek16Y2dNelUwVkRNMU5DQXpOekpVTXpZM0lETTNPRkV6TmpnZ016YzRJRE0yT0NBek56bFJNelk0SURNNE1pQXpOakVnTXpnNFZETXpOaUF6T1RsVU1qazNJRFF3TlZFeU5Ea2dOREExSURJeU55QXpOemxVTWpBMElETXlObEV5TURRZ016QXhJREl5TXlBeU9URlVNamM0SURJM05GUXpNekFnTWpVNVVUTTVOaUF5TXpBZ016azJJREUyTTFFek9UWWdNVE0xSURNNE5TQXhNRGRVTXpVeUlEVXhWREk0T1NBM1ZERTVOU0F0TVRCUk1URTRJQzB4TUNBNE5pQXhPVlExTXlBNE4xRTFNeUF4TWpZZ056UWdNVFF6VkRFeE9DQXhOakJSTVRNeklERTJNQ0F4TkRZZ01UVXhWREUyTUNBeE1qQlJNVFl3SURrMElERTBNaUEzTmxReE1URWdOVGhSTVRBNUlEVTNJREV3T0NBMU4xUXhNRGNnTlRWUk1UQTRJRFV5SURFeE5TQTBOMVF4TkRZZ016UlVNakF4SURJM1VUSXpOeUF5TnlBeU5qTWdNemhVTXpBeElEWTJWRE14T0NBNU4xUXpNak1nTVRJeVVUTXlNeUF4TlRBZ016QXlJREUyTkZReU5UUWdNVGd4VkRFNU5TQXhPVFpVTVRRNElESXpNVkV4TXpFZ01qVTJJREV6TVNBeU9EbGFJaTgrUEhCaGRHZ2dhV1E5SWsxS1dDMHpOU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NM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6V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h3WVhSb0lHbGtQU0pOU2xndE16VXRWRVZZTFVrdE1VUTBOVUlpSUdROUlrMHlNU0F5T0RkUk1qSWdNamt6SURJMElETXdNMVF6TmlBek5ERlVOVFlnTXpnNFZEZzVJRFF5TlZReE16VWdORFF5VVRFM01TQTBORElnTVRrMUlEUXlORlF5TWpVZ016a3dWREl6TVNBek5qbFJNak14SURNMk55QXlNeklnTXpZM1RESTBNeUF6TnpoUk16QTBJRFEwTWlBek9ESWdORFF5VVRRek5pQTBORElnTkRZNUlEUXhOVlExTURNZ016TTJWRFEyTlNBeE56bFVOREkzSURVeVVUUXlOeUF5TmlBME5EUWdNalpSTkRVd0lESTJJRFExTXlBeU4xRTBPRElnTXpJZ05UQTFJRFkxVkRVME1DQXhORFZSTlRReUlERTFNeUExTmpBZ01UVXpVVFU0TUNBeE5UTWdOVGd3SURFME5WRTFPREFnTVRRMElEVTNOaUF4TXpCUk5UWTRJREV3TVNBMU5UUWdOek5VTlRBNElERTNWRFF6T1NBdE1UQlJNemt5SUMweE1DQXpOekVnTVRkVU16VXdJRGN6VVRNMU1DQTVNaUF6T0RZZ01Ua3pWRFF5TXlBek5EVlJOREl6SURRd05DQXpOemtnTkRBMFNETTNORkV5T0RnZ05EQTBJREl5T1NBek1ETk1Nakl5SURJNU1Vd3hPRGtnTVRVM1VURTFOaUF5TmlBeE5URWdNVFpSTVRNNElDMHhNU0F4TURnZ0xURXhVVGsxSUMweE1TQTROeUF0TlZRM05pQTNWRGMwSURFM1VUYzBJRE13SURFeE1pQXhPREJVTVRVeUlETTBNMUV4TlRNZ016UTRJREUxTXlBek5qWlJNVFV6SURRd05TQXhNamtnTkRBMVVUa3hJRFF3TlNBMk5pQXpNRFZSTmpBZ01qZzFJRFl3SURJNE5GRTFPQ0F5TnpnZ05ERWdNamM0U0RJM1VUSXhJREk0TkNBeU1TQXlPRGRhSWk4K1BIQmhkR2dnYVdROUlrMUtXQzB6TlMxVVJWZ3RTUzB4UkRRMVJpSWdaRDBpVFRJeElESTROMUV5TWlBeU9UQWdNak1nTWprMVZESTRJRE14TjFRek9DQXpORGhVTlRNZ016Z3hWRGN6SURReE1WUTVPU0EwTXpOVU1UTXlJRFEwTWxFeE5qRWdORFF5SURFNE15QTBNekJVTWpFMElEUXdPRlF5TWpVZ016ZzRVVEl5TnlBek9ESWdNakk0SURNNE1sUXlNellnTXpnNVVUSTROQ0EwTkRFZ016UTNJRFEwTVVnek5UQlJNems0SURRME1TQTBNaklnTkRBd1VUUXpNQ0F6T0RFZ05ETXdJRE0yTTFFME16QWdNek16SURReE55QXpNVFZVTXpreElESTVNbFF6TmpZZ01qZzRVVE0wTmlBeU9EZ2dNek0wSURJNU9WUXpNaklnTXpJNFVUTXlNaUF6TnpZZ016YzRJRE01TWxFek5UWWdOREExSURNME1pQTBNRFZSTWpnMklEUXdOU0F5TXprZ016TXhVVEl5T1NBek1UVWdNakkwSURJNU9GUXhPVEFnTVRZMVVURTFOaUF5TlNBeE5URWdNVFpSTVRNNElDMHhNU0F4TURnZ0xURXhVVGsxSUMweE1TQTROeUF0TlZRM05pQTNWRGMwSURFM1VUYzBJRE13SURFeE5DQXhPRGxVTVRVMElETTJObEV4TlRRZ05EQTFJREV5T0NBME1EVlJNVEEzSURRd05TQTVNaUF6TnpkVU5qZ2dNekUyVkRVM0lESTRNRkUxTlNBeU56Z2dOREVnTWpjNFNESTNVVEl4SURJNE5DQXlNU0F5T0RkYUlpOCtQSEJoZEdnZ2FXUTlJazFLV0Mwek5T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TTF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3dlpHVm1jejQ4WnlCemRISnZhMlU5SW1OMWNuSmxiblJEYjJ4dmNpSWdabWxzYkQwaVkzVnljbVZ1ZEVOdmJHOXlJaUJ6ZEhKdmEyVXRkMmxrZEdnOUlqQWlJSFJ5WVc1elptOXliVDBpYzJOaGJHVW9NU3d0TVNraVBqeG5JR1JoZEdFdGJXMXNMVzV2WkdVOUltMWhkR2dpUGp4bklHUmhkR0V0Ylcxc0xXNXZaR1U5SW0xdklqNDhkWE5sSUdSaGRHRXRZejBpTWpnaUlIaHNhVzVyT21oeVpXWTlJaU5OU2xndE16VXRWRVZZTFU0dE1qZ2lMejQ4TDJjK1BHY2daR0YwWVMxdGJXd3RibTlrWlQwaWJYTjFZaUlnZEhKaGJuTm1iM0p0UFNKMGNtRnVjMnhoZEdVb016ZzVMREFwSWo0OFp5QmtZWFJoTFcxdGJDMXViMlJsUFNKdGFTSStQSFZ6WlNCa1lYUmhMV005SWpGRU5EUTFJaUI0YkdsdWF6cG9jbVZtUFNJalRVcFlMVE0xTFZSRldDMUpMVEZFTkRRMUlpOCtQQzluUGp4bklHUmhkR0V0Ylcxc0xXNXZaR1U5SWxSbFdFRjBiMjBpSUhSeVlXNXpabTl5YlQwaWRISmhibk5zWVhSbEtEYzVNaXd0TVRVd0tTQnpZMkZzWlNnd0xqY3dOeWtpSUdSaGRHRXRiV3A0TFhSbGVHTnNZWE56UFNKUFVrUWlQanhuSUdSaGRHRXRiVzFzTFc1dlpHVTlJbTFwSWo0OGRYTmxJR1JoZEdFdFl6MGlNVVEwTmpBaUlIaHNhVzVyT21oeVpXWTlJaU5OU2xndE16VXRWRVZZTFVrdE1VUTBOakFpTHo0OEwyYytQR2NnWkdGMFlTMXRiV3d0Ym05a1pUMGliV2tpSUhSeVlXNXpabTl5YlQwaWRISmhibk5zWVhSbEtEUTJPU3d3S1NJK1BIVnpaU0JrWVhSaExXTTlJakZFTkRZeElpQjRiR2x1YXpwb2NtVm1QU0lqVFVwWUxUTTFMVlJGV0MxSkxURkVORFl4SWk4K1BDOW5Qand2Wno0OEwyYytQR2NnWkdGMFlTMXRiV3d0Ym05a1pUMGliVzhpSUhSeVlXNXpabTl5YlQwaWRISmhibk5zWVhSbEtESXdPVFV1Tnl3d0tTSStQSFZ6WlNCa1lYUmhMV005SWpORUlpQjRiR2x1YXpwb2NtVm1QU0lqVFVwWUxUTTFMVlJGV0MxT0xUTkVJaTgrUEM5blBqeG5JR1JoZEdFdGJXMXNMVzV2WkdVOUltMXpkV0lpSUhSeVlXNXpabTl5YlQwaWRISmhibk5zWVhSbEtETXhOVEV1TlN3d0tTSStQR2NnWkdGMFlTMXRiV3d0Ym05a1pUMGliV2tpUGp4MWMyVWdaR0YwWVMxalBTSXhSRFEwTlNJZ2VHeHBibXM2YUhKbFpqMGlJMDFLV0Mwek5TMVVSVmd0U1MweFJEUTBOU0l2UGp3dlp6NDhaeUJrWVhSaExXMXRiQzF1YjJSbFBTSlVaVmhCZEc5dElpQjBjbUZ1YzJadmNtMDlJblJ5WVc1emJHRjBaU2czT1RJc0xURTFNQ2tnYzJOaGJHVW9NQzQzTURjcElpQmtZWFJoTFcxcWVDMTBaWGhqYkdGemN6MGlUMUpFSWo0OFp5QmtZWFJoTFcxdGJDMXViMlJsUFNKdGFTSStQSFZ6WlNCa1lYUmhMV005SWpGRU5EVTVJaUI0YkdsdWF6cG9jbVZtUFNJalRVcFlMVE0xTFZSRldDMUpMVEZFTkRVNUlpOCtQQzluUGp3dlp6NDhMMmMrUEdjZ1pHRjBZUzF0Yld3dGJtOWtaVDBpYlc4aUlIUnlZVzV6Wm05eWJUMGlkSEpoYm5Oc1lYUmxLRFEwT0RFdU9Td3dLU0krUEhWelpTQmtZWFJoTFdNOUlqTkVJaUI0YkdsdWF6cG9jbVZtUFNJalRVcFlMVE0xTFZSRldDMU9MVE5FSWk4K1BDOW5QanhuSUdSaGRHRXRiVzFzTFc1dlpHVTlJbTF6ZFdJaUlIUnlZVzV6Wm05eWJUMGlkSEpoYm5Oc1lYUmxLRFUxTXpjdU55d3dLU0krUEdjZ1pHRjBZUzF0Yld3dGJtOWtaVDBpYldraVBqeDFjMlVnWkdGMFlTMWpQU0l4UkRRME5TSWdlR3hwYm1zNmFISmxaajBpSTAxS1dDMHpOUzFVUlZndFNTMHhSRFEwTlNJdlBqd3ZaejQ4WnlCa1lYUmhMVzF0YkMxdWIyUmxQU0pVWlZoQmRHOXRJaUIwY21GdWMyWnZjbTA5SW5SeVlXNXpiR0YwWlNnM09USXNMVEUxTUNrZ2MyTmhiR1VvTUM0M01EY3BJaUJrWVhSaExXMXFlQzEwWlhoamJHRnpjejBpVDFKRUlqNDhaeUJrWVhSaExXMXRiQzF1YjJSbFBTSnRhU0krUEhWelpTQmtZWFJoTFdNOUlqRkVORFZDSWlCNGJHbHVhenBvY21WbVBTSWpUVXBZTFRNMUxWUkZXQzFKTFRGRU5EVkNJaTgrUEM5blBqeG5JR1JoZEdFdGJXMXNMVzV2WkdVOUltMXBJaUIwY21GdWMyWnZjbTA5SW5SeVlXNXpiR0YwWlNnMk1EQXNNQ2tpUGp4MWMyVWdaR0YwWVMxalBTSXhSRFExUmlJZ2VHeHBibXM2YUhKbFpqMGlJMDFLV0Mwek5TMVVSVmd0U1MweFJEUTFSaUl2UGp3dlp6NDhMMmMrUEM5blBqeG5JR1JoZEdFdGJXMXNMVzV2WkdVOUltMXZJaUIwY21GdWMyWnZjbTA5SW5SeVlXNXpiR0YwWlNnM05EQXdMamNzTUNraVBqeDFjMlVnWkdGMFlTMWpQU0l6UkNJZ2VHeHBibXM2YUhKbFpqMGlJMDFLV0Mwek5TMVVSVmd0VGkwelJDSXZQand2Wno0OFp5QmtZWFJoTFcxdGJDMXViMlJsUFNKdGJpSWdkSEpoYm5ObWIzSnRQU0owY21GdWMyeGhkR1VvT0RRMU5pNDFMREFwSWo0OGRYTmxJR1JoZEdFdFl6MGlNekFpSUhoc2FXNXJPbWh5WldZOUlpTk5TbGd0TXpVdFZFVllMVTR0TXpBaUx6NDhMMmMrUEdjZ1pHRjBZUzF0Yld3dGJtOWtaVDBpYlc4aUlIUnlZVzV6Wm05eWJUMGlkSEpoYm5Oc1lYUmxLRGc1TlRZdU5Td3dLU0krUEhWelpTQmtZWFJoTFdNOUlqSTVJaUI0YkdsdWF6cG9jbVZtUFNJalRVcFlMVE0xTFZSRldDMU9MVEk1SWk4K1BDOW5Qand2Wno0OEwyYytQQzl6ZG1jKyIsCgkiUmVhbFZpZXdTaXplSnNvbiIgOiAie1wiaGVpZ2h0XCI6MzUzLFwid2lkdGhcIjozMzA0fSIKfQo="/>
    </extobj>
    <extobj name="2384804F-3998-4D57-9195-F3826E402611-8">
      <extobjdata type="2384804F-3998-4D57-9195-F3826E402611" data="ewoJIkltZ1NldHRpbmdKc29uIiA6ICJ7XCJoZWlnaHRcIjoxNy44NTcxNDI4NTcxNDI4NTQsXCJ3aWR0aFwiOjExNi4wNzE0Mjg1NzE0Mjg1Nn0iLAoJIkxhdGV4IiA6ICIoUl97bH09Ul97bnJ9PTApIiwKCSJMYXRleEltZ0Jhc2U2NCIgOiAiUEhOMlp5QjRiV3h1Y3owaWFIUjBjRG92TDNkM2R5NTNNeTV2Y21jdk1qQXdNQzl6ZG1jaUlIZHBaSFJvUFNJeE5DNDRPVFJsZUNJZ2FHVnBaMmgwUFNJeUxqSTJNbVY0SWlCeWIyeGxQU0pwYldjaUlHWnZZM1Z6WVdKc1pUMGlabUZzYzJVaUlIWnBaWGRDYjNnOUlqQWdMVGMxTUNBMk5UZ3pJREV3TURBaUlIaHRiRzV6T25oc2FXNXJQU0pvZEhSd09pOHZkM2QzTG5jekxtOXlaeTh4T1RrNUwzaHNhVzVySWlCaGNtbGhMV2hwWkdSbGJqMGlkSEoxWlNJZ2MzUjViR1U5SW5abGNuUnBZMkZzTFdGc2FXZHVPaUF0TUM0MU5qWmxlRHNnYldGNExYZHBaSFJvT2lBNU9DVTdJajQ4WkdWbWN6NDhjR0YwYUNCcFpEMGlUVXBZTFRF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EV0VkVWWUxVa3RNVVEwTkRVaUlHUTlJazB5TXpBZ05qTTNVVEl3TXlBMk16Y2dNVGs0SURZek9GUXhPVE1nTmpRNVVURTVNeUEyTnpZZ01qQTBJRFk0TWxFeU1EWWdOamd6SURNM09DQTJPRE5STlRVd0lEWTRNaUExTmpRZ05qZ3dVVFl5TUNBMk56SWdOalU0SURZMU1sUTNNVElnTmpBMlZEY3pNeUExTmpOVU56TTVJRFV5T1ZFM016a2dORGcwSURjeE1DQTBORFZVTmpReklETTROVlExTnpZZ016VXhWRFV6T0NBek16aE1OVFExSURNek0xRTJNVElnTWprMUlEWXhNaUF5TWpOUk5qRXlJREl4TWlBMk1EY2dNVFl5VkRZd01pQTRNRlkzTVZFMk1ESWdOVE1nTmpBeklEUXpWRFl4TkNBeU5WUTJOREFnTVRaUk5qWTRJREUySURZNE5pQXpPRlEzTVRJZ09EVlJOekUzSURrNUlEY3lNQ0F4TURKVU56TTFJREV3TlZFM05UVWdNVEExSURjMU5TQTVNMUUzTlRVZ056VWdOek14SURNMlVUWTVNeUF0TWpFZ05qUXhJQzB5TVVnMk16SlJOVGN4SUMweU1TQTFNekVnTkZRME9EY2dPREpSTkRnM0lERXdPU0ExTURJZ01UWTJWRFV4TnlBeU16bFJOVEUzSURJNU1DQTBOelFnTXpFelVUUTFPU0F6TWpBZ05EUTVJRE15TVZRek56Z2dNekl6U0RNd09Vd3lOemNnTVRrelVUSTBOQ0EyTVNBeU5EUWdOVGxSTWpRMElEVTFJREkwTlNBMU5GUXlOVElnTlRCVU1qWTVJRFE0VkRNd01pQTBOa2d6TXpOUk16TTVJRE00SURNek9TQXpOMVF6TXpZZ01UbFJNek15SURZZ016STJJREJJTXpFeFVUSTNOU0F5SURFNE1DQXlVVEUwTmlBeUlERXhOeUF5VkRjeElESlVOVEFnTVZFek15QXhJRE16SURFd1VUTXpJREV5SURNMklESTBVVFF4SURReklEUTJJRFExVVRVd0lEUTJJRFl4SURRMlNEWTNVVGswSURRMklERXlOeUEwT1ZFeE5ERWdOVElnTVRRMklEWXhVVEUwT1NBMk5TQXlNVGdnTXpNNVZESTROeUEyTWpoUk1qZzNJRFl6TlNBeU16QWdOak0zV2swMk16QWdOVFUwVVRZek1DQTFPRFlnTmpBNUlEWXdPRlExTWpNZ05qTTJVVFV5TVNBMk16WWdOVEF3SURZek5sUTBOaklnTmpNM1NEUTBNRkV6T1RNZ05qTTNJRE00TmlBMk1qZFJNemcxSURZeU5DQXpOVElnTkRrMFZETXhPU0F6TmpGUk16RTVJRE0yTUNBek9EZ2dNell3VVRRMk5pQXpOakVnTkRreUlETTJOMUUxTlRZZ016YzNJRFU1TWlBME1qWlJOakE0SURRME9TQTJNVGtnTkRnMlZEWXpNQ0ExTlRSYUlpOCtQSEJoZEdnZ2FXUTlJazFLV0MweExWUkZXQzFKTFRGRU5EVTVJaUJrUFNKTk1URTNJRFU1VVRFeE55QXlOaUF4TkRJZ01qWlJNVGM1SURJMklESXdOU0F4TXpGUk1qRXhJREUxTVNBeU1UVWdNVFV5VVRJeE55QXhOVE1nTWpJMUlERTFNMGd5TWpsUk1qTTRJREUxTXlBeU5ERWdNVFV6VkRJME5pQXhOVEZVTWpRNElERTBORkV5TkRjZ01UTTRJREkwTlNBeE1qaFVNak0wSURrd1ZESXhOQ0EwTTFReE9ETWdObFF4TXpjZ0xURXhVVEV3TVNBdE1URWdOekFnTVRGVU16Z2dPRFZSTXpnZ09UY2dNemtnTVRBeVRERXdOQ0F6TmpCUk1UWTNJRFl4TlNBeE5qY2dOakl6VVRFMk55QTJNallnTVRZMklEWXlPRlF4TmpJZ05qTXlWREUxTnlBMk16UlVNVFE1SURZek5WUXhOREVnTmpNMlZERXpNaUEyTXpkVU1USXlJRFl6TjFFeE1USWdOak0zSURFd09TQTJNemRVTVRBeElEWXpPRlE1TlNBMk5ERlVPVFFnTmpRM1VUazBJRFkwT1NBNU5pQTJOakZSTVRBeElEWTRNQ0F4TURjZ05qZ3lWREUzT1NBMk9EaFJNVGswSURZNE9TQXlNVE1nTmprd1ZESTBNeUEyT1ROVU1qVTBJRFk1TkZFeU5qWWdOamswSURJMk5pQTJPRFpSTWpZMklEWTNOU0F4T1RNZ016ZzJWREV4T0NBNE0xRXhNVGdnT0RFZ01URTRJRGMxVkRFeE55QTJOVlkxT1ZvaUx6NDhjR0YwYUNCcFpEMGlUVXBZTFRF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Uz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4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V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MMlJsWm5NK1BHY2djM1J5YjJ0bFBTSmpkWEp5Wlc1MFEyOXNiM0lpSUdacGJHdzlJbU4xY25KbGJuUkRiMnh2Y2lJZ2MzUnliMnRsTFhkcFpIUm9QU0l3SWlCMGNtRnVjMlp2Y20wOUluTmpZV3hsS0RFc0xURXBJajQ4WnlCa1lYUmhMVzF0YkMxdWIyUmxQU0p0WVhSb0lqNDhaeUJrWVhSaExXMXRiQzF1YjJSbFBTSnRieUkrUEhWelpTQmtZWFJoTFdNOUlqSTRJaUI0YkdsdWF6cG9jbVZtUFNJalRVcFlMVEV0VkVWWUxVNHRNamdpTHo0OEwyYytQR2NnWkdGMFlTMXRiV3d0Ym05a1pUMGliWE4xWWlJZ2RISmhibk5tYjNKdFBTSjBjbUZ1YzJ4aGRHVW9Nemc1TERBcElqNDhaeUJrWVhSaExXMXRiQzF1YjJSbFBTSnRhU0krUEhWelpTQmtZWFJoTFdNOUlqRkVORFExSWlCNGJHbHVhenBvY21WbVBTSWpUVXBZTFRFdFZFVllMVWt0TVVRME5EVWlMejQ4TDJjK1BHY2daR0YwWVMxdGJXd3RibTlrWlQwaVZHVllRWFJ2YlNJZ2RISmhibk5tYjNKdFBTSjBjbUZ1YzJ4aGRHVW9Oemt5TEMweE5UQXBJSE5qWVd4bEtEQXVOekEzS1NJZ1pHRjBZUzF0YW5ndGRHVjRZMnhoYzNNOUlrOVNSQ0krUEdjZ1pHRjBZUzF0Yld3dGJtOWtaVDBpYldraVBqeDFjMlVnWkdGMFlTMWpQU0l4UkRRMU9TSWdlR3hwYm1zNmFISmxaajBpSTAxS1dDMHhMVlJGV0MxSkxURkVORFU1SWk4K1BDOW5Qand2Wno0OEwyYytQR2NnWkdGMFlTMXRiV3d0Ym05a1pUMGliVzhpSUhSeVlXNXpabTl5YlQwaWRISmhibk5zWVhSbEtERTNNVGt1TlN3d0tTSStQSFZ6WlNCa1lYUmhMV005SWpORUlpQjRiR2x1YXpwb2NtVm1QU0lqVFVwWUxURXRWRVZZTFU0dE0wUWlMejQ4TDJjK1BHY2daR0YwWVMxdGJXd3RibTlrWlQwaWJYTjFZaUlnZEhKaGJuTm1iM0p0UFNKMGNtRnVjMnhoZEdVb01qYzNOUzR6TERBcElqNDhaeUJrWVhSaExXMXRiQzF1YjJSbFBTSnRhU0krUEhWelpTQmtZWFJoTFdNOUlqRkVORFExSWlCNGJHbHVhenBvY21WbVBTSWpUVXBZTFRFdFZFVllMVWt0TVVRME5EVWlMejQ4TDJjK1BHY2daR0YwWVMxdGJXd3RibTlrWlQwaVZHVllRWFJ2YlNJZ2RISmhibk5tYjNKdFBTSjBjbUZ1YzJ4aGRHVW9Oemt5TEMweE5UQXBJSE5qWVd4bEtEQXVOekEzS1NJZ1pHRjBZUzF0YW5ndGRHVjRZMnhoYzNNOUlrOVNSQ0krUEdjZ1pHRjBZUzF0Yld3dGJtOWtaVDBpYldraVBqeDFjMlVnWkdGMFlTMWpQU0l4UkRRMVFpSWdlR3hwYm1zNmFISmxaajBpSTAxS1dDMHhMVlJGV0MxSkxURkVORFZDSWk4K1BDOW5QanhuSUdSaGRHRXRiVzFzTFc1dlpHVTlJbTFwSWlCMGNtRnVjMlp2Y20wOUluUnlZVzV6YkdGMFpTZzJNREFzTUNraVBqeDFjMlVnWkdGMFlTMWpQU0l4UkRRMVJpSWdlR3hwYm1zNmFISmxaajBpSTAxS1dDMHhMVlJGV0MxSkxURkVORFZHSWk4K1BDOW5Qand2Wno0OEwyYytQR2NnWkdGMFlTMXRiV3d0Ym05a1pUMGliVzhpSUhSeVlXNXpabTl5YlQwaWRISmhibk5zWVhSbEtEUTJNemd1TWl3d0tTSStQSFZ6WlNCa1lYUmhMV005SWpORUlpQjRiR2x1YXpwb2NtVm1QU0lqVFVwWUxURXRWRVZZTFU0dE0wUWlMejQ4TDJjK1BHY2daR0YwWVMxdGJXd3RibTlrWlQwaWJXNGlJSFJ5WVc1elptOXliVDBpZEhKaGJuTnNZWFJsS0RVMk9UUXNNQ2tpUGp4MWMyVWdaR0YwWVMxalBTSXpNQ0lnZUd4cGJtczZhSEpsWmowaUkwMUtXQzB4TFZSRldDMU9MVE13SWk4K1BDOW5QanhuSUdSaGRHRXRiVzFzTFc1dlpHVTlJbTF2SWlCMGNtRnVjMlp2Y20wOUluUnlZVzV6YkdGMFpTZzJNVGswTERBcElqNDhkWE5sSUdSaGRHRXRZejBpTWpraUlIaHNhVzVyT21oeVpXWTlJaU5OU2xndE1TMVVSVmd0VGkweU9TSXZQand2Wno0OEwyYytQQzluUGp3dmMzWm5QZz09IiwKCSJSZWFsVmlld1NpemVKc29uIiA6ICJ7XCJoZWlnaHRcIjozNTcuMTQyODY4MDQxOTkyMixcIndpZHRoXCI6MjMyMS40Mjg1Mjc4MzIwMzEyfSIKfQo="/>
    </extobj>
    <extobj name="2384804F-3998-4D57-9195-F3826E402611-9">
      <extobjdata type="2384804F-3998-4D57-9195-F3826E402611" data="ewoJIkltZ1NldHRpbmdKc29uIiA6ICJ7XCJoZWlnaHRcIjo0MS4wNzE0Mjg1NzE0Mjg1NyxcIndpZHRoXCI6NDU4LjkyODU3MTQyODU3MTR9IiwKCSJMYXRleCIgOiAiXFxmcmFje1xcbWF0aHJte2R9Tn17XFxtYXRocm17ZH10fT1cXGZyYWN7XFxtYXRocm17ZH0oXFxkZWx0YSBOKX17XFxtYXRocm17ZH10fT0tKFJfe3NwfStSX3tzdH0pPS1cXGZyYWN7XFxkZWx0YSBOfXtcXHRhdV97TjB9fS1SX3tzdH09LVxcZnJhY3tOfXtcXHRhdV97TnR9fS1SX3tzdH0iLAoJIkxhdGV4SW1nQmFzZTY0IiA6ICJQSE4yWnlCNGJXeHVjejBpYUhSMGNEb3ZMM2QzZHk1M015NXZjbWN2TWpBd01DOXpkbWNpSUhkcFpIUm9QU0kyTUM0ME1UZGxlQ0lnYUdWcFoyaDBQU0kxTGpJelpYZ2lJSEp2YkdVOUltbHRaeUlnWm05amRYTmhZbXhsUFNKbVlXeHpaU0lnZG1sbGQwSnZlRDBpTUNBdE1UUTJNQ0F5Tmpjd05DNHlJREl6TVRFdU5pSWdlRzFzYm5NNmVHeHBibXM5SW1oMGRIQTZMeTkzZDNjdWR6TXViM0puTHpFNU9Ua3ZlR3hwYm1zaUlHRnlhV0V0YUdsa1pHVnVQU0owY25WbElpQnpkSGxzWlQwaWRtVnlkR2xqWVd3dFlXeHBaMjQ2SUMweExqa3lOMlY0T3lCdFlYZ3RkMmxrZEdnNklEazRKVHNpUGp4a1pXWnpQanh3WVhSb0lHbGtQU0pOU2xndE1qZ3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amd0VkVWWUxVa3RNVVEwTkRFaUlHUTlJazB5TXpRZ05qTTNVVEl6TVNBMk16Y2dNakkySURZek4xRXlNREVnTmpNM0lERTVOaUEyTXpoVU1Ua3hJRFkwT1ZFeE9URWdOamMySURJd01pQTJPREpSTWpBMElEWTRNeUF5T1RrZ05qZ3pVVE0zTmlBMk9ETWdNemczSURZNE0xUTBNREVnTmpjM1VUWXhNaUF4T0RFZ05qRTJJREUyT0V3Mk56QWdNemd4VVRjeU15QTFPVElnTnpJeklEWXdObEUzTWpNZ05qTXpJRFkxT1NBMk16ZFJOak0xSURZek55QTJNelVnTmpRNFVUWXpOU0EyTlRBZ05qTTNJRFkyTUZFMk5ERWdOamMySURZME15QTJOemxVTmpVeklEWTRNMUUyTlRZZ05qZ3pJRFk0TkNBMk9ESlVOelkzSURZNE1GRTRNVGNnTmpnd0lEZzBNeUEyT0RGVU9EY3pJRFk0TWxFNE9EZ2dOamd5SURnNE9DQTJOekpST0RnNElEWTFNQ0E0T0RBZ05qUXlVVGczT0NBMk16Y2dPRFU0SURZek4xRTNPRGNnTmpNeklEYzJPU0ExT1RkTU5qSXdJRGRSTmpFNElEQWdOVGs1SURCUk5UZzFJREFnTlRneUlESlJOVGM1SURVZ05EVXpJRE13TlV3ek1qWWdOakEwVERJMk1TQXpORFJSTVRrMklEZzRJREU1TmlBM09WRXlNREVnTkRZZ01qWTRJRFEyU0RJM09GRXlPRFFnTkRFZ01qZzBJRE00VkRJNE1pQXhPVkV5TnpnZ05pQXlOeklnTUVneU5UbFJNakk0SURJZ01UVXhJREpSTVRJeklESWdNVEF3SURKVU5qTWdNbFEwTmlBeFVUTXhJREVnTXpFZ01UQlJNekVnTVRRZ016UWdNalpVTXprZ05EQlJOREVnTkRZZ05qSWdORFpSTVRNd0lEUTVJREUxTUNBNE5WRXhOVFFnT1RFZ01qSXhJRE0yTWt3eU9Ea2dOak0wVVRJNE55QTJNelVnTWpNMElEWXpOMW9pTHo0OGNHRjBhQ0JwWkQwaVRVcFlMVEk0TFZSRldDMUpMVEZFTkRZeElpQmtQU0pOTWpZZ016ZzFVVEU1SURNNU1pQXhPU0F6T1RWUk1Ua2dNems1SURJeUlEUXhNVlF5TnlBME1qVlJNamtnTkRNd0lETTJJRFF6TUZRNE55QTBNekZJTVRRd1RERTFPU0ExTVRGUk1UWXlJRFV5TWlBeE5qWWdOVFF3VkRFM015QTFOalpVTVRjNUlEVTRObFF4T0RjZ05qQXpWREU1TnlBMk1UVlVNakV4SURZeU5GUXlNamtnTmpJMlVUSTBOeUEyTWpVZ01qVTBJRFl4TlZReU5qRWdOVGsyVVRJMk1TQTFPRGtnTWpVeUlEVTBPVlF5TXpJZ05EY3dUREl5TWlBME16TlJNakl5SURRek1TQXlOeklnTkRNeFNETXlNMUV6TXpBZ05ESTBJRE16TUNBME1qQlJNek13SURNNU9DQXpNVGNnTXpnMVNESXhNRXd4TnpRZ01qUXdVVEV6TlNBNE1DQXhNelVnTmpoUk1UTTFJREkySURFMk1pQXlObEV4T1RjZ01qWWdNak13SURZd1ZESTRNeUF4TkRSUk1qZzFJREUxTUNBeU9EZ2dNVFV4VkRNd015QXhOVE5JTXpBM1VUTXlNaUF4TlRNZ016SXlJREUwTlZFek1qSWdNVFF5SURNeE9TQXhNek5STXpFMElERXhOeUF6TURFZ09UVlVNalkzSURRNFZESXhOaUEyVkRFMU5TQXRNVEZSTVRJMUlDMHhNU0E1T0NBMFZEVTVJRFUyVVRVM0lEWTBJRFUzSURnelZqRXdNVXc1TWlBeU5ERlJNVEkzSURNNE1pQXhNamdnTXpnelVURXlPQ0F6T0RVZ056Y2dNemcxU0RJMldpSXZQanh3WVhSb0lHbGtQU0pOU2xndE1q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lPQ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qZ3RWRVZZTFVrdE1VUTJSa1lpSUdROUlrMHhPVFVnTmpBNVVURTVOU0EyTlRZZ01qSTNJRFk0TmxRek1ESWdOekUzVVRNeE9TQTNNVFlnTXpVeElEY3dPVlEwTURjZ05qazNWRFF6TXlBMk9UQlJORFV4SURZNE1pQTBOVEVnTmpZeVVUUTFNU0EyTkRRZ05ETTRJRFl5T0ZRME1ETWdOakV5VVRNNE1pQTJNVElnTXpRNElEWTBNVlF5T0RnZ05qY3hWREkwT1NBMk5UZFVNak0xSURZeU9GRXlNelVnTlRnMElETXpOQ0EwTmpOUk5EQXhJRE0zT1NBME1ERWdNamt5VVRRd01TQXhOamtnTXpRd0lEZ3dWREl3TlNBdE1UQklNVGs0VVRFeU55QXRNVEFnT0RNZ016WlVNellnTVRVelVUTTJJREk0TmlBeE5URWdNemd5VVRFNU1TQTBNVE1nTWpVeUlEUXpORkV5TlRJZ05ETTFJREkwTlNBME5EbFVNak13SURRNE1WUXlNVFFnTlRJeFZESXdNU0ExTmpaVU1UazFJRFl3T1ZwTk1URXlJREV6TUZFeE1USWdPRE1nTVRNMklEVTFWREl3TkNBeU4xRXlNek1nTWpjZ01qVTJJRFV4VkRJNU1TQXhNVEZVTXpBNUlERTNPRlF6TVRZZ01qTXlVVE14TmlBeU5qY2dNekE1SURJNU9GUXlPVFVnTXpRMFZESTJPU0EwTURCTU1qVTVJRE01TmxFeU1UVWdNemd4SURFNE15QXpOREpVTVRNM0lESTFObFF4TVRnZ01UYzVWREV4TWlBeE16QmFJaTgrUEhCaGRHZ2dhV1E5SWsxS1dDMHlPQz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k0TFZSRldDMU9MVEl5TVRJaUlHUTlJazA0TkNBeU16ZFVPRFFnTWpVd1ZEazRJREkzTUVnMk56bFJOamswSURJMk1pQTJPVFFnTWpVd1ZEWTNPU0F5TXpCSU9UaFJPRFFnTWpNM0lEZzBJREkxTUZvaUx6NDhjR0YwYUNCcFpEMGlUVXBZTFRJNExWUkZXQzFKTFRGRU5EUTFJaUJrUFNKTk1qTXdJRFl6TjFFeU1ETWdOak0zSURFNU9DQTJNemhVTVRreklEWTBPVkV4T1RNZ05qYzJJREl3TkNBMk9ESlJNakEySURZNE15QXpOemdnTmpnelVUVTFNQ0EyT0RJZ05UWTBJRFk0TUZFMk1qQWdOamN5SURZMU9DQTJOVEpVTnpFeUlEWXdObFEzTXpNZ05UWXpWRGN6T1NBMU1qbFJOek01SURRNE5DQTNNVEFnTkRRMVZEWTBNeUF6T0RWVU5UYzJJRE0xTVZRMU16Z2dNek00VERVME5TQXpNek5STmpFeUlESTVOU0EyTVRJZ01qSXpVVFl4TWlBeU1USWdOakEzSURFMk1sUTJNRElnT0RCV056RlJOakF5SURVeklEWXdNeUEwTTFRMk1UUWdNalZVTmpRd0lERTJVVFkyT0NBeE5pQTJPRFlnTXpoVU56RXlJRGcxVVRjeE55QTVPU0EzTWpBZ01UQXlWRGN6TlNBeE1EVlJOelUxSURFd05TQTNOVFVnT1ROUk56VTFJRGMxSURjek1TQXpObEUyT1RNZ0xUSXhJRFkwTVNBdE1qRklOak15VVRVM01TQXRNakVnTlRNeElEUlVORGczSURneVVUUTROeUF4TURrZ05UQXlJREUyTmxRMU1UY2dNak01VVRVeE55QXlPVEFnTkRjMElETXhNMUUwTlRrZ016SXdJRFEwT1NBek1qRlVNemM0SURNeU0wZ3pNRGxNTWpjM0lERTVNMUV5TkRRZ05qRWdNalEwSURVNVVUSTBOQ0ExTlNBeU5EVWdOVFJVTWpVeUlEVXdWREkyT1NBME9GUXpNRElnTkRaSU16TXpVVE16T1NBek9DQXpNemtnTXpkVU16TTJJREU1VVRNek1pQTJJRE15TmlBd1NETXhNVkV5TnpVZ01pQXhPREFnTWxFeE5EWWdNaUF4TVRjZ01sUTNNU0F5VkRVd0lERlJNek1nTVNBek15QXhNRkV6TXlBeE1pQXpOaUF5TkZFME1TQTBNeUEwTmlBME5WRTFNQ0EwTmlBMk1TQTBOa2cyTjFFNU5DQTBOaUF4TWpjZ05EbFJNVFF4SURVeUlERTBOaUEyTVZFeE5Ea2dOalVnTWpFNElETXpPVlF5T0RjZ05qSTRVVEk0TnlBMk16VWdNak13SURZek4xcE5Oak13SURVMU5GRTJNekFnTlRnMklEWXdPU0EyTURoVU5USXpJRFl6TmxFMU1qRWdOak0ySURVd01DQTJNelpVTkRZeUlEWXpOMGcwTkRCUk16a3pJRFl6TnlBek9EWWdOakkzVVRNNE5TQTJNalFnTXpVeUlEUTVORlF6TVRrZ016WXhVVE14T1NBek5qQWdNemc0SURNMk1GRTBOallnTXpZeElEUTVNaUF6TmpkUk5UVTJJRE0zTnlBMU9USWdOREkyVVRZd09DQTBORGtnTmpFNUlEUTRObFEyTXpBZ05UVTBXaUl2UGp4d1lYUm9JR2xrUFNKTlNsZ3RNamd0VkVWWUxVa3RNVVEwTmpBaUlHUTlJazB4TXpFZ01qZzVVVEV6TVNBek1qRWdNVFEzSURNMU5GUXlNRE1nTkRFMVZETXdNQ0EwTkRKUk16WXlJRFEwTWlBek9UQWdOREUxVkRReE9TQXpOVFZSTkRFNUlETXlNeUEwTURJZ016QTRWRE0yTkNBeU9USlJNelV4SURJNU1pQXpOREFnTXpBd1ZETXlPQ0F6TWpaUk16STRJRE0wTWlBek16Y2dNelUwVkRNMU5DQXpOekpVTXpZM0lETTNPRkV6TmpnZ016YzRJRE0yT0NBek56bFJNelk0SURNNE1pQXpOakVnTXpnNFZETXpOaUF6T1RsVU1qazNJRFF3TlZFeU5Ea2dOREExSURJeU55QXpOemxVTWpBMElETXlObEV5TURRZ016QXhJREl5TXlBeU9URlVNamM0SURJM05GUXpNekFnTWpVNVVUTTVOaUF5TXpBZ016azJJREUyTTFFek9UWWdNVE0xSURNNE5TQXhNRGRVTXpVeUlEVXhWREk0T1NBM1ZERTVOU0F0TVRCUk1URTRJQzB4TUNBNE5pQXhPVlExTXlBNE4xRTFNeUF4TWpZZ056UWdNVFF6VkRFeE9DQXhOakJSTVRNeklERTJNQ0F4TkRZZ01UVXhWREUyTUNBeE1qQlJNVFl3SURrMElERTBNaUEzTmxReE1URWdOVGhSTVRBNUlEVTNJREV3T0NBMU4xUXhNRGNnTlRWUk1UQTRJRFV5SURFeE5TQTBOMVF4TkRZZ016UlVNakF4SURJM1VUSXpOeUF5TnlBeU5qTWdNemhVTXpBeElEWTJWRE14T0NBNU4xUXpNak1nTVRJeVVUTXlNeUF4TlRBZ016QXlJREUyTkZReU5UUWdNVGd4VkRFNU5TQXhPVFpVTVRRNElESXpNVkV4TXpFZ01qVTJJREV6TVNBeU9EbGFJaTgrUEhCaGRHZ2dhV1E5SWsxS1dDMHlPQz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Namd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qZ3RWRVZZTFVrdE1VUTNNRVlpSUdROUlrMHpPU0F5T0RSUk1UZ2dNamcwSURFNElESTVORkV4T0NBek1ERWdORFVnTXpNNFZEazVJRE01T0ZFeE16UWdOREkxSURFMk5DQTBNamxSTVRjd0lEUXpNU0F6TXpJZ05ETXhVVFE1TWlBME16RWdORGszSURReU9WRTFNVGNnTkRJMElEVXhOeUEwTURKUk5URTNJRE00T0NBMU1EZ2dNemMyVkRRNE5TQXpOakJSTkRjNUlETTFPQ0F6T0RrZ016VTRWREk1T1NBek5UWlJNams0SURNMU5TQXlPRE1nTWpjMFZESTFNU0F4TURsVU1qTXpJREl3VVRJeU9DQTFJREl4TlNBdE5GUXhPRFlnTFRFelVURTFNeUF0TVRNZ01UVXpJREl3VmpNd1RESXdNeUF4T1RKUk1qRTBJREl5T0NBeU1qY2dNamN5VkRJME9DQXpNelpNTWpVMElETTFOMUV5TlRRZ016VTRJREl3T0NBek5UaFJNakEySURNMU9DQXhPVGNnTXpVNFZERTRNeUF6TlRsUk1UQTFJRE0xT1NBMk1TQXlPVFZSTlRZZ01qZzNJRFV6SURJNE5sUXpPU0F5T0RSYUlpOCtQSEJoZEdnZ2FXUTlJazFLV0MweU9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TDJSbFpuTStQR2NnYzNSeWIydGxQU0pqZFhKeVpXNTBRMjlzYjNJaUlHWnBiR3c5SW1OMWNuSmxiblJEYjJ4dmNpSWdjM1J5YjJ0bExYZHBaSFJvUFNJd0lpQjBjbUZ1YzJadmNtMDlJbk5qWVd4bEtERXNMVEVwSWo0OFp5QmtZWFJoTFcxdGJDMXViMlJsUFNKdFlYUm9JajQ4WnlCa1lYUmhMVzF0YkMxdWIyUmxQU0p0Wm5KaFl5SStQR2NnWkdGMFlTMXRiV3d0Ym05a1pUMGliWEp2ZHlJZ2RISmhibk5tYjNKdFBTSjBjbUZ1YzJ4aGRHVW9Nakl3TERZM05pa2lQanhuSUdSaGRHRXRiVzFzTFc1dlpHVTlJbFJsV0VGMGIyMGlJR1JoZEdFdGJXcDRMWFJsZUdOc1lYTnpQU0pQVWtRaVBqeG5JR1JoZEdFdGJXMXNMVzV2WkdVOUltMXBJajQ4ZFhObElHUmhkR0V0WXowaU5qUWlJSGhzYVc1ck9taHlaV1k5SWlOTlNsZ3RNamd0VkVWWUxVNHROalFpTHo0OEwyYytQQzluUGp4bklHUmhkR0V0Ylcxc0xXNXZaR1U5SW0xcElpQjBjbUZ1YzJadmNtMDlJblJ5WVc1emJHRjBaU2cxTlRZc01Da2lQangxYzJVZ1pHRjBZUzFqUFNJeFJEUTBNU0lnZUd4cGJtczZhSEpsWmowaUkwMUtXQzB5T0MxVVJWZ3RTUzB4UkRRME1TSXZQand2Wno0OEwyYytQR2NnWkdGMFlTMXRiV3d0Ym05a1pUMGliWEp2ZHlJZ2RISmhibk5tYjNKdFBTSjBjbUZ1YzJ4aGRHVW9ORGd6TGpVc0xUWTROaWtpUGp4bklHUmhkR0V0Ylcxc0xXNXZaR1U5SWxSbFdFRjBiMjBpSUdSaGRHRXRiV3A0TFhSbGVHTnNZWE56UFNKUFVrUWlQanhuSUdSaGRHRXRiVzFzTFc1dlpHVTlJbTFwSWo0OGRYTmxJR1JoZEdFdFl6MGlOalFpSUhoc2FXNXJPbWh5WldZOUlpTk5TbGd0TWpndFZFVllMVTR0TmpRaUx6NDhMMmMrUEM5blBqeG5JR1JoZEdFdGJXMXNMVzV2WkdVOUltMXBJaUIwY21GdWMyWnZjbTA5SW5SeVlXNXpiR0YwWlNnMU5UWXNNQ2tpUGp4MWMyVWdaR0YwWVMxalBTSXhSRFEyTVNJZ2VHeHBibXM2YUhKbFpqMGlJMDFLV0MweU9DMVVSVmd0U1MweFJEUTJNU0l2UGp3dlp6NDhMMmMrUEhKbFkzUWdkMmxrZEdnOUlqRTJORFFpSUdobGFXZG9kRDBpTmpBaUlIZzlJakV5TUNJZ2VUMGlNakl3SWk4K1BDOW5QanhuSUdSaGRHRXRiVzFzTFc1dlpHVTlJbTF2SWlCMGNtRnVjMlp2Y20wOUluUnlZVzV6YkdGMFpTZ3lNVFl4TGpnc01Da2lQangxYzJVZ1pHRjBZUzFqUFNJelJDSWdlR3hwYm1zNmFISmxaajBpSTAxS1dDMHlPQzFVUlZndFRpMHpSQ0l2UGp3dlp6NDhaeUJrWVhSaExXMXRiQzF1YjJSbFBTSnRabkpoWXlJZ2RISmhibk5tYjNKdFBTSjBjbUZ1YzJ4aGRHVW9Nekl4Tnk0MkxEQXBJajQ4WnlCa1lYUmhMVzF0YkMxdWIyUmxQU0p0Y205M0lpQjBjbUZ1YzJadmNtMDlJblJ5WVc1emJHRjBaU2d5TWpBc056RXdLU0krUEdjZ1pHRjBZUzF0Yld3dGJtOWtaVDBpVkdWWVFYUnZiU0lnWkdGMFlTMXRhbmd0ZEdWNFkyeGhjM005SWs5U1JDSStQR2NnWkdGMFlTMXRiV3d0Ym05a1pUMGliV2tpUGp4MWMyVWdaR0YwWVMxalBTSTJOQ0lnZUd4cGJtczZhSEpsWmowaUkwMUtXQzB5T0MxVVJWZ3RUaTAyTkNJdlBqd3ZaejQ4TDJjK1BHY2daR0YwWVMxdGJXd3RibTlrWlQwaWJXOGlJSFJ5WVc1elptOXliVDBpZEhKaGJuTnNZWFJsS0RVMU5pd3dLU0krUEhWelpTQmtZWFJoTFdNOUlqSTRJaUI0YkdsdWF6cG9jbVZtUFNJalRVcFlMVEk0TFZSRldDMU9MVEk0SWk4K1BDOW5QanhuSUdSaGRHRXRiVzFzTFc1dlpHVTlJbTFwSWlCMGNtRnVjMlp2Y20wOUluUnlZVzV6YkdGMFpTZzVORFVzTUNraVBqeDFjMlVnWkdGMFlTMWpQU0l4UkRaR1JpSWdlR3hwYm1zNmFISmxaajBpSTAxS1dDMHlPQzFVUlZndFNTMHhSRFpHUmlJdlBqd3ZaejQ4WnlCa1lYUmhMVzF0YkMxdWIyUmxQU0p0YVNJZ2RISmhibk5tYjNKdFBTSjBjbUZ1YzJ4aGRHVW9NVE00T1N3d0tTSStQSFZ6WlNCa1lYUmhMV005SWpGRU5EUXhJaUI0YkdsdWF6cG9jbVZtUFNJalRVcFlMVEk0TFZSRldDMUpMVEZFTkRReElpOCtQQzluUGp4bklHUmhkR0V0Ylcxc0xXNXZaR1U5SW0xdklpQjBjbUZ1YzJadmNtMDlJblJ5WVc1emJHRjBaU2d5TWpjM0xEQXBJajQ4ZFhObElHUmhkR0V0WXowaU1qa2lJSGhzYVc1ck9taHlaV1k5SWlOTlNsZ3RNamd0VkVWWUxVNHRNamtpTHo0OEwyYytQQzluUGp4bklHUmhkR0V0Ylcxc0xXNXZaR1U5SW0xeWIzY2lJSFJ5WVc1elptOXliVDBpZEhKaGJuTnNZWFJsS0RFd09UUXVOU3d0TmpnMktTSStQR2NnWkdGMFlTMXRiV3d0Ym05a1pUMGlWR1ZZUVhSdmJTSWdaR0YwWVMxdGFuZ3RkR1Y0WTJ4aGMzTTlJazlTUkNJK1BHY2daR0YwWVMxdGJXd3RibTlrWlQwaWJXa2lQangxYzJVZ1pHRjBZUzFqUFNJMk5DSWdlR3hwYm1zNmFISmxaajBpSTAxS1dDMHlPQzFVUlZndFRpMDJOQ0l2UGp3dlp6NDhMMmMrUEdjZ1pHRjBZUzF0Yld3dGJtOWtaVDBpYldraUlIUnlZVzV6Wm05eWJUMGlkSEpoYm5Oc1lYUmxLRFUxTml3d0tTSStQSFZ6WlNCa1lYUmhMV005SWpGRU5EWXhJaUI0YkdsdWF6cG9jbVZtUFNJalRVcFlMVEk0TFZSRldDMUpMVEZFTkRZeElpOCtQQzluUGp3dlp6NDhjbVZqZENCM2FXUjBhRDBpTWpnMk5pSWdhR1ZwWjJoMFBTSTJNQ0lnZUQwaU1USXdJaUI1UFNJeU1qQWlMejQ4TDJjK1BHY2daR0YwWVMxdGJXd3RibTlrWlQwaWJXOGlJSFJ5WVc1elptOXliVDBpZEhKaGJuTnNZWFJsS0RZMk1ERXVNeXd3S1NJK1BIVnpaU0JrWVhSaExXTTlJak5FSWlCNGJHbHVhenBvY21WbVBTSWpUVXBZTFRJNExWUkZXQzFPTFRORUlpOCtQQzluUGp4bklHUmhkR0V0Ylcxc0xXNXZaR1U5SW0xdklpQjBjbUZ1YzJadmNtMDlJblJ5WVc1emJHRjBaU2czTmpVM0xqRXNNQ2tpUGp4MWMyVWdaR0YwWVMxalBTSXlNakV5SWlCNGJHbHVhenBvY21WbVBTSWpUVXBZTFRJNExWUkZXQzFPTFRJeU1USWlMejQ4TDJjK1BHY2daR0YwWVMxdGJXd3RibTlrWlQwaWJXOGlJSFJ5WVc1elptOXliVDBpZEhKaGJuTnNZWFJsS0RnME16VXVNU3d3S1NJK1BIVnpaU0JrWVhSaExXTTlJakk0SWlCNGJHbHVhenBvY21WbVBTSWpUVXBZTFRJNExWUkZXQzFPTFRJNElpOCtQQzluUGp4bklHUmhkR0V0Ylcxc0xXNXZaR1U5SW0xemRXSWlJSFJ5WVc1elptOXliVDBpZEhKaGJuTnNZWFJsS0RnNE1qUXVNU3d3S1NJK1BHY2daR0YwWVMxdGJXd3RibTlrWlQwaWJXa2lQangxYzJVZ1pHRjBZUzFqUFNJeFJEUTBOU0lnZUd4cGJtczZhSEpsWmowaUkwMUtXQzB5T0MxVVJWZ3RTUzB4UkRRME5TSXZQand2Wno0OFp5QmtZWFJoTFcxdGJDMXViMlJsUFNKVVpWaEJkRzl0SWlCMGNtRnVjMlp2Y20wOUluUnlZVzV6YkdGMFpTZzNPVElzTFRFMU1Da2djMk5oYkdVb01DNDNNRGNwSWlCa1lYUmhMVzFxZUMxMFpYaGpiR0Z6Y3owaVQxSkVJajQ4WnlCa1lYUmhMVzF0YkMxdWIyUmxQU0p0YVNJK1BIVnpaU0JrWVhSaExXTTlJakZFTkRZd0lpQjRiR2x1YXpwb2NtVm1QU0lqVFVwWUxUSTRMVlJGV0MxSkxURkVORFl3SWk4K1BDOW5QanhuSUdSaGRHRXRiVzFzTFc1dlpHVTlJbTFwSWlCMGNtRnVjMlp2Y20wOUluUnlZVzV6YkdGMFpTZzBOamtzTUNraVBqeDFjMlVnWkdGMFlTMWpQU0l4UkRRMVJDSWdlR3hwYm1zNmFISmxaajBpSTAxS1dDMHlPQzFVUlZndFNTMHhSRFExUkNJdlBqd3ZaejQ4TDJjK1BDOW5QanhuSUdSaGRHRXRiVzFzTFc1dlpHVTlJbTF2SWlCMGNtRnVjMlp2Y20wOUluUnlZVzV6YkdGMFpTZ3hNRFUzTlM0MkxEQXBJajQ4ZFhObElHUmhkR0V0WXowaU1rSWlJSGhzYVc1ck9taHlaV1k5SWlOTlNsZ3RNamd0VkVWWUxVNHRNa0lpTHo0OEwyYytQR2NnWkdGMFlTMXRiV3d0Ym05a1pUMGliWE4xWWlJZ2RISmhibk5tYjNKdFBTSjBjbUZ1YzJ4aGRHVW9NVEUxTnpVdU9Td3dLU0krUEdjZ1pHRjBZUzF0Yld3dGJtOWtaVDBpYldraVBqeDFjMlVnWkdGMFlTMWpQU0l4UkRRME5TSWdlR3hwYm1zNmFISmxaajBpSTAxS1dDMHlPQzFVUlZndFNTMHhSRFEwTlNJdlBqd3ZaejQ4WnlCa1lYUmhMVzF0YkMxdWIyUmxQU0pVWlZoQmRHOXRJaUIwY21GdWMyWnZjbTA5SW5SeVlXNXpiR0YwWlNnM09USXNMVEUxTUNrZ2MyTmhiR1VvTUM0M01EY3BJaUJrWVhSaExXMXFlQzEwWlhoamJHRnpjejBpVDFKRUlqNDhaeUJrWVhSaExXMXRiQzF1YjJSbFBTSnRhU0krUEhWelpTQmtZWFJoTFdNOUlqRkVORFl3SWlCNGJHbHVhenBvY21WbVBTSWpUVXBZTFRJNExWUkZXQzFKTFRGRU5EWXdJaTgrUEM5blBqeG5JR1JoZEdFdGJXMXNMVzV2WkdVOUltMXBJaUIwY21GdWMyWnZjbTA5SW5SeVlXNXpiR0YwWlNnME5qa3NNQ2tpUGp4MWMyVWdaR0YwWVMxalBTSXhSRFEyTVNJZ2VHeHBibXM2YUhKbFpqMGlJMDFLV0MweU9DMVVSVmd0U1MweFJEUTJNU0l2UGp3dlp6NDhMMmMrUEM5blBqeG5JR1JoZEdFdGJXMXNMVzV2WkdVOUltMXZJaUIwY21GdWMyWnZjbTA5SW5SeVlXNXpiR0YwWlNneE16QXdOQzQ0TERBcElqNDhkWE5sSUdSaGRHRXRZejBpTWpraUlIaHNhVzVyT21oeVpXWTlJaU5OU2xndE1qZ3RWRVZZTFU0dE1qa2lMejQ4TDJjK1BHY2daR0YwWVMxdGJXd3RibTlrWlQwaWJXOGlJSFJ5WVc1elptOXliVDBpZEhKaGJuTnNZWFJsS0RFek5qY3hMalVzTUNraVBqeDFjMlVnWkdGMFlTMWpQU0l6UkNJZ2VHeHBibXM2YUhKbFpqMGlJMDFLV0MweU9DMVVSVmd0VGkwelJDSXZQand2Wno0OFp5QmtZWFJoTFcxdGJDMXViMlJsUFNKdGJ5SWdkSEpoYm5ObWIzSnRQU0owY21GdWMyeGhkR1VvTVRRM01qY3VNeXd3S1NJK1BIVnpaU0JrWVhSaExXTTlJakl5TVRJaUlIaHNhVzVyT21oeVpXWTlJaU5OU2xndE1qZ3RWRVZZTFU0dE1qSXhNaUl2UGp3dlp6NDhaeUJrWVhSaExXMXRiQzF1YjJSbFBTSnRabkpoWXlJZ2RISmhibk5tYjNKdFBTSjBjbUZ1YzJ4aGRHVW9NVFUxTURVdU15d3dLU0krUEdjZ1pHRjBZUzF0Yld3dGJtOWtaVDBpYlhKdmR5SWdkSEpoYm5ObWIzSnRQU0owY21GdWMyeGhkR1VvTXpBMExqY3NOamMyS1NJK1BHY2daR0YwWVMxdGJXd3RibTlrWlQwaWJXa2lQangxYzJVZ1pHRjBZUzFqUFNJeFJEWkdSaUlnZUd4cGJtczZhSEpsWmowaUkwMUtXQzB5T0MxVVJWZ3RTUzB4UkRaR1JpSXZQand2Wno0OFp5QmtZWFJoTFcxdGJDMXViMlJsUFNKdGFTSWdkSEpoYm5ObWIzSnRQU0owY21GdWMyeGhkR1VvTkRRMExEQXBJajQ4ZFhObElHUmhkR0V0WXowaU1VUTBOREVpSUhoc2FXNXJPbWh5WldZOUlpTk5TbGd0TWpndFZFVllMVWt0TVVRME5ERWlMejQ4TDJjK1BDOW5QanhuSUdSaGRHRXRiVzFzTFc1dlpHVTlJbTF6ZFdJaUlIUnlZVzV6Wm05eWJUMGlkSEpoYm5Oc1lYUmxLREl5TUN3dE5qZzJLU0krUEdjZ1pHRjBZUzF0Yld3dGJtOWtaVDBpYldraVBqeDFjMlVnWkdGMFlTMWpQU0l4UkRjd1JpSWdlR3hwYm1zNmFISmxaajBpSTAxS1dDMHlPQzFVUlZndFNTMHhSRGN3UmlJdlBqd3ZaejQ4WnlCa1lYUmhMVzF0YkMxdWIyUmxQU0pVWlZoQmRHOXRJaUIwY21GdWMyWnZjbTA5SW5SeVlXNXpiR0YwWlNnME56QXNMVEUxTUNrZ2MyTmhiR1VvTUM0M01EY3BJaUJrWVhSaExXMXFlQzEwWlhoamJHRnpjejBpVDFKRUlqNDhaeUJrWVhSaExXMXRiQzF1YjJSbFBTSnRhU0krUEhWelpTQmtZWFJoTFdNOUlqRkVORFF4SWlCNGJHbHVhenBvY21WbVBTSWpUVXBZTFRJNExWUkZXQzFKTFRGRU5EUXhJaTgrUEM5blBqeG5JR1JoZEdFdGJXMXNMVzV2WkdVOUltMXVJaUIwY21GdWMyWnZjbTA5SW5SeVlXNXpiR0YwWlNnNE9EZ3NNQ2tpUGp4MWMyVWdaR0YwWVMxalBTSXpNQ0lnZUd4cGJtczZhSEpsWmowaUkwMUtXQzB5T0MxVVJWZ3RUaTB6TUNJdlBqd3ZaejQ4TDJjK1BDOW5Qanh5WldOMElIZHBaSFJvUFNJeE56QXhMalVpSUdobGFXZG9kRDBpTmpBaUlIZzlJakV5TUNJZ2VUMGlNakl3SWk4K1BDOW5QanhuSUdSaGRHRXRiVzFzTFc1dlpHVTlJbTF2SWlCMGNtRnVjMlp2Y20wOUluUnlZVzV6YkdGMFpTZ3hOelkyT1N3d0tTSStQSFZ6WlNCa1lYUmhMV005SWpJeU1USWlJSGhzYVc1ck9taHlaV1k5SWlOTlNsZ3RNamd0VkVWWUxVNHRNakl4TWlJdlBqd3ZaejQ4WnlCa1lYUmhMVzF0YkMxdWIyUmxQU0p0YzNWaUlpQjBjbUZ1YzJadmNtMDlJblJ5WVc1emJHRjBaU2d4T0RZMk9TNHlMREFwSWo0OFp5QmtZWFJoTFcxdGJDMXViMlJsUFNKdGFTSStQSFZ6WlNCa1lYUmhMV005SWpGRU5EUTFJaUI0YkdsdWF6cG9jbVZtUFNJalRVcFlMVEk0TFZSRldDMUpMVEZFTkRRMUlpOCtQQzluUGp4bklHUmhkR0V0Ylcxc0xXNXZaR1U5SWxSbFdFRjBiMjBpSUhSeVlXNXpabTl5YlQwaWRISmhibk5zWVhSbEtEYzVNaXd0TVRVd0tTQnpZMkZzWlNnd0xqY3dOeWtpSUdSaGRHRXRiV3A0TFhSbGVHTnNZWE56UFNKUFVrUWlQanhuSUdSaGRHRXRiVzFzTFc1dlpHVTlJbTFwSWo0OGRYTmxJR1JoZEdFdFl6MGlNVVEwTmpBaUlIaHNhVzVyT21oeVpXWTlJaU5OU2xndE1qZ3RWRVZZTFVrdE1VUTBOakFpTHo0OEwyYytQR2NnWkdGMFlTMXRiV3d0Ym05a1pUMGliV2tpSUhSeVlXNXpabTl5YlQwaWRISmhibk5zWVhSbEtEUTJPU3d3S1NJK1BIVnpaU0JrWVhSaExXTTlJakZFTkRZeElpQjRiR2x1YXpwb2NtVm1QU0lqVFVwWUxUSTRMVlJGV0MxSkxURkVORFl4SWk4K1BDOW5Qand2Wno0OEwyYytQR2NnWkdGMFlTMXRiV3d0Ym05a1pUMGliVzhpSUhSeVlXNXpabTl5YlQwaWRISmhibk5zWVhSbEtESXdNemMxTGprc01Da2lQangxYzJVZ1pHRjBZUzFqUFNJelJDSWdlR3hwYm1zNmFISmxaajBpSTAxS1dDMHlPQzFVUlZndFRpMHpSQ0l2UGp3dlp6NDhaeUJrWVhSaExXMXRiQzF1YjJSbFBTSnRieUlnZEhKaGJuTm1iM0p0UFNKMGNtRnVjMnhoZEdVb01qRTBNekV1Tnl3d0tTSStQSFZ6WlNCa1lYUmhMV005SWpJeU1USWlJSGhzYVc1ck9taHlaV1k5SWlOTlNsZ3RNamd0VkVWWUxVNHRNakl4TWlJdlBqd3ZaejQ4WnlCa1lYUmhMVzF0YkMxdWIyUmxQU0p0Wm5KaFl5SWdkSEpoYm5ObWIzSnRQU0owY21GdWMyeGhkR1VvTWpJeU1Ea3VOeXd3S1NJK1BHY2daR0YwWVMxdGJXd3RibTlrWlQwaWJXa2lJSFJ5WVc1elptOXliVDBpZEhKaGJuTnNZWFJsS0RRM055NDJMRFkzTmlraVBqeDFjMlVnWkdGMFlTMWpQU0l4UkRRME1TSWdlR3hwYm1zNmFISmxaajBpSTAxS1dDMHlPQzFVUlZndFNTMHhSRFEwTVNJdlBqd3ZaejQ4WnlCa1lYUmhMVzF0YkMxdWIyUmxQU0p0YzNWaUlpQjBjbUZ1YzJadmNtMDlJblJ5WVc1emJHRjBaU2d5TWpBc0xUWTROaWtpUGp4bklHUmhkR0V0Ylcxc0xXNXZaR1U5SW0xcElqNDhkWE5sSUdSaGRHRXRZejBpTVVRM01FWWlJSGhzYVc1ck9taHlaV1k5SWlOTlNsZ3RNamd0VkVWWUxVa3RNVVEzTUVZaUx6NDhMMmMrUEdjZ1pHRjBZUzF0Yld3dGJtOWtaVDBpVkdWWVFYUnZiU0lnZEhKaGJuTm1iM0p0UFNKMGNtRnVjMnhoZEdVb05EY3dMQzB4TlRBcElITmpZV3hsS0RBdU56QTNLU0lnWkdGMFlTMXRhbmd0ZEdWNFkyeGhjM005SWs5U1JDSStQR2NnWkdGMFlTMXRiV3d0Ym05a1pUMGliV2tpUGp4MWMyVWdaR0YwWVMxalBTSXhSRFEwTVNJZ2VHeHBibXM2YUhKbFpqMGlJMDFLV0MweU9DMVVSVmd0U1MweFJEUTBNU0l2UGp3dlp6NDhaeUJrWVhSaExXMXRiQzF1YjJSbFBTSnRhU0lnZEhKaGJuTm1iM0p0UFNKMGNtRnVjMnhoZEdVb09EZzRMREFwSWo0OGRYTmxJR1JoZEdFdFl6MGlNVVEwTmpFaUlIaHNhVzVyT21oeVpXWTlJaU5OU2xndE1qZ3RWRVZZTFVrdE1VUTBOakVpTHo0OEwyYytQQzluUGp3dlp6NDhjbVZqZENCM2FXUjBhRDBpTVRZd015NHlJaUJvWldsbmFIUTlJall3SWlCNFBTSXhNakFpSUhrOUlqSXlNQ0l2UGp3dlp6NDhaeUJrWVhSaExXMXRiQzF1YjJSbFBTSnRieUlnZEhKaGJuTm1iM0p0UFNKMGNtRnVjMnhoZEdVb01qUXlOelV1TVN3d0tTSStQSFZ6WlNCa1lYUmhMV005SWpJeU1USWlJSGhzYVc1ck9taHlaV1k5SWlOTlNsZ3RNamd0VkVWWUxVNHRNakl4TWlJdlBqd3ZaejQ4WnlCa1lYUmhMVzF0YkMxdWIyUmxQU0p0YzNWaUlpQjBjbUZ1YzJadmNtMDlJblJ5WVc1emJHRjBaU2d5TlRJM05TNHpMREFwSWo0OFp5QmtZWFJoTFcxdGJDMXViMlJsUFNKdGFTSStQSFZ6WlNCa1lYUmhMV005SWpGRU5EUTFJaUI0YkdsdWF6cG9jbVZtUFNJalRVcFlMVEk0TFZSRldDMUpMVEZFTkRRMUlpOCtQQzluUGp4bklHUmhkR0V0Ylcxc0xXNXZaR1U5SWxSbFdFRjBiMjBpSUhSeVlXNXpabTl5YlQwaWRISmhibk5zWVhSbEtEYzVNaXd0TVRVd0tTQnpZMkZzWlNnd0xqY3dOeWtpSUdSaGRHRXRiV3A0TFhSbGVHTnNZWE56UFNKUFVrUWlQanhuSUdSaGRHRXRiVzFzTFc1dlpHVTlJbTFwSWo0OGRYTmxJR1JoZEdFdFl6MGlNVVEwTmpBaUlIaHNhVzVyT21oeVpXWTlJaU5OU2xndE1qZ3RWRVZZTFVrdE1VUTBOakFpTHo0OEwyYytQR2NnWkdGMFlTMXRiV3d0Ym05a1pUMGliV2tpSUhSeVlXNXpabTl5YlQwaWRISmhibk5zWVhSbEtEUTJPU3d3S1NJK1BIVnpaU0JrWVhSaExXTTlJakZFTkRZeElpQjRiR2x1YXpwb2NtVm1QU0lqVFVwWUxUSTRMVlJGV0MxSkxURkVORFl4SWk4K1BDOW5Qand2Wno0OEwyYytQQzluUGp3dlp6NDhMM04yWno0PSIsCgkiUmVhbFZpZXdTaXplSnNvbiIgOiAie1wiaGVpZ2h0XCI6ODIxLjQyODYwNDEyNTk3NjYsXCJ3aWR0aFwiOjkxNzguNTcxMTY2OTkyMTg4f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5246</Words>
  <Application>WPS Presentation</Application>
  <PresentationFormat>全屏显示(4:3)</PresentationFormat>
  <Paragraphs>479</Paragraphs>
  <Slides>35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35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Cambria Math</vt:lpstr>
      <vt:lpstr>Symbol</vt:lpstr>
      <vt:lpstr>1_Office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第三讲	载流子注入与速率方程</vt:lpstr>
      <vt:lpstr>第3章	载流子注入与速率方程</vt:lpstr>
      <vt:lpstr>3.1 载流子的物理概念及其注入过程</vt:lpstr>
      <vt:lpstr>3.1 载流子的物理概念及其注入过程</vt:lpstr>
      <vt:lpstr>3.1 载流子的物理概念及其注入过程</vt:lpstr>
      <vt:lpstr>3.1 载流子的物理概念及其注入过程</vt:lpstr>
      <vt:lpstr>载流子速率方程</vt:lpstr>
      <vt:lpstr>3.2 载流子的非辐射复合过程</vt:lpstr>
      <vt:lpstr>3.2 载流子的非辐射复合过程</vt:lpstr>
      <vt:lpstr>3.2 载流子的非辐射复合过程</vt:lpstr>
      <vt:lpstr>3.2 载流子的非辐射复合过程</vt:lpstr>
      <vt:lpstr>3.2 载流子的非辐射复合过程</vt:lpstr>
      <vt:lpstr>3.2 载流子的非辐射复合过程</vt:lpstr>
      <vt:lpstr>PowerPoint 演示文稿</vt:lpstr>
      <vt:lpstr>3.2 载流子的非辐射复合过程</vt:lpstr>
      <vt:lpstr>3.3 能带收缩与能带填充效应</vt:lpstr>
      <vt:lpstr>3.3 能带收缩与能带填充效应</vt:lpstr>
      <vt:lpstr>3.3 能带收缩与能带填充效应</vt:lpstr>
      <vt:lpstr>3.3 能带收缩与能带填充效应</vt:lpstr>
      <vt:lpstr>3.3 能带收缩与能带填充效应</vt:lpstr>
      <vt:lpstr>3.3 能带收缩与能带填充效应</vt:lpstr>
      <vt:lpstr>3.4	LED的速率方程及光电效率</vt:lpstr>
      <vt:lpstr>3.4	LED的速率方程及光电效率</vt:lpstr>
      <vt:lpstr>3.4	LED的速率方程及光电效率</vt:lpstr>
      <vt:lpstr>发光二极管（LED）的发展历史</vt:lpstr>
      <vt:lpstr>LED的电光转化效率</vt:lpstr>
      <vt:lpstr>光提取效率ηl</vt:lpstr>
      <vt:lpstr>前向电压Vf</vt:lpstr>
      <vt:lpstr>白光LED的电光转化效率</vt:lpstr>
      <vt:lpstr>白光LED的电光转化效率</vt:lpstr>
      <vt:lpstr>流明效率</vt:lpstr>
      <vt:lpstr>人眼视觉函数（响应曲线）</vt:lpstr>
      <vt:lpstr>人眼视觉函数（响应曲线）</vt:lpstr>
      <vt:lpstr>光视效能LER</vt:lpstr>
      <vt:lpstr>提高白光LED流明效率的方法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 半导体激光器的 载流子动力学过程与谐振腔原理</dc:title>
  <dc:creator>XingYuchen</dc:creator>
  <cp:lastModifiedBy>Discussion Move 1</cp:lastModifiedBy>
  <cp:revision>81</cp:revision>
  <dcterms:created xsi:type="dcterms:W3CDTF">2012-02-13T01:46:00Z</dcterms:created>
  <dcterms:modified xsi:type="dcterms:W3CDTF">2023-11-17T10:26:59Z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D741DD88D4B94D69937A98023E673C59_12</vt:lpwstr>
  </property>
  <property fmtid="{D5CDD505-2E9C-101B-9397-08002B2CF9AE}" pid="3" name="KSOProductBuildVer">
    <vt:lpwstr>1033-12.2.0.13306</vt:lpwstr>
  </property>
</Properties>
</file>