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5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77" r:id="rId13"/>
    <p:sldId id="378" r:id="rId14"/>
    <p:sldId id="376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401" r:id="rId65"/>
    <p:sldId id="396" r:id="rId66"/>
    <p:sldId id="397" r:id="rId67"/>
    <p:sldId id="398" r:id="rId68"/>
    <p:sldId id="399" r:id="rId69"/>
    <p:sldId id="400" r:id="rId70"/>
    <p:sldId id="355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ngYuchen" initials="X" lastIdx="10" clrIdx="0"/>
  <p:cmAuthor id="1" name="Zhengjy-11" initials="Z" lastIdx="7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2119" autoAdjust="0"/>
  </p:normalViewPr>
  <p:slideViewPr>
    <p:cSldViewPr showGuides="1">
      <p:cViewPr varScale="1">
        <p:scale>
          <a:sx n="78" d="100"/>
          <a:sy n="78" d="100"/>
        </p:scale>
        <p:origin x="15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07B6F-FC83-432A-B3A9-B52BDBCED1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此页缺点部分进行了补充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此处的分析再振幅条件中感觉少了一个</a:t>
            </a:r>
            <a:r>
              <a:rPr lang="en-US" altLang="zh-CN"/>
              <a:t>2</a:t>
            </a:r>
            <a:r>
              <a:rPr lang="zh-CN" altLang="en-US"/>
              <a:t>倍往返因子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补充说明部分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此页无误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此页补充假定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此页公式无误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此页公式无误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此页公式无误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第一句说明位置调整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重画图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本页内容为补充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此页补充说明内容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63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55370" indent="-2108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7010" indent="-2108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99285" indent="-2108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20925" indent="-210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indent="-210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65475" indent="-210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87115" indent="-2108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0BBF5BC-D5CC-4604-8478-C2EED5625044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内量子效率低，通过设计电子和空穴的量子阱结构→有机会发光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此页为补充，并且修改本节题目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此页增加部分细节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此页补充了关于</a:t>
            </a:r>
            <a:r>
              <a:rPr lang="en-US" altLang="zh-CN"/>
              <a:t>DBR</a:t>
            </a:r>
            <a:r>
              <a:rPr lang="zh-CN" altLang="en-US"/>
              <a:t>结构的说明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集成光电子学国家重点实验室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7ADA-89F2-451A-8E2C-C3D76C02971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034-5AEA-47F2-A6F4-5EB21592EE5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22B0-916F-48FC-BF98-54175EA7DC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7BE7-FF26-490F-AA0F-91252CAE6F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77A-E8CA-481A-A48C-1EE6D92578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2AC8-DCE4-496D-8DAB-ACD52DD01AA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1062-CA5B-49DD-9F8F-74299F61DF5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sz="1400" kern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z="1400" kern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集成光电子学概论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9797-9761-46D7-8A02-EC4E1FF8B37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AB3-526F-4300-B307-E10B909FA7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CA59-2584-430B-BB5A-38545DF6BF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B32-4C9D-4903-9091-2928B47C66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FE03-E94B-4EC4-A91E-E994ECB651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1.wmf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82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9.wmf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25.bin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3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9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96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95.wmf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98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2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oleObject" Target="../embeddings/oleObject41.bin"/><Relationship Id="rId7" Type="http://schemas.openxmlformats.org/officeDocument/2006/relationships/image" Target="../media/image110.wmf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108.wmf"/><Relationship Id="rId2" Type="http://schemas.openxmlformats.org/officeDocument/2006/relationships/oleObject" Target="../embeddings/oleObject38.bin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42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117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47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125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55.bin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63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oleObject" Target="../embeddings/oleObject64.bin"/><Relationship Id="rId1" Type="http://schemas.openxmlformats.org/officeDocument/2006/relationships/image" Target="../media/image1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65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142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72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148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74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2.wmf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153.wmf"/><Relationship Id="rId1" Type="http://schemas.openxmlformats.org/officeDocument/2006/relationships/oleObject" Target="../embeddings/oleObject7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6.wmf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8.wmf"/><Relationship Id="rId2" Type="http://schemas.openxmlformats.org/officeDocument/2006/relationships/oleObject" Target="../embeddings/oleObject81.bin"/><Relationship Id="rId1" Type="http://schemas.openxmlformats.org/officeDocument/2006/relationships/image" Target="../media/image15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2.wmf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9.wmf"/><Relationship Id="rId1" Type="http://schemas.openxmlformats.org/officeDocument/2006/relationships/oleObject" Target="../embeddings/oleObject8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第四讲	半导体激光器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集成光电子学国家重点实验室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122337"/>
            <a:ext cx="8229600" cy="7143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量子点的生长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1969824"/>
            <a:ext cx="3024187" cy="649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8313" y="1680899"/>
            <a:ext cx="3024187" cy="288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9943" name="Group 79"/>
          <p:cNvGrpSpPr/>
          <p:nvPr/>
        </p:nvGrpSpPr>
        <p:grpSpPr bwMode="auto">
          <a:xfrm>
            <a:off x="468313" y="3343012"/>
            <a:ext cx="3024187" cy="1001712"/>
            <a:chOff x="204" y="2791"/>
            <a:chExt cx="1905" cy="631"/>
          </a:xfrm>
        </p:grpSpPr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04" y="3013"/>
              <a:ext cx="1905" cy="4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295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31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567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703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839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975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1111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>
              <a:off x="1247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1383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1519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>
              <a:off x="1655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>
              <a:off x="1791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1927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46" name="Rectangle 95"/>
            <p:cNvSpPr>
              <a:spLocks noChangeArrowheads="1"/>
            </p:cNvSpPr>
            <p:nvPr/>
          </p:nvSpPr>
          <p:spPr bwMode="auto">
            <a:xfrm>
              <a:off x="204" y="2931"/>
              <a:ext cx="1905" cy="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944" name="Group 79"/>
          <p:cNvGrpSpPr/>
          <p:nvPr/>
        </p:nvGrpSpPr>
        <p:grpSpPr bwMode="auto">
          <a:xfrm>
            <a:off x="468313" y="5136887"/>
            <a:ext cx="3024187" cy="865187"/>
            <a:chOff x="204" y="2791"/>
            <a:chExt cx="1905" cy="545"/>
          </a:xfrm>
        </p:grpSpPr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204" y="2927"/>
              <a:ext cx="1905" cy="4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AutoShape 28"/>
            <p:cNvSpPr>
              <a:spLocks noChangeArrowheads="1"/>
            </p:cNvSpPr>
            <p:nvPr/>
          </p:nvSpPr>
          <p:spPr bwMode="auto">
            <a:xfrm>
              <a:off x="295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0" name="AutoShape 29"/>
            <p:cNvSpPr>
              <a:spLocks noChangeArrowheads="1"/>
            </p:cNvSpPr>
            <p:nvPr/>
          </p:nvSpPr>
          <p:spPr bwMode="auto">
            <a:xfrm>
              <a:off x="431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1" name="AutoShape 30"/>
            <p:cNvSpPr>
              <a:spLocks noChangeArrowheads="1"/>
            </p:cNvSpPr>
            <p:nvPr/>
          </p:nvSpPr>
          <p:spPr bwMode="auto">
            <a:xfrm>
              <a:off x="567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2" name="AutoShape 31"/>
            <p:cNvSpPr>
              <a:spLocks noChangeArrowheads="1"/>
            </p:cNvSpPr>
            <p:nvPr/>
          </p:nvSpPr>
          <p:spPr bwMode="auto">
            <a:xfrm>
              <a:off x="703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3" name="AutoShape 32"/>
            <p:cNvSpPr>
              <a:spLocks noChangeArrowheads="1"/>
            </p:cNvSpPr>
            <p:nvPr/>
          </p:nvSpPr>
          <p:spPr bwMode="auto">
            <a:xfrm>
              <a:off x="839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4" name="AutoShape 33"/>
            <p:cNvSpPr>
              <a:spLocks noChangeArrowheads="1"/>
            </p:cNvSpPr>
            <p:nvPr/>
          </p:nvSpPr>
          <p:spPr bwMode="auto">
            <a:xfrm>
              <a:off x="975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5" name="AutoShape 34"/>
            <p:cNvSpPr>
              <a:spLocks noChangeArrowheads="1"/>
            </p:cNvSpPr>
            <p:nvPr/>
          </p:nvSpPr>
          <p:spPr bwMode="auto">
            <a:xfrm>
              <a:off x="1111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6" name="AutoShape 35"/>
            <p:cNvSpPr>
              <a:spLocks noChangeArrowheads="1"/>
            </p:cNvSpPr>
            <p:nvPr/>
          </p:nvSpPr>
          <p:spPr bwMode="auto">
            <a:xfrm>
              <a:off x="1247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7" name="AutoShape 36"/>
            <p:cNvSpPr>
              <a:spLocks noChangeArrowheads="1"/>
            </p:cNvSpPr>
            <p:nvPr/>
          </p:nvSpPr>
          <p:spPr bwMode="auto">
            <a:xfrm>
              <a:off x="1383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8" name="AutoShape 37"/>
            <p:cNvSpPr>
              <a:spLocks noChangeArrowheads="1"/>
            </p:cNvSpPr>
            <p:nvPr/>
          </p:nvSpPr>
          <p:spPr bwMode="auto">
            <a:xfrm>
              <a:off x="1519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1655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60" name="AutoShape 39"/>
            <p:cNvSpPr>
              <a:spLocks noChangeArrowheads="1"/>
            </p:cNvSpPr>
            <p:nvPr/>
          </p:nvSpPr>
          <p:spPr bwMode="auto">
            <a:xfrm>
              <a:off x="1791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61" name="AutoShape 40"/>
            <p:cNvSpPr>
              <a:spLocks noChangeArrowheads="1"/>
            </p:cNvSpPr>
            <p:nvPr/>
          </p:nvSpPr>
          <p:spPr bwMode="auto">
            <a:xfrm>
              <a:off x="1927" y="2791"/>
              <a:ext cx="91" cy="136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  <p:sp>
        <p:nvSpPr>
          <p:cNvPr id="39945" name="TextBox 62"/>
          <p:cNvSpPr txBox="1">
            <a:spLocks noChangeArrowheads="1"/>
          </p:cNvSpPr>
          <p:nvPr/>
        </p:nvSpPr>
        <p:spPr bwMode="auto">
          <a:xfrm>
            <a:off x="3995738" y="1752337"/>
            <a:ext cx="44839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Frank–van der Merwe (FM) mode 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------ 2D growth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6" name="TextBox 63"/>
          <p:cNvSpPr txBox="1">
            <a:spLocks noChangeArrowheads="1"/>
          </p:cNvSpPr>
          <p:nvPr/>
        </p:nvSpPr>
        <p:spPr bwMode="auto">
          <a:xfrm>
            <a:off x="3995738" y="3501762"/>
            <a:ext cx="4124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Stranski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Krastanov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(SK) mode 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------ 2D to 3D growth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7" name="TextBox 64"/>
          <p:cNvSpPr txBox="1">
            <a:spLocks noChangeArrowheads="1"/>
          </p:cNvSpPr>
          <p:nvPr/>
        </p:nvSpPr>
        <p:spPr bwMode="auto">
          <a:xfrm>
            <a:off x="3995738" y="5262299"/>
            <a:ext cx="3664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Volmer–Weber (VW) mode 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------ 3D growth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标题 1"/>
          <p:cNvSpPr txBox="1"/>
          <p:nvPr/>
        </p:nvSpPr>
        <p:spPr>
          <a:xfrm>
            <a:off x="-708025" y="879701"/>
            <a:ext cx="60960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growth modes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58909" y="566092"/>
            <a:ext cx="78261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Surface Morphology of </a:t>
            </a:r>
            <a:r>
              <a:rPr kumimoji="1"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InGaN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QDs</a:t>
            </a:r>
            <a:endParaRPr kumimoji="1" lang="zh-CN" altLang="en-US" sz="3200" b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3" name="图片 7" descr="5uma_3D"/>
          <p:cNvPicPr preferRelativeResize="0"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3" r="29454" b="14702"/>
          <a:stretch>
            <a:fillRect/>
          </a:stretch>
        </p:blipFill>
        <p:spPr bwMode="auto">
          <a:xfrm>
            <a:off x="179238" y="1413346"/>
            <a:ext cx="597693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Box 4"/>
          <p:cNvSpPr txBox="1">
            <a:spLocks noChangeArrowheads="1"/>
          </p:cNvSpPr>
          <p:nvPr/>
        </p:nvSpPr>
        <p:spPr bwMode="auto">
          <a:xfrm>
            <a:off x="6229350" y="3213100"/>
            <a:ext cx="2735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Density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8.0×10</a:t>
            </a:r>
            <a:r>
              <a:rPr lang="en-US" altLang="zh-CN" sz="2000" b="1" baseline="30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cm</a:t>
            </a:r>
            <a:r>
              <a:rPr lang="en-US" altLang="zh-CN" sz="2000" b="1" baseline="30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-2</a:t>
            </a:r>
            <a:endParaRPr lang="en-US" altLang="zh-CN" sz="2000" b="1" baseline="300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Diameter 14.3 nm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Height 7.6 nm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二型半导体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1615152" y="2391353"/>
            <a:ext cx="5913695" cy="2047265"/>
            <a:chOff x="1763688" y="4311184"/>
            <a:chExt cx="5913695" cy="1638096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1763688" y="4437112"/>
              <a:ext cx="115212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>
            <a:xfrm flipV="1">
              <a:off x="2915816" y="4437112"/>
              <a:ext cx="0" cy="7200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>
            <a:xfrm>
              <a:off x="5842043" y="4437112"/>
              <a:ext cx="115212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>
            <a:xfrm>
              <a:off x="3805064" y="4442901"/>
              <a:ext cx="115212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>
            <a:xfrm flipV="1">
              <a:off x="5853118" y="4437112"/>
              <a:ext cx="0" cy="7200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>
            <a:xfrm flipV="1">
              <a:off x="3805064" y="4442901"/>
              <a:ext cx="0" cy="7200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>
            <a:xfrm flipV="1">
              <a:off x="4963870" y="4442901"/>
              <a:ext cx="0" cy="7200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>
              <a:off x="2915816" y="5162981"/>
              <a:ext cx="8892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>
            <a:xfrm>
              <a:off x="4963870" y="5157192"/>
              <a:ext cx="8892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1763688" y="5445224"/>
              <a:ext cx="1152128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>
            <a:xfrm flipV="1">
              <a:off x="2915816" y="5445224"/>
              <a:ext cx="0" cy="50405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>
            <a:xfrm>
              <a:off x="5842043" y="5445224"/>
              <a:ext cx="1152128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>
            <a:xfrm>
              <a:off x="3805064" y="5451013"/>
              <a:ext cx="1152128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>
            <a:xfrm flipV="1">
              <a:off x="5848722" y="5445224"/>
              <a:ext cx="4396" cy="49826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>
            <a:xfrm flipV="1">
              <a:off x="3805064" y="5451013"/>
              <a:ext cx="0" cy="49826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>
            <a:xfrm flipV="1">
              <a:off x="4963870" y="5451014"/>
              <a:ext cx="0" cy="49826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>
            <a:xfrm>
              <a:off x="2915816" y="5949280"/>
              <a:ext cx="889248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>
            <a:xfrm>
              <a:off x="4963870" y="5949280"/>
              <a:ext cx="889248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11" name="文本框 110"/>
            <p:cNvSpPr txBox="1"/>
            <p:nvPr/>
          </p:nvSpPr>
          <p:spPr>
            <a:xfrm>
              <a:off x="7230777" y="431118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CB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236237" y="534827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VB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097249" y="4876174"/>
              <a:ext cx="144016" cy="14401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068966" y="559502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519451" y="4876174"/>
              <a:ext cx="144016" cy="14401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103049" y="4885602"/>
              <a:ext cx="144016" cy="14401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69924" y="4884558"/>
              <a:ext cx="144016" cy="144016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511651" y="558709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6086130" y="5570585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6507827" y="5573398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2484273" y="559502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2017470" y="560358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5028652" y="4959279"/>
              <a:ext cx="759684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>
            <a:xfrm>
              <a:off x="2980598" y="4948182"/>
              <a:ext cx="759684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 flipV="1">
              <a:off x="5958053" y="5623492"/>
              <a:ext cx="920108" cy="1539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>
            <a:xfrm>
              <a:off x="3941441" y="5667259"/>
              <a:ext cx="894750" cy="2214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>
            <a:xfrm flipV="1">
              <a:off x="1837859" y="5663897"/>
              <a:ext cx="987126" cy="1443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为光子密度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(photon density)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为光子存在的空间，一般大于被载流子占据的有源区的体积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为光限制因子</a:t>
            </a:r>
            <a:endParaRPr lang="en-US" altLang="zh-CN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光子密度产生速率为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引入光子寿命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(photon lifetime)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表示净损耗，则写出光子速率方程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43200" y="5577826"/>
            <a:ext cx="36576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100" y="3142459"/>
            <a:ext cx="9398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78619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17747"/>
            <a:ext cx="8229600" cy="4525963"/>
          </a:xfrm>
        </p:spPr>
        <p:txBody>
          <a:bodyPr>
            <a:normAutofit/>
          </a:bodyPr>
          <a:lstStyle/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其中</a:t>
            </a:r>
            <a:r>
              <a:rPr lang="en-US" altLang="zh-CN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为自发辐射因子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(spontaneous emission factor)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，就是在自发辐射带宽内光模式数目的倒数，即自发辐射耦合到受激辐射中的比率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43200" y="1297434"/>
            <a:ext cx="36576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431" y="3657578"/>
            <a:ext cx="5545137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先令	，类似于自由空间中的均匀介质，令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表示单位长度的增益：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足够小，将指数项取近似：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并且		，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lang="en-US" altLang="zh-CN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表示群速，所以有：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8480" y="2741681"/>
            <a:ext cx="26670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0" y="386407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680" y="4538658"/>
            <a:ext cx="1447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480" y="4997446"/>
            <a:ext cx="2667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00" y="5526829"/>
            <a:ext cx="34290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0" y="1714488"/>
            <a:ext cx="6858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载流子浓度和光子密度的速率方程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第二式最后一项包括两部分：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由端面输出造成的损耗，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波导内部的损耗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一般对增益系数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取线性近似：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为微分增益，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为透明载流子浓度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14700" y="2188363"/>
            <a:ext cx="25146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818" y="2940075"/>
            <a:ext cx="3662363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3299" y="5228767"/>
            <a:ext cx="2057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几种典型的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腔：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F-P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腔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DFB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DBR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一级光栅：周期是波长的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1/2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的两侧镜面基本是由解理面构成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454342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谐振腔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实际的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分两大类</a:t>
            </a:r>
            <a:endParaRPr lang="en-US" altLang="zh-CN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）边发射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LD(Edge Emitting LD)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1" indent="-342900">
              <a:buFont typeface="Calibri" panose="020F0502020204030204" pitchFamily="34" charset="0"/>
              <a:buChar char="−"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谐振腔可以到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300-1000um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1" indent="-342900">
              <a:buFont typeface="Calibri" panose="020F0502020204030204" pitchFamily="34" charset="0"/>
              <a:buChar char="−"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）面发射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LD(VCSEL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vertical cavity surface emitting laser)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1" indent="-342900">
              <a:buFont typeface="Calibri" panose="020F0502020204030204" pitchFamily="34" charset="0"/>
              <a:buChar char="−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VCSEL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Vertical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是相对于异质结界面而言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1" indent="-342900">
              <a:buFont typeface="Calibri" panose="020F0502020204030204" pitchFamily="34" charset="0"/>
              <a:buChar char="−"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VCSEL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0.1um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（增益介质）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/4-5um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（总体）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4" y="1857364"/>
            <a:ext cx="4114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3500438"/>
            <a:ext cx="350002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324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面发射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LD(VCSEL)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对于面发射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的情形，由于腔长很短（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微米左右），所以面发射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的阈值电流密度远大于边发射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的阈值电流密度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解决办法有以下两种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通过镀膜提高端面的反射率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DBR(Distributed Bragg Reflector)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VCSEL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结构最早用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AlAs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构成，主要因为折射率差很大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19977" y="4853384"/>
            <a:ext cx="2643206" cy="154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2609" y="4643506"/>
            <a:ext cx="1881182" cy="189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 半导体激光器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半导体激光器的速率方程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L-I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曲线、阈值与效率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载流子泄漏与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半导体激光器的增益特性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/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VCSEL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的优点：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可做成二维面阵，适宜于信息处理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光束质量高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纵模间距大，易于单模工作。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制作成本低，适合于大规模生产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VCSEL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的缺点：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TM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模式有可能同时工作或交替工作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散热难，基横模输出功率低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方向对称，因此光束对称，无像差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谐振腔不够长，对于镜面反射要求非常高（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&gt;99%)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，且需要大电流提供大增益（散热问题）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可把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DBR VCSEL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分布的反射镜等效于一个集中的反射镜，其谐振腔由三部分构成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LD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的谐振腔内，假定以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TE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模工作，则设电场为：</a:t>
                </a:r>
                <a:endPara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为复传播常数，可包括损耗和增益，即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transverse model gain 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，和内模式损耗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(internal modal loss) 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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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</a:t>
                </a:r>
                <a:endPara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其中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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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为模式的有效折射率</a:t>
                </a:r>
                <a:endPara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95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143116"/>
            <a:ext cx="40560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4365104"/>
            <a:ext cx="4343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本节分析可应用于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VCSEL (Vertical Cavity Surface Emitting Laser 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和双区共腔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激光腔可被分解为两个部分：长度为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的有源区部分和长度为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的无源区，增益（或损耗）在这两个部分明显不同。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72000" y="2421000"/>
            <a:ext cx="5400000" cy="2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谐振条件：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一、振幅条件：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材料的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，其解理面有：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00300" y="1893090"/>
            <a:ext cx="4343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3495545"/>
            <a:ext cx="4648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5332866"/>
            <a:ext cx="2514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1100" y="5332866"/>
            <a:ext cx="20574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2895600" y="3936210"/>
            <a:ext cx="3352800" cy="677863"/>
            <a:chOff x="2895600" y="3936210"/>
            <a:chExt cx="3352800" cy="677863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95600" y="3936210"/>
              <a:ext cx="3352800" cy="677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707904" y="4075086"/>
              <a:ext cx="36004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=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/>
          <a:lstStyle/>
          <a:p>
            <a:pPr marL="0" indent="342265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同时令平均内损耗为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得到阈值增益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endParaRPr lang="en-US" altLang="zh-CN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en-US" altLang="zh-CN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en-US" altLang="zh-CN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定义谐振腔损耗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96355" y="2239788"/>
            <a:ext cx="2857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※</a:t>
            </a:r>
            <a:r>
              <a:rPr lang="zh-CN" altLang="en-US" sz="2400" dirty="0">
                <a:solidFill>
                  <a:srgbClr val="FF0000"/>
                </a:solidFill>
              </a:rPr>
              <a:t>可以看出：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  谐振腔不够长的时候，需要用反射率去弥补（</a:t>
            </a:r>
            <a:r>
              <a:rPr lang="en-US" altLang="zh-CN" sz="2400" dirty="0">
                <a:solidFill>
                  <a:srgbClr val="FF0000"/>
                </a:solidFill>
              </a:rPr>
              <a:t>VCSEL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   然而，在增益有上限的时候（</a:t>
            </a:r>
            <a:r>
              <a:rPr lang="en-US" altLang="zh-CN" sz="2400" dirty="0">
                <a:solidFill>
                  <a:srgbClr val="FF0000"/>
                </a:solidFill>
              </a:rPr>
              <a:t>EM-LD</a:t>
            </a:r>
            <a:r>
              <a:rPr lang="zh-CN" altLang="en-US" sz="2400" dirty="0">
                <a:solidFill>
                  <a:srgbClr val="FF0000"/>
                </a:solidFill>
              </a:rPr>
              <a:t>）反射率并非越高越好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0" y="5190647"/>
            <a:ext cx="1524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1609731"/>
            <a:ext cx="3124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177" y="2774153"/>
            <a:ext cx="3276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00" y="3947948"/>
            <a:ext cx="36576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42265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g=0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得到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光子寿命与谐振腔损耗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的关系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模式阈值增益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33700" y="2025647"/>
            <a:ext cx="3276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34290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997453"/>
            <a:ext cx="3048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1212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二、相位条件（无色散）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假定反射率与波长无关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为等价折射率，实际中这两个参数与载流子浓度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（等离子体效应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、波长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色散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有关；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表示第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个纵模（如右图所示）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57710" y="1600200"/>
            <a:ext cx="3989388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143248"/>
            <a:ext cx="2438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62" y="3626223"/>
            <a:ext cx="25146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6"/>
          </a:xfrm>
        </p:spPr>
        <p:txBody>
          <a:bodyPr>
            <a:normAutofit/>
          </a:bodyPr>
          <a:lstStyle/>
          <a:p>
            <a:pPr marL="0" indent="342265"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		   ，		时，将	   展开得：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            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腔半导体激光器的纵模间隔为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342265"/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342265">
              <a:buNone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分别为群有效折射率，对于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=4.5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；对于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InGaAsP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=4</a:t>
            </a:r>
            <a:endParaRPr lang="en-US" altLang="zh-CN" baseline="-250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728" y="1714488"/>
            <a:ext cx="12954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14488"/>
            <a:ext cx="1295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198636"/>
            <a:ext cx="3810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451" y="2816199"/>
            <a:ext cx="113347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6626" y="2774437"/>
            <a:ext cx="2590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00518" y="3926886"/>
            <a:ext cx="28956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7818" y="1643050"/>
            <a:ext cx="10064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当激光器激射时，稳态增益系数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、稳态载流子浓度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在阈值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附近受到钳制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只有增益等于阈值增益才能处于稳态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9632" y="2777708"/>
            <a:ext cx="61722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4.2 FP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激光器阈值条件与纵模特性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当电流增加到高于阈值时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如下图所示，水库中的水平面达到了溢出线，任何进一步增加注入只进行了溢出而没有增加水的深度，溢出代表了受激复合。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" name="页脚占位符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Freeform 6"/>
          <p:cNvSpPr/>
          <p:nvPr/>
        </p:nvSpPr>
        <p:spPr bwMode="auto">
          <a:xfrm>
            <a:off x="2589213" y="4048125"/>
            <a:ext cx="1011237" cy="630238"/>
          </a:xfrm>
          <a:custGeom>
            <a:avLst/>
            <a:gdLst>
              <a:gd name="T0" fmla="*/ 0 w 1275"/>
              <a:gd name="T1" fmla="*/ 5556 h 794"/>
              <a:gd name="T2" fmla="*/ 218110 w 1275"/>
              <a:gd name="T3" fmla="*/ 794 h 794"/>
              <a:gd name="T4" fmla="*/ 437013 w 1275"/>
              <a:gd name="T5" fmla="*/ 0 h 794"/>
              <a:gd name="T6" fmla="*/ 655916 w 1275"/>
              <a:gd name="T7" fmla="*/ 794 h 794"/>
              <a:gd name="T8" fmla="*/ 874026 w 1275"/>
              <a:gd name="T9" fmla="*/ 5556 h 794"/>
              <a:gd name="T10" fmla="*/ 899406 w 1275"/>
              <a:gd name="T11" fmla="*/ 13494 h 794"/>
              <a:gd name="T12" fmla="*/ 922407 w 1275"/>
              <a:gd name="T13" fmla="*/ 25400 h 794"/>
              <a:gd name="T14" fmla="*/ 943821 w 1275"/>
              <a:gd name="T15" fmla="*/ 41275 h 794"/>
              <a:gd name="T16" fmla="*/ 962856 w 1275"/>
              <a:gd name="T17" fmla="*/ 59531 h 794"/>
              <a:gd name="T18" fmla="*/ 978719 w 1275"/>
              <a:gd name="T19" fmla="*/ 79375 h 794"/>
              <a:gd name="T20" fmla="*/ 992202 w 1275"/>
              <a:gd name="T21" fmla="*/ 103188 h 794"/>
              <a:gd name="T22" fmla="*/ 1001719 w 1275"/>
              <a:gd name="T23" fmla="*/ 126206 h 794"/>
              <a:gd name="T24" fmla="*/ 1008858 w 1275"/>
              <a:gd name="T25" fmla="*/ 151606 h 794"/>
              <a:gd name="T26" fmla="*/ 1011237 w 1275"/>
              <a:gd name="T27" fmla="*/ 177800 h 794"/>
              <a:gd name="T28" fmla="*/ 1011237 w 1275"/>
              <a:gd name="T29" fmla="*/ 204788 h 794"/>
              <a:gd name="T30" fmla="*/ 1007271 w 1275"/>
              <a:gd name="T31" fmla="*/ 230188 h 794"/>
              <a:gd name="T32" fmla="*/ 999340 w 1275"/>
              <a:gd name="T33" fmla="*/ 255588 h 794"/>
              <a:gd name="T34" fmla="*/ 999340 w 1275"/>
              <a:gd name="T35" fmla="*/ 630238 h 794"/>
              <a:gd name="T36" fmla="*/ 748712 w 1275"/>
              <a:gd name="T37" fmla="*/ 626269 h 794"/>
              <a:gd name="T38" fmla="*/ 748712 w 1275"/>
              <a:gd name="T39" fmla="*/ 250031 h 794"/>
              <a:gd name="T40" fmla="*/ 499670 w 1275"/>
              <a:gd name="T41" fmla="*/ 250031 h 794"/>
              <a:gd name="T42" fmla="*/ 499670 w 1275"/>
              <a:gd name="T43" fmla="*/ 500063 h 794"/>
              <a:gd name="T44" fmla="*/ 499670 w 1275"/>
              <a:gd name="T45" fmla="*/ 374650 h 794"/>
              <a:gd name="T46" fmla="*/ 490946 w 1275"/>
              <a:gd name="T47" fmla="*/ 395288 h 794"/>
              <a:gd name="T48" fmla="*/ 485394 w 1275"/>
              <a:gd name="T49" fmla="*/ 415925 h 794"/>
              <a:gd name="T50" fmla="*/ 484601 w 1275"/>
              <a:gd name="T51" fmla="*/ 437357 h 794"/>
              <a:gd name="T52" fmla="*/ 485394 w 1275"/>
              <a:gd name="T53" fmla="*/ 459582 h 794"/>
              <a:gd name="T54" fmla="*/ 490946 w 1275"/>
              <a:gd name="T55" fmla="*/ 481013 h 794"/>
              <a:gd name="T56" fmla="*/ 499670 w 1275"/>
              <a:gd name="T57" fmla="*/ 500063 h 794"/>
              <a:gd name="T58" fmla="*/ 488566 w 1275"/>
              <a:gd name="T59" fmla="*/ 513557 h 794"/>
              <a:gd name="T60" fmla="*/ 475876 w 1275"/>
              <a:gd name="T61" fmla="*/ 523875 h 794"/>
              <a:gd name="T62" fmla="*/ 461600 w 1275"/>
              <a:gd name="T63" fmla="*/ 530225 h 794"/>
              <a:gd name="T64" fmla="*/ 445737 w 1275"/>
              <a:gd name="T65" fmla="*/ 534988 h 794"/>
              <a:gd name="T66" fmla="*/ 428289 w 1275"/>
              <a:gd name="T67" fmla="*/ 534988 h 794"/>
              <a:gd name="T68" fmla="*/ 412426 w 1275"/>
              <a:gd name="T69" fmla="*/ 530225 h 794"/>
              <a:gd name="T70" fmla="*/ 398150 w 1275"/>
              <a:gd name="T71" fmla="*/ 523875 h 794"/>
              <a:gd name="T72" fmla="*/ 385460 w 1275"/>
              <a:gd name="T73" fmla="*/ 513557 h 794"/>
              <a:gd name="T74" fmla="*/ 374356 w 1275"/>
              <a:gd name="T75" fmla="*/ 500063 h 794"/>
              <a:gd name="T76" fmla="*/ 374356 w 1275"/>
              <a:gd name="T77" fmla="*/ 250031 h 794"/>
              <a:gd name="T78" fmla="*/ 280767 w 1275"/>
              <a:gd name="T79" fmla="*/ 255588 h 794"/>
              <a:gd name="T80" fmla="*/ 187178 w 1275"/>
              <a:gd name="T81" fmla="*/ 256381 h 794"/>
              <a:gd name="T82" fmla="*/ 93589 w 1275"/>
              <a:gd name="T83" fmla="*/ 255588 h 794"/>
              <a:gd name="T84" fmla="*/ 0 w 1275"/>
              <a:gd name="T85" fmla="*/ 250031 h 794"/>
              <a:gd name="T86" fmla="*/ 0 w 1275"/>
              <a:gd name="T87" fmla="*/ 5556 h 79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75"/>
              <a:gd name="T133" fmla="*/ 0 h 794"/>
              <a:gd name="T134" fmla="*/ 1275 w 1275"/>
              <a:gd name="T135" fmla="*/ 794 h 79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75" h="794">
                <a:moveTo>
                  <a:pt x="0" y="7"/>
                </a:moveTo>
                <a:lnTo>
                  <a:pt x="275" y="1"/>
                </a:lnTo>
                <a:lnTo>
                  <a:pt x="551" y="0"/>
                </a:lnTo>
                <a:lnTo>
                  <a:pt x="827" y="1"/>
                </a:lnTo>
                <a:lnTo>
                  <a:pt x="1102" y="7"/>
                </a:lnTo>
                <a:lnTo>
                  <a:pt x="1134" y="17"/>
                </a:lnTo>
                <a:lnTo>
                  <a:pt x="1163" y="32"/>
                </a:lnTo>
                <a:lnTo>
                  <a:pt x="1190" y="52"/>
                </a:lnTo>
                <a:lnTo>
                  <a:pt x="1214" y="75"/>
                </a:lnTo>
                <a:lnTo>
                  <a:pt x="1234" y="100"/>
                </a:lnTo>
                <a:lnTo>
                  <a:pt x="1251" y="130"/>
                </a:lnTo>
                <a:lnTo>
                  <a:pt x="1263" y="159"/>
                </a:lnTo>
                <a:lnTo>
                  <a:pt x="1272" y="191"/>
                </a:lnTo>
                <a:lnTo>
                  <a:pt x="1275" y="224"/>
                </a:lnTo>
                <a:lnTo>
                  <a:pt x="1275" y="258"/>
                </a:lnTo>
                <a:lnTo>
                  <a:pt x="1270" y="290"/>
                </a:lnTo>
                <a:lnTo>
                  <a:pt x="1260" y="322"/>
                </a:lnTo>
                <a:lnTo>
                  <a:pt x="1260" y="794"/>
                </a:lnTo>
                <a:lnTo>
                  <a:pt x="944" y="789"/>
                </a:lnTo>
                <a:lnTo>
                  <a:pt x="944" y="315"/>
                </a:lnTo>
                <a:lnTo>
                  <a:pt x="630" y="315"/>
                </a:lnTo>
                <a:lnTo>
                  <a:pt x="630" y="630"/>
                </a:lnTo>
                <a:lnTo>
                  <a:pt x="630" y="472"/>
                </a:lnTo>
                <a:lnTo>
                  <a:pt x="619" y="498"/>
                </a:lnTo>
                <a:lnTo>
                  <a:pt x="612" y="524"/>
                </a:lnTo>
                <a:lnTo>
                  <a:pt x="611" y="551"/>
                </a:lnTo>
                <a:lnTo>
                  <a:pt x="612" y="579"/>
                </a:lnTo>
                <a:lnTo>
                  <a:pt x="619" y="606"/>
                </a:lnTo>
                <a:lnTo>
                  <a:pt x="630" y="630"/>
                </a:lnTo>
                <a:lnTo>
                  <a:pt x="616" y="647"/>
                </a:lnTo>
                <a:lnTo>
                  <a:pt x="600" y="660"/>
                </a:lnTo>
                <a:lnTo>
                  <a:pt x="582" y="668"/>
                </a:lnTo>
                <a:lnTo>
                  <a:pt x="562" y="674"/>
                </a:lnTo>
                <a:lnTo>
                  <a:pt x="540" y="674"/>
                </a:lnTo>
                <a:lnTo>
                  <a:pt x="520" y="668"/>
                </a:lnTo>
                <a:lnTo>
                  <a:pt x="502" y="660"/>
                </a:lnTo>
                <a:lnTo>
                  <a:pt x="486" y="647"/>
                </a:lnTo>
                <a:lnTo>
                  <a:pt x="472" y="630"/>
                </a:lnTo>
                <a:lnTo>
                  <a:pt x="472" y="315"/>
                </a:lnTo>
                <a:lnTo>
                  <a:pt x="354" y="322"/>
                </a:lnTo>
                <a:lnTo>
                  <a:pt x="236" y="323"/>
                </a:lnTo>
                <a:lnTo>
                  <a:pt x="118" y="322"/>
                </a:lnTo>
                <a:lnTo>
                  <a:pt x="0" y="315"/>
                </a:lnTo>
                <a:lnTo>
                  <a:pt x="0" y="7"/>
                </a:lnTo>
                <a:close/>
              </a:path>
            </a:pathLst>
          </a:custGeom>
          <a:blipFill dpi="0" rotWithShape="0">
            <a:blip r:embed="rId1" cstate="print"/>
            <a:srcRect/>
            <a:tile tx="0" ty="0" sx="100000" sy="100000" flip="none" algn="tl"/>
          </a:blipFill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3213100" y="4924425"/>
            <a:ext cx="3500438" cy="1000125"/>
          </a:xfrm>
          <a:custGeom>
            <a:avLst/>
            <a:gdLst>
              <a:gd name="T0" fmla="*/ 0 w 4409"/>
              <a:gd name="T1" fmla="*/ 0 h 1261"/>
              <a:gd name="T2" fmla="*/ 0 w 4409"/>
              <a:gd name="T3" fmla="*/ 749499 h 1261"/>
              <a:gd name="T4" fmla="*/ 250088 w 4409"/>
              <a:gd name="T5" fmla="*/ 1000125 h 1261"/>
              <a:gd name="T6" fmla="*/ 2750968 w 4409"/>
              <a:gd name="T7" fmla="*/ 1000125 h 1261"/>
              <a:gd name="T8" fmla="*/ 3001055 w 4409"/>
              <a:gd name="T9" fmla="*/ 749499 h 1261"/>
              <a:gd name="T10" fmla="*/ 3001055 w 4409"/>
              <a:gd name="T11" fmla="*/ 0 h 1261"/>
              <a:gd name="T12" fmla="*/ 3251143 w 4409"/>
              <a:gd name="T13" fmla="*/ 0 h 1261"/>
              <a:gd name="T14" fmla="*/ 3500438 w 4409"/>
              <a:gd name="T15" fmla="*/ 125313 h 12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09"/>
              <a:gd name="T25" fmla="*/ 0 h 1261"/>
              <a:gd name="T26" fmla="*/ 4409 w 4409"/>
              <a:gd name="T27" fmla="*/ 1261 h 12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09" h="1261">
                <a:moveTo>
                  <a:pt x="0" y="0"/>
                </a:moveTo>
                <a:lnTo>
                  <a:pt x="0" y="945"/>
                </a:lnTo>
                <a:lnTo>
                  <a:pt x="315" y="1261"/>
                </a:lnTo>
                <a:lnTo>
                  <a:pt x="3465" y="1261"/>
                </a:lnTo>
                <a:lnTo>
                  <a:pt x="3780" y="945"/>
                </a:lnTo>
                <a:lnTo>
                  <a:pt x="3780" y="0"/>
                </a:lnTo>
                <a:lnTo>
                  <a:pt x="4095" y="0"/>
                </a:lnTo>
                <a:lnTo>
                  <a:pt x="4409" y="15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3213100" y="4899025"/>
            <a:ext cx="3000375" cy="1025525"/>
          </a:xfrm>
          <a:custGeom>
            <a:avLst/>
            <a:gdLst>
              <a:gd name="T0" fmla="*/ 0 w 3780"/>
              <a:gd name="T1" fmla="*/ 0 h 1293"/>
              <a:gd name="T2" fmla="*/ 0 w 3780"/>
              <a:gd name="T3" fmla="*/ 614680 h 1293"/>
              <a:gd name="T4" fmla="*/ 250031 w 3780"/>
              <a:gd name="T5" fmla="*/ 1025525 h 1293"/>
              <a:gd name="T6" fmla="*/ 2750344 w 3780"/>
              <a:gd name="T7" fmla="*/ 1025525 h 1293"/>
              <a:gd name="T8" fmla="*/ 3000375 w 3780"/>
              <a:gd name="T9" fmla="*/ 614680 h 1293"/>
              <a:gd name="T10" fmla="*/ 3000375 w 3780"/>
              <a:gd name="T11" fmla="*/ 0 h 1293"/>
              <a:gd name="T12" fmla="*/ 0 w 3780"/>
              <a:gd name="T13" fmla="*/ 0 h 1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80"/>
              <a:gd name="T22" fmla="*/ 0 h 1293"/>
              <a:gd name="T23" fmla="*/ 3780 w 3780"/>
              <a:gd name="T24" fmla="*/ 1293 h 1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80" h="1293">
                <a:moveTo>
                  <a:pt x="0" y="0"/>
                </a:moveTo>
                <a:lnTo>
                  <a:pt x="0" y="775"/>
                </a:lnTo>
                <a:lnTo>
                  <a:pt x="315" y="1293"/>
                </a:lnTo>
                <a:lnTo>
                  <a:pt x="3465" y="1293"/>
                </a:lnTo>
                <a:lnTo>
                  <a:pt x="3780" y="775"/>
                </a:lnTo>
                <a:lnTo>
                  <a:pt x="3780" y="0"/>
                </a:lnTo>
                <a:lnTo>
                  <a:pt x="0" y="0"/>
                </a:lnTo>
                <a:close/>
              </a:path>
            </a:pathLst>
          </a:custGeom>
          <a:pattFill prst="openDmnd">
            <a:fgClr>
              <a:srgbClr val="000000"/>
            </a:fgClr>
            <a:bgClr>
              <a:srgbClr val="FFFFFF"/>
            </a:bgClr>
          </a:pattFill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3087688" y="5799138"/>
            <a:ext cx="374650" cy="125412"/>
          </a:xfrm>
          <a:custGeom>
            <a:avLst/>
            <a:gdLst>
              <a:gd name="T0" fmla="*/ 374650 w 472"/>
              <a:gd name="T1" fmla="*/ 125412 h 158"/>
              <a:gd name="T2" fmla="*/ 0 w 472"/>
              <a:gd name="T3" fmla="*/ 125412 h 158"/>
              <a:gd name="T4" fmla="*/ 0 w 472"/>
              <a:gd name="T5" fmla="*/ 0 h 158"/>
              <a:gd name="T6" fmla="*/ 249238 w 472"/>
              <a:gd name="T7" fmla="*/ 0 h 158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8"/>
              <a:gd name="T14" fmla="*/ 472 w 472"/>
              <a:gd name="T15" fmla="*/ 158 h 1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8">
                <a:moveTo>
                  <a:pt x="472" y="158"/>
                </a:moveTo>
                <a:lnTo>
                  <a:pt x="0" y="158"/>
                </a:lnTo>
                <a:lnTo>
                  <a:pt x="0" y="0"/>
                </a:lnTo>
                <a:lnTo>
                  <a:pt x="31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5964238" y="5799138"/>
            <a:ext cx="374650" cy="125412"/>
          </a:xfrm>
          <a:custGeom>
            <a:avLst/>
            <a:gdLst>
              <a:gd name="T0" fmla="*/ 125413 w 472"/>
              <a:gd name="T1" fmla="*/ 0 h 158"/>
              <a:gd name="T2" fmla="*/ 374650 w 472"/>
              <a:gd name="T3" fmla="*/ 0 h 158"/>
              <a:gd name="T4" fmla="*/ 374650 w 472"/>
              <a:gd name="T5" fmla="*/ 125412 h 158"/>
              <a:gd name="T6" fmla="*/ 0 w 472"/>
              <a:gd name="T7" fmla="*/ 125412 h 158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158"/>
              <a:gd name="T14" fmla="*/ 472 w 472"/>
              <a:gd name="T15" fmla="*/ 158 h 1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158">
                <a:moveTo>
                  <a:pt x="158" y="0"/>
                </a:moveTo>
                <a:lnTo>
                  <a:pt x="472" y="0"/>
                </a:lnTo>
                <a:lnTo>
                  <a:pt x="472" y="158"/>
                </a:lnTo>
                <a:lnTo>
                  <a:pt x="0" y="15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838325" y="4173538"/>
            <a:ext cx="6365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2"/>
          <p:cNvSpPr/>
          <p:nvPr/>
        </p:nvSpPr>
        <p:spPr bwMode="auto">
          <a:xfrm>
            <a:off x="2465388" y="4132263"/>
            <a:ext cx="123825" cy="82550"/>
          </a:xfrm>
          <a:custGeom>
            <a:avLst/>
            <a:gdLst>
              <a:gd name="T0" fmla="*/ 0 w 156"/>
              <a:gd name="T1" fmla="*/ 0 h 104"/>
              <a:gd name="T2" fmla="*/ 123825 w 156"/>
              <a:gd name="T3" fmla="*/ 41275 h 104"/>
              <a:gd name="T4" fmla="*/ 0 w 156"/>
              <a:gd name="T5" fmla="*/ 82550 h 104"/>
              <a:gd name="T6" fmla="*/ 0 w 156"/>
              <a:gd name="T7" fmla="*/ 0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104"/>
              <a:gd name="T14" fmla="*/ 156 w 15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104">
                <a:moveTo>
                  <a:pt x="0" y="0"/>
                </a:moveTo>
                <a:lnTo>
                  <a:pt x="156" y="52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"/>
          <p:cNvSpPr/>
          <p:nvPr/>
        </p:nvSpPr>
        <p:spPr bwMode="auto">
          <a:xfrm>
            <a:off x="2701925" y="4598988"/>
            <a:ext cx="261938" cy="141287"/>
          </a:xfrm>
          <a:custGeom>
            <a:avLst/>
            <a:gdLst>
              <a:gd name="T0" fmla="*/ 261938 w 329"/>
              <a:gd name="T1" fmla="*/ 0 h 177"/>
              <a:gd name="T2" fmla="*/ 258753 w 329"/>
              <a:gd name="T3" fmla="*/ 14368 h 177"/>
              <a:gd name="T4" fmla="*/ 252384 w 329"/>
              <a:gd name="T5" fmla="*/ 30333 h 177"/>
              <a:gd name="T6" fmla="*/ 242034 w 329"/>
              <a:gd name="T7" fmla="*/ 45499 h 177"/>
              <a:gd name="T8" fmla="*/ 226907 w 329"/>
              <a:gd name="T9" fmla="*/ 59069 h 177"/>
              <a:gd name="T10" fmla="*/ 209391 w 329"/>
              <a:gd name="T11" fmla="*/ 73437 h 177"/>
              <a:gd name="T12" fmla="*/ 187099 w 329"/>
              <a:gd name="T13" fmla="*/ 87007 h 177"/>
              <a:gd name="T14" fmla="*/ 162417 w 329"/>
              <a:gd name="T15" fmla="*/ 98981 h 177"/>
              <a:gd name="T16" fmla="*/ 134552 w 329"/>
              <a:gd name="T17" fmla="*/ 109358 h 177"/>
              <a:gd name="T18" fmla="*/ 104298 w 329"/>
              <a:gd name="T19" fmla="*/ 120533 h 177"/>
              <a:gd name="T20" fmla="*/ 70859 w 329"/>
              <a:gd name="T21" fmla="*/ 128515 h 177"/>
              <a:gd name="T22" fmla="*/ 35827 w 329"/>
              <a:gd name="T23" fmla="*/ 136498 h 177"/>
              <a:gd name="T24" fmla="*/ 0 w 329"/>
              <a:gd name="T25" fmla="*/ 141287 h 1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29"/>
              <a:gd name="T40" fmla="*/ 0 h 177"/>
              <a:gd name="T41" fmla="*/ 329 w 329"/>
              <a:gd name="T42" fmla="*/ 177 h 1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29" h="177">
                <a:moveTo>
                  <a:pt x="329" y="0"/>
                </a:moveTo>
                <a:lnTo>
                  <a:pt x="325" y="18"/>
                </a:lnTo>
                <a:lnTo>
                  <a:pt x="317" y="38"/>
                </a:lnTo>
                <a:lnTo>
                  <a:pt x="304" y="57"/>
                </a:lnTo>
                <a:lnTo>
                  <a:pt x="285" y="74"/>
                </a:lnTo>
                <a:lnTo>
                  <a:pt x="263" y="92"/>
                </a:lnTo>
                <a:lnTo>
                  <a:pt x="235" y="109"/>
                </a:lnTo>
                <a:lnTo>
                  <a:pt x="204" y="124"/>
                </a:lnTo>
                <a:lnTo>
                  <a:pt x="169" y="137"/>
                </a:lnTo>
                <a:lnTo>
                  <a:pt x="131" y="151"/>
                </a:lnTo>
                <a:lnTo>
                  <a:pt x="89" y="161"/>
                </a:lnTo>
                <a:lnTo>
                  <a:pt x="45" y="171"/>
                </a:lnTo>
                <a:lnTo>
                  <a:pt x="0" y="1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2589213" y="4699000"/>
            <a:ext cx="125412" cy="80963"/>
          </a:xfrm>
          <a:custGeom>
            <a:avLst/>
            <a:gdLst>
              <a:gd name="T0" fmla="*/ 125412 w 159"/>
              <a:gd name="T1" fmla="*/ 80963 h 103"/>
              <a:gd name="T2" fmla="*/ 0 w 159"/>
              <a:gd name="T3" fmla="*/ 49521 h 103"/>
              <a:gd name="T4" fmla="*/ 119102 w 159"/>
              <a:gd name="T5" fmla="*/ 0 h 103"/>
              <a:gd name="T6" fmla="*/ 125412 w 159"/>
              <a:gd name="T7" fmla="*/ 80963 h 103"/>
              <a:gd name="T8" fmla="*/ 0 60000 65536"/>
              <a:gd name="T9" fmla="*/ 0 60000 65536"/>
              <a:gd name="T10" fmla="*/ 0 60000 65536"/>
              <a:gd name="T11" fmla="*/ 0 60000 65536"/>
              <a:gd name="T12" fmla="*/ 0 w 159"/>
              <a:gd name="T13" fmla="*/ 0 h 103"/>
              <a:gd name="T14" fmla="*/ 159 w 159"/>
              <a:gd name="T15" fmla="*/ 103 h 1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" h="103">
                <a:moveTo>
                  <a:pt x="159" y="103"/>
                </a:moveTo>
                <a:lnTo>
                  <a:pt x="0" y="63"/>
                </a:lnTo>
                <a:lnTo>
                  <a:pt x="151" y="0"/>
                </a:lnTo>
                <a:lnTo>
                  <a:pt x="159" y="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462588" y="4924425"/>
            <a:ext cx="3762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662613" y="5037138"/>
            <a:ext cx="1587" cy="773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621338" y="4924425"/>
            <a:ext cx="82550" cy="123825"/>
          </a:xfrm>
          <a:custGeom>
            <a:avLst/>
            <a:gdLst>
              <a:gd name="T0" fmla="*/ 0 w 104"/>
              <a:gd name="T1" fmla="*/ 123825 h 156"/>
              <a:gd name="T2" fmla="*/ 41275 w 104"/>
              <a:gd name="T3" fmla="*/ 0 h 156"/>
              <a:gd name="T4" fmla="*/ 82550 w 104"/>
              <a:gd name="T5" fmla="*/ 123825 h 156"/>
              <a:gd name="T6" fmla="*/ 0 w 104"/>
              <a:gd name="T7" fmla="*/ 123825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156"/>
              <a:gd name="T14" fmla="*/ 104 w 10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156">
                <a:moveTo>
                  <a:pt x="0" y="156"/>
                </a:moveTo>
                <a:lnTo>
                  <a:pt x="52" y="0"/>
                </a:lnTo>
                <a:lnTo>
                  <a:pt x="104" y="156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/>
          <p:nvPr/>
        </p:nvSpPr>
        <p:spPr bwMode="auto">
          <a:xfrm>
            <a:off x="5621338" y="5800725"/>
            <a:ext cx="82550" cy="123825"/>
          </a:xfrm>
          <a:custGeom>
            <a:avLst/>
            <a:gdLst>
              <a:gd name="T0" fmla="*/ 82550 w 104"/>
              <a:gd name="T1" fmla="*/ 0 h 156"/>
              <a:gd name="T2" fmla="*/ 41275 w 104"/>
              <a:gd name="T3" fmla="*/ 123825 h 156"/>
              <a:gd name="T4" fmla="*/ 0 w 104"/>
              <a:gd name="T5" fmla="*/ 0 h 156"/>
              <a:gd name="T6" fmla="*/ 82550 w 104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156"/>
              <a:gd name="T14" fmla="*/ 104 w 10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156">
                <a:moveTo>
                  <a:pt x="104" y="0"/>
                </a:moveTo>
                <a:lnTo>
                  <a:pt x="52" y="156"/>
                </a:lnTo>
                <a:lnTo>
                  <a:pt x="0" y="0"/>
                </a:lnTo>
                <a:lnTo>
                  <a:pt x="10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9"/>
          <p:cNvSpPr/>
          <p:nvPr/>
        </p:nvSpPr>
        <p:spPr bwMode="auto">
          <a:xfrm>
            <a:off x="2805113" y="5873750"/>
            <a:ext cx="282575" cy="34925"/>
          </a:xfrm>
          <a:custGeom>
            <a:avLst/>
            <a:gdLst>
              <a:gd name="T0" fmla="*/ 282575 w 356"/>
              <a:gd name="T1" fmla="*/ 0 h 44"/>
              <a:gd name="T2" fmla="*/ 247650 w 356"/>
              <a:gd name="T3" fmla="*/ 794 h 44"/>
              <a:gd name="T4" fmla="*/ 211138 w 356"/>
              <a:gd name="T5" fmla="*/ 2381 h 44"/>
              <a:gd name="T6" fmla="*/ 177800 w 356"/>
              <a:gd name="T7" fmla="*/ 3969 h 44"/>
              <a:gd name="T8" fmla="*/ 143669 w 356"/>
              <a:gd name="T9" fmla="*/ 7144 h 44"/>
              <a:gd name="T10" fmla="*/ 111125 w 356"/>
              <a:gd name="T11" fmla="*/ 11906 h 44"/>
              <a:gd name="T12" fmla="*/ 80169 w 356"/>
              <a:gd name="T13" fmla="*/ 15875 h 44"/>
              <a:gd name="T14" fmla="*/ 51594 w 356"/>
              <a:gd name="T15" fmla="*/ 21431 h 44"/>
              <a:gd name="T16" fmla="*/ 23812 w 356"/>
              <a:gd name="T17" fmla="*/ 27781 h 44"/>
              <a:gd name="T18" fmla="*/ 0 w 356"/>
              <a:gd name="T19" fmla="*/ 34925 h 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6"/>
              <a:gd name="T31" fmla="*/ 0 h 44"/>
              <a:gd name="T32" fmla="*/ 356 w 356"/>
              <a:gd name="T33" fmla="*/ 44 h 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6" h="44">
                <a:moveTo>
                  <a:pt x="356" y="0"/>
                </a:moveTo>
                <a:lnTo>
                  <a:pt x="312" y="1"/>
                </a:lnTo>
                <a:lnTo>
                  <a:pt x="266" y="3"/>
                </a:lnTo>
                <a:lnTo>
                  <a:pt x="224" y="5"/>
                </a:lnTo>
                <a:lnTo>
                  <a:pt x="181" y="9"/>
                </a:lnTo>
                <a:lnTo>
                  <a:pt x="140" y="15"/>
                </a:lnTo>
                <a:lnTo>
                  <a:pt x="101" y="20"/>
                </a:lnTo>
                <a:lnTo>
                  <a:pt x="65" y="27"/>
                </a:lnTo>
                <a:lnTo>
                  <a:pt x="30" y="35"/>
                </a:lnTo>
                <a:lnTo>
                  <a:pt x="0" y="44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20"/>
          <p:cNvSpPr/>
          <p:nvPr/>
        </p:nvSpPr>
        <p:spPr bwMode="auto">
          <a:xfrm>
            <a:off x="2713038" y="5868988"/>
            <a:ext cx="125412" cy="104775"/>
          </a:xfrm>
          <a:custGeom>
            <a:avLst/>
            <a:gdLst>
              <a:gd name="T0" fmla="*/ 125412 w 157"/>
              <a:gd name="T1" fmla="*/ 67244 h 134"/>
              <a:gd name="T2" fmla="*/ 0 w 157"/>
              <a:gd name="T3" fmla="*/ 104775 h 134"/>
              <a:gd name="T4" fmla="*/ 77484 w 157"/>
              <a:gd name="T5" fmla="*/ 0 h 134"/>
              <a:gd name="T6" fmla="*/ 125412 w 157"/>
              <a:gd name="T7" fmla="*/ 67244 h 134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134"/>
              <a:gd name="T14" fmla="*/ 157 w 157"/>
              <a:gd name="T15" fmla="*/ 134 h 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134">
                <a:moveTo>
                  <a:pt x="157" y="86"/>
                </a:moveTo>
                <a:lnTo>
                  <a:pt x="0" y="134"/>
                </a:lnTo>
                <a:lnTo>
                  <a:pt x="97" y="0"/>
                </a:lnTo>
                <a:lnTo>
                  <a:pt x="157" y="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/>
          <p:nvPr/>
        </p:nvSpPr>
        <p:spPr bwMode="auto">
          <a:xfrm>
            <a:off x="6338888" y="5873750"/>
            <a:ext cx="222250" cy="42863"/>
          </a:xfrm>
          <a:custGeom>
            <a:avLst/>
            <a:gdLst>
              <a:gd name="T0" fmla="*/ 0 w 282"/>
              <a:gd name="T1" fmla="*/ 0 h 53"/>
              <a:gd name="T2" fmla="*/ 31525 w 282"/>
              <a:gd name="T3" fmla="*/ 809 h 53"/>
              <a:gd name="T4" fmla="*/ 62262 w 282"/>
              <a:gd name="T5" fmla="*/ 3235 h 53"/>
              <a:gd name="T6" fmla="*/ 92998 w 282"/>
              <a:gd name="T7" fmla="*/ 6470 h 53"/>
              <a:gd name="T8" fmla="*/ 121371 w 282"/>
              <a:gd name="T9" fmla="*/ 12131 h 53"/>
              <a:gd name="T10" fmla="*/ 149743 w 282"/>
              <a:gd name="T11" fmla="*/ 16983 h 53"/>
              <a:gd name="T12" fmla="*/ 175751 w 282"/>
              <a:gd name="T13" fmla="*/ 25071 h 53"/>
              <a:gd name="T14" fmla="*/ 200183 w 282"/>
              <a:gd name="T15" fmla="*/ 33158 h 53"/>
              <a:gd name="T16" fmla="*/ 222250 w 282"/>
              <a:gd name="T17" fmla="*/ 42863 h 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2"/>
              <a:gd name="T28" fmla="*/ 0 h 53"/>
              <a:gd name="T29" fmla="*/ 282 w 282"/>
              <a:gd name="T30" fmla="*/ 53 h 5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2" h="53">
                <a:moveTo>
                  <a:pt x="0" y="0"/>
                </a:moveTo>
                <a:lnTo>
                  <a:pt x="40" y="1"/>
                </a:lnTo>
                <a:lnTo>
                  <a:pt x="79" y="4"/>
                </a:lnTo>
                <a:lnTo>
                  <a:pt x="118" y="8"/>
                </a:lnTo>
                <a:lnTo>
                  <a:pt x="154" y="15"/>
                </a:lnTo>
                <a:lnTo>
                  <a:pt x="190" y="21"/>
                </a:lnTo>
                <a:lnTo>
                  <a:pt x="223" y="31"/>
                </a:lnTo>
                <a:lnTo>
                  <a:pt x="254" y="41"/>
                </a:lnTo>
                <a:lnTo>
                  <a:pt x="282" y="53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2"/>
          <p:cNvSpPr/>
          <p:nvPr/>
        </p:nvSpPr>
        <p:spPr bwMode="auto">
          <a:xfrm>
            <a:off x="6523038" y="5880100"/>
            <a:ext cx="114300" cy="119063"/>
          </a:xfrm>
          <a:custGeom>
            <a:avLst/>
            <a:gdLst>
              <a:gd name="T0" fmla="*/ 61119 w 144"/>
              <a:gd name="T1" fmla="*/ 0 h 149"/>
              <a:gd name="T2" fmla="*/ 114300 w 144"/>
              <a:gd name="T3" fmla="*/ 119063 h 149"/>
              <a:gd name="T4" fmla="*/ 0 w 144"/>
              <a:gd name="T5" fmla="*/ 56735 h 149"/>
              <a:gd name="T6" fmla="*/ 61119 w 144"/>
              <a:gd name="T7" fmla="*/ 0 h 149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149"/>
              <a:gd name="T14" fmla="*/ 144 w 144"/>
              <a:gd name="T15" fmla="*/ 149 h 1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149">
                <a:moveTo>
                  <a:pt x="77" y="0"/>
                </a:moveTo>
                <a:lnTo>
                  <a:pt x="144" y="149"/>
                </a:lnTo>
                <a:lnTo>
                  <a:pt x="0" y="71"/>
                </a:lnTo>
                <a:lnTo>
                  <a:pt x="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754188" y="3824288"/>
            <a:ext cx="528637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000000"/>
                </a:solidFill>
              </a:rPr>
              <a:t>  I/qV</a:t>
            </a:r>
            <a:endParaRPr lang="en-US" altLang="zh-CN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812925" y="4387850"/>
            <a:ext cx="682625" cy="290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</a:rPr>
              <a:t>current</a:t>
            </a:r>
            <a:endParaRPr lang="en-US" altLang="zh-CN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1789113" y="4641850"/>
            <a:ext cx="731837" cy="290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</a:rPr>
              <a:t>leakage</a:t>
            </a:r>
            <a:endParaRPr lang="en-US" altLang="zh-CN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2554288" y="5019675"/>
            <a:ext cx="242887" cy="290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2706688" y="5156200"/>
            <a:ext cx="100012" cy="20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</a:rPr>
              <a:t>l</a:t>
            </a:r>
            <a:endParaRPr lang="en-US" altLang="zh-CN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924050" y="5781675"/>
            <a:ext cx="595313" cy="290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</a:rPr>
              <a:t>       R</a:t>
            </a:r>
            <a:endParaRPr lang="en-US" altLang="zh-CN"/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2435225" y="5916613"/>
            <a:ext cx="173038" cy="211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</a:rPr>
              <a:t>nr</a:t>
            </a:r>
            <a:endParaRPr lang="en-US" altLang="zh-CN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6445250" y="5507038"/>
            <a:ext cx="242888" cy="290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6597650" y="5641975"/>
            <a:ext cx="193675" cy="20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</a:rPr>
              <a:t>sp</a:t>
            </a:r>
            <a:endParaRPr lang="en-US" altLang="zh-CN"/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5037138" y="4468813"/>
            <a:ext cx="719137" cy="290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 b="1">
                <a:solidFill>
                  <a:srgbClr val="000000"/>
                </a:solidFill>
              </a:rPr>
              <a:t>         N</a:t>
            </a:r>
            <a:endParaRPr lang="en-US" altLang="zh-CN"/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5665788" y="4603750"/>
            <a:ext cx="123825" cy="16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</a:rPr>
              <a:t>th</a:t>
            </a:r>
            <a:endParaRPr lang="en-US" altLang="zh-CN"/>
          </a:p>
        </p:txBody>
      </p:sp>
      <p:sp>
        <p:nvSpPr>
          <p:cNvPr id="32" name="Freeform 40"/>
          <p:cNvSpPr/>
          <p:nvPr/>
        </p:nvSpPr>
        <p:spPr bwMode="auto">
          <a:xfrm>
            <a:off x="6213475" y="4899025"/>
            <a:ext cx="125413" cy="25400"/>
          </a:xfrm>
          <a:custGeom>
            <a:avLst/>
            <a:gdLst>
              <a:gd name="T0" fmla="*/ 0 w 157"/>
              <a:gd name="T1" fmla="*/ 12700 h 32"/>
              <a:gd name="T2" fmla="*/ 2396 w 157"/>
              <a:gd name="T3" fmla="*/ 9525 h 32"/>
              <a:gd name="T4" fmla="*/ 7189 w 157"/>
              <a:gd name="T5" fmla="*/ 6350 h 32"/>
              <a:gd name="T6" fmla="*/ 15976 w 157"/>
              <a:gd name="T7" fmla="*/ 4762 h 32"/>
              <a:gd name="T8" fmla="*/ 26361 w 157"/>
              <a:gd name="T9" fmla="*/ 2381 h 32"/>
              <a:gd name="T10" fmla="*/ 40739 w 157"/>
              <a:gd name="T11" fmla="*/ 1588 h 32"/>
              <a:gd name="T12" fmla="*/ 55118 w 157"/>
              <a:gd name="T13" fmla="*/ 0 h 32"/>
              <a:gd name="T14" fmla="*/ 70295 w 157"/>
              <a:gd name="T15" fmla="*/ 0 h 32"/>
              <a:gd name="T16" fmla="*/ 85473 w 157"/>
              <a:gd name="T17" fmla="*/ 1588 h 32"/>
              <a:gd name="T18" fmla="*/ 98253 w 157"/>
              <a:gd name="T19" fmla="*/ 2381 h 32"/>
              <a:gd name="T20" fmla="*/ 109437 w 157"/>
              <a:gd name="T21" fmla="*/ 4762 h 32"/>
              <a:gd name="T22" fmla="*/ 118224 w 157"/>
              <a:gd name="T23" fmla="*/ 6350 h 32"/>
              <a:gd name="T24" fmla="*/ 123815 w 157"/>
              <a:gd name="T25" fmla="*/ 9525 h 32"/>
              <a:gd name="T26" fmla="*/ 125413 w 157"/>
              <a:gd name="T27" fmla="*/ 12700 h 32"/>
              <a:gd name="T28" fmla="*/ 123815 w 157"/>
              <a:gd name="T29" fmla="*/ 15875 h 32"/>
              <a:gd name="T30" fmla="*/ 118224 w 157"/>
              <a:gd name="T31" fmla="*/ 18256 h 32"/>
              <a:gd name="T32" fmla="*/ 109437 w 157"/>
              <a:gd name="T33" fmla="*/ 21431 h 32"/>
              <a:gd name="T34" fmla="*/ 98253 w 157"/>
              <a:gd name="T35" fmla="*/ 23812 h 32"/>
              <a:gd name="T36" fmla="*/ 85473 w 157"/>
              <a:gd name="T37" fmla="*/ 24606 h 32"/>
              <a:gd name="T38" fmla="*/ 70295 w 157"/>
              <a:gd name="T39" fmla="*/ 25400 h 32"/>
              <a:gd name="T40" fmla="*/ 55118 w 157"/>
              <a:gd name="T41" fmla="*/ 25400 h 32"/>
              <a:gd name="T42" fmla="*/ 40739 w 157"/>
              <a:gd name="T43" fmla="*/ 24606 h 32"/>
              <a:gd name="T44" fmla="*/ 26361 w 157"/>
              <a:gd name="T45" fmla="*/ 23812 h 32"/>
              <a:gd name="T46" fmla="*/ 15976 w 157"/>
              <a:gd name="T47" fmla="*/ 21431 h 32"/>
              <a:gd name="T48" fmla="*/ 7189 w 157"/>
              <a:gd name="T49" fmla="*/ 18256 h 32"/>
              <a:gd name="T50" fmla="*/ 2396 w 157"/>
              <a:gd name="T51" fmla="*/ 15875 h 32"/>
              <a:gd name="T52" fmla="*/ 0 w 157"/>
              <a:gd name="T53" fmla="*/ 12700 h 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7"/>
              <a:gd name="T82" fmla="*/ 0 h 32"/>
              <a:gd name="T83" fmla="*/ 157 w 157"/>
              <a:gd name="T84" fmla="*/ 32 h 3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7" h="32">
                <a:moveTo>
                  <a:pt x="0" y="16"/>
                </a:moveTo>
                <a:lnTo>
                  <a:pt x="3" y="12"/>
                </a:lnTo>
                <a:lnTo>
                  <a:pt x="9" y="8"/>
                </a:lnTo>
                <a:lnTo>
                  <a:pt x="20" y="6"/>
                </a:lnTo>
                <a:lnTo>
                  <a:pt x="33" y="3"/>
                </a:lnTo>
                <a:lnTo>
                  <a:pt x="51" y="2"/>
                </a:lnTo>
                <a:lnTo>
                  <a:pt x="69" y="0"/>
                </a:lnTo>
                <a:lnTo>
                  <a:pt x="88" y="0"/>
                </a:lnTo>
                <a:lnTo>
                  <a:pt x="107" y="2"/>
                </a:lnTo>
                <a:lnTo>
                  <a:pt x="123" y="3"/>
                </a:lnTo>
                <a:lnTo>
                  <a:pt x="137" y="6"/>
                </a:lnTo>
                <a:lnTo>
                  <a:pt x="148" y="8"/>
                </a:lnTo>
                <a:lnTo>
                  <a:pt x="155" y="12"/>
                </a:lnTo>
                <a:lnTo>
                  <a:pt x="157" y="16"/>
                </a:lnTo>
                <a:lnTo>
                  <a:pt x="155" y="20"/>
                </a:lnTo>
                <a:lnTo>
                  <a:pt x="148" y="23"/>
                </a:lnTo>
                <a:lnTo>
                  <a:pt x="137" y="27"/>
                </a:lnTo>
                <a:lnTo>
                  <a:pt x="123" y="30"/>
                </a:lnTo>
                <a:lnTo>
                  <a:pt x="107" y="31"/>
                </a:lnTo>
                <a:lnTo>
                  <a:pt x="88" y="32"/>
                </a:lnTo>
                <a:lnTo>
                  <a:pt x="69" y="32"/>
                </a:lnTo>
                <a:lnTo>
                  <a:pt x="51" y="31"/>
                </a:lnTo>
                <a:lnTo>
                  <a:pt x="33" y="30"/>
                </a:lnTo>
                <a:lnTo>
                  <a:pt x="20" y="27"/>
                </a:lnTo>
                <a:lnTo>
                  <a:pt x="9" y="23"/>
                </a:lnTo>
                <a:lnTo>
                  <a:pt x="3" y="20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41"/>
          <p:cNvSpPr/>
          <p:nvPr/>
        </p:nvSpPr>
        <p:spPr bwMode="auto">
          <a:xfrm>
            <a:off x="6338888" y="4899025"/>
            <a:ext cx="123825" cy="25400"/>
          </a:xfrm>
          <a:custGeom>
            <a:avLst/>
            <a:gdLst>
              <a:gd name="T0" fmla="*/ 0 w 158"/>
              <a:gd name="T1" fmla="*/ 12700 h 32"/>
              <a:gd name="T2" fmla="*/ 2351 w 158"/>
              <a:gd name="T3" fmla="*/ 9525 h 32"/>
              <a:gd name="T4" fmla="*/ 7837 w 158"/>
              <a:gd name="T5" fmla="*/ 6350 h 32"/>
              <a:gd name="T6" fmla="*/ 15674 w 158"/>
              <a:gd name="T7" fmla="*/ 4762 h 32"/>
              <a:gd name="T8" fmla="*/ 26646 w 158"/>
              <a:gd name="T9" fmla="*/ 2381 h 32"/>
              <a:gd name="T10" fmla="*/ 39969 w 158"/>
              <a:gd name="T11" fmla="*/ 1588 h 32"/>
              <a:gd name="T12" fmla="*/ 54859 w 158"/>
              <a:gd name="T13" fmla="*/ 0 h 32"/>
              <a:gd name="T14" fmla="*/ 68966 w 158"/>
              <a:gd name="T15" fmla="*/ 0 h 32"/>
              <a:gd name="T16" fmla="*/ 83856 w 158"/>
              <a:gd name="T17" fmla="*/ 1588 h 32"/>
              <a:gd name="T18" fmla="*/ 97179 w 158"/>
              <a:gd name="T19" fmla="*/ 2381 h 32"/>
              <a:gd name="T20" fmla="*/ 108151 w 158"/>
              <a:gd name="T21" fmla="*/ 4762 h 32"/>
              <a:gd name="T22" fmla="*/ 115988 w 158"/>
              <a:gd name="T23" fmla="*/ 6350 h 32"/>
              <a:gd name="T24" fmla="*/ 121474 w 158"/>
              <a:gd name="T25" fmla="*/ 9525 h 32"/>
              <a:gd name="T26" fmla="*/ 123825 w 158"/>
              <a:gd name="T27" fmla="*/ 12700 h 32"/>
              <a:gd name="T28" fmla="*/ 121474 w 158"/>
              <a:gd name="T29" fmla="*/ 15875 h 32"/>
              <a:gd name="T30" fmla="*/ 115988 w 158"/>
              <a:gd name="T31" fmla="*/ 18256 h 32"/>
              <a:gd name="T32" fmla="*/ 108151 w 158"/>
              <a:gd name="T33" fmla="*/ 21431 h 32"/>
              <a:gd name="T34" fmla="*/ 97179 w 158"/>
              <a:gd name="T35" fmla="*/ 23812 h 32"/>
              <a:gd name="T36" fmla="*/ 83856 w 158"/>
              <a:gd name="T37" fmla="*/ 24606 h 32"/>
              <a:gd name="T38" fmla="*/ 68966 w 158"/>
              <a:gd name="T39" fmla="*/ 25400 h 32"/>
              <a:gd name="T40" fmla="*/ 54859 w 158"/>
              <a:gd name="T41" fmla="*/ 25400 h 32"/>
              <a:gd name="T42" fmla="*/ 39969 w 158"/>
              <a:gd name="T43" fmla="*/ 24606 h 32"/>
              <a:gd name="T44" fmla="*/ 26646 w 158"/>
              <a:gd name="T45" fmla="*/ 23812 h 32"/>
              <a:gd name="T46" fmla="*/ 15674 w 158"/>
              <a:gd name="T47" fmla="*/ 21431 h 32"/>
              <a:gd name="T48" fmla="*/ 7837 w 158"/>
              <a:gd name="T49" fmla="*/ 18256 h 32"/>
              <a:gd name="T50" fmla="*/ 2351 w 158"/>
              <a:gd name="T51" fmla="*/ 15875 h 32"/>
              <a:gd name="T52" fmla="*/ 0 w 158"/>
              <a:gd name="T53" fmla="*/ 12700 h 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32"/>
              <a:gd name="T83" fmla="*/ 158 w 158"/>
              <a:gd name="T84" fmla="*/ 32 h 3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32">
                <a:moveTo>
                  <a:pt x="0" y="16"/>
                </a:moveTo>
                <a:lnTo>
                  <a:pt x="3" y="12"/>
                </a:lnTo>
                <a:lnTo>
                  <a:pt x="10" y="8"/>
                </a:lnTo>
                <a:lnTo>
                  <a:pt x="20" y="6"/>
                </a:lnTo>
                <a:lnTo>
                  <a:pt x="34" y="3"/>
                </a:lnTo>
                <a:lnTo>
                  <a:pt x="51" y="2"/>
                </a:lnTo>
                <a:lnTo>
                  <a:pt x="70" y="0"/>
                </a:lnTo>
                <a:lnTo>
                  <a:pt x="88" y="0"/>
                </a:lnTo>
                <a:lnTo>
                  <a:pt x="107" y="2"/>
                </a:lnTo>
                <a:lnTo>
                  <a:pt x="124" y="3"/>
                </a:lnTo>
                <a:lnTo>
                  <a:pt x="138" y="6"/>
                </a:lnTo>
                <a:lnTo>
                  <a:pt x="148" y="8"/>
                </a:lnTo>
                <a:lnTo>
                  <a:pt x="155" y="12"/>
                </a:lnTo>
                <a:lnTo>
                  <a:pt x="158" y="16"/>
                </a:lnTo>
                <a:lnTo>
                  <a:pt x="155" y="20"/>
                </a:lnTo>
                <a:lnTo>
                  <a:pt x="148" y="23"/>
                </a:lnTo>
                <a:lnTo>
                  <a:pt x="138" y="27"/>
                </a:lnTo>
                <a:lnTo>
                  <a:pt x="124" y="30"/>
                </a:lnTo>
                <a:lnTo>
                  <a:pt x="107" y="31"/>
                </a:lnTo>
                <a:lnTo>
                  <a:pt x="88" y="32"/>
                </a:lnTo>
                <a:lnTo>
                  <a:pt x="70" y="32"/>
                </a:lnTo>
                <a:lnTo>
                  <a:pt x="51" y="31"/>
                </a:lnTo>
                <a:lnTo>
                  <a:pt x="34" y="30"/>
                </a:lnTo>
                <a:lnTo>
                  <a:pt x="20" y="27"/>
                </a:lnTo>
                <a:lnTo>
                  <a:pt x="10" y="23"/>
                </a:lnTo>
                <a:lnTo>
                  <a:pt x="3" y="20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42"/>
          <p:cNvSpPr/>
          <p:nvPr/>
        </p:nvSpPr>
        <p:spPr bwMode="auto">
          <a:xfrm>
            <a:off x="6462713" y="4924425"/>
            <a:ext cx="125412" cy="1588"/>
          </a:xfrm>
          <a:custGeom>
            <a:avLst/>
            <a:gdLst>
              <a:gd name="T0" fmla="*/ 0 w 157"/>
              <a:gd name="T1" fmla="*/ 0 h 1588"/>
              <a:gd name="T2" fmla="*/ 125412 w 157"/>
              <a:gd name="T3" fmla="*/ 0 h 1588"/>
              <a:gd name="T4" fmla="*/ 0 w 157"/>
              <a:gd name="T5" fmla="*/ 0 h 1588"/>
              <a:gd name="T6" fmla="*/ 0 60000 65536"/>
              <a:gd name="T7" fmla="*/ 0 60000 65536"/>
              <a:gd name="T8" fmla="*/ 0 60000 65536"/>
              <a:gd name="T9" fmla="*/ 0 w 157"/>
              <a:gd name="T10" fmla="*/ 0 h 1588"/>
              <a:gd name="T11" fmla="*/ 157 w 157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" h="1588">
                <a:moveTo>
                  <a:pt x="0" y="0"/>
                </a:moveTo>
                <a:lnTo>
                  <a:pt x="15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43"/>
          <p:cNvSpPr/>
          <p:nvPr/>
        </p:nvSpPr>
        <p:spPr bwMode="auto">
          <a:xfrm>
            <a:off x="6462713" y="4924425"/>
            <a:ext cx="225425" cy="1588"/>
          </a:xfrm>
          <a:custGeom>
            <a:avLst/>
            <a:gdLst>
              <a:gd name="T0" fmla="*/ 0 w 284"/>
              <a:gd name="T1" fmla="*/ 0 h 1588"/>
              <a:gd name="T2" fmla="*/ 225425 w 284"/>
              <a:gd name="T3" fmla="*/ 0 h 1588"/>
              <a:gd name="T4" fmla="*/ 0 w 284"/>
              <a:gd name="T5" fmla="*/ 0 h 1588"/>
              <a:gd name="T6" fmla="*/ 0 60000 65536"/>
              <a:gd name="T7" fmla="*/ 0 60000 65536"/>
              <a:gd name="T8" fmla="*/ 0 60000 65536"/>
              <a:gd name="T9" fmla="*/ 0 w 284"/>
              <a:gd name="T10" fmla="*/ 0 h 1588"/>
              <a:gd name="T11" fmla="*/ 284 w 284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" h="1588">
                <a:moveTo>
                  <a:pt x="0" y="0"/>
                </a:moveTo>
                <a:lnTo>
                  <a:pt x="2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44"/>
          <p:cNvSpPr/>
          <p:nvPr/>
        </p:nvSpPr>
        <p:spPr bwMode="auto">
          <a:xfrm>
            <a:off x="6462713" y="4916488"/>
            <a:ext cx="325437" cy="182562"/>
          </a:xfrm>
          <a:custGeom>
            <a:avLst/>
            <a:gdLst>
              <a:gd name="T0" fmla="*/ 3978 w 409"/>
              <a:gd name="T1" fmla="*/ 8769 h 229"/>
              <a:gd name="T2" fmla="*/ 12731 w 409"/>
              <a:gd name="T3" fmla="*/ 10364 h 229"/>
              <a:gd name="T4" fmla="*/ 19097 w 409"/>
              <a:gd name="T5" fmla="*/ 11958 h 229"/>
              <a:gd name="T6" fmla="*/ 25462 w 409"/>
              <a:gd name="T7" fmla="*/ 10364 h 229"/>
              <a:gd name="T8" fmla="*/ 29441 w 409"/>
              <a:gd name="T9" fmla="*/ 9567 h 229"/>
              <a:gd name="T10" fmla="*/ 35010 w 409"/>
              <a:gd name="T11" fmla="*/ 7175 h 229"/>
              <a:gd name="T12" fmla="*/ 38989 w 409"/>
              <a:gd name="T13" fmla="*/ 5580 h 229"/>
              <a:gd name="T14" fmla="*/ 42967 w 409"/>
              <a:gd name="T15" fmla="*/ 3189 h 229"/>
              <a:gd name="T16" fmla="*/ 51720 w 409"/>
              <a:gd name="T17" fmla="*/ 0 h 229"/>
              <a:gd name="T18" fmla="*/ 66838 w 409"/>
              <a:gd name="T19" fmla="*/ 2392 h 229"/>
              <a:gd name="T20" fmla="*/ 81160 w 409"/>
              <a:gd name="T21" fmla="*/ 7175 h 229"/>
              <a:gd name="T22" fmla="*/ 97074 w 409"/>
              <a:gd name="T23" fmla="*/ 18336 h 229"/>
              <a:gd name="T24" fmla="*/ 112988 w 409"/>
              <a:gd name="T25" fmla="*/ 29497 h 229"/>
              <a:gd name="T26" fmla="*/ 128106 w 409"/>
              <a:gd name="T27" fmla="*/ 42252 h 229"/>
              <a:gd name="T28" fmla="*/ 143224 w 409"/>
              <a:gd name="T29" fmla="*/ 55008 h 229"/>
              <a:gd name="T30" fmla="*/ 156751 w 409"/>
              <a:gd name="T31" fmla="*/ 66169 h 229"/>
              <a:gd name="T32" fmla="*/ 167095 w 409"/>
              <a:gd name="T33" fmla="*/ 72546 h 229"/>
              <a:gd name="T34" fmla="*/ 175847 w 409"/>
              <a:gd name="T35" fmla="*/ 76533 h 229"/>
              <a:gd name="T36" fmla="*/ 184600 w 409"/>
              <a:gd name="T37" fmla="*/ 78924 h 229"/>
              <a:gd name="T38" fmla="*/ 191761 w 409"/>
              <a:gd name="T39" fmla="*/ 78924 h 229"/>
              <a:gd name="T40" fmla="*/ 198922 w 409"/>
              <a:gd name="T41" fmla="*/ 79721 h 229"/>
              <a:gd name="T42" fmla="*/ 206879 w 409"/>
              <a:gd name="T43" fmla="*/ 80519 h 229"/>
              <a:gd name="T44" fmla="*/ 213245 w 409"/>
              <a:gd name="T45" fmla="*/ 82113 h 229"/>
              <a:gd name="T46" fmla="*/ 221202 w 409"/>
              <a:gd name="T47" fmla="*/ 85302 h 229"/>
              <a:gd name="T48" fmla="*/ 232341 w 409"/>
              <a:gd name="T49" fmla="*/ 92477 h 229"/>
              <a:gd name="T50" fmla="*/ 245072 w 409"/>
              <a:gd name="T51" fmla="*/ 104435 h 229"/>
              <a:gd name="T52" fmla="*/ 259395 w 409"/>
              <a:gd name="T53" fmla="*/ 118785 h 229"/>
              <a:gd name="T54" fmla="*/ 274513 w 409"/>
              <a:gd name="T55" fmla="*/ 134729 h 229"/>
              <a:gd name="T56" fmla="*/ 288040 w 409"/>
              <a:gd name="T57" fmla="*/ 150673 h 229"/>
              <a:gd name="T58" fmla="*/ 302362 w 409"/>
              <a:gd name="T59" fmla="*/ 165821 h 229"/>
              <a:gd name="T60" fmla="*/ 315093 w 409"/>
              <a:gd name="T61" fmla="*/ 176184 h 229"/>
              <a:gd name="T62" fmla="*/ 325437 w 409"/>
              <a:gd name="T63" fmla="*/ 182562 h 22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09"/>
              <a:gd name="T97" fmla="*/ 0 h 229"/>
              <a:gd name="T98" fmla="*/ 409 w 409"/>
              <a:gd name="T99" fmla="*/ 229 h 22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09" h="229">
                <a:moveTo>
                  <a:pt x="0" y="9"/>
                </a:moveTo>
                <a:lnTo>
                  <a:pt x="5" y="11"/>
                </a:lnTo>
                <a:lnTo>
                  <a:pt x="10" y="13"/>
                </a:lnTo>
                <a:lnTo>
                  <a:pt x="16" y="13"/>
                </a:lnTo>
                <a:lnTo>
                  <a:pt x="20" y="15"/>
                </a:lnTo>
                <a:lnTo>
                  <a:pt x="24" y="15"/>
                </a:lnTo>
                <a:lnTo>
                  <a:pt x="28" y="15"/>
                </a:lnTo>
                <a:lnTo>
                  <a:pt x="32" y="13"/>
                </a:lnTo>
                <a:lnTo>
                  <a:pt x="34" y="13"/>
                </a:lnTo>
                <a:lnTo>
                  <a:pt x="37" y="12"/>
                </a:lnTo>
                <a:lnTo>
                  <a:pt x="41" y="11"/>
                </a:lnTo>
                <a:lnTo>
                  <a:pt x="44" y="9"/>
                </a:lnTo>
                <a:lnTo>
                  <a:pt x="46" y="8"/>
                </a:lnTo>
                <a:lnTo>
                  <a:pt x="49" y="7"/>
                </a:lnTo>
                <a:lnTo>
                  <a:pt x="52" y="5"/>
                </a:lnTo>
                <a:lnTo>
                  <a:pt x="54" y="4"/>
                </a:lnTo>
                <a:lnTo>
                  <a:pt x="57" y="3"/>
                </a:lnTo>
                <a:lnTo>
                  <a:pt x="65" y="0"/>
                </a:lnTo>
                <a:lnTo>
                  <a:pt x="74" y="0"/>
                </a:lnTo>
                <a:lnTo>
                  <a:pt x="84" y="3"/>
                </a:lnTo>
                <a:lnTo>
                  <a:pt x="93" y="5"/>
                </a:lnTo>
                <a:lnTo>
                  <a:pt x="102" y="9"/>
                </a:lnTo>
                <a:lnTo>
                  <a:pt x="112" y="16"/>
                </a:lnTo>
                <a:lnTo>
                  <a:pt x="122" y="23"/>
                </a:lnTo>
                <a:lnTo>
                  <a:pt x="132" y="29"/>
                </a:lnTo>
                <a:lnTo>
                  <a:pt x="142" y="37"/>
                </a:lnTo>
                <a:lnTo>
                  <a:pt x="152" y="45"/>
                </a:lnTo>
                <a:lnTo>
                  <a:pt x="161" y="53"/>
                </a:lnTo>
                <a:lnTo>
                  <a:pt x="170" y="61"/>
                </a:lnTo>
                <a:lnTo>
                  <a:pt x="180" y="69"/>
                </a:lnTo>
                <a:lnTo>
                  <a:pt x="189" y="76"/>
                </a:lnTo>
                <a:lnTo>
                  <a:pt x="197" y="83"/>
                </a:lnTo>
                <a:lnTo>
                  <a:pt x="205" y="88"/>
                </a:lnTo>
                <a:lnTo>
                  <a:pt x="210" y="91"/>
                </a:lnTo>
                <a:lnTo>
                  <a:pt x="216" y="93"/>
                </a:lnTo>
                <a:lnTo>
                  <a:pt x="221" y="96"/>
                </a:lnTo>
                <a:lnTo>
                  <a:pt x="226" y="97"/>
                </a:lnTo>
                <a:lnTo>
                  <a:pt x="232" y="99"/>
                </a:lnTo>
                <a:lnTo>
                  <a:pt x="237" y="99"/>
                </a:lnTo>
                <a:lnTo>
                  <a:pt x="241" y="99"/>
                </a:lnTo>
                <a:lnTo>
                  <a:pt x="245" y="100"/>
                </a:lnTo>
                <a:lnTo>
                  <a:pt x="250" y="100"/>
                </a:lnTo>
                <a:lnTo>
                  <a:pt x="254" y="100"/>
                </a:lnTo>
                <a:lnTo>
                  <a:pt x="260" y="101"/>
                </a:lnTo>
                <a:lnTo>
                  <a:pt x="264" y="101"/>
                </a:lnTo>
                <a:lnTo>
                  <a:pt x="268" y="103"/>
                </a:lnTo>
                <a:lnTo>
                  <a:pt x="273" y="104"/>
                </a:lnTo>
                <a:lnTo>
                  <a:pt x="278" y="107"/>
                </a:lnTo>
                <a:lnTo>
                  <a:pt x="284" y="109"/>
                </a:lnTo>
                <a:lnTo>
                  <a:pt x="292" y="116"/>
                </a:lnTo>
                <a:lnTo>
                  <a:pt x="300" y="123"/>
                </a:lnTo>
                <a:lnTo>
                  <a:pt x="308" y="131"/>
                </a:lnTo>
                <a:lnTo>
                  <a:pt x="317" y="140"/>
                </a:lnTo>
                <a:lnTo>
                  <a:pt x="326" y="149"/>
                </a:lnTo>
                <a:lnTo>
                  <a:pt x="336" y="159"/>
                </a:lnTo>
                <a:lnTo>
                  <a:pt x="345" y="169"/>
                </a:lnTo>
                <a:lnTo>
                  <a:pt x="353" y="180"/>
                </a:lnTo>
                <a:lnTo>
                  <a:pt x="362" y="189"/>
                </a:lnTo>
                <a:lnTo>
                  <a:pt x="372" y="199"/>
                </a:lnTo>
                <a:lnTo>
                  <a:pt x="380" y="208"/>
                </a:lnTo>
                <a:lnTo>
                  <a:pt x="388" y="215"/>
                </a:lnTo>
                <a:lnTo>
                  <a:pt x="396" y="221"/>
                </a:lnTo>
                <a:lnTo>
                  <a:pt x="402" y="227"/>
                </a:lnTo>
                <a:lnTo>
                  <a:pt x="409" y="229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45"/>
          <p:cNvSpPr/>
          <p:nvPr/>
        </p:nvSpPr>
        <p:spPr bwMode="auto">
          <a:xfrm>
            <a:off x="6538913" y="4918075"/>
            <a:ext cx="225425" cy="130175"/>
          </a:xfrm>
          <a:custGeom>
            <a:avLst/>
            <a:gdLst>
              <a:gd name="T0" fmla="*/ 0 w 284"/>
              <a:gd name="T1" fmla="*/ 6273 h 166"/>
              <a:gd name="T2" fmla="*/ 11112 w 284"/>
              <a:gd name="T3" fmla="*/ 3137 h 166"/>
              <a:gd name="T4" fmla="*/ 20637 w 284"/>
              <a:gd name="T5" fmla="*/ 1568 h 166"/>
              <a:gd name="T6" fmla="*/ 28575 w 284"/>
              <a:gd name="T7" fmla="*/ 0 h 166"/>
              <a:gd name="T8" fmla="*/ 36512 w 284"/>
              <a:gd name="T9" fmla="*/ 0 h 166"/>
              <a:gd name="T10" fmla="*/ 42862 w 284"/>
              <a:gd name="T11" fmla="*/ 1568 h 166"/>
              <a:gd name="T12" fmla="*/ 47625 w 284"/>
              <a:gd name="T13" fmla="*/ 4705 h 166"/>
              <a:gd name="T14" fmla="*/ 52388 w 284"/>
              <a:gd name="T15" fmla="*/ 7842 h 166"/>
              <a:gd name="T16" fmla="*/ 56356 w 284"/>
              <a:gd name="T17" fmla="*/ 10979 h 166"/>
              <a:gd name="T18" fmla="*/ 59531 w 284"/>
              <a:gd name="T19" fmla="*/ 15684 h 166"/>
              <a:gd name="T20" fmla="*/ 62706 w 284"/>
              <a:gd name="T21" fmla="*/ 21173 h 166"/>
              <a:gd name="T22" fmla="*/ 65087 w 284"/>
              <a:gd name="T23" fmla="*/ 26662 h 166"/>
              <a:gd name="T24" fmla="*/ 66675 w 284"/>
              <a:gd name="T25" fmla="*/ 32936 h 166"/>
              <a:gd name="T26" fmla="*/ 68262 w 284"/>
              <a:gd name="T27" fmla="*/ 39209 h 166"/>
              <a:gd name="T28" fmla="*/ 69056 w 284"/>
              <a:gd name="T29" fmla="*/ 45483 h 166"/>
              <a:gd name="T30" fmla="*/ 69850 w 284"/>
              <a:gd name="T31" fmla="*/ 51756 h 166"/>
              <a:gd name="T32" fmla="*/ 71437 w 284"/>
              <a:gd name="T33" fmla="*/ 58030 h 166"/>
              <a:gd name="T34" fmla="*/ 72231 w 284"/>
              <a:gd name="T35" fmla="*/ 64303 h 166"/>
              <a:gd name="T36" fmla="*/ 73025 w 284"/>
              <a:gd name="T37" fmla="*/ 70577 h 166"/>
              <a:gd name="T38" fmla="*/ 74612 w 284"/>
              <a:gd name="T39" fmla="*/ 76850 h 166"/>
              <a:gd name="T40" fmla="*/ 75406 w 284"/>
              <a:gd name="T41" fmla="*/ 81555 h 166"/>
              <a:gd name="T42" fmla="*/ 77787 w 284"/>
              <a:gd name="T43" fmla="*/ 87045 h 166"/>
              <a:gd name="T44" fmla="*/ 78581 w 284"/>
              <a:gd name="T45" fmla="*/ 90966 h 166"/>
              <a:gd name="T46" fmla="*/ 81756 w 284"/>
              <a:gd name="T47" fmla="*/ 95671 h 166"/>
              <a:gd name="T48" fmla="*/ 84137 w 284"/>
              <a:gd name="T49" fmla="*/ 98808 h 166"/>
              <a:gd name="T50" fmla="*/ 88106 w 284"/>
              <a:gd name="T51" fmla="*/ 100376 h 166"/>
              <a:gd name="T52" fmla="*/ 92075 w 284"/>
              <a:gd name="T53" fmla="*/ 101944 h 166"/>
              <a:gd name="T54" fmla="*/ 96837 w 284"/>
              <a:gd name="T55" fmla="*/ 101944 h 166"/>
              <a:gd name="T56" fmla="*/ 103188 w 284"/>
              <a:gd name="T57" fmla="*/ 100376 h 166"/>
              <a:gd name="T58" fmla="*/ 107950 w 284"/>
              <a:gd name="T59" fmla="*/ 99592 h 166"/>
              <a:gd name="T60" fmla="*/ 114300 w 284"/>
              <a:gd name="T61" fmla="*/ 97239 h 166"/>
              <a:gd name="T62" fmla="*/ 122237 w 284"/>
              <a:gd name="T63" fmla="*/ 95671 h 166"/>
              <a:gd name="T64" fmla="*/ 129381 w 284"/>
              <a:gd name="T65" fmla="*/ 93318 h 166"/>
              <a:gd name="T66" fmla="*/ 135731 w 284"/>
              <a:gd name="T67" fmla="*/ 90181 h 166"/>
              <a:gd name="T68" fmla="*/ 144462 w 284"/>
              <a:gd name="T69" fmla="*/ 87829 h 166"/>
              <a:gd name="T70" fmla="*/ 151606 w 284"/>
              <a:gd name="T71" fmla="*/ 84692 h 166"/>
              <a:gd name="T72" fmla="*/ 158750 w 284"/>
              <a:gd name="T73" fmla="*/ 81555 h 166"/>
              <a:gd name="T74" fmla="*/ 166687 w 284"/>
              <a:gd name="T75" fmla="*/ 79987 h 166"/>
              <a:gd name="T76" fmla="*/ 173831 w 284"/>
              <a:gd name="T77" fmla="*/ 77634 h 166"/>
              <a:gd name="T78" fmla="*/ 180975 w 284"/>
              <a:gd name="T79" fmla="*/ 76850 h 166"/>
              <a:gd name="T80" fmla="*/ 187325 w 284"/>
              <a:gd name="T81" fmla="*/ 75282 h 166"/>
              <a:gd name="T82" fmla="*/ 193675 w 284"/>
              <a:gd name="T83" fmla="*/ 75282 h 166"/>
              <a:gd name="T84" fmla="*/ 200025 w 284"/>
              <a:gd name="T85" fmla="*/ 76850 h 166"/>
              <a:gd name="T86" fmla="*/ 205581 w 284"/>
              <a:gd name="T87" fmla="*/ 78419 h 166"/>
              <a:gd name="T88" fmla="*/ 211138 w 284"/>
              <a:gd name="T89" fmla="*/ 80771 h 166"/>
              <a:gd name="T90" fmla="*/ 215106 w 284"/>
              <a:gd name="T91" fmla="*/ 86261 h 166"/>
              <a:gd name="T92" fmla="*/ 219075 w 284"/>
              <a:gd name="T93" fmla="*/ 90966 h 166"/>
              <a:gd name="T94" fmla="*/ 222250 w 284"/>
              <a:gd name="T95" fmla="*/ 98808 h 166"/>
              <a:gd name="T96" fmla="*/ 223838 w 284"/>
              <a:gd name="T97" fmla="*/ 106649 h 166"/>
              <a:gd name="T98" fmla="*/ 224631 w 284"/>
              <a:gd name="T99" fmla="*/ 117628 h 166"/>
              <a:gd name="T100" fmla="*/ 225425 w 284"/>
              <a:gd name="T101" fmla="*/ 130175 h 16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84"/>
              <a:gd name="T154" fmla="*/ 0 h 166"/>
              <a:gd name="T155" fmla="*/ 284 w 284"/>
              <a:gd name="T156" fmla="*/ 166 h 16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84" h="166">
                <a:moveTo>
                  <a:pt x="0" y="8"/>
                </a:moveTo>
                <a:lnTo>
                  <a:pt x="14" y="4"/>
                </a:lnTo>
                <a:lnTo>
                  <a:pt x="26" y="2"/>
                </a:lnTo>
                <a:lnTo>
                  <a:pt x="36" y="0"/>
                </a:lnTo>
                <a:lnTo>
                  <a:pt x="46" y="0"/>
                </a:lnTo>
                <a:lnTo>
                  <a:pt x="54" y="2"/>
                </a:lnTo>
                <a:lnTo>
                  <a:pt x="60" y="6"/>
                </a:lnTo>
                <a:lnTo>
                  <a:pt x="66" y="10"/>
                </a:lnTo>
                <a:lnTo>
                  <a:pt x="71" y="14"/>
                </a:lnTo>
                <a:lnTo>
                  <a:pt x="75" y="20"/>
                </a:lnTo>
                <a:lnTo>
                  <a:pt x="79" y="27"/>
                </a:lnTo>
                <a:lnTo>
                  <a:pt x="82" y="34"/>
                </a:lnTo>
                <a:lnTo>
                  <a:pt x="84" y="42"/>
                </a:lnTo>
                <a:lnTo>
                  <a:pt x="86" y="50"/>
                </a:lnTo>
                <a:lnTo>
                  <a:pt x="87" y="58"/>
                </a:lnTo>
                <a:lnTo>
                  <a:pt x="88" y="66"/>
                </a:lnTo>
                <a:lnTo>
                  <a:pt x="90" y="74"/>
                </a:lnTo>
                <a:lnTo>
                  <a:pt x="91" y="82"/>
                </a:lnTo>
                <a:lnTo>
                  <a:pt x="92" y="90"/>
                </a:lnTo>
                <a:lnTo>
                  <a:pt x="94" y="98"/>
                </a:lnTo>
                <a:lnTo>
                  <a:pt x="95" y="104"/>
                </a:lnTo>
                <a:lnTo>
                  <a:pt x="98" y="111"/>
                </a:lnTo>
                <a:lnTo>
                  <a:pt x="99" y="116"/>
                </a:lnTo>
                <a:lnTo>
                  <a:pt x="103" y="122"/>
                </a:lnTo>
                <a:lnTo>
                  <a:pt x="106" y="126"/>
                </a:lnTo>
                <a:lnTo>
                  <a:pt x="111" y="128"/>
                </a:lnTo>
                <a:lnTo>
                  <a:pt x="116" y="130"/>
                </a:lnTo>
                <a:lnTo>
                  <a:pt x="122" y="130"/>
                </a:lnTo>
                <a:lnTo>
                  <a:pt x="130" y="128"/>
                </a:lnTo>
                <a:lnTo>
                  <a:pt x="136" y="127"/>
                </a:lnTo>
                <a:lnTo>
                  <a:pt x="144" y="124"/>
                </a:lnTo>
                <a:lnTo>
                  <a:pt x="154" y="122"/>
                </a:lnTo>
                <a:lnTo>
                  <a:pt x="163" y="119"/>
                </a:lnTo>
                <a:lnTo>
                  <a:pt x="171" y="115"/>
                </a:lnTo>
                <a:lnTo>
                  <a:pt x="182" y="112"/>
                </a:lnTo>
                <a:lnTo>
                  <a:pt x="191" y="108"/>
                </a:lnTo>
                <a:lnTo>
                  <a:pt x="200" y="104"/>
                </a:lnTo>
                <a:lnTo>
                  <a:pt x="210" y="102"/>
                </a:lnTo>
                <a:lnTo>
                  <a:pt x="219" y="99"/>
                </a:lnTo>
                <a:lnTo>
                  <a:pt x="228" y="98"/>
                </a:lnTo>
                <a:lnTo>
                  <a:pt x="236" y="96"/>
                </a:lnTo>
                <a:lnTo>
                  <a:pt x="244" y="96"/>
                </a:lnTo>
                <a:lnTo>
                  <a:pt x="252" y="98"/>
                </a:lnTo>
                <a:lnTo>
                  <a:pt x="259" y="100"/>
                </a:lnTo>
                <a:lnTo>
                  <a:pt x="266" y="103"/>
                </a:lnTo>
                <a:lnTo>
                  <a:pt x="271" y="110"/>
                </a:lnTo>
                <a:lnTo>
                  <a:pt x="276" y="116"/>
                </a:lnTo>
                <a:lnTo>
                  <a:pt x="280" y="126"/>
                </a:lnTo>
                <a:lnTo>
                  <a:pt x="282" y="136"/>
                </a:lnTo>
                <a:lnTo>
                  <a:pt x="283" y="150"/>
                </a:lnTo>
                <a:lnTo>
                  <a:pt x="284" y="166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6764338" y="5048250"/>
            <a:ext cx="149225" cy="200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47"/>
          <p:cNvSpPr/>
          <p:nvPr/>
        </p:nvSpPr>
        <p:spPr bwMode="auto">
          <a:xfrm>
            <a:off x="3338513" y="4673600"/>
            <a:ext cx="50800" cy="200025"/>
          </a:xfrm>
          <a:custGeom>
            <a:avLst/>
            <a:gdLst>
              <a:gd name="T0" fmla="*/ 50800 w 64"/>
              <a:gd name="T1" fmla="*/ 0 h 252"/>
              <a:gd name="T2" fmla="*/ 43656 w 64"/>
              <a:gd name="T3" fmla="*/ 794 h 252"/>
              <a:gd name="T4" fmla="*/ 36512 w 64"/>
              <a:gd name="T5" fmla="*/ 7144 h 252"/>
              <a:gd name="T6" fmla="*/ 30162 w 64"/>
              <a:gd name="T7" fmla="*/ 17463 h 252"/>
              <a:gd name="T8" fmla="*/ 23812 w 64"/>
              <a:gd name="T9" fmla="*/ 31750 h 252"/>
              <a:gd name="T10" fmla="*/ 18256 w 64"/>
              <a:gd name="T11" fmla="*/ 48419 h 252"/>
              <a:gd name="T12" fmla="*/ 12700 w 64"/>
              <a:gd name="T13" fmla="*/ 68263 h 252"/>
              <a:gd name="T14" fmla="*/ 8731 w 64"/>
              <a:gd name="T15" fmla="*/ 90488 h 252"/>
              <a:gd name="T16" fmla="*/ 5556 w 64"/>
              <a:gd name="T17" fmla="*/ 115888 h 252"/>
              <a:gd name="T18" fmla="*/ 2381 w 64"/>
              <a:gd name="T19" fmla="*/ 142875 h 252"/>
              <a:gd name="T20" fmla="*/ 1588 w 64"/>
              <a:gd name="T21" fmla="*/ 171450 h 252"/>
              <a:gd name="T22" fmla="*/ 0 w 64"/>
              <a:gd name="T23" fmla="*/ 200025 h 2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4"/>
              <a:gd name="T37" fmla="*/ 0 h 252"/>
              <a:gd name="T38" fmla="*/ 64 w 64"/>
              <a:gd name="T39" fmla="*/ 252 h 2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4" h="252">
                <a:moveTo>
                  <a:pt x="64" y="0"/>
                </a:moveTo>
                <a:lnTo>
                  <a:pt x="55" y="1"/>
                </a:lnTo>
                <a:lnTo>
                  <a:pt x="46" y="9"/>
                </a:lnTo>
                <a:lnTo>
                  <a:pt x="38" y="22"/>
                </a:lnTo>
                <a:lnTo>
                  <a:pt x="30" y="40"/>
                </a:lnTo>
                <a:lnTo>
                  <a:pt x="23" y="61"/>
                </a:lnTo>
                <a:lnTo>
                  <a:pt x="16" y="86"/>
                </a:lnTo>
                <a:lnTo>
                  <a:pt x="11" y="114"/>
                </a:lnTo>
                <a:lnTo>
                  <a:pt x="7" y="146"/>
                </a:lnTo>
                <a:lnTo>
                  <a:pt x="3" y="180"/>
                </a:lnTo>
                <a:lnTo>
                  <a:pt x="2" y="216"/>
                </a:lnTo>
                <a:lnTo>
                  <a:pt x="0" y="252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48"/>
          <p:cNvSpPr/>
          <p:nvPr/>
        </p:nvSpPr>
        <p:spPr bwMode="auto">
          <a:xfrm>
            <a:off x="3448050" y="4665663"/>
            <a:ext cx="14288" cy="215900"/>
          </a:xfrm>
          <a:custGeom>
            <a:avLst/>
            <a:gdLst>
              <a:gd name="T0" fmla="*/ 14288 w 19"/>
              <a:gd name="T1" fmla="*/ 8731 h 272"/>
              <a:gd name="T2" fmla="*/ 12032 w 19"/>
              <a:gd name="T3" fmla="*/ 1588 h 272"/>
              <a:gd name="T4" fmla="*/ 9776 w 19"/>
              <a:gd name="T5" fmla="*/ 0 h 272"/>
              <a:gd name="T6" fmla="*/ 8272 w 19"/>
              <a:gd name="T7" fmla="*/ 3175 h 272"/>
              <a:gd name="T8" fmla="*/ 6768 w 19"/>
              <a:gd name="T9" fmla="*/ 9525 h 272"/>
              <a:gd name="T10" fmla="*/ 5264 w 19"/>
              <a:gd name="T11" fmla="*/ 19050 h 272"/>
              <a:gd name="T12" fmla="*/ 3008 w 19"/>
              <a:gd name="T13" fmla="*/ 32544 h 272"/>
              <a:gd name="T14" fmla="*/ 2256 w 19"/>
              <a:gd name="T15" fmla="*/ 48419 h 272"/>
              <a:gd name="T16" fmla="*/ 752 w 19"/>
              <a:gd name="T17" fmla="*/ 66675 h 272"/>
              <a:gd name="T18" fmla="*/ 0 w 19"/>
              <a:gd name="T19" fmla="*/ 86519 h 272"/>
              <a:gd name="T20" fmla="*/ 0 w 19"/>
              <a:gd name="T21" fmla="*/ 107950 h 272"/>
              <a:gd name="T22" fmla="*/ 0 w 19"/>
              <a:gd name="T23" fmla="*/ 129381 h 272"/>
              <a:gd name="T24" fmla="*/ 752 w 19"/>
              <a:gd name="T25" fmla="*/ 149225 h 272"/>
              <a:gd name="T26" fmla="*/ 2256 w 19"/>
              <a:gd name="T27" fmla="*/ 167481 h 272"/>
              <a:gd name="T28" fmla="*/ 3008 w 19"/>
              <a:gd name="T29" fmla="*/ 183356 h 272"/>
              <a:gd name="T30" fmla="*/ 5264 w 19"/>
              <a:gd name="T31" fmla="*/ 196850 h 272"/>
              <a:gd name="T32" fmla="*/ 6768 w 19"/>
              <a:gd name="T33" fmla="*/ 206375 h 272"/>
              <a:gd name="T34" fmla="*/ 8272 w 19"/>
              <a:gd name="T35" fmla="*/ 212725 h 272"/>
              <a:gd name="T36" fmla="*/ 9776 w 19"/>
              <a:gd name="T37" fmla="*/ 215900 h 272"/>
              <a:gd name="T38" fmla="*/ 12032 w 19"/>
              <a:gd name="T39" fmla="*/ 213519 h 272"/>
              <a:gd name="T40" fmla="*/ 14288 w 19"/>
              <a:gd name="T41" fmla="*/ 208756 h 2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"/>
              <a:gd name="T64" fmla="*/ 0 h 272"/>
              <a:gd name="T65" fmla="*/ 19 w 19"/>
              <a:gd name="T66" fmla="*/ 272 h 27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" h="272">
                <a:moveTo>
                  <a:pt x="19" y="11"/>
                </a:moveTo>
                <a:lnTo>
                  <a:pt x="16" y="2"/>
                </a:lnTo>
                <a:lnTo>
                  <a:pt x="13" y="0"/>
                </a:lnTo>
                <a:lnTo>
                  <a:pt x="11" y="4"/>
                </a:lnTo>
                <a:lnTo>
                  <a:pt x="9" y="12"/>
                </a:lnTo>
                <a:lnTo>
                  <a:pt x="7" y="24"/>
                </a:lnTo>
                <a:lnTo>
                  <a:pt x="4" y="41"/>
                </a:lnTo>
                <a:lnTo>
                  <a:pt x="3" y="61"/>
                </a:lnTo>
                <a:lnTo>
                  <a:pt x="1" y="84"/>
                </a:lnTo>
                <a:lnTo>
                  <a:pt x="0" y="109"/>
                </a:lnTo>
                <a:lnTo>
                  <a:pt x="0" y="136"/>
                </a:lnTo>
                <a:lnTo>
                  <a:pt x="0" y="163"/>
                </a:lnTo>
                <a:lnTo>
                  <a:pt x="1" y="188"/>
                </a:lnTo>
                <a:lnTo>
                  <a:pt x="3" y="211"/>
                </a:lnTo>
                <a:lnTo>
                  <a:pt x="4" y="231"/>
                </a:lnTo>
                <a:lnTo>
                  <a:pt x="7" y="248"/>
                </a:lnTo>
                <a:lnTo>
                  <a:pt x="9" y="260"/>
                </a:lnTo>
                <a:lnTo>
                  <a:pt x="11" y="268"/>
                </a:lnTo>
                <a:lnTo>
                  <a:pt x="13" y="272"/>
                </a:lnTo>
                <a:lnTo>
                  <a:pt x="16" y="269"/>
                </a:lnTo>
                <a:lnTo>
                  <a:pt x="19" y="263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49"/>
          <p:cNvSpPr/>
          <p:nvPr/>
        </p:nvSpPr>
        <p:spPr bwMode="auto">
          <a:xfrm>
            <a:off x="3589338" y="4673600"/>
            <a:ext cx="73025" cy="200025"/>
          </a:xfrm>
          <a:custGeom>
            <a:avLst/>
            <a:gdLst>
              <a:gd name="T0" fmla="*/ 0 w 94"/>
              <a:gd name="T1" fmla="*/ 0 h 252"/>
              <a:gd name="T2" fmla="*/ 10876 w 94"/>
              <a:gd name="T3" fmla="*/ 794 h 252"/>
              <a:gd name="T4" fmla="*/ 20198 w 94"/>
              <a:gd name="T5" fmla="*/ 7144 h 252"/>
              <a:gd name="T6" fmla="*/ 30298 w 94"/>
              <a:gd name="T7" fmla="*/ 17463 h 252"/>
              <a:gd name="T8" fmla="*/ 39620 w 94"/>
              <a:gd name="T9" fmla="*/ 31750 h 252"/>
              <a:gd name="T10" fmla="*/ 48165 w 94"/>
              <a:gd name="T11" fmla="*/ 48419 h 252"/>
              <a:gd name="T12" fmla="*/ 55157 w 94"/>
              <a:gd name="T13" fmla="*/ 68263 h 252"/>
              <a:gd name="T14" fmla="*/ 61372 w 94"/>
              <a:gd name="T15" fmla="*/ 90488 h 252"/>
              <a:gd name="T16" fmla="*/ 66810 w 94"/>
              <a:gd name="T17" fmla="*/ 115888 h 252"/>
              <a:gd name="T18" fmla="*/ 70694 w 94"/>
              <a:gd name="T19" fmla="*/ 142875 h 252"/>
              <a:gd name="T20" fmla="*/ 73025 w 94"/>
              <a:gd name="T21" fmla="*/ 171450 h 252"/>
              <a:gd name="T22" fmla="*/ 73025 w 94"/>
              <a:gd name="T23" fmla="*/ 200025 h 2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4"/>
              <a:gd name="T37" fmla="*/ 0 h 252"/>
              <a:gd name="T38" fmla="*/ 94 w 94"/>
              <a:gd name="T39" fmla="*/ 252 h 25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4" h="252">
                <a:moveTo>
                  <a:pt x="0" y="0"/>
                </a:moveTo>
                <a:lnTo>
                  <a:pt x="14" y="1"/>
                </a:lnTo>
                <a:lnTo>
                  <a:pt x="26" y="9"/>
                </a:lnTo>
                <a:lnTo>
                  <a:pt x="39" y="22"/>
                </a:lnTo>
                <a:lnTo>
                  <a:pt x="51" y="40"/>
                </a:lnTo>
                <a:lnTo>
                  <a:pt x="62" y="61"/>
                </a:lnTo>
                <a:lnTo>
                  <a:pt x="71" y="86"/>
                </a:lnTo>
                <a:lnTo>
                  <a:pt x="79" y="114"/>
                </a:lnTo>
                <a:lnTo>
                  <a:pt x="86" y="146"/>
                </a:lnTo>
                <a:lnTo>
                  <a:pt x="91" y="180"/>
                </a:lnTo>
                <a:lnTo>
                  <a:pt x="94" y="216"/>
                </a:lnTo>
                <a:lnTo>
                  <a:pt x="94" y="252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3538538" y="4673600"/>
            <a:ext cx="1587" cy="200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1"/>
          <p:cNvSpPr>
            <a:spLocks noChangeShapeType="1"/>
          </p:cNvSpPr>
          <p:nvPr/>
        </p:nvSpPr>
        <p:spPr bwMode="auto">
          <a:xfrm flipV="1">
            <a:off x="3213100" y="4799013"/>
            <a:ext cx="1588" cy="125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52"/>
          <p:cNvSpPr/>
          <p:nvPr/>
        </p:nvSpPr>
        <p:spPr bwMode="auto">
          <a:xfrm>
            <a:off x="2874963" y="4724400"/>
            <a:ext cx="463550" cy="149225"/>
          </a:xfrm>
          <a:custGeom>
            <a:avLst/>
            <a:gdLst>
              <a:gd name="T0" fmla="*/ 463550 w 582"/>
              <a:gd name="T1" fmla="*/ 149225 h 190"/>
              <a:gd name="T2" fmla="*/ 461957 w 582"/>
              <a:gd name="T3" fmla="*/ 130376 h 190"/>
              <a:gd name="T4" fmla="*/ 456382 w 582"/>
              <a:gd name="T5" fmla="*/ 113097 h 190"/>
              <a:gd name="T6" fmla="*/ 446027 w 582"/>
              <a:gd name="T7" fmla="*/ 95818 h 190"/>
              <a:gd name="T8" fmla="*/ 433284 w 582"/>
              <a:gd name="T9" fmla="*/ 80110 h 190"/>
              <a:gd name="T10" fmla="*/ 414965 w 582"/>
              <a:gd name="T11" fmla="*/ 64402 h 190"/>
              <a:gd name="T12" fmla="*/ 395053 w 582"/>
              <a:gd name="T13" fmla="*/ 50265 h 190"/>
              <a:gd name="T14" fmla="*/ 371159 w 582"/>
              <a:gd name="T15" fmla="*/ 36914 h 190"/>
              <a:gd name="T16" fmla="*/ 344875 w 582"/>
              <a:gd name="T17" fmla="*/ 26703 h 190"/>
              <a:gd name="T18" fmla="*/ 316202 w 582"/>
              <a:gd name="T19" fmla="*/ 17279 h 190"/>
              <a:gd name="T20" fmla="*/ 286732 w 582"/>
              <a:gd name="T21" fmla="*/ 9425 h 190"/>
              <a:gd name="T22" fmla="*/ 254873 w 582"/>
              <a:gd name="T23" fmla="*/ 4712 h 190"/>
              <a:gd name="T24" fmla="*/ 221421 w 582"/>
              <a:gd name="T25" fmla="*/ 1571 h 190"/>
              <a:gd name="T26" fmla="*/ 187969 w 582"/>
              <a:gd name="T27" fmla="*/ 0 h 190"/>
              <a:gd name="T28" fmla="*/ 160092 w 582"/>
              <a:gd name="T29" fmla="*/ 1571 h 190"/>
              <a:gd name="T30" fmla="*/ 132215 w 582"/>
              <a:gd name="T31" fmla="*/ 4712 h 190"/>
              <a:gd name="T32" fmla="*/ 105932 w 582"/>
              <a:gd name="T33" fmla="*/ 9425 h 190"/>
              <a:gd name="T34" fmla="*/ 80444 w 582"/>
              <a:gd name="T35" fmla="*/ 18064 h 190"/>
              <a:gd name="T36" fmla="*/ 57346 w 582"/>
              <a:gd name="T37" fmla="*/ 27489 h 190"/>
              <a:gd name="T38" fmla="*/ 35841 w 582"/>
              <a:gd name="T39" fmla="*/ 39270 h 190"/>
              <a:gd name="T40" fmla="*/ 15930 w 582"/>
              <a:gd name="T41" fmla="*/ 52621 h 190"/>
              <a:gd name="T42" fmla="*/ 0 w 582"/>
              <a:gd name="T43" fmla="*/ 67544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82"/>
              <a:gd name="T67" fmla="*/ 0 h 190"/>
              <a:gd name="T68" fmla="*/ 582 w 582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82" h="190">
                <a:moveTo>
                  <a:pt x="582" y="190"/>
                </a:moveTo>
                <a:lnTo>
                  <a:pt x="580" y="166"/>
                </a:lnTo>
                <a:lnTo>
                  <a:pt x="573" y="144"/>
                </a:lnTo>
                <a:lnTo>
                  <a:pt x="560" y="122"/>
                </a:lnTo>
                <a:lnTo>
                  <a:pt x="544" y="102"/>
                </a:lnTo>
                <a:lnTo>
                  <a:pt x="521" y="82"/>
                </a:lnTo>
                <a:lnTo>
                  <a:pt x="496" y="64"/>
                </a:lnTo>
                <a:lnTo>
                  <a:pt x="466" y="47"/>
                </a:lnTo>
                <a:lnTo>
                  <a:pt x="433" y="34"/>
                </a:lnTo>
                <a:lnTo>
                  <a:pt x="397" y="22"/>
                </a:lnTo>
                <a:lnTo>
                  <a:pt x="360" y="12"/>
                </a:lnTo>
                <a:lnTo>
                  <a:pt x="320" y="6"/>
                </a:lnTo>
                <a:lnTo>
                  <a:pt x="278" y="2"/>
                </a:lnTo>
                <a:lnTo>
                  <a:pt x="236" y="0"/>
                </a:lnTo>
                <a:lnTo>
                  <a:pt x="201" y="2"/>
                </a:lnTo>
                <a:lnTo>
                  <a:pt x="166" y="6"/>
                </a:lnTo>
                <a:lnTo>
                  <a:pt x="133" y="12"/>
                </a:lnTo>
                <a:lnTo>
                  <a:pt x="101" y="23"/>
                </a:lnTo>
                <a:lnTo>
                  <a:pt x="72" y="35"/>
                </a:lnTo>
                <a:lnTo>
                  <a:pt x="45" y="50"/>
                </a:lnTo>
                <a:lnTo>
                  <a:pt x="20" y="67"/>
                </a:lnTo>
                <a:lnTo>
                  <a:pt x="0" y="86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53"/>
          <p:cNvSpPr/>
          <p:nvPr/>
        </p:nvSpPr>
        <p:spPr bwMode="auto">
          <a:xfrm>
            <a:off x="2838450" y="4770438"/>
            <a:ext cx="69850" cy="103187"/>
          </a:xfrm>
          <a:custGeom>
            <a:avLst/>
            <a:gdLst>
              <a:gd name="T0" fmla="*/ 69850 w 88"/>
              <a:gd name="T1" fmla="*/ 25994 h 131"/>
              <a:gd name="T2" fmla="*/ 0 w 88"/>
              <a:gd name="T3" fmla="*/ 103187 h 131"/>
              <a:gd name="T4" fmla="*/ 10319 w 88"/>
              <a:gd name="T5" fmla="*/ 0 h 131"/>
              <a:gd name="T6" fmla="*/ 69850 w 88"/>
              <a:gd name="T7" fmla="*/ 25994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131"/>
              <a:gd name="T14" fmla="*/ 88 w 88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131">
                <a:moveTo>
                  <a:pt x="88" y="33"/>
                </a:moveTo>
                <a:lnTo>
                  <a:pt x="0" y="131"/>
                </a:lnTo>
                <a:lnTo>
                  <a:pt x="13" y="0"/>
                </a:lnTo>
                <a:lnTo>
                  <a:pt x="88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54"/>
          <p:cNvSpPr/>
          <p:nvPr/>
        </p:nvSpPr>
        <p:spPr bwMode="auto">
          <a:xfrm>
            <a:off x="2808288" y="4673600"/>
            <a:ext cx="654050" cy="174625"/>
          </a:xfrm>
          <a:custGeom>
            <a:avLst/>
            <a:gdLst>
              <a:gd name="T0" fmla="*/ 654050 w 824"/>
              <a:gd name="T1" fmla="*/ 174625 h 220"/>
              <a:gd name="T2" fmla="*/ 652463 w 824"/>
              <a:gd name="T3" fmla="*/ 156369 h 220"/>
              <a:gd name="T4" fmla="*/ 646113 w 824"/>
              <a:gd name="T5" fmla="*/ 138113 h 220"/>
              <a:gd name="T6" fmla="*/ 636588 w 824"/>
              <a:gd name="T7" fmla="*/ 120650 h 220"/>
              <a:gd name="T8" fmla="*/ 623888 w 824"/>
              <a:gd name="T9" fmla="*/ 103188 h 220"/>
              <a:gd name="T10" fmla="*/ 607219 w 824"/>
              <a:gd name="T11" fmla="*/ 86519 h 220"/>
              <a:gd name="T12" fmla="*/ 587375 w 824"/>
              <a:gd name="T13" fmla="*/ 71438 h 220"/>
              <a:gd name="T14" fmla="*/ 563563 w 824"/>
              <a:gd name="T15" fmla="*/ 57150 h 220"/>
              <a:gd name="T16" fmla="*/ 538163 w 824"/>
              <a:gd name="T17" fmla="*/ 44450 h 220"/>
              <a:gd name="T18" fmla="*/ 509588 w 824"/>
              <a:gd name="T19" fmla="*/ 32544 h 220"/>
              <a:gd name="T20" fmla="*/ 479425 w 824"/>
              <a:gd name="T21" fmla="*/ 23019 h 220"/>
              <a:gd name="T22" fmla="*/ 446088 w 824"/>
              <a:gd name="T23" fmla="*/ 14288 h 220"/>
              <a:gd name="T24" fmla="*/ 412750 w 824"/>
              <a:gd name="T25" fmla="*/ 7938 h 220"/>
              <a:gd name="T26" fmla="*/ 376237 w 824"/>
              <a:gd name="T27" fmla="*/ 3175 h 220"/>
              <a:gd name="T28" fmla="*/ 340519 w 824"/>
              <a:gd name="T29" fmla="*/ 0 h 220"/>
              <a:gd name="T30" fmla="*/ 304800 w 824"/>
              <a:gd name="T31" fmla="*/ 0 h 220"/>
              <a:gd name="T32" fmla="*/ 268288 w 824"/>
              <a:gd name="T33" fmla="*/ 794 h 220"/>
              <a:gd name="T34" fmla="*/ 233363 w 824"/>
              <a:gd name="T35" fmla="*/ 4763 h 220"/>
              <a:gd name="T36" fmla="*/ 198437 w 824"/>
              <a:gd name="T37" fmla="*/ 12700 h 220"/>
              <a:gd name="T38" fmla="*/ 165894 w 824"/>
              <a:gd name="T39" fmla="*/ 23019 h 220"/>
              <a:gd name="T40" fmla="*/ 134144 w 824"/>
              <a:gd name="T41" fmla="*/ 35719 h 220"/>
              <a:gd name="T42" fmla="*/ 104775 w 824"/>
              <a:gd name="T43" fmla="*/ 51594 h 220"/>
              <a:gd name="T44" fmla="*/ 77788 w 824"/>
              <a:gd name="T45" fmla="*/ 69850 h 220"/>
              <a:gd name="T46" fmla="*/ 53975 w 824"/>
              <a:gd name="T47" fmla="*/ 89694 h 220"/>
              <a:gd name="T48" fmla="*/ 32544 w 824"/>
              <a:gd name="T49" fmla="*/ 111919 h 220"/>
              <a:gd name="T50" fmla="*/ 14288 w 824"/>
              <a:gd name="T51" fmla="*/ 136525 h 220"/>
              <a:gd name="T52" fmla="*/ 0 w 824"/>
              <a:gd name="T53" fmla="*/ 161925 h 22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24"/>
              <a:gd name="T82" fmla="*/ 0 h 220"/>
              <a:gd name="T83" fmla="*/ 824 w 824"/>
              <a:gd name="T84" fmla="*/ 220 h 22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24" h="220">
                <a:moveTo>
                  <a:pt x="824" y="220"/>
                </a:moveTo>
                <a:lnTo>
                  <a:pt x="822" y="197"/>
                </a:lnTo>
                <a:lnTo>
                  <a:pt x="814" y="174"/>
                </a:lnTo>
                <a:lnTo>
                  <a:pt x="802" y="152"/>
                </a:lnTo>
                <a:lnTo>
                  <a:pt x="786" y="130"/>
                </a:lnTo>
                <a:lnTo>
                  <a:pt x="765" y="109"/>
                </a:lnTo>
                <a:lnTo>
                  <a:pt x="740" y="90"/>
                </a:lnTo>
                <a:lnTo>
                  <a:pt x="710" y="72"/>
                </a:lnTo>
                <a:lnTo>
                  <a:pt x="678" y="56"/>
                </a:lnTo>
                <a:lnTo>
                  <a:pt x="642" y="41"/>
                </a:lnTo>
                <a:lnTo>
                  <a:pt x="604" y="29"/>
                </a:lnTo>
                <a:lnTo>
                  <a:pt x="562" y="18"/>
                </a:lnTo>
                <a:lnTo>
                  <a:pt x="520" y="10"/>
                </a:lnTo>
                <a:lnTo>
                  <a:pt x="474" y="4"/>
                </a:lnTo>
                <a:lnTo>
                  <a:pt x="429" y="0"/>
                </a:lnTo>
                <a:lnTo>
                  <a:pt x="384" y="0"/>
                </a:lnTo>
                <a:lnTo>
                  <a:pt x="338" y="1"/>
                </a:lnTo>
                <a:lnTo>
                  <a:pt x="294" y="6"/>
                </a:lnTo>
                <a:lnTo>
                  <a:pt x="250" y="16"/>
                </a:lnTo>
                <a:lnTo>
                  <a:pt x="209" y="29"/>
                </a:lnTo>
                <a:lnTo>
                  <a:pt x="169" y="45"/>
                </a:lnTo>
                <a:lnTo>
                  <a:pt x="132" y="65"/>
                </a:lnTo>
                <a:lnTo>
                  <a:pt x="98" y="88"/>
                </a:lnTo>
                <a:lnTo>
                  <a:pt x="68" y="113"/>
                </a:lnTo>
                <a:lnTo>
                  <a:pt x="41" y="141"/>
                </a:lnTo>
                <a:lnTo>
                  <a:pt x="18" y="172"/>
                </a:lnTo>
                <a:lnTo>
                  <a:pt x="0" y="204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55"/>
          <p:cNvSpPr/>
          <p:nvPr/>
        </p:nvSpPr>
        <p:spPr bwMode="auto">
          <a:xfrm>
            <a:off x="2779713" y="4819650"/>
            <a:ext cx="63500" cy="104775"/>
          </a:xfrm>
          <a:custGeom>
            <a:avLst/>
            <a:gdLst>
              <a:gd name="T0" fmla="*/ 63500 w 80"/>
              <a:gd name="T1" fmla="*/ 14507 h 130"/>
              <a:gd name="T2" fmla="*/ 9525 w 80"/>
              <a:gd name="T3" fmla="*/ 104775 h 130"/>
              <a:gd name="T4" fmla="*/ 0 w 80"/>
              <a:gd name="T5" fmla="*/ 0 h 130"/>
              <a:gd name="T6" fmla="*/ 63500 w 80"/>
              <a:gd name="T7" fmla="*/ 14507 h 130"/>
              <a:gd name="T8" fmla="*/ 0 60000 65536"/>
              <a:gd name="T9" fmla="*/ 0 60000 65536"/>
              <a:gd name="T10" fmla="*/ 0 60000 65536"/>
              <a:gd name="T11" fmla="*/ 0 60000 65536"/>
              <a:gd name="T12" fmla="*/ 0 w 80"/>
              <a:gd name="T13" fmla="*/ 0 h 130"/>
              <a:gd name="T14" fmla="*/ 80 w 80"/>
              <a:gd name="T15" fmla="*/ 130 h 1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" h="130">
                <a:moveTo>
                  <a:pt x="80" y="18"/>
                </a:moveTo>
                <a:lnTo>
                  <a:pt x="12" y="130"/>
                </a:lnTo>
                <a:lnTo>
                  <a:pt x="0" y="0"/>
                </a:lnTo>
                <a:lnTo>
                  <a:pt x="80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56"/>
          <p:cNvSpPr/>
          <p:nvPr/>
        </p:nvSpPr>
        <p:spPr bwMode="auto">
          <a:xfrm>
            <a:off x="3662363" y="4676775"/>
            <a:ext cx="434975" cy="196850"/>
          </a:xfrm>
          <a:custGeom>
            <a:avLst/>
            <a:gdLst>
              <a:gd name="T0" fmla="*/ 0 w 548"/>
              <a:gd name="T1" fmla="*/ 196850 h 250"/>
              <a:gd name="T2" fmla="*/ 1588 w 548"/>
              <a:gd name="T3" fmla="*/ 178740 h 250"/>
              <a:gd name="T4" fmla="*/ 7937 w 548"/>
              <a:gd name="T5" fmla="*/ 162204 h 250"/>
              <a:gd name="T6" fmla="*/ 17462 w 548"/>
              <a:gd name="T7" fmla="*/ 144882 h 250"/>
              <a:gd name="T8" fmla="*/ 31750 w 548"/>
              <a:gd name="T9" fmla="*/ 128346 h 250"/>
              <a:gd name="T10" fmla="*/ 49212 w 548"/>
              <a:gd name="T11" fmla="*/ 112598 h 250"/>
              <a:gd name="T12" fmla="*/ 70644 w 548"/>
              <a:gd name="T13" fmla="*/ 96850 h 250"/>
              <a:gd name="T14" fmla="*/ 95250 w 548"/>
              <a:gd name="T15" fmla="*/ 81890 h 250"/>
              <a:gd name="T16" fmla="*/ 123825 w 548"/>
              <a:gd name="T17" fmla="*/ 68504 h 250"/>
              <a:gd name="T18" fmla="*/ 153987 w 548"/>
              <a:gd name="T19" fmla="*/ 55905 h 250"/>
              <a:gd name="T20" fmla="*/ 188119 w 548"/>
              <a:gd name="T21" fmla="*/ 44094 h 250"/>
              <a:gd name="T22" fmla="*/ 223837 w 548"/>
              <a:gd name="T23" fmla="*/ 33858 h 250"/>
              <a:gd name="T24" fmla="*/ 263525 w 548"/>
              <a:gd name="T25" fmla="*/ 24409 h 250"/>
              <a:gd name="T26" fmla="*/ 304800 w 548"/>
              <a:gd name="T27" fmla="*/ 15748 h 250"/>
              <a:gd name="T28" fmla="*/ 346869 w 548"/>
              <a:gd name="T29" fmla="*/ 9449 h 250"/>
              <a:gd name="T30" fmla="*/ 390525 w 548"/>
              <a:gd name="T31" fmla="*/ 4724 h 250"/>
              <a:gd name="T32" fmla="*/ 434975 w 548"/>
              <a:gd name="T33" fmla="*/ 0 h 2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48"/>
              <a:gd name="T52" fmla="*/ 0 h 250"/>
              <a:gd name="T53" fmla="*/ 548 w 548"/>
              <a:gd name="T54" fmla="*/ 250 h 25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48" h="250">
                <a:moveTo>
                  <a:pt x="0" y="250"/>
                </a:moveTo>
                <a:lnTo>
                  <a:pt x="2" y="227"/>
                </a:lnTo>
                <a:lnTo>
                  <a:pt x="10" y="206"/>
                </a:lnTo>
                <a:lnTo>
                  <a:pt x="22" y="184"/>
                </a:lnTo>
                <a:lnTo>
                  <a:pt x="40" y="163"/>
                </a:lnTo>
                <a:lnTo>
                  <a:pt x="62" y="143"/>
                </a:lnTo>
                <a:lnTo>
                  <a:pt x="89" y="123"/>
                </a:lnTo>
                <a:lnTo>
                  <a:pt x="120" y="104"/>
                </a:lnTo>
                <a:lnTo>
                  <a:pt x="156" y="87"/>
                </a:lnTo>
                <a:lnTo>
                  <a:pt x="194" y="71"/>
                </a:lnTo>
                <a:lnTo>
                  <a:pt x="237" y="56"/>
                </a:lnTo>
                <a:lnTo>
                  <a:pt x="282" y="43"/>
                </a:lnTo>
                <a:lnTo>
                  <a:pt x="332" y="31"/>
                </a:lnTo>
                <a:lnTo>
                  <a:pt x="384" y="20"/>
                </a:lnTo>
                <a:lnTo>
                  <a:pt x="437" y="12"/>
                </a:lnTo>
                <a:lnTo>
                  <a:pt x="492" y="6"/>
                </a:lnTo>
                <a:lnTo>
                  <a:pt x="548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57"/>
          <p:cNvSpPr/>
          <p:nvPr/>
        </p:nvSpPr>
        <p:spPr bwMode="auto">
          <a:xfrm>
            <a:off x="4087813" y="4645025"/>
            <a:ext cx="100012" cy="65088"/>
          </a:xfrm>
          <a:custGeom>
            <a:avLst/>
            <a:gdLst>
              <a:gd name="T0" fmla="*/ 0 w 125"/>
              <a:gd name="T1" fmla="*/ 0 h 83"/>
              <a:gd name="T2" fmla="*/ 100012 w 125"/>
              <a:gd name="T3" fmla="*/ 29799 h 83"/>
              <a:gd name="T4" fmla="*/ 3200 w 125"/>
              <a:gd name="T5" fmla="*/ 65088 h 83"/>
              <a:gd name="T6" fmla="*/ 0 w 12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125"/>
              <a:gd name="T13" fmla="*/ 0 h 83"/>
              <a:gd name="T14" fmla="*/ 125 w 12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" h="83">
                <a:moveTo>
                  <a:pt x="0" y="0"/>
                </a:moveTo>
                <a:lnTo>
                  <a:pt x="125" y="38"/>
                </a:lnTo>
                <a:lnTo>
                  <a:pt x="4" y="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阈值电流与有源区厚度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0100" y="1857364"/>
            <a:ext cx="2501124" cy="3429024"/>
            <a:chOff x="1070744" y="1785926"/>
            <a:chExt cx="2501124" cy="3429024"/>
          </a:xfrm>
        </p:grpSpPr>
        <p:sp>
          <p:nvSpPr>
            <p:cNvPr id="6" name="矩形 5"/>
            <p:cNvSpPr/>
            <p:nvPr/>
          </p:nvSpPr>
          <p:spPr>
            <a:xfrm>
              <a:off x="1070744" y="2428074"/>
              <a:ext cx="2286016" cy="8572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Cladding Layer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0744" y="3285330"/>
              <a:ext cx="2286016" cy="64294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Undoped</a:t>
              </a:r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0744" y="3928272"/>
              <a:ext cx="2286016" cy="9286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Cladding Layer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0744" y="2142322"/>
              <a:ext cx="2286016" cy="2857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Ohmic Contact Layer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rot="5400000" flipH="1" flipV="1">
              <a:off x="1964513" y="1963727"/>
              <a:ext cx="35719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142314" y="1785926"/>
              <a:ext cx="1428760" cy="158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 flipV="1">
              <a:off x="2142314" y="4856966"/>
              <a:ext cx="1429554" cy="357984"/>
              <a:chOff x="2356628" y="2214554"/>
              <a:chExt cx="1429554" cy="357984"/>
            </a:xfrm>
          </p:grpSpPr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2178827" y="2393149"/>
                <a:ext cx="357190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57422" y="2214554"/>
                <a:ext cx="1428760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直接箭头连接符 24"/>
          <p:cNvCxnSpPr/>
          <p:nvPr/>
        </p:nvCxnSpPr>
        <p:spPr>
          <a:xfrm>
            <a:off x="5357818" y="5214950"/>
            <a:ext cx="278608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894858" y="3748953"/>
            <a:ext cx="2929753" cy="3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5569844" y="2919233"/>
            <a:ext cx="2645462" cy="2015920"/>
          </a:xfrm>
          <a:custGeom>
            <a:avLst/>
            <a:gdLst>
              <a:gd name="connsiteX0" fmla="*/ 0 w 2359742"/>
              <a:gd name="connsiteY0" fmla="*/ 0 h 1408471"/>
              <a:gd name="connsiteX1" fmla="*/ 235974 w 2359742"/>
              <a:gd name="connsiteY1" fmla="*/ 604684 h 1408471"/>
              <a:gd name="connsiteX2" fmla="*/ 781664 w 2359742"/>
              <a:gd name="connsiteY2" fmla="*/ 1253613 h 1408471"/>
              <a:gd name="connsiteX3" fmla="*/ 1401096 w 2359742"/>
              <a:gd name="connsiteY3" fmla="*/ 1327355 h 1408471"/>
              <a:gd name="connsiteX4" fmla="*/ 1961535 w 2359742"/>
              <a:gd name="connsiteY4" fmla="*/ 766916 h 1408471"/>
              <a:gd name="connsiteX5" fmla="*/ 2359742 w 2359742"/>
              <a:gd name="connsiteY5" fmla="*/ 147484 h 1408471"/>
              <a:gd name="connsiteX0-1" fmla="*/ 0 w 2359742"/>
              <a:gd name="connsiteY0-2" fmla="*/ 0 h 1837123"/>
              <a:gd name="connsiteX1-3" fmla="*/ 235974 w 2359742"/>
              <a:gd name="connsiteY1-4" fmla="*/ 1033336 h 1837123"/>
              <a:gd name="connsiteX2-5" fmla="*/ 781664 w 2359742"/>
              <a:gd name="connsiteY2-6" fmla="*/ 1682265 h 1837123"/>
              <a:gd name="connsiteX3-7" fmla="*/ 1401096 w 2359742"/>
              <a:gd name="connsiteY3-8" fmla="*/ 1756007 h 1837123"/>
              <a:gd name="connsiteX4-9" fmla="*/ 1961535 w 2359742"/>
              <a:gd name="connsiteY4-10" fmla="*/ 1195568 h 1837123"/>
              <a:gd name="connsiteX5-11" fmla="*/ 2359742 w 2359742"/>
              <a:gd name="connsiteY5-12" fmla="*/ 576136 h 1837123"/>
              <a:gd name="connsiteX0-13" fmla="*/ 0 w 2359742"/>
              <a:gd name="connsiteY0-14" fmla="*/ 0 h 1837123"/>
              <a:gd name="connsiteX1-15" fmla="*/ 450256 w 2359742"/>
              <a:gd name="connsiteY1-16" fmla="*/ 1319064 h 1837123"/>
              <a:gd name="connsiteX2-17" fmla="*/ 781664 w 2359742"/>
              <a:gd name="connsiteY2-18" fmla="*/ 1682265 h 1837123"/>
              <a:gd name="connsiteX3-19" fmla="*/ 1401096 w 2359742"/>
              <a:gd name="connsiteY3-20" fmla="*/ 1756007 h 1837123"/>
              <a:gd name="connsiteX4-21" fmla="*/ 1961535 w 2359742"/>
              <a:gd name="connsiteY4-22" fmla="*/ 1195568 h 1837123"/>
              <a:gd name="connsiteX5-23" fmla="*/ 2359742 w 2359742"/>
              <a:gd name="connsiteY5-24" fmla="*/ 576136 h 1837123"/>
              <a:gd name="connsiteX0-25" fmla="*/ 49201 w 2408943"/>
              <a:gd name="connsiteY0-26" fmla="*/ 0 h 1837123"/>
              <a:gd name="connsiteX1-27" fmla="*/ 499457 w 2408943"/>
              <a:gd name="connsiteY1-28" fmla="*/ 1319064 h 1837123"/>
              <a:gd name="connsiteX2-29" fmla="*/ 830865 w 2408943"/>
              <a:gd name="connsiteY2-30" fmla="*/ 1682265 h 1837123"/>
              <a:gd name="connsiteX3-31" fmla="*/ 1450297 w 2408943"/>
              <a:gd name="connsiteY3-32" fmla="*/ 1756007 h 1837123"/>
              <a:gd name="connsiteX4-33" fmla="*/ 2010736 w 2408943"/>
              <a:gd name="connsiteY4-34" fmla="*/ 1195568 h 1837123"/>
              <a:gd name="connsiteX5-35" fmla="*/ 2408943 w 2408943"/>
              <a:gd name="connsiteY5-36" fmla="*/ 576136 h 1837123"/>
              <a:gd name="connsiteX0-37" fmla="*/ 0 w 2359742"/>
              <a:gd name="connsiteY0-38" fmla="*/ 0 h 1837123"/>
              <a:gd name="connsiteX1-39" fmla="*/ 450256 w 2359742"/>
              <a:gd name="connsiteY1-40" fmla="*/ 1319064 h 1837123"/>
              <a:gd name="connsiteX2-41" fmla="*/ 781664 w 2359742"/>
              <a:gd name="connsiteY2-42" fmla="*/ 1682265 h 1837123"/>
              <a:gd name="connsiteX3-43" fmla="*/ 1401096 w 2359742"/>
              <a:gd name="connsiteY3-44" fmla="*/ 1756007 h 1837123"/>
              <a:gd name="connsiteX4-45" fmla="*/ 1961535 w 2359742"/>
              <a:gd name="connsiteY4-46" fmla="*/ 1195568 h 1837123"/>
              <a:gd name="connsiteX5-47" fmla="*/ 2359742 w 2359742"/>
              <a:gd name="connsiteY5-48" fmla="*/ 576136 h 1837123"/>
              <a:gd name="connsiteX0-49" fmla="*/ 0 w 2359742"/>
              <a:gd name="connsiteY0-50" fmla="*/ 0 h 1837123"/>
              <a:gd name="connsiteX1-51" fmla="*/ 450256 w 2359742"/>
              <a:gd name="connsiteY1-52" fmla="*/ 1319064 h 1837123"/>
              <a:gd name="connsiteX2-53" fmla="*/ 781664 w 2359742"/>
              <a:gd name="connsiteY2-54" fmla="*/ 1682265 h 1837123"/>
              <a:gd name="connsiteX3-55" fmla="*/ 1401096 w 2359742"/>
              <a:gd name="connsiteY3-56" fmla="*/ 1756007 h 1837123"/>
              <a:gd name="connsiteX4-57" fmla="*/ 1961535 w 2359742"/>
              <a:gd name="connsiteY4-58" fmla="*/ 1195568 h 1837123"/>
              <a:gd name="connsiteX5-59" fmla="*/ 2359742 w 2359742"/>
              <a:gd name="connsiteY5-60" fmla="*/ 576136 h 1837123"/>
              <a:gd name="connsiteX0-61" fmla="*/ 0 w 2359742"/>
              <a:gd name="connsiteY0-62" fmla="*/ 0 h 1837123"/>
              <a:gd name="connsiteX1-63" fmla="*/ 450256 w 2359742"/>
              <a:gd name="connsiteY1-64" fmla="*/ 1319064 h 1837123"/>
              <a:gd name="connsiteX2-65" fmla="*/ 781664 w 2359742"/>
              <a:gd name="connsiteY2-66" fmla="*/ 1682265 h 1837123"/>
              <a:gd name="connsiteX3-67" fmla="*/ 1401096 w 2359742"/>
              <a:gd name="connsiteY3-68" fmla="*/ 1756007 h 1837123"/>
              <a:gd name="connsiteX4-69" fmla="*/ 1961535 w 2359742"/>
              <a:gd name="connsiteY4-70" fmla="*/ 1195568 h 1837123"/>
              <a:gd name="connsiteX5-71" fmla="*/ 2359742 w 2359742"/>
              <a:gd name="connsiteY5-72" fmla="*/ 576136 h 1837123"/>
              <a:gd name="connsiteX0-73" fmla="*/ 0 w 2359742"/>
              <a:gd name="connsiteY0-74" fmla="*/ 0 h 1837123"/>
              <a:gd name="connsiteX1-75" fmla="*/ 450256 w 2359742"/>
              <a:gd name="connsiteY1-76" fmla="*/ 1319064 h 1837123"/>
              <a:gd name="connsiteX2-77" fmla="*/ 781664 w 2359742"/>
              <a:gd name="connsiteY2-78" fmla="*/ 1682265 h 1837123"/>
              <a:gd name="connsiteX3-79" fmla="*/ 1401096 w 2359742"/>
              <a:gd name="connsiteY3-80" fmla="*/ 1756007 h 1837123"/>
              <a:gd name="connsiteX4-81" fmla="*/ 1961535 w 2359742"/>
              <a:gd name="connsiteY4-82" fmla="*/ 1195568 h 1837123"/>
              <a:gd name="connsiteX5-83" fmla="*/ 2359742 w 2359742"/>
              <a:gd name="connsiteY5-84" fmla="*/ 576136 h 1837123"/>
              <a:gd name="connsiteX0-85" fmla="*/ 0 w 2359742"/>
              <a:gd name="connsiteY0-86" fmla="*/ 0 h 1837123"/>
              <a:gd name="connsiteX1-87" fmla="*/ 450256 w 2359742"/>
              <a:gd name="connsiteY1-88" fmla="*/ 1319064 h 1837123"/>
              <a:gd name="connsiteX2-89" fmla="*/ 781664 w 2359742"/>
              <a:gd name="connsiteY2-90" fmla="*/ 1682265 h 1837123"/>
              <a:gd name="connsiteX3-91" fmla="*/ 1401096 w 2359742"/>
              <a:gd name="connsiteY3-92" fmla="*/ 1756007 h 1837123"/>
              <a:gd name="connsiteX4-93" fmla="*/ 1961535 w 2359742"/>
              <a:gd name="connsiteY4-94" fmla="*/ 1195568 h 1837123"/>
              <a:gd name="connsiteX5-95" fmla="*/ 2359742 w 2359742"/>
              <a:gd name="connsiteY5-96" fmla="*/ 576136 h 1837123"/>
              <a:gd name="connsiteX0-97" fmla="*/ 0 w 2359742"/>
              <a:gd name="connsiteY0-98" fmla="*/ 0 h 1837123"/>
              <a:gd name="connsiteX1-99" fmla="*/ 450256 w 2359742"/>
              <a:gd name="connsiteY1-100" fmla="*/ 1319064 h 1837123"/>
              <a:gd name="connsiteX2-101" fmla="*/ 781664 w 2359742"/>
              <a:gd name="connsiteY2-102" fmla="*/ 1682265 h 1837123"/>
              <a:gd name="connsiteX3-103" fmla="*/ 1401096 w 2359742"/>
              <a:gd name="connsiteY3-104" fmla="*/ 1756007 h 1837123"/>
              <a:gd name="connsiteX4-105" fmla="*/ 1961535 w 2359742"/>
              <a:gd name="connsiteY4-106" fmla="*/ 1195568 h 1837123"/>
              <a:gd name="connsiteX5-107" fmla="*/ 2359742 w 2359742"/>
              <a:gd name="connsiteY5-108" fmla="*/ 576136 h 1837123"/>
              <a:gd name="connsiteX0-109" fmla="*/ 0 w 2359742"/>
              <a:gd name="connsiteY0-110" fmla="*/ 0 h 1837123"/>
              <a:gd name="connsiteX1-111" fmla="*/ 450256 w 2359742"/>
              <a:gd name="connsiteY1-112" fmla="*/ 1319064 h 1837123"/>
              <a:gd name="connsiteX2-113" fmla="*/ 781664 w 2359742"/>
              <a:gd name="connsiteY2-114" fmla="*/ 1682265 h 1837123"/>
              <a:gd name="connsiteX3-115" fmla="*/ 1401096 w 2359742"/>
              <a:gd name="connsiteY3-116" fmla="*/ 1756007 h 1837123"/>
              <a:gd name="connsiteX4-117" fmla="*/ 1961535 w 2359742"/>
              <a:gd name="connsiteY4-118" fmla="*/ 1195568 h 1837123"/>
              <a:gd name="connsiteX5-119" fmla="*/ 2359742 w 2359742"/>
              <a:gd name="connsiteY5-120" fmla="*/ 576136 h 1837123"/>
              <a:gd name="connsiteX0-121" fmla="*/ 0 w 2359742"/>
              <a:gd name="connsiteY0-122" fmla="*/ 0 h 1837123"/>
              <a:gd name="connsiteX1-123" fmla="*/ 450256 w 2359742"/>
              <a:gd name="connsiteY1-124" fmla="*/ 1319064 h 1837123"/>
              <a:gd name="connsiteX2-125" fmla="*/ 781664 w 2359742"/>
              <a:gd name="connsiteY2-126" fmla="*/ 1682265 h 1837123"/>
              <a:gd name="connsiteX3-127" fmla="*/ 1401096 w 2359742"/>
              <a:gd name="connsiteY3-128" fmla="*/ 1756007 h 1837123"/>
              <a:gd name="connsiteX4-129" fmla="*/ 1961535 w 2359742"/>
              <a:gd name="connsiteY4-130" fmla="*/ 1195568 h 1837123"/>
              <a:gd name="connsiteX5-131" fmla="*/ 2359742 w 2359742"/>
              <a:gd name="connsiteY5-132" fmla="*/ 576136 h 1837123"/>
              <a:gd name="connsiteX0-133" fmla="*/ 0 w 2359742"/>
              <a:gd name="connsiteY0-134" fmla="*/ 0 h 1837123"/>
              <a:gd name="connsiteX1-135" fmla="*/ 450256 w 2359742"/>
              <a:gd name="connsiteY1-136" fmla="*/ 1319064 h 1837123"/>
              <a:gd name="connsiteX2-137" fmla="*/ 995946 w 2359742"/>
              <a:gd name="connsiteY2-138" fmla="*/ 1682265 h 1837123"/>
              <a:gd name="connsiteX3-139" fmla="*/ 1401096 w 2359742"/>
              <a:gd name="connsiteY3-140" fmla="*/ 1756007 h 1837123"/>
              <a:gd name="connsiteX4-141" fmla="*/ 1961535 w 2359742"/>
              <a:gd name="connsiteY4-142" fmla="*/ 1195568 h 1837123"/>
              <a:gd name="connsiteX5-143" fmla="*/ 2359742 w 2359742"/>
              <a:gd name="connsiteY5-144" fmla="*/ 576136 h 1837123"/>
              <a:gd name="connsiteX0-145" fmla="*/ 0 w 2359742"/>
              <a:gd name="connsiteY0-146" fmla="*/ 0 h 2015920"/>
              <a:gd name="connsiteX1-147" fmla="*/ 450256 w 2359742"/>
              <a:gd name="connsiteY1-148" fmla="*/ 1319064 h 2015920"/>
              <a:gd name="connsiteX2-149" fmla="*/ 995946 w 2359742"/>
              <a:gd name="connsiteY2-150" fmla="*/ 1896555 h 2015920"/>
              <a:gd name="connsiteX3-151" fmla="*/ 1401096 w 2359742"/>
              <a:gd name="connsiteY3-152" fmla="*/ 1756007 h 2015920"/>
              <a:gd name="connsiteX4-153" fmla="*/ 1961535 w 2359742"/>
              <a:gd name="connsiteY4-154" fmla="*/ 1195568 h 2015920"/>
              <a:gd name="connsiteX5-155" fmla="*/ 2359742 w 2359742"/>
              <a:gd name="connsiteY5-156" fmla="*/ 576136 h 2015920"/>
              <a:gd name="connsiteX0-157" fmla="*/ 0 w 2359742"/>
              <a:gd name="connsiteY0-158" fmla="*/ 0 h 2015920"/>
              <a:gd name="connsiteX1-159" fmla="*/ 450256 w 2359742"/>
              <a:gd name="connsiteY1-160" fmla="*/ 1319064 h 2015920"/>
              <a:gd name="connsiteX2-161" fmla="*/ 995946 w 2359742"/>
              <a:gd name="connsiteY2-162" fmla="*/ 1896555 h 2015920"/>
              <a:gd name="connsiteX3-163" fmla="*/ 1615378 w 2359742"/>
              <a:gd name="connsiteY3-164" fmla="*/ 1756007 h 2015920"/>
              <a:gd name="connsiteX4-165" fmla="*/ 1961535 w 2359742"/>
              <a:gd name="connsiteY4-166" fmla="*/ 1195568 h 2015920"/>
              <a:gd name="connsiteX5-167" fmla="*/ 2359742 w 2359742"/>
              <a:gd name="connsiteY5-168" fmla="*/ 576136 h 2015920"/>
              <a:gd name="connsiteX0-169" fmla="*/ 0 w 2359742"/>
              <a:gd name="connsiteY0-170" fmla="*/ 0 h 2015920"/>
              <a:gd name="connsiteX1-171" fmla="*/ 450256 w 2359742"/>
              <a:gd name="connsiteY1-172" fmla="*/ 1319064 h 2015920"/>
              <a:gd name="connsiteX2-173" fmla="*/ 995946 w 2359742"/>
              <a:gd name="connsiteY2-174" fmla="*/ 1896555 h 2015920"/>
              <a:gd name="connsiteX3-175" fmla="*/ 1615378 w 2359742"/>
              <a:gd name="connsiteY3-176" fmla="*/ 1756007 h 2015920"/>
              <a:gd name="connsiteX4-177" fmla="*/ 2175817 w 2359742"/>
              <a:gd name="connsiteY4-178" fmla="*/ 1195568 h 2015920"/>
              <a:gd name="connsiteX5-179" fmla="*/ 2359742 w 2359742"/>
              <a:gd name="connsiteY5-180" fmla="*/ 576136 h 2015920"/>
              <a:gd name="connsiteX0-181" fmla="*/ 0 w 2645462"/>
              <a:gd name="connsiteY0-182" fmla="*/ 0 h 2015920"/>
              <a:gd name="connsiteX1-183" fmla="*/ 450256 w 2645462"/>
              <a:gd name="connsiteY1-184" fmla="*/ 1319064 h 2015920"/>
              <a:gd name="connsiteX2-185" fmla="*/ 995946 w 2645462"/>
              <a:gd name="connsiteY2-186" fmla="*/ 1896555 h 2015920"/>
              <a:gd name="connsiteX3-187" fmla="*/ 1615378 w 2645462"/>
              <a:gd name="connsiteY3-188" fmla="*/ 1756007 h 2015920"/>
              <a:gd name="connsiteX4-189" fmla="*/ 2175817 w 2645462"/>
              <a:gd name="connsiteY4-190" fmla="*/ 1195568 h 2015920"/>
              <a:gd name="connsiteX5-191" fmla="*/ 2645462 w 2645462"/>
              <a:gd name="connsiteY5-192" fmla="*/ 576136 h 20159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45462" h="2015920">
                <a:moveTo>
                  <a:pt x="0" y="0"/>
                </a:moveTo>
                <a:cubicBezTo>
                  <a:pt x="52848" y="197874"/>
                  <a:pt x="270170" y="1038671"/>
                  <a:pt x="450256" y="1319064"/>
                </a:cubicBezTo>
                <a:cubicBezTo>
                  <a:pt x="627958" y="1619690"/>
                  <a:pt x="837473" y="1823731"/>
                  <a:pt x="995946" y="1896555"/>
                </a:cubicBezTo>
                <a:cubicBezTo>
                  <a:pt x="1248426" y="2015920"/>
                  <a:pt x="1418733" y="1872838"/>
                  <a:pt x="1615378" y="1756007"/>
                </a:cubicBezTo>
                <a:cubicBezTo>
                  <a:pt x="1812023" y="1639176"/>
                  <a:pt x="2004136" y="1392213"/>
                  <a:pt x="2175817" y="1195568"/>
                </a:cubicBezTo>
                <a:cubicBezTo>
                  <a:pt x="2347498" y="998923"/>
                  <a:pt x="2526245" y="787529"/>
                  <a:pt x="2645462" y="576136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5400000">
            <a:off x="6537339" y="5035561"/>
            <a:ext cx="357190" cy="158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2066" y="1928802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en-US" altLang="zh-CN" baseline="-25000">
                <a:solidFill>
                  <a:schemeClr val="bg1"/>
                </a:solidFill>
              </a:rPr>
              <a:t>th</a:t>
            </a:r>
            <a:endParaRPr lang="zh-CN" altLang="en-US" baseline="-250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72462" y="5000636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d</a:t>
            </a:r>
            <a:endParaRPr lang="zh-CN" altLang="en-US" baseline="-2500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00826" y="5214950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</a:t>
            </a:r>
            <a:r>
              <a:rPr lang="en-US" altLang="zh-CN" baseline="-25000" dirty="0" err="1">
                <a:solidFill>
                  <a:schemeClr val="bg1"/>
                </a:solidFill>
              </a:rPr>
              <a:t>sp</a:t>
            </a:r>
            <a:endParaRPr lang="zh-CN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578645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激光器侧向结构示意图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942" y="577431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阈值电流密度与有源区厚度关系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 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L-I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曲线、阈值与效率</a:t>
            </a:r>
            <a:endParaRPr lang="zh-CN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在阈值附近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假定认为	   ，此时光子密度较低，假设            、稳态时        ，此时有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	      时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稳态下，           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57136" y="2267296"/>
            <a:ext cx="685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66305"/>
            <a:ext cx="8382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5283" y="2594766"/>
            <a:ext cx="685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186" y="5130804"/>
            <a:ext cx="25146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7"/>
          <p:cNvGrpSpPr>
            <a:grpSpLocks noChangeAspect="1"/>
          </p:cNvGrpSpPr>
          <p:nvPr/>
        </p:nvGrpSpPr>
        <p:grpSpPr bwMode="auto">
          <a:xfrm>
            <a:off x="3189483" y="3137983"/>
            <a:ext cx="2743200" cy="690563"/>
            <a:chOff x="1920" y="1870"/>
            <a:chExt cx="1728" cy="435"/>
          </a:xfrm>
        </p:grpSpPr>
        <p:sp>
          <p:nvSpPr>
            <p:cNvPr id="1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920" y="1872"/>
              <a:ext cx="1728" cy="4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1945" y="208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400" y="2082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465" y="2085"/>
              <a:ext cx="158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Symbol" panose="05050102010706020507" pitchFamily="18" charset="2"/>
                </a:rPr>
                <a:t>t</a:t>
              </a:r>
              <a:endParaRPr lang="en-US" altLang="zh-CN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1937" y="1870"/>
              <a:ext cx="183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h</a:t>
              </a:r>
              <a:endParaRPr lang="en-US" altLang="zh-CN" dirty="0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3531" y="1979"/>
              <a:ext cx="104" cy="1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</a:rPr>
                <a:t>th</a:t>
              </a:r>
              <a:endParaRPr lang="en-US" altLang="zh-CN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3198" y="2078"/>
              <a:ext cx="60" cy="1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2848" y="2078"/>
              <a:ext cx="114" cy="1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</a:rPr>
                <a:t>nr</a:t>
              </a:r>
              <a:endParaRPr lang="en-US" altLang="zh-CN"/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2499" y="2078"/>
              <a:ext cx="114" cy="1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</a:rPr>
                <a:t>sp</a:t>
              </a:r>
              <a:endParaRPr lang="en-US" altLang="zh-CN"/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2147" y="1979"/>
              <a:ext cx="104" cy="1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</a:rPr>
                <a:t>th</a:t>
              </a:r>
              <a:endParaRPr lang="en-US" altLang="zh-CN"/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2034" y="1979"/>
              <a:ext cx="60" cy="1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5" y="1887"/>
              <a:ext cx="163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3104" y="1986"/>
              <a:ext cx="154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754" y="1986"/>
              <a:ext cx="154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2402" y="1986"/>
              <a:ext cx="154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2003" y="210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qV</a:t>
              </a:r>
              <a:endParaRPr lang="en-US" altLang="zh-CN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2081" y="1887"/>
              <a:ext cx="112" cy="2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282" y="1969"/>
              <a:ext cx="175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2983" y="1969"/>
              <a:ext cx="175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dirty="0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2633" y="1969"/>
              <a:ext cx="175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2283" y="1969"/>
              <a:ext cx="175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6664" y="3697450"/>
            <a:ext cx="76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对象 33"/>
              <p:cNvSpPr txBox="1"/>
              <p:nvPr/>
            </p:nvSpPr>
            <p:spPr>
              <a:xfrm>
                <a:off x="3321050" y="4076700"/>
                <a:ext cx="2732088" cy="8032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𝑡ℎ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对象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050" y="4076700"/>
                <a:ext cx="2732088" cy="803275"/>
              </a:xfrm>
              <a:prstGeom prst="rect">
                <a:avLst/>
              </a:prstGeom>
              <a:blipFill rotWithShape="1">
                <a:blip r:embed="rId6"/>
                <a:stretch>
                  <a:fillRect r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 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L-I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曲线、阈值与效率</a:t>
            </a:r>
            <a:endParaRPr lang="zh-CN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令腔内储存光能为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此时谐振腔损耗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端面发射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那么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67100" y="3973237"/>
            <a:ext cx="2209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301672"/>
            <a:ext cx="25908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6142" y="1685801"/>
            <a:ext cx="1676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048530"/>
            <a:ext cx="1219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6414" y="2807787"/>
            <a:ext cx="2117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4190" y="3201712"/>
            <a:ext cx="3048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 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L-I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曲线、阈值与效率</a:t>
            </a:r>
            <a:endParaRPr lang="zh-CN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4480" y="1714535"/>
            <a:ext cx="5715040" cy="441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半导体激光器的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L-I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曲线、阈值与效率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说明：</a:t>
            </a: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是指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两个端面输出功率的和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在一定范围内，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I-I</a:t>
            </a:r>
            <a:r>
              <a:rPr lang="en-US" altLang="zh-CN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成线性关系， 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可直接调制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CATV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为外微分量子效率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(external differential quantum efficiency)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，表示电子－空穴对转变为光子输出的比率，可直接从外部测量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为斜效率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(slope efficiency),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单位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mW/mA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在阈值以下时，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的特性类似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0" y="4954602"/>
            <a:ext cx="3619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的特征表示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57158" y="1600200"/>
          <a:ext cx="8143931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文档" r:id="rId1" imgW="6074410" imgH="5044440" progId="Word.Document.8">
                  <p:embed/>
                </p:oleObj>
              </mc:Choice>
              <mc:Fallback>
                <p:oleObj name="文档" r:id="rId1" imgW="6074410" imgH="5044440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67" b="43214"/>
                      <a:stretch>
                        <a:fillRect/>
                      </a:stretch>
                    </p:blipFill>
                    <p:spPr bwMode="auto">
                      <a:xfrm>
                        <a:off x="357158" y="1600200"/>
                        <a:ext cx="8143931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的特征表示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017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611560" y="1836738"/>
          <a:ext cx="8075240" cy="4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文档" r:id="rId1" imgW="5351780" imgH="4060825" progId="Word.Document.8">
                  <p:embed/>
                </p:oleObj>
              </mc:Choice>
              <mc:Fallback>
                <p:oleObj name="文档" r:id="rId1" imgW="5351780" imgH="4060825" progId="Word.Document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712" b="36642"/>
                      <a:stretch>
                        <a:fillRect/>
                      </a:stretch>
                    </p:blipFill>
                    <p:spPr bwMode="auto">
                      <a:xfrm>
                        <a:off x="611560" y="1836738"/>
                        <a:ext cx="8075240" cy="405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电子的分布服从费米－狄拉克分布：</a:t>
            </a:r>
            <a:endPara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称为费米能级，则导带电子和价带空穴浓度为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</a:t>
            </a:r>
            <a:r>
              <a:rPr lang="en-US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</a:t>
            </a:r>
            <a:r>
              <a:rPr lang="en-US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各是导带和价带的态密度。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，在量子阱中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所以费米能级为：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对于特定的            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，量子阱中的导带电子浓度为：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5345" name="Object 1"/>
          <p:cNvGraphicFramePr>
            <a:graphicFrameLocks noChangeAspect="1"/>
          </p:cNvGraphicFramePr>
          <p:nvPr/>
        </p:nvGraphicFramePr>
        <p:xfrm>
          <a:off x="5098482" y="1471916"/>
          <a:ext cx="1928330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1" imgW="30784800" imgH="9753600" progId="Equation.3">
                  <p:embed/>
                </p:oleObj>
              </mc:Choice>
              <mc:Fallback>
                <p:oleObj name="公式" r:id="rId1" imgW="30784800" imgH="9753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482" y="1471916"/>
                        <a:ext cx="1928330" cy="609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347" name="Object 3"/>
              <p:cNvSpPr txBox="1"/>
              <p:nvPr/>
            </p:nvSpPr>
            <p:spPr bwMode="auto">
              <a:xfrm>
                <a:off x="3286125" y="2672069"/>
                <a:ext cx="2607478" cy="4616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53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125" y="2672069"/>
                <a:ext cx="260747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5" r="6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349" name="Object 5"/>
              <p:cNvSpPr txBox="1"/>
              <p:nvPr/>
            </p:nvSpPr>
            <p:spPr bwMode="auto">
              <a:xfrm>
                <a:off x="3004677" y="3115555"/>
                <a:ext cx="3003227" cy="35290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－</m:t>
                          </m:r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534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4677" y="3115555"/>
                <a:ext cx="3003227" cy="352909"/>
              </a:xfrm>
              <a:prstGeom prst="rect">
                <a:avLst/>
              </a:prstGeom>
              <a:blipFill rotWithShape="1">
                <a:blip r:embed="rId4"/>
                <a:stretch>
                  <a:fillRect l="-16" t="-69" r="6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922770" y="3935784"/>
          <a:ext cx="785817" cy="28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5" imgW="11887200" imgH="4267200" progId="Equation.3">
                  <p:embed/>
                </p:oleObj>
              </mc:Choice>
              <mc:Fallback>
                <p:oleObj name="公式" r:id="rId5" imgW="11887200" imgH="426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770" y="3935784"/>
                        <a:ext cx="785817" cy="288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3419872" y="3898152"/>
          <a:ext cx="642942" cy="3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7" imgW="9753600" imgH="5486400" progId="Equation.3">
                  <p:embed/>
                </p:oleObj>
              </mc:Choice>
              <mc:Fallback>
                <p:oleObj name="公式" r:id="rId7" imgW="9753600" imgH="548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898152"/>
                        <a:ext cx="642942" cy="3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5" name="Object 11"/>
          <p:cNvGraphicFramePr>
            <a:graphicFrameLocks noChangeAspect="1"/>
          </p:cNvGraphicFramePr>
          <p:nvPr/>
        </p:nvGraphicFramePr>
        <p:xfrm>
          <a:off x="4955358" y="3829825"/>
          <a:ext cx="2214578" cy="74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9" imgW="33223200" imgH="10972800" progId="Equation.3">
                  <p:embed/>
                </p:oleObj>
              </mc:Choice>
              <mc:Fallback>
                <p:oleObj name="公式" r:id="rId9" imgW="33223200" imgH="10972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358" y="3829825"/>
                        <a:ext cx="2214578" cy="742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5357" name="Object 13"/>
          <p:cNvGraphicFramePr>
            <a:graphicFrameLocks noChangeAspect="1"/>
          </p:cNvGraphicFramePr>
          <p:nvPr/>
        </p:nvGraphicFramePr>
        <p:xfrm>
          <a:off x="3464710" y="4553980"/>
          <a:ext cx="2214579" cy="70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11" imgW="31394400" imgH="10058400" progId="Equation.3">
                  <p:embed/>
                </p:oleObj>
              </mc:Choice>
              <mc:Fallback>
                <p:oleObj name="公式" r:id="rId11" imgW="31394400" imgH="1005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710" y="4553980"/>
                        <a:ext cx="2214579" cy="700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9" name="Object 15"/>
          <p:cNvGraphicFramePr>
            <a:graphicFrameLocks noChangeAspect="1"/>
          </p:cNvGraphicFramePr>
          <p:nvPr/>
        </p:nvGraphicFramePr>
        <p:xfrm>
          <a:off x="2051720" y="5286021"/>
          <a:ext cx="7858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13" imgW="11887200" imgH="4267200" progId="Equation.3">
                  <p:embed/>
                </p:oleObj>
              </mc:Choice>
              <mc:Fallback>
                <p:oleObj name="公式" r:id="rId13" imgW="11887200" imgH="426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86021"/>
                        <a:ext cx="785812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5360" name="Object 16"/>
          <p:cNvGraphicFramePr>
            <a:graphicFrameLocks noChangeAspect="1"/>
          </p:cNvGraphicFramePr>
          <p:nvPr/>
        </p:nvGraphicFramePr>
        <p:xfrm>
          <a:off x="2719386" y="5551487"/>
          <a:ext cx="37052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15" imgW="49682400" imgH="11277600" progId="Equation.3">
                  <p:embed/>
                </p:oleObj>
              </mc:Choice>
              <mc:Fallback>
                <p:oleObj name="公式" r:id="rId15" imgW="49682400" imgH="11277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6" y="5551487"/>
                        <a:ext cx="37052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00958" y="157161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(4.4.1)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0958" y="257174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(4.4.2)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00958" y="292893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(4.4.3)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0958" y="407194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(4.4.4)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0958" y="457200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(4.4.5)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0958" y="585789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(4.4.6)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解积分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4.3.17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，得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87581" y="2050208"/>
          <a:ext cx="3768837" cy="86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1" imgW="49377600" imgH="11277600" progId="Equation.3">
                  <p:embed/>
                </p:oleObj>
              </mc:Choice>
              <mc:Fallback>
                <p:oleObj name="公式" r:id="rId1" imgW="49377600" imgH="11277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581" y="2050208"/>
                        <a:ext cx="3768837" cy="860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43608" y="2910992"/>
            <a:ext cx="6836631" cy="3240000"/>
            <a:chOff x="739135" y="2156606"/>
            <a:chExt cx="6836631" cy="364333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207" t="18456" r="18018" b="26174"/>
            <a:stretch>
              <a:fillRect/>
            </a:stretch>
          </p:blipFill>
          <p:spPr bwMode="auto">
            <a:xfrm>
              <a:off x="739135" y="2156606"/>
              <a:ext cx="6715172" cy="3643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596523" y="2332378"/>
              <a:ext cx="1500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5568" y="2332378"/>
              <a:ext cx="1500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0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43834" y="2247255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(4.4.7)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时，使用波尔兹曼近似，                   其中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1640134"/>
          <a:ext cx="928694" cy="36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1" imgW="14935200" imgH="5791200" progId="Equation.3">
                  <p:embed/>
                </p:oleObj>
              </mc:Choice>
              <mc:Fallback>
                <p:oleObj name="公式" r:id="rId1" imgW="14935200" imgH="5791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640134"/>
                        <a:ext cx="928694" cy="360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43438" y="1428736"/>
          <a:ext cx="1500198" cy="62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3" imgW="21336000" imgH="8839200" progId="Equation.3">
                  <p:embed/>
                </p:oleObj>
              </mc:Choice>
              <mc:Fallback>
                <p:oleObj name="公式" r:id="rId3" imgW="21336000" imgH="8839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28736"/>
                        <a:ext cx="1500198" cy="621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00892" y="1357298"/>
          <a:ext cx="1449394" cy="79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5" imgW="24993600" imgH="13716000" progId="Equation.3">
                  <p:embed/>
                </p:oleObj>
              </mc:Choice>
              <mc:Fallback>
                <p:oleObj name="公式" r:id="rId5" imgW="24993600" imgH="137160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1357298"/>
                        <a:ext cx="1449394" cy="795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 cstate="print"/>
          <a:srcRect l="12922" t="27616" r="19483" b="9099"/>
          <a:stretch>
            <a:fillRect/>
          </a:stretch>
        </p:blipFill>
        <p:spPr bwMode="auto">
          <a:xfrm>
            <a:off x="1872000" y="2090117"/>
            <a:ext cx="5400000" cy="436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72396" y="221455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(4.4.8)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对于体材料，有                                                  ，无解析解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体材料中电子和空穴填充如图：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3214688" y="1357313"/>
          <a:ext cx="35004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1" imgW="51206400" imgH="14020800" progId="Equation.3">
                  <p:embed/>
                </p:oleObj>
              </mc:Choice>
              <mc:Fallback>
                <p:oleObj name="公式" r:id="rId1" imgW="51206400" imgH="1402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357313"/>
                        <a:ext cx="3500437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13702" t="11402" r="29261" b="19560"/>
          <a:stretch>
            <a:fillRect/>
          </a:stretch>
        </p:blipFill>
        <p:spPr bwMode="auto">
          <a:xfrm>
            <a:off x="2214546" y="2664429"/>
            <a:ext cx="4714908" cy="357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阈值电流与有源区厚度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当激光器处于阈值附近时，近似地看有：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是阈值电流密度，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是有源区厚度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-342900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变化不大时，有源区厚度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越小，则阈值电流密度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就越低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-342900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当有源区厚度下降到很小的时候，</a:t>
            </a:r>
            <a:r>
              <a:rPr lang="zh-CN" altLang="en-US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急剧下降，阈值电流密度必须增加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-342900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所以存在一个最优化的有源层厚度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</a:t>
            </a:r>
            <a:endParaRPr lang="en-US" altLang="zh-CN" sz="2400" i="1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71670" y="2143116"/>
          <a:ext cx="444214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1" imgW="52120800" imgH="10058400" progId="Equation.3">
                  <p:embed/>
                </p:oleObj>
              </mc:Choice>
              <mc:Fallback>
                <p:oleObj name="公式" r:id="rId1" imgW="52120800" imgH="10058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143116"/>
                        <a:ext cx="4442144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一旦载流子填充到阻挡层顶部，就可以自由扩散到包层，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0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时，高能带尾的载流子将自由扩散到阻挡层以上的区域，这就是说，实际上有载流子泄露出有源区，导致漏电流。当温度增加时，高能带尾的载流子数目和漏电流都将增加。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 l="37092" t="37196" r="31942" b="16066"/>
          <a:stretch>
            <a:fillRect/>
          </a:stretch>
        </p:blipFill>
        <p:spPr bwMode="auto">
          <a:xfrm>
            <a:off x="4982381" y="1574217"/>
            <a:ext cx="3714776" cy="383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体材料的漏电流如下表示                             ，因为              对空穴的限制强。载流子泄漏和能带结构关系如图所示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AlGaAs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                                                泄漏万分之一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                  量子阱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InGaAsP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70321" y="1571612"/>
          <a:ext cx="2159067" cy="53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1" imgW="34442400" imgH="8534400" progId="Equation.3">
                  <p:embed/>
                </p:oleObj>
              </mc:Choice>
              <mc:Fallback>
                <p:oleObj name="公式" r:id="rId1" imgW="34442400" imgH="85344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21" y="1571612"/>
                        <a:ext cx="2159067" cy="534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34270" y="1643050"/>
          <a:ext cx="95250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3" imgW="14630400" imgH="5486400" progId="Equation.3">
                  <p:embed/>
                </p:oleObj>
              </mc:Choice>
              <mc:Fallback>
                <p:oleObj name="公式" r:id="rId3" imgW="14630400" imgH="5486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70" y="1643050"/>
                        <a:ext cx="95250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71736" y="2504027"/>
          <a:ext cx="1785950" cy="35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5" imgW="29260800" imgH="5791200" progId="Equation.3">
                  <p:embed/>
                </p:oleObj>
              </mc:Choice>
              <mc:Fallback>
                <p:oleObj name="公式" r:id="rId5" imgW="29260800" imgH="5791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504027"/>
                        <a:ext cx="1785950" cy="353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4571999" y="2492690"/>
          <a:ext cx="1857389" cy="34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7" imgW="31394400" imgH="5791200" progId="Equation.3">
                  <p:embed/>
                </p:oleObj>
              </mc:Choice>
              <mc:Fallback>
                <p:oleObj name="公式" r:id="rId7" imgW="31394400" imgH="579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2492690"/>
                        <a:ext cx="1857389" cy="342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42235" y="2948324"/>
          <a:ext cx="1343947" cy="36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9" imgW="21336000" imgH="5791200" progId="Equation.3">
                  <p:embed/>
                </p:oleObj>
              </mc:Choice>
              <mc:Fallback>
                <p:oleObj name="公式" r:id="rId9" imgW="21336000" imgH="579120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235" y="2948324"/>
                        <a:ext cx="1343947" cy="364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4914900" y="2938463"/>
          <a:ext cx="12287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11" imgW="19507200" imgH="5486400" progId="Equation.3">
                  <p:embed/>
                </p:oleObj>
              </mc:Choice>
              <mc:Fallback>
                <p:oleObj name="公式" r:id="rId11" imgW="19507200" imgH="548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938463"/>
                        <a:ext cx="12287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2714612" y="3357562"/>
          <a:ext cx="18430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13" imgW="29260800" imgH="5791200" progId="Equation.3">
                  <p:embed/>
                </p:oleObj>
              </mc:Choice>
              <mc:Fallback>
                <p:oleObj name="公式" r:id="rId13" imgW="29260800" imgH="579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357562"/>
                        <a:ext cx="18430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5" cstate="print"/>
          <a:srcRect l="34010" r="36940" b="57826"/>
          <a:stretch>
            <a:fillRect/>
          </a:stretch>
        </p:blipFill>
        <p:spPr bwMode="auto">
          <a:xfrm>
            <a:off x="5167254" y="3221356"/>
            <a:ext cx="3786246" cy="360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受载流子泄露影响：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红外激光器：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1.3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InGaAlAs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体系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1.3~1.5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GaInNAs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/GaAs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体系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VCSEL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DBR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GaAs/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AlAs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红光激光器：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690~630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nm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AlGaInP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/GaAs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体系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短波长方向很难提高</a:t>
            </a:r>
            <a:r>
              <a:rPr lang="el-GR" altLang="zh-CN" sz="2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Δ</a:t>
            </a:r>
            <a:r>
              <a:rPr lang="en-US" altLang="zh-CN" sz="22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endParaRPr lang="zh-CN" altLang="en-US" sz="2200" i="1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5292080" y="2702502"/>
          <a:ext cx="1607691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1" imgW="888365" imgH="241300" progId="Equation.3">
                  <p:embed/>
                </p:oleObj>
              </mc:Choice>
              <mc:Fallback>
                <p:oleObj name="公式" r:id="rId1" imgW="888365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702502"/>
                        <a:ext cx="1607691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6228184" y="3210716"/>
          <a:ext cx="16081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3" imgW="888365" imgH="241300" progId="Equation.3">
                  <p:embed/>
                </p:oleObj>
              </mc:Choice>
              <mc:Fallback>
                <p:oleObj name="公式" r:id="rId3" imgW="888365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10716"/>
                        <a:ext cx="16081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6312838" y="5157192"/>
          <a:ext cx="1585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4" imgW="21031200" imgH="5791200" progId="Equation.3">
                  <p:embed/>
                </p:oleObj>
              </mc:Choice>
              <mc:Fallback>
                <p:oleObj name="公式" r:id="rId4" imgW="21031200" imgH="579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838" y="5157192"/>
                        <a:ext cx="158591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说明：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上升，由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f(E)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变化，使</a:t>
            </a:r>
            <a:r>
              <a:rPr lang="en-US" altLang="zh-CN" sz="28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lk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上升；同时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上升引起</a:t>
            </a:r>
            <a:r>
              <a:rPr lang="en-US" altLang="zh-CN" sz="28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上升。为表征阈值电流与温度的关系，引入特征温度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endParaRPr lang="en-US" altLang="zh-CN" sz="2800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 cstate="print"/>
          <a:srcRect l="14415" t="50642" r="43942" b="8427"/>
          <a:stretch>
            <a:fillRect/>
          </a:stretch>
        </p:blipFill>
        <p:spPr bwMode="auto">
          <a:xfrm>
            <a:off x="250800" y="3327747"/>
            <a:ext cx="4680000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26793" y="3066163"/>
          <a:ext cx="1911360" cy="40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2" imgW="26212800" imgH="5486400" progId="Equation.3">
                  <p:embed/>
                </p:oleObj>
              </mc:Choice>
              <mc:Fallback>
                <p:oleObj name="公式" r:id="rId2" imgW="26212800" imgH="54864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793" y="3066163"/>
                        <a:ext cx="1911360" cy="400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44202" y="4257583"/>
            <a:ext cx="407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GaAs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体系，</a:t>
            </a:r>
            <a:r>
              <a:rPr lang="el-GR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大，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体系，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目前最好的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可以达到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载流子泄漏及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温度特性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内部微分量子效率与</a:t>
            </a:r>
            <a:r>
              <a:rPr lang="el-GR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η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lk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有关，载流子泄漏越多，效率越低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 &gt; E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，载流子未必都泄漏掉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0034" y="2787626"/>
            <a:ext cx="4714908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InGaAlP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激光器，波长为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630~650nm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为了维持</a:t>
            </a:r>
            <a:r>
              <a:rPr lang="el-G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需要包层宽度足够大，一般</a:t>
            </a:r>
            <a:r>
              <a:rPr lang="el-G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达不到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0.3eV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，可以利用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Barrier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处理，使泄漏减小；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可以利用超晶格的共振隧穿效应形成子能带，若电子能级不在子能带上，则形成阻挡层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1981" y="3783834"/>
            <a:ext cx="3143272" cy="1571636"/>
            <a:chOff x="708648" y="3857628"/>
            <a:chExt cx="3143272" cy="1571636"/>
          </a:xfrm>
        </p:grpSpPr>
        <p:grpSp>
          <p:nvGrpSpPr>
            <p:cNvPr id="51" name="组合 50"/>
            <p:cNvGrpSpPr/>
            <p:nvPr/>
          </p:nvGrpSpPr>
          <p:grpSpPr>
            <a:xfrm>
              <a:off x="708648" y="3857628"/>
              <a:ext cx="1285884" cy="214314"/>
              <a:chOff x="428596" y="3857628"/>
              <a:chExt cx="1285884" cy="430216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428596" y="385762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285852" y="385762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>
              <a:xfrm>
                <a:off x="857224" y="4286256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>
              <a:xfrm rot="16200000">
                <a:off x="643704" y="407114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59" name="直接连接符 58"/>
              <p:cNvCxnSpPr/>
              <p:nvPr/>
            </p:nvCxnSpPr>
            <p:spPr>
              <a:xfrm rot="16200000">
                <a:off x="1072332" y="407114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0" name="组合 59"/>
            <p:cNvGrpSpPr/>
            <p:nvPr/>
          </p:nvGrpSpPr>
          <p:grpSpPr>
            <a:xfrm flipV="1">
              <a:off x="708648" y="4572008"/>
              <a:ext cx="1285884" cy="857256"/>
              <a:chOff x="428596" y="3857628"/>
              <a:chExt cx="1285884" cy="430216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428596" y="385762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285852" y="385762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>
              <a:xfrm>
                <a:off x="857224" y="4286256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>
              <a:xfrm rot="16200000">
                <a:off x="643704" y="407114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>
              <a:xfrm rot="16200000">
                <a:off x="1072332" y="4071148"/>
                <a:ext cx="428628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6" name="组合 65"/>
            <p:cNvGrpSpPr/>
            <p:nvPr/>
          </p:nvGrpSpPr>
          <p:grpSpPr>
            <a:xfrm>
              <a:off x="2351722" y="4357694"/>
              <a:ext cx="1428760" cy="214315"/>
              <a:chOff x="928662" y="4286255"/>
              <a:chExt cx="6429420" cy="215897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928662" y="4286256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直接连接符 67"/>
              <p:cNvCxnSpPr/>
              <p:nvPr/>
            </p:nvCxnSpPr>
            <p:spPr>
              <a:xfrm>
                <a:off x="1357290" y="4499779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9" name="直接连接符 68"/>
              <p:cNvCxnSpPr/>
              <p:nvPr/>
            </p:nvCxnSpPr>
            <p:spPr>
              <a:xfrm rot="16200000">
                <a:off x="1251323" y="4392223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0" name="直接连接符 69"/>
              <p:cNvCxnSpPr/>
              <p:nvPr/>
            </p:nvCxnSpPr>
            <p:spPr>
              <a:xfrm rot="16200000">
                <a:off x="1679951" y="4392223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1" name="直接连接符 70"/>
              <p:cNvCxnSpPr/>
              <p:nvPr/>
            </p:nvCxnSpPr>
            <p:spPr>
              <a:xfrm>
                <a:off x="1785918" y="4287047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>
              <a:xfrm>
                <a:off x="2214546" y="4500570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3" name="直接连接符 72"/>
              <p:cNvCxnSpPr/>
              <p:nvPr/>
            </p:nvCxnSpPr>
            <p:spPr>
              <a:xfrm rot="16200000">
                <a:off x="2108579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>
              <a:xfrm rot="16200000">
                <a:off x="2537207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>
              <a:xfrm>
                <a:off x="2643174" y="4286256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071802" y="4499779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7" name="直接连接符 76"/>
              <p:cNvCxnSpPr/>
              <p:nvPr/>
            </p:nvCxnSpPr>
            <p:spPr>
              <a:xfrm rot="16200000">
                <a:off x="2965835" y="4392223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8" name="直接连接符 77"/>
              <p:cNvCxnSpPr/>
              <p:nvPr/>
            </p:nvCxnSpPr>
            <p:spPr>
              <a:xfrm rot="16200000">
                <a:off x="3394463" y="4392223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500430" y="4287047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929058" y="4500570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1" name="直接连接符 80"/>
              <p:cNvCxnSpPr/>
              <p:nvPr/>
            </p:nvCxnSpPr>
            <p:spPr>
              <a:xfrm rot="16200000">
                <a:off x="3823091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>
              <a:xfrm rot="16200000">
                <a:off x="4251719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357686" y="4287047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>
              <a:xfrm>
                <a:off x="4786314" y="4500570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5" name="直接连接符 84"/>
              <p:cNvCxnSpPr/>
              <p:nvPr/>
            </p:nvCxnSpPr>
            <p:spPr>
              <a:xfrm rot="16200000">
                <a:off x="4680347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6" name="直接连接符 85"/>
              <p:cNvCxnSpPr/>
              <p:nvPr/>
            </p:nvCxnSpPr>
            <p:spPr>
              <a:xfrm rot="16200000">
                <a:off x="5108975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>
              <a:xfrm>
                <a:off x="5214942" y="4287838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643570" y="4501361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>
              <a:xfrm rot="16200000">
                <a:off x="5537603" y="4393805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>
              <a:xfrm rot="16200000">
                <a:off x="5966231" y="4393805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072198" y="4287047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>
              <a:xfrm>
                <a:off x="6500826" y="4500570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3" name="直接连接符 92"/>
              <p:cNvCxnSpPr/>
              <p:nvPr/>
            </p:nvCxnSpPr>
            <p:spPr>
              <a:xfrm rot="16200000">
                <a:off x="6394859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>
              <a:xfrm rot="16200000">
                <a:off x="6823487" y="4393014"/>
                <a:ext cx="213523" cy="158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>
              <a:xfrm>
                <a:off x="6929454" y="4287838"/>
                <a:ext cx="428628" cy="79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96" name="矩形 95"/>
            <p:cNvSpPr/>
            <p:nvPr/>
          </p:nvSpPr>
          <p:spPr>
            <a:xfrm>
              <a:off x="2208846" y="4214818"/>
              <a:ext cx="1643074" cy="500066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7" name="直接箭头连接符 96"/>
            <p:cNvCxnSpPr>
              <a:stCxn id="96" idx="1"/>
            </p:cNvCxnSpPr>
            <p:nvPr/>
          </p:nvCxnSpPr>
          <p:spPr>
            <a:xfrm rot="10800000">
              <a:off x="1637342" y="4214819"/>
              <a:ext cx="571504" cy="25003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8904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辐射跃迁基本概念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辐射跃迁速率的基本描述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跃迁矩阵元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光学增益表达式的推出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关于激光器增益的讨论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zh-CN" b="1" dirty="0">
                <a:solidFill>
                  <a:schemeClr val="bg1"/>
                </a:solidFill>
              </a:rPr>
              <a:t>半导体激光器的增益特性</a:t>
            </a:r>
            <a:endParaRPr lang="zh-CN" altLang="zh-CN" b="1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4.5.1.1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辐射跃迁基本概念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528" y="148674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半导体激光器中，存在如下三种重要的辐射跃迁过程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5616" y="2492896"/>
            <a:ext cx="7128792" cy="3584966"/>
            <a:chOff x="1187624" y="2508330"/>
            <a:chExt cx="7128792" cy="3584966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271171" y="2935697"/>
              <a:ext cx="720080" cy="0"/>
            </a:xfrm>
            <a:prstGeom prst="line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>
            <a:xfrm>
              <a:off x="4271171" y="4519873"/>
              <a:ext cx="720080" cy="0"/>
            </a:xfrm>
            <a:prstGeom prst="line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>
            <a:xfrm flipV="1">
              <a:off x="4631211" y="3007705"/>
              <a:ext cx="0" cy="1440160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>
              <a:off x="6883401" y="2935697"/>
              <a:ext cx="720080" cy="0"/>
            </a:xfrm>
            <a:prstGeom prst="line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>
            <a:xfrm>
              <a:off x="6883401" y="4519873"/>
              <a:ext cx="720080" cy="0"/>
            </a:xfrm>
            <a:prstGeom prst="line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>
            <a:xfrm>
              <a:off x="7243441" y="3007705"/>
              <a:ext cx="0" cy="1440160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>
            <a:xfrm>
              <a:off x="1403648" y="2996952"/>
              <a:ext cx="720080" cy="0"/>
            </a:xfrm>
            <a:prstGeom prst="line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>
            <a:xfrm>
              <a:off x="1403648" y="4581128"/>
              <a:ext cx="720080" cy="0"/>
            </a:xfrm>
            <a:prstGeom prst="line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>
            <a:xfrm>
              <a:off x="1763688" y="3068960"/>
              <a:ext cx="0" cy="1440160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67" name="文本框 66"/>
            <p:cNvSpPr txBox="1"/>
            <p:nvPr/>
          </p:nvSpPr>
          <p:spPr>
            <a:xfrm>
              <a:off x="4415187" y="4983859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</a:t>
              </a:r>
              <a:r>
                <a:rPr kumimoji="0" lang="en-US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955409" y="4983859"/>
              <a:ext cx="5760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</a:t>
              </a:r>
              <a:r>
                <a:rPr kumimoji="0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475656" y="5045114"/>
                  <a:ext cx="576064" cy="3907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𝒔𝒑</m:t>
                            </m:r>
                          </m:sub>
                          <m:sup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5045114"/>
                  <a:ext cx="576064" cy="390748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任意多边形 247819"/>
            <p:cNvSpPr/>
            <p:nvPr/>
          </p:nvSpPr>
          <p:spPr>
            <a:xfrm>
              <a:off x="3767115" y="3655777"/>
              <a:ext cx="462988" cy="177614"/>
            </a:xfrm>
            <a:custGeom>
              <a:avLst/>
              <a:gdLst>
                <a:gd name="connsiteX0" fmla="*/ 0 w 5827594"/>
                <a:gd name="connsiteY0" fmla="*/ 246046 h 491909"/>
                <a:gd name="connsiteX1" fmla="*/ 177421 w 5827594"/>
                <a:gd name="connsiteY1" fmla="*/ 95921 h 491909"/>
                <a:gd name="connsiteX2" fmla="*/ 382137 w 5827594"/>
                <a:gd name="connsiteY2" fmla="*/ 386 h 491909"/>
                <a:gd name="connsiteX3" fmla="*/ 586854 w 5827594"/>
                <a:gd name="connsiteY3" fmla="*/ 68625 h 491909"/>
                <a:gd name="connsiteX4" fmla="*/ 750627 w 5827594"/>
                <a:gd name="connsiteY4" fmla="*/ 218750 h 491909"/>
                <a:gd name="connsiteX5" fmla="*/ 873457 w 5827594"/>
                <a:gd name="connsiteY5" fmla="*/ 355228 h 491909"/>
                <a:gd name="connsiteX6" fmla="*/ 1160060 w 5827594"/>
                <a:gd name="connsiteY6" fmla="*/ 491706 h 491909"/>
                <a:gd name="connsiteX7" fmla="*/ 1378424 w 5827594"/>
                <a:gd name="connsiteY7" fmla="*/ 382524 h 491909"/>
                <a:gd name="connsiteX8" fmla="*/ 1528549 w 5827594"/>
                <a:gd name="connsiteY8" fmla="*/ 246046 h 491909"/>
                <a:gd name="connsiteX9" fmla="*/ 1665027 w 5827594"/>
                <a:gd name="connsiteY9" fmla="*/ 123216 h 491909"/>
                <a:gd name="connsiteX10" fmla="*/ 1856096 w 5827594"/>
                <a:gd name="connsiteY10" fmla="*/ 54977 h 491909"/>
                <a:gd name="connsiteX11" fmla="*/ 2142699 w 5827594"/>
                <a:gd name="connsiteY11" fmla="*/ 177807 h 491909"/>
                <a:gd name="connsiteX12" fmla="*/ 2333767 w 5827594"/>
                <a:gd name="connsiteY12" fmla="*/ 327932 h 491909"/>
                <a:gd name="connsiteX13" fmla="*/ 2497540 w 5827594"/>
                <a:gd name="connsiteY13" fmla="*/ 409819 h 491909"/>
                <a:gd name="connsiteX14" fmla="*/ 2661314 w 5827594"/>
                <a:gd name="connsiteY14" fmla="*/ 450762 h 491909"/>
                <a:gd name="connsiteX15" fmla="*/ 2961564 w 5827594"/>
                <a:gd name="connsiteY15" fmla="*/ 286989 h 491909"/>
                <a:gd name="connsiteX16" fmla="*/ 3152633 w 5827594"/>
                <a:gd name="connsiteY16" fmla="*/ 136864 h 491909"/>
                <a:gd name="connsiteX17" fmla="*/ 3343702 w 5827594"/>
                <a:gd name="connsiteY17" fmla="*/ 54977 h 491909"/>
                <a:gd name="connsiteX18" fmla="*/ 3589361 w 5827594"/>
                <a:gd name="connsiteY18" fmla="*/ 164159 h 491909"/>
                <a:gd name="connsiteX19" fmla="*/ 3753134 w 5827594"/>
                <a:gd name="connsiteY19" fmla="*/ 300637 h 491909"/>
                <a:gd name="connsiteX20" fmla="*/ 3916908 w 5827594"/>
                <a:gd name="connsiteY20" fmla="*/ 423467 h 491909"/>
                <a:gd name="connsiteX21" fmla="*/ 4189863 w 5827594"/>
                <a:gd name="connsiteY21" fmla="*/ 450762 h 491909"/>
                <a:gd name="connsiteX22" fmla="*/ 4476466 w 5827594"/>
                <a:gd name="connsiteY22" fmla="*/ 327932 h 491909"/>
                <a:gd name="connsiteX23" fmla="*/ 4640239 w 5827594"/>
                <a:gd name="connsiteY23" fmla="*/ 150512 h 491909"/>
                <a:gd name="connsiteX24" fmla="*/ 4790364 w 5827594"/>
                <a:gd name="connsiteY24" fmla="*/ 27682 h 491909"/>
                <a:gd name="connsiteX25" fmla="*/ 4981433 w 5827594"/>
                <a:gd name="connsiteY25" fmla="*/ 54977 h 491909"/>
                <a:gd name="connsiteX26" fmla="*/ 5199797 w 5827594"/>
                <a:gd name="connsiteY26" fmla="*/ 232398 h 491909"/>
                <a:gd name="connsiteX27" fmla="*/ 5459105 w 5827594"/>
                <a:gd name="connsiteY27" fmla="*/ 273341 h 491909"/>
                <a:gd name="connsiteX28" fmla="*/ 5827594 w 5827594"/>
                <a:gd name="connsiteY28" fmla="*/ 259694 h 49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27594" h="491909">
                  <a:moveTo>
                    <a:pt x="0" y="246046"/>
                  </a:moveTo>
                  <a:cubicBezTo>
                    <a:pt x="56866" y="191455"/>
                    <a:pt x="113732" y="136864"/>
                    <a:pt x="177421" y="95921"/>
                  </a:cubicBezTo>
                  <a:cubicBezTo>
                    <a:pt x="241111" y="54978"/>
                    <a:pt x="313898" y="4935"/>
                    <a:pt x="382137" y="386"/>
                  </a:cubicBezTo>
                  <a:cubicBezTo>
                    <a:pt x="450376" y="-4163"/>
                    <a:pt x="525439" y="32231"/>
                    <a:pt x="586854" y="68625"/>
                  </a:cubicBezTo>
                  <a:cubicBezTo>
                    <a:pt x="648269" y="105019"/>
                    <a:pt x="702860" y="170983"/>
                    <a:pt x="750627" y="218750"/>
                  </a:cubicBezTo>
                  <a:cubicBezTo>
                    <a:pt x="798394" y="266517"/>
                    <a:pt x="805218" y="309735"/>
                    <a:pt x="873457" y="355228"/>
                  </a:cubicBezTo>
                  <a:cubicBezTo>
                    <a:pt x="941696" y="400721"/>
                    <a:pt x="1075899" y="487157"/>
                    <a:pt x="1160060" y="491706"/>
                  </a:cubicBezTo>
                  <a:cubicBezTo>
                    <a:pt x="1244221" y="496255"/>
                    <a:pt x="1317009" y="423467"/>
                    <a:pt x="1378424" y="382524"/>
                  </a:cubicBezTo>
                  <a:cubicBezTo>
                    <a:pt x="1439839" y="341581"/>
                    <a:pt x="1528549" y="246046"/>
                    <a:pt x="1528549" y="246046"/>
                  </a:cubicBezTo>
                  <a:cubicBezTo>
                    <a:pt x="1576316" y="202828"/>
                    <a:pt x="1610436" y="155061"/>
                    <a:pt x="1665027" y="123216"/>
                  </a:cubicBezTo>
                  <a:cubicBezTo>
                    <a:pt x="1719618" y="91371"/>
                    <a:pt x="1776484" y="45879"/>
                    <a:pt x="1856096" y="54977"/>
                  </a:cubicBezTo>
                  <a:cubicBezTo>
                    <a:pt x="1935708" y="64075"/>
                    <a:pt x="2063087" y="132315"/>
                    <a:pt x="2142699" y="177807"/>
                  </a:cubicBezTo>
                  <a:cubicBezTo>
                    <a:pt x="2222311" y="223299"/>
                    <a:pt x="2274627" y="289263"/>
                    <a:pt x="2333767" y="327932"/>
                  </a:cubicBezTo>
                  <a:cubicBezTo>
                    <a:pt x="2392907" y="366601"/>
                    <a:pt x="2442949" y="389347"/>
                    <a:pt x="2497540" y="409819"/>
                  </a:cubicBezTo>
                  <a:cubicBezTo>
                    <a:pt x="2552131" y="430291"/>
                    <a:pt x="2583977" y="471234"/>
                    <a:pt x="2661314" y="450762"/>
                  </a:cubicBezTo>
                  <a:cubicBezTo>
                    <a:pt x="2738651" y="430290"/>
                    <a:pt x="2879678" y="339305"/>
                    <a:pt x="2961564" y="286989"/>
                  </a:cubicBezTo>
                  <a:cubicBezTo>
                    <a:pt x="3043450" y="234673"/>
                    <a:pt x="3088943" y="175533"/>
                    <a:pt x="3152633" y="136864"/>
                  </a:cubicBezTo>
                  <a:cubicBezTo>
                    <a:pt x="3216323" y="98195"/>
                    <a:pt x="3270914" y="50428"/>
                    <a:pt x="3343702" y="54977"/>
                  </a:cubicBezTo>
                  <a:cubicBezTo>
                    <a:pt x="3416490" y="59526"/>
                    <a:pt x="3521122" y="123216"/>
                    <a:pt x="3589361" y="164159"/>
                  </a:cubicBezTo>
                  <a:cubicBezTo>
                    <a:pt x="3657600" y="205102"/>
                    <a:pt x="3698543" y="257419"/>
                    <a:pt x="3753134" y="300637"/>
                  </a:cubicBezTo>
                  <a:cubicBezTo>
                    <a:pt x="3807725" y="343855"/>
                    <a:pt x="3844120" y="398446"/>
                    <a:pt x="3916908" y="423467"/>
                  </a:cubicBezTo>
                  <a:cubicBezTo>
                    <a:pt x="3989696" y="448488"/>
                    <a:pt x="4096603" y="466685"/>
                    <a:pt x="4189863" y="450762"/>
                  </a:cubicBezTo>
                  <a:cubicBezTo>
                    <a:pt x="4283123" y="434840"/>
                    <a:pt x="4401403" y="377974"/>
                    <a:pt x="4476466" y="327932"/>
                  </a:cubicBezTo>
                  <a:cubicBezTo>
                    <a:pt x="4551529" y="277890"/>
                    <a:pt x="4587923" y="200554"/>
                    <a:pt x="4640239" y="150512"/>
                  </a:cubicBezTo>
                  <a:cubicBezTo>
                    <a:pt x="4692555" y="100470"/>
                    <a:pt x="4733498" y="43604"/>
                    <a:pt x="4790364" y="27682"/>
                  </a:cubicBezTo>
                  <a:cubicBezTo>
                    <a:pt x="4847230" y="11760"/>
                    <a:pt x="4913194" y="20858"/>
                    <a:pt x="4981433" y="54977"/>
                  </a:cubicBezTo>
                  <a:cubicBezTo>
                    <a:pt x="5049672" y="89096"/>
                    <a:pt x="5120185" y="196004"/>
                    <a:pt x="5199797" y="232398"/>
                  </a:cubicBezTo>
                  <a:cubicBezTo>
                    <a:pt x="5279409" y="268792"/>
                    <a:pt x="5354472" y="268792"/>
                    <a:pt x="5459105" y="273341"/>
                  </a:cubicBezTo>
                  <a:cubicBezTo>
                    <a:pt x="5563738" y="277890"/>
                    <a:pt x="5695666" y="268792"/>
                    <a:pt x="5827594" y="259694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4199163" y="3727785"/>
              <a:ext cx="14401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79" name="椭圆 78"/>
            <p:cNvSpPr/>
            <p:nvPr/>
          </p:nvSpPr>
          <p:spPr>
            <a:xfrm>
              <a:off x="3479083" y="3655777"/>
              <a:ext cx="144016" cy="14401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4572138" y="4599061"/>
              <a:ext cx="118145" cy="13683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4555011" y="2719674"/>
              <a:ext cx="146149" cy="14609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071584" y="2679603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35267" y="4303849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v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任意多边形 69"/>
            <p:cNvSpPr/>
            <p:nvPr/>
          </p:nvSpPr>
          <p:spPr>
            <a:xfrm>
              <a:off x="6451353" y="3646300"/>
              <a:ext cx="462988" cy="177614"/>
            </a:xfrm>
            <a:custGeom>
              <a:avLst/>
              <a:gdLst>
                <a:gd name="connsiteX0" fmla="*/ 0 w 5827594"/>
                <a:gd name="connsiteY0" fmla="*/ 246046 h 491909"/>
                <a:gd name="connsiteX1" fmla="*/ 177421 w 5827594"/>
                <a:gd name="connsiteY1" fmla="*/ 95921 h 491909"/>
                <a:gd name="connsiteX2" fmla="*/ 382137 w 5827594"/>
                <a:gd name="connsiteY2" fmla="*/ 386 h 491909"/>
                <a:gd name="connsiteX3" fmla="*/ 586854 w 5827594"/>
                <a:gd name="connsiteY3" fmla="*/ 68625 h 491909"/>
                <a:gd name="connsiteX4" fmla="*/ 750627 w 5827594"/>
                <a:gd name="connsiteY4" fmla="*/ 218750 h 491909"/>
                <a:gd name="connsiteX5" fmla="*/ 873457 w 5827594"/>
                <a:gd name="connsiteY5" fmla="*/ 355228 h 491909"/>
                <a:gd name="connsiteX6" fmla="*/ 1160060 w 5827594"/>
                <a:gd name="connsiteY6" fmla="*/ 491706 h 491909"/>
                <a:gd name="connsiteX7" fmla="*/ 1378424 w 5827594"/>
                <a:gd name="connsiteY7" fmla="*/ 382524 h 491909"/>
                <a:gd name="connsiteX8" fmla="*/ 1528549 w 5827594"/>
                <a:gd name="connsiteY8" fmla="*/ 246046 h 491909"/>
                <a:gd name="connsiteX9" fmla="*/ 1665027 w 5827594"/>
                <a:gd name="connsiteY9" fmla="*/ 123216 h 491909"/>
                <a:gd name="connsiteX10" fmla="*/ 1856096 w 5827594"/>
                <a:gd name="connsiteY10" fmla="*/ 54977 h 491909"/>
                <a:gd name="connsiteX11" fmla="*/ 2142699 w 5827594"/>
                <a:gd name="connsiteY11" fmla="*/ 177807 h 491909"/>
                <a:gd name="connsiteX12" fmla="*/ 2333767 w 5827594"/>
                <a:gd name="connsiteY12" fmla="*/ 327932 h 491909"/>
                <a:gd name="connsiteX13" fmla="*/ 2497540 w 5827594"/>
                <a:gd name="connsiteY13" fmla="*/ 409819 h 491909"/>
                <a:gd name="connsiteX14" fmla="*/ 2661314 w 5827594"/>
                <a:gd name="connsiteY14" fmla="*/ 450762 h 491909"/>
                <a:gd name="connsiteX15" fmla="*/ 2961564 w 5827594"/>
                <a:gd name="connsiteY15" fmla="*/ 286989 h 491909"/>
                <a:gd name="connsiteX16" fmla="*/ 3152633 w 5827594"/>
                <a:gd name="connsiteY16" fmla="*/ 136864 h 491909"/>
                <a:gd name="connsiteX17" fmla="*/ 3343702 w 5827594"/>
                <a:gd name="connsiteY17" fmla="*/ 54977 h 491909"/>
                <a:gd name="connsiteX18" fmla="*/ 3589361 w 5827594"/>
                <a:gd name="connsiteY18" fmla="*/ 164159 h 491909"/>
                <a:gd name="connsiteX19" fmla="*/ 3753134 w 5827594"/>
                <a:gd name="connsiteY19" fmla="*/ 300637 h 491909"/>
                <a:gd name="connsiteX20" fmla="*/ 3916908 w 5827594"/>
                <a:gd name="connsiteY20" fmla="*/ 423467 h 491909"/>
                <a:gd name="connsiteX21" fmla="*/ 4189863 w 5827594"/>
                <a:gd name="connsiteY21" fmla="*/ 450762 h 491909"/>
                <a:gd name="connsiteX22" fmla="*/ 4476466 w 5827594"/>
                <a:gd name="connsiteY22" fmla="*/ 327932 h 491909"/>
                <a:gd name="connsiteX23" fmla="*/ 4640239 w 5827594"/>
                <a:gd name="connsiteY23" fmla="*/ 150512 h 491909"/>
                <a:gd name="connsiteX24" fmla="*/ 4790364 w 5827594"/>
                <a:gd name="connsiteY24" fmla="*/ 27682 h 491909"/>
                <a:gd name="connsiteX25" fmla="*/ 4981433 w 5827594"/>
                <a:gd name="connsiteY25" fmla="*/ 54977 h 491909"/>
                <a:gd name="connsiteX26" fmla="*/ 5199797 w 5827594"/>
                <a:gd name="connsiteY26" fmla="*/ 232398 h 491909"/>
                <a:gd name="connsiteX27" fmla="*/ 5459105 w 5827594"/>
                <a:gd name="connsiteY27" fmla="*/ 273341 h 491909"/>
                <a:gd name="connsiteX28" fmla="*/ 5827594 w 5827594"/>
                <a:gd name="connsiteY28" fmla="*/ 259694 h 49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27594" h="491909">
                  <a:moveTo>
                    <a:pt x="0" y="246046"/>
                  </a:moveTo>
                  <a:cubicBezTo>
                    <a:pt x="56866" y="191455"/>
                    <a:pt x="113732" y="136864"/>
                    <a:pt x="177421" y="95921"/>
                  </a:cubicBezTo>
                  <a:cubicBezTo>
                    <a:pt x="241111" y="54978"/>
                    <a:pt x="313898" y="4935"/>
                    <a:pt x="382137" y="386"/>
                  </a:cubicBezTo>
                  <a:cubicBezTo>
                    <a:pt x="450376" y="-4163"/>
                    <a:pt x="525439" y="32231"/>
                    <a:pt x="586854" y="68625"/>
                  </a:cubicBezTo>
                  <a:cubicBezTo>
                    <a:pt x="648269" y="105019"/>
                    <a:pt x="702860" y="170983"/>
                    <a:pt x="750627" y="218750"/>
                  </a:cubicBezTo>
                  <a:cubicBezTo>
                    <a:pt x="798394" y="266517"/>
                    <a:pt x="805218" y="309735"/>
                    <a:pt x="873457" y="355228"/>
                  </a:cubicBezTo>
                  <a:cubicBezTo>
                    <a:pt x="941696" y="400721"/>
                    <a:pt x="1075899" y="487157"/>
                    <a:pt x="1160060" y="491706"/>
                  </a:cubicBezTo>
                  <a:cubicBezTo>
                    <a:pt x="1244221" y="496255"/>
                    <a:pt x="1317009" y="423467"/>
                    <a:pt x="1378424" y="382524"/>
                  </a:cubicBezTo>
                  <a:cubicBezTo>
                    <a:pt x="1439839" y="341581"/>
                    <a:pt x="1528549" y="246046"/>
                    <a:pt x="1528549" y="246046"/>
                  </a:cubicBezTo>
                  <a:cubicBezTo>
                    <a:pt x="1576316" y="202828"/>
                    <a:pt x="1610436" y="155061"/>
                    <a:pt x="1665027" y="123216"/>
                  </a:cubicBezTo>
                  <a:cubicBezTo>
                    <a:pt x="1719618" y="91371"/>
                    <a:pt x="1776484" y="45879"/>
                    <a:pt x="1856096" y="54977"/>
                  </a:cubicBezTo>
                  <a:cubicBezTo>
                    <a:pt x="1935708" y="64075"/>
                    <a:pt x="2063087" y="132315"/>
                    <a:pt x="2142699" y="177807"/>
                  </a:cubicBezTo>
                  <a:cubicBezTo>
                    <a:pt x="2222311" y="223299"/>
                    <a:pt x="2274627" y="289263"/>
                    <a:pt x="2333767" y="327932"/>
                  </a:cubicBezTo>
                  <a:cubicBezTo>
                    <a:pt x="2392907" y="366601"/>
                    <a:pt x="2442949" y="389347"/>
                    <a:pt x="2497540" y="409819"/>
                  </a:cubicBezTo>
                  <a:cubicBezTo>
                    <a:pt x="2552131" y="430291"/>
                    <a:pt x="2583977" y="471234"/>
                    <a:pt x="2661314" y="450762"/>
                  </a:cubicBezTo>
                  <a:cubicBezTo>
                    <a:pt x="2738651" y="430290"/>
                    <a:pt x="2879678" y="339305"/>
                    <a:pt x="2961564" y="286989"/>
                  </a:cubicBezTo>
                  <a:cubicBezTo>
                    <a:pt x="3043450" y="234673"/>
                    <a:pt x="3088943" y="175533"/>
                    <a:pt x="3152633" y="136864"/>
                  </a:cubicBezTo>
                  <a:cubicBezTo>
                    <a:pt x="3216323" y="98195"/>
                    <a:pt x="3270914" y="50428"/>
                    <a:pt x="3343702" y="54977"/>
                  </a:cubicBezTo>
                  <a:cubicBezTo>
                    <a:pt x="3416490" y="59526"/>
                    <a:pt x="3521122" y="123216"/>
                    <a:pt x="3589361" y="164159"/>
                  </a:cubicBezTo>
                  <a:cubicBezTo>
                    <a:pt x="3657600" y="205102"/>
                    <a:pt x="3698543" y="257419"/>
                    <a:pt x="3753134" y="300637"/>
                  </a:cubicBezTo>
                  <a:cubicBezTo>
                    <a:pt x="3807725" y="343855"/>
                    <a:pt x="3844120" y="398446"/>
                    <a:pt x="3916908" y="423467"/>
                  </a:cubicBezTo>
                  <a:cubicBezTo>
                    <a:pt x="3989696" y="448488"/>
                    <a:pt x="4096603" y="466685"/>
                    <a:pt x="4189863" y="450762"/>
                  </a:cubicBezTo>
                  <a:cubicBezTo>
                    <a:pt x="4283123" y="434840"/>
                    <a:pt x="4401403" y="377974"/>
                    <a:pt x="4476466" y="327932"/>
                  </a:cubicBezTo>
                  <a:cubicBezTo>
                    <a:pt x="4551529" y="277890"/>
                    <a:pt x="4587923" y="200554"/>
                    <a:pt x="4640239" y="150512"/>
                  </a:cubicBezTo>
                  <a:cubicBezTo>
                    <a:pt x="4692555" y="100470"/>
                    <a:pt x="4733498" y="43604"/>
                    <a:pt x="4790364" y="27682"/>
                  </a:cubicBezTo>
                  <a:cubicBezTo>
                    <a:pt x="4847230" y="11760"/>
                    <a:pt x="4913194" y="20858"/>
                    <a:pt x="4981433" y="54977"/>
                  </a:cubicBezTo>
                  <a:cubicBezTo>
                    <a:pt x="5049672" y="89096"/>
                    <a:pt x="5120185" y="196004"/>
                    <a:pt x="5199797" y="232398"/>
                  </a:cubicBezTo>
                  <a:cubicBezTo>
                    <a:pt x="5279409" y="268792"/>
                    <a:pt x="5354472" y="268792"/>
                    <a:pt x="5459105" y="273341"/>
                  </a:cubicBezTo>
                  <a:cubicBezTo>
                    <a:pt x="5563738" y="277890"/>
                    <a:pt x="5695666" y="268792"/>
                    <a:pt x="5827594" y="259694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>
              <a:off x="6883401" y="3718308"/>
              <a:ext cx="14401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08" name="椭圆 107"/>
            <p:cNvSpPr/>
            <p:nvPr/>
          </p:nvSpPr>
          <p:spPr>
            <a:xfrm>
              <a:off x="6163321" y="3646300"/>
              <a:ext cx="144016" cy="14401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177223" y="4589584"/>
              <a:ext cx="118145" cy="1368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160096" y="2710197"/>
              <a:ext cx="146149" cy="14609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676669" y="2679603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740352" y="4231841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v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691818" y="4634040"/>
              <a:ext cx="118145" cy="1368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674691" y="2754653"/>
              <a:ext cx="146149" cy="14609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2191264" y="2668850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254947" y="4365104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v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任意多边形 83"/>
            <p:cNvSpPr/>
            <p:nvPr/>
          </p:nvSpPr>
          <p:spPr>
            <a:xfrm>
              <a:off x="7417545" y="3390175"/>
              <a:ext cx="462988" cy="177614"/>
            </a:xfrm>
            <a:custGeom>
              <a:avLst/>
              <a:gdLst>
                <a:gd name="connsiteX0" fmla="*/ 0 w 5827594"/>
                <a:gd name="connsiteY0" fmla="*/ 246046 h 491909"/>
                <a:gd name="connsiteX1" fmla="*/ 177421 w 5827594"/>
                <a:gd name="connsiteY1" fmla="*/ 95921 h 491909"/>
                <a:gd name="connsiteX2" fmla="*/ 382137 w 5827594"/>
                <a:gd name="connsiteY2" fmla="*/ 386 h 491909"/>
                <a:gd name="connsiteX3" fmla="*/ 586854 w 5827594"/>
                <a:gd name="connsiteY3" fmla="*/ 68625 h 491909"/>
                <a:gd name="connsiteX4" fmla="*/ 750627 w 5827594"/>
                <a:gd name="connsiteY4" fmla="*/ 218750 h 491909"/>
                <a:gd name="connsiteX5" fmla="*/ 873457 w 5827594"/>
                <a:gd name="connsiteY5" fmla="*/ 355228 h 491909"/>
                <a:gd name="connsiteX6" fmla="*/ 1160060 w 5827594"/>
                <a:gd name="connsiteY6" fmla="*/ 491706 h 491909"/>
                <a:gd name="connsiteX7" fmla="*/ 1378424 w 5827594"/>
                <a:gd name="connsiteY7" fmla="*/ 382524 h 491909"/>
                <a:gd name="connsiteX8" fmla="*/ 1528549 w 5827594"/>
                <a:gd name="connsiteY8" fmla="*/ 246046 h 491909"/>
                <a:gd name="connsiteX9" fmla="*/ 1665027 w 5827594"/>
                <a:gd name="connsiteY9" fmla="*/ 123216 h 491909"/>
                <a:gd name="connsiteX10" fmla="*/ 1856096 w 5827594"/>
                <a:gd name="connsiteY10" fmla="*/ 54977 h 491909"/>
                <a:gd name="connsiteX11" fmla="*/ 2142699 w 5827594"/>
                <a:gd name="connsiteY11" fmla="*/ 177807 h 491909"/>
                <a:gd name="connsiteX12" fmla="*/ 2333767 w 5827594"/>
                <a:gd name="connsiteY12" fmla="*/ 327932 h 491909"/>
                <a:gd name="connsiteX13" fmla="*/ 2497540 w 5827594"/>
                <a:gd name="connsiteY13" fmla="*/ 409819 h 491909"/>
                <a:gd name="connsiteX14" fmla="*/ 2661314 w 5827594"/>
                <a:gd name="connsiteY14" fmla="*/ 450762 h 491909"/>
                <a:gd name="connsiteX15" fmla="*/ 2961564 w 5827594"/>
                <a:gd name="connsiteY15" fmla="*/ 286989 h 491909"/>
                <a:gd name="connsiteX16" fmla="*/ 3152633 w 5827594"/>
                <a:gd name="connsiteY16" fmla="*/ 136864 h 491909"/>
                <a:gd name="connsiteX17" fmla="*/ 3343702 w 5827594"/>
                <a:gd name="connsiteY17" fmla="*/ 54977 h 491909"/>
                <a:gd name="connsiteX18" fmla="*/ 3589361 w 5827594"/>
                <a:gd name="connsiteY18" fmla="*/ 164159 h 491909"/>
                <a:gd name="connsiteX19" fmla="*/ 3753134 w 5827594"/>
                <a:gd name="connsiteY19" fmla="*/ 300637 h 491909"/>
                <a:gd name="connsiteX20" fmla="*/ 3916908 w 5827594"/>
                <a:gd name="connsiteY20" fmla="*/ 423467 h 491909"/>
                <a:gd name="connsiteX21" fmla="*/ 4189863 w 5827594"/>
                <a:gd name="connsiteY21" fmla="*/ 450762 h 491909"/>
                <a:gd name="connsiteX22" fmla="*/ 4476466 w 5827594"/>
                <a:gd name="connsiteY22" fmla="*/ 327932 h 491909"/>
                <a:gd name="connsiteX23" fmla="*/ 4640239 w 5827594"/>
                <a:gd name="connsiteY23" fmla="*/ 150512 h 491909"/>
                <a:gd name="connsiteX24" fmla="*/ 4790364 w 5827594"/>
                <a:gd name="connsiteY24" fmla="*/ 27682 h 491909"/>
                <a:gd name="connsiteX25" fmla="*/ 4981433 w 5827594"/>
                <a:gd name="connsiteY25" fmla="*/ 54977 h 491909"/>
                <a:gd name="connsiteX26" fmla="*/ 5199797 w 5827594"/>
                <a:gd name="connsiteY26" fmla="*/ 232398 h 491909"/>
                <a:gd name="connsiteX27" fmla="*/ 5459105 w 5827594"/>
                <a:gd name="connsiteY27" fmla="*/ 273341 h 491909"/>
                <a:gd name="connsiteX28" fmla="*/ 5827594 w 5827594"/>
                <a:gd name="connsiteY28" fmla="*/ 259694 h 49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27594" h="491909">
                  <a:moveTo>
                    <a:pt x="0" y="246046"/>
                  </a:moveTo>
                  <a:cubicBezTo>
                    <a:pt x="56866" y="191455"/>
                    <a:pt x="113732" y="136864"/>
                    <a:pt x="177421" y="95921"/>
                  </a:cubicBezTo>
                  <a:cubicBezTo>
                    <a:pt x="241111" y="54978"/>
                    <a:pt x="313898" y="4935"/>
                    <a:pt x="382137" y="386"/>
                  </a:cubicBezTo>
                  <a:cubicBezTo>
                    <a:pt x="450376" y="-4163"/>
                    <a:pt x="525439" y="32231"/>
                    <a:pt x="586854" y="68625"/>
                  </a:cubicBezTo>
                  <a:cubicBezTo>
                    <a:pt x="648269" y="105019"/>
                    <a:pt x="702860" y="170983"/>
                    <a:pt x="750627" y="218750"/>
                  </a:cubicBezTo>
                  <a:cubicBezTo>
                    <a:pt x="798394" y="266517"/>
                    <a:pt x="805218" y="309735"/>
                    <a:pt x="873457" y="355228"/>
                  </a:cubicBezTo>
                  <a:cubicBezTo>
                    <a:pt x="941696" y="400721"/>
                    <a:pt x="1075899" y="487157"/>
                    <a:pt x="1160060" y="491706"/>
                  </a:cubicBezTo>
                  <a:cubicBezTo>
                    <a:pt x="1244221" y="496255"/>
                    <a:pt x="1317009" y="423467"/>
                    <a:pt x="1378424" y="382524"/>
                  </a:cubicBezTo>
                  <a:cubicBezTo>
                    <a:pt x="1439839" y="341581"/>
                    <a:pt x="1528549" y="246046"/>
                    <a:pt x="1528549" y="246046"/>
                  </a:cubicBezTo>
                  <a:cubicBezTo>
                    <a:pt x="1576316" y="202828"/>
                    <a:pt x="1610436" y="155061"/>
                    <a:pt x="1665027" y="123216"/>
                  </a:cubicBezTo>
                  <a:cubicBezTo>
                    <a:pt x="1719618" y="91371"/>
                    <a:pt x="1776484" y="45879"/>
                    <a:pt x="1856096" y="54977"/>
                  </a:cubicBezTo>
                  <a:cubicBezTo>
                    <a:pt x="1935708" y="64075"/>
                    <a:pt x="2063087" y="132315"/>
                    <a:pt x="2142699" y="177807"/>
                  </a:cubicBezTo>
                  <a:cubicBezTo>
                    <a:pt x="2222311" y="223299"/>
                    <a:pt x="2274627" y="289263"/>
                    <a:pt x="2333767" y="327932"/>
                  </a:cubicBezTo>
                  <a:cubicBezTo>
                    <a:pt x="2392907" y="366601"/>
                    <a:pt x="2442949" y="389347"/>
                    <a:pt x="2497540" y="409819"/>
                  </a:cubicBezTo>
                  <a:cubicBezTo>
                    <a:pt x="2552131" y="430291"/>
                    <a:pt x="2583977" y="471234"/>
                    <a:pt x="2661314" y="450762"/>
                  </a:cubicBezTo>
                  <a:cubicBezTo>
                    <a:pt x="2738651" y="430290"/>
                    <a:pt x="2879678" y="339305"/>
                    <a:pt x="2961564" y="286989"/>
                  </a:cubicBezTo>
                  <a:cubicBezTo>
                    <a:pt x="3043450" y="234673"/>
                    <a:pt x="3088943" y="175533"/>
                    <a:pt x="3152633" y="136864"/>
                  </a:cubicBezTo>
                  <a:cubicBezTo>
                    <a:pt x="3216323" y="98195"/>
                    <a:pt x="3270914" y="50428"/>
                    <a:pt x="3343702" y="54977"/>
                  </a:cubicBezTo>
                  <a:cubicBezTo>
                    <a:pt x="3416490" y="59526"/>
                    <a:pt x="3521122" y="123216"/>
                    <a:pt x="3589361" y="164159"/>
                  </a:cubicBezTo>
                  <a:cubicBezTo>
                    <a:pt x="3657600" y="205102"/>
                    <a:pt x="3698543" y="257419"/>
                    <a:pt x="3753134" y="300637"/>
                  </a:cubicBezTo>
                  <a:cubicBezTo>
                    <a:pt x="3807725" y="343855"/>
                    <a:pt x="3844120" y="398446"/>
                    <a:pt x="3916908" y="423467"/>
                  </a:cubicBezTo>
                  <a:cubicBezTo>
                    <a:pt x="3989696" y="448488"/>
                    <a:pt x="4096603" y="466685"/>
                    <a:pt x="4189863" y="450762"/>
                  </a:cubicBezTo>
                  <a:cubicBezTo>
                    <a:pt x="4283123" y="434840"/>
                    <a:pt x="4401403" y="377974"/>
                    <a:pt x="4476466" y="327932"/>
                  </a:cubicBezTo>
                  <a:cubicBezTo>
                    <a:pt x="4551529" y="277890"/>
                    <a:pt x="4587923" y="200554"/>
                    <a:pt x="4640239" y="150512"/>
                  </a:cubicBezTo>
                  <a:cubicBezTo>
                    <a:pt x="4692555" y="100470"/>
                    <a:pt x="4733498" y="43604"/>
                    <a:pt x="4790364" y="27682"/>
                  </a:cubicBezTo>
                  <a:cubicBezTo>
                    <a:pt x="4847230" y="11760"/>
                    <a:pt x="4913194" y="20858"/>
                    <a:pt x="4981433" y="54977"/>
                  </a:cubicBezTo>
                  <a:cubicBezTo>
                    <a:pt x="5049672" y="89096"/>
                    <a:pt x="5120185" y="196004"/>
                    <a:pt x="5199797" y="232398"/>
                  </a:cubicBezTo>
                  <a:cubicBezTo>
                    <a:pt x="5279409" y="268792"/>
                    <a:pt x="5354472" y="268792"/>
                    <a:pt x="5459105" y="273341"/>
                  </a:cubicBezTo>
                  <a:cubicBezTo>
                    <a:pt x="5563738" y="277890"/>
                    <a:pt x="5695666" y="268792"/>
                    <a:pt x="5827594" y="259694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>
            <a:xfrm>
              <a:off x="7849593" y="3462183"/>
              <a:ext cx="14401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9" name="椭圆 118"/>
            <p:cNvSpPr/>
            <p:nvPr/>
          </p:nvSpPr>
          <p:spPr>
            <a:xfrm>
              <a:off x="8078972" y="3390175"/>
              <a:ext cx="144016" cy="14401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任意多边形 86"/>
            <p:cNvSpPr/>
            <p:nvPr/>
          </p:nvSpPr>
          <p:spPr>
            <a:xfrm>
              <a:off x="7435131" y="3952890"/>
              <a:ext cx="462988" cy="177614"/>
            </a:xfrm>
            <a:custGeom>
              <a:avLst/>
              <a:gdLst>
                <a:gd name="connsiteX0" fmla="*/ 0 w 5827594"/>
                <a:gd name="connsiteY0" fmla="*/ 246046 h 491909"/>
                <a:gd name="connsiteX1" fmla="*/ 177421 w 5827594"/>
                <a:gd name="connsiteY1" fmla="*/ 95921 h 491909"/>
                <a:gd name="connsiteX2" fmla="*/ 382137 w 5827594"/>
                <a:gd name="connsiteY2" fmla="*/ 386 h 491909"/>
                <a:gd name="connsiteX3" fmla="*/ 586854 w 5827594"/>
                <a:gd name="connsiteY3" fmla="*/ 68625 h 491909"/>
                <a:gd name="connsiteX4" fmla="*/ 750627 w 5827594"/>
                <a:gd name="connsiteY4" fmla="*/ 218750 h 491909"/>
                <a:gd name="connsiteX5" fmla="*/ 873457 w 5827594"/>
                <a:gd name="connsiteY5" fmla="*/ 355228 h 491909"/>
                <a:gd name="connsiteX6" fmla="*/ 1160060 w 5827594"/>
                <a:gd name="connsiteY6" fmla="*/ 491706 h 491909"/>
                <a:gd name="connsiteX7" fmla="*/ 1378424 w 5827594"/>
                <a:gd name="connsiteY7" fmla="*/ 382524 h 491909"/>
                <a:gd name="connsiteX8" fmla="*/ 1528549 w 5827594"/>
                <a:gd name="connsiteY8" fmla="*/ 246046 h 491909"/>
                <a:gd name="connsiteX9" fmla="*/ 1665027 w 5827594"/>
                <a:gd name="connsiteY9" fmla="*/ 123216 h 491909"/>
                <a:gd name="connsiteX10" fmla="*/ 1856096 w 5827594"/>
                <a:gd name="connsiteY10" fmla="*/ 54977 h 491909"/>
                <a:gd name="connsiteX11" fmla="*/ 2142699 w 5827594"/>
                <a:gd name="connsiteY11" fmla="*/ 177807 h 491909"/>
                <a:gd name="connsiteX12" fmla="*/ 2333767 w 5827594"/>
                <a:gd name="connsiteY12" fmla="*/ 327932 h 491909"/>
                <a:gd name="connsiteX13" fmla="*/ 2497540 w 5827594"/>
                <a:gd name="connsiteY13" fmla="*/ 409819 h 491909"/>
                <a:gd name="connsiteX14" fmla="*/ 2661314 w 5827594"/>
                <a:gd name="connsiteY14" fmla="*/ 450762 h 491909"/>
                <a:gd name="connsiteX15" fmla="*/ 2961564 w 5827594"/>
                <a:gd name="connsiteY15" fmla="*/ 286989 h 491909"/>
                <a:gd name="connsiteX16" fmla="*/ 3152633 w 5827594"/>
                <a:gd name="connsiteY16" fmla="*/ 136864 h 491909"/>
                <a:gd name="connsiteX17" fmla="*/ 3343702 w 5827594"/>
                <a:gd name="connsiteY17" fmla="*/ 54977 h 491909"/>
                <a:gd name="connsiteX18" fmla="*/ 3589361 w 5827594"/>
                <a:gd name="connsiteY18" fmla="*/ 164159 h 491909"/>
                <a:gd name="connsiteX19" fmla="*/ 3753134 w 5827594"/>
                <a:gd name="connsiteY19" fmla="*/ 300637 h 491909"/>
                <a:gd name="connsiteX20" fmla="*/ 3916908 w 5827594"/>
                <a:gd name="connsiteY20" fmla="*/ 423467 h 491909"/>
                <a:gd name="connsiteX21" fmla="*/ 4189863 w 5827594"/>
                <a:gd name="connsiteY21" fmla="*/ 450762 h 491909"/>
                <a:gd name="connsiteX22" fmla="*/ 4476466 w 5827594"/>
                <a:gd name="connsiteY22" fmla="*/ 327932 h 491909"/>
                <a:gd name="connsiteX23" fmla="*/ 4640239 w 5827594"/>
                <a:gd name="connsiteY23" fmla="*/ 150512 h 491909"/>
                <a:gd name="connsiteX24" fmla="*/ 4790364 w 5827594"/>
                <a:gd name="connsiteY24" fmla="*/ 27682 h 491909"/>
                <a:gd name="connsiteX25" fmla="*/ 4981433 w 5827594"/>
                <a:gd name="connsiteY25" fmla="*/ 54977 h 491909"/>
                <a:gd name="connsiteX26" fmla="*/ 5199797 w 5827594"/>
                <a:gd name="connsiteY26" fmla="*/ 232398 h 491909"/>
                <a:gd name="connsiteX27" fmla="*/ 5459105 w 5827594"/>
                <a:gd name="connsiteY27" fmla="*/ 273341 h 491909"/>
                <a:gd name="connsiteX28" fmla="*/ 5827594 w 5827594"/>
                <a:gd name="connsiteY28" fmla="*/ 259694 h 49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27594" h="491909">
                  <a:moveTo>
                    <a:pt x="0" y="246046"/>
                  </a:moveTo>
                  <a:cubicBezTo>
                    <a:pt x="56866" y="191455"/>
                    <a:pt x="113732" y="136864"/>
                    <a:pt x="177421" y="95921"/>
                  </a:cubicBezTo>
                  <a:cubicBezTo>
                    <a:pt x="241111" y="54978"/>
                    <a:pt x="313898" y="4935"/>
                    <a:pt x="382137" y="386"/>
                  </a:cubicBezTo>
                  <a:cubicBezTo>
                    <a:pt x="450376" y="-4163"/>
                    <a:pt x="525439" y="32231"/>
                    <a:pt x="586854" y="68625"/>
                  </a:cubicBezTo>
                  <a:cubicBezTo>
                    <a:pt x="648269" y="105019"/>
                    <a:pt x="702860" y="170983"/>
                    <a:pt x="750627" y="218750"/>
                  </a:cubicBezTo>
                  <a:cubicBezTo>
                    <a:pt x="798394" y="266517"/>
                    <a:pt x="805218" y="309735"/>
                    <a:pt x="873457" y="355228"/>
                  </a:cubicBezTo>
                  <a:cubicBezTo>
                    <a:pt x="941696" y="400721"/>
                    <a:pt x="1075899" y="487157"/>
                    <a:pt x="1160060" y="491706"/>
                  </a:cubicBezTo>
                  <a:cubicBezTo>
                    <a:pt x="1244221" y="496255"/>
                    <a:pt x="1317009" y="423467"/>
                    <a:pt x="1378424" y="382524"/>
                  </a:cubicBezTo>
                  <a:cubicBezTo>
                    <a:pt x="1439839" y="341581"/>
                    <a:pt x="1528549" y="246046"/>
                    <a:pt x="1528549" y="246046"/>
                  </a:cubicBezTo>
                  <a:cubicBezTo>
                    <a:pt x="1576316" y="202828"/>
                    <a:pt x="1610436" y="155061"/>
                    <a:pt x="1665027" y="123216"/>
                  </a:cubicBezTo>
                  <a:cubicBezTo>
                    <a:pt x="1719618" y="91371"/>
                    <a:pt x="1776484" y="45879"/>
                    <a:pt x="1856096" y="54977"/>
                  </a:cubicBezTo>
                  <a:cubicBezTo>
                    <a:pt x="1935708" y="64075"/>
                    <a:pt x="2063087" y="132315"/>
                    <a:pt x="2142699" y="177807"/>
                  </a:cubicBezTo>
                  <a:cubicBezTo>
                    <a:pt x="2222311" y="223299"/>
                    <a:pt x="2274627" y="289263"/>
                    <a:pt x="2333767" y="327932"/>
                  </a:cubicBezTo>
                  <a:cubicBezTo>
                    <a:pt x="2392907" y="366601"/>
                    <a:pt x="2442949" y="389347"/>
                    <a:pt x="2497540" y="409819"/>
                  </a:cubicBezTo>
                  <a:cubicBezTo>
                    <a:pt x="2552131" y="430291"/>
                    <a:pt x="2583977" y="471234"/>
                    <a:pt x="2661314" y="450762"/>
                  </a:cubicBezTo>
                  <a:cubicBezTo>
                    <a:pt x="2738651" y="430290"/>
                    <a:pt x="2879678" y="339305"/>
                    <a:pt x="2961564" y="286989"/>
                  </a:cubicBezTo>
                  <a:cubicBezTo>
                    <a:pt x="3043450" y="234673"/>
                    <a:pt x="3088943" y="175533"/>
                    <a:pt x="3152633" y="136864"/>
                  </a:cubicBezTo>
                  <a:cubicBezTo>
                    <a:pt x="3216323" y="98195"/>
                    <a:pt x="3270914" y="50428"/>
                    <a:pt x="3343702" y="54977"/>
                  </a:cubicBezTo>
                  <a:cubicBezTo>
                    <a:pt x="3416490" y="59526"/>
                    <a:pt x="3521122" y="123216"/>
                    <a:pt x="3589361" y="164159"/>
                  </a:cubicBezTo>
                  <a:cubicBezTo>
                    <a:pt x="3657600" y="205102"/>
                    <a:pt x="3698543" y="257419"/>
                    <a:pt x="3753134" y="300637"/>
                  </a:cubicBezTo>
                  <a:cubicBezTo>
                    <a:pt x="3807725" y="343855"/>
                    <a:pt x="3844120" y="398446"/>
                    <a:pt x="3916908" y="423467"/>
                  </a:cubicBezTo>
                  <a:cubicBezTo>
                    <a:pt x="3989696" y="448488"/>
                    <a:pt x="4096603" y="466685"/>
                    <a:pt x="4189863" y="450762"/>
                  </a:cubicBezTo>
                  <a:cubicBezTo>
                    <a:pt x="4283123" y="434840"/>
                    <a:pt x="4401403" y="377974"/>
                    <a:pt x="4476466" y="327932"/>
                  </a:cubicBezTo>
                  <a:cubicBezTo>
                    <a:pt x="4551529" y="277890"/>
                    <a:pt x="4587923" y="200554"/>
                    <a:pt x="4640239" y="150512"/>
                  </a:cubicBezTo>
                  <a:cubicBezTo>
                    <a:pt x="4692555" y="100470"/>
                    <a:pt x="4733498" y="43604"/>
                    <a:pt x="4790364" y="27682"/>
                  </a:cubicBezTo>
                  <a:cubicBezTo>
                    <a:pt x="4847230" y="11760"/>
                    <a:pt x="4913194" y="20858"/>
                    <a:pt x="4981433" y="54977"/>
                  </a:cubicBezTo>
                  <a:cubicBezTo>
                    <a:pt x="5049672" y="89096"/>
                    <a:pt x="5120185" y="196004"/>
                    <a:pt x="5199797" y="232398"/>
                  </a:cubicBezTo>
                  <a:cubicBezTo>
                    <a:pt x="5279409" y="268792"/>
                    <a:pt x="5354472" y="268792"/>
                    <a:pt x="5459105" y="273341"/>
                  </a:cubicBezTo>
                  <a:cubicBezTo>
                    <a:pt x="5563738" y="277890"/>
                    <a:pt x="5695666" y="268792"/>
                    <a:pt x="5827594" y="259694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7867179" y="4024898"/>
              <a:ext cx="14401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22" name="椭圆 121"/>
            <p:cNvSpPr/>
            <p:nvPr/>
          </p:nvSpPr>
          <p:spPr>
            <a:xfrm>
              <a:off x="8083203" y="3956465"/>
              <a:ext cx="144016" cy="14401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任意多边形 92"/>
            <p:cNvSpPr/>
            <p:nvPr/>
          </p:nvSpPr>
          <p:spPr>
            <a:xfrm>
              <a:off x="1979712" y="3649705"/>
              <a:ext cx="462988" cy="177614"/>
            </a:xfrm>
            <a:custGeom>
              <a:avLst/>
              <a:gdLst>
                <a:gd name="connsiteX0" fmla="*/ 0 w 5827594"/>
                <a:gd name="connsiteY0" fmla="*/ 246046 h 491909"/>
                <a:gd name="connsiteX1" fmla="*/ 177421 w 5827594"/>
                <a:gd name="connsiteY1" fmla="*/ 95921 h 491909"/>
                <a:gd name="connsiteX2" fmla="*/ 382137 w 5827594"/>
                <a:gd name="connsiteY2" fmla="*/ 386 h 491909"/>
                <a:gd name="connsiteX3" fmla="*/ 586854 w 5827594"/>
                <a:gd name="connsiteY3" fmla="*/ 68625 h 491909"/>
                <a:gd name="connsiteX4" fmla="*/ 750627 w 5827594"/>
                <a:gd name="connsiteY4" fmla="*/ 218750 h 491909"/>
                <a:gd name="connsiteX5" fmla="*/ 873457 w 5827594"/>
                <a:gd name="connsiteY5" fmla="*/ 355228 h 491909"/>
                <a:gd name="connsiteX6" fmla="*/ 1160060 w 5827594"/>
                <a:gd name="connsiteY6" fmla="*/ 491706 h 491909"/>
                <a:gd name="connsiteX7" fmla="*/ 1378424 w 5827594"/>
                <a:gd name="connsiteY7" fmla="*/ 382524 h 491909"/>
                <a:gd name="connsiteX8" fmla="*/ 1528549 w 5827594"/>
                <a:gd name="connsiteY8" fmla="*/ 246046 h 491909"/>
                <a:gd name="connsiteX9" fmla="*/ 1665027 w 5827594"/>
                <a:gd name="connsiteY9" fmla="*/ 123216 h 491909"/>
                <a:gd name="connsiteX10" fmla="*/ 1856096 w 5827594"/>
                <a:gd name="connsiteY10" fmla="*/ 54977 h 491909"/>
                <a:gd name="connsiteX11" fmla="*/ 2142699 w 5827594"/>
                <a:gd name="connsiteY11" fmla="*/ 177807 h 491909"/>
                <a:gd name="connsiteX12" fmla="*/ 2333767 w 5827594"/>
                <a:gd name="connsiteY12" fmla="*/ 327932 h 491909"/>
                <a:gd name="connsiteX13" fmla="*/ 2497540 w 5827594"/>
                <a:gd name="connsiteY13" fmla="*/ 409819 h 491909"/>
                <a:gd name="connsiteX14" fmla="*/ 2661314 w 5827594"/>
                <a:gd name="connsiteY14" fmla="*/ 450762 h 491909"/>
                <a:gd name="connsiteX15" fmla="*/ 2961564 w 5827594"/>
                <a:gd name="connsiteY15" fmla="*/ 286989 h 491909"/>
                <a:gd name="connsiteX16" fmla="*/ 3152633 w 5827594"/>
                <a:gd name="connsiteY16" fmla="*/ 136864 h 491909"/>
                <a:gd name="connsiteX17" fmla="*/ 3343702 w 5827594"/>
                <a:gd name="connsiteY17" fmla="*/ 54977 h 491909"/>
                <a:gd name="connsiteX18" fmla="*/ 3589361 w 5827594"/>
                <a:gd name="connsiteY18" fmla="*/ 164159 h 491909"/>
                <a:gd name="connsiteX19" fmla="*/ 3753134 w 5827594"/>
                <a:gd name="connsiteY19" fmla="*/ 300637 h 491909"/>
                <a:gd name="connsiteX20" fmla="*/ 3916908 w 5827594"/>
                <a:gd name="connsiteY20" fmla="*/ 423467 h 491909"/>
                <a:gd name="connsiteX21" fmla="*/ 4189863 w 5827594"/>
                <a:gd name="connsiteY21" fmla="*/ 450762 h 491909"/>
                <a:gd name="connsiteX22" fmla="*/ 4476466 w 5827594"/>
                <a:gd name="connsiteY22" fmla="*/ 327932 h 491909"/>
                <a:gd name="connsiteX23" fmla="*/ 4640239 w 5827594"/>
                <a:gd name="connsiteY23" fmla="*/ 150512 h 491909"/>
                <a:gd name="connsiteX24" fmla="*/ 4790364 w 5827594"/>
                <a:gd name="connsiteY24" fmla="*/ 27682 h 491909"/>
                <a:gd name="connsiteX25" fmla="*/ 4981433 w 5827594"/>
                <a:gd name="connsiteY25" fmla="*/ 54977 h 491909"/>
                <a:gd name="connsiteX26" fmla="*/ 5199797 w 5827594"/>
                <a:gd name="connsiteY26" fmla="*/ 232398 h 491909"/>
                <a:gd name="connsiteX27" fmla="*/ 5459105 w 5827594"/>
                <a:gd name="connsiteY27" fmla="*/ 273341 h 491909"/>
                <a:gd name="connsiteX28" fmla="*/ 5827594 w 5827594"/>
                <a:gd name="connsiteY28" fmla="*/ 259694 h 49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27594" h="491909">
                  <a:moveTo>
                    <a:pt x="0" y="246046"/>
                  </a:moveTo>
                  <a:cubicBezTo>
                    <a:pt x="56866" y="191455"/>
                    <a:pt x="113732" y="136864"/>
                    <a:pt x="177421" y="95921"/>
                  </a:cubicBezTo>
                  <a:cubicBezTo>
                    <a:pt x="241111" y="54978"/>
                    <a:pt x="313898" y="4935"/>
                    <a:pt x="382137" y="386"/>
                  </a:cubicBezTo>
                  <a:cubicBezTo>
                    <a:pt x="450376" y="-4163"/>
                    <a:pt x="525439" y="32231"/>
                    <a:pt x="586854" y="68625"/>
                  </a:cubicBezTo>
                  <a:cubicBezTo>
                    <a:pt x="648269" y="105019"/>
                    <a:pt x="702860" y="170983"/>
                    <a:pt x="750627" y="218750"/>
                  </a:cubicBezTo>
                  <a:cubicBezTo>
                    <a:pt x="798394" y="266517"/>
                    <a:pt x="805218" y="309735"/>
                    <a:pt x="873457" y="355228"/>
                  </a:cubicBezTo>
                  <a:cubicBezTo>
                    <a:pt x="941696" y="400721"/>
                    <a:pt x="1075899" y="487157"/>
                    <a:pt x="1160060" y="491706"/>
                  </a:cubicBezTo>
                  <a:cubicBezTo>
                    <a:pt x="1244221" y="496255"/>
                    <a:pt x="1317009" y="423467"/>
                    <a:pt x="1378424" y="382524"/>
                  </a:cubicBezTo>
                  <a:cubicBezTo>
                    <a:pt x="1439839" y="341581"/>
                    <a:pt x="1528549" y="246046"/>
                    <a:pt x="1528549" y="246046"/>
                  </a:cubicBezTo>
                  <a:cubicBezTo>
                    <a:pt x="1576316" y="202828"/>
                    <a:pt x="1610436" y="155061"/>
                    <a:pt x="1665027" y="123216"/>
                  </a:cubicBezTo>
                  <a:cubicBezTo>
                    <a:pt x="1719618" y="91371"/>
                    <a:pt x="1776484" y="45879"/>
                    <a:pt x="1856096" y="54977"/>
                  </a:cubicBezTo>
                  <a:cubicBezTo>
                    <a:pt x="1935708" y="64075"/>
                    <a:pt x="2063087" y="132315"/>
                    <a:pt x="2142699" y="177807"/>
                  </a:cubicBezTo>
                  <a:cubicBezTo>
                    <a:pt x="2222311" y="223299"/>
                    <a:pt x="2274627" y="289263"/>
                    <a:pt x="2333767" y="327932"/>
                  </a:cubicBezTo>
                  <a:cubicBezTo>
                    <a:pt x="2392907" y="366601"/>
                    <a:pt x="2442949" y="389347"/>
                    <a:pt x="2497540" y="409819"/>
                  </a:cubicBezTo>
                  <a:cubicBezTo>
                    <a:pt x="2552131" y="430291"/>
                    <a:pt x="2583977" y="471234"/>
                    <a:pt x="2661314" y="450762"/>
                  </a:cubicBezTo>
                  <a:cubicBezTo>
                    <a:pt x="2738651" y="430290"/>
                    <a:pt x="2879678" y="339305"/>
                    <a:pt x="2961564" y="286989"/>
                  </a:cubicBezTo>
                  <a:cubicBezTo>
                    <a:pt x="3043450" y="234673"/>
                    <a:pt x="3088943" y="175533"/>
                    <a:pt x="3152633" y="136864"/>
                  </a:cubicBezTo>
                  <a:cubicBezTo>
                    <a:pt x="3216323" y="98195"/>
                    <a:pt x="3270914" y="50428"/>
                    <a:pt x="3343702" y="54977"/>
                  </a:cubicBezTo>
                  <a:cubicBezTo>
                    <a:pt x="3416490" y="59526"/>
                    <a:pt x="3521122" y="123216"/>
                    <a:pt x="3589361" y="164159"/>
                  </a:cubicBezTo>
                  <a:cubicBezTo>
                    <a:pt x="3657600" y="205102"/>
                    <a:pt x="3698543" y="257419"/>
                    <a:pt x="3753134" y="300637"/>
                  </a:cubicBezTo>
                  <a:cubicBezTo>
                    <a:pt x="3807725" y="343855"/>
                    <a:pt x="3844120" y="398446"/>
                    <a:pt x="3916908" y="423467"/>
                  </a:cubicBezTo>
                  <a:cubicBezTo>
                    <a:pt x="3989696" y="448488"/>
                    <a:pt x="4096603" y="466685"/>
                    <a:pt x="4189863" y="450762"/>
                  </a:cubicBezTo>
                  <a:cubicBezTo>
                    <a:pt x="4283123" y="434840"/>
                    <a:pt x="4401403" y="377974"/>
                    <a:pt x="4476466" y="327932"/>
                  </a:cubicBezTo>
                  <a:cubicBezTo>
                    <a:pt x="4551529" y="277890"/>
                    <a:pt x="4587923" y="200554"/>
                    <a:pt x="4640239" y="150512"/>
                  </a:cubicBezTo>
                  <a:cubicBezTo>
                    <a:pt x="4692555" y="100470"/>
                    <a:pt x="4733498" y="43604"/>
                    <a:pt x="4790364" y="27682"/>
                  </a:cubicBezTo>
                  <a:cubicBezTo>
                    <a:pt x="4847230" y="11760"/>
                    <a:pt x="4913194" y="20858"/>
                    <a:pt x="4981433" y="54977"/>
                  </a:cubicBezTo>
                  <a:cubicBezTo>
                    <a:pt x="5049672" y="89096"/>
                    <a:pt x="5120185" y="196004"/>
                    <a:pt x="5199797" y="232398"/>
                  </a:cubicBezTo>
                  <a:cubicBezTo>
                    <a:pt x="5279409" y="268792"/>
                    <a:pt x="5354472" y="268792"/>
                    <a:pt x="5459105" y="273341"/>
                  </a:cubicBezTo>
                  <a:cubicBezTo>
                    <a:pt x="5563738" y="277890"/>
                    <a:pt x="5695666" y="268792"/>
                    <a:pt x="5827594" y="259694"/>
                  </a:cubicBez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2411760" y="3721713"/>
              <a:ext cx="14401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25" name="椭圆 124"/>
            <p:cNvSpPr/>
            <p:nvPr/>
          </p:nvSpPr>
          <p:spPr>
            <a:xfrm>
              <a:off x="2632256" y="3658001"/>
              <a:ext cx="144016" cy="14401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690283" y="2535587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4686389" y="4531161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277819" y="2508330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273925" y="4503904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723232" y="2569585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791346" y="4565159"/>
              <a:ext cx="576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983139" y="5597633"/>
              <a:ext cx="14401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受激吸收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6739385" y="5597633"/>
              <a:ext cx="14401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受激发射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187624" y="5631631"/>
              <a:ext cx="14401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自发辐射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辐射跃迁基本概念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2490"/>
            <a:ext cx="8229600" cy="201622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跃迁只能发生在初态被电子占据并且末态不被占据的状态对之间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当半导体材料中所有状态对都可以参与到辐射跃迁过程中时，辐射跃迁速率最大，用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能带不完全填充时，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的关系如下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 l="12104" t="10448" r="29241" b="29851"/>
          <a:stretch>
            <a:fillRect/>
          </a:stretch>
        </p:blipFill>
        <p:spPr bwMode="auto">
          <a:xfrm>
            <a:off x="457200" y="2955091"/>
            <a:ext cx="5400000" cy="34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80585" y="3913130"/>
          <a:ext cx="2458307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2" imgW="39624000" imgH="10363200" progId="Equation.3">
                  <p:embed/>
                </p:oleObj>
              </mc:Choice>
              <mc:Fallback>
                <p:oleObj name="公式" r:id="rId2" imgW="39624000" imgH="1036320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585" y="3913130"/>
                        <a:ext cx="2458307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7" name="Object 9"/>
          <p:cNvGraphicFramePr>
            <a:graphicFrameLocks noChangeAspect="1"/>
          </p:cNvGraphicFramePr>
          <p:nvPr/>
        </p:nvGraphicFramePr>
        <p:xfrm>
          <a:off x="6052006" y="4556054"/>
          <a:ext cx="2516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4" imgW="40538400" imgH="10363200" progId="Equation.3">
                  <p:embed/>
                </p:oleObj>
              </mc:Choice>
              <mc:Fallback>
                <p:oleObj name="公式" r:id="rId4" imgW="40538400" imgH="1036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006" y="4556054"/>
                        <a:ext cx="251618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4.5.1.1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辐射跃迁基本概念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所以有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/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只有                                     才能形成净受激发射，由于光子能量至少需要等于带隙能量，所以体材料有增益的基本条件是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44600" y="3729377"/>
          <a:ext cx="2654790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1" imgW="38100000" imgH="11277600" progId="Equation.3">
                  <p:embed/>
                </p:oleObj>
              </mc:Choice>
              <mc:Fallback>
                <p:oleObj name="公式" r:id="rId1" imgW="38100000" imgH="11277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600" y="3729377"/>
                        <a:ext cx="2654790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91680" y="4709753"/>
          <a:ext cx="2400312" cy="40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3" imgW="32918400" imgH="5486400" progId="Equation.3">
                  <p:embed/>
                </p:oleObj>
              </mc:Choice>
              <mc:Fallback>
                <p:oleObj name="公式" r:id="rId3" imgW="32918400" imgH="54864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09753"/>
                        <a:ext cx="2400312" cy="400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93334" y="5758852"/>
          <a:ext cx="1357322" cy="51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5" imgW="15240000" imgH="5791200" progId="Equation.3">
                  <p:embed/>
                </p:oleObj>
              </mc:Choice>
              <mc:Fallback>
                <p:oleObj name="公式" r:id="rId5" imgW="15240000" imgH="5791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334" y="5758852"/>
                        <a:ext cx="1357322" cy="515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87745" y="1915437"/>
          <a:ext cx="1968510" cy="39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7" imgW="25908000" imgH="5181600" progId="Equation.3">
                  <p:embed/>
                </p:oleObj>
              </mc:Choice>
              <mc:Fallback>
                <p:oleObj name="公式" r:id="rId7" imgW="25908000" imgH="5181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45" y="1915437"/>
                        <a:ext cx="1968510" cy="393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587745" y="2424232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9" imgW="25908000" imgH="5181600" progId="Equation.3">
                  <p:embed/>
                </p:oleObj>
              </mc:Choice>
              <mc:Fallback>
                <p:oleObj name="公式" r:id="rId9" imgW="25908000" imgH="518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45" y="2424232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031326" y="2880365"/>
          <a:ext cx="3081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11" imgW="40538400" imgH="5486400" progId="Equation.3">
                  <p:embed/>
                </p:oleObj>
              </mc:Choice>
              <mc:Fallback>
                <p:oleObj name="公式" r:id="rId11" imgW="405384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326" y="2880365"/>
                        <a:ext cx="30813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86578" y="1824327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6578" y="2395831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6578" y="285749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(4.5.3)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6578" y="392906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(4.5.4)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6578" y="5738733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(4.5.5)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辐射跃迁速率的基本描述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7358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为计算净受激辐射跃迁速率，需要求解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。下面介绍通过费米黄金定则求解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的方法。推导费米黄金定则的关键在于求解晶体中电子与电磁场的相互作用。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导带和价带的电子波函数满足薛定谔方程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代表动量算符，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代表位置矢量，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是自由电子质量，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是周期势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一般形式的解为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是以晶体晶格为周期的布洛赫函数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量子阱或量子线中空间局域化的波函数可写作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为展开系数，上式中使用了包络函数近似，即用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处的布洛赫函数代替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endParaRPr lang="zh-CN" altLang="en-US" sz="240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64034" y="2571254"/>
          <a:ext cx="3015931" cy="81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1" imgW="42976800" imgH="11582400" progId="Equation.3">
                  <p:embed/>
                </p:oleObj>
              </mc:Choice>
              <mc:Fallback>
                <p:oleObj name="公式" r:id="rId1" imgW="42976800" imgH="11582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034" y="2571254"/>
                        <a:ext cx="3015931" cy="812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25445" y="3929881"/>
          <a:ext cx="1506545" cy="41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3" imgW="22250400" imgH="6096000" progId="Equation.3">
                  <p:embed/>
                </p:oleObj>
              </mc:Choice>
              <mc:Fallback>
                <p:oleObj name="公式" r:id="rId3" imgW="22250400" imgH="60960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445" y="3929881"/>
                        <a:ext cx="1506545" cy="412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93008" y="5189839"/>
          <a:ext cx="6357982" cy="55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5" imgW="79857600" imgH="7010400" progId="Equation.3">
                  <p:embed/>
                </p:oleObj>
              </mc:Choice>
              <mc:Fallback>
                <p:oleObj name="公式" r:id="rId5" imgW="79857600" imgH="70104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008" y="5189839"/>
                        <a:ext cx="6357982" cy="558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0958" y="2677063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(4.5.6)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0958" y="4034385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(4.5.7)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9659" y="5197053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(4.5.8)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有源区结构的演变趋势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异质结有源区厚度的减小是有利于降低阈值电流密度的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为了进一步减小有源区厚度，同时又避免导波模式的截止，研究人员发明了分别限制异质结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(Separate-Confinement Heterostructure, SCH)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，以分别实现对光和载流子的限制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辐射跃迁速率的基本描述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2" name="画布 19"/>
          <p:cNvGrpSpPr/>
          <p:nvPr/>
        </p:nvGrpSpPr>
        <p:grpSpPr>
          <a:xfrm>
            <a:off x="1367644" y="1417638"/>
            <a:ext cx="6408712" cy="4634632"/>
            <a:chOff x="0" y="0"/>
            <a:chExt cx="3742055" cy="3076575"/>
          </a:xfrm>
        </p:grpSpPr>
        <p:sp>
          <p:nvSpPr>
            <p:cNvPr id="63" name="矩形 62"/>
            <p:cNvSpPr/>
            <p:nvPr/>
          </p:nvSpPr>
          <p:spPr>
            <a:xfrm>
              <a:off x="0" y="0"/>
              <a:ext cx="3742055" cy="3076575"/>
            </a:xfrm>
            <a:prstGeom prst="rect">
              <a:avLst/>
            </a:prstGeom>
          </p:spPr>
        </p:sp>
        <p:cxnSp>
          <p:nvCxnSpPr>
            <p:cNvPr id="64" name="直接连接符 63"/>
            <p:cNvCxnSpPr/>
            <p:nvPr/>
          </p:nvCxnSpPr>
          <p:spPr>
            <a:xfrm>
              <a:off x="500332" y="586596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>
            <a:xfrm>
              <a:off x="1431985" y="577970"/>
              <a:ext cx="0" cy="1436012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>
            <a:xfrm>
              <a:off x="1456296" y="2013982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>
            <a:xfrm>
              <a:off x="2346385" y="577970"/>
              <a:ext cx="0" cy="142896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>
            <a:xfrm>
              <a:off x="2344287" y="577970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69" name="任意多边形 10"/>
            <p:cNvSpPr/>
            <p:nvPr/>
          </p:nvSpPr>
          <p:spPr>
            <a:xfrm>
              <a:off x="314696" y="1324061"/>
              <a:ext cx="3230088" cy="670994"/>
            </a:xfrm>
            <a:custGeom>
              <a:avLst/>
              <a:gdLst>
                <a:gd name="connsiteX0" fmla="*/ 0 w 3230088"/>
                <a:gd name="connsiteY0" fmla="*/ 670994 h 670994"/>
                <a:gd name="connsiteX1" fmla="*/ 391886 w 3230088"/>
                <a:gd name="connsiteY1" fmla="*/ 629430 h 670994"/>
                <a:gd name="connsiteX2" fmla="*/ 700644 w 3230088"/>
                <a:gd name="connsiteY2" fmla="*/ 558178 h 670994"/>
                <a:gd name="connsiteX3" fmla="*/ 1045029 w 3230088"/>
                <a:gd name="connsiteY3" fmla="*/ 433487 h 670994"/>
                <a:gd name="connsiteX4" fmla="*/ 1246909 w 3230088"/>
                <a:gd name="connsiteY4" fmla="*/ 237544 h 670994"/>
                <a:gd name="connsiteX5" fmla="*/ 1430977 w 3230088"/>
                <a:gd name="connsiteY5" fmla="*/ 65352 h 670994"/>
                <a:gd name="connsiteX6" fmla="*/ 1585356 w 3230088"/>
                <a:gd name="connsiteY6" fmla="*/ 38 h 670994"/>
                <a:gd name="connsiteX7" fmla="*/ 1769423 w 3230088"/>
                <a:gd name="connsiteY7" fmla="*/ 59414 h 670994"/>
                <a:gd name="connsiteX8" fmla="*/ 1989117 w 3230088"/>
                <a:gd name="connsiteY8" fmla="*/ 255357 h 670994"/>
                <a:gd name="connsiteX9" fmla="*/ 2107870 w 3230088"/>
                <a:gd name="connsiteY9" fmla="*/ 380048 h 670994"/>
                <a:gd name="connsiteX10" fmla="*/ 2280062 w 3230088"/>
                <a:gd name="connsiteY10" fmla="*/ 475051 h 670994"/>
                <a:gd name="connsiteX11" fmla="*/ 2612571 w 3230088"/>
                <a:gd name="connsiteY11" fmla="*/ 575991 h 670994"/>
                <a:gd name="connsiteX12" fmla="*/ 3230088 w 3230088"/>
                <a:gd name="connsiteY12" fmla="*/ 623492 h 67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0088" h="670994">
                  <a:moveTo>
                    <a:pt x="0" y="670994"/>
                  </a:moveTo>
                  <a:cubicBezTo>
                    <a:pt x="137556" y="659613"/>
                    <a:pt x="275112" y="648233"/>
                    <a:pt x="391886" y="629430"/>
                  </a:cubicBezTo>
                  <a:cubicBezTo>
                    <a:pt x="508660" y="610627"/>
                    <a:pt x="591787" y="590835"/>
                    <a:pt x="700644" y="558178"/>
                  </a:cubicBezTo>
                  <a:cubicBezTo>
                    <a:pt x="809501" y="525521"/>
                    <a:pt x="953985" y="486926"/>
                    <a:pt x="1045029" y="433487"/>
                  </a:cubicBezTo>
                  <a:cubicBezTo>
                    <a:pt x="1136073" y="380048"/>
                    <a:pt x="1182584" y="298900"/>
                    <a:pt x="1246909" y="237544"/>
                  </a:cubicBezTo>
                  <a:cubicBezTo>
                    <a:pt x="1311234" y="176188"/>
                    <a:pt x="1374569" y="104936"/>
                    <a:pt x="1430977" y="65352"/>
                  </a:cubicBezTo>
                  <a:cubicBezTo>
                    <a:pt x="1487385" y="25768"/>
                    <a:pt x="1528948" y="1028"/>
                    <a:pt x="1585356" y="38"/>
                  </a:cubicBezTo>
                  <a:cubicBezTo>
                    <a:pt x="1641764" y="-952"/>
                    <a:pt x="1702130" y="16861"/>
                    <a:pt x="1769423" y="59414"/>
                  </a:cubicBezTo>
                  <a:cubicBezTo>
                    <a:pt x="1836716" y="101967"/>
                    <a:pt x="1932709" y="201918"/>
                    <a:pt x="1989117" y="255357"/>
                  </a:cubicBezTo>
                  <a:cubicBezTo>
                    <a:pt x="2045525" y="308796"/>
                    <a:pt x="2059379" y="343432"/>
                    <a:pt x="2107870" y="380048"/>
                  </a:cubicBezTo>
                  <a:cubicBezTo>
                    <a:pt x="2156361" y="416664"/>
                    <a:pt x="2195945" y="442394"/>
                    <a:pt x="2280062" y="475051"/>
                  </a:cubicBezTo>
                  <a:cubicBezTo>
                    <a:pt x="2364179" y="507708"/>
                    <a:pt x="2454233" y="551251"/>
                    <a:pt x="2612571" y="575991"/>
                  </a:cubicBezTo>
                  <a:cubicBezTo>
                    <a:pt x="2770909" y="600731"/>
                    <a:pt x="3121231" y="614585"/>
                    <a:pt x="3230088" y="623492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ysDot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任意多边形 11"/>
            <p:cNvSpPr/>
            <p:nvPr/>
          </p:nvSpPr>
          <p:spPr>
            <a:xfrm>
              <a:off x="1793174" y="1335974"/>
              <a:ext cx="237506" cy="635330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任意多边形 12"/>
            <p:cNvSpPr/>
            <p:nvPr/>
          </p:nvSpPr>
          <p:spPr>
            <a:xfrm>
              <a:off x="2030680" y="1454726"/>
              <a:ext cx="237506" cy="510640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任意多边形 13"/>
            <p:cNvSpPr/>
            <p:nvPr/>
          </p:nvSpPr>
          <p:spPr>
            <a:xfrm>
              <a:off x="2274124" y="1692233"/>
              <a:ext cx="237506" cy="273095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任意多边形 14"/>
            <p:cNvSpPr/>
            <p:nvPr/>
          </p:nvSpPr>
          <p:spPr>
            <a:xfrm>
              <a:off x="2511630" y="1816925"/>
              <a:ext cx="237506" cy="142466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任意多边形 15"/>
            <p:cNvSpPr/>
            <p:nvPr/>
          </p:nvSpPr>
          <p:spPr>
            <a:xfrm>
              <a:off x="2748591" y="1888177"/>
              <a:ext cx="237506" cy="71214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任意多边形 16"/>
            <p:cNvSpPr/>
            <p:nvPr/>
          </p:nvSpPr>
          <p:spPr>
            <a:xfrm>
              <a:off x="2986097" y="1907733"/>
              <a:ext cx="237506" cy="45719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任意多边形 17"/>
            <p:cNvSpPr/>
            <p:nvPr/>
          </p:nvSpPr>
          <p:spPr>
            <a:xfrm>
              <a:off x="843562" y="1905989"/>
              <a:ext cx="237506" cy="89065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任意多边形 18"/>
            <p:cNvSpPr/>
            <p:nvPr/>
          </p:nvSpPr>
          <p:spPr>
            <a:xfrm>
              <a:off x="1081068" y="1834737"/>
              <a:ext cx="237506" cy="154379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任意多边形 19"/>
            <p:cNvSpPr/>
            <p:nvPr/>
          </p:nvSpPr>
          <p:spPr>
            <a:xfrm>
              <a:off x="1318162" y="1721922"/>
              <a:ext cx="237506" cy="267158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任意多边形 20"/>
            <p:cNvSpPr/>
            <p:nvPr/>
          </p:nvSpPr>
          <p:spPr>
            <a:xfrm>
              <a:off x="1555668" y="1454726"/>
              <a:ext cx="237506" cy="528415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任意多边形 21"/>
            <p:cNvSpPr/>
            <p:nvPr/>
          </p:nvSpPr>
          <p:spPr>
            <a:xfrm>
              <a:off x="606879" y="1949335"/>
              <a:ext cx="237506" cy="45719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任意多边形 22"/>
            <p:cNvSpPr/>
            <p:nvPr/>
          </p:nvSpPr>
          <p:spPr>
            <a:xfrm>
              <a:off x="825336" y="580660"/>
              <a:ext cx="237506" cy="273132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任意多边形 23"/>
            <p:cNvSpPr/>
            <p:nvPr/>
          </p:nvSpPr>
          <p:spPr>
            <a:xfrm>
              <a:off x="1062842" y="593766"/>
              <a:ext cx="237506" cy="254087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任意多边形 24"/>
            <p:cNvSpPr/>
            <p:nvPr/>
          </p:nvSpPr>
          <p:spPr>
            <a:xfrm>
              <a:off x="581891" y="599704"/>
              <a:ext cx="237506" cy="254087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任意多边形 25"/>
            <p:cNvSpPr/>
            <p:nvPr/>
          </p:nvSpPr>
          <p:spPr>
            <a:xfrm>
              <a:off x="1769424" y="2053199"/>
              <a:ext cx="237506" cy="273132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任意多边形 26"/>
            <p:cNvSpPr/>
            <p:nvPr/>
          </p:nvSpPr>
          <p:spPr>
            <a:xfrm>
              <a:off x="2006930" y="2066305"/>
              <a:ext cx="237506" cy="254087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任意多边形 27"/>
            <p:cNvSpPr/>
            <p:nvPr/>
          </p:nvSpPr>
          <p:spPr>
            <a:xfrm>
              <a:off x="1525979" y="2072243"/>
              <a:ext cx="237506" cy="254087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任意多边形 28"/>
            <p:cNvSpPr/>
            <p:nvPr/>
          </p:nvSpPr>
          <p:spPr>
            <a:xfrm>
              <a:off x="1300348" y="597608"/>
              <a:ext cx="225631" cy="1712143"/>
            </a:xfrm>
            <a:custGeom>
              <a:avLst/>
              <a:gdLst>
                <a:gd name="connsiteX0" fmla="*/ 0 w 225631"/>
                <a:gd name="connsiteY0" fmla="*/ 233665 h 1712143"/>
                <a:gd name="connsiteX1" fmla="*/ 53439 w 225631"/>
                <a:gd name="connsiteY1" fmla="*/ 192101 h 1712143"/>
                <a:gd name="connsiteX2" fmla="*/ 71252 w 225631"/>
                <a:gd name="connsiteY2" fmla="*/ 108974 h 1712143"/>
                <a:gd name="connsiteX3" fmla="*/ 83127 w 225631"/>
                <a:gd name="connsiteY3" fmla="*/ 55535 h 1712143"/>
                <a:gd name="connsiteX4" fmla="*/ 130628 w 225631"/>
                <a:gd name="connsiteY4" fmla="*/ 2096 h 1712143"/>
                <a:gd name="connsiteX5" fmla="*/ 148441 w 225631"/>
                <a:gd name="connsiteY5" fmla="*/ 13971 h 1712143"/>
                <a:gd name="connsiteX6" fmla="*/ 178130 w 225631"/>
                <a:gd name="connsiteY6" fmla="*/ 43660 h 1712143"/>
                <a:gd name="connsiteX7" fmla="*/ 195943 w 225631"/>
                <a:gd name="connsiteY7" fmla="*/ 198039 h 1712143"/>
                <a:gd name="connsiteX8" fmla="*/ 225631 w 225631"/>
                <a:gd name="connsiteY8" fmla="*/ 1712143 h 17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631" h="1712143">
                  <a:moveTo>
                    <a:pt x="0" y="233665"/>
                  </a:moveTo>
                  <a:cubicBezTo>
                    <a:pt x="20782" y="223274"/>
                    <a:pt x="41564" y="212883"/>
                    <a:pt x="53439" y="192101"/>
                  </a:cubicBezTo>
                  <a:cubicBezTo>
                    <a:pt x="65314" y="171319"/>
                    <a:pt x="66304" y="131735"/>
                    <a:pt x="71252" y="108974"/>
                  </a:cubicBezTo>
                  <a:cubicBezTo>
                    <a:pt x="76200" y="86213"/>
                    <a:pt x="73231" y="73348"/>
                    <a:pt x="83127" y="55535"/>
                  </a:cubicBezTo>
                  <a:cubicBezTo>
                    <a:pt x="93023" y="37722"/>
                    <a:pt x="119742" y="9023"/>
                    <a:pt x="130628" y="2096"/>
                  </a:cubicBezTo>
                  <a:cubicBezTo>
                    <a:pt x="141514" y="-4831"/>
                    <a:pt x="140524" y="7044"/>
                    <a:pt x="148441" y="13971"/>
                  </a:cubicBezTo>
                  <a:cubicBezTo>
                    <a:pt x="156358" y="20898"/>
                    <a:pt x="170213" y="12982"/>
                    <a:pt x="178130" y="43660"/>
                  </a:cubicBezTo>
                  <a:cubicBezTo>
                    <a:pt x="186047" y="74338"/>
                    <a:pt x="188026" y="-80041"/>
                    <a:pt x="195943" y="198039"/>
                  </a:cubicBezTo>
                  <a:cubicBezTo>
                    <a:pt x="203860" y="476119"/>
                    <a:pt x="214745" y="1094131"/>
                    <a:pt x="225631" y="1712143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任意多边形 29"/>
            <p:cNvSpPr/>
            <p:nvPr/>
          </p:nvSpPr>
          <p:spPr>
            <a:xfrm>
              <a:off x="2702328" y="569335"/>
              <a:ext cx="237506" cy="247596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任意多边形 30"/>
            <p:cNvSpPr/>
            <p:nvPr/>
          </p:nvSpPr>
          <p:spPr>
            <a:xfrm>
              <a:off x="2939834" y="580660"/>
              <a:ext cx="237506" cy="230332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任意多边形 31"/>
            <p:cNvSpPr/>
            <p:nvPr/>
          </p:nvSpPr>
          <p:spPr>
            <a:xfrm>
              <a:off x="2470067" y="562844"/>
              <a:ext cx="237506" cy="254087"/>
            </a:xfrm>
            <a:custGeom>
              <a:avLst/>
              <a:gdLst>
                <a:gd name="connsiteX0" fmla="*/ 0 w 350322"/>
                <a:gd name="connsiteY0" fmla="*/ 398294 h 398294"/>
                <a:gd name="connsiteX1" fmla="*/ 41563 w 350322"/>
                <a:gd name="connsiteY1" fmla="*/ 344855 h 398294"/>
                <a:gd name="connsiteX2" fmla="*/ 65314 w 350322"/>
                <a:gd name="connsiteY2" fmla="*/ 273603 h 398294"/>
                <a:gd name="connsiteX3" fmla="*/ 124690 w 350322"/>
                <a:gd name="connsiteY3" fmla="*/ 36097 h 398294"/>
                <a:gd name="connsiteX4" fmla="*/ 166254 w 350322"/>
                <a:gd name="connsiteY4" fmla="*/ 471 h 398294"/>
                <a:gd name="connsiteX5" fmla="*/ 213755 w 350322"/>
                <a:gd name="connsiteY5" fmla="*/ 30159 h 398294"/>
                <a:gd name="connsiteX6" fmla="*/ 249381 w 350322"/>
                <a:gd name="connsiteY6" fmla="*/ 172663 h 398294"/>
                <a:gd name="connsiteX7" fmla="*/ 279070 w 350322"/>
                <a:gd name="connsiteY7" fmla="*/ 291416 h 398294"/>
                <a:gd name="connsiteX8" fmla="*/ 308758 w 350322"/>
                <a:gd name="connsiteY8" fmla="*/ 350793 h 398294"/>
                <a:gd name="connsiteX9" fmla="*/ 350322 w 350322"/>
                <a:gd name="connsiteY9" fmla="*/ 392356 h 39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22" h="398294">
                  <a:moveTo>
                    <a:pt x="0" y="398294"/>
                  </a:moveTo>
                  <a:cubicBezTo>
                    <a:pt x="15338" y="381965"/>
                    <a:pt x="30677" y="365637"/>
                    <a:pt x="41563" y="344855"/>
                  </a:cubicBezTo>
                  <a:cubicBezTo>
                    <a:pt x="52449" y="324073"/>
                    <a:pt x="51460" y="325063"/>
                    <a:pt x="65314" y="273603"/>
                  </a:cubicBezTo>
                  <a:cubicBezTo>
                    <a:pt x="79169" y="222143"/>
                    <a:pt x="107867" y="81619"/>
                    <a:pt x="124690" y="36097"/>
                  </a:cubicBezTo>
                  <a:cubicBezTo>
                    <a:pt x="141513" y="-9425"/>
                    <a:pt x="151410" y="1461"/>
                    <a:pt x="166254" y="471"/>
                  </a:cubicBezTo>
                  <a:cubicBezTo>
                    <a:pt x="181098" y="-519"/>
                    <a:pt x="199901" y="1460"/>
                    <a:pt x="213755" y="30159"/>
                  </a:cubicBezTo>
                  <a:cubicBezTo>
                    <a:pt x="227609" y="58858"/>
                    <a:pt x="249381" y="172663"/>
                    <a:pt x="249381" y="172663"/>
                  </a:cubicBezTo>
                  <a:cubicBezTo>
                    <a:pt x="260267" y="216206"/>
                    <a:pt x="269174" y="261728"/>
                    <a:pt x="279070" y="291416"/>
                  </a:cubicBezTo>
                  <a:cubicBezTo>
                    <a:pt x="288966" y="321104"/>
                    <a:pt x="296883" y="333970"/>
                    <a:pt x="308758" y="350793"/>
                  </a:cubicBezTo>
                  <a:cubicBezTo>
                    <a:pt x="320633" y="367616"/>
                    <a:pt x="335477" y="379986"/>
                    <a:pt x="350322" y="39235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任意多边形 32"/>
            <p:cNvSpPr/>
            <p:nvPr/>
          </p:nvSpPr>
          <p:spPr>
            <a:xfrm flipH="1">
              <a:off x="2250373" y="570017"/>
              <a:ext cx="219694" cy="1746534"/>
            </a:xfrm>
            <a:custGeom>
              <a:avLst/>
              <a:gdLst>
                <a:gd name="connsiteX0" fmla="*/ 0 w 225631"/>
                <a:gd name="connsiteY0" fmla="*/ 233665 h 1712143"/>
                <a:gd name="connsiteX1" fmla="*/ 53439 w 225631"/>
                <a:gd name="connsiteY1" fmla="*/ 192101 h 1712143"/>
                <a:gd name="connsiteX2" fmla="*/ 71252 w 225631"/>
                <a:gd name="connsiteY2" fmla="*/ 108974 h 1712143"/>
                <a:gd name="connsiteX3" fmla="*/ 83127 w 225631"/>
                <a:gd name="connsiteY3" fmla="*/ 55535 h 1712143"/>
                <a:gd name="connsiteX4" fmla="*/ 130628 w 225631"/>
                <a:gd name="connsiteY4" fmla="*/ 2096 h 1712143"/>
                <a:gd name="connsiteX5" fmla="*/ 148441 w 225631"/>
                <a:gd name="connsiteY5" fmla="*/ 13971 h 1712143"/>
                <a:gd name="connsiteX6" fmla="*/ 178130 w 225631"/>
                <a:gd name="connsiteY6" fmla="*/ 43660 h 1712143"/>
                <a:gd name="connsiteX7" fmla="*/ 195943 w 225631"/>
                <a:gd name="connsiteY7" fmla="*/ 198039 h 1712143"/>
                <a:gd name="connsiteX8" fmla="*/ 225631 w 225631"/>
                <a:gd name="connsiteY8" fmla="*/ 1712143 h 17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631" h="1712143">
                  <a:moveTo>
                    <a:pt x="0" y="233665"/>
                  </a:moveTo>
                  <a:cubicBezTo>
                    <a:pt x="20782" y="223274"/>
                    <a:pt x="41564" y="212883"/>
                    <a:pt x="53439" y="192101"/>
                  </a:cubicBezTo>
                  <a:cubicBezTo>
                    <a:pt x="65314" y="171319"/>
                    <a:pt x="66304" y="131735"/>
                    <a:pt x="71252" y="108974"/>
                  </a:cubicBezTo>
                  <a:cubicBezTo>
                    <a:pt x="76200" y="86213"/>
                    <a:pt x="73231" y="73348"/>
                    <a:pt x="83127" y="55535"/>
                  </a:cubicBezTo>
                  <a:cubicBezTo>
                    <a:pt x="93023" y="37722"/>
                    <a:pt x="119742" y="9023"/>
                    <a:pt x="130628" y="2096"/>
                  </a:cubicBezTo>
                  <a:cubicBezTo>
                    <a:pt x="141514" y="-4831"/>
                    <a:pt x="140524" y="7044"/>
                    <a:pt x="148441" y="13971"/>
                  </a:cubicBezTo>
                  <a:cubicBezTo>
                    <a:pt x="156358" y="20898"/>
                    <a:pt x="170213" y="12982"/>
                    <a:pt x="178130" y="43660"/>
                  </a:cubicBezTo>
                  <a:cubicBezTo>
                    <a:pt x="186047" y="74338"/>
                    <a:pt x="188026" y="-80041"/>
                    <a:pt x="195943" y="198039"/>
                  </a:cubicBezTo>
                  <a:cubicBezTo>
                    <a:pt x="203860" y="476119"/>
                    <a:pt x="214745" y="1094131"/>
                    <a:pt x="225631" y="1712143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58140" y="2472617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785890" y="2472617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019446" y="2465819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247196" y="2465819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504146" y="2461398"/>
              <a:ext cx="70723" cy="64542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737506" y="2467008"/>
              <a:ext cx="70723" cy="64542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1971062" y="2460210"/>
              <a:ext cx="70723" cy="64542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2198812" y="2460210"/>
              <a:ext cx="70723" cy="64542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2430276" y="2468195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2658026" y="2468195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891582" y="2461397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3119332" y="2461397"/>
              <a:ext cx="70723" cy="64542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文本框 90"/>
            <p:cNvSpPr txBox="1"/>
            <p:nvPr/>
          </p:nvSpPr>
          <p:spPr>
            <a:xfrm>
              <a:off x="1624790" y="977900"/>
              <a:ext cx="527323" cy="2540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F(r)</a:t>
              </a: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91"/>
            <p:cNvSpPr txBox="1"/>
            <p:nvPr/>
          </p:nvSpPr>
          <p:spPr>
            <a:xfrm>
              <a:off x="709063" y="1538927"/>
              <a:ext cx="527323" cy="3492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u(r)</a:t>
              </a: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/>
            <p:cNvCxnSpPr>
              <a:stCxn id="104" idx="2"/>
            </p:cNvCxnSpPr>
            <p:nvPr/>
          </p:nvCxnSpPr>
          <p:spPr>
            <a:xfrm>
              <a:off x="1888409" y="1231900"/>
              <a:ext cx="149611" cy="13661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>
            <a:xfrm>
              <a:off x="983781" y="1784350"/>
              <a:ext cx="149611" cy="13661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8" name="文本框 94"/>
            <p:cNvSpPr txBox="1"/>
            <p:nvPr/>
          </p:nvSpPr>
          <p:spPr>
            <a:xfrm>
              <a:off x="729322" y="291649"/>
              <a:ext cx="762928" cy="2540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原子电势</a:t>
              </a: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1091736" y="520249"/>
              <a:ext cx="31699" cy="13661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0" name="文本框 96"/>
            <p:cNvSpPr txBox="1"/>
            <p:nvPr/>
          </p:nvSpPr>
          <p:spPr>
            <a:xfrm>
              <a:off x="2072225" y="221385"/>
              <a:ext cx="762928" cy="2540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宏观电势</a:t>
              </a: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2434639" y="449985"/>
              <a:ext cx="31699" cy="13661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2" name="文本框 98"/>
            <p:cNvSpPr txBox="1"/>
            <p:nvPr/>
          </p:nvSpPr>
          <p:spPr>
            <a:xfrm>
              <a:off x="1053490" y="2730500"/>
              <a:ext cx="1918309" cy="2984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量子阱中的电子波函数</a:t>
              </a:r>
              <a:endPara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36552" y="3016677"/>
            <a:ext cx="2344377" cy="836307"/>
            <a:chOff x="395536" y="1610021"/>
            <a:chExt cx="2344377" cy="836307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395536" y="1798936"/>
              <a:ext cx="730424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4" name="文本框 94"/>
            <p:cNvSpPr txBox="1"/>
            <p:nvPr/>
          </p:nvSpPr>
          <p:spPr>
            <a:xfrm>
              <a:off x="1163307" y="1610021"/>
              <a:ext cx="1306604" cy="382632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电势</a:t>
              </a: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395536" y="2252611"/>
              <a:ext cx="730424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16" name="文本框 94"/>
            <p:cNvSpPr txBox="1"/>
            <p:nvPr/>
          </p:nvSpPr>
          <p:spPr>
            <a:xfrm>
              <a:off x="1163307" y="2063696"/>
              <a:ext cx="1576606" cy="382632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电子波函数</a:t>
              </a: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辐射跃迁速率的基本描述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342265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为表征电子系统及其和光的相互作用，利用两个哈密顿量，一个描述孤立的电子系统</a:t>
                </a: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i="1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，另一个表示由光的电磁场引起的扰动</a:t>
                </a:r>
                <a:r>
                  <a:rPr lang="en-US" altLang="zh-CN" sz="24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H’(t)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薛定谔方程改写为：</a:t>
                </a:r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经过推导，我们得到费米黄金准则：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265" indent="0">
                  <a:buNone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其中，       为跃迁矩阵元，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为约化态密度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(Reduced Density of States)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525963"/>
              </a:xfrm>
              <a:blipFill rotWithShape="1">
                <a:blip r:embed="rId1"/>
                <a:stretch>
                  <a:fillRect t="-12" r="-1566" b="-11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58153" y="2604043"/>
          <a:ext cx="3827694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2" imgW="46024800" imgH="9448800" progId="Equation.3">
                  <p:embed/>
                </p:oleObj>
              </mc:Choice>
              <mc:Fallback>
                <p:oleObj name="公式" r:id="rId2" imgW="46024800" imgH="9448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153" y="2604043"/>
                        <a:ext cx="3827694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13075" y="3951060"/>
          <a:ext cx="3117850" cy="67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4" imgW="39624000" imgH="9448800" progId="Equation.3">
                  <p:embed/>
                </p:oleObj>
              </mc:Choice>
              <mc:Fallback>
                <p:oleObj name="公式" r:id="rId4" imgW="39624000" imgH="9448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951060"/>
                        <a:ext cx="3117850" cy="671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16" y="284153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(4.5.9)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6" y="405598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(4.5.10)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38305" y="4708266"/>
          <a:ext cx="43243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6" imgW="60045600" imgH="6705600" progId="Equation.3">
                  <p:embed/>
                </p:oleObj>
              </mc:Choice>
              <mc:Fallback>
                <p:oleObj name="公式" r:id="rId6" imgW="60045600" imgH="67056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05" y="4708266"/>
                        <a:ext cx="43243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91680" y="5256790"/>
          <a:ext cx="504056" cy="37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8" imgW="7010400" imgH="5181600" progId="Equation.3">
                  <p:embed/>
                </p:oleObj>
              </mc:Choice>
              <mc:Fallback>
                <p:oleObj name="公式" r:id="rId8" imgW="7010400" imgH="5181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56790"/>
                        <a:ext cx="504056" cy="37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6858016" y="474501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(4.5.11)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跃迁矩阵元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系统的哈密顿量为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矢量势函数为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所以动量函数为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上式忽略了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Ā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是电子电荷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式中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h.c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表示厄米共轭项，且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77454" y="1998799"/>
          <a:ext cx="1589092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1" imgW="23469600" imgH="5486400" progId="Equation.3">
                  <p:embed/>
                </p:oleObj>
              </mc:Choice>
              <mc:Fallback>
                <p:oleObj name="公式" r:id="rId1" imgW="23469600" imgH="5486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454" y="1998799"/>
                        <a:ext cx="1589092" cy="371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83192" y="2670231"/>
          <a:ext cx="4977615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3" imgW="73152000" imgH="9448800" progId="Equation.3">
                  <p:embed/>
                </p:oleObj>
              </mc:Choice>
              <mc:Fallback>
                <p:oleObj name="公式" r:id="rId3" imgW="73152000" imgH="9448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192" y="2670231"/>
                        <a:ext cx="4977615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75856" y="3263303"/>
          <a:ext cx="2913757" cy="41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5" imgW="44500800" imgH="6400800" progId="Equation.3">
                  <p:embed/>
                </p:oleObj>
              </mc:Choice>
              <mc:Fallback>
                <p:oleObj name="公式" r:id="rId5" imgW="44500800" imgH="64008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263303"/>
                        <a:ext cx="2913757" cy="419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29295" y="4147094"/>
          <a:ext cx="4085410" cy="40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7" imgW="58216800" imgH="5791200" progId="Equation.3">
                  <p:embed/>
                </p:oleObj>
              </mc:Choice>
              <mc:Fallback>
                <p:oleObj name="公式" r:id="rId7" imgW="58216800" imgH="5791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295" y="4147094"/>
                        <a:ext cx="4085410" cy="406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06077" y="4470553"/>
          <a:ext cx="2023377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9" imgW="32613600" imgH="10363200" progId="Equation.3">
                  <p:embed/>
                </p:oleObj>
              </mc:Choice>
              <mc:Fallback>
                <p:oleObj name="公式" r:id="rId9" imgW="32613600" imgH="10363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077" y="4470553"/>
                        <a:ext cx="2023377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29520" y="191683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(4.5.12)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520" y="282331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(4.5.13)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20" y="321297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(4.5.14)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9520" y="4119463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(4.5.15)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520" y="450912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(4.5.16)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跃迁矩阵元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01080" cy="4525963"/>
          </a:xfrm>
        </p:spPr>
        <p:txBody>
          <a:bodyPr>
            <a:normAutofit/>
          </a:bodyPr>
          <a:lstStyle/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利用公式                             ，则式（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）变为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                   、            是慢变函数可提出积分号外，且正交前项为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，有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表示对所有晶胞求和，将上式改写为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慢变，故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3108" y="1383618"/>
          <a:ext cx="1955614" cy="33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1" imgW="28651200" imgH="4876800" progId="Equation.3">
                  <p:embed/>
                </p:oleObj>
              </mc:Choice>
              <mc:Fallback>
                <p:oleObj name="公式" r:id="rId1" imgW="28651200" imgH="4876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383618"/>
                        <a:ext cx="1955614" cy="332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5720" y="1736333"/>
          <a:ext cx="7572428" cy="57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3" imgW="136245600" imgH="10363200" progId="Equation.3">
                  <p:embed/>
                </p:oleObj>
              </mc:Choice>
              <mc:Fallback>
                <p:oleObj name="公式" r:id="rId3" imgW="136245600" imgH="10363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736333"/>
                        <a:ext cx="7572428" cy="575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00165" y="2240874"/>
          <a:ext cx="125956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5" imgW="20421600" imgH="5791200" progId="Equation.3">
                  <p:embed/>
                </p:oleObj>
              </mc:Choice>
              <mc:Fallback>
                <p:oleObj name="公式" r:id="rId5" imgW="20421600" imgH="5791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5" y="2240874"/>
                        <a:ext cx="1259565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28926" y="2240874"/>
          <a:ext cx="95250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7" imgW="14630400" imgH="5486400" progId="Equation.3">
                  <p:embed/>
                </p:oleObj>
              </mc:Choice>
              <mc:Fallback>
                <p:oleObj name="公式" r:id="rId7" imgW="14630400" imgH="5486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240874"/>
                        <a:ext cx="95250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928926" y="2868350"/>
          <a:ext cx="376520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9" imgW="68275200" imgH="10363200" progId="Equation.3">
                  <p:embed/>
                </p:oleObj>
              </mc:Choice>
              <mc:Fallback>
                <p:oleObj name="公式" r:id="rId9" imgW="68275200" imgH="1036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868350"/>
                        <a:ext cx="376520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393156" y="3872840"/>
          <a:ext cx="43576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11" imgW="77114400" imgH="11582400" progId="Equation.3">
                  <p:embed/>
                </p:oleObj>
              </mc:Choice>
              <mc:Fallback>
                <p:oleObj name="公式" r:id="rId11" imgW="77114400" imgH="115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156" y="3872840"/>
                        <a:ext cx="435768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32274" y="4450229"/>
          <a:ext cx="3479451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公式" r:id="rId13" imgW="56083200" imgH="10363200" progId="Equation.3">
                  <p:embed/>
                </p:oleObj>
              </mc:Choice>
              <mc:Fallback>
                <p:oleObj name="公式" r:id="rId13" imgW="56083200" imgH="103632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274" y="4450229"/>
                        <a:ext cx="3479451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89090" y="5644684"/>
          <a:ext cx="456582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15" imgW="64008000" imgH="7010400" progId="Equation.3">
                  <p:embed/>
                </p:oleObj>
              </mc:Choice>
              <mc:Fallback>
                <p:oleObj name="公式" r:id="rId15" imgW="64008000" imgH="70104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090" y="5644684"/>
                        <a:ext cx="4565820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12360" y="177920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(4.5.17)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2916777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(4.5.18)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2360" y="424113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(4.5.19)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116" y="5634207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(4.5.20)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跃迁矩阵元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4.5.20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4.5.19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，得到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，光的偏振方向一定，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由材料决定，可查表得到，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决定了跃迁选择定则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对于体材料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所以发生受激跃迁的条件是             ，即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选择定则，反映了动量守恒；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对于量子阱，在             时，有        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50600" y="1460488"/>
          <a:ext cx="2035978" cy="75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1" imgW="32918400" imgH="12192000" progId="Equation.3">
                  <p:embed/>
                </p:oleObj>
              </mc:Choice>
              <mc:Fallback>
                <p:oleObj name="公式" r:id="rId1" imgW="32918400" imgH="12192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600" y="1460488"/>
                        <a:ext cx="2035978" cy="754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43042" y="2052635"/>
          <a:ext cx="3856858" cy="44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3" imgW="68275200" imgH="7924800" progId="Equation.3">
                  <p:embed/>
                </p:oleObj>
              </mc:Choice>
              <mc:Fallback>
                <p:oleObj name="公式" r:id="rId3" imgW="68275200" imgH="7924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052635"/>
                        <a:ext cx="3856858" cy="447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8662" y="2500306"/>
          <a:ext cx="158949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5" imgW="27127200" imgH="7315200" progId="Equation.3">
                  <p:embed/>
                </p:oleObj>
              </mc:Choice>
              <mc:Fallback>
                <p:oleObj name="公式" r:id="rId5" imgW="27127200" imgH="7315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500306"/>
                        <a:ext cx="158949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1981184" y="2873372"/>
          <a:ext cx="804866" cy="41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7" imgW="11887200" imgH="6096000" progId="Equation.3">
                  <p:embed/>
                </p:oleObj>
              </mc:Choice>
              <mc:Fallback>
                <p:oleObj name="公式" r:id="rId7" imgW="11887200" imgH="609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84" y="2873372"/>
                        <a:ext cx="804866" cy="412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47783" y="3391558"/>
          <a:ext cx="3848433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9" imgW="50901600" imgH="9448800" progId="Equation.3">
                  <p:embed/>
                </p:oleObj>
              </mc:Choice>
              <mc:Fallback>
                <p:oleObj name="公式" r:id="rId9" imgW="50901600" imgH="94488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783" y="3391558"/>
                        <a:ext cx="3848433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639678" y="4143380"/>
          <a:ext cx="78957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11" imgW="10668000" imgH="5791200" progId="Equation.3">
                  <p:embed/>
                </p:oleObj>
              </mc:Choice>
              <mc:Fallback>
                <p:oleObj name="公式" r:id="rId11" imgW="10668000" imgH="5791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678" y="4143380"/>
                        <a:ext cx="789578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3140071" y="5000639"/>
          <a:ext cx="788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13" imgW="10668000" imgH="5791200" progId="Equation.3">
                  <p:embed/>
                </p:oleObj>
              </mc:Choice>
              <mc:Fallback>
                <p:oleObj name="公式" r:id="rId13" imgW="10668000" imgH="579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1" y="5000639"/>
                        <a:ext cx="7889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1426369" y="5374346"/>
          <a:ext cx="6291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15" imgW="83210400" imgH="9448800" progId="Equation.3">
                  <p:embed/>
                </p:oleObj>
              </mc:Choice>
              <mc:Fallback>
                <p:oleObj name="公式" r:id="rId15" imgW="83210400" imgH="944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369" y="5374346"/>
                        <a:ext cx="629126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19123" y="160020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(4.5.21)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7631" y="2052635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(4.5.22)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7631" y="3471139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(4.5.23)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2451" y="542926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(4.5.24)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跃迁矩阵元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/>
          </a:bodyPr>
          <a:lstStyle/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由于量子阱波函数的正交性，上式的重叠积分简化为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这意味着跃迁只能发生在具有相同量子序数的子带之间，即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endParaRPr lang="zh-CN" altLang="en-US" sz="2400" i="1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79912" y="2014678"/>
          <a:ext cx="1783565" cy="50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1" imgW="25603200" imgH="7315200" progId="Equation.3">
                  <p:embed/>
                </p:oleObj>
              </mc:Choice>
              <mc:Fallback>
                <p:oleObj name="公式" r:id="rId1" imgW="25603200" imgH="7315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014678"/>
                        <a:ext cx="1783565" cy="509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/>
          <p:nvPr/>
        </p:nvSpPr>
        <p:spPr>
          <a:xfrm>
            <a:off x="457200" y="3517919"/>
            <a:ext cx="4114800" cy="2768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在有外加电场的情况下，发生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QCSE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，重叠积分数值减小，导致跃迁几率降低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型量子阱，电子阱对应空穴垒，重叠积分不是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GaAsSb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2~5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l="26151" t="38474" r="22552" b="13077"/>
          <a:stretch>
            <a:fillRect/>
          </a:stretch>
        </p:blipFill>
        <p:spPr bwMode="auto">
          <a:xfrm>
            <a:off x="4429123" y="3286124"/>
            <a:ext cx="4607751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572396" y="2038641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(4.5.25)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如图，在跃迁过程中，能量守恒和动量守恒必须满足，所以可以在计算电子空穴复合时考虑约化态密度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，其定义为，单位跃迁能量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对应的跃迁状态对密度。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006479" y="1984847"/>
          <a:ext cx="903199" cy="39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公式" r:id="rId2" imgW="11887200" imgH="5181600" progId="Equation.3">
                  <p:embed/>
                </p:oleObj>
              </mc:Choice>
              <mc:Fallback>
                <p:oleObj name="公式" r:id="rId2" imgW="11887200" imgH="5181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479" y="1984847"/>
                        <a:ext cx="903199" cy="393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/>
          <p:cNvCxnSpPr/>
          <p:nvPr/>
        </p:nvCxnSpPr>
        <p:spPr>
          <a:xfrm flipV="1">
            <a:off x="3576513" y="4120657"/>
            <a:ext cx="2347382" cy="24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576513" y="4455393"/>
            <a:ext cx="2374851" cy="410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3400169" y="5304137"/>
            <a:ext cx="1281182" cy="274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156398" y="5175470"/>
            <a:ext cx="1816251" cy="28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5287789" y="4992199"/>
            <a:ext cx="626636" cy="147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8"/>
          <p:cNvPicPr>
            <a:picLocks noChangeAspect="1" noChangeArrowheads="1"/>
          </p:cNvPicPr>
          <p:nvPr/>
        </p:nvPicPr>
        <p:blipFill>
          <a:blip r:embed="rId4" cstate="print"/>
          <a:srcRect b="13113"/>
          <a:stretch>
            <a:fillRect/>
          </a:stretch>
        </p:blipFill>
        <p:spPr bwMode="auto">
          <a:xfrm>
            <a:off x="846657" y="2789312"/>
            <a:ext cx="4674162" cy="402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1" name="画布 1"/>
          <p:cNvGrpSpPr/>
          <p:nvPr/>
        </p:nvGrpSpPr>
        <p:grpSpPr>
          <a:xfrm>
            <a:off x="3554546" y="2851797"/>
            <a:ext cx="5274310" cy="3183007"/>
            <a:chOff x="0" y="0"/>
            <a:chExt cx="5274310" cy="3183007"/>
          </a:xfrm>
        </p:grpSpPr>
        <p:sp>
          <p:nvSpPr>
            <p:cNvPr id="152" name="矩形 151"/>
            <p:cNvSpPr/>
            <p:nvPr/>
          </p:nvSpPr>
          <p:spPr>
            <a:xfrm>
              <a:off x="0" y="0"/>
              <a:ext cx="5274310" cy="3102610"/>
            </a:xfrm>
            <a:prstGeom prst="rect">
              <a:avLst/>
            </a:prstGeom>
          </p:spPr>
        </p:sp>
        <p:sp>
          <p:nvSpPr>
            <p:cNvPr id="153" name="弧形 152"/>
            <p:cNvSpPr/>
            <p:nvPr/>
          </p:nvSpPr>
          <p:spPr>
            <a:xfrm rot="5400000">
              <a:off x="405697" y="-386574"/>
              <a:ext cx="2514597" cy="3287897"/>
            </a:xfrm>
            <a:prstGeom prst="arc">
              <a:avLst>
                <a:gd name="adj1" fmla="val 16559284"/>
                <a:gd name="adj2" fmla="val 1889997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弧形 153"/>
            <p:cNvSpPr/>
            <p:nvPr/>
          </p:nvSpPr>
          <p:spPr>
            <a:xfrm rot="5400000" flipH="1">
              <a:off x="2152648" y="1000199"/>
              <a:ext cx="809625" cy="3324228"/>
            </a:xfrm>
            <a:prstGeom prst="arc">
              <a:avLst>
                <a:gd name="adj1" fmla="val 17704184"/>
                <a:gd name="adj2" fmla="val 2078746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3288037" y="1399438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3205671" y="1613782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037163" y="1895972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2934441" y="2005964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2834911" y="2091913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2732561" y="2164575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2625684" y="2228184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2732561" y="2240060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834911" y="2241172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2940378" y="2252675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3037163" y="2257204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3126229" y="2263134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3212968" y="2267667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300250" y="2284811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9" name="直接连接符 168"/>
            <p:cNvCxnSpPr>
              <a:stCxn id="160" idx="4"/>
              <a:endCxn id="162" idx="0"/>
            </p:cNvCxnSpPr>
            <p:nvPr/>
          </p:nvCxnSpPr>
          <p:spPr>
            <a:xfrm>
              <a:off x="2755421" y="2210294"/>
              <a:ext cx="0" cy="2976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0" name="直接连接符 169"/>
            <p:cNvCxnSpPr>
              <a:stCxn id="159" idx="4"/>
              <a:endCxn id="163" idx="0"/>
            </p:cNvCxnSpPr>
            <p:nvPr/>
          </p:nvCxnSpPr>
          <p:spPr>
            <a:xfrm>
              <a:off x="2857771" y="2137632"/>
              <a:ext cx="0" cy="10354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1" name="直接连接符 170"/>
            <p:cNvCxnSpPr>
              <a:stCxn id="158" idx="4"/>
              <a:endCxn id="164" idx="0"/>
            </p:cNvCxnSpPr>
            <p:nvPr/>
          </p:nvCxnSpPr>
          <p:spPr>
            <a:xfrm>
              <a:off x="2957301" y="2051683"/>
              <a:ext cx="5937" cy="20099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2" name="直接连接符 171"/>
            <p:cNvCxnSpPr>
              <a:stCxn id="157" idx="4"/>
              <a:endCxn id="165" idx="0"/>
            </p:cNvCxnSpPr>
            <p:nvPr/>
          </p:nvCxnSpPr>
          <p:spPr>
            <a:xfrm>
              <a:off x="3060023" y="1941691"/>
              <a:ext cx="0" cy="31551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3" name="直接连接符 172"/>
            <p:cNvCxnSpPr>
              <a:endCxn id="166" idx="0"/>
            </p:cNvCxnSpPr>
            <p:nvPr/>
          </p:nvCxnSpPr>
          <p:spPr>
            <a:xfrm>
              <a:off x="3149089" y="1815102"/>
              <a:ext cx="0" cy="44803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4" name="直接连接符 173"/>
            <p:cNvCxnSpPr>
              <a:stCxn id="156" idx="4"/>
              <a:endCxn id="167" idx="0"/>
            </p:cNvCxnSpPr>
            <p:nvPr/>
          </p:nvCxnSpPr>
          <p:spPr>
            <a:xfrm>
              <a:off x="3228531" y="1659501"/>
              <a:ext cx="7297" cy="60816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>
              <a:off x="2619845" y="2457278"/>
              <a:ext cx="0" cy="11850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>
            <a:xfrm>
              <a:off x="4046899" y="1421259"/>
              <a:ext cx="0" cy="89413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>
            <a:xfrm>
              <a:off x="3580647" y="1421259"/>
              <a:ext cx="0" cy="8260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>
            <a:xfrm flipH="1">
              <a:off x="2619845" y="2514673"/>
              <a:ext cx="15843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sm" len="sm"/>
              <a:tailEnd type="triangle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>
            <a:xfrm>
              <a:off x="3195874" y="2510146"/>
              <a:ext cx="14485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sm" len="sm"/>
              <a:tailEnd type="triangle"/>
            </a:ln>
            <a:effectLst/>
          </p:spPr>
        </p:cxnSp>
        <p:sp>
          <p:nvSpPr>
            <p:cNvPr id="180" name="文本框 32"/>
            <p:cNvSpPr txBox="1"/>
            <p:nvPr/>
          </p:nvSpPr>
          <p:spPr>
            <a:xfrm>
              <a:off x="2824682" y="2367555"/>
              <a:ext cx="365373" cy="2625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1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δk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 flipH="1">
              <a:off x="3340729" y="2449038"/>
              <a:ext cx="1" cy="11316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2" name="直接连接符 181"/>
            <p:cNvCxnSpPr>
              <a:stCxn id="155" idx="4"/>
            </p:cNvCxnSpPr>
            <p:nvPr/>
          </p:nvCxnSpPr>
          <p:spPr>
            <a:xfrm>
              <a:off x="3310897" y="1445157"/>
              <a:ext cx="9629" cy="84182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>
            <a:xfrm>
              <a:off x="3539906" y="1421259"/>
              <a:ext cx="8600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>
            <a:xfrm>
              <a:off x="3539906" y="2251864"/>
              <a:ext cx="8600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>
            <a:xfrm>
              <a:off x="3539906" y="2315388"/>
              <a:ext cx="8600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>
            <a:xfrm flipV="1">
              <a:off x="3580646" y="2315389"/>
              <a:ext cx="0" cy="15094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sm" len="sm"/>
              <a:tailEnd type="triangle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>
            <a:xfrm>
              <a:off x="4001632" y="1421259"/>
              <a:ext cx="8600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>
            <a:xfrm>
              <a:off x="4001632" y="2319915"/>
              <a:ext cx="8600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89" name="文本框 43"/>
            <p:cNvSpPr txBox="1"/>
            <p:nvPr/>
          </p:nvSpPr>
          <p:spPr>
            <a:xfrm>
              <a:off x="3557561" y="1684566"/>
              <a:ext cx="453124" cy="2625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1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δE</a:t>
              </a:r>
              <a:r>
                <a:rPr kumimoji="0" lang="en-US" sz="1050" b="0" i="1" u="none" strike="noStrike" kern="1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44"/>
            <p:cNvSpPr txBox="1"/>
            <p:nvPr/>
          </p:nvSpPr>
          <p:spPr>
            <a:xfrm>
              <a:off x="3557561" y="2105004"/>
              <a:ext cx="453124" cy="2625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1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δE</a:t>
              </a:r>
              <a:r>
                <a:rPr kumimoji="0" lang="en-US" sz="1050" b="0" i="1" u="none" strike="noStrike" kern="1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45"/>
            <p:cNvSpPr txBox="1"/>
            <p:nvPr/>
          </p:nvSpPr>
          <p:spPr>
            <a:xfrm>
              <a:off x="4096242" y="1685112"/>
              <a:ext cx="453124" cy="2625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1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δE</a:t>
              </a:r>
              <a:r>
                <a:rPr kumimoji="0" lang="en-US" sz="1050" b="0" i="1" u="none" strike="noStrike" kern="1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21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46"/>
            <p:cNvSpPr txBox="1"/>
            <p:nvPr/>
          </p:nvSpPr>
          <p:spPr>
            <a:xfrm>
              <a:off x="2671403" y="2855203"/>
              <a:ext cx="1449238" cy="327804"/>
            </a:xfrm>
            <a:prstGeom prst="rect">
              <a:avLst/>
            </a:prstGeom>
            <a:noFill/>
            <a:ln w="6350">
              <a:solidFill>
                <a:sysClr val="windowText" lastClr="000000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#state/volume =</a:t>
              </a:r>
              <a:r>
                <a:rPr kumimoji="0" lang="en-US" sz="1050" b="0" i="1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ρ(E)</a:t>
              </a:r>
              <a:r>
                <a:rPr kumimoji="0" lang="en-US" sz="1050" b="0" i="1" u="none" strike="noStrike" kern="1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δE</a:t>
              </a:r>
              <a:endParaRPr kumimoji="0" lang="zh-CN" altLang="en-US" sz="105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椭圆 192"/>
            <p:cNvSpPr/>
            <p:nvPr/>
          </p:nvSpPr>
          <p:spPr>
            <a:xfrm>
              <a:off x="3114070" y="1781029"/>
              <a:ext cx="45719" cy="4571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94" name="直接连接符 193"/>
          <p:cNvCxnSpPr/>
          <p:nvPr/>
        </p:nvCxnSpPr>
        <p:spPr>
          <a:xfrm flipV="1">
            <a:off x="3728913" y="4273057"/>
            <a:ext cx="2347382" cy="24466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5" name="直接连接符 194"/>
          <p:cNvCxnSpPr/>
          <p:nvPr/>
        </p:nvCxnSpPr>
        <p:spPr>
          <a:xfrm>
            <a:off x="3728913" y="4607793"/>
            <a:ext cx="2374851" cy="41023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6" name="直接连接符 195"/>
          <p:cNvCxnSpPr/>
          <p:nvPr/>
        </p:nvCxnSpPr>
        <p:spPr>
          <a:xfrm flipV="1">
            <a:off x="3552569" y="5456537"/>
            <a:ext cx="1281182" cy="27460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7" name="直接连接符 196"/>
          <p:cNvCxnSpPr/>
          <p:nvPr/>
        </p:nvCxnSpPr>
        <p:spPr>
          <a:xfrm flipV="1">
            <a:off x="4308798" y="5327870"/>
            <a:ext cx="1816251" cy="28816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8" name="直接连接符 197"/>
          <p:cNvCxnSpPr/>
          <p:nvPr/>
        </p:nvCxnSpPr>
        <p:spPr>
          <a:xfrm flipV="1">
            <a:off x="5440189" y="5144599"/>
            <a:ext cx="626636" cy="147435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+mn-ea"/>
                          </a:rPr>
                          <m:t>𝜌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  <a:ea typeface="+mn-ea"/>
                              </a:rPr>
                              <m:t>21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可以表示为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n-ea"/>
                      </a:rPr>
                      <m:t>空间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+mn-ea"/>
                      </a:rPr>
                      <m:t>中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+mn-ea"/>
                      </a:rPr>
                      <m:t>状态密度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+mn-ea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+mn-ea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  <a:ea typeface="+mn-ea"/>
                        </a:rPr>
                        <m:t>𝛿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+mn-ea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+mn-ea"/>
                            </a:rPr>
                            <m:t>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  <a:ea typeface="+mn-ea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265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求解状态密度的关键在于建立能量与波矢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的关系，可以通过自由电子模型求解约化态密度。</a:t>
                </a:r>
                <a:endPara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引入状态密度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(density of states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l-GR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ρ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，在一定范围内对 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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积分可以给出该范围内的状态数。即状态数为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endPara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表示能量，动量等，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是体积；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/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          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表示状态密度。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为了确定状态密度</a:t>
            </a:r>
            <a:r>
              <a:rPr lang="el-GR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ρ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，可以遵循以下步骤：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计算确定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空间的体积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内的状态数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入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，得到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(u)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应用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4.3.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得到</a:t>
            </a:r>
            <a:r>
              <a:rPr lang="el-GR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ρ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3367894" y="2285992"/>
          <a:ext cx="240821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公式" r:id="rId1" imgW="29260800" imgH="7924800" progId="Equation.3">
                  <p:embed/>
                </p:oleObj>
              </mc:Choice>
              <mc:Fallback>
                <p:oleObj name="公式" r:id="rId1" imgW="29260800" imgH="792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894" y="2285992"/>
                        <a:ext cx="240821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865188" y="3643365"/>
          <a:ext cx="22590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公式" r:id="rId3" imgW="29870400" imgH="9753600" progId="Equation.3">
                  <p:embed/>
                </p:oleObj>
              </mc:Choice>
              <mc:Fallback>
                <p:oleObj name="公式" r:id="rId3" imgW="29870400" imgH="975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643365"/>
                        <a:ext cx="22590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1785918" y="5046873"/>
          <a:ext cx="1195701" cy="42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5" imgW="15240000" imgH="5486400" progId="Equation.3">
                  <p:embed/>
                </p:oleObj>
              </mc:Choice>
              <mc:Fallback>
                <p:oleObj name="公式" r:id="rId5" imgW="15240000" imgH="548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046873"/>
                        <a:ext cx="1195701" cy="421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0892" y="228599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(4.5.26)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0892" y="371475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(4.5.27)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情况一： 体材料，球坐标系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空间中，每一个体积元代表一个被占据的状态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考虑自旋简并和只有正量子数可用，状态数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考虑无限深方势阱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的关系，有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               ，可得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08769" y="3032101"/>
          <a:ext cx="2500330" cy="767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1" imgW="30784800" imgH="9448800" progId="Equation.3">
                  <p:embed/>
                </p:oleObj>
              </mc:Choice>
              <mc:Fallback>
                <p:oleObj name="公式" r:id="rId1" imgW="30784800" imgH="9448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769" y="3032101"/>
                        <a:ext cx="2500330" cy="767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3314083" y="4270375"/>
          <a:ext cx="2498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3" imgW="34747200" imgH="13716000" progId="Equation.3">
                  <p:embed/>
                </p:oleObj>
              </mc:Choice>
              <mc:Fallback>
                <p:oleObj name="公式" r:id="rId3" imgW="34747200" imgH="1371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083" y="4270375"/>
                        <a:ext cx="24987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28728" y="5357826"/>
          <a:ext cx="1000132" cy="45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公式" r:id="rId5" imgW="10668000" imgH="4876800" progId="Equation.3">
                  <p:embed/>
                </p:oleObj>
              </mc:Choice>
              <mc:Fallback>
                <p:oleObj name="公式" r:id="rId5" imgW="10668000" imgH="48768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357826"/>
                        <a:ext cx="1000132" cy="457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86096" y="5487987"/>
          <a:ext cx="2971808" cy="92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7" imgW="43891200" imgH="13716000" progId="Equation.3">
                  <p:embed/>
                </p:oleObj>
              </mc:Choice>
              <mc:Fallback>
                <p:oleObj name="公式" r:id="rId7" imgW="43891200" imgH="137160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096" y="5487987"/>
                        <a:ext cx="2971808" cy="928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43702" y="314324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(4.5.28)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3702" y="457200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(4.5.29)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2" y="5824855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(4.5.30)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有源区结构的演变趋势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00166" y="1766886"/>
            <a:ext cx="1428760" cy="2000264"/>
            <a:chOff x="1714480" y="3286124"/>
            <a:chExt cx="504825" cy="820738"/>
          </a:xfrm>
        </p:grpSpPr>
        <p:grpSp>
          <p:nvGrpSpPr>
            <p:cNvPr id="5" name="Group 1"/>
            <p:cNvGrpSpPr/>
            <p:nvPr/>
          </p:nvGrpSpPr>
          <p:grpSpPr bwMode="auto">
            <a:xfrm>
              <a:off x="1714480" y="3286124"/>
              <a:ext cx="504825" cy="403225"/>
              <a:chOff x="2860" y="11286"/>
              <a:chExt cx="773" cy="283"/>
            </a:xfrm>
          </p:grpSpPr>
          <p:cxnSp>
            <p:nvCxnSpPr>
              <p:cNvPr id="9" name="AutoShape 2"/>
              <p:cNvCxnSpPr>
                <a:cxnSpLocks noChangeShapeType="1"/>
              </p:cNvCxnSpPr>
              <p:nvPr/>
            </p:nvCxnSpPr>
            <p:spPr bwMode="auto">
              <a:xfrm>
                <a:off x="2860" y="11286"/>
                <a:ext cx="386" cy="28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</p:cxnSp>
          <p:cxnSp>
            <p:nvCxnSpPr>
              <p:cNvPr id="10" name="AutoShape 3"/>
              <p:cNvCxnSpPr>
                <a:cxnSpLocks noChangeShapeType="1"/>
              </p:cNvCxnSpPr>
              <p:nvPr/>
            </p:nvCxnSpPr>
            <p:spPr bwMode="auto">
              <a:xfrm flipH="1">
                <a:off x="3246" y="11286"/>
                <a:ext cx="387" cy="28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</p:cxnSp>
        </p:grpSp>
        <p:grpSp>
          <p:nvGrpSpPr>
            <p:cNvPr id="6" name="Group 4"/>
            <p:cNvGrpSpPr/>
            <p:nvPr/>
          </p:nvGrpSpPr>
          <p:grpSpPr bwMode="auto">
            <a:xfrm flipV="1">
              <a:off x="1714480" y="3884612"/>
              <a:ext cx="504825" cy="222250"/>
              <a:chOff x="2860" y="11286"/>
              <a:chExt cx="773" cy="283"/>
            </a:xfrm>
          </p:grpSpPr>
          <p:cxnSp>
            <p:nvCxnSpPr>
              <p:cNvPr id="7" name="AutoShape 5"/>
              <p:cNvCxnSpPr>
                <a:cxnSpLocks noChangeShapeType="1"/>
              </p:cNvCxnSpPr>
              <p:nvPr/>
            </p:nvCxnSpPr>
            <p:spPr bwMode="auto">
              <a:xfrm>
                <a:off x="2860" y="11286"/>
                <a:ext cx="386" cy="28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</p:cxnSp>
          <p:cxnSp>
            <p:nvCxnSpPr>
              <p:cNvPr id="8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3246" y="11286"/>
                <a:ext cx="387" cy="28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</p:cxnSp>
        </p:grpSp>
      </p:grpSp>
      <p:sp>
        <p:nvSpPr>
          <p:cNvPr id="11" name="TextBox 10"/>
          <p:cNvSpPr txBox="1"/>
          <p:nvPr/>
        </p:nvSpPr>
        <p:spPr>
          <a:xfrm>
            <a:off x="571472" y="412434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单限制结构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2" name="Group 8"/>
          <p:cNvGrpSpPr/>
          <p:nvPr/>
        </p:nvGrpSpPr>
        <p:grpSpPr bwMode="auto">
          <a:xfrm>
            <a:off x="1000100" y="4929198"/>
            <a:ext cx="2357454" cy="1357322"/>
            <a:chOff x="2522" y="2381"/>
            <a:chExt cx="1866" cy="1209"/>
          </a:xfrm>
        </p:grpSpPr>
        <p:cxnSp>
          <p:nvCxnSpPr>
            <p:cNvPr id="13" name="AutoShape 9"/>
            <p:cNvCxnSpPr>
              <a:cxnSpLocks noChangeShapeType="1"/>
            </p:cNvCxnSpPr>
            <p:nvPr/>
          </p:nvCxnSpPr>
          <p:spPr bwMode="auto">
            <a:xfrm>
              <a:off x="2522" y="2931"/>
              <a:ext cx="1866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14" name="AutoShape 10"/>
            <p:cNvCxnSpPr>
              <a:cxnSpLocks noChangeShapeType="1"/>
            </p:cNvCxnSpPr>
            <p:nvPr/>
          </p:nvCxnSpPr>
          <p:spPr bwMode="auto">
            <a:xfrm>
              <a:off x="2526" y="3054"/>
              <a:ext cx="18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15" name="AutoShape 11"/>
            <p:cNvCxnSpPr>
              <a:cxnSpLocks noChangeShapeType="1"/>
            </p:cNvCxnSpPr>
            <p:nvPr/>
          </p:nvCxnSpPr>
          <p:spPr bwMode="auto">
            <a:xfrm flipV="1">
              <a:off x="2814" y="2931"/>
              <a:ext cx="151" cy="1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 flipV="1">
              <a:off x="2969" y="2934"/>
              <a:ext cx="153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 flipV="1">
              <a:off x="3109" y="2934"/>
              <a:ext cx="151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18" name="AutoShape 14"/>
            <p:cNvCxnSpPr>
              <a:cxnSpLocks noChangeShapeType="1"/>
            </p:cNvCxnSpPr>
            <p:nvPr/>
          </p:nvCxnSpPr>
          <p:spPr bwMode="auto">
            <a:xfrm flipV="1">
              <a:off x="3265" y="2936"/>
              <a:ext cx="152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19" name="AutoShape 15"/>
            <p:cNvCxnSpPr>
              <a:cxnSpLocks noChangeShapeType="1"/>
            </p:cNvCxnSpPr>
            <p:nvPr/>
          </p:nvCxnSpPr>
          <p:spPr bwMode="auto">
            <a:xfrm flipV="1">
              <a:off x="3417" y="2934"/>
              <a:ext cx="151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0" name="AutoShape 16"/>
            <p:cNvCxnSpPr>
              <a:cxnSpLocks noChangeShapeType="1"/>
            </p:cNvCxnSpPr>
            <p:nvPr/>
          </p:nvCxnSpPr>
          <p:spPr bwMode="auto">
            <a:xfrm flipV="1">
              <a:off x="3573" y="2936"/>
              <a:ext cx="152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1" name="AutoShape 17"/>
            <p:cNvCxnSpPr>
              <a:cxnSpLocks noChangeShapeType="1"/>
            </p:cNvCxnSpPr>
            <p:nvPr/>
          </p:nvCxnSpPr>
          <p:spPr bwMode="auto">
            <a:xfrm flipV="1">
              <a:off x="3713" y="2936"/>
              <a:ext cx="151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2" name="AutoShape 18"/>
            <p:cNvCxnSpPr>
              <a:cxnSpLocks noChangeShapeType="1"/>
            </p:cNvCxnSpPr>
            <p:nvPr/>
          </p:nvCxnSpPr>
          <p:spPr bwMode="auto">
            <a:xfrm flipV="1">
              <a:off x="3868" y="2937"/>
              <a:ext cx="153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522" y="2381"/>
              <a:ext cx="1866" cy="12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tailEnd type="none" w="med" len="lg"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2826" y="2688"/>
              <a:ext cx="1305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0" y="144"/>
                </a:cxn>
                <a:cxn ang="0">
                  <a:pos x="1128" y="239"/>
                </a:cxn>
                <a:cxn ang="0">
                  <a:pos x="1305" y="320"/>
                </a:cxn>
                <a:cxn ang="0">
                  <a:pos x="1128" y="402"/>
                </a:cxn>
                <a:cxn ang="0">
                  <a:pos x="503" y="483"/>
                </a:cxn>
                <a:cxn ang="0">
                  <a:pos x="14" y="593"/>
                </a:cxn>
              </a:cxnLst>
              <a:rect l="0" t="0" r="r" b="b"/>
              <a:pathLst>
                <a:path w="1305" h="593">
                  <a:moveTo>
                    <a:pt x="0" y="0"/>
                  </a:moveTo>
                  <a:cubicBezTo>
                    <a:pt x="88" y="24"/>
                    <a:pt x="342" y="104"/>
                    <a:pt x="530" y="144"/>
                  </a:cubicBezTo>
                  <a:cubicBezTo>
                    <a:pt x="718" y="184"/>
                    <a:pt x="999" y="210"/>
                    <a:pt x="1128" y="239"/>
                  </a:cubicBezTo>
                  <a:cubicBezTo>
                    <a:pt x="1257" y="268"/>
                    <a:pt x="1305" y="293"/>
                    <a:pt x="1305" y="320"/>
                  </a:cubicBezTo>
                  <a:cubicBezTo>
                    <a:pt x="1305" y="347"/>
                    <a:pt x="1262" y="375"/>
                    <a:pt x="1128" y="402"/>
                  </a:cubicBezTo>
                  <a:cubicBezTo>
                    <a:pt x="994" y="429"/>
                    <a:pt x="689" y="451"/>
                    <a:pt x="503" y="483"/>
                  </a:cubicBezTo>
                  <a:cubicBezTo>
                    <a:pt x="317" y="515"/>
                    <a:pt x="116" y="570"/>
                    <a:pt x="14" y="59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none" w="med" len="lg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1"/>
          <p:cNvGrpSpPr/>
          <p:nvPr/>
        </p:nvGrpSpPr>
        <p:grpSpPr bwMode="auto">
          <a:xfrm>
            <a:off x="5143504" y="4857760"/>
            <a:ext cx="2357454" cy="1357322"/>
            <a:chOff x="2522" y="4140"/>
            <a:chExt cx="1878" cy="1209"/>
          </a:xfrm>
        </p:grpSpPr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2526" y="4691"/>
              <a:ext cx="1866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7" name="AutoShape 23"/>
            <p:cNvCxnSpPr>
              <a:cxnSpLocks noChangeShapeType="1"/>
            </p:cNvCxnSpPr>
            <p:nvPr/>
          </p:nvCxnSpPr>
          <p:spPr bwMode="auto">
            <a:xfrm>
              <a:off x="2530" y="4815"/>
              <a:ext cx="186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8" name="AutoShape 24"/>
            <p:cNvCxnSpPr>
              <a:cxnSpLocks noChangeShapeType="1"/>
            </p:cNvCxnSpPr>
            <p:nvPr/>
          </p:nvCxnSpPr>
          <p:spPr bwMode="auto">
            <a:xfrm flipV="1">
              <a:off x="2817" y="4691"/>
              <a:ext cx="152" cy="1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29" name="AutoShape 25"/>
            <p:cNvCxnSpPr>
              <a:cxnSpLocks noChangeShapeType="1"/>
            </p:cNvCxnSpPr>
            <p:nvPr/>
          </p:nvCxnSpPr>
          <p:spPr bwMode="auto">
            <a:xfrm flipV="1">
              <a:off x="2973" y="4695"/>
              <a:ext cx="152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0" name="AutoShape 26"/>
            <p:cNvCxnSpPr>
              <a:cxnSpLocks noChangeShapeType="1"/>
            </p:cNvCxnSpPr>
            <p:nvPr/>
          </p:nvCxnSpPr>
          <p:spPr bwMode="auto">
            <a:xfrm flipV="1">
              <a:off x="3113" y="4695"/>
              <a:ext cx="151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1" name="AutoShape 27"/>
            <p:cNvCxnSpPr>
              <a:cxnSpLocks noChangeShapeType="1"/>
            </p:cNvCxnSpPr>
            <p:nvPr/>
          </p:nvCxnSpPr>
          <p:spPr bwMode="auto">
            <a:xfrm flipV="1">
              <a:off x="3269" y="4697"/>
              <a:ext cx="152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2" name="AutoShape 28"/>
            <p:cNvCxnSpPr>
              <a:cxnSpLocks noChangeShapeType="1"/>
            </p:cNvCxnSpPr>
            <p:nvPr/>
          </p:nvCxnSpPr>
          <p:spPr bwMode="auto">
            <a:xfrm flipV="1">
              <a:off x="3421" y="4695"/>
              <a:ext cx="151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3" name="AutoShape 29"/>
            <p:cNvCxnSpPr>
              <a:cxnSpLocks noChangeShapeType="1"/>
            </p:cNvCxnSpPr>
            <p:nvPr/>
          </p:nvCxnSpPr>
          <p:spPr bwMode="auto">
            <a:xfrm flipV="1">
              <a:off x="3577" y="4697"/>
              <a:ext cx="152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4" name="AutoShape 30"/>
            <p:cNvCxnSpPr>
              <a:cxnSpLocks noChangeShapeType="1"/>
            </p:cNvCxnSpPr>
            <p:nvPr/>
          </p:nvCxnSpPr>
          <p:spPr bwMode="auto">
            <a:xfrm flipV="1">
              <a:off x="3717" y="4697"/>
              <a:ext cx="151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35" name="AutoShape 31"/>
            <p:cNvCxnSpPr>
              <a:cxnSpLocks noChangeShapeType="1"/>
            </p:cNvCxnSpPr>
            <p:nvPr/>
          </p:nvCxnSpPr>
          <p:spPr bwMode="auto">
            <a:xfrm flipV="1">
              <a:off x="3872" y="4698"/>
              <a:ext cx="153" cy="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522" y="4140"/>
              <a:ext cx="1866" cy="12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tailEnd type="none" w="med" len="lg"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AutoShape 33"/>
            <p:cNvCxnSpPr>
              <a:cxnSpLocks noChangeShapeType="1"/>
            </p:cNvCxnSpPr>
            <p:nvPr/>
          </p:nvCxnSpPr>
          <p:spPr bwMode="auto">
            <a:xfrm>
              <a:off x="2534" y="4820"/>
              <a:ext cx="1866" cy="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38" name="AutoShape 34"/>
            <p:cNvCxnSpPr>
              <a:cxnSpLocks noChangeShapeType="1"/>
            </p:cNvCxnSpPr>
            <p:nvPr/>
          </p:nvCxnSpPr>
          <p:spPr bwMode="auto">
            <a:xfrm>
              <a:off x="2538" y="4943"/>
              <a:ext cx="1862" cy="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39" name="AutoShape 35"/>
            <p:cNvCxnSpPr>
              <a:cxnSpLocks noChangeShapeType="1"/>
            </p:cNvCxnSpPr>
            <p:nvPr/>
          </p:nvCxnSpPr>
          <p:spPr bwMode="auto">
            <a:xfrm flipV="1">
              <a:off x="2826" y="4820"/>
              <a:ext cx="151" cy="12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0" name="AutoShape 36"/>
            <p:cNvCxnSpPr>
              <a:cxnSpLocks noChangeShapeType="1"/>
            </p:cNvCxnSpPr>
            <p:nvPr/>
          </p:nvCxnSpPr>
          <p:spPr bwMode="auto">
            <a:xfrm flipV="1">
              <a:off x="2981" y="4824"/>
              <a:ext cx="153" cy="12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1" name="AutoShape 37"/>
            <p:cNvCxnSpPr>
              <a:cxnSpLocks noChangeShapeType="1"/>
            </p:cNvCxnSpPr>
            <p:nvPr/>
          </p:nvCxnSpPr>
          <p:spPr bwMode="auto">
            <a:xfrm flipV="1">
              <a:off x="3121" y="4824"/>
              <a:ext cx="151" cy="12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2" name="AutoShape 38"/>
            <p:cNvCxnSpPr>
              <a:cxnSpLocks noChangeShapeType="1"/>
            </p:cNvCxnSpPr>
            <p:nvPr/>
          </p:nvCxnSpPr>
          <p:spPr bwMode="auto">
            <a:xfrm flipV="1">
              <a:off x="3275" y="4826"/>
              <a:ext cx="154" cy="12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3" name="AutoShape 39"/>
            <p:cNvCxnSpPr>
              <a:cxnSpLocks noChangeShapeType="1"/>
            </p:cNvCxnSpPr>
            <p:nvPr/>
          </p:nvCxnSpPr>
          <p:spPr bwMode="auto">
            <a:xfrm flipV="1">
              <a:off x="3429" y="4824"/>
              <a:ext cx="151" cy="12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4" name="AutoShape 40"/>
            <p:cNvCxnSpPr>
              <a:cxnSpLocks noChangeShapeType="1"/>
            </p:cNvCxnSpPr>
            <p:nvPr/>
          </p:nvCxnSpPr>
          <p:spPr bwMode="auto">
            <a:xfrm flipV="1">
              <a:off x="3585" y="4826"/>
              <a:ext cx="152" cy="12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5" name="AutoShape 41"/>
            <p:cNvCxnSpPr>
              <a:cxnSpLocks noChangeShapeType="1"/>
            </p:cNvCxnSpPr>
            <p:nvPr/>
          </p:nvCxnSpPr>
          <p:spPr bwMode="auto">
            <a:xfrm flipV="1">
              <a:off x="3725" y="4826"/>
              <a:ext cx="152" cy="12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6" name="AutoShape 42"/>
            <p:cNvCxnSpPr>
              <a:cxnSpLocks noChangeShapeType="1"/>
            </p:cNvCxnSpPr>
            <p:nvPr/>
          </p:nvCxnSpPr>
          <p:spPr bwMode="auto">
            <a:xfrm flipV="1">
              <a:off x="3880" y="4825"/>
              <a:ext cx="153" cy="12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7" name="AutoShape 43"/>
            <p:cNvCxnSpPr>
              <a:cxnSpLocks noChangeShapeType="1"/>
            </p:cNvCxnSpPr>
            <p:nvPr/>
          </p:nvCxnSpPr>
          <p:spPr bwMode="auto">
            <a:xfrm>
              <a:off x="2530" y="4564"/>
              <a:ext cx="1866" cy="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8" name="AutoShape 44"/>
            <p:cNvCxnSpPr>
              <a:cxnSpLocks noChangeShapeType="1"/>
            </p:cNvCxnSpPr>
            <p:nvPr/>
          </p:nvCxnSpPr>
          <p:spPr bwMode="auto">
            <a:xfrm>
              <a:off x="2534" y="4686"/>
              <a:ext cx="1862" cy="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49" name="AutoShape 45"/>
            <p:cNvCxnSpPr>
              <a:cxnSpLocks noChangeShapeType="1"/>
            </p:cNvCxnSpPr>
            <p:nvPr/>
          </p:nvCxnSpPr>
          <p:spPr bwMode="auto">
            <a:xfrm flipV="1">
              <a:off x="2821" y="4564"/>
              <a:ext cx="152" cy="12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50" name="AutoShape 46"/>
            <p:cNvCxnSpPr>
              <a:cxnSpLocks noChangeShapeType="1"/>
            </p:cNvCxnSpPr>
            <p:nvPr/>
          </p:nvCxnSpPr>
          <p:spPr bwMode="auto">
            <a:xfrm flipV="1">
              <a:off x="2977" y="4566"/>
              <a:ext cx="152" cy="12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51" name="AutoShape 47"/>
            <p:cNvCxnSpPr>
              <a:cxnSpLocks noChangeShapeType="1"/>
            </p:cNvCxnSpPr>
            <p:nvPr/>
          </p:nvCxnSpPr>
          <p:spPr bwMode="auto">
            <a:xfrm flipV="1">
              <a:off x="3117" y="4566"/>
              <a:ext cx="152" cy="12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52" name="AutoShape 48"/>
            <p:cNvCxnSpPr>
              <a:cxnSpLocks noChangeShapeType="1"/>
            </p:cNvCxnSpPr>
            <p:nvPr/>
          </p:nvCxnSpPr>
          <p:spPr bwMode="auto">
            <a:xfrm flipV="1">
              <a:off x="3272" y="4570"/>
              <a:ext cx="153" cy="12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53" name="AutoShape 49"/>
            <p:cNvCxnSpPr>
              <a:cxnSpLocks noChangeShapeType="1"/>
            </p:cNvCxnSpPr>
            <p:nvPr/>
          </p:nvCxnSpPr>
          <p:spPr bwMode="auto">
            <a:xfrm flipV="1">
              <a:off x="3425" y="4566"/>
              <a:ext cx="152" cy="12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54" name="AutoShape 50"/>
            <p:cNvCxnSpPr>
              <a:cxnSpLocks noChangeShapeType="1"/>
            </p:cNvCxnSpPr>
            <p:nvPr/>
          </p:nvCxnSpPr>
          <p:spPr bwMode="auto">
            <a:xfrm flipV="1">
              <a:off x="3580" y="4570"/>
              <a:ext cx="153" cy="12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55" name="AutoShape 51"/>
            <p:cNvCxnSpPr>
              <a:cxnSpLocks noChangeShapeType="1"/>
            </p:cNvCxnSpPr>
            <p:nvPr/>
          </p:nvCxnSpPr>
          <p:spPr bwMode="auto">
            <a:xfrm flipV="1">
              <a:off x="3721" y="4570"/>
              <a:ext cx="151" cy="121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cxnSp>
          <p:nvCxnSpPr>
            <p:cNvPr id="56" name="AutoShape 52"/>
            <p:cNvCxnSpPr>
              <a:cxnSpLocks noChangeShapeType="1"/>
            </p:cNvCxnSpPr>
            <p:nvPr/>
          </p:nvCxnSpPr>
          <p:spPr bwMode="auto">
            <a:xfrm flipV="1">
              <a:off x="3877" y="4569"/>
              <a:ext cx="152" cy="122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round/>
            </a:ln>
          </p:spPr>
        </p:cxnSp>
        <p:sp>
          <p:nvSpPr>
            <p:cNvPr id="57" name="Freeform 53"/>
            <p:cNvSpPr/>
            <p:nvPr/>
          </p:nvSpPr>
          <p:spPr bwMode="auto">
            <a:xfrm>
              <a:off x="2771" y="4456"/>
              <a:ext cx="1264" cy="59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62" y="68"/>
                </a:cxn>
                <a:cxn ang="0">
                  <a:pos x="1114" y="149"/>
                </a:cxn>
                <a:cxn ang="0">
                  <a:pos x="1262" y="320"/>
                </a:cxn>
                <a:cxn ang="0">
                  <a:pos x="1101" y="448"/>
                </a:cxn>
                <a:cxn ang="0">
                  <a:pos x="489" y="516"/>
                </a:cxn>
                <a:cxn ang="0">
                  <a:pos x="0" y="598"/>
                </a:cxn>
              </a:cxnLst>
              <a:rect l="0" t="0" r="r" b="b"/>
              <a:pathLst>
                <a:path w="1264" h="598">
                  <a:moveTo>
                    <a:pt x="27" y="0"/>
                  </a:moveTo>
                  <a:cubicBezTo>
                    <a:pt x="97" y="11"/>
                    <a:pt x="281" y="43"/>
                    <a:pt x="462" y="68"/>
                  </a:cubicBezTo>
                  <a:cubicBezTo>
                    <a:pt x="643" y="93"/>
                    <a:pt x="981" y="107"/>
                    <a:pt x="1114" y="149"/>
                  </a:cubicBezTo>
                  <a:cubicBezTo>
                    <a:pt x="1247" y="191"/>
                    <a:pt x="1264" y="270"/>
                    <a:pt x="1262" y="320"/>
                  </a:cubicBezTo>
                  <a:cubicBezTo>
                    <a:pt x="1260" y="370"/>
                    <a:pt x="1230" y="415"/>
                    <a:pt x="1101" y="448"/>
                  </a:cubicBezTo>
                  <a:cubicBezTo>
                    <a:pt x="972" y="481"/>
                    <a:pt x="672" y="491"/>
                    <a:pt x="489" y="516"/>
                  </a:cubicBezTo>
                  <a:cubicBezTo>
                    <a:pt x="306" y="541"/>
                    <a:pt x="102" y="581"/>
                    <a:pt x="0" y="5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none" w="med" len="lg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072066" y="1643050"/>
            <a:ext cx="3786182" cy="2286019"/>
            <a:chOff x="5357818" y="1643050"/>
            <a:chExt cx="3786182" cy="2286019"/>
          </a:xfrm>
        </p:grpSpPr>
        <p:grpSp>
          <p:nvGrpSpPr>
            <p:cNvPr id="81" name="组合 80"/>
            <p:cNvGrpSpPr/>
            <p:nvPr/>
          </p:nvGrpSpPr>
          <p:grpSpPr>
            <a:xfrm>
              <a:off x="5357818" y="1643050"/>
              <a:ext cx="2500330" cy="785819"/>
              <a:chOff x="4572000" y="1714487"/>
              <a:chExt cx="2858264" cy="858845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4572000" y="1714488"/>
                <a:ext cx="571504" cy="7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400000" flipH="1" flipV="1">
                <a:off x="5001002" y="1856992"/>
                <a:ext cx="285750" cy="7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5143504" y="2000240"/>
                <a:ext cx="571504" cy="7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5400000" flipH="1" flipV="1">
                <a:off x="5429632" y="2285622"/>
                <a:ext cx="571500" cy="7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6858760" y="1714487"/>
                <a:ext cx="571504" cy="7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5400000" flipH="1" flipV="1">
                <a:off x="6715512" y="1856991"/>
                <a:ext cx="285750" cy="7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6287256" y="2000239"/>
                <a:ext cx="571504" cy="7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5400000" flipH="1" flipV="1">
                <a:off x="6001135" y="2285623"/>
                <a:ext cx="571501" cy="74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5715008" y="2571744"/>
                <a:ext cx="57150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连接符 82"/>
            <p:cNvCxnSpPr/>
            <p:nvPr/>
          </p:nvCxnSpPr>
          <p:spPr>
            <a:xfrm flipV="1">
              <a:off x="5357818" y="3928386"/>
              <a:ext cx="499936" cy="6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5548496" y="3619681"/>
              <a:ext cx="618646" cy="1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857754" y="3309741"/>
              <a:ext cx="499936" cy="6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6200000" flipH="1">
              <a:off x="6238843" y="3190918"/>
              <a:ext cx="238607" cy="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7358082" y="3928386"/>
              <a:ext cx="499936" cy="6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16200000" flipH="1">
              <a:off x="7048498" y="3619484"/>
              <a:ext cx="618645" cy="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6858276" y="3309741"/>
              <a:ext cx="499936" cy="6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6738844" y="3190985"/>
              <a:ext cx="238607" cy="2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V="1">
              <a:off x="6357950" y="3071813"/>
              <a:ext cx="499936" cy="14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643802" y="2643182"/>
              <a:ext cx="1500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限制载流子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直接箭头连接符 99"/>
            <p:cNvCxnSpPr>
              <a:stCxn id="98" idx="1"/>
            </p:cNvCxnSpPr>
            <p:nvPr/>
          </p:nvCxnSpPr>
          <p:spPr>
            <a:xfrm rot="10800000">
              <a:off x="6715140" y="2571744"/>
              <a:ext cx="928662" cy="25610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143636" y="3429000"/>
              <a:ext cx="1500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限制光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714876" y="420267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分别限制结构</a:t>
            </a:r>
            <a:r>
              <a:rPr lang="en-US" altLang="zh-CN">
                <a:solidFill>
                  <a:schemeClr val="bg1"/>
                </a:solidFill>
              </a:rPr>
              <a:t>SCH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情况二：量子阱结构，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方向量子化，</a:t>
            </a: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yz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方向体材料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285720" y="2428868"/>
          <a:ext cx="4975882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" r:id="rId1" imgW="37814250" imgH="25527000" progId="Visio.Drawing.6">
                  <p:embed/>
                </p:oleObj>
              </mc:Choice>
              <mc:Fallback>
                <p:oleObj name="" r:id="rId1" imgW="37814250" imgH="2552700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428868"/>
                        <a:ext cx="4975882" cy="3357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5357762" y="2357430"/>
          <a:ext cx="3786238" cy="3227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" r:id="rId3" imgW="36804600" imgH="31375350" progId="Visio.Drawing.6">
                  <p:embed/>
                </p:oleObj>
              </mc:Choice>
              <mc:Fallback>
                <p:oleObj name="" r:id="rId3" imgW="36804600" imgH="3137535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762" y="2357430"/>
                        <a:ext cx="3786238" cy="3227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4546" y="600076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能带结构示意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265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对应于</a:t>
            </a:r>
            <a:r>
              <a:rPr lang="en-US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方向第一个量子能级</a:t>
            </a:r>
            <a:r>
              <a:rPr lang="en-US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的状态数为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   </a:t>
            </a: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则上式用能量表示为：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状态密度为：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函数是</a:t>
            </a: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Heaviside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单位阶跃函数。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ρ</a:t>
            </a:r>
            <a:r>
              <a:rPr lang="en-US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的关系曲线如图</a:t>
            </a: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4.8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所示。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3057" name="Object 1"/>
          <p:cNvGraphicFramePr>
            <a:graphicFrameLocks noChangeAspect="1"/>
          </p:cNvGraphicFramePr>
          <p:nvPr/>
        </p:nvGraphicFramePr>
        <p:xfrm>
          <a:off x="3371850" y="1973959"/>
          <a:ext cx="240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公式" r:id="rId1" imgW="32918400" imgH="9448800" progId="Equation.3">
                  <p:embed/>
                </p:oleObj>
              </mc:Choice>
              <mc:Fallback>
                <p:oleObj name="公式" r:id="rId1" imgW="32918400" imgH="944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973959"/>
                        <a:ext cx="2400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285852" y="2786058"/>
          <a:ext cx="1543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3" imgW="18592800" imgH="6096000" progId="Equation.3">
                  <p:embed/>
                </p:oleObj>
              </mc:Choice>
              <mc:Fallback>
                <p:oleObj name="公式" r:id="rId3" imgW="18592800" imgH="609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786058"/>
                        <a:ext cx="1543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3427966" y="3228227"/>
          <a:ext cx="2357454" cy="72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5" imgW="32308800" imgH="10058400" progId="Equation.3">
                  <p:embed/>
                </p:oleObj>
              </mc:Choice>
              <mc:Fallback>
                <p:oleObj name="公式" r:id="rId5" imgW="32308800" imgH="1005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966" y="3228227"/>
                        <a:ext cx="2357454" cy="720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2999337" y="4287786"/>
          <a:ext cx="3214711" cy="84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7" imgW="43891200" imgH="11277600" progId="Equation.3">
                  <p:embed/>
                </p:oleObj>
              </mc:Choice>
              <mc:Fallback>
                <p:oleObj name="公式" r:id="rId7" imgW="43891200" imgH="11277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337" y="4287786"/>
                        <a:ext cx="3214711" cy="843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00892" y="214311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(4.5.31)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72330" y="335756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(4.5.32)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72330" y="442913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(4.5.33)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4.5.1.4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约化态密度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 l="14616" t="7695" r="24615" b="36237"/>
          <a:stretch>
            <a:fillRect/>
          </a:stretch>
        </p:blipFill>
        <p:spPr bwMode="auto">
          <a:xfrm>
            <a:off x="1115616" y="1628800"/>
            <a:ext cx="6588844" cy="425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光学增益表达式的推出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定义每单位长度的材料增益为，当光沿着晶体中某一方向传播时光子密度的增长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的表达式带入，得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由器件注入水平决定。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3568" y="2492896"/>
          <a:ext cx="72215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公式" r:id="rId1" imgW="103632000" imgH="11277600" progId="Equation.3">
                  <p:embed/>
                </p:oleObj>
              </mc:Choice>
              <mc:Fallback>
                <p:oleObj name="公式" r:id="rId1" imgW="103632000" imgH="11277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92896"/>
                        <a:ext cx="7221538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04950" y="3759200"/>
          <a:ext cx="29289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3" imgW="43891200" imgH="11887200" progId="Equation.3">
                  <p:embed/>
                </p:oleObj>
              </mc:Choice>
              <mc:Fallback>
                <p:oleObj name="公式" r:id="rId3" imgW="43891200" imgH="11887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759200"/>
                        <a:ext cx="2928938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8116" y="2610533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(4.5.34)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8116" y="385169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(4.5.35)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4653136"/>
          <a:ext cx="152487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公式" r:id="rId5" imgW="21945600" imgH="5181600" progId="Equation.3">
                  <p:embed/>
                </p:oleObj>
              </mc:Choice>
              <mc:Fallback>
                <p:oleObj name="公式" r:id="rId5" imgW="21945600" imgH="5181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653136"/>
                        <a:ext cx="1524875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关于激光器增益的讨论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如图所示，注入电流只改变准费米能级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FV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FC</a:t>
            </a:r>
            <a:endParaRPr lang="en-US" altLang="zh-CN" i="1" baseline="-25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 l="4569" r="18579" b="8955"/>
          <a:stretch>
            <a:fillRect/>
          </a:stretch>
        </p:blipFill>
        <p:spPr bwMode="auto">
          <a:xfrm>
            <a:off x="1321571" y="1998632"/>
            <a:ext cx="650085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4.5.3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关于激光器增益的讨论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的关系如图所示，随着越来越多的载流子增加，有源区从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=0,f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的吸收增加到透明增益值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，进而增加到饱和值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这个函数可以用对数近似，再在透明载流子浓度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附近取线性近似（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为微分增益）：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4648200" y="1766029"/>
            <a:ext cx="4038600" cy="41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00099" y="5214950"/>
          <a:ext cx="225029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2" imgW="24688800" imgH="5486400" progId="Equation.3">
                  <p:embed/>
                </p:oleObj>
              </mc:Choice>
              <mc:Fallback>
                <p:oleObj name="公式" r:id="rId2" imgW="24688800" imgH="5486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5214950"/>
                        <a:ext cx="225029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43306" y="5253351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(4.5.36)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关于激光器增益的讨论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QW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优势：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a(N-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量子限制使得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减小，很小的注入就可以实现量子数翻转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微分增益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很大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每一个注入的载流子都填充于分立能态，态密度较体材料远为集中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 l="14616" t="7695" r="24615" b="36237"/>
          <a:stretch>
            <a:fillRect/>
          </a:stretch>
        </p:blipFill>
        <p:spPr bwMode="auto">
          <a:xfrm>
            <a:off x="4396906" y="1500174"/>
            <a:ext cx="453701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90516" y="4757661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所以，阈值电流密度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J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th</a:t>
            </a:r>
            <a:r>
              <a:rPr lang="zh-CN" altLang="en-US" sz="2400" b="1" dirty="0">
                <a:solidFill>
                  <a:srgbClr val="FF0000"/>
                </a:solidFill>
              </a:rPr>
              <a:t>小，（张弛振荡频率）调制速度快，线宽</a:t>
            </a:r>
            <a:r>
              <a:rPr lang="el-GR" altLang="zh-CN" sz="2400" b="1" i="1" dirty="0">
                <a:solidFill>
                  <a:srgbClr val="FF0000"/>
                </a:solidFill>
              </a:rPr>
              <a:t>Δ</a:t>
            </a:r>
            <a:r>
              <a:rPr lang="en-US" altLang="zh-CN" sz="2400" b="1" i="1" dirty="0">
                <a:solidFill>
                  <a:srgbClr val="FF0000"/>
                </a:solidFill>
              </a:rPr>
              <a:t>μ</a:t>
            </a:r>
            <a:r>
              <a:rPr lang="zh-CN" altLang="en-US" sz="2400" b="1" dirty="0">
                <a:solidFill>
                  <a:srgbClr val="FF0000"/>
                </a:solidFill>
              </a:rPr>
              <a:t>窄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4.5.3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关于激光器增益的讨论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124744"/>
            <a:ext cx="8229600" cy="2808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增益饱和效应：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在单量子激光器和短腔激光器中，光学限制因子小，阈值电流密度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大。若</a:t>
            </a:r>
            <a:r>
              <a:rPr lang="el-GR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大，腔长短，并在两端镀增透膜，则可观察到第二能级增益和增益饱和效应；为抑制增益饱和，可以使用多量子阱结构使腔长增长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降低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1196752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饱和，即状态数被占满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>
            <a:off x="1785918" y="1339628"/>
            <a:ext cx="1714512" cy="285752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57200" y="3544416"/>
            <a:ext cx="8229600" cy="298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</a:rPr>
              <a:t>增益曲线是非线性的，频域烧孔和空间烧孔也会影响增益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</a:rPr>
              <a:t>降低阈值电流密度：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265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由公式                        ，必须在一定注入电流条件下，使</a:t>
            </a:r>
            <a:r>
              <a:rPr lang="el-GR" altLang="zh-CN" sz="2400" i="1" dirty="0">
                <a:solidFill>
                  <a:schemeClr val="bg1"/>
                </a:solidFill>
              </a:rPr>
              <a:t>Γ</a:t>
            </a:r>
            <a:r>
              <a:rPr lang="en-US" altLang="zh-CN" sz="2400" i="1" dirty="0">
                <a:solidFill>
                  <a:schemeClr val="bg1"/>
                </a:solidFill>
              </a:rPr>
              <a:t>g</a:t>
            </a:r>
            <a:r>
              <a:rPr lang="zh-CN" altLang="en-US" sz="2400" dirty="0">
                <a:solidFill>
                  <a:schemeClr val="bg1"/>
                </a:solidFill>
              </a:rPr>
              <a:t>最大，而不是仅仅使</a:t>
            </a:r>
            <a:r>
              <a:rPr lang="el-GR" altLang="zh-CN" sz="2400" i="1" dirty="0">
                <a:solidFill>
                  <a:schemeClr val="bg1"/>
                </a:solidFill>
              </a:rPr>
              <a:t>Γ</a:t>
            </a:r>
            <a:r>
              <a:rPr lang="zh-CN" altLang="en-US" sz="2400" dirty="0">
                <a:solidFill>
                  <a:schemeClr val="bg1"/>
                </a:solidFill>
              </a:rPr>
              <a:t>最大或者使</a:t>
            </a:r>
            <a:r>
              <a:rPr lang="en-US" altLang="zh-CN" sz="2400" i="1" dirty="0">
                <a:solidFill>
                  <a:schemeClr val="bg1"/>
                </a:solidFill>
              </a:rPr>
              <a:t>g</a:t>
            </a:r>
            <a:r>
              <a:rPr lang="zh-CN" altLang="en-US" sz="2400" dirty="0">
                <a:solidFill>
                  <a:schemeClr val="bg1"/>
                </a:solidFill>
              </a:rPr>
              <a:t>最大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</a:rPr>
              <a:t>载流子浓度、温度、能带结构和增益相互关联：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265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温度上升   </a:t>
            </a:r>
            <a:r>
              <a:rPr lang="en-US" altLang="zh-CN" sz="2400" dirty="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en-US" altLang="zh-CN" sz="2400" i="1" dirty="0" err="1">
                <a:solidFill>
                  <a:schemeClr val="bg1"/>
                </a:solidFill>
                <a:sym typeface="Wingdings" panose="05000000000000000000" pitchFamily="2" charset="2"/>
              </a:rPr>
              <a:t>E</a:t>
            </a:r>
            <a:r>
              <a:rPr lang="en-US" altLang="zh-CN" sz="2400" i="1" baseline="-25000" dirty="0" err="1">
                <a:solidFill>
                  <a:schemeClr val="bg1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减小，费米分布发生变化   </a:t>
            </a:r>
            <a:r>
              <a:rPr lang="en-US" altLang="zh-CN" sz="2400" dirty="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状态数变化    </a:t>
            </a:r>
            <a:r>
              <a:rPr lang="en-US" altLang="zh-CN" sz="2400" dirty="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en-US" altLang="zh-CN" sz="2400" i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00" i="1" baseline="-25000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发生变化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57356" y="4511970"/>
          <a:ext cx="151805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公式" r:id="rId1" imgW="25908000" imgH="6096000" progId="Equation.3">
                  <p:embed/>
                </p:oleObj>
              </mc:Choice>
              <mc:Fallback>
                <p:oleObj name="公式" r:id="rId1" imgW="25908000" imgH="60960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511970"/>
                        <a:ext cx="151805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：对于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 LD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，以解理面形成谐振腔，端面反射率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0.32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，厚度为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0.1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，腔长为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300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=1KA/cm</a:t>
            </a:r>
            <a:r>
              <a:rPr lang="en-US" altLang="zh-CN" sz="26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，假设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10cm</a:t>
            </a:r>
            <a:r>
              <a:rPr lang="en-US" altLang="zh-CN" sz="26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nr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，载流子寿命为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10ns, 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有源区光限制因子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，试求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	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2" indent="342265" algn="just"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(1)N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endParaRPr lang="en-US" altLang="zh-CN" sz="2600" baseline="-25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2" indent="342265" algn="just"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(2)j=2KA/cm</a:t>
            </a:r>
            <a:r>
              <a:rPr lang="en-US" altLang="zh-CN" sz="26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时的功率线密度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/W)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2" indent="342265" algn="just"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此时的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2" indent="0" algn="just">
              <a:buNone/>
            </a:pP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265" lvl="2" indent="-342265"/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：两个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1.3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InGaAsP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宽接触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各为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m,400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长，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26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分别为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％和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％，设有效折射率为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3.55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，试求材料的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sz="26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 algn="just">
              <a:spcBef>
                <a:spcPts val="1200"/>
              </a:spcBef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有源区结构的演变趋势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521245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单限制结构的其他问题：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功率很大的时候散射不好易发生灾变性损伤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解决方法：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大光腔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窗口结构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Group 12"/>
          <p:cNvGrpSpPr/>
          <p:nvPr/>
        </p:nvGrpSpPr>
        <p:grpSpPr bwMode="auto">
          <a:xfrm>
            <a:off x="5129163" y="1300157"/>
            <a:ext cx="3357586" cy="2928958"/>
            <a:chOff x="6775" y="3054"/>
            <a:chExt cx="3174" cy="2814"/>
          </a:xfrm>
        </p:grpSpPr>
        <p:cxnSp>
          <p:nvCxnSpPr>
            <p:cNvPr id="5" name="AutoShape 13"/>
            <p:cNvCxnSpPr>
              <a:cxnSpLocks noChangeShapeType="1"/>
            </p:cNvCxnSpPr>
            <p:nvPr/>
          </p:nvCxnSpPr>
          <p:spPr bwMode="auto">
            <a:xfrm>
              <a:off x="7043" y="5333"/>
              <a:ext cx="26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" name="AutoShape 14"/>
            <p:cNvCxnSpPr>
              <a:cxnSpLocks noChangeShapeType="1"/>
            </p:cNvCxnSpPr>
            <p:nvPr/>
          </p:nvCxnSpPr>
          <p:spPr bwMode="auto">
            <a:xfrm flipV="1">
              <a:off x="7043" y="3295"/>
              <a:ext cx="1" cy="2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7" name="AutoShape 15"/>
            <p:cNvCxnSpPr>
              <a:cxnSpLocks noChangeShapeType="1"/>
            </p:cNvCxnSpPr>
            <p:nvPr/>
          </p:nvCxnSpPr>
          <p:spPr bwMode="auto">
            <a:xfrm flipV="1">
              <a:off x="7043" y="5129"/>
              <a:ext cx="963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8" name="AutoShape 16"/>
            <p:cNvCxnSpPr>
              <a:cxnSpLocks noChangeShapeType="1"/>
            </p:cNvCxnSpPr>
            <p:nvPr/>
          </p:nvCxnSpPr>
          <p:spPr bwMode="auto">
            <a:xfrm flipV="1">
              <a:off x="8006" y="3783"/>
              <a:ext cx="361" cy="1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8040" y="3494"/>
              <a:ext cx="843" cy="3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 LD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9503" y="5129"/>
              <a:ext cx="446" cy="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 I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6775" y="3054"/>
              <a:ext cx="446" cy="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 L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8006" y="3885"/>
              <a:ext cx="607" cy="1244"/>
            </a:xfrm>
            <a:custGeom>
              <a:avLst/>
              <a:gdLst/>
              <a:ahLst/>
              <a:cxnLst>
                <a:cxn ang="0">
                  <a:pos x="0" y="1244"/>
                </a:cxn>
                <a:cxn ang="0">
                  <a:pos x="308" y="407"/>
                </a:cxn>
                <a:cxn ang="0">
                  <a:pos x="607" y="0"/>
                </a:cxn>
              </a:cxnLst>
              <a:rect l="0" t="0" r="r" b="b"/>
              <a:pathLst>
                <a:path w="607" h="1244">
                  <a:moveTo>
                    <a:pt x="0" y="1244"/>
                  </a:moveTo>
                  <a:cubicBezTo>
                    <a:pt x="51" y="1105"/>
                    <a:pt x="207" y="614"/>
                    <a:pt x="308" y="407"/>
                  </a:cubicBezTo>
                  <a:cubicBezTo>
                    <a:pt x="409" y="200"/>
                    <a:pt x="545" y="85"/>
                    <a:pt x="60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none" w="med" len="lg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000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8006" y="4434"/>
              <a:ext cx="877" cy="695"/>
            </a:xfrm>
            <a:custGeom>
              <a:avLst/>
              <a:gdLst/>
              <a:ahLst/>
              <a:cxnLst>
                <a:cxn ang="0">
                  <a:pos x="0" y="695"/>
                </a:cxn>
                <a:cxn ang="0">
                  <a:pos x="240" y="130"/>
                </a:cxn>
                <a:cxn ang="0">
                  <a:pos x="512" y="22"/>
                </a:cxn>
                <a:cxn ang="0">
                  <a:pos x="756" y="264"/>
                </a:cxn>
                <a:cxn ang="0">
                  <a:pos x="877" y="620"/>
                </a:cxn>
              </a:cxnLst>
              <a:rect l="0" t="0" r="r" b="b"/>
              <a:pathLst>
                <a:path w="877" h="695">
                  <a:moveTo>
                    <a:pt x="0" y="695"/>
                  </a:moveTo>
                  <a:cubicBezTo>
                    <a:pt x="77" y="468"/>
                    <a:pt x="155" y="242"/>
                    <a:pt x="240" y="130"/>
                  </a:cubicBezTo>
                  <a:cubicBezTo>
                    <a:pt x="325" y="18"/>
                    <a:pt x="426" y="0"/>
                    <a:pt x="512" y="22"/>
                  </a:cubicBezTo>
                  <a:cubicBezTo>
                    <a:pt x="598" y="44"/>
                    <a:pt x="695" y="164"/>
                    <a:pt x="756" y="264"/>
                  </a:cubicBezTo>
                  <a:cubicBezTo>
                    <a:pt x="817" y="364"/>
                    <a:pt x="847" y="492"/>
                    <a:pt x="877" y="6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none" w="med" len="lg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000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7791" y="5496"/>
              <a:ext cx="843" cy="3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 COD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5" name="AutoShape 23"/>
            <p:cNvCxnSpPr>
              <a:cxnSpLocks noChangeShapeType="1"/>
            </p:cNvCxnSpPr>
            <p:nvPr/>
          </p:nvCxnSpPr>
          <p:spPr bwMode="auto">
            <a:xfrm flipV="1">
              <a:off x="8613" y="3897"/>
              <a:ext cx="1" cy="1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med" len="lg"/>
            </a:ln>
          </p:spPr>
        </p:cxnSp>
      </p:grpSp>
      <p:grpSp>
        <p:nvGrpSpPr>
          <p:cNvPr id="16" name="Group 3"/>
          <p:cNvGrpSpPr/>
          <p:nvPr/>
        </p:nvGrpSpPr>
        <p:grpSpPr bwMode="auto">
          <a:xfrm>
            <a:off x="5381177" y="4361976"/>
            <a:ext cx="3429024" cy="1357322"/>
            <a:chOff x="4371" y="10254"/>
            <a:chExt cx="4498" cy="1712"/>
          </a:xfrm>
        </p:grpSpPr>
        <p:grpSp>
          <p:nvGrpSpPr>
            <p:cNvPr id="17" name="Group 4"/>
            <p:cNvGrpSpPr/>
            <p:nvPr/>
          </p:nvGrpSpPr>
          <p:grpSpPr bwMode="auto">
            <a:xfrm>
              <a:off x="4371" y="10254"/>
              <a:ext cx="3164" cy="1712"/>
              <a:chOff x="2186" y="12172"/>
              <a:chExt cx="3164" cy="171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2186" y="12172"/>
                <a:ext cx="3164" cy="17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2186" y="12880"/>
                <a:ext cx="525" cy="23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4820" y="12882"/>
                <a:ext cx="525" cy="23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cxnSp>
            <p:nvCxnSpPr>
              <p:cNvPr id="23" name="AutoShape 8"/>
              <p:cNvCxnSpPr>
                <a:cxnSpLocks noChangeShapeType="1"/>
              </p:cNvCxnSpPr>
              <p:nvPr/>
            </p:nvCxnSpPr>
            <p:spPr bwMode="auto">
              <a:xfrm>
                <a:off x="2711" y="12882"/>
                <a:ext cx="211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9"/>
              <p:cNvCxnSpPr>
                <a:cxnSpLocks noChangeShapeType="1"/>
              </p:cNvCxnSpPr>
              <p:nvPr/>
            </p:nvCxnSpPr>
            <p:spPr bwMode="auto">
              <a:xfrm>
                <a:off x="2711" y="13111"/>
                <a:ext cx="21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10"/>
              <p:cNvCxnSpPr>
                <a:cxnSpLocks noChangeShapeType="1"/>
              </p:cNvCxnSpPr>
              <p:nvPr/>
            </p:nvCxnSpPr>
            <p:spPr bwMode="auto">
              <a:xfrm flipH="1">
                <a:off x="2840" y="12882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3080" y="12877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3320" y="12877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3560" y="12882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3815" y="12882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AutoShape 15"/>
              <p:cNvCxnSpPr>
                <a:cxnSpLocks noChangeShapeType="1"/>
              </p:cNvCxnSpPr>
              <p:nvPr/>
            </p:nvCxnSpPr>
            <p:spPr bwMode="auto">
              <a:xfrm flipH="1">
                <a:off x="4070" y="12872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4330" y="12877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4565" y="12872"/>
                <a:ext cx="108" cy="2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8" name="AutoShape 18"/>
            <p:cNvCxnSpPr>
              <a:cxnSpLocks noChangeShapeType="1"/>
            </p:cNvCxnSpPr>
            <p:nvPr/>
          </p:nvCxnSpPr>
          <p:spPr bwMode="auto">
            <a:xfrm flipH="1">
              <a:off x="7665" y="11080"/>
              <a:ext cx="4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2"/>
            <p:cNvSpPr txBox="1">
              <a:spLocks noChangeArrowheads="1"/>
            </p:cNvSpPr>
            <p:nvPr/>
          </p:nvSpPr>
          <p:spPr bwMode="auto">
            <a:xfrm>
              <a:off x="8055" y="10845"/>
              <a:ext cx="814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窗口</a:t>
              </a:r>
              <a:endParaRPr kumimoji="0" 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有源区结构的演变趋势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常温下热运动电子的德布罗意波长约为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7.6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nm</a:t>
            </a:r>
            <a:endParaRPr lang="en-US" altLang="zh-CN" i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当有源区厚度下降到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nm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左右时，则有源区对载流子的限制就形成了量子阱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由于量子阱结构存在能带分离和电子态分离，所以量子阱激光器的有源区微分增益因子比体材料大得多，阈值电流大大下降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4.1.2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有源区结构的演变趋势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量子阱激光器还有其他一些优点，比如激光线宽窄、调制速度高等，因而得到广泛应用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量子线、量子点材料，可以实现更高的微分增益，从而得到更加优异的性能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8716</Words>
  <Application>WPS Presentation</Application>
  <PresentationFormat>On-screen Show (4:3)</PresentationFormat>
  <Paragraphs>1114</Paragraphs>
  <Slides>68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82</vt:i4>
      </vt:variant>
      <vt:variant>
        <vt:lpstr>幻灯片标题</vt:lpstr>
      </vt:variant>
      <vt:variant>
        <vt:i4>68</vt:i4>
      </vt:variant>
    </vt:vector>
  </HeadingPairs>
  <TitlesOfParts>
    <vt:vector size="162" baseType="lpstr">
      <vt:lpstr>Arial</vt:lpstr>
      <vt:lpstr>宋体</vt:lpstr>
      <vt:lpstr>Wingdings</vt:lpstr>
      <vt:lpstr>Times New Roman</vt:lpstr>
      <vt:lpstr>Symbol</vt:lpstr>
      <vt:lpstr>Calibri</vt:lpstr>
      <vt:lpstr>微软雅黑</vt:lpstr>
      <vt:lpstr>Arial Unicode MS</vt:lpstr>
      <vt:lpstr>Calibri</vt:lpstr>
      <vt:lpstr>Cambria Math</vt:lpstr>
      <vt:lpstr>Symbol</vt:lpstr>
      <vt:lpstr>1_Office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第四讲	半导体激光器</vt:lpstr>
      <vt:lpstr>第4章   半导体激光器</vt:lpstr>
      <vt:lpstr>4.1.1 阈值电流与有源区厚度</vt:lpstr>
      <vt:lpstr>4.1.1 阈值电流与有源区厚度</vt:lpstr>
      <vt:lpstr>4.1.2 有源区结构的演变趋势</vt:lpstr>
      <vt:lpstr>4.1.2 有源区结构的演变趋势</vt:lpstr>
      <vt:lpstr>4.1.2 有源区结构的演变趋势</vt:lpstr>
      <vt:lpstr>4.1.2 有源区结构的演变趋势</vt:lpstr>
      <vt:lpstr>4.1.2 有源区结构的演变趋势</vt:lpstr>
      <vt:lpstr>量子点的生长</vt:lpstr>
      <vt:lpstr>PowerPoint 演示文稿</vt:lpstr>
      <vt:lpstr>二型半导体</vt:lpstr>
      <vt:lpstr>4.1 半导体激光器的速率方程</vt:lpstr>
      <vt:lpstr>4.1 半导体激光器的速率方程</vt:lpstr>
      <vt:lpstr>4.1 半导体激光器的速率方程</vt:lpstr>
      <vt:lpstr>4.1 半导体激光器的速率方程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4.2 FP激光器阈值条件与纵模特性</vt:lpstr>
      <vt:lpstr>4.3 半导体激光器的L-I曲线、阈值与效率</vt:lpstr>
      <vt:lpstr>4.3 半导体激光器的L-I曲线、阈值与效率</vt:lpstr>
      <vt:lpstr>4.3 半导体激光器的L-I曲线、阈值与效率</vt:lpstr>
      <vt:lpstr>4.3 半导体激光器的L-I曲线、阈值与效率</vt:lpstr>
      <vt:lpstr>实际LD的特征表示</vt:lpstr>
      <vt:lpstr>实际LD的特征表示</vt:lpstr>
      <vt:lpstr>4.4 载流子泄漏及温度特性</vt:lpstr>
      <vt:lpstr>4.4 载流子泄漏及温度特性</vt:lpstr>
      <vt:lpstr>4.4 载流子泄漏及温度特性</vt:lpstr>
      <vt:lpstr>4.4 载流子泄漏及温度特性</vt:lpstr>
      <vt:lpstr>4.4 载流子泄漏及温度特性</vt:lpstr>
      <vt:lpstr>4.4 载流子泄漏及温度特性</vt:lpstr>
      <vt:lpstr>4.4 载流子泄漏及温度特性</vt:lpstr>
      <vt:lpstr>4.4 载流子泄漏及温度特性</vt:lpstr>
      <vt:lpstr>4.4 载流子泄漏及温度特性</vt:lpstr>
      <vt:lpstr>PowerPoint 演示文稿</vt:lpstr>
      <vt:lpstr>4.5.1.1辐射跃迁基本概念</vt:lpstr>
      <vt:lpstr>4.5.1.1 辐射跃迁基本概念</vt:lpstr>
      <vt:lpstr>4.5.1.1 辐射跃迁基本概念</vt:lpstr>
      <vt:lpstr>4.5.1.2 辐射跃迁速率的基本描述</vt:lpstr>
      <vt:lpstr>4.5.1.2 辐射跃迁速率的基本描述</vt:lpstr>
      <vt:lpstr>4.5.1.2 辐射跃迁速率的基本描述</vt:lpstr>
      <vt:lpstr>4.5.1.3 跃迁矩阵元</vt:lpstr>
      <vt:lpstr>4.5.1.3 跃迁矩阵元</vt:lpstr>
      <vt:lpstr>4.5.1.3 跃迁矩阵元</vt:lpstr>
      <vt:lpstr>4.5.1.3 跃迁矩阵元</vt:lpstr>
      <vt:lpstr>4.5.1.4 约化态密度</vt:lpstr>
      <vt:lpstr>4.5.1.4 约化态密度</vt:lpstr>
      <vt:lpstr>4.5.1.4 约化态密度</vt:lpstr>
      <vt:lpstr>4.5.1.4 约化态密度</vt:lpstr>
      <vt:lpstr>4.5.1.4 约化态密度</vt:lpstr>
      <vt:lpstr>4.5.1.4 约化态密度</vt:lpstr>
      <vt:lpstr>4.5.1.4 约化态密度</vt:lpstr>
      <vt:lpstr>4.5.2 光学增益表达式的推出</vt:lpstr>
      <vt:lpstr>4.5.3 关于激光器增益的讨论</vt:lpstr>
      <vt:lpstr>4.5.3 关于激光器增益的讨论</vt:lpstr>
      <vt:lpstr>4.5.3 关于激光器增益的讨论</vt:lpstr>
      <vt:lpstr>4.5.3 关于激光器增益的讨论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半导体激光器增益理论</dc:title>
  <dc:creator>acer</dc:creator>
  <cp:lastModifiedBy>Discussion Move 1</cp:lastModifiedBy>
  <cp:revision>373</cp:revision>
  <dcterms:created xsi:type="dcterms:W3CDTF">2012-02-29T12:05:00Z</dcterms:created>
  <dcterms:modified xsi:type="dcterms:W3CDTF">2023-11-17T10:25:06Z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EE0B2C6A9FC04CE9B82A1893901896E4</vt:lpwstr>
  </property>
  <property fmtid="{D5CDD505-2E9C-101B-9397-08002B2CF9AE}" pid="3" name="KSOProductBuildVer">
    <vt:lpwstr>1033-12.2.0.13306</vt:lpwstr>
  </property>
</Properties>
</file>