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0"/>
  </p:notesMasterIdLst>
  <p:sldIdLst>
    <p:sldId id="256" r:id="rId2"/>
    <p:sldId id="360" r:id="rId3"/>
    <p:sldId id="361" r:id="rId4"/>
    <p:sldId id="257" r:id="rId5"/>
    <p:sldId id="258" r:id="rId6"/>
    <p:sldId id="259" r:id="rId7"/>
    <p:sldId id="260" r:id="rId8"/>
    <p:sldId id="267" r:id="rId9"/>
    <p:sldId id="268" r:id="rId10"/>
    <p:sldId id="261" r:id="rId11"/>
    <p:sldId id="262" r:id="rId12"/>
    <p:sldId id="263" r:id="rId13"/>
    <p:sldId id="264" r:id="rId14"/>
    <p:sldId id="309" r:id="rId15"/>
    <p:sldId id="307" r:id="rId16"/>
    <p:sldId id="265" r:id="rId17"/>
    <p:sldId id="266" r:id="rId18"/>
    <p:sldId id="274" r:id="rId19"/>
    <p:sldId id="295" r:id="rId20"/>
    <p:sldId id="364" r:id="rId21"/>
    <p:sldId id="366" r:id="rId22"/>
    <p:sldId id="275" r:id="rId23"/>
    <p:sldId id="365" r:id="rId24"/>
    <p:sldId id="302" r:id="rId25"/>
    <p:sldId id="277" r:id="rId26"/>
    <p:sldId id="278" r:id="rId27"/>
    <p:sldId id="310" r:id="rId28"/>
    <p:sldId id="306" r:id="rId29"/>
    <p:sldId id="301" r:id="rId30"/>
    <p:sldId id="362" r:id="rId31"/>
    <p:sldId id="280" r:id="rId32"/>
    <p:sldId id="281" r:id="rId33"/>
    <p:sldId id="367" r:id="rId34"/>
    <p:sldId id="283" r:id="rId35"/>
    <p:sldId id="284" r:id="rId36"/>
    <p:sldId id="285" r:id="rId37"/>
    <p:sldId id="286" r:id="rId38"/>
    <p:sldId id="287" r:id="rId39"/>
    <p:sldId id="288" r:id="rId40"/>
    <p:sldId id="289" r:id="rId41"/>
    <p:sldId id="290" r:id="rId42"/>
    <p:sldId id="305" r:id="rId43"/>
    <p:sldId id="291" r:id="rId44"/>
    <p:sldId id="313" r:id="rId45"/>
    <p:sldId id="314" r:id="rId46"/>
    <p:sldId id="315" r:id="rId47"/>
    <p:sldId id="316" r:id="rId48"/>
    <p:sldId id="368" r:id="rId49"/>
    <p:sldId id="318" r:id="rId50"/>
    <p:sldId id="369" r:id="rId51"/>
    <p:sldId id="320" r:id="rId52"/>
    <p:sldId id="370" r:id="rId53"/>
    <p:sldId id="321" r:id="rId54"/>
    <p:sldId id="322" r:id="rId55"/>
    <p:sldId id="323" r:id="rId56"/>
    <p:sldId id="324" r:id="rId57"/>
    <p:sldId id="325" r:id="rId58"/>
    <p:sldId id="326" r:id="rId59"/>
    <p:sldId id="327" r:id="rId60"/>
    <p:sldId id="371" r:id="rId61"/>
    <p:sldId id="328" r:id="rId62"/>
    <p:sldId id="329" r:id="rId63"/>
    <p:sldId id="330" r:id="rId64"/>
    <p:sldId id="331" r:id="rId65"/>
    <p:sldId id="332" r:id="rId66"/>
    <p:sldId id="363" r:id="rId67"/>
    <p:sldId id="420" r:id="rId68"/>
    <p:sldId id="333" r:id="rId69"/>
    <p:sldId id="421" r:id="rId70"/>
    <p:sldId id="422" r:id="rId71"/>
    <p:sldId id="334" r:id="rId72"/>
    <p:sldId id="335" r:id="rId73"/>
    <p:sldId id="336" r:id="rId74"/>
    <p:sldId id="337" r:id="rId75"/>
    <p:sldId id="411" r:id="rId76"/>
    <p:sldId id="338" r:id="rId77"/>
    <p:sldId id="339" r:id="rId78"/>
    <p:sldId id="340" r:id="rId79"/>
    <p:sldId id="341" r:id="rId80"/>
    <p:sldId id="342" r:id="rId81"/>
    <p:sldId id="343" r:id="rId82"/>
    <p:sldId id="344" r:id="rId83"/>
    <p:sldId id="345" r:id="rId84"/>
    <p:sldId id="346" r:id="rId85"/>
    <p:sldId id="347" r:id="rId86"/>
    <p:sldId id="348" r:id="rId87"/>
    <p:sldId id="390" r:id="rId88"/>
    <p:sldId id="349" r:id="rId89"/>
    <p:sldId id="350" r:id="rId90"/>
    <p:sldId id="351" r:id="rId91"/>
    <p:sldId id="352" r:id="rId92"/>
    <p:sldId id="353" r:id="rId93"/>
    <p:sldId id="354" r:id="rId94"/>
    <p:sldId id="355" r:id="rId95"/>
    <p:sldId id="356" r:id="rId96"/>
    <p:sldId id="357" r:id="rId97"/>
    <p:sldId id="358" r:id="rId98"/>
    <p:sldId id="359" r:id="rId9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ngYuchen" initials="X" lastIdx="24" clrIdx="0"/>
  <p:cmAuthor id="1" name="zjy" initials="z"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CC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5326" autoAdjust="0"/>
  </p:normalViewPr>
  <p:slideViewPr>
    <p:cSldViewPr>
      <p:cViewPr varScale="1">
        <p:scale>
          <a:sx n="82" d="100"/>
          <a:sy n="82" d="100"/>
        </p:scale>
        <p:origin x="1382" y="62"/>
      </p:cViewPr>
      <p:guideLst>
        <p:guide orient="horz" pos="2160"/>
        <p:guide pos="2880"/>
      </p:guideLst>
    </p:cSldViewPr>
  </p:slideViewPr>
  <p:outlineViewPr>
    <p:cViewPr>
      <p:scale>
        <a:sx n="33" d="100"/>
        <a:sy n="33" d="100"/>
      </p:scale>
      <p:origin x="0" y="-16592"/>
    </p:cViewPr>
  </p:outlineViewPr>
  <p:notesTextViewPr>
    <p:cViewPr>
      <p:scale>
        <a:sx n="100" d="100"/>
        <a:sy n="100" d="100"/>
      </p:scale>
      <p:origin x="0" y="0"/>
    </p:cViewPr>
  </p:notesTextViewPr>
  <p:sorterViewPr>
    <p:cViewPr>
      <p:scale>
        <a:sx n="66" d="100"/>
        <a:sy n="66" d="100"/>
      </p:scale>
      <p:origin x="0" y="52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C0AB6-A1A2-4FD1-BB9E-064223897938}"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91E08D-529E-4F76-A5AF-A97B9ADD962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光信号的调制</a:t>
            </a:r>
            <a:r>
              <a:rPr lang="en-US" altLang="zh-CN" dirty="0"/>
              <a:t>------</a:t>
            </a:r>
            <a:r>
              <a:rPr lang="zh-CN" altLang="en-US" dirty="0"/>
              <a:t>光电子器件的动态行为</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加入：</a:t>
            </a:r>
            <a:r>
              <a:rPr lang="zh-CN" altLang="zh-CN" sz="1200" kern="1200" dirty="0">
                <a:solidFill>
                  <a:schemeClr val="tx1"/>
                </a:solidFill>
                <a:effectLst/>
                <a:latin typeface="+mn-lt"/>
                <a:ea typeface="+mn-ea"/>
                <a:cs typeface="+mn-cs"/>
              </a:rPr>
              <a:t>将两式相乘，忽略</a:t>
            </a:r>
            <a:r>
              <a:rPr lang="en-US" altLang="zh-CN" sz="1200" kern="1200" dirty="0">
                <a:solidFill>
                  <a:schemeClr val="tx1"/>
                </a:solidFill>
                <a:effectLst/>
                <a:latin typeface="+mn-lt"/>
                <a:ea typeface="+mn-ea"/>
                <a:cs typeface="+mn-cs"/>
              </a:rPr>
              <a:t>5.2.9</a:t>
            </a:r>
            <a:r>
              <a:rPr lang="zh-CN" altLang="zh-CN" sz="1200" kern="1200" dirty="0">
                <a:solidFill>
                  <a:schemeClr val="tx1"/>
                </a:solidFill>
                <a:effectLst/>
                <a:latin typeface="+mn-lt"/>
                <a:ea typeface="+mn-ea"/>
                <a:cs typeface="+mn-cs"/>
              </a:rPr>
              <a:t>右边第三项之外的其他项，在计算中为了简化表达式形式可定义张弛振荡频率</a:t>
            </a:r>
            <a:r>
              <a:rPr lang="en-US" altLang="zh-CN" sz="1200" kern="1200" dirty="0">
                <a:solidFill>
                  <a:schemeClr val="tx1"/>
                </a:solidFill>
                <a:effectLst/>
                <a:latin typeface="+mn-lt"/>
                <a:ea typeface="+mn-ea"/>
                <a:cs typeface="+mn-cs"/>
                <a:sym typeface="Symbol" panose="05050102010706020507"/>
              </a:rPr>
              <a:t></a:t>
            </a:r>
            <a:r>
              <a:rPr lang="en-US" altLang="zh-CN" sz="1200" kern="1200" baseline="-25000" dirty="0">
                <a:solidFill>
                  <a:schemeClr val="tx1"/>
                </a:solidFill>
                <a:effectLst/>
                <a:latin typeface="+mn-lt"/>
                <a:ea typeface="+mn-ea"/>
                <a:cs typeface="+mn-cs"/>
              </a:rPr>
              <a:t>R</a:t>
            </a:r>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此页为新加 公式</a:t>
            </a:r>
            <a:r>
              <a:rPr lang="en-US" altLang="zh-CN" dirty="0"/>
              <a:t>5.4.39</a:t>
            </a:r>
            <a:r>
              <a:rPr lang="zh-CN" altLang="en-US"/>
              <a:t>用到了</a:t>
            </a:r>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此页为新加；标题加入“小信号响应函数特性</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91E08D-529E-4F76-A5AF-A97B9ADD962E}" type="slidenum">
              <a:rPr lang="zh-CN" altLang="en-US" smtClean="0"/>
              <a:t>20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91E08D-529E-4F76-A5AF-A97B9ADD962E}"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91E08D-529E-4F76-A5AF-A97B9ADD962E}"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291E08D-529E-4F76-A5AF-A97B9ADD962E}"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光信号的调制</a:t>
            </a:r>
            <a:r>
              <a:rPr lang="en-US" altLang="zh-CN" dirty="0"/>
              <a:t>------</a:t>
            </a:r>
            <a:r>
              <a:rPr lang="zh-CN" altLang="en-US" dirty="0"/>
              <a:t>光电子器件的动态行为</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此页为新加</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添加文字</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a:t>
            </a:r>
            <a:r>
              <a:rPr lang="en-US" altLang="zh-CN" dirty="0" err="1"/>
              <a:t>Streifer</a:t>
            </a:r>
            <a:r>
              <a:rPr lang="zh-CN" altLang="en-US" dirty="0"/>
              <a:t>最早做出相关计算</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34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5.3.5</a:t>
            </a:r>
            <a:r>
              <a:rPr lang="zh-CN" altLang="en-US" dirty="0"/>
              <a:t>公式明显错误，中间有多余相，已删减</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36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添加沿</a:t>
            </a:r>
            <a:r>
              <a:rPr lang="en-US" altLang="zh-CN" dirty="0"/>
              <a:t>z</a:t>
            </a:r>
            <a:r>
              <a:rPr lang="zh-CN" altLang="en-US" dirty="0"/>
              <a:t>轴，</a:t>
            </a:r>
            <a:r>
              <a:rPr lang="en-US" altLang="zh-CN" dirty="0"/>
              <a:t>5.3.6</a:t>
            </a:r>
            <a:r>
              <a:rPr lang="zh-CN" altLang="en-US" dirty="0"/>
              <a:t>中振幅项删去</a:t>
            </a:r>
            <a:r>
              <a:rPr lang="en-US" altLang="zh-CN" dirty="0"/>
              <a:t>z</a:t>
            </a:r>
            <a:r>
              <a:rPr lang="zh-CN" altLang="en-US" dirty="0"/>
              <a:t>，解释了平均折射率近似和平板波导近似</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37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effectLst/>
                <a:latin typeface="+mn-lt"/>
                <a:ea typeface="+mn-ea"/>
                <a:cs typeface="+mn-cs"/>
              </a:rPr>
              <a:t>加入：</a:t>
            </a:r>
            <a:r>
              <a:rPr lang="zh-CN" altLang="zh-CN" sz="1200" kern="1200" dirty="0">
                <a:solidFill>
                  <a:schemeClr val="tx1"/>
                </a:solidFill>
                <a:effectLst/>
                <a:latin typeface="+mn-lt"/>
                <a:ea typeface="+mn-ea"/>
                <a:cs typeface="+mn-cs"/>
              </a:rPr>
              <a:t>它是平均值可由</a:t>
            </a:r>
            <a:r>
              <a:rPr lang="en-US" altLang="zh-CN" sz="1200" kern="1200" dirty="0">
                <a:solidFill>
                  <a:schemeClr val="tx1"/>
                </a:solidFill>
                <a:effectLst/>
                <a:latin typeface="+mn-lt"/>
                <a:ea typeface="+mn-ea"/>
                <a:cs typeface="+mn-cs"/>
              </a:rPr>
              <a:t>5.3.7</a:t>
            </a:r>
            <a:r>
              <a:rPr lang="zh-CN" altLang="zh-CN" sz="1200" kern="1200" dirty="0">
                <a:solidFill>
                  <a:schemeClr val="tx1"/>
                </a:solidFill>
                <a:effectLst/>
                <a:latin typeface="+mn-lt"/>
                <a:ea typeface="+mn-ea"/>
                <a:cs typeface="+mn-cs"/>
              </a:rPr>
              <a:t>推导得出</a:t>
            </a:r>
            <a:r>
              <a:rPr lang="zh-CN" altLang="en-US" sz="1200" kern="1200" dirty="0">
                <a:solidFill>
                  <a:schemeClr val="tx1"/>
                </a:solidFill>
                <a:effectLst/>
                <a:latin typeface="+mn-lt"/>
                <a:ea typeface="+mn-ea"/>
                <a:cs typeface="+mn-cs"/>
              </a:rPr>
              <a:t>。加入：</a:t>
            </a:r>
            <a:r>
              <a:rPr lang="zh-CN" altLang="zh-CN"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A</a:t>
            </a:r>
            <a:r>
              <a:rPr lang="en-US" altLang="zh-CN" sz="1200" kern="1200" baseline="-250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m</a:t>
            </a:r>
            <a:r>
              <a:rPr lang="zh-CN" altLang="zh-CN" sz="1200" kern="1200" dirty="0">
                <a:solidFill>
                  <a:schemeClr val="tx1"/>
                </a:solidFill>
                <a:effectLst/>
                <a:latin typeface="+mn-lt"/>
                <a:ea typeface="+mn-ea"/>
                <a:cs typeface="+mn-cs"/>
              </a:rPr>
              <a:t>级光栅的折射率的</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分量。</a:t>
            </a:r>
          </a:p>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291E08D-529E-4F76-A5AF-A97B9ADD962E}" type="slidenum">
              <a:rPr lang="zh-CN" altLang="en-US" smtClean="0"/>
              <a:t>38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对于</a:t>
            </a:r>
            <a:r>
              <a:rPr lang="en-US" altLang="zh-CN" dirty="0"/>
              <a:t>F-P</a:t>
            </a:r>
            <a:r>
              <a:rPr lang="zh-CN" altLang="en-US" dirty="0"/>
              <a:t>型激光器，不同镜面反射率的光强分布；</a:t>
            </a:r>
            <a:endParaRPr lang="en-US" altLang="zh-CN"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44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FDB26B3-7449-4702-9640-870010E95089}" type="slidenum">
              <a:rPr lang="en-US" altLang="zh-CN"/>
              <a:t>53</a:t>
            </a:fld>
            <a:endParaRPr lang="en-US" altLang="zh-CN"/>
          </a:p>
        </p:txBody>
      </p:sp>
      <p:sp>
        <p:nvSpPr>
          <p:cNvPr id="45059" name="Rectangle 1026"/>
          <p:cNvSpPr>
            <a:spLocks noGrp="1" noRot="1" noChangeAspect="1" noChangeArrowheads="1" noTextEdit="1"/>
          </p:cNvSpPr>
          <p:nvPr>
            <p:ph type="sldImg"/>
          </p:nvPr>
        </p:nvSpPr>
        <p:spPr/>
      </p:sp>
      <p:sp>
        <p:nvSpPr>
          <p:cNvPr id="45060" name="Rectangle 1027"/>
          <p:cNvSpPr>
            <a:spLocks noGrp="1" noChangeArrowheads="1"/>
          </p:cNvSpPr>
          <p:nvPr>
            <p:ph type="body" idx="1"/>
          </p:nvPr>
        </p:nvSpPr>
        <p:spPr>
          <a:noFill/>
        </p:spPr>
        <p:txBody>
          <a:bodyPr/>
          <a:lstStyle/>
          <a:p>
            <a:pPr eaLnBrk="1" hangingPunct="1"/>
            <a:r>
              <a:rPr lang="en-US" altLang="zh-CN" dirty="0"/>
              <a:t>Guiding</a:t>
            </a:r>
            <a:r>
              <a:rPr lang="zh-CN" altLang="en-US" dirty="0"/>
              <a:t>：选择横模</a:t>
            </a:r>
          </a:p>
          <a:p>
            <a:pPr eaLnBrk="1" hangingPunct="1"/>
            <a:r>
              <a:rPr lang="en-US" altLang="zh-CN" dirty="0"/>
              <a:t>Coupling</a:t>
            </a:r>
            <a:r>
              <a:rPr lang="zh-CN" altLang="en-US" dirty="0"/>
              <a:t>：用反馈选择纵模</a:t>
            </a:r>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F535000-D9DA-41D2-9C33-A311A0B260A6}" type="slidenum">
              <a:rPr lang="en-US" altLang="zh-CN"/>
              <a:t>54</a:t>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光信号的调制</a:t>
            </a:r>
            <a:r>
              <a:rPr lang="en-US" altLang="zh-CN" dirty="0"/>
              <a:t>------</a:t>
            </a:r>
            <a:r>
              <a:rPr lang="zh-CN" altLang="en-US" dirty="0"/>
              <a:t>光电子器件的动态行为</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635633B-BBDB-4AD9-B1D0-539C2C4AE682}" type="slidenum">
              <a:rPr lang="en-US" altLang="zh-CN"/>
              <a:t>55</a:t>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A21DC0F-40C6-449B-8069-D7D34693F503}" type="slidenum">
              <a:rPr lang="en-US" altLang="zh-CN"/>
              <a:t>56</a:t>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FABD7CB-986D-4C7C-A56E-BB63670C3872}" type="slidenum">
              <a:rPr lang="en-US" altLang="zh-CN"/>
              <a:t>57</a:t>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AC8A31C-CDCE-449C-BAAC-B4462CB77BB6}" type="slidenum">
              <a:rPr lang="en-US" altLang="zh-CN"/>
              <a:t>58</a:t>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F927D7D-CEC9-4C07-9248-6FE8C21A926B}" type="slidenum">
              <a:rPr lang="en-US" altLang="zh-CN"/>
              <a:t>59</a:t>
            </a:fld>
            <a:endParaRPr lang="en-US" altLang="zh-CN"/>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endParaRPr lang="zh-CN" altLang="zh-CN" sz="1200" dirty="0">
              <a:solidFill>
                <a:schemeClr val="bg1"/>
              </a:solidFill>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F927D7D-CEC9-4C07-9248-6FE8C21A926B}" type="slidenum">
              <a:rPr lang="en-US" altLang="zh-CN"/>
              <a:t>60</a:t>
            </a:fld>
            <a:endParaRPr lang="en-US" altLang="zh-CN"/>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p:spPr>
        <p:txBody>
          <a:bodyPr/>
          <a:lstStyle/>
          <a:p>
            <a:endParaRPr lang="zh-CN" altLang="zh-CN" sz="1200" dirty="0">
              <a:solidFill>
                <a:schemeClr val="bg1"/>
              </a:solidFill>
              <a:cs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19AF337-5B1C-49EE-A313-59EBFE641CF9}" type="slidenum">
              <a:rPr lang="en-US" altLang="zh-CN"/>
              <a:t>61</a:t>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486A583-E4B6-44F6-8AC5-E98C9832FA67}" type="slidenum">
              <a:rPr lang="en-US" altLang="zh-CN"/>
              <a:t>62</a:t>
            </a:fld>
            <a:endParaRPr lang="en-US"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DF5D8A67-4359-4C20-9C84-44A960D9F895}" type="slidenum">
              <a:rPr lang="en-US" altLang="zh-CN"/>
              <a:t>63</a:t>
            </a:fld>
            <a:endParaRPr lang="en-US"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18265F84-4874-4D73-9846-AC486B981C60}" type="slidenum">
              <a:rPr lang="en-US" altLang="zh-CN"/>
              <a:t>64</a:t>
            </a:fld>
            <a:endParaRPr lang="en-US" altLang="zh-CN"/>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p:spPr>
        <p:txBody>
          <a:bodyPr/>
          <a:lstStyle/>
          <a:p>
            <a:pPr eaLnBrk="1" hangingPunct="1"/>
            <a:r>
              <a:rPr lang="zh-CN" altLang="en-US" dirty="0"/>
              <a:t>加入，高功率和单模是两个去要平衡的参数</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辐射效率为：</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zh-CN" altLang="en-US" b="0" i="1" smtClean="0">
                            <a:solidFill>
                              <a:schemeClr val="bg1"/>
                            </a:solidFill>
                            <a:latin typeface="Cambria Math" panose="02040503050406030204"/>
                          </a:rPr>
                          <m:t>𝜂</m:t>
                        </m:r>
                      </m:e>
                      <m:sub>
                        <m:r>
                          <a:rPr lang="en-US" altLang="zh-CN" b="0" i="1" smtClean="0">
                            <a:solidFill>
                              <a:schemeClr val="bg1"/>
                            </a:solidFill>
                            <a:latin typeface="Cambria Math" panose="02040503050406030204" pitchFamily="18" charset="0"/>
                          </a:rPr>
                          <m:t>𝑟</m:t>
                        </m:r>
                      </m:sub>
                    </m:sSub>
                  </m:oMath>
                </a14:m>
                <a:r>
                  <a:rPr lang="zh-CN" altLang="en-US"/>
                  <a:t>，与第三章保持一致</a:t>
                </a:r>
              </a:p>
            </p:txBody>
          </p:sp>
        </mc:Choice>
        <mc:Fallback xmlns="">
          <p:sp>
            <p:nvSpPr>
              <p:cNvPr id="3" name="备注占位符 2"/>
              <p:cNvSpPr>
                <a:spLocks noGrp="1"/>
              </p:cNvSpPr>
              <p:nvPr>
                <p:ph type="body" idx="1"/>
              </p:nvPr>
            </p:nvSpPr>
            <p:spPr/>
            <p:txBody>
              <a:bodyPr/>
              <a:lstStyle/>
              <a:p>
                <a:r>
                  <a:rPr lang="zh-CN" altLang="en-US" dirty="0"/>
                  <a:t>辐射效率为：</a:t>
                </a:r>
                <a:r>
                  <a:rPr lang="zh-CN" altLang="en-US" b="0" i="0">
                    <a:solidFill>
                      <a:schemeClr val="bg1"/>
                    </a:solidFill>
                    <a:latin typeface="Cambria Math" panose="02040503050406030204"/>
                  </a:rPr>
                  <a:t>𝜂</a:t>
                </a:r>
                <a:r>
                  <a:rPr lang="en-US" altLang="zh-CN" b="0" i="0">
                    <a:solidFill>
                      <a:schemeClr val="bg1"/>
                    </a:solidFill>
                    <a:latin typeface="Cambria Math" panose="02040503050406030204" pitchFamily="18" charset="0"/>
                  </a:rPr>
                  <a:t>_𝑟</a:t>
                </a:r>
                <a:r>
                  <a:rPr lang="zh-CN" altLang="en-US"/>
                  <a:t>，与第三章保持一致</a:t>
                </a:r>
              </a:p>
            </p:txBody>
          </p:sp>
        </mc:Fallback>
      </mc:AlternateContent>
      <p:sp>
        <p:nvSpPr>
          <p:cNvPr id="4" name="灯片编号占位符 3"/>
          <p:cNvSpPr>
            <a:spLocks noGrp="1"/>
          </p:cNvSpPr>
          <p:nvPr>
            <p:ph type="sldNum" sz="quarter" idx="5"/>
          </p:nvPr>
        </p:nvSpPr>
        <p:spPr/>
        <p:txBody>
          <a:bodyPr/>
          <a:lstStyle/>
          <a:p>
            <a:fld id="{5291E08D-529E-4F76-A5AF-A97B9ADD962E}" type="slidenum">
              <a:rPr lang="zh-CN" altLang="en-US" smtClean="0"/>
              <a:t>4</a:t>
            </a:fld>
            <a:endParaRPr lang="zh-CN" altLang="en-US"/>
          </a:p>
        </p:txBody>
      </p:sp>
    </p:spTree>
    <p:extLst>
      <p:ext uri="{BB962C8B-B14F-4D97-AF65-F5344CB8AC3E}">
        <p14:creationId xmlns:p14="http://schemas.microsoft.com/office/powerpoint/2010/main" val="3600776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28EDC9ED-B02E-4495-9677-02F6D901A463}" type="slidenum">
              <a:rPr lang="en-US" altLang="zh-CN"/>
              <a:t>65</a:t>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67</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69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70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88F535E-5C86-4D11-BA7B-64DA6E9755DD}"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71</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8E1859C-0175-4BE0-B96B-4E1456618CB7}"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72</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10D480C-D857-4B83-B85A-FA780B5ED950}"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73</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152961A-A808-4AEC-913B-69D0411F26B7}"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74</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：是否加入功率谱密度的定义？</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75</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3532E97-1990-4660-8163-9C5FF74E0E43}"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76</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r>
              <a:rPr lang="zh-CN" altLang="en-US" dirty="0"/>
              <a:t>解释了频率噪声的含义</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6DC3E6-916E-4957-BB53-74023F9D6FD6}"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77</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C761C5E-AB9C-40DD-A7C9-CF1DA681FF75}"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78</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r>
              <a:rPr lang="zh-CN" altLang="en-US" dirty="0"/>
              <a:t>加入</a:t>
            </a:r>
            <a:r>
              <a:rPr lang="zh-CN" altLang="zh-CN" sz="1200" kern="1200" dirty="0">
                <a:solidFill>
                  <a:schemeClr val="tx1"/>
                </a:solidFill>
                <a:effectLst/>
                <a:latin typeface="+mn-lt"/>
                <a:ea typeface="+mn-ea"/>
                <a:cs typeface="+mn-cs"/>
              </a:rPr>
              <a:t>由</a:t>
            </a:r>
            <a:r>
              <a:rPr lang="en-US" altLang="zh-CN" sz="1200" kern="1200" dirty="0">
                <a:solidFill>
                  <a:schemeClr val="tx1"/>
                </a:solidFill>
                <a:effectLst/>
                <a:latin typeface="+mn-lt"/>
                <a:ea typeface="+mn-ea"/>
                <a:cs typeface="+mn-cs"/>
              </a:rPr>
              <a:t>5.4.28</a:t>
            </a:r>
            <a:r>
              <a:rPr lang="zh-CN" altLang="zh-CN" sz="1200" kern="1200" dirty="0">
                <a:solidFill>
                  <a:schemeClr val="tx1"/>
                </a:solidFill>
                <a:effectLst/>
                <a:latin typeface="+mn-lt"/>
                <a:ea typeface="+mn-ea"/>
                <a:cs typeface="+mn-cs"/>
              </a:rPr>
              <a:t>式</a:t>
            </a:r>
            <a:r>
              <a:rPr lang="zh-CN" altLang="en-US" sz="1200" kern="1200" dirty="0">
                <a:solidFill>
                  <a:schemeClr val="tx1"/>
                </a:solidFill>
                <a:effectLst/>
                <a:latin typeface="+mn-lt"/>
                <a:ea typeface="+mn-ea"/>
                <a:cs typeface="+mn-cs"/>
              </a:rPr>
              <a:t>经过推导</a:t>
            </a:r>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52A4987-7E9C-481E-92DA-4490882A07BC}"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79</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43B8CE4-6E6D-4C93-ACDB-3420AFB977BB}"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80</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BB5CD7D-1E9B-4A94-86FC-8062819881FC}"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81</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44EA5F6-5337-4CB6-BA10-54FC37A7E3A1}"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82</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EB9264F-934D-422E-83BD-92E313927CAA}"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83</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A452397-DF26-450E-950E-BF2EFFB9648C}"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84</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D40CA13-D638-4D38-8A0A-E594099F7388}"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85</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28AB533-7273-4F24-87F4-7C4D46B09434}"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86</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pPr eaLnBrk="1" hangingPunct="1"/>
            <a:r>
              <a:rPr lang="zh-CN" altLang="en-US" sz="1200" dirty="0">
                <a:solidFill>
                  <a:schemeClr val="tx1"/>
                </a:solidFill>
                <a:latin typeface="宋体" panose="02010600030101010101" pitchFamily="2" charset="-122"/>
              </a:rPr>
              <a:t>“半导体</a:t>
            </a:r>
            <a:r>
              <a:rPr lang="zh-CN" altLang="en-US" sz="1200" dirty="0">
                <a:solidFill>
                  <a:schemeClr val="tx1"/>
                </a:solidFill>
              </a:rPr>
              <a:t>激光器的噪声及线宽“改为”半导体激光器的强度噪声和线宽”先讲线宽再讲噪声，从</a:t>
            </a:r>
            <a:r>
              <a:rPr lang="en-US" altLang="zh-CN" sz="1200" dirty="0">
                <a:solidFill>
                  <a:schemeClr val="tx1"/>
                </a:solidFill>
              </a:rPr>
              <a:t>S-T</a:t>
            </a:r>
            <a:r>
              <a:rPr lang="zh-CN" altLang="en-US" sz="1200" dirty="0">
                <a:solidFill>
                  <a:schemeClr val="tx1"/>
                </a:solidFill>
              </a:rPr>
              <a:t>线宽入手，讲频率噪声和频率展宽因子，再讲</a:t>
            </a:r>
            <a:r>
              <a:rPr lang="en-US" altLang="zh-CN" sz="1200" dirty="0">
                <a:solidFill>
                  <a:schemeClr val="tx1"/>
                </a:solidFill>
              </a:rPr>
              <a:t>L</a:t>
            </a:r>
            <a:r>
              <a:rPr lang="zh-CN" altLang="en-US" sz="1200" dirty="0">
                <a:solidFill>
                  <a:schemeClr val="tx1"/>
                </a:solidFill>
              </a:rPr>
              <a:t>噪声源，最后讲</a:t>
            </a:r>
            <a:r>
              <a:rPr lang="en-US" altLang="zh-CN" sz="1200" dirty="0">
                <a:solidFill>
                  <a:schemeClr val="tx1"/>
                </a:solidFill>
              </a:rPr>
              <a:t>RIN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dirty="0">
                <a:solidFill>
                  <a:schemeClr val="tx1"/>
                </a:solidFill>
                <a:latin typeface="+mn-lt"/>
                <a:ea typeface="+mn-ea"/>
                <a:cs typeface="+mn-cs"/>
              </a:rPr>
              <a:t>100Mb/s--------100MHz</a:t>
            </a:r>
            <a:endParaRPr lang="zh-CN" altLang="en-US" dirty="0"/>
          </a:p>
        </p:txBody>
      </p:sp>
      <p:sp>
        <p:nvSpPr>
          <p:cNvPr id="4" name="灯片编号占位符 3"/>
          <p:cNvSpPr>
            <a:spLocks noGrp="1"/>
          </p:cNvSpPr>
          <p:nvPr>
            <p:ph type="sldNum" sz="quarter" idx="10"/>
          </p:nvPr>
        </p:nvSpPr>
        <p:spPr/>
        <p:txBody>
          <a:bodyPr/>
          <a:lstStyle/>
          <a:p>
            <a:fld id="{5291E08D-529E-4F76-A5AF-A97B9ADD962E}"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9977652-F211-44C9-AB5C-B50E09FD85F8}"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88</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r>
              <a:rPr lang="zh-CN" altLang="en-US" dirty="0"/>
              <a:t>加入“***</a:t>
            </a:r>
            <a:r>
              <a:rPr lang="en-US" altLang="zh-CN" sz="1200" kern="1200" dirty="0" err="1">
                <a:solidFill>
                  <a:schemeClr val="tx1"/>
                </a:solidFill>
                <a:effectLst/>
                <a:latin typeface="+mn-lt"/>
                <a:ea typeface="+mn-ea"/>
                <a:cs typeface="+mn-cs"/>
              </a:rPr>
              <a:t>为噪声大小</a:t>
            </a:r>
            <a:r>
              <a:rPr lang="zh-CN" altLang="en-US" sz="1200" kern="1200">
                <a:solidFill>
                  <a:schemeClr val="tx1"/>
                </a:solidFill>
                <a:effectLst/>
                <a:latin typeface="+mn-lt"/>
                <a:ea typeface="+mn-ea"/>
                <a:cs typeface="+mn-cs"/>
              </a:rPr>
              <a:t>”</a:t>
            </a:r>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C138F29-8785-4947-8A5F-B1F90AF0DC5E}"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89</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r>
              <a:rPr lang="zh-CN" altLang="en-US" sz="1200" kern="1200" dirty="0">
                <a:solidFill>
                  <a:schemeClr val="tx1"/>
                </a:solidFill>
                <a:effectLst/>
                <a:latin typeface="+mn-lt"/>
                <a:ea typeface="+mn-ea"/>
                <a:cs typeface="+mn-cs"/>
              </a:rPr>
              <a:t>加入原均方值改为方均值，加入“</a:t>
            </a:r>
            <a:r>
              <a:rPr lang="en-US" altLang="zh-CN" sz="1200" kern="1200" dirty="0">
                <a:solidFill>
                  <a:schemeClr val="tx1"/>
                </a:solidFill>
                <a:effectLst/>
                <a:latin typeface="+mn-lt"/>
                <a:ea typeface="+mn-ea"/>
                <a:cs typeface="+mn-cs"/>
              </a:rPr>
              <a:t>BER</a:t>
            </a:r>
            <a:r>
              <a:rPr lang="zh-CN" altLang="zh-CN" sz="1200" kern="1200" dirty="0">
                <a:solidFill>
                  <a:schemeClr val="tx1"/>
                </a:solidFill>
                <a:effectLst/>
                <a:latin typeface="+mn-lt"/>
                <a:ea typeface="+mn-ea"/>
                <a:cs typeface="+mn-cs"/>
              </a:rPr>
              <a:t>为误码率。</a:t>
            </a:r>
            <a:r>
              <a:rPr lang="zh-CN" altLang="en-US" sz="1200" kern="1200" dirty="0">
                <a:solidFill>
                  <a:schemeClr val="tx1"/>
                </a:solidFill>
                <a:effectLst/>
                <a:latin typeface="+mn-lt"/>
                <a:ea typeface="+mn-ea"/>
                <a:cs typeface="+mn-cs"/>
              </a:rPr>
              <a:t>”</a:t>
            </a:r>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E0D915C-C9D2-4094-AEB8-29AFCC5D8E1B}"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90</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0A8E87D-4BAA-4254-8E1C-48965647E12F}"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91</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4691249-FA9C-4EAB-AD8D-CFD331693AF7}"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92</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8FF59C-7C52-4000-BBBB-78169B4E678C}"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93</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1E77DAB-AD62-4C3B-97A3-A624C1B36703}"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94</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r>
              <a:rPr lang="en-US" altLang="zh-CN" dirty="0"/>
              <a:t>single mode</a:t>
            </a:r>
            <a:r>
              <a:rPr lang="zh-CN" altLang="en-US" dirty="0"/>
              <a:t>：</a:t>
            </a:r>
            <a:r>
              <a:rPr lang="en-US" altLang="zh-CN" dirty="0"/>
              <a:t>-120~150 dB/Hz  </a:t>
            </a:r>
            <a:r>
              <a:rPr lang="zh-CN" altLang="en-US" dirty="0"/>
              <a:t>？？？</a:t>
            </a:r>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013F9DA-6D98-4F93-8889-886A384B29FE}"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95</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A0E0C5D-CD71-439A-9894-0EC738FA8182}"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96</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0D59F37-286B-4E6E-9936-644B537E20D2}"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97</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文字插入</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8</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701925C-3B51-45A9-9E8A-1D1754D8E6DA}" type="slidenum">
              <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98</a:t>
            </a:fld>
            <a:endParaRPr kumimoji="1"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张弛振荡加粗</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加入假定：</a:t>
            </a:r>
          </a:p>
          <a:p>
            <a:r>
              <a:rPr lang="zh-CN" altLang="en-US" dirty="0"/>
              <a:t>忽略</a:t>
            </a:r>
            <a:r>
              <a:rPr lang="en-US" altLang="zh-CN" dirty="0"/>
              <a:t>I</a:t>
            </a:r>
            <a:r>
              <a:rPr lang="zh-CN" altLang="en-US" dirty="0"/>
              <a:t>和</a:t>
            </a:r>
            <a:r>
              <a:rPr lang="en-US" altLang="zh-CN" dirty="0"/>
              <a:t>N</a:t>
            </a:r>
            <a:r>
              <a:rPr lang="zh-CN" altLang="en-US" dirty="0"/>
              <a:t>相位上的偏差</a:t>
            </a:r>
          </a:p>
          <a:p>
            <a:r>
              <a:rPr lang="zh-CN" altLang="en-US" dirty="0"/>
              <a:t>电流偏置比阈值电流要大</a:t>
            </a:r>
          </a:p>
        </p:txBody>
      </p:sp>
      <p:sp>
        <p:nvSpPr>
          <p:cNvPr id="4" name="灯片编号占位符 3"/>
          <p:cNvSpPr>
            <a:spLocks noGrp="1"/>
          </p:cNvSpPr>
          <p:nvPr>
            <p:ph type="sldNum" sz="quarter" idx="10"/>
          </p:nvPr>
        </p:nvSpPr>
        <p:spPr/>
        <p:txBody>
          <a:bodyPr/>
          <a:lstStyle/>
          <a:p>
            <a:fld id="{5291E08D-529E-4F76-A5AF-A97B9ADD962E}"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hasCustomPrompt="1"/>
          </p:nvPr>
        </p:nvSpPr>
        <p:spPr>
          <a:xfrm>
            <a:off x="1371600" y="3886200"/>
            <a:ext cx="6400800" cy="1752600"/>
          </a:xfrm>
        </p:spPr>
        <p:txBody>
          <a:bodyPr>
            <a:normAutofit/>
          </a:bodyPr>
          <a:lstStyle>
            <a:lvl1pPr marL="0" indent="0" algn="ctr">
              <a:buNone/>
              <a:defRPr sz="2800">
                <a:solidFill>
                  <a:schemeClr val="bg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集成光电子学国家重点实验室</a:t>
            </a:r>
          </a:p>
        </p:txBody>
      </p:sp>
      <p:sp>
        <p:nvSpPr>
          <p:cNvPr id="4" name="日期占位符 3"/>
          <p:cNvSpPr>
            <a:spLocks noGrp="1"/>
          </p:cNvSpPr>
          <p:nvPr>
            <p:ph type="dt" sz="half" idx="10"/>
          </p:nvPr>
        </p:nvSpPr>
        <p:spPr/>
        <p:txBody>
          <a:bodyPr/>
          <a:lstStyle/>
          <a:p>
            <a:fld id="{7BF3D2E8-DCA5-4FB6-B74D-D0CAC708A668}" type="datetime1">
              <a:rPr lang="zh-CN" altLang="en-US" smtClean="0"/>
              <a:t>2022/11/16</a:t>
            </a:fld>
            <a:endParaRPr lang="zh-CN" altLang="en-US"/>
          </a:p>
        </p:txBody>
      </p:sp>
      <p:sp>
        <p:nvSpPr>
          <p:cNvPr id="5" name="页脚占位符 4"/>
          <p:cNvSpPr>
            <a:spLocks noGrp="1"/>
          </p:cNvSpPr>
          <p:nvPr>
            <p:ph type="ftr" sz="quarter" idx="11"/>
          </p:nvPr>
        </p:nvSpPr>
        <p:spPr/>
        <p:txBody>
          <a:bodyPr/>
          <a:lstStyle>
            <a:lvl1pPr>
              <a:defRPr sz="1400">
                <a:solidFill>
                  <a:schemeClr val="tx1"/>
                </a:solidFill>
              </a:defRPr>
            </a:lvl1pPr>
          </a:lstStyle>
          <a:p>
            <a:r>
              <a:rPr lang="zh-CN" altLang="en-US" dirty="0"/>
              <a:t>集成光电子学概论</a:t>
            </a:r>
          </a:p>
        </p:txBody>
      </p:sp>
      <p:sp>
        <p:nvSpPr>
          <p:cNvPr id="6" name="灯片编号占位符 5"/>
          <p:cNvSpPr>
            <a:spLocks noGrp="1"/>
          </p:cNvSpPr>
          <p:nvPr>
            <p:ph type="sldNum" sz="quarter" idx="12"/>
          </p:nvPr>
        </p:nvSpPr>
        <p:spPr/>
        <p:txBody>
          <a:bodyPr/>
          <a:lstStyle>
            <a:lvl1pPr>
              <a:defRPr>
                <a:solidFill>
                  <a:schemeClr val="tx1"/>
                </a:solidFill>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8F6E09-3C16-43A4-8DB6-32184D3D16B6}" type="datetime1">
              <a:rPr lang="zh-CN" altLang="en-US" smtClean="0"/>
              <a:t>2022/11/16</a:t>
            </a:fld>
            <a:endParaRPr lang="zh-CN" altLang="en-US"/>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6" name="灯片编号占位符 5"/>
          <p:cNvSpPr>
            <a:spLocks noGrp="1"/>
          </p:cNvSpPr>
          <p:nvPr>
            <p:ph type="sldNum" sz="quarter" idx="12"/>
          </p:nvPr>
        </p:nvSpPr>
        <p:spPr/>
        <p:txBody>
          <a:bodyPr/>
          <a:lstStyle>
            <a:lvl1pPr>
              <a:defRPr sz="1400">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11F450A-D2CC-4D2B-BDA0-54DBB67A0024}" type="datetime1">
              <a:rPr lang="zh-CN" altLang="en-US" smtClean="0"/>
              <a:t>2022/11/16</a:t>
            </a:fld>
            <a:endParaRPr lang="zh-CN" altLang="en-US"/>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6" name="灯片编号占位符 5"/>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ABC98F-5258-46BA-99B4-30E8504CB68F}" type="datetime1">
              <a:rPr lang="zh-CN" altLang="en-US" smtClean="0"/>
              <a:t>2022/11/16</a:t>
            </a:fld>
            <a:endParaRPr lang="zh-CN" altLang="en-US"/>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6" name="灯片编号占位符 5"/>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3DB1621-93AC-4AC1-9370-FC8A9F90C0CB}" type="datetime1">
              <a:rPr lang="zh-CN" altLang="en-US" smtClean="0"/>
              <a:t>2022/11/16</a:t>
            </a:fld>
            <a:endParaRPr lang="zh-CN" altLang="en-US"/>
          </a:p>
        </p:txBody>
      </p:sp>
      <p:sp>
        <p:nvSpPr>
          <p:cNvPr id="5" name="页脚占位符 4"/>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endParaRPr lang="en-US" altLang="zh-CN" dirty="0"/>
          </a:p>
        </p:txBody>
      </p:sp>
      <p:sp>
        <p:nvSpPr>
          <p:cNvPr id="6" name="灯片编号占位符 5"/>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AA362F3-5D23-4365-9476-7D1B38BE88CF}" type="datetime1">
              <a:rPr lang="zh-CN" altLang="en-US" smtClean="0"/>
              <a:t>2022/11/16</a:t>
            </a:fld>
            <a:endParaRPr lang="zh-CN" altLang="en-US"/>
          </a:p>
        </p:txBody>
      </p:sp>
      <p:sp>
        <p:nvSpPr>
          <p:cNvPr id="6" name="页脚占位符 5"/>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7" name="灯片编号占位符 6"/>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EAAB44F-187B-4FD0-8751-8391826B5B04}" type="datetime1">
              <a:rPr lang="zh-CN" altLang="en-US" smtClean="0"/>
              <a:t>2022/11/16</a:t>
            </a:fld>
            <a:endParaRPr lang="zh-CN" altLang="en-US"/>
          </a:p>
        </p:txBody>
      </p:sp>
      <p:sp>
        <p:nvSpPr>
          <p:cNvPr id="8" name="页脚占位符 7"/>
          <p:cNvSpPr>
            <a:spLocks noGrp="1"/>
          </p:cNvSpPr>
          <p:nvPr>
            <p:ph type="ftr" sz="quarter" idx="11"/>
          </p:nvPr>
        </p:nvSpPr>
        <p:spPr/>
        <p:txBody>
          <a:bodyPr/>
          <a:lstStyle>
            <a:lvl1pPr>
              <a:defRPr lang="zh-CN" altLang="en-US" sz="1400" kern="1200" dirty="0">
                <a:solidFill>
                  <a:schemeClr val="bg1">
                    <a:lumMod val="50000"/>
                    <a:lumOff val="50000"/>
                  </a:schemeClr>
                </a:solidFill>
                <a:latin typeface="+mn-lt"/>
                <a:ea typeface="+mn-ea"/>
                <a:cs typeface="+mn-cs"/>
              </a:defRPr>
            </a:lvl1pPr>
          </a:lstStyle>
          <a:p>
            <a:r>
              <a:rPr lang="zh-CN" altLang="en-US" sz="1400" kern="1200" dirty="0">
                <a:solidFill>
                  <a:schemeClr val="bg1">
                    <a:lumMod val="50000"/>
                    <a:lumOff val="50000"/>
                  </a:schemeClr>
                </a:solidFill>
                <a:latin typeface="+mn-lt"/>
                <a:ea typeface="+mn-ea"/>
                <a:cs typeface="+mn-cs"/>
              </a:rPr>
              <a:t>集成光电子学概论</a:t>
            </a:r>
            <a:endParaRPr lang="zh-CN" altLang="en-US" dirty="0"/>
          </a:p>
        </p:txBody>
      </p:sp>
      <p:sp>
        <p:nvSpPr>
          <p:cNvPr id="9" name="灯片编号占位符 8"/>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4A9E508-751A-41C4-8392-C86D2CCF7433}" type="datetime1">
              <a:rPr lang="zh-CN" altLang="en-US" smtClean="0"/>
              <a:t>2022/11/16</a:t>
            </a:fld>
            <a:endParaRPr lang="zh-CN" altLang="en-US"/>
          </a:p>
        </p:txBody>
      </p:sp>
      <p:sp>
        <p:nvSpPr>
          <p:cNvPr id="4" name="页脚占位符 3"/>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endParaRPr lang="en-US" altLang="zh-CN" dirty="0"/>
          </a:p>
        </p:txBody>
      </p:sp>
      <p:sp>
        <p:nvSpPr>
          <p:cNvPr id="5" name="灯片编号占位符 4"/>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D1A30E-69F9-49A2-9561-4F8BBB498407}" type="datetime1">
              <a:rPr lang="zh-CN" altLang="en-US" smtClean="0"/>
              <a:t>2022/11/16</a:t>
            </a:fld>
            <a:endParaRPr lang="zh-CN" altLang="en-US"/>
          </a:p>
        </p:txBody>
      </p:sp>
      <p:sp>
        <p:nvSpPr>
          <p:cNvPr id="3" name="页脚占位符 2"/>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4" name="灯片编号占位符 3"/>
          <p:cNvSpPr>
            <a:spLocks noGrp="1"/>
          </p:cNvSpPr>
          <p:nvPr>
            <p:ph type="sldNum" sz="quarter" idx="12"/>
          </p:nvPr>
        </p:nvSpPr>
        <p:spPr/>
        <p:txBody>
          <a:bodyPr/>
          <a:lstStyle>
            <a:lvl1pPr>
              <a:defRPr sz="1400">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
        <p:nvSpPr>
          <p:cNvPr id="5" name="标题 1"/>
          <p:cNvSpPr>
            <a:spLocks noGrp="1"/>
          </p:cNvSpPr>
          <p:nvPr>
            <p:ph type="title"/>
          </p:nvPr>
        </p:nvSpPr>
        <p:spPr>
          <a:xfrm>
            <a:off x="457200" y="274638"/>
            <a:ext cx="8229600" cy="1143000"/>
          </a:xfr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3658CB-97AB-4D42-B31E-CDBB2C4A1538}" type="datetime1">
              <a:rPr lang="zh-CN" altLang="en-US" smtClean="0"/>
              <a:t>2022/11/16</a:t>
            </a:fld>
            <a:endParaRPr lang="zh-CN" altLang="en-US"/>
          </a:p>
        </p:txBody>
      </p:sp>
      <p:sp>
        <p:nvSpPr>
          <p:cNvPr id="6" name="页脚占位符 5"/>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7" name="灯片编号占位符 6"/>
          <p:cNvSpPr>
            <a:spLocks noGrp="1"/>
          </p:cNvSpPr>
          <p:nvPr>
            <p:ph type="sldNum" sz="quarter" idx="12"/>
          </p:nvPr>
        </p:nvSpPr>
        <p:spPr/>
        <p:txBody>
          <a:bodyPr/>
          <a:lstStyle>
            <a:lvl1pPr>
              <a:defRPr sz="1400">
                <a:solidFill>
                  <a:schemeClr val="bg1">
                    <a:lumMod val="50000"/>
                    <a:lumOff val="50000"/>
                  </a:schemeClr>
                </a:solidFill>
              </a:defRPr>
            </a:lvl1pPr>
          </a:lstStyle>
          <a:p>
            <a:fld id="{CCC6EFF6-F6F6-48A4-8B6A-DDF075469E09}"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D506FC-14D1-475E-9BBC-6C83378447D9}" type="datetime1">
              <a:rPr lang="zh-CN" altLang="en-US" smtClean="0"/>
              <a:t>2022/11/16</a:t>
            </a:fld>
            <a:endParaRPr lang="zh-CN" altLang="en-US"/>
          </a:p>
        </p:txBody>
      </p:sp>
      <p:sp>
        <p:nvSpPr>
          <p:cNvPr id="6" name="页脚占位符 5"/>
          <p:cNvSpPr>
            <a:spLocks noGrp="1"/>
          </p:cNvSpPr>
          <p:nvPr>
            <p:ph type="ftr" sz="quarter" idx="11"/>
          </p:nvPr>
        </p:nvSpPr>
        <p:spPr/>
        <p:txBody>
          <a:bodyPr/>
          <a:lstStyle>
            <a:lvl1pPr>
              <a:defRPr sz="1400">
                <a:solidFill>
                  <a:schemeClr val="bg1">
                    <a:lumMod val="50000"/>
                    <a:lumOff val="50000"/>
                  </a:schemeClr>
                </a:solidFill>
              </a:defRPr>
            </a:lvl1pPr>
          </a:lstStyle>
          <a:p>
            <a:r>
              <a:rPr lang="zh-CN" altLang="en-US" dirty="0"/>
              <a:t>集成光电子学概论</a:t>
            </a:r>
          </a:p>
        </p:txBody>
      </p:sp>
      <p:sp>
        <p:nvSpPr>
          <p:cNvPr id="7" name="灯片编号占位符 6"/>
          <p:cNvSpPr>
            <a:spLocks noGrp="1"/>
          </p:cNvSpPr>
          <p:nvPr>
            <p:ph type="sldNum" sz="quarter" idx="12"/>
          </p:nvPr>
        </p:nvSpPr>
        <p:spPr/>
        <p:txBody>
          <a:bodyPr/>
          <a:lstStyle>
            <a:lvl1pPr>
              <a:defRPr sz="1400">
                <a:solidFill>
                  <a:schemeClr val="bg1">
                    <a:lumMod val="50000"/>
                    <a:lumOff val="50000"/>
                  </a:schemeClr>
                </a:solidFill>
                <a:latin typeface="Times New Roman" panose="02020603050405020304" pitchFamily="18" charset="0"/>
                <a:cs typeface="Times New Roman" panose="02020603050405020304" pitchFamily="18" charset="0"/>
              </a:defRPr>
            </a:lvl1pPr>
          </a:lstStyle>
          <a:p>
            <a:fld id="{CCC6EFF6-F6F6-48A4-8B6A-DDF075469E09}"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F3EC3B-E7C5-4938-A862-5DBE71F2B24D}" type="datetime1">
              <a:rPr lang="zh-CN" altLang="en-US" smtClean="0"/>
              <a:t>2022/11/16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集成光电子学概论</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6EFF6-F6F6-48A4-8B6A-DDF075469E09}"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19.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6.wmf"/><Relationship Id="rId15" Type="http://schemas.openxmlformats.org/officeDocument/2006/relationships/image" Target="../media/image21.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wmf"/><Relationship Id="rId1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2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4.bin"/></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oleObject" Target="../embeddings/oleObject26.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1.png"/><Relationship Id="rId7" Type="http://schemas.openxmlformats.org/officeDocument/2006/relationships/image" Target="../media/image33.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32.wmf"/><Relationship Id="rId4" Type="http://schemas.openxmlformats.org/officeDocument/2006/relationships/oleObject" Target="../embeddings/oleObject29.bin"/><Relationship Id="rId9" Type="http://schemas.openxmlformats.org/officeDocument/2006/relationships/image" Target="../media/image3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oleObject" Target="../embeddings/oleObject34.bin"/><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oleObject" Target="../embeddings/oleObject37.bin"/><Relationship Id="rId4" Type="http://schemas.openxmlformats.org/officeDocument/2006/relationships/image" Target="../media/image3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49.wmf"/><Relationship Id="rId4" Type="http://schemas.openxmlformats.org/officeDocument/2006/relationships/oleObject" Target="../embeddings/oleObject42.bin"/></Relationships>
</file>

<file path=ppt/slides/_rels/slide36.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45.bin"/><Relationship Id="rId4" Type="http://schemas.openxmlformats.org/officeDocument/2006/relationships/image" Target="../media/image51.wmf"/></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55.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54.wmf"/><Relationship Id="rId4" Type="http://schemas.openxmlformats.org/officeDocument/2006/relationships/oleObject" Target="../embeddings/oleObject47.bin"/></Relationships>
</file>

<file path=ppt/slides/_rels/slide38.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60.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image" Target="../media/image62.wmf"/><Relationship Id="rId4" Type="http://schemas.openxmlformats.org/officeDocument/2006/relationships/oleObject" Target="../embeddings/oleObject55.bin"/><Relationship Id="rId9" Type="http://schemas.openxmlformats.org/officeDocument/2006/relationships/image" Target="../media/image64.w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oleObject" Target="../embeddings/oleObject58.bin"/><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oleObject" Target="../embeddings/oleObject59.bin"/></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60.bin"/><Relationship Id="rId1"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oleObject" Target="../embeddings/oleObject61.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63.bin"/><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oleObject" Target="../embeddings/oleObject6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65.bin"/><Relationship Id="rId1" Type="http://schemas.openxmlformats.org/officeDocument/2006/relationships/slideLayout" Target="../slideLayouts/slideLayout2.xml"/><Relationship Id="rId6" Type="http://schemas.openxmlformats.org/officeDocument/2006/relationships/oleObject" Target="../embeddings/oleObject67.bin"/><Relationship Id="rId11" Type="http://schemas.openxmlformats.org/officeDocument/2006/relationships/image" Target="../media/image80.wmf"/><Relationship Id="rId5" Type="http://schemas.openxmlformats.org/officeDocument/2006/relationships/image" Target="../media/image77.wmf"/><Relationship Id="rId10" Type="http://schemas.openxmlformats.org/officeDocument/2006/relationships/oleObject" Target="../embeddings/oleObject69.bin"/><Relationship Id="rId4" Type="http://schemas.openxmlformats.org/officeDocument/2006/relationships/oleObject" Target="../embeddings/oleObject66.bin"/><Relationship Id="rId9" Type="http://schemas.openxmlformats.org/officeDocument/2006/relationships/image" Target="../media/image7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82.wmf"/><Relationship Id="rId5" Type="http://schemas.openxmlformats.org/officeDocument/2006/relationships/oleObject" Target="../embeddings/oleObject71.bin"/><Relationship Id="rId4" Type="http://schemas.openxmlformats.org/officeDocument/2006/relationships/image" Target="../media/image81.png"/></Relationships>
</file>

<file path=ppt/slides/_rels/slide55.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3.wmf"/><Relationship Id="rId5" Type="http://schemas.openxmlformats.org/officeDocument/2006/relationships/oleObject" Target="../embeddings/oleObject73.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75.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3.wd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89.wmf"/></Relationships>
</file>

<file path=ppt/slides/_rels/slide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4.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96.wmf"/><Relationship Id="rId5" Type="http://schemas.openxmlformats.org/officeDocument/2006/relationships/oleObject" Target="../embeddings/oleObject78.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80.bin"/></Relationships>
</file>

<file path=ppt/slides/_rels/slide73.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0.wmf"/><Relationship Id="rId5" Type="http://schemas.openxmlformats.org/officeDocument/2006/relationships/oleObject" Target="../embeddings/oleObject82.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84.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4.wmf"/><Relationship Id="rId5" Type="http://schemas.openxmlformats.org/officeDocument/2006/relationships/oleObject" Target="../embeddings/oleObject86.bin"/><Relationship Id="rId4" Type="http://schemas.openxmlformats.org/officeDocument/2006/relationships/image" Target="../media/image103.wmf"/></Relationships>
</file>

<file path=ppt/slides/_rels/slide75.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image" Target="../media/image120.png"/><Relationship Id="rId7" Type="http://schemas.openxmlformats.org/officeDocument/2006/relationships/oleObject" Target="../embeddings/oleObject87.bin"/><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5.emf"/><Relationship Id="rId11" Type="http://schemas.openxmlformats.org/officeDocument/2006/relationships/image" Target="../media/image125.png"/><Relationship Id="rId5" Type="http://schemas.openxmlformats.org/officeDocument/2006/relationships/oleObject" Target="../embeddings/oleObject87.bin"/><Relationship Id="rId10" Type="http://schemas.openxmlformats.org/officeDocument/2006/relationships/image" Target="../media/image106.png"/><Relationship Id="rId4" Type="http://schemas.openxmlformats.org/officeDocument/2006/relationships/image" Target="../media/image121.png"/><Relationship Id="rId9" Type="http://schemas.openxmlformats.org/officeDocument/2006/relationships/image" Target="../media/image123.png"/></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image" Target="../media/image107.png"/><Relationship Id="rId7" Type="http://schemas.openxmlformats.org/officeDocument/2006/relationships/image" Target="../media/image108.wmf"/><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oleObject" Target="../embeddings/oleObject89.bin"/><Relationship Id="rId5" Type="http://schemas.openxmlformats.org/officeDocument/2006/relationships/image" Target="../media/image107.wmf"/><Relationship Id="rId4" Type="http://schemas.openxmlformats.org/officeDocument/2006/relationships/oleObject" Target="../embeddings/oleObject88.bin"/><Relationship Id="rId9" Type="http://schemas.openxmlformats.org/officeDocument/2006/relationships/image" Target="../media/image10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11.wmf"/><Relationship Id="rId5" Type="http://schemas.openxmlformats.org/officeDocument/2006/relationships/oleObject" Target="../embeddings/oleObject92.bin"/><Relationship Id="rId4" Type="http://schemas.openxmlformats.org/officeDocument/2006/relationships/image" Target="../media/image110.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13.wmf"/><Relationship Id="rId5" Type="http://schemas.openxmlformats.org/officeDocument/2006/relationships/oleObject" Target="../embeddings/oleObject94.bin"/><Relationship Id="rId4" Type="http://schemas.openxmlformats.org/officeDocument/2006/relationships/image" Target="../media/image112.wmf"/></Relationships>
</file>

<file path=ppt/slides/_rels/slide79.xml.rels><?xml version="1.0" encoding="UTF-8" standalone="yes"?>
<Relationships xmlns="http://schemas.openxmlformats.org/package/2006/relationships"><Relationship Id="rId3" Type="http://schemas.openxmlformats.org/officeDocument/2006/relationships/image" Target="../media/image114.jpeg"/><Relationship Id="rId7" Type="http://schemas.openxmlformats.org/officeDocument/2006/relationships/image" Target="../media/image116.wmf"/><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oleObject" Target="../embeddings/oleObject96.bin"/><Relationship Id="rId5" Type="http://schemas.openxmlformats.org/officeDocument/2006/relationships/image" Target="../media/image115.wmf"/><Relationship Id="rId4" Type="http://schemas.openxmlformats.org/officeDocument/2006/relationships/oleObject" Target="../embeddings/oleObject95.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oleObject" Target="../embeddings/oleObject98.bin"/><Relationship Id="rId4" Type="http://schemas.openxmlformats.org/officeDocument/2006/relationships/image" Target="../media/image117.wmf"/></Relationships>
</file>

<file path=ppt/slides/_rels/slide81.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21.wmf"/><Relationship Id="rId5" Type="http://schemas.openxmlformats.org/officeDocument/2006/relationships/oleObject" Target="../embeddings/oleObject101.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03.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24.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26.wmf"/><Relationship Id="rId5" Type="http://schemas.openxmlformats.org/officeDocument/2006/relationships/oleObject" Target="../embeddings/oleObject106.bin"/><Relationship Id="rId4" Type="http://schemas.openxmlformats.org/officeDocument/2006/relationships/image" Target="../media/image125.wmf"/></Relationships>
</file>

<file path=ppt/slides/_rels/slide84.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28.wmf"/><Relationship Id="rId5" Type="http://schemas.openxmlformats.org/officeDocument/2006/relationships/oleObject" Target="../embeddings/oleObject108.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10.bin"/></Relationships>
</file>

<file path=ppt/slides/_rels/slide85.x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32.wmf"/><Relationship Id="rId5" Type="http://schemas.openxmlformats.org/officeDocument/2006/relationships/oleObject" Target="../embeddings/oleObject112.bin"/><Relationship Id="rId4" Type="http://schemas.openxmlformats.org/officeDocument/2006/relationships/image" Target="../media/image131.wmf"/></Relationships>
</file>

<file path=ppt/slides/_rels/slide86.xml.rels><?xml version="1.0" encoding="UTF-8" standalone="yes"?>
<Relationships xmlns="http://schemas.openxmlformats.org/package/2006/relationships"><Relationship Id="rId3" Type="http://schemas.openxmlformats.org/officeDocument/2006/relationships/image" Target="../media/image134.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38.wmf"/><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oleObject" Target="../embeddings/oleObject115.bin"/><Relationship Id="rId5" Type="http://schemas.openxmlformats.org/officeDocument/2006/relationships/image" Target="../media/image137.wmf"/><Relationship Id="rId4" Type="http://schemas.openxmlformats.org/officeDocument/2006/relationships/oleObject" Target="../embeddings/oleObject114.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40.wmf"/><Relationship Id="rId5" Type="http://schemas.openxmlformats.org/officeDocument/2006/relationships/oleObject" Target="../embeddings/oleObject117.bin"/><Relationship Id="rId4" Type="http://schemas.openxmlformats.org/officeDocument/2006/relationships/image" Target="../media/image139.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42.wmf"/><Relationship Id="rId5" Type="http://schemas.openxmlformats.org/officeDocument/2006/relationships/oleObject" Target="../embeddings/oleObject119.bin"/><Relationship Id="rId4" Type="http://schemas.openxmlformats.org/officeDocument/2006/relationships/image" Target="../media/image14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44.wmf"/><Relationship Id="rId5" Type="http://schemas.openxmlformats.org/officeDocument/2006/relationships/oleObject" Target="../embeddings/oleObject121.bin"/><Relationship Id="rId4" Type="http://schemas.openxmlformats.org/officeDocument/2006/relationships/image" Target="../media/image143.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46.wmf"/><Relationship Id="rId5" Type="http://schemas.openxmlformats.org/officeDocument/2006/relationships/oleObject" Target="../embeddings/oleObject123.bin"/><Relationship Id="rId4" Type="http://schemas.openxmlformats.org/officeDocument/2006/relationships/image" Target="../media/image145.wmf"/></Relationships>
</file>

<file path=ppt/slides/_rels/slide92.xml.rels><?xml version="1.0" encoding="UTF-8" standalone="yes"?>
<Relationships xmlns="http://schemas.openxmlformats.org/package/2006/relationships"><Relationship Id="rId3" Type="http://schemas.openxmlformats.org/officeDocument/2006/relationships/image" Target="../media/image147.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49.wmf"/><Relationship Id="rId5" Type="http://schemas.openxmlformats.org/officeDocument/2006/relationships/oleObject" Target="../embeddings/oleObject125.bin"/><Relationship Id="rId4" Type="http://schemas.openxmlformats.org/officeDocument/2006/relationships/image" Target="../media/image148.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50.wmf"/></Relationships>
</file>

<file path=ppt/slides/_rels/slide95.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image" Target="../media/image155.wmf"/><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52.wmf"/><Relationship Id="rId11" Type="http://schemas.openxmlformats.org/officeDocument/2006/relationships/oleObject" Target="../embeddings/oleObject131.bin"/><Relationship Id="rId5" Type="http://schemas.openxmlformats.org/officeDocument/2006/relationships/oleObject" Target="../embeddings/oleObject128.bin"/><Relationship Id="rId10" Type="http://schemas.openxmlformats.org/officeDocument/2006/relationships/image" Target="../media/image154.wmf"/><Relationship Id="rId4" Type="http://schemas.openxmlformats.org/officeDocument/2006/relationships/image" Target="../media/image151.wmf"/><Relationship Id="rId9" Type="http://schemas.openxmlformats.org/officeDocument/2006/relationships/oleObject" Target="../embeddings/oleObject130.bin"/></Relationships>
</file>

<file path=ppt/slides/_rels/slide96.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37.bin"/><Relationship Id="rId18" Type="http://schemas.openxmlformats.org/officeDocument/2006/relationships/image" Target="../media/image163.wmf"/><Relationship Id="rId3" Type="http://schemas.openxmlformats.org/officeDocument/2006/relationships/oleObject" Target="../embeddings/oleObject132.bin"/><Relationship Id="rId7" Type="http://schemas.openxmlformats.org/officeDocument/2006/relationships/oleObject" Target="../embeddings/oleObject134.bin"/><Relationship Id="rId12" Type="http://schemas.openxmlformats.org/officeDocument/2006/relationships/image" Target="../media/image160.wmf"/><Relationship Id="rId17" Type="http://schemas.openxmlformats.org/officeDocument/2006/relationships/oleObject" Target="../embeddings/oleObject139.bin"/><Relationship Id="rId2" Type="http://schemas.openxmlformats.org/officeDocument/2006/relationships/notesSlide" Target="../notesSlides/notesSlide68.xml"/><Relationship Id="rId16" Type="http://schemas.openxmlformats.org/officeDocument/2006/relationships/image" Target="../media/image162.wmf"/><Relationship Id="rId20" Type="http://schemas.openxmlformats.org/officeDocument/2006/relationships/image" Target="../media/image164.wmf"/><Relationship Id="rId1" Type="http://schemas.openxmlformats.org/officeDocument/2006/relationships/slideLayout" Target="../slideLayouts/slideLayout2.xml"/><Relationship Id="rId6" Type="http://schemas.openxmlformats.org/officeDocument/2006/relationships/image" Target="../media/image157.wmf"/><Relationship Id="rId11" Type="http://schemas.openxmlformats.org/officeDocument/2006/relationships/oleObject" Target="../embeddings/oleObject136.bin"/><Relationship Id="rId5" Type="http://schemas.openxmlformats.org/officeDocument/2006/relationships/oleObject" Target="../embeddings/oleObject133.bin"/><Relationship Id="rId15" Type="http://schemas.openxmlformats.org/officeDocument/2006/relationships/oleObject" Target="../embeddings/oleObject138.bin"/><Relationship Id="rId10" Type="http://schemas.openxmlformats.org/officeDocument/2006/relationships/image" Target="../media/image159.wmf"/><Relationship Id="rId19" Type="http://schemas.openxmlformats.org/officeDocument/2006/relationships/oleObject" Target="../embeddings/oleObject140.bin"/><Relationship Id="rId4" Type="http://schemas.openxmlformats.org/officeDocument/2006/relationships/image" Target="../media/image156.wmf"/><Relationship Id="rId9" Type="http://schemas.openxmlformats.org/officeDocument/2006/relationships/oleObject" Target="../embeddings/oleObject135.bin"/><Relationship Id="rId14" Type="http://schemas.openxmlformats.org/officeDocument/2006/relationships/image" Target="../media/image161.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65.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67.wmf"/><Relationship Id="rId5" Type="http://schemas.openxmlformats.org/officeDocument/2006/relationships/oleObject" Target="../embeddings/oleObject143.bin"/><Relationship Id="rId4" Type="http://schemas.openxmlformats.org/officeDocument/2006/relationships/image" Target="../media/image16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85800" y="2286000"/>
            <a:ext cx="7772400" cy="1143000"/>
          </a:xfrm>
        </p:spPr>
        <p:txBody>
          <a:bodyPr/>
          <a:lstStyle/>
          <a:p>
            <a:pPr eaLnBrk="1" hangingPunct="1"/>
            <a:r>
              <a:rPr lang="zh-CN" altLang="en-US" dirty="0">
                <a:solidFill>
                  <a:schemeClr val="bg1"/>
                </a:solidFill>
                <a:latin typeface="Times New Roman" panose="02020603050405020304" pitchFamily="18" charset="0"/>
                <a:ea typeface="+mn-ea"/>
                <a:cs typeface="Times New Roman" panose="02020603050405020304" pitchFamily="18" charset="0"/>
              </a:rPr>
              <a:t>第五讲	光电子器件的动态行为</a:t>
            </a:r>
          </a:p>
        </p:txBody>
      </p:sp>
      <p:sp>
        <p:nvSpPr>
          <p:cNvPr id="38915" name="Rectangle 3"/>
          <p:cNvSpPr>
            <a:spLocks noGrp="1" noChangeArrowheads="1"/>
          </p:cNvSpPr>
          <p:nvPr>
            <p:ph type="subTitle" idx="1"/>
          </p:nvPr>
        </p:nvSpPr>
        <p:spPr/>
        <p:txBody>
          <a:bodyPr/>
          <a:lstStyle/>
          <a:p>
            <a:pPr eaLnBrk="1" hangingPunct="1"/>
            <a:r>
              <a:rPr lang="zh-CN" altLang="en-US" dirty="0">
                <a:solidFill>
                  <a:schemeClr val="bg1"/>
                </a:solidFill>
                <a:latin typeface="Times New Roman" panose="02020603050405020304" pitchFamily="18" charset="0"/>
                <a:ea typeface="+mn-ea"/>
                <a:cs typeface="Times New Roman" panose="02020603050405020304" pitchFamily="18" charset="0"/>
              </a:rPr>
              <a:t>集成光电子学国家重点实验室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12" name="页脚占位符 1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3" name="灯片编号占位符 12"/>
          <p:cNvSpPr>
            <a:spLocks noGrp="1"/>
          </p:cNvSpPr>
          <p:nvPr>
            <p:ph type="sldNum" sz="quarter" idx="12"/>
          </p:nvPr>
        </p:nvSpPr>
        <p:spPr/>
        <p:txBody>
          <a:bodyPr/>
          <a:lstStyle/>
          <a:p>
            <a:pPr>
              <a:defRPr/>
            </a:pPr>
            <a:fld id="{21DB720A-B55F-482F-B67E-C97610673E21}" type="slidenum">
              <a:rPr lang="en-US" altLang="zh-CN" smtClean="0"/>
              <a:t>10</a:t>
            </a:fld>
            <a:endParaRPr lang="en-US" altLang="zh-CN" dirty="0"/>
          </a:p>
        </p:txBody>
      </p:sp>
      <p:sp>
        <p:nvSpPr>
          <p:cNvPr id="2" name="TextBox 1"/>
          <p:cNvSpPr txBox="1"/>
          <p:nvPr/>
        </p:nvSpPr>
        <p:spPr>
          <a:xfrm>
            <a:off x="457200" y="1793030"/>
            <a:ext cx="8229600" cy="4278094"/>
          </a:xfrm>
          <a:prstGeom prst="rect">
            <a:avLst/>
          </a:prstGeom>
          <a:noFill/>
        </p:spPr>
        <p:txBody>
          <a:bodyPr wrap="square" rtlCol="0">
            <a:spAutoFit/>
          </a:bodyPr>
          <a:lstStyle/>
          <a:p>
            <a:r>
              <a:rPr lang="zh-CN" altLang="zh-CN" sz="2800" dirty="0">
                <a:solidFill>
                  <a:schemeClr val="bg1"/>
                </a:solidFill>
              </a:rPr>
              <a:t>根据载流子和光子速率方程：</a:t>
            </a:r>
            <a:endParaRPr lang="en-US" altLang="zh-CN" sz="2800" dirty="0">
              <a:solidFill>
                <a:schemeClr val="bg1"/>
              </a:solidFill>
            </a:endParaRPr>
          </a:p>
          <a:p>
            <a:endParaRPr lang="zh-CN" altLang="zh-CN" dirty="0">
              <a:solidFill>
                <a:schemeClr val="bg1"/>
              </a:solidFill>
            </a:endParaRPr>
          </a:p>
          <a:p>
            <a:r>
              <a:rPr lang="en-US" altLang="zh-CN" dirty="0">
                <a:solidFill>
                  <a:schemeClr val="bg1"/>
                </a:solidFill>
              </a:rPr>
              <a:t>	</a:t>
            </a:r>
          </a:p>
          <a:p>
            <a:endParaRPr lang="en-US" altLang="zh-CN" dirty="0">
              <a:solidFill>
                <a:schemeClr val="bg1"/>
              </a:solidFill>
            </a:endParaRPr>
          </a:p>
          <a:p>
            <a:endParaRPr lang="zh-CN" altLang="zh-CN" dirty="0">
              <a:solidFill>
                <a:schemeClr val="bg1"/>
              </a:solidFill>
            </a:endParaRPr>
          </a:p>
          <a:p>
            <a:r>
              <a:rPr lang="en-US" altLang="zh-CN" dirty="0">
                <a:solidFill>
                  <a:schemeClr val="bg1"/>
                </a:solidFill>
              </a:rPr>
              <a:t>	</a:t>
            </a:r>
          </a:p>
          <a:p>
            <a:endParaRPr lang="zh-CN" altLang="zh-CN" dirty="0">
              <a:solidFill>
                <a:schemeClr val="bg1"/>
              </a:solidFill>
            </a:endParaRPr>
          </a:p>
          <a:p>
            <a:r>
              <a:rPr lang="zh-CN" altLang="zh-CN" sz="2800" dirty="0">
                <a:solidFill>
                  <a:schemeClr val="bg1"/>
                </a:solidFill>
              </a:rPr>
              <a:t>假定增益为</a:t>
            </a:r>
            <a:endParaRPr lang="en-US" altLang="zh-CN" sz="2800" dirty="0">
              <a:solidFill>
                <a:schemeClr val="bg1"/>
              </a:solidFill>
            </a:endParaRPr>
          </a:p>
          <a:p>
            <a:endParaRPr lang="zh-CN" altLang="zh-CN" dirty="0">
              <a:solidFill>
                <a:schemeClr val="bg1"/>
              </a:solidFill>
            </a:endParaRPr>
          </a:p>
          <a:p>
            <a:r>
              <a:rPr lang="en-US" altLang="zh-CN" dirty="0">
                <a:solidFill>
                  <a:schemeClr val="bg1"/>
                </a:solidFill>
              </a:rPr>
              <a:t>	</a:t>
            </a:r>
            <a:endParaRPr lang="zh-CN" altLang="zh-CN" dirty="0">
              <a:solidFill>
                <a:schemeClr val="bg1"/>
              </a:solidFill>
            </a:endParaRPr>
          </a:p>
          <a:p>
            <a:endParaRPr lang="zh-CN" altLang="en-US" dirty="0">
              <a:solidFill>
                <a:schemeClr val="bg1"/>
              </a:solidFill>
            </a:endParaRPr>
          </a:p>
        </p:txBody>
      </p:sp>
      <p:sp>
        <p:nvSpPr>
          <p:cNvPr id="3" name="Rectangle 7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232943" y="2474947"/>
          <a:ext cx="2678113" cy="776287"/>
        </p:xfrm>
        <a:graphic>
          <a:graphicData uri="http://schemas.openxmlformats.org/presentationml/2006/ole">
            <mc:AlternateContent xmlns:mc="http://schemas.openxmlformats.org/markup-compatibility/2006">
              <mc:Choice xmlns:v="urn:schemas-microsoft-com:vml" Requires="v">
                <p:oleObj name="公式" r:id="rId2" imgW="34747200" imgH="10058400" progId="Equation.3">
                  <p:embed/>
                </p:oleObj>
              </mc:Choice>
              <mc:Fallback>
                <p:oleObj name="公式" r:id="rId2" imgW="34747200" imgH="10058400" progId="Equation.3">
                  <p:embed/>
                  <p:pic>
                    <p:nvPicPr>
                      <p:cNvPr id="0" name="Picture 215"/>
                      <p:cNvPicPr>
                        <a:picLocks noChangeAspect="1" noChangeArrowheads="1"/>
                      </p:cNvPicPr>
                      <p:nvPr/>
                    </p:nvPicPr>
                    <p:blipFill>
                      <a:blip r:embed="rId3"/>
                      <a:srcRect/>
                      <a:stretch>
                        <a:fillRect/>
                      </a:stretch>
                    </p:blipFill>
                    <p:spPr bwMode="auto">
                      <a:xfrm>
                        <a:off x="3232943" y="2474947"/>
                        <a:ext cx="2678113"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754113" y="3454896"/>
          <a:ext cx="3667125" cy="838200"/>
        </p:xfrm>
        <a:graphic>
          <a:graphicData uri="http://schemas.openxmlformats.org/presentationml/2006/ole">
            <mc:AlternateContent xmlns:mc="http://schemas.openxmlformats.org/markup-compatibility/2006">
              <mc:Choice xmlns:v="urn:schemas-microsoft-com:vml" Requires="v">
                <p:oleObj name="公式" r:id="rId4" imgW="2057400" imgH="469900" progId="Equation.3">
                  <p:embed/>
                </p:oleObj>
              </mc:Choice>
              <mc:Fallback>
                <p:oleObj name="公式" r:id="rId4" imgW="2057400" imgH="469900" progId="Equation.3">
                  <p:embed/>
                  <p:pic>
                    <p:nvPicPr>
                      <p:cNvPr id="0" name="Picture 2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113" y="3454896"/>
                        <a:ext cx="36671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314700" y="5063132"/>
          <a:ext cx="2514600" cy="590550"/>
        </p:xfrm>
        <a:graphic>
          <a:graphicData uri="http://schemas.openxmlformats.org/presentationml/2006/ole">
            <mc:AlternateContent xmlns:mc="http://schemas.openxmlformats.org/markup-compatibility/2006">
              <mc:Choice xmlns:v="urn:schemas-microsoft-com:vml" Requires="v">
                <p:oleObj name="公式" r:id="rId6" imgW="951865" imgH="228600" progId="Equation.3">
                  <p:embed/>
                </p:oleObj>
              </mc:Choice>
              <mc:Fallback>
                <p:oleObj name="公式" r:id="rId6" imgW="951865" imgH="228600" progId="Equation.3">
                  <p:embed/>
                  <p:pic>
                    <p:nvPicPr>
                      <p:cNvPr id="0" name="Picture 2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4700" y="5063132"/>
                        <a:ext cx="25146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599045" y="2679303"/>
            <a:ext cx="1005403" cy="461665"/>
          </a:xfrm>
          <a:prstGeom prst="rect">
            <a:avLst/>
          </a:prstGeom>
        </p:spPr>
        <p:txBody>
          <a:bodyPr wrap="none">
            <a:spAutoFit/>
          </a:bodyPr>
          <a:lstStyle/>
          <a:p>
            <a:r>
              <a:rPr lang="en-US" altLang="zh-CN" dirty="0">
                <a:solidFill>
                  <a:schemeClr val="bg1"/>
                </a:solidFill>
              </a:rPr>
              <a:t>(5.2.1)</a:t>
            </a:r>
            <a:endParaRPr lang="zh-CN" altLang="en-US" dirty="0">
              <a:solidFill>
                <a:schemeClr val="bg1"/>
              </a:solidFill>
            </a:endParaRPr>
          </a:p>
        </p:txBody>
      </p:sp>
      <p:sp>
        <p:nvSpPr>
          <p:cNvPr id="10" name="矩形 9"/>
          <p:cNvSpPr/>
          <p:nvPr/>
        </p:nvSpPr>
        <p:spPr>
          <a:xfrm>
            <a:off x="7596336" y="3543399"/>
            <a:ext cx="1005403" cy="461665"/>
          </a:xfrm>
          <a:prstGeom prst="rect">
            <a:avLst/>
          </a:prstGeom>
        </p:spPr>
        <p:txBody>
          <a:bodyPr wrap="none">
            <a:spAutoFit/>
          </a:bodyPr>
          <a:lstStyle/>
          <a:p>
            <a:r>
              <a:rPr lang="en-US" altLang="zh-CN" dirty="0">
                <a:solidFill>
                  <a:schemeClr val="bg1"/>
                </a:solidFill>
              </a:rPr>
              <a:t>(5.2.2)</a:t>
            </a:r>
            <a:endParaRPr lang="zh-CN" altLang="en-US" dirty="0">
              <a:solidFill>
                <a:schemeClr val="bg1"/>
              </a:solidFill>
            </a:endParaRPr>
          </a:p>
        </p:txBody>
      </p:sp>
      <p:sp>
        <p:nvSpPr>
          <p:cNvPr id="11" name="矩形 10"/>
          <p:cNvSpPr/>
          <p:nvPr/>
        </p:nvSpPr>
        <p:spPr>
          <a:xfrm>
            <a:off x="7596336" y="5127575"/>
            <a:ext cx="1005403" cy="461665"/>
          </a:xfrm>
          <a:prstGeom prst="rect">
            <a:avLst/>
          </a:prstGeom>
        </p:spPr>
        <p:txBody>
          <a:bodyPr wrap="none">
            <a:spAutoFit/>
          </a:bodyPr>
          <a:lstStyle/>
          <a:p>
            <a:r>
              <a:rPr lang="en-US" altLang="zh-CN" dirty="0">
                <a:solidFill>
                  <a:schemeClr val="bg1"/>
                </a:solidFill>
              </a:rPr>
              <a:t>(5.2.3)</a:t>
            </a:r>
            <a:endParaRPr lang="zh-CN" alt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18" name="页脚占位符 1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9" name="灯片编号占位符 18"/>
          <p:cNvSpPr>
            <a:spLocks noGrp="1"/>
          </p:cNvSpPr>
          <p:nvPr>
            <p:ph type="sldNum" sz="quarter" idx="12"/>
          </p:nvPr>
        </p:nvSpPr>
        <p:spPr/>
        <p:txBody>
          <a:bodyPr/>
          <a:lstStyle/>
          <a:p>
            <a:pPr>
              <a:defRPr/>
            </a:pPr>
            <a:fld id="{21DB720A-B55F-482F-B67E-C97610673E21}" type="slidenum">
              <a:rPr lang="en-US" altLang="zh-CN" smtClean="0"/>
              <a:t>11</a:t>
            </a:fld>
            <a:endParaRPr lang="en-US" altLang="zh-CN" dirty="0"/>
          </a:p>
        </p:txBody>
      </p:sp>
      <p:sp>
        <p:nvSpPr>
          <p:cNvPr id="2" name="TextBox 1"/>
          <p:cNvSpPr txBox="1"/>
          <p:nvPr/>
        </p:nvSpPr>
        <p:spPr>
          <a:xfrm>
            <a:off x="455400" y="1478389"/>
            <a:ext cx="8233200" cy="5262979"/>
          </a:xfrm>
          <a:prstGeom prst="rect">
            <a:avLst/>
          </a:prstGeom>
          <a:noFill/>
        </p:spPr>
        <p:txBody>
          <a:bodyPr wrap="square" rtlCol="0">
            <a:spAutoFit/>
          </a:bodyPr>
          <a:lstStyle/>
          <a:p>
            <a:r>
              <a:rPr lang="zh-CN" altLang="zh-CN" sz="2800" dirty="0">
                <a:solidFill>
                  <a:schemeClr val="bg1"/>
                </a:solidFill>
              </a:rPr>
              <a:t>在</a:t>
            </a:r>
            <a:r>
              <a:rPr lang="en-US" altLang="zh-CN" sz="2800" i="1" dirty="0" err="1">
                <a:solidFill>
                  <a:schemeClr val="bg1"/>
                </a:solidFill>
              </a:rPr>
              <a:t>I</a:t>
            </a:r>
            <a:r>
              <a:rPr lang="en-US" altLang="zh-CN" sz="2800" i="1" baseline="-25000" dirty="0" err="1">
                <a:solidFill>
                  <a:schemeClr val="bg1"/>
                </a:solidFill>
              </a:rPr>
              <a:t>c</a:t>
            </a:r>
            <a:r>
              <a:rPr lang="zh-CN" altLang="zh-CN" sz="2800" dirty="0">
                <a:solidFill>
                  <a:schemeClr val="bg1"/>
                </a:solidFill>
              </a:rPr>
              <a:t>处进行小信号调制（偏置量超过阈值），忽略</a:t>
            </a:r>
            <a:r>
              <a:rPr lang="en-US" altLang="zh-CN" sz="2800" dirty="0">
                <a:solidFill>
                  <a:schemeClr val="bg1"/>
                </a:solidFill>
              </a:rPr>
              <a:t>I</a:t>
            </a:r>
            <a:r>
              <a:rPr lang="zh-CN" altLang="zh-CN" sz="2800" dirty="0">
                <a:solidFill>
                  <a:schemeClr val="bg1"/>
                </a:solidFill>
              </a:rPr>
              <a:t>和</a:t>
            </a:r>
            <a:r>
              <a:rPr lang="en-US" altLang="zh-CN" sz="2800" dirty="0">
                <a:solidFill>
                  <a:schemeClr val="bg1"/>
                </a:solidFill>
              </a:rPr>
              <a:t>N</a:t>
            </a:r>
            <a:r>
              <a:rPr lang="zh-CN" altLang="zh-CN" sz="2800" dirty="0">
                <a:solidFill>
                  <a:schemeClr val="bg1"/>
                </a:solidFill>
              </a:rPr>
              <a:t>相位上的偏差：</a:t>
            </a:r>
          </a:p>
          <a:p>
            <a:pPr>
              <a:lnSpc>
                <a:spcPct val="150000"/>
              </a:lnSpc>
            </a:pPr>
            <a:r>
              <a:rPr lang="en-US" altLang="zh-CN" sz="2800" dirty="0">
                <a:solidFill>
                  <a:schemeClr val="bg1"/>
                </a:solidFill>
              </a:rPr>
              <a:t>	</a:t>
            </a:r>
            <a:endParaRPr lang="zh-CN" altLang="zh-CN" sz="2800" dirty="0">
              <a:solidFill>
                <a:schemeClr val="bg1"/>
              </a:solidFill>
            </a:endParaRPr>
          </a:p>
          <a:p>
            <a:pPr>
              <a:lnSpc>
                <a:spcPct val="150000"/>
              </a:lnSpc>
            </a:pPr>
            <a:r>
              <a:rPr lang="en-US" altLang="zh-CN" sz="2800" dirty="0">
                <a:solidFill>
                  <a:schemeClr val="bg1"/>
                </a:solidFill>
              </a:rPr>
              <a:t>	</a:t>
            </a:r>
            <a:endParaRPr lang="zh-CN" altLang="zh-CN" sz="2800" dirty="0">
              <a:solidFill>
                <a:schemeClr val="bg1"/>
              </a:solidFill>
            </a:endParaRPr>
          </a:p>
          <a:p>
            <a:pPr>
              <a:lnSpc>
                <a:spcPct val="150000"/>
              </a:lnSpc>
            </a:pPr>
            <a:r>
              <a:rPr lang="en-US" altLang="zh-CN" sz="2800" dirty="0">
                <a:solidFill>
                  <a:schemeClr val="bg1"/>
                </a:solidFill>
              </a:rPr>
              <a:t>	</a:t>
            </a:r>
            <a:endParaRPr lang="zh-CN" altLang="zh-CN" sz="2800" dirty="0">
              <a:solidFill>
                <a:schemeClr val="bg1"/>
              </a:solidFill>
            </a:endParaRPr>
          </a:p>
          <a:p>
            <a:r>
              <a:rPr lang="zh-CN" altLang="zh-CN" sz="2800" dirty="0">
                <a:solidFill>
                  <a:schemeClr val="bg1"/>
                </a:solidFill>
              </a:rPr>
              <a:t>忽略自发辐射，此时速率方程变为：</a:t>
            </a:r>
          </a:p>
          <a:p>
            <a:pPr>
              <a:lnSpc>
                <a:spcPct val="150000"/>
              </a:lnSpc>
            </a:pPr>
            <a:r>
              <a:rPr lang="en-US" altLang="zh-CN" sz="2800" dirty="0">
                <a:solidFill>
                  <a:schemeClr val="bg1"/>
                </a:solidFill>
              </a:rPr>
              <a:t>	</a:t>
            </a:r>
          </a:p>
          <a:p>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endParaRPr lang="zh-CN" altLang="en-US" sz="2800" dirty="0">
              <a:solidFill>
                <a:schemeClr val="bg1"/>
              </a:solidFill>
            </a:endParaRPr>
          </a:p>
        </p:txBody>
      </p:sp>
      <p:sp>
        <p:nvSpPr>
          <p:cNvPr id="3" name="Rectangle 73"/>
          <p:cNvSpPr>
            <a:spLocks noChangeArrowheads="1"/>
          </p:cNvSpPr>
          <p:nvPr/>
        </p:nvSpPr>
        <p:spPr bwMode="auto">
          <a:xfrm>
            <a:off x="0" y="-2468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662362" y="2495332"/>
          <a:ext cx="1819275" cy="495300"/>
        </p:xfrm>
        <a:graphic>
          <a:graphicData uri="http://schemas.openxmlformats.org/presentationml/2006/ole">
            <mc:AlternateContent xmlns:mc="http://schemas.openxmlformats.org/markup-compatibility/2006">
              <mc:Choice xmlns:v="urn:schemas-microsoft-com:vml" Requires="v">
                <p:oleObj name="公式" r:id="rId3" imgW="888365" imgH="241300" progId="Equation.3">
                  <p:embed/>
                </p:oleObj>
              </mc:Choice>
              <mc:Fallback>
                <p:oleObj name="公式" r:id="rId3" imgW="888365" imgH="241300" progId="Equation.3">
                  <p:embed/>
                  <p:pic>
                    <p:nvPicPr>
                      <p:cNvPr id="0" name="Picture 3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362" y="2495332"/>
                        <a:ext cx="18192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75"/>
          <p:cNvSpPr>
            <a:spLocks noChangeArrowheads="1"/>
          </p:cNvSpPr>
          <p:nvPr/>
        </p:nvSpPr>
        <p:spPr bwMode="auto">
          <a:xfrm>
            <a:off x="0" y="-2468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660131" y="3123336"/>
          <a:ext cx="1819275" cy="419100"/>
        </p:xfrm>
        <a:graphic>
          <a:graphicData uri="http://schemas.openxmlformats.org/presentationml/2006/ole">
            <mc:AlternateContent xmlns:mc="http://schemas.openxmlformats.org/markup-compatibility/2006">
              <mc:Choice xmlns:v="urn:schemas-microsoft-com:vml" Requires="v">
                <p:oleObj name="公式" r:id="rId5" imgW="1040765" imgH="241300" progId="Equation.3">
                  <p:embed/>
                </p:oleObj>
              </mc:Choice>
              <mc:Fallback>
                <p:oleObj name="公式" r:id="rId5" imgW="1040765" imgH="241300" progId="Equation.3">
                  <p:embed/>
                  <p:pic>
                    <p:nvPicPr>
                      <p:cNvPr id="0" name="Picture 3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0131" y="3123336"/>
                        <a:ext cx="18192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7"/>
          <p:cNvSpPr>
            <a:spLocks noChangeArrowheads="1"/>
          </p:cNvSpPr>
          <p:nvPr/>
        </p:nvSpPr>
        <p:spPr bwMode="auto">
          <a:xfrm>
            <a:off x="0" y="-2468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433762" y="3694985"/>
          <a:ext cx="2276475" cy="495300"/>
        </p:xfrm>
        <a:graphic>
          <a:graphicData uri="http://schemas.openxmlformats.org/presentationml/2006/ole">
            <mc:AlternateContent xmlns:mc="http://schemas.openxmlformats.org/markup-compatibility/2006">
              <mc:Choice xmlns:v="urn:schemas-microsoft-com:vml" Requires="v">
                <p:oleObj name="公式" r:id="rId7" imgW="1231265" imgH="266700" progId="Equation.3">
                  <p:embed/>
                </p:oleObj>
              </mc:Choice>
              <mc:Fallback>
                <p:oleObj name="公式" r:id="rId7" imgW="1231265" imgH="266700" progId="Equation.3">
                  <p:embed/>
                  <p:pic>
                    <p:nvPicPr>
                      <p:cNvPr id="0" name="Picture 3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3762" y="3694985"/>
                        <a:ext cx="2276475"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9"/>
          <p:cNvSpPr>
            <a:spLocks noChangeArrowheads="1"/>
          </p:cNvSpPr>
          <p:nvPr/>
        </p:nvSpPr>
        <p:spPr bwMode="auto">
          <a:xfrm>
            <a:off x="0" y="-2468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3124200" y="4766349"/>
          <a:ext cx="3324225" cy="695325"/>
        </p:xfrm>
        <a:graphic>
          <a:graphicData uri="http://schemas.openxmlformats.org/presentationml/2006/ole">
            <mc:AlternateContent xmlns:mc="http://schemas.openxmlformats.org/markup-compatibility/2006">
              <mc:Choice xmlns:v="urn:schemas-microsoft-com:vml" Requires="v">
                <p:oleObj name="公式" r:id="rId9" imgW="2070100" imgH="431800" progId="Equation.3">
                  <p:embed/>
                </p:oleObj>
              </mc:Choice>
              <mc:Fallback>
                <p:oleObj name="公式" r:id="rId9" imgW="2070100" imgH="431800" progId="Equation.3">
                  <p:embed/>
                  <p:pic>
                    <p:nvPicPr>
                      <p:cNvPr id="0" name="Picture 3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4766349"/>
                        <a:ext cx="332422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1"/>
          <p:cNvSpPr>
            <a:spLocks noChangeArrowheads="1"/>
          </p:cNvSpPr>
          <p:nvPr/>
        </p:nvSpPr>
        <p:spPr bwMode="auto">
          <a:xfrm>
            <a:off x="0" y="-24682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028950" y="5464601"/>
          <a:ext cx="3257550" cy="771525"/>
        </p:xfrm>
        <a:graphic>
          <a:graphicData uri="http://schemas.openxmlformats.org/presentationml/2006/ole">
            <mc:AlternateContent xmlns:mc="http://schemas.openxmlformats.org/markup-compatibility/2006">
              <mc:Choice xmlns:v="urn:schemas-microsoft-com:vml" Requires="v">
                <p:oleObj name="公式" r:id="rId11" imgW="1993900" imgH="469900" progId="Equation.3">
                  <p:embed/>
                </p:oleObj>
              </mc:Choice>
              <mc:Fallback>
                <p:oleObj name="公式" r:id="rId11" imgW="1993900" imgH="469900" progId="Equation.3">
                  <p:embed/>
                  <p:pic>
                    <p:nvPicPr>
                      <p:cNvPr id="0" name="Picture 3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8950" y="5464601"/>
                        <a:ext cx="325755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311013" y="2483599"/>
            <a:ext cx="1005403" cy="461665"/>
          </a:xfrm>
          <a:prstGeom prst="rect">
            <a:avLst/>
          </a:prstGeom>
        </p:spPr>
        <p:txBody>
          <a:bodyPr wrap="none">
            <a:spAutoFit/>
          </a:bodyPr>
          <a:lstStyle/>
          <a:p>
            <a:r>
              <a:rPr lang="en-US" altLang="zh-CN" dirty="0">
                <a:solidFill>
                  <a:schemeClr val="bg1"/>
                </a:solidFill>
              </a:rPr>
              <a:t>(5.2.4)</a:t>
            </a:r>
            <a:endParaRPr lang="zh-CN" altLang="en-US" dirty="0">
              <a:solidFill>
                <a:schemeClr val="bg1"/>
              </a:solidFill>
            </a:endParaRPr>
          </a:p>
        </p:txBody>
      </p:sp>
      <p:sp>
        <p:nvSpPr>
          <p:cNvPr id="14" name="矩形 13"/>
          <p:cNvSpPr/>
          <p:nvPr/>
        </p:nvSpPr>
        <p:spPr>
          <a:xfrm>
            <a:off x="7311013" y="3102054"/>
            <a:ext cx="1005403" cy="461665"/>
          </a:xfrm>
          <a:prstGeom prst="rect">
            <a:avLst/>
          </a:prstGeom>
        </p:spPr>
        <p:txBody>
          <a:bodyPr wrap="none">
            <a:spAutoFit/>
          </a:bodyPr>
          <a:lstStyle/>
          <a:p>
            <a:r>
              <a:rPr lang="en-US" altLang="zh-CN" dirty="0">
                <a:solidFill>
                  <a:schemeClr val="bg1"/>
                </a:solidFill>
              </a:rPr>
              <a:t>(5.2.5)</a:t>
            </a:r>
            <a:endParaRPr lang="zh-CN" altLang="en-US" dirty="0">
              <a:solidFill>
                <a:schemeClr val="bg1"/>
              </a:solidFill>
            </a:endParaRPr>
          </a:p>
        </p:txBody>
      </p:sp>
      <p:sp>
        <p:nvSpPr>
          <p:cNvPr id="15" name="矩形 14"/>
          <p:cNvSpPr/>
          <p:nvPr/>
        </p:nvSpPr>
        <p:spPr>
          <a:xfrm>
            <a:off x="7311013" y="3678118"/>
            <a:ext cx="1005403" cy="461665"/>
          </a:xfrm>
          <a:prstGeom prst="rect">
            <a:avLst/>
          </a:prstGeom>
        </p:spPr>
        <p:txBody>
          <a:bodyPr wrap="none">
            <a:spAutoFit/>
          </a:bodyPr>
          <a:lstStyle/>
          <a:p>
            <a:r>
              <a:rPr lang="en-US" altLang="zh-CN" dirty="0">
                <a:solidFill>
                  <a:schemeClr val="bg1"/>
                </a:solidFill>
              </a:rPr>
              <a:t>(5.2.6)</a:t>
            </a:r>
            <a:endParaRPr lang="zh-CN" altLang="en-US" dirty="0">
              <a:solidFill>
                <a:schemeClr val="bg1"/>
              </a:solidFill>
            </a:endParaRPr>
          </a:p>
        </p:txBody>
      </p:sp>
      <p:sp>
        <p:nvSpPr>
          <p:cNvPr id="16" name="矩形 15"/>
          <p:cNvSpPr/>
          <p:nvPr/>
        </p:nvSpPr>
        <p:spPr>
          <a:xfrm>
            <a:off x="7308304" y="4880748"/>
            <a:ext cx="1005403" cy="461665"/>
          </a:xfrm>
          <a:prstGeom prst="rect">
            <a:avLst/>
          </a:prstGeom>
        </p:spPr>
        <p:txBody>
          <a:bodyPr wrap="none">
            <a:spAutoFit/>
          </a:bodyPr>
          <a:lstStyle/>
          <a:p>
            <a:r>
              <a:rPr lang="en-US" altLang="zh-CN" dirty="0">
                <a:solidFill>
                  <a:schemeClr val="bg1"/>
                </a:solidFill>
              </a:rPr>
              <a:t>(5.2.7)</a:t>
            </a:r>
            <a:endParaRPr lang="zh-CN" altLang="en-US" dirty="0">
              <a:solidFill>
                <a:schemeClr val="bg1"/>
              </a:solidFill>
            </a:endParaRPr>
          </a:p>
        </p:txBody>
      </p:sp>
      <p:sp>
        <p:nvSpPr>
          <p:cNvPr id="17" name="矩形 16"/>
          <p:cNvSpPr/>
          <p:nvPr/>
        </p:nvSpPr>
        <p:spPr>
          <a:xfrm>
            <a:off x="7308304" y="5601974"/>
            <a:ext cx="1005403" cy="461665"/>
          </a:xfrm>
          <a:prstGeom prst="rect">
            <a:avLst/>
          </a:prstGeom>
        </p:spPr>
        <p:txBody>
          <a:bodyPr wrap="none">
            <a:spAutoFit/>
          </a:bodyPr>
          <a:lstStyle/>
          <a:p>
            <a:r>
              <a:rPr lang="en-US" altLang="zh-CN" dirty="0">
                <a:solidFill>
                  <a:schemeClr val="bg1"/>
                </a:solidFill>
              </a:rPr>
              <a:t>(5.2.8)</a:t>
            </a:r>
            <a:endParaRPr lang="zh-CN" altLang="en-US"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19" name="页脚占位符 18"/>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p>
        </p:txBody>
      </p:sp>
      <p:sp>
        <p:nvSpPr>
          <p:cNvPr id="20" name="灯片编号占位符 19"/>
          <p:cNvSpPr>
            <a:spLocks noGrp="1"/>
          </p:cNvSpPr>
          <p:nvPr>
            <p:ph type="sldNum" sz="quarter" idx="12"/>
          </p:nvPr>
        </p:nvSpPr>
        <p:spPr/>
        <p:txBody>
          <a:bodyPr/>
          <a:lstStyle/>
          <a:p>
            <a:pPr>
              <a:defRPr/>
            </a:pPr>
            <a:fld id="{21DB720A-B55F-482F-B67E-C97610673E21}" type="slidenum">
              <a:rPr lang="en-US" altLang="zh-CN" smtClean="0"/>
              <a:t>12</a:t>
            </a:fld>
            <a:endParaRPr lang="en-US" altLang="zh-CN" dirty="0"/>
          </a:p>
        </p:txBody>
      </p:sp>
      <p:sp>
        <p:nvSpPr>
          <p:cNvPr id="2" name="TextBox 1"/>
          <p:cNvSpPr txBox="1"/>
          <p:nvPr/>
        </p:nvSpPr>
        <p:spPr>
          <a:xfrm>
            <a:off x="455400" y="1354504"/>
            <a:ext cx="8233200" cy="5098832"/>
          </a:xfrm>
          <a:prstGeom prst="rect">
            <a:avLst/>
          </a:prstGeom>
          <a:noFill/>
        </p:spPr>
        <p:txBody>
          <a:bodyPr wrap="square" rtlCol="0">
            <a:spAutoFit/>
          </a:bodyPr>
          <a:lstStyle/>
          <a:p>
            <a:pPr>
              <a:lnSpc>
                <a:spcPts val="4000"/>
              </a:lnSpc>
            </a:pPr>
            <a:r>
              <a:rPr lang="zh-CN" altLang="zh-CN" sz="2800" dirty="0">
                <a:solidFill>
                  <a:schemeClr val="bg1"/>
                </a:solidFill>
              </a:rPr>
              <a:t>显然稳态项</a:t>
            </a:r>
            <a:r>
              <a:rPr lang="en-US" altLang="zh-CN" sz="2800" i="1" dirty="0" err="1">
                <a:solidFill>
                  <a:schemeClr val="bg1"/>
                </a:solidFill>
              </a:rPr>
              <a:t>I</a:t>
            </a:r>
            <a:r>
              <a:rPr lang="en-US" altLang="zh-CN" sz="2800" i="1" baseline="-25000" dirty="0" err="1">
                <a:solidFill>
                  <a:schemeClr val="bg1"/>
                </a:solidFill>
              </a:rPr>
              <a:t>c</a:t>
            </a:r>
            <a:r>
              <a:rPr lang="zh-CN" altLang="zh-CN" sz="2800" i="1" dirty="0">
                <a:solidFill>
                  <a:schemeClr val="bg1"/>
                </a:solidFill>
              </a:rPr>
              <a:t>、</a:t>
            </a:r>
            <a:r>
              <a:rPr lang="en-US" altLang="zh-CN" sz="2800" i="1" dirty="0" err="1">
                <a:solidFill>
                  <a:schemeClr val="bg1"/>
                </a:solidFill>
              </a:rPr>
              <a:t>N</a:t>
            </a:r>
            <a:r>
              <a:rPr lang="en-US" altLang="zh-CN" sz="2800" i="1" baseline="-25000" dirty="0" err="1">
                <a:solidFill>
                  <a:schemeClr val="bg1"/>
                </a:solidFill>
              </a:rPr>
              <a:t>c</a:t>
            </a:r>
            <a:r>
              <a:rPr lang="zh-CN" altLang="zh-CN" sz="2800" i="1" dirty="0">
                <a:solidFill>
                  <a:schemeClr val="bg1"/>
                </a:solidFill>
              </a:rPr>
              <a:t>、</a:t>
            </a:r>
            <a:r>
              <a:rPr lang="en-US" altLang="zh-CN" sz="2800" i="1" dirty="0" err="1">
                <a:solidFill>
                  <a:schemeClr val="bg1"/>
                </a:solidFill>
              </a:rPr>
              <a:t>N</a:t>
            </a:r>
            <a:r>
              <a:rPr lang="en-US" altLang="zh-CN" sz="2800" i="1" baseline="-25000" dirty="0" err="1">
                <a:solidFill>
                  <a:schemeClr val="bg1"/>
                </a:solidFill>
              </a:rPr>
              <a:t>pc</a:t>
            </a:r>
            <a:r>
              <a:rPr lang="zh-CN" altLang="zh-CN" sz="2800" dirty="0">
                <a:solidFill>
                  <a:schemeClr val="bg1"/>
                </a:solidFill>
              </a:rPr>
              <a:t>，满足</a:t>
            </a:r>
            <a:r>
              <a:rPr lang="en-US" altLang="zh-CN" sz="2800" dirty="0">
                <a:solidFill>
                  <a:schemeClr val="bg1"/>
                </a:solidFill>
              </a:rPr>
              <a:t>            </a:t>
            </a:r>
            <a:r>
              <a:rPr lang="zh-CN" altLang="zh-CN" sz="2800" dirty="0">
                <a:solidFill>
                  <a:schemeClr val="bg1"/>
                </a:solidFill>
              </a:rPr>
              <a:t>，</a:t>
            </a:r>
            <a:r>
              <a:rPr lang="en-US" altLang="zh-CN" sz="2800" dirty="0">
                <a:solidFill>
                  <a:schemeClr val="bg1"/>
                </a:solidFill>
              </a:rPr>
              <a:t>        </a:t>
            </a:r>
            <a:r>
              <a:rPr lang="zh-CN" altLang="zh-CN" sz="2800" dirty="0">
                <a:solidFill>
                  <a:schemeClr val="bg1"/>
                </a:solidFill>
              </a:rPr>
              <a:t>，</a:t>
            </a:r>
            <a:r>
              <a:rPr lang="en-US" altLang="zh-CN" sz="2800" dirty="0">
                <a:solidFill>
                  <a:schemeClr val="bg1"/>
                </a:solidFill>
              </a:rPr>
              <a:t>           </a:t>
            </a:r>
            <a:r>
              <a:rPr lang="zh-CN" altLang="zh-CN" sz="2800" dirty="0">
                <a:solidFill>
                  <a:schemeClr val="bg1"/>
                </a:solidFill>
              </a:rPr>
              <a:t>。加上</a:t>
            </a:r>
            <a:r>
              <a:rPr lang="en-US" altLang="zh-CN" sz="2800" dirty="0">
                <a:solidFill>
                  <a:schemeClr val="bg1"/>
                </a:solidFill>
              </a:rPr>
              <a:t>                        </a:t>
            </a:r>
            <a:r>
              <a:rPr lang="zh-CN" altLang="zh-CN" sz="2800" dirty="0">
                <a:solidFill>
                  <a:schemeClr val="bg1"/>
                </a:solidFill>
              </a:rPr>
              <a:t>，</a:t>
            </a:r>
            <a:r>
              <a:rPr lang="en-US" altLang="zh-CN" sz="2800" dirty="0">
                <a:solidFill>
                  <a:schemeClr val="bg1"/>
                </a:solidFill>
              </a:rPr>
              <a:t>                     </a:t>
            </a:r>
            <a:r>
              <a:rPr lang="zh-CN" altLang="zh-CN" sz="2800" dirty="0">
                <a:solidFill>
                  <a:schemeClr val="bg1"/>
                </a:solidFill>
              </a:rPr>
              <a:t>，将</a:t>
            </a:r>
            <a:r>
              <a:rPr lang="en-US" altLang="zh-CN" sz="2800" dirty="0">
                <a:solidFill>
                  <a:schemeClr val="bg1"/>
                </a:solidFill>
              </a:rPr>
              <a:t>(5.2.4)</a:t>
            </a:r>
            <a:r>
              <a:rPr lang="zh-CN" altLang="zh-CN" sz="2800" dirty="0">
                <a:solidFill>
                  <a:schemeClr val="bg1"/>
                </a:solidFill>
              </a:rPr>
              <a:t>，</a:t>
            </a:r>
            <a:r>
              <a:rPr lang="en-US" altLang="zh-CN" sz="2800" dirty="0">
                <a:solidFill>
                  <a:schemeClr val="bg1"/>
                </a:solidFill>
              </a:rPr>
              <a:t>(5.2.5)</a:t>
            </a:r>
            <a:r>
              <a:rPr lang="zh-CN" altLang="zh-CN" sz="2800" dirty="0">
                <a:solidFill>
                  <a:schemeClr val="bg1"/>
                </a:solidFill>
              </a:rPr>
              <a:t>，</a:t>
            </a:r>
            <a:r>
              <a:rPr lang="en-US" altLang="zh-CN" sz="2800" dirty="0">
                <a:solidFill>
                  <a:schemeClr val="bg1"/>
                </a:solidFill>
              </a:rPr>
              <a:t>(5.2.6)</a:t>
            </a:r>
            <a:r>
              <a:rPr lang="zh-CN" altLang="zh-CN" sz="2800" dirty="0">
                <a:solidFill>
                  <a:schemeClr val="bg1"/>
                </a:solidFill>
              </a:rPr>
              <a:t>式代入</a:t>
            </a:r>
            <a:r>
              <a:rPr lang="en-US" altLang="zh-CN" sz="2800" dirty="0">
                <a:solidFill>
                  <a:schemeClr val="bg1"/>
                </a:solidFill>
              </a:rPr>
              <a:t>(5.2.7)</a:t>
            </a:r>
            <a:r>
              <a:rPr lang="zh-CN" altLang="zh-CN" sz="2800" dirty="0">
                <a:solidFill>
                  <a:schemeClr val="bg1"/>
                </a:solidFill>
              </a:rPr>
              <a:t>，</a:t>
            </a:r>
            <a:r>
              <a:rPr lang="en-US" altLang="zh-CN" sz="2800" dirty="0">
                <a:solidFill>
                  <a:schemeClr val="bg1"/>
                </a:solidFill>
              </a:rPr>
              <a:t>(5.2.8)</a:t>
            </a:r>
            <a:r>
              <a:rPr lang="zh-CN" altLang="zh-CN" sz="2800" dirty="0">
                <a:solidFill>
                  <a:schemeClr val="bg1"/>
                </a:solidFill>
              </a:rPr>
              <a:t>两式，忽略二次以上谐波项，速率方程可变为：</a:t>
            </a:r>
            <a:endParaRPr lang="en-US" altLang="zh-CN" sz="2800" dirty="0">
              <a:solidFill>
                <a:schemeClr val="bg1"/>
              </a:solidFill>
            </a:endParaRPr>
          </a:p>
          <a:p>
            <a:endParaRPr lang="zh-CN" altLang="zh-CN" sz="2800" dirty="0">
              <a:solidFill>
                <a:schemeClr val="bg1"/>
              </a:solidFill>
            </a:endParaRPr>
          </a:p>
          <a:p>
            <a:r>
              <a:rPr lang="en-US" altLang="zh-CN" sz="2800" dirty="0">
                <a:solidFill>
                  <a:schemeClr val="bg1"/>
                </a:solidFill>
              </a:rPr>
              <a:t>	</a:t>
            </a:r>
          </a:p>
          <a:p>
            <a:endParaRPr lang="zh-CN" altLang="zh-CN" sz="2800" dirty="0">
              <a:solidFill>
                <a:schemeClr val="bg1"/>
              </a:solidFill>
            </a:endParaRPr>
          </a:p>
          <a:p>
            <a:r>
              <a:rPr lang="en-US" altLang="zh-CN" sz="2800" dirty="0">
                <a:solidFill>
                  <a:schemeClr val="bg1"/>
                </a:solidFill>
              </a:rPr>
              <a:t>	</a:t>
            </a:r>
          </a:p>
          <a:p>
            <a:endParaRPr lang="zh-CN" altLang="zh-CN" sz="2000" dirty="0">
              <a:solidFill>
                <a:schemeClr val="bg1"/>
              </a:solidFill>
            </a:endParaRPr>
          </a:p>
          <a:p>
            <a:r>
              <a:rPr lang="zh-CN" altLang="zh-CN" sz="2800" dirty="0">
                <a:solidFill>
                  <a:schemeClr val="bg1"/>
                </a:solidFill>
              </a:rPr>
              <a:t>由上两式可看出，</a:t>
            </a:r>
            <a:r>
              <a:rPr lang="en-US" altLang="zh-CN" sz="2800" i="1" dirty="0">
                <a:solidFill>
                  <a:schemeClr val="bg1"/>
                </a:solidFill>
              </a:rPr>
              <a:t>N</a:t>
            </a:r>
            <a:r>
              <a:rPr lang="en-US" altLang="zh-CN" sz="2800" i="1" baseline="-25000" dirty="0">
                <a:solidFill>
                  <a:schemeClr val="bg1"/>
                </a:solidFill>
              </a:rPr>
              <a:t>1</a:t>
            </a:r>
            <a:r>
              <a:rPr lang="zh-CN" altLang="zh-CN" sz="2800" i="1" dirty="0">
                <a:solidFill>
                  <a:schemeClr val="bg1"/>
                </a:solidFill>
              </a:rPr>
              <a:t>，</a:t>
            </a:r>
            <a:r>
              <a:rPr lang="en-US" altLang="zh-CN" sz="2800" i="1" dirty="0">
                <a:solidFill>
                  <a:schemeClr val="bg1"/>
                </a:solidFill>
              </a:rPr>
              <a:t>N</a:t>
            </a:r>
            <a:r>
              <a:rPr lang="en-US" altLang="zh-CN" sz="2800" i="1" baseline="-25000" dirty="0">
                <a:solidFill>
                  <a:schemeClr val="bg1"/>
                </a:solidFill>
              </a:rPr>
              <a:t>p1</a:t>
            </a:r>
            <a:r>
              <a:rPr lang="zh-CN" altLang="zh-CN" sz="2800" dirty="0">
                <a:solidFill>
                  <a:schemeClr val="bg1"/>
                </a:solidFill>
              </a:rPr>
              <a:t>之间有相关性。</a:t>
            </a:r>
          </a:p>
          <a:p>
            <a:endParaRPr lang="zh-CN" altLang="en-US" dirty="0">
              <a:solidFill>
                <a:schemeClr val="bg1"/>
              </a:solidFill>
            </a:endParaRPr>
          </a:p>
        </p:txBody>
      </p:sp>
      <p:sp>
        <p:nvSpPr>
          <p:cNvPr id="3"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5292080" y="1340768"/>
          <a:ext cx="800100" cy="628650"/>
        </p:xfrm>
        <a:graphic>
          <a:graphicData uri="http://schemas.openxmlformats.org/presentationml/2006/ole">
            <mc:AlternateContent xmlns:mc="http://schemas.openxmlformats.org/markup-compatibility/2006">
              <mc:Choice xmlns:v="urn:schemas-microsoft-com:vml" Requires="v">
                <p:oleObj name="公式" r:id="rId2" imgW="508000" imgH="406400" progId="Equation.3">
                  <p:embed/>
                </p:oleObj>
              </mc:Choice>
              <mc:Fallback>
                <p:oleObj name="公式" r:id="rId2" imgW="508000" imgH="406400" progId="Equation.3">
                  <p:embed/>
                  <p:pic>
                    <p:nvPicPr>
                      <p:cNvPr id="0" name="Picture 3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340768"/>
                        <a:ext cx="8001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6372200" y="1365599"/>
          <a:ext cx="868451" cy="623241"/>
        </p:xfrm>
        <a:graphic>
          <a:graphicData uri="http://schemas.openxmlformats.org/presentationml/2006/ole">
            <mc:AlternateContent xmlns:mc="http://schemas.openxmlformats.org/markup-compatibility/2006">
              <mc:Choice xmlns:v="urn:schemas-microsoft-com:vml" Requires="v">
                <p:oleObj name="公式" r:id="rId4" imgW="558800" imgH="406400" progId="Equation.3">
                  <p:embed/>
                </p:oleObj>
              </mc:Choice>
              <mc:Fallback>
                <p:oleObj name="公式" r:id="rId4" imgW="558800" imgH="406400" progId="Equation.3">
                  <p:embed/>
                  <p:pic>
                    <p:nvPicPr>
                      <p:cNvPr id="0" name="Picture 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2200" y="1365599"/>
                        <a:ext cx="868451" cy="623241"/>
                      </a:xfrm>
                      <a:prstGeom prst="rect">
                        <a:avLst/>
                      </a:prstGeom>
                      <a:noFill/>
                    </p:spPr>
                  </p:pic>
                </p:oleObj>
              </mc:Fallback>
            </mc:AlternateContent>
          </a:graphicData>
        </a:graphic>
      </p:graphicFrame>
      <p:sp>
        <p:nvSpPr>
          <p:cNvPr id="7"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7452320" y="1318573"/>
          <a:ext cx="1005403" cy="670268"/>
        </p:xfrm>
        <a:graphic>
          <a:graphicData uri="http://schemas.openxmlformats.org/presentationml/2006/ole">
            <mc:AlternateContent xmlns:mc="http://schemas.openxmlformats.org/markup-compatibility/2006">
              <mc:Choice xmlns:v="urn:schemas-microsoft-com:vml" Requires="v">
                <p:oleObj name="公式" r:id="rId6" imgW="622300" imgH="419100" progId="Equation.3">
                  <p:embed/>
                </p:oleObj>
              </mc:Choice>
              <mc:Fallback>
                <p:oleObj name="公式" r:id="rId6" imgW="622300" imgH="419100" progId="Equation.3">
                  <p:embed/>
                  <p:pic>
                    <p:nvPicPr>
                      <p:cNvPr id="0" name="Picture 4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2320" y="1318573"/>
                        <a:ext cx="1005403" cy="670268"/>
                      </a:xfrm>
                      <a:prstGeom prst="rect">
                        <a:avLst/>
                      </a:prstGeom>
                      <a:noFill/>
                    </p:spPr>
                  </p:pic>
                </p:oleObj>
              </mc:Fallback>
            </mc:AlternateContent>
          </a:graphicData>
        </a:graphic>
      </p:graphicFrame>
      <p:sp>
        <p:nvSpPr>
          <p:cNvPr id="9" name="Rectangle 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1475656" y="1958355"/>
          <a:ext cx="1790700" cy="390525"/>
        </p:xfrm>
        <a:graphic>
          <a:graphicData uri="http://schemas.openxmlformats.org/presentationml/2006/ole">
            <mc:AlternateContent xmlns:mc="http://schemas.openxmlformats.org/markup-compatibility/2006">
              <mc:Choice xmlns:v="urn:schemas-microsoft-com:vml" Requires="v">
                <p:oleObj name="公式" r:id="rId8" imgW="1040765" imgH="228600" progId="Equation.3">
                  <p:embed/>
                </p:oleObj>
              </mc:Choice>
              <mc:Fallback>
                <p:oleObj name="公式" r:id="rId8" imgW="1040765" imgH="228600" progId="Equation.3">
                  <p:embed/>
                  <p:pic>
                    <p:nvPicPr>
                      <p:cNvPr id="0" name="Picture 4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1958355"/>
                        <a:ext cx="17907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923928" y="1982738"/>
          <a:ext cx="1609725" cy="438150"/>
        </p:xfrm>
        <a:graphic>
          <a:graphicData uri="http://schemas.openxmlformats.org/presentationml/2006/ole">
            <mc:AlternateContent xmlns:mc="http://schemas.openxmlformats.org/markup-compatibility/2006">
              <mc:Choice xmlns:v="urn:schemas-microsoft-com:vml" Requires="v">
                <p:oleObj name="公式" r:id="rId10" imgW="964565" imgH="266700" progId="Equation.3">
                  <p:embed/>
                </p:oleObj>
              </mc:Choice>
              <mc:Fallback>
                <p:oleObj name="公式" r:id="rId10" imgW="964565" imgH="266700" progId="Equation.3">
                  <p:embed/>
                  <p:pic>
                    <p:nvPicPr>
                      <p:cNvPr id="0" name="Picture 40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3928" y="1982738"/>
                        <a:ext cx="16097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2562225" y="3573016"/>
          <a:ext cx="3990975" cy="790575"/>
        </p:xfrm>
        <a:graphic>
          <a:graphicData uri="http://schemas.openxmlformats.org/presentationml/2006/ole">
            <mc:AlternateContent xmlns:mc="http://schemas.openxmlformats.org/markup-compatibility/2006">
              <mc:Choice xmlns:v="urn:schemas-microsoft-com:vml" Requires="v">
                <p:oleObj name="公式" r:id="rId12" imgW="2400300" imgH="469900" progId="Equation.3">
                  <p:embed/>
                </p:oleObj>
              </mc:Choice>
              <mc:Fallback>
                <p:oleObj name="公式" r:id="rId12" imgW="2400300" imgH="469900" progId="Equation.3">
                  <p:embed/>
                  <p:pic>
                    <p:nvPicPr>
                      <p:cNvPr id="0" name="Picture 40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2225" y="3573016"/>
                        <a:ext cx="39909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9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对象 15"/>
          <p:cNvGraphicFramePr>
            <a:graphicFrameLocks noChangeAspect="1"/>
          </p:cNvGraphicFramePr>
          <p:nvPr/>
        </p:nvGraphicFramePr>
        <p:xfrm>
          <a:off x="3214687" y="4602202"/>
          <a:ext cx="2714625" cy="485775"/>
        </p:xfrm>
        <a:graphic>
          <a:graphicData uri="http://schemas.openxmlformats.org/presentationml/2006/ole">
            <mc:AlternateContent xmlns:mc="http://schemas.openxmlformats.org/markup-compatibility/2006">
              <mc:Choice xmlns:v="urn:schemas-microsoft-com:vml" Requires="v">
                <p:oleObj name="公式" r:id="rId14" imgW="1346200" imgH="241300" progId="Equation.3">
                  <p:embed/>
                </p:oleObj>
              </mc:Choice>
              <mc:Fallback>
                <p:oleObj name="公式" r:id="rId14" imgW="1346200" imgH="241300" progId="Equation.3">
                  <p:embed/>
                  <p:pic>
                    <p:nvPicPr>
                      <p:cNvPr id="0" name="Picture 40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4687" y="4602202"/>
                        <a:ext cx="27146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7022981" y="3717032"/>
            <a:ext cx="1005403" cy="461665"/>
          </a:xfrm>
          <a:prstGeom prst="rect">
            <a:avLst/>
          </a:prstGeom>
        </p:spPr>
        <p:txBody>
          <a:bodyPr wrap="none">
            <a:spAutoFit/>
          </a:bodyPr>
          <a:lstStyle/>
          <a:p>
            <a:r>
              <a:rPr lang="en-US" altLang="zh-CN" dirty="0">
                <a:solidFill>
                  <a:schemeClr val="bg1"/>
                </a:solidFill>
              </a:rPr>
              <a:t>(5.2.9)</a:t>
            </a:r>
            <a:endParaRPr lang="zh-CN" altLang="en-US" dirty="0">
              <a:solidFill>
                <a:schemeClr val="bg1"/>
              </a:solidFill>
            </a:endParaRPr>
          </a:p>
        </p:txBody>
      </p:sp>
      <p:sp>
        <p:nvSpPr>
          <p:cNvPr id="18" name="矩形 17"/>
          <p:cNvSpPr/>
          <p:nvPr/>
        </p:nvSpPr>
        <p:spPr>
          <a:xfrm>
            <a:off x="7020272" y="4610745"/>
            <a:ext cx="1159292" cy="461665"/>
          </a:xfrm>
          <a:prstGeom prst="rect">
            <a:avLst/>
          </a:prstGeom>
        </p:spPr>
        <p:txBody>
          <a:bodyPr wrap="none">
            <a:spAutoFit/>
          </a:bodyPr>
          <a:lstStyle/>
          <a:p>
            <a:r>
              <a:rPr lang="en-US" altLang="zh-CN" dirty="0">
                <a:solidFill>
                  <a:schemeClr val="bg1"/>
                </a:solidFill>
              </a:rPr>
              <a:t>(5.2.10)</a:t>
            </a:r>
            <a:endParaRPr lang="zh-CN" alt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页脚占位符 1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6" name="灯片编号占位符 15"/>
          <p:cNvSpPr>
            <a:spLocks noGrp="1"/>
          </p:cNvSpPr>
          <p:nvPr>
            <p:ph type="sldNum" sz="quarter" idx="12"/>
          </p:nvPr>
        </p:nvSpPr>
        <p:spPr/>
        <p:txBody>
          <a:bodyPr/>
          <a:lstStyle/>
          <a:p>
            <a:pPr>
              <a:defRPr/>
            </a:pPr>
            <a:fld id="{21DB720A-B55F-482F-B67E-C97610673E21}" type="slidenum">
              <a:rPr lang="en-US" altLang="zh-CN" smtClean="0"/>
              <a:t>13</a:t>
            </a:fld>
            <a:endParaRPr lang="en-US" altLang="zh-CN" dirty="0"/>
          </a:p>
        </p:txBody>
      </p:sp>
      <p:sp>
        <p:nvSpPr>
          <p:cNvPr id="5" name="TextBox 4"/>
          <p:cNvSpPr txBox="1"/>
          <p:nvPr/>
        </p:nvSpPr>
        <p:spPr>
          <a:xfrm>
            <a:off x="484181" y="1337568"/>
            <a:ext cx="8233200" cy="5006499"/>
          </a:xfrm>
          <a:prstGeom prst="rect">
            <a:avLst/>
          </a:prstGeom>
          <a:noFill/>
        </p:spPr>
        <p:txBody>
          <a:bodyPr wrap="square" rtlCol="0">
            <a:spAutoFit/>
          </a:bodyPr>
          <a:lstStyle/>
          <a:p>
            <a:r>
              <a:rPr lang="zh-CN" altLang="zh-CN" sz="2800" dirty="0">
                <a:solidFill>
                  <a:schemeClr val="bg1"/>
                </a:solidFill>
              </a:rPr>
              <a:t>将两式相乘，忽略</a:t>
            </a:r>
            <a:r>
              <a:rPr lang="en-US" altLang="zh-CN" sz="2800" dirty="0">
                <a:solidFill>
                  <a:schemeClr val="bg1"/>
                </a:solidFill>
              </a:rPr>
              <a:t>5.2.9</a:t>
            </a:r>
            <a:r>
              <a:rPr lang="zh-CN" altLang="zh-CN" sz="2800" dirty="0">
                <a:solidFill>
                  <a:schemeClr val="bg1"/>
                </a:solidFill>
              </a:rPr>
              <a:t>右边第三项之外的其他项，在计算中为了简化表达式形式可定义</a:t>
            </a:r>
            <a:r>
              <a:rPr lang="zh-CN" altLang="zh-CN" sz="2800" b="1" dirty="0">
                <a:solidFill>
                  <a:srgbClr val="C00000"/>
                </a:solidFill>
              </a:rPr>
              <a:t>张弛振荡频率</a:t>
            </a:r>
            <a:r>
              <a:rPr lang="en-US" altLang="zh-CN" sz="2800" b="1" dirty="0">
                <a:solidFill>
                  <a:srgbClr val="C00000"/>
                </a:solidFill>
                <a:sym typeface="Symbol" panose="05050102010706020507"/>
              </a:rPr>
              <a:t></a:t>
            </a:r>
            <a:r>
              <a:rPr lang="en-US" altLang="zh-CN" sz="2800" b="1" baseline="-25000" dirty="0">
                <a:solidFill>
                  <a:srgbClr val="C00000"/>
                </a:solidFill>
              </a:rPr>
              <a:t>R</a:t>
            </a:r>
            <a:r>
              <a:rPr lang="zh-CN" altLang="zh-CN" sz="2800" dirty="0">
                <a:solidFill>
                  <a:schemeClr val="bg1"/>
                </a:solidFill>
              </a:rPr>
              <a:t>：</a:t>
            </a:r>
          </a:p>
          <a:p>
            <a:r>
              <a:rPr lang="en-US" altLang="zh-CN" sz="2800" dirty="0">
                <a:solidFill>
                  <a:schemeClr val="bg1"/>
                </a:solidFill>
              </a:rPr>
              <a:t>	</a:t>
            </a:r>
            <a:endParaRPr lang="zh-CN" altLang="zh-CN" sz="2800" dirty="0">
              <a:solidFill>
                <a:schemeClr val="bg1"/>
              </a:solidFill>
            </a:endParaRPr>
          </a:p>
          <a:p>
            <a:r>
              <a:rPr lang="zh-CN" altLang="zh-CN" sz="2800" dirty="0">
                <a:solidFill>
                  <a:schemeClr val="bg1"/>
                </a:solidFill>
              </a:rPr>
              <a:t>由</a:t>
            </a:r>
            <a:r>
              <a:rPr lang="en-US" altLang="zh-CN" sz="2800" dirty="0">
                <a:solidFill>
                  <a:schemeClr val="bg1"/>
                </a:solidFill>
              </a:rPr>
              <a:t>(5.2.10)</a:t>
            </a:r>
            <a:r>
              <a:rPr lang="zh-CN" altLang="zh-CN" sz="2800" dirty="0">
                <a:solidFill>
                  <a:schemeClr val="bg1"/>
                </a:solidFill>
              </a:rPr>
              <a:t>式得：</a:t>
            </a:r>
          </a:p>
          <a:p>
            <a:pPr>
              <a:lnSpc>
                <a:spcPts val="3800"/>
              </a:lnSpc>
            </a:pPr>
            <a:r>
              <a:rPr lang="en-US" altLang="zh-CN" sz="2800" dirty="0">
                <a:solidFill>
                  <a:schemeClr val="bg1"/>
                </a:solidFill>
              </a:rPr>
              <a:t>	</a:t>
            </a:r>
            <a:endParaRPr lang="zh-CN" altLang="zh-CN" sz="2800" dirty="0">
              <a:solidFill>
                <a:schemeClr val="bg1"/>
              </a:solidFill>
            </a:endParaRPr>
          </a:p>
          <a:p>
            <a:r>
              <a:rPr lang="zh-CN" altLang="zh-CN" sz="2800" dirty="0">
                <a:solidFill>
                  <a:schemeClr val="bg1"/>
                </a:solidFill>
              </a:rPr>
              <a:t>代入</a:t>
            </a:r>
            <a:r>
              <a:rPr lang="en-US" altLang="zh-CN" sz="2800" dirty="0">
                <a:solidFill>
                  <a:schemeClr val="bg1"/>
                </a:solidFill>
              </a:rPr>
              <a:t>(5.2.9)</a:t>
            </a:r>
            <a:r>
              <a:rPr lang="zh-CN" altLang="zh-CN" sz="2800" dirty="0">
                <a:solidFill>
                  <a:schemeClr val="bg1"/>
                </a:solidFill>
              </a:rPr>
              <a:t>式，消去</a:t>
            </a:r>
            <a:r>
              <a:rPr lang="en-US" altLang="zh-CN" sz="2800" i="1" dirty="0">
                <a:solidFill>
                  <a:schemeClr val="bg1"/>
                </a:solidFill>
              </a:rPr>
              <a:t>N</a:t>
            </a:r>
            <a:r>
              <a:rPr lang="en-US" altLang="zh-CN" sz="2800" baseline="-25000" dirty="0">
                <a:solidFill>
                  <a:schemeClr val="bg1"/>
                </a:solidFill>
              </a:rPr>
              <a:t>1</a:t>
            </a:r>
            <a:r>
              <a:rPr lang="zh-CN" altLang="zh-CN" sz="2800" dirty="0">
                <a:solidFill>
                  <a:schemeClr val="bg1"/>
                </a:solidFill>
              </a:rPr>
              <a:t>，得到</a:t>
            </a:r>
            <a:r>
              <a:rPr lang="en-US" altLang="zh-CN" sz="2800" i="1" dirty="0">
                <a:solidFill>
                  <a:schemeClr val="bg1"/>
                </a:solidFill>
              </a:rPr>
              <a:t>I</a:t>
            </a:r>
            <a:r>
              <a:rPr lang="en-US" altLang="zh-CN" sz="2800" i="1" baseline="-25000" dirty="0">
                <a:solidFill>
                  <a:schemeClr val="bg1"/>
                </a:solidFill>
              </a:rPr>
              <a:t>1</a:t>
            </a:r>
            <a:r>
              <a:rPr lang="zh-CN" altLang="zh-CN" sz="2800" dirty="0">
                <a:solidFill>
                  <a:schemeClr val="bg1"/>
                </a:solidFill>
              </a:rPr>
              <a:t>，并利用</a:t>
            </a:r>
            <a:r>
              <a:rPr lang="en-US" altLang="zh-CN" sz="2800" dirty="0">
                <a:solidFill>
                  <a:schemeClr val="bg1"/>
                </a:solidFill>
              </a:rPr>
              <a:t>(5.2.10)</a:t>
            </a:r>
            <a:r>
              <a:rPr lang="zh-CN" altLang="zh-CN" sz="2800" dirty="0">
                <a:solidFill>
                  <a:schemeClr val="bg1"/>
                </a:solidFill>
              </a:rPr>
              <a:t>和：</a:t>
            </a:r>
          </a:p>
          <a:p>
            <a:pPr>
              <a:lnSpc>
                <a:spcPts val="5500"/>
              </a:lnSpc>
            </a:pPr>
            <a:r>
              <a:rPr lang="en-US" altLang="zh-CN" sz="2800" dirty="0">
                <a:solidFill>
                  <a:schemeClr val="bg1"/>
                </a:solidFill>
              </a:rPr>
              <a:t>	</a:t>
            </a:r>
            <a:endParaRPr lang="zh-CN" altLang="zh-CN" sz="2800" dirty="0">
              <a:solidFill>
                <a:schemeClr val="bg1"/>
              </a:solidFill>
            </a:endParaRPr>
          </a:p>
          <a:p>
            <a:pPr>
              <a:lnSpc>
                <a:spcPts val="5500"/>
              </a:lnSpc>
            </a:pPr>
            <a:r>
              <a:rPr lang="zh-CN" altLang="zh-CN" sz="2800" dirty="0">
                <a:solidFill>
                  <a:schemeClr val="bg1"/>
                </a:solidFill>
              </a:rPr>
              <a:t>得：</a:t>
            </a:r>
            <a:r>
              <a:rPr lang="en-US" altLang="zh-CN" sz="2800" dirty="0">
                <a:solidFill>
                  <a:schemeClr val="bg1"/>
                </a:solidFill>
              </a:rPr>
              <a:t> 	</a:t>
            </a:r>
            <a:endParaRPr lang="zh-CN" altLang="zh-CN" sz="2800" dirty="0">
              <a:solidFill>
                <a:schemeClr val="bg1"/>
              </a:solidFill>
            </a:endParaRPr>
          </a:p>
          <a:p>
            <a:endParaRPr lang="zh-CN" altLang="en-US" sz="2800" dirty="0">
              <a:solidFill>
                <a:schemeClr val="bg1"/>
              </a:solidFill>
            </a:endParaRPr>
          </a:p>
        </p:txBody>
      </p:sp>
      <p:sp>
        <p:nvSpPr>
          <p:cNvPr id="6"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9" name="组合 18"/>
          <p:cNvGrpSpPr/>
          <p:nvPr/>
        </p:nvGrpSpPr>
        <p:grpSpPr>
          <a:xfrm>
            <a:off x="1976436" y="2277912"/>
            <a:ext cx="6495410" cy="4007511"/>
            <a:chOff x="1982902" y="2421411"/>
            <a:chExt cx="6495410" cy="4007511"/>
          </a:xfrm>
        </p:grpSpPr>
        <p:grpSp>
          <p:nvGrpSpPr>
            <p:cNvPr id="17" name="组合 16"/>
            <p:cNvGrpSpPr/>
            <p:nvPr/>
          </p:nvGrpSpPr>
          <p:grpSpPr>
            <a:xfrm>
              <a:off x="1982902" y="2421411"/>
              <a:ext cx="5191125" cy="4007511"/>
              <a:chOff x="2101412" y="2785709"/>
              <a:chExt cx="5191125" cy="4007511"/>
            </a:xfrm>
          </p:grpSpPr>
          <p:graphicFrame>
            <p:nvGraphicFramePr>
              <p:cNvPr id="7" name="对象 6"/>
              <p:cNvGraphicFramePr>
                <a:graphicFrameLocks noChangeAspect="1"/>
              </p:cNvGraphicFramePr>
              <p:nvPr/>
            </p:nvGraphicFramePr>
            <p:xfrm>
              <a:off x="3745642" y="2785709"/>
              <a:ext cx="1743422" cy="918832"/>
            </p:xfrm>
            <a:graphic>
              <a:graphicData uri="http://schemas.openxmlformats.org/presentationml/2006/ole">
                <mc:AlternateContent xmlns:mc="http://schemas.openxmlformats.org/markup-compatibility/2006">
                  <mc:Choice xmlns:v="urn:schemas-microsoft-com:vml" Requires="v">
                    <p:oleObj name="公式" r:id="rId3" imgW="889000" imgH="469900" progId="Equation.3">
                      <p:embed/>
                    </p:oleObj>
                  </mc:Choice>
                  <mc:Fallback>
                    <p:oleObj name="公式" r:id="rId3" imgW="889000" imgH="469900" progId="Equation.3">
                      <p:embed/>
                      <p:pic>
                        <p:nvPicPr>
                          <p:cNvPr id="0" name="Picture 2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5642" y="2785709"/>
                            <a:ext cx="1743422" cy="918832"/>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nvGraphicFramePr>
            <p:xfrm>
              <a:off x="3668276" y="3758064"/>
              <a:ext cx="2057400" cy="590550"/>
            </p:xfrm>
            <a:graphic>
              <a:graphicData uri="http://schemas.openxmlformats.org/presentationml/2006/ole">
                <mc:AlternateContent xmlns:mc="http://schemas.openxmlformats.org/markup-compatibility/2006">
                  <mc:Choice xmlns:v="urn:schemas-microsoft-com:vml" Requires="v">
                    <p:oleObj name="公式" r:id="rId5" imgW="1396365" imgH="406400" progId="Equation.3">
                      <p:embed/>
                    </p:oleObj>
                  </mc:Choice>
                  <mc:Fallback>
                    <p:oleObj name="公式" r:id="rId5" imgW="1396365" imgH="406400" progId="Equation.3">
                      <p:embed/>
                      <p:pic>
                        <p:nvPicPr>
                          <p:cNvPr id="0" name="Picture 2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8276" y="3758064"/>
                            <a:ext cx="20574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3539688" y="5037069"/>
              <a:ext cx="2314575" cy="428625"/>
            </p:xfrm>
            <a:graphic>
              <a:graphicData uri="http://schemas.openxmlformats.org/presentationml/2006/ole">
                <mc:AlternateContent xmlns:mc="http://schemas.openxmlformats.org/markup-compatibility/2006">
                  <mc:Choice xmlns:v="urn:schemas-microsoft-com:vml" Requires="v">
                    <p:oleObj name="公式" r:id="rId7" imgW="1295400" imgH="241300" progId="Equation.3">
                      <p:embed/>
                    </p:oleObj>
                  </mc:Choice>
                  <mc:Fallback>
                    <p:oleObj name="公式" r:id="rId7" imgW="1295400" imgH="241300" progId="Equation.3">
                      <p:embed/>
                      <p:pic>
                        <p:nvPicPr>
                          <p:cNvPr id="0" name="Picture 2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688" y="5037069"/>
                            <a:ext cx="23145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nvGraphicFramePr>
            <p:xfrm>
              <a:off x="2101412" y="5612120"/>
              <a:ext cx="5191125" cy="1181100"/>
            </p:xfrm>
            <a:graphic>
              <a:graphicData uri="http://schemas.openxmlformats.org/presentationml/2006/ole">
                <mc:AlternateContent xmlns:mc="http://schemas.openxmlformats.org/markup-compatibility/2006">
                  <mc:Choice xmlns:v="urn:schemas-microsoft-com:vml" Requires="v">
                    <p:oleObj name="公式" r:id="rId9" imgW="3111500" imgH="698500" progId="Equation.3">
                      <p:embed/>
                    </p:oleObj>
                  </mc:Choice>
                  <mc:Fallback>
                    <p:oleObj name="公式" r:id="rId9" imgW="3111500" imgH="698500" progId="Equation.3">
                      <p:embed/>
                      <p:pic>
                        <p:nvPicPr>
                          <p:cNvPr id="0" name="Picture 2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1412" y="5612120"/>
                            <a:ext cx="5191125"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 name="矩形 1"/>
            <p:cNvSpPr/>
            <p:nvPr/>
          </p:nvSpPr>
          <p:spPr>
            <a:xfrm>
              <a:off x="7301140" y="2701288"/>
              <a:ext cx="1147878" cy="461665"/>
            </a:xfrm>
            <a:prstGeom prst="rect">
              <a:avLst/>
            </a:prstGeom>
          </p:spPr>
          <p:txBody>
            <a:bodyPr wrap="none">
              <a:spAutoFit/>
            </a:bodyPr>
            <a:lstStyle/>
            <a:p>
              <a:r>
                <a:rPr lang="en-US" altLang="zh-CN" dirty="0">
                  <a:solidFill>
                    <a:srgbClr val="C00000"/>
                  </a:solidFill>
                </a:rPr>
                <a:t>(5.2.11)</a:t>
              </a:r>
              <a:endParaRPr lang="zh-CN" altLang="en-US" dirty="0">
                <a:solidFill>
                  <a:srgbClr val="C00000"/>
                </a:solidFill>
              </a:endParaRPr>
            </a:p>
          </p:txBody>
        </p:sp>
        <p:sp>
          <p:nvSpPr>
            <p:cNvPr id="3" name="矩形 2"/>
            <p:cNvSpPr/>
            <p:nvPr/>
          </p:nvSpPr>
          <p:spPr>
            <a:xfrm>
              <a:off x="7295433" y="3426918"/>
              <a:ext cx="1159292" cy="461665"/>
            </a:xfrm>
            <a:prstGeom prst="rect">
              <a:avLst/>
            </a:prstGeom>
          </p:spPr>
          <p:txBody>
            <a:bodyPr wrap="none">
              <a:spAutoFit/>
            </a:bodyPr>
            <a:lstStyle/>
            <a:p>
              <a:r>
                <a:rPr lang="en-US" altLang="zh-CN" dirty="0">
                  <a:solidFill>
                    <a:schemeClr val="bg1"/>
                  </a:solidFill>
                </a:rPr>
                <a:t>(5.2.12)</a:t>
              </a:r>
              <a:endParaRPr lang="zh-CN" altLang="en-US" dirty="0">
                <a:solidFill>
                  <a:schemeClr val="bg1"/>
                </a:solidFill>
              </a:endParaRPr>
            </a:p>
          </p:txBody>
        </p:sp>
        <p:sp>
          <p:nvSpPr>
            <p:cNvPr id="4" name="矩形 3"/>
            <p:cNvSpPr/>
            <p:nvPr/>
          </p:nvSpPr>
          <p:spPr>
            <a:xfrm>
              <a:off x="7319020" y="4651651"/>
              <a:ext cx="1159292" cy="461665"/>
            </a:xfrm>
            <a:prstGeom prst="rect">
              <a:avLst/>
            </a:prstGeom>
          </p:spPr>
          <p:txBody>
            <a:bodyPr wrap="none">
              <a:spAutoFit/>
            </a:bodyPr>
            <a:lstStyle/>
            <a:p>
              <a:r>
                <a:rPr lang="en-US" altLang="zh-CN" dirty="0">
                  <a:solidFill>
                    <a:schemeClr val="bg1"/>
                  </a:solidFill>
                </a:rPr>
                <a:t>(5.2.13)</a:t>
              </a:r>
              <a:endParaRPr lang="zh-CN" altLang="en-US" dirty="0">
                <a:solidFill>
                  <a:schemeClr val="bg1"/>
                </a:solidFill>
              </a:endParaRPr>
            </a:p>
          </p:txBody>
        </p:sp>
        <p:sp>
          <p:nvSpPr>
            <p:cNvPr id="10" name="矩形 9"/>
            <p:cNvSpPr/>
            <p:nvPr/>
          </p:nvSpPr>
          <p:spPr>
            <a:xfrm>
              <a:off x="7319020" y="5500588"/>
              <a:ext cx="1159292" cy="461665"/>
            </a:xfrm>
            <a:prstGeom prst="rect">
              <a:avLst/>
            </a:prstGeom>
          </p:spPr>
          <p:txBody>
            <a:bodyPr wrap="none">
              <a:spAutoFit/>
            </a:bodyPr>
            <a:lstStyle/>
            <a:p>
              <a:r>
                <a:rPr lang="en-US" altLang="zh-CN" dirty="0">
                  <a:solidFill>
                    <a:schemeClr val="bg1"/>
                  </a:solidFill>
                </a:rPr>
                <a:t>(5.2.14)</a:t>
              </a:r>
              <a:endParaRPr lang="zh-CN" altLang="en-US" dirty="0">
                <a:solidFill>
                  <a:schemeClr val="bg1"/>
                </a:solidFill>
              </a:endParaRPr>
            </a:p>
          </p:txBody>
        </p:sp>
      </p:grpSp>
      <p:sp>
        <p:nvSpPr>
          <p:cNvPr id="22"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p:cNvSpPr txBox="1"/>
              <p:nvPr/>
            </p:nvSpPr>
            <p:spPr>
              <a:xfrm>
                <a:off x="971600" y="1802043"/>
                <a:ext cx="7585128" cy="3739485"/>
              </a:xfrm>
              <a:prstGeom prst="rect">
                <a:avLst/>
              </a:prstGeom>
              <a:noFill/>
            </p:spPr>
            <p:txBody>
              <a:bodyPr wrap="square" rtlCol="0">
                <a:spAutoFit/>
              </a:bodyPr>
              <a:lstStyle/>
              <a:p>
                <a:pPr algn="just"/>
                <a:r>
                  <a:rPr lang="zh-CN" altLang="en-US" dirty="0">
                    <a:solidFill>
                      <a:schemeClr val="bg1"/>
                    </a:solidFill>
                  </a:rPr>
                  <a:t>设                                 ，</a:t>
                </a:r>
                <a:endParaRPr lang="en-US" altLang="zh-CN" dirty="0">
                  <a:solidFill>
                    <a:schemeClr val="bg1"/>
                  </a:solidFill>
                </a:endParaRPr>
              </a:p>
              <a:p>
                <a:pPr algn="just">
                  <a:spcBef>
                    <a:spcPts val="3000"/>
                  </a:spcBef>
                </a:pPr>
                <a:r>
                  <a:rPr lang="en-US" altLang="zh-CN" dirty="0">
                    <a:solidFill>
                      <a:schemeClr val="bg1"/>
                    </a:solidFill>
                  </a:rPr>
                  <a:t>                                                 </a:t>
                </a:r>
                <a:r>
                  <a:rPr lang="zh-CN" altLang="en-US" dirty="0">
                    <a:solidFill>
                      <a:schemeClr val="bg1"/>
                    </a:solidFill>
                  </a:rPr>
                  <a:t>则                                         </a:t>
                </a:r>
                <a:endParaRPr lang="en-US" altLang="zh-CN" dirty="0">
                  <a:solidFill>
                    <a:schemeClr val="bg1"/>
                  </a:solidFill>
                </a:endParaRPr>
              </a:p>
              <a:p>
                <a:pPr algn="just"/>
                <a:endParaRPr lang="en-US" altLang="zh-CN" i="1" dirty="0">
                  <a:solidFill>
                    <a:schemeClr val="bg1"/>
                  </a:solidFill>
                  <a:latin typeface="Cambria Math" panose="02040503050406030204"/>
                </a:endParaRPr>
              </a:p>
              <a:p>
                <a:pPr algn="just"/>
                <a:endParaRPr lang="en-US" altLang="zh-CN" i="1" dirty="0">
                  <a:solidFill>
                    <a:schemeClr val="bg1"/>
                  </a:solidFill>
                  <a:latin typeface="Cambria Math" panose="02040503050406030204"/>
                </a:endParaRPr>
              </a:p>
              <a:p>
                <a:pPr algn="just"/>
                <a:endParaRPr lang="en-US" altLang="zh-CN" i="1" dirty="0">
                  <a:solidFill>
                    <a:schemeClr val="bg1"/>
                  </a:solidFill>
                  <a:latin typeface="Cambria Math" panose="02040503050406030204"/>
                </a:endParaRPr>
              </a:p>
              <a:p>
                <a:pPr algn="just"/>
                <a:endParaRPr lang="en-US" altLang="zh-CN" i="1" dirty="0">
                  <a:solidFill>
                    <a:schemeClr val="bg1"/>
                  </a:solidFill>
                  <a:latin typeface="Cambria Math" panose="02040503050406030204"/>
                </a:endParaRPr>
              </a:p>
              <a:p>
                <a:pPr algn="just">
                  <a:spcBef>
                    <a:spcPts val="1200"/>
                  </a:spcBef>
                </a:pPr>
                <a:endParaRPr lang="en-US" altLang="zh-CN" i="1" dirty="0">
                  <a:solidFill>
                    <a:schemeClr val="bg1"/>
                  </a:solidFill>
                  <a:latin typeface="Cambria Math" panose="02040503050406030204"/>
                </a:endParaRPr>
              </a:p>
              <a:p>
                <a:pPr algn="just">
                  <a:spcBef>
                    <a:spcPts val="1200"/>
                  </a:spcBef>
                </a:pPr>
                <a14:m>
                  <m:oMath xmlns:m="http://schemas.openxmlformats.org/officeDocument/2006/math">
                    <m:r>
                      <a:rPr lang="en-US" altLang="zh-CN" i="1">
                        <a:solidFill>
                          <a:schemeClr val="bg1"/>
                        </a:solidFill>
                        <a:latin typeface="Cambria Math" panose="02040503050406030204"/>
                      </a:rPr>
                      <m:t>𝐻</m:t>
                    </m:r>
                    <m:d>
                      <m:dPr>
                        <m:ctrlPr>
                          <a:rPr lang="en-US" altLang="zh-CN" i="1">
                            <a:solidFill>
                              <a:schemeClr val="bg1"/>
                            </a:solidFill>
                            <a:latin typeface="Cambria Math" panose="02040503050406030204" pitchFamily="18" charset="0"/>
                          </a:rPr>
                        </m:ctrlPr>
                      </m:dPr>
                      <m:e>
                        <m:r>
                          <a:rPr lang="zh-CN" altLang="en-US" i="1">
                            <a:solidFill>
                              <a:schemeClr val="bg1"/>
                            </a:solidFill>
                            <a:latin typeface="Cambria Math" panose="02040503050406030204"/>
                          </a:rPr>
                          <m:t>𝜔</m:t>
                        </m:r>
                      </m:e>
                    </m:d>
                    <m:r>
                      <a:rPr lang="zh-CN" altLang="en-US" i="1">
                        <a:solidFill>
                          <a:schemeClr val="bg1"/>
                        </a:solidFill>
                        <a:latin typeface="Cambria Math" panose="02040503050406030204"/>
                      </a:rPr>
                      <m:t>为</m:t>
                    </m:r>
                  </m:oMath>
                </a14:m>
                <a:r>
                  <a:rPr lang="zh-CN" altLang="en-US" dirty="0">
                    <a:solidFill>
                      <a:schemeClr val="bg1"/>
                    </a:solidFill>
                  </a:rPr>
                  <a:t>决定</a:t>
                </a:r>
                <a:r>
                  <a:rPr lang="en-US" altLang="zh-CN" dirty="0">
                    <a:solidFill>
                      <a:schemeClr val="bg1"/>
                    </a:solidFill>
                  </a:rPr>
                  <a:t>LD</a:t>
                </a:r>
                <a:r>
                  <a:rPr lang="zh-CN" altLang="en-US" dirty="0">
                    <a:solidFill>
                      <a:schemeClr val="bg1"/>
                    </a:solidFill>
                  </a:rPr>
                  <a:t>频率响应特性的函数。</a:t>
                </a:r>
              </a:p>
            </p:txBody>
          </p:sp>
        </mc:Choice>
        <mc:Fallback xmlns="">
          <p:sp>
            <p:nvSpPr>
              <p:cNvPr id="12" name="TextBox 11"/>
              <p:cNvSpPr txBox="1">
                <a:spLocks noRot="1" noChangeAspect="1" noMove="1" noResize="1" noEditPoints="1" noAdjustHandles="1" noChangeArrowheads="1" noChangeShapeType="1" noTextEdit="1"/>
              </p:cNvSpPr>
              <p:nvPr/>
            </p:nvSpPr>
            <p:spPr>
              <a:xfrm>
                <a:off x="971600" y="1802043"/>
                <a:ext cx="7585128" cy="3739485"/>
              </a:xfrm>
              <a:prstGeom prst="rect">
                <a:avLst/>
              </a:prstGeom>
              <a:blipFill rotWithShape="1">
                <a:blip r:embed="rId3"/>
                <a:stretch>
                  <a:fillRect l="-1" t="-15" r="1" b="14"/>
                </a:stretch>
              </a:blipFill>
            </p:spPr>
            <p:txBody>
              <a:bodyPr/>
              <a:lstStyle/>
              <a:p>
                <a:r>
                  <a:rPr lang="zh-CN" altLang="en-US">
                    <a:noFill/>
                  </a:rPr>
                  <a:t> </a:t>
                </a:r>
              </a:p>
            </p:txBody>
          </p:sp>
        </mc:Fallback>
      </mc:AlternateContent>
      <p:sp>
        <p:nvSpPr>
          <p:cNvPr id="73737" name="Rectangle 9"/>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3739" name="Rectangle 1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defRPr/>
            </a:pPr>
            <a:fld id="{21DB720A-B55F-482F-B67E-C97610673E21}" type="slidenum">
              <a:rPr lang="en-US" altLang="zh-CN" smtClean="0"/>
              <a:t>14</a:t>
            </a:fld>
            <a:endParaRPr lang="en-US" altLang="zh-CN" dirty="0"/>
          </a:p>
        </p:txBody>
      </p:sp>
      <mc:AlternateContent xmlns:mc="http://schemas.openxmlformats.org/markup-compatibility/2006" xmlns:a14="http://schemas.microsoft.com/office/drawing/2010/main">
        <mc:Choice Requires="a14">
          <p:sp>
            <p:nvSpPr>
              <p:cNvPr id="4" name="矩形 3"/>
              <p:cNvSpPr/>
              <p:nvPr/>
            </p:nvSpPr>
            <p:spPr>
              <a:xfrm>
                <a:off x="1392975" y="1628800"/>
                <a:ext cx="2314929"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a:rPr>
                        <m:t>𝛾</m:t>
                      </m:r>
                      <m:r>
                        <a:rPr lang="zh-CN" altLang="en-US">
                          <a:solidFill>
                            <a:schemeClr val="bg1"/>
                          </a:solidFill>
                          <a:latin typeface="Cambria Math" panose="02040503050406030204"/>
                        </a:rPr>
                        <m:t>=</m:t>
                      </m:r>
                      <m:f>
                        <m:fPr>
                          <m:ctrlPr>
                            <a:rPr lang="zh-CN" altLang="en-US" i="1">
                              <a:solidFill>
                                <a:schemeClr val="bg1"/>
                              </a:solidFill>
                              <a:latin typeface="Cambria Math" panose="02040503050406030204" pitchFamily="18" charset="0"/>
                            </a:rPr>
                          </m:ctrlPr>
                        </m:fPr>
                        <m:num>
                          <m:r>
                            <a:rPr lang="zh-CN" altLang="en-US">
                              <a:solidFill>
                                <a:schemeClr val="bg1"/>
                              </a:solidFill>
                              <a:latin typeface="Cambria Math" panose="02040503050406030204"/>
                            </a:rPr>
                            <m:t>1</m:t>
                          </m:r>
                        </m:num>
                        <m:den>
                          <m:r>
                            <a:rPr lang="zh-CN" altLang="en-US" i="1">
                              <a:solidFill>
                                <a:schemeClr val="bg1"/>
                              </a:solidFill>
                              <a:latin typeface="Cambria Math" panose="02040503050406030204"/>
                            </a:rPr>
                            <m:t>𝜏</m:t>
                          </m:r>
                        </m:den>
                      </m:f>
                      <m:r>
                        <a:rPr lang="zh-CN" altLang="en-US">
                          <a:solidFill>
                            <a:schemeClr val="bg1"/>
                          </a:solidFill>
                          <a:latin typeface="Cambria Math" panose="02040503050406030204"/>
                        </a:rPr>
                        <m:t>+</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𝑣</m:t>
                          </m:r>
                        </m:e>
                        <m:sub>
                          <m:r>
                            <a:rPr lang="zh-CN" altLang="en-US" i="1">
                              <a:solidFill>
                                <a:schemeClr val="bg1"/>
                              </a:solidFill>
                              <a:latin typeface="Cambria Math" panose="02040503050406030204"/>
                            </a:rPr>
                            <m:t>𝑔</m:t>
                          </m:r>
                        </m:sub>
                      </m:sSub>
                      <m:r>
                        <a:rPr lang="zh-CN" altLang="en-US" i="1">
                          <a:solidFill>
                            <a:schemeClr val="bg1"/>
                          </a:solidFill>
                          <a:latin typeface="Cambria Math" panose="02040503050406030204"/>
                        </a:rPr>
                        <m:t>𝑎</m:t>
                      </m:r>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𝑁</m:t>
                          </m:r>
                        </m:e>
                        <m:sub>
                          <m:r>
                            <a:rPr lang="zh-CN" altLang="en-US" i="1">
                              <a:solidFill>
                                <a:schemeClr val="bg1"/>
                              </a:solidFill>
                              <a:latin typeface="Cambria Math" panose="02040503050406030204"/>
                            </a:rPr>
                            <m:t>𝑝𝑐</m:t>
                          </m:r>
                        </m:sub>
                      </m:sSub>
                    </m:oMath>
                  </m:oMathPara>
                </a14:m>
                <a:endParaRPr lang="zh-CN" altLang="en-US" dirty="0">
                  <a:solidFill>
                    <a:schemeClr val="bg1"/>
                  </a:solidFill>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1392975" y="1628800"/>
                <a:ext cx="2314929" cy="786177"/>
              </a:xfrm>
              <a:prstGeom prst="rect">
                <a:avLst/>
              </a:prstGeom>
              <a:blipFill rotWithShape="1">
                <a:blip r:embed="rId4"/>
                <a:stretch>
                  <a:fillRect l="-18" t="-3" r="6" b="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284693" y="2386809"/>
                <a:ext cx="3503331" cy="954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0" i="1" smtClean="0">
                          <a:solidFill>
                            <a:schemeClr val="bg1"/>
                          </a:solidFill>
                          <a:latin typeface="Cambria Math" panose="02040503050406030204"/>
                        </a:rPr>
                        <m:t>𝐻</m:t>
                      </m:r>
                      <m:r>
                        <a:rPr lang="zh-CN" altLang="en-US" b="0">
                          <a:solidFill>
                            <a:schemeClr val="bg1"/>
                          </a:solidFill>
                          <a:latin typeface="Cambria Math" panose="02040503050406030204"/>
                        </a:rPr>
                        <m:t>(</m:t>
                      </m:r>
                      <m:r>
                        <a:rPr lang="zh-CN" altLang="en-US" b="0" i="1">
                          <a:solidFill>
                            <a:schemeClr val="bg1"/>
                          </a:solidFill>
                          <a:latin typeface="Cambria Math" panose="02040503050406030204"/>
                        </a:rPr>
                        <m:t>𝜔</m:t>
                      </m:r>
                      <m:r>
                        <a:rPr lang="zh-CN" altLang="en-US" b="0">
                          <a:solidFill>
                            <a:schemeClr val="bg1"/>
                          </a:solidFill>
                          <a:latin typeface="Cambria Math" panose="02040503050406030204"/>
                        </a:rPr>
                        <m:t>)=</m:t>
                      </m:r>
                      <m:f>
                        <m:fPr>
                          <m:ctrlPr>
                            <a:rPr lang="zh-CN" altLang="en-US" i="1">
                              <a:solidFill>
                                <a:schemeClr val="bg1"/>
                              </a:solidFill>
                              <a:latin typeface="Cambria Math" panose="02040503050406030204" pitchFamily="18" charset="0"/>
                            </a:rPr>
                          </m:ctrlPr>
                        </m:fPr>
                        <m:num>
                          <m:sSubSup>
                            <m:sSubSupPr>
                              <m:ctrlPr>
                                <a:rPr lang="zh-CN" altLang="en-US" i="1">
                                  <a:solidFill>
                                    <a:schemeClr val="bg1"/>
                                  </a:solidFill>
                                  <a:latin typeface="Cambria Math" panose="02040503050406030204" pitchFamily="18" charset="0"/>
                                </a:rPr>
                              </m:ctrlPr>
                            </m:sSubSupPr>
                            <m:e>
                              <m:r>
                                <a:rPr lang="zh-CN" altLang="en-US" b="0" i="1">
                                  <a:solidFill>
                                    <a:schemeClr val="bg1"/>
                                  </a:solidFill>
                                  <a:latin typeface="Cambria Math" panose="02040503050406030204"/>
                                </a:rPr>
                                <m:t>𝜔</m:t>
                              </m:r>
                            </m:e>
                            <m:sub>
                              <m:r>
                                <a:rPr lang="zh-CN" altLang="en-US" b="0" i="1">
                                  <a:solidFill>
                                    <a:schemeClr val="bg1"/>
                                  </a:solidFill>
                                  <a:latin typeface="Cambria Math" panose="02040503050406030204"/>
                                </a:rPr>
                                <m:t>𝑅</m:t>
                              </m:r>
                            </m:sub>
                            <m:sup>
                              <m:r>
                                <a:rPr lang="zh-CN" altLang="en-US" b="0" i="1">
                                  <a:solidFill>
                                    <a:schemeClr val="bg1"/>
                                  </a:solidFill>
                                  <a:latin typeface="Cambria Math" panose="02040503050406030204"/>
                                </a:rPr>
                                <m:t>2</m:t>
                              </m:r>
                            </m:sup>
                          </m:sSubSup>
                        </m:num>
                        <m:den>
                          <m:sSubSup>
                            <m:sSubSupPr>
                              <m:ctrlPr>
                                <a:rPr lang="zh-CN" altLang="en-US" i="1">
                                  <a:solidFill>
                                    <a:schemeClr val="bg1"/>
                                  </a:solidFill>
                                  <a:latin typeface="Cambria Math" panose="02040503050406030204" pitchFamily="18" charset="0"/>
                                </a:rPr>
                              </m:ctrlPr>
                            </m:sSubSupPr>
                            <m:e>
                              <m:r>
                                <a:rPr lang="zh-CN" altLang="en-US" b="0" i="1">
                                  <a:solidFill>
                                    <a:schemeClr val="bg1"/>
                                  </a:solidFill>
                                  <a:latin typeface="Cambria Math" panose="02040503050406030204"/>
                                </a:rPr>
                                <m:t>𝜔</m:t>
                              </m:r>
                            </m:e>
                            <m:sub>
                              <m:r>
                                <a:rPr lang="zh-CN" altLang="en-US" b="0" i="1">
                                  <a:solidFill>
                                    <a:schemeClr val="bg1"/>
                                  </a:solidFill>
                                  <a:latin typeface="Cambria Math" panose="02040503050406030204"/>
                                </a:rPr>
                                <m:t>𝑅</m:t>
                              </m:r>
                            </m:sub>
                            <m:sup>
                              <m:r>
                                <a:rPr lang="zh-CN" altLang="en-US" b="0" i="1">
                                  <a:solidFill>
                                    <a:schemeClr val="bg1"/>
                                  </a:solidFill>
                                  <a:latin typeface="Cambria Math" panose="02040503050406030204"/>
                                </a:rPr>
                                <m:t>2</m:t>
                              </m:r>
                            </m:sup>
                          </m:sSubSup>
                          <m:r>
                            <a:rPr lang="zh-CN" altLang="en-US" b="0">
                              <a:solidFill>
                                <a:schemeClr val="bg1"/>
                              </a:solidFill>
                              <a:latin typeface="Cambria Math" panose="02040503050406030204"/>
                            </a:rPr>
                            <m:t>−</m:t>
                          </m:r>
                          <m:sSup>
                            <m:sSupPr>
                              <m:ctrlPr>
                                <a:rPr lang="zh-CN" altLang="en-US" i="1">
                                  <a:solidFill>
                                    <a:schemeClr val="bg1"/>
                                  </a:solidFill>
                                  <a:latin typeface="Cambria Math" panose="02040503050406030204" pitchFamily="18" charset="0"/>
                                </a:rPr>
                              </m:ctrlPr>
                            </m:sSupPr>
                            <m:e>
                              <m:r>
                                <a:rPr lang="zh-CN" altLang="en-US" b="0" i="1">
                                  <a:solidFill>
                                    <a:schemeClr val="bg1"/>
                                  </a:solidFill>
                                  <a:latin typeface="Cambria Math" panose="02040503050406030204"/>
                                </a:rPr>
                                <m:t>𝜔</m:t>
                              </m:r>
                            </m:e>
                            <m:sup>
                              <m:r>
                                <a:rPr lang="zh-CN" altLang="en-US" b="0" i="1">
                                  <a:solidFill>
                                    <a:schemeClr val="bg1"/>
                                  </a:solidFill>
                                  <a:latin typeface="Cambria Math" panose="02040503050406030204"/>
                                </a:rPr>
                                <m:t>2</m:t>
                              </m:r>
                            </m:sup>
                          </m:sSup>
                          <m:r>
                            <a:rPr lang="zh-CN" altLang="en-US" b="0">
                              <a:solidFill>
                                <a:schemeClr val="bg1"/>
                              </a:solidFill>
                              <a:latin typeface="Cambria Math" panose="02040503050406030204"/>
                            </a:rPr>
                            <m:t>+</m:t>
                          </m:r>
                          <m:r>
                            <a:rPr lang="zh-CN" altLang="en-US" b="0" i="1">
                              <a:solidFill>
                                <a:schemeClr val="bg1"/>
                              </a:solidFill>
                              <a:latin typeface="Cambria Math" panose="02040503050406030204"/>
                            </a:rPr>
                            <m:t>𝑗</m:t>
                          </m:r>
                          <m:r>
                            <a:rPr lang="zh-CN" altLang="en-US" b="0" i="1">
                              <a:solidFill>
                                <a:schemeClr val="bg1"/>
                              </a:solidFill>
                              <a:latin typeface="Cambria Math" panose="02040503050406030204"/>
                            </a:rPr>
                            <m:t>𝜔𝛾</m:t>
                          </m:r>
                        </m:den>
                      </m:f>
                    </m:oMath>
                  </m:oMathPara>
                </a14:m>
                <a:endParaRPr lang="zh-CN" altLang="en-US" dirty="0">
                  <a:solidFill>
                    <a:schemeClr val="bg1"/>
                  </a:solidFill>
                  <a:latin typeface="Yu Gothic UI Semibold" panose="020B0700000000000000" pitchFamily="34" charset="-128"/>
                  <a:ea typeface="Yu Gothic UI Semibold" panose="020B0700000000000000" pitchFamily="34" charset="-128"/>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284693" y="2386809"/>
                <a:ext cx="3503331" cy="954492"/>
              </a:xfrm>
              <a:prstGeom prst="rect">
                <a:avLst/>
              </a:prstGeom>
              <a:blipFill rotWithShape="1">
                <a:blip r:embed="rId5"/>
                <a:stretch>
                  <a:fillRect l="-3" t="-50" r="4" b="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033264" y="3429000"/>
                <a:ext cx="7499176" cy="9282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bg1"/>
                              </a:solidFill>
                              <a:latin typeface="Cambria Math" panose="02040503050406030204" pitchFamily="18" charset="0"/>
                            </a:rPr>
                          </m:ctrlPr>
                        </m:fPr>
                        <m:num>
                          <m:d>
                            <m:dPr>
                              <m:begChr m:val=""/>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𝑃</m:t>
                                  </m:r>
                                </m:e>
                                <m:sub>
                                  <m:r>
                                    <a:rPr lang="zh-CN" altLang="en-US" i="1">
                                      <a:solidFill>
                                        <a:schemeClr val="bg1"/>
                                      </a:solidFill>
                                      <a:latin typeface="Cambria Math" panose="02040503050406030204"/>
                                    </a:rPr>
                                    <m:t>𝑎𝑐</m:t>
                                  </m:r>
                                </m:sub>
                              </m:sSub>
                              <m:r>
                                <a:rPr lang="zh-CN" altLang="en-US">
                                  <a:solidFill>
                                    <a:schemeClr val="bg1"/>
                                  </a:solidFill>
                                  <a:latin typeface="Cambria Math" panose="02040503050406030204"/>
                                </a:rPr>
                                <m:t>(</m:t>
                              </m:r>
                              <m:r>
                                <a:rPr lang="zh-CN" altLang="en-US" i="1">
                                  <a:solidFill>
                                    <a:schemeClr val="bg1"/>
                                  </a:solidFill>
                                  <a:latin typeface="Cambria Math" panose="02040503050406030204"/>
                                </a:rPr>
                                <m:t>𝜔</m:t>
                              </m:r>
                            </m:e>
                          </m:d>
                        </m:num>
                        <m:den>
                          <m:d>
                            <m:dPr>
                              <m:begChr m:val=""/>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𝐼</m:t>
                                  </m:r>
                                </m:e>
                                <m:sub>
                                  <m:r>
                                    <a:rPr lang="zh-CN" altLang="en-US">
                                      <a:solidFill>
                                        <a:schemeClr val="bg1"/>
                                      </a:solidFill>
                                      <a:latin typeface="Cambria Math" panose="02040503050406030204"/>
                                    </a:rPr>
                                    <m:t>1</m:t>
                                  </m:r>
                                </m:sub>
                              </m:sSub>
                              <m:r>
                                <a:rPr lang="zh-CN" altLang="en-US">
                                  <a:solidFill>
                                    <a:schemeClr val="bg1"/>
                                  </a:solidFill>
                                  <a:latin typeface="Cambria Math" panose="02040503050406030204"/>
                                </a:rPr>
                                <m:t>(</m:t>
                              </m:r>
                              <m:r>
                                <a:rPr lang="zh-CN" altLang="en-US" i="1">
                                  <a:solidFill>
                                    <a:schemeClr val="bg1"/>
                                  </a:solidFill>
                                  <a:latin typeface="Cambria Math" panose="02040503050406030204"/>
                                </a:rPr>
                                <m:t>𝜔</m:t>
                              </m:r>
                            </m:e>
                          </m:d>
                        </m:den>
                      </m:f>
                      <m:r>
                        <a:rPr lang="zh-CN" altLang="en-US">
                          <a:solidFill>
                            <a:schemeClr val="bg1"/>
                          </a:solidFill>
                          <a:latin typeface="Cambria Math" panose="02040503050406030204"/>
                        </a:rPr>
                        <m:t>=</m:t>
                      </m:r>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𝜂</m:t>
                              </m:r>
                            </m:e>
                            <m:sub>
                              <m:r>
                                <a:rPr lang="zh-CN" altLang="en-US" i="1">
                                  <a:solidFill>
                                    <a:schemeClr val="bg1"/>
                                  </a:solidFill>
                                  <a:latin typeface="Cambria Math" panose="02040503050406030204"/>
                                </a:rPr>
                                <m:t>𝑖</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𝜂</m:t>
                              </m:r>
                            </m:e>
                            <m:sub>
                              <m:r>
                                <a:rPr lang="zh-CN" altLang="en-US" i="1">
                                  <a:solidFill>
                                    <a:schemeClr val="bg1"/>
                                  </a:solidFill>
                                  <a:latin typeface="Cambria Math" panose="02040503050406030204"/>
                                </a:rPr>
                                <m:t>𝑜</m:t>
                              </m:r>
                            </m:sub>
                          </m:sSub>
                          <m:r>
                            <a:rPr lang="zh-CN" altLang="en-US" i="1">
                              <a:solidFill>
                                <a:schemeClr val="bg1"/>
                              </a:solidFill>
                              <a:latin typeface="Cambria Math" panose="02040503050406030204"/>
                            </a:rPr>
                            <m:t>h</m:t>
                          </m:r>
                          <m:r>
                            <a:rPr lang="zh-CN" altLang="en-US" i="1">
                              <a:solidFill>
                                <a:schemeClr val="bg1"/>
                              </a:solidFill>
                              <a:latin typeface="Cambria Math" panose="02040503050406030204"/>
                            </a:rPr>
                            <m:t>𝜈</m:t>
                          </m:r>
                        </m:num>
                        <m:den>
                          <m:r>
                            <a:rPr lang="zh-CN" altLang="en-US" i="1">
                              <a:solidFill>
                                <a:schemeClr val="bg1"/>
                              </a:solidFill>
                              <a:latin typeface="Cambria Math" panose="02040503050406030204"/>
                            </a:rPr>
                            <m:t>𝑞</m:t>
                          </m:r>
                        </m:den>
                      </m:f>
                      <m:r>
                        <a:rPr lang="zh-CN" altLang="en-US">
                          <a:solidFill>
                            <a:schemeClr val="bg1"/>
                          </a:solidFill>
                          <a:latin typeface="Cambria Math" panose="02040503050406030204"/>
                        </a:rPr>
                        <m:t>⋅</m:t>
                      </m:r>
                      <m:f>
                        <m:fPr>
                          <m:ctrlPr>
                            <a:rPr lang="zh-CN" altLang="en-US" i="1">
                              <a:solidFill>
                                <a:schemeClr val="bg1"/>
                              </a:solidFill>
                              <a:latin typeface="Cambria Math" panose="02040503050406030204" pitchFamily="18" charset="0"/>
                            </a:rPr>
                          </m:ctrlPr>
                        </m:fPr>
                        <m:num>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a:rPr>
                                <m:t>𝜔</m:t>
                              </m:r>
                            </m:e>
                            <m:sub>
                              <m:r>
                                <a:rPr lang="zh-CN" altLang="en-US" i="1">
                                  <a:solidFill>
                                    <a:schemeClr val="bg1"/>
                                  </a:solidFill>
                                  <a:latin typeface="Cambria Math" panose="02040503050406030204"/>
                                </a:rPr>
                                <m:t>𝑅</m:t>
                              </m:r>
                            </m:sub>
                            <m:sup>
                              <m:r>
                                <a:rPr lang="zh-CN" altLang="en-US">
                                  <a:solidFill>
                                    <a:schemeClr val="bg1"/>
                                  </a:solidFill>
                                  <a:latin typeface="Cambria Math" panose="02040503050406030204"/>
                                </a:rPr>
                                <m:t>2</m:t>
                              </m:r>
                            </m:sup>
                          </m:sSubSup>
                        </m:num>
                        <m:den>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a:rPr>
                                <m:t>𝜔</m:t>
                              </m:r>
                            </m:e>
                            <m:sub>
                              <m:r>
                                <a:rPr lang="zh-CN" altLang="en-US" i="1">
                                  <a:solidFill>
                                    <a:schemeClr val="bg1"/>
                                  </a:solidFill>
                                  <a:latin typeface="Cambria Math" panose="02040503050406030204"/>
                                </a:rPr>
                                <m:t>𝑅</m:t>
                              </m:r>
                            </m:sub>
                            <m:sup>
                              <m:r>
                                <a:rPr lang="zh-CN" altLang="en-US">
                                  <a:solidFill>
                                    <a:schemeClr val="bg1"/>
                                  </a:solidFill>
                                  <a:latin typeface="Cambria Math" panose="02040503050406030204"/>
                                </a:rPr>
                                <m:t>2</m:t>
                              </m:r>
                            </m:sup>
                          </m:sSubSup>
                          <m:r>
                            <a:rPr lang="zh-CN" altLang="en-US">
                              <a:solidFill>
                                <a:schemeClr val="bg1"/>
                              </a:solidFill>
                              <a:latin typeface="Cambria Math" panose="02040503050406030204"/>
                            </a:rPr>
                            <m:t>−</m:t>
                          </m:r>
                          <m:sSup>
                            <m:sSupPr>
                              <m:ctrlPr>
                                <a:rPr lang="zh-CN" altLang="en-US" i="1">
                                  <a:solidFill>
                                    <a:schemeClr val="bg1"/>
                                  </a:solidFill>
                                  <a:latin typeface="Cambria Math" panose="02040503050406030204" pitchFamily="18" charset="0"/>
                                </a:rPr>
                              </m:ctrlPr>
                            </m:sSupPr>
                            <m:e>
                              <m:r>
                                <a:rPr lang="zh-CN" altLang="en-US" i="1">
                                  <a:solidFill>
                                    <a:schemeClr val="bg1"/>
                                  </a:solidFill>
                                  <a:latin typeface="Cambria Math" panose="02040503050406030204"/>
                                </a:rPr>
                                <m:t>𝜔</m:t>
                              </m:r>
                            </m:e>
                            <m:sup>
                              <m:r>
                                <a:rPr lang="zh-CN" altLang="en-US">
                                  <a:solidFill>
                                    <a:schemeClr val="bg1"/>
                                  </a:solidFill>
                                  <a:latin typeface="Cambria Math" panose="02040503050406030204"/>
                                </a:rPr>
                                <m:t>2</m:t>
                              </m:r>
                            </m:sup>
                          </m:sSup>
                          <m:r>
                            <a:rPr lang="zh-CN" altLang="en-US">
                              <a:solidFill>
                                <a:schemeClr val="bg1"/>
                              </a:solidFill>
                              <a:latin typeface="Cambria Math" panose="02040503050406030204"/>
                            </a:rPr>
                            <m:t>+</m:t>
                          </m:r>
                          <m:r>
                            <a:rPr lang="zh-CN" altLang="en-US" i="1">
                              <a:solidFill>
                                <a:schemeClr val="bg1"/>
                              </a:solidFill>
                              <a:latin typeface="Cambria Math" panose="02040503050406030204"/>
                            </a:rPr>
                            <m:t>𝑗</m:t>
                          </m:r>
                          <m:r>
                            <a:rPr lang="zh-CN" altLang="en-US" i="1">
                              <a:solidFill>
                                <a:schemeClr val="bg1"/>
                              </a:solidFill>
                              <a:latin typeface="Cambria Math" panose="02040503050406030204"/>
                            </a:rPr>
                            <m:t>𝜔𝛾</m:t>
                          </m:r>
                        </m:den>
                      </m:f>
                      <m:r>
                        <a:rPr lang="zh-CN" altLang="en-US">
                          <a:solidFill>
                            <a:schemeClr val="bg1"/>
                          </a:solidFill>
                          <a:latin typeface="Cambria Math" panose="02040503050406030204"/>
                        </a:rPr>
                        <m:t>=</m:t>
                      </m:r>
                      <m:f>
                        <m:fPr>
                          <m:ctrlPr>
                            <a:rPr lang="zh-CN" altLang="en-US" i="1">
                              <a:solidFill>
                                <a:schemeClr val="bg1"/>
                              </a:solidFill>
                              <a:latin typeface="Cambria Math" panose="02040503050406030204" pitchFamily="18" charset="0"/>
                            </a:rPr>
                          </m:ctrlPr>
                        </m:fPr>
                        <m:num>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𝜂</m:t>
                              </m:r>
                            </m:e>
                            <m:sub>
                              <m:r>
                                <a:rPr lang="zh-CN" altLang="en-US" i="1">
                                  <a:solidFill>
                                    <a:schemeClr val="bg1"/>
                                  </a:solidFill>
                                  <a:latin typeface="Cambria Math" panose="02040503050406030204"/>
                                </a:rPr>
                                <m:t>𝑖</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𝜂</m:t>
                              </m:r>
                            </m:e>
                            <m:sub>
                              <m:r>
                                <a:rPr lang="zh-CN" altLang="en-US" i="1">
                                  <a:solidFill>
                                    <a:schemeClr val="bg1"/>
                                  </a:solidFill>
                                  <a:latin typeface="Cambria Math" panose="02040503050406030204"/>
                                </a:rPr>
                                <m:t>𝑜</m:t>
                              </m:r>
                            </m:sub>
                          </m:sSub>
                          <m:r>
                            <a:rPr lang="zh-CN" altLang="en-US" i="1">
                              <a:solidFill>
                                <a:schemeClr val="bg1"/>
                              </a:solidFill>
                              <a:latin typeface="Cambria Math" panose="02040503050406030204"/>
                            </a:rPr>
                            <m:t>h</m:t>
                          </m:r>
                          <m:r>
                            <a:rPr lang="zh-CN" altLang="en-US" i="1">
                              <a:solidFill>
                                <a:schemeClr val="bg1"/>
                              </a:solidFill>
                              <a:latin typeface="Cambria Math" panose="02040503050406030204"/>
                            </a:rPr>
                            <m:t>𝜈</m:t>
                          </m:r>
                        </m:num>
                        <m:den>
                          <m:r>
                            <a:rPr lang="zh-CN" altLang="en-US" i="1">
                              <a:solidFill>
                                <a:schemeClr val="bg1"/>
                              </a:solidFill>
                              <a:latin typeface="Cambria Math" panose="02040503050406030204"/>
                            </a:rPr>
                            <m:t>𝑞</m:t>
                          </m:r>
                        </m:den>
                      </m:f>
                      <m:r>
                        <a:rPr lang="zh-CN" altLang="en-US">
                          <a:solidFill>
                            <a:schemeClr val="bg1"/>
                          </a:solidFill>
                          <a:latin typeface="Cambria Math" panose="02040503050406030204"/>
                        </a:rPr>
                        <m:t>⋅</m:t>
                      </m:r>
                      <m:r>
                        <a:rPr lang="zh-CN" altLang="en-US" i="1">
                          <a:solidFill>
                            <a:schemeClr val="bg1"/>
                          </a:solidFill>
                          <a:latin typeface="Cambria Math" panose="02040503050406030204"/>
                        </a:rPr>
                        <m:t>𝐻</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a:rPr>
                            <m:t>𝜔</m:t>
                          </m:r>
                        </m:e>
                      </m:d>
                    </m:oMath>
                  </m:oMathPara>
                </a14:m>
                <a:endParaRPr lang="zh-CN" altLang="en-US" dirty="0">
                  <a:solidFill>
                    <a:schemeClr val="bg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1033264" y="3429000"/>
                <a:ext cx="7499176" cy="928203"/>
              </a:xfrm>
              <a:prstGeom prst="rect">
                <a:avLst/>
              </a:prstGeom>
              <a:blipFill rotWithShape="1">
                <a:blip r:embed="rId6"/>
                <a:stretch>
                  <a:fillRect l="-2" r="8" b="50"/>
                </a:stretch>
              </a:blipFill>
            </p:spPr>
            <p:txBody>
              <a:bodyPr/>
              <a:lstStyle/>
              <a:p>
                <a:r>
                  <a:rPr lang="zh-CN" altLang="en-US">
                    <a:noFill/>
                  </a:rPr>
                  <a:t> </a:t>
                </a:r>
              </a:p>
            </p:txBody>
          </p:sp>
        </mc:Fallback>
      </mc:AlternateContent>
      <p:sp>
        <p:nvSpPr>
          <p:cNvPr id="10" name="矩形 9"/>
          <p:cNvSpPr/>
          <p:nvPr/>
        </p:nvSpPr>
        <p:spPr>
          <a:xfrm>
            <a:off x="7524328" y="1772816"/>
            <a:ext cx="1159292" cy="461665"/>
          </a:xfrm>
          <a:prstGeom prst="rect">
            <a:avLst/>
          </a:prstGeom>
        </p:spPr>
        <p:txBody>
          <a:bodyPr wrap="none">
            <a:spAutoFit/>
          </a:bodyPr>
          <a:lstStyle/>
          <a:p>
            <a:r>
              <a:rPr lang="en-US" altLang="zh-CN" dirty="0">
                <a:solidFill>
                  <a:schemeClr val="bg1"/>
                </a:solidFill>
              </a:rPr>
              <a:t>(5.2.15)</a:t>
            </a:r>
            <a:endParaRPr lang="zh-CN" altLang="en-US" dirty="0">
              <a:solidFill>
                <a:schemeClr val="bg1"/>
              </a:solidFill>
            </a:endParaRPr>
          </a:p>
        </p:txBody>
      </p:sp>
      <p:sp>
        <p:nvSpPr>
          <p:cNvPr id="13" name="矩形 12"/>
          <p:cNvSpPr/>
          <p:nvPr/>
        </p:nvSpPr>
        <p:spPr>
          <a:xfrm>
            <a:off x="7517164" y="4191471"/>
            <a:ext cx="1159292" cy="461665"/>
          </a:xfrm>
          <a:prstGeom prst="rect">
            <a:avLst/>
          </a:prstGeom>
        </p:spPr>
        <p:txBody>
          <a:bodyPr wrap="none">
            <a:spAutoFit/>
          </a:bodyPr>
          <a:lstStyle/>
          <a:p>
            <a:r>
              <a:rPr lang="en-US" altLang="zh-CN" dirty="0">
                <a:solidFill>
                  <a:schemeClr val="bg1"/>
                </a:solidFill>
              </a:rPr>
              <a:t>(5.2.17)</a:t>
            </a:r>
            <a:endParaRPr lang="zh-CN" altLang="en-US" dirty="0">
              <a:solidFill>
                <a:schemeClr val="bg1"/>
              </a:solidFill>
            </a:endParaRPr>
          </a:p>
        </p:txBody>
      </p:sp>
      <p:sp>
        <p:nvSpPr>
          <p:cNvPr id="14" name="矩形 13"/>
          <p:cNvSpPr/>
          <p:nvPr/>
        </p:nvSpPr>
        <p:spPr>
          <a:xfrm>
            <a:off x="7517164" y="2679303"/>
            <a:ext cx="1159292" cy="461665"/>
          </a:xfrm>
          <a:prstGeom prst="rect">
            <a:avLst/>
          </a:prstGeom>
        </p:spPr>
        <p:txBody>
          <a:bodyPr wrap="none">
            <a:spAutoFit/>
          </a:bodyPr>
          <a:lstStyle/>
          <a:p>
            <a:r>
              <a:rPr lang="en-US" altLang="zh-CN" dirty="0">
                <a:solidFill>
                  <a:schemeClr val="bg1"/>
                </a:solidFill>
              </a:rPr>
              <a:t>(5.2.16)</a:t>
            </a:r>
            <a:endParaRPr lang="zh-CN" altLang="en-US"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a:xfrm>
            <a:off x="395536" y="1290249"/>
            <a:ext cx="7772400" cy="1143000"/>
          </a:xfrm>
        </p:spPr>
        <p:txBody>
          <a:bodyPr>
            <a:normAutofit/>
          </a:bodyPr>
          <a:lstStyle/>
          <a:p>
            <a:pPr eaLnBrk="1" hangingPunct="1"/>
            <a:r>
              <a:rPr lang="zh-CN" altLang="en-US" sz="3200" dirty="0">
                <a:solidFill>
                  <a:schemeClr val="bg1"/>
                </a:solidFill>
                <a:latin typeface="Times New Roman" panose="02020603050405020304" pitchFamily="18" charset="0"/>
                <a:ea typeface="+mn-ea"/>
                <a:cs typeface="Times New Roman" panose="02020603050405020304" pitchFamily="18" charset="0"/>
              </a:rPr>
              <a:t>小信号响应函数特性举例：</a:t>
            </a:r>
            <a:endParaRPr lang="en-US" altLang="zh-CN" dirty="0">
              <a:solidFill>
                <a:schemeClr val="bg1"/>
              </a:solidFill>
              <a:latin typeface="Times New Roman" panose="02020603050405020304" pitchFamily="18" charset="0"/>
              <a:ea typeface="+mn-ea"/>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15</a:t>
            </a:fld>
            <a:endParaRPr lang="en-US" altLang="zh-CN" dirty="0"/>
          </a:p>
        </p:txBody>
      </p:sp>
      <p:grpSp>
        <p:nvGrpSpPr>
          <p:cNvPr id="4" name="组合 3"/>
          <p:cNvGrpSpPr/>
          <p:nvPr/>
        </p:nvGrpSpPr>
        <p:grpSpPr>
          <a:xfrm>
            <a:off x="644364" y="2298999"/>
            <a:ext cx="7975987" cy="3578273"/>
            <a:chOff x="1572081" y="3260725"/>
            <a:chExt cx="6874941" cy="3578273"/>
          </a:xfrm>
        </p:grpSpPr>
        <p:pic>
          <p:nvPicPr>
            <p:cNvPr id="61443" name="Picture 3" descr="D:\SCZ\DOC\Products\NTT\10G_DFB\10g-2.gif"/>
            <p:cNvPicPr>
              <a:picLocks noChangeAspect="1" noChangeArrowheads="1"/>
            </p:cNvPicPr>
            <p:nvPr/>
          </p:nvPicPr>
          <p:blipFill>
            <a:blip r:embed="rId3" cstate="print"/>
            <a:srcRect/>
            <a:stretch>
              <a:fillRect/>
            </a:stretch>
          </p:blipFill>
          <p:spPr bwMode="auto">
            <a:xfrm>
              <a:off x="2628900" y="3260725"/>
              <a:ext cx="4156864" cy="2655774"/>
            </a:xfrm>
            <a:prstGeom prst="rect">
              <a:avLst/>
            </a:prstGeom>
            <a:ln>
              <a:noFill/>
            </a:ln>
            <a:effectLst>
              <a:outerShdw blurRad="292100" dist="139700" dir="2700000" algn="tl" rotWithShape="0">
                <a:srgbClr val="333333">
                  <a:alpha val="65000"/>
                </a:srgbClr>
              </a:outerShdw>
            </a:effectLst>
          </p:spPr>
        </p:pic>
        <p:sp>
          <p:nvSpPr>
            <p:cNvPr id="57352" name="Text Box 5"/>
            <p:cNvSpPr txBox="1">
              <a:spLocks noChangeArrowheads="1"/>
            </p:cNvSpPr>
            <p:nvPr/>
          </p:nvSpPr>
          <p:spPr bwMode="auto">
            <a:xfrm>
              <a:off x="1572081" y="6161890"/>
              <a:ext cx="6874941" cy="677108"/>
            </a:xfrm>
            <a:prstGeom prst="rect">
              <a:avLst/>
            </a:prstGeom>
            <a:noFill/>
            <a:ln w="9525">
              <a:noFill/>
              <a:miter lim="800000"/>
            </a:ln>
          </p:spPr>
          <p:txBody>
            <a:bodyPr wrap="square">
              <a:spAutoFit/>
            </a:bodyPr>
            <a:lstStyle/>
            <a:p>
              <a:pPr algn="ctr"/>
              <a:r>
                <a:rPr lang="en-US" altLang="zh-CN" sz="2000" b="1" dirty="0">
                  <a:solidFill>
                    <a:schemeClr val="bg1"/>
                  </a:solidFill>
                  <a:cs typeface="Times New Roman" panose="02020603050405020304" pitchFamily="18" charset="0"/>
                </a:rPr>
                <a:t>Small-signal RF—— </a:t>
              </a:r>
            </a:p>
            <a:p>
              <a:pPr algn="ctr"/>
              <a:r>
                <a:rPr lang="en-US" altLang="zh-CN" sz="1800" dirty="0">
                  <a:solidFill>
                    <a:schemeClr val="bg1"/>
                  </a:solidFill>
                  <a:cs typeface="Times New Roman" panose="02020603050405020304" pitchFamily="18" charset="0"/>
                </a:rPr>
                <a:t>Response10 Gb/s Directly Modulated DFB LDs for Metropolitan Data Transmission</a:t>
              </a:r>
              <a:endParaRPr lang="en-US" altLang="zh-CN" sz="2000" dirty="0">
                <a:solidFill>
                  <a:schemeClr val="bg1"/>
                </a:solidFill>
                <a:cs typeface="Times New Roman" panose="02020603050405020304" pitchFamily="18" charset="0"/>
              </a:endParaRPr>
            </a:p>
          </p:txBody>
        </p:sp>
      </p:grpSp>
      <p:sp>
        <p:nvSpPr>
          <p:cNvPr id="9"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mj-lt"/>
                <a:ea typeface="+mj-ea"/>
                <a:cs typeface="+mj-cs"/>
              </a:defRPr>
            </a:lvl1pPr>
          </a:lstStyle>
          <a:p>
            <a:pPr fontAlgn="auto">
              <a:spcAft>
                <a:spcPts val="0"/>
              </a:spcAft>
            </a:pPr>
            <a:r>
              <a:rPr kumimoji="0" lang="en-US" altLang="zh-CN">
                <a:latin typeface="Times New Roman" panose="02020603050405020304" pitchFamily="18" charset="0"/>
                <a:ea typeface="+mn-ea"/>
                <a:cs typeface="Times New Roman" panose="02020603050405020304" pitchFamily="18" charset="0"/>
              </a:rPr>
              <a:t>5.2.2 </a:t>
            </a:r>
            <a:r>
              <a:rPr kumimoji="0" lang="zh-CN" altLang="en-US" sz="4000">
                <a:latin typeface="Times New Roman" panose="02020603050405020304" pitchFamily="18" charset="0"/>
                <a:ea typeface="+mn-ea"/>
                <a:cs typeface="Times New Roman" panose="02020603050405020304" pitchFamily="18" charset="0"/>
              </a:rPr>
              <a:t>半导体激光器的动态分析</a:t>
            </a:r>
            <a:endParaRPr kumimoji="0" lang="zh-CN" altLang="en-US"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16</a:t>
            </a:fld>
            <a:endParaRPr lang="en-US" altLang="zh-CN" dirty="0"/>
          </a:p>
        </p:txBody>
      </p:sp>
      <p:sp>
        <p:nvSpPr>
          <p:cNvPr id="4" name="TextBox 3"/>
          <p:cNvSpPr txBox="1"/>
          <p:nvPr/>
        </p:nvSpPr>
        <p:spPr>
          <a:xfrm>
            <a:off x="455400" y="1844824"/>
            <a:ext cx="8233200" cy="3416320"/>
          </a:xfrm>
          <a:prstGeom prst="rect">
            <a:avLst/>
          </a:prstGeom>
          <a:noFill/>
        </p:spPr>
        <p:txBody>
          <a:bodyPr wrap="square" rtlCol="0">
            <a:spAutoFit/>
          </a:bodyPr>
          <a:lstStyle/>
          <a:p>
            <a:r>
              <a:rPr lang="zh-CN" altLang="zh-CN" dirty="0">
                <a:solidFill>
                  <a:schemeClr val="bg1"/>
                </a:solidFill>
              </a:rPr>
              <a:t>当阻尼不大</a:t>
            </a:r>
            <a:r>
              <a:rPr lang="en-US" altLang="zh-CN" dirty="0">
                <a:solidFill>
                  <a:schemeClr val="bg1"/>
                </a:solidFill>
              </a:rPr>
              <a:t>(                        &lt;&lt;1)</a:t>
            </a:r>
            <a:r>
              <a:rPr lang="zh-CN" altLang="zh-CN" dirty="0">
                <a:solidFill>
                  <a:schemeClr val="bg1"/>
                </a:solidFill>
              </a:rPr>
              <a:t>时，</a:t>
            </a:r>
            <a:endParaRPr lang="en-US" altLang="zh-CN" dirty="0">
              <a:solidFill>
                <a:schemeClr val="bg1"/>
              </a:solidFill>
            </a:endParaRPr>
          </a:p>
          <a:p>
            <a:endParaRPr lang="zh-CN" altLang="zh-CN" dirty="0">
              <a:solidFill>
                <a:schemeClr val="bg1"/>
              </a:solidFill>
            </a:endParaRPr>
          </a:p>
          <a:p>
            <a:r>
              <a:rPr lang="en-US" altLang="zh-CN" dirty="0">
                <a:solidFill>
                  <a:schemeClr val="bg1"/>
                </a:solidFill>
              </a:rPr>
              <a:t>	</a:t>
            </a:r>
          </a:p>
          <a:p>
            <a:endParaRPr lang="zh-CN" altLang="zh-CN" dirty="0">
              <a:solidFill>
                <a:schemeClr val="bg1"/>
              </a:solidFill>
            </a:endParaRPr>
          </a:p>
          <a:p>
            <a:r>
              <a:rPr lang="en-US" altLang="zh-CN" dirty="0">
                <a:solidFill>
                  <a:schemeClr val="bg1"/>
                </a:solidFill>
              </a:rPr>
              <a:t>	                                                                   </a:t>
            </a:r>
          </a:p>
          <a:p>
            <a:endParaRPr lang="zh-CN" altLang="zh-CN" dirty="0">
              <a:solidFill>
                <a:schemeClr val="bg1"/>
              </a:solidFill>
            </a:endParaRPr>
          </a:p>
          <a:p>
            <a:r>
              <a:rPr lang="zh-CN" altLang="zh-CN" dirty="0">
                <a:solidFill>
                  <a:schemeClr val="bg1"/>
                </a:solidFill>
              </a:rPr>
              <a:t>一般用电流方式来表示比较方便，所以也常用下式来表示张弛振荡频率：</a:t>
            </a:r>
          </a:p>
          <a:p>
            <a:endParaRPr lang="zh-CN" altLang="en-US" dirty="0">
              <a:solidFill>
                <a:schemeClr val="bg1"/>
              </a:solidFill>
            </a:endParaRPr>
          </a:p>
        </p:txBody>
      </p:sp>
      <p:sp>
        <p:nvSpPr>
          <p:cNvPr id="5"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252861" y="1700808"/>
          <a:ext cx="1743075" cy="790575"/>
        </p:xfrm>
        <a:graphic>
          <a:graphicData uri="http://schemas.openxmlformats.org/presentationml/2006/ole">
            <mc:AlternateContent xmlns:mc="http://schemas.openxmlformats.org/markup-compatibility/2006">
              <mc:Choice xmlns:v="urn:schemas-microsoft-com:vml" Requires="v">
                <p:oleObj name="公式" r:id="rId3" imgW="1066800" imgH="482600" progId="Equation.3">
                  <p:embed/>
                </p:oleObj>
              </mc:Choice>
              <mc:Fallback>
                <p:oleObj name="公式" r:id="rId3" imgW="1066800" imgH="482600" progId="Equation.3">
                  <p:embed/>
                  <p:pic>
                    <p:nvPicPr>
                      <p:cNvPr id="0" name="Picture 2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861" y="1700808"/>
                        <a:ext cx="174307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157537" y="2577067"/>
          <a:ext cx="2828925" cy="466725"/>
        </p:xfrm>
        <a:graphic>
          <a:graphicData uri="http://schemas.openxmlformats.org/presentationml/2006/ole">
            <mc:AlternateContent xmlns:mc="http://schemas.openxmlformats.org/markup-compatibility/2006">
              <mc:Choice xmlns:v="urn:schemas-microsoft-com:vml" Requires="v">
                <p:oleObj name="公式" r:id="rId5" imgW="1765300" imgH="292100" progId="Equation.3">
                  <p:embed/>
                </p:oleObj>
              </mc:Choice>
              <mc:Fallback>
                <p:oleObj name="公式" r:id="rId5" imgW="1765300" imgH="292100" progId="Equation.3">
                  <p:embed/>
                  <p:pic>
                    <p:nvPicPr>
                      <p:cNvPr id="0" name="Picture 2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7537" y="2577067"/>
                        <a:ext cx="28289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947987" y="3096051"/>
          <a:ext cx="3248025" cy="981075"/>
        </p:xfrm>
        <a:graphic>
          <a:graphicData uri="http://schemas.openxmlformats.org/presentationml/2006/ole">
            <mc:AlternateContent xmlns:mc="http://schemas.openxmlformats.org/markup-compatibility/2006">
              <mc:Choice xmlns:v="urn:schemas-microsoft-com:vml" Requires="v">
                <p:oleObj name="公式" r:id="rId7" imgW="1892300" imgH="571500" progId="Equation.3">
                  <p:embed/>
                </p:oleObj>
              </mc:Choice>
              <mc:Fallback>
                <p:oleObj name="公式" r:id="rId7" imgW="1892300" imgH="571500" progId="Equation.3">
                  <p:embed/>
                  <p:pic>
                    <p:nvPicPr>
                      <p:cNvPr id="0" name="Picture 2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7987" y="3096051"/>
                        <a:ext cx="324802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257550" y="4941887"/>
          <a:ext cx="2628900" cy="923925"/>
        </p:xfrm>
        <a:graphic>
          <a:graphicData uri="http://schemas.openxmlformats.org/presentationml/2006/ole">
            <mc:AlternateContent xmlns:mc="http://schemas.openxmlformats.org/markup-compatibility/2006">
              <mc:Choice xmlns:v="urn:schemas-microsoft-com:vml" Requires="v">
                <p:oleObj name="公式" r:id="rId9" imgW="1612900" imgH="571500" progId="Equation.3">
                  <p:embed/>
                </p:oleObj>
              </mc:Choice>
              <mc:Fallback>
                <p:oleObj name="公式" r:id="rId9" imgW="1612900" imgH="571500" progId="Equation.3">
                  <p:embed/>
                  <p:pic>
                    <p:nvPicPr>
                      <p:cNvPr id="0" name="Picture 2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7550" y="4941887"/>
                        <a:ext cx="2628900" cy="92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517164" y="2636912"/>
            <a:ext cx="1159292" cy="461665"/>
          </a:xfrm>
          <a:prstGeom prst="rect">
            <a:avLst/>
          </a:prstGeom>
        </p:spPr>
        <p:txBody>
          <a:bodyPr wrap="none">
            <a:spAutoFit/>
          </a:bodyPr>
          <a:lstStyle/>
          <a:p>
            <a:r>
              <a:rPr lang="en-US" altLang="zh-CN" dirty="0">
                <a:solidFill>
                  <a:schemeClr val="bg1"/>
                </a:solidFill>
              </a:rPr>
              <a:t>(5.2.18)</a:t>
            </a:r>
            <a:endParaRPr lang="zh-CN" altLang="en-US" dirty="0">
              <a:solidFill>
                <a:schemeClr val="bg1"/>
              </a:solidFill>
            </a:endParaRPr>
          </a:p>
        </p:txBody>
      </p:sp>
      <p:sp>
        <p:nvSpPr>
          <p:cNvPr id="14" name="矩形 13"/>
          <p:cNvSpPr/>
          <p:nvPr/>
        </p:nvSpPr>
        <p:spPr>
          <a:xfrm>
            <a:off x="7517164" y="3356992"/>
            <a:ext cx="1159292" cy="461665"/>
          </a:xfrm>
          <a:prstGeom prst="rect">
            <a:avLst/>
          </a:prstGeom>
        </p:spPr>
        <p:txBody>
          <a:bodyPr wrap="none">
            <a:spAutoFit/>
          </a:bodyPr>
          <a:lstStyle/>
          <a:p>
            <a:r>
              <a:rPr lang="en-US" altLang="zh-CN" dirty="0">
                <a:solidFill>
                  <a:schemeClr val="bg1"/>
                </a:solidFill>
              </a:rPr>
              <a:t>(5.2.19)</a:t>
            </a:r>
            <a:endParaRPr lang="zh-CN" altLang="en-US" dirty="0">
              <a:solidFill>
                <a:schemeClr val="bg1"/>
              </a:solidFill>
            </a:endParaRPr>
          </a:p>
        </p:txBody>
      </p:sp>
      <p:sp>
        <p:nvSpPr>
          <p:cNvPr id="15" name="矩形 14"/>
          <p:cNvSpPr/>
          <p:nvPr/>
        </p:nvSpPr>
        <p:spPr>
          <a:xfrm>
            <a:off x="7517164" y="5271591"/>
            <a:ext cx="1159292" cy="461665"/>
          </a:xfrm>
          <a:prstGeom prst="rect">
            <a:avLst/>
          </a:prstGeom>
        </p:spPr>
        <p:txBody>
          <a:bodyPr wrap="none">
            <a:spAutoFit/>
          </a:bodyPr>
          <a:lstStyle/>
          <a:p>
            <a:r>
              <a:rPr lang="en-US" altLang="zh-CN" dirty="0">
                <a:solidFill>
                  <a:schemeClr val="bg1"/>
                </a:solidFill>
              </a:rPr>
              <a:t>(5.2.20)</a:t>
            </a:r>
            <a:endParaRPr lang="zh-CN" alt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5.2.2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半导体激光器的动态分析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17</a:t>
            </a:fld>
            <a:endParaRPr lang="en-US" altLang="zh-CN" dirty="0"/>
          </a:p>
        </p:txBody>
      </p:sp>
      <mc:AlternateContent xmlns:mc="http://schemas.openxmlformats.org/markup-compatibility/2006">
        <mc:Choice xmlns:a14="http://schemas.microsoft.com/office/drawing/2010/main" Requires="a14">
          <p:sp>
            <p:nvSpPr>
              <p:cNvPr id="2" name="TextBox 1"/>
              <p:cNvSpPr txBox="1"/>
              <p:nvPr/>
            </p:nvSpPr>
            <p:spPr>
              <a:xfrm>
                <a:off x="455400" y="1484784"/>
                <a:ext cx="8233200" cy="4703852"/>
              </a:xfrm>
              <a:prstGeom prst="rect">
                <a:avLst/>
              </a:prstGeom>
              <a:noFill/>
              <a:ln w="19050">
                <a:noFill/>
              </a:ln>
            </p:spPr>
            <p:txBody>
              <a:bodyPr wrap="square" rtlCol="0">
                <a:spAutoFit/>
              </a:bodyPr>
              <a:lstStyle/>
              <a:p>
                <a:pPr marL="457200" indent="-457200" algn="just">
                  <a:buFont typeface="Arial" panose="020B0604020202020204" pitchFamily="34" charset="0"/>
                  <a:buChar char="•"/>
                </a:pPr>
                <a:r>
                  <a:rPr lang="zh-CN" altLang="zh-CN" sz="2800" b="1" dirty="0">
                    <a:solidFill>
                      <a:srgbClr val="C00000"/>
                    </a:solidFill>
                  </a:rPr>
                  <a:t>讨论：</a:t>
                </a:r>
              </a:p>
              <a:p>
                <a:pPr marL="457200" lvl="0" indent="-457200" algn="just">
                  <a:buFont typeface="+mj-ea"/>
                  <a:buAutoNum type="circleNumDbPlain"/>
                </a:pPr>
                <a:r>
                  <a:rPr lang="zh-CN" altLang="zh-CN" dirty="0">
                    <a:solidFill>
                      <a:schemeClr val="bg1"/>
                    </a:solidFill>
                  </a:rPr>
                  <a:t>当</a:t>
                </a:r>
                <a14:m>
                  <m:oMath xmlns:m="http://schemas.openxmlformats.org/officeDocument/2006/math">
                    <m:r>
                      <a:rPr lang="en-US" altLang="zh-CN" i="1" dirty="0" smtClean="0">
                        <a:solidFill>
                          <a:schemeClr val="bg1"/>
                        </a:solidFill>
                        <a:latin typeface="Cambria Math" panose="02040503050406030204" pitchFamily="18" charset="0"/>
                        <a:sym typeface="Symbol" panose="05050102010706020507"/>
                      </a:rPr>
                      <m:t></m:t>
                    </m:r>
                    <m:r>
                      <a:rPr lang="zh-CN" altLang="en-US" i="1" dirty="0">
                        <a:solidFill>
                          <a:schemeClr val="bg1"/>
                        </a:solidFill>
                        <a:latin typeface="Cambria Math" panose="02040503050406030204" pitchFamily="18" charset="0"/>
                        <a:sym typeface="Symbol" panose="05050102010706020507"/>
                      </a:rPr>
                      <m:t>≈</m:t>
                    </m:r>
                    <m:sSub>
                      <m:sSubPr>
                        <m:ctrlPr>
                          <a:rPr lang="en-US" altLang="zh-CN" i="1" dirty="0" smtClean="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sym typeface="Symbol" panose="05050102010706020507"/>
                          </a:rPr>
                          <m:t></m:t>
                        </m:r>
                      </m:e>
                      <m:sub>
                        <m:r>
                          <a:rPr lang="en-US" altLang="zh-CN" b="0" i="1" dirty="0" smtClean="0">
                            <a:solidFill>
                              <a:schemeClr val="bg1"/>
                            </a:solidFill>
                            <a:latin typeface="Cambria Math" panose="02040503050406030204" pitchFamily="18" charset="0"/>
                          </a:rPr>
                          <m:t>𝑅</m:t>
                        </m:r>
                      </m:sub>
                    </m:sSub>
                  </m:oMath>
                </a14:m>
                <a:r>
                  <a:rPr lang="zh-CN" altLang="zh-CN" dirty="0">
                    <a:solidFill>
                      <a:schemeClr val="bg1"/>
                    </a:solidFill>
                  </a:rPr>
                  <a:t>时调制的响应度最高，超过</a:t>
                </a:r>
                <a14:m>
                  <m:oMath xmlns:m="http://schemas.openxmlformats.org/officeDocument/2006/math">
                    <m:sSub>
                      <m:sSubPr>
                        <m:ctrlPr>
                          <a:rPr lang="en-US" altLang="zh-CN" i="1" dirty="0">
                            <a:solidFill>
                              <a:schemeClr val="bg1"/>
                            </a:solidFill>
                            <a:latin typeface="Cambria Math" panose="02040503050406030204" pitchFamily="18" charset="0"/>
                          </a:rPr>
                        </m:ctrlPr>
                      </m:sSubPr>
                      <m:e>
                        <m:r>
                          <a:rPr lang="en-US" altLang="zh-CN" i="1" dirty="0">
                            <a:solidFill>
                              <a:schemeClr val="bg1"/>
                            </a:solidFill>
                            <a:latin typeface="Cambria Math" panose="02040503050406030204" pitchFamily="18" charset="0"/>
                            <a:sym typeface="Symbol" panose="05050102010706020507"/>
                          </a:rPr>
                          <m:t></m:t>
                        </m:r>
                      </m:e>
                      <m:sub>
                        <m:r>
                          <a:rPr lang="en-US" altLang="zh-CN" i="1" dirty="0">
                            <a:solidFill>
                              <a:schemeClr val="bg1"/>
                            </a:solidFill>
                            <a:latin typeface="Cambria Math" panose="02040503050406030204" pitchFamily="18" charset="0"/>
                          </a:rPr>
                          <m:t>𝑅</m:t>
                        </m:r>
                      </m:sub>
                    </m:sSub>
                  </m:oMath>
                </a14:m>
                <a:r>
                  <a:rPr lang="zh-CN" altLang="zh-CN" dirty="0">
                    <a:solidFill>
                      <a:schemeClr val="bg1"/>
                    </a:solidFill>
                  </a:rPr>
                  <a:t>后光强以很快的速度衰减，即</a:t>
                </a:r>
                <a:r>
                  <a:rPr lang="zh-CN" altLang="zh-CN" dirty="0">
                    <a:solidFill>
                      <a:srgbClr val="C00000"/>
                    </a:solidFill>
                  </a:rPr>
                  <a:t>调制带宽与</a:t>
                </a:r>
                <a14:m>
                  <m:oMath xmlns:m="http://schemas.openxmlformats.org/officeDocument/2006/math">
                    <m:sSub>
                      <m:sSubPr>
                        <m:ctrlPr>
                          <a:rPr lang="en-US" altLang="zh-CN" i="1" dirty="0">
                            <a:solidFill>
                              <a:srgbClr val="C00000"/>
                            </a:solidFill>
                            <a:latin typeface="Cambria Math" panose="02040503050406030204" pitchFamily="18" charset="0"/>
                          </a:rPr>
                        </m:ctrlPr>
                      </m:sSubPr>
                      <m:e>
                        <m:r>
                          <a:rPr lang="en-US" altLang="zh-CN" dirty="0">
                            <a:solidFill>
                              <a:srgbClr val="C00000"/>
                            </a:solidFill>
                            <a:latin typeface="Cambria Math" panose="02040503050406030204" pitchFamily="18" charset="0"/>
                            <a:sym typeface="Symbol" panose="05050102010706020507"/>
                          </a:rPr>
                          <m:t></m:t>
                        </m:r>
                      </m:e>
                      <m:sub>
                        <m:r>
                          <a:rPr lang="en-US" altLang="zh-CN" dirty="0">
                            <a:solidFill>
                              <a:srgbClr val="C00000"/>
                            </a:solidFill>
                            <a:latin typeface="Cambria Math" panose="02040503050406030204" pitchFamily="18" charset="0"/>
                          </a:rPr>
                          <m:t>𝑅</m:t>
                        </m:r>
                      </m:sub>
                    </m:sSub>
                  </m:oMath>
                </a14:m>
                <a:r>
                  <a:rPr lang="zh-CN" altLang="zh-CN" dirty="0">
                    <a:solidFill>
                      <a:srgbClr val="C00000"/>
                    </a:solidFill>
                  </a:rPr>
                  <a:t>有关</a:t>
                </a:r>
                <a:r>
                  <a:rPr lang="zh-CN" altLang="zh-CN" dirty="0">
                    <a:solidFill>
                      <a:schemeClr val="bg1"/>
                    </a:solidFill>
                  </a:rPr>
                  <a:t>。</a:t>
                </a:r>
              </a:p>
              <a:p>
                <a:pPr marL="457200" lvl="0" indent="-457200" algn="just">
                  <a:buFont typeface="+mj-ea"/>
                  <a:buAutoNum type="circleNumDbPlain"/>
                </a:pPr>
                <a:r>
                  <a:rPr lang="en-US" altLang="zh-CN" dirty="0">
                    <a:solidFill>
                      <a:schemeClr val="bg1"/>
                    </a:solidFill>
                  </a:rPr>
                  <a:t>                </a:t>
                </a:r>
                <a:r>
                  <a:rPr lang="zh-CN" altLang="zh-CN" dirty="0">
                    <a:solidFill>
                      <a:schemeClr val="bg1"/>
                    </a:solidFill>
                  </a:rPr>
                  <a:t>，即</a:t>
                </a:r>
                <a:r>
                  <a:rPr lang="zh-CN" altLang="zh-CN" dirty="0">
                    <a:solidFill>
                      <a:srgbClr val="C00000"/>
                    </a:solidFill>
                  </a:rPr>
                  <a:t>张弛振荡频率与激光器的偏置点光强有关</a:t>
                </a:r>
                <a:r>
                  <a:rPr lang="zh-CN" altLang="zh-CN" dirty="0">
                    <a:solidFill>
                      <a:schemeClr val="bg1"/>
                    </a:solidFill>
                  </a:rPr>
                  <a:t>，随着输出功率提高，</a:t>
                </a:r>
                <a:r>
                  <a:rPr lang="en-US" altLang="zh-CN" dirty="0">
                    <a:solidFill>
                      <a:schemeClr val="bg1"/>
                    </a:solidFill>
                    <a:sym typeface="Symbol" panose="05050102010706020507"/>
                  </a:rPr>
                  <a:t></a:t>
                </a:r>
                <a:r>
                  <a:rPr lang="en-US" altLang="zh-CN" baseline="-25000" dirty="0">
                    <a:solidFill>
                      <a:schemeClr val="bg1"/>
                    </a:solidFill>
                  </a:rPr>
                  <a:t>R</a:t>
                </a:r>
                <a:r>
                  <a:rPr lang="zh-CN" altLang="zh-CN" dirty="0">
                    <a:solidFill>
                      <a:schemeClr val="bg1"/>
                    </a:solidFill>
                  </a:rPr>
                  <a:t>也增加，则调制带宽也提高。</a:t>
                </a:r>
              </a:p>
              <a:p>
                <a:pPr marL="457200" lvl="0" indent="-457200" algn="just">
                  <a:buFont typeface="+mj-ea"/>
                  <a:buAutoNum type="circleNumDbPlain"/>
                </a:pPr>
                <a:r>
                  <a:rPr lang="en-US" altLang="zh-CN" dirty="0">
                    <a:solidFill>
                      <a:schemeClr val="bg1"/>
                    </a:solidFill>
                  </a:rPr>
                  <a:t>                </a:t>
                </a:r>
                <a:r>
                  <a:rPr lang="zh-CN" altLang="zh-CN" dirty="0">
                    <a:solidFill>
                      <a:schemeClr val="bg1"/>
                    </a:solidFill>
                  </a:rPr>
                  <a:t>，即</a:t>
                </a:r>
                <a:r>
                  <a:rPr lang="zh-CN" altLang="zh-CN" dirty="0">
                    <a:solidFill>
                      <a:srgbClr val="C00000"/>
                    </a:solidFill>
                  </a:rPr>
                  <a:t>微分增益</a:t>
                </a:r>
                <a:r>
                  <a:rPr lang="en-US" altLang="zh-CN" dirty="0">
                    <a:solidFill>
                      <a:srgbClr val="C00000"/>
                    </a:solidFill>
                  </a:rPr>
                  <a:t>a</a:t>
                </a:r>
                <a:r>
                  <a:rPr lang="zh-CN" altLang="zh-CN" dirty="0">
                    <a:solidFill>
                      <a:srgbClr val="C00000"/>
                    </a:solidFill>
                  </a:rPr>
                  <a:t>越大，</a:t>
                </a:r>
                <a:r>
                  <a:rPr lang="en-US" altLang="zh-CN" dirty="0">
                    <a:solidFill>
                      <a:srgbClr val="C00000"/>
                    </a:solidFill>
                    <a:sym typeface="Symbol" panose="05050102010706020507"/>
                  </a:rPr>
                  <a:t></a:t>
                </a:r>
                <a:r>
                  <a:rPr lang="en-US" altLang="zh-CN" baseline="-25000" dirty="0">
                    <a:solidFill>
                      <a:srgbClr val="C00000"/>
                    </a:solidFill>
                  </a:rPr>
                  <a:t>R</a:t>
                </a:r>
                <a:r>
                  <a:rPr lang="zh-CN" altLang="zh-CN" dirty="0">
                    <a:solidFill>
                      <a:srgbClr val="C00000"/>
                    </a:solidFill>
                  </a:rPr>
                  <a:t>也越大</a:t>
                </a:r>
                <a:r>
                  <a:rPr lang="zh-CN" altLang="zh-CN" dirty="0">
                    <a:solidFill>
                      <a:schemeClr val="bg1"/>
                    </a:solidFill>
                  </a:rPr>
                  <a:t>，所以量子阱激光器的调制速度高。</a:t>
                </a:r>
              </a:p>
              <a:p>
                <a:pPr marL="457200" lvl="0" indent="-457200" algn="just">
                  <a:lnSpc>
                    <a:spcPts val="3800"/>
                  </a:lnSpc>
                  <a:buFont typeface="+mj-ea"/>
                  <a:buAutoNum type="circleNumDbPlain"/>
                </a:pPr>
                <a:r>
                  <a:rPr lang="en-US" altLang="zh-CN" dirty="0">
                    <a:solidFill>
                      <a:schemeClr val="bg1"/>
                    </a:solidFill>
                  </a:rPr>
                  <a:t>                </a:t>
                </a:r>
                <a:r>
                  <a:rPr lang="zh-CN" altLang="zh-CN" dirty="0">
                    <a:solidFill>
                      <a:schemeClr val="bg1"/>
                    </a:solidFill>
                  </a:rPr>
                  <a:t>，</a:t>
                </a:r>
                <a:r>
                  <a:rPr lang="zh-CN" altLang="en-US" dirty="0">
                    <a:solidFill>
                      <a:schemeClr val="bg1"/>
                    </a:solidFill>
                  </a:rPr>
                  <a:t>即</a:t>
                </a:r>
                <a:r>
                  <a:rPr lang="zh-CN" altLang="zh-CN" dirty="0">
                    <a:solidFill>
                      <a:srgbClr val="C00000"/>
                    </a:solidFill>
                  </a:rPr>
                  <a:t>光子寿命越短，</a:t>
                </a:r>
                <a:r>
                  <a:rPr lang="en-US" altLang="zh-CN" dirty="0">
                    <a:solidFill>
                      <a:srgbClr val="C00000"/>
                    </a:solidFill>
                    <a:sym typeface="Symbol" panose="05050102010706020507"/>
                  </a:rPr>
                  <a:t></a:t>
                </a:r>
                <a:r>
                  <a:rPr lang="en-US" altLang="zh-CN" baseline="-25000" dirty="0">
                    <a:solidFill>
                      <a:srgbClr val="C00000"/>
                    </a:solidFill>
                  </a:rPr>
                  <a:t>R</a:t>
                </a:r>
                <a:r>
                  <a:rPr lang="zh-CN" altLang="zh-CN" dirty="0">
                    <a:solidFill>
                      <a:srgbClr val="C00000"/>
                    </a:solidFill>
                  </a:rPr>
                  <a:t>越大</a:t>
                </a:r>
                <a:r>
                  <a:rPr lang="zh-CN" altLang="zh-CN" dirty="0">
                    <a:solidFill>
                      <a:schemeClr val="bg1"/>
                    </a:solidFill>
                  </a:rPr>
                  <a:t>。</a:t>
                </a:r>
              </a:p>
              <a:p>
                <a:pPr marL="457200" lvl="0" indent="-457200" algn="just">
                  <a:buFont typeface="+mj-ea"/>
                  <a:buAutoNum type="circleNumDbPlain"/>
                </a:pPr>
                <a:r>
                  <a:rPr lang="zh-CN" altLang="zh-CN" dirty="0">
                    <a:solidFill>
                      <a:schemeClr val="bg1"/>
                    </a:solidFill>
                  </a:rPr>
                  <a:t>光子寿命和腔损耗有关，即</a:t>
                </a:r>
                <a:r>
                  <a:rPr lang="zh-CN" altLang="en-US" dirty="0">
                    <a:solidFill>
                      <a:srgbClr val="C00000"/>
                    </a:solidFill>
                  </a:rPr>
                  <a:t>光子寿命</a:t>
                </a:r>
                <a:r>
                  <a:rPr lang="zh-CN" altLang="zh-CN" dirty="0">
                    <a:solidFill>
                      <a:srgbClr val="C00000"/>
                    </a:solidFill>
                  </a:rPr>
                  <a:t>与反射率和腔长有很大关系</a:t>
                </a:r>
                <a:r>
                  <a:rPr lang="zh-CN" altLang="en-US" dirty="0">
                    <a:solidFill>
                      <a:schemeClr val="bg1"/>
                    </a:solidFill>
                  </a:rPr>
                  <a:t>。</a:t>
                </a:r>
                <a:r>
                  <a:rPr lang="zh-CN" altLang="zh-CN" dirty="0">
                    <a:solidFill>
                      <a:schemeClr val="bg1"/>
                    </a:solidFill>
                  </a:rPr>
                  <a:t>快速调制导致δ</a:t>
                </a:r>
                <a14:m>
                  <m:oMath xmlns:m="http://schemas.openxmlformats.org/officeDocument/2006/math">
                    <m:r>
                      <a:rPr lang="zh-CN" altLang="en-US" i="1" smtClean="0">
                        <a:solidFill>
                          <a:schemeClr val="bg1"/>
                        </a:solidFill>
                        <a:latin typeface="Cambria Math" panose="02040503050406030204" pitchFamily="18" charset="0"/>
                      </a:rPr>
                      <m:t>𝜆</m:t>
                    </m:r>
                  </m:oMath>
                </a14:m>
                <a:r>
                  <a:rPr lang="zh-CN" altLang="zh-CN" dirty="0">
                    <a:solidFill>
                      <a:schemeClr val="bg1"/>
                    </a:solidFill>
                  </a:rPr>
                  <a:t>，</a:t>
                </a:r>
                <a:r>
                  <a:rPr lang="en-US" altLang="zh-CN" dirty="0" err="1">
                    <a:solidFill>
                      <a:schemeClr val="bg1"/>
                    </a:solidFill>
                  </a:rPr>
                  <a:t>Eg</a:t>
                </a:r>
                <a:r>
                  <a:rPr lang="zh-CN" altLang="zh-CN" dirty="0">
                    <a:solidFill>
                      <a:schemeClr val="bg1"/>
                    </a:solidFill>
                  </a:rPr>
                  <a:t>和</a:t>
                </a:r>
                <a:r>
                  <a:rPr lang="en-US" altLang="zh-CN" dirty="0">
                    <a:solidFill>
                      <a:schemeClr val="bg1"/>
                    </a:solidFill>
                  </a:rPr>
                  <a:t>n</a:t>
                </a:r>
                <a:r>
                  <a:rPr lang="zh-CN" altLang="zh-CN" dirty="0">
                    <a:solidFill>
                      <a:schemeClr val="bg1"/>
                    </a:solidFill>
                  </a:rPr>
                  <a:t>变化，相位变化，导致啁啾</a:t>
                </a:r>
                <a:r>
                  <a:rPr lang="en-US" altLang="zh-CN" dirty="0">
                    <a:solidFill>
                      <a:schemeClr val="bg1"/>
                    </a:solidFill>
                  </a:rPr>
                  <a:t>(chirp)</a:t>
                </a:r>
                <a:r>
                  <a:rPr lang="zh-CN" altLang="zh-CN" dirty="0">
                    <a:solidFill>
                      <a:schemeClr val="bg1"/>
                    </a:solidFill>
                  </a:rPr>
                  <a:t>。</a:t>
                </a:r>
              </a:p>
              <a:p>
                <a:pPr marL="457200" indent="-457200" algn="just">
                  <a:buFont typeface="+mj-ea"/>
                  <a:buAutoNum type="circleNumDbPlain"/>
                </a:pPr>
                <a:endParaRPr lang="zh-CN" altLang="en-US" dirty="0">
                  <a:solidFill>
                    <a:schemeClr val="bg1"/>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455400" y="1484784"/>
                <a:ext cx="8233200" cy="4703852"/>
              </a:xfrm>
              <a:prstGeom prst="rect">
                <a:avLst/>
              </a:prstGeom>
              <a:blipFill>
                <a:blip r:embed="rId3"/>
                <a:stretch>
                  <a:fillRect l="-1333" t="-1816" r="-4963"/>
                </a:stretch>
              </a:blipFill>
              <a:ln w="19050">
                <a:noFill/>
              </a:ln>
            </p:spPr>
            <p:txBody>
              <a:bodyPr/>
              <a:lstStyle/>
              <a:p>
                <a:r>
                  <a:rPr lang="zh-CN" altLang="en-US">
                    <a:noFill/>
                  </a:rPr>
                  <a:t> </a:t>
                </a:r>
              </a:p>
            </p:txBody>
          </p:sp>
        </mc:Fallback>
      </mc:AlternateContent>
      <p:sp>
        <p:nvSpPr>
          <p:cNvPr id="10" name="Rectangle 88"/>
          <p:cNvSpPr>
            <a:spLocks noChangeArrowheads="1"/>
          </p:cNvSpPr>
          <p:nvPr/>
        </p:nvSpPr>
        <p:spPr bwMode="auto">
          <a:xfrm>
            <a:off x="0" y="-99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1043608" y="2681536"/>
          <a:ext cx="1076325" cy="428625"/>
        </p:xfrm>
        <a:graphic>
          <a:graphicData uri="http://schemas.openxmlformats.org/presentationml/2006/ole">
            <mc:AlternateContent xmlns:mc="http://schemas.openxmlformats.org/markup-compatibility/2006">
              <mc:Choice xmlns:v="urn:schemas-microsoft-com:vml" Requires="v">
                <p:oleObj name="公式" r:id="rId4" imgW="635000" imgH="254000" progId="Equation.3">
                  <p:embed/>
                </p:oleObj>
              </mc:Choice>
              <mc:Fallback>
                <p:oleObj name="公式" r:id="rId4" imgW="635000" imgH="254000" progId="Equation.3">
                  <p:embed/>
                  <p:pic>
                    <p:nvPicPr>
                      <p:cNvPr id="0" name="Picture 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681536"/>
                        <a:ext cx="10763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0"/>
          <p:cNvSpPr>
            <a:spLocks noChangeArrowheads="1"/>
          </p:cNvSpPr>
          <p:nvPr/>
        </p:nvSpPr>
        <p:spPr bwMode="auto">
          <a:xfrm>
            <a:off x="0" y="-99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177238800"/>
              </p:ext>
            </p:extLst>
          </p:nvPr>
        </p:nvGraphicFramePr>
        <p:xfrm>
          <a:off x="1062991" y="3367009"/>
          <a:ext cx="904875" cy="400050"/>
        </p:xfrm>
        <a:graphic>
          <a:graphicData uri="http://schemas.openxmlformats.org/presentationml/2006/ole">
            <mc:AlternateContent xmlns:mc="http://schemas.openxmlformats.org/markup-compatibility/2006">
              <mc:Choice xmlns:v="urn:schemas-microsoft-com:vml" Requires="v">
                <p:oleObj name="公式" r:id="rId6" imgW="495300" imgH="228600" progId="Equation.3">
                  <p:embed/>
                </p:oleObj>
              </mc:Choice>
              <mc:Fallback>
                <p:oleObj name="公式" r:id="rId6" imgW="495300" imgH="228600" progId="Equation.3">
                  <p:embed/>
                  <p:pic>
                    <p:nvPicPr>
                      <p:cNvPr id="0" name="Picture 2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2991" y="3367009"/>
                        <a:ext cx="9048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92"/>
          <p:cNvSpPr>
            <a:spLocks noChangeArrowheads="1"/>
          </p:cNvSpPr>
          <p:nvPr/>
        </p:nvSpPr>
        <p:spPr bwMode="auto">
          <a:xfrm>
            <a:off x="0" y="-99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221849103"/>
              </p:ext>
            </p:extLst>
          </p:nvPr>
        </p:nvGraphicFramePr>
        <p:xfrm>
          <a:off x="1115617" y="4134576"/>
          <a:ext cx="864096" cy="628434"/>
        </p:xfrm>
        <a:graphic>
          <a:graphicData uri="http://schemas.openxmlformats.org/presentationml/2006/ole">
            <mc:AlternateContent xmlns:mc="http://schemas.openxmlformats.org/markup-compatibility/2006">
              <mc:Choice xmlns:v="urn:schemas-microsoft-com:vml" Requires="v">
                <p:oleObj name="公式" r:id="rId8" imgW="596900" imgH="444500" progId="Equation.3">
                  <p:embed/>
                </p:oleObj>
              </mc:Choice>
              <mc:Fallback>
                <p:oleObj name="公式" r:id="rId8" imgW="596900" imgH="444500" progId="Equation.3">
                  <p:embed/>
                  <p:pic>
                    <p:nvPicPr>
                      <p:cNvPr id="0" name="Picture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5617" y="4134576"/>
                        <a:ext cx="864096" cy="628434"/>
                      </a:xfrm>
                      <a:prstGeom prst="rect">
                        <a:avLst/>
                      </a:prstGeom>
                      <a:noFill/>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18</a:t>
            </a:fld>
            <a:endParaRPr lang="en-US" altLang="zh-CN" dirty="0"/>
          </a:p>
        </p:txBody>
      </p:sp>
      <p:sp>
        <p:nvSpPr>
          <p:cNvPr id="2" name="TextBox 1"/>
          <p:cNvSpPr txBox="1"/>
          <p:nvPr/>
        </p:nvSpPr>
        <p:spPr>
          <a:xfrm>
            <a:off x="453600" y="1621735"/>
            <a:ext cx="8233200" cy="3600986"/>
          </a:xfrm>
          <a:prstGeom prst="rect">
            <a:avLst/>
          </a:prstGeom>
          <a:noFill/>
        </p:spPr>
        <p:txBody>
          <a:bodyPr wrap="square" rtlCol="0">
            <a:spAutoFit/>
          </a:bodyPr>
          <a:lstStyle/>
          <a:p>
            <a:pPr marL="457200" indent="-457200">
              <a:buFont typeface="Arial" panose="020B0604020202020204" pitchFamily="34" charset="0"/>
              <a:buChar char="•"/>
            </a:pPr>
            <a:r>
              <a:rPr lang="zh-CN" altLang="zh-CN" sz="2800" b="1" dirty="0">
                <a:solidFill>
                  <a:schemeClr val="bg1"/>
                </a:solidFill>
              </a:rPr>
              <a:t>模式稳定性问题</a:t>
            </a:r>
            <a:r>
              <a:rPr lang="zh-CN" altLang="zh-CN" sz="2800" dirty="0">
                <a:solidFill>
                  <a:schemeClr val="bg1"/>
                </a:solidFill>
              </a:rPr>
              <a:t>主要讨论</a:t>
            </a:r>
            <a:r>
              <a:rPr lang="zh-CN" altLang="zh-CN" sz="2800" dirty="0">
                <a:solidFill>
                  <a:srgbClr val="C00000"/>
                </a:solidFill>
              </a:rPr>
              <a:t>纵模</a:t>
            </a:r>
            <a:r>
              <a:rPr lang="zh-CN" altLang="zh-CN" sz="2800" dirty="0">
                <a:solidFill>
                  <a:schemeClr val="bg1"/>
                </a:solidFill>
              </a:rPr>
              <a:t>在动态调制时的稳定性问题</a:t>
            </a:r>
            <a:r>
              <a:rPr lang="en-US" altLang="zh-CN" sz="2800" dirty="0">
                <a:solidFill>
                  <a:schemeClr val="bg1"/>
                </a:solidFill>
              </a:rPr>
              <a:t>——</a:t>
            </a:r>
            <a:endParaRPr lang="zh-CN" altLang="zh-CN" sz="2800" dirty="0">
              <a:solidFill>
                <a:schemeClr val="bg1"/>
              </a:solidFill>
            </a:endParaRPr>
          </a:p>
          <a:p>
            <a:pPr marL="914400" lvl="1" indent="-457200">
              <a:buFont typeface="Wingdings" panose="05000000000000000000" pitchFamily="2" charset="2"/>
              <a:buChar char="ü"/>
            </a:pPr>
            <a:r>
              <a:rPr lang="zh-CN" altLang="zh-CN" dirty="0">
                <a:solidFill>
                  <a:schemeClr val="bg1"/>
                </a:solidFill>
              </a:rPr>
              <a:t>满足相位条件的纵模很多</a:t>
            </a:r>
            <a:r>
              <a:rPr lang="zh-CN" altLang="en-US" dirty="0">
                <a:solidFill>
                  <a:schemeClr val="bg1"/>
                </a:solidFill>
              </a:rPr>
              <a:t>，</a:t>
            </a:r>
            <a:r>
              <a:rPr lang="zh-CN" altLang="zh-CN" dirty="0">
                <a:solidFill>
                  <a:schemeClr val="bg1"/>
                </a:solidFill>
              </a:rPr>
              <a:t>由于</a:t>
            </a:r>
            <a:r>
              <a:rPr lang="zh-CN" altLang="zh-CN" dirty="0">
                <a:solidFill>
                  <a:srgbClr val="C00000"/>
                </a:solidFill>
              </a:rPr>
              <a:t>模式竞争</a:t>
            </a:r>
            <a:r>
              <a:rPr lang="zh-CN" altLang="zh-CN" dirty="0">
                <a:solidFill>
                  <a:schemeClr val="bg1"/>
                </a:solidFill>
              </a:rPr>
              <a:t>的作用，电流大于阈值电流后，主模与其他边模的光强比将随着电流增大而增大。</a:t>
            </a:r>
            <a:endParaRPr lang="en-US" altLang="zh-CN" dirty="0">
              <a:solidFill>
                <a:schemeClr val="bg1"/>
              </a:solidFill>
            </a:endParaRPr>
          </a:p>
          <a:p>
            <a:pPr marL="914400" lvl="1" indent="-457200">
              <a:buFont typeface="Wingdings" panose="05000000000000000000" pitchFamily="2" charset="2"/>
              <a:buChar char="ü"/>
            </a:pPr>
            <a:r>
              <a:rPr lang="zh-CN" altLang="zh-CN" dirty="0">
                <a:solidFill>
                  <a:schemeClr val="bg1"/>
                </a:solidFill>
              </a:rPr>
              <a:t>主模强度和边模强度的最大值之比称为</a:t>
            </a:r>
            <a:r>
              <a:rPr lang="zh-CN" altLang="zh-CN" dirty="0">
                <a:solidFill>
                  <a:srgbClr val="C00000"/>
                </a:solidFill>
              </a:rPr>
              <a:t>边模抑制比</a:t>
            </a:r>
            <a:r>
              <a:rPr lang="en-US" altLang="zh-CN" dirty="0">
                <a:solidFill>
                  <a:srgbClr val="C00000"/>
                </a:solidFill>
              </a:rPr>
              <a:t>(side mode suppress ratio)</a:t>
            </a:r>
            <a:r>
              <a:rPr lang="zh-CN" altLang="zh-CN" dirty="0">
                <a:solidFill>
                  <a:schemeClr val="bg1"/>
                </a:solidFill>
              </a:rPr>
              <a:t>，是标志纵模性能的一个重要指标。</a:t>
            </a:r>
          </a:p>
          <a:p>
            <a:endParaRPr lang="zh-CN" altLang="en-US" sz="28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19</a:t>
            </a:fld>
            <a:endParaRPr lang="en-US" altLang="zh-CN" dirty="0"/>
          </a:p>
        </p:txBody>
      </p:sp>
      <p:graphicFrame>
        <p:nvGraphicFramePr>
          <p:cNvPr id="17410" name="Object 11"/>
          <p:cNvGraphicFramePr>
            <a:graphicFrameLocks noChangeAspect="1"/>
          </p:cNvGraphicFramePr>
          <p:nvPr/>
        </p:nvGraphicFramePr>
        <p:xfrm>
          <a:off x="1043608" y="1340768"/>
          <a:ext cx="6336704" cy="4726858"/>
        </p:xfrm>
        <a:graphic>
          <a:graphicData uri="http://schemas.openxmlformats.org/presentationml/2006/ole">
            <mc:AlternateContent xmlns:mc="http://schemas.openxmlformats.org/markup-compatibility/2006">
              <mc:Choice xmlns:v="urn:schemas-microsoft-com:vml" Requires="v">
                <p:oleObj name="VISIO" r:id="rId2" imgW="6091555" imgH="4538345" progId="Visio.Drawing.11">
                  <p:embed/>
                </p:oleObj>
              </mc:Choice>
              <mc:Fallback>
                <p:oleObj name="VISIO" r:id="rId2" imgW="6091555" imgH="4538345" progId="Visio.Drawing.11">
                  <p:embed/>
                  <p:pic>
                    <p:nvPicPr>
                      <p:cNvPr id="0" name="Picture 1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340768"/>
                        <a:ext cx="6336704" cy="4726858"/>
                      </a:xfrm>
                      <a:prstGeom prst="rect">
                        <a:avLst/>
                      </a:prstGeom>
                      <a:noFill/>
                    </p:spPr>
                  </p:pic>
                </p:oleObj>
              </mc:Fallback>
            </mc:AlternateContent>
          </a:graphicData>
        </a:graphic>
      </p:graphicFrame>
      <p:sp>
        <p:nvSpPr>
          <p:cNvPr id="8"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457200" y="1441374"/>
            <a:ext cx="8229600" cy="4867946"/>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marL="457200"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5.1</a:t>
            </a:r>
            <a:r>
              <a:rPr lang="zh-CN" altLang="en-US" dirty="0">
                <a:solidFill>
                  <a:schemeClr val="bg1"/>
                </a:solidFill>
                <a:latin typeface="Times New Roman" panose="02020603050405020304" pitchFamily="18" charset="0"/>
                <a:cs typeface="Times New Roman" panose="02020603050405020304" pitchFamily="18" charset="0"/>
              </a:rPr>
              <a:t>发光二极管直接调制</a:t>
            </a:r>
            <a:endParaRPr lang="en-US" altLang="zh-CN" dirty="0">
              <a:solidFill>
                <a:schemeClr val="bg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5.2 </a:t>
            </a:r>
            <a:r>
              <a:rPr lang="zh-CN" altLang="en-US" dirty="0">
                <a:solidFill>
                  <a:schemeClr val="bg1"/>
                </a:solidFill>
                <a:latin typeface="Times New Roman" panose="02020603050405020304" pitchFamily="18" charset="0"/>
                <a:cs typeface="Times New Roman" panose="02020603050405020304" pitchFamily="18" charset="0"/>
              </a:rPr>
              <a:t>半导体激光器直接调制</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5.2.1 </a:t>
            </a:r>
            <a:r>
              <a:rPr lang="zh-CN" altLang="en-US" dirty="0">
                <a:solidFill>
                  <a:schemeClr val="bg1"/>
                </a:solidFill>
                <a:latin typeface="Times New Roman" panose="02020603050405020304" pitchFamily="18" charset="0"/>
                <a:cs typeface="Times New Roman" panose="02020603050405020304" pitchFamily="18" charset="0"/>
              </a:rPr>
              <a:t>半导体激光器的瞬态特性</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5.2.2 </a:t>
            </a:r>
            <a:r>
              <a:rPr lang="zh-CN" altLang="en-US" dirty="0">
                <a:solidFill>
                  <a:schemeClr val="bg1"/>
                </a:solidFill>
                <a:latin typeface="Times New Roman" panose="02020603050405020304" pitchFamily="18" charset="0"/>
                <a:cs typeface="Times New Roman" panose="02020603050405020304" pitchFamily="18" charset="0"/>
              </a:rPr>
              <a:t>半导体激光器的动态分析</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5.2.3 </a:t>
            </a:r>
            <a:r>
              <a:rPr lang="zh-CN" altLang="en-US" dirty="0">
                <a:solidFill>
                  <a:schemeClr val="bg1"/>
                </a:solidFill>
                <a:latin typeface="Times New Roman" panose="02020603050405020304" pitchFamily="18" charset="0"/>
                <a:cs typeface="Times New Roman" panose="02020603050405020304" pitchFamily="18" charset="0"/>
              </a:rPr>
              <a:t>半导体激光器的模式稳定性问题</a:t>
            </a:r>
            <a:endParaRPr lang="en-US" altLang="zh-CN" dirty="0">
              <a:solidFill>
                <a:schemeClr val="bg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5.3 DFB</a:t>
            </a:r>
            <a:r>
              <a:rPr lang="zh-CN" altLang="en-US" dirty="0">
                <a:solidFill>
                  <a:schemeClr val="bg1"/>
                </a:solidFill>
                <a:latin typeface="Times New Roman" panose="02020603050405020304" pitchFamily="18" charset="0"/>
                <a:cs typeface="Times New Roman" panose="02020603050405020304" pitchFamily="18" charset="0"/>
              </a:rPr>
              <a:t>激光器和</a:t>
            </a:r>
            <a:r>
              <a:rPr lang="en-US" altLang="zh-CN" dirty="0">
                <a:solidFill>
                  <a:schemeClr val="bg1"/>
                </a:solidFill>
                <a:latin typeface="Times New Roman" panose="02020603050405020304" pitchFamily="18" charset="0"/>
                <a:cs typeface="Times New Roman" panose="02020603050405020304" pitchFamily="18" charset="0"/>
              </a:rPr>
              <a:t>DBR</a:t>
            </a:r>
            <a:r>
              <a:rPr lang="zh-CN" altLang="en-US" dirty="0">
                <a:solidFill>
                  <a:schemeClr val="bg1"/>
                </a:solidFill>
                <a:latin typeface="Times New Roman" panose="02020603050405020304" pitchFamily="18" charset="0"/>
                <a:cs typeface="Times New Roman" panose="02020603050405020304" pitchFamily="18" charset="0"/>
              </a:rPr>
              <a:t>激光器</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5.3.1 </a:t>
            </a:r>
            <a:r>
              <a:rPr lang="zh-CN" altLang="en-US" dirty="0">
                <a:solidFill>
                  <a:schemeClr val="bg1"/>
                </a:solidFill>
                <a:latin typeface="Times New Roman" panose="02020603050405020304" pitchFamily="18" charset="0"/>
                <a:cs typeface="Times New Roman" panose="02020603050405020304" pitchFamily="18" charset="0"/>
              </a:rPr>
              <a:t>什么是</a:t>
            </a:r>
            <a:r>
              <a:rPr lang="en-US" altLang="zh-CN" dirty="0">
                <a:solidFill>
                  <a:schemeClr val="bg1"/>
                </a:solidFill>
                <a:latin typeface="Times New Roman" panose="02020603050405020304" pitchFamily="18" charset="0"/>
                <a:cs typeface="Times New Roman" panose="02020603050405020304" pitchFamily="18" charset="0"/>
              </a:rPr>
              <a:t>DFB</a:t>
            </a:r>
            <a:r>
              <a:rPr lang="zh-CN" altLang="en-US" dirty="0">
                <a:solidFill>
                  <a:schemeClr val="bg1"/>
                </a:solidFill>
                <a:latin typeface="Times New Roman" panose="02020603050405020304" pitchFamily="18" charset="0"/>
                <a:cs typeface="Times New Roman" panose="02020603050405020304" pitchFamily="18" charset="0"/>
              </a:rPr>
              <a:t>激光器和</a:t>
            </a:r>
            <a:r>
              <a:rPr lang="en-US" altLang="zh-CN" dirty="0">
                <a:solidFill>
                  <a:schemeClr val="bg1"/>
                </a:solidFill>
                <a:latin typeface="Times New Roman" panose="02020603050405020304" pitchFamily="18" charset="0"/>
                <a:cs typeface="Times New Roman" panose="02020603050405020304" pitchFamily="18" charset="0"/>
              </a:rPr>
              <a:t>DBR</a:t>
            </a:r>
            <a:r>
              <a:rPr lang="zh-CN" altLang="en-US" dirty="0">
                <a:solidFill>
                  <a:schemeClr val="bg1"/>
                </a:solidFill>
                <a:latin typeface="Times New Roman" panose="02020603050405020304" pitchFamily="18" charset="0"/>
                <a:cs typeface="Times New Roman" panose="02020603050405020304" pitchFamily="18" charset="0"/>
              </a:rPr>
              <a:t>激光器？</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5.3.2</a:t>
            </a:r>
            <a:r>
              <a:rPr lang="zh-CN" altLang="en-US" dirty="0">
                <a:solidFill>
                  <a:schemeClr val="bg1"/>
                </a:solidFill>
                <a:latin typeface="Times New Roman" panose="02020603050405020304" pitchFamily="18" charset="0"/>
                <a:cs typeface="Times New Roman" panose="02020603050405020304" pitchFamily="18" charset="0"/>
              </a:rPr>
              <a:t>耦合波方程</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5.3.3 </a:t>
            </a:r>
            <a:r>
              <a:rPr lang="en-US" altLang="zh-CN"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cs typeface="Times New Roman" panose="02020603050405020304" pitchFamily="18" charset="0"/>
              </a:rPr>
              <a:t>/4</a:t>
            </a:r>
            <a:r>
              <a:rPr lang="zh-CN" altLang="en-US" dirty="0">
                <a:solidFill>
                  <a:schemeClr val="bg1"/>
                </a:solidFill>
                <a:latin typeface="Times New Roman" panose="02020603050405020304" pitchFamily="18" charset="0"/>
                <a:cs typeface="Times New Roman" panose="02020603050405020304" pitchFamily="18" charset="0"/>
              </a:rPr>
              <a:t>相移的折射率耦合</a:t>
            </a:r>
            <a:r>
              <a:rPr lang="en-US" altLang="zh-CN" dirty="0">
                <a:solidFill>
                  <a:schemeClr val="bg1"/>
                </a:solidFill>
                <a:latin typeface="Times New Roman" panose="02020603050405020304" pitchFamily="18" charset="0"/>
                <a:cs typeface="Times New Roman" panose="02020603050405020304" pitchFamily="18" charset="0"/>
              </a:rPr>
              <a:t>DFB-LD</a:t>
            </a:r>
          </a:p>
        </p:txBody>
      </p:sp>
      <p:sp>
        <p:nvSpPr>
          <p:cNvPr id="3" name="标题 1"/>
          <p:cNvSpPr txBox="1"/>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a:lstStyle>
          <a:p>
            <a:pPr fontAlgn="auto">
              <a:spcAft>
                <a:spcPts val="0"/>
              </a:spcAft>
            </a:pPr>
            <a:r>
              <a:rPr kumimoji="0" lang="zh-CN" altLang="en-US" dirty="0">
                <a:ea typeface="+mn-ea"/>
              </a:rPr>
              <a:t>第</a:t>
            </a:r>
            <a:r>
              <a:rPr kumimoji="0" lang="en-US" altLang="zh-CN" dirty="0">
                <a:ea typeface="+mn-ea"/>
              </a:rPr>
              <a:t>5</a:t>
            </a:r>
            <a:r>
              <a:rPr kumimoji="0" lang="zh-CN" altLang="en-US" dirty="0">
                <a:ea typeface="+mn-ea"/>
              </a:rPr>
              <a:t>章 </a:t>
            </a:r>
            <a:r>
              <a:rPr lang="zh-CN" altLang="en-US" dirty="0"/>
              <a:t>光电子器件的动态行为</a:t>
            </a:r>
            <a:endParaRPr kumimoji="0" lang="zh-CN" altLang="en-US" dirty="0">
              <a:ea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20</a:t>
            </a:fld>
            <a:endParaRPr lang="en-US" altLang="zh-CN" dirty="0"/>
          </a:p>
        </p:txBody>
      </p:sp>
      <p:sp>
        <p:nvSpPr>
          <p:cNvPr id="16"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sp>
        <p:nvSpPr>
          <p:cNvPr id="14" name="矩形 13"/>
          <p:cNvSpPr/>
          <p:nvPr/>
        </p:nvSpPr>
        <p:spPr>
          <a:xfrm>
            <a:off x="755576" y="4830251"/>
            <a:ext cx="7920880" cy="830997"/>
          </a:xfrm>
          <a:prstGeom prst="rect">
            <a:avLst/>
          </a:prstGeom>
        </p:spPr>
        <p:txBody>
          <a:bodyPr wrap="square">
            <a:spAutoFit/>
          </a:bodyPr>
          <a:lstStyle/>
          <a:p>
            <a:pPr marL="342900" indent="-342900">
              <a:buFont typeface="Arial" panose="020B0604020202020204" pitchFamily="34" charset="0"/>
              <a:buChar char="•"/>
            </a:pPr>
            <a:r>
              <a:rPr lang="zh-CN" altLang="zh-CN" dirty="0">
                <a:solidFill>
                  <a:schemeClr val="bg1"/>
                </a:solidFill>
              </a:rPr>
              <a:t>各图所示的是基于均匀加宽介质增益谱和纵模模式间的</a:t>
            </a:r>
            <a:r>
              <a:rPr lang="zh-CN" altLang="zh-CN" b="1" dirty="0">
                <a:solidFill>
                  <a:srgbClr val="C00000"/>
                </a:solidFill>
              </a:rPr>
              <a:t>模式竞争</a:t>
            </a:r>
            <a:r>
              <a:rPr lang="zh-CN" altLang="zh-CN" dirty="0">
                <a:solidFill>
                  <a:schemeClr val="bg1"/>
                </a:solidFill>
              </a:rPr>
              <a:t>示意图</a:t>
            </a:r>
            <a:r>
              <a:rPr lang="zh-CN" altLang="en-US" dirty="0">
                <a:solidFill>
                  <a:schemeClr val="bg1"/>
                </a:solidFill>
              </a:rPr>
              <a:t>。</a:t>
            </a:r>
            <a:endParaRPr lang="en-US" altLang="zh-CN" dirty="0">
              <a:solidFill>
                <a:schemeClr val="bg1"/>
              </a:solidFill>
            </a:endParaRPr>
          </a:p>
        </p:txBody>
      </p:sp>
      <p:grpSp>
        <p:nvGrpSpPr>
          <p:cNvPr id="15" name="组合 14"/>
          <p:cNvGrpSpPr/>
          <p:nvPr/>
        </p:nvGrpSpPr>
        <p:grpSpPr>
          <a:xfrm>
            <a:off x="446854" y="1491205"/>
            <a:ext cx="2880000" cy="3017915"/>
            <a:chOff x="457200" y="1988840"/>
            <a:chExt cx="2880000" cy="3017915"/>
          </a:xfrm>
          <a:noFill/>
        </p:grpSpPr>
        <p:graphicFrame>
          <p:nvGraphicFramePr>
            <p:cNvPr id="17" name="Object 4"/>
            <p:cNvGraphicFramePr>
              <a:graphicFrameLocks noChangeAspect="1"/>
            </p:cNvGraphicFramePr>
            <p:nvPr/>
          </p:nvGraphicFramePr>
          <p:xfrm>
            <a:off x="457200" y="1988840"/>
            <a:ext cx="2880000" cy="3017915"/>
          </p:xfrm>
          <a:graphic>
            <a:graphicData uri="http://schemas.openxmlformats.org/presentationml/2006/ole">
              <mc:AlternateContent xmlns:mc="http://schemas.openxmlformats.org/markup-compatibility/2006">
                <mc:Choice xmlns:v="urn:schemas-microsoft-com:vml" Requires="v">
                  <p:oleObj name="Visio" r:id="rId3" imgW="6091555" imgH="6379210" progId="Visio.Drawing.11">
                    <p:embed/>
                  </p:oleObj>
                </mc:Choice>
                <mc:Fallback>
                  <p:oleObj name="Visio" r:id="rId3" imgW="6091555" imgH="637921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8840"/>
                          <a:ext cx="2880000" cy="3017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5"/>
            <p:cNvSpPr txBox="1">
              <a:spLocks noChangeArrowheads="1"/>
            </p:cNvSpPr>
            <p:nvPr/>
          </p:nvSpPr>
          <p:spPr bwMode="auto">
            <a:xfrm>
              <a:off x="1275415" y="2222572"/>
              <a:ext cx="1828800" cy="461665"/>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dirty="0">
                  <a:solidFill>
                    <a:schemeClr val="bg1"/>
                  </a:solidFill>
                </a:rPr>
                <a:t>I&lt;</a:t>
              </a:r>
              <a:r>
                <a:rPr lang="en-US" altLang="zh-CN" dirty="0" err="1">
                  <a:solidFill>
                    <a:schemeClr val="bg1"/>
                  </a:solidFill>
                </a:rPr>
                <a:t>I</a:t>
              </a:r>
              <a:r>
                <a:rPr lang="en-US" altLang="zh-CN" baseline="-25000" dirty="0" err="1">
                  <a:solidFill>
                    <a:schemeClr val="bg1"/>
                  </a:solidFill>
                </a:rPr>
                <a:t>th</a:t>
              </a:r>
              <a:endParaRPr lang="en-US" altLang="zh-CN" dirty="0">
                <a:solidFill>
                  <a:schemeClr val="bg1"/>
                </a:solidFill>
              </a:endParaRPr>
            </a:p>
          </p:txBody>
        </p:sp>
      </p:grpSp>
      <p:grpSp>
        <p:nvGrpSpPr>
          <p:cNvPr id="19" name="组合 18"/>
          <p:cNvGrpSpPr/>
          <p:nvPr/>
        </p:nvGrpSpPr>
        <p:grpSpPr>
          <a:xfrm>
            <a:off x="3129454" y="1593611"/>
            <a:ext cx="2880000" cy="2915509"/>
            <a:chOff x="3139800" y="2091246"/>
            <a:chExt cx="2880000" cy="2915509"/>
          </a:xfrm>
          <a:noFill/>
        </p:grpSpPr>
        <p:graphicFrame>
          <p:nvGraphicFramePr>
            <p:cNvPr id="20" name="Object 4"/>
            <p:cNvGraphicFramePr>
              <a:graphicFrameLocks noChangeAspect="1"/>
            </p:cNvGraphicFramePr>
            <p:nvPr/>
          </p:nvGraphicFramePr>
          <p:xfrm>
            <a:off x="3139800" y="2091246"/>
            <a:ext cx="2880000" cy="2915509"/>
          </p:xfrm>
          <a:graphic>
            <a:graphicData uri="http://schemas.openxmlformats.org/presentationml/2006/ole">
              <mc:AlternateContent xmlns:mc="http://schemas.openxmlformats.org/markup-compatibility/2006">
                <mc:Choice xmlns:v="urn:schemas-microsoft-com:vml" Requires="v">
                  <p:oleObj name="VISIO" r:id="rId5" imgW="5909945" imgH="5980430" progId="Visio.Drawing.11">
                    <p:embed/>
                  </p:oleObj>
                </mc:Choice>
                <mc:Fallback>
                  <p:oleObj name="VISIO" r:id="rId5" imgW="5909945" imgH="598043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9800" y="2091246"/>
                          <a:ext cx="2880000" cy="2915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5"/>
            <p:cNvSpPr txBox="1">
              <a:spLocks noChangeArrowheads="1"/>
            </p:cNvSpPr>
            <p:nvPr/>
          </p:nvSpPr>
          <p:spPr bwMode="auto">
            <a:xfrm>
              <a:off x="3993285" y="2222572"/>
              <a:ext cx="1524000" cy="457200"/>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dirty="0">
                  <a:solidFill>
                    <a:schemeClr val="bg1"/>
                  </a:solidFill>
                </a:rPr>
                <a:t>I=</a:t>
              </a:r>
              <a:r>
                <a:rPr lang="en-US" altLang="zh-CN" dirty="0" err="1">
                  <a:solidFill>
                    <a:schemeClr val="bg1"/>
                  </a:solidFill>
                </a:rPr>
                <a:t>I</a:t>
              </a:r>
              <a:r>
                <a:rPr lang="en-US" altLang="zh-CN" baseline="-25000" dirty="0" err="1">
                  <a:solidFill>
                    <a:schemeClr val="bg1"/>
                  </a:solidFill>
                </a:rPr>
                <a:t>th</a:t>
              </a:r>
              <a:endParaRPr lang="en-US" altLang="zh-CN" dirty="0">
                <a:solidFill>
                  <a:schemeClr val="bg1"/>
                </a:solidFill>
              </a:endParaRPr>
            </a:p>
          </p:txBody>
        </p:sp>
      </p:grpSp>
      <p:grpSp>
        <p:nvGrpSpPr>
          <p:cNvPr id="22" name="组合 21"/>
          <p:cNvGrpSpPr/>
          <p:nvPr/>
        </p:nvGrpSpPr>
        <p:grpSpPr>
          <a:xfrm>
            <a:off x="5796456" y="1590868"/>
            <a:ext cx="2880000" cy="2914563"/>
            <a:chOff x="5806802" y="2088503"/>
            <a:chExt cx="2880000" cy="2914563"/>
          </a:xfrm>
          <a:noFill/>
        </p:grpSpPr>
        <p:graphicFrame>
          <p:nvGraphicFramePr>
            <p:cNvPr id="23" name="Object 4"/>
            <p:cNvGraphicFramePr>
              <a:graphicFrameLocks noChangeAspect="1"/>
            </p:cNvGraphicFramePr>
            <p:nvPr/>
          </p:nvGraphicFramePr>
          <p:xfrm>
            <a:off x="5806802" y="2088503"/>
            <a:ext cx="2880000" cy="2914563"/>
          </p:xfrm>
          <a:graphic>
            <a:graphicData uri="http://schemas.openxmlformats.org/presentationml/2006/ole">
              <mc:AlternateContent xmlns:mc="http://schemas.openxmlformats.org/markup-compatibility/2006">
                <mc:Choice xmlns:v="urn:schemas-microsoft-com:vml" Requires="v">
                  <p:oleObj name="VISIO" r:id="rId7" imgW="5909945" imgH="5980430" progId="Visio.Drawing.11">
                    <p:embed/>
                  </p:oleObj>
                </mc:Choice>
                <mc:Fallback>
                  <p:oleObj name="VISIO" r:id="rId7" imgW="5909945" imgH="5980430"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6802" y="2088503"/>
                          <a:ext cx="2880000" cy="291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5"/>
            <p:cNvSpPr txBox="1">
              <a:spLocks noChangeArrowheads="1"/>
            </p:cNvSpPr>
            <p:nvPr/>
          </p:nvSpPr>
          <p:spPr bwMode="auto">
            <a:xfrm>
              <a:off x="6790185" y="2222572"/>
              <a:ext cx="1295400" cy="457200"/>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dirty="0">
                  <a:solidFill>
                    <a:schemeClr val="bg1"/>
                  </a:solidFill>
                </a:rPr>
                <a:t>I&gt;</a:t>
              </a:r>
              <a:r>
                <a:rPr lang="en-US" altLang="zh-CN" dirty="0" err="1">
                  <a:solidFill>
                    <a:schemeClr val="bg1"/>
                  </a:solidFill>
                </a:rPr>
                <a:t>I</a:t>
              </a:r>
              <a:r>
                <a:rPr lang="en-US" altLang="zh-CN" baseline="-25000" dirty="0" err="1">
                  <a:solidFill>
                    <a:schemeClr val="bg1"/>
                  </a:solidFill>
                </a:rPr>
                <a:t>th</a:t>
              </a:r>
              <a:endParaRPr lang="en-US" altLang="zh-CN" dirty="0">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21</a:t>
            </a:fld>
            <a:endParaRPr lang="en-US" altLang="zh-CN" dirty="0"/>
          </a:p>
        </p:txBody>
      </p:sp>
      <p:sp>
        <p:nvSpPr>
          <p:cNvPr id="16"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sp>
        <p:nvSpPr>
          <p:cNvPr id="14" name="矩形 13"/>
          <p:cNvSpPr/>
          <p:nvPr/>
        </p:nvSpPr>
        <p:spPr>
          <a:xfrm>
            <a:off x="755576" y="4581128"/>
            <a:ext cx="7920880" cy="1938992"/>
          </a:xfrm>
          <a:prstGeom prst="rect">
            <a:avLst/>
          </a:prstGeom>
        </p:spPr>
        <p:txBody>
          <a:bodyPr wrap="square">
            <a:spAutoFit/>
          </a:bodyPr>
          <a:lstStyle/>
          <a:p>
            <a:pPr marL="342900" indent="-342900">
              <a:buFont typeface="Arial" panose="020B0604020202020204" pitchFamily="34" charset="0"/>
              <a:buChar char="•"/>
            </a:pPr>
            <a:r>
              <a:rPr lang="zh-CN" altLang="en-US" dirty="0">
                <a:solidFill>
                  <a:schemeClr val="bg1"/>
                </a:solidFill>
              </a:rPr>
              <a:t>当增益很小时，各个模式都不能激射；当增益增大到某个模式的增益达到阈值增益，该模式即发生激射，大量消耗载流子，使得增益维持在阈值增益，这时其他模式的增益仍然低于阈值增益而不能发生激射。这就是</a:t>
            </a:r>
            <a:r>
              <a:rPr lang="zh-CN" altLang="en-US" b="1" dirty="0">
                <a:solidFill>
                  <a:srgbClr val="C00000"/>
                </a:solidFill>
              </a:rPr>
              <a:t>模式竞争的基本原理。</a:t>
            </a:r>
          </a:p>
        </p:txBody>
      </p:sp>
      <p:grpSp>
        <p:nvGrpSpPr>
          <p:cNvPr id="15" name="组合 14"/>
          <p:cNvGrpSpPr/>
          <p:nvPr/>
        </p:nvGrpSpPr>
        <p:grpSpPr>
          <a:xfrm>
            <a:off x="446854" y="1491205"/>
            <a:ext cx="2880000" cy="3017915"/>
            <a:chOff x="457200" y="1988840"/>
            <a:chExt cx="2880000" cy="3017915"/>
          </a:xfrm>
          <a:noFill/>
        </p:grpSpPr>
        <p:graphicFrame>
          <p:nvGraphicFramePr>
            <p:cNvPr id="17" name="Object 4"/>
            <p:cNvGraphicFramePr>
              <a:graphicFrameLocks noChangeAspect="1"/>
            </p:cNvGraphicFramePr>
            <p:nvPr/>
          </p:nvGraphicFramePr>
          <p:xfrm>
            <a:off x="457200" y="1988840"/>
            <a:ext cx="2880000" cy="3017915"/>
          </p:xfrm>
          <a:graphic>
            <a:graphicData uri="http://schemas.openxmlformats.org/presentationml/2006/ole">
              <mc:AlternateContent xmlns:mc="http://schemas.openxmlformats.org/markup-compatibility/2006">
                <mc:Choice xmlns:v="urn:schemas-microsoft-com:vml" Requires="v">
                  <p:oleObj name="Visio" r:id="rId3" imgW="6091555" imgH="6379210" progId="Visio.Drawing.11">
                    <p:embed/>
                  </p:oleObj>
                </mc:Choice>
                <mc:Fallback>
                  <p:oleObj name="Visio" r:id="rId3" imgW="6091555" imgH="637921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8840"/>
                          <a:ext cx="2880000" cy="3017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5"/>
            <p:cNvSpPr txBox="1">
              <a:spLocks noChangeArrowheads="1"/>
            </p:cNvSpPr>
            <p:nvPr/>
          </p:nvSpPr>
          <p:spPr bwMode="auto">
            <a:xfrm>
              <a:off x="1275415" y="2222572"/>
              <a:ext cx="1828800" cy="461665"/>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dirty="0">
                  <a:solidFill>
                    <a:schemeClr val="bg1"/>
                  </a:solidFill>
                </a:rPr>
                <a:t>I&lt;</a:t>
              </a:r>
              <a:r>
                <a:rPr lang="en-US" altLang="zh-CN" dirty="0" err="1">
                  <a:solidFill>
                    <a:schemeClr val="bg1"/>
                  </a:solidFill>
                </a:rPr>
                <a:t>I</a:t>
              </a:r>
              <a:r>
                <a:rPr lang="en-US" altLang="zh-CN" baseline="-25000" dirty="0" err="1">
                  <a:solidFill>
                    <a:schemeClr val="bg1"/>
                  </a:solidFill>
                </a:rPr>
                <a:t>th</a:t>
              </a:r>
              <a:endParaRPr lang="en-US" altLang="zh-CN" dirty="0">
                <a:solidFill>
                  <a:schemeClr val="bg1"/>
                </a:solidFill>
              </a:endParaRPr>
            </a:p>
          </p:txBody>
        </p:sp>
      </p:grpSp>
      <p:grpSp>
        <p:nvGrpSpPr>
          <p:cNvPr id="19" name="组合 18"/>
          <p:cNvGrpSpPr/>
          <p:nvPr/>
        </p:nvGrpSpPr>
        <p:grpSpPr>
          <a:xfrm>
            <a:off x="3129454" y="1593611"/>
            <a:ext cx="2880000" cy="2915509"/>
            <a:chOff x="3139800" y="2091246"/>
            <a:chExt cx="2880000" cy="2915509"/>
          </a:xfrm>
          <a:noFill/>
        </p:grpSpPr>
        <p:graphicFrame>
          <p:nvGraphicFramePr>
            <p:cNvPr id="20" name="Object 4"/>
            <p:cNvGraphicFramePr>
              <a:graphicFrameLocks noChangeAspect="1"/>
            </p:cNvGraphicFramePr>
            <p:nvPr/>
          </p:nvGraphicFramePr>
          <p:xfrm>
            <a:off x="3139800" y="2091246"/>
            <a:ext cx="2880000" cy="2915509"/>
          </p:xfrm>
          <a:graphic>
            <a:graphicData uri="http://schemas.openxmlformats.org/presentationml/2006/ole">
              <mc:AlternateContent xmlns:mc="http://schemas.openxmlformats.org/markup-compatibility/2006">
                <mc:Choice xmlns:v="urn:schemas-microsoft-com:vml" Requires="v">
                  <p:oleObj name="VISIO" r:id="rId5" imgW="5909945" imgH="5980430" progId="Visio.Drawing.11">
                    <p:embed/>
                  </p:oleObj>
                </mc:Choice>
                <mc:Fallback>
                  <p:oleObj name="VISIO" r:id="rId5" imgW="5909945" imgH="5980430"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9800" y="2091246"/>
                          <a:ext cx="2880000" cy="2915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5"/>
            <p:cNvSpPr txBox="1">
              <a:spLocks noChangeArrowheads="1"/>
            </p:cNvSpPr>
            <p:nvPr/>
          </p:nvSpPr>
          <p:spPr bwMode="auto">
            <a:xfrm>
              <a:off x="3993285" y="2222572"/>
              <a:ext cx="1524000" cy="457200"/>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dirty="0">
                  <a:solidFill>
                    <a:schemeClr val="bg1"/>
                  </a:solidFill>
                </a:rPr>
                <a:t>I=</a:t>
              </a:r>
              <a:r>
                <a:rPr lang="en-US" altLang="zh-CN" dirty="0" err="1">
                  <a:solidFill>
                    <a:schemeClr val="bg1"/>
                  </a:solidFill>
                </a:rPr>
                <a:t>I</a:t>
              </a:r>
              <a:r>
                <a:rPr lang="en-US" altLang="zh-CN" baseline="-25000" dirty="0" err="1">
                  <a:solidFill>
                    <a:schemeClr val="bg1"/>
                  </a:solidFill>
                </a:rPr>
                <a:t>th</a:t>
              </a:r>
              <a:endParaRPr lang="en-US" altLang="zh-CN" dirty="0">
                <a:solidFill>
                  <a:schemeClr val="bg1"/>
                </a:solidFill>
              </a:endParaRPr>
            </a:p>
          </p:txBody>
        </p:sp>
      </p:grpSp>
      <p:grpSp>
        <p:nvGrpSpPr>
          <p:cNvPr id="22" name="组合 21"/>
          <p:cNvGrpSpPr/>
          <p:nvPr/>
        </p:nvGrpSpPr>
        <p:grpSpPr>
          <a:xfrm>
            <a:off x="5796456" y="1590868"/>
            <a:ext cx="2880000" cy="2914563"/>
            <a:chOff x="5806802" y="2088503"/>
            <a:chExt cx="2880000" cy="2914563"/>
          </a:xfrm>
          <a:noFill/>
        </p:grpSpPr>
        <p:graphicFrame>
          <p:nvGraphicFramePr>
            <p:cNvPr id="23" name="Object 4"/>
            <p:cNvGraphicFramePr>
              <a:graphicFrameLocks noChangeAspect="1"/>
            </p:cNvGraphicFramePr>
            <p:nvPr/>
          </p:nvGraphicFramePr>
          <p:xfrm>
            <a:off x="5806802" y="2088503"/>
            <a:ext cx="2880000" cy="2914563"/>
          </p:xfrm>
          <a:graphic>
            <a:graphicData uri="http://schemas.openxmlformats.org/presentationml/2006/ole">
              <mc:AlternateContent xmlns:mc="http://schemas.openxmlformats.org/markup-compatibility/2006">
                <mc:Choice xmlns:v="urn:schemas-microsoft-com:vml" Requires="v">
                  <p:oleObj name="VISIO" r:id="rId7" imgW="5909945" imgH="5980430" progId="Visio.Drawing.11">
                    <p:embed/>
                  </p:oleObj>
                </mc:Choice>
                <mc:Fallback>
                  <p:oleObj name="VISIO" r:id="rId7" imgW="5909945" imgH="5980430" progId="Visio.Drawing.11">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6802" y="2088503"/>
                          <a:ext cx="2880000" cy="2914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5"/>
            <p:cNvSpPr txBox="1">
              <a:spLocks noChangeArrowheads="1"/>
            </p:cNvSpPr>
            <p:nvPr/>
          </p:nvSpPr>
          <p:spPr bwMode="auto">
            <a:xfrm>
              <a:off x="6790185" y="2222572"/>
              <a:ext cx="1295400" cy="457200"/>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dirty="0">
                  <a:solidFill>
                    <a:schemeClr val="bg1"/>
                  </a:solidFill>
                </a:rPr>
                <a:t>I&gt;</a:t>
              </a:r>
              <a:r>
                <a:rPr lang="en-US" altLang="zh-CN" dirty="0" err="1">
                  <a:solidFill>
                    <a:schemeClr val="bg1"/>
                  </a:solidFill>
                </a:rPr>
                <a:t>I</a:t>
              </a:r>
              <a:r>
                <a:rPr lang="en-US" altLang="zh-CN" baseline="-25000" dirty="0" err="1">
                  <a:solidFill>
                    <a:schemeClr val="bg1"/>
                  </a:solidFill>
                </a:rPr>
                <a:t>th</a:t>
              </a:r>
              <a:endParaRPr lang="en-US" altLang="zh-CN" dirty="0">
                <a:solidFill>
                  <a:schemeClr val="bg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22</a:t>
            </a:fld>
            <a:endParaRPr lang="en-US" altLang="zh-CN" dirty="0"/>
          </a:p>
        </p:txBody>
      </p:sp>
      <p:sp>
        <p:nvSpPr>
          <p:cNvPr id="2" name="TextBox 1"/>
          <p:cNvSpPr txBox="1"/>
          <p:nvPr/>
        </p:nvSpPr>
        <p:spPr>
          <a:xfrm>
            <a:off x="453194" y="1340768"/>
            <a:ext cx="8079246" cy="3819315"/>
          </a:xfrm>
          <a:prstGeom prst="rect">
            <a:avLst/>
          </a:prstGeom>
          <a:noFill/>
        </p:spPr>
        <p:txBody>
          <a:bodyPr wrap="square" rtlCol="0">
            <a:spAutoFit/>
          </a:bodyPr>
          <a:lstStyle/>
          <a:p>
            <a:pPr marL="457200" indent="-457200">
              <a:lnSpc>
                <a:spcPct val="125000"/>
              </a:lnSpc>
              <a:buFont typeface="Arial" panose="020B0604020202020204" pitchFamily="34" charset="0"/>
              <a:buChar char="•"/>
            </a:pPr>
            <a:r>
              <a:rPr lang="zh-CN" altLang="zh-CN" sz="2800" b="1" dirty="0">
                <a:solidFill>
                  <a:schemeClr val="bg1"/>
                </a:solidFill>
                <a:cs typeface="Times New Roman" panose="02020603050405020304" pitchFamily="18" charset="0"/>
              </a:rPr>
              <a:t>电流的增大将改变有源区的温度</a:t>
            </a:r>
            <a:r>
              <a:rPr lang="en-US" altLang="zh-CN" sz="2800" b="1" dirty="0">
                <a:solidFill>
                  <a:schemeClr val="bg1"/>
                </a:solidFill>
                <a:cs typeface="Times New Roman" panose="02020603050405020304" pitchFamily="18" charset="0"/>
              </a:rPr>
              <a:t>——</a:t>
            </a:r>
          </a:p>
          <a:p>
            <a:pPr marL="800100" lvl="1" indent="-342900">
              <a:lnSpc>
                <a:spcPct val="125000"/>
              </a:lnSpc>
              <a:buFont typeface="Wingdings" panose="05000000000000000000" pitchFamily="2" charset="2"/>
              <a:buChar char="ü"/>
            </a:pPr>
            <a:r>
              <a:rPr lang="zh-CN" altLang="zh-CN" dirty="0">
                <a:solidFill>
                  <a:schemeClr val="bg1"/>
                </a:solidFill>
                <a:cs typeface="Times New Roman" panose="02020603050405020304" pitchFamily="18" charset="0"/>
              </a:rPr>
              <a:t>从而导致有源区增益谱随着电流增大而红移。当增益峰移动到两个纵模之间时，两个纵模模式增益相等，都有可能激射。如果电流减小一点或增加一点，模式就会发生跳变，激光波长发生跳变。</a:t>
            </a:r>
            <a:endParaRPr lang="en-US" altLang="zh-CN" dirty="0">
              <a:solidFill>
                <a:schemeClr val="bg1"/>
              </a:solidFill>
              <a:cs typeface="Times New Roman" panose="02020603050405020304" pitchFamily="18" charset="0"/>
            </a:endParaRPr>
          </a:p>
          <a:p>
            <a:pPr marL="800100" lvl="1" indent="-342900">
              <a:lnSpc>
                <a:spcPct val="125000"/>
              </a:lnSpc>
              <a:buFont typeface="Wingdings" panose="05000000000000000000" pitchFamily="2" charset="2"/>
              <a:buChar char="ü"/>
            </a:pPr>
            <a:r>
              <a:rPr lang="zh-CN" altLang="zh-CN" dirty="0">
                <a:solidFill>
                  <a:schemeClr val="bg1"/>
                </a:solidFill>
                <a:cs typeface="Times New Roman" panose="02020603050405020304" pitchFamily="18" charset="0"/>
              </a:rPr>
              <a:t>温度的改变会改变折射率，根据激射条件，激光波长也会随着注入电流在一定范围内发生缓慢改变。</a:t>
            </a:r>
            <a:endParaRPr lang="en-US" altLang="zh-CN" dirty="0">
              <a:solidFill>
                <a:schemeClr val="bg1"/>
              </a:solidFill>
              <a:cs typeface="Times New Roman" panose="02020603050405020304" pitchFamily="18" charset="0"/>
            </a:endParaRPr>
          </a:p>
          <a:p>
            <a:pPr>
              <a:lnSpc>
                <a:spcPct val="125000"/>
              </a:lnSpc>
            </a:pPr>
            <a:endParaRPr lang="zh-CN" altLang="en-US" dirty="0">
              <a:solidFill>
                <a:schemeClr val="bg1"/>
              </a:solidFill>
              <a:cs typeface="Times New Roman" panose="02020603050405020304" pitchFamily="18" charset="0"/>
            </a:endParaRPr>
          </a:p>
        </p:txBody>
      </p:sp>
      <p:sp>
        <p:nvSpPr>
          <p:cNvPr id="9"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23</a:t>
            </a:fld>
            <a:endParaRPr lang="en-US" altLang="zh-CN" dirty="0"/>
          </a:p>
        </p:txBody>
      </p:sp>
      <p:sp>
        <p:nvSpPr>
          <p:cNvPr id="2" name="TextBox 1"/>
          <p:cNvSpPr txBox="1"/>
          <p:nvPr/>
        </p:nvSpPr>
        <p:spPr>
          <a:xfrm>
            <a:off x="453194" y="1340768"/>
            <a:ext cx="8233200" cy="4742645"/>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zh-CN" altLang="en-US" sz="2800" b="1" dirty="0">
                <a:solidFill>
                  <a:srgbClr val="C00000"/>
                </a:solidFill>
                <a:cs typeface="Times New Roman" panose="02020603050405020304" pitchFamily="18" charset="0"/>
              </a:rPr>
              <a:t>讨论：</a:t>
            </a:r>
            <a:endParaRPr lang="en-US" altLang="zh-CN" sz="2800" b="1" dirty="0">
              <a:solidFill>
                <a:srgbClr val="C00000"/>
              </a:solidFill>
              <a:cs typeface="Times New Roman" panose="02020603050405020304" pitchFamily="18" charset="0"/>
            </a:endParaRPr>
          </a:p>
          <a:p>
            <a:pPr marL="457200" indent="-457200">
              <a:lnSpc>
                <a:spcPct val="125000"/>
              </a:lnSpc>
              <a:buFont typeface="+mj-ea"/>
              <a:buAutoNum type="circleNumDbPlain"/>
            </a:pPr>
            <a:r>
              <a:rPr lang="zh-CN" altLang="en-US" dirty="0">
                <a:solidFill>
                  <a:schemeClr val="bg1"/>
                </a:solidFill>
                <a:cs typeface="Times New Roman" panose="02020603050405020304" pitchFamily="18" charset="0"/>
              </a:rPr>
              <a:t>根据以上的分析，我们发现普通半导体激光器的模式是不够稳定的，即便能够在直流工作时保持单模工作，但是在动态工作状态下，可能导致</a:t>
            </a:r>
            <a:r>
              <a:rPr lang="zh-CN" altLang="en-US" dirty="0">
                <a:solidFill>
                  <a:srgbClr val="C00000"/>
                </a:solidFill>
                <a:cs typeface="Times New Roman" panose="02020603050405020304" pitchFamily="18" charset="0"/>
              </a:rPr>
              <a:t>多模</a:t>
            </a:r>
            <a:r>
              <a:rPr lang="zh-CN" altLang="en-US" dirty="0">
                <a:solidFill>
                  <a:schemeClr val="bg1"/>
                </a:solidFill>
                <a:cs typeface="Times New Roman" panose="02020603050405020304" pitchFamily="18" charset="0"/>
              </a:rPr>
              <a:t>或者</a:t>
            </a:r>
            <a:r>
              <a:rPr lang="zh-CN" altLang="en-US" dirty="0">
                <a:solidFill>
                  <a:srgbClr val="C00000"/>
                </a:solidFill>
                <a:cs typeface="Times New Roman" panose="02020603050405020304" pitchFamily="18" charset="0"/>
              </a:rPr>
              <a:t>跳模</a:t>
            </a:r>
            <a:r>
              <a:rPr lang="zh-CN" altLang="en-US" dirty="0">
                <a:solidFill>
                  <a:schemeClr val="bg1"/>
                </a:solidFill>
                <a:cs typeface="Times New Roman" panose="02020603050405020304" pitchFamily="18" charset="0"/>
              </a:rPr>
              <a:t>发生。</a:t>
            </a:r>
            <a:endParaRPr lang="en-US" altLang="zh-CN" dirty="0">
              <a:solidFill>
                <a:schemeClr val="bg1"/>
              </a:solidFill>
              <a:cs typeface="Times New Roman" panose="02020603050405020304" pitchFamily="18" charset="0"/>
            </a:endParaRPr>
          </a:p>
          <a:p>
            <a:pPr marL="457200" indent="-457200">
              <a:lnSpc>
                <a:spcPct val="125000"/>
              </a:lnSpc>
              <a:buFont typeface="+mj-ea"/>
              <a:buAutoNum type="circleNumDbPlain"/>
            </a:pPr>
            <a:r>
              <a:rPr lang="zh-CN" altLang="en-US" dirty="0">
                <a:solidFill>
                  <a:schemeClr val="bg1"/>
                </a:solidFill>
                <a:cs typeface="Times New Roman" panose="02020603050405020304" pitchFamily="18" charset="0"/>
              </a:rPr>
              <a:t>对于纵模来讲，其根本原因在于，只能靠增益的差别来进行模式竞争，而各种模式的</a:t>
            </a:r>
            <a:r>
              <a:rPr lang="zh-CN" altLang="en-US" dirty="0">
                <a:solidFill>
                  <a:srgbClr val="C00000"/>
                </a:solidFill>
                <a:cs typeface="Times New Roman" panose="02020603050405020304" pitchFamily="18" charset="0"/>
              </a:rPr>
              <a:t>阈值增益相差很小</a:t>
            </a:r>
            <a:r>
              <a:rPr lang="zh-CN" altLang="en-US" dirty="0">
                <a:solidFill>
                  <a:schemeClr val="bg1"/>
                </a:solidFill>
                <a:cs typeface="Times New Roman" panose="02020603050405020304" pitchFamily="18" charset="0"/>
              </a:rPr>
              <a:t>。增益曲线却是受到</a:t>
            </a:r>
            <a:r>
              <a:rPr lang="zh-CN" altLang="en-US" dirty="0">
                <a:solidFill>
                  <a:srgbClr val="C00000"/>
                </a:solidFill>
                <a:cs typeface="Times New Roman" panose="02020603050405020304" pitchFamily="18" charset="0"/>
              </a:rPr>
              <a:t>载流子浓度</a:t>
            </a:r>
            <a:r>
              <a:rPr lang="zh-CN" altLang="en-US" dirty="0">
                <a:solidFill>
                  <a:schemeClr val="bg1"/>
                </a:solidFill>
                <a:cs typeface="Times New Roman" panose="02020603050405020304" pitchFamily="18" charset="0"/>
              </a:rPr>
              <a:t>和</a:t>
            </a:r>
            <a:r>
              <a:rPr lang="zh-CN" altLang="en-US" dirty="0">
                <a:solidFill>
                  <a:srgbClr val="C00000"/>
                </a:solidFill>
                <a:cs typeface="Times New Roman" panose="02020603050405020304" pitchFamily="18" charset="0"/>
              </a:rPr>
              <a:t>温度</a:t>
            </a:r>
            <a:r>
              <a:rPr lang="zh-CN" altLang="en-US" dirty="0">
                <a:solidFill>
                  <a:schemeClr val="bg1"/>
                </a:solidFill>
                <a:cs typeface="Times New Roman" panose="02020603050405020304" pitchFamily="18" charset="0"/>
              </a:rPr>
              <a:t>的影响而并不稳定。</a:t>
            </a:r>
            <a:endParaRPr lang="en-US" altLang="zh-CN" dirty="0">
              <a:solidFill>
                <a:schemeClr val="bg1"/>
              </a:solidFill>
              <a:cs typeface="Times New Roman" panose="02020603050405020304" pitchFamily="18" charset="0"/>
            </a:endParaRPr>
          </a:p>
          <a:p>
            <a:pPr marL="457200" indent="-457200">
              <a:lnSpc>
                <a:spcPct val="125000"/>
              </a:lnSpc>
              <a:buFont typeface="+mj-ea"/>
              <a:buAutoNum type="circleNumDbPlain"/>
            </a:pPr>
            <a:r>
              <a:rPr lang="zh-CN" altLang="en-US" dirty="0">
                <a:solidFill>
                  <a:schemeClr val="bg1"/>
                </a:solidFill>
                <a:cs typeface="Times New Roman" panose="02020603050405020304" pitchFamily="18" charset="0"/>
              </a:rPr>
              <a:t>为了在动态工作条件下仍保持</a:t>
            </a:r>
            <a:r>
              <a:rPr lang="zh-CN" altLang="en-US" dirty="0">
                <a:solidFill>
                  <a:srgbClr val="C00000"/>
                </a:solidFill>
                <a:cs typeface="Times New Roman" panose="02020603050405020304" pitchFamily="18" charset="0"/>
              </a:rPr>
              <a:t>单纵模</a:t>
            </a:r>
            <a:r>
              <a:rPr lang="zh-CN" altLang="en-US" dirty="0">
                <a:solidFill>
                  <a:schemeClr val="bg1"/>
                </a:solidFill>
                <a:cs typeface="Times New Roman" panose="02020603050405020304" pitchFamily="18" charset="0"/>
              </a:rPr>
              <a:t>工作，应</a:t>
            </a:r>
            <a:r>
              <a:rPr lang="zh-CN" altLang="en-US" dirty="0">
                <a:solidFill>
                  <a:srgbClr val="C00000"/>
                </a:solidFill>
                <a:cs typeface="Times New Roman" panose="02020603050405020304" pitchFamily="18" charset="0"/>
              </a:rPr>
              <a:t>引入具有不同阈值增益的模式结构</a:t>
            </a:r>
            <a:r>
              <a:rPr lang="zh-CN" altLang="en-US" dirty="0">
                <a:solidFill>
                  <a:schemeClr val="bg1"/>
                </a:solidFill>
                <a:cs typeface="Times New Roman" panose="02020603050405020304" pitchFamily="18" charset="0"/>
              </a:rPr>
              <a:t>，强化模式竞争效应。</a:t>
            </a:r>
          </a:p>
          <a:p>
            <a:pPr>
              <a:lnSpc>
                <a:spcPct val="125000"/>
              </a:lnSpc>
            </a:pPr>
            <a:endParaRPr lang="zh-CN" altLang="en-US" dirty="0">
              <a:solidFill>
                <a:schemeClr val="bg1"/>
              </a:solidFill>
              <a:cs typeface="Times New Roman" panose="02020603050405020304" pitchFamily="18" charset="0"/>
            </a:endParaRPr>
          </a:p>
        </p:txBody>
      </p:sp>
      <p:sp>
        <p:nvSpPr>
          <p:cNvPr id="9"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24</a:t>
            </a:fld>
            <a:endParaRPr lang="en-US" altLang="zh-CN" dirty="0"/>
          </a:p>
        </p:txBody>
      </p:sp>
      <p:sp>
        <p:nvSpPr>
          <p:cNvPr id="8"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半导体激光器模式稳定性问题</a:t>
            </a:r>
          </a:p>
        </p:txBody>
      </p:sp>
      <p:grpSp>
        <p:nvGrpSpPr>
          <p:cNvPr id="7" name="组合 6"/>
          <p:cNvGrpSpPr/>
          <p:nvPr/>
        </p:nvGrpSpPr>
        <p:grpSpPr>
          <a:xfrm>
            <a:off x="1259632" y="1636712"/>
            <a:ext cx="6624736" cy="4500563"/>
            <a:chOff x="1259632" y="1676400"/>
            <a:chExt cx="6624736" cy="4500563"/>
          </a:xfrm>
        </p:grpSpPr>
        <p:pic>
          <p:nvPicPr>
            <p:cNvPr id="41987" name="Picture 4" descr="D:\SCZ\tmp1.bmp"/>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Lst>
            </a:blip>
            <a:srcRect l="9375" r="12500" b="8185"/>
            <a:stretch>
              <a:fillRect/>
            </a:stretch>
          </p:blipFill>
          <p:spPr bwMode="auto">
            <a:xfrm>
              <a:off x="1371600" y="1676400"/>
              <a:ext cx="6248400" cy="4500563"/>
            </a:xfrm>
            <a:prstGeom prst="rect">
              <a:avLst/>
            </a:prstGeom>
          </p:spPr>
        </p:pic>
        <p:sp>
          <p:nvSpPr>
            <p:cNvPr id="6" name="文本框 5"/>
            <p:cNvSpPr txBox="1"/>
            <p:nvPr/>
          </p:nvSpPr>
          <p:spPr>
            <a:xfrm>
              <a:off x="1413214" y="1685082"/>
              <a:ext cx="3178696" cy="461665"/>
            </a:xfrm>
            <a:prstGeom prst="rect">
              <a:avLst/>
            </a:prstGeom>
            <a:solidFill>
              <a:schemeClr val="tx1"/>
            </a:solidFill>
          </p:spPr>
          <p:txBody>
            <a:bodyPr wrap="square" rtlCol="0">
              <a:spAutoFit/>
            </a:bodyPr>
            <a:lstStyle/>
            <a:p>
              <a:r>
                <a:rPr lang="zh-CN" altLang="en-US" dirty="0">
                  <a:solidFill>
                    <a:schemeClr val="bg1"/>
                  </a:solidFill>
                </a:rPr>
                <a:t>调制频率</a:t>
              </a:r>
              <a:r>
                <a:rPr lang="en-US" altLang="zh-CN" dirty="0">
                  <a:solidFill>
                    <a:schemeClr val="bg1"/>
                  </a:solidFill>
                </a:rPr>
                <a:t>=500MHz</a:t>
              </a:r>
              <a:endParaRPr lang="zh-CN" altLang="en-US" dirty="0">
                <a:solidFill>
                  <a:schemeClr val="bg1"/>
                </a:solidFill>
              </a:endParaRPr>
            </a:p>
          </p:txBody>
        </p:sp>
        <p:sp>
          <p:nvSpPr>
            <p:cNvPr id="10" name="文本框 9"/>
            <p:cNvSpPr txBox="1"/>
            <p:nvPr/>
          </p:nvSpPr>
          <p:spPr>
            <a:xfrm>
              <a:off x="4506815" y="1685082"/>
              <a:ext cx="2519935" cy="461665"/>
            </a:xfrm>
            <a:prstGeom prst="rect">
              <a:avLst/>
            </a:prstGeom>
            <a:solidFill>
              <a:schemeClr val="tx1"/>
            </a:solidFill>
          </p:spPr>
          <p:txBody>
            <a:bodyPr wrap="square" rtlCol="0">
              <a:spAutoFit/>
            </a:bodyPr>
            <a:lstStyle/>
            <a:p>
              <a:r>
                <a:rPr lang="zh-CN" altLang="en-US" dirty="0">
                  <a:solidFill>
                    <a:schemeClr val="bg1"/>
                  </a:solidFill>
                </a:rPr>
                <a:t>调制频率</a:t>
              </a:r>
              <a:r>
                <a:rPr lang="en-US" altLang="zh-CN" dirty="0">
                  <a:solidFill>
                    <a:schemeClr val="bg1"/>
                  </a:solidFill>
                </a:rPr>
                <a:t>=1GHz</a:t>
              </a:r>
              <a:endParaRPr lang="zh-CN" altLang="en-US" dirty="0">
                <a:solidFill>
                  <a:schemeClr val="bg1"/>
                </a:solidFill>
              </a:endParaRPr>
            </a:p>
          </p:txBody>
        </p:sp>
        <p:sp>
          <p:nvSpPr>
            <p:cNvPr id="11" name="文本框 10"/>
            <p:cNvSpPr txBox="1"/>
            <p:nvPr/>
          </p:nvSpPr>
          <p:spPr>
            <a:xfrm>
              <a:off x="1259632" y="5246388"/>
              <a:ext cx="6624736" cy="830997"/>
            </a:xfrm>
            <a:prstGeom prst="rect">
              <a:avLst/>
            </a:prstGeom>
            <a:solidFill>
              <a:schemeClr val="tx1"/>
            </a:solidFill>
          </p:spPr>
          <p:txBody>
            <a:bodyPr wrap="square" rtlCol="0">
              <a:spAutoFit/>
            </a:bodyPr>
            <a:lstStyle/>
            <a:p>
              <a:pPr algn="ctr"/>
              <a:r>
                <a:rPr lang="zh-CN" altLang="en-US" dirty="0">
                  <a:solidFill>
                    <a:schemeClr val="bg1"/>
                  </a:solidFill>
                </a:rPr>
                <a:t>不同调制频率与调制深度下，</a:t>
              </a:r>
              <a:endParaRPr lang="en-US" altLang="zh-CN" dirty="0">
                <a:solidFill>
                  <a:schemeClr val="bg1"/>
                </a:solidFill>
              </a:endParaRPr>
            </a:p>
            <a:p>
              <a:pPr algn="ctr"/>
              <a:r>
                <a:rPr lang="zh-CN" altLang="en-US" dirty="0">
                  <a:solidFill>
                    <a:schemeClr val="bg1"/>
                  </a:solidFill>
                </a:rPr>
                <a:t>激光器的发射光谱的测量结果图</a:t>
              </a:r>
            </a:p>
          </p:txBody>
        </p:sp>
        <p:sp>
          <p:nvSpPr>
            <p:cNvPr id="12" name="文本框 11"/>
            <p:cNvSpPr txBox="1"/>
            <p:nvPr/>
          </p:nvSpPr>
          <p:spPr>
            <a:xfrm>
              <a:off x="2566599" y="2929900"/>
              <a:ext cx="926538" cy="369332"/>
            </a:xfrm>
            <a:prstGeom prst="rect">
              <a:avLst/>
            </a:prstGeom>
            <a:solidFill>
              <a:schemeClr val="tx1"/>
            </a:solidFill>
          </p:spPr>
          <p:txBody>
            <a:bodyPr wrap="square" rtlCol="0">
              <a:spAutoFit/>
            </a:bodyPr>
            <a:lstStyle/>
            <a:p>
              <a:r>
                <a:rPr lang="en-US" altLang="zh-CN" sz="1800" dirty="0">
                  <a:solidFill>
                    <a:schemeClr val="bg1"/>
                  </a:solidFill>
                </a:rPr>
                <a:t>m=98%</a:t>
              </a:r>
              <a:endParaRPr lang="zh-CN" altLang="en-US" sz="1800" dirty="0">
                <a:solidFill>
                  <a:schemeClr val="bg1"/>
                </a:solidFill>
              </a:endParaRPr>
            </a:p>
          </p:txBody>
        </p:sp>
        <p:sp>
          <p:nvSpPr>
            <p:cNvPr id="13" name="文本框 12"/>
            <p:cNvSpPr txBox="1"/>
            <p:nvPr/>
          </p:nvSpPr>
          <p:spPr>
            <a:xfrm>
              <a:off x="3124200" y="3511654"/>
              <a:ext cx="1213313" cy="369332"/>
            </a:xfrm>
            <a:prstGeom prst="rect">
              <a:avLst/>
            </a:prstGeom>
            <a:solidFill>
              <a:schemeClr val="tx1"/>
            </a:solidFill>
          </p:spPr>
          <p:txBody>
            <a:bodyPr wrap="square" rtlCol="0">
              <a:spAutoFit/>
            </a:bodyPr>
            <a:lstStyle/>
            <a:p>
              <a:r>
                <a:rPr lang="en-US" altLang="zh-CN" sz="1800" dirty="0">
                  <a:solidFill>
                    <a:schemeClr val="bg1"/>
                  </a:solidFill>
                </a:rPr>
                <a:t>m&gt;100%</a:t>
              </a:r>
              <a:endParaRPr lang="zh-CN" altLang="en-US" sz="1800" dirty="0">
                <a:solidFill>
                  <a:schemeClr val="bg1"/>
                </a:solidFill>
              </a:endParaRPr>
            </a:p>
          </p:txBody>
        </p:sp>
        <p:sp>
          <p:nvSpPr>
            <p:cNvPr id="14" name="文本框 13"/>
            <p:cNvSpPr txBox="1"/>
            <p:nvPr/>
          </p:nvSpPr>
          <p:spPr>
            <a:xfrm>
              <a:off x="4192571" y="2381181"/>
              <a:ext cx="926538" cy="369332"/>
            </a:xfrm>
            <a:prstGeom prst="rect">
              <a:avLst/>
            </a:prstGeom>
            <a:solidFill>
              <a:schemeClr val="tx1"/>
            </a:solidFill>
          </p:spPr>
          <p:txBody>
            <a:bodyPr wrap="square" rtlCol="0">
              <a:spAutoFit/>
            </a:bodyPr>
            <a:lstStyle/>
            <a:p>
              <a:r>
                <a:rPr lang="en-US" altLang="zh-CN" sz="1800" dirty="0">
                  <a:solidFill>
                    <a:schemeClr val="bg1"/>
                  </a:solidFill>
                </a:rPr>
                <a:t>m=45%</a:t>
              </a:r>
              <a:endParaRPr lang="zh-CN" altLang="en-US" sz="1800" dirty="0">
                <a:solidFill>
                  <a:schemeClr val="bg1"/>
                </a:solidFill>
              </a:endParaRPr>
            </a:p>
          </p:txBody>
        </p:sp>
        <p:sp>
          <p:nvSpPr>
            <p:cNvPr id="15" name="文本框 14"/>
            <p:cNvSpPr txBox="1"/>
            <p:nvPr/>
          </p:nvSpPr>
          <p:spPr>
            <a:xfrm>
              <a:off x="5187596" y="2745234"/>
              <a:ext cx="926538" cy="369332"/>
            </a:xfrm>
            <a:prstGeom prst="rect">
              <a:avLst/>
            </a:prstGeom>
            <a:solidFill>
              <a:schemeClr val="tx1"/>
            </a:solidFill>
          </p:spPr>
          <p:txBody>
            <a:bodyPr wrap="square" rtlCol="0">
              <a:spAutoFit/>
            </a:bodyPr>
            <a:lstStyle/>
            <a:p>
              <a:r>
                <a:rPr lang="en-US" altLang="zh-CN" sz="1800" dirty="0">
                  <a:solidFill>
                    <a:schemeClr val="bg1"/>
                  </a:solidFill>
                </a:rPr>
                <a:t>m=70%</a:t>
              </a:r>
              <a:endParaRPr lang="zh-CN" altLang="en-US" sz="1800" dirty="0">
                <a:solidFill>
                  <a:schemeClr val="bg1"/>
                </a:solidFill>
              </a:endParaRPr>
            </a:p>
          </p:txBody>
        </p:sp>
        <p:sp>
          <p:nvSpPr>
            <p:cNvPr id="16" name="文本框 15"/>
            <p:cNvSpPr txBox="1"/>
            <p:nvPr/>
          </p:nvSpPr>
          <p:spPr>
            <a:xfrm>
              <a:off x="5517670" y="3684228"/>
              <a:ext cx="926538" cy="369332"/>
            </a:xfrm>
            <a:prstGeom prst="rect">
              <a:avLst/>
            </a:prstGeom>
            <a:solidFill>
              <a:schemeClr val="tx1"/>
            </a:solidFill>
          </p:spPr>
          <p:txBody>
            <a:bodyPr wrap="square" rtlCol="0">
              <a:spAutoFit/>
            </a:bodyPr>
            <a:lstStyle/>
            <a:p>
              <a:r>
                <a:rPr lang="en-US" altLang="zh-CN" sz="1800" dirty="0">
                  <a:solidFill>
                    <a:schemeClr val="bg1"/>
                  </a:solidFill>
                </a:rPr>
                <a:t>m=98%</a:t>
              </a:r>
              <a:endParaRPr lang="zh-CN" altLang="en-US" sz="1800" dirty="0">
                <a:solidFill>
                  <a:schemeClr val="bg1"/>
                </a:solidFill>
              </a:endParaRPr>
            </a:p>
          </p:txBody>
        </p:sp>
        <p:sp>
          <p:nvSpPr>
            <p:cNvPr id="17" name="文本框 16"/>
            <p:cNvSpPr txBox="1"/>
            <p:nvPr/>
          </p:nvSpPr>
          <p:spPr>
            <a:xfrm>
              <a:off x="6300192" y="4127656"/>
              <a:ext cx="1213313" cy="369332"/>
            </a:xfrm>
            <a:prstGeom prst="rect">
              <a:avLst/>
            </a:prstGeom>
            <a:solidFill>
              <a:schemeClr val="tx1"/>
            </a:solidFill>
          </p:spPr>
          <p:txBody>
            <a:bodyPr wrap="square" rtlCol="0">
              <a:spAutoFit/>
            </a:bodyPr>
            <a:lstStyle/>
            <a:p>
              <a:r>
                <a:rPr lang="en-US" altLang="zh-CN" sz="1800" dirty="0">
                  <a:solidFill>
                    <a:schemeClr val="bg1"/>
                  </a:solidFill>
                </a:rPr>
                <a:t>m&gt;100%</a:t>
              </a:r>
              <a:endParaRPr lang="zh-CN" altLang="en-US" sz="1800" dirty="0">
                <a:solidFill>
                  <a:schemeClr val="bg1"/>
                </a:solidFill>
              </a:endParaRPr>
            </a:p>
          </p:txBody>
        </p:sp>
        <p:sp>
          <p:nvSpPr>
            <p:cNvPr id="19" name="文本框 18"/>
            <p:cNvSpPr txBox="1"/>
            <p:nvPr/>
          </p:nvSpPr>
          <p:spPr>
            <a:xfrm>
              <a:off x="1674912" y="2381181"/>
              <a:ext cx="926538" cy="369332"/>
            </a:xfrm>
            <a:prstGeom prst="rect">
              <a:avLst/>
            </a:prstGeom>
            <a:solidFill>
              <a:schemeClr val="tx1"/>
            </a:solidFill>
          </p:spPr>
          <p:txBody>
            <a:bodyPr wrap="square" rtlCol="0">
              <a:spAutoFit/>
            </a:bodyPr>
            <a:lstStyle/>
            <a:p>
              <a:r>
                <a:rPr lang="en-US" altLang="zh-CN" sz="1800" dirty="0">
                  <a:solidFill>
                    <a:schemeClr val="bg1"/>
                  </a:solidFill>
                </a:rPr>
                <a:t>m=45%</a:t>
              </a:r>
              <a:endParaRPr lang="zh-CN" altLang="en-US" sz="1800" dirty="0">
                <a:solidFill>
                  <a:schemeClr val="bg1"/>
                </a:solidFil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a:t>
            </a:r>
            <a:r>
              <a:rPr lang="en-US" altLang="zh-CN" sz="4000" dirty="0">
                <a:solidFill>
                  <a:schemeClr val="bg1"/>
                </a:solidFill>
                <a:latin typeface="Times New Roman" panose="02020603050405020304" pitchFamily="18" charset="0"/>
                <a:ea typeface="+mn-ea"/>
                <a:cs typeface="Times New Roman" panose="02020603050405020304" pitchFamily="18" charset="0"/>
              </a:rPr>
              <a:t> </a:t>
            </a:r>
            <a:r>
              <a:rPr lang="en-US" altLang="zh-CN" dirty="0">
                <a:solidFill>
                  <a:schemeClr val="bg1"/>
                </a:solidFill>
                <a:latin typeface="Times New Roman" panose="02020603050405020304" pitchFamily="18" charset="0"/>
                <a:ea typeface="+mn-ea"/>
                <a:cs typeface="Times New Roman" panose="02020603050405020304" pitchFamily="18" charset="0"/>
              </a:rPr>
              <a:t>DFB</a:t>
            </a:r>
            <a:r>
              <a:rPr lang="zh-CN" altLang="en-US" dirty="0">
                <a:solidFill>
                  <a:schemeClr val="bg1"/>
                </a:solidFill>
                <a:latin typeface="Times New Roman" panose="02020603050405020304" pitchFamily="18" charset="0"/>
                <a:ea typeface="+mn-ea"/>
                <a:cs typeface="Times New Roman" panose="02020603050405020304" pitchFamily="18" charset="0"/>
              </a:rPr>
              <a:t>激光器和</a:t>
            </a:r>
            <a:r>
              <a:rPr lang="en-US" altLang="zh-CN" dirty="0">
                <a:solidFill>
                  <a:schemeClr val="bg1"/>
                </a:solidFill>
                <a:latin typeface="Times New Roman" panose="02020603050405020304" pitchFamily="18" charset="0"/>
                <a:ea typeface="+mn-ea"/>
                <a:cs typeface="Times New Roman" panose="02020603050405020304" pitchFamily="18" charset="0"/>
              </a:rPr>
              <a:t>DBR</a:t>
            </a:r>
            <a:r>
              <a:rPr lang="zh-CN" altLang="en-US" dirty="0">
                <a:solidFill>
                  <a:schemeClr val="bg1"/>
                </a:solidFill>
                <a:latin typeface="Times New Roman" panose="02020603050405020304" pitchFamily="18" charset="0"/>
                <a:ea typeface="+mn-ea"/>
                <a:cs typeface="Times New Roman" panose="02020603050405020304" pitchFamily="18" charset="0"/>
              </a:rPr>
              <a:t>激光器</a:t>
            </a: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defRPr/>
            </a:pPr>
            <a:fld id="{21DB720A-B55F-482F-B67E-C97610673E21}" type="slidenum">
              <a:rPr lang="en-US" altLang="zh-CN" smtClean="0"/>
              <a:t>25</a:t>
            </a:fld>
            <a:endParaRPr lang="en-US" altLang="zh-CN" dirty="0"/>
          </a:p>
        </p:txBody>
      </p:sp>
      <p:sp>
        <p:nvSpPr>
          <p:cNvPr id="2" name="TextBox 1"/>
          <p:cNvSpPr txBox="1"/>
          <p:nvPr/>
        </p:nvSpPr>
        <p:spPr>
          <a:xfrm>
            <a:off x="455400" y="1268760"/>
            <a:ext cx="8233200" cy="5658280"/>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zh-CN" altLang="zh-CN" dirty="0">
                <a:solidFill>
                  <a:schemeClr val="bg1"/>
                </a:solidFill>
                <a:cs typeface="Times New Roman" panose="02020603050405020304" pitchFamily="18" charset="0"/>
              </a:rPr>
              <a:t>以前讨论的半导体激光器属于</a:t>
            </a:r>
            <a:r>
              <a:rPr lang="en-US" altLang="zh-CN" dirty="0" err="1">
                <a:solidFill>
                  <a:schemeClr val="bg1"/>
                </a:solidFill>
                <a:cs typeface="Times New Roman" panose="02020603050405020304" pitchFamily="18" charset="0"/>
              </a:rPr>
              <a:t>Fabry</a:t>
            </a:r>
            <a:r>
              <a:rPr lang="en-US" altLang="zh-CN" dirty="0">
                <a:solidFill>
                  <a:schemeClr val="bg1"/>
                </a:solidFill>
                <a:cs typeface="Times New Roman" panose="02020603050405020304" pitchFamily="18" charset="0"/>
              </a:rPr>
              <a:t>-Perot (F-P)</a:t>
            </a:r>
            <a:r>
              <a:rPr lang="zh-CN" altLang="zh-CN" dirty="0">
                <a:solidFill>
                  <a:schemeClr val="bg1"/>
                </a:solidFill>
                <a:cs typeface="Times New Roman" panose="02020603050405020304" pitchFamily="18" charset="0"/>
              </a:rPr>
              <a:t>型激光器，光的反射集中在镜面上，并且</a:t>
            </a:r>
            <a:r>
              <a:rPr lang="en-US" altLang="zh-CN" dirty="0">
                <a:solidFill>
                  <a:schemeClr val="bg1"/>
                </a:solidFill>
                <a:cs typeface="Times New Roman" panose="02020603050405020304" pitchFamily="18" charset="0"/>
                <a:sym typeface="Symbol" panose="05050102010706020507"/>
              </a:rPr>
              <a:t></a:t>
            </a:r>
            <a:r>
              <a:rPr lang="en-US" altLang="zh-CN" baseline="-25000" dirty="0" err="1">
                <a:solidFill>
                  <a:schemeClr val="bg1"/>
                </a:solidFill>
                <a:cs typeface="Times New Roman" panose="02020603050405020304" pitchFamily="18" charset="0"/>
              </a:rPr>
              <a:t>th</a:t>
            </a:r>
            <a:r>
              <a:rPr lang="zh-CN" altLang="zh-CN" dirty="0">
                <a:solidFill>
                  <a:schemeClr val="bg1"/>
                </a:solidFill>
                <a:cs typeface="Times New Roman" panose="02020603050405020304" pitchFamily="18" charset="0"/>
              </a:rPr>
              <a:t>与波长无关，即</a:t>
            </a:r>
            <a:r>
              <a:rPr lang="zh-CN" altLang="zh-CN" b="1" dirty="0">
                <a:solidFill>
                  <a:schemeClr val="bg1"/>
                </a:solidFill>
                <a:cs typeface="Times New Roman" panose="02020603050405020304" pitchFamily="18" charset="0"/>
              </a:rPr>
              <a:t>谐振腔没有波长选择性</a:t>
            </a:r>
            <a:r>
              <a:rPr lang="zh-CN" altLang="zh-CN"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342900" indent="-342900">
              <a:lnSpc>
                <a:spcPct val="125000"/>
              </a:lnSpc>
              <a:buFont typeface="Arial" panose="020B0604020202020204" pitchFamily="34" charset="0"/>
              <a:buChar char="•"/>
            </a:pPr>
            <a:r>
              <a:rPr lang="en-US" altLang="zh-CN" dirty="0">
                <a:solidFill>
                  <a:srgbClr val="C00000"/>
                </a:solidFill>
                <a:cs typeface="Times New Roman" panose="02020603050405020304" pitchFamily="18" charset="0"/>
              </a:rPr>
              <a:t>F-P</a:t>
            </a:r>
            <a:r>
              <a:rPr lang="zh-CN" altLang="zh-CN" dirty="0">
                <a:solidFill>
                  <a:srgbClr val="C00000"/>
                </a:solidFill>
                <a:cs typeface="Times New Roman" panose="02020603050405020304" pitchFamily="18" charset="0"/>
              </a:rPr>
              <a:t>型</a:t>
            </a:r>
            <a:r>
              <a:rPr lang="zh-CN" altLang="en-US" dirty="0">
                <a:solidFill>
                  <a:srgbClr val="C00000"/>
                </a:solidFill>
                <a:cs typeface="Times New Roman" panose="02020603050405020304" pitchFamily="18" charset="0"/>
              </a:rPr>
              <a:t>激光器</a:t>
            </a:r>
            <a:r>
              <a:rPr lang="zh-CN" altLang="zh-CN" dirty="0">
                <a:solidFill>
                  <a:schemeClr val="bg1"/>
                </a:solidFill>
                <a:cs typeface="Times New Roman" panose="02020603050405020304" pitchFamily="18" charset="0"/>
              </a:rPr>
              <a:t>有以下一些</a:t>
            </a:r>
            <a:r>
              <a:rPr lang="zh-CN" altLang="zh-CN" dirty="0">
                <a:solidFill>
                  <a:srgbClr val="C00000"/>
                </a:solidFill>
                <a:cs typeface="Times New Roman" panose="02020603050405020304" pitchFamily="18" charset="0"/>
              </a:rPr>
              <a:t>缺点</a:t>
            </a:r>
            <a:r>
              <a:rPr lang="zh-CN" altLang="zh-CN" dirty="0">
                <a:solidFill>
                  <a:schemeClr val="bg1"/>
                </a:solidFill>
                <a:cs typeface="Times New Roman" panose="02020603050405020304" pitchFamily="18" charset="0"/>
              </a:rPr>
              <a:t>，使</a:t>
            </a:r>
            <a:r>
              <a:rPr lang="en-US" altLang="zh-CN" dirty="0">
                <a:solidFill>
                  <a:schemeClr val="bg1"/>
                </a:solidFill>
                <a:cs typeface="Times New Roman" panose="02020603050405020304" pitchFamily="18" charset="0"/>
              </a:rPr>
              <a:t>F-P</a:t>
            </a:r>
            <a:r>
              <a:rPr lang="zh-CN" altLang="zh-CN" dirty="0">
                <a:solidFill>
                  <a:schemeClr val="bg1"/>
                </a:solidFill>
                <a:cs typeface="Times New Roman" panose="02020603050405020304" pitchFamily="18" charset="0"/>
              </a:rPr>
              <a:t>型激光器不适于光纤通讯：</a:t>
            </a:r>
          </a:p>
          <a:p>
            <a:pPr marL="800100" lvl="1" indent="-342900">
              <a:lnSpc>
                <a:spcPct val="150000"/>
              </a:lnSpc>
              <a:buFont typeface="Wingdings" panose="05000000000000000000" pitchFamily="2" charset="2"/>
              <a:buChar char="ü"/>
            </a:pPr>
            <a:r>
              <a:rPr lang="zh-CN" altLang="zh-CN" dirty="0">
                <a:solidFill>
                  <a:schemeClr val="bg1"/>
                </a:solidFill>
                <a:cs typeface="Times New Roman" panose="02020603050405020304" pitchFamily="18" charset="0"/>
              </a:rPr>
              <a:t>通常多纵模工作</a:t>
            </a:r>
            <a:r>
              <a:rPr lang="zh-CN" altLang="en-US"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800100" lvl="1" indent="-342900">
              <a:lnSpc>
                <a:spcPct val="150000"/>
              </a:lnSpc>
              <a:buFont typeface="Wingdings" panose="05000000000000000000" pitchFamily="2" charset="2"/>
              <a:buChar char="ü"/>
            </a:pPr>
            <a:r>
              <a:rPr lang="zh-CN" altLang="zh-CN" dirty="0">
                <a:solidFill>
                  <a:schemeClr val="bg1"/>
                </a:solidFill>
                <a:cs typeface="Times New Roman" panose="02020603050405020304" pitchFamily="18" charset="0"/>
              </a:rPr>
              <a:t>注入电流</a:t>
            </a:r>
            <a:r>
              <a:rPr lang="en-US" altLang="zh-CN" dirty="0">
                <a:solidFill>
                  <a:schemeClr val="bg1"/>
                </a:solidFill>
                <a:cs typeface="Times New Roman" panose="02020603050405020304" pitchFamily="18" charset="0"/>
              </a:rPr>
              <a:t>I</a:t>
            </a:r>
            <a:r>
              <a:rPr lang="zh-CN" altLang="zh-CN" dirty="0">
                <a:solidFill>
                  <a:schemeClr val="bg1"/>
                </a:solidFill>
                <a:cs typeface="Times New Roman" panose="02020603050405020304" pitchFamily="18" charset="0"/>
              </a:rPr>
              <a:t>的升高将导致</a:t>
            </a:r>
            <a:r>
              <a:rPr lang="en-US" altLang="zh-CN" dirty="0">
                <a:solidFill>
                  <a:schemeClr val="bg1"/>
                </a:solidFill>
                <a:cs typeface="Times New Roman" panose="02020603050405020304" pitchFamily="18" charset="0"/>
              </a:rPr>
              <a:t>T</a:t>
            </a:r>
            <a:r>
              <a:rPr lang="zh-CN" altLang="zh-CN" dirty="0">
                <a:solidFill>
                  <a:schemeClr val="bg1"/>
                </a:solidFill>
                <a:cs typeface="Times New Roman" panose="02020603050405020304" pitchFamily="18" charset="0"/>
              </a:rPr>
              <a:t>上升，造成增益带宽的微小变化，使激光器发生跳模</a:t>
            </a:r>
            <a:r>
              <a:rPr lang="zh-CN" altLang="en-US"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800100" lvl="1" indent="-342900">
              <a:lnSpc>
                <a:spcPct val="150000"/>
              </a:lnSpc>
              <a:buFont typeface="Wingdings" panose="05000000000000000000" pitchFamily="2" charset="2"/>
              <a:buChar char="ü"/>
            </a:pPr>
            <a:r>
              <a:rPr lang="zh-CN" altLang="zh-CN" dirty="0">
                <a:solidFill>
                  <a:schemeClr val="bg1"/>
                </a:solidFill>
                <a:cs typeface="Times New Roman" panose="02020603050405020304" pitchFamily="18" charset="0"/>
              </a:rPr>
              <a:t>温度特性差，</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800100" lvl="1" indent="-342900">
              <a:lnSpc>
                <a:spcPct val="150000"/>
              </a:lnSpc>
              <a:buFont typeface="Wingdings" panose="05000000000000000000" pitchFamily="2" charset="2"/>
              <a:buChar char="ü"/>
            </a:pPr>
            <a:r>
              <a:rPr lang="zh-CN" altLang="zh-CN" dirty="0">
                <a:solidFill>
                  <a:schemeClr val="bg1"/>
                </a:solidFill>
                <a:cs typeface="Times New Roman" panose="02020603050405020304" pitchFamily="18" charset="0"/>
              </a:rPr>
              <a:t>动态工作时多模工作。</a:t>
            </a:r>
          </a:p>
          <a:p>
            <a:pPr>
              <a:lnSpc>
                <a:spcPct val="150000"/>
              </a:lnSpc>
            </a:pPr>
            <a:endParaRPr lang="zh-CN" altLang="en-US" dirty="0">
              <a:solidFill>
                <a:schemeClr val="bg1"/>
              </a:solidFill>
              <a:cs typeface="Times New Roman" panose="02020603050405020304" pitchFamily="18" charset="0"/>
            </a:endParaRPr>
          </a:p>
        </p:txBody>
      </p:sp>
      <p:sp>
        <p:nvSpPr>
          <p:cNvPr id="3" name="Rectangle 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059832" y="5167089"/>
          <a:ext cx="2334899" cy="782191"/>
        </p:xfrm>
        <a:graphic>
          <a:graphicData uri="http://schemas.openxmlformats.org/presentationml/2006/ole">
            <mc:AlternateContent xmlns:mc="http://schemas.openxmlformats.org/markup-compatibility/2006">
              <mc:Choice xmlns:v="urn:schemas-microsoft-com:vml" Requires="v">
                <p:oleObj name="公式" r:id="rId2" imgW="1079500" imgH="368300" progId="Equation.3">
                  <p:embed/>
                </p:oleObj>
              </mc:Choice>
              <mc:Fallback>
                <p:oleObj name="公式" r:id="rId2" imgW="1079500" imgH="368300" progId="Equation.3">
                  <p:embed/>
                  <p:pic>
                    <p:nvPicPr>
                      <p:cNvPr id="0" name="Picture 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167089"/>
                        <a:ext cx="2334899" cy="782191"/>
                      </a:xfrm>
                      <a:prstGeom prst="rect">
                        <a:avLst/>
                      </a:prstGeom>
                      <a:noFill/>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26</a:t>
            </a:fld>
            <a:endParaRPr lang="en-US" altLang="zh-CN" dirty="0"/>
          </a:p>
        </p:txBody>
      </p:sp>
      <p:sp>
        <p:nvSpPr>
          <p:cNvPr id="2" name="TextBox 1"/>
          <p:cNvSpPr txBox="1"/>
          <p:nvPr/>
        </p:nvSpPr>
        <p:spPr>
          <a:xfrm>
            <a:off x="457200" y="1416460"/>
            <a:ext cx="8233200" cy="5078313"/>
          </a:xfrm>
          <a:prstGeom prst="rect">
            <a:avLst/>
          </a:prstGeom>
          <a:noFill/>
        </p:spPr>
        <p:txBody>
          <a:bodyPr wrap="square" rtlCol="0">
            <a:spAutoFit/>
          </a:bodyPr>
          <a:lstStyle/>
          <a:p>
            <a:pPr marL="342900" indent="-342900">
              <a:lnSpc>
                <a:spcPts val="3600"/>
              </a:lnSpc>
              <a:buFont typeface="Arial" panose="020B0604020202020204" pitchFamily="34" charset="0"/>
              <a:buChar char="•"/>
            </a:pPr>
            <a:r>
              <a:rPr lang="en-US" altLang="zh-CN" dirty="0">
                <a:solidFill>
                  <a:schemeClr val="bg1"/>
                </a:solidFill>
                <a:cs typeface="Times New Roman" panose="02020603050405020304" pitchFamily="18" charset="0"/>
              </a:rPr>
              <a:t>DFB</a:t>
            </a:r>
            <a:r>
              <a:rPr lang="zh-CN" altLang="zh-CN" dirty="0">
                <a:solidFill>
                  <a:schemeClr val="bg1"/>
                </a:solidFill>
                <a:cs typeface="Times New Roman" panose="02020603050405020304" pitchFamily="18" charset="0"/>
              </a:rPr>
              <a:t>及</a:t>
            </a:r>
            <a:r>
              <a:rPr lang="en-US" altLang="zh-CN" dirty="0">
                <a:solidFill>
                  <a:schemeClr val="bg1"/>
                </a:solidFill>
                <a:cs typeface="Times New Roman" panose="02020603050405020304" pitchFamily="18" charset="0"/>
              </a:rPr>
              <a:t>DBR</a:t>
            </a:r>
            <a:r>
              <a:rPr lang="zh-CN" altLang="zh-CN" dirty="0">
                <a:solidFill>
                  <a:schemeClr val="bg1"/>
                </a:solidFill>
                <a:cs typeface="Times New Roman" panose="02020603050405020304" pitchFamily="18" charset="0"/>
              </a:rPr>
              <a:t>是采用内藏光栅的分布反馈来构成谐振腔的，这个概念开始于</a:t>
            </a:r>
            <a:r>
              <a:rPr lang="en-US" altLang="zh-CN" dirty="0">
                <a:solidFill>
                  <a:schemeClr val="bg1"/>
                </a:solidFill>
                <a:cs typeface="Times New Roman" panose="02020603050405020304" pitchFamily="18" charset="0"/>
              </a:rPr>
              <a:t>1970</a:t>
            </a:r>
            <a:r>
              <a:rPr lang="zh-CN" altLang="zh-CN" dirty="0">
                <a:solidFill>
                  <a:schemeClr val="bg1"/>
                </a:solidFill>
                <a:cs typeface="Times New Roman" panose="02020603050405020304" pitchFamily="18" charset="0"/>
              </a:rPr>
              <a:t>年前后染料激光器的研究。</a:t>
            </a:r>
            <a:endParaRPr lang="en-US" altLang="zh-CN" dirty="0">
              <a:solidFill>
                <a:schemeClr val="bg1"/>
              </a:solidFill>
              <a:cs typeface="Times New Roman" panose="02020603050405020304" pitchFamily="18" charset="0"/>
            </a:endParaRPr>
          </a:p>
          <a:p>
            <a:pPr marL="342900" indent="-342900">
              <a:lnSpc>
                <a:spcPts val="3600"/>
              </a:lnSpc>
              <a:buFont typeface="Arial" panose="020B0604020202020204" pitchFamily="34" charset="0"/>
              <a:buChar char="•"/>
            </a:pPr>
            <a:r>
              <a:rPr lang="en-US" altLang="zh-CN" dirty="0">
                <a:solidFill>
                  <a:schemeClr val="bg1"/>
                </a:solidFill>
                <a:cs typeface="Times New Roman" panose="02020603050405020304" pitchFamily="18" charset="0"/>
              </a:rPr>
              <a:t>1972</a:t>
            </a:r>
            <a:r>
              <a:rPr lang="zh-CN" altLang="zh-CN" dirty="0">
                <a:solidFill>
                  <a:schemeClr val="bg1"/>
                </a:solidFill>
                <a:cs typeface="Times New Roman" panose="02020603050405020304" pitchFamily="18" charset="0"/>
              </a:rPr>
              <a:t>年美国贝尔实验室的</a:t>
            </a:r>
            <a:r>
              <a:rPr lang="en-US" altLang="zh-CN" dirty="0">
                <a:solidFill>
                  <a:schemeClr val="bg1"/>
                </a:solidFill>
                <a:cs typeface="Times New Roman" panose="02020603050405020304" pitchFamily="18" charset="0"/>
              </a:rPr>
              <a:t> H. </a:t>
            </a:r>
            <a:r>
              <a:rPr lang="en-US" altLang="zh-CN" dirty="0" err="1">
                <a:solidFill>
                  <a:schemeClr val="bg1"/>
                </a:solidFill>
                <a:cs typeface="Times New Roman" panose="02020603050405020304" pitchFamily="18" charset="0"/>
              </a:rPr>
              <a:t>Kogelnik</a:t>
            </a:r>
            <a:r>
              <a:rPr lang="zh-CN" altLang="zh-CN" dirty="0">
                <a:solidFill>
                  <a:schemeClr val="bg1"/>
                </a:solidFill>
                <a:cs typeface="Times New Roman" panose="02020603050405020304" pitchFamily="18" charset="0"/>
              </a:rPr>
              <a:t>和</a:t>
            </a:r>
            <a:r>
              <a:rPr lang="en-US" altLang="zh-CN" dirty="0">
                <a:solidFill>
                  <a:schemeClr val="bg1"/>
                </a:solidFill>
                <a:cs typeface="Times New Roman" panose="02020603050405020304" pitchFamily="18" charset="0"/>
              </a:rPr>
              <a:t> C. V. Shank</a:t>
            </a:r>
            <a:r>
              <a:rPr lang="zh-CN" altLang="zh-CN" dirty="0">
                <a:solidFill>
                  <a:schemeClr val="bg1"/>
                </a:solidFill>
                <a:cs typeface="Times New Roman" panose="02020603050405020304" pitchFamily="18" charset="0"/>
              </a:rPr>
              <a:t>两人提出</a:t>
            </a:r>
            <a:r>
              <a:rPr lang="en-US" altLang="zh-CN" dirty="0">
                <a:solidFill>
                  <a:schemeClr val="bg1"/>
                </a:solidFill>
                <a:cs typeface="Times New Roman" panose="02020603050405020304" pitchFamily="18" charset="0"/>
              </a:rPr>
              <a:t>Distributed Feedback </a:t>
            </a:r>
            <a:r>
              <a:rPr lang="zh-CN" altLang="zh-CN" dirty="0">
                <a:solidFill>
                  <a:schemeClr val="bg1"/>
                </a:solidFill>
                <a:cs typeface="Times New Roman" panose="02020603050405020304" pitchFamily="18" charset="0"/>
              </a:rPr>
              <a:t>的概念，采用电磁场的耦合波理论系统地分析了</a:t>
            </a:r>
            <a:r>
              <a:rPr lang="en-US" altLang="zh-CN" dirty="0">
                <a:solidFill>
                  <a:schemeClr val="bg1"/>
                </a:solidFill>
                <a:cs typeface="Times New Roman" panose="02020603050405020304" pitchFamily="18" charset="0"/>
              </a:rPr>
              <a:t>DFB</a:t>
            </a:r>
            <a:r>
              <a:rPr lang="zh-CN" altLang="zh-CN" dirty="0">
                <a:solidFill>
                  <a:schemeClr val="bg1"/>
                </a:solidFill>
                <a:cs typeface="Times New Roman" panose="02020603050405020304" pitchFamily="18" charset="0"/>
              </a:rPr>
              <a:t>激光器的工作原理与特性，他们研究了两种理想模型，如图</a:t>
            </a:r>
            <a:r>
              <a:rPr lang="en-US" altLang="zh-CN" dirty="0">
                <a:solidFill>
                  <a:schemeClr val="bg1"/>
                </a:solidFill>
                <a:cs typeface="Times New Roman" panose="02020603050405020304" pitchFamily="18" charset="0"/>
              </a:rPr>
              <a:t>5.3</a:t>
            </a:r>
            <a:r>
              <a:rPr lang="zh-CN" altLang="zh-CN" dirty="0">
                <a:solidFill>
                  <a:schemeClr val="bg1"/>
                </a:solidFill>
                <a:cs typeface="Times New Roman" panose="02020603050405020304" pitchFamily="18" charset="0"/>
              </a:rPr>
              <a:t>所示：</a:t>
            </a:r>
            <a:endParaRPr lang="en-US" altLang="zh-CN" dirty="0">
              <a:solidFill>
                <a:schemeClr val="bg1"/>
              </a:solidFill>
              <a:cs typeface="Times New Roman" panose="02020603050405020304" pitchFamily="18" charset="0"/>
            </a:endParaRPr>
          </a:p>
          <a:p>
            <a:pPr indent="342265">
              <a:lnSpc>
                <a:spcPts val="3600"/>
              </a:lnSpc>
            </a:pPr>
            <a:r>
              <a:rPr lang="en-US" altLang="zh-CN" dirty="0">
                <a:solidFill>
                  <a:schemeClr val="bg1"/>
                </a:solidFill>
                <a:cs typeface="Times New Roman" panose="02020603050405020304" pitchFamily="18" charset="0"/>
              </a:rPr>
              <a:t>(1)</a:t>
            </a:r>
            <a:r>
              <a:rPr lang="zh-CN" altLang="zh-CN" dirty="0">
                <a:solidFill>
                  <a:schemeClr val="bg1"/>
                </a:solidFill>
                <a:cs typeface="Times New Roman" panose="02020603050405020304" pitchFamily="18" charset="0"/>
              </a:rPr>
              <a:t>为折射率耦合</a:t>
            </a:r>
            <a:r>
              <a:rPr lang="en-US" altLang="zh-CN" dirty="0">
                <a:solidFill>
                  <a:schemeClr val="bg1"/>
                </a:solidFill>
                <a:cs typeface="Times New Roman" panose="02020603050405020304" pitchFamily="18" charset="0"/>
              </a:rPr>
              <a:t>DFB-LD </a:t>
            </a:r>
            <a:r>
              <a:rPr lang="en-US" altLang="zh-CN" i="1" dirty="0">
                <a:solidFill>
                  <a:schemeClr val="bg1"/>
                </a:solidFill>
                <a:cs typeface="Times New Roman" panose="02020603050405020304" pitchFamily="18" charset="0"/>
              </a:rPr>
              <a:t>n</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z</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n</a:t>
            </a:r>
            <a:r>
              <a:rPr lang="en-US" altLang="zh-CN" baseline="-25000" dirty="0">
                <a:solidFill>
                  <a:schemeClr val="bg1"/>
                </a:solidFill>
                <a:cs typeface="Times New Roman" panose="02020603050405020304" pitchFamily="18" charset="0"/>
              </a:rPr>
              <a:t>0</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n</a:t>
            </a:r>
            <a:r>
              <a:rPr lang="en-US" altLang="zh-CN" baseline="-25000" dirty="0">
                <a:solidFill>
                  <a:schemeClr val="bg1"/>
                </a:solidFill>
                <a:cs typeface="Times New Roman" panose="02020603050405020304" pitchFamily="18" charset="0"/>
              </a:rPr>
              <a:t>1</a:t>
            </a:r>
            <a:r>
              <a:rPr lang="en-US" altLang="zh-CN" dirty="0">
                <a:solidFill>
                  <a:schemeClr val="bg1"/>
                </a:solidFill>
                <a:cs typeface="Times New Roman" panose="02020603050405020304" pitchFamily="18" charset="0"/>
              </a:rPr>
              <a:t>cos</a:t>
            </a:r>
            <a:r>
              <a:rPr lang="en-US" altLang="zh-CN" i="1" dirty="0">
                <a:solidFill>
                  <a:schemeClr val="bg1"/>
                </a:solidFill>
                <a:cs typeface="Times New Roman" panose="02020603050405020304" pitchFamily="18" charset="0"/>
              </a:rPr>
              <a:t>2</a:t>
            </a:r>
            <a:r>
              <a:rPr lang="en-US" altLang="zh-CN" i="1" dirty="0">
                <a:solidFill>
                  <a:schemeClr val="bg1"/>
                </a:solidFill>
                <a:cs typeface="Times New Roman" panose="02020603050405020304" pitchFamily="18" charset="0"/>
                <a:sym typeface="Symbol" panose="05050102010706020507"/>
              </a:rPr>
              <a:t></a:t>
            </a:r>
            <a:r>
              <a:rPr lang="en-US" altLang="zh-CN" i="1" baseline="-25000" dirty="0">
                <a:solidFill>
                  <a:schemeClr val="bg1"/>
                </a:solidFill>
                <a:cs typeface="Times New Roman" panose="02020603050405020304" pitchFamily="18" charset="0"/>
              </a:rPr>
              <a:t>0</a:t>
            </a:r>
            <a:r>
              <a:rPr lang="en-US" altLang="zh-CN" i="1" dirty="0">
                <a:solidFill>
                  <a:schemeClr val="bg1"/>
                </a:solidFill>
                <a:cs typeface="Times New Roman" panose="02020603050405020304" pitchFamily="18" charset="0"/>
              </a:rPr>
              <a:t>z</a:t>
            </a:r>
            <a:r>
              <a:rPr lang="zh-CN" altLang="zh-CN"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indent="342265">
              <a:lnSpc>
                <a:spcPts val="3600"/>
              </a:lnSpc>
            </a:pPr>
            <a:r>
              <a:rPr lang="en-US" altLang="zh-CN" dirty="0">
                <a:solidFill>
                  <a:schemeClr val="bg1"/>
                </a:solidFill>
                <a:cs typeface="Times New Roman" panose="02020603050405020304" pitchFamily="18" charset="0"/>
              </a:rPr>
              <a:t>(2)</a:t>
            </a:r>
            <a:r>
              <a:rPr lang="zh-CN" altLang="zh-CN" dirty="0">
                <a:solidFill>
                  <a:schemeClr val="bg1"/>
                </a:solidFill>
                <a:cs typeface="Times New Roman" panose="02020603050405020304" pitchFamily="18" charset="0"/>
              </a:rPr>
              <a:t>为增益耦合</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g</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z</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g</a:t>
            </a:r>
            <a:r>
              <a:rPr lang="en-US" altLang="zh-CN" baseline="-25000" dirty="0">
                <a:solidFill>
                  <a:schemeClr val="bg1"/>
                </a:solidFill>
                <a:cs typeface="Times New Roman" panose="02020603050405020304" pitchFamily="18" charset="0"/>
              </a:rPr>
              <a:t>0</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g</a:t>
            </a:r>
            <a:r>
              <a:rPr lang="en-US" altLang="zh-CN" baseline="-25000" dirty="0">
                <a:solidFill>
                  <a:schemeClr val="bg1"/>
                </a:solidFill>
                <a:cs typeface="Times New Roman" panose="02020603050405020304" pitchFamily="18" charset="0"/>
              </a:rPr>
              <a:t>1</a:t>
            </a:r>
            <a:r>
              <a:rPr lang="en-US" altLang="zh-CN" dirty="0">
                <a:solidFill>
                  <a:schemeClr val="bg1"/>
                </a:solidFill>
                <a:cs typeface="Times New Roman" panose="02020603050405020304" pitchFamily="18" charset="0"/>
              </a:rPr>
              <a:t>cos</a:t>
            </a:r>
            <a:r>
              <a:rPr lang="en-US" altLang="zh-CN" i="1" dirty="0">
                <a:solidFill>
                  <a:schemeClr val="bg1"/>
                </a:solidFill>
                <a:cs typeface="Times New Roman" panose="02020603050405020304" pitchFamily="18" charset="0"/>
              </a:rPr>
              <a:t>2</a:t>
            </a:r>
            <a:r>
              <a:rPr lang="en-US" altLang="zh-CN" i="1" dirty="0">
                <a:solidFill>
                  <a:schemeClr val="bg1"/>
                </a:solidFill>
                <a:cs typeface="Times New Roman" panose="02020603050405020304" pitchFamily="18" charset="0"/>
                <a:sym typeface="Symbol" panose="05050102010706020507"/>
              </a:rPr>
              <a:t></a:t>
            </a:r>
            <a:r>
              <a:rPr lang="en-US" altLang="zh-CN" i="1" baseline="-25000" dirty="0">
                <a:solidFill>
                  <a:schemeClr val="bg1"/>
                </a:solidFill>
                <a:cs typeface="Times New Roman" panose="02020603050405020304" pitchFamily="18" charset="0"/>
              </a:rPr>
              <a:t>0</a:t>
            </a:r>
            <a:r>
              <a:rPr lang="en-US" altLang="zh-CN" i="1" dirty="0">
                <a:solidFill>
                  <a:schemeClr val="bg1"/>
                </a:solidFill>
                <a:cs typeface="Times New Roman" panose="02020603050405020304" pitchFamily="18" charset="0"/>
              </a:rPr>
              <a:t>z</a:t>
            </a:r>
            <a:r>
              <a:rPr lang="zh-CN" altLang="zh-CN"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342900" indent="-342900">
              <a:lnSpc>
                <a:spcPts val="3600"/>
              </a:lnSpc>
              <a:buFont typeface="Arial" panose="020B0604020202020204" pitchFamily="34" charset="0"/>
              <a:buChar char="•"/>
            </a:pPr>
            <a:r>
              <a:rPr lang="zh-CN" altLang="zh-CN" dirty="0">
                <a:solidFill>
                  <a:schemeClr val="bg1"/>
                </a:solidFill>
                <a:cs typeface="Times New Roman" panose="02020603050405020304" pitchFamily="18" charset="0"/>
              </a:rPr>
              <a:t>光在激光器中前进，任何一点都可受到反馈，有增益有反馈，端面不需要反射镜。</a:t>
            </a:r>
          </a:p>
          <a:p>
            <a:endParaRPr lang="zh-CN" altLang="en-US" dirty="0">
              <a:solidFill>
                <a:schemeClr val="bg1"/>
              </a:solidFill>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7724" y="2505410"/>
            <a:ext cx="4608512" cy="167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6116" y="4448150"/>
            <a:ext cx="703829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27</a:t>
            </a:fld>
            <a:endParaRPr lang="en-US" altLang="zh-CN" dirty="0"/>
          </a:p>
        </p:txBody>
      </p:sp>
      <p:sp>
        <p:nvSpPr>
          <p:cNvPr id="100" name="TextBox 99"/>
          <p:cNvSpPr txBox="1"/>
          <p:nvPr/>
        </p:nvSpPr>
        <p:spPr>
          <a:xfrm>
            <a:off x="457200" y="1654858"/>
            <a:ext cx="4104456" cy="523220"/>
          </a:xfrm>
          <a:prstGeom prst="rect">
            <a:avLst/>
          </a:prstGeom>
          <a:noFill/>
        </p:spPr>
        <p:txBody>
          <a:bodyPr wrap="square" rtlCol="0">
            <a:spAutoFit/>
          </a:bodyPr>
          <a:lstStyle/>
          <a:p>
            <a:pPr marL="342900" indent="-342900" algn="ctr">
              <a:buFont typeface="Arial" panose="020B0604020202020204" pitchFamily="34" charset="0"/>
              <a:buChar char="•"/>
            </a:pPr>
            <a:r>
              <a:rPr lang="en-US" altLang="zh-CN" sz="2800" b="1" dirty="0">
                <a:solidFill>
                  <a:schemeClr val="bg1"/>
                </a:solidFill>
                <a:cs typeface="Times New Roman" panose="02020603050405020304" pitchFamily="18" charset="0"/>
              </a:rPr>
              <a:t>FP</a:t>
            </a:r>
            <a:r>
              <a:rPr lang="zh-CN" altLang="en-US" sz="2800" b="1" dirty="0">
                <a:solidFill>
                  <a:schemeClr val="bg1"/>
                </a:solidFill>
                <a:cs typeface="Times New Roman" panose="02020603050405020304" pitchFamily="18" charset="0"/>
              </a:rPr>
              <a:t>腔与</a:t>
            </a:r>
            <a:r>
              <a:rPr lang="en-US" altLang="zh-CN" sz="2800" b="1" dirty="0">
                <a:solidFill>
                  <a:schemeClr val="bg1"/>
                </a:solidFill>
                <a:cs typeface="Times New Roman" panose="02020603050405020304" pitchFamily="18" charset="0"/>
              </a:rPr>
              <a:t>DBR</a:t>
            </a:r>
            <a:r>
              <a:rPr lang="zh-CN" altLang="en-US" sz="2800" b="1" dirty="0">
                <a:solidFill>
                  <a:schemeClr val="bg1"/>
                </a:solidFill>
                <a:cs typeface="Times New Roman" panose="02020603050405020304" pitchFamily="18" charset="0"/>
              </a:rPr>
              <a:t>腔的比较</a:t>
            </a:r>
          </a:p>
        </p:txBody>
      </p:sp>
      <p:sp>
        <p:nvSpPr>
          <p:cNvPr id="10"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28</a:t>
            </a:fld>
            <a:endParaRPr lang="en-US" altLang="zh-CN" dirty="0"/>
          </a:p>
        </p:txBody>
      </p:sp>
      <p:grpSp>
        <p:nvGrpSpPr>
          <p:cNvPr id="8" name="组合 7"/>
          <p:cNvGrpSpPr/>
          <p:nvPr/>
        </p:nvGrpSpPr>
        <p:grpSpPr>
          <a:xfrm>
            <a:off x="333872" y="1060259"/>
            <a:ext cx="8352928" cy="4737482"/>
            <a:chOff x="333872" y="1060259"/>
            <a:chExt cx="8352928" cy="4737482"/>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72" y="1060259"/>
              <a:ext cx="8352928" cy="4737482"/>
            </a:xfrm>
            <a:prstGeom prst="rect">
              <a:avLst/>
            </a:prstGeom>
          </p:spPr>
        </p:pic>
        <p:sp>
          <p:nvSpPr>
            <p:cNvPr id="7" name="矩形 6"/>
            <p:cNvSpPr/>
            <p:nvPr/>
          </p:nvSpPr>
          <p:spPr>
            <a:xfrm>
              <a:off x="1286635" y="2564904"/>
              <a:ext cx="1853952" cy="523220"/>
            </a:xfrm>
            <a:prstGeom prst="rect">
              <a:avLst/>
            </a:prstGeom>
            <a:solidFill>
              <a:schemeClr val="tx1"/>
            </a:solidFill>
          </p:spPr>
          <p:txBody>
            <a:bodyPr wrap="square">
              <a:spAutoFit/>
            </a:bodyPr>
            <a:lstStyle/>
            <a:p>
              <a:pPr algn="ctr">
                <a:spcBef>
                  <a:spcPts val="0"/>
                </a:spcBef>
                <a:spcAft>
                  <a:spcPts val="0"/>
                </a:spcAft>
              </a:pPr>
              <a:r>
                <a:rPr lang="zh-CN" altLang="en-US" sz="2800" b="1" dirty="0">
                  <a:solidFill>
                    <a:schemeClr val="bg1"/>
                  </a:solidFill>
                  <a:cs typeface="Times New Roman" panose="02020603050405020304" pitchFamily="18" charset="0"/>
                </a:rPr>
                <a:t>增益</a:t>
              </a:r>
              <a:endParaRPr lang="en-US" altLang="zh-CN" sz="2800" b="1" dirty="0">
                <a:solidFill>
                  <a:schemeClr val="bg1"/>
                </a:solidFill>
                <a:cs typeface="Times New Roman" panose="02020603050405020304" pitchFamily="18" charset="0"/>
              </a:endParaRPr>
            </a:p>
          </p:txBody>
        </p:sp>
        <p:sp>
          <p:nvSpPr>
            <p:cNvPr id="15" name="矩形 14"/>
            <p:cNvSpPr/>
            <p:nvPr/>
          </p:nvSpPr>
          <p:spPr>
            <a:xfrm>
              <a:off x="3851920" y="2564904"/>
              <a:ext cx="936104" cy="523220"/>
            </a:xfrm>
            <a:prstGeom prst="rect">
              <a:avLst/>
            </a:prstGeom>
            <a:solidFill>
              <a:schemeClr val="tx1"/>
            </a:solidFill>
          </p:spPr>
          <p:txBody>
            <a:bodyPr wrap="square">
              <a:spAutoFit/>
            </a:bodyPr>
            <a:lstStyle/>
            <a:p>
              <a:pPr algn="ctr">
                <a:spcBef>
                  <a:spcPts val="0"/>
                </a:spcBef>
                <a:spcAft>
                  <a:spcPts val="0"/>
                </a:spcAft>
              </a:pPr>
              <a:r>
                <a:rPr lang="zh-CN" altLang="en-US" sz="2800" b="1" dirty="0">
                  <a:solidFill>
                    <a:schemeClr val="bg1"/>
                  </a:solidFill>
                  <a:cs typeface="Times New Roman" panose="02020603050405020304" pitchFamily="18" charset="0"/>
                </a:rPr>
                <a:t>相位</a:t>
              </a:r>
              <a:endParaRPr lang="en-US" altLang="zh-CN" sz="2800" b="1" dirty="0">
                <a:solidFill>
                  <a:schemeClr val="bg1"/>
                </a:solidFill>
                <a:cs typeface="Times New Roman" panose="02020603050405020304" pitchFamily="18" charset="0"/>
              </a:endParaRPr>
            </a:p>
          </p:txBody>
        </p:sp>
        <p:sp>
          <p:nvSpPr>
            <p:cNvPr id="16" name="矩形 15"/>
            <p:cNvSpPr/>
            <p:nvPr/>
          </p:nvSpPr>
          <p:spPr>
            <a:xfrm>
              <a:off x="5801308" y="2564904"/>
              <a:ext cx="1290972" cy="523220"/>
            </a:xfrm>
            <a:prstGeom prst="rect">
              <a:avLst/>
            </a:prstGeom>
            <a:solidFill>
              <a:schemeClr val="tx1"/>
            </a:solidFill>
          </p:spPr>
          <p:txBody>
            <a:bodyPr wrap="square">
              <a:spAutoFit/>
            </a:bodyPr>
            <a:lstStyle/>
            <a:p>
              <a:pPr algn="ctr">
                <a:spcBef>
                  <a:spcPts val="0"/>
                </a:spcBef>
                <a:spcAft>
                  <a:spcPts val="0"/>
                </a:spcAft>
              </a:pPr>
              <a:r>
                <a:rPr lang="zh-CN" altLang="en-US" sz="2800" b="1" dirty="0">
                  <a:solidFill>
                    <a:schemeClr val="bg1"/>
                  </a:solidFill>
                  <a:cs typeface="Times New Roman" panose="02020603050405020304" pitchFamily="18" charset="0"/>
                </a:rPr>
                <a:t>光栅</a:t>
              </a:r>
              <a:endParaRPr lang="en-US" altLang="zh-CN" sz="2800" b="1" dirty="0">
                <a:solidFill>
                  <a:schemeClr val="bg1"/>
                </a:solidFill>
                <a:cs typeface="Times New Roman" panose="02020603050405020304" pitchFamily="18"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29</a:t>
            </a:fld>
            <a:endParaRPr lang="en-US" altLang="zh-CN" dirty="0"/>
          </a:p>
        </p:txBody>
      </p:sp>
      <p:pic>
        <p:nvPicPr>
          <p:cNvPr id="44035" name="Picture 9" descr="D:\SCZ\tmp.bmp"/>
          <p:cNvPicPr>
            <a:picLocks noChangeAspect="1" noChangeArrowheads="1"/>
          </p:cNvPicPr>
          <p:nvPr/>
        </p:nvPicPr>
        <p:blipFill>
          <a:blip r:embed="rId2" cstate="print">
            <a:lum contrast="42000"/>
          </a:blip>
          <a:srcRect l="8562" t="6253" r="7529" b="3479"/>
          <a:stretch>
            <a:fillRect/>
          </a:stretch>
        </p:blipFill>
        <p:spPr bwMode="auto">
          <a:xfrm>
            <a:off x="1219200" y="2362200"/>
            <a:ext cx="3276600" cy="2674938"/>
          </a:xfrm>
          <a:prstGeom prst="rect">
            <a:avLst/>
          </a:prstGeom>
          <a:noFill/>
          <a:ln w="9525">
            <a:noFill/>
            <a:miter lim="800000"/>
            <a:headEnd/>
            <a:tailEnd/>
          </a:ln>
        </p:spPr>
      </p:pic>
      <p:pic>
        <p:nvPicPr>
          <p:cNvPr id="44036" name="Picture 10" descr="D:\SCZ\PIC_Data\Photos\SEM\SEM\000307\1895\1#.bmp"/>
          <p:cNvPicPr>
            <a:picLocks noChangeAspect="1" noChangeArrowheads="1"/>
          </p:cNvPicPr>
          <p:nvPr/>
        </p:nvPicPr>
        <p:blipFill>
          <a:blip r:embed="rId3" cstate="print">
            <a:lum contrast="72000"/>
          </a:blip>
          <a:srcRect l="10909" t="9105" r="10909" b="11238"/>
          <a:stretch>
            <a:fillRect/>
          </a:stretch>
        </p:blipFill>
        <p:spPr bwMode="auto">
          <a:xfrm>
            <a:off x="4800600" y="2362200"/>
            <a:ext cx="3276600" cy="2667000"/>
          </a:xfrm>
          <a:prstGeom prst="rect">
            <a:avLst/>
          </a:prstGeom>
          <a:noFill/>
          <a:ln w="9525">
            <a:noFill/>
            <a:miter lim="800000"/>
            <a:headEnd/>
            <a:tailEnd/>
          </a:ln>
        </p:spPr>
      </p:pic>
      <p:sp>
        <p:nvSpPr>
          <p:cNvPr id="9"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457200" y="1417638"/>
            <a:ext cx="8229600" cy="4891682"/>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marL="914400" lvl="1" indent="-457200" algn="l">
              <a:buFont typeface="Arial" panose="020B0604020202020204" pitchFamily="34" charset="0"/>
              <a:buChar char="•"/>
            </a:pPr>
            <a:r>
              <a:rPr lang="zh-CN" altLang="en-US" dirty="0">
                <a:solidFill>
                  <a:schemeClr val="bg1"/>
                </a:solidFill>
                <a:latin typeface="Times New Roman" panose="02020603050405020304" pitchFamily="18" charset="0"/>
                <a:cs typeface="Times New Roman" panose="02020603050405020304" pitchFamily="18" charset="0"/>
              </a:rPr>
              <a:t>增益耦合</a:t>
            </a:r>
            <a:r>
              <a:rPr lang="en-US" altLang="zh-CN" dirty="0">
                <a:solidFill>
                  <a:schemeClr val="bg1"/>
                </a:solidFill>
                <a:latin typeface="Times New Roman" panose="02020603050405020304" pitchFamily="18" charset="0"/>
                <a:cs typeface="Times New Roman" panose="02020603050405020304" pitchFamily="18" charset="0"/>
              </a:rPr>
              <a:t>DFB-LD</a:t>
            </a: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5.3.5 DBR-LD</a:t>
            </a: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5.3.6 </a:t>
            </a:r>
            <a:r>
              <a:rPr lang="zh-CN" altLang="en-US" dirty="0">
                <a:solidFill>
                  <a:schemeClr val="bg1"/>
                </a:solidFill>
                <a:latin typeface="Times New Roman" panose="02020603050405020304" pitchFamily="18" charset="0"/>
                <a:cs typeface="Times New Roman" panose="02020603050405020304" pitchFamily="18" charset="0"/>
              </a:rPr>
              <a:t>工作特性</a:t>
            </a:r>
            <a:endParaRPr lang="en-US" altLang="zh-CN" dirty="0">
              <a:solidFill>
                <a:schemeClr val="bg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5.4 </a:t>
            </a:r>
            <a:r>
              <a:rPr lang="zh-CN" altLang="en-US" dirty="0">
                <a:solidFill>
                  <a:schemeClr val="bg1"/>
                </a:solidFill>
                <a:latin typeface="Times New Roman" panose="02020603050405020304" pitchFamily="18" charset="0"/>
                <a:cs typeface="Times New Roman" panose="02020603050405020304" pitchFamily="18" charset="0"/>
              </a:rPr>
              <a:t>半导体激光器的噪声</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5.4.1 Schawlow-Townes</a:t>
            </a:r>
            <a:r>
              <a:rPr lang="zh-CN" altLang="en-US" dirty="0">
                <a:solidFill>
                  <a:schemeClr val="bg1"/>
                </a:solidFill>
                <a:latin typeface="Times New Roman" panose="02020603050405020304" pitchFamily="18" charset="0"/>
                <a:cs typeface="Times New Roman" panose="02020603050405020304" pitchFamily="18" charset="0"/>
              </a:rPr>
              <a:t>线宽</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5.4.2 </a:t>
            </a:r>
            <a:r>
              <a:rPr lang="zh-CN" altLang="en-US" dirty="0">
                <a:solidFill>
                  <a:schemeClr val="bg1"/>
                </a:solidFill>
                <a:latin typeface="Times New Roman" panose="02020603050405020304" pitchFamily="18" charset="0"/>
                <a:cs typeface="Times New Roman" panose="02020603050405020304" pitchFamily="18" charset="0"/>
              </a:rPr>
              <a:t>频率噪声</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5.4.3 </a:t>
            </a:r>
            <a:r>
              <a:rPr lang="en-US" altLang="zh-CN" dirty="0" err="1">
                <a:solidFill>
                  <a:schemeClr val="bg1"/>
                </a:solidFill>
                <a:latin typeface="Times New Roman" panose="02020603050405020304" pitchFamily="18" charset="0"/>
                <a:cs typeface="Times New Roman" panose="02020603050405020304" pitchFamily="18" charset="0"/>
              </a:rPr>
              <a:t>Langevin</a:t>
            </a:r>
            <a:r>
              <a:rPr lang="en-US" altLang="zh-CN" dirty="0">
                <a:solidFill>
                  <a:schemeClr val="bg1"/>
                </a:solidFill>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cs typeface="Times New Roman" panose="02020603050405020304" pitchFamily="18" charset="0"/>
              </a:rPr>
              <a:t>噪声源</a:t>
            </a:r>
            <a:endParaRPr lang="en-US" altLang="zh-CN" dirty="0">
              <a:solidFill>
                <a:schemeClr val="bg1"/>
              </a:solidFill>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5.4.4 RIN</a:t>
            </a:r>
            <a:r>
              <a:rPr lang="zh-CN" altLang="en-US" dirty="0">
                <a:solidFill>
                  <a:schemeClr val="bg1"/>
                </a:solidFill>
                <a:latin typeface="Times New Roman" panose="02020603050405020304" pitchFamily="18" charset="0"/>
                <a:cs typeface="Times New Roman" panose="02020603050405020304" pitchFamily="18" charset="0"/>
              </a:rPr>
              <a:t>和谱密度函数</a:t>
            </a:r>
            <a:endParaRPr lang="en-US" altLang="zh-CN" dirty="0">
              <a:solidFill>
                <a:schemeClr val="bg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altLang="zh-CN" dirty="0">
                <a:solidFill>
                  <a:schemeClr val="bg1"/>
                </a:solidFill>
                <a:latin typeface="Times New Roman" panose="02020603050405020304" pitchFamily="18" charset="0"/>
                <a:cs typeface="Times New Roman" panose="02020603050405020304" pitchFamily="18" charset="0"/>
              </a:rPr>
              <a:t>5.5 </a:t>
            </a:r>
            <a:r>
              <a:rPr lang="zh-CN" altLang="en-US" dirty="0">
                <a:solidFill>
                  <a:schemeClr val="bg1"/>
                </a:solidFill>
                <a:latin typeface="Times New Roman" panose="02020603050405020304" pitchFamily="18" charset="0"/>
                <a:cs typeface="Times New Roman" panose="02020603050405020304" pitchFamily="18" charset="0"/>
              </a:rPr>
              <a:t>半导体激光器的啁啾</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3" name="标题 1"/>
          <p:cNvSpPr txBox="1"/>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Times New Roman" panose="02020603050405020304" pitchFamily="18" charset="0"/>
                <a:ea typeface="+mj-ea"/>
                <a:cs typeface="Times New Roman" panose="02020603050405020304" pitchFamily="18" charset="0"/>
              </a:defRPr>
            </a:lvl1pPr>
          </a:lstStyle>
          <a:p>
            <a:pPr fontAlgn="auto">
              <a:spcAft>
                <a:spcPts val="0"/>
              </a:spcAft>
            </a:pPr>
            <a:r>
              <a:rPr kumimoji="0" lang="zh-CN" altLang="en-US" dirty="0">
                <a:ea typeface="+mn-ea"/>
              </a:rPr>
              <a:t>第</a:t>
            </a:r>
            <a:r>
              <a:rPr kumimoji="0" lang="en-US" altLang="zh-CN" dirty="0">
                <a:ea typeface="+mn-ea"/>
              </a:rPr>
              <a:t>5</a:t>
            </a:r>
            <a:r>
              <a:rPr kumimoji="0" lang="zh-CN" altLang="en-US" dirty="0">
                <a:ea typeface="+mn-ea"/>
              </a:rPr>
              <a:t>章 </a:t>
            </a:r>
            <a:r>
              <a:rPr lang="zh-CN" altLang="en-US" dirty="0"/>
              <a:t>光电子器件的动态行为</a:t>
            </a:r>
            <a:endParaRPr kumimoji="0" lang="zh-CN" altLang="en-US" dirty="0">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a:defRPr/>
            </a:pPr>
            <a:fld id="{21DB720A-B55F-482F-B67E-C97610673E21}" type="slidenum">
              <a:rPr lang="en-US" altLang="zh-CN" smtClean="0"/>
              <a:t>30</a:t>
            </a:fld>
            <a:endParaRPr lang="en-US" altLang="zh-CN" dirty="0"/>
          </a:p>
        </p:txBody>
      </p:sp>
      <p:sp>
        <p:nvSpPr>
          <p:cNvPr id="3" name="Rectangle 118"/>
          <p:cNvSpPr>
            <a:spLocks noChangeArrowheads="1"/>
          </p:cNvSpPr>
          <p:nvPr/>
        </p:nvSpPr>
        <p:spPr bwMode="auto">
          <a:xfrm>
            <a:off x="152400" y="-784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bg1"/>
              </a:solidFill>
              <a:cs typeface="Times New Roman" panose="02020603050405020304" pitchFamily="18" charset="0"/>
            </a:endParaRPr>
          </a:p>
        </p:txBody>
      </p:sp>
      <p:sp>
        <p:nvSpPr>
          <p:cNvPr id="2" name="矩形 1"/>
          <p:cNvSpPr/>
          <p:nvPr/>
        </p:nvSpPr>
        <p:spPr>
          <a:xfrm>
            <a:off x="179512" y="2008982"/>
            <a:ext cx="2593048" cy="3416320"/>
          </a:xfrm>
          <a:prstGeom prst="rect">
            <a:avLst/>
          </a:prstGeom>
        </p:spPr>
        <p:txBody>
          <a:bodyPr wrap="square">
            <a:spAutoFit/>
          </a:bodyPr>
          <a:lstStyle/>
          <a:p>
            <a:pPr marL="457200" indent="-457200">
              <a:buFont typeface="+mj-lt"/>
              <a:buAutoNum type="alphaLcPeriod"/>
            </a:pPr>
            <a:r>
              <a:rPr lang="en-US" altLang="zh-CN" dirty="0">
                <a:solidFill>
                  <a:schemeClr val="bg1"/>
                </a:solidFill>
                <a:cs typeface="Times New Roman" panose="02020603050405020304" pitchFamily="18" charset="0"/>
              </a:rPr>
              <a:t>DFB</a:t>
            </a:r>
            <a:r>
              <a:rPr lang="zh-CN" altLang="en-US" dirty="0">
                <a:solidFill>
                  <a:schemeClr val="bg1"/>
                </a:solidFill>
                <a:cs typeface="Times New Roman" panose="02020603050405020304" pitchFamily="18" charset="0"/>
              </a:rPr>
              <a:t>激光器在有源区存在光栅，</a:t>
            </a:r>
            <a:r>
              <a:rPr lang="en-US" altLang="zh-CN" dirty="0">
                <a:solidFill>
                  <a:schemeClr val="bg1"/>
                </a:solidFill>
                <a:cs typeface="Times New Roman" panose="02020603050405020304" pitchFamily="18" charset="0"/>
              </a:rPr>
              <a:t>DBR</a:t>
            </a:r>
            <a:r>
              <a:rPr lang="zh-CN" altLang="en-US" dirty="0">
                <a:solidFill>
                  <a:schemeClr val="bg1"/>
                </a:solidFill>
                <a:cs typeface="Times New Roman" panose="02020603050405020304" pitchFamily="18" charset="0"/>
              </a:rPr>
              <a:t>则不然；</a:t>
            </a:r>
            <a:endParaRPr lang="en-US" altLang="zh-CN" dirty="0">
              <a:solidFill>
                <a:schemeClr val="bg1"/>
              </a:solidFill>
              <a:cs typeface="Times New Roman" panose="02020603050405020304" pitchFamily="18" charset="0"/>
            </a:endParaRPr>
          </a:p>
          <a:p>
            <a:pPr marL="457200" indent="-457200">
              <a:buFont typeface="+mj-lt"/>
              <a:buAutoNum type="alphaLcPeriod"/>
            </a:pPr>
            <a:r>
              <a:rPr lang="zh-CN" altLang="zh-CN" dirty="0">
                <a:solidFill>
                  <a:schemeClr val="bg1"/>
                </a:solidFill>
                <a:cs typeface="Times New Roman" panose="02020603050405020304" pitchFamily="18" charset="0"/>
              </a:rPr>
              <a:t>在</a:t>
            </a:r>
            <a:r>
              <a:rPr lang="en-US" altLang="zh-CN" dirty="0">
                <a:solidFill>
                  <a:schemeClr val="bg1"/>
                </a:solidFill>
                <a:cs typeface="Times New Roman" panose="02020603050405020304" pitchFamily="18" charset="0"/>
              </a:rPr>
              <a:t>DFB</a:t>
            </a:r>
            <a:r>
              <a:rPr lang="zh-CN" altLang="zh-CN" dirty="0">
                <a:solidFill>
                  <a:schemeClr val="bg1"/>
                </a:solidFill>
                <a:cs typeface="Times New Roman" panose="02020603050405020304" pitchFamily="18" charset="0"/>
              </a:rPr>
              <a:t>激光器和</a:t>
            </a:r>
            <a:r>
              <a:rPr lang="en-US" altLang="zh-CN" dirty="0">
                <a:solidFill>
                  <a:schemeClr val="bg1"/>
                </a:solidFill>
                <a:cs typeface="Times New Roman" panose="02020603050405020304" pitchFamily="18" charset="0"/>
              </a:rPr>
              <a:t>DBR</a:t>
            </a:r>
            <a:r>
              <a:rPr lang="zh-CN" altLang="zh-CN" dirty="0">
                <a:solidFill>
                  <a:schemeClr val="bg1"/>
                </a:solidFill>
                <a:cs typeface="Times New Roman" panose="02020603050405020304" pitchFamily="18" charset="0"/>
              </a:rPr>
              <a:t>激光器中，</a:t>
            </a:r>
            <a:r>
              <a:rPr lang="en-US" altLang="zh-CN" dirty="0" err="1">
                <a:solidFill>
                  <a:schemeClr val="bg1"/>
                </a:solidFill>
                <a:cs typeface="Times New Roman" panose="02020603050405020304" pitchFamily="18" charset="0"/>
              </a:rPr>
              <a:t>Rl</a:t>
            </a:r>
            <a:r>
              <a:rPr lang="zh-CN" altLang="zh-CN" dirty="0">
                <a:solidFill>
                  <a:schemeClr val="bg1"/>
                </a:solidFill>
                <a:cs typeface="Times New Roman" panose="02020603050405020304" pitchFamily="18" charset="0"/>
              </a:rPr>
              <a:t>和</a:t>
            </a:r>
            <a:r>
              <a:rPr lang="en-US" altLang="zh-CN" dirty="0" err="1">
                <a:solidFill>
                  <a:schemeClr val="bg1"/>
                </a:solidFill>
                <a:cs typeface="Times New Roman" panose="02020603050405020304" pitchFamily="18" charset="0"/>
              </a:rPr>
              <a:t>Rr</a:t>
            </a:r>
            <a:r>
              <a:rPr lang="zh-CN" altLang="zh-CN" dirty="0">
                <a:solidFill>
                  <a:schemeClr val="bg1"/>
                </a:solidFill>
                <a:cs typeface="Times New Roman" panose="02020603050405020304" pitchFamily="18" charset="0"/>
              </a:rPr>
              <a:t>的端面反射率最好为</a:t>
            </a:r>
            <a:r>
              <a:rPr lang="en-US" altLang="zh-CN" dirty="0">
                <a:solidFill>
                  <a:schemeClr val="bg1"/>
                </a:solidFill>
                <a:cs typeface="Times New Roman" panose="02020603050405020304" pitchFamily="18" charset="0"/>
              </a:rPr>
              <a:t>0</a:t>
            </a:r>
            <a:r>
              <a:rPr lang="zh-CN" altLang="zh-CN" dirty="0">
                <a:solidFill>
                  <a:schemeClr val="bg1"/>
                </a:solidFill>
                <a:cs typeface="Times New Roman" panose="02020603050405020304" pitchFamily="18" charset="0"/>
              </a:rPr>
              <a:t>。</a:t>
            </a:r>
          </a:p>
        </p:txBody>
      </p:sp>
      <p:grpSp>
        <p:nvGrpSpPr>
          <p:cNvPr id="21" name="组合 20"/>
          <p:cNvGrpSpPr/>
          <p:nvPr/>
        </p:nvGrpSpPr>
        <p:grpSpPr>
          <a:xfrm>
            <a:off x="3491880" y="4411439"/>
            <a:ext cx="5007684" cy="1393825"/>
            <a:chOff x="2644516" y="4400809"/>
            <a:chExt cx="5007684" cy="1393825"/>
          </a:xfrm>
        </p:grpSpPr>
        <p:grpSp>
          <p:nvGrpSpPr>
            <p:cNvPr id="24582" name="Group 7"/>
            <p:cNvGrpSpPr/>
            <p:nvPr/>
          </p:nvGrpSpPr>
          <p:grpSpPr bwMode="auto">
            <a:xfrm>
              <a:off x="2987402" y="4400809"/>
              <a:ext cx="4308475" cy="1393825"/>
              <a:chOff x="2520" y="5964"/>
              <a:chExt cx="6784" cy="2195"/>
            </a:xfrm>
          </p:grpSpPr>
          <p:graphicFrame>
            <p:nvGraphicFramePr>
              <p:cNvPr id="24578" name="Object 8"/>
              <p:cNvGraphicFramePr>
                <a:graphicFrameLocks noChangeAspect="1"/>
              </p:cNvGraphicFramePr>
              <p:nvPr/>
            </p:nvGraphicFramePr>
            <p:xfrm>
              <a:off x="2520" y="5964"/>
              <a:ext cx="6784" cy="1475"/>
            </p:xfrm>
            <a:graphic>
              <a:graphicData uri="http://schemas.openxmlformats.org/presentationml/2006/ole">
                <mc:AlternateContent xmlns:mc="http://schemas.openxmlformats.org/markup-compatibility/2006">
                  <mc:Choice xmlns:v="urn:schemas-microsoft-com:vml" Requires="v">
                    <p:oleObj r:id="rId3" imgW="4308475" imgH="937260" progId="Visio.Drawing.11">
                      <p:embed/>
                    </p:oleObj>
                  </mc:Choice>
                  <mc:Fallback>
                    <p:oleObj r:id="rId3" imgW="4308475" imgH="937260" progId="Visio.Drawing.11">
                      <p:embed/>
                      <p:pic>
                        <p:nvPicPr>
                          <p:cNvPr id="0" name="图片 154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 y="5964"/>
                            <a:ext cx="6784" cy="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Text Box 9"/>
              <p:cNvSpPr txBox="1">
                <a:spLocks noChangeArrowheads="1"/>
              </p:cNvSpPr>
              <p:nvPr/>
            </p:nvSpPr>
            <p:spPr bwMode="auto">
              <a:xfrm>
                <a:off x="2520" y="7439"/>
                <a:ext cx="6784" cy="720"/>
              </a:xfrm>
              <a:prstGeom prst="rect">
                <a:avLst/>
              </a:prstGeom>
              <a:noFill/>
              <a:ln w="9525">
                <a:noFill/>
                <a:miter lim="800000"/>
              </a:ln>
            </p:spPr>
            <p:txBody>
              <a:bodyPr/>
              <a:lstStyle/>
              <a:p>
                <a:pPr algn="ctr">
                  <a:spcBef>
                    <a:spcPts val="750"/>
                  </a:spcBef>
                  <a:spcAft>
                    <a:spcPts val="800"/>
                  </a:spcAft>
                </a:pPr>
                <a:r>
                  <a:rPr lang="zh-CN" altLang="en-US" sz="1800" dirty="0">
                    <a:solidFill>
                      <a:schemeClr val="bg1"/>
                    </a:solidFill>
                    <a:ea typeface="+mj-ea"/>
                    <a:cs typeface="Times New Roman" panose="02020603050405020304" pitchFamily="18" charset="0"/>
                  </a:rPr>
                  <a:t>图 </a:t>
                </a:r>
                <a:r>
                  <a:rPr lang="en-US" altLang="zh-CN" sz="1800" dirty="0">
                    <a:solidFill>
                      <a:schemeClr val="bg1"/>
                    </a:solidFill>
                    <a:ea typeface="+mj-ea"/>
                    <a:cs typeface="Times New Roman" panose="02020603050405020304" pitchFamily="18" charset="0"/>
                  </a:rPr>
                  <a:t>5.4 DBR </a:t>
                </a:r>
                <a:r>
                  <a:rPr lang="zh-CN" altLang="en-US" sz="1800" dirty="0">
                    <a:solidFill>
                      <a:schemeClr val="bg1"/>
                    </a:solidFill>
                    <a:ea typeface="+mj-ea"/>
                    <a:cs typeface="Times New Roman" panose="02020603050405020304" pitchFamily="18" charset="0"/>
                  </a:rPr>
                  <a:t>激光器示意图</a:t>
                </a:r>
              </a:p>
            </p:txBody>
          </p:sp>
        </p:grpSp>
        <p:sp>
          <p:nvSpPr>
            <p:cNvPr id="4" name="矩形 3"/>
            <p:cNvSpPr/>
            <p:nvPr/>
          </p:nvSpPr>
          <p:spPr>
            <a:xfrm>
              <a:off x="2644516" y="4717301"/>
              <a:ext cx="405880" cy="400110"/>
            </a:xfrm>
            <a:prstGeom prst="rect">
              <a:avLst/>
            </a:prstGeom>
          </p:spPr>
          <p:txBody>
            <a:bodyPr wrap="none">
              <a:spAutoFit/>
            </a:bodyPr>
            <a:lstStyle/>
            <a:p>
              <a:r>
                <a:rPr lang="en-US" altLang="zh-CN" sz="2000" dirty="0" err="1">
                  <a:solidFill>
                    <a:schemeClr val="bg1"/>
                  </a:solidFill>
                  <a:cs typeface="Times New Roman" panose="02020603050405020304" pitchFamily="18" charset="0"/>
                </a:rPr>
                <a:t>R</a:t>
              </a:r>
              <a:r>
                <a:rPr lang="en-US" altLang="zh-CN" sz="1200" dirty="0" err="1">
                  <a:solidFill>
                    <a:schemeClr val="bg1"/>
                  </a:solidFill>
                  <a:cs typeface="Times New Roman" panose="02020603050405020304" pitchFamily="18" charset="0"/>
                </a:rPr>
                <a:t>l</a:t>
              </a:r>
              <a:endParaRPr lang="zh-CN" altLang="en-US" sz="1200" dirty="0">
                <a:solidFill>
                  <a:schemeClr val="bg1"/>
                </a:solidFill>
                <a:cs typeface="Times New Roman" panose="02020603050405020304" pitchFamily="18" charset="0"/>
              </a:endParaRPr>
            </a:p>
          </p:txBody>
        </p:sp>
        <p:sp>
          <p:nvSpPr>
            <p:cNvPr id="32" name="矩形 31"/>
            <p:cNvSpPr/>
            <p:nvPr/>
          </p:nvSpPr>
          <p:spPr>
            <a:xfrm>
              <a:off x="7244716" y="4717301"/>
              <a:ext cx="407484" cy="400110"/>
            </a:xfrm>
            <a:prstGeom prst="rect">
              <a:avLst/>
            </a:prstGeom>
          </p:spPr>
          <p:txBody>
            <a:bodyPr wrap="none">
              <a:spAutoFit/>
            </a:bodyPr>
            <a:lstStyle/>
            <a:p>
              <a:r>
                <a:rPr lang="en-US" altLang="zh-CN" sz="2000" dirty="0">
                  <a:solidFill>
                    <a:schemeClr val="bg1"/>
                  </a:solidFill>
                  <a:cs typeface="Times New Roman" panose="02020603050405020304" pitchFamily="18" charset="0"/>
                </a:rPr>
                <a:t>R</a:t>
              </a:r>
              <a:r>
                <a:rPr lang="en-US" altLang="zh-CN" sz="1200" dirty="0">
                  <a:solidFill>
                    <a:schemeClr val="bg1"/>
                  </a:solidFill>
                  <a:cs typeface="Times New Roman" panose="02020603050405020304" pitchFamily="18" charset="0"/>
                </a:rPr>
                <a:t>r</a:t>
              </a:r>
              <a:endParaRPr lang="zh-CN" altLang="en-US" sz="1200" dirty="0">
                <a:solidFill>
                  <a:schemeClr val="bg1"/>
                </a:solidFill>
                <a:cs typeface="Times New Roman" panose="02020603050405020304" pitchFamily="18" charset="0"/>
              </a:endParaRPr>
            </a:p>
          </p:txBody>
        </p:sp>
      </p:grpSp>
      <p:grpSp>
        <p:nvGrpSpPr>
          <p:cNvPr id="22" name="组合 21"/>
          <p:cNvGrpSpPr/>
          <p:nvPr/>
        </p:nvGrpSpPr>
        <p:grpSpPr>
          <a:xfrm>
            <a:off x="3275856" y="1673989"/>
            <a:ext cx="5536475" cy="2431484"/>
            <a:chOff x="2795866" y="1778149"/>
            <a:chExt cx="5536475" cy="2431484"/>
          </a:xfrm>
        </p:grpSpPr>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5866" y="2315953"/>
              <a:ext cx="4904985" cy="931436"/>
            </a:xfrm>
            <a:prstGeom prst="rect">
              <a:avLst/>
            </a:prstGeom>
          </p:spPr>
        </p:pic>
        <p:sp>
          <p:nvSpPr>
            <p:cNvPr id="24584" name="Text Box 5"/>
            <p:cNvSpPr txBox="1">
              <a:spLocks noChangeArrowheads="1"/>
            </p:cNvSpPr>
            <p:nvPr/>
          </p:nvSpPr>
          <p:spPr bwMode="auto">
            <a:xfrm>
              <a:off x="2795866" y="3501598"/>
              <a:ext cx="5194920" cy="708035"/>
            </a:xfrm>
            <a:prstGeom prst="rect">
              <a:avLst/>
            </a:prstGeom>
            <a:noFill/>
            <a:ln w="9525">
              <a:noFill/>
              <a:miter lim="800000"/>
            </a:ln>
          </p:spPr>
          <p:txBody>
            <a:bodyPr/>
            <a:lstStyle/>
            <a:p>
              <a:pPr algn="ctr">
                <a:spcBef>
                  <a:spcPts val="0"/>
                </a:spcBef>
                <a:spcAft>
                  <a:spcPts val="0"/>
                </a:spcAft>
              </a:pPr>
              <a:r>
                <a:rPr lang="zh-CN" altLang="en-US" sz="1800" dirty="0">
                  <a:solidFill>
                    <a:schemeClr val="bg1"/>
                  </a:solidFill>
                  <a:ea typeface="+mj-ea"/>
                  <a:cs typeface="Times New Roman" panose="02020603050405020304" pitchFamily="18" charset="0"/>
                </a:rPr>
                <a:t>图 </a:t>
              </a:r>
              <a:r>
                <a:rPr lang="en-US" altLang="zh-CN" sz="1800" dirty="0">
                  <a:solidFill>
                    <a:schemeClr val="bg1"/>
                  </a:solidFill>
                  <a:ea typeface="+mj-ea"/>
                  <a:cs typeface="Times New Roman" panose="02020603050405020304" pitchFamily="18" charset="0"/>
                </a:rPr>
                <a:t>5.3 DFB</a:t>
              </a:r>
              <a:r>
                <a:rPr lang="zh-CN" altLang="en-US" sz="1800" dirty="0">
                  <a:solidFill>
                    <a:schemeClr val="bg1"/>
                  </a:solidFill>
                  <a:ea typeface="+mj-ea"/>
                  <a:cs typeface="Times New Roman" panose="02020603050405020304" pitchFamily="18" charset="0"/>
                </a:rPr>
                <a:t>激光器示意图</a:t>
              </a:r>
              <a:endParaRPr lang="en-US" altLang="zh-CN" sz="1800" dirty="0">
                <a:solidFill>
                  <a:schemeClr val="bg1"/>
                </a:solidFill>
                <a:ea typeface="+mj-ea"/>
                <a:cs typeface="Times New Roman" panose="02020603050405020304" pitchFamily="18" charset="0"/>
              </a:endParaRPr>
            </a:p>
            <a:p>
              <a:pPr algn="ctr">
                <a:spcBef>
                  <a:spcPts val="0"/>
                </a:spcBef>
                <a:spcAft>
                  <a:spcPts val="0"/>
                </a:spcAft>
              </a:pPr>
              <a:r>
                <a:rPr lang="en-US" altLang="zh-CN" sz="1800" dirty="0">
                  <a:solidFill>
                    <a:schemeClr val="bg1"/>
                  </a:solidFill>
                  <a:ea typeface="+mj-ea"/>
                  <a:cs typeface="Times New Roman" panose="02020603050405020304" pitchFamily="18" charset="0"/>
                </a:rPr>
                <a:t>(1)</a:t>
              </a:r>
              <a:r>
                <a:rPr lang="zh-CN" altLang="en-US" sz="1800" dirty="0">
                  <a:solidFill>
                    <a:schemeClr val="bg1"/>
                  </a:solidFill>
                  <a:ea typeface="+mj-ea"/>
                  <a:cs typeface="Times New Roman" panose="02020603050405020304" pitchFamily="18" charset="0"/>
                </a:rPr>
                <a:t>折射率耦合型</a:t>
              </a:r>
              <a:r>
                <a:rPr lang="en-US" altLang="zh-CN" sz="1800" dirty="0">
                  <a:solidFill>
                    <a:schemeClr val="bg1"/>
                  </a:solidFill>
                  <a:ea typeface="+mj-ea"/>
                  <a:cs typeface="Times New Roman" panose="02020603050405020304" pitchFamily="18" charset="0"/>
                </a:rPr>
                <a:t>DFB</a:t>
              </a:r>
              <a:r>
                <a:rPr lang="zh-CN" altLang="en-US" sz="1800" dirty="0">
                  <a:solidFill>
                    <a:schemeClr val="bg1"/>
                  </a:solidFill>
                  <a:ea typeface="+mj-ea"/>
                  <a:cs typeface="Times New Roman" panose="02020603050405020304" pitchFamily="18" charset="0"/>
                </a:rPr>
                <a:t>；</a:t>
              </a:r>
              <a:r>
                <a:rPr lang="en-US" altLang="zh-CN" sz="1800" dirty="0">
                  <a:solidFill>
                    <a:schemeClr val="bg1"/>
                  </a:solidFill>
                  <a:ea typeface="+mj-ea"/>
                  <a:cs typeface="Times New Roman" panose="02020603050405020304" pitchFamily="18" charset="0"/>
                </a:rPr>
                <a:t>(2)</a:t>
              </a:r>
              <a:r>
                <a:rPr lang="zh-CN" altLang="en-US" sz="1800" dirty="0">
                  <a:solidFill>
                    <a:schemeClr val="bg1"/>
                  </a:solidFill>
                  <a:ea typeface="+mj-ea"/>
                  <a:cs typeface="Times New Roman" panose="02020603050405020304" pitchFamily="18" charset="0"/>
                </a:rPr>
                <a:t>增益耦合型</a:t>
              </a:r>
              <a:r>
                <a:rPr lang="en-US" altLang="zh-CN" sz="1800" dirty="0">
                  <a:solidFill>
                    <a:schemeClr val="bg1"/>
                  </a:solidFill>
                  <a:ea typeface="+mj-ea"/>
                  <a:cs typeface="Times New Roman" panose="02020603050405020304" pitchFamily="18" charset="0"/>
                </a:rPr>
                <a:t>DFB</a:t>
              </a:r>
              <a:r>
                <a:rPr lang="zh-CN" altLang="en-US" sz="1800" dirty="0">
                  <a:solidFill>
                    <a:schemeClr val="bg1"/>
                  </a:solidFill>
                  <a:ea typeface="+mj-ea"/>
                  <a:cs typeface="Times New Roman" panose="02020603050405020304" pitchFamily="18" charset="0"/>
                </a:rPr>
                <a:t>激光器</a:t>
              </a:r>
            </a:p>
          </p:txBody>
        </p:sp>
        <p:cxnSp>
          <p:nvCxnSpPr>
            <p:cNvPr id="15" name="直接箭头连接符 14"/>
            <p:cNvCxnSpPr/>
            <p:nvPr/>
          </p:nvCxnSpPr>
          <p:spPr bwMode="auto">
            <a:xfrm flipH="1" flipV="1">
              <a:off x="4742780" y="3012876"/>
              <a:ext cx="387743" cy="234513"/>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cxnSp>
          <p:nvCxnSpPr>
            <p:cNvPr id="17" name="直接箭头连接符 16"/>
            <p:cNvCxnSpPr/>
            <p:nvPr/>
          </p:nvCxnSpPr>
          <p:spPr bwMode="auto">
            <a:xfrm flipH="1">
              <a:off x="4792774" y="2541921"/>
              <a:ext cx="337749" cy="144016"/>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cxnSp>
          <p:nvCxnSpPr>
            <p:cNvPr id="18" name="直接箭头连接符 17"/>
            <p:cNvCxnSpPr/>
            <p:nvPr/>
          </p:nvCxnSpPr>
          <p:spPr bwMode="auto">
            <a:xfrm flipH="1">
              <a:off x="4792775" y="2829953"/>
              <a:ext cx="337748" cy="0"/>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sp>
          <p:nvSpPr>
            <p:cNvPr id="20" name="TextBox 19"/>
            <p:cNvSpPr txBox="1"/>
            <p:nvPr/>
          </p:nvSpPr>
          <p:spPr>
            <a:xfrm>
              <a:off x="5044802" y="2973969"/>
              <a:ext cx="432048"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c</a:t>
              </a:r>
              <a:endParaRPr lang="zh-CN" altLang="en-US" dirty="0">
                <a:solidFill>
                  <a:schemeClr val="bg1"/>
                </a:solidFill>
                <a:cs typeface="Times New Roman" panose="02020603050405020304" pitchFamily="18" charset="0"/>
              </a:endParaRPr>
            </a:p>
          </p:txBody>
        </p:sp>
        <p:sp>
          <p:nvSpPr>
            <p:cNvPr id="28" name="TextBox 27"/>
            <p:cNvSpPr txBox="1"/>
            <p:nvPr/>
          </p:nvSpPr>
          <p:spPr>
            <a:xfrm>
              <a:off x="4997623" y="1778149"/>
              <a:ext cx="648072"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c</a:t>
              </a:r>
              <a:endParaRPr lang="zh-CN" altLang="en-US" dirty="0">
                <a:solidFill>
                  <a:schemeClr val="bg1"/>
                </a:solidFill>
                <a:cs typeface="Times New Roman" panose="02020603050405020304" pitchFamily="18" charset="0"/>
              </a:endParaRPr>
            </a:p>
          </p:txBody>
        </p:sp>
        <p:sp>
          <p:nvSpPr>
            <p:cNvPr id="30" name="TextBox 29"/>
            <p:cNvSpPr txBox="1"/>
            <p:nvPr/>
          </p:nvSpPr>
          <p:spPr>
            <a:xfrm>
              <a:off x="5069631" y="2541921"/>
              <a:ext cx="479227"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a</a:t>
              </a:r>
              <a:endParaRPr lang="zh-CN" altLang="en-US" dirty="0">
                <a:solidFill>
                  <a:schemeClr val="bg1"/>
                </a:solidFill>
                <a:cs typeface="Times New Roman" panose="02020603050405020304" pitchFamily="18" charset="0"/>
              </a:endParaRPr>
            </a:p>
          </p:txBody>
        </p:sp>
        <p:sp>
          <p:nvSpPr>
            <p:cNvPr id="31" name="TextBox 30"/>
            <p:cNvSpPr txBox="1"/>
            <p:nvPr/>
          </p:nvSpPr>
          <p:spPr>
            <a:xfrm>
              <a:off x="5057253" y="2224272"/>
              <a:ext cx="576064"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g</a:t>
              </a:r>
              <a:endParaRPr lang="zh-CN" altLang="en-US" dirty="0">
                <a:solidFill>
                  <a:schemeClr val="bg1"/>
                </a:solidFill>
                <a:cs typeface="Times New Roman" panose="02020603050405020304" pitchFamily="18" charset="0"/>
              </a:endParaRPr>
            </a:p>
          </p:txBody>
        </p:sp>
        <p:cxnSp>
          <p:nvCxnSpPr>
            <p:cNvPr id="23" name="直接箭头连接符 22"/>
            <p:cNvCxnSpPr/>
            <p:nvPr/>
          </p:nvCxnSpPr>
          <p:spPr bwMode="auto">
            <a:xfrm flipH="1">
              <a:off x="7412819" y="2258020"/>
              <a:ext cx="288032" cy="216024"/>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sp>
          <p:nvSpPr>
            <p:cNvPr id="24" name="TextBox 23"/>
            <p:cNvSpPr txBox="1"/>
            <p:nvPr/>
          </p:nvSpPr>
          <p:spPr>
            <a:xfrm>
              <a:off x="7637090" y="1854288"/>
              <a:ext cx="648072"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c</a:t>
              </a:r>
              <a:endParaRPr lang="zh-CN" altLang="en-US" dirty="0">
                <a:solidFill>
                  <a:schemeClr val="bg1"/>
                </a:solidFill>
                <a:cs typeface="Times New Roman" panose="02020603050405020304" pitchFamily="18" charset="0"/>
              </a:endParaRPr>
            </a:p>
          </p:txBody>
        </p:sp>
        <p:cxnSp>
          <p:nvCxnSpPr>
            <p:cNvPr id="25" name="直接箭头连接符 24"/>
            <p:cNvCxnSpPr>
              <a:stCxn id="26" idx="1"/>
            </p:cNvCxnSpPr>
            <p:nvPr/>
          </p:nvCxnSpPr>
          <p:spPr bwMode="auto">
            <a:xfrm flipH="1" flipV="1">
              <a:off x="7524328" y="3003586"/>
              <a:ext cx="328786" cy="230833"/>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sp>
          <p:nvSpPr>
            <p:cNvPr id="26" name="TextBox 25"/>
            <p:cNvSpPr txBox="1"/>
            <p:nvPr/>
          </p:nvSpPr>
          <p:spPr>
            <a:xfrm>
              <a:off x="7853114" y="3003586"/>
              <a:ext cx="432048"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c</a:t>
              </a:r>
              <a:endParaRPr lang="zh-CN" altLang="en-US" dirty="0">
                <a:solidFill>
                  <a:schemeClr val="bg1"/>
                </a:solidFill>
                <a:cs typeface="Times New Roman" panose="02020603050405020304" pitchFamily="18" charset="0"/>
              </a:endParaRPr>
            </a:p>
          </p:txBody>
        </p:sp>
        <p:cxnSp>
          <p:nvCxnSpPr>
            <p:cNvPr id="27" name="直接箭头连接符 26"/>
            <p:cNvCxnSpPr/>
            <p:nvPr/>
          </p:nvCxnSpPr>
          <p:spPr bwMode="auto">
            <a:xfrm flipH="1">
              <a:off x="7412820" y="2743136"/>
              <a:ext cx="399540" cy="0"/>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sp>
          <p:nvSpPr>
            <p:cNvPr id="29" name="TextBox 28"/>
            <p:cNvSpPr txBox="1"/>
            <p:nvPr/>
          </p:nvSpPr>
          <p:spPr>
            <a:xfrm>
              <a:off x="7853114" y="2455104"/>
              <a:ext cx="479227" cy="461665"/>
            </a:xfrm>
            <a:prstGeom prst="rect">
              <a:avLst/>
            </a:prstGeom>
            <a:noFill/>
          </p:spPr>
          <p:txBody>
            <a:bodyPr wrap="square" rtlCol="0">
              <a:spAutoFit/>
            </a:bodyPr>
            <a:lstStyle/>
            <a:p>
              <a:r>
                <a:rPr lang="en-US" altLang="zh-CN" dirty="0" err="1">
                  <a:solidFill>
                    <a:schemeClr val="bg1"/>
                  </a:solidFill>
                  <a:cs typeface="Times New Roman" panose="02020603050405020304" pitchFamily="18" charset="0"/>
                </a:rPr>
                <a:t>n</a:t>
              </a:r>
              <a:r>
                <a:rPr lang="en-US" altLang="zh-CN" baseline="-25000" dirty="0" err="1">
                  <a:solidFill>
                    <a:schemeClr val="bg1"/>
                  </a:solidFill>
                  <a:cs typeface="Times New Roman" panose="02020603050405020304" pitchFamily="18" charset="0"/>
                </a:rPr>
                <a:t>a</a:t>
              </a:r>
              <a:endParaRPr lang="zh-CN" altLang="en-US" dirty="0">
                <a:solidFill>
                  <a:schemeClr val="bg1"/>
                </a:solidFill>
                <a:cs typeface="Times New Roman" panose="02020603050405020304" pitchFamily="18" charset="0"/>
              </a:endParaRPr>
            </a:p>
          </p:txBody>
        </p:sp>
        <p:cxnSp>
          <p:nvCxnSpPr>
            <p:cNvPr id="7" name="直接箭头连接符 6"/>
            <p:cNvCxnSpPr/>
            <p:nvPr/>
          </p:nvCxnSpPr>
          <p:spPr bwMode="auto">
            <a:xfrm flipH="1">
              <a:off x="4773352" y="2132856"/>
              <a:ext cx="283901" cy="265049"/>
            </a:xfrm>
            <a:prstGeom prst="straightConnector1">
              <a:avLst/>
            </a:prstGeom>
            <a:solidFill>
              <a:schemeClr val="accent1"/>
            </a:solidFill>
            <a:ln w="28575" cap="flat" cmpd="sng" algn="ctr">
              <a:solidFill>
                <a:schemeClr val="bg1"/>
              </a:solidFill>
              <a:prstDash val="solid"/>
              <a:round/>
              <a:headEnd type="none" w="med" len="med"/>
              <a:tailEnd type="triangle" w="med" len="med"/>
            </a:ln>
            <a:effectLst/>
          </p:spPr>
        </p:cxnSp>
        <p:sp>
          <p:nvSpPr>
            <p:cNvPr id="43" name="TextBox 27"/>
            <p:cNvSpPr txBox="1"/>
            <p:nvPr/>
          </p:nvSpPr>
          <p:spPr>
            <a:xfrm>
              <a:off x="3629667" y="3161532"/>
              <a:ext cx="648072" cy="369332"/>
            </a:xfrm>
            <a:prstGeom prst="rect">
              <a:avLst/>
            </a:prstGeom>
            <a:noFill/>
          </p:spPr>
          <p:txBody>
            <a:bodyPr wrap="square" rtlCol="0">
              <a:spAutoFit/>
            </a:bodyPr>
            <a:lstStyle/>
            <a:p>
              <a:pPr algn="ctr"/>
              <a:r>
                <a:rPr lang="en-US" altLang="zh-CN" sz="1800" dirty="0">
                  <a:solidFill>
                    <a:schemeClr val="bg1"/>
                  </a:solidFill>
                  <a:cs typeface="Times New Roman" panose="02020603050405020304" pitchFamily="18" charset="0"/>
                </a:rPr>
                <a:t>(1)</a:t>
              </a:r>
              <a:endParaRPr lang="zh-CN" altLang="en-US" sz="1800" dirty="0">
                <a:solidFill>
                  <a:schemeClr val="bg1"/>
                </a:solidFill>
                <a:cs typeface="Times New Roman" panose="02020603050405020304" pitchFamily="18" charset="0"/>
              </a:endParaRPr>
            </a:p>
          </p:txBody>
        </p:sp>
        <p:sp>
          <p:nvSpPr>
            <p:cNvPr id="44" name="TextBox 27"/>
            <p:cNvSpPr txBox="1"/>
            <p:nvPr/>
          </p:nvSpPr>
          <p:spPr>
            <a:xfrm>
              <a:off x="6243913" y="3160461"/>
              <a:ext cx="648072" cy="369332"/>
            </a:xfrm>
            <a:prstGeom prst="rect">
              <a:avLst/>
            </a:prstGeom>
            <a:noFill/>
          </p:spPr>
          <p:txBody>
            <a:bodyPr wrap="square" rtlCol="0">
              <a:spAutoFit/>
            </a:bodyPr>
            <a:lstStyle/>
            <a:p>
              <a:pPr algn="ctr"/>
              <a:r>
                <a:rPr lang="en-US" altLang="zh-CN" sz="1800" dirty="0">
                  <a:solidFill>
                    <a:schemeClr val="bg1"/>
                  </a:solidFill>
                  <a:cs typeface="Times New Roman" panose="02020603050405020304" pitchFamily="18" charset="0"/>
                </a:rPr>
                <a:t>(2)</a:t>
              </a:r>
              <a:endParaRPr lang="zh-CN" altLang="en-US" sz="1800" dirty="0">
                <a:solidFill>
                  <a:schemeClr val="bg1"/>
                </a:solidFill>
                <a:cs typeface="Times New Roman" panose="02020603050405020304" pitchFamily="18" charset="0"/>
              </a:endParaRPr>
            </a:p>
          </p:txBody>
        </p:sp>
      </p:grpSp>
      <p:sp>
        <p:nvSpPr>
          <p:cNvPr id="34"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11" name="矩形 10"/>
          <p:cNvSpPr/>
          <p:nvPr/>
        </p:nvSpPr>
        <p:spPr>
          <a:xfrm>
            <a:off x="3131840" y="1484784"/>
            <a:ext cx="5849551" cy="44644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31</a:t>
            </a:fld>
            <a:endParaRPr lang="en-US" altLang="zh-CN" dirty="0"/>
          </a:p>
        </p:txBody>
      </p:sp>
      <p:sp>
        <p:nvSpPr>
          <p:cNvPr id="2" name="TextBox 1"/>
          <p:cNvSpPr txBox="1"/>
          <p:nvPr/>
        </p:nvSpPr>
        <p:spPr>
          <a:xfrm>
            <a:off x="467544" y="1416636"/>
            <a:ext cx="82296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800" dirty="0">
                <a:solidFill>
                  <a:schemeClr val="bg1"/>
                </a:solidFill>
                <a:cs typeface="Times New Roman" panose="02020603050405020304" pitchFamily="18" charset="0"/>
              </a:rPr>
              <a:t>DBR(Distributed Bragg Reflector)</a:t>
            </a:r>
            <a:r>
              <a:rPr lang="zh-CN" altLang="en-US" sz="2800" dirty="0">
                <a:solidFill>
                  <a:schemeClr val="bg1"/>
                </a:solidFill>
                <a:cs typeface="Times New Roman" panose="02020603050405020304" pitchFamily="18" charset="0"/>
              </a:rPr>
              <a:t>激光器</a:t>
            </a:r>
            <a:endParaRPr lang="en-US" altLang="zh-CN" sz="2800" dirty="0">
              <a:solidFill>
                <a:schemeClr val="bg1"/>
              </a:solidFill>
              <a:cs typeface="Times New Roman" panose="02020603050405020304" pitchFamily="18" charset="0"/>
            </a:endParaRPr>
          </a:p>
          <a:p>
            <a:pPr marL="800100" lvl="1" indent="-342900" algn="just">
              <a:buFont typeface="Wingdings" panose="05000000000000000000" pitchFamily="2" charset="2"/>
              <a:buChar char="ü"/>
            </a:pPr>
            <a:r>
              <a:rPr lang="zh-CN" altLang="zh-CN" dirty="0">
                <a:solidFill>
                  <a:schemeClr val="bg1"/>
                </a:solidFill>
                <a:cs typeface="Times New Roman" panose="02020603050405020304" pitchFamily="18" charset="0"/>
              </a:rPr>
              <a:t>是指布拉格光栅只起反射镜的作用，不产生增益的半导体激光器，而增益从其它区域产生。</a:t>
            </a:r>
          </a:p>
          <a:p>
            <a:pPr marL="342900" indent="-342900" algn="just">
              <a:buFont typeface="Arial" panose="020B0604020202020204" pitchFamily="34" charset="0"/>
              <a:buChar char="•"/>
            </a:pPr>
            <a:r>
              <a:rPr lang="en-US" altLang="zh-CN" sz="2800" dirty="0">
                <a:solidFill>
                  <a:schemeClr val="bg1"/>
                </a:solidFill>
                <a:cs typeface="Times New Roman" panose="02020603050405020304" pitchFamily="18" charset="0"/>
              </a:rPr>
              <a:t>DFB (Distributed Feedback)</a:t>
            </a:r>
            <a:r>
              <a:rPr lang="zh-CN" altLang="en-US" sz="2800" dirty="0">
                <a:solidFill>
                  <a:schemeClr val="bg1"/>
                </a:solidFill>
                <a:cs typeface="Times New Roman" panose="02020603050405020304" pitchFamily="18" charset="0"/>
              </a:rPr>
              <a:t>激光器</a:t>
            </a:r>
            <a:endParaRPr lang="en-US" altLang="zh-CN" sz="2800" dirty="0">
              <a:solidFill>
                <a:schemeClr val="bg1"/>
              </a:solidFill>
              <a:cs typeface="Times New Roman" panose="02020603050405020304" pitchFamily="18" charset="0"/>
            </a:endParaRPr>
          </a:p>
          <a:p>
            <a:pPr marL="800100" lvl="1" indent="-342900" algn="just">
              <a:buFont typeface="Wingdings" panose="05000000000000000000" pitchFamily="2" charset="2"/>
              <a:buChar char="ü"/>
            </a:pPr>
            <a:r>
              <a:rPr lang="zh-CN" altLang="zh-CN" dirty="0">
                <a:solidFill>
                  <a:schemeClr val="bg1"/>
                </a:solidFill>
                <a:cs typeface="Times New Roman" panose="02020603050405020304" pitchFamily="18" charset="0"/>
              </a:rPr>
              <a:t>早期有关</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的研究工作几乎都是</a:t>
            </a:r>
            <a:r>
              <a:rPr lang="zh-CN" altLang="en-US" dirty="0">
                <a:solidFill>
                  <a:schemeClr val="bg1"/>
                </a:solidFill>
                <a:cs typeface="Times New Roman" panose="02020603050405020304" pitchFamily="18" charset="0"/>
              </a:rPr>
              <a:t>基于</a:t>
            </a:r>
            <a:r>
              <a:rPr lang="en-US" altLang="zh-CN" dirty="0" err="1">
                <a:solidFill>
                  <a:schemeClr val="bg1"/>
                </a:solidFill>
                <a:cs typeface="Times New Roman" panose="02020603050405020304" pitchFamily="18" charset="0"/>
              </a:rPr>
              <a:t>GaAlAs</a:t>
            </a:r>
            <a:r>
              <a:rPr lang="en-US" altLang="zh-CN" dirty="0">
                <a:solidFill>
                  <a:schemeClr val="bg1"/>
                </a:solidFill>
                <a:cs typeface="Times New Roman" panose="02020603050405020304" pitchFamily="18" charset="0"/>
              </a:rPr>
              <a:t>/GaAs</a:t>
            </a:r>
            <a:r>
              <a:rPr lang="zh-CN" altLang="zh-CN" dirty="0">
                <a:solidFill>
                  <a:schemeClr val="bg1"/>
                </a:solidFill>
                <a:cs typeface="Times New Roman" panose="02020603050405020304" pitchFamily="18" charset="0"/>
              </a:rPr>
              <a:t>材料系，这是因为</a:t>
            </a:r>
            <a:r>
              <a:rPr lang="en-US" altLang="zh-CN" dirty="0" err="1">
                <a:solidFill>
                  <a:schemeClr val="bg1"/>
                </a:solidFill>
                <a:cs typeface="Times New Roman" panose="02020603050405020304" pitchFamily="18" charset="0"/>
              </a:rPr>
              <a:t>GaAlAs</a:t>
            </a:r>
            <a:r>
              <a:rPr lang="en-US" altLang="zh-CN" dirty="0">
                <a:solidFill>
                  <a:schemeClr val="bg1"/>
                </a:solidFill>
                <a:cs typeface="Times New Roman" panose="02020603050405020304" pitchFamily="18" charset="0"/>
              </a:rPr>
              <a:t>/</a:t>
            </a:r>
            <a:r>
              <a:rPr lang="en-US" altLang="zh-CN" dirty="0" err="1">
                <a:solidFill>
                  <a:schemeClr val="bg1"/>
                </a:solidFill>
                <a:cs typeface="Times New Roman" panose="02020603050405020304" pitchFamily="18" charset="0"/>
              </a:rPr>
              <a:t>GaAs</a:t>
            </a:r>
            <a:r>
              <a:rPr lang="zh-CN" altLang="zh-CN" dirty="0">
                <a:solidFill>
                  <a:schemeClr val="bg1"/>
                </a:solidFill>
                <a:cs typeface="Times New Roman" panose="02020603050405020304" pitchFamily="18" charset="0"/>
              </a:rPr>
              <a:t>材料系当时是最成熟并最适合于制作</a:t>
            </a:r>
            <a:r>
              <a:rPr lang="en-US" altLang="zh-CN" dirty="0">
                <a:solidFill>
                  <a:schemeClr val="bg1"/>
                </a:solidFill>
                <a:cs typeface="Times New Roman" panose="02020603050405020304" pitchFamily="18" charset="0"/>
              </a:rPr>
              <a:t>LD</a:t>
            </a:r>
            <a:r>
              <a:rPr lang="zh-CN" altLang="zh-CN" dirty="0">
                <a:solidFill>
                  <a:schemeClr val="bg1"/>
                </a:solidFill>
                <a:cs typeface="Times New Roman" panose="02020603050405020304" pitchFamily="18" charset="0"/>
              </a:rPr>
              <a:t>的材料，该材料系对应的</a:t>
            </a:r>
            <a:r>
              <a:rPr lang="en-US" altLang="zh-CN" dirty="0">
                <a:solidFill>
                  <a:schemeClr val="bg1"/>
                </a:solidFill>
                <a:cs typeface="Times New Roman" panose="02020603050405020304" pitchFamily="18" charset="0"/>
              </a:rPr>
              <a:t>LD</a:t>
            </a:r>
            <a:r>
              <a:rPr lang="zh-CN" altLang="zh-CN" dirty="0">
                <a:solidFill>
                  <a:schemeClr val="bg1"/>
                </a:solidFill>
                <a:cs typeface="Times New Roman" panose="02020603050405020304" pitchFamily="18" charset="0"/>
              </a:rPr>
              <a:t>激射波长为</a:t>
            </a:r>
            <a:r>
              <a:rPr lang="en-US" altLang="zh-CN" dirty="0">
                <a:solidFill>
                  <a:schemeClr val="bg1"/>
                </a:solidFill>
                <a:cs typeface="Times New Roman" panose="02020603050405020304" pitchFamily="18" charset="0"/>
              </a:rPr>
              <a:t>700-880nm</a:t>
            </a:r>
            <a:r>
              <a:rPr lang="zh-CN" altLang="zh-CN"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800100" lvl="1" indent="-342900" algn="just">
              <a:buFont typeface="Wingdings" panose="05000000000000000000" pitchFamily="2" charset="2"/>
              <a:buChar char="ü"/>
            </a:pPr>
            <a:r>
              <a:rPr lang="zh-CN" altLang="zh-CN" dirty="0">
                <a:solidFill>
                  <a:schemeClr val="bg1"/>
                </a:solidFill>
                <a:cs typeface="Times New Roman" panose="02020603050405020304" pitchFamily="18" charset="0"/>
              </a:rPr>
              <a:t>直到</a:t>
            </a:r>
            <a:r>
              <a:rPr lang="en-US" altLang="zh-CN" dirty="0">
                <a:solidFill>
                  <a:schemeClr val="bg1"/>
                </a:solidFill>
                <a:cs typeface="Times New Roman" panose="02020603050405020304" pitchFamily="18" charset="0"/>
              </a:rPr>
              <a:t>70</a:t>
            </a:r>
            <a:r>
              <a:rPr lang="zh-CN" altLang="zh-CN" dirty="0">
                <a:solidFill>
                  <a:schemeClr val="bg1"/>
                </a:solidFill>
                <a:cs typeface="Times New Roman" panose="02020603050405020304" pitchFamily="18" charset="0"/>
              </a:rPr>
              <a:t>年代中期，</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的阈值电流仍居高不下，</a:t>
            </a:r>
            <a:r>
              <a:rPr lang="zh-CN" altLang="en-US" dirty="0">
                <a:solidFill>
                  <a:schemeClr val="bg1"/>
                </a:solidFill>
                <a:cs typeface="Times New Roman" panose="02020603050405020304" pitchFamily="18" charset="0"/>
              </a:rPr>
              <a:t>存在</a:t>
            </a:r>
            <a:r>
              <a:rPr lang="zh-CN" altLang="zh-CN" dirty="0">
                <a:solidFill>
                  <a:schemeClr val="bg1"/>
                </a:solidFill>
                <a:cs typeface="Times New Roman" panose="02020603050405020304" pitchFamily="18" charset="0"/>
              </a:rPr>
              <a:t>制作工艺复杂及寿命短等问题。这些均源于</a:t>
            </a:r>
            <a:r>
              <a:rPr lang="en-US" altLang="zh-CN" dirty="0" err="1">
                <a:solidFill>
                  <a:schemeClr val="bg1"/>
                </a:solidFill>
                <a:cs typeface="Times New Roman" panose="02020603050405020304" pitchFamily="18" charset="0"/>
              </a:rPr>
              <a:t>GaAlAs</a:t>
            </a:r>
            <a:r>
              <a:rPr lang="zh-CN" altLang="zh-CN" dirty="0">
                <a:solidFill>
                  <a:schemeClr val="bg1"/>
                </a:solidFill>
                <a:cs typeface="Times New Roman" panose="02020603050405020304" pitchFamily="18" charset="0"/>
              </a:rPr>
              <a:t>材料在再生长时</a:t>
            </a:r>
            <a:r>
              <a:rPr lang="en-US" altLang="zh-CN" dirty="0">
                <a:solidFill>
                  <a:schemeClr val="bg1"/>
                </a:solidFill>
                <a:cs typeface="Times New Roman" panose="02020603050405020304" pitchFamily="18" charset="0"/>
              </a:rPr>
              <a:t>Al</a:t>
            </a:r>
            <a:r>
              <a:rPr lang="zh-CN" altLang="zh-CN" dirty="0">
                <a:solidFill>
                  <a:schemeClr val="bg1"/>
                </a:solidFill>
                <a:cs typeface="Times New Roman" panose="02020603050405020304" pitchFamily="18" charset="0"/>
              </a:rPr>
              <a:t>的氧化问题。有关</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的实验研究曾经一度停滞不前。</a:t>
            </a:r>
          </a:p>
          <a:p>
            <a:pPr algn="just"/>
            <a:endParaRPr lang="zh-CN" altLang="en-US" dirty="0">
              <a:solidFill>
                <a:schemeClr val="bg1"/>
              </a:solidFill>
              <a:cs typeface="Times New Roman" panose="02020603050405020304" pitchFamily="18" charset="0"/>
            </a:endParaRPr>
          </a:p>
        </p:txBody>
      </p:sp>
      <p:sp>
        <p:nvSpPr>
          <p:cNvPr id="8"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32</a:t>
            </a:fld>
            <a:endParaRPr lang="en-US" altLang="zh-CN" dirty="0"/>
          </a:p>
        </p:txBody>
      </p:sp>
      <p:sp>
        <p:nvSpPr>
          <p:cNvPr id="2" name="TextBox 1"/>
          <p:cNvSpPr txBox="1"/>
          <p:nvPr/>
        </p:nvSpPr>
        <p:spPr>
          <a:xfrm>
            <a:off x="455400" y="1627287"/>
            <a:ext cx="8233200" cy="5078313"/>
          </a:xfrm>
          <a:prstGeom prst="rect">
            <a:avLst/>
          </a:prstGeom>
          <a:noFill/>
        </p:spPr>
        <p:txBody>
          <a:bodyPr wrap="square" rtlCol="0">
            <a:spAutoFit/>
          </a:bodyPr>
          <a:lstStyle/>
          <a:p>
            <a:pPr marL="342900" indent="-342900">
              <a:lnSpc>
                <a:spcPts val="3600"/>
              </a:lnSpc>
              <a:buFont typeface="Arial" panose="020B0604020202020204" pitchFamily="34" charset="0"/>
              <a:buChar char="•"/>
            </a:pPr>
            <a:r>
              <a:rPr lang="en-US" altLang="zh-CN" sz="2800" dirty="0">
                <a:solidFill>
                  <a:schemeClr val="bg1"/>
                </a:solidFill>
                <a:cs typeface="Times New Roman" panose="02020603050405020304" pitchFamily="18" charset="0"/>
              </a:rPr>
              <a:t>DFB</a:t>
            </a:r>
            <a:r>
              <a:rPr lang="zh-CN" altLang="en-US" sz="2800" dirty="0">
                <a:solidFill>
                  <a:schemeClr val="bg1"/>
                </a:solidFill>
                <a:cs typeface="Times New Roman" panose="02020603050405020304" pitchFamily="18" charset="0"/>
              </a:rPr>
              <a:t>激光器发展背景</a:t>
            </a:r>
            <a:r>
              <a:rPr lang="en-US" altLang="zh-CN" sz="2800" dirty="0">
                <a:solidFill>
                  <a:schemeClr val="bg1"/>
                </a:solidFill>
                <a:cs typeface="Times New Roman" panose="02020603050405020304" pitchFamily="18" charset="0"/>
              </a:rPr>
              <a:t>1</a:t>
            </a:r>
            <a:r>
              <a:rPr lang="zh-CN" altLang="en-US" sz="2800" dirty="0">
                <a:solidFill>
                  <a:schemeClr val="bg1"/>
                </a:solidFill>
                <a:cs typeface="Times New Roman" panose="02020603050405020304" pitchFamily="18" charset="0"/>
              </a:rPr>
              <a:t>：</a:t>
            </a:r>
            <a:endParaRPr lang="en-US" altLang="zh-CN" sz="2800" dirty="0">
              <a:solidFill>
                <a:schemeClr val="bg1"/>
              </a:solidFill>
              <a:cs typeface="Times New Roman" panose="02020603050405020304" pitchFamily="18" charset="0"/>
            </a:endParaRPr>
          </a:p>
          <a:p>
            <a:pPr marL="800100" lvl="1" indent="-342900">
              <a:lnSpc>
                <a:spcPts val="3600"/>
              </a:lnSpc>
              <a:buFont typeface="Wingdings" panose="05000000000000000000" pitchFamily="2" charset="2"/>
              <a:buChar char="ü"/>
            </a:pPr>
            <a:r>
              <a:rPr lang="zh-CN" altLang="zh-CN" dirty="0">
                <a:solidFill>
                  <a:schemeClr val="bg1"/>
                </a:solidFill>
                <a:cs typeface="Times New Roman" panose="02020603050405020304" pitchFamily="18" charset="0"/>
              </a:rPr>
              <a:t>石英光纤的研究在</a:t>
            </a:r>
            <a:r>
              <a:rPr lang="en-US" altLang="zh-CN" dirty="0">
                <a:solidFill>
                  <a:schemeClr val="bg1"/>
                </a:solidFill>
                <a:cs typeface="Times New Roman" panose="02020603050405020304" pitchFamily="18" charset="0"/>
              </a:rPr>
              <a:t>70</a:t>
            </a:r>
            <a:r>
              <a:rPr lang="zh-CN" altLang="zh-CN" dirty="0">
                <a:solidFill>
                  <a:schemeClr val="bg1"/>
                </a:solidFill>
                <a:cs typeface="Times New Roman" panose="02020603050405020304" pitchFamily="18" charset="0"/>
              </a:rPr>
              <a:t>年代</a:t>
            </a:r>
            <a:r>
              <a:rPr lang="zh-CN" altLang="en-US" dirty="0">
                <a:solidFill>
                  <a:schemeClr val="bg1"/>
                </a:solidFill>
                <a:cs typeface="Times New Roman" panose="02020603050405020304" pitchFamily="18" charset="0"/>
              </a:rPr>
              <a:t>取得</a:t>
            </a:r>
            <a:r>
              <a:rPr lang="zh-CN" altLang="zh-CN" dirty="0">
                <a:solidFill>
                  <a:schemeClr val="bg1"/>
                </a:solidFill>
                <a:cs typeface="Times New Roman" panose="02020603050405020304" pitchFamily="18" charset="0"/>
              </a:rPr>
              <a:t>划时代的进展，在</a:t>
            </a:r>
            <a:r>
              <a:rPr lang="en-US" altLang="zh-CN" dirty="0">
                <a:solidFill>
                  <a:schemeClr val="bg1"/>
                </a:solidFill>
                <a:cs typeface="Times New Roman" panose="02020603050405020304" pitchFamily="18" charset="0"/>
              </a:rPr>
              <a:t>1.3</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m</a:t>
            </a:r>
            <a:r>
              <a:rPr lang="zh-CN" altLang="zh-CN" dirty="0">
                <a:solidFill>
                  <a:schemeClr val="bg1"/>
                </a:solidFill>
                <a:cs typeface="Times New Roman" panose="02020603050405020304" pitchFamily="18" charset="0"/>
              </a:rPr>
              <a:t>波长段光纤的色散为零，在</a:t>
            </a:r>
            <a:r>
              <a:rPr lang="en-US" altLang="zh-CN" dirty="0">
                <a:solidFill>
                  <a:schemeClr val="bg1"/>
                </a:solidFill>
                <a:cs typeface="Times New Roman" panose="02020603050405020304" pitchFamily="18" charset="0"/>
              </a:rPr>
              <a:t>1.55</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m</a:t>
            </a:r>
            <a:r>
              <a:rPr lang="zh-CN" altLang="zh-CN" dirty="0">
                <a:solidFill>
                  <a:schemeClr val="bg1"/>
                </a:solidFill>
                <a:cs typeface="Times New Roman" panose="02020603050405020304" pitchFamily="18" charset="0"/>
              </a:rPr>
              <a:t>这一波长段光纤的损耗可以做得极低。这一进步使采用光作为通信手段的理想成为现实，而光纤通信的理想光源非</a:t>
            </a:r>
            <a:r>
              <a:rPr lang="en-US" altLang="zh-CN" dirty="0">
                <a:solidFill>
                  <a:schemeClr val="bg1"/>
                </a:solidFill>
                <a:cs typeface="Times New Roman" panose="02020603050405020304" pitchFamily="18" charset="0"/>
              </a:rPr>
              <a:t>LD</a:t>
            </a:r>
            <a:r>
              <a:rPr lang="zh-CN" altLang="zh-CN" dirty="0">
                <a:solidFill>
                  <a:schemeClr val="bg1"/>
                </a:solidFill>
                <a:cs typeface="Times New Roman" panose="02020603050405020304" pitchFamily="18" charset="0"/>
              </a:rPr>
              <a:t>莫属。最有希望制作</a:t>
            </a:r>
            <a:r>
              <a:rPr lang="en-US" altLang="zh-CN" dirty="0">
                <a:solidFill>
                  <a:schemeClr val="bg1"/>
                </a:solidFill>
                <a:cs typeface="Times New Roman" panose="02020603050405020304" pitchFamily="18" charset="0"/>
              </a:rPr>
              <a:t>1.55</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m LD</a:t>
            </a:r>
            <a:r>
              <a:rPr lang="zh-CN" altLang="zh-CN" dirty="0">
                <a:solidFill>
                  <a:schemeClr val="bg1"/>
                </a:solidFill>
                <a:cs typeface="Times New Roman" panose="02020603050405020304" pitchFamily="18" charset="0"/>
              </a:rPr>
              <a:t>的材料是</a:t>
            </a:r>
            <a:r>
              <a:rPr lang="en-US" altLang="zh-CN" dirty="0" err="1">
                <a:solidFill>
                  <a:schemeClr val="bg1"/>
                </a:solidFill>
                <a:cs typeface="Times New Roman" panose="02020603050405020304" pitchFamily="18" charset="0"/>
              </a:rPr>
              <a:t>InGaAsP</a:t>
            </a:r>
            <a:r>
              <a:rPr lang="en-US" altLang="zh-CN" dirty="0">
                <a:solidFill>
                  <a:schemeClr val="bg1"/>
                </a:solidFill>
                <a:cs typeface="Times New Roman" panose="02020603050405020304" pitchFamily="18" charset="0"/>
              </a:rPr>
              <a:t>/</a:t>
            </a:r>
            <a:r>
              <a:rPr lang="en-US" altLang="zh-CN" dirty="0" err="1">
                <a:solidFill>
                  <a:schemeClr val="bg1"/>
                </a:solidFill>
                <a:cs typeface="Times New Roman" panose="02020603050405020304" pitchFamily="18" charset="0"/>
              </a:rPr>
              <a:t>InP</a:t>
            </a:r>
            <a:r>
              <a:rPr lang="zh-CN" altLang="zh-CN" dirty="0">
                <a:solidFill>
                  <a:schemeClr val="bg1"/>
                </a:solidFill>
                <a:cs typeface="Times New Roman" panose="02020603050405020304" pitchFamily="18" charset="0"/>
              </a:rPr>
              <a:t>材料系。</a:t>
            </a:r>
            <a:endParaRPr lang="en-US" altLang="zh-CN" dirty="0">
              <a:solidFill>
                <a:schemeClr val="bg1"/>
              </a:solidFill>
              <a:cs typeface="Times New Roman" panose="02020603050405020304" pitchFamily="18" charset="0"/>
            </a:endParaRPr>
          </a:p>
          <a:p>
            <a:pPr marL="800100" lvl="1" indent="-342900">
              <a:lnSpc>
                <a:spcPts val="3600"/>
              </a:lnSpc>
              <a:buFont typeface="Wingdings" panose="05000000000000000000" pitchFamily="2" charset="2"/>
              <a:buChar char="ü"/>
            </a:pPr>
            <a:r>
              <a:rPr lang="zh-CN" altLang="zh-CN" dirty="0">
                <a:solidFill>
                  <a:schemeClr val="bg1"/>
                </a:solidFill>
                <a:cs typeface="Times New Roman" panose="02020603050405020304" pitchFamily="18" charset="0"/>
              </a:rPr>
              <a:t>随着光纤通信向长距离、大容量方向发展，光波群速度的波长色散已经到了不可忽视的程度，从而对光源频谱纯度的要求越来越高，并且要求</a:t>
            </a:r>
            <a:r>
              <a:rPr lang="zh-CN" altLang="zh-CN" dirty="0">
                <a:solidFill>
                  <a:srgbClr val="C00000"/>
                </a:solidFill>
                <a:cs typeface="Times New Roman" panose="02020603050405020304" pitchFamily="18" charset="0"/>
              </a:rPr>
              <a:t>高速动态调制下单模工作</a:t>
            </a:r>
            <a:r>
              <a:rPr lang="zh-CN" altLang="zh-CN" dirty="0">
                <a:solidFill>
                  <a:schemeClr val="bg1"/>
                </a:solidFill>
                <a:cs typeface="Times New Roman" panose="02020603050405020304" pitchFamily="18" charset="0"/>
              </a:rPr>
              <a:t>。</a:t>
            </a:r>
          </a:p>
          <a:p>
            <a:pPr marL="342900" indent="-342900">
              <a:buFont typeface="Arial" panose="020B0604020202020204" pitchFamily="34" charset="0"/>
              <a:buChar char="•"/>
            </a:pPr>
            <a:endParaRPr lang="zh-CN" altLang="en-US" dirty="0">
              <a:solidFill>
                <a:schemeClr val="bg1"/>
              </a:solidFill>
              <a:cs typeface="Times New Roman" panose="02020603050405020304" pitchFamily="18" charset="0"/>
            </a:endParaRPr>
          </a:p>
        </p:txBody>
      </p:sp>
      <p:sp>
        <p:nvSpPr>
          <p:cNvPr id="8"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33</a:t>
            </a:fld>
            <a:endParaRPr lang="en-US" altLang="zh-CN" dirty="0"/>
          </a:p>
        </p:txBody>
      </p:sp>
      <p:sp>
        <p:nvSpPr>
          <p:cNvPr id="2" name="TextBox 1"/>
          <p:cNvSpPr txBox="1"/>
          <p:nvPr/>
        </p:nvSpPr>
        <p:spPr>
          <a:xfrm>
            <a:off x="455400" y="1627287"/>
            <a:ext cx="8233200" cy="4616648"/>
          </a:xfrm>
          <a:prstGeom prst="rect">
            <a:avLst/>
          </a:prstGeom>
          <a:noFill/>
        </p:spPr>
        <p:txBody>
          <a:bodyPr wrap="square" rtlCol="0">
            <a:spAutoFit/>
          </a:bodyPr>
          <a:lstStyle/>
          <a:p>
            <a:pPr marL="342900" indent="-342900">
              <a:lnSpc>
                <a:spcPts val="3600"/>
              </a:lnSpc>
              <a:buFont typeface="Arial" panose="020B0604020202020204" pitchFamily="34" charset="0"/>
              <a:buChar char="•"/>
            </a:pPr>
            <a:r>
              <a:rPr lang="en-US" altLang="zh-CN" sz="2800" dirty="0">
                <a:solidFill>
                  <a:schemeClr val="bg1"/>
                </a:solidFill>
                <a:cs typeface="Times New Roman" panose="02020603050405020304" pitchFamily="18" charset="0"/>
              </a:rPr>
              <a:t>DFB</a:t>
            </a:r>
            <a:r>
              <a:rPr lang="zh-CN" altLang="en-US" sz="2800" dirty="0">
                <a:solidFill>
                  <a:schemeClr val="bg1"/>
                </a:solidFill>
                <a:cs typeface="Times New Roman" panose="02020603050405020304" pitchFamily="18" charset="0"/>
              </a:rPr>
              <a:t>激光器发展背景</a:t>
            </a:r>
            <a:r>
              <a:rPr lang="en-US" altLang="zh-CN" sz="2800" dirty="0">
                <a:solidFill>
                  <a:schemeClr val="bg1"/>
                </a:solidFill>
                <a:cs typeface="Times New Roman" panose="02020603050405020304" pitchFamily="18" charset="0"/>
              </a:rPr>
              <a:t>2</a:t>
            </a:r>
            <a:r>
              <a:rPr lang="zh-CN" altLang="en-US" sz="2800" dirty="0">
                <a:solidFill>
                  <a:schemeClr val="bg1"/>
                </a:solidFill>
                <a:cs typeface="Times New Roman" panose="02020603050405020304" pitchFamily="18" charset="0"/>
              </a:rPr>
              <a:t>：</a:t>
            </a:r>
            <a:endParaRPr lang="en-US" altLang="zh-CN" sz="2800" dirty="0">
              <a:solidFill>
                <a:schemeClr val="bg1"/>
              </a:solidFill>
              <a:cs typeface="Times New Roman" panose="02020603050405020304" pitchFamily="18" charset="0"/>
            </a:endParaRPr>
          </a:p>
          <a:p>
            <a:pPr marL="800100" lvl="1" indent="-342900">
              <a:lnSpc>
                <a:spcPts val="3600"/>
              </a:lnSpc>
              <a:buFont typeface="Wingdings" panose="05000000000000000000" pitchFamily="2" charset="2"/>
              <a:buChar char="ü"/>
            </a:pPr>
            <a:r>
              <a:rPr lang="zh-CN" altLang="en-US" dirty="0">
                <a:solidFill>
                  <a:schemeClr val="bg1"/>
                </a:solidFill>
                <a:cs typeface="Times New Roman" panose="02020603050405020304" pitchFamily="18" charset="0"/>
              </a:rPr>
              <a:t>在</a:t>
            </a:r>
            <a:r>
              <a:rPr lang="en-US" altLang="zh-CN" dirty="0">
                <a:solidFill>
                  <a:schemeClr val="bg1"/>
                </a:solidFill>
                <a:cs typeface="Times New Roman" panose="02020603050405020304" pitchFamily="18" charset="0"/>
              </a:rPr>
              <a:t>1979</a:t>
            </a:r>
            <a:r>
              <a:rPr lang="zh-CN" altLang="en-US" dirty="0">
                <a:solidFill>
                  <a:schemeClr val="bg1"/>
                </a:solidFill>
                <a:cs typeface="Times New Roman" panose="02020603050405020304" pitchFamily="18" charset="0"/>
              </a:rPr>
              <a:t>年到</a:t>
            </a:r>
            <a:r>
              <a:rPr lang="en-US" altLang="zh-CN" dirty="0">
                <a:solidFill>
                  <a:schemeClr val="bg1"/>
                </a:solidFill>
                <a:cs typeface="Times New Roman" panose="02020603050405020304" pitchFamily="18" charset="0"/>
              </a:rPr>
              <a:t>1982</a:t>
            </a:r>
            <a:r>
              <a:rPr lang="zh-CN" altLang="en-US" dirty="0">
                <a:solidFill>
                  <a:schemeClr val="bg1"/>
                </a:solidFill>
                <a:cs typeface="Times New Roman" panose="02020603050405020304" pitchFamily="18" charset="0"/>
              </a:rPr>
              <a:t>年，人们发现</a:t>
            </a:r>
            <a:r>
              <a:rPr lang="en-US" altLang="zh-CN" dirty="0">
                <a:solidFill>
                  <a:schemeClr val="bg1"/>
                </a:solidFill>
                <a:cs typeface="Times New Roman" panose="02020603050405020304" pitchFamily="18" charset="0"/>
              </a:rPr>
              <a:t>InGaAsP/InP</a:t>
            </a:r>
            <a:r>
              <a:rPr lang="zh-CN" altLang="en-US" dirty="0">
                <a:solidFill>
                  <a:schemeClr val="bg1"/>
                </a:solidFill>
                <a:cs typeface="Times New Roman" panose="02020603050405020304" pitchFamily="18" charset="0"/>
              </a:rPr>
              <a:t>材料系十分适合于制作</a:t>
            </a:r>
            <a:r>
              <a:rPr lang="en-US" altLang="zh-CN" dirty="0">
                <a:solidFill>
                  <a:schemeClr val="bg1"/>
                </a:solidFill>
                <a:cs typeface="Times New Roman" panose="02020603050405020304" pitchFamily="18" charset="0"/>
              </a:rPr>
              <a:t>DFB-LD</a:t>
            </a:r>
            <a:r>
              <a:rPr lang="zh-CN" altLang="en-US" dirty="0">
                <a:solidFill>
                  <a:schemeClr val="bg1"/>
                </a:solidFill>
                <a:cs typeface="Times New Roman" panose="02020603050405020304" pitchFamily="18" charset="0"/>
              </a:rPr>
              <a:t>，这主要表现在该材料系的再生长几乎不存在问题，从而用于光通信的</a:t>
            </a:r>
            <a:r>
              <a:rPr lang="en-US" altLang="zh-CN" dirty="0">
                <a:solidFill>
                  <a:schemeClr val="bg1"/>
                </a:solidFill>
                <a:cs typeface="Times New Roman" panose="02020603050405020304" pitchFamily="18" charset="0"/>
              </a:rPr>
              <a:t>DFB-LD</a:t>
            </a:r>
            <a:r>
              <a:rPr lang="zh-CN" altLang="en-US" dirty="0">
                <a:solidFill>
                  <a:schemeClr val="bg1"/>
                </a:solidFill>
                <a:cs typeface="Times New Roman" panose="02020603050405020304" pitchFamily="18" charset="0"/>
              </a:rPr>
              <a:t>的研究有了飞速发展。有关</a:t>
            </a:r>
            <a:r>
              <a:rPr lang="en-US" altLang="zh-CN" dirty="0">
                <a:solidFill>
                  <a:schemeClr val="bg1"/>
                </a:solidFill>
                <a:cs typeface="Times New Roman" panose="02020603050405020304" pitchFamily="18" charset="0"/>
              </a:rPr>
              <a:t>DBR-LD</a:t>
            </a:r>
            <a:r>
              <a:rPr lang="zh-CN" altLang="en-US" dirty="0">
                <a:solidFill>
                  <a:schemeClr val="bg1"/>
                </a:solidFill>
                <a:cs typeface="Times New Roman" panose="02020603050405020304" pitchFamily="18" charset="0"/>
              </a:rPr>
              <a:t>的概念与理论，在</a:t>
            </a:r>
            <a:r>
              <a:rPr lang="en-US" altLang="zh-CN" dirty="0">
                <a:solidFill>
                  <a:schemeClr val="bg1"/>
                </a:solidFill>
                <a:cs typeface="Times New Roman" panose="02020603050405020304" pitchFamily="18" charset="0"/>
              </a:rPr>
              <a:t>1977</a:t>
            </a:r>
            <a:r>
              <a:rPr lang="zh-CN" altLang="en-US" dirty="0">
                <a:solidFill>
                  <a:schemeClr val="bg1"/>
                </a:solidFill>
                <a:cs typeface="Times New Roman" panose="02020603050405020304" pitchFamily="18" charset="0"/>
              </a:rPr>
              <a:t>年由</a:t>
            </a:r>
            <a:r>
              <a:rPr lang="en-US" altLang="zh-CN" dirty="0" err="1">
                <a:solidFill>
                  <a:schemeClr val="bg1"/>
                </a:solidFill>
                <a:cs typeface="Times New Roman" panose="02020603050405020304" pitchFamily="18" charset="0"/>
              </a:rPr>
              <a:t>Streifer</a:t>
            </a:r>
            <a:r>
              <a:rPr lang="en-US" altLang="zh-CN" dirty="0">
                <a:solidFill>
                  <a:schemeClr val="bg1"/>
                </a:solidFill>
                <a:cs typeface="Times New Roman" panose="02020603050405020304" pitchFamily="18" charset="0"/>
              </a:rPr>
              <a:t>, W. </a:t>
            </a:r>
            <a:r>
              <a:rPr lang="zh-CN" altLang="en-US" dirty="0">
                <a:solidFill>
                  <a:schemeClr val="bg1"/>
                </a:solidFill>
                <a:cs typeface="Times New Roman" panose="02020603050405020304" pitchFamily="18" charset="0"/>
              </a:rPr>
              <a:t>系统地给予了描述。</a:t>
            </a:r>
          </a:p>
          <a:p>
            <a:pPr marL="800100" lvl="1" indent="-342900">
              <a:lnSpc>
                <a:spcPts val="3600"/>
              </a:lnSpc>
              <a:buFont typeface="Wingdings" panose="05000000000000000000" pitchFamily="2" charset="2"/>
              <a:buChar char="ü"/>
            </a:pPr>
            <a:r>
              <a:rPr lang="zh-CN" altLang="en-US" dirty="0">
                <a:solidFill>
                  <a:schemeClr val="bg1"/>
                </a:solidFill>
                <a:cs typeface="Times New Roman" panose="02020603050405020304" pitchFamily="18" charset="0"/>
              </a:rPr>
              <a:t>八十年代和九十年代，</a:t>
            </a:r>
            <a:r>
              <a:rPr lang="en-US" altLang="zh-CN" dirty="0">
                <a:solidFill>
                  <a:schemeClr val="bg1"/>
                </a:solidFill>
                <a:cs typeface="Times New Roman" panose="02020603050405020304" pitchFamily="18" charset="0"/>
              </a:rPr>
              <a:t>DFB</a:t>
            </a:r>
            <a:r>
              <a:rPr lang="zh-CN" altLang="en-US" dirty="0">
                <a:solidFill>
                  <a:schemeClr val="bg1"/>
                </a:solidFill>
                <a:cs typeface="Times New Roman" panose="02020603050405020304" pitchFamily="18" charset="0"/>
              </a:rPr>
              <a:t>和</a:t>
            </a:r>
            <a:r>
              <a:rPr lang="en-US" altLang="zh-CN" dirty="0">
                <a:solidFill>
                  <a:schemeClr val="bg1"/>
                </a:solidFill>
                <a:cs typeface="Times New Roman" panose="02020603050405020304" pitchFamily="18" charset="0"/>
              </a:rPr>
              <a:t>DBR</a:t>
            </a:r>
            <a:r>
              <a:rPr lang="zh-CN" altLang="en-US" dirty="0">
                <a:solidFill>
                  <a:schemeClr val="bg1"/>
                </a:solidFill>
                <a:cs typeface="Times New Roman" panose="02020603050405020304" pitchFamily="18" charset="0"/>
              </a:rPr>
              <a:t>激光器得到了非常大的发展和应用，它们与其它光电子器件进行功能集成，已经成为光纤通信系统中最主要的光源。</a:t>
            </a:r>
          </a:p>
          <a:p>
            <a:pPr marL="342900" indent="-342900">
              <a:buFont typeface="Arial" panose="020B0604020202020204" pitchFamily="34" charset="0"/>
              <a:buChar char="•"/>
            </a:pPr>
            <a:endParaRPr lang="zh-CN" altLang="en-US" dirty="0">
              <a:solidFill>
                <a:schemeClr val="bg1"/>
              </a:solidFill>
              <a:cs typeface="Times New Roman" panose="02020603050405020304" pitchFamily="18" charset="0"/>
            </a:endParaRPr>
          </a:p>
        </p:txBody>
      </p:sp>
      <p:sp>
        <p:nvSpPr>
          <p:cNvPr id="8"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5.3.1 </a:t>
            </a:r>
            <a:r>
              <a:rPr lang="zh-CN" altLang="en-US" sz="4000" dirty="0">
                <a:solidFill>
                  <a:schemeClr val="bg1"/>
                </a:solidFill>
                <a:latin typeface="Times New Roman" panose="02020603050405020304" pitchFamily="18" charset="0"/>
                <a:ea typeface="+mn-ea"/>
                <a:cs typeface="Times New Roman" panose="02020603050405020304" pitchFamily="18" charset="0"/>
              </a:rPr>
              <a:t>什么是</a:t>
            </a:r>
            <a:r>
              <a:rPr lang="en-US" altLang="zh-CN" sz="4000" dirty="0">
                <a:solidFill>
                  <a:schemeClr val="bg1"/>
                </a:solidFill>
                <a:latin typeface="Times New Roman" panose="02020603050405020304" pitchFamily="18" charset="0"/>
                <a:ea typeface="+mn-ea"/>
                <a:cs typeface="Times New Roman" panose="02020603050405020304" pitchFamily="18" charset="0"/>
              </a:rPr>
              <a:t>DFB</a:t>
            </a:r>
            <a:r>
              <a:rPr lang="zh-CN" altLang="en-US" sz="4000" dirty="0">
                <a:solidFill>
                  <a:schemeClr val="bg1"/>
                </a:solidFill>
                <a:latin typeface="Times New Roman" panose="02020603050405020304" pitchFamily="18" charset="0"/>
                <a:ea typeface="+mn-ea"/>
                <a:cs typeface="Times New Roman" panose="02020603050405020304" pitchFamily="18" charset="0"/>
              </a:rPr>
              <a:t>和</a:t>
            </a:r>
            <a:r>
              <a:rPr lang="en-US" altLang="zh-CN" sz="4000" dirty="0">
                <a:solidFill>
                  <a:schemeClr val="bg1"/>
                </a:solidFill>
                <a:latin typeface="Times New Roman" panose="02020603050405020304" pitchFamily="18" charset="0"/>
                <a:ea typeface="+mn-ea"/>
                <a:cs typeface="Times New Roman" panose="02020603050405020304" pitchFamily="18" charset="0"/>
              </a:rPr>
              <a:t>DBR</a:t>
            </a:r>
            <a:r>
              <a:rPr lang="zh-CN" altLang="en-US" sz="4000" dirty="0">
                <a:solidFill>
                  <a:schemeClr val="bg1"/>
                </a:solidFill>
                <a:latin typeface="Times New Roman" panose="02020603050405020304" pitchFamily="18" charset="0"/>
                <a:ea typeface="+mn-ea"/>
                <a:cs typeface="Times New Roman" panose="02020603050405020304" pitchFamily="18" charset="0"/>
              </a:rPr>
              <a:t>激光器？</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34</a:t>
            </a:fld>
            <a:endParaRPr lang="en-US" altLang="zh-CN" dirty="0"/>
          </a:p>
        </p:txBody>
      </p:sp>
      <p:grpSp>
        <p:nvGrpSpPr>
          <p:cNvPr id="45060" name="Group 5"/>
          <p:cNvGrpSpPr/>
          <p:nvPr/>
        </p:nvGrpSpPr>
        <p:grpSpPr bwMode="auto">
          <a:xfrm>
            <a:off x="611560" y="2439681"/>
            <a:ext cx="3193249" cy="3581253"/>
            <a:chOff x="4177" y="4488"/>
            <a:chExt cx="4384" cy="5027"/>
          </a:xfrm>
        </p:grpSpPr>
        <p:grpSp>
          <p:nvGrpSpPr>
            <p:cNvPr id="45062" name="Group 6"/>
            <p:cNvGrpSpPr/>
            <p:nvPr/>
          </p:nvGrpSpPr>
          <p:grpSpPr bwMode="auto">
            <a:xfrm>
              <a:off x="4177" y="4488"/>
              <a:ext cx="4384" cy="5027"/>
              <a:chOff x="4737" y="3726"/>
              <a:chExt cx="4384" cy="5027"/>
            </a:xfrm>
          </p:grpSpPr>
          <p:grpSp>
            <p:nvGrpSpPr>
              <p:cNvPr id="45066" name="Group 7"/>
              <p:cNvGrpSpPr/>
              <p:nvPr/>
            </p:nvGrpSpPr>
            <p:grpSpPr bwMode="auto">
              <a:xfrm>
                <a:off x="5157" y="3726"/>
                <a:ext cx="3241" cy="2185"/>
                <a:chOff x="5097" y="3794"/>
                <a:chExt cx="3241" cy="2185"/>
              </a:xfrm>
            </p:grpSpPr>
            <p:sp>
              <p:nvSpPr>
                <p:cNvPr id="45084" name="Line 8"/>
                <p:cNvSpPr>
                  <a:spLocks noChangeShapeType="1"/>
                </p:cNvSpPr>
                <p:nvPr/>
              </p:nvSpPr>
              <p:spPr bwMode="auto">
                <a:xfrm>
                  <a:off x="6417" y="5250"/>
                  <a:ext cx="1921" cy="1"/>
                </a:xfrm>
                <a:prstGeom prst="line">
                  <a:avLst/>
                </a:prstGeom>
                <a:noFill/>
                <a:ln w="25400">
                  <a:solidFill>
                    <a:srgbClr val="000000"/>
                  </a:solidFill>
                  <a:round/>
                  <a:tailEnd type="arrow" w="med" len="med"/>
                </a:ln>
              </p:spPr>
              <p:txBody>
                <a:bodyPr/>
                <a:lstStyle/>
                <a:p>
                  <a:endParaRPr lang="zh-CN" altLang="en-US">
                    <a:solidFill>
                      <a:schemeClr val="bg1"/>
                    </a:solidFill>
                  </a:endParaRPr>
                </a:p>
              </p:txBody>
            </p:sp>
            <p:sp>
              <p:nvSpPr>
                <p:cNvPr id="45085" name="Line 9"/>
                <p:cNvSpPr>
                  <a:spLocks noChangeShapeType="1"/>
                </p:cNvSpPr>
                <p:nvPr/>
              </p:nvSpPr>
              <p:spPr bwMode="auto">
                <a:xfrm flipH="1">
                  <a:off x="6417" y="3794"/>
                  <a:ext cx="1" cy="1457"/>
                </a:xfrm>
                <a:prstGeom prst="line">
                  <a:avLst/>
                </a:prstGeom>
                <a:noFill/>
                <a:ln w="25400">
                  <a:solidFill>
                    <a:srgbClr val="000000"/>
                  </a:solidFill>
                  <a:round/>
                  <a:headEnd type="arrow" w="med" len="med"/>
                </a:ln>
              </p:spPr>
              <p:txBody>
                <a:bodyPr/>
                <a:lstStyle/>
                <a:p>
                  <a:endParaRPr lang="zh-CN" altLang="en-US" dirty="0">
                    <a:solidFill>
                      <a:schemeClr val="bg1"/>
                    </a:solidFill>
                  </a:endParaRPr>
                </a:p>
              </p:txBody>
            </p:sp>
            <p:sp>
              <p:nvSpPr>
                <p:cNvPr id="45086" name="Line 10"/>
                <p:cNvSpPr>
                  <a:spLocks noChangeShapeType="1"/>
                </p:cNvSpPr>
                <p:nvPr/>
              </p:nvSpPr>
              <p:spPr bwMode="auto">
                <a:xfrm flipH="1">
                  <a:off x="5097" y="5250"/>
                  <a:ext cx="1321" cy="729"/>
                </a:xfrm>
                <a:prstGeom prst="line">
                  <a:avLst/>
                </a:prstGeom>
                <a:noFill/>
                <a:ln w="25400">
                  <a:solidFill>
                    <a:srgbClr val="000000"/>
                  </a:solidFill>
                  <a:round/>
                  <a:tailEnd type="arrow" w="med" len="med"/>
                </a:ln>
              </p:spPr>
              <p:txBody>
                <a:bodyPr/>
                <a:lstStyle/>
                <a:p>
                  <a:endParaRPr lang="zh-CN" altLang="en-US">
                    <a:solidFill>
                      <a:schemeClr val="bg1"/>
                    </a:solidFill>
                  </a:endParaRPr>
                </a:p>
              </p:txBody>
            </p:sp>
          </p:grpSp>
          <p:sp>
            <p:nvSpPr>
              <p:cNvPr id="45067" name="Line 11"/>
              <p:cNvSpPr>
                <a:spLocks noChangeShapeType="1"/>
              </p:cNvSpPr>
              <p:nvPr/>
            </p:nvSpPr>
            <p:spPr bwMode="auto">
              <a:xfrm>
                <a:off x="4737" y="6393"/>
                <a:ext cx="4321" cy="1"/>
              </a:xfrm>
              <a:prstGeom prst="line">
                <a:avLst/>
              </a:prstGeom>
              <a:noFill/>
              <a:ln w="25400">
                <a:solidFill>
                  <a:srgbClr val="000000"/>
                </a:solidFill>
                <a:round/>
              </a:ln>
            </p:spPr>
            <p:txBody>
              <a:bodyPr/>
              <a:lstStyle/>
              <a:p>
                <a:endParaRPr lang="zh-CN" altLang="en-US">
                  <a:solidFill>
                    <a:schemeClr val="bg1"/>
                  </a:solidFill>
                </a:endParaRPr>
              </a:p>
            </p:txBody>
          </p:sp>
          <p:sp>
            <p:nvSpPr>
              <p:cNvPr id="45068" name="Line 12"/>
              <p:cNvSpPr>
                <a:spLocks noChangeShapeType="1"/>
              </p:cNvSpPr>
              <p:nvPr/>
            </p:nvSpPr>
            <p:spPr bwMode="auto">
              <a:xfrm>
                <a:off x="4800" y="7608"/>
                <a:ext cx="4321" cy="1"/>
              </a:xfrm>
              <a:prstGeom prst="line">
                <a:avLst/>
              </a:prstGeom>
              <a:noFill/>
              <a:ln w="25400">
                <a:solidFill>
                  <a:srgbClr val="000000"/>
                </a:solidFill>
                <a:round/>
              </a:ln>
            </p:spPr>
            <p:txBody>
              <a:bodyPr/>
              <a:lstStyle/>
              <a:p>
                <a:endParaRPr lang="zh-CN" altLang="en-US">
                  <a:solidFill>
                    <a:schemeClr val="bg1"/>
                  </a:solidFill>
                </a:endParaRPr>
              </a:p>
            </p:txBody>
          </p:sp>
          <p:sp>
            <p:nvSpPr>
              <p:cNvPr id="45069" name="Line 13"/>
              <p:cNvSpPr>
                <a:spLocks noChangeShapeType="1"/>
              </p:cNvSpPr>
              <p:nvPr/>
            </p:nvSpPr>
            <p:spPr bwMode="auto">
              <a:xfrm>
                <a:off x="4800" y="7088"/>
                <a:ext cx="4321" cy="1"/>
              </a:xfrm>
              <a:prstGeom prst="line">
                <a:avLst/>
              </a:prstGeom>
              <a:noFill/>
              <a:ln w="25400">
                <a:solidFill>
                  <a:srgbClr val="000000"/>
                </a:solidFill>
                <a:round/>
              </a:ln>
            </p:spPr>
            <p:txBody>
              <a:bodyPr/>
              <a:lstStyle/>
              <a:p>
                <a:endParaRPr lang="zh-CN" altLang="en-US">
                  <a:solidFill>
                    <a:schemeClr val="bg1"/>
                  </a:solidFill>
                </a:endParaRPr>
              </a:p>
            </p:txBody>
          </p:sp>
          <p:sp>
            <p:nvSpPr>
              <p:cNvPr id="45070" name="Line 14"/>
              <p:cNvSpPr>
                <a:spLocks noChangeShapeType="1"/>
              </p:cNvSpPr>
              <p:nvPr/>
            </p:nvSpPr>
            <p:spPr bwMode="auto">
              <a:xfrm>
                <a:off x="4800" y="8752"/>
                <a:ext cx="4321" cy="1"/>
              </a:xfrm>
              <a:prstGeom prst="line">
                <a:avLst/>
              </a:prstGeom>
              <a:noFill/>
              <a:ln w="25400">
                <a:solidFill>
                  <a:srgbClr val="000000"/>
                </a:solidFill>
                <a:round/>
              </a:ln>
            </p:spPr>
            <p:txBody>
              <a:bodyPr/>
              <a:lstStyle/>
              <a:p>
                <a:endParaRPr lang="zh-CN" altLang="en-US">
                  <a:solidFill>
                    <a:schemeClr val="bg1"/>
                  </a:solidFill>
                </a:endParaRPr>
              </a:p>
            </p:txBody>
          </p:sp>
          <p:sp>
            <p:nvSpPr>
              <p:cNvPr id="45071" name="Rectangle 15"/>
              <p:cNvSpPr>
                <a:spLocks noChangeArrowheads="1"/>
              </p:cNvSpPr>
              <p:nvPr/>
            </p:nvSpPr>
            <p:spPr bwMode="auto">
              <a:xfrm>
                <a:off x="4800" y="8024"/>
                <a:ext cx="4321" cy="313"/>
              </a:xfrm>
              <a:prstGeom prst="rect">
                <a:avLst/>
              </a:prstGeom>
              <a:solidFill>
                <a:srgbClr val="808000"/>
              </a:solidFill>
              <a:ln w="25400">
                <a:solidFill>
                  <a:srgbClr val="000000"/>
                </a:solidFill>
                <a:miter lim="800000"/>
              </a:ln>
            </p:spPr>
            <p:txBody>
              <a:bodyPr/>
              <a:lstStyle/>
              <a:p>
                <a:endParaRPr lang="zh-CN" altLang="en-US">
                  <a:solidFill>
                    <a:schemeClr val="bg1"/>
                  </a:solidFill>
                </a:endParaRPr>
              </a:p>
            </p:txBody>
          </p:sp>
          <p:sp>
            <p:nvSpPr>
              <p:cNvPr id="45072" name="Rectangle 16"/>
              <p:cNvSpPr>
                <a:spLocks noChangeArrowheads="1"/>
              </p:cNvSpPr>
              <p:nvPr/>
            </p:nvSpPr>
            <p:spPr bwMode="auto">
              <a:xfrm>
                <a:off x="492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3" name="Rectangle 17"/>
              <p:cNvSpPr>
                <a:spLocks noChangeArrowheads="1"/>
              </p:cNvSpPr>
              <p:nvPr/>
            </p:nvSpPr>
            <p:spPr bwMode="auto">
              <a:xfrm>
                <a:off x="528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4" name="Rectangle 18"/>
              <p:cNvSpPr>
                <a:spLocks noChangeArrowheads="1"/>
              </p:cNvSpPr>
              <p:nvPr/>
            </p:nvSpPr>
            <p:spPr bwMode="auto">
              <a:xfrm>
                <a:off x="564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5" name="Rectangle 19"/>
              <p:cNvSpPr>
                <a:spLocks noChangeArrowheads="1"/>
              </p:cNvSpPr>
              <p:nvPr/>
            </p:nvSpPr>
            <p:spPr bwMode="auto">
              <a:xfrm>
                <a:off x="600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6" name="Rectangle 20"/>
              <p:cNvSpPr>
                <a:spLocks noChangeArrowheads="1"/>
              </p:cNvSpPr>
              <p:nvPr/>
            </p:nvSpPr>
            <p:spPr bwMode="auto">
              <a:xfrm>
                <a:off x="636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7" name="Rectangle 21"/>
              <p:cNvSpPr>
                <a:spLocks noChangeArrowheads="1"/>
              </p:cNvSpPr>
              <p:nvPr/>
            </p:nvSpPr>
            <p:spPr bwMode="auto">
              <a:xfrm>
                <a:off x="672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8" name="Rectangle 22"/>
              <p:cNvSpPr>
                <a:spLocks noChangeArrowheads="1"/>
              </p:cNvSpPr>
              <p:nvPr/>
            </p:nvSpPr>
            <p:spPr bwMode="auto">
              <a:xfrm>
                <a:off x="708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79" name="Rectangle 23"/>
              <p:cNvSpPr>
                <a:spLocks noChangeArrowheads="1"/>
              </p:cNvSpPr>
              <p:nvPr/>
            </p:nvSpPr>
            <p:spPr bwMode="auto">
              <a:xfrm>
                <a:off x="744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80" name="Rectangle 24"/>
              <p:cNvSpPr>
                <a:spLocks noChangeArrowheads="1"/>
              </p:cNvSpPr>
              <p:nvPr/>
            </p:nvSpPr>
            <p:spPr bwMode="auto">
              <a:xfrm>
                <a:off x="780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81" name="Rectangle 25"/>
              <p:cNvSpPr>
                <a:spLocks noChangeArrowheads="1"/>
              </p:cNvSpPr>
              <p:nvPr/>
            </p:nvSpPr>
            <p:spPr bwMode="auto">
              <a:xfrm>
                <a:off x="816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82" name="Rectangle 26"/>
              <p:cNvSpPr>
                <a:spLocks noChangeArrowheads="1"/>
              </p:cNvSpPr>
              <p:nvPr/>
            </p:nvSpPr>
            <p:spPr bwMode="auto">
              <a:xfrm>
                <a:off x="852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sp>
            <p:nvSpPr>
              <p:cNvPr id="45083" name="Rectangle 27"/>
              <p:cNvSpPr>
                <a:spLocks noChangeArrowheads="1"/>
              </p:cNvSpPr>
              <p:nvPr/>
            </p:nvSpPr>
            <p:spPr bwMode="auto">
              <a:xfrm>
                <a:off x="8880" y="6880"/>
                <a:ext cx="121" cy="209"/>
              </a:xfrm>
              <a:prstGeom prst="rect">
                <a:avLst/>
              </a:prstGeom>
              <a:solidFill>
                <a:srgbClr val="808000"/>
              </a:solidFill>
              <a:ln w="12700">
                <a:solidFill>
                  <a:srgbClr val="000000"/>
                </a:solidFill>
                <a:miter lim="800000"/>
              </a:ln>
            </p:spPr>
            <p:txBody>
              <a:bodyPr/>
              <a:lstStyle/>
              <a:p>
                <a:endParaRPr lang="zh-CN" altLang="en-US">
                  <a:solidFill>
                    <a:schemeClr val="bg1"/>
                  </a:solidFill>
                </a:endParaRPr>
              </a:p>
            </p:txBody>
          </p:sp>
        </p:grpSp>
        <p:sp>
          <p:nvSpPr>
            <p:cNvPr id="45063" name="Text Box 28"/>
            <p:cNvSpPr txBox="1">
              <a:spLocks noChangeArrowheads="1"/>
            </p:cNvSpPr>
            <p:nvPr/>
          </p:nvSpPr>
          <p:spPr bwMode="auto">
            <a:xfrm>
              <a:off x="5997" y="4488"/>
              <a:ext cx="840" cy="762"/>
            </a:xfrm>
            <a:prstGeom prst="rect">
              <a:avLst/>
            </a:prstGeom>
            <a:noFill/>
            <a:ln w="9525">
              <a:noFill/>
              <a:miter lim="800000"/>
            </a:ln>
          </p:spPr>
          <p:txBody>
            <a:bodyPr/>
            <a:lstStyle/>
            <a:p>
              <a:pPr algn="just"/>
              <a:r>
                <a:rPr lang="en-US" altLang="zh-CN" sz="1400" i="1">
                  <a:solidFill>
                    <a:schemeClr val="bg1"/>
                  </a:solidFill>
                </a:rPr>
                <a:t>x</a:t>
              </a:r>
            </a:p>
          </p:txBody>
        </p:sp>
        <p:sp>
          <p:nvSpPr>
            <p:cNvPr id="45064" name="Text Box 29"/>
            <p:cNvSpPr txBox="1">
              <a:spLocks noChangeArrowheads="1"/>
            </p:cNvSpPr>
            <p:nvPr/>
          </p:nvSpPr>
          <p:spPr bwMode="auto">
            <a:xfrm>
              <a:off x="4317" y="6012"/>
              <a:ext cx="1260" cy="762"/>
            </a:xfrm>
            <a:prstGeom prst="rect">
              <a:avLst/>
            </a:prstGeom>
            <a:noFill/>
            <a:ln w="9525">
              <a:noFill/>
              <a:miter lim="800000"/>
            </a:ln>
          </p:spPr>
          <p:txBody>
            <a:bodyPr/>
            <a:lstStyle/>
            <a:p>
              <a:pPr algn="just"/>
              <a:r>
                <a:rPr lang="en-US" altLang="zh-CN" sz="1400" i="1">
                  <a:solidFill>
                    <a:schemeClr val="bg1"/>
                  </a:solidFill>
                </a:rPr>
                <a:t>y</a:t>
              </a:r>
            </a:p>
          </p:txBody>
        </p:sp>
        <p:sp>
          <p:nvSpPr>
            <p:cNvPr id="45065" name="Text Box 30"/>
            <p:cNvSpPr txBox="1">
              <a:spLocks noChangeArrowheads="1"/>
            </p:cNvSpPr>
            <p:nvPr/>
          </p:nvSpPr>
          <p:spPr bwMode="auto">
            <a:xfrm>
              <a:off x="7397" y="5271"/>
              <a:ext cx="840" cy="762"/>
            </a:xfrm>
            <a:prstGeom prst="rect">
              <a:avLst/>
            </a:prstGeom>
            <a:noFill/>
            <a:ln w="9525">
              <a:noFill/>
              <a:miter lim="800000"/>
            </a:ln>
          </p:spPr>
          <p:txBody>
            <a:bodyPr/>
            <a:lstStyle/>
            <a:p>
              <a:pPr algn="just"/>
              <a:r>
                <a:rPr lang="en-US" altLang="zh-CN" sz="1400" i="1">
                  <a:solidFill>
                    <a:schemeClr val="bg1"/>
                  </a:solidFill>
                </a:rPr>
                <a:t>z</a:t>
              </a:r>
            </a:p>
          </p:txBody>
        </p:sp>
      </p:grpSp>
      <p:sp>
        <p:nvSpPr>
          <p:cNvPr id="2" name="矩形 1"/>
          <p:cNvSpPr/>
          <p:nvPr/>
        </p:nvSpPr>
        <p:spPr>
          <a:xfrm>
            <a:off x="657448" y="1343989"/>
            <a:ext cx="5517088" cy="461665"/>
          </a:xfrm>
          <a:prstGeom prst="rect">
            <a:avLst/>
          </a:prstGeom>
        </p:spPr>
        <p:txBody>
          <a:bodyPr wrap="none">
            <a:spAutoFit/>
          </a:bodyPr>
          <a:lstStyle/>
          <a:p>
            <a:r>
              <a:rPr lang="zh-CN" altLang="en-US" b="1" dirty="0">
                <a:solidFill>
                  <a:schemeClr val="bg1"/>
                </a:solidFill>
                <a:cs typeface="Times New Roman" panose="02020603050405020304" pitchFamily="18" charset="0"/>
              </a:rPr>
              <a:t>耦合波方程由</a:t>
            </a:r>
            <a:r>
              <a:rPr lang="en-US" altLang="zh-CN" b="1" dirty="0" err="1">
                <a:solidFill>
                  <a:schemeClr val="bg1"/>
                </a:solidFill>
                <a:cs typeface="Times New Roman" panose="02020603050405020304" pitchFamily="18" charset="0"/>
              </a:rPr>
              <a:t>Streifer</a:t>
            </a:r>
            <a:r>
              <a:rPr lang="zh-CN" altLang="en-US" b="1" dirty="0">
                <a:solidFill>
                  <a:schemeClr val="bg1"/>
                </a:solidFill>
                <a:cs typeface="Times New Roman" panose="02020603050405020304" pitchFamily="18" charset="0"/>
              </a:rPr>
              <a:t>最早做出相关计算</a:t>
            </a:r>
          </a:p>
        </p:txBody>
      </p:sp>
      <p:sp>
        <p:nvSpPr>
          <p:cNvPr id="36" name="Rectangle 2"/>
          <p:cNvSpPr>
            <a:spLocks noGrp="1" noChangeArrowheads="1"/>
          </p:cNvSpPr>
          <p:nvPr>
            <p:ph type="title"/>
          </p:nvPr>
        </p:nvSpPr>
        <p:spPr>
          <a:xfrm>
            <a:off x="457200" y="274638"/>
            <a:ext cx="8229600"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latin typeface="Times New Roman" panose="02020603050405020304" pitchFamily="18" charset="0"/>
                <a:ea typeface="+mn-ea"/>
                <a:cs typeface="Times New Roman" panose="02020603050405020304" pitchFamily="18" charset="0"/>
              </a:rPr>
              <a:t>耦合波方程</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grpSp>
        <p:nvGrpSpPr>
          <p:cNvPr id="37" name="组合 36"/>
          <p:cNvGrpSpPr/>
          <p:nvPr/>
        </p:nvGrpSpPr>
        <p:grpSpPr>
          <a:xfrm>
            <a:off x="3684615" y="1789149"/>
            <a:ext cx="4968552" cy="2676127"/>
            <a:chOff x="2289048" y="1911893"/>
            <a:chExt cx="4968552" cy="2676127"/>
          </a:xfrm>
        </p:grpSpPr>
        <p:grpSp>
          <p:nvGrpSpPr>
            <p:cNvPr id="38" name="画布 671"/>
            <p:cNvGrpSpPr/>
            <p:nvPr/>
          </p:nvGrpSpPr>
          <p:grpSpPr>
            <a:xfrm>
              <a:off x="2289048" y="1911893"/>
              <a:ext cx="4968552" cy="2676127"/>
              <a:chOff x="0" y="0"/>
              <a:chExt cx="2693035" cy="1520825"/>
            </a:xfrm>
          </p:grpSpPr>
          <p:sp>
            <p:nvSpPr>
              <p:cNvPr id="47" name="矩形 46"/>
              <p:cNvSpPr/>
              <p:nvPr/>
            </p:nvSpPr>
            <p:spPr>
              <a:xfrm>
                <a:off x="0" y="0"/>
                <a:ext cx="2693035" cy="1520825"/>
              </a:xfrm>
              <a:prstGeom prst="rect">
                <a:avLst/>
              </a:prstGeom>
              <a:noFill/>
              <a:ln>
                <a:noFill/>
              </a:ln>
            </p:spPr>
          </p:sp>
          <p:grpSp>
            <p:nvGrpSpPr>
              <p:cNvPr id="48" name="Group 768"/>
              <p:cNvGrpSpPr/>
              <p:nvPr/>
            </p:nvGrpSpPr>
            <p:grpSpPr bwMode="auto">
              <a:xfrm>
                <a:off x="840115" y="780377"/>
                <a:ext cx="1359538" cy="144777"/>
                <a:chOff x="7173" y="3857"/>
                <a:chExt cx="2426" cy="302"/>
              </a:xfrm>
            </p:grpSpPr>
            <p:cxnSp>
              <p:nvCxnSpPr>
                <p:cNvPr id="62" name="AutoShape 769"/>
                <p:cNvCxnSpPr>
                  <a:cxnSpLocks noChangeShapeType="1"/>
                </p:cNvCxnSpPr>
                <p:nvPr/>
              </p:nvCxnSpPr>
              <p:spPr bwMode="auto">
                <a:xfrm flipV="1">
                  <a:off x="7173" y="3899"/>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3" name="AutoShape 770"/>
                <p:cNvCxnSpPr>
                  <a:cxnSpLocks noChangeShapeType="1"/>
                </p:cNvCxnSpPr>
                <p:nvPr/>
              </p:nvCxnSpPr>
              <p:spPr bwMode="auto">
                <a:xfrm flipH="1" flipV="1">
                  <a:off x="7329" y="3901"/>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4" name="AutoShape 771"/>
                <p:cNvCxnSpPr>
                  <a:cxnSpLocks noChangeShapeType="1"/>
                </p:cNvCxnSpPr>
                <p:nvPr/>
              </p:nvCxnSpPr>
              <p:spPr bwMode="auto">
                <a:xfrm flipV="1">
                  <a:off x="7478" y="3893"/>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5" name="AutoShape 772"/>
                <p:cNvCxnSpPr>
                  <a:cxnSpLocks noChangeShapeType="1"/>
                </p:cNvCxnSpPr>
                <p:nvPr/>
              </p:nvCxnSpPr>
              <p:spPr bwMode="auto">
                <a:xfrm flipH="1" flipV="1">
                  <a:off x="7634" y="3895"/>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6" name="AutoShape 773"/>
                <p:cNvCxnSpPr>
                  <a:cxnSpLocks noChangeShapeType="1"/>
                </p:cNvCxnSpPr>
                <p:nvPr/>
              </p:nvCxnSpPr>
              <p:spPr bwMode="auto">
                <a:xfrm flipV="1">
                  <a:off x="7783" y="3887"/>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7" name="AutoShape 774"/>
                <p:cNvCxnSpPr>
                  <a:cxnSpLocks noChangeShapeType="1"/>
                </p:cNvCxnSpPr>
                <p:nvPr/>
              </p:nvCxnSpPr>
              <p:spPr bwMode="auto">
                <a:xfrm flipH="1" flipV="1">
                  <a:off x="7939" y="3889"/>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8" name="AutoShape 775"/>
                <p:cNvCxnSpPr>
                  <a:cxnSpLocks noChangeShapeType="1"/>
                </p:cNvCxnSpPr>
                <p:nvPr/>
              </p:nvCxnSpPr>
              <p:spPr bwMode="auto">
                <a:xfrm flipV="1">
                  <a:off x="8088" y="3881"/>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69" name="AutoShape 776"/>
                <p:cNvCxnSpPr>
                  <a:cxnSpLocks noChangeShapeType="1"/>
                </p:cNvCxnSpPr>
                <p:nvPr/>
              </p:nvCxnSpPr>
              <p:spPr bwMode="auto">
                <a:xfrm flipH="1" flipV="1">
                  <a:off x="8244" y="3883"/>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0" name="AutoShape 777"/>
                <p:cNvCxnSpPr>
                  <a:cxnSpLocks noChangeShapeType="1"/>
                </p:cNvCxnSpPr>
                <p:nvPr/>
              </p:nvCxnSpPr>
              <p:spPr bwMode="auto">
                <a:xfrm flipV="1">
                  <a:off x="8379" y="3875"/>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1" name="AutoShape 778"/>
                <p:cNvCxnSpPr>
                  <a:cxnSpLocks noChangeShapeType="1"/>
                </p:cNvCxnSpPr>
                <p:nvPr/>
              </p:nvCxnSpPr>
              <p:spPr bwMode="auto">
                <a:xfrm flipH="1" flipV="1">
                  <a:off x="8535" y="3877"/>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2" name="AutoShape 779"/>
                <p:cNvCxnSpPr>
                  <a:cxnSpLocks noChangeShapeType="1"/>
                </p:cNvCxnSpPr>
                <p:nvPr/>
              </p:nvCxnSpPr>
              <p:spPr bwMode="auto">
                <a:xfrm flipV="1">
                  <a:off x="8684" y="3869"/>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3" name="AutoShape 780"/>
                <p:cNvCxnSpPr>
                  <a:cxnSpLocks noChangeShapeType="1"/>
                </p:cNvCxnSpPr>
                <p:nvPr/>
              </p:nvCxnSpPr>
              <p:spPr bwMode="auto">
                <a:xfrm flipH="1" flipV="1">
                  <a:off x="8840" y="3871"/>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4" name="AutoShape 781"/>
                <p:cNvCxnSpPr>
                  <a:cxnSpLocks noChangeShapeType="1"/>
                </p:cNvCxnSpPr>
                <p:nvPr/>
              </p:nvCxnSpPr>
              <p:spPr bwMode="auto">
                <a:xfrm flipV="1">
                  <a:off x="8989" y="3863"/>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5" name="AutoShape 782"/>
                <p:cNvCxnSpPr>
                  <a:cxnSpLocks noChangeShapeType="1"/>
                </p:cNvCxnSpPr>
                <p:nvPr/>
              </p:nvCxnSpPr>
              <p:spPr bwMode="auto">
                <a:xfrm flipH="1" flipV="1">
                  <a:off x="9145" y="3865"/>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6" name="AutoShape 783"/>
                <p:cNvCxnSpPr>
                  <a:cxnSpLocks noChangeShapeType="1"/>
                </p:cNvCxnSpPr>
                <p:nvPr/>
              </p:nvCxnSpPr>
              <p:spPr bwMode="auto">
                <a:xfrm flipV="1">
                  <a:off x="9294" y="3857"/>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77" name="AutoShape 784"/>
                <p:cNvCxnSpPr>
                  <a:cxnSpLocks noChangeShapeType="1"/>
                </p:cNvCxnSpPr>
                <p:nvPr/>
              </p:nvCxnSpPr>
              <p:spPr bwMode="auto">
                <a:xfrm flipH="1" flipV="1">
                  <a:off x="9450" y="3859"/>
                  <a:ext cx="149" cy="258"/>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grpSp>
          <p:cxnSp>
            <p:nvCxnSpPr>
              <p:cNvPr id="49" name="AutoShape 786"/>
              <p:cNvCxnSpPr>
                <a:cxnSpLocks noChangeShapeType="1"/>
              </p:cNvCxnSpPr>
              <p:nvPr/>
            </p:nvCxnSpPr>
            <p:spPr bwMode="auto">
              <a:xfrm>
                <a:off x="694055" y="925195"/>
                <a:ext cx="1808480" cy="635"/>
              </a:xfrm>
              <a:prstGeom prst="straightConnector1">
                <a:avLst/>
              </a:prstGeom>
              <a:noFill/>
              <a:ln w="9525">
                <a:solidFill>
                  <a:srgbClr val="000000">
                    <a:lumMod val="100000"/>
                    <a:lumOff val="0"/>
                  </a:srgbClr>
                </a:solidFill>
                <a:round/>
                <a:tailEnd type="none" w="med" len="lg"/>
              </a:ln>
              <a:extLst>
                <a:ext uri="{909E8E84-426E-40DD-AFC4-6F175D3DCCD1}">
                  <a14:hiddenFill xmlns:a14="http://schemas.microsoft.com/office/drawing/2010/main">
                    <a:noFill/>
                  </a14:hiddenFill>
                </a:ext>
              </a:extLst>
            </p:spPr>
          </p:cxnSp>
          <p:cxnSp>
            <p:nvCxnSpPr>
              <p:cNvPr id="50" name="AutoShape 787"/>
              <p:cNvCxnSpPr>
                <a:cxnSpLocks noChangeShapeType="1"/>
              </p:cNvCxnSpPr>
              <p:nvPr/>
            </p:nvCxnSpPr>
            <p:spPr bwMode="auto">
              <a:xfrm>
                <a:off x="730173" y="520382"/>
                <a:ext cx="722630" cy="251560"/>
              </a:xfrm>
              <a:prstGeom prst="straightConnector1">
                <a:avLst/>
              </a:prstGeom>
              <a:noFill/>
              <a:ln w="15875">
                <a:solidFill>
                  <a:srgbClr val="000000">
                    <a:lumMod val="100000"/>
                    <a:lumOff val="0"/>
                  </a:srgbClr>
                </a:solidFill>
                <a:round/>
                <a:tailEnd type="arrow" w="med" len="lg"/>
              </a:ln>
              <a:extLst>
                <a:ext uri="{909E8E84-426E-40DD-AFC4-6F175D3DCCD1}">
                  <a14:hiddenFill xmlns:a14="http://schemas.microsoft.com/office/drawing/2010/main">
                    <a:noFill/>
                  </a14:hiddenFill>
                </a:ext>
              </a:extLst>
            </p:spPr>
          </p:cxnSp>
          <p:cxnSp>
            <p:nvCxnSpPr>
              <p:cNvPr id="51" name="AutoShape 788"/>
              <p:cNvCxnSpPr>
                <a:cxnSpLocks noChangeShapeType="1"/>
              </p:cNvCxnSpPr>
              <p:nvPr/>
            </p:nvCxnSpPr>
            <p:spPr bwMode="auto">
              <a:xfrm flipV="1">
                <a:off x="1421765" y="549910"/>
                <a:ext cx="607060" cy="230505"/>
              </a:xfrm>
              <a:prstGeom prst="straightConnector1">
                <a:avLst/>
              </a:prstGeom>
              <a:noFill/>
              <a:ln w="19050">
                <a:solidFill>
                  <a:srgbClr val="000000">
                    <a:lumMod val="100000"/>
                    <a:lumOff val="0"/>
                  </a:srgbClr>
                </a:solidFill>
                <a:round/>
                <a:tailEnd type="arrow" w="med" len="lg"/>
              </a:ln>
              <a:extLst>
                <a:ext uri="{909E8E84-426E-40DD-AFC4-6F175D3DCCD1}">
                  <a14:hiddenFill xmlns:a14="http://schemas.microsoft.com/office/drawing/2010/main">
                    <a:noFill/>
                  </a14:hiddenFill>
                </a:ext>
              </a:extLst>
            </p:spPr>
          </p:cxnSp>
          <p:cxnSp>
            <p:nvCxnSpPr>
              <p:cNvPr id="52" name="AutoShape 790"/>
              <p:cNvCxnSpPr>
                <a:cxnSpLocks noChangeShapeType="1"/>
              </p:cNvCxnSpPr>
              <p:nvPr/>
            </p:nvCxnSpPr>
            <p:spPr bwMode="auto">
              <a:xfrm flipV="1">
                <a:off x="1440180" y="343535"/>
                <a:ext cx="635" cy="445770"/>
              </a:xfrm>
              <a:prstGeom prst="straightConnector1">
                <a:avLst/>
              </a:prstGeom>
              <a:noFill/>
              <a:ln w="19050">
                <a:solidFill>
                  <a:srgbClr val="000000">
                    <a:lumMod val="100000"/>
                    <a:lumOff val="0"/>
                  </a:srgbClr>
                </a:solidFill>
                <a:round/>
                <a:tailEnd type="arrow" w="med" len="lg"/>
              </a:ln>
              <a:extLst>
                <a:ext uri="{909E8E84-426E-40DD-AFC4-6F175D3DCCD1}">
                  <a14:hiddenFill xmlns:a14="http://schemas.microsoft.com/office/drawing/2010/main">
                    <a:noFill/>
                  </a14:hiddenFill>
                </a:ext>
              </a:extLst>
            </p:spPr>
          </p:cxnSp>
          <p:cxnSp>
            <p:nvCxnSpPr>
              <p:cNvPr id="53" name="AutoShape 791"/>
              <p:cNvCxnSpPr>
                <a:cxnSpLocks noChangeShapeType="1"/>
              </p:cNvCxnSpPr>
              <p:nvPr/>
            </p:nvCxnSpPr>
            <p:spPr bwMode="auto">
              <a:xfrm flipH="1" flipV="1">
                <a:off x="1102995" y="403860"/>
                <a:ext cx="337185" cy="387985"/>
              </a:xfrm>
              <a:prstGeom prst="straightConnector1">
                <a:avLst/>
              </a:prstGeom>
              <a:noFill/>
              <a:ln w="19050">
                <a:solidFill>
                  <a:srgbClr val="000000">
                    <a:lumMod val="100000"/>
                    <a:lumOff val="0"/>
                  </a:srgbClr>
                </a:solidFill>
                <a:round/>
                <a:tailEnd type="arrow" w="med" len="lg"/>
              </a:ln>
              <a:extLst>
                <a:ext uri="{909E8E84-426E-40DD-AFC4-6F175D3DCCD1}">
                  <a14:hiddenFill xmlns:a14="http://schemas.microsoft.com/office/drawing/2010/main">
                    <a:noFill/>
                  </a14:hiddenFill>
                </a:ext>
              </a:extLst>
            </p:spPr>
          </p:cxnSp>
          <p:sp>
            <p:nvSpPr>
              <p:cNvPr id="54" name="Text Box 792"/>
              <p:cNvSpPr txBox="1">
                <a:spLocks noChangeArrowheads="1"/>
              </p:cNvSpPr>
              <p:nvPr/>
            </p:nvSpPr>
            <p:spPr bwMode="auto">
              <a:xfrm>
                <a:off x="1900555" y="343535"/>
                <a:ext cx="28321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rPr>
                  <a:t> </a:t>
                </a:r>
                <a:r>
                  <a:rPr kumimoji="0" 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Calibri" panose="020F0502020204030204"/>
                  </a:rPr>
                  <a:t>1</a:t>
                </a:r>
                <a:r>
                  <a:rPr kumimoji="0" lang="en-US" sz="1600" b="1" i="0" u="none" strike="noStrike" kern="100" cap="none" spc="0" normalizeH="0" baseline="-25000" noProof="0" dirty="0">
                    <a:ln>
                      <a:noFill/>
                    </a:ln>
                    <a:solidFill>
                      <a:srgbClr val="000000"/>
                    </a:solidFill>
                    <a:effectLst/>
                    <a:uLnTx/>
                    <a:uFillTx/>
                    <a:latin typeface="Calibri" panose="020F0502020204030204"/>
                    <a:ea typeface="宋体" panose="02010600030101010101" pitchFamily="2" charset="-122"/>
                    <a:cs typeface="Calibri" panose="020F0502020204030204"/>
                  </a:rPr>
                  <a:t>st</a:t>
                </a:r>
                <a:endParaRPr kumimoji="0" lang="zh-CN" alt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endParaRPr>
              </a:p>
            </p:txBody>
          </p:sp>
          <p:sp>
            <p:nvSpPr>
              <p:cNvPr id="55" name="Text Box 793"/>
              <p:cNvSpPr txBox="1">
                <a:spLocks noChangeArrowheads="1"/>
              </p:cNvSpPr>
              <p:nvPr/>
            </p:nvSpPr>
            <p:spPr bwMode="auto">
              <a:xfrm>
                <a:off x="1299210" y="172720"/>
                <a:ext cx="28321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rPr>
                  <a:t> </a:t>
                </a:r>
                <a:r>
                  <a:rPr kumimoji="0" 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Calibri" panose="020F0502020204030204"/>
                  </a:rPr>
                  <a:t>2</a:t>
                </a:r>
                <a:r>
                  <a:rPr kumimoji="0" lang="en-US" sz="1600" b="1" i="0" u="none" strike="noStrike" kern="100" cap="none" spc="0" normalizeH="0" baseline="-25000" noProof="0" dirty="0">
                    <a:ln>
                      <a:noFill/>
                    </a:ln>
                    <a:solidFill>
                      <a:srgbClr val="000000"/>
                    </a:solidFill>
                    <a:effectLst/>
                    <a:uLnTx/>
                    <a:uFillTx/>
                    <a:latin typeface="Calibri" panose="020F0502020204030204"/>
                    <a:ea typeface="宋体" panose="02010600030101010101" pitchFamily="2" charset="-122"/>
                    <a:cs typeface="Calibri" panose="020F0502020204030204"/>
                  </a:rPr>
                  <a:t>nd</a:t>
                </a:r>
                <a:endParaRPr kumimoji="0" lang="zh-CN" alt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endParaRPr>
              </a:p>
            </p:txBody>
          </p:sp>
          <p:sp>
            <p:nvSpPr>
              <p:cNvPr id="56" name="Text Box 794"/>
              <p:cNvSpPr txBox="1">
                <a:spLocks noChangeArrowheads="1"/>
              </p:cNvSpPr>
              <p:nvPr/>
            </p:nvSpPr>
            <p:spPr bwMode="auto">
              <a:xfrm>
                <a:off x="884555" y="224155"/>
                <a:ext cx="28321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rPr>
                  <a:t> </a:t>
                </a:r>
                <a:r>
                  <a:rPr kumimoji="0" 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Calibri" panose="020F0502020204030204"/>
                  </a:rPr>
                  <a:t>3</a:t>
                </a:r>
                <a:r>
                  <a:rPr kumimoji="0" lang="en-US" sz="1600" b="1" i="0" u="none" strike="noStrike" kern="100" cap="none" spc="0" normalizeH="0" baseline="-25000" noProof="0" dirty="0">
                    <a:ln>
                      <a:noFill/>
                    </a:ln>
                    <a:solidFill>
                      <a:srgbClr val="000000"/>
                    </a:solidFill>
                    <a:effectLst/>
                    <a:uLnTx/>
                    <a:uFillTx/>
                    <a:latin typeface="Calibri" panose="020F0502020204030204"/>
                    <a:ea typeface="宋体" panose="02010600030101010101" pitchFamily="2" charset="-122"/>
                    <a:cs typeface="Calibri" panose="020F0502020204030204"/>
                  </a:rPr>
                  <a:t>rd</a:t>
                </a:r>
                <a:endParaRPr kumimoji="0" lang="zh-CN" alt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endParaRPr>
              </a:p>
            </p:txBody>
          </p:sp>
          <p:sp>
            <p:nvSpPr>
              <p:cNvPr id="57" name="Text Box 795"/>
              <p:cNvSpPr txBox="1">
                <a:spLocks noChangeArrowheads="1"/>
              </p:cNvSpPr>
              <p:nvPr/>
            </p:nvSpPr>
            <p:spPr bwMode="auto">
              <a:xfrm>
                <a:off x="99695" y="403860"/>
                <a:ext cx="594360" cy="23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lumMod val="100000"/>
                        <a:lumOff val="0"/>
                      </a:schemeClr>
                    </a:solidFill>
                    <a:miter lim="800000"/>
                    <a:headEnd/>
                    <a:tailEnd/>
                  </a14:hiddenLine>
                </a:ext>
              </a:extLst>
            </p:spPr>
            <p:txBody>
              <a:bodyPr rot="0" vert="horz" wrap="square" lIns="0" tIns="0" rIns="0" bIns="0" anchor="t" anchorCtr="0" upright="1">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050" b="0"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rPr>
                  <a:t> </a:t>
                </a:r>
                <a:r>
                  <a:rPr kumimoji="0" 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Calibri" panose="020F0502020204030204"/>
                  </a:rPr>
                  <a:t>Incident</a:t>
                </a:r>
                <a:endParaRPr kumimoji="0" lang="zh-CN" alt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endParaRPr>
              </a:p>
            </p:txBody>
          </p:sp>
          <p:cxnSp>
            <p:nvCxnSpPr>
              <p:cNvPr id="58" name="AutoShape 813"/>
              <p:cNvCxnSpPr>
                <a:cxnSpLocks noChangeShapeType="1"/>
              </p:cNvCxnSpPr>
              <p:nvPr/>
            </p:nvCxnSpPr>
            <p:spPr bwMode="auto">
              <a:xfrm>
                <a:off x="1436370" y="780415"/>
                <a:ext cx="421640" cy="0"/>
              </a:xfrm>
              <a:prstGeom prst="straightConnector1">
                <a:avLst/>
              </a:prstGeom>
              <a:noFill/>
              <a:ln w="25400" cap="flat" cmpd="sng" algn="ctr">
                <a:solidFill>
                  <a:srgbClr val="000000"/>
                </a:solidFill>
                <a:prstDash val="dash"/>
                <a:headEnd type="none" w="med" len="med"/>
                <a:tailEnd type="none" w="med" len="lg"/>
              </a:ln>
              <a:effectLst>
                <a:outerShdw blurRad="40000" dist="20000" dir="5400000" rotWithShape="0">
                  <a:srgbClr val="000000">
                    <a:alpha val="38000"/>
                  </a:srgbClr>
                </a:outerShdw>
              </a:effectLst>
            </p:spPr>
          </p:cxnSp>
          <mc:AlternateContent xmlns:mc="http://schemas.openxmlformats.org/markup-compatibility/2006" xmlns:a14="http://schemas.microsoft.com/office/drawing/2010/main">
            <mc:Choice Requires="a14">
              <p:sp>
                <p:nvSpPr>
                  <p:cNvPr id="59" name="Text Box 821"/>
                  <p:cNvSpPr txBox="1">
                    <a:spLocks noChangeArrowheads="1"/>
                  </p:cNvSpPr>
                  <p:nvPr/>
                </p:nvSpPr>
                <p:spPr bwMode="auto">
                  <a:xfrm>
                    <a:off x="1668262" y="654877"/>
                    <a:ext cx="212090" cy="203835"/>
                  </a:xfrm>
                  <a:prstGeom prst="rect">
                    <a:avLst/>
                  </a:prstGeom>
                  <a:noFill/>
                  <a:ln>
                    <a:noFill/>
                  </a:ln>
                  <a:extLst>
                    <a:ext uri="{909E8E84-426E-40DD-AFC4-6F175D3DCCD1}">
                      <a14:hiddenFill>
                        <a:solidFill>
                          <a:srgbClr val="FFFFFF"/>
                        </a:solidFill>
                      </a14:hiddenFill>
                    </a:ext>
                    <a:ext uri="{91240B29-F687-4F45-9708-019B960494DF}">
                      <a14:hiddenLine w="9525">
                        <a:solidFill>
                          <a:schemeClr val="tx1">
                            <a:lumMod val="100000"/>
                            <a:lumOff val="0"/>
                          </a:schemeClr>
                        </a:solidFill>
                        <a:miter lim="800000"/>
                        <a:headEnd/>
                        <a:tailEnd type="none" w="med" len="lg"/>
                      </a14:hiddenLine>
                    </a:ext>
                  </a:extLst>
                </p:spPr>
                <p:txBody>
                  <a:bodyPr rot="0" vert="horz" wrap="square" lIns="0" tIns="0" rIns="0" bIns="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a:rPr>
                              </m:ctrlPr>
                            </m:sSubPr>
                            <m:e>
                              <m:r>
                                <a:rPr kumimoji="0" lang="en-US" altLang="zh-CN" sz="1600" b="1" i="1" u="none" strike="noStrike" kern="100" cap="none" spc="0" normalizeH="0" baseline="0" noProof="0" smtClean="0">
                                  <a:ln>
                                    <a:noFill/>
                                  </a:ln>
                                  <a:solidFill>
                                    <a:srgbClr val="000000"/>
                                  </a:solidFill>
                                  <a:effectLst/>
                                  <a:uLnTx/>
                                  <a:uFillTx/>
                                  <a:latin typeface="Cambria Math" panose="02040503050406030204"/>
                                  <a:ea typeface="宋体" panose="02010600030101010101" pitchFamily="2" charset="-122"/>
                                  <a:cs typeface="Times New Roman" panose="02020603050405020304"/>
                                </a:rPr>
                                <m:t>𝛉</m:t>
                              </m:r>
                            </m:e>
                            <m:sub>
                              <m:r>
                                <a:rPr kumimoji="0" lang="en-US" altLang="zh-CN" sz="1600" b="1" i="1" u="none" strike="noStrike" kern="100" cap="none" spc="0" normalizeH="0" baseline="0" noProof="0" smtClean="0">
                                  <a:ln>
                                    <a:noFill/>
                                  </a:ln>
                                  <a:solidFill>
                                    <a:srgbClr val="000000"/>
                                  </a:solidFill>
                                  <a:effectLst/>
                                  <a:uLnTx/>
                                  <a:uFillTx/>
                                  <a:latin typeface="Cambria Math" panose="02040503050406030204"/>
                                  <a:ea typeface="宋体" panose="02010600030101010101" pitchFamily="2" charset="-122"/>
                                  <a:cs typeface="Times New Roman" panose="02020603050405020304"/>
                                </a:rPr>
                                <m:t>𝒐</m:t>
                              </m:r>
                            </m:sub>
                          </m:sSub>
                        </m:oMath>
                      </m:oMathPara>
                    </a14:m>
                    <a:endParaRPr kumimoji="0" lang="zh-CN" alt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endParaRPr>
                  </a:p>
                </p:txBody>
              </p:sp>
            </mc:Choice>
            <mc:Fallback xmlns="">
              <p:sp>
                <p:nvSpPr>
                  <p:cNvPr id="59" name="Text Box 821"/>
                  <p:cNvSpPr txBox="1">
                    <a:spLocks noRot="1" noChangeAspect="1" noMove="1" noResize="1" noEditPoints="1" noAdjustHandles="1" noChangeArrowheads="1" noChangeShapeType="1" noTextEdit="1"/>
                  </p:cNvSpPr>
                  <p:nvPr/>
                </p:nvSpPr>
                <p:spPr bwMode="auto">
                  <a:xfrm>
                    <a:off x="1668262" y="654877"/>
                    <a:ext cx="212090" cy="203835"/>
                  </a:xfrm>
                  <a:prstGeom prst="rect">
                    <a:avLst/>
                  </a:prstGeom>
                  <a:blipFill rotWithShape="1">
                    <a:blip r:embed="rId3"/>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 Box 821"/>
                  <p:cNvSpPr txBox="1">
                    <a:spLocks noChangeArrowheads="1"/>
                  </p:cNvSpPr>
                  <p:nvPr/>
                </p:nvSpPr>
                <p:spPr bwMode="auto">
                  <a:xfrm>
                    <a:off x="1003213" y="638384"/>
                    <a:ext cx="212090" cy="203835"/>
                  </a:xfrm>
                  <a:prstGeom prst="rect">
                    <a:avLst/>
                  </a:prstGeom>
                  <a:noFill/>
                  <a:ln>
                    <a:noFill/>
                  </a:ln>
                  <a:extLst>
                    <a:ext uri="{909E8E84-426E-40DD-AFC4-6F175D3DCCD1}">
                      <a14:hiddenFill>
                        <a:solidFill>
                          <a:srgbClr val="FFFFFF"/>
                        </a:solidFill>
                      </a14:hiddenFill>
                    </a:ext>
                    <a:ext uri="{91240B29-F687-4F45-9708-019B960494DF}">
                      <a14:hiddenLine w="9525">
                        <a:solidFill>
                          <a:schemeClr val="tx1">
                            <a:lumMod val="100000"/>
                            <a:lumOff val="0"/>
                          </a:schemeClr>
                        </a:solidFill>
                        <a:miter lim="800000"/>
                        <a:headEnd/>
                        <a:tailEnd type="none" w="med" len="lg"/>
                      </a14:hiddenLine>
                    </a:ext>
                  </a:extLst>
                </p:spPr>
                <p:txBody>
                  <a:bodyPr rot="0" vert="horz" wrap="square" lIns="0" tIns="0" rIns="0" bIns="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1600" b="1"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a:rPr>
                              </m:ctrlPr>
                            </m:sSubPr>
                            <m:e>
                              <m:r>
                                <a:rPr kumimoji="0" lang="en-US" altLang="zh-CN" sz="1600" b="1" i="1" u="none" strike="noStrike" kern="100" cap="none" spc="0" normalizeH="0" baseline="0" noProof="0" smtClean="0">
                                  <a:ln>
                                    <a:noFill/>
                                  </a:ln>
                                  <a:solidFill>
                                    <a:srgbClr val="000000"/>
                                  </a:solidFill>
                                  <a:effectLst/>
                                  <a:uLnTx/>
                                  <a:uFillTx/>
                                  <a:latin typeface="Cambria Math" panose="02040503050406030204"/>
                                  <a:ea typeface="宋体" panose="02010600030101010101" pitchFamily="2" charset="-122"/>
                                  <a:cs typeface="Times New Roman" panose="02020603050405020304"/>
                                </a:rPr>
                                <m:t>𝛉</m:t>
                              </m:r>
                            </m:e>
                            <m:sub>
                              <m:r>
                                <a:rPr kumimoji="0" lang="en-US" altLang="zh-CN" sz="1600" b="1" i="1" u="none" strike="noStrike" kern="100" cap="none" spc="0" normalizeH="0" baseline="0" noProof="0" smtClean="0">
                                  <a:ln>
                                    <a:noFill/>
                                  </a:ln>
                                  <a:solidFill>
                                    <a:srgbClr val="000000"/>
                                  </a:solidFill>
                                  <a:effectLst/>
                                  <a:uLnTx/>
                                  <a:uFillTx/>
                                  <a:latin typeface="Cambria Math" panose="02040503050406030204"/>
                                  <a:ea typeface="宋体" panose="02010600030101010101" pitchFamily="2" charset="-122"/>
                                  <a:cs typeface="Times New Roman" panose="02020603050405020304"/>
                                </a:rPr>
                                <m:t>𝒊</m:t>
                              </m:r>
                            </m:sub>
                          </m:sSub>
                        </m:oMath>
                      </m:oMathPara>
                    </a14:m>
                    <a:endParaRPr kumimoji="0" lang="zh-CN" altLang="en-US" sz="1600" b="1" i="0" u="none" strike="noStrike" kern="100" cap="none" spc="0" normalizeH="0" baseline="0" noProof="0" dirty="0">
                      <a:ln>
                        <a:noFill/>
                      </a:ln>
                      <a:solidFill>
                        <a:srgbClr val="000000"/>
                      </a:solidFill>
                      <a:effectLst/>
                      <a:uLnTx/>
                      <a:uFillTx/>
                      <a:latin typeface="Calibri" panose="020F0502020204030204"/>
                      <a:ea typeface="宋体" panose="02010600030101010101" pitchFamily="2" charset="-122"/>
                      <a:cs typeface="Times New Roman" panose="02020603050405020304"/>
                    </a:endParaRPr>
                  </a:p>
                </p:txBody>
              </p:sp>
            </mc:Choice>
            <mc:Fallback xmlns="">
              <p:sp>
                <p:nvSpPr>
                  <p:cNvPr id="60" name="Text Box 821"/>
                  <p:cNvSpPr txBox="1">
                    <a:spLocks noRot="1" noChangeAspect="1" noMove="1" noResize="1" noEditPoints="1" noAdjustHandles="1" noChangeArrowheads="1" noChangeShapeType="1" noTextEdit="1"/>
                  </p:cNvSpPr>
                  <p:nvPr/>
                </p:nvSpPr>
                <p:spPr bwMode="auto">
                  <a:xfrm>
                    <a:off x="1003213" y="638384"/>
                    <a:ext cx="212090" cy="203835"/>
                  </a:xfrm>
                  <a:prstGeom prst="rect">
                    <a:avLst/>
                  </a:prstGeom>
                  <a:blipFill rotWithShape="1">
                    <a:blip r:embed="rId4"/>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lumMod val="100000"/>
                            <a:lumOff val="0"/>
                          </a:schemeClr>
                        </a:solidFill>
                        <a:miter lim="800000"/>
                        <a:headEnd/>
                        <a:tailEnd type="none" w="med" len="lg"/>
                      </a14:hiddenLine>
                    </a:ext>
                  </a:extLst>
                </p:spPr>
                <p:txBody>
                  <a:bodyPr/>
                  <a:lstStyle/>
                  <a:p>
                    <a:r>
                      <a:rPr lang="zh-CN" altLang="en-US">
                        <a:noFill/>
                      </a:rPr>
                      <a:t> </a:t>
                    </a:r>
                  </a:p>
                </p:txBody>
              </p:sp>
            </mc:Fallback>
          </mc:AlternateContent>
          <p:cxnSp>
            <p:nvCxnSpPr>
              <p:cNvPr id="61" name="AutoShape 813"/>
              <p:cNvCxnSpPr>
                <a:cxnSpLocks noChangeShapeType="1"/>
              </p:cNvCxnSpPr>
              <p:nvPr/>
            </p:nvCxnSpPr>
            <p:spPr bwMode="auto">
              <a:xfrm>
                <a:off x="1011038" y="780415"/>
                <a:ext cx="421640" cy="0"/>
              </a:xfrm>
              <a:prstGeom prst="straightConnector1">
                <a:avLst/>
              </a:prstGeom>
              <a:noFill/>
              <a:ln w="25400" cap="flat" cmpd="sng" algn="ctr">
                <a:solidFill>
                  <a:srgbClr val="000000"/>
                </a:solidFill>
                <a:prstDash val="dash"/>
                <a:headEnd type="none" w="med" len="med"/>
                <a:tailEnd type="none" w="med" len="lg"/>
              </a:ln>
              <a:effectLst>
                <a:outerShdw blurRad="40000" dist="20000" dir="5400000" rotWithShape="0">
                  <a:srgbClr val="000000">
                    <a:alpha val="38000"/>
                  </a:srgbClr>
                </a:outerShdw>
              </a:effectLst>
            </p:spPr>
          </p:cxnSp>
        </p:grpSp>
        <p:grpSp>
          <p:nvGrpSpPr>
            <p:cNvPr id="39" name="组合 38"/>
            <p:cNvGrpSpPr/>
            <p:nvPr/>
          </p:nvGrpSpPr>
          <p:grpSpPr>
            <a:xfrm>
              <a:off x="4613778" y="3157646"/>
              <a:ext cx="996177" cy="725589"/>
              <a:chOff x="4613778" y="3157646"/>
              <a:chExt cx="996177" cy="725589"/>
            </a:xfrm>
          </p:grpSpPr>
          <p:sp>
            <p:nvSpPr>
              <p:cNvPr id="40" name="任意多边形 98"/>
              <p:cNvSpPr/>
              <p:nvPr/>
            </p:nvSpPr>
            <p:spPr bwMode="auto">
              <a:xfrm>
                <a:off x="5216541" y="3157646"/>
                <a:ext cx="28575" cy="128588"/>
              </a:xfrm>
              <a:custGeom>
                <a:avLst/>
                <a:gdLst>
                  <a:gd name="connsiteX0" fmla="*/ 0 w 28575"/>
                  <a:gd name="connsiteY0" fmla="*/ 0 h 128588"/>
                  <a:gd name="connsiteX1" fmla="*/ 28575 w 28575"/>
                  <a:gd name="connsiteY1" fmla="*/ 85725 h 128588"/>
                  <a:gd name="connsiteX2" fmla="*/ 0 w 28575"/>
                  <a:gd name="connsiteY2" fmla="*/ 128588 h 128588"/>
                </a:gdLst>
                <a:ahLst/>
                <a:cxnLst>
                  <a:cxn ang="0">
                    <a:pos x="connsiteX0" y="connsiteY0"/>
                  </a:cxn>
                  <a:cxn ang="0">
                    <a:pos x="connsiteX1" y="connsiteY1"/>
                  </a:cxn>
                  <a:cxn ang="0">
                    <a:pos x="connsiteX2" y="connsiteY2"/>
                  </a:cxn>
                </a:cxnLst>
                <a:rect l="l" t="t" r="r" b="b"/>
                <a:pathLst>
                  <a:path w="28575" h="128588">
                    <a:moveTo>
                      <a:pt x="0" y="0"/>
                    </a:moveTo>
                    <a:cubicBezTo>
                      <a:pt x="14287" y="32147"/>
                      <a:pt x="28575" y="64294"/>
                      <a:pt x="28575" y="85725"/>
                    </a:cubicBezTo>
                    <a:cubicBezTo>
                      <a:pt x="28575" y="107156"/>
                      <a:pt x="14287" y="117872"/>
                      <a:pt x="0" y="128588"/>
                    </a:cubicBezTo>
                  </a:path>
                </a:pathLst>
              </a:cu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cxnSp>
            <p:nvCxnSpPr>
              <p:cNvPr id="41" name="直接连接符 40"/>
              <p:cNvCxnSpPr/>
              <p:nvPr/>
            </p:nvCxnSpPr>
            <p:spPr bwMode="auto">
              <a:xfrm flipH="1">
                <a:off x="5070765" y="3536122"/>
                <a:ext cx="1" cy="272959"/>
              </a:xfrm>
              <a:prstGeom prst="line">
                <a:avLst/>
              </a:prstGeom>
              <a:solidFill>
                <a:srgbClr val="00CC99"/>
              </a:solidFill>
              <a:ln w="9525" cap="flat" cmpd="sng" algn="ctr">
                <a:solidFill>
                  <a:srgbClr val="000000"/>
                </a:solidFill>
                <a:prstDash val="solid"/>
                <a:round/>
                <a:headEnd type="none" w="med" len="med"/>
                <a:tailEnd type="none" w="med" len="med"/>
              </a:ln>
              <a:effectLst/>
            </p:spPr>
          </p:cxnSp>
          <p:cxnSp>
            <p:nvCxnSpPr>
              <p:cNvPr id="42" name="直接连接符 41"/>
              <p:cNvCxnSpPr/>
              <p:nvPr/>
            </p:nvCxnSpPr>
            <p:spPr bwMode="auto">
              <a:xfrm flipH="1">
                <a:off x="5371635" y="3551306"/>
                <a:ext cx="1" cy="272959"/>
              </a:xfrm>
              <a:prstGeom prst="line">
                <a:avLst/>
              </a:prstGeom>
              <a:solidFill>
                <a:srgbClr val="00CC99"/>
              </a:solidFill>
              <a:ln w="9525" cap="flat" cmpd="sng" algn="ctr">
                <a:solidFill>
                  <a:srgbClr val="000000"/>
                </a:solidFill>
                <a:prstDash val="solid"/>
                <a:round/>
                <a:headEnd type="none" w="med" len="med"/>
                <a:tailEnd type="none" w="med" len="med"/>
              </a:ln>
              <a:effectLst/>
            </p:spPr>
          </p:cxnSp>
          <p:cxnSp>
            <p:nvCxnSpPr>
              <p:cNvPr id="43" name="直接箭头连接符 42"/>
              <p:cNvCxnSpPr/>
              <p:nvPr/>
            </p:nvCxnSpPr>
            <p:spPr bwMode="auto">
              <a:xfrm>
                <a:off x="4832445" y="3672601"/>
                <a:ext cx="238321" cy="7592"/>
              </a:xfrm>
              <a:prstGeom prst="straightConnector1">
                <a:avLst/>
              </a:prstGeom>
              <a:solidFill>
                <a:srgbClr val="00CC99"/>
              </a:solidFill>
              <a:ln w="9525" cap="flat" cmpd="sng" algn="ctr">
                <a:solidFill>
                  <a:srgbClr val="000000"/>
                </a:solidFill>
                <a:prstDash val="solid"/>
                <a:round/>
                <a:headEnd type="none" w="med" len="med"/>
                <a:tailEnd type="arrow"/>
              </a:ln>
              <a:effectLst/>
            </p:spPr>
          </p:cxnSp>
          <p:cxnSp>
            <p:nvCxnSpPr>
              <p:cNvPr id="44" name="直接箭头连接符 43"/>
              <p:cNvCxnSpPr/>
              <p:nvPr/>
            </p:nvCxnSpPr>
            <p:spPr bwMode="auto">
              <a:xfrm flipH="1">
                <a:off x="5371637" y="3687785"/>
                <a:ext cx="238318" cy="0"/>
              </a:xfrm>
              <a:prstGeom prst="straightConnector1">
                <a:avLst/>
              </a:prstGeom>
              <a:solidFill>
                <a:srgbClr val="00CC99"/>
              </a:solidFill>
              <a:ln w="9525" cap="flat" cmpd="sng" algn="ctr">
                <a:solidFill>
                  <a:srgbClr val="00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5" name="TextBox 139"/>
                  <p:cNvSpPr txBox="1"/>
                  <p:nvPr/>
                </p:nvSpPr>
                <p:spPr>
                  <a:xfrm>
                    <a:off x="5085942" y="3544681"/>
                    <a:ext cx="343004"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zh-CN" altLang="en-US" sz="1600" b="1" i="1" u="none" strike="noStrike" kern="0" cap="none" spc="0" normalizeH="0" baseline="0" noProof="0" dirty="0" smtClean="0">
                              <a:ln>
                                <a:noFill/>
                              </a:ln>
                              <a:solidFill>
                                <a:srgbClr val="000000"/>
                              </a:solidFill>
                              <a:effectLst/>
                              <a:uLnTx/>
                              <a:uFillTx/>
                              <a:latin typeface="Cambria Math" panose="02040503050406030204"/>
                            </a:rPr>
                            <m:t>𝚲</m:t>
                          </m:r>
                        </m:oMath>
                      </m:oMathPara>
                    </a14:m>
                    <a:endParaRPr kumimoji="0" lang="zh-CN" altLang="en-US" sz="1600" b="1" i="0" u="none" strike="noStrike" kern="0" cap="none" spc="0" normalizeH="0" baseline="0" noProof="0" dirty="0">
                      <a:ln>
                        <a:noFill/>
                      </a:ln>
                      <a:solidFill>
                        <a:srgbClr val="000000"/>
                      </a:solidFill>
                      <a:effectLst/>
                      <a:uLnTx/>
                      <a:uFillTx/>
                    </a:endParaRPr>
                  </a:p>
                </p:txBody>
              </p:sp>
            </mc:Choice>
            <mc:Fallback xmlns="">
              <p:sp>
                <p:nvSpPr>
                  <p:cNvPr id="45" name="TextBox 139"/>
                  <p:cNvSpPr txBox="1">
                    <a:spLocks noRot="1" noChangeAspect="1" noMove="1" noResize="1" noEditPoints="1" noAdjustHandles="1" noChangeArrowheads="1" noChangeShapeType="1" noTextEdit="1"/>
                  </p:cNvSpPr>
                  <p:nvPr/>
                </p:nvSpPr>
                <p:spPr>
                  <a:xfrm>
                    <a:off x="5085942" y="3544681"/>
                    <a:ext cx="343004" cy="338554"/>
                  </a:xfrm>
                  <a:prstGeom prst="rect">
                    <a:avLst/>
                  </a:prstGeom>
                  <a:blipFill rotWithShape="1">
                    <a:blip r:embed="rId5"/>
                  </a:blipFill>
                </p:spPr>
                <p:txBody>
                  <a:bodyPr/>
                  <a:lstStyle/>
                  <a:p>
                    <a:r>
                      <a:rPr lang="zh-CN" altLang="en-US">
                        <a:noFill/>
                      </a:rPr>
                      <a:t> </a:t>
                    </a:r>
                  </a:p>
                </p:txBody>
              </p:sp>
            </mc:Fallback>
          </mc:AlternateContent>
          <p:sp>
            <p:nvSpPr>
              <p:cNvPr id="46" name="任意多边形 143"/>
              <p:cNvSpPr/>
              <p:nvPr/>
            </p:nvSpPr>
            <p:spPr bwMode="auto">
              <a:xfrm>
                <a:off x="4613778" y="3157646"/>
                <a:ext cx="57150" cy="128587"/>
              </a:xfrm>
              <a:custGeom>
                <a:avLst/>
                <a:gdLst>
                  <a:gd name="connsiteX0" fmla="*/ 57150 w 57150"/>
                  <a:gd name="connsiteY0" fmla="*/ 0 h 128587"/>
                  <a:gd name="connsiteX1" fmla="*/ 0 w 57150"/>
                  <a:gd name="connsiteY1" fmla="*/ 57150 h 128587"/>
                  <a:gd name="connsiteX2" fmla="*/ 57150 w 57150"/>
                  <a:gd name="connsiteY2" fmla="*/ 128587 h 128587"/>
                </a:gdLst>
                <a:ahLst/>
                <a:cxnLst>
                  <a:cxn ang="0">
                    <a:pos x="connsiteX0" y="connsiteY0"/>
                  </a:cxn>
                  <a:cxn ang="0">
                    <a:pos x="connsiteX1" y="connsiteY1"/>
                  </a:cxn>
                  <a:cxn ang="0">
                    <a:pos x="connsiteX2" y="connsiteY2"/>
                  </a:cxn>
                </a:cxnLst>
                <a:rect l="l" t="t" r="r" b="b"/>
                <a:pathLst>
                  <a:path w="57150" h="128587">
                    <a:moveTo>
                      <a:pt x="57150" y="0"/>
                    </a:moveTo>
                    <a:cubicBezTo>
                      <a:pt x="28575" y="17859"/>
                      <a:pt x="0" y="35719"/>
                      <a:pt x="0" y="57150"/>
                    </a:cubicBezTo>
                    <a:cubicBezTo>
                      <a:pt x="0" y="78581"/>
                      <a:pt x="28575" y="103584"/>
                      <a:pt x="57150" y="128587"/>
                    </a:cubicBezTo>
                  </a:path>
                </a:pathLst>
              </a:cu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grpSp>
      </p:grpSp>
      <mc:AlternateContent xmlns:mc="http://schemas.openxmlformats.org/markup-compatibility/2006" xmlns:a14="http://schemas.microsoft.com/office/drawing/2010/main">
        <mc:Choice Requires="a14">
          <p:sp>
            <p:nvSpPr>
              <p:cNvPr id="7" name="矩形 6"/>
              <p:cNvSpPr/>
              <p:nvPr/>
            </p:nvSpPr>
            <p:spPr>
              <a:xfrm>
                <a:off x="4165350" y="3827054"/>
                <a:ext cx="4572000" cy="2353658"/>
              </a:xfrm>
              <a:prstGeom prst="rect">
                <a:avLst/>
              </a:prstGeom>
              <a:ln>
                <a:solidFill>
                  <a:srgbClr val="C00000"/>
                </a:solidFill>
              </a:ln>
            </p:spPr>
            <p:txBody>
              <a:bodyPr>
                <a:spAutoFit/>
              </a:bodyPr>
              <a:lstStyle/>
              <a:p>
                <a:pPr>
                  <a:lnSpc>
                    <a:spcPts val="3600"/>
                  </a:lnSpc>
                </a:pPr>
                <a:r>
                  <a:rPr lang="zh-CN" altLang="en-US" dirty="0">
                    <a:solidFill>
                      <a:srgbClr val="C00000"/>
                    </a:solidFill>
                    <a:cs typeface="Times New Roman" panose="02020603050405020304" pitchFamily="18" charset="0"/>
                  </a:rPr>
                  <a:t>衍射极大的条件</a:t>
                </a:r>
                <a14:m>
                  <m:oMath xmlns:m="http://schemas.openxmlformats.org/officeDocument/2006/math">
                    <m:r>
                      <a:rPr lang="zh-CN" altLang="en-US" i="1" dirty="0" smtClean="0">
                        <a:solidFill>
                          <a:srgbClr val="C00000"/>
                        </a:solidFill>
                        <a:latin typeface="Cambria Math" panose="02040503050406030204" pitchFamily="18" charset="0"/>
                        <a:ea typeface="Cambria Math" panose="02040503050406030204" pitchFamily="18" charset="0"/>
                      </a:rPr>
                      <m:t>：</m:t>
                    </m:r>
                    <m:r>
                      <m:rPr>
                        <m:sty m:val="p"/>
                      </m:rPr>
                      <a:rPr lang="el-GR" altLang="zh-CN" i="1">
                        <a:solidFill>
                          <a:schemeClr val="bg1"/>
                        </a:solidFill>
                        <a:latin typeface="Cambria Math" panose="02040503050406030204" pitchFamily="18" charset="0"/>
                        <a:ea typeface="Cambria Math" panose="02040503050406030204" pitchFamily="18" charset="0"/>
                      </a:rPr>
                      <m:t>Λ</m:t>
                    </m:r>
                    <m:d>
                      <m:dPr>
                        <m:ctrlPr>
                          <a:rPr lang="el-GR" altLang="zh-CN" i="1">
                            <a:solidFill>
                              <a:schemeClr val="bg1"/>
                            </a:solidFill>
                            <a:latin typeface="Cambria Math" panose="02040503050406030204" pitchFamily="18" charset="0"/>
                            <a:ea typeface="Cambria Math" panose="02040503050406030204" pitchFamily="18" charset="0"/>
                          </a:rPr>
                        </m:ctrlPr>
                      </m:dPr>
                      <m:e>
                        <m:func>
                          <m:funcPr>
                            <m:ctrlPr>
                              <a:rPr lang="en-US" altLang="zh-CN" i="1">
                                <a:solidFill>
                                  <a:schemeClr val="bg1"/>
                                </a:solidFill>
                                <a:latin typeface="Cambria Math" panose="02040503050406030204" pitchFamily="18" charset="0"/>
                                <a:ea typeface="Cambria Math" panose="02040503050406030204" pitchFamily="18" charset="0"/>
                              </a:rPr>
                            </m:ctrlPr>
                          </m:funcPr>
                          <m:fName>
                            <m:r>
                              <m:rPr>
                                <m:sty m:val="p"/>
                              </m:rPr>
                              <a:rPr lang="en-US" altLang="zh-CN">
                                <a:solidFill>
                                  <a:schemeClr val="bg1"/>
                                </a:solidFill>
                                <a:latin typeface="Cambria Math" panose="02040503050406030204" pitchFamily="18" charset="0"/>
                                <a:ea typeface="Cambria Math" panose="02040503050406030204" pitchFamily="18" charset="0"/>
                              </a:rPr>
                              <m:t>cos</m:t>
                            </m:r>
                          </m:fName>
                          <m:e>
                            <m:sSub>
                              <m:sSubPr>
                                <m:ctrlPr>
                                  <a:rPr lang="en-US" altLang="zh-CN" i="1">
                                    <a:solidFill>
                                      <a:schemeClr val="bg1"/>
                                    </a:solidFill>
                                    <a:latin typeface="Cambria Math" panose="02040503050406030204" pitchFamily="18" charset="0"/>
                                    <a:ea typeface="Cambria Math" panose="02040503050406030204" pitchFamily="18" charset="0"/>
                                  </a:rPr>
                                </m:ctrlPr>
                              </m:sSubPr>
                              <m:e>
                                <m:r>
                                  <a:rPr lang="zh-CN" altLang="en-US" i="1">
                                    <a:solidFill>
                                      <a:schemeClr val="bg1"/>
                                    </a:solidFill>
                                    <a:latin typeface="Cambria Math" panose="02040503050406030204" pitchFamily="18" charset="0"/>
                                    <a:ea typeface="Cambria Math" panose="02040503050406030204" pitchFamily="18" charset="0"/>
                                  </a:rPr>
                                  <m:t>𝜃</m:t>
                                </m:r>
                              </m:e>
                              <m:sub>
                                <m:r>
                                  <a:rPr lang="en-US" altLang="zh-CN" i="1">
                                    <a:solidFill>
                                      <a:schemeClr val="bg1"/>
                                    </a:solidFill>
                                    <a:latin typeface="Cambria Math" panose="02040503050406030204" pitchFamily="18" charset="0"/>
                                    <a:ea typeface="Cambria Math" panose="02040503050406030204" pitchFamily="18" charset="0"/>
                                  </a:rPr>
                                  <m:t>𝑖</m:t>
                                </m:r>
                              </m:sub>
                            </m:sSub>
                          </m:e>
                        </m:func>
                        <m:r>
                          <a:rPr lang="en-US" altLang="zh-CN" i="1">
                            <a:solidFill>
                              <a:schemeClr val="bg1"/>
                            </a:solidFill>
                            <a:latin typeface="Cambria Math" panose="02040503050406030204" pitchFamily="18" charset="0"/>
                            <a:ea typeface="Cambria Math" panose="02040503050406030204" pitchFamily="18" charset="0"/>
                          </a:rPr>
                          <m:t>−</m:t>
                        </m:r>
                        <m:func>
                          <m:funcPr>
                            <m:ctrlPr>
                              <a:rPr lang="en-US" altLang="zh-CN" i="1">
                                <a:solidFill>
                                  <a:schemeClr val="bg1"/>
                                </a:solidFill>
                                <a:latin typeface="Cambria Math" panose="02040503050406030204" pitchFamily="18" charset="0"/>
                                <a:ea typeface="Cambria Math" panose="02040503050406030204" pitchFamily="18" charset="0"/>
                              </a:rPr>
                            </m:ctrlPr>
                          </m:funcPr>
                          <m:fName>
                            <m:r>
                              <m:rPr>
                                <m:sty m:val="p"/>
                              </m:rPr>
                              <a:rPr lang="en-US" altLang="zh-CN">
                                <a:solidFill>
                                  <a:schemeClr val="bg1"/>
                                </a:solidFill>
                                <a:latin typeface="Cambria Math" panose="02040503050406030204" pitchFamily="18" charset="0"/>
                                <a:ea typeface="Cambria Math" panose="02040503050406030204" pitchFamily="18" charset="0"/>
                              </a:rPr>
                              <m:t>cos</m:t>
                            </m:r>
                          </m:fName>
                          <m:e>
                            <m:sSub>
                              <m:sSubPr>
                                <m:ctrlPr>
                                  <a:rPr lang="en-US" altLang="zh-CN" i="1">
                                    <a:solidFill>
                                      <a:schemeClr val="bg1"/>
                                    </a:solidFill>
                                    <a:latin typeface="Cambria Math" panose="02040503050406030204" pitchFamily="18" charset="0"/>
                                    <a:ea typeface="Cambria Math" panose="02040503050406030204" pitchFamily="18" charset="0"/>
                                  </a:rPr>
                                </m:ctrlPr>
                              </m:sSubPr>
                              <m:e>
                                <m:r>
                                  <a:rPr lang="zh-CN" altLang="en-US" i="1">
                                    <a:solidFill>
                                      <a:schemeClr val="bg1"/>
                                    </a:solidFill>
                                    <a:latin typeface="Cambria Math" panose="02040503050406030204" pitchFamily="18" charset="0"/>
                                    <a:ea typeface="Cambria Math" panose="02040503050406030204" pitchFamily="18" charset="0"/>
                                  </a:rPr>
                                  <m:t>𝜃</m:t>
                                </m:r>
                              </m:e>
                              <m:sub>
                                <m:r>
                                  <a:rPr lang="en-US" altLang="zh-CN" i="1">
                                    <a:solidFill>
                                      <a:schemeClr val="bg1"/>
                                    </a:solidFill>
                                    <a:latin typeface="Cambria Math" panose="02040503050406030204" pitchFamily="18" charset="0"/>
                                    <a:ea typeface="Cambria Math" panose="02040503050406030204" pitchFamily="18" charset="0"/>
                                  </a:rPr>
                                  <m:t>𝑜</m:t>
                                </m:r>
                              </m:sub>
                            </m:sSub>
                          </m:e>
                        </m:func>
                      </m:e>
                    </m:d>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𝑚</m:t>
                    </m:r>
                    <m:r>
                      <a:rPr lang="zh-CN" altLang="en-US" i="1">
                        <a:solidFill>
                          <a:schemeClr val="bg1"/>
                        </a:solidFill>
                        <a:latin typeface="Cambria Math" panose="02040503050406030204" pitchFamily="18" charset="0"/>
                        <a:ea typeface="Cambria Math" panose="02040503050406030204" pitchFamily="18" charset="0"/>
                      </a:rPr>
                      <m:t>𝜆</m:t>
                    </m:r>
                    <m:r>
                      <a:rPr lang="en-US" altLang="zh-CN" i="1">
                        <a:solidFill>
                          <a:schemeClr val="bg1"/>
                        </a:solidFill>
                        <a:latin typeface="Cambria Math" panose="02040503050406030204" pitchFamily="18" charset="0"/>
                        <a:ea typeface="Cambria Math" panose="02040503050406030204" pitchFamily="18" charset="0"/>
                      </a:rPr>
                      <m:t>/</m:t>
                    </m:r>
                    <m:r>
                      <a:rPr lang="en-US" altLang="zh-CN" i="1">
                        <a:solidFill>
                          <a:schemeClr val="bg1"/>
                        </a:solidFill>
                        <a:latin typeface="Cambria Math" panose="02040503050406030204" pitchFamily="18" charset="0"/>
                        <a:ea typeface="Cambria Math" panose="02040503050406030204" pitchFamily="18" charset="0"/>
                      </a:rPr>
                      <m:t>𝑛</m:t>
                    </m:r>
                  </m:oMath>
                </a14:m>
                <a:r>
                  <a:rPr lang="zh-CN" altLang="en-US" dirty="0">
                    <a:solidFill>
                      <a:schemeClr val="bg1"/>
                    </a:solidFill>
                    <a:cs typeface="Times New Roman" panose="02020603050405020304" pitchFamily="18" charset="0"/>
                  </a:rPr>
                  <a:t> ，其中 </a:t>
                </a:r>
                <a:r>
                  <a:rPr lang="en-US" altLang="zh-CN" dirty="0">
                    <a:solidFill>
                      <a:schemeClr val="bg1"/>
                    </a:solidFill>
                    <a:cs typeface="Times New Roman" panose="02020603050405020304" pitchFamily="18" charset="0"/>
                  </a:rPr>
                  <a:t>n</a:t>
                </a:r>
                <a:r>
                  <a:rPr lang="zh-CN" altLang="en-US" dirty="0">
                    <a:solidFill>
                      <a:schemeClr val="bg1"/>
                    </a:solidFill>
                    <a:cs typeface="Times New Roman" panose="02020603050405020304" pitchFamily="18" charset="0"/>
                  </a:rPr>
                  <a:t>为介质折射率，当光栅常数</a:t>
                </a:r>
                <a:r>
                  <a:rPr lang="en-US" altLang="zh-CN" dirty="0">
                    <a:solidFill>
                      <a:schemeClr val="bg1"/>
                    </a:solidFill>
                    <a:cs typeface="Times New Roman" panose="02020603050405020304" pitchFamily="18" charset="0"/>
                  </a:rPr>
                  <a:t>d</a:t>
                </a:r>
                <a:r>
                  <a:rPr lang="zh-CN" altLang="en-US" dirty="0">
                    <a:solidFill>
                      <a:schemeClr val="bg1"/>
                    </a:solidFill>
                    <a:cs typeface="Times New Roman" panose="02020603050405020304" pitchFamily="18" charset="0"/>
                  </a:rPr>
                  <a:t>和光线入射角度</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zh-CN" altLang="en-US" i="1">
                            <a:solidFill>
                              <a:schemeClr val="bg1"/>
                            </a:solidFill>
                            <a:latin typeface="Cambria Math" panose="02040503050406030204"/>
                          </a:rPr>
                          <m:t>𝜃</m:t>
                        </m:r>
                      </m:e>
                      <m:sub>
                        <m:r>
                          <a:rPr lang="en-US" altLang="zh-CN" i="1">
                            <a:solidFill>
                              <a:schemeClr val="bg1"/>
                            </a:solidFill>
                            <a:latin typeface="Cambria Math" panose="02040503050406030204"/>
                          </a:rPr>
                          <m:t>𝑖</m:t>
                        </m:r>
                      </m:sub>
                    </m:sSub>
                  </m:oMath>
                </a14:m>
                <a:r>
                  <a:rPr lang="zh-CN" altLang="en-US" dirty="0">
                    <a:solidFill>
                      <a:schemeClr val="bg1"/>
                    </a:solidFill>
                    <a:cs typeface="Times New Roman" panose="02020603050405020304" pitchFamily="18" charset="0"/>
                  </a:rPr>
                  <a:t>确定时，第</a:t>
                </a:r>
                <a:r>
                  <a:rPr lang="en-US" altLang="zh-CN" dirty="0">
                    <a:solidFill>
                      <a:schemeClr val="bg1"/>
                    </a:solidFill>
                    <a:cs typeface="Times New Roman" panose="02020603050405020304" pitchFamily="18" charset="0"/>
                  </a:rPr>
                  <a:t>m</a:t>
                </a:r>
                <a:r>
                  <a:rPr lang="zh-CN" altLang="en-US" dirty="0">
                    <a:solidFill>
                      <a:schemeClr val="bg1"/>
                    </a:solidFill>
                    <a:cs typeface="Times New Roman" panose="02020603050405020304" pitchFamily="18" charset="0"/>
                  </a:rPr>
                  <a:t>级衍射极大的位置可通过此式确定。</a:t>
                </a:r>
              </a:p>
            </p:txBody>
          </p:sp>
        </mc:Choice>
        <mc:Fallback xmlns="">
          <p:sp>
            <p:nvSpPr>
              <p:cNvPr id="7" name="矩形 6"/>
              <p:cNvSpPr>
                <a:spLocks noRot="1" noChangeAspect="1" noMove="1" noResize="1" noEditPoints="1" noAdjustHandles="1" noChangeArrowheads="1" noChangeShapeType="1" noTextEdit="1"/>
              </p:cNvSpPr>
              <p:nvPr/>
            </p:nvSpPr>
            <p:spPr>
              <a:xfrm>
                <a:off x="4165350" y="3827054"/>
                <a:ext cx="4572000" cy="2353658"/>
              </a:xfrm>
              <a:prstGeom prst="rect">
                <a:avLst/>
              </a:prstGeom>
              <a:blipFill rotWithShape="1">
                <a:blip r:embed="rId6"/>
                <a:stretch>
                  <a:fillRect l="-106" t="-212" r="-103" b="-178"/>
                </a:stretch>
              </a:blipFill>
              <a:ln>
                <a:solidFill>
                  <a:srgbClr val="C00000"/>
                </a:solidFill>
              </a:ln>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11" name="页脚占位符 10"/>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2" name="灯片编号占位符 11"/>
          <p:cNvSpPr>
            <a:spLocks noGrp="1"/>
          </p:cNvSpPr>
          <p:nvPr>
            <p:ph type="sldNum" sz="quarter" idx="12"/>
          </p:nvPr>
        </p:nvSpPr>
        <p:spPr/>
        <p:txBody>
          <a:bodyPr/>
          <a:lstStyle/>
          <a:p>
            <a:pPr>
              <a:defRPr/>
            </a:pPr>
            <a:fld id="{21DB720A-B55F-482F-B67E-C97610673E21}" type="slidenum">
              <a:rPr lang="en-US" altLang="zh-CN" smtClean="0"/>
              <a:t>35</a:t>
            </a:fld>
            <a:endParaRPr lang="en-US" altLang="zh-CN" dirty="0"/>
          </a:p>
        </p:txBody>
      </p:sp>
      <p:sp>
        <p:nvSpPr>
          <p:cNvPr id="2" name="TextBox 1"/>
          <p:cNvSpPr txBox="1"/>
          <p:nvPr/>
        </p:nvSpPr>
        <p:spPr>
          <a:xfrm>
            <a:off x="611560" y="1772816"/>
            <a:ext cx="8233200" cy="4521600"/>
          </a:xfrm>
          <a:prstGeom prst="rect">
            <a:avLst/>
          </a:prstGeom>
          <a:noFill/>
        </p:spPr>
        <p:txBody>
          <a:bodyPr wrap="square" rtlCol="0">
            <a:spAutoFit/>
          </a:bodyPr>
          <a:lstStyle/>
          <a:p>
            <a:r>
              <a:rPr lang="zh-CN" altLang="zh-CN" dirty="0">
                <a:solidFill>
                  <a:schemeClr val="bg1"/>
                </a:solidFill>
                <a:cs typeface="Times New Roman" panose="02020603050405020304" pitchFamily="18" charset="0"/>
              </a:rPr>
              <a:t>假定场沿</a:t>
            </a:r>
            <a:r>
              <a:rPr lang="en-US" altLang="zh-CN" i="1" dirty="0">
                <a:solidFill>
                  <a:schemeClr val="bg1"/>
                </a:solidFill>
                <a:cs typeface="Times New Roman" panose="02020603050405020304" pitchFamily="18" charset="0"/>
              </a:rPr>
              <a:t>y</a:t>
            </a:r>
            <a:r>
              <a:rPr lang="zh-CN" altLang="zh-CN" dirty="0">
                <a:solidFill>
                  <a:schemeClr val="bg1"/>
                </a:solidFill>
                <a:cs typeface="Times New Roman" panose="02020603050405020304" pitchFamily="18" charset="0"/>
              </a:rPr>
              <a:t>方向均匀，工作于</a:t>
            </a:r>
            <a:r>
              <a:rPr lang="en-US" altLang="zh-CN" dirty="0">
                <a:solidFill>
                  <a:schemeClr val="bg1"/>
                </a:solidFill>
                <a:cs typeface="Times New Roman" panose="02020603050405020304" pitchFamily="18" charset="0"/>
              </a:rPr>
              <a:t>TE</a:t>
            </a:r>
            <a:r>
              <a:rPr lang="zh-CN" altLang="zh-CN" dirty="0">
                <a:solidFill>
                  <a:schemeClr val="bg1"/>
                </a:solidFill>
                <a:cs typeface="Times New Roman" panose="02020603050405020304" pitchFamily="18" charset="0"/>
              </a:rPr>
              <a:t>模式，并且</a:t>
            </a:r>
            <a:r>
              <a:rPr lang="en-US" altLang="zh-CN" i="1" dirty="0" err="1">
                <a:solidFill>
                  <a:schemeClr val="bg1"/>
                </a:solidFill>
                <a:cs typeface="Times New Roman" panose="02020603050405020304" pitchFamily="18" charset="0"/>
              </a:rPr>
              <a:t>R</a:t>
            </a:r>
            <a:r>
              <a:rPr lang="en-US" altLang="zh-CN" i="1" baseline="-25000" dirty="0" err="1">
                <a:solidFill>
                  <a:schemeClr val="bg1"/>
                </a:solidFill>
                <a:cs typeface="Times New Roman" panose="02020603050405020304" pitchFamily="18" charset="0"/>
              </a:rPr>
              <a:t>l</a:t>
            </a:r>
            <a:r>
              <a:rPr lang="en-US" altLang="zh-CN" i="1" dirty="0">
                <a:solidFill>
                  <a:schemeClr val="bg1"/>
                </a:solidFill>
                <a:cs typeface="Times New Roman" panose="02020603050405020304" pitchFamily="18" charset="0"/>
              </a:rPr>
              <a:t>=</a:t>
            </a:r>
            <a:r>
              <a:rPr lang="en-US" altLang="zh-CN" i="1" dirty="0" err="1">
                <a:solidFill>
                  <a:schemeClr val="bg1"/>
                </a:solidFill>
                <a:cs typeface="Times New Roman" panose="02020603050405020304" pitchFamily="18" charset="0"/>
              </a:rPr>
              <a:t>R</a:t>
            </a:r>
            <a:r>
              <a:rPr lang="en-US" altLang="zh-CN" i="1" baseline="-25000" dirty="0" err="1">
                <a:solidFill>
                  <a:schemeClr val="bg1"/>
                </a:solidFill>
                <a:cs typeface="Times New Roman" panose="02020603050405020304" pitchFamily="18" charset="0"/>
              </a:rPr>
              <a:t>r</a:t>
            </a:r>
            <a:r>
              <a:rPr lang="en-US" altLang="zh-CN" i="1" dirty="0">
                <a:solidFill>
                  <a:schemeClr val="bg1"/>
                </a:solidFill>
                <a:cs typeface="Times New Roman" panose="02020603050405020304" pitchFamily="18" charset="0"/>
              </a:rPr>
              <a:t>=0</a:t>
            </a:r>
            <a:r>
              <a:rPr lang="zh-CN" altLang="zh-CN" dirty="0">
                <a:solidFill>
                  <a:schemeClr val="bg1"/>
                </a:solidFill>
                <a:cs typeface="Times New Roman" panose="02020603050405020304" pitchFamily="18" charset="0"/>
              </a:rPr>
              <a:t>，则波动方程为：</a:t>
            </a:r>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a:p>
            <a:r>
              <a:rPr lang="en-US" altLang="zh-CN" dirty="0">
                <a:solidFill>
                  <a:schemeClr val="bg1"/>
                </a:solidFill>
                <a:cs typeface="Times New Roman" panose="02020603050405020304" pitchFamily="18" charset="0"/>
              </a:rPr>
              <a:t>	</a:t>
            </a:r>
          </a:p>
          <a:p>
            <a:endParaRPr lang="zh-CN"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其中复折射率</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为</a:t>
            </a:r>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a:p>
            <a:r>
              <a:rPr lang="en-US" altLang="zh-CN" dirty="0">
                <a:solidFill>
                  <a:schemeClr val="bg1"/>
                </a:solidFill>
                <a:cs typeface="Times New Roman" panose="02020603050405020304" pitchFamily="18" charset="0"/>
              </a:rPr>
              <a:t>	</a:t>
            </a:r>
          </a:p>
          <a:p>
            <a:endParaRPr lang="zh-CN"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其中</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&lt;0</a:t>
            </a:r>
            <a:r>
              <a:rPr lang="zh-CN" altLang="zh-CN" dirty="0">
                <a:solidFill>
                  <a:schemeClr val="bg1"/>
                </a:solidFill>
                <a:cs typeface="Times New Roman" panose="02020603050405020304" pitchFamily="18" charset="0"/>
              </a:rPr>
              <a:t>表示对场的吸收系数，</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&gt;0</a:t>
            </a:r>
            <a:r>
              <a:rPr lang="zh-CN" altLang="zh-CN" dirty="0">
                <a:solidFill>
                  <a:schemeClr val="bg1"/>
                </a:solidFill>
                <a:cs typeface="Times New Roman" panose="02020603050405020304" pitchFamily="18" charset="0"/>
              </a:rPr>
              <a:t>则表示增益。注意此处的</a:t>
            </a:r>
            <a:r>
              <a:rPr lang="en-US" altLang="zh-CN"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是第二章中推导的</a:t>
            </a:r>
            <a:r>
              <a:rPr lang="en-US" altLang="zh-CN"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的 </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a:t>
            </a:r>
          </a:p>
          <a:p>
            <a:endParaRPr lang="zh-CN" altLang="en-US" dirty="0">
              <a:solidFill>
                <a:schemeClr val="bg1"/>
              </a:solidFill>
              <a:cs typeface="Times New Roman" panose="02020603050405020304" pitchFamily="18" charset="0"/>
            </a:endParaRPr>
          </a:p>
        </p:txBody>
      </p:sp>
      <p:sp>
        <p:nvSpPr>
          <p:cNvPr id="3" name="Rectangle 9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2676525" y="2628900"/>
          <a:ext cx="3790950" cy="800100"/>
        </p:xfrm>
        <a:graphic>
          <a:graphicData uri="http://schemas.openxmlformats.org/presentationml/2006/ole">
            <mc:AlternateContent xmlns:mc="http://schemas.openxmlformats.org/markup-compatibility/2006">
              <mc:Choice xmlns:v="urn:schemas-microsoft-com:vml" Requires="v">
                <p:oleObj name="公式" r:id="rId2" imgW="2108200" imgH="444500" progId="Equation.3">
                  <p:embed/>
                </p:oleObj>
              </mc:Choice>
              <mc:Fallback>
                <p:oleObj name="公式" r:id="rId2" imgW="2108200" imgH="444500" progId="Equation.3">
                  <p:embed/>
                  <p:pic>
                    <p:nvPicPr>
                      <p:cNvPr id="0" name="Picture 1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628900"/>
                        <a:ext cx="379095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333475" y="4152453"/>
          <a:ext cx="6410325" cy="742950"/>
        </p:xfrm>
        <a:graphic>
          <a:graphicData uri="http://schemas.openxmlformats.org/presentationml/2006/ole">
            <mc:AlternateContent xmlns:mc="http://schemas.openxmlformats.org/markup-compatibility/2006">
              <mc:Choice xmlns:v="urn:schemas-microsoft-com:vml" Requires="v">
                <p:oleObj name="公式" r:id="rId4" imgW="4457700" imgH="508000" progId="Equation.3">
                  <p:embed/>
                </p:oleObj>
              </mc:Choice>
              <mc:Fallback>
                <p:oleObj name="公式" r:id="rId4" imgW="4457700" imgH="508000" progId="Equation.3">
                  <p:embed/>
                  <p:pic>
                    <p:nvPicPr>
                      <p:cNvPr id="0" name="Picture 1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475" y="4152453"/>
                        <a:ext cx="6410325"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850392" y="5532472"/>
          <a:ext cx="228600" cy="304800"/>
        </p:xfrm>
        <a:graphic>
          <a:graphicData uri="http://schemas.openxmlformats.org/presentationml/2006/ole">
            <mc:AlternateContent xmlns:mc="http://schemas.openxmlformats.org/markup-compatibility/2006">
              <mc:Choice xmlns:v="urn:schemas-microsoft-com:vml" Requires="v">
                <p:oleObj name="公式" r:id="rId6" imgW="228600" imgH="304800" progId="Equation.3">
                  <p:embed/>
                </p:oleObj>
              </mc:Choice>
              <mc:Fallback>
                <p:oleObj name="公式" r:id="rId6" imgW="228600" imgH="304800" progId="Equation.3">
                  <p:embed/>
                  <p:pic>
                    <p:nvPicPr>
                      <p:cNvPr id="0" name="Picture 1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0392" y="5532472"/>
                        <a:ext cx="2286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740352" y="2852936"/>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(5.3.1)</a:t>
            </a:r>
            <a:endParaRPr lang="zh-CN" altLang="en-US" dirty="0">
              <a:solidFill>
                <a:schemeClr val="bg1"/>
              </a:solidFill>
              <a:cs typeface="Times New Roman" panose="02020603050405020304" pitchFamily="18" charset="0"/>
            </a:endParaRPr>
          </a:p>
        </p:txBody>
      </p:sp>
      <p:sp>
        <p:nvSpPr>
          <p:cNvPr id="10" name="矩形 9"/>
          <p:cNvSpPr/>
          <p:nvPr/>
        </p:nvSpPr>
        <p:spPr>
          <a:xfrm>
            <a:off x="7743061" y="4293096"/>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(5.3.2)</a:t>
            </a:r>
            <a:endParaRPr lang="zh-CN" altLang="en-US" dirty="0">
              <a:solidFill>
                <a:schemeClr val="bg1"/>
              </a:solidFill>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12" name="页脚占位符 1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3" name="灯片编号占位符 12"/>
          <p:cNvSpPr>
            <a:spLocks noGrp="1"/>
          </p:cNvSpPr>
          <p:nvPr>
            <p:ph type="sldNum" sz="quarter" idx="12"/>
          </p:nvPr>
        </p:nvSpPr>
        <p:spPr/>
        <p:txBody>
          <a:bodyPr/>
          <a:lstStyle/>
          <a:p>
            <a:pPr>
              <a:defRPr/>
            </a:pPr>
            <a:fld id="{21DB720A-B55F-482F-B67E-C97610673E21}" type="slidenum">
              <a:rPr lang="en-US" altLang="zh-CN" smtClean="0"/>
              <a:t>36</a:t>
            </a:fld>
            <a:endParaRPr lang="en-US" altLang="zh-CN" dirty="0"/>
          </a:p>
        </p:txBody>
      </p:sp>
      <p:sp>
        <p:nvSpPr>
          <p:cNvPr id="2" name="TextBox 1"/>
          <p:cNvSpPr txBox="1"/>
          <p:nvPr/>
        </p:nvSpPr>
        <p:spPr>
          <a:xfrm>
            <a:off x="611560" y="1916832"/>
            <a:ext cx="8233200" cy="3785652"/>
          </a:xfrm>
          <a:prstGeom prst="rect">
            <a:avLst/>
          </a:prstGeom>
          <a:noFill/>
        </p:spPr>
        <p:txBody>
          <a:bodyPr wrap="square" rtlCol="0">
            <a:spAutoFit/>
          </a:bodyPr>
          <a:lstStyle/>
          <a:p>
            <a:r>
              <a:rPr lang="zh-CN" altLang="zh-CN" dirty="0">
                <a:solidFill>
                  <a:schemeClr val="bg1"/>
                </a:solidFill>
                <a:cs typeface="Times New Roman" panose="02020603050405020304" pitchFamily="18" charset="0"/>
              </a:rPr>
              <a:t>将上式以</a:t>
            </a:r>
            <a:r>
              <a:rPr lang="en-US" altLang="zh-CN"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为周期展开：</a:t>
            </a:r>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a:p>
            <a:r>
              <a:rPr lang="en-US" altLang="zh-CN" dirty="0">
                <a:solidFill>
                  <a:schemeClr val="bg1"/>
                </a:solidFill>
                <a:cs typeface="Times New Roman" panose="02020603050405020304" pitchFamily="18" charset="0"/>
              </a:rPr>
              <a:t>	</a:t>
            </a:r>
          </a:p>
          <a:p>
            <a:endParaRPr lang="zh-CN"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其中</a:t>
            </a:r>
            <a:r>
              <a:rPr lang="en-US" altLang="zh-CN" dirty="0">
                <a:solidFill>
                  <a:schemeClr val="bg1"/>
                </a:solidFill>
                <a:cs typeface="Times New Roman" panose="02020603050405020304" pitchFamily="18" charset="0"/>
              </a:rPr>
              <a:t> 	</a:t>
            </a:r>
          </a:p>
          <a:p>
            <a:endParaRPr lang="zh-CN"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同时波动方程变为：</a:t>
            </a:r>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a:p>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endParaRPr lang="zh-CN" altLang="en-US" dirty="0">
              <a:solidFill>
                <a:schemeClr val="bg1"/>
              </a:solidFill>
              <a:cs typeface="Times New Roman" panose="02020603050405020304" pitchFamily="18" charset="0"/>
            </a:endParaRPr>
          </a:p>
        </p:txBody>
      </p:sp>
      <p:sp>
        <p:nvSpPr>
          <p:cNvPr id="3" name="Rectangle 9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2734468" y="2473273"/>
          <a:ext cx="3675062" cy="819150"/>
        </p:xfrm>
        <a:graphic>
          <a:graphicData uri="http://schemas.openxmlformats.org/presentationml/2006/ole">
            <mc:AlternateContent xmlns:mc="http://schemas.openxmlformats.org/markup-compatibility/2006">
              <mc:Choice xmlns:v="urn:schemas-microsoft-com:vml" Requires="v">
                <p:oleObj name="公式" r:id="rId3" imgW="38100000" imgH="8534400" progId="Equation.3">
                  <p:embed/>
                </p:oleObj>
              </mc:Choice>
              <mc:Fallback>
                <p:oleObj name="公式" r:id="rId3" imgW="38100000" imgH="8534400" progId="Equation.3">
                  <p:embed/>
                  <p:pic>
                    <p:nvPicPr>
                      <p:cNvPr id="0" name="Picture 168"/>
                      <p:cNvPicPr>
                        <a:picLocks noChangeAspect="1" noChangeArrowheads="1"/>
                      </p:cNvPicPr>
                      <p:nvPr/>
                    </p:nvPicPr>
                    <p:blipFill>
                      <a:blip r:embed="rId4"/>
                      <a:srcRect/>
                      <a:stretch>
                        <a:fillRect/>
                      </a:stretch>
                    </p:blipFill>
                    <p:spPr bwMode="auto">
                      <a:xfrm>
                        <a:off x="2734468" y="2473273"/>
                        <a:ext cx="3675062"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552700" y="3361858"/>
          <a:ext cx="4000500" cy="609600"/>
        </p:xfrm>
        <a:graphic>
          <a:graphicData uri="http://schemas.openxmlformats.org/presentationml/2006/ole">
            <mc:AlternateContent xmlns:mc="http://schemas.openxmlformats.org/markup-compatibility/2006">
              <mc:Choice xmlns:v="urn:schemas-microsoft-com:vml" Requires="v">
                <p:oleObj name="公式" r:id="rId5" imgW="2387600" imgH="368300" progId="Equation.3">
                  <p:embed/>
                </p:oleObj>
              </mc:Choice>
              <mc:Fallback>
                <p:oleObj name="公式" r:id="rId5" imgW="2387600" imgH="368300" progId="Equation.3">
                  <p:embed/>
                  <p:pic>
                    <p:nvPicPr>
                      <p:cNvPr id="0" name="Picture 1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3361858"/>
                        <a:ext cx="4000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9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2560813" y="4856829"/>
          <a:ext cx="4043363" cy="704850"/>
        </p:xfrm>
        <a:graphic>
          <a:graphicData uri="http://schemas.openxmlformats.org/presentationml/2006/ole">
            <mc:AlternateContent xmlns:mc="http://schemas.openxmlformats.org/markup-compatibility/2006">
              <mc:Choice xmlns:v="urn:schemas-microsoft-com:vml" Requires="v">
                <p:oleObj name="公式" r:id="rId7" imgW="2730500" imgH="469900" progId="Equation.3">
                  <p:embed/>
                </p:oleObj>
              </mc:Choice>
              <mc:Fallback>
                <p:oleObj name="公式" r:id="rId7" imgW="2730500" imgH="469900" progId="Equation.3">
                  <p:embed/>
                  <p:pic>
                    <p:nvPicPr>
                      <p:cNvPr id="0" name="Picture 1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0813" y="4856829"/>
                        <a:ext cx="4043363"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668344" y="2607295"/>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(5.3.3)</a:t>
            </a:r>
            <a:endParaRPr lang="zh-CN" altLang="en-US" dirty="0">
              <a:solidFill>
                <a:schemeClr val="bg1"/>
              </a:solidFill>
              <a:cs typeface="Times New Roman" panose="02020603050405020304" pitchFamily="18" charset="0"/>
            </a:endParaRPr>
          </a:p>
        </p:txBody>
      </p:sp>
      <p:sp>
        <p:nvSpPr>
          <p:cNvPr id="10" name="矩形 9"/>
          <p:cNvSpPr/>
          <p:nvPr/>
        </p:nvSpPr>
        <p:spPr>
          <a:xfrm>
            <a:off x="7671053" y="3399383"/>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(5.3.4)</a:t>
            </a:r>
            <a:endParaRPr lang="zh-CN" altLang="en-US" dirty="0">
              <a:solidFill>
                <a:schemeClr val="bg1"/>
              </a:solidFill>
              <a:cs typeface="Times New Roman" panose="02020603050405020304" pitchFamily="18" charset="0"/>
            </a:endParaRPr>
          </a:p>
        </p:txBody>
      </p:sp>
      <p:sp>
        <p:nvSpPr>
          <p:cNvPr id="11" name="矩形 10"/>
          <p:cNvSpPr/>
          <p:nvPr/>
        </p:nvSpPr>
        <p:spPr>
          <a:xfrm>
            <a:off x="7671053" y="4983559"/>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(5.3.5)</a:t>
            </a:r>
            <a:endParaRPr lang="zh-CN" altLang="en-US" dirty="0">
              <a:solidFill>
                <a:schemeClr val="bg1"/>
              </a:solidFill>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a:defRPr/>
            </a:pPr>
            <a:fld id="{21DB720A-B55F-482F-B67E-C97610673E21}" type="slidenum">
              <a:rPr lang="en-US" altLang="zh-CN" smtClean="0"/>
              <a:t>37</a:t>
            </a:fld>
            <a:endParaRPr lang="en-US" altLang="zh-CN" dirty="0"/>
          </a:p>
        </p:txBody>
      </p:sp>
      <mc:AlternateContent xmlns:mc="http://schemas.openxmlformats.org/markup-compatibility/2006" xmlns:a14="http://schemas.microsoft.com/office/drawing/2010/main">
        <mc:Choice Requires="a14">
          <p:sp>
            <p:nvSpPr>
              <p:cNvPr id="3" name="TextBox 2"/>
              <p:cNvSpPr txBox="1"/>
              <p:nvPr/>
            </p:nvSpPr>
            <p:spPr>
              <a:xfrm>
                <a:off x="455400" y="1772816"/>
                <a:ext cx="8233200" cy="4390241"/>
              </a:xfrm>
              <a:prstGeom prst="rect">
                <a:avLst/>
              </a:prstGeom>
              <a:noFill/>
            </p:spPr>
            <p:txBody>
              <a:bodyPr wrap="square" rtlCol="0">
                <a:spAutoFit/>
              </a:bodyPr>
              <a:lstStyle/>
              <a:p>
                <a:pPr indent="457200"/>
                <a:r>
                  <a:rPr lang="zh-CN" altLang="zh-CN" sz="2000" dirty="0">
                    <a:solidFill>
                      <a:schemeClr val="bg1"/>
                    </a:solidFill>
                    <a:cs typeface="Times New Roman" panose="02020603050405020304" pitchFamily="18" charset="0"/>
                  </a:rPr>
                  <a:t>在周期性势场中，沿</a:t>
                </a:r>
                <a:r>
                  <a:rPr lang="en-US" altLang="zh-CN" sz="2000" dirty="0">
                    <a:solidFill>
                      <a:schemeClr val="bg1"/>
                    </a:solidFill>
                    <a:cs typeface="Times New Roman" panose="02020603050405020304" pitchFamily="18" charset="0"/>
                  </a:rPr>
                  <a:t>z</a:t>
                </a:r>
                <a:r>
                  <a:rPr lang="zh-CN" altLang="zh-CN" sz="2000" dirty="0">
                    <a:solidFill>
                      <a:schemeClr val="bg1"/>
                    </a:solidFill>
                    <a:cs typeface="Times New Roman" panose="02020603050405020304" pitchFamily="18" charset="0"/>
                  </a:rPr>
                  <a:t>轴有两个方向传播的波：</a:t>
                </a:r>
                <a:r>
                  <a:rPr lang="en-US" altLang="zh-CN" sz="2000" i="1" dirty="0">
                    <a:solidFill>
                      <a:schemeClr val="bg1"/>
                    </a:solidFill>
                    <a:cs typeface="Times New Roman" panose="02020603050405020304" pitchFamily="18" charset="0"/>
                  </a:rPr>
                  <a:t>S</a:t>
                </a:r>
                <a:r>
                  <a:rPr lang="en-US" altLang="zh-CN" sz="2000" dirty="0">
                    <a:solidFill>
                      <a:schemeClr val="bg1"/>
                    </a:solidFill>
                    <a:cs typeface="Times New Roman" panose="02020603050405020304" pitchFamily="18" charset="0"/>
                  </a:rPr>
                  <a:t>(z)</a:t>
                </a:r>
                <a:r>
                  <a:rPr lang="zh-CN" altLang="zh-CN" sz="2000" dirty="0">
                    <a:solidFill>
                      <a:schemeClr val="bg1"/>
                    </a:solidFill>
                    <a:cs typeface="Times New Roman" panose="02020603050405020304" pitchFamily="18" charset="0"/>
                  </a:rPr>
                  <a:t>、</a:t>
                </a:r>
                <a:r>
                  <a:rPr lang="en-US" altLang="zh-CN" sz="2000" i="1" dirty="0">
                    <a:solidFill>
                      <a:schemeClr val="bg1"/>
                    </a:solidFill>
                    <a:cs typeface="Times New Roman" panose="02020603050405020304" pitchFamily="18" charset="0"/>
                  </a:rPr>
                  <a:t>R</a:t>
                </a:r>
                <a:r>
                  <a:rPr lang="en-US" altLang="zh-CN" sz="2000" dirty="0">
                    <a:solidFill>
                      <a:schemeClr val="bg1"/>
                    </a:solidFill>
                    <a:cs typeface="Times New Roman" panose="02020603050405020304" pitchFamily="18" charset="0"/>
                  </a:rPr>
                  <a:t>(z)</a:t>
                </a:r>
                <a:r>
                  <a:rPr lang="zh-CN" altLang="zh-CN" sz="2000" dirty="0">
                    <a:solidFill>
                      <a:schemeClr val="bg1"/>
                    </a:solidFill>
                    <a:cs typeface="Times New Roman" panose="02020603050405020304" pitchFamily="18" charset="0"/>
                  </a:rPr>
                  <a:t>，则场可以写成如下形式：</a:t>
                </a:r>
              </a:p>
              <a:p>
                <a:r>
                  <a:rPr lang="en-US" altLang="zh-CN" dirty="0">
                    <a:solidFill>
                      <a:schemeClr val="bg1"/>
                    </a:solidFill>
                    <a:cs typeface="Times New Roman" panose="02020603050405020304" pitchFamily="18" charset="0"/>
                  </a:rPr>
                  <a:t>	               </a:t>
                </a:r>
                <a14:m>
                  <m:oMath xmlns:m="http://schemas.openxmlformats.org/officeDocument/2006/math">
                    <m:sSub>
                      <m:sSubPr>
                        <m:ctrlPr>
                          <a:rPr lang="en-US" altLang="zh-CN" sz="2030" b="0" i="1" smtClean="0">
                            <a:solidFill>
                              <a:schemeClr val="bg1"/>
                            </a:solidFill>
                            <a:latin typeface="Cambria Math" panose="02040503050406030204" pitchFamily="18" charset="0"/>
                          </a:rPr>
                        </m:ctrlPr>
                      </m:sSubPr>
                      <m:e>
                        <m:r>
                          <a:rPr lang="en-US" altLang="zh-CN" sz="2030" b="0" i="1" smtClean="0">
                            <a:solidFill>
                              <a:schemeClr val="bg1"/>
                            </a:solidFill>
                            <a:latin typeface="Cambria Math" panose="02040503050406030204"/>
                          </a:rPr>
                          <m:t>𝐸</m:t>
                        </m:r>
                      </m:e>
                      <m:sub>
                        <m:r>
                          <a:rPr lang="en-US" altLang="zh-CN" sz="2030" b="0" i="1" smtClean="0">
                            <a:solidFill>
                              <a:schemeClr val="bg1"/>
                            </a:solidFill>
                            <a:latin typeface="Cambria Math" panose="02040503050406030204"/>
                          </a:rPr>
                          <m:t>𝑦</m:t>
                        </m:r>
                      </m:sub>
                    </m:sSub>
                    <m:d>
                      <m:dPr>
                        <m:ctrlPr>
                          <a:rPr lang="en-US" altLang="zh-CN" sz="2030" b="0" i="1" smtClean="0">
                            <a:solidFill>
                              <a:schemeClr val="bg1"/>
                            </a:solidFill>
                            <a:latin typeface="Cambria Math" panose="02040503050406030204" pitchFamily="18" charset="0"/>
                          </a:rPr>
                        </m:ctrlPr>
                      </m:dPr>
                      <m:e>
                        <m:r>
                          <a:rPr lang="en-US" altLang="zh-CN" sz="2030" b="0" i="1" smtClean="0">
                            <a:solidFill>
                              <a:schemeClr val="bg1"/>
                            </a:solidFill>
                            <a:latin typeface="Cambria Math" panose="02040503050406030204"/>
                          </a:rPr>
                          <m:t>𝑥</m:t>
                        </m:r>
                        <m:r>
                          <a:rPr lang="en-US" altLang="zh-CN" sz="2030" b="0" i="1" smtClean="0">
                            <a:solidFill>
                              <a:schemeClr val="bg1"/>
                            </a:solidFill>
                            <a:latin typeface="Cambria Math" panose="02040503050406030204"/>
                          </a:rPr>
                          <m:t>,</m:t>
                        </m:r>
                        <m:r>
                          <a:rPr lang="en-US" altLang="zh-CN" sz="2030" b="0" i="1" smtClean="0">
                            <a:solidFill>
                              <a:schemeClr val="bg1"/>
                            </a:solidFill>
                            <a:latin typeface="Cambria Math" panose="02040503050406030204"/>
                          </a:rPr>
                          <m:t>𝑧</m:t>
                        </m:r>
                      </m:e>
                    </m:d>
                    <m:r>
                      <a:rPr lang="en-US" altLang="zh-CN" sz="2030" b="0" i="1" smtClean="0">
                        <a:solidFill>
                          <a:schemeClr val="bg1"/>
                        </a:solidFill>
                        <a:latin typeface="Cambria Math" panose="02040503050406030204"/>
                      </a:rPr>
                      <m:t>=</m:t>
                    </m:r>
                    <m:nary>
                      <m:naryPr>
                        <m:chr m:val="∑"/>
                        <m:subHide m:val="on"/>
                        <m:supHide m:val="on"/>
                        <m:ctrlPr>
                          <a:rPr lang="en-US" altLang="zh-CN" sz="2030" b="0" i="1" smtClean="0">
                            <a:solidFill>
                              <a:schemeClr val="bg1"/>
                            </a:solidFill>
                            <a:latin typeface="Cambria Math" panose="02040503050406030204" pitchFamily="18" charset="0"/>
                          </a:rPr>
                        </m:ctrlPr>
                      </m:naryPr>
                      <m:sub/>
                      <m:sup/>
                      <m:e>
                        <m:d>
                          <m:dPr>
                            <m:begChr m:val="["/>
                            <m:endChr m:val="]"/>
                            <m:ctrlPr>
                              <a:rPr lang="en-US" altLang="zh-CN" sz="2030" b="0" i="1" smtClean="0">
                                <a:solidFill>
                                  <a:schemeClr val="bg1"/>
                                </a:solidFill>
                                <a:latin typeface="Cambria Math" panose="02040503050406030204" pitchFamily="18" charset="0"/>
                              </a:rPr>
                            </m:ctrlPr>
                          </m:dPr>
                          <m:e>
                            <m:sSub>
                              <m:sSubPr>
                                <m:ctrlPr>
                                  <a:rPr lang="en-US" altLang="zh-CN" sz="2030" b="0" i="1" smtClean="0">
                                    <a:solidFill>
                                      <a:schemeClr val="bg1"/>
                                    </a:solidFill>
                                    <a:latin typeface="Cambria Math" panose="02040503050406030204" pitchFamily="18" charset="0"/>
                                  </a:rPr>
                                </m:ctrlPr>
                              </m:sSubPr>
                              <m:e>
                                <m:r>
                                  <a:rPr lang="en-US" altLang="zh-CN" sz="2030" b="0" i="1" smtClean="0">
                                    <a:solidFill>
                                      <a:schemeClr val="bg1"/>
                                    </a:solidFill>
                                    <a:latin typeface="Cambria Math" panose="02040503050406030204"/>
                                  </a:rPr>
                                  <m:t>𝑅</m:t>
                                </m:r>
                              </m:e>
                              <m:sub>
                                <m:r>
                                  <a:rPr lang="en-US" altLang="zh-CN" sz="2030" b="0" i="1" smtClean="0">
                                    <a:solidFill>
                                      <a:schemeClr val="bg1"/>
                                    </a:solidFill>
                                    <a:latin typeface="Cambria Math" panose="02040503050406030204"/>
                                  </a:rPr>
                                  <m:t>𝑗</m:t>
                                </m:r>
                              </m:sub>
                            </m:sSub>
                            <m:sSup>
                              <m:sSupPr>
                                <m:ctrlPr>
                                  <a:rPr lang="en-US" altLang="zh-CN" sz="2030" b="0" i="1" smtClean="0">
                                    <a:solidFill>
                                      <a:schemeClr val="bg1"/>
                                    </a:solidFill>
                                    <a:latin typeface="Cambria Math" panose="02040503050406030204" pitchFamily="18" charset="0"/>
                                  </a:rPr>
                                </m:ctrlPr>
                              </m:sSupPr>
                              <m:e>
                                <m:r>
                                  <a:rPr lang="en-US" altLang="zh-CN" sz="2030" b="0" i="1" smtClean="0">
                                    <a:solidFill>
                                      <a:schemeClr val="bg1"/>
                                    </a:solidFill>
                                    <a:latin typeface="Cambria Math" panose="02040503050406030204"/>
                                  </a:rPr>
                                  <m:t>𝑒</m:t>
                                </m:r>
                              </m:e>
                              <m:sup>
                                <m:r>
                                  <a:rPr lang="en-US" altLang="zh-CN" sz="2030" b="0" i="1" smtClean="0">
                                    <a:solidFill>
                                      <a:schemeClr val="bg1"/>
                                    </a:solidFill>
                                    <a:latin typeface="Cambria Math" panose="02040503050406030204"/>
                                  </a:rPr>
                                  <m:t>𝑖</m:t>
                                </m:r>
                                <m:sSub>
                                  <m:sSubPr>
                                    <m:ctrlPr>
                                      <a:rPr lang="en-US" altLang="zh-CN" sz="2030" b="0" i="1" smtClean="0">
                                        <a:solidFill>
                                          <a:schemeClr val="bg1"/>
                                        </a:solidFill>
                                        <a:latin typeface="Cambria Math" panose="02040503050406030204" pitchFamily="18" charset="0"/>
                                      </a:rPr>
                                    </m:ctrlPr>
                                  </m:sSubPr>
                                  <m:e>
                                    <m:r>
                                      <a:rPr lang="zh-CN" altLang="en-US" sz="2030" b="0" i="1" smtClean="0">
                                        <a:solidFill>
                                          <a:schemeClr val="bg1"/>
                                        </a:solidFill>
                                        <a:latin typeface="Cambria Math" panose="02040503050406030204"/>
                                      </a:rPr>
                                      <m:t>𝛽</m:t>
                                    </m:r>
                                  </m:e>
                                  <m:sub>
                                    <m:r>
                                      <a:rPr lang="en-US" altLang="zh-CN" sz="2030" b="0" i="1" smtClean="0">
                                        <a:solidFill>
                                          <a:schemeClr val="bg1"/>
                                        </a:solidFill>
                                        <a:latin typeface="Cambria Math" panose="02040503050406030204"/>
                                      </a:rPr>
                                      <m:t>𝑗</m:t>
                                    </m:r>
                                  </m:sub>
                                </m:sSub>
                                <m:r>
                                  <a:rPr lang="en-US" altLang="zh-CN" sz="2030" b="0" i="1" smtClean="0">
                                    <a:solidFill>
                                      <a:schemeClr val="bg1"/>
                                    </a:solidFill>
                                    <a:latin typeface="Cambria Math" panose="02040503050406030204"/>
                                  </a:rPr>
                                  <m:t>𝑧</m:t>
                                </m:r>
                              </m:sup>
                            </m:sSup>
                            <m:r>
                              <a:rPr lang="en-US" altLang="zh-CN" sz="2030" b="0" i="1" smtClean="0">
                                <a:solidFill>
                                  <a:schemeClr val="bg1"/>
                                </a:solidFill>
                                <a:latin typeface="Cambria Math" panose="02040503050406030204"/>
                              </a:rPr>
                              <m:t>+</m:t>
                            </m:r>
                            <m:sSub>
                              <m:sSubPr>
                                <m:ctrlPr>
                                  <a:rPr lang="en-US" altLang="zh-CN" sz="2030" b="0" i="1" smtClean="0">
                                    <a:solidFill>
                                      <a:schemeClr val="bg1"/>
                                    </a:solidFill>
                                    <a:latin typeface="Cambria Math" panose="02040503050406030204" pitchFamily="18" charset="0"/>
                                  </a:rPr>
                                </m:ctrlPr>
                              </m:sSubPr>
                              <m:e>
                                <m:r>
                                  <a:rPr lang="en-US" altLang="zh-CN" sz="2030" b="0" i="1" smtClean="0">
                                    <a:solidFill>
                                      <a:schemeClr val="bg1"/>
                                    </a:solidFill>
                                    <a:latin typeface="Cambria Math" panose="02040503050406030204"/>
                                  </a:rPr>
                                  <m:t>𝑆</m:t>
                                </m:r>
                              </m:e>
                              <m:sub>
                                <m:r>
                                  <a:rPr lang="en-US" altLang="zh-CN" sz="2030" b="0" i="1" smtClean="0">
                                    <a:solidFill>
                                      <a:schemeClr val="bg1"/>
                                    </a:solidFill>
                                    <a:latin typeface="Cambria Math" panose="02040503050406030204"/>
                                  </a:rPr>
                                  <m:t>𝑗</m:t>
                                </m:r>
                              </m:sub>
                            </m:sSub>
                            <m:sSup>
                              <m:sSupPr>
                                <m:ctrlPr>
                                  <a:rPr lang="en-US" altLang="zh-CN" sz="2030" b="0" i="1" smtClean="0">
                                    <a:solidFill>
                                      <a:schemeClr val="bg1"/>
                                    </a:solidFill>
                                    <a:latin typeface="Cambria Math" panose="02040503050406030204" pitchFamily="18" charset="0"/>
                                  </a:rPr>
                                </m:ctrlPr>
                              </m:sSupPr>
                              <m:e>
                                <m:r>
                                  <a:rPr lang="en-US" altLang="zh-CN" sz="2030" b="0" i="1" smtClean="0">
                                    <a:solidFill>
                                      <a:schemeClr val="bg1"/>
                                    </a:solidFill>
                                    <a:latin typeface="Cambria Math" panose="02040503050406030204"/>
                                  </a:rPr>
                                  <m:t>𝑒</m:t>
                                </m:r>
                              </m:e>
                              <m:sup>
                                <m:r>
                                  <a:rPr lang="en-US" altLang="zh-CN" sz="2030" b="0" i="1" smtClean="0">
                                    <a:solidFill>
                                      <a:schemeClr val="bg1"/>
                                    </a:solidFill>
                                    <a:latin typeface="Cambria Math" panose="02040503050406030204"/>
                                  </a:rPr>
                                  <m:t>−</m:t>
                                </m:r>
                                <m:r>
                                  <a:rPr lang="en-US" altLang="zh-CN" sz="2030" b="0" i="1" smtClean="0">
                                    <a:solidFill>
                                      <a:schemeClr val="bg1"/>
                                    </a:solidFill>
                                    <a:latin typeface="Cambria Math" panose="02040503050406030204"/>
                                  </a:rPr>
                                  <m:t>𝑖</m:t>
                                </m:r>
                                <m:sSub>
                                  <m:sSubPr>
                                    <m:ctrlPr>
                                      <a:rPr lang="en-US" altLang="zh-CN" sz="2030" b="0" i="1" smtClean="0">
                                        <a:solidFill>
                                          <a:schemeClr val="bg1"/>
                                        </a:solidFill>
                                        <a:latin typeface="Cambria Math" panose="02040503050406030204" pitchFamily="18" charset="0"/>
                                      </a:rPr>
                                    </m:ctrlPr>
                                  </m:sSubPr>
                                  <m:e>
                                    <m:r>
                                      <a:rPr lang="zh-CN" altLang="en-US" sz="2030" b="0" i="1" smtClean="0">
                                        <a:solidFill>
                                          <a:schemeClr val="bg1"/>
                                        </a:solidFill>
                                        <a:latin typeface="Cambria Math" panose="02040503050406030204"/>
                                      </a:rPr>
                                      <m:t>𝛽</m:t>
                                    </m:r>
                                  </m:e>
                                  <m:sub>
                                    <m:r>
                                      <a:rPr lang="en-US" altLang="zh-CN" sz="2030" b="0" i="1" smtClean="0">
                                        <a:solidFill>
                                          <a:schemeClr val="bg1"/>
                                        </a:solidFill>
                                        <a:latin typeface="Cambria Math" panose="02040503050406030204"/>
                                      </a:rPr>
                                      <m:t>𝑗</m:t>
                                    </m:r>
                                  </m:sub>
                                </m:sSub>
                                <m:r>
                                  <a:rPr lang="en-US" altLang="zh-CN" sz="2030" b="0" i="1" smtClean="0">
                                    <a:solidFill>
                                      <a:schemeClr val="bg1"/>
                                    </a:solidFill>
                                    <a:latin typeface="Cambria Math" panose="02040503050406030204"/>
                                  </a:rPr>
                                  <m:t>𝑧</m:t>
                                </m:r>
                              </m:sup>
                            </m:sSup>
                          </m:e>
                        </m:d>
                        <m:sSub>
                          <m:sSubPr>
                            <m:ctrlPr>
                              <a:rPr lang="en-US" altLang="zh-CN" sz="2030" b="0" i="1" smtClean="0">
                                <a:solidFill>
                                  <a:schemeClr val="bg1"/>
                                </a:solidFill>
                                <a:latin typeface="Cambria Math" panose="02040503050406030204" pitchFamily="18" charset="0"/>
                              </a:rPr>
                            </m:ctrlPr>
                          </m:sSubPr>
                          <m:e>
                            <m:r>
                              <a:rPr lang="en-US" altLang="zh-CN" sz="2030" b="0" i="1" smtClean="0">
                                <a:solidFill>
                                  <a:schemeClr val="bg1"/>
                                </a:solidFill>
                                <a:latin typeface="Cambria Math" panose="02040503050406030204"/>
                              </a:rPr>
                              <m:t>𝐸</m:t>
                            </m:r>
                          </m:e>
                          <m:sub>
                            <m:r>
                              <a:rPr lang="en-US" altLang="zh-CN" sz="2030" b="0" i="1" smtClean="0">
                                <a:solidFill>
                                  <a:schemeClr val="bg1"/>
                                </a:solidFill>
                                <a:latin typeface="Cambria Math" panose="02040503050406030204"/>
                              </a:rPr>
                              <m:t>𝑗</m:t>
                            </m:r>
                          </m:sub>
                        </m:sSub>
                        <m:r>
                          <a:rPr lang="en-US" altLang="zh-CN" sz="2030" b="0" i="1" smtClean="0">
                            <a:solidFill>
                              <a:schemeClr val="bg1"/>
                            </a:solidFill>
                            <a:latin typeface="Cambria Math" panose="02040503050406030204"/>
                          </a:rPr>
                          <m:t>(</m:t>
                        </m:r>
                        <m:r>
                          <a:rPr lang="en-US" altLang="zh-CN" sz="2030" b="0" i="1" smtClean="0">
                            <a:solidFill>
                              <a:schemeClr val="bg1"/>
                            </a:solidFill>
                            <a:latin typeface="Cambria Math" panose="02040503050406030204"/>
                          </a:rPr>
                          <m:t>𝑥</m:t>
                        </m:r>
                        <m:r>
                          <a:rPr lang="en-US" altLang="zh-CN" sz="2030" b="0" i="1" smtClean="0">
                            <a:solidFill>
                              <a:schemeClr val="bg1"/>
                            </a:solidFill>
                            <a:latin typeface="Cambria Math" panose="02040503050406030204"/>
                          </a:rPr>
                          <m:t>)</m:t>
                        </m:r>
                      </m:e>
                    </m:nary>
                  </m:oMath>
                </a14:m>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a:p>
                <a:r>
                  <a:rPr lang="zh-CN" altLang="zh-CN" sz="2000" dirty="0">
                    <a:solidFill>
                      <a:schemeClr val="bg1"/>
                    </a:solidFill>
                    <a:cs typeface="Times New Roman" panose="02020603050405020304" pitchFamily="18" charset="0"/>
                  </a:rPr>
                  <a:t>其中</a:t>
                </a:r>
                <a:r>
                  <a:rPr lang="en-US" altLang="zh-CN" sz="2000" i="1" dirty="0">
                    <a:solidFill>
                      <a:schemeClr val="bg1"/>
                    </a:solidFill>
                    <a:cs typeface="Times New Roman" panose="02020603050405020304" pitchFamily="18" charset="0"/>
                  </a:rPr>
                  <a:t>j</a:t>
                </a:r>
                <a:r>
                  <a:rPr lang="zh-CN" altLang="zh-CN" sz="2000" dirty="0">
                    <a:solidFill>
                      <a:schemeClr val="bg1"/>
                    </a:solidFill>
                    <a:cs typeface="Times New Roman" panose="02020603050405020304" pitchFamily="18" charset="0"/>
                  </a:rPr>
                  <a:t>表示</a:t>
                </a:r>
                <a:r>
                  <a:rPr lang="en-US" altLang="zh-CN" sz="2000" i="1" dirty="0" err="1">
                    <a:solidFill>
                      <a:schemeClr val="bg1"/>
                    </a:solidFill>
                    <a:cs typeface="Times New Roman" panose="02020603050405020304" pitchFamily="18" charset="0"/>
                  </a:rPr>
                  <a:t>j</a:t>
                </a:r>
                <a:r>
                  <a:rPr lang="en-US" altLang="zh-CN" sz="2000" i="1" baseline="-25000" dirty="0" err="1">
                    <a:solidFill>
                      <a:schemeClr val="bg1"/>
                    </a:solidFill>
                    <a:cs typeface="Times New Roman" panose="02020603050405020304" pitchFamily="18" charset="0"/>
                  </a:rPr>
                  <a:t>th</a:t>
                </a:r>
                <a:r>
                  <a:rPr lang="zh-CN" altLang="zh-CN" sz="2000" dirty="0">
                    <a:solidFill>
                      <a:schemeClr val="bg1"/>
                    </a:solidFill>
                    <a:cs typeface="Times New Roman" panose="02020603050405020304" pitchFamily="18" charset="0"/>
                  </a:rPr>
                  <a:t>个横模。</a:t>
                </a:r>
                <a:r>
                  <a:rPr lang="en-US" altLang="zh-CN" sz="2000" i="1" dirty="0" err="1">
                    <a:solidFill>
                      <a:schemeClr val="bg1"/>
                    </a:solidFill>
                    <a:cs typeface="Times New Roman" panose="02020603050405020304" pitchFamily="18" charset="0"/>
                  </a:rPr>
                  <a:t>R</a:t>
                </a:r>
                <a:r>
                  <a:rPr lang="en-US" altLang="zh-CN" sz="2000" i="1" baseline="-25000" dirty="0" err="1">
                    <a:solidFill>
                      <a:schemeClr val="bg1"/>
                    </a:solidFill>
                    <a:cs typeface="Times New Roman" panose="02020603050405020304" pitchFamily="18" charset="0"/>
                  </a:rPr>
                  <a:t>j</a:t>
                </a:r>
                <a:r>
                  <a:rPr lang="zh-CN" altLang="zh-CN" sz="2000" dirty="0">
                    <a:solidFill>
                      <a:schemeClr val="bg1"/>
                    </a:solidFill>
                    <a:cs typeface="Times New Roman" panose="02020603050405020304" pitchFamily="18" charset="0"/>
                  </a:rPr>
                  <a:t>和</a:t>
                </a:r>
                <a:r>
                  <a:rPr lang="en-US" altLang="zh-CN" sz="2000" i="1" dirty="0" err="1">
                    <a:solidFill>
                      <a:schemeClr val="bg1"/>
                    </a:solidFill>
                    <a:cs typeface="Times New Roman" panose="02020603050405020304" pitchFamily="18" charset="0"/>
                  </a:rPr>
                  <a:t>S</a:t>
                </a:r>
                <a:r>
                  <a:rPr lang="en-US" altLang="zh-CN" sz="2000" i="1" baseline="-25000" dirty="0" err="1">
                    <a:solidFill>
                      <a:schemeClr val="bg1"/>
                    </a:solidFill>
                    <a:cs typeface="Times New Roman" panose="02020603050405020304" pitchFamily="18" charset="0"/>
                  </a:rPr>
                  <a:t>j</a:t>
                </a:r>
                <a:r>
                  <a:rPr lang="zh-CN" altLang="zh-CN" sz="2000" dirty="0">
                    <a:solidFill>
                      <a:schemeClr val="bg1"/>
                    </a:solidFill>
                    <a:cs typeface="Times New Roman" panose="02020603050405020304" pitchFamily="18" charset="0"/>
                  </a:rPr>
                  <a:t>分别表示沿＋</a:t>
                </a:r>
                <a:r>
                  <a:rPr lang="en-US" altLang="zh-CN" sz="2000" dirty="0">
                    <a:solidFill>
                      <a:schemeClr val="bg1"/>
                    </a:solidFill>
                    <a:cs typeface="Times New Roman" panose="02020603050405020304" pitchFamily="18" charset="0"/>
                  </a:rPr>
                  <a:t>z</a:t>
                </a:r>
                <a:r>
                  <a:rPr lang="zh-CN" altLang="zh-CN" sz="2000" dirty="0">
                    <a:solidFill>
                      <a:schemeClr val="bg1"/>
                    </a:solidFill>
                    <a:cs typeface="Times New Roman" panose="02020603050405020304" pitchFamily="18" charset="0"/>
                  </a:rPr>
                  <a:t>和－</a:t>
                </a:r>
                <a:r>
                  <a:rPr lang="en-US" altLang="zh-CN" sz="2000" dirty="0">
                    <a:solidFill>
                      <a:schemeClr val="bg1"/>
                    </a:solidFill>
                    <a:cs typeface="Times New Roman" panose="02020603050405020304" pitchFamily="18" charset="0"/>
                  </a:rPr>
                  <a:t>z</a:t>
                </a:r>
                <a:r>
                  <a:rPr lang="zh-CN" altLang="zh-CN" sz="2000" dirty="0">
                    <a:solidFill>
                      <a:schemeClr val="bg1"/>
                    </a:solidFill>
                    <a:cs typeface="Times New Roman" panose="02020603050405020304" pitchFamily="18" charset="0"/>
                  </a:rPr>
                  <a:t>传播的两个波的慢变振幅。将上式代入</a:t>
                </a:r>
                <a:r>
                  <a:rPr lang="en-US" altLang="zh-CN" sz="2000" dirty="0">
                    <a:solidFill>
                      <a:schemeClr val="bg1"/>
                    </a:solidFill>
                    <a:cs typeface="Times New Roman" panose="02020603050405020304" pitchFamily="18" charset="0"/>
                  </a:rPr>
                  <a:t>5.3.5</a:t>
                </a:r>
                <a:r>
                  <a:rPr lang="zh-CN" altLang="zh-CN" sz="2000" dirty="0">
                    <a:solidFill>
                      <a:schemeClr val="bg1"/>
                    </a:solidFill>
                    <a:cs typeface="Times New Roman" panose="02020603050405020304" pitchFamily="18" charset="0"/>
                  </a:rPr>
                  <a:t>式，在</a:t>
                </a:r>
                <a:r>
                  <a:rPr lang="en-US" altLang="zh-CN" sz="2000" i="1" dirty="0">
                    <a:solidFill>
                      <a:schemeClr val="bg1"/>
                    </a:solidFill>
                    <a:cs typeface="Times New Roman" panose="02020603050405020304" pitchFamily="18" charset="0"/>
                  </a:rPr>
                  <a:t>x</a:t>
                </a:r>
                <a:r>
                  <a:rPr lang="zh-CN" altLang="zh-CN" sz="2000" dirty="0">
                    <a:solidFill>
                      <a:schemeClr val="bg1"/>
                    </a:solidFill>
                    <a:cs typeface="Times New Roman" panose="02020603050405020304" pitchFamily="18" charset="0"/>
                  </a:rPr>
                  <a:t>方向上满足：</a:t>
                </a:r>
                <a:endParaRPr lang="en-US" altLang="zh-CN" sz="2000" dirty="0">
                  <a:solidFill>
                    <a:schemeClr val="bg1"/>
                  </a:solidFill>
                  <a:cs typeface="Times New Roman" panose="02020603050405020304" pitchFamily="18" charset="0"/>
                </a:endParaRPr>
              </a:p>
              <a:p>
                <a:pPr>
                  <a:spcBef>
                    <a:spcPts val="1200"/>
                  </a:spcBef>
                  <a:spcAft>
                    <a:spcPts val="1800"/>
                  </a:spcAft>
                </a:pPr>
                <a:r>
                  <a:rPr lang="en-US" altLang="zh-CN" dirty="0">
                    <a:solidFill>
                      <a:schemeClr val="bg1"/>
                    </a:solidFill>
                    <a:cs typeface="Times New Roman" panose="02020603050405020304" pitchFamily="18" charset="0"/>
                  </a:rPr>
                  <a:t>                                                                                           </a:t>
                </a:r>
              </a:p>
              <a:p>
                <a:r>
                  <a:rPr lang="zh-CN" altLang="zh-CN" sz="2000" dirty="0">
                    <a:solidFill>
                      <a:schemeClr val="bg1"/>
                    </a:solidFill>
                    <a:cs typeface="Times New Roman" panose="02020603050405020304" pitchFamily="18" charset="0"/>
                  </a:rPr>
                  <a:t>由于在光栅处</a:t>
                </a:r>
                <a:r>
                  <a:rPr lang="en-US" altLang="zh-CN" sz="2000" i="1" dirty="0">
                    <a:solidFill>
                      <a:schemeClr val="bg1"/>
                    </a:solidFill>
                    <a:cs typeface="Times New Roman" panose="02020603050405020304" pitchFamily="18" charset="0"/>
                  </a:rPr>
                  <a:t>n</a:t>
                </a:r>
                <a:r>
                  <a:rPr lang="en-US" altLang="zh-CN" sz="2000" i="1" baseline="-25000" dirty="0">
                    <a:solidFill>
                      <a:schemeClr val="bg1"/>
                    </a:solidFill>
                    <a:cs typeface="Times New Roman" panose="02020603050405020304" pitchFamily="18" charset="0"/>
                  </a:rPr>
                  <a:t>0</a:t>
                </a:r>
                <a:r>
                  <a:rPr lang="zh-CN" altLang="zh-CN" sz="2000" dirty="0">
                    <a:solidFill>
                      <a:schemeClr val="bg1"/>
                    </a:solidFill>
                    <a:cs typeface="Times New Roman" panose="02020603050405020304" pitchFamily="18" charset="0"/>
                  </a:rPr>
                  <a:t>不是常数，所以，在光栅处加以细分，并以平均折射率和平板波导近似求</a:t>
                </a:r>
                <a:r>
                  <a:rPr lang="en-US" altLang="zh-CN" sz="2000" i="1" dirty="0" err="1">
                    <a:solidFill>
                      <a:schemeClr val="bg1"/>
                    </a:solidFill>
                    <a:cs typeface="Times New Roman" panose="02020603050405020304" pitchFamily="18" charset="0"/>
                  </a:rPr>
                  <a:t>E</a:t>
                </a:r>
                <a:r>
                  <a:rPr lang="en-US" altLang="zh-CN" sz="2000" i="1" baseline="-25000" dirty="0" err="1">
                    <a:solidFill>
                      <a:schemeClr val="bg1"/>
                    </a:solidFill>
                    <a:cs typeface="Times New Roman" panose="02020603050405020304" pitchFamily="18" charset="0"/>
                  </a:rPr>
                  <a:t>j</a:t>
                </a:r>
                <a:r>
                  <a:rPr lang="zh-CN" altLang="zh-CN" sz="2000" dirty="0">
                    <a:solidFill>
                      <a:schemeClr val="bg1"/>
                    </a:solidFill>
                    <a:cs typeface="Times New Roman" panose="02020603050405020304" pitchFamily="18" charset="0"/>
                  </a:rPr>
                  <a:t>。平面波导近似是指每个周期都看成平板波导，平均折射率指的是每个周期内折射率的平均值，由此可导出</a:t>
                </a:r>
                <a:r>
                  <a:rPr lang="zh-CN" altLang="zh-CN" dirty="0">
                    <a:solidFill>
                      <a:schemeClr val="bg1"/>
                    </a:solidFill>
                    <a:cs typeface="Times New Roman" panose="02020603050405020304" pitchFamily="18" charset="0"/>
                  </a:rPr>
                  <a:t>：</a:t>
                </a:r>
              </a:p>
              <a:p>
                <a:pPr>
                  <a:spcBef>
                    <a:spcPts val="1200"/>
                  </a:spcBef>
                </a:pPr>
                <a:r>
                  <a:rPr lang="en-US" altLang="zh-CN" dirty="0">
                    <a:solidFill>
                      <a:schemeClr val="bg1"/>
                    </a:solidFill>
                    <a:cs typeface="Times New Roman" panose="02020603050405020304" pitchFamily="18" charset="0"/>
                  </a:rPr>
                  <a:t>	</a:t>
                </a:r>
                <a:endParaRPr lang="zh-CN" altLang="en-US" dirty="0">
                  <a:solidFill>
                    <a:schemeClr val="bg1"/>
                  </a:solidFill>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5400" y="1772816"/>
                <a:ext cx="8233200" cy="4390241"/>
              </a:xfrm>
              <a:prstGeom prst="rect">
                <a:avLst/>
              </a:prstGeom>
              <a:blipFill rotWithShape="1">
                <a:blip r:embed="rId3"/>
                <a:stretch>
                  <a:fillRect l="-1" t="-12" r="-1127" b="9"/>
                </a:stretch>
              </a:blipFill>
            </p:spPr>
            <p:txBody>
              <a:bodyPr/>
              <a:lstStyle/>
              <a:p>
                <a:r>
                  <a:rPr lang="zh-CN" altLang="en-US">
                    <a:noFill/>
                  </a:rPr>
                  <a:t> </a:t>
                </a:r>
              </a:p>
            </p:txBody>
          </p:sp>
        </mc:Fallback>
      </mc:AlternateContent>
      <p:sp>
        <p:nvSpPr>
          <p:cNvPr id="9" name="Rectangle 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2786062" y="3772321"/>
          <a:ext cx="3571875" cy="723900"/>
        </p:xfrm>
        <a:graphic>
          <a:graphicData uri="http://schemas.openxmlformats.org/presentationml/2006/ole">
            <mc:AlternateContent xmlns:mc="http://schemas.openxmlformats.org/markup-compatibility/2006">
              <mc:Choice xmlns:v="urn:schemas-microsoft-com:vml" Requires="v">
                <p:oleObj name="公式" r:id="rId4" imgW="2095500" imgH="431800" progId="Equation.3">
                  <p:embed/>
                </p:oleObj>
              </mc:Choice>
              <mc:Fallback>
                <p:oleObj name="公式" r:id="rId4" imgW="2095500" imgH="431800" progId="Equation.3">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62" y="3772321"/>
                        <a:ext cx="35718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3271836" y="5507228"/>
          <a:ext cx="2600325" cy="752475"/>
        </p:xfrm>
        <a:graphic>
          <a:graphicData uri="http://schemas.openxmlformats.org/presentationml/2006/ole">
            <mc:AlternateContent xmlns:mc="http://schemas.openxmlformats.org/markup-compatibility/2006">
              <mc:Choice xmlns:v="urn:schemas-microsoft-com:vml" Requires="v">
                <p:oleObj name="公式" r:id="rId6" imgW="1676400" imgH="482600" progId="Equation.3">
                  <p:embed/>
                </p:oleObj>
              </mc:Choice>
              <mc:Fallback>
                <p:oleObj name="公式" r:id="rId6" imgW="1676400" imgH="482600" progId="Equation.3">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836" y="5507228"/>
                        <a:ext cx="26003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7380312" y="2391271"/>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(5.3.6)</a:t>
            </a:r>
            <a:endParaRPr lang="zh-CN" altLang="en-US" dirty="0">
              <a:solidFill>
                <a:schemeClr val="bg1"/>
              </a:solidFill>
              <a:cs typeface="Times New Roman" panose="02020603050405020304" pitchFamily="18" charset="0"/>
            </a:endParaRPr>
          </a:p>
        </p:txBody>
      </p:sp>
      <p:sp>
        <p:nvSpPr>
          <p:cNvPr id="4" name="矩形 3"/>
          <p:cNvSpPr/>
          <p:nvPr/>
        </p:nvSpPr>
        <p:spPr>
          <a:xfrm>
            <a:off x="7383021" y="3903439"/>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(5.3.7)</a:t>
            </a:r>
            <a:endParaRPr lang="zh-CN" altLang="en-US" dirty="0">
              <a:solidFill>
                <a:schemeClr val="bg1"/>
              </a:solidFill>
              <a:cs typeface="Times New Roman" panose="02020603050405020304" pitchFamily="18" charset="0"/>
            </a:endParaRPr>
          </a:p>
        </p:txBody>
      </p:sp>
      <p:sp>
        <p:nvSpPr>
          <p:cNvPr id="5" name="矩形 4"/>
          <p:cNvSpPr/>
          <p:nvPr/>
        </p:nvSpPr>
        <p:spPr>
          <a:xfrm>
            <a:off x="7383021" y="5631631"/>
            <a:ext cx="1005403" cy="461665"/>
          </a:xfrm>
          <a:prstGeom prst="rect">
            <a:avLst/>
          </a:prstGeom>
        </p:spPr>
        <p:txBody>
          <a:bodyPr wrap="none">
            <a:spAutoFit/>
          </a:bodyPr>
          <a:lstStyle/>
          <a:p>
            <a:r>
              <a:rPr lang="en-US" altLang="zh-CN" dirty="0">
                <a:solidFill>
                  <a:schemeClr val="bg1"/>
                </a:solidFill>
                <a:cs typeface="Times New Roman" panose="02020603050405020304" pitchFamily="18" charset="0"/>
              </a:rPr>
              <a:t>(5.3.8)</a:t>
            </a:r>
            <a:endParaRPr lang="zh-CN" altLang="en-US" dirty="0">
              <a:solidFill>
                <a:schemeClr val="bg1"/>
              </a:solidFill>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1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8" name="灯片编号占位符 17"/>
          <p:cNvSpPr>
            <a:spLocks noGrp="1"/>
          </p:cNvSpPr>
          <p:nvPr>
            <p:ph type="sldNum" sz="quarter" idx="12"/>
          </p:nvPr>
        </p:nvSpPr>
        <p:spPr/>
        <p:txBody>
          <a:bodyPr/>
          <a:lstStyle/>
          <a:p>
            <a:pPr>
              <a:defRPr/>
            </a:pPr>
            <a:fld id="{21DB720A-B55F-482F-B67E-C97610673E21}" type="slidenum">
              <a:rPr lang="en-US" altLang="zh-CN" smtClean="0"/>
              <a:t>38</a:t>
            </a:fld>
            <a:endParaRPr lang="en-US" altLang="zh-CN" dirty="0"/>
          </a:p>
        </p:txBody>
      </p:sp>
      <p:sp>
        <p:nvSpPr>
          <p:cNvPr id="3" name="Rectangle 9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5315858" y="1861715"/>
          <a:ext cx="876300" cy="542925"/>
        </p:xfrm>
        <a:graphic>
          <a:graphicData uri="http://schemas.openxmlformats.org/presentationml/2006/ole">
            <mc:AlternateContent xmlns:mc="http://schemas.openxmlformats.org/markup-compatibility/2006">
              <mc:Choice xmlns:v="urn:schemas-microsoft-com:vml" Requires="v">
                <p:oleObj name="公式" r:id="rId3" imgW="622300" imgH="393700" progId="Equation.3">
                  <p:embed/>
                </p:oleObj>
              </mc:Choice>
              <mc:Fallback>
                <p:oleObj name="公式" r:id="rId3" imgW="622300" imgH="393700" progId="Equation.3">
                  <p:embed/>
                  <p:pic>
                    <p:nvPicPr>
                      <p:cNvPr id="0" name="Picture 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5858" y="1861715"/>
                        <a:ext cx="87630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10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10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10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9" name="组合 18"/>
          <p:cNvGrpSpPr/>
          <p:nvPr/>
        </p:nvGrpSpPr>
        <p:grpSpPr>
          <a:xfrm>
            <a:off x="467393" y="1394832"/>
            <a:ext cx="8233200" cy="4939814"/>
            <a:chOff x="539552" y="1628800"/>
            <a:chExt cx="8233200" cy="4939814"/>
          </a:xfrm>
        </p:grpSpPr>
        <p:sp>
          <p:nvSpPr>
            <p:cNvPr id="2" name="TextBox 1"/>
            <p:cNvSpPr txBox="1"/>
            <p:nvPr/>
          </p:nvSpPr>
          <p:spPr>
            <a:xfrm>
              <a:off x="539552" y="1628800"/>
              <a:ext cx="8233200" cy="4939814"/>
            </a:xfrm>
            <a:prstGeom prst="rect">
              <a:avLst/>
            </a:prstGeom>
            <a:noFill/>
          </p:spPr>
          <p:txBody>
            <a:bodyPr wrap="square" rtlCol="0">
              <a:spAutoFit/>
            </a:bodyPr>
            <a:lstStyle/>
            <a:p>
              <a:pPr>
                <a:lnSpc>
                  <a:spcPts val="3600"/>
                </a:lnSpc>
              </a:pPr>
              <a:r>
                <a:rPr lang="zh-CN" altLang="zh-CN" dirty="0">
                  <a:solidFill>
                    <a:schemeClr val="bg1"/>
                  </a:solidFill>
                  <a:cs typeface="Times New Roman" panose="02020603050405020304" pitchFamily="18" charset="0"/>
                </a:rPr>
                <a:t>其中</a:t>
              </a:r>
              <a:r>
                <a:rPr lang="en-US" altLang="zh-CN" dirty="0">
                  <a:solidFill>
                    <a:schemeClr val="bg1"/>
                  </a:solidFill>
                  <a:cs typeface="Times New Roman" panose="02020603050405020304" pitchFamily="18" charset="0"/>
                </a:rPr>
                <a:t> </a:t>
              </a:r>
              <a:r>
                <a:rPr lang="el-GR" altLang="zh-CN" dirty="0">
                  <a:solidFill>
                    <a:schemeClr val="bg1"/>
                  </a:solidFill>
                  <a:cs typeface="Times New Roman" panose="02020603050405020304" pitchFamily="18" charset="0"/>
                </a:rPr>
                <a:t>κ</a:t>
              </a:r>
              <a:r>
                <a:rPr lang="en-US" altLang="zh-CN" baseline="-25000" dirty="0">
                  <a:solidFill>
                    <a:schemeClr val="bg1"/>
                  </a:solidFill>
                  <a:cs typeface="Times New Roman" panose="02020603050405020304" pitchFamily="18" charset="0"/>
                </a:rPr>
                <a:t>m</a:t>
              </a:r>
              <a:r>
                <a:rPr lang="zh-CN" altLang="zh-CN" dirty="0">
                  <a:solidFill>
                    <a:schemeClr val="bg1"/>
                  </a:solidFill>
                  <a:cs typeface="Times New Roman" panose="02020603050405020304" pitchFamily="18" charset="0"/>
                </a:rPr>
                <a:t>、</a:t>
              </a:r>
              <a:r>
                <a:rPr lang="el-GR" altLang="zh-CN" dirty="0">
                  <a:solidFill>
                    <a:schemeClr val="bg1"/>
                  </a:solidFill>
                  <a:cs typeface="Times New Roman" panose="02020603050405020304" pitchFamily="18" charset="0"/>
                </a:rPr>
                <a:t>κ</a:t>
              </a:r>
              <a:r>
                <a:rPr lang="en-US" altLang="zh-CN" baseline="-25000" dirty="0">
                  <a:solidFill>
                    <a:schemeClr val="bg1"/>
                  </a:solidFill>
                  <a:cs typeface="Times New Roman" panose="02020603050405020304" pitchFamily="18" charset="0"/>
                </a:rPr>
                <a:t>-m</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表示第</a:t>
              </a:r>
              <a:r>
                <a:rPr lang="en-US" altLang="zh-CN" dirty="0">
                  <a:solidFill>
                    <a:schemeClr val="bg1"/>
                  </a:solidFill>
                  <a:cs typeface="Times New Roman" panose="02020603050405020304" pitchFamily="18" charset="0"/>
                </a:rPr>
                <a:t>m</a:t>
              </a:r>
              <a:r>
                <a:rPr lang="zh-CN" altLang="zh-CN" dirty="0">
                  <a:solidFill>
                    <a:schemeClr val="bg1"/>
                  </a:solidFill>
                  <a:cs typeface="Times New Roman" panose="02020603050405020304" pitchFamily="18" charset="0"/>
                </a:rPr>
                <a:t>级展开的</a:t>
              </a:r>
              <a:r>
                <a:rPr lang="zh-CN" altLang="zh-CN" dirty="0">
                  <a:solidFill>
                    <a:srgbClr val="C00000"/>
                  </a:solidFill>
                  <a:cs typeface="Times New Roman" panose="02020603050405020304" pitchFamily="18" charset="0"/>
                </a:rPr>
                <a:t>光栅的耦合系数</a:t>
              </a:r>
              <a:r>
                <a:rPr lang="zh-CN" altLang="zh-CN" dirty="0">
                  <a:solidFill>
                    <a:schemeClr val="bg1"/>
                  </a:solidFill>
                  <a:cs typeface="Times New Roman" panose="02020603050405020304" pitchFamily="18" charset="0"/>
                </a:rPr>
                <a:t>，耦合系数对于</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至关重要；</a:t>
              </a:r>
              <a:r>
                <a:rPr lang="en-US" altLang="zh-CN"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j</a:t>
              </a:r>
              <a:r>
                <a:rPr lang="en-US" altLang="zh-CN" dirty="0">
                  <a:solidFill>
                    <a:schemeClr val="bg1"/>
                  </a:solidFill>
                  <a:cs typeface="Times New Roman" panose="02020603050405020304" pitchFamily="18" charset="0"/>
                </a:rPr>
                <a:t>-</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0</a:t>
              </a:r>
              <a:r>
                <a:rPr lang="zh-CN" altLang="zh-CN" dirty="0">
                  <a:solidFill>
                    <a:schemeClr val="bg1"/>
                  </a:solidFill>
                  <a:cs typeface="Times New Roman" panose="02020603050405020304" pitchFamily="18" charset="0"/>
                </a:rPr>
                <a:t>，</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表示模式增益或损耗</a:t>
              </a:r>
              <a:r>
                <a:rPr lang="en-US" altLang="zh-CN" dirty="0">
                  <a:solidFill>
                    <a:schemeClr val="bg1"/>
                  </a:solidFill>
                  <a:cs typeface="Times New Roman" panose="02020603050405020304" pitchFamily="18" charset="0"/>
                </a:rPr>
                <a:t>(modal gain or loss)</a:t>
              </a:r>
              <a:r>
                <a:rPr lang="zh-CN" altLang="zh-CN" dirty="0">
                  <a:solidFill>
                    <a:schemeClr val="bg1"/>
                  </a:solidFill>
                  <a:cs typeface="Times New Roman" panose="02020603050405020304" pitchFamily="18" charset="0"/>
                </a:rPr>
                <a:t>，它是平均值可由</a:t>
              </a:r>
              <a:r>
                <a:rPr lang="en-US" altLang="zh-CN" dirty="0">
                  <a:solidFill>
                    <a:schemeClr val="bg1"/>
                  </a:solidFill>
                  <a:cs typeface="Times New Roman" panose="02020603050405020304" pitchFamily="18" charset="0"/>
                </a:rPr>
                <a:t>5.3.7</a:t>
              </a:r>
              <a:r>
                <a:rPr lang="zh-CN" altLang="zh-CN" dirty="0">
                  <a:solidFill>
                    <a:schemeClr val="bg1"/>
                  </a:solidFill>
                  <a:cs typeface="Times New Roman" panose="02020603050405020304" pitchFamily="18" charset="0"/>
                </a:rPr>
                <a:t>推导得出</a:t>
              </a:r>
              <a:r>
                <a:rPr lang="en-US" altLang="zh-CN" dirty="0">
                  <a:solidFill>
                    <a:schemeClr val="bg1"/>
                  </a:solidFill>
                  <a:cs typeface="Times New Roman" panose="02020603050405020304" pitchFamily="18" charset="0"/>
                </a:rPr>
                <a:t>:</a:t>
              </a:r>
            </a:p>
            <a:p>
              <a:pPr indent="457200">
                <a:lnSpc>
                  <a:spcPts val="3600"/>
                </a:lnSpc>
                <a:spcBef>
                  <a:spcPts val="600"/>
                </a:spcBef>
                <a:spcAft>
                  <a:spcPts val="600"/>
                </a:spcAft>
              </a:pPr>
              <a:r>
                <a:rPr lang="en-US" altLang="zh-CN" dirty="0">
                  <a:solidFill>
                    <a:schemeClr val="bg1"/>
                  </a:solidFill>
                  <a:cs typeface="Times New Roman" panose="02020603050405020304" pitchFamily="18" charset="0"/>
                </a:rPr>
                <a:t>                                                                                     </a:t>
              </a:r>
            </a:p>
            <a:p>
              <a:pPr>
                <a:lnSpc>
                  <a:spcPts val="3600"/>
                </a:lnSpc>
                <a:spcBef>
                  <a:spcPts val="600"/>
                </a:spcBef>
                <a:spcAft>
                  <a:spcPts val="600"/>
                </a:spcAft>
              </a:pPr>
              <a:r>
                <a:rPr lang="zh-CN" altLang="zh-CN" dirty="0">
                  <a:solidFill>
                    <a:schemeClr val="bg1"/>
                  </a:solidFill>
                  <a:cs typeface="Times New Roman" panose="02020603050405020304" pitchFamily="18" charset="0"/>
                </a:rPr>
                <a:t>上式中的</a:t>
              </a:r>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表示第</a:t>
              </a:r>
              <a:r>
                <a:rPr lang="en-US" altLang="zh-CN" i="1" dirty="0">
                  <a:solidFill>
                    <a:schemeClr val="bg1"/>
                  </a:solidFill>
                  <a:cs typeface="Times New Roman" panose="02020603050405020304" pitchFamily="18" charset="0"/>
                </a:rPr>
                <a:t>j</a:t>
              </a:r>
              <a:r>
                <a:rPr lang="zh-CN" altLang="zh-CN" dirty="0">
                  <a:solidFill>
                    <a:schemeClr val="bg1"/>
                  </a:solidFill>
                  <a:cs typeface="Times New Roman" panose="02020603050405020304" pitchFamily="18" charset="0"/>
                </a:rPr>
                <a:t>个模式的电场总功率。</a:t>
              </a:r>
            </a:p>
            <a:p>
              <a:r>
                <a:rPr lang="zh-CN" altLang="zh-CN" dirty="0">
                  <a:solidFill>
                    <a:schemeClr val="bg1"/>
                  </a:solidFill>
                  <a:cs typeface="Times New Roman" panose="02020603050405020304" pitchFamily="18" charset="0"/>
                </a:rPr>
                <a:t>第</a:t>
              </a:r>
              <a:r>
                <a:rPr lang="en-US" altLang="zh-CN" i="1" dirty="0">
                  <a:solidFill>
                    <a:schemeClr val="bg1"/>
                  </a:solidFill>
                  <a:cs typeface="Times New Roman" panose="02020603050405020304" pitchFamily="18" charset="0"/>
                </a:rPr>
                <a:t>j</a:t>
              </a:r>
              <a:r>
                <a:rPr lang="zh-CN" altLang="zh-CN" dirty="0">
                  <a:solidFill>
                    <a:schemeClr val="bg1"/>
                  </a:solidFill>
                  <a:cs typeface="Times New Roman" panose="02020603050405020304" pitchFamily="18" charset="0"/>
                </a:rPr>
                <a:t>个</a:t>
              </a:r>
              <a:r>
                <a:rPr lang="en-US" altLang="zh-CN" dirty="0">
                  <a:solidFill>
                    <a:schemeClr val="bg1"/>
                  </a:solidFill>
                  <a:cs typeface="Times New Roman" panose="02020603050405020304" pitchFamily="18" charset="0"/>
                </a:rPr>
                <a:t>TE</a:t>
              </a:r>
              <a:r>
                <a:rPr lang="zh-CN" altLang="zh-CN" dirty="0">
                  <a:solidFill>
                    <a:schemeClr val="bg1"/>
                  </a:solidFill>
                  <a:cs typeface="Times New Roman" panose="02020603050405020304" pitchFamily="18" charset="0"/>
                </a:rPr>
                <a:t>模式的耦合系数</a:t>
              </a:r>
              <a:r>
                <a:rPr lang="en-US" altLang="zh-CN" i="1"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的定义为</a:t>
              </a:r>
              <a:r>
                <a:rPr lang="en-US" altLang="zh-CN" dirty="0">
                  <a:solidFill>
                    <a:schemeClr val="bg1"/>
                  </a:solidFill>
                  <a:cs typeface="Times New Roman" panose="02020603050405020304" pitchFamily="18" charset="0"/>
                </a:rPr>
                <a:t>:</a:t>
              </a:r>
            </a:p>
            <a:p>
              <a:pPr>
                <a:spcBef>
                  <a:spcPts val="600"/>
                </a:spcBef>
                <a:spcAft>
                  <a:spcPts val="600"/>
                </a:spcAft>
              </a:pPr>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pPr>
                <a:spcBef>
                  <a:spcPts val="600"/>
                </a:spcBef>
                <a:spcAft>
                  <a:spcPts val="1200"/>
                </a:spcAft>
              </a:pPr>
              <a:r>
                <a:rPr lang="zh-CN" altLang="zh-CN" dirty="0">
                  <a:solidFill>
                    <a:schemeClr val="bg1"/>
                  </a:solidFill>
                  <a:cs typeface="Times New Roman" panose="02020603050405020304" pitchFamily="18" charset="0"/>
                </a:rPr>
                <a:t>其中</a:t>
              </a:r>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其中，</a:t>
              </a:r>
              <a:r>
                <a:rPr lang="en-US" altLang="zh-CN" dirty="0">
                  <a:solidFill>
                    <a:schemeClr val="bg1"/>
                  </a:solidFill>
                  <a:cs typeface="Times New Roman" panose="02020603050405020304" pitchFamily="18" charset="0"/>
                </a:rPr>
                <a:t>A</a:t>
              </a:r>
              <a:r>
                <a:rPr lang="en-US" altLang="zh-CN" baseline="-25000" dirty="0">
                  <a:solidFill>
                    <a:schemeClr val="bg1"/>
                  </a:solidFill>
                  <a:cs typeface="Times New Roman" panose="02020603050405020304" pitchFamily="18" charset="0"/>
                </a:rPr>
                <a:t>m</a:t>
              </a:r>
              <a:r>
                <a:rPr lang="zh-CN" altLang="zh-CN" dirty="0">
                  <a:solidFill>
                    <a:schemeClr val="bg1"/>
                  </a:solidFill>
                  <a:cs typeface="Times New Roman" panose="02020603050405020304" pitchFamily="18" charset="0"/>
                </a:rPr>
                <a:t>是</a:t>
              </a:r>
              <a:r>
                <a:rPr lang="en-US" altLang="zh-CN" dirty="0">
                  <a:solidFill>
                    <a:schemeClr val="bg1"/>
                  </a:solidFill>
                  <a:cs typeface="Times New Roman" panose="02020603050405020304" pitchFamily="18" charset="0"/>
                </a:rPr>
                <a:t>m</a:t>
              </a:r>
              <a:r>
                <a:rPr lang="zh-CN" altLang="zh-CN" dirty="0">
                  <a:solidFill>
                    <a:schemeClr val="bg1"/>
                  </a:solidFill>
                  <a:cs typeface="Times New Roman" panose="02020603050405020304" pitchFamily="18" charset="0"/>
                </a:rPr>
                <a:t>级光栅的折射率的</a:t>
              </a:r>
              <a:r>
                <a:rPr lang="en-US" altLang="zh-CN" dirty="0">
                  <a:solidFill>
                    <a:schemeClr val="bg1"/>
                  </a:solidFill>
                  <a:cs typeface="Times New Roman" panose="02020603050405020304" pitchFamily="18" charset="0"/>
                </a:rPr>
                <a:t>x</a:t>
              </a:r>
              <a:r>
                <a:rPr lang="zh-CN" altLang="zh-CN" dirty="0">
                  <a:solidFill>
                    <a:schemeClr val="bg1"/>
                  </a:solidFill>
                  <a:cs typeface="Times New Roman" panose="02020603050405020304" pitchFamily="18" charset="0"/>
                </a:rPr>
                <a:t>分量。</a:t>
              </a:r>
              <a:endParaRPr lang="zh-CN" altLang="en-US" dirty="0">
                <a:solidFill>
                  <a:schemeClr val="bg1"/>
                </a:solidFill>
                <a:cs typeface="Times New Roman" panose="02020603050405020304" pitchFamily="18" charset="0"/>
              </a:endParaRPr>
            </a:p>
          </p:txBody>
        </p:sp>
        <p:graphicFrame>
          <p:nvGraphicFramePr>
            <p:cNvPr id="6" name="对象 5"/>
            <p:cNvGraphicFramePr>
              <a:graphicFrameLocks noChangeAspect="1"/>
            </p:cNvGraphicFramePr>
            <p:nvPr/>
          </p:nvGraphicFramePr>
          <p:xfrm>
            <a:off x="2979751" y="3012843"/>
            <a:ext cx="3352800" cy="628650"/>
          </p:xfrm>
          <a:graphic>
            <a:graphicData uri="http://schemas.openxmlformats.org/presentationml/2006/ole">
              <mc:AlternateContent xmlns:mc="http://schemas.openxmlformats.org/markup-compatibility/2006">
                <mc:Choice xmlns:v="urn:schemas-microsoft-com:vml" Requires="v">
                  <p:oleObj name="公式" r:id="rId5" imgW="2273300" imgH="431800" progId="Equation.3">
                    <p:embed/>
                  </p:oleObj>
                </mc:Choice>
                <mc:Fallback>
                  <p:oleObj name="公式" r:id="rId5" imgW="2273300" imgH="431800" progId="Equation.3">
                    <p:embed/>
                    <p:pic>
                      <p:nvPicPr>
                        <p:cNvPr id="0" name="Picture 2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9751" y="3012843"/>
                          <a:ext cx="33528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3684601" y="3726263"/>
            <a:ext cx="1943100" cy="476250"/>
          </p:xfrm>
          <a:graphic>
            <a:graphicData uri="http://schemas.openxmlformats.org/presentationml/2006/ole">
              <mc:AlternateContent xmlns:mc="http://schemas.openxmlformats.org/markup-compatibility/2006">
                <mc:Choice xmlns:v="urn:schemas-microsoft-com:vml" Requires="v">
                  <p:oleObj name="公式" r:id="rId7" imgW="1333500" imgH="330200" progId="Equation.3">
                    <p:embed/>
                  </p:oleObj>
                </mc:Choice>
                <mc:Fallback>
                  <p:oleObj name="公式" r:id="rId7" imgW="1333500" imgH="330200" progId="Equation.3">
                    <p:embed/>
                    <p:pic>
                      <p:nvPicPr>
                        <p:cNvPr id="0" name="Picture 2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4601" y="3726263"/>
                          <a:ext cx="1943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3972646" y="5019140"/>
            <a:ext cx="1343025" cy="371475"/>
          </p:xfrm>
          <a:graphic>
            <a:graphicData uri="http://schemas.openxmlformats.org/presentationml/2006/ole">
              <mc:AlternateContent xmlns:mc="http://schemas.openxmlformats.org/markup-compatibility/2006">
                <mc:Choice xmlns:v="urn:schemas-microsoft-com:vml" Requires="v">
                  <p:oleObj name="公式" r:id="rId9" imgW="850900" imgH="241300" progId="Equation.3">
                    <p:embed/>
                  </p:oleObj>
                </mc:Choice>
                <mc:Fallback>
                  <p:oleObj name="公式" r:id="rId9" imgW="850900" imgH="241300" progId="Equation.3">
                    <p:embed/>
                    <p:pic>
                      <p:nvPicPr>
                        <p:cNvPr id="0" name="Picture 2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2646" y="5019140"/>
                          <a:ext cx="134302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3110633" y="5461842"/>
            <a:ext cx="3067050" cy="657225"/>
          </p:xfrm>
          <a:graphic>
            <a:graphicData uri="http://schemas.openxmlformats.org/presentationml/2006/ole">
              <mc:AlternateContent xmlns:mc="http://schemas.openxmlformats.org/markup-compatibility/2006">
                <mc:Choice xmlns:v="urn:schemas-microsoft-com:vml" Requires="v">
                  <p:oleObj name="公式" r:id="rId11" imgW="2145665" imgH="457200" progId="Equation.3">
                    <p:embed/>
                  </p:oleObj>
                </mc:Choice>
                <mc:Fallback>
                  <p:oleObj name="公式" r:id="rId11" imgW="2145665" imgH="457200" progId="Equation.3">
                    <p:embed/>
                    <p:pic>
                      <p:nvPicPr>
                        <p:cNvPr id="0" name="Picture 2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0633" y="5461842"/>
                          <a:ext cx="306705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445156" y="3198168"/>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(5.3.10)</a:t>
              </a:r>
              <a:endParaRPr lang="zh-CN" altLang="en-US" dirty="0">
                <a:solidFill>
                  <a:schemeClr val="bg1"/>
                </a:solidFill>
                <a:cs typeface="Times New Roman" panose="02020603050405020304" pitchFamily="18" charset="0"/>
              </a:endParaRPr>
            </a:p>
          </p:txBody>
        </p:sp>
        <p:sp>
          <p:nvSpPr>
            <p:cNvPr id="14" name="矩形 13"/>
            <p:cNvSpPr/>
            <p:nvPr/>
          </p:nvSpPr>
          <p:spPr>
            <a:xfrm>
              <a:off x="7456570" y="3789040"/>
              <a:ext cx="1147878" cy="461665"/>
            </a:xfrm>
            <a:prstGeom prst="rect">
              <a:avLst/>
            </a:prstGeom>
          </p:spPr>
          <p:txBody>
            <a:bodyPr wrap="none">
              <a:spAutoFit/>
            </a:bodyPr>
            <a:lstStyle/>
            <a:p>
              <a:r>
                <a:rPr lang="en-US" altLang="zh-CN" dirty="0">
                  <a:solidFill>
                    <a:schemeClr val="bg1"/>
                  </a:solidFill>
                  <a:cs typeface="Times New Roman" panose="02020603050405020304" pitchFamily="18" charset="0"/>
                </a:rPr>
                <a:t>(5.3.11)</a:t>
              </a:r>
              <a:endParaRPr lang="zh-CN" altLang="en-US" dirty="0">
                <a:solidFill>
                  <a:schemeClr val="bg1"/>
                </a:solidFill>
                <a:cs typeface="Times New Roman" panose="02020603050405020304" pitchFamily="18" charset="0"/>
              </a:endParaRPr>
            </a:p>
          </p:txBody>
        </p:sp>
        <p:sp>
          <p:nvSpPr>
            <p:cNvPr id="15" name="矩形 14"/>
            <p:cNvSpPr/>
            <p:nvPr/>
          </p:nvSpPr>
          <p:spPr>
            <a:xfrm>
              <a:off x="7445156" y="5055567"/>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(5.3.12)</a:t>
              </a:r>
              <a:endParaRPr lang="zh-CN" altLang="en-US" dirty="0">
                <a:solidFill>
                  <a:schemeClr val="bg1"/>
                </a:solidFill>
                <a:cs typeface="Times New Roman" panose="02020603050405020304" pitchFamily="18" charset="0"/>
              </a:endParaRPr>
            </a:p>
          </p:txBody>
        </p:sp>
        <p:sp>
          <p:nvSpPr>
            <p:cNvPr id="16" name="矩形 15"/>
            <p:cNvSpPr/>
            <p:nvPr/>
          </p:nvSpPr>
          <p:spPr>
            <a:xfrm>
              <a:off x="7445156" y="5559623"/>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(5.3.13)</a:t>
              </a:r>
              <a:endParaRPr lang="zh-CN" altLang="en-US" dirty="0">
                <a:solidFill>
                  <a:schemeClr val="bg1"/>
                </a:solidFill>
                <a:cs typeface="Times New Roman" panose="02020603050405020304" pitchFamily="18" charset="0"/>
              </a:endParaRPr>
            </a:p>
          </p:txBody>
        </p:sp>
      </p:grpSp>
      <p:sp>
        <p:nvSpPr>
          <p:cNvPr id="23"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15" name="页脚占位符 1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6" name="灯片编号占位符 15"/>
          <p:cNvSpPr>
            <a:spLocks noGrp="1"/>
          </p:cNvSpPr>
          <p:nvPr>
            <p:ph type="sldNum" sz="quarter" idx="12"/>
          </p:nvPr>
        </p:nvSpPr>
        <p:spPr/>
        <p:txBody>
          <a:bodyPr/>
          <a:lstStyle/>
          <a:p>
            <a:pPr>
              <a:defRPr/>
            </a:pPr>
            <a:fld id="{21DB720A-B55F-482F-B67E-C97610673E21}" type="slidenum">
              <a:rPr lang="en-US" altLang="zh-CN" smtClean="0"/>
              <a:t>39</a:t>
            </a:fld>
            <a:endParaRPr lang="en-US" altLang="zh-CN" dirty="0"/>
          </a:p>
        </p:txBody>
      </p:sp>
      <p:sp>
        <p:nvSpPr>
          <p:cNvPr id="2" name="TextBox 1"/>
          <p:cNvSpPr txBox="1"/>
          <p:nvPr/>
        </p:nvSpPr>
        <p:spPr>
          <a:xfrm>
            <a:off x="467544" y="1772816"/>
            <a:ext cx="8233200" cy="4170372"/>
          </a:xfrm>
          <a:prstGeom prst="rect">
            <a:avLst/>
          </a:prstGeom>
          <a:noFill/>
        </p:spPr>
        <p:txBody>
          <a:bodyPr wrap="square" rtlCol="0">
            <a:spAutoFit/>
          </a:bodyPr>
          <a:lstStyle/>
          <a:p>
            <a:pPr indent="457200"/>
            <a:r>
              <a:rPr lang="zh-CN" altLang="zh-CN" dirty="0">
                <a:solidFill>
                  <a:schemeClr val="bg1"/>
                </a:solidFill>
                <a:cs typeface="Times New Roman" panose="02020603050405020304" pitchFamily="18" charset="0"/>
              </a:rPr>
              <a:t>注意耦合系数</a:t>
            </a:r>
            <a:r>
              <a:rPr lang="en-US" altLang="zh-CN"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表示反馈的强弱，</a:t>
            </a:r>
            <a:r>
              <a:rPr lang="en-US" altLang="zh-CN" dirty="0">
                <a:solidFill>
                  <a:schemeClr val="bg1"/>
                </a:solidFill>
                <a:cs typeface="Times New Roman" panose="02020603050405020304" pitchFamily="18" charset="0"/>
              </a:rPr>
              <a:t>A</a:t>
            </a:r>
            <a:r>
              <a:rPr lang="en-US" altLang="zh-CN" baseline="-25000" dirty="0">
                <a:solidFill>
                  <a:schemeClr val="bg1"/>
                </a:solidFill>
                <a:cs typeface="Times New Roman" panose="02020603050405020304" pitchFamily="18" charset="0"/>
              </a:rPr>
              <a:t>m</a:t>
            </a:r>
            <a:r>
              <a:rPr lang="en-US" altLang="zh-CN" dirty="0">
                <a:solidFill>
                  <a:schemeClr val="bg1"/>
                </a:solidFill>
                <a:cs typeface="Times New Roman" panose="02020603050405020304" pitchFamily="18" charset="0"/>
              </a:rPr>
              <a:t>(x)</a:t>
            </a:r>
            <a:r>
              <a:rPr lang="zh-CN" altLang="zh-CN" dirty="0">
                <a:solidFill>
                  <a:schemeClr val="bg1"/>
                </a:solidFill>
                <a:cs typeface="Times New Roman" panose="02020603050405020304" pitchFamily="18" charset="0"/>
              </a:rPr>
              <a:t>表示光栅的强弱。</a:t>
            </a:r>
          </a:p>
          <a:p>
            <a:r>
              <a:rPr lang="zh-CN" altLang="zh-CN" dirty="0">
                <a:solidFill>
                  <a:schemeClr val="bg1"/>
                </a:solidFill>
                <a:cs typeface="Times New Roman" panose="02020603050405020304" pitchFamily="18" charset="0"/>
              </a:rPr>
              <a:t>根据边界条件</a:t>
            </a:r>
            <a:r>
              <a:rPr lang="en-US" altLang="zh-CN" dirty="0">
                <a:solidFill>
                  <a:schemeClr val="bg1"/>
                </a:solidFill>
                <a:cs typeface="Times New Roman" panose="02020603050405020304" pitchFamily="18" charset="0"/>
              </a:rPr>
              <a:t> </a:t>
            </a:r>
          </a:p>
          <a:p>
            <a:pPr>
              <a:spcBef>
                <a:spcPts val="600"/>
              </a:spcBef>
              <a:spcAft>
                <a:spcPts val="600"/>
              </a:spcAft>
            </a:pPr>
            <a:r>
              <a:rPr lang="en-US" altLang="zh-CN" dirty="0">
                <a:solidFill>
                  <a:schemeClr val="bg1"/>
                </a:solidFill>
                <a:cs typeface="Times New Roman" panose="02020603050405020304" pitchFamily="18" charset="0"/>
              </a:rPr>
              <a:t>                   	</a:t>
            </a:r>
          </a:p>
          <a:p>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a:p>
            <a:pPr>
              <a:spcAft>
                <a:spcPts val="600"/>
              </a:spcAft>
            </a:pPr>
            <a:r>
              <a:rPr lang="zh-CN" altLang="zh-CN" dirty="0">
                <a:solidFill>
                  <a:schemeClr val="bg1"/>
                </a:solidFill>
                <a:cs typeface="Times New Roman" panose="02020603050405020304" pitchFamily="18" charset="0"/>
              </a:rPr>
              <a:t>设：</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a:t>
            </a:r>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pPr>
              <a:spcAft>
                <a:spcPts val="1200"/>
              </a:spcAft>
            </a:pPr>
            <a:r>
              <a:rPr lang="zh-CN" altLang="zh-CN" dirty="0">
                <a:solidFill>
                  <a:schemeClr val="bg1"/>
                </a:solidFill>
                <a:cs typeface="Times New Roman" panose="02020603050405020304" pitchFamily="18" charset="0"/>
              </a:rPr>
              <a:t>其中</a:t>
            </a:r>
            <a:r>
              <a:rPr lang="en-US" altLang="zh-CN" i="1" dirty="0">
                <a:solidFill>
                  <a:schemeClr val="bg1"/>
                </a:solidFill>
                <a:cs typeface="Times New Roman" panose="02020603050405020304" pitchFamily="18" charset="0"/>
                <a:sym typeface="Symbol" panose="05050102010706020507"/>
              </a:rPr>
              <a:t></a:t>
            </a:r>
            <a:r>
              <a:rPr lang="en-US" altLang="zh-CN" baseline="30000" dirty="0">
                <a:solidFill>
                  <a:schemeClr val="bg1"/>
                </a:solidFill>
                <a:cs typeface="Times New Roman" panose="02020603050405020304" pitchFamily="18" charset="0"/>
              </a:rPr>
              <a:t>2</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sym typeface="Symbol" panose="05050102010706020507"/>
              </a:rPr>
              <a:t></a:t>
            </a:r>
            <a:r>
              <a:rPr lang="en-US" altLang="zh-CN" baseline="30000" dirty="0">
                <a:solidFill>
                  <a:schemeClr val="bg1"/>
                </a:solidFill>
                <a:cs typeface="Times New Roman" panose="02020603050405020304" pitchFamily="18" charset="0"/>
              </a:rPr>
              <a:t>2</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j</a:t>
            </a:r>
            <a:r>
              <a:rPr lang="en-US" altLang="zh-CN" i="1"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a:t>
            </a:r>
            <a:r>
              <a:rPr lang="en-US" altLang="zh-CN" baseline="30000" dirty="0">
                <a:solidFill>
                  <a:schemeClr val="bg1"/>
                </a:solidFill>
                <a:cs typeface="Times New Roman" panose="02020603050405020304" pitchFamily="18" charset="0"/>
              </a:rPr>
              <a:t>2</a:t>
            </a:r>
            <a:r>
              <a:rPr lang="zh-CN" altLang="zh-CN" dirty="0">
                <a:solidFill>
                  <a:schemeClr val="bg1"/>
                </a:solidFill>
                <a:cs typeface="Times New Roman" panose="02020603050405020304" pitchFamily="18" charset="0"/>
              </a:rPr>
              <a:t>，所以</a:t>
            </a:r>
            <a:r>
              <a:rPr lang="en-US" altLang="zh-CN" i="1" dirty="0">
                <a:solidFill>
                  <a:schemeClr val="bg1"/>
                </a:solidFill>
                <a:cs typeface="Times New Roman" panose="02020603050405020304" pitchFamily="18" charset="0"/>
              </a:rPr>
              <a:t>R</a:t>
            </a:r>
            <a:r>
              <a:rPr lang="zh-CN"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rPr>
              <a:t>S</a:t>
            </a:r>
            <a:r>
              <a:rPr lang="zh-CN" altLang="zh-CN" dirty="0">
                <a:solidFill>
                  <a:schemeClr val="bg1"/>
                </a:solidFill>
                <a:cs typeface="Times New Roman" panose="02020603050405020304" pitchFamily="18" charset="0"/>
              </a:rPr>
              <a:t>的一般解分别为：</a:t>
            </a:r>
          </a:p>
          <a:p>
            <a:r>
              <a:rPr lang="en-US" altLang="zh-CN" dirty="0">
                <a:solidFill>
                  <a:schemeClr val="bg1"/>
                </a:solidFill>
                <a:cs typeface="Times New Roman" panose="02020603050405020304" pitchFamily="18" charset="0"/>
              </a:rPr>
              <a:t>                             	                                      </a:t>
            </a:r>
          </a:p>
          <a:p>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endParaRPr lang="zh-CN" altLang="en-US" dirty="0">
              <a:solidFill>
                <a:schemeClr val="bg1"/>
              </a:solidFill>
              <a:cs typeface="Times New Roman" panose="02020603050405020304" pitchFamily="18" charset="0"/>
            </a:endParaRPr>
          </a:p>
        </p:txBody>
      </p:sp>
      <p:sp>
        <p:nvSpPr>
          <p:cNvPr id="3" name="Rectangle 10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395584" y="2265015"/>
          <a:ext cx="2360612" cy="1422400"/>
        </p:xfrm>
        <a:graphic>
          <a:graphicData uri="http://schemas.openxmlformats.org/presentationml/2006/ole">
            <mc:AlternateContent xmlns:mc="http://schemas.openxmlformats.org/markup-compatibility/2006">
              <mc:Choice xmlns:v="urn:schemas-microsoft-com:vml" Requires="v">
                <p:oleObj name="公式" r:id="rId2" imgW="1524000" imgH="914400" progId="Equation.3">
                  <p:embed/>
                </p:oleObj>
              </mc:Choice>
              <mc:Fallback>
                <p:oleObj name="公式" r:id="rId2" imgW="1524000" imgH="914400" progId="Equation.3">
                  <p:embed/>
                  <p:pic>
                    <p:nvPicPr>
                      <p:cNvPr id="0" name="Picture 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584" y="2265015"/>
                        <a:ext cx="2360612"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0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093444" y="3715242"/>
          <a:ext cx="2209800" cy="485775"/>
        </p:xfrm>
        <a:graphic>
          <a:graphicData uri="http://schemas.openxmlformats.org/presentationml/2006/ole">
            <mc:AlternateContent xmlns:mc="http://schemas.openxmlformats.org/markup-compatibility/2006">
              <mc:Choice xmlns:v="urn:schemas-microsoft-com:vml" Requires="v">
                <p:oleObj name="公式" r:id="rId4" imgW="1028700" imgH="228600" progId="Equation.3">
                  <p:embed/>
                </p:oleObj>
              </mc:Choice>
              <mc:Fallback>
                <p:oleObj name="公式" r:id="rId4" imgW="1028700" imgH="228600" progId="Equation.3">
                  <p:embed/>
                  <p:pic>
                    <p:nvPicPr>
                      <p:cNvPr id="0" name="Picture 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444" y="3715242"/>
                        <a:ext cx="22098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3610166" y="3720004"/>
          <a:ext cx="2190750" cy="476250"/>
        </p:xfrm>
        <a:graphic>
          <a:graphicData uri="http://schemas.openxmlformats.org/presentationml/2006/ole">
            <mc:AlternateContent xmlns:mc="http://schemas.openxmlformats.org/markup-compatibility/2006">
              <mc:Choice xmlns:v="urn:schemas-microsoft-com:vml" Requires="v">
                <p:oleObj name="公式" r:id="rId6" imgW="1054100" imgH="228600" progId="Equation.3">
                  <p:embed/>
                </p:oleObj>
              </mc:Choice>
              <mc:Fallback>
                <p:oleObj name="公式" r:id="rId6" imgW="1054100" imgH="228600" progId="Equation.3">
                  <p:embed/>
                  <p:pic>
                    <p:nvPicPr>
                      <p:cNvPr id="0" name="Picture 2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0166" y="3720004"/>
                        <a:ext cx="21907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0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3303244" y="4766535"/>
          <a:ext cx="2538412" cy="1350962"/>
        </p:xfrm>
        <a:graphic>
          <a:graphicData uri="http://schemas.openxmlformats.org/presentationml/2006/ole">
            <mc:AlternateContent xmlns:mc="http://schemas.openxmlformats.org/markup-compatibility/2006">
              <mc:Choice xmlns:v="urn:schemas-microsoft-com:vml" Requires="v">
                <p:oleObj name="公式" r:id="rId8" imgW="40843200" imgH="21945600" progId="Equation.3">
                  <p:embed/>
                </p:oleObj>
              </mc:Choice>
              <mc:Fallback>
                <p:oleObj name="公式" r:id="rId8" imgW="40843200" imgH="21945600" progId="Equation.3">
                  <p:embed/>
                  <p:pic>
                    <p:nvPicPr>
                      <p:cNvPr id="0" name="Picture 206"/>
                      <p:cNvPicPr>
                        <a:picLocks noChangeAspect="1" noChangeArrowheads="1"/>
                      </p:cNvPicPr>
                      <p:nvPr/>
                    </p:nvPicPr>
                    <p:blipFill>
                      <a:blip r:embed="rId9"/>
                      <a:srcRect/>
                      <a:stretch>
                        <a:fillRect/>
                      </a:stretch>
                    </p:blipFill>
                    <p:spPr bwMode="auto">
                      <a:xfrm>
                        <a:off x="3303244" y="4766535"/>
                        <a:ext cx="2538412" cy="1350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10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矩形 11"/>
          <p:cNvSpPr/>
          <p:nvPr/>
        </p:nvSpPr>
        <p:spPr>
          <a:xfrm>
            <a:off x="7301140" y="2780928"/>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(5.3.14)</a:t>
            </a:r>
            <a:endParaRPr lang="zh-CN" altLang="en-US" dirty="0">
              <a:solidFill>
                <a:schemeClr val="bg1"/>
              </a:solidFill>
              <a:cs typeface="Times New Roman" panose="02020603050405020304" pitchFamily="18" charset="0"/>
            </a:endParaRPr>
          </a:p>
        </p:txBody>
      </p:sp>
      <p:sp>
        <p:nvSpPr>
          <p:cNvPr id="13" name="矩形 12"/>
          <p:cNvSpPr/>
          <p:nvPr/>
        </p:nvSpPr>
        <p:spPr>
          <a:xfrm>
            <a:off x="7301140" y="3687415"/>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(5.3.15)</a:t>
            </a:r>
            <a:endParaRPr lang="zh-CN" altLang="en-US" dirty="0">
              <a:solidFill>
                <a:schemeClr val="bg1"/>
              </a:solidFill>
              <a:cs typeface="Times New Roman" panose="02020603050405020304" pitchFamily="18" charset="0"/>
            </a:endParaRPr>
          </a:p>
        </p:txBody>
      </p:sp>
      <p:sp>
        <p:nvSpPr>
          <p:cNvPr id="14" name="矩形 13"/>
          <p:cNvSpPr/>
          <p:nvPr/>
        </p:nvSpPr>
        <p:spPr>
          <a:xfrm>
            <a:off x="7301140" y="5013176"/>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(5.3.16)</a:t>
            </a:r>
            <a:endParaRPr lang="zh-CN" altLang="en-US" dirty="0">
              <a:solidFill>
                <a:schemeClr val="bg1"/>
              </a:solidFill>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5.1 </a:t>
            </a:r>
            <a:r>
              <a:rPr lang="zh-CN" altLang="en-US" dirty="0">
                <a:solidFill>
                  <a:schemeClr val="bg1"/>
                </a:solidFill>
                <a:latin typeface="Times New Roman" panose="02020603050405020304" pitchFamily="18" charset="0"/>
                <a:ea typeface="+mn-ea"/>
                <a:cs typeface="Times New Roman" panose="02020603050405020304" pitchFamily="18" charset="0"/>
              </a:rPr>
              <a:t>发光二极管直接调制</a:t>
            </a: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defRPr/>
            </a:pPr>
            <a:fld id="{21DB720A-B55F-482F-B67E-C97610673E21}" type="slidenum">
              <a:rPr lang="en-US" altLang="zh-CN" smtClean="0"/>
              <a:t>4</a:t>
            </a:fld>
            <a:endParaRPr lang="en-US" altLang="zh-CN" dirty="0"/>
          </a:p>
        </p:txBody>
      </p:sp>
      <p:sp>
        <p:nvSpPr>
          <p:cNvPr id="3" name="矩形 2"/>
          <p:cNvSpPr/>
          <p:nvPr/>
        </p:nvSpPr>
        <p:spPr>
          <a:xfrm>
            <a:off x="7380312" y="2270211"/>
            <a:ext cx="1005403" cy="510717"/>
          </a:xfrm>
          <a:prstGeom prst="rect">
            <a:avLst/>
          </a:prstGeom>
        </p:spPr>
        <p:txBody>
          <a:bodyPr wrap="none">
            <a:spAutoFit/>
          </a:bodyPr>
          <a:lstStyle/>
          <a:p>
            <a:pPr>
              <a:lnSpc>
                <a:spcPts val="3600"/>
              </a:lnSpc>
              <a:spcAft>
                <a:spcPts val="600"/>
              </a:spcAft>
            </a:pPr>
            <a:r>
              <a:rPr lang="en-US" altLang="zh-CN" dirty="0">
                <a:solidFill>
                  <a:schemeClr val="bg1"/>
                </a:solidFill>
              </a:rPr>
              <a:t>(5.1.1)</a:t>
            </a:r>
            <a:endParaRPr lang="zh-CN" altLang="zh-CN" dirty="0">
              <a:solidFill>
                <a:schemeClr val="bg1"/>
              </a:solidFill>
            </a:endParaRPr>
          </a:p>
        </p:txBody>
      </p:sp>
      <mc:AlternateContent xmlns:mc="http://schemas.openxmlformats.org/markup-compatibility/2006" xmlns:a14="http://schemas.microsoft.com/office/drawing/2010/main">
        <mc:Choice Requires="a14">
          <p:sp>
            <p:nvSpPr>
              <p:cNvPr id="7" name="TextBox 1"/>
              <p:cNvSpPr txBox="1"/>
              <p:nvPr/>
            </p:nvSpPr>
            <p:spPr>
              <a:xfrm>
                <a:off x="611560" y="1537957"/>
                <a:ext cx="8013576" cy="5275419"/>
              </a:xfrm>
              <a:prstGeom prst="rect">
                <a:avLst/>
              </a:prstGeom>
              <a:noFill/>
            </p:spPr>
            <p:txBody>
              <a:bodyPr wrap="square" rtlCol="0">
                <a:spAutoFit/>
              </a:bodyPr>
              <a:lstStyle/>
              <a:p>
                <a:pPr marL="457200" indent="-457200">
                  <a:lnSpc>
                    <a:spcPts val="3600"/>
                  </a:lnSpc>
                  <a:buFont typeface="Arial" panose="020B0604020202020204" pitchFamily="34" charset="0"/>
                  <a:buChar char="•"/>
                </a:pPr>
                <a:r>
                  <a:rPr lang="zh-CN" altLang="zh-CN" sz="3200" b="1" dirty="0">
                    <a:solidFill>
                      <a:schemeClr val="bg1"/>
                    </a:solidFill>
                  </a:rPr>
                  <a:t>半导体发光二极管的光输出公式：</a:t>
                </a:r>
              </a:p>
              <a:p>
                <a:pPr>
                  <a:lnSpc>
                    <a:spcPct val="150000"/>
                  </a:lnSpc>
                  <a:spcAft>
                    <a:spcPts val="600"/>
                  </a:spcAft>
                </a:pPr>
                <a:r>
                  <a:rPr lang="en-US" altLang="zh-CN" dirty="0">
                    <a:solidFill>
                      <a:schemeClr val="bg1"/>
                    </a:solidFill>
                  </a:rPr>
                  <a:t>	               </a:t>
                </a:r>
                <a14:m>
                  <m:oMath xmlns:m="http://schemas.openxmlformats.org/officeDocument/2006/math">
                    <m:sSub>
                      <m:sSubPr>
                        <m:ctrlPr>
                          <a:rPr lang="en-US" altLang="zh-CN"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a:rPr>
                          <m:t>𝑃</m:t>
                        </m:r>
                      </m:e>
                      <m:sub>
                        <m:r>
                          <a:rPr lang="en-US" altLang="zh-CN" b="0" i="1" smtClean="0">
                            <a:solidFill>
                              <a:schemeClr val="bg1"/>
                            </a:solidFill>
                            <a:latin typeface="Cambria Math" panose="02040503050406030204"/>
                          </a:rPr>
                          <m:t>𝐿𝐸𝐷</m:t>
                        </m:r>
                      </m:sub>
                    </m:sSub>
                    <m:r>
                      <a:rPr lang="en-US" altLang="zh-CN" b="0" i="1" smtClean="0">
                        <a:solidFill>
                          <a:schemeClr val="bg1"/>
                        </a:solidFill>
                        <a:latin typeface="Cambria Math" panose="02040503050406030204"/>
                      </a:rPr>
                      <m:t>=</m:t>
                    </m:r>
                    <m:sSub>
                      <m:sSubPr>
                        <m:ctrlPr>
                          <a:rPr lang="en-US" altLang="zh-CN" b="0" i="1" smtClean="0">
                            <a:solidFill>
                              <a:schemeClr val="bg1"/>
                            </a:solidFill>
                            <a:latin typeface="Cambria Math" panose="02040503050406030204" pitchFamily="18" charset="0"/>
                          </a:rPr>
                        </m:ctrlPr>
                      </m:sSubPr>
                      <m:e>
                        <m:r>
                          <a:rPr lang="zh-CN" altLang="en-US" b="0" i="1" smtClean="0">
                            <a:solidFill>
                              <a:schemeClr val="bg1"/>
                            </a:solidFill>
                            <a:latin typeface="Cambria Math" panose="02040503050406030204"/>
                          </a:rPr>
                          <m:t>𝜂</m:t>
                        </m:r>
                      </m:e>
                      <m:sub>
                        <m:r>
                          <a:rPr lang="en-US" altLang="zh-CN" b="0" i="1" smtClean="0">
                            <a:solidFill>
                              <a:schemeClr val="bg1"/>
                            </a:solidFill>
                            <a:latin typeface="Cambria Math" panose="02040503050406030204"/>
                          </a:rPr>
                          <m:t>𝑖</m:t>
                        </m:r>
                      </m:sub>
                    </m:sSub>
                    <m:sSub>
                      <m:sSubPr>
                        <m:ctrlPr>
                          <a:rPr lang="en-US" altLang="zh-CN" b="0" i="1" smtClean="0">
                            <a:solidFill>
                              <a:schemeClr val="bg1"/>
                            </a:solidFill>
                            <a:latin typeface="Cambria Math" panose="02040503050406030204" pitchFamily="18" charset="0"/>
                          </a:rPr>
                        </m:ctrlPr>
                      </m:sSubPr>
                      <m:e>
                        <m:r>
                          <a:rPr lang="zh-CN" altLang="en-US" b="0" i="1" smtClean="0">
                            <a:solidFill>
                              <a:schemeClr val="bg1"/>
                            </a:solidFill>
                            <a:latin typeface="Cambria Math" panose="02040503050406030204"/>
                          </a:rPr>
                          <m:t>𝜂</m:t>
                        </m:r>
                      </m:e>
                      <m:sub>
                        <m:r>
                          <a:rPr lang="en-US" altLang="zh-CN" b="0" i="1" smtClean="0">
                            <a:solidFill>
                              <a:schemeClr val="bg1"/>
                            </a:solidFill>
                            <a:latin typeface="Cambria Math" panose="02040503050406030204" pitchFamily="18" charset="0"/>
                          </a:rPr>
                          <m:t>𝑟</m:t>
                        </m:r>
                      </m:sub>
                    </m:sSub>
                    <m:sSub>
                      <m:sSubPr>
                        <m:ctrlPr>
                          <a:rPr lang="en-US" altLang="zh-CN" b="0" i="1" smtClean="0">
                            <a:solidFill>
                              <a:schemeClr val="bg1"/>
                            </a:solidFill>
                            <a:latin typeface="Cambria Math" panose="02040503050406030204" pitchFamily="18" charset="0"/>
                          </a:rPr>
                        </m:ctrlPr>
                      </m:sSubPr>
                      <m:e>
                        <m:r>
                          <a:rPr lang="zh-CN" altLang="en-US" b="0" i="1" smtClean="0">
                            <a:solidFill>
                              <a:schemeClr val="bg1"/>
                            </a:solidFill>
                            <a:latin typeface="Cambria Math" panose="02040503050406030204"/>
                          </a:rPr>
                          <m:t>𝜂</m:t>
                        </m:r>
                      </m:e>
                      <m:sub>
                        <m:r>
                          <a:rPr lang="en-US" altLang="zh-CN" b="0" i="1" smtClean="0">
                            <a:solidFill>
                              <a:schemeClr val="bg1"/>
                            </a:solidFill>
                            <a:latin typeface="Cambria Math" panose="02040503050406030204"/>
                          </a:rPr>
                          <m:t>𝑐</m:t>
                        </m:r>
                      </m:sub>
                    </m:sSub>
                    <m:f>
                      <m:fPr>
                        <m:ctrlPr>
                          <a:rPr lang="en-US" altLang="zh-CN" b="0" i="1" smtClean="0">
                            <a:solidFill>
                              <a:schemeClr val="bg1"/>
                            </a:solidFill>
                            <a:latin typeface="Cambria Math" panose="02040503050406030204" pitchFamily="18" charset="0"/>
                          </a:rPr>
                        </m:ctrlPr>
                      </m:fPr>
                      <m:num>
                        <m:r>
                          <a:rPr lang="en-US" altLang="zh-CN" b="0" i="1" smtClean="0">
                            <a:solidFill>
                              <a:schemeClr val="bg1"/>
                            </a:solidFill>
                            <a:latin typeface="Cambria Math" panose="02040503050406030204"/>
                          </a:rPr>
                          <m:t>h</m:t>
                        </m:r>
                        <m:r>
                          <a:rPr lang="zh-CN" altLang="en-US" b="0" i="1" smtClean="0">
                            <a:solidFill>
                              <a:schemeClr val="bg1"/>
                            </a:solidFill>
                            <a:latin typeface="Cambria Math" panose="02040503050406030204"/>
                          </a:rPr>
                          <m:t>𝜈</m:t>
                        </m:r>
                      </m:num>
                      <m:den>
                        <m:r>
                          <a:rPr lang="en-US" altLang="zh-CN" b="0" i="1" smtClean="0">
                            <a:solidFill>
                              <a:schemeClr val="bg1"/>
                            </a:solidFill>
                            <a:latin typeface="Cambria Math" panose="02040503050406030204"/>
                          </a:rPr>
                          <m:t>𝑞</m:t>
                        </m:r>
                      </m:den>
                    </m:f>
                    <m:r>
                      <a:rPr lang="en-US" altLang="zh-CN" b="0" i="1" smtClean="0">
                        <a:solidFill>
                          <a:schemeClr val="bg1"/>
                        </a:solidFill>
                        <a:latin typeface="Cambria Math" panose="02040503050406030204"/>
                      </a:rPr>
                      <m:t>𝐼</m:t>
                    </m:r>
                    <m:r>
                      <a:rPr lang="en-US" altLang="zh-CN" b="0" i="1" smtClean="0">
                        <a:solidFill>
                          <a:schemeClr val="bg1"/>
                        </a:solidFill>
                        <a:latin typeface="Cambria Math" panose="02040503050406030204"/>
                        <a:ea typeface="Cambria Math" panose="02040503050406030204"/>
                      </a:rPr>
                      <m:t>=</m:t>
                    </m:r>
                    <m:sSub>
                      <m:sSubPr>
                        <m:ctrlPr>
                          <a:rPr lang="en-US" altLang="zh-CN" b="0" i="1" smtClean="0">
                            <a:solidFill>
                              <a:schemeClr val="bg1"/>
                            </a:solidFill>
                            <a:latin typeface="Cambria Math" panose="02040503050406030204" pitchFamily="18" charset="0"/>
                            <a:ea typeface="Cambria Math" panose="02040503050406030204"/>
                          </a:rPr>
                        </m:ctrlPr>
                      </m:sSubPr>
                      <m:e>
                        <m:r>
                          <a:rPr lang="zh-CN" altLang="en-US" b="0" i="1" smtClean="0">
                            <a:solidFill>
                              <a:schemeClr val="bg1"/>
                            </a:solidFill>
                            <a:latin typeface="Cambria Math" panose="02040503050406030204"/>
                            <a:ea typeface="Cambria Math" panose="02040503050406030204"/>
                          </a:rPr>
                          <m:t>𝜂</m:t>
                        </m:r>
                      </m:e>
                      <m:sub>
                        <m:r>
                          <a:rPr lang="en-US" altLang="zh-CN" b="0" i="1" smtClean="0">
                            <a:solidFill>
                              <a:schemeClr val="bg1"/>
                            </a:solidFill>
                            <a:latin typeface="Cambria Math" panose="02040503050406030204"/>
                            <a:ea typeface="Cambria Math" panose="02040503050406030204"/>
                          </a:rPr>
                          <m:t>𝑒𝑥</m:t>
                        </m:r>
                      </m:sub>
                    </m:sSub>
                    <m:f>
                      <m:fPr>
                        <m:ctrlPr>
                          <a:rPr lang="en-US" altLang="zh-CN" b="0" i="1" smtClean="0">
                            <a:solidFill>
                              <a:schemeClr val="bg1"/>
                            </a:solidFill>
                            <a:latin typeface="Cambria Math" panose="02040503050406030204" pitchFamily="18" charset="0"/>
                            <a:ea typeface="Cambria Math" panose="02040503050406030204"/>
                          </a:rPr>
                        </m:ctrlPr>
                      </m:fPr>
                      <m:num>
                        <m:r>
                          <a:rPr lang="en-US" altLang="zh-CN" b="0" i="1" smtClean="0">
                            <a:solidFill>
                              <a:schemeClr val="bg1"/>
                            </a:solidFill>
                            <a:latin typeface="Cambria Math" panose="02040503050406030204"/>
                            <a:ea typeface="Cambria Math" panose="02040503050406030204"/>
                          </a:rPr>
                          <m:t>h</m:t>
                        </m:r>
                        <m:r>
                          <a:rPr lang="zh-CN" altLang="en-US" b="0" i="1" smtClean="0">
                            <a:solidFill>
                              <a:schemeClr val="bg1"/>
                            </a:solidFill>
                            <a:latin typeface="Cambria Math" panose="02040503050406030204"/>
                            <a:ea typeface="Cambria Math" panose="02040503050406030204"/>
                          </a:rPr>
                          <m:t>𝜈</m:t>
                        </m:r>
                      </m:num>
                      <m:den>
                        <m:r>
                          <a:rPr lang="en-US" altLang="zh-CN" b="0" i="1" smtClean="0">
                            <a:solidFill>
                              <a:schemeClr val="bg1"/>
                            </a:solidFill>
                            <a:latin typeface="Cambria Math" panose="02040503050406030204"/>
                            <a:ea typeface="Cambria Math" panose="02040503050406030204"/>
                          </a:rPr>
                          <m:t>𝑞</m:t>
                        </m:r>
                      </m:den>
                    </m:f>
                    <m:r>
                      <a:rPr lang="en-US" altLang="zh-CN" b="0" i="1" smtClean="0">
                        <a:solidFill>
                          <a:schemeClr val="bg1"/>
                        </a:solidFill>
                        <a:latin typeface="Cambria Math" panose="02040503050406030204"/>
                        <a:ea typeface="Cambria Math" panose="02040503050406030204"/>
                      </a:rPr>
                      <m:t>𝐼</m:t>
                    </m:r>
                  </m:oMath>
                </a14:m>
                <a:r>
                  <a:rPr lang="en-US" altLang="zh-CN" dirty="0">
                    <a:solidFill>
                      <a:schemeClr val="bg1"/>
                    </a:solidFill>
                  </a:rPr>
                  <a:t>                           </a:t>
                </a:r>
                <a:r>
                  <a:rPr lang="zh-CN" altLang="zh-CN" sz="2800" dirty="0">
                    <a:solidFill>
                      <a:schemeClr val="bg1"/>
                    </a:solidFill>
                  </a:rPr>
                  <a:t>其中</a:t>
                </a:r>
                <a:r>
                  <a:rPr lang="zh-CN" altLang="zh-CN" sz="2800" i="1" dirty="0">
                    <a:solidFill>
                      <a:schemeClr val="bg1"/>
                    </a:solidFill>
                  </a:rPr>
                  <a:t>η</a:t>
                </a:r>
                <a:r>
                  <a:rPr lang="en-US" altLang="zh-CN" sz="2800" i="1" baseline="-25000" dirty="0">
                    <a:solidFill>
                      <a:schemeClr val="bg1"/>
                    </a:solidFill>
                  </a:rPr>
                  <a:t>ex</a:t>
                </a:r>
                <a:r>
                  <a:rPr lang="zh-CN" altLang="zh-CN" sz="2800" dirty="0">
                    <a:solidFill>
                      <a:schemeClr val="bg1"/>
                    </a:solidFill>
                  </a:rPr>
                  <a:t>为</a:t>
                </a:r>
                <a:r>
                  <a:rPr lang="en-US" altLang="zh-CN" sz="2800" dirty="0">
                    <a:solidFill>
                      <a:schemeClr val="bg1"/>
                    </a:solidFill>
                  </a:rPr>
                  <a:t>LED</a:t>
                </a:r>
                <a:r>
                  <a:rPr lang="zh-CN" altLang="zh-CN" sz="2800" dirty="0">
                    <a:solidFill>
                      <a:schemeClr val="bg1"/>
                    </a:solidFill>
                  </a:rPr>
                  <a:t>的外量子效率</a:t>
                </a:r>
                <a:r>
                  <a:rPr lang="en-US" altLang="zh-CN" sz="2800" dirty="0">
                    <a:solidFill>
                      <a:schemeClr val="bg1"/>
                    </a:solidFill>
                  </a:rPr>
                  <a:t>(external LED quantum efficiency)</a:t>
                </a:r>
                <a:r>
                  <a:rPr lang="zh-CN" altLang="zh-CN" sz="2800" dirty="0">
                    <a:solidFill>
                      <a:schemeClr val="bg1"/>
                    </a:solidFill>
                  </a:rPr>
                  <a:t>。</a:t>
                </a:r>
                <a:endParaRPr lang="en-US" altLang="zh-CN" sz="2800" dirty="0">
                  <a:solidFill>
                    <a:schemeClr val="bg1"/>
                  </a:solidFill>
                </a:endParaRPr>
              </a:p>
              <a:p>
                <a:pPr marL="342900" indent="-342900">
                  <a:lnSpc>
                    <a:spcPts val="3600"/>
                  </a:lnSpc>
                  <a:spcAft>
                    <a:spcPts val="600"/>
                  </a:spcAft>
                  <a:buFont typeface="Wingdings" panose="05000000000000000000" pitchFamily="2" charset="2"/>
                  <a:buChar char="ü"/>
                </a:pPr>
                <a:r>
                  <a:rPr lang="zh-CN" altLang="zh-CN" dirty="0">
                    <a:solidFill>
                      <a:schemeClr val="bg1"/>
                    </a:solidFill>
                  </a:rPr>
                  <a:t>改变输入电流</a:t>
                </a:r>
                <a:r>
                  <a:rPr lang="en-US" altLang="zh-CN" i="1" dirty="0">
                    <a:solidFill>
                      <a:schemeClr val="bg1"/>
                    </a:solidFill>
                  </a:rPr>
                  <a:t>I</a:t>
                </a:r>
                <a:r>
                  <a:rPr lang="zh-CN" altLang="zh-CN" dirty="0">
                    <a:solidFill>
                      <a:schemeClr val="bg1"/>
                    </a:solidFill>
                  </a:rPr>
                  <a:t>，相应的光输出功率也会相应发生改变</a:t>
                </a:r>
                <a:r>
                  <a:rPr lang="zh-CN" altLang="en-US" dirty="0">
                    <a:solidFill>
                      <a:schemeClr val="bg1"/>
                    </a:solidFill>
                  </a:rPr>
                  <a:t>。</a:t>
                </a:r>
                <a:endParaRPr lang="en-US" altLang="zh-CN" dirty="0">
                  <a:solidFill>
                    <a:schemeClr val="bg1"/>
                  </a:solidFill>
                </a:endParaRPr>
              </a:p>
              <a:p>
                <a:pPr marL="342900" indent="-342900">
                  <a:lnSpc>
                    <a:spcPts val="3600"/>
                  </a:lnSpc>
                  <a:spcAft>
                    <a:spcPts val="600"/>
                  </a:spcAft>
                  <a:buFont typeface="Wingdings" panose="05000000000000000000" pitchFamily="2" charset="2"/>
                  <a:buChar char="ü"/>
                </a:pPr>
                <a:r>
                  <a:rPr lang="zh-CN" altLang="zh-CN" dirty="0">
                    <a:solidFill>
                      <a:schemeClr val="bg1"/>
                    </a:solidFill>
                  </a:rPr>
                  <a:t>早期的光通信就是利用</a:t>
                </a:r>
                <a:r>
                  <a:rPr lang="en-US" altLang="zh-CN" dirty="0">
                    <a:solidFill>
                      <a:schemeClr val="bg1"/>
                    </a:solidFill>
                  </a:rPr>
                  <a:t>LED</a:t>
                </a:r>
                <a:r>
                  <a:rPr lang="zh-CN" altLang="zh-CN" dirty="0">
                    <a:solidFill>
                      <a:schemeClr val="bg1"/>
                    </a:solidFill>
                  </a:rPr>
                  <a:t>来调制光信号的，由于速度受到限制，且属于自发辐射的非相干光，目前光通信中很少再使用</a:t>
                </a:r>
                <a:r>
                  <a:rPr lang="en-US" altLang="zh-CN" dirty="0">
                    <a:solidFill>
                      <a:schemeClr val="bg1"/>
                    </a:solidFill>
                  </a:rPr>
                  <a:t>LED</a:t>
                </a:r>
                <a:r>
                  <a:rPr lang="zh-CN" altLang="zh-CN" dirty="0">
                    <a:solidFill>
                      <a:schemeClr val="bg1"/>
                    </a:solidFill>
                  </a:rPr>
                  <a:t>作为光源</a:t>
                </a:r>
                <a:r>
                  <a:rPr lang="zh-CN" altLang="zh-CN" sz="2800" dirty="0">
                    <a:solidFill>
                      <a:schemeClr val="bg1"/>
                    </a:solidFill>
                  </a:rPr>
                  <a:t>。</a:t>
                </a:r>
              </a:p>
              <a:p>
                <a:endParaRPr lang="zh-CN" altLang="en-US" sz="3200" dirty="0">
                  <a:solidFill>
                    <a:schemeClr val="bg1"/>
                  </a:solidFill>
                </a:endParaRPr>
              </a:p>
            </p:txBody>
          </p:sp>
        </mc:Choice>
        <mc:Fallback xmlns="">
          <p:sp>
            <p:nvSpPr>
              <p:cNvPr id="7" name="TextBox 1"/>
              <p:cNvSpPr txBox="1">
                <a:spLocks noRot="1" noChangeAspect="1" noMove="1" noResize="1" noEditPoints="1" noAdjustHandles="1" noChangeArrowheads="1" noChangeShapeType="1" noTextEdit="1"/>
              </p:cNvSpPr>
              <p:nvPr/>
            </p:nvSpPr>
            <p:spPr>
              <a:xfrm>
                <a:off x="611560" y="1537957"/>
                <a:ext cx="8013576" cy="5275419"/>
              </a:xfrm>
              <a:prstGeom prst="rect">
                <a:avLst/>
              </a:prstGeom>
              <a:blipFill>
                <a:blip r:embed="rId3"/>
                <a:stretch>
                  <a:fillRect l="-1749" t="-2540" r="-456"/>
                </a:stretch>
              </a:blipFill>
            </p:spPr>
            <p:txBody>
              <a:bodyPr/>
              <a:lstStyle/>
              <a:p>
                <a:r>
                  <a:rPr lang="zh-CN"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40</a:t>
            </a:fld>
            <a:endParaRPr lang="en-US" altLang="zh-CN" dirty="0"/>
          </a:p>
        </p:txBody>
      </p:sp>
      <p:grpSp>
        <p:nvGrpSpPr>
          <p:cNvPr id="33797" name="Group 4"/>
          <p:cNvGrpSpPr/>
          <p:nvPr/>
        </p:nvGrpSpPr>
        <p:grpSpPr bwMode="auto">
          <a:xfrm>
            <a:off x="1648381" y="1428979"/>
            <a:ext cx="5659912" cy="2000021"/>
            <a:chOff x="1441" y="3488"/>
            <a:chExt cx="8912" cy="3148"/>
          </a:xfrm>
        </p:grpSpPr>
        <p:graphicFrame>
          <p:nvGraphicFramePr>
            <p:cNvPr id="33795" name="Object 5"/>
            <p:cNvGraphicFramePr>
              <a:graphicFrameLocks noChangeAspect="1"/>
            </p:cNvGraphicFramePr>
            <p:nvPr/>
          </p:nvGraphicFramePr>
          <p:xfrm>
            <a:off x="1441" y="3488"/>
            <a:ext cx="8912" cy="2696"/>
          </p:xfrm>
          <a:graphic>
            <a:graphicData uri="http://schemas.openxmlformats.org/presentationml/2006/ole">
              <mc:AlternateContent xmlns:mc="http://schemas.openxmlformats.org/markup-compatibility/2006">
                <mc:Choice xmlns:v="urn:schemas-microsoft-com:vml" Requires="v">
                  <p:oleObj name="Image" r:id="rId2" imgW="4533900" imgH="1371600" progId="">
                    <p:embed/>
                  </p:oleObj>
                </mc:Choice>
                <mc:Fallback>
                  <p:oleObj name="Image" r:id="rId2" imgW="4533900" imgH="1371600" progId="">
                    <p:embed/>
                    <p:pic>
                      <p:nvPicPr>
                        <p:cNvPr id="0" name="Picture 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 y="3488"/>
                          <a:ext cx="8912" cy="2696"/>
                        </a:xfrm>
                        <a:prstGeom prst="rect">
                          <a:avLst/>
                        </a:prstGeom>
                        <a:noFill/>
                      </p:spPr>
                    </p:pic>
                  </p:oleObj>
                </mc:Fallback>
              </mc:AlternateContent>
            </a:graphicData>
          </a:graphic>
        </p:graphicFrame>
        <p:sp>
          <p:nvSpPr>
            <p:cNvPr id="33800" name="Text Box 6"/>
            <p:cNvSpPr txBox="1">
              <a:spLocks noChangeArrowheads="1"/>
            </p:cNvSpPr>
            <p:nvPr/>
          </p:nvSpPr>
          <p:spPr bwMode="auto">
            <a:xfrm>
              <a:off x="2325" y="5916"/>
              <a:ext cx="7144" cy="720"/>
            </a:xfrm>
            <a:prstGeom prst="rect">
              <a:avLst/>
            </a:prstGeom>
            <a:noFill/>
            <a:ln w="9525">
              <a:noFill/>
              <a:miter lim="800000"/>
            </a:ln>
          </p:spPr>
          <p:txBody>
            <a:bodyPr/>
            <a:lstStyle/>
            <a:p>
              <a:pPr algn="ctr">
                <a:spcBef>
                  <a:spcPts val="750"/>
                </a:spcBef>
                <a:spcAft>
                  <a:spcPts val="800"/>
                </a:spcAft>
              </a:pPr>
              <a:r>
                <a:rPr lang="zh-CN" altLang="en-US" dirty="0">
                  <a:solidFill>
                    <a:schemeClr val="bg1"/>
                  </a:solidFill>
                  <a:ea typeface="+mj-ea"/>
                  <a:cs typeface="Times New Roman" panose="02020603050405020304" pitchFamily="18" charset="0"/>
                </a:rPr>
                <a:t>图 </a:t>
              </a:r>
              <a:r>
                <a:rPr lang="en-US" altLang="zh-CN" dirty="0">
                  <a:solidFill>
                    <a:schemeClr val="bg1"/>
                  </a:solidFill>
                  <a:ea typeface="+mj-ea"/>
                  <a:cs typeface="Times New Roman" panose="02020603050405020304" pitchFamily="18" charset="0"/>
                </a:rPr>
                <a:t>5.6 </a:t>
              </a:r>
              <a:r>
                <a:rPr lang="zh-CN" altLang="en-US" dirty="0">
                  <a:solidFill>
                    <a:schemeClr val="bg1"/>
                  </a:solidFill>
                  <a:ea typeface="+mj-ea"/>
                  <a:cs typeface="Times New Roman" panose="02020603050405020304" pitchFamily="18" charset="0"/>
                </a:rPr>
                <a:t>折射率耦合光栅损耗曲线</a:t>
              </a:r>
            </a:p>
          </p:txBody>
        </p:sp>
      </p:grpSp>
      <p:grpSp>
        <p:nvGrpSpPr>
          <p:cNvPr id="33798" name="Group 7"/>
          <p:cNvGrpSpPr/>
          <p:nvPr/>
        </p:nvGrpSpPr>
        <p:grpSpPr bwMode="auto">
          <a:xfrm>
            <a:off x="1972974" y="3552190"/>
            <a:ext cx="5047240" cy="2613025"/>
            <a:chOff x="1907" y="9650"/>
            <a:chExt cx="7949" cy="4115"/>
          </a:xfrm>
        </p:grpSpPr>
        <p:graphicFrame>
          <p:nvGraphicFramePr>
            <p:cNvPr id="33794" name="Object 8"/>
            <p:cNvGraphicFramePr>
              <a:graphicFrameLocks noChangeAspect="1"/>
            </p:cNvGraphicFramePr>
            <p:nvPr/>
          </p:nvGraphicFramePr>
          <p:xfrm>
            <a:off x="1907" y="9650"/>
            <a:ext cx="7949" cy="3435"/>
          </p:xfrm>
          <a:graphic>
            <a:graphicData uri="http://schemas.openxmlformats.org/presentationml/2006/ole">
              <mc:AlternateContent xmlns:mc="http://schemas.openxmlformats.org/markup-compatibility/2006">
                <mc:Choice xmlns:v="urn:schemas-microsoft-com:vml" Requires="v">
                  <p:oleObj name="Image" r:id="rId4" imgW="4495800" imgH="1943100" progId="">
                    <p:embed/>
                  </p:oleObj>
                </mc:Choice>
                <mc:Fallback>
                  <p:oleObj name="Image" r:id="rId4" imgW="4495800" imgH="1943100" progId="">
                    <p:embed/>
                    <p:pic>
                      <p:nvPicPr>
                        <p:cNvPr id="0" name="Picture 2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 y="9650"/>
                          <a:ext cx="7949" cy="3435"/>
                        </a:xfrm>
                        <a:prstGeom prst="rect">
                          <a:avLst/>
                        </a:prstGeom>
                        <a:noFill/>
                      </p:spPr>
                    </p:pic>
                  </p:oleObj>
                </mc:Fallback>
              </mc:AlternateContent>
            </a:graphicData>
          </a:graphic>
        </p:graphicFrame>
        <p:sp>
          <p:nvSpPr>
            <p:cNvPr id="33799" name="Text Box 9"/>
            <p:cNvSpPr txBox="1">
              <a:spLocks noChangeArrowheads="1"/>
            </p:cNvSpPr>
            <p:nvPr/>
          </p:nvSpPr>
          <p:spPr bwMode="auto">
            <a:xfrm>
              <a:off x="2520" y="13045"/>
              <a:ext cx="6723" cy="720"/>
            </a:xfrm>
            <a:prstGeom prst="rect">
              <a:avLst/>
            </a:prstGeom>
            <a:noFill/>
            <a:ln w="9525">
              <a:noFill/>
              <a:miter lim="800000"/>
            </a:ln>
          </p:spPr>
          <p:txBody>
            <a:bodyPr/>
            <a:lstStyle/>
            <a:p>
              <a:pPr algn="ctr">
                <a:spcBef>
                  <a:spcPts val="750"/>
                </a:spcBef>
                <a:spcAft>
                  <a:spcPts val="800"/>
                </a:spcAft>
              </a:pPr>
              <a:r>
                <a:rPr lang="zh-CN" altLang="en-US" dirty="0">
                  <a:solidFill>
                    <a:schemeClr val="bg1"/>
                  </a:solidFill>
                  <a:ea typeface="+mj-ea"/>
                  <a:cs typeface="Times New Roman" panose="02020603050405020304" pitchFamily="18" charset="0"/>
                </a:rPr>
                <a:t>图 </a:t>
              </a:r>
              <a:r>
                <a:rPr lang="en-US" altLang="zh-CN" dirty="0">
                  <a:solidFill>
                    <a:schemeClr val="bg1"/>
                  </a:solidFill>
                  <a:ea typeface="+mj-ea"/>
                  <a:cs typeface="Times New Roman" panose="02020603050405020304" pitchFamily="18" charset="0"/>
                </a:rPr>
                <a:t>5.7 </a:t>
              </a:r>
              <a:r>
                <a:rPr lang="zh-CN" altLang="en-US" dirty="0">
                  <a:solidFill>
                    <a:schemeClr val="bg1"/>
                  </a:solidFill>
                  <a:ea typeface="+mj-ea"/>
                  <a:cs typeface="Times New Roman" panose="02020603050405020304" pitchFamily="18" charset="0"/>
                </a:rPr>
                <a:t>增益耦合光栅损耗曲线</a:t>
              </a:r>
            </a:p>
          </p:txBody>
        </p:sp>
      </p:grpSp>
      <p:sp>
        <p:nvSpPr>
          <p:cNvPr id="4" name="矩形 3"/>
          <p:cNvSpPr/>
          <p:nvPr/>
        </p:nvSpPr>
        <p:spPr>
          <a:xfrm>
            <a:off x="1040210" y="1268760"/>
            <a:ext cx="6912768" cy="49820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41</a:t>
            </a:fld>
            <a:endParaRPr lang="en-US" altLang="zh-CN" dirty="0"/>
          </a:p>
        </p:txBody>
      </p:sp>
      <mc:AlternateContent xmlns:mc="http://schemas.openxmlformats.org/markup-compatibility/2006" xmlns:a14="http://schemas.microsoft.com/office/drawing/2010/main">
        <mc:Choice Requires="a14">
          <p:sp>
            <p:nvSpPr>
              <p:cNvPr id="2" name="TextBox 1"/>
              <p:cNvSpPr txBox="1"/>
              <p:nvPr/>
            </p:nvSpPr>
            <p:spPr>
              <a:xfrm>
                <a:off x="453600" y="1416640"/>
                <a:ext cx="8233200" cy="4585871"/>
              </a:xfrm>
              <a:prstGeom prst="rect">
                <a:avLst/>
              </a:prstGeom>
              <a:noFill/>
            </p:spPr>
            <p:txBody>
              <a:bodyPr wrap="square" rtlCol="0">
                <a:spAutoFit/>
              </a:bodyPr>
              <a:lstStyle/>
              <a:p>
                <a:pPr marL="342900" indent="-342900">
                  <a:buFont typeface="Arial" panose="020B0604020202020204" pitchFamily="34" charset="0"/>
                  <a:buChar char="•"/>
                </a:pPr>
                <a:r>
                  <a:rPr lang="zh-CN" altLang="en-US" sz="2800" b="1" dirty="0">
                    <a:solidFill>
                      <a:srgbClr val="C00000"/>
                    </a:solidFill>
                    <a:latin typeface="Cambria Math" panose="02040503050406030204" pitchFamily="18" charset="0"/>
                  </a:rPr>
                  <a:t>讨论：</a:t>
                </a:r>
                <a:endParaRPr lang="en-US" altLang="zh-CN" sz="2800" b="1" dirty="0">
                  <a:solidFill>
                    <a:srgbClr val="C00000"/>
                  </a:solidFill>
                  <a:latin typeface="Cambria Math" panose="02040503050406030204" pitchFamily="18" charset="0"/>
                </a:endParaRPr>
              </a:p>
              <a:p>
                <a:pPr marL="914400" lvl="1" indent="-457200">
                  <a:buFont typeface="+mj-ea"/>
                  <a:buAutoNum type="circleNumDbPlain"/>
                </a:pPr>
                <a14:m>
                  <m:oMath xmlns:m="http://schemas.openxmlformats.org/officeDocument/2006/math">
                    <m:sSub>
                      <m:sSubPr>
                        <m:ctrlPr>
                          <a:rPr lang="zh-CN" altLang="en-US" sz="2200" i="1" smtClean="0">
                            <a:solidFill>
                              <a:srgbClr val="C00000"/>
                            </a:solidFill>
                            <a:latin typeface="Cambria Math" panose="02040503050406030204" pitchFamily="18" charset="0"/>
                          </a:rPr>
                        </m:ctrlPr>
                      </m:sSubPr>
                      <m:e>
                        <m:r>
                          <m:rPr>
                            <m:sty m:val="p"/>
                          </m:rPr>
                          <a:rPr lang="zh-CN" altLang="en-US" sz="2200" i="0">
                            <a:solidFill>
                              <a:srgbClr val="C00000"/>
                            </a:solidFill>
                            <a:latin typeface="Cambria Math" panose="02040503050406030204"/>
                          </a:rPr>
                          <m:t>κ</m:t>
                        </m:r>
                      </m:e>
                      <m:sub>
                        <m:r>
                          <m:rPr>
                            <m:sty m:val="p"/>
                          </m:rPr>
                          <a:rPr lang="zh-CN" altLang="en-US" sz="2200" i="0">
                            <a:solidFill>
                              <a:srgbClr val="C00000"/>
                            </a:solidFill>
                            <a:latin typeface="Cambria Math" panose="02040503050406030204"/>
                          </a:rPr>
                          <m:t>m</m:t>
                        </m:r>
                      </m:sub>
                    </m:sSub>
                  </m:oMath>
                </a14:m>
                <a:r>
                  <a:rPr lang="zh-CN" altLang="en-US" sz="2200" dirty="0">
                    <a:solidFill>
                      <a:srgbClr val="C00000"/>
                    </a:solidFill>
                    <a:cs typeface="Times New Roman" panose="02020603050405020304" pitchFamily="18" charset="0"/>
                  </a:rPr>
                  <a:t>为实数</a:t>
                </a:r>
                <a:r>
                  <a:rPr lang="zh-CN" altLang="en-US" sz="2200" dirty="0">
                    <a:solidFill>
                      <a:schemeClr val="bg1"/>
                    </a:solidFill>
                    <a:cs typeface="Times New Roman" panose="02020603050405020304" pitchFamily="18" charset="0"/>
                  </a:rPr>
                  <a:t>，为折射率耦合</a:t>
                </a:r>
                <a:r>
                  <a:rPr lang="en-US" altLang="zh-CN" sz="2200" dirty="0">
                    <a:solidFill>
                      <a:schemeClr val="bg1"/>
                    </a:solidFill>
                    <a:cs typeface="Times New Roman" panose="02020603050405020304" pitchFamily="18" charset="0"/>
                  </a:rPr>
                  <a:t>(Index-coupling)</a:t>
                </a:r>
                <a:r>
                  <a:rPr lang="zh-CN" altLang="en-US" sz="2200" dirty="0">
                    <a:solidFill>
                      <a:schemeClr val="bg1"/>
                    </a:solidFill>
                    <a:cs typeface="Times New Roman" panose="02020603050405020304" pitchFamily="18" charset="0"/>
                  </a:rPr>
                  <a:t>，损耗曲线如图</a:t>
                </a:r>
                <a:r>
                  <a:rPr lang="en-US" altLang="zh-CN" sz="2200" dirty="0">
                    <a:solidFill>
                      <a:schemeClr val="bg1"/>
                    </a:solidFill>
                    <a:cs typeface="Times New Roman" panose="02020603050405020304" pitchFamily="18" charset="0"/>
                  </a:rPr>
                  <a:t>5.6</a:t>
                </a:r>
                <a:r>
                  <a:rPr lang="zh-CN" altLang="en-US" sz="2200" dirty="0">
                    <a:solidFill>
                      <a:schemeClr val="bg1"/>
                    </a:solidFill>
                    <a:cs typeface="Times New Roman" panose="02020603050405020304" pitchFamily="18" charset="0"/>
                  </a:rPr>
                  <a:t>所示。它的特点是：</a:t>
                </a:r>
                <a14:m>
                  <m:oMath xmlns:m="http://schemas.openxmlformats.org/officeDocument/2006/math">
                    <m:sSub>
                      <m:sSubPr>
                        <m:ctrlPr>
                          <a:rPr lang="zh-CN" altLang="en-US" sz="2200" i="1">
                            <a:solidFill>
                              <a:schemeClr val="bg1"/>
                            </a:solidFill>
                            <a:latin typeface="Cambria Math" panose="02040503050406030204" pitchFamily="18" charset="0"/>
                          </a:rPr>
                        </m:ctrlPr>
                      </m:sSubPr>
                      <m:e>
                        <m:r>
                          <m:rPr>
                            <m:sty m:val="p"/>
                          </m:rPr>
                          <a:rPr lang="zh-CN" altLang="en-US" sz="2200" i="0">
                            <a:solidFill>
                              <a:schemeClr val="bg1"/>
                            </a:solidFill>
                            <a:latin typeface="Cambria Math" panose="02040503050406030204"/>
                          </a:rPr>
                          <m:t>α</m:t>
                        </m:r>
                      </m:e>
                      <m:sub>
                        <m:r>
                          <m:rPr>
                            <m:sty m:val="p"/>
                          </m:rPr>
                          <a:rPr lang="zh-CN" altLang="en-US" sz="2200" i="0">
                            <a:solidFill>
                              <a:schemeClr val="bg1"/>
                            </a:solidFill>
                            <a:latin typeface="Cambria Math" panose="02040503050406030204"/>
                          </a:rPr>
                          <m:t>th</m:t>
                        </m:r>
                      </m:sub>
                    </m:sSub>
                  </m:oMath>
                </a14:m>
                <a:r>
                  <a:rPr lang="zh-CN" altLang="en-US" sz="2200" dirty="0">
                    <a:solidFill>
                      <a:schemeClr val="bg1"/>
                    </a:solidFill>
                    <a:cs typeface="Times New Roman" panose="02020603050405020304" pitchFamily="18" charset="0"/>
                  </a:rPr>
                  <a:t>是波长的函数</a:t>
                </a:r>
                <a14:m>
                  <m:oMath xmlns:m="http://schemas.openxmlformats.org/officeDocument/2006/math">
                    <m:sSub>
                      <m:sSubPr>
                        <m:ctrlPr>
                          <a:rPr lang="zh-CN" altLang="en-US" sz="2200" i="1">
                            <a:solidFill>
                              <a:schemeClr val="bg1"/>
                            </a:solidFill>
                            <a:latin typeface="Cambria Math" panose="02040503050406030204" pitchFamily="18" charset="0"/>
                          </a:rPr>
                        </m:ctrlPr>
                      </m:sSubPr>
                      <m:e>
                        <m:r>
                          <m:rPr>
                            <m:sty m:val="p"/>
                          </m:rPr>
                          <a:rPr lang="zh-CN" altLang="en-US" sz="2200" i="0">
                            <a:solidFill>
                              <a:schemeClr val="bg1"/>
                            </a:solidFill>
                            <a:latin typeface="Cambria Math" panose="02040503050406030204"/>
                          </a:rPr>
                          <m:t>α</m:t>
                        </m:r>
                      </m:e>
                      <m:sub>
                        <m:r>
                          <m:rPr>
                            <m:sty m:val="p"/>
                          </m:rPr>
                          <a:rPr lang="zh-CN" altLang="en-US" sz="2200" i="0">
                            <a:solidFill>
                              <a:schemeClr val="bg1"/>
                            </a:solidFill>
                            <a:latin typeface="Cambria Math" panose="02040503050406030204"/>
                          </a:rPr>
                          <m:t>th</m:t>
                        </m:r>
                      </m:sub>
                    </m:sSub>
                    <m:d>
                      <m:dPr>
                        <m:ctrlPr>
                          <a:rPr lang="zh-CN" altLang="en-US" sz="2200" i="1">
                            <a:solidFill>
                              <a:schemeClr val="bg1"/>
                            </a:solidFill>
                            <a:latin typeface="Cambria Math" panose="02040503050406030204" pitchFamily="18" charset="0"/>
                          </a:rPr>
                        </m:ctrlPr>
                      </m:dPr>
                      <m:e>
                        <m:r>
                          <m:rPr>
                            <m:sty m:val="p"/>
                          </m:rPr>
                          <a:rPr lang="zh-CN" altLang="en-US" sz="2200" i="0">
                            <a:solidFill>
                              <a:schemeClr val="bg1"/>
                            </a:solidFill>
                            <a:latin typeface="Cambria Math" panose="02040503050406030204"/>
                          </a:rPr>
                          <m:t>λ</m:t>
                        </m:r>
                      </m:e>
                    </m:d>
                  </m:oMath>
                </a14:m>
                <a:r>
                  <a:rPr lang="zh-CN" altLang="en-US" sz="2200" dirty="0">
                    <a:solidFill>
                      <a:schemeClr val="bg1"/>
                    </a:solidFill>
                    <a:cs typeface="Times New Roman" panose="02020603050405020304" pitchFamily="18" charset="0"/>
                  </a:rPr>
                  <a:t>；</a:t>
                </a:r>
                <a:r>
                  <a:rPr lang="zh-CN" altLang="en-US" sz="2200" dirty="0">
                    <a:solidFill>
                      <a:srgbClr val="C00000"/>
                    </a:solidFill>
                    <a:cs typeface="Times New Roman" panose="02020603050405020304" pitchFamily="18" charset="0"/>
                  </a:rPr>
                  <a:t>双模工作</a:t>
                </a:r>
                <a:r>
                  <a:rPr lang="zh-CN" altLang="en-US" sz="2200" dirty="0">
                    <a:solidFill>
                      <a:schemeClr val="bg1"/>
                    </a:solidFill>
                    <a:cs typeface="Times New Roman" panose="02020603050405020304" pitchFamily="18" charset="0"/>
                  </a:rPr>
                  <a:t>，其间为</a:t>
                </a:r>
                <a:r>
                  <a:rPr lang="en-US" altLang="zh-CN" sz="2200" dirty="0">
                    <a:solidFill>
                      <a:schemeClr val="bg1"/>
                    </a:solidFill>
                    <a:cs typeface="Times New Roman" panose="02020603050405020304" pitchFamily="18" charset="0"/>
                  </a:rPr>
                  <a:t>stop band(</a:t>
                </a:r>
                <a:r>
                  <a:rPr lang="zh-CN" altLang="en-US" sz="2200" dirty="0">
                    <a:solidFill>
                      <a:schemeClr val="bg1"/>
                    </a:solidFill>
                    <a:cs typeface="Times New Roman" panose="02020603050405020304" pitchFamily="18" charset="0"/>
                  </a:rPr>
                  <a:t>对应能带结构中的禁带</a:t>
                </a:r>
                <a:r>
                  <a:rPr lang="en-US" altLang="zh-CN" sz="2200" dirty="0">
                    <a:solidFill>
                      <a:schemeClr val="bg1"/>
                    </a:solidFill>
                    <a:cs typeface="Times New Roman" panose="02020603050405020304" pitchFamily="18" charset="0"/>
                  </a:rPr>
                  <a:t>)</a:t>
                </a:r>
                <a:r>
                  <a:rPr lang="zh-CN" altLang="en-US" sz="2200" dirty="0">
                    <a:solidFill>
                      <a:schemeClr val="bg1"/>
                    </a:solidFill>
                    <a:cs typeface="Times New Roman" panose="02020603050405020304" pitchFamily="18" charset="0"/>
                  </a:rPr>
                  <a:t>，波不能传过光栅；</a:t>
                </a:r>
                <a14:m>
                  <m:oMath xmlns:m="http://schemas.openxmlformats.org/officeDocument/2006/math">
                    <m:r>
                      <m:rPr>
                        <m:sty m:val="p"/>
                      </m:rPr>
                      <a:rPr lang="zh-CN" altLang="en-US" sz="2200" i="0">
                        <a:solidFill>
                          <a:schemeClr val="bg1"/>
                        </a:solidFill>
                        <a:latin typeface="Cambria Math" panose="02040503050406030204"/>
                      </a:rPr>
                      <m:t>κL</m:t>
                    </m:r>
                  </m:oMath>
                </a14:m>
                <a:r>
                  <a:rPr lang="zh-CN" altLang="en-US" sz="2200" dirty="0">
                    <a:solidFill>
                      <a:schemeClr val="bg1"/>
                    </a:solidFill>
                    <a:cs typeface="Times New Roman" panose="02020603050405020304" pitchFamily="18" charset="0"/>
                  </a:rPr>
                  <a:t>越大，</a:t>
                </a:r>
                <a14:m>
                  <m:oMath xmlns:m="http://schemas.openxmlformats.org/officeDocument/2006/math">
                    <m:sSub>
                      <m:sSubPr>
                        <m:ctrlPr>
                          <a:rPr lang="zh-CN" altLang="en-US" sz="2200" i="1">
                            <a:solidFill>
                              <a:schemeClr val="bg1"/>
                            </a:solidFill>
                            <a:latin typeface="Cambria Math" panose="02040503050406030204" pitchFamily="18" charset="0"/>
                          </a:rPr>
                        </m:ctrlPr>
                      </m:sSubPr>
                      <m:e>
                        <m:r>
                          <m:rPr>
                            <m:sty m:val="p"/>
                          </m:rPr>
                          <a:rPr lang="zh-CN" altLang="en-US" sz="2200" i="0">
                            <a:solidFill>
                              <a:schemeClr val="bg1"/>
                            </a:solidFill>
                            <a:latin typeface="Cambria Math" panose="02040503050406030204"/>
                          </a:rPr>
                          <m:t>α</m:t>
                        </m:r>
                      </m:e>
                      <m:sub>
                        <m:r>
                          <m:rPr>
                            <m:sty m:val="p"/>
                          </m:rPr>
                          <a:rPr lang="zh-CN" altLang="en-US" sz="2200" i="0">
                            <a:solidFill>
                              <a:schemeClr val="bg1"/>
                            </a:solidFill>
                            <a:latin typeface="Cambria Math" panose="02040503050406030204"/>
                          </a:rPr>
                          <m:t>th</m:t>
                        </m:r>
                      </m:sub>
                    </m:sSub>
                    <m:d>
                      <m:dPr>
                        <m:ctrlPr>
                          <a:rPr lang="zh-CN" altLang="en-US" sz="2200" i="1">
                            <a:solidFill>
                              <a:schemeClr val="bg1"/>
                            </a:solidFill>
                            <a:latin typeface="Cambria Math" panose="02040503050406030204" pitchFamily="18" charset="0"/>
                          </a:rPr>
                        </m:ctrlPr>
                      </m:dPr>
                      <m:e>
                        <m:r>
                          <m:rPr>
                            <m:sty m:val="p"/>
                          </m:rPr>
                          <a:rPr lang="zh-CN" altLang="en-US" sz="2200" i="0">
                            <a:solidFill>
                              <a:schemeClr val="bg1"/>
                            </a:solidFill>
                            <a:latin typeface="Cambria Math" panose="02040503050406030204"/>
                          </a:rPr>
                          <m:t>λ</m:t>
                        </m:r>
                      </m:e>
                    </m:d>
                    <m:r>
                      <m:rPr>
                        <m:sty m:val="p"/>
                      </m:rPr>
                      <a:rPr lang="zh-CN" altLang="en-US" sz="2200" i="0">
                        <a:solidFill>
                          <a:schemeClr val="bg1"/>
                        </a:solidFill>
                        <a:latin typeface="Cambria Math" panose="02040503050406030204"/>
                      </a:rPr>
                      <m:t>L</m:t>
                    </m:r>
                  </m:oMath>
                </a14:m>
                <a:r>
                  <a:rPr lang="zh-CN" altLang="en-US" sz="2200" dirty="0">
                    <a:solidFill>
                      <a:schemeClr val="bg1"/>
                    </a:solidFill>
                    <a:cs typeface="Times New Roman" panose="02020603050405020304" pitchFamily="18" charset="0"/>
                  </a:rPr>
                  <a:t>越小。</a:t>
                </a:r>
                <a:endParaRPr lang="en-US" altLang="zh-CN" sz="2200" dirty="0">
                  <a:solidFill>
                    <a:schemeClr val="bg1"/>
                  </a:solidFill>
                  <a:cs typeface="Times New Roman" panose="02020603050405020304" pitchFamily="18" charset="0"/>
                </a:endParaRPr>
              </a:p>
              <a:p>
                <a:pPr marL="914400" lvl="1" indent="-457200">
                  <a:buFont typeface="+mj-ea"/>
                  <a:buAutoNum type="circleNumDbPlain"/>
                </a:pPr>
                <a14:m>
                  <m:oMath xmlns:m="http://schemas.openxmlformats.org/officeDocument/2006/math">
                    <m:sSub>
                      <m:sSubPr>
                        <m:ctrlPr>
                          <a:rPr lang="zh-CN" altLang="en-US" sz="2200" i="1" smtClean="0">
                            <a:solidFill>
                              <a:srgbClr val="C00000"/>
                            </a:solidFill>
                            <a:latin typeface="Cambria Math" panose="02040503050406030204" pitchFamily="18" charset="0"/>
                          </a:rPr>
                        </m:ctrlPr>
                      </m:sSubPr>
                      <m:e>
                        <m:r>
                          <m:rPr>
                            <m:sty m:val="p"/>
                          </m:rPr>
                          <a:rPr lang="zh-CN" altLang="en-US" sz="2200" i="0">
                            <a:solidFill>
                              <a:srgbClr val="C00000"/>
                            </a:solidFill>
                            <a:latin typeface="Cambria Math" panose="02040503050406030204"/>
                          </a:rPr>
                          <m:t>κ</m:t>
                        </m:r>
                      </m:e>
                      <m:sub>
                        <m:r>
                          <m:rPr>
                            <m:sty m:val="p"/>
                          </m:rPr>
                          <a:rPr lang="zh-CN" altLang="en-US" sz="2200" i="0">
                            <a:solidFill>
                              <a:srgbClr val="C00000"/>
                            </a:solidFill>
                            <a:latin typeface="Cambria Math" panose="02040503050406030204"/>
                          </a:rPr>
                          <m:t>m</m:t>
                        </m:r>
                      </m:sub>
                    </m:sSub>
                  </m:oMath>
                </a14:m>
                <a:r>
                  <a:rPr lang="zh-CN" altLang="en-US" sz="2200" dirty="0">
                    <a:solidFill>
                      <a:srgbClr val="C00000"/>
                    </a:solidFill>
                    <a:cs typeface="Times New Roman" panose="02020603050405020304" pitchFamily="18" charset="0"/>
                  </a:rPr>
                  <a:t>为虚数</a:t>
                </a:r>
                <a:r>
                  <a:rPr lang="zh-CN" altLang="en-US" sz="2200" dirty="0">
                    <a:solidFill>
                      <a:schemeClr val="bg1"/>
                    </a:solidFill>
                    <a:cs typeface="Times New Roman" panose="02020603050405020304" pitchFamily="18" charset="0"/>
                  </a:rPr>
                  <a:t>，为增益耦合</a:t>
                </a:r>
                <a:r>
                  <a:rPr lang="en-US" altLang="zh-CN" sz="2200" dirty="0">
                    <a:solidFill>
                      <a:schemeClr val="bg1"/>
                    </a:solidFill>
                    <a:cs typeface="Times New Roman" panose="02020603050405020304" pitchFamily="18" charset="0"/>
                  </a:rPr>
                  <a:t>(Gain-coupling)</a:t>
                </a:r>
                <a:r>
                  <a:rPr lang="zh-CN" altLang="en-US" sz="2200" dirty="0">
                    <a:solidFill>
                      <a:schemeClr val="bg1"/>
                    </a:solidFill>
                    <a:cs typeface="Times New Roman" panose="02020603050405020304" pitchFamily="18" charset="0"/>
                  </a:rPr>
                  <a:t>，光栅损耗曲线如图</a:t>
                </a:r>
                <a:r>
                  <a:rPr lang="en-US" altLang="zh-CN" sz="2200" dirty="0">
                    <a:solidFill>
                      <a:schemeClr val="bg1"/>
                    </a:solidFill>
                    <a:cs typeface="Times New Roman" panose="02020603050405020304" pitchFamily="18" charset="0"/>
                  </a:rPr>
                  <a:t>5.7</a:t>
                </a:r>
                <a:r>
                  <a:rPr lang="zh-CN" altLang="en-US" sz="2200" dirty="0">
                    <a:solidFill>
                      <a:schemeClr val="bg1"/>
                    </a:solidFill>
                    <a:cs typeface="Times New Roman" panose="02020603050405020304" pitchFamily="18" charset="0"/>
                  </a:rPr>
                  <a:t>所示。它的特点是： </a:t>
                </a:r>
                <a14:m>
                  <m:oMath xmlns:m="http://schemas.openxmlformats.org/officeDocument/2006/math">
                    <m:sSub>
                      <m:sSubPr>
                        <m:ctrlPr>
                          <a:rPr lang="zh-CN" altLang="en-US" sz="2200" i="1">
                            <a:solidFill>
                              <a:schemeClr val="bg1"/>
                            </a:solidFill>
                            <a:latin typeface="Cambria Math" panose="02040503050406030204" pitchFamily="18" charset="0"/>
                          </a:rPr>
                        </m:ctrlPr>
                      </m:sSubPr>
                      <m:e>
                        <m:r>
                          <m:rPr>
                            <m:sty m:val="p"/>
                          </m:rPr>
                          <a:rPr lang="zh-CN" altLang="en-US" sz="2200" i="0">
                            <a:solidFill>
                              <a:schemeClr val="bg1"/>
                            </a:solidFill>
                            <a:latin typeface="Cambria Math" panose="02040503050406030204"/>
                          </a:rPr>
                          <m:t>α</m:t>
                        </m:r>
                      </m:e>
                      <m:sub>
                        <m:r>
                          <m:rPr>
                            <m:sty m:val="p"/>
                          </m:rPr>
                          <a:rPr lang="zh-CN" altLang="en-US" sz="2200" i="0">
                            <a:solidFill>
                              <a:schemeClr val="bg1"/>
                            </a:solidFill>
                            <a:latin typeface="Cambria Math" panose="02040503050406030204"/>
                          </a:rPr>
                          <m:t>th</m:t>
                        </m:r>
                      </m:sub>
                    </m:sSub>
                  </m:oMath>
                </a14:m>
                <a:r>
                  <a:rPr lang="zh-CN" altLang="en-US" sz="2200" dirty="0">
                    <a:solidFill>
                      <a:schemeClr val="bg1"/>
                    </a:solidFill>
                    <a:cs typeface="Times New Roman" panose="02020603050405020304" pitchFamily="18" charset="0"/>
                  </a:rPr>
                  <a:t>是波长的函数</a:t>
                </a:r>
                <a14:m>
                  <m:oMath xmlns:m="http://schemas.openxmlformats.org/officeDocument/2006/math">
                    <m:sSub>
                      <m:sSubPr>
                        <m:ctrlPr>
                          <a:rPr lang="zh-CN" altLang="en-US" sz="2200" i="1">
                            <a:solidFill>
                              <a:schemeClr val="bg1"/>
                            </a:solidFill>
                            <a:latin typeface="Cambria Math" panose="02040503050406030204" pitchFamily="18" charset="0"/>
                          </a:rPr>
                        </m:ctrlPr>
                      </m:sSubPr>
                      <m:e>
                        <m:r>
                          <m:rPr>
                            <m:sty m:val="p"/>
                          </m:rPr>
                          <a:rPr lang="zh-CN" altLang="en-US" sz="2200" i="0">
                            <a:solidFill>
                              <a:schemeClr val="bg1"/>
                            </a:solidFill>
                            <a:latin typeface="Cambria Math" panose="02040503050406030204"/>
                          </a:rPr>
                          <m:t>α</m:t>
                        </m:r>
                      </m:e>
                      <m:sub>
                        <m:r>
                          <m:rPr>
                            <m:sty m:val="p"/>
                          </m:rPr>
                          <a:rPr lang="zh-CN" altLang="en-US" sz="2200" i="0">
                            <a:solidFill>
                              <a:schemeClr val="bg1"/>
                            </a:solidFill>
                            <a:latin typeface="Cambria Math" panose="02040503050406030204"/>
                          </a:rPr>
                          <m:t>th</m:t>
                        </m:r>
                      </m:sub>
                    </m:sSub>
                    <m:d>
                      <m:dPr>
                        <m:ctrlPr>
                          <a:rPr lang="zh-CN" altLang="en-US" sz="2200" i="1">
                            <a:solidFill>
                              <a:schemeClr val="bg1"/>
                            </a:solidFill>
                            <a:latin typeface="Cambria Math" panose="02040503050406030204" pitchFamily="18" charset="0"/>
                          </a:rPr>
                        </m:ctrlPr>
                      </m:dPr>
                      <m:e>
                        <m:r>
                          <m:rPr>
                            <m:sty m:val="p"/>
                          </m:rPr>
                          <a:rPr lang="zh-CN" altLang="en-US" sz="2200" i="0">
                            <a:solidFill>
                              <a:schemeClr val="bg1"/>
                            </a:solidFill>
                            <a:latin typeface="Cambria Math" panose="02040503050406030204"/>
                          </a:rPr>
                          <m:t>λ</m:t>
                        </m:r>
                      </m:e>
                    </m:d>
                  </m:oMath>
                </a14:m>
                <a:r>
                  <a:rPr lang="zh-CN" altLang="en-US" sz="2200" dirty="0">
                    <a:solidFill>
                      <a:schemeClr val="bg1"/>
                    </a:solidFill>
                    <a:cs typeface="Times New Roman" panose="02020603050405020304" pitchFamily="18" charset="0"/>
                  </a:rPr>
                  <a:t>；</a:t>
                </a:r>
                <a:r>
                  <a:rPr lang="zh-CN" altLang="en-US" sz="2200" dirty="0">
                    <a:solidFill>
                      <a:srgbClr val="C00000"/>
                    </a:solidFill>
                    <a:cs typeface="Times New Roman" panose="02020603050405020304" pitchFamily="18" charset="0"/>
                  </a:rPr>
                  <a:t>单模工作</a:t>
                </a:r>
                <a:r>
                  <a:rPr lang="zh-CN" altLang="en-US" sz="2200" dirty="0">
                    <a:solidFill>
                      <a:schemeClr val="bg1"/>
                    </a:solidFill>
                    <a:cs typeface="Times New Roman" panose="02020603050405020304" pitchFamily="18" charset="0"/>
                  </a:rPr>
                  <a:t>；</a:t>
                </a:r>
                <a14:m>
                  <m:oMath xmlns:m="http://schemas.openxmlformats.org/officeDocument/2006/math">
                    <m:r>
                      <m:rPr>
                        <m:sty m:val="p"/>
                      </m:rPr>
                      <a:rPr lang="zh-CN" altLang="en-US" sz="2200" i="0">
                        <a:solidFill>
                          <a:schemeClr val="bg1"/>
                        </a:solidFill>
                        <a:latin typeface="Cambria Math" panose="02040503050406030204"/>
                      </a:rPr>
                      <m:t>κL</m:t>
                    </m:r>
                  </m:oMath>
                </a14:m>
                <a:r>
                  <a:rPr lang="zh-CN" altLang="en-US" sz="2200" dirty="0">
                    <a:solidFill>
                      <a:schemeClr val="bg1"/>
                    </a:solidFill>
                    <a:cs typeface="Times New Roman" panose="02020603050405020304" pitchFamily="18" charset="0"/>
                  </a:rPr>
                  <a:t>越大，</a:t>
                </a:r>
                <a14:m>
                  <m:oMath xmlns:m="http://schemas.openxmlformats.org/officeDocument/2006/math">
                    <m:sSub>
                      <m:sSubPr>
                        <m:ctrlPr>
                          <a:rPr lang="zh-CN" altLang="en-US" sz="2200" i="1">
                            <a:solidFill>
                              <a:schemeClr val="bg1"/>
                            </a:solidFill>
                            <a:latin typeface="Cambria Math" panose="02040503050406030204" pitchFamily="18" charset="0"/>
                          </a:rPr>
                        </m:ctrlPr>
                      </m:sSubPr>
                      <m:e>
                        <m:r>
                          <m:rPr>
                            <m:sty m:val="p"/>
                          </m:rPr>
                          <a:rPr lang="zh-CN" altLang="en-US" sz="2200" i="0">
                            <a:solidFill>
                              <a:schemeClr val="bg1"/>
                            </a:solidFill>
                            <a:latin typeface="Cambria Math" panose="02040503050406030204"/>
                          </a:rPr>
                          <m:t>α</m:t>
                        </m:r>
                      </m:e>
                      <m:sub>
                        <m:r>
                          <m:rPr>
                            <m:sty m:val="p"/>
                          </m:rPr>
                          <a:rPr lang="zh-CN" altLang="en-US" sz="2200" i="0">
                            <a:solidFill>
                              <a:schemeClr val="bg1"/>
                            </a:solidFill>
                            <a:latin typeface="Cambria Math" panose="02040503050406030204"/>
                          </a:rPr>
                          <m:t>th</m:t>
                        </m:r>
                      </m:sub>
                    </m:sSub>
                    <m:d>
                      <m:dPr>
                        <m:ctrlPr>
                          <a:rPr lang="zh-CN" altLang="en-US" sz="2200" i="1">
                            <a:solidFill>
                              <a:schemeClr val="bg1"/>
                            </a:solidFill>
                            <a:latin typeface="Cambria Math" panose="02040503050406030204" pitchFamily="18" charset="0"/>
                          </a:rPr>
                        </m:ctrlPr>
                      </m:dPr>
                      <m:e>
                        <m:r>
                          <m:rPr>
                            <m:sty m:val="p"/>
                          </m:rPr>
                          <a:rPr lang="zh-CN" altLang="en-US" sz="2200" i="0">
                            <a:solidFill>
                              <a:schemeClr val="bg1"/>
                            </a:solidFill>
                            <a:latin typeface="Cambria Math" panose="02040503050406030204"/>
                          </a:rPr>
                          <m:t>λ</m:t>
                        </m:r>
                      </m:e>
                    </m:d>
                    <m:r>
                      <m:rPr>
                        <m:sty m:val="p"/>
                      </m:rPr>
                      <a:rPr lang="zh-CN" altLang="en-US" sz="2200" i="0">
                        <a:solidFill>
                          <a:schemeClr val="bg1"/>
                        </a:solidFill>
                        <a:latin typeface="Cambria Math" panose="02040503050406030204"/>
                      </a:rPr>
                      <m:t>L</m:t>
                    </m:r>
                  </m:oMath>
                </a14:m>
                <a:r>
                  <a:rPr lang="zh-CN" altLang="en-US" sz="2200" dirty="0">
                    <a:solidFill>
                      <a:schemeClr val="bg1"/>
                    </a:solidFill>
                    <a:cs typeface="Times New Roman" panose="02020603050405020304" pitchFamily="18" charset="0"/>
                  </a:rPr>
                  <a:t>越小，并且</a:t>
                </a:r>
                <a:r>
                  <a:rPr lang="zh-CN" altLang="en-US" sz="2200" dirty="0">
                    <a:solidFill>
                      <a:srgbClr val="C00000"/>
                    </a:solidFill>
                    <a:cs typeface="Times New Roman" panose="02020603050405020304" pitchFamily="18" charset="0"/>
                  </a:rPr>
                  <a:t>可能小于</a:t>
                </a:r>
                <a:r>
                  <a:rPr lang="en-US" altLang="zh-CN" sz="2200" dirty="0">
                    <a:solidFill>
                      <a:srgbClr val="C00000"/>
                    </a:solidFill>
                    <a:cs typeface="Times New Roman" panose="02020603050405020304" pitchFamily="18" charset="0"/>
                  </a:rPr>
                  <a:t>0</a:t>
                </a:r>
                <a:r>
                  <a:rPr lang="zh-CN" altLang="en-US" sz="2200" dirty="0">
                    <a:solidFill>
                      <a:schemeClr val="bg1"/>
                    </a:solidFill>
                    <a:cs typeface="Times New Roman" panose="02020603050405020304" pitchFamily="18" charset="0"/>
                  </a:rPr>
                  <a:t>。</a:t>
                </a:r>
                <a:endParaRPr lang="en-US" altLang="zh-CN" sz="2200" dirty="0">
                  <a:solidFill>
                    <a:schemeClr val="bg1"/>
                  </a:solidFill>
                  <a:cs typeface="Times New Roman" panose="02020603050405020304" pitchFamily="18" charset="0"/>
                </a:endParaRPr>
              </a:p>
              <a:p>
                <a:pPr marL="914400" lvl="1" indent="-457200">
                  <a:buFont typeface="+mj-ea"/>
                  <a:buAutoNum type="circleNumDbPlain"/>
                </a:pPr>
                <a:r>
                  <a:rPr lang="zh-CN" altLang="en-US" sz="2200" dirty="0">
                    <a:solidFill>
                      <a:schemeClr val="bg1"/>
                    </a:solidFill>
                    <a:cs typeface="Times New Roman" panose="02020603050405020304" pitchFamily="18" charset="0"/>
                  </a:rPr>
                  <a:t>耦合系数的大小与</a:t>
                </a:r>
                <a:r>
                  <a:rPr lang="zh-CN" altLang="en-US" sz="2200" dirty="0">
                    <a:solidFill>
                      <a:srgbClr val="C00000"/>
                    </a:solidFill>
                    <a:cs typeface="Times New Roman" panose="02020603050405020304" pitchFamily="18" charset="0"/>
                  </a:rPr>
                  <a:t>光栅的级数、光栅深度、光栅形状、光栅的占空比</a:t>
                </a:r>
                <a:r>
                  <a:rPr lang="zh-CN" altLang="en-US" sz="2200" dirty="0">
                    <a:solidFill>
                      <a:schemeClr val="bg1"/>
                    </a:solidFill>
                    <a:cs typeface="Times New Roman" panose="02020603050405020304" pitchFamily="18" charset="0"/>
                  </a:rPr>
                  <a:t>等因素有关，通常它大约为几十</a:t>
                </a:r>
                <a:r>
                  <a:rPr lang="en-US" altLang="zh-CN" sz="2200" dirty="0">
                    <a:solidFill>
                      <a:schemeClr val="bg1"/>
                    </a:solidFill>
                    <a:cs typeface="Times New Roman" panose="02020603050405020304" pitchFamily="18" charset="0"/>
                  </a:rPr>
                  <a:t>cm</a:t>
                </a:r>
                <a:r>
                  <a:rPr lang="en-US" altLang="zh-CN" sz="2200" baseline="30000" dirty="0">
                    <a:solidFill>
                      <a:schemeClr val="bg1"/>
                    </a:solidFill>
                    <a:cs typeface="Times New Roman" panose="02020603050405020304" pitchFamily="18" charset="0"/>
                  </a:rPr>
                  <a:t>-1</a:t>
                </a:r>
                <a:r>
                  <a:rPr lang="zh-CN" altLang="en-US" sz="2200" dirty="0">
                    <a:solidFill>
                      <a:schemeClr val="bg1"/>
                    </a:solidFill>
                    <a:cs typeface="Times New Roman" panose="02020603050405020304" pitchFamily="18" charset="0"/>
                  </a:rPr>
                  <a:t>。在分析实际问题时，耦合系数与谐振腔长或光栅区长度</a:t>
                </a:r>
                <a:r>
                  <a:rPr lang="en-US" altLang="zh-CN" sz="2200" dirty="0">
                    <a:solidFill>
                      <a:schemeClr val="bg1"/>
                    </a:solidFill>
                    <a:cs typeface="Times New Roman" panose="02020603050405020304" pitchFamily="18" charset="0"/>
                  </a:rPr>
                  <a:t>(DBR</a:t>
                </a:r>
                <a:r>
                  <a:rPr lang="zh-CN" altLang="en-US" sz="2200" dirty="0">
                    <a:solidFill>
                      <a:schemeClr val="bg1"/>
                    </a:solidFill>
                    <a:cs typeface="Times New Roman" panose="02020603050405020304" pitchFamily="18" charset="0"/>
                  </a:rPr>
                  <a:t>激光器的情况下</a:t>
                </a:r>
                <a:r>
                  <a:rPr lang="en-US" altLang="zh-CN" sz="2200" dirty="0">
                    <a:solidFill>
                      <a:schemeClr val="bg1"/>
                    </a:solidFill>
                    <a:cs typeface="Times New Roman" panose="02020603050405020304" pitchFamily="18" charset="0"/>
                  </a:rPr>
                  <a:t>)</a:t>
                </a:r>
                <a:r>
                  <a:rPr lang="zh-CN" altLang="en-US" sz="2200" dirty="0">
                    <a:solidFill>
                      <a:schemeClr val="bg1"/>
                    </a:solidFill>
                    <a:cs typeface="Times New Roman" panose="02020603050405020304" pitchFamily="18" charset="0"/>
                  </a:rPr>
                  <a:t>同时作用，所以，在以下的分析中所提到的耦合系数几乎均为经谐振腔或光栅长度</a:t>
                </a:r>
                <a:r>
                  <a:rPr lang="zh-CN" altLang="en-US" sz="2200" dirty="0">
                    <a:solidFill>
                      <a:srgbClr val="C00000"/>
                    </a:solidFill>
                    <a:cs typeface="Times New Roman" panose="02020603050405020304" pitchFamily="18" charset="0"/>
                  </a:rPr>
                  <a:t>归一化的耦合系数。</a:t>
                </a:r>
                <a:endParaRPr lang="zh-CN" altLang="en-US" sz="2200" dirty="0">
                  <a:solidFill>
                    <a:schemeClr val="bg1"/>
                  </a:solidFill>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3600" y="1416640"/>
                <a:ext cx="8233200" cy="4585871"/>
              </a:xfrm>
              <a:prstGeom prst="rect">
                <a:avLst/>
              </a:prstGeom>
              <a:blipFill rotWithShape="1">
                <a:blip r:embed="rId2"/>
                <a:stretch>
                  <a:fillRect l="-3" t="-13" r="-2237" b="11"/>
                </a:stretch>
              </a:blipFill>
            </p:spPr>
            <p:txBody>
              <a:bodyPr/>
              <a:lstStyle/>
              <a:p>
                <a:r>
                  <a:rPr lang="zh-CN" alt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r>
              <a:rPr lang="zh-CN" altLang="en-US" dirty="0"/>
              <a:t>集成光电子学概论</a:t>
            </a:r>
            <a:endParaRPr lang="en-US" altLang="zh-CN" dirty="0"/>
          </a:p>
        </p:txBody>
      </p:sp>
      <p:sp>
        <p:nvSpPr>
          <p:cNvPr id="3" name="灯片编号占位符 2"/>
          <p:cNvSpPr>
            <a:spLocks noGrp="1"/>
          </p:cNvSpPr>
          <p:nvPr>
            <p:ph type="sldNum" sz="quarter" idx="12"/>
          </p:nvPr>
        </p:nvSpPr>
        <p:spPr/>
        <p:txBody>
          <a:bodyPr/>
          <a:lstStyle/>
          <a:p>
            <a:pPr>
              <a:defRPr/>
            </a:pPr>
            <a:fld id="{13B00069-8688-4DA6-A179-703BBE58E7F1}" type="slidenum">
              <a:rPr lang="en-US" altLang="zh-CN" smtClean="0"/>
              <a:t>42</a:t>
            </a:fld>
            <a:endParaRPr lang="en-US" altLang="zh-CN"/>
          </a:p>
        </p:txBody>
      </p:sp>
      <p:sp>
        <p:nvSpPr>
          <p:cNvPr id="47108" name="Text Box 99"/>
          <p:cNvSpPr txBox="1">
            <a:spLocks noChangeArrowheads="1"/>
          </p:cNvSpPr>
          <p:nvPr/>
        </p:nvSpPr>
        <p:spPr bwMode="auto">
          <a:xfrm>
            <a:off x="611560" y="1417638"/>
            <a:ext cx="5128327" cy="523220"/>
          </a:xfrm>
          <a:prstGeom prst="rect">
            <a:avLst/>
          </a:prstGeom>
          <a:noFill/>
          <a:ln w="9525">
            <a:noFill/>
            <a:miter lim="800000"/>
          </a:ln>
        </p:spPr>
        <p:txBody>
          <a:bodyPr wrap="none">
            <a:spAutoFit/>
          </a:bodyPr>
          <a:lstStyle/>
          <a:p>
            <a:pPr marL="342900" indent="-342900">
              <a:buFont typeface="Arial" panose="020B0604020202020204" pitchFamily="34" charset="0"/>
              <a:buChar char="•"/>
            </a:pPr>
            <a:r>
              <a:rPr lang="zh-CN" altLang="en-US" sz="2800" dirty="0">
                <a:solidFill>
                  <a:schemeClr val="bg1"/>
                </a:solidFill>
              </a:rPr>
              <a:t>折射率耦合</a:t>
            </a:r>
            <a:r>
              <a:rPr lang="en-US" altLang="zh-CN" sz="2800" dirty="0">
                <a:solidFill>
                  <a:schemeClr val="bg1"/>
                </a:solidFill>
              </a:rPr>
              <a:t>DFB</a:t>
            </a:r>
            <a:r>
              <a:rPr lang="zh-CN" altLang="en-US" sz="2800" dirty="0">
                <a:solidFill>
                  <a:schemeClr val="bg1"/>
                </a:solidFill>
              </a:rPr>
              <a:t>中的</a:t>
            </a:r>
            <a:r>
              <a:rPr lang="en-US" altLang="zh-CN" sz="2800" dirty="0">
                <a:solidFill>
                  <a:schemeClr val="bg1"/>
                </a:solidFill>
              </a:rPr>
              <a:t>stop band</a:t>
            </a:r>
          </a:p>
        </p:txBody>
      </p:sp>
      <p:pic>
        <p:nvPicPr>
          <p:cNvPr id="47159" name="图片 47158"/>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Effect>
                      <a14:saturation sat="400000"/>
                    </a14:imgEffect>
                    <a14:imgEffect>
                      <a14:sharpenSoften amount="50000"/>
                    </a14:imgEffect>
                  </a14:imgLayer>
                </a14:imgProps>
              </a:ext>
              <a:ext uri="{28A0092B-C50C-407E-A947-70E740481C1C}">
                <a14:useLocalDpi xmlns:a14="http://schemas.microsoft.com/office/drawing/2010/main" val="0"/>
              </a:ext>
            </a:extLst>
          </a:blip>
          <a:srcRect l="5739" t="6128" r="4475" b="4084"/>
          <a:stretch>
            <a:fillRect/>
          </a:stretch>
        </p:blipFill>
        <p:spPr>
          <a:xfrm>
            <a:off x="1763688" y="1887489"/>
            <a:ext cx="5616624" cy="452223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a:defRPr/>
            </a:pPr>
            <a:fld id="{21DB720A-B55F-482F-B67E-C97610673E21}" type="slidenum">
              <a:rPr lang="en-US" altLang="zh-CN" smtClean="0"/>
              <a:t>43</a:t>
            </a:fld>
            <a:endParaRPr lang="en-US" altLang="zh-CN" dirty="0"/>
          </a:p>
        </p:txBody>
      </p:sp>
      <p:sp>
        <p:nvSpPr>
          <p:cNvPr id="2" name="TextBox 1"/>
          <p:cNvSpPr txBox="1"/>
          <p:nvPr/>
        </p:nvSpPr>
        <p:spPr>
          <a:xfrm>
            <a:off x="455400" y="1772816"/>
            <a:ext cx="8233200" cy="4501232"/>
          </a:xfrm>
          <a:prstGeom prst="rect">
            <a:avLst/>
          </a:prstGeom>
          <a:noFill/>
        </p:spPr>
        <p:txBody>
          <a:bodyPr wrap="square" rtlCol="0">
            <a:spAutoFit/>
          </a:bodyPr>
          <a:lstStyle/>
          <a:p>
            <a:pPr>
              <a:lnSpc>
                <a:spcPts val="3500"/>
              </a:lnSpc>
            </a:pPr>
            <a:r>
              <a:rPr lang="zh-CN" altLang="en-US" dirty="0">
                <a:solidFill>
                  <a:schemeClr val="bg1"/>
                </a:solidFill>
                <a:cs typeface="Times New Roman" panose="02020603050405020304" pitchFamily="18" charset="0"/>
              </a:rPr>
              <a:t>注：</a:t>
            </a:r>
            <a:r>
              <a:rPr lang="zh-CN" altLang="zh-CN" dirty="0">
                <a:solidFill>
                  <a:schemeClr val="bg1"/>
                </a:solidFill>
                <a:cs typeface="Times New Roman" panose="02020603050405020304" pitchFamily="18" charset="0"/>
              </a:rPr>
              <a:t>纯粹的折射率耦合的</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容易实现，一般使用</a:t>
            </a:r>
            <a:r>
              <a:rPr lang="en-US" altLang="zh-CN" dirty="0">
                <a:solidFill>
                  <a:schemeClr val="bg1"/>
                </a:solidFill>
                <a:cs typeface="Times New Roman" panose="02020603050405020304" pitchFamily="18" charset="0"/>
              </a:rPr>
              <a:t>SCH (Separate Confinement Heterostructure)</a:t>
            </a:r>
            <a:r>
              <a:rPr lang="zh-CN" altLang="zh-CN" dirty="0">
                <a:solidFill>
                  <a:schemeClr val="bg1"/>
                </a:solidFill>
                <a:cs typeface="Times New Roman" panose="02020603050405020304" pitchFamily="18" charset="0"/>
              </a:rPr>
              <a:t>结构，将载流子限制在有源区，提供增益，光被限制在光栅区和有源区，实现光反馈。大约在</a:t>
            </a:r>
            <a:r>
              <a:rPr lang="en-US" altLang="zh-CN" dirty="0">
                <a:solidFill>
                  <a:schemeClr val="bg1"/>
                </a:solidFill>
                <a:cs typeface="Times New Roman" panose="02020603050405020304" pitchFamily="18" charset="0"/>
              </a:rPr>
              <a:t>1975</a:t>
            </a:r>
            <a:r>
              <a:rPr lang="zh-CN" altLang="zh-CN" dirty="0">
                <a:solidFill>
                  <a:schemeClr val="bg1"/>
                </a:solidFill>
                <a:cs typeface="Times New Roman" panose="02020603050405020304" pitchFamily="18" charset="0"/>
              </a:rPr>
              <a:t>年，中村道治在</a:t>
            </a:r>
            <a:r>
              <a:rPr lang="en-US" altLang="zh-CN" dirty="0">
                <a:solidFill>
                  <a:schemeClr val="bg1"/>
                </a:solidFill>
                <a:cs typeface="Times New Roman" panose="02020603050405020304" pitchFamily="18" charset="0"/>
              </a:rPr>
              <a:t>77K</a:t>
            </a:r>
            <a:r>
              <a:rPr lang="zh-CN" altLang="zh-CN" dirty="0">
                <a:solidFill>
                  <a:schemeClr val="bg1"/>
                </a:solidFill>
                <a:cs typeface="Times New Roman" panose="02020603050405020304" pitchFamily="18" charset="0"/>
              </a:rPr>
              <a:t>的工作温度下将阈值电流密度降低到了</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（现在一般阈值电流密度为</a:t>
            </a:r>
            <a:r>
              <a:rPr lang="en-US" altLang="zh-CN" dirty="0">
                <a:solidFill>
                  <a:schemeClr val="bg1"/>
                </a:solidFill>
                <a:cs typeface="Times New Roman" panose="02020603050405020304" pitchFamily="18" charset="0"/>
              </a:rPr>
              <a:t>                  </a:t>
            </a:r>
            <a:r>
              <a:rPr lang="zh-CN" altLang="zh-CN" dirty="0">
                <a:solidFill>
                  <a:schemeClr val="bg1"/>
                </a:solidFill>
                <a:cs typeface="Times New Roman" panose="02020603050405020304" pitchFamily="18" charset="0"/>
              </a:rPr>
              <a:t>）。如果在有源区刻光栅，由于污染的原因形成杂质和缺陷，引起非发光复合，所以要在包层区刻光栅，将光栅区与有源区分开。纯粹的增益耦合</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，需要在有源区刻光栅，所以很难做成功。</a:t>
            </a:r>
          </a:p>
          <a:p>
            <a:endParaRPr lang="zh-CN" altLang="en-US" dirty="0">
              <a:solidFill>
                <a:schemeClr val="bg1"/>
              </a:solidFill>
              <a:cs typeface="Times New Roman" panose="02020603050405020304" pitchFamily="18" charset="0"/>
            </a:endParaRPr>
          </a:p>
        </p:txBody>
      </p:sp>
      <p:sp>
        <p:nvSpPr>
          <p:cNvPr id="3" name="Rectangle 10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2627784" y="3651957"/>
          <a:ext cx="1200150" cy="371475"/>
        </p:xfrm>
        <a:graphic>
          <a:graphicData uri="http://schemas.openxmlformats.org/presentationml/2006/ole">
            <mc:AlternateContent xmlns:mc="http://schemas.openxmlformats.org/markup-compatibility/2006">
              <mc:Choice xmlns:v="urn:schemas-microsoft-com:vml" Requires="v">
                <p:oleObj name="公式" r:id="rId2" imgW="1002665" imgH="317500" progId="Equation.3">
                  <p:embed/>
                </p:oleObj>
              </mc:Choice>
              <mc:Fallback>
                <p:oleObj name="公式" r:id="rId2" imgW="1002665" imgH="317500" progId="Equation.3">
                  <p:embed/>
                  <p:pic>
                    <p:nvPicPr>
                      <p:cNvPr id="0"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651957"/>
                        <a:ext cx="120015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0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971600" y="4023432"/>
          <a:ext cx="1285875" cy="400050"/>
        </p:xfrm>
        <a:graphic>
          <a:graphicData uri="http://schemas.openxmlformats.org/presentationml/2006/ole">
            <mc:AlternateContent xmlns:mc="http://schemas.openxmlformats.org/markup-compatibility/2006">
              <mc:Choice xmlns:v="urn:schemas-microsoft-com:vml" Requires="v">
                <p:oleObj name="公式" r:id="rId4" imgW="1002665" imgH="317500" progId="Equation.3">
                  <p:embed/>
                </p:oleObj>
              </mc:Choice>
              <mc:Fallback>
                <p:oleObj name="公式" r:id="rId4" imgW="1002665" imgH="317500" progId="Equation.3">
                  <p:embed/>
                  <p:pic>
                    <p:nvPicPr>
                      <p:cNvPr id="0" name="Picture 1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023432"/>
                        <a:ext cx="12858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5.3.2 </a:t>
            </a:r>
            <a:r>
              <a:rPr lang="zh-CN" altLang="en-US" sz="4000" dirty="0">
                <a:solidFill>
                  <a:schemeClr val="bg1"/>
                </a:solidFill>
                <a:latin typeface="Times New Roman" panose="02020603050405020304" pitchFamily="18" charset="0"/>
                <a:ea typeface="+mn-ea"/>
                <a:cs typeface="Times New Roman" panose="02020603050405020304" pitchFamily="18" charset="0"/>
              </a:rPr>
              <a:t>耦合波方程</a:t>
            </a:r>
            <a:endParaRPr lang="zh-CN" altLang="en-US" b="1" dirty="0">
              <a:solidFill>
                <a:schemeClr val="bg1"/>
              </a:solidFill>
              <a:latin typeface="Times New Roman" panose="02020603050405020304" pitchFamily="18" charset="0"/>
              <a:ea typeface="+mn-ea"/>
              <a:cs typeface="Times New Roman" panose="02020603050405020304" pitchFamily="18" charset="0"/>
            </a:endParaRPr>
          </a:p>
        </p:txBody>
      </p:sp>
      <p:sp>
        <p:nvSpPr>
          <p:cNvPr id="13" name="页脚占位符 1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4" name="灯片编号占位符 13"/>
          <p:cNvSpPr>
            <a:spLocks noGrp="1"/>
          </p:cNvSpPr>
          <p:nvPr>
            <p:ph type="sldNum" sz="quarter" idx="12"/>
          </p:nvPr>
        </p:nvSpPr>
        <p:spPr/>
        <p:txBody>
          <a:bodyPr/>
          <a:lstStyle/>
          <a:p>
            <a:pPr>
              <a:defRPr/>
            </a:pPr>
            <a:fld id="{21DB720A-B55F-482F-B67E-C97610673E21}" type="slidenum">
              <a:rPr lang="en-US" altLang="zh-CN" smtClean="0"/>
              <a:t>44</a:t>
            </a:fld>
            <a:endParaRPr lang="en-US" altLang="zh-CN" dirty="0"/>
          </a:p>
        </p:txBody>
      </p:sp>
      <p:grpSp>
        <p:nvGrpSpPr>
          <p:cNvPr id="2" name="Group 92"/>
          <p:cNvGrpSpPr/>
          <p:nvPr/>
        </p:nvGrpSpPr>
        <p:grpSpPr bwMode="auto">
          <a:xfrm>
            <a:off x="580231" y="1340768"/>
            <a:ext cx="7983538" cy="4881562"/>
            <a:chOff x="385" y="1245"/>
            <a:chExt cx="5029" cy="3075"/>
          </a:xfrm>
        </p:grpSpPr>
        <p:sp>
          <p:nvSpPr>
            <p:cNvPr id="48132" name="AutoShape 4"/>
            <p:cNvSpPr>
              <a:spLocks noChangeAspect="1" noChangeArrowheads="1" noTextEdit="1"/>
            </p:cNvSpPr>
            <p:nvPr/>
          </p:nvSpPr>
          <p:spPr bwMode="auto">
            <a:xfrm>
              <a:off x="385" y="1245"/>
              <a:ext cx="5029" cy="3075"/>
            </a:xfrm>
            <a:prstGeom prst="rect">
              <a:avLst/>
            </a:prstGeom>
            <a:noFill/>
            <a:ln w="9525">
              <a:noFill/>
              <a:miter lim="800000"/>
            </a:ln>
          </p:spPr>
          <p:txBody>
            <a:bodyPr/>
            <a:lstStyle/>
            <a:p>
              <a:endParaRPr lang="zh-CN" altLang="en-US"/>
            </a:p>
          </p:txBody>
        </p:sp>
        <p:sp>
          <p:nvSpPr>
            <p:cNvPr id="48135" name="Rectangle 8"/>
            <p:cNvSpPr>
              <a:spLocks noChangeArrowheads="1"/>
            </p:cNvSpPr>
            <p:nvPr/>
          </p:nvSpPr>
          <p:spPr bwMode="auto">
            <a:xfrm>
              <a:off x="3913" y="1274"/>
              <a:ext cx="0" cy="233"/>
            </a:xfrm>
            <a:prstGeom prst="rect">
              <a:avLst/>
            </a:prstGeom>
            <a:noFill/>
            <a:ln w="9525">
              <a:noFill/>
              <a:miter lim="800000"/>
            </a:ln>
          </p:spPr>
          <p:txBody>
            <a:bodyPr wrap="none" lIns="0" tIns="0" rIns="0" bIns="0">
              <a:spAutoFit/>
            </a:bodyPr>
            <a:lstStyle/>
            <a:p>
              <a:endParaRPr lang="zh-CN" altLang="en-US" dirty="0"/>
            </a:p>
          </p:txBody>
        </p:sp>
        <p:grpSp>
          <p:nvGrpSpPr>
            <p:cNvPr id="3" name="Group 85"/>
            <p:cNvGrpSpPr/>
            <p:nvPr/>
          </p:nvGrpSpPr>
          <p:grpSpPr bwMode="auto">
            <a:xfrm>
              <a:off x="567" y="2211"/>
              <a:ext cx="4464" cy="1401"/>
              <a:chOff x="1001" y="2392"/>
              <a:chExt cx="3623" cy="1027"/>
            </a:xfrm>
          </p:grpSpPr>
          <p:grpSp>
            <p:nvGrpSpPr>
              <p:cNvPr id="4" name="Group 56"/>
              <p:cNvGrpSpPr/>
              <p:nvPr/>
            </p:nvGrpSpPr>
            <p:grpSpPr bwMode="auto">
              <a:xfrm>
                <a:off x="1001" y="2458"/>
                <a:ext cx="1628" cy="940"/>
                <a:chOff x="1001" y="2458"/>
                <a:chExt cx="1628" cy="940"/>
              </a:xfrm>
            </p:grpSpPr>
            <p:grpSp>
              <p:nvGrpSpPr>
                <p:cNvPr id="5" name="Group 25"/>
                <p:cNvGrpSpPr/>
                <p:nvPr/>
              </p:nvGrpSpPr>
              <p:grpSpPr bwMode="auto">
                <a:xfrm>
                  <a:off x="1152" y="2478"/>
                  <a:ext cx="26" cy="820"/>
                  <a:chOff x="1152" y="2478"/>
                  <a:chExt cx="26" cy="820"/>
                </a:xfrm>
              </p:grpSpPr>
              <p:sp>
                <p:nvSpPr>
                  <p:cNvPr id="48217" name="Line 23"/>
                  <p:cNvSpPr>
                    <a:spLocks noChangeShapeType="1"/>
                  </p:cNvSpPr>
                  <p:nvPr/>
                </p:nvSpPr>
                <p:spPr bwMode="auto">
                  <a:xfrm>
                    <a:off x="1165" y="2503"/>
                    <a:ext cx="1" cy="795"/>
                  </a:xfrm>
                  <a:prstGeom prst="line">
                    <a:avLst/>
                  </a:prstGeom>
                  <a:noFill/>
                  <a:ln w="3175">
                    <a:solidFill>
                      <a:srgbClr val="000000"/>
                    </a:solidFill>
                    <a:round/>
                  </a:ln>
                </p:spPr>
                <p:txBody>
                  <a:bodyPr/>
                  <a:lstStyle/>
                  <a:p>
                    <a:endParaRPr lang="zh-CN" altLang="en-US"/>
                  </a:p>
                </p:txBody>
              </p:sp>
              <p:sp>
                <p:nvSpPr>
                  <p:cNvPr id="48218" name="Freeform 24"/>
                  <p:cNvSpPr/>
                  <p:nvPr/>
                </p:nvSpPr>
                <p:spPr bwMode="auto">
                  <a:xfrm>
                    <a:off x="1152" y="2478"/>
                    <a:ext cx="26" cy="26"/>
                  </a:xfrm>
                  <a:custGeom>
                    <a:avLst/>
                    <a:gdLst>
                      <a:gd name="T0" fmla="*/ 9 w 79"/>
                      <a:gd name="T1" fmla="*/ 9 h 78"/>
                      <a:gd name="T2" fmla="*/ 4 w 79"/>
                      <a:gd name="T3" fmla="*/ 0 h 78"/>
                      <a:gd name="T4" fmla="*/ 0 w 79"/>
                      <a:gd name="T5" fmla="*/ 9 h 78"/>
                      <a:gd name="T6" fmla="*/ 9 w 79"/>
                      <a:gd name="T7" fmla="*/ 9 h 78"/>
                      <a:gd name="T8" fmla="*/ 0 60000 65536"/>
                      <a:gd name="T9" fmla="*/ 0 60000 65536"/>
                      <a:gd name="T10" fmla="*/ 0 60000 65536"/>
                      <a:gd name="T11" fmla="*/ 0 60000 65536"/>
                      <a:gd name="T12" fmla="*/ 0 w 79"/>
                      <a:gd name="T13" fmla="*/ 0 h 78"/>
                      <a:gd name="T14" fmla="*/ 79 w 79"/>
                      <a:gd name="T15" fmla="*/ 78 h 78"/>
                    </a:gdLst>
                    <a:ahLst/>
                    <a:cxnLst>
                      <a:cxn ang="T8">
                        <a:pos x="T0" y="T1"/>
                      </a:cxn>
                      <a:cxn ang="T9">
                        <a:pos x="T2" y="T3"/>
                      </a:cxn>
                      <a:cxn ang="T10">
                        <a:pos x="T4" y="T5"/>
                      </a:cxn>
                      <a:cxn ang="T11">
                        <a:pos x="T6" y="T7"/>
                      </a:cxn>
                    </a:cxnLst>
                    <a:rect l="T12" t="T13" r="T14" b="T15"/>
                    <a:pathLst>
                      <a:path w="79" h="78">
                        <a:moveTo>
                          <a:pt x="79" y="78"/>
                        </a:moveTo>
                        <a:lnTo>
                          <a:pt x="39" y="0"/>
                        </a:lnTo>
                        <a:lnTo>
                          <a:pt x="0" y="78"/>
                        </a:lnTo>
                        <a:lnTo>
                          <a:pt x="79" y="78"/>
                        </a:lnTo>
                        <a:close/>
                      </a:path>
                    </a:pathLst>
                  </a:custGeom>
                  <a:solidFill>
                    <a:srgbClr val="000000"/>
                  </a:solidFill>
                  <a:ln w="9525">
                    <a:noFill/>
                    <a:round/>
                  </a:ln>
                </p:spPr>
                <p:txBody>
                  <a:bodyPr/>
                  <a:lstStyle/>
                  <a:p>
                    <a:endParaRPr lang="zh-CN" altLang="en-US"/>
                  </a:p>
                </p:txBody>
              </p:sp>
            </p:grpSp>
            <p:grpSp>
              <p:nvGrpSpPr>
                <p:cNvPr id="6" name="Group 28"/>
                <p:cNvGrpSpPr/>
                <p:nvPr/>
              </p:nvGrpSpPr>
              <p:grpSpPr bwMode="auto">
                <a:xfrm>
                  <a:off x="1165" y="3225"/>
                  <a:ext cx="881" cy="26"/>
                  <a:chOff x="1165" y="3225"/>
                  <a:chExt cx="881" cy="26"/>
                </a:xfrm>
              </p:grpSpPr>
              <p:sp>
                <p:nvSpPr>
                  <p:cNvPr id="48215" name="Line 26"/>
                  <p:cNvSpPr>
                    <a:spLocks noChangeShapeType="1"/>
                  </p:cNvSpPr>
                  <p:nvPr/>
                </p:nvSpPr>
                <p:spPr bwMode="auto">
                  <a:xfrm>
                    <a:off x="1165" y="3238"/>
                    <a:ext cx="856" cy="1"/>
                  </a:xfrm>
                  <a:prstGeom prst="line">
                    <a:avLst/>
                  </a:prstGeom>
                  <a:noFill/>
                  <a:ln w="3175">
                    <a:solidFill>
                      <a:srgbClr val="000000"/>
                    </a:solidFill>
                    <a:round/>
                  </a:ln>
                </p:spPr>
                <p:txBody>
                  <a:bodyPr/>
                  <a:lstStyle/>
                  <a:p>
                    <a:endParaRPr lang="zh-CN" altLang="en-US"/>
                  </a:p>
                </p:txBody>
              </p:sp>
              <p:sp>
                <p:nvSpPr>
                  <p:cNvPr id="48216" name="Freeform 27"/>
                  <p:cNvSpPr/>
                  <p:nvPr/>
                </p:nvSpPr>
                <p:spPr bwMode="auto">
                  <a:xfrm>
                    <a:off x="2020" y="3225"/>
                    <a:ext cx="26" cy="26"/>
                  </a:xfrm>
                  <a:custGeom>
                    <a:avLst/>
                    <a:gdLst>
                      <a:gd name="T0" fmla="*/ 0 w 78"/>
                      <a:gd name="T1" fmla="*/ 9 h 78"/>
                      <a:gd name="T2" fmla="*/ 9 w 78"/>
                      <a:gd name="T3" fmla="*/ 4 h 78"/>
                      <a:gd name="T4" fmla="*/ 0 w 78"/>
                      <a:gd name="T5" fmla="*/ 0 h 78"/>
                      <a:gd name="T6" fmla="*/ 0 w 78"/>
                      <a:gd name="T7" fmla="*/ 9 h 78"/>
                      <a:gd name="T8" fmla="*/ 0 60000 65536"/>
                      <a:gd name="T9" fmla="*/ 0 60000 65536"/>
                      <a:gd name="T10" fmla="*/ 0 60000 65536"/>
                      <a:gd name="T11" fmla="*/ 0 60000 65536"/>
                      <a:gd name="T12" fmla="*/ 0 w 78"/>
                      <a:gd name="T13" fmla="*/ 0 h 78"/>
                      <a:gd name="T14" fmla="*/ 78 w 78"/>
                      <a:gd name="T15" fmla="*/ 78 h 78"/>
                    </a:gdLst>
                    <a:ahLst/>
                    <a:cxnLst>
                      <a:cxn ang="T8">
                        <a:pos x="T0" y="T1"/>
                      </a:cxn>
                      <a:cxn ang="T9">
                        <a:pos x="T2" y="T3"/>
                      </a:cxn>
                      <a:cxn ang="T10">
                        <a:pos x="T4" y="T5"/>
                      </a:cxn>
                      <a:cxn ang="T11">
                        <a:pos x="T6" y="T7"/>
                      </a:cxn>
                    </a:cxnLst>
                    <a:rect l="T12" t="T13" r="T14" b="T15"/>
                    <a:pathLst>
                      <a:path w="78" h="78">
                        <a:moveTo>
                          <a:pt x="0" y="78"/>
                        </a:moveTo>
                        <a:lnTo>
                          <a:pt x="78" y="38"/>
                        </a:lnTo>
                        <a:lnTo>
                          <a:pt x="0" y="0"/>
                        </a:lnTo>
                        <a:lnTo>
                          <a:pt x="0" y="78"/>
                        </a:lnTo>
                        <a:close/>
                      </a:path>
                    </a:pathLst>
                  </a:custGeom>
                  <a:solidFill>
                    <a:srgbClr val="000000"/>
                  </a:solidFill>
                  <a:ln w="9525">
                    <a:noFill/>
                    <a:round/>
                  </a:ln>
                </p:spPr>
                <p:txBody>
                  <a:bodyPr/>
                  <a:lstStyle/>
                  <a:p>
                    <a:endParaRPr lang="zh-CN" altLang="en-US"/>
                  </a:p>
                </p:txBody>
              </p:sp>
            </p:grpSp>
            <p:sp>
              <p:nvSpPr>
                <p:cNvPr id="48188" name="Line 29"/>
                <p:cNvSpPr>
                  <a:spLocks noChangeShapeType="1"/>
                </p:cNvSpPr>
                <p:nvPr/>
              </p:nvSpPr>
              <p:spPr bwMode="auto">
                <a:xfrm flipV="1">
                  <a:off x="2046" y="2458"/>
                  <a:ext cx="1" cy="780"/>
                </a:xfrm>
                <a:prstGeom prst="line">
                  <a:avLst/>
                </a:prstGeom>
                <a:noFill/>
                <a:ln w="3175">
                  <a:solidFill>
                    <a:srgbClr val="000000"/>
                  </a:solidFill>
                  <a:round/>
                </a:ln>
              </p:spPr>
              <p:txBody>
                <a:bodyPr/>
                <a:lstStyle/>
                <a:p>
                  <a:endParaRPr lang="zh-CN" altLang="en-US"/>
                </a:p>
              </p:txBody>
            </p:sp>
            <p:sp>
              <p:nvSpPr>
                <p:cNvPr id="48189" name="Freeform 30"/>
                <p:cNvSpPr/>
                <p:nvPr/>
              </p:nvSpPr>
              <p:spPr bwMode="auto">
                <a:xfrm>
                  <a:off x="1161" y="2876"/>
                  <a:ext cx="889" cy="277"/>
                </a:xfrm>
                <a:custGeom>
                  <a:avLst/>
                  <a:gdLst>
                    <a:gd name="T0" fmla="*/ 0 w 2669"/>
                    <a:gd name="T1" fmla="*/ 2 h 832"/>
                    <a:gd name="T2" fmla="*/ 9 w 2669"/>
                    <a:gd name="T3" fmla="*/ 14 h 832"/>
                    <a:gd name="T4" fmla="*/ 22 w 2669"/>
                    <a:gd name="T5" fmla="*/ 33 h 832"/>
                    <a:gd name="T6" fmla="*/ 31 w 2669"/>
                    <a:gd name="T7" fmla="*/ 44 h 832"/>
                    <a:gd name="T8" fmla="*/ 40 w 2669"/>
                    <a:gd name="T9" fmla="*/ 54 h 832"/>
                    <a:gd name="T10" fmla="*/ 50 w 2669"/>
                    <a:gd name="T11" fmla="*/ 64 h 832"/>
                    <a:gd name="T12" fmla="*/ 62 w 2669"/>
                    <a:gd name="T13" fmla="*/ 72 h 832"/>
                    <a:gd name="T14" fmla="*/ 68 w 2669"/>
                    <a:gd name="T15" fmla="*/ 76 h 832"/>
                    <a:gd name="T16" fmla="*/ 81 w 2669"/>
                    <a:gd name="T17" fmla="*/ 82 h 832"/>
                    <a:gd name="T18" fmla="*/ 88 w 2669"/>
                    <a:gd name="T19" fmla="*/ 84 h 832"/>
                    <a:gd name="T20" fmla="*/ 103 w 2669"/>
                    <a:gd name="T21" fmla="*/ 88 h 832"/>
                    <a:gd name="T22" fmla="*/ 112 w 2669"/>
                    <a:gd name="T23" fmla="*/ 90 h 832"/>
                    <a:gd name="T24" fmla="*/ 130 w 2669"/>
                    <a:gd name="T25" fmla="*/ 92 h 832"/>
                    <a:gd name="T26" fmla="*/ 148 w 2669"/>
                    <a:gd name="T27" fmla="*/ 92 h 832"/>
                    <a:gd name="T28" fmla="*/ 166 w 2669"/>
                    <a:gd name="T29" fmla="*/ 92 h 832"/>
                    <a:gd name="T30" fmla="*/ 184 w 2669"/>
                    <a:gd name="T31" fmla="*/ 90 h 832"/>
                    <a:gd name="T32" fmla="*/ 193 w 2669"/>
                    <a:gd name="T33" fmla="*/ 88 h 832"/>
                    <a:gd name="T34" fmla="*/ 209 w 2669"/>
                    <a:gd name="T35" fmla="*/ 84 h 832"/>
                    <a:gd name="T36" fmla="*/ 216 w 2669"/>
                    <a:gd name="T37" fmla="*/ 82 h 832"/>
                    <a:gd name="T38" fmla="*/ 228 w 2669"/>
                    <a:gd name="T39" fmla="*/ 76 h 832"/>
                    <a:gd name="T40" fmla="*/ 234 w 2669"/>
                    <a:gd name="T41" fmla="*/ 72 h 832"/>
                    <a:gd name="T42" fmla="*/ 246 w 2669"/>
                    <a:gd name="T43" fmla="*/ 64 h 832"/>
                    <a:gd name="T44" fmla="*/ 256 w 2669"/>
                    <a:gd name="T45" fmla="*/ 54 h 832"/>
                    <a:gd name="T46" fmla="*/ 265 w 2669"/>
                    <a:gd name="T47" fmla="*/ 44 h 832"/>
                    <a:gd name="T48" fmla="*/ 275 w 2669"/>
                    <a:gd name="T49" fmla="*/ 33 h 832"/>
                    <a:gd name="T50" fmla="*/ 287 w 2669"/>
                    <a:gd name="T51" fmla="*/ 14 h 832"/>
                    <a:gd name="T52" fmla="*/ 296 w 2669"/>
                    <a:gd name="T53" fmla="*/ 2 h 832"/>
                    <a:gd name="T54" fmla="*/ 285 w 2669"/>
                    <a:gd name="T55" fmla="*/ 13 h 832"/>
                    <a:gd name="T56" fmla="*/ 285 w 2669"/>
                    <a:gd name="T57" fmla="*/ 12 h 832"/>
                    <a:gd name="T58" fmla="*/ 272 w 2669"/>
                    <a:gd name="T59" fmla="*/ 30 h 832"/>
                    <a:gd name="T60" fmla="*/ 263 w 2669"/>
                    <a:gd name="T61" fmla="*/ 42 h 832"/>
                    <a:gd name="T62" fmla="*/ 253 w 2669"/>
                    <a:gd name="T63" fmla="*/ 52 h 832"/>
                    <a:gd name="T64" fmla="*/ 243 w 2669"/>
                    <a:gd name="T65" fmla="*/ 62 h 832"/>
                    <a:gd name="T66" fmla="*/ 232 w 2669"/>
                    <a:gd name="T67" fmla="*/ 70 h 832"/>
                    <a:gd name="T68" fmla="*/ 233 w 2669"/>
                    <a:gd name="T69" fmla="*/ 70 h 832"/>
                    <a:gd name="T70" fmla="*/ 221 w 2669"/>
                    <a:gd name="T71" fmla="*/ 76 h 832"/>
                    <a:gd name="T72" fmla="*/ 211 w 2669"/>
                    <a:gd name="T73" fmla="*/ 80 h 832"/>
                    <a:gd name="T74" fmla="*/ 200 w 2669"/>
                    <a:gd name="T75" fmla="*/ 84 h 832"/>
                    <a:gd name="T76" fmla="*/ 192 w 2669"/>
                    <a:gd name="T77" fmla="*/ 87 h 832"/>
                    <a:gd name="T78" fmla="*/ 184 w 2669"/>
                    <a:gd name="T79" fmla="*/ 86 h 832"/>
                    <a:gd name="T80" fmla="*/ 166 w 2669"/>
                    <a:gd name="T81" fmla="*/ 88 h 832"/>
                    <a:gd name="T82" fmla="*/ 148 w 2669"/>
                    <a:gd name="T83" fmla="*/ 89 h 832"/>
                    <a:gd name="T84" fmla="*/ 130 w 2669"/>
                    <a:gd name="T85" fmla="*/ 88 h 832"/>
                    <a:gd name="T86" fmla="*/ 112 w 2669"/>
                    <a:gd name="T87" fmla="*/ 86 h 832"/>
                    <a:gd name="T88" fmla="*/ 104 w 2669"/>
                    <a:gd name="T89" fmla="*/ 87 h 832"/>
                    <a:gd name="T90" fmla="*/ 97 w 2669"/>
                    <a:gd name="T91" fmla="*/ 84 h 832"/>
                    <a:gd name="T92" fmla="*/ 85 w 2669"/>
                    <a:gd name="T93" fmla="*/ 80 h 832"/>
                    <a:gd name="T94" fmla="*/ 76 w 2669"/>
                    <a:gd name="T95" fmla="*/ 76 h 832"/>
                    <a:gd name="T96" fmla="*/ 63 w 2669"/>
                    <a:gd name="T97" fmla="*/ 70 h 832"/>
                    <a:gd name="T98" fmla="*/ 64 w 2669"/>
                    <a:gd name="T99" fmla="*/ 70 h 832"/>
                    <a:gd name="T100" fmla="*/ 53 w 2669"/>
                    <a:gd name="T101" fmla="*/ 62 h 832"/>
                    <a:gd name="T102" fmla="*/ 43 w 2669"/>
                    <a:gd name="T103" fmla="*/ 52 h 832"/>
                    <a:gd name="T104" fmla="*/ 33 w 2669"/>
                    <a:gd name="T105" fmla="*/ 42 h 832"/>
                    <a:gd name="T106" fmla="*/ 24 w 2669"/>
                    <a:gd name="T107" fmla="*/ 30 h 832"/>
                    <a:gd name="T108" fmla="*/ 11 w 2669"/>
                    <a:gd name="T109" fmla="*/ 12 h 832"/>
                    <a:gd name="T110" fmla="*/ 11 w 2669"/>
                    <a:gd name="T111" fmla="*/ 13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69"/>
                    <a:gd name="T169" fmla="*/ 0 h 832"/>
                    <a:gd name="T170" fmla="*/ 2669 w 2669"/>
                    <a:gd name="T171" fmla="*/ 832 h 8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69" h="832">
                      <a:moveTo>
                        <a:pt x="25" y="0"/>
                      </a:moveTo>
                      <a:lnTo>
                        <a:pt x="0" y="15"/>
                      </a:lnTo>
                      <a:lnTo>
                        <a:pt x="75" y="124"/>
                      </a:lnTo>
                      <a:lnTo>
                        <a:pt x="78" y="129"/>
                      </a:lnTo>
                      <a:lnTo>
                        <a:pt x="154" y="240"/>
                      </a:lnTo>
                      <a:lnTo>
                        <a:pt x="194" y="294"/>
                      </a:lnTo>
                      <a:lnTo>
                        <a:pt x="235" y="345"/>
                      </a:lnTo>
                      <a:lnTo>
                        <a:pt x="275" y="395"/>
                      </a:lnTo>
                      <a:lnTo>
                        <a:pt x="319" y="446"/>
                      </a:lnTo>
                      <a:lnTo>
                        <a:pt x="362" y="491"/>
                      </a:lnTo>
                      <a:lnTo>
                        <a:pt x="408" y="536"/>
                      </a:lnTo>
                      <a:lnTo>
                        <a:pt x="454" y="578"/>
                      </a:lnTo>
                      <a:lnTo>
                        <a:pt x="504" y="616"/>
                      </a:lnTo>
                      <a:lnTo>
                        <a:pt x="555" y="652"/>
                      </a:lnTo>
                      <a:lnTo>
                        <a:pt x="560" y="656"/>
                      </a:lnTo>
                      <a:lnTo>
                        <a:pt x="614" y="688"/>
                      </a:lnTo>
                      <a:lnTo>
                        <a:pt x="669" y="716"/>
                      </a:lnTo>
                      <a:lnTo>
                        <a:pt x="728" y="740"/>
                      </a:lnTo>
                      <a:lnTo>
                        <a:pt x="758" y="752"/>
                      </a:lnTo>
                      <a:lnTo>
                        <a:pt x="791" y="761"/>
                      </a:lnTo>
                      <a:lnTo>
                        <a:pt x="859" y="780"/>
                      </a:lnTo>
                      <a:lnTo>
                        <a:pt x="930" y="795"/>
                      </a:lnTo>
                      <a:lnTo>
                        <a:pt x="936" y="796"/>
                      </a:lnTo>
                      <a:lnTo>
                        <a:pt x="1012" y="809"/>
                      </a:lnTo>
                      <a:lnTo>
                        <a:pt x="1090" y="819"/>
                      </a:lnTo>
                      <a:lnTo>
                        <a:pt x="1170" y="826"/>
                      </a:lnTo>
                      <a:lnTo>
                        <a:pt x="1252" y="830"/>
                      </a:lnTo>
                      <a:lnTo>
                        <a:pt x="1335" y="832"/>
                      </a:lnTo>
                      <a:lnTo>
                        <a:pt x="1417" y="830"/>
                      </a:lnTo>
                      <a:lnTo>
                        <a:pt x="1498" y="826"/>
                      </a:lnTo>
                      <a:lnTo>
                        <a:pt x="1580" y="819"/>
                      </a:lnTo>
                      <a:lnTo>
                        <a:pt x="1657" y="809"/>
                      </a:lnTo>
                      <a:lnTo>
                        <a:pt x="1733" y="796"/>
                      </a:lnTo>
                      <a:lnTo>
                        <a:pt x="1739" y="795"/>
                      </a:lnTo>
                      <a:lnTo>
                        <a:pt x="1810" y="780"/>
                      </a:lnTo>
                      <a:lnTo>
                        <a:pt x="1878" y="761"/>
                      </a:lnTo>
                      <a:lnTo>
                        <a:pt x="1911" y="752"/>
                      </a:lnTo>
                      <a:lnTo>
                        <a:pt x="1942" y="740"/>
                      </a:lnTo>
                      <a:lnTo>
                        <a:pt x="2000" y="716"/>
                      </a:lnTo>
                      <a:lnTo>
                        <a:pt x="2056" y="688"/>
                      </a:lnTo>
                      <a:lnTo>
                        <a:pt x="2109" y="656"/>
                      </a:lnTo>
                      <a:lnTo>
                        <a:pt x="2115" y="652"/>
                      </a:lnTo>
                      <a:lnTo>
                        <a:pt x="2165" y="616"/>
                      </a:lnTo>
                      <a:lnTo>
                        <a:pt x="2215" y="578"/>
                      </a:lnTo>
                      <a:lnTo>
                        <a:pt x="2263" y="536"/>
                      </a:lnTo>
                      <a:lnTo>
                        <a:pt x="2307" y="491"/>
                      </a:lnTo>
                      <a:lnTo>
                        <a:pt x="2353" y="446"/>
                      </a:lnTo>
                      <a:lnTo>
                        <a:pt x="2394" y="395"/>
                      </a:lnTo>
                      <a:lnTo>
                        <a:pt x="2434" y="345"/>
                      </a:lnTo>
                      <a:lnTo>
                        <a:pt x="2476" y="294"/>
                      </a:lnTo>
                      <a:lnTo>
                        <a:pt x="2515" y="240"/>
                      </a:lnTo>
                      <a:lnTo>
                        <a:pt x="2591" y="129"/>
                      </a:lnTo>
                      <a:lnTo>
                        <a:pt x="2595" y="124"/>
                      </a:lnTo>
                      <a:lnTo>
                        <a:pt x="2669" y="15"/>
                      </a:lnTo>
                      <a:lnTo>
                        <a:pt x="2645" y="0"/>
                      </a:lnTo>
                      <a:lnTo>
                        <a:pt x="2568" y="114"/>
                      </a:lnTo>
                      <a:lnTo>
                        <a:pt x="2581" y="120"/>
                      </a:lnTo>
                      <a:lnTo>
                        <a:pt x="2570" y="108"/>
                      </a:lnTo>
                      <a:lnTo>
                        <a:pt x="2493" y="218"/>
                      </a:lnTo>
                      <a:lnTo>
                        <a:pt x="2455" y="272"/>
                      </a:lnTo>
                      <a:lnTo>
                        <a:pt x="2414" y="325"/>
                      </a:lnTo>
                      <a:lnTo>
                        <a:pt x="2372" y="374"/>
                      </a:lnTo>
                      <a:lnTo>
                        <a:pt x="2331" y="424"/>
                      </a:lnTo>
                      <a:lnTo>
                        <a:pt x="2285" y="471"/>
                      </a:lnTo>
                      <a:lnTo>
                        <a:pt x="2241" y="514"/>
                      </a:lnTo>
                      <a:lnTo>
                        <a:pt x="2193" y="556"/>
                      </a:lnTo>
                      <a:lnTo>
                        <a:pt x="2145" y="596"/>
                      </a:lnTo>
                      <a:lnTo>
                        <a:pt x="2093" y="630"/>
                      </a:lnTo>
                      <a:lnTo>
                        <a:pt x="2104" y="641"/>
                      </a:lnTo>
                      <a:lnTo>
                        <a:pt x="2098" y="628"/>
                      </a:lnTo>
                      <a:lnTo>
                        <a:pt x="2044" y="660"/>
                      </a:lnTo>
                      <a:lnTo>
                        <a:pt x="1987" y="688"/>
                      </a:lnTo>
                      <a:lnTo>
                        <a:pt x="1930" y="713"/>
                      </a:lnTo>
                      <a:lnTo>
                        <a:pt x="1899" y="724"/>
                      </a:lnTo>
                      <a:lnTo>
                        <a:pt x="1866" y="734"/>
                      </a:lnTo>
                      <a:lnTo>
                        <a:pt x="1799" y="753"/>
                      </a:lnTo>
                      <a:lnTo>
                        <a:pt x="1728" y="767"/>
                      </a:lnTo>
                      <a:lnTo>
                        <a:pt x="1733" y="782"/>
                      </a:lnTo>
                      <a:lnTo>
                        <a:pt x="1733" y="766"/>
                      </a:lnTo>
                      <a:lnTo>
                        <a:pt x="1657" y="779"/>
                      </a:lnTo>
                      <a:lnTo>
                        <a:pt x="1580" y="789"/>
                      </a:lnTo>
                      <a:lnTo>
                        <a:pt x="1498" y="796"/>
                      </a:lnTo>
                      <a:lnTo>
                        <a:pt x="1417" y="800"/>
                      </a:lnTo>
                      <a:lnTo>
                        <a:pt x="1335" y="802"/>
                      </a:lnTo>
                      <a:lnTo>
                        <a:pt x="1252" y="800"/>
                      </a:lnTo>
                      <a:lnTo>
                        <a:pt x="1170" y="796"/>
                      </a:lnTo>
                      <a:lnTo>
                        <a:pt x="1090" y="789"/>
                      </a:lnTo>
                      <a:lnTo>
                        <a:pt x="1012" y="779"/>
                      </a:lnTo>
                      <a:lnTo>
                        <a:pt x="936" y="766"/>
                      </a:lnTo>
                      <a:lnTo>
                        <a:pt x="936" y="782"/>
                      </a:lnTo>
                      <a:lnTo>
                        <a:pt x="941" y="767"/>
                      </a:lnTo>
                      <a:lnTo>
                        <a:pt x="870" y="753"/>
                      </a:lnTo>
                      <a:lnTo>
                        <a:pt x="803" y="734"/>
                      </a:lnTo>
                      <a:lnTo>
                        <a:pt x="770" y="724"/>
                      </a:lnTo>
                      <a:lnTo>
                        <a:pt x="740" y="713"/>
                      </a:lnTo>
                      <a:lnTo>
                        <a:pt x="681" y="688"/>
                      </a:lnTo>
                      <a:lnTo>
                        <a:pt x="625" y="660"/>
                      </a:lnTo>
                      <a:lnTo>
                        <a:pt x="571" y="628"/>
                      </a:lnTo>
                      <a:lnTo>
                        <a:pt x="566" y="641"/>
                      </a:lnTo>
                      <a:lnTo>
                        <a:pt x="576" y="630"/>
                      </a:lnTo>
                      <a:lnTo>
                        <a:pt x="525" y="596"/>
                      </a:lnTo>
                      <a:lnTo>
                        <a:pt x="476" y="556"/>
                      </a:lnTo>
                      <a:lnTo>
                        <a:pt x="428" y="514"/>
                      </a:lnTo>
                      <a:lnTo>
                        <a:pt x="384" y="471"/>
                      </a:lnTo>
                      <a:lnTo>
                        <a:pt x="339" y="424"/>
                      </a:lnTo>
                      <a:lnTo>
                        <a:pt x="297" y="374"/>
                      </a:lnTo>
                      <a:lnTo>
                        <a:pt x="256" y="325"/>
                      </a:lnTo>
                      <a:lnTo>
                        <a:pt x="214" y="272"/>
                      </a:lnTo>
                      <a:lnTo>
                        <a:pt x="176" y="218"/>
                      </a:lnTo>
                      <a:lnTo>
                        <a:pt x="99" y="108"/>
                      </a:lnTo>
                      <a:lnTo>
                        <a:pt x="88" y="120"/>
                      </a:lnTo>
                      <a:lnTo>
                        <a:pt x="101" y="114"/>
                      </a:lnTo>
                      <a:lnTo>
                        <a:pt x="25" y="0"/>
                      </a:lnTo>
                      <a:close/>
                    </a:path>
                  </a:pathLst>
                </a:custGeom>
                <a:solidFill>
                  <a:srgbClr val="000000"/>
                </a:solidFill>
                <a:ln w="9525">
                  <a:noFill/>
                  <a:round/>
                </a:ln>
              </p:spPr>
              <p:txBody>
                <a:bodyPr/>
                <a:lstStyle/>
                <a:p>
                  <a:endParaRPr lang="zh-CN" altLang="en-US"/>
                </a:p>
              </p:txBody>
            </p:sp>
            <p:sp>
              <p:nvSpPr>
                <p:cNvPr id="48190" name="Freeform 31"/>
                <p:cNvSpPr/>
                <p:nvPr/>
              </p:nvSpPr>
              <p:spPr bwMode="auto">
                <a:xfrm>
                  <a:off x="1162" y="2693"/>
                  <a:ext cx="887" cy="190"/>
                </a:xfrm>
                <a:custGeom>
                  <a:avLst/>
                  <a:gdLst>
                    <a:gd name="T0" fmla="*/ 2 w 2660"/>
                    <a:gd name="T1" fmla="*/ 64 h 568"/>
                    <a:gd name="T2" fmla="*/ 26 w 2660"/>
                    <a:gd name="T3" fmla="*/ 46 h 568"/>
                    <a:gd name="T4" fmla="*/ 25 w 2660"/>
                    <a:gd name="T5" fmla="*/ 47 h 568"/>
                    <a:gd name="T6" fmla="*/ 42 w 2660"/>
                    <a:gd name="T7" fmla="*/ 36 h 568"/>
                    <a:gd name="T8" fmla="*/ 58 w 2660"/>
                    <a:gd name="T9" fmla="*/ 26 h 568"/>
                    <a:gd name="T10" fmla="*/ 74 w 2660"/>
                    <a:gd name="T11" fmla="*/ 18 h 568"/>
                    <a:gd name="T12" fmla="*/ 91 w 2660"/>
                    <a:gd name="T13" fmla="*/ 11 h 568"/>
                    <a:gd name="T14" fmla="*/ 104 w 2660"/>
                    <a:gd name="T15" fmla="*/ 7 h 568"/>
                    <a:gd name="T16" fmla="*/ 113 w 2660"/>
                    <a:gd name="T17" fmla="*/ 5 h 568"/>
                    <a:gd name="T18" fmla="*/ 112 w 2660"/>
                    <a:gd name="T19" fmla="*/ 5 h 568"/>
                    <a:gd name="T20" fmla="*/ 121 w 2660"/>
                    <a:gd name="T21" fmla="*/ 4 h 568"/>
                    <a:gd name="T22" fmla="*/ 130 w 2660"/>
                    <a:gd name="T23" fmla="*/ 3 h 568"/>
                    <a:gd name="T24" fmla="*/ 139 w 2660"/>
                    <a:gd name="T25" fmla="*/ 3 h 568"/>
                    <a:gd name="T26" fmla="*/ 149 w 2660"/>
                    <a:gd name="T27" fmla="*/ 4 h 568"/>
                    <a:gd name="T28" fmla="*/ 158 w 2660"/>
                    <a:gd name="T29" fmla="*/ 5 h 568"/>
                    <a:gd name="T30" fmla="*/ 163 w 2660"/>
                    <a:gd name="T31" fmla="*/ 5 h 568"/>
                    <a:gd name="T32" fmla="*/ 167 w 2660"/>
                    <a:gd name="T33" fmla="*/ 7 h 568"/>
                    <a:gd name="T34" fmla="*/ 182 w 2660"/>
                    <a:gd name="T35" fmla="*/ 11 h 568"/>
                    <a:gd name="T36" fmla="*/ 202 w 2660"/>
                    <a:gd name="T37" fmla="*/ 18 h 568"/>
                    <a:gd name="T38" fmla="*/ 222 w 2660"/>
                    <a:gd name="T39" fmla="*/ 26 h 568"/>
                    <a:gd name="T40" fmla="*/ 242 w 2660"/>
                    <a:gd name="T41" fmla="*/ 36 h 568"/>
                    <a:gd name="T42" fmla="*/ 263 w 2660"/>
                    <a:gd name="T43" fmla="*/ 47 h 568"/>
                    <a:gd name="T44" fmla="*/ 294 w 2660"/>
                    <a:gd name="T45" fmla="*/ 64 h 568"/>
                    <a:gd name="T46" fmla="*/ 275 w 2660"/>
                    <a:gd name="T47" fmla="*/ 49 h 568"/>
                    <a:gd name="T48" fmla="*/ 254 w 2660"/>
                    <a:gd name="T49" fmla="*/ 38 h 568"/>
                    <a:gd name="T50" fmla="*/ 233 w 2660"/>
                    <a:gd name="T51" fmla="*/ 28 h 568"/>
                    <a:gd name="T52" fmla="*/ 213 w 2660"/>
                    <a:gd name="T53" fmla="*/ 19 h 568"/>
                    <a:gd name="T54" fmla="*/ 193 w 2660"/>
                    <a:gd name="T55" fmla="*/ 11 h 568"/>
                    <a:gd name="T56" fmla="*/ 173 w 2660"/>
                    <a:gd name="T57" fmla="*/ 5 h 568"/>
                    <a:gd name="T58" fmla="*/ 163 w 2660"/>
                    <a:gd name="T59" fmla="*/ 3 h 568"/>
                    <a:gd name="T60" fmla="*/ 158 w 2660"/>
                    <a:gd name="T61" fmla="*/ 2 h 568"/>
                    <a:gd name="T62" fmla="*/ 149 w 2660"/>
                    <a:gd name="T63" fmla="*/ 1 h 568"/>
                    <a:gd name="T64" fmla="*/ 139 w 2660"/>
                    <a:gd name="T65" fmla="*/ 0 h 568"/>
                    <a:gd name="T66" fmla="*/ 130 w 2660"/>
                    <a:gd name="T67" fmla="*/ 0 h 568"/>
                    <a:gd name="T68" fmla="*/ 121 w 2660"/>
                    <a:gd name="T69" fmla="*/ 1 h 568"/>
                    <a:gd name="T70" fmla="*/ 112 w 2660"/>
                    <a:gd name="T71" fmla="*/ 2 h 568"/>
                    <a:gd name="T72" fmla="*/ 107 w 2660"/>
                    <a:gd name="T73" fmla="*/ 3 h 568"/>
                    <a:gd name="T74" fmla="*/ 98 w 2660"/>
                    <a:gd name="T75" fmla="*/ 5 h 568"/>
                    <a:gd name="T76" fmla="*/ 81 w 2660"/>
                    <a:gd name="T77" fmla="*/ 11 h 568"/>
                    <a:gd name="T78" fmla="*/ 65 w 2660"/>
                    <a:gd name="T79" fmla="*/ 19 h 568"/>
                    <a:gd name="T80" fmla="*/ 48 w 2660"/>
                    <a:gd name="T81" fmla="*/ 28 h 568"/>
                    <a:gd name="T82" fmla="*/ 32 w 2660"/>
                    <a:gd name="T83" fmla="*/ 38 h 568"/>
                    <a:gd name="T84" fmla="*/ 24 w 2660"/>
                    <a:gd name="T85" fmla="*/ 44 h 568"/>
                    <a:gd name="T86" fmla="*/ 0 w 2660"/>
                    <a:gd name="T87" fmla="*/ 61 h 5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660"/>
                    <a:gd name="T133" fmla="*/ 0 h 568"/>
                    <a:gd name="T134" fmla="*/ 2660 w 2660"/>
                    <a:gd name="T135" fmla="*/ 568 h 56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660" h="568">
                      <a:moveTo>
                        <a:pt x="0" y="543"/>
                      </a:moveTo>
                      <a:lnTo>
                        <a:pt x="18" y="567"/>
                      </a:lnTo>
                      <a:lnTo>
                        <a:pt x="163" y="464"/>
                      </a:lnTo>
                      <a:lnTo>
                        <a:pt x="234" y="414"/>
                      </a:lnTo>
                      <a:lnTo>
                        <a:pt x="223" y="404"/>
                      </a:lnTo>
                      <a:lnTo>
                        <a:pt x="229" y="418"/>
                      </a:lnTo>
                      <a:lnTo>
                        <a:pt x="300" y="369"/>
                      </a:lnTo>
                      <a:lnTo>
                        <a:pt x="374" y="322"/>
                      </a:lnTo>
                      <a:lnTo>
                        <a:pt x="446" y="278"/>
                      </a:lnTo>
                      <a:lnTo>
                        <a:pt x="520" y="237"/>
                      </a:lnTo>
                      <a:lnTo>
                        <a:pt x="593" y="197"/>
                      </a:lnTo>
                      <a:lnTo>
                        <a:pt x="667" y="161"/>
                      </a:lnTo>
                      <a:lnTo>
                        <a:pt x="742" y="128"/>
                      </a:lnTo>
                      <a:lnTo>
                        <a:pt x="819" y="99"/>
                      </a:lnTo>
                      <a:lnTo>
                        <a:pt x="896" y="74"/>
                      </a:lnTo>
                      <a:lnTo>
                        <a:pt x="935" y="65"/>
                      </a:lnTo>
                      <a:lnTo>
                        <a:pt x="974" y="54"/>
                      </a:lnTo>
                      <a:lnTo>
                        <a:pt x="1014" y="47"/>
                      </a:lnTo>
                      <a:lnTo>
                        <a:pt x="1008" y="33"/>
                      </a:lnTo>
                      <a:lnTo>
                        <a:pt x="1008" y="48"/>
                      </a:lnTo>
                      <a:lnTo>
                        <a:pt x="1048" y="42"/>
                      </a:lnTo>
                      <a:lnTo>
                        <a:pt x="1087" y="37"/>
                      </a:lnTo>
                      <a:lnTo>
                        <a:pt x="1129" y="33"/>
                      </a:lnTo>
                      <a:lnTo>
                        <a:pt x="1169" y="31"/>
                      </a:lnTo>
                      <a:lnTo>
                        <a:pt x="1211" y="30"/>
                      </a:lnTo>
                      <a:lnTo>
                        <a:pt x="1252" y="31"/>
                      </a:lnTo>
                      <a:lnTo>
                        <a:pt x="1294" y="33"/>
                      </a:lnTo>
                      <a:lnTo>
                        <a:pt x="1336" y="37"/>
                      </a:lnTo>
                      <a:lnTo>
                        <a:pt x="1378" y="42"/>
                      </a:lnTo>
                      <a:lnTo>
                        <a:pt x="1421" y="48"/>
                      </a:lnTo>
                      <a:lnTo>
                        <a:pt x="1464" y="56"/>
                      </a:lnTo>
                      <a:lnTo>
                        <a:pt x="1464" y="41"/>
                      </a:lnTo>
                      <a:lnTo>
                        <a:pt x="1458" y="54"/>
                      </a:lnTo>
                      <a:lnTo>
                        <a:pt x="1502" y="65"/>
                      </a:lnTo>
                      <a:lnTo>
                        <a:pt x="1546" y="74"/>
                      </a:lnTo>
                      <a:lnTo>
                        <a:pt x="1634" y="99"/>
                      </a:lnTo>
                      <a:lnTo>
                        <a:pt x="1723" y="128"/>
                      </a:lnTo>
                      <a:lnTo>
                        <a:pt x="1813" y="161"/>
                      </a:lnTo>
                      <a:lnTo>
                        <a:pt x="1904" y="197"/>
                      </a:lnTo>
                      <a:lnTo>
                        <a:pt x="1996" y="237"/>
                      </a:lnTo>
                      <a:lnTo>
                        <a:pt x="2087" y="278"/>
                      </a:lnTo>
                      <a:lnTo>
                        <a:pt x="2179" y="322"/>
                      </a:lnTo>
                      <a:lnTo>
                        <a:pt x="2272" y="369"/>
                      </a:lnTo>
                      <a:lnTo>
                        <a:pt x="2366" y="418"/>
                      </a:lnTo>
                      <a:lnTo>
                        <a:pt x="2459" y="466"/>
                      </a:lnTo>
                      <a:lnTo>
                        <a:pt x="2645" y="568"/>
                      </a:lnTo>
                      <a:lnTo>
                        <a:pt x="2660" y="542"/>
                      </a:lnTo>
                      <a:lnTo>
                        <a:pt x="2471" y="439"/>
                      </a:lnTo>
                      <a:lnTo>
                        <a:pt x="2376" y="391"/>
                      </a:lnTo>
                      <a:lnTo>
                        <a:pt x="2283" y="342"/>
                      </a:lnTo>
                      <a:lnTo>
                        <a:pt x="2190" y="296"/>
                      </a:lnTo>
                      <a:lnTo>
                        <a:pt x="2098" y="250"/>
                      </a:lnTo>
                      <a:lnTo>
                        <a:pt x="2006" y="210"/>
                      </a:lnTo>
                      <a:lnTo>
                        <a:pt x="1915" y="169"/>
                      </a:lnTo>
                      <a:lnTo>
                        <a:pt x="1824" y="133"/>
                      </a:lnTo>
                      <a:lnTo>
                        <a:pt x="1734" y="101"/>
                      </a:lnTo>
                      <a:lnTo>
                        <a:pt x="1645" y="72"/>
                      </a:lnTo>
                      <a:lnTo>
                        <a:pt x="1557" y="47"/>
                      </a:lnTo>
                      <a:lnTo>
                        <a:pt x="1514" y="37"/>
                      </a:lnTo>
                      <a:lnTo>
                        <a:pt x="1469" y="27"/>
                      </a:lnTo>
                      <a:lnTo>
                        <a:pt x="1464" y="26"/>
                      </a:lnTo>
                      <a:lnTo>
                        <a:pt x="1421" y="18"/>
                      </a:lnTo>
                      <a:lnTo>
                        <a:pt x="1378" y="12"/>
                      </a:lnTo>
                      <a:lnTo>
                        <a:pt x="1336" y="7"/>
                      </a:lnTo>
                      <a:lnTo>
                        <a:pt x="1294" y="3"/>
                      </a:lnTo>
                      <a:lnTo>
                        <a:pt x="1252" y="1"/>
                      </a:lnTo>
                      <a:lnTo>
                        <a:pt x="1211" y="0"/>
                      </a:lnTo>
                      <a:lnTo>
                        <a:pt x="1169" y="1"/>
                      </a:lnTo>
                      <a:lnTo>
                        <a:pt x="1129" y="3"/>
                      </a:lnTo>
                      <a:lnTo>
                        <a:pt x="1087" y="7"/>
                      </a:lnTo>
                      <a:lnTo>
                        <a:pt x="1048" y="12"/>
                      </a:lnTo>
                      <a:lnTo>
                        <a:pt x="1008" y="18"/>
                      </a:lnTo>
                      <a:lnTo>
                        <a:pt x="1003" y="19"/>
                      </a:lnTo>
                      <a:lnTo>
                        <a:pt x="962" y="27"/>
                      </a:lnTo>
                      <a:lnTo>
                        <a:pt x="924" y="37"/>
                      </a:lnTo>
                      <a:lnTo>
                        <a:pt x="885" y="47"/>
                      </a:lnTo>
                      <a:lnTo>
                        <a:pt x="807" y="72"/>
                      </a:lnTo>
                      <a:lnTo>
                        <a:pt x="732" y="101"/>
                      </a:lnTo>
                      <a:lnTo>
                        <a:pt x="656" y="133"/>
                      </a:lnTo>
                      <a:lnTo>
                        <a:pt x="583" y="169"/>
                      </a:lnTo>
                      <a:lnTo>
                        <a:pt x="508" y="210"/>
                      </a:lnTo>
                      <a:lnTo>
                        <a:pt x="435" y="250"/>
                      </a:lnTo>
                      <a:lnTo>
                        <a:pt x="361" y="296"/>
                      </a:lnTo>
                      <a:lnTo>
                        <a:pt x="289" y="342"/>
                      </a:lnTo>
                      <a:lnTo>
                        <a:pt x="217" y="391"/>
                      </a:lnTo>
                      <a:lnTo>
                        <a:pt x="213" y="393"/>
                      </a:lnTo>
                      <a:lnTo>
                        <a:pt x="142" y="442"/>
                      </a:lnTo>
                      <a:lnTo>
                        <a:pt x="0" y="543"/>
                      </a:lnTo>
                      <a:close/>
                    </a:path>
                  </a:pathLst>
                </a:custGeom>
                <a:solidFill>
                  <a:srgbClr val="000000"/>
                </a:solidFill>
                <a:ln w="9525">
                  <a:noFill/>
                  <a:round/>
                </a:ln>
              </p:spPr>
              <p:txBody>
                <a:bodyPr/>
                <a:lstStyle/>
                <a:p>
                  <a:endParaRPr lang="zh-CN" altLang="en-US"/>
                </a:p>
              </p:txBody>
            </p:sp>
            <p:sp>
              <p:nvSpPr>
                <p:cNvPr id="48191" name="Freeform 32"/>
                <p:cNvSpPr/>
                <p:nvPr/>
              </p:nvSpPr>
              <p:spPr bwMode="auto">
                <a:xfrm>
                  <a:off x="1164" y="2874"/>
                  <a:ext cx="883" cy="54"/>
                </a:xfrm>
                <a:custGeom>
                  <a:avLst/>
                  <a:gdLst>
                    <a:gd name="T0" fmla="*/ 1 w 2649"/>
                    <a:gd name="T1" fmla="*/ 0 h 163"/>
                    <a:gd name="T2" fmla="*/ 0 w 2649"/>
                    <a:gd name="T3" fmla="*/ 3 h 163"/>
                    <a:gd name="T4" fmla="*/ 25 w 2649"/>
                    <a:gd name="T5" fmla="*/ 7 h 163"/>
                    <a:gd name="T6" fmla="*/ 38 w 2649"/>
                    <a:gd name="T7" fmla="*/ 9 h 163"/>
                    <a:gd name="T8" fmla="*/ 50 w 2649"/>
                    <a:gd name="T9" fmla="*/ 11 h 163"/>
                    <a:gd name="T10" fmla="*/ 63 w 2649"/>
                    <a:gd name="T11" fmla="*/ 13 h 163"/>
                    <a:gd name="T12" fmla="*/ 75 w 2649"/>
                    <a:gd name="T13" fmla="*/ 14 h 163"/>
                    <a:gd name="T14" fmla="*/ 88 w 2649"/>
                    <a:gd name="T15" fmla="*/ 15 h 163"/>
                    <a:gd name="T16" fmla="*/ 100 w 2649"/>
                    <a:gd name="T17" fmla="*/ 16 h 163"/>
                    <a:gd name="T18" fmla="*/ 113 w 2649"/>
                    <a:gd name="T19" fmla="*/ 17 h 163"/>
                    <a:gd name="T20" fmla="*/ 126 w 2649"/>
                    <a:gd name="T21" fmla="*/ 18 h 163"/>
                    <a:gd name="T22" fmla="*/ 138 w 2649"/>
                    <a:gd name="T23" fmla="*/ 18 h 163"/>
                    <a:gd name="T24" fmla="*/ 151 w 2649"/>
                    <a:gd name="T25" fmla="*/ 18 h 163"/>
                    <a:gd name="T26" fmla="*/ 164 w 2649"/>
                    <a:gd name="T27" fmla="*/ 18 h 163"/>
                    <a:gd name="T28" fmla="*/ 176 w 2649"/>
                    <a:gd name="T29" fmla="*/ 18 h 163"/>
                    <a:gd name="T30" fmla="*/ 188 w 2649"/>
                    <a:gd name="T31" fmla="*/ 17 h 163"/>
                    <a:gd name="T32" fmla="*/ 201 w 2649"/>
                    <a:gd name="T33" fmla="*/ 16 h 163"/>
                    <a:gd name="T34" fmla="*/ 213 w 2649"/>
                    <a:gd name="T35" fmla="*/ 15 h 163"/>
                    <a:gd name="T36" fmla="*/ 225 w 2649"/>
                    <a:gd name="T37" fmla="*/ 14 h 163"/>
                    <a:gd name="T38" fmla="*/ 236 w 2649"/>
                    <a:gd name="T39" fmla="*/ 13 h 163"/>
                    <a:gd name="T40" fmla="*/ 248 w 2649"/>
                    <a:gd name="T41" fmla="*/ 11 h 163"/>
                    <a:gd name="T42" fmla="*/ 260 w 2649"/>
                    <a:gd name="T43" fmla="*/ 9 h 163"/>
                    <a:gd name="T44" fmla="*/ 271 w 2649"/>
                    <a:gd name="T45" fmla="*/ 7 h 163"/>
                    <a:gd name="T46" fmla="*/ 294 w 2649"/>
                    <a:gd name="T47" fmla="*/ 3 h 163"/>
                    <a:gd name="T48" fmla="*/ 294 w 2649"/>
                    <a:gd name="T49" fmla="*/ 0 h 163"/>
                    <a:gd name="T50" fmla="*/ 271 w 2649"/>
                    <a:gd name="T51" fmla="*/ 4 h 163"/>
                    <a:gd name="T52" fmla="*/ 260 w 2649"/>
                    <a:gd name="T53" fmla="*/ 6 h 163"/>
                    <a:gd name="T54" fmla="*/ 248 w 2649"/>
                    <a:gd name="T55" fmla="*/ 8 h 163"/>
                    <a:gd name="T56" fmla="*/ 236 w 2649"/>
                    <a:gd name="T57" fmla="*/ 9 h 163"/>
                    <a:gd name="T58" fmla="*/ 225 w 2649"/>
                    <a:gd name="T59" fmla="*/ 11 h 163"/>
                    <a:gd name="T60" fmla="*/ 213 w 2649"/>
                    <a:gd name="T61" fmla="*/ 12 h 163"/>
                    <a:gd name="T62" fmla="*/ 201 w 2649"/>
                    <a:gd name="T63" fmla="*/ 13 h 163"/>
                    <a:gd name="T64" fmla="*/ 188 w 2649"/>
                    <a:gd name="T65" fmla="*/ 14 h 163"/>
                    <a:gd name="T66" fmla="*/ 176 w 2649"/>
                    <a:gd name="T67" fmla="*/ 14 h 163"/>
                    <a:gd name="T68" fmla="*/ 164 w 2649"/>
                    <a:gd name="T69" fmla="*/ 15 h 163"/>
                    <a:gd name="T70" fmla="*/ 151 w 2649"/>
                    <a:gd name="T71" fmla="*/ 15 h 163"/>
                    <a:gd name="T72" fmla="*/ 138 w 2649"/>
                    <a:gd name="T73" fmla="*/ 15 h 163"/>
                    <a:gd name="T74" fmla="*/ 126 w 2649"/>
                    <a:gd name="T75" fmla="*/ 14 h 163"/>
                    <a:gd name="T76" fmla="*/ 113 w 2649"/>
                    <a:gd name="T77" fmla="*/ 14 h 163"/>
                    <a:gd name="T78" fmla="*/ 101 w 2649"/>
                    <a:gd name="T79" fmla="*/ 13 h 163"/>
                    <a:gd name="T80" fmla="*/ 88 w 2649"/>
                    <a:gd name="T81" fmla="*/ 12 h 163"/>
                    <a:gd name="T82" fmla="*/ 75 w 2649"/>
                    <a:gd name="T83" fmla="*/ 11 h 163"/>
                    <a:gd name="T84" fmla="*/ 63 w 2649"/>
                    <a:gd name="T85" fmla="*/ 9 h 163"/>
                    <a:gd name="T86" fmla="*/ 50 w 2649"/>
                    <a:gd name="T87" fmla="*/ 8 h 163"/>
                    <a:gd name="T88" fmla="*/ 38 w 2649"/>
                    <a:gd name="T89" fmla="*/ 6 h 163"/>
                    <a:gd name="T90" fmla="*/ 25 w 2649"/>
                    <a:gd name="T91" fmla="*/ 4 h 163"/>
                    <a:gd name="T92" fmla="*/ 1 w 2649"/>
                    <a:gd name="T93" fmla="*/ 0 h 16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649"/>
                    <a:gd name="T142" fmla="*/ 0 h 163"/>
                    <a:gd name="T143" fmla="*/ 2649 w 2649"/>
                    <a:gd name="T144" fmla="*/ 163 h 16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649" h="163">
                      <a:moveTo>
                        <a:pt x="6" y="0"/>
                      </a:moveTo>
                      <a:lnTo>
                        <a:pt x="0" y="28"/>
                      </a:lnTo>
                      <a:lnTo>
                        <a:pt x="228" y="66"/>
                      </a:lnTo>
                      <a:lnTo>
                        <a:pt x="341" y="82"/>
                      </a:lnTo>
                      <a:lnTo>
                        <a:pt x="454" y="99"/>
                      </a:lnTo>
                      <a:lnTo>
                        <a:pt x="566" y="114"/>
                      </a:lnTo>
                      <a:lnTo>
                        <a:pt x="679" y="128"/>
                      </a:lnTo>
                      <a:lnTo>
                        <a:pt x="792" y="139"/>
                      </a:lnTo>
                      <a:lnTo>
                        <a:pt x="903" y="148"/>
                      </a:lnTo>
                      <a:lnTo>
                        <a:pt x="1016" y="154"/>
                      </a:lnTo>
                      <a:lnTo>
                        <a:pt x="1130" y="159"/>
                      </a:lnTo>
                      <a:lnTo>
                        <a:pt x="1245" y="162"/>
                      </a:lnTo>
                      <a:lnTo>
                        <a:pt x="1359" y="163"/>
                      </a:lnTo>
                      <a:lnTo>
                        <a:pt x="1473" y="162"/>
                      </a:lnTo>
                      <a:lnTo>
                        <a:pt x="1583" y="159"/>
                      </a:lnTo>
                      <a:lnTo>
                        <a:pt x="1695" y="154"/>
                      </a:lnTo>
                      <a:lnTo>
                        <a:pt x="1807" y="148"/>
                      </a:lnTo>
                      <a:lnTo>
                        <a:pt x="1913" y="139"/>
                      </a:lnTo>
                      <a:lnTo>
                        <a:pt x="2021" y="128"/>
                      </a:lnTo>
                      <a:lnTo>
                        <a:pt x="2126" y="114"/>
                      </a:lnTo>
                      <a:lnTo>
                        <a:pt x="2232" y="99"/>
                      </a:lnTo>
                      <a:lnTo>
                        <a:pt x="2336" y="82"/>
                      </a:lnTo>
                      <a:lnTo>
                        <a:pt x="2440" y="66"/>
                      </a:lnTo>
                      <a:lnTo>
                        <a:pt x="2649" y="28"/>
                      </a:lnTo>
                      <a:lnTo>
                        <a:pt x="2644" y="0"/>
                      </a:lnTo>
                      <a:lnTo>
                        <a:pt x="2440" y="36"/>
                      </a:lnTo>
                      <a:lnTo>
                        <a:pt x="2336" y="52"/>
                      </a:lnTo>
                      <a:lnTo>
                        <a:pt x="2232" y="69"/>
                      </a:lnTo>
                      <a:lnTo>
                        <a:pt x="2126" y="84"/>
                      </a:lnTo>
                      <a:lnTo>
                        <a:pt x="2021" y="98"/>
                      </a:lnTo>
                      <a:lnTo>
                        <a:pt x="1913" y="109"/>
                      </a:lnTo>
                      <a:lnTo>
                        <a:pt x="1806" y="118"/>
                      </a:lnTo>
                      <a:lnTo>
                        <a:pt x="1695" y="124"/>
                      </a:lnTo>
                      <a:lnTo>
                        <a:pt x="1583" y="129"/>
                      </a:lnTo>
                      <a:lnTo>
                        <a:pt x="1473" y="132"/>
                      </a:lnTo>
                      <a:lnTo>
                        <a:pt x="1359" y="133"/>
                      </a:lnTo>
                      <a:lnTo>
                        <a:pt x="1245" y="132"/>
                      </a:lnTo>
                      <a:lnTo>
                        <a:pt x="1130" y="129"/>
                      </a:lnTo>
                      <a:lnTo>
                        <a:pt x="1016" y="124"/>
                      </a:lnTo>
                      <a:lnTo>
                        <a:pt x="906" y="118"/>
                      </a:lnTo>
                      <a:lnTo>
                        <a:pt x="792" y="109"/>
                      </a:lnTo>
                      <a:lnTo>
                        <a:pt x="679" y="98"/>
                      </a:lnTo>
                      <a:lnTo>
                        <a:pt x="566" y="84"/>
                      </a:lnTo>
                      <a:lnTo>
                        <a:pt x="454" y="69"/>
                      </a:lnTo>
                      <a:lnTo>
                        <a:pt x="341" y="52"/>
                      </a:lnTo>
                      <a:lnTo>
                        <a:pt x="228" y="36"/>
                      </a:lnTo>
                      <a:lnTo>
                        <a:pt x="6" y="0"/>
                      </a:lnTo>
                      <a:close/>
                    </a:path>
                  </a:pathLst>
                </a:custGeom>
                <a:solidFill>
                  <a:srgbClr val="000000"/>
                </a:solidFill>
                <a:ln w="9525">
                  <a:noFill/>
                  <a:round/>
                </a:ln>
              </p:spPr>
              <p:txBody>
                <a:bodyPr/>
                <a:lstStyle/>
                <a:p>
                  <a:endParaRPr lang="zh-CN" altLang="en-US"/>
                </a:p>
              </p:txBody>
            </p:sp>
            <p:sp>
              <p:nvSpPr>
                <p:cNvPr id="48192" name="Rectangle 33"/>
                <p:cNvSpPr>
                  <a:spLocks noChangeArrowheads="1"/>
                </p:cNvSpPr>
                <p:nvPr/>
              </p:nvSpPr>
              <p:spPr bwMode="auto">
                <a:xfrm>
                  <a:off x="1966" y="3278"/>
                  <a:ext cx="84" cy="120"/>
                </a:xfrm>
                <a:prstGeom prst="rect">
                  <a:avLst/>
                </a:prstGeom>
                <a:noFill/>
                <a:ln w="9525">
                  <a:noFill/>
                  <a:miter lim="800000"/>
                </a:ln>
              </p:spPr>
              <p:txBody>
                <a:bodyPr/>
                <a:lstStyle/>
                <a:p>
                  <a:endParaRPr lang="zh-CN" altLang="en-US"/>
                </a:p>
              </p:txBody>
            </p:sp>
            <p:sp>
              <p:nvSpPr>
                <p:cNvPr id="48193" name="Rectangle 34"/>
                <p:cNvSpPr>
                  <a:spLocks noChangeArrowheads="1"/>
                </p:cNvSpPr>
                <p:nvPr/>
              </p:nvSpPr>
              <p:spPr bwMode="auto">
                <a:xfrm>
                  <a:off x="1990" y="3295"/>
                  <a:ext cx="30" cy="71"/>
                </a:xfrm>
                <a:prstGeom prst="rect">
                  <a:avLst/>
                </a:prstGeom>
                <a:noFill/>
                <a:ln w="9525">
                  <a:noFill/>
                  <a:miter lim="800000"/>
                </a:ln>
              </p:spPr>
              <p:txBody>
                <a:bodyPr wrap="none" lIns="0" tIns="0" rIns="0" bIns="0">
                  <a:spAutoFit/>
                </a:bodyPr>
                <a:lstStyle/>
                <a:p>
                  <a:r>
                    <a:rPr lang="en-US" altLang="zh-CN" sz="1000">
                      <a:solidFill>
                        <a:srgbClr val="000000"/>
                      </a:solidFill>
                    </a:rPr>
                    <a:t>z</a:t>
                  </a:r>
                  <a:endParaRPr lang="en-US" altLang="zh-CN"/>
                </a:p>
              </p:txBody>
            </p:sp>
            <p:sp>
              <p:nvSpPr>
                <p:cNvPr id="48194" name="Rectangle 35"/>
                <p:cNvSpPr>
                  <a:spLocks noChangeArrowheads="1"/>
                </p:cNvSpPr>
                <p:nvPr/>
              </p:nvSpPr>
              <p:spPr bwMode="auto">
                <a:xfrm>
                  <a:off x="1001" y="2489"/>
                  <a:ext cx="75" cy="120"/>
                </a:xfrm>
                <a:prstGeom prst="rect">
                  <a:avLst/>
                </a:prstGeom>
                <a:noFill/>
                <a:ln w="9525">
                  <a:noFill/>
                  <a:miter lim="800000"/>
                </a:ln>
              </p:spPr>
              <p:txBody>
                <a:bodyPr/>
                <a:lstStyle/>
                <a:p>
                  <a:endParaRPr lang="zh-CN" altLang="en-US"/>
                </a:p>
              </p:txBody>
            </p:sp>
            <p:sp>
              <p:nvSpPr>
                <p:cNvPr id="48195" name="Rectangle 36"/>
                <p:cNvSpPr>
                  <a:spLocks noChangeArrowheads="1"/>
                </p:cNvSpPr>
                <p:nvPr/>
              </p:nvSpPr>
              <p:spPr bwMode="auto">
                <a:xfrm>
                  <a:off x="1025" y="2506"/>
                  <a:ext cx="22" cy="70"/>
                </a:xfrm>
                <a:prstGeom prst="rect">
                  <a:avLst/>
                </a:prstGeom>
                <a:noFill/>
                <a:ln w="9525">
                  <a:noFill/>
                  <a:miter lim="800000"/>
                </a:ln>
              </p:spPr>
              <p:txBody>
                <a:bodyPr wrap="none" lIns="0" tIns="0" rIns="0" bIns="0">
                  <a:spAutoFit/>
                </a:bodyPr>
                <a:lstStyle/>
                <a:p>
                  <a:r>
                    <a:rPr lang="en-US" altLang="zh-CN" sz="1000">
                      <a:solidFill>
                        <a:srgbClr val="000000"/>
                      </a:solidFill>
                    </a:rPr>
                    <a:t>I</a:t>
                  </a:r>
                  <a:endParaRPr lang="en-US" altLang="zh-CN"/>
                </a:p>
              </p:txBody>
            </p:sp>
            <p:grpSp>
              <p:nvGrpSpPr>
                <p:cNvPr id="7" name="Group 39"/>
                <p:cNvGrpSpPr/>
                <p:nvPr/>
              </p:nvGrpSpPr>
              <p:grpSpPr bwMode="auto">
                <a:xfrm>
                  <a:off x="1926" y="3065"/>
                  <a:ext cx="361" cy="26"/>
                  <a:chOff x="1926" y="3065"/>
                  <a:chExt cx="361" cy="26"/>
                </a:xfrm>
              </p:grpSpPr>
              <p:sp>
                <p:nvSpPr>
                  <p:cNvPr id="48213" name="Line 37"/>
                  <p:cNvSpPr>
                    <a:spLocks noChangeShapeType="1"/>
                  </p:cNvSpPr>
                  <p:nvPr/>
                </p:nvSpPr>
                <p:spPr bwMode="auto">
                  <a:xfrm>
                    <a:off x="1926" y="3078"/>
                    <a:ext cx="361" cy="1"/>
                  </a:xfrm>
                  <a:prstGeom prst="line">
                    <a:avLst/>
                  </a:prstGeom>
                  <a:noFill/>
                  <a:ln w="3175">
                    <a:solidFill>
                      <a:srgbClr val="000000"/>
                    </a:solidFill>
                    <a:round/>
                  </a:ln>
                </p:spPr>
                <p:txBody>
                  <a:bodyPr/>
                  <a:lstStyle/>
                  <a:p>
                    <a:endParaRPr lang="zh-CN" altLang="en-US"/>
                  </a:p>
                </p:txBody>
              </p:sp>
              <p:sp>
                <p:nvSpPr>
                  <p:cNvPr id="48214" name="Freeform 38"/>
                  <p:cNvSpPr/>
                  <p:nvPr/>
                </p:nvSpPr>
                <p:spPr bwMode="auto">
                  <a:xfrm>
                    <a:off x="1926" y="3065"/>
                    <a:ext cx="26" cy="26"/>
                  </a:xfrm>
                  <a:custGeom>
                    <a:avLst/>
                    <a:gdLst>
                      <a:gd name="T0" fmla="*/ 9 w 77"/>
                      <a:gd name="T1" fmla="*/ 0 h 78"/>
                      <a:gd name="T2" fmla="*/ 0 w 77"/>
                      <a:gd name="T3" fmla="*/ 4 h 78"/>
                      <a:gd name="T4" fmla="*/ 9 w 77"/>
                      <a:gd name="T5" fmla="*/ 9 h 78"/>
                      <a:gd name="T6" fmla="*/ 0 60000 65536"/>
                      <a:gd name="T7" fmla="*/ 0 60000 65536"/>
                      <a:gd name="T8" fmla="*/ 0 60000 65536"/>
                      <a:gd name="T9" fmla="*/ 0 w 77"/>
                      <a:gd name="T10" fmla="*/ 0 h 78"/>
                      <a:gd name="T11" fmla="*/ 77 w 77"/>
                      <a:gd name="T12" fmla="*/ 78 h 78"/>
                    </a:gdLst>
                    <a:ahLst/>
                    <a:cxnLst>
                      <a:cxn ang="T6">
                        <a:pos x="T0" y="T1"/>
                      </a:cxn>
                      <a:cxn ang="T7">
                        <a:pos x="T2" y="T3"/>
                      </a:cxn>
                      <a:cxn ang="T8">
                        <a:pos x="T4" y="T5"/>
                      </a:cxn>
                    </a:cxnLst>
                    <a:rect l="T9" t="T10" r="T11" b="T12"/>
                    <a:pathLst>
                      <a:path w="77" h="78">
                        <a:moveTo>
                          <a:pt x="77" y="0"/>
                        </a:moveTo>
                        <a:lnTo>
                          <a:pt x="0" y="40"/>
                        </a:lnTo>
                        <a:lnTo>
                          <a:pt x="77" y="78"/>
                        </a:lnTo>
                      </a:path>
                    </a:pathLst>
                  </a:custGeom>
                  <a:noFill/>
                  <a:ln w="3175">
                    <a:solidFill>
                      <a:srgbClr val="000000"/>
                    </a:solidFill>
                    <a:round/>
                  </a:ln>
                </p:spPr>
                <p:txBody>
                  <a:bodyPr/>
                  <a:lstStyle/>
                  <a:p>
                    <a:endParaRPr lang="zh-CN" altLang="en-US"/>
                  </a:p>
                </p:txBody>
              </p:sp>
            </p:grpSp>
            <p:sp>
              <p:nvSpPr>
                <p:cNvPr id="48197" name="Rectangle 40"/>
                <p:cNvSpPr>
                  <a:spLocks noChangeArrowheads="1"/>
                </p:cNvSpPr>
                <p:nvPr/>
              </p:nvSpPr>
              <p:spPr bwMode="auto">
                <a:xfrm>
                  <a:off x="2362" y="3029"/>
                  <a:ext cx="183" cy="120"/>
                </a:xfrm>
                <a:prstGeom prst="rect">
                  <a:avLst/>
                </a:prstGeom>
                <a:noFill/>
                <a:ln w="9525">
                  <a:noFill/>
                  <a:miter lim="800000"/>
                </a:ln>
              </p:spPr>
              <p:txBody>
                <a:bodyPr/>
                <a:lstStyle/>
                <a:p>
                  <a:endParaRPr lang="zh-CN" altLang="en-US"/>
                </a:p>
              </p:txBody>
            </p:sp>
            <p:sp>
              <p:nvSpPr>
                <p:cNvPr id="48198" name="Rectangle 41"/>
                <p:cNvSpPr>
                  <a:spLocks noChangeArrowheads="1"/>
                </p:cNvSpPr>
                <p:nvPr/>
              </p:nvSpPr>
              <p:spPr bwMode="auto">
                <a:xfrm>
                  <a:off x="2387" y="3046"/>
                  <a:ext cx="43" cy="70"/>
                </a:xfrm>
                <a:prstGeom prst="rect">
                  <a:avLst/>
                </a:prstGeom>
                <a:noFill/>
                <a:ln w="9525">
                  <a:noFill/>
                  <a:miter lim="800000"/>
                </a:ln>
              </p:spPr>
              <p:txBody>
                <a:bodyPr wrap="none" lIns="0" tIns="0" rIns="0" bIns="0">
                  <a:spAutoFit/>
                </a:bodyPr>
                <a:lstStyle/>
                <a:p>
                  <a:r>
                    <a:rPr lang="en-US" altLang="zh-CN" sz="1000">
                      <a:solidFill>
                        <a:srgbClr val="000000"/>
                      </a:solidFill>
                    </a:rPr>
                    <a:t>R</a:t>
                  </a:r>
                  <a:endParaRPr lang="en-US" altLang="zh-CN"/>
                </a:p>
              </p:txBody>
            </p:sp>
            <p:sp>
              <p:nvSpPr>
                <p:cNvPr id="48199" name="Rectangle 42"/>
                <p:cNvSpPr>
                  <a:spLocks noChangeArrowheads="1"/>
                </p:cNvSpPr>
                <p:nvPr/>
              </p:nvSpPr>
              <p:spPr bwMode="auto">
                <a:xfrm>
                  <a:off x="2440" y="3049"/>
                  <a:ext cx="65" cy="70"/>
                </a:xfrm>
                <a:prstGeom prst="rect">
                  <a:avLst/>
                </a:prstGeom>
                <a:noFill/>
                <a:ln w="9525">
                  <a:noFill/>
                  <a:miter lim="800000"/>
                </a:ln>
              </p:spPr>
              <p:txBody>
                <a:bodyPr wrap="none" lIns="0" tIns="0" rIns="0" bIns="0">
                  <a:spAutoFit/>
                </a:bodyPr>
                <a:lstStyle/>
                <a:p>
                  <a:r>
                    <a:rPr lang="zh-CN" altLang="en-US" sz="1000">
                      <a:solidFill>
                        <a:srgbClr val="000000"/>
                      </a:solidFill>
                      <a:latin typeface="宋体" panose="02010600030101010101" pitchFamily="2" charset="-122"/>
                    </a:rPr>
                    <a:t>小</a:t>
                  </a:r>
                  <a:endParaRPr lang="zh-CN" altLang="en-US"/>
                </a:p>
              </p:txBody>
            </p:sp>
            <p:grpSp>
              <p:nvGrpSpPr>
                <p:cNvPr id="8" name="Group 45"/>
                <p:cNvGrpSpPr/>
                <p:nvPr/>
              </p:nvGrpSpPr>
              <p:grpSpPr bwMode="auto">
                <a:xfrm>
                  <a:off x="1966" y="2905"/>
                  <a:ext cx="361" cy="26"/>
                  <a:chOff x="1966" y="2905"/>
                  <a:chExt cx="361" cy="26"/>
                </a:xfrm>
              </p:grpSpPr>
              <p:sp>
                <p:nvSpPr>
                  <p:cNvPr id="48211" name="Line 43"/>
                  <p:cNvSpPr>
                    <a:spLocks noChangeShapeType="1"/>
                  </p:cNvSpPr>
                  <p:nvPr/>
                </p:nvSpPr>
                <p:spPr bwMode="auto">
                  <a:xfrm>
                    <a:off x="1966" y="2918"/>
                    <a:ext cx="361" cy="1"/>
                  </a:xfrm>
                  <a:prstGeom prst="line">
                    <a:avLst/>
                  </a:prstGeom>
                  <a:noFill/>
                  <a:ln w="3175">
                    <a:solidFill>
                      <a:srgbClr val="000000"/>
                    </a:solidFill>
                    <a:round/>
                  </a:ln>
                </p:spPr>
                <p:txBody>
                  <a:bodyPr/>
                  <a:lstStyle/>
                  <a:p>
                    <a:endParaRPr lang="zh-CN" altLang="en-US"/>
                  </a:p>
                </p:txBody>
              </p:sp>
              <p:sp>
                <p:nvSpPr>
                  <p:cNvPr id="48212" name="Freeform 44"/>
                  <p:cNvSpPr/>
                  <p:nvPr/>
                </p:nvSpPr>
                <p:spPr bwMode="auto">
                  <a:xfrm>
                    <a:off x="1966" y="2905"/>
                    <a:ext cx="26" cy="26"/>
                  </a:xfrm>
                  <a:custGeom>
                    <a:avLst/>
                    <a:gdLst>
                      <a:gd name="T0" fmla="*/ 9 w 77"/>
                      <a:gd name="T1" fmla="*/ 0 h 78"/>
                      <a:gd name="T2" fmla="*/ 0 w 77"/>
                      <a:gd name="T3" fmla="*/ 4 h 78"/>
                      <a:gd name="T4" fmla="*/ 9 w 77"/>
                      <a:gd name="T5" fmla="*/ 9 h 78"/>
                      <a:gd name="T6" fmla="*/ 0 60000 65536"/>
                      <a:gd name="T7" fmla="*/ 0 60000 65536"/>
                      <a:gd name="T8" fmla="*/ 0 60000 65536"/>
                      <a:gd name="T9" fmla="*/ 0 w 77"/>
                      <a:gd name="T10" fmla="*/ 0 h 78"/>
                      <a:gd name="T11" fmla="*/ 77 w 77"/>
                      <a:gd name="T12" fmla="*/ 78 h 78"/>
                    </a:gdLst>
                    <a:ahLst/>
                    <a:cxnLst>
                      <a:cxn ang="T6">
                        <a:pos x="T0" y="T1"/>
                      </a:cxn>
                      <a:cxn ang="T7">
                        <a:pos x="T2" y="T3"/>
                      </a:cxn>
                      <a:cxn ang="T8">
                        <a:pos x="T4" y="T5"/>
                      </a:cxn>
                    </a:cxnLst>
                    <a:rect l="T9" t="T10" r="T11" b="T12"/>
                    <a:pathLst>
                      <a:path w="77" h="78">
                        <a:moveTo>
                          <a:pt x="77" y="0"/>
                        </a:moveTo>
                        <a:lnTo>
                          <a:pt x="0" y="40"/>
                        </a:lnTo>
                        <a:lnTo>
                          <a:pt x="77" y="78"/>
                        </a:lnTo>
                      </a:path>
                    </a:pathLst>
                  </a:custGeom>
                  <a:noFill/>
                  <a:ln w="3175">
                    <a:solidFill>
                      <a:srgbClr val="000000"/>
                    </a:solidFill>
                    <a:round/>
                  </a:ln>
                </p:spPr>
                <p:txBody>
                  <a:bodyPr/>
                  <a:lstStyle/>
                  <a:p>
                    <a:endParaRPr lang="zh-CN" altLang="en-US"/>
                  </a:p>
                </p:txBody>
              </p:sp>
            </p:grpSp>
            <p:sp>
              <p:nvSpPr>
                <p:cNvPr id="48201" name="Rectangle 46"/>
                <p:cNvSpPr>
                  <a:spLocks noChangeArrowheads="1"/>
                </p:cNvSpPr>
                <p:nvPr/>
              </p:nvSpPr>
              <p:spPr bwMode="auto">
                <a:xfrm>
                  <a:off x="2382" y="2864"/>
                  <a:ext cx="49" cy="120"/>
                </a:xfrm>
                <a:prstGeom prst="rect">
                  <a:avLst/>
                </a:prstGeom>
                <a:noFill/>
                <a:ln w="9525">
                  <a:noFill/>
                  <a:miter lim="800000"/>
                </a:ln>
              </p:spPr>
              <p:txBody>
                <a:bodyPr/>
                <a:lstStyle/>
                <a:p>
                  <a:endParaRPr lang="zh-CN" altLang="en-US"/>
                </a:p>
              </p:txBody>
            </p:sp>
            <p:sp>
              <p:nvSpPr>
                <p:cNvPr id="48202" name="Rectangle 47"/>
                <p:cNvSpPr>
                  <a:spLocks noChangeArrowheads="1"/>
                </p:cNvSpPr>
                <p:nvPr/>
              </p:nvSpPr>
              <p:spPr bwMode="auto">
                <a:xfrm>
                  <a:off x="2367" y="2878"/>
                  <a:ext cx="262" cy="120"/>
                </a:xfrm>
                <a:prstGeom prst="rect">
                  <a:avLst/>
                </a:prstGeom>
                <a:noFill/>
                <a:ln w="9525">
                  <a:noFill/>
                  <a:miter lim="800000"/>
                </a:ln>
              </p:spPr>
              <p:txBody>
                <a:bodyPr/>
                <a:lstStyle/>
                <a:p>
                  <a:endParaRPr lang="zh-CN" altLang="en-US"/>
                </a:p>
              </p:txBody>
            </p:sp>
            <p:sp>
              <p:nvSpPr>
                <p:cNvPr id="48203" name="Rectangle 48"/>
                <p:cNvSpPr>
                  <a:spLocks noChangeArrowheads="1"/>
                </p:cNvSpPr>
                <p:nvPr/>
              </p:nvSpPr>
              <p:spPr bwMode="auto">
                <a:xfrm>
                  <a:off x="2391" y="2895"/>
                  <a:ext cx="43" cy="70"/>
                </a:xfrm>
                <a:prstGeom prst="rect">
                  <a:avLst/>
                </a:prstGeom>
                <a:noFill/>
                <a:ln w="9525">
                  <a:noFill/>
                  <a:miter lim="800000"/>
                </a:ln>
              </p:spPr>
              <p:txBody>
                <a:bodyPr wrap="none" lIns="0" tIns="0" rIns="0" bIns="0">
                  <a:spAutoFit/>
                </a:bodyPr>
                <a:lstStyle/>
                <a:p>
                  <a:r>
                    <a:rPr lang="en-US" altLang="zh-CN" sz="1000">
                      <a:solidFill>
                        <a:srgbClr val="000000"/>
                      </a:solidFill>
                    </a:rPr>
                    <a:t>R</a:t>
                  </a:r>
                  <a:endParaRPr lang="en-US" altLang="zh-CN"/>
                </a:p>
              </p:txBody>
            </p:sp>
            <p:sp>
              <p:nvSpPr>
                <p:cNvPr id="48204" name="Rectangle 49"/>
                <p:cNvSpPr>
                  <a:spLocks noChangeArrowheads="1"/>
                </p:cNvSpPr>
                <p:nvPr/>
              </p:nvSpPr>
              <p:spPr bwMode="auto">
                <a:xfrm>
                  <a:off x="2444" y="2898"/>
                  <a:ext cx="130" cy="70"/>
                </a:xfrm>
                <a:prstGeom prst="rect">
                  <a:avLst/>
                </a:prstGeom>
                <a:noFill/>
                <a:ln w="9525">
                  <a:noFill/>
                  <a:miter lim="800000"/>
                </a:ln>
              </p:spPr>
              <p:txBody>
                <a:bodyPr wrap="none" lIns="0" tIns="0" rIns="0" bIns="0">
                  <a:spAutoFit/>
                </a:bodyPr>
                <a:lstStyle/>
                <a:p>
                  <a:r>
                    <a:rPr lang="zh-CN" altLang="en-US" sz="1000">
                      <a:solidFill>
                        <a:srgbClr val="000000"/>
                      </a:solidFill>
                      <a:latin typeface="宋体" panose="02010600030101010101" pitchFamily="2" charset="-122"/>
                    </a:rPr>
                    <a:t>合适</a:t>
                  </a:r>
                  <a:endParaRPr lang="zh-CN" altLang="en-US"/>
                </a:p>
              </p:txBody>
            </p:sp>
            <p:sp>
              <p:nvSpPr>
                <p:cNvPr id="48205" name="Rectangle 50"/>
                <p:cNvSpPr>
                  <a:spLocks noChangeArrowheads="1"/>
                </p:cNvSpPr>
                <p:nvPr/>
              </p:nvSpPr>
              <p:spPr bwMode="auto">
                <a:xfrm>
                  <a:off x="2387" y="2718"/>
                  <a:ext cx="182" cy="120"/>
                </a:xfrm>
                <a:prstGeom prst="rect">
                  <a:avLst/>
                </a:prstGeom>
                <a:noFill/>
                <a:ln w="9525">
                  <a:noFill/>
                  <a:miter lim="800000"/>
                </a:ln>
              </p:spPr>
              <p:txBody>
                <a:bodyPr/>
                <a:lstStyle/>
                <a:p>
                  <a:endParaRPr lang="zh-CN" altLang="en-US"/>
                </a:p>
              </p:txBody>
            </p:sp>
            <p:sp>
              <p:nvSpPr>
                <p:cNvPr id="48206" name="Rectangle 51"/>
                <p:cNvSpPr>
                  <a:spLocks noChangeArrowheads="1"/>
                </p:cNvSpPr>
                <p:nvPr/>
              </p:nvSpPr>
              <p:spPr bwMode="auto">
                <a:xfrm>
                  <a:off x="2411" y="2735"/>
                  <a:ext cx="43" cy="71"/>
                </a:xfrm>
                <a:prstGeom prst="rect">
                  <a:avLst/>
                </a:prstGeom>
                <a:noFill/>
                <a:ln w="9525">
                  <a:noFill/>
                  <a:miter lim="800000"/>
                </a:ln>
              </p:spPr>
              <p:txBody>
                <a:bodyPr wrap="none" lIns="0" tIns="0" rIns="0" bIns="0">
                  <a:spAutoFit/>
                </a:bodyPr>
                <a:lstStyle/>
                <a:p>
                  <a:r>
                    <a:rPr lang="en-US" altLang="zh-CN" sz="1000">
                      <a:solidFill>
                        <a:srgbClr val="000000"/>
                      </a:solidFill>
                    </a:rPr>
                    <a:t>R</a:t>
                  </a:r>
                  <a:endParaRPr lang="en-US" altLang="zh-CN"/>
                </a:p>
              </p:txBody>
            </p:sp>
            <p:sp>
              <p:nvSpPr>
                <p:cNvPr id="48207" name="Rectangle 52"/>
                <p:cNvSpPr>
                  <a:spLocks noChangeArrowheads="1"/>
                </p:cNvSpPr>
                <p:nvPr/>
              </p:nvSpPr>
              <p:spPr bwMode="auto">
                <a:xfrm>
                  <a:off x="2464" y="2738"/>
                  <a:ext cx="65" cy="70"/>
                </a:xfrm>
                <a:prstGeom prst="rect">
                  <a:avLst/>
                </a:prstGeom>
                <a:noFill/>
                <a:ln w="9525">
                  <a:noFill/>
                  <a:miter lim="800000"/>
                </a:ln>
              </p:spPr>
              <p:txBody>
                <a:bodyPr wrap="none" lIns="0" tIns="0" rIns="0" bIns="0">
                  <a:spAutoFit/>
                </a:bodyPr>
                <a:lstStyle/>
                <a:p>
                  <a:r>
                    <a:rPr lang="zh-CN" altLang="en-US" sz="1000">
                      <a:solidFill>
                        <a:srgbClr val="000000"/>
                      </a:solidFill>
                      <a:latin typeface="宋体" panose="02010600030101010101" pitchFamily="2" charset="-122"/>
                    </a:rPr>
                    <a:t>大</a:t>
                  </a:r>
                  <a:endParaRPr lang="zh-CN" altLang="en-US"/>
                </a:p>
              </p:txBody>
            </p:sp>
            <p:grpSp>
              <p:nvGrpSpPr>
                <p:cNvPr id="9" name="Group 55"/>
                <p:cNvGrpSpPr/>
                <p:nvPr/>
              </p:nvGrpSpPr>
              <p:grpSpPr bwMode="auto">
                <a:xfrm>
                  <a:off x="1946" y="2765"/>
                  <a:ext cx="361" cy="26"/>
                  <a:chOff x="1946" y="2765"/>
                  <a:chExt cx="361" cy="26"/>
                </a:xfrm>
              </p:grpSpPr>
              <p:sp>
                <p:nvSpPr>
                  <p:cNvPr id="48209" name="Line 53"/>
                  <p:cNvSpPr>
                    <a:spLocks noChangeShapeType="1"/>
                  </p:cNvSpPr>
                  <p:nvPr/>
                </p:nvSpPr>
                <p:spPr bwMode="auto">
                  <a:xfrm>
                    <a:off x="1946" y="2778"/>
                    <a:ext cx="361" cy="1"/>
                  </a:xfrm>
                  <a:prstGeom prst="line">
                    <a:avLst/>
                  </a:prstGeom>
                  <a:noFill/>
                  <a:ln w="3175">
                    <a:solidFill>
                      <a:srgbClr val="000000"/>
                    </a:solidFill>
                    <a:round/>
                  </a:ln>
                </p:spPr>
                <p:txBody>
                  <a:bodyPr/>
                  <a:lstStyle/>
                  <a:p>
                    <a:endParaRPr lang="zh-CN" altLang="en-US"/>
                  </a:p>
                </p:txBody>
              </p:sp>
              <p:sp>
                <p:nvSpPr>
                  <p:cNvPr id="48210" name="Freeform 54"/>
                  <p:cNvSpPr/>
                  <p:nvPr/>
                </p:nvSpPr>
                <p:spPr bwMode="auto">
                  <a:xfrm>
                    <a:off x="1946" y="2765"/>
                    <a:ext cx="26" cy="26"/>
                  </a:xfrm>
                  <a:custGeom>
                    <a:avLst/>
                    <a:gdLst>
                      <a:gd name="T0" fmla="*/ 9 w 77"/>
                      <a:gd name="T1" fmla="*/ 0 h 77"/>
                      <a:gd name="T2" fmla="*/ 0 w 77"/>
                      <a:gd name="T3" fmla="*/ 4 h 77"/>
                      <a:gd name="T4" fmla="*/ 9 w 77"/>
                      <a:gd name="T5" fmla="*/ 9 h 77"/>
                      <a:gd name="T6" fmla="*/ 0 60000 65536"/>
                      <a:gd name="T7" fmla="*/ 0 60000 65536"/>
                      <a:gd name="T8" fmla="*/ 0 60000 65536"/>
                      <a:gd name="T9" fmla="*/ 0 w 77"/>
                      <a:gd name="T10" fmla="*/ 0 h 77"/>
                      <a:gd name="T11" fmla="*/ 77 w 77"/>
                      <a:gd name="T12" fmla="*/ 77 h 77"/>
                    </a:gdLst>
                    <a:ahLst/>
                    <a:cxnLst>
                      <a:cxn ang="T6">
                        <a:pos x="T0" y="T1"/>
                      </a:cxn>
                      <a:cxn ang="T7">
                        <a:pos x="T2" y="T3"/>
                      </a:cxn>
                      <a:cxn ang="T8">
                        <a:pos x="T4" y="T5"/>
                      </a:cxn>
                    </a:cxnLst>
                    <a:rect l="T9" t="T10" r="T11" b="T12"/>
                    <a:pathLst>
                      <a:path w="77" h="77">
                        <a:moveTo>
                          <a:pt x="77" y="0"/>
                        </a:moveTo>
                        <a:lnTo>
                          <a:pt x="0" y="39"/>
                        </a:lnTo>
                        <a:lnTo>
                          <a:pt x="77" y="77"/>
                        </a:lnTo>
                      </a:path>
                    </a:pathLst>
                  </a:custGeom>
                  <a:noFill/>
                  <a:ln w="3175">
                    <a:solidFill>
                      <a:srgbClr val="000000"/>
                    </a:solidFill>
                    <a:round/>
                  </a:ln>
                </p:spPr>
                <p:txBody>
                  <a:bodyPr/>
                  <a:lstStyle/>
                  <a:p>
                    <a:endParaRPr lang="zh-CN" altLang="en-US"/>
                  </a:p>
                </p:txBody>
              </p:sp>
            </p:grpSp>
          </p:grpSp>
          <p:grpSp>
            <p:nvGrpSpPr>
              <p:cNvPr id="10" name="Group 84"/>
              <p:cNvGrpSpPr/>
              <p:nvPr/>
            </p:nvGrpSpPr>
            <p:grpSpPr bwMode="auto">
              <a:xfrm>
                <a:off x="3086" y="2392"/>
                <a:ext cx="1538" cy="1027"/>
                <a:chOff x="3086" y="2392"/>
                <a:chExt cx="1538" cy="1027"/>
              </a:xfrm>
            </p:grpSpPr>
            <p:sp>
              <p:nvSpPr>
                <p:cNvPr id="48159" name="Line 57"/>
                <p:cNvSpPr>
                  <a:spLocks noChangeShapeType="1"/>
                </p:cNvSpPr>
                <p:nvPr/>
              </p:nvSpPr>
              <p:spPr bwMode="auto">
                <a:xfrm>
                  <a:off x="3177" y="2392"/>
                  <a:ext cx="1" cy="907"/>
                </a:xfrm>
                <a:prstGeom prst="line">
                  <a:avLst/>
                </a:prstGeom>
                <a:noFill/>
                <a:ln w="4763">
                  <a:solidFill>
                    <a:srgbClr val="000000"/>
                  </a:solidFill>
                  <a:round/>
                </a:ln>
              </p:spPr>
              <p:txBody>
                <a:bodyPr/>
                <a:lstStyle/>
                <a:p>
                  <a:endParaRPr lang="zh-CN" altLang="en-US"/>
                </a:p>
              </p:txBody>
            </p:sp>
            <p:sp>
              <p:nvSpPr>
                <p:cNvPr id="48160" name="Line 58"/>
                <p:cNvSpPr>
                  <a:spLocks noChangeShapeType="1"/>
                </p:cNvSpPr>
                <p:nvPr/>
              </p:nvSpPr>
              <p:spPr bwMode="auto">
                <a:xfrm>
                  <a:off x="3177" y="3212"/>
                  <a:ext cx="931" cy="1"/>
                </a:xfrm>
                <a:prstGeom prst="line">
                  <a:avLst/>
                </a:prstGeom>
                <a:noFill/>
                <a:ln w="4763">
                  <a:solidFill>
                    <a:srgbClr val="000000"/>
                  </a:solidFill>
                  <a:round/>
                </a:ln>
              </p:spPr>
              <p:txBody>
                <a:bodyPr/>
                <a:lstStyle/>
                <a:p>
                  <a:endParaRPr lang="zh-CN" altLang="en-US"/>
                </a:p>
              </p:txBody>
            </p:sp>
            <p:sp>
              <p:nvSpPr>
                <p:cNvPr id="48161" name="Line 59"/>
                <p:cNvSpPr>
                  <a:spLocks noChangeShapeType="1"/>
                </p:cNvSpPr>
                <p:nvPr/>
              </p:nvSpPr>
              <p:spPr bwMode="auto">
                <a:xfrm flipV="1">
                  <a:off x="4108" y="2392"/>
                  <a:ext cx="1" cy="820"/>
                </a:xfrm>
                <a:prstGeom prst="line">
                  <a:avLst/>
                </a:prstGeom>
                <a:noFill/>
                <a:ln w="4763">
                  <a:solidFill>
                    <a:srgbClr val="000000"/>
                  </a:solidFill>
                  <a:round/>
                </a:ln>
              </p:spPr>
              <p:txBody>
                <a:bodyPr/>
                <a:lstStyle/>
                <a:p>
                  <a:endParaRPr lang="zh-CN" altLang="en-US"/>
                </a:p>
              </p:txBody>
            </p:sp>
            <p:sp>
              <p:nvSpPr>
                <p:cNvPr id="48162" name="Line 60"/>
                <p:cNvSpPr>
                  <a:spLocks noChangeShapeType="1"/>
                </p:cNvSpPr>
                <p:nvPr/>
              </p:nvSpPr>
              <p:spPr bwMode="auto">
                <a:xfrm>
                  <a:off x="4108" y="3212"/>
                  <a:ext cx="1" cy="1"/>
                </a:xfrm>
                <a:prstGeom prst="line">
                  <a:avLst/>
                </a:prstGeom>
                <a:noFill/>
                <a:ln w="4763">
                  <a:solidFill>
                    <a:srgbClr val="000000"/>
                  </a:solidFill>
                  <a:round/>
                </a:ln>
              </p:spPr>
              <p:txBody>
                <a:bodyPr/>
                <a:lstStyle/>
                <a:p>
                  <a:endParaRPr lang="zh-CN" altLang="en-US"/>
                </a:p>
              </p:txBody>
            </p:sp>
            <p:sp>
              <p:nvSpPr>
                <p:cNvPr id="48163" name="Line 61"/>
                <p:cNvSpPr>
                  <a:spLocks noChangeShapeType="1"/>
                </p:cNvSpPr>
                <p:nvPr/>
              </p:nvSpPr>
              <p:spPr bwMode="auto">
                <a:xfrm>
                  <a:off x="4108" y="3212"/>
                  <a:ext cx="1" cy="65"/>
                </a:xfrm>
                <a:prstGeom prst="line">
                  <a:avLst/>
                </a:prstGeom>
                <a:noFill/>
                <a:ln w="4763">
                  <a:solidFill>
                    <a:srgbClr val="000000"/>
                  </a:solidFill>
                  <a:round/>
                </a:ln>
              </p:spPr>
              <p:txBody>
                <a:bodyPr/>
                <a:lstStyle/>
                <a:p>
                  <a:endParaRPr lang="zh-CN" altLang="en-US"/>
                </a:p>
              </p:txBody>
            </p:sp>
            <p:sp>
              <p:nvSpPr>
                <p:cNvPr id="48164" name="Freeform 62"/>
                <p:cNvSpPr/>
                <p:nvPr/>
              </p:nvSpPr>
              <p:spPr bwMode="auto">
                <a:xfrm>
                  <a:off x="3172" y="2820"/>
                  <a:ext cx="940" cy="314"/>
                </a:xfrm>
                <a:custGeom>
                  <a:avLst/>
                  <a:gdLst>
                    <a:gd name="T0" fmla="*/ 5 w 2820"/>
                    <a:gd name="T1" fmla="*/ 15 h 942"/>
                    <a:gd name="T2" fmla="*/ 17 w 2820"/>
                    <a:gd name="T3" fmla="*/ 41 h 942"/>
                    <a:gd name="T4" fmla="*/ 24 w 2820"/>
                    <a:gd name="T5" fmla="*/ 53 h 942"/>
                    <a:gd name="T6" fmla="*/ 37 w 2820"/>
                    <a:gd name="T7" fmla="*/ 69 h 942"/>
                    <a:gd name="T8" fmla="*/ 53 w 2820"/>
                    <a:gd name="T9" fmla="*/ 82 h 942"/>
                    <a:gd name="T10" fmla="*/ 66 w 2820"/>
                    <a:gd name="T11" fmla="*/ 89 h 942"/>
                    <a:gd name="T12" fmla="*/ 77 w 2820"/>
                    <a:gd name="T13" fmla="*/ 93 h 942"/>
                    <a:gd name="T14" fmla="*/ 91 w 2820"/>
                    <a:gd name="T15" fmla="*/ 97 h 942"/>
                    <a:gd name="T16" fmla="*/ 101 w 2820"/>
                    <a:gd name="T17" fmla="*/ 99 h 942"/>
                    <a:gd name="T18" fmla="*/ 133 w 2820"/>
                    <a:gd name="T19" fmla="*/ 103 h 942"/>
                    <a:gd name="T20" fmla="*/ 167 w 2820"/>
                    <a:gd name="T21" fmla="*/ 105 h 942"/>
                    <a:gd name="T22" fmla="*/ 199 w 2820"/>
                    <a:gd name="T23" fmla="*/ 102 h 942"/>
                    <a:gd name="T24" fmla="*/ 209 w 2820"/>
                    <a:gd name="T25" fmla="*/ 101 h 942"/>
                    <a:gd name="T26" fmla="*/ 222 w 2820"/>
                    <a:gd name="T27" fmla="*/ 98 h 942"/>
                    <a:gd name="T28" fmla="*/ 234 w 2820"/>
                    <a:gd name="T29" fmla="*/ 93 h 942"/>
                    <a:gd name="T30" fmla="*/ 241 w 2820"/>
                    <a:gd name="T31" fmla="*/ 88 h 942"/>
                    <a:gd name="T32" fmla="*/ 252 w 2820"/>
                    <a:gd name="T33" fmla="*/ 80 h 942"/>
                    <a:gd name="T34" fmla="*/ 268 w 2820"/>
                    <a:gd name="T35" fmla="*/ 64 h 942"/>
                    <a:gd name="T36" fmla="*/ 285 w 2820"/>
                    <a:gd name="T37" fmla="*/ 42 h 942"/>
                    <a:gd name="T38" fmla="*/ 295 w 2820"/>
                    <a:gd name="T39" fmla="*/ 27 h 942"/>
                    <a:gd name="T40" fmla="*/ 300 w 2820"/>
                    <a:gd name="T41" fmla="*/ 17 h 942"/>
                    <a:gd name="T42" fmla="*/ 305 w 2820"/>
                    <a:gd name="T43" fmla="*/ 13 h 942"/>
                    <a:gd name="T44" fmla="*/ 310 w 2820"/>
                    <a:gd name="T45" fmla="*/ 6 h 942"/>
                    <a:gd name="T46" fmla="*/ 311 w 2820"/>
                    <a:gd name="T47" fmla="*/ 0 h 942"/>
                    <a:gd name="T48" fmla="*/ 306 w 2820"/>
                    <a:gd name="T49" fmla="*/ 5 h 942"/>
                    <a:gd name="T50" fmla="*/ 301 w 2820"/>
                    <a:gd name="T51" fmla="*/ 13 h 942"/>
                    <a:gd name="T52" fmla="*/ 296 w 2820"/>
                    <a:gd name="T53" fmla="*/ 20 h 942"/>
                    <a:gd name="T54" fmla="*/ 292 w 2820"/>
                    <a:gd name="T55" fmla="*/ 26 h 942"/>
                    <a:gd name="T56" fmla="*/ 277 w 2820"/>
                    <a:gd name="T57" fmla="*/ 47 h 942"/>
                    <a:gd name="T58" fmla="*/ 259 w 2820"/>
                    <a:gd name="T59" fmla="*/ 69 h 942"/>
                    <a:gd name="T60" fmla="*/ 246 w 2820"/>
                    <a:gd name="T61" fmla="*/ 81 h 942"/>
                    <a:gd name="T62" fmla="*/ 240 w 2820"/>
                    <a:gd name="T63" fmla="*/ 87 h 942"/>
                    <a:gd name="T64" fmla="*/ 232 w 2820"/>
                    <a:gd name="T65" fmla="*/ 90 h 942"/>
                    <a:gd name="T66" fmla="*/ 221 w 2820"/>
                    <a:gd name="T67" fmla="*/ 94 h 942"/>
                    <a:gd name="T68" fmla="*/ 208 w 2820"/>
                    <a:gd name="T69" fmla="*/ 98 h 942"/>
                    <a:gd name="T70" fmla="*/ 203 w 2820"/>
                    <a:gd name="T71" fmla="*/ 98 h 942"/>
                    <a:gd name="T72" fmla="*/ 178 w 2820"/>
                    <a:gd name="T73" fmla="*/ 101 h 942"/>
                    <a:gd name="T74" fmla="*/ 145 w 2820"/>
                    <a:gd name="T75" fmla="*/ 101 h 942"/>
                    <a:gd name="T76" fmla="*/ 112 w 2820"/>
                    <a:gd name="T77" fmla="*/ 97 h 942"/>
                    <a:gd name="T78" fmla="*/ 96 w 2820"/>
                    <a:gd name="T79" fmla="*/ 96 h 942"/>
                    <a:gd name="T80" fmla="*/ 88 w 2820"/>
                    <a:gd name="T81" fmla="*/ 92 h 942"/>
                    <a:gd name="T82" fmla="*/ 75 w 2820"/>
                    <a:gd name="T83" fmla="*/ 89 h 942"/>
                    <a:gd name="T84" fmla="*/ 61 w 2820"/>
                    <a:gd name="T85" fmla="*/ 83 h 942"/>
                    <a:gd name="T86" fmla="*/ 55 w 2820"/>
                    <a:gd name="T87" fmla="*/ 80 h 942"/>
                    <a:gd name="T88" fmla="*/ 39 w 2820"/>
                    <a:gd name="T89" fmla="*/ 66 h 942"/>
                    <a:gd name="T90" fmla="*/ 27 w 2820"/>
                    <a:gd name="T91" fmla="*/ 51 h 942"/>
                    <a:gd name="T92" fmla="*/ 24 w 2820"/>
                    <a:gd name="T93" fmla="*/ 45 h 942"/>
                    <a:gd name="T94" fmla="*/ 14 w 2820"/>
                    <a:gd name="T95" fmla="*/ 27 h 9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942"/>
                    <a:gd name="T146" fmla="*/ 2820 w 2820"/>
                    <a:gd name="T147" fmla="*/ 942 h 9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942">
                      <a:moveTo>
                        <a:pt x="30" y="5"/>
                      </a:moveTo>
                      <a:lnTo>
                        <a:pt x="0" y="16"/>
                      </a:lnTo>
                      <a:lnTo>
                        <a:pt x="47" y="136"/>
                      </a:lnTo>
                      <a:lnTo>
                        <a:pt x="96" y="252"/>
                      </a:lnTo>
                      <a:lnTo>
                        <a:pt x="123" y="309"/>
                      </a:lnTo>
                      <a:lnTo>
                        <a:pt x="152" y="365"/>
                      </a:lnTo>
                      <a:lnTo>
                        <a:pt x="182" y="420"/>
                      </a:lnTo>
                      <a:lnTo>
                        <a:pt x="214" y="471"/>
                      </a:lnTo>
                      <a:lnTo>
                        <a:pt x="217" y="477"/>
                      </a:lnTo>
                      <a:lnTo>
                        <a:pt x="252" y="527"/>
                      </a:lnTo>
                      <a:lnTo>
                        <a:pt x="288" y="575"/>
                      </a:lnTo>
                      <a:lnTo>
                        <a:pt x="329" y="620"/>
                      </a:lnTo>
                      <a:lnTo>
                        <a:pt x="372" y="663"/>
                      </a:lnTo>
                      <a:lnTo>
                        <a:pt x="420" y="702"/>
                      </a:lnTo>
                      <a:lnTo>
                        <a:pt x="473" y="738"/>
                      </a:lnTo>
                      <a:lnTo>
                        <a:pt x="478" y="742"/>
                      </a:lnTo>
                      <a:lnTo>
                        <a:pt x="533" y="775"/>
                      </a:lnTo>
                      <a:lnTo>
                        <a:pt x="594" y="802"/>
                      </a:lnTo>
                      <a:lnTo>
                        <a:pt x="626" y="816"/>
                      </a:lnTo>
                      <a:lnTo>
                        <a:pt x="660" y="828"/>
                      </a:lnTo>
                      <a:lnTo>
                        <a:pt x="696" y="841"/>
                      </a:lnTo>
                      <a:lnTo>
                        <a:pt x="736" y="851"/>
                      </a:lnTo>
                      <a:lnTo>
                        <a:pt x="777" y="862"/>
                      </a:lnTo>
                      <a:lnTo>
                        <a:pt x="818" y="872"/>
                      </a:lnTo>
                      <a:lnTo>
                        <a:pt x="862" y="881"/>
                      </a:lnTo>
                      <a:lnTo>
                        <a:pt x="868" y="882"/>
                      </a:lnTo>
                      <a:lnTo>
                        <a:pt x="912" y="891"/>
                      </a:lnTo>
                      <a:lnTo>
                        <a:pt x="1005" y="908"/>
                      </a:lnTo>
                      <a:lnTo>
                        <a:pt x="1101" y="920"/>
                      </a:lnTo>
                      <a:lnTo>
                        <a:pt x="1201" y="930"/>
                      </a:lnTo>
                      <a:lnTo>
                        <a:pt x="1301" y="938"/>
                      </a:lnTo>
                      <a:lnTo>
                        <a:pt x="1403" y="942"/>
                      </a:lnTo>
                      <a:lnTo>
                        <a:pt x="1503" y="942"/>
                      </a:lnTo>
                      <a:lnTo>
                        <a:pt x="1601" y="939"/>
                      </a:lnTo>
                      <a:lnTo>
                        <a:pt x="1696" y="933"/>
                      </a:lnTo>
                      <a:lnTo>
                        <a:pt x="1788" y="922"/>
                      </a:lnTo>
                      <a:lnTo>
                        <a:pt x="1831" y="916"/>
                      </a:lnTo>
                      <a:lnTo>
                        <a:pt x="1875" y="909"/>
                      </a:lnTo>
                      <a:lnTo>
                        <a:pt x="1881" y="908"/>
                      </a:lnTo>
                      <a:lnTo>
                        <a:pt x="1922" y="899"/>
                      </a:lnTo>
                      <a:lnTo>
                        <a:pt x="1961" y="889"/>
                      </a:lnTo>
                      <a:lnTo>
                        <a:pt x="1997" y="880"/>
                      </a:lnTo>
                      <a:lnTo>
                        <a:pt x="2034" y="867"/>
                      </a:lnTo>
                      <a:lnTo>
                        <a:pt x="2069" y="854"/>
                      </a:lnTo>
                      <a:lnTo>
                        <a:pt x="2103" y="838"/>
                      </a:lnTo>
                      <a:lnTo>
                        <a:pt x="2135" y="820"/>
                      </a:lnTo>
                      <a:lnTo>
                        <a:pt x="2168" y="799"/>
                      </a:lnTo>
                      <a:lnTo>
                        <a:pt x="2173" y="795"/>
                      </a:lnTo>
                      <a:lnTo>
                        <a:pt x="2205" y="775"/>
                      </a:lnTo>
                      <a:lnTo>
                        <a:pt x="2236" y="750"/>
                      </a:lnTo>
                      <a:lnTo>
                        <a:pt x="2268" y="724"/>
                      </a:lnTo>
                      <a:lnTo>
                        <a:pt x="2299" y="697"/>
                      </a:lnTo>
                      <a:lnTo>
                        <a:pt x="2356" y="639"/>
                      </a:lnTo>
                      <a:lnTo>
                        <a:pt x="2413" y="576"/>
                      </a:lnTo>
                      <a:lnTo>
                        <a:pt x="2468" y="513"/>
                      </a:lnTo>
                      <a:lnTo>
                        <a:pt x="2518" y="448"/>
                      </a:lnTo>
                      <a:lnTo>
                        <a:pt x="2566" y="381"/>
                      </a:lnTo>
                      <a:lnTo>
                        <a:pt x="2612" y="315"/>
                      </a:lnTo>
                      <a:lnTo>
                        <a:pt x="2655" y="254"/>
                      </a:lnTo>
                      <a:lnTo>
                        <a:pt x="2659" y="247"/>
                      </a:lnTo>
                      <a:lnTo>
                        <a:pt x="2698" y="189"/>
                      </a:lnTo>
                      <a:lnTo>
                        <a:pt x="2716" y="162"/>
                      </a:lnTo>
                      <a:lnTo>
                        <a:pt x="2700" y="155"/>
                      </a:lnTo>
                      <a:lnTo>
                        <a:pt x="2712" y="167"/>
                      </a:lnTo>
                      <a:lnTo>
                        <a:pt x="2730" y="141"/>
                      </a:lnTo>
                      <a:lnTo>
                        <a:pt x="2748" y="115"/>
                      </a:lnTo>
                      <a:lnTo>
                        <a:pt x="2762" y="93"/>
                      </a:lnTo>
                      <a:lnTo>
                        <a:pt x="2778" y="72"/>
                      </a:lnTo>
                      <a:lnTo>
                        <a:pt x="2792" y="53"/>
                      </a:lnTo>
                      <a:lnTo>
                        <a:pt x="2805" y="36"/>
                      </a:lnTo>
                      <a:lnTo>
                        <a:pt x="2820" y="20"/>
                      </a:lnTo>
                      <a:lnTo>
                        <a:pt x="2796" y="0"/>
                      </a:lnTo>
                      <a:lnTo>
                        <a:pt x="2783" y="13"/>
                      </a:lnTo>
                      <a:lnTo>
                        <a:pt x="2769" y="31"/>
                      </a:lnTo>
                      <a:lnTo>
                        <a:pt x="2756" y="49"/>
                      </a:lnTo>
                      <a:lnTo>
                        <a:pt x="2739" y="70"/>
                      </a:lnTo>
                      <a:lnTo>
                        <a:pt x="2725" y="93"/>
                      </a:lnTo>
                      <a:lnTo>
                        <a:pt x="2707" y="118"/>
                      </a:lnTo>
                      <a:lnTo>
                        <a:pt x="2690" y="143"/>
                      </a:lnTo>
                      <a:lnTo>
                        <a:pt x="2686" y="149"/>
                      </a:lnTo>
                      <a:lnTo>
                        <a:pt x="2668" y="176"/>
                      </a:lnTo>
                      <a:lnTo>
                        <a:pt x="2629" y="236"/>
                      </a:lnTo>
                      <a:lnTo>
                        <a:pt x="2643" y="242"/>
                      </a:lnTo>
                      <a:lnTo>
                        <a:pt x="2631" y="230"/>
                      </a:lnTo>
                      <a:lnTo>
                        <a:pt x="2590" y="293"/>
                      </a:lnTo>
                      <a:lnTo>
                        <a:pt x="2543" y="359"/>
                      </a:lnTo>
                      <a:lnTo>
                        <a:pt x="2496" y="425"/>
                      </a:lnTo>
                      <a:lnTo>
                        <a:pt x="2444" y="490"/>
                      </a:lnTo>
                      <a:lnTo>
                        <a:pt x="2391" y="554"/>
                      </a:lnTo>
                      <a:lnTo>
                        <a:pt x="2334" y="617"/>
                      </a:lnTo>
                      <a:lnTo>
                        <a:pt x="2275" y="674"/>
                      </a:lnTo>
                      <a:lnTo>
                        <a:pt x="2244" y="701"/>
                      </a:lnTo>
                      <a:lnTo>
                        <a:pt x="2213" y="727"/>
                      </a:lnTo>
                      <a:lnTo>
                        <a:pt x="2182" y="751"/>
                      </a:lnTo>
                      <a:lnTo>
                        <a:pt x="2149" y="773"/>
                      </a:lnTo>
                      <a:lnTo>
                        <a:pt x="2161" y="785"/>
                      </a:lnTo>
                      <a:lnTo>
                        <a:pt x="2155" y="770"/>
                      </a:lnTo>
                      <a:lnTo>
                        <a:pt x="2122" y="790"/>
                      </a:lnTo>
                      <a:lnTo>
                        <a:pt x="2090" y="808"/>
                      </a:lnTo>
                      <a:lnTo>
                        <a:pt x="2056" y="824"/>
                      </a:lnTo>
                      <a:lnTo>
                        <a:pt x="2022" y="838"/>
                      </a:lnTo>
                      <a:lnTo>
                        <a:pt x="1986" y="850"/>
                      </a:lnTo>
                      <a:lnTo>
                        <a:pt x="1949" y="859"/>
                      </a:lnTo>
                      <a:lnTo>
                        <a:pt x="1910" y="871"/>
                      </a:lnTo>
                      <a:lnTo>
                        <a:pt x="1868" y="878"/>
                      </a:lnTo>
                      <a:lnTo>
                        <a:pt x="1875" y="893"/>
                      </a:lnTo>
                      <a:lnTo>
                        <a:pt x="1875" y="877"/>
                      </a:lnTo>
                      <a:lnTo>
                        <a:pt x="1831" y="884"/>
                      </a:lnTo>
                      <a:lnTo>
                        <a:pt x="1788" y="890"/>
                      </a:lnTo>
                      <a:lnTo>
                        <a:pt x="1696" y="900"/>
                      </a:lnTo>
                      <a:lnTo>
                        <a:pt x="1601" y="907"/>
                      </a:lnTo>
                      <a:lnTo>
                        <a:pt x="1503" y="909"/>
                      </a:lnTo>
                      <a:lnTo>
                        <a:pt x="1403" y="909"/>
                      </a:lnTo>
                      <a:lnTo>
                        <a:pt x="1301" y="906"/>
                      </a:lnTo>
                      <a:lnTo>
                        <a:pt x="1201" y="898"/>
                      </a:lnTo>
                      <a:lnTo>
                        <a:pt x="1101" y="887"/>
                      </a:lnTo>
                      <a:lnTo>
                        <a:pt x="1005" y="876"/>
                      </a:lnTo>
                      <a:lnTo>
                        <a:pt x="912" y="859"/>
                      </a:lnTo>
                      <a:lnTo>
                        <a:pt x="868" y="850"/>
                      </a:lnTo>
                      <a:lnTo>
                        <a:pt x="868" y="865"/>
                      </a:lnTo>
                      <a:lnTo>
                        <a:pt x="874" y="851"/>
                      </a:lnTo>
                      <a:lnTo>
                        <a:pt x="831" y="842"/>
                      </a:lnTo>
                      <a:lnTo>
                        <a:pt x="788" y="832"/>
                      </a:lnTo>
                      <a:lnTo>
                        <a:pt x="748" y="821"/>
                      </a:lnTo>
                      <a:lnTo>
                        <a:pt x="709" y="811"/>
                      </a:lnTo>
                      <a:lnTo>
                        <a:pt x="673" y="798"/>
                      </a:lnTo>
                      <a:lnTo>
                        <a:pt x="639" y="786"/>
                      </a:lnTo>
                      <a:lnTo>
                        <a:pt x="607" y="773"/>
                      </a:lnTo>
                      <a:lnTo>
                        <a:pt x="546" y="745"/>
                      </a:lnTo>
                      <a:lnTo>
                        <a:pt x="490" y="712"/>
                      </a:lnTo>
                      <a:lnTo>
                        <a:pt x="483" y="727"/>
                      </a:lnTo>
                      <a:lnTo>
                        <a:pt x="495" y="716"/>
                      </a:lnTo>
                      <a:lnTo>
                        <a:pt x="443" y="680"/>
                      </a:lnTo>
                      <a:lnTo>
                        <a:pt x="395" y="640"/>
                      </a:lnTo>
                      <a:lnTo>
                        <a:pt x="352" y="597"/>
                      </a:lnTo>
                      <a:lnTo>
                        <a:pt x="312" y="553"/>
                      </a:lnTo>
                      <a:lnTo>
                        <a:pt x="274" y="504"/>
                      </a:lnTo>
                      <a:lnTo>
                        <a:pt x="239" y="455"/>
                      </a:lnTo>
                      <a:lnTo>
                        <a:pt x="229" y="466"/>
                      </a:lnTo>
                      <a:lnTo>
                        <a:pt x="244" y="460"/>
                      </a:lnTo>
                      <a:lnTo>
                        <a:pt x="212" y="407"/>
                      </a:lnTo>
                      <a:lnTo>
                        <a:pt x="182" y="353"/>
                      </a:lnTo>
                      <a:lnTo>
                        <a:pt x="153" y="298"/>
                      </a:lnTo>
                      <a:lnTo>
                        <a:pt x="126" y="239"/>
                      </a:lnTo>
                      <a:lnTo>
                        <a:pt x="77" y="124"/>
                      </a:lnTo>
                      <a:lnTo>
                        <a:pt x="30" y="5"/>
                      </a:lnTo>
                      <a:close/>
                    </a:path>
                  </a:pathLst>
                </a:custGeom>
                <a:solidFill>
                  <a:srgbClr val="000000"/>
                </a:solidFill>
                <a:ln w="9525">
                  <a:noFill/>
                  <a:round/>
                </a:ln>
              </p:spPr>
              <p:txBody>
                <a:bodyPr/>
                <a:lstStyle/>
                <a:p>
                  <a:endParaRPr lang="zh-CN" altLang="en-US"/>
                </a:p>
              </p:txBody>
            </p:sp>
            <p:sp>
              <p:nvSpPr>
                <p:cNvPr id="48165" name="Freeform 63"/>
                <p:cNvSpPr/>
                <p:nvPr/>
              </p:nvSpPr>
              <p:spPr bwMode="auto">
                <a:xfrm>
                  <a:off x="3175" y="2818"/>
                  <a:ext cx="935" cy="54"/>
                </a:xfrm>
                <a:custGeom>
                  <a:avLst/>
                  <a:gdLst>
                    <a:gd name="T0" fmla="*/ 0 w 2803"/>
                    <a:gd name="T1" fmla="*/ 4 h 162"/>
                    <a:gd name="T2" fmla="*/ 18 w 2803"/>
                    <a:gd name="T3" fmla="*/ 9 h 162"/>
                    <a:gd name="T4" fmla="*/ 36 w 2803"/>
                    <a:gd name="T5" fmla="*/ 13 h 162"/>
                    <a:gd name="T6" fmla="*/ 46 w 2803"/>
                    <a:gd name="T7" fmla="*/ 15 h 162"/>
                    <a:gd name="T8" fmla="*/ 64 w 2803"/>
                    <a:gd name="T9" fmla="*/ 18 h 162"/>
                    <a:gd name="T10" fmla="*/ 73 w 2803"/>
                    <a:gd name="T11" fmla="*/ 18 h 162"/>
                    <a:gd name="T12" fmla="*/ 82 w 2803"/>
                    <a:gd name="T13" fmla="*/ 17 h 162"/>
                    <a:gd name="T14" fmla="*/ 87 w 2803"/>
                    <a:gd name="T15" fmla="*/ 16 h 162"/>
                    <a:gd name="T16" fmla="*/ 95 w 2803"/>
                    <a:gd name="T17" fmla="*/ 15 h 162"/>
                    <a:gd name="T18" fmla="*/ 108 w 2803"/>
                    <a:gd name="T19" fmla="*/ 11 h 162"/>
                    <a:gd name="T20" fmla="*/ 122 w 2803"/>
                    <a:gd name="T21" fmla="*/ 7 h 162"/>
                    <a:gd name="T22" fmla="*/ 125 w 2803"/>
                    <a:gd name="T23" fmla="*/ 4 h 162"/>
                    <a:gd name="T24" fmla="*/ 130 w 2803"/>
                    <a:gd name="T25" fmla="*/ 5 h 162"/>
                    <a:gd name="T26" fmla="*/ 140 w 2803"/>
                    <a:gd name="T27" fmla="*/ 4 h 162"/>
                    <a:gd name="T28" fmla="*/ 150 w 2803"/>
                    <a:gd name="T29" fmla="*/ 4 h 162"/>
                    <a:gd name="T30" fmla="*/ 161 w 2803"/>
                    <a:gd name="T31" fmla="*/ 5 h 162"/>
                    <a:gd name="T32" fmla="*/ 173 w 2803"/>
                    <a:gd name="T33" fmla="*/ 7 h 162"/>
                    <a:gd name="T34" fmla="*/ 173 w 2803"/>
                    <a:gd name="T35" fmla="*/ 7 h 162"/>
                    <a:gd name="T36" fmla="*/ 191 w 2803"/>
                    <a:gd name="T37" fmla="*/ 11 h 162"/>
                    <a:gd name="T38" fmla="*/ 210 w 2803"/>
                    <a:gd name="T39" fmla="*/ 15 h 162"/>
                    <a:gd name="T40" fmla="*/ 216 w 2803"/>
                    <a:gd name="T41" fmla="*/ 16 h 162"/>
                    <a:gd name="T42" fmla="*/ 228 w 2803"/>
                    <a:gd name="T43" fmla="*/ 17 h 162"/>
                    <a:gd name="T44" fmla="*/ 239 w 2803"/>
                    <a:gd name="T45" fmla="*/ 18 h 162"/>
                    <a:gd name="T46" fmla="*/ 249 w 2803"/>
                    <a:gd name="T47" fmla="*/ 18 h 162"/>
                    <a:gd name="T48" fmla="*/ 268 w 2803"/>
                    <a:gd name="T49" fmla="*/ 15 h 162"/>
                    <a:gd name="T50" fmla="*/ 278 w 2803"/>
                    <a:gd name="T51" fmla="*/ 13 h 162"/>
                    <a:gd name="T52" fmla="*/ 295 w 2803"/>
                    <a:gd name="T53" fmla="*/ 9 h 162"/>
                    <a:gd name="T54" fmla="*/ 312 w 2803"/>
                    <a:gd name="T55" fmla="*/ 4 h 162"/>
                    <a:gd name="T56" fmla="*/ 302 w 2803"/>
                    <a:gd name="T57" fmla="*/ 3 h 162"/>
                    <a:gd name="T58" fmla="*/ 285 w 2803"/>
                    <a:gd name="T59" fmla="*/ 8 h 162"/>
                    <a:gd name="T60" fmla="*/ 268 w 2803"/>
                    <a:gd name="T61" fmla="*/ 12 h 162"/>
                    <a:gd name="T62" fmla="*/ 268 w 2803"/>
                    <a:gd name="T63" fmla="*/ 12 h 162"/>
                    <a:gd name="T64" fmla="*/ 249 w 2803"/>
                    <a:gd name="T65" fmla="*/ 14 h 162"/>
                    <a:gd name="T66" fmla="*/ 239 w 2803"/>
                    <a:gd name="T67" fmla="*/ 14 h 162"/>
                    <a:gd name="T68" fmla="*/ 228 w 2803"/>
                    <a:gd name="T69" fmla="*/ 14 h 162"/>
                    <a:gd name="T70" fmla="*/ 216 w 2803"/>
                    <a:gd name="T71" fmla="*/ 12 h 162"/>
                    <a:gd name="T72" fmla="*/ 210 w 2803"/>
                    <a:gd name="T73" fmla="*/ 13 h 162"/>
                    <a:gd name="T74" fmla="*/ 205 w 2803"/>
                    <a:gd name="T75" fmla="*/ 10 h 162"/>
                    <a:gd name="T76" fmla="*/ 180 w 2803"/>
                    <a:gd name="T77" fmla="*/ 5 h 162"/>
                    <a:gd name="T78" fmla="*/ 173 w 2803"/>
                    <a:gd name="T79" fmla="*/ 3 h 162"/>
                    <a:gd name="T80" fmla="*/ 161 w 2803"/>
                    <a:gd name="T81" fmla="*/ 1 h 162"/>
                    <a:gd name="T82" fmla="*/ 150 w 2803"/>
                    <a:gd name="T83" fmla="*/ 0 h 162"/>
                    <a:gd name="T84" fmla="*/ 140 w 2803"/>
                    <a:gd name="T85" fmla="*/ 0 h 162"/>
                    <a:gd name="T86" fmla="*/ 130 w 2803"/>
                    <a:gd name="T87" fmla="*/ 1 h 162"/>
                    <a:gd name="T88" fmla="*/ 125 w 2803"/>
                    <a:gd name="T89" fmla="*/ 2 h 162"/>
                    <a:gd name="T90" fmla="*/ 116 w 2803"/>
                    <a:gd name="T91" fmla="*/ 5 h 162"/>
                    <a:gd name="T92" fmla="*/ 98 w 2803"/>
                    <a:gd name="T93" fmla="*/ 10 h 162"/>
                    <a:gd name="T94" fmla="*/ 90 w 2803"/>
                    <a:gd name="T95" fmla="*/ 12 h 162"/>
                    <a:gd name="T96" fmla="*/ 86 w 2803"/>
                    <a:gd name="T97" fmla="*/ 15 h 162"/>
                    <a:gd name="T98" fmla="*/ 82 w 2803"/>
                    <a:gd name="T99" fmla="*/ 14 h 162"/>
                    <a:gd name="T100" fmla="*/ 73 w 2803"/>
                    <a:gd name="T101" fmla="*/ 14 h 162"/>
                    <a:gd name="T102" fmla="*/ 64 w 2803"/>
                    <a:gd name="T103" fmla="*/ 14 h 162"/>
                    <a:gd name="T104" fmla="*/ 46 w 2803"/>
                    <a:gd name="T105" fmla="*/ 12 h 162"/>
                    <a:gd name="T106" fmla="*/ 46 w 2803"/>
                    <a:gd name="T107" fmla="*/ 12 h 162"/>
                    <a:gd name="T108" fmla="*/ 28 w 2803"/>
                    <a:gd name="T109" fmla="*/ 8 h 162"/>
                    <a:gd name="T110" fmla="*/ 10 w 2803"/>
                    <a:gd name="T111" fmla="*/ 3 h 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803"/>
                    <a:gd name="T169" fmla="*/ 0 h 162"/>
                    <a:gd name="T170" fmla="*/ 2803 w 2803"/>
                    <a:gd name="T171" fmla="*/ 162 h 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803" h="162">
                      <a:moveTo>
                        <a:pt x="11" y="2"/>
                      </a:moveTo>
                      <a:lnTo>
                        <a:pt x="0" y="33"/>
                      </a:lnTo>
                      <a:lnTo>
                        <a:pt x="81" y="55"/>
                      </a:lnTo>
                      <a:lnTo>
                        <a:pt x="162" y="78"/>
                      </a:lnTo>
                      <a:lnTo>
                        <a:pt x="243" y="102"/>
                      </a:lnTo>
                      <a:lnTo>
                        <a:pt x="324" y="120"/>
                      </a:lnTo>
                      <a:lnTo>
                        <a:pt x="406" y="137"/>
                      </a:lnTo>
                      <a:lnTo>
                        <a:pt x="411" y="138"/>
                      </a:lnTo>
                      <a:lnTo>
                        <a:pt x="491" y="151"/>
                      </a:lnTo>
                      <a:lnTo>
                        <a:pt x="573" y="159"/>
                      </a:lnTo>
                      <a:lnTo>
                        <a:pt x="613" y="161"/>
                      </a:lnTo>
                      <a:lnTo>
                        <a:pt x="654" y="162"/>
                      </a:lnTo>
                      <a:lnTo>
                        <a:pt x="695" y="161"/>
                      </a:lnTo>
                      <a:lnTo>
                        <a:pt x="734" y="156"/>
                      </a:lnTo>
                      <a:lnTo>
                        <a:pt x="773" y="149"/>
                      </a:lnTo>
                      <a:lnTo>
                        <a:pt x="778" y="148"/>
                      </a:lnTo>
                      <a:lnTo>
                        <a:pt x="817" y="140"/>
                      </a:lnTo>
                      <a:lnTo>
                        <a:pt x="858" y="131"/>
                      </a:lnTo>
                      <a:lnTo>
                        <a:pt x="895" y="120"/>
                      </a:lnTo>
                      <a:lnTo>
                        <a:pt x="973" y="96"/>
                      </a:lnTo>
                      <a:lnTo>
                        <a:pt x="1052" y="72"/>
                      </a:lnTo>
                      <a:lnTo>
                        <a:pt x="1093" y="60"/>
                      </a:lnTo>
                      <a:lnTo>
                        <a:pt x="1133" y="51"/>
                      </a:lnTo>
                      <a:lnTo>
                        <a:pt x="1128" y="37"/>
                      </a:lnTo>
                      <a:lnTo>
                        <a:pt x="1128" y="52"/>
                      </a:lnTo>
                      <a:lnTo>
                        <a:pt x="1169" y="45"/>
                      </a:lnTo>
                      <a:lnTo>
                        <a:pt x="1213" y="38"/>
                      </a:lnTo>
                      <a:lnTo>
                        <a:pt x="1258" y="34"/>
                      </a:lnTo>
                      <a:lnTo>
                        <a:pt x="1303" y="33"/>
                      </a:lnTo>
                      <a:lnTo>
                        <a:pt x="1351" y="34"/>
                      </a:lnTo>
                      <a:lnTo>
                        <a:pt x="1400" y="38"/>
                      </a:lnTo>
                      <a:lnTo>
                        <a:pt x="1452" y="45"/>
                      </a:lnTo>
                      <a:lnTo>
                        <a:pt x="1506" y="52"/>
                      </a:lnTo>
                      <a:lnTo>
                        <a:pt x="1559" y="61"/>
                      </a:lnTo>
                      <a:lnTo>
                        <a:pt x="1559" y="46"/>
                      </a:lnTo>
                      <a:lnTo>
                        <a:pt x="1554" y="60"/>
                      </a:lnTo>
                      <a:lnTo>
                        <a:pt x="1608" y="72"/>
                      </a:lnTo>
                      <a:lnTo>
                        <a:pt x="1720" y="96"/>
                      </a:lnTo>
                      <a:lnTo>
                        <a:pt x="1832" y="120"/>
                      </a:lnTo>
                      <a:lnTo>
                        <a:pt x="1885" y="131"/>
                      </a:lnTo>
                      <a:lnTo>
                        <a:pt x="1893" y="133"/>
                      </a:lnTo>
                      <a:lnTo>
                        <a:pt x="1946" y="142"/>
                      </a:lnTo>
                      <a:lnTo>
                        <a:pt x="1999" y="149"/>
                      </a:lnTo>
                      <a:lnTo>
                        <a:pt x="2050" y="156"/>
                      </a:lnTo>
                      <a:lnTo>
                        <a:pt x="2100" y="161"/>
                      </a:lnTo>
                      <a:lnTo>
                        <a:pt x="2147" y="162"/>
                      </a:lnTo>
                      <a:lnTo>
                        <a:pt x="2194" y="161"/>
                      </a:lnTo>
                      <a:lnTo>
                        <a:pt x="2238" y="159"/>
                      </a:lnTo>
                      <a:lnTo>
                        <a:pt x="2326" y="151"/>
                      </a:lnTo>
                      <a:lnTo>
                        <a:pt x="2410" y="138"/>
                      </a:lnTo>
                      <a:lnTo>
                        <a:pt x="2416" y="137"/>
                      </a:lnTo>
                      <a:lnTo>
                        <a:pt x="2497" y="120"/>
                      </a:lnTo>
                      <a:lnTo>
                        <a:pt x="2576" y="102"/>
                      </a:lnTo>
                      <a:lnTo>
                        <a:pt x="2652" y="78"/>
                      </a:lnTo>
                      <a:lnTo>
                        <a:pt x="2728" y="55"/>
                      </a:lnTo>
                      <a:lnTo>
                        <a:pt x="2803" y="32"/>
                      </a:lnTo>
                      <a:lnTo>
                        <a:pt x="2793" y="2"/>
                      </a:lnTo>
                      <a:lnTo>
                        <a:pt x="2716" y="25"/>
                      </a:lnTo>
                      <a:lnTo>
                        <a:pt x="2641" y="48"/>
                      </a:lnTo>
                      <a:lnTo>
                        <a:pt x="2563" y="72"/>
                      </a:lnTo>
                      <a:lnTo>
                        <a:pt x="2485" y="90"/>
                      </a:lnTo>
                      <a:lnTo>
                        <a:pt x="2403" y="107"/>
                      </a:lnTo>
                      <a:lnTo>
                        <a:pt x="2410" y="121"/>
                      </a:lnTo>
                      <a:lnTo>
                        <a:pt x="2410" y="105"/>
                      </a:lnTo>
                      <a:lnTo>
                        <a:pt x="2326" y="118"/>
                      </a:lnTo>
                      <a:lnTo>
                        <a:pt x="2238" y="126"/>
                      </a:lnTo>
                      <a:lnTo>
                        <a:pt x="2194" y="129"/>
                      </a:lnTo>
                      <a:lnTo>
                        <a:pt x="2147" y="130"/>
                      </a:lnTo>
                      <a:lnTo>
                        <a:pt x="2100" y="129"/>
                      </a:lnTo>
                      <a:lnTo>
                        <a:pt x="2050" y="124"/>
                      </a:lnTo>
                      <a:lnTo>
                        <a:pt x="1999" y="117"/>
                      </a:lnTo>
                      <a:lnTo>
                        <a:pt x="1946" y="109"/>
                      </a:lnTo>
                      <a:lnTo>
                        <a:pt x="1893" y="100"/>
                      </a:lnTo>
                      <a:lnTo>
                        <a:pt x="1893" y="116"/>
                      </a:lnTo>
                      <a:lnTo>
                        <a:pt x="1898" y="102"/>
                      </a:lnTo>
                      <a:lnTo>
                        <a:pt x="1843" y="90"/>
                      </a:lnTo>
                      <a:lnTo>
                        <a:pt x="1733" y="67"/>
                      </a:lnTo>
                      <a:lnTo>
                        <a:pt x="1620" y="42"/>
                      </a:lnTo>
                      <a:lnTo>
                        <a:pt x="1565" y="32"/>
                      </a:lnTo>
                      <a:lnTo>
                        <a:pt x="1559" y="29"/>
                      </a:lnTo>
                      <a:lnTo>
                        <a:pt x="1506" y="20"/>
                      </a:lnTo>
                      <a:lnTo>
                        <a:pt x="1452" y="12"/>
                      </a:lnTo>
                      <a:lnTo>
                        <a:pt x="1400" y="6"/>
                      </a:lnTo>
                      <a:lnTo>
                        <a:pt x="1351" y="2"/>
                      </a:lnTo>
                      <a:lnTo>
                        <a:pt x="1303" y="0"/>
                      </a:lnTo>
                      <a:lnTo>
                        <a:pt x="1258" y="2"/>
                      </a:lnTo>
                      <a:lnTo>
                        <a:pt x="1213" y="6"/>
                      </a:lnTo>
                      <a:lnTo>
                        <a:pt x="1169" y="12"/>
                      </a:lnTo>
                      <a:lnTo>
                        <a:pt x="1128" y="20"/>
                      </a:lnTo>
                      <a:lnTo>
                        <a:pt x="1121" y="21"/>
                      </a:lnTo>
                      <a:lnTo>
                        <a:pt x="1081" y="32"/>
                      </a:lnTo>
                      <a:lnTo>
                        <a:pt x="1039" y="42"/>
                      </a:lnTo>
                      <a:lnTo>
                        <a:pt x="962" y="67"/>
                      </a:lnTo>
                      <a:lnTo>
                        <a:pt x="882" y="90"/>
                      </a:lnTo>
                      <a:lnTo>
                        <a:pt x="845" y="102"/>
                      </a:lnTo>
                      <a:lnTo>
                        <a:pt x="806" y="111"/>
                      </a:lnTo>
                      <a:lnTo>
                        <a:pt x="767" y="118"/>
                      </a:lnTo>
                      <a:lnTo>
                        <a:pt x="773" y="134"/>
                      </a:lnTo>
                      <a:lnTo>
                        <a:pt x="773" y="117"/>
                      </a:lnTo>
                      <a:lnTo>
                        <a:pt x="734" y="124"/>
                      </a:lnTo>
                      <a:lnTo>
                        <a:pt x="695" y="129"/>
                      </a:lnTo>
                      <a:lnTo>
                        <a:pt x="654" y="130"/>
                      </a:lnTo>
                      <a:lnTo>
                        <a:pt x="613" y="129"/>
                      </a:lnTo>
                      <a:lnTo>
                        <a:pt x="573" y="126"/>
                      </a:lnTo>
                      <a:lnTo>
                        <a:pt x="491" y="118"/>
                      </a:lnTo>
                      <a:lnTo>
                        <a:pt x="411" y="105"/>
                      </a:lnTo>
                      <a:lnTo>
                        <a:pt x="411" y="121"/>
                      </a:lnTo>
                      <a:lnTo>
                        <a:pt x="417" y="107"/>
                      </a:lnTo>
                      <a:lnTo>
                        <a:pt x="337" y="90"/>
                      </a:lnTo>
                      <a:lnTo>
                        <a:pt x="255" y="72"/>
                      </a:lnTo>
                      <a:lnTo>
                        <a:pt x="175" y="48"/>
                      </a:lnTo>
                      <a:lnTo>
                        <a:pt x="93" y="25"/>
                      </a:lnTo>
                      <a:lnTo>
                        <a:pt x="11" y="2"/>
                      </a:lnTo>
                      <a:close/>
                    </a:path>
                  </a:pathLst>
                </a:custGeom>
                <a:solidFill>
                  <a:srgbClr val="000000"/>
                </a:solidFill>
                <a:ln w="9525">
                  <a:noFill/>
                  <a:round/>
                </a:ln>
              </p:spPr>
              <p:txBody>
                <a:bodyPr/>
                <a:lstStyle/>
                <a:p>
                  <a:endParaRPr lang="zh-CN" altLang="en-US"/>
                </a:p>
              </p:txBody>
            </p:sp>
            <p:sp>
              <p:nvSpPr>
                <p:cNvPr id="48166" name="Freeform 64"/>
                <p:cNvSpPr/>
                <p:nvPr/>
              </p:nvSpPr>
              <p:spPr bwMode="auto">
                <a:xfrm>
                  <a:off x="3174" y="2602"/>
                  <a:ext cx="937" cy="226"/>
                </a:xfrm>
                <a:custGeom>
                  <a:avLst/>
                  <a:gdLst>
                    <a:gd name="T0" fmla="*/ 2 w 2812"/>
                    <a:gd name="T1" fmla="*/ 75 h 677"/>
                    <a:gd name="T2" fmla="*/ 28 w 2812"/>
                    <a:gd name="T3" fmla="*/ 55 h 677"/>
                    <a:gd name="T4" fmla="*/ 46 w 2812"/>
                    <a:gd name="T5" fmla="*/ 42 h 677"/>
                    <a:gd name="T6" fmla="*/ 53 w 2812"/>
                    <a:gd name="T7" fmla="*/ 35 h 677"/>
                    <a:gd name="T8" fmla="*/ 63 w 2812"/>
                    <a:gd name="T9" fmla="*/ 31 h 677"/>
                    <a:gd name="T10" fmla="*/ 81 w 2812"/>
                    <a:gd name="T11" fmla="*/ 21 h 677"/>
                    <a:gd name="T12" fmla="*/ 99 w 2812"/>
                    <a:gd name="T13" fmla="*/ 13 h 677"/>
                    <a:gd name="T14" fmla="*/ 108 w 2812"/>
                    <a:gd name="T15" fmla="*/ 10 h 677"/>
                    <a:gd name="T16" fmla="*/ 118 w 2812"/>
                    <a:gd name="T17" fmla="*/ 7 h 677"/>
                    <a:gd name="T18" fmla="*/ 122 w 2812"/>
                    <a:gd name="T19" fmla="*/ 4 h 677"/>
                    <a:gd name="T20" fmla="*/ 126 w 2812"/>
                    <a:gd name="T21" fmla="*/ 5 h 677"/>
                    <a:gd name="T22" fmla="*/ 136 w 2812"/>
                    <a:gd name="T23" fmla="*/ 4 h 677"/>
                    <a:gd name="T24" fmla="*/ 145 w 2812"/>
                    <a:gd name="T25" fmla="*/ 4 h 677"/>
                    <a:gd name="T26" fmla="*/ 155 w 2812"/>
                    <a:gd name="T27" fmla="*/ 4 h 677"/>
                    <a:gd name="T28" fmla="*/ 165 w 2812"/>
                    <a:gd name="T29" fmla="*/ 5 h 677"/>
                    <a:gd name="T30" fmla="*/ 170 w 2812"/>
                    <a:gd name="T31" fmla="*/ 4 h 677"/>
                    <a:gd name="T32" fmla="*/ 174 w 2812"/>
                    <a:gd name="T33" fmla="*/ 7 h 677"/>
                    <a:gd name="T34" fmla="*/ 184 w 2812"/>
                    <a:gd name="T35" fmla="*/ 10 h 677"/>
                    <a:gd name="T36" fmla="*/ 194 w 2812"/>
                    <a:gd name="T37" fmla="*/ 13 h 677"/>
                    <a:gd name="T38" fmla="*/ 215 w 2812"/>
                    <a:gd name="T39" fmla="*/ 21 h 677"/>
                    <a:gd name="T40" fmla="*/ 236 w 2812"/>
                    <a:gd name="T41" fmla="*/ 31 h 677"/>
                    <a:gd name="T42" fmla="*/ 257 w 2812"/>
                    <a:gd name="T43" fmla="*/ 43 h 677"/>
                    <a:gd name="T44" fmla="*/ 278 w 2812"/>
                    <a:gd name="T45" fmla="*/ 56 h 677"/>
                    <a:gd name="T46" fmla="*/ 310 w 2812"/>
                    <a:gd name="T47" fmla="*/ 75 h 677"/>
                    <a:gd name="T48" fmla="*/ 291 w 2812"/>
                    <a:gd name="T49" fmla="*/ 59 h 677"/>
                    <a:gd name="T50" fmla="*/ 269 w 2812"/>
                    <a:gd name="T51" fmla="*/ 46 h 677"/>
                    <a:gd name="T52" fmla="*/ 248 w 2812"/>
                    <a:gd name="T53" fmla="*/ 34 h 677"/>
                    <a:gd name="T54" fmla="*/ 227 w 2812"/>
                    <a:gd name="T55" fmla="*/ 23 h 677"/>
                    <a:gd name="T56" fmla="*/ 206 w 2812"/>
                    <a:gd name="T57" fmla="*/ 13 h 677"/>
                    <a:gd name="T58" fmla="*/ 191 w 2812"/>
                    <a:gd name="T59" fmla="*/ 8 h 677"/>
                    <a:gd name="T60" fmla="*/ 181 w 2812"/>
                    <a:gd name="T61" fmla="*/ 5 h 677"/>
                    <a:gd name="T62" fmla="*/ 170 w 2812"/>
                    <a:gd name="T63" fmla="*/ 3 h 677"/>
                    <a:gd name="T64" fmla="*/ 165 w 2812"/>
                    <a:gd name="T65" fmla="*/ 2 h 677"/>
                    <a:gd name="T66" fmla="*/ 155 w 2812"/>
                    <a:gd name="T67" fmla="*/ 0 h 677"/>
                    <a:gd name="T68" fmla="*/ 145 w 2812"/>
                    <a:gd name="T69" fmla="*/ 0 h 677"/>
                    <a:gd name="T70" fmla="*/ 136 w 2812"/>
                    <a:gd name="T71" fmla="*/ 0 h 677"/>
                    <a:gd name="T72" fmla="*/ 126 w 2812"/>
                    <a:gd name="T73" fmla="*/ 2 h 677"/>
                    <a:gd name="T74" fmla="*/ 121 w 2812"/>
                    <a:gd name="T75" fmla="*/ 3 h 677"/>
                    <a:gd name="T76" fmla="*/ 112 w 2812"/>
                    <a:gd name="T77" fmla="*/ 5 h 677"/>
                    <a:gd name="T78" fmla="*/ 102 w 2812"/>
                    <a:gd name="T79" fmla="*/ 8 h 677"/>
                    <a:gd name="T80" fmla="*/ 89 w 2812"/>
                    <a:gd name="T81" fmla="*/ 13 h 677"/>
                    <a:gd name="T82" fmla="*/ 71 w 2812"/>
                    <a:gd name="T83" fmla="*/ 23 h 677"/>
                    <a:gd name="T84" fmla="*/ 53 w 2812"/>
                    <a:gd name="T85" fmla="*/ 34 h 677"/>
                    <a:gd name="T86" fmla="*/ 43 w 2812"/>
                    <a:gd name="T87" fmla="*/ 40 h 677"/>
                    <a:gd name="T88" fmla="*/ 26 w 2812"/>
                    <a:gd name="T89" fmla="*/ 53 h 677"/>
                    <a:gd name="T90" fmla="*/ 0 w 2812"/>
                    <a:gd name="T91" fmla="*/ 73 h 6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812"/>
                    <a:gd name="T139" fmla="*/ 0 h 677"/>
                    <a:gd name="T140" fmla="*/ 2812 w 2812"/>
                    <a:gd name="T141" fmla="*/ 677 h 6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812" h="677">
                      <a:moveTo>
                        <a:pt x="0" y="652"/>
                      </a:moveTo>
                      <a:lnTo>
                        <a:pt x="20" y="677"/>
                      </a:lnTo>
                      <a:lnTo>
                        <a:pt x="178" y="555"/>
                      </a:lnTo>
                      <a:lnTo>
                        <a:pt x="256" y="495"/>
                      </a:lnTo>
                      <a:lnTo>
                        <a:pt x="334" y="437"/>
                      </a:lnTo>
                      <a:lnTo>
                        <a:pt x="413" y="381"/>
                      </a:lnTo>
                      <a:lnTo>
                        <a:pt x="492" y="328"/>
                      </a:lnTo>
                      <a:lnTo>
                        <a:pt x="481" y="317"/>
                      </a:lnTo>
                      <a:lnTo>
                        <a:pt x="487" y="332"/>
                      </a:lnTo>
                      <a:lnTo>
                        <a:pt x="568" y="280"/>
                      </a:lnTo>
                      <a:lnTo>
                        <a:pt x="647" y="234"/>
                      </a:lnTo>
                      <a:lnTo>
                        <a:pt x="729" y="191"/>
                      </a:lnTo>
                      <a:lnTo>
                        <a:pt x="809" y="151"/>
                      </a:lnTo>
                      <a:lnTo>
                        <a:pt x="891" y="116"/>
                      </a:lnTo>
                      <a:lnTo>
                        <a:pt x="933" y="101"/>
                      </a:lnTo>
                      <a:lnTo>
                        <a:pt x="974" y="86"/>
                      </a:lnTo>
                      <a:lnTo>
                        <a:pt x="1016" y="74"/>
                      </a:lnTo>
                      <a:lnTo>
                        <a:pt x="1059" y="64"/>
                      </a:lnTo>
                      <a:lnTo>
                        <a:pt x="1100" y="54"/>
                      </a:lnTo>
                      <a:lnTo>
                        <a:pt x="1094" y="39"/>
                      </a:lnTo>
                      <a:lnTo>
                        <a:pt x="1094" y="55"/>
                      </a:lnTo>
                      <a:lnTo>
                        <a:pt x="1137" y="47"/>
                      </a:lnTo>
                      <a:lnTo>
                        <a:pt x="1178" y="41"/>
                      </a:lnTo>
                      <a:lnTo>
                        <a:pt x="1222" y="37"/>
                      </a:lnTo>
                      <a:lnTo>
                        <a:pt x="1265" y="34"/>
                      </a:lnTo>
                      <a:lnTo>
                        <a:pt x="1308" y="33"/>
                      </a:lnTo>
                      <a:lnTo>
                        <a:pt x="1352" y="34"/>
                      </a:lnTo>
                      <a:lnTo>
                        <a:pt x="1396" y="37"/>
                      </a:lnTo>
                      <a:lnTo>
                        <a:pt x="1441" y="41"/>
                      </a:lnTo>
                      <a:lnTo>
                        <a:pt x="1486" y="47"/>
                      </a:lnTo>
                      <a:lnTo>
                        <a:pt x="1530" y="55"/>
                      </a:lnTo>
                      <a:lnTo>
                        <a:pt x="1530" y="39"/>
                      </a:lnTo>
                      <a:lnTo>
                        <a:pt x="1524" y="54"/>
                      </a:lnTo>
                      <a:lnTo>
                        <a:pt x="1569" y="64"/>
                      </a:lnTo>
                      <a:lnTo>
                        <a:pt x="1615" y="74"/>
                      </a:lnTo>
                      <a:lnTo>
                        <a:pt x="1660" y="86"/>
                      </a:lnTo>
                      <a:lnTo>
                        <a:pt x="1707" y="101"/>
                      </a:lnTo>
                      <a:lnTo>
                        <a:pt x="1751" y="116"/>
                      </a:lnTo>
                      <a:lnTo>
                        <a:pt x="1844" y="151"/>
                      </a:lnTo>
                      <a:lnTo>
                        <a:pt x="1938" y="191"/>
                      </a:lnTo>
                      <a:lnTo>
                        <a:pt x="2031" y="234"/>
                      </a:lnTo>
                      <a:lnTo>
                        <a:pt x="2126" y="280"/>
                      </a:lnTo>
                      <a:lnTo>
                        <a:pt x="2220" y="332"/>
                      </a:lnTo>
                      <a:lnTo>
                        <a:pt x="2315" y="384"/>
                      </a:lnTo>
                      <a:lnTo>
                        <a:pt x="2411" y="441"/>
                      </a:lnTo>
                      <a:lnTo>
                        <a:pt x="2507" y="499"/>
                      </a:lnTo>
                      <a:lnTo>
                        <a:pt x="2603" y="559"/>
                      </a:lnTo>
                      <a:lnTo>
                        <a:pt x="2794" y="677"/>
                      </a:lnTo>
                      <a:lnTo>
                        <a:pt x="2812" y="651"/>
                      </a:lnTo>
                      <a:lnTo>
                        <a:pt x="2616" y="529"/>
                      </a:lnTo>
                      <a:lnTo>
                        <a:pt x="2520" y="470"/>
                      </a:lnTo>
                      <a:lnTo>
                        <a:pt x="2424" y="411"/>
                      </a:lnTo>
                      <a:lnTo>
                        <a:pt x="2328" y="356"/>
                      </a:lnTo>
                      <a:lnTo>
                        <a:pt x="2233" y="302"/>
                      </a:lnTo>
                      <a:lnTo>
                        <a:pt x="2138" y="251"/>
                      </a:lnTo>
                      <a:lnTo>
                        <a:pt x="2043" y="204"/>
                      </a:lnTo>
                      <a:lnTo>
                        <a:pt x="1950" y="161"/>
                      </a:lnTo>
                      <a:lnTo>
                        <a:pt x="1856" y="121"/>
                      </a:lnTo>
                      <a:lnTo>
                        <a:pt x="1763" y="86"/>
                      </a:lnTo>
                      <a:lnTo>
                        <a:pt x="1718" y="72"/>
                      </a:lnTo>
                      <a:lnTo>
                        <a:pt x="1673" y="56"/>
                      </a:lnTo>
                      <a:lnTo>
                        <a:pt x="1626" y="44"/>
                      </a:lnTo>
                      <a:lnTo>
                        <a:pt x="1582" y="34"/>
                      </a:lnTo>
                      <a:lnTo>
                        <a:pt x="1535" y="24"/>
                      </a:lnTo>
                      <a:lnTo>
                        <a:pt x="1530" y="22"/>
                      </a:lnTo>
                      <a:lnTo>
                        <a:pt x="1486" y="15"/>
                      </a:lnTo>
                      <a:lnTo>
                        <a:pt x="1441" y="8"/>
                      </a:lnTo>
                      <a:lnTo>
                        <a:pt x="1396" y="4"/>
                      </a:lnTo>
                      <a:lnTo>
                        <a:pt x="1352" y="2"/>
                      </a:lnTo>
                      <a:lnTo>
                        <a:pt x="1308" y="0"/>
                      </a:lnTo>
                      <a:lnTo>
                        <a:pt x="1265" y="2"/>
                      </a:lnTo>
                      <a:lnTo>
                        <a:pt x="1222" y="4"/>
                      </a:lnTo>
                      <a:lnTo>
                        <a:pt x="1178" y="8"/>
                      </a:lnTo>
                      <a:lnTo>
                        <a:pt x="1137" y="15"/>
                      </a:lnTo>
                      <a:lnTo>
                        <a:pt x="1094" y="22"/>
                      </a:lnTo>
                      <a:lnTo>
                        <a:pt x="1089" y="24"/>
                      </a:lnTo>
                      <a:lnTo>
                        <a:pt x="1046" y="34"/>
                      </a:lnTo>
                      <a:lnTo>
                        <a:pt x="1004" y="44"/>
                      </a:lnTo>
                      <a:lnTo>
                        <a:pt x="963" y="56"/>
                      </a:lnTo>
                      <a:lnTo>
                        <a:pt x="920" y="72"/>
                      </a:lnTo>
                      <a:lnTo>
                        <a:pt x="878" y="86"/>
                      </a:lnTo>
                      <a:lnTo>
                        <a:pt x="798" y="121"/>
                      </a:lnTo>
                      <a:lnTo>
                        <a:pt x="716" y="161"/>
                      </a:lnTo>
                      <a:lnTo>
                        <a:pt x="635" y="204"/>
                      </a:lnTo>
                      <a:lnTo>
                        <a:pt x="555" y="251"/>
                      </a:lnTo>
                      <a:lnTo>
                        <a:pt x="476" y="302"/>
                      </a:lnTo>
                      <a:lnTo>
                        <a:pt x="470" y="305"/>
                      </a:lnTo>
                      <a:lnTo>
                        <a:pt x="390" y="359"/>
                      </a:lnTo>
                      <a:lnTo>
                        <a:pt x="312" y="414"/>
                      </a:lnTo>
                      <a:lnTo>
                        <a:pt x="233" y="472"/>
                      </a:lnTo>
                      <a:lnTo>
                        <a:pt x="155" y="532"/>
                      </a:lnTo>
                      <a:lnTo>
                        <a:pt x="0" y="652"/>
                      </a:lnTo>
                      <a:close/>
                    </a:path>
                  </a:pathLst>
                </a:custGeom>
                <a:solidFill>
                  <a:srgbClr val="000000"/>
                </a:solidFill>
                <a:ln w="9525">
                  <a:noFill/>
                  <a:round/>
                </a:ln>
              </p:spPr>
              <p:txBody>
                <a:bodyPr/>
                <a:lstStyle/>
                <a:p>
                  <a:endParaRPr lang="zh-CN" altLang="en-US"/>
                </a:p>
              </p:txBody>
            </p:sp>
            <p:sp>
              <p:nvSpPr>
                <p:cNvPr id="48167" name="Rectangle 65"/>
                <p:cNvSpPr>
                  <a:spLocks noChangeArrowheads="1"/>
                </p:cNvSpPr>
                <p:nvPr/>
              </p:nvSpPr>
              <p:spPr bwMode="auto">
                <a:xfrm>
                  <a:off x="3086" y="3289"/>
                  <a:ext cx="202" cy="130"/>
                </a:xfrm>
                <a:prstGeom prst="rect">
                  <a:avLst/>
                </a:prstGeom>
                <a:noFill/>
                <a:ln w="9525">
                  <a:noFill/>
                  <a:miter lim="800000"/>
                </a:ln>
              </p:spPr>
              <p:txBody>
                <a:bodyPr/>
                <a:lstStyle/>
                <a:p>
                  <a:endParaRPr lang="zh-CN" altLang="en-US"/>
                </a:p>
              </p:txBody>
            </p:sp>
            <p:sp>
              <p:nvSpPr>
                <p:cNvPr id="48168" name="Rectangle 66"/>
                <p:cNvSpPr>
                  <a:spLocks noChangeArrowheads="1"/>
                </p:cNvSpPr>
                <p:nvPr/>
              </p:nvSpPr>
              <p:spPr bwMode="auto">
                <a:xfrm>
                  <a:off x="3112" y="3307"/>
                  <a:ext cx="24" cy="78"/>
                </a:xfrm>
                <a:prstGeom prst="rect">
                  <a:avLst/>
                </a:prstGeom>
                <a:noFill/>
                <a:ln w="9525">
                  <a:noFill/>
                  <a:miter lim="800000"/>
                </a:ln>
              </p:spPr>
              <p:txBody>
                <a:bodyPr wrap="none" lIns="0" tIns="0" rIns="0" bIns="0">
                  <a:spAutoFit/>
                </a:bodyPr>
                <a:lstStyle/>
                <a:p>
                  <a:r>
                    <a:rPr lang="en-US" altLang="zh-CN" sz="1100">
                      <a:solidFill>
                        <a:srgbClr val="000000"/>
                      </a:solidFill>
                    </a:rPr>
                    <a:t>-</a:t>
                  </a:r>
                  <a:endParaRPr lang="en-US" altLang="zh-CN"/>
                </a:p>
              </p:txBody>
            </p:sp>
            <p:sp>
              <p:nvSpPr>
                <p:cNvPr id="48169" name="Rectangle 67"/>
                <p:cNvSpPr>
                  <a:spLocks noChangeArrowheads="1"/>
                </p:cNvSpPr>
                <p:nvPr/>
              </p:nvSpPr>
              <p:spPr bwMode="auto">
                <a:xfrm>
                  <a:off x="3141" y="3307"/>
                  <a:ext cx="99" cy="78"/>
                </a:xfrm>
                <a:prstGeom prst="rect">
                  <a:avLst/>
                </a:prstGeom>
                <a:noFill/>
                <a:ln w="9525">
                  <a:noFill/>
                  <a:miter lim="800000"/>
                </a:ln>
              </p:spPr>
              <p:txBody>
                <a:bodyPr wrap="none" lIns="0" tIns="0" rIns="0" bIns="0">
                  <a:spAutoFit/>
                </a:bodyPr>
                <a:lstStyle/>
                <a:p>
                  <a:r>
                    <a:rPr lang="en-US" altLang="zh-CN" sz="1100">
                      <a:solidFill>
                        <a:srgbClr val="000000"/>
                      </a:solidFill>
                    </a:rPr>
                    <a:t>L/2</a:t>
                  </a:r>
                  <a:endParaRPr lang="en-US" altLang="zh-CN"/>
                </a:p>
              </p:txBody>
            </p:sp>
            <p:sp>
              <p:nvSpPr>
                <p:cNvPr id="48170" name="Rectangle 68"/>
                <p:cNvSpPr>
                  <a:spLocks noChangeArrowheads="1"/>
                </p:cNvSpPr>
                <p:nvPr/>
              </p:nvSpPr>
              <p:spPr bwMode="auto">
                <a:xfrm>
                  <a:off x="3999" y="3277"/>
                  <a:ext cx="173" cy="130"/>
                </a:xfrm>
                <a:prstGeom prst="rect">
                  <a:avLst/>
                </a:prstGeom>
                <a:noFill/>
                <a:ln w="9525">
                  <a:noFill/>
                  <a:miter lim="800000"/>
                </a:ln>
              </p:spPr>
              <p:txBody>
                <a:bodyPr/>
                <a:lstStyle/>
                <a:p>
                  <a:endParaRPr lang="zh-CN" altLang="en-US"/>
                </a:p>
              </p:txBody>
            </p:sp>
            <p:sp>
              <p:nvSpPr>
                <p:cNvPr id="48171" name="Rectangle 69"/>
                <p:cNvSpPr>
                  <a:spLocks noChangeArrowheads="1"/>
                </p:cNvSpPr>
                <p:nvPr/>
              </p:nvSpPr>
              <p:spPr bwMode="auto">
                <a:xfrm>
                  <a:off x="4026" y="3296"/>
                  <a:ext cx="99" cy="78"/>
                </a:xfrm>
                <a:prstGeom prst="rect">
                  <a:avLst/>
                </a:prstGeom>
                <a:noFill/>
                <a:ln w="9525">
                  <a:noFill/>
                  <a:miter lim="800000"/>
                </a:ln>
              </p:spPr>
              <p:txBody>
                <a:bodyPr wrap="none" lIns="0" tIns="0" rIns="0" bIns="0">
                  <a:spAutoFit/>
                </a:bodyPr>
                <a:lstStyle/>
                <a:p>
                  <a:r>
                    <a:rPr lang="en-US" altLang="zh-CN" sz="1100">
                      <a:solidFill>
                        <a:srgbClr val="000000"/>
                      </a:solidFill>
                    </a:rPr>
                    <a:t>L/2</a:t>
                  </a:r>
                  <a:endParaRPr lang="en-US" altLang="zh-CN"/>
                </a:p>
              </p:txBody>
            </p:sp>
            <p:grpSp>
              <p:nvGrpSpPr>
                <p:cNvPr id="11" name="Group 72"/>
                <p:cNvGrpSpPr/>
                <p:nvPr/>
              </p:nvGrpSpPr>
              <p:grpSpPr bwMode="auto">
                <a:xfrm>
                  <a:off x="3999" y="3047"/>
                  <a:ext cx="347" cy="28"/>
                  <a:chOff x="3999" y="3047"/>
                  <a:chExt cx="347" cy="28"/>
                </a:xfrm>
              </p:grpSpPr>
              <p:sp>
                <p:nvSpPr>
                  <p:cNvPr id="48184" name="Line 70"/>
                  <p:cNvSpPr>
                    <a:spLocks noChangeShapeType="1"/>
                  </p:cNvSpPr>
                  <p:nvPr/>
                </p:nvSpPr>
                <p:spPr bwMode="auto">
                  <a:xfrm>
                    <a:off x="3999" y="3061"/>
                    <a:ext cx="347" cy="1"/>
                  </a:xfrm>
                  <a:prstGeom prst="line">
                    <a:avLst/>
                  </a:prstGeom>
                  <a:noFill/>
                  <a:ln w="4763">
                    <a:solidFill>
                      <a:srgbClr val="000000"/>
                    </a:solidFill>
                    <a:round/>
                  </a:ln>
                </p:spPr>
                <p:txBody>
                  <a:bodyPr/>
                  <a:lstStyle/>
                  <a:p>
                    <a:endParaRPr lang="zh-CN" altLang="en-US"/>
                  </a:p>
                </p:txBody>
              </p:sp>
              <p:sp>
                <p:nvSpPr>
                  <p:cNvPr id="48185" name="Freeform 71"/>
                  <p:cNvSpPr/>
                  <p:nvPr/>
                </p:nvSpPr>
                <p:spPr bwMode="auto">
                  <a:xfrm>
                    <a:off x="3999" y="3047"/>
                    <a:ext cx="28" cy="28"/>
                  </a:xfrm>
                  <a:custGeom>
                    <a:avLst/>
                    <a:gdLst>
                      <a:gd name="T0" fmla="*/ 9 w 84"/>
                      <a:gd name="T1" fmla="*/ 0 h 84"/>
                      <a:gd name="T2" fmla="*/ 0 w 84"/>
                      <a:gd name="T3" fmla="*/ 5 h 84"/>
                      <a:gd name="T4" fmla="*/ 9 w 84"/>
                      <a:gd name="T5" fmla="*/ 9 h 84"/>
                      <a:gd name="T6" fmla="*/ 0 60000 65536"/>
                      <a:gd name="T7" fmla="*/ 0 60000 65536"/>
                      <a:gd name="T8" fmla="*/ 0 60000 65536"/>
                      <a:gd name="T9" fmla="*/ 0 w 84"/>
                      <a:gd name="T10" fmla="*/ 0 h 84"/>
                      <a:gd name="T11" fmla="*/ 84 w 84"/>
                      <a:gd name="T12" fmla="*/ 84 h 84"/>
                    </a:gdLst>
                    <a:ahLst/>
                    <a:cxnLst>
                      <a:cxn ang="T6">
                        <a:pos x="T0" y="T1"/>
                      </a:cxn>
                      <a:cxn ang="T7">
                        <a:pos x="T2" y="T3"/>
                      </a:cxn>
                      <a:cxn ang="T8">
                        <a:pos x="T4" y="T5"/>
                      </a:cxn>
                    </a:cxnLst>
                    <a:rect l="T9" t="T10" r="T11" b="T12"/>
                    <a:pathLst>
                      <a:path w="84" h="84">
                        <a:moveTo>
                          <a:pt x="84" y="0"/>
                        </a:moveTo>
                        <a:lnTo>
                          <a:pt x="0" y="43"/>
                        </a:lnTo>
                        <a:lnTo>
                          <a:pt x="84" y="84"/>
                        </a:lnTo>
                      </a:path>
                    </a:pathLst>
                  </a:custGeom>
                  <a:noFill/>
                  <a:ln w="4763">
                    <a:solidFill>
                      <a:srgbClr val="000000"/>
                    </a:solidFill>
                    <a:round/>
                  </a:ln>
                </p:spPr>
                <p:txBody>
                  <a:bodyPr/>
                  <a:lstStyle/>
                  <a:p>
                    <a:endParaRPr lang="zh-CN" altLang="en-US"/>
                  </a:p>
                </p:txBody>
              </p:sp>
            </p:grpSp>
            <p:sp>
              <p:nvSpPr>
                <p:cNvPr id="48173" name="Rectangle 73"/>
                <p:cNvSpPr>
                  <a:spLocks noChangeArrowheads="1"/>
                </p:cNvSpPr>
                <p:nvPr/>
              </p:nvSpPr>
              <p:spPr bwMode="auto">
                <a:xfrm>
                  <a:off x="4385" y="2985"/>
                  <a:ext cx="239" cy="130"/>
                </a:xfrm>
                <a:prstGeom prst="rect">
                  <a:avLst/>
                </a:prstGeom>
                <a:noFill/>
                <a:ln w="9525">
                  <a:noFill/>
                  <a:miter lim="800000"/>
                </a:ln>
              </p:spPr>
              <p:txBody>
                <a:bodyPr/>
                <a:lstStyle/>
                <a:p>
                  <a:endParaRPr lang="zh-CN" altLang="en-US"/>
                </a:p>
              </p:txBody>
            </p:sp>
            <p:sp>
              <p:nvSpPr>
                <p:cNvPr id="48174" name="Rectangle 74"/>
                <p:cNvSpPr>
                  <a:spLocks noChangeArrowheads="1"/>
                </p:cNvSpPr>
                <p:nvPr/>
              </p:nvSpPr>
              <p:spPr bwMode="auto">
                <a:xfrm>
                  <a:off x="4411" y="2996"/>
                  <a:ext cx="39" cy="78"/>
                </a:xfrm>
                <a:prstGeom prst="rect">
                  <a:avLst/>
                </a:prstGeom>
                <a:noFill/>
                <a:ln w="9525">
                  <a:noFill/>
                  <a:miter lim="800000"/>
                </a:ln>
              </p:spPr>
              <p:txBody>
                <a:bodyPr wrap="none" lIns="0" tIns="0" rIns="0" bIns="0">
                  <a:spAutoFit/>
                </a:bodyPr>
                <a:lstStyle/>
                <a:p>
                  <a:r>
                    <a:rPr lang="en-US" altLang="zh-CN" sz="1100">
                      <a:solidFill>
                        <a:srgbClr val="000000"/>
                      </a:solidFill>
                      <a:latin typeface="Symbol" panose="05050102010706020507" pitchFamily="18" charset="2"/>
                    </a:rPr>
                    <a:t>k</a:t>
                  </a:r>
                  <a:endParaRPr lang="en-US" altLang="zh-CN"/>
                </a:p>
              </p:txBody>
            </p:sp>
            <p:sp>
              <p:nvSpPr>
                <p:cNvPr id="48175" name="Rectangle 75"/>
                <p:cNvSpPr>
                  <a:spLocks noChangeArrowheads="1"/>
                </p:cNvSpPr>
                <p:nvPr/>
              </p:nvSpPr>
              <p:spPr bwMode="auto">
                <a:xfrm>
                  <a:off x="4458" y="3005"/>
                  <a:ext cx="43" cy="78"/>
                </a:xfrm>
                <a:prstGeom prst="rect">
                  <a:avLst/>
                </a:prstGeom>
                <a:noFill/>
                <a:ln w="9525">
                  <a:noFill/>
                  <a:miter lim="800000"/>
                </a:ln>
              </p:spPr>
              <p:txBody>
                <a:bodyPr wrap="none" lIns="0" tIns="0" rIns="0" bIns="0">
                  <a:spAutoFit/>
                </a:bodyPr>
                <a:lstStyle/>
                <a:p>
                  <a:r>
                    <a:rPr lang="en-US" altLang="zh-CN" sz="1100">
                      <a:solidFill>
                        <a:srgbClr val="000000"/>
                      </a:solidFill>
                    </a:rPr>
                    <a:t>L</a:t>
                  </a:r>
                  <a:endParaRPr lang="en-US" altLang="zh-CN"/>
                </a:p>
              </p:txBody>
            </p:sp>
            <p:sp>
              <p:nvSpPr>
                <p:cNvPr id="48176" name="Rectangle 76"/>
                <p:cNvSpPr>
                  <a:spLocks noChangeArrowheads="1"/>
                </p:cNvSpPr>
                <p:nvPr/>
              </p:nvSpPr>
              <p:spPr bwMode="auto">
                <a:xfrm>
                  <a:off x="4511" y="3009"/>
                  <a:ext cx="72" cy="78"/>
                </a:xfrm>
                <a:prstGeom prst="rect">
                  <a:avLst/>
                </a:prstGeom>
                <a:noFill/>
                <a:ln w="9525">
                  <a:noFill/>
                  <a:miter lim="800000"/>
                </a:ln>
              </p:spPr>
              <p:txBody>
                <a:bodyPr wrap="none" lIns="0" tIns="0" rIns="0" bIns="0">
                  <a:spAutoFit/>
                </a:bodyPr>
                <a:lstStyle/>
                <a:p>
                  <a:r>
                    <a:rPr lang="zh-CN" altLang="en-US" sz="1100">
                      <a:solidFill>
                        <a:srgbClr val="000000"/>
                      </a:solidFill>
                      <a:latin typeface="宋体" panose="02010600030101010101" pitchFamily="2" charset="-122"/>
                    </a:rPr>
                    <a:t>小</a:t>
                  </a:r>
                  <a:endParaRPr lang="zh-CN" altLang="en-US"/>
                </a:p>
              </p:txBody>
            </p:sp>
            <p:sp>
              <p:nvSpPr>
                <p:cNvPr id="48177" name="Rectangle 77"/>
                <p:cNvSpPr>
                  <a:spLocks noChangeArrowheads="1"/>
                </p:cNvSpPr>
                <p:nvPr/>
              </p:nvSpPr>
              <p:spPr bwMode="auto">
                <a:xfrm>
                  <a:off x="4367" y="2629"/>
                  <a:ext cx="240" cy="130"/>
                </a:xfrm>
                <a:prstGeom prst="rect">
                  <a:avLst/>
                </a:prstGeom>
                <a:noFill/>
                <a:ln w="9525">
                  <a:noFill/>
                  <a:miter lim="800000"/>
                </a:ln>
              </p:spPr>
              <p:txBody>
                <a:bodyPr/>
                <a:lstStyle/>
                <a:p>
                  <a:endParaRPr lang="zh-CN" altLang="en-US"/>
                </a:p>
              </p:txBody>
            </p:sp>
            <p:sp>
              <p:nvSpPr>
                <p:cNvPr id="48178" name="Rectangle 78"/>
                <p:cNvSpPr>
                  <a:spLocks noChangeArrowheads="1"/>
                </p:cNvSpPr>
                <p:nvPr/>
              </p:nvSpPr>
              <p:spPr bwMode="auto">
                <a:xfrm>
                  <a:off x="4394" y="2640"/>
                  <a:ext cx="39" cy="77"/>
                </a:xfrm>
                <a:prstGeom prst="rect">
                  <a:avLst/>
                </a:prstGeom>
                <a:noFill/>
                <a:ln w="9525">
                  <a:noFill/>
                  <a:miter lim="800000"/>
                </a:ln>
              </p:spPr>
              <p:txBody>
                <a:bodyPr wrap="none" lIns="0" tIns="0" rIns="0" bIns="0">
                  <a:spAutoFit/>
                </a:bodyPr>
                <a:lstStyle/>
                <a:p>
                  <a:r>
                    <a:rPr lang="en-US" altLang="zh-CN" sz="1100">
                      <a:solidFill>
                        <a:srgbClr val="000000"/>
                      </a:solidFill>
                      <a:latin typeface="Symbol" panose="05050102010706020507" pitchFamily="18" charset="2"/>
                    </a:rPr>
                    <a:t>k</a:t>
                  </a:r>
                  <a:endParaRPr lang="en-US" altLang="zh-CN"/>
                </a:p>
              </p:txBody>
            </p:sp>
            <p:sp>
              <p:nvSpPr>
                <p:cNvPr id="48179" name="Rectangle 79"/>
                <p:cNvSpPr>
                  <a:spLocks noChangeArrowheads="1"/>
                </p:cNvSpPr>
                <p:nvPr/>
              </p:nvSpPr>
              <p:spPr bwMode="auto">
                <a:xfrm>
                  <a:off x="4441" y="2649"/>
                  <a:ext cx="44" cy="78"/>
                </a:xfrm>
                <a:prstGeom prst="rect">
                  <a:avLst/>
                </a:prstGeom>
                <a:noFill/>
                <a:ln w="9525">
                  <a:noFill/>
                  <a:miter lim="800000"/>
                </a:ln>
              </p:spPr>
              <p:txBody>
                <a:bodyPr wrap="none" lIns="0" tIns="0" rIns="0" bIns="0">
                  <a:spAutoFit/>
                </a:bodyPr>
                <a:lstStyle/>
                <a:p>
                  <a:r>
                    <a:rPr lang="en-US" altLang="zh-CN" sz="1100">
                      <a:solidFill>
                        <a:srgbClr val="000000"/>
                      </a:solidFill>
                    </a:rPr>
                    <a:t>L</a:t>
                  </a:r>
                  <a:endParaRPr lang="en-US" altLang="zh-CN"/>
                </a:p>
              </p:txBody>
            </p:sp>
            <p:sp>
              <p:nvSpPr>
                <p:cNvPr id="48180" name="Rectangle 80"/>
                <p:cNvSpPr>
                  <a:spLocks noChangeArrowheads="1"/>
                </p:cNvSpPr>
                <p:nvPr/>
              </p:nvSpPr>
              <p:spPr bwMode="auto">
                <a:xfrm>
                  <a:off x="4494" y="2653"/>
                  <a:ext cx="72" cy="78"/>
                </a:xfrm>
                <a:prstGeom prst="rect">
                  <a:avLst/>
                </a:prstGeom>
                <a:noFill/>
                <a:ln w="9525">
                  <a:noFill/>
                  <a:miter lim="800000"/>
                </a:ln>
              </p:spPr>
              <p:txBody>
                <a:bodyPr wrap="none" lIns="0" tIns="0" rIns="0" bIns="0">
                  <a:spAutoFit/>
                </a:bodyPr>
                <a:lstStyle/>
                <a:p>
                  <a:r>
                    <a:rPr lang="zh-CN" altLang="en-US" sz="1100">
                      <a:solidFill>
                        <a:srgbClr val="000000"/>
                      </a:solidFill>
                      <a:latin typeface="宋体" panose="02010600030101010101" pitchFamily="2" charset="-122"/>
                    </a:rPr>
                    <a:t>大</a:t>
                  </a:r>
                  <a:endParaRPr lang="zh-CN" altLang="en-US"/>
                </a:p>
              </p:txBody>
            </p:sp>
            <p:grpSp>
              <p:nvGrpSpPr>
                <p:cNvPr id="12" name="Group 83"/>
                <p:cNvGrpSpPr/>
                <p:nvPr/>
              </p:nvGrpSpPr>
              <p:grpSpPr bwMode="auto">
                <a:xfrm>
                  <a:off x="3978" y="2680"/>
                  <a:ext cx="346" cy="28"/>
                  <a:chOff x="3978" y="2680"/>
                  <a:chExt cx="346" cy="28"/>
                </a:xfrm>
              </p:grpSpPr>
              <p:sp>
                <p:nvSpPr>
                  <p:cNvPr id="48182" name="Line 81"/>
                  <p:cNvSpPr>
                    <a:spLocks noChangeShapeType="1"/>
                  </p:cNvSpPr>
                  <p:nvPr/>
                </p:nvSpPr>
                <p:spPr bwMode="auto">
                  <a:xfrm>
                    <a:off x="3978" y="2694"/>
                    <a:ext cx="346" cy="1"/>
                  </a:xfrm>
                  <a:prstGeom prst="line">
                    <a:avLst/>
                  </a:prstGeom>
                  <a:noFill/>
                  <a:ln w="4763">
                    <a:solidFill>
                      <a:srgbClr val="000000"/>
                    </a:solidFill>
                    <a:round/>
                  </a:ln>
                </p:spPr>
                <p:txBody>
                  <a:bodyPr/>
                  <a:lstStyle/>
                  <a:p>
                    <a:endParaRPr lang="zh-CN" altLang="en-US"/>
                  </a:p>
                </p:txBody>
              </p:sp>
              <p:sp>
                <p:nvSpPr>
                  <p:cNvPr id="48183" name="Freeform 82"/>
                  <p:cNvSpPr/>
                  <p:nvPr/>
                </p:nvSpPr>
                <p:spPr bwMode="auto">
                  <a:xfrm>
                    <a:off x="3978" y="2680"/>
                    <a:ext cx="28" cy="28"/>
                  </a:xfrm>
                  <a:custGeom>
                    <a:avLst/>
                    <a:gdLst>
                      <a:gd name="T0" fmla="*/ 9 w 84"/>
                      <a:gd name="T1" fmla="*/ 0 h 85"/>
                      <a:gd name="T2" fmla="*/ 0 w 84"/>
                      <a:gd name="T3" fmla="*/ 5 h 85"/>
                      <a:gd name="T4" fmla="*/ 9 w 84"/>
                      <a:gd name="T5" fmla="*/ 9 h 85"/>
                      <a:gd name="T6" fmla="*/ 0 60000 65536"/>
                      <a:gd name="T7" fmla="*/ 0 60000 65536"/>
                      <a:gd name="T8" fmla="*/ 0 60000 65536"/>
                      <a:gd name="T9" fmla="*/ 0 w 84"/>
                      <a:gd name="T10" fmla="*/ 0 h 85"/>
                      <a:gd name="T11" fmla="*/ 84 w 84"/>
                      <a:gd name="T12" fmla="*/ 85 h 85"/>
                    </a:gdLst>
                    <a:ahLst/>
                    <a:cxnLst>
                      <a:cxn ang="T6">
                        <a:pos x="T0" y="T1"/>
                      </a:cxn>
                      <a:cxn ang="T7">
                        <a:pos x="T2" y="T3"/>
                      </a:cxn>
                      <a:cxn ang="T8">
                        <a:pos x="T4" y="T5"/>
                      </a:cxn>
                    </a:cxnLst>
                    <a:rect l="T9" t="T10" r="T11" b="T12"/>
                    <a:pathLst>
                      <a:path w="84" h="85">
                        <a:moveTo>
                          <a:pt x="84" y="0"/>
                        </a:moveTo>
                        <a:lnTo>
                          <a:pt x="0" y="43"/>
                        </a:lnTo>
                        <a:lnTo>
                          <a:pt x="84" y="85"/>
                        </a:lnTo>
                      </a:path>
                    </a:pathLst>
                  </a:custGeom>
                  <a:noFill/>
                  <a:ln w="4763">
                    <a:solidFill>
                      <a:srgbClr val="000000"/>
                    </a:solidFill>
                    <a:round/>
                  </a:ln>
                </p:spPr>
                <p:txBody>
                  <a:bodyPr/>
                  <a:lstStyle/>
                  <a:p>
                    <a:endParaRPr lang="zh-CN" altLang="en-US"/>
                  </a:p>
                </p:txBody>
              </p:sp>
            </p:grpSp>
          </p:grpSp>
        </p:grpSp>
        <p:sp>
          <p:nvSpPr>
            <p:cNvPr id="48151" name="Rectangle 86"/>
            <p:cNvSpPr>
              <a:spLocks noChangeArrowheads="1"/>
            </p:cNvSpPr>
            <p:nvPr/>
          </p:nvSpPr>
          <p:spPr bwMode="auto">
            <a:xfrm>
              <a:off x="998" y="3420"/>
              <a:ext cx="3628" cy="311"/>
            </a:xfrm>
            <a:prstGeom prst="rect">
              <a:avLst/>
            </a:prstGeom>
            <a:noFill/>
            <a:ln w="9525">
              <a:noFill/>
              <a:miter lim="800000"/>
            </a:ln>
          </p:spPr>
          <p:txBody>
            <a:bodyPr/>
            <a:lstStyle/>
            <a:p>
              <a:endParaRPr lang="zh-CN" altLang="en-US"/>
            </a:p>
          </p:txBody>
        </p:sp>
        <p:sp>
          <p:nvSpPr>
            <p:cNvPr id="48152" name="Rectangle 87"/>
            <p:cNvSpPr>
              <a:spLocks noChangeArrowheads="1"/>
            </p:cNvSpPr>
            <p:nvPr/>
          </p:nvSpPr>
          <p:spPr bwMode="auto">
            <a:xfrm>
              <a:off x="1725" y="3662"/>
              <a:ext cx="0" cy="233"/>
            </a:xfrm>
            <a:prstGeom prst="rect">
              <a:avLst/>
            </a:prstGeom>
            <a:noFill/>
            <a:ln w="9525">
              <a:noFill/>
              <a:miter lim="800000"/>
            </a:ln>
          </p:spPr>
          <p:txBody>
            <a:bodyPr wrap="none" lIns="0" tIns="0" rIns="0" bIns="0">
              <a:spAutoFit/>
            </a:bodyPr>
            <a:lstStyle/>
            <a:p>
              <a:endParaRPr lang="zh-CN" altLang="en-US" dirty="0"/>
            </a:p>
          </p:txBody>
        </p:sp>
        <p:sp>
          <p:nvSpPr>
            <p:cNvPr id="48153" name="Rectangle 88"/>
            <p:cNvSpPr>
              <a:spLocks noChangeArrowheads="1"/>
            </p:cNvSpPr>
            <p:nvPr/>
          </p:nvSpPr>
          <p:spPr bwMode="auto">
            <a:xfrm>
              <a:off x="1854" y="3657"/>
              <a:ext cx="36" cy="155"/>
            </a:xfrm>
            <a:prstGeom prst="rect">
              <a:avLst/>
            </a:prstGeom>
            <a:noFill/>
            <a:ln w="9525">
              <a:noFill/>
              <a:miter lim="800000"/>
            </a:ln>
          </p:spPr>
          <p:txBody>
            <a:bodyPr wrap="none" lIns="0" tIns="0" rIns="0" bIns="0">
              <a:spAutoFit/>
            </a:bodyPr>
            <a:lstStyle/>
            <a:p>
              <a:r>
                <a:rPr lang="en-US" altLang="zh-CN" sz="1600" dirty="0">
                  <a:solidFill>
                    <a:srgbClr val="000000"/>
                  </a:solidFill>
                  <a:latin typeface="Arial" panose="020B0604020202020204" pitchFamily="34" charset="0"/>
                </a:rPr>
                <a:t> </a:t>
              </a:r>
              <a:endParaRPr lang="en-US" altLang="zh-CN" dirty="0"/>
            </a:p>
          </p:txBody>
        </p:sp>
        <p:sp>
          <p:nvSpPr>
            <p:cNvPr id="48154" name="Rectangle 89"/>
            <p:cNvSpPr>
              <a:spLocks noChangeArrowheads="1"/>
            </p:cNvSpPr>
            <p:nvPr/>
          </p:nvSpPr>
          <p:spPr bwMode="auto">
            <a:xfrm>
              <a:off x="2377" y="3662"/>
              <a:ext cx="0" cy="233"/>
            </a:xfrm>
            <a:prstGeom prst="rect">
              <a:avLst/>
            </a:prstGeom>
            <a:noFill/>
            <a:ln w="9525">
              <a:noFill/>
              <a:miter lim="800000"/>
            </a:ln>
          </p:spPr>
          <p:txBody>
            <a:bodyPr wrap="none" lIns="0" tIns="0" rIns="0" bIns="0">
              <a:spAutoFit/>
            </a:bodyPr>
            <a:lstStyle/>
            <a:p>
              <a:endParaRPr lang="zh-CN" altLang="en-US" dirty="0"/>
            </a:p>
          </p:txBody>
        </p:sp>
        <p:sp>
          <p:nvSpPr>
            <p:cNvPr id="48155" name="Rectangle 90"/>
            <p:cNvSpPr>
              <a:spLocks noChangeArrowheads="1"/>
            </p:cNvSpPr>
            <p:nvPr/>
          </p:nvSpPr>
          <p:spPr bwMode="auto">
            <a:xfrm>
              <a:off x="2668" y="3657"/>
              <a:ext cx="36" cy="155"/>
            </a:xfrm>
            <a:prstGeom prst="rect">
              <a:avLst/>
            </a:prstGeom>
            <a:noFill/>
            <a:ln w="9525">
              <a:noFill/>
              <a:miter lim="800000"/>
            </a:ln>
          </p:spPr>
          <p:txBody>
            <a:bodyPr wrap="none" lIns="0" tIns="0" rIns="0" bIns="0">
              <a:spAutoFit/>
            </a:bodyPr>
            <a:lstStyle/>
            <a:p>
              <a:r>
                <a:rPr lang="en-US" altLang="zh-CN" sz="1600" dirty="0">
                  <a:solidFill>
                    <a:srgbClr val="000000"/>
                  </a:solidFill>
                  <a:latin typeface="Arial" panose="020B0604020202020204" pitchFamily="34" charset="0"/>
                </a:rPr>
                <a:t> </a:t>
              </a:r>
              <a:endParaRPr lang="en-US" altLang="zh-CN" dirty="0"/>
            </a:p>
          </p:txBody>
        </p:sp>
        <p:sp>
          <p:nvSpPr>
            <p:cNvPr id="48156" name="Rectangle 91"/>
            <p:cNvSpPr>
              <a:spLocks noChangeArrowheads="1"/>
            </p:cNvSpPr>
            <p:nvPr/>
          </p:nvSpPr>
          <p:spPr bwMode="auto">
            <a:xfrm>
              <a:off x="1243" y="3732"/>
              <a:ext cx="3465" cy="582"/>
            </a:xfrm>
            <a:prstGeom prst="rect">
              <a:avLst/>
            </a:prstGeom>
            <a:noFill/>
            <a:ln w="9525">
              <a:noFill/>
              <a:miter lim="800000"/>
            </a:ln>
          </p:spPr>
          <p:txBody>
            <a:bodyPr wrap="none" lIns="0" tIns="0" rIns="0" bIns="0">
              <a:spAutoFit/>
            </a:bodyPr>
            <a:lstStyle/>
            <a:p>
              <a:pPr algn="ctr"/>
              <a:r>
                <a:rPr lang="zh-CN" altLang="en-US" sz="2000" dirty="0">
                  <a:solidFill>
                    <a:srgbClr val="000000"/>
                  </a:solidFill>
                  <a:ea typeface="+mj-ea"/>
                  <a:cs typeface="Times New Roman" panose="02020603050405020304" pitchFamily="18" charset="0"/>
                </a:rPr>
                <a:t>图</a:t>
              </a:r>
              <a:r>
                <a:rPr lang="en-US" altLang="zh-CN" sz="2000" dirty="0">
                  <a:solidFill>
                    <a:srgbClr val="000000"/>
                  </a:solidFill>
                  <a:ea typeface="+mj-ea"/>
                  <a:cs typeface="Times New Roman" panose="02020603050405020304" pitchFamily="18" charset="0"/>
                </a:rPr>
                <a:t>5.9 </a:t>
              </a:r>
              <a:r>
                <a:rPr lang="en-US" altLang="zh-CN" sz="2000" dirty="0">
                  <a:solidFill>
                    <a:srgbClr val="000000"/>
                  </a:solidFill>
                  <a:cs typeface="Times New Roman" panose="02020603050405020304" pitchFamily="18" charset="0"/>
                </a:rPr>
                <a:t>F-P</a:t>
              </a:r>
              <a:r>
                <a:rPr lang="zh-CN" altLang="en-US" sz="2000" dirty="0">
                  <a:solidFill>
                    <a:srgbClr val="000000"/>
                  </a:solidFill>
                  <a:cs typeface="Times New Roman" panose="02020603050405020304" pitchFamily="18" charset="0"/>
                </a:rPr>
                <a:t>型和</a:t>
              </a:r>
              <a:r>
                <a:rPr lang="en-US" altLang="zh-CN" sz="2000" dirty="0">
                  <a:solidFill>
                    <a:srgbClr val="000000"/>
                  </a:solidFill>
                  <a:cs typeface="Times New Roman" panose="02020603050405020304" pitchFamily="18" charset="0"/>
                </a:rPr>
                <a:t>DFB</a:t>
              </a:r>
              <a:r>
                <a:rPr lang="zh-CN" altLang="en-US" sz="2000" dirty="0">
                  <a:solidFill>
                    <a:srgbClr val="000000"/>
                  </a:solidFill>
                  <a:cs typeface="Times New Roman" panose="02020603050405020304" pitchFamily="18" charset="0"/>
                </a:rPr>
                <a:t>相似的光强分布</a:t>
              </a:r>
              <a:endParaRPr lang="en-US" altLang="zh-CN" sz="2000" dirty="0">
                <a:solidFill>
                  <a:srgbClr val="000000"/>
                </a:solidFill>
                <a:ea typeface="+mj-ea"/>
                <a:cs typeface="Times New Roman" panose="02020603050405020304" pitchFamily="18" charset="0"/>
              </a:endParaRPr>
            </a:p>
            <a:p>
              <a:pPr algn="ctr"/>
              <a:r>
                <a:rPr lang="zh-CN" altLang="en-US" sz="2000" dirty="0">
                  <a:solidFill>
                    <a:srgbClr val="000000"/>
                  </a:solidFill>
                  <a:ea typeface="+mj-ea"/>
                  <a:cs typeface="Times New Roman" panose="02020603050405020304" pitchFamily="18" charset="0"/>
                </a:rPr>
                <a:t>（左）</a:t>
              </a:r>
              <a:r>
                <a:rPr lang="en-US" altLang="zh-CN" sz="2000" dirty="0">
                  <a:solidFill>
                    <a:srgbClr val="000000"/>
                  </a:solidFill>
                  <a:ea typeface="+mj-ea"/>
                  <a:cs typeface="Times New Roman" panose="02020603050405020304" pitchFamily="18" charset="0"/>
                </a:rPr>
                <a:t>F-P</a:t>
              </a:r>
              <a:r>
                <a:rPr lang="zh-CN" altLang="en-US" sz="2000" dirty="0">
                  <a:solidFill>
                    <a:srgbClr val="000000"/>
                  </a:solidFill>
                  <a:ea typeface="+mj-ea"/>
                  <a:cs typeface="Times New Roman" panose="02020603050405020304" pitchFamily="18" charset="0"/>
                </a:rPr>
                <a:t>型激光器，不同镜面反射率的光强分布</a:t>
              </a:r>
              <a:endParaRPr lang="en-US" altLang="zh-CN" sz="2000" dirty="0">
                <a:solidFill>
                  <a:srgbClr val="000000"/>
                </a:solidFill>
                <a:ea typeface="+mj-ea"/>
                <a:cs typeface="Times New Roman" panose="02020603050405020304" pitchFamily="18" charset="0"/>
              </a:endParaRPr>
            </a:p>
            <a:p>
              <a:pPr algn="ctr"/>
              <a:r>
                <a:rPr lang="zh-CN" altLang="en-US" sz="2000" dirty="0">
                  <a:solidFill>
                    <a:srgbClr val="000000"/>
                  </a:solidFill>
                  <a:ea typeface="+mj-ea"/>
                  <a:cs typeface="Times New Roman" panose="02020603050405020304" pitchFamily="18" charset="0"/>
                </a:rPr>
                <a:t>（右）</a:t>
              </a:r>
              <a:r>
                <a:rPr lang="en-US" altLang="zh-CN" sz="2000" dirty="0">
                  <a:solidFill>
                    <a:srgbClr val="000000"/>
                  </a:solidFill>
                  <a:ea typeface="+mj-ea"/>
                  <a:cs typeface="Times New Roman" panose="02020603050405020304" pitchFamily="18" charset="0"/>
                </a:rPr>
                <a:t>DFB</a:t>
              </a:r>
              <a:r>
                <a:rPr lang="zh-CN" altLang="en-US" sz="2000" dirty="0">
                  <a:solidFill>
                    <a:srgbClr val="000000"/>
                  </a:solidFill>
                  <a:ea typeface="+mj-ea"/>
                  <a:cs typeface="Times New Roman" panose="02020603050405020304" pitchFamily="18" charset="0"/>
                </a:rPr>
                <a:t>激光器，不同</a:t>
              </a:r>
              <a:r>
                <a:rPr lang="en-US" altLang="zh-CN" sz="2000" dirty="0" err="1">
                  <a:solidFill>
                    <a:srgbClr val="000000"/>
                  </a:solidFill>
                  <a:ea typeface="+mj-ea"/>
                  <a:cs typeface="Times New Roman" panose="02020603050405020304" pitchFamily="18" charset="0"/>
                </a:rPr>
                <a:t>kL</a:t>
              </a:r>
              <a:r>
                <a:rPr lang="zh-CN" altLang="en-US" sz="2000" dirty="0">
                  <a:solidFill>
                    <a:srgbClr val="000000"/>
                  </a:solidFill>
                  <a:ea typeface="+mj-ea"/>
                  <a:cs typeface="Times New Roman" panose="02020603050405020304" pitchFamily="18" charset="0"/>
                </a:rPr>
                <a:t>时的光强分布</a:t>
              </a:r>
              <a:endParaRPr lang="zh-CN" altLang="en-US" sz="3200" dirty="0">
                <a:ea typeface="+mj-ea"/>
                <a:cs typeface="Times New Roman" panose="02020603050405020304" pitchFamily="18" charset="0"/>
              </a:endParaRPr>
            </a:p>
          </p:txBody>
        </p:sp>
      </p:grpSp>
      <p:sp>
        <p:nvSpPr>
          <p:cNvPr id="95" name="Rectangle 6"/>
          <p:cNvSpPr>
            <a:spLocks noChangeArrowheads="1"/>
          </p:cNvSpPr>
          <p:nvPr/>
        </p:nvSpPr>
        <p:spPr bwMode="auto">
          <a:xfrm>
            <a:off x="814585" y="1404861"/>
            <a:ext cx="7811075" cy="1169551"/>
          </a:xfrm>
          <a:prstGeom prst="rect">
            <a:avLst/>
          </a:prstGeom>
          <a:noFill/>
          <a:ln w="9525">
            <a:noFill/>
            <a:miter lim="800000"/>
          </a:ln>
        </p:spPr>
        <p:txBody>
          <a:bodyPr wrap="square" lIns="0" tIns="0" rIns="0" bIns="0">
            <a:spAutoFit/>
          </a:bodyPr>
          <a:lstStyle/>
          <a:p>
            <a:pPr marL="342900" indent="-342900">
              <a:buFont typeface="Arial" panose="020B0604020202020204" pitchFamily="34" charset="0"/>
              <a:buChar char="•"/>
            </a:pPr>
            <a:r>
              <a:rPr lang="zh-CN" altLang="en-US" sz="2800" dirty="0">
                <a:solidFill>
                  <a:srgbClr val="000000"/>
                </a:solidFill>
                <a:latin typeface="宋体" panose="02010600030101010101" pitchFamily="2" charset="-122"/>
              </a:rPr>
              <a:t>下面讨论一下纵向光场分布。</a:t>
            </a:r>
            <a:r>
              <a:rPr lang="zh-CN" altLang="en-US" sz="2800" dirty="0">
                <a:solidFill>
                  <a:srgbClr val="000000"/>
                </a:solidFill>
                <a:latin typeface="Symbol" panose="05050102010706020507" pitchFamily="18" charset="2"/>
              </a:rPr>
              <a:t> </a:t>
            </a:r>
            <a:endParaRPr lang="en-US" altLang="zh-CN" sz="2800" dirty="0">
              <a:solidFill>
                <a:srgbClr val="000000"/>
              </a:solidFill>
              <a:latin typeface="Symbol" panose="05050102010706020507" pitchFamily="18" charset="2"/>
            </a:endParaRPr>
          </a:p>
          <a:p>
            <a:pPr marL="914400" lvl="1" indent="-457200">
              <a:buFont typeface="Wingdings" panose="05000000000000000000" pitchFamily="2" charset="2"/>
              <a:buChar char="ü"/>
            </a:pPr>
            <a:r>
              <a:rPr lang="zh-CN" altLang="en-US" dirty="0">
                <a:solidFill>
                  <a:srgbClr val="000000"/>
                </a:solidFill>
                <a:latin typeface="Symbol" panose="05050102010706020507" pitchFamily="18" charset="2"/>
              </a:rPr>
              <a:t>当光场分布不均匀时，将引起</a:t>
            </a:r>
            <a:r>
              <a:rPr lang="zh-CN" altLang="en-US" dirty="0">
                <a:solidFill>
                  <a:srgbClr val="C00000"/>
                </a:solidFill>
                <a:latin typeface="Symbol" panose="05050102010706020507" pitchFamily="18" charset="2"/>
              </a:rPr>
              <a:t>空间烧孔</a:t>
            </a:r>
            <a:r>
              <a:rPr lang="en-US" altLang="zh-CN" dirty="0">
                <a:solidFill>
                  <a:srgbClr val="C00000"/>
                </a:solidFill>
                <a:latin typeface="Symbol" panose="05050102010706020507" pitchFamily="18" charset="2"/>
              </a:rPr>
              <a:t>(</a:t>
            </a:r>
            <a:r>
              <a:rPr lang="en-US" altLang="zh-CN" dirty="0">
                <a:solidFill>
                  <a:srgbClr val="C00000"/>
                </a:solidFill>
              </a:rPr>
              <a:t>Spatial Hole Burning)</a:t>
            </a:r>
            <a:r>
              <a:rPr lang="zh-CN" altLang="en-US" dirty="0">
                <a:solidFill>
                  <a:srgbClr val="C00000"/>
                </a:solidFill>
                <a:latin typeface="Symbol" panose="05050102010706020507" pitchFamily="18" charset="2"/>
              </a:rPr>
              <a:t>效应</a:t>
            </a:r>
            <a:r>
              <a:rPr lang="zh-CN" altLang="en-US" dirty="0">
                <a:solidFill>
                  <a:srgbClr val="000000"/>
                </a:solidFill>
                <a:latin typeface="Symbol" panose="05050102010706020507" pitchFamily="18" charset="2"/>
              </a:rPr>
              <a:t>。</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a:solidFill>
                  <a:schemeClr val="bg1"/>
                </a:solidFill>
                <a:latin typeface="Times New Roman" panose="02020603050405020304" pitchFamily="18" charset="0"/>
                <a:ea typeface="+mn-ea"/>
                <a:cs typeface="Times New Roman" panose="02020603050405020304" pitchFamily="18" charset="0"/>
              </a:rPr>
              <a:t>空间烧孔效应导致的跳模</a:t>
            </a: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45</a:t>
            </a:fld>
            <a:endParaRPr lang="en-US" altLang="zh-CN" dirty="0"/>
          </a:p>
        </p:txBody>
      </p:sp>
      <p:pic>
        <p:nvPicPr>
          <p:cNvPr id="49155" name="Picture 4" descr="F:\Lecture Notes\Undergraduate\Integrated Optoelectronics\Figure\Hopping.bmp"/>
          <p:cNvPicPr>
            <a:picLocks noChangeAspect="1" noChangeArrowheads="1"/>
          </p:cNvPicPr>
          <p:nvPr/>
        </p:nvPicPr>
        <p:blipFill>
          <a:blip r:embed="rId2" cstate="print"/>
          <a:srcRect/>
          <a:stretch>
            <a:fillRect/>
          </a:stretch>
        </p:blipFill>
        <p:spPr bwMode="auto">
          <a:xfrm>
            <a:off x="1679575" y="1628800"/>
            <a:ext cx="5768975" cy="4076700"/>
          </a:xfrm>
          <a:prstGeom prst="rect">
            <a:avLst/>
          </a:prstGeom>
          <a:noFill/>
          <a:ln w="9525">
            <a:noFill/>
            <a:miter lim="800000"/>
            <a:headEnd/>
            <a:tailEnd/>
          </a:ln>
        </p:spPr>
      </p:pic>
      <p:sp>
        <p:nvSpPr>
          <p:cNvPr id="49156" name="Text Box 5"/>
          <p:cNvSpPr txBox="1">
            <a:spLocks noChangeArrowheads="1"/>
          </p:cNvSpPr>
          <p:nvPr/>
        </p:nvSpPr>
        <p:spPr bwMode="auto">
          <a:xfrm>
            <a:off x="923925" y="5705500"/>
            <a:ext cx="7534275" cy="457200"/>
          </a:xfrm>
          <a:prstGeom prst="rect">
            <a:avLst/>
          </a:prstGeom>
          <a:noFill/>
          <a:ln w="9525">
            <a:noFill/>
            <a:miter lim="800000"/>
          </a:ln>
        </p:spPr>
        <p:txBody>
          <a:bodyPr wrap="none">
            <a:spAutoFit/>
          </a:bodyPr>
          <a:lstStyle/>
          <a:p>
            <a:r>
              <a:rPr lang="zh-CN" altLang="en-US" dirty="0">
                <a:solidFill>
                  <a:schemeClr val="bg1"/>
                </a:solidFill>
              </a:rPr>
              <a:t>随着注入电流从</a:t>
            </a:r>
            <a:r>
              <a:rPr lang="en-US" altLang="zh-CN" dirty="0">
                <a:solidFill>
                  <a:schemeClr val="bg1"/>
                </a:solidFill>
              </a:rPr>
              <a:t>10 mA</a:t>
            </a:r>
            <a:r>
              <a:rPr lang="zh-CN" altLang="en-US" dirty="0">
                <a:solidFill>
                  <a:schemeClr val="bg1"/>
                </a:solidFill>
              </a:rPr>
              <a:t>增至</a:t>
            </a:r>
            <a:r>
              <a:rPr lang="en-US" altLang="zh-CN" dirty="0">
                <a:solidFill>
                  <a:schemeClr val="bg1"/>
                </a:solidFill>
              </a:rPr>
              <a:t>25 mA</a:t>
            </a:r>
            <a:r>
              <a:rPr lang="zh-CN" altLang="en-US" dirty="0">
                <a:solidFill>
                  <a:schemeClr val="bg1"/>
                </a:solidFill>
              </a:rPr>
              <a:t>，</a:t>
            </a:r>
            <a:r>
              <a:rPr lang="en-US" altLang="zh-CN" dirty="0">
                <a:solidFill>
                  <a:schemeClr val="bg1"/>
                </a:solidFill>
              </a:rPr>
              <a:t>DFB-LD</a:t>
            </a:r>
            <a:r>
              <a:rPr lang="zh-CN" altLang="en-US" dirty="0">
                <a:solidFill>
                  <a:schemeClr val="bg1"/>
                </a:solidFill>
              </a:rPr>
              <a:t>发生了跳模</a:t>
            </a:r>
          </a:p>
        </p:txBody>
      </p:sp>
      <p:sp>
        <p:nvSpPr>
          <p:cNvPr id="4" name="矩形 3"/>
          <p:cNvSpPr/>
          <p:nvPr/>
        </p:nvSpPr>
        <p:spPr>
          <a:xfrm>
            <a:off x="395536" y="274638"/>
            <a:ext cx="8424936" cy="60817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solidFill>
                  <a:schemeClr val="bg1"/>
                </a:solidFill>
                <a:latin typeface="Times New Roman" panose="02020603050405020304" pitchFamily="18" charset="0"/>
                <a:ea typeface="+mn-ea"/>
                <a:cs typeface="Times New Roman" panose="02020603050405020304" pitchFamily="18" charset="0"/>
              </a:rPr>
              <a:t>空间烧孔效应导致的跳模</a:t>
            </a: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46</a:t>
            </a:fld>
            <a:endParaRPr lang="en-US" altLang="zh-CN" dirty="0"/>
          </a:p>
        </p:txBody>
      </p:sp>
      <p:pic>
        <p:nvPicPr>
          <p:cNvPr id="55300" name="Picture 4" descr="F:\Lecture Notes\Undergraduate\Integrated Optoelectronics\Figure\I15mA.bmp"/>
          <p:cNvPicPr>
            <a:picLocks noChangeAspect="1" noChangeArrowheads="1"/>
          </p:cNvPicPr>
          <p:nvPr/>
        </p:nvPicPr>
        <p:blipFill rotWithShape="1">
          <a:blip r:embed="rId2" cstate="print"/>
          <a:srcRect l="5606" r="9719"/>
          <a:stretch>
            <a:fillRect/>
          </a:stretch>
        </p:blipFill>
        <p:spPr bwMode="auto">
          <a:xfrm>
            <a:off x="488536" y="1757363"/>
            <a:ext cx="4011456" cy="3343274"/>
          </a:xfrm>
          <a:prstGeom prst="rect">
            <a:avLst/>
          </a:prstGeom>
          <a:noFill/>
          <a:ln w="9525">
            <a:noFill/>
            <a:miter lim="800000"/>
            <a:headEnd/>
            <a:tailEnd/>
          </a:ln>
          <a:effectLst>
            <a:outerShdw dist="107763" dir="2700000" algn="ctr" rotWithShape="0">
              <a:srgbClr val="808080"/>
            </a:outerShdw>
          </a:effectLst>
        </p:spPr>
      </p:pic>
      <p:pic>
        <p:nvPicPr>
          <p:cNvPr id="55301" name="Picture 5" descr="F:\Lecture Notes\Undergraduate\Integrated Optoelectronics\Figure\I18mA.bmp"/>
          <p:cNvPicPr>
            <a:picLocks noChangeAspect="1" noChangeArrowheads="1"/>
          </p:cNvPicPr>
          <p:nvPr/>
        </p:nvPicPr>
        <p:blipFill rotWithShape="1">
          <a:blip r:embed="rId3" cstate="print"/>
          <a:srcRect l="6296" r="10597"/>
          <a:stretch>
            <a:fillRect/>
          </a:stretch>
        </p:blipFill>
        <p:spPr bwMode="auto">
          <a:xfrm>
            <a:off x="4644008" y="1759099"/>
            <a:ext cx="3932800" cy="3339804"/>
          </a:xfrm>
          <a:prstGeom prst="rect">
            <a:avLst/>
          </a:prstGeom>
          <a:noFill/>
          <a:effectLst>
            <a:outerShdw dist="107763" dir="2700000" algn="ctr" rotWithShape="0">
              <a:srgbClr val="808080"/>
            </a:outerShdw>
          </a:effectLst>
        </p:spPr>
      </p:pic>
      <p:sp>
        <p:nvSpPr>
          <p:cNvPr id="50181" name="Text Box 6"/>
          <p:cNvSpPr txBox="1">
            <a:spLocks noChangeArrowheads="1"/>
          </p:cNvSpPr>
          <p:nvPr/>
        </p:nvSpPr>
        <p:spPr bwMode="auto">
          <a:xfrm>
            <a:off x="1828056" y="5299075"/>
            <a:ext cx="1447800" cy="457200"/>
          </a:xfrm>
          <a:prstGeom prst="rect">
            <a:avLst/>
          </a:prstGeom>
          <a:noFill/>
          <a:ln w="9525">
            <a:noFill/>
            <a:miter lim="800000"/>
          </a:ln>
        </p:spPr>
        <p:txBody>
          <a:bodyPr wrap="none">
            <a:spAutoFit/>
          </a:bodyPr>
          <a:lstStyle/>
          <a:p>
            <a:r>
              <a:rPr lang="en-US" altLang="zh-CN" dirty="0">
                <a:solidFill>
                  <a:schemeClr val="bg1"/>
                </a:solidFill>
              </a:rPr>
              <a:t>I = 15 mA</a:t>
            </a:r>
          </a:p>
        </p:txBody>
      </p:sp>
      <p:sp>
        <p:nvSpPr>
          <p:cNvPr id="50182" name="Text Box 7"/>
          <p:cNvSpPr txBox="1">
            <a:spLocks noChangeArrowheads="1"/>
          </p:cNvSpPr>
          <p:nvPr/>
        </p:nvSpPr>
        <p:spPr bwMode="auto">
          <a:xfrm>
            <a:off x="6012160" y="5297488"/>
            <a:ext cx="1447800" cy="457200"/>
          </a:xfrm>
          <a:prstGeom prst="rect">
            <a:avLst/>
          </a:prstGeom>
          <a:noFill/>
          <a:ln w="9525">
            <a:noFill/>
            <a:miter lim="800000"/>
          </a:ln>
        </p:spPr>
        <p:txBody>
          <a:bodyPr wrap="none">
            <a:spAutoFit/>
          </a:bodyPr>
          <a:lstStyle/>
          <a:p>
            <a:r>
              <a:rPr lang="en-US" altLang="zh-CN" dirty="0">
                <a:solidFill>
                  <a:schemeClr val="bg1"/>
                </a:solidFill>
              </a:rPr>
              <a:t>I = 18 mA</a:t>
            </a:r>
          </a:p>
        </p:txBody>
      </p:sp>
      <p:sp>
        <p:nvSpPr>
          <p:cNvPr id="9" name="矩形 8"/>
          <p:cNvSpPr/>
          <p:nvPr/>
        </p:nvSpPr>
        <p:spPr>
          <a:xfrm>
            <a:off x="395536" y="274638"/>
            <a:ext cx="8424936" cy="60817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5.3.3 </a:t>
            </a:r>
            <a:r>
              <a:rPr lang="en-US" altLang="zh-CN" dirty="0">
                <a:solidFill>
                  <a:schemeClr val="bg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mn-ea"/>
                <a:cs typeface="Times New Roman" panose="02020603050405020304" pitchFamily="18" charset="0"/>
              </a:rPr>
              <a:t>/4</a:t>
            </a:r>
            <a:r>
              <a:rPr lang="zh-CN" altLang="en-US" dirty="0">
                <a:solidFill>
                  <a:schemeClr val="bg1"/>
                </a:solidFill>
                <a:latin typeface="Times New Roman" panose="02020603050405020304" pitchFamily="18" charset="0"/>
                <a:ea typeface="+mn-ea"/>
                <a:cs typeface="Times New Roman" panose="02020603050405020304" pitchFamily="18" charset="0"/>
              </a:rPr>
              <a:t>相移的折射率耦合</a:t>
            </a:r>
            <a:r>
              <a:rPr lang="en-US" altLang="zh-CN" dirty="0">
                <a:solidFill>
                  <a:schemeClr val="bg1"/>
                </a:solidFill>
                <a:latin typeface="Times New Roman" panose="02020603050405020304" pitchFamily="18" charset="0"/>
                <a:ea typeface="+mn-ea"/>
                <a:cs typeface="Times New Roman" panose="02020603050405020304" pitchFamily="18" charset="0"/>
              </a:rPr>
              <a:t>DFB-LD</a:t>
            </a:r>
            <a:endParaRPr lang="en-US" altLang="zh-CN" sz="54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47</a:t>
            </a:fld>
            <a:endParaRPr lang="en-US" altLang="zh-CN" dirty="0"/>
          </a:p>
        </p:txBody>
      </p:sp>
      <p:sp>
        <p:nvSpPr>
          <p:cNvPr id="2" name="TextBox 1"/>
          <p:cNvSpPr txBox="1"/>
          <p:nvPr/>
        </p:nvSpPr>
        <p:spPr>
          <a:xfrm>
            <a:off x="719072" y="1583709"/>
            <a:ext cx="7992888" cy="495520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800" b="1" dirty="0">
                <a:solidFill>
                  <a:schemeClr val="bg1"/>
                </a:solidFill>
                <a:cs typeface="Times New Roman" panose="02020603050405020304" pitchFamily="18" charset="0"/>
                <a:sym typeface="Symbol" panose="05050102010706020507"/>
              </a:rPr>
              <a:t></a:t>
            </a:r>
            <a:r>
              <a:rPr lang="en-US" altLang="zh-CN" sz="2800" b="1" dirty="0">
                <a:solidFill>
                  <a:schemeClr val="bg1"/>
                </a:solidFill>
                <a:cs typeface="Times New Roman" panose="02020603050405020304" pitchFamily="18" charset="0"/>
              </a:rPr>
              <a:t>/4</a:t>
            </a:r>
            <a:r>
              <a:rPr lang="zh-CN" altLang="en-US" sz="2800" b="1" dirty="0">
                <a:solidFill>
                  <a:schemeClr val="bg1"/>
                </a:solidFill>
                <a:cs typeface="Times New Roman" panose="02020603050405020304" pitchFamily="18" charset="0"/>
              </a:rPr>
              <a:t>相移的引入</a:t>
            </a:r>
            <a:endParaRPr lang="en-US" altLang="zh-CN" sz="2800" b="1" dirty="0">
              <a:solidFill>
                <a:schemeClr val="bg1"/>
              </a:solidFill>
              <a:cs typeface="Times New Roman" panose="02020603050405020304" pitchFamily="18" charset="0"/>
            </a:endParaRPr>
          </a:p>
          <a:p>
            <a:pPr marL="800100" lvl="1" indent="-342900" algn="just">
              <a:buFont typeface="Wingdings" panose="05000000000000000000" pitchFamily="2" charset="2"/>
              <a:buChar char="ü"/>
            </a:pPr>
            <a:r>
              <a:rPr lang="zh-CN" altLang="zh-CN" dirty="0">
                <a:solidFill>
                  <a:srgbClr val="C00000"/>
                </a:solidFill>
                <a:cs typeface="Times New Roman" panose="02020603050405020304" pitchFamily="18" charset="0"/>
              </a:rPr>
              <a:t>折射率耦合</a:t>
            </a:r>
            <a:r>
              <a:rPr lang="zh-CN" altLang="zh-CN" dirty="0">
                <a:solidFill>
                  <a:schemeClr val="bg1"/>
                </a:solidFill>
                <a:cs typeface="Times New Roman" panose="02020603050405020304" pitchFamily="18" charset="0"/>
              </a:rPr>
              <a:t>的</a:t>
            </a:r>
            <a:r>
              <a:rPr lang="en-US" altLang="zh-CN" dirty="0">
                <a:solidFill>
                  <a:schemeClr val="bg1"/>
                </a:solidFill>
                <a:cs typeface="Times New Roman" panose="02020603050405020304" pitchFamily="18" charset="0"/>
              </a:rPr>
              <a:t>DFB-LD</a:t>
            </a:r>
            <a:r>
              <a:rPr lang="zh-CN" altLang="en-US" dirty="0">
                <a:solidFill>
                  <a:schemeClr val="bg1"/>
                </a:solidFill>
                <a:cs typeface="Times New Roman" panose="02020603050405020304" pitchFamily="18" charset="0"/>
              </a:rPr>
              <a:t>存在</a:t>
            </a:r>
            <a:r>
              <a:rPr lang="en-US" altLang="zh-CN" dirty="0">
                <a:solidFill>
                  <a:schemeClr val="bg1"/>
                </a:solidFill>
                <a:cs typeface="Times New Roman" panose="02020603050405020304" pitchFamily="18" charset="0"/>
              </a:rPr>
              <a:t>stop band</a:t>
            </a:r>
            <a:r>
              <a:rPr lang="zh-CN" altLang="zh-CN" dirty="0">
                <a:solidFill>
                  <a:schemeClr val="bg1"/>
                </a:solidFill>
                <a:cs typeface="Times New Roman" panose="02020603050405020304" pitchFamily="18" charset="0"/>
              </a:rPr>
              <a:t>。在静态时，其</a:t>
            </a:r>
            <a:r>
              <a:rPr lang="en-US" altLang="zh-CN" dirty="0">
                <a:solidFill>
                  <a:schemeClr val="bg1"/>
                </a:solidFill>
                <a:cs typeface="Times New Roman" panose="02020603050405020304" pitchFamily="18" charset="0"/>
              </a:rPr>
              <a:t>SMSR(Side-mode Suppression Rate)</a:t>
            </a:r>
            <a:r>
              <a:rPr lang="zh-CN" altLang="zh-CN" dirty="0">
                <a:solidFill>
                  <a:schemeClr val="bg1"/>
                </a:solidFill>
                <a:cs typeface="Times New Roman" panose="02020603050405020304" pitchFamily="18" charset="0"/>
              </a:rPr>
              <a:t>可大于</a:t>
            </a:r>
            <a:r>
              <a:rPr lang="en-US" altLang="zh-CN" dirty="0">
                <a:solidFill>
                  <a:schemeClr val="bg1"/>
                </a:solidFill>
                <a:cs typeface="Times New Roman" panose="02020603050405020304" pitchFamily="18" charset="0"/>
              </a:rPr>
              <a:t>40dB</a:t>
            </a:r>
            <a:r>
              <a:rPr lang="zh-CN" altLang="zh-CN" dirty="0">
                <a:solidFill>
                  <a:schemeClr val="bg1"/>
                </a:solidFill>
                <a:cs typeface="Times New Roman" panose="02020603050405020304" pitchFamily="18" charset="0"/>
              </a:rPr>
              <a:t>，而在高速调制时，其</a:t>
            </a:r>
            <a:r>
              <a:rPr lang="en-US" altLang="zh-CN" dirty="0">
                <a:solidFill>
                  <a:schemeClr val="bg1"/>
                </a:solidFill>
                <a:cs typeface="Times New Roman" panose="02020603050405020304" pitchFamily="18" charset="0"/>
              </a:rPr>
              <a:t>SMSR</a:t>
            </a:r>
            <a:r>
              <a:rPr lang="zh-CN" altLang="zh-CN" dirty="0">
                <a:solidFill>
                  <a:schemeClr val="bg1"/>
                </a:solidFill>
                <a:cs typeface="Times New Roman" panose="02020603050405020304" pitchFamily="18" charset="0"/>
              </a:rPr>
              <a:t>小于</a:t>
            </a:r>
            <a:r>
              <a:rPr lang="en-US" altLang="zh-CN" dirty="0">
                <a:solidFill>
                  <a:schemeClr val="bg1"/>
                </a:solidFill>
                <a:cs typeface="Times New Roman" panose="02020603050405020304" pitchFamily="18" charset="0"/>
              </a:rPr>
              <a:t>20dB</a:t>
            </a:r>
            <a:r>
              <a:rPr lang="zh-CN" altLang="zh-CN" dirty="0">
                <a:solidFill>
                  <a:schemeClr val="bg1"/>
                </a:solidFill>
                <a:cs typeface="Times New Roman" panose="02020603050405020304" pitchFamily="18" charset="0"/>
              </a:rPr>
              <a:t>，可见发生了</a:t>
            </a:r>
            <a:r>
              <a:rPr lang="zh-CN" altLang="zh-CN" dirty="0">
                <a:solidFill>
                  <a:srgbClr val="C00000"/>
                </a:solidFill>
                <a:cs typeface="Times New Roman" panose="02020603050405020304" pitchFamily="18" charset="0"/>
              </a:rPr>
              <a:t>模式简并</a:t>
            </a:r>
            <a:r>
              <a:rPr lang="zh-CN" altLang="zh-CN" dirty="0">
                <a:solidFill>
                  <a:schemeClr val="bg1"/>
                </a:solidFill>
                <a:cs typeface="Times New Roman" panose="02020603050405020304" pitchFamily="18" charset="0"/>
              </a:rPr>
              <a:t>。为解决上述问题，将光栅区引入</a:t>
            </a:r>
            <a:r>
              <a:rPr lang="en-US" altLang="zh-CN" dirty="0">
                <a:solidFill>
                  <a:srgbClr val="C00000"/>
                </a:solidFill>
                <a:cs typeface="Times New Roman" panose="02020603050405020304" pitchFamily="18" charset="0"/>
                <a:sym typeface="Symbol" panose="05050102010706020507"/>
              </a:rPr>
              <a:t></a:t>
            </a:r>
            <a:r>
              <a:rPr lang="zh-CN" altLang="zh-CN" dirty="0">
                <a:solidFill>
                  <a:srgbClr val="C00000"/>
                </a:solidFill>
                <a:cs typeface="Times New Roman" panose="02020603050405020304" pitchFamily="18" charset="0"/>
              </a:rPr>
              <a:t>相位突变</a:t>
            </a:r>
            <a:r>
              <a:rPr lang="zh-CN" altLang="zh-CN" dirty="0">
                <a:solidFill>
                  <a:schemeClr val="bg1"/>
                </a:solidFill>
                <a:cs typeface="Times New Roman" panose="02020603050405020304" pitchFamily="18" charset="0"/>
              </a:rPr>
              <a:t>，位移距离为</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/4</a:t>
            </a:r>
            <a:r>
              <a:rPr lang="zh-CN" altLang="zh-CN" dirty="0">
                <a:solidFill>
                  <a:schemeClr val="bg1"/>
                </a:solidFill>
                <a:cs typeface="Times New Roman" panose="02020603050405020304" pitchFamily="18" charset="0"/>
              </a:rPr>
              <a:t>。</a:t>
            </a:r>
          </a:p>
          <a:p>
            <a:pPr marL="800100" lvl="1" indent="-342900" algn="just">
              <a:buFont typeface="Wingdings" panose="05000000000000000000" pitchFamily="2" charset="2"/>
              <a:buChar char="ü"/>
            </a:pPr>
            <a:r>
              <a:rPr lang="zh-CN" altLang="zh-CN" dirty="0">
                <a:solidFill>
                  <a:schemeClr val="bg1"/>
                </a:solidFill>
                <a:cs typeface="Times New Roman" panose="02020603050405020304" pitchFamily="18" charset="0"/>
              </a:rPr>
              <a:t>通过这样的</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/4</a:t>
            </a:r>
            <a:r>
              <a:rPr lang="zh-CN" altLang="zh-CN" dirty="0">
                <a:solidFill>
                  <a:schemeClr val="bg1"/>
                </a:solidFill>
                <a:cs typeface="Times New Roman" panose="02020603050405020304" pitchFamily="18" charset="0"/>
              </a:rPr>
              <a:t>相移，使</a:t>
            </a:r>
            <a:r>
              <a:rPr lang="en-US" altLang="zh-CN" i="1" dirty="0">
                <a:solidFill>
                  <a:schemeClr val="bg1"/>
                </a:solidFill>
                <a:cs typeface="Times New Roman" panose="02020603050405020304" pitchFamily="18" charset="0"/>
                <a:sym typeface="Symbol" panose="05050102010706020507"/>
              </a:rPr>
              <a:t></a:t>
            </a:r>
            <a:r>
              <a:rPr lang="en-US" altLang="zh-CN" i="1" baseline="-25000" dirty="0" err="1">
                <a:solidFill>
                  <a:schemeClr val="bg1"/>
                </a:solidFill>
                <a:cs typeface="Times New Roman" panose="02020603050405020304" pitchFamily="18" charset="0"/>
              </a:rPr>
              <a:t>th</a:t>
            </a:r>
            <a:r>
              <a:rPr lang="en-US" altLang="zh-CN" i="1"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sym typeface="Symbol" panose="05050102010706020507"/>
              </a:rPr>
              <a:t></a:t>
            </a:r>
            <a:r>
              <a:rPr lang="en-US" altLang="zh-CN" i="1" dirty="0">
                <a:solidFill>
                  <a:schemeClr val="bg1"/>
                </a:solidFill>
                <a:cs typeface="Times New Roman" panose="02020603050405020304" pitchFamily="18" charset="0"/>
              </a:rPr>
              <a:t>)L</a:t>
            </a:r>
            <a:r>
              <a:rPr lang="zh-CN" altLang="zh-CN" dirty="0">
                <a:solidFill>
                  <a:schemeClr val="bg1"/>
                </a:solidFill>
                <a:cs typeface="Times New Roman" panose="02020603050405020304" pitchFamily="18" charset="0"/>
              </a:rPr>
              <a:t>与</a:t>
            </a:r>
            <a:r>
              <a:rPr lang="en-US" altLang="zh-CN" i="1" dirty="0">
                <a:solidFill>
                  <a:schemeClr val="bg1"/>
                </a:solidFill>
                <a:cs typeface="Times New Roman" panose="02020603050405020304" pitchFamily="18" charset="0"/>
                <a:sym typeface="Symbol" panose="05050102010706020507"/>
              </a:rPr>
              <a:t></a:t>
            </a:r>
            <a:r>
              <a:rPr lang="en-US" altLang="zh-CN" i="1" dirty="0">
                <a:solidFill>
                  <a:schemeClr val="bg1"/>
                </a:solidFill>
                <a:cs typeface="Times New Roman" panose="02020603050405020304" pitchFamily="18" charset="0"/>
              </a:rPr>
              <a:t>L</a:t>
            </a:r>
            <a:r>
              <a:rPr lang="zh-CN" altLang="zh-CN" dirty="0">
                <a:solidFill>
                  <a:schemeClr val="bg1"/>
                </a:solidFill>
                <a:cs typeface="Times New Roman" panose="02020603050405020304" pitchFamily="18" charset="0"/>
              </a:rPr>
              <a:t>的关系曲线平移，促进</a:t>
            </a:r>
            <a:r>
              <a:rPr lang="zh-CN" altLang="zh-CN" dirty="0">
                <a:solidFill>
                  <a:srgbClr val="C00000"/>
                </a:solidFill>
                <a:cs typeface="Times New Roman" panose="02020603050405020304" pitchFamily="18" charset="0"/>
              </a:rPr>
              <a:t>单模工作</a:t>
            </a:r>
            <a:r>
              <a:rPr lang="zh-CN" altLang="zh-CN" dirty="0">
                <a:solidFill>
                  <a:schemeClr val="bg1"/>
                </a:solidFill>
                <a:cs typeface="Times New Roman" panose="02020603050405020304" pitchFamily="18" charset="0"/>
              </a:rPr>
              <a:t>。</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/4</a:t>
            </a:r>
            <a:r>
              <a:rPr lang="zh-CN" altLang="zh-CN" dirty="0">
                <a:solidFill>
                  <a:schemeClr val="bg1"/>
                </a:solidFill>
                <a:cs typeface="Times New Roman" panose="02020603050405020304" pitchFamily="18" charset="0"/>
              </a:rPr>
              <a:t>相移的条件是</a:t>
            </a:r>
            <a:r>
              <a:rPr lang="en-US" altLang="zh-CN" i="1" dirty="0">
                <a:solidFill>
                  <a:schemeClr val="bg1"/>
                </a:solidFill>
                <a:cs typeface="Times New Roman" panose="02020603050405020304" pitchFamily="18" charset="0"/>
                <a:sym typeface="Symbol" panose="05050102010706020507"/>
              </a:rPr>
              <a:t></a:t>
            </a:r>
            <a:r>
              <a:rPr lang="en-US" altLang="zh-CN" i="1" dirty="0">
                <a:solidFill>
                  <a:schemeClr val="bg1"/>
                </a:solidFill>
                <a:cs typeface="Times New Roman" panose="02020603050405020304" pitchFamily="18" charset="0"/>
              </a:rPr>
              <a:t>L</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1-2</a:t>
            </a:r>
            <a:r>
              <a:rPr lang="zh-CN" altLang="zh-CN"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sym typeface="Symbol" panose="05050102010706020507"/>
              </a:rPr>
              <a:t></a:t>
            </a:r>
            <a:r>
              <a:rPr lang="en-US" altLang="zh-CN" i="1" baseline="-25000" dirty="0">
                <a:solidFill>
                  <a:schemeClr val="bg1"/>
                </a:solidFill>
                <a:cs typeface="Times New Roman" panose="02020603050405020304" pitchFamily="18" charset="0"/>
              </a:rPr>
              <a:t>th</a:t>
            </a:r>
            <a:r>
              <a:rPr lang="en-US" altLang="zh-CN" i="1" dirty="0">
                <a:solidFill>
                  <a:schemeClr val="bg1"/>
                </a:solidFill>
                <a:cs typeface="Times New Roman" panose="02020603050405020304" pitchFamily="18" charset="0"/>
              </a:rPr>
              <a:t>L</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0.75</a:t>
            </a:r>
            <a:r>
              <a:rPr lang="zh-CN" altLang="zh-CN" dirty="0">
                <a:solidFill>
                  <a:schemeClr val="bg1"/>
                </a:solidFill>
                <a:cs typeface="Times New Roman" panose="02020603050405020304" pitchFamily="18" charset="0"/>
              </a:rPr>
              <a:t>。</a:t>
            </a:r>
            <a:r>
              <a:rPr lang="en-US" altLang="zh-CN" i="1" dirty="0">
                <a:solidFill>
                  <a:srgbClr val="C00000"/>
                </a:solidFill>
                <a:cs typeface="Times New Roman" panose="02020603050405020304" pitchFamily="18" charset="0"/>
                <a:sym typeface="Symbol" panose="05050102010706020507"/>
              </a:rPr>
              <a:t></a:t>
            </a:r>
            <a:r>
              <a:rPr lang="en-US" altLang="zh-CN" i="1" baseline="-25000" dirty="0" err="1">
                <a:solidFill>
                  <a:srgbClr val="C00000"/>
                </a:solidFill>
                <a:cs typeface="Times New Roman" panose="02020603050405020304" pitchFamily="18" charset="0"/>
              </a:rPr>
              <a:t>th</a:t>
            </a:r>
            <a:r>
              <a:rPr lang="en-US" altLang="zh-CN" i="1" dirty="0" err="1">
                <a:solidFill>
                  <a:srgbClr val="C00000"/>
                </a:solidFill>
                <a:cs typeface="Times New Roman" panose="02020603050405020304" pitchFamily="18" charset="0"/>
              </a:rPr>
              <a:t>L</a:t>
            </a:r>
            <a:r>
              <a:rPr lang="zh-CN" altLang="zh-CN" dirty="0">
                <a:solidFill>
                  <a:srgbClr val="C00000"/>
                </a:solidFill>
                <a:cs typeface="Times New Roman" panose="02020603050405020304" pitchFamily="18" charset="0"/>
              </a:rPr>
              <a:t>越大，越容易实现动态单模</a:t>
            </a:r>
            <a:r>
              <a:rPr lang="zh-CN" altLang="zh-CN" dirty="0">
                <a:solidFill>
                  <a:schemeClr val="bg1"/>
                </a:solidFill>
                <a:cs typeface="Times New Roman" panose="02020603050405020304" pitchFamily="18" charset="0"/>
              </a:rPr>
              <a:t>。</a:t>
            </a:r>
          </a:p>
          <a:p>
            <a:pPr marL="800100" lvl="1" indent="-342900" algn="just">
              <a:buFont typeface="Wingdings" panose="05000000000000000000" pitchFamily="2" charset="2"/>
              <a:buChar char="ü"/>
            </a:pPr>
            <a:r>
              <a:rPr lang="zh-CN" altLang="zh-CN" dirty="0">
                <a:solidFill>
                  <a:schemeClr val="bg1"/>
                </a:solidFill>
                <a:cs typeface="Times New Roman" panose="02020603050405020304" pitchFamily="18" charset="0"/>
              </a:rPr>
              <a:t>在进行调制时，由于</a:t>
            </a:r>
            <a:r>
              <a:rPr lang="en-US" altLang="zh-CN" dirty="0">
                <a:solidFill>
                  <a:schemeClr val="bg1"/>
                </a:solidFill>
                <a:cs typeface="Times New Roman" panose="02020603050405020304" pitchFamily="18" charset="0"/>
              </a:rPr>
              <a:t>t&lt;</a:t>
            </a:r>
            <a:r>
              <a:rPr lang="en-US" altLang="zh-CN" dirty="0">
                <a:solidFill>
                  <a:schemeClr val="bg1"/>
                </a:solidFill>
                <a:cs typeface="Times New Roman" panose="02020603050405020304" pitchFamily="18" charset="0"/>
                <a:sym typeface="Symbol" panose="05050102010706020507"/>
              </a:rPr>
              <a:t></a:t>
            </a:r>
            <a:r>
              <a:rPr lang="zh-CN" altLang="zh-CN" dirty="0">
                <a:solidFill>
                  <a:schemeClr val="bg1"/>
                </a:solidFill>
                <a:cs typeface="Times New Roman" panose="02020603050405020304" pitchFamily="18" charset="0"/>
              </a:rPr>
              <a:t>，到达阈值增益时激光器并不工作，当</a:t>
            </a:r>
            <a:r>
              <a:rPr lang="en-US" altLang="zh-CN" dirty="0">
                <a:solidFill>
                  <a:schemeClr val="bg1"/>
                </a:solidFill>
                <a:cs typeface="Times New Roman" panose="02020603050405020304" pitchFamily="18" charset="0"/>
              </a:rPr>
              <a:t>g&gt;g(</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1</a:t>
            </a:r>
            <a:r>
              <a:rPr lang="en-US" altLang="zh-CN" dirty="0">
                <a:solidFill>
                  <a:schemeClr val="bg1"/>
                </a:solidFill>
                <a:cs typeface="Times New Roman" panose="02020603050405020304" pitchFamily="18" charset="0"/>
              </a:rPr>
              <a:t>)</a:t>
            </a:r>
            <a:r>
              <a:rPr lang="zh-CN" altLang="zh-CN" dirty="0">
                <a:solidFill>
                  <a:schemeClr val="bg1"/>
                </a:solidFill>
                <a:cs typeface="Times New Roman" panose="02020603050405020304" pitchFamily="18" charset="0"/>
              </a:rPr>
              <a:t>，并且</a:t>
            </a:r>
            <a:r>
              <a:rPr lang="en-US" altLang="zh-CN" dirty="0">
                <a:solidFill>
                  <a:schemeClr val="bg1"/>
                </a:solidFill>
                <a:cs typeface="Times New Roman" panose="02020603050405020304" pitchFamily="18" charset="0"/>
              </a:rPr>
              <a:t>g&gt;g(</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1</a:t>
            </a:r>
            <a:r>
              <a:rPr lang="en-US" altLang="zh-CN" dirty="0">
                <a:solidFill>
                  <a:schemeClr val="bg1"/>
                </a:solidFill>
                <a:cs typeface="Times New Roman" panose="02020603050405020304" pitchFamily="18" charset="0"/>
              </a:rPr>
              <a:t>)</a:t>
            </a:r>
            <a:r>
              <a:rPr lang="zh-CN" altLang="zh-CN" dirty="0">
                <a:solidFill>
                  <a:schemeClr val="bg1"/>
                </a:solidFill>
                <a:cs typeface="Times New Roman" panose="02020603050405020304" pitchFamily="18" charset="0"/>
              </a:rPr>
              <a:t>时，两个模式可以同时工作。</a:t>
            </a:r>
          </a:p>
          <a:p>
            <a:pPr algn="just"/>
            <a:endParaRPr lang="zh-CN" altLang="en-US" dirty="0">
              <a:solidFill>
                <a:schemeClr val="bg1"/>
              </a:solidFill>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normAutofit fontScale="90000"/>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5.3.3 </a:t>
            </a:r>
            <a:r>
              <a:rPr lang="en-US" altLang="zh-CN" dirty="0">
                <a:solidFill>
                  <a:schemeClr val="bg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mn-ea"/>
                <a:cs typeface="Times New Roman" panose="02020603050405020304" pitchFamily="18" charset="0"/>
              </a:rPr>
              <a:t>/4</a:t>
            </a:r>
            <a:r>
              <a:rPr lang="zh-CN" altLang="en-US" dirty="0">
                <a:solidFill>
                  <a:schemeClr val="bg1"/>
                </a:solidFill>
                <a:latin typeface="Times New Roman" panose="02020603050405020304" pitchFamily="18" charset="0"/>
                <a:ea typeface="+mn-ea"/>
                <a:cs typeface="Times New Roman" panose="02020603050405020304" pitchFamily="18" charset="0"/>
              </a:rPr>
              <a:t>相移的折射率耦合</a:t>
            </a:r>
            <a:r>
              <a:rPr lang="en-US" altLang="zh-CN" dirty="0">
                <a:solidFill>
                  <a:schemeClr val="bg1"/>
                </a:solidFill>
                <a:latin typeface="Times New Roman" panose="02020603050405020304" pitchFamily="18" charset="0"/>
                <a:ea typeface="+mn-ea"/>
                <a:cs typeface="Times New Roman" panose="02020603050405020304" pitchFamily="18" charset="0"/>
              </a:rPr>
              <a:t>DFB-LD</a:t>
            </a:r>
            <a:endParaRPr lang="en-US" altLang="zh-CN" sz="54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48</a:t>
            </a:fld>
            <a:endParaRPr lang="en-US" altLang="zh-CN" dirty="0"/>
          </a:p>
        </p:txBody>
      </p:sp>
      <p:sp>
        <p:nvSpPr>
          <p:cNvPr id="2" name="TextBox 1"/>
          <p:cNvSpPr txBox="1"/>
          <p:nvPr/>
        </p:nvSpPr>
        <p:spPr>
          <a:xfrm>
            <a:off x="719072" y="1583709"/>
            <a:ext cx="7992888" cy="504753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800" b="1" dirty="0">
                <a:solidFill>
                  <a:schemeClr val="bg1"/>
                </a:solidFill>
                <a:cs typeface="Times New Roman" panose="02020603050405020304" pitchFamily="18" charset="0"/>
                <a:sym typeface="Symbol" panose="05050102010706020507"/>
              </a:rPr>
              <a:t></a:t>
            </a:r>
            <a:r>
              <a:rPr lang="en-US" altLang="zh-CN" sz="2800" b="1" dirty="0">
                <a:solidFill>
                  <a:schemeClr val="bg1"/>
                </a:solidFill>
                <a:cs typeface="Times New Roman" panose="02020603050405020304" pitchFamily="18" charset="0"/>
              </a:rPr>
              <a:t>/4</a:t>
            </a:r>
            <a:r>
              <a:rPr lang="zh-CN" altLang="en-US" sz="2800" b="1" dirty="0">
                <a:solidFill>
                  <a:schemeClr val="bg1"/>
                </a:solidFill>
                <a:cs typeface="Times New Roman" panose="02020603050405020304" pitchFamily="18" charset="0"/>
              </a:rPr>
              <a:t>相移</a:t>
            </a:r>
            <a:r>
              <a:rPr lang="en-US" altLang="zh-CN" sz="2800" b="1" dirty="0">
                <a:solidFill>
                  <a:schemeClr val="bg1"/>
                </a:solidFill>
                <a:cs typeface="Times New Roman" panose="02020603050405020304" pitchFamily="18" charset="0"/>
              </a:rPr>
              <a:t>DFB</a:t>
            </a:r>
            <a:r>
              <a:rPr lang="zh-CN" altLang="en-US" sz="2800" b="1" dirty="0">
                <a:solidFill>
                  <a:schemeClr val="bg1"/>
                </a:solidFill>
                <a:cs typeface="Times New Roman" panose="02020603050405020304" pitchFamily="18" charset="0"/>
              </a:rPr>
              <a:t>激光器的优缺点</a:t>
            </a:r>
            <a:endParaRPr lang="en-US" altLang="zh-CN" sz="2800" b="1" dirty="0">
              <a:solidFill>
                <a:schemeClr val="bg1"/>
              </a:solidFill>
              <a:cs typeface="Times New Roman" panose="02020603050405020304" pitchFamily="18" charset="0"/>
            </a:endParaRPr>
          </a:p>
          <a:p>
            <a:pPr marL="800100" lvl="1" indent="-342900" algn="just">
              <a:buFont typeface="Wingdings" panose="05000000000000000000" pitchFamily="2" charset="2"/>
              <a:buChar char="ü"/>
            </a:pPr>
            <a:r>
              <a:rPr lang="zh-CN" altLang="en-US" dirty="0">
                <a:solidFill>
                  <a:schemeClr val="bg1"/>
                </a:solidFill>
                <a:cs typeface="Times New Roman" panose="02020603050405020304" pitchFamily="18" charset="0"/>
              </a:rPr>
              <a:t>优点：</a:t>
            </a:r>
            <a:r>
              <a:rPr lang="en-US" altLang="zh-CN" dirty="0">
                <a:solidFill>
                  <a:schemeClr val="bg1"/>
                </a:solidFill>
                <a:cs typeface="Times New Roman" panose="02020603050405020304" pitchFamily="18" charset="0"/>
                <a:sym typeface="Symbol" panose="05050102010706020507"/>
              </a:rPr>
              <a:t> </a:t>
            </a:r>
            <a:r>
              <a:rPr lang="en-US" altLang="zh-CN" i="1" dirty="0">
                <a:solidFill>
                  <a:schemeClr val="bg1"/>
                </a:solidFill>
                <a:cs typeface="Times New Roman" panose="02020603050405020304" pitchFamily="18" charset="0"/>
                <a:sym typeface="Symbol" panose="05050102010706020507"/>
              </a:rPr>
              <a:t></a:t>
            </a:r>
            <a:r>
              <a:rPr lang="en-US" altLang="zh-CN" i="1" baseline="-25000" dirty="0" err="1">
                <a:solidFill>
                  <a:schemeClr val="bg1"/>
                </a:solidFill>
                <a:cs typeface="Times New Roman" panose="02020603050405020304" pitchFamily="18" charset="0"/>
              </a:rPr>
              <a:t>th</a:t>
            </a:r>
            <a:r>
              <a:rPr lang="en-US" altLang="zh-CN" i="1" dirty="0">
                <a:solidFill>
                  <a:schemeClr val="bg1"/>
                </a:solidFill>
                <a:cs typeface="Times New Roman" panose="02020603050405020304" pitchFamily="18" charset="0"/>
              </a:rPr>
              <a:t>(</a:t>
            </a:r>
            <a:r>
              <a:rPr lang="en-US" altLang="zh-CN" i="1" dirty="0">
                <a:solidFill>
                  <a:schemeClr val="bg1"/>
                </a:solidFill>
                <a:cs typeface="Times New Roman" panose="02020603050405020304" pitchFamily="18" charset="0"/>
                <a:sym typeface="Symbol" panose="05050102010706020507"/>
              </a:rPr>
              <a:t></a:t>
            </a:r>
            <a:r>
              <a:rPr lang="en-US" altLang="zh-CN" i="1" dirty="0">
                <a:solidFill>
                  <a:schemeClr val="bg1"/>
                </a:solidFill>
                <a:cs typeface="Times New Roman" panose="02020603050405020304" pitchFamily="18" charset="0"/>
              </a:rPr>
              <a:t>)</a:t>
            </a:r>
            <a:r>
              <a:rPr lang="zh-CN" altLang="zh-CN" dirty="0">
                <a:solidFill>
                  <a:schemeClr val="bg1"/>
                </a:solidFill>
                <a:cs typeface="Times New Roman" panose="02020603050405020304" pitchFamily="18" charset="0"/>
              </a:rPr>
              <a:t>大</a:t>
            </a:r>
            <a:endParaRPr lang="en-US" altLang="zh-CN" dirty="0">
              <a:solidFill>
                <a:schemeClr val="bg1"/>
              </a:solidFill>
              <a:cs typeface="Times New Roman" panose="02020603050405020304" pitchFamily="18" charset="0"/>
            </a:endParaRPr>
          </a:p>
          <a:p>
            <a:pPr marL="800100" lvl="1" indent="-342900" algn="just">
              <a:buFont typeface="Wingdings" panose="05000000000000000000" pitchFamily="2" charset="2"/>
              <a:buChar char="ü"/>
            </a:pPr>
            <a:r>
              <a:rPr lang="zh-CN" altLang="en-US" dirty="0">
                <a:solidFill>
                  <a:schemeClr val="bg1"/>
                </a:solidFill>
                <a:cs typeface="Times New Roman" panose="02020603050405020304" pitchFamily="18" charset="0"/>
              </a:rPr>
              <a:t>缺点：</a:t>
            </a:r>
            <a:endParaRPr lang="en-US" altLang="zh-CN" dirty="0">
              <a:solidFill>
                <a:schemeClr val="bg1"/>
              </a:solidFill>
              <a:cs typeface="Times New Roman" panose="02020603050405020304" pitchFamily="18" charset="0"/>
            </a:endParaRPr>
          </a:p>
          <a:p>
            <a:pPr marL="1371600" lvl="2" indent="-457200" algn="just">
              <a:buFont typeface="+mj-lt"/>
              <a:buAutoNum type="alphaLcPeriod"/>
            </a:pPr>
            <a:r>
              <a:rPr lang="zh-CN" altLang="zh-CN" sz="2200" dirty="0">
                <a:solidFill>
                  <a:schemeClr val="bg1"/>
                </a:solidFill>
                <a:cs typeface="Times New Roman" panose="02020603050405020304" pitchFamily="18" charset="0"/>
              </a:rPr>
              <a:t>难于制作相移光栅</a:t>
            </a:r>
            <a:r>
              <a:rPr lang="zh-CN" altLang="en-US" sz="2200" dirty="0">
                <a:solidFill>
                  <a:schemeClr val="bg1"/>
                </a:solidFill>
                <a:cs typeface="Times New Roman" panose="02020603050405020304" pitchFamily="18" charset="0"/>
              </a:rPr>
              <a:t>；</a:t>
            </a:r>
            <a:endParaRPr lang="en-US" altLang="zh-CN" sz="2200" dirty="0">
              <a:solidFill>
                <a:schemeClr val="bg1"/>
              </a:solidFill>
              <a:cs typeface="Times New Roman" panose="02020603050405020304" pitchFamily="18" charset="0"/>
            </a:endParaRPr>
          </a:p>
          <a:p>
            <a:pPr marL="1371600" lvl="2" indent="-457200" algn="just">
              <a:buFont typeface="+mj-lt"/>
              <a:buAutoNum type="alphaLcPeriod"/>
            </a:pPr>
            <a:r>
              <a:rPr lang="zh-CN" altLang="zh-CN" sz="2200" dirty="0">
                <a:solidFill>
                  <a:schemeClr val="bg1"/>
                </a:solidFill>
                <a:cs typeface="Times New Roman" panose="02020603050405020304" pitchFamily="18" charset="0"/>
              </a:rPr>
              <a:t>空间烧孔效应强烈。</a:t>
            </a:r>
            <a:r>
              <a:rPr lang="en-US" altLang="zh-CN" sz="2200" dirty="0">
                <a:solidFill>
                  <a:schemeClr val="bg1"/>
                </a:solidFill>
                <a:cs typeface="Times New Roman" panose="02020603050405020304" pitchFamily="18" charset="0"/>
                <a:sym typeface="Symbol" panose="05050102010706020507"/>
              </a:rPr>
              <a:t></a:t>
            </a:r>
            <a:r>
              <a:rPr lang="en-US" altLang="zh-CN" sz="2200" dirty="0">
                <a:solidFill>
                  <a:schemeClr val="bg1"/>
                </a:solidFill>
                <a:cs typeface="Times New Roman" panose="02020603050405020304" pitchFamily="18" charset="0"/>
              </a:rPr>
              <a:t>/4</a:t>
            </a:r>
            <a:r>
              <a:rPr lang="zh-CN" altLang="zh-CN" sz="2200" dirty="0">
                <a:solidFill>
                  <a:schemeClr val="bg1"/>
                </a:solidFill>
                <a:cs typeface="Times New Roman" panose="02020603050405020304" pitchFamily="18" charset="0"/>
              </a:rPr>
              <a:t>相移导致光场分布有一峰值</a:t>
            </a:r>
            <a:r>
              <a:rPr lang="en-US" altLang="zh-CN" sz="2200" dirty="0">
                <a:solidFill>
                  <a:schemeClr val="bg1"/>
                </a:solidFill>
                <a:cs typeface="Times New Roman" panose="02020603050405020304" pitchFamily="18" charset="0"/>
              </a:rPr>
              <a:t>(peak)</a:t>
            </a:r>
            <a:r>
              <a:rPr lang="zh-CN" altLang="zh-CN" sz="2200" dirty="0">
                <a:solidFill>
                  <a:schemeClr val="bg1"/>
                </a:solidFill>
                <a:cs typeface="Times New Roman" panose="02020603050405020304" pitchFamily="18" charset="0"/>
              </a:rPr>
              <a:t>，</a:t>
            </a:r>
            <a:r>
              <a:rPr lang="zh-CN" altLang="zh-CN" sz="2200" dirty="0">
                <a:solidFill>
                  <a:srgbClr val="C00000"/>
                </a:solidFill>
                <a:cs typeface="Times New Roman" panose="02020603050405020304" pitchFamily="18" charset="0"/>
              </a:rPr>
              <a:t>载流子浓度沿纵向的变化必然导致折射率的变化</a:t>
            </a:r>
            <a:r>
              <a:rPr lang="zh-CN" altLang="en-US" sz="2200" dirty="0">
                <a:solidFill>
                  <a:srgbClr val="C00000"/>
                </a:solidFill>
                <a:cs typeface="Times New Roman" panose="02020603050405020304" pitchFamily="18" charset="0"/>
              </a:rPr>
              <a:t>。</a:t>
            </a:r>
            <a:r>
              <a:rPr lang="zh-CN" altLang="zh-CN" sz="2200" dirty="0">
                <a:solidFill>
                  <a:schemeClr val="bg1"/>
                </a:solidFill>
                <a:cs typeface="Times New Roman" panose="02020603050405020304" pitchFamily="18" charset="0"/>
              </a:rPr>
              <a:t>即：</a:t>
            </a:r>
            <a:r>
              <a:rPr lang="en-US" altLang="zh-CN" sz="2200" i="1" dirty="0">
                <a:solidFill>
                  <a:schemeClr val="bg1"/>
                </a:solidFill>
                <a:cs typeface="Times New Roman" panose="02020603050405020304" pitchFamily="18" charset="0"/>
              </a:rPr>
              <a:t>N(z)</a:t>
            </a:r>
            <a:r>
              <a:rPr lang="en-US" altLang="zh-CN" sz="2200" dirty="0">
                <a:solidFill>
                  <a:schemeClr val="bg1"/>
                </a:solidFill>
                <a:cs typeface="Times New Roman" panose="02020603050405020304" pitchFamily="18" charset="0"/>
                <a:sym typeface="Symbol" panose="05050102010706020507"/>
              </a:rPr>
              <a:t></a:t>
            </a:r>
            <a:r>
              <a:rPr lang="en-US" altLang="zh-CN" sz="2200" i="1" dirty="0">
                <a:solidFill>
                  <a:schemeClr val="bg1"/>
                </a:solidFill>
                <a:cs typeface="Times New Roman" panose="02020603050405020304" pitchFamily="18" charset="0"/>
              </a:rPr>
              <a:t>n(z)</a:t>
            </a:r>
            <a:r>
              <a:rPr lang="zh-CN" altLang="zh-CN" sz="2200" dirty="0">
                <a:solidFill>
                  <a:schemeClr val="bg1"/>
                </a:solidFill>
                <a:cs typeface="Times New Roman" panose="02020603050405020304" pitchFamily="18" charset="0"/>
              </a:rPr>
              <a:t>，而且</a:t>
            </a:r>
            <a:r>
              <a:rPr lang="en-US" altLang="zh-CN" sz="2200" i="1" dirty="0">
                <a:solidFill>
                  <a:schemeClr val="bg1"/>
                </a:solidFill>
                <a:cs typeface="Times New Roman" panose="02020603050405020304" pitchFamily="18" charset="0"/>
                <a:sym typeface="Symbol" panose="05050102010706020507"/>
              </a:rPr>
              <a:t></a:t>
            </a:r>
            <a:r>
              <a:rPr lang="en-US" altLang="zh-CN" sz="2200" i="1" dirty="0">
                <a:solidFill>
                  <a:schemeClr val="bg1"/>
                </a:solidFill>
                <a:cs typeface="Times New Roman" panose="02020603050405020304" pitchFamily="18" charset="0"/>
              </a:rPr>
              <a:t>2n</a:t>
            </a:r>
            <a:r>
              <a:rPr lang="en-US" altLang="zh-CN" sz="2200" dirty="0">
                <a:solidFill>
                  <a:schemeClr val="bg1"/>
                </a:solidFill>
                <a:cs typeface="Times New Roman" panose="02020603050405020304" pitchFamily="18" charset="0"/>
              </a:rPr>
              <a:t>=</a:t>
            </a:r>
            <a:r>
              <a:rPr lang="en-US" altLang="zh-CN" sz="2200" i="1" dirty="0">
                <a:solidFill>
                  <a:schemeClr val="bg1"/>
                </a:solidFill>
                <a:cs typeface="Times New Roman" panose="02020603050405020304" pitchFamily="18" charset="0"/>
                <a:sym typeface="Symbol" panose="05050102010706020507"/>
              </a:rPr>
              <a:t></a:t>
            </a:r>
            <a:r>
              <a:rPr lang="zh-CN" altLang="zh-CN" sz="2200" dirty="0">
                <a:solidFill>
                  <a:schemeClr val="bg1"/>
                </a:solidFill>
                <a:cs typeface="Times New Roman" panose="02020603050405020304" pitchFamily="18" charset="0"/>
              </a:rPr>
              <a:t>，折射率</a:t>
            </a:r>
            <a:r>
              <a:rPr lang="en-US" altLang="zh-CN" sz="2200" i="1" dirty="0">
                <a:solidFill>
                  <a:schemeClr val="bg1"/>
                </a:solidFill>
                <a:cs typeface="Times New Roman" panose="02020603050405020304" pitchFamily="18" charset="0"/>
              </a:rPr>
              <a:t>n</a:t>
            </a:r>
            <a:r>
              <a:rPr lang="zh-CN" altLang="zh-CN" sz="2200" dirty="0">
                <a:solidFill>
                  <a:schemeClr val="bg1"/>
                </a:solidFill>
                <a:cs typeface="Times New Roman" panose="02020603050405020304" pitchFamily="18" charset="0"/>
              </a:rPr>
              <a:t>变化造成了</a:t>
            </a:r>
            <a:r>
              <a:rPr lang="en-US" altLang="zh-CN" sz="2200" i="1" dirty="0">
                <a:solidFill>
                  <a:schemeClr val="bg1"/>
                </a:solidFill>
                <a:cs typeface="Times New Roman" panose="02020603050405020304" pitchFamily="18" charset="0"/>
                <a:sym typeface="Symbol" panose="05050102010706020507"/>
              </a:rPr>
              <a:t></a:t>
            </a:r>
            <a:r>
              <a:rPr lang="zh-CN" altLang="zh-CN" sz="2200" dirty="0">
                <a:solidFill>
                  <a:schemeClr val="bg1"/>
                </a:solidFill>
                <a:cs typeface="Times New Roman" panose="02020603050405020304" pitchFamily="18" charset="0"/>
              </a:rPr>
              <a:t>的持续移动，又回到了折射率耦合的</a:t>
            </a:r>
            <a:r>
              <a:rPr lang="en-US" altLang="zh-CN" sz="2200" i="1" dirty="0">
                <a:solidFill>
                  <a:schemeClr val="bg1"/>
                </a:solidFill>
                <a:cs typeface="Times New Roman" panose="02020603050405020304" pitchFamily="18" charset="0"/>
                <a:sym typeface="Symbol" panose="05050102010706020507"/>
              </a:rPr>
              <a:t></a:t>
            </a:r>
            <a:r>
              <a:rPr lang="en-US" altLang="zh-CN" sz="2200" i="1" baseline="-25000" dirty="0" err="1">
                <a:solidFill>
                  <a:schemeClr val="bg1"/>
                </a:solidFill>
                <a:cs typeface="Times New Roman" panose="02020603050405020304" pitchFamily="18" charset="0"/>
              </a:rPr>
              <a:t>th</a:t>
            </a:r>
            <a:r>
              <a:rPr lang="en-US" altLang="zh-CN" sz="2200" i="1" dirty="0">
                <a:solidFill>
                  <a:schemeClr val="bg1"/>
                </a:solidFill>
                <a:cs typeface="Times New Roman" panose="02020603050405020304" pitchFamily="18" charset="0"/>
              </a:rPr>
              <a:t>(</a:t>
            </a:r>
            <a:r>
              <a:rPr lang="en-US" altLang="zh-CN" sz="2200" i="1" dirty="0">
                <a:solidFill>
                  <a:schemeClr val="bg1"/>
                </a:solidFill>
                <a:cs typeface="Times New Roman" panose="02020603050405020304" pitchFamily="18" charset="0"/>
                <a:sym typeface="Symbol" panose="05050102010706020507"/>
              </a:rPr>
              <a:t></a:t>
            </a:r>
            <a:r>
              <a:rPr lang="en-US" altLang="zh-CN" sz="2200" i="1" dirty="0">
                <a:solidFill>
                  <a:schemeClr val="bg1"/>
                </a:solidFill>
                <a:cs typeface="Times New Roman" panose="02020603050405020304" pitchFamily="18" charset="0"/>
              </a:rPr>
              <a:t>)L</a:t>
            </a:r>
            <a:r>
              <a:rPr lang="zh-CN" altLang="zh-CN" sz="2200" dirty="0">
                <a:solidFill>
                  <a:schemeClr val="bg1"/>
                </a:solidFill>
                <a:cs typeface="Times New Roman" panose="02020603050405020304" pitchFamily="18" charset="0"/>
              </a:rPr>
              <a:t>与</a:t>
            </a:r>
            <a:r>
              <a:rPr lang="en-US" altLang="zh-CN" sz="2200" dirty="0">
                <a:solidFill>
                  <a:schemeClr val="bg1"/>
                </a:solidFill>
                <a:cs typeface="Times New Roman" panose="02020603050405020304" pitchFamily="18" charset="0"/>
                <a:sym typeface="Symbol" panose="05050102010706020507"/>
              </a:rPr>
              <a:t></a:t>
            </a:r>
            <a:r>
              <a:rPr lang="en-US" altLang="zh-CN" sz="2200" dirty="0">
                <a:solidFill>
                  <a:schemeClr val="bg1"/>
                </a:solidFill>
                <a:cs typeface="Times New Roman" panose="02020603050405020304" pitchFamily="18" charset="0"/>
              </a:rPr>
              <a:t>L</a:t>
            </a:r>
            <a:r>
              <a:rPr lang="zh-CN" altLang="zh-CN" sz="2200" dirty="0">
                <a:solidFill>
                  <a:schemeClr val="bg1"/>
                </a:solidFill>
                <a:cs typeface="Times New Roman" panose="02020603050405020304" pitchFamily="18" charset="0"/>
              </a:rPr>
              <a:t>的关系曲线。</a:t>
            </a:r>
            <a:r>
              <a:rPr lang="en-US" altLang="zh-CN" sz="2200" dirty="0">
                <a:solidFill>
                  <a:schemeClr val="bg1"/>
                </a:solidFill>
                <a:cs typeface="Times New Roman" panose="02020603050405020304" pitchFamily="18" charset="0"/>
              </a:rPr>
              <a:t>Fujitsu</a:t>
            </a:r>
            <a:r>
              <a:rPr lang="zh-CN" altLang="zh-CN" sz="2200" dirty="0">
                <a:solidFill>
                  <a:schemeClr val="bg1"/>
                </a:solidFill>
                <a:cs typeface="Times New Roman" panose="02020603050405020304" pitchFamily="18" charset="0"/>
              </a:rPr>
              <a:t>验证了</a:t>
            </a:r>
            <a:r>
              <a:rPr lang="en-US" altLang="zh-CN" sz="2200" i="1" dirty="0">
                <a:solidFill>
                  <a:schemeClr val="bg1"/>
                </a:solidFill>
                <a:cs typeface="Times New Roman" panose="02020603050405020304" pitchFamily="18" charset="0"/>
              </a:rPr>
              <a:t>I=</a:t>
            </a:r>
            <a:r>
              <a:rPr lang="en-US" altLang="zh-CN" sz="2200" i="1" dirty="0" err="1">
                <a:solidFill>
                  <a:schemeClr val="bg1"/>
                </a:solidFill>
                <a:cs typeface="Times New Roman" panose="02020603050405020304" pitchFamily="18" charset="0"/>
              </a:rPr>
              <a:t>I</a:t>
            </a:r>
            <a:r>
              <a:rPr lang="en-US" altLang="zh-CN" sz="2200" i="1" baseline="-25000" dirty="0" err="1">
                <a:solidFill>
                  <a:schemeClr val="bg1"/>
                </a:solidFill>
                <a:cs typeface="Times New Roman" panose="02020603050405020304" pitchFamily="18" charset="0"/>
              </a:rPr>
              <a:t>th</a:t>
            </a:r>
            <a:r>
              <a:rPr lang="zh-CN" altLang="zh-CN" sz="2200" i="1" dirty="0">
                <a:solidFill>
                  <a:schemeClr val="bg1"/>
                </a:solidFill>
                <a:cs typeface="Times New Roman" panose="02020603050405020304" pitchFamily="18" charset="0"/>
              </a:rPr>
              <a:t>，</a:t>
            </a:r>
            <a:r>
              <a:rPr lang="en-US" altLang="zh-CN" sz="2200" i="1" dirty="0">
                <a:solidFill>
                  <a:schemeClr val="bg1"/>
                </a:solidFill>
                <a:cs typeface="Times New Roman" panose="02020603050405020304" pitchFamily="18" charset="0"/>
              </a:rPr>
              <a:t>I=</a:t>
            </a:r>
            <a:r>
              <a:rPr lang="en-US" altLang="zh-CN" sz="2200" dirty="0">
                <a:solidFill>
                  <a:schemeClr val="bg1"/>
                </a:solidFill>
                <a:cs typeface="Times New Roman" panose="02020603050405020304" pitchFamily="18" charset="0"/>
              </a:rPr>
              <a:t>1.5</a:t>
            </a:r>
            <a:r>
              <a:rPr lang="en-US" altLang="zh-CN" sz="2200" i="1" dirty="0">
                <a:solidFill>
                  <a:schemeClr val="bg1"/>
                </a:solidFill>
                <a:cs typeface="Times New Roman" panose="02020603050405020304" pitchFamily="18" charset="0"/>
              </a:rPr>
              <a:t>I</a:t>
            </a:r>
            <a:r>
              <a:rPr lang="en-US" altLang="zh-CN" sz="2200" i="1" baseline="-25000" dirty="0">
                <a:solidFill>
                  <a:schemeClr val="bg1"/>
                </a:solidFill>
                <a:cs typeface="Times New Roman" panose="02020603050405020304" pitchFamily="18" charset="0"/>
              </a:rPr>
              <a:t>th</a:t>
            </a:r>
            <a:r>
              <a:rPr lang="zh-CN" altLang="zh-CN" sz="2200" i="1" dirty="0">
                <a:solidFill>
                  <a:schemeClr val="bg1"/>
                </a:solidFill>
                <a:cs typeface="Times New Roman" panose="02020603050405020304" pitchFamily="18" charset="0"/>
              </a:rPr>
              <a:t>，</a:t>
            </a:r>
            <a:r>
              <a:rPr lang="en-US" altLang="zh-CN" sz="2200" i="1" dirty="0">
                <a:solidFill>
                  <a:schemeClr val="bg1"/>
                </a:solidFill>
                <a:cs typeface="Times New Roman" panose="02020603050405020304" pitchFamily="18" charset="0"/>
              </a:rPr>
              <a:t>I=</a:t>
            </a:r>
            <a:r>
              <a:rPr lang="en-US" altLang="zh-CN" sz="2200" dirty="0">
                <a:solidFill>
                  <a:schemeClr val="bg1"/>
                </a:solidFill>
                <a:cs typeface="Times New Roman" panose="02020603050405020304" pitchFamily="18" charset="0"/>
              </a:rPr>
              <a:t>2</a:t>
            </a:r>
            <a:r>
              <a:rPr lang="en-US" altLang="zh-CN" sz="2200" i="1" dirty="0">
                <a:solidFill>
                  <a:schemeClr val="bg1"/>
                </a:solidFill>
                <a:cs typeface="Times New Roman" panose="02020603050405020304" pitchFamily="18" charset="0"/>
              </a:rPr>
              <a:t>I</a:t>
            </a:r>
            <a:r>
              <a:rPr lang="en-US" altLang="zh-CN" sz="2200" i="1" baseline="-25000" dirty="0">
                <a:solidFill>
                  <a:schemeClr val="bg1"/>
                </a:solidFill>
                <a:cs typeface="Times New Roman" panose="02020603050405020304" pitchFamily="18" charset="0"/>
              </a:rPr>
              <a:t>th</a:t>
            </a:r>
            <a:r>
              <a:rPr lang="zh-CN" altLang="zh-CN" sz="2200" dirty="0">
                <a:solidFill>
                  <a:schemeClr val="bg1"/>
                </a:solidFill>
                <a:cs typeface="Times New Roman" panose="02020603050405020304" pitchFamily="18" charset="0"/>
              </a:rPr>
              <a:t>时，</a:t>
            </a:r>
            <a:r>
              <a:rPr lang="en-US" altLang="zh-CN" sz="2200" dirty="0">
                <a:solidFill>
                  <a:schemeClr val="bg1"/>
                </a:solidFill>
                <a:cs typeface="Times New Roman" panose="02020603050405020304" pitchFamily="18" charset="0"/>
              </a:rPr>
              <a:t>SMSR</a:t>
            </a:r>
            <a:r>
              <a:rPr lang="zh-CN" altLang="zh-CN" sz="2200" dirty="0">
                <a:solidFill>
                  <a:schemeClr val="bg1"/>
                </a:solidFill>
                <a:cs typeface="Times New Roman" panose="02020603050405020304" pitchFamily="18" charset="0"/>
              </a:rPr>
              <a:t>从</a:t>
            </a:r>
            <a:r>
              <a:rPr lang="en-US" altLang="zh-CN" sz="2200" dirty="0">
                <a:solidFill>
                  <a:schemeClr val="bg1"/>
                </a:solidFill>
                <a:cs typeface="Times New Roman" panose="02020603050405020304" pitchFamily="18" charset="0"/>
              </a:rPr>
              <a:t>40dB</a:t>
            </a:r>
            <a:r>
              <a:rPr lang="zh-CN" altLang="zh-CN" sz="2200" dirty="0">
                <a:solidFill>
                  <a:schemeClr val="bg1"/>
                </a:solidFill>
                <a:cs typeface="Times New Roman" panose="02020603050405020304" pitchFamily="18" charset="0"/>
              </a:rPr>
              <a:t>、</a:t>
            </a:r>
            <a:r>
              <a:rPr lang="en-US" altLang="zh-CN" sz="2200" dirty="0">
                <a:solidFill>
                  <a:schemeClr val="bg1"/>
                </a:solidFill>
                <a:cs typeface="Times New Roman" panose="02020603050405020304" pitchFamily="18" charset="0"/>
              </a:rPr>
              <a:t>30dB</a:t>
            </a:r>
            <a:r>
              <a:rPr lang="zh-CN" altLang="zh-CN" sz="2200" dirty="0">
                <a:solidFill>
                  <a:schemeClr val="bg1"/>
                </a:solidFill>
                <a:cs typeface="Times New Roman" panose="02020603050405020304" pitchFamily="18" charset="0"/>
              </a:rPr>
              <a:t>、</a:t>
            </a:r>
            <a:r>
              <a:rPr lang="en-US" altLang="zh-CN" sz="2200" dirty="0">
                <a:solidFill>
                  <a:schemeClr val="bg1"/>
                </a:solidFill>
                <a:cs typeface="Times New Roman" panose="02020603050405020304" pitchFamily="18" charset="0"/>
              </a:rPr>
              <a:t>15dB</a:t>
            </a:r>
            <a:r>
              <a:rPr lang="zh-CN" altLang="zh-CN" sz="2200" dirty="0">
                <a:solidFill>
                  <a:schemeClr val="bg1"/>
                </a:solidFill>
                <a:cs typeface="Times New Roman" panose="02020603050405020304" pitchFamily="18" charset="0"/>
              </a:rPr>
              <a:t>逐渐降低。为此需要优化</a:t>
            </a:r>
            <a:r>
              <a:rPr lang="en-US" altLang="zh-CN" sz="2200" i="1" dirty="0">
                <a:solidFill>
                  <a:schemeClr val="bg1"/>
                </a:solidFill>
                <a:cs typeface="Times New Roman" panose="02020603050405020304" pitchFamily="18" charset="0"/>
                <a:sym typeface="Symbol" panose="05050102010706020507"/>
              </a:rPr>
              <a:t></a:t>
            </a:r>
            <a:r>
              <a:rPr lang="en-US" altLang="zh-CN" sz="2200" i="1" dirty="0">
                <a:solidFill>
                  <a:schemeClr val="bg1"/>
                </a:solidFill>
                <a:cs typeface="Times New Roman" panose="02020603050405020304" pitchFamily="18" charset="0"/>
              </a:rPr>
              <a:t>L</a:t>
            </a:r>
            <a:r>
              <a:rPr lang="zh-CN" altLang="zh-CN" sz="2200" dirty="0">
                <a:solidFill>
                  <a:schemeClr val="bg1"/>
                </a:solidFill>
                <a:cs typeface="Times New Roman" panose="02020603050405020304" pitchFamily="18" charset="0"/>
              </a:rPr>
              <a:t>，最好</a:t>
            </a:r>
            <a:r>
              <a:rPr lang="en-US" altLang="zh-CN" sz="2200" i="1" dirty="0">
                <a:solidFill>
                  <a:srgbClr val="C00000"/>
                </a:solidFill>
                <a:cs typeface="Times New Roman" panose="02020603050405020304" pitchFamily="18" charset="0"/>
                <a:sym typeface="Symbol" panose="05050102010706020507"/>
              </a:rPr>
              <a:t></a:t>
            </a:r>
            <a:r>
              <a:rPr lang="en-US" altLang="zh-CN" sz="2200" i="1" dirty="0">
                <a:solidFill>
                  <a:srgbClr val="C00000"/>
                </a:solidFill>
                <a:cs typeface="Times New Roman" panose="02020603050405020304" pitchFamily="18" charset="0"/>
              </a:rPr>
              <a:t>L</a:t>
            </a:r>
            <a:r>
              <a:rPr lang="en-US" altLang="zh-CN" sz="2200" i="1" dirty="0">
                <a:solidFill>
                  <a:srgbClr val="C00000"/>
                </a:solidFill>
                <a:cs typeface="Times New Roman" panose="02020603050405020304" pitchFamily="18" charset="0"/>
                <a:sym typeface="Symbol" panose="05050102010706020507"/>
              </a:rPr>
              <a:t></a:t>
            </a:r>
            <a:r>
              <a:rPr lang="en-US" altLang="zh-CN" sz="2200" i="1" dirty="0">
                <a:solidFill>
                  <a:srgbClr val="C00000"/>
                </a:solidFill>
                <a:cs typeface="Times New Roman" panose="02020603050405020304" pitchFamily="18" charset="0"/>
              </a:rPr>
              <a:t>1.5</a:t>
            </a:r>
            <a:r>
              <a:rPr lang="zh-CN" altLang="en-US" sz="2200" dirty="0">
                <a:solidFill>
                  <a:schemeClr val="bg1"/>
                </a:solidFill>
                <a:cs typeface="Times New Roman" panose="02020603050405020304" pitchFamily="18" charset="0"/>
              </a:rPr>
              <a:t>；</a:t>
            </a:r>
            <a:endParaRPr lang="en-US" altLang="zh-CN" sz="2200" dirty="0">
              <a:solidFill>
                <a:schemeClr val="bg1"/>
              </a:solidFill>
              <a:cs typeface="Times New Roman" panose="02020603050405020304" pitchFamily="18" charset="0"/>
            </a:endParaRPr>
          </a:p>
          <a:p>
            <a:pPr marL="1371600" lvl="2" indent="-457200" algn="just">
              <a:buFont typeface="+mj-lt"/>
              <a:buAutoNum type="alphaLcPeriod"/>
            </a:pPr>
            <a:r>
              <a:rPr lang="zh-CN" altLang="zh-CN" sz="2200" dirty="0">
                <a:solidFill>
                  <a:schemeClr val="bg1"/>
                </a:solidFill>
                <a:cs typeface="Times New Roman" panose="02020603050405020304" pitchFamily="18" charset="0"/>
              </a:rPr>
              <a:t>不好控制解理面出光栅的相位，很难将端面反射率保持为</a:t>
            </a:r>
            <a:r>
              <a:rPr lang="en-US" altLang="zh-CN" sz="2200" dirty="0">
                <a:solidFill>
                  <a:schemeClr val="bg1"/>
                </a:solidFill>
                <a:cs typeface="Times New Roman" panose="02020603050405020304" pitchFamily="18" charset="0"/>
              </a:rPr>
              <a:t>0</a:t>
            </a:r>
            <a:r>
              <a:rPr lang="zh-CN" altLang="en-US" sz="2200" dirty="0">
                <a:solidFill>
                  <a:schemeClr val="bg1"/>
                </a:solidFill>
                <a:cs typeface="Times New Roman" panose="02020603050405020304" pitchFamily="18" charset="0"/>
              </a:rPr>
              <a:t>。</a:t>
            </a:r>
            <a:endParaRPr lang="zh-CN" altLang="zh-CN" sz="2200" dirty="0">
              <a:solidFill>
                <a:schemeClr val="bg1"/>
              </a:solidFill>
              <a:cs typeface="Times New Roman" panose="02020603050405020304" pitchFamily="18" charset="0"/>
            </a:endParaRPr>
          </a:p>
          <a:p>
            <a:pPr marL="1257300" lvl="2" indent="-342900" algn="just">
              <a:buFont typeface="Wingdings" panose="05000000000000000000" pitchFamily="2" charset="2"/>
              <a:buChar char="ü"/>
            </a:pPr>
            <a:endParaRPr lang="zh-CN" altLang="en-US" dirty="0">
              <a:solidFill>
                <a:schemeClr val="bg1"/>
              </a:solidFill>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25894" y="1693301"/>
            <a:ext cx="8160905" cy="3046988"/>
          </a:xfrm>
          <a:prstGeom prst="rect">
            <a:avLst/>
          </a:prstGeom>
          <a:noFill/>
        </p:spPr>
        <p:txBody>
          <a:bodyPr wrap="square" rtlCol="0">
            <a:spAutoFit/>
          </a:bodyPr>
          <a:lstStyle/>
          <a:p>
            <a:r>
              <a:rPr lang="zh-CN" altLang="zh-CN" dirty="0">
                <a:solidFill>
                  <a:schemeClr val="bg1"/>
                </a:solidFill>
                <a:cs typeface="Times New Roman" panose="02020603050405020304" pitchFamily="18" charset="0"/>
              </a:rPr>
              <a:t>虽然人们在理论上对增益耦合</a:t>
            </a:r>
            <a:r>
              <a:rPr lang="en-US" altLang="zh-CN" dirty="0">
                <a:solidFill>
                  <a:schemeClr val="bg1"/>
                </a:solidFill>
                <a:cs typeface="Times New Roman" panose="02020603050405020304" pitchFamily="18" charset="0"/>
              </a:rPr>
              <a:t>DFB</a:t>
            </a:r>
            <a:r>
              <a:rPr lang="zh-CN" altLang="zh-CN" dirty="0">
                <a:solidFill>
                  <a:schemeClr val="bg1"/>
                </a:solidFill>
                <a:cs typeface="Times New Roman" panose="02020603050405020304" pitchFamily="18" charset="0"/>
              </a:rPr>
              <a:t>激光器作了一些分析</a:t>
            </a:r>
            <a:r>
              <a:rPr lang="zh-CN" altLang="en-US" dirty="0">
                <a:solidFill>
                  <a:schemeClr val="bg1"/>
                </a:solidFill>
                <a:cs typeface="Times New Roman" panose="02020603050405020304" pitchFamily="18" charset="0"/>
              </a:rPr>
              <a:t>（</a:t>
            </a:r>
            <a:r>
              <a:rPr lang="zh-CN" altLang="zh-CN" dirty="0">
                <a:solidFill>
                  <a:schemeClr val="bg1"/>
                </a:solidFill>
                <a:cs typeface="Times New Roman" panose="02020603050405020304" pitchFamily="18" charset="0"/>
              </a:rPr>
              <a:t>在端面反射率为零的条件下</a:t>
            </a:r>
            <a:r>
              <a:rPr lang="zh-CN" altLang="en-US" dirty="0">
                <a:solidFill>
                  <a:schemeClr val="bg1"/>
                </a:solidFill>
                <a:cs typeface="Times New Roman" panose="02020603050405020304" pitchFamily="18" charset="0"/>
              </a:rPr>
              <a:t>）</a:t>
            </a:r>
            <a:r>
              <a:rPr lang="zh-CN" altLang="zh-CN" dirty="0">
                <a:solidFill>
                  <a:schemeClr val="bg1"/>
                </a:solidFill>
                <a:cs typeface="Times New Roman" panose="02020603050405020304" pitchFamily="18" charset="0"/>
              </a:rPr>
              <a:t>，但是含有增益耦合机理的</a:t>
            </a:r>
            <a:r>
              <a:rPr lang="en-US" altLang="zh-CN" dirty="0">
                <a:solidFill>
                  <a:schemeClr val="bg1"/>
                </a:solidFill>
                <a:cs typeface="Times New Roman" panose="02020603050405020304" pitchFamily="18" charset="0"/>
              </a:rPr>
              <a:t>DFB-LD</a:t>
            </a:r>
            <a:r>
              <a:rPr lang="zh-CN" altLang="zh-CN" dirty="0">
                <a:solidFill>
                  <a:schemeClr val="bg1"/>
                </a:solidFill>
                <a:cs typeface="Times New Roman" panose="02020603050405020304" pitchFamily="18" charset="0"/>
              </a:rPr>
              <a:t>直到</a:t>
            </a:r>
            <a:r>
              <a:rPr lang="en-US" altLang="zh-CN" dirty="0">
                <a:solidFill>
                  <a:schemeClr val="bg1"/>
                </a:solidFill>
                <a:cs typeface="Times New Roman" panose="02020603050405020304" pitchFamily="18" charset="0"/>
              </a:rPr>
              <a:t>1988</a:t>
            </a:r>
            <a:r>
              <a:rPr lang="zh-CN" altLang="zh-CN" dirty="0">
                <a:solidFill>
                  <a:schemeClr val="bg1"/>
                </a:solidFill>
                <a:cs typeface="Times New Roman" panose="02020603050405020304" pitchFamily="18" charset="0"/>
              </a:rPr>
              <a:t>年才问世。</a:t>
            </a:r>
            <a:endParaRPr lang="en-US" altLang="zh-CN" dirty="0">
              <a:solidFill>
                <a:schemeClr val="bg1"/>
              </a:solidFill>
              <a:cs typeface="Times New Roman" panose="02020603050405020304" pitchFamily="18" charset="0"/>
            </a:endParaRPr>
          </a:p>
          <a:p>
            <a:endParaRPr lang="en-US" altLang="zh-CN" dirty="0">
              <a:solidFill>
                <a:schemeClr val="bg1"/>
              </a:solidFill>
              <a:cs typeface="Times New Roman" panose="02020603050405020304" pitchFamily="18" charset="0"/>
            </a:endParaRPr>
          </a:p>
          <a:p>
            <a:endParaRPr lang="en-US" altLang="zh-CN" dirty="0">
              <a:solidFill>
                <a:schemeClr val="bg1"/>
              </a:solidFill>
              <a:cs typeface="Times New Roman" panose="02020603050405020304" pitchFamily="18" charset="0"/>
            </a:endParaRPr>
          </a:p>
          <a:p>
            <a:endParaRPr lang="en-US" altLang="zh-CN" dirty="0">
              <a:solidFill>
                <a:schemeClr val="bg1"/>
              </a:solidFill>
              <a:cs typeface="Times New Roman" panose="02020603050405020304" pitchFamily="18" charset="0"/>
            </a:endParaRPr>
          </a:p>
          <a:p>
            <a:endParaRPr lang="en-US" altLang="zh-CN" dirty="0">
              <a:solidFill>
                <a:schemeClr val="bg1"/>
              </a:solidFill>
              <a:cs typeface="Times New Roman" panose="02020603050405020304" pitchFamily="18" charset="0"/>
            </a:endParaRPr>
          </a:p>
          <a:p>
            <a:endParaRPr lang="zh-CN" altLang="zh-CN" dirty="0">
              <a:solidFill>
                <a:schemeClr val="bg1"/>
              </a:solidFill>
              <a:cs typeface="Times New Roman" panose="02020603050405020304" pitchFamily="18" charset="0"/>
            </a:endParaRPr>
          </a:p>
        </p:txBody>
      </p:sp>
      <p:sp>
        <p:nvSpPr>
          <p:cNvPr id="102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5.3.4 </a:t>
            </a:r>
            <a:r>
              <a:rPr lang="zh-CN" altLang="en-US" sz="4000" dirty="0">
                <a:solidFill>
                  <a:schemeClr val="bg1"/>
                </a:solidFill>
                <a:latin typeface="Times New Roman" panose="02020603050405020304" pitchFamily="18" charset="0"/>
                <a:ea typeface="+mn-ea"/>
                <a:cs typeface="Times New Roman" panose="02020603050405020304" pitchFamily="18" charset="0"/>
              </a:rPr>
              <a:t>增益耦合</a:t>
            </a:r>
            <a:r>
              <a:rPr lang="en-US" altLang="zh-CN" sz="4000" dirty="0">
                <a:solidFill>
                  <a:schemeClr val="bg1"/>
                </a:solidFill>
                <a:latin typeface="Times New Roman" panose="02020603050405020304" pitchFamily="18" charset="0"/>
                <a:ea typeface="+mn-ea"/>
                <a:cs typeface="Times New Roman" panose="02020603050405020304" pitchFamily="18" charset="0"/>
              </a:rPr>
              <a:t>DFB-LD</a:t>
            </a:r>
            <a:endParaRPr lang="en-US" altLang="zh-CN"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49</a:t>
            </a:fld>
            <a:endParaRPr lang="en-US" altLang="zh-CN" dirty="0"/>
          </a:p>
        </p:txBody>
      </p:sp>
      <p:grpSp>
        <p:nvGrpSpPr>
          <p:cNvPr id="6" name="组合 5"/>
          <p:cNvGrpSpPr/>
          <p:nvPr/>
        </p:nvGrpSpPr>
        <p:grpSpPr>
          <a:xfrm>
            <a:off x="2158074" y="3216795"/>
            <a:ext cx="4827852" cy="2538586"/>
            <a:chOff x="3012253" y="2174741"/>
            <a:chExt cx="3344002" cy="1758345"/>
          </a:xfrm>
        </p:grpSpPr>
        <p:graphicFrame>
          <p:nvGraphicFramePr>
            <p:cNvPr id="19" name="对象 18"/>
            <p:cNvGraphicFramePr>
              <a:graphicFrameLocks noChangeAspect="1"/>
            </p:cNvGraphicFramePr>
            <p:nvPr/>
          </p:nvGraphicFramePr>
          <p:xfrm>
            <a:off x="3236818" y="2174741"/>
            <a:ext cx="3119437" cy="1243451"/>
          </p:xfrm>
          <a:graphic>
            <a:graphicData uri="http://schemas.openxmlformats.org/presentationml/2006/ole">
              <mc:AlternateContent xmlns:mc="http://schemas.openxmlformats.org/markup-compatibility/2006">
                <mc:Choice xmlns:v="urn:schemas-microsoft-com:vml" Requires="v">
                  <p:oleObj r:id="rId2" imgW="37585650" imgH="18688050" progId="Visio.Drawing.11">
                    <p:embed/>
                  </p:oleObj>
                </mc:Choice>
                <mc:Fallback>
                  <p:oleObj r:id="rId2" imgW="37585650" imgH="18688050" progId="Visio.Drawing.11">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818" y="2174741"/>
                          <a:ext cx="3119437" cy="12434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56"/>
            <p:cNvSpPr txBox="1">
              <a:spLocks noChangeArrowheads="1"/>
            </p:cNvSpPr>
            <p:nvPr/>
          </p:nvSpPr>
          <p:spPr bwMode="auto">
            <a:xfrm>
              <a:off x="3012253" y="3428700"/>
              <a:ext cx="3119437" cy="50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ts val="750"/>
                </a:spcBef>
                <a:spcAft>
                  <a:spcPts val="800"/>
                </a:spcAft>
                <a:buClrTx/>
                <a:buSzTx/>
                <a:buFontTx/>
                <a:buNone/>
              </a:pPr>
              <a:r>
                <a:rPr kumimoji="0" lang="zh-CN" altLang="en-US" sz="1600" b="0" i="0" u="none" strike="noStrike" cap="none" normalizeH="0" baseline="0" dirty="0">
                  <a:ln>
                    <a:noFill/>
                  </a:ln>
                  <a:solidFill>
                    <a:schemeClr val="bg1"/>
                  </a:solidFill>
                  <a:effectLst/>
                  <a:ea typeface="+mj-ea"/>
                  <a:cs typeface="Times New Roman" panose="02020603050405020304" pitchFamily="18" charset="0"/>
                </a:rPr>
                <a:t>图 </a:t>
              </a:r>
              <a:r>
                <a:rPr kumimoji="0" lang="en-US" altLang="zh-CN" sz="1600" b="0" i="0" u="none" strike="noStrike" cap="none" normalizeH="0" baseline="0" dirty="0">
                  <a:ln>
                    <a:noFill/>
                  </a:ln>
                  <a:solidFill>
                    <a:schemeClr val="bg1"/>
                  </a:solidFill>
                  <a:effectLst/>
                  <a:ea typeface="+mj-ea"/>
                  <a:cs typeface="Times New Roman" panose="02020603050405020304" pitchFamily="18" charset="0"/>
                </a:rPr>
                <a:t>5.10 </a:t>
              </a:r>
              <a:r>
                <a:rPr kumimoji="0" lang="zh-CN" altLang="en-US" sz="1600" b="0" i="0" u="none" strike="noStrike" cap="none" normalizeH="0" baseline="0" dirty="0">
                  <a:ln>
                    <a:noFill/>
                  </a:ln>
                  <a:solidFill>
                    <a:schemeClr val="bg1"/>
                  </a:solidFill>
                  <a:effectLst/>
                  <a:ea typeface="+mj-ea"/>
                  <a:cs typeface="Times New Roman" panose="02020603050405020304" pitchFamily="18" charset="0"/>
                </a:rPr>
                <a:t>吸收光栅型增益耦合</a:t>
              </a:r>
              <a:endParaRPr kumimoji="0" lang="zh-CN" b="0" i="0" u="none" strike="noStrike" cap="none" normalizeH="0" baseline="0" dirty="0">
                <a:ln>
                  <a:noFill/>
                </a:ln>
                <a:solidFill>
                  <a:schemeClr val="bg1"/>
                </a:solidFill>
                <a:effectLst/>
                <a:ea typeface="+mj-ea"/>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11560" y="1340768"/>
            <a:ext cx="7272808" cy="5724644"/>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zh-CN" altLang="en-US" sz="3200" b="1" dirty="0">
                <a:solidFill>
                  <a:schemeClr val="bg1"/>
                </a:solidFill>
              </a:rPr>
              <a:t>发光二极管</a:t>
            </a:r>
            <a:r>
              <a:rPr lang="zh-CN" altLang="zh-CN" sz="3200" b="1" dirty="0">
                <a:solidFill>
                  <a:schemeClr val="bg1"/>
                </a:solidFill>
              </a:rPr>
              <a:t>的频响特性</a:t>
            </a:r>
            <a:r>
              <a:rPr lang="zh-CN" altLang="zh-CN" sz="3200" dirty="0">
                <a:solidFill>
                  <a:schemeClr val="bg1"/>
                </a:solidFill>
              </a:rPr>
              <a:t>：</a:t>
            </a:r>
          </a:p>
          <a:p>
            <a:pPr algn="just">
              <a:lnSpc>
                <a:spcPct val="150000"/>
              </a:lnSpc>
            </a:pPr>
            <a:r>
              <a:rPr lang="en-US" altLang="zh-CN" sz="2800" dirty="0">
                <a:solidFill>
                  <a:schemeClr val="bg1"/>
                </a:solidFill>
              </a:rPr>
              <a:t>LED</a:t>
            </a:r>
            <a:r>
              <a:rPr lang="zh-CN" altLang="zh-CN" sz="2800" dirty="0">
                <a:solidFill>
                  <a:schemeClr val="bg1"/>
                </a:solidFill>
              </a:rPr>
              <a:t>中</a:t>
            </a:r>
            <a:r>
              <a:rPr lang="en-US" altLang="zh-CN" sz="2800" dirty="0" err="1">
                <a:solidFill>
                  <a:schemeClr val="bg1"/>
                </a:solidFill>
              </a:rPr>
              <a:t>R</a:t>
            </a:r>
            <a:r>
              <a:rPr lang="en-US" altLang="zh-CN" sz="2800" baseline="-25000" dirty="0" err="1">
                <a:solidFill>
                  <a:schemeClr val="bg1"/>
                </a:solidFill>
              </a:rPr>
              <a:t>st</a:t>
            </a:r>
            <a:r>
              <a:rPr lang="en-US" altLang="zh-CN" sz="2800" dirty="0">
                <a:solidFill>
                  <a:schemeClr val="bg1"/>
                </a:solidFill>
              </a:rPr>
              <a:t>=0</a:t>
            </a:r>
            <a:r>
              <a:rPr lang="zh-CN" altLang="en-US" sz="2800" dirty="0">
                <a:solidFill>
                  <a:schemeClr val="bg1"/>
                </a:solidFill>
              </a:rPr>
              <a:t>，</a:t>
            </a:r>
            <a:r>
              <a:rPr lang="zh-CN" altLang="zh-CN" sz="2800" dirty="0">
                <a:solidFill>
                  <a:schemeClr val="bg1"/>
                </a:solidFill>
              </a:rPr>
              <a:t>并假定</a:t>
            </a:r>
            <a:r>
              <a:rPr lang="en-US" altLang="zh-CN" sz="2800" dirty="0">
                <a:solidFill>
                  <a:schemeClr val="bg1"/>
                </a:solidFill>
              </a:rPr>
              <a:t>                     </a:t>
            </a:r>
            <a:r>
              <a:rPr lang="zh-CN" altLang="zh-CN" sz="2800" dirty="0">
                <a:solidFill>
                  <a:schemeClr val="bg1"/>
                </a:solidFill>
              </a:rPr>
              <a:t>，根据载流子速率方程</a:t>
            </a:r>
            <a:r>
              <a:rPr lang="en-US" altLang="zh-CN" sz="2800" dirty="0">
                <a:solidFill>
                  <a:schemeClr val="bg1"/>
                </a:solidFill>
              </a:rPr>
              <a:t>                              </a:t>
            </a:r>
            <a:r>
              <a:rPr lang="zh-CN" altLang="zh-CN" sz="2800" dirty="0">
                <a:solidFill>
                  <a:schemeClr val="bg1"/>
                </a:solidFill>
              </a:rPr>
              <a:t>，如果从</a:t>
            </a:r>
            <a:r>
              <a:rPr lang="en-US" altLang="zh-CN" sz="2800" dirty="0">
                <a:solidFill>
                  <a:schemeClr val="bg1"/>
                </a:solidFill>
              </a:rPr>
              <a:t>t=0</a:t>
            </a:r>
            <a:r>
              <a:rPr lang="zh-CN" altLang="zh-CN" sz="2800" dirty="0">
                <a:solidFill>
                  <a:schemeClr val="bg1"/>
                </a:solidFill>
              </a:rPr>
              <a:t>起停止注入电流，那么</a:t>
            </a:r>
            <a:r>
              <a:rPr lang="en-US" altLang="zh-CN" sz="2800" dirty="0">
                <a:solidFill>
                  <a:schemeClr val="bg1"/>
                </a:solidFill>
              </a:rPr>
              <a:t>t &gt;0</a:t>
            </a:r>
            <a:r>
              <a:rPr lang="zh-CN" altLang="zh-CN" sz="2800" dirty="0">
                <a:solidFill>
                  <a:schemeClr val="bg1"/>
                </a:solidFill>
              </a:rPr>
              <a:t>时有</a:t>
            </a:r>
            <a:r>
              <a:rPr lang="en-US" altLang="zh-CN" sz="2800" dirty="0">
                <a:solidFill>
                  <a:schemeClr val="bg1"/>
                </a:solidFill>
              </a:rPr>
              <a:t> 	</a:t>
            </a:r>
          </a:p>
          <a:p>
            <a:pPr algn="just">
              <a:lnSpc>
                <a:spcPct val="150000"/>
              </a:lnSpc>
            </a:pPr>
            <a:r>
              <a:rPr lang="en-US" altLang="zh-CN" sz="2800" dirty="0">
                <a:solidFill>
                  <a:schemeClr val="bg1"/>
                </a:solidFill>
              </a:rPr>
              <a:t>                                                                            </a:t>
            </a:r>
            <a:endParaRPr lang="zh-CN" altLang="zh-CN" sz="2800" dirty="0">
              <a:solidFill>
                <a:schemeClr val="bg1"/>
              </a:solidFill>
            </a:endParaRPr>
          </a:p>
          <a:p>
            <a:pPr algn="just">
              <a:lnSpc>
                <a:spcPct val="150000"/>
              </a:lnSpc>
            </a:pPr>
            <a:r>
              <a:rPr lang="zh-CN" altLang="zh-CN" sz="2800" dirty="0">
                <a:solidFill>
                  <a:schemeClr val="bg1"/>
                </a:solidFill>
              </a:rPr>
              <a:t>假定</a:t>
            </a:r>
            <a:r>
              <a:rPr lang="en-US" altLang="zh-CN" sz="2800" i="1" dirty="0">
                <a:solidFill>
                  <a:schemeClr val="bg1"/>
                </a:solidFill>
                <a:sym typeface="Symbol" panose="05050102010706020507"/>
              </a:rPr>
              <a:t></a:t>
            </a:r>
            <a:r>
              <a:rPr lang="zh-CN" altLang="zh-CN" sz="2800" dirty="0">
                <a:solidFill>
                  <a:schemeClr val="bg1"/>
                </a:solidFill>
              </a:rPr>
              <a:t>为常数</a:t>
            </a:r>
            <a:r>
              <a:rPr lang="en-US" altLang="zh-CN" sz="2800" dirty="0">
                <a:solidFill>
                  <a:schemeClr val="bg1"/>
                </a:solidFill>
              </a:rPr>
              <a:t>(</a:t>
            </a:r>
            <a:r>
              <a:rPr lang="zh-CN" altLang="zh-CN" sz="2800" dirty="0">
                <a:solidFill>
                  <a:schemeClr val="bg1"/>
                </a:solidFill>
              </a:rPr>
              <a:t>一般</a:t>
            </a:r>
            <a:r>
              <a:rPr lang="en-US" altLang="zh-CN" sz="2800" i="1" dirty="0">
                <a:solidFill>
                  <a:schemeClr val="bg1"/>
                </a:solidFill>
                <a:sym typeface="Symbol" panose="05050102010706020507"/>
              </a:rPr>
              <a:t></a:t>
            </a:r>
            <a:r>
              <a:rPr lang="zh-CN" altLang="zh-CN" sz="2800" dirty="0">
                <a:solidFill>
                  <a:schemeClr val="bg1"/>
                </a:solidFill>
              </a:rPr>
              <a:t>为</a:t>
            </a:r>
            <a:r>
              <a:rPr lang="en-US" altLang="zh-CN" sz="2800" dirty="0">
                <a:solidFill>
                  <a:schemeClr val="bg1"/>
                </a:solidFill>
              </a:rPr>
              <a:t>2~10 </a:t>
            </a:r>
            <a:r>
              <a:rPr lang="en-US" altLang="zh-CN" sz="2800" i="1" dirty="0">
                <a:solidFill>
                  <a:schemeClr val="bg1"/>
                </a:solidFill>
              </a:rPr>
              <a:t>ns</a:t>
            </a:r>
            <a:r>
              <a:rPr lang="en-US" altLang="zh-CN" sz="2800" dirty="0">
                <a:solidFill>
                  <a:schemeClr val="bg1"/>
                </a:solidFill>
              </a:rPr>
              <a:t>)</a:t>
            </a:r>
            <a:r>
              <a:rPr lang="zh-CN" altLang="zh-CN" sz="2800" dirty="0">
                <a:solidFill>
                  <a:schemeClr val="bg1"/>
                </a:solidFill>
              </a:rPr>
              <a:t>，则</a:t>
            </a:r>
            <a:r>
              <a:rPr lang="en-US" altLang="zh-CN" sz="2800" dirty="0">
                <a:solidFill>
                  <a:schemeClr val="bg1"/>
                </a:solidFill>
              </a:rPr>
              <a:t>(5.1.2)</a:t>
            </a:r>
            <a:r>
              <a:rPr lang="zh-CN" altLang="zh-CN" sz="2800" dirty="0">
                <a:solidFill>
                  <a:schemeClr val="bg1"/>
                </a:solidFill>
              </a:rPr>
              <a:t>式的解为</a:t>
            </a:r>
          </a:p>
          <a:p>
            <a:pPr algn="just">
              <a:lnSpc>
                <a:spcPct val="150000"/>
              </a:lnSpc>
            </a:pPr>
            <a:r>
              <a:rPr lang="en-US" altLang="zh-CN" sz="2800" dirty="0">
                <a:solidFill>
                  <a:schemeClr val="bg1"/>
                </a:solidFill>
              </a:rPr>
              <a:t>	</a:t>
            </a:r>
            <a:endParaRPr lang="zh-CN" altLang="zh-CN" sz="2800" dirty="0">
              <a:solidFill>
                <a:schemeClr val="bg1"/>
              </a:solidFill>
            </a:endParaRPr>
          </a:p>
          <a:p>
            <a:pPr algn="just"/>
            <a:endParaRPr lang="zh-CN" altLang="en-US" dirty="0">
              <a:solidFill>
                <a:schemeClr val="bg1"/>
              </a:solidFill>
            </a:endParaRPr>
          </a:p>
        </p:txBody>
      </p:sp>
      <p:sp>
        <p:nvSpPr>
          <p:cNvPr id="205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5.1 </a:t>
            </a:r>
            <a:r>
              <a:rPr lang="zh-CN" altLang="en-US" dirty="0">
                <a:solidFill>
                  <a:schemeClr val="bg1"/>
                </a:solidFill>
                <a:latin typeface="Times New Roman" panose="02020603050405020304" pitchFamily="18" charset="0"/>
                <a:ea typeface="+mn-ea"/>
                <a:cs typeface="Times New Roman" panose="02020603050405020304" pitchFamily="18" charset="0"/>
              </a:rPr>
              <a:t>发光二极管直接调制</a:t>
            </a: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p>
        </p:txBody>
      </p:sp>
      <p:sp>
        <p:nvSpPr>
          <p:cNvPr id="7" name="灯片编号占位符 6"/>
          <p:cNvSpPr>
            <a:spLocks noGrp="1"/>
          </p:cNvSpPr>
          <p:nvPr>
            <p:ph type="sldNum" sz="quarter" idx="12"/>
          </p:nvPr>
        </p:nvSpPr>
        <p:spPr/>
        <p:txBody>
          <a:bodyPr/>
          <a:lstStyle/>
          <a:p>
            <a:pPr>
              <a:defRPr/>
            </a:pPr>
            <a:fld id="{21DB720A-B55F-482F-B67E-C97610673E21}" type="slidenum">
              <a:rPr lang="en-US" altLang="zh-CN" smtClean="0"/>
              <a:t>5</a:t>
            </a:fld>
            <a:endParaRPr lang="en-US" altLang="zh-CN" dirty="0"/>
          </a:p>
        </p:txBody>
      </p:sp>
      <p:sp>
        <p:nvSpPr>
          <p:cNvPr id="21" name="Rectangle 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3" name="对象 22"/>
          <p:cNvGraphicFramePr>
            <a:graphicFrameLocks noChangeAspect="1"/>
          </p:cNvGraphicFramePr>
          <p:nvPr/>
        </p:nvGraphicFramePr>
        <p:xfrm>
          <a:off x="2771800" y="2748533"/>
          <a:ext cx="2209800" cy="752475"/>
        </p:xfrm>
        <a:graphic>
          <a:graphicData uri="http://schemas.openxmlformats.org/presentationml/2006/ole">
            <mc:AlternateContent xmlns:mc="http://schemas.openxmlformats.org/markup-compatibility/2006">
              <mc:Choice xmlns:v="urn:schemas-microsoft-com:vml" Requires="v">
                <p:oleObj name="公式" r:id="rId3" imgW="1257300" imgH="431800" progId="Equation.3">
                  <p:embed/>
                </p:oleObj>
              </mc:Choice>
              <mc:Fallback>
                <p:oleObj name="公式" r:id="rId3" imgW="1257300" imgH="431800" progId="Equation.3">
                  <p:embed/>
                  <p:pic>
                    <p:nvPicPr>
                      <p:cNvPr id="0" name="Picture 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748533"/>
                        <a:ext cx="22098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6" name="对象 25"/>
          <p:cNvGraphicFramePr>
            <a:graphicFrameLocks noChangeAspect="1"/>
          </p:cNvGraphicFramePr>
          <p:nvPr/>
        </p:nvGraphicFramePr>
        <p:xfrm>
          <a:off x="2258950" y="4077072"/>
          <a:ext cx="4410075" cy="600075"/>
        </p:xfrm>
        <a:graphic>
          <a:graphicData uri="http://schemas.openxmlformats.org/presentationml/2006/ole">
            <mc:AlternateContent xmlns:mc="http://schemas.openxmlformats.org/markup-compatibility/2006">
              <mc:Choice xmlns:v="urn:schemas-microsoft-com:vml" Requires="v">
                <p:oleObj name="公式" r:id="rId5" imgW="2209800" imgH="304800" progId="Equation.3">
                  <p:embed/>
                </p:oleObj>
              </mc:Choice>
              <mc:Fallback>
                <p:oleObj name="公式" r:id="rId5" imgW="2209800" imgH="304800" progId="Equation.3">
                  <p:embed/>
                  <p:pic>
                    <p:nvPicPr>
                      <p:cNvPr id="0" name="Picture 2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8950" y="4077072"/>
                        <a:ext cx="441007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9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8" name="对象 27"/>
          <p:cNvGraphicFramePr>
            <a:graphicFrameLocks noChangeAspect="1"/>
          </p:cNvGraphicFramePr>
          <p:nvPr/>
        </p:nvGraphicFramePr>
        <p:xfrm>
          <a:off x="3525774" y="5445224"/>
          <a:ext cx="1876425" cy="619125"/>
        </p:xfrm>
        <a:graphic>
          <a:graphicData uri="http://schemas.openxmlformats.org/presentationml/2006/ole">
            <mc:AlternateContent xmlns:mc="http://schemas.openxmlformats.org/markup-compatibility/2006">
              <mc:Choice xmlns:v="urn:schemas-microsoft-com:vml" Requires="v">
                <p:oleObj name="公式" r:id="rId7" imgW="876300" imgH="292100" progId="Equation.3">
                  <p:embed/>
                </p:oleObj>
              </mc:Choice>
              <mc:Fallback>
                <p:oleObj name="公式" r:id="rId7" imgW="876300" imgH="292100" progId="Equation.3">
                  <p:embed/>
                  <p:pic>
                    <p:nvPicPr>
                      <p:cNvPr id="0" name="Picture 2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5774" y="5445224"/>
                        <a:ext cx="187642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2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4139952" y="2274962"/>
          <a:ext cx="1712992" cy="433958"/>
        </p:xfrm>
        <a:graphic>
          <a:graphicData uri="http://schemas.openxmlformats.org/presentationml/2006/ole">
            <mc:AlternateContent xmlns:mc="http://schemas.openxmlformats.org/markup-compatibility/2006">
              <mc:Choice xmlns:v="urn:schemas-microsoft-com:vml" Requires="v">
                <p:oleObj name="公式" r:id="rId9" imgW="939165" imgH="241300" progId="Equation.3">
                  <p:embed/>
                </p:oleObj>
              </mc:Choice>
              <mc:Fallback>
                <p:oleObj name="公式" r:id="rId9" imgW="939165" imgH="241300" progId="Equation.3">
                  <p:embed/>
                  <p:pic>
                    <p:nvPicPr>
                      <p:cNvPr id="0" name="Picture 2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9952" y="2274962"/>
                        <a:ext cx="1712992" cy="433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p:cNvSpPr/>
          <p:nvPr/>
        </p:nvSpPr>
        <p:spPr>
          <a:xfrm>
            <a:off x="7455029" y="4077072"/>
            <a:ext cx="1005403" cy="461665"/>
          </a:xfrm>
          <a:prstGeom prst="rect">
            <a:avLst/>
          </a:prstGeom>
        </p:spPr>
        <p:txBody>
          <a:bodyPr wrap="none">
            <a:spAutoFit/>
          </a:bodyPr>
          <a:lstStyle/>
          <a:p>
            <a:r>
              <a:rPr lang="en-US" altLang="zh-CN" dirty="0">
                <a:solidFill>
                  <a:schemeClr val="bg1"/>
                </a:solidFill>
              </a:rPr>
              <a:t>(5.1.2)</a:t>
            </a:r>
            <a:endParaRPr lang="zh-CN" altLang="en-US" dirty="0">
              <a:solidFill>
                <a:schemeClr val="bg1"/>
              </a:solidFill>
            </a:endParaRPr>
          </a:p>
        </p:txBody>
      </p:sp>
      <p:sp>
        <p:nvSpPr>
          <p:cNvPr id="5" name="矩形 4"/>
          <p:cNvSpPr/>
          <p:nvPr/>
        </p:nvSpPr>
        <p:spPr>
          <a:xfrm>
            <a:off x="7452320" y="5373216"/>
            <a:ext cx="1005403" cy="461665"/>
          </a:xfrm>
          <a:prstGeom prst="rect">
            <a:avLst/>
          </a:prstGeom>
        </p:spPr>
        <p:txBody>
          <a:bodyPr wrap="none">
            <a:spAutoFit/>
          </a:bodyPr>
          <a:lstStyle/>
          <a:p>
            <a:r>
              <a:rPr lang="en-US" altLang="zh-CN" dirty="0">
                <a:solidFill>
                  <a:schemeClr val="bg1"/>
                </a:solidFill>
              </a:rPr>
              <a:t>(5.1.3)</a:t>
            </a:r>
            <a:endParaRPr lang="zh-CN" altLang="en-US" dirty="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80528" y="1196752"/>
            <a:ext cx="8712968" cy="3896259"/>
          </a:xfrm>
          <a:prstGeom prst="rect">
            <a:avLst/>
          </a:prstGeom>
          <a:noFill/>
        </p:spPr>
        <p:txBody>
          <a:bodyPr wrap="square" rtlCol="0">
            <a:spAutoFit/>
          </a:bodyPr>
          <a:lstStyle/>
          <a:p>
            <a:pPr marL="1143000" lvl="1" indent="-342900">
              <a:lnSpc>
                <a:spcPct val="125000"/>
              </a:lnSpc>
              <a:buFont typeface="Arial" panose="020B0604020202020204" pitchFamily="34" charset="0"/>
              <a:buChar char="•"/>
            </a:pPr>
            <a:r>
              <a:rPr lang="zh-CN" altLang="en-US" sz="2800" b="1" dirty="0">
                <a:solidFill>
                  <a:schemeClr val="bg1"/>
                </a:solidFill>
                <a:cs typeface="Times New Roman" panose="02020603050405020304" pitchFamily="18" charset="0"/>
              </a:rPr>
              <a:t>增益耦合</a:t>
            </a:r>
            <a:r>
              <a:rPr lang="en-US" altLang="zh-CN" sz="2800" b="1" dirty="0">
                <a:solidFill>
                  <a:schemeClr val="bg1"/>
                </a:solidFill>
                <a:cs typeface="Times New Roman" panose="02020603050405020304" pitchFamily="18" charset="0"/>
              </a:rPr>
              <a:t>DFB-LD</a:t>
            </a:r>
            <a:r>
              <a:rPr lang="zh-CN" altLang="en-US" sz="2800" b="1" dirty="0">
                <a:solidFill>
                  <a:schemeClr val="bg1"/>
                </a:solidFill>
                <a:cs typeface="Times New Roman" panose="02020603050405020304" pitchFamily="18" charset="0"/>
              </a:rPr>
              <a:t>的</a:t>
            </a:r>
            <a:r>
              <a:rPr lang="zh-CN" altLang="zh-CN" sz="2800" b="1" dirty="0">
                <a:solidFill>
                  <a:schemeClr val="bg1"/>
                </a:solidFill>
                <a:cs typeface="Times New Roman" panose="02020603050405020304" pitchFamily="18" charset="0"/>
              </a:rPr>
              <a:t>制作方法</a:t>
            </a:r>
            <a:endParaRPr lang="en-US" altLang="zh-CN" sz="2800" b="1" dirty="0">
              <a:solidFill>
                <a:schemeClr val="bg1"/>
              </a:solidFill>
              <a:cs typeface="Times New Roman" panose="02020603050405020304" pitchFamily="18" charset="0"/>
            </a:endParaRPr>
          </a:p>
          <a:p>
            <a:pPr marL="1257300" lvl="2">
              <a:lnSpc>
                <a:spcPct val="125000"/>
              </a:lnSpc>
            </a:pPr>
            <a:r>
              <a:rPr lang="zh-CN" altLang="zh-CN" dirty="0">
                <a:solidFill>
                  <a:srgbClr val="C00000"/>
                </a:solidFill>
                <a:cs typeface="Times New Roman" panose="02020603050405020304" pitchFamily="18" charset="0"/>
              </a:rPr>
              <a:t>阈值增益或损耗模型：</a:t>
            </a:r>
            <a:r>
              <a:rPr lang="en-US" altLang="zh-CN" dirty="0">
                <a:solidFill>
                  <a:schemeClr val="bg1"/>
                </a:solidFill>
                <a:cs typeface="Times New Roman" panose="02020603050405020304" pitchFamily="18" charset="0"/>
                <a:sym typeface="Symbol" panose="05050102010706020507"/>
              </a:rPr>
              <a:t></a:t>
            </a:r>
            <a:r>
              <a:rPr lang="en-US" altLang="zh-CN" dirty="0">
                <a:solidFill>
                  <a:schemeClr val="bg1"/>
                </a:solidFill>
                <a:cs typeface="Times New Roman" panose="02020603050405020304" pitchFamily="18" charset="0"/>
              </a:rPr>
              <a:t>(z)=</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0</a:t>
            </a:r>
            <a:r>
              <a:rPr lang="en-US" altLang="zh-CN" dirty="0">
                <a:solidFill>
                  <a:schemeClr val="bg1"/>
                </a:solidFill>
                <a:cs typeface="Times New Roman" panose="02020603050405020304" pitchFamily="18" charset="0"/>
              </a:rPr>
              <a:t>+</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1</a:t>
            </a:r>
            <a:r>
              <a:rPr lang="en-US" altLang="zh-CN" dirty="0">
                <a:solidFill>
                  <a:schemeClr val="bg1"/>
                </a:solidFill>
                <a:cs typeface="Times New Roman" panose="02020603050405020304" pitchFamily="18" charset="0"/>
              </a:rPr>
              <a:t>cos2</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0</a:t>
            </a:r>
            <a:r>
              <a:rPr lang="en-US" altLang="zh-CN" dirty="0">
                <a:solidFill>
                  <a:schemeClr val="bg1"/>
                </a:solidFill>
                <a:cs typeface="Times New Roman" panose="02020603050405020304" pitchFamily="18" charset="0"/>
              </a:rPr>
              <a:t>z</a:t>
            </a:r>
            <a:r>
              <a:rPr lang="zh-CN" altLang="zh-CN" dirty="0">
                <a:solidFill>
                  <a:schemeClr val="bg1"/>
                </a:solidFill>
                <a:cs typeface="Times New Roman" panose="02020603050405020304" pitchFamily="18" charset="0"/>
              </a:rPr>
              <a:t>，或</a:t>
            </a:r>
            <a:r>
              <a:rPr lang="en-US" altLang="zh-CN" dirty="0">
                <a:solidFill>
                  <a:schemeClr val="bg1"/>
                </a:solidFill>
                <a:cs typeface="Times New Roman" panose="02020603050405020304" pitchFamily="18" charset="0"/>
              </a:rPr>
              <a:t>g(z)=g</a:t>
            </a:r>
            <a:r>
              <a:rPr lang="en-US" altLang="zh-CN" baseline="-25000" dirty="0">
                <a:solidFill>
                  <a:schemeClr val="bg1"/>
                </a:solidFill>
                <a:cs typeface="Times New Roman" panose="02020603050405020304" pitchFamily="18" charset="0"/>
              </a:rPr>
              <a:t>0</a:t>
            </a:r>
            <a:r>
              <a:rPr lang="en-US" altLang="zh-CN" dirty="0">
                <a:solidFill>
                  <a:schemeClr val="bg1"/>
                </a:solidFill>
                <a:cs typeface="Times New Roman" panose="02020603050405020304" pitchFamily="18" charset="0"/>
              </a:rPr>
              <a:t>-g</a:t>
            </a:r>
            <a:r>
              <a:rPr lang="en-US" altLang="zh-CN" baseline="-25000" dirty="0">
                <a:solidFill>
                  <a:schemeClr val="bg1"/>
                </a:solidFill>
                <a:cs typeface="Times New Roman" panose="02020603050405020304" pitchFamily="18" charset="0"/>
              </a:rPr>
              <a:t>1</a:t>
            </a:r>
            <a:r>
              <a:rPr lang="en-US" altLang="zh-CN" dirty="0">
                <a:solidFill>
                  <a:schemeClr val="bg1"/>
                </a:solidFill>
                <a:cs typeface="Times New Roman" panose="02020603050405020304" pitchFamily="18" charset="0"/>
              </a:rPr>
              <a:t>cos2</a:t>
            </a:r>
            <a:r>
              <a:rPr lang="en-US" altLang="zh-CN" dirty="0">
                <a:solidFill>
                  <a:schemeClr val="bg1"/>
                </a:solidFill>
                <a:cs typeface="Times New Roman" panose="02020603050405020304" pitchFamily="18" charset="0"/>
                <a:sym typeface="Symbol" panose="05050102010706020507"/>
              </a:rPr>
              <a:t></a:t>
            </a:r>
            <a:r>
              <a:rPr lang="en-US" altLang="zh-CN" baseline="-25000" dirty="0">
                <a:solidFill>
                  <a:schemeClr val="bg1"/>
                </a:solidFill>
                <a:cs typeface="Times New Roman" panose="02020603050405020304" pitchFamily="18" charset="0"/>
              </a:rPr>
              <a:t>0</a:t>
            </a:r>
            <a:r>
              <a:rPr lang="en-US" altLang="zh-CN" dirty="0">
                <a:solidFill>
                  <a:schemeClr val="bg1"/>
                </a:solidFill>
                <a:cs typeface="Times New Roman" panose="02020603050405020304" pitchFamily="18" charset="0"/>
              </a:rPr>
              <a:t>z</a:t>
            </a:r>
            <a:r>
              <a:rPr lang="zh-CN" altLang="zh-CN" dirty="0">
                <a:solidFill>
                  <a:schemeClr val="bg1"/>
                </a:solidFill>
                <a:cs typeface="Times New Roman" panose="02020603050405020304" pitchFamily="18" charset="0"/>
              </a:rPr>
              <a:t>。从而有几种方法制作增益耦合光栅：</a:t>
            </a:r>
            <a:endParaRPr lang="en-US" altLang="zh-CN" dirty="0">
              <a:solidFill>
                <a:schemeClr val="bg1"/>
              </a:solidFill>
              <a:cs typeface="Times New Roman" panose="02020603050405020304" pitchFamily="18" charset="0"/>
            </a:endParaRPr>
          </a:p>
          <a:p>
            <a:pPr marL="2171700" lvl="3" indent="-457200">
              <a:lnSpc>
                <a:spcPct val="125000"/>
              </a:lnSpc>
              <a:buFont typeface="+mj-lt"/>
              <a:buAutoNum type="alphaLcPeriod"/>
            </a:pPr>
            <a:r>
              <a:rPr lang="zh-CN" altLang="zh-CN" sz="2000" dirty="0">
                <a:solidFill>
                  <a:schemeClr val="bg1"/>
                </a:solidFill>
                <a:cs typeface="Times New Roman" panose="02020603050405020304" pitchFamily="18" charset="0"/>
              </a:rPr>
              <a:t>在包层区内引入吸收光栅，使</a:t>
            </a:r>
            <a:r>
              <a:rPr lang="en-US" altLang="zh-CN" sz="2000" dirty="0" err="1">
                <a:solidFill>
                  <a:schemeClr val="bg1"/>
                </a:solidFill>
                <a:cs typeface="Times New Roman" panose="02020603050405020304" pitchFamily="18" charset="0"/>
              </a:rPr>
              <a:t>E</a:t>
            </a:r>
            <a:r>
              <a:rPr lang="en-US" altLang="zh-CN" sz="2000" baseline="-25000" dirty="0" err="1">
                <a:solidFill>
                  <a:schemeClr val="bg1"/>
                </a:solidFill>
                <a:cs typeface="Times New Roman" panose="02020603050405020304" pitchFamily="18" charset="0"/>
              </a:rPr>
              <a:t>ga</a:t>
            </a:r>
            <a:r>
              <a:rPr lang="en-US" altLang="zh-CN" sz="2000" dirty="0">
                <a:solidFill>
                  <a:schemeClr val="bg1"/>
                </a:solidFill>
                <a:cs typeface="Times New Roman" panose="02020603050405020304" pitchFamily="18" charset="0"/>
              </a:rPr>
              <a:t>&gt;</a:t>
            </a:r>
            <a:r>
              <a:rPr lang="en-US" altLang="zh-CN" sz="2000" dirty="0" err="1">
                <a:solidFill>
                  <a:schemeClr val="bg1"/>
                </a:solidFill>
                <a:cs typeface="Times New Roman" panose="02020603050405020304" pitchFamily="18" charset="0"/>
              </a:rPr>
              <a:t>E</a:t>
            </a:r>
            <a:r>
              <a:rPr lang="en-US" altLang="zh-CN" sz="2000" baseline="-25000" dirty="0" err="1">
                <a:solidFill>
                  <a:schemeClr val="bg1"/>
                </a:solidFill>
                <a:cs typeface="Times New Roman" panose="02020603050405020304" pitchFamily="18" charset="0"/>
              </a:rPr>
              <a:t>gl</a:t>
            </a:r>
            <a:r>
              <a:rPr lang="zh-CN" altLang="zh-CN" sz="2000" dirty="0">
                <a:solidFill>
                  <a:schemeClr val="bg1"/>
                </a:solidFill>
                <a:cs typeface="Times New Roman" panose="02020603050405020304" pitchFamily="18" charset="0"/>
              </a:rPr>
              <a:t>，如图</a:t>
            </a:r>
            <a:r>
              <a:rPr lang="en-US" altLang="zh-CN" sz="2000" dirty="0">
                <a:solidFill>
                  <a:schemeClr val="bg1"/>
                </a:solidFill>
                <a:cs typeface="Times New Roman" panose="02020603050405020304" pitchFamily="18" charset="0"/>
              </a:rPr>
              <a:t>5.10</a:t>
            </a:r>
            <a:r>
              <a:rPr lang="zh-CN" altLang="zh-CN" sz="2000" dirty="0">
                <a:solidFill>
                  <a:schemeClr val="bg1"/>
                </a:solidFill>
                <a:cs typeface="Times New Roman" panose="02020603050405020304" pitchFamily="18" charset="0"/>
              </a:rPr>
              <a:t>所示；吸收光栅方法易于实现，可控性很好，加上它可以采用传统的制作工艺，所以寿命亦不存在问题。</a:t>
            </a:r>
            <a:endParaRPr lang="en-US" altLang="zh-CN" sz="2000" dirty="0">
              <a:solidFill>
                <a:schemeClr val="bg1"/>
              </a:solidFill>
              <a:cs typeface="Times New Roman" panose="02020603050405020304" pitchFamily="18" charset="0"/>
            </a:endParaRPr>
          </a:p>
          <a:p>
            <a:pPr marL="2171700" lvl="3" indent="-457200">
              <a:lnSpc>
                <a:spcPct val="125000"/>
              </a:lnSpc>
              <a:buFont typeface="+mj-lt"/>
              <a:buAutoNum type="alphaLcPeriod"/>
            </a:pPr>
            <a:r>
              <a:rPr lang="zh-CN" altLang="zh-CN" sz="2000" dirty="0">
                <a:solidFill>
                  <a:schemeClr val="bg1"/>
                </a:solidFill>
                <a:cs typeface="Times New Roman" panose="02020603050405020304" pitchFamily="18" charset="0"/>
              </a:rPr>
              <a:t>引入有源光栅，直接在有源区刻光栅，有两种类型，如图</a:t>
            </a:r>
            <a:r>
              <a:rPr lang="en-US" altLang="zh-CN" sz="2000" dirty="0">
                <a:solidFill>
                  <a:schemeClr val="bg1"/>
                </a:solidFill>
                <a:cs typeface="Times New Roman" panose="02020603050405020304" pitchFamily="18" charset="0"/>
              </a:rPr>
              <a:t>5.11</a:t>
            </a:r>
            <a:r>
              <a:rPr lang="zh-CN" altLang="zh-CN" sz="2000" dirty="0">
                <a:solidFill>
                  <a:schemeClr val="bg1"/>
                </a:solidFill>
                <a:cs typeface="Times New Roman" panose="02020603050405020304" pitchFamily="18" charset="0"/>
              </a:rPr>
              <a:t>所示。第一种类型的折射率耦合效应互相抵消。 </a:t>
            </a:r>
            <a:endParaRPr lang="zh-CN" altLang="en-US" sz="2000" dirty="0">
              <a:solidFill>
                <a:schemeClr val="bg1"/>
              </a:solidFill>
              <a:cs typeface="Times New Roman" panose="02020603050405020304" pitchFamily="18" charset="0"/>
            </a:endParaRPr>
          </a:p>
          <a:p>
            <a:pPr marL="2057400" lvl="3" indent="-342900">
              <a:lnSpc>
                <a:spcPct val="125000"/>
              </a:lnSpc>
              <a:buFont typeface="Wingdings" panose="05000000000000000000" pitchFamily="2" charset="2"/>
              <a:buChar char="ü"/>
            </a:pPr>
            <a:endParaRPr lang="zh-CN" altLang="zh-CN" dirty="0">
              <a:solidFill>
                <a:schemeClr val="bg1"/>
              </a:solidFill>
              <a:cs typeface="Times New Roman" panose="02020603050405020304" pitchFamily="18" charset="0"/>
            </a:endParaRPr>
          </a:p>
        </p:txBody>
      </p:sp>
      <p:sp>
        <p:nvSpPr>
          <p:cNvPr id="102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5.3.4 </a:t>
            </a:r>
            <a:r>
              <a:rPr lang="zh-CN" altLang="en-US" sz="4000" dirty="0">
                <a:solidFill>
                  <a:schemeClr val="bg1"/>
                </a:solidFill>
                <a:latin typeface="Times New Roman" panose="02020603050405020304" pitchFamily="18" charset="0"/>
                <a:ea typeface="+mn-ea"/>
                <a:cs typeface="Times New Roman" panose="02020603050405020304" pitchFamily="18" charset="0"/>
              </a:rPr>
              <a:t>增益耦合</a:t>
            </a:r>
            <a:r>
              <a:rPr lang="en-US" altLang="zh-CN" sz="4000" dirty="0">
                <a:solidFill>
                  <a:schemeClr val="bg1"/>
                </a:solidFill>
                <a:latin typeface="Times New Roman" panose="02020603050405020304" pitchFamily="18" charset="0"/>
                <a:ea typeface="+mn-ea"/>
                <a:cs typeface="Times New Roman" panose="02020603050405020304" pitchFamily="18" charset="0"/>
              </a:rPr>
              <a:t>DFB-LD</a:t>
            </a:r>
            <a:endParaRPr lang="en-US" altLang="zh-CN"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50</a:t>
            </a:fld>
            <a:endParaRPr lang="en-US" altLang="zh-CN" dirty="0"/>
          </a:p>
        </p:txBody>
      </p:sp>
      <p:grpSp>
        <p:nvGrpSpPr>
          <p:cNvPr id="9" name="Group 37"/>
          <p:cNvGrpSpPr/>
          <p:nvPr/>
        </p:nvGrpSpPr>
        <p:grpSpPr bwMode="auto">
          <a:xfrm>
            <a:off x="1799663" y="4725145"/>
            <a:ext cx="5480201" cy="1771457"/>
            <a:chOff x="3938" y="5671"/>
            <a:chExt cx="7990" cy="2343"/>
          </a:xfrm>
        </p:grpSpPr>
        <p:grpSp>
          <p:nvGrpSpPr>
            <p:cNvPr id="10" name="Group 38"/>
            <p:cNvGrpSpPr/>
            <p:nvPr/>
          </p:nvGrpSpPr>
          <p:grpSpPr bwMode="auto">
            <a:xfrm>
              <a:off x="3938" y="5671"/>
              <a:ext cx="7990" cy="1500"/>
              <a:chOff x="2340" y="12516"/>
              <a:chExt cx="7990" cy="1500"/>
            </a:xfrm>
          </p:grpSpPr>
          <p:graphicFrame>
            <p:nvGraphicFramePr>
              <p:cNvPr id="12" name="对象 11"/>
              <p:cNvGraphicFramePr>
                <a:graphicFrameLocks noChangeAspect="1"/>
              </p:cNvGraphicFramePr>
              <p:nvPr/>
            </p:nvGraphicFramePr>
            <p:xfrm>
              <a:off x="2340" y="12516"/>
              <a:ext cx="3570" cy="1500"/>
            </p:xfrm>
            <a:graphic>
              <a:graphicData uri="http://schemas.openxmlformats.org/presentationml/2006/ole">
                <mc:AlternateContent xmlns:mc="http://schemas.openxmlformats.org/markup-compatibility/2006">
                  <mc:Choice xmlns:v="urn:schemas-microsoft-com:vml" Requires="v">
                    <p:oleObj r:id="rId2" imgW="36461700" imgH="15316200" progId="Visio.Drawing.11">
                      <p:embed/>
                    </p:oleObj>
                  </mc:Choice>
                  <mc:Fallback>
                    <p:oleObj r:id="rId2" imgW="36461700" imgH="15316200" progId="Visio.Drawing.11">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 y="12516"/>
                            <a:ext cx="3570" cy="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6655" y="12658"/>
              <a:ext cx="3675" cy="1215"/>
            </p:xfrm>
            <a:graphic>
              <a:graphicData uri="http://schemas.openxmlformats.org/presentationml/2006/ole">
                <mc:AlternateContent xmlns:mc="http://schemas.openxmlformats.org/markup-compatibility/2006">
                  <mc:Choice xmlns:v="urn:schemas-microsoft-com:vml" Requires="v">
                    <p:oleObj r:id="rId4" imgW="36099750" imgH="11934825" progId="Visio.Drawing.11">
                      <p:embed/>
                    </p:oleObj>
                  </mc:Choice>
                  <mc:Fallback>
                    <p:oleObj r:id="rId4" imgW="36099750" imgH="11934825" progId="Visio.Drawing.11">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5" y="12658"/>
                            <a:ext cx="3675" cy="1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 name="Text Box 41"/>
            <p:cNvSpPr txBox="1">
              <a:spLocks noChangeArrowheads="1"/>
            </p:cNvSpPr>
            <p:nvPr/>
          </p:nvSpPr>
          <p:spPr bwMode="auto">
            <a:xfrm>
              <a:off x="4313" y="7294"/>
              <a:ext cx="733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ts val="750"/>
                </a:spcBef>
                <a:spcAft>
                  <a:spcPts val="800"/>
                </a:spcAft>
                <a:buClrTx/>
                <a:buSzTx/>
                <a:buFontTx/>
                <a:buNone/>
              </a:pPr>
              <a:r>
                <a:rPr kumimoji="0" lang="zh-CN" altLang="en-US" sz="1800" b="0" i="0" u="none" strike="noStrike" cap="none" normalizeH="0" baseline="0" dirty="0">
                  <a:ln>
                    <a:noFill/>
                  </a:ln>
                  <a:solidFill>
                    <a:schemeClr val="bg1"/>
                  </a:solidFill>
                  <a:effectLst/>
                  <a:ea typeface="+mj-ea"/>
                  <a:cs typeface="Times New Roman" panose="02020603050405020304" pitchFamily="18" charset="0"/>
                </a:rPr>
                <a:t>图 </a:t>
              </a:r>
              <a:r>
                <a:rPr kumimoji="0" lang="en-US" altLang="zh-CN" sz="1800" b="0" i="0" u="none" strike="noStrike" cap="none" normalizeH="0" baseline="0" dirty="0">
                  <a:ln>
                    <a:noFill/>
                  </a:ln>
                  <a:solidFill>
                    <a:schemeClr val="bg1"/>
                  </a:solidFill>
                  <a:effectLst/>
                  <a:ea typeface="+mj-ea"/>
                  <a:cs typeface="Times New Roman" panose="02020603050405020304" pitchFamily="18" charset="0"/>
                </a:rPr>
                <a:t>5.11 </a:t>
              </a:r>
              <a:r>
                <a:rPr kumimoji="0" lang="zh-CN" altLang="en-US" sz="1800" b="0" i="0" u="none" strike="noStrike" cap="none" normalizeH="0" baseline="0" dirty="0">
                  <a:ln>
                    <a:noFill/>
                  </a:ln>
                  <a:solidFill>
                    <a:schemeClr val="bg1"/>
                  </a:solidFill>
                  <a:effectLst/>
                  <a:ea typeface="+mj-ea"/>
                  <a:cs typeface="Times New Roman" panose="02020603050405020304" pitchFamily="18" charset="0"/>
                </a:rPr>
                <a:t>直接在有源区刻光栅</a:t>
              </a:r>
              <a:endParaRPr kumimoji="0" lang="zh-CN" sz="2800" b="0" i="0" u="none" strike="noStrike" cap="none" normalizeH="0" baseline="0" dirty="0">
                <a:ln>
                  <a:noFill/>
                </a:ln>
                <a:solidFill>
                  <a:schemeClr val="bg1"/>
                </a:solidFill>
                <a:effectLst/>
                <a:ea typeface="+mj-ea"/>
                <a:cs typeface="Times New Roman" panose="02020603050405020304" pitchFamily="18" charset="0"/>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5.3.4 </a:t>
            </a:r>
            <a:r>
              <a:rPr lang="zh-CN" altLang="en-US" sz="4000" dirty="0">
                <a:solidFill>
                  <a:schemeClr val="bg1"/>
                </a:solidFill>
                <a:latin typeface="Times New Roman" panose="02020603050405020304" pitchFamily="18" charset="0"/>
                <a:ea typeface="+mn-ea"/>
                <a:cs typeface="Times New Roman" panose="02020603050405020304" pitchFamily="18" charset="0"/>
              </a:rPr>
              <a:t>增益耦合</a:t>
            </a:r>
            <a:r>
              <a:rPr lang="en-US" altLang="zh-CN" sz="4000" dirty="0">
                <a:solidFill>
                  <a:schemeClr val="bg1"/>
                </a:solidFill>
                <a:latin typeface="Times New Roman" panose="02020603050405020304" pitchFamily="18" charset="0"/>
                <a:ea typeface="+mn-ea"/>
                <a:cs typeface="Times New Roman" panose="02020603050405020304" pitchFamily="18" charset="0"/>
              </a:rPr>
              <a:t>DFB-LD</a:t>
            </a:r>
            <a:endParaRPr lang="en-US" altLang="zh-CN" dirty="0">
              <a:solidFill>
                <a:schemeClr val="bg1"/>
              </a:solidFill>
              <a:latin typeface="Times New Roman" panose="02020603050405020304" pitchFamily="18" charset="0"/>
              <a:ea typeface="+mn-ea"/>
              <a:cs typeface="Times New Roman" panose="02020603050405020304" pitchFamily="18" charset="0"/>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a:defRPr/>
            </a:pPr>
            <a:fld id="{21DB720A-B55F-482F-B67E-C97610673E21}" type="slidenum">
              <a:rPr lang="en-US" altLang="zh-CN" smtClean="0"/>
              <a:t>51</a:t>
            </a:fld>
            <a:endParaRPr lang="en-US" altLang="zh-CN" dirty="0"/>
          </a:p>
        </p:txBody>
      </p:sp>
      <p:sp>
        <p:nvSpPr>
          <p:cNvPr id="2" name="TextBox 1"/>
          <p:cNvSpPr txBox="1"/>
          <p:nvPr/>
        </p:nvSpPr>
        <p:spPr>
          <a:xfrm>
            <a:off x="-396552" y="1638419"/>
            <a:ext cx="8352928" cy="2000548"/>
          </a:xfrm>
          <a:prstGeom prst="rect">
            <a:avLst/>
          </a:prstGeom>
          <a:noFill/>
        </p:spPr>
        <p:txBody>
          <a:bodyPr wrap="square" rtlCol="0">
            <a:spAutoFit/>
          </a:bodyPr>
          <a:lstStyle/>
          <a:p>
            <a:pPr marL="2171700" lvl="3" indent="-457200" algn="just">
              <a:lnSpc>
                <a:spcPct val="125000"/>
              </a:lnSpc>
              <a:buFont typeface="+mj-lt"/>
              <a:buAutoNum type="alphaLcPeriod" startAt="3"/>
            </a:pPr>
            <a:r>
              <a:rPr lang="zh-CN" altLang="zh-CN" sz="2000" dirty="0">
                <a:solidFill>
                  <a:schemeClr val="bg1"/>
                </a:solidFill>
                <a:cs typeface="Times New Roman" panose="02020603050405020304" pitchFamily="18" charset="0"/>
              </a:rPr>
              <a:t>载流子限制光栅。其结构和吸收光栅相似，只是光栅材料采用了与周围不同的</a:t>
            </a:r>
            <a:r>
              <a:rPr lang="en-US" altLang="zh-CN" sz="2000" dirty="0">
                <a:solidFill>
                  <a:schemeClr val="bg1"/>
                </a:solidFill>
                <a:cs typeface="Times New Roman" panose="02020603050405020304" pitchFamily="18" charset="0"/>
              </a:rPr>
              <a:t>P</a:t>
            </a:r>
            <a:r>
              <a:rPr lang="zh-CN" altLang="zh-CN" sz="2000" dirty="0">
                <a:solidFill>
                  <a:schemeClr val="bg1"/>
                </a:solidFill>
                <a:cs typeface="Times New Roman" panose="02020603050405020304" pitchFamily="18" charset="0"/>
              </a:rPr>
              <a:t>或</a:t>
            </a:r>
            <a:r>
              <a:rPr lang="en-US" altLang="zh-CN" sz="2000" dirty="0">
                <a:solidFill>
                  <a:schemeClr val="bg1"/>
                </a:solidFill>
                <a:cs typeface="Times New Roman" panose="02020603050405020304" pitchFamily="18" charset="0"/>
              </a:rPr>
              <a:t>N</a:t>
            </a:r>
            <a:r>
              <a:rPr lang="zh-CN" altLang="zh-CN" sz="2000" dirty="0">
                <a:solidFill>
                  <a:schemeClr val="bg1"/>
                </a:solidFill>
                <a:cs typeface="Times New Roman" panose="02020603050405020304" pitchFamily="18" charset="0"/>
              </a:rPr>
              <a:t>型材料。由于光栅材料和周围形成了反向</a:t>
            </a:r>
            <a:r>
              <a:rPr lang="en-US" altLang="zh-CN" sz="2000" dirty="0">
                <a:solidFill>
                  <a:schemeClr val="bg1"/>
                </a:solidFill>
                <a:cs typeface="Times New Roman" panose="02020603050405020304" pitchFamily="18" charset="0"/>
              </a:rPr>
              <a:t>PN</a:t>
            </a:r>
            <a:r>
              <a:rPr lang="zh-CN" altLang="zh-CN" sz="2000" dirty="0">
                <a:solidFill>
                  <a:schemeClr val="bg1"/>
                </a:solidFill>
                <a:cs typeface="Times New Roman" panose="02020603050405020304" pitchFamily="18" charset="0"/>
              </a:rPr>
              <a:t>结，周期性阻挡载流子通过，从而形成增益耦合结构。</a:t>
            </a:r>
            <a:endParaRPr lang="zh-CN" altLang="zh-CN" sz="2800" b="1" dirty="0">
              <a:solidFill>
                <a:schemeClr val="bg1"/>
              </a:solidFill>
              <a:cs typeface="Times New Roman" panose="02020603050405020304" pitchFamily="18" charset="0"/>
            </a:endParaRPr>
          </a:p>
          <a:p>
            <a:pPr algn="just"/>
            <a:endParaRPr lang="zh-CN" altLang="en-US" dirty="0">
              <a:solidFill>
                <a:schemeClr val="bg1"/>
              </a:solidFill>
              <a:cs typeface="Times New Roman" panose="02020603050405020304" pitchFamily="18" charset="0"/>
            </a:endParaRPr>
          </a:p>
        </p:txBody>
      </p:sp>
      <p:sp>
        <p:nvSpPr>
          <p:cNvPr id="6"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4"/>
          <p:cNvSpPr>
            <a:spLocks noChangeArrowheads="1"/>
          </p:cNvSpPr>
          <p:nvPr/>
        </p:nvSpPr>
        <p:spPr bwMode="auto">
          <a:xfrm>
            <a:off x="0" y="987653"/>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800" b="0" i="0" u="none" strike="noStrike" cap="none" normalizeH="0" baseline="0">
                <a:ln>
                  <a:noFill/>
                </a:ln>
                <a:solidFill>
                  <a:schemeClr val="bg1"/>
                </a:solidFill>
                <a:effectLst/>
                <a:cs typeface="Times New Roman" panose="02020603050405020304" pitchFamily="18" charset="0"/>
              </a:rPr>
              <a:t> </a:t>
            </a:r>
            <a:endParaRPr kumimoji="0" lang="zh-CN" altLang="zh-CN" sz="1800" b="0" i="0" u="none" strike="noStrike" cap="none" normalizeH="0" baseline="0">
              <a:ln>
                <a:noFill/>
              </a:ln>
              <a:solidFill>
                <a:schemeClr val="bg1"/>
              </a:solidFill>
              <a:effectLst/>
              <a:cs typeface="Times New Roman" panose="02020603050405020304" pitchFamily="18" charset="0"/>
            </a:endParaRPr>
          </a:p>
        </p:txBody>
      </p:sp>
      <p:sp>
        <p:nvSpPr>
          <p:cNvPr id="11" name="Rectangle 5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Rectangle 5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528" y="1196752"/>
            <a:ext cx="8352928" cy="5062924"/>
          </a:xfrm>
          <a:prstGeom prst="rect">
            <a:avLst/>
          </a:prstGeom>
          <a:noFill/>
        </p:spPr>
        <p:txBody>
          <a:bodyPr wrap="square" rtlCol="0">
            <a:spAutoFit/>
          </a:bodyPr>
          <a:lstStyle/>
          <a:p>
            <a:pPr marL="1143000" lvl="1" indent="-342900" algn="just">
              <a:lnSpc>
                <a:spcPct val="125000"/>
              </a:lnSpc>
              <a:buFont typeface="Arial" panose="020B0604020202020204" pitchFamily="34" charset="0"/>
              <a:buChar char="•"/>
            </a:pPr>
            <a:r>
              <a:rPr lang="zh-CN" altLang="zh-CN" sz="2800" b="1" dirty="0">
                <a:solidFill>
                  <a:schemeClr val="bg1"/>
                </a:solidFill>
                <a:cs typeface="Times New Roman" panose="02020603050405020304" pitchFamily="18" charset="0"/>
              </a:rPr>
              <a:t>增益耦合</a:t>
            </a:r>
            <a:r>
              <a:rPr lang="en-US" altLang="zh-CN" sz="2800" b="1" dirty="0">
                <a:solidFill>
                  <a:schemeClr val="bg1"/>
                </a:solidFill>
                <a:cs typeface="Times New Roman" panose="02020603050405020304" pitchFamily="18" charset="0"/>
              </a:rPr>
              <a:t>(Gain-coupled ) DFB-LD</a:t>
            </a:r>
            <a:r>
              <a:rPr lang="zh-CN" altLang="zh-CN" sz="2800" b="1" dirty="0">
                <a:solidFill>
                  <a:schemeClr val="bg1"/>
                </a:solidFill>
                <a:cs typeface="Times New Roman" panose="02020603050405020304" pitchFamily="18" charset="0"/>
              </a:rPr>
              <a:t>的优点：</a:t>
            </a:r>
          </a:p>
          <a:p>
            <a:pPr marL="1371600" lvl="2" indent="-457200" algn="just">
              <a:buFont typeface="+mj-lt"/>
              <a:buAutoNum type="alphaLcPeriod"/>
            </a:pPr>
            <a:r>
              <a:rPr lang="zh-CN" altLang="zh-CN" sz="2200" dirty="0">
                <a:solidFill>
                  <a:schemeClr val="bg1"/>
                </a:solidFill>
                <a:cs typeface="Times New Roman" panose="02020603050405020304" pitchFamily="18" charset="0"/>
              </a:rPr>
              <a:t>单模成品率高。其原因是由于</a:t>
            </a:r>
            <a:r>
              <a:rPr lang="en-US" altLang="zh-CN" sz="2200" dirty="0">
                <a:solidFill>
                  <a:schemeClr val="bg1"/>
                </a:solidFill>
                <a:cs typeface="Times New Roman" panose="02020603050405020304" pitchFamily="18" charset="0"/>
              </a:rPr>
              <a:t>LD</a:t>
            </a:r>
            <a:r>
              <a:rPr lang="zh-CN" altLang="zh-CN" sz="2200" dirty="0">
                <a:solidFill>
                  <a:schemeClr val="bg1"/>
                </a:solidFill>
                <a:cs typeface="Times New Roman" panose="02020603050405020304" pitchFamily="18" charset="0"/>
              </a:rPr>
              <a:t>的两个端面的反射率不等于零，表示</a:t>
            </a:r>
            <a:r>
              <a:rPr lang="zh-CN" altLang="en-US" sz="2200" dirty="0">
                <a:solidFill>
                  <a:schemeClr val="bg1"/>
                </a:solidFill>
                <a:cs typeface="Times New Roman" panose="02020603050405020304" pitchFamily="18" charset="0"/>
              </a:rPr>
              <a:t>为                                                           。  </a:t>
            </a:r>
            <a:r>
              <a:rPr lang="en-US" altLang="zh-CN" sz="2200" dirty="0">
                <a:solidFill>
                  <a:schemeClr val="bg1"/>
                </a:solidFill>
                <a:cs typeface="Times New Roman" panose="02020603050405020304" pitchFamily="18" charset="0"/>
              </a:rPr>
              <a:t>GC-DFB-LD</a:t>
            </a:r>
            <a:r>
              <a:rPr lang="zh-CN" altLang="zh-CN" sz="2200" dirty="0">
                <a:solidFill>
                  <a:schemeClr val="bg1"/>
                </a:solidFill>
                <a:cs typeface="Times New Roman" panose="02020603050405020304" pitchFamily="18" charset="0"/>
              </a:rPr>
              <a:t>受此影响较小，所以单模成品率高。对于折射率耦合的</a:t>
            </a:r>
            <a:r>
              <a:rPr lang="en-US" altLang="zh-CN" sz="2200" dirty="0">
                <a:solidFill>
                  <a:schemeClr val="bg1"/>
                </a:solidFill>
                <a:cs typeface="Times New Roman" panose="02020603050405020304" pitchFamily="18" charset="0"/>
              </a:rPr>
              <a:t>DFB-LD</a:t>
            </a:r>
            <a:r>
              <a:rPr lang="zh-CN" altLang="zh-CN" sz="2200" dirty="0">
                <a:solidFill>
                  <a:schemeClr val="bg1"/>
                </a:solidFill>
                <a:cs typeface="Times New Roman" panose="02020603050405020304" pitchFamily="18" charset="0"/>
              </a:rPr>
              <a:t>，一面</a:t>
            </a:r>
            <a:r>
              <a:rPr lang="en-US" altLang="zh-CN" sz="2200" dirty="0">
                <a:solidFill>
                  <a:schemeClr val="bg1"/>
                </a:solidFill>
                <a:cs typeface="Times New Roman" panose="02020603050405020304" pitchFamily="18" charset="0"/>
              </a:rPr>
              <a:t>95%</a:t>
            </a:r>
            <a:r>
              <a:rPr lang="zh-CN" altLang="zh-CN" sz="2200" dirty="0">
                <a:solidFill>
                  <a:schemeClr val="bg1"/>
                </a:solidFill>
                <a:cs typeface="Times New Roman" panose="02020603050405020304" pitchFamily="18" charset="0"/>
              </a:rPr>
              <a:t>的反射率镀膜，另一面为</a:t>
            </a:r>
            <a:r>
              <a:rPr lang="en-US" altLang="zh-CN" sz="2200" dirty="0">
                <a:solidFill>
                  <a:schemeClr val="bg1"/>
                </a:solidFill>
                <a:cs typeface="Times New Roman" panose="02020603050405020304" pitchFamily="18" charset="0"/>
              </a:rPr>
              <a:t>2%</a:t>
            </a:r>
            <a:r>
              <a:rPr lang="zh-CN" altLang="zh-CN" sz="2200" dirty="0">
                <a:solidFill>
                  <a:schemeClr val="bg1"/>
                </a:solidFill>
                <a:cs typeface="Times New Roman" panose="02020603050405020304" pitchFamily="18" charset="0"/>
              </a:rPr>
              <a:t>的反射率镀膜，也可强制性地改变</a:t>
            </a:r>
            <a:r>
              <a:rPr lang="en-US" altLang="zh-CN" sz="2200" dirty="0">
                <a:solidFill>
                  <a:schemeClr val="bg1"/>
                </a:solidFill>
                <a:cs typeface="Times New Roman" panose="02020603050405020304" pitchFamily="18" charset="0"/>
              </a:rPr>
              <a:t>                                                                                        	      </a:t>
            </a:r>
            <a:r>
              <a:rPr lang="zh-CN" altLang="zh-CN" sz="2200" dirty="0">
                <a:solidFill>
                  <a:schemeClr val="bg1"/>
                </a:solidFill>
                <a:cs typeface="Times New Roman" panose="02020603050405020304" pitchFamily="18" charset="0"/>
              </a:rPr>
              <a:t>与</a:t>
            </a:r>
            <a:r>
              <a:rPr lang="en-US" altLang="zh-CN" sz="2200" dirty="0">
                <a:solidFill>
                  <a:schemeClr val="bg1"/>
                </a:solidFill>
                <a:cs typeface="Times New Roman" panose="02020603050405020304" pitchFamily="18" charset="0"/>
              </a:rPr>
              <a:t>     </a:t>
            </a:r>
            <a:r>
              <a:rPr lang="zh-CN" altLang="zh-CN" sz="2200" dirty="0">
                <a:solidFill>
                  <a:schemeClr val="bg1"/>
                </a:solidFill>
                <a:cs typeface="Times New Roman" panose="02020603050405020304" pitchFamily="18" charset="0"/>
              </a:rPr>
              <a:t>的关系曲线，使之单模工作。</a:t>
            </a:r>
            <a:endParaRPr lang="en-US" altLang="zh-CN" sz="2200" dirty="0">
              <a:solidFill>
                <a:schemeClr val="bg1"/>
              </a:solidFill>
              <a:cs typeface="Times New Roman" panose="02020603050405020304" pitchFamily="18" charset="0"/>
            </a:endParaRPr>
          </a:p>
          <a:p>
            <a:pPr marL="1371600" lvl="2" indent="-457200" algn="just">
              <a:buFont typeface="+mj-lt"/>
              <a:buAutoNum type="alphaLcPeriod"/>
            </a:pPr>
            <a:r>
              <a:rPr lang="zh-CN" altLang="en-US" sz="2200" dirty="0">
                <a:solidFill>
                  <a:schemeClr val="bg1"/>
                </a:solidFill>
                <a:cs typeface="Times New Roman" panose="02020603050405020304" pitchFamily="18" charset="0"/>
              </a:rPr>
              <a:t>保持动态单模；</a:t>
            </a:r>
          </a:p>
          <a:p>
            <a:pPr marL="1371600" lvl="2" indent="-457200" algn="just">
              <a:buFont typeface="+mj-lt"/>
              <a:buAutoNum type="alphaLcPeriod"/>
            </a:pPr>
            <a:r>
              <a:rPr lang="zh-CN" altLang="en-US" sz="2200" dirty="0">
                <a:solidFill>
                  <a:schemeClr val="bg1"/>
                </a:solidFill>
                <a:cs typeface="Times New Roman" panose="02020603050405020304" pitchFamily="18" charset="0"/>
              </a:rPr>
              <a:t>啁啾小；</a:t>
            </a:r>
          </a:p>
          <a:p>
            <a:pPr marL="1371600" lvl="2" indent="-457200" algn="just">
              <a:buFont typeface="+mj-lt"/>
              <a:buAutoNum type="alphaLcPeriod"/>
            </a:pPr>
            <a:r>
              <a:rPr lang="zh-CN" altLang="en-US" sz="2200" dirty="0">
                <a:solidFill>
                  <a:schemeClr val="bg1"/>
                </a:solidFill>
                <a:cs typeface="Times New Roman" panose="02020603050405020304" pitchFamily="18" charset="0"/>
              </a:rPr>
              <a:t>外部反射光噪声低；</a:t>
            </a:r>
          </a:p>
          <a:p>
            <a:pPr marL="1371600" lvl="2" indent="-457200" algn="just">
              <a:buFont typeface="+mj-lt"/>
              <a:buAutoNum type="alphaLcPeriod"/>
            </a:pPr>
            <a:r>
              <a:rPr lang="zh-CN" altLang="en-US" sz="2200" dirty="0">
                <a:solidFill>
                  <a:schemeClr val="bg1"/>
                </a:solidFill>
                <a:cs typeface="Times New Roman" panose="02020603050405020304" pitchFamily="18" charset="0"/>
              </a:rPr>
              <a:t>线性好。</a:t>
            </a:r>
          </a:p>
          <a:p>
            <a:pPr marL="1371600" lvl="2" indent="-457200" algn="just">
              <a:buFont typeface="+mj-lt"/>
              <a:buAutoNum type="alphaLcPeriod"/>
            </a:pPr>
            <a:endParaRPr lang="en-US" altLang="zh-CN" sz="2200" dirty="0">
              <a:solidFill>
                <a:schemeClr val="bg1"/>
              </a:solidFill>
              <a:cs typeface="Times New Roman" panose="02020603050405020304" pitchFamily="18" charset="0"/>
            </a:endParaRPr>
          </a:p>
          <a:p>
            <a:pPr marL="1371600" lvl="2" indent="-457200" algn="just">
              <a:buFont typeface="+mj-lt"/>
              <a:buAutoNum type="alphaLcPeriod"/>
            </a:pPr>
            <a:endParaRPr lang="zh-CN" altLang="zh-CN" sz="2200" dirty="0">
              <a:solidFill>
                <a:schemeClr val="bg1"/>
              </a:solidFill>
              <a:cs typeface="Times New Roman" panose="02020603050405020304" pitchFamily="18" charset="0"/>
            </a:endParaRPr>
          </a:p>
          <a:p>
            <a:pPr algn="just"/>
            <a:endParaRPr lang="zh-CN" altLang="en-US" dirty="0">
              <a:solidFill>
                <a:schemeClr val="bg1"/>
              </a:solidFill>
              <a:cs typeface="Times New Roman" panose="02020603050405020304" pitchFamily="18" charset="0"/>
            </a:endParaRPr>
          </a:p>
        </p:txBody>
      </p:sp>
      <p:sp>
        <p:nvSpPr>
          <p:cNvPr id="307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5.3.4 </a:t>
            </a:r>
            <a:r>
              <a:rPr lang="zh-CN" altLang="en-US" sz="4000" dirty="0">
                <a:solidFill>
                  <a:schemeClr val="bg1"/>
                </a:solidFill>
                <a:latin typeface="Times New Roman" panose="02020603050405020304" pitchFamily="18" charset="0"/>
                <a:ea typeface="+mn-ea"/>
                <a:cs typeface="Times New Roman" panose="02020603050405020304" pitchFamily="18" charset="0"/>
              </a:rPr>
              <a:t>增益耦合</a:t>
            </a:r>
            <a:r>
              <a:rPr lang="en-US" altLang="zh-CN" sz="4000" dirty="0">
                <a:solidFill>
                  <a:schemeClr val="bg1"/>
                </a:solidFill>
                <a:latin typeface="Times New Roman" panose="02020603050405020304" pitchFamily="18" charset="0"/>
                <a:ea typeface="+mn-ea"/>
                <a:cs typeface="Times New Roman" panose="02020603050405020304" pitchFamily="18" charset="0"/>
              </a:rPr>
              <a:t>DFB-LD</a:t>
            </a:r>
            <a:endParaRPr lang="en-US" altLang="zh-CN" dirty="0">
              <a:solidFill>
                <a:schemeClr val="bg1"/>
              </a:solidFill>
              <a:latin typeface="Times New Roman" panose="02020603050405020304" pitchFamily="18" charset="0"/>
              <a:ea typeface="+mn-ea"/>
              <a:cs typeface="Times New Roman" panose="02020603050405020304" pitchFamily="18" charset="0"/>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a:defRPr/>
            </a:pPr>
            <a:fld id="{21DB720A-B55F-482F-B67E-C97610673E21}" type="slidenum">
              <a:rPr lang="en-US" altLang="zh-CN" smtClean="0"/>
              <a:t>52</a:t>
            </a:fld>
            <a:endParaRPr lang="en-US" altLang="zh-CN" dirty="0"/>
          </a:p>
        </p:txBody>
      </p:sp>
      <p:graphicFrame>
        <p:nvGraphicFramePr>
          <p:cNvPr id="3" name="对象 2"/>
          <p:cNvGraphicFramePr>
            <a:graphicFrameLocks noChangeAspect="1"/>
          </p:cNvGraphicFramePr>
          <p:nvPr/>
        </p:nvGraphicFramePr>
        <p:xfrm>
          <a:off x="3563888" y="2075003"/>
          <a:ext cx="1296541" cy="417893"/>
        </p:xfrm>
        <a:graphic>
          <a:graphicData uri="http://schemas.openxmlformats.org/presentationml/2006/ole">
            <mc:AlternateContent xmlns:mc="http://schemas.openxmlformats.org/markup-compatibility/2006">
              <mc:Choice xmlns:v="urn:schemas-microsoft-com:vml" Requires="v">
                <p:oleObj name="公式" r:id="rId2" imgW="762635" imgH="254000" progId="Equation.3">
                  <p:embed/>
                </p:oleObj>
              </mc:Choice>
              <mc:Fallback>
                <p:oleObj name="公式" r:id="rId2" imgW="762635" imgH="254000" progId="Equation.3">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075003"/>
                        <a:ext cx="1296541" cy="417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4954697" y="2079857"/>
          <a:ext cx="1255862" cy="413039"/>
        </p:xfrm>
        <a:graphic>
          <a:graphicData uri="http://schemas.openxmlformats.org/presentationml/2006/ole">
            <mc:AlternateContent xmlns:mc="http://schemas.openxmlformats.org/markup-compatibility/2006">
              <mc:Choice xmlns:v="urn:schemas-microsoft-com:vml" Requires="v">
                <p:oleObj name="公式" r:id="rId4" imgW="761365" imgH="254000" progId="Equation.3">
                  <p:embed/>
                </p:oleObj>
              </mc:Choice>
              <mc:Fallback>
                <p:oleObj name="公式" r:id="rId4" imgW="761365" imgH="2540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4697" y="2079857"/>
                        <a:ext cx="1255862" cy="4130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6278499" y="2080589"/>
          <a:ext cx="1584176" cy="409158"/>
        </p:xfrm>
        <a:graphic>
          <a:graphicData uri="http://schemas.openxmlformats.org/presentationml/2006/ole">
            <mc:AlternateContent xmlns:mc="http://schemas.openxmlformats.org/markup-compatibility/2006">
              <mc:Choice xmlns:v="urn:schemas-microsoft-com:vml" Requires="v">
                <p:oleObj name="公式" r:id="rId6" imgW="862965" imgH="228600" progId="Equation.3">
                  <p:embed/>
                </p:oleObj>
              </mc:Choice>
              <mc:Fallback>
                <p:oleObj name="公式" r:id="rId6" imgW="862965" imgH="228600" progId="Equation.3">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8499" y="2080589"/>
                        <a:ext cx="1584176" cy="4091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1"/>
          <p:cNvSpPr>
            <a:spLocks noChangeArrowheads="1"/>
          </p:cNvSpPr>
          <p:nvPr/>
        </p:nvSpPr>
        <p:spPr bwMode="auto">
          <a:xfrm>
            <a:off x="396552" y="-1039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9" name="Rectangle 44"/>
          <p:cNvSpPr>
            <a:spLocks noChangeArrowheads="1"/>
          </p:cNvSpPr>
          <p:nvPr/>
        </p:nvSpPr>
        <p:spPr bwMode="auto">
          <a:xfrm>
            <a:off x="396552" y="88366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800" b="0" i="0" u="none" strike="noStrike" cap="none" normalizeH="0" baseline="0">
                <a:ln>
                  <a:noFill/>
                </a:ln>
                <a:solidFill>
                  <a:schemeClr val="bg1"/>
                </a:solidFill>
                <a:effectLst/>
                <a:cs typeface="Times New Roman" panose="02020603050405020304" pitchFamily="18" charset="0"/>
              </a:rPr>
              <a:t> </a:t>
            </a:r>
            <a:endParaRPr kumimoji="0" lang="zh-CN" altLang="zh-CN" sz="1800" b="0" i="0" u="none" strike="noStrike" cap="none" normalizeH="0" baseline="0">
              <a:ln>
                <a:noFill/>
              </a:ln>
              <a:solidFill>
                <a:schemeClr val="bg1"/>
              </a:solidFill>
              <a:effectLst/>
              <a:cs typeface="Times New Roman" panose="02020603050405020304" pitchFamily="18" charset="0"/>
            </a:endParaRPr>
          </a:p>
        </p:txBody>
      </p:sp>
      <p:sp>
        <p:nvSpPr>
          <p:cNvPr id="11" name="Rectangle 50"/>
          <p:cNvSpPr>
            <a:spLocks noChangeArrowheads="1"/>
          </p:cNvSpPr>
          <p:nvPr/>
        </p:nvSpPr>
        <p:spPr bwMode="auto">
          <a:xfrm>
            <a:off x="396552" y="-1039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1259632" y="3455027"/>
          <a:ext cx="936104" cy="406021"/>
        </p:xfrm>
        <a:graphic>
          <a:graphicData uri="http://schemas.openxmlformats.org/presentationml/2006/ole">
            <mc:AlternateContent xmlns:mc="http://schemas.openxmlformats.org/markup-compatibility/2006">
              <mc:Choice xmlns:v="urn:schemas-microsoft-com:vml" Requires="v">
                <p:oleObj name="公式" r:id="rId8" imgW="520700" imgH="228600" progId="Equation.3">
                  <p:embed/>
                </p:oleObj>
              </mc:Choice>
              <mc:Fallback>
                <p:oleObj name="公式" r:id="rId8" imgW="520700" imgH="228600" progId="Equation.3">
                  <p:embed/>
                  <p:pic>
                    <p:nvPicPr>
                      <p:cNvPr id="0" name="对象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9632" y="3455027"/>
                        <a:ext cx="936104" cy="406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52"/>
          <p:cNvSpPr>
            <a:spLocks noChangeArrowheads="1"/>
          </p:cNvSpPr>
          <p:nvPr/>
        </p:nvSpPr>
        <p:spPr bwMode="auto">
          <a:xfrm>
            <a:off x="396552" y="-1039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4" name="对象 13"/>
          <p:cNvGraphicFramePr>
            <a:graphicFrameLocks noChangeAspect="1"/>
          </p:cNvGraphicFramePr>
          <p:nvPr/>
        </p:nvGraphicFramePr>
        <p:xfrm>
          <a:off x="2411760" y="3474981"/>
          <a:ext cx="360040" cy="317682"/>
        </p:xfrm>
        <a:graphic>
          <a:graphicData uri="http://schemas.openxmlformats.org/presentationml/2006/ole">
            <mc:AlternateContent xmlns:mc="http://schemas.openxmlformats.org/markup-compatibility/2006">
              <mc:Choice xmlns:v="urn:schemas-microsoft-com:vml" Requires="v">
                <p:oleObj name="公式" r:id="rId10" imgW="202565" imgH="177165" progId="Equation.3">
                  <p:embed/>
                </p:oleObj>
              </mc:Choice>
              <mc:Fallback>
                <p:oleObj name="公式" r:id="rId10" imgW="202565" imgH="177165" progId="Equation.3">
                  <p:embed/>
                  <p:pic>
                    <p:nvPicPr>
                      <p:cNvPr id="0" name="对象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760" y="3474981"/>
                        <a:ext cx="360040" cy="3176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5.3.4 </a:t>
            </a:r>
            <a:r>
              <a:rPr lang="zh-CN" altLang="en-US" sz="4000" dirty="0">
                <a:solidFill>
                  <a:schemeClr val="bg1"/>
                </a:solidFill>
                <a:latin typeface="Times New Roman" panose="02020603050405020304" pitchFamily="18" charset="0"/>
                <a:ea typeface="+mn-ea"/>
                <a:cs typeface="Times New Roman" panose="02020603050405020304" pitchFamily="18" charset="0"/>
              </a:rPr>
              <a:t>增益耦合</a:t>
            </a:r>
            <a:r>
              <a:rPr lang="en-US" altLang="zh-CN" sz="4000" dirty="0">
                <a:solidFill>
                  <a:schemeClr val="bg1"/>
                </a:solidFill>
                <a:latin typeface="Times New Roman" panose="02020603050405020304" pitchFamily="18" charset="0"/>
                <a:ea typeface="+mn-ea"/>
                <a:cs typeface="Times New Roman" panose="02020603050405020304" pitchFamily="18" charset="0"/>
              </a:rPr>
              <a:t>DFB-LD</a:t>
            </a:r>
            <a:endParaRPr lang="en-US" altLang="zh-CN"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53</a:t>
            </a:fld>
            <a:endParaRPr lang="en-US" altLang="zh-CN" dirty="0"/>
          </a:p>
        </p:txBody>
      </p:sp>
      <p:sp>
        <p:nvSpPr>
          <p:cNvPr id="2" name="TextBox 1"/>
          <p:cNvSpPr txBox="1"/>
          <p:nvPr/>
        </p:nvSpPr>
        <p:spPr>
          <a:xfrm>
            <a:off x="1151620" y="2564904"/>
            <a:ext cx="6840760" cy="1923604"/>
          </a:xfrm>
          <a:prstGeom prst="rect">
            <a:avLst/>
          </a:prstGeom>
          <a:noFill/>
          <a:ln w="28575">
            <a:solidFill>
              <a:srgbClr val="C00000"/>
            </a:solidFill>
          </a:ln>
        </p:spPr>
        <p:txBody>
          <a:bodyPr wrap="square" rtlCol="0">
            <a:spAutoFit/>
          </a:bodyPr>
          <a:lstStyle/>
          <a:p>
            <a:pPr lvl="0" algn="ctr">
              <a:lnSpc>
                <a:spcPct val="150000"/>
              </a:lnSpc>
              <a:spcBef>
                <a:spcPts val="600"/>
              </a:spcBef>
              <a:spcAft>
                <a:spcPts val="600"/>
              </a:spcAft>
            </a:pPr>
            <a:r>
              <a:rPr lang="zh-CN" altLang="zh-CN" sz="2800" b="1" dirty="0">
                <a:solidFill>
                  <a:schemeClr val="bg1"/>
                </a:solidFill>
                <a:cs typeface="Times New Roman" panose="02020603050405020304" pitchFamily="18" charset="0"/>
              </a:rPr>
              <a:t>注意区别：</a:t>
            </a:r>
            <a:endParaRPr lang="en-US" altLang="zh-CN" sz="2800" b="1"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增益导引</a:t>
            </a:r>
            <a:r>
              <a:rPr lang="en-US" altLang="zh-CN" dirty="0">
                <a:solidFill>
                  <a:schemeClr val="bg1"/>
                </a:solidFill>
                <a:cs typeface="Times New Roman" panose="02020603050405020304" pitchFamily="18" charset="0"/>
              </a:rPr>
              <a:t>(gain guiding)</a:t>
            </a:r>
            <a:r>
              <a:rPr lang="zh-CN" altLang="zh-CN" dirty="0">
                <a:solidFill>
                  <a:schemeClr val="bg1"/>
                </a:solidFill>
                <a:cs typeface="Times New Roman" panose="02020603050405020304" pitchFamily="18" charset="0"/>
              </a:rPr>
              <a:t>，折射率导引，选择横模。</a:t>
            </a:r>
            <a:endParaRPr lang="en-US" altLang="zh-CN" dirty="0">
              <a:solidFill>
                <a:schemeClr val="bg1"/>
              </a:solidFill>
              <a:cs typeface="Times New Roman" panose="02020603050405020304" pitchFamily="18" charset="0"/>
            </a:endParaRPr>
          </a:p>
          <a:p>
            <a:r>
              <a:rPr lang="zh-CN" altLang="zh-CN" dirty="0">
                <a:solidFill>
                  <a:schemeClr val="bg1"/>
                </a:solidFill>
                <a:cs typeface="Times New Roman" panose="02020603050405020304" pitchFamily="18" charset="0"/>
              </a:rPr>
              <a:t>增益耦合</a:t>
            </a:r>
            <a:r>
              <a:rPr lang="en-US" altLang="zh-CN" dirty="0">
                <a:solidFill>
                  <a:schemeClr val="bg1"/>
                </a:solidFill>
                <a:cs typeface="Times New Roman" panose="02020603050405020304" pitchFamily="18" charset="0"/>
              </a:rPr>
              <a:t>(gain coupling)</a:t>
            </a:r>
            <a:r>
              <a:rPr lang="zh-CN" altLang="zh-CN" dirty="0">
                <a:solidFill>
                  <a:schemeClr val="bg1"/>
                </a:solidFill>
                <a:cs typeface="Times New Roman" panose="02020603050405020304" pitchFamily="18" charset="0"/>
              </a:rPr>
              <a:t>，折射率耦合，选择纵模。</a:t>
            </a:r>
          </a:p>
          <a:p>
            <a:endParaRPr lang="zh-CN" altLang="en-US" dirty="0">
              <a:solidFill>
                <a:schemeClr val="bg1"/>
              </a:solidFill>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54</a:t>
            </a:fld>
            <a:endParaRPr lang="en-US" altLang="zh-CN" dirty="0"/>
          </a:p>
        </p:txBody>
      </p:sp>
      <p:grpSp>
        <p:nvGrpSpPr>
          <p:cNvPr id="2" name="Group 4"/>
          <p:cNvGrpSpPr/>
          <p:nvPr/>
        </p:nvGrpSpPr>
        <p:grpSpPr bwMode="auto">
          <a:xfrm>
            <a:off x="2414228" y="4034130"/>
            <a:ext cx="4315544" cy="2322220"/>
            <a:chOff x="3893" y="12052"/>
            <a:chExt cx="5801" cy="2957"/>
          </a:xfrm>
        </p:grpSpPr>
        <p:graphicFrame>
          <p:nvGraphicFramePr>
            <p:cNvPr id="5122" name="Object 1024"/>
            <p:cNvGraphicFramePr>
              <a:graphicFrameLocks noChangeAspect="1"/>
            </p:cNvGraphicFramePr>
            <p:nvPr/>
          </p:nvGraphicFramePr>
          <p:xfrm>
            <a:off x="3893" y="12052"/>
            <a:ext cx="5801" cy="2248"/>
          </p:xfrm>
          <a:graphic>
            <a:graphicData uri="http://schemas.openxmlformats.org/presentationml/2006/ole">
              <mc:AlternateContent xmlns:mc="http://schemas.openxmlformats.org/markup-compatibility/2006">
                <mc:Choice xmlns:v="urn:schemas-microsoft-com:vml" Requires="v">
                  <p:oleObj name="Image" r:id="rId3" imgW="3695700" imgH="1432560" progId="">
                    <p:embed/>
                  </p:oleObj>
                </mc:Choice>
                <mc:Fallback>
                  <p:oleObj name="Image" r:id="rId3" imgW="3695700" imgH="14325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 y="12052"/>
                          <a:ext cx="5801" cy="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6"/>
            <p:cNvSpPr txBox="1">
              <a:spLocks noChangeArrowheads="1"/>
            </p:cNvSpPr>
            <p:nvPr/>
          </p:nvSpPr>
          <p:spPr bwMode="auto">
            <a:xfrm>
              <a:off x="3893" y="14289"/>
              <a:ext cx="5801" cy="720"/>
            </a:xfrm>
            <a:prstGeom prst="rect">
              <a:avLst/>
            </a:prstGeom>
            <a:noFill/>
            <a:ln w="9525">
              <a:noFill/>
              <a:miter lim="800000"/>
            </a:ln>
          </p:spPr>
          <p:txBody>
            <a:bodyPr/>
            <a:lstStyle/>
            <a:p>
              <a:pPr algn="ctr">
                <a:spcBef>
                  <a:spcPts val="750"/>
                </a:spcBef>
                <a:spcAft>
                  <a:spcPts val="800"/>
                </a:spcAft>
              </a:pPr>
              <a:r>
                <a:rPr lang="zh-CN" altLang="en-US" sz="1800" dirty="0">
                  <a:solidFill>
                    <a:schemeClr val="bg1"/>
                  </a:solidFill>
                  <a:ea typeface="+mj-ea"/>
                  <a:cs typeface="Times New Roman" panose="02020603050405020304" pitchFamily="18" charset="0"/>
                </a:rPr>
                <a:t>图</a:t>
              </a:r>
              <a:r>
                <a:rPr lang="en-US" altLang="zh-CN" sz="1800" dirty="0">
                  <a:solidFill>
                    <a:schemeClr val="bg1"/>
                  </a:solidFill>
                  <a:ea typeface="+mj-ea"/>
                  <a:cs typeface="Times New Roman" panose="02020603050405020304" pitchFamily="18" charset="0"/>
                </a:rPr>
                <a:t>5.12 DBR</a:t>
              </a:r>
              <a:r>
                <a:rPr lang="zh-CN" altLang="en-US" sz="1800" dirty="0">
                  <a:solidFill>
                    <a:schemeClr val="bg1"/>
                  </a:solidFill>
                  <a:ea typeface="+mj-ea"/>
                  <a:cs typeface="Times New Roman" panose="02020603050405020304" pitchFamily="18" charset="0"/>
                </a:rPr>
                <a:t>激光器</a:t>
              </a:r>
            </a:p>
          </p:txBody>
        </p:sp>
      </p:grpSp>
      <p:sp>
        <p:nvSpPr>
          <p:cNvPr id="9" name="TextBox 1"/>
          <p:cNvSpPr txBox="1"/>
          <p:nvPr/>
        </p:nvSpPr>
        <p:spPr>
          <a:xfrm>
            <a:off x="503040" y="1578272"/>
            <a:ext cx="7957392" cy="205941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200" dirty="0">
                <a:solidFill>
                  <a:schemeClr val="bg1"/>
                </a:solidFill>
                <a:cs typeface="Times New Roman" panose="02020603050405020304" pitchFamily="18" charset="0"/>
              </a:rPr>
              <a:t>DBR</a:t>
            </a:r>
            <a:r>
              <a:rPr lang="zh-CN" altLang="zh-CN" sz="2200" dirty="0">
                <a:solidFill>
                  <a:schemeClr val="bg1"/>
                </a:solidFill>
                <a:cs typeface="Times New Roman" panose="02020603050405020304" pitchFamily="18" charset="0"/>
              </a:rPr>
              <a:t>的典型结构如图</a:t>
            </a:r>
            <a:r>
              <a:rPr lang="en-US" altLang="zh-CN" sz="2200" dirty="0">
                <a:solidFill>
                  <a:schemeClr val="bg1"/>
                </a:solidFill>
                <a:cs typeface="Times New Roman" panose="02020603050405020304" pitchFamily="18" charset="0"/>
              </a:rPr>
              <a:t>5.12</a:t>
            </a:r>
            <a:r>
              <a:rPr lang="zh-CN" altLang="zh-CN" sz="2200" dirty="0">
                <a:solidFill>
                  <a:schemeClr val="bg1"/>
                </a:solidFill>
                <a:cs typeface="Times New Roman" panose="02020603050405020304" pitchFamily="18" charset="0"/>
              </a:rPr>
              <a:t>所示。</a:t>
            </a:r>
            <a:r>
              <a:rPr lang="en-US" altLang="zh-CN" sz="2200" dirty="0">
                <a:solidFill>
                  <a:schemeClr val="bg1"/>
                </a:solidFill>
                <a:cs typeface="Times New Roman" panose="02020603050405020304" pitchFamily="18" charset="0"/>
              </a:rPr>
              <a:t>DBR-LD</a:t>
            </a:r>
            <a:r>
              <a:rPr lang="zh-CN" altLang="zh-CN" sz="2200" dirty="0">
                <a:solidFill>
                  <a:schemeClr val="bg1"/>
                </a:solidFill>
                <a:cs typeface="Times New Roman" panose="02020603050405020304" pitchFamily="18" charset="0"/>
              </a:rPr>
              <a:t>等效于</a:t>
            </a:r>
            <a:r>
              <a:rPr lang="en-US" altLang="zh-CN" sz="2200" dirty="0">
                <a:solidFill>
                  <a:schemeClr val="bg1"/>
                </a:solidFill>
                <a:cs typeface="Times New Roman" panose="02020603050405020304" pitchFamily="18" charset="0"/>
              </a:rPr>
              <a:t>F-P </a:t>
            </a:r>
            <a:r>
              <a:rPr lang="zh-CN" altLang="zh-CN" sz="2200" dirty="0">
                <a:solidFill>
                  <a:schemeClr val="bg1"/>
                </a:solidFill>
                <a:cs typeface="Times New Roman" panose="02020603050405020304" pitchFamily="18" charset="0"/>
              </a:rPr>
              <a:t>型</a:t>
            </a:r>
            <a:r>
              <a:rPr lang="en-US" altLang="zh-CN" sz="2200" dirty="0">
                <a:solidFill>
                  <a:schemeClr val="bg1"/>
                </a:solidFill>
                <a:cs typeface="Times New Roman" panose="02020603050405020304" pitchFamily="18" charset="0"/>
              </a:rPr>
              <a:t>LD</a:t>
            </a:r>
            <a:r>
              <a:rPr lang="zh-CN" altLang="en-US" sz="2200" dirty="0">
                <a:solidFill>
                  <a:schemeClr val="bg1"/>
                </a:solidFill>
                <a:cs typeface="Times New Roman" panose="02020603050405020304" pitchFamily="18" charset="0"/>
              </a:rPr>
              <a:t>，</a:t>
            </a:r>
            <a:r>
              <a:rPr lang="zh-CN" altLang="zh-CN" sz="2200" dirty="0">
                <a:solidFill>
                  <a:schemeClr val="bg1"/>
                </a:solidFill>
                <a:cs typeface="Times New Roman" panose="02020603050405020304" pitchFamily="18" charset="0"/>
              </a:rPr>
              <a:t>可算出其等效腔长：</a:t>
            </a:r>
            <a:r>
              <a:rPr lang="en-US" altLang="zh-CN" sz="2200" i="1" dirty="0" err="1">
                <a:solidFill>
                  <a:schemeClr val="bg1"/>
                </a:solidFill>
                <a:cs typeface="Times New Roman" panose="02020603050405020304" pitchFamily="18" charset="0"/>
              </a:rPr>
              <a:t>L</a:t>
            </a:r>
            <a:r>
              <a:rPr lang="en-US" altLang="zh-CN" sz="2200" i="1" baseline="-25000" dirty="0" err="1">
                <a:solidFill>
                  <a:schemeClr val="bg1"/>
                </a:solidFill>
                <a:cs typeface="Times New Roman" panose="02020603050405020304" pitchFamily="18" charset="0"/>
              </a:rPr>
              <a:t>ef</a:t>
            </a:r>
            <a:endParaRPr lang="en-US" altLang="zh-CN" sz="2200" i="1" baseline="-25000" dirty="0">
              <a:solidFill>
                <a:schemeClr val="bg1"/>
              </a:solidFill>
              <a:cs typeface="Times New Roman" panose="02020603050405020304" pitchFamily="18" charset="0"/>
            </a:endParaRPr>
          </a:p>
          <a:p>
            <a:pPr marL="342900" indent="-342900">
              <a:lnSpc>
                <a:spcPct val="150000"/>
              </a:lnSpc>
              <a:buFont typeface="Arial" panose="020B0604020202020204" pitchFamily="34" charset="0"/>
              <a:buChar char="•"/>
            </a:pPr>
            <a:r>
              <a:rPr lang="zh-CN" altLang="zh-CN" sz="2200" dirty="0">
                <a:solidFill>
                  <a:schemeClr val="bg1"/>
                </a:solidFill>
                <a:cs typeface="Times New Roman" panose="02020603050405020304" pitchFamily="18" charset="0"/>
              </a:rPr>
              <a:t>根据如下公式：</a:t>
            </a:r>
            <a:r>
              <a:rPr lang="en-US" altLang="zh-CN" sz="2200" dirty="0">
                <a:solidFill>
                  <a:schemeClr val="bg1"/>
                </a:solidFill>
                <a:cs typeface="Times New Roman" panose="02020603050405020304" pitchFamily="18" charset="0"/>
              </a:rPr>
              <a:t>                          </a:t>
            </a:r>
            <a:r>
              <a:rPr lang="zh-CN" altLang="zh-CN" sz="2200" dirty="0">
                <a:solidFill>
                  <a:schemeClr val="bg1"/>
                </a:solidFill>
                <a:cs typeface="Times New Roman" panose="02020603050405020304" pitchFamily="18" charset="0"/>
              </a:rPr>
              <a:t>，可确定</a:t>
            </a:r>
            <a:r>
              <a:rPr lang="en-US" altLang="zh-CN" sz="2200" dirty="0">
                <a:solidFill>
                  <a:schemeClr val="bg1"/>
                </a:solidFill>
                <a:cs typeface="Times New Roman" panose="02020603050405020304" pitchFamily="18" charset="0"/>
              </a:rPr>
              <a:t>DBR</a:t>
            </a:r>
            <a:r>
              <a:rPr lang="zh-CN" altLang="zh-CN" sz="2200" dirty="0">
                <a:solidFill>
                  <a:schemeClr val="bg1"/>
                </a:solidFill>
                <a:cs typeface="Times New Roman" panose="02020603050405020304" pitchFamily="18" charset="0"/>
              </a:rPr>
              <a:t>的模式选择原则。</a:t>
            </a:r>
          </a:p>
          <a:p>
            <a:pPr marL="342900" indent="-342900">
              <a:lnSpc>
                <a:spcPct val="150000"/>
              </a:lnSpc>
              <a:buFont typeface="Arial" panose="020B0604020202020204" pitchFamily="34" charset="0"/>
              <a:buChar char="•"/>
            </a:pPr>
            <a:r>
              <a:rPr lang="en-US" altLang="zh-CN" sz="2200" dirty="0">
                <a:solidFill>
                  <a:schemeClr val="bg1"/>
                </a:solidFill>
                <a:cs typeface="Times New Roman" panose="02020603050405020304" pitchFamily="18" charset="0"/>
              </a:rPr>
              <a:t>DBR-LD</a:t>
            </a:r>
            <a:r>
              <a:rPr lang="zh-CN" altLang="zh-CN" sz="2200" dirty="0">
                <a:solidFill>
                  <a:schemeClr val="bg1"/>
                </a:solidFill>
                <a:cs typeface="Times New Roman" panose="02020603050405020304" pitchFamily="18" charset="0"/>
              </a:rPr>
              <a:t>的光栅反射器的反射率可以通过耦合方程求出。</a:t>
            </a:r>
            <a:endParaRPr lang="zh-CN" altLang="en-US" sz="2200" dirty="0">
              <a:solidFill>
                <a:schemeClr val="bg1"/>
              </a:solidFill>
              <a:cs typeface="Times New Roman" panose="02020603050405020304" pitchFamily="18" charset="0"/>
            </a:endParaRPr>
          </a:p>
        </p:txBody>
      </p:sp>
      <p:sp>
        <p:nvSpPr>
          <p:cNvPr id="10" name="Rectangle 47"/>
          <p:cNvSpPr>
            <a:spLocks noChangeArrowheads="1"/>
          </p:cNvSpPr>
          <p:nvPr/>
        </p:nvSpPr>
        <p:spPr bwMode="auto">
          <a:xfrm>
            <a:off x="-180528" y="-3385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2828925" y="2564904"/>
          <a:ext cx="1743075" cy="581025"/>
        </p:xfrm>
        <a:graphic>
          <a:graphicData uri="http://schemas.openxmlformats.org/presentationml/2006/ole">
            <mc:AlternateContent xmlns:mc="http://schemas.openxmlformats.org/markup-compatibility/2006">
              <mc:Choice xmlns:v="urn:schemas-microsoft-com:vml" Requires="v">
                <p:oleObj name="公式" r:id="rId5" imgW="1181100" imgH="393700" progId="Equation.3">
                  <p:embed/>
                </p:oleObj>
              </mc:Choice>
              <mc:Fallback>
                <p:oleObj name="公式" r:id="rId5" imgW="1181100" imgH="3937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8925" y="2564904"/>
                        <a:ext cx="17430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49"/>
          <p:cNvSpPr>
            <a:spLocks noChangeArrowheads="1"/>
          </p:cNvSpPr>
          <p:nvPr/>
        </p:nvSpPr>
        <p:spPr bwMode="auto">
          <a:xfrm>
            <a:off x="-180528" y="-3385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51"/>
          <p:cNvSpPr>
            <a:spLocks noChangeArrowheads="1"/>
          </p:cNvSpPr>
          <p:nvPr/>
        </p:nvSpPr>
        <p:spPr bwMode="auto">
          <a:xfrm>
            <a:off x="-180528" y="-33856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页脚占位符 10"/>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12" name="灯片编号占位符 11"/>
          <p:cNvSpPr>
            <a:spLocks noGrp="1"/>
          </p:cNvSpPr>
          <p:nvPr>
            <p:ph type="sldNum" sz="quarter" idx="12"/>
          </p:nvPr>
        </p:nvSpPr>
        <p:spPr/>
        <p:txBody>
          <a:bodyPr/>
          <a:lstStyle/>
          <a:p>
            <a:pPr>
              <a:defRPr/>
            </a:pPr>
            <a:fld id="{21DB720A-B55F-482F-B67E-C97610673E21}" type="slidenum">
              <a:rPr lang="en-US" altLang="zh-CN" smtClean="0"/>
              <a:t>55</a:t>
            </a:fld>
            <a:endParaRPr lang="en-US" altLang="zh-CN" dirty="0"/>
          </a:p>
        </p:txBody>
      </p:sp>
      <p:sp>
        <p:nvSpPr>
          <p:cNvPr id="2" name="TextBox 1"/>
          <p:cNvSpPr txBox="1"/>
          <p:nvPr/>
        </p:nvSpPr>
        <p:spPr>
          <a:xfrm>
            <a:off x="683568" y="1412776"/>
            <a:ext cx="7776864" cy="6300571"/>
          </a:xfrm>
          <a:prstGeom prst="rect">
            <a:avLst/>
          </a:prstGeom>
          <a:noFill/>
        </p:spPr>
        <p:txBody>
          <a:bodyPr wrap="square" rtlCol="0">
            <a:spAutoFit/>
          </a:bodyPr>
          <a:lstStyle/>
          <a:p>
            <a:pPr marL="342900" indent="-342900">
              <a:buFont typeface="Arial" panose="020B0604020202020204" pitchFamily="34" charset="0"/>
              <a:buChar char="•"/>
            </a:pPr>
            <a:r>
              <a:rPr lang="zh-CN" altLang="zh-CN" sz="2200" dirty="0">
                <a:solidFill>
                  <a:schemeClr val="bg1"/>
                </a:solidFill>
                <a:cs typeface="Times New Roman" panose="02020603050405020304" pitchFamily="18" charset="0"/>
              </a:rPr>
              <a:t>令光栅反射器起始于</a:t>
            </a:r>
            <a:r>
              <a:rPr lang="en-US" altLang="zh-CN" sz="2200" i="1" dirty="0">
                <a:solidFill>
                  <a:schemeClr val="bg1"/>
                </a:solidFill>
                <a:cs typeface="Times New Roman" panose="02020603050405020304" pitchFamily="18" charset="0"/>
              </a:rPr>
              <a:t>z=0</a:t>
            </a:r>
            <a:r>
              <a:rPr lang="zh-CN" altLang="zh-CN" sz="2200" dirty="0">
                <a:solidFill>
                  <a:schemeClr val="bg1"/>
                </a:solidFill>
                <a:cs typeface="Times New Roman" panose="02020603050405020304" pitchFamily="18" charset="0"/>
              </a:rPr>
              <a:t>处而止于</a:t>
            </a:r>
            <a:r>
              <a:rPr lang="en-US" altLang="zh-CN" sz="2200" i="1" dirty="0">
                <a:solidFill>
                  <a:schemeClr val="bg1"/>
                </a:solidFill>
                <a:cs typeface="Times New Roman" panose="02020603050405020304" pitchFamily="18" charset="0"/>
              </a:rPr>
              <a:t>z</a:t>
            </a:r>
            <a:r>
              <a:rPr lang="zh-CN" altLang="zh-CN" sz="2200" i="1" dirty="0">
                <a:solidFill>
                  <a:schemeClr val="bg1"/>
                </a:solidFill>
                <a:cs typeface="Times New Roman" panose="02020603050405020304" pitchFamily="18" charset="0"/>
              </a:rPr>
              <a:t>＝</a:t>
            </a:r>
            <a:r>
              <a:rPr lang="en-US" altLang="zh-CN" sz="2200" i="1" dirty="0">
                <a:solidFill>
                  <a:schemeClr val="bg1"/>
                </a:solidFill>
                <a:cs typeface="Times New Roman" panose="02020603050405020304" pitchFamily="18" charset="0"/>
              </a:rPr>
              <a:t>L</a:t>
            </a:r>
            <a:r>
              <a:rPr lang="zh-CN" altLang="zh-CN" sz="2200" dirty="0">
                <a:solidFill>
                  <a:schemeClr val="bg1"/>
                </a:solidFill>
                <a:cs typeface="Times New Roman" panose="02020603050405020304" pitchFamily="18" charset="0"/>
              </a:rPr>
              <a:t>处，则光电场的反射系数如下：</a:t>
            </a:r>
            <a:r>
              <a:rPr lang="en-US" altLang="zh-CN" sz="2200" dirty="0">
                <a:solidFill>
                  <a:schemeClr val="bg1"/>
                </a:solidFill>
                <a:cs typeface="Times New Roman" panose="02020603050405020304" pitchFamily="18" charset="0"/>
              </a:rPr>
              <a:t>	</a:t>
            </a:r>
            <a:endParaRPr lang="zh-CN"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200" dirty="0">
                <a:solidFill>
                  <a:schemeClr val="bg1"/>
                </a:solidFill>
                <a:cs typeface="Times New Roman" panose="02020603050405020304" pitchFamily="18" charset="0"/>
              </a:rPr>
              <a:t>而功率的反射系数则为光电场反射率的模的平方，即</a:t>
            </a: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200" dirty="0">
                <a:solidFill>
                  <a:schemeClr val="bg1"/>
                </a:solidFill>
                <a:cs typeface="Times New Roman" panose="02020603050405020304" pitchFamily="18" charset="0"/>
              </a:rPr>
              <a:t>通常在分析</a:t>
            </a:r>
            <a:r>
              <a:rPr lang="en-US" altLang="zh-CN" sz="2200" dirty="0">
                <a:solidFill>
                  <a:schemeClr val="bg1"/>
                </a:solidFill>
                <a:cs typeface="Times New Roman" panose="02020603050405020304" pitchFamily="18" charset="0"/>
              </a:rPr>
              <a:t>DBR-LD</a:t>
            </a:r>
            <a:r>
              <a:rPr lang="zh-CN" altLang="zh-CN" sz="2200" dirty="0">
                <a:solidFill>
                  <a:schemeClr val="bg1"/>
                </a:solidFill>
                <a:cs typeface="Times New Roman" panose="02020603050405020304" pitchFamily="18" charset="0"/>
              </a:rPr>
              <a:t>的工作特性时均假定其光栅区波导的增益或损耗为零，这样，当</a:t>
            </a:r>
            <a:r>
              <a:rPr lang="en-US" altLang="zh-CN" sz="2200" i="1" dirty="0">
                <a:solidFill>
                  <a:schemeClr val="bg1"/>
                </a:solidFill>
                <a:cs typeface="Times New Roman" panose="02020603050405020304" pitchFamily="18" charset="0"/>
                <a:sym typeface="Symbol" panose="05050102010706020507"/>
              </a:rPr>
              <a:t></a:t>
            </a:r>
            <a:r>
              <a:rPr lang="zh-CN" altLang="zh-CN" sz="2200" i="1" dirty="0">
                <a:solidFill>
                  <a:schemeClr val="bg1"/>
                </a:solidFill>
                <a:cs typeface="Times New Roman" panose="02020603050405020304" pitchFamily="18" charset="0"/>
              </a:rPr>
              <a:t>＝</a:t>
            </a:r>
            <a:r>
              <a:rPr lang="en-US" altLang="zh-CN" sz="2200" i="1" dirty="0">
                <a:solidFill>
                  <a:schemeClr val="bg1"/>
                </a:solidFill>
                <a:cs typeface="Times New Roman" panose="02020603050405020304" pitchFamily="18" charset="0"/>
              </a:rPr>
              <a:t>0</a:t>
            </a:r>
            <a:r>
              <a:rPr lang="zh-CN" altLang="zh-CN" sz="2200" dirty="0">
                <a:solidFill>
                  <a:schemeClr val="bg1"/>
                </a:solidFill>
                <a:cs typeface="Times New Roman" panose="02020603050405020304" pitchFamily="18" charset="0"/>
              </a:rPr>
              <a:t>时可获得最大反射率</a:t>
            </a:r>
          </a:p>
          <a:p>
            <a:pPr>
              <a:spcBef>
                <a:spcPts val="600"/>
              </a:spcBef>
              <a:spcAft>
                <a:spcPts val="600"/>
              </a:spcAft>
            </a:pPr>
            <a:r>
              <a:rPr lang="en-US" altLang="zh-CN" sz="2200" i="1" dirty="0">
                <a:solidFill>
                  <a:schemeClr val="bg1"/>
                </a:solidFill>
                <a:cs typeface="Times New Roman" panose="02020603050405020304" pitchFamily="18" charset="0"/>
              </a:rPr>
              <a:t>	</a:t>
            </a:r>
            <a:endParaRPr lang="zh-CN" altLang="zh-CN" sz="2200" dirty="0">
              <a:solidFill>
                <a:schemeClr val="bg1"/>
              </a:solidFill>
              <a:cs typeface="Times New Roman" panose="02020603050405020304" pitchFamily="18" charset="0"/>
            </a:endParaRPr>
          </a:p>
          <a:p>
            <a:pPr marL="342900" indent="-342900">
              <a:lnSpc>
                <a:spcPct val="125000"/>
              </a:lnSpc>
              <a:buFont typeface="Arial" panose="020B0604020202020204" pitchFamily="34" charset="0"/>
              <a:buChar char="•"/>
            </a:pPr>
            <a:endParaRPr lang="zh-CN" altLang="zh-CN" sz="2200" dirty="0">
              <a:solidFill>
                <a:schemeClr val="bg1"/>
              </a:solidFill>
              <a:cs typeface="Times New Roman" panose="02020603050405020304" pitchFamily="18" charset="0"/>
            </a:endParaRPr>
          </a:p>
          <a:p>
            <a:pPr>
              <a:lnSpc>
                <a:spcPct val="125000"/>
              </a:lnSpc>
            </a:pPr>
            <a:r>
              <a:rPr lang="en-US" altLang="zh-CN" sz="2200" dirty="0">
                <a:solidFill>
                  <a:schemeClr val="bg1"/>
                </a:solidFill>
                <a:cs typeface="Times New Roman" panose="02020603050405020304" pitchFamily="18" charset="0"/>
              </a:rPr>
              <a:t>	</a:t>
            </a:r>
            <a:endParaRPr lang="zh-CN" altLang="zh-CN" sz="2200" dirty="0">
              <a:solidFill>
                <a:schemeClr val="bg1"/>
              </a:solidFill>
              <a:cs typeface="Times New Roman" panose="02020603050405020304" pitchFamily="18" charset="0"/>
            </a:endParaRPr>
          </a:p>
          <a:p>
            <a:pPr marL="342900" indent="-342900">
              <a:lnSpc>
                <a:spcPct val="125000"/>
              </a:lnSpc>
              <a:buFont typeface="Arial" panose="020B0604020202020204" pitchFamily="34" charset="0"/>
              <a:buChar char="•"/>
            </a:pPr>
            <a:endParaRPr lang="zh-CN" altLang="zh-CN" sz="2200" dirty="0">
              <a:solidFill>
                <a:schemeClr val="bg1"/>
              </a:solidFill>
              <a:cs typeface="Times New Roman" panose="02020603050405020304" pitchFamily="18" charset="0"/>
            </a:endParaRPr>
          </a:p>
          <a:p>
            <a:pPr marL="342900" indent="-342900">
              <a:lnSpc>
                <a:spcPct val="125000"/>
              </a:lnSpc>
              <a:buFont typeface="Arial" panose="020B0604020202020204" pitchFamily="34" charset="0"/>
              <a:buChar char="•"/>
            </a:pPr>
            <a:endParaRPr lang="zh-CN" altLang="en-US" sz="2200" dirty="0">
              <a:solidFill>
                <a:schemeClr val="bg1"/>
              </a:solidFill>
              <a:cs typeface="Times New Roman" panose="02020603050405020304" pitchFamily="18" charset="0"/>
            </a:endParaRPr>
          </a:p>
        </p:txBody>
      </p:sp>
      <p:sp>
        <p:nvSpPr>
          <p:cNvPr id="3" name="Rectangle 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549629" y="1773605"/>
          <a:ext cx="2044740" cy="681580"/>
        </p:xfrm>
        <a:graphic>
          <a:graphicData uri="http://schemas.openxmlformats.org/presentationml/2006/ole">
            <mc:AlternateContent xmlns:mc="http://schemas.openxmlformats.org/markup-compatibility/2006">
              <mc:Choice xmlns:v="urn:schemas-microsoft-com:vml" Requires="v">
                <p:oleObj name="公式" r:id="rId3" imgW="1181100" imgH="393700" progId="Equation.3">
                  <p:embed/>
                </p:oleObj>
              </mc:Choice>
              <mc:Fallback>
                <p:oleObj name="公式" r:id="rId3" imgW="1181100" imgH="3937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29" y="1773605"/>
                        <a:ext cx="2044740" cy="681580"/>
                      </a:xfrm>
                      <a:prstGeom prst="rect">
                        <a:avLst/>
                      </a:prstGeom>
                      <a:noFill/>
                    </p:spPr>
                  </p:pic>
                </p:oleObj>
              </mc:Fallback>
            </mc:AlternateContent>
          </a:graphicData>
        </a:graphic>
      </p:graphicFrame>
      <p:sp>
        <p:nvSpPr>
          <p:cNvPr id="5" name="Rectangle 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569118" y="2924944"/>
          <a:ext cx="4005764" cy="649036"/>
        </p:xfrm>
        <a:graphic>
          <a:graphicData uri="http://schemas.openxmlformats.org/presentationml/2006/ole">
            <mc:AlternateContent xmlns:mc="http://schemas.openxmlformats.org/markup-compatibility/2006">
              <mc:Choice xmlns:v="urn:schemas-microsoft-com:vml" Requires="v">
                <p:oleObj name="公式" r:id="rId5" imgW="2565400" imgH="419100" progId="Equation.3">
                  <p:embed/>
                </p:oleObj>
              </mc:Choice>
              <mc:Fallback>
                <p:oleObj name="公式" r:id="rId5" imgW="25654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118" y="2924944"/>
                        <a:ext cx="4005764" cy="649036"/>
                      </a:xfrm>
                      <a:prstGeom prst="rect">
                        <a:avLst/>
                      </a:prstGeom>
                      <a:noFill/>
                    </p:spPr>
                  </p:pic>
                </p:oleObj>
              </mc:Fallback>
            </mc:AlternateContent>
          </a:graphicData>
        </a:graphic>
      </p:graphicFrame>
      <p:sp>
        <p:nvSpPr>
          <p:cNvPr id="7" name="Rectangle 5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2690812" y="3697826"/>
          <a:ext cx="3762376" cy="811294"/>
        </p:xfrm>
        <a:graphic>
          <a:graphicData uri="http://schemas.openxmlformats.org/presentationml/2006/ole">
            <mc:AlternateContent xmlns:mc="http://schemas.openxmlformats.org/markup-compatibility/2006">
              <mc:Choice xmlns:v="urn:schemas-microsoft-com:vml" Requires="v">
                <p:oleObj name="公式" r:id="rId7" imgW="2489200" imgH="533400" progId="Equation.3">
                  <p:embed/>
                </p:oleObj>
              </mc:Choice>
              <mc:Fallback>
                <p:oleObj name="公式" r:id="rId7" imgW="2489200" imgH="5334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0812" y="3697826"/>
                        <a:ext cx="3762376" cy="811294"/>
                      </a:xfrm>
                      <a:prstGeom prst="rect">
                        <a:avLst/>
                      </a:prstGeom>
                      <a:noFill/>
                    </p:spPr>
                  </p:pic>
                </p:oleObj>
              </mc:Fallback>
            </mc:AlternateContent>
          </a:graphicData>
        </a:graphic>
      </p:graphicFrame>
      <p:sp>
        <p:nvSpPr>
          <p:cNvPr id="9" name="矩形 8"/>
          <p:cNvSpPr/>
          <p:nvPr/>
        </p:nvSpPr>
        <p:spPr>
          <a:xfrm>
            <a:off x="7164288" y="2944300"/>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(5.3.17)</a:t>
            </a:r>
            <a:endParaRPr lang="zh-CN" altLang="en-US" dirty="0">
              <a:solidFill>
                <a:schemeClr val="bg1"/>
              </a:solidFill>
              <a:cs typeface="Times New Roman" panose="02020603050405020304" pitchFamily="18" charset="0"/>
            </a:endParaRPr>
          </a:p>
        </p:txBody>
      </p:sp>
      <p:sp>
        <p:nvSpPr>
          <p:cNvPr id="10" name="矩形 9"/>
          <p:cNvSpPr/>
          <p:nvPr/>
        </p:nvSpPr>
        <p:spPr>
          <a:xfrm>
            <a:off x="7164288" y="3849645"/>
            <a:ext cx="1159292" cy="461665"/>
          </a:xfrm>
          <a:prstGeom prst="rect">
            <a:avLst/>
          </a:prstGeom>
        </p:spPr>
        <p:txBody>
          <a:bodyPr wrap="none">
            <a:spAutoFit/>
          </a:bodyPr>
          <a:lstStyle/>
          <a:p>
            <a:r>
              <a:rPr lang="en-US" altLang="zh-CN" dirty="0">
                <a:solidFill>
                  <a:schemeClr val="bg1"/>
                </a:solidFill>
                <a:cs typeface="Times New Roman" panose="02020603050405020304" pitchFamily="18" charset="0"/>
              </a:rPr>
              <a:t>(5.3.18)</a:t>
            </a:r>
            <a:endParaRPr lang="zh-CN" altLang="en-US" dirty="0">
              <a:solidFill>
                <a:schemeClr val="bg1"/>
              </a:solidFill>
              <a:cs typeface="Times New Roman" panose="02020603050405020304" pitchFamily="18" charset="0"/>
            </a:endParaRPr>
          </a:p>
        </p:txBody>
      </p:sp>
      <p:sp>
        <p:nvSpPr>
          <p:cNvPr id="16"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graphicFrame>
        <p:nvGraphicFramePr>
          <p:cNvPr id="17" name="对象 16"/>
          <p:cNvGraphicFramePr>
            <a:graphicFrameLocks noChangeAspect="1"/>
          </p:cNvGraphicFramePr>
          <p:nvPr/>
        </p:nvGraphicFramePr>
        <p:xfrm>
          <a:off x="3638550" y="5632473"/>
          <a:ext cx="1866900" cy="504825"/>
        </p:xfrm>
        <a:graphic>
          <a:graphicData uri="http://schemas.openxmlformats.org/presentationml/2006/ole">
            <mc:AlternateContent xmlns:mc="http://schemas.openxmlformats.org/markup-compatibility/2006">
              <mc:Choice xmlns:v="urn:schemas-microsoft-com:vml" Requires="v">
                <p:oleObj name="公式" r:id="rId9" imgW="1307465" imgH="355600" progId="Equation.3">
                  <p:embed/>
                </p:oleObj>
              </mc:Choice>
              <mc:Fallback>
                <p:oleObj name="公式" r:id="rId9" imgW="1307465" imgH="355600" progId="Equation.3">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8550" y="5632473"/>
                        <a:ext cx="18669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7229132" y="5703639"/>
            <a:ext cx="1159292" cy="461665"/>
          </a:xfrm>
          <a:prstGeom prst="rect">
            <a:avLst/>
          </a:prstGeom>
        </p:spPr>
        <p:txBody>
          <a:bodyPr wrap="none">
            <a:spAutoFit/>
          </a:bodyPr>
          <a:lstStyle/>
          <a:p>
            <a:r>
              <a:rPr lang="en-US" altLang="zh-CN" dirty="0">
                <a:solidFill>
                  <a:schemeClr val="bg1"/>
                </a:solidFill>
              </a:rPr>
              <a:t>(5.3.19)</a:t>
            </a:r>
            <a:endParaRPr lang="zh-CN" altLang="en-US" dirty="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a:defRPr/>
            </a:pPr>
            <a:fld id="{21DB720A-B55F-482F-B67E-C97610673E21}" type="slidenum">
              <a:rPr lang="en-US" altLang="zh-CN" smtClean="0"/>
              <a:t>56</a:t>
            </a:fld>
            <a:endParaRPr lang="en-US" altLang="zh-CN" dirty="0"/>
          </a:p>
        </p:txBody>
      </p:sp>
      <p:sp>
        <p:nvSpPr>
          <p:cNvPr id="2" name="TextBox 1"/>
          <p:cNvSpPr txBox="1"/>
          <p:nvPr/>
        </p:nvSpPr>
        <p:spPr>
          <a:xfrm>
            <a:off x="457200" y="1412776"/>
            <a:ext cx="8229600" cy="3785652"/>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cs typeface="Times New Roman" panose="02020603050405020304" pitchFamily="18" charset="0"/>
              </a:rPr>
              <a:t>讨论：</a:t>
            </a:r>
            <a:endParaRPr lang="en-US" altLang="zh-CN" sz="2800" dirty="0">
              <a:solidFill>
                <a:schemeClr val="bg1"/>
              </a:solidFill>
              <a:cs typeface="Times New Roman" panose="02020603050405020304" pitchFamily="18" charset="0"/>
            </a:endParaRPr>
          </a:p>
          <a:p>
            <a:pPr marL="914400" lvl="1" indent="-457200">
              <a:buFont typeface="+mj-ea"/>
              <a:buAutoNum type="circleNumDbPlain"/>
            </a:pPr>
            <a:r>
              <a:rPr lang="zh-CN" altLang="zh-CN" dirty="0">
                <a:solidFill>
                  <a:schemeClr val="bg1"/>
                </a:solidFill>
                <a:cs typeface="Times New Roman" panose="02020603050405020304" pitchFamily="18" charset="0"/>
              </a:rPr>
              <a:t>各公式均与波长有关，公式</a:t>
            </a:r>
            <a:r>
              <a:rPr lang="en-US" altLang="zh-CN" dirty="0">
                <a:solidFill>
                  <a:schemeClr val="bg1"/>
                </a:solidFill>
                <a:cs typeface="Times New Roman" panose="02020603050405020304" pitchFamily="18" charset="0"/>
              </a:rPr>
              <a:t>(5.3.19)</a:t>
            </a:r>
            <a:r>
              <a:rPr lang="zh-CN" altLang="zh-CN" dirty="0">
                <a:solidFill>
                  <a:schemeClr val="bg1"/>
                </a:solidFill>
                <a:cs typeface="Times New Roman" panose="02020603050405020304" pitchFamily="18" charset="0"/>
              </a:rPr>
              <a:t>则意味着在布拉格波长处有最大的反射率。</a:t>
            </a:r>
            <a:endParaRPr lang="en-US" altLang="zh-CN" dirty="0">
              <a:solidFill>
                <a:schemeClr val="bg1"/>
              </a:solidFill>
              <a:cs typeface="Times New Roman" panose="02020603050405020304" pitchFamily="18" charset="0"/>
            </a:endParaRPr>
          </a:p>
          <a:p>
            <a:pPr marL="914400" lvl="1" indent="-457200">
              <a:buFont typeface="+mj-ea"/>
              <a:buAutoNum type="circleNumDbPlain"/>
            </a:pPr>
            <a:r>
              <a:rPr lang="zh-CN" altLang="zh-CN" dirty="0">
                <a:solidFill>
                  <a:schemeClr val="bg1"/>
                </a:solidFill>
                <a:cs typeface="Times New Roman" panose="02020603050405020304" pitchFamily="18" charset="0"/>
              </a:rPr>
              <a:t>典型的反射率与波长的关系如图</a:t>
            </a:r>
            <a:r>
              <a:rPr lang="en-US" altLang="zh-CN" dirty="0">
                <a:solidFill>
                  <a:schemeClr val="bg1"/>
                </a:solidFill>
                <a:cs typeface="Times New Roman" panose="02020603050405020304" pitchFamily="18" charset="0"/>
              </a:rPr>
              <a:t>5.13</a:t>
            </a:r>
            <a:r>
              <a:rPr lang="zh-CN" altLang="zh-CN" dirty="0">
                <a:solidFill>
                  <a:schemeClr val="bg1"/>
                </a:solidFill>
                <a:cs typeface="Times New Roman" panose="02020603050405020304" pitchFamily="18" charset="0"/>
              </a:rPr>
              <a:t>所示，</a:t>
            </a:r>
            <a:r>
              <a:rPr lang="en-US" altLang="zh-CN" dirty="0">
                <a:solidFill>
                  <a:schemeClr val="bg1"/>
                </a:solidFill>
                <a:cs typeface="Times New Roman" panose="02020603050405020304" pitchFamily="18" charset="0"/>
              </a:rPr>
              <a:t>DBR</a:t>
            </a:r>
            <a:r>
              <a:rPr lang="zh-CN" altLang="zh-CN" dirty="0">
                <a:solidFill>
                  <a:schemeClr val="bg1"/>
                </a:solidFill>
                <a:cs typeface="Times New Roman" panose="02020603050405020304" pitchFamily="18" charset="0"/>
              </a:rPr>
              <a:t>谐振腔有</a:t>
            </a:r>
            <a:r>
              <a:rPr lang="zh-CN" altLang="zh-CN" dirty="0">
                <a:solidFill>
                  <a:srgbClr val="FF0000"/>
                </a:solidFill>
                <a:cs typeface="Times New Roman" panose="02020603050405020304" pitchFamily="18" charset="0"/>
              </a:rPr>
              <a:t>强烈的波长选择性</a:t>
            </a:r>
            <a:r>
              <a:rPr lang="zh-CN" altLang="zh-CN"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914400" lvl="1" indent="-457200">
              <a:buFont typeface="+mj-ea"/>
              <a:buAutoNum type="circleNumDbPlain"/>
            </a:pPr>
            <a:r>
              <a:rPr lang="zh-CN" altLang="zh-CN" dirty="0">
                <a:solidFill>
                  <a:schemeClr val="bg1"/>
                </a:solidFill>
                <a:cs typeface="Times New Roman" panose="02020603050405020304" pitchFamily="18" charset="0"/>
              </a:rPr>
              <a:t>最终是否在反射率最大处激射，还必须考虑相位的影响。</a:t>
            </a:r>
            <a:r>
              <a:rPr lang="en-US" altLang="zh-CN" dirty="0">
                <a:solidFill>
                  <a:schemeClr val="bg1"/>
                </a:solidFill>
                <a:cs typeface="Times New Roman" panose="02020603050405020304" pitchFamily="18" charset="0"/>
              </a:rPr>
              <a:t>DBR-LD</a:t>
            </a:r>
            <a:r>
              <a:rPr lang="zh-CN" altLang="zh-CN" dirty="0">
                <a:solidFill>
                  <a:schemeClr val="bg1"/>
                </a:solidFill>
                <a:cs typeface="Times New Roman" panose="02020603050405020304" pitchFamily="18" charset="0"/>
              </a:rPr>
              <a:t>单模工作的概率是十分大的</a:t>
            </a:r>
            <a:r>
              <a:rPr lang="zh-CN" altLang="en-US" dirty="0">
                <a:solidFill>
                  <a:schemeClr val="bg1"/>
                </a:solidFill>
                <a:cs typeface="Times New Roman" panose="02020603050405020304" pitchFamily="18" charset="0"/>
              </a:rPr>
              <a:t>，即</a:t>
            </a:r>
            <a:r>
              <a:rPr lang="zh-CN" altLang="zh-CN" dirty="0">
                <a:solidFill>
                  <a:schemeClr val="bg1"/>
                </a:solidFill>
                <a:cs typeface="Times New Roman" panose="02020603050405020304" pitchFamily="18" charset="0"/>
              </a:rPr>
              <a:t>在原理上它是单模工作的。</a:t>
            </a:r>
          </a:p>
          <a:p>
            <a:r>
              <a:rPr lang="en-US" altLang="zh-CN" sz="2200" dirty="0">
                <a:solidFill>
                  <a:schemeClr val="bg1"/>
                </a:solidFill>
                <a:cs typeface="Times New Roman" panose="02020603050405020304" pitchFamily="18" charset="0"/>
              </a:rPr>
              <a:t> </a:t>
            </a:r>
            <a:endParaRPr lang="zh-CN" altLang="zh-CN" sz="2200" dirty="0">
              <a:solidFill>
                <a:schemeClr val="bg1"/>
              </a:solidFill>
              <a:cs typeface="Times New Roman" panose="02020603050405020304" pitchFamily="18" charset="0"/>
            </a:endParaRPr>
          </a:p>
          <a:p>
            <a:endParaRPr lang="zh-CN" altLang="en-US" sz="2200" dirty="0">
              <a:solidFill>
                <a:schemeClr val="bg1"/>
              </a:solidFill>
              <a:cs typeface="Times New Roman" panose="02020603050405020304" pitchFamily="18" charset="0"/>
            </a:endParaRPr>
          </a:p>
        </p:txBody>
      </p:sp>
      <p:sp>
        <p:nvSpPr>
          <p:cNvPr id="3" name="Rectangle 4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57</a:t>
            </a:fld>
            <a:endParaRPr lang="en-US" altLang="zh-CN" dirty="0"/>
          </a:p>
        </p:txBody>
      </p:sp>
      <p:sp>
        <p:nvSpPr>
          <p:cNvPr id="8197" name="Text Box 6"/>
          <p:cNvSpPr txBox="1">
            <a:spLocks noChangeArrowheads="1"/>
          </p:cNvSpPr>
          <p:nvPr/>
        </p:nvSpPr>
        <p:spPr bwMode="auto">
          <a:xfrm>
            <a:off x="914400" y="5558631"/>
            <a:ext cx="7315200" cy="381000"/>
          </a:xfrm>
          <a:prstGeom prst="rect">
            <a:avLst/>
          </a:prstGeom>
          <a:noFill/>
          <a:ln w="9525">
            <a:noFill/>
            <a:miter lim="800000"/>
          </a:ln>
        </p:spPr>
        <p:txBody>
          <a:bodyPr/>
          <a:lstStyle/>
          <a:p>
            <a:pPr algn="ctr">
              <a:spcBef>
                <a:spcPts val="750"/>
              </a:spcBef>
              <a:spcAft>
                <a:spcPts val="800"/>
              </a:spcAft>
            </a:pPr>
            <a:r>
              <a:rPr lang="zh-CN" altLang="en-US" sz="2000" dirty="0">
                <a:solidFill>
                  <a:schemeClr val="bg1"/>
                </a:solidFill>
                <a:ea typeface="+mj-ea"/>
                <a:cs typeface="Times New Roman" panose="02020603050405020304" pitchFamily="18" charset="0"/>
              </a:rPr>
              <a:t>图</a:t>
            </a:r>
            <a:r>
              <a:rPr lang="en-US" altLang="zh-CN" sz="2000" dirty="0">
                <a:solidFill>
                  <a:schemeClr val="bg1"/>
                </a:solidFill>
                <a:ea typeface="+mj-ea"/>
                <a:cs typeface="Times New Roman" panose="02020603050405020304" pitchFamily="18" charset="0"/>
              </a:rPr>
              <a:t>5.13 DBR</a:t>
            </a:r>
            <a:r>
              <a:rPr lang="zh-CN" altLang="en-US" sz="2000" dirty="0">
                <a:solidFill>
                  <a:schemeClr val="bg1"/>
                </a:solidFill>
                <a:ea typeface="+mj-ea"/>
                <a:cs typeface="Times New Roman" panose="02020603050405020304" pitchFamily="18" charset="0"/>
              </a:rPr>
              <a:t>光栅反射器的反射率与波长的关系的计算结果</a:t>
            </a:r>
          </a:p>
        </p:txBody>
      </p:sp>
      <p:sp>
        <p:nvSpPr>
          <p:cNvPr id="10"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pic>
        <p:nvPicPr>
          <p:cNvPr id="13" name="图片 12"/>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Effect>
                      <a14:sharpenSoften amount="50000"/>
                    </a14:imgEffect>
                  </a14:imgLayer>
                </a14:imgProps>
              </a:ext>
              <a:ext uri="{28A0092B-C50C-407E-A947-70E740481C1C}">
                <a14:useLocalDpi xmlns:a14="http://schemas.microsoft.com/office/drawing/2010/main" val="0"/>
              </a:ext>
            </a:extLst>
          </a:blip>
          <a:srcRect t="12481"/>
          <a:stretch>
            <a:fillRect/>
          </a:stretch>
        </p:blipFill>
        <p:spPr>
          <a:xfrm>
            <a:off x="1941348" y="1489503"/>
            <a:ext cx="5261304" cy="3878993"/>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58</a:t>
            </a:fld>
            <a:endParaRPr lang="en-US" altLang="zh-CN" dirty="0"/>
          </a:p>
        </p:txBody>
      </p:sp>
      <p:sp>
        <p:nvSpPr>
          <p:cNvPr id="8"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sp>
        <p:nvSpPr>
          <p:cNvPr id="9" name="TextBox 1"/>
          <p:cNvSpPr txBox="1"/>
          <p:nvPr/>
        </p:nvSpPr>
        <p:spPr>
          <a:xfrm>
            <a:off x="457200" y="1412776"/>
            <a:ext cx="8229600" cy="529375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solidFill>
                  <a:schemeClr val="bg1"/>
                </a:solidFill>
                <a:cs typeface="Times New Roman" panose="02020603050405020304" pitchFamily="18" charset="0"/>
              </a:rPr>
              <a:t>讨论：</a:t>
            </a:r>
            <a:endParaRPr lang="en-US" altLang="zh-CN" sz="2800" dirty="0">
              <a:solidFill>
                <a:schemeClr val="bg1"/>
              </a:solidFill>
              <a:cs typeface="Times New Roman" panose="02020603050405020304" pitchFamily="18" charset="0"/>
            </a:endParaRPr>
          </a:p>
          <a:p>
            <a:pPr marL="914400" lvl="1" indent="-457200">
              <a:buFont typeface="+mj-ea"/>
              <a:buAutoNum type="circleNumDbPlain" startAt="3"/>
            </a:pPr>
            <a:r>
              <a:rPr lang="en-US" altLang="zh-CN" dirty="0">
                <a:solidFill>
                  <a:schemeClr val="bg1"/>
                </a:solidFill>
                <a:cs typeface="Times New Roman" panose="02020603050405020304" pitchFamily="18" charset="0"/>
              </a:rPr>
              <a:t>DBR-LD</a:t>
            </a:r>
            <a:r>
              <a:rPr lang="zh-CN" altLang="en-US" dirty="0">
                <a:solidFill>
                  <a:schemeClr val="bg1"/>
                </a:solidFill>
                <a:cs typeface="Times New Roman" panose="02020603050405020304" pitchFamily="18" charset="0"/>
              </a:rPr>
              <a:t>虽然是单模工作的，但其单模工作特性的稳定性较</a:t>
            </a:r>
            <a:r>
              <a:rPr lang="en-US" altLang="zh-CN" dirty="0">
                <a:solidFill>
                  <a:schemeClr val="bg1"/>
                </a:solidFill>
                <a:cs typeface="Times New Roman" panose="02020603050405020304" pitchFamily="18" charset="0"/>
              </a:rPr>
              <a:t>DFB-LD</a:t>
            </a:r>
            <a:r>
              <a:rPr lang="zh-CN" altLang="en-US" dirty="0">
                <a:solidFill>
                  <a:schemeClr val="bg1"/>
                </a:solidFill>
                <a:cs typeface="Times New Roman" panose="02020603050405020304" pitchFamily="18" charset="0"/>
              </a:rPr>
              <a:t>差，其原因在于光在谐振腔中转一圈后相位的变化必须是</a:t>
            </a:r>
            <a:r>
              <a:rPr lang="en-US" altLang="zh-CN" dirty="0">
                <a:solidFill>
                  <a:schemeClr val="bg1"/>
                </a:solidFill>
                <a:cs typeface="Times New Roman" panose="02020603050405020304" pitchFamily="18" charset="0"/>
              </a:rPr>
              <a:t>2π</a:t>
            </a:r>
            <a:r>
              <a:rPr lang="zh-CN" altLang="en-US" dirty="0">
                <a:solidFill>
                  <a:schemeClr val="bg1"/>
                </a:solidFill>
                <a:cs typeface="Times New Roman" panose="02020603050405020304" pitchFamily="18" charset="0"/>
              </a:rPr>
              <a:t>的整数倍，包括光栅反射产生的相位变化与有源区相位变化，而</a:t>
            </a:r>
            <a:r>
              <a:rPr lang="zh-CN" altLang="en-US" dirty="0">
                <a:solidFill>
                  <a:srgbClr val="FF0000"/>
                </a:solidFill>
                <a:cs typeface="Times New Roman" panose="02020603050405020304" pitchFamily="18" charset="0"/>
              </a:rPr>
              <a:t>有源区的相位随注入电流的改变而极易改变</a:t>
            </a:r>
            <a:r>
              <a:rPr lang="zh-CN" altLang="en-US" dirty="0">
                <a:solidFill>
                  <a:schemeClr val="bg1"/>
                </a:solidFill>
                <a:cs typeface="Times New Roman" panose="02020603050405020304" pitchFamily="18" charset="0"/>
              </a:rPr>
              <a:t>。</a:t>
            </a:r>
          </a:p>
          <a:p>
            <a:pPr marL="914400" lvl="1" indent="-457200">
              <a:buFont typeface="+mj-ea"/>
              <a:buAutoNum type="circleNumDbPlain" startAt="3"/>
            </a:pPr>
            <a:r>
              <a:rPr lang="zh-CN" altLang="en-US" dirty="0">
                <a:solidFill>
                  <a:schemeClr val="bg1"/>
                </a:solidFill>
                <a:cs typeface="Times New Roman" panose="02020603050405020304" pitchFamily="18" charset="0"/>
              </a:rPr>
              <a:t>此外，</a:t>
            </a:r>
            <a:r>
              <a:rPr lang="en-US" altLang="zh-CN" dirty="0">
                <a:solidFill>
                  <a:srgbClr val="FF0000"/>
                </a:solidFill>
                <a:cs typeface="Times New Roman" panose="02020603050405020304" pitchFamily="18" charset="0"/>
              </a:rPr>
              <a:t>DBR</a:t>
            </a:r>
            <a:r>
              <a:rPr lang="zh-CN" altLang="en-US" dirty="0">
                <a:solidFill>
                  <a:srgbClr val="FF0000"/>
                </a:solidFill>
                <a:cs typeface="Times New Roman" panose="02020603050405020304" pitchFamily="18" charset="0"/>
              </a:rPr>
              <a:t>的反射率</a:t>
            </a:r>
            <a:r>
              <a:rPr lang="zh-CN" altLang="en-US" dirty="0">
                <a:solidFill>
                  <a:schemeClr val="bg1"/>
                </a:solidFill>
                <a:cs typeface="Times New Roman" panose="02020603050405020304" pitchFamily="18" charset="0"/>
              </a:rPr>
              <a:t>十分容易影响器件的性能。一是</a:t>
            </a:r>
            <a:r>
              <a:rPr lang="zh-CN" altLang="en-US" dirty="0">
                <a:solidFill>
                  <a:srgbClr val="FF0000"/>
                </a:solidFill>
                <a:cs typeface="Times New Roman" panose="02020603050405020304" pitchFamily="18" charset="0"/>
              </a:rPr>
              <a:t>最大反射率</a:t>
            </a:r>
            <a:r>
              <a:rPr lang="zh-CN" altLang="en-US" dirty="0">
                <a:solidFill>
                  <a:schemeClr val="bg1"/>
                </a:solidFill>
                <a:cs typeface="Times New Roman" panose="02020603050405020304" pitchFamily="18" charset="0"/>
              </a:rPr>
              <a:t>，影响阈值增益和外部微分量子效率。二是</a:t>
            </a:r>
            <a:r>
              <a:rPr lang="zh-CN" altLang="en-US" dirty="0">
                <a:solidFill>
                  <a:srgbClr val="FF0000"/>
                </a:solidFill>
                <a:cs typeface="Times New Roman" panose="02020603050405020304" pitchFamily="18" charset="0"/>
              </a:rPr>
              <a:t>反射率的半高宽</a:t>
            </a:r>
            <a:r>
              <a:rPr lang="zh-CN" altLang="en-US" dirty="0">
                <a:solidFill>
                  <a:schemeClr val="bg1"/>
                </a:solidFill>
                <a:cs typeface="Times New Roman" panose="02020603050405020304" pitchFamily="18" charset="0"/>
              </a:rPr>
              <a:t>。当耦合系数很大时半高宽也较大，此时假如纵模间距较小就会产生多模工作或使单模工作的稳定性变坏。上述两个方面均与归一化的耦合系数有关，所以要想获得高性能的</a:t>
            </a:r>
            <a:r>
              <a:rPr lang="en-US" altLang="zh-CN" dirty="0">
                <a:solidFill>
                  <a:schemeClr val="bg1"/>
                </a:solidFill>
                <a:cs typeface="Times New Roman" panose="02020603050405020304" pitchFamily="18" charset="0"/>
              </a:rPr>
              <a:t>DBR-LD</a:t>
            </a:r>
            <a:r>
              <a:rPr lang="zh-CN" altLang="en-US" dirty="0">
                <a:solidFill>
                  <a:schemeClr val="bg1"/>
                </a:solidFill>
                <a:cs typeface="Times New Roman" panose="02020603050405020304" pitchFamily="18" charset="0"/>
              </a:rPr>
              <a:t>就必须</a:t>
            </a:r>
            <a:r>
              <a:rPr lang="zh-CN" altLang="en-US" dirty="0">
                <a:solidFill>
                  <a:srgbClr val="FF0000"/>
                </a:solidFill>
                <a:cs typeface="Times New Roman" panose="02020603050405020304" pitchFamily="18" charset="0"/>
              </a:rPr>
              <a:t>对耦合系数加以优化</a:t>
            </a:r>
            <a:r>
              <a:rPr lang="zh-CN" altLang="en-US" dirty="0">
                <a:solidFill>
                  <a:schemeClr val="bg1"/>
                </a:solidFill>
                <a:cs typeface="Times New Roman" panose="02020603050405020304" pitchFamily="18" charset="0"/>
              </a:rPr>
              <a:t>。</a:t>
            </a:r>
          </a:p>
          <a:p>
            <a:endParaRPr lang="zh-CN" altLang="en-US" sz="2200" dirty="0">
              <a:solidFill>
                <a:schemeClr val="bg1"/>
              </a:solidFill>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59</a:t>
            </a:fld>
            <a:endParaRPr lang="en-US" altLang="zh-CN" dirty="0"/>
          </a:p>
        </p:txBody>
      </p:sp>
      <p:sp>
        <p:nvSpPr>
          <p:cNvPr id="2" name="TextBox 1"/>
          <p:cNvSpPr txBox="1"/>
          <p:nvPr/>
        </p:nvSpPr>
        <p:spPr>
          <a:xfrm>
            <a:off x="606388" y="1628800"/>
            <a:ext cx="7931224" cy="2831544"/>
          </a:xfrm>
          <a:prstGeom prst="rect">
            <a:avLst/>
          </a:prstGeom>
          <a:noFill/>
        </p:spPr>
        <p:txBody>
          <a:bodyPr wrap="square" rtlCol="0">
            <a:spAutoFit/>
          </a:bodyPr>
          <a:lstStyle/>
          <a:p>
            <a:r>
              <a:rPr lang="en-US" altLang="zh-CN" sz="2200" dirty="0">
                <a:solidFill>
                  <a:schemeClr val="bg1"/>
                </a:solidFill>
                <a:cs typeface="Times New Roman" panose="02020603050405020304" pitchFamily="18" charset="0"/>
              </a:rPr>
              <a:t>  </a:t>
            </a:r>
            <a:endParaRPr lang="zh-CN" altLang="zh-CN" sz="2200" dirty="0">
              <a:solidFill>
                <a:schemeClr val="bg1"/>
              </a:solidFill>
              <a:cs typeface="Times New Roman" panose="02020603050405020304" pitchFamily="18" charset="0"/>
            </a:endParaRPr>
          </a:p>
          <a:p>
            <a:r>
              <a:rPr lang="zh-CN" altLang="en-US" dirty="0">
                <a:solidFill>
                  <a:srgbClr val="FF0000"/>
                </a:solidFill>
                <a:cs typeface="Times New Roman" panose="02020603050405020304" pitchFamily="18" charset="0"/>
              </a:rPr>
              <a:t>注：</a:t>
            </a:r>
            <a:r>
              <a:rPr lang="zh-CN" altLang="zh-CN" dirty="0">
                <a:solidFill>
                  <a:schemeClr val="bg1"/>
                </a:solidFill>
                <a:cs typeface="Times New Roman" panose="02020603050405020304" pitchFamily="18" charset="0"/>
              </a:rPr>
              <a:t>以上的分析有两个前提</a:t>
            </a:r>
            <a:r>
              <a:rPr lang="zh-CN" altLang="en-US"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200" dirty="0">
                <a:solidFill>
                  <a:schemeClr val="bg1"/>
                </a:solidFill>
                <a:cs typeface="Times New Roman" panose="02020603050405020304" pitchFamily="18" charset="0"/>
              </a:rPr>
              <a:t>一个是光栅反射器的波导损耗为零</a:t>
            </a:r>
            <a:r>
              <a:rPr lang="zh-CN" altLang="en-US" sz="2200" dirty="0">
                <a:solidFill>
                  <a:schemeClr val="bg1"/>
                </a:solidFill>
                <a:cs typeface="Times New Roman" panose="02020603050405020304" pitchFamily="18" charset="0"/>
              </a:rPr>
              <a:t>；</a:t>
            </a:r>
            <a:endParaRPr lang="en-US"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200" dirty="0">
                <a:solidFill>
                  <a:schemeClr val="bg1"/>
                </a:solidFill>
                <a:cs typeface="Times New Roman" panose="02020603050405020304" pitchFamily="18" charset="0"/>
              </a:rPr>
              <a:t>第二个是光栅的端面反射率为零。假如这两个条件不成立，激光器的工作稳定性将会变坏。所以有必要对光栅区的端面反射率和波导损耗加以控制，这一点对窄线宽激光器是尤其重要的。</a:t>
            </a:r>
          </a:p>
          <a:p>
            <a:endParaRPr lang="zh-CN" altLang="en-US" sz="2200" dirty="0">
              <a:solidFill>
                <a:schemeClr val="bg1"/>
              </a:solidFill>
              <a:cs typeface="Times New Roman" panose="02020603050405020304" pitchFamily="18" charset="0"/>
            </a:endParaRPr>
          </a:p>
        </p:txBody>
      </p:sp>
      <p:sp>
        <p:nvSpPr>
          <p:cNvPr id="8"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5.1 </a:t>
            </a:r>
            <a:r>
              <a:rPr lang="zh-CN" altLang="en-US" dirty="0">
                <a:solidFill>
                  <a:schemeClr val="bg1"/>
                </a:solidFill>
                <a:latin typeface="Times New Roman" panose="02020603050405020304" pitchFamily="18" charset="0"/>
                <a:ea typeface="+mn-ea"/>
                <a:cs typeface="Times New Roman" panose="02020603050405020304" pitchFamily="18" charset="0"/>
              </a:rPr>
              <a:t>发光二极管直接调制</a:t>
            </a: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a:defRPr/>
            </a:pPr>
            <a:fld id="{21DB720A-B55F-482F-B67E-C97610673E21}" type="slidenum">
              <a:rPr lang="en-US" altLang="zh-CN" smtClean="0"/>
              <a:t>6</a:t>
            </a:fld>
            <a:endParaRPr lang="en-US" altLang="zh-CN" dirty="0"/>
          </a:p>
        </p:txBody>
      </p:sp>
      <p:sp>
        <p:nvSpPr>
          <p:cNvPr id="2" name="TextBox 1"/>
          <p:cNvSpPr txBox="1"/>
          <p:nvPr/>
        </p:nvSpPr>
        <p:spPr>
          <a:xfrm>
            <a:off x="457200" y="1844824"/>
            <a:ext cx="8229600" cy="3650166"/>
          </a:xfrm>
          <a:prstGeom prst="rect">
            <a:avLst/>
          </a:prstGeom>
          <a:noFill/>
        </p:spPr>
        <p:txBody>
          <a:bodyPr wrap="square" rtlCol="0">
            <a:spAutoFit/>
          </a:bodyPr>
          <a:lstStyle/>
          <a:p>
            <a:r>
              <a:rPr lang="zh-CN" altLang="zh-CN" sz="2800" dirty="0">
                <a:solidFill>
                  <a:schemeClr val="bg1"/>
                </a:solidFill>
              </a:rPr>
              <a:t>经傅里叶变换，我们可得</a:t>
            </a:r>
            <a:r>
              <a:rPr lang="en-US" altLang="zh-CN" sz="2800" dirty="0">
                <a:solidFill>
                  <a:schemeClr val="bg1"/>
                </a:solidFill>
              </a:rPr>
              <a:t>LED</a:t>
            </a:r>
            <a:r>
              <a:rPr lang="zh-CN" altLang="zh-CN" sz="2800" dirty="0">
                <a:solidFill>
                  <a:schemeClr val="bg1"/>
                </a:solidFill>
              </a:rPr>
              <a:t>调制的频率响应：</a:t>
            </a:r>
            <a:endParaRPr lang="en-US" altLang="zh-CN" sz="2800" dirty="0">
              <a:solidFill>
                <a:schemeClr val="bg1"/>
              </a:solidFill>
            </a:endParaRPr>
          </a:p>
          <a:p>
            <a:endParaRPr lang="zh-CN" altLang="zh-CN" sz="2800" dirty="0">
              <a:solidFill>
                <a:schemeClr val="bg1"/>
              </a:solidFill>
            </a:endParaRPr>
          </a:p>
          <a:p>
            <a:r>
              <a:rPr lang="en-US" altLang="zh-CN" sz="2800" dirty="0">
                <a:solidFill>
                  <a:schemeClr val="bg1"/>
                </a:solidFill>
              </a:rPr>
              <a:t>	</a:t>
            </a:r>
          </a:p>
          <a:p>
            <a:endParaRPr lang="zh-CN" altLang="zh-CN" dirty="0">
              <a:solidFill>
                <a:schemeClr val="bg1"/>
              </a:solidFill>
            </a:endParaRPr>
          </a:p>
          <a:p>
            <a:pPr marL="457200" indent="-457200">
              <a:lnSpc>
                <a:spcPts val="3800"/>
              </a:lnSpc>
              <a:buFont typeface="Wingdings" panose="05000000000000000000" pitchFamily="2" charset="2"/>
              <a:buChar char="ü"/>
            </a:pPr>
            <a:r>
              <a:rPr lang="zh-CN" altLang="zh-CN" dirty="0">
                <a:solidFill>
                  <a:schemeClr val="bg1"/>
                </a:solidFill>
              </a:rPr>
              <a:t>显然，由于载流子寿命的限制，</a:t>
            </a:r>
            <a:r>
              <a:rPr lang="en-US" altLang="zh-CN" dirty="0">
                <a:solidFill>
                  <a:schemeClr val="bg1"/>
                </a:solidFill>
              </a:rPr>
              <a:t>LED</a:t>
            </a:r>
            <a:r>
              <a:rPr lang="zh-CN" altLang="zh-CN" dirty="0">
                <a:solidFill>
                  <a:schemeClr val="bg1"/>
                </a:solidFill>
              </a:rPr>
              <a:t>的调制速率最多达到</a:t>
            </a:r>
            <a:r>
              <a:rPr lang="en-US" altLang="zh-CN" dirty="0">
                <a:solidFill>
                  <a:srgbClr val="C00000"/>
                </a:solidFill>
              </a:rPr>
              <a:t>100MHz</a:t>
            </a:r>
            <a:r>
              <a:rPr lang="zh-CN" altLang="zh-CN" dirty="0">
                <a:solidFill>
                  <a:schemeClr val="bg1"/>
                </a:solidFill>
              </a:rPr>
              <a:t>的量级。</a:t>
            </a:r>
            <a:endParaRPr lang="en-US" altLang="zh-CN" dirty="0">
              <a:solidFill>
                <a:schemeClr val="bg1"/>
              </a:solidFill>
            </a:endParaRPr>
          </a:p>
          <a:p>
            <a:pPr marL="457200" indent="-457200">
              <a:lnSpc>
                <a:spcPts val="3800"/>
              </a:lnSpc>
              <a:buFont typeface="Wingdings" panose="05000000000000000000" pitchFamily="2" charset="2"/>
              <a:buChar char="ü"/>
            </a:pPr>
            <a:r>
              <a:rPr lang="zh-CN" altLang="zh-CN" dirty="0">
                <a:solidFill>
                  <a:schemeClr val="bg1"/>
                </a:solidFill>
              </a:rPr>
              <a:t>在目前的计算机网络中，也仅仅能够适用于局域网的内部通信</a:t>
            </a:r>
            <a:r>
              <a:rPr lang="zh-CN" altLang="en-US" dirty="0">
                <a:solidFill>
                  <a:schemeClr val="bg1"/>
                </a:solidFill>
              </a:rPr>
              <a:t>。</a:t>
            </a:r>
          </a:p>
        </p:txBody>
      </p:sp>
      <p:sp>
        <p:nvSpPr>
          <p:cNvPr id="3" name="Rectangle 6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3543300" y="2592660"/>
          <a:ext cx="2057400" cy="838200"/>
        </p:xfrm>
        <a:graphic>
          <a:graphicData uri="http://schemas.openxmlformats.org/presentationml/2006/ole">
            <mc:AlternateContent xmlns:mc="http://schemas.openxmlformats.org/markup-compatibility/2006">
              <mc:Choice xmlns:v="urn:schemas-microsoft-com:vml" Requires="v">
                <p:oleObj name="公式" r:id="rId3" imgW="1016000" imgH="419100" progId="Equation.3">
                  <p:embed/>
                </p:oleObj>
              </mc:Choice>
              <mc:Fallback>
                <p:oleObj name="公式" r:id="rId3" imgW="1016000" imgH="419100" progId="Equation.3">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2592660"/>
                        <a:ext cx="20574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6806957" y="2780928"/>
            <a:ext cx="1005403" cy="461665"/>
          </a:xfrm>
          <a:prstGeom prst="rect">
            <a:avLst/>
          </a:prstGeom>
        </p:spPr>
        <p:txBody>
          <a:bodyPr wrap="none">
            <a:spAutoFit/>
          </a:bodyPr>
          <a:lstStyle/>
          <a:p>
            <a:r>
              <a:rPr lang="en-US" altLang="zh-CN" dirty="0">
                <a:solidFill>
                  <a:schemeClr val="bg1"/>
                </a:solidFill>
              </a:rPr>
              <a:t>(5.1.4)</a:t>
            </a:r>
            <a:endParaRPr lang="zh-CN" altLang="en-US"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60</a:t>
            </a:fld>
            <a:endParaRPr lang="en-US" altLang="zh-CN" dirty="0"/>
          </a:p>
        </p:txBody>
      </p:sp>
      <p:sp>
        <p:nvSpPr>
          <p:cNvPr id="2" name="TextBox 1"/>
          <p:cNvSpPr txBox="1"/>
          <p:nvPr/>
        </p:nvSpPr>
        <p:spPr>
          <a:xfrm>
            <a:off x="606388" y="1628800"/>
            <a:ext cx="7931224" cy="4555093"/>
          </a:xfrm>
          <a:prstGeom prst="rect">
            <a:avLst/>
          </a:prstGeom>
          <a:noFill/>
          <a:ln w="28575">
            <a:solidFill>
              <a:srgbClr val="C00000"/>
            </a:solidFill>
          </a:ln>
        </p:spPr>
        <p:txBody>
          <a:bodyPr wrap="square" rtlCol="0">
            <a:spAutoFit/>
          </a:bodyPr>
          <a:lstStyle/>
          <a:p>
            <a:r>
              <a:rPr lang="en-US" altLang="zh-CN" dirty="0">
                <a:solidFill>
                  <a:schemeClr val="bg1"/>
                </a:solidFill>
                <a:cs typeface="Times New Roman" panose="02020603050405020304" pitchFamily="18" charset="0"/>
              </a:rPr>
              <a:t>  </a:t>
            </a:r>
            <a:endParaRPr lang="zh-CN" altLang="zh-CN" dirty="0">
              <a:solidFill>
                <a:schemeClr val="bg1"/>
              </a:solidFill>
              <a:cs typeface="Times New Roman" panose="02020603050405020304" pitchFamily="18" charset="0"/>
            </a:endParaRPr>
          </a:p>
          <a:p>
            <a:pPr algn="ctr"/>
            <a:r>
              <a:rPr lang="en-US" altLang="zh-CN" sz="2800" b="1" dirty="0">
                <a:solidFill>
                  <a:srgbClr val="C00000"/>
                </a:solidFill>
                <a:cs typeface="Times New Roman" panose="02020603050405020304" pitchFamily="18" charset="0"/>
              </a:rPr>
              <a:t>DBR-LD</a:t>
            </a:r>
            <a:r>
              <a:rPr lang="zh-CN" altLang="en-US" sz="2800" b="1" dirty="0">
                <a:solidFill>
                  <a:srgbClr val="C00000"/>
                </a:solidFill>
                <a:cs typeface="Times New Roman" panose="02020603050405020304" pitchFamily="18" charset="0"/>
              </a:rPr>
              <a:t>优缺点：</a:t>
            </a:r>
            <a:endParaRPr lang="en-US" altLang="zh-CN" sz="2800" b="1" dirty="0">
              <a:solidFill>
                <a:srgbClr val="C00000"/>
              </a:solidFill>
              <a:cs typeface="Times New Roman" panose="02020603050405020304" pitchFamily="18" charset="0"/>
            </a:endParaRPr>
          </a:p>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优点：</a:t>
            </a:r>
            <a:endParaRPr lang="en-US" altLang="zh-CN" dirty="0">
              <a:solidFill>
                <a:schemeClr val="bg1"/>
              </a:solidFill>
              <a:cs typeface="Times New Roman" panose="02020603050405020304" pitchFamily="18" charset="0"/>
            </a:endParaRPr>
          </a:p>
          <a:p>
            <a:pPr marL="800100" lvl="1" indent="-342900">
              <a:buFont typeface="Wingdings" panose="05000000000000000000" pitchFamily="2" charset="2"/>
              <a:buChar char="ü"/>
            </a:pPr>
            <a:r>
              <a:rPr lang="zh-CN" altLang="en-US" dirty="0">
                <a:solidFill>
                  <a:schemeClr val="bg1"/>
                </a:solidFill>
                <a:cs typeface="Times New Roman" panose="02020603050405020304" pitchFamily="18" charset="0"/>
              </a:rPr>
              <a:t>单模工作；</a:t>
            </a:r>
            <a:endParaRPr lang="en-US" altLang="zh-CN" dirty="0">
              <a:solidFill>
                <a:schemeClr val="bg1"/>
              </a:solidFill>
              <a:cs typeface="Times New Roman" panose="02020603050405020304" pitchFamily="18" charset="0"/>
            </a:endParaRPr>
          </a:p>
          <a:p>
            <a:pPr marL="800100" lvl="1" indent="-342900">
              <a:buFont typeface="Wingdings" panose="05000000000000000000" pitchFamily="2" charset="2"/>
              <a:buChar char="ü"/>
            </a:pPr>
            <a:r>
              <a:rPr lang="zh-CN" altLang="en-US" dirty="0">
                <a:solidFill>
                  <a:schemeClr val="bg1"/>
                </a:solidFill>
                <a:cs typeface="Times New Roman" panose="02020603050405020304" pitchFamily="18" charset="0"/>
              </a:rPr>
              <a:t>温度特性好。</a:t>
            </a:r>
            <a:endParaRPr lang="en-US" altLang="zh-CN"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缺点：</a:t>
            </a:r>
            <a:endParaRPr lang="en-US" altLang="zh-CN" dirty="0">
              <a:solidFill>
                <a:schemeClr val="bg1"/>
              </a:solidFill>
              <a:cs typeface="Times New Roman" panose="02020603050405020304" pitchFamily="18" charset="0"/>
            </a:endParaRPr>
          </a:p>
          <a:p>
            <a:pPr marL="800100" lvl="1" indent="-342900">
              <a:buFont typeface="Wingdings" panose="05000000000000000000" pitchFamily="2" charset="2"/>
              <a:buChar char="ü"/>
            </a:pPr>
            <a:r>
              <a:rPr lang="zh-CN" altLang="en-US" dirty="0">
                <a:solidFill>
                  <a:schemeClr val="bg1"/>
                </a:solidFill>
                <a:cs typeface="Times New Roman" panose="02020603050405020304" pitchFamily="18" charset="0"/>
              </a:rPr>
              <a:t>制作困难；</a:t>
            </a:r>
            <a:endParaRPr lang="en-US" altLang="zh-CN" dirty="0">
              <a:solidFill>
                <a:schemeClr val="bg1"/>
              </a:solidFill>
              <a:cs typeface="Times New Roman" panose="02020603050405020304" pitchFamily="18" charset="0"/>
            </a:endParaRPr>
          </a:p>
          <a:p>
            <a:pPr marL="800100" lvl="1" indent="-342900">
              <a:buFont typeface="Wingdings" panose="05000000000000000000" pitchFamily="2" charset="2"/>
              <a:buChar char="ü"/>
            </a:pPr>
            <a:r>
              <a:rPr lang="zh-CN" altLang="en-US" dirty="0">
                <a:solidFill>
                  <a:schemeClr val="bg1"/>
                </a:solidFill>
                <a:cs typeface="Times New Roman" panose="02020603050405020304" pitchFamily="18" charset="0"/>
              </a:rPr>
              <a:t>容易跳模。跳模的原因是，光栅处没有载流子注入而有源区有，导致温度不均，折射率发生变化，能起振的波长发生变化。</a:t>
            </a:r>
          </a:p>
          <a:p>
            <a:r>
              <a:rPr lang="zh-CN" altLang="en-US" dirty="0">
                <a:solidFill>
                  <a:schemeClr val="bg1"/>
                </a:solidFill>
                <a:cs typeface="Times New Roman" panose="02020603050405020304" pitchFamily="18" charset="0"/>
              </a:rPr>
              <a:t> </a:t>
            </a:r>
          </a:p>
          <a:p>
            <a:endParaRPr lang="zh-CN" altLang="en-US" sz="2200" dirty="0">
              <a:solidFill>
                <a:schemeClr val="bg1"/>
              </a:solidFill>
              <a:cs typeface="Times New Roman" panose="02020603050405020304" pitchFamily="18" charset="0"/>
            </a:endParaRPr>
          </a:p>
        </p:txBody>
      </p:sp>
      <p:sp>
        <p:nvSpPr>
          <p:cNvPr id="8"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5.3.5 </a:t>
            </a:r>
            <a:r>
              <a:rPr lang="en-US" altLang="zh-CN" sz="4000" dirty="0">
                <a:solidFill>
                  <a:schemeClr val="bg1"/>
                </a:solidFill>
                <a:latin typeface="Times New Roman" panose="02020603050405020304" pitchFamily="18" charset="0"/>
                <a:ea typeface="+mn-ea"/>
                <a:cs typeface="Times New Roman" panose="02020603050405020304" pitchFamily="18" charset="0"/>
              </a:rPr>
              <a:t>DBR-LD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5.3.6 </a:t>
            </a:r>
            <a:r>
              <a:rPr lang="zh-CN" altLang="en-US" dirty="0">
                <a:solidFill>
                  <a:schemeClr val="bg1"/>
                </a:solidFill>
                <a:latin typeface="Times New Roman" panose="02020603050405020304" pitchFamily="18" charset="0"/>
                <a:ea typeface="+mn-ea"/>
                <a:cs typeface="Times New Roman" panose="02020603050405020304" pitchFamily="18" charset="0"/>
              </a:rPr>
              <a:t>工作特性</a:t>
            </a: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61</a:t>
            </a:fld>
            <a:endParaRPr lang="en-US" altLang="zh-CN" dirty="0"/>
          </a:p>
        </p:txBody>
      </p:sp>
      <p:sp>
        <p:nvSpPr>
          <p:cNvPr id="2" name="TextBox 1"/>
          <p:cNvSpPr txBox="1"/>
          <p:nvPr/>
        </p:nvSpPr>
        <p:spPr>
          <a:xfrm>
            <a:off x="755576" y="1988840"/>
            <a:ext cx="7920880" cy="3071610"/>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en-US" altLang="zh-CN" sz="2200" dirty="0">
                <a:solidFill>
                  <a:schemeClr val="bg1"/>
                </a:solidFill>
                <a:cs typeface="Times New Roman" panose="02020603050405020304" pitchFamily="18" charset="0"/>
              </a:rPr>
              <a:t> DFB-LD</a:t>
            </a:r>
            <a:r>
              <a:rPr lang="zh-CN" altLang="zh-CN" sz="2200" dirty="0">
                <a:solidFill>
                  <a:schemeClr val="bg1"/>
                </a:solidFill>
                <a:cs typeface="Times New Roman" panose="02020603050405020304" pitchFamily="18" charset="0"/>
              </a:rPr>
              <a:t>与</a:t>
            </a:r>
            <a:r>
              <a:rPr lang="en-US" altLang="zh-CN" sz="2200" dirty="0">
                <a:solidFill>
                  <a:schemeClr val="bg1"/>
                </a:solidFill>
                <a:cs typeface="Times New Roman" panose="02020603050405020304" pitchFamily="18" charset="0"/>
              </a:rPr>
              <a:t>DBR-LD</a:t>
            </a:r>
            <a:r>
              <a:rPr lang="zh-CN" altLang="zh-CN" sz="2200" dirty="0">
                <a:solidFill>
                  <a:schemeClr val="bg1"/>
                </a:solidFill>
                <a:cs typeface="Times New Roman" panose="02020603050405020304" pitchFamily="18" charset="0"/>
              </a:rPr>
              <a:t>的工作特性在除去输出功率外的一切指标上优于</a:t>
            </a:r>
            <a:r>
              <a:rPr lang="en-US" altLang="zh-CN" sz="2200" dirty="0">
                <a:solidFill>
                  <a:schemeClr val="bg1"/>
                </a:solidFill>
                <a:cs typeface="Times New Roman" panose="02020603050405020304" pitchFamily="18" charset="0"/>
              </a:rPr>
              <a:t>FP</a:t>
            </a:r>
            <a:r>
              <a:rPr lang="zh-CN" altLang="zh-CN" sz="2200" dirty="0">
                <a:solidFill>
                  <a:schemeClr val="bg1"/>
                </a:solidFill>
                <a:cs typeface="Times New Roman" panose="02020603050405020304" pitchFamily="18" charset="0"/>
              </a:rPr>
              <a:t>腔的半导体激光器，它们促进了</a:t>
            </a:r>
            <a:r>
              <a:rPr lang="en-US" altLang="zh-CN" sz="2200" dirty="0">
                <a:solidFill>
                  <a:schemeClr val="bg1"/>
                </a:solidFill>
                <a:cs typeface="Times New Roman" panose="02020603050405020304" pitchFamily="18" charset="0"/>
              </a:rPr>
              <a:t>LD </a:t>
            </a:r>
            <a:r>
              <a:rPr lang="zh-CN" altLang="zh-CN" sz="2200" dirty="0">
                <a:solidFill>
                  <a:schemeClr val="bg1"/>
                </a:solidFill>
                <a:cs typeface="Times New Roman" panose="02020603050405020304" pitchFamily="18" charset="0"/>
              </a:rPr>
              <a:t>的发展，并使之可以与固体激光器或气体激光器相匹敌，今天我们可以说在许多领域</a:t>
            </a:r>
            <a:r>
              <a:rPr lang="en-US" altLang="zh-CN" sz="2200" dirty="0">
                <a:solidFill>
                  <a:schemeClr val="bg1"/>
                </a:solidFill>
                <a:cs typeface="Times New Roman" panose="02020603050405020304" pitchFamily="18" charset="0"/>
              </a:rPr>
              <a:t>LD</a:t>
            </a:r>
            <a:r>
              <a:rPr lang="zh-CN" altLang="zh-CN" sz="2200" dirty="0">
                <a:solidFill>
                  <a:schemeClr val="bg1"/>
                </a:solidFill>
                <a:cs typeface="Times New Roman" panose="02020603050405020304" pitchFamily="18" charset="0"/>
              </a:rPr>
              <a:t>将代替固体激光器或气体激光器。</a:t>
            </a:r>
            <a:endParaRPr lang="en-US" altLang="zh-CN" sz="2200" dirty="0">
              <a:solidFill>
                <a:schemeClr val="bg1"/>
              </a:solidFill>
              <a:cs typeface="Times New Roman" panose="02020603050405020304" pitchFamily="18" charset="0"/>
            </a:endParaRPr>
          </a:p>
          <a:p>
            <a:pPr marL="342900" indent="-342900">
              <a:lnSpc>
                <a:spcPct val="130000"/>
              </a:lnSpc>
              <a:buFont typeface="Arial" panose="020B0604020202020204" pitchFamily="34" charset="0"/>
              <a:buChar char="•"/>
            </a:pPr>
            <a:r>
              <a:rPr lang="zh-CN" altLang="zh-CN" sz="2200" dirty="0">
                <a:solidFill>
                  <a:schemeClr val="bg1"/>
                </a:solidFill>
                <a:cs typeface="Times New Roman" panose="02020603050405020304" pitchFamily="18" charset="0"/>
              </a:rPr>
              <a:t>以下分几个方面介绍它们的性能与需要改进的地方。</a:t>
            </a:r>
          </a:p>
          <a:p>
            <a:pPr>
              <a:lnSpc>
                <a:spcPct val="130000"/>
              </a:lnSpc>
            </a:pPr>
            <a:endParaRPr lang="zh-CN" altLang="zh-CN" sz="22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zh-CN" altLang="en-US" sz="2200" dirty="0">
              <a:solidFill>
                <a:schemeClr val="bg1"/>
              </a:solidFill>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5.3.6 </a:t>
            </a:r>
            <a:r>
              <a:rPr lang="zh-CN" altLang="en-US" dirty="0">
                <a:solidFill>
                  <a:schemeClr val="bg1"/>
                </a:solidFill>
                <a:latin typeface="Times New Roman" panose="02020603050405020304" pitchFamily="18" charset="0"/>
                <a:ea typeface="+mn-ea"/>
                <a:cs typeface="Times New Roman" panose="02020603050405020304" pitchFamily="18" charset="0"/>
              </a:rPr>
              <a:t>工作特性</a:t>
            </a: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62</a:t>
            </a:fld>
            <a:endParaRPr lang="en-US" altLang="zh-CN" dirty="0"/>
          </a:p>
        </p:txBody>
      </p:sp>
      <p:sp>
        <p:nvSpPr>
          <p:cNvPr id="2" name="TextBox 1"/>
          <p:cNvSpPr txBox="1"/>
          <p:nvPr/>
        </p:nvSpPr>
        <p:spPr>
          <a:xfrm>
            <a:off x="575556" y="1340768"/>
            <a:ext cx="7992888" cy="5740033"/>
          </a:xfrm>
          <a:prstGeom prst="rect">
            <a:avLst/>
          </a:prstGeom>
          <a:noFill/>
        </p:spPr>
        <p:txBody>
          <a:bodyPr wrap="square" rtlCol="0">
            <a:spAutoFit/>
          </a:bodyPr>
          <a:lstStyle/>
          <a:p>
            <a:r>
              <a:rPr lang="en-US" altLang="zh-CN" sz="2800" b="1" dirty="0">
                <a:solidFill>
                  <a:schemeClr val="bg1"/>
                </a:solidFill>
                <a:cs typeface="Times New Roman" panose="02020603050405020304" pitchFamily="18" charset="0"/>
              </a:rPr>
              <a:t>(1) </a:t>
            </a:r>
            <a:r>
              <a:rPr lang="zh-CN" altLang="zh-CN" sz="2800" b="1" dirty="0">
                <a:solidFill>
                  <a:schemeClr val="bg1"/>
                </a:solidFill>
                <a:cs typeface="Times New Roman" panose="02020603050405020304" pitchFamily="18" charset="0"/>
              </a:rPr>
              <a:t>温度与注入特性</a:t>
            </a:r>
            <a:endParaRPr lang="en-US" altLang="zh-CN" sz="28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温度与注入电流的变化是影响半导体激光器性能的相当重要的因素。温度的变化会带来能带宽度的变化、折射率的变化，表现在激光器性能上是阈值随着温度的升高而升高，激射波长向长波长方向的移动。</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en-US" altLang="zh-CN" sz="2000" dirty="0">
                <a:solidFill>
                  <a:srgbClr val="C00000"/>
                </a:solidFill>
                <a:cs typeface="Times New Roman" panose="02020603050405020304" pitchFamily="18" charset="0"/>
              </a:rPr>
              <a:t>FP-LD</a:t>
            </a:r>
            <a:r>
              <a:rPr lang="zh-CN" altLang="zh-CN" sz="2000" dirty="0">
                <a:solidFill>
                  <a:srgbClr val="C00000"/>
                </a:solidFill>
                <a:cs typeface="Times New Roman" panose="02020603050405020304" pitchFamily="18" charset="0"/>
              </a:rPr>
              <a:t>的阈值随温度的变化关系是由特征温度表征</a:t>
            </a:r>
            <a:r>
              <a:rPr lang="zh-CN" altLang="zh-CN" sz="2000" dirty="0">
                <a:solidFill>
                  <a:schemeClr val="bg1"/>
                </a:solidFill>
                <a:cs typeface="Times New Roman" panose="02020603050405020304" pitchFamily="18" charset="0"/>
              </a:rPr>
              <a:t>的。阈值电流随温度升高源于较高的温度会带来较大的漏电流、较大的吸收损耗等。</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en-US" altLang="zh-CN" sz="2000" dirty="0">
                <a:solidFill>
                  <a:srgbClr val="C00000"/>
                </a:solidFill>
                <a:cs typeface="Times New Roman" panose="02020603050405020304" pitchFamily="18" charset="0"/>
              </a:rPr>
              <a:t>DFB-LD</a:t>
            </a:r>
            <a:r>
              <a:rPr lang="zh-CN" altLang="zh-CN" sz="2000" dirty="0">
                <a:solidFill>
                  <a:srgbClr val="C00000"/>
                </a:solidFill>
                <a:cs typeface="Times New Roman" panose="02020603050405020304" pitchFamily="18" charset="0"/>
              </a:rPr>
              <a:t>及</a:t>
            </a:r>
            <a:r>
              <a:rPr lang="en-US" altLang="zh-CN" sz="2000" dirty="0">
                <a:solidFill>
                  <a:srgbClr val="C00000"/>
                </a:solidFill>
                <a:cs typeface="Times New Roman" panose="02020603050405020304" pitchFamily="18" charset="0"/>
              </a:rPr>
              <a:t>DBR-LD </a:t>
            </a:r>
            <a:r>
              <a:rPr lang="zh-CN" altLang="zh-CN" sz="2000" dirty="0">
                <a:solidFill>
                  <a:srgbClr val="C00000"/>
                </a:solidFill>
                <a:cs typeface="Times New Roman" panose="02020603050405020304" pitchFamily="18" charset="0"/>
              </a:rPr>
              <a:t>的阈值随温度变化关系较为复杂</a:t>
            </a:r>
            <a:r>
              <a:rPr lang="zh-CN" altLang="zh-CN" sz="2000" dirty="0">
                <a:solidFill>
                  <a:schemeClr val="bg1"/>
                </a:solidFill>
                <a:cs typeface="Times New Roman" panose="02020603050405020304" pitchFamily="18" charset="0"/>
              </a:rPr>
              <a:t>。与</a:t>
            </a:r>
            <a:r>
              <a:rPr lang="en-US" altLang="zh-CN" sz="2000" dirty="0">
                <a:solidFill>
                  <a:schemeClr val="bg1"/>
                </a:solidFill>
                <a:cs typeface="Times New Roman" panose="02020603050405020304" pitchFamily="18" charset="0"/>
              </a:rPr>
              <a:t>FP-LD</a:t>
            </a:r>
            <a:r>
              <a:rPr lang="zh-CN" altLang="zh-CN" sz="2000" dirty="0">
                <a:solidFill>
                  <a:schemeClr val="bg1"/>
                </a:solidFill>
                <a:cs typeface="Times New Roman" panose="02020603050405020304" pitchFamily="18" charset="0"/>
              </a:rPr>
              <a:t>有本质不同的是</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的激射波长随温度的变化关系</a:t>
            </a:r>
            <a:r>
              <a:rPr lang="zh-CN" altLang="en-US" sz="2000" dirty="0">
                <a:solidFill>
                  <a:schemeClr val="bg1"/>
                </a:solidFill>
                <a:cs typeface="Times New Roman" panose="02020603050405020304" pitchFamily="18" charset="0"/>
              </a:rPr>
              <a:t>：</a:t>
            </a:r>
            <a:r>
              <a:rPr lang="zh-CN" altLang="zh-CN" sz="2000" dirty="0">
                <a:solidFill>
                  <a:schemeClr val="bg1"/>
                </a:solidFill>
                <a:cs typeface="Times New Roman" panose="02020603050405020304" pitchFamily="18" charset="0"/>
              </a:rPr>
              <a:t>当温度升高时，有源层的能带将变窄，从而增益峰将向长波长方向移动，相应的</a:t>
            </a:r>
            <a:r>
              <a:rPr lang="en-US" altLang="zh-CN" sz="2000" dirty="0">
                <a:solidFill>
                  <a:schemeClr val="bg1"/>
                </a:solidFill>
                <a:cs typeface="Times New Roman" panose="02020603050405020304" pitchFamily="18" charset="0"/>
              </a:rPr>
              <a:t>FP-LD</a:t>
            </a:r>
            <a:r>
              <a:rPr lang="zh-CN" altLang="zh-CN" sz="2000" dirty="0">
                <a:solidFill>
                  <a:schemeClr val="bg1"/>
                </a:solidFill>
                <a:cs typeface="Times New Roman" panose="02020603050405020304" pitchFamily="18" charset="0"/>
              </a:rPr>
              <a:t>激射波长也向长波长方向以大约同样的速度移动，这一速率约为</a:t>
            </a:r>
            <a:r>
              <a:rPr lang="en-US" altLang="zh-CN" sz="2000" dirty="0">
                <a:solidFill>
                  <a:srgbClr val="C00000"/>
                </a:solidFill>
                <a:cs typeface="Times New Roman" panose="02020603050405020304" pitchFamily="18" charset="0"/>
              </a:rPr>
              <a:t>0.5nm/</a:t>
            </a:r>
            <a:r>
              <a:rPr lang="zh-CN" altLang="zh-CN" sz="2000" dirty="0">
                <a:solidFill>
                  <a:srgbClr val="C00000"/>
                </a:solidFill>
                <a:cs typeface="Times New Roman" panose="02020603050405020304" pitchFamily="18" charset="0"/>
              </a:rPr>
              <a:t>℃</a:t>
            </a:r>
            <a:r>
              <a:rPr lang="zh-CN" altLang="zh-CN" sz="2000" dirty="0">
                <a:solidFill>
                  <a:schemeClr val="bg1"/>
                </a:solidFill>
                <a:cs typeface="Times New Roman" panose="02020603050405020304" pitchFamily="18" charset="0"/>
              </a:rPr>
              <a:t>。</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与</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的激射波长基本上都是由</a:t>
            </a:r>
            <a:r>
              <a:rPr lang="zh-CN" altLang="zh-CN" sz="2000" dirty="0">
                <a:solidFill>
                  <a:srgbClr val="C00000"/>
                </a:solidFill>
                <a:cs typeface="Times New Roman" panose="02020603050405020304" pitchFamily="18" charset="0"/>
              </a:rPr>
              <a:t>布拉格光栅的周期与波导的等价折射率</a:t>
            </a:r>
            <a:r>
              <a:rPr lang="zh-CN" altLang="zh-CN" sz="2000" dirty="0">
                <a:solidFill>
                  <a:schemeClr val="bg1"/>
                </a:solidFill>
                <a:cs typeface="Times New Roman" panose="02020603050405020304" pitchFamily="18" charset="0"/>
              </a:rPr>
              <a:t>决定的，当温度变化时，光栅周期几何尺寸的变化可以忽略不计，而等价折射率会发生一定的变化，这一变化几乎是线性的。由此决定的</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与</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的激射波长随温度的变化率</a:t>
            </a:r>
            <a:r>
              <a:rPr lang="zh-CN" altLang="zh-CN" sz="2000" dirty="0">
                <a:solidFill>
                  <a:srgbClr val="C00000"/>
                </a:solidFill>
                <a:cs typeface="Times New Roman" panose="02020603050405020304" pitchFamily="18" charset="0"/>
              </a:rPr>
              <a:t>大约为</a:t>
            </a:r>
            <a:r>
              <a:rPr lang="en-US" altLang="zh-CN" sz="2000" dirty="0">
                <a:solidFill>
                  <a:srgbClr val="C00000"/>
                </a:solidFill>
                <a:cs typeface="Times New Roman" panose="02020603050405020304" pitchFamily="18" charset="0"/>
              </a:rPr>
              <a:t>0.06nm/</a:t>
            </a:r>
            <a:r>
              <a:rPr lang="zh-CN" altLang="zh-CN" sz="2000" dirty="0">
                <a:solidFill>
                  <a:srgbClr val="C00000"/>
                </a:solidFill>
                <a:cs typeface="Times New Roman" panose="02020603050405020304" pitchFamily="18" charset="0"/>
              </a:rPr>
              <a:t>℃</a:t>
            </a:r>
            <a:r>
              <a:rPr lang="zh-CN" altLang="zh-CN" sz="2000" dirty="0">
                <a:solidFill>
                  <a:schemeClr val="bg1"/>
                </a:solidFill>
                <a:cs typeface="Times New Roman" panose="02020603050405020304" pitchFamily="18" charset="0"/>
              </a:rPr>
              <a:t>。</a:t>
            </a:r>
          </a:p>
          <a:p>
            <a:r>
              <a:rPr lang="en-US" altLang="zh-CN" sz="2000" dirty="0">
                <a:solidFill>
                  <a:schemeClr val="bg1"/>
                </a:solidFill>
                <a:cs typeface="Times New Roman" panose="02020603050405020304" pitchFamily="18" charset="0"/>
              </a:rPr>
              <a:t> </a:t>
            </a:r>
            <a:endParaRPr lang="zh-CN" altLang="zh-CN" sz="2000" dirty="0">
              <a:solidFill>
                <a:schemeClr val="bg1"/>
              </a:solidFill>
              <a:cs typeface="Times New Roman" panose="02020603050405020304" pitchFamily="18" charset="0"/>
            </a:endParaRPr>
          </a:p>
          <a:p>
            <a:endParaRPr lang="zh-CN" altLang="en-US" sz="1900" dirty="0">
              <a:solidFill>
                <a:schemeClr val="bg1"/>
              </a:solidFill>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5.3.6 </a:t>
            </a:r>
            <a:r>
              <a:rPr lang="zh-CN" altLang="en-US" dirty="0">
                <a:solidFill>
                  <a:schemeClr val="bg1"/>
                </a:solidFill>
                <a:latin typeface="Times New Roman" panose="02020603050405020304" pitchFamily="18" charset="0"/>
                <a:ea typeface="+mn-ea"/>
                <a:cs typeface="Times New Roman" panose="02020603050405020304" pitchFamily="18" charset="0"/>
              </a:rPr>
              <a:t>工作特性</a:t>
            </a: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63</a:t>
            </a:fld>
            <a:endParaRPr lang="en-US" altLang="zh-CN" dirty="0"/>
          </a:p>
        </p:txBody>
      </p:sp>
      <p:sp>
        <p:nvSpPr>
          <p:cNvPr id="3" name="TextBox 2"/>
          <p:cNvSpPr txBox="1"/>
          <p:nvPr/>
        </p:nvSpPr>
        <p:spPr>
          <a:xfrm>
            <a:off x="611560" y="1340768"/>
            <a:ext cx="7848872" cy="5139869"/>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当注入电流升高时，会带来结温的升高，从而使激射波长向长波长方向移动，此时</a:t>
            </a:r>
            <a:r>
              <a:rPr lang="en-US" altLang="zh-CN" sz="2000" dirty="0">
                <a:solidFill>
                  <a:srgbClr val="C00000"/>
                </a:solidFill>
                <a:cs typeface="Times New Roman" panose="02020603050405020304" pitchFamily="18" charset="0"/>
              </a:rPr>
              <a:t>DFB-LD</a:t>
            </a:r>
            <a:r>
              <a:rPr lang="zh-CN" altLang="zh-CN" sz="2000" dirty="0">
                <a:solidFill>
                  <a:srgbClr val="C00000"/>
                </a:solidFill>
                <a:cs typeface="Times New Roman" panose="02020603050405020304" pitchFamily="18" charset="0"/>
              </a:rPr>
              <a:t>及</a:t>
            </a:r>
            <a:r>
              <a:rPr lang="en-US" altLang="zh-CN" sz="2000" dirty="0">
                <a:solidFill>
                  <a:srgbClr val="C00000"/>
                </a:solidFill>
                <a:cs typeface="Times New Roman" panose="02020603050405020304" pitchFamily="18" charset="0"/>
              </a:rPr>
              <a:t>DBR-LD</a:t>
            </a:r>
            <a:r>
              <a:rPr lang="zh-CN" altLang="zh-CN" sz="2000" dirty="0">
                <a:solidFill>
                  <a:srgbClr val="C00000"/>
                </a:solidFill>
                <a:cs typeface="Times New Roman" panose="02020603050405020304" pitchFamily="18" charset="0"/>
              </a:rPr>
              <a:t>不发生跳模，而</a:t>
            </a:r>
            <a:r>
              <a:rPr lang="en-US" altLang="zh-CN" sz="2000" dirty="0">
                <a:solidFill>
                  <a:srgbClr val="C00000"/>
                </a:solidFill>
                <a:cs typeface="Times New Roman" panose="02020603050405020304" pitchFamily="18" charset="0"/>
              </a:rPr>
              <a:t>FP-LD</a:t>
            </a:r>
            <a:r>
              <a:rPr lang="zh-CN" altLang="zh-CN" sz="2000" dirty="0">
                <a:solidFill>
                  <a:srgbClr val="C00000"/>
                </a:solidFill>
                <a:cs typeface="Times New Roman" panose="02020603050405020304" pitchFamily="18" charset="0"/>
              </a:rPr>
              <a:t>则发生跳模</a:t>
            </a:r>
            <a:r>
              <a:rPr lang="zh-CN" altLang="zh-CN" sz="2000" dirty="0">
                <a:solidFill>
                  <a:schemeClr val="bg1"/>
                </a:solidFill>
                <a:cs typeface="Times New Roman" panose="02020603050405020304" pitchFamily="18" charset="0"/>
              </a:rPr>
              <a:t>，这也是</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及</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优于</a:t>
            </a:r>
            <a:r>
              <a:rPr lang="en-US" altLang="zh-CN" sz="2000" dirty="0">
                <a:solidFill>
                  <a:schemeClr val="bg1"/>
                </a:solidFill>
                <a:cs typeface="Times New Roman" panose="02020603050405020304" pitchFamily="18" charset="0"/>
              </a:rPr>
              <a:t>FP-LD</a:t>
            </a:r>
            <a:r>
              <a:rPr lang="zh-CN" altLang="zh-CN" sz="2000" dirty="0">
                <a:solidFill>
                  <a:schemeClr val="bg1"/>
                </a:solidFill>
                <a:cs typeface="Times New Roman" panose="02020603050405020304" pitchFamily="18" charset="0"/>
              </a:rPr>
              <a:t>的一个明显特征。</a:t>
            </a:r>
          </a:p>
          <a:p>
            <a:r>
              <a:rPr lang="en-US" altLang="zh-CN" sz="2800" b="1" dirty="0">
                <a:solidFill>
                  <a:schemeClr val="bg1"/>
                </a:solidFill>
                <a:cs typeface="Times New Roman" panose="02020603050405020304" pitchFamily="18" charset="0"/>
              </a:rPr>
              <a:t>(2) </a:t>
            </a:r>
            <a:r>
              <a:rPr lang="zh-CN" altLang="zh-CN" sz="2800" b="1" dirty="0">
                <a:solidFill>
                  <a:schemeClr val="bg1"/>
                </a:solidFill>
                <a:cs typeface="Times New Roman" panose="02020603050405020304" pitchFamily="18" charset="0"/>
              </a:rPr>
              <a:t>线宽</a:t>
            </a:r>
          </a:p>
          <a:p>
            <a:pPr marL="342900" indent="-342900">
              <a:buFont typeface="Arial" panose="020B0604020202020204" pitchFamily="34" charset="0"/>
              <a:buChar char="•"/>
            </a:pP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与</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在</a:t>
            </a:r>
            <a:r>
              <a:rPr lang="zh-CN" altLang="zh-CN" sz="2000" dirty="0">
                <a:solidFill>
                  <a:srgbClr val="C00000"/>
                </a:solidFill>
                <a:cs typeface="Times New Roman" panose="02020603050405020304" pitchFamily="18" charset="0"/>
              </a:rPr>
              <a:t>窄线宽</a:t>
            </a:r>
            <a:r>
              <a:rPr lang="zh-CN" altLang="zh-CN" sz="2000" dirty="0">
                <a:solidFill>
                  <a:schemeClr val="bg1"/>
                </a:solidFill>
                <a:cs typeface="Times New Roman" panose="02020603050405020304" pitchFamily="18" charset="0"/>
              </a:rPr>
              <a:t>方面有明显的优势，因为它们的</a:t>
            </a:r>
            <a:r>
              <a:rPr lang="zh-CN" altLang="zh-CN" sz="2000" dirty="0">
                <a:solidFill>
                  <a:srgbClr val="C00000"/>
                </a:solidFill>
                <a:cs typeface="Times New Roman" panose="02020603050405020304" pitchFamily="18" charset="0"/>
              </a:rPr>
              <a:t>单模工作特性好</a:t>
            </a:r>
            <a:r>
              <a:rPr lang="zh-CN" altLang="zh-CN" sz="2000" dirty="0">
                <a:solidFill>
                  <a:schemeClr val="bg1"/>
                </a:solidFill>
                <a:cs typeface="Times New Roman" panose="02020603050405020304" pitchFamily="18" charset="0"/>
              </a:rPr>
              <a:t>。</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影响线宽的因素主要有两个：</a:t>
            </a:r>
            <a:endParaRPr lang="en-US" altLang="zh-CN" sz="2000" dirty="0">
              <a:solidFill>
                <a:schemeClr val="bg1"/>
              </a:solidFill>
              <a:cs typeface="Times New Roman" panose="02020603050405020304" pitchFamily="18" charset="0"/>
            </a:endParaRPr>
          </a:p>
          <a:p>
            <a:pPr marL="914400" lvl="1" indent="-457200">
              <a:buFont typeface="+mj-lt"/>
              <a:buAutoNum type="alphaLcPeriod"/>
            </a:pPr>
            <a:r>
              <a:rPr lang="zh-CN" altLang="zh-CN" sz="2000" dirty="0">
                <a:solidFill>
                  <a:srgbClr val="C00000"/>
                </a:solidFill>
                <a:cs typeface="Times New Roman" panose="02020603050405020304" pitchFamily="18" charset="0"/>
              </a:rPr>
              <a:t>微分增益的大小</a:t>
            </a:r>
            <a:r>
              <a:rPr lang="zh-CN" altLang="zh-CN" sz="2000" dirty="0">
                <a:solidFill>
                  <a:schemeClr val="bg1"/>
                </a:solidFill>
                <a:cs typeface="Times New Roman" panose="02020603050405020304" pitchFamily="18" charset="0"/>
              </a:rPr>
              <a:t>，也就是单位注入载流子带来的增益的大小，该值越大越好。为了增大微分增益，引入量子阱、应变量子阱结构是十分有效的。</a:t>
            </a:r>
            <a:endParaRPr lang="en-US" altLang="zh-CN" sz="2000" dirty="0">
              <a:solidFill>
                <a:schemeClr val="bg1"/>
              </a:solidFill>
              <a:cs typeface="Times New Roman" panose="02020603050405020304" pitchFamily="18" charset="0"/>
            </a:endParaRPr>
          </a:p>
          <a:p>
            <a:pPr marL="914400" lvl="1" indent="-457200">
              <a:buFont typeface="+mj-lt"/>
              <a:buAutoNum type="alphaLcPeriod"/>
            </a:pPr>
            <a:r>
              <a:rPr lang="zh-CN" altLang="zh-CN" sz="2000" dirty="0">
                <a:solidFill>
                  <a:srgbClr val="C00000"/>
                </a:solidFill>
                <a:cs typeface="Times New Roman" panose="02020603050405020304" pitchFamily="18" charset="0"/>
              </a:rPr>
              <a:t>高稳定的高功率输出</a:t>
            </a:r>
            <a:r>
              <a:rPr lang="zh-CN" altLang="zh-CN" sz="2000" dirty="0">
                <a:solidFill>
                  <a:schemeClr val="bg1"/>
                </a:solidFill>
                <a:cs typeface="Times New Roman" panose="02020603050405020304" pitchFamily="18" charset="0"/>
              </a:rPr>
              <a:t>，</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与</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在高功率输出时空间烧孔效应将很明显，特别是对于</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。空间烧孔效应直接威胁着高功率工作</a:t>
            </a:r>
            <a:r>
              <a:rPr lang="en-US" altLang="zh-CN" sz="2000" dirty="0">
                <a:solidFill>
                  <a:schemeClr val="bg1"/>
                </a:solidFill>
                <a:cs typeface="Times New Roman" panose="02020603050405020304" pitchFamily="18" charset="0"/>
              </a:rPr>
              <a:t>(</a:t>
            </a:r>
            <a:r>
              <a:rPr lang="zh-CN" altLang="zh-CN" sz="2000" dirty="0">
                <a:solidFill>
                  <a:schemeClr val="bg1"/>
                </a:solidFill>
                <a:cs typeface="Times New Roman" panose="02020603050405020304" pitchFamily="18" charset="0"/>
              </a:rPr>
              <a:t>大于</a:t>
            </a:r>
            <a:r>
              <a:rPr lang="en-US" altLang="zh-CN" sz="2000" dirty="0">
                <a:solidFill>
                  <a:schemeClr val="bg1"/>
                </a:solidFill>
                <a:cs typeface="Times New Roman" panose="02020603050405020304" pitchFamily="18" charset="0"/>
              </a:rPr>
              <a:t>10mW)</a:t>
            </a:r>
            <a:r>
              <a:rPr lang="zh-CN" altLang="zh-CN" sz="2000" dirty="0">
                <a:solidFill>
                  <a:schemeClr val="bg1"/>
                </a:solidFill>
                <a:cs typeface="Times New Roman" panose="02020603050405020304" pitchFamily="18" charset="0"/>
              </a:rPr>
              <a:t>。减小空间烧孔效应的有效途径是优化耦合系数、采取诸如</a:t>
            </a:r>
            <a:r>
              <a:rPr lang="en-US" altLang="zh-CN" sz="2000" dirty="0">
                <a:solidFill>
                  <a:schemeClr val="bg1"/>
                </a:solidFill>
                <a:cs typeface="Times New Roman" panose="02020603050405020304" pitchFamily="18" charset="0"/>
              </a:rPr>
              <a:t>CPM</a:t>
            </a:r>
            <a:r>
              <a:rPr lang="zh-CN" altLang="zh-CN" sz="2000" dirty="0">
                <a:solidFill>
                  <a:schemeClr val="bg1"/>
                </a:solidFill>
                <a:cs typeface="Times New Roman" panose="02020603050405020304" pitchFamily="18" charset="0"/>
              </a:rPr>
              <a:t>结构以及增益耦合结构。</a:t>
            </a:r>
          </a:p>
          <a:p>
            <a:endParaRPr lang="zh-CN" altLang="en-US" sz="2000" dirty="0">
              <a:solidFill>
                <a:schemeClr val="bg1"/>
              </a:solidFill>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64</a:t>
            </a:fld>
            <a:endParaRPr lang="en-US" altLang="zh-CN" dirty="0"/>
          </a:p>
        </p:txBody>
      </p:sp>
      <p:sp>
        <p:nvSpPr>
          <p:cNvPr id="2" name="TextBox 1"/>
          <p:cNvSpPr txBox="1"/>
          <p:nvPr/>
        </p:nvSpPr>
        <p:spPr>
          <a:xfrm>
            <a:off x="685800" y="1278285"/>
            <a:ext cx="7776864" cy="5247590"/>
          </a:xfrm>
          <a:prstGeom prst="rect">
            <a:avLst/>
          </a:prstGeom>
          <a:noFill/>
        </p:spPr>
        <p:txBody>
          <a:bodyPr wrap="square" rtlCol="0">
            <a:spAutoFit/>
          </a:bodyPr>
          <a:lstStyle/>
          <a:p>
            <a:r>
              <a:rPr lang="en-US" altLang="zh-CN" sz="2800" b="1" dirty="0">
                <a:solidFill>
                  <a:schemeClr val="bg1"/>
                </a:solidFill>
                <a:cs typeface="Times New Roman" panose="02020603050405020304" pitchFamily="18" charset="0"/>
              </a:rPr>
              <a:t>(3)</a:t>
            </a:r>
            <a:r>
              <a:rPr lang="zh-CN" altLang="zh-CN" sz="2800" b="1" dirty="0">
                <a:solidFill>
                  <a:schemeClr val="bg1"/>
                </a:solidFill>
                <a:cs typeface="Times New Roman" panose="02020603050405020304" pitchFamily="18" charset="0"/>
              </a:rPr>
              <a:t>高功率输出</a:t>
            </a:r>
          </a:p>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高功率输出并非</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与</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的长处，而应当说是这些激光器亟待解决的课题。目前该类器件的最好结果不过</a:t>
            </a:r>
            <a:r>
              <a:rPr lang="en-US" altLang="zh-CN" sz="2000" dirty="0">
                <a:solidFill>
                  <a:schemeClr val="bg1"/>
                </a:solidFill>
                <a:cs typeface="Times New Roman" panose="02020603050405020304" pitchFamily="18" charset="0"/>
              </a:rPr>
              <a:t>100mW</a:t>
            </a:r>
            <a:r>
              <a:rPr lang="zh-CN" altLang="zh-CN" sz="2000" dirty="0">
                <a:solidFill>
                  <a:schemeClr val="bg1"/>
                </a:solidFill>
                <a:cs typeface="Times New Roman" panose="02020603050405020304" pitchFamily="18" charset="0"/>
              </a:rPr>
              <a:t>左右。</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妨碍高功率输出的因素有：</a:t>
            </a:r>
            <a:r>
              <a:rPr lang="zh-CN" altLang="zh-CN" sz="2000" dirty="0">
                <a:solidFill>
                  <a:srgbClr val="C00000"/>
                </a:solidFill>
                <a:cs typeface="Times New Roman" panose="02020603050405020304" pitchFamily="18" charset="0"/>
              </a:rPr>
              <a:t>非线性增益、空间烧孔效应</a:t>
            </a:r>
            <a:r>
              <a:rPr lang="zh-CN" altLang="zh-CN" sz="2000" dirty="0">
                <a:solidFill>
                  <a:schemeClr val="bg1"/>
                </a:solidFill>
                <a:cs typeface="Times New Roman" panose="02020603050405020304" pitchFamily="18" charset="0"/>
              </a:rPr>
              <a:t>等。</a:t>
            </a:r>
          </a:p>
          <a:p>
            <a:r>
              <a:rPr lang="en-US" altLang="zh-CN" sz="2800" b="1" dirty="0">
                <a:solidFill>
                  <a:schemeClr val="bg1"/>
                </a:solidFill>
                <a:cs typeface="Times New Roman" panose="02020603050405020304" pitchFamily="18" charset="0"/>
              </a:rPr>
              <a:t>(4)</a:t>
            </a:r>
            <a:r>
              <a:rPr lang="zh-CN" altLang="zh-CN" sz="2800" b="1" dirty="0">
                <a:solidFill>
                  <a:schemeClr val="bg1"/>
                </a:solidFill>
                <a:cs typeface="Times New Roman" panose="02020603050405020304" pitchFamily="18" charset="0"/>
              </a:rPr>
              <a:t>动态单模且低啁啾</a:t>
            </a:r>
          </a:p>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动态单模且低啁啾的半导体激光器是大容量长距离光纤通信等应用领域的要求，动态单模激光器不仅要求直流驱动下以单一频率工作，还要求必须有</a:t>
            </a:r>
            <a:r>
              <a:rPr lang="zh-CN" altLang="zh-CN" sz="2000" dirty="0">
                <a:solidFill>
                  <a:srgbClr val="C00000"/>
                </a:solidFill>
                <a:cs typeface="Times New Roman" panose="02020603050405020304" pitchFamily="18" charset="0"/>
              </a:rPr>
              <a:t>足够大的阈值增益的差</a:t>
            </a:r>
            <a:r>
              <a:rPr lang="zh-CN" altLang="zh-CN" sz="2000" dirty="0">
                <a:solidFill>
                  <a:schemeClr val="bg1"/>
                </a:solidFill>
                <a:cs typeface="Times New Roman" panose="02020603050405020304" pitchFamily="18" charset="0"/>
              </a:rPr>
              <a:t>。因为高速动态调制是指调制信号的周期与激光器的载流子寿命相当或更小时的情况，这时并非载流子浓度超过阈值载流子浓度激光器就激射，可能引起</a:t>
            </a:r>
            <a:r>
              <a:rPr lang="zh-CN" altLang="zh-CN" sz="2000" dirty="0">
                <a:solidFill>
                  <a:srgbClr val="C00000"/>
                </a:solidFill>
                <a:cs typeface="Times New Roman" panose="02020603050405020304" pitchFamily="18" charset="0"/>
              </a:rPr>
              <a:t>载流子浓度过冲而导致多个模式同时激射</a:t>
            </a:r>
            <a:r>
              <a:rPr lang="zh-CN" altLang="zh-CN" sz="2000" dirty="0">
                <a:solidFill>
                  <a:schemeClr val="bg1"/>
                </a:solidFill>
                <a:cs typeface="Times New Roman" panose="02020603050405020304" pitchFamily="18" charset="0"/>
              </a:rPr>
              <a:t>。只有阈值增益的差足够大，那么才会保持单模工作。</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en-US" altLang="zh-CN" sz="2000" b="1" dirty="0">
                <a:solidFill>
                  <a:srgbClr val="C00000"/>
                </a:solidFill>
                <a:cs typeface="Times New Roman" panose="02020603050405020304" pitchFamily="18" charset="0"/>
              </a:rPr>
              <a:t>DFB-LD</a:t>
            </a:r>
            <a:r>
              <a:rPr lang="zh-CN" altLang="zh-CN" sz="2000" b="1" dirty="0">
                <a:solidFill>
                  <a:srgbClr val="C00000"/>
                </a:solidFill>
                <a:cs typeface="Times New Roman" panose="02020603050405020304" pitchFamily="18" charset="0"/>
              </a:rPr>
              <a:t>与</a:t>
            </a:r>
            <a:r>
              <a:rPr lang="en-US" altLang="zh-CN" sz="2000" b="1" dirty="0">
                <a:solidFill>
                  <a:srgbClr val="C00000"/>
                </a:solidFill>
                <a:cs typeface="Times New Roman" panose="02020603050405020304" pitchFamily="18" charset="0"/>
              </a:rPr>
              <a:t>DBR-LD</a:t>
            </a:r>
            <a:r>
              <a:rPr lang="zh-CN" altLang="zh-CN" sz="2000" dirty="0">
                <a:solidFill>
                  <a:schemeClr val="bg1"/>
                </a:solidFill>
                <a:cs typeface="Times New Roman" panose="02020603050405020304" pitchFamily="18" charset="0"/>
              </a:rPr>
              <a:t>的阈值增益的差都比通常的激光器要大得多，所以它们是动态单模激光器最好的候选者。</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000" dirty="0">
                <a:solidFill>
                  <a:srgbClr val="C00000"/>
                </a:solidFill>
                <a:cs typeface="Times New Roman" panose="02020603050405020304" pitchFamily="18" charset="0"/>
              </a:rPr>
              <a:t>高功率和单模是两个要平衡的参数</a:t>
            </a:r>
            <a:r>
              <a:rPr lang="zh-CN" altLang="en-US" sz="2000" dirty="0">
                <a:solidFill>
                  <a:srgbClr val="C00000"/>
                </a:solidFill>
                <a:cs typeface="Times New Roman" panose="02020603050405020304" pitchFamily="18" charset="0"/>
              </a:rPr>
              <a:t>。</a:t>
            </a:r>
            <a:endParaRPr lang="zh-CN" altLang="zh-CN" sz="2000" dirty="0">
              <a:solidFill>
                <a:srgbClr val="C00000"/>
              </a:solidFill>
              <a:cs typeface="Times New Roman" panose="02020603050405020304" pitchFamily="18" charset="0"/>
            </a:endParaRPr>
          </a:p>
          <a:p>
            <a:endParaRPr lang="zh-CN" altLang="en-US" sz="1900" dirty="0">
              <a:solidFill>
                <a:schemeClr val="bg1"/>
              </a:solidFill>
              <a:cs typeface="Times New Roman" panose="02020603050405020304" pitchFamily="18" charset="0"/>
            </a:endParaRPr>
          </a:p>
        </p:txBody>
      </p:sp>
      <p:sp>
        <p:nvSpPr>
          <p:cNvPr id="8" name="Rectangle 2"/>
          <p:cNvSpPr>
            <a:spLocks noGrp="1" noChangeArrowheads="1"/>
          </p:cNvSpPr>
          <p:nvPr>
            <p:ph type="title"/>
          </p:nvPr>
        </p:nvSpPr>
        <p:spPr>
          <a:xfrm>
            <a:off x="457200" y="274638"/>
            <a:ext cx="8229600" cy="1143000"/>
          </a:xfrm>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5.3.6 </a:t>
            </a:r>
            <a:r>
              <a:rPr lang="zh-CN" altLang="en-US" dirty="0">
                <a:solidFill>
                  <a:schemeClr val="bg1"/>
                </a:solidFill>
                <a:latin typeface="Times New Roman" panose="02020603050405020304" pitchFamily="18" charset="0"/>
                <a:ea typeface="+mn-ea"/>
                <a:cs typeface="Times New Roman" panose="02020603050405020304" pitchFamily="18" charset="0"/>
              </a:rPr>
              <a:t>工作特性</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5.3.6 </a:t>
            </a:r>
            <a:r>
              <a:rPr lang="zh-CN" altLang="en-US" dirty="0">
                <a:solidFill>
                  <a:schemeClr val="bg1"/>
                </a:solidFill>
                <a:latin typeface="Times New Roman" panose="02020603050405020304" pitchFamily="18" charset="0"/>
                <a:ea typeface="+mn-ea"/>
                <a:cs typeface="Times New Roman" panose="02020603050405020304" pitchFamily="18" charset="0"/>
              </a:rPr>
              <a:t>工作特性</a:t>
            </a: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65</a:t>
            </a:fld>
            <a:endParaRPr lang="en-US" altLang="zh-CN" dirty="0"/>
          </a:p>
        </p:txBody>
      </p:sp>
      <p:sp>
        <p:nvSpPr>
          <p:cNvPr id="2" name="TextBox 1"/>
          <p:cNvSpPr txBox="1"/>
          <p:nvPr/>
        </p:nvSpPr>
        <p:spPr>
          <a:xfrm>
            <a:off x="683568" y="1505049"/>
            <a:ext cx="7776864" cy="5139869"/>
          </a:xfrm>
          <a:prstGeom prst="rect">
            <a:avLst/>
          </a:prstGeom>
          <a:noFill/>
        </p:spPr>
        <p:txBody>
          <a:bodyPr wrap="square" rtlCol="0">
            <a:spAutoFit/>
          </a:bodyPr>
          <a:lstStyle/>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随着通信容量的增加，啁啾的降低变得十分重要。啁啾或调制频移源于</a:t>
            </a:r>
            <a:r>
              <a:rPr lang="zh-CN" altLang="zh-CN" sz="2000" dirty="0">
                <a:solidFill>
                  <a:srgbClr val="C00000"/>
                </a:solidFill>
                <a:cs typeface="Times New Roman" panose="02020603050405020304" pitchFamily="18" charset="0"/>
              </a:rPr>
              <a:t>调制电流</a:t>
            </a:r>
            <a:r>
              <a:rPr lang="zh-CN" altLang="en-US" sz="2000" dirty="0">
                <a:solidFill>
                  <a:srgbClr val="C00000"/>
                </a:solidFill>
                <a:cs typeface="Times New Roman" panose="02020603050405020304" pitchFamily="18" charset="0"/>
              </a:rPr>
              <a:t>使得</a:t>
            </a:r>
            <a:r>
              <a:rPr lang="zh-CN" altLang="zh-CN" sz="2000" dirty="0">
                <a:solidFill>
                  <a:srgbClr val="C00000"/>
                </a:solidFill>
                <a:cs typeface="Times New Roman" panose="02020603050405020304" pitchFamily="18" charset="0"/>
              </a:rPr>
              <a:t>有源层折射率的变化</a:t>
            </a:r>
            <a:r>
              <a:rPr lang="zh-CN" altLang="zh-CN" sz="2000" dirty="0">
                <a:solidFill>
                  <a:schemeClr val="bg1"/>
                </a:solidFill>
                <a:cs typeface="Times New Roman" panose="02020603050405020304" pitchFamily="18" charset="0"/>
              </a:rPr>
              <a:t>，进而使得</a:t>
            </a:r>
            <a:r>
              <a:rPr lang="zh-CN" altLang="zh-CN" sz="2000" dirty="0">
                <a:solidFill>
                  <a:srgbClr val="C00000"/>
                </a:solidFill>
                <a:cs typeface="Times New Roman" panose="02020603050405020304" pitchFamily="18" charset="0"/>
              </a:rPr>
              <a:t>光的相位受到调制</a:t>
            </a:r>
            <a:r>
              <a:rPr lang="zh-CN" altLang="zh-CN" sz="2000" dirty="0">
                <a:solidFill>
                  <a:schemeClr val="bg1"/>
                </a:solidFill>
                <a:cs typeface="Times New Roman" panose="02020603050405020304" pitchFamily="18" charset="0"/>
              </a:rPr>
              <a:t>从而</a:t>
            </a:r>
            <a:r>
              <a:rPr lang="zh-CN" altLang="zh-CN" sz="2000" dirty="0">
                <a:solidFill>
                  <a:srgbClr val="C00000"/>
                </a:solidFill>
                <a:cs typeface="Times New Roman" panose="02020603050405020304" pitchFamily="18" charset="0"/>
              </a:rPr>
              <a:t>使激射频率展宽</a:t>
            </a:r>
            <a:r>
              <a:rPr lang="zh-CN" altLang="zh-CN" sz="2000" dirty="0">
                <a:solidFill>
                  <a:schemeClr val="bg1"/>
                </a:solidFill>
                <a:cs typeface="Times New Roman" panose="02020603050405020304" pitchFamily="18" charset="0"/>
              </a:rPr>
              <a:t>。</a:t>
            </a:r>
            <a:endParaRPr lang="en-US" altLang="zh-CN" sz="2000"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zh-CN" sz="2000" dirty="0">
                <a:solidFill>
                  <a:schemeClr val="bg1"/>
                </a:solidFill>
                <a:cs typeface="Times New Roman" panose="02020603050405020304" pitchFamily="18" charset="0"/>
              </a:rPr>
              <a:t>啁啾大小在本质上又和</a:t>
            </a:r>
            <a:r>
              <a:rPr lang="zh-CN" altLang="zh-CN" sz="2000" dirty="0">
                <a:solidFill>
                  <a:srgbClr val="C00000"/>
                </a:solidFill>
                <a:cs typeface="Times New Roman" panose="02020603050405020304" pitchFamily="18" charset="0"/>
              </a:rPr>
              <a:t>线宽展宽因子</a:t>
            </a:r>
            <a:r>
              <a:rPr lang="zh-CN" altLang="zh-CN" sz="2000" dirty="0">
                <a:solidFill>
                  <a:schemeClr val="bg1"/>
                </a:solidFill>
                <a:cs typeface="Times New Roman" panose="02020603050405020304" pitchFamily="18" charset="0"/>
              </a:rPr>
              <a:t>有直接关系。所以当今的</a:t>
            </a:r>
            <a:r>
              <a:rPr lang="zh-CN" altLang="zh-CN" sz="2000" dirty="0">
                <a:solidFill>
                  <a:srgbClr val="C00000"/>
                </a:solidFill>
                <a:cs typeface="Times New Roman" panose="02020603050405020304" pitchFamily="18" charset="0"/>
              </a:rPr>
              <a:t>量子阱或应变量子阱</a:t>
            </a:r>
            <a:r>
              <a:rPr lang="en-US" altLang="zh-CN" sz="2000" dirty="0">
                <a:solidFill>
                  <a:srgbClr val="C00000"/>
                </a:solidFill>
                <a:cs typeface="Times New Roman" panose="02020603050405020304" pitchFamily="18" charset="0"/>
              </a:rPr>
              <a:t>DFB-LD</a:t>
            </a:r>
            <a:r>
              <a:rPr lang="zh-CN" altLang="zh-CN" sz="2000" dirty="0">
                <a:solidFill>
                  <a:srgbClr val="C00000"/>
                </a:solidFill>
                <a:cs typeface="Times New Roman" panose="02020603050405020304" pitchFamily="18" charset="0"/>
              </a:rPr>
              <a:t>与</a:t>
            </a:r>
            <a:r>
              <a:rPr lang="en-US" altLang="zh-CN" sz="2000" dirty="0">
                <a:solidFill>
                  <a:srgbClr val="C00000"/>
                </a:solidFill>
                <a:cs typeface="Times New Roman" panose="02020603050405020304" pitchFamily="18" charset="0"/>
              </a:rPr>
              <a:t>DBR-LD</a:t>
            </a:r>
            <a:r>
              <a:rPr lang="zh-CN" altLang="zh-CN" sz="2000" dirty="0">
                <a:solidFill>
                  <a:schemeClr val="bg1"/>
                </a:solidFill>
                <a:cs typeface="Times New Roman" panose="02020603050405020304" pitchFamily="18" charset="0"/>
              </a:rPr>
              <a:t>的啁啾都很小。</a:t>
            </a:r>
            <a:r>
              <a:rPr lang="zh-CN" altLang="en-US" sz="2000" dirty="0">
                <a:solidFill>
                  <a:schemeClr val="bg1"/>
                </a:solidFill>
                <a:cs typeface="Times New Roman" panose="02020603050405020304" pitchFamily="18" charset="0"/>
              </a:rPr>
              <a:t>为了</a:t>
            </a:r>
            <a:r>
              <a:rPr lang="zh-CN" altLang="zh-CN" sz="2000" dirty="0">
                <a:solidFill>
                  <a:schemeClr val="bg1"/>
                </a:solidFill>
                <a:cs typeface="Times New Roman" panose="02020603050405020304" pitchFamily="18" charset="0"/>
              </a:rPr>
              <a:t>进一步地降低啁啾，</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或</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与电吸收型外调制器的单片光子集成可能是更好的方向。</a:t>
            </a:r>
          </a:p>
          <a:p>
            <a:r>
              <a:rPr lang="en-US" altLang="zh-CN" sz="2000" b="1" dirty="0">
                <a:solidFill>
                  <a:schemeClr val="bg1"/>
                </a:solidFill>
                <a:cs typeface="Times New Roman" panose="02020603050405020304" pitchFamily="18" charset="0"/>
              </a:rPr>
              <a:t> </a:t>
            </a:r>
            <a:r>
              <a:rPr lang="en-US" altLang="zh-CN" sz="2800" b="1" dirty="0">
                <a:solidFill>
                  <a:schemeClr val="bg1"/>
                </a:solidFill>
                <a:cs typeface="Times New Roman" panose="02020603050405020304" pitchFamily="18" charset="0"/>
              </a:rPr>
              <a:t>(5)</a:t>
            </a:r>
            <a:r>
              <a:rPr lang="zh-CN" altLang="zh-CN" sz="2800" b="1" dirty="0">
                <a:solidFill>
                  <a:schemeClr val="bg1"/>
                </a:solidFill>
                <a:cs typeface="Times New Roman" panose="02020603050405020304" pitchFamily="18" charset="0"/>
              </a:rPr>
              <a:t>实现高性能的方法</a:t>
            </a:r>
          </a:p>
          <a:p>
            <a:pPr marL="342900" indent="-342900">
              <a:buFont typeface="Arial" panose="020B0604020202020204" pitchFamily="34" charset="0"/>
              <a:buChar char="•"/>
            </a:pP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或</a:t>
            </a:r>
            <a:r>
              <a:rPr lang="en-US" altLang="zh-CN" sz="2000" dirty="0">
                <a:solidFill>
                  <a:schemeClr val="bg1"/>
                </a:solidFill>
                <a:cs typeface="Times New Roman" panose="02020603050405020304" pitchFamily="18" charset="0"/>
              </a:rPr>
              <a:t>DBR-LD </a:t>
            </a:r>
            <a:r>
              <a:rPr lang="zh-CN" altLang="zh-CN" sz="2000" dirty="0">
                <a:solidFill>
                  <a:schemeClr val="bg1"/>
                </a:solidFill>
                <a:cs typeface="Times New Roman" panose="02020603050405020304" pitchFamily="18" charset="0"/>
              </a:rPr>
              <a:t>的高性能工作可归纳为以下的方面：</a:t>
            </a:r>
            <a:endParaRPr lang="en-US" altLang="zh-CN" sz="2000" dirty="0">
              <a:solidFill>
                <a:schemeClr val="bg1"/>
              </a:solidFill>
              <a:cs typeface="Times New Roman" panose="02020603050405020304" pitchFamily="18" charset="0"/>
            </a:endParaRPr>
          </a:p>
          <a:p>
            <a:pPr marL="914400" lvl="1" indent="-457200">
              <a:buFont typeface="+mj-lt"/>
              <a:buAutoNum type="alphaLcPeriod"/>
            </a:pPr>
            <a:r>
              <a:rPr lang="zh-CN" altLang="zh-CN" sz="2000" dirty="0">
                <a:solidFill>
                  <a:srgbClr val="C00000"/>
                </a:solidFill>
                <a:cs typeface="Times New Roman" panose="02020603050405020304" pitchFamily="18" charset="0"/>
              </a:rPr>
              <a:t>窄线宽单模、动态单模且低啁啾、高功率输出、尽可能宽的波长可调谐范围</a:t>
            </a:r>
            <a:r>
              <a:rPr lang="zh-CN" altLang="zh-CN" sz="2000" dirty="0">
                <a:solidFill>
                  <a:schemeClr val="bg1"/>
                </a:solidFill>
                <a:cs typeface="Times New Roman" panose="02020603050405020304" pitchFamily="18" charset="0"/>
              </a:rPr>
              <a:t>。</a:t>
            </a:r>
            <a:endParaRPr lang="en-US" altLang="zh-CN" sz="2000" dirty="0">
              <a:solidFill>
                <a:schemeClr val="bg1"/>
              </a:solidFill>
              <a:cs typeface="Times New Roman" panose="02020603050405020304" pitchFamily="18" charset="0"/>
            </a:endParaRPr>
          </a:p>
          <a:p>
            <a:pPr marL="914400" lvl="1" indent="-457200">
              <a:buFont typeface="+mj-lt"/>
              <a:buAutoNum type="alphaLcPeriod"/>
            </a:pPr>
            <a:r>
              <a:rPr lang="zh-CN" altLang="zh-CN" sz="2000" dirty="0">
                <a:solidFill>
                  <a:schemeClr val="bg1"/>
                </a:solidFill>
                <a:cs typeface="Times New Roman" panose="02020603050405020304" pitchFamily="18" charset="0"/>
              </a:rPr>
              <a:t>从上面的分析中不难理解，这些特性均与</a:t>
            </a:r>
            <a:r>
              <a:rPr lang="zh-CN" altLang="zh-CN" sz="2000" dirty="0">
                <a:solidFill>
                  <a:srgbClr val="C00000"/>
                </a:solidFill>
                <a:cs typeface="Times New Roman" panose="02020603050405020304" pitchFamily="18" charset="0"/>
              </a:rPr>
              <a:t>光栅的耦合系数、有源层的微分增益、阈值增益的差</a:t>
            </a:r>
            <a:r>
              <a:rPr lang="zh-CN" altLang="zh-CN" sz="2000" dirty="0">
                <a:solidFill>
                  <a:schemeClr val="bg1"/>
                </a:solidFill>
                <a:cs typeface="Times New Roman" panose="02020603050405020304" pitchFamily="18" charset="0"/>
              </a:rPr>
              <a:t>有关。可以说</a:t>
            </a:r>
            <a:r>
              <a:rPr lang="zh-CN" altLang="zh-CN" sz="2000" dirty="0">
                <a:solidFill>
                  <a:srgbClr val="C00000"/>
                </a:solidFill>
                <a:cs typeface="Times New Roman" panose="02020603050405020304" pitchFamily="18" charset="0"/>
              </a:rPr>
              <a:t>优化耦合系数、引入量子阱或应变量子阱结构、引入增益耦合</a:t>
            </a:r>
            <a:r>
              <a:rPr lang="zh-CN" altLang="zh-CN" sz="2000" dirty="0">
                <a:solidFill>
                  <a:schemeClr val="bg1"/>
                </a:solidFill>
                <a:cs typeface="Times New Roman" panose="02020603050405020304" pitchFamily="18" charset="0"/>
              </a:rPr>
              <a:t>等是实现高性能</a:t>
            </a:r>
            <a:r>
              <a:rPr lang="en-US" altLang="zh-CN" sz="2000" dirty="0">
                <a:solidFill>
                  <a:schemeClr val="bg1"/>
                </a:solidFill>
                <a:cs typeface="Times New Roman" panose="02020603050405020304" pitchFamily="18" charset="0"/>
              </a:rPr>
              <a:t>DFB-LD</a:t>
            </a:r>
            <a:r>
              <a:rPr lang="zh-CN" altLang="zh-CN" sz="2000" dirty="0">
                <a:solidFill>
                  <a:schemeClr val="bg1"/>
                </a:solidFill>
                <a:cs typeface="Times New Roman" panose="02020603050405020304" pitchFamily="18" charset="0"/>
              </a:rPr>
              <a:t>或</a:t>
            </a:r>
            <a:r>
              <a:rPr lang="en-US" altLang="zh-CN" sz="2000" dirty="0">
                <a:solidFill>
                  <a:schemeClr val="bg1"/>
                </a:solidFill>
                <a:cs typeface="Times New Roman" panose="02020603050405020304" pitchFamily="18" charset="0"/>
              </a:rPr>
              <a:t>DBR-LD</a:t>
            </a:r>
            <a:r>
              <a:rPr lang="zh-CN" altLang="zh-CN" sz="2000" dirty="0">
                <a:solidFill>
                  <a:schemeClr val="bg1"/>
                </a:solidFill>
                <a:cs typeface="Times New Roman" panose="02020603050405020304" pitchFamily="18" charset="0"/>
              </a:rPr>
              <a:t>的有效途径。</a:t>
            </a:r>
          </a:p>
          <a:p>
            <a:endParaRPr lang="zh-CN" altLang="en-US" sz="2000" dirty="0">
              <a:solidFill>
                <a:schemeClr val="bg1"/>
              </a:solidFill>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9515" y="329934"/>
            <a:ext cx="3960440" cy="764704"/>
          </a:xfrm>
        </p:spPr>
        <p:txBody>
          <a:bodyPr/>
          <a:lstStyle/>
          <a:p>
            <a:r>
              <a:rPr lang="zh-CN" altLang="en-US" dirty="0">
                <a:solidFill>
                  <a:schemeClr val="bg1"/>
                </a:solidFill>
                <a:latin typeface="Times New Roman" panose="02020603050405020304" pitchFamily="18" charset="0"/>
                <a:ea typeface="+mn-ea"/>
                <a:cs typeface="Times New Roman" panose="02020603050405020304" pitchFamily="18" charset="0"/>
              </a:rPr>
              <a:t>大作业二</a:t>
            </a:r>
          </a:p>
        </p:txBody>
      </p:sp>
      <p:sp>
        <p:nvSpPr>
          <p:cNvPr id="3" name="内容占位符 2"/>
          <p:cNvSpPr>
            <a:spLocks noGrp="1"/>
          </p:cNvSpPr>
          <p:nvPr>
            <p:ph idx="1"/>
          </p:nvPr>
        </p:nvSpPr>
        <p:spPr>
          <a:xfrm>
            <a:off x="760040" y="1094638"/>
            <a:ext cx="7772400" cy="2057400"/>
          </a:xfrm>
        </p:spPr>
        <p:txBody>
          <a:bodyPr/>
          <a:lstStyle/>
          <a:p>
            <a:pPr marL="0" indent="0">
              <a:buNone/>
            </a:pPr>
            <a:r>
              <a:rPr lang="zh-CN" altLang="en-US" sz="2000" dirty="0">
                <a:solidFill>
                  <a:schemeClr val="bg1"/>
                </a:solidFill>
                <a:latin typeface="Times New Roman" panose="02020603050405020304" pitchFamily="18" charset="0"/>
                <a:ea typeface="+mn-ea"/>
                <a:cs typeface="Times New Roman" panose="02020603050405020304" pitchFamily="18" charset="0"/>
              </a:rPr>
              <a:t>四层平面波导如下图所示，其中 </a:t>
            </a:r>
            <a:r>
              <a:rPr lang="en-US" altLang="zh-CN" sz="2000" dirty="0">
                <a:solidFill>
                  <a:schemeClr val="bg1"/>
                </a:solidFill>
                <a:latin typeface="Times New Roman" panose="02020603050405020304" pitchFamily="18" charset="0"/>
                <a:ea typeface="+mn-ea"/>
                <a:cs typeface="Times New Roman" panose="02020603050405020304" pitchFamily="18" charset="0"/>
              </a:rPr>
              <a:t>I </a:t>
            </a:r>
            <a:r>
              <a:rPr lang="zh-CN" altLang="en-US" sz="2000" dirty="0">
                <a:solidFill>
                  <a:schemeClr val="bg1"/>
                </a:solidFill>
                <a:latin typeface="Times New Roman" panose="02020603050405020304" pitchFamily="18" charset="0"/>
                <a:ea typeface="+mn-ea"/>
                <a:cs typeface="Times New Roman" panose="02020603050405020304" pitchFamily="18" charset="0"/>
              </a:rPr>
              <a:t>区厚度为无限，折射率为 </a:t>
            </a:r>
            <a:r>
              <a:rPr lang="en-US" altLang="zh-CN" sz="2000" dirty="0">
                <a:solidFill>
                  <a:schemeClr val="bg1"/>
                </a:solidFill>
                <a:latin typeface="Times New Roman" panose="02020603050405020304" pitchFamily="18" charset="0"/>
                <a:ea typeface="+mn-ea"/>
                <a:cs typeface="Times New Roman" panose="02020603050405020304" pitchFamily="18" charset="0"/>
              </a:rPr>
              <a:t>3.29</a:t>
            </a:r>
            <a:r>
              <a:rPr lang="zh-CN" altLang="en-US" sz="2000" dirty="0">
                <a:solidFill>
                  <a:schemeClr val="bg1"/>
                </a:solidFill>
                <a:latin typeface="Times New Roman" panose="02020603050405020304" pitchFamily="18" charset="0"/>
                <a:ea typeface="+mn-ea"/>
                <a:cs typeface="Times New Roman" panose="02020603050405020304" pitchFamily="18" charset="0"/>
              </a:rPr>
              <a:t>，第 </a:t>
            </a:r>
            <a:r>
              <a:rPr lang="en-US" altLang="zh-CN" sz="2000" dirty="0">
                <a:solidFill>
                  <a:schemeClr val="bg1"/>
                </a:solidFill>
                <a:latin typeface="Times New Roman" panose="02020603050405020304" pitchFamily="18" charset="0"/>
                <a:ea typeface="+mn-ea"/>
                <a:cs typeface="Times New Roman" panose="02020603050405020304" pitchFamily="18" charset="0"/>
              </a:rPr>
              <a:t>II </a:t>
            </a:r>
            <a:r>
              <a:rPr lang="zh-CN" altLang="en-US" sz="2000" dirty="0">
                <a:solidFill>
                  <a:schemeClr val="bg1"/>
                </a:solidFill>
                <a:latin typeface="Times New Roman" panose="02020603050405020304" pitchFamily="18" charset="0"/>
                <a:ea typeface="+mn-ea"/>
                <a:cs typeface="Times New Roman" panose="02020603050405020304" pitchFamily="18" charset="0"/>
              </a:rPr>
              <a:t>区为 光栅区，折射率为 </a:t>
            </a:r>
            <a:r>
              <a:rPr lang="en-US" altLang="zh-CN" sz="2000" dirty="0">
                <a:solidFill>
                  <a:schemeClr val="bg1"/>
                </a:solidFill>
                <a:latin typeface="Times New Roman" panose="02020603050405020304" pitchFamily="18" charset="0"/>
                <a:ea typeface="+mn-ea"/>
                <a:cs typeface="Times New Roman" panose="02020603050405020304" pitchFamily="18" charset="0"/>
              </a:rPr>
              <a:t>3.45</a:t>
            </a:r>
            <a:r>
              <a:rPr lang="zh-CN" altLang="en-US" sz="2000" dirty="0">
                <a:solidFill>
                  <a:schemeClr val="bg1"/>
                </a:solidFill>
                <a:latin typeface="Times New Roman" panose="02020603050405020304" pitchFamily="18" charset="0"/>
                <a:ea typeface="+mn-ea"/>
                <a:cs typeface="Times New Roman" panose="02020603050405020304" pitchFamily="18" charset="0"/>
              </a:rPr>
              <a:t>，光栅的顶部与 </a:t>
            </a:r>
            <a:r>
              <a:rPr lang="en-US" altLang="zh-CN" sz="2000" dirty="0">
                <a:solidFill>
                  <a:schemeClr val="bg1"/>
                </a:solidFill>
                <a:latin typeface="Times New Roman" panose="02020603050405020304" pitchFamily="18" charset="0"/>
                <a:ea typeface="+mn-ea"/>
                <a:cs typeface="Times New Roman" panose="02020603050405020304" pitchFamily="18" charset="0"/>
              </a:rPr>
              <a:t>III </a:t>
            </a:r>
            <a:r>
              <a:rPr lang="zh-CN" altLang="en-US" sz="2000" dirty="0">
                <a:solidFill>
                  <a:schemeClr val="bg1"/>
                </a:solidFill>
                <a:latin typeface="Times New Roman" panose="02020603050405020304" pitchFamily="18" charset="0"/>
                <a:ea typeface="+mn-ea"/>
                <a:cs typeface="Times New Roman" panose="02020603050405020304" pitchFamily="18" charset="0"/>
              </a:rPr>
              <a:t>区距离为 </a:t>
            </a:r>
            <a:r>
              <a:rPr lang="en-US" altLang="zh-CN" sz="2000" dirty="0">
                <a:solidFill>
                  <a:schemeClr val="bg1"/>
                </a:solidFill>
                <a:latin typeface="Times New Roman" panose="02020603050405020304" pitchFamily="18" charset="0"/>
                <a:ea typeface="+mn-ea"/>
                <a:cs typeface="Times New Roman" panose="02020603050405020304" pitchFamily="18" charset="0"/>
              </a:rPr>
              <a:t>0.15 </a:t>
            </a:r>
            <a:r>
              <a:rPr lang="en-US" altLang="zh-CN" sz="2000" dirty="0" err="1">
                <a:solidFill>
                  <a:schemeClr val="bg1"/>
                </a:solidFill>
                <a:latin typeface="Times New Roman" panose="02020603050405020304" pitchFamily="18" charset="0"/>
                <a:ea typeface="+mn-ea"/>
                <a:cs typeface="Times New Roman" panose="02020603050405020304" pitchFamily="18" charset="0"/>
              </a:rPr>
              <a:t>μm</a:t>
            </a:r>
            <a:r>
              <a:rPr lang="en-US" altLang="zh-CN" sz="2000" dirty="0">
                <a:solidFill>
                  <a:schemeClr val="bg1"/>
                </a:solidFill>
                <a:latin typeface="Times New Roman" panose="02020603050405020304" pitchFamily="18" charset="0"/>
                <a:ea typeface="+mn-ea"/>
                <a:cs typeface="Times New Roman" panose="02020603050405020304" pitchFamily="18" charset="0"/>
              </a:rPr>
              <a:t> </a:t>
            </a:r>
            <a:r>
              <a:rPr lang="zh-CN" altLang="en-US" sz="2000" dirty="0">
                <a:solidFill>
                  <a:schemeClr val="bg1"/>
                </a:solidFill>
                <a:latin typeface="Times New Roman" panose="02020603050405020304" pitchFamily="18" charset="0"/>
                <a:ea typeface="+mn-ea"/>
                <a:cs typeface="Times New Roman" panose="02020603050405020304" pitchFamily="18" charset="0"/>
              </a:rPr>
              <a:t>保持不变，二级光栅的形状为等腰三角形，周期 </a:t>
            </a:r>
            <a:r>
              <a:rPr lang="en-US" altLang="zh-CN" sz="2000" dirty="0">
                <a:solidFill>
                  <a:schemeClr val="bg1"/>
                </a:solidFill>
                <a:latin typeface="Times New Roman" panose="02020603050405020304" pitchFamily="18" charset="0"/>
                <a:ea typeface="+mn-ea"/>
                <a:cs typeface="Times New Roman" panose="02020603050405020304" pitchFamily="18" charset="0"/>
              </a:rPr>
              <a:t>Λ = 250 nm</a:t>
            </a:r>
            <a:r>
              <a:rPr lang="zh-CN" altLang="en-US" sz="2000" dirty="0">
                <a:solidFill>
                  <a:schemeClr val="bg1"/>
                </a:solidFill>
                <a:latin typeface="Times New Roman" panose="02020603050405020304" pitchFamily="18" charset="0"/>
                <a:ea typeface="+mn-ea"/>
                <a:cs typeface="Times New Roman" panose="02020603050405020304" pitchFamily="18" charset="0"/>
              </a:rPr>
              <a:t>，第 </a:t>
            </a:r>
            <a:r>
              <a:rPr lang="en-US" altLang="zh-CN" sz="2000" dirty="0">
                <a:solidFill>
                  <a:schemeClr val="bg1"/>
                </a:solidFill>
                <a:latin typeface="Times New Roman" panose="02020603050405020304" pitchFamily="18" charset="0"/>
                <a:ea typeface="+mn-ea"/>
                <a:cs typeface="Times New Roman" panose="02020603050405020304" pitchFamily="18" charset="0"/>
              </a:rPr>
              <a:t>III </a:t>
            </a:r>
            <a:r>
              <a:rPr lang="zh-CN" altLang="en-US" sz="2000" dirty="0">
                <a:solidFill>
                  <a:schemeClr val="bg1"/>
                </a:solidFill>
                <a:latin typeface="Times New Roman" panose="02020603050405020304" pitchFamily="18" charset="0"/>
                <a:ea typeface="+mn-ea"/>
                <a:cs typeface="Times New Roman" panose="02020603050405020304" pitchFamily="18" charset="0"/>
              </a:rPr>
              <a:t>区折射率为 </a:t>
            </a:r>
            <a:r>
              <a:rPr lang="en-US" altLang="zh-CN" sz="2000" dirty="0">
                <a:solidFill>
                  <a:schemeClr val="bg1"/>
                </a:solidFill>
                <a:latin typeface="Times New Roman" panose="02020603050405020304" pitchFamily="18" charset="0"/>
                <a:ea typeface="+mn-ea"/>
                <a:cs typeface="Times New Roman" panose="02020603050405020304" pitchFamily="18" charset="0"/>
              </a:rPr>
              <a:t>3.59</a:t>
            </a:r>
            <a:r>
              <a:rPr lang="zh-CN" altLang="en-US" sz="2000" dirty="0">
                <a:solidFill>
                  <a:schemeClr val="bg1"/>
                </a:solidFill>
                <a:latin typeface="Times New Roman" panose="02020603050405020304" pitchFamily="18" charset="0"/>
                <a:ea typeface="+mn-ea"/>
                <a:cs typeface="Times New Roman" panose="02020603050405020304" pitchFamily="18" charset="0"/>
              </a:rPr>
              <a:t>，厚度为 </a:t>
            </a:r>
            <a:r>
              <a:rPr lang="en-US" altLang="zh-CN" sz="2000" dirty="0">
                <a:solidFill>
                  <a:schemeClr val="bg1"/>
                </a:solidFill>
                <a:latin typeface="Times New Roman" panose="02020603050405020304" pitchFamily="18" charset="0"/>
                <a:ea typeface="+mn-ea"/>
                <a:cs typeface="Times New Roman" panose="02020603050405020304" pitchFamily="18" charset="0"/>
              </a:rPr>
              <a:t>0.1 </a:t>
            </a:r>
            <a:r>
              <a:rPr lang="en-US" altLang="zh-CN" sz="2000" dirty="0" err="1">
                <a:solidFill>
                  <a:schemeClr val="bg1"/>
                </a:solidFill>
                <a:latin typeface="Times New Roman" panose="02020603050405020304" pitchFamily="18" charset="0"/>
                <a:ea typeface="+mn-ea"/>
                <a:cs typeface="Times New Roman" panose="02020603050405020304" pitchFamily="18" charset="0"/>
              </a:rPr>
              <a:t>μm</a:t>
            </a:r>
            <a:r>
              <a:rPr lang="en-US" altLang="zh-CN" sz="2000" dirty="0">
                <a:solidFill>
                  <a:schemeClr val="bg1"/>
                </a:solidFill>
                <a:latin typeface="Times New Roman" panose="02020603050405020304" pitchFamily="18" charset="0"/>
                <a:ea typeface="+mn-ea"/>
                <a:cs typeface="Times New Roman" panose="02020603050405020304" pitchFamily="18" charset="0"/>
              </a:rPr>
              <a:t> </a:t>
            </a:r>
            <a:r>
              <a:rPr lang="zh-CN" altLang="en-US" sz="2000" dirty="0">
                <a:solidFill>
                  <a:schemeClr val="bg1"/>
                </a:solidFill>
                <a:latin typeface="Times New Roman" panose="02020603050405020304" pitchFamily="18" charset="0"/>
                <a:ea typeface="+mn-ea"/>
                <a:cs typeface="Times New Roman" panose="02020603050405020304" pitchFamily="18" charset="0"/>
              </a:rPr>
              <a:t>，第 </a:t>
            </a:r>
            <a:r>
              <a:rPr lang="en-US" altLang="zh-CN" sz="2000" dirty="0">
                <a:solidFill>
                  <a:schemeClr val="bg1"/>
                </a:solidFill>
                <a:latin typeface="Times New Roman" panose="02020603050405020304" pitchFamily="18" charset="0"/>
                <a:ea typeface="+mn-ea"/>
                <a:cs typeface="Times New Roman" panose="02020603050405020304" pitchFamily="18" charset="0"/>
              </a:rPr>
              <a:t>IV </a:t>
            </a:r>
            <a:r>
              <a:rPr lang="zh-CN" altLang="en-US" sz="2000" dirty="0">
                <a:solidFill>
                  <a:schemeClr val="bg1"/>
                </a:solidFill>
                <a:latin typeface="Times New Roman" panose="02020603050405020304" pitchFamily="18" charset="0"/>
                <a:ea typeface="+mn-ea"/>
                <a:cs typeface="Times New Roman" panose="02020603050405020304" pitchFamily="18" charset="0"/>
              </a:rPr>
              <a:t>区厚度为无限，折射率为 </a:t>
            </a:r>
            <a:r>
              <a:rPr lang="en-US" altLang="zh-CN" sz="2000" dirty="0">
                <a:solidFill>
                  <a:schemeClr val="bg1"/>
                </a:solidFill>
                <a:latin typeface="Times New Roman" panose="02020603050405020304" pitchFamily="18" charset="0"/>
                <a:ea typeface="+mn-ea"/>
                <a:cs typeface="Times New Roman" panose="02020603050405020304" pitchFamily="18" charset="0"/>
              </a:rPr>
              <a:t>3.29</a:t>
            </a:r>
            <a:r>
              <a:rPr lang="zh-CN" altLang="en-US" sz="2000" dirty="0">
                <a:solidFill>
                  <a:schemeClr val="bg1"/>
                </a:solidFill>
                <a:latin typeface="Times New Roman" panose="02020603050405020304" pitchFamily="18" charset="0"/>
                <a:ea typeface="+mn-ea"/>
                <a:cs typeface="Times New Roman" panose="02020603050405020304" pitchFamily="18" charset="0"/>
              </a:rPr>
              <a:t>，当光栅的厚度 </a:t>
            </a:r>
            <a:r>
              <a:rPr lang="en-US" altLang="zh-CN" sz="2000" dirty="0">
                <a:solidFill>
                  <a:schemeClr val="bg1"/>
                </a:solidFill>
                <a:latin typeface="Times New Roman" panose="02020603050405020304" pitchFamily="18" charset="0"/>
                <a:ea typeface="+mn-ea"/>
                <a:cs typeface="Times New Roman" panose="02020603050405020304" pitchFamily="18" charset="0"/>
              </a:rPr>
              <a:t>h </a:t>
            </a:r>
            <a:r>
              <a:rPr lang="zh-CN" altLang="en-US" sz="2000" dirty="0">
                <a:solidFill>
                  <a:schemeClr val="bg1"/>
                </a:solidFill>
                <a:latin typeface="Times New Roman" panose="02020603050405020304" pitchFamily="18" charset="0"/>
                <a:ea typeface="+mn-ea"/>
                <a:cs typeface="Times New Roman" panose="02020603050405020304" pitchFamily="18" charset="0"/>
              </a:rPr>
              <a:t>从 </a:t>
            </a:r>
            <a:r>
              <a:rPr lang="en-US" altLang="zh-CN" sz="2000" dirty="0">
                <a:solidFill>
                  <a:schemeClr val="bg1"/>
                </a:solidFill>
                <a:latin typeface="Times New Roman" panose="02020603050405020304" pitchFamily="18" charset="0"/>
                <a:ea typeface="+mn-ea"/>
                <a:cs typeface="Times New Roman" panose="02020603050405020304" pitchFamily="18" charset="0"/>
              </a:rPr>
              <a:t>0 </a:t>
            </a:r>
            <a:r>
              <a:rPr lang="zh-CN" altLang="en-US" sz="2000" dirty="0">
                <a:solidFill>
                  <a:schemeClr val="bg1"/>
                </a:solidFill>
                <a:latin typeface="Times New Roman" panose="02020603050405020304" pitchFamily="18" charset="0"/>
                <a:ea typeface="+mn-ea"/>
                <a:cs typeface="Times New Roman" panose="02020603050405020304" pitchFamily="18" charset="0"/>
              </a:rPr>
              <a:t>到 </a:t>
            </a:r>
            <a:r>
              <a:rPr lang="en-US" altLang="zh-CN" sz="2000" dirty="0">
                <a:solidFill>
                  <a:schemeClr val="bg1"/>
                </a:solidFill>
                <a:latin typeface="Times New Roman" panose="02020603050405020304" pitchFamily="18" charset="0"/>
                <a:ea typeface="+mn-ea"/>
                <a:cs typeface="Times New Roman" panose="02020603050405020304" pitchFamily="18" charset="0"/>
              </a:rPr>
              <a:t>0.1 </a:t>
            </a:r>
            <a:r>
              <a:rPr lang="en-US" altLang="zh-CN" sz="2000" dirty="0" err="1">
                <a:solidFill>
                  <a:schemeClr val="bg1"/>
                </a:solidFill>
                <a:latin typeface="Times New Roman" panose="02020603050405020304" pitchFamily="18" charset="0"/>
                <a:ea typeface="+mn-ea"/>
                <a:cs typeface="Times New Roman" panose="02020603050405020304" pitchFamily="18" charset="0"/>
              </a:rPr>
              <a:t>μm</a:t>
            </a:r>
            <a:r>
              <a:rPr lang="en-US" altLang="zh-CN" sz="2000" dirty="0">
                <a:solidFill>
                  <a:schemeClr val="bg1"/>
                </a:solidFill>
                <a:latin typeface="Times New Roman" panose="02020603050405020304" pitchFamily="18" charset="0"/>
                <a:ea typeface="+mn-ea"/>
                <a:cs typeface="Times New Roman" panose="02020603050405020304" pitchFamily="18" charset="0"/>
              </a:rPr>
              <a:t> </a:t>
            </a:r>
            <a:r>
              <a:rPr lang="zh-CN" altLang="en-US" sz="2000" dirty="0">
                <a:solidFill>
                  <a:schemeClr val="bg1"/>
                </a:solidFill>
                <a:latin typeface="Times New Roman" panose="02020603050405020304" pitchFamily="18" charset="0"/>
                <a:ea typeface="+mn-ea"/>
                <a:cs typeface="Times New Roman" panose="02020603050405020304" pitchFamily="18" charset="0"/>
              </a:rPr>
              <a:t>变化时，请画出耦合系数 </a:t>
            </a:r>
            <a:r>
              <a:rPr lang="en-US" altLang="zh-CN" sz="2000" dirty="0">
                <a:solidFill>
                  <a:schemeClr val="bg1"/>
                </a:solidFill>
                <a:latin typeface="Times New Roman" panose="02020603050405020304" pitchFamily="18" charset="0"/>
                <a:ea typeface="+mn-ea"/>
                <a:cs typeface="Times New Roman" panose="02020603050405020304" pitchFamily="18" charset="0"/>
              </a:rPr>
              <a:t>κ </a:t>
            </a:r>
            <a:r>
              <a:rPr lang="zh-CN" altLang="en-US" sz="2000" dirty="0">
                <a:solidFill>
                  <a:schemeClr val="bg1"/>
                </a:solidFill>
                <a:latin typeface="Times New Roman" panose="02020603050405020304" pitchFamily="18" charset="0"/>
                <a:ea typeface="+mn-ea"/>
                <a:cs typeface="Times New Roman" panose="02020603050405020304" pitchFamily="18" charset="0"/>
              </a:rPr>
              <a:t>随 </a:t>
            </a:r>
            <a:r>
              <a:rPr lang="en-US" altLang="zh-CN" sz="2000" dirty="0">
                <a:solidFill>
                  <a:schemeClr val="bg1"/>
                </a:solidFill>
                <a:latin typeface="Times New Roman" panose="02020603050405020304" pitchFamily="18" charset="0"/>
                <a:ea typeface="+mn-ea"/>
                <a:cs typeface="Times New Roman" panose="02020603050405020304" pitchFamily="18" charset="0"/>
              </a:rPr>
              <a:t>h </a:t>
            </a:r>
            <a:r>
              <a:rPr lang="zh-CN" altLang="en-US" sz="2000" dirty="0">
                <a:solidFill>
                  <a:schemeClr val="bg1"/>
                </a:solidFill>
                <a:latin typeface="Times New Roman" panose="02020603050405020304" pitchFamily="18" charset="0"/>
                <a:ea typeface="+mn-ea"/>
                <a:cs typeface="Times New Roman" panose="02020603050405020304" pitchFamily="18" charset="0"/>
              </a:rPr>
              <a:t>变化的曲线。</a:t>
            </a: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defRPr/>
            </a:pPr>
            <a:fld id="{21DB720A-B55F-482F-B67E-C97610673E21}" type="slidenum">
              <a:rPr lang="en-US" altLang="zh-CN" smtClean="0"/>
              <a:t>66</a:t>
            </a:fld>
            <a:endParaRPr lang="en-US" altLang="zh-CN" dirty="0"/>
          </a:p>
        </p:txBody>
      </p:sp>
      <p:pic>
        <p:nvPicPr>
          <p:cNvPr id="11878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0071" y="2854038"/>
            <a:ext cx="4732338" cy="3595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67</a:t>
            </a:fld>
            <a:endParaRPr lang="en-US" altLang="zh-CN"/>
          </a:p>
        </p:txBody>
      </p:sp>
      <p:sp>
        <p:nvSpPr>
          <p:cNvPr id="2" name="矩形 1"/>
          <p:cNvSpPr/>
          <p:nvPr/>
        </p:nvSpPr>
        <p:spPr>
          <a:xfrm>
            <a:off x="2915816" y="2492896"/>
            <a:ext cx="5688632" cy="830997"/>
          </a:xfrm>
          <a:prstGeom prst="rect">
            <a:avLst/>
          </a:prstGeom>
        </p:spPr>
        <p:txBody>
          <a:bodyPr wrap="square">
            <a:spAutoFit/>
          </a:bodyPr>
          <a:lstStyle/>
          <a:p>
            <a:r>
              <a:rPr lang="zh-CN" altLang="en-US" dirty="0">
                <a:solidFill>
                  <a:schemeClr val="bg1"/>
                </a:solidFill>
                <a:cs typeface="Times New Roman" panose="02020603050405020304" pitchFamily="18" charset="0"/>
              </a:rPr>
              <a:t>产生噪声的物理本质是</a:t>
            </a:r>
            <a:r>
              <a:rPr lang="zh-CN" altLang="en-US" dirty="0">
                <a:solidFill>
                  <a:srgbClr val="C00000"/>
                </a:solidFill>
                <a:cs typeface="Times New Roman" panose="02020603050405020304" pitchFamily="18" charset="0"/>
              </a:rPr>
              <a:t>自发辐射</a:t>
            </a:r>
            <a:r>
              <a:rPr lang="zh-CN" altLang="en-US" dirty="0">
                <a:solidFill>
                  <a:schemeClr val="bg1"/>
                </a:solidFill>
                <a:cs typeface="Times New Roman" panose="02020603050405020304" pitchFamily="18" charset="0"/>
              </a:rPr>
              <a:t>，且对于单模激光器主要源于模式内自发辐射</a:t>
            </a:r>
          </a:p>
        </p:txBody>
      </p:sp>
      <p:pic>
        <p:nvPicPr>
          <p:cNvPr id="6" name="图片 5" descr="屏幕剪辑"/>
          <p:cNvPicPr>
            <a:picLocks noChangeAspect="1"/>
          </p:cNvPicPr>
          <p:nvPr/>
        </p:nvPicPr>
        <p:blipFill rotWithShape="1">
          <a:blip r:embed="rId3">
            <a:extLst>
              <a:ext uri="{28A0092B-C50C-407E-A947-70E740481C1C}">
                <a14:useLocalDpi xmlns:a14="http://schemas.microsoft.com/office/drawing/2010/main" val="0"/>
              </a:ext>
            </a:extLst>
          </a:blip>
          <a:srcRect t="13815"/>
          <a:stretch>
            <a:fillRect/>
          </a:stretch>
        </p:blipFill>
        <p:spPr>
          <a:xfrm>
            <a:off x="683568" y="2348880"/>
            <a:ext cx="1895627" cy="1417354"/>
          </a:xfrm>
          <a:prstGeom prst="rect">
            <a:avLst/>
          </a:prstGeom>
        </p:spPr>
      </p:pic>
      <p:sp>
        <p:nvSpPr>
          <p:cNvPr id="8" name="矩形 7"/>
          <p:cNvSpPr/>
          <p:nvPr/>
        </p:nvSpPr>
        <p:spPr>
          <a:xfrm>
            <a:off x="467544" y="4221088"/>
            <a:ext cx="8219256" cy="1200329"/>
          </a:xfrm>
          <a:prstGeom prst="rect">
            <a:avLst/>
          </a:prstGeom>
          <a:noFill/>
          <a:ln w="28575">
            <a:solidFill>
              <a:srgbClr val="C00000"/>
            </a:solidFill>
          </a:ln>
        </p:spPr>
        <p:txBody>
          <a:bodyPr wrap="square">
            <a:spAutoFit/>
          </a:bodyPr>
          <a:lstStyle/>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模式内自发辐射会导致光子强度、相位与载流子的随机波动。自发辐射导致载流子的波动会引起增益与折射率的变化也会导致输出光强度与相位的变化</a:t>
            </a:r>
            <a:endParaRPr lang="en-US" altLang="zh-CN" dirty="0">
              <a:solidFill>
                <a:schemeClr val="bg1"/>
              </a:solidFill>
              <a:cs typeface="Times New Roman" panose="02020603050405020304" pitchFamily="18" charset="0"/>
            </a:endParaRPr>
          </a:p>
        </p:txBody>
      </p:sp>
      <p:sp>
        <p:nvSpPr>
          <p:cNvPr id="10" name="Rectangle 2"/>
          <p:cNvSpPr>
            <a:spLocks noGrp="1" noChangeArrowheads="1"/>
          </p:cNvSpPr>
          <p:nvPr>
            <p:ph type="title"/>
          </p:nvPr>
        </p:nvSpPr>
        <p:spPr>
          <a:xfrm>
            <a:off x="0" y="260648"/>
            <a:ext cx="8964488"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半导体激光器的噪声</a:t>
            </a:r>
          </a:p>
        </p:txBody>
      </p:sp>
      <p:sp>
        <p:nvSpPr>
          <p:cNvPr id="11" name="矩形 10"/>
          <p:cNvSpPr/>
          <p:nvPr/>
        </p:nvSpPr>
        <p:spPr>
          <a:xfrm>
            <a:off x="467544" y="1465620"/>
            <a:ext cx="3044423" cy="523220"/>
          </a:xfrm>
          <a:prstGeom prst="rect">
            <a:avLst/>
          </a:prstGeom>
        </p:spPr>
        <p:txBody>
          <a:bodyPr wrap="none">
            <a:spAutoFit/>
          </a:bodyPr>
          <a:lstStyle/>
          <a:p>
            <a:pPr marL="342900" indent="-342900">
              <a:buFont typeface="Arial" panose="020B0604020202020204" pitchFamily="34" charset="0"/>
              <a:buChar char="•"/>
            </a:pPr>
            <a:r>
              <a:rPr lang="zh-CN" altLang="en-US" sz="2800" b="1" dirty="0">
                <a:solidFill>
                  <a:srgbClr val="C00000"/>
                </a:solidFill>
                <a:cs typeface="Times New Roman" panose="02020603050405020304" pitchFamily="18" charset="0"/>
              </a:rPr>
              <a:t>噪声的物理本质</a:t>
            </a:r>
            <a:endParaRPr lang="zh-CN" altLang="en-US" sz="2800" b="1" dirty="0">
              <a:solidFill>
                <a:srgbClr val="C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260648"/>
            <a:ext cx="8964488"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半导体激光器的噪声</a:t>
            </a:r>
          </a:p>
        </p:txBody>
      </p:sp>
      <p:sp>
        <p:nvSpPr>
          <p:cNvPr id="4" name="矩形 3"/>
          <p:cNvSpPr/>
          <p:nvPr/>
        </p:nvSpPr>
        <p:spPr>
          <a:xfrm>
            <a:off x="251520" y="1373324"/>
            <a:ext cx="8424936" cy="2308324"/>
          </a:xfrm>
          <a:prstGeom prst="rect">
            <a:avLst/>
          </a:prstGeom>
        </p:spPr>
        <p:txBody>
          <a:bodyPr wrap="square">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在稳态时，假设了载流子和光子密度都是不变的，但是在实际情况中，即便外加电流没有变化，载流子也会发生随机复合产生光子，导致载流子浓度和光子密度的变化。</a:t>
            </a:r>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光子密度变化</a:t>
            </a:r>
            <a:r>
              <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导致输出光功率的改变，形成</a:t>
            </a:r>
            <a:r>
              <a:rPr kumimoji="1" lang="zh-CN"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光强度噪声</a:t>
            </a:r>
            <a:r>
              <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；而载流子浓度变化导致输出波长上的变化，导致激射波长上存在一定的</a:t>
            </a:r>
            <a:r>
              <a:rPr kumimoji="1" lang="zh-CN"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频率线宽</a:t>
            </a:r>
            <a:r>
              <a:rPr kumimoji="1" lang="zh-CN"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3" name="页脚占位符 2"/>
          <p:cNvSpPr>
            <a:spLocks noGrp="1"/>
          </p:cNvSpPr>
          <p:nvPr>
            <p:ph type="ftr" sz="quarter" idx="11"/>
          </p:nvPr>
        </p:nvSpPr>
        <p:spPr/>
        <p:txBody>
          <a:bodyPr/>
          <a:lstStyle/>
          <a:p>
            <a:r>
              <a:rPr lang="zh-CN" altLang="en-US"/>
              <a:t>集成光电子学概论</a:t>
            </a:r>
            <a:endParaRPr lang="zh-CN" altLang="en-US" dirty="0"/>
          </a:p>
        </p:txBody>
      </p:sp>
      <p:sp>
        <p:nvSpPr>
          <p:cNvPr id="7" name="灯片编号占位符 6"/>
          <p:cNvSpPr>
            <a:spLocks noGrp="1"/>
          </p:cNvSpPr>
          <p:nvPr>
            <p:ph type="sldNum" sz="quarter" idx="12"/>
          </p:nvPr>
        </p:nvSpPr>
        <p:spPr/>
        <p:txBody>
          <a:bodyPr/>
          <a:lstStyle/>
          <a:p>
            <a:fld id="{CCC6EFF6-F6F6-48A4-8B6A-DDF075469E09}" type="slidenum">
              <a:rPr lang="zh-CN" altLang="en-US" smtClean="0"/>
              <a:t>68</a:t>
            </a:fld>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677739" y="5157192"/>
                <a:ext cx="8229599" cy="1200329"/>
              </a:xfrm>
              <a:prstGeom prst="rect">
                <a:avLst/>
              </a:prstGeom>
            </p:spPr>
            <p:txBody>
              <a:bodyPr wrap="square">
                <a:spAutoFit/>
              </a:bodyPr>
              <a:lstStyle/>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强度波动</a:t>
                </a:r>
                <a14:m>
                  <m:oMath xmlns:m="http://schemas.openxmlformats.org/officeDocument/2006/math">
                    <m:r>
                      <a:rPr lang="zh-CN" altLang="en-US"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𝑃</m:t>
                    </m:r>
                    <m:d>
                      <m:dPr>
                        <m:ctrlPr>
                          <a:rPr lang="en-US" altLang="zh-CN" b="0"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𝑡</m:t>
                        </m:r>
                      </m:e>
                    </m:d>
                  </m:oMath>
                </a14:m>
                <a:r>
                  <a:rPr lang="zh-CN" altLang="en-US" dirty="0">
                    <a:solidFill>
                      <a:schemeClr val="bg1"/>
                    </a:solidFill>
                    <a:cs typeface="Times New Roman" panose="02020603050405020304" pitchFamily="18" charset="0"/>
                  </a:rPr>
                  <a:t>一般以相对强度噪声描述，即</a:t>
                </a:r>
                <a:r>
                  <a:rPr lang="en-US" altLang="zh-CN" dirty="0">
                    <a:solidFill>
                      <a:schemeClr val="bg1"/>
                    </a:solidFill>
                    <a:cs typeface="Times New Roman" panose="02020603050405020304" pitchFamily="18" charset="0"/>
                  </a:rPr>
                  <a:t>RIN</a:t>
                </a:r>
                <a:r>
                  <a:rPr lang="zh-CN" altLang="en-US" dirty="0">
                    <a:solidFill>
                      <a:schemeClr val="bg1"/>
                    </a:solidFill>
                    <a:cs typeface="Times New Roman" panose="02020603050405020304" pitchFamily="18" charset="0"/>
                  </a:rPr>
                  <a:t>；</a:t>
                </a:r>
                <a:endParaRPr lang="en-US" altLang="zh-CN"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相位波动</a:t>
                </a:r>
                <a14:m>
                  <m:oMath xmlns:m="http://schemas.openxmlformats.org/officeDocument/2006/math">
                    <m:r>
                      <a:rPr lang="zh-CN" altLang="en-US" i="1" smtClean="0">
                        <a:solidFill>
                          <a:schemeClr val="bg1"/>
                        </a:solidFill>
                        <a:latin typeface="Cambria Math" panose="02040503050406030204" pitchFamily="18" charset="0"/>
                      </a:rPr>
                      <m:t>∆</m:t>
                    </m:r>
                    <m:r>
                      <a:rPr lang="zh-CN" altLang="en-US" i="1" smtClean="0">
                        <a:solidFill>
                          <a:schemeClr val="bg1"/>
                        </a:solidFill>
                        <a:latin typeface="Cambria Math" panose="02040503050406030204" pitchFamily="18" charset="0"/>
                      </a:rPr>
                      <m:t>𝜙</m:t>
                    </m:r>
                    <m:d>
                      <m:dPr>
                        <m:ctrlPr>
                          <a:rPr lang="en-US" altLang="zh-CN" i="1" smtClean="0">
                            <a:solidFill>
                              <a:schemeClr val="bg1"/>
                            </a:solidFill>
                            <a:latin typeface="Cambria Math" panose="02040503050406030204" pitchFamily="18" charset="0"/>
                          </a:rPr>
                        </m:ctrlPr>
                      </m:dPr>
                      <m:e>
                        <m:r>
                          <a:rPr lang="en-US" altLang="zh-CN" b="0" i="1" smtClean="0">
                            <a:solidFill>
                              <a:schemeClr val="bg1"/>
                            </a:solidFill>
                            <a:latin typeface="Cambria Math" panose="02040503050406030204" pitchFamily="18" charset="0"/>
                          </a:rPr>
                          <m:t>𝑡</m:t>
                        </m:r>
                      </m:e>
                    </m:d>
                  </m:oMath>
                </a14:m>
                <a:r>
                  <a:rPr lang="zh-CN" altLang="en-US" dirty="0">
                    <a:solidFill>
                      <a:schemeClr val="bg1"/>
                    </a:solidFill>
                    <a:cs typeface="Times New Roman" panose="02020603050405020304" pitchFamily="18" charset="0"/>
                  </a:rPr>
                  <a:t>一般以相位噪声或者频率噪声描述，特别在低频时用线宽描述。</a:t>
                </a:r>
                <a:endParaRPr lang="en-US" altLang="zh-CN" dirty="0">
                  <a:solidFill>
                    <a:schemeClr val="bg1"/>
                  </a:solidFill>
                  <a:cs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677739" y="5157192"/>
                <a:ext cx="8229599" cy="1200329"/>
              </a:xfrm>
              <a:prstGeom prst="rect">
                <a:avLst/>
              </a:prstGeom>
              <a:blipFill rotWithShape="1">
                <a:blip r:embed="rId2"/>
                <a:stretch>
                  <a:fillRect l="-2" t="-30" r="2" b="45"/>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nvGraphicFramePr>
        <p:xfrm>
          <a:off x="2630364" y="3921668"/>
          <a:ext cx="4324350" cy="641350"/>
        </p:xfrm>
        <a:graphic>
          <a:graphicData uri="http://schemas.openxmlformats.org/presentationml/2006/ole">
            <mc:AlternateContent xmlns:mc="http://schemas.openxmlformats.org/markup-compatibility/2006">
              <mc:Choice xmlns:v="urn:schemas-microsoft-com:vml" Requires="v">
                <p:oleObj name="Equation" r:id="rId3" imgW="47244000" imgH="7010400" progId="Equation.DSMT4">
                  <p:embed/>
                </p:oleObj>
              </mc:Choice>
              <mc:Fallback>
                <p:oleObj name="Equation" r:id="rId3" imgW="47244000" imgH="7010400" progId="Equation.DSMT4">
                  <p:embed/>
                  <p:pic>
                    <p:nvPicPr>
                      <p:cNvPr id="0" name="对象 2"/>
                      <p:cNvPicPr/>
                      <p:nvPr/>
                    </p:nvPicPr>
                    <p:blipFill>
                      <a:blip r:embed="rId4"/>
                      <a:stretch>
                        <a:fillRect/>
                      </a:stretch>
                    </p:blipFill>
                    <p:spPr>
                      <a:xfrm>
                        <a:off x="2630364" y="3921668"/>
                        <a:ext cx="4324350" cy="641350"/>
                      </a:xfrm>
                      <a:prstGeom prst="rect">
                        <a:avLst/>
                      </a:prstGeom>
                    </p:spPr>
                  </p:pic>
                </p:oleObj>
              </mc:Fallback>
            </mc:AlternateContent>
          </a:graphicData>
        </a:graphic>
      </p:graphicFrame>
      <p:sp>
        <p:nvSpPr>
          <p:cNvPr id="14" name="矩形 13"/>
          <p:cNvSpPr/>
          <p:nvPr/>
        </p:nvSpPr>
        <p:spPr>
          <a:xfrm>
            <a:off x="3625553" y="4695526"/>
            <a:ext cx="800219" cy="461665"/>
          </a:xfrm>
          <a:prstGeom prst="rect">
            <a:avLst/>
          </a:prstGeom>
        </p:spPr>
        <p:txBody>
          <a:bodyPr wrap="none">
            <a:spAutoFit/>
          </a:bodyPr>
          <a:lstStyle/>
          <a:p>
            <a:r>
              <a:rPr lang="zh-CN" altLang="en-US" dirty="0">
                <a:solidFill>
                  <a:schemeClr val="bg1"/>
                </a:solidFill>
                <a:cs typeface="Times New Roman" panose="02020603050405020304" pitchFamily="18" charset="0"/>
              </a:rPr>
              <a:t>强度</a:t>
            </a:r>
          </a:p>
        </p:txBody>
      </p:sp>
      <p:sp>
        <p:nvSpPr>
          <p:cNvPr id="15" name="矩形 14"/>
          <p:cNvSpPr/>
          <p:nvPr/>
        </p:nvSpPr>
        <p:spPr>
          <a:xfrm>
            <a:off x="6073825" y="4695527"/>
            <a:ext cx="800219" cy="461665"/>
          </a:xfrm>
          <a:prstGeom prst="rect">
            <a:avLst/>
          </a:prstGeom>
        </p:spPr>
        <p:txBody>
          <a:bodyPr wrap="none">
            <a:spAutoFit/>
          </a:bodyPr>
          <a:lstStyle/>
          <a:p>
            <a:r>
              <a:rPr lang="zh-CN" altLang="en-US" dirty="0">
                <a:solidFill>
                  <a:schemeClr val="bg1"/>
                </a:solidFill>
                <a:cs typeface="Times New Roman" panose="02020603050405020304" pitchFamily="18" charset="0"/>
              </a:rPr>
              <a:t>相位</a:t>
            </a:r>
          </a:p>
        </p:txBody>
      </p:sp>
      <p:sp>
        <p:nvSpPr>
          <p:cNvPr id="16" name="矩形 15"/>
          <p:cNvSpPr/>
          <p:nvPr/>
        </p:nvSpPr>
        <p:spPr>
          <a:xfrm>
            <a:off x="251520" y="3789040"/>
            <a:ext cx="8655818" cy="256731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69</a:t>
            </a:fld>
            <a:endParaRPr lang="en-US" altLang="zh-CN"/>
          </a:p>
        </p:txBody>
      </p:sp>
      <p:sp>
        <p:nvSpPr>
          <p:cNvPr id="10" name="Rectangle 2"/>
          <p:cNvSpPr>
            <a:spLocks noGrp="1" noChangeArrowheads="1"/>
          </p:cNvSpPr>
          <p:nvPr>
            <p:ph type="title"/>
          </p:nvPr>
        </p:nvSpPr>
        <p:spPr>
          <a:xfrm>
            <a:off x="0" y="260648"/>
            <a:ext cx="8964488"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半导体激光器的噪声</a:t>
            </a:r>
          </a:p>
        </p:txBody>
      </p:sp>
      <p:sp>
        <p:nvSpPr>
          <p:cNvPr id="11" name="矩形 10"/>
          <p:cNvSpPr/>
          <p:nvPr/>
        </p:nvSpPr>
        <p:spPr>
          <a:xfrm>
            <a:off x="467544" y="1465620"/>
            <a:ext cx="5219699" cy="523220"/>
          </a:xfrm>
          <a:prstGeom prst="rect">
            <a:avLst/>
          </a:prstGeom>
        </p:spPr>
        <p:txBody>
          <a:bodyPr wrap="none">
            <a:spAutoFit/>
          </a:bodyPr>
          <a:lstStyle/>
          <a:p>
            <a:pPr marL="342900" indent="-342900">
              <a:buFont typeface="Arial" panose="020B0604020202020204" pitchFamily="34" charset="0"/>
              <a:buChar char="•"/>
            </a:pPr>
            <a:r>
              <a:rPr lang="zh-CN" altLang="en-US" sz="2800" b="1" dirty="0">
                <a:solidFill>
                  <a:srgbClr val="C00000"/>
                </a:solidFill>
                <a:cs typeface="Times New Roman" panose="02020603050405020304" pitchFamily="18" charset="0"/>
              </a:rPr>
              <a:t>半导体激光器频率噪声的影响</a:t>
            </a:r>
            <a:endParaRPr lang="zh-CN" altLang="en-US" sz="2800" b="1" dirty="0">
              <a:solidFill>
                <a:srgbClr val="C00000"/>
              </a:solidFill>
            </a:endParaRPr>
          </a:p>
        </p:txBody>
      </p:sp>
      <p:sp>
        <p:nvSpPr>
          <p:cNvPr id="9" name="文本框 10"/>
          <p:cNvSpPr txBox="1"/>
          <p:nvPr/>
        </p:nvSpPr>
        <p:spPr>
          <a:xfrm>
            <a:off x="452204" y="5180999"/>
            <a:ext cx="8239591" cy="1200329"/>
          </a:xfrm>
          <a:prstGeom prst="rect">
            <a:avLst/>
          </a:prstGeom>
          <a:noFill/>
        </p:spPr>
        <p:txBody>
          <a:bodyPr wrap="square" rtlCol="0">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频率噪声影响高阶调制格式光通信的误码率；</a:t>
            </a:r>
            <a:endParaRPr lang="en-US" altLang="zh-CN"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激光相干长度决定了相干激光器雷达探测距离；</a:t>
            </a:r>
            <a:endParaRPr lang="en-US" altLang="zh-CN" dirty="0">
              <a:solidFill>
                <a:schemeClr val="bg1"/>
              </a:solidFill>
              <a:cs typeface="Times New Roman" panose="02020603050405020304" pitchFamily="18" charset="0"/>
            </a:endParaRPr>
          </a:p>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线宽影响气体检测的分辨率，特别对于同位素气体检测</a:t>
            </a:r>
            <a:r>
              <a:rPr lang="en-US" altLang="zh-CN" dirty="0">
                <a:solidFill>
                  <a:schemeClr val="bg1"/>
                </a:solidFill>
                <a:cs typeface="Times New Roman" panose="02020603050405020304" pitchFamily="18" charset="0"/>
              </a:rPr>
              <a:t>;</a:t>
            </a:r>
          </a:p>
        </p:txBody>
      </p:sp>
      <p:pic>
        <p:nvPicPr>
          <p:cNvPr id="12" name="图片 11"/>
          <p:cNvPicPr>
            <a:picLocks noChangeAspect="1"/>
          </p:cNvPicPr>
          <p:nvPr/>
        </p:nvPicPr>
        <p:blipFill>
          <a:blip r:embed="rId3"/>
          <a:stretch>
            <a:fillRect/>
          </a:stretch>
        </p:blipFill>
        <p:spPr>
          <a:xfrm>
            <a:off x="5972747" y="2511271"/>
            <a:ext cx="2539507" cy="1696988"/>
          </a:xfrm>
          <a:prstGeom prst="rect">
            <a:avLst/>
          </a:prstGeom>
        </p:spPr>
      </p:pic>
      <p:pic>
        <p:nvPicPr>
          <p:cNvPr id="13" name="图片 12"/>
          <p:cNvPicPr>
            <a:picLocks noChangeAspect="1"/>
          </p:cNvPicPr>
          <p:nvPr/>
        </p:nvPicPr>
        <p:blipFill>
          <a:blip r:embed="rId4"/>
          <a:stretch>
            <a:fillRect/>
          </a:stretch>
        </p:blipFill>
        <p:spPr>
          <a:xfrm>
            <a:off x="3563431" y="2511271"/>
            <a:ext cx="2298872" cy="1735472"/>
          </a:xfrm>
          <a:prstGeom prst="rect">
            <a:avLst/>
          </a:prstGeom>
        </p:spPr>
      </p:pic>
      <p:pic>
        <p:nvPicPr>
          <p:cNvPr id="14" name="图片 13"/>
          <p:cNvPicPr>
            <a:picLocks noChangeAspect="1"/>
          </p:cNvPicPr>
          <p:nvPr/>
        </p:nvPicPr>
        <p:blipFill>
          <a:blip r:embed="rId5"/>
          <a:stretch>
            <a:fillRect/>
          </a:stretch>
        </p:blipFill>
        <p:spPr>
          <a:xfrm>
            <a:off x="860179" y="2511271"/>
            <a:ext cx="2403791" cy="1735472"/>
          </a:xfrm>
          <a:prstGeom prst="rect">
            <a:avLst/>
          </a:prstGeom>
        </p:spPr>
      </p:pic>
      <p:sp>
        <p:nvSpPr>
          <p:cNvPr id="15" name="文本框 14"/>
          <p:cNvSpPr txBox="1"/>
          <p:nvPr/>
        </p:nvSpPr>
        <p:spPr>
          <a:xfrm>
            <a:off x="1200299" y="4271447"/>
            <a:ext cx="1723549" cy="830997"/>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dirty="0">
                <a:solidFill>
                  <a:schemeClr val="bg1"/>
                </a:solidFill>
                <a:cs typeface="Times New Roman" panose="02020603050405020304" pitchFamily="18" charset="0"/>
              </a:rPr>
              <a:t>相干光通信</a:t>
            </a:r>
            <a:endParaRPr lang="en-US" altLang="zh-CN" dirty="0">
              <a:solidFill>
                <a:schemeClr val="bg1"/>
              </a:solidFill>
              <a:cs typeface="Times New Roman" panose="02020603050405020304" pitchFamily="18" charset="0"/>
            </a:endParaRPr>
          </a:p>
          <a:p>
            <a:pPr algn="ctr"/>
            <a:r>
              <a:rPr lang="en-US" altLang="zh-CN" dirty="0">
                <a:solidFill>
                  <a:schemeClr val="bg1"/>
                </a:solidFill>
                <a:cs typeface="Times New Roman" panose="02020603050405020304" pitchFamily="18" charset="0"/>
              </a:rPr>
              <a:t>(16QAM)</a:t>
            </a:r>
            <a:endParaRPr lang="zh-CN" altLang="en-US" dirty="0">
              <a:solidFill>
                <a:schemeClr val="bg1"/>
              </a:solidFill>
              <a:cs typeface="Times New Roman" panose="02020603050405020304" pitchFamily="18" charset="0"/>
            </a:endParaRPr>
          </a:p>
        </p:txBody>
      </p:sp>
      <p:sp>
        <p:nvSpPr>
          <p:cNvPr id="16" name="文本框 15"/>
          <p:cNvSpPr txBox="1"/>
          <p:nvPr/>
        </p:nvSpPr>
        <p:spPr>
          <a:xfrm>
            <a:off x="3563431" y="4265841"/>
            <a:ext cx="2730235" cy="830997"/>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a:r>
              <a:rPr lang="zh-CN" altLang="en-US" dirty="0">
                <a:solidFill>
                  <a:schemeClr val="bg1"/>
                </a:solidFill>
                <a:cs typeface="Times New Roman" panose="02020603050405020304" pitchFamily="18" charset="0"/>
              </a:rPr>
              <a:t>相干激光雷达</a:t>
            </a:r>
            <a:endParaRPr lang="en-US" altLang="zh-CN" dirty="0">
              <a:solidFill>
                <a:schemeClr val="bg1"/>
              </a:solidFill>
              <a:cs typeface="Times New Roman" panose="02020603050405020304" pitchFamily="18" charset="0"/>
            </a:endParaRPr>
          </a:p>
          <a:p>
            <a:pPr algn="ctr"/>
            <a:r>
              <a:rPr lang="en-US" altLang="zh-CN" dirty="0">
                <a:solidFill>
                  <a:schemeClr val="bg1"/>
                </a:solidFill>
                <a:cs typeface="Times New Roman" panose="02020603050405020304" pitchFamily="18" charset="0"/>
              </a:rPr>
              <a:t>(Doppler wind </a:t>
            </a:r>
            <a:r>
              <a:rPr lang="en-US" altLang="zh-CN" dirty="0" err="1">
                <a:solidFill>
                  <a:schemeClr val="bg1"/>
                </a:solidFill>
                <a:cs typeface="Times New Roman" panose="02020603050405020304" pitchFamily="18" charset="0"/>
              </a:rPr>
              <a:t>lidar</a:t>
            </a:r>
            <a:r>
              <a:rPr lang="en-US" altLang="zh-CN" dirty="0">
                <a:solidFill>
                  <a:schemeClr val="bg1"/>
                </a:solidFill>
                <a:cs typeface="Times New Roman" panose="02020603050405020304" pitchFamily="18" charset="0"/>
              </a:rPr>
              <a:t>)</a:t>
            </a:r>
            <a:endParaRPr lang="zh-CN" altLang="en-US" dirty="0">
              <a:solidFill>
                <a:schemeClr val="bg1"/>
              </a:solidFill>
              <a:cs typeface="Times New Roman" panose="02020603050405020304" pitchFamily="18" charset="0"/>
            </a:endParaRPr>
          </a:p>
        </p:txBody>
      </p:sp>
      <p:sp>
        <p:nvSpPr>
          <p:cNvPr id="17" name="文本框 16"/>
          <p:cNvSpPr txBox="1"/>
          <p:nvPr/>
        </p:nvSpPr>
        <p:spPr>
          <a:xfrm>
            <a:off x="6620819" y="4271446"/>
            <a:ext cx="1415772"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dirty="0">
                <a:solidFill>
                  <a:schemeClr val="bg1"/>
                </a:solidFill>
                <a:cs typeface="Times New Roman" panose="02020603050405020304" pitchFamily="18" charset="0"/>
              </a:rPr>
              <a:t>气体检测</a:t>
            </a:r>
          </a:p>
        </p:txBody>
      </p:sp>
      <p:sp>
        <p:nvSpPr>
          <p:cNvPr id="18" name="矩形 17"/>
          <p:cNvSpPr/>
          <p:nvPr/>
        </p:nvSpPr>
        <p:spPr>
          <a:xfrm>
            <a:off x="462196" y="1952894"/>
            <a:ext cx="1728229" cy="461665"/>
          </a:xfrm>
          <a:prstGeom prst="rect">
            <a:avLst/>
          </a:prstGeom>
        </p:spPr>
        <p:txBody>
          <a:bodyPr wrap="squar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kern="100" dirty="0">
                <a:solidFill>
                  <a:schemeClr val="bg1"/>
                </a:solidFill>
                <a:cs typeface="Times New Roman" panose="02020603050405020304" pitchFamily="18" charset="0"/>
              </a:rPr>
              <a:t>应用背景：</a:t>
            </a:r>
            <a:endParaRPr lang="zh-CN" altLang="en-US" dirty="0">
              <a:solidFill>
                <a:schemeClr val="bg1"/>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半导体激光器直接调制</a:t>
            </a: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7</a:t>
            </a:fld>
            <a:endParaRPr lang="en-US" altLang="zh-CN" dirty="0"/>
          </a:p>
        </p:txBody>
      </p:sp>
      <p:sp>
        <p:nvSpPr>
          <p:cNvPr id="2" name="TextBox 1"/>
          <p:cNvSpPr txBox="1"/>
          <p:nvPr/>
        </p:nvSpPr>
        <p:spPr>
          <a:xfrm>
            <a:off x="611560" y="1725216"/>
            <a:ext cx="7848872" cy="2507546"/>
          </a:xfrm>
          <a:prstGeom prst="rect">
            <a:avLst/>
          </a:prstGeom>
          <a:noFill/>
        </p:spPr>
        <p:txBody>
          <a:bodyPr wrap="square" rtlCol="0">
            <a:spAutoFit/>
          </a:bodyPr>
          <a:lstStyle/>
          <a:p>
            <a:pPr marL="457200" indent="-457200">
              <a:lnSpc>
                <a:spcPct val="125000"/>
              </a:lnSpc>
              <a:buFont typeface="Arial" panose="020B0604020202020204" pitchFamily="34" charset="0"/>
              <a:buChar char="•"/>
            </a:pPr>
            <a:r>
              <a:rPr lang="zh-CN" altLang="zh-CN" sz="3200" b="1" dirty="0">
                <a:solidFill>
                  <a:schemeClr val="bg1"/>
                </a:solidFill>
              </a:rPr>
              <a:t>下面我们分析半导体激光器的调制特性</a:t>
            </a:r>
            <a:r>
              <a:rPr lang="zh-CN" altLang="en-US" sz="3200" b="1" dirty="0">
                <a:solidFill>
                  <a:schemeClr val="bg1"/>
                </a:solidFill>
              </a:rPr>
              <a:t>：</a:t>
            </a:r>
            <a:endParaRPr lang="en-US" altLang="zh-CN" sz="3200" dirty="0">
              <a:solidFill>
                <a:schemeClr val="bg1"/>
              </a:solidFill>
            </a:endParaRPr>
          </a:p>
          <a:p>
            <a:pPr marL="914400" lvl="1" indent="-457200">
              <a:lnSpc>
                <a:spcPct val="125000"/>
              </a:lnSpc>
              <a:buFont typeface="Wingdings" panose="05000000000000000000" pitchFamily="2" charset="2"/>
              <a:buChar char="ü"/>
            </a:pPr>
            <a:r>
              <a:rPr lang="zh-CN" altLang="zh-CN" dirty="0">
                <a:solidFill>
                  <a:schemeClr val="bg1"/>
                </a:solidFill>
              </a:rPr>
              <a:t>与其他介质激光器相比，</a:t>
            </a:r>
            <a:r>
              <a:rPr lang="en-US" altLang="zh-CN" dirty="0">
                <a:solidFill>
                  <a:schemeClr val="bg1"/>
                </a:solidFill>
              </a:rPr>
              <a:t>LD</a:t>
            </a:r>
            <a:r>
              <a:rPr lang="zh-CN" altLang="zh-CN" dirty="0">
                <a:solidFill>
                  <a:schemeClr val="bg1"/>
                </a:solidFill>
              </a:rPr>
              <a:t>的另一突出优点是可以直接调制，其调制带宽可高达</a:t>
            </a:r>
            <a:r>
              <a:rPr lang="en-US" altLang="zh-CN" dirty="0">
                <a:solidFill>
                  <a:srgbClr val="C00000"/>
                </a:solidFill>
              </a:rPr>
              <a:t>GHz</a:t>
            </a:r>
            <a:r>
              <a:rPr lang="zh-CN" altLang="zh-CN" dirty="0">
                <a:solidFill>
                  <a:srgbClr val="C00000"/>
                </a:solidFill>
              </a:rPr>
              <a:t>量级</a:t>
            </a:r>
            <a:r>
              <a:rPr lang="zh-CN" altLang="zh-CN" dirty="0">
                <a:solidFill>
                  <a:schemeClr val="bg1"/>
                </a:solidFill>
              </a:rPr>
              <a:t>。</a:t>
            </a:r>
            <a:endParaRPr lang="en-US" altLang="zh-CN" dirty="0">
              <a:solidFill>
                <a:schemeClr val="bg1"/>
              </a:solidFill>
            </a:endParaRPr>
          </a:p>
          <a:p>
            <a:pPr marL="914400" lvl="1" indent="-457200">
              <a:lnSpc>
                <a:spcPct val="125000"/>
              </a:lnSpc>
              <a:buFont typeface="Wingdings" panose="05000000000000000000" pitchFamily="2" charset="2"/>
              <a:buChar char="ü"/>
            </a:pPr>
            <a:r>
              <a:rPr lang="zh-CN" altLang="zh-CN" dirty="0">
                <a:solidFill>
                  <a:schemeClr val="bg1"/>
                </a:solidFill>
              </a:rPr>
              <a:t>由于半导体激光器的光输出质量相当高，因此现代光纤通信中，半导体激光器是必选光源。</a:t>
            </a:r>
            <a:endParaRPr lang="en-US" altLang="zh-CN" dirty="0">
              <a:solidFill>
                <a:schemeClr val="bg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70</a:t>
            </a:fld>
            <a:endParaRPr lang="en-US" altLang="zh-CN"/>
          </a:p>
        </p:txBody>
      </p:sp>
      <p:sp>
        <p:nvSpPr>
          <p:cNvPr id="10" name="Rectangle 2"/>
          <p:cNvSpPr>
            <a:spLocks noGrp="1" noChangeArrowheads="1"/>
          </p:cNvSpPr>
          <p:nvPr>
            <p:ph type="title"/>
          </p:nvPr>
        </p:nvSpPr>
        <p:spPr>
          <a:xfrm>
            <a:off x="0" y="260648"/>
            <a:ext cx="8964488" cy="1143000"/>
          </a:xfrm>
        </p:spPr>
        <p:txBody>
          <a:bodyPr>
            <a:no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半导体激光器的噪声</a:t>
            </a:r>
          </a:p>
        </p:txBody>
      </p:sp>
      <p:sp>
        <p:nvSpPr>
          <p:cNvPr id="11" name="矩形 10"/>
          <p:cNvSpPr/>
          <p:nvPr/>
        </p:nvSpPr>
        <p:spPr>
          <a:xfrm>
            <a:off x="467544" y="1465620"/>
            <a:ext cx="5157181" cy="523220"/>
          </a:xfrm>
          <a:prstGeom prst="rect">
            <a:avLst/>
          </a:prstGeom>
        </p:spPr>
        <p:txBody>
          <a:bodyPr wrap="none">
            <a:spAutoFit/>
          </a:bodyPr>
          <a:lstStyle/>
          <a:p>
            <a:pPr marL="342900" indent="-342900">
              <a:buFont typeface="Arial" panose="020B0604020202020204" pitchFamily="34" charset="0"/>
              <a:buChar char="•"/>
            </a:pPr>
            <a:r>
              <a:rPr lang="zh-CN" altLang="en-US" sz="2800" b="1" dirty="0">
                <a:solidFill>
                  <a:srgbClr val="C00000"/>
                </a:solidFill>
                <a:cs typeface="Times New Roman" panose="02020603050405020304" pitchFamily="18" charset="0"/>
              </a:rPr>
              <a:t>半导体激光器</a:t>
            </a:r>
            <a:r>
              <a:rPr lang="en-US" altLang="zh-CN" sz="2800" b="1" dirty="0">
                <a:solidFill>
                  <a:srgbClr val="C00000"/>
                </a:solidFill>
                <a:cs typeface="Times New Roman" panose="02020603050405020304" pitchFamily="18" charset="0"/>
              </a:rPr>
              <a:t>RIN</a:t>
            </a:r>
            <a:r>
              <a:rPr lang="zh-CN" altLang="en-US" sz="2800" b="1" dirty="0">
                <a:solidFill>
                  <a:srgbClr val="C00000"/>
                </a:solidFill>
                <a:cs typeface="Times New Roman" panose="02020603050405020304" pitchFamily="18" charset="0"/>
              </a:rPr>
              <a:t>噪声的影响</a:t>
            </a:r>
            <a:endParaRPr lang="zh-CN" altLang="en-US" sz="2800" b="1" dirty="0">
              <a:solidFill>
                <a:srgbClr val="C00000"/>
              </a:solidFill>
            </a:endParaRPr>
          </a:p>
        </p:txBody>
      </p:sp>
      <p:sp>
        <p:nvSpPr>
          <p:cNvPr id="9" name="文本框 10"/>
          <p:cNvSpPr txBox="1"/>
          <p:nvPr/>
        </p:nvSpPr>
        <p:spPr>
          <a:xfrm>
            <a:off x="452204" y="5180999"/>
            <a:ext cx="8239591" cy="1569660"/>
          </a:xfrm>
          <a:prstGeom prst="rect">
            <a:avLst/>
          </a:prstGeom>
          <a:noFill/>
        </p:spPr>
        <p:txBody>
          <a:bodyPr wrap="square" rtlCol="0">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marL="342900" indent="-342900">
              <a:buFont typeface="Arial" panose="020B0604020202020204" pitchFamily="34" charset="0"/>
              <a:buChar char="•"/>
            </a:pPr>
            <a:r>
              <a:rPr lang="zh-CN" altLang="en-US" dirty="0">
                <a:solidFill>
                  <a:schemeClr val="bg1"/>
                </a:solidFill>
                <a:cs typeface="Times New Roman" panose="02020603050405020304" pitchFamily="18" charset="0"/>
              </a:rPr>
              <a:t>随着激光器</a:t>
            </a:r>
            <a:r>
              <a:rPr lang="en-US" altLang="zh-CN" dirty="0">
                <a:solidFill>
                  <a:schemeClr val="bg1"/>
                </a:solidFill>
                <a:cs typeface="Times New Roman" panose="02020603050405020304" pitchFamily="18" charset="0"/>
              </a:rPr>
              <a:t>RIN</a:t>
            </a:r>
            <a:r>
              <a:rPr lang="zh-CN" altLang="en-US" dirty="0">
                <a:solidFill>
                  <a:schemeClr val="bg1"/>
                </a:solidFill>
                <a:cs typeface="Times New Roman" panose="02020603050405020304" pitchFamily="18" charset="0"/>
              </a:rPr>
              <a:t>噪声的降低，微波光纤链路的无杂散动态范围</a:t>
            </a:r>
            <a:r>
              <a:rPr lang="en-US" altLang="zh-CN" dirty="0">
                <a:solidFill>
                  <a:schemeClr val="bg1"/>
                </a:solidFill>
                <a:cs typeface="Times New Roman" panose="02020603050405020304" pitchFamily="18" charset="0"/>
              </a:rPr>
              <a:t>SFDR</a:t>
            </a:r>
            <a:r>
              <a:rPr lang="zh-CN" altLang="en-US" dirty="0">
                <a:solidFill>
                  <a:schemeClr val="bg1"/>
                </a:solidFill>
                <a:cs typeface="Times New Roman" panose="02020603050405020304" pitchFamily="18" charset="0"/>
              </a:rPr>
              <a:t>增大，噪声系数</a:t>
            </a:r>
            <a:r>
              <a:rPr lang="en-US" altLang="zh-CN" dirty="0">
                <a:solidFill>
                  <a:schemeClr val="bg1"/>
                </a:solidFill>
                <a:cs typeface="Times New Roman" panose="02020603050405020304" pitchFamily="18" charset="0"/>
              </a:rPr>
              <a:t>NF</a:t>
            </a:r>
            <a:r>
              <a:rPr lang="zh-CN" altLang="en-US" dirty="0">
                <a:solidFill>
                  <a:schemeClr val="bg1"/>
                </a:solidFill>
                <a:cs typeface="Times New Roman" panose="02020603050405020304" pitchFamily="18" charset="0"/>
              </a:rPr>
              <a:t>减小；</a:t>
            </a:r>
          </a:p>
          <a:p>
            <a:pPr marL="342900" indent="-342900">
              <a:buFont typeface="Arial" panose="020B0604020202020204" pitchFamily="34" charset="0"/>
              <a:buChar char="•"/>
            </a:pPr>
            <a:r>
              <a:rPr lang="en-US" altLang="zh-CN" dirty="0">
                <a:solidFill>
                  <a:schemeClr val="bg1"/>
                </a:solidFill>
                <a:cs typeface="Times New Roman" panose="02020603050405020304" pitchFamily="18" charset="0"/>
              </a:rPr>
              <a:t>(</a:t>
            </a:r>
            <a:r>
              <a:rPr lang="zh-CN" altLang="en-US" dirty="0">
                <a:solidFill>
                  <a:schemeClr val="bg1"/>
                </a:solidFill>
                <a:cs typeface="Times New Roman" panose="02020603050405020304" pitchFamily="18" charset="0"/>
              </a:rPr>
              <a:t>噪声系数</a:t>
            </a:r>
            <a:r>
              <a:rPr lang="en-US" altLang="zh-CN" dirty="0">
                <a:solidFill>
                  <a:schemeClr val="bg1"/>
                </a:solidFill>
                <a:cs typeface="Times New Roman" panose="02020603050405020304" pitchFamily="18" charset="0"/>
              </a:rPr>
              <a:t>NF</a:t>
            </a:r>
            <a:r>
              <a:rPr lang="zh-CN" altLang="en-US" dirty="0">
                <a:solidFill>
                  <a:schemeClr val="bg1"/>
                </a:solidFill>
                <a:cs typeface="Times New Roman" panose="02020603050405020304" pitchFamily="18" charset="0"/>
              </a:rPr>
              <a:t>：输入信噪比 </a:t>
            </a:r>
            <a:r>
              <a:rPr lang="en-US" altLang="zh-CN" dirty="0">
                <a:solidFill>
                  <a:schemeClr val="bg1"/>
                </a:solidFill>
                <a:cs typeface="Times New Roman" panose="02020603050405020304" pitchFamily="18" charset="0"/>
              </a:rPr>
              <a:t>/ </a:t>
            </a:r>
            <a:r>
              <a:rPr lang="zh-CN" altLang="en-US" dirty="0">
                <a:solidFill>
                  <a:schemeClr val="bg1"/>
                </a:solidFill>
                <a:cs typeface="Times New Roman" panose="02020603050405020304" pitchFamily="18" charset="0"/>
              </a:rPr>
              <a:t>输出信噪比</a:t>
            </a:r>
            <a:r>
              <a:rPr lang="en-US" altLang="zh-CN" dirty="0">
                <a:solidFill>
                  <a:schemeClr val="bg1"/>
                </a:solidFill>
                <a:cs typeface="Times New Roman" panose="02020603050405020304" pitchFamily="18" charset="0"/>
              </a:rPr>
              <a:t>)</a:t>
            </a:r>
          </a:p>
          <a:p>
            <a:pPr marL="342900" indent="-342900">
              <a:buFont typeface="Arial" panose="020B0604020202020204" pitchFamily="34" charset="0"/>
              <a:buChar char="•"/>
            </a:pPr>
            <a:endParaRPr lang="en-US" altLang="zh-CN" dirty="0">
              <a:solidFill>
                <a:schemeClr val="bg1"/>
              </a:solidFill>
              <a:cs typeface="Times New Roman" panose="02020603050405020304" pitchFamily="18" charset="0"/>
            </a:endParaRPr>
          </a:p>
        </p:txBody>
      </p:sp>
      <p:sp>
        <p:nvSpPr>
          <p:cNvPr id="18" name="矩形 17"/>
          <p:cNvSpPr/>
          <p:nvPr/>
        </p:nvSpPr>
        <p:spPr>
          <a:xfrm>
            <a:off x="462196" y="1952894"/>
            <a:ext cx="8239591" cy="830997"/>
          </a:xfrm>
          <a:prstGeom prst="rect">
            <a:avLst/>
          </a:prstGeom>
        </p:spPr>
        <p:txBody>
          <a:bodyPr wrap="square">
            <a:spAutoFit/>
          </a:bodyPr>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zh-CN" altLang="en-US" kern="100" dirty="0">
                <a:solidFill>
                  <a:schemeClr val="bg1"/>
                </a:solidFill>
                <a:cs typeface="Times New Roman" panose="02020603050405020304" pitchFamily="18" charset="0"/>
              </a:rPr>
              <a:t>应用背景：有线电视，雷达，电子战，</a:t>
            </a:r>
            <a:r>
              <a:rPr lang="en-US" altLang="zh-CN" kern="100" dirty="0">
                <a:solidFill>
                  <a:schemeClr val="bg1"/>
                </a:solidFill>
                <a:cs typeface="Times New Roman" panose="02020603050405020304" pitchFamily="18" charset="0"/>
              </a:rPr>
              <a:t>ROF</a:t>
            </a:r>
            <a:r>
              <a:rPr lang="zh-CN" altLang="en-US" kern="100" dirty="0">
                <a:solidFill>
                  <a:schemeClr val="bg1"/>
                </a:solidFill>
                <a:cs typeface="Times New Roman" panose="02020603050405020304" pitchFamily="18" charset="0"/>
              </a:rPr>
              <a:t>等所有以微波光纤链路为核心的应用</a:t>
            </a:r>
            <a:endParaRPr lang="zh-CN" altLang="en-US" dirty="0">
              <a:solidFill>
                <a:schemeClr val="bg1"/>
              </a:solidFill>
              <a:cs typeface="Times New Roman" panose="02020603050405020304" pitchFamily="18" charset="0"/>
            </a:endParaRPr>
          </a:p>
        </p:txBody>
      </p:sp>
      <p:pic>
        <p:nvPicPr>
          <p:cNvPr id="19" name="图片 18" descr="屏幕剪辑"/>
          <p:cNvPicPr/>
          <p:nvPr/>
        </p:nvPicPr>
        <p:blipFill>
          <a:blip r:embed="rId3">
            <a:extLst>
              <a:ext uri="{28A0092B-C50C-407E-A947-70E740481C1C}">
                <a14:useLocalDpi xmlns:a14="http://schemas.microsoft.com/office/drawing/2010/main" val="0"/>
              </a:ext>
            </a:extLst>
          </a:blip>
          <a:srcRect/>
          <a:stretch>
            <a:fillRect/>
          </a:stretch>
        </p:blipFill>
        <p:spPr bwMode="auto">
          <a:xfrm>
            <a:off x="827584" y="2788750"/>
            <a:ext cx="3333099" cy="2396480"/>
          </a:xfrm>
          <a:prstGeom prst="rect">
            <a:avLst/>
          </a:prstGeom>
          <a:noFill/>
          <a:ln>
            <a:noFill/>
          </a:ln>
        </p:spPr>
      </p:pic>
      <p:pic>
        <p:nvPicPr>
          <p:cNvPr id="20" name="图片 19"/>
          <p:cNvPicPr>
            <a:picLocks noChangeAspect="1"/>
          </p:cNvPicPr>
          <p:nvPr/>
        </p:nvPicPr>
        <p:blipFill>
          <a:blip r:embed="rId4"/>
          <a:stretch>
            <a:fillRect/>
          </a:stretch>
        </p:blipFill>
        <p:spPr>
          <a:xfrm>
            <a:off x="5030373" y="2708920"/>
            <a:ext cx="3312000" cy="250243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5.4.1 </a:t>
            </a:r>
            <a:r>
              <a:rPr lang="en-US" altLang="zh-CN" sz="4000" dirty="0">
                <a:solidFill>
                  <a:schemeClr val="bg1"/>
                </a:solidFill>
                <a:latin typeface="Times New Roman" panose="02020603050405020304" pitchFamily="18" charset="0"/>
                <a:ea typeface="+mn-ea"/>
                <a:cs typeface="Times New Roman" panose="02020603050405020304" pitchFamily="18" charset="0"/>
              </a:rPr>
              <a:t>Schawlow-Townes</a:t>
            </a:r>
            <a:r>
              <a:rPr lang="zh-CN" altLang="en-US" sz="4000" dirty="0">
                <a:solidFill>
                  <a:schemeClr val="bg1"/>
                </a:solidFill>
                <a:latin typeface="Times New Roman" panose="02020603050405020304" pitchFamily="18" charset="0"/>
                <a:ea typeface="+mn-ea"/>
                <a:cs typeface="Times New Roman" panose="02020603050405020304" pitchFamily="18" charset="0"/>
              </a:rPr>
              <a:t>线宽</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27584" y="1196752"/>
            <a:ext cx="7488832" cy="5432256"/>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频率噪声：</a:t>
            </a:r>
            <a:endPar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800100" lvl="1" indent="-342900">
              <a:buFont typeface="Wingdings" panose="05000000000000000000" pitchFamily="2" charset="2"/>
              <a:buChar char="ü"/>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激光存在频率噪声，使激光频谱发生展宽。单模激光器的激光输出的线宽可以减小到仅仅一个模式的线宽，由于噪声的影响，一般半导体激光器的线宽远远大于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MHz</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的量级</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lang="en-US" altLang="zh-CN" sz="2000" dirty="0">
              <a:solidFill>
                <a:srgbClr val="000000"/>
              </a:solidFill>
            </a:endParaRPr>
          </a:p>
          <a:p>
            <a:pPr marL="800100" lvl="1" indent="-342900">
              <a:buFont typeface="Wingdings" panose="05000000000000000000" pitchFamily="2" charset="2"/>
              <a:buChar char="ü"/>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在许多特殊的应用中，需要半导体激光器的线宽能够小到</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MHz</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以下，比如在相干光通信中。因此，深刻理解半导体激光器的线宽是具有重要的实际意义的。</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线宽展宽因子：</a:t>
            </a:r>
            <a:endPar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800100" lvl="1" indent="-342900">
              <a:buFont typeface="Wingdings" panose="05000000000000000000" pitchFamily="2" charset="2"/>
              <a:buChar char="ü"/>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半导体激光器线宽是输出激光的相位发生波动导致的</a:t>
            </a:r>
            <a:r>
              <a:rPr lang="zh-CN" altLang="en-US" sz="2000" dirty="0">
                <a:solidFill>
                  <a:srgbClr val="000000"/>
                </a:solidFill>
              </a:rPr>
              <a:t>。包括</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两个方面的原因</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en-US"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1</a:t>
            </a:r>
            <a:r>
              <a:rPr kumimoji="1" lang="zh-CN" altLang="en-US"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自发辐射</a:t>
            </a:r>
            <a:r>
              <a:rPr kumimoji="1" lang="zh-CN" altLang="en-US"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2</a:t>
            </a:r>
            <a:r>
              <a:rPr kumimoji="1" lang="zh-CN" altLang="en-US"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载流子浓度的波动</a:t>
            </a:r>
            <a:r>
              <a:rPr kumimoji="1" lang="zh-CN" altLang="zh-CN" sz="2000" b="0" i="0" u="none" strike="noStrike" kern="1200" cap="none" spc="0" normalizeH="0" baseline="0" noProof="0" dirty="0">
                <a:ln>
                  <a:noFill/>
                </a:ln>
                <a:solidFill>
                  <a:srgbClr val="C00000"/>
                </a:solidFill>
                <a:effectLst/>
                <a:uLnTx/>
                <a:uFillTx/>
              </a:rPr>
              <a:t>。</a:t>
            </a:r>
            <a:endParaRPr lang="en-US" altLang="zh-CN" sz="2000" dirty="0">
              <a:solidFill>
                <a:srgbClr val="C00000"/>
              </a:solidFill>
            </a:endParaRPr>
          </a:p>
          <a:p>
            <a:pPr marL="800100" lvl="1" indent="-342900">
              <a:buFont typeface="Wingdings" panose="05000000000000000000" pitchFamily="2" charset="2"/>
              <a:buChar char="ü"/>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第一个因素在所有激光器中都存在，而第二种只是存在于半导体激光器中，</a:t>
            </a:r>
            <a:r>
              <a:rPr lang="zh-CN" altLang="en-US" sz="2000" dirty="0">
                <a:solidFill>
                  <a:srgbClr val="000000"/>
                </a:solidFill>
              </a:rPr>
              <a:t>在半导体激光器中，</a:t>
            </a:r>
            <a:r>
              <a:rPr lang="zh-CN" altLang="zh-CN" sz="2000" dirty="0">
                <a:solidFill>
                  <a:srgbClr val="000000"/>
                </a:solidFill>
              </a:rPr>
              <a:t>增益和折射率都是由载流子浓度所决定</a:t>
            </a:r>
            <a:r>
              <a:rPr lang="zh-CN" altLang="en-US" sz="2000" dirty="0">
                <a:solidFill>
                  <a:srgbClr val="000000"/>
                </a:solidFill>
              </a:rPr>
              <a:t>。</a:t>
            </a:r>
            <a:r>
              <a:rPr lang="zh-CN" altLang="zh-CN" sz="2000" dirty="0">
                <a:solidFill>
                  <a:srgbClr val="000000"/>
                </a:solidFill>
              </a:rPr>
              <a:t>载流子浓度波动与光子密度波动的相互耦合</a:t>
            </a:r>
            <a:r>
              <a:rPr lang="zh-CN" altLang="en-US" sz="2000" dirty="0">
                <a:solidFill>
                  <a:srgbClr val="000000"/>
                </a:solidFill>
              </a:rPr>
              <a:t>，</a:t>
            </a:r>
            <a:r>
              <a:rPr lang="zh-CN" altLang="zh-CN" sz="2000" dirty="0">
                <a:solidFill>
                  <a:srgbClr val="000000"/>
                </a:solidFill>
              </a:rPr>
              <a:t>耦合</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的大小可以用一个常数来表征，即</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线宽展宽因子</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a:rPr>
              <a:t> ( 5.4.2</a:t>
            </a:r>
            <a:r>
              <a:rPr lang="zh-CN" altLang="en-US" sz="2000" dirty="0">
                <a:solidFill>
                  <a:srgbClr val="C00000"/>
                </a:solidFill>
                <a:sym typeface="Symbol" panose="05050102010706020507"/>
              </a:rPr>
              <a:t>节 </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r>
              <a:rPr lang="zh-CN" altLang="en-US" dirty="0"/>
              <a:t>集成光电子学概论</a:t>
            </a:r>
          </a:p>
        </p:txBody>
      </p:sp>
      <p:sp>
        <p:nvSpPr>
          <p:cNvPr id="4" name="灯片编号占位符 3"/>
          <p:cNvSpPr>
            <a:spLocks noGrp="1"/>
          </p:cNvSpPr>
          <p:nvPr>
            <p:ph type="sldNum" sz="quarter" idx="12"/>
          </p:nvPr>
        </p:nvSpPr>
        <p:spPr/>
        <p:txBody>
          <a:bodyPr/>
          <a:lstStyle/>
          <a:p>
            <a:fld id="{CCC6EFF6-F6F6-48A4-8B6A-DDF075469E09}" type="slidenum">
              <a:rPr lang="zh-CN" altLang="en-US" smtClean="0"/>
              <a:t>71</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5.4.1 </a:t>
            </a:r>
            <a:r>
              <a:rPr lang="en-US" altLang="zh-CN" sz="4000" dirty="0">
                <a:solidFill>
                  <a:schemeClr val="bg1"/>
                </a:solidFill>
                <a:latin typeface="Times New Roman" panose="02020603050405020304" pitchFamily="18" charset="0"/>
                <a:ea typeface="+mn-ea"/>
                <a:cs typeface="Times New Roman" panose="02020603050405020304" pitchFamily="18" charset="0"/>
              </a:rPr>
              <a:t>Schawlow-Townes</a:t>
            </a:r>
            <a:r>
              <a:rPr lang="zh-CN" altLang="en-US" sz="4000" dirty="0">
                <a:solidFill>
                  <a:schemeClr val="bg1"/>
                </a:solidFill>
                <a:latin typeface="Times New Roman" panose="02020603050405020304" pitchFamily="18" charset="0"/>
                <a:ea typeface="+mn-ea"/>
                <a:cs typeface="Times New Roman" panose="02020603050405020304" pitchFamily="18" charset="0"/>
              </a:rPr>
              <a:t>线宽</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51942" y="1196752"/>
            <a:ext cx="7560840" cy="5515421"/>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1"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只</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考虑自发辐射的激光线宽</a:t>
            </a:r>
            <a:r>
              <a:rPr lang="zh-CN" altLang="en-US" dirty="0">
                <a:solidFill>
                  <a:srgbClr val="000000"/>
                </a:solidFill>
              </a:rPr>
              <a:t>的推导如下：</a:t>
            </a:r>
            <a:endPar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ct val="0"/>
              </a:spcBef>
              <a:spcAft>
                <a:spcPct val="0"/>
              </a:spcAft>
              <a:buClrTx/>
              <a:buSzTx/>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当光子寿命有限时，即</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有限时，引入相位噪声。此时光子密度</a:t>
            </a:r>
          </a:p>
          <a:p>
            <a:pPr marR="0" lvl="0" algn="l" defTabSz="914400" rtl="0" eaLnBrk="1" fontAlgn="base" latinLnBrk="0" hangingPunct="1">
              <a:lnSpc>
                <a:spcPct val="15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ct val="0"/>
              </a:spcBef>
              <a:spcAft>
                <a:spcPts val="1800"/>
              </a:spcAft>
              <a:buClrTx/>
              <a:buSzTx/>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相应的时变电场为：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ct val="0"/>
              </a:spcBef>
              <a:spcAft>
                <a:spcPct val="0"/>
              </a:spcAft>
              <a:buClrTx/>
              <a:buSzTx/>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u(t)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为单位阶跃函数。将上式进行傅立叶变换得：</a:t>
            </a:r>
          </a:p>
          <a:p>
            <a:pPr marR="0" lvl="0" algn="l" defTabSz="914400" rtl="0" eaLnBrk="1" fontAlgn="base" latinLnBrk="0" hangingPunct="1">
              <a:lnSpc>
                <a:spcPct val="150000"/>
              </a:lnSpc>
              <a:spcBef>
                <a:spcPts val="180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ct val="0"/>
              </a:spcBef>
              <a:spcAft>
                <a:spcPct val="0"/>
              </a:spcAft>
              <a:buClrTx/>
              <a:buSzTx/>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其频谱半高全宽</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FWHM</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值为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ct val="0"/>
              </a:spcBef>
              <a:spcAft>
                <a:spcPct val="0"/>
              </a:spcAft>
              <a:buClrTx/>
              <a:buSzTx/>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49"/>
          <p:cNvSpPr>
            <a:spLocks noChangeArrowheads="1"/>
          </p:cNvSpPr>
          <p:nvPr/>
        </p:nvSpPr>
        <p:spPr bwMode="auto">
          <a:xfrm>
            <a:off x="0" y="-3281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3600450" y="2246580"/>
          <a:ext cx="1943100" cy="704850"/>
        </p:xfrm>
        <a:graphic>
          <a:graphicData uri="http://schemas.openxmlformats.org/presentationml/2006/ole">
            <mc:AlternateContent xmlns:mc="http://schemas.openxmlformats.org/markup-compatibility/2006">
              <mc:Choice xmlns:v="urn:schemas-microsoft-com:vml" Requires="v">
                <p:oleObj name="公式" r:id="rId3" imgW="1040765" imgH="381000" progId="Equation.3">
                  <p:embed/>
                </p:oleObj>
              </mc:Choice>
              <mc:Fallback>
                <p:oleObj name="公式" r:id="rId3" imgW="1040765" imgH="3810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2246580"/>
                        <a:ext cx="19431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3"/>
          <p:cNvSpPr>
            <a:spLocks noChangeArrowheads="1"/>
          </p:cNvSpPr>
          <p:nvPr/>
        </p:nvSpPr>
        <p:spPr bwMode="auto">
          <a:xfrm>
            <a:off x="0" y="-3281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228206" y="3031232"/>
          <a:ext cx="2571750" cy="685800"/>
        </p:xfrm>
        <a:graphic>
          <a:graphicData uri="http://schemas.openxmlformats.org/presentationml/2006/ole">
            <mc:AlternateContent xmlns:mc="http://schemas.openxmlformats.org/markup-compatibility/2006">
              <mc:Choice xmlns:v="urn:schemas-microsoft-com:vml" Requires="v">
                <p:oleObj name="公式" r:id="rId5" imgW="1409065" imgH="381000" progId="Equation.3">
                  <p:embed/>
                </p:oleObj>
              </mc:Choice>
              <mc:Fallback>
                <p:oleObj name="公式" r:id="rId5" imgW="1409065" imgH="3810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206" y="3031232"/>
                        <a:ext cx="25717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55"/>
          <p:cNvSpPr>
            <a:spLocks noChangeArrowheads="1"/>
          </p:cNvSpPr>
          <p:nvPr/>
        </p:nvSpPr>
        <p:spPr bwMode="auto">
          <a:xfrm>
            <a:off x="0" y="-3281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2947987" y="4271367"/>
          <a:ext cx="3248025" cy="885825"/>
        </p:xfrm>
        <a:graphic>
          <a:graphicData uri="http://schemas.openxmlformats.org/presentationml/2006/ole">
            <mc:AlternateContent xmlns:mc="http://schemas.openxmlformats.org/markup-compatibility/2006">
              <mc:Choice xmlns:v="urn:schemas-microsoft-com:vml" Requires="v">
                <p:oleObj name="公式" r:id="rId7" imgW="1879600" imgH="508000" progId="Equation.3">
                  <p:embed/>
                </p:oleObj>
              </mc:Choice>
              <mc:Fallback>
                <p:oleObj name="公式" r:id="rId7" imgW="1879600" imgH="5080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7987" y="4271367"/>
                        <a:ext cx="3248025"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57"/>
          <p:cNvSpPr>
            <a:spLocks noChangeArrowheads="1"/>
          </p:cNvSpPr>
          <p:nvPr/>
        </p:nvSpPr>
        <p:spPr bwMode="auto">
          <a:xfrm>
            <a:off x="0" y="-3281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 name="对象 9"/>
          <p:cNvGraphicFramePr>
            <a:graphicFrameLocks noChangeAspect="1"/>
          </p:cNvGraphicFramePr>
          <p:nvPr/>
        </p:nvGraphicFramePr>
        <p:xfrm>
          <a:off x="4171181" y="5239097"/>
          <a:ext cx="1005403" cy="709074"/>
        </p:xfrm>
        <a:graphic>
          <a:graphicData uri="http://schemas.openxmlformats.org/presentationml/2006/ole">
            <mc:AlternateContent xmlns:mc="http://schemas.openxmlformats.org/markup-compatibility/2006">
              <mc:Choice xmlns:v="urn:schemas-microsoft-com:vml" Requires="v">
                <p:oleObj name="公式" r:id="rId9" imgW="596900" imgH="431800" progId="Equation.3">
                  <p:embed/>
                </p:oleObj>
              </mc:Choice>
              <mc:Fallback>
                <p:oleObj name="公式" r:id="rId9" imgW="596900" imgH="431800" progId="Equation.3">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1181" y="5239097"/>
                        <a:ext cx="1005403" cy="709074"/>
                      </a:xfrm>
                      <a:prstGeom prst="rect">
                        <a:avLst/>
                      </a:prstGeom>
                      <a:noFill/>
                    </p:spPr>
                  </p:pic>
                </p:oleObj>
              </mc:Fallback>
            </mc:AlternateContent>
          </a:graphicData>
        </a:graphic>
      </p:graphicFrame>
      <p:sp>
        <p:nvSpPr>
          <p:cNvPr id="11" name="矩形 10"/>
          <p:cNvSpPr/>
          <p:nvPr/>
        </p:nvSpPr>
        <p:spPr>
          <a:xfrm>
            <a:off x="7452479" y="2463279"/>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矩形 11"/>
          <p:cNvSpPr/>
          <p:nvPr/>
        </p:nvSpPr>
        <p:spPr>
          <a:xfrm>
            <a:off x="7452479" y="3327375"/>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矩形 12"/>
          <p:cNvSpPr/>
          <p:nvPr/>
        </p:nvSpPr>
        <p:spPr>
          <a:xfrm>
            <a:off x="7452479" y="4407495"/>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(5.4.4)</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矩形 13"/>
          <p:cNvSpPr/>
          <p:nvPr/>
        </p:nvSpPr>
        <p:spPr>
          <a:xfrm>
            <a:off x="7459643" y="5343599"/>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(5.4.5)</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页脚占位符 14"/>
          <p:cNvSpPr>
            <a:spLocks noGrp="1"/>
          </p:cNvSpPr>
          <p:nvPr>
            <p:ph type="ftr" sz="quarter" idx="11"/>
          </p:nvPr>
        </p:nvSpPr>
        <p:spPr/>
        <p:txBody>
          <a:bodyPr/>
          <a:lstStyle/>
          <a:p>
            <a:r>
              <a:rPr lang="zh-CN" altLang="en-US"/>
              <a:t>集成光电子学概论</a:t>
            </a:r>
            <a:endParaRPr lang="zh-CN" altLang="en-US" dirty="0"/>
          </a:p>
        </p:txBody>
      </p:sp>
      <p:sp>
        <p:nvSpPr>
          <p:cNvPr id="16" name="灯片编号占位符 15"/>
          <p:cNvSpPr>
            <a:spLocks noGrp="1"/>
          </p:cNvSpPr>
          <p:nvPr>
            <p:ph type="sldNum" sz="quarter" idx="12"/>
          </p:nvPr>
        </p:nvSpPr>
        <p:spPr/>
        <p:txBody>
          <a:bodyPr/>
          <a:lstStyle/>
          <a:p>
            <a:fld id="{CCC6EFF6-F6F6-48A4-8B6A-DDF075469E09}" type="slidenum">
              <a:rPr lang="zh-CN" altLang="en-US" smtClean="0"/>
              <a:t>72</a:t>
            </a:fld>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5.4.1 </a:t>
            </a:r>
            <a:r>
              <a:rPr lang="en-US" altLang="zh-CN" sz="4000" dirty="0">
                <a:solidFill>
                  <a:schemeClr val="bg1"/>
                </a:solidFill>
                <a:latin typeface="Times New Roman" panose="02020603050405020304" pitchFamily="18" charset="0"/>
                <a:ea typeface="+mn-ea"/>
                <a:cs typeface="Times New Roman" panose="02020603050405020304" pitchFamily="18" charset="0"/>
              </a:rPr>
              <a:t>Schawlow-Townes</a:t>
            </a:r>
            <a:r>
              <a:rPr lang="zh-CN" altLang="en-US" sz="4000" dirty="0">
                <a:solidFill>
                  <a:schemeClr val="bg1"/>
                </a:solidFill>
                <a:latin typeface="Times New Roman" panose="02020603050405020304" pitchFamily="18" charset="0"/>
                <a:ea typeface="+mn-ea"/>
                <a:cs typeface="Times New Roman" panose="02020603050405020304" pitchFamily="18" charset="0"/>
              </a:rPr>
              <a:t>线宽</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61070" y="1528331"/>
            <a:ext cx="7560840" cy="4708981"/>
          </a:xfrm>
          <a:prstGeom prst="rect">
            <a:avLst/>
          </a:prstGeom>
          <a:noFill/>
        </p:spPr>
        <p:txBody>
          <a:bodyPr wrap="square" rtlCol="0">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加上受激辐射导致的增益项，令</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为有效腔寿命</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(effective cavity lifetime)</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p>
          <a:p>
            <a:pPr marL="0" marR="0" lvl="0" indent="0" algn="l" defTabSz="914400" rtl="0" eaLnBrk="1" fontAlgn="base" latinLnBrk="0" hangingPunct="1">
              <a:lnSpc>
                <a:spcPct val="2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再由速率方程可导出：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SP</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为对应单一模式的自发辐射速率。</a:t>
            </a: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1" name="对象 10"/>
          <p:cNvGraphicFramePr>
            <a:graphicFrameLocks noChangeAspect="1"/>
          </p:cNvGraphicFramePr>
          <p:nvPr/>
        </p:nvGraphicFramePr>
        <p:xfrm>
          <a:off x="4461470" y="1628095"/>
          <a:ext cx="1685925" cy="647700"/>
        </p:xfrm>
        <a:graphic>
          <a:graphicData uri="http://schemas.openxmlformats.org/presentationml/2006/ole">
            <mc:AlternateContent xmlns:mc="http://schemas.openxmlformats.org/markup-compatibility/2006">
              <mc:Choice xmlns:v="urn:schemas-microsoft-com:vml" Requires="v">
                <p:oleObj name="公式" r:id="rId3" imgW="1104900" imgH="431800" progId="Equation.3">
                  <p:embed/>
                </p:oleObj>
              </mc:Choice>
              <mc:Fallback>
                <p:oleObj name="公式" r:id="rId3" imgW="1104900" imgH="431800" progId="Equation.3">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1470" y="1628095"/>
                        <a:ext cx="168592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057650" y="2798918"/>
          <a:ext cx="1028700" cy="685800"/>
        </p:xfrm>
        <a:graphic>
          <a:graphicData uri="http://schemas.openxmlformats.org/presentationml/2006/ole">
            <mc:AlternateContent xmlns:mc="http://schemas.openxmlformats.org/markup-compatibility/2006">
              <mc:Choice xmlns:v="urn:schemas-microsoft-com:vml" Requires="v">
                <p:oleObj name="公式" r:id="rId5" imgW="635000" imgH="431800" progId="Equation.3">
                  <p:embed/>
                </p:oleObj>
              </mc:Choice>
              <mc:Fallback>
                <p:oleObj name="公式" r:id="rId5" imgW="635000" imgH="431800" progId="Equation.3">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2798918"/>
                        <a:ext cx="10287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nvGraphicFramePr>
        <p:xfrm>
          <a:off x="3667152" y="3431589"/>
          <a:ext cx="1676400" cy="981075"/>
        </p:xfrm>
        <a:graphic>
          <a:graphicData uri="http://schemas.openxmlformats.org/presentationml/2006/ole">
            <mc:AlternateContent xmlns:mc="http://schemas.openxmlformats.org/markup-compatibility/2006">
              <mc:Choice xmlns:v="urn:schemas-microsoft-com:vml" Requires="v">
                <p:oleObj name="公式" r:id="rId7" imgW="1129665" imgH="660400" progId="Equation.3">
                  <p:embed/>
                </p:oleObj>
              </mc:Choice>
              <mc:Fallback>
                <p:oleObj name="公式" r:id="rId7" imgW="1129665" imgH="660400" progId="Equation.3">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67152" y="3431589"/>
                        <a:ext cx="16764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3419872" y="4546638"/>
          <a:ext cx="2304256" cy="699506"/>
        </p:xfrm>
        <a:graphic>
          <a:graphicData uri="http://schemas.openxmlformats.org/presentationml/2006/ole">
            <mc:AlternateContent xmlns:mc="http://schemas.openxmlformats.org/markup-compatibility/2006">
              <mc:Choice xmlns:v="urn:schemas-microsoft-com:vml" Requires="v">
                <p:oleObj name="公式" r:id="rId9" imgW="1511300" imgH="457200" progId="Equation.3">
                  <p:embed/>
                </p:oleObj>
              </mc:Choice>
              <mc:Fallback>
                <p:oleObj name="公式" r:id="rId9" imgW="1511300" imgH="457200" progId="Equation.3">
                  <p:embed/>
                  <p:pic>
                    <p:nvPicPr>
                      <p:cNvPr id="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9872" y="4546638"/>
                        <a:ext cx="2304256" cy="699506"/>
                      </a:xfrm>
                      <a:prstGeom prst="rect">
                        <a:avLst/>
                      </a:prstGeom>
                      <a:noFill/>
                    </p:spPr>
                  </p:pic>
                </p:oleObj>
              </mc:Fallback>
            </mc:AlternateContent>
          </a:graphicData>
        </a:graphic>
      </p:graphicFrame>
      <p:sp>
        <p:nvSpPr>
          <p:cNvPr id="3" name="矩形 2"/>
          <p:cNvSpPr/>
          <p:nvPr/>
        </p:nvSpPr>
        <p:spPr>
          <a:xfrm>
            <a:off x="7260387" y="1775405"/>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(5.4.6)</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矩形 3"/>
          <p:cNvSpPr/>
          <p:nvPr/>
        </p:nvSpPr>
        <p:spPr>
          <a:xfrm>
            <a:off x="7253223" y="2969924"/>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(5.4.7)</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7277527" y="3616563"/>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(5.4.8)</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7253222" y="4572541"/>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(5.4.9)</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r>
              <a:rPr lang="zh-CN" altLang="en-US"/>
              <a:t>集成光电子学概论</a:t>
            </a:r>
            <a:endParaRPr lang="zh-CN" altLang="en-US" dirty="0"/>
          </a:p>
        </p:txBody>
      </p:sp>
      <p:sp>
        <p:nvSpPr>
          <p:cNvPr id="8" name="灯片编号占位符 7"/>
          <p:cNvSpPr>
            <a:spLocks noGrp="1"/>
          </p:cNvSpPr>
          <p:nvPr>
            <p:ph type="sldNum" sz="quarter" idx="12"/>
          </p:nvPr>
        </p:nvSpPr>
        <p:spPr/>
        <p:txBody>
          <a:bodyPr/>
          <a:lstStyle/>
          <a:p>
            <a:fld id="{CCC6EFF6-F6F6-48A4-8B6A-DDF075469E09}" type="slidenum">
              <a:rPr lang="zh-CN" altLang="en-US" smtClean="0"/>
              <a:t>73</a:t>
            </a:fld>
            <a:endParaRPr lang="zh-CN" altLang="en-US" dirty="0"/>
          </a:p>
        </p:txBody>
      </p:sp>
      <p:sp>
        <p:nvSpPr>
          <p:cNvPr id="9" name="矩形 8"/>
          <p:cNvSpPr/>
          <p:nvPr/>
        </p:nvSpPr>
        <p:spPr>
          <a:xfrm>
            <a:off x="2699792" y="4412664"/>
            <a:ext cx="3447603" cy="9753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5.4.1 </a:t>
            </a:r>
            <a:r>
              <a:rPr lang="en-US" altLang="zh-CN" sz="4000" dirty="0">
                <a:solidFill>
                  <a:schemeClr val="bg1"/>
                </a:solidFill>
                <a:latin typeface="Times New Roman" panose="02020603050405020304" pitchFamily="18" charset="0"/>
                <a:ea typeface="+mn-ea"/>
                <a:cs typeface="Times New Roman" panose="02020603050405020304" pitchFamily="18" charset="0"/>
              </a:rPr>
              <a:t>Schawlow-Townes</a:t>
            </a:r>
            <a:r>
              <a:rPr lang="zh-CN" altLang="en-US" sz="4000" dirty="0">
                <a:solidFill>
                  <a:schemeClr val="bg1"/>
                </a:solidFill>
                <a:latin typeface="Times New Roman" panose="02020603050405020304" pitchFamily="18" charset="0"/>
                <a:ea typeface="+mn-ea"/>
                <a:cs typeface="Times New Roman" panose="02020603050405020304" pitchFamily="18" charset="0"/>
              </a:rPr>
              <a:t>线宽</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791580" y="1124744"/>
            <a:ext cx="7560840" cy="5663089"/>
          </a:xfrm>
          <a:prstGeom prst="rect">
            <a:avLst/>
          </a:prstGeom>
          <a:noFill/>
        </p:spPr>
        <p:txBody>
          <a:bodyPr wrap="square" rtlCol="0">
            <a:spAutoFit/>
          </a:bodyPr>
          <a:lstStyle/>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这就是著名的</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Schawlow-Townes </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线宽公式</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，只适用于自发辐射的情况。</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从这个公式可以得到结论</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线宽和激光光子密度成反比，跟输出光功率成反比。</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由于激光器的光子密度非常高，所以激光器能够获得非常窄的线宽。</a:t>
            </a: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当激光器工作在阈值之上时，由于速率方程之间的非线性耦合抑制了场强的波动，所以上式必须作如下的修正：</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即</a:t>
            </a:r>
          </a:p>
          <a:p>
            <a:pPr marR="0" lvl="0" algn="l" defTabSz="914400" rtl="0" eaLnBrk="1" fontAlgn="base" latinLnBrk="0" hangingPunct="1">
              <a:lnSpc>
                <a:spcPct val="13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上式称为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modified Schawlow-Townes </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Linewidth</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。但是这个公式只考虑了自发辐射噪声而没有考虑载流子噪声，所以不能直接适用于半导体激光器，适用于固体、气体激光器。</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1630657" y="3956288"/>
          <a:ext cx="1685925" cy="561975"/>
        </p:xfrm>
        <a:graphic>
          <a:graphicData uri="http://schemas.openxmlformats.org/presentationml/2006/ole">
            <mc:AlternateContent xmlns:mc="http://schemas.openxmlformats.org/markup-compatibility/2006">
              <mc:Choice xmlns:v="urn:schemas-microsoft-com:vml" Requires="v">
                <p:oleObj name="公式" r:id="rId3" imgW="1167765" imgH="393700" progId="Equation.3">
                  <p:embed/>
                </p:oleObj>
              </mc:Choice>
              <mc:Fallback>
                <p:oleObj name="公式" r:id="rId3" imgW="1167765" imgH="3937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657" y="3956288"/>
                        <a:ext cx="1685925"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757612" y="4365104"/>
          <a:ext cx="1628775" cy="781050"/>
        </p:xfrm>
        <a:graphic>
          <a:graphicData uri="http://schemas.openxmlformats.org/presentationml/2006/ole">
            <mc:AlternateContent xmlns:mc="http://schemas.openxmlformats.org/markup-compatibility/2006">
              <mc:Choice xmlns:v="urn:schemas-microsoft-com:vml" Requires="v">
                <p:oleObj name="公式" r:id="rId5" imgW="965200" imgH="457200" progId="Equation.3">
                  <p:embed/>
                </p:oleObj>
              </mc:Choice>
              <mc:Fallback>
                <p:oleObj name="公式" r:id="rId5" imgW="965200" imgH="4572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7612" y="4365104"/>
                        <a:ext cx="1628775"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7085116" y="4509120"/>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(5.4.10)</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r>
              <a:rPr lang="zh-CN" altLang="en-US"/>
              <a:t>集成光电子学概论</a:t>
            </a:r>
            <a:endParaRPr lang="zh-CN" altLang="en-US" dirty="0"/>
          </a:p>
        </p:txBody>
      </p:sp>
      <p:sp>
        <p:nvSpPr>
          <p:cNvPr id="9" name="灯片编号占位符 8"/>
          <p:cNvSpPr>
            <a:spLocks noGrp="1"/>
          </p:cNvSpPr>
          <p:nvPr>
            <p:ph type="sldNum" sz="quarter" idx="12"/>
          </p:nvPr>
        </p:nvSpPr>
        <p:spPr/>
        <p:txBody>
          <a:bodyPr/>
          <a:lstStyle/>
          <a:p>
            <a:fld id="{CCC6EFF6-F6F6-48A4-8B6A-DDF075469E09}" type="slidenum">
              <a:rPr lang="zh-CN" altLang="en-US" smtClean="0"/>
              <a:t>74</a:t>
            </a:fld>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5.4.2 </a:t>
            </a:r>
            <a:r>
              <a:rPr lang="zh-CN" altLang="en-US" sz="4000" dirty="0">
                <a:latin typeface="Times New Roman" panose="02020603050405020304" pitchFamily="18" charset="0"/>
                <a:cs typeface="Times New Roman" panose="02020603050405020304" pitchFamily="18" charset="0"/>
              </a:rPr>
              <a:t>频率噪声</a:t>
            </a:r>
            <a:endParaRPr lang="zh-CN" altLang="en-US"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75</a:t>
            </a:fld>
            <a:endParaRPr lang="en-US" altLang="zh-CN"/>
          </a:p>
        </p:txBody>
      </p:sp>
      <p:grpSp>
        <p:nvGrpSpPr>
          <p:cNvPr id="7" name="组合 6"/>
          <p:cNvGrpSpPr/>
          <p:nvPr/>
        </p:nvGrpSpPr>
        <p:grpSpPr>
          <a:xfrm>
            <a:off x="1835696" y="1860303"/>
            <a:ext cx="5303861" cy="830997"/>
            <a:chOff x="1780866" y="2108107"/>
            <a:chExt cx="5303861" cy="830997"/>
          </a:xfrm>
        </p:grpSpPr>
        <p:sp>
          <p:nvSpPr>
            <p:cNvPr id="9" name="文本框 8"/>
            <p:cNvSpPr txBox="1"/>
            <p:nvPr/>
          </p:nvSpPr>
          <p:spPr>
            <a:xfrm>
              <a:off x="1780866" y="2108107"/>
              <a:ext cx="2646878" cy="830997"/>
            </a:xfrm>
            <a:prstGeom prst="rect">
              <a:avLst/>
            </a:prstGeom>
            <a:noFill/>
          </p:spPr>
          <p:txBody>
            <a:bodyPr wrap="none" rtlCol="0">
              <a:spAutoFit/>
            </a:bodyPr>
            <a:lstStyle/>
            <a:p>
              <a:pPr algn="r"/>
              <a:r>
                <a:rPr lang="zh-CN" altLang="en-US" dirty="0">
                  <a:solidFill>
                    <a:schemeClr val="bg1"/>
                  </a:solidFill>
                  <a:cs typeface="Times New Roman" panose="02020603050405020304" pitchFamily="18" charset="0"/>
                </a:rPr>
                <a:t>频率噪声谱密度：</a:t>
              </a:r>
              <a:endParaRPr lang="en-US" altLang="zh-CN" dirty="0">
                <a:solidFill>
                  <a:schemeClr val="bg1"/>
                </a:solidFill>
                <a:cs typeface="Times New Roman" panose="02020603050405020304" pitchFamily="18" charset="0"/>
              </a:endParaRPr>
            </a:p>
            <a:p>
              <a:pPr algn="r"/>
              <a:r>
                <a:rPr lang="zh-CN" altLang="en-US" dirty="0">
                  <a:solidFill>
                    <a:schemeClr val="bg1"/>
                  </a:solidFill>
                  <a:cs typeface="Times New Roman" panose="02020603050405020304" pitchFamily="18" charset="0"/>
                </a:rPr>
                <a:t>线宽：</a:t>
              </a:r>
            </a:p>
          </p:txBody>
        </p:sp>
        <mc:AlternateContent xmlns:mc="http://schemas.openxmlformats.org/markup-compatibility/2006" xmlns:a14="http://schemas.microsoft.com/office/drawing/2010/main">
          <mc:Choice Requires="a14">
            <p:sp>
              <p:nvSpPr>
                <p:cNvPr id="25" name="矩形 24"/>
                <p:cNvSpPr/>
                <p:nvPr/>
              </p:nvSpPr>
              <p:spPr>
                <a:xfrm>
                  <a:off x="4480874" y="2151719"/>
                  <a:ext cx="85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𝑆</m:t>
                            </m:r>
                          </m:e>
                          <m:sub>
                            <m:r>
                              <a:rPr lang="zh-CN" altLang="en-US" sz="2000" i="1">
                                <a:solidFill>
                                  <a:schemeClr val="bg1"/>
                                </a:solidFill>
                                <a:latin typeface="Cambria Math" panose="02040503050406030204" pitchFamily="18" charset="0"/>
                              </a:rPr>
                              <m:t>𝑣</m:t>
                            </m:r>
                          </m:sub>
                        </m:sSub>
                        <m:d>
                          <m:dPr>
                            <m:ctrlPr>
                              <a:rPr lang="zh-CN" altLang="en-US" sz="2000" i="1">
                                <a:solidFill>
                                  <a:schemeClr val="bg1"/>
                                </a:solidFill>
                                <a:latin typeface="Cambria Math" panose="02040503050406030204" pitchFamily="18" charset="0"/>
                              </a:rPr>
                            </m:ctrlPr>
                          </m:dPr>
                          <m:e>
                            <m:r>
                              <a:rPr lang="zh-CN" altLang="en-US" sz="2000" i="1">
                                <a:solidFill>
                                  <a:schemeClr val="bg1"/>
                                </a:solidFill>
                                <a:latin typeface="Cambria Math" panose="02040503050406030204" pitchFamily="18" charset="0"/>
                              </a:rPr>
                              <m:t>𝑓</m:t>
                            </m:r>
                          </m:e>
                        </m:d>
                      </m:oMath>
                    </m:oMathPara>
                  </a14:m>
                  <a:endParaRPr lang="zh-CN" altLang="en-US" sz="2000" dirty="0">
                    <a:solidFill>
                      <a:schemeClr val="bg1"/>
                    </a:solidFill>
                    <a:cs typeface="Times New Roman" panose="02020603050405020304" pitchFamily="18"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480874" y="2151719"/>
                  <a:ext cx="856388" cy="40011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480874" y="2511759"/>
                  <a:ext cx="260385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bg1"/>
                            </a:solidFill>
                            <a:latin typeface="Cambria Math" panose="02040503050406030204" pitchFamily="18" charset="0"/>
                          </a:rPr>
                          <m:t>𝛥</m:t>
                        </m:r>
                        <m:sSub>
                          <m:sSubPr>
                            <m:ctrlPr>
                              <a:rPr lang="en-US" altLang="zh-CN"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𝑣</m:t>
                            </m:r>
                          </m:e>
                          <m:sub>
                            <m:r>
                              <a:rPr lang="en-US" altLang="zh-CN" sz="2000" i="1">
                                <a:solidFill>
                                  <a:schemeClr val="bg1"/>
                                </a:solidFill>
                                <a:latin typeface="Cambria Math" panose="02040503050406030204" pitchFamily="18" charset="0"/>
                              </a:rPr>
                              <m:t>𝐹𝑊</m:t>
                            </m:r>
                          </m:sub>
                        </m:sSub>
                        <m:r>
                          <a:rPr lang="zh-CN" altLang="en-US" sz="2000">
                            <a:solidFill>
                              <a:schemeClr val="bg1"/>
                            </a:solidFill>
                            <a:latin typeface="Cambria Math" panose="02040503050406030204" pitchFamily="18" charset="0"/>
                          </a:rPr>
                          <m:t>=2</m:t>
                        </m:r>
                        <m:r>
                          <a:rPr lang="zh-CN" altLang="en-US" sz="2000" i="1">
                            <a:solidFill>
                              <a:schemeClr val="bg1"/>
                            </a:solidFill>
                            <a:latin typeface="Cambria Math" panose="02040503050406030204" pitchFamily="18" charset="0"/>
                          </a:rPr>
                          <m:t>𝜋</m:t>
                        </m:r>
                        <m:sSub>
                          <m:sSubPr>
                            <m:ctrlPr>
                              <a:rPr lang="zh-CN" altLang="en-US"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𝑆</m:t>
                            </m:r>
                          </m:e>
                          <m:sub>
                            <m:r>
                              <a:rPr lang="zh-CN" altLang="en-US" sz="2000" i="1">
                                <a:solidFill>
                                  <a:schemeClr val="bg1"/>
                                </a:solidFill>
                                <a:latin typeface="Cambria Math" panose="02040503050406030204" pitchFamily="18" charset="0"/>
                              </a:rPr>
                              <m:t>𝑣</m:t>
                            </m:r>
                          </m:sub>
                        </m:sSub>
                        <m:d>
                          <m:dPr>
                            <m:ctrlPr>
                              <a:rPr lang="zh-CN" altLang="en-US" sz="2000" i="1">
                                <a:solidFill>
                                  <a:schemeClr val="bg1"/>
                                </a:solidFill>
                                <a:latin typeface="Cambria Math" panose="02040503050406030204" pitchFamily="18" charset="0"/>
                              </a:rPr>
                            </m:ctrlPr>
                          </m:dPr>
                          <m:e>
                            <m:r>
                              <a:rPr lang="zh-CN" altLang="en-US" sz="2000" i="1">
                                <a:solidFill>
                                  <a:schemeClr val="bg1"/>
                                </a:solidFill>
                                <a:latin typeface="Cambria Math" panose="02040503050406030204" pitchFamily="18" charset="0"/>
                              </a:rPr>
                              <m:t>𝑓</m:t>
                            </m:r>
                            <m:r>
                              <a:rPr lang="en-US" altLang="zh-CN" sz="2000" b="0" i="0" smtClean="0">
                                <a:solidFill>
                                  <a:schemeClr val="bg1"/>
                                </a:solidFill>
                                <a:latin typeface="Cambria Math" panose="02040503050406030204" pitchFamily="18" charset="0"/>
                              </a:rPr>
                              <m:t>→</m:t>
                            </m:r>
                            <m:r>
                              <a:rPr lang="zh-CN" altLang="en-US" sz="2000">
                                <a:solidFill>
                                  <a:schemeClr val="bg1"/>
                                </a:solidFill>
                                <a:latin typeface="Cambria Math" panose="02040503050406030204" pitchFamily="18" charset="0"/>
                              </a:rPr>
                              <m:t>0</m:t>
                            </m:r>
                          </m:e>
                        </m:d>
                      </m:oMath>
                    </m:oMathPara>
                  </a14:m>
                  <a:endParaRPr lang="zh-CN" altLang="en-US" sz="2000" dirty="0">
                    <a:solidFill>
                      <a:schemeClr val="bg1"/>
                    </a:solidFill>
                    <a:cs typeface="Times New Roman" panose="02020603050405020304" pitchFamily="18" charset="0"/>
                  </a:endParaRPr>
                </a:p>
              </p:txBody>
            </p:sp>
          </mc:Choice>
          <mc:Fallback xmlns="">
            <p:sp>
              <p:nvSpPr>
                <p:cNvPr id="30" name="矩形 29"/>
                <p:cNvSpPr>
                  <a:spLocks noRot="1" noChangeAspect="1" noMove="1" noResize="1" noEditPoints="1" noAdjustHandles="1" noChangeArrowheads="1" noChangeShapeType="1" noTextEdit="1"/>
                </p:cNvSpPr>
                <p:nvPr/>
              </p:nvSpPr>
              <p:spPr>
                <a:xfrm>
                  <a:off x="4480874" y="2511759"/>
                  <a:ext cx="2603853" cy="400110"/>
                </a:xfrm>
                <a:prstGeom prst="rect">
                  <a:avLst/>
                </a:prstGeom>
                <a:blipFill rotWithShape="1">
                  <a:blip r:embed="rId4"/>
                </a:blipFill>
              </p:spPr>
              <p:txBody>
                <a:bodyPr/>
                <a:lstStyle/>
                <a:p>
                  <a:r>
                    <a:rPr lang="zh-CN" altLang="en-US">
                      <a:noFill/>
                    </a:rPr>
                    <a:t> </a:t>
                  </a:r>
                </a:p>
              </p:txBody>
            </p:sp>
          </mc:Fallback>
        </mc:AlternateContent>
      </p:grpSp>
      <p:grpSp>
        <p:nvGrpSpPr>
          <p:cNvPr id="6" name="组合 5"/>
          <p:cNvGrpSpPr/>
          <p:nvPr/>
        </p:nvGrpSpPr>
        <p:grpSpPr>
          <a:xfrm>
            <a:off x="4353504" y="2908928"/>
            <a:ext cx="4104696" cy="2945835"/>
            <a:chOff x="4312346" y="3148883"/>
            <a:chExt cx="4104696" cy="2945835"/>
          </a:xfrm>
        </p:grpSpPr>
        <mc:AlternateContent xmlns:mc="http://schemas.openxmlformats.org/markup-compatibility/2006" xmlns:a14="http://schemas.microsoft.com/office/drawing/2010/main">
          <mc:Choice Requires="a14">
            <p:graphicFrame>
              <p:nvGraphicFramePr>
                <p:cNvPr id="26" name="对象 25"/>
                <p:cNvGraphicFramePr>
                  <a:graphicFrameLocks noChangeAspect="1"/>
                </p:cNvGraphicFramePr>
                <p:nvPr/>
              </p:nvGraphicFramePr>
              <p:xfrm>
                <a:off x="4312346" y="3148883"/>
                <a:ext cx="4104696" cy="2901018"/>
              </p:xfrm>
              <a:graphic>
                <a:graphicData uri="http://schemas.openxmlformats.org/presentationml/2006/ole">
                  <mc:AlternateContent>
                    <mc:Choice xmlns:v="urn:schemas-microsoft-com:vml" Requires="v">
                      <p:oleObj name="Graph" r:id="rId5" imgW="4267200" imgH="3018790" progId="Origin50.Graph">
                        <p:embed/>
                      </p:oleObj>
                    </mc:Choice>
                    <mc:Fallback>
                      <p:oleObj name="Graph" r:id="rId5" imgW="4267200" imgH="3018790" progId="Origin50.Graph">
                        <p:embed/>
                        <p:pic>
                          <p:nvPicPr>
                            <p:cNvPr id="0" name="对象 25"/>
                            <p:cNvPicPr/>
                            <p:nvPr/>
                          </p:nvPicPr>
                          <p:blipFill>
                            <a:blip r:embed="rId6"/>
                            <a:stretch>
                              <a:fillRect/>
                            </a:stretch>
                          </p:blipFill>
                          <p:spPr>
                            <a:xfrm>
                              <a:off x="4312346" y="3148883"/>
                              <a:ext cx="4104696" cy="2901018"/>
                            </a:xfrm>
                            <a:prstGeom prst="rect">
                              <a:avLst/>
                            </a:prstGeom>
                          </p:spPr>
                        </p:pic>
                      </p:oleObj>
                    </mc:Fallback>
                  </mc:AlternateContent>
                </a:graphicData>
              </a:graphic>
            </p:graphicFrame>
          </mc:Choice>
          <mc:Fallback xmlns="">
            <p:graphicFrame>
              <p:nvGraphicFramePr>
                <p:cNvPr id="26" name="对象 25"/>
                <p:cNvGraphicFramePr>
                  <a:graphicFrameLocks noChangeAspect="1"/>
                </p:cNvGraphicFramePr>
                <p:nvPr/>
              </p:nvGraphicFramePr>
              <p:xfrm>
                <a:off x="4312346" y="3148883"/>
                <a:ext cx="4104696" cy="2901018"/>
              </p:xfrm>
              <a:graphic>
                <a:graphicData uri="http://schemas.openxmlformats.org/presentationml/2006/ole">
                  <mc:AlternateContent>
                    <mc:Choice xmlns:v="urn:schemas-microsoft-com:vml" Requires="v">
                      <p:oleObj name="Graph" r:id="rId7" imgW="4267200" imgH="3018790" progId="Origin50.Graph">
                        <p:embed/>
                      </p:oleObj>
                    </mc:Choice>
                    <mc:Fallback>
                      <p:oleObj name="Graph" r:id="rId7" imgW="4267200" imgH="3018790" progId="Origin50.Graph">
                        <p:embed/>
                        <p:pic>
                          <p:nvPicPr>
                            <p:cNvPr id="0" name="对象 25"/>
                            <p:cNvPicPr/>
                            <p:nvPr/>
                          </p:nvPicPr>
                          <p:blipFill>
                            <a:blip r:embed="rId8"/>
                            <a:stretch>
                              <a:fillRect/>
                            </a:stretch>
                          </p:blipFill>
                          <p:spPr>
                            <a:xfrm>
                              <a:off x="4312346" y="3148883"/>
                              <a:ext cx="4104696" cy="2901018"/>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3" name="矩形 32"/>
                <p:cNvSpPr/>
                <p:nvPr/>
              </p:nvSpPr>
              <p:spPr>
                <a:xfrm>
                  <a:off x="5898277" y="5694608"/>
                  <a:ext cx="1309846" cy="400110"/>
                </a:xfrm>
                <a:prstGeom prst="rect">
                  <a:avLst/>
                </a:prstGeom>
              </p:spPr>
              <p:txBody>
                <a:bodyPr wrap="none">
                  <a:spAutoFit/>
                </a:bodyPr>
                <a:lstStyle/>
                <a:p>
                  <a:r>
                    <a:rPr lang="zh-CN" altLang="en-US" sz="2000" dirty="0">
                      <a:solidFill>
                        <a:schemeClr val="bg1"/>
                      </a:solidFill>
                      <a:cs typeface="Times New Roman" panose="02020603050405020304" pitchFamily="18" charset="0"/>
                    </a:rPr>
                    <a:t>线宽</a:t>
                  </a:r>
                  <a14:m>
                    <m:oMath xmlns:m="http://schemas.openxmlformats.org/officeDocument/2006/math">
                      <m:r>
                        <a:rPr lang="zh-CN" altLang="en-US" sz="2000" i="1">
                          <a:solidFill>
                            <a:schemeClr val="bg1"/>
                          </a:solidFill>
                          <a:latin typeface="Cambria Math" panose="02040503050406030204" pitchFamily="18" charset="0"/>
                        </a:rPr>
                        <m:t>𝛥</m:t>
                      </m:r>
                      <m:sSub>
                        <m:sSubPr>
                          <m:ctrlPr>
                            <a:rPr lang="en-US" altLang="zh-CN"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𝑣</m:t>
                          </m:r>
                        </m:e>
                        <m:sub>
                          <m:r>
                            <a:rPr lang="en-US" altLang="zh-CN" sz="2000" i="1">
                              <a:solidFill>
                                <a:schemeClr val="bg1"/>
                              </a:solidFill>
                              <a:latin typeface="Cambria Math" panose="02040503050406030204" pitchFamily="18" charset="0"/>
                            </a:rPr>
                            <m:t>𝐹𝑊</m:t>
                          </m:r>
                        </m:sub>
                      </m:sSub>
                    </m:oMath>
                  </a14:m>
                  <a:endParaRPr lang="zh-CN" altLang="en-US" sz="2000" dirty="0">
                    <a:solidFill>
                      <a:schemeClr val="bg1"/>
                    </a:solidFill>
                    <a:cs typeface="Times New Roman" panose="02020603050405020304" pitchFamily="18" charset="0"/>
                  </a:endParaRPr>
                </a:p>
              </p:txBody>
            </p:sp>
          </mc:Choice>
          <mc:Fallback xmlns="">
            <p:sp>
              <p:nvSpPr>
                <p:cNvPr id="33" name="矩形 32"/>
                <p:cNvSpPr>
                  <a:spLocks noRot="1" noChangeAspect="1" noMove="1" noResize="1" noEditPoints="1" noAdjustHandles="1" noChangeArrowheads="1" noChangeShapeType="1" noTextEdit="1"/>
                </p:cNvSpPr>
                <p:nvPr/>
              </p:nvSpPr>
              <p:spPr>
                <a:xfrm>
                  <a:off x="5898277" y="5694608"/>
                  <a:ext cx="1309846" cy="400110"/>
                </a:xfrm>
                <a:prstGeom prst="rect">
                  <a:avLst/>
                </a:prstGeom>
                <a:blipFill rotWithShape="1">
                  <a:blip r:embed="rId9"/>
                </a:blipFill>
              </p:spPr>
              <p:txBody>
                <a:bodyPr/>
                <a:lstStyle/>
                <a:p>
                  <a:r>
                    <a:rPr lang="zh-CN" altLang="en-US">
                      <a:noFill/>
                    </a:rPr>
                    <a:t> </a:t>
                  </a:r>
                </a:p>
              </p:txBody>
            </p:sp>
          </mc:Fallback>
        </mc:AlternateContent>
      </p:grpSp>
      <p:grpSp>
        <p:nvGrpSpPr>
          <p:cNvPr id="5" name="组合 4"/>
          <p:cNvGrpSpPr/>
          <p:nvPr/>
        </p:nvGrpSpPr>
        <p:grpSpPr>
          <a:xfrm>
            <a:off x="1115616" y="2911869"/>
            <a:ext cx="2880000" cy="3020232"/>
            <a:chOff x="1370381" y="3197642"/>
            <a:chExt cx="2880000" cy="3020232"/>
          </a:xfrm>
        </p:grpSpPr>
        <p:pic>
          <p:nvPicPr>
            <p:cNvPr id="14" name="图片 13"/>
            <p:cNvPicPr>
              <a:picLocks noChangeAspect="1"/>
            </p:cNvPicPr>
            <p:nvPr/>
          </p:nvPicPr>
          <p:blipFill>
            <a:blip r:embed="rId10"/>
            <a:stretch>
              <a:fillRect/>
            </a:stretch>
          </p:blipFill>
          <p:spPr>
            <a:xfrm>
              <a:off x="1370381" y="3197642"/>
              <a:ext cx="2880000" cy="2820177"/>
            </a:xfrm>
            <a:prstGeom prst="rect">
              <a:avLst/>
            </a:prstGeom>
          </p:spPr>
        </p:pic>
        <mc:AlternateContent xmlns:mc="http://schemas.openxmlformats.org/markup-compatibility/2006" xmlns:a14="http://schemas.microsoft.com/office/drawing/2010/main">
          <mc:Choice Requires="a14">
            <p:sp>
              <p:nvSpPr>
                <p:cNvPr id="22" name="矩形 21"/>
                <p:cNvSpPr/>
                <p:nvPr/>
              </p:nvSpPr>
              <p:spPr>
                <a:xfrm>
                  <a:off x="1631648" y="5817764"/>
                  <a:ext cx="2074671" cy="400110"/>
                </a:xfrm>
                <a:prstGeom prst="rect">
                  <a:avLst/>
                </a:prstGeom>
              </p:spPr>
              <p:txBody>
                <a:bodyPr wrap="none">
                  <a:spAutoFit/>
                </a:bodyPr>
                <a:lstStyle/>
                <a:p>
                  <a:r>
                    <a:rPr lang="zh-CN" altLang="en-US" sz="2000" dirty="0">
                      <a:solidFill>
                        <a:schemeClr val="bg1"/>
                      </a:solidFill>
                      <a:cs typeface="Times New Roman" panose="02020603050405020304" pitchFamily="18" charset="0"/>
                    </a:rPr>
                    <a:t>频率噪声</a:t>
                  </a:r>
                  <a14:m>
                    <m:oMath xmlns:m="http://schemas.openxmlformats.org/officeDocument/2006/math">
                      <m:r>
                        <a:rPr lang="zh-CN" altLang="en-US" sz="2000" i="1">
                          <a:solidFill>
                            <a:schemeClr val="bg1"/>
                          </a:solidFill>
                          <a:latin typeface="Cambria Math" panose="02040503050406030204" pitchFamily="18" charset="0"/>
                        </a:rPr>
                        <m:t>谱</m:t>
                      </m:r>
                      <m:sSub>
                        <m:sSubPr>
                          <m:ctrlPr>
                            <a:rPr lang="zh-CN" altLang="en-US"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𝑆</m:t>
                          </m:r>
                        </m:e>
                        <m:sub>
                          <m:r>
                            <a:rPr lang="zh-CN" altLang="en-US" sz="2000" i="1">
                              <a:solidFill>
                                <a:schemeClr val="bg1"/>
                              </a:solidFill>
                              <a:latin typeface="Cambria Math" panose="02040503050406030204" pitchFamily="18" charset="0"/>
                            </a:rPr>
                            <m:t>𝑣</m:t>
                          </m:r>
                        </m:sub>
                      </m:sSub>
                      <m:d>
                        <m:dPr>
                          <m:ctrlPr>
                            <a:rPr lang="zh-CN" altLang="en-US" sz="2000" i="1">
                              <a:solidFill>
                                <a:schemeClr val="bg1"/>
                              </a:solidFill>
                              <a:latin typeface="Cambria Math" panose="02040503050406030204" pitchFamily="18" charset="0"/>
                            </a:rPr>
                          </m:ctrlPr>
                        </m:dPr>
                        <m:e>
                          <m:r>
                            <a:rPr lang="zh-CN" altLang="en-US" sz="2000" i="1">
                              <a:solidFill>
                                <a:schemeClr val="bg1"/>
                              </a:solidFill>
                              <a:latin typeface="Cambria Math" panose="02040503050406030204" pitchFamily="18" charset="0"/>
                            </a:rPr>
                            <m:t>𝑓</m:t>
                          </m:r>
                        </m:e>
                      </m:d>
                    </m:oMath>
                  </a14:m>
                  <a:endParaRPr lang="zh-CN" altLang="en-US" sz="2000" dirty="0">
                    <a:solidFill>
                      <a:schemeClr val="bg1"/>
                    </a:solidFill>
                    <a:cs typeface="Times New Roman" panose="02020603050405020304" pitchFamily="18"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1631648" y="5817764"/>
                  <a:ext cx="2074671" cy="400110"/>
                </a:xfrm>
                <a:prstGeom prst="rect">
                  <a:avLst/>
                </a:prstGeom>
                <a:blipFill rotWithShape="1">
                  <a:blip r:embed="rId11"/>
                </a:blipFill>
              </p:spPr>
              <p:txBody>
                <a:bodyPr/>
                <a:lstStyle/>
                <a:p>
                  <a:r>
                    <a:rPr lang="zh-CN" altLang="en-US">
                      <a:noFill/>
                    </a:rPr>
                    <a:t> </a:t>
                  </a:r>
                </a:p>
              </p:txBody>
            </p:sp>
          </mc:Fallback>
        </mc:AlternateContent>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5.4.2 </a:t>
            </a:r>
            <a:r>
              <a:rPr lang="zh-CN" altLang="en-US" sz="4000" dirty="0">
                <a:solidFill>
                  <a:schemeClr val="bg1"/>
                </a:solidFill>
                <a:latin typeface="Times New Roman" panose="02020603050405020304" pitchFamily="18" charset="0"/>
                <a:ea typeface="+mn-ea"/>
                <a:cs typeface="Times New Roman" panose="02020603050405020304" pitchFamily="18" charset="0"/>
              </a:rPr>
              <a:t>频率噪声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863588" y="1725976"/>
                <a:ext cx="7416824" cy="4093428"/>
              </a:xfrm>
              <a:prstGeom prst="rect">
                <a:avLst/>
              </a:prstGeom>
              <a:noFill/>
            </p:spPr>
            <p:txBody>
              <a:bodyPr wrap="square" rtlCol="0">
                <a:spAutoFit/>
              </a:bodyPr>
              <a:lstStyle/>
              <a:p>
                <a:pPr marL="342900" lvl="0" indent="-342900">
                  <a:buFont typeface="Arial" panose="020B0604020202020204" pitchFamily="34" charset="0"/>
                  <a:buChar char="•"/>
                  <a:defRPr/>
                </a:pPr>
                <a:r>
                  <a:rPr lang="zh-CN" altLang="en-US" sz="2000" dirty="0">
                    <a:solidFill>
                      <a:srgbClr val="000000"/>
                    </a:solidFill>
                  </a:rPr>
                  <a:t>当驱动电流变化时，光子密度和载流子密度改变，</a:t>
                </a:r>
                <a:r>
                  <a:rPr lang="en-US" altLang="zh-CN" sz="2000" dirty="0">
                    <a:solidFill>
                      <a:srgbClr val="000000"/>
                    </a:solidFill>
                  </a:rPr>
                  <a:t>LD</a:t>
                </a:r>
                <a:r>
                  <a:rPr lang="zh-CN" altLang="en-US" sz="2000" dirty="0">
                    <a:solidFill>
                      <a:srgbClr val="000000"/>
                    </a:solidFill>
                  </a:rPr>
                  <a:t>的增益和介质折射率随之改变，输出光频率也随之改变，这就是频率噪声。</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1982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年，</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C.H.Henry</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引入</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线宽展宽因子</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(Linewidth Enhancement Factor)</a:t>
                </a:r>
                <a:r>
                  <a:rPr kumimoji="1" lang="en-US" altLang="zh-CN" sz="2000" b="0"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lang="zh-CN" altLang="en-US" sz="2000" dirty="0">
                    <a:solidFill>
                      <a:srgbClr val="C00000"/>
                    </a:solidFill>
                    <a:sym typeface="Symbol" panose="05050102010706020507"/>
                  </a:rPr>
                  <a:t>：</a:t>
                </a:r>
                <a:endPar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ts val="1800"/>
                  </a:spcBef>
                  <a:spcAft>
                    <a:spcPts val="30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ts val="60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表示折射率的实部，</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为载流子浓度；</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为折射率虚部，与增益有关； </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为微分增益；</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kn</a:t>
                </a:r>
                <a:r>
                  <a:rPr kumimoji="1" lang="en-US" altLang="zh-CN" sz="2000" b="0"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14:m>
                  <m:oMath xmlns:m="http://schemas.openxmlformats.org/officeDocument/2006/math">
                    <m:r>
                      <m:rPr>
                        <m:sty m:val="p"/>
                      </m:rPr>
                      <a:rPr kumimoji="1" lang="el-GR" altLang="zh-CN" sz="2000" b="0" i="1" u="none" strike="noStrike" kern="1200" cap="none" spc="0" normalizeH="0" baseline="0" noProof="0" smtClean="0">
                        <a:ln>
                          <a:noFill/>
                        </a:ln>
                        <a:solidFill>
                          <a:srgbClr val="000000"/>
                        </a:solidFill>
                        <a:effectLst/>
                        <a:uLnTx/>
                        <a:uFillTx/>
                        <a:latin typeface="Cambria Math" panose="02040503050406030204"/>
                        <a:ea typeface="Cambria Math" panose="02040503050406030204"/>
                        <a:cs typeface="+mn-cs"/>
                      </a:rPr>
                      <m:t>λ</m:t>
                    </m:r>
                  </m:oMath>
                </a14:m>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为真空中的波长。</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频率啁啾</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R="0" lvl="0" algn="l" defTabSz="914400" rtl="0" eaLnBrk="1" fontAlgn="base" latinLnBrk="0" hangingPunct="1">
                  <a:lnSpc>
                    <a:spcPct val="100000"/>
                  </a:lnSpc>
                  <a:spcBef>
                    <a:spcPts val="180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63588" y="1725976"/>
                <a:ext cx="7416824" cy="4093428"/>
              </a:xfrm>
              <a:prstGeom prst="rect">
                <a:avLst/>
              </a:prstGeom>
              <a:blipFill>
                <a:blip r:embed="rId3"/>
                <a:stretch>
                  <a:fillRect l="-740" t="-1042" r="-4194"/>
                </a:stretch>
              </a:blipFill>
            </p:spPr>
            <p:txBody>
              <a:bodyPr/>
              <a:lstStyle/>
              <a:p>
                <a:r>
                  <a:rPr lang="zh-CN" altLang="en-US">
                    <a:noFill/>
                  </a:rPr>
                  <a:t> </a:t>
                </a:r>
              </a:p>
            </p:txBody>
          </p:sp>
        </mc:Fallback>
      </mc:AlternateContent>
      <p:sp>
        <p:nvSpPr>
          <p:cNvPr id="3" name="Rectangle 5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762250" y="2987378"/>
          <a:ext cx="3619500" cy="942975"/>
        </p:xfrm>
        <a:graphic>
          <a:graphicData uri="http://schemas.openxmlformats.org/presentationml/2006/ole">
            <mc:AlternateContent xmlns:mc="http://schemas.openxmlformats.org/markup-compatibility/2006">
              <mc:Choice xmlns:v="urn:schemas-microsoft-com:vml" Requires="v">
                <p:oleObj name="公式" r:id="rId4" imgW="2552700" imgH="660400" progId="Equation.3">
                  <p:embed/>
                </p:oleObj>
              </mc:Choice>
              <mc:Fallback>
                <p:oleObj name="公式" r:id="rId4" imgW="2552700" imgH="6604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0" y="2987378"/>
                        <a:ext cx="3619500" cy="942975"/>
                      </a:xfrm>
                      <a:prstGeom prst="rect">
                        <a:avLst/>
                      </a:prstGeom>
                      <a:noFill/>
                      <a:ln w="19050">
                        <a:solidFill>
                          <a:srgbClr val="C00000"/>
                        </a:solidFill>
                      </a:ln>
                    </p:spPr>
                  </p:pic>
                </p:oleObj>
              </mc:Fallback>
            </mc:AlternateContent>
          </a:graphicData>
        </a:graphic>
      </p:graphicFrame>
      <p:sp>
        <p:nvSpPr>
          <p:cNvPr id="5"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543300" y="5172422"/>
          <a:ext cx="2057400" cy="704850"/>
        </p:xfrm>
        <a:graphic>
          <a:graphicData uri="http://schemas.openxmlformats.org/presentationml/2006/ole">
            <mc:AlternateContent xmlns:mc="http://schemas.openxmlformats.org/markup-compatibility/2006">
              <mc:Choice xmlns:v="urn:schemas-microsoft-com:vml" Requires="v">
                <p:oleObj name="公式" r:id="rId6" imgW="1143000" imgH="393700" progId="Equation.3">
                  <p:embed/>
                </p:oleObj>
              </mc:Choice>
              <mc:Fallback>
                <p:oleObj name="公式" r:id="rId6" imgW="1143000" imgH="393700" progId="Equation.3">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3300" y="5172422"/>
                        <a:ext cx="20574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5394569" y="4191483"/>
          <a:ext cx="629791" cy="506303"/>
        </p:xfrm>
        <a:graphic>
          <a:graphicData uri="http://schemas.openxmlformats.org/presentationml/2006/ole">
            <mc:AlternateContent xmlns:mc="http://schemas.openxmlformats.org/markup-compatibility/2006">
              <mc:Choice xmlns:v="urn:schemas-microsoft-com:vml" Requires="v">
                <p:oleObj name="公式" r:id="rId8" imgW="482600" imgH="393700" progId="Equation.3">
                  <p:embed/>
                </p:oleObj>
              </mc:Choice>
              <mc:Fallback>
                <p:oleObj name="公式" r:id="rId8" imgW="482600" imgH="393700" progId="Equation.3">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4569" y="4191483"/>
                        <a:ext cx="629791" cy="506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538922" y="3140968"/>
            <a:ext cx="11478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(5.4.11)</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a:xfrm>
            <a:off x="7527508" y="5269667"/>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(5.4.12)</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页脚占位符 10"/>
          <p:cNvSpPr>
            <a:spLocks noGrp="1"/>
          </p:cNvSpPr>
          <p:nvPr>
            <p:ph type="ftr" sz="quarter" idx="11"/>
          </p:nvPr>
        </p:nvSpPr>
        <p:spPr/>
        <p:txBody>
          <a:bodyPr/>
          <a:lstStyle/>
          <a:p>
            <a:r>
              <a:rPr lang="zh-CN" altLang="en-US"/>
              <a:t>集成光电子学概论</a:t>
            </a:r>
            <a:endParaRPr lang="zh-CN" altLang="en-US" dirty="0"/>
          </a:p>
        </p:txBody>
      </p:sp>
      <p:sp>
        <p:nvSpPr>
          <p:cNvPr id="12" name="灯片编号占位符 11"/>
          <p:cNvSpPr>
            <a:spLocks noGrp="1"/>
          </p:cNvSpPr>
          <p:nvPr>
            <p:ph type="sldNum" sz="quarter" idx="12"/>
          </p:nvPr>
        </p:nvSpPr>
        <p:spPr/>
        <p:txBody>
          <a:bodyPr/>
          <a:lstStyle/>
          <a:p>
            <a:fld id="{CCC6EFF6-F6F6-48A4-8B6A-DDF075469E09}" type="slidenum">
              <a:rPr lang="zh-CN" altLang="en-US" smtClean="0"/>
              <a:t>76</a:t>
            </a:fld>
            <a:endParaRPr lang="zh-CN" altLang="en-US" dirty="0"/>
          </a:p>
        </p:txBody>
      </p:sp>
      <p:sp>
        <p:nvSpPr>
          <p:cNvPr id="13" name="矩形 12"/>
          <p:cNvSpPr/>
          <p:nvPr/>
        </p:nvSpPr>
        <p:spPr>
          <a:xfrm>
            <a:off x="3124200" y="5172422"/>
            <a:ext cx="2815952" cy="70485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5.4.2 </a:t>
            </a:r>
            <a:r>
              <a:rPr lang="zh-CN" altLang="en-US" sz="4000" dirty="0">
                <a:solidFill>
                  <a:schemeClr val="bg1"/>
                </a:solidFill>
                <a:latin typeface="Times New Roman" panose="02020603050405020304" pitchFamily="18" charset="0"/>
                <a:ea typeface="+mn-ea"/>
                <a:cs typeface="Times New Roman" panose="02020603050405020304" pitchFamily="18" charset="0"/>
              </a:rPr>
              <a:t>频率噪声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18778" y="1556792"/>
            <a:ext cx="7560840" cy="4903715"/>
          </a:xfrm>
          <a:prstGeom prst="rect">
            <a:avLst/>
          </a:prstGeom>
          <a:noFill/>
        </p:spPr>
        <p:txBody>
          <a:bodyPr wrap="square" rtlCol="0">
            <a:spAutoFit/>
          </a:bodyPr>
          <a:lstStyle/>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所以可以得到：</a:t>
            </a:r>
          </a:p>
          <a:p>
            <a:pPr marR="0" lvl="0" algn="l" defTabSz="914400" rtl="0" eaLnBrk="1" fontAlgn="base" latinLnBrk="0" hangingPunct="1">
              <a:lnSpc>
                <a:spcPct val="125000"/>
              </a:lnSpc>
              <a:spcBef>
                <a:spcPts val="1200"/>
              </a:spcBef>
              <a:spcAft>
                <a:spcPts val="12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其中第一项代表</a:t>
            </a:r>
            <a:r>
              <a:rPr kumimoji="1"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载流子波动引起的频率变化，第二项引入了和激光相位噪声相关的</a:t>
            </a:r>
            <a:r>
              <a:rPr kumimoji="1" lang="en-US" altLang="zh-CN" sz="2000" b="0" i="0" u="none" strike="noStrike" kern="1200" cap="none" spc="0" normalizeH="0" baseline="0" noProof="0" dirty="0" err="1">
                <a:ln>
                  <a:noFill/>
                </a:ln>
                <a:solidFill>
                  <a:schemeClr val="bg1"/>
                </a:solidFill>
                <a:effectLst/>
                <a:uLnTx/>
                <a:uFillTx/>
                <a:latin typeface="Times New Roman" panose="02020603050405020304" pitchFamily="18" charset="0"/>
                <a:ea typeface="宋体" panose="02010600030101010101" pitchFamily="2" charset="-122"/>
                <a:cs typeface="+mn-cs"/>
              </a:rPr>
              <a:t>Langevin</a:t>
            </a:r>
            <a:r>
              <a:rPr kumimoji="1" lang="zh-CN"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噪声源。</a:t>
            </a:r>
            <a:endParaRPr kumimoji="1" lang="en-US" altLang="zh-CN" sz="2000" b="0"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转换到频域，我们可以得到：</a:t>
            </a:r>
          </a:p>
          <a:p>
            <a:pPr marR="0" lvl="0" algn="l" defTabSz="914400" rtl="0" eaLnBrk="1" fontAlgn="base" latinLnBrk="0" hangingPunct="1">
              <a:lnSpc>
                <a:spcPct val="125000"/>
              </a:lnSpc>
              <a:spcBef>
                <a:spcPts val="1200"/>
              </a:spcBef>
              <a:spcAft>
                <a:spcPts val="12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相位噪声源的相关系数为：</a:t>
            </a:r>
          </a:p>
          <a:p>
            <a:pPr marR="0" lvl="0" algn="l" defTabSz="914400" rtl="0" eaLnBrk="1" fontAlgn="base" latinLnBrk="0" hangingPunct="1">
              <a:lnSpc>
                <a:spcPct val="125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&lt;F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SP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/2N</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&gt;=&lt;F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&gt;=0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注意</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相位噪声源是与光子及载流子噪声无关的。</a:t>
            </a: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5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876550" y="2060848"/>
          <a:ext cx="3390900" cy="552450"/>
        </p:xfrm>
        <a:graphic>
          <a:graphicData uri="http://schemas.openxmlformats.org/presentationml/2006/ole">
            <mc:AlternateContent xmlns:mc="http://schemas.openxmlformats.org/markup-compatibility/2006">
              <mc:Choice xmlns:v="urn:schemas-microsoft-com:vml" Requires="v">
                <p:oleObj name="公式" r:id="rId3" imgW="2387600" imgH="393700" progId="Equation.3">
                  <p:embed/>
                </p:oleObj>
              </mc:Choice>
              <mc:Fallback>
                <p:oleObj name="公式" r:id="rId3" imgW="2387600" imgH="3937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6550" y="2060848"/>
                        <a:ext cx="33909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013820" y="3835920"/>
          <a:ext cx="3358380" cy="601192"/>
        </p:xfrm>
        <a:graphic>
          <a:graphicData uri="http://schemas.openxmlformats.org/presentationml/2006/ole">
            <mc:AlternateContent xmlns:mc="http://schemas.openxmlformats.org/markup-compatibility/2006">
              <mc:Choice xmlns:v="urn:schemas-microsoft-com:vml" Requires="v">
                <p:oleObj name="公式" r:id="rId5" imgW="2197100" imgH="393700" progId="Equation.3">
                  <p:embed/>
                </p:oleObj>
              </mc:Choice>
              <mc:Fallback>
                <p:oleObj name="公式" r:id="rId5" imgW="2197100" imgH="3937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3820" y="3835920"/>
                        <a:ext cx="3358380" cy="601192"/>
                      </a:xfrm>
                      <a:prstGeom prst="rect">
                        <a:avLst/>
                      </a:prstGeom>
                      <a:noFill/>
                    </p:spPr>
                  </p:pic>
                </p:oleObj>
              </mc:Fallback>
            </mc:AlternateContent>
          </a:graphicData>
        </a:graphic>
      </p:graphicFrame>
      <p:sp>
        <p:nvSpPr>
          <p:cNvPr id="7" name="矩形 6"/>
          <p:cNvSpPr/>
          <p:nvPr/>
        </p:nvSpPr>
        <p:spPr>
          <a:xfrm>
            <a:off x="7520344" y="2098127"/>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(5.4.13)</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7520344" y="3903439"/>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(5.4.14)</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矩形 8"/>
          <p:cNvSpPr/>
          <p:nvPr/>
        </p:nvSpPr>
        <p:spPr>
          <a:xfrm>
            <a:off x="7527508" y="4797152"/>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(5.4.15)</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页脚占位符 9"/>
          <p:cNvSpPr>
            <a:spLocks noGrp="1"/>
          </p:cNvSpPr>
          <p:nvPr>
            <p:ph type="ftr" sz="quarter" idx="11"/>
          </p:nvPr>
        </p:nvSpPr>
        <p:spPr/>
        <p:txBody>
          <a:bodyPr/>
          <a:lstStyle/>
          <a:p>
            <a:r>
              <a:rPr lang="zh-CN" altLang="en-US"/>
              <a:t>集成光电子学概论</a:t>
            </a:r>
            <a:endParaRPr lang="zh-CN" altLang="en-US" dirty="0"/>
          </a:p>
        </p:txBody>
      </p:sp>
      <p:sp>
        <p:nvSpPr>
          <p:cNvPr id="11" name="灯片编号占位符 10"/>
          <p:cNvSpPr>
            <a:spLocks noGrp="1"/>
          </p:cNvSpPr>
          <p:nvPr>
            <p:ph type="sldNum" sz="quarter" idx="12"/>
          </p:nvPr>
        </p:nvSpPr>
        <p:spPr/>
        <p:txBody>
          <a:bodyPr/>
          <a:lstStyle/>
          <a:p>
            <a:fld id="{CCC6EFF6-F6F6-48A4-8B6A-DDF075469E09}" type="slidenum">
              <a:rPr lang="zh-CN" altLang="en-US" smtClean="0"/>
              <a:t>77</a:t>
            </a:fld>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5.4.2 </a:t>
            </a:r>
            <a:r>
              <a:rPr lang="zh-CN" altLang="en-US" sz="4000" dirty="0">
                <a:solidFill>
                  <a:schemeClr val="bg1"/>
                </a:solidFill>
                <a:latin typeface="Times New Roman" panose="02020603050405020304" pitchFamily="18" charset="0"/>
                <a:ea typeface="+mn-ea"/>
                <a:cs typeface="Times New Roman" panose="02020603050405020304" pitchFamily="18" charset="0"/>
              </a:rPr>
              <a:t>频率噪声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43186" y="1628800"/>
            <a:ext cx="7560840" cy="4749826"/>
          </a:xfrm>
          <a:prstGeom prst="rect">
            <a:avLst/>
          </a:prstGeom>
          <a:noFill/>
        </p:spPr>
        <p:txBody>
          <a:bodyPr wrap="square" rtlCol="0">
            <a:spAutoFit/>
          </a:bodyPr>
          <a:lstStyle/>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为了确定频率噪声谱密度，我们在公式（</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5.4.14</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）的两边同时乘以</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，然后取时间平均，对</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积分，得：</a:t>
            </a:r>
          </a:p>
          <a:p>
            <a:pPr marR="0" lvl="0" algn="l" defTabSz="914400" rtl="0" eaLnBrk="1" fontAlgn="base" latinLnBrk="0" hangingPunct="1">
              <a:lnSpc>
                <a:spcPct val="125000"/>
              </a:lnSpc>
              <a:spcBef>
                <a:spcPts val="1200"/>
              </a:spcBef>
              <a:spcAft>
                <a:spcPts val="12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式中没有交叉项，因为载流子噪声和相位噪声之间没有联系。</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所以</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频率噪声有两部分</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）由于</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载流子噪声</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引起的折射率改变导致的激射波长的波动，（</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）自发辐射导致的</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激光本征相位噪声</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。对于半导体激光器，</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载流子噪声占主要地位。</a:t>
            </a: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载流子噪声谱密度：</a:t>
            </a:r>
          </a:p>
          <a:p>
            <a:pPr marR="0" lvl="0" algn="l" defTabSz="914400" rtl="0" eaLnBrk="1" fontAlgn="base" latinLnBrk="0" hangingPunct="1">
              <a:lnSpc>
                <a:spcPct val="125000"/>
              </a:lnSpc>
              <a:spcBef>
                <a:spcPts val="120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647949" y="2420888"/>
          <a:ext cx="3848100" cy="609600"/>
        </p:xfrm>
        <a:graphic>
          <a:graphicData uri="http://schemas.openxmlformats.org/presentationml/2006/ole">
            <mc:AlternateContent xmlns:mc="http://schemas.openxmlformats.org/markup-compatibility/2006">
              <mc:Choice xmlns:v="urn:schemas-microsoft-com:vml" Requires="v">
                <p:oleObj name="公式" r:id="rId3" imgW="2667000" imgH="431800" progId="Equation.3">
                  <p:embed/>
                </p:oleObj>
              </mc:Choice>
              <mc:Fallback>
                <p:oleObj name="公式" r:id="rId3" imgW="2667000" imgH="4318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49" y="2420888"/>
                        <a:ext cx="38481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2947987" y="4941168"/>
          <a:ext cx="3248025" cy="752475"/>
        </p:xfrm>
        <a:graphic>
          <a:graphicData uri="http://schemas.openxmlformats.org/presentationml/2006/ole">
            <mc:AlternateContent xmlns:mc="http://schemas.openxmlformats.org/markup-compatibility/2006">
              <mc:Choice xmlns:v="urn:schemas-microsoft-com:vml" Requires="v">
                <p:oleObj name="公式" r:id="rId5" imgW="2184400" imgH="495300" progId="Equation.3">
                  <p:embed/>
                </p:oleObj>
              </mc:Choice>
              <mc:Fallback>
                <p:oleObj name="公式" r:id="rId5" imgW="2184400" imgH="4953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7" y="4941168"/>
                        <a:ext cx="32480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7013108" y="2494856"/>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(5.4.16)</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7013108" y="4941168"/>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(5.4.17)</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页脚占位符 8"/>
          <p:cNvSpPr>
            <a:spLocks noGrp="1"/>
          </p:cNvSpPr>
          <p:nvPr>
            <p:ph type="ftr" sz="quarter" idx="11"/>
          </p:nvPr>
        </p:nvSpPr>
        <p:spPr/>
        <p:txBody>
          <a:bodyPr/>
          <a:lstStyle/>
          <a:p>
            <a:r>
              <a:rPr lang="zh-CN" altLang="en-US"/>
              <a:t>集成光电子学概论</a:t>
            </a:r>
            <a:endParaRPr lang="zh-CN" altLang="en-US" dirty="0"/>
          </a:p>
        </p:txBody>
      </p:sp>
      <p:sp>
        <p:nvSpPr>
          <p:cNvPr id="10" name="灯片编号占位符 9"/>
          <p:cNvSpPr>
            <a:spLocks noGrp="1"/>
          </p:cNvSpPr>
          <p:nvPr>
            <p:ph type="sldNum" sz="quarter" idx="12"/>
          </p:nvPr>
        </p:nvSpPr>
        <p:spPr/>
        <p:txBody>
          <a:bodyPr/>
          <a:lstStyle/>
          <a:p>
            <a:fld id="{CCC6EFF6-F6F6-48A4-8B6A-DDF075469E09}" type="slidenum">
              <a:rPr lang="zh-CN" altLang="en-US" smtClean="0"/>
              <a:t>78</a:t>
            </a:fld>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5.4.2 </a:t>
            </a:r>
            <a:r>
              <a:rPr lang="zh-CN" altLang="en-US" sz="4000" dirty="0">
                <a:solidFill>
                  <a:schemeClr val="bg1"/>
                </a:solidFill>
                <a:latin typeface="Times New Roman" panose="02020603050405020304" pitchFamily="18" charset="0"/>
                <a:ea typeface="+mn-ea"/>
                <a:cs typeface="Times New Roman" panose="02020603050405020304" pitchFamily="18" charset="0"/>
              </a:rPr>
              <a:t>频率噪声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grpSp>
        <p:nvGrpSpPr>
          <p:cNvPr id="7" name="Group 4"/>
          <p:cNvGrpSpPr/>
          <p:nvPr/>
        </p:nvGrpSpPr>
        <p:grpSpPr bwMode="auto">
          <a:xfrm>
            <a:off x="1729761" y="3704597"/>
            <a:ext cx="5620343" cy="2748591"/>
            <a:chOff x="1524" y="9822"/>
            <a:chExt cx="8852" cy="4328"/>
          </a:xfrm>
        </p:grpSpPr>
        <p:pic>
          <p:nvPicPr>
            <p:cNvPr id="33797" name="Picture 5" descr="figure\book4.JPG"/>
            <p:cNvPicPr>
              <a:picLocks noChangeAspect="1" noChangeArrowheads="1"/>
            </p:cNvPicPr>
            <p:nvPr/>
          </p:nvPicPr>
          <p:blipFill>
            <a:blip r:embed="rId3" cstate="print"/>
            <a:srcRect b="19304"/>
            <a:stretch>
              <a:fillRect/>
            </a:stretch>
          </p:blipFill>
          <p:spPr bwMode="auto">
            <a:xfrm>
              <a:off x="1524" y="9822"/>
              <a:ext cx="8852" cy="3959"/>
            </a:xfrm>
            <a:prstGeom prst="rect">
              <a:avLst/>
            </a:prstGeom>
            <a:noFill/>
            <a:ln w="9525">
              <a:noFill/>
              <a:miter lim="800000"/>
              <a:headEnd/>
              <a:tailEnd/>
            </a:ln>
          </p:spPr>
        </p:pic>
        <p:sp>
          <p:nvSpPr>
            <p:cNvPr id="33798" name="Text Box 6"/>
            <p:cNvSpPr txBox="1">
              <a:spLocks noChangeArrowheads="1"/>
            </p:cNvSpPr>
            <p:nvPr/>
          </p:nvSpPr>
          <p:spPr bwMode="auto">
            <a:xfrm>
              <a:off x="1850" y="13430"/>
              <a:ext cx="8301" cy="720"/>
            </a:xfrm>
            <a:prstGeom prst="rect">
              <a:avLst/>
            </a:prstGeom>
            <a:noFill/>
            <a:ln w="9525">
              <a:noFill/>
              <a:miter lim="800000"/>
            </a:ln>
          </p:spPr>
          <p:txBody>
            <a:bodyPr/>
            <a:lstStyle/>
            <a:p>
              <a:pPr marL="0" marR="0" lvl="0" indent="0" algn="ctr" defTabSz="914400" rtl="0" eaLnBrk="1" fontAlgn="base" latinLnBrk="0" hangingPunct="1">
                <a:lnSpc>
                  <a:spcPct val="100000"/>
                </a:lnSpc>
                <a:spcBef>
                  <a:spcPts val="750"/>
                </a:spcBef>
                <a:spcAft>
                  <a:spcPts val="800"/>
                </a:spcAft>
                <a:buClrTx/>
                <a:buSzTx/>
                <a:buFontTx/>
                <a:buNone/>
                <a:defRPr/>
              </a:pPr>
              <a:r>
                <a:rPr kumimoji="1" lang="zh-CN" altLang="en-US" sz="1800" b="0" i="0" u="none" strike="noStrike" kern="1200" cap="none" spc="0" normalizeH="0" baseline="0" noProof="0" dirty="0">
                  <a:ln>
                    <a:noFill/>
                  </a:ln>
                  <a:solidFill>
                    <a:srgbClr val="000000"/>
                  </a:solidFill>
                  <a:effectLst/>
                  <a:uLnTx/>
                  <a:uFillTx/>
                  <a:ea typeface="+mj-ea"/>
                  <a:cs typeface="Times New Roman" panose="02020603050405020304" pitchFamily="18" charset="0"/>
                </a:rPr>
                <a:t>图 </a:t>
              </a:r>
              <a:r>
                <a:rPr kumimoji="1" lang="en-US" altLang="zh-CN" sz="1800" b="0" i="0" u="none" strike="noStrike" kern="1200" cap="none" spc="0" normalizeH="0" baseline="0" noProof="0" dirty="0">
                  <a:ln>
                    <a:noFill/>
                  </a:ln>
                  <a:solidFill>
                    <a:srgbClr val="000000"/>
                  </a:solidFill>
                  <a:effectLst/>
                  <a:uLnTx/>
                  <a:uFillTx/>
                  <a:ea typeface="+mj-ea"/>
                  <a:cs typeface="Times New Roman" panose="02020603050405020304" pitchFamily="18" charset="0"/>
                </a:rPr>
                <a:t>5.16 </a:t>
              </a:r>
              <a:r>
                <a:rPr kumimoji="1" lang="zh-CN" altLang="en-US" sz="1800" b="0" i="0" u="none" strike="noStrike" kern="1200" cap="none" spc="0" normalizeH="0" baseline="0" noProof="0" dirty="0">
                  <a:ln>
                    <a:noFill/>
                  </a:ln>
                  <a:solidFill>
                    <a:srgbClr val="000000"/>
                  </a:solidFill>
                  <a:effectLst/>
                  <a:uLnTx/>
                  <a:uFillTx/>
                  <a:ea typeface="+mj-ea"/>
                  <a:cs typeface="Times New Roman" panose="02020603050405020304" pitchFamily="18" charset="0"/>
                </a:rPr>
                <a:t>频率噪声谱</a:t>
              </a:r>
              <a:endParaRPr kumimoji="1" lang="en-US" altLang="zh-CN" sz="1800" b="0" i="0" u="none" strike="noStrike" kern="1200" cap="none" spc="0" normalizeH="0" baseline="0" noProof="0" dirty="0">
                <a:ln>
                  <a:noFill/>
                </a:ln>
                <a:solidFill>
                  <a:srgbClr val="000000"/>
                </a:solidFill>
                <a:effectLst/>
                <a:uLnTx/>
                <a:uFillTx/>
                <a:ea typeface="+mj-ea"/>
                <a:cs typeface="Times New Roman" panose="02020603050405020304" pitchFamily="18" charset="0"/>
              </a:endParaRPr>
            </a:p>
          </p:txBody>
        </p:sp>
      </p:grpSp>
      <p:sp>
        <p:nvSpPr>
          <p:cNvPr id="2" name="TextBox 1"/>
          <p:cNvSpPr txBox="1"/>
          <p:nvPr/>
        </p:nvSpPr>
        <p:spPr>
          <a:xfrm>
            <a:off x="691158" y="1556792"/>
            <a:ext cx="7776864" cy="2939266"/>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从而得到频率噪声谱密度</a:t>
            </a:r>
          </a:p>
          <a:p>
            <a:pPr marR="0" lvl="0" algn="l" defTabSz="914400" rtl="0" eaLnBrk="1" fontAlgn="base" latinLnBrk="0" hangingPunct="1">
              <a:lnSpc>
                <a:spcPct val="10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ts val="180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图</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5.16</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所示的是一个典型的频率噪声谱。</a:t>
            </a:r>
          </a:p>
          <a:p>
            <a:pPr marR="0" lvl="0" algn="l" defTabSz="914400" rtl="0" eaLnBrk="1" fontAlgn="base" latinLnBrk="0" hangingPunct="1">
              <a:lnSpc>
                <a:spcPct val="100000"/>
              </a:lnSpc>
              <a:spcBef>
                <a:spcPct val="0"/>
              </a:spcBef>
              <a:spcAft>
                <a:spcPct val="0"/>
              </a:spcAft>
              <a:buClrTx/>
              <a:buSzTx/>
              <a:defRPr/>
            </a:pP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5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988915" y="1945458"/>
          <a:ext cx="3181350" cy="552450"/>
        </p:xfrm>
        <a:graphic>
          <a:graphicData uri="http://schemas.openxmlformats.org/presentationml/2006/ole">
            <mc:AlternateContent xmlns:mc="http://schemas.openxmlformats.org/markup-compatibility/2006">
              <mc:Choice xmlns:v="urn:schemas-microsoft-com:vml" Requires="v">
                <p:oleObj name="公式" r:id="rId4" imgW="2247900" imgH="393700" progId="Equation.3">
                  <p:embed/>
                </p:oleObj>
              </mc:Choice>
              <mc:Fallback>
                <p:oleObj name="公式" r:id="rId4" imgW="2247900" imgH="393700" progId="Equation.3">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8915" y="1945458"/>
                        <a:ext cx="31813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879502" y="2534458"/>
          <a:ext cx="1400175" cy="619125"/>
        </p:xfrm>
        <a:graphic>
          <a:graphicData uri="http://schemas.openxmlformats.org/presentationml/2006/ole">
            <mc:AlternateContent xmlns:mc="http://schemas.openxmlformats.org/markup-compatibility/2006">
              <mc:Choice xmlns:v="urn:schemas-microsoft-com:vml" Requires="v">
                <p:oleObj name="公式" r:id="rId6" imgW="989965" imgH="444500" progId="Equation.3">
                  <p:embed/>
                </p:oleObj>
              </mc:Choice>
              <mc:Fallback>
                <p:oleObj name="公式" r:id="rId6" imgW="989965" imgH="444500" progId="Equation.3">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9502" y="2534458"/>
                        <a:ext cx="14001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527508" y="1975235"/>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(5.4.18)</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矩形 8"/>
          <p:cNvSpPr/>
          <p:nvPr/>
        </p:nvSpPr>
        <p:spPr>
          <a:xfrm>
            <a:off x="7527508" y="2623307"/>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(5.4.19)</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页脚占位符 9"/>
          <p:cNvSpPr>
            <a:spLocks noGrp="1"/>
          </p:cNvSpPr>
          <p:nvPr>
            <p:ph type="ftr" sz="quarter" idx="11"/>
          </p:nvPr>
        </p:nvSpPr>
        <p:spPr/>
        <p:txBody>
          <a:bodyPr/>
          <a:lstStyle/>
          <a:p>
            <a:r>
              <a:rPr lang="zh-CN" altLang="en-US"/>
              <a:t>集成光电子学概论</a:t>
            </a:r>
            <a:endParaRPr lang="zh-CN" altLang="en-US" dirty="0"/>
          </a:p>
        </p:txBody>
      </p:sp>
      <p:sp>
        <p:nvSpPr>
          <p:cNvPr id="11" name="灯片编号占位符 10"/>
          <p:cNvSpPr>
            <a:spLocks noGrp="1"/>
          </p:cNvSpPr>
          <p:nvPr>
            <p:ph type="sldNum" sz="quarter" idx="12"/>
          </p:nvPr>
        </p:nvSpPr>
        <p:spPr/>
        <p:txBody>
          <a:bodyPr/>
          <a:lstStyle/>
          <a:p>
            <a:fld id="{CCC6EFF6-F6F6-48A4-8B6A-DDF075469E09}" type="slidenum">
              <a:rPr lang="zh-CN" altLang="en-US" smtClean="0"/>
              <a:t>79</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5.2.1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半导体激光器的瞬态特性</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页脚占位符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8</a:t>
            </a:fld>
            <a:endParaRPr lang="en-US" altLang="zh-CN" dirty="0"/>
          </a:p>
        </p:txBody>
      </p:sp>
      <p:sp>
        <p:nvSpPr>
          <p:cNvPr id="4" name="TextBox 3"/>
          <p:cNvSpPr txBox="1"/>
          <p:nvPr/>
        </p:nvSpPr>
        <p:spPr>
          <a:xfrm>
            <a:off x="9832" y="881970"/>
            <a:ext cx="3767996" cy="2959785"/>
          </a:xfrm>
          <a:prstGeom prst="rect">
            <a:avLst/>
          </a:prstGeom>
          <a:noFill/>
          <a:ln>
            <a:noFill/>
          </a:ln>
        </p:spPr>
        <p:txBody>
          <a:bodyPr wrap="square" rtlCol="0">
            <a:spAutoFit/>
          </a:bodyPr>
          <a:lstStyle/>
          <a:p>
            <a:pPr>
              <a:lnSpc>
                <a:spcPts val="3800"/>
              </a:lnSpc>
            </a:pPr>
            <a:endParaRPr lang="en-US" altLang="zh-CN" sz="2800" dirty="0">
              <a:solidFill>
                <a:schemeClr val="bg1"/>
              </a:solidFill>
            </a:endParaRPr>
          </a:p>
          <a:p>
            <a:pPr marL="457200" indent="-457200" algn="ctr">
              <a:lnSpc>
                <a:spcPts val="3800"/>
              </a:lnSpc>
              <a:buFont typeface="Arial" panose="020B0604020202020204" pitchFamily="34" charset="0"/>
              <a:buChar char="•"/>
            </a:pPr>
            <a:r>
              <a:rPr lang="zh-CN" altLang="en-US" sz="2800" b="1" dirty="0">
                <a:solidFill>
                  <a:srgbClr val="C00000"/>
                </a:solidFill>
              </a:rPr>
              <a:t>激射</a:t>
            </a:r>
            <a:r>
              <a:rPr lang="zh-CN" altLang="en-US" sz="2800" b="1">
                <a:solidFill>
                  <a:srgbClr val="C00000"/>
                </a:solidFill>
              </a:rPr>
              <a:t>三个判据：</a:t>
            </a:r>
            <a:endParaRPr lang="en-US" altLang="zh-CN" sz="2800" b="1" dirty="0">
              <a:solidFill>
                <a:srgbClr val="C00000"/>
              </a:solidFill>
            </a:endParaRPr>
          </a:p>
          <a:p>
            <a:pPr marL="914400" lvl="1" indent="-457200">
              <a:lnSpc>
                <a:spcPts val="3800"/>
              </a:lnSpc>
              <a:buFont typeface="Wingdings" panose="05000000000000000000" pitchFamily="2" charset="2"/>
              <a:buChar char="ü"/>
            </a:pPr>
            <a:r>
              <a:rPr lang="en-US" altLang="zh-CN" b="1" dirty="0" err="1">
                <a:solidFill>
                  <a:schemeClr val="bg1"/>
                </a:solidFill>
              </a:rPr>
              <a:t>Ith</a:t>
            </a:r>
            <a:r>
              <a:rPr lang="zh-CN" altLang="en-US" b="1" dirty="0">
                <a:solidFill>
                  <a:schemeClr val="bg1"/>
                </a:solidFill>
              </a:rPr>
              <a:t>阈值电流拐点</a:t>
            </a:r>
            <a:endParaRPr lang="en-US" altLang="zh-CN" b="1" dirty="0">
              <a:solidFill>
                <a:schemeClr val="bg1"/>
              </a:solidFill>
            </a:endParaRPr>
          </a:p>
          <a:p>
            <a:pPr marL="914400" lvl="1" indent="-457200">
              <a:lnSpc>
                <a:spcPts val="3800"/>
              </a:lnSpc>
              <a:buFont typeface="Wingdings" panose="05000000000000000000" pitchFamily="2" charset="2"/>
              <a:buChar char="ü"/>
            </a:pPr>
            <a:r>
              <a:rPr lang="zh-CN" altLang="en-US" b="1" dirty="0">
                <a:solidFill>
                  <a:schemeClr val="bg1"/>
                </a:solidFill>
              </a:rPr>
              <a:t>光谱尖峰</a:t>
            </a:r>
            <a:endParaRPr lang="en-US" altLang="zh-CN" b="1" dirty="0">
              <a:solidFill>
                <a:schemeClr val="bg1"/>
              </a:solidFill>
            </a:endParaRPr>
          </a:p>
          <a:p>
            <a:pPr marL="914400" lvl="1" indent="-457200">
              <a:lnSpc>
                <a:spcPts val="3800"/>
              </a:lnSpc>
              <a:buFont typeface="Wingdings" panose="05000000000000000000" pitchFamily="2" charset="2"/>
              <a:buChar char="ü"/>
            </a:pPr>
            <a:r>
              <a:rPr lang="zh-CN" altLang="en-US" b="1" dirty="0">
                <a:solidFill>
                  <a:schemeClr val="bg1"/>
                </a:solidFill>
              </a:rPr>
              <a:t>近场高亮度（肉眼）</a:t>
            </a:r>
          </a:p>
          <a:p>
            <a:endParaRPr lang="zh-CN" altLang="en-US" sz="2800" dirty="0">
              <a:solidFill>
                <a:schemeClr val="bg1"/>
              </a:solidFill>
            </a:endParaRPr>
          </a:p>
        </p:txBody>
      </p:sp>
      <p:sp>
        <p:nvSpPr>
          <p:cNvPr id="7" name="矩形 6"/>
          <p:cNvSpPr/>
          <p:nvPr/>
        </p:nvSpPr>
        <p:spPr>
          <a:xfrm>
            <a:off x="306089" y="3789040"/>
            <a:ext cx="4265911" cy="830997"/>
          </a:xfrm>
          <a:prstGeom prst="rect">
            <a:avLst/>
          </a:prstGeom>
          <a:solidFill>
            <a:schemeClr val="tx1"/>
          </a:solidFill>
          <a:ln>
            <a:solidFill>
              <a:srgbClr val="C00000"/>
            </a:solidFill>
          </a:ln>
        </p:spPr>
        <p:txBody>
          <a:bodyPr wrap="none">
            <a:spAutoFit/>
          </a:bodyPr>
          <a:lstStyle/>
          <a:p>
            <a:pPr algn="ctr"/>
            <a:r>
              <a:rPr lang="zh-CN" altLang="en-US" b="1" dirty="0">
                <a:solidFill>
                  <a:schemeClr val="bg1"/>
                </a:solidFill>
                <a:ea typeface="+mn-ea"/>
              </a:rPr>
              <a:t>右图：</a:t>
            </a:r>
            <a:endParaRPr lang="en-US" altLang="zh-CN" b="1" dirty="0">
              <a:solidFill>
                <a:schemeClr val="bg1"/>
              </a:solidFill>
              <a:ea typeface="+mn-ea"/>
            </a:endParaRPr>
          </a:p>
          <a:p>
            <a:r>
              <a:rPr lang="en-US" altLang="zh-CN" b="1" dirty="0">
                <a:solidFill>
                  <a:srgbClr val="C00000"/>
                </a:solidFill>
                <a:ea typeface="+mn-ea"/>
              </a:rPr>
              <a:t>gain-switching</a:t>
            </a:r>
            <a:r>
              <a:rPr lang="zh-CN" altLang="en-US" b="1" dirty="0">
                <a:solidFill>
                  <a:srgbClr val="C00000"/>
                </a:solidFill>
                <a:ea typeface="+mn-ea"/>
              </a:rPr>
              <a:t>产生超短光脉冲</a:t>
            </a:r>
          </a:p>
        </p:txBody>
      </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7615"/>
          <a:stretch>
            <a:fillRect/>
          </a:stretch>
        </p:blipFill>
        <p:spPr>
          <a:xfrm>
            <a:off x="4896854" y="1390913"/>
            <a:ext cx="3767996" cy="516985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5.4.2 </a:t>
            </a:r>
            <a:r>
              <a:rPr lang="zh-CN" altLang="en-US" sz="4000" dirty="0">
                <a:solidFill>
                  <a:schemeClr val="bg1"/>
                </a:solidFill>
                <a:latin typeface="Times New Roman" panose="02020603050405020304" pitchFamily="18" charset="0"/>
                <a:ea typeface="+mn-ea"/>
                <a:cs typeface="Times New Roman" panose="02020603050405020304" pitchFamily="18" charset="0"/>
              </a:rPr>
              <a:t>频率噪声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941031" y="1729227"/>
            <a:ext cx="7344816" cy="3939540"/>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经过推导，可以得到简化的半导体激光器的线宽展宽公式：</a:t>
            </a:r>
          </a:p>
          <a:p>
            <a:pPr marR="0" lvl="0" algn="l" defTabSz="914400" rtl="0" eaLnBrk="1" fontAlgn="base" latinLnBrk="0" hangingPunct="1">
              <a:lnSpc>
                <a:spcPct val="100000"/>
              </a:lnSpc>
              <a:spcBef>
                <a:spcPts val="1200"/>
              </a:spcBef>
              <a:spcAft>
                <a:spcPts val="12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的典型值如下：</a:t>
            </a:r>
          </a:p>
          <a:p>
            <a:pPr marR="0" lvl="0" algn="l" defTabSz="914400" rtl="0" eaLnBrk="1" fontAlgn="base" latinLnBrk="0" hangingPunct="1">
              <a:lnSpc>
                <a:spcPct val="100000"/>
              </a:lnSpc>
              <a:spcBef>
                <a:spcPts val="3000"/>
              </a:spcBef>
              <a:spcAft>
                <a:spcPts val="30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如果应用一单频超短光脉冲进行测量线宽展宽因子</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，其脉宽</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和线宽</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满足：</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3937164" y="5170693"/>
          <a:ext cx="1352550" cy="352425"/>
        </p:xfrm>
        <a:graphic>
          <a:graphicData uri="http://schemas.openxmlformats.org/presentationml/2006/ole">
            <mc:AlternateContent xmlns:mc="http://schemas.openxmlformats.org/markup-compatibility/2006">
              <mc:Choice xmlns:v="urn:schemas-microsoft-com:vml" Requires="v">
                <p:oleObj name="公式" r:id="rId3" imgW="672465" imgH="177800" progId="Equation.3">
                  <p:embed/>
                </p:oleObj>
              </mc:Choice>
              <mc:Fallback>
                <p:oleObj name="公式" r:id="rId3" imgW="672465" imgH="1778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164" y="5170693"/>
                        <a:ext cx="13525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2438747" y="3140968"/>
          <a:ext cx="4581525" cy="1114425"/>
        </p:xfrm>
        <a:graphic>
          <a:graphicData uri="http://schemas.openxmlformats.org/presentationml/2006/ole">
            <mc:AlternateContent xmlns:mc="http://schemas.openxmlformats.org/markup-compatibility/2006">
              <mc:Choice xmlns:v="urn:schemas-microsoft-com:vml" Requires="v">
                <p:oleObj name="公式" r:id="rId5" imgW="2933700" imgH="711200" progId="Equation.3">
                  <p:embed/>
                </p:oleObj>
              </mc:Choice>
              <mc:Fallback>
                <p:oleObj name="公式" r:id="rId5" imgW="2933700" imgH="7112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747" y="3140968"/>
                        <a:ext cx="45815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3236933" y="2124455"/>
          <a:ext cx="3495675" cy="714375"/>
        </p:xfrm>
        <a:graphic>
          <a:graphicData uri="http://schemas.openxmlformats.org/presentationml/2006/ole">
            <mc:AlternateContent xmlns:mc="http://schemas.openxmlformats.org/markup-compatibility/2006">
              <mc:Choice xmlns:v="urn:schemas-microsoft-com:vml" Requires="v">
                <p:oleObj name="公式" r:id="rId7" imgW="2273300" imgH="457200" progId="Equation.3">
                  <p:embed/>
                </p:oleObj>
              </mc:Choice>
              <mc:Fallback>
                <p:oleObj name="公式" r:id="rId7" imgW="2273300" imgH="4572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6933" y="2124455"/>
                        <a:ext cx="34956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520344" y="2276872"/>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(5.4.20)</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a:xfrm>
            <a:off x="7527508" y="3471391"/>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(5.4.21)</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页脚占位符 10"/>
          <p:cNvSpPr>
            <a:spLocks noGrp="1"/>
          </p:cNvSpPr>
          <p:nvPr>
            <p:ph type="ftr" sz="quarter" idx="11"/>
          </p:nvPr>
        </p:nvSpPr>
        <p:spPr/>
        <p:txBody>
          <a:bodyPr/>
          <a:lstStyle/>
          <a:p>
            <a:r>
              <a:rPr lang="zh-CN" altLang="en-US"/>
              <a:t>集成光电子学概论</a:t>
            </a:r>
            <a:endParaRPr lang="zh-CN" altLang="en-US" dirty="0"/>
          </a:p>
        </p:txBody>
      </p:sp>
      <p:sp>
        <p:nvSpPr>
          <p:cNvPr id="12" name="灯片编号占位符 11"/>
          <p:cNvSpPr>
            <a:spLocks noGrp="1"/>
          </p:cNvSpPr>
          <p:nvPr>
            <p:ph type="sldNum" sz="quarter" idx="12"/>
          </p:nvPr>
        </p:nvSpPr>
        <p:spPr/>
        <p:txBody>
          <a:bodyPr/>
          <a:lstStyle/>
          <a:p>
            <a:fld id="{CCC6EFF6-F6F6-48A4-8B6A-DDF075469E09}" type="slidenum">
              <a:rPr lang="zh-CN" altLang="en-US" smtClean="0"/>
              <a:t>80</a:t>
            </a:fld>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5.4.2 </a:t>
            </a:r>
            <a:r>
              <a:rPr lang="zh-CN" altLang="en-US" sz="4000" dirty="0">
                <a:solidFill>
                  <a:schemeClr val="bg1"/>
                </a:solidFill>
                <a:latin typeface="Times New Roman" panose="02020603050405020304" pitchFamily="18" charset="0"/>
                <a:ea typeface="+mn-ea"/>
                <a:cs typeface="Times New Roman" panose="02020603050405020304" pitchFamily="18" charset="0"/>
              </a:rPr>
              <a:t>频率噪声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755576" y="1482360"/>
            <a:ext cx="7848872" cy="4488986"/>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en-US" sz="2800" b="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讨论</a:t>
            </a:r>
            <a:r>
              <a:rPr lang="zh-CN" altLang="en-US" sz="2800" dirty="0">
                <a:solidFill>
                  <a:srgbClr val="C00000"/>
                </a:solidFill>
                <a:sym typeface="Symbol" panose="05050102010706020507"/>
              </a:rPr>
              <a:t>：</a:t>
            </a:r>
            <a:endParaRPr kumimoji="1" lang="zh-CN" altLang="zh-CN" sz="2800" b="0" u="none" strike="noStrike" kern="1200" cap="none" spc="0" normalizeH="0" baseline="0" noProof="0" dirty="0">
              <a:ln>
                <a:noFill/>
              </a:ln>
              <a:solidFill>
                <a:srgbClr val="C00000"/>
              </a:solidFill>
              <a:effectLst/>
              <a:uLnTx/>
              <a:uFillTx/>
            </a:endParaRPr>
          </a:p>
          <a:p>
            <a:pPr marL="914400" lvl="1" indent="-457200">
              <a:lnSpc>
                <a:spcPct val="150000"/>
              </a:lnSpc>
              <a:buFont typeface="+mj-ea"/>
              <a:buAutoNum type="circleNumDbPlain"/>
              <a:defRPr/>
            </a:pPr>
            <a:r>
              <a:rPr kumimoji="1" lang="en-US" altLang="zh-CN"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与微分增益</a:t>
            </a:r>
            <a:r>
              <a:rPr kumimoji="1" lang="en-US" altLang="zh-CN"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zh-CN"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有关</a:t>
            </a:r>
            <a:r>
              <a:rPr kumimoji="1" lang="zh-CN" altLang="en-US"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（公式</a:t>
            </a:r>
            <a:r>
              <a:rPr kumimoji="1" lang="en-US" altLang="zh-CN"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5.4.11</a:t>
            </a:r>
            <a:r>
              <a:rPr kumimoji="1" lang="zh-CN" altLang="en-US"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914400" lvl="1" indent="-457200">
              <a:lnSpc>
                <a:spcPct val="150000"/>
              </a:lnSpc>
              <a:buFont typeface="+mj-ea"/>
              <a:buAutoNum type="circleNumDbPlain"/>
              <a:defRPr/>
            </a:pP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，所以</a:t>
            </a:r>
            <a:r>
              <a:rPr lang="zh-CN" altLang="en-US" dirty="0">
                <a:solidFill>
                  <a:srgbClr val="C00000"/>
                </a:solidFill>
              </a:rPr>
              <a:t>减小线宽</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必须</a:t>
            </a:r>
            <a:r>
              <a:rPr kumimoji="1" lang="zh-CN" altLang="zh-CN"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使光子寿命增大，</a:t>
            </a:r>
            <a:r>
              <a:rPr kumimoji="1" lang="en-US" altLang="zh-CN"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&lt;</a:t>
            </a:r>
            <a:r>
              <a:rPr kumimoji="1" lang="en-US" altLang="zh-CN" b="0" i="1"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b="0" i="1" u="none" strike="noStrike" kern="1200" cap="none" spc="0" normalizeH="0" baseline="-25000" noProof="0" dirty="0" err="1">
                <a:ln>
                  <a:noFill/>
                </a:ln>
                <a:solidFill>
                  <a:srgbClr val="C00000"/>
                </a:solidFill>
                <a:effectLst/>
                <a:uLnTx/>
                <a:uFillTx/>
                <a:latin typeface="Times New Roman" panose="02020603050405020304" pitchFamily="18" charset="0"/>
                <a:ea typeface="宋体" panose="02010600030101010101" pitchFamily="2" charset="-122"/>
                <a:cs typeface="+mn-cs"/>
              </a:rPr>
              <a:t>i</a:t>
            </a:r>
            <a:r>
              <a:rPr kumimoji="1" lang="en-US" altLang="zh-CN"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&gt; </a:t>
            </a:r>
            <a:r>
              <a:rPr kumimoji="1" lang="zh-CN" altLang="zh-CN"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减小</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914400" lvl="1" indent="-457200">
              <a:lnSpc>
                <a:spcPct val="150000"/>
              </a:lnSpc>
              <a:buFont typeface="+mj-ea"/>
              <a:buAutoNum type="circleNumDbPlain"/>
              <a:defRPr/>
            </a:pPr>
            <a:r>
              <a:rPr kumimoji="1" lang="en-US" altLang="zh-CN" b="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与激光器的结构有关。</a:t>
            </a:r>
          </a:p>
          <a:p>
            <a:pPr marL="0" marR="0" lvl="0" indent="0" algn="l" defTabSz="914400" rtl="0" eaLnBrk="1" fontAlgn="base" latinLnBrk="0" hangingPunct="1">
              <a:lnSpc>
                <a:spcPct val="200000"/>
              </a:lnSpc>
              <a:spcBef>
                <a:spcPct val="0"/>
              </a:spcBef>
              <a:spcAft>
                <a:spcPct val="0"/>
              </a:spcAft>
              <a:buClrTx/>
              <a:buSzTx/>
              <a:buFontTx/>
              <a:buNone/>
              <a:defRPr/>
            </a:pP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线宽展宽因子</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的算法：</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先算</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求</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关系求</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求</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代入公式：</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6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1797586" y="2468065"/>
          <a:ext cx="1118230" cy="749106"/>
        </p:xfrm>
        <a:graphic>
          <a:graphicData uri="http://schemas.openxmlformats.org/presentationml/2006/ole">
            <mc:AlternateContent xmlns:mc="http://schemas.openxmlformats.org/markup-compatibility/2006">
              <mc:Choice xmlns:v="urn:schemas-microsoft-com:vml" Requires="v">
                <p:oleObj name="公式" r:id="rId3" imgW="647700" imgH="444500" progId="Equation.3">
                  <p:embed/>
                </p:oleObj>
              </mc:Choice>
              <mc:Fallback>
                <p:oleObj name="公式" r:id="rId3" imgW="647700" imgH="4445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586" y="2468065"/>
                        <a:ext cx="1118230" cy="749106"/>
                      </a:xfrm>
                      <a:prstGeom prst="rect">
                        <a:avLst/>
                      </a:prstGeom>
                      <a:noFill/>
                    </p:spPr>
                  </p:pic>
                </p:oleObj>
              </mc:Fallback>
            </mc:AlternateContent>
          </a:graphicData>
        </a:graphic>
      </p:graphicFrame>
      <p:sp>
        <p:nvSpPr>
          <p:cNvPr id="5"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5724128" y="4838675"/>
          <a:ext cx="576064" cy="606549"/>
        </p:xfrm>
        <a:graphic>
          <a:graphicData uri="http://schemas.openxmlformats.org/presentationml/2006/ole">
            <mc:AlternateContent xmlns:mc="http://schemas.openxmlformats.org/markup-compatibility/2006">
              <mc:Choice xmlns:v="urn:schemas-microsoft-com:vml" Requires="v">
                <p:oleObj name="公式" r:id="rId5" imgW="457200" imgH="393700" progId="Equation.3">
                  <p:embed/>
                </p:oleObj>
              </mc:Choice>
              <mc:Fallback>
                <p:oleObj name="公式" r:id="rId5" imgW="457200" imgH="3937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4838675"/>
                        <a:ext cx="576064" cy="606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2371750" y="5423733"/>
          <a:ext cx="400050" cy="597555"/>
        </p:xfrm>
        <a:graphic>
          <a:graphicData uri="http://schemas.openxmlformats.org/presentationml/2006/ole">
            <mc:AlternateContent xmlns:mc="http://schemas.openxmlformats.org/markup-compatibility/2006">
              <mc:Choice xmlns:v="urn:schemas-microsoft-com:vml" Requires="v">
                <p:oleObj name="公式" r:id="rId7" imgW="266700" imgH="393065" progId="Equation.3">
                  <p:embed/>
                </p:oleObj>
              </mc:Choice>
              <mc:Fallback>
                <p:oleObj name="公式" r:id="rId7" imgW="266700" imgH="393065"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1750" y="5423733"/>
                        <a:ext cx="400050" cy="5975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 name="对象 9"/>
          <p:cNvGraphicFramePr>
            <a:graphicFrameLocks noChangeAspect="1"/>
          </p:cNvGraphicFramePr>
          <p:nvPr/>
        </p:nvGraphicFramePr>
        <p:xfrm>
          <a:off x="4563219" y="5373216"/>
          <a:ext cx="1304925" cy="790575"/>
        </p:xfrm>
        <a:graphic>
          <a:graphicData uri="http://schemas.openxmlformats.org/presentationml/2006/ole">
            <mc:AlternateContent xmlns:mc="http://schemas.openxmlformats.org/markup-compatibility/2006">
              <mc:Choice xmlns:v="urn:schemas-microsoft-com:vml" Requires="v">
                <p:oleObj name="公式" r:id="rId9" imgW="1028065" imgH="622300" progId="Equation.3">
                  <p:embed/>
                </p:oleObj>
              </mc:Choice>
              <mc:Fallback>
                <p:oleObj name="公式" r:id="rId9" imgW="1028065" imgH="622300" progId="Equation.3">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3219" y="5373216"/>
                        <a:ext cx="1304925"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页脚占位符 10"/>
          <p:cNvSpPr>
            <a:spLocks noGrp="1"/>
          </p:cNvSpPr>
          <p:nvPr>
            <p:ph type="ftr" sz="quarter" idx="11"/>
          </p:nvPr>
        </p:nvSpPr>
        <p:spPr/>
        <p:txBody>
          <a:bodyPr/>
          <a:lstStyle/>
          <a:p>
            <a:r>
              <a:rPr lang="zh-CN" altLang="en-US"/>
              <a:t>集成光电子学概论</a:t>
            </a:r>
            <a:endParaRPr lang="zh-CN" altLang="en-US" dirty="0"/>
          </a:p>
        </p:txBody>
      </p:sp>
      <p:sp>
        <p:nvSpPr>
          <p:cNvPr id="12" name="灯片编号占位符 11"/>
          <p:cNvSpPr>
            <a:spLocks noGrp="1"/>
          </p:cNvSpPr>
          <p:nvPr>
            <p:ph type="sldNum" sz="quarter" idx="12"/>
          </p:nvPr>
        </p:nvSpPr>
        <p:spPr/>
        <p:txBody>
          <a:bodyPr/>
          <a:lstStyle/>
          <a:p>
            <a:fld id="{CCC6EFF6-F6F6-48A4-8B6A-DDF075469E09}" type="slidenum">
              <a:rPr lang="zh-CN" altLang="en-US" smtClean="0"/>
              <a:t>81</a:t>
            </a:fld>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5.4.3 </a:t>
            </a:r>
            <a:r>
              <a:rPr lang="en-US" altLang="zh-CN" sz="4000" dirty="0">
                <a:solidFill>
                  <a:schemeClr val="bg1"/>
                </a:solidFill>
                <a:latin typeface="Times New Roman" panose="02020603050405020304" pitchFamily="18" charset="0"/>
                <a:ea typeface="+mn-ea"/>
                <a:cs typeface="Times New Roman" panose="02020603050405020304" pitchFamily="18" charset="0"/>
              </a:rPr>
              <a:t>Langevin </a:t>
            </a:r>
            <a:r>
              <a:rPr lang="zh-CN" altLang="en-US" sz="4000" dirty="0">
                <a:solidFill>
                  <a:schemeClr val="bg1"/>
                </a:solidFill>
                <a:latin typeface="Times New Roman" panose="02020603050405020304" pitchFamily="18" charset="0"/>
                <a:ea typeface="+mn-ea"/>
                <a:cs typeface="Times New Roman" panose="02020603050405020304" pitchFamily="18" charset="0"/>
              </a:rPr>
              <a:t>噪声源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457200" y="1916832"/>
            <a:ext cx="8229600" cy="4093428"/>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为了确定激光的</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相对强度噪声和载流子噪声</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，我们必须找到</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输出功率和载流子噪声波动的频谱强度</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为此，我们引入</a:t>
            </a:r>
            <a:r>
              <a:rPr kumimoji="1" lang="en-US" altLang="zh-CN" sz="2000" b="0" i="0" u="none" strike="noStrike" kern="1200" cap="none" spc="0" normalizeH="0" baseline="0" noProof="0" dirty="0" err="1">
                <a:ln>
                  <a:noFill/>
                </a:ln>
                <a:solidFill>
                  <a:srgbClr val="C00000"/>
                </a:solidFill>
                <a:effectLst/>
                <a:uLnTx/>
                <a:uFillTx/>
                <a:latin typeface="Times New Roman" panose="02020603050405020304" pitchFamily="18" charset="0"/>
                <a:ea typeface="宋体" panose="02010600030101010101" pitchFamily="2" charset="-122"/>
                <a:cs typeface="+mn-cs"/>
              </a:rPr>
              <a:t>Langevin</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噪声源</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来分别作为载流子和光子的交流驱动源。</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假设它们为白噪声，而且足够小，因此我们可以使用差分速率方程。对于一个不变的驱动电流（</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dI</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），我们有：</a:t>
            </a:r>
          </a:p>
          <a:p>
            <a:pPr marR="0" lvl="0" algn="l" defTabSz="914400" rtl="0" eaLnBrk="1" fontAlgn="base" latinLnBrk="0" hangingPunct="1">
              <a:lnSpc>
                <a:spcPct val="100000"/>
              </a:lnSpc>
              <a:spcBef>
                <a:spcPts val="3600"/>
              </a:spcBef>
              <a:spcAft>
                <a:spcPts val="36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aN</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aN</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NN</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6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757487" y="3736826"/>
          <a:ext cx="3629025" cy="1276350"/>
        </p:xfrm>
        <a:graphic>
          <a:graphicData uri="http://schemas.openxmlformats.org/presentationml/2006/ole">
            <mc:AlternateContent xmlns:mc="http://schemas.openxmlformats.org/markup-compatibility/2006">
              <mc:Choice xmlns:v="urn:schemas-microsoft-com:vml" Requires="v">
                <p:oleObj name="公式" r:id="rId3" imgW="2311400" imgH="812800" progId="Equation.3">
                  <p:embed/>
                </p:oleObj>
              </mc:Choice>
              <mc:Fallback>
                <p:oleObj name="公式" r:id="rId3" imgW="2311400" imgH="8128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7" y="3736826"/>
                        <a:ext cx="3629025"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7527508" y="3903439"/>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(5.4.22)</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7520344" y="4479503"/>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(5.4.23)</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r>
              <a:rPr lang="zh-CN" altLang="en-US"/>
              <a:t>集成光电子学概论</a:t>
            </a:r>
            <a:endParaRPr lang="zh-CN" altLang="en-US" dirty="0"/>
          </a:p>
        </p:txBody>
      </p:sp>
      <p:sp>
        <p:nvSpPr>
          <p:cNvPr id="8" name="灯片编号占位符 7"/>
          <p:cNvSpPr>
            <a:spLocks noGrp="1"/>
          </p:cNvSpPr>
          <p:nvPr>
            <p:ph type="sldNum" sz="quarter" idx="12"/>
          </p:nvPr>
        </p:nvSpPr>
        <p:spPr/>
        <p:txBody>
          <a:bodyPr/>
          <a:lstStyle/>
          <a:p>
            <a:fld id="{CCC6EFF6-F6F6-48A4-8B6A-DDF075469E09}" type="slidenum">
              <a:rPr lang="zh-CN" altLang="en-US" smtClean="0"/>
              <a:t>82</a:t>
            </a:fld>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5.4.3 </a:t>
            </a:r>
            <a:r>
              <a:rPr lang="en-US" altLang="zh-CN" sz="4000" dirty="0">
                <a:solidFill>
                  <a:schemeClr val="bg1"/>
                </a:solidFill>
                <a:latin typeface="Times New Roman" panose="02020603050405020304" pitchFamily="18" charset="0"/>
                <a:ea typeface="+mn-ea"/>
                <a:cs typeface="Times New Roman" panose="02020603050405020304" pitchFamily="18" charset="0"/>
              </a:rPr>
              <a:t>Langevin </a:t>
            </a:r>
            <a:r>
              <a:rPr lang="zh-CN" altLang="en-US" sz="4000" dirty="0">
                <a:solidFill>
                  <a:schemeClr val="bg1"/>
                </a:solidFill>
                <a:latin typeface="Times New Roman" panose="02020603050405020304" pitchFamily="18" charset="0"/>
                <a:ea typeface="+mn-ea"/>
                <a:cs typeface="Times New Roman" panose="02020603050405020304" pitchFamily="18" charset="0"/>
              </a:rPr>
              <a:t>噪声源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1497038" y="2407618"/>
            <a:ext cx="763284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TextBox 7"/>
          <p:cNvSpPr txBox="1"/>
          <p:nvPr/>
        </p:nvSpPr>
        <p:spPr>
          <a:xfrm>
            <a:off x="611560" y="1903562"/>
            <a:ext cx="7726238"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为了方便起见，我们采用矩阵方式表示：</a:t>
            </a:r>
          </a:p>
          <a:p>
            <a:pPr marR="0" lvl="0" algn="l" defTabSz="914400" rtl="0" eaLnBrk="1" fontAlgn="base" latinLnBrk="0" hangingPunct="1">
              <a:lnSpc>
                <a:spcPct val="100000"/>
              </a:lnSpc>
              <a:spcBef>
                <a:spcPts val="3000"/>
              </a:spcBef>
              <a:spcAft>
                <a:spcPts val="30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为了确定谱密度，首先将上式转换为频率域公式：</a:t>
            </a:r>
          </a:p>
          <a:p>
            <a:pPr marR="0" lvl="0" algn="l" defTabSz="914400" rtl="0" eaLnBrk="1" fontAlgn="base" latinLnBrk="0" hangingPunct="1">
              <a:lnSpc>
                <a:spcPct val="100000"/>
              </a:lnSpc>
              <a:spcBef>
                <a:spcPts val="3000"/>
              </a:spcBef>
              <a:spcAft>
                <a:spcPts val="30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这里</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代表各个以频率</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波动的噪声分量。</a:t>
            </a:r>
          </a:p>
          <a:p>
            <a:pPr marR="0" lvl="0" algn="l" defTabSz="914400" rtl="0" eaLnBrk="1" fontAlgn="base" latinLnBrk="0" hangingPunct="1">
              <a:lnSpc>
                <a:spcPct val="100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68"/>
          <p:cNvSpPr>
            <a:spLocks noChangeArrowheads="1"/>
          </p:cNvSpPr>
          <p:nvPr/>
        </p:nvSpPr>
        <p:spPr bwMode="auto">
          <a:xfrm>
            <a:off x="0" y="-3154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 name="对象 9"/>
          <p:cNvGraphicFramePr>
            <a:graphicFrameLocks noChangeAspect="1"/>
          </p:cNvGraphicFramePr>
          <p:nvPr/>
        </p:nvGraphicFramePr>
        <p:xfrm>
          <a:off x="2196890" y="2276716"/>
          <a:ext cx="4743450" cy="838200"/>
        </p:xfrm>
        <a:graphic>
          <a:graphicData uri="http://schemas.openxmlformats.org/presentationml/2006/ole">
            <mc:AlternateContent xmlns:mc="http://schemas.openxmlformats.org/markup-compatibility/2006">
              <mc:Choice xmlns:v="urn:schemas-microsoft-com:vml" Requires="v">
                <p:oleObj name="公式" r:id="rId3" imgW="2781300" imgH="482600" progId="Equation.3">
                  <p:embed/>
                </p:oleObj>
              </mc:Choice>
              <mc:Fallback>
                <p:oleObj name="公式" r:id="rId3" imgW="2781300" imgH="482600" progId="Equation.3">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890" y="2276716"/>
                        <a:ext cx="47434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70"/>
          <p:cNvSpPr>
            <a:spLocks noChangeArrowheads="1"/>
          </p:cNvSpPr>
          <p:nvPr/>
        </p:nvSpPr>
        <p:spPr bwMode="auto">
          <a:xfrm>
            <a:off x="0" y="-3154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2" name="对象 11"/>
          <p:cNvGraphicFramePr>
            <a:graphicFrameLocks noChangeAspect="1"/>
          </p:cNvGraphicFramePr>
          <p:nvPr/>
        </p:nvGraphicFramePr>
        <p:xfrm>
          <a:off x="2195736" y="3754868"/>
          <a:ext cx="4619625" cy="828675"/>
        </p:xfrm>
        <a:graphic>
          <a:graphicData uri="http://schemas.openxmlformats.org/presentationml/2006/ole">
            <mc:AlternateContent xmlns:mc="http://schemas.openxmlformats.org/markup-compatibility/2006">
              <mc:Choice xmlns:v="urn:schemas-microsoft-com:vml" Requires="v">
                <p:oleObj name="公式" r:id="rId5" imgW="2730500" imgH="482600" progId="Equation.3">
                  <p:embed/>
                </p:oleObj>
              </mc:Choice>
              <mc:Fallback>
                <p:oleObj name="公式" r:id="rId5" imgW="2730500" imgH="482600" progId="Equation.3">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3754868"/>
                        <a:ext cx="4619625" cy="82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矩形 2"/>
          <p:cNvSpPr/>
          <p:nvPr/>
        </p:nvSpPr>
        <p:spPr>
          <a:xfrm>
            <a:off x="7521223" y="2414712"/>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(5.4.24)</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矩形 3"/>
          <p:cNvSpPr/>
          <p:nvPr/>
        </p:nvSpPr>
        <p:spPr>
          <a:xfrm>
            <a:off x="7514059" y="3825255"/>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(5.4.25)</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r>
              <a:rPr lang="zh-CN" altLang="en-US"/>
              <a:t>集成光电子学概论</a:t>
            </a:r>
            <a:endParaRPr lang="zh-CN" altLang="en-US" dirty="0"/>
          </a:p>
        </p:txBody>
      </p:sp>
      <p:sp>
        <p:nvSpPr>
          <p:cNvPr id="6" name="灯片编号占位符 5"/>
          <p:cNvSpPr>
            <a:spLocks noGrp="1"/>
          </p:cNvSpPr>
          <p:nvPr>
            <p:ph type="sldNum" sz="quarter" idx="12"/>
          </p:nvPr>
        </p:nvSpPr>
        <p:spPr/>
        <p:txBody>
          <a:bodyPr/>
          <a:lstStyle/>
          <a:p>
            <a:fld id="{CCC6EFF6-F6F6-48A4-8B6A-DDF075469E09}" type="slidenum">
              <a:rPr lang="zh-CN" altLang="en-US" smtClean="0"/>
              <a:t>83</a:t>
            </a:fld>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5.4.3 </a:t>
            </a:r>
            <a:r>
              <a:rPr lang="en-US" altLang="zh-CN" sz="4000" dirty="0">
                <a:solidFill>
                  <a:schemeClr val="bg1"/>
                </a:solidFill>
                <a:latin typeface="Times New Roman" panose="02020603050405020304" pitchFamily="18" charset="0"/>
                <a:ea typeface="+mn-ea"/>
                <a:cs typeface="Times New Roman" panose="02020603050405020304" pitchFamily="18" charset="0"/>
              </a:rPr>
              <a:t>Langevin </a:t>
            </a:r>
            <a:r>
              <a:rPr lang="zh-CN" altLang="en-US" sz="4000" dirty="0">
                <a:solidFill>
                  <a:schemeClr val="bg1"/>
                </a:solidFill>
                <a:latin typeface="Times New Roman" panose="02020603050405020304" pitchFamily="18" charset="0"/>
                <a:ea typeface="+mn-ea"/>
                <a:cs typeface="Times New Roman" panose="02020603050405020304" pitchFamily="18" charset="0"/>
              </a:rPr>
              <a:t>噪声源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611560" y="1773971"/>
            <a:ext cx="8559080" cy="4247317"/>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在小信号条件下，我们得到：</a:t>
            </a:r>
          </a:p>
          <a:p>
            <a:pPr marL="342900" marR="0" lvl="0" indent="-342900" algn="l" defTabSz="914400" rtl="0" eaLnBrk="1" fontAlgn="base" latinLnBrk="0" hangingPunct="1">
              <a:lnSpc>
                <a:spcPct val="100000"/>
              </a:lnSpc>
              <a:spcBef>
                <a:spcPts val="2400"/>
              </a:spcBef>
              <a:spcAft>
                <a:spcPts val="2400"/>
              </a:spcAft>
              <a:buClrTx/>
              <a:buSzTx/>
              <a:buFont typeface="Arial" panose="020B0604020202020204" pitchFamily="34" charset="0"/>
              <a:buChar char="•"/>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ts val="120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定义载流子和光子密度谱密度为：</a:t>
            </a:r>
          </a:p>
          <a:p>
            <a:pPr marR="0" lvl="0" algn="l" defTabSz="914400" rtl="0" eaLnBrk="1" fontAlgn="base" latinLnBrk="0" hangingPunct="1">
              <a:lnSpc>
                <a:spcPct val="100000"/>
              </a:lnSpc>
              <a:spcBef>
                <a:spcPts val="240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64"/>
          <p:cNvSpPr>
            <a:spLocks noChangeArrowheads="1"/>
          </p:cNvSpPr>
          <p:nvPr/>
        </p:nvSpPr>
        <p:spPr bwMode="auto">
          <a:xfrm>
            <a:off x="0" y="-5029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962275" y="2209392"/>
          <a:ext cx="3219450" cy="742950"/>
        </p:xfrm>
        <a:graphic>
          <a:graphicData uri="http://schemas.openxmlformats.org/presentationml/2006/ole">
            <mc:AlternateContent xmlns:mc="http://schemas.openxmlformats.org/markup-compatibility/2006">
              <mc:Choice xmlns:v="urn:schemas-microsoft-com:vml" Requires="v">
                <p:oleObj name="公式" r:id="rId3" imgW="2133600" imgH="482600" progId="Equation.3">
                  <p:embed/>
                </p:oleObj>
              </mc:Choice>
              <mc:Fallback>
                <p:oleObj name="公式" r:id="rId3" imgW="2133600" imgH="482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275" y="2209392"/>
                        <a:ext cx="3219450"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6"/>
          <p:cNvSpPr>
            <a:spLocks noChangeArrowheads="1"/>
          </p:cNvSpPr>
          <p:nvPr/>
        </p:nvSpPr>
        <p:spPr bwMode="auto">
          <a:xfrm>
            <a:off x="0" y="-5029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2886075" y="2981388"/>
          <a:ext cx="3295650" cy="723900"/>
        </p:xfrm>
        <a:graphic>
          <a:graphicData uri="http://schemas.openxmlformats.org/presentationml/2006/ole">
            <mc:AlternateContent xmlns:mc="http://schemas.openxmlformats.org/markup-compatibility/2006">
              <mc:Choice xmlns:v="urn:schemas-microsoft-com:vml" Requires="v">
                <p:oleObj name="公式" r:id="rId5" imgW="2222500" imgH="482600" progId="Equation.3">
                  <p:embed/>
                </p:oleObj>
              </mc:Choice>
              <mc:Fallback>
                <p:oleObj name="公式" r:id="rId5" imgW="2222500" imgH="4826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6075" y="2981388"/>
                        <a:ext cx="329565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8"/>
          <p:cNvSpPr>
            <a:spLocks noChangeArrowheads="1"/>
          </p:cNvSpPr>
          <p:nvPr/>
        </p:nvSpPr>
        <p:spPr bwMode="auto">
          <a:xfrm>
            <a:off x="0" y="-5029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2809875" y="4130515"/>
          <a:ext cx="3524250" cy="638175"/>
        </p:xfrm>
        <a:graphic>
          <a:graphicData uri="http://schemas.openxmlformats.org/presentationml/2006/ole">
            <mc:AlternateContent xmlns:mc="http://schemas.openxmlformats.org/markup-compatibility/2006">
              <mc:Choice xmlns:v="urn:schemas-microsoft-com:vml" Requires="v">
                <p:oleObj name="公式" r:id="rId7" imgW="2145665" imgH="393700" progId="Equation.3">
                  <p:embed/>
                </p:oleObj>
              </mc:Choice>
              <mc:Fallback>
                <p:oleObj name="公式" r:id="rId7" imgW="2145665" imgH="3937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9875" y="4130515"/>
                        <a:ext cx="352425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70"/>
          <p:cNvSpPr>
            <a:spLocks noChangeArrowheads="1"/>
          </p:cNvSpPr>
          <p:nvPr/>
        </p:nvSpPr>
        <p:spPr bwMode="auto">
          <a:xfrm>
            <a:off x="0" y="-50290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0" name="对象 9"/>
          <p:cNvGraphicFramePr>
            <a:graphicFrameLocks noChangeAspect="1"/>
          </p:cNvGraphicFramePr>
          <p:nvPr/>
        </p:nvGraphicFramePr>
        <p:xfrm>
          <a:off x="2875871" y="4730044"/>
          <a:ext cx="3457575" cy="581025"/>
        </p:xfrm>
        <a:graphic>
          <a:graphicData uri="http://schemas.openxmlformats.org/presentationml/2006/ole">
            <mc:AlternateContent xmlns:mc="http://schemas.openxmlformats.org/markup-compatibility/2006">
              <mc:Choice xmlns:v="urn:schemas-microsoft-com:vml" Requires="v">
                <p:oleObj name="公式" r:id="rId9" imgW="2324100" imgH="393700" progId="Equation.3">
                  <p:embed/>
                </p:oleObj>
              </mc:Choice>
              <mc:Fallback>
                <p:oleObj name="公式" r:id="rId9" imgW="2324100" imgH="393700" progId="Equation.3">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5871" y="4730044"/>
                        <a:ext cx="34575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7527508" y="2376178"/>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(5.4.26)</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矩形 11"/>
          <p:cNvSpPr/>
          <p:nvPr/>
        </p:nvSpPr>
        <p:spPr>
          <a:xfrm>
            <a:off x="7527508" y="3138649"/>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(5.4.27)</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矩形 12"/>
          <p:cNvSpPr/>
          <p:nvPr/>
        </p:nvSpPr>
        <p:spPr>
          <a:xfrm>
            <a:off x="7527508" y="4218769"/>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(5.4.28)</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矩形 13"/>
          <p:cNvSpPr/>
          <p:nvPr/>
        </p:nvSpPr>
        <p:spPr>
          <a:xfrm>
            <a:off x="7527508" y="4794833"/>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(5.4.29)</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页脚占位符 14"/>
          <p:cNvSpPr>
            <a:spLocks noGrp="1"/>
          </p:cNvSpPr>
          <p:nvPr>
            <p:ph type="ftr" sz="quarter" idx="11"/>
          </p:nvPr>
        </p:nvSpPr>
        <p:spPr/>
        <p:txBody>
          <a:bodyPr/>
          <a:lstStyle/>
          <a:p>
            <a:r>
              <a:rPr lang="zh-CN" altLang="en-US"/>
              <a:t>集成光电子学概论</a:t>
            </a:r>
            <a:endParaRPr lang="zh-CN" altLang="en-US" dirty="0"/>
          </a:p>
        </p:txBody>
      </p:sp>
      <p:sp>
        <p:nvSpPr>
          <p:cNvPr id="16" name="灯片编号占位符 15"/>
          <p:cNvSpPr>
            <a:spLocks noGrp="1"/>
          </p:cNvSpPr>
          <p:nvPr>
            <p:ph type="sldNum" sz="quarter" idx="12"/>
          </p:nvPr>
        </p:nvSpPr>
        <p:spPr/>
        <p:txBody>
          <a:bodyPr/>
          <a:lstStyle/>
          <a:p>
            <a:fld id="{CCC6EFF6-F6F6-48A4-8B6A-DDF075469E09}" type="slidenum">
              <a:rPr lang="zh-CN" altLang="en-US" smtClean="0"/>
              <a:t>84</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5.4.3 </a:t>
            </a:r>
            <a:r>
              <a:rPr lang="en-US" altLang="zh-CN" sz="4000" dirty="0">
                <a:solidFill>
                  <a:schemeClr val="bg1"/>
                </a:solidFill>
                <a:latin typeface="Times New Roman" panose="02020603050405020304" pitchFamily="18" charset="0"/>
                <a:ea typeface="+mn-ea"/>
                <a:cs typeface="Times New Roman" panose="02020603050405020304" pitchFamily="18" charset="0"/>
              </a:rPr>
              <a:t>Langevin </a:t>
            </a:r>
            <a:r>
              <a:rPr lang="zh-CN" altLang="en-US" sz="4000" dirty="0">
                <a:solidFill>
                  <a:schemeClr val="bg1"/>
                </a:solidFill>
                <a:latin typeface="Times New Roman" panose="02020603050405020304" pitchFamily="18" charset="0"/>
                <a:ea typeface="+mn-ea"/>
                <a:cs typeface="Times New Roman" panose="02020603050405020304" pitchFamily="18" charset="0"/>
              </a:rPr>
              <a:t>噪声源</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457200" y="1700808"/>
            <a:ext cx="8003232" cy="4442050"/>
          </a:xfrm>
          <a:prstGeom prst="rect">
            <a:avLst/>
          </a:prstGeom>
          <a:noFill/>
        </p:spPr>
        <p:txBody>
          <a:bodyPr wrap="square" rtlCol="0">
            <a:spAutoFit/>
          </a:bodyPr>
          <a:lstStyle/>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5.4.26</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）的两边同时乘以</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5.4.27</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）的两边同时乘以</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，取时间平均值，然后对</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进行积分，最后得到：</a:t>
            </a:r>
          </a:p>
          <a:p>
            <a:pPr marR="0" lvl="0" algn="l" defTabSz="914400" rtl="0" eaLnBrk="1" fontAlgn="base" latinLnBrk="0" hangingPunct="1">
              <a:lnSpc>
                <a:spcPct val="125000"/>
              </a:lnSpc>
              <a:spcBef>
                <a:spcPts val="240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25000"/>
              </a:lnSpc>
              <a:spcBef>
                <a:spcPct val="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这里</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Langevin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噪声源谱密度定义为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是白噪声，那么</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对于所有的频率都是相同的。因此载流子和光子密度波动都遵循一个（</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|H(</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的频谱特性。</a:t>
            </a:r>
          </a:p>
          <a:p>
            <a:pPr marR="0" lvl="0" algn="l" defTabSz="914400" rtl="0" eaLnBrk="1" fontAlgn="base" latinLnBrk="0" hangingPunct="1">
              <a:lnSpc>
                <a:spcPct val="125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5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6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1437557" y="2696344"/>
          <a:ext cx="6048375" cy="714375"/>
        </p:xfrm>
        <a:graphic>
          <a:graphicData uri="http://schemas.openxmlformats.org/presentationml/2006/ole">
            <mc:AlternateContent xmlns:mc="http://schemas.openxmlformats.org/markup-compatibility/2006">
              <mc:Choice xmlns:v="urn:schemas-microsoft-com:vml" Requires="v">
                <p:oleObj name="公式" r:id="rId3" imgW="4241800" imgH="495300" progId="Equation.3">
                  <p:embed/>
                </p:oleObj>
              </mc:Choice>
              <mc:Fallback>
                <p:oleObj name="公式" r:id="rId3" imgW="4241800" imgH="4953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557" y="2696344"/>
                        <a:ext cx="6048375"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1475656" y="3272905"/>
          <a:ext cx="5972175" cy="685800"/>
        </p:xfrm>
        <a:graphic>
          <a:graphicData uri="http://schemas.openxmlformats.org/presentationml/2006/ole">
            <mc:AlternateContent xmlns:mc="http://schemas.openxmlformats.org/markup-compatibility/2006">
              <mc:Choice xmlns:v="urn:schemas-microsoft-com:vml" Requires="v">
                <p:oleObj name="公式" r:id="rId5" imgW="4343400" imgH="495300" progId="Equation.3">
                  <p:embed/>
                </p:oleObj>
              </mc:Choice>
              <mc:Fallback>
                <p:oleObj name="公式" r:id="rId5" imgW="4343400" imgH="4953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3272905"/>
                        <a:ext cx="59721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4588794" y="4149080"/>
          <a:ext cx="2215454" cy="411014"/>
        </p:xfrm>
        <a:graphic>
          <a:graphicData uri="http://schemas.openxmlformats.org/presentationml/2006/ole">
            <mc:AlternateContent xmlns:mc="http://schemas.openxmlformats.org/markup-compatibility/2006">
              <mc:Choice xmlns:v="urn:schemas-microsoft-com:vml" Requires="v">
                <p:oleObj name="公式" r:id="rId7" imgW="2108200" imgH="393700" progId="Equation.3">
                  <p:embed/>
                </p:oleObj>
              </mc:Choice>
              <mc:Fallback>
                <p:oleObj name="公式" r:id="rId7" imgW="2108200" imgH="3937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8794" y="4149080"/>
                        <a:ext cx="2215454" cy="411014"/>
                      </a:xfrm>
                      <a:prstGeom prst="rect">
                        <a:avLst/>
                      </a:prstGeom>
                      <a:noFill/>
                    </p:spPr>
                  </p:pic>
                </p:oleObj>
              </mc:Fallback>
            </mc:AlternateContent>
          </a:graphicData>
        </a:graphic>
      </p:graphicFrame>
      <p:sp>
        <p:nvSpPr>
          <p:cNvPr id="9" name="矩形 8"/>
          <p:cNvSpPr/>
          <p:nvPr/>
        </p:nvSpPr>
        <p:spPr>
          <a:xfrm>
            <a:off x="7533172" y="2691776"/>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(5.4.30)</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a:xfrm>
            <a:off x="7527508" y="3369465"/>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(5.4.31)</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页脚占位符 10"/>
          <p:cNvSpPr>
            <a:spLocks noGrp="1"/>
          </p:cNvSpPr>
          <p:nvPr>
            <p:ph type="ftr" sz="quarter" idx="11"/>
          </p:nvPr>
        </p:nvSpPr>
        <p:spPr/>
        <p:txBody>
          <a:bodyPr/>
          <a:lstStyle/>
          <a:p>
            <a:r>
              <a:rPr lang="zh-CN" altLang="en-US"/>
              <a:t>集成光电子学概论</a:t>
            </a:r>
            <a:endParaRPr lang="zh-CN" altLang="en-US" dirty="0"/>
          </a:p>
        </p:txBody>
      </p:sp>
      <p:sp>
        <p:nvSpPr>
          <p:cNvPr id="12" name="灯片编号占位符 11"/>
          <p:cNvSpPr>
            <a:spLocks noGrp="1"/>
          </p:cNvSpPr>
          <p:nvPr>
            <p:ph type="sldNum" sz="quarter" idx="12"/>
          </p:nvPr>
        </p:nvSpPr>
        <p:spPr/>
        <p:txBody>
          <a:bodyPr/>
          <a:lstStyle/>
          <a:p>
            <a:fld id="{CCC6EFF6-F6F6-48A4-8B6A-DDF075469E09}" type="slidenum">
              <a:rPr lang="zh-CN" altLang="en-US" smtClean="0"/>
              <a:t>85</a:t>
            </a:fld>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bwMode="auto">
          <a:xfrm>
            <a:off x="1671150" y="1414590"/>
            <a:ext cx="6106499" cy="4989195"/>
            <a:chOff x="1714" y="4492"/>
            <a:chExt cx="9616" cy="7857"/>
          </a:xfrm>
        </p:grpSpPr>
        <p:pic>
          <p:nvPicPr>
            <p:cNvPr id="41988" name="Picture 9" descr="figure\book1.JPG"/>
            <p:cNvPicPr>
              <a:picLocks noChangeAspect="1" noChangeArrowheads="1"/>
            </p:cNvPicPr>
            <p:nvPr/>
          </p:nvPicPr>
          <p:blipFill>
            <a:blip r:embed="rId3" cstate="print">
              <a:lum contrast="18000"/>
            </a:blip>
            <a:srcRect l="12036" r="12263" b="10378"/>
            <a:stretch>
              <a:fillRect/>
            </a:stretch>
          </p:blipFill>
          <p:spPr bwMode="auto">
            <a:xfrm>
              <a:off x="2194" y="4492"/>
              <a:ext cx="7230" cy="6829"/>
            </a:xfrm>
            <a:prstGeom prst="rect">
              <a:avLst/>
            </a:prstGeom>
            <a:noFill/>
            <a:ln w="9525">
              <a:noFill/>
              <a:miter lim="800000"/>
              <a:headEnd/>
              <a:tailEnd/>
            </a:ln>
          </p:spPr>
        </p:pic>
        <p:sp>
          <p:nvSpPr>
            <p:cNvPr id="41989" name="Text Box 10"/>
            <p:cNvSpPr txBox="1">
              <a:spLocks noChangeArrowheads="1"/>
            </p:cNvSpPr>
            <p:nvPr/>
          </p:nvSpPr>
          <p:spPr bwMode="auto">
            <a:xfrm>
              <a:off x="1714" y="11629"/>
              <a:ext cx="9616" cy="720"/>
            </a:xfrm>
            <a:prstGeom prst="rect">
              <a:avLst/>
            </a:prstGeom>
            <a:noFill/>
            <a:ln w="9525">
              <a:noFill/>
              <a:miter lim="800000"/>
            </a:ln>
          </p:spPr>
          <p:txBody>
            <a:bodyPr/>
            <a:lstStyle/>
            <a:p>
              <a:pPr lvl="0" algn="ctr">
                <a:spcBef>
                  <a:spcPts val="750"/>
                </a:spcBef>
                <a:spcAft>
                  <a:spcPts val="800"/>
                </a:spcAft>
                <a:defRPr/>
              </a:pPr>
              <a:r>
                <a:rPr kumimoji="1" lang="zh-CN" altLang="en-US" sz="2000" b="0" i="0" u="none" strike="noStrike" kern="1200" cap="none" spc="0" normalizeH="0" baseline="0" noProof="0" dirty="0">
                  <a:ln>
                    <a:noFill/>
                  </a:ln>
                  <a:solidFill>
                    <a:srgbClr val="000000"/>
                  </a:solidFill>
                  <a:effectLst/>
                  <a:uLnTx/>
                  <a:uFillTx/>
                  <a:ea typeface="+mj-ea"/>
                  <a:cs typeface="Times New Roman" panose="02020603050405020304" pitchFamily="18" charset="0"/>
                </a:rPr>
                <a:t>图</a:t>
              </a:r>
              <a:r>
                <a:rPr kumimoji="1" lang="en-US" altLang="zh-CN" sz="2000" b="0" i="0" u="none" strike="noStrike" kern="1200" cap="none" spc="0" normalizeH="0" baseline="0" noProof="0" dirty="0">
                  <a:ln>
                    <a:noFill/>
                  </a:ln>
                  <a:solidFill>
                    <a:srgbClr val="000000"/>
                  </a:solidFill>
                  <a:effectLst/>
                  <a:uLnTx/>
                  <a:uFillTx/>
                  <a:ea typeface="+mj-ea"/>
                  <a:cs typeface="Times New Roman" panose="02020603050405020304" pitchFamily="18" charset="0"/>
                </a:rPr>
                <a:t>5.14 </a:t>
              </a:r>
              <a:r>
                <a:rPr lang="zh-CN" altLang="en-US" sz="2000" dirty="0">
                  <a:solidFill>
                    <a:srgbClr val="000000"/>
                  </a:solidFill>
                  <a:ea typeface="+mj-ea"/>
                  <a:cs typeface="Times New Roman" panose="02020603050405020304" pitchFamily="18" charset="0"/>
                </a:rPr>
                <a:t>模拟和数字信号传输的带噪声的激光输出信号</a:t>
              </a:r>
              <a:endParaRPr kumimoji="1" lang="en-US" altLang="zh-CN" sz="1000" b="0" i="0" u="none" strike="noStrike" kern="1200" cap="none" spc="0" normalizeH="0" baseline="0" noProof="0" dirty="0">
                <a:ln>
                  <a:noFill/>
                </a:ln>
                <a:solidFill>
                  <a:srgbClr val="000000"/>
                </a:solidFill>
                <a:effectLst/>
                <a:uLnTx/>
                <a:uFillTx/>
                <a:ea typeface="+mj-ea"/>
                <a:cs typeface="Times New Roman" panose="02020603050405020304" pitchFamily="18" charset="0"/>
              </a:endParaRPr>
            </a:p>
          </p:txBody>
        </p:sp>
      </p:grpSp>
      <p:sp>
        <p:nvSpPr>
          <p:cNvPr id="7" name="Rectangle 2"/>
          <p:cNvSpPr txBox="1">
            <a:spLocks noChangeArrowheads="1"/>
          </p:cNvSpPr>
          <p:nvPr/>
        </p:nvSpPr>
        <p:spPr bwMode="auto">
          <a:xfrm>
            <a:off x="914400" y="843090"/>
            <a:ext cx="7772400" cy="1143000"/>
          </a:xfrm>
          <a:prstGeom prst="rect">
            <a:avLst/>
          </a:prstGeom>
          <a:noFill/>
          <a:ln w="9525">
            <a:noFill/>
            <a:miter lim="800000"/>
          </a:ln>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44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mj-cs"/>
            </a:endParaRPr>
          </a:p>
        </p:txBody>
      </p:sp>
      <p:sp>
        <p:nvSpPr>
          <p:cNvPr id="3" name="页脚占位符 2"/>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p:cNvSpPr>
            <a:spLocks noGrp="1"/>
          </p:cNvSpPr>
          <p:nvPr>
            <p:ph type="sldNum" sz="quarter" idx="12"/>
          </p:nvPr>
        </p:nvSpPr>
        <p:spPr/>
        <p:txBody>
          <a:bodyPr/>
          <a:lstStyle/>
          <a:p>
            <a:fld id="{CCC6EFF6-F6F6-48A4-8B6A-DDF075469E09}" type="slidenum">
              <a:rPr lang="zh-CN" altLang="en-US" smtClean="0"/>
              <a:t>86</a:t>
            </a:fld>
            <a:endParaRPr lang="zh-CN" altLang="en-US" dirty="0"/>
          </a:p>
        </p:txBody>
      </p:sp>
      <p:sp>
        <p:nvSpPr>
          <p:cNvPr id="8" name="Rectangle 2"/>
          <p:cNvSpPr>
            <a:spLocks noGrp="1" noChangeArrowheads="1"/>
          </p:cNvSpPr>
          <p:nvPr>
            <p:ph type="title"/>
          </p:nvPr>
        </p:nvSpPr>
        <p:spPr>
          <a:xfrm>
            <a:off x="457200" y="274638"/>
            <a:ext cx="8229600" cy="1143000"/>
          </a:xfrm>
        </p:spPr>
        <p:txBody>
          <a:bodyPr/>
          <a:lstStyle/>
          <a:p>
            <a:r>
              <a:rPr lang="en-US" altLang="zh-CN" dirty="0">
                <a:latin typeface="Times New Roman" panose="02020603050405020304" pitchFamily="18" charset="0"/>
                <a:ea typeface="+mn-ea"/>
                <a:cs typeface="Times New Roman" panose="02020603050405020304" pitchFamily="18" charset="0"/>
              </a:rPr>
              <a:t>5.4.4 </a:t>
            </a:r>
            <a:r>
              <a:rPr lang="en-US" altLang="zh-CN" sz="4000" dirty="0">
                <a:latin typeface="Times New Roman" panose="02020603050405020304" pitchFamily="18" charset="0"/>
                <a:ea typeface="+mn-ea"/>
                <a:cs typeface="Times New Roman" panose="02020603050405020304" pitchFamily="18" charset="0"/>
              </a:rPr>
              <a:t>RIN</a:t>
            </a:r>
            <a:r>
              <a:rPr lang="zh-CN" altLang="en-US" sz="4000" dirty="0">
                <a:latin typeface="Times New Roman" panose="02020603050405020304" pitchFamily="18" charset="0"/>
                <a:ea typeface="+mn-ea"/>
                <a:cs typeface="Times New Roman" panose="02020603050405020304" pitchFamily="18" charset="0"/>
              </a:rPr>
              <a:t>和谱密度函数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pPr>
              <a:defRPr/>
            </a:pPr>
            <a:fld id="{21DB720A-B55F-482F-B67E-C97610673E21}" type="slidenum">
              <a:rPr lang="en-US" altLang="zh-CN" smtClean="0"/>
              <a:t>87</a:t>
            </a:fld>
            <a:endParaRPr lang="en-US" altLang="zh-CN"/>
          </a:p>
        </p:txBody>
      </p:sp>
      <p:pic>
        <p:nvPicPr>
          <p:cNvPr id="11" name="图片 10"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420888"/>
            <a:ext cx="3456384" cy="2395514"/>
          </a:xfrm>
          <a:prstGeom prst="rect">
            <a:avLst/>
          </a:prstGeom>
        </p:spPr>
      </p:pic>
      <p:pic>
        <p:nvPicPr>
          <p:cNvPr id="12" name="图片 11"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413265"/>
            <a:ext cx="3638712" cy="2410759"/>
          </a:xfrm>
          <a:prstGeom prst="rect">
            <a:avLst/>
          </a:prstGeom>
        </p:spPr>
      </p:pic>
      <p:graphicFrame>
        <p:nvGraphicFramePr>
          <p:cNvPr id="13" name="对象 12"/>
          <p:cNvGraphicFramePr>
            <a:graphicFrameLocks noChangeAspect="1"/>
          </p:cNvGraphicFramePr>
          <p:nvPr/>
        </p:nvGraphicFramePr>
        <p:xfrm>
          <a:off x="1763713" y="5164138"/>
          <a:ext cx="1695450" cy="792162"/>
        </p:xfrm>
        <a:graphic>
          <a:graphicData uri="http://schemas.openxmlformats.org/presentationml/2006/ole">
            <mc:AlternateContent xmlns:mc="http://schemas.openxmlformats.org/markup-compatibility/2006">
              <mc:Choice xmlns:v="urn:schemas-microsoft-com:vml" Requires="v">
                <p:oleObj name="Equation" r:id="rId4" imgW="24384000" imgH="11887200" progId="Equation.DSMT4">
                  <p:embed/>
                </p:oleObj>
              </mc:Choice>
              <mc:Fallback>
                <p:oleObj name="Equation" r:id="rId4" imgW="24384000" imgH="11887200" progId="Equation.DSMT4">
                  <p:embed/>
                  <p:pic>
                    <p:nvPicPr>
                      <p:cNvPr id="0" name="对象 12"/>
                      <p:cNvPicPr>
                        <a:picLocks noChangeAspect="1" noChangeArrowheads="1"/>
                      </p:cNvPicPr>
                      <p:nvPr/>
                    </p:nvPicPr>
                    <p:blipFill>
                      <a:blip r:embed="rId5"/>
                      <a:srcRect/>
                      <a:stretch>
                        <a:fillRect/>
                      </a:stretch>
                    </p:blipFill>
                    <p:spPr bwMode="auto">
                      <a:xfrm>
                        <a:off x="1763713" y="5164138"/>
                        <a:ext cx="1695450" cy="792162"/>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6156176" y="5236823"/>
          <a:ext cx="1584176" cy="747253"/>
        </p:xfrm>
        <a:graphic>
          <a:graphicData uri="http://schemas.openxmlformats.org/presentationml/2006/ole">
            <mc:AlternateContent xmlns:mc="http://schemas.openxmlformats.org/markup-compatibility/2006">
              <mc:Choice xmlns:v="urn:schemas-microsoft-com:vml" Requires="v">
                <p:oleObj name="Equation" r:id="rId6" imgW="989965" imgH="431800" progId="Equation.DSMT4">
                  <p:embed/>
                </p:oleObj>
              </mc:Choice>
              <mc:Fallback>
                <p:oleObj name="Equation" r:id="rId6" imgW="989965" imgH="431800" progId="Equation.DSMT4">
                  <p:embed/>
                  <p:pic>
                    <p:nvPicPr>
                      <p:cNvPr id="0"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5236823"/>
                        <a:ext cx="1584176" cy="747253"/>
                      </a:xfrm>
                      <a:prstGeom prst="rect">
                        <a:avLst/>
                      </a:prstGeom>
                      <a:noFill/>
                    </p:spPr>
                  </p:pic>
                </p:oleObj>
              </mc:Fallback>
            </mc:AlternateContent>
          </a:graphicData>
        </a:graphic>
      </p:graphicFrame>
      <p:sp>
        <p:nvSpPr>
          <p:cNvPr id="15" name="矩形 14"/>
          <p:cNvSpPr/>
          <p:nvPr/>
        </p:nvSpPr>
        <p:spPr>
          <a:xfrm>
            <a:off x="2083658" y="1870180"/>
            <a:ext cx="800219" cy="461665"/>
          </a:xfrm>
          <a:prstGeom prst="rect">
            <a:avLst/>
          </a:prstGeom>
        </p:spPr>
        <p:txBody>
          <a:bodyPr wrap="none">
            <a:spAutoFit/>
          </a:bodyPr>
          <a:lstStyle/>
          <a:p>
            <a:r>
              <a:rPr lang="zh-CN" altLang="en-US" kern="100" dirty="0">
                <a:solidFill>
                  <a:schemeClr val="bg1"/>
                </a:solidFill>
                <a:cs typeface="Times New Roman" panose="02020603050405020304" pitchFamily="18" charset="0"/>
              </a:rPr>
              <a:t>时域</a:t>
            </a:r>
            <a:endParaRPr lang="zh-CN" altLang="en-US" dirty="0">
              <a:solidFill>
                <a:schemeClr val="bg1"/>
              </a:solidFill>
              <a:cs typeface="Times New Roman" panose="02020603050405020304" pitchFamily="18" charset="0"/>
            </a:endParaRPr>
          </a:p>
        </p:txBody>
      </p:sp>
      <p:sp>
        <p:nvSpPr>
          <p:cNvPr id="16" name="矩形 15"/>
          <p:cNvSpPr/>
          <p:nvPr/>
        </p:nvSpPr>
        <p:spPr>
          <a:xfrm>
            <a:off x="6444208" y="1876160"/>
            <a:ext cx="800219" cy="461665"/>
          </a:xfrm>
          <a:prstGeom prst="rect">
            <a:avLst/>
          </a:prstGeom>
        </p:spPr>
        <p:txBody>
          <a:bodyPr wrap="none">
            <a:spAutoFit/>
          </a:bodyPr>
          <a:lstStyle/>
          <a:p>
            <a:r>
              <a:rPr lang="zh-CN" altLang="en-US" dirty="0">
                <a:solidFill>
                  <a:schemeClr val="bg1"/>
                </a:solidFill>
                <a:cs typeface="Times New Roman" panose="02020603050405020304" pitchFamily="18" charset="0"/>
              </a:rPr>
              <a:t>频域</a:t>
            </a:r>
          </a:p>
        </p:txBody>
      </p:sp>
      <p:sp>
        <p:nvSpPr>
          <p:cNvPr id="17" name="Rectangle 2"/>
          <p:cNvSpPr>
            <a:spLocks noGrp="1" noChangeArrowheads="1"/>
          </p:cNvSpPr>
          <p:nvPr>
            <p:ph type="title"/>
          </p:nvPr>
        </p:nvSpPr>
        <p:spPr>
          <a:xfrm>
            <a:off x="457200" y="274638"/>
            <a:ext cx="8229600" cy="1143000"/>
          </a:xfrm>
        </p:spPr>
        <p:txBody>
          <a:bodyPr/>
          <a:lstStyle/>
          <a:p>
            <a:r>
              <a:rPr lang="en-US" altLang="zh-CN" dirty="0">
                <a:latin typeface="Times New Roman" panose="02020603050405020304" pitchFamily="18" charset="0"/>
                <a:ea typeface="+mn-ea"/>
                <a:cs typeface="Times New Roman" panose="02020603050405020304" pitchFamily="18" charset="0"/>
              </a:rPr>
              <a:t>5.4.4 </a:t>
            </a:r>
            <a:r>
              <a:rPr lang="en-US" altLang="zh-CN" sz="4000" dirty="0">
                <a:latin typeface="Times New Roman" panose="02020603050405020304" pitchFamily="18" charset="0"/>
                <a:ea typeface="+mn-ea"/>
                <a:cs typeface="Times New Roman" panose="02020603050405020304" pitchFamily="18" charset="0"/>
              </a:rPr>
              <a:t>RIN</a:t>
            </a:r>
            <a:r>
              <a:rPr lang="zh-CN" altLang="en-US" sz="4000" dirty="0">
                <a:latin typeface="Times New Roman" panose="02020603050405020304" pitchFamily="18" charset="0"/>
                <a:ea typeface="+mn-ea"/>
                <a:cs typeface="Times New Roman" panose="02020603050405020304" pitchFamily="18" charset="0"/>
              </a:rPr>
              <a:t>和谱密度函数</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7" name="矩形 6"/>
          <p:cNvSpPr/>
          <p:nvPr/>
        </p:nvSpPr>
        <p:spPr>
          <a:xfrm>
            <a:off x="700337" y="1302439"/>
            <a:ext cx="1911101" cy="523220"/>
          </a:xfrm>
          <a:prstGeom prst="rect">
            <a:avLst/>
          </a:prstGeom>
        </p:spPr>
        <p:txBody>
          <a:bodyPr wrap="none">
            <a:spAutoFit/>
          </a:bodyPr>
          <a:lstStyle/>
          <a:p>
            <a:pPr marL="342900" indent="-342900">
              <a:buFont typeface="Arial" panose="020B0604020202020204" pitchFamily="34" charset="0"/>
              <a:buChar char="•"/>
            </a:pPr>
            <a:r>
              <a:rPr lang="en-US" altLang="zh-CN" sz="2800" b="1" dirty="0">
                <a:solidFill>
                  <a:srgbClr val="C00000"/>
                </a:solidFill>
                <a:cs typeface="Times New Roman" panose="02020603050405020304" pitchFamily="18" charset="0"/>
              </a:rPr>
              <a:t>RIN</a:t>
            </a:r>
            <a:r>
              <a:rPr lang="zh-CN" altLang="en-US" sz="2800" b="1" dirty="0">
                <a:solidFill>
                  <a:srgbClr val="C00000"/>
                </a:solidFill>
                <a:cs typeface="Times New Roman" panose="02020603050405020304" pitchFamily="18" charset="0"/>
              </a:rPr>
              <a:t>噪声</a:t>
            </a:r>
            <a:endParaRPr lang="zh-CN" altLang="en-US" sz="2800" b="1" dirty="0">
              <a:solidFill>
                <a:srgbClr val="C0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647564" y="2060848"/>
            <a:ext cx="8039236" cy="4038093"/>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ts val="1200"/>
              </a:spcBef>
              <a:spcAft>
                <a:spcPts val="240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对于模拟应用，噪声用电信噪比</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(SNR)</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表征。如图</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5.14</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定义的激光输出，信噪比可以写成：</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50000"/>
              </a:lnSpc>
              <a:spcBef>
                <a:spcPts val="120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m=P</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定义为强度调制</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(IM)</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调制系数。</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为噪声大小，符号</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 &gt;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代表时间平均值。</a:t>
            </a:r>
          </a:p>
          <a:p>
            <a:pPr marR="0" lvl="0" algn="l" defTabSz="914400" rtl="0" eaLnBrk="1" fontAlgn="base" latinLnBrk="0" hangingPunct="1">
              <a:lnSpc>
                <a:spcPct val="150000"/>
              </a:lnSpc>
              <a:spcBef>
                <a:spcPct val="0"/>
              </a:spcBef>
              <a:spcAft>
                <a:spcPct val="0"/>
              </a:spcAft>
              <a:buClrTx/>
              <a:buSzTx/>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Rectangle 7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5" name="对象 4"/>
          <p:cNvGraphicFramePr>
            <a:graphicFrameLocks noChangeAspect="1"/>
          </p:cNvGraphicFramePr>
          <p:nvPr/>
        </p:nvGraphicFramePr>
        <p:xfrm>
          <a:off x="2447764" y="3163438"/>
          <a:ext cx="4248472" cy="862264"/>
        </p:xfrm>
        <a:graphic>
          <a:graphicData uri="http://schemas.openxmlformats.org/presentationml/2006/ole">
            <mc:AlternateContent xmlns:mc="http://schemas.openxmlformats.org/markup-compatibility/2006">
              <mc:Choice xmlns:v="urn:schemas-microsoft-com:vml" Requires="v">
                <p:oleObj name="公式" r:id="rId3" imgW="2654300" imgH="533400" progId="Equation.3">
                  <p:embed/>
                </p:oleObj>
              </mc:Choice>
              <mc:Fallback>
                <p:oleObj name="公式" r:id="rId3" imgW="2654300" imgH="5334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764" y="3163438"/>
                        <a:ext cx="4248472" cy="862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8" name="对象 7"/>
          <p:cNvGraphicFramePr>
            <a:graphicFrameLocks noChangeAspect="1"/>
          </p:cNvGraphicFramePr>
          <p:nvPr/>
        </p:nvGraphicFramePr>
        <p:xfrm>
          <a:off x="5868144" y="4347307"/>
          <a:ext cx="504056" cy="288032"/>
        </p:xfrm>
        <a:graphic>
          <a:graphicData uri="http://schemas.openxmlformats.org/presentationml/2006/ole">
            <mc:AlternateContent xmlns:mc="http://schemas.openxmlformats.org/markup-compatibility/2006">
              <mc:Choice xmlns:v="urn:schemas-microsoft-com:vml" Requires="v">
                <p:oleObj name="公式" r:id="rId5" imgW="368300" imgH="203200" progId="Equation.3">
                  <p:embed/>
                </p:oleObj>
              </mc:Choice>
              <mc:Fallback>
                <p:oleObj name="公式" r:id="rId5" imgW="368300" imgH="203200" progId="Equation.3">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8144" y="4347307"/>
                        <a:ext cx="504056"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7520604" y="3363737"/>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(5.4.32)</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页脚占位符 8"/>
          <p:cNvSpPr>
            <a:spLocks noGrp="1"/>
          </p:cNvSpPr>
          <p:nvPr>
            <p:ph type="ftr" sz="quarter" idx="11"/>
          </p:nvPr>
        </p:nvSpPr>
        <p:spPr/>
        <p:txBody>
          <a:bodyPr/>
          <a:lstStyle/>
          <a:p>
            <a:r>
              <a:rPr lang="zh-CN" altLang="en-US"/>
              <a:t>集成光电子学概论</a:t>
            </a:r>
            <a:endParaRPr lang="zh-CN" altLang="en-US" dirty="0"/>
          </a:p>
        </p:txBody>
      </p:sp>
      <p:sp>
        <p:nvSpPr>
          <p:cNvPr id="10" name="灯片编号占位符 9"/>
          <p:cNvSpPr>
            <a:spLocks noGrp="1"/>
          </p:cNvSpPr>
          <p:nvPr>
            <p:ph type="sldNum" sz="quarter" idx="12"/>
          </p:nvPr>
        </p:nvSpPr>
        <p:spPr/>
        <p:txBody>
          <a:bodyPr/>
          <a:lstStyle/>
          <a:p>
            <a:fld id="{CCC6EFF6-F6F6-48A4-8B6A-DDF075469E09}" type="slidenum">
              <a:rPr lang="zh-CN" altLang="en-US" smtClean="0"/>
              <a:t>88</a:t>
            </a:fld>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456998" y="1725216"/>
            <a:ext cx="8229600" cy="4201150"/>
          </a:xfrm>
          <a:prstGeom prst="rect">
            <a:avLst/>
          </a:prstGeom>
          <a:noFill/>
        </p:spPr>
        <p:txBody>
          <a:bodyPr wrap="square" rtlCol="0">
            <a:spAutoFit/>
          </a:bodyPr>
          <a:lstStyle/>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对于数字调制，使用判决电平来判断信号是‘</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’还是‘</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’。如果噪声在某一时刻超过</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，就会导致一个错误判决。假设噪声是高斯分布，那么如果要求</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P(t)|&gt;P</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的概率小于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a:t>
            </a:r>
            <a:r>
              <a:rPr kumimoji="1" lang="en-US" altLang="zh-CN" sz="2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-9</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的话，我们就需要：</a:t>
            </a:r>
          </a:p>
          <a:p>
            <a:pPr marR="0" lvl="0" algn="l" defTabSz="914400" rtl="0" eaLnBrk="1" fontAlgn="base" latinLnBrk="0" hangingPunct="1">
              <a:lnSpc>
                <a:spcPct val="13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(for BER &lt; 10</a:t>
            </a:r>
            <a:r>
              <a:rPr kumimoji="1" lang="en-US" altLang="zh-CN" sz="2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-9</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 </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P(t)</a:t>
            </a:r>
            <a:r>
              <a:rPr kumimoji="1" lang="en-US" altLang="zh-CN" sz="2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&gt;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是以高斯噪声分布的方均值，</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BER</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为误码率。</a:t>
            </a: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不论是模拟或者数字调制情况下，我们都可以定义激光的</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相对强度噪声</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(Relative Intensity Noise)</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R="0" lvl="0" algn="l" defTabSz="914400" rtl="0" eaLnBrk="1" fontAlgn="base" latinLnBrk="0" hangingPunct="1">
              <a:lnSpc>
                <a:spcPct val="100000"/>
              </a:lnSpc>
              <a:spcBef>
                <a:spcPts val="180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Rectangle 7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5" name="对象 4"/>
          <p:cNvGraphicFramePr>
            <a:graphicFrameLocks noChangeAspect="1"/>
          </p:cNvGraphicFramePr>
          <p:nvPr/>
        </p:nvGraphicFramePr>
        <p:xfrm>
          <a:off x="3274685" y="2976562"/>
          <a:ext cx="2228850" cy="904875"/>
        </p:xfrm>
        <a:graphic>
          <a:graphicData uri="http://schemas.openxmlformats.org/presentationml/2006/ole">
            <mc:AlternateContent xmlns:mc="http://schemas.openxmlformats.org/markup-compatibility/2006">
              <mc:Choice xmlns:v="urn:schemas-microsoft-com:vml" Requires="v">
                <p:oleObj name="公式" r:id="rId3" imgW="1231265" imgH="495300" progId="Equation.3">
                  <p:embed/>
                </p:oleObj>
              </mc:Choice>
              <mc:Fallback>
                <p:oleObj name="公式" r:id="rId3" imgW="1231265" imgH="4953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4685" y="2976562"/>
                        <a:ext cx="2228850"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7" name="对象 6"/>
          <p:cNvGraphicFramePr>
            <a:graphicFrameLocks noChangeAspect="1"/>
          </p:cNvGraphicFramePr>
          <p:nvPr/>
        </p:nvGraphicFramePr>
        <p:xfrm>
          <a:off x="3608060" y="4971390"/>
          <a:ext cx="1895475" cy="933450"/>
        </p:xfrm>
        <a:graphic>
          <a:graphicData uri="http://schemas.openxmlformats.org/presentationml/2006/ole">
            <mc:AlternateContent xmlns:mc="http://schemas.openxmlformats.org/markup-compatibility/2006">
              <mc:Choice xmlns:v="urn:schemas-microsoft-com:vml" Requires="v">
                <p:oleObj name="公式" r:id="rId5" imgW="1015365" imgH="495300" progId="Equation.3">
                  <p:embed/>
                </p:oleObj>
              </mc:Choice>
              <mc:Fallback>
                <p:oleObj name="公式" r:id="rId5" imgW="1015365" imgH="495300"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060" y="4971390"/>
                        <a:ext cx="1895475" cy="933450"/>
                      </a:xfrm>
                      <a:prstGeom prst="rect">
                        <a:avLst/>
                      </a:prstGeom>
                      <a:noFill/>
                      <a:ln>
                        <a:noFill/>
                      </a:ln>
                    </p:spPr>
                  </p:pic>
                </p:oleObj>
              </mc:Fallback>
            </mc:AlternateContent>
          </a:graphicData>
        </a:graphic>
      </p:graphicFrame>
      <p:sp>
        <p:nvSpPr>
          <p:cNvPr id="2" name="矩形 1"/>
          <p:cNvSpPr/>
          <p:nvPr/>
        </p:nvSpPr>
        <p:spPr>
          <a:xfrm>
            <a:off x="7527306" y="3159703"/>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(5.4.33)</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7527103" y="5087738"/>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(5.4.34)</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页脚占位符 8"/>
          <p:cNvSpPr>
            <a:spLocks noGrp="1"/>
          </p:cNvSpPr>
          <p:nvPr>
            <p:ph type="ftr" sz="quarter" idx="11"/>
          </p:nvPr>
        </p:nvSpPr>
        <p:spPr/>
        <p:txBody>
          <a:bodyPr/>
          <a:lstStyle/>
          <a:p>
            <a:r>
              <a:rPr lang="zh-CN" altLang="en-US"/>
              <a:t>集成光电子学概论</a:t>
            </a:r>
            <a:endParaRPr lang="zh-CN" altLang="en-US" dirty="0"/>
          </a:p>
        </p:txBody>
      </p:sp>
      <p:sp>
        <p:nvSpPr>
          <p:cNvPr id="10" name="灯片编号占位符 9"/>
          <p:cNvSpPr>
            <a:spLocks noGrp="1"/>
          </p:cNvSpPr>
          <p:nvPr>
            <p:ph type="sldNum" sz="quarter" idx="12"/>
          </p:nvPr>
        </p:nvSpPr>
        <p:spPr/>
        <p:txBody>
          <a:bodyPr/>
          <a:lstStyle/>
          <a:p>
            <a:fld id="{CCC6EFF6-F6F6-48A4-8B6A-DDF075469E09}" type="slidenum">
              <a:rPr lang="zh-CN" altLang="en-US" smtClean="0"/>
              <a:t>89</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5.2.1 </a:t>
            </a:r>
            <a:r>
              <a:rPr lang="zh-CN" altLang="en-US" sz="4000" dirty="0">
                <a:solidFill>
                  <a:schemeClr val="bg1"/>
                </a:solidFill>
                <a:latin typeface="Times New Roman" panose="02020603050405020304" pitchFamily="18" charset="0"/>
                <a:ea typeface="+mn-ea"/>
                <a:cs typeface="Times New Roman" panose="02020603050405020304" pitchFamily="18" charset="0"/>
              </a:rPr>
              <a:t>半导体激光器的瞬态特性</a:t>
            </a:r>
            <a:endParaRPr lang="zh-CN" altLang="en-US" dirty="0">
              <a:solidFill>
                <a:schemeClr val="bg1"/>
              </a:solidFill>
              <a:latin typeface="Times New Roman" panose="02020603050405020304" pitchFamily="18" charset="0"/>
              <a:ea typeface="+mn-ea"/>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a:ln>
                  <a:noFill/>
                </a:ln>
                <a:solidFill>
                  <a:prstClr val="black">
                    <a:lumMod val="50000"/>
                    <a:lumOff val="50000"/>
                  </a:prstClr>
                </a:solidFill>
                <a:effectLst/>
                <a:uLnTx/>
                <a:uFillTx/>
                <a:latin typeface="Calibri" panose="020F0502020204030204"/>
                <a:ea typeface="宋体" panose="02010600030101010101" pitchFamily="2" charset="-122"/>
                <a:cs typeface="+mn-cs"/>
              </a:rPr>
              <a:t>集成光电子学概论</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defRPr/>
            </a:pPr>
            <a:fld id="{21DB720A-B55F-482F-B67E-C97610673E21}" type="slidenum">
              <a:rPr lang="en-US" altLang="zh-CN" smtClean="0"/>
              <a:t>9</a:t>
            </a:fld>
            <a:endParaRPr lang="en-US" altLang="zh-CN" dirty="0"/>
          </a:p>
        </p:txBody>
      </p:sp>
      <p:sp>
        <p:nvSpPr>
          <p:cNvPr id="2" name="TextBox 1"/>
          <p:cNvSpPr txBox="1"/>
          <p:nvPr/>
        </p:nvSpPr>
        <p:spPr>
          <a:xfrm>
            <a:off x="323528" y="1435417"/>
            <a:ext cx="8496944" cy="4585871"/>
          </a:xfrm>
          <a:prstGeom prst="rect">
            <a:avLst/>
          </a:prstGeom>
          <a:ln w="190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Arial" panose="020B0604020202020204" pitchFamily="34" charset="0"/>
              <a:buChar char="•"/>
            </a:pPr>
            <a:r>
              <a:rPr lang="zh-CN" altLang="en-US" sz="2800" b="1" dirty="0">
                <a:solidFill>
                  <a:srgbClr val="C00000"/>
                </a:solidFill>
                <a:latin typeface="Times New Roman" panose="02020603050405020304" pitchFamily="18" charset="0"/>
              </a:rPr>
              <a:t>讨论：</a:t>
            </a:r>
            <a:endParaRPr lang="en-US" altLang="zh-CN" sz="2800" b="1" dirty="0">
              <a:solidFill>
                <a:srgbClr val="C00000"/>
              </a:solidFill>
              <a:latin typeface="Times New Roman" panose="02020603050405020304" pitchFamily="18" charset="0"/>
            </a:endParaRPr>
          </a:p>
          <a:p>
            <a:pPr marL="457200" indent="-457200">
              <a:buFont typeface="+mj-ea"/>
              <a:buAutoNum type="circleNumDbPlain"/>
            </a:pPr>
            <a:r>
              <a:rPr lang="zh-CN" altLang="zh-CN" sz="2200" dirty="0">
                <a:solidFill>
                  <a:schemeClr val="bg1"/>
                </a:solidFill>
                <a:latin typeface="Times New Roman" panose="02020603050405020304" pitchFamily="18" charset="0"/>
              </a:rPr>
              <a:t>如图</a:t>
            </a:r>
            <a:r>
              <a:rPr lang="en-US" altLang="zh-CN" sz="2200" dirty="0">
                <a:solidFill>
                  <a:schemeClr val="bg1"/>
                </a:solidFill>
                <a:latin typeface="Times New Roman" panose="02020603050405020304" pitchFamily="18" charset="0"/>
              </a:rPr>
              <a:t>5.1</a:t>
            </a:r>
            <a:r>
              <a:rPr lang="zh-CN" altLang="zh-CN" sz="2200" dirty="0">
                <a:solidFill>
                  <a:schemeClr val="bg1"/>
                </a:solidFill>
                <a:latin typeface="Times New Roman" panose="02020603050405020304" pitchFamily="18" charset="0"/>
              </a:rPr>
              <a:t>所示，若在时间</a:t>
            </a:r>
            <a:r>
              <a:rPr lang="en-US" altLang="zh-CN" sz="2200" dirty="0">
                <a:solidFill>
                  <a:schemeClr val="bg1"/>
                </a:solidFill>
                <a:latin typeface="Times New Roman" panose="02020603050405020304" pitchFamily="18" charset="0"/>
              </a:rPr>
              <a:t>t=0</a:t>
            </a:r>
            <a:r>
              <a:rPr lang="zh-CN" altLang="zh-CN" sz="2200" dirty="0">
                <a:solidFill>
                  <a:schemeClr val="bg1"/>
                </a:solidFill>
                <a:latin typeface="Times New Roman" panose="02020603050405020304" pitchFamily="18" charset="0"/>
              </a:rPr>
              <a:t>的时刻，给激光器加上一个大于阈值的阶跃电流。注入有源区内的载流子浓度要经过一个</a:t>
            </a:r>
            <a:r>
              <a:rPr lang="zh-CN" altLang="zh-CN" sz="2200" dirty="0">
                <a:solidFill>
                  <a:srgbClr val="C00000"/>
                </a:solidFill>
                <a:latin typeface="Times New Roman" panose="02020603050405020304" pitchFamily="18" charset="0"/>
              </a:rPr>
              <a:t>延迟时间</a:t>
            </a:r>
            <a:r>
              <a:rPr lang="en-US" altLang="zh-CN" sz="2200" dirty="0">
                <a:solidFill>
                  <a:srgbClr val="C00000"/>
                </a:solidFill>
                <a:latin typeface="Times New Roman" panose="02020603050405020304" pitchFamily="18" charset="0"/>
              </a:rPr>
              <a:t>t</a:t>
            </a:r>
            <a:r>
              <a:rPr lang="en-US" altLang="zh-CN" sz="2200" baseline="-25000" dirty="0">
                <a:solidFill>
                  <a:srgbClr val="C00000"/>
                </a:solidFill>
                <a:latin typeface="Times New Roman" panose="02020603050405020304" pitchFamily="18" charset="0"/>
              </a:rPr>
              <a:t>d</a:t>
            </a:r>
            <a:r>
              <a:rPr lang="zh-CN" altLang="zh-CN" sz="2200" dirty="0">
                <a:solidFill>
                  <a:schemeClr val="bg1"/>
                </a:solidFill>
                <a:latin typeface="Times New Roman" panose="02020603050405020304" pitchFamily="18" charset="0"/>
              </a:rPr>
              <a:t>才能上升到</a:t>
            </a:r>
            <a:r>
              <a:rPr lang="zh-CN" altLang="zh-CN" sz="2200" dirty="0">
                <a:solidFill>
                  <a:srgbClr val="C00000"/>
                </a:solidFill>
                <a:latin typeface="Times New Roman" panose="02020603050405020304" pitchFamily="18" charset="0"/>
              </a:rPr>
              <a:t>阈值</a:t>
            </a:r>
            <a:r>
              <a:rPr lang="en-US" altLang="zh-CN" sz="2200" dirty="0">
                <a:solidFill>
                  <a:srgbClr val="C00000"/>
                </a:solidFill>
                <a:latin typeface="Times New Roman" panose="02020603050405020304" pitchFamily="18" charset="0"/>
              </a:rPr>
              <a:t>N</a:t>
            </a:r>
            <a:r>
              <a:rPr lang="en-US" altLang="zh-CN" sz="2200" baseline="-25000" dirty="0">
                <a:solidFill>
                  <a:srgbClr val="C00000"/>
                </a:solidFill>
                <a:latin typeface="Times New Roman" panose="02020603050405020304" pitchFamily="18" charset="0"/>
              </a:rPr>
              <a:t>th</a:t>
            </a:r>
            <a:r>
              <a:rPr lang="zh-CN" altLang="zh-CN" sz="2200" dirty="0">
                <a:solidFill>
                  <a:schemeClr val="bg1"/>
                </a:solidFill>
                <a:latin typeface="Times New Roman" panose="02020603050405020304" pitchFamily="18" charset="0"/>
              </a:rPr>
              <a:t>，因为在这段时间内载流子浓度还低于阈值，受激辐射还很少。</a:t>
            </a:r>
            <a:endParaRPr lang="en-US" altLang="zh-CN" sz="2200" dirty="0">
              <a:solidFill>
                <a:schemeClr val="bg1"/>
              </a:solidFill>
              <a:latin typeface="Times New Roman" panose="02020603050405020304" pitchFamily="18" charset="0"/>
            </a:endParaRPr>
          </a:p>
          <a:p>
            <a:pPr marL="457200" indent="-457200">
              <a:buFont typeface="+mj-ea"/>
              <a:buAutoNum type="circleNumDbPlain"/>
            </a:pPr>
            <a:r>
              <a:rPr lang="zh-CN" altLang="zh-CN" sz="2200" dirty="0">
                <a:solidFill>
                  <a:schemeClr val="bg1"/>
                </a:solidFill>
                <a:latin typeface="Times New Roman" panose="02020603050405020304" pitchFamily="18" charset="0"/>
              </a:rPr>
              <a:t>当</a:t>
            </a:r>
            <a:r>
              <a:rPr lang="zh-CN" altLang="zh-CN" sz="2200" dirty="0">
                <a:solidFill>
                  <a:srgbClr val="C00000"/>
                </a:solidFill>
                <a:latin typeface="Times New Roman" panose="02020603050405020304" pitchFamily="18" charset="0"/>
              </a:rPr>
              <a:t>载流子浓度达到阈值载流子浓度</a:t>
            </a:r>
            <a:r>
              <a:rPr lang="zh-CN" altLang="zh-CN" sz="2200" dirty="0">
                <a:solidFill>
                  <a:schemeClr val="bg1"/>
                </a:solidFill>
                <a:latin typeface="Times New Roman" panose="02020603050405020304" pitchFamily="18" charset="0"/>
              </a:rPr>
              <a:t>时，由于时间上还没有形成足够的受激辐射，所以注入的载流子消耗很少，使得载流子浓度继续上升。</a:t>
            </a:r>
            <a:endParaRPr lang="en-US" altLang="zh-CN" sz="2200" dirty="0">
              <a:solidFill>
                <a:schemeClr val="bg1"/>
              </a:solidFill>
              <a:latin typeface="Times New Roman" panose="02020603050405020304" pitchFamily="18" charset="0"/>
            </a:endParaRPr>
          </a:p>
          <a:p>
            <a:pPr marL="457200" indent="-457200">
              <a:buFont typeface="+mj-ea"/>
              <a:buAutoNum type="circleNumDbPlain"/>
            </a:pPr>
            <a:r>
              <a:rPr lang="zh-CN" altLang="zh-CN" sz="2200" dirty="0">
                <a:solidFill>
                  <a:schemeClr val="bg1"/>
                </a:solidFill>
                <a:latin typeface="Times New Roman" panose="02020603050405020304" pitchFamily="18" charset="0"/>
              </a:rPr>
              <a:t>当</a:t>
            </a:r>
            <a:r>
              <a:rPr lang="zh-CN" altLang="zh-CN" sz="2200" dirty="0">
                <a:solidFill>
                  <a:srgbClr val="C00000"/>
                </a:solidFill>
                <a:latin typeface="Times New Roman" panose="02020603050405020304" pitchFamily="18" charset="0"/>
              </a:rPr>
              <a:t>受激发射开始时载流子浓度达最大</a:t>
            </a:r>
            <a:r>
              <a:rPr lang="zh-CN" altLang="zh-CN" sz="2200" dirty="0">
                <a:solidFill>
                  <a:schemeClr val="bg1"/>
                </a:solidFill>
                <a:latin typeface="Times New Roman" panose="02020603050405020304" pitchFamily="18" charset="0"/>
              </a:rPr>
              <a:t>，此后光强迅速增加、载流子迅速减少。在</a:t>
            </a:r>
            <a:r>
              <a:rPr lang="zh-CN" altLang="zh-CN" sz="2200" dirty="0">
                <a:solidFill>
                  <a:srgbClr val="C00000"/>
                </a:solidFill>
                <a:latin typeface="Times New Roman" panose="02020603050405020304" pitchFamily="18" charset="0"/>
              </a:rPr>
              <a:t>载流子浓度下降的最大斜率处</a:t>
            </a:r>
            <a:r>
              <a:rPr lang="zh-CN" altLang="zh-CN" sz="2200" dirty="0">
                <a:solidFill>
                  <a:schemeClr val="bg1"/>
                </a:solidFill>
                <a:latin typeface="Times New Roman" panose="02020603050405020304" pitchFamily="18" charset="0"/>
              </a:rPr>
              <a:t>光强达最大。</a:t>
            </a:r>
            <a:endParaRPr lang="en-US" altLang="zh-CN" sz="2200" dirty="0">
              <a:solidFill>
                <a:schemeClr val="bg1"/>
              </a:solidFill>
              <a:latin typeface="Times New Roman" panose="02020603050405020304" pitchFamily="18" charset="0"/>
            </a:endParaRPr>
          </a:p>
          <a:p>
            <a:pPr marL="457200" indent="-457200">
              <a:buFont typeface="+mj-ea"/>
              <a:buAutoNum type="circleNumDbPlain"/>
            </a:pPr>
            <a:r>
              <a:rPr lang="zh-CN" altLang="zh-CN" sz="2200" dirty="0">
                <a:solidFill>
                  <a:schemeClr val="bg1"/>
                </a:solidFill>
                <a:latin typeface="Times New Roman" panose="02020603050405020304" pitchFamily="18" charset="0"/>
              </a:rPr>
              <a:t>当</a:t>
            </a:r>
            <a:r>
              <a:rPr lang="zh-CN" altLang="zh-CN" sz="2200" dirty="0">
                <a:solidFill>
                  <a:srgbClr val="C00000"/>
                </a:solidFill>
                <a:latin typeface="Times New Roman" panose="02020603050405020304" pitchFamily="18" charset="0"/>
              </a:rPr>
              <a:t>载流子浓度低于阈值</a:t>
            </a:r>
            <a:r>
              <a:rPr lang="zh-CN" altLang="zh-CN" sz="2200" dirty="0">
                <a:solidFill>
                  <a:schemeClr val="bg1"/>
                </a:solidFill>
                <a:latin typeface="Times New Roman" panose="02020603050405020304" pitchFamily="18" charset="0"/>
              </a:rPr>
              <a:t>后，光强迅速下降。</a:t>
            </a:r>
            <a:endParaRPr lang="en-US" altLang="zh-CN" sz="2200" dirty="0">
              <a:solidFill>
                <a:schemeClr val="bg1"/>
              </a:solidFill>
              <a:latin typeface="Times New Roman" panose="02020603050405020304" pitchFamily="18" charset="0"/>
            </a:endParaRPr>
          </a:p>
          <a:p>
            <a:pPr marL="457200" indent="-457200">
              <a:buFont typeface="+mj-ea"/>
              <a:buAutoNum type="circleNumDbPlain"/>
            </a:pPr>
            <a:r>
              <a:rPr lang="zh-CN" altLang="zh-CN" sz="2200" dirty="0">
                <a:solidFill>
                  <a:schemeClr val="bg1"/>
                </a:solidFill>
                <a:latin typeface="Times New Roman" panose="02020603050405020304" pitchFamily="18" charset="0"/>
              </a:rPr>
              <a:t>当</a:t>
            </a:r>
            <a:r>
              <a:rPr lang="zh-CN" altLang="zh-CN" sz="2200" dirty="0">
                <a:solidFill>
                  <a:srgbClr val="C00000"/>
                </a:solidFill>
                <a:latin typeface="Times New Roman" panose="02020603050405020304" pitchFamily="18" charset="0"/>
              </a:rPr>
              <a:t>受激辐射截止</a:t>
            </a:r>
            <a:r>
              <a:rPr lang="zh-CN" altLang="zh-CN" sz="2200" dirty="0">
                <a:solidFill>
                  <a:schemeClr val="bg1"/>
                </a:solidFill>
                <a:latin typeface="Times New Roman" panose="02020603050405020304" pitchFamily="18" charset="0"/>
              </a:rPr>
              <a:t>时，载流子浓度开始回升，此后继续重复前面的过程，只是这种波动的振幅越来越小表现为</a:t>
            </a:r>
            <a:r>
              <a:rPr lang="zh-CN" altLang="zh-CN" sz="2200" b="1" dirty="0">
                <a:solidFill>
                  <a:srgbClr val="C00000"/>
                </a:solidFill>
                <a:highlight>
                  <a:srgbClr val="FFFF00"/>
                </a:highlight>
                <a:latin typeface="Times New Roman" panose="02020603050405020304" pitchFamily="18" charset="0"/>
              </a:rPr>
              <a:t>张驰振荡</a:t>
            </a:r>
            <a:r>
              <a:rPr lang="zh-CN" altLang="zh-CN" sz="2200" dirty="0">
                <a:solidFill>
                  <a:schemeClr val="bg1"/>
                </a:solidFill>
                <a:latin typeface="Times New Roman" panose="02020603050405020304" pitchFamily="18"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457200" y="1700808"/>
            <a:ext cx="8229600" cy="417037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经常用分贝数来表示，即使用</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10log</a:t>
            </a:r>
            <a:r>
              <a:rPr kumimoji="1" lang="en-US" altLang="zh-CN" sz="2000" b="0" i="0" u="none" strike="noStrike" kern="1200" cap="none" spc="0" normalizeH="0" baseline="-25000" noProof="0" dirty="0">
                <a:ln>
                  <a:noFill/>
                </a:ln>
                <a:solidFill>
                  <a:srgbClr val="C00000"/>
                </a:solidFill>
                <a:effectLst/>
                <a:uLnTx/>
                <a:uFillTx/>
                <a:latin typeface="Times New Roman" panose="02020603050405020304" pitchFamily="18" charset="0"/>
                <a:ea typeface="宋体" panose="02010600030101010101" pitchFamily="2" charset="-122"/>
                <a:cs typeface="+mn-cs"/>
              </a:rPr>
              <a:t>10</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。对于模拟应用，如果给定电信噪比，公式</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可以用来确定最大允许的相对强度噪声。例如，如果我们需要信噪比大于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50 dB</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，而且</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，那么激光的相对强度噪声必须小于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-53dB</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。相应的，在数字应用中，如果要求误码率小于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a:t>
            </a:r>
            <a:r>
              <a:rPr kumimoji="1" lang="en-US" altLang="zh-CN" sz="20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-9</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，根据</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(5.4.33)</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，激光的相对强度噪声必须小于</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-21.5dB</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为了确定输出功率的波动大小，在频域内计算更方便一点，所以我们使用傅立叶变换：</a:t>
            </a:r>
          </a:p>
          <a:p>
            <a:pPr marR="0" lvl="0" algn="l" defTabSz="914400" rtl="0" eaLnBrk="1" fontAlgn="base" latinLnBrk="0" hangingPunct="1">
              <a:lnSpc>
                <a:spcPct val="10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ct val="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是在频率</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处的波动份量。</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3257550" y="3919652"/>
          <a:ext cx="2628900" cy="581025"/>
        </p:xfrm>
        <a:graphic>
          <a:graphicData uri="http://schemas.openxmlformats.org/presentationml/2006/ole">
            <mc:AlternateContent xmlns:mc="http://schemas.openxmlformats.org/markup-compatibility/2006">
              <mc:Choice xmlns:v="urn:schemas-microsoft-com:vml" Requires="v">
                <p:oleObj name="公式" r:id="rId3" imgW="1739900" imgH="393700" progId="Equation.3">
                  <p:embed/>
                </p:oleObj>
              </mc:Choice>
              <mc:Fallback>
                <p:oleObj name="公式" r:id="rId3" imgW="1739900" imgH="3937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3919652"/>
                        <a:ext cx="262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7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385626" y="4525689"/>
          <a:ext cx="2495550" cy="542925"/>
        </p:xfrm>
        <a:graphic>
          <a:graphicData uri="http://schemas.openxmlformats.org/presentationml/2006/ole">
            <mc:AlternateContent xmlns:mc="http://schemas.openxmlformats.org/markup-compatibility/2006">
              <mc:Choice xmlns:v="urn:schemas-microsoft-com:vml" Requires="v">
                <p:oleObj name="公式" r:id="rId5" imgW="1498600" imgH="330200" progId="Equation.3">
                  <p:embed/>
                </p:oleObj>
              </mc:Choice>
              <mc:Fallback>
                <p:oleObj name="公式" r:id="rId5" imgW="1498600" imgH="3302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5626" y="4525689"/>
                        <a:ext cx="249555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7527509" y="3919652"/>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(5.4.35)</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a:xfrm>
            <a:off x="7527508" y="4525689"/>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(5.4.36)</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页脚占位符 8"/>
          <p:cNvSpPr>
            <a:spLocks noGrp="1"/>
          </p:cNvSpPr>
          <p:nvPr>
            <p:ph type="ftr" sz="quarter" idx="11"/>
          </p:nvPr>
        </p:nvSpPr>
        <p:spPr/>
        <p:txBody>
          <a:bodyPr/>
          <a:lstStyle/>
          <a:p>
            <a:r>
              <a:rPr lang="zh-CN" altLang="en-US"/>
              <a:t>集成光电子学概论</a:t>
            </a:r>
            <a:endParaRPr lang="zh-CN" altLang="en-US" dirty="0"/>
          </a:p>
        </p:txBody>
      </p:sp>
      <p:sp>
        <p:nvSpPr>
          <p:cNvPr id="10" name="灯片编号占位符 9"/>
          <p:cNvSpPr>
            <a:spLocks noGrp="1"/>
          </p:cNvSpPr>
          <p:nvPr>
            <p:ph type="sldNum" sz="quarter" idx="12"/>
          </p:nvPr>
        </p:nvSpPr>
        <p:spPr/>
        <p:txBody>
          <a:bodyPr/>
          <a:lstStyle/>
          <a:p>
            <a:fld id="{CCC6EFF6-F6F6-48A4-8B6A-DDF075469E09}" type="slidenum">
              <a:rPr lang="zh-CN" altLang="en-US" smtClean="0"/>
              <a:t>90</a:t>
            </a:fld>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539552" y="2132856"/>
            <a:ext cx="8136904" cy="4016484"/>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假设我们使用一个频谱分析仪来测量包含有噪声的电信号功率（正比于光功率的平方）。如果频谱分析仪使用一个窄带滤波器（通带特性为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），那么测量得到的功率均方时间平均值为</a:t>
            </a:r>
          </a:p>
          <a:p>
            <a:pPr marR="0" lvl="0" algn="l" defTabSz="914400" rtl="0" eaLnBrk="1" fontAlgn="base" latinLnBrk="0" hangingPunct="1">
              <a:lnSpc>
                <a:spcPct val="10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对于完全随机的噪声，在任何频率上的噪声和其他任何频率上的噪声是完全不相关的。因此，两个频率部分的乘积按时间平均时，它们之间存在一个</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函数的关系。这个</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函数的强度定义为谱强度</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，即</a:t>
            </a:r>
          </a:p>
          <a:p>
            <a:pPr marR="0" lvl="0" algn="l" defTabSz="914400" rtl="0" eaLnBrk="1" fontAlgn="base" latinLnBrk="0" hangingPunct="1">
              <a:lnSpc>
                <a:spcPct val="100000"/>
              </a:lnSpc>
              <a:spcBef>
                <a:spcPts val="60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7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1218778" y="3114674"/>
          <a:ext cx="6305550" cy="628650"/>
        </p:xfrm>
        <a:graphic>
          <a:graphicData uri="http://schemas.openxmlformats.org/presentationml/2006/ole">
            <mc:AlternateContent xmlns:mc="http://schemas.openxmlformats.org/markup-compatibility/2006">
              <mc:Choice xmlns:v="urn:schemas-microsoft-com:vml" Requires="v">
                <p:oleObj name="公式" r:id="rId3" imgW="4152900" imgH="419100" progId="Equation.3">
                  <p:embed/>
                </p:oleObj>
              </mc:Choice>
              <mc:Fallback>
                <p:oleObj name="公式" r:id="rId3" imgW="4152900" imgH="4191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778" y="3114674"/>
                        <a:ext cx="63055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7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2390775" y="5040758"/>
          <a:ext cx="4362450" cy="438150"/>
        </p:xfrm>
        <a:graphic>
          <a:graphicData uri="http://schemas.openxmlformats.org/presentationml/2006/ole">
            <mc:AlternateContent xmlns:mc="http://schemas.openxmlformats.org/markup-compatibility/2006">
              <mc:Choice xmlns:v="urn:schemas-microsoft-com:vml" Requires="v">
                <p:oleObj name="公式" r:id="rId5" imgW="2501900" imgH="254000" progId="Equation.3">
                  <p:embed/>
                </p:oleObj>
              </mc:Choice>
              <mc:Fallback>
                <p:oleObj name="公式" r:id="rId5" imgW="2501900" imgH="2540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775" y="5040758"/>
                        <a:ext cx="436245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7517164" y="3198167"/>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(5.4.37)</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a:xfrm>
            <a:off x="7524328" y="5040758"/>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(5.4.38)</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r>
              <a:rPr lang="zh-CN" altLang="en-US"/>
              <a:t>集成光电子学概论</a:t>
            </a:r>
            <a:endParaRPr lang="zh-CN" altLang="en-US" dirty="0"/>
          </a:p>
        </p:txBody>
      </p:sp>
      <p:sp>
        <p:nvSpPr>
          <p:cNvPr id="8" name="灯片编号占位符 7"/>
          <p:cNvSpPr>
            <a:spLocks noGrp="1"/>
          </p:cNvSpPr>
          <p:nvPr>
            <p:ph type="sldNum" sz="quarter" idx="12"/>
          </p:nvPr>
        </p:nvSpPr>
        <p:spPr/>
        <p:txBody>
          <a:bodyPr/>
          <a:lstStyle/>
          <a:p>
            <a:fld id="{CCC6EFF6-F6F6-48A4-8B6A-DDF075469E09}" type="slidenum">
              <a:rPr lang="zh-CN" altLang="en-US" smtClean="0"/>
              <a:t>91</a:t>
            </a:fld>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grpSp>
        <p:nvGrpSpPr>
          <p:cNvPr id="2" name="Group 4"/>
          <p:cNvGrpSpPr/>
          <p:nvPr/>
        </p:nvGrpSpPr>
        <p:grpSpPr bwMode="auto">
          <a:xfrm>
            <a:off x="1331673" y="1992097"/>
            <a:ext cx="6480029" cy="3240304"/>
            <a:chOff x="536" y="9984"/>
            <a:chExt cx="10206" cy="5104"/>
          </a:xfrm>
        </p:grpSpPr>
        <p:pic>
          <p:nvPicPr>
            <p:cNvPr id="43012" name="Picture 5" descr="figure\book2.JPG"/>
            <p:cNvPicPr>
              <a:picLocks noChangeAspect="1" noChangeArrowheads="1"/>
            </p:cNvPicPr>
            <p:nvPr/>
          </p:nvPicPr>
          <p:blipFill>
            <a:blip r:embed="rId3" cstate="print"/>
            <a:srcRect b="27667"/>
            <a:stretch>
              <a:fillRect/>
            </a:stretch>
          </p:blipFill>
          <p:spPr bwMode="auto">
            <a:xfrm>
              <a:off x="536" y="9984"/>
              <a:ext cx="10206" cy="4526"/>
            </a:xfrm>
            <a:prstGeom prst="rect">
              <a:avLst/>
            </a:prstGeom>
            <a:noFill/>
            <a:ln w="9525">
              <a:noFill/>
              <a:miter lim="800000"/>
              <a:headEnd/>
              <a:tailEnd/>
            </a:ln>
          </p:spPr>
        </p:pic>
        <p:sp>
          <p:nvSpPr>
            <p:cNvPr id="43013" name="Text Box 6"/>
            <p:cNvSpPr txBox="1">
              <a:spLocks noChangeArrowheads="1"/>
            </p:cNvSpPr>
            <p:nvPr/>
          </p:nvSpPr>
          <p:spPr bwMode="auto">
            <a:xfrm>
              <a:off x="1559" y="14368"/>
              <a:ext cx="8301" cy="720"/>
            </a:xfrm>
            <a:prstGeom prst="rect">
              <a:avLst/>
            </a:prstGeom>
            <a:noFill/>
            <a:ln w="9525">
              <a:noFill/>
              <a:miter lim="800000"/>
            </a:ln>
          </p:spPr>
          <p:txBody>
            <a:bodyPr/>
            <a:lstStyle/>
            <a:p>
              <a:pPr marL="0" marR="0" lvl="0" indent="0" algn="ctr" defTabSz="914400" rtl="0" eaLnBrk="1" fontAlgn="base" latinLnBrk="0" hangingPunct="1">
                <a:lnSpc>
                  <a:spcPct val="100000"/>
                </a:lnSpc>
                <a:spcBef>
                  <a:spcPts val="750"/>
                </a:spcBef>
                <a:spcAft>
                  <a:spcPts val="800"/>
                </a:spcAft>
                <a:buClrTx/>
                <a:buSzTx/>
                <a:buFontTx/>
                <a:buNone/>
                <a:defRPr/>
              </a:pPr>
              <a:r>
                <a:rPr kumimoji="1" lang="zh-CN" altLang="en-US" sz="2000" b="0" i="0" u="none" strike="noStrike" kern="1200" cap="none" spc="0" normalizeH="0" baseline="0" noProof="0" dirty="0">
                  <a:ln>
                    <a:noFill/>
                  </a:ln>
                  <a:solidFill>
                    <a:srgbClr val="000000"/>
                  </a:solidFill>
                  <a:effectLst/>
                  <a:uLnTx/>
                  <a:uFillTx/>
                  <a:ea typeface="+mj-ea"/>
                  <a:cs typeface="Times New Roman" panose="02020603050405020304" pitchFamily="18" charset="0"/>
                </a:rPr>
                <a:t>图</a:t>
              </a:r>
              <a:r>
                <a:rPr kumimoji="1" lang="en-US" altLang="zh-CN" sz="2000" b="0" i="0" u="none" strike="noStrike" kern="1200" cap="none" spc="0" normalizeH="0" baseline="0" noProof="0" dirty="0">
                  <a:ln>
                    <a:noFill/>
                  </a:ln>
                  <a:solidFill>
                    <a:srgbClr val="000000"/>
                  </a:solidFill>
                  <a:effectLst/>
                  <a:uLnTx/>
                  <a:uFillTx/>
                  <a:ea typeface="+mj-ea"/>
                  <a:cs typeface="Times New Roman" panose="02020603050405020304" pitchFamily="18" charset="0"/>
                </a:rPr>
                <a:t>5.15</a:t>
              </a:r>
            </a:p>
          </p:txBody>
        </p:sp>
      </p:grpSp>
      <p:sp>
        <p:nvSpPr>
          <p:cNvPr id="3" name="页脚占位符 2"/>
          <p:cNvSpPr>
            <a:spLocks noGrp="1"/>
          </p:cNvSpPr>
          <p:nvPr>
            <p:ph type="ftr" sz="quarter" idx="11"/>
          </p:nvPr>
        </p:nvSpPr>
        <p:spPr/>
        <p:txBody>
          <a:bodyPr/>
          <a:lstStyle/>
          <a:p>
            <a:r>
              <a:rPr lang="zh-CN" altLang="en-US"/>
              <a:t>集成光电子学概论</a:t>
            </a:r>
            <a:endParaRPr lang="zh-CN" altLang="en-US" dirty="0"/>
          </a:p>
        </p:txBody>
      </p:sp>
      <p:sp>
        <p:nvSpPr>
          <p:cNvPr id="4" name="灯片编号占位符 3"/>
          <p:cNvSpPr>
            <a:spLocks noGrp="1"/>
          </p:cNvSpPr>
          <p:nvPr>
            <p:ph type="sldNum" sz="quarter" idx="12"/>
          </p:nvPr>
        </p:nvSpPr>
        <p:spPr/>
        <p:txBody>
          <a:bodyPr/>
          <a:lstStyle/>
          <a:p>
            <a:fld id="{CCC6EFF6-F6F6-48A4-8B6A-DDF075469E09}" type="slidenum">
              <a:rPr lang="zh-CN" altLang="en-US" smtClean="0"/>
              <a:t>92</a:t>
            </a:fld>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99592" y="2204864"/>
            <a:ext cx="7488832" cy="3477875"/>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则测量得到的均方功率波动可以简化为：</a:t>
            </a:r>
          </a:p>
          <a:p>
            <a:pPr marR="0" lvl="0" algn="l" defTabSz="914400" rtl="0" eaLnBrk="1" fontAlgn="base" latinLnBrk="0" hangingPunct="1">
              <a:lnSpc>
                <a:spcPct val="10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如果测量时采用的滤波器中心频率为</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，并且相对于被测的波动光谱来说是窄带的话，并定义</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，则可以得到：</a:t>
            </a:r>
          </a:p>
          <a:p>
            <a:pPr marR="0" lvl="0" algn="l" defTabSz="914400" rtl="0" eaLnBrk="1" fontAlgn="base" latinLnBrk="0" hangingPunct="1">
              <a:lnSpc>
                <a:spcPct val="100000"/>
              </a:lnSpc>
              <a:spcBef>
                <a:spcPts val="1800"/>
              </a:spcBef>
              <a:spcAft>
                <a:spcPts val="18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这个公式可如图</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5.15</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所示，注意到</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有效测量带宽是</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2</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f</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，因为我们要包括正的和负的频率。</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2847975" y="2634952"/>
          <a:ext cx="3448050" cy="609600"/>
        </p:xfrm>
        <a:graphic>
          <a:graphicData uri="http://schemas.openxmlformats.org/presentationml/2006/ole">
            <mc:AlternateContent xmlns:mc="http://schemas.openxmlformats.org/markup-compatibility/2006">
              <mc:Choice xmlns:v="urn:schemas-microsoft-com:vml" Requires="v">
                <p:oleObj name="公式" r:id="rId3" imgW="2197100" imgH="393700" progId="Equation.3">
                  <p:embed/>
                </p:oleObj>
              </mc:Choice>
              <mc:Fallback>
                <p:oleObj name="公式" r:id="rId3" imgW="2197100" imgH="3937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2634952"/>
                        <a:ext cx="34480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2300287" y="4077072"/>
          <a:ext cx="4543425" cy="504825"/>
        </p:xfrm>
        <a:graphic>
          <a:graphicData uri="http://schemas.openxmlformats.org/presentationml/2006/ole">
            <mc:AlternateContent xmlns:mc="http://schemas.openxmlformats.org/markup-compatibility/2006">
              <mc:Choice xmlns:v="urn:schemas-microsoft-com:vml" Requires="v">
                <p:oleObj name="公式" r:id="rId5" imgW="2959100" imgH="330200" progId="Equation.3">
                  <p:embed/>
                </p:oleObj>
              </mc:Choice>
              <mc:Fallback>
                <p:oleObj name="公式" r:id="rId5" imgW="2959100" imgH="3302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0287" y="4077072"/>
                        <a:ext cx="45434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522843" y="2636912"/>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(5.4.39)</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矩形 8"/>
          <p:cNvSpPr/>
          <p:nvPr/>
        </p:nvSpPr>
        <p:spPr>
          <a:xfrm>
            <a:off x="7515679" y="4005064"/>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(5.4.40)</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r>
              <a:rPr lang="zh-CN" altLang="en-US"/>
              <a:t>集成光电子学概论</a:t>
            </a:r>
            <a:endParaRPr lang="zh-CN" altLang="en-US" dirty="0"/>
          </a:p>
        </p:txBody>
      </p:sp>
      <p:sp>
        <p:nvSpPr>
          <p:cNvPr id="10" name="灯片编号占位符 9"/>
          <p:cNvSpPr>
            <a:spLocks noGrp="1"/>
          </p:cNvSpPr>
          <p:nvPr>
            <p:ph type="sldNum" sz="quarter" idx="12"/>
          </p:nvPr>
        </p:nvSpPr>
        <p:spPr/>
        <p:txBody>
          <a:bodyPr/>
          <a:lstStyle/>
          <a:p>
            <a:fld id="{CCC6EFF6-F6F6-48A4-8B6A-DDF075469E09}" type="slidenum">
              <a:rPr lang="zh-CN" altLang="en-US" smtClean="0"/>
              <a:t>93</a:t>
            </a:fld>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5.4.4 </a:t>
            </a:r>
            <a:r>
              <a:rPr lang="en-US" altLang="zh-CN" sz="4000" dirty="0">
                <a:solidFill>
                  <a:schemeClr val="bg1"/>
                </a:solidFill>
                <a:latin typeface="Times New Roman" panose="02020603050405020304" pitchFamily="18" charset="0"/>
                <a:ea typeface="+mn-ea"/>
                <a:cs typeface="Times New Roman" panose="02020603050405020304" pitchFamily="18" charset="0"/>
              </a:rPr>
              <a:t>RIN</a:t>
            </a:r>
            <a:r>
              <a:rPr lang="zh-CN" altLang="en-US" sz="4000" dirty="0">
                <a:solidFill>
                  <a:schemeClr val="bg1"/>
                </a:solidFill>
                <a:latin typeface="Times New Roman" panose="02020603050405020304" pitchFamily="18" charset="0"/>
                <a:ea typeface="+mn-ea"/>
                <a:cs typeface="Times New Roman" panose="02020603050405020304" pitchFamily="18" charset="0"/>
              </a:rPr>
              <a:t>和谱密度函数</a:t>
            </a:r>
            <a:endParaRPr lang="zh-CN" altLang="en-US" sz="4800" dirty="0">
              <a:solidFill>
                <a:schemeClr val="bg1"/>
              </a:solidFill>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899592" y="2060848"/>
            <a:ext cx="7416824" cy="4247317"/>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利用噪声和信号的频谱，我们可以</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重新定义相对强度噪声</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a:t>
            </a:r>
          </a:p>
          <a:p>
            <a:pPr marR="0" lvl="0" algn="l" defTabSz="914400" rtl="0" eaLnBrk="1" fontAlgn="base" latinLnBrk="0" hangingPunct="1">
              <a:lnSpc>
                <a:spcPct val="100000"/>
              </a:lnSpc>
              <a:spcBef>
                <a:spcPts val="2400"/>
              </a:spcBef>
              <a:spcAft>
                <a:spcPts val="240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这里的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是测量时的滤波器带宽。由于测量的滤波器带宽通常会随环境不同而变化，所以考查激光时通常使用单位波长的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来评价。完全的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可以用单位波长的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在整个系统的测量范围内积分来获得。在设计通信系统时，设定的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SNR</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或者</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BER</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会对激光的整个</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限定一个最大值。如果</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频谱是平坦的，那么需要的单位波长的</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应该为：</a:t>
            </a:r>
          </a:p>
          <a:p>
            <a:pPr marR="0" lvl="0" algn="ctr" defTabSz="914400" rtl="0" eaLnBrk="1" fontAlgn="base" latinLnBrk="0" hangingPunct="1">
              <a:lnSpc>
                <a:spcPct val="100000"/>
              </a:lnSpc>
              <a:spcBef>
                <a:spcPts val="120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RIN(dB/Hz)=RIN(dB)-10log</a:t>
            </a:r>
            <a:r>
              <a:rPr kumimoji="1" lang="en-US" altLang="zh-CN" sz="20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10</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 [in Hz])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R="0" lvl="0" algn="l" defTabSz="914400" rtl="0" eaLnBrk="1" fontAlgn="base" latinLnBrk="0" hangingPunct="1">
              <a:lnSpc>
                <a:spcPct val="100000"/>
              </a:lnSpc>
              <a:spcBef>
                <a:spcPct val="0"/>
              </a:spcBef>
              <a:spcAft>
                <a:spcPct val="0"/>
              </a:spcAft>
              <a:buClrTx/>
              <a:buSzTx/>
              <a:defRPr/>
            </a:pP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7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3738562" y="2524844"/>
          <a:ext cx="1666875" cy="685800"/>
        </p:xfrm>
        <a:graphic>
          <a:graphicData uri="http://schemas.openxmlformats.org/presentationml/2006/ole">
            <mc:AlternateContent xmlns:mc="http://schemas.openxmlformats.org/markup-compatibility/2006">
              <mc:Choice xmlns:v="urn:schemas-microsoft-com:vml" Requires="v">
                <p:oleObj name="公式" r:id="rId3" imgW="1028065" imgH="431800" progId="Equation.3">
                  <p:embed/>
                </p:oleObj>
              </mc:Choice>
              <mc:Fallback>
                <p:oleObj name="公式" r:id="rId3" imgW="1028065" imgH="4318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8562" y="2524844"/>
                        <a:ext cx="1666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7527508" y="2666529"/>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(5.4.41)</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7527508" y="5229200"/>
            <a:ext cx="115929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(5.4.42)</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r>
              <a:rPr lang="zh-CN" altLang="en-US"/>
              <a:t>集成光电子学概论</a:t>
            </a:r>
            <a:endParaRPr lang="zh-CN" altLang="en-US" dirty="0"/>
          </a:p>
        </p:txBody>
      </p:sp>
      <p:sp>
        <p:nvSpPr>
          <p:cNvPr id="8" name="灯片编号占位符 7"/>
          <p:cNvSpPr>
            <a:spLocks noGrp="1"/>
          </p:cNvSpPr>
          <p:nvPr>
            <p:ph type="sldNum" sz="quarter" idx="12"/>
          </p:nvPr>
        </p:nvSpPr>
        <p:spPr/>
        <p:txBody>
          <a:bodyPr/>
          <a:lstStyle/>
          <a:p>
            <a:fld id="{CCC6EFF6-F6F6-48A4-8B6A-DDF075469E09}" type="slidenum">
              <a:rPr lang="zh-CN" altLang="en-US" smtClean="0"/>
              <a:t>94</a:t>
            </a:fld>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5.5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半导体激光器的啁啾</a:t>
            </a:r>
          </a:p>
        </p:txBody>
      </p:sp>
      <p:sp>
        <p:nvSpPr>
          <p:cNvPr id="3" name="Rectangle 8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8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8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 name="TextBox 1"/>
          <p:cNvSpPr txBox="1"/>
          <p:nvPr/>
        </p:nvSpPr>
        <p:spPr>
          <a:xfrm>
            <a:off x="457200" y="1838657"/>
            <a:ext cx="8229600" cy="4708981"/>
          </a:xfrm>
          <a:prstGeom prst="rect">
            <a:avLst/>
          </a:prstGeom>
          <a:noFill/>
        </p:spPr>
        <p:txBody>
          <a:bodyPr wrap="square" rtlCol="0">
            <a:spAutoFit/>
          </a:bodyPr>
          <a:lstStyle/>
          <a:p>
            <a:pPr marR="0" lvl="0" algn="l" defTabSz="914400" rtl="0" eaLnBrk="1" fontAlgn="base" latinLnBrk="0" hangingPunct="1">
              <a:lnSpc>
                <a:spcPct val="100000"/>
              </a:lnSpc>
              <a:spcBef>
                <a:spcPct val="0"/>
              </a:spcBef>
              <a:spcAft>
                <a:spcPct val="0"/>
              </a:spcAft>
              <a:buClrTx/>
              <a:buSzTx/>
              <a:defRPr/>
            </a:pPr>
            <a:r>
              <a:rPr lang="zh-CN" altLang="en-US" sz="3200" b="1" dirty="0">
                <a:solidFill>
                  <a:srgbClr val="000000"/>
                </a:solidFill>
              </a:rPr>
              <a:t>（一）</a:t>
            </a:r>
            <a:r>
              <a:rPr kumimoji="1" lang="zh-CN"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小信号动态调制下的频率啁啾</a:t>
            </a:r>
          </a:p>
          <a:p>
            <a:pPr marL="342265" marR="0" lvl="0" algn="l" defTabSz="914400" rtl="0" eaLnBrk="1" fontAlgn="base" latinLnBrk="0" hangingPunct="1">
              <a:lnSpc>
                <a:spcPct val="100000"/>
              </a:lnSpc>
              <a:spcBef>
                <a:spcPts val="2400"/>
              </a:spcBef>
              <a:spcAft>
                <a:spcPts val="1200"/>
              </a:spcAft>
              <a:buClrTx/>
              <a:buSzTx/>
              <a:defRPr/>
            </a:pP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激光器振荡频率应满足如下关系：</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algn="l" defTabSz="914400" rtl="0" eaLnBrk="1" fontAlgn="base" latinLnBrk="0" hangingPunct="1">
              <a:lnSpc>
                <a:spcPct val="100000"/>
              </a:lnSpc>
              <a:spcBef>
                <a:spcPct val="0"/>
              </a:spcBef>
              <a:spcAft>
                <a:spcPct val="0"/>
              </a:spcAft>
              <a:buClrTx/>
              <a:buSzTx/>
              <a:defRPr/>
            </a:pPr>
            <a:endPar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algn="l" defTabSz="914400" rtl="0" eaLnBrk="1" fontAlgn="base" latinLnBrk="0" hangingPunct="1">
              <a:lnSpc>
                <a:spcPct val="100000"/>
              </a:lnSpc>
              <a:spcBef>
                <a:spcPct val="0"/>
              </a:spcBef>
              <a:spcAft>
                <a:spcPct val="0"/>
              </a:spcAft>
              <a:buClrTx/>
              <a:buSzTx/>
              <a:defRPr/>
            </a:pP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en-US" altLang="zh-CN" b="0"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en-US" altLang="zh-CN" b="0" i="1"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分别为有源区和无源区的长度，</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分别为两区的有效折射率，</a:t>
            </a:r>
            <a:r>
              <a:rPr kumimoji="1" lang="en-US" altLang="zh-CN"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为模式的数目。</a:t>
            </a:r>
          </a:p>
          <a:p>
            <a:pPr marL="342265" marR="0" lvl="0" algn="l" defTabSz="914400" rtl="0" eaLnBrk="1" fontAlgn="base" latinLnBrk="0" hangingPunct="1">
              <a:lnSpc>
                <a:spcPct val="100000"/>
              </a:lnSpc>
              <a:spcBef>
                <a:spcPct val="0"/>
              </a:spcBef>
              <a:spcAft>
                <a:spcPct val="0"/>
              </a:spcAft>
              <a:buClrTx/>
              <a:buSzTx/>
              <a:defRPr/>
            </a:pP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对上式取微分，得第一项为：</a:t>
            </a:r>
          </a:p>
          <a:p>
            <a:pPr marL="342265" marR="0" lvl="0" algn="l" defTabSz="914400" rtl="0" eaLnBrk="1" fontAlgn="base" latinLnBrk="0" hangingPunct="1">
              <a:lnSpc>
                <a:spcPct val="100000"/>
              </a:lnSpc>
              <a:spcBef>
                <a:spcPts val="1800"/>
              </a:spcBef>
              <a:spcAft>
                <a:spcPts val="1800"/>
              </a:spcAft>
              <a:buClrTx/>
              <a:buSzTx/>
              <a:defRPr/>
            </a:pP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algn="l" defTabSz="914400" rtl="0" eaLnBrk="1" fontAlgn="base" latinLnBrk="0" hangingPunct="1">
              <a:lnSpc>
                <a:spcPct val="100000"/>
              </a:lnSpc>
              <a:spcBef>
                <a:spcPct val="0"/>
              </a:spcBef>
              <a:spcAft>
                <a:spcPct val="0"/>
              </a:spcAft>
              <a:buClrTx/>
              <a:buSzTx/>
              <a:defRPr/>
            </a:pP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上式</a:t>
            </a: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表示群折射率。</a:t>
            </a:r>
          </a:p>
          <a:p>
            <a:pPr marR="0" lvl="0" algn="l" defTabSz="914400" rtl="0" eaLnBrk="1" fontAlgn="base" latinLnBrk="0" hangingPunct="1">
              <a:lnSpc>
                <a:spcPct val="100000"/>
              </a:lnSpc>
              <a:spcBef>
                <a:spcPct val="0"/>
              </a:spcBef>
              <a:spcAft>
                <a:spcPct val="0"/>
              </a:spcAft>
              <a:buClrTx/>
              <a:buSzTx/>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3396937" y="2943225"/>
          <a:ext cx="2350126" cy="628650"/>
        </p:xfrm>
        <a:graphic>
          <a:graphicData uri="http://schemas.openxmlformats.org/presentationml/2006/ole">
            <mc:AlternateContent xmlns:mc="http://schemas.openxmlformats.org/markup-compatibility/2006">
              <mc:Choice xmlns:v="urn:schemas-microsoft-com:vml" Requires="v">
                <p:oleObj name="公式" r:id="rId3" imgW="1282700" imgH="368300" progId="Equation.3">
                  <p:embed/>
                </p:oleObj>
              </mc:Choice>
              <mc:Fallback>
                <p:oleObj name="公式" r:id="rId3" imgW="1282700" imgH="3683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6937" y="2943225"/>
                        <a:ext cx="2350126"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6444208" y="3600450"/>
          <a:ext cx="244169" cy="285750"/>
        </p:xfrm>
        <a:graphic>
          <a:graphicData uri="http://schemas.openxmlformats.org/presentationml/2006/ole">
            <mc:AlternateContent xmlns:mc="http://schemas.openxmlformats.org/markup-compatibility/2006">
              <mc:Choice xmlns:v="urn:schemas-microsoft-com:vml" Requires="v">
                <p:oleObj name="公式" r:id="rId5" imgW="177800" imgH="228600" progId="Equation.3">
                  <p:embed/>
                </p:oleObj>
              </mc:Choice>
              <mc:Fallback>
                <p:oleObj name="公式" r:id="rId5" imgW="177800" imgH="2286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3600450"/>
                        <a:ext cx="244169"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nvGraphicFramePr>
        <p:xfrm>
          <a:off x="6836866" y="3571875"/>
          <a:ext cx="264516" cy="314325"/>
        </p:xfrm>
        <a:graphic>
          <a:graphicData uri="http://schemas.openxmlformats.org/presentationml/2006/ole">
            <mc:AlternateContent xmlns:mc="http://schemas.openxmlformats.org/markup-compatibility/2006">
              <mc:Choice xmlns:v="urn:schemas-microsoft-com:vml" Requires="v">
                <p:oleObj name="公式" r:id="rId7" imgW="190500" imgH="241300" progId="Equation.3">
                  <p:embed/>
                </p:oleObj>
              </mc:Choice>
              <mc:Fallback>
                <p:oleObj name="公式" r:id="rId7" imgW="190500" imgH="241300" progId="Equation.3">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6866" y="3571875"/>
                        <a:ext cx="264516"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1677580" y="4807049"/>
          <a:ext cx="5788839" cy="638175"/>
        </p:xfrm>
        <a:graphic>
          <a:graphicData uri="http://schemas.openxmlformats.org/presentationml/2006/ole">
            <mc:AlternateContent xmlns:mc="http://schemas.openxmlformats.org/markup-compatibility/2006">
              <mc:Choice xmlns:v="urn:schemas-microsoft-com:vml" Requires="v">
                <p:oleObj name="公式" r:id="rId9" imgW="3937000" imgH="457200" progId="Equation.3">
                  <p:embed/>
                </p:oleObj>
              </mc:Choice>
              <mc:Fallback>
                <p:oleObj name="公式" r:id="rId9" imgW="3937000" imgH="457200" progId="Equation.3">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7580" y="4807049"/>
                        <a:ext cx="5788839"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1619672" y="5424959"/>
          <a:ext cx="417122" cy="400050"/>
        </p:xfrm>
        <a:graphic>
          <a:graphicData uri="http://schemas.openxmlformats.org/presentationml/2006/ole">
            <mc:AlternateContent xmlns:mc="http://schemas.openxmlformats.org/markup-compatibility/2006">
              <mc:Choice xmlns:v="urn:schemas-microsoft-com:vml" Requires="v">
                <p:oleObj name="公式" r:id="rId11" imgW="228600" imgH="241300" progId="Equation.3">
                  <p:embed/>
                </p:oleObj>
              </mc:Choice>
              <mc:Fallback>
                <p:oleObj name="公式" r:id="rId11" imgW="228600" imgH="241300" progId="Equation.3">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672" y="5424959"/>
                        <a:ext cx="41712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557596" y="3023099"/>
            <a:ext cx="107387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(5.5.1)</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矩形 13"/>
          <p:cNvSpPr/>
          <p:nvPr/>
        </p:nvSpPr>
        <p:spPr>
          <a:xfrm>
            <a:off x="7557596" y="4839543"/>
            <a:ext cx="107387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(5.5.2)</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页脚占位符 14"/>
          <p:cNvSpPr>
            <a:spLocks noGrp="1"/>
          </p:cNvSpPr>
          <p:nvPr>
            <p:ph type="ftr" sz="quarter" idx="11"/>
          </p:nvPr>
        </p:nvSpPr>
        <p:spPr/>
        <p:txBody>
          <a:bodyPr/>
          <a:lstStyle/>
          <a:p>
            <a:r>
              <a:rPr lang="zh-CN" altLang="en-US"/>
              <a:t>集成光电子学概论</a:t>
            </a:r>
            <a:endParaRPr lang="zh-CN" altLang="en-US" dirty="0"/>
          </a:p>
        </p:txBody>
      </p:sp>
      <p:sp>
        <p:nvSpPr>
          <p:cNvPr id="16" name="灯片编号占位符 15"/>
          <p:cNvSpPr>
            <a:spLocks noGrp="1"/>
          </p:cNvSpPr>
          <p:nvPr>
            <p:ph type="sldNum" sz="quarter" idx="12"/>
          </p:nvPr>
        </p:nvSpPr>
        <p:spPr/>
        <p:txBody>
          <a:bodyPr/>
          <a:lstStyle/>
          <a:p>
            <a:fld id="{CCC6EFF6-F6F6-48A4-8B6A-DDF075469E09}" type="slidenum">
              <a:rPr lang="zh-CN" altLang="en-US" smtClean="0"/>
              <a:t>95</a:t>
            </a:fld>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5.5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半导体激光器的啁啾</a:t>
            </a:r>
          </a:p>
        </p:txBody>
      </p:sp>
      <p:sp>
        <p:nvSpPr>
          <p:cNvPr id="8" name="Rectangle 8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8"/>
          <p:cNvSpPr>
            <a:spLocks noChangeArrowheads="1"/>
          </p:cNvSpPr>
          <p:nvPr/>
        </p:nvSpPr>
        <p:spPr bwMode="auto">
          <a:xfrm>
            <a:off x="0" y="962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90"/>
          <p:cNvSpPr>
            <a:spLocks noChangeArrowheads="1"/>
          </p:cNvSpPr>
          <p:nvPr/>
        </p:nvSpPr>
        <p:spPr bwMode="auto">
          <a:xfrm>
            <a:off x="0" y="2200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9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95"/>
          <p:cNvSpPr>
            <a:spLocks noChangeArrowheads="1"/>
          </p:cNvSpPr>
          <p:nvPr/>
        </p:nvSpPr>
        <p:spPr bwMode="auto">
          <a:xfrm>
            <a:off x="0" y="647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 name="Rectangle 10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Rectangle 1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30" name="组合 29"/>
          <p:cNvGrpSpPr/>
          <p:nvPr/>
        </p:nvGrpSpPr>
        <p:grpSpPr>
          <a:xfrm>
            <a:off x="457200" y="1196752"/>
            <a:ext cx="8229600" cy="5632311"/>
            <a:chOff x="457200" y="1196752"/>
            <a:chExt cx="8229600" cy="5632311"/>
          </a:xfrm>
        </p:grpSpPr>
        <p:sp>
          <p:nvSpPr>
            <p:cNvPr id="2" name="TextBox 1"/>
            <p:cNvSpPr txBox="1"/>
            <p:nvPr/>
          </p:nvSpPr>
          <p:spPr>
            <a:xfrm>
              <a:off x="457200" y="1196752"/>
              <a:ext cx="8229600" cy="5632311"/>
            </a:xfrm>
            <a:prstGeom prst="rect">
              <a:avLst/>
            </a:prstGeom>
            <a:noFill/>
          </p:spPr>
          <p:txBody>
            <a:bodyPr wrap="square" rtlCol="0">
              <a:spAutoFit/>
            </a:bodyPr>
            <a:lstStyle/>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对无源区部分有</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所以</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令</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a:t>
              </a:r>
            </a:p>
            <a:p>
              <a:pPr marL="342265" marR="0" lvl="0" indent="0" algn="l" defTabSz="914400" rtl="0" eaLnBrk="1" fontAlgn="base" latinLnBrk="0" hangingPunct="1">
                <a:lnSpc>
                  <a:spcPct val="2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表示有源区材料的折射率。上式中用</a:t>
              </a:r>
              <a:r>
                <a:rPr lang="zh-CN" altLang="en-US" sz="2000" dirty="0">
                  <a:solidFill>
                    <a:srgbClr val="000000"/>
                  </a:solidFill>
                </a:rPr>
                <a:t>到</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了</a:t>
              </a:r>
            </a:p>
            <a:p>
              <a:pPr marL="342265" marR="0" lvl="0" indent="0" algn="l" defTabSz="914400" rtl="0" eaLnBrk="1" fontAlgn="base" latinLnBrk="0" hangingPunct="1">
                <a:lnSpc>
                  <a:spcPct val="200000"/>
                </a:lnSpc>
                <a:spcBef>
                  <a:spcPct val="0"/>
                </a:spcBef>
                <a:spcAft>
                  <a:spcPct val="0"/>
                </a:spcAft>
                <a:buClrTx/>
                <a:buSzTx/>
                <a:buFontTx/>
                <a:buNone/>
                <a:defRPr/>
              </a:pPr>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因</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，所以</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3" name="对象 2"/>
            <p:cNvGraphicFramePr>
              <a:graphicFrameLocks noChangeAspect="1"/>
            </p:cNvGraphicFramePr>
            <p:nvPr/>
          </p:nvGraphicFramePr>
          <p:xfrm>
            <a:off x="3781425" y="1432124"/>
            <a:ext cx="1581150" cy="352425"/>
          </p:xfrm>
          <a:graphic>
            <a:graphicData uri="http://schemas.openxmlformats.org/presentationml/2006/ole">
              <mc:AlternateContent xmlns:mc="http://schemas.openxmlformats.org/markup-compatibility/2006">
                <mc:Choice xmlns:v="urn:schemas-microsoft-com:vml" Requires="v">
                  <p:oleObj name="公式" r:id="rId3" imgW="1078865" imgH="241300" progId="Equation.3">
                    <p:embed/>
                  </p:oleObj>
                </mc:Choice>
                <mc:Fallback>
                  <p:oleObj name="公式" r:id="rId3" imgW="1078865" imgH="2413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425" y="1432124"/>
                          <a:ext cx="158115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3567112" y="1840530"/>
            <a:ext cx="2009775" cy="609600"/>
          </p:xfrm>
          <a:graphic>
            <a:graphicData uri="http://schemas.openxmlformats.org/presentationml/2006/ole">
              <mc:AlternateContent xmlns:mc="http://schemas.openxmlformats.org/markup-compatibility/2006">
                <mc:Choice xmlns:v="urn:schemas-microsoft-com:vml" Requires="v">
                  <p:oleObj name="公式" r:id="rId5" imgW="1358900" imgH="419100" progId="Equation.3">
                    <p:embed/>
                  </p:oleObj>
                </mc:Choice>
                <mc:Fallback>
                  <p:oleObj name="公式" r:id="rId5" imgW="1358900" imgH="4191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7112" y="1840530"/>
                          <a:ext cx="20097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695700" y="2503357"/>
            <a:ext cx="1752600" cy="647700"/>
          </p:xfrm>
          <a:graphic>
            <a:graphicData uri="http://schemas.openxmlformats.org/presentationml/2006/ole">
              <mc:AlternateContent xmlns:mc="http://schemas.openxmlformats.org/markup-compatibility/2006">
                <mc:Choice xmlns:v="urn:schemas-microsoft-com:vml" Requires="v">
                  <p:oleObj name="公式" r:id="rId7" imgW="1193800" imgH="444500" progId="Equation.3">
                    <p:embed/>
                  </p:oleObj>
                </mc:Choice>
                <mc:Fallback>
                  <p:oleObj name="公式" r:id="rId7" imgW="1193800" imgH="444500" progId="Equation.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5700" y="2503357"/>
                          <a:ext cx="17526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1276350" y="3148644"/>
            <a:ext cx="1343025" cy="590550"/>
          </p:xfrm>
          <a:graphic>
            <a:graphicData uri="http://schemas.openxmlformats.org/presentationml/2006/ole">
              <mc:AlternateContent xmlns:mc="http://schemas.openxmlformats.org/markup-compatibility/2006">
                <mc:Choice xmlns:v="urn:schemas-microsoft-com:vml" Requires="v">
                  <p:oleObj name="公式" r:id="rId9" imgW="913765" imgH="406400" progId="Equation.3">
                    <p:embed/>
                  </p:oleObj>
                </mc:Choice>
                <mc:Fallback>
                  <p:oleObj name="公式" r:id="rId9" imgW="913765" imgH="406400" progId="Equation.3">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6350" y="3148644"/>
                          <a:ext cx="13430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567112" y="3630563"/>
            <a:ext cx="2009775" cy="609600"/>
          </p:xfrm>
          <a:graphic>
            <a:graphicData uri="http://schemas.openxmlformats.org/presentationml/2006/ole">
              <mc:AlternateContent xmlns:mc="http://schemas.openxmlformats.org/markup-compatibility/2006">
                <mc:Choice xmlns:v="urn:schemas-microsoft-com:vml" Requires="v">
                  <p:oleObj name="公式" r:id="rId11" imgW="1358900" imgH="419100" progId="Equation.3">
                    <p:embed/>
                  </p:oleObj>
                </mc:Choice>
                <mc:Fallback>
                  <p:oleObj name="公式" r:id="rId11" imgW="1358900" imgH="419100" progId="Equation.3">
                    <p:embed/>
                    <p:pic>
                      <p:nvPicPr>
                        <p:cNvPr id="0" name="对象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7112" y="3630563"/>
                          <a:ext cx="200977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nvGraphicFramePr>
          <p:xfrm>
            <a:off x="3481386" y="4979112"/>
            <a:ext cx="2181225" cy="361950"/>
          </p:xfrm>
          <a:graphic>
            <a:graphicData uri="http://schemas.openxmlformats.org/presentationml/2006/ole">
              <mc:AlternateContent xmlns:mc="http://schemas.openxmlformats.org/markup-compatibility/2006">
                <mc:Choice xmlns:v="urn:schemas-microsoft-com:vml" Requires="v">
                  <p:oleObj name="公式" r:id="rId13" imgW="1358900" imgH="228600" progId="Equation.3">
                    <p:embed/>
                  </p:oleObj>
                </mc:Choice>
                <mc:Fallback>
                  <p:oleObj name="公式" r:id="rId13" imgW="1358900" imgH="228600" progId="Equation.3">
                    <p:embed/>
                    <p:pic>
                      <p:nvPicPr>
                        <p:cNvPr id="0" name="对象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1386" y="4979112"/>
                          <a:ext cx="218122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nvGraphicFramePr>
          <p:xfrm>
            <a:off x="1200150" y="5612944"/>
            <a:ext cx="1181100" cy="533400"/>
          </p:xfrm>
          <a:graphic>
            <a:graphicData uri="http://schemas.openxmlformats.org/presentationml/2006/ole">
              <mc:AlternateContent xmlns:mc="http://schemas.openxmlformats.org/markup-compatibility/2006">
                <mc:Choice xmlns:v="urn:schemas-microsoft-com:vml" Requires="v">
                  <p:oleObj name="公式" r:id="rId15" imgW="850265" imgH="393700" progId="Equation.3">
                    <p:embed/>
                  </p:oleObj>
                </mc:Choice>
                <mc:Fallback>
                  <p:oleObj name="公式" r:id="rId15" imgW="850265" imgH="393700" progId="Equation.3">
                    <p:embed/>
                    <p:pic>
                      <p:nvPicPr>
                        <p:cNvPr id="0" name="对象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150" y="5612944"/>
                          <a:ext cx="11811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nvGraphicFramePr>
          <p:xfrm>
            <a:off x="3781425" y="5627464"/>
            <a:ext cx="1619250" cy="542925"/>
          </p:xfrm>
          <a:graphic>
            <a:graphicData uri="http://schemas.openxmlformats.org/presentationml/2006/ole">
              <mc:AlternateContent xmlns:mc="http://schemas.openxmlformats.org/markup-compatibility/2006">
                <mc:Choice xmlns:v="urn:schemas-microsoft-com:vml" Requires="v">
                  <p:oleObj name="公式" r:id="rId17" imgW="1167765" imgH="393700" progId="Equation.3">
                    <p:embed/>
                  </p:oleObj>
                </mc:Choice>
                <mc:Fallback>
                  <p:oleObj name="公式" r:id="rId17" imgW="1167765" imgH="393700" progId="Equation.3">
                    <p:embed/>
                    <p:pic>
                      <p:nvPicPr>
                        <p:cNvPr id="0" name="对象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1425" y="5627464"/>
                          <a:ext cx="1619250"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p:cNvGraphicFramePr>
              <a:graphicFrameLocks noChangeAspect="1"/>
            </p:cNvGraphicFramePr>
            <p:nvPr/>
          </p:nvGraphicFramePr>
          <p:xfrm>
            <a:off x="1475656" y="4447714"/>
            <a:ext cx="276225" cy="352425"/>
          </p:xfrm>
          <a:graphic>
            <a:graphicData uri="http://schemas.openxmlformats.org/presentationml/2006/ole">
              <mc:AlternateContent xmlns:mc="http://schemas.openxmlformats.org/markup-compatibility/2006">
                <mc:Choice xmlns:v="urn:schemas-microsoft-com:vml" Requires="v">
                  <p:oleObj name="公式" r:id="rId19" imgW="177800" imgH="228600" progId="Equation.3">
                    <p:embed/>
                  </p:oleObj>
                </mc:Choice>
                <mc:Fallback>
                  <p:oleObj name="公式" r:id="rId19" imgW="177800" imgH="228600" progId="Equation.3">
                    <p:embed/>
                    <p:pic>
                      <p:nvPicPr>
                        <p:cNvPr id="0" name="对象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5656" y="4447714"/>
                          <a:ext cx="2762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7676331" y="1397055"/>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(5.5.3)</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矩形 13"/>
            <p:cNvSpPr/>
            <p:nvPr/>
          </p:nvSpPr>
          <p:spPr>
            <a:xfrm>
              <a:off x="7676331" y="2045127"/>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(5.5.4)</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矩形 14"/>
            <p:cNvSpPr/>
            <p:nvPr/>
          </p:nvSpPr>
          <p:spPr>
            <a:xfrm>
              <a:off x="7676331" y="3815710"/>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(5.5.5)</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7" name="矩形 26"/>
            <p:cNvSpPr/>
            <p:nvPr/>
          </p:nvSpPr>
          <p:spPr>
            <a:xfrm>
              <a:off x="7676330" y="5612944"/>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(5.5.6)</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8" name="页脚占位符 27"/>
          <p:cNvSpPr>
            <a:spLocks noGrp="1"/>
          </p:cNvSpPr>
          <p:nvPr>
            <p:ph type="ftr" sz="quarter" idx="11"/>
          </p:nvPr>
        </p:nvSpPr>
        <p:spPr/>
        <p:txBody>
          <a:bodyPr/>
          <a:lstStyle/>
          <a:p>
            <a:r>
              <a:rPr lang="zh-CN" altLang="en-US"/>
              <a:t>集成光电子学概论</a:t>
            </a:r>
            <a:endParaRPr lang="zh-CN" altLang="en-US" dirty="0"/>
          </a:p>
        </p:txBody>
      </p:sp>
      <p:sp>
        <p:nvSpPr>
          <p:cNvPr id="29" name="灯片编号占位符 28"/>
          <p:cNvSpPr>
            <a:spLocks noGrp="1"/>
          </p:cNvSpPr>
          <p:nvPr>
            <p:ph type="sldNum" sz="quarter" idx="12"/>
          </p:nvPr>
        </p:nvSpPr>
        <p:spPr/>
        <p:txBody>
          <a:bodyPr/>
          <a:lstStyle/>
          <a:p>
            <a:fld id="{CCC6EFF6-F6F6-48A4-8B6A-DDF075469E09}" type="slidenum">
              <a:rPr lang="zh-CN" altLang="en-US" smtClean="0"/>
              <a:t>96</a:t>
            </a:fld>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5.5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半导体激光器的啁啾</a:t>
            </a:r>
          </a:p>
        </p:txBody>
      </p:sp>
      <p:sp>
        <p:nvSpPr>
          <p:cNvPr id="2" name="TextBox 1"/>
          <p:cNvSpPr txBox="1"/>
          <p:nvPr/>
        </p:nvSpPr>
        <p:spPr>
          <a:xfrm>
            <a:off x="457200" y="1731580"/>
            <a:ext cx="8229600" cy="4799840"/>
          </a:xfrm>
          <a:prstGeom prst="rect">
            <a:avLst/>
          </a:prstGeom>
          <a:noFill/>
        </p:spPr>
        <p:txBody>
          <a:bodyPr wrap="square" rtlCol="0">
            <a:spAutoFit/>
          </a:bodyPr>
          <a:lstStyle/>
          <a:p>
            <a:pPr>
              <a:defRPr/>
            </a:pPr>
            <a:r>
              <a:rPr lang="zh-CN" altLang="en-US" sz="3200" b="1" dirty="0">
                <a:solidFill>
                  <a:srgbClr val="000000"/>
                </a:solidFill>
              </a:rPr>
              <a:t>（二）</a:t>
            </a:r>
            <a:r>
              <a:rPr lang="zh-CN" altLang="zh-CN" sz="3200" b="1" dirty="0">
                <a:solidFill>
                  <a:srgbClr val="000000"/>
                </a:solidFill>
              </a:rPr>
              <a:t>大信号调制下的频率啁啾</a:t>
            </a: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大信号调制下的频谱展宽有以下的简化公式：</a:t>
            </a:r>
          </a:p>
          <a:p>
            <a:pPr marL="342265" marR="0" lvl="0" indent="0" algn="l" defTabSz="914400" rtl="0" eaLnBrk="1" fontAlgn="base" latinLnBrk="0" hangingPunct="1">
              <a:lnSpc>
                <a:spcPct val="200000"/>
              </a:lnSpc>
              <a:spcBef>
                <a:spcPct val="0"/>
              </a:spcBef>
              <a:spcAft>
                <a:spcPct val="0"/>
              </a:spcAft>
              <a:buClrTx/>
              <a:buSzTx/>
              <a:buFontTx/>
              <a:buNone/>
              <a:defRPr/>
            </a:pPr>
            <a:r>
              <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en-US" altLang="zh-CN"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为线宽展宽因子。</a:t>
            </a:r>
            <a:endParaRPr kumimoji="1"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342265" marR="0" lvl="0" indent="0" algn="l" defTabSz="914400" rtl="0" eaLnBrk="1" fontAlgn="base" latinLnBrk="0" hangingPunct="1">
              <a:lnSpc>
                <a:spcPct val="200000"/>
              </a:lnSpc>
              <a:spcBef>
                <a:spcPct val="0"/>
              </a:spcBef>
              <a:spcAft>
                <a:spcPct val="0"/>
              </a:spcAft>
              <a:buClrTx/>
              <a:buSzTx/>
              <a:buFontTx/>
              <a:buNone/>
              <a:defRPr/>
            </a:pPr>
            <a:r>
              <a:rPr kumimoji="1" lang="zh-CN" altLang="zh-CN"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所以，大信号调制下的频率啁啾可由调制信号的形状直接确定。</a:t>
            </a:r>
          </a:p>
          <a:p>
            <a:pPr marL="0" marR="0" lvl="0" indent="0" algn="l" defTabSz="914400" rtl="0" eaLnBrk="1" fontAlgn="base" latinLnBrk="0" hangingPunct="1">
              <a:lnSpc>
                <a:spcPct val="200000"/>
              </a:lnSpc>
              <a:spcBef>
                <a:spcPct val="0"/>
              </a:spcBef>
              <a:spcAft>
                <a:spcPct val="0"/>
              </a:spcAft>
              <a:buClrTx/>
              <a:buSzTx/>
              <a:buFontTx/>
              <a:buNone/>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4" name="对象 3"/>
          <p:cNvGraphicFramePr>
            <a:graphicFrameLocks noChangeAspect="1"/>
          </p:cNvGraphicFramePr>
          <p:nvPr/>
        </p:nvGraphicFramePr>
        <p:xfrm>
          <a:off x="3491879" y="3070825"/>
          <a:ext cx="2160242" cy="716350"/>
        </p:xfrm>
        <a:graphic>
          <a:graphicData uri="http://schemas.openxmlformats.org/presentationml/2006/ole">
            <mc:AlternateContent xmlns:mc="http://schemas.openxmlformats.org/markup-compatibility/2006">
              <mc:Choice xmlns:v="urn:schemas-microsoft-com:vml" Requires="v">
                <p:oleObj name="公式" r:id="rId3" imgW="1333500" imgH="444500" progId="Equation.3">
                  <p:embed/>
                </p:oleObj>
              </mc:Choice>
              <mc:Fallback>
                <p:oleObj name="公式" r:id="rId3" imgW="1333500" imgH="4445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79" y="3070825"/>
                        <a:ext cx="2160242" cy="716350"/>
                      </a:xfrm>
                      <a:prstGeom prst="rect">
                        <a:avLst/>
                      </a:prstGeom>
                      <a:noFill/>
                    </p:spPr>
                  </p:pic>
                </p:oleObj>
              </mc:Fallback>
            </mc:AlternateContent>
          </a:graphicData>
        </a:graphic>
      </p:graphicFrame>
      <p:sp>
        <p:nvSpPr>
          <p:cNvPr id="5" name="矩形 4"/>
          <p:cNvSpPr/>
          <p:nvPr/>
        </p:nvSpPr>
        <p:spPr>
          <a:xfrm>
            <a:off x="7681397" y="3175317"/>
            <a:ext cx="100540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(5.5.7)</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r>
              <a:rPr lang="zh-CN" altLang="en-US"/>
              <a:t>集成光电子学概论</a:t>
            </a:r>
            <a:endParaRPr lang="zh-CN" altLang="en-US" dirty="0"/>
          </a:p>
        </p:txBody>
      </p:sp>
      <p:sp>
        <p:nvSpPr>
          <p:cNvPr id="7" name="灯片编号占位符 6"/>
          <p:cNvSpPr>
            <a:spLocks noGrp="1"/>
          </p:cNvSpPr>
          <p:nvPr>
            <p:ph type="sldNum" sz="quarter" idx="12"/>
          </p:nvPr>
        </p:nvSpPr>
        <p:spPr/>
        <p:txBody>
          <a:bodyPr/>
          <a:lstStyle/>
          <a:p>
            <a:fld id="{CCC6EFF6-F6F6-48A4-8B6A-DDF075469E09}" type="slidenum">
              <a:rPr lang="zh-CN" altLang="en-US" smtClean="0"/>
              <a:t>97</a:t>
            </a:fld>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28800"/>
            <a:ext cx="8075240" cy="4690579"/>
          </a:xfrm>
          <a:prstGeom prst="rect">
            <a:avLst/>
          </a:prstGeom>
          <a:noFill/>
        </p:spPr>
        <p:txBody>
          <a:bodyPr wrap="square" rtlCol="0">
            <a:spAutoFit/>
          </a:bodyPr>
          <a:lstStyle/>
          <a:p>
            <a:pPr marR="0" lvl="0" defTabSz="914400" eaLnBrk="1" latinLnBrk="0" hangingPunct="1">
              <a:lnSpc>
                <a:spcPct val="130000"/>
              </a:lnSpc>
              <a:buClrTx/>
              <a:buSzTx/>
              <a:defRPr/>
            </a:pPr>
            <a:r>
              <a:rPr lang="zh-CN" altLang="en-US" sz="3200" b="1" dirty="0">
                <a:solidFill>
                  <a:srgbClr val="000000"/>
                </a:solidFill>
              </a:rPr>
              <a:t>（三）</a:t>
            </a:r>
            <a:r>
              <a:rPr lang="zh-CN" altLang="zh-CN" sz="3200" b="1" dirty="0">
                <a:solidFill>
                  <a:srgbClr val="000000"/>
                </a:solidFill>
              </a:rPr>
              <a:t>频率啁啾对光传输的影响</a:t>
            </a: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一般说来，在脉冲的前、后沿啁啾引起的频率变化是相反的。如果在脉冲前沿和后沿分别发生</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蓝</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移和红移（</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），则当光纤色散系数</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D&gt;0</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时，前沿的群速度更快而后沿的群速度更慢，从而使脉冲波形展宽，系统传输特性变坏；如果</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和</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反号，会使脉冲波形有所压窄。</a:t>
            </a:r>
          </a:p>
          <a:p>
            <a:pPr marL="342900" marR="0" lvl="0" indent="-342900" algn="l" defTabSz="914400" rtl="0" eaLnBrk="1" fontAlgn="base" latinLnBrk="0" hangingPunct="1">
              <a:lnSpc>
                <a:spcPct val="130000"/>
              </a:lnSpc>
              <a:spcBef>
                <a:spcPct val="0"/>
              </a:spcBef>
              <a:spcAft>
                <a:spcPct val="0"/>
              </a:spcAft>
              <a:buClrTx/>
              <a:buSzTx/>
              <a:buFont typeface="Arial" panose="020B0604020202020204" pitchFamily="34" charset="0"/>
              <a:buChar char="•"/>
              <a:defRPr/>
            </a:pP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常规单模光纤的色散系数</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17ps/(</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km</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1" lang="en-US" altLang="zh-CN" sz="20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ns</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，理想的啁啾因子应为合适大小的负数。半导体激光器的啁啾因子</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线宽展宽因子</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一般都为正数，显然</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啁啾因子越小</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越好，一般体材料</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LD</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的啁啾因子约</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4~8</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量子阱激光器</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啁啾因子约</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1~2</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。使用</a:t>
            </a:r>
            <a:r>
              <a:rPr kumimoji="1" lang="zh-CN"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外调制器</a:t>
            </a:r>
            <a:r>
              <a:rPr kumimoji="1" lang="zh-CN"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可以实现更小的啁啾，从而提高光信号的传输能力。</a:t>
            </a: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939" name="Rectangle 2"/>
          <p:cNvSpPr>
            <a:spLocks noGrp="1" noChangeArrowheads="1"/>
          </p:cNvSpPr>
          <p:nvPr>
            <p:ph type="title"/>
          </p:nvPr>
        </p:nvSpPr>
        <p:spPr/>
        <p:txBody>
          <a:bodyPr/>
          <a:lstStyle/>
          <a:p>
            <a:pPr eaLnBrk="1" hangingPunct="1"/>
            <a:r>
              <a:rPr lang="en-US" altLang="zh-CN" dirty="0">
                <a:solidFill>
                  <a:schemeClr val="bg1"/>
                </a:solidFill>
                <a:latin typeface="Times New Roman" panose="02020603050405020304" pitchFamily="18" charset="0"/>
                <a:ea typeface="+mn-ea"/>
                <a:cs typeface="Times New Roman" panose="02020603050405020304" pitchFamily="18" charset="0"/>
              </a:rPr>
              <a:t>5.5 </a:t>
            </a:r>
            <a:r>
              <a:rPr lang="zh-CN" altLang="en-US" dirty="0">
                <a:solidFill>
                  <a:schemeClr val="bg1"/>
                </a:solidFill>
                <a:latin typeface="Times New Roman" panose="02020603050405020304" pitchFamily="18" charset="0"/>
                <a:ea typeface="+mn-ea"/>
                <a:cs typeface="Times New Roman" panose="02020603050405020304" pitchFamily="18" charset="0"/>
              </a:rPr>
              <a:t>半导体激光器的啁啾</a:t>
            </a:r>
          </a:p>
        </p:txBody>
      </p:sp>
      <p:graphicFrame>
        <p:nvGraphicFramePr>
          <p:cNvPr id="3" name="对象 2"/>
          <p:cNvGraphicFramePr>
            <a:graphicFrameLocks noChangeAspect="1"/>
          </p:cNvGraphicFramePr>
          <p:nvPr/>
        </p:nvGraphicFramePr>
        <p:xfrm>
          <a:off x="5508104" y="2780928"/>
          <a:ext cx="809625" cy="323850"/>
        </p:xfrm>
        <a:graphic>
          <a:graphicData uri="http://schemas.openxmlformats.org/presentationml/2006/ole">
            <mc:AlternateContent xmlns:mc="http://schemas.openxmlformats.org/markup-compatibility/2006">
              <mc:Choice xmlns:v="urn:schemas-microsoft-com:vml" Requires="v">
                <p:oleObj name="公式" r:id="rId3" imgW="494665" imgH="203200" progId="Equation.3">
                  <p:embed/>
                </p:oleObj>
              </mc:Choice>
              <mc:Fallback>
                <p:oleObj name="公式" r:id="rId3" imgW="494665" imgH="2032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2780928"/>
                        <a:ext cx="8096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nvGraphicFramePr>
        <p:xfrm>
          <a:off x="4931663" y="3486944"/>
          <a:ext cx="581025" cy="400050"/>
        </p:xfrm>
        <a:graphic>
          <a:graphicData uri="http://schemas.openxmlformats.org/presentationml/2006/ole">
            <mc:AlternateContent xmlns:mc="http://schemas.openxmlformats.org/markup-compatibility/2006">
              <mc:Choice xmlns:v="urn:schemas-microsoft-com:vml" Requires="v">
                <p:oleObj name="公式" r:id="rId5" imgW="292100" imgH="203200" progId="Equation.3">
                  <p:embed/>
                </p:oleObj>
              </mc:Choice>
              <mc:Fallback>
                <p:oleObj name="公式" r:id="rId5" imgW="292100" imgH="203200"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1663" y="3486944"/>
                        <a:ext cx="5810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86"/>
          <p:cNvSpPr>
            <a:spLocks noChangeArrowheads="1"/>
          </p:cNvSpPr>
          <p:nvPr/>
        </p:nvSpPr>
        <p:spPr bwMode="auto">
          <a:xfrm>
            <a:off x="0" y="323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r>
              <a:rPr lang="zh-CN" altLang="en-US"/>
              <a:t>集成光电子学概论</a:t>
            </a:r>
            <a:endParaRPr lang="zh-CN" altLang="en-US" dirty="0"/>
          </a:p>
        </p:txBody>
      </p:sp>
      <p:sp>
        <p:nvSpPr>
          <p:cNvPr id="8" name="灯片编号占位符 7"/>
          <p:cNvSpPr>
            <a:spLocks noGrp="1"/>
          </p:cNvSpPr>
          <p:nvPr>
            <p:ph type="sldNum" sz="quarter" idx="12"/>
          </p:nvPr>
        </p:nvSpPr>
        <p:spPr/>
        <p:txBody>
          <a:bodyPr/>
          <a:lstStyle/>
          <a:p>
            <a:fld id="{CCC6EFF6-F6F6-48A4-8B6A-DDF075469E09}" type="slidenum">
              <a:rPr lang="zh-CN" altLang="en-US" smtClean="0"/>
              <a:t>98</a:t>
            </a:fld>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8844</Words>
  <Application>Microsoft Office PowerPoint</Application>
  <PresentationFormat>全屏显示(4:3)</PresentationFormat>
  <Paragraphs>1017</Paragraphs>
  <Slides>98</Slides>
  <Notes>70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7</vt:i4>
      </vt:variant>
      <vt:variant>
        <vt:lpstr>幻灯片标题</vt:lpstr>
      </vt:variant>
      <vt:variant>
        <vt:i4>98</vt:i4>
      </vt:variant>
    </vt:vector>
  </HeadingPairs>
  <TitlesOfParts>
    <vt:vector size="114" baseType="lpstr">
      <vt:lpstr>Yu Gothic UI Semibold</vt:lpstr>
      <vt:lpstr>宋体</vt:lpstr>
      <vt:lpstr>Arial</vt:lpstr>
      <vt:lpstr>Calibri</vt:lpstr>
      <vt:lpstr>Cambria Math</vt:lpstr>
      <vt:lpstr>Symbol</vt:lpstr>
      <vt:lpstr>Times New Roman</vt:lpstr>
      <vt:lpstr>Wingdings</vt:lpstr>
      <vt:lpstr>Office 主题</vt:lpstr>
      <vt:lpstr>公式</vt:lpstr>
      <vt:lpstr>VISIO</vt:lpstr>
      <vt:lpstr>Visio</vt:lpstr>
      <vt:lpstr>Microsoft Visio 2003-2010 Drawing</vt:lpstr>
      <vt:lpstr>Image</vt:lpstr>
      <vt:lpstr>Equation</vt:lpstr>
      <vt:lpstr>Graph</vt:lpstr>
      <vt:lpstr>第五讲 光电子器件的动态行为</vt:lpstr>
      <vt:lpstr>PowerPoint 演示文稿</vt:lpstr>
      <vt:lpstr>PowerPoint 演示文稿</vt:lpstr>
      <vt:lpstr>5.1 发光二极管直接调制</vt:lpstr>
      <vt:lpstr>5.1 发光二极管直接调制</vt:lpstr>
      <vt:lpstr>5.1 发光二极管直接调制</vt:lpstr>
      <vt:lpstr>5.2 半导体激光器直接调制</vt:lpstr>
      <vt:lpstr>5.2.1 半导体激光器的瞬态特性</vt:lpstr>
      <vt:lpstr>5.2.1 半导体激光器的瞬态特性</vt:lpstr>
      <vt:lpstr>5.2.2 半导体激光器的动态分析</vt:lpstr>
      <vt:lpstr>5.2.2 半导体激光器的动态分析</vt:lpstr>
      <vt:lpstr>5.2.2 半导体激光器的动态分析</vt:lpstr>
      <vt:lpstr>5.2.2 半导体激光器的动态分析</vt:lpstr>
      <vt:lpstr>5.2.2 半导体激光器的动态分析</vt:lpstr>
      <vt:lpstr>小信号响应函数特性举例：</vt:lpstr>
      <vt:lpstr>5.2.2 半导体激光器的动态分析</vt:lpstr>
      <vt:lpstr>5.2.2 半导体激光器的动态分析</vt:lpstr>
      <vt:lpstr>5.2.3 半导体激光器模式稳定性问题</vt:lpstr>
      <vt:lpstr>5.2.3 半导体激光器模式稳定性问题</vt:lpstr>
      <vt:lpstr>5.2.3 半导体激光器模式稳定性问题</vt:lpstr>
      <vt:lpstr>5.2.3 半导体激光器模式稳定性问题</vt:lpstr>
      <vt:lpstr>5.2.3 半导体激光器模式稳定性问题</vt:lpstr>
      <vt:lpstr>5.2.3 半导体激光器模式稳定性问题</vt:lpstr>
      <vt:lpstr>5.2.3 半导体激光器模式稳定性问题</vt:lpstr>
      <vt:lpstr>5.3 DFB激光器和DBR激光器</vt:lpstr>
      <vt:lpstr>5.3.1 什么是DFB和DBR激光器？</vt:lpstr>
      <vt:lpstr>5.3.1 什么是DFB和DBR激光器？</vt:lpstr>
      <vt:lpstr>PowerPoint 演示文稿</vt:lpstr>
      <vt:lpstr>5.3.1 什么是DFB和DBR激光器？</vt:lpstr>
      <vt:lpstr>5.3.1 什么是DFB和DBR激光器？</vt:lpstr>
      <vt:lpstr>5.3.1 什么是DFB和DBR激光器？</vt:lpstr>
      <vt:lpstr>5.3.1 什么是DFB和DBR激光器？</vt:lpstr>
      <vt:lpstr>5.3.1 什么是DFB和DBR激光器？</vt:lpstr>
      <vt:lpstr>5.3.2 耦合波方程</vt:lpstr>
      <vt:lpstr>5.3.2 耦合波方程</vt:lpstr>
      <vt:lpstr>5.3.2 耦合波方程</vt:lpstr>
      <vt:lpstr>5.3.2 耦合波方程</vt:lpstr>
      <vt:lpstr>5.3.2 耦合波方程</vt:lpstr>
      <vt:lpstr>5.3.2 耦合波方程</vt:lpstr>
      <vt:lpstr>5.3.2 耦合波方程</vt:lpstr>
      <vt:lpstr>5.3.2 耦合波方程</vt:lpstr>
      <vt:lpstr>5.3.2 耦合波方程</vt:lpstr>
      <vt:lpstr>5.3.2 耦合波方程</vt:lpstr>
      <vt:lpstr>5.3.2 耦合波方程</vt:lpstr>
      <vt:lpstr>空间烧孔效应导致的跳模</vt:lpstr>
      <vt:lpstr>空间烧孔效应导致的跳模</vt:lpstr>
      <vt:lpstr>5.3.3 /4相移的折射率耦合DFB-LD</vt:lpstr>
      <vt:lpstr>5.3.3 /4相移的折射率耦合DFB-LD</vt:lpstr>
      <vt:lpstr>5.3.4 增益耦合DFB-LD</vt:lpstr>
      <vt:lpstr>5.3.4 增益耦合DFB-LD</vt:lpstr>
      <vt:lpstr>5.3.4 增益耦合DFB-LD</vt:lpstr>
      <vt:lpstr>5.3.4 增益耦合DFB-LD</vt:lpstr>
      <vt:lpstr>5.3.4 增益耦合DFB-LD</vt:lpstr>
      <vt:lpstr>5.3.5 DBR-LD</vt:lpstr>
      <vt:lpstr>5.3.5 DBR-LD</vt:lpstr>
      <vt:lpstr>5.3.5 DBR-LD</vt:lpstr>
      <vt:lpstr>5.3.5 DBR-LD</vt:lpstr>
      <vt:lpstr>5.3.5 DBR-LD</vt:lpstr>
      <vt:lpstr>5.3.5 DBR-LD</vt:lpstr>
      <vt:lpstr>5.3.5 DBR-LD</vt:lpstr>
      <vt:lpstr>5.3.6 工作特性</vt:lpstr>
      <vt:lpstr>5.3.6 工作特性</vt:lpstr>
      <vt:lpstr>5.3.6 工作特性</vt:lpstr>
      <vt:lpstr>5.3.6 工作特性</vt:lpstr>
      <vt:lpstr>5.3.6 工作特性</vt:lpstr>
      <vt:lpstr>大作业二</vt:lpstr>
      <vt:lpstr>5.4 半导体激光器的噪声</vt:lpstr>
      <vt:lpstr>5.4 半导体激光器的噪声</vt:lpstr>
      <vt:lpstr>5.4 半导体激光器的噪声</vt:lpstr>
      <vt:lpstr>5.4 半导体激光器的噪声</vt:lpstr>
      <vt:lpstr>5.4.1 Schawlow-Townes线宽</vt:lpstr>
      <vt:lpstr>5.4.1 Schawlow-Townes线宽</vt:lpstr>
      <vt:lpstr>5.4.1 Schawlow-Townes线宽</vt:lpstr>
      <vt:lpstr>5.4.1 Schawlow-Townes线宽</vt:lpstr>
      <vt:lpstr>5.4.2 频率噪声</vt:lpstr>
      <vt:lpstr>5.4.2 频率噪声</vt:lpstr>
      <vt:lpstr>5.4.2 频率噪声</vt:lpstr>
      <vt:lpstr>5.4.2 频率噪声</vt:lpstr>
      <vt:lpstr>5.4.2 频率噪声</vt:lpstr>
      <vt:lpstr>5.4.2 频率噪声</vt:lpstr>
      <vt:lpstr>5.4.2 频率噪声</vt:lpstr>
      <vt:lpstr>5.4.3 Langevin 噪声源</vt:lpstr>
      <vt:lpstr>5.4.3 Langevin 噪声源</vt:lpstr>
      <vt:lpstr>5.4.3 Langevin 噪声源</vt:lpstr>
      <vt:lpstr>5.4.3 Langevin 噪声源</vt:lpstr>
      <vt:lpstr>5.4.4 RIN和谱密度函数</vt:lpstr>
      <vt:lpstr>5.4.4 RIN和谱密度函数</vt:lpstr>
      <vt:lpstr>5.4.4 RIN和谱密度函数</vt:lpstr>
      <vt:lpstr>5.4.4 RIN和谱密度函数</vt:lpstr>
      <vt:lpstr>5.4.4 RIN和谱密度函数</vt:lpstr>
      <vt:lpstr>5.4.4 RIN和谱密度函数</vt:lpstr>
      <vt:lpstr>5.4.4 RIN和谱密度函数</vt:lpstr>
      <vt:lpstr>5.4.4 RIN和谱密度函数</vt:lpstr>
      <vt:lpstr>5.4.4 RIN和谱密度函数</vt:lpstr>
      <vt:lpstr>5.5 半导体激光器的啁啾</vt:lpstr>
      <vt:lpstr>5.5 半导体激光器的啁啾</vt:lpstr>
      <vt:lpstr>5.5 半导体激光器的啁啾</vt:lpstr>
      <vt:lpstr>5.5 半导体激光器的啁啾</vt:lpstr>
    </vt:vector>
  </TitlesOfParts>
  <Company>Qsinghua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第五讲 光信号的调制</dc:title>
  <dc:creator>luo</dc:creator>
  <cp:lastModifiedBy>刘 胤洁</cp:lastModifiedBy>
  <cp:revision>411</cp:revision>
  <dcterms:created xsi:type="dcterms:W3CDTF">2000-10-23T13:33:00Z</dcterms:created>
  <dcterms:modified xsi:type="dcterms:W3CDTF">2022-11-16T05:48:20Z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0A75575D72A74D2E9604EBC7C00DE51A</vt:lpwstr>
  </property>
  <property fmtid="{D5CDD505-2E9C-101B-9397-08002B2CF9AE}" pid="3" name="KSOProductBuildVer">
    <vt:lpwstr>2052-11.1.0.10700</vt:lpwstr>
  </property>
</Properties>
</file>