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55"/>
  </p:notesMasterIdLst>
  <p:handoutMasterIdLst>
    <p:handoutMasterId r:id="rId56"/>
  </p:handoutMasterIdLst>
  <p:sldIdLst>
    <p:sldId id="423" r:id="rId2"/>
    <p:sldId id="501" r:id="rId3"/>
    <p:sldId id="502" r:id="rId4"/>
    <p:sldId id="488" r:id="rId5"/>
    <p:sldId id="446" r:id="rId6"/>
    <p:sldId id="336" r:id="rId7"/>
    <p:sldId id="383" r:id="rId8"/>
    <p:sldId id="479" r:id="rId9"/>
    <p:sldId id="480" r:id="rId10"/>
    <p:sldId id="481" r:id="rId11"/>
    <p:sldId id="499" r:id="rId12"/>
    <p:sldId id="482" r:id="rId13"/>
    <p:sldId id="483" r:id="rId14"/>
    <p:sldId id="398" r:id="rId15"/>
    <p:sldId id="396" r:id="rId16"/>
    <p:sldId id="397" r:id="rId17"/>
    <p:sldId id="399" r:id="rId18"/>
    <p:sldId id="470" r:id="rId19"/>
    <p:sldId id="389" r:id="rId20"/>
    <p:sldId id="471" r:id="rId21"/>
    <p:sldId id="390" r:id="rId22"/>
    <p:sldId id="472" r:id="rId23"/>
    <p:sldId id="391" r:id="rId24"/>
    <p:sldId id="473" r:id="rId25"/>
    <p:sldId id="447" r:id="rId26"/>
    <p:sldId id="400" r:id="rId27"/>
    <p:sldId id="401" r:id="rId28"/>
    <p:sldId id="402" r:id="rId29"/>
    <p:sldId id="404" r:id="rId30"/>
    <p:sldId id="486" r:id="rId31"/>
    <p:sldId id="459" r:id="rId32"/>
    <p:sldId id="487" r:id="rId33"/>
    <p:sldId id="484" r:id="rId34"/>
    <p:sldId id="464" r:id="rId35"/>
    <p:sldId id="468" r:id="rId36"/>
    <p:sldId id="465" r:id="rId37"/>
    <p:sldId id="466" r:id="rId38"/>
    <p:sldId id="498" r:id="rId39"/>
    <p:sldId id="475" r:id="rId40"/>
    <p:sldId id="477" r:id="rId41"/>
    <p:sldId id="442" r:id="rId42"/>
    <p:sldId id="443" r:id="rId43"/>
    <p:sldId id="448" r:id="rId44"/>
    <p:sldId id="445" r:id="rId45"/>
    <p:sldId id="453" r:id="rId46"/>
    <p:sldId id="474" r:id="rId47"/>
    <p:sldId id="454" r:id="rId48"/>
    <p:sldId id="455" r:id="rId49"/>
    <p:sldId id="451" r:id="rId50"/>
    <p:sldId id="497" r:id="rId51"/>
    <p:sldId id="478" r:id="rId52"/>
    <p:sldId id="450" r:id="rId53"/>
    <p:sldId id="469" r:id="rId54"/>
  </p:sldIdLst>
  <p:sldSz cx="9144000" cy="6858000" type="screen4x3"/>
  <p:notesSz cx="10234613" cy="70993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0000FF"/>
    <a:srgbClr val="D0D8E8"/>
    <a:srgbClr val="E9EDF4"/>
    <a:srgbClr val="99FFB3"/>
    <a:srgbClr val="FFCCFF"/>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96" autoAdjust="0"/>
  </p:normalViewPr>
  <p:slideViewPr>
    <p:cSldViewPr>
      <p:cViewPr varScale="1">
        <p:scale>
          <a:sx n="72" d="100"/>
          <a:sy n="72" d="100"/>
        </p:scale>
        <p:origin x="176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9B5AE299-6707-170F-082B-43F23CB7452A}"/>
              </a:ext>
            </a:extLst>
          </p:cNvPr>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楷体_GB2312" pitchFamily="49" charset="-122"/>
              </a:defRPr>
            </a:lvl1pPr>
          </a:lstStyle>
          <a:p>
            <a:pPr>
              <a:defRPr/>
            </a:pPr>
            <a:endParaRPr lang="en-US" altLang="zh-CN"/>
          </a:p>
        </p:txBody>
      </p:sp>
      <p:sp>
        <p:nvSpPr>
          <p:cNvPr id="367619" name="Rectangle 3">
            <a:extLst>
              <a:ext uri="{FF2B5EF4-FFF2-40B4-BE49-F238E27FC236}">
                <a16:creationId xmlns:a16="http://schemas.microsoft.com/office/drawing/2014/main" id="{76C62415-D98A-639B-1896-4898C9456386}"/>
              </a:ext>
            </a:extLst>
          </p:cNvPr>
          <p:cNvSpPr>
            <a:spLocks noGrp="1" noChangeArrowheads="1"/>
          </p:cNvSpPr>
          <p:nvPr>
            <p:ph type="dt" sz="quarter" idx="1"/>
          </p:nvPr>
        </p:nvSpPr>
        <p:spPr bwMode="auto">
          <a:xfrm>
            <a:off x="579755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楷体_GB2312" pitchFamily="49" charset="-122"/>
              </a:defRPr>
            </a:lvl1pPr>
          </a:lstStyle>
          <a:p>
            <a:pPr>
              <a:defRPr/>
            </a:pPr>
            <a:endParaRPr lang="en-US" altLang="zh-CN"/>
          </a:p>
        </p:txBody>
      </p:sp>
      <p:sp>
        <p:nvSpPr>
          <p:cNvPr id="367620" name="Rectangle 4">
            <a:extLst>
              <a:ext uri="{FF2B5EF4-FFF2-40B4-BE49-F238E27FC236}">
                <a16:creationId xmlns:a16="http://schemas.microsoft.com/office/drawing/2014/main" id="{C84879D5-3AFA-2CC2-4770-B9898CA07278}"/>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楷体_GB2312" pitchFamily="49" charset="-122"/>
              </a:defRPr>
            </a:lvl1pPr>
          </a:lstStyle>
          <a:p>
            <a:pPr>
              <a:defRPr/>
            </a:pPr>
            <a:endParaRPr lang="en-US" altLang="zh-CN"/>
          </a:p>
        </p:txBody>
      </p:sp>
      <p:sp>
        <p:nvSpPr>
          <p:cNvPr id="367621" name="Rectangle 5">
            <a:extLst>
              <a:ext uri="{FF2B5EF4-FFF2-40B4-BE49-F238E27FC236}">
                <a16:creationId xmlns:a16="http://schemas.microsoft.com/office/drawing/2014/main" id="{A78639BF-F8EC-8256-9E95-B318AE31DE8B}"/>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楷体_GB2312" panose="02010609030101010101" pitchFamily="49" charset="-122"/>
              </a:defRPr>
            </a:lvl1pPr>
          </a:lstStyle>
          <a:p>
            <a:pPr>
              <a:defRPr/>
            </a:pPr>
            <a:fld id="{D27609DC-5D9A-4E38-8883-0639C710059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4DF5514-6DFA-5A31-1E37-E0B54902371A}"/>
              </a:ext>
            </a:extLst>
          </p:cNvPr>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楷体_GB2312" pitchFamily="49" charset="-122"/>
              </a:defRPr>
            </a:lvl1pPr>
          </a:lstStyle>
          <a:p>
            <a:pPr>
              <a:defRPr/>
            </a:pPr>
            <a:endParaRPr lang="en-US" altLang="zh-CN"/>
          </a:p>
        </p:txBody>
      </p:sp>
      <p:sp>
        <p:nvSpPr>
          <p:cNvPr id="68611" name="Rectangle 3">
            <a:extLst>
              <a:ext uri="{FF2B5EF4-FFF2-40B4-BE49-F238E27FC236}">
                <a16:creationId xmlns:a16="http://schemas.microsoft.com/office/drawing/2014/main" id="{DDB6B9C1-F073-C004-5329-A0830E4CD18F}"/>
              </a:ext>
            </a:extLst>
          </p:cNvPr>
          <p:cNvSpPr>
            <a:spLocks noGrp="1" noChangeArrowheads="1"/>
          </p:cNvSpPr>
          <p:nvPr>
            <p:ph type="dt" idx="1"/>
          </p:nvPr>
        </p:nvSpPr>
        <p:spPr bwMode="auto">
          <a:xfrm>
            <a:off x="579755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楷体_GB2312" pitchFamily="49" charset="-122"/>
              </a:defRPr>
            </a:lvl1pPr>
          </a:lstStyle>
          <a:p>
            <a:pPr>
              <a:defRPr/>
            </a:pPr>
            <a:endParaRPr lang="en-US" altLang="zh-CN"/>
          </a:p>
        </p:txBody>
      </p:sp>
      <p:sp>
        <p:nvSpPr>
          <p:cNvPr id="14340" name="Rectangle 4">
            <a:extLst>
              <a:ext uri="{FF2B5EF4-FFF2-40B4-BE49-F238E27FC236}">
                <a16:creationId xmlns:a16="http://schemas.microsoft.com/office/drawing/2014/main" id="{A73D3AD4-F718-EF9E-15BE-5AAB91F0B13A}"/>
              </a:ext>
            </a:extLst>
          </p:cNvPr>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a:extLst>
              <a:ext uri="{FF2B5EF4-FFF2-40B4-BE49-F238E27FC236}">
                <a16:creationId xmlns:a16="http://schemas.microsoft.com/office/drawing/2014/main" id="{EC485615-BD27-D7B1-A0BD-78B2E94785EB}"/>
              </a:ext>
            </a:extLst>
          </p:cNvPr>
          <p:cNvSpPr>
            <a:spLocks noGrp="1" noChangeArrowheads="1"/>
          </p:cNvSpPr>
          <p:nvPr>
            <p:ph type="body" sz="quarter" idx="3"/>
          </p:nvPr>
        </p:nvSpPr>
        <p:spPr bwMode="auto">
          <a:xfrm>
            <a:off x="1022350" y="3371850"/>
            <a:ext cx="8189913" cy="31940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a:extLst>
              <a:ext uri="{FF2B5EF4-FFF2-40B4-BE49-F238E27FC236}">
                <a16:creationId xmlns:a16="http://schemas.microsoft.com/office/drawing/2014/main" id="{E20F2636-AFF5-F9EB-409A-469DACB1E10D}"/>
              </a:ext>
            </a:extLst>
          </p:cNvPr>
          <p:cNvSpPr>
            <a:spLocks noGrp="1" noChangeArrowheads="1"/>
          </p:cNvSpPr>
          <p:nvPr>
            <p:ph type="ftr" sz="quarter" idx="4"/>
          </p:nvPr>
        </p:nvSpPr>
        <p:spPr bwMode="auto">
          <a:xfrm>
            <a:off x="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楷体_GB2312" pitchFamily="49" charset="-122"/>
              </a:defRPr>
            </a:lvl1pPr>
          </a:lstStyle>
          <a:p>
            <a:pPr>
              <a:defRPr/>
            </a:pPr>
            <a:endParaRPr lang="en-US" altLang="zh-CN"/>
          </a:p>
        </p:txBody>
      </p:sp>
      <p:sp>
        <p:nvSpPr>
          <p:cNvPr id="68615" name="Rectangle 7">
            <a:extLst>
              <a:ext uri="{FF2B5EF4-FFF2-40B4-BE49-F238E27FC236}">
                <a16:creationId xmlns:a16="http://schemas.microsoft.com/office/drawing/2014/main" id="{C1D816B5-49E2-6C42-0DF9-1E35ED1F6E6D}"/>
              </a:ext>
            </a:extLst>
          </p:cNvPr>
          <p:cNvSpPr>
            <a:spLocks noGrp="1" noChangeArrowheads="1"/>
          </p:cNvSpPr>
          <p:nvPr>
            <p:ph type="sldNum" sz="quarter" idx="5"/>
          </p:nvPr>
        </p:nvSpPr>
        <p:spPr bwMode="auto">
          <a:xfrm>
            <a:off x="579755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ea typeface="楷体_GB2312" panose="02010609030101010101" pitchFamily="49" charset="-122"/>
              </a:defRPr>
            </a:lvl1pPr>
          </a:lstStyle>
          <a:p>
            <a:pPr>
              <a:defRPr/>
            </a:pPr>
            <a:fld id="{6CDEA183-7656-442B-891F-C6AF8CCCAE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44EA1B4E-0A35-64B0-F1A0-9153844100F0}"/>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1EF6CF26-E273-29C6-6F4F-99528350E7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484" name="灯片编号占位符 3">
            <a:extLst>
              <a:ext uri="{FF2B5EF4-FFF2-40B4-BE49-F238E27FC236}">
                <a16:creationId xmlns:a16="http://schemas.microsoft.com/office/drawing/2014/main" id="{A244F2C5-2607-280F-F6F9-258100A0A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53E9D8-8460-42B6-9CAA-DB66FC25A265}" type="slidenum">
              <a:rPr lang="en-US" altLang="zh-CN" smtClean="0">
                <a:ea typeface="楷体_GB2312" pitchFamily="49" charset="-122"/>
              </a:rPr>
              <a:pPr/>
              <a:t>4</a:t>
            </a:fld>
            <a:endParaRPr lang="en-US" altLang="zh-CN">
              <a:ea typeface="楷体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影像版面配置區 1">
            <a:extLst>
              <a:ext uri="{FF2B5EF4-FFF2-40B4-BE49-F238E27FC236}">
                <a16:creationId xmlns:a16="http://schemas.microsoft.com/office/drawing/2014/main" id="{792D66E2-5716-8920-C3FA-0DC6294BD2F5}"/>
              </a:ext>
            </a:extLst>
          </p:cNvPr>
          <p:cNvSpPr>
            <a:spLocks noGrp="1" noRot="1" noChangeAspect="1" noChangeArrowheads="1" noTextEdit="1"/>
          </p:cNvSpPr>
          <p:nvPr>
            <p:ph type="sldImg"/>
          </p:nvPr>
        </p:nvSpPr>
        <p:spPr>
          <a:ln/>
        </p:spPr>
      </p:sp>
      <p:sp>
        <p:nvSpPr>
          <p:cNvPr id="31747" name="備忘稿版面配置區 2">
            <a:extLst>
              <a:ext uri="{FF2B5EF4-FFF2-40B4-BE49-F238E27FC236}">
                <a16:creationId xmlns:a16="http://schemas.microsoft.com/office/drawing/2014/main" id="{3FA0635F-2224-1195-FA93-8330282514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latin typeface="Arial" panose="020B0604020202020204" pitchFamily="34" charset="0"/>
              </a:rPr>
              <a:t>这些公式在电磁场与波的课上也会重点应用。</a:t>
            </a:r>
          </a:p>
        </p:txBody>
      </p:sp>
      <p:sp>
        <p:nvSpPr>
          <p:cNvPr id="31748" name="投影片編號版面配置區 3">
            <a:extLst>
              <a:ext uri="{FF2B5EF4-FFF2-40B4-BE49-F238E27FC236}">
                <a16:creationId xmlns:a16="http://schemas.microsoft.com/office/drawing/2014/main" id="{7945D9FA-3AA6-0E1F-00D6-FEAD5F6648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13C11A-1D85-49E7-BA37-C9D3EB2C1284}" type="slidenum">
              <a:rPr lang="en-US" altLang="zh-CN" smtClean="0">
                <a:ea typeface="楷体_GB2312" pitchFamily="49" charset="-122"/>
              </a:rPr>
              <a:pPr/>
              <a:t>14</a:t>
            </a:fld>
            <a:endParaRPr lang="en-US" altLang="zh-CN">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683D4223-2E47-8EA1-0570-CFF62AEC9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楷体_GB2312" pitchFamily="49" charset="-122"/>
              </a:defRPr>
            </a:lvl1pPr>
            <a:lvl2pPr marL="742950" indent="-285750" defTabSz="990600">
              <a:spcBef>
                <a:spcPct val="30000"/>
              </a:spcBef>
              <a:defRPr sz="1200">
                <a:solidFill>
                  <a:schemeClr val="tx1"/>
                </a:solidFill>
                <a:latin typeface="Arial" panose="020B0604020202020204" pitchFamily="34" charset="0"/>
                <a:ea typeface="楷体_GB2312" pitchFamily="49" charset="-122"/>
              </a:defRPr>
            </a:lvl2pPr>
            <a:lvl3pPr marL="1143000" indent="-228600" defTabSz="990600">
              <a:spcBef>
                <a:spcPct val="30000"/>
              </a:spcBef>
              <a:defRPr sz="1200">
                <a:solidFill>
                  <a:schemeClr val="tx1"/>
                </a:solidFill>
                <a:latin typeface="Arial" panose="020B0604020202020204" pitchFamily="34" charset="0"/>
                <a:ea typeface="楷体_GB2312" pitchFamily="49" charset="-122"/>
              </a:defRPr>
            </a:lvl3pPr>
            <a:lvl4pPr marL="1600200" indent="-228600" defTabSz="990600">
              <a:spcBef>
                <a:spcPct val="30000"/>
              </a:spcBef>
              <a:defRPr sz="1200">
                <a:solidFill>
                  <a:schemeClr val="tx1"/>
                </a:solidFill>
                <a:latin typeface="Arial" panose="020B0604020202020204" pitchFamily="34" charset="0"/>
                <a:ea typeface="楷体_GB2312" pitchFamily="49" charset="-122"/>
              </a:defRPr>
            </a:lvl4pPr>
            <a:lvl5pPr marL="2057400" indent="-228600" defTabSz="990600">
              <a:spcBef>
                <a:spcPct val="30000"/>
              </a:spcBef>
              <a:defRPr sz="1200">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9pPr>
          </a:lstStyle>
          <a:p>
            <a:pPr>
              <a:spcBef>
                <a:spcPct val="0"/>
              </a:spcBef>
            </a:pPr>
            <a:fld id="{27E62024-E1F9-43DE-9851-45BFCF755790}" type="slidenum">
              <a:rPr lang="en-US" altLang="zh-CN" sz="1300" smtClean="0"/>
              <a:pPr>
                <a:spcBef>
                  <a:spcPct val="0"/>
                </a:spcBef>
              </a:pPr>
              <a:t>27</a:t>
            </a:fld>
            <a:endParaRPr lang="en-US" altLang="zh-CN" sz="1300"/>
          </a:p>
        </p:txBody>
      </p:sp>
      <p:sp>
        <p:nvSpPr>
          <p:cNvPr id="46083" name="Rectangle 2">
            <a:extLst>
              <a:ext uri="{FF2B5EF4-FFF2-40B4-BE49-F238E27FC236}">
                <a16:creationId xmlns:a16="http://schemas.microsoft.com/office/drawing/2014/main" id="{EF7BBA6C-8088-C540-BF5E-1E6F17ECB64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E78B1D26-58AC-E497-2456-0AF5992B6E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E615932-63D6-A6D0-33C6-9A36BF5F38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楷体_GB2312" pitchFamily="49" charset="-122"/>
              </a:defRPr>
            </a:lvl1pPr>
            <a:lvl2pPr marL="742950" indent="-285750" defTabSz="990600">
              <a:spcBef>
                <a:spcPct val="30000"/>
              </a:spcBef>
              <a:defRPr sz="1200">
                <a:solidFill>
                  <a:schemeClr val="tx1"/>
                </a:solidFill>
                <a:latin typeface="Arial" panose="020B0604020202020204" pitchFamily="34" charset="0"/>
                <a:ea typeface="楷体_GB2312" pitchFamily="49" charset="-122"/>
              </a:defRPr>
            </a:lvl2pPr>
            <a:lvl3pPr marL="1143000" indent="-228600" defTabSz="990600">
              <a:spcBef>
                <a:spcPct val="30000"/>
              </a:spcBef>
              <a:defRPr sz="1200">
                <a:solidFill>
                  <a:schemeClr val="tx1"/>
                </a:solidFill>
                <a:latin typeface="Arial" panose="020B0604020202020204" pitchFamily="34" charset="0"/>
                <a:ea typeface="楷体_GB2312" pitchFamily="49" charset="-122"/>
              </a:defRPr>
            </a:lvl3pPr>
            <a:lvl4pPr marL="1600200" indent="-228600" defTabSz="990600">
              <a:spcBef>
                <a:spcPct val="30000"/>
              </a:spcBef>
              <a:defRPr sz="1200">
                <a:solidFill>
                  <a:schemeClr val="tx1"/>
                </a:solidFill>
                <a:latin typeface="Arial" panose="020B0604020202020204" pitchFamily="34" charset="0"/>
                <a:ea typeface="楷体_GB2312" pitchFamily="49" charset="-122"/>
              </a:defRPr>
            </a:lvl4pPr>
            <a:lvl5pPr marL="2057400" indent="-228600" defTabSz="990600">
              <a:spcBef>
                <a:spcPct val="30000"/>
              </a:spcBef>
              <a:defRPr sz="1200">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9pPr>
          </a:lstStyle>
          <a:p>
            <a:pPr>
              <a:spcBef>
                <a:spcPct val="0"/>
              </a:spcBef>
            </a:pPr>
            <a:fld id="{F2489405-AA3F-4558-872B-ED6CA8CDB1CB}" type="slidenum">
              <a:rPr lang="en-US" altLang="zh-CN" sz="1300" smtClean="0"/>
              <a:pPr>
                <a:spcBef>
                  <a:spcPct val="0"/>
                </a:spcBef>
              </a:pPr>
              <a:t>28</a:t>
            </a:fld>
            <a:endParaRPr lang="en-US" altLang="zh-CN" sz="1300"/>
          </a:p>
        </p:txBody>
      </p:sp>
      <p:sp>
        <p:nvSpPr>
          <p:cNvPr id="48131" name="Rectangle 2">
            <a:extLst>
              <a:ext uri="{FF2B5EF4-FFF2-40B4-BE49-F238E27FC236}">
                <a16:creationId xmlns:a16="http://schemas.microsoft.com/office/drawing/2014/main" id="{4A0218C4-69D7-1358-D1CF-08BF3776C8E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F0FC087A-9791-87FD-BB45-58007602A9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X</a:t>
            </a:r>
            <a:r>
              <a:rPr lang="zh-CN" altLang="en-US">
                <a:latin typeface="Arial" panose="020B0604020202020204" pitchFamily="34" charset="0"/>
              </a:rPr>
              <a:t>射线的波长、能量介绍</a:t>
            </a:r>
          </a:p>
          <a:p>
            <a:pPr eaLnBrk="1" hangingPunct="1"/>
            <a:r>
              <a:rPr lang="zh-CN" altLang="en-US">
                <a:latin typeface="Arial" panose="020B0604020202020204" pitchFamily="34" charset="0"/>
              </a:rPr>
              <a:t>提问，</a:t>
            </a:r>
            <a:r>
              <a:rPr lang="en-US" altLang="zh-CN">
                <a:latin typeface="Arial" panose="020B0604020202020204" pitchFamily="34" charset="0"/>
              </a:rPr>
              <a:t>X</a:t>
            </a:r>
            <a:r>
              <a:rPr lang="zh-CN" altLang="en-US">
                <a:latin typeface="Arial" panose="020B0604020202020204" pitchFamily="34" charset="0"/>
              </a:rPr>
              <a:t>射线能量由什么决定？</a:t>
            </a:r>
          </a:p>
          <a:p>
            <a:pPr eaLnBrk="1" hangingPunct="1"/>
            <a:r>
              <a:rPr lang="zh-CN" altLang="en-US">
                <a:latin typeface="Arial" panose="020B0604020202020204" pitchFamily="34" charset="0"/>
              </a:rPr>
              <a:t>产生方法（提问电子束能量应该多大，电源得要多大电压？），用时</a:t>
            </a:r>
            <a:r>
              <a:rPr lang="en-US" altLang="zh-CN">
                <a:latin typeface="Arial" panose="020B0604020202020204" pitchFamily="34" charset="0"/>
              </a:rPr>
              <a:t>2</a:t>
            </a:r>
            <a:r>
              <a:rPr lang="zh-CN" altLang="en-US">
                <a:latin typeface="Arial" panose="020B0604020202020204" pitchFamily="34" charset="0"/>
              </a:rPr>
              <a:t>分钟</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_GB2312" pitchFamily="49" charset="-122"/>
                <a:ea typeface="楷体_GB2312"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305AA7E5-B2C4-2368-8894-D96EE8CFB73E}"/>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dirty="0"/>
          </a:p>
        </p:txBody>
      </p:sp>
      <p:sp>
        <p:nvSpPr>
          <p:cNvPr id="5" name="页脚占位符 4">
            <a:extLst>
              <a:ext uri="{FF2B5EF4-FFF2-40B4-BE49-F238E27FC236}">
                <a16:creationId xmlns:a16="http://schemas.microsoft.com/office/drawing/2014/main" id="{B541317E-C1BA-154D-903C-3A90AFADB9DE}"/>
              </a:ext>
            </a:extLst>
          </p:cNvPr>
          <p:cNvSpPr>
            <a:spLocks noGrp="1"/>
          </p:cNvSpPr>
          <p:nvPr>
            <p:ph type="ftr" sz="quarter" idx="11"/>
          </p:nvPr>
        </p:nvSpPr>
        <p:spPr/>
        <p:txBody>
          <a:bodyPr/>
          <a:lstStyle>
            <a:lvl1pPr>
              <a:defRPr/>
            </a:lvl1pPr>
          </a:lstStyle>
          <a:p>
            <a:pPr>
              <a:defRPr/>
            </a:pPr>
            <a:r>
              <a:rPr lang="en-US" altLang="zh-CN"/>
              <a:t>清华大学电子工程系</a:t>
            </a:r>
            <a:r>
              <a:rPr lang="zh-CN" altLang="en-US"/>
              <a:t>  汪莱</a:t>
            </a:r>
            <a:endParaRPr lang="en-US" altLang="zh-CN" dirty="0"/>
          </a:p>
        </p:txBody>
      </p:sp>
      <p:sp>
        <p:nvSpPr>
          <p:cNvPr id="6" name="灯片编号占位符 5">
            <a:extLst>
              <a:ext uri="{FF2B5EF4-FFF2-40B4-BE49-F238E27FC236}">
                <a16:creationId xmlns:a16="http://schemas.microsoft.com/office/drawing/2014/main" id="{54B63DDA-B2AE-230D-5999-B23A71001AEB}"/>
              </a:ext>
            </a:extLst>
          </p:cNvPr>
          <p:cNvSpPr>
            <a:spLocks noGrp="1"/>
          </p:cNvSpPr>
          <p:nvPr>
            <p:ph type="sldNum" sz="quarter" idx="12"/>
          </p:nvPr>
        </p:nvSpPr>
        <p:spPr/>
        <p:txBody>
          <a:bodyPr/>
          <a:lstStyle>
            <a:lvl1pPr>
              <a:defRPr/>
            </a:lvl1pPr>
          </a:lstStyle>
          <a:p>
            <a:pPr>
              <a:defRPr/>
            </a:pPr>
            <a:fld id="{EADCBC26-A798-43C1-B077-30219B845E82}" type="slidenum">
              <a:rPr lang="en-US" altLang="zh-CN"/>
              <a:pPr>
                <a:defRPr/>
              </a:pPr>
              <a:t>‹#›</a:t>
            </a:fld>
            <a:endParaRPr lang="en-US" altLang="zh-CN"/>
          </a:p>
        </p:txBody>
      </p:sp>
    </p:spTree>
    <p:extLst>
      <p:ext uri="{BB962C8B-B14F-4D97-AF65-F5344CB8AC3E}">
        <p14:creationId xmlns:p14="http://schemas.microsoft.com/office/powerpoint/2010/main" val="293185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EEBA80-8FCB-3107-799D-3BBF052308F1}"/>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DB874B71-0E73-2E4A-5D78-64C7B4D1894F}"/>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B8ED892A-14CE-15FB-3343-6AE1E429B942}"/>
              </a:ext>
            </a:extLst>
          </p:cNvPr>
          <p:cNvSpPr>
            <a:spLocks noGrp="1"/>
          </p:cNvSpPr>
          <p:nvPr>
            <p:ph type="sldNum" sz="quarter" idx="12"/>
          </p:nvPr>
        </p:nvSpPr>
        <p:spPr>
          <a:xfrm>
            <a:off x="6553200" y="6356350"/>
            <a:ext cx="2133600" cy="365125"/>
          </a:xfrm>
        </p:spPr>
        <p:txBody>
          <a:bodyPr/>
          <a:lstStyle>
            <a:lvl1pPr>
              <a:defRPr/>
            </a:lvl1pPr>
          </a:lstStyle>
          <a:p>
            <a:pPr>
              <a:defRPr/>
            </a:pPr>
            <a:fld id="{D24AA4F0-D45D-4975-BF6B-A26B1CFC946B}" type="slidenum">
              <a:rPr lang="en-US" altLang="zh-CN"/>
              <a:pPr>
                <a:defRPr/>
              </a:pPr>
              <a:t>‹#›</a:t>
            </a:fld>
            <a:endParaRPr lang="en-US" altLang="zh-CN"/>
          </a:p>
        </p:txBody>
      </p:sp>
    </p:spTree>
    <p:extLst>
      <p:ext uri="{BB962C8B-B14F-4D97-AF65-F5344CB8AC3E}">
        <p14:creationId xmlns:p14="http://schemas.microsoft.com/office/powerpoint/2010/main" val="408414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68C1A-F6D7-0583-7545-FF49B80848CC}"/>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8F451AD8-CAEA-F6C5-96E3-B6E56423EFC1}"/>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62F0661E-2F37-D0EE-6577-CB5E21E2B3DF}"/>
              </a:ext>
            </a:extLst>
          </p:cNvPr>
          <p:cNvSpPr>
            <a:spLocks noGrp="1"/>
          </p:cNvSpPr>
          <p:nvPr>
            <p:ph type="sldNum" sz="quarter" idx="12"/>
          </p:nvPr>
        </p:nvSpPr>
        <p:spPr>
          <a:xfrm>
            <a:off x="6553200" y="6356350"/>
            <a:ext cx="2133600" cy="365125"/>
          </a:xfrm>
        </p:spPr>
        <p:txBody>
          <a:bodyPr/>
          <a:lstStyle>
            <a:lvl1pPr>
              <a:defRPr/>
            </a:lvl1pPr>
          </a:lstStyle>
          <a:p>
            <a:pPr>
              <a:defRPr/>
            </a:pPr>
            <a:fld id="{6D8CC8E3-D2A5-4830-A32F-94E2926DF7DD}" type="slidenum">
              <a:rPr lang="en-US" altLang="zh-CN"/>
              <a:pPr>
                <a:defRPr/>
              </a:pPr>
              <a:t>‹#›</a:t>
            </a:fld>
            <a:endParaRPr lang="en-US" altLang="zh-CN"/>
          </a:p>
        </p:txBody>
      </p:sp>
    </p:spTree>
    <p:extLst>
      <p:ext uri="{BB962C8B-B14F-4D97-AF65-F5344CB8AC3E}">
        <p14:creationId xmlns:p14="http://schemas.microsoft.com/office/powerpoint/2010/main" val="2311674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48200" y="1752600"/>
            <a:ext cx="4194175" cy="2058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4648200" y="3963988"/>
            <a:ext cx="4194175" cy="2058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4">
            <a:extLst>
              <a:ext uri="{FF2B5EF4-FFF2-40B4-BE49-F238E27FC236}">
                <a16:creationId xmlns:a16="http://schemas.microsoft.com/office/drawing/2014/main" id="{2D9717C6-E139-256E-4557-DD8E4E373C04}"/>
              </a:ext>
            </a:extLst>
          </p:cNvPr>
          <p:cNvSpPr>
            <a:spLocks noGrp="1" noChangeArrowheads="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7" name="Rectangle 5">
            <a:extLst>
              <a:ext uri="{FF2B5EF4-FFF2-40B4-BE49-F238E27FC236}">
                <a16:creationId xmlns:a16="http://schemas.microsoft.com/office/drawing/2014/main" id="{9D02ECBB-1BBB-AB3F-8F51-028885D0878B}"/>
              </a:ext>
            </a:extLst>
          </p:cNvPr>
          <p:cNvSpPr>
            <a:spLocks noGrp="1" noChangeArrowheads="1"/>
          </p:cNvSpPr>
          <p:nvPr>
            <p:ph type="ftr" sz="quarter" idx="11"/>
          </p:nvPr>
        </p:nvSpPr>
        <p:spPr/>
        <p:txBody>
          <a:bodyPr/>
          <a:lstStyle>
            <a:lvl1pPr>
              <a:defRPr/>
            </a:lvl1pPr>
          </a:lstStyle>
          <a:p>
            <a:pPr>
              <a:defRPr/>
            </a:pPr>
            <a:r>
              <a:rPr lang="zh-CN" altLang="en-US"/>
              <a:t>清华大学电子工程系  汪莱</a:t>
            </a:r>
            <a:endParaRPr lang="en-US" altLang="zh-CN"/>
          </a:p>
        </p:txBody>
      </p:sp>
      <p:sp>
        <p:nvSpPr>
          <p:cNvPr id="8" name="Rectangle 6">
            <a:extLst>
              <a:ext uri="{FF2B5EF4-FFF2-40B4-BE49-F238E27FC236}">
                <a16:creationId xmlns:a16="http://schemas.microsoft.com/office/drawing/2014/main" id="{B225B4EB-18B1-6C2B-6977-B03BC57F9DD0}"/>
              </a:ext>
            </a:extLst>
          </p:cNvPr>
          <p:cNvSpPr>
            <a:spLocks noGrp="1" noChangeArrowheads="1"/>
          </p:cNvSpPr>
          <p:nvPr>
            <p:ph type="sldNum" sz="quarter" idx="12"/>
          </p:nvPr>
        </p:nvSpPr>
        <p:spPr/>
        <p:txBody>
          <a:bodyPr/>
          <a:lstStyle>
            <a:lvl1pPr>
              <a:defRPr/>
            </a:lvl1pPr>
          </a:lstStyle>
          <a:p>
            <a:pPr>
              <a:defRPr/>
            </a:pPr>
            <a:fld id="{AB89B322-C2AC-47AC-9844-2CCE3B687ED4}" type="slidenum">
              <a:rPr lang="en-US" altLang="zh-CN"/>
              <a:pPr>
                <a:defRPr/>
              </a:pPr>
              <a:t>‹#›</a:t>
            </a:fld>
            <a:endParaRPr lang="en-US" altLang="zh-CN"/>
          </a:p>
        </p:txBody>
      </p:sp>
    </p:spTree>
    <p:extLst>
      <p:ext uri="{BB962C8B-B14F-4D97-AF65-F5344CB8AC3E}">
        <p14:creationId xmlns:p14="http://schemas.microsoft.com/office/powerpoint/2010/main" val="32130277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a:extLst>
              <a:ext uri="{FF2B5EF4-FFF2-40B4-BE49-F238E27FC236}">
                <a16:creationId xmlns:a16="http://schemas.microsoft.com/office/drawing/2014/main" id="{365AC896-689C-FF9E-3953-60D97EEA62E0}"/>
              </a:ext>
            </a:extLst>
          </p:cNvPr>
          <p:cNvSpPr>
            <a:spLocks noGrp="1" noChangeArrowheads="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6" name="Footer Placeholder 5">
            <a:extLst>
              <a:ext uri="{FF2B5EF4-FFF2-40B4-BE49-F238E27FC236}">
                <a16:creationId xmlns:a16="http://schemas.microsoft.com/office/drawing/2014/main" id="{A8D2E8DB-0A3B-949F-CB37-F4B91052B435}"/>
              </a:ext>
            </a:extLst>
          </p:cNvPr>
          <p:cNvSpPr>
            <a:spLocks noGrp="1" noChangeArrowheads="1"/>
          </p:cNvSpPr>
          <p:nvPr>
            <p:ph type="ftr" sz="quarter" idx="11"/>
          </p:nvPr>
        </p:nvSpPr>
        <p:spPr/>
        <p:txBody>
          <a:bodyPr/>
          <a:lstStyle>
            <a:lvl1pPr>
              <a:defRPr/>
            </a:lvl1pPr>
          </a:lstStyle>
          <a:p>
            <a:pPr>
              <a:defRPr/>
            </a:pPr>
            <a:r>
              <a:rPr lang="zh-CN" altLang="en-US"/>
              <a:t>清华大学电子工程系  汪莱</a:t>
            </a:r>
            <a:endParaRPr lang="en-US" altLang="zh-CN"/>
          </a:p>
        </p:txBody>
      </p:sp>
      <p:sp>
        <p:nvSpPr>
          <p:cNvPr id="7" name="Slide Number Placeholder 6">
            <a:extLst>
              <a:ext uri="{FF2B5EF4-FFF2-40B4-BE49-F238E27FC236}">
                <a16:creationId xmlns:a16="http://schemas.microsoft.com/office/drawing/2014/main" id="{3326D987-E9A7-EBA5-33A6-59C8A86D7142}"/>
              </a:ext>
            </a:extLst>
          </p:cNvPr>
          <p:cNvSpPr>
            <a:spLocks noGrp="1" noChangeArrowheads="1"/>
          </p:cNvSpPr>
          <p:nvPr>
            <p:ph type="sldNum" sz="quarter" idx="12"/>
          </p:nvPr>
        </p:nvSpPr>
        <p:spPr/>
        <p:txBody>
          <a:bodyPr/>
          <a:lstStyle>
            <a:lvl1pPr>
              <a:defRPr/>
            </a:lvl1pPr>
          </a:lstStyle>
          <a:p>
            <a:pPr>
              <a:defRPr/>
            </a:pPr>
            <a:fld id="{F38C2769-04ED-4D3F-9E58-4D08880A1911}" type="slidenum">
              <a:rPr lang="en-US" altLang="zh-CN"/>
              <a:pPr>
                <a:defRPr/>
              </a:pPr>
              <a:t>‹#›</a:t>
            </a:fld>
            <a:endParaRPr lang="en-US" altLang="zh-CN"/>
          </a:p>
        </p:txBody>
      </p:sp>
    </p:spTree>
    <p:extLst>
      <p:ext uri="{BB962C8B-B14F-4D97-AF65-F5344CB8AC3E}">
        <p14:creationId xmlns:p14="http://schemas.microsoft.com/office/powerpoint/2010/main" val="30277425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7030A0"/>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a:solidFill>
                  <a:srgbClr val="FF0000"/>
                </a:solidFill>
                <a:latin typeface="微软雅黑" panose="020B0503020204020204" pitchFamily="34" charset="-122"/>
                <a:ea typeface="微软雅黑" panose="020B0503020204020204" pitchFamily="34" charset="-122"/>
              </a:defRPr>
            </a:lvl1pPr>
            <a:lvl2pPr>
              <a:defRPr b="1">
                <a:latin typeface="微软雅黑" panose="020B0503020204020204" pitchFamily="34" charset="-122"/>
                <a:ea typeface="微软雅黑" panose="020B0503020204020204" pitchFamily="34" charset="-122"/>
              </a:defRPr>
            </a:lvl2pPr>
            <a:lvl3pPr>
              <a:defRPr b="1">
                <a:latin typeface="微软雅黑" panose="020B0503020204020204" pitchFamily="34" charset="-122"/>
                <a:ea typeface="微软雅黑" panose="020B0503020204020204" pitchFamily="34" charset="-122"/>
              </a:defRPr>
            </a:lvl3pPr>
            <a:lvl4pPr>
              <a:defRPr b="1">
                <a:latin typeface="微软雅黑" panose="020B0503020204020204" pitchFamily="34" charset="-122"/>
                <a:ea typeface="微软雅黑" panose="020B0503020204020204" pitchFamily="34" charset="-122"/>
              </a:defRPr>
            </a:lvl4pPr>
            <a:lvl5pPr>
              <a:defRPr b="1">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BFEB988-C099-43EB-1B74-62E11D60BD26}"/>
              </a:ext>
            </a:extLst>
          </p:cNvPr>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固体物理基础（</a:t>
            </a:r>
            <a:r>
              <a:rPr lang="en-US" altLang="zh-CN"/>
              <a:t>2019</a:t>
            </a:r>
            <a:r>
              <a:rPr lang="zh-CN" altLang="en-US"/>
              <a:t>春）</a:t>
            </a:r>
            <a:endParaRPr lang="en-US" altLang="zh-CN" dirty="0"/>
          </a:p>
        </p:txBody>
      </p:sp>
      <p:sp>
        <p:nvSpPr>
          <p:cNvPr id="5" name="页脚占位符 4">
            <a:extLst>
              <a:ext uri="{FF2B5EF4-FFF2-40B4-BE49-F238E27FC236}">
                <a16:creationId xmlns:a16="http://schemas.microsoft.com/office/drawing/2014/main" id="{CF0013E4-7558-C4B8-03C5-D1749D54E6A0}"/>
              </a:ext>
            </a:extLst>
          </p:cNvPr>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pPr>
              <a:defRPr/>
            </a:pPr>
            <a:r>
              <a:rPr lang="en-US" altLang="zh-CN"/>
              <a:t>清华大学电子工程系</a:t>
            </a:r>
            <a:r>
              <a:rPr lang="zh-CN" altLang="en-US"/>
              <a:t>  汪莱</a:t>
            </a:r>
            <a:endParaRPr lang="en-US" altLang="zh-CN" dirty="0"/>
          </a:p>
        </p:txBody>
      </p:sp>
      <p:sp>
        <p:nvSpPr>
          <p:cNvPr id="6" name="灯片编号占位符 5">
            <a:extLst>
              <a:ext uri="{FF2B5EF4-FFF2-40B4-BE49-F238E27FC236}">
                <a16:creationId xmlns:a16="http://schemas.microsoft.com/office/drawing/2014/main" id="{50BBA80F-7A4C-CB8B-AB21-0425BFE5D2FC}"/>
              </a:ext>
            </a:extLst>
          </p:cNvPr>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pPr>
              <a:defRPr/>
            </a:pPr>
            <a:fld id="{B275138C-EA5F-4AD5-965C-5CF127EFD86B}" type="slidenum">
              <a:rPr lang="en-US" altLang="zh-CN"/>
              <a:pPr>
                <a:defRPr/>
              </a:pPr>
              <a:t>‹#›</a:t>
            </a:fld>
            <a:endParaRPr lang="en-US" altLang="zh-CN"/>
          </a:p>
        </p:txBody>
      </p:sp>
    </p:spTree>
    <p:extLst>
      <p:ext uri="{BB962C8B-B14F-4D97-AF65-F5344CB8AC3E}">
        <p14:creationId xmlns:p14="http://schemas.microsoft.com/office/powerpoint/2010/main" val="153863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9183C46-7873-4F6A-AC01-5406A1989DA8}"/>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461422E6-FA47-E64B-D4F4-9EBD8D323611}"/>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68C57B38-08A1-C3C1-3B7E-64EBE2A36B9D}"/>
              </a:ext>
            </a:extLst>
          </p:cNvPr>
          <p:cNvSpPr>
            <a:spLocks noGrp="1"/>
          </p:cNvSpPr>
          <p:nvPr>
            <p:ph type="sldNum" sz="quarter" idx="12"/>
          </p:nvPr>
        </p:nvSpPr>
        <p:spPr>
          <a:xfrm>
            <a:off x="6553200" y="6356350"/>
            <a:ext cx="2133600" cy="365125"/>
          </a:xfrm>
        </p:spPr>
        <p:txBody>
          <a:bodyPr/>
          <a:lstStyle>
            <a:lvl1pPr>
              <a:defRPr/>
            </a:lvl1pPr>
          </a:lstStyle>
          <a:p>
            <a:pPr>
              <a:defRPr/>
            </a:pPr>
            <a:fld id="{75426AD0-A632-4894-92DE-CF556AAFAD07}" type="slidenum">
              <a:rPr lang="en-US" altLang="zh-CN"/>
              <a:pPr>
                <a:defRPr/>
              </a:pPr>
              <a:t>‹#›</a:t>
            </a:fld>
            <a:endParaRPr lang="en-US" altLang="zh-CN"/>
          </a:p>
        </p:txBody>
      </p:sp>
    </p:spTree>
    <p:extLst>
      <p:ext uri="{BB962C8B-B14F-4D97-AF65-F5344CB8AC3E}">
        <p14:creationId xmlns:p14="http://schemas.microsoft.com/office/powerpoint/2010/main" val="103625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D0BCD3-DDF0-60C3-E267-18D5BACFBDED}"/>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D711B7E7-955C-6589-58EA-C72207868C09}"/>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E6CDFCC2-0407-7BDE-3025-A99ED78F6B9C}"/>
              </a:ext>
            </a:extLst>
          </p:cNvPr>
          <p:cNvSpPr>
            <a:spLocks noGrp="1"/>
          </p:cNvSpPr>
          <p:nvPr>
            <p:ph type="sldNum" sz="quarter" idx="12"/>
          </p:nvPr>
        </p:nvSpPr>
        <p:spPr>
          <a:xfrm>
            <a:off x="6553200" y="6356350"/>
            <a:ext cx="2133600" cy="365125"/>
          </a:xfrm>
        </p:spPr>
        <p:txBody>
          <a:bodyPr/>
          <a:lstStyle>
            <a:lvl1pPr>
              <a:defRPr/>
            </a:lvl1pPr>
          </a:lstStyle>
          <a:p>
            <a:pPr>
              <a:defRPr/>
            </a:pPr>
            <a:fld id="{1F14026E-9B8D-4A44-91B5-DED5B429AF57}" type="slidenum">
              <a:rPr lang="en-US" altLang="zh-CN"/>
              <a:pPr>
                <a:defRPr/>
              </a:pPr>
              <a:t>‹#›</a:t>
            </a:fld>
            <a:endParaRPr lang="en-US" altLang="zh-CN"/>
          </a:p>
        </p:txBody>
      </p:sp>
    </p:spTree>
    <p:extLst>
      <p:ext uri="{BB962C8B-B14F-4D97-AF65-F5344CB8AC3E}">
        <p14:creationId xmlns:p14="http://schemas.microsoft.com/office/powerpoint/2010/main" val="2826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67E3117-12A3-4171-B63C-93BC5573C9BD}"/>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8" name="页脚占位符 7">
            <a:extLst>
              <a:ext uri="{FF2B5EF4-FFF2-40B4-BE49-F238E27FC236}">
                <a16:creationId xmlns:a16="http://schemas.microsoft.com/office/drawing/2014/main" id="{D16BFF90-A924-0931-45C4-6CE70329CB5B}"/>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9" name="灯片编号占位符 8">
            <a:extLst>
              <a:ext uri="{FF2B5EF4-FFF2-40B4-BE49-F238E27FC236}">
                <a16:creationId xmlns:a16="http://schemas.microsoft.com/office/drawing/2014/main" id="{35871489-98B6-5EB4-C9C3-3DEFD4C062E7}"/>
              </a:ext>
            </a:extLst>
          </p:cNvPr>
          <p:cNvSpPr>
            <a:spLocks noGrp="1"/>
          </p:cNvSpPr>
          <p:nvPr>
            <p:ph type="sldNum" sz="quarter" idx="12"/>
          </p:nvPr>
        </p:nvSpPr>
        <p:spPr>
          <a:xfrm>
            <a:off x="6553200" y="6356350"/>
            <a:ext cx="2133600" cy="365125"/>
          </a:xfrm>
        </p:spPr>
        <p:txBody>
          <a:bodyPr/>
          <a:lstStyle>
            <a:lvl1pPr>
              <a:defRPr/>
            </a:lvl1pPr>
          </a:lstStyle>
          <a:p>
            <a:pPr>
              <a:defRPr/>
            </a:pPr>
            <a:fld id="{6CBE9411-F99A-4B91-8C45-904A4C7721BF}" type="slidenum">
              <a:rPr lang="en-US" altLang="zh-CN"/>
              <a:pPr>
                <a:defRPr/>
              </a:pPr>
              <a:t>‹#›</a:t>
            </a:fld>
            <a:endParaRPr lang="en-US" altLang="zh-CN"/>
          </a:p>
        </p:txBody>
      </p:sp>
    </p:spTree>
    <p:extLst>
      <p:ext uri="{BB962C8B-B14F-4D97-AF65-F5344CB8AC3E}">
        <p14:creationId xmlns:p14="http://schemas.microsoft.com/office/powerpoint/2010/main" val="195650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7030A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78B4220-B248-EE41-51C0-8DE8BA25619D}"/>
              </a:ext>
            </a:extLst>
          </p:cNvPr>
          <p:cNvSpPr>
            <a:spLocks noGrp="1"/>
          </p:cNvSpPr>
          <p:nvPr>
            <p:ph type="dt" sz="half" idx="10"/>
          </p:nvPr>
        </p:nvSpPr>
        <p:spPr>
          <a:xfrm>
            <a:off x="457200" y="6356350"/>
            <a:ext cx="2133600" cy="365125"/>
          </a:xfrm>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固体物理基础（</a:t>
            </a:r>
            <a:r>
              <a:rPr lang="en-US" altLang="zh-CN"/>
              <a:t>2019</a:t>
            </a:r>
            <a:r>
              <a:rPr lang="zh-CN" altLang="en-US"/>
              <a:t>春）</a:t>
            </a:r>
            <a:endParaRPr lang="en-US" altLang="zh-CN"/>
          </a:p>
        </p:txBody>
      </p:sp>
      <p:sp>
        <p:nvSpPr>
          <p:cNvPr id="4" name="页脚占位符 3">
            <a:extLst>
              <a:ext uri="{FF2B5EF4-FFF2-40B4-BE49-F238E27FC236}">
                <a16:creationId xmlns:a16="http://schemas.microsoft.com/office/drawing/2014/main" id="{037CBADD-C517-C6E0-799B-C9EFDF1C6F5C}"/>
              </a:ext>
            </a:extLst>
          </p:cNvPr>
          <p:cNvSpPr>
            <a:spLocks noGrp="1"/>
          </p:cNvSpPr>
          <p:nvPr>
            <p:ph type="ftr" sz="quarter" idx="11"/>
          </p:nvPr>
        </p:nvSpPr>
        <p:spPr>
          <a:xfrm>
            <a:off x="3124200" y="6356350"/>
            <a:ext cx="2895600" cy="365125"/>
          </a:xfrm>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清华大学电子工程系  汪莱</a:t>
            </a:r>
            <a:endParaRPr lang="en-US" altLang="zh-CN"/>
          </a:p>
        </p:txBody>
      </p:sp>
      <p:sp>
        <p:nvSpPr>
          <p:cNvPr id="5" name="灯片编号占位符 4">
            <a:extLst>
              <a:ext uri="{FF2B5EF4-FFF2-40B4-BE49-F238E27FC236}">
                <a16:creationId xmlns:a16="http://schemas.microsoft.com/office/drawing/2014/main" id="{B1D3170A-2C24-2EC1-B1AF-C0FE3C377869}"/>
              </a:ext>
            </a:extLst>
          </p:cNvPr>
          <p:cNvSpPr>
            <a:spLocks noGrp="1"/>
          </p:cNvSpPr>
          <p:nvPr>
            <p:ph type="sldNum" sz="quarter" idx="12"/>
          </p:nvPr>
        </p:nvSpPr>
        <p:spPr>
          <a:xfrm>
            <a:off x="6553200" y="6356350"/>
            <a:ext cx="2133600" cy="365125"/>
          </a:xfrm>
        </p:spPr>
        <p:txBody>
          <a:bodyPr/>
          <a:lstStyle>
            <a:lvl1pPr>
              <a:defRPr b="1">
                <a:latin typeface="微软雅黑" panose="020B0503020204020204" pitchFamily="34" charset="-122"/>
                <a:ea typeface="微软雅黑" panose="020B0503020204020204" pitchFamily="34" charset="-122"/>
              </a:defRPr>
            </a:lvl1pPr>
          </a:lstStyle>
          <a:p>
            <a:pPr>
              <a:defRPr/>
            </a:pPr>
            <a:fld id="{658CF90E-A393-44AA-A32E-31235F56C55F}" type="slidenum">
              <a:rPr lang="en-US" altLang="zh-CN"/>
              <a:pPr>
                <a:defRPr/>
              </a:pPr>
              <a:t>‹#›</a:t>
            </a:fld>
            <a:endParaRPr lang="en-US" altLang="zh-CN"/>
          </a:p>
        </p:txBody>
      </p:sp>
    </p:spTree>
    <p:extLst>
      <p:ext uri="{BB962C8B-B14F-4D97-AF65-F5344CB8AC3E}">
        <p14:creationId xmlns:p14="http://schemas.microsoft.com/office/powerpoint/2010/main" val="218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0584F3-253E-E873-5DC6-079D98D39D5E}"/>
              </a:ext>
            </a:extLst>
          </p:cNvPr>
          <p:cNvSpPr>
            <a:spLocks noGrp="1"/>
          </p:cNvSpPr>
          <p:nvPr>
            <p:ph type="dt" sz="half" idx="10"/>
          </p:nvPr>
        </p:nvSpPr>
        <p:spPr>
          <a:xfrm>
            <a:off x="34925" y="6448425"/>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3" name="页脚占位符 2">
            <a:extLst>
              <a:ext uri="{FF2B5EF4-FFF2-40B4-BE49-F238E27FC236}">
                <a16:creationId xmlns:a16="http://schemas.microsoft.com/office/drawing/2014/main" id="{214EEAC9-2D8D-9AB9-510C-7B8A08B70C1B}"/>
              </a:ext>
            </a:extLst>
          </p:cNvPr>
          <p:cNvSpPr>
            <a:spLocks noGrp="1"/>
          </p:cNvSpPr>
          <p:nvPr>
            <p:ph type="ftr" sz="quarter" idx="11"/>
          </p:nvPr>
        </p:nvSpPr>
        <p:spPr>
          <a:xfrm>
            <a:off x="3124200" y="6453188"/>
            <a:ext cx="2895600" cy="365125"/>
          </a:xfrm>
        </p:spPr>
        <p:txBody>
          <a:bodyPr/>
          <a:lstStyle>
            <a:lvl1pPr>
              <a:defRPr/>
            </a:lvl1pPr>
          </a:lstStyle>
          <a:p>
            <a:pPr>
              <a:defRPr/>
            </a:pPr>
            <a:r>
              <a:rPr lang="zh-CN" altLang="en-US"/>
              <a:t>清华大学电子工程系  汪莱</a:t>
            </a:r>
            <a:endParaRPr lang="en-US" altLang="zh-CN"/>
          </a:p>
        </p:txBody>
      </p:sp>
      <p:sp>
        <p:nvSpPr>
          <p:cNvPr id="4" name="灯片编号占位符 3">
            <a:extLst>
              <a:ext uri="{FF2B5EF4-FFF2-40B4-BE49-F238E27FC236}">
                <a16:creationId xmlns:a16="http://schemas.microsoft.com/office/drawing/2014/main" id="{D1CC20C0-39F9-F376-06BA-1BDC7D117E74}"/>
              </a:ext>
            </a:extLst>
          </p:cNvPr>
          <p:cNvSpPr>
            <a:spLocks noGrp="1"/>
          </p:cNvSpPr>
          <p:nvPr>
            <p:ph type="sldNum" sz="quarter" idx="12"/>
          </p:nvPr>
        </p:nvSpPr>
        <p:spPr>
          <a:xfrm>
            <a:off x="6975475" y="6448425"/>
            <a:ext cx="2133600" cy="365125"/>
          </a:xfrm>
        </p:spPr>
        <p:txBody>
          <a:bodyPr/>
          <a:lstStyle>
            <a:lvl1pPr>
              <a:defRPr/>
            </a:lvl1pPr>
          </a:lstStyle>
          <a:p>
            <a:pPr>
              <a:defRPr/>
            </a:pPr>
            <a:fld id="{61E6E858-57AB-451A-B2F7-3D5767843A56}" type="slidenum">
              <a:rPr lang="en-US" altLang="zh-CN"/>
              <a:pPr>
                <a:defRPr/>
              </a:pPr>
              <a:t>‹#›</a:t>
            </a:fld>
            <a:endParaRPr lang="en-US" altLang="zh-CN"/>
          </a:p>
        </p:txBody>
      </p:sp>
    </p:spTree>
    <p:extLst>
      <p:ext uri="{BB962C8B-B14F-4D97-AF65-F5344CB8AC3E}">
        <p14:creationId xmlns:p14="http://schemas.microsoft.com/office/powerpoint/2010/main" val="277721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55434E-9E71-ADE7-AFD7-E3F9BD63CD04}"/>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23D87A9F-295C-02A7-DD8B-DF3E51CDDC60}"/>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AC5EBD6D-F0B3-F066-4477-F8F7FC90C75A}"/>
              </a:ext>
            </a:extLst>
          </p:cNvPr>
          <p:cNvSpPr>
            <a:spLocks noGrp="1"/>
          </p:cNvSpPr>
          <p:nvPr>
            <p:ph type="sldNum" sz="quarter" idx="12"/>
          </p:nvPr>
        </p:nvSpPr>
        <p:spPr>
          <a:xfrm>
            <a:off x="6553200" y="6356350"/>
            <a:ext cx="2133600" cy="365125"/>
          </a:xfrm>
        </p:spPr>
        <p:txBody>
          <a:bodyPr/>
          <a:lstStyle>
            <a:lvl1pPr>
              <a:defRPr/>
            </a:lvl1pPr>
          </a:lstStyle>
          <a:p>
            <a:pPr>
              <a:defRPr/>
            </a:pPr>
            <a:fld id="{F0CB821D-63D6-4B80-AAC1-0EF0FD9970B4}" type="slidenum">
              <a:rPr lang="en-US" altLang="zh-CN"/>
              <a:pPr>
                <a:defRPr/>
              </a:pPr>
              <a:t>‹#›</a:t>
            </a:fld>
            <a:endParaRPr lang="en-US" altLang="zh-CN"/>
          </a:p>
        </p:txBody>
      </p:sp>
    </p:spTree>
    <p:extLst>
      <p:ext uri="{BB962C8B-B14F-4D97-AF65-F5344CB8AC3E}">
        <p14:creationId xmlns:p14="http://schemas.microsoft.com/office/powerpoint/2010/main" val="418013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03E41C-3BF2-5888-727E-C405C7E83120}"/>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5FA86440-CADF-B003-4088-4110902B1CD7}"/>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3366EF5F-70F5-5C64-CA55-798B7DF699C0}"/>
              </a:ext>
            </a:extLst>
          </p:cNvPr>
          <p:cNvSpPr>
            <a:spLocks noGrp="1"/>
          </p:cNvSpPr>
          <p:nvPr>
            <p:ph type="sldNum" sz="quarter" idx="12"/>
          </p:nvPr>
        </p:nvSpPr>
        <p:spPr>
          <a:xfrm>
            <a:off x="6553200" y="6356350"/>
            <a:ext cx="2133600" cy="365125"/>
          </a:xfrm>
        </p:spPr>
        <p:txBody>
          <a:bodyPr/>
          <a:lstStyle>
            <a:lvl1pPr>
              <a:defRPr/>
            </a:lvl1pPr>
          </a:lstStyle>
          <a:p>
            <a:pPr>
              <a:defRPr/>
            </a:pPr>
            <a:fld id="{931A0A93-2EF3-475A-A844-BD738B4C4109}" type="slidenum">
              <a:rPr lang="en-US" altLang="zh-CN"/>
              <a:pPr>
                <a:defRPr/>
              </a:pPr>
              <a:t>‹#›</a:t>
            </a:fld>
            <a:endParaRPr lang="en-US" altLang="zh-CN"/>
          </a:p>
        </p:txBody>
      </p:sp>
    </p:spTree>
    <p:extLst>
      <p:ext uri="{BB962C8B-B14F-4D97-AF65-F5344CB8AC3E}">
        <p14:creationId xmlns:p14="http://schemas.microsoft.com/office/powerpoint/2010/main" val="187049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F23EDF9-3352-8F7E-6748-F7BFB670502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C1FFBEF-02A6-1FB2-980B-48864B2A966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220BBE7-E7AF-E03F-8024-1CBFD4CF2EF2}"/>
              </a:ext>
            </a:extLst>
          </p:cNvPr>
          <p:cNvSpPr>
            <a:spLocks noGrp="1"/>
          </p:cNvSpPr>
          <p:nvPr>
            <p:ph type="dt" sz="half" idx="2"/>
          </p:nvPr>
        </p:nvSpPr>
        <p:spPr>
          <a:xfrm>
            <a:off x="3175" y="6469063"/>
            <a:ext cx="2133600" cy="365125"/>
          </a:xfrm>
          <a:prstGeom prst="rect">
            <a:avLst/>
          </a:prstGeom>
        </p:spPr>
        <p:txBody>
          <a:bodyPr anchor="ctr" anchorCtr="0"/>
          <a:lstStyle>
            <a:lvl1pPr eaLnBrk="1" hangingPunct="1">
              <a:defRPr sz="1200">
                <a:latin typeface="Arial" pitchFamily="34" charset="0"/>
                <a:ea typeface="楷体_GB2312" pitchFamily="49" charset="-122"/>
              </a:defRPr>
            </a:lvl1pPr>
          </a:lstStyle>
          <a:p>
            <a:pPr>
              <a:defRPr/>
            </a:pPr>
            <a:r>
              <a:rPr lang="zh-CN" altLang="en-US"/>
              <a:t>固体物理基础（</a:t>
            </a:r>
            <a:r>
              <a:rPr lang="en-US" altLang="zh-CN"/>
              <a:t>2019</a:t>
            </a:r>
            <a:r>
              <a:rPr lang="zh-CN" altLang="en-US"/>
              <a:t>春）</a:t>
            </a:r>
            <a:endParaRPr lang="en-US" altLang="zh-CN" dirty="0"/>
          </a:p>
        </p:txBody>
      </p:sp>
      <p:sp>
        <p:nvSpPr>
          <p:cNvPr id="8" name="页脚占位符 4">
            <a:extLst>
              <a:ext uri="{FF2B5EF4-FFF2-40B4-BE49-F238E27FC236}">
                <a16:creationId xmlns:a16="http://schemas.microsoft.com/office/drawing/2014/main" id="{25603697-4971-E147-7657-5822340BC90B}"/>
              </a:ext>
            </a:extLst>
          </p:cNvPr>
          <p:cNvSpPr>
            <a:spLocks noGrp="1"/>
          </p:cNvSpPr>
          <p:nvPr>
            <p:ph type="ftr" sz="quarter" idx="3"/>
          </p:nvPr>
        </p:nvSpPr>
        <p:spPr>
          <a:xfrm>
            <a:off x="3124200" y="6470650"/>
            <a:ext cx="2895600" cy="365125"/>
          </a:xfrm>
          <a:prstGeom prst="rect">
            <a:avLst/>
          </a:prstGeom>
        </p:spPr>
        <p:txBody>
          <a:bodyPr anchor="ctr" anchorCtr="0"/>
          <a:lstStyle>
            <a:lvl1pPr algn="ctr" eaLnBrk="1" hangingPunct="1">
              <a:defRPr sz="1200">
                <a:latin typeface="Arial" pitchFamily="34" charset="0"/>
                <a:ea typeface="楷体_GB2312" pitchFamily="49" charset="-122"/>
              </a:defRPr>
            </a:lvl1pPr>
          </a:lstStyle>
          <a:p>
            <a:pPr>
              <a:defRPr/>
            </a:pPr>
            <a:r>
              <a:rPr lang="en-US" altLang="zh-CN"/>
              <a:t>清华大学电子工程系</a:t>
            </a:r>
            <a:r>
              <a:rPr lang="zh-CN" altLang="en-US"/>
              <a:t>  汪莱</a:t>
            </a:r>
            <a:endParaRPr lang="en-US" altLang="zh-CN" dirty="0"/>
          </a:p>
        </p:txBody>
      </p:sp>
      <p:sp>
        <p:nvSpPr>
          <p:cNvPr id="9" name="灯片编号占位符 5">
            <a:extLst>
              <a:ext uri="{FF2B5EF4-FFF2-40B4-BE49-F238E27FC236}">
                <a16:creationId xmlns:a16="http://schemas.microsoft.com/office/drawing/2014/main" id="{4611D08C-CF00-FCA0-4887-CEC197BFA7AB}"/>
              </a:ext>
            </a:extLst>
          </p:cNvPr>
          <p:cNvSpPr>
            <a:spLocks noGrp="1"/>
          </p:cNvSpPr>
          <p:nvPr>
            <p:ph type="sldNum" sz="quarter" idx="4"/>
          </p:nvPr>
        </p:nvSpPr>
        <p:spPr>
          <a:xfrm>
            <a:off x="6988175" y="64706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ea typeface="楷体_GB2312" panose="02010609030101010101" pitchFamily="49" charset="-122"/>
              </a:defRPr>
            </a:lvl1pPr>
          </a:lstStyle>
          <a:p>
            <a:pPr>
              <a:defRPr/>
            </a:pPr>
            <a:fld id="{95EED3F4-E232-4F0B-BB19-8ECF699BB5B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286" r:id="rId1"/>
    <p:sldLayoutId id="2147485287" r:id="rId2"/>
    <p:sldLayoutId id="2147485288" r:id="rId3"/>
    <p:sldLayoutId id="2147485289" r:id="rId4"/>
    <p:sldLayoutId id="2147485290" r:id="rId5"/>
    <p:sldLayoutId id="2147485291" r:id="rId6"/>
    <p:sldLayoutId id="2147485292" r:id="rId7"/>
    <p:sldLayoutId id="2147485293" r:id="rId8"/>
    <p:sldLayoutId id="2147485294" r:id="rId9"/>
    <p:sldLayoutId id="2147485295" r:id="rId10"/>
    <p:sldLayoutId id="2147485296" r:id="rId11"/>
    <p:sldLayoutId id="2147485297" r:id="rId12"/>
    <p:sldLayoutId id="2147485298"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3.bin"/><Relationship Id="rId1" Type="http://schemas.openxmlformats.org/officeDocument/2006/relationships/slideLayout" Target="../slideLayouts/slideLayout7.xml"/><Relationship Id="rId5" Type="http://schemas.openxmlformats.org/officeDocument/2006/relationships/image" Target="../media/image29.emf"/><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7.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7.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4.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3.wmf"/><Relationship Id="rId18" Type="http://schemas.openxmlformats.org/officeDocument/2006/relationships/oleObject" Target="../embeddings/oleObject41.bin"/><Relationship Id="rId3" Type="http://schemas.openxmlformats.org/officeDocument/2006/relationships/image" Target="../media/image38.wmf"/><Relationship Id="rId21" Type="http://schemas.openxmlformats.org/officeDocument/2006/relationships/image" Target="../media/image47.wmf"/><Relationship Id="rId7" Type="http://schemas.openxmlformats.org/officeDocument/2006/relationships/image" Target="../media/image40.wmf"/><Relationship Id="rId12" Type="http://schemas.openxmlformats.org/officeDocument/2006/relationships/oleObject" Target="../embeddings/oleObject38.bin"/><Relationship Id="rId17" Type="http://schemas.openxmlformats.org/officeDocument/2006/relationships/image" Target="../media/image45.wmf"/><Relationship Id="rId2" Type="http://schemas.openxmlformats.org/officeDocument/2006/relationships/oleObject" Target="../embeddings/oleObject33.bin"/><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slideLayout" Target="../slideLayouts/slideLayout7.xml"/><Relationship Id="rId6" Type="http://schemas.openxmlformats.org/officeDocument/2006/relationships/oleObject" Target="../embeddings/oleObject35.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23" Type="http://schemas.openxmlformats.org/officeDocument/2006/relationships/image" Target="../media/image48.wmf"/><Relationship Id="rId10" Type="http://schemas.openxmlformats.org/officeDocument/2006/relationships/oleObject" Target="../embeddings/oleObject37.bin"/><Relationship Id="rId19" Type="http://schemas.openxmlformats.org/officeDocument/2006/relationships/image" Target="../media/image46.wmf"/><Relationship Id="rId4" Type="http://schemas.openxmlformats.org/officeDocument/2006/relationships/oleObject" Target="../embeddings/oleObject34.bin"/><Relationship Id="rId9" Type="http://schemas.openxmlformats.org/officeDocument/2006/relationships/image" Target="../media/image41.wmf"/><Relationship Id="rId14" Type="http://schemas.openxmlformats.org/officeDocument/2006/relationships/oleObject" Target="../embeddings/oleObject39.bin"/><Relationship Id="rId22" Type="http://schemas.openxmlformats.org/officeDocument/2006/relationships/oleObject" Target="../embeddings/oleObject4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39.wmf"/><Relationship Id="rId18" Type="http://schemas.openxmlformats.org/officeDocument/2006/relationships/oleObject" Target="../embeddings/oleObject52.bin"/><Relationship Id="rId26" Type="http://schemas.openxmlformats.org/officeDocument/2006/relationships/oleObject" Target="../embeddings/oleObject56.bin"/><Relationship Id="rId3" Type="http://schemas.openxmlformats.org/officeDocument/2006/relationships/image" Target="../media/image49.wmf"/><Relationship Id="rId21" Type="http://schemas.openxmlformats.org/officeDocument/2006/relationships/image" Target="../media/image43.wmf"/><Relationship Id="rId7" Type="http://schemas.openxmlformats.org/officeDocument/2006/relationships/image" Target="../media/image51.wmf"/><Relationship Id="rId12" Type="http://schemas.openxmlformats.org/officeDocument/2006/relationships/oleObject" Target="../embeddings/oleObject49.bin"/><Relationship Id="rId17" Type="http://schemas.openxmlformats.org/officeDocument/2006/relationships/image" Target="../media/image41.wmf"/><Relationship Id="rId25" Type="http://schemas.openxmlformats.org/officeDocument/2006/relationships/image" Target="../media/image45.wmf"/><Relationship Id="rId2" Type="http://schemas.openxmlformats.org/officeDocument/2006/relationships/oleObject" Target="../embeddings/oleObject44.bin"/><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46.bin"/><Relationship Id="rId11" Type="http://schemas.openxmlformats.org/officeDocument/2006/relationships/image" Target="../media/image22.wmf"/><Relationship Id="rId24" Type="http://schemas.openxmlformats.org/officeDocument/2006/relationships/oleObject" Target="../embeddings/oleObject55.bin"/><Relationship Id="rId5" Type="http://schemas.openxmlformats.org/officeDocument/2006/relationships/image" Target="../media/image50.wmf"/><Relationship Id="rId15" Type="http://schemas.openxmlformats.org/officeDocument/2006/relationships/image" Target="../media/image40.wmf"/><Relationship Id="rId23" Type="http://schemas.openxmlformats.org/officeDocument/2006/relationships/image" Target="../media/image44.wmf"/><Relationship Id="rId10" Type="http://schemas.openxmlformats.org/officeDocument/2006/relationships/oleObject" Target="../embeddings/oleObject48.bin"/><Relationship Id="rId19" Type="http://schemas.openxmlformats.org/officeDocument/2006/relationships/image" Target="../media/image42.wmf"/><Relationship Id="rId4" Type="http://schemas.openxmlformats.org/officeDocument/2006/relationships/oleObject" Target="../embeddings/oleObject45.bin"/><Relationship Id="rId9" Type="http://schemas.openxmlformats.org/officeDocument/2006/relationships/image" Target="../media/image52.wmf"/><Relationship Id="rId14" Type="http://schemas.openxmlformats.org/officeDocument/2006/relationships/oleObject" Target="../embeddings/oleObject50.bin"/><Relationship Id="rId22" Type="http://schemas.openxmlformats.org/officeDocument/2006/relationships/oleObject" Target="../embeddings/oleObject54.bin"/><Relationship Id="rId27" Type="http://schemas.openxmlformats.org/officeDocument/2006/relationships/image" Target="../media/image53.emf"/></Relationships>
</file>

<file path=ppt/slides/_rels/slide1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57.bin"/><Relationship Id="rId1" Type="http://schemas.openxmlformats.org/officeDocument/2006/relationships/slideLayout" Target="../slideLayouts/slideLayout2.xml"/><Relationship Id="rId5" Type="http://schemas.openxmlformats.org/officeDocument/2006/relationships/image" Target="../media/image55.wmf"/><Relationship Id="rId4" Type="http://schemas.openxmlformats.org/officeDocument/2006/relationships/oleObject" Target="../embeddings/oleObject58.bin"/></Relationships>
</file>

<file path=ppt/slides/_rels/slide18.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59.bin"/><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60.bin"/><Relationship Id="rId1" Type="http://schemas.openxmlformats.org/officeDocument/2006/relationships/slideLayout" Target="../slideLayouts/slideLayout7.xml"/><Relationship Id="rId5" Type="http://schemas.openxmlformats.org/officeDocument/2006/relationships/image" Target="../media/image61.wmf"/><Relationship Id="rId4" Type="http://schemas.openxmlformats.org/officeDocument/2006/relationships/oleObject" Target="../embeddings/oleObject61.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62.bin"/><Relationship Id="rId1" Type="http://schemas.openxmlformats.org/officeDocument/2006/relationships/slideLayout" Target="../slideLayouts/slideLayout7.xml"/><Relationship Id="rId4" Type="http://schemas.openxmlformats.org/officeDocument/2006/relationships/image" Target="../media/image63.jpe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3.bin"/><Relationship Id="rId7" Type="http://schemas.openxmlformats.org/officeDocument/2006/relationships/image" Target="../media/image67.png"/><Relationship Id="rId2" Type="http://schemas.openxmlformats.org/officeDocument/2006/relationships/image" Target="../media/image64.gif"/><Relationship Id="rId1" Type="http://schemas.openxmlformats.org/officeDocument/2006/relationships/slideLayout" Target="../slideLayouts/slideLayout7.xml"/><Relationship Id="rId6" Type="http://schemas.openxmlformats.org/officeDocument/2006/relationships/image" Target="../media/image66.wmf"/><Relationship Id="rId5" Type="http://schemas.openxmlformats.org/officeDocument/2006/relationships/oleObject" Target="../embeddings/oleObject64.bin"/><Relationship Id="rId4" Type="http://schemas.openxmlformats.org/officeDocument/2006/relationships/image" Target="../media/image65.wmf"/></Relationships>
</file>

<file path=ppt/slides/_rels/slide22.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oleObject" Target="../embeddings/oleObject65.bin"/><Relationship Id="rId7" Type="http://schemas.openxmlformats.org/officeDocument/2006/relationships/image" Target="../media/image72.png"/><Relationship Id="rId2" Type="http://schemas.openxmlformats.org/officeDocument/2006/relationships/image" Target="../media/image68.jpe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wmf"/><Relationship Id="rId9" Type="http://schemas.openxmlformats.org/officeDocument/2006/relationships/image" Target="../media/image74.png"/></Relationships>
</file>

<file path=ppt/slides/_rels/slide23.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6.wmf"/><Relationship Id="rId7" Type="http://schemas.openxmlformats.org/officeDocument/2006/relationships/oleObject" Target="../embeddings/oleObject68.bin"/><Relationship Id="rId2"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wmf"/><Relationship Id="rId4" Type="http://schemas.openxmlformats.org/officeDocument/2006/relationships/oleObject" Target="../embeddings/oleObject67.bin"/></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3.wmf"/><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oleObject" Target="../embeddings/oleObject70.bin"/><Relationship Id="rId5" Type="http://schemas.openxmlformats.org/officeDocument/2006/relationships/image" Target="../media/image82.wmf"/><Relationship Id="rId4" Type="http://schemas.openxmlformats.org/officeDocument/2006/relationships/oleObject" Target="../embeddings/oleObject6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5.png"/></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90.wmf"/></Relationships>
</file>

<file path=ppt/slides/_rels/slide31.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76.bin"/><Relationship Id="rId1" Type="http://schemas.openxmlformats.org/officeDocument/2006/relationships/slideLayout" Target="../slideLayouts/slideLayout2.xml"/><Relationship Id="rId5" Type="http://schemas.openxmlformats.org/officeDocument/2006/relationships/image" Target="../media/image93.wmf"/><Relationship Id="rId4" Type="http://schemas.openxmlformats.org/officeDocument/2006/relationships/oleObject" Target="../embeddings/oleObject77.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98.wmf"/><Relationship Id="rId3" Type="http://schemas.openxmlformats.org/officeDocument/2006/relationships/image" Target="../media/image89.wmf"/><Relationship Id="rId7" Type="http://schemas.openxmlformats.org/officeDocument/2006/relationships/image" Target="../media/image95.wmf"/><Relationship Id="rId12" Type="http://schemas.openxmlformats.org/officeDocument/2006/relationships/oleObject" Target="../embeddings/oleObject83.bin"/><Relationship Id="rId2" Type="http://schemas.openxmlformats.org/officeDocument/2006/relationships/oleObject" Target="../embeddings/oleObject78.bin"/><Relationship Id="rId1" Type="http://schemas.openxmlformats.org/officeDocument/2006/relationships/slideLayout" Target="../slideLayouts/slideLayout2.xml"/><Relationship Id="rId6" Type="http://schemas.openxmlformats.org/officeDocument/2006/relationships/oleObject" Target="../embeddings/oleObject80.bin"/><Relationship Id="rId11" Type="http://schemas.openxmlformats.org/officeDocument/2006/relationships/image" Target="../media/image97.wmf"/><Relationship Id="rId5" Type="http://schemas.openxmlformats.org/officeDocument/2006/relationships/image" Target="../media/image94.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96.wmf"/></Relationships>
</file>

<file path=ppt/slides/_rels/slide33.x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1.wmf"/><Relationship Id="rId2"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oleObject" Target="../embeddings/oleObject86.bin"/><Relationship Id="rId5" Type="http://schemas.openxmlformats.org/officeDocument/2006/relationships/image" Target="../media/image100.wmf"/><Relationship Id="rId4" Type="http://schemas.openxmlformats.org/officeDocument/2006/relationships/oleObject" Target="../embeddings/oleObject8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slideLayout" Target="../slideLayouts/slideLayout2.xml"/><Relationship Id="rId1" Type="http://schemas.openxmlformats.org/officeDocument/2006/relationships/video" Target="file:///D:\Work\&#35762;&#20041;\&#22266;&#20307;&#29289;&#29702;&#22522;&#30784;\2022&#24180;&#35762;&#20041;\XRD&#20171;&#32461;&#35270;&#39057;.mp4" TargetMode="Externa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107.wmf"/><Relationship Id="rId5" Type="http://schemas.openxmlformats.org/officeDocument/2006/relationships/oleObject" Target="../embeddings/oleObject88.bin"/><Relationship Id="rId4" Type="http://schemas.openxmlformats.org/officeDocument/2006/relationships/image" Target="../media/image10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8.gif"/><Relationship Id="rId2" Type="http://schemas.openxmlformats.org/officeDocument/2006/relationships/image" Target="../media/image117.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18" Type="http://schemas.openxmlformats.org/officeDocument/2006/relationships/oleObject" Target="../embeddings/oleObject9.bin"/><Relationship Id="rId3" Type="http://schemas.openxmlformats.org/officeDocument/2006/relationships/image" Target="../media/image3.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10.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5.bin"/><Relationship Id="rId19"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4.wmf"/><Relationship Id="rId12" Type="http://schemas.openxmlformats.org/officeDocument/2006/relationships/oleObject" Target="../embeddings/oleObject15.bin"/><Relationship Id="rId17" Type="http://schemas.openxmlformats.org/officeDocument/2006/relationships/image" Target="../media/image19.wmf"/><Relationship Id="rId2" Type="http://schemas.openxmlformats.org/officeDocument/2006/relationships/oleObject" Target="../embeddings/oleObject10.bin"/><Relationship Id="rId16"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12.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5.wmf"/><Relationship Id="rId14"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oleObject" Target="../embeddings/oleObject22.bin"/><Relationship Id="rId3" Type="http://schemas.openxmlformats.org/officeDocument/2006/relationships/image" Target="../media/image20.wmf"/><Relationship Id="rId7" Type="http://schemas.openxmlformats.org/officeDocument/2006/relationships/image" Target="../media/image22.wmf"/><Relationship Id="rId12"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11" Type="http://schemas.openxmlformats.org/officeDocument/2006/relationships/oleObject" Target="../embeddings/oleObject21.bin"/><Relationship Id="rId5" Type="http://schemas.openxmlformats.org/officeDocument/2006/relationships/image" Target="../media/image21.wmf"/><Relationship Id="rId10" Type="http://schemas.openxmlformats.org/officeDocument/2006/relationships/image" Target="../media/image25.emf"/><Relationship Id="rId4" Type="http://schemas.openxmlformats.org/officeDocument/2006/relationships/oleObject" Target="../embeddings/oleObject19.bin"/><Relationship Id="rId9" Type="http://schemas.openxmlformats.org/officeDocument/2006/relationships/image" Target="../media/image24.emf"/><Relationship Id="rId1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6C9573D5-66BB-DAE2-C661-4912B3EFAEE6}"/>
              </a:ext>
            </a:extLst>
          </p:cNvPr>
          <p:cNvSpPr>
            <a:spLocks noGrp="1"/>
          </p:cNvSpPr>
          <p:nvPr>
            <p:ph type="title"/>
          </p:nvPr>
        </p:nvSpPr>
        <p:spPr>
          <a:xfrm>
            <a:off x="457200" y="115888"/>
            <a:ext cx="8229600" cy="1143000"/>
          </a:xfrm>
        </p:spPr>
        <p:txBody>
          <a:bodyPr/>
          <a:lstStyle/>
          <a:p>
            <a:r>
              <a:rPr lang="zh-CN" altLang="en-US"/>
              <a:t>教学实验</a:t>
            </a:r>
          </a:p>
        </p:txBody>
      </p:sp>
      <p:sp>
        <p:nvSpPr>
          <p:cNvPr id="16387" name="灯片编号占位符 5">
            <a:extLst>
              <a:ext uri="{FF2B5EF4-FFF2-40B4-BE49-F238E27FC236}">
                <a16:creationId xmlns:a16="http://schemas.microsoft.com/office/drawing/2014/main" id="{B0AFF33E-F7FD-945B-0934-90E61E78E8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F216280-AF3C-4A7A-8E5E-AF679F0E4F57}" type="slidenum">
              <a:rPr lang="en-US" altLang="zh-CN" sz="1200" smtClean="0">
                <a:latin typeface="微软雅黑" panose="020B0503020204020204" pitchFamily="34" charset="-122"/>
                <a:ea typeface="微软雅黑" panose="020B0503020204020204" pitchFamily="34" charset="-122"/>
              </a:rPr>
              <a:pPr>
                <a:spcBef>
                  <a:spcPct val="0"/>
                </a:spcBef>
                <a:buFontTx/>
                <a:buNone/>
              </a:pPr>
              <a:t>1</a:t>
            </a:fld>
            <a:endParaRPr lang="en-US" altLang="zh-CN" sz="1200">
              <a:latin typeface="微软雅黑" panose="020B0503020204020204" pitchFamily="34" charset="-122"/>
              <a:ea typeface="微软雅黑" panose="020B0503020204020204" pitchFamily="34" charset="-122"/>
            </a:endParaRPr>
          </a:p>
        </p:txBody>
      </p:sp>
      <p:sp>
        <p:nvSpPr>
          <p:cNvPr id="16388" name="矩形 7">
            <a:extLst>
              <a:ext uri="{FF2B5EF4-FFF2-40B4-BE49-F238E27FC236}">
                <a16:creationId xmlns:a16="http://schemas.microsoft.com/office/drawing/2014/main" id="{80BD6DF0-7EF8-4895-A3B8-EDBD178D6D37}"/>
              </a:ext>
            </a:extLst>
          </p:cNvPr>
          <p:cNvSpPr>
            <a:spLocks noChangeArrowheads="1"/>
          </p:cNvSpPr>
          <p:nvPr/>
        </p:nvSpPr>
        <p:spPr bwMode="auto">
          <a:xfrm>
            <a:off x="420688" y="1268413"/>
            <a:ext cx="82804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spcAft>
                <a:spcPts val="600"/>
              </a:spcAft>
              <a:buFontTx/>
              <a:buNone/>
            </a:pP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一、实验目的</a:t>
            </a:r>
          </a:p>
          <a:p>
            <a:pPr>
              <a:spcBef>
                <a:spcPct val="0"/>
              </a:spcBef>
              <a:spcAft>
                <a:spcPts val="600"/>
              </a:spcAft>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通过模型搭建，加深对固体物理晶格知识的理解，对面心立方、</a:t>
            </a:r>
            <a:r>
              <a:rPr lang="en-US" altLang="zh-CN" sz="2800" b="1">
                <a:latin typeface="微软雅黑" panose="020B0503020204020204" pitchFamily="34" charset="-122"/>
                <a:ea typeface="微软雅黑" panose="020B0503020204020204" pitchFamily="34" charset="-122"/>
                <a:cs typeface="Arial" panose="020B0604020202020204" pitchFamily="34" charset="0"/>
              </a:rPr>
              <a:t>ABC</a:t>
            </a:r>
            <a:r>
              <a:rPr lang="zh-CN" altLang="en-US" sz="2800" b="1">
                <a:latin typeface="微软雅黑" panose="020B0503020204020204" pitchFamily="34" charset="-122"/>
                <a:ea typeface="微软雅黑" panose="020B0503020204020204" pitchFamily="34" charset="-122"/>
                <a:cs typeface="Arial" panose="020B0604020202020204" pitchFamily="34" charset="0"/>
              </a:rPr>
              <a:t>密堆结构、金刚石晶格和原胞等概念有直观了解。</a:t>
            </a:r>
          </a:p>
          <a:p>
            <a:pPr>
              <a:spcBef>
                <a:spcPct val="0"/>
              </a:spcBef>
              <a:spcAft>
                <a:spcPts val="600"/>
              </a:spcAft>
              <a:buFontTx/>
              <a:buNone/>
            </a:pP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二、实验内容（搭建三个模型）</a:t>
            </a:r>
          </a:p>
          <a:p>
            <a:pPr>
              <a:spcBef>
                <a:spcPct val="0"/>
              </a:spcBef>
              <a:spcAft>
                <a:spcPts val="600"/>
              </a:spcAft>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①用球棍模型组成面心立方晶格，用</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三种颜色</a:t>
            </a:r>
            <a:r>
              <a:rPr lang="zh-CN" altLang="en-US" sz="2800" b="1">
                <a:latin typeface="微软雅黑" panose="020B0503020204020204" pitchFamily="34" charset="-122"/>
                <a:ea typeface="微软雅黑" panose="020B0503020204020204" pitchFamily="34" charset="-122"/>
                <a:cs typeface="Arial" panose="020B0604020202020204" pitchFamily="34" charset="0"/>
              </a:rPr>
              <a:t>的球表明</a:t>
            </a:r>
            <a:r>
              <a:rPr lang="en-US" altLang="zh-CN" sz="2800" b="1">
                <a:latin typeface="微软雅黑" panose="020B0503020204020204" pitchFamily="34" charset="-122"/>
                <a:ea typeface="微软雅黑" panose="020B0503020204020204" pitchFamily="34" charset="-122"/>
                <a:cs typeface="Arial" panose="020B0604020202020204" pitchFamily="34" charset="0"/>
              </a:rPr>
              <a:t>ABC</a:t>
            </a:r>
            <a:r>
              <a:rPr lang="zh-CN" altLang="en-US" sz="2800" b="1">
                <a:latin typeface="微软雅黑" panose="020B0503020204020204" pitchFamily="34" charset="-122"/>
                <a:ea typeface="微软雅黑" panose="020B0503020204020204" pitchFamily="34" charset="-122"/>
                <a:cs typeface="Arial" panose="020B0604020202020204" pitchFamily="34" charset="0"/>
              </a:rPr>
              <a:t>方式的密堆结构。</a:t>
            </a:r>
          </a:p>
          <a:p>
            <a:pPr>
              <a:spcBef>
                <a:spcPct val="0"/>
              </a:spcBef>
              <a:spcAft>
                <a:spcPts val="600"/>
              </a:spcAft>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②利用面心立方</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1/4</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套构</a:t>
            </a:r>
            <a:r>
              <a:rPr lang="zh-CN" altLang="en-US" sz="2800" b="1">
                <a:latin typeface="微软雅黑" panose="020B0503020204020204" pitchFamily="34" charset="-122"/>
                <a:ea typeface="微软雅黑" panose="020B0503020204020204" pitchFamily="34" charset="-122"/>
                <a:cs typeface="Arial" panose="020B0604020202020204" pitchFamily="34" charset="0"/>
              </a:rPr>
              <a:t>的形式，用球棍模型组成金刚石晶格，在组好的模型中找出</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正四面体</a:t>
            </a:r>
            <a:r>
              <a:rPr lang="zh-CN" altLang="en-US" sz="2800" b="1">
                <a:latin typeface="微软雅黑" panose="020B0503020204020204" pitchFamily="34" charset="-122"/>
                <a:ea typeface="微软雅黑" panose="020B0503020204020204" pitchFamily="34" charset="-122"/>
                <a:cs typeface="Arial" panose="020B0604020202020204" pitchFamily="34" charset="0"/>
              </a:rPr>
              <a:t>结构。</a:t>
            </a:r>
          </a:p>
          <a:p>
            <a:pPr>
              <a:spcBef>
                <a:spcPct val="0"/>
              </a:spcBef>
              <a:spcAft>
                <a:spcPts val="600"/>
              </a:spcAft>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③用球棍模型组成面心立方晶格，用</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突出颜色</a:t>
            </a:r>
            <a:r>
              <a:rPr lang="zh-CN" altLang="en-US" sz="2800" b="1">
                <a:latin typeface="微软雅黑" panose="020B0503020204020204" pitchFamily="34" charset="-122"/>
                <a:ea typeface="微软雅黑" panose="020B0503020204020204" pitchFamily="34" charset="-122"/>
                <a:cs typeface="Arial" panose="020B0604020202020204" pitchFamily="34" charset="0"/>
              </a:rPr>
              <a:t>显示出原胞。</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208BDF72-2801-8AE2-479E-A0D2706970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22A009-E910-4589-B5C5-D0EC16181C3A}"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10</a:t>
            </a:fld>
            <a:endParaRPr lang="en-US" altLang="zh-CN" sz="1200" b="1">
              <a:latin typeface="微软雅黑" panose="020B0503020204020204" pitchFamily="34" charset="-122"/>
              <a:ea typeface="微软雅黑" panose="020B0503020204020204" pitchFamily="34" charset="-122"/>
            </a:endParaRPr>
          </a:p>
        </p:txBody>
      </p:sp>
      <p:sp>
        <p:nvSpPr>
          <p:cNvPr id="26627" name="Rectangle 24">
            <a:extLst>
              <a:ext uri="{FF2B5EF4-FFF2-40B4-BE49-F238E27FC236}">
                <a16:creationId xmlns:a16="http://schemas.microsoft.com/office/drawing/2014/main" id="{D44E1F23-4D95-0FA9-8823-DCC6CC31F23F}"/>
              </a:ext>
            </a:extLst>
          </p:cNvPr>
          <p:cNvSpPr>
            <a:spLocks noChangeArrowheads="1"/>
          </p:cNvSpPr>
          <p:nvPr/>
        </p:nvSpPr>
        <p:spPr bwMode="auto">
          <a:xfrm>
            <a:off x="1081088" y="260350"/>
            <a:ext cx="69834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倒格子基矢</a:t>
            </a:r>
          </a:p>
        </p:txBody>
      </p:sp>
      <p:sp>
        <p:nvSpPr>
          <p:cNvPr id="21510" name="TextBox 5">
            <a:extLst>
              <a:ext uri="{FF2B5EF4-FFF2-40B4-BE49-F238E27FC236}">
                <a16:creationId xmlns:a16="http://schemas.microsoft.com/office/drawing/2014/main" id="{7EBDC2F2-AB60-083B-E8AD-5A8C7364A721}"/>
              </a:ext>
            </a:extLst>
          </p:cNvPr>
          <p:cNvSpPr txBox="1">
            <a:spLocks noChangeArrowheads="1"/>
          </p:cNvSpPr>
          <p:nvPr/>
        </p:nvSpPr>
        <p:spPr bwMode="auto">
          <a:xfrm>
            <a:off x="371475" y="1196975"/>
            <a:ext cx="664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对任一布拉菲晶格（正格子），我们都可以根据</a:t>
            </a:r>
          </a:p>
        </p:txBody>
      </p:sp>
      <p:sp>
        <p:nvSpPr>
          <p:cNvPr id="21513" name="TextBox 8">
            <a:extLst>
              <a:ext uri="{FF2B5EF4-FFF2-40B4-BE49-F238E27FC236}">
                <a16:creationId xmlns:a16="http://schemas.microsoft.com/office/drawing/2014/main" id="{8E0DDF5C-51C7-468E-F08E-0D0168356A33}"/>
              </a:ext>
            </a:extLst>
          </p:cNvPr>
          <p:cNvSpPr txBox="1">
            <a:spLocks noChangeArrowheads="1"/>
          </p:cNvSpPr>
          <p:nvPr/>
        </p:nvSpPr>
        <p:spPr bwMode="auto">
          <a:xfrm>
            <a:off x="4573588" y="29670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或</a:t>
            </a:r>
          </a:p>
        </p:txBody>
      </p:sp>
      <p:sp>
        <p:nvSpPr>
          <p:cNvPr id="21514" name="TextBox 9">
            <a:extLst>
              <a:ext uri="{FF2B5EF4-FFF2-40B4-BE49-F238E27FC236}">
                <a16:creationId xmlns:a16="http://schemas.microsoft.com/office/drawing/2014/main" id="{5CFBC372-2675-D692-A7E3-CA22F9533FAD}"/>
              </a:ext>
            </a:extLst>
          </p:cNvPr>
          <p:cNvSpPr txBox="1">
            <a:spLocks noChangeArrowheads="1"/>
          </p:cNvSpPr>
          <p:nvPr/>
        </p:nvSpPr>
        <p:spPr bwMode="auto">
          <a:xfrm>
            <a:off x="334963" y="4840288"/>
            <a:ext cx="84947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构造一组完全确定的倒格子基矢（</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正格子和倒格子是互易的</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1515" name="TextBox 10">
            <a:extLst>
              <a:ext uri="{FF2B5EF4-FFF2-40B4-BE49-F238E27FC236}">
                <a16:creationId xmlns:a16="http://schemas.microsoft.com/office/drawing/2014/main" id="{E69E0FA9-4F66-B6C1-D866-18B10BE5E9DD}"/>
              </a:ext>
            </a:extLst>
          </p:cNvPr>
          <p:cNvSpPr txBox="1">
            <a:spLocks noChangeArrowheads="1"/>
          </p:cNvSpPr>
          <p:nvPr/>
        </p:nvSpPr>
        <p:spPr bwMode="auto">
          <a:xfrm>
            <a:off x="334963" y="5414963"/>
            <a:ext cx="8494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这样，</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每个晶体都可以用两套格子来描述它，正格子和倒格子</a:t>
            </a:r>
          </a:p>
        </p:txBody>
      </p:sp>
      <p:graphicFrame>
        <p:nvGraphicFramePr>
          <p:cNvPr id="26632" name="对象 3">
            <a:extLst>
              <a:ext uri="{FF2B5EF4-FFF2-40B4-BE49-F238E27FC236}">
                <a16:creationId xmlns:a16="http://schemas.microsoft.com/office/drawing/2014/main" id="{75FB60DC-FBCE-5EFF-506A-B12DBBED7DA4}"/>
              </a:ext>
            </a:extLst>
          </p:cNvPr>
          <p:cNvGraphicFramePr>
            <a:graphicFrameLocks noChangeAspect="1"/>
          </p:cNvGraphicFramePr>
          <p:nvPr/>
        </p:nvGraphicFramePr>
        <p:xfrm>
          <a:off x="639763" y="2509838"/>
          <a:ext cx="3706812" cy="1647825"/>
        </p:xfrm>
        <a:graphic>
          <a:graphicData uri="http://schemas.openxmlformats.org/presentationml/2006/ole">
            <mc:AlternateContent xmlns:mc="http://schemas.openxmlformats.org/markup-compatibility/2006">
              <mc:Choice xmlns:v="urn:schemas-microsoft-com:vml" Requires="v">
                <p:oleObj name="Equation" r:id="rId2" imgW="3706476" imgH="1647419" progId="Equation.DSMT4">
                  <p:embed/>
                </p:oleObj>
              </mc:Choice>
              <mc:Fallback>
                <p:oleObj name="Equation" r:id="rId2" imgW="3706476" imgH="1647419"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2509838"/>
                        <a:ext cx="3706812"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3" name="对象 4">
            <a:extLst>
              <a:ext uri="{FF2B5EF4-FFF2-40B4-BE49-F238E27FC236}">
                <a16:creationId xmlns:a16="http://schemas.microsoft.com/office/drawing/2014/main" id="{0598B8CD-D126-6683-7B0A-C8F434C69CB3}"/>
              </a:ext>
            </a:extLst>
          </p:cNvPr>
          <p:cNvGraphicFramePr>
            <a:graphicFrameLocks noChangeAspect="1"/>
          </p:cNvGraphicFramePr>
          <p:nvPr/>
        </p:nvGraphicFramePr>
        <p:xfrm>
          <a:off x="5391150" y="1614488"/>
          <a:ext cx="3113088" cy="3168650"/>
        </p:xfrm>
        <a:graphic>
          <a:graphicData uri="http://schemas.openxmlformats.org/presentationml/2006/ole">
            <mc:AlternateContent xmlns:mc="http://schemas.openxmlformats.org/markup-compatibility/2006">
              <mc:Choice xmlns:v="urn:schemas-microsoft-com:vml" Requires="v">
                <p:oleObj name="Equation" r:id="rId4" imgW="3113512" imgH="3168474" progId="Equation.DSMT4">
                  <p:embed/>
                </p:oleObj>
              </mc:Choice>
              <mc:Fallback>
                <p:oleObj name="Equation" r:id="rId4" imgW="3113512" imgH="3168474"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1614488"/>
                        <a:ext cx="31130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DF0E729-CD61-A694-576F-578259A7FAEE}"/>
              </a:ext>
            </a:extLst>
          </p:cNvPr>
          <p:cNvSpPr>
            <a:spLocks noGrp="1"/>
          </p:cNvSpPr>
          <p:nvPr>
            <p:ph type="title"/>
          </p:nvPr>
        </p:nvSpPr>
        <p:spPr>
          <a:xfrm>
            <a:off x="685800" y="152400"/>
            <a:ext cx="7772400" cy="1143000"/>
          </a:xfrm>
        </p:spPr>
        <p:txBody>
          <a:bodyPr/>
          <a:lstStyle/>
          <a:p>
            <a:r>
              <a:rPr lang="zh-CN" altLang="en-US" sz="4000">
                <a:latin typeface="Times New Roman" panose="02020603050405020304" pitchFamily="18" charset="0"/>
                <a:cs typeface="Times New Roman" panose="02020603050405020304" pitchFamily="18" charset="0"/>
              </a:rPr>
              <a:t>互动环节</a:t>
            </a:r>
          </a:p>
        </p:txBody>
      </p:sp>
      <p:sp>
        <p:nvSpPr>
          <p:cNvPr id="27651" name="Rectangle 3">
            <a:extLst>
              <a:ext uri="{FF2B5EF4-FFF2-40B4-BE49-F238E27FC236}">
                <a16:creationId xmlns:a16="http://schemas.microsoft.com/office/drawing/2014/main" id="{80EB1556-3C36-8ACB-AB9F-88BF18252B74}"/>
              </a:ext>
            </a:extLst>
          </p:cNvPr>
          <p:cNvSpPr>
            <a:spLocks noGrp="1"/>
          </p:cNvSpPr>
          <p:nvPr>
            <p:ph type="body" idx="1"/>
          </p:nvPr>
        </p:nvSpPr>
        <p:spPr>
          <a:xfrm>
            <a:off x="685800" y="1700213"/>
            <a:ext cx="7772400" cy="4679950"/>
          </a:xfrm>
        </p:spPr>
        <p:txBody>
          <a:bodyPr/>
          <a:lstStyle/>
          <a:p>
            <a:pPr eaLnBrk="1"/>
            <a:r>
              <a:rPr lang="zh-CN" altLang="en-US">
                <a:solidFill>
                  <a:schemeClr val="tx1"/>
                </a:solidFill>
                <a:latin typeface="Times New Roman" panose="02020603050405020304" pitchFamily="18" charset="0"/>
                <a:cs typeface="Times New Roman" panose="02020603050405020304" pitchFamily="18" charset="0"/>
              </a:rPr>
              <a:t>提问：试着画出以下基矢的倒易基矢。</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7652" name="灯片编号占位符 4">
            <a:extLst>
              <a:ext uri="{FF2B5EF4-FFF2-40B4-BE49-F238E27FC236}">
                <a16:creationId xmlns:a16="http://schemas.microsoft.com/office/drawing/2014/main" id="{C503979D-8D6E-0689-6139-A7E8DA6B9E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3A2D91D-867F-4B03-B82B-6CCD215714B2}" type="slidenum">
              <a:rPr lang="en-US" altLang="zh-CN" sz="1200" smtClean="0">
                <a:latin typeface="微软雅黑" panose="020B0503020204020204" pitchFamily="34" charset="-122"/>
                <a:ea typeface="微软雅黑" panose="020B0503020204020204" pitchFamily="34" charset="-122"/>
              </a:rPr>
              <a:pPr>
                <a:spcBef>
                  <a:spcPct val="0"/>
                </a:spcBef>
                <a:buFontTx/>
                <a:buNone/>
              </a:pPr>
              <a:t>11</a:t>
            </a:fld>
            <a:endParaRPr lang="en-US" altLang="zh-CN" sz="1200">
              <a:latin typeface="微软雅黑" panose="020B0503020204020204" pitchFamily="34" charset="-122"/>
              <a:ea typeface="微软雅黑" panose="020B0503020204020204" pitchFamily="34" charset="-122"/>
            </a:endParaRPr>
          </a:p>
        </p:txBody>
      </p:sp>
      <p:grpSp>
        <p:nvGrpSpPr>
          <p:cNvPr id="27653" name="组合 15">
            <a:extLst>
              <a:ext uri="{FF2B5EF4-FFF2-40B4-BE49-F238E27FC236}">
                <a16:creationId xmlns:a16="http://schemas.microsoft.com/office/drawing/2014/main" id="{8D77ABC0-ECC1-48A6-74E7-083BB973F04F}"/>
              </a:ext>
            </a:extLst>
          </p:cNvPr>
          <p:cNvGrpSpPr>
            <a:grpSpLocks/>
          </p:cNvGrpSpPr>
          <p:nvPr/>
        </p:nvGrpSpPr>
        <p:grpSpPr bwMode="auto">
          <a:xfrm>
            <a:off x="2771775" y="4149725"/>
            <a:ext cx="3240088" cy="1365250"/>
            <a:chOff x="2771800" y="4149080"/>
            <a:chExt cx="3240360" cy="1366161"/>
          </a:xfrm>
        </p:grpSpPr>
        <p:cxnSp>
          <p:nvCxnSpPr>
            <p:cNvPr id="3" name="直接箭头连接符 2">
              <a:extLst>
                <a:ext uri="{FF2B5EF4-FFF2-40B4-BE49-F238E27FC236}">
                  <a16:creationId xmlns:a16="http://schemas.microsoft.com/office/drawing/2014/main" id="{43B5607E-25DB-6F7E-1CA4-8BCB1E6386DF}"/>
                </a:ext>
              </a:extLst>
            </p:cNvPr>
            <p:cNvCxnSpPr>
              <a:cxnSpLocks/>
            </p:cNvCxnSpPr>
            <p:nvPr/>
          </p:nvCxnSpPr>
          <p:spPr>
            <a:xfrm flipH="1" flipV="1">
              <a:off x="2771800" y="4220566"/>
              <a:ext cx="1584458" cy="10071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F3040D55-6F6B-BCD2-67AE-388495A39D2D}"/>
                </a:ext>
              </a:extLst>
            </p:cNvPr>
            <p:cNvCxnSpPr>
              <a:cxnSpLocks/>
            </p:cNvCxnSpPr>
            <p:nvPr/>
          </p:nvCxnSpPr>
          <p:spPr>
            <a:xfrm flipV="1">
              <a:off x="4356258" y="4149080"/>
              <a:ext cx="1655902" cy="10786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弧形 11">
              <a:extLst>
                <a:ext uri="{FF2B5EF4-FFF2-40B4-BE49-F238E27FC236}">
                  <a16:creationId xmlns:a16="http://schemas.microsoft.com/office/drawing/2014/main" id="{A0D47F4F-9F06-F855-66FA-655AEDC8F8B7}"/>
                </a:ext>
              </a:extLst>
            </p:cNvPr>
            <p:cNvSpPr/>
            <p:nvPr/>
          </p:nvSpPr>
          <p:spPr>
            <a:xfrm rot="16200000">
              <a:off x="4104471" y="5047537"/>
              <a:ext cx="503573" cy="431836"/>
            </a:xfrm>
            <a:prstGeom prst="arc">
              <a:avLst>
                <a:gd name="adj1" fmla="val 18520481"/>
                <a:gd name="adj2" fmla="val 2855438"/>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7666" name="文本框 12">
              <a:extLst>
                <a:ext uri="{FF2B5EF4-FFF2-40B4-BE49-F238E27FC236}">
                  <a16:creationId xmlns:a16="http://schemas.microsoft.com/office/drawing/2014/main" id="{3F0016D6-C069-ECE0-623E-8EA6CC0CBBB0}"/>
                </a:ext>
              </a:extLst>
            </p:cNvPr>
            <p:cNvSpPr txBox="1">
              <a:spLocks noChangeArrowheads="1"/>
            </p:cNvSpPr>
            <p:nvPr/>
          </p:nvSpPr>
          <p:spPr bwMode="auto">
            <a:xfrm>
              <a:off x="4049724" y="4633809"/>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a:latin typeface="Arial" panose="020B0604020202020204" pitchFamily="34" charset="0"/>
                </a:rPr>
                <a:t>120°</a:t>
              </a:r>
              <a:endParaRPr lang="zh-CN" altLang="en-US" sz="1800">
                <a:latin typeface="Arial" panose="020B0604020202020204" pitchFamily="34" charset="0"/>
              </a:endParaRPr>
            </a:p>
          </p:txBody>
        </p:sp>
        <p:sp>
          <p:nvSpPr>
            <p:cNvPr id="27667" name="文本框 13">
              <a:extLst>
                <a:ext uri="{FF2B5EF4-FFF2-40B4-BE49-F238E27FC236}">
                  <a16:creationId xmlns:a16="http://schemas.microsoft.com/office/drawing/2014/main" id="{908FDDFC-4356-8286-4259-8F67D20514DE}"/>
                </a:ext>
              </a:extLst>
            </p:cNvPr>
            <p:cNvSpPr txBox="1">
              <a:spLocks noChangeArrowheads="1"/>
            </p:cNvSpPr>
            <p:nvPr/>
          </p:nvSpPr>
          <p:spPr bwMode="auto">
            <a:xfrm>
              <a:off x="2991750" y="4797121"/>
              <a:ext cx="797080" cy="36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a:latin typeface="Arial" panose="020B0604020202020204" pitchFamily="34" charset="0"/>
                </a:rPr>
                <a:t>|</a:t>
              </a:r>
              <a:r>
                <a:rPr lang="en-US" altLang="zh-CN" sz="1800" i="1">
                  <a:latin typeface="Symbol" panose="05050102010706020507" pitchFamily="18" charset="2"/>
                </a:rPr>
                <a:t>a</a:t>
              </a:r>
              <a:r>
                <a:rPr lang="en-US" altLang="zh-CN" sz="1800" baseline="-25000">
                  <a:latin typeface="Arial" panose="020B0604020202020204" pitchFamily="34" charset="0"/>
                </a:rPr>
                <a:t>1</a:t>
              </a:r>
              <a:r>
                <a:rPr lang="en-US" altLang="zh-CN" sz="1800">
                  <a:latin typeface="Arial" panose="020B0604020202020204" pitchFamily="34" charset="0"/>
                </a:rPr>
                <a:t>|=1</a:t>
              </a:r>
              <a:endParaRPr lang="zh-CN" altLang="en-US" sz="1800">
                <a:latin typeface="Arial" panose="020B0604020202020204" pitchFamily="34" charset="0"/>
              </a:endParaRPr>
            </a:p>
          </p:txBody>
        </p:sp>
        <p:sp>
          <p:nvSpPr>
            <p:cNvPr id="27668" name="文本框 14">
              <a:extLst>
                <a:ext uri="{FF2B5EF4-FFF2-40B4-BE49-F238E27FC236}">
                  <a16:creationId xmlns:a16="http://schemas.microsoft.com/office/drawing/2014/main" id="{DA9D97EE-F8BF-5A71-C6FF-7F0B56B3D8E7}"/>
                </a:ext>
              </a:extLst>
            </p:cNvPr>
            <p:cNvSpPr txBox="1">
              <a:spLocks noChangeArrowheads="1"/>
            </p:cNvSpPr>
            <p:nvPr/>
          </p:nvSpPr>
          <p:spPr bwMode="auto">
            <a:xfrm>
              <a:off x="5036238" y="4797121"/>
              <a:ext cx="797080" cy="36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a:latin typeface="Arial" panose="020B0604020202020204" pitchFamily="34" charset="0"/>
                </a:rPr>
                <a:t>|</a:t>
              </a:r>
              <a:r>
                <a:rPr lang="en-US" altLang="zh-CN" sz="1800" i="1">
                  <a:latin typeface="Symbol" panose="05050102010706020507" pitchFamily="18" charset="2"/>
                </a:rPr>
                <a:t>a</a:t>
              </a:r>
              <a:r>
                <a:rPr lang="en-US" altLang="zh-CN" sz="1800" baseline="-25000">
                  <a:latin typeface="Arial" panose="020B0604020202020204" pitchFamily="34" charset="0"/>
                </a:rPr>
                <a:t>2</a:t>
              </a:r>
              <a:r>
                <a:rPr lang="en-US" altLang="zh-CN" sz="1800">
                  <a:latin typeface="Arial" panose="020B0604020202020204" pitchFamily="34" charset="0"/>
                </a:rPr>
                <a:t>|=1</a:t>
              </a:r>
              <a:endParaRPr lang="zh-CN" altLang="en-US" sz="1800">
                <a:latin typeface="Arial" panose="020B0604020202020204" pitchFamily="34" charset="0"/>
              </a:endParaRPr>
            </a:p>
          </p:txBody>
        </p:sp>
      </p:grpSp>
      <p:grpSp>
        <p:nvGrpSpPr>
          <p:cNvPr id="29" name="组合 28">
            <a:extLst>
              <a:ext uri="{FF2B5EF4-FFF2-40B4-BE49-F238E27FC236}">
                <a16:creationId xmlns:a16="http://schemas.microsoft.com/office/drawing/2014/main" id="{E46349BC-7FFC-894A-39FF-6152B82D79C5}"/>
              </a:ext>
            </a:extLst>
          </p:cNvPr>
          <p:cNvGrpSpPr>
            <a:grpSpLocks/>
          </p:cNvGrpSpPr>
          <p:nvPr/>
        </p:nvGrpSpPr>
        <p:grpSpPr bwMode="auto">
          <a:xfrm>
            <a:off x="3044825" y="3419475"/>
            <a:ext cx="2665413" cy="1816100"/>
            <a:chOff x="3044429" y="3420205"/>
            <a:chExt cx="2666373" cy="1815369"/>
          </a:xfrm>
        </p:grpSpPr>
        <p:grpSp>
          <p:nvGrpSpPr>
            <p:cNvPr id="27655" name="组合 1">
              <a:extLst>
                <a:ext uri="{FF2B5EF4-FFF2-40B4-BE49-F238E27FC236}">
                  <a16:creationId xmlns:a16="http://schemas.microsoft.com/office/drawing/2014/main" id="{DAD4526E-1DD4-1F58-E96B-FFA306DDE595}"/>
                </a:ext>
              </a:extLst>
            </p:cNvPr>
            <p:cNvGrpSpPr>
              <a:grpSpLocks/>
            </p:cNvGrpSpPr>
            <p:nvPr/>
          </p:nvGrpSpPr>
          <p:grpSpPr bwMode="auto">
            <a:xfrm>
              <a:off x="3563937" y="4040188"/>
              <a:ext cx="874712" cy="1195386"/>
              <a:chOff x="3564220" y="4040828"/>
              <a:chExt cx="874262" cy="1195331"/>
            </a:xfrm>
          </p:grpSpPr>
          <p:cxnSp>
            <p:nvCxnSpPr>
              <p:cNvPr id="5" name="直接箭头连接符 4">
                <a:extLst>
                  <a:ext uri="{FF2B5EF4-FFF2-40B4-BE49-F238E27FC236}">
                    <a16:creationId xmlns:a16="http://schemas.microsoft.com/office/drawing/2014/main" id="{74DE739D-1768-52D3-2D69-A57185672573}"/>
                  </a:ext>
                </a:extLst>
              </p:cNvPr>
              <p:cNvCxnSpPr>
                <a:cxnSpLocks/>
              </p:cNvCxnSpPr>
              <p:nvPr/>
            </p:nvCxnSpPr>
            <p:spPr bwMode="auto">
              <a:xfrm flipH="1" flipV="1">
                <a:off x="3564012" y="4041308"/>
                <a:ext cx="803151" cy="11948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660" name="组合 12">
                <a:extLst>
                  <a:ext uri="{FF2B5EF4-FFF2-40B4-BE49-F238E27FC236}">
                    <a16:creationId xmlns:a16="http://schemas.microsoft.com/office/drawing/2014/main" id="{599BF794-A8AE-5C3A-8E84-ABB06CAB5800}"/>
                  </a:ext>
                </a:extLst>
              </p:cNvPr>
              <p:cNvGrpSpPr>
                <a:grpSpLocks/>
              </p:cNvGrpSpPr>
              <p:nvPr/>
            </p:nvGrpSpPr>
            <p:grpSpPr bwMode="auto">
              <a:xfrm rot="-1935776">
                <a:off x="4294482" y="5069101"/>
                <a:ext cx="144000" cy="144000"/>
                <a:chOff x="4428024" y="4149725"/>
                <a:chExt cx="360000" cy="360000"/>
              </a:xfrm>
            </p:grpSpPr>
            <p:cxnSp>
              <p:nvCxnSpPr>
                <p:cNvPr id="8" name="直接连接符 7">
                  <a:extLst>
                    <a:ext uri="{FF2B5EF4-FFF2-40B4-BE49-F238E27FC236}">
                      <a16:creationId xmlns:a16="http://schemas.microsoft.com/office/drawing/2014/main" id="{249B9728-7B05-5D5A-2F20-8A8DC9BB992B}"/>
                    </a:ext>
                  </a:extLst>
                </p:cNvPr>
                <p:cNvCxnSpPr/>
                <p:nvPr/>
              </p:nvCxnSpPr>
              <p:spPr>
                <a:xfrm>
                  <a:off x="4426156" y="4145495"/>
                  <a:ext cx="36110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E276137-B081-2722-1182-1ED8DD7B6CD4}"/>
                    </a:ext>
                  </a:extLst>
                </p:cNvPr>
                <p:cNvCxnSpPr>
                  <a:cxnSpLocks/>
                </p:cNvCxnSpPr>
                <p:nvPr/>
              </p:nvCxnSpPr>
              <p:spPr>
                <a:xfrm rot="5400000">
                  <a:off x="4622543" y="4314743"/>
                  <a:ext cx="341159"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0" name="直接箭头连接符 9">
              <a:extLst>
                <a:ext uri="{FF2B5EF4-FFF2-40B4-BE49-F238E27FC236}">
                  <a16:creationId xmlns:a16="http://schemas.microsoft.com/office/drawing/2014/main" id="{63D0EC6F-7479-D8FB-3912-834EBC9BB94C}"/>
                </a:ext>
              </a:extLst>
            </p:cNvPr>
            <p:cNvCxnSpPr>
              <a:cxnSpLocks/>
            </p:cNvCxnSpPr>
            <p:nvPr/>
          </p:nvCxnSpPr>
          <p:spPr bwMode="auto">
            <a:xfrm flipV="1">
              <a:off x="4367293" y="4032733"/>
              <a:ext cx="711456" cy="11726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657" name="对象 26">
              <a:extLst>
                <a:ext uri="{FF2B5EF4-FFF2-40B4-BE49-F238E27FC236}">
                  <a16:creationId xmlns:a16="http://schemas.microsoft.com/office/drawing/2014/main" id="{120832F8-7FE7-150A-EDBA-F22FBFE4AD2F}"/>
                </a:ext>
              </a:extLst>
            </p:cNvPr>
            <p:cNvGraphicFramePr>
              <a:graphicFrameLocks noChangeAspect="1"/>
            </p:cNvGraphicFramePr>
            <p:nvPr/>
          </p:nvGraphicFramePr>
          <p:xfrm>
            <a:off x="3044429" y="3420329"/>
            <a:ext cx="928518" cy="680913"/>
          </p:xfrm>
          <a:graphic>
            <a:graphicData uri="http://schemas.openxmlformats.org/presentationml/2006/ole">
              <mc:AlternateContent xmlns:mc="http://schemas.openxmlformats.org/markup-compatibility/2006">
                <mc:Choice xmlns:v="urn:schemas-microsoft-com:vml" Requires="v">
                  <p:oleObj name="Equation" r:id="rId2" imgW="571252" imgH="418918" progId="Equation.DSMT4">
                    <p:embed/>
                  </p:oleObj>
                </mc:Choice>
                <mc:Fallback>
                  <p:oleObj name="Equation" r:id="rId2" imgW="571252" imgH="418918" progId="Equation.DSMT4">
                    <p:embed/>
                    <p:pic>
                      <p:nvPicPr>
                        <p:cNvPr id="0" name="对象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429" y="3420329"/>
                          <a:ext cx="928518" cy="68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对象 27">
              <a:extLst>
                <a:ext uri="{FF2B5EF4-FFF2-40B4-BE49-F238E27FC236}">
                  <a16:creationId xmlns:a16="http://schemas.microsoft.com/office/drawing/2014/main" id="{22FB2F8F-D9E6-B0A9-D799-3914C6EE2955}"/>
                </a:ext>
              </a:extLst>
            </p:cNvPr>
            <p:cNvGraphicFramePr>
              <a:graphicFrameLocks noChangeAspect="1"/>
            </p:cNvGraphicFramePr>
            <p:nvPr/>
          </p:nvGraphicFramePr>
          <p:xfrm>
            <a:off x="4761477" y="3420205"/>
            <a:ext cx="949325" cy="681037"/>
          </p:xfrm>
          <a:graphic>
            <a:graphicData uri="http://schemas.openxmlformats.org/presentationml/2006/ole">
              <mc:AlternateContent xmlns:mc="http://schemas.openxmlformats.org/markup-compatibility/2006">
                <mc:Choice xmlns:v="urn:schemas-microsoft-com:vml" Requires="v">
                  <p:oleObj name="Equation" r:id="rId4" imgW="583947" imgH="418918" progId="Equation.DSMT4">
                    <p:embed/>
                  </p:oleObj>
                </mc:Choice>
                <mc:Fallback>
                  <p:oleObj name="Equation" r:id="rId4" imgW="583947" imgH="418918" progId="Equation.DSMT4">
                    <p:embed/>
                    <p:pic>
                      <p:nvPicPr>
                        <p:cNvPr id="0" name="对象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1477" y="3420205"/>
                          <a:ext cx="9493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C9CD9847-5BD5-880C-A342-6BEF4826C0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B41CE1B-E01F-475F-AECD-BDEBBD743D0F}"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12</a:t>
            </a:fld>
            <a:endParaRPr lang="en-US" altLang="zh-CN" sz="1200" b="1">
              <a:latin typeface="微软雅黑" panose="020B0503020204020204" pitchFamily="34" charset="-122"/>
              <a:ea typeface="微软雅黑" panose="020B0503020204020204" pitchFamily="34" charset="-122"/>
            </a:endParaRPr>
          </a:p>
        </p:txBody>
      </p:sp>
      <p:sp>
        <p:nvSpPr>
          <p:cNvPr id="28675" name="Rectangle 24">
            <a:extLst>
              <a:ext uri="{FF2B5EF4-FFF2-40B4-BE49-F238E27FC236}">
                <a16:creationId xmlns:a16="http://schemas.microsoft.com/office/drawing/2014/main" id="{10BA1969-E025-B7E9-D097-7ACB5F4E54AA}"/>
              </a:ext>
            </a:extLst>
          </p:cNvPr>
          <p:cNvSpPr>
            <a:spLocks noChangeArrowheads="1"/>
          </p:cNvSpPr>
          <p:nvPr/>
        </p:nvSpPr>
        <p:spPr bwMode="auto">
          <a:xfrm>
            <a:off x="1081088" y="260350"/>
            <a:ext cx="69834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倒格子的物理意义</a:t>
            </a:r>
          </a:p>
        </p:txBody>
      </p:sp>
      <p:sp>
        <p:nvSpPr>
          <p:cNvPr id="22534" name="Rectangle 7">
            <a:extLst>
              <a:ext uri="{FF2B5EF4-FFF2-40B4-BE49-F238E27FC236}">
                <a16:creationId xmlns:a16="http://schemas.microsoft.com/office/drawing/2014/main" id="{937F736E-3192-0918-3AC5-AD710D35E1ED}"/>
              </a:ext>
            </a:extLst>
          </p:cNvPr>
          <p:cNvSpPr txBox="1">
            <a:spLocks noRot="1" noChangeArrowheads="1"/>
          </p:cNvSpPr>
          <p:nvPr/>
        </p:nvSpPr>
        <p:spPr bwMode="auto">
          <a:xfrm>
            <a:off x="831850" y="2122488"/>
            <a:ext cx="77279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倒易空间与实空间互为傅立叶空间（共轭空间）</a:t>
            </a:r>
          </a:p>
        </p:txBody>
      </p:sp>
      <p:grpSp>
        <p:nvGrpSpPr>
          <p:cNvPr id="8" name="组合 7">
            <a:extLst>
              <a:ext uri="{FF2B5EF4-FFF2-40B4-BE49-F238E27FC236}">
                <a16:creationId xmlns:a16="http://schemas.microsoft.com/office/drawing/2014/main" id="{CD1D5429-4E12-BB33-A282-4F11358AEFF7}"/>
              </a:ext>
            </a:extLst>
          </p:cNvPr>
          <p:cNvGrpSpPr>
            <a:grpSpLocks/>
          </p:cNvGrpSpPr>
          <p:nvPr/>
        </p:nvGrpSpPr>
        <p:grpSpPr bwMode="auto">
          <a:xfrm>
            <a:off x="1089025" y="2641600"/>
            <a:ext cx="3162300" cy="1651000"/>
            <a:chOff x="735013" y="1032669"/>
            <a:chExt cx="3162299" cy="1651797"/>
          </a:xfrm>
        </p:grpSpPr>
        <p:sp>
          <p:nvSpPr>
            <p:cNvPr id="28690" name="Text Box 6">
              <a:extLst>
                <a:ext uri="{FF2B5EF4-FFF2-40B4-BE49-F238E27FC236}">
                  <a16:creationId xmlns:a16="http://schemas.microsoft.com/office/drawing/2014/main" id="{569EAC70-BF4B-E4C5-3642-8EC5E3E5DEB5}"/>
                </a:ext>
              </a:extLst>
            </p:cNvPr>
            <p:cNvSpPr txBox="1">
              <a:spLocks noChangeArrowheads="1"/>
            </p:cNvSpPr>
            <p:nvPr/>
          </p:nvSpPr>
          <p:spPr bwMode="auto">
            <a:xfrm>
              <a:off x="804366" y="1032669"/>
              <a:ext cx="2954337"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时域</a:t>
              </a: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周期</a:t>
              </a: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p>
          </p:txBody>
        </p:sp>
        <p:grpSp>
          <p:nvGrpSpPr>
            <p:cNvPr id="28691" name="Group 20">
              <a:extLst>
                <a:ext uri="{FF2B5EF4-FFF2-40B4-BE49-F238E27FC236}">
                  <a16:creationId xmlns:a16="http://schemas.microsoft.com/office/drawing/2014/main" id="{306366F6-54A3-A41C-9A26-0F4948427298}"/>
                </a:ext>
              </a:extLst>
            </p:cNvPr>
            <p:cNvGrpSpPr>
              <a:grpSpLocks/>
            </p:cNvGrpSpPr>
            <p:nvPr/>
          </p:nvGrpSpPr>
          <p:grpSpPr bwMode="auto">
            <a:xfrm>
              <a:off x="735013" y="1557340"/>
              <a:ext cx="3162299" cy="1127126"/>
              <a:chOff x="158" y="1701"/>
              <a:chExt cx="1992" cy="710"/>
            </a:xfrm>
          </p:grpSpPr>
          <p:sp>
            <p:nvSpPr>
              <p:cNvPr id="28692" name="Text Box 14">
                <a:extLst>
                  <a:ext uri="{FF2B5EF4-FFF2-40B4-BE49-F238E27FC236}">
                    <a16:creationId xmlns:a16="http://schemas.microsoft.com/office/drawing/2014/main" id="{1454D9C4-4BB4-1B58-7E21-C8C513F9C8F9}"/>
                  </a:ext>
                </a:extLst>
              </p:cNvPr>
              <p:cNvSpPr txBox="1">
                <a:spLocks noChangeArrowheads="1"/>
              </p:cNvSpPr>
              <p:nvPr/>
            </p:nvSpPr>
            <p:spPr bwMode="auto">
              <a:xfrm>
                <a:off x="158" y="1701"/>
                <a:ext cx="1625"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时域</a:t>
                </a: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频率</a:t>
                </a: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 </a:t>
                </a:r>
              </a:p>
            </p:txBody>
          </p:sp>
          <p:sp>
            <p:nvSpPr>
              <p:cNvPr id="28693" name="Text Box 18">
                <a:extLst>
                  <a:ext uri="{FF2B5EF4-FFF2-40B4-BE49-F238E27FC236}">
                    <a16:creationId xmlns:a16="http://schemas.microsoft.com/office/drawing/2014/main" id="{739A993F-B810-D9B3-6B3B-498E77BB4424}"/>
                  </a:ext>
                </a:extLst>
              </p:cNvPr>
              <p:cNvSpPr txBox="1">
                <a:spLocks noChangeArrowheads="1"/>
              </p:cNvSpPr>
              <p:nvPr/>
            </p:nvSpPr>
            <p:spPr bwMode="auto">
              <a:xfrm>
                <a:off x="216" y="2081"/>
                <a:ext cx="1934"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单位时间的周期数</a:t>
                </a:r>
              </a:p>
            </p:txBody>
          </p:sp>
        </p:grpSp>
      </p:grpSp>
      <p:grpSp>
        <p:nvGrpSpPr>
          <p:cNvPr id="13" name="组合 12">
            <a:extLst>
              <a:ext uri="{FF2B5EF4-FFF2-40B4-BE49-F238E27FC236}">
                <a16:creationId xmlns:a16="http://schemas.microsoft.com/office/drawing/2014/main" id="{AF66F700-CE87-DD52-CBAF-FA1CB4886A50}"/>
              </a:ext>
            </a:extLst>
          </p:cNvPr>
          <p:cNvGrpSpPr>
            <a:grpSpLocks/>
          </p:cNvGrpSpPr>
          <p:nvPr/>
        </p:nvGrpSpPr>
        <p:grpSpPr bwMode="auto">
          <a:xfrm>
            <a:off x="4090988" y="2601913"/>
            <a:ext cx="4660900" cy="1690687"/>
            <a:chOff x="3851278" y="1033463"/>
            <a:chExt cx="4660897" cy="1690692"/>
          </a:xfrm>
        </p:grpSpPr>
        <p:grpSp>
          <p:nvGrpSpPr>
            <p:cNvPr id="28682" name="Group 13">
              <a:extLst>
                <a:ext uri="{FF2B5EF4-FFF2-40B4-BE49-F238E27FC236}">
                  <a16:creationId xmlns:a16="http://schemas.microsoft.com/office/drawing/2014/main" id="{AD9399A4-1796-88A9-C690-3E3D6CB850BA}"/>
                </a:ext>
              </a:extLst>
            </p:cNvPr>
            <p:cNvGrpSpPr>
              <a:grpSpLocks/>
            </p:cNvGrpSpPr>
            <p:nvPr/>
          </p:nvGrpSpPr>
          <p:grpSpPr bwMode="auto">
            <a:xfrm>
              <a:off x="3851278" y="1033463"/>
              <a:ext cx="3363915" cy="523875"/>
              <a:chOff x="2426" y="1298"/>
              <a:chExt cx="2119" cy="330"/>
            </a:xfrm>
          </p:grpSpPr>
          <p:sp>
            <p:nvSpPr>
              <p:cNvPr id="28688" name="Text Box 10">
                <a:extLst>
                  <a:ext uri="{FF2B5EF4-FFF2-40B4-BE49-F238E27FC236}">
                    <a16:creationId xmlns:a16="http://schemas.microsoft.com/office/drawing/2014/main" id="{EDC62C0F-7EA4-4DEB-EDC7-F3BEDE379677}"/>
                  </a:ext>
                </a:extLst>
              </p:cNvPr>
              <p:cNvSpPr txBox="1">
                <a:spLocks noChangeArrowheads="1"/>
              </p:cNvSpPr>
              <p:nvPr/>
            </p:nvSpPr>
            <p:spPr bwMode="auto">
              <a:xfrm>
                <a:off x="2964" y="1298"/>
                <a:ext cx="1581"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空间周期</a:t>
                </a: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89" name="AutoShape 11">
                <a:extLst>
                  <a:ext uri="{FF2B5EF4-FFF2-40B4-BE49-F238E27FC236}">
                    <a16:creationId xmlns:a16="http://schemas.microsoft.com/office/drawing/2014/main" id="{B55226F1-656D-E0DD-9CEC-2C968C557DF3}"/>
                  </a:ext>
                </a:extLst>
              </p:cNvPr>
              <p:cNvSpPr>
                <a:spLocks noChangeArrowheads="1"/>
              </p:cNvSpPr>
              <p:nvPr/>
            </p:nvSpPr>
            <p:spPr bwMode="auto">
              <a:xfrm>
                <a:off x="2426" y="1389"/>
                <a:ext cx="499" cy="227"/>
              </a:xfrm>
              <a:prstGeom prst="rightArrow">
                <a:avLst>
                  <a:gd name="adj1" fmla="val 50000"/>
                  <a:gd name="adj2" fmla="val 54956"/>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8683" name="Group 21">
              <a:extLst>
                <a:ext uri="{FF2B5EF4-FFF2-40B4-BE49-F238E27FC236}">
                  <a16:creationId xmlns:a16="http://schemas.microsoft.com/office/drawing/2014/main" id="{8FBF734B-A7BE-D477-022A-35E2EC8617E3}"/>
                </a:ext>
              </a:extLst>
            </p:cNvPr>
            <p:cNvGrpSpPr>
              <a:grpSpLocks/>
            </p:cNvGrpSpPr>
            <p:nvPr/>
          </p:nvGrpSpPr>
          <p:grpSpPr bwMode="auto">
            <a:xfrm>
              <a:off x="3854450" y="1577978"/>
              <a:ext cx="4657725" cy="1146177"/>
              <a:chOff x="2426" y="1706"/>
              <a:chExt cx="2934" cy="722"/>
            </a:xfrm>
          </p:grpSpPr>
          <p:grpSp>
            <p:nvGrpSpPr>
              <p:cNvPr id="28684" name="Group 15">
                <a:extLst>
                  <a:ext uri="{FF2B5EF4-FFF2-40B4-BE49-F238E27FC236}">
                    <a16:creationId xmlns:a16="http://schemas.microsoft.com/office/drawing/2014/main" id="{EDAEC434-FF18-FD6C-46F5-96B6A480DC43}"/>
                  </a:ext>
                </a:extLst>
              </p:cNvPr>
              <p:cNvGrpSpPr>
                <a:grpSpLocks/>
              </p:cNvGrpSpPr>
              <p:nvPr/>
            </p:nvGrpSpPr>
            <p:grpSpPr bwMode="auto">
              <a:xfrm>
                <a:off x="2426" y="1706"/>
                <a:ext cx="1939" cy="330"/>
                <a:chOff x="2426" y="1298"/>
                <a:chExt cx="1939" cy="330"/>
              </a:xfrm>
            </p:grpSpPr>
            <p:sp>
              <p:nvSpPr>
                <p:cNvPr id="28686" name="Text Box 16">
                  <a:extLst>
                    <a:ext uri="{FF2B5EF4-FFF2-40B4-BE49-F238E27FC236}">
                      <a16:creationId xmlns:a16="http://schemas.microsoft.com/office/drawing/2014/main" id="{6D23FBD9-4C03-E721-E4EE-5CF71AFC387A}"/>
                    </a:ext>
                  </a:extLst>
                </p:cNvPr>
                <p:cNvSpPr txBox="1">
                  <a:spLocks noChangeArrowheads="1"/>
                </p:cNvSpPr>
                <p:nvPr/>
              </p:nvSpPr>
              <p:spPr bwMode="auto">
                <a:xfrm>
                  <a:off x="2971" y="1298"/>
                  <a:ext cx="1394"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空间频率</a:t>
                  </a:r>
                  <a:r>
                    <a:rPr kumimoji="1"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a:t>
                  </a:r>
                  <a:endPar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87" name="AutoShape 17">
                  <a:extLst>
                    <a:ext uri="{FF2B5EF4-FFF2-40B4-BE49-F238E27FC236}">
                      <a16:creationId xmlns:a16="http://schemas.microsoft.com/office/drawing/2014/main" id="{E909AABD-A03F-8999-A2AC-F4A3F56F615E}"/>
                    </a:ext>
                  </a:extLst>
                </p:cNvPr>
                <p:cNvSpPr>
                  <a:spLocks noChangeArrowheads="1"/>
                </p:cNvSpPr>
                <p:nvPr/>
              </p:nvSpPr>
              <p:spPr bwMode="auto">
                <a:xfrm>
                  <a:off x="2426" y="1389"/>
                  <a:ext cx="499" cy="227"/>
                </a:xfrm>
                <a:prstGeom prst="rightArrow">
                  <a:avLst>
                    <a:gd name="adj1" fmla="val 50000"/>
                    <a:gd name="adj2" fmla="val 54956"/>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8685" name="Text Box 19">
                <a:extLst>
                  <a:ext uri="{FF2B5EF4-FFF2-40B4-BE49-F238E27FC236}">
                    <a16:creationId xmlns:a16="http://schemas.microsoft.com/office/drawing/2014/main" id="{5CA46F6F-3968-F48F-4BE6-F0531B6429F6}"/>
                  </a:ext>
                </a:extLst>
              </p:cNvPr>
              <p:cNvSpPr txBox="1">
                <a:spLocks noChangeArrowheads="1"/>
              </p:cNvSpPr>
              <p:nvPr/>
            </p:nvSpPr>
            <p:spPr bwMode="auto">
              <a:xfrm>
                <a:off x="2972" y="2098"/>
                <a:ext cx="2388"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单位距离的空间周期数</a:t>
                </a:r>
              </a:p>
            </p:txBody>
          </p:sp>
        </p:grpSp>
      </p:grpSp>
      <p:sp>
        <p:nvSpPr>
          <p:cNvPr id="22537" name="TextBox 21">
            <a:extLst>
              <a:ext uri="{FF2B5EF4-FFF2-40B4-BE49-F238E27FC236}">
                <a16:creationId xmlns:a16="http://schemas.microsoft.com/office/drawing/2014/main" id="{689E1DA2-E34A-8387-E36F-320229AF9F13}"/>
              </a:ext>
            </a:extLst>
          </p:cNvPr>
          <p:cNvSpPr txBox="1">
            <a:spLocks noChangeArrowheads="1"/>
          </p:cNvSpPr>
          <p:nvPr/>
        </p:nvSpPr>
        <p:spPr bwMode="auto">
          <a:xfrm>
            <a:off x="1431925" y="1098550"/>
            <a:ext cx="62896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正格子是“实空间” 中的布拉菲点阵</a:t>
            </a:r>
            <a:endParaRPr lang="en-US" altLang="zh-CN" sz="2800" b="1">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倒格子是“倒易空间”中的布拉菲点阵</a:t>
            </a:r>
          </a:p>
        </p:txBody>
      </p:sp>
      <p:sp>
        <p:nvSpPr>
          <p:cNvPr id="22538" name="矩形 22">
            <a:extLst>
              <a:ext uri="{FF2B5EF4-FFF2-40B4-BE49-F238E27FC236}">
                <a16:creationId xmlns:a16="http://schemas.microsoft.com/office/drawing/2014/main" id="{32509426-D7C8-8668-EF56-811C72E5CCDC}"/>
              </a:ext>
            </a:extLst>
          </p:cNvPr>
          <p:cNvSpPr>
            <a:spLocks noChangeArrowheads="1"/>
          </p:cNvSpPr>
          <p:nvPr/>
        </p:nvSpPr>
        <p:spPr bwMode="auto">
          <a:xfrm>
            <a:off x="838200" y="4494213"/>
            <a:ext cx="746760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倒易空间</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就是晶体中传播的波（几率波、电磁波、机械波）的</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波矢</a:t>
            </a:r>
            <a:r>
              <a:rPr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的空间</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（坐标系），或者是晶体中运动粒子的</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动量的空间</a:t>
            </a:r>
            <a:endPar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例如：电磁波波函数</a:t>
            </a:r>
          </a:p>
        </p:txBody>
      </p:sp>
      <p:graphicFrame>
        <p:nvGraphicFramePr>
          <p:cNvPr id="24" name="对象 23">
            <a:extLst>
              <a:ext uri="{FF2B5EF4-FFF2-40B4-BE49-F238E27FC236}">
                <a16:creationId xmlns:a16="http://schemas.microsoft.com/office/drawing/2014/main" id="{23ECA0EC-827D-1B98-A363-6EA623F073A5}"/>
              </a:ext>
            </a:extLst>
          </p:cNvPr>
          <p:cNvGraphicFramePr>
            <a:graphicFrameLocks noGrp="1" noChangeAspect="1"/>
          </p:cNvGraphicFramePr>
          <p:nvPr/>
        </p:nvGraphicFramePr>
        <p:xfrm>
          <a:off x="4162425" y="5749925"/>
          <a:ext cx="2209800" cy="631825"/>
        </p:xfrm>
        <a:graphic>
          <a:graphicData uri="http://schemas.openxmlformats.org/presentationml/2006/ole">
            <mc:AlternateContent xmlns:mc="http://schemas.openxmlformats.org/markup-compatibility/2006">
              <mc:Choice xmlns:v="urn:schemas-microsoft-com:vml" Requires="v">
                <p:oleObj name="Equation" r:id="rId2" imgW="800100" imgH="228600" progId="Equation.DSMT4">
                  <p:embed/>
                </p:oleObj>
              </mc:Choice>
              <mc:Fallback>
                <p:oleObj name="Equation" r:id="rId2" imgW="800100" imgH="228600" progId="Equation.DSMT4">
                  <p:embed/>
                  <p:pic>
                    <p:nvPicPr>
                      <p:cNvPr id="0" name="对象 2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5749925"/>
                        <a:ext cx="22098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7" grpId="0"/>
      <p:bldP spid="225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3CC21EE7-56FB-8E8C-741F-B9580B8D8C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6DACEA9-4C3E-455F-AEEF-67A15061EAE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TextBox 4">
            <a:extLst>
              <a:ext uri="{FF2B5EF4-FFF2-40B4-BE49-F238E27FC236}">
                <a16:creationId xmlns:a16="http://schemas.microsoft.com/office/drawing/2014/main" id="{50915445-9553-8A9E-54C9-D089E9508CD4}"/>
              </a:ext>
            </a:extLst>
          </p:cNvPr>
          <p:cNvSpPr txBox="1">
            <a:spLocks noChangeArrowheads="1"/>
          </p:cNvSpPr>
          <p:nvPr/>
        </p:nvSpPr>
        <p:spPr bwMode="auto">
          <a:xfrm>
            <a:off x="2633663" y="477838"/>
            <a:ext cx="3876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引入倒格子的目的</a:t>
            </a:r>
          </a:p>
        </p:txBody>
      </p:sp>
      <p:sp>
        <p:nvSpPr>
          <p:cNvPr id="23558" name="Rectangle 7">
            <a:extLst>
              <a:ext uri="{FF2B5EF4-FFF2-40B4-BE49-F238E27FC236}">
                <a16:creationId xmlns:a16="http://schemas.microsoft.com/office/drawing/2014/main" id="{8713C69A-4D09-AD0A-9109-5C7EC3BAAF50}"/>
              </a:ext>
            </a:extLst>
          </p:cNvPr>
          <p:cNvSpPr txBox="1">
            <a:spLocks noRot="1" noChangeArrowheads="1"/>
          </p:cNvSpPr>
          <p:nvPr/>
        </p:nvSpPr>
        <p:spPr bwMode="auto">
          <a:xfrm>
            <a:off x="228600" y="1484313"/>
            <a:ext cx="86868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 typeface="Wingdings" panose="05000000000000000000" pitchFamily="2" charset="2"/>
              <a:buChar char="u"/>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倒格子反映了晶体结构的</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周期性</a:t>
            </a:r>
            <a:endPar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spcBef>
                <a:spcPct val="0"/>
              </a:spcBef>
              <a:buFont typeface="Wingdings" panose="05000000000000000000" pitchFamily="2" charset="2"/>
              <a:buChar char="u"/>
            </a:pP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spcBef>
                <a:spcPct val="0"/>
              </a:spcBef>
              <a:buFont typeface="Wingdings" panose="05000000000000000000" pitchFamily="2" charset="2"/>
              <a:buChar char="u"/>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引入倒格子后，可使晶体中电子的运动（电子波函数的传播）、晶体对</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射线的衍射（电磁波的传播）、晶格的振动（机械波的传播）等问题，统一到</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波矢空间</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进行处理，各种运动粒子和周期性晶格的相互作用简化为</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波矢和倒格矢的矢量运算</a:t>
            </a:r>
            <a:endPar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spcBef>
                <a:spcPct val="0"/>
              </a:spcBef>
              <a:buFont typeface="Wingdings" panose="05000000000000000000" pitchFamily="2" charset="2"/>
              <a:buChar char="u"/>
            </a:pP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spcBef>
                <a:spcPct val="0"/>
              </a:spcBef>
              <a:buFont typeface="Wingdings" panose="05000000000000000000" pitchFamily="2" charset="2"/>
              <a:buChar char="u"/>
            </a:pP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倒格子是固体物理很重要的概念，后续的课程都将用到此概念。一定要理解清楚，记清楚！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450EC8CE-EADB-D9A4-4C08-FCC722CFEB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89A420D-EB77-4A2F-9A1C-9E1A6B6D8A35}"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14</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23" name="Rectangle 2">
            <a:extLst>
              <a:ext uri="{FF2B5EF4-FFF2-40B4-BE49-F238E27FC236}">
                <a16:creationId xmlns:a16="http://schemas.microsoft.com/office/drawing/2014/main" id="{97D3ED6F-7B8F-6482-5129-685865950BB1}"/>
              </a:ext>
            </a:extLst>
          </p:cNvPr>
          <p:cNvSpPr>
            <a:spLocks noGrp="1" noRot="1"/>
          </p:cNvSpPr>
          <p:nvPr>
            <p:ph type="title"/>
          </p:nvPr>
        </p:nvSpPr>
        <p:spPr>
          <a:xfrm>
            <a:off x="457200" y="125413"/>
            <a:ext cx="8229600" cy="1143000"/>
          </a:xfrm>
        </p:spPr>
        <p:txBody>
          <a:bodyPr/>
          <a:lstStyle/>
          <a:p>
            <a:r>
              <a:rPr lang="zh-CN" altLang="en-US" sz="4000">
                <a:latin typeface="Times New Roman" panose="02020603050405020304" pitchFamily="18" charset="0"/>
                <a:cs typeface="Times New Roman" panose="02020603050405020304" pitchFamily="18" charset="0"/>
              </a:rPr>
              <a:t>倒格子与正格子之间的关系</a:t>
            </a:r>
          </a:p>
        </p:txBody>
      </p:sp>
      <p:graphicFrame>
        <p:nvGraphicFramePr>
          <p:cNvPr id="20486" name="Object 2">
            <a:extLst>
              <a:ext uri="{FF2B5EF4-FFF2-40B4-BE49-F238E27FC236}">
                <a16:creationId xmlns:a16="http://schemas.microsoft.com/office/drawing/2014/main" id="{EAD5A6C4-D43C-990F-C065-98832ED31295}"/>
              </a:ext>
            </a:extLst>
          </p:cNvPr>
          <p:cNvGraphicFramePr>
            <a:graphicFrameLocks noChangeAspect="1"/>
          </p:cNvGraphicFramePr>
          <p:nvPr/>
        </p:nvGraphicFramePr>
        <p:xfrm>
          <a:off x="1060450" y="1652588"/>
          <a:ext cx="7015163" cy="865187"/>
        </p:xfrm>
        <a:graphic>
          <a:graphicData uri="http://schemas.openxmlformats.org/presentationml/2006/ole">
            <mc:AlternateContent xmlns:mc="http://schemas.openxmlformats.org/markup-compatibility/2006">
              <mc:Choice xmlns:v="urn:schemas-microsoft-com:vml" Requires="v">
                <p:oleObj name="Equation" r:id="rId3" imgW="3403600" imgH="419100" progId="Equation.DSMT4">
                  <p:embed/>
                </p:oleObj>
              </mc:Choice>
              <mc:Fallback>
                <p:oleObj name="Equation" r:id="rId3" imgW="3403600" imgH="4191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1652588"/>
                        <a:ext cx="701516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3">
            <a:extLst>
              <a:ext uri="{FF2B5EF4-FFF2-40B4-BE49-F238E27FC236}">
                <a16:creationId xmlns:a16="http://schemas.microsoft.com/office/drawing/2014/main" id="{4E8C6BC8-F725-5EA6-4F76-8EAB41079338}"/>
              </a:ext>
            </a:extLst>
          </p:cNvPr>
          <p:cNvGraphicFramePr>
            <a:graphicFrameLocks noChangeAspect="1"/>
          </p:cNvGraphicFramePr>
          <p:nvPr/>
        </p:nvGraphicFramePr>
        <p:xfrm>
          <a:off x="2349500" y="2551113"/>
          <a:ext cx="4360863" cy="671512"/>
        </p:xfrm>
        <a:graphic>
          <a:graphicData uri="http://schemas.openxmlformats.org/presentationml/2006/ole">
            <mc:AlternateContent xmlns:mc="http://schemas.openxmlformats.org/markup-compatibility/2006">
              <mc:Choice xmlns:v="urn:schemas-microsoft-com:vml" Requires="v">
                <p:oleObj name="Equation" r:id="rId5" imgW="1981200" imgH="304800" progId="Equation.DSMT4">
                  <p:embed/>
                </p:oleObj>
              </mc:Choice>
              <mc:Fallback>
                <p:oleObj name="Equation" r:id="rId5" imgW="1981200" imgH="304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500" y="2551113"/>
                        <a:ext cx="436086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8" name="Object 4">
            <a:extLst>
              <a:ext uri="{FF2B5EF4-FFF2-40B4-BE49-F238E27FC236}">
                <a16:creationId xmlns:a16="http://schemas.microsoft.com/office/drawing/2014/main" id="{11865A85-A09F-DFBF-B0CB-880711390325}"/>
              </a:ext>
            </a:extLst>
          </p:cNvPr>
          <p:cNvGraphicFramePr>
            <a:graphicFrameLocks noChangeAspect="1"/>
          </p:cNvGraphicFramePr>
          <p:nvPr/>
        </p:nvGraphicFramePr>
        <p:xfrm>
          <a:off x="509588" y="3324225"/>
          <a:ext cx="8123237" cy="690563"/>
        </p:xfrm>
        <a:graphic>
          <a:graphicData uri="http://schemas.openxmlformats.org/presentationml/2006/ole">
            <mc:AlternateContent xmlns:mc="http://schemas.openxmlformats.org/markup-compatibility/2006">
              <mc:Choice xmlns:v="urn:schemas-microsoft-com:vml" Requires="v">
                <p:oleObj name="Equation" r:id="rId7" imgW="3581400" imgH="304800" progId="Equation.DSMT4">
                  <p:embed/>
                </p:oleObj>
              </mc:Choice>
              <mc:Fallback>
                <p:oleObj name="Equation" r:id="rId7" imgW="3581400" imgH="304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588" y="3324225"/>
                        <a:ext cx="8123237"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9" name="Object 5">
            <a:extLst>
              <a:ext uri="{FF2B5EF4-FFF2-40B4-BE49-F238E27FC236}">
                <a16:creationId xmlns:a16="http://schemas.microsoft.com/office/drawing/2014/main" id="{12086074-9BC5-A6E0-1FB3-F5368B683169}"/>
              </a:ext>
            </a:extLst>
          </p:cNvPr>
          <p:cNvGraphicFramePr>
            <a:graphicFrameLocks noChangeAspect="1"/>
          </p:cNvGraphicFramePr>
          <p:nvPr/>
        </p:nvGraphicFramePr>
        <p:xfrm>
          <a:off x="3230563" y="3932238"/>
          <a:ext cx="876300" cy="512762"/>
        </p:xfrm>
        <a:graphic>
          <a:graphicData uri="http://schemas.openxmlformats.org/presentationml/2006/ole">
            <mc:AlternateContent xmlns:mc="http://schemas.openxmlformats.org/markup-compatibility/2006">
              <mc:Choice xmlns:v="urn:schemas-microsoft-com:vml" Requires="v">
                <p:oleObj name="Equation" r:id="rId9" imgW="368140" imgH="215806" progId="Equation.DSMT4">
                  <p:embed/>
                </p:oleObj>
              </mc:Choice>
              <mc:Fallback>
                <p:oleObj name="Equation" r:id="rId9" imgW="368140" imgH="215806"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0563" y="3932238"/>
                        <a:ext cx="8763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0" name="Object 6">
            <a:extLst>
              <a:ext uri="{FF2B5EF4-FFF2-40B4-BE49-F238E27FC236}">
                <a16:creationId xmlns:a16="http://schemas.microsoft.com/office/drawing/2014/main" id="{317A75B7-DB5A-9E24-A9FD-9AFB2150B9F0}"/>
              </a:ext>
            </a:extLst>
          </p:cNvPr>
          <p:cNvGraphicFramePr>
            <a:graphicFrameLocks noChangeAspect="1"/>
          </p:cNvGraphicFramePr>
          <p:nvPr/>
        </p:nvGraphicFramePr>
        <p:xfrm>
          <a:off x="1119188" y="4460875"/>
          <a:ext cx="6911975" cy="865188"/>
        </p:xfrm>
        <a:graphic>
          <a:graphicData uri="http://schemas.openxmlformats.org/presentationml/2006/ole">
            <mc:AlternateContent xmlns:mc="http://schemas.openxmlformats.org/markup-compatibility/2006">
              <mc:Choice xmlns:v="urn:schemas-microsoft-com:vml" Requires="v">
                <p:oleObj name="Equation" r:id="rId11" imgW="3352800" imgH="419100" progId="Equation.DSMT4">
                  <p:embed/>
                </p:oleObj>
              </mc:Choice>
              <mc:Fallback>
                <p:oleObj name="Equation" r:id="rId11" imgW="3352800" imgH="4191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9188" y="4460875"/>
                        <a:ext cx="691197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Box 12">
            <a:extLst>
              <a:ext uri="{FF2B5EF4-FFF2-40B4-BE49-F238E27FC236}">
                <a16:creationId xmlns:a16="http://schemas.microsoft.com/office/drawing/2014/main" id="{BF4CC84F-640D-486B-0E10-5D5E1BD18765}"/>
              </a:ext>
            </a:extLst>
          </p:cNvPr>
          <p:cNvSpPr txBox="1"/>
          <p:nvPr/>
        </p:nvSpPr>
        <p:spPr>
          <a:xfrm>
            <a:off x="509588" y="1139825"/>
            <a:ext cx="3416300" cy="522288"/>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倒格子原胞的体积：</a:t>
            </a:r>
          </a:p>
        </p:txBody>
      </p:sp>
      <p:sp>
        <p:nvSpPr>
          <p:cNvPr id="20492" name="TextBox 13">
            <a:extLst>
              <a:ext uri="{FF2B5EF4-FFF2-40B4-BE49-F238E27FC236}">
                <a16:creationId xmlns:a16="http://schemas.microsoft.com/office/drawing/2014/main" id="{116128BA-E1F2-55C3-4910-534599AE8991}"/>
              </a:ext>
            </a:extLst>
          </p:cNvPr>
          <p:cNvSpPr txBox="1">
            <a:spLocks noChangeArrowheads="1"/>
          </p:cNvSpPr>
          <p:nvPr/>
        </p:nvSpPr>
        <p:spPr bwMode="auto">
          <a:xfrm>
            <a:off x="752475" y="25892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应用公式：</a:t>
            </a:r>
          </a:p>
        </p:txBody>
      </p:sp>
      <p:sp>
        <p:nvSpPr>
          <p:cNvPr id="20493" name="TextBox 14">
            <a:extLst>
              <a:ext uri="{FF2B5EF4-FFF2-40B4-BE49-F238E27FC236}">
                <a16:creationId xmlns:a16="http://schemas.microsoft.com/office/drawing/2014/main" id="{5D96741F-B1B5-9DE9-CF60-2AFF940CB171}"/>
              </a:ext>
            </a:extLst>
          </p:cNvPr>
          <p:cNvSpPr txBox="1">
            <a:spLocks noChangeArrowheads="1"/>
          </p:cNvSpPr>
          <p:nvPr/>
        </p:nvSpPr>
        <p:spPr bwMode="auto">
          <a:xfrm>
            <a:off x="9525" y="5373688"/>
            <a:ext cx="91074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除</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因子外，倒格子原胞的体积和正格子原胞的体积互为倒数</a:t>
            </a:r>
            <a:endPar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但是注意量纲是不同的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48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49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p:bldP spid="204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4371803-5A1B-F897-DD9B-0EF3A9198453}"/>
              </a:ext>
            </a:extLst>
          </p:cNvPr>
          <p:cNvSpPr>
            <a:spLocks noGrp="1" noRot="1"/>
          </p:cNvSpPr>
          <p:nvPr>
            <p:ph type="title" idx="4294967295"/>
          </p:nvPr>
        </p:nvSpPr>
        <p:spPr>
          <a:xfrm>
            <a:off x="457200" y="260350"/>
            <a:ext cx="8229600"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倒格子与正格子之间的关系</a:t>
            </a:r>
          </a:p>
        </p:txBody>
      </p:sp>
      <p:sp>
        <p:nvSpPr>
          <p:cNvPr id="32771" name="Rectangle 5">
            <a:extLst>
              <a:ext uri="{FF2B5EF4-FFF2-40B4-BE49-F238E27FC236}">
                <a16:creationId xmlns:a16="http://schemas.microsoft.com/office/drawing/2014/main" id="{B9E4175D-E6B7-8F1F-F862-7C3FC423A268}"/>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a:latin typeface="Times New Roman" panose="02020603050405020304" pitchFamily="18" charset="0"/>
              <a:ea typeface="楷体_GB2312" pitchFamily="49" charset="-122"/>
              <a:cs typeface="Times New Roman" panose="02020603050405020304" pitchFamily="18" charset="0"/>
            </a:endParaRPr>
          </a:p>
        </p:txBody>
      </p:sp>
      <p:sp>
        <p:nvSpPr>
          <p:cNvPr id="32772" name="Text Box 31">
            <a:extLst>
              <a:ext uri="{FF2B5EF4-FFF2-40B4-BE49-F238E27FC236}">
                <a16:creationId xmlns:a16="http://schemas.microsoft.com/office/drawing/2014/main" id="{685C4992-4C66-A0B4-788F-97B8F98E6B5D}"/>
              </a:ext>
            </a:extLst>
          </p:cNvPr>
          <p:cNvSpPr txBox="1">
            <a:spLocks noChangeArrowheads="1"/>
          </p:cNvSpPr>
          <p:nvPr/>
        </p:nvSpPr>
        <p:spPr bwMode="auto">
          <a:xfrm>
            <a:off x="1435100" y="1308100"/>
            <a:ext cx="6291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正格子中一族晶面</a:t>
            </a:r>
            <a:r>
              <a:rPr kumimoji="1"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与倒格矢       正交</a:t>
            </a:r>
          </a:p>
        </p:txBody>
      </p:sp>
      <p:graphicFrame>
        <p:nvGraphicFramePr>
          <p:cNvPr id="32773" name="Object 8">
            <a:extLst>
              <a:ext uri="{FF2B5EF4-FFF2-40B4-BE49-F238E27FC236}">
                <a16:creationId xmlns:a16="http://schemas.microsoft.com/office/drawing/2014/main" id="{BFE740EA-B4CF-40AE-BCD0-8690B0A3932F}"/>
              </a:ext>
            </a:extLst>
          </p:cNvPr>
          <p:cNvGraphicFramePr>
            <a:graphicFrameLocks noChangeAspect="1"/>
          </p:cNvGraphicFramePr>
          <p:nvPr/>
        </p:nvGraphicFramePr>
        <p:xfrm>
          <a:off x="1398588" y="1824038"/>
          <a:ext cx="3452812" cy="530225"/>
        </p:xfrm>
        <a:graphic>
          <a:graphicData uri="http://schemas.openxmlformats.org/presentationml/2006/ole">
            <mc:AlternateContent xmlns:mc="http://schemas.openxmlformats.org/markup-compatibility/2006">
              <mc:Choice xmlns:v="urn:schemas-microsoft-com:vml" Requires="v">
                <p:oleObj name="Equation" r:id="rId2" imgW="2476500" imgH="381000" progId="Equation.DSMT4">
                  <p:embed/>
                </p:oleObj>
              </mc:Choice>
              <mc:Fallback>
                <p:oleObj name="Equation" r:id="rId2" imgW="2476500" imgH="3810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1824038"/>
                        <a:ext cx="34528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74" name="组合 2">
            <a:extLst>
              <a:ext uri="{FF2B5EF4-FFF2-40B4-BE49-F238E27FC236}">
                <a16:creationId xmlns:a16="http://schemas.microsoft.com/office/drawing/2014/main" id="{92CDCA11-6EFE-BC9A-B80E-DA4D44DC14BE}"/>
              </a:ext>
            </a:extLst>
          </p:cNvPr>
          <p:cNvGrpSpPr>
            <a:grpSpLocks/>
          </p:cNvGrpSpPr>
          <p:nvPr/>
        </p:nvGrpSpPr>
        <p:grpSpPr bwMode="auto">
          <a:xfrm>
            <a:off x="5119688" y="1628775"/>
            <a:ext cx="3971925" cy="4002088"/>
            <a:chOff x="5119461" y="1629412"/>
            <a:chExt cx="3972151" cy="4001052"/>
          </a:xfrm>
        </p:grpSpPr>
        <p:sp>
          <p:nvSpPr>
            <p:cNvPr id="32785" name="Oval 7">
              <a:extLst>
                <a:ext uri="{FF2B5EF4-FFF2-40B4-BE49-F238E27FC236}">
                  <a16:creationId xmlns:a16="http://schemas.microsoft.com/office/drawing/2014/main" id="{1C5699AC-0CE8-9690-2807-FF926115BE5C}"/>
                </a:ext>
              </a:extLst>
            </p:cNvPr>
            <p:cNvSpPr>
              <a:spLocks noChangeArrowheads="1"/>
            </p:cNvSpPr>
            <p:nvPr/>
          </p:nvSpPr>
          <p:spPr bwMode="auto">
            <a:xfrm>
              <a:off x="8269288" y="3892550"/>
              <a:ext cx="219075" cy="2159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86" name="Rectangle 8">
              <a:extLst>
                <a:ext uri="{FF2B5EF4-FFF2-40B4-BE49-F238E27FC236}">
                  <a16:creationId xmlns:a16="http://schemas.microsoft.com/office/drawing/2014/main" id="{28774FBF-A217-79B2-2E5D-F804DEA708F4}"/>
                </a:ext>
              </a:extLst>
            </p:cNvPr>
            <p:cNvSpPr>
              <a:spLocks noChangeArrowheads="1"/>
            </p:cNvSpPr>
            <p:nvPr/>
          </p:nvSpPr>
          <p:spPr bwMode="auto">
            <a:xfrm>
              <a:off x="5291138" y="2276872"/>
              <a:ext cx="1871662" cy="5762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87" name="Line 9">
              <a:extLst>
                <a:ext uri="{FF2B5EF4-FFF2-40B4-BE49-F238E27FC236}">
                  <a16:creationId xmlns:a16="http://schemas.microsoft.com/office/drawing/2014/main" id="{9D92A24B-02D8-392C-B57B-E84E0345DEB4}"/>
                </a:ext>
              </a:extLst>
            </p:cNvPr>
            <p:cNvSpPr>
              <a:spLocks noChangeShapeType="1"/>
            </p:cNvSpPr>
            <p:nvPr/>
          </p:nvSpPr>
          <p:spPr bwMode="auto">
            <a:xfrm flipV="1">
              <a:off x="5751513" y="2244725"/>
              <a:ext cx="2657475" cy="215265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88" name="Line 10">
              <a:extLst>
                <a:ext uri="{FF2B5EF4-FFF2-40B4-BE49-F238E27FC236}">
                  <a16:creationId xmlns:a16="http://schemas.microsoft.com/office/drawing/2014/main" id="{44758A04-5719-5B09-8DE1-ADE6656D99CC}"/>
                </a:ext>
              </a:extLst>
            </p:cNvPr>
            <p:cNvSpPr>
              <a:spLocks noChangeShapeType="1"/>
            </p:cNvSpPr>
            <p:nvPr/>
          </p:nvSpPr>
          <p:spPr bwMode="auto">
            <a:xfrm flipV="1">
              <a:off x="5780088" y="4005263"/>
              <a:ext cx="2606675" cy="44608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89" name="Line 11">
              <a:extLst>
                <a:ext uri="{FF2B5EF4-FFF2-40B4-BE49-F238E27FC236}">
                  <a16:creationId xmlns:a16="http://schemas.microsoft.com/office/drawing/2014/main" id="{7546AA5D-C1DF-D593-6830-4AB63AC4D10E}"/>
                </a:ext>
              </a:extLst>
            </p:cNvPr>
            <p:cNvSpPr>
              <a:spLocks noChangeShapeType="1"/>
            </p:cNvSpPr>
            <p:nvPr/>
          </p:nvSpPr>
          <p:spPr bwMode="auto">
            <a:xfrm>
              <a:off x="5842000" y="4506913"/>
              <a:ext cx="2638425" cy="2333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90" name="Oval 12">
              <a:extLst>
                <a:ext uri="{FF2B5EF4-FFF2-40B4-BE49-F238E27FC236}">
                  <a16:creationId xmlns:a16="http://schemas.microsoft.com/office/drawing/2014/main" id="{08C63928-2337-EAFB-0646-90C071AD0830}"/>
                </a:ext>
              </a:extLst>
            </p:cNvPr>
            <p:cNvSpPr>
              <a:spLocks noChangeArrowheads="1"/>
            </p:cNvSpPr>
            <p:nvPr/>
          </p:nvSpPr>
          <p:spPr bwMode="auto">
            <a:xfrm>
              <a:off x="5584825" y="4381500"/>
              <a:ext cx="219075" cy="2159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91" name="Oval 13">
              <a:extLst>
                <a:ext uri="{FF2B5EF4-FFF2-40B4-BE49-F238E27FC236}">
                  <a16:creationId xmlns:a16="http://schemas.microsoft.com/office/drawing/2014/main" id="{11E1E27C-2FF2-0C0D-18CD-0D00A2D397C1}"/>
                </a:ext>
              </a:extLst>
            </p:cNvPr>
            <p:cNvSpPr>
              <a:spLocks noChangeArrowheads="1"/>
            </p:cNvSpPr>
            <p:nvPr/>
          </p:nvSpPr>
          <p:spPr bwMode="auto">
            <a:xfrm>
              <a:off x="8366125" y="2092325"/>
              <a:ext cx="206375" cy="203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92" name="Oval 14">
              <a:extLst>
                <a:ext uri="{FF2B5EF4-FFF2-40B4-BE49-F238E27FC236}">
                  <a16:creationId xmlns:a16="http://schemas.microsoft.com/office/drawing/2014/main" id="{B2F0266B-C3A8-6DEA-4161-7AC9BB1A41D8}"/>
                </a:ext>
              </a:extLst>
            </p:cNvPr>
            <p:cNvSpPr>
              <a:spLocks noChangeArrowheads="1"/>
            </p:cNvSpPr>
            <p:nvPr/>
          </p:nvSpPr>
          <p:spPr bwMode="auto">
            <a:xfrm>
              <a:off x="8467725" y="4638675"/>
              <a:ext cx="206375" cy="1905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2793" name="Object 2">
              <a:extLst>
                <a:ext uri="{FF2B5EF4-FFF2-40B4-BE49-F238E27FC236}">
                  <a16:creationId xmlns:a16="http://schemas.microsoft.com/office/drawing/2014/main" id="{9749F5E7-8E20-94FC-F1FE-4B4B897A6381}"/>
                </a:ext>
              </a:extLst>
            </p:cNvPr>
            <p:cNvGraphicFramePr>
              <a:graphicFrameLocks noChangeAspect="1"/>
            </p:cNvGraphicFramePr>
            <p:nvPr/>
          </p:nvGraphicFramePr>
          <p:xfrm>
            <a:off x="8674100" y="4796964"/>
            <a:ext cx="417512" cy="512850"/>
          </p:xfrm>
          <a:graphic>
            <a:graphicData uri="http://schemas.openxmlformats.org/presentationml/2006/ole">
              <mc:AlternateContent xmlns:mc="http://schemas.openxmlformats.org/markup-compatibility/2006">
                <mc:Choice xmlns:v="urn:schemas-microsoft-com:vml" Requires="v">
                  <p:oleObj name="Equation" r:id="rId4" imgW="266584" imgH="380835" progId="Equation.DSMT4">
                    <p:embed/>
                  </p:oleObj>
                </mc:Choice>
                <mc:Fallback>
                  <p:oleObj name="Equation" r:id="rId4" imgW="266584" imgH="380835"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4100" y="4796964"/>
                          <a:ext cx="417512" cy="5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94" name="Object 3">
              <a:extLst>
                <a:ext uri="{FF2B5EF4-FFF2-40B4-BE49-F238E27FC236}">
                  <a16:creationId xmlns:a16="http://schemas.microsoft.com/office/drawing/2014/main" id="{8968034C-DD52-AF45-56E2-35C706ABBE92}"/>
                </a:ext>
              </a:extLst>
            </p:cNvPr>
            <p:cNvGraphicFramePr>
              <a:graphicFrameLocks noChangeAspect="1"/>
            </p:cNvGraphicFramePr>
            <p:nvPr/>
          </p:nvGraphicFramePr>
          <p:xfrm>
            <a:off x="8467070" y="1629412"/>
            <a:ext cx="497418" cy="557832"/>
          </p:xfrm>
          <a:graphic>
            <a:graphicData uri="http://schemas.openxmlformats.org/presentationml/2006/ole">
              <mc:AlternateContent xmlns:mc="http://schemas.openxmlformats.org/markup-compatibility/2006">
                <mc:Choice xmlns:v="urn:schemas-microsoft-com:vml" Requires="v">
                  <p:oleObj name="Equation" r:id="rId6" imgW="291973" imgH="380835" progId="Equation.DSMT4">
                    <p:embed/>
                  </p:oleObj>
                </mc:Choice>
                <mc:Fallback>
                  <p:oleObj name="Equation" r:id="rId6" imgW="291973" imgH="38083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7070" y="1629412"/>
                          <a:ext cx="497418" cy="55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95" name="Object 4">
              <a:extLst>
                <a:ext uri="{FF2B5EF4-FFF2-40B4-BE49-F238E27FC236}">
                  <a16:creationId xmlns:a16="http://schemas.microsoft.com/office/drawing/2014/main" id="{B2CC0854-A3AD-3824-3F70-AEE5DF8DF770}"/>
                </a:ext>
              </a:extLst>
            </p:cNvPr>
            <p:cNvGraphicFramePr>
              <a:graphicFrameLocks noChangeAspect="1"/>
            </p:cNvGraphicFramePr>
            <p:nvPr/>
          </p:nvGraphicFramePr>
          <p:xfrm>
            <a:off x="8532440" y="3631889"/>
            <a:ext cx="528638" cy="565007"/>
          </p:xfrm>
          <a:graphic>
            <a:graphicData uri="http://schemas.openxmlformats.org/presentationml/2006/ole">
              <mc:AlternateContent xmlns:mc="http://schemas.openxmlformats.org/markup-compatibility/2006">
                <mc:Choice xmlns:v="urn:schemas-microsoft-com:vml" Requires="v">
                  <p:oleObj name="Equation" r:id="rId8" imgW="304668" imgH="380835" progId="Equation.DSMT4">
                    <p:embed/>
                  </p:oleObj>
                </mc:Choice>
                <mc:Fallback>
                  <p:oleObj name="Equation" r:id="rId8" imgW="304668" imgH="380835"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2440" y="3631889"/>
                          <a:ext cx="528638" cy="565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96" name="Line 18">
              <a:extLst>
                <a:ext uri="{FF2B5EF4-FFF2-40B4-BE49-F238E27FC236}">
                  <a16:creationId xmlns:a16="http://schemas.microsoft.com/office/drawing/2014/main" id="{13D76321-C543-4B72-32C4-2E6922FAF42C}"/>
                </a:ext>
              </a:extLst>
            </p:cNvPr>
            <p:cNvSpPr>
              <a:spLocks noChangeShapeType="1"/>
            </p:cNvSpPr>
            <p:nvPr/>
          </p:nvSpPr>
          <p:spPr bwMode="auto">
            <a:xfrm flipV="1">
              <a:off x="5741988" y="3576638"/>
              <a:ext cx="1019175" cy="82708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97" name="Line 19">
              <a:extLst>
                <a:ext uri="{FF2B5EF4-FFF2-40B4-BE49-F238E27FC236}">
                  <a16:creationId xmlns:a16="http://schemas.microsoft.com/office/drawing/2014/main" id="{57E8A10E-9A74-1BD2-7BCB-40649055D0AA}"/>
                </a:ext>
              </a:extLst>
            </p:cNvPr>
            <p:cNvSpPr>
              <a:spLocks noChangeShapeType="1"/>
            </p:cNvSpPr>
            <p:nvPr/>
          </p:nvSpPr>
          <p:spPr bwMode="auto">
            <a:xfrm>
              <a:off x="5815013" y="4500563"/>
              <a:ext cx="771525" cy="682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type="triangle" w="med" len="med"/>
                </a14:hiddenLine>
              </a:ext>
            </a:extLst>
          </p:spPr>
          <p:txBody>
            <a:bodyPr/>
            <a:lstStyle/>
            <a:p>
              <a:endParaRPr lang="zh-TW" altLang="en-US"/>
            </a:p>
          </p:txBody>
        </p:sp>
        <p:sp>
          <p:nvSpPr>
            <p:cNvPr id="32798" name="Line 20">
              <a:extLst>
                <a:ext uri="{FF2B5EF4-FFF2-40B4-BE49-F238E27FC236}">
                  <a16:creationId xmlns:a16="http://schemas.microsoft.com/office/drawing/2014/main" id="{74CA1AF2-9ED3-D75B-1FDD-F00E1C2EE8D0}"/>
                </a:ext>
              </a:extLst>
            </p:cNvPr>
            <p:cNvSpPr>
              <a:spLocks noChangeShapeType="1"/>
            </p:cNvSpPr>
            <p:nvPr/>
          </p:nvSpPr>
          <p:spPr bwMode="auto">
            <a:xfrm flipV="1">
              <a:off x="5807075" y="4224338"/>
              <a:ext cx="1377950" cy="2063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99" name="Freeform 21">
              <a:extLst>
                <a:ext uri="{FF2B5EF4-FFF2-40B4-BE49-F238E27FC236}">
                  <a16:creationId xmlns:a16="http://schemas.microsoft.com/office/drawing/2014/main" id="{6C101B58-6ABE-27E2-5FF1-769095B69CBF}"/>
                </a:ext>
              </a:extLst>
            </p:cNvPr>
            <p:cNvSpPr>
              <a:spLocks/>
            </p:cNvSpPr>
            <p:nvPr/>
          </p:nvSpPr>
          <p:spPr bwMode="auto">
            <a:xfrm>
              <a:off x="6569075" y="3586163"/>
              <a:ext cx="631825" cy="987425"/>
            </a:xfrm>
            <a:custGeom>
              <a:avLst/>
              <a:gdLst>
                <a:gd name="T0" fmla="*/ 2147483646 w 288"/>
                <a:gd name="T1" fmla="*/ 0 h 524"/>
                <a:gd name="T2" fmla="*/ 0 w 288"/>
                <a:gd name="T3" fmla="*/ 2147483646 h 524"/>
                <a:gd name="T4" fmla="*/ 2147483646 w 288"/>
                <a:gd name="T5" fmla="*/ 2147483646 h 524"/>
                <a:gd name="T6" fmla="*/ 2147483646 w 288"/>
                <a:gd name="T7" fmla="*/ 0 h 524"/>
                <a:gd name="T8" fmla="*/ 0 60000 65536"/>
                <a:gd name="T9" fmla="*/ 0 60000 65536"/>
                <a:gd name="T10" fmla="*/ 0 60000 65536"/>
                <a:gd name="T11" fmla="*/ 0 60000 65536"/>
                <a:gd name="T12" fmla="*/ 0 w 288"/>
                <a:gd name="T13" fmla="*/ 0 h 524"/>
                <a:gd name="T14" fmla="*/ 288 w 288"/>
                <a:gd name="T15" fmla="*/ 524 h 524"/>
              </a:gdLst>
              <a:ahLst/>
              <a:cxnLst>
                <a:cxn ang="T8">
                  <a:pos x="T0" y="T1"/>
                </a:cxn>
                <a:cxn ang="T9">
                  <a:pos x="T2" y="T3"/>
                </a:cxn>
                <a:cxn ang="T10">
                  <a:pos x="T4" y="T5"/>
                </a:cxn>
                <a:cxn ang="T11">
                  <a:pos x="T6" y="T7"/>
                </a:cxn>
              </a:cxnLst>
              <a:rect l="T12" t="T13" r="T14" b="T15"/>
              <a:pathLst>
                <a:path w="288" h="524">
                  <a:moveTo>
                    <a:pt x="84" y="0"/>
                  </a:moveTo>
                  <a:lnTo>
                    <a:pt x="0" y="524"/>
                  </a:lnTo>
                  <a:lnTo>
                    <a:pt x="288" y="340"/>
                  </a:lnTo>
                  <a:lnTo>
                    <a:pt x="84" y="0"/>
                  </a:lnTo>
                  <a:close/>
                </a:path>
              </a:pathLst>
            </a:custGeom>
            <a:solidFill>
              <a:srgbClr val="FF99FF">
                <a:alpha val="50195"/>
              </a:srgbClr>
            </a:solidFill>
            <a:ln w="9525">
              <a:solidFill>
                <a:schemeClr val="tx1"/>
              </a:solidFill>
              <a:round/>
              <a:headEnd/>
              <a:tailEnd/>
            </a:ln>
          </p:spPr>
          <p:txBody>
            <a:bodyPr/>
            <a:lstStyle/>
            <a:p>
              <a:endParaRPr lang="zh-TW" altLang="en-US"/>
            </a:p>
          </p:txBody>
        </p:sp>
        <p:sp>
          <p:nvSpPr>
            <p:cNvPr id="32800" name="Text Box 22">
              <a:extLst>
                <a:ext uri="{FF2B5EF4-FFF2-40B4-BE49-F238E27FC236}">
                  <a16:creationId xmlns:a16="http://schemas.microsoft.com/office/drawing/2014/main" id="{DA210817-DF7A-93DA-A692-EF71E6DF6D8A}"/>
                </a:ext>
              </a:extLst>
            </p:cNvPr>
            <p:cNvSpPr txBox="1">
              <a:spLocks noChangeArrowheads="1"/>
            </p:cNvSpPr>
            <p:nvPr/>
          </p:nvSpPr>
          <p:spPr bwMode="auto">
            <a:xfrm>
              <a:off x="5308600" y="2276872"/>
              <a:ext cx="1879041" cy="46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晶面</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2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2801" name="Line 23">
              <a:extLst>
                <a:ext uri="{FF2B5EF4-FFF2-40B4-BE49-F238E27FC236}">
                  <a16:creationId xmlns:a16="http://schemas.microsoft.com/office/drawing/2014/main" id="{04052E40-8FC2-51F1-16C8-2BFC28F06239}"/>
                </a:ext>
              </a:extLst>
            </p:cNvPr>
            <p:cNvSpPr>
              <a:spLocks noChangeShapeType="1"/>
            </p:cNvSpPr>
            <p:nvPr/>
          </p:nvSpPr>
          <p:spPr bwMode="auto">
            <a:xfrm>
              <a:off x="6837363" y="2914650"/>
              <a:ext cx="12700" cy="111442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32802" name="Object 5">
              <a:extLst>
                <a:ext uri="{FF2B5EF4-FFF2-40B4-BE49-F238E27FC236}">
                  <a16:creationId xmlns:a16="http://schemas.microsoft.com/office/drawing/2014/main" id="{B2DF2C81-4A37-1F7B-BE9A-92D471A93532}"/>
                </a:ext>
              </a:extLst>
            </p:cNvPr>
            <p:cNvGraphicFramePr>
              <a:graphicFrameLocks noChangeAspect="1"/>
            </p:cNvGraphicFramePr>
            <p:nvPr/>
          </p:nvGraphicFramePr>
          <p:xfrm>
            <a:off x="5824538" y="2960964"/>
            <a:ext cx="579437" cy="1034789"/>
          </p:xfrm>
          <a:graphic>
            <a:graphicData uri="http://schemas.openxmlformats.org/presentationml/2006/ole">
              <mc:AlternateContent xmlns:mc="http://schemas.openxmlformats.org/markup-compatibility/2006">
                <mc:Choice xmlns:v="urn:schemas-microsoft-com:vml" Requires="v">
                  <p:oleObj name="Equation" r:id="rId10" imgW="355446" imgH="736280" progId="Equation.DSMT4">
                    <p:embed/>
                  </p:oleObj>
                </mc:Choice>
                <mc:Fallback>
                  <p:oleObj name="Equation" r:id="rId10" imgW="355446" imgH="73628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24538" y="2960964"/>
                          <a:ext cx="579437" cy="103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03" name="Object 6">
              <a:extLst>
                <a:ext uri="{FF2B5EF4-FFF2-40B4-BE49-F238E27FC236}">
                  <a16:creationId xmlns:a16="http://schemas.microsoft.com/office/drawing/2014/main" id="{0FE8F9E8-1113-CD43-78AB-E4E69FE5B9BC}"/>
                </a:ext>
              </a:extLst>
            </p:cNvPr>
            <p:cNvGraphicFramePr>
              <a:graphicFrameLocks noChangeAspect="1"/>
            </p:cNvGraphicFramePr>
            <p:nvPr/>
          </p:nvGraphicFramePr>
          <p:xfrm>
            <a:off x="5119461" y="3299008"/>
            <a:ext cx="601663" cy="1071291"/>
          </p:xfrm>
          <a:graphic>
            <a:graphicData uri="http://schemas.openxmlformats.org/presentationml/2006/ole">
              <mc:AlternateContent xmlns:mc="http://schemas.openxmlformats.org/markup-compatibility/2006">
                <mc:Choice xmlns:v="urn:schemas-microsoft-com:vml" Requires="v">
                  <p:oleObj name="Equation" r:id="rId12" imgW="355446" imgH="736280" progId="Equation.DSMT4">
                    <p:embed/>
                  </p:oleObj>
                </mc:Choice>
                <mc:Fallback>
                  <p:oleObj name="Equation" r:id="rId12" imgW="355446" imgH="73628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9461" y="3299008"/>
                          <a:ext cx="601663" cy="107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04" name="Line 26">
              <a:extLst>
                <a:ext uri="{FF2B5EF4-FFF2-40B4-BE49-F238E27FC236}">
                  <a16:creationId xmlns:a16="http://schemas.microsoft.com/office/drawing/2014/main" id="{F0DF7575-0537-10F9-A509-9F3743CAA849}"/>
                </a:ext>
              </a:extLst>
            </p:cNvPr>
            <p:cNvSpPr>
              <a:spLocks noChangeShapeType="1"/>
            </p:cNvSpPr>
            <p:nvPr/>
          </p:nvSpPr>
          <p:spPr bwMode="auto">
            <a:xfrm>
              <a:off x="5707063" y="3940174"/>
              <a:ext cx="803048" cy="37617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805" name="Line 27">
              <a:extLst>
                <a:ext uri="{FF2B5EF4-FFF2-40B4-BE49-F238E27FC236}">
                  <a16:creationId xmlns:a16="http://schemas.microsoft.com/office/drawing/2014/main" id="{CD54A03E-8071-3415-2DDB-EE6AAC2DAD9C}"/>
                </a:ext>
              </a:extLst>
            </p:cNvPr>
            <p:cNvSpPr>
              <a:spLocks noChangeShapeType="1"/>
            </p:cNvSpPr>
            <p:nvPr/>
          </p:nvSpPr>
          <p:spPr bwMode="auto">
            <a:xfrm>
              <a:off x="5794375" y="4497388"/>
              <a:ext cx="792163" cy="714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806" name="Line 28">
              <a:extLst>
                <a:ext uri="{FF2B5EF4-FFF2-40B4-BE49-F238E27FC236}">
                  <a16:creationId xmlns:a16="http://schemas.microsoft.com/office/drawing/2014/main" id="{9A73653B-A149-414C-C8B9-E67CBB7FD11A}"/>
                </a:ext>
              </a:extLst>
            </p:cNvPr>
            <p:cNvSpPr>
              <a:spLocks noChangeShapeType="1"/>
            </p:cNvSpPr>
            <p:nvPr/>
          </p:nvSpPr>
          <p:spPr bwMode="auto">
            <a:xfrm flipV="1">
              <a:off x="5722938" y="4148138"/>
              <a:ext cx="935037" cy="3603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807" name="Line 29">
              <a:extLst>
                <a:ext uri="{FF2B5EF4-FFF2-40B4-BE49-F238E27FC236}">
                  <a16:creationId xmlns:a16="http://schemas.microsoft.com/office/drawing/2014/main" id="{10E50C91-D77B-09CF-CB6B-13ECCAFCCB46}"/>
                </a:ext>
              </a:extLst>
            </p:cNvPr>
            <p:cNvSpPr>
              <a:spLocks noChangeShapeType="1"/>
            </p:cNvSpPr>
            <p:nvPr/>
          </p:nvSpPr>
          <p:spPr bwMode="auto">
            <a:xfrm flipV="1">
              <a:off x="6875463" y="3573463"/>
              <a:ext cx="1366837" cy="503237"/>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32808" name="Object 7">
              <a:extLst>
                <a:ext uri="{FF2B5EF4-FFF2-40B4-BE49-F238E27FC236}">
                  <a16:creationId xmlns:a16="http://schemas.microsoft.com/office/drawing/2014/main" id="{1303ECC1-8016-FFAA-175E-ABE709613F5D}"/>
                </a:ext>
              </a:extLst>
            </p:cNvPr>
            <p:cNvGraphicFramePr>
              <a:graphicFrameLocks noChangeAspect="1"/>
            </p:cNvGraphicFramePr>
            <p:nvPr/>
          </p:nvGraphicFramePr>
          <p:xfrm>
            <a:off x="7781999" y="2996952"/>
            <a:ext cx="606425" cy="631201"/>
          </p:xfrm>
          <a:graphic>
            <a:graphicData uri="http://schemas.openxmlformats.org/presentationml/2006/ole">
              <mc:AlternateContent xmlns:mc="http://schemas.openxmlformats.org/markup-compatibility/2006">
                <mc:Choice xmlns:v="urn:schemas-microsoft-com:vml" Requires="v">
                  <p:oleObj name="Equation" r:id="rId14" imgW="317362" imgH="330057" progId="Equation.DSMT4">
                    <p:embed/>
                  </p:oleObj>
                </mc:Choice>
                <mc:Fallback>
                  <p:oleObj name="Equation" r:id="rId14" imgW="317362" imgH="330057"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81999" y="2996952"/>
                          <a:ext cx="606425" cy="63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09" name="Object 9">
              <a:extLst>
                <a:ext uri="{FF2B5EF4-FFF2-40B4-BE49-F238E27FC236}">
                  <a16:creationId xmlns:a16="http://schemas.microsoft.com/office/drawing/2014/main" id="{D7DC4694-7627-BA0A-29A0-1A8203942D56}"/>
                </a:ext>
              </a:extLst>
            </p:cNvPr>
            <p:cNvGraphicFramePr>
              <a:graphicFrameLocks noChangeAspect="1"/>
            </p:cNvGraphicFramePr>
            <p:nvPr/>
          </p:nvGraphicFramePr>
          <p:xfrm>
            <a:off x="5980113" y="4581391"/>
            <a:ext cx="549275" cy="1049073"/>
          </p:xfrm>
          <a:graphic>
            <a:graphicData uri="http://schemas.openxmlformats.org/presentationml/2006/ole">
              <mc:AlternateContent xmlns:mc="http://schemas.openxmlformats.org/markup-compatibility/2006">
                <mc:Choice xmlns:v="urn:schemas-microsoft-com:vml" Requires="v">
                  <p:oleObj name="Equation" r:id="rId16" imgW="330200" imgH="736600" progId="Equation.DSMT4">
                    <p:embed/>
                  </p:oleObj>
                </mc:Choice>
                <mc:Fallback>
                  <p:oleObj name="Equation" r:id="rId16" imgW="330200" imgH="7366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80113" y="4581391"/>
                          <a:ext cx="549275" cy="104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775" name="Object 10">
            <a:extLst>
              <a:ext uri="{FF2B5EF4-FFF2-40B4-BE49-F238E27FC236}">
                <a16:creationId xmlns:a16="http://schemas.microsoft.com/office/drawing/2014/main" id="{FAF49C7A-FE8D-4FA1-FBDF-91D70C12AFBD}"/>
              </a:ext>
            </a:extLst>
          </p:cNvPr>
          <p:cNvGraphicFramePr>
            <a:graphicFrameLocks noChangeAspect="1"/>
          </p:cNvGraphicFramePr>
          <p:nvPr/>
        </p:nvGraphicFramePr>
        <p:xfrm>
          <a:off x="6300788" y="1276350"/>
          <a:ext cx="444500" cy="461963"/>
        </p:xfrm>
        <a:graphic>
          <a:graphicData uri="http://schemas.openxmlformats.org/presentationml/2006/ole">
            <mc:AlternateContent xmlns:mc="http://schemas.openxmlformats.org/markup-compatibility/2006">
              <mc:Choice xmlns:v="urn:schemas-microsoft-com:vml" Requires="v">
                <p:oleObj name="Equation" r:id="rId18" imgW="317362" imgH="330057" progId="Equation.DSMT4">
                  <p:embed/>
                </p:oleObj>
              </mc:Choice>
              <mc:Fallback>
                <p:oleObj name="Equation" r:id="rId18" imgW="317362" imgH="330057"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00788" y="1276350"/>
                        <a:ext cx="44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1040" name="Rectangle 48">
            <a:extLst>
              <a:ext uri="{FF2B5EF4-FFF2-40B4-BE49-F238E27FC236}">
                <a16:creationId xmlns:a16="http://schemas.microsoft.com/office/drawing/2014/main" id="{048443A4-08BF-1010-D1C1-12DD69D4E795}"/>
              </a:ext>
            </a:extLst>
          </p:cNvPr>
          <p:cNvSpPr>
            <a:spLocks noChangeArrowheads="1"/>
          </p:cNvSpPr>
          <p:nvPr/>
        </p:nvSpPr>
        <p:spPr bwMode="auto">
          <a:xfrm>
            <a:off x="682625" y="3068638"/>
            <a:ext cx="1512888" cy="2520950"/>
          </a:xfrm>
          <a:prstGeom prst="rect">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51">
            <a:extLst>
              <a:ext uri="{FF2B5EF4-FFF2-40B4-BE49-F238E27FC236}">
                <a16:creationId xmlns:a16="http://schemas.microsoft.com/office/drawing/2014/main" id="{EEF75A0C-66D9-9030-A78D-628D20A97F7B}"/>
              </a:ext>
            </a:extLst>
          </p:cNvPr>
          <p:cNvGrpSpPr>
            <a:grpSpLocks/>
          </p:cNvGrpSpPr>
          <p:nvPr/>
        </p:nvGrpSpPr>
        <p:grpSpPr bwMode="auto">
          <a:xfrm>
            <a:off x="2195513" y="5260975"/>
            <a:ext cx="2506662" cy="904875"/>
            <a:chOff x="1429" y="3294"/>
            <a:chExt cx="1579" cy="570"/>
          </a:xfrm>
        </p:grpSpPr>
        <p:sp>
          <p:nvSpPr>
            <p:cNvPr id="32783" name="Text Box 49">
              <a:extLst>
                <a:ext uri="{FF2B5EF4-FFF2-40B4-BE49-F238E27FC236}">
                  <a16:creationId xmlns:a16="http://schemas.microsoft.com/office/drawing/2014/main" id="{D7186258-A6E2-02B5-A325-6ACEC3BA2461}"/>
                </a:ext>
              </a:extLst>
            </p:cNvPr>
            <p:cNvSpPr txBox="1">
              <a:spLocks noChangeArrowheads="1"/>
            </p:cNvSpPr>
            <p:nvPr/>
          </p:nvSpPr>
          <p:spPr bwMode="auto">
            <a:xfrm>
              <a:off x="1429" y="3612"/>
              <a:ext cx="15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正格子晶面上的矢量</a:t>
              </a:r>
            </a:p>
          </p:txBody>
        </p:sp>
        <p:sp>
          <p:nvSpPr>
            <p:cNvPr id="32784" name="Line 50">
              <a:extLst>
                <a:ext uri="{FF2B5EF4-FFF2-40B4-BE49-F238E27FC236}">
                  <a16:creationId xmlns:a16="http://schemas.microsoft.com/office/drawing/2014/main" id="{74F62EEC-D50D-4DDB-3096-C68657657D00}"/>
                </a:ext>
              </a:extLst>
            </p:cNvPr>
            <p:cNvSpPr>
              <a:spLocks noChangeShapeType="1"/>
            </p:cNvSpPr>
            <p:nvPr/>
          </p:nvSpPr>
          <p:spPr bwMode="auto">
            <a:xfrm>
              <a:off x="1429" y="3294"/>
              <a:ext cx="181" cy="27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21539" name="Object 11">
            <a:extLst>
              <a:ext uri="{FF2B5EF4-FFF2-40B4-BE49-F238E27FC236}">
                <a16:creationId xmlns:a16="http://schemas.microsoft.com/office/drawing/2014/main" id="{40083626-72F6-7339-5D70-BEFD07AD8FB0}"/>
              </a:ext>
            </a:extLst>
          </p:cNvPr>
          <p:cNvGraphicFramePr>
            <a:graphicFrameLocks noChangeAspect="1"/>
          </p:cNvGraphicFramePr>
          <p:nvPr/>
        </p:nvGraphicFramePr>
        <p:xfrm>
          <a:off x="139700" y="3114675"/>
          <a:ext cx="4906963" cy="1135063"/>
        </p:xfrm>
        <a:graphic>
          <a:graphicData uri="http://schemas.openxmlformats.org/presentationml/2006/ole">
            <mc:AlternateContent xmlns:mc="http://schemas.openxmlformats.org/markup-compatibility/2006">
              <mc:Choice xmlns:v="urn:schemas-microsoft-com:vml" Requires="v">
                <p:oleObj name="Equation" r:id="rId20" imgW="2197100" imgH="508000" progId="Equation.DSMT4">
                  <p:embed/>
                </p:oleObj>
              </mc:Choice>
              <mc:Fallback>
                <p:oleObj name="Equation" r:id="rId20" imgW="2197100" imgH="50800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9700" y="3114675"/>
                        <a:ext cx="4906963"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0" name="Object 12">
            <a:extLst>
              <a:ext uri="{FF2B5EF4-FFF2-40B4-BE49-F238E27FC236}">
                <a16:creationId xmlns:a16="http://schemas.microsoft.com/office/drawing/2014/main" id="{2BF2AF1A-1FF6-9196-944D-2D14C46FEEC1}"/>
              </a:ext>
            </a:extLst>
          </p:cNvPr>
          <p:cNvGraphicFramePr>
            <a:graphicFrameLocks noChangeAspect="1"/>
          </p:cNvGraphicFramePr>
          <p:nvPr/>
        </p:nvGraphicFramePr>
        <p:xfrm>
          <a:off x="180975" y="4410075"/>
          <a:ext cx="4851400" cy="1135063"/>
        </p:xfrm>
        <a:graphic>
          <a:graphicData uri="http://schemas.openxmlformats.org/presentationml/2006/ole">
            <mc:AlternateContent xmlns:mc="http://schemas.openxmlformats.org/markup-compatibility/2006">
              <mc:Choice xmlns:v="urn:schemas-microsoft-com:vml" Requires="v">
                <p:oleObj name="Equation" r:id="rId22" imgW="2171700" imgH="508000" progId="Equation.DSMT4">
                  <p:embed/>
                </p:oleObj>
              </mc:Choice>
              <mc:Fallback>
                <p:oleObj name="Equation" r:id="rId22" imgW="2171700" imgH="508000" progId="Equation.DSMT4">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0975" y="4410075"/>
                        <a:ext cx="48514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55">
            <a:extLst>
              <a:ext uri="{FF2B5EF4-FFF2-40B4-BE49-F238E27FC236}">
                <a16:creationId xmlns:a16="http://schemas.microsoft.com/office/drawing/2014/main" id="{8DDCDA1C-D48A-DDB3-A0F9-A0305B4CC280}"/>
              </a:ext>
            </a:extLst>
          </p:cNvPr>
          <p:cNvSpPr txBox="1">
            <a:spLocks noChangeArrowheads="1"/>
          </p:cNvSpPr>
          <p:nvPr/>
        </p:nvSpPr>
        <p:spPr bwMode="auto">
          <a:xfrm>
            <a:off x="231775" y="2511425"/>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证明：</a:t>
            </a:r>
          </a:p>
        </p:txBody>
      </p:sp>
      <p:sp>
        <p:nvSpPr>
          <p:cNvPr id="32781" name="灯片编号占位符 40">
            <a:extLst>
              <a:ext uri="{FF2B5EF4-FFF2-40B4-BE49-F238E27FC236}">
                <a16:creationId xmlns:a16="http://schemas.microsoft.com/office/drawing/2014/main" id="{B2E0C9AD-BBEB-B152-88B0-C173336C85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0812E63-DA89-4391-AF23-0F9D6B11A2C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82" name="TextBox 2">
            <a:extLst>
              <a:ext uri="{FF2B5EF4-FFF2-40B4-BE49-F238E27FC236}">
                <a16:creationId xmlns:a16="http://schemas.microsoft.com/office/drawing/2014/main" id="{F831500A-337C-123C-D817-74F8D166EFA2}"/>
              </a:ext>
            </a:extLst>
          </p:cNvPr>
          <p:cNvSpPr txBox="1">
            <a:spLocks noChangeArrowheads="1"/>
          </p:cNvSpPr>
          <p:nvPr/>
        </p:nvSpPr>
        <p:spPr bwMode="auto">
          <a:xfrm>
            <a:off x="5303838" y="5718175"/>
            <a:ext cx="3062287" cy="8302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注意此处</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是晶面指数而非密勒指数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981040"/>
                                        </p:tgtEl>
                                        <p:attrNameLst>
                                          <p:attrName>style.visibility</p:attrName>
                                        </p:attrNameLst>
                                      </p:cBhvr>
                                      <p:to>
                                        <p:strVal val="visible"/>
                                      </p:to>
                                    </p:set>
                                    <p:animEffect transition="in" filter="dissolve">
                                      <p:cBhvr>
                                        <p:cTn id="15" dur="500"/>
                                        <p:tgtEl>
                                          <p:spTgt spid="9810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lide(fromBottom)">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2">
            <a:extLst>
              <a:ext uri="{FF2B5EF4-FFF2-40B4-BE49-F238E27FC236}">
                <a16:creationId xmlns:a16="http://schemas.microsoft.com/office/drawing/2014/main" id="{10045FD9-E367-13E4-77FF-8D0A8BDE2445}"/>
              </a:ext>
            </a:extLst>
          </p:cNvPr>
          <p:cNvSpPr txBox="1">
            <a:spLocks noChangeArrowheads="1"/>
          </p:cNvSpPr>
          <p:nvPr/>
        </p:nvSpPr>
        <p:spPr bwMode="auto">
          <a:xfrm>
            <a:off x="552450" y="773113"/>
            <a:ext cx="5467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如果正格子晶面系</a:t>
            </a:r>
            <a:r>
              <a:rPr kumimoji="1"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的面间距为</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则     的长度为</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a:solidFill>
                  <a:srgbClr val="0000FF"/>
                </a:solidFill>
                <a:latin typeface="Symbol" panose="05050102010706020507" pitchFamily="18" charset="2"/>
                <a:ea typeface="微软雅黑" panose="020B0503020204020204" pitchFamily="34" charset="-122"/>
                <a:cs typeface="Times New Roman" panose="02020603050405020304" pitchFamily="18" charset="0"/>
              </a:rPr>
              <a:t>p</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
            </a:r>
          </a:p>
        </p:txBody>
      </p:sp>
      <p:sp>
        <p:nvSpPr>
          <p:cNvPr id="33795" name="Rectangle 2">
            <a:extLst>
              <a:ext uri="{FF2B5EF4-FFF2-40B4-BE49-F238E27FC236}">
                <a16:creationId xmlns:a16="http://schemas.microsoft.com/office/drawing/2014/main" id="{DB7D6FD7-BF63-70BA-E537-77A1A2BC5AF0}"/>
              </a:ext>
            </a:extLst>
          </p:cNvPr>
          <p:cNvSpPr>
            <a:spLocks noGrp="1" noRot="1"/>
          </p:cNvSpPr>
          <p:nvPr>
            <p:ph type="title" idx="4294967295"/>
          </p:nvPr>
        </p:nvSpPr>
        <p:spPr>
          <a:xfrm>
            <a:off x="457200" y="74613"/>
            <a:ext cx="8229600" cy="690562"/>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倒格子与正格子之间的关系</a:t>
            </a:r>
          </a:p>
        </p:txBody>
      </p:sp>
      <p:sp>
        <p:nvSpPr>
          <p:cNvPr id="33796" name="Rectangle 5">
            <a:extLst>
              <a:ext uri="{FF2B5EF4-FFF2-40B4-BE49-F238E27FC236}">
                <a16:creationId xmlns:a16="http://schemas.microsoft.com/office/drawing/2014/main" id="{2F650B21-CB9A-A048-3AEF-9080CA14092A}"/>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a:latin typeface="微软雅黑" panose="020B0503020204020204" pitchFamily="34" charset="-122"/>
              <a:ea typeface="微软雅黑" panose="020B0503020204020204" pitchFamily="34" charset="-122"/>
            </a:endParaRPr>
          </a:p>
        </p:txBody>
      </p:sp>
      <p:graphicFrame>
        <p:nvGraphicFramePr>
          <p:cNvPr id="33797" name="Object 10">
            <a:extLst>
              <a:ext uri="{FF2B5EF4-FFF2-40B4-BE49-F238E27FC236}">
                <a16:creationId xmlns:a16="http://schemas.microsoft.com/office/drawing/2014/main" id="{DB57C558-AC99-6E68-69E4-C78808AB786B}"/>
              </a:ext>
            </a:extLst>
          </p:cNvPr>
          <p:cNvGraphicFramePr>
            <a:graphicFrameLocks noChangeAspect="1"/>
          </p:cNvGraphicFramePr>
          <p:nvPr/>
        </p:nvGraphicFramePr>
        <p:xfrm>
          <a:off x="914400" y="1143000"/>
          <a:ext cx="417513" cy="433388"/>
        </p:xfrm>
        <a:graphic>
          <a:graphicData uri="http://schemas.openxmlformats.org/presentationml/2006/ole">
            <mc:AlternateContent xmlns:mc="http://schemas.openxmlformats.org/markup-compatibility/2006">
              <mc:Choice xmlns:v="urn:schemas-microsoft-com:vml" Requires="v">
                <p:oleObj name="Equation" r:id="rId2" imgW="317362" imgH="330057" progId="Equation.DSMT4">
                  <p:embed/>
                </p:oleObj>
              </mc:Choice>
              <mc:Fallback>
                <p:oleObj name="Equation" r:id="rId2" imgW="317362" imgH="330057"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4175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5">
            <a:extLst>
              <a:ext uri="{FF2B5EF4-FFF2-40B4-BE49-F238E27FC236}">
                <a16:creationId xmlns:a16="http://schemas.microsoft.com/office/drawing/2014/main" id="{C6FDA181-DDD0-6D01-C3CE-5583C0223DEB}"/>
              </a:ext>
            </a:extLst>
          </p:cNvPr>
          <p:cNvGrpSpPr>
            <a:grpSpLocks/>
          </p:cNvGrpSpPr>
          <p:nvPr/>
        </p:nvGrpSpPr>
        <p:grpSpPr bwMode="auto">
          <a:xfrm>
            <a:off x="627063" y="3930650"/>
            <a:ext cx="1833562" cy="1584325"/>
            <a:chOff x="289" y="2671"/>
            <a:chExt cx="1553" cy="1612"/>
          </a:xfrm>
        </p:grpSpPr>
        <p:graphicFrame>
          <p:nvGraphicFramePr>
            <p:cNvPr id="33836" name="Object 14">
              <a:extLst>
                <a:ext uri="{FF2B5EF4-FFF2-40B4-BE49-F238E27FC236}">
                  <a16:creationId xmlns:a16="http://schemas.microsoft.com/office/drawing/2014/main" id="{BA277AE4-6A49-74F9-288B-7EC7B87C0EC5}"/>
                </a:ext>
              </a:extLst>
            </p:cNvPr>
            <p:cNvGraphicFramePr>
              <a:graphicFrameLocks noChangeAspect="1"/>
            </p:cNvGraphicFramePr>
            <p:nvPr/>
          </p:nvGraphicFramePr>
          <p:xfrm>
            <a:off x="289" y="3091"/>
            <a:ext cx="1191" cy="1192"/>
          </p:xfrm>
          <a:graphic>
            <a:graphicData uri="http://schemas.openxmlformats.org/presentationml/2006/ole">
              <mc:AlternateContent xmlns:mc="http://schemas.openxmlformats.org/markup-compatibility/2006">
                <mc:Choice xmlns:v="urn:schemas-microsoft-com:vml" Requires="v">
                  <p:oleObj name="Equation" r:id="rId4" imgW="838200" imgH="838200" progId="Equation.DSMT4">
                    <p:embed/>
                  </p:oleObj>
                </mc:Choice>
                <mc:Fallback>
                  <p:oleObj name="Equation" r:id="rId4" imgW="838200" imgH="8382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 y="3091"/>
                          <a:ext cx="1191" cy="1192"/>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7" name="Line 54">
              <a:extLst>
                <a:ext uri="{FF2B5EF4-FFF2-40B4-BE49-F238E27FC236}">
                  <a16:creationId xmlns:a16="http://schemas.microsoft.com/office/drawing/2014/main" id="{F3C36FEF-53F8-E7BF-56A0-0F99C3BD9387}"/>
                </a:ext>
              </a:extLst>
            </p:cNvPr>
            <p:cNvSpPr>
              <a:spLocks noChangeShapeType="1"/>
            </p:cNvSpPr>
            <p:nvPr/>
          </p:nvSpPr>
          <p:spPr bwMode="auto">
            <a:xfrm flipV="1">
              <a:off x="1501" y="2671"/>
              <a:ext cx="341" cy="42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3" name="Group 57">
            <a:extLst>
              <a:ext uri="{FF2B5EF4-FFF2-40B4-BE49-F238E27FC236}">
                <a16:creationId xmlns:a16="http://schemas.microsoft.com/office/drawing/2014/main" id="{0CFC650A-74BC-531E-370E-377DFD47E7C9}"/>
              </a:ext>
            </a:extLst>
          </p:cNvPr>
          <p:cNvGrpSpPr>
            <a:grpSpLocks/>
          </p:cNvGrpSpPr>
          <p:nvPr/>
        </p:nvGrpSpPr>
        <p:grpSpPr bwMode="auto">
          <a:xfrm>
            <a:off x="239713" y="2208213"/>
            <a:ext cx="4746625" cy="2254250"/>
            <a:chOff x="151" y="2116"/>
            <a:chExt cx="2990" cy="1420"/>
          </a:xfrm>
        </p:grpSpPr>
        <p:sp>
          <p:nvSpPr>
            <p:cNvPr id="33832" name="Text Box 43">
              <a:extLst>
                <a:ext uri="{FF2B5EF4-FFF2-40B4-BE49-F238E27FC236}">
                  <a16:creationId xmlns:a16="http://schemas.microsoft.com/office/drawing/2014/main" id="{C0F3CE50-095E-901E-1F49-DFC43A713B4E}"/>
                </a:ext>
              </a:extLst>
            </p:cNvPr>
            <p:cNvSpPr txBox="1">
              <a:spLocks noChangeArrowheads="1"/>
            </p:cNvSpPr>
            <p:nvPr/>
          </p:nvSpPr>
          <p:spPr bwMode="auto">
            <a:xfrm>
              <a:off x="151" y="2383"/>
              <a:ext cx="299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设   为垂直于晶面系的单位矢量，</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则面间距为：</a:t>
              </a:r>
            </a:p>
          </p:txBody>
        </p:sp>
        <p:graphicFrame>
          <p:nvGraphicFramePr>
            <p:cNvPr id="33833" name="Object 12">
              <a:extLst>
                <a:ext uri="{FF2B5EF4-FFF2-40B4-BE49-F238E27FC236}">
                  <a16:creationId xmlns:a16="http://schemas.microsoft.com/office/drawing/2014/main" id="{BC29E582-C9DE-424C-B394-CE028D30BC17}"/>
                </a:ext>
              </a:extLst>
            </p:cNvPr>
            <p:cNvGraphicFramePr>
              <a:graphicFrameLocks noChangeAspect="1"/>
            </p:cNvGraphicFramePr>
            <p:nvPr/>
          </p:nvGraphicFramePr>
          <p:xfrm>
            <a:off x="585" y="2777"/>
            <a:ext cx="2457" cy="759"/>
          </p:xfrm>
          <a:graphic>
            <a:graphicData uri="http://schemas.openxmlformats.org/presentationml/2006/ole">
              <mc:AlternateContent xmlns:mc="http://schemas.openxmlformats.org/markup-compatibility/2006">
                <mc:Choice xmlns:v="urn:schemas-microsoft-com:vml" Requires="v">
                  <p:oleObj name="Equation" r:id="rId6" imgW="1739900" imgH="533400" progId="Equation.DSMT4">
                    <p:embed/>
                  </p:oleObj>
                </mc:Choice>
                <mc:Fallback>
                  <p:oleObj name="Equation" r:id="rId6" imgW="1739900" imgH="5334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 y="2777"/>
                          <a:ext cx="2457"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34" name="Object 13">
              <a:extLst>
                <a:ext uri="{FF2B5EF4-FFF2-40B4-BE49-F238E27FC236}">
                  <a16:creationId xmlns:a16="http://schemas.microsoft.com/office/drawing/2014/main" id="{B6E018DA-7DA8-324A-8135-00134387A07C}"/>
                </a:ext>
              </a:extLst>
            </p:cNvPr>
            <p:cNvGraphicFramePr>
              <a:graphicFrameLocks noChangeAspect="1"/>
            </p:cNvGraphicFramePr>
            <p:nvPr/>
          </p:nvGraphicFramePr>
          <p:xfrm>
            <a:off x="395" y="2410"/>
            <a:ext cx="181" cy="251"/>
          </p:xfrm>
          <a:graphic>
            <a:graphicData uri="http://schemas.openxmlformats.org/presentationml/2006/ole">
              <mc:AlternateContent xmlns:mc="http://schemas.openxmlformats.org/markup-compatibility/2006">
                <mc:Choice xmlns:v="urn:schemas-microsoft-com:vml" Requires="v">
                  <p:oleObj name="公式" r:id="rId8" imgW="126725" imgH="177415" progId="Equation.3">
                    <p:embed/>
                  </p:oleObj>
                </mc:Choice>
                <mc:Fallback>
                  <p:oleObj name="公式" r:id="rId8" imgW="126725" imgH="177415"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 y="2410"/>
                          <a:ext cx="18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35" name="Text Box 56">
              <a:extLst>
                <a:ext uri="{FF2B5EF4-FFF2-40B4-BE49-F238E27FC236}">
                  <a16:creationId xmlns:a16="http://schemas.microsoft.com/office/drawing/2014/main" id="{E7760683-9D7C-BACD-F03D-6D778C0EFF5C}"/>
                </a:ext>
              </a:extLst>
            </p:cNvPr>
            <p:cNvSpPr txBox="1">
              <a:spLocks noChangeArrowheads="1"/>
            </p:cNvSpPr>
            <p:nvPr/>
          </p:nvSpPr>
          <p:spPr bwMode="auto">
            <a:xfrm>
              <a:off x="157" y="2116"/>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证明：</a:t>
              </a:r>
            </a:p>
          </p:txBody>
        </p:sp>
      </p:grpSp>
      <p:sp>
        <p:nvSpPr>
          <p:cNvPr id="8233" name="Text Box 8">
            <a:extLst>
              <a:ext uri="{FF2B5EF4-FFF2-40B4-BE49-F238E27FC236}">
                <a16:creationId xmlns:a16="http://schemas.microsoft.com/office/drawing/2014/main" id="{8C070EFF-26A0-7351-4364-8BD1E4AF2518}"/>
              </a:ext>
            </a:extLst>
          </p:cNvPr>
          <p:cNvSpPr txBox="1">
            <a:spLocks noChangeArrowheads="1"/>
          </p:cNvSpPr>
          <p:nvPr/>
        </p:nvSpPr>
        <p:spPr bwMode="auto">
          <a:xfrm>
            <a:off x="250825" y="5694363"/>
            <a:ext cx="8632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推论：晶面间距有最大值而无最小值；</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晶面指数</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小的晶面，面间距大；</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常见的晶体表面均为这种晶面（作用力弱易解理）</a:t>
            </a:r>
          </a:p>
        </p:txBody>
      </p:sp>
      <p:sp>
        <p:nvSpPr>
          <p:cNvPr id="33801" name="灯片编号占位符 45">
            <a:extLst>
              <a:ext uri="{FF2B5EF4-FFF2-40B4-BE49-F238E27FC236}">
                <a16:creationId xmlns:a16="http://schemas.microsoft.com/office/drawing/2014/main" id="{DA13868F-979B-DEAC-3739-03E96E827A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8A7206F-152B-4F32-8FFB-EFF944B8689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6444AD7C-6AE4-1AA1-CE96-A37082B5D807}"/>
              </a:ext>
            </a:extLst>
          </p:cNvPr>
          <p:cNvGrpSpPr>
            <a:grpSpLocks/>
          </p:cNvGrpSpPr>
          <p:nvPr/>
        </p:nvGrpSpPr>
        <p:grpSpPr bwMode="auto">
          <a:xfrm>
            <a:off x="3025775" y="4722813"/>
            <a:ext cx="5770563" cy="833437"/>
            <a:chOff x="3063080" y="5381381"/>
            <a:chExt cx="5462589" cy="832872"/>
          </a:xfrm>
        </p:grpSpPr>
        <p:sp>
          <p:nvSpPr>
            <p:cNvPr id="33830" name="TextBox 5">
              <a:extLst>
                <a:ext uri="{FF2B5EF4-FFF2-40B4-BE49-F238E27FC236}">
                  <a16:creationId xmlns:a16="http://schemas.microsoft.com/office/drawing/2014/main" id="{976E77CF-80DA-17BA-478F-EC79F379AE40}"/>
                </a:ext>
              </a:extLst>
            </p:cNvPr>
            <p:cNvSpPr txBox="1">
              <a:spLocks noChangeArrowheads="1"/>
            </p:cNvSpPr>
            <p:nvPr/>
          </p:nvSpPr>
          <p:spPr bwMode="auto">
            <a:xfrm>
              <a:off x="3063080" y="5383256"/>
              <a:ext cx="5462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倒格子中的一个格点      代表了正格子中一组晶面指数为（</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）的平行晶面</a:t>
              </a:r>
            </a:p>
          </p:txBody>
        </p:sp>
        <p:graphicFrame>
          <p:nvGraphicFramePr>
            <p:cNvPr id="33831" name="对象 6">
              <a:extLst>
                <a:ext uri="{FF2B5EF4-FFF2-40B4-BE49-F238E27FC236}">
                  <a16:creationId xmlns:a16="http://schemas.microsoft.com/office/drawing/2014/main" id="{B2CE3F13-85CC-3B90-64F4-C5B43746A9E7}"/>
                </a:ext>
              </a:extLst>
            </p:cNvPr>
            <p:cNvGraphicFramePr>
              <a:graphicFrameLocks noChangeAspect="1"/>
            </p:cNvGraphicFramePr>
            <p:nvPr/>
          </p:nvGraphicFramePr>
          <p:xfrm>
            <a:off x="5776964" y="5381381"/>
            <a:ext cx="419100" cy="493712"/>
          </p:xfrm>
          <a:graphic>
            <a:graphicData uri="http://schemas.openxmlformats.org/presentationml/2006/ole">
              <mc:AlternateContent xmlns:mc="http://schemas.openxmlformats.org/markup-compatibility/2006">
                <mc:Choice xmlns:v="urn:schemas-microsoft-com:vml" Requires="v">
                  <p:oleObj name="Equation" r:id="rId10" imgW="215713" imgH="253780" progId="Equation.DSMT4">
                    <p:embed/>
                  </p:oleObj>
                </mc:Choice>
                <mc:Fallback>
                  <p:oleObj name="Equation" r:id="rId10" imgW="215713" imgH="253780" progId="Equation.DSMT4">
                    <p:embed/>
                    <p:pic>
                      <p:nvPicPr>
                        <p:cNvPr id="0"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6964" y="5381381"/>
                          <a:ext cx="4191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3803" name="组合 2">
            <a:extLst>
              <a:ext uri="{FF2B5EF4-FFF2-40B4-BE49-F238E27FC236}">
                <a16:creationId xmlns:a16="http://schemas.microsoft.com/office/drawing/2014/main" id="{6D917C11-EDA6-5186-1EFB-AA4DA601D858}"/>
              </a:ext>
            </a:extLst>
          </p:cNvPr>
          <p:cNvGrpSpPr>
            <a:grpSpLocks/>
          </p:cNvGrpSpPr>
          <p:nvPr/>
        </p:nvGrpSpPr>
        <p:grpSpPr bwMode="auto">
          <a:xfrm>
            <a:off x="5000625" y="692150"/>
            <a:ext cx="4090988" cy="4000500"/>
            <a:chOff x="5000625" y="1629412"/>
            <a:chExt cx="4090987" cy="4001052"/>
          </a:xfrm>
        </p:grpSpPr>
        <p:sp>
          <p:nvSpPr>
            <p:cNvPr id="33805" name="Oval 7">
              <a:extLst>
                <a:ext uri="{FF2B5EF4-FFF2-40B4-BE49-F238E27FC236}">
                  <a16:creationId xmlns:a16="http://schemas.microsoft.com/office/drawing/2014/main" id="{B62174FE-367D-B810-E6CD-F0041195FDEC}"/>
                </a:ext>
              </a:extLst>
            </p:cNvPr>
            <p:cNvSpPr>
              <a:spLocks noChangeArrowheads="1"/>
            </p:cNvSpPr>
            <p:nvPr/>
          </p:nvSpPr>
          <p:spPr bwMode="auto">
            <a:xfrm>
              <a:off x="8269288" y="3892550"/>
              <a:ext cx="219075" cy="2159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06" name="Rectangle 8">
              <a:extLst>
                <a:ext uri="{FF2B5EF4-FFF2-40B4-BE49-F238E27FC236}">
                  <a16:creationId xmlns:a16="http://schemas.microsoft.com/office/drawing/2014/main" id="{765CF269-A7E3-EDAD-D5EB-28D6978DE7BC}"/>
                </a:ext>
              </a:extLst>
            </p:cNvPr>
            <p:cNvSpPr>
              <a:spLocks noChangeArrowheads="1"/>
            </p:cNvSpPr>
            <p:nvPr/>
          </p:nvSpPr>
          <p:spPr bwMode="auto">
            <a:xfrm>
              <a:off x="5291138" y="2276872"/>
              <a:ext cx="1871662" cy="5762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07" name="Line 9">
              <a:extLst>
                <a:ext uri="{FF2B5EF4-FFF2-40B4-BE49-F238E27FC236}">
                  <a16:creationId xmlns:a16="http://schemas.microsoft.com/office/drawing/2014/main" id="{C5BA97CE-1862-1620-11BE-81B056F2C40B}"/>
                </a:ext>
              </a:extLst>
            </p:cNvPr>
            <p:cNvSpPr>
              <a:spLocks noChangeShapeType="1"/>
            </p:cNvSpPr>
            <p:nvPr/>
          </p:nvSpPr>
          <p:spPr bwMode="auto">
            <a:xfrm flipV="1">
              <a:off x="5751513" y="2244725"/>
              <a:ext cx="2657475" cy="215265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8" name="Line 10">
              <a:extLst>
                <a:ext uri="{FF2B5EF4-FFF2-40B4-BE49-F238E27FC236}">
                  <a16:creationId xmlns:a16="http://schemas.microsoft.com/office/drawing/2014/main" id="{6CBFD215-3B4E-5FEB-0564-2B9CE4C2B9F0}"/>
                </a:ext>
              </a:extLst>
            </p:cNvPr>
            <p:cNvSpPr>
              <a:spLocks noChangeShapeType="1"/>
            </p:cNvSpPr>
            <p:nvPr/>
          </p:nvSpPr>
          <p:spPr bwMode="auto">
            <a:xfrm flipV="1">
              <a:off x="5780088" y="4005263"/>
              <a:ext cx="2606675" cy="44608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9" name="Line 11">
              <a:extLst>
                <a:ext uri="{FF2B5EF4-FFF2-40B4-BE49-F238E27FC236}">
                  <a16:creationId xmlns:a16="http://schemas.microsoft.com/office/drawing/2014/main" id="{BB62980A-FE0B-6484-5508-4521801B7E79}"/>
                </a:ext>
              </a:extLst>
            </p:cNvPr>
            <p:cNvSpPr>
              <a:spLocks noChangeShapeType="1"/>
            </p:cNvSpPr>
            <p:nvPr/>
          </p:nvSpPr>
          <p:spPr bwMode="auto">
            <a:xfrm>
              <a:off x="5842000" y="4506913"/>
              <a:ext cx="2638425" cy="2333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10" name="Oval 12">
              <a:extLst>
                <a:ext uri="{FF2B5EF4-FFF2-40B4-BE49-F238E27FC236}">
                  <a16:creationId xmlns:a16="http://schemas.microsoft.com/office/drawing/2014/main" id="{8E101D69-796F-BFDC-C002-F94183B8221C}"/>
                </a:ext>
              </a:extLst>
            </p:cNvPr>
            <p:cNvSpPr>
              <a:spLocks noChangeArrowheads="1"/>
            </p:cNvSpPr>
            <p:nvPr/>
          </p:nvSpPr>
          <p:spPr bwMode="auto">
            <a:xfrm>
              <a:off x="5584825" y="4381500"/>
              <a:ext cx="219075" cy="2159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11" name="Oval 13">
              <a:extLst>
                <a:ext uri="{FF2B5EF4-FFF2-40B4-BE49-F238E27FC236}">
                  <a16:creationId xmlns:a16="http://schemas.microsoft.com/office/drawing/2014/main" id="{4889EEC3-D26A-2553-A34F-DB7EB7505A9C}"/>
                </a:ext>
              </a:extLst>
            </p:cNvPr>
            <p:cNvSpPr>
              <a:spLocks noChangeArrowheads="1"/>
            </p:cNvSpPr>
            <p:nvPr/>
          </p:nvSpPr>
          <p:spPr bwMode="auto">
            <a:xfrm>
              <a:off x="8366125" y="2092325"/>
              <a:ext cx="206375" cy="203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12" name="Oval 14">
              <a:extLst>
                <a:ext uri="{FF2B5EF4-FFF2-40B4-BE49-F238E27FC236}">
                  <a16:creationId xmlns:a16="http://schemas.microsoft.com/office/drawing/2014/main" id="{5200DDFD-B65B-AB8D-9A11-A0BF4957F1EB}"/>
                </a:ext>
              </a:extLst>
            </p:cNvPr>
            <p:cNvSpPr>
              <a:spLocks noChangeArrowheads="1"/>
            </p:cNvSpPr>
            <p:nvPr/>
          </p:nvSpPr>
          <p:spPr bwMode="auto">
            <a:xfrm>
              <a:off x="8467725" y="4638675"/>
              <a:ext cx="206375" cy="1905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3813" name="Object 2">
              <a:extLst>
                <a:ext uri="{FF2B5EF4-FFF2-40B4-BE49-F238E27FC236}">
                  <a16:creationId xmlns:a16="http://schemas.microsoft.com/office/drawing/2014/main" id="{7BF944BC-ACFA-FFC7-A0E6-8129AD4E2EF9}"/>
                </a:ext>
              </a:extLst>
            </p:cNvPr>
            <p:cNvGraphicFramePr>
              <a:graphicFrameLocks noChangeAspect="1"/>
            </p:cNvGraphicFramePr>
            <p:nvPr/>
          </p:nvGraphicFramePr>
          <p:xfrm>
            <a:off x="8674100" y="4796964"/>
            <a:ext cx="417512" cy="512850"/>
          </p:xfrm>
          <a:graphic>
            <a:graphicData uri="http://schemas.openxmlformats.org/presentationml/2006/ole">
              <mc:AlternateContent xmlns:mc="http://schemas.openxmlformats.org/markup-compatibility/2006">
                <mc:Choice xmlns:v="urn:schemas-microsoft-com:vml" Requires="v">
                  <p:oleObj name="Equation" r:id="rId12" imgW="266584" imgH="380835" progId="Equation.DSMT4">
                    <p:embed/>
                  </p:oleObj>
                </mc:Choice>
                <mc:Fallback>
                  <p:oleObj name="Equation" r:id="rId12" imgW="266584" imgH="380835" progId="Equation.DSMT4">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74100" y="4796964"/>
                          <a:ext cx="417512" cy="5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4" name="Object 3">
              <a:extLst>
                <a:ext uri="{FF2B5EF4-FFF2-40B4-BE49-F238E27FC236}">
                  <a16:creationId xmlns:a16="http://schemas.microsoft.com/office/drawing/2014/main" id="{C420A3C0-A74C-8970-4293-95A0DBAB201E}"/>
                </a:ext>
              </a:extLst>
            </p:cNvPr>
            <p:cNvGraphicFramePr>
              <a:graphicFrameLocks noChangeAspect="1"/>
            </p:cNvGraphicFramePr>
            <p:nvPr/>
          </p:nvGraphicFramePr>
          <p:xfrm>
            <a:off x="8467070" y="1629412"/>
            <a:ext cx="497418" cy="557832"/>
          </p:xfrm>
          <a:graphic>
            <a:graphicData uri="http://schemas.openxmlformats.org/presentationml/2006/ole">
              <mc:AlternateContent xmlns:mc="http://schemas.openxmlformats.org/markup-compatibility/2006">
                <mc:Choice xmlns:v="urn:schemas-microsoft-com:vml" Requires="v">
                  <p:oleObj name="Equation" r:id="rId14" imgW="291973" imgH="380835" progId="Equation.DSMT4">
                    <p:embed/>
                  </p:oleObj>
                </mc:Choice>
                <mc:Fallback>
                  <p:oleObj name="Equation" r:id="rId14" imgW="291973" imgH="380835" progId="Equation.DSMT4">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67070" y="1629412"/>
                          <a:ext cx="497418" cy="55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5" name="Object 4">
              <a:extLst>
                <a:ext uri="{FF2B5EF4-FFF2-40B4-BE49-F238E27FC236}">
                  <a16:creationId xmlns:a16="http://schemas.microsoft.com/office/drawing/2014/main" id="{1784B6DE-050E-21E5-9573-AB99D26AAFD1}"/>
                </a:ext>
              </a:extLst>
            </p:cNvPr>
            <p:cNvGraphicFramePr>
              <a:graphicFrameLocks noChangeAspect="1"/>
            </p:cNvGraphicFramePr>
            <p:nvPr/>
          </p:nvGraphicFramePr>
          <p:xfrm>
            <a:off x="8532440" y="3631889"/>
            <a:ext cx="528638" cy="565007"/>
          </p:xfrm>
          <a:graphic>
            <a:graphicData uri="http://schemas.openxmlformats.org/presentationml/2006/ole">
              <mc:AlternateContent xmlns:mc="http://schemas.openxmlformats.org/markup-compatibility/2006">
                <mc:Choice xmlns:v="urn:schemas-microsoft-com:vml" Requires="v">
                  <p:oleObj name="Equation" r:id="rId16" imgW="304668" imgH="380835" progId="Equation.DSMT4">
                    <p:embed/>
                  </p:oleObj>
                </mc:Choice>
                <mc:Fallback>
                  <p:oleObj name="Equation" r:id="rId16" imgW="304668" imgH="380835" progId="Equation.DSMT4">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32440" y="3631889"/>
                          <a:ext cx="528638" cy="565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6" name="Line 18">
              <a:extLst>
                <a:ext uri="{FF2B5EF4-FFF2-40B4-BE49-F238E27FC236}">
                  <a16:creationId xmlns:a16="http://schemas.microsoft.com/office/drawing/2014/main" id="{6FB79268-9B51-3E18-9155-0D66A1C89A06}"/>
                </a:ext>
              </a:extLst>
            </p:cNvPr>
            <p:cNvSpPr>
              <a:spLocks noChangeShapeType="1"/>
            </p:cNvSpPr>
            <p:nvPr/>
          </p:nvSpPr>
          <p:spPr bwMode="auto">
            <a:xfrm flipV="1">
              <a:off x="5741988" y="3576638"/>
              <a:ext cx="1019175" cy="82708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17" name="Line 19">
              <a:extLst>
                <a:ext uri="{FF2B5EF4-FFF2-40B4-BE49-F238E27FC236}">
                  <a16:creationId xmlns:a16="http://schemas.microsoft.com/office/drawing/2014/main" id="{5C0C472F-2A5F-1C93-D6E5-ED01F61A4298}"/>
                </a:ext>
              </a:extLst>
            </p:cNvPr>
            <p:cNvSpPr>
              <a:spLocks noChangeShapeType="1"/>
            </p:cNvSpPr>
            <p:nvPr/>
          </p:nvSpPr>
          <p:spPr bwMode="auto">
            <a:xfrm>
              <a:off x="5815013" y="4500563"/>
              <a:ext cx="771525" cy="682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type="triangle" w="med" len="med"/>
                </a14:hiddenLine>
              </a:ext>
            </a:extLst>
          </p:spPr>
          <p:txBody>
            <a:bodyPr/>
            <a:lstStyle/>
            <a:p>
              <a:endParaRPr lang="zh-TW" altLang="en-US"/>
            </a:p>
          </p:txBody>
        </p:sp>
        <p:sp>
          <p:nvSpPr>
            <p:cNvPr id="33818" name="Line 20">
              <a:extLst>
                <a:ext uri="{FF2B5EF4-FFF2-40B4-BE49-F238E27FC236}">
                  <a16:creationId xmlns:a16="http://schemas.microsoft.com/office/drawing/2014/main" id="{1F9ADF69-C700-C6F9-EB34-941AE3150355}"/>
                </a:ext>
              </a:extLst>
            </p:cNvPr>
            <p:cNvSpPr>
              <a:spLocks noChangeShapeType="1"/>
            </p:cNvSpPr>
            <p:nvPr/>
          </p:nvSpPr>
          <p:spPr bwMode="auto">
            <a:xfrm flipV="1">
              <a:off x="5807075" y="4224338"/>
              <a:ext cx="1377950" cy="2063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19" name="Freeform 21">
              <a:extLst>
                <a:ext uri="{FF2B5EF4-FFF2-40B4-BE49-F238E27FC236}">
                  <a16:creationId xmlns:a16="http://schemas.microsoft.com/office/drawing/2014/main" id="{077C9A03-D99F-8FB5-8A57-44D24A87354A}"/>
                </a:ext>
              </a:extLst>
            </p:cNvPr>
            <p:cNvSpPr>
              <a:spLocks/>
            </p:cNvSpPr>
            <p:nvPr/>
          </p:nvSpPr>
          <p:spPr bwMode="auto">
            <a:xfrm>
              <a:off x="6569075" y="3586163"/>
              <a:ext cx="631825" cy="987425"/>
            </a:xfrm>
            <a:custGeom>
              <a:avLst/>
              <a:gdLst>
                <a:gd name="T0" fmla="*/ 2147483646 w 288"/>
                <a:gd name="T1" fmla="*/ 0 h 524"/>
                <a:gd name="T2" fmla="*/ 0 w 288"/>
                <a:gd name="T3" fmla="*/ 2147483646 h 524"/>
                <a:gd name="T4" fmla="*/ 2147483646 w 288"/>
                <a:gd name="T5" fmla="*/ 2147483646 h 524"/>
                <a:gd name="T6" fmla="*/ 2147483646 w 288"/>
                <a:gd name="T7" fmla="*/ 0 h 524"/>
                <a:gd name="T8" fmla="*/ 0 60000 65536"/>
                <a:gd name="T9" fmla="*/ 0 60000 65536"/>
                <a:gd name="T10" fmla="*/ 0 60000 65536"/>
                <a:gd name="T11" fmla="*/ 0 60000 65536"/>
                <a:gd name="T12" fmla="*/ 0 w 288"/>
                <a:gd name="T13" fmla="*/ 0 h 524"/>
                <a:gd name="T14" fmla="*/ 288 w 288"/>
                <a:gd name="T15" fmla="*/ 524 h 524"/>
              </a:gdLst>
              <a:ahLst/>
              <a:cxnLst>
                <a:cxn ang="T8">
                  <a:pos x="T0" y="T1"/>
                </a:cxn>
                <a:cxn ang="T9">
                  <a:pos x="T2" y="T3"/>
                </a:cxn>
                <a:cxn ang="T10">
                  <a:pos x="T4" y="T5"/>
                </a:cxn>
                <a:cxn ang="T11">
                  <a:pos x="T6" y="T7"/>
                </a:cxn>
              </a:cxnLst>
              <a:rect l="T12" t="T13" r="T14" b="T15"/>
              <a:pathLst>
                <a:path w="288" h="524">
                  <a:moveTo>
                    <a:pt x="84" y="0"/>
                  </a:moveTo>
                  <a:lnTo>
                    <a:pt x="0" y="524"/>
                  </a:lnTo>
                  <a:lnTo>
                    <a:pt x="288" y="340"/>
                  </a:lnTo>
                  <a:lnTo>
                    <a:pt x="84" y="0"/>
                  </a:lnTo>
                  <a:close/>
                </a:path>
              </a:pathLst>
            </a:custGeom>
            <a:solidFill>
              <a:srgbClr val="FF99FF">
                <a:alpha val="50195"/>
              </a:srgbClr>
            </a:solidFill>
            <a:ln w="9525">
              <a:solidFill>
                <a:schemeClr val="tx1"/>
              </a:solidFill>
              <a:round/>
              <a:headEnd/>
              <a:tailEnd/>
            </a:ln>
          </p:spPr>
          <p:txBody>
            <a:bodyPr/>
            <a:lstStyle/>
            <a:p>
              <a:endParaRPr lang="zh-TW" altLang="en-US"/>
            </a:p>
          </p:txBody>
        </p:sp>
        <p:sp>
          <p:nvSpPr>
            <p:cNvPr id="33820" name="Text Box 22">
              <a:extLst>
                <a:ext uri="{FF2B5EF4-FFF2-40B4-BE49-F238E27FC236}">
                  <a16:creationId xmlns:a16="http://schemas.microsoft.com/office/drawing/2014/main" id="{FC2024F5-9A36-0F3A-D16E-877DC3AF1864}"/>
                </a:ext>
              </a:extLst>
            </p:cNvPr>
            <p:cNvSpPr txBox="1">
              <a:spLocks noChangeArrowheads="1"/>
            </p:cNvSpPr>
            <p:nvPr/>
          </p:nvSpPr>
          <p:spPr bwMode="auto">
            <a:xfrm>
              <a:off x="5308600" y="2276872"/>
              <a:ext cx="1879041" cy="4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晶面</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2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3821" name="Line 23">
              <a:extLst>
                <a:ext uri="{FF2B5EF4-FFF2-40B4-BE49-F238E27FC236}">
                  <a16:creationId xmlns:a16="http://schemas.microsoft.com/office/drawing/2014/main" id="{10033226-B946-C486-B6C1-729DF808E07B}"/>
                </a:ext>
              </a:extLst>
            </p:cNvPr>
            <p:cNvSpPr>
              <a:spLocks noChangeShapeType="1"/>
            </p:cNvSpPr>
            <p:nvPr/>
          </p:nvSpPr>
          <p:spPr bwMode="auto">
            <a:xfrm>
              <a:off x="6837363" y="2914650"/>
              <a:ext cx="12700" cy="111442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33822" name="Object 5">
              <a:extLst>
                <a:ext uri="{FF2B5EF4-FFF2-40B4-BE49-F238E27FC236}">
                  <a16:creationId xmlns:a16="http://schemas.microsoft.com/office/drawing/2014/main" id="{C54F9660-E81E-13B5-E566-83433F476742}"/>
                </a:ext>
              </a:extLst>
            </p:cNvPr>
            <p:cNvGraphicFramePr>
              <a:graphicFrameLocks noChangeAspect="1"/>
            </p:cNvGraphicFramePr>
            <p:nvPr/>
          </p:nvGraphicFramePr>
          <p:xfrm>
            <a:off x="5824538" y="2960964"/>
            <a:ext cx="579437" cy="1034789"/>
          </p:xfrm>
          <a:graphic>
            <a:graphicData uri="http://schemas.openxmlformats.org/presentationml/2006/ole">
              <mc:AlternateContent xmlns:mc="http://schemas.openxmlformats.org/markup-compatibility/2006">
                <mc:Choice xmlns:v="urn:schemas-microsoft-com:vml" Requires="v">
                  <p:oleObj name="Equation" r:id="rId18" imgW="355446" imgH="736280" progId="Equation.DSMT4">
                    <p:embed/>
                  </p:oleObj>
                </mc:Choice>
                <mc:Fallback>
                  <p:oleObj name="Equation" r:id="rId18" imgW="355446" imgH="736280" progId="Equation.DSMT4">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24538" y="2960964"/>
                          <a:ext cx="579437" cy="103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23" name="Object 6">
              <a:extLst>
                <a:ext uri="{FF2B5EF4-FFF2-40B4-BE49-F238E27FC236}">
                  <a16:creationId xmlns:a16="http://schemas.microsoft.com/office/drawing/2014/main" id="{343E1839-A18F-284A-D847-4EF5678CB9EE}"/>
                </a:ext>
              </a:extLst>
            </p:cNvPr>
            <p:cNvGraphicFramePr>
              <a:graphicFrameLocks noChangeAspect="1"/>
            </p:cNvGraphicFramePr>
            <p:nvPr/>
          </p:nvGraphicFramePr>
          <p:xfrm>
            <a:off x="5000625" y="3059364"/>
            <a:ext cx="601663" cy="1071291"/>
          </p:xfrm>
          <a:graphic>
            <a:graphicData uri="http://schemas.openxmlformats.org/presentationml/2006/ole">
              <mc:AlternateContent xmlns:mc="http://schemas.openxmlformats.org/markup-compatibility/2006">
                <mc:Choice xmlns:v="urn:schemas-microsoft-com:vml" Requires="v">
                  <p:oleObj name="Equation" r:id="rId20" imgW="355446" imgH="736280" progId="Equation.DSMT4">
                    <p:embed/>
                  </p:oleObj>
                </mc:Choice>
                <mc:Fallback>
                  <p:oleObj name="Equation" r:id="rId20" imgW="355446" imgH="736280" progId="Equation.DSMT4">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00625" y="3059364"/>
                          <a:ext cx="601663" cy="107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24" name="Line 26">
              <a:extLst>
                <a:ext uri="{FF2B5EF4-FFF2-40B4-BE49-F238E27FC236}">
                  <a16:creationId xmlns:a16="http://schemas.microsoft.com/office/drawing/2014/main" id="{2934AE51-DB7C-C97F-415F-4656F7E04006}"/>
                </a:ext>
              </a:extLst>
            </p:cNvPr>
            <p:cNvSpPr>
              <a:spLocks noChangeShapeType="1"/>
            </p:cNvSpPr>
            <p:nvPr/>
          </p:nvSpPr>
          <p:spPr bwMode="auto">
            <a:xfrm>
              <a:off x="5436096" y="3832721"/>
              <a:ext cx="1195388" cy="46037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25" name="Line 27">
              <a:extLst>
                <a:ext uri="{FF2B5EF4-FFF2-40B4-BE49-F238E27FC236}">
                  <a16:creationId xmlns:a16="http://schemas.microsoft.com/office/drawing/2014/main" id="{95C9F8F9-8579-9549-EF16-519585C48896}"/>
                </a:ext>
              </a:extLst>
            </p:cNvPr>
            <p:cNvSpPr>
              <a:spLocks noChangeShapeType="1"/>
            </p:cNvSpPr>
            <p:nvPr/>
          </p:nvSpPr>
          <p:spPr bwMode="auto">
            <a:xfrm>
              <a:off x="5794375" y="4497388"/>
              <a:ext cx="792163" cy="714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26" name="Line 28">
              <a:extLst>
                <a:ext uri="{FF2B5EF4-FFF2-40B4-BE49-F238E27FC236}">
                  <a16:creationId xmlns:a16="http://schemas.microsoft.com/office/drawing/2014/main" id="{725FA4D7-5175-FCBF-75BA-00C2D5AA292D}"/>
                </a:ext>
              </a:extLst>
            </p:cNvPr>
            <p:cNvSpPr>
              <a:spLocks noChangeShapeType="1"/>
            </p:cNvSpPr>
            <p:nvPr/>
          </p:nvSpPr>
          <p:spPr bwMode="auto">
            <a:xfrm flipV="1">
              <a:off x="5722938" y="4148138"/>
              <a:ext cx="935037" cy="3603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27" name="Line 29">
              <a:extLst>
                <a:ext uri="{FF2B5EF4-FFF2-40B4-BE49-F238E27FC236}">
                  <a16:creationId xmlns:a16="http://schemas.microsoft.com/office/drawing/2014/main" id="{1F637421-4547-C831-E33E-105DB04EE850}"/>
                </a:ext>
              </a:extLst>
            </p:cNvPr>
            <p:cNvSpPr>
              <a:spLocks noChangeShapeType="1"/>
            </p:cNvSpPr>
            <p:nvPr/>
          </p:nvSpPr>
          <p:spPr bwMode="auto">
            <a:xfrm flipV="1">
              <a:off x="6875463" y="3573463"/>
              <a:ext cx="1366837" cy="503237"/>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33828" name="Object 7">
              <a:extLst>
                <a:ext uri="{FF2B5EF4-FFF2-40B4-BE49-F238E27FC236}">
                  <a16:creationId xmlns:a16="http://schemas.microsoft.com/office/drawing/2014/main" id="{228EF152-BDEE-9E92-309A-A39CC43051F0}"/>
                </a:ext>
              </a:extLst>
            </p:cNvPr>
            <p:cNvGraphicFramePr>
              <a:graphicFrameLocks noChangeAspect="1"/>
            </p:cNvGraphicFramePr>
            <p:nvPr/>
          </p:nvGraphicFramePr>
          <p:xfrm>
            <a:off x="7781999" y="2996952"/>
            <a:ext cx="606425" cy="631201"/>
          </p:xfrm>
          <a:graphic>
            <a:graphicData uri="http://schemas.openxmlformats.org/presentationml/2006/ole">
              <mc:AlternateContent xmlns:mc="http://schemas.openxmlformats.org/markup-compatibility/2006">
                <mc:Choice xmlns:v="urn:schemas-microsoft-com:vml" Requires="v">
                  <p:oleObj name="Equation" r:id="rId22" imgW="317362" imgH="330057" progId="Equation.DSMT4">
                    <p:embed/>
                  </p:oleObj>
                </mc:Choice>
                <mc:Fallback>
                  <p:oleObj name="Equation" r:id="rId22" imgW="317362" imgH="330057" progId="Equation.DSMT4">
                    <p:embed/>
                    <p:pic>
                      <p:nvPicPr>
                        <p:cNvPr id="0"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81999" y="2996952"/>
                          <a:ext cx="606425" cy="63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29" name="Object 9">
              <a:extLst>
                <a:ext uri="{FF2B5EF4-FFF2-40B4-BE49-F238E27FC236}">
                  <a16:creationId xmlns:a16="http://schemas.microsoft.com/office/drawing/2014/main" id="{018B7A9C-F03F-1508-1331-9D67A6458ACA}"/>
                </a:ext>
              </a:extLst>
            </p:cNvPr>
            <p:cNvGraphicFramePr>
              <a:graphicFrameLocks noChangeAspect="1"/>
            </p:cNvGraphicFramePr>
            <p:nvPr/>
          </p:nvGraphicFramePr>
          <p:xfrm>
            <a:off x="5980113" y="4581391"/>
            <a:ext cx="549275" cy="1049073"/>
          </p:xfrm>
          <a:graphic>
            <a:graphicData uri="http://schemas.openxmlformats.org/presentationml/2006/ole">
              <mc:AlternateContent xmlns:mc="http://schemas.openxmlformats.org/markup-compatibility/2006">
                <mc:Choice xmlns:v="urn:schemas-microsoft-com:vml" Requires="v">
                  <p:oleObj name="Equation" r:id="rId24" imgW="330200" imgH="736600" progId="Equation.DSMT4">
                    <p:embed/>
                  </p:oleObj>
                </mc:Choice>
                <mc:Fallback>
                  <p:oleObj name="Equation" r:id="rId24" imgW="330200" imgH="736600" progId="Equation.DSMT4">
                    <p:embed/>
                    <p:pic>
                      <p:nvPicPr>
                        <p:cNvPr id="0" name="Object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980113" y="4581391"/>
                          <a:ext cx="549275" cy="104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3804" name="对象 4">
            <a:extLst>
              <a:ext uri="{FF2B5EF4-FFF2-40B4-BE49-F238E27FC236}">
                <a16:creationId xmlns:a16="http://schemas.microsoft.com/office/drawing/2014/main" id="{C91D0E4E-6294-9325-F6A0-0AA481CD916C}"/>
              </a:ext>
            </a:extLst>
          </p:cNvPr>
          <p:cNvGraphicFramePr>
            <a:graphicFrameLocks noChangeAspect="1"/>
          </p:cNvGraphicFramePr>
          <p:nvPr/>
        </p:nvGraphicFramePr>
        <p:xfrm>
          <a:off x="915988" y="1597025"/>
          <a:ext cx="3451225" cy="530225"/>
        </p:xfrm>
        <a:graphic>
          <a:graphicData uri="http://schemas.openxmlformats.org/presentationml/2006/ole">
            <mc:AlternateContent xmlns:mc="http://schemas.openxmlformats.org/markup-compatibility/2006">
              <mc:Choice xmlns:v="urn:schemas-microsoft-com:vml" Requires="v">
                <p:oleObj name="Equation" r:id="rId26" imgW="3451938" imgH="530659" progId="Equation.DSMT4">
                  <p:embed/>
                </p:oleObj>
              </mc:Choice>
              <mc:Fallback>
                <p:oleObj name="Equation" r:id="rId26" imgW="3451938" imgH="530659" progId="Equation.DSMT4">
                  <p:embed/>
                  <p:pic>
                    <p:nvPicPr>
                      <p:cNvPr id="0" name="对象 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5988" y="1597025"/>
                        <a:ext cx="3451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3677AF6-D807-AB12-E50B-6F5874A63A6C}"/>
              </a:ext>
            </a:extLst>
          </p:cNvPr>
          <p:cNvSpPr>
            <a:spLocks noGrp="1" noRot="1"/>
          </p:cNvSpPr>
          <p:nvPr>
            <p:ph type="title"/>
          </p:nvPr>
        </p:nvSpPr>
        <p:spPr>
          <a:xfrm>
            <a:off x="457200" y="115888"/>
            <a:ext cx="8229600" cy="1143000"/>
          </a:xfrm>
        </p:spPr>
        <p:txBody>
          <a:bodyPr/>
          <a:lstStyle/>
          <a:p>
            <a:pPr eaLnBrk="1" hangingPunct="1"/>
            <a:r>
              <a:rPr lang="zh-CN" altLang="en-US" sz="4000">
                <a:latin typeface="Times New Roman" panose="02020603050405020304" pitchFamily="18" charset="0"/>
                <a:cs typeface="Times New Roman" panose="02020603050405020304" pitchFamily="18" charset="0"/>
              </a:rPr>
              <a:t>布里渊区（</a:t>
            </a:r>
            <a:r>
              <a:rPr lang="en-US" altLang="zh-CN" sz="4000">
                <a:latin typeface="Times New Roman" panose="02020603050405020304" pitchFamily="18" charset="0"/>
                <a:cs typeface="Times New Roman" panose="02020603050405020304" pitchFamily="18" charset="0"/>
              </a:rPr>
              <a:t>Brillouin zone</a:t>
            </a:r>
            <a:r>
              <a:rPr lang="zh-CN" altLang="en-US" sz="4000">
                <a:latin typeface="Times New Roman" panose="02020603050405020304" pitchFamily="18" charset="0"/>
                <a:cs typeface="Times New Roman" panose="02020603050405020304" pitchFamily="18" charset="0"/>
              </a:rPr>
              <a:t>）</a:t>
            </a:r>
          </a:p>
        </p:txBody>
      </p:sp>
      <p:sp>
        <p:nvSpPr>
          <p:cNvPr id="23557" name="Rectangle 3">
            <a:extLst>
              <a:ext uri="{FF2B5EF4-FFF2-40B4-BE49-F238E27FC236}">
                <a16:creationId xmlns:a16="http://schemas.microsoft.com/office/drawing/2014/main" id="{BF9DCCA0-B3BE-EF00-6D53-42809467E9FC}"/>
              </a:ext>
            </a:extLst>
          </p:cNvPr>
          <p:cNvSpPr>
            <a:spLocks noGrp="1" noRot="1"/>
          </p:cNvSpPr>
          <p:nvPr>
            <p:ph type="body" idx="1"/>
          </p:nvPr>
        </p:nvSpPr>
        <p:spPr>
          <a:xfrm>
            <a:off x="179388" y="1052513"/>
            <a:ext cx="8785225" cy="2019300"/>
          </a:xfrm>
        </p:spPr>
        <p:txBody>
          <a:bodyPr/>
          <a:lstStyle/>
          <a:p>
            <a:pPr eaLnBrk="1" hangingPunct="1"/>
            <a:r>
              <a:rPr lang="zh-CN" altLang="en-US" sz="2800">
                <a:solidFill>
                  <a:schemeClr val="tx1"/>
                </a:solidFill>
                <a:latin typeface="Times New Roman" panose="02020603050405020304" pitchFamily="18" charset="0"/>
                <a:cs typeface="Times New Roman" panose="02020603050405020304" pitchFamily="18" charset="0"/>
              </a:rPr>
              <a:t>倒格子空间的</a:t>
            </a:r>
            <a:r>
              <a:rPr lang="zh-CN" altLang="en-US" sz="2800">
                <a:solidFill>
                  <a:srgbClr val="0000FF"/>
                </a:solidFill>
                <a:latin typeface="Times New Roman" panose="02020603050405020304" pitchFamily="18" charset="0"/>
                <a:cs typeface="Times New Roman" panose="02020603050405020304" pitchFamily="18" charset="0"/>
              </a:rPr>
              <a:t>维格纳</a:t>
            </a:r>
            <a:r>
              <a:rPr lang="en-US" altLang="zh-CN" sz="2800">
                <a:solidFill>
                  <a:srgbClr val="0000FF"/>
                </a:solidFill>
                <a:latin typeface="Times New Roman" panose="02020603050405020304" pitchFamily="18" charset="0"/>
                <a:cs typeface="Times New Roman" panose="02020603050405020304" pitchFamily="18" charset="0"/>
              </a:rPr>
              <a:t>-</a:t>
            </a:r>
            <a:r>
              <a:rPr lang="zh-CN" altLang="en-US" sz="2800">
                <a:solidFill>
                  <a:srgbClr val="0000FF"/>
                </a:solidFill>
                <a:latin typeface="Times New Roman" panose="02020603050405020304" pitchFamily="18" charset="0"/>
                <a:cs typeface="Times New Roman" panose="02020603050405020304" pitchFamily="18" charset="0"/>
              </a:rPr>
              <a:t>赛茨</a:t>
            </a:r>
            <a:r>
              <a:rPr lang="en-US" altLang="zh-CN" sz="2800">
                <a:solidFill>
                  <a:srgbClr val="0000FF"/>
                </a:solidFill>
                <a:latin typeface="Times New Roman" panose="02020603050405020304" pitchFamily="18" charset="0"/>
                <a:cs typeface="Times New Roman" panose="02020603050405020304" pitchFamily="18" charset="0"/>
              </a:rPr>
              <a:t>(W-S)</a:t>
            </a:r>
            <a:r>
              <a:rPr lang="zh-CN" altLang="en-US" sz="2800">
                <a:solidFill>
                  <a:srgbClr val="0000FF"/>
                </a:solidFill>
                <a:latin typeface="Times New Roman" panose="02020603050405020304" pitchFamily="18" charset="0"/>
                <a:cs typeface="Times New Roman" panose="02020603050405020304" pitchFamily="18" charset="0"/>
              </a:rPr>
              <a:t>原胞</a:t>
            </a:r>
            <a:endParaRPr lang="en-US" altLang="zh-CN" sz="2800">
              <a:solidFill>
                <a:srgbClr val="0000FF"/>
              </a:solidFill>
              <a:latin typeface="Times New Roman" panose="02020603050405020304" pitchFamily="18" charset="0"/>
              <a:cs typeface="Times New Roman" panose="02020603050405020304" pitchFamily="18" charset="0"/>
            </a:endParaRPr>
          </a:p>
          <a:p>
            <a:pPr lvl="1" eaLnBrk="1" hangingPunct="1"/>
            <a:r>
              <a:rPr lang="zh-CN" altLang="en-US" sz="2400">
                <a:cs typeface="Times New Roman" panose="02020603050405020304" pitchFamily="18" charset="0"/>
              </a:rPr>
              <a:t>倒格矢垂直平分面围成的区域</a:t>
            </a:r>
            <a:endParaRPr lang="en-US" altLang="zh-CN" sz="2400">
              <a:solidFill>
                <a:srgbClr val="0000FF"/>
              </a:solidFill>
              <a:latin typeface="Times New Roman" panose="02020603050405020304" pitchFamily="18" charset="0"/>
              <a:cs typeface="Times New Roman" panose="02020603050405020304" pitchFamily="18" charset="0"/>
            </a:endParaRPr>
          </a:p>
          <a:p>
            <a:pPr eaLnBrk="1" hangingPunct="1"/>
            <a:r>
              <a:rPr lang="zh-CN" altLang="en-US" sz="2800">
                <a:solidFill>
                  <a:schemeClr val="tx1"/>
                </a:solidFill>
                <a:latin typeface="Times New Roman" panose="02020603050405020304" pitchFamily="18" charset="0"/>
                <a:cs typeface="Times New Roman" panose="02020603050405020304" pitchFamily="18" charset="0"/>
              </a:rPr>
              <a:t>每个布里渊区的体积都是一样的，一般关注第一布里渊区就行了</a:t>
            </a:r>
          </a:p>
        </p:txBody>
      </p:sp>
      <p:sp>
        <p:nvSpPr>
          <p:cNvPr id="23562" name="TextBox 1">
            <a:extLst>
              <a:ext uri="{FF2B5EF4-FFF2-40B4-BE49-F238E27FC236}">
                <a16:creationId xmlns:a16="http://schemas.microsoft.com/office/drawing/2014/main" id="{B040F31F-1555-095C-C52E-EB05B8535701}"/>
              </a:ext>
            </a:extLst>
          </p:cNvPr>
          <p:cNvSpPr txBox="1">
            <a:spLocks noChangeArrowheads="1"/>
          </p:cNvSpPr>
          <p:nvPr/>
        </p:nvSpPr>
        <p:spPr bwMode="auto">
          <a:xfrm>
            <a:off x="250825" y="3319463"/>
            <a:ext cx="39608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布里渊区的边界</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（倒格矢的垂直平分面）可以表示成</a:t>
            </a:r>
          </a:p>
        </p:txBody>
      </p:sp>
      <p:graphicFrame>
        <p:nvGraphicFramePr>
          <p:cNvPr id="23563" name="对象 2">
            <a:extLst>
              <a:ext uri="{FF2B5EF4-FFF2-40B4-BE49-F238E27FC236}">
                <a16:creationId xmlns:a16="http://schemas.microsoft.com/office/drawing/2014/main" id="{CF6B471C-7C71-6DD9-FB75-2158464F2409}"/>
              </a:ext>
            </a:extLst>
          </p:cNvPr>
          <p:cNvGraphicFramePr>
            <a:graphicFrameLocks noChangeAspect="1"/>
          </p:cNvGraphicFramePr>
          <p:nvPr/>
        </p:nvGraphicFramePr>
        <p:xfrm>
          <a:off x="930275" y="4187825"/>
          <a:ext cx="1663700" cy="1185863"/>
        </p:xfrm>
        <a:graphic>
          <a:graphicData uri="http://schemas.openxmlformats.org/presentationml/2006/ole">
            <mc:AlternateContent xmlns:mc="http://schemas.openxmlformats.org/markup-compatibility/2006">
              <mc:Choice xmlns:v="urn:schemas-microsoft-com:vml" Requires="v">
                <p:oleObj name="Equation" r:id="rId2" imgW="748975" imgH="533169" progId="Equation.DSMT4">
                  <p:embed/>
                </p:oleObj>
              </mc:Choice>
              <mc:Fallback>
                <p:oleObj name="Equation" r:id="rId2" imgW="748975" imgH="533169"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4187825"/>
                        <a:ext cx="16637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4" name="对象 3">
            <a:extLst>
              <a:ext uri="{FF2B5EF4-FFF2-40B4-BE49-F238E27FC236}">
                <a16:creationId xmlns:a16="http://schemas.microsoft.com/office/drawing/2014/main" id="{A9543FBE-8602-4F5B-62D3-78BFAB85F2A3}"/>
              </a:ext>
            </a:extLst>
          </p:cNvPr>
          <p:cNvGraphicFramePr>
            <a:graphicFrameLocks noChangeAspect="1"/>
          </p:cNvGraphicFramePr>
          <p:nvPr/>
        </p:nvGraphicFramePr>
        <p:xfrm>
          <a:off x="849313" y="5359400"/>
          <a:ext cx="1720850" cy="733425"/>
        </p:xfrm>
        <a:graphic>
          <a:graphicData uri="http://schemas.openxmlformats.org/presentationml/2006/ole">
            <mc:AlternateContent xmlns:mc="http://schemas.openxmlformats.org/markup-compatibility/2006">
              <mc:Choice xmlns:v="urn:schemas-microsoft-com:vml" Requires="v">
                <p:oleObj name="Equation" r:id="rId4" imgW="774364" imgH="330057" progId="Equation.DSMT4">
                  <p:embed/>
                </p:oleObj>
              </mc:Choice>
              <mc:Fallback>
                <p:oleObj name="Equation" r:id="rId4" imgW="774364" imgH="330057"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13" y="5359400"/>
                        <a:ext cx="17208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3" name="灯片编号占位符 1">
            <a:extLst>
              <a:ext uri="{FF2B5EF4-FFF2-40B4-BE49-F238E27FC236}">
                <a16:creationId xmlns:a16="http://schemas.microsoft.com/office/drawing/2014/main" id="{D1F02C03-6143-4E1D-28D6-0BB3EC63CE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3CF5DA7-19CB-4C4B-B9FD-914880340080}"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17</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11">
            <a:extLst>
              <a:ext uri="{FF2B5EF4-FFF2-40B4-BE49-F238E27FC236}">
                <a16:creationId xmlns:a16="http://schemas.microsoft.com/office/drawing/2014/main" id="{9B46B325-EBEB-899C-C129-5DC9DCD898CF}"/>
              </a:ext>
            </a:extLst>
          </p:cNvPr>
          <p:cNvGrpSpPr>
            <a:grpSpLocks/>
          </p:cNvGrpSpPr>
          <p:nvPr/>
        </p:nvGrpSpPr>
        <p:grpSpPr bwMode="auto">
          <a:xfrm>
            <a:off x="4699000" y="3141663"/>
            <a:ext cx="3200400" cy="3270250"/>
            <a:chOff x="960" y="1872"/>
            <a:chExt cx="2016" cy="2060"/>
          </a:xfrm>
        </p:grpSpPr>
        <p:sp>
          <p:nvSpPr>
            <p:cNvPr id="34911" name="Text Box 12">
              <a:extLst>
                <a:ext uri="{FF2B5EF4-FFF2-40B4-BE49-F238E27FC236}">
                  <a16:creationId xmlns:a16="http://schemas.microsoft.com/office/drawing/2014/main" id="{CC760704-CC93-AA46-0378-865FAA219C63}"/>
                </a:ext>
              </a:extLst>
            </p:cNvPr>
            <p:cNvSpPr txBox="1">
              <a:spLocks noChangeArrowheads="1"/>
            </p:cNvSpPr>
            <p:nvPr/>
          </p:nvSpPr>
          <p:spPr bwMode="auto">
            <a:xfrm>
              <a:off x="1104" y="3641"/>
              <a:ext cx="1395" cy="291"/>
            </a:xfrm>
            <a:prstGeom prst="rect">
              <a:avLst/>
            </a:prstGeom>
            <a:solidFill>
              <a:schemeClr val="bg1"/>
            </a:solidFill>
            <a:ln w="9525">
              <a:solidFill>
                <a:srgbClr val="FF66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660066"/>
                  </a:solidFill>
                  <a:latin typeface="微软雅黑" panose="020B0503020204020204" pitchFamily="34" charset="-122"/>
                  <a:ea typeface="微软雅黑" panose="020B0503020204020204" pitchFamily="34" charset="-122"/>
                </a:rPr>
                <a:t>第一布里渊区  </a:t>
              </a:r>
            </a:p>
          </p:txBody>
        </p:sp>
        <p:sp>
          <p:nvSpPr>
            <p:cNvPr id="34912" name="Line 13">
              <a:extLst>
                <a:ext uri="{FF2B5EF4-FFF2-40B4-BE49-F238E27FC236}">
                  <a16:creationId xmlns:a16="http://schemas.microsoft.com/office/drawing/2014/main" id="{F85497B4-5FD4-9E95-BC73-B81FFAE6C2C0}"/>
                </a:ext>
              </a:extLst>
            </p:cNvPr>
            <p:cNvSpPr>
              <a:spLocks noChangeShapeType="1"/>
            </p:cNvSpPr>
            <p:nvPr/>
          </p:nvSpPr>
          <p:spPr bwMode="auto">
            <a:xfrm flipV="1">
              <a:off x="1680" y="3024"/>
              <a:ext cx="240"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34913" name="Group 14">
              <a:extLst>
                <a:ext uri="{FF2B5EF4-FFF2-40B4-BE49-F238E27FC236}">
                  <a16:creationId xmlns:a16="http://schemas.microsoft.com/office/drawing/2014/main" id="{B7EE561B-B1C9-F1E8-E761-760B1AFD9FDF}"/>
                </a:ext>
              </a:extLst>
            </p:cNvPr>
            <p:cNvGrpSpPr>
              <a:grpSpLocks/>
            </p:cNvGrpSpPr>
            <p:nvPr/>
          </p:nvGrpSpPr>
          <p:grpSpPr bwMode="auto">
            <a:xfrm>
              <a:off x="960" y="1872"/>
              <a:ext cx="2016" cy="1776"/>
              <a:chOff x="3072" y="432"/>
              <a:chExt cx="2016" cy="1776"/>
            </a:xfrm>
          </p:grpSpPr>
          <p:sp>
            <p:nvSpPr>
              <p:cNvPr id="34914" name="Rectangle 15">
                <a:extLst>
                  <a:ext uri="{FF2B5EF4-FFF2-40B4-BE49-F238E27FC236}">
                    <a16:creationId xmlns:a16="http://schemas.microsoft.com/office/drawing/2014/main" id="{F3509ECB-B8B9-96DC-A8C7-47560A81FE25}"/>
                  </a:ext>
                </a:extLst>
              </p:cNvPr>
              <p:cNvSpPr>
                <a:spLocks noChangeArrowheads="1"/>
              </p:cNvSpPr>
              <p:nvPr/>
            </p:nvSpPr>
            <p:spPr bwMode="auto">
              <a:xfrm>
                <a:off x="3744" y="912"/>
                <a:ext cx="672" cy="672"/>
              </a:xfrm>
              <a:prstGeom prst="rect">
                <a:avLst/>
              </a:prstGeom>
              <a:solidFill>
                <a:srgbClr val="FFCC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15" name="Line 16">
                <a:extLst>
                  <a:ext uri="{FF2B5EF4-FFF2-40B4-BE49-F238E27FC236}">
                    <a16:creationId xmlns:a16="http://schemas.microsoft.com/office/drawing/2014/main" id="{5A697617-C88F-3282-DD4F-2DAE57B023BD}"/>
                  </a:ext>
                </a:extLst>
              </p:cNvPr>
              <p:cNvSpPr>
                <a:spLocks noChangeShapeType="1"/>
              </p:cNvSpPr>
              <p:nvPr/>
            </p:nvSpPr>
            <p:spPr bwMode="auto">
              <a:xfrm>
                <a:off x="3072" y="622"/>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16" name="Line 17">
                <a:extLst>
                  <a:ext uri="{FF2B5EF4-FFF2-40B4-BE49-F238E27FC236}">
                    <a16:creationId xmlns:a16="http://schemas.microsoft.com/office/drawing/2014/main" id="{04390E9D-C003-D2C7-B550-492E6E4F4AD1}"/>
                  </a:ext>
                </a:extLst>
              </p:cNvPr>
              <p:cNvSpPr>
                <a:spLocks noChangeShapeType="1"/>
              </p:cNvSpPr>
              <p:nvPr/>
            </p:nvSpPr>
            <p:spPr bwMode="auto">
              <a:xfrm>
                <a:off x="3072" y="912"/>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17" name="Line 18">
                <a:extLst>
                  <a:ext uri="{FF2B5EF4-FFF2-40B4-BE49-F238E27FC236}">
                    <a16:creationId xmlns:a16="http://schemas.microsoft.com/office/drawing/2014/main" id="{03720BB1-FEFC-C0B8-1C29-ACA1406FC5DF}"/>
                  </a:ext>
                </a:extLst>
              </p:cNvPr>
              <p:cNvSpPr>
                <a:spLocks noChangeShapeType="1"/>
              </p:cNvSpPr>
              <p:nvPr/>
            </p:nvSpPr>
            <p:spPr bwMode="auto">
              <a:xfrm>
                <a:off x="3072" y="1257"/>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18" name="Line 19">
                <a:extLst>
                  <a:ext uri="{FF2B5EF4-FFF2-40B4-BE49-F238E27FC236}">
                    <a16:creationId xmlns:a16="http://schemas.microsoft.com/office/drawing/2014/main" id="{8711DCAD-7F2A-2CD0-CD5F-71D50D7AF93F}"/>
                  </a:ext>
                </a:extLst>
              </p:cNvPr>
              <p:cNvSpPr>
                <a:spLocks noChangeShapeType="1"/>
              </p:cNvSpPr>
              <p:nvPr/>
            </p:nvSpPr>
            <p:spPr bwMode="auto">
              <a:xfrm>
                <a:off x="3072" y="1584"/>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19" name="Line 20">
                <a:extLst>
                  <a:ext uri="{FF2B5EF4-FFF2-40B4-BE49-F238E27FC236}">
                    <a16:creationId xmlns:a16="http://schemas.microsoft.com/office/drawing/2014/main" id="{325C7CBD-0437-1385-A5A5-04098191F866}"/>
                  </a:ext>
                </a:extLst>
              </p:cNvPr>
              <p:cNvSpPr>
                <a:spLocks noChangeShapeType="1"/>
              </p:cNvSpPr>
              <p:nvPr/>
            </p:nvSpPr>
            <p:spPr bwMode="auto">
              <a:xfrm>
                <a:off x="3072" y="1920"/>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20" name="Line 21">
                <a:extLst>
                  <a:ext uri="{FF2B5EF4-FFF2-40B4-BE49-F238E27FC236}">
                    <a16:creationId xmlns:a16="http://schemas.microsoft.com/office/drawing/2014/main" id="{D65392FF-CFB4-F8B1-FFE0-674740F05B91}"/>
                  </a:ext>
                </a:extLst>
              </p:cNvPr>
              <p:cNvSpPr>
                <a:spLocks noChangeShapeType="1"/>
              </p:cNvSpPr>
              <p:nvPr/>
            </p:nvSpPr>
            <p:spPr bwMode="auto">
              <a:xfrm>
                <a:off x="3408" y="43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21" name="Line 22">
                <a:extLst>
                  <a:ext uri="{FF2B5EF4-FFF2-40B4-BE49-F238E27FC236}">
                    <a16:creationId xmlns:a16="http://schemas.microsoft.com/office/drawing/2014/main" id="{9BA72C13-C9D8-2320-96AB-AA81B770E8A4}"/>
                  </a:ext>
                </a:extLst>
              </p:cNvPr>
              <p:cNvSpPr>
                <a:spLocks noChangeShapeType="1"/>
              </p:cNvSpPr>
              <p:nvPr/>
            </p:nvSpPr>
            <p:spPr bwMode="auto">
              <a:xfrm>
                <a:off x="3744" y="43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22" name="Line 23">
                <a:extLst>
                  <a:ext uri="{FF2B5EF4-FFF2-40B4-BE49-F238E27FC236}">
                    <a16:creationId xmlns:a16="http://schemas.microsoft.com/office/drawing/2014/main" id="{F81A279B-E9C2-161F-9A74-6BD0B7C0C31D}"/>
                  </a:ext>
                </a:extLst>
              </p:cNvPr>
              <p:cNvSpPr>
                <a:spLocks noChangeShapeType="1"/>
              </p:cNvSpPr>
              <p:nvPr/>
            </p:nvSpPr>
            <p:spPr bwMode="auto">
              <a:xfrm>
                <a:off x="4080" y="43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23" name="Line 24">
                <a:extLst>
                  <a:ext uri="{FF2B5EF4-FFF2-40B4-BE49-F238E27FC236}">
                    <a16:creationId xmlns:a16="http://schemas.microsoft.com/office/drawing/2014/main" id="{99CDB318-11A3-FE48-2F03-326A95799429}"/>
                  </a:ext>
                </a:extLst>
              </p:cNvPr>
              <p:cNvSpPr>
                <a:spLocks noChangeShapeType="1"/>
              </p:cNvSpPr>
              <p:nvPr/>
            </p:nvSpPr>
            <p:spPr bwMode="auto">
              <a:xfrm>
                <a:off x="4416" y="43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24" name="Line 25">
                <a:extLst>
                  <a:ext uri="{FF2B5EF4-FFF2-40B4-BE49-F238E27FC236}">
                    <a16:creationId xmlns:a16="http://schemas.microsoft.com/office/drawing/2014/main" id="{971D70FC-E179-99B2-D479-65A6E17FA0FA}"/>
                  </a:ext>
                </a:extLst>
              </p:cNvPr>
              <p:cNvSpPr>
                <a:spLocks noChangeShapeType="1"/>
              </p:cNvSpPr>
              <p:nvPr/>
            </p:nvSpPr>
            <p:spPr bwMode="auto">
              <a:xfrm>
                <a:off x="4752" y="43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925" name="Oval 26">
                <a:extLst>
                  <a:ext uri="{FF2B5EF4-FFF2-40B4-BE49-F238E27FC236}">
                    <a16:creationId xmlns:a16="http://schemas.microsoft.com/office/drawing/2014/main" id="{6CB482DC-05F9-63B8-BD97-A80ACB20A8F0}"/>
                  </a:ext>
                </a:extLst>
              </p:cNvPr>
              <p:cNvSpPr>
                <a:spLocks noChangeArrowheads="1"/>
              </p:cNvSpPr>
              <p:nvPr/>
            </p:nvSpPr>
            <p:spPr bwMode="auto">
              <a:xfrm>
                <a:off x="4013" y="1193"/>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26" name="Oval 27">
                <a:extLst>
                  <a:ext uri="{FF2B5EF4-FFF2-40B4-BE49-F238E27FC236}">
                    <a16:creationId xmlns:a16="http://schemas.microsoft.com/office/drawing/2014/main" id="{4B508ED1-11E2-7F12-9A27-9603A1A5AB82}"/>
                  </a:ext>
                </a:extLst>
              </p:cNvPr>
              <p:cNvSpPr>
                <a:spLocks noChangeArrowheads="1"/>
              </p:cNvSpPr>
              <p:nvPr/>
            </p:nvSpPr>
            <p:spPr bwMode="auto">
              <a:xfrm>
                <a:off x="3341" y="559"/>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27" name="Oval 28">
                <a:extLst>
                  <a:ext uri="{FF2B5EF4-FFF2-40B4-BE49-F238E27FC236}">
                    <a16:creationId xmlns:a16="http://schemas.microsoft.com/office/drawing/2014/main" id="{6ED56003-9110-3521-ABBE-EB5406D29135}"/>
                  </a:ext>
                </a:extLst>
              </p:cNvPr>
              <p:cNvSpPr>
                <a:spLocks noChangeArrowheads="1"/>
              </p:cNvSpPr>
              <p:nvPr/>
            </p:nvSpPr>
            <p:spPr bwMode="auto">
              <a:xfrm>
                <a:off x="3341" y="1193"/>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28" name="Oval 29">
                <a:extLst>
                  <a:ext uri="{FF2B5EF4-FFF2-40B4-BE49-F238E27FC236}">
                    <a16:creationId xmlns:a16="http://schemas.microsoft.com/office/drawing/2014/main" id="{E78F7CA8-CAFF-A207-773D-D47529B71110}"/>
                  </a:ext>
                </a:extLst>
              </p:cNvPr>
              <p:cNvSpPr>
                <a:spLocks noChangeArrowheads="1"/>
              </p:cNvSpPr>
              <p:nvPr/>
            </p:nvSpPr>
            <p:spPr bwMode="auto">
              <a:xfrm>
                <a:off x="4013" y="559"/>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29" name="Oval 30">
                <a:extLst>
                  <a:ext uri="{FF2B5EF4-FFF2-40B4-BE49-F238E27FC236}">
                    <a16:creationId xmlns:a16="http://schemas.microsoft.com/office/drawing/2014/main" id="{B7C12E3C-3E19-BACC-681F-F17F09BA0B3E}"/>
                  </a:ext>
                </a:extLst>
              </p:cNvPr>
              <p:cNvSpPr>
                <a:spLocks noChangeArrowheads="1"/>
              </p:cNvSpPr>
              <p:nvPr/>
            </p:nvSpPr>
            <p:spPr bwMode="auto">
              <a:xfrm>
                <a:off x="4685" y="1193"/>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30" name="Oval 31">
                <a:extLst>
                  <a:ext uri="{FF2B5EF4-FFF2-40B4-BE49-F238E27FC236}">
                    <a16:creationId xmlns:a16="http://schemas.microsoft.com/office/drawing/2014/main" id="{A9A430D5-404F-2940-2EFE-98B32E1A3A89}"/>
                  </a:ext>
                </a:extLst>
              </p:cNvPr>
              <p:cNvSpPr>
                <a:spLocks noChangeArrowheads="1"/>
              </p:cNvSpPr>
              <p:nvPr/>
            </p:nvSpPr>
            <p:spPr bwMode="auto">
              <a:xfrm>
                <a:off x="4685" y="559"/>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31" name="Oval 32">
                <a:extLst>
                  <a:ext uri="{FF2B5EF4-FFF2-40B4-BE49-F238E27FC236}">
                    <a16:creationId xmlns:a16="http://schemas.microsoft.com/office/drawing/2014/main" id="{335905B0-2EDB-A181-930C-75AA3B05C585}"/>
                  </a:ext>
                </a:extLst>
              </p:cNvPr>
              <p:cNvSpPr>
                <a:spLocks noChangeArrowheads="1"/>
              </p:cNvSpPr>
              <p:nvPr/>
            </p:nvSpPr>
            <p:spPr bwMode="auto">
              <a:xfrm>
                <a:off x="3341" y="1827"/>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32" name="Oval 33">
                <a:extLst>
                  <a:ext uri="{FF2B5EF4-FFF2-40B4-BE49-F238E27FC236}">
                    <a16:creationId xmlns:a16="http://schemas.microsoft.com/office/drawing/2014/main" id="{BB806A01-5880-9BE5-6ED0-E97ECECFCC48}"/>
                  </a:ext>
                </a:extLst>
              </p:cNvPr>
              <p:cNvSpPr>
                <a:spLocks noChangeArrowheads="1"/>
              </p:cNvSpPr>
              <p:nvPr/>
            </p:nvSpPr>
            <p:spPr bwMode="auto">
              <a:xfrm>
                <a:off x="4013" y="1827"/>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33" name="Oval 34">
                <a:extLst>
                  <a:ext uri="{FF2B5EF4-FFF2-40B4-BE49-F238E27FC236}">
                    <a16:creationId xmlns:a16="http://schemas.microsoft.com/office/drawing/2014/main" id="{2A55D925-F17F-B971-29CF-F80CED8A9D74}"/>
                  </a:ext>
                </a:extLst>
              </p:cNvPr>
              <p:cNvSpPr>
                <a:spLocks noChangeArrowheads="1"/>
              </p:cNvSpPr>
              <p:nvPr/>
            </p:nvSpPr>
            <p:spPr bwMode="auto">
              <a:xfrm>
                <a:off x="4685" y="1827"/>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34" name="Line 35">
                <a:extLst>
                  <a:ext uri="{FF2B5EF4-FFF2-40B4-BE49-F238E27FC236}">
                    <a16:creationId xmlns:a16="http://schemas.microsoft.com/office/drawing/2014/main" id="{F618102D-5F93-1081-6616-966A00B01970}"/>
                  </a:ext>
                </a:extLst>
              </p:cNvPr>
              <p:cNvSpPr>
                <a:spLocks noChangeShapeType="1"/>
              </p:cNvSpPr>
              <p:nvPr/>
            </p:nvSpPr>
            <p:spPr bwMode="auto">
              <a:xfrm flipV="1">
                <a:off x="4080" y="686"/>
                <a:ext cx="0" cy="5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35" name="Line 36">
                <a:extLst>
                  <a:ext uri="{FF2B5EF4-FFF2-40B4-BE49-F238E27FC236}">
                    <a16:creationId xmlns:a16="http://schemas.microsoft.com/office/drawing/2014/main" id="{C7B7D3FF-C129-F9DB-F09D-7CBD8E70D9FD}"/>
                  </a:ext>
                </a:extLst>
              </p:cNvPr>
              <p:cNvSpPr>
                <a:spLocks noChangeShapeType="1"/>
              </p:cNvSpPr>
              <p:nvPr/>
            </p:nvSpPr>
            <p:spPr bwMode="auto">
              <a:xfrm>
                <a:off x="4080" y="1320"/>
                <a:ext cx="0" cy="5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36" name="Line 37">
                <a:extLst>
                  <a:ext uri="{FF2B5EF4-FFF2-40B4-BE49-F238E27FC236}">
                    <a16:creationId xmlns:a16="http://schemas.microsoft.com/office/drawing/2014/main" id="{C8F73EDD-02E7-BDBC-EE39-A6C6D385642E}"/>
                  </a:ext>
                </a:extLst>
              </p:cNvPr>
              <p:cNvSpPr>
                <a:spLocks noChangeShapeType="1"/>
              </p:cNvSpPr>
              <p:nvPr/>
            </p:nvSpPr>
            <p:spPr bwMode="auto">
              <a:xfrm rot="-5400000">
                <a:off x="4416" y="988"/>
                <a:ext cx="0" cy="5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37" name="Line 38">
                <a:extLst>
                  <a:ext uri="{FF2B5EF4-FFF2-40B4-BE49-F238E27FC236}">
                    <a16:creationId xmlns:a16="http://schemas.microsoft.com/office/drawing/2014/main" id="{30D1374B-4C2D-3F37-A1C5-EC90AA251BC4}"/>
                  </a:ext>
                </a:extLst>
              </p:cNvPr>
              <p:cNvSpPr>
                <a:spLocks noChangeShapeType="1"/>
              </p:cNvSpPr>
              <p:nvPr/>
            </p:nvSpPr>
            <p:spPr bwMode="auto">
              <a:xfrm rot="5400000" flipH="1">
                <a:off x="3744" y="988"/>
                <a:ext cx="0" cy="5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30" name="Group 39">
            <a:extLst>
              <a:ext uri="{FF2B5EF4-FFF2-40B4-BE49-F238E27FC236}">
                <a16:creationId xmlns:a16="http://schemas.microsoft.com/office/drawing/2014/main" id="{70E85AA4-AE53-301E-378E-F806F5570CE5}"/>
              </a:ext>
            </a:extLst>
          </p:cNvPr>
          <p:cNvGrpSpPr>
            <a:grpSpLocks/>
          </p:cNvGrpSpPr>
          <p:nvPr/>
        </p:nvGrpSpPr>
        <p:grpSpPr bwMode="auto">
          <a:xfrm>
            <a:off x="4699000" y="2744788"/>
            <a:ext cx="4394200" cy="3200400"/>
            <a:chOff x="960" y="1632"/>
            <a:chExt cx="2768" cy="2016"/>
          </a:xfrm>
        </p:grpSpPr>
        <p:grpSp>
          <p:nvGrpSpPr>
            <p:cNvPr id="34879" name="Group 40">
              <a:extLst>
                <a:ext uri="{FF2B5EF4-FFF2-40B4-BE49-F238E27FC236}">
                  <a16:creationId xmlns:a16="http://schemas.microsoft.com/office/drawing/2014/main" id="{7CA9D864-6AB0-CA4E-491A-5591229C5370}"/>
                </a:ext>
              </a:extLst>
            </p:cNvPr>
            <p:cNvGrpSpPr>
              <a:grpSpLocks/>
            </p:cNvGrpSpPr>
            <p:nvPr/>
          </p:nvGrpSpPr>
          <p:grpSpPr bwMode="auto">
            <a:xfrm>
              <a:off x="960" y="1872"/>
              <a:ext cx="2016" cy="1776"/>
              <a:chOff x="816" y="2112"/>
              <a:chExt cx="2016" cy="1776"/>
            </a:xfrm>
          </p:grpSpPr>
          <p:sp>
            <p:nvSpPr>
              <p:cNvPr id="34882" name="Freeform 41">
                <a:extLst>
                  <a:ext uri="{FF2B5EF4-FFF2-40B4-BE49-F238E27FC236}">
                    <a16:creationId xmlns:a16="http://schemas.microsoft.com/office/drawing/2014/main" id="{DDAB02C7-1473-3F4A-75A8-561B70A683C4}"/>
                  </a:ext>
                </a:extLst>
              </p:cNvPr>
              <p:cNvSpPr>
                <a:spLocks/>
              </p:cNvSpPr>
              <p:nvPr/>
            </p:nvSpPr>
            <p:spPr bwMode="auto">
              <a:xfrm>
                <a:off x="1152" y="2302"/>
                <a:ext cx="1344" cy="1269"/>
              </a:xfrm>
              <a:custGeom>
                <a:avLst/>
                <a:gdLst>
                  <a:gd name="T0" fmla="*/ 0 w 960"/>
                  <a:gd name="T1" fmla="*/ 168450 h 960"/>
                  <a:gd name="T2" fmla="*/ 562381 w 960"/>
                  <a:gd name="T3" fmla="*/ 0 h 960"/>
                  <a:gd name="T4" fmla="*/ 1124843 w 960"/>
                  <a:gd name="T5" fmla="*/ 168450 h 960"/>
                  <a:gd name="T6" fmla="*/ 562381 w 960"/>
                  <a:gd name="T7" fmla="*/ 336676 h 960"/>
                  <a:gd name="T8" fmla="*/ 0 w 960"/>
                  <a:gd name="T9" fmla="*/ 168450 h 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960">
                    <a:moveTo>
                      <a:pt x="0" y="480"/>
                    </a:moveTo>
                    <a:lnTo>
                      <a:pt x="480" y="0"/>
                    </a:lnTo>
                    <a:lnTo>
                      <a:pt x="960" y="480"/>
                    </a:lnTo>
                    <a:lnTo>
                      <a:pt x="480" y="960"/>
                    </a:lnTo>
                    <a:lnTo>
                      <a:pt x="0" y="480"/>
                    </a:lnTo>
                    <a:close/>
                  </a:path>
                </a:pathLst>
              </a:custGeom>
              <a:solidFill>
                <a:srgbClr val="CCFF99">
                  <a:alpha val="50195"/>
                </a:srgbClr>
              </a:solidFill>
              <a:ln w="9525">
                <a:solidFill>
                  <a:schemeClr val="tx1"/>
                </a:solidFill>
                <a:round/>
                <a:headEnd/>
                <a:tailEnd/>
              </a:ln>
            </p:spPr>
            <p:txBody>
              <a:bodyPr/>
              <a:lstStyle/>
              <a:p>
                <a:endParaRPr lang="zh-TW" altLang="en-US"/>
              </a:p>
            </p:txBody>
          </p:sp>
          <p:sp>
            <p:nvSpPr>
              <p:cNvPr id="34883" name="Rectangle 42">
                <a:extLst>
                  <a:ext uri="{FF2B5EF4-FFF2-40B4-BE49-F238E27FC236}">
                    <a16:creationId xmlns:a16="http://schemas.microsoft.com/office/drawing/2014/main" id="{749D4ED2-55F0-232A-3839-7CD8776A378A}"/>
                  </a:ext>
                </a:extLst>
              </p:cNvPr>
              <p:cNvSpPr>
                <a:spLocks noChangeArrowheads="1"/>
              </p:cNvSpPr>
              <p:nvPr/>
            </p:nvSpPr>
            <p:spPr bwMode="auto">
              <a:xfrm>
                <a:off x="1488" y="2592"/>
                <a:ext cx="672" cy="672"/>
              </a:xfrm>
              <a:prstGeom prst="rect">
                <a:avLst/>
              </a:prstGeom>
              <a:solidFill>
                <a:srgbClr val="FFCC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84" name="Line 43">
                <a:extLst>
                  <a:ext uri="{FF2B5EF4-FFF2-40B4-BE49-F238E27FC236}">
                    <a16:creationId xmlns:a16="http://schemas.microsoft.com/office/drawing/2014/main" id="{F451691D-2E79-A156-5CDB-EBAD51E07FFD}"/>
                  </a:ext>
                </a:extLst>
              </p:cNvPr>
              <p:cNvSpPr>
                <a:spLocks noChangeShapeType="1"/>
              </p:cNvSpPr>
              <p:nvPr/>
            </p:nvSpPr>
            <p:spPr bwMode="auto">
              <a:xfrm>
                <a:off x="816" y="2302"/>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85" name="Line 44">
                <a:extLst>
                  <a:ext uri="{FF2B5EF4-FFF2-40B4-BE49-F238E27FC236}">
                    <a16:creationId xmlns:a16="http://schemas.microsoft.com/office/drawing/2014/main" id="{57218ED8-BA46-E62E-690D-33D230D33A94}"/>
                  </a:ext>
                </a:extLst>
              </p:cNvPr>
              <p:cNvSpPr>
                <a:spLocks noChangeShapeType="1"/>
              </p:cNvSpPr>
              <p:nvPr/>
            </p:nvSpPr>
            <p:spPr bwMode="auto">
              <a:xfrm>
                <a:off x="816" y="2592"/>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86" name="Line 45">
                <a:extLst>
                  <a:ext uri="{FF2B5EF4-FFF2-40B4-BE49-F238E27FC236}">
                    <a16:creationId xmlns:a16="http://schemas.microsoft.com/office/drawing/2014/main" id="{B5A92D54-5E16-E006-A69E-CDD95023B680}"/>
                  </a:ext>
                </a:extLst>
              </p:cNvPr>
              <p:cNvSpPr>
                <a:spLocks noChangeShapeType="1"/>
              </p:cNvSpPr>
              <p:nvPr/>
            </p:nvSpPr>
            <p:spPr bwMode="auto">
              <a:xfrm>
                <a:off x="816" y="2937"/>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87" name="Line 46">
                <a:extLst>
                  <a:ext uri="{FF2B5EF4-FFF2-40B4-BE49-F238E27FC236}">
                    <a16:creationId xmlns:a16="http://schemas.microsoft.com/office/drawing/2014/main" id="{2EB10493-3595-33A0-5B7B-AF430BF6E127}"/>
                  </a:ext>
                </a:extLst>
              </p:cNvPr>
              <p:cNvSpPr>
                <a:spLocks noChangeShapeType="1"/>
              </p:cNvSpPr>
              <p:nvPr/>
            </p:nvSpPr>
            <p:spPr bwMode="auto">
              <a:xfrm>
                <a:off x="816" y="3264"/>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88" name="Line 47">
                <a:extLst>
                  <a:ext uri="{FF2B5EF4-FFF2-40B4-BE49-F238E27FC236}">
                    <a16:creationId xmlns:a16="http://schemas.microsoft.com/office/drawing/2014/main" id="{D281300F-76CC-994D-4721-DC98DFC89235}"/>
                  </a:ext>
                </a:extLst>
              </p:cNvPr>
              <p:cNvSpPr>
                <a:spLocks noChangeShapeType="1"/>
              </p:cNvSpPr>
              <p:nvPr/>
            </p:nvSpPr>
            <p:spPr bwMode="auto">
              <a:xfrm>
                <a:off x="816" y="3600"/>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89" name="Line 48">
                <a:extLst>
                  <a:ext uri="{FF2B5EF4-FFF2-40B4-BE49-F238E27FC236}">
                    <a16:creationId xmlns:a16="http://schemas.microsoft.com/office/drawing/2014/main" id="{43BD7F12-4205-A7B6-1DF8-BFB13DE736F2}"/>
                  </a:ext>
                </a:extLst>
              </p:cNvPr>
              <p:cNvSpPr>
                <a:spLocks noChangeShapeType="1"/>
              </p:cNvSpPr>
              <p:nvPr/>
            </p:nvSpPr>
            <p:spPr bwMode="auto">
              <a:xfrm>
                <a:off x="1152" y="211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90" name="Line 49">
                <a:extLst>
                  <a:ext uri="{FF2B5EF4-FFF2-40B4-BE49-F238E27FC236}">
                    <a16:creationId xmlns:a16="http://schemas.microsoft.com/office/drawing/2014/main" id="{A1BC03F2-A0FF-9926-0368-091EF56D285E}"/>
                  </a:ext>
                </a:extLst>
              </p:cNvPr>
              <p:cNvSpPr>
                <a:spLocks noChangeShapeType="1"/>
              </p:cNvSpPr>
              <p:nvPr/>
            </p:nvSpPr>
            <p:spPr bwMode="auto">
              <a:xfrm>
                <a:off x="1488" y="211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91" name="Line 50">
                <a:extLst>
                  <a:ext uri="{FF2B5EF4-FFF2-40B4-BE49-F238E27FC236}">
                    <a16:creationId xmlns:a16="http://schemas.microsoft.com/office/drawing/2014/main" id="{1DC9AEC9-AAAC-0C89-A823-0329CE7CD199}"/>
                  </a:ext>
                </a:extLst>
              </p:cNvPr>
              <p:cNvSpPr>
                <a:spLocks noChangeShapeType="1"/>
              </p:cNvSpPr>
              <p:nvPr/>
            </p:nvSpPr>
            <p:spPr bwMode="auto">
              <a:xfrm>
                <a:off x="1824" y="211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92" name="Line 51">
                <a:extLst>
                  <a:ext uri="{FF2B5EF4-FFF2-40B4-BE49-F238E27FC236}">
                    <a16:creationId xmlns:a16="http://schemas.microsoft.com/office/drawing/2014/main" id="{9A3CE634-6C33-E904-731C-5A390F3B962D}"/>
                  </a:ext>
                </a:extLst>
              </p:cNvPr>
              <p:cNvSpPr>
                <a:spLocks noChangeShapeType="1"/>
              </p:cNvSpPr>
              <p:nvPr/>
            </p:nvSpPr>
            <p:spPr bwMode="auto">
              <a:xfrm>
                <a:off x="2160" y="211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93" name="Line 52">
                <a:extLst>
                  <a:ext uri="{FF2B5EF4-FFF2-40B4-BE49-F238E27FC236}">
                    <a16:creationId xmlns:a16="http://schemas.microsoft.com/office/drawing/2014/main" id="{11266DD0-9BCB-1F32-D6CE-AFFEB99225E5}"/>
                  </a:ext>
                </a:extLst>
              </p:cNvPr>
              <p:cNvSpPr>
                <a:spLocks noChangeShapeType="1"/>
              </p:cNvSpPr>
              <p:nvPr/>
            </p:nvSpPr>
            <p:spPr bwMode="auto">
              <a:xfrm>
                <a:off x="2496" y="211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94" name="Oval 53">
                <a:extLst>
                  <a:ext uri="{FF2B5EF4-FFF2-40B4-BE49-F238E27FC236}">
                    <a16:creationId xmlns:a16="http://schemas.microsoft.com/office/drawing/2014/main" id="{61600462-6D94-685E-0C5B-4E7DA70E62DD}"/>
                  </a:ext>
                </a:extLst>
              </p:cNvPr>
              <p:cNvSpPr>
                <a:spLocks noChangeArrowheads="1"/>
              </p:cNvSpPr>
              <p:nvPr/>
            </p:nvSpPr>
            <p:spPr bwMode="auto">
              <a:xfrm>
                <a:off x="1757" y="2873"/>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95" name="Oval 54">
                <a:extLst>
                  <a:ext uri="{FF2B5EF4-FFF2-40B4-BE49-F238E27FC236}">
                    <a16:creationId xmlns:a16="http://schemas.microsoft.com/office/drawing/2014/main" id="{4787E725-62F0-5932-AD3E-A9A69B7FA41B}"/>
                  </a:ext>
                </a:extLst>
              </p:cNvPr>
              <p:cNvSpPr>
                <a:spLocks noChangeArrowheads="1"/>
              </p:cNvSpPr>
              <p:nvPr/>
            </p:nvSpPr>
            <p:spPr bwMode="auto">
              <a:xfrm>
                <a:off x="1085" y="2239"/>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96" name="Oval 55">
                <a:extLst>
                  <a:ext uri="{FF2B5EF4-FFF2-40B4-BE49-F238E27FC236}">
                    <a16:creationId xmlns:a16="http://schemas.microsoft.com/office/drawing/2014/main" id="{31A8C72A-1383-1621-5133-ECE5D8FD7773}"/>
                  </a:ext>
                </a:extLst>
              </p:cNvPr>
              <p:cNvSpPr>
                <a:spLocks noChangeArrowheads="1"/>
              </p:cNvSpPr>
              <p:nvPr/>
            </p:nvSpPr>
            <p:spPr bwMode="auto">
              <a:xfrm>
                <a:off x="1085" y="2873"/>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97" name="Oval 56">
                <a:extLst>
                  <a:ext uri="{FF2B5EF4-FFF2-40B4-BE49-F238E27FC236}">
                    <a16:creationId xmlns:a16="http://schemas.microsoft.com/office/drawing/2014/main" id="{9B533B4A-2F20-3E6C-A791-A388827EB08D}"/>
                  </a:ext>
                </a:extLst>
              </p:cNvPr>
              <p:cNvSpPr>
                <a:spLocks noChangeArrowheads="1"/>
              </p:cNvSpPr>
              <p:nvPr/>
            </p:nvSpPr>
            <p:spPr bwMode="auto">
              <a:xfrm>
                <a:off x="1757" y="2239"/>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98" name="Oval 57">
                <a:extLst>
                  <a:ext uri="{FF2B5EF4-FFF2-40B4-BE49-F238E27FC236}">
                    <a16:creationId xmlns:a16="http://schemas.microsoft.com/office/drawing/2014/main" id="{50572167-348B-2298-E303-7F84410CCE35}"/>
                  </a:ext>
                </a:extLst>
              </p:cNvPr>
              <p:cNvSpPr>
                <a:spLocks noChangeArrowheads="1"/>
              </p:cNvSpPr>
              <p:nvPr/>
            </p:nvSpPr>
            <p:spPr bwMode="auto">
              <a:xfrm>
                <a:off x="2429" y="2873"/>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99" name="Oval 58">
                <a:extLst>
                  <a:ext uri="{FF2B5EF4-FFF2-40B4-BE49-F238E27FC236}">
                    <a16:creationId xmlns:a16="http://schemas.microsoft.com/office/drawing/2014/main" id="{DA7FAEFC-7208-D151-0D49-3F77F27202AC}"/>
                  </a:ext>
                </a:extLst>
              </p:cNvPr>
              <p:cNvSpPr>
                <a:spLocks noChangeArrowheads="1"/>
              </p:cNvSpPr>
              <p:nvPr/>
            </p:nvSpPr>
            <p:spPr bwMode="auto">
              <a:xfrm>
                <a:off x="2429" y="2239"/>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00" name="Oval 59">
                <a:extLst>
                  <a:ext uri="{FF2B5EF4-FFF2-40B4-BE49-F238E27FC236}">
                    <a16:creationId xmlns:a16="http://schemas.microsoft.com/office/drawing/2014/main" id="{3B35B850-7349-970D-D488-B23D9390431F}"/>
                  </a:ext>
                </a:extLst>
              </p:cNvPr>
              <p:cNvSpPr>
                <a:spLocks noChangeArrowheads="1"/>
              </p:cNvSpPr>
              <p:nvPr/>
            </p:nvSpPr>
            <p:spPr bwMode="auto">
              <a:xfrm>
                <a:off x="1085" y="3507"/>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01" name="Oval 60">
                <a:extLst>
                  <a:ext uri="{FF2B5EF4-FFF2-40B4-BE49-F238E27FC236}">
                    <a16:creationId xmlns:a16="http://schemas.microsoft.com/office/drawing/2014/main" id="{E9265D6E-734B-C8CC-1B71-C9663B5772CE}"/>
                  </a:ext>
                </a:extLst>
              </p:cNvPr>
              <p:cNvSpPr>
                <a:spLocks noChangeArrowheads="1"/>
              </p:cNvSpPr>
              <p:nvPr/>
            </p:nvSpPr>
            <p:spPr bwMode="auto">
              <a:xfrm>
                <a:off x="1757" y="3507"/>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02" name="Oval 61">
                <a:extLst>
                  <a:ext uri="{FF2B5EF4-FFF2-40B4-BE49-F238E27FC236}">
                    <a16:creationId xmlns:a16="http://schemas.microsoft.com/office/drawing/2014/main" id="{57E554A0-2067-A767-6581-AF8102CD8BE1}"/>
                  </a:ext>
                </a:extLst>
              </p:cNvPr>
              <p:cNvSpPr>
                <a:spLocks noChangeArrowheads="1"/>
              </p:cNvSpPr>
              <p:nvPr/>
            </p:nvSpPr>
            <p:spPr bwMode="auto">
              <a:xfrm>
                <a:off x="2429" y="3507"/>
                <a:ext cx="134" cy="12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903" name="Line 62">
                <a:extLst>
                  <a:ext uri="{FF2B5EF4-FFF2-40B4-BE49-F238E27FC236}">
                    <a16:creationId xmlns:a16="http://schemas.microsoft.com/office/drawing/2014/main" id="{1F9055C0-2059-A67B-FEA1-BF148A9EFF46}"/>
                  </a:ext>
                </a:extLst>
              </p:cNvPr>
              <p:cNvSpPr>
                <a:spLocks noChangeShapeType="1"/>
              </p:cNvSpPr>
              <p:nvPr/>
            </p:nvSpPr>
            <p:spPr bwMode="auto">
              <a:xfrm flipV="1">
                <a:off x="1824" y="2366"/>
                <a:ext cx="0" cy="5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04" name="Line 63">
                <a:extLst>
                  <a:ext uri="{FF2B5EF4-FFF2-40B4-BE49-F238E27FC236}">
                    <a16:creationId xmlns:a16="http://schemas.microsoft.com/office/drawing/2014/main" id="{4469796D-E481-FC4C-E1A4-3F76853FE261}"/>
                  </a:ext>
                </a:extLst>
              </p:cNvPr>
              <p:cNvSpPr>
                <a:spLocks noChangeShapeType="1"/>
              </p:cNvSpPr>
              <p:nvPr/>
            </p:nvSpPr>
            <p:spPr bwMode="auto">
              <a:xfrm>
                <a:off x="1824" y="3000"/>
                <a:ext cx="0" cy="5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05" name="Line 64">
                <a:extLst>
                  <a:ext uri="{FF2B5EF4-FFF2-40B4-BE49-F238E27FC236}">
                    <a16:creationId xmlns:a16="http://schemas.microsoft.com/office/drawing/2014/main" id="{44D40482-064F-B6D3-A58F-EF3FB35B9E53}"/>
                  </a:ext>
                </a:extLst>
              </p:cNvPr>
              <p:cNvSpPr>
                <a:spLocks noChangeShapeType="1"/>
              </p:cNvSpPr>
              <p:nvPr/>
            </p:nvSpPr>
            <p:spPr bwMode="auto">
              <a:xfrm rot="-5400000">
                <a:off x="2160" y="2668"/>
                <a:ext cx="0" cy="5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06" name="Line 65">
                <a:extLst>
                  <a:ext uri="{FF2B5EF4-FFF2-40B4-BE49-F238E27FC236}">
                    <a16:creationId xmlns:a16="http://schemas.microsoft.com/office/drawing/2014/main" id="{BF8DC824-3524-7234-6281-D690B3CD90BF}"/>
                  </a:ext>
                </a:extLst>
              </p:cNvPr>
              <p:cNvSpPr>
                <a:spLocks noChangeShapeType="1"/>
              </p:cNvSpPr>
              <p:nvPr/>
            </p:nvSpPr>
            <p:spPr bwMode="auto">
              <a:xfrm rot="5400000" flipH="1">
                <a:off x="1488" y="2668"/>
                <a:ext cx="0" cy="5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07" name="Line 66">
                <a:extLst>
                  <a:ext uri="{FF2B5EF4-FFF2-40B4-BE49-F238E27FC236}">
                    <a16:creationId xmlns:a16="http://schemas.microsoft.com/office/drawing/2014/main" id="{A41C4875-98D9-3266-9DDE-A987266BB859}"/>
                  </a:ext>
                </a:extLst>
              </p:cNvPr>
              <p:cNvSpPr>
                <a:spLocks noChangeShapeType="1"/>
              </p:cNvSpPr>
              <p:nvPr/>
            </p:nvSpPr>
            <p:spPr bwMode="auto">
              <a:xfrm flipH="1">
                <a:off x="1219" y="3000"/>
                <a:ext cx="538" cy="57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08" name="Line 67">
                <a:extLst>
                  <a:ext uri="{FF2B5EF4-FFF2-40B4-BE49-F238E27FC236}">
                    <a16:creationId xmlns:a16="http://schemas.microsoft.com/office/drawing/2014/main" id="{92DD04F9-5C0D-8F40-2459-B7E030EC7834}"/>
                  </a:ext>
                </a:extLst>
              </p:cNvPr>
              <p:cNvSpPr>
                <a:spLocks noChangeShapeType="1"/>
              </p:cNvSpPr>
              <p:nvPr/>
            </p:nvSpPr>
            <p:spPr bwMode="auto">
              <a:xfrm flipV="1">
                <a:off x="1891" y="2366"/>
                <a:ext cx="538" cy="50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09" name="Line 68">
                <a:extLst>
                  <a:ext uri="{FF2B5EF4-FFF2-40B4-BE49-F238E27FC236}">
                    <a16:creationId xmlns:a16="http://schemas.microsoft.com/office/drawing/2014/main" id="{1BF94084-03EB-22D1-B0F1-7BCCEDB026B2}"/>
                  </a:ext>
                </a:extLst>
              </p:cNvPr>
              <p:cNvSpPr>
                <a:spLocks noChangeShapeType="1"/>
              </p:cNvSpPr>
              <p:nvPr/>
            </p:nvSpPr>
            <p:spPr bwMode="auto">
              <a:xfrm>
                <a:off x="1891" y="3000"/>
                <a:ext cx="538" cy="50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910" name="Line 69">
                <a:extLst>
                  <a:ext uri="{FF2B5EF4-FFF2-40B4-BE49-F238E27FC236}">
                    <a16:creationId xmlns:a16="http://schemas.microsoft.com/office/drawing/2014/main" id="{8A6FFE5F-7156-B24D-C26E-2F95776CDD02}"/>
                  </a:ext>
                </a:extLst>
              </p:cNvPr>
              <p:cNvSpPr>
                <a:spLocks noChangeShapeType="1"/>
              </p:cNvSpPr>
              <p:nvPr/>
            </p:nvSpPr>
            <p:spPr bwMode="auto">
              <a:xfrm flipH="1" flipV="1">
                <a:off x="1219" y="2302"/>
                <a:ext cx="538" cy="57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34880" name="Text Box 70">
              <a:extLst>
                <a:ext uri="{FF2B5EF4-FFF2-40B4-BE49-F238E27FC236}">
                  <a16:creationId xmlns:a16="http://schemas.microsoft.com/office/drawing/2014/main" id="{06B38D34-E311-A87E-1D2E-ED370FCBE47A}"/>
                </a:ext>
              </a:extLst>
            </p:cNvPr>
            <p:cNvSpPr txBox="1">
              <a:spLocks noChangeArrowheads="1"/>
            </p:cNvSpPr>
            <p:nvPr/>
          </p:nvSpPr>
          <p:spPr bwMode="auto">
            <a:xfrm>
              <a:off x="2448" y="1632"/>
              <a:ext cx="1280" cy="294"/>
            </a:xfrm>
            <a:prstGeom prst="rect">
              <a:avLst/>
            </a:prstGeom>
            <a:solidFill>
              <a:schemeClr val="bg1"/>
            </a:solidFill>
            <a:ln w="9525">
              <a:solidFill>
                <a:srgbClr val="FF66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660066"/>
                  </a:solidFill>
                  <a:latin typeface="微软雅黑" panose="020B0503020204020204" pitchFamily="34" charset="-122"/>
                  <a:ea typeface="微软雅黑" panose="020B0503020204020204" pitchFamily="34" charset="-122"/>
                </a:rPr>
                <a:t>第二布里渊区</a:t>
              </a:r>
            </a:p>
          </p:txBody>
        </p:sp>
        <p:sp>
          <p:nvSpPr>
            <p:cNvPr id="34881" name="Line 71">
              <a:extLst>
                <a:ext uri="{FF2B5EF4-FFF2-40B4-BE49-F238E27FC236}">
                  <a16:creationId xmlns:a16="http://schemas.microsoft.com/office/drawing/2014/main" id="{C3EADC3B-9303-D86E-3BB8-32DF33F1FB8D}"/>
                </a:ext>
              </a:extLst>
            </p:cNvPr>
            <p:cNvSpPr>
              <a:spLocks noChangeShapeType="1"/>
            </p:cNvSpPr>
            <p:nvPr/>
          </p:nvSpPr>
          <p:spPr bwMode="auto">
            <a:xfrm flipH="1">
              <a:off x="2160" y="192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63" name="Group 72">
            <a:extLst>
              <a:ext uri="{FF2B5EF4-FFF2-40B4-BE49-F238E27FC236}">
                <a16:creationId xmlns:a16="http://schemas.microsoft.com/office/drawing/2014/main" id="{128F2D02-66CB-828A-4512-AE0E509F7D3A}"/>
              </a:ext>
            </a:extLst>
          </p:cNvPr>
          <p:cNvGrpSpPr>
            <a:grpSpLocks/>
          </p:cNvGrpSpPr>
          <p:nvPr/>
        </p:nvGrpSpPr>
        <p:grpSpPr bwMode="auto">
          <a:xfrm>
            <a:off x="3708400" y="2668588"/>
            <a:ext cx="4191000" cy="3276600"/>
            <a:chOff x="2688" y="2016"/>
            <a:chExt cx="2640" cy="2064"/>
          </a:xfrm>
        </p:grpSpPr>
        <p:sp>
          <p:nvSpPr>
            <p:cNvPr id="34847" name="Freeform 73">
              <a:extLst>
                <a:ext uri="{FF2B5EF4-FFF2-40B4-BE49-F238E27FC236}">
                  <a16:creationId xmlns:a16="http://schemas.microsoft.com/office/drawing/2014/main" id="{391E1462-F6B2-1E7F-6FFA-0FB59B34C460}"/>
                </a:ext>
              </a:extLst>
            </p:cNvPr>
            <p:cNvSpPr>
              <a:spLocks/>
            </p:cNvSpPr>
            <p:nvPr/>
          </p:nvSpPr>
          <p:spPr bwMode="auto">
            <a:xfrm>
              <a:off x="3648" y="2496"/>
              <a:ext cx="1344" cy="1296"/>
            </a:xfrm>
            <a:custGeom>
              <a:avLst/>
              <a:gdLst>
                <a:gd name="T0" fmla="*/ 0 w 1344"/>
                <a:gd name="T1" fmla="*/ 624 h 1296"/>
                <a:gd name="T2" fmla="*/ 0 w 1344"/>
                <a:gd name="T3" fmla="*/ 960 h 1296"/>
                <a:gd name="T4" fmla="*/ 336 w 1344"/>
                <a:gd name="T5" fmla="*/ 960 h 1296"/>
                <a:gd name="T6" fmla="*/ 336 w 1344"/>
                <a:gd name="T7" fmla="*/ 1296 h 1296"/>
                <a:gd name="T8" fmla="*/ 1008 w 1344"/>
                <a:gd name="T9" fmla="*/ 1296 h 1296"/>
                <a:gd name="T10" fmla="*/ 1008 w 1344"/>
                <a:gd name="T11" fmla="*/ 960 h 1296"/>
                <a:gd name="T12" fmla="*/ 1344 w 1344"/>
                <a:gd name="T13" fmla="*/ 960 h 1296"/>
                <a:gd name="T14" fmla="*/ 1344 w 1344"/>
                <a:gd name="T15" fmla="*/ 288 h 1296"/>
                <a:gd name="T16" fmla="*/ 1008 w 1344"/>
                <a:gd name="T17" fmla="*/ 288 h 1296"/>
                <a:gd name="T18" fmla="*/ 1008 w 1344"/>
                <a:gd name="T19" fmla="*/ 0 h 1296"/>
                <a:gd name="T20" fmla="*/ 336 w 1344"/>
                <a:gd name="T21" fmla="*/ 0 h 1296"/>
                <a:gd name="T22" fmla="*/ 336 w 1344"/>
                <a:gd name="T23" fmla="*/ 288 h 1296"/>
                <a:gd name="T24" fmla="*/ 0 w 1344"/>
                <a:gd name="T25" fmla="*/ 288 h 1296"/>
                <a:gd name="T26" fmla="*/ 0 w 1344"/>
                <a:gd name="T27" fmla="*/ 672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44" h="1296">
                  <a:moveTo>
                    <a:pt x="0" y="624"/>
                  </a:moveTo>
                  <a:lnTo>
                    <a:pt x="0" y="960"/>
                  </a:lnTo>
                  <a:lnTo>
                    <a:pt x="336" y="960"/>
                  </a:lnTo>
                  <a:lnTo>
                    <a:pt x="336" y="1296"/>
                  </a:lnTo>
                  <a:lnTo>
                    <a:pt x="1008" y="1296"/>
                  </a:lnTo>
                  <a:lnTo>
                    <a:pt x="1008" y="960"/>
                  </a:lnTo>
                  <a:lnTo>
                    <a:pt x="1344" y="960"/>
                  </a:lnTo>
                  <a:lnTo>
                    <a:pt x="1344" y="288"/>
                  </a:lnTo>
                  <a:lnTo>
                    <a:pt x="1008" y="288"/>
                  </a:lnTo>
                  <a:lnTo>
                    <a:pt x="1008" y="0"/>
                  </a:lnTo>
                  <a:lnTo>
                    <a:pt x="336" y="0"/>
                  </a:lnTo>
                  <a:lnTo>
                    <a:pt x="336" y="288"/>
                  </a:lnTo>
                  <a:lnTo>
                    <a:pt x="0" y="288"/>
                  </a:lnTo>
                  <a:lnTo>
                    <a:pt x="0" y="672"/>
                  </a:lnTo>
                </a:path>
              </a:pathLst>
            </a:custGeom>
            <a:solidFill>
              <a:srgbClr val="66FFCC"/>
            </a:solidFill>
            <a:ln w="9525">
              <a:solidFill>
                <a:schemeClr val="tx2"/>
              </a:solidFill>
              <a:round/>
              <a:headEnd/>
              <a:tailEnd/>
            </a:ln>
          </p:spPr>
          <p:txBody>
            <a:bodyPr/>
            <a:lstStyle/>
            <a:p>
              <a:endParaRPr lang="zh-TW" altLang="en-US"/>
            </a:p>
          </p:txBody>
        </p:sp>
        <p:sp>
          <p:nvSpPr>
            <p:cNvPr id="34848" name="Freeform 74">
              <a:extLst>
                <a:ext uri="{FF2B5EF4-FFF2-40B4-BE49-F238E27FC236}">
                  <a16:creationId xmlns:a16="http://schemas.microsoft.com/office/drawing/2014/main" id="{55116E74-86EA-8FAC-C7CE-03F8AAA05FC8}"/>
                </a:ext>
              </a:extLst>
            </p:cNvPr>
            <p:cNvSpPr>
              <a:spLocks/>
            </p:cNvSpPr>
            <p:nvPr/>
          </p:nvSpPr>
          <p:spPr bwMode="auto">
            <a:xfrm>
              <a:off x="3648" y="2494"/>
              <a:ext cx="1344" cy="1269"/>
            </a:xfrm>
            <a:custGeom>
              <a:avLst/>
              <a:gdLst>
                <a:gd name="T0" fmla="*/ 0 w 960"/>
                <a:gd name="T1" fmla="*/ 168450 h 960"/>
                <a:gd name="T2" fmla="*/ 562381 w 960"/>
                <a:gd name="T3" fmla="*/ 0 h 960"/>
                <a:gd name="T4" fmla="*/ 1124843 w 960"/>
                <a:gd name="T5" fmla="*/ 168450 h 960"/>
                <a:gd name="T6" fmla="*/ 562381 w 960"/>
                <a:gd name="T7" fmla="*/ 336676 h 960"/>
                <a:gd name="T8" fmla="*/ 0 w 960"/>
                <a:gd name="T9" fmla="*/ 168450 h 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960">
                  <a:moveTo>
                    <a:pt x="0" y="480"/>
                  </a:moveTo>
                  <a:lnTo>
                    <a:pt x="480" y="0"/>
                  </a:lnTo>
                  <a:lnTo>
                    <a:pt x="960" y="480"/>
                  </a:lnTo>
                  <a:lnTo>
                    <a:pt x="480" y="960"/>
                  </a:lnTo>
                  <a:lnTo>
                    <a:pt x="0" y="480"/>
                  </a:lnTo>
                  <a:close/>
                </a:path>
              </a:pathLst>
            </a:custGeom>
            <a:solidFill>
              <a:srgbClr val="CCFF99">
                <a:alpha val="50195"/>
              </a:srgbClr>
            </a:solidFill>
            <a:ln w="9525">
              <a:solidFill>
                <a:schemeClr val="tx2"/>
              </a:solidFill>
              <a:round/>
              <a:headEnd/>
              <a:tailEnd/>
            </a:ln>
          </p:spPr>
          <p:txBody>
            <a:bodyPr/>
            <a:lstStyle/>
            <a:p>
              <a:endParaRPr lang="zh-TW" altLang="en-US"/>
            </a:p>
          </p:txBody>
        </p:sp>
        <p:sp>
          <p:nvSpPr>
            <p:cNvPr id="34849" name="Rectangle 75">
              <a:extLst>
                <a:ext uri="{FF2B5EF4-FFF2-40B4-BE49-F238E27FC236}">
                  <a16:creationId xmlns:a16="http://schemas.microsoft.com/office/drawing/2014/main" id="{DFB137F4-054A-016E-932F-29C602AB9CE9}"/>
                </a:ext>
              </a:extLst>
            </p:cNvPr>
            <p:cNvSpPr>
              <a:spLocks noChangeArrowheads="1"/>
            </p:cNvSpPr>
            <p:nvPr/>
          </p:nvSpPr>
          <p:spPr bwMode="auto">
            <a:xfrm>
              <a:off x="3984" y="2784"/>
              <a:ext cx="672" cy="672"/>
            </a:xfrm>
            <a:prstGeom prst="rect">
              <a:avLst/>
            </a:prstGeom>
            <a:solidFill>
              <a:srgbClr val="FFCCFF"/>
            </a:solidFill>
            <a:ln w="9525">
              <a:solidFill>
                <a:schemeClr val="tx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50" name="Line 76">
              <a:extLst>
                <a:ext uri="{FF2B5EF4-FFF2-40B4-BE49-F238E27FC236}">
                  <a16:creationId xmlns:a16="http://schemas.microsoft.com/office/drawing/2014/main" id="{ABF400B4-AD98-D573-B962-92A2342EAE7A}"/>
                </a:ext>
              </a:extLst>
            </p:cNvPr>
            <p:cNvSpPr>
              <a:spLocks noChangeShapeType="1"/>
            </p:cNvSpPr>
            <p:nvPr/>
          </p:nvSpPr>
          <p:spPr bwMode="auto">
            <a:xfrm>
              <a:off x="3312" y="2494"/>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1" name="Line 77">
              <a:extLst>
                <a:ext uri="{FF2B5EF4-FFF2-40B4-BE49-F238E27FC236}">
                  <a16:creationId xmlns:a16="http://schemas.microsoft.com/office/drawing/2014/main" id="{948B2CB8-C827-A5FE-40BE-2B51DFF02190}"/>
                </a:ext>
              </a:extLst>
            </p:cNvPr>
            <p:cNvSpPr>
              <a:spLocks noChangeShapeType="1"/>
            </p:cNvSpPr>
            <p:nvPr/>
          </p:nvSpPr>
          <p:spPr bwMode="auto">
            <a:xfrm>
              <a:off x="3312" y="2784"/>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2" name="Line 78">
              <a:extLst>
                <a:ext uri="{FF2B5EF4-FFF2-40B4-BE49-F238E27FC236}">
                  <a16:creationId xmlns:a16="http://schemas.microsoft.com/office/drawing/2014/main" id="{8A965A87-B0B7-8891-B78D-690DB82ED915}"/>
                </a:ext>
              </a:extLst>
            </p:cNvPr>
            <p:cNvSpPr>
              <a:spLocks noChangeShapeType="1"/>
            </p:cNvSpPr>
            <p:nvPr/>
          </p:nvSpPr>
          <p:spPr bwMode="auto">
            <a:xfrm>
              <a:off x="3312" y="3129"/>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3" name="Line 79">
              <a:extLst>
                <a:ext uri="{FF2B5EF4-FFF2-40B4-BE49-F238E27FC236}">
                  <a16:creationId xmlns:a16="http://schemas.microsoft.com/office/drawing/2014/main" id="{1FDEBFFA-C702-6A17-BD6A-2FA9ECAF3606}"/>
                </a:ext>
              </a:extLst>
            </p:cNvPr>
            <p:cNvSpPr>
              <a:spLocks noChangeShapeType="1"/>
            </p:cNvSpPr>
            <p:nvPr/>
          </p:nvSpPr>
          <p:spPr bwMode="auto">
            <a:xfrm>
              <a:off x="3312" y="3456"/>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4" name="Line 80">
              <a:extLst>
                <a:ext uri="{FF2B5EF4-FFF2-40B4-BE49-F238E27FC236}">
                  <a16:creationId xmlns:a16="http://schemas.microsoft.com/office/drawing/2014/main" id="{722C5AF0-6A2F-5EA4-A0EC-CE7CB71E5573}"/>
                </a:ext>
              </a:extLst>
            </p:cNvPr>
            <p:cNvSpPr>
              <a:spLocks noChangeShapeType="1"/>
            </p:cNvSpPr>
            <p:nvPr/>
          </p:nvSpPr>
          <p:spPr bwMode="auto">
            <a:xfrm>
              <a:off x="3312" y="3792"/>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5" name="Line 81">
              <a:extLst>
                <a:ext uri="{FF2B5EF4-FFF2-40B4-BE49-F238E27FC236}">
                  <a16:creationId xmlns:a16="http://schemas.microsoft.com/office/drawing/2014/main" id="{EDCE47BC-0FC3-733B-46FE-24E6E161ADE2}"/>
                </a:ext>
              </a:extLst>
            </p:cNvPr>
            <p:cNvSpPr>
              <a:spLocks noChangeShapeType="1"/>
            </p:cNvSpPr>
            <p:nvPr/>
          </p:nvSpPr>
          <p:spPr bwMode="auto">
            <a:xfrm>
              <a:off x="3648" y="2304"/>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6" name="Line 82">
              <a:extLst>
                <a:ext uri="{FF2B5EF4-FFF2-40B4-BE49-F238E27FC236}">
                  <a16:creationId xmlns:a16="http://schemas.microsoft.com/office/drawing/2014/main" id="{0561408B-EB4C-FA71-5654-C95D25A80D29}"/>
                </a:ext>
              </a:extLst>
            </p:cNvPr>
            <p:cNvSpPr>
              <a:spLocks noChangeShapeType="1"/>
            </p:cNvSpPr>
            <p:nvPr/>
          </p:nvSpPr>
          <p:spPr bwMode="auto">
            <a:xfrm>
              <a:off x="3984" y="2304"/>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7" name="Line 83">
              <a:extLst>
                <a:ext uri="{FF2B5EF4-FFF2-40B4-BE49-F238E27FC236}">
                  <a16:creationId xmlns:a16="http://schemas.microsoft.com/office/drawing/2014/main" id="{276C7692-8682-327C-01F3-0FD2CA00A547}"/>
                </a:ext>
              </a:extLst>
            </p:cNvPr>
            <p:cNvSpPr>
              <a:spLocks noChangeShapeType="1"/>
            </p:cNvSpPr>
            <p:nvPr/>
          </p:nvSpPr>
          <p:spPr bwMode="auto">
            <a:xfrm>
              <a:off x="4320" y="2304"/>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8" name="Line 84">
              <a:extLst>
                <a:ext uri="{FF2B5EF4-FFF2-40B4-BE49-F238E27FC236}">
                  <a16:creationId xmlns:a16="http://schemas.microsoft.com/office/drawing/2014/main" id="{838ADB2F-FE53-1F04-707B-A16BF78401D3}"/>
                </a:ext>
              </a:extLst>
            </p:cNvPr>
            <p:cNvSpPr>
              <a:spLocks noChangeShapeType="1"/>
            </p:cNvSpPr>
            <p:nvPr/>
          </p:nvSpPr>
          <p:spPr bwMode="auto">
            <a:xfrm>
              <a:off x="4656" y="2304"/>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9" name="Line 85">
              <a:extLst>
                <a:ext uri="{FF2B5EF4-FFF2-40B4-BE49-F238E27FC236}">
                  <a16:creationId xmlns:a16="http://schemas.microsoft.com/office/drawing/2014/main" id="{B35806FE-B8A4-897C-F66C-DCF314AE84DE}"/>
                </a:ext>
              </a:extLst>
            </p:cNvPr>
            <p:cNvSpPr>
              <a:spLocks noChangeShapeType="1"/>
            </p:cNvSpPr>
            <p:nvPr/>
          </p:nvSpPr>
          <p:spPr bwMode="auto">
            <a:xfrm>
              <a:off x="4992" y="2304"/>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60" name="Oval 86">
              <a:extLst>
                <a:ext uri="{FF2B5EF4-FFF2-40B4-BE49-F238E27FC236}">
                  <a16:creationId xmlns:a16="http://schemas.microsoft.com/office/drawing/2014/main" id="{3D951F80-AB7D-D378-8402-EA00DEEDF4E9}"/>
                </a:ext>
              </a:extLst>
            </p:cNvPr>
            <p:cNvSpPr>
              <a:spLocks noChangeArrowheads="1"/>
            </p:cNvSpPr>
            <p:nvPr/>
          </p:nvSpPr>
          <p:spPr bwMode="auto">
            <a:xfrm>
              <a:off x="4253" y="3065"/>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1" name="Oval 87">
              <a:extLst>
                <a:ext uri="{FF2B5EF4-FFF2-40B4-BE49-F238E27FC236}">
                  <a16:creationId xmlns:a16="http://schemas.microsoft.com/office/drawing/2014/main" id="{EEAE1371-D400-770E-D720-5D31068D3EB6}"/>
                </a:ext>
              </a:extLst>
            </p:cNvPr>
            <p:cNvSpPr>
              <a:spLocks noChangeArrowheads="1"/>
            </p:cNvSpPr>
            <p:nvPr/>
          </p:nvSpPr>
          <p:spPr bwMode="auto">
            <a:xfrm>
              <a:off x="3581" y="2431"/>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2" name="Oval 88">
              <a:extLst>
                <a:ext uri="{FF2B5EF4-FFF2-40B4-BE49-F238E27FC236}">
                  <a16:creationId xmlns:a16="http://schemas.microsoft.com/office/drawing/2014/main" id="{AD1C2003-8291-9BA5-E48A-E7DA7335B354}"/>
                </a:ext>
              </a:extLst>
            </p:cNvPr>
            <p:cNvSpPr>
              <a:spLocks noChangeArrowheads="1"/>
            </p:cNvSpPr>
            <p:nvPr/>
          </p:nvSpPr>
          <p:spPr bwMode="auto">
            <a:xfrm>
              <a:off x="3581" y="3065"/>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3" name="Oval 89">
              <a:extLst>
                <a:ext uri="{FF2B5EF4-FFF2-40B4-BE49-F238E27FC236}">
                  <a16:creationId xmlns:a16="http://schemas.microsoft.com/office/drawing/2014/main" id="{48C157F6-A032-8F44-010B-CC74311342A5}"/>
                </a:ext>
              </a:extLst>
            </p:cNvPr>
            <p:cNvSpPr>
              <a:spLocks noChangeArrowheads="1"/>
            </p:cNvSpPr>
            <p:nvPr/>
          </p:nvSpPr>
          <p:spPr bwMode="auto">
            <a:xfrm>
              <a:off x="4253" y="2431"/>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4" name="Oval 90">
              <a:extLst>
                <a:ext uri="{FF2B5EF4-FFF2-40B4-BE49-F238E27FC236}">
                  <a16:creationId xmlns:a16="http://schemas.microsoft.com/office/drawing/2014/main" id="{A914CCA5-1167-7425-222B-FF8C8177FC06}"/>
                </a:ext>
              </a:extLst>
            </p:cNvPr>
            <p:cNvSpPr>
              <a:spLocks noChangeArrowheads="1"/>
            </p:cNvSpPr>
            <p:nvPr/>
          </p:nvSpPr>
          <p:spPr bwMode="auto">
            <a:xfrm>
              <a:off x="4925" y="3065"/>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5" name="Oval 91">
              <a:extLst>
                <a:ext uri="{FF2B5EF4-FFF2-40B4-BE49-F238E27FC236}">
                  <a16:creationId xmlns:a16="http://schemas.microsoft.com/office/drawing/2014/main" id="{7A83587E-B371-5593-D75C-19F6E1D2470E}"/>
                </a:ext>
              </a:extLst>
            </p:cNvPr>
            <p:cNvSpPr>
              <a:spLocks noChangeArrowheads="1"/>
            </p:cNvSpPr>
            <p:nvPr/>
          </p:nvSpPr>
          <p:spPr bwMode="auto">
            <a:xfrm>
              <a:off x="4925" y="2431"/>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6" name="Oval 92">
              <a:extLst>
                <a:ext uri="{FF2B5EF4-FFF2-40B4-BE49-F238E27FC236}">
                  <a16:creationId xmlns:a16="http://schemas.microsoft.com/office/drawing/2014/main" id="{E791A1DE-43E4-2FBF-F04F-F2EB087AD3DC}"/>
                </a:ext>
              </a:extLst>
            </p:cNvPr>
            <p:cNvSpPr>
              <a:spLocks noChangeArrowheads="1"/>
            </p:cNvSpPr>
            <p:nvPr/>
          </p:nvSpPr>
          <p:spPr bwMode="auto">
            <a:xfrm>
              <a:off x="3581" y="3699"/>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7" name="Oval 93">
              <a:extLst>
                <a:ext uri="{FF2B5EF4-FFF2-40B4-BE49-F238E27FC236}">
                  <a16:creationId xmlns:a16="http://schemas.microsoft.com/office/drawing/2014/main" id="{6053D2F0-B421-E421-65B2-23A8AA4CC4BF}"/>
                </a:ext>
              </a:extLst>
            </p:cNvPr>
            <p:cNvSpPr>
              <a:spLocks noChangeArrowheads="1"/>
            </p:cNvSpPr>
            <p:nvPr/>
          </p:nvSpPr>
          <p:spPr bwMode="auto">
            <a:xfrm>
              <a:off x="4253" y="3699"/>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8" name="Oval 94">
              <a:extLst>
                <a:ext uri="{FF2B5EF4-FFF2-40B4-BE49-F238E27FC236}">
                  <a16:creationId xmlns:a16="http://schemas.microsoft.com/office/drawing/2014/main" id="{29D60B3A-3776-2805-756A-4A3CBB7EF907}"/>
                </a:ext>
              </a:extLst>
            </p:cNvPr>
            <p:cNvSpPr>
              <a:spLocks noChangeArrowheads="1"/>
            </p:cNvSpPr>
            <p:nvPr/>
          </p:nvSpPr>
          <p:spPr bwMode="auto">
            <a:xfrm>
              <a:off x="4925" y="3699"/>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69" name="Line 95">
              <a:extLst>
                <a:ext uri="{FF2B5EF4-FFF2-40B4-BE49-F238E27FC236}">
                  <a16:creationId xmlns:a16="http://schemas.microsoft.com/office/drawing/2014/main" id="{1A4A895E-30E5-3267-0CE0-852511FE4A6E}"/>
                </a:ext>
              </a:extLst>
            </p:cNvPr>
            <p:cNvSpPr>
              <a:spLocks noChangeShapeType="1"/>
            </p:cNvSpPr>
            <p:nvPr/>
          </p:nvSpPr>
          <p:spPr bwMode="auto">
            <a:xfrm flipV="1">
              <a:off x="4320" y="2558"/>
              <a:ext cx="0" cy="50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0" name="Line 96">
              <a:extLst>
                <a:ext uri="{FF2B5EF4-FFF2-40B4-BE49-F238E27FC236}">
                  <a16:creationId xmlns:a16="http://schemas.microsoft.com/office/drawing/2014/main" id="{6BDC2A41-AB52-C6DB-DE21-A67830D948E9}"/>
                </a:ext>
              </a:extLst>
            </p:cNvPr>
            <p:cNvSpPr>
              <a:spLocks noChangeShapeType="1"/>
            </p:cNvSpPr>
            <p:nvPr/>
          </p:nvSpPr>
          <p:spPr bwMode="auto">
            <a:xfrm>
              <a:off x="4320" y="3192"/>
              <a:ext cx="0" cy="50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1" name="Line 97">
              <a:extLst>
                <a:ext uri="{FF2B5EF4-FFF2-40B4-BE49-F238E27FC236}">
                  <a16:creationId xmlns:a16="http://schemas.microsoft.com/office/drawing/2014/main" id="{82AAB6A4-BEBF-34FA-5C72-D9F6938B706C}"/>
                </a:ext>
              </a:extLst>
            </p:cNvPr>
            <p:cNvSpPr>
              <a:spLocks noChangeShapeType="1"/>
            </p:cNvSpPr>
            <p:nvPr/>
          </p:nvSpPr>
          <p:spPr bwMode="auto">
            <a:xfrm rot="-5400000">
              <a:off x="4656" y="2860"/>
              <a:ext cx="0" cy="5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2" name="Line 98">
              <a:extLst>
                <a:ext uri="{FF2B5EF4-FFF2-40B4-BE49-F238E27FC236}">
                  <a16:creationId xmlns:a16="http://schemas.microsoft.com/office/drawing/2014/main" id="{50F65739-D9F5-790F-C284-46B28E2120F4}"/>
                </a:ext>
              </a:extLst>
            </p:cNvPr>
            <p:cNvSpPr>
              <a:spLocks noChangeShapeType="1"/>
            </p:cNvSpPr>
            <p:nvPr/>
          </p:nvSpPr>
          <p:spPr bwMode="auto">
            <a:xfrm rot="5400000" flipH="1">
              <a:off x="3984" y="2860"/>
              <a:ext cx="0" cy="5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3" name="Line 99">
              <a:extLst>
                <a:ext uri="{FF2B5EF4-FFF2-40B4-BE49-F238E27FC236}">
                  <a16:creationId xmlns:a16="http://schemas.microsoft.com/office/drawing/2014/main" id="{6365F04C-8703-89E6-B1F5-2097CB661FCE}"/>
                </a:ext>
              </a:extLst>
            </p:cNvPr>
            <p:cNvSpPr>
              <a:spLocks noChangeShapeType="1"/>
            </p:cNvSpPr>
            <p:nvPr/>
          </p:nvSpPr>
          <p:spPr bwMode="auto">
            <a:xfrm flipH="1">
              <a:off x="3715" y="3192"/>
              <a:ext cx="538" cy="571"/>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4" name="Line 100">
              <a:extLst>
                <a:ext uri="{FF2B5EF4-FFF2-40B4-BE49-F238E27FC236}">
                  <a16:creationId xmlns:a16="http://schemas.microsoft.com/office/drawing/2014/main" id="{7E3C6D04-E0F9-71FE-18B5-44C0CDED71E0}"/>
                </a:ext>
              </a:extLst>
            </p:cNvPr>
            <p:cNvSpPr>
              <a:spLocks noChangeShapeType="1"/>
            </p:cNvSpPr>
            <p:nvPr/>
          </p:nvSpPr>
          <p:spPr bwMode="auto">
            <a:xfrm flipV="1">
              <a:off x="4387" y="2558"/>
              <a:ext cx="538" cy="50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5" name="Line 101">
              <a:extLst>
                <a:ext uri="{FF2B5EF4-FFF2-40B4-BE49-F238E27FC236}">
                  <a16:creationId xmlns:a16="http://schemas.microsoft.com/office/drawing/2014/main" id="{171459B5-DCF9-60FC-8583-DE40DF3FADE3}"/>
                </a:ext>
              </a:extLst>
            </p:cNvPr>
            <p:cNvSpPr>
              <a:spLocks noChangeShapeType="1"/>
            </p:cNvSpPr>
            <p:nvPr/>
          </p:nvSpPr>
          <p:spPr bwMode="auto">
            <a:xfrm>
              <a:off x="4387" y="3192"/>
              <a:ext cx="538" cy="50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6" name="Line 102">
              <a:extLst>
                <a:ext uri="{FF2B5EF4-FFF2-40B4-BE49-F238E27FC236}">
                  <a16:creationId xmlns:a16="http://schemas.microsoft.com/office/drawing/2014/main" id="{4089E85C-466D-5F12-58B1-FF3DBA234D20}"/>
                </a:ext>
              </a:extLst>
            </p:cNvPr>
            <p:cNvSpPr>
              <a:spLocks noChangeShapeType="1"/>
            </p:cNvSpPr>
            <p:nvPr/>
          </p:nvSpPr>
          <p:spPr bwMode="auto">
            <a:xfrm flipH="1" flipV="1">
              <a:off x="3715" y="2494"/>
              <a:ext cx="538" cy="571"/>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7" name="Text Box 103">
              <a:extLst>
                <a:ext uri="{FF2B5EF4-FFF2-40B4-BE49-F238E27FC236}">
                  <a16:creationId xmlns:a16="http://schemas.microsoft.com/office/drawing/2014/main" id="{E3AC77E3-D27B-A11B-238D-4BE9F0F99F2F}"/>
                </a:ext>
              </a:extLst>
            </p:cNvPr>
            <p:cNvSpPr txBox="1">
              <a:spLocks noChangeArrowheads="1"/>
            </p:cNvSpPr>
            <p:nvPr/>
          </p:nvSpPr>
          <p:spPr bwMode="auto">
            <a:xfrm>
              <a:off x="2688" y="2016"/>
              <a:ext cx="1280" cy="294"/>
            </a:xfrm>
            <a:prstGeom prst="rect">
              <a:avLst/>
            </a:prstGeom>
            <a:noFill/>
            <a:ln w="9525">
              <a:solidFill>
                <a:srgbClr val="FF99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660066"/>
                  </a:solidFill>
                  <a:latin typeface="微软雅黑" panose="020B0503020204020204" pitchFamily="34" charset="-122"/>
                  <a:ea typeface="微软雅黑" panose="020B0503020204020204" pitchFamily="34" charset="-122"/>
                </a:rPr>
                <a:t>第三布里渊区</a:t>
              </a:r>
            </a:p>
          </p:txBody>
        </p:sp>
        <p:sp>
          <p:nvSpPr>
            <p:cNvPr id="34878" name="Line 104">
              <a:extLst>
                <a:ext uri="{FF2B5EF4-FFF2-40B4-BE49-F238E27FC236}">
                  <a16:creationId xmlns:a16="http://schemas.microsoft.com/office/drawing/2014/main" id="{A5441D86-B03D-0576-1F8F-F8F72E05C3FE}"/>
                </a:ext>
              </a:extLst>
            </p:cNvPr>
            <p:cNvSpPr>
              <a:spLocks noChangeShapeType="1"/>
            </p:cNvSpPr>
            <p:nvPr/>
          </p:nvSpPr>
          <p:spPr bwMode="auto">
            <a:xfrm>
              <a:off x="3360" y="2352"/>
              <a:ext cx="288"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29793" name="Group 105">
            <a:extLst>
              <a:ext uri="{FF2B5EF4-FFF2-40B4-BE49-F238E27FC236}">
                <a16:creationId xmlns:a16="http://schemas.microsoft.com/office/drawing/2014/main" id="{C0A1E76F-3E86-0958-19A1-367BB1616F85}"/>
              </a:ext>
            </a:extLst>
          </p:cNvPr>
          <p:cNvGrpSpPr>
            <a:grpSpLocks/>
          </p:cNvGrpSpPr>
          <p:nvPr/>
        </p:nvGrpSpPr>
        <p:grpSpPr bwMode="auto">
          <a:xfrm>
            <a:off x="4699000" y="3125788"/>
            <a:ext cx="3200400" cy="2819400"/>
            <a:chOff x="816" y="2112"/>
            <a:chExt cx="2016" cy="1776"/>
          </a:xfrm>
        </p:grpSpPr>
        <p:sp>
          <p:nvSpPr>
            <p:cNvPr id="34828" name="Line 106">
              <a:extLst>
                <a:ext uri="{FF2B5EF4-FFF2-40B4-BE49-F238E27FC236}">
                  <a16:creationId xmlns:a16="http://schemas.microsoft.com/office/drawing/2014/main" id="{BCE97036-3B04-47E7-3C46-765B02D84D2E}"/>
                </a:ext>
              </a:extLst>
            </p:cNvPr>
            <p:cNvSpPr>
              <a:spLocks noChangeShapeType="1"/>
            </p:cNvSpPr>
            <p:nvPr/>
          </p:nvSpPr>
          <p:spPr bwMode="auto">
            <a:xfrm>
              <a:off x="816" y="2302"/>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29" name="Line 107">
              <a:extLst>
                <a:ext uri="{FF2B5EF4-FFF2-40B4-BE49-F238E27FC236}">
                  <a16:creationId xmlns:a16="http://schemas.microsoft.com/office/drawing/2014/main" id="{85EA887D-22D9-7C7C-8109-A3370A27A626}"/>
                </a:ext>
              </a:extLst>
            </p:cNvPr>
            <p:cNvSpPr>
              <a:spLocks noChangeShapeType="1"/>
            </p:cNvSpPr>
            <p:nvPr/>
          </p:nvSpPr>
          <p:spPr bwMode="auto">
            <a:xfrm>
              <a:off x="816" y="2592"/>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0" name="Line 108">
              <a:extLst>
                <a:ext uri="{FF2B5EF4-FFF2-40B4-BE49-F238E27FC236}">
                  <a16:creationId xmlns:a16="http://schemas.microsoft.com/office/drawing/2014/main" id="{91115AE6-E6B7-18DD-9EAA-7AD5B3F52014}"/>
                </a:ext>
              </a:extLst>
            </p:cNvPr>
            <p:cNvSpPr>
              <a:spLocks noChangeShapeType="1"/>
            </p:cNvSpPr>
            <p:nvPr/>
          </p:nvSpPr>
          <p:spPr bwMode="auto">
            <a:xfrm>
              <a:off x="816" y="2937"/>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1" name="Line 109">
              <a:extLst>
                <a:ext uri="{FF2B5EF4-FFF2-40B4-BE49-F238E27FC236}">
                  <a16:creationId xmlns:a16="http://schemas.microsoft.com/office/drawing/2014/main" id="{BB72333A-07DD-3FEF-42B3-BF903D29DD44}"/>
                </a:ext>
              </a:extLst>
            </p:cNvPr>
            <p:cNvSpPr>
              <a:spLocks noChangeShapeType="1"/>
            </p:cNvSpPr>
            <p:nvPr/>
          </p:nvSpPr>
          <p:spPr bwMode="auto">
            <a:xfrm>
              <a:off x="816" y="3264"/>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2" name="Line 110">
              <a:extLst>
                <a:ext uri="{FF2B5EF4-FFF2-40B4-BE49-F238E27FC236}">
                  <a16:creationId xmlns:a16="http://schemas.microsoft.com/office/drawing/2014/main" id="{18BBB0D4-4326-61BB-AF51-62A7F13B6C05}"/>
                </a:ext>
              </a:extLst>
            </p:cNvPr>
            <p:cNvSpPr>
              <a:spLocks noChangeShapeType="1"/>
            </p:cNvSpPr>
            <p:nvPr/>
          </p:nvSpPr>
          <p:spPr bwMode="auto">
            <a:xfrm>
              <a:off x="816" y="3600"/>
              <a:ext cx="201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3" name="Line 111">
              <a:extLst>
                <a:ext uri="{FF2B5EF4-FFF2-40B4-BE49-F238E27FC236}">
                  <a16:creationId xmlns:a16="http://schemas.microsoft.com/office/drawing/2014/main" id="{FBFEFFA5-F657-7E0F-2100-B6F435E45B3B}"/>
                </a:ext>
              </a:extLst>
            </p:cNvPr>
            <p:cNvSpPr>
              <a:spLocks noChangeShapeType="1"/>
            </p:cNvSpPr>
            <p:nvPr/>
          </p:nvSpPr>
          <p:spPr bwMode="auto">
            <a:xfrm>
              <a:off x="1152" y="2112"/>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4" name="Line 112">
              <a:extLst>
                <a:ext uri="{FF2B5EF4-FFF2-40B4-BE49-F238E27FC236}">
                  <a16:creationId xmlns:a16="http://schemas.microsoft.com/office/drawing/2014/main" id="{685A81FC-6AFD-F1D5-527F-630C47720531}"/>
                </a:ext>
              </a:extLst>
            </p:cNvPr>
            <p:cNvSpPr>
              <a:spLocks noChangeShapeType="1"/>
            </p:cNvSpPr>
            <p:nvPr/>
          </p:nvSpPr>
          <p:spPr bwMode="auto">
            <a:xfrm>
              <a:off x="1488" y="2112"/>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5" name="Line 113">
              <a:extLst>
                <a:ext uri="{FF2B5EF4-FFF2-40B4-BE49-F238E27FC236}">
                  <a16:creationId xmlns:a16="http://schemas.microsoft.com/office/drawing/2014/main" id="{063BAF6B-1286-ECD1-BFA8-741D078F3F3F}"/>
                </a:ext>
              </a:extLst>
            </p:cNvPr>
            <p:cNvSpPr>
              <a:spLocks noChangeShapeType="1"/>
            </p:cNvSpPr>
            <p:nvPr/>
          </p:nvSpPr>
          <p:spPr bwMode="auto">
            <a:xfrm>
              <a:off x="1824" y="2112"/>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6" name="Line 114">
              <a:extLst>
                <a:ext uri="{FF2B5EF4-FFF2-40B4-BE49-F238E27FC236}">
                  <a16:creationId xmlns:a16="http://schemas.microsoft.com/office/drawing/2014/main" id="{E832AAB6-F89F-D49A-AB5E-B4483E4928FF}"/>
                </a:ext>
              </a:extLst>
            </p:cNvPr>
            <p:cNvSpPr>
              <a:spLocks noChangeShapeType="1"/>
            </p:cNvSpPr>
            <p:nvPr/>
          </p:nvSpPr>
          <p:spPr bwMode="auto">
            <a:xfrm>
              <a:off x="2160" y="2112"/>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7" name="Line 115">
              <a:extLst>
                <a:ext uri="{FF2B5EF4-FFF2-40B4-BE49-F238E27FC236}">
                  <a16:creationId xmlns:a16="http://schemas.microsoft.com/office/drawing/2014/main" id="{3BEFA739-0C54-2D37-7E74-B1809748FEA1}"/>
                </a:ext>
              </a:extLst>
            </p:cNvPr>
            <p:cNvSpPr>
              <a:spLocks noChangeShapeType="1"/>
            </p:cNvSpPr>
            <p:nvPr/>
          </p:nvSpPr>
          <p:spPr bwMode="auto">
            <a:xfrm>
              <a:off x="2496" y="2112"/>
              <a:ext cx="0" cy="17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38" name="Oval 116">
              <a:extLst>
                <a:ext uri="{FF2B5EF4-FFF2-40B4-BE49-F238E27FC236}">
                  <a16:creationId xmlns:a16="http://schemas.microsoft.com/office/drawing/2014/main" id="{9FFB202B-656B-3F05-308B-BE498C029D13}"/>
                </a:ext>
              </a:extLst>
            </p:cNvPr>
            <p:cNvSpPr>
              <a:spLocks noChangeArrowheads="1"/>
            </p:cNvSpPr>
            <p:nvPr/>
          </p:nvSpPr>
          <p:spPr bwMode="auto">
            <a:xfrm>
              <a:off x="1757" y="2873"/>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39" name="Oval 117">
              <a:extLst>
                <a:ext uri="{FF2B5EF4-FFF2-40B4-BE49-F238E27FC236}">
                  <a16:creationId xmlns:a16="http://schemas.microsoft.com/office/drawing/2014/main" id="{F6F559E5-96F1-749C-86F3-A59CCF4EC43F}"/>
                </a:ext>
              </a:extLst>
            </p:cNvPr>
            <p:cNvSpPr>
              <a:spLocks noChangeArrowheads="1"/>
            </p:cNvSpPr>
            <p:nvPr/>
          </p:nvSpPr>
          <p:spPr bwMode="auto">
            <a:xfrm>
              <a:off x="1085" y="2239"/>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40" name="Oval 118">
              <a:extLst>
                <a:ext uri="{FF2B5EF4-FFF2-40B4-BE49-F238E27FC236}">
                  <a16:creationId xmlns:a16="http://schemas.microsoft.com/office/drawing/2014/main" id="{7ED555A0-6520-CEF0-16F6-38016D74AEC2}"/>
                </a:ext>
              </a:extLst>
            </p:cNvPr>
            <p:cNvSpPr>
              <a:spLocks noChangeArrowheads="1"/>
            </p:cNvSpPr>
            <p:nvPr/>
          </p:nvSpPr>
          <p:spPr bwMode="auto">
            <a:xfrm>
              <a:off x="1085" y="2873"/>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41" name="Oval 119">
              <a:extLst>
                <a:ext uri="{FF2B5EF4-FFF2-40B4-BE49-F238E27FC236}">
                  <a16:creationId xmlns:a16="http://schemas.microsoft.com/office/drawing/2014/main" id="{661FC92B-E15A-B017-AB18-A8B854AFBF90}"/>
                </a:ext>
              </a:extLst>
            </p:cNvPr>
            <p:cNvSpPr>
              <a:spLocks noChangeArrowheads="1"/>
            </p:cNvSpPr>
            <p:nvPr/>
          </p:nvSpPr>
          <p:spPr bwMode="auto">
            <a:xfrm>
              <a:off x="1757" y="2239"/>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42" name="Oval 120">
              <a:extLst>
                <a:ext uri="{FF2B5EF4-FFF2-40B4-BE49-F238E27FC236}">
                  <a16:creationId xmlns:a16="http://schemas.microsoft.com/office/drawing/2014/main" id="{CB0A9EBF-3DB7-DDBC-9A22-3015CAB64521}"/>
                </a:ext>
              </a:extLst>
            </p:cNvPr>
            <p:cNvSpPr>
              <a:spLocks noChangeArrowheads="1"/>
            </p:cNvSpPr>
            <p:nvPr/>
          </p:nvSpPr>
          <p:spPr bwMode="auto">
            <a:xfrm>
              <a:off x="2429" y="2873"/>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43" name="Oval 121">
              <a:extLst>
                <a:ext uri="{FF2B5EF4-FFF2-40B4-BE49-F238E27FC236}">
                  <a16:creationId xmlns:a16="http://schemas.microsoft.com/office/drawing/2014/main" id="{B90B55A9-3188-4C40-507D-65DECDF60663}"/>
                </a:ext>
              </a:extLst>
            </p:cNvPr>
            <p:cNvSpPr>
              <a:spLocks noChangeArrowheads="1"/>
            </p:cNvSpPr>
            <p:nvPr/>
          </p:nvSpPr>
          <p:spPr bwMode="auto">
            <a:xfrm>
              <a:off x="2429" y="2239"/>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44" name="Oval 122">
              <a:extLst>
                <a:ext uri="{FF2B5EF4-FFF2-40B4-BE49-F238E27FC236}">
                  <a16:creationId xmlns:a16="http://schemas.microsoft.com/office/drawing/2014/main" id="{0D2E00D9-2AD8-42E6-869D-6A3FE0B1683E}"/>
                </a:ext>
              </a:extLst>
            </p:cNvPr>
            <p:cNvSpPr>
              <a:spLocks noChangeArrowheads="1"/>
            </p:cNvSpPr>
            <p:nvPr/>
          </p:nvSpPr>
          <p:spPr bwMode="auto">
            <a:xfrm>
              <a:off x="1085" y="3507"/>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45" name="Oval 123">
              <a:extLst>
                <a:ext uri="{FF2B5EF4-FFF2-40B4-BE49-F238E27FC236}">
                  <a16:creationId xmlns:a16="http://schemas.microsoft.com/office/drawing/2014/main" id="{806FEE97-FBF4-21A7-A8D5-513808E68902}"/>
                </a:ext>
              </a:extLst>
            </p:cNvPr>
            <p:cNvSpPr>
              <a:spLocks noChangeArrowheads="1"/>
            </p:cNvSpPr>
            <p:nvPr/>
          </p:nvSpPr>
          <p:spPr bwMode="auto">
            <a:xfrm>
              <a:off x="1757" y="3507"/>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4846" name="Oval 124">
              <a:extLst>
                <a:ext uri="{FF2B5EF4-FFF2-40B4-BE49-F238E27FC236}">
                  <a16:creationId xmlns:a16="http://schemas.microsoft.com/office/drawing/2014/main" id="{C078BE61-E9CB-891C-2763-6C2E7004830E}"/>
                </a:ext>
              </a:extLst>
            </p:cNvPr>
            <p:cNvSpPr>
              <a:spLocks noChangeArrowheads="1"/>
            </p:cNvSpPr>
            <p:nvPr/>
          </p:nvSpPr>
          <p:spPr bwMode="auto">
            <a:xfrm>
              <a:off x="2429" y="3507"/>
              <a:ext cx="134" cy="127"/>
            </a:xfrm>
            <a:prstGeom prst="ellipse">
              <a:avLst/>
            </a:prstGeom>
            <a:solidFill>
              <a:schemeClr val="tx1"/>
            </a:solidFill>
            <a:ln w="9525">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93"/>
                                        </p:tgtEl>
                                        <p:attrNameLst>
                                          <p:attrName>style.visibility</p:attrName>
                                        </p:attrNameLst>
                                      </p:cBhvr>
                                      <p:to>
                                        <p:strVal val="visible"/>
                                      </p:to>
                                    </p:set>
                                    <p:anim calcmode="lin" valueType="num">
                                      <p:cBhvr additive="base">
                                        <p:cTn id="7" dur="500" fill="hold"/>
                                        <p:tgtEl>
                                          <p:spTgt spid="29793"/>
                                        </p:tgtEl>
                                        <p:attrNameLst>
                                          <p:attrName>ppt_x</p:attrName>
                                        </p:attrNameLst>
                                      </p:cBhvr>
                                      <p:tavLst>
                                        <p:tav tm="0">
                                          <p:val>
                                            <p:strVal val="#ppt_x"/>
                                          </p:val>
                                        </p:tav>
                                        <p:tav tm="100000">
                                          <p:val>
                                            <p:strVal val="#ppt_x"/>
                                          </p:val>
                                        </p:tav>
                                      </p:tavLst>
                                    </p:anim>
                                    <p:anim calcmode="lin" valueType="num">
                                      <p:cBhvr additive="base">
                                        <p:cTn id="8" dur="500" fill="hold"/>
                                        <p:tgtEl>
                                          <p:spTgt spid="297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dissolve">
                                      <p:cBhvr>
                                        <p:cTn id="18" dur="500"/>
                                        <p:tgtEl>
                                          <p:spTgt spid="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dissolve">
                                      <p:cBhvr>
                                        <p:cTn id="23" dur="500"/>
                                        <p:tgtEl>
                                          <p:spTgt spid="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356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356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3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CA29DA7-E220-1236-4F2C-D2E71351853A}"/>
              </a:ext>
            </a:extLst>
          </p:cNvPr>
          <p:cNvSpPr>
            <a:spLocks noGrp="1" noRot="1"/>
          </p:cNvSpPr>
          <p:nvPr>
            <p:ph type="title" idx="4294967295"/>
          </p:nvPr>
        </p:nvSpPr>
        <p:spPr>
          <a:xfrm>
            <a:off x="1055688" y="190500"/>
            <a:ext cx="7010400" cy="1527175"/>
          </a:xfrm>
          <a:solidFill>
            <a:srgbClr val="FFFFFF"/>
          </a:solidFill>
        </p:spPr>
        <p:txBody>
          <a:bodyPr/>
          <a:lstStyle/>
          <a:p>
            <a:r>
              <a:rPr lang="zh-CN" altLang="en-US" sz="4000" b="1">
                <a:solidFill>
                  <a:srgbClr val="7030A0"/>
                </a:solidFill>
                <a:latin typeface="微软雅黑" panose="020B0503020204020204" pitchFamily="34" charset="-122"/>
                <a:ea typeface="微软雅黑" panose="020B0503020204020204" pitchFamily="34" charset="-122"/>
              </a:rPr>
              <a:t>简单立方晶格的基矢和原胞</a:t>
            </a:r>
          </a:p>
        </p:txBody>
      </p:sp>
      <p:sp>
        <p:nvSpPr>
          <p:cNvPr id="35843" name="Rectangle 6">
            <a:extLst>
              <a:ext uri="{FF2B5EF4-FFF2-40B4-BE49-F238E27FC236}">
                <a16:creationId xmlns:a16="http://schemas.microsoft.com/office/drawing/2014/main" id="{ED58771D-FFFD-58BC-C8F8-079905123FB3}"/>
              </a:ext>
            </a:extLst>
          </p:cNvPr>
          <p:cNvSpPr>
            <a:spLocks noGrp="1" noRot="1"/>
          </p:cNvSpPr>
          <p:nvPr>
            <p:ph type="body" idx="4294967295"/>
          </p:nvPr>
        </p:nvSpPr>
        <p:spPr>
          <a:xfrm>
            <a:off x="1331913" y="1628775"/>
            <a:ext cx="1655762" cy="647700"/>
          </a:xfrm>
          <a:solidFill>
            <a:srgbClr val="FFFFFF"/>
          </a:solidFill>
        </p:spPr>
        <p:txBody>
          <a:bodyPr/>
          <a:lstStyle/>
          <a:p>
            <a:r>
              <a:rPr lang="zh-CN" altLang="en-US" b="1">
                <a:solidFill>
                  <a:srgbClr val="FF0000"/>
                </a:solidFill>
                <a:latin typeface="微软雅黑" panose="020B0503020204020204" pitchFamily="34" charset="-122"/>
                <a:ea typeface="微软雅黑" panose="020B0503020204020204" pitchFamily="34" charset="-122"/>
              </a:rPr>
              <a:t>原胞</a:t>
            </a:r>
          </a:p>
        </p:txBody>
      </p:sp>
      <p:graphicFrame>
        <p:nvGraphicFramePr>
          <p:cNvPr id="35844" name="Object 4">
            <a:extLst>
              <a:ext uri="{FF2B5EF4-FFF2-40B4-BE49-F238E27FC236}">
                <a16:creationId xmlns:a16="http://schemas.microsoft.com/office/drawing/2014/main" id="{588E0B26-A9FB-26D8-389C-6DB44F282731}"/>
              </a:ext>
            </a:extLst>
          </p:cNvPr>
          <p:cNvGraphicFramePr>
            <a:graphicFrameLocks noGrp="1" noChangeAspect="1"/>
          </p:cNvGraphicFramePr>
          <p:nvPr>
            <p:ph idx="4294967295"/>
          </p:nvPr>
        </p:nvGraphicFramePr>
        <p:xfrm>
          <a:off x="4976813" y="2230438"/>
          <a:ext cx="1679575" cy="2282825"/>
        </p:xfrm>
        <a:graphic>
          <a:graphicData uri="http://schemas.openxmlformats.org/presentationml/2006/ole">
            <mc:AlternateContent xmlns:mc="http://schemas.openxmlformats.org/markup-compatibility/2006">
              <mc:Choice xmlns:v="urn:schemas-microsoft-com:vml" Requires="v">
                <p:oleObj name="Equation" r:id="rId2" imgW="990600" imgH="1346200" progId="Equation.DSMT4">
                  <p:embed/>
                </p:oleObj>
              </mc:Choice>
              <mc:Fallback>
                <p:oleObj name="Equation" r:id="rId2" imgW="990600" imgH="1346200" progId="Equation.DSMT4">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813" y="2230438"/>
                        <a:ext cx="16795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845" name="Group 11">
            <a:extLst>
              <a:ext uri="{FF2B5EF4-FFF2-40B4-BE49-F238E27FC236}">
                <a16:creationId xmlns:a16="http://schemas.microsoft.com/office/drawing/2014/main" id="{3BF00AF6-303C-E101-E86B-888CFEF72E6E}"/>
              </a:ext>
            </a:extLst>
          </p:cNvPr>
          <p:cNvGrpSpPr>
            <a:grpSpLocks/>
          </p:cNvGrpSpPr>
          <p:nvPr/>
        </p:nvGrpSpPr>
        <p:grpSpPr bwMode="auto">
          <a:xfrm>
            <a:off x="1116013" y="2708275"/>
            <a:ext cx="2725737" cy="2827338"/>
            <a:chOff x="4604" y="2259"/>
            <a:chExt cx="2119" cy="2063"/>
          </a:xfrm>
        </p:grpSpPr>
        <p:sp>
          <p:nvSpPr>
            <p:cNvPr id="35853" name="Line 12">
              <a:extLst>
                <a:ext uri="{FF2B5EF4-FFF2-40B4-BE49-F238E27FC236}">
                  <a16:creationId xmlns:a16="http://schemas.microsoft.com/office/drawing/2014/main" id="{A86260EF-BAA3-9683-94A6-DDDEDB649C35}"/>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54" name="Line 13">
              <a:extLst>
                <a:ext uri="{FF2B5EF4-FFF2-40B4-BE49-F238E27FC236}">
                  <a16:creationId xmlns:a16="http://schemas.microsoft.com/office/drawing/2014/main" id="{B195D7AC-2B19-D55A-A862-75B4B0DFFCD9}"/>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55" name="Line 14">
              <a:extLst>
                <a:ext uri="{FF2B5EF4-FFF2-40B4-BE49-F238E27FC236}">
                  <a16:creationId xmlns:a16="http://schemas.microsoft.com/office/drawing/2014/main" id="{B8EECCA8-A1EE-6DAD-AB19-84E111D049C5}"/>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56" name="Line 15">
              <a:extLst>
                <a:ext uri="{FF2B5EF4-FFF2-40B4-BE49-F238E27FC236}">
                  <a16:creationId xmlns:a16="http://schemas.microsoft.com/office/drawing/2014/main" id="{B96B4538-1C91-CE73-8E74-1792EFE0BA58}"/>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57" name="Line 16">
              <a:extLst>
                <a:ext uri="{FF2B5EF4-FFF2-40B4-BE49-F238E27FC236}">
                  <a16:creationId xmlns:a16="http://schemas.microsoft.com/office/drawing/2014/main" id="{AED95481-E70D-0427-4C35-C99D20F4574A}"/>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58" name="Line 17">
              <a:extLst>
                <a:ext uri="{FF2B5EF4-FFF2-40B4-BE49-F238E27FC236}">
                  <a16:creationId xmlns:a16="http://schemas.microsoft.com/office/drawing/2014/main" id="{4CAE6D0A-2D87-C91E-2B15-F3D8DE4B015D}"/>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59" name="Line 18">
              <a:extLst>
                <a:ext uri="{FF2B5EF4-FFF2-40B4-BE49-F238E27FC236}">
                  <a16:creationId xmlns:a16="http://schemas.microsoft.com/office/drawing/2014/main" id="{07CBA93D-0D6C-7585-66E2-DD63255D38EB}"/>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60" name="Line 19">
              <a:extLst>
                <a:ext uri="{FF2B5EF4-FFF2-40B4-BE49-F238E27FC236}">
                  <a16:creationId xmlns:a16="http://schemas.microsoft.com/office/drawing/2014/main" id="{7D46D813-DA8B-5236-4949-96561ADA3B4A}"/>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61" name="Line 20">
              <a:extLst>
                <a:ext uri="{FF2B5EF4-FFF2-40B4-BE49-F238E27FC236}">
                  <a16:creationId xmlns:a16="http://schemas.microsoft.com/office/drawing/2014/main" id="{58981F85-44CD-A7F8-57A6-E7D1279A738F}"/>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62" name="Line 21">
              <a:extLst>
                <a:ext uri="{FF2B5EF4-FFF2-40B4-BE49-F238E27FC236}">
                  <a16:creationId xmlns:a16="http://schemas.microsoft.com/office/drawing/2014/main" id="{6A2397B1-1035-89AC-E601-EFB34AC2D837}"/>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63" name="Line 22">
              <a:extLst>
                <a:ext uri="{FF2B5EF4-FFF2-40B4-BE49-F238E27FC236}">
                  <a16:creationId xmlns:a16="http://schemas.microsoft.com/office/drawing/2014/main" id="{92AE0EF0-5BC9-73E3-750D-22CAC2CB00DA}"/>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64" name="Line 23">
              <a:extLst>
                <a:ext uri="{FF2B5EF4-FFF2-40B4-BE49-F238E27FC236}">
                  <a16:creationId xmlns:a16="http://schemas.microsoft.com/office/drawing/2014/main" id="{BF4B9235-0359-33AF-1494-39DF20458813}"/>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65" name="Oval 24">
              <a:extLst>
                <a:ext uri="{FF2B5EF4-FFF2-40B4-BE49-F238E27FC236}">
                  <a16:creationId xmlns:a16="http://schemas.microsoft.com/office/drawing/2014/main" id="{DFBF6BD5-711D-B147-4DEF-3275F8F66CB2}"/>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35866" name="Oval 25">
              <a:extLst>
                <a:ext uri="{FF2B5EF4-FFF2-40B4-BE49-F238E27FC236}">
                  <a16:creationId xmlns:a16="http://schemas.microsoft.com/office/drawing/2014/main" id="{55482307-4DCD-8A95-F52B-A2AE1414B741}"/>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35867" name="Oval 26">
              <a:extLst>
                <a:ext uri="{FF2B5EF4-FFF2-40B4-BE49-F238E27FC236}">
                  <a16:creationId xmlns:a16="http://schemas.microsoft.com/office/drawing/2014/main" id="{EC6F6609-D2C7-1D4C-E28D-C73872B9DD52}"/>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35868" name="Oval 27">
              <a:extLst>
                <a:ext uri="{FF2B5EF4-FFF2-40B4-BE49-F238E27FC236}">
                  <a16:creationId xmlns:a16="http://schemas.microsoft.com/office/drawing/2014/main" id="{72896244-19C3-8E41-D8C7-F552071FEA8B}"/>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35869" name="Oval 28">
              <a:extLst>
                <a:ext uri="{FF2B5EF4-FFF2-40B4-BE49-F238E27FC236}">
                  <a16:creationId xmlns:a16="http://schemas.microsoft.com/office/drawing/2014/main" id="{73D1703B-00CD-4358-738B-1950B8438340}"/>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35870" name="Oval 29">
              <a:extLst>
                <a:ext uri="{FF2B5EF4-FFF2-40B4-BE49-F238E27FC236}">
                  <a16:creationId xmlns:a16="http://schemas.microsoft.com/office/drawing/2014/main" id="{5AA3611E-0690-E312-0552-421F7582766D}"/>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35871" name="Oval 30">
              <a:extLst>
                <a:ext uri="{FF2B5EF4-FFF2-40B4-BE49-F238E27FC236}">
                  <a16:creationId xmlns:a16="http://schemas.microsoft.com/office/drawing/2014/main" id="{0B97858D-14DA-4FEC-5D49-FF8786B335E2}"/>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35872" name="Oval 31">
              <a:extLst>
                <a:ext uri="{FF2B5EF4-FFF2-40B4-BE49-F238E27FC236}">
                  <a16:creationId xmlns:a16="http://schemas.microsoft.com/office/drawing/2014/main" id="{66C23E9D-3668-57BE-6AEE-339D13B58823}"/>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grpSp>
      <p:sp>
        <p:nvSpPr>
          <p:cNvPr id="35846" name="Line 34">
            <a:extLst>
              <a:ext uri="{FF2B5EF4-FFF2-40B4-BE49-F238E27FC236}">
                <a16:creationId xmlns:a16="http://schemas.microsoft.com/office/drawing/2014/main" id="{787E1888-5C39-468E-DF32-3F04C3BC4105}"/>
              </a:ext>
            </a:extLst>
          </p:cNvPr>
          <p:cNvSpPr>
            <a:spLocks noChangeShapeType="1"/>
          </p:cNvSpPr>
          <p:nvPr/>
        </p:nvSpPr>
        <p:spPr bwMode="auto">
          <a:xfrm flipV="1">
            <a:off x="1219200" y="4652963"/>
            <a:ext cx="720725" cy="7921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847" name="Line 35">
            <a:extLst>
              <a:ext uri="{FF2B5EF4-FFF2-40B4-BE49-F238E27FC236}">
                <a16:creationId xmlns:a16="http://schemas.microsoft.com/office/drawing/2014/main" id="{F6C7AB4E-F27A-7425-C5C7-C379D3D69225}"/>
              </a:ext>
            </a:extLst>
          </p:cNvPr>
          <p:cNvSpPr>
            <a:spLocks noChangeShapeType="1"/>
          </p:cNvSpPr>
          <p:nvPr/>
        </p:nvSpPr>
        <p:spPr bwMode="auto">
          <a:xfrm flipH="1" flipV="1">
            <a:off x="1187450" y="3429000"/>
            <a:ext cx="0" cy="20161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848" name="Line 36">
            <a:extLst>
              <a:ext uri="{FF2B5EF4-FFF2-40B4-BE49-F238E27FC236}">
                <a16:creationId xmlns:a16="http://schemas.microsoft.com/office/drawing/2014/main" id="{C1757576-875F-C3BE-2C90-CD671420C938}"/>
              </a:ext>
            </a:extLst>
          </p:cNvPr>
          <p:cNvSpPr>
            <a:spLocks noChangeShapeType="1"/>
          </p:cNvSpPr>
          <p:nvPr/>
        </p:nvSpPr>
        <p:spPr bwMode="auto">
          <a:xfrm flipV="1">
            <a:off x="1187450" y="5457825"/>
            <a:ext cx="18002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4586" name="Text Box 37">
            <a:extLst>
              <a:ext uri="{FF2B5EF4-FFF2-40B4-BE49-F238E27FC236}">
                <a16:creationId xmlns:a16="http://schemas.microsoft.com/office/drawing/2014/main" id="{6527C935-5482-AC22-90CE-6682E81FC0CE}"/>
              </a:ext>
            </a:extLst>
          </p:cNvPr>
          <p:cNvSpPr txBox="1">
            <a:spLocks noRot="1" noChangeAspect="1" noMove="1" noResize="1" noEditPoints="1" noAdjustHandles="1" noChangeArrowheads="1" noChangeShapeType="1" noTextEdit="1"/>
          </p:cNvSpPr>
          <p:nvPr/>
        </p:nvSpPr>
        <p:spPr bwMode="auto">
          <a:xfrm>
            <a:off x="2424715" y="5517924"/>
            <a:ext cx="625941" cy="513282"/>
          </a:xfrm>
          <a:prstGeom prst="rect">
            <a:avLst/>
          </a:prstGeom>
          <a:blipFill rotWithShape="1">
            <a:blip r:embed="rId4"/>
            <a:stretch>
              <a:fillRect/>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sp>
        <p:nvSpPr>
          <p:cNvPr id="24587" name="Text Box 38">
            <a:extLst>
              <a:ext uri="{FF2B5EF4-FFF2-40B4-BE49-F238E27FC236}">
                <a16:creationId xmlns:a16="http://schemas.microsoft.com/office/drawing/2014/main" id="{6693503B-58F8-71BA-2F59-B324285BBF4E}"/>
              </a:ext>
            </a:extLst>
          </p:cNvPr>
          <p:cNvSpPr txBox="1">
            <a:spLocks noRot="1" noChangeAspect="1" noMove="1" noResize="1" noEditPoints="1" noAdjustHandles="1" noChangeArrowheads="1" noChangeShapeType="1" noTextEdit="1"/>
          </p:cNvSpPr>
          <p:nvPr/>
        </p:nvSpPr>
        <p:spPr bwMode="auto">
          <a:xfrm>
            <a:off x="1431925" y="4143375"/>
            <a:ext cx="632353" cy="513282"/>
          </a:xfrm>
          <a:prstGeom prst="rect">
            <a:avLst/>
          </a:prstGeom>
          <a:blipFill rotWithShape="1">
            <a:blip r:embed="rId5"/>
            <a:stretch>
              <a:fillRect/>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sp>
        <p:nvSpPr>
          <p:cNvPr id="24588" name="Text Box 39">
            <a:extLst>
              <a:ext uri="{FF2B5EF4-FFF2-40B4-BE49-F238E27FC236}">
                <a16:creationId xmlns:a16="http://schemas.microsoft.com/office/drawing/2014/main" id="{7BB49769-4DC8-0C04-4A6A-BCCDCC6C9DE2}"/>
              </a:ext>
            </a:extLst>
          </p:cNvPr>
          <p:cNvSpPr txBox="1">
            <a:spLocks noRot="1" noChangeAspect="1" noMove="1" noResize="1" noEditPoints="1" noAdjustHandles="1" noChangeArrowheads="1" noChangeShapeType="1" noTextEdit="1"/>
          </p:cNvSpPr>
          <p:nvPr/>
        </p:nvSpPr>
        <p:spPr bwMode="auto">
          <a:xfrm>
            <a:off x="611560" y="3347766"/>
            <a:ext cx="625941" cy="513282"/>
          </a:xfrm>
          <a:prstGeom prst="rect">
            <a:avLst/>
          </a:prstGeom>
          <a:blipFill rotWithShape="1">
            <a:blip r:embed="rId6"/>
            <a:stretch>
              <a:fillRect/>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sp>
        <p:nvSpPr>
          <p:cNvPr id="35852" name="灯片编号占位符 33">
            <a:extLst>
              <a:ext uri="{FF2B5EF4-FFF2-40B4-BE49-F238E27FC236}">
                <a16:creationId xmlns:a16="http://schemas.microsoft.com/office/drawing/2014/main" id="{5CE01753-6B66-32FA-A151-F3BA85E4BA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F581E51-E592-4436-81AC-279A9A302BF7}"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18</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457FA89-5EA2-A05A-5434-DA9151A4C33A}"/>
              </a:ext>
            </a:extLst>
          </p:cNvPr>
          <p:cNvSpPr>
            <a:spLocks noGrp="1" noRot="1"/>
          </p:cNvSpPr>
          <p:nvPr>
            <p:ph type="title" idx="4294967295"/>
          </p:nvPr>
        </p:nvSpPr>
        <p:spPr>
          <a:xfrm>
            <a:off x="1609725" y="414338"/>
            <a:ext cx="5915025" cy="1143000"/>
          </a:xfrm>
          <a:solidFill>
            <a:srgbClr val="FFFFFF"/>
          </a:solidFill>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简单立方晶格的倒格子</a:t>
            </a:r>
          </a:p>
        </p:txBody>
      </p:sp>
      <p:sp>
        <p:nvSpPr>
          <p:cNvPr id="36867" name="Rectangle 3">
            <a:extLst>
              <a:ext uri="{FF2B5EF4-FFF2-40B4-BE49-F238E27FC236}">
                <a16:creationId xmlns:a16="http://schemas.microsoft.com/office/drawing/2014/main" id="{22CF9BD6-01AC-3A4E-1590-BC47A4108B48}"/>
              </a:ext>
            </a:extLst>
          </p:cNvPr>
          <p:cNvSpPr>
            <a:spLocks noGrp="1" noRot="1"/>
          </p:cNvSpPr>
          <p:nvPr>
            <p:ph type="body" idx="4294967295"/>
          </p:nvPr>
        </p:nvSpPr>
        <p:spPr>
          <a:xfrm>
            <a:off x="442913" y="2994025"/>
            <a:ext cx="8229600" cy="2881313"/>
          </a:xfrm>
          <a:solidFill>
            <a:srgbClr val="FFFFFF"/>
          </a:solidFill>
        </p:spPr>
        <p:txBody>
          <a:bodyPr/>
          <a:lstStyle/>
          <a:p>
            <a:r>
              <a:rPr lang="zh-CN" altLang="en-US" b="1">
                <a:latin typeface="Times New Roman" panose="02020603050405020304" pitchFamily="18" charset="0"/>
                <a:ea typeface="微软雅黑" panose="020B0503020204020204" pitchFamily="34" charset="-122"/>
                <a:cs typeface="Times New Roman" panose="02020603050405020304" pitchFamily="18" charset="0"/>
              </a:rPr>
              <a:t>倒格子为</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简单立方格子</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倒格基矢</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布里渊区</a:t>
            </a:r>
          </a:p>
          <a:p>
            <a:pPr lvl="2"/>
            <a:r>
              <a:rPr lang="zh-CN" altLang="en-US" b="1">
                <a:latin typeface="Times New Roman" panose="02020603050405020304" pitchFamily="18" charset="0"/>
                <a:ea typeface="微软雅黑" panose="020B0503020204020204" pitchFamily="34" charset="-122"/>
                <a:cs typeface="Times New Roman" panose="02020603050405020304" pitchFamily="18" charset="0"/>
              </a:rPr>
              <a:t>边长</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p>
          <a:p>
            <a:pPr lvl="2"/>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体积</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3</a:t>
            </a:r>
          </a:p>
          <a:p>
            <a:pPr lvl="2"/>
            <a:endPar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graphicFrame>
        <p:nvGraphicFramePr>
          <p:cNvPr id="36868" name="Object 4">
            <a:extLst>
              <a:ext uri="{FF2B5EF4-FFF2-40B4-BE49-F238E27FC236}">
                <a16:creationId xmlns:a16="http://schemas.microsoft.com/office/drawing/2014/main" id="{17AC0CF5-DE0E-BCDB-4736-85FC30933150}"/>
              </a:ext>
            </a:extLst>
          </p:cNvPr>
          <p:cNvGraphicFramePr>
            <a:graphicFrameLocks noGrp="1" noChangeAspect="1"/>
          </p:cNvGraphicFramePr>
          <p:nvPr>
            <p:ph sz="half" idx="4294967295"/>
          </p:nvPr>
        </p:nvGraphicFramePr>
        <p:xfrm>
          <a:off x="5178425" y="2328863"/>
          <a:ext cx="2049463" cy="2997200"/>
        </p:xfrm>
        <a:graphic>
          <a:graphicData uri="http://schemas.openxmlformats.org/presentationml/2006/ole">
            <mc:AlternateContent xmlns:mc="http://schemas.openxmlformats.org/markup-compatibility/2006">
              <mc:Choice xmlns:v="urn:schemas-microsoft-com:vml" Requires="v">
                <p:oleObj name="Equation" r:id="rId2" imgW="1511300" imgH="2209800" progId="Equation.DSMT4">
                  <p:embed/>
                </p:oleObj>
              </mc:Choice>
              <mc:Fallback>
                <p:oleObj name="Equation" r:id="rId2" imgW="1511300" imgH="2209800" progId="Equation.DSMT4">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425" y="2328863"/>
                        <a:ext cx="2049463" cy="299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3">
            <a:extLst>
              <a:ext uri="{FF2B5EF4-FFF2-40B4-BE49-F238E27FC236}">
                <a16:creationId xmlns:a16="http://schemas.microsoft.com/office/drawing/2014/main" id="{19822969-C859-9620-9B0A-DD630B49FF23}"/>
              </a:ext>
            </a:extLst>
          </p:cNvPr>
          <p:cNvGraphicFramePr>
            <a:graphicFrameLocks noChangeAspect="1"/>
          </p:cNvGraphicFramePr>
          <p:nvPr/>
        </p:nvGraphicFramePr>
        <p:xfrm>
          <a:off x="2562225" y="1439863"/>
          <a:ext cx="3990975" cy="693737"/>
        </p:xfrm>
        <a:graphic>
          <a:graphicData uri="http://schemas.openxmlformats.org/presentationml/2006/ole">
            <mc:AlternateContent xmlns:mc="http://schemas.openxmlformats.org/markup-compatibility/2006">
              <mc:Choice xmlns:v="urn:schemas-microsoft-com:vml" Requires="v">
                <p:oleObj name="Equation" r:id="rId4" imgW="1447172" imgH="253890" progId="Equation.DSMT4">
                  <p:embed/>
                </p:oleObj>
              </mc:Choice>
              <mc:Fallback>
                <p:oleObj name="Equation" r:id="rId4" imgW="1447172" imgH="25389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225" y="1439863"/>
                        <a:ext cx="39909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Line 8">
            <a:extLst>
              <a:ext uri="{FF2B5EF4-FFF2-40B4-BE49-F238E27FC236}">
                <a16:creationId xmlns:a16="http://schemas.microsoft.com/office/drawing/2014/main" id="{6077B4AF-8D07-D674-7D06-2B715038F877}"/>
              </a:ext>
            </a:extLst>
          </p:cNvPr>
          <p:cNvSpPr>
            <a:spLocks noChangeShapeType="1"/>
          </p:cNvSpPr>
          <p:nvPr/>
        </p:nvSpPr>
        <p:spPr bwMode="auto">
          <a:xfrm>
            <a:off x="2771775" y="3827463"/>
            <a:ext cx="22336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71" name="灯片编号占位符 8">
            <a:extLst>
              <a:ext uri="{FF2B5EF4-FFF2-40B4-BE49-F238E27FC236}">
                <a16:creationId xmlns:a16="http://schemas.microsoft.com/office/drawing/2014/main" id="{F0475ABC-EFD2-0374-7889-E6DA7A8BA3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20EF3BE-4726-4208-8664-654CC3F8763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3">
            <a:extLst>
              <a:ext uri="{FF2B5EF4-FFF2-40B4-BE49-F238E27FC236}">
                <a16:creationId xmlns:a16="http://schemas.microsoft.com/office/drawing/2014/main" id="{BEB61315-135B-216E-5F3A-CCAC509B9A9A}"/>
              </a:ext>
            </a:extLst>
          </p:cNvPr>
          <p:cNvSpPr>
            <a:spLocks noGrp="1"/>
          </p:cNvSpPr>
          <p:nvPr>
            <p:ph type="title"/>
          </p:nvPr>
        </p:nvSpPr>
        <p:spPr/>
        <p:txBody>
          <a:bodyPr/>
          <a:lstStyle/>
          <a:p>
            <a:r>
              <a:rPr lang="zh-CN" altLang="en-US"/>
              <a:t>球棍模型实验安排</a:t>
            </a:r>
          </a:p>
        </p:txBody>
      </p:sp>
      <p:pic>
        <p:nvPicPr>
          <p:cNvPr id="17411" name="图片 5">
            <a:extLst>
              <a:ext uri="{FF2B5EF4-FFF2-40B4-BE49-F238E27FC236}">
                <a16:creationId xmlns:a16="http://schemas.microsoft.com/office/drawing/2014/main" id="{BAA2B73F-26D5-7D1C-D006-1A40B89C7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231900"/>
            <a:ext cx="590867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FB25C9B-14C7-382D-7A58-0D2AD02D9BD7}"/>
              </a:ext>
            </a:extLst>
          </p:cNvPr>
          <p:cNvSpPr>
            <a:spLocks noGrp="1" noRot="1"/>
          </p:cNvSpPr>
          <p:nvPr>
            <p:ph type="title" idx="4294967295"/>
          </p:nvPr>
        </p:nvSpPr>
        <p:spPr>
          <a:xfrm>
            <a:off x="1066800" y="-26988"/>
            <a:ext cx="7010400" cy="1527176"/>
          </a:xfrm>
        </p:spPr>
        <p:txBody>
          <a:bodyPr/>
          <a:lstStyle/>
          <a:p>
            <a:r>
              <a:rPr lang="zh-CN" altLang="en-US" sz="4000" b="1">
                <a:solidFill>
                  <a:srgbClr val="7030A0"/>
                </a:solidFill>
                <a:latin typeface="微软雅黑" panose="020B0503020204020204" pitchFamily="34" charset="-122"/>
                <a:ea typeface="微软雅黑" panose="020B0503020204020204" pitchFamily="34" charset="-122"/>
              </a:rPr>
              <a:t>体心立方的原胞和基矢</a:t>
            </a:r>
          </a:p>
        </p:txBody>
      </p:sp>
      <p:graphicFrame>
        <p:nvGraphicFramePr>
          <p:cNvPr id="37891" name="Object 2">
            <a:extLst>
              <a:ext uri="{FF2B5EF4-FFF2-40B4-BE49-F238E27FC236}">
                <a16:creationId xmlns:a16="http://schemas.microsoft.com/office/drawing/2014/main" id="{2331086F-B826-4C8F-8E85-687ED139A10D}"/>
              </a:ext>
            </a:extLst>
          </p:cNvPr>
          <p:cNvGraphicFramePr>
            <a:graphicFrameLocks noChangeAspect="1"/>
          </p:cNvGraphicFramePr>
          <p:nvPr/>
        </p:nvGraphicFramePr>
        <p:xfrm>
          <a:off x="4140200" y="1125538"/>
          <a:ext cx="4508500" cy="2514600"/>
        </p:xfrm>
        <a:graphic>
          <a:graphicData uri="http://schemas.openxmlformats.org/presentationml/2006/ole">
            <mc:AlternateContent xmlns:mc="http://schemas.openxmlformats.org/markup-compatibility/2006">
              <mc:Choice xmlns:v="urn:schemas-microsoft-com:vml" Requires="v">
                <p:oleObj name="Equation" r:id="rId2" imgW="3530600" imgH="1968500" progId="Equation.DSMT4">
                  <p:embed/>
                </p:oleObj>
              </mc:Choice>
              <mc:Fallback>
                <p:oleObj name="Equation" r:id="rId2" imgW="3530600" imgH="19685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125538"/>
                        <a:ext cx="45085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892" name="Group 77">
            <a:extLst>
              <a:ext uri="{FF2B5EF4-FFF2-40B4-BE49-F238E27FC236}">
                <a16:creationId xmlns:a16="http://schemas.microsoft.com/office/drawing/2014/main" id="{DC94CC47-6003-3664-05F7-9FC938E6A1C8}"/>
              </a:ext>
            </a:extLst>
          </p:cNvPr>
          <p:cNvGrpSpPr>
            <a:grpSpLocks/>
          </p:cNvGrpSpPr>
          <p:nvPr/>
        </p:nvGrpSpPr>
        <p:grpSpPr bwMode="auto">
          <a:xfrm>
            <a:off x="250825" y="1341438"/>
            <a:ext cx="3598863" cy="3467100"/>
            <a:chOff x="4286" y="0"/>
            <a:chExt cx="2267" cy="2184"/>
          </a:xfrm>
        </p:grpSpPr>
        <p:pic>
          <p:nvPicPr>
            <p:cNvPr id="38054" name="Picture 4" descr="cubicbody-centered_w_rhombohedralprimitivecell_jpg">
              <a:extLst>
                <a:ext uri="{FF2B5EF4-FFF2-40B4-BE49-F238E27FC236}">
                  <a16:creationId xmlns:a16="http://schemas.microsoft.com/office/drawing/2014/main" id="{1AA1D19F-2D44-C942-833E-D01B2A327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275" r="15134"/>
            <a:stretch>
              <a:fillRect/>
            </a:stretch>
          </p:blipFill>
          <p:spPr bwMode="auto">
            <a:xfrm>
              <a:off x="4286" y="0"/>
              <a:ext cx="2267" cy="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55" name="Oval 10">
              <a:extLst>
                <a:ext uri="{FF2B5EF4-FFF2-40B4-BE49-F238E27FC236}">
                  <a16:creationId xmlns:a16="http://schemas.microsoft.com/office/drawing/2014/main" id="{899A1493-3637-AC21-3362-951D38C9CE0E}"/>
                </a:ext>
              </a:extLst>
            </p:cNvPr>
            <p:cNvSpPr>
              <a:spLocks noChangeArrowheads="1"/>
            </p:cNvSpPr>
            <p:nvPr/>
          </p:nvSpPr>
          <p:spPr bwMode="auto">
            <a:xfrm>
              <a:off x="5283" y="161"/>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56" name="Oval 11">
              <a:extLst>
                <a:ext uri="{FF2B5EF4-FFF2-40B4-BE49-F238E27FC236}">
                  <a16:creationId xmlns:a16="http://schemas.microsoft.com/office/drawing/2014/main" id="{4585C651-EABD-D838-FC30-4C947ABD8D4A}"/>
                </a:ext>
              </a:extLst>
            </p:cNvPr>
            <p:cNvSpPr>
              <a:spLocks noChangeArrowheads="1"/>
            </p:cNvSpPr>
            <p:nvPr/>
          </p:nvSpPr>
          <p:spPr bwMode="auto">
            <a:xfrm>
              <a:off x="5782" y="932"/>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57" name="Oval 12">
              <a:extLst>
                <a:ext uri="{FF2B5EF4-FFF2-40B4-BE49-F238E27FC236}">
                  <a16:creationId xmlns:a16="http://schemas.microsoft.com/office/drawing/2014/main" id="{5F23B230-8BD2-20E8-C208-5CBB7736DE0E}"/>
                </a:ext>
              </a:extLst>
            </p:cNvPr>
            <p:cNvSpPr>
              <a:spLocks noChangeArrowheads="1"/>
            </p:cNvSpPr>
            <p:nvPr/>
          </p:nvSpPr>
          <p:spPr bwMode="auto">
            <a:xfrm>
              <a:off x="6100" y="1295"/>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58" name="Oval 11">
              <a:extLst>
                <a:ext uri="{FF2B5EF4-FFF2-40B4-BE49-F238E27FC236}">
                  <a16:creationId xmlns:a16="http://schemas.microsoft.com/office/drawing/2014/main" id="{520F321C-D847-B666-E50A-792F82A79461}"/>
                </a:ext>
              </a:extLst>
            </p:cNvPr>
            <p:cNvSpPr>
              <a:spLocks noChangeArrowheads="1"/>
            </p:cNvSpPr>
            <p:nvPr/>
          </p:nvSpPr>
          <p:spPr bwMode="auto">
            <a:xfrm>
              <a:off x="5944" y="638"/>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59" name="Oval 11">
              <a:extLst>
                <a:ext uri="{FF2B5EF4-FFF2-40B4-BE49-F238E27FC236}">
                  <a16:creationId xmlns:a16="http://schemas.microsoft.com/office/drawing/2014/main" id="{E0C451C4-89D0-9EC9-78A9-DF237E01A973}"/>
                </a:ext>
              </a:extLst>
            </p:cNvPr>
            <p:cNvSpPr>
              <a:spLocks noChangeArrowheads="1"/>
            </p:cNvSpPr>
            <p:nvPr/>
          </p:nvSpPr>
          <p:spPr bwMode="auto">
            <a:xfrm>
              <a:off x="5435" y="819"/>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60" name="Oval 11">
              <a:extLst>
                <a:ext uri="{FF2B5EF4-FFF2-40B4-BE49-F238E27FC236}">
                  <a16:creationId xmlns:a16="http://schemas.microsoft.com/office/drawing/2014/main" id="{891EA8D5-0C9B-D318-67D2-11262F0DD336}"/>
                </a:ext>
              </a:extLst>
            </p:cNvPr>
            <p:cNvSpPr>
              <a:spLocks noChangeArrowheads="1"/>
            </p:cNvSpPr>
            <p:nvPr/>
          </p:nvSpPr>
          <p:spPr bwMode="auto">
            <a:xfrm>
              <a:off x="5168" y="522"/>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61" name="Oval 11">
              <a:extLst>
                <a:ext uri="{FF2B5EF4-FFF2-40B4-BE49-F238E27FC236}">
                  <a16:creationId xmlns:a16="http://schemas.microsoft.com/office/drawing/2014/main" id="{5FE811FC-2B65-1A4A-CC8B-26C6ABFCAA58}"/>
                </a:ext>
              </a:extLst>
            </p:cNvPr>
            <p:cNvSpPr>
              <a:spLocks noChangeArrowheads="1"/>
            </p:cNvSpPr>
            <p:nvPr/>
          </p:nvSpPr>
          <p:spPr bwMode="auto">
            <a:xfrm>
              <a:off x="5930" y="1525"/>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62" name="Oval 11">
              <a:extLst>
                <a:ext uri="{FF2B5EF4-FFF2-40B4-BE49-F238E27FC236}">
                  <a16:creationId xmlns:a16="http://schemas.microsoft.com/office/drawing/2014/main" id="{EE80C8DD-5C70-9FCE-27F4-37DD9CD870ED}"/>
                </a:ext>
              </a:extLst>
            </p:cNvPr>
            <p:cNvSpPr>
              <a:spLocks noChangeArrowheads="1"/>
            </p:cNvSpPr>
            <p:nvPr/>
          </p:nvSpPr>
          <p:spPr bwMode="auto">
            <a:xfrm>
              <a:off x="5279" y="1117"/>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7893" name="Group 81">
            <a:extLst>
              <a:ext uri="{FF2B5EF4-FFF2-40B4-BE49-F238E27FC236}">
                <a16:creationId xmlns:a16="http://schemas.microsoft.com/office/drawing/2014/main" id="{F57F7B37-02B8-160A-783D-3B793638E233}"/>
              </a:ext>
            </a:extLst>
          </p:cNvPr>
          <p:cNvGrpSpPr>
            <a:grpSpLocks noChangeAspect="1"/>
          </p:cNvGrpSpPr>
          <p:nvPr/>
        </p:nvGrpSpPr>
        <p:grpSpPr bwMode="auto">
          <a:xfrm>
            <a:off x="5364163" y="3284538"/>
            <a:ext cx="3311525" cy="3144837"/>
            <a:chOff x="3674" y="2205"/>
            <a:chExt cx="2086" cy="1981"/>
          </a:xfrm>
        </p:grpSpPr>
        <p:sp>
          <p:nvSpPr>
            <p:cNvPr id="37900" name="AutoShape 80">
              <a:extLst>
                <a:ext uri="{FF2B5EF4-FFF2-40B4-BE49-F238E27FC236}">
                  <a16:creationId xmlns:a16="http://schemas.microsoft.com/office/drawing/2014/main" id="{5B5D6468-486C-D83C-45F5-BE1E75DD5E81}"/>
                </a:ext>
              </a:extLst>
            </p:cNvPr>
            <p:cNvSpPr>
              <a:spLocks noChangeAspect="1" noChangeArrowheads="1" noTextEdit="1"/>
            </p:cNvSpPr>
            <p:nvPr/>
          </p:nvSpPr>
          <p:spPr bwMode="auto">
            <a:xfrm>
              <a:off x="3674" y="2205"/>
              <a:ext cx="2086" cy="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7901" name="Freeform 82">
              <a:extLst>
                <a:ext uri="{FF2B5EF4-FFF2-40B4-BE49-F238E27FC236}">
                  <a16:creationId xmlns:a16="http://schemas.microsoft.com/office/drawing/2014/main" id="{C8CBB468-BA2D-8481-0BD7-63425F92CA62}"/>
                </a:ext>
              </a:extLst>
            </p:cNvPr>
            <p:cNvSpPr>
              <a:spLocks noEditPoints="1"/>
            </p:cNvSpPr>
            <p:nvPr/>
          </p:nvSpPr>
          <p:spPr bwMode="auto">
            <a:xfrm>
              <a:off x="4432" y="3155"/>
              <a:ext cx="278" cy="328"/>
            </a:xfrm>
            <a:custGeom>
              <a:avLst/>
              <a:gdLst>
                <a:gd name="T0" fmla="*/ 253 w 278"/>
                <a:gd name="T1" fmla="*/ 45 h 328"/>
                <a:gd name="T2" fmla="*/ 16 w 278"/>
                <a:gd name="T3" fmla="*/ 328 h 328"/>
                <a:gd name="T4" fmla="*/ 0 w 278"/>
                <a:gd name="T5" fmla="*/ 315 h 328"/>
                <a:gd name="T6" fmla="*/ 238 w 278"/>
                <a:gd name="T7" fmla="*/ 32 h 328"/>
                <a:gd name="T8" fmla="*/ 253 w 278"/>
                <a:gd name="T9" fmla="*/ 45 h 328"/>
                <a:gd name="T10" fmla="*/ 225 w 278"/>
                <a:gd name="T11" fmla="*/ 33 h 328"/>
                <a:gd name="T12" fmla="*/ 278 w 278"/>
                <a:gd name="T13" fmla="*/ 0 h 328"/>
                <a:gd name="T14" fmla="*/ 254 w 278"/>
                <a:gd name="T15" fmla="*/ 58 h 328"/>
                <a:gd name="T16" fmla="*/ 225 w 278"/>
                <a:gd name="T17" fmla="*/ 33 h 3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8"/>
                <a:gd name="T28" fmla="*/ 0 h 328"/>
                <a:gd name="T29" fmla="*/ 278 w 278"/>
                <a:gd name="T30" fmla="*/ 328 h 3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8" h="328">
                  <a:moveTo>
                    <a:pt x="253" y="45"/>
                  </a:moveTo>
                  <a:lnTo>
                    <a:pt x="16" y="328"/>
                  </a:lnTo>
                  <a:lnTo>
                    <a:pt x="0" y="315"/>
                  </a:lnTo>
                  <a:lnTo>
                    <a:pt x="238" y="32"/>
                  </a:lnTo>
                  <a:lnTo>
                    <a:pt x="253" y="45"/>
                  </a:lnTo>
                  <a:close/>
                  <a:moveTo>
                    <a:pt x="225" y="33"/>
                  </a:moveTo>
                  <a:lnTo>
                    <a:pt x="278" y="0"/>
                  </a:lnTo>
                  <a:lnTo>
                    <a:pt x="254" y="58"/>
                  </a:lnTo>
                  <a:lnTo>
                    <a:pt x="225" y="33"/>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37902" name="Freeform 83">
              <a:extLst>
                <a:ext uri="{FF2B5EF4-FFF2-40B4-BE49-F238E27FC236}">
                  <a16:creationId xmlns:a16="http://schemas.microsoft.com/office/drawing/2014/main" id="{98188702-F830-14EE-A575-6AAFC54780C5}"/>
                </a:ext>
              </a:extLst>
            </p:cNvPr>
            <p:cNvSpPr>
              <a:spLocks noEditPoints="1"/>
            </p:cNvSpPr>
            <p:nvPr/>
          </p:nvSpPr>
          <p:spPr bwMode="auto">
            <a:xfrm>
              <a:off x="4432" y="3483"/>
              <a:ext cx="742" cy="384"/>
            </a:xfrm>
            <a:custGeom>
              <a:avLst/>
              <a:gdLst>
                <a:gd name="T0" fmla="*/ 10 w 742"/>
                <a:gd name="T1" fmla="*/ 0 h 384"/>
                <a:gd name="T2" fmla="*/ 702 w 742"/>
                <a:gd name="T3" fmla="*/ 353 h 384"/>
                <a:gd name="T4" fmla="*/ 694 w 742"/>
                <a:gd name="T5" fmla="*/ 370 h 384"/>
                <a:gd name="T6" fmla="*/ 0 w 742"/>
                <a:gd name="T7" fmla="*/ 18 h 384"/>
                <a:gd name="T8" fmla="*/ 10 w 742"/>
                <a:gd name="T9" fmla="*/ 0 h 384"/>
                <a:gd name="T10" fmla="*/ 699 w 742"/>
                <a:gd name="T11" fmla="*/ 340 h 384"/>
                <a:gd name="T12" fmla="*/ 742 w 742"/>
                <a:gd name="T13" fmla="*/ 384 h 384"/>
                <a:gd name="T14" fmla="*/ 681 w 742"/>
                <a:gd name="T15" fmla="*/ 375 h 384"/>
                <a:gd name="T16" fmla="*/ 699 w 742"/>
                <a:gd name="T17" fmla="*/ 34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2"/>
                <a:gd name="T28" fmla="*/ 0 h 384"/>
                <a:gd name="T29" fmla="*/ 742 w 742"/>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2" h="384">
                  <a:moveTo>
                    <a:pt x="10" y="0"/>
                  </a:moveTo>
                  <a:lnTo>
                    <a:pt x="702" y="353"/>
                  </a:lnTo>
                  <a:lnTo>
                    <a:pt x="694" y="370"/>
                  </a:lnTo>
                  <a:lnTo>
                    <a:pt x="0" y="18"/>
                  </a:lnTo>
                  <a:lnTo>
                    <a:pt x="10" y="0"/>
                  </a:lnTo>
                  <a:close/>
                  <a:moveTo>
                    <a:pt x="699" y="340"/>
                  </a:moveTo>
                  <a:lnTo>
                    <a:pt x="742" y="384"/>
                  </a:lnTo>
                  <a:lnTo>
                    <a:pt x="681" y="375"/>
                  </a:lnTo>
                  <a:lnTo>
                    <a:pt x="699" y="340"/>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37903" name="Line 84">
              <a:extLst>
                <a:ext uri="{FF2B5EF4-FFF2-40B4-BE49-F238E27FC236}">
                  <a16:creationId xmlns:a16="http://schemas.microsoft.com/office/drawing/2014/main" id="{41FC6DAE-200E-CD91-2537-C7BB9760EAC8}"/>
                </a:ext>
              </a:extLst>
            </p:cNvPr>
            <p:cNvSpPr>
              <a:spLocks noChangeShapeType="1"/>
            </p:cNvSpPr>
            <p:nvPr/>
          </p:nvSpPr>
          <p:spPr bwMode="auto">
            <a:xfrm>
              <a:off x="4454" y="2513"/>
              <a:ext cx="719" cy="335"/>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04" name="Line 85">
              <a:extLst>
                <a:ext uri="{FF2B5EF4-FFF2-40B4-BE49-F238E27FC236}">
                  <a16:creationId xmlns:a16="http://schemas.microsoft.com/office/drawing/2014/main" id="{EB7F8603-5490-39E6-9B39-EFE3AE0ACF54}"/>
                </a:ext>
              </a:extLst>
            </p:cNvPr>
            <p:cNvSpPr>
              <a:spLocks noChangeShapeType="1"/>
            </p:cNvSpPr>
            <p:nvPr/>
          </p:nvSpPr>
          <p:spPr bwMode="auto">
            <a:xfrm>
              <a:off x="5184" y="2852"/>
              <a:ext cx="251" cy="624"/>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05" name="Line 86">
              <a:extLst>
                <a:ext uri="{FF2B5EF4-FFF2-40B4-BE49-F238E27FC236}">
                  <a16:creationId xmlns:a16="http://schemas.microsoft.com/office/drawing/2014/main" id="{ADC71A77-1EDD-AAB8-84DC-A39DA879B6C4}"/>
                </a:ext>
              </a:extLst>
            </p:cNvPr>
            <p:cNvSpPr>
              <a:spLocks noChangeShapeType="1"/>
            </p:cNvSpPr>
            <p:nvPr/>
          </p:nvSpPr>
          <p:spPr bwMode="auto">
            <a:xfrm>
              <a:off x="4736" y="3149"/>
              <a:ext cx="694" cy="339"/>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06" name="Line 87">
              <a:extLst>
                <a:ext uri="{FF2B5EF4-FFF2-40B4-BE49-F238E27FC236}">
                  <a16:creationId xmlns:a16="http://schemas.microsoft.com/office/drawing/2014/main" id="{130D83F0-970B-CBFE-479C-2F42123D41A7}"/>
                </a:ext>
              </a:extLst>
            </p:cNvPr>
            <p:cNvSpPr>
              <a:spLocks noChangeShapeType="1"/>
            </p:cNvSpPr>
            <p:nvPr/>
          </p:nvSpPr>
          <p:spPr bwMode="auto">
            <a:xfrm flipH="1">
              <a:off x="5185" y="3492"/>
              <a:ext cx="240" cy="357"/>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07" name="Line 88">
              <a:extLst>
                <a:ext uri="{FF2B5EF4-FFF2-40B4-BE49-F238E27FC236}">
                  <a16:creationId xmlns:a16="http://schemas.microsoft.com/office/drawing/2014/main" id="{218A3767-03E6-74FD-0705-67EE8F9627D5}"/>
                </a:ext>
              </a:extLst>
            </p:cNvPr>
            <p:cNvSpPr>
              <a:spLocks noChangeShapeType="1"/>
            </p:cNvSpPr>
            <p:nvPr/>
          </p:nvSpPr>
          <p:spPr bwMode="auto">
            <a:xfrm>
              <a:off x="4449" y="2518"/>
              <a:ext cx="262" cy="619"/>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08" name="Freeform 89">
              <a:extLst>
                <a:ext uri="{FF2B5EF4-FFF2-40B4-BE49-F238E27FC236}">
                  <a16:creationId xmlns:a16="http://schemas.microsoft.com/office/drawing/2014/main" id="{A4D77706-A9EC-E320-8064-7208D7C56588}"/>
                </a:ext>
              </a:extLst>
            </p:cNvPr>
            <p:cNvSpPr>
              <a:spLocks noEditPoints="1"/>
            </p:cNvSpPr>
            <p:nvPr/>
          </p:nvSpPr>
          <p:spPr bwMode="auto">
            <a:xfrm>
              <a:off x="4184" y="2886"/>
              <a:ext cx="264" cy="604"/>
            </a:xfrm>
            <a:custGeom>
              <a:avLst/>
              <a:gdLst>
                <a:gd name="T0" fmla="*/ 29 w 264"/>
                <a:gd name="T1" fmla="*/ 41 h 604"/>
                <a:gd name="T2" fmla="*/ 264 w 264"/>
                <a:gd name="T3" fmla="*/ 596 h 604"/>
                <a:gd name="T4" fmla="*/ 246 w 264"/>
                <a:gd name="T5" fmla="*/ 604 h 604"/>
                <a:gd name="T6" fmla="*/ 11 w 264"/>
                <a:gd name="T7" fmla="*/ 49 h 604"/>
                <a:gd name="T8" fmla="*/ 29 w 264"/>
                <a:gd name="T9" fmla="*/ 41 h 604"/>
                <a:gd name="T10" fmla="*/ 5 w 264"/>
                <a:gd name="T11" fmla="*/ 62 h 604"/>
                <a:gd name="T12" fmla="*/ 0 w 264"/>
                <a:gd name="T13" fmla="*/ 0 h 604"/>
                <a:gd name="T14" fmla="*/ 41 w 264"/>
                <a:gd name="T15" fmla="*/ 47 h 604"/>
                <a:gd name="T16" fmla="*/ 5 w 264"/>
                <a:gd name="T17" fmla="*/ 62 h 6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604"/>
                <a:gd name="T29" fmla="*/ 264 w 264"/>
                <a:gd name="T30" fmla="*/ 604 h 6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604">
                  <a:moveTo>
                    <a:pt x="29" y="41"/>
                  </a:moveTo>
                  <a:lnTo>
                    <a:pt x="264" y="596"/>
                  </a:lnTo>
                  <a:lnTo>
                    <a:pt x="246" y="604"/>
                  </a:lnTo>
                  <a:lnTo>
                    <a:pt x="11" y="49"/>
                  </a:lnTo>
                  <a:lnTo>
                    <a:pt x="29" y="41"/>
                  </a:lnTo>
                  <a:close/>
                  <a:moveTo>
                    <a:pt x="5" y="62"/>
                  </a:moveTo>
                  <a:lnTo>
                    <a:pt x="0" y="0"/>
                  </a:lnTo>
                  <a:lnTo>
                    <a:pt x="41" y="47"/>
                  </a:lnTo>
                  <a:lnTo>
                    <a:pt x="5" y="62"/>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37909" name="Line 90">
              <a:extLst>
                <a:ext uri="{FF2B5EF4-FFF2-40B4-BE49-F238E27FC236}">
                  <a16:creationId xmlns:a16="http://schemas.microsoft.com/office/drawing/2014/main" id="{13A890FC-41E4-80F3-9B68-E5F698FB23C3}"/>
                </a:ext>
              </a:extLst>
            </p:cNvPr>
            <p:cNvSpPr>
              <a:spLocks noChangeShapeType="1"/>
            </p:cNvSpPr>
            <p:nvPr/>
          </p:nvSpPr>
          <p:spPr bwMode="auto">
            <a:xfrm flipH="1">
              <a:off x="4186" y="2492"/>
              <a:ext cx="272" cy="362"/>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10" name="Freeform 91">
              <a:extLst>
                <a:ext uri="{FF2B5EF4-FFF2-40B4-BE49-F238E27FC236}">
                  <a16:creationId xmlns:a16="http://schemas.microsoft.com/office/drawing/2014/main" id="{432E9991-E972-19FE-81BA-D5A3ACE393BB}"/>
                </a:ext>
              </a:extLst>
            </p:cNvPr>
            <p:cNvSpPr>
              <a:spLocks noEditPoints="1"/>
            </p:cNvSpPr>
            <p:nvPr/>
          </p:nvSpPr>
          <p:spPr bwMode="auto">
            <a:xfrm>
              <a:off x="4804" y="3256"/>
              <a:ext cx="372" cy="590"/>
            </a:xfrm>
            <a:custGeom>
              <a:avLst/>
              <a:gdLst>
                <a:gd name="T0" fmla="*/ 19 w 372"/>
                <a:gd name="T1" fmla="*/ 25 h 590"/>
                <a:gd name="T2" fmla="*/ 13 w 372"/>
                <a:gd name="T3" fmla="*/ 25 h 590"/>
                <a:gd name="T4" fmla="*/ 2 w 372"/>
                <a:gd name="T5" fmla="*/ 1 h 590"/>
                <a:gd name="T6" fmla="*/ 7 w 372"/>
                <a:gd name="T7" fmla="*/ 2 h 590"/>
                <a:gd name="T8" fmla="*/ 46 w 372"/>
                <a:gd name="T9" fmla="*/ 68 h 590"/>
                <a:gd name="T10" fmla="*/ 40 w 372"/>
                <a:gd name="T11" fmla="*/ 68 h 590"/>
                <a:gd name="T12" fmla="*/ 29 w 372"/>
                <a:gd name="T13" fmla="*/ 45 h 590"/>
                <a:gd name="T14" fmla="*/ 34 w 372"/>
                <a:gd name="T15" fmla="*/ 46 h 590"/>
                <a:gd name="T16" fmla="*/ 73 w 372"/>
                <a:gd name="T17" fmla="*/ 112 h 590"/>
                <a:gd name="T18" fmla="*/ 67 w 372"/>
                <a:gd name="T19" fmla="*/ 112 h 590"/>
                <a:gd name="T20" fmla="*/ 56 w 372"/>
                <a:gd name="T21" fmla="*/ 88 h 590"/>
                <a:gd name="T22" fmla="*/ 61 w 372"/>
                <a:gd name="T23" fmla="*/ 89 h 590"/>
                <a:gd name="T24" fmla="*/ 100 w 372"/>
                <a:gd name="T25" fmla="*/ 156 h 590"/>
                <a:gd name="T26" fmla="*/ 94 w 372"/>
                <a:gd name="T27" fmla="*/ 155 h 590"/>
                <a:gd name="T28" fmla="*/ 84 w 372"/>
                <a:gd name="T29" fmla="*/ 132 h 590"/>
                <a:gd name="T30" fmla="*/ 89 w 372"/>
                <a:gd name="T31" fmla="*/ 133 h 590"/>
                <a:gd name="T32" fmla="*/ 128 w 372"/>
                <a:gd name="T33" fmla="*/ 200 h 590"/>
                <a:gd name="T34" fmla="*/ 121 w 372"/>
                <a:gd name="T35" fmla="*/ 199 h 590"/>
                <a:gd name="T36" fmla="*/ 112 w 372"/>
                <a:gd name="T37" fmla="*/ 175 h 590"/>
                <a:gd name="T38" fmla="*/ 116 w 372"/>
                <a:gd name="T39" fmla="*/ 176 h 590"/>
                <a:gd name="T40" fmla="*/ 155 w 372"/>
                <a:gd name="T41" fmla="*/ 243 h 590"/>
                <a:gd name="T42" fmla="*/ 149 w 372"/>
                <a:gd name="T43" fmla="*/ 243 h 590"/>
                <a:gd name="T44" fmla="*/ 139 w 372"/>
                <a:gd name="T45" fmla="*/ 219 h 590"/>
                <a:gd name="T46" fmla="*/ 143 w 372"/>
                <a:gd name="T47" fmla="*/ 220 h 590"/>
                <a:gd name="T48" fmla="*/ 182 w 372"/>
                <a:gd name="T49" fmla="*/ 287 h 590"/>
                <a:gd name="T50" fmla="*/ 176 w 372"/>
                <a:gd name="T51" fmla="*/ 287 h 590"/>
                <a:gd name="T52" fmla="*/ 166 w 372"/>
                <a:gd name="T53" fmla="*/ 262 h 590"/>
                <a:gd name="T54" fmla="*/ 171 w 372"/>
                <a:gd name="T55" fmla="*/ 263 h 590"/>
                <a:gd name="T56" fmla="*/ 209 w 372"/>
                <a:gd name="T57" fmla="*/ 330 h 590"/>
                <a:gd name="T58" fmla="*/ 203 w 372"/>
                <a:gd name="T59" fmla="*/ 330 h 590"/>
                <a:gd name="T60" fmla="*/ 193 w 372"/>
                <a:gd name="T61" fmla="*/ 307 h 590"/>
                <a:gd name="T62" fmla="*/ 198 w 372"/>
                <a:gd name="T63" fmla="*/ 308 h 590"/>
                <a:gd name="T64" fmla="*/ 236 w 372"/>
                <a:gd name="T65" fmla="*/ 374 h 590"/>
                <a:gd name="T66" fmla="*/ 230 w 372"/>
                <a:gd name="T67" fmla="*/ 374 h 590"/>
                <a:gd name="T68" fmla="*/ 220 w 372"/>
                <a:gd name="T69" fmla="*/ 350 h 590"/>
                <a:gd name="T70" fmla="*/ 226 w 372"/>
                <a:gd name="T71" fmla="*/ 352 h 590"/>
                <a:gd name="T72" fmla="*/ 265 w 372"/>
                <a:gd name="T73" fmla="*/ 417 h 590"/>
                <a:gd name="T74" fmla="*/ 258 w 372"/>
                <a:gd name="T75" fmla="*/ 417 h 590"/>
                <a:gd name="T76" fmla="*/ 247 w 372"/>
                <a:gd name="T77" fmla="*/ 394 h 590"/>
                <a:gd name="T78" fmla="*/ 253 w 372"/>
                <a:gd name="T79" fmla="*/ 395 h 590"/>
                <a:gd name="T80" fmla="*/ 292 w 372"/>
                <a:gd name="T81" fmla="*/ 461 h 590"/>
                <a:gd name="T82" fmla="*/ 286 w 372"/>
                <a:gd name="T83" fmla="*/ 461 h 590"/>
                <a:gd name="T84" fmla="*/ 275 w 372"/>
                <a:gd name="T85" fmla="*/ 437 h 590"/>
                <a:gd name="T86" fmla="*/ 280 w 372"/>
                <a:gd name="T87" fmla="*/ 439 h 590"/>
                <a:gd name="T88" fmla="*/ 319 w 372"/>
                <a:gd name="T89" fmla="*/ 504 h 590"/>
                <a:gd name="T90" fmla="*/ 313 w 372"/>
                <a:gd name="T91" fmla="*/ 504 h 590"/>
                <a:gd name="T92" fmla="*/ 302 w 372"/>
                <a:gd name="T93" fmla="*/ 481 h 590"/>
                <a:gd name="T94" fmla="*/ 307 w 372"/>
                <a:gd name="T95" fmla="*/ 482 h 590"/>
                <a:gd name="T96" fmla="*/ 346 w 372"/>
                <a:gd name="T97" fmla="*/ 548 h 590"/>
                <a:gd name="T98" fmla="*/ 340 w 372"/>
                <a:gd name="T99" fmla="*/ 548 h 590"/>
                <a:gd name="T100" fmla="*/ 329 w 372"/>
                <a:gd name="T101" fmla="*/ 524 h 590"/>
                <a:gd name="T102" fmla="*/ 334 w 372"/>
                <a:gd name="T103" fmla="*/ 526 h 590"/>
                <a:gd name="T104" fmla="*/ 372 w 372"/>
                <a:gd name="T105" fmla="*/ 589 h 590"/>
                <a:gd name="T106" fmla="*/ 365 w 372"/>
                <a:gd name="T107" fmla="*/ 589 h 590"/>
                <a:gd name="T108" fmla="*/ 356 w 372"/>
                <a:gd name="T109" fmla="*/ 568 h 590"/>
                <a:gd name="T110" fmla="*/ 361 w 372"/>
                <a:gd name="T111" fmla="*/ 569 h 5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2"/>
                <a:gd name="T169" fmla="*/ 0 h 590"/>
                <a:gd name="T170" fmla="*/ 372 w 372"/>
                <a:gd name="T171" fmla="*/ 590 h 59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2" h="590">
                  <a:moveTo>
                    <a:pt x="7" y="2"/>
                  </a:moveTo>
                  <a:lnTo>
                    <a:pt x="19" y="21"/>
                  </a:lnTo>
                  <a:lnTo>
                    <a:pt x="19" y="22"/>
                  </a:lnTo>
                  <a:lnTo>
                    <a:pt x="19" y="24"/>
                  </a:lnTo>
                  <a:lnTo>
                    <a:pt x="19" y="25"/>
                  </a:lnTo>
                  <a:lnTo>
                    <a:pt x="18" y="26"/>
                  </a:lnTo>
                  <a:lnTo>
                    <a:pt x="16" y="26"/>
                  </a:lnTo>
                  <a:lnTo>
                    <a:pt x="15" y="26"/>
                  </a:lnTo>
                  <a:lnTo>
                    <a:pt x="14" y="26"/>
                  </a:lnTo>
                  <a:lnTo>
                    <a:pt x="13" y="25"/>
                  </a:lnTo>
                  <a:lnTo>
                    <a:pt x="1" y="6"/>
                  </a:lnTo>
                  <a:lnTo>
                    <a:pt x="0" y="5"/>
                  </a:lnTo>
                  <a:lnTo>
                    <a:pt x="0" y="4"/>
                  </a:lnTo>
                  <a:lnTo>
                    <a:pt x="1" y="2"/>
                  </a:lnTo>
                  <a:lnTo>
                    <a:pt x="2" y="1"/>
                  </a:lnTo>
                  <a:lnTo>
                    <a:pt x="4" y="0"/>
                  </a:lnTo>
                  <a:lnTo>
                    <a:pt x="5" y="0"/>
                  </a:lnTo>
                  <a:lnTo>
                    <a:pt x="6" y="1"/>
                  </a:lnTo>
                  <a:lnTo>
                    <a:pt x="7" y="2"/>
                  </a:lnTo>
                  <a:close/>
                  <a:moveTo>
                    <a:pt x="34" y="46"/>
                  </a:moveTo>
                  <a:lnTo>
                    <a:pt x="46" y="65"/>
                  </a:lnTo>
                  <a:lnTo>
                    <a:pt x="47" y="66"/>
                  </a:lnTo>
                  <a:lnTo>
                    <a:pt x="47" y="67"/>
                  </a:lnTo>
                  <a:lnTo>
                    <a:pt x="46" y="68"/>
                  </a:lnTo>
                  <a:lnTo>
                    <a:pt x="45" y="69"/>
                  </a:lnTo>
                  <a:lnTo>
                    <a:pt x="44" y="71"/>
                  </a:lnTo>
                  <a:lnTo>
                    <a:pt x="42" y="71"/>
                  </a:lnTo>
                  <a:lnTo>
                    <a:pt x="41" y="69"/>
                  </a:lnTo>
                  <a:lnTo>
                    <a:pt x="40" y="68"/>
                  </a:lnTo>
                  <a:lnTo>
                    <a:pt x="28" y="49"/>
                  </a:lnTo>
                  <a:lnTo>
                    <a:pt x="27" y="48"/>
                  </a:lnTo>
                  <a:lnTo>
                    <a:pt x="28" y="47"/>
                  </a:lnTo>
                  <a:lnTo>
                    <a:pt x="28" y="46"/>
                  </a:lnTo>
                  <a:lnTo>
                    <a:pt x="29" y="45"/>
                  </a:lnTo>
                  <a:lnTo>
                    <a:pt x="31" y="44"/>
                  </a:lnTo>
                  <a:lnTo>
                    <a:pt x="32" y="45"/>
                  </a:lnTo>
                  <a:lnTo>
                    <a:pt x="33" y="45"/>
                  </a:lnTo>
                  <a:lnTo>
                    <a:pt x="34" y="46"/>
                  </a:lnTo>
                  <a:close/>
                  <a:moveTo>
                    <a:pt x="61" y="89"/>
                  </a:moveTo>
                  <a:lnTo>
                    <a:pt x="73" y="108"/>
                  </a:lnTo>
                  <a:lnTo>
                    <a:pt x="74" y="109"/>
                  </a:lnTo>
                  <a:lnTo>
                    <a:pt x="74" y="111"/>
                  </a:lnTo>
                  <a:lnTo>
                    <a:pt x="73" y="112"/>
                  </a:lnTo>
                  <a:lnTo>
                    <a:pt x="72" y="113"/>
                  </a:lnTo>
                  <a:lnTo>
                    <a:pt x="71" y="114"/>
                  </a:lnTo>
                  <a:lnTo>
                    <a:pt x="69" y="114"/>
                  </a:lnTo>
                  <a:lnTo>
                    <a:pt x="68" y="113"/>
                  </a:lnTo>
                  <a:lnTo>
                    <a:pt x="67" y="112"/>
                  </a:lnTo>
                  <a:lnTo>
                    <a:pt x="55" y="93"/>
                  </a:lnTo>
                  <a:lnTo>
                    <a:pt x="55" y="92"/>
                  </a:lnTo>
                  <a:lnTo>
                    <a:pt x="55" y="91"/>
                  </a:lnTo>
                  <a:lnTo>
                    <a:pt x="55" y="89"/>
                  </a:lnTo>
                  <a:lnTo>
                    <a:pt x="56" y="88"/>
                  </a:lnTo>
                  <a:lnTo>
                    <a:pt x="58" y="88"/>
                  </a:lnTo>
                  <a:lnTo>
                    <a:pt x="60" y="88"/>
                  </a:lnTo>
                  <a:lnTo>
                    <a:pt x="61" y="88"/>
                  </a:lnTo>
                  <a:lnTo>
                    <a:pt x="61" y="89"/>
                  </a:lnTo>
                  <a:close/>
                  <a:moveTo>
                    <a:pt x="89" y="133"/>
                  </a:moveTo>
                  <a:lnTo>
                    <a:pt x="101" y="152"/>
                  </a:lnTo>
                  <a:lnTo>
                    <a:pt x="101" y="153"/>
                  </a:lnTo>
                  <a:lnTo>
                    <a:pt x="101" y="154"/>
                  </a:lnTo>
                  <a:lnTo>
                    <a:pt x="100" y="156"/>
                  </a:lnTo>
                  <a:lnTo>
                    <a:pt x="98" y="158"/>
                  </a:lnTo>
                  <a:lnTo>
                    <a:pt x="96" y="158"/>
                  </a:lnTo>
                  <a:lnTo>
                    <a:pt x="95" y="156"/>
                  </a:lnTo>
                  <a:lnTo>
                    <a:pt x="94" y="155"/>
                  </a:lnTo>
                  <a:lnTo>
                    <a:pt x="82" y="136"/>
                  </a:lnTo>
                  <a:lnTo>
                    <a:pt x="82" y="135"/>
                  </a:lnTo>
                  <a:lnTo>
                    <a:pt x="82" y="134"/>
                  </a:lnTo>
                  <a:lnTo>
                    <a:pt x="82" y="133"/>
                  </a:lnTo>
                  <a:lnTo>
                    <a:pt x="84" y="132"/>
                  </a:lnTo>
                  <a:lnTo>
                    <a:pt x="85" y="132"/>
                  </a:lnTo>
                  <a:lnTo>
                    <a:pt x="87" y="132"/>
                  </a:lnTo>
                  <a:lnTo>
                    <a:pt x="88" y="132"/>
                  </a:lnTo>
                  <a:lnTo>
                    <a:pt x="89" y="133"/>
                  </a:lnTo>
                  <a:close/>
                  <a:moveTo>
                    <a:pt x="116" y="176"/>
                  </a:moveTo>
                  <a:lnTo>
                    <a:pt x="128" y="195"/>
                  </a:lnTo>
                  <a:lnTo>
                    <a:pt x="128" y="196"/>
                  </a:lnTo>
                  <a:lnTo>
                    <a:pt x="128" y="199"/>
                  </a:lnTo>
                  <a:lnTo>
                    <a:pt x="128" y="200"/>
                  </a:lnTo>
                  <a:lnTo>
                    <a:pt x="127" y="200"/>
                  </a:lnTo>
                  <a:lnTo>
                    <a:pt x="126" y="201"/>
                  </a:lnTo>
                  <a:lnTo>
                    <a:pt x="123" y="201"/>
                  </a:lnTo>
                  <a:lnTo>
                    <a:pt x="122" y="200"/>
                  </a:lnTo>
                  <a:lnTo>
                    <a:pt x="121" y="199"/>
                  </a:lnTo>
                  <a:lnTo>
                    <a:pt x="111" y="181"/>
                  </a:lnTo>
                  <a:lnTo>
                    <a:pt x="109" y="179"/>
                  </a:lnTo>
                  <a:lnTo>
                    <a:pt x="109" y="178"/>
                  </a:lnTo>
                  <a:lnTo>
                    <a:pt x="111" y="176"/>
                  </a:lnTo>
                  <a:lnTo>
                    <a:pt x="112" y="175"/>
                  </a:lnTo>
                  <a:lnTo>
                    <a:pt x="113" y="175"/>
                  </a:lnTo>
                  <a:lnTo>
                    <a:pt x="114" y="175"/>
                  </a:lnTo>
                  <a:lnTo>
                    <a:pt x="115" y="175"/>
                  </a:lnTo>
                  <a:lnTo>
                    <a:pt x="116" y="176"/>
                  </a:lnTo>
                  <a:close/>
                  <a:moveTo>
                    <a:pt x="143" y="220"/>
                  </a:moveTo>
                  <a:lnTo>
                    <a:pt x="155" y="239"/>
                  </a:lnTo>
                  <a:lnTo>
                    <a:pt x="155" y="240"/>
                  </a:lnTo>
                  <a:lnTo>
                    <a:pt x="155" y="242"/>
                  </a:lnTo>
                  <a:lnTo>
                    <a:pt x="155" y="243"/>
                  </a:lnTo>
                  <a:lnTo>
                    <a:pt x="154" y="245"/>
                  </a:lnTo>
                  <a:lnTo>
                    <a:pt x="153" y="245"/>
                  </a:lnTo>
                  <a:lnTo>
                    <a:pt x="152" y="245"/>
                  </a:lnTo>
                  <a:lnTo>
                    <a:pt x="149" y="243"/>
                  </a:lnTo>
                  <a:lnTo>
                    <a:pt x="138" y="225"/>
                  </a:lnTo>
                  <a:lnTo>
                    <a:pt x="136" y="222"/>
                  </a:lnTo>
                  <a:lnTo>
                    <a:pt x="136" y="221"/>
                  </a:lnTo>
                  <a:lnTo>
                    <a:pt x="138" y="220"/>
                  </a:lnTo>
                  <a:lnTo>
                    <a:pt x="139" y="219"/>
                  </a:lnTo>
                  <a:lnTo>
                    <a:pt x="140" y="219"/>
                  </a:lnTo>
                  <a:lnTo>
                    <a:pt x="141" y="219"/>
                  </a:lnTo>
                  <a:lnTo>
                    <a:pt x="142" y="219"/>
                  </a:lnTo>
                  <a:lnTo>
                    <a:pt x="143" y="220"/>
                  </a:lnTo>
                  <a:close/>
                  <a:moveTo>
                    <a:pt x="171" y="263"/>
                  </a:moveTo>
                  <a:lnTo>
                    <a:pt x="182" y="282"/>
                  </a:lnTo>
                  <a:lnTo>
                    <a:pt x="183" y="285"/>
                  </a:lnTo>
                  <a:lnTo>
                    <a:pt x="182" y="286"/>
                  </a:lnTo>
                  <a:lnTo>
                    <a:pt x="182" y="287"/>
                  </a:lnTo>
                  <a:lnTo>
                    <a:pt x="181" y="288"/>
                  </a:lnTo>
                  <a:lnTo>
                    <a:pt x="180" y="288"/>
                  </a:lnTo>
                  <a:lnTo>
                    <a:pt x="179" y="288"/>
                  </a:lnTo>
                  <a:lnTo>
                    <a:pt x="178" y="288"/>
                  </a:lnTo>
                  <a:lnTo>
                    <a:pt x="176" y="287"/>
                  </a:lnTo>
                  <a:lnTo>
                    <a:pt x="165" y="268"/>
                  </a:lnTo>
                  <a:lnTo>
                    <a:pt x="163" y="267"/>
                  </a:lnTo>
                  <a:lnTo>
                    <a:pt x="163" y="265"/>
                  </a:lnTo>
                  <a:lnTo>
                    <a:pt x="165" y="263"/>
                  </a:lnTo>
                  <a:lnTo>
                    <a:pt x="166" y="262"/>
                  </a:lnTo>
                  <a:lnTo>
                    <a:pt x="167" y="262"/>
                  </a:lnTo>
                  <a:lnTo>
                    <a:pt x="168" y="262"/>
                  </a:lnTo>
                  <a:lnTo>
                    <a:pt x="169" y="263"/>
                  </a:lnTo>
                  <a:lnTo>
                    <a:pt x="171" y="263"/>
                  </a:lnTo>
                  <a:close/>
                  <a:moveTo>
                    <a:pt x="198" y="308"/>
                  </a:moveTo>
                  <a:lnTo>
                    <a:pt x="209" y="326"/>
                  </a:lnTo>
                  <a:lnTo>
                    <a:pt x="210" y="328"/>
                  </a:lnTo>
                  <a:lnTo>
                    <a:pt x="210" y="329"/>
                  </a:lnTo>
                  <a:lnTo>
                    <a:pt x="209" y="330"/>
                  </a:lnTo>
                  <a:lnTo>
                    <a:pt x="208" y="332"/>
                  </a:lnTo>
                  <a:lnTo>
                    <a:pt x="207" y="332"/>
                  </a:lnTo>
                  <a:lnTo>
                    <a:pt x="206" y="332"/>
                  </a:lnTo>
                  <a:lnTo>
                    <a:pt x="205" y="332"/>
                  </a:lnTo>
                  <a:lnTo>
                    <a:pt x="203" y="330"/>
                  </a:lnTo>
                  <a:lnTo>
                    <a:pt x="192" y="312"/>
                  </a:lnTo>
                  <a:lnTo>
                    <a:pt x="192" y="310"/>
                  </a:lnTo>
                  <a:lnTo>
                    <a:pt x="192" y="308"/>
                  </a:lnTo>
                  <a:lnTo>
                    <a:pt x="192" y="307"/>
                  </a:lnTo>
                  <a:lnTo>
                    <a:pt x="193" y="307"/>
                  </a:lnTo>
                  <a:lnTo>
                    <a:pt x="194" y="306"/>
                  </a:lnTo>
                  <a:lnTo>
                    <a:pt x="195" y="306"/>
                  </a:lnTo>
                  <a:lnTo>
                    <a:pt x="198" y="307"/>
                  </a:lnTo>
                  <a:lnTo>
                    <a:pt x="198" y="308"/>
                  </a:lnTo>
                  <a:close/>
                  <a:moveTo>
                    <a:pt x="226" y="352"/>
                  </a:moveTo>
                  <a:lnTo>
                    <a:pt x="238" y="370"/>
                  </a:lnTo>
                  <a:lnTo>
                    <a:pt x="238" y="372"/>
                  </a:lnTo>
                  <a:lnTo>
                    <a:pt x="238" y="373"/>
                  </a:lnTo>
                  <a:lnTo>
                    <a:pt x="236" y="374"/>
                  </a:lnTo>
                  <a:lnTo>
                    <a:pt x="236" y="375"/>
                  </a:lnTo>
                  <a:lnTo>
                    <a:pt x="234" y="375"/>
                  </a:lnTo>
                  <a:lnTo>
                    <a:pt x="233" y="375"/>
                  </a:lnTo>
                  <a:lnTo>
                    <a:pt x="232" y="375"/>
                  </a:lnTo>
                  <a:lnTo>
                    <a:pt x="230" y="374"/>
                  </a:lnTo>
                  <a:lnTo>
                    <a:pt x="219" y="355"/>
                  </a:lnTo>
                  <a:lnTo>
                    <a:pt x="219" y="354"/>
                  </a:lnTo>
                  <a:lnTo>
                    <a:pt x="219" y="353"/>
                  </a:lnTo>
                  <a:lnTo>
                    <a:pt x="219" y="350"/>
                  </a:lnTo>
                  <a:lnTo>
                    <a:pt x="220" y="350"/>
                  </a:lnTo>
                  <a:lnTo>
                    <a:pt x="221" y="349"/>
                  </a:lnTo>
                  <a:lnTo>
                    <a:pt x="223" y="349"/>
                  </a:lnTo>
                  <a:lnTo>
                    <a:pt x="225" y="350"/>
                  </a:lnTo>
                  <a:lnTo>
                    <a:pt x="226" y="352"/>
                  </a:lnTo>
                  <a:close/>
                  <a:moveTo>
                    <a:pt x="253" y="395"/>
                  </a:moveTo>
                  <a:lnTo>
                    <a:pt x="265" y="414"/>
                  </a:lnTo>
                  <a:lnTo>
                    <a:pt x="265" y="415"/>
                  </a:lnTo>
                  <a:lnTo>
                    <a:pt x="265" y="416"/>
                  </a:lnTo>
                  <a:lnTo>
                    <a:pt x="265" y="417"/>
                  </a:lnTo>
                  <a:lnTo>
                    <a:pt x="263" y="419"/>
                  </a:lnTo>
                  <a:lnTo>
                    <a:pt x="261" y="419"/>
                  </a:lnTo>
                  <a:lnTo>
                    <a:pt x="260" y="419"/>
                  </a:lnTo>
                  <a:lnTo>
                    <a:pt x="259" y="419"/>
                  </a:lnTo>
                  <a:lnTo>
                    <a:pt x="258" y="417"/>
                  </a:lnTo>
                  <a:lnTo>
                    <a:pt x="246" y="399"/>
                  </a:lnTo>
                  <a:lnTo>
                    <a:pt x="246" y="397"/>
                  </a:lnTo>
                  <a:lnTo>
                    <a:pt x="246" y="396"/>
                  </a:lnTo>
                  <a:lnTo>
                    <a:pt x="246" y="395"/>
                  </a:lnTo>
                  <a:lnTo>
                    <a:pt x="247" y="394"/>
                  </a:lnTo>
                  <a:lnTo>
                    <a:pt x="249" y="393"/>
                  </a:lnTo>
                  <a:lnTo>
                    <a:pt x="250" y="393"/>
                  </a:lnTo>
                  <a:lnTo>
                    <a:pt x="252" y="394"/>
                  </a:lnTo>
                  <a:lnTo>
                    <a:pt x="253" y="395"/>
                  </a:lnTo>
                  <a:close/>
                  <a:moveTo>
                    <a:pt x="280" y="439"/>
                  </a:moveTo>
                  <a:lnTo>
                    <a:pt x="292" y="457"/>
                  </a:lnTo>
                  <a:lnTo>
                    <a:pt x="292" y="459"/>
                  </a:lnTo>
                  <a:lnTo>
                    <a:pt x="292" y="460"/>
                  </a:lnTo>
                  <a:lnTo>
                    <a:pt x="292" y="461"/>
                  </a:lnTo>
                  <a:lnTo>
                    <a:pt x="290" y="462"/>
                  </a:lnTo>
                  <a:lnTo>
                    <a:pt x="289" y="462"/>
                  </a:lnTo>
                  <a:lnTo>
                    <a:pt x="287" y="462"/>
                  </a:lnTo>
                  <a:lnTo>
                    <a:pt x="286" y="462"/>
                  </a:lnTo>
                  <a:lnTo>
                    <a:pt x="286" y="461"/>
                  </a:lnTo>
                  <a:lnTo>
                    <a:pt x="274" y="442"/>
                  </a:lnTo>
                  <a:lnTo>
                    <a:pt x="273" y="441"/>
                  </a:lnTo>
                  <a:lnTo>
                    <a:pt x="273" y="440"/>
                  </a:lnTo>
                  <a:lnTo>
                    <a:pt x="274" y="439"/>
                  </a:lnTo>
                  <a:lnTo>
                    <a:pt x="275" y="437"/>
                  </a:lnTo>
                  <a:lnTo>
                    <a:pt x="276" y="436"/>
                  </a:lnTo>
                  <a:lnTo>
                    <a:pt x="278" y="436"/>
                  </a:lnTo>
                  <a:lnTo>
                    <a:pt x="279" y="437"/>
                  </a:lnTo>
                  <a:lnTo>
                    <a:pt x="280" y="439"/>
                  </a:lnTo>
                  <a:close/>
                  <a:moveTo>
                    <a:pt x="307" y="482"/>
                  </a:moveTo>
                  <a:lnTo>
                    <a:pt x="319" y="501"/>
                  </a:lnTo>
                  <a:lnTo>
                    <a:pt x="319" y="502"/>
                  </a:lnTo>
                  <a:lnTo>
                    <a:pt x="319" y="503"/>
                  </a:lnTo>
                  <a:lnTo>
                    <a:pt x="319" y="504"/>
                  </a:lnTo>
                  <a:lnTo>
                    <a:pt x="318" y="506"/>
                  </a:lnTo>
                  <a:lnTo>
                    <a:pt x="316" y="507"/>
                  </a:lnTo>
                  <a:lnTo>
                    <a:pt x="315" y="507"/>
                  </a:lnTo>
                  <a:lnTo>
                    <a:pt x="314" y="506"/>
                  </a:lnTo>
                  <a:lnTo>
                    <a:pt x="313" y="504"/>
                  </a:lnTo>
                  <a:lnTo>
                    <a:pt x="301" y="486"/>
                  </a:lnTo>
                  <a:lnTo>
                    <a:pt x="300" y="484"/>
                  </a:lnTo>
                  <a:lnTo>
                    <a:pt x="300" y="483"/>
                  </a:lnTo>
                  <a:lnTo>
                    <a:pt x="301" y="482"/>
                  </a:lnTo>
                  <a:lnTo>
                    <a:pt x="302" y="481"/>
                  </a:lnTo>
                  <a:lnTo>
                    <a:pt x="303" y="480"/>
                  </a:lnTo>
                  <a:lnTo>
                    <a:pt x="305" y="481"/>
                  </a:lnTo>
                  <a:lnTo>
                    <a:pt x="306" y="481"/>
                  </a:lnTo>
                  <a:lnTo>
                    <a:pt x="307" y="482"/>
                  </a:lnTo>
                  <a:close/>
                  <a:moveTo>
                    <a:pt x="334" y="526"/>
                  </a:moveTo>
                  <a:lnTo>
                    <a:pt x="346" y="544"/>
                  </a:lnTo>
                  <a:lnTo>
                    <a:pt x="347" y="546"/>
                  </a:lnTo>
                  <a:lnTo>
                    <a:pt x="347" y="547"/>
                  </a:lnTo>
                  <a:lnTo>
                    <a:pt x="346" y="548"/>
                  </a:lnTo>
                  <a:lnTo>
                    <a:pt x="345" y="549"/>
                  </a:lnTo>
                  <a:lnTo>
                    <a:pt x="343" y="550"/>
                  </a:lnTo>
                  <a:lnTo>
                    <a:pt x="342" y="550"/>
                  </a:lnTo>
                  <a:lnTo>
                    <a:pt x="341" y="549"/>
                  </a:lnTo>
                  <a:lnTo>
                    <a:pt x="340" y="548"/>
                  </a:lnTo>
                  <a:lnTo>
                    <a:pt x="328" y="529"/>
                  </a:lnTo>
                  <a:lnTo>
                    <a:pt x="328" y="528"/>
                  </a:lnTo>
                  <a:lnTo>
                    <a:pt x="328" y="527"/>
                  </a:lnTo>
                  <a:lnTo>
                    <a:pt x="328" y="526"/>
                  </a:lnTo>
                  <a:lnTo>
                    <a:pt x="329" y="524"/>
                  </a:lnTo>
                  <a:lnTo>
                    <a:pt x="330" y="524"/>
                  </a:lnTo>
                  <a:lnTo>
                    <a:pt x="332" y="524"/>
                  </a:lnTo>
                  <a:lnTo>
                    <a:pt x="333" y="524"/>
                  </a:lnTo>
                  <a:lnTo>
                    <a:pt x="334" y="526"/>
                  </a:lnTo>
                  <a:close/>
                  <a:moveTo>
                    <a:pt x="361" y="569"/>
                  </a:moveTo>
                  <a:lnTo>
                    <a:pt x="372" y="584"/>
                  </a:lnTo>
                  <a:lnTo>
                    <a:pt x="372" y="587"/>
                  </a:lnTo>
                  <a:lnTo>
                    <a:pt x="372" y="588"/>
                  </a:lnTo>
                  <a:lnTo>
                    <a:pt x="372" y="589"/>
                  </a:lnTo>
                  <a:lnTo>
                    <a:pt x="370" y="590"/>
                  </a:lnTo>
                  <a:lnTo>
                    <a:pt x="369" y="590"/>
                  </a:lnTo>
                  <a:lnTo>
                    <a:pt x="367" y="590"/>
                  </a:lnTo>
                  <a:lnTo>
                    <a:pt x="366" y="590"/>
                  </a:lnTo>
                  <a:lnTo>
                    <a:pt x="365" y="589"/>
                  </a:lnTo>
                  <a:lnTo>
                    <a:pt x="355" y="574"/>
                  </a:lnTo>
                  <a:lnTo>
                    <a:pt x="355" y="571"/>
                  </a:lnTo>
                  <a:lnTo>
                    <a:pt x="355" y="570"/>
                  </a:lnTo>
                  <a:lnTo>
                    <a:pt x="355" y="569"/>
                  </a:lnTo>
                  <a:lnTo>
                    <a:pt x="356" y="568"/>
                  </a:lnTo>
                  <a:lnTo>
                    <a:pt x="357" y="568"/>
                  </a:lnTo>
                  <a:lnTo>
                    <a:pt x="360" y="568"/>
                  </a:lnTo>
                  <a:lnTo>
                    <a:pt x="361" y="568"/>
                  </a:lnTo>
                  <a:lnTo>
                    <a:pt x="361" y="569"/>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37911" name="Freeform 92">
              <a:extLst>
                <a:ext uri="{FF2B5EF4-FFF2-40B4-BE49-F238E27FC236}">
                  <a16:creationId xmlns:a16="http://schemas.microsoft.com/office/drawing/2014/main" id="{283A2953-66F4-DC7D-1D90-A900A6A391CB}"/>
                </a:ext>
              </a:extLst>
            </p:cNvPr>
            <p:cNvSpPr>
              <a:spLocks noEditPoints="1"/>
            </p:cNvSpPr>
            <p:nvPr/>
          </p:nvSpPr>
          <p:spPr bwMode="auto">
            <a:xfrm>
              <a:off x="4809" y="2856"/>
              <a:ext cx="370" cy="397"/>
            </a:xfrm>
            <a:custGeom>
              <a:avLst/>
              <a:gdLst>
                <a:gd name="T0" fmla="*/ 351 w 370"/>
                <a:gd name="T1" fmla="*/ 23 h 397"/>
                <a:gd name="T2" fmla="*/ 348 w 370"/>
                <a:gd name="T3" fmla="*/ 20 h 397"/>
                <a:gd name="T4" fmla="*/ 365 w 370"/>
                <a:gd name="T5" fmla="*/ 0 h 397"/>
                <a:gd name="T6" fmla="*/ 370 w 370"/>
                <a:gd name="T7" fmla="*/ 1 h 397"/>
                <a:gd name="T8" fmla="*/ 369 w 370"/>
                <a:gd name="T9" fmla="*/ 6 h 397"/>
                <a:gd name="T10" fmla="*/ 316 w 370"/>
                <a:gd name="T11" fmla="*/ 60 h 397"/>
                <a:gd name="T12" fmla="*/ 313 w 370"/>
                <a:gd name="T13" fmla="*/ 58 h 397"/>
                <a:gd name="T14" fmla="*/ 330 w 370"/>
                <a:gd name="T15" fmla="*/ 38 h 397"/>
                <a:gd name="T16" fmla="*/ 335 w 370"/>
                <a:gd name="T17" fmla="*/ 39 h 397"/>
                <a:gd name="T18" fmla="*/ 334 w 370"/>
                <a:gd name="T19" fmla="*/ 44 h 397"/>
                <a:gd name="T20" fmla="*/ 282 w 370"/>
                <a:gd name="T21" fmla="*/ 98 h 397"/>
                <a:gd name="T22" fmla="*/ 277 w 370"/>
                <a:gd name="T23" fmla="*/ 96 h 397"/>
                <a:gd name="T24" fmla="*/ 295 w 370"/>
                <a:gd name="T25" fmla="*/ 76 h 397"/>
                <a:gd name="T26" fmla="*/ 300 w 370"/>
                <a:gd name="T27" fmla="*/ 77 h 397"/>
                <a:gd name="T28" fmla="*/ 300 w 370"/>
                <a:gd name="T29" fmla="*/ 81 h 397"/>
                <a:gd name="T30" fmla="*/ 247 w 370"/>
                <a:gd name="T31" fmla="*/ 136 h 397"/>
                <a:gd name="T32" fmla="*/ 242 w 370"/>
                <a:gd name="T33" fmla="*/ 133 h 397"/>
                <a:gd name="T34" fmla="*/ 260 w 370"/>
                <a:gd name="T35" fmla="*/ 113 h 397"/>
                <a:gd name="T36" fmla="*/ 264 w 370"/>
                <a:gd name="T37" fmla="*/ 114 h 397"/>
                <a:gd name="T38" fmla="*/ 264 w 370"/>
                <a:gd name="T39" fmla="*/ 119 h 397"/>
                <a:gd name="T40" fmla="*/ 211 w 370"/>
                <a:gd name="T41" fmla="*/ 173 h 397"/>
                <a:gd name="T42" fmla="*/ 208 w 370"/>
                <a:gd name="T43" fmla="*/ 171 h 397"/>
                <a:gd name="T44" fmla="*/ 224 w 370"/>
                <a:gd name="T45" fmla="*/ 151 h 397"/>
                <a:gd name="T46" fmla="*/ 229 w 370"/>
                <a:gd name="T47" fmla="*/ 152 h 397"/>
                <a:gd name="T48" fmla="*/ 229 w 370"/>
                <a:gd name="T49" fmla="*/ 157 h 397"/>
                <a:gd name="T50" fmla="*/ 176 w 370"/>
                <a:gd name="T51" fmla="*/ 211 h 397"/>
                <a:gd name="T52" fmla="*/ 173 w 370"/>
                <a:gd name="T53" fmla="*/ 207 h 397"/>
                <a:gd name="T54" fmla="*/ 189 w 370"/>
                <a:gd name="T55" fmla="*/ 188 h 397"/>
                <a:gd name="T56" fmla="*/ 195 w 370"/>
                <a:gd name="T57" fmla="*/ 190 h 397"/>
                <a:gd name="T58" fmla="*/ 194 w 370"/>
                <a:gd name="T59" fmla="*/ 194 h 397"/>
                <a:gd name="T60" fmla="*/ 141 w 370"/>
                <a:gd name="T61" fmla="*/ 248 h 397"/>
                <a:gd name="T62" fmla="*/ 137 w 370"/>
                <a:gd name="T63" fmla="*/ 245 h 397"/>
                <a:gd name="T64" fmla="*/ 155 w 370"/>
                <a:gd name="T65" fmla="*/ 226 h 397"/>
                <a:gd name="T66" fmla="*/ 160 w 370"/>
                <a:gd name="T67" fmla="*/ 227 h 397"/>
                <a:gd name="T68" fmla="*/ 158 w 370"/>
                <a:gd name="T69" fmla="*/ 232 h 397"/>
                <a:gd name="T70" fmla="*/ 106 w 370"/>
                <a:gd name="T71" fmla="*/ 286 h 397"/>
                <a:gd name="T72" fmla="*/ 102 w 370"/>
                <a:gd name="T73" fmla="*/ 282 h 397"/>
                <a:gd name="T74" fmla="*/ 120 w 370"/>
                <a:gd name="T75" fmla="*/ 264 h 397"/>
                <a:gd name="T76" fmla="*/ 124 w 370"/>
                <a:gd name="T77" fmla="*/ 265 h 397"/>
                <a:gd name="T78" fmla="*/ 123 w 370"/>
                <a:gd name="T79" fmla="*/ 270 h 397"/>
                <a:gd name="T80" fmla="*/ 71 w 370"/>
                <a:gd name="T81" fmla="*/ 324 h 397"/>
                <a:gd name="T82" fmla="*/ 67 w 370"/>
                <a:gd name="T83" fmla="*/ 320 h 397"/>
                <a:gd name="T84" fmla="*/ 84 w 370"/>
                <a:gd name="T85" fmla="*/ 301 h 397"/>
                <a:gd name="T86" fmla="*/ 89 w 370"/>
                <a:gd name="T87" fmla="*/ 302 h 397"/>
                <a:gd name="T88" fmla="*/ 89 w 370"/>
                <a:gd name="T89" fmla="*/ 307 h 397"/>
                <a:gd name="T90" fmla="*/ 36 w 370"/>
                <a:gd name="T91" fmla="*/ 361 h 397"/>
                <a:gd name="T92" fmla="*/ 31 w 370"/>
                <a:gd name="T93" fmla="*/ 358 h 397"/>
                <a:gd name="T94" fmla="*/ 49 w 370"/>
                <a:gd name="T95" fmla="*/ 339 h 397"/>
                <a:gd name="T96" fmla="*/ 54 w 370"/>
                <a:gd name="T97" fmla="*/ 340 h 397"/>
                <a:gd name="T98" fmla="*/ 54 w 370"/>
                <a:gd name="T99" fmla="*/ 345 h 397"/>
                <a:gd name="T100" fmla="*/ 3 w 370"/>
                <a:gd name="T101" fmla="*/ 397 h 397"/>
                <a:gd name="T102" fmla="*/ 0 w 370"/>
                <a:gd name="T103" fmla="*/ 393 h 397"/>
                <a:gd name="T104" fmla="*/ 14 w 370"/>
                <a:gd name="T105" fmla="*/ 377 h 397"/>
                <a:gd name="T106" fmla="*/ 19 w 370"/>
                <a:gd name="T107" fmla="*/ 378 h 397"/>
                <a:gd name="T108" fmla="*/ 19 w 370"/>
                <a:gd name="T109" fmla="*/ 382 h 3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0"/>
                <a:gd name="T166" fmla="*/ 0 h 397"/>
                <a:gd name="T167" fmla="*/ 370 w 370"/>
                <a:gd name="T168" fmla="*/ 397 h 3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0" h="397">
                  <a:moveTo>
                    <a:pt x="369" y="6"/>
                  </a:moveTo>
                  <a:lnTo>
                    <a:pt x="354" y="23"/>
                  </a:lnTo>
                  <a:lnTo>
                    <a:pt x="352" y="23"/>
                  </a:lnTo>
                  <a:lnTo>
                    <a:pt x="351" y="23"/>
                  </a:lnTo>
                  <a:lnTo>
                    <a:pt x="350" y="23"/>
                  </a:lnTo>
                  <a:lnTo>
                    <a:pt x="349" y="23"/>
                  </a:lnTo>
                  <a:lnTo>
                    <a:pt x="348" y="21"/>
                  </a:lnTo>
                  <a:lnTo>
                    <a:pt x="348" y="20"/>
                  </a:lnTo>
                  <a:lnTo>
                    <a:pt x="348" y="18"/>
                  </a:lnTo>
                  <a:lnTo>
                    <a:pt x="349" y="17"/>
                  </a:lnTo>
                  <a:lnTo>
                    <a:pt x="364" y="1"/>
                  </a:lnTo>
                  <a:lnTo>
                    <a:pt x="365" y="0"/>
                  </a:lnTo>
                  <a:lnTo>
                    <a:pt x="367" y="0"/>
                  </a:lnTo>
                  <a:lnTo>
                    <a:pt x="368" y="0"/>
                  </a:lnTo>
                  <a:lnTo>
                    <a:pt x="369" y="0"/>
                  </a:lnTo>
                  <a:lnTo>
                    <a:pt x="370" y="1"/>
                  </a:lnTo>
                  <a:lnTo>
                    <a:pt x="370" y="4"/>
                  </a:lnTo>
                  <a:lnTo>
                    <a:pt x="370" y="5"/>
                  </a:lnTo>
                  <a:lnTo>
                    <a:pt x="369" y="6"/>
                  </a:lnTo>
                  <a:close/>
                  <a:moveTo>
                    <a:pt x="334" y="44"/>
                  </a:moveTo>
                  <a:lnTo>
                    <a:pt x="320" y="60"/>
                  </a:lnTo>
                  <a:lnTo>
                    <a:pt x="318" y="60"/>
                  </a:lnTo>
                  <a:lnTo>
                    <a:pt x="316" y="60"/>
                  </a:lnTo>
                  <a:lnTo>
                    <a:pt x="315" y="60"/>
                  </a:lnTo>
                  <a:lnTo>
                    <a:pt x="314" y="60"/>
                  </a:lnTo>
                  <a:lnTo>
                    <a:pt x="313" y="59"/>
                  </a:lnTo>
                  <a:lnTo>
                    <a:pt x="313" y="58"/>
                  </a:lnTo>
                  <a:lnTo>
                    <a:pt x="313" y="56"/>
                  </a:lnTo>
                  <a:lnTo>
                    <a:pt x="314" y="54"/>
                  </a:lnTo>
                  <a:lnTo>
                    <a:pt x="329" y="39"/>
                  </a:lnTo>
                  <a:lnTo>
                    <a:pt x="330" y="38"/>
                  </a:lnTo>
                  <a:lnTo>
                    <a:pt x="331" y="38"/>
                  </a:lnTo>
                  <a:lnTo>
                    <a:pt x="332" y="38"/>
                  </a:lnTo>
                  <a:lnTo>
                    <a:pt x="334" y="38"/>
                  </a:lnTo>
                  <a:lnTo>
                    <a:pt x="335" y="39"/>
                  </a:lnTo>
                  <a:lnTo>
                    <a:pt x="335" y="41"/>
                  </a:lnTo>
                  <a:lnTo>
                    <a:pt x="335" y="43"/>
                  </a:lnTo>
                  <a:lnTo>
                    <a:pt x="334" y="44"/>
                  </a:lnTo>
                  <a:close/>
                  <a:moveTo>
                    <a:pt x="300" y="81"/>
                  </a:moveTo>
                  <a:lnTo>
                    <a:pt x="284" y="98"/>
                  </a:lnTo>
                  <a:lnTo>
                    <a:pt x="283" y="98"/>
                  </a:lnTo>
                  <a:lnTo>
                    <a:pt x="282" y="98"/>
                  </a:lnTo>
                  <a:lnTo>
                    <a:pt x="280" y="98"/>
                  </a:lnTo>
                  <a:lnTo>
                    <a:pt x="278" y="98"/>
                  </a:lnTo>
                  <a:lnTo>
                    <a:pt x="278" y="97"/>
                  </a:lnTo>
                  <a:lnTo>
                    <a:pt x="277" y="96"/>
                  </a:lnTo>
                  <a:lnTo>
                    <a:pt x="278" y="93"/>
                  </a:lnTo>
                  <a:lnTo>
                    <a:pt x="278" y="92"/>
                  </a:lnTo>
                  <a:lnTo>
                    <a:pt x="294" y="77"/>
                  </a:lnTo>
                  <a:lnTo>
                    <a:pt x="295" y="76"/>
                  </a:lnTo>
                  <a:lnTo>
                    <a:pt x="296" y="76"/>
                  </a:lnTo>
                  <a:lnTo>
                    <a:pt x="297" y="76"/>
                  </a:lnTo>
                  <a:lnTo>
                    <a:pt x="298" y="76"/>
                  </a:lnTo>
                  <a:lnTo>
                    <a:pt x="300" y="77"/>
                  </a:lnTo>
                  <a:lnTo>
                    <a:pt x="300" y="79"/>
                  </a:lnTo>
                  <a:lnTo>
                    <a:pt x="300" y="80"/>
                  </a:lnTo>
                  <a:lnTo>
                    <a:pt x="300" y="81"/>
                  </a:lnTo>
                  <a:close/>
                  <a:moveTo>
                    <a:pt x="264" y="119"/>
                  </a:moveTo>
                  <a:lnTo>
                    <a:pt x="249" y="136"/>
                  </a:lnTo>
                  <a:lnTo>
                    <a:pt x="248" y="136"/>
                  </a:lnTo>
                  <a:lnTo>
                    <a:pt x="247" y="136"/>
                  </a:lnTo>
                  <a:lnTo>
                    <a:pt x="245" y="136"/>
                  </a:lnTo>
                  <a:lnTo>
                    <a:pt x="243" y="136"/>
                  </a:lnTo>
                  <a:lnTo>
                    <a:pt x="243" y="134"/>
                  </a:lnTo>
                  <a:lnTo>
                    <a:pt x="242" y="133"/>
                  </a:lnTo>
                  <a:lnTo>
                    <a:pt x="243" y="131"/>
                  </a:lnTo>
                  <a:lnTo>
                    <a:pt x="243" y="130"/>
                  </a:lnTo>
                  <a:lnTo>
                    <a:pt x="258" y="114"/>
                  </a:lnTo>
                  <a:lnTo>
                    <a:pt x="260" y="113"/>
                  </a:lnTo>
                  <a:lnTo>
                    <a:pt x="261" y="113"/>
                  </a:lnTo>
                  <a:lnTo>
                    <a:pt x="262" y="113"/>
                  </a:lnTo>
                  <a:lnTo>
                    <a:pt x="264" y="113"/>
                  </a:lnTo>
                  <a:lnTo>
                    <a:pt x="264" y="114"/>
                  </a:lnTo>
                  <a:lnTo>
                    <a:pt x="265" y="117"/>
                  </a:lnTo>
                  <a:lnTo>
                    <a:pt x="264" y="118"/>
                  </a:lnTo>
                  <a:lnTo>
                    <a:pt x="264" y="119"/>
                  </a:lnTo>
                  <a:close/>
                  <a:moveTo>
                    <a:pt x="229" y="157"/>
                  </a:moveTo>
                  <a:lnTo>
                    <a:pt x="214" y="173"/>
                  </a:lnTo>
                  <a:lnTo>
                    <a:pt x="213" y="173"/>
                  </a:lnTo>
                  <a:lnTo>
                    <a:pt x="211" y="173"/>
                  </a:lnTo>
                  <a:lnTo>
                    <a:pt x="210" y="173"/>
                  </a:lnTo>
                  <a:lnTo>
                    <a:pt x="209" y="173"/>
                  </a:lnTo>
                  <a:lnTo>
                    <a:pt x="208" y="172"/>
                  </a:lnTo>
                  <a:lnTo>
                    <a:pt x="208" y="171"/>
                  </a:lnTo>
                  <a:lnTo>
                    <a:pt x="208" y="168"/>
                  </a:lnTo>
                  <a:lnTo>
                    <a:pt x="209" y="167"/>
                  </a:lnTo>
                  <a:lnTo>
                    <a:pt x="223" y="152"/>
                  </a:lnTo>
                  <a:lnTo>
                    <a:pt x="224" y="151"/>
                  </a:lnTo>
                  <a:lnTo>
                    <a:pt x="225" y="151"/>
                  </a:lnTo>
                  <a:lnTo>
                    <a:pt x="228" y="151"/>
                  </a:lnTo>
                  <a:lnTo>
                    <a:pt x="229" y="151"/>
                  </a:lnTo>
                  <a:lnTo>
                    <a:pt x="229" y="152"/>
                  </a:lnTo>
                  <a:lnTo>
                    <a:pt x="230" y="154"/>
                  </a:lnTo>
                  <a:lnTo>
                    <a:pt x="229" y="156"/>
                  </a:lnTo>
                  <a:lnTo>
                    <a:pt x="229" y="157"/>
                  </a:lnTo>
                  <a:close/>
                  <a:moveTo>
                    <a:pt x="194" y="194"/>
                  </a:moveTo>
                  <a:lnTo>
                    <a:pt x="178" y="211"/>
                  </a:lnTo>
                  <a:lnTo>
                    <a:pt x="177" y="211"/>
                  </a:lnTo>
                  <a:lnTo>
                    <a:pt x="176" y="211"/>
                  </a:lnTo>
                  <a:lnTo>
                    <a:pt x="175" y="211"/>
                  </a:lnTo>
                  <a:lnTo>
                    <a:pt x="174" y="211"/>
                  </a:lnTo>
                  <a:lnTo>
                    <a:pt x="173" y="210"/>
                  </a:lnTo>
                  <a:lnTo>
                    <a:pt x="173" y="207"/>
                  </a:lnTo>
                  <a:lnTo>
                    <a:pt x="173" y="206"/>
                  </a:lnTo>
                  <a:lnTo>
                    <a:pt x="174" y="205"/>
                  </a:lnTo>
                  <a:lnTo>
                    <a:pt x="188" y="190"/>
                  </a:lnTo>
                  <a:lnTo>
                    <a:pt x="189" y="188"/>
                  </a:lnTo>
                  <a:lnTo>
                    <a:pt x="191" y="188"/>
                  </a:lnTo>
                  <a:lnTo>
                    <a:pt x="193" y="188"/>
                  </a:lnTo>
                  <a:lnTo>
                    <a:pt x="194" y="188"/>
                  </a:lnTo>
                  <a:lnTo>
                    <a:pt x="195" y="190"/>
                  </a:lnTo>
                  <a:lnTo>
                    <a:pt x="195" y="192"/>
                  </a:lnTo>
                  <a:lnTo>
                    <a:pt x="195" y="193"/>
                  </a:lnTo>
                  <a:lnTo>
                    <a:pt x="194" y="194"/>
                  </a:lnTo>
                  <a:close/>
                  <a:moveTo>
                    <a:pt x="158" y="232"/>
                  </a:moveTo>
                  <a:lnTo>
                    <a:pt x="143" y="248"/>
                  </a:lnTo>
                  <a:lnTo>
                    <a:pt x="142" y="248"/>
                  </a:lnTo>
                  <a:lnTo>
                    <a:pt x="141" y="248"/>
                  </a:lnTo>
                  <a:lnTo>
                    <a:pt x="140" y="248"/>
                  </a:lnTo>
                  <a:lnTo>
                    <a:pt x="138" y="248"/>
                  </a:lnTo>
                  <a:lnTo>
                    <a:pt x="137" y="247"/>
                  </a:lnTo>
                  <a:lnTo>
                    <a:pt x="137" y="245"/>
                  </a:lnTo>
                  <a:lnTo>
                    <a:pt x="137" y="244"/>
                  </a:lnTo>
                  <a:lnTo>
                    <a:pt x="138" y="243"/>
                  </a:lnTo>
                  <a:lnTo>
                    <a:pt x="154" y="227"/>
                  </a:lnTo>
                  <a:lnTo>
                    <a:pt x="155" y="226"/>
                  </a:lnTo>
                  <a:lnTo>
                    <a:pt x="156" y="226"/>
                  </a:lnTo>
                  <a:lnTo>
                    <a:pt x="157" y="226"/>
                  </a:lnTo>
                  <a:lnTo>
                    <a:pt x="158" y="226"/>
                  </a:lnTo>
                  <a:lnTo>
                    <a:pt x="160" y="227"/>
                  </a:lnTo>
                  <a:lnTo>
                    <a:pt x="160" y="230"/>
                  </a:lnTo>
                  <a:lnTo>
                    <a:pt x="160" y="231"/>
                  </a:lnTo>
                  <a:lnTo>
                    <a:pt x="158" y="232"/>
                  </a:lnTo>
                  <a:close/>
                  <a:moveTo>
                    <a:pt x="123" y="270"/>
                  </a:moveTo>
                  <a:lnTo>
                    <a:pt x="109" y="286"/>
                  </a:lnTo>
                  <a:lnTo>
                    <a:pt x="108" y="286"/>
                  </a:lnTo>
                  <a:lnTo>
                    <a:pt x="106" y="286"/>
                  </a:lnTo>
                  <a:lnTo>
                    <a:pt x="104" y="286"/>
                  </a:lnTo>
                  <a:lnTo>
                    <a:pt x="103" y="286"/>
                  </a:lnTo>
                  <a:lnTo>
                    <a:pt x="102" y="285"/>
                  </a:lnTo>
                  <a:lnTo>
                    <a:pt x="102" y="282"/>
                  </a:lnTo>
                  <a:lnTo>
                    <a:pt x="102" y="281"/>
                  </a:lnTo>
                  <a:lnTo>
                    <a:pt x="103" y="280"/>
                  </a:lnTo>
                  <a:lnTo>
                    <a:pt x="118" y="265"/>
                  </a:lnTo>
                  <a:lnTo>
                    <a:pt x="120" y="264"/>
                  </a:lnTo>
                  <a:lnTo>
                    <a:pt x="121" y="264"/>
                  </a:lnTo>
                  <a:lnTo>
                    <a:pt x="122" y="264"/>
                  </a:lnTo>
                  <a:lnTo>
                    <a:pt x="123" y="264"/>
                  </a:lnTo>
                  <a:lnTo>
                    <a:pt x="124" y="265"/>
                  </a:lnTo>
                  <a:lnTo>
                    <a:pt x="124" y="267"/>
                  </a:lnTo>
                  <a:lnTo>
                    <a:pt x="124" y="268"/>
                  </a:lnTo>
                  <a:lnTo>
                    <a:pt x="123" y="270"/>
                  </a:lnTo>
                  <a:close/>
                  <a:moveTo>
                    <a:pt x="89" y="307"/>
                  </a:moveTo>
                  <a:lnTo>
                    <a:pt x="74" y="324"/>
                  </a:lnTo>
                  <a:lnTo>
                    <a:pt x="73" y="324"/>
                  </a:lnTo>
                  <a:lnTo>
                    <a:pt x="71" y="324"/>
                  </a:lnTo>
                  <a:lnTo>
                    <a:pt x="69" y="324"/>
                  </a:lnTo>
                  <a:lnTo>
                    <a:pt x="68" y="324"/>
                  </a:lnTo>
                  <a:lnTo>
                    <a:pt x="68" y="322"/>
                  </a:lnTo>
                  <a:lnTo>
                    <a:pt x="67" y="320"/>
                  </a:lnTo>
                  <a:lnTo>
                    <a:pt x="67" y="319"/>
                  </a:lnTo>
                  <a:lnTo>
                    <a:pt x="68" y="318"/>
                  </a:lnTo>
                  <a:lnTo>
                    <a:pt x="83" y="302"/>
                  </a:lnTo>
                  <a:lnTo>
                    <a:pt x="84" y="301"/>
                  </a:lnTo>
                  <a:lnTo>
                    <a:pt x="86" y="301"/>
                  </a:lnTo>
                  <a:lnTo>
                    <a:pt x="87" y="301"/>
                  </a:lnTo>
                  <a:lnTo>
                    <a:pt x="88" y="301"/>
                  </a:lnTo>
                  <a:lnTo>
                    <a:pt x="89" y="302"/>
                  </a:lnTo>
                  <a:lnTo>
                    <a:pt x="89" y="305"/>
                  </a:lnTo>
                  <a:lnTo>
                    <a:pt x="89" y="306"/>
                  </a:lnTo>
                  <a:lnTo>
                    <a:pt x="89" y="307"/>
                  </a:lnTo>
                  <a:close/>
                  <a:moveTo>
                    <a:pt x="54" y="345"/>
                  </a:moveTo>
                  <a:lnTo>
                    <a:pt x="39" y="361"/>
                  </a:lnTo>
                  <a:lnTo>
                    <a:pt x="37" y="361"/>
                  </a:lnTo>
                  <a:lnTo>
                    <a:pt x="36" y="361"/>
                  </a:lnTo>
                  <a:lnTo>
                    <a:pt x="34" y="361"/>
                  </a:lnTo>
                  <a:lnTo>
                    <a:pt x="33" y="361"/>
                  </a:lnTo>
                  <a:lnTo>
                    <a:pt x="33" y="360"/>
                  </a:lnTo>
                  <a:lnTo>
                    <a:pt x="31" y="358"/>
                  </a:lnTo>
                  <a:lnTo>
                    <a:pt x="33" y="357"/>
                  </a:lnTo>
                  <a:lnTo>
                    <a:pt x="33" y="355"/>
                  </a:lnTo>
                  <a:lnTo>
                    <a:pt x="48" y="340"/>
                  </a:lnTo>
                  <a:lnTo>
                    <a:pt x="49" y="339"/>
                  </a:lnTo>
                  <a:lnTo>
                    <a:pt x="50" y="339"/>
                  </a:lnTo>
                  <a:lnTo>
                    <a:pt x="51" y="339"/>
                  </a:lnTo>
                  <a:lnTo>
                    <a:pt x="54" y="339"/>
                  </a:lnTo>
                  <a:lnTo>
                    <a:pt x="54" y="340"/>
                  </a:lnTo>
                  <a:lnTo>
                    <a:pt x="54" y="342"/>
                  </a:lnTo>
                  <a:lnTo>
                    <a:pt x="54" y="344"/>
                  </a:lnTo>
                  <a:lnTo>
                    <a:pt x="54" y="345"/>
                  </a:lnTo>
                  <a:close/>
                  <a:moveTo>
                    <a:pt x="19" y="382"/>
                  </a:moveTo>
                  <a:lnTo>
                    <a:pt x="6" y="395"/>
                  </a:lnTo>
                  <a:lnTo>
                    <a:pt x="4" y="397"/>
                  </a:lnTo>
                  <a:lnTo>
                    <a:pt x="3" y="397"/>
                  </a:lnTo>
                  <a:lnTo>
                    <a:pt x="2" y="397"/>
                  </a:lnTo>
                  <a:lnTo>
                    <a:pt x="1" y="395"/>
                  </a:lnTo>
                  <a:lnTo>
                    <a:pt x="0" y="394"/>
                  </a:lnTo>
                  <a:lnTo>
                    <a:pt x="0" y="393"/>
                  </a:lnTo>
                  <a:lnTo>
                    <a:pt x="0" y="392"/>
                  </a:lnTo>
                  <a:lnTo>
                    <a:pt x="1" y="391"/>
                  </a:lnTo>
                  <a:lnTo>
                    <a:pt x="13" y="378"/>
                  </a:lnTo>
                  <a:lnTo>
                    <a:pt x="14" y="377"/>
                  </a:lnTo>
                  <a:lnTo>
                    <a:pt x="15" y="377"/>
                  </a:lnTo>
                  <a:lnTo>
                    <a:pt x="17" y="377"/>
                  </a:lnTo>
                  <a:lnTo>
                    <a:pt x="19" y="377"/>
                  </a:lnTo>
                  <a:lnTo>
                    <a:pt x="19" y="378"/>
                  </a:lnTo>
                  <a:lnTo>
                    <a:pt x="20" y="380"/>
                  </a:lnTo>
                  <a:lnTo>
                    <a:pt x="19" y="381"/>
                  </a:lnTo>
                  <a:lnTo>
                    <a:pt x="19" y="382"/>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37912" name="Freeform 93">
              <a:extLst>
                <a:ext uri="{FF2B5EF4-FFF2-40B4-BE49-F238E27FC236}">
                  <a16:creationId xmlns:a16="http://schemas.microsoft.com/office/drawing/2014/main" id="{BD09A151-D81F-2436-0300-9147E4302765}"/>
                </a:ext>
              </a:extLst>
            </p:cNvPr>
            <p:cNvSpPr>
              <a:spLocks noEditPoints="1"/>
            </p:cNvSpPr>
            <p:nvPr/>
          </p:nvSpPr>
          <p:spPr bwMode="auto">
            <a:xfrm>
              <a:off x="4177" y="2833"/>
              <a:ext cx="629" cy="411"/>
            </a:xfrm>
            <a:custGeom>
              <a:avLst/>
              <a:gdLst>
                <a:gd name="T0" fmla="*/ 25 w 629"/>
                <a:gd name="T1" fmla="*/ 16 h 411"/>
                <a:gd name="T2" fmla="*/ 20 w 629"/>
                <a:gd name="T3" fmla="*/ 19 h 411"/>
                <a:gd name="T4" fmla="*/ 0 w 629"/>
                <a:gd name="T5" fmla="*/ 2 h 411"/>
                <a:gd name="T6" fmla="*/ 5 w 629"/>
                <a:gd name="T7" fmla="*/ 1 h 411"/>
                <a:gd name="T8" fmla="*/ 68 w 629"/>
                <a:gd name="T9" fmla="*/ 44 h 411"/>
                <a:gd name="T10" fmla="*/ 63 w 629"/>
                <a:gd name="T11" fmla="*/ 47 h 411"/>
                <a:gd name="T12" fmla="*/ 44 w 629"/>
                <a:gd name="T13" fmla="*/ 30 h 411"/>
                <a:gd name="T14" fmla="*/ 48 w 629"/>
                <a:gd name="T15" fmla="*/ 29 h 411"/>
                <a:gd name="T16" fmla="*/ 112 w 629"/>
                <a:gd name="T17" fmla="*/ 73 h 411"/>
                <a:gd name="T18" fmla="*/ 106 w 629"/>
                <a:gd name="T19" fmla="*/ 75 h 411"/>
                <a:gd name="T20" fmla="*/ 86 w 629"/>
                <a:gd name="T21" fmla="*/ 57 h 411"/>
                <a:gd name="T22" fmla="*/ 92 w 629"/>
                <a:gd name="T23" fmla="*/ 57 h 411"/>
                <a:gd name="T24" fmla="*/ 154 w 629"/>
                <a:gd name="T25" fmla="*/ 101 h 411"/>
                <a:gd name="T26" fmla="*/ 150 w 629"/>
                <a:gd name="T27" fmla="*/ 103 h 411"/>
                <a:gd name="T28" fmla="*/ 130 w 629"/>
                <a:gd name="T29" fmla="*/ 86 h 411"/>
                <a:gd name="T30" fmla="*/ 134 w 629"/>
                <a:gd name="T31" fmla="*/ 84 h 411"/>
                <a:gd name="T32" fmla="*/ 198 w 629"/>
                <a:gd name="T33" fmla="*/ 128 h 411"/>
                <a:gd name="T34" fmla="*/ 192 w 629"/>
                <a:gd name="T35" fmla="*/ 131 h 411"/>
                <a:gd name="T36" fmla="*/ 173 w 629"/>
                <a:gd name="T37" fmla="*/ 114 h 411"/>
                <a:gd name="T38" fmla="*/ 178 w 629"/>
                <a:gd name="T39" fmla="*/ 113 h 411"/>
                <a:gd name="T40" fmla="*/ 241 w 629"/>
                <a:gd name="T41" fmla="*/ 156 h 411"/>
                <a:gd name="T42" fmla="*/ 235 w 629"/>
                <a:gd name="T43" fmla="*/ 159 h 411"/>
                <a:gd name="T44" fmla="*/ 215 w 629"/>
                <a:gd name="T45" fmla="*/ 142 h 411"/>
                <a:gd name="T46" fmla="*/ 221 w 629"/>
                <a:gd name="T47" fmla="*/ 141 h 411"/>
                <a:gd name="T48" fmla="*/ 285 w 629"/>
                <a:gd name="T49" fmla="*/ 184 h 411"/>
                <a:gd name="T50" fmla="*/ 279 w 629"/>
                <a:gd name="T51" fmla="*/ 187 h 411"/>
                <a:gd name="T52" fmla="*/ 259 w 629"/>
                <a:gd name="T53" fmla="*/ 170 h 411"/>
                <a:gd name="T54" fmla="*/ 264 w 629"/>
                <a:gd name="T55" fmla="*/ 169 h 411"/>
                <a:gd name="T56" fmla="*/ 327 w 629"/>
                <a:gd name="T57" fmla="*/ 213 h 411"/>
                <a:gd name="T58" fmla="*/ 321 w 629"/>
                <a:gd name="T59" fmla="*/ 215 h 411"/>
                <a:gd name="T60" fmla="*/ 302 w 629"/>
                <a:gd name="T61" fmla="*/ 198 h 411"/>
                <a:gd name="T62" fmla="*/ 307 w 629"/>
                <a:gd name="T63" fmla="*/ 197 h 411"/>
                <a:gd name="T64" fmla="*/ 371 w 629"/>
                <a:gd name="T65" fmla="*/ 241 h 411"/>
                <a:gd name="T66" fmla="*/ 365 w 629"/>
                <a:gd name="T67" fmla="*/ 243 h 411"/>
                <a:gd name="T68" fmla="*/ 346 w 629"/>
                <a:gd name="T69" fmla="*/ 226 h 411"/>
                <a:gd name="T70" fmla="*/ 351 w 629"/>
                <a:gd name="T71" fmla="*/ 224 h 411"/>
                <a:gd name="T72" fmla="*/ 414 w 629"/>
                <a:gd name="T73" fmla="*/ 269 h 411"/>
                <a:gd name="T74" fmla="*/ 408 w 629"/>
                <a:gd name="T75" fmla="*/ 271 h 411"/>
                <a:gd name="T76" fmla="*/ 388 w 629"/>
                <a:gd name="T77" fmla="*/ 254 h 411"/>
                <a:gd name="T78" fmla="*/ 394 w 629"/>
                <a:gd name="T79" fmla="*/ 253 h 411"/>
                <a:gd name="T80" fmla="*/ 457 w 629"/>
                <a:gd name="T81" fmla="*/ 296 h 411"/>
                <a:gd name="T82" fmla="*/ 452 w 629"/>
                <a:gd name="T83" fmla="*/ 300 h 411"/>
                <a:gd name="T84" fmla="*/ 432 w 629"/>
                <a:gd name="T85" fmla="*/ 282 h 411"/>
                <a:gd name="T86" fmla="*/ 437 w 629"/>
                <a:gd name="T87" fmla="*/ 281 h 411"/>
                <a:gd name="T88" fmla="*/ 500 w 629"/>
                <a:gd name="T89" fmla="*/ 324 h 411"/>
                <a:gd name="T90" fmla="*/ 494 w 629"/>
                <a:gd name="T91" fmla="*/ 327 h 411"/>
                <a:gd name="T92" fmla="*/ 475 w 629"/>
                <a:gd name="T93" fmla="*/ 310 h 411"/>
                <a:gd name="T94" fmla="*/ 480 w 629"/>
                <a:gd name="T95" fmla="*/ 309 h 411"/>
                <a:gd name="T96" fmla="*/ 544 w 629"/>
                <a:gd name="T97" fmla="*/ 353 h 411"/>
                <a:gd name="T98" fmla="*/ 538 w 629"/>
                <a:gd name="T99" fmla="*/ 355 h 411"/>
                <a:gd name="T100" fmla="*/ 518 w 629"/>
                <a:gd name="T101" fmla="*/ 338 h 411"/>
                <a:gd name="T102" fmla="*/ 524 w 629"/>
                <a:gd name="T103" fmla="*/ 337 h 411"/>
                <a:gd name="T104" fmla="*/ 586 w 629"/>
                <a:gd name="T105" fmla="*/ 381 h 411"/>
                <a:gd name="T106" fmla="*/ 581 w 629"/>
                <a:gd name="T107" fmla="*/ 383 h 411"/>
                <a:gd name="T108" fmla="*/ 561 w 629"/>
                <a:gd name="T109" fmla="*/ 367 h 411"/>
                <a:gd name="T110" fmla="*/ 566 w 629"/>
                <a:gd name="T111" fmla="*/ 365 h 411"/>
                <a:gd name="T112" fmla="*/ 629 w 629"/>
                <a:gd name="T113" fmla="*/ 409 h 411"/>
                <a:gd name="T114" fmla="*/ 623 w 629"/>
                <a:gd name="T115" fmla="*/ 411 h 411"/>
                <a:gd name="T116" fmla="*/ 605 w 629"/>
                <a:gd name="T117" fmla="*/ 394 h 411"/>
                <a:gd name="T118" fmla="*/ 609 w 629"/>
                <a:gd name="T119" fmla="*/ 392 h 4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29"/>
                <a:gd name="T181" fmla="*/ 0 h 411"/>
                <a:gd name="T182" fmla="*/ 629 w 629"/>
                <a:gd name="T183" fmla="*/ 411 h 4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29" h="411">
                  <a:moveTo>
                    <a:pt x="5" y="1"/>
                  </a:moveTo>
                  <a:lnTo>
                    <a:pt x="24" y="13"/>
                  </a:lnTo>
                  <a:lnTo>
                    <a:pt x="25" y="14"/>
                  </a:lnTo>
                  <a:lnTo>
                    <a:pt x="25" y="15"/>
                  </a:lnTo>
                  <a:lnTo>
                    <a:pt x="25" y="16"/>
                  </a:lnTo>
                  <a:lnTo>
                    <a:pt x="25" y="17"/>
                  </a:lnTo>
                  <a:lnTo>
                    <a:pt x="24" y="19"/>
                  </a:lnTo>
                  <a:lnTo>
                    <a:pt x="23" y="20"/>
                  </a:lnTo>
                  <a:lnTo>
                    <a:pt x="21" y="20"/>
                  </a:lnTo>
                  <a:lnTo>
                    <a:pt x="20" y="19"/>
                  </a:lnTo>
                  <a:lnTo>
                    <a:pt x="1" y="7"/>
                  </a:lnTo>
                  <a:lnTo>
                    <a:pt x="0" y="6"/>
                  </a:lnTo>
                  <a:lnTo>
                    <a:pt x="0" y="5"/>
                  </a:lnTo>
                  <a:lnTo>
                    <a:pt x="0" y="3"/>
                  </a:lnTo>
                  <a:lnTo>
                    <a:pt x="0" y="2"/>
                  </a:lnTo>
                  <a:lnTo>
                    <a:pt x="1" y="1"/>
                  </a:lnTo>
                  <a:lnTo>
                    <a:pt x="3" y="0"/>
                  </a:lnTo>
                  <a:lnTo>
                    <a:pt x="4" y="0"/>
                  </a:lnTo>
                  <a:lnTo>
                    <a:pt x="5" y="1"/>
                  </a:lnTo>
                  <a:close/>
                  <a:moveTo>
                    <a:pt x="48" y="29"/>
                  </a:moveTo>
                  <a:lnTo>
                    <a:pt x="67" y="41"/>
                  </a:lnTo>
                  <a:lnTo>
                    <a:pt x="68" y="42"/>
                  </a:lnTo>
                  <a:lnTo>
                    <a:pt x="68" y="43"/>
                  </a:lnTo>
                  <a:lnTo>
                    <a:pt x="68" y="44"/>
                  </a:lnTo>
                  <a:lnTo>
                    <a:pt x="68" y="46"/>
                  </a:lnTo>
                  <a:lnTo>
                    <a:pt x="67" y="47"/>
                  </a:lnTo>
                  <a:lnTo>
                    <a:pt x="66" y="48"/>
                  </a:lnTo>
                  <a:lnTo>
                    <a:pt x="64" y="48"/>
                  </a:lnTo>
                  <a:lnTo>
                    <a:pt x="63" y="47"/>
                  </a:lnTo>
                  <a:lnTo>
                    <a:pt x="45" y="35"/>
                  </a:lnTo>
                  <a:lnTo>
                    <a:pt x="44" y="34"/>
                  </a:lnTo>
                  <a:lnTo>
                    <a:pt x="43" y="33"/>
                  </a:lnTo>
                  <a:lnTo>
                    <a:pt x="43" y="32"/>
                  </a:lnTo>
                  <a:lnTo>
                    <a:pt x="44" y="30"/>
                  </a:lnTo>
                  <a:lnTo>
                    <a:pt x="45" y="29"/>
                  </a:lnTo>
                  <a:lnTo>
                    <a:pt x="46" y="28"/>
                  </a:lnTo>
                  <a:lnTo>
                    <a:pt x="47" y="28"/>
                  </a:lnTo>
                  <a:lnTo>
                    <a:pt x="48" y="29"/>
                  </a:lnTo>
                  <a:close/>
                  <a:moveTo>
                    <a:pt x="92" y="57"/>
                  </a:moveTo>
                  <a:lnTo>
                    <a:pt x="110" y="69"/>
                  </a:lnTo>
                  <a:lnTo>
                    <a:pt x="111" y="70"/>
                  </a:lnTo>
                  <a:lnTo>
                    <a:pt x="112" y="72"/>
                  </a:lnTo>
                  <a:lnTo>
                    <a:pt x="112" y="73"/>
                  </a:lnTo>
                  <a:lnTo>
                    <a:pt x="111" y="74"/>
                  </a:lnTo>
                  <a:lnTo>
                    <a:pt x="110" y="75"/>
                  </a:lnTo>
                  <a:lnTo>
                    <a:pt x="108" y="75"/>
                  </a:lnTo>
                  <a:lnTo>
                    <a:pt x="107" y="75"/>
                  </a:lnTo>
                  <a:lnTo>
                    <a:pt x="106" y="75"/>
                  </a:lnTo>
                  <a:lnTo>
                    <a:pt x="87" y="63"/>
                  </a:lnTo>
                  <a:lnTo>
                    <a:pt x="86" y="62"/>
                  </a:lnTo>
                  <a:lnTo>
                    <a:pt x="86" y="61"/>
                  </a:lnTo>
                  <a:lnTo>
                    <a:pt x="86" y="60"/>
                  </a:lnTo>
                  <a:lnTo>
                    <a:pt x="86" y="57"/>
                  </a:lnTo>
                  <a:lnTo>
                    <a:pt x="87" y="56"/>
                  </a:lnTo>
                  <a:lnTo>
                    <a:pt x="88" y="56"/>
                  </a:lnTo>
                  <a:lnTo>
                    <a:pt x="91" y="56"/>
                  </a:lnTo>
                  <a:lnTo>
                    <a:pt x="92" y="57"/>
                  </a:lnTo>
                  <a:close/>
                  <a:moveTo>
                    <a:pt x="134" y="84"/>
                  </a:moveTo>
                  <a:lnTo>
                    <a:pt x="153" y="97"/>
                  </a:lnTo>
                  <a:lnTo>
                    <a:pt x="154" y="97"/>
                  </a:lnTo>
                  <a:lnTo>
                    <a:pt x="154" y="99"/>
                  </a:lnTo>
                  <a:lnTo>
                    <a:pt x="154" y="101"/>
                  </a:lnTo>
                  <a:lnTo>
                    <a:pt x="154" y="102"/>
                  </a:lnTo>
                  <a:lnTo>
                    <a:pt x="153" y="103"/>
                  </a:lnTo>
                  <a:lnTo>
                    <a:pt x="152" y="103"/>
                  </a:lnTo>
                  <a:lnTo>
                    <a:pt x="151" y="103"/>
                  </a:lnTo>
                  <a:lnTo>
                    <a:pt x="150" y="103"/>
                  </a:lnTo>
                  <a:lnTo>
                    <a:pt x="131" y="92"/>
                  </a:lnTo>
                  <a:lnTo>
                    <a:pt x="130" y="90"/>
                  </a:lnTo>
                  <a:lnTo>
                    <a:pt x="130" y="89"/>
                  </a:lnTo>
                  <a:lnTo>
                    <a:pt x="130" y="87"/>
                  </a:lnTo>
                  <a:lnTo>
                    <a:pt x="130" y="86"/>
                  </a:lnTo>
                  <a:lnTo>
                    <a:pt x="131" y="84"/>
                  </a:lnTo>
                  <a:lnTo>
                    <a:pt x="132" y="84"/>
                  </a:lnTo>
                  <a:lnTo>
                    <a:pt x="133" y="84"/>
                  </a:lnTo>
                  <a:lnTo>
                    <a:pt x="134" y="84"/>
                  </a:lnTo>
                  <a:close/>
                  <a:moveTo>
                    <a:pt x="178" y="113"/>
                  </a:moveTo>
                  <a:lnTo>
                    <a:pt x="197" y="124"/>
                  </a:lnTo>
                  <a:lnTo>
                    <a:pt x="198" y="126"/>
                  </a:lnTo>
                  <a:lnTo>
                    <a:pt x="198" y="127"/>
                  </a:lnTo>
                  <a:lnTo>
                    <a:pt x="198" y="128"/>
                  </a:lnTo>
                  <a:lnTo>
                    <a:pt x="198" y="130"/>
                  </a:lnTo>
                  <a:lnTo>
                    <a:pt x="197" y="131"/>
                  </a:lnTo>
                  <a:lnTo>
                    <a:pt x="195" y="131"/>
                  </a:lnTo>
                  <a:lnTo>
                    <a:pt x="194" y="131"/>
                  </a:lnTo>
                  <a:lnTo>
                    <a:pt x="192" y="131"/>
                  </a:lnTo>
                  <a:lnTo>
                    <a:pt x="174" y="119"/>
                  </a:lnTo>
                  <a:lnTo>
                    <a:pt x="173" y="119"/>
                  </a:lnTo>
                  <a:lnTo>
                    <a:pt x="172" y="116"/>
                  </a:lnTo>
                  <a:lnTo>
                    <a:pt x="172" y="115"/>
                  </a:lnTo>
                  <a:lnTo>
                    <a:pt x="173" y="114"/>
                  </a:lnTo>
                  <a:lnTo>
                    <a:pt x="174" y="113"/>
                  </a:lnTo>
                  <a:lnTo>
                    <a:pt x="175" y="113"/>
                  </a:lnTo>
                  <a:lnTo>
                    <a:pt x="177" y="113"/>
                  </a:lnTo>
                  <a:lnTo>
                    <a:pt x="178" y="113"/>
                  </a:lnTo>
                  <a:close/>
                  <a:moveTo>
                    <a:pt x="221" y="141"/>
                  </a:moveTo>
                  <a:lnTo>
                    <a:pt x="240" y="153"/>
                  </a:lnTo>
                  <a:lnTo>
                    <a:pt x="240" y="154"/>
                  </a:lnTo>
                  <a:lnTo>
                    <a:pt x="241" y="155"/>
                  </a:lnTo>
                  <a:lnTo>
                    <a:pt x="241" y="156"/>
                  </a:lnTo>
                  <a:lnTo>
                    <a:pt x="240" y="159"/>
                  </a:lnTo>
                  <a:lnTo>
                    <a:pt x="238" y="160"/>
                  </a:lnTo>
                  <a:lnTo>
                    <a:pt x="237" y="160"/>
                  </a:lnTo>
                  <a:lnTo>
                    <a:pt x="235" y="159"/>
                  </a:lnTo>
                  <a:lnTo>
                    <a:pt x="217" y="147"/>
                  </a:lnTo>
                  <a:lnTo>
                    <a:pt x="215" y="146"/>
                  </a:lnTo>
                  <a:lnTo>
                    <a:pt x="215" y="144"/>
                  </a:lnTo>
                  <a:lnTo>
                    <a:pt x="215" y="143"/>
                  </a:lnTo>
                  <a:lnTo>
                    <a:pt x="215" y="142"/>
                  </a:lnTo>
                  <a:lnTo>
                    <a:pt x="217" y="141"/>
                  </a:lnTo>
                  <a:lnTo>
                    <a:pt x="218" y="141"/>
                  </a:lnTo>
                  <a:lnTo>
                    <a:pt x="220" y="140"/>
                  </a:lnTo>
                  <a:lnTo>
                    <a:pt x="221" y="141"/>
                  </a:lnTo>
                  <a:close/>
                  <a:moveTo>
                    <a:pt x="264" y="169"/>
                  </a:moveTo>
                  <a:lnTo>
                    <a:pt x="282" y="181"/>
                  </a:lnTo>
                  <a:lnTo>
                    <a:pt x="284" y="182"/>
                  </a:lnTo>
                  <a:lnTo>
                    <a:pt x="285" y="183"/>
                  </a:lnTo>
                  <a:lnTo>
                    <a:pt x="285" y="184"/>
                  </a:lnTo>
                  <a:lnTo>
                    <a:pt x="284" y="186"/>
                  </a:lnTo>
                  <a:lnTo>
                    <a:pt x="282" y="187"/>
                  </a:lnTo>
                  <a:lnTo>
                    <a:pt x="281" y="188"/>
                  </a:lnTo>
                  <a:lnTo>
                    <a:pt x="280" y="188"/>
                  </a:lnTo>
                  <a:lnTo>
                    <a:pt x="279" y="187"/>
                  </a:lnTo>
                  <a:lnTo>
                    <a:pt x="260" y="175"/>
                  </a:lnTo>
                  <a:lnTo>
                    <a:pt x="259" y="174"/>
                  </a:lnTo>
                  <a:lnTo>
                    <a:pt x="259" y="173"/>
                  </a:lnTo>
                  <a:lnTo>
                    <a:pt x="259" y="171"/>
                  </a:lnTo>
                  <a:lnTo>
                    <a:pt x="259" y="170"/>
                  </a:lnTo>
                  <a:lnTo>
                    <a:pt x="260" y="169"/>
                  </a:lnTo>
                  <a:lnTo>
                    <a:pt x="261" y="168"/>
                  </a:lnTo>
                  <a:lnTo>
                    <a:pt x="262" y="168"/>
                  </a:lnTo>
                  <a:lnTo>
                    <a:pt x="264" y="169"/>
                  </a:lnTo>
                  <a:close/>
                  <a:moveTo>
                    <a:pt x="307" y="197"/>
                  </a:moveTo>
                  <a:lnTo>
                    <a:pt x="326" y="209"/>
                  </a:lnTo>
                  <a:lnTo>
                    <a:pt x="327" y="210"/>
                  </a:lnTo>
                  <a:lnTo>
                    <a:pt x="327" y="211"/>
                  </a:lnTo>
                  <a:lnTo>
                    <a:pt x="327" y="213"/>
                  </a:lnTo>
                  <a:lnTo>
                    <a:pt x="327" y="214"/>
                  </a:lnTo>
                  <a:lnTo>
                    <a:pt x="326" y="215"/>
                  </a:lnTo>
                  <a:lnTo>
                    <a:pt x="325" y="216"/>
                  </a:lnTo>
                  <a:lnTo>
                    <a:pt x="324" y="216"/>
                  </a:lnTo>
                  <a:lnTo>
                    <a:pt x="321" y="215"/>
                  </a:lnTo>
                  <a:lnTo>
                    <a:pt x="304" y="203"/>
                  </a:lnTo>
                  <a:lnTo>
                    <a:pt x="302" y="202"/>
                  </a:lnTo>
                  <a:lnTo>
                    <a:pt x="301" y="201"/>
                  </a:lnTo>
                  <a:lnTo>
                    <a:pt x="301" y="200"/>
                  </a:lnTo>
                  <a:lnTo>
                    <a:pt x="302" y="198"/>
                  </a:lnTo>
                  <a:lnTo>
                    <a:pt x="304" y="197"/>
                  </a:lnTo>
                  <a:lnTo>
                    <a:pt x="305" y="196"/>
                  </a:lnTo>
                  <a:lnTo>
                    <a:pt x="306" y="196"/>
                  </a:lnTo>
                  <a:lnTo>
                    <a:pt x="307" y="197"/>
                  </a:lnTo>
                  <a:close/>
                  <a:moveTo>
                    <a:pt x="351" y="224"/>
                  </a:moveTo>
                  <a:lnTo>
                    <a:pt x="369" y="237"/>
                  </a:lnTo>
                  <a:lnTo>
                    <a:pt x="371" y="240"/>
                  </a:lnTo>
                  <a:lnTo>
                    <a:pt x="371" y="241"/>
                  </a:lnTo>
                  <a:lnTo>
                    <a:pt x="371" y="242"/>
                  </a:lnTo>
                  <a:lnTo>
                    <a:pt x="369" y="243"/>
                  </a:lnTo>
                  <a:lnTo>
                    <a:pt x="368" y="243"/>
                  </a:lnTo>
                  <a:lnTo>
                    <a:pt x="366" y="243"/>
                  </a:lnTo>
                  <a:lnTo>
                    <a:pt x="365" y="243"/>
                  </a:lnTo>
                  <a:lnTo>
                    <a:pt x="346" y="231"/>
                  </a:lnTo>
                  <a:lnTo>
                    <a:pt x="346" y="230"/>
                  </a:lnTo>
                  <a:lnTo>
                    <a:pt x="345" y="229"/>
                  </a:lnTo>
                  <a:lnTo>
                    <a:pt x="345" y="228"/>
                  </a:lnTo>
                  <a:lnTo>
                    <a:pt x="346" y="226"/>
                  </a:lnTo>
                  <a:lnTo>
                    <a:pt x="346" y="224"/>
                  </a:lnTo>
                  <a:lnTo>
                    <a:pt x="347" y="224"/>
                  </a:lnTo>
                  <a:lnTo>
                    <a:pt x="350" y="224"/>
                  </a:lnTo>
                  <a:lnTo>
                    <a:pt x="351" y="224"/>
                  </a:lnTo>
                  <a:close/>
                  <a:moveTo>
                    <a:pt x="394" y="253"/>
                  </a:moveTo>
                  <a:lnTo>
                    <a:pt x="412" y="266"/>
                  </a:lnTo>
                  <a:lnTo>
                    <a:pt x="413" y="266"/>
                  </a:lnTo>
                  <a:lnTo>
                    <a:pt x="414" y="267"/>
                  </a:lnTo>
                  <a:lnTo>
                    <a:pt x="414" y="269"/>
                  </a:lnTo>
                  <a:lnTo>
                    <a:pt x="413" y="270"/>
                  </a:lnTo>
                  <a:lnTo>
                    <a:pt x="412" y="271"/>
                  </a:lnTo>
                  <a:lnTo>
                    <a:pt x="411" y="271"/>
                  </a:lnTo>
                  <a:lnTo>
                    <a:pt x="409" y="271"/>
                  </a:lnTo>
                  <a:lnTo>
                    <a:pt x="408" y="271"/>
                  </a:lnTo>
                  <a:lnTo>
                    <a:pt x="389" y="260"/>
                  </a:lnTo>
                  <a:lnTo>
                    <a:pt x="388" y="258"/>
                  </a:lnTo>
                  <a:lnTo>
                    <a:pt x="388" y="257"/>
                  </a:lnTo>
                  <a:lnTo>
                    <a:pt x="388" y="255"/>
                  </a:lnTo>
                  <a:lnTo>
                    <a:pt x="388" y="254"/>
                  </a:lnTo>
                  <a:lnTo>
                    <a:pt x="389" y="253"/>
                  </a:lnTo>
                  <a:lnTo>
                    <a:pt x="391" y="253"/>
                  </a:lnTo>
                  <a:lnTo>
                    <a:pt x="392" y="253"/>
                  </a:lnTo>
                  <a:lnTo>
                    <a:pt x="394" y="253"/>
                  </a:lnTo>
                  <a:close/>
                  <a:moveTo>
                    <a:pt x="437" y="281"/>
                  </a:moveTo>
                  <a:lnTo>
                    <a:pt x="455" y="293"/>
                  </a:lnTo>
                  <a:lnTo>
                    <a:pt x="457" y="294"/>
                  </a:lnTo>
                  <a:lnTo>
                    <a:pt x="457" y="295"/>
                  </a:lnTo>
                  <a:lnTo>
                    <a:pt x="457" y="296"/>
                  </a:lnTo>
                  <a:lnTo>
                    <a:pt x="457" y="298"/>
                  </a:lnTo>
                  <a:lnTo>
                    <a:pt x="455" y="300"/>
                  </a:lnTo>
                  <a:lnTo>
                    <a:pt x="454" y="300"/>
                  </a:lnTo>
                  <a:lnTo>
                    <a:pt x="453" y="300"/>
                  </a:lnTo>
                  <a:lnTo>
                    <a:pt x="452" y="300"/>
                  </a:lnTo>
                  <a:lnTo>
                    <a:pt x="433" y="287"/>
                  </a:lnTo>
                  <a:lnTo>
                    <a:pt x="432" y="285"/>
                  </a:lnTo>
                  <a:lnTo>
                    <a:pt x="431" y="284"/>
                  </a:lnTo>
                  <a:lnTo>
                    <a:pt x="431" y="283"/>
                  </a:lnTo>
                  <a:lnTo>
                    <a:pt x="432" y="282"/>
                  </a:lnTo>
                  <a:lnTo>
                    <a:pt x="433" y="281"/>
                  </a:lnTo>
                  <a:lnTo>
                    <a:pt x="434" y="281"/>
                  </a:lnTo>
                  <a:lnTo>
                    <a:pt x="435" y="281"/>
                  </a:lnTo>
                  <a:lnTo>
                    <a:pt x="437" y="281"/>
                  </a:lnTo>
                  <a:close/>
                  <a:moveTo>
                    <a:pt x="480" y="309"/>
                  </a:moveTo>
                  <a:lnTo>
                    <a:pt x="499" y="321"/>
                  </a:lnTo>
                  <a:lnTo>
                    <a:pt x="500" y="322"/>
                  </a:lnTo>
                  <a:lnTo>
                    <a:pt x="500" y="323"/>
                  </a:lnTo>
                  <a:lnTo>
                    <a:pt x="500" y="324"/>
                  </a:lnTo>
                  <a:lnTo>
                    <a:pt x="500" y="325"/>
                  </a:lnTo>
                  <a:lnTo>
                    <a:pt x="499" y="327"/>
                  </a:lnTo>
                  <a:lnTo>
                    <a:pt x="498" y="328"/>
                  </a:lnTo>
                  <a:lnTo>
                    <a:pt x="495" y="328"/>
                  </a:lnTo>
                  <a:lnTo>
                    <a:pt x="494" y="327"/>
                  </a:lnTo>
                  <a:lnTo>
                    <a:pt x="477" y="315"/>
                  </a:lnTo>
                  <a:lnTo>
                    <a:pt x="475" y="314"/>
                  </a:lnTo>
                  <a:lnTo>
                    <a:pt x="474" y="313"/>
                  </a:lnTo>
                  <a:lnTo>
                    <a:pt x="474" y="311"/>
                  </a:lnTo>
                  <a:lnTo>
                    <a:pt x="475" y="310"/>
                  </a:lnTo>
                  <a:lnTo>
                    <a:pt x="475" y="309"/>
                  </a:lnTo>
                  <a:lnTo>
                    <a:pt x="478" y="308"/>
                  </a:lnTo>
                  <a:lnTo>
                    <a:pt x="479" y="308"/>
                  </a:lnTo>
                  <a:lnTo>
                    <a:pt x="480" y="309"/>
                  </a:lnTo>
                  <a:close/>
                  <a:moveTo>
                    <a:pt x="524" y="337"/>
                  </a:moveTo>
                  <a:lnTo>
                    <a:pt x="541" y="349"/>
                  </a:lnTo>
                  <a:lnTo>
                    <a:pt x="542" y="350"/>
                  </a:lnTo>
                  <a:lnTo>
                    <a:pt x="544" y="351"/>
                  </a:lnTo>
                  <a:lnTo>
                    <a:pt x="544" y="353"/>
                  </a:lnTo>
                  <a:lnTo>
                    <a:pt x="542" y="354"/>
                  </a:lnTo>
                  <a:lnTo>
                    <a:pt x="541" y="355"/>
                  </a:lnTo>
                  <a:lnTo>
                    <a:pt x="540" y="356"/>
                  </a:lnTo>
                  <a:lnTo>
                    <a:pt x="539" y="356"/>
                  </a:lnTo>
                  <a:lnTo>
                    <a:pt x="538" y="355"/>
                  </a:lnTo>
                  <a:lnTo>
                    <a:pt x="519" y="343"/>
                  </a:lnTo>
                  <a:lnTo>
                    <a:pt x="518" y="342"/>
                  </a:lnTo>
                  <a:lnTo>
                    <a:pt x="518" y="341"/>
                  </a:lnTo>
                  <a:lnTo>
                    <a:pt x="518" y="340"/>
                  </a:lnTo>
                  <a:lnTo>
                    <a:pt x="518" y="338"/>
                  </a:lnTo>
                  <a:lnTo>
                    <a:pt x="519" y="337"/>
                  </a:lnTo>
                  <a:lnTo>
                    <a:pt x="520" y="336"/>
                  </a:lnTo>
                  <a:lnTo>
                    <a:pt x="521" y="336"/>
                  </a:lnTo>
                  <a:lnTo>
                    <a:pt x="524" y="337"/>
                  </a:lnTo>
                  <a:close/>
                  <a:moveTo>
                    <a:pt x="566" y="365"/>
                  </a:moveTo>
                  <a:lnTo>
                    <a:pt x="585" y="377"/>
                  </a:lnTo>
                  <a:lnTo>
                    <a:pt x="586" y="378"/>
                  </a:lnTo>
                  <a:lnTo>
                    <a:pt x="586" y="380"/>
                  </a:lnTo>
                  <a:lnTo>
                    <a:pt x="586" y="381"/>
                  </a:lnTo>
                  <a:lnTo>
                    <a:pt x="586" y="382"/>
                  </a:lnTo>
                  <a:lnTo>
                    <a:pt x="585" y="383"/>
                  </a:lnTo>
                  <a:lnTo>
                    <a:pt x="584" y="383"/>
                  </a:lnTo>
                  <a:lnTo>
                    <a:pt x="582" y="383"/>
                  </a:lnTo>
                  <a:lnTo>
                    <a:pt x="581" y="383"/>
                  </a:lnTo>
                  <a:lnTo>
                    <a:pt x="562" y="371"/>
                  </a:lnTo>
                  <a:lnTo>
                    <a:pt x="561" y="370"/>
                  </a:lnTo>
                  <a:lnTo>
                    <a:pt x="561" y="369"/>
                  </a:lnTo>
                  <a:lnTo>
                    <a:pt x="560" y="368"/>
                  </a:lnTo>
                  <a:lnTo>
                    <a:pt x="561" y="367"/>
                  </a:lnTo>
                  <a:lnTo>
                    <a:pt x="562" y="365"/>
                  </a:lnTo>
                  <a:lnTo>
                    <a:pt x="564" y="364"/>
                  </a:lnTo>
                  <a:lnTo>
                    <a:pt x="565" y="364"/>
                  </a:lnTo>
                  <a:lnTo>
                    <a:pt x="566" y="365"/>
                  </a:lnTo>
                  <a:close/>
                  <a:moveTo>
                    <a:pt x="609" y="392"/>
                  </a:moveTo>
                  <a:lnTo>
                    <a:pt x="628" y="405"/>
                  </a:lnTo>
                  <a:lnTo>
                    <a:pt x="629" y="405"/>
                  </a:lnTo>
                  <a:lnTo>
                    <a:pt x="629" y="408"/>
                  </a:lnTo>
                  <a:lnTo>
                    <a:pt x="629" y="409"/>
                  </a:lnTo>
                  <a:lnTo>
                    <a:pt x="629" y="410"/>
                  </a:lnTo>
                  <a:lnTo>
                    <a:pt x="628" y="411"/>
                  </a:lnTo>
                  <a:lnTo>
                    <a:pt x="627" y="411"/>
                  </a:lnTo>
                  <a:lnTo>
                    <a:pt x="625" y="411"/>
                  </a:lnTo>
                  <a:lnTo>
                    <a:pt x="623" y="411"/>
                  </a:lnTo>
                  <a:lnTo>
                    <a:pt x="606" y="400"/>
                  </a:lnTo>
                  <a:lnTo>
                    <a:pt x="605" y="398"/>
                  </a:lnTo>
                  <a:lnTo>
                    <a:pt x="603" y="397"/>
                  </a:lnTo>
                  <a:lnTo>
                    <a:pt x="603" y="395"/>
                  </a:lnTo>
                  <a:lnTo>
                    <a:pt x="605" y="394"/>
                  </a:lnTo>
                  <a:lnTo>
                    <a:pt x="606" y="392"/>
                  </a:lnTo>
                  <a:lnTo>
                    <a:pt x="607" y="392"/>
                  </a:lnTo>
                  <a:lnTo>
                    <a:pt x="608" y="392"/>
                  </a:lnTo>
                  <a:lnTo>
                    <a:pt x="609" y="392"/>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37913" name="Freeform 94">
              <a:extLst>
                <a:ext uri="{FF2B5EF4-FFF2-40B4-BE49-F238E27FC236}">
                  <a16:creationId xmlns:a16="http://schemas.microsoft.com/office/drawing/2014/main" id="{A52A6F84-6FAF-1BD5-A890-151E3674EFA6}"/>
                </a:ext>
              </a:extLst>
            </p:cNvPr>
            <p:cNvSpPr>
              <a:spLocks noEditPoints="1"/>
            </p:cNvSpPr>
            <p:nvPr/>
          </p:nvSpPr>
          <p:spPr bwMode="auto">
            <a:xfrm>
              <a:off x="4442" y="3245"/>
              <a:ext cx="376" cy="241"/>
            </a:xfrm>
            <a:custGeom>
              <a:avLst/>
              <a:gdLst>
                <a:gd name="T0" fmla="*/ 0 w 376"/>
                <a:gd name="T1" fmla="*/ 225 h 241"/>
                <a:gd name="T2" fmla="*/ 329 w 376"/>
                <a:gd name="T3" fmla="*/ 18 h 241"/>
                <a:gd name="T4" fmla="*/ 340 w 376"/>
                <a:gd name="T5" fmla="*/ 35 h 241"/>
                <a:gd name="T6" fmla="*/ 10 w 376"/>
                <a:gd name="T7" fmla="*/ 241 h 241"/>
                <a:gd name="T8" fmla="*/ 0 w 376"/>
                <a:gd name="T9" fmla="*/ 225 h 241"/>
                <a:gd name="T10" fmla="*/ 315 w 376"/>
                <a:gd name="T11" fmla="*/ 15 h 241"/>
                <a:gd name="T12" fmla="*/ 376 w 376"/>
                <a:gd name="T13" fmla="*/ 0 h 241"/>
                <a:gd name="T14" fmla="*/ 336 w 376"/>
                <a:gd name="T15" fmla="*/ 49 h 241"/>
                <a:gd name="T16" fmla="*/ 315 w 376"/>
                <a:gd name="T17" fmla="*/ 1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241"/>
                <a:gd name="T29" fmla="*/ 376 w 376"/>
                <a:gd name="T30" fmla="*/ 241 h 2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241">
                  <a:moveTo>
                    <a:pt x="0" y="225"/>
                  </a:moveTo>
                  <a:lnTo>
                    <a:pt x="329" y="18"/>
                  </a:lnTo>
                  <a:lnTo>
                    <a:pt x="340" y="35"/>
                  </a:lnTo>
                  <a:lnTo>
                    <a:pt x="10" y="241"/>
                  </a:lnTo>
                  <a:lnTo>
                    <a:pt x="0" y="225"/>
                  </a:lnTo>
                  <a:close/>
                  <a:moveTo>
                    <a:pt x="315" y="15"/>
                  </a:moveTo>
                  <a:lnTo>
                    <a:pt x="376" y="0"/>
                  </a:lnTo>
                  <a:lnTo>
                    <a:pt x="336" y="49"/>
                  </a:lnTo>
                  <a:lnTo>
                    <a:pt x="315" y="15"/>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14" name="Freeform 95">
              <a:extLst>
                <a:ext uri="{FF2B5EF4-FFF2-40B4-BE49-F238E27FC236}">
                  <a16:creationId xmlns:a16="http://schemas.microsoft.com/office/drawing/2014/main" id="{56B055F8-A6DB-07BB-CD73-C1B0AA6C1ACA}"/>
                </a:ext>
              </a:extLst>
            </p:cNvPr>
            <p:cNvSpPr>
              <a:spLocks noEditPoints="1"/>
            </p:cNvSpPr>
            <p:nvPr/>
          </p:nvSpPr>
          <p:spPr bwMode="auto">
            <a:xfrm>
              <a:off x="3714" y="3859"/>
              <a:ext cx="454" cy="269"/>
            </a:xfrm>
            <a:custGeom>
              <a:avLst/>
              <a:gdLst>
                <a:gd name="T0" fmla="*/ 0 w 454"/>
                <a:gd name="T1" fmla="*/ 261 h 269"/>
                <a:gd name="T2" fmla="*/ 34 w 454"/>
                <a:gd name="T3" fmla="*/ 241 h 269"/>
                <a:gd name="T4" fmla="*/ 39 w 454"/>
                <a:gd name="T5" fmla="*/ 249 h 269"/>
                <a:gd name="T6" fmla="*/ 5 w 454"/>
                <a:gd name="T7" fmla="*/ 269 h 269"/>
                <a:gd name="T8" fmla="*/ 0 w 454"/>
                <a:gd name="T9" fmla="*/ 261 h 269"/>
                <a:gd name="T10" fmla="*/ 60 w 454"/>
                <a:gd name="T11" fmla="*/ 226 h 269"/>
                <a:gd name="T12" fmla="*/ 93 w 454"/>
                <a:gd name="T13" fmla="*/ 207 h 269"/>
                <a:gd name="T14" fmla="*/ 99 w 454"/>
                <a:gd name="T15" fmla="*/ 215 h 269"/>
                <a:gd name="T16" fmla="*/ 65 w 454"/>
                <a:gd name="T17" fmla="*/ 235 h 269"/>
                <a:gd name="T18" fmla="*/ 60 w 454"/>
                <a:gd name="T19" fmla="*/ 226 h 269"/>
                <a:gd name="T20" fmla="*/ 119 w 454"/>
                <a:gd name="T21" fmla="*/ 192 h 269"/>
                <a:gd name="T22" fmla="*/ 153 w 454"/>
                <a:gd name="T23" fmla="*/ 172 h 269"/>
                <a:gd name="T24" fmla="*/ 158 w 454"/>
                <a:gd name="T25" fmla="*/ 181 h 269"/>
                <a:gd name="T26" fmla="*/ 123 w 454"/>
                <a:gd name="T27" fmla="*/ 200 h 269"/>
                <a:gd name="T28" fmla="*/ 119 w 454"/>
                <a:gd name="T29" fmla="*/ 192 h 269"/>
                <a:gd name="T30" fmla="*/ 179 w 454"/>
                <a:gd name="T31" fmla="*/ 158 h 269"/>
                <a:gd name="T32" fmla="*/ 212 w 454"/>
                <a:gd name="T33" fmla="*/ 138 h 269"/>
                <a:gd name="T34" fmla="*/ 218 w 454"/>
                <a:gd name="T35" fmla="*/ 146 h 269"/>
                <a:gd name="T36" fmla="*/ 183 w 454"/>
                <a:gd name="T37" fmla="*/ 166 h 269"/>
                <a:gd name="T38" fmla="*/ 179 w 454"/>
                <a:gd name="T39" fmla="*/ 158 h 269"/>
                <a:gd name="T40" fmla="*/ 238 w 454"/>
                <a:gd name="T41" fmla="*/ 124 h 269"/>
                <a:gd name="T42" fmla="*/ 272 w 454"/>
                <a:gd name="T43" fmla="*/ 104 h 269"/>
                <a:gd name="T44" fmla="*/ 276 w 454"/>
                <a:gd name="T45" fmla="*/ 112 h 269"/>
                <a:gd name="T46" fmla="*/ 242 w 454"/>
                <a:gd name="T47" fmla="*/ 132 h 269"/>
                <a:gd name="T48" fmla="*/ 238 w 454"/>
                <a:gd name="T49" fmla="*/ 124 h 269"/>
                <a:gd name="T50" fmla="*/ 296 w 454"/>
                <a:gd name="T51" fmla="*/ 88 h 269"/>
                <a:gd name="T52" fmla="*/ 330 w 454"/>
                <a:gd name="T53" fmla="*/ 70 h 269"/>
                <a:gd name="T54" fmla="*/ 336 w 454"/>
                <a:gd name="T55" fmla="*/ 78 h 269"/>
                <a:gd name="T56" fmla="*/ 302 w 454"/>
                <a:gd name="T57" fmla="*/ 98 h 269"/>
                <a:gd name="T58" fmla="*/ 296 w 454"/>
                <a:gd name="T59" fmla="*/ 88 h 269"/>
                <a:gd name="T60" fmla="*/ 356 w 454"/>
                <a:gd name="T61" fmla="*/ 54 h 269"/>
                <a:gd name="T62" fmla="*/ 390 w 454"/>
                <a:gd name="T63" fmla="*/ 34 h 269"/>
                <a:gd name="T64" fmla="*/ 395 w 454"/>
                <a:gd name="T65" fmla="*/ 44 h 269"/>
                <a:gd name="T66" fmla="*/ 361 w 454"/>
                <a:gd name="T67" fmla="*/ 62 h 269"/>
                <a:gd name="T68" fmla="*/ 356 w 454"/>
                <a:gd name="T69" fmla="*/ 54 h 269"/>
                <a:gd name="T70" fmla="*/ 415 w 454"/>
                <a:gd name="T71" fmla="*/ 20 h 269"/>
                <a:gd name="T72" fmla="*/ 449 w 454"/>
                <a:gd name="T73" fmla="*/ 0 h 269"/>
                <a:gd name="T74" fmla="*/ 454 w 454"/>
                <a:gd name="T75" fmla="*/ 8 h 269"/>
                <a:gd name="T76" fmla="*/ 421 w 454"/>
                <a:gd name="T77" fmla="*/ 28 h 269"/>
                <a:gd name="T78" fmla="*/ 415 w 454"/>
                <a:gd name="T79" fmla="*/ 20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4"/>
                <a:gd name="T121" fmla="*/ 0 h 269"/>
                <a:gd name="T122" fmla="*/ 454 w 454"/>
                <a:gd name="T123" fmla="*/ 269 h 2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4" h="269">
                  <a:moveTo>
                    <a:pt x="0" y="261"/>
                  </a:moveTo>
                  <a:lnTo>
                    <a:pt x="34" y="241"/>
                  </a:lnTo>
                  <a:lnTo>
                    <a:pt x="39" y="249"/>
                  </a:lnTo>
                  <a:lnTo>
                    <a:pt x="5" y="269"/>
                  </a:lnTo>
                  <a:lnTo>
                    <a:pt x="0" y="261"/>
                  </a:lnTo>
                  <a:close/>
                  <a:moveTo>
                    <a:pt x="60" y="226"/>
                  </a:moveTo>
                  <a:lnTo>
                    <a:pt x="93" y="207"/>
                  </a:lnTo>
                  <a:lnTo>
                    <a:pt x="99" y="215"/>
                  </a:lnTo>
                  <a:lnTo>
                    <a:pt x="65" y="235"/>
                  </a:lnTo>
                  <a:lnTo>
                    <a:pt x="60" y="226"/>
                  </a:lnTo>
                  <a:close/>
                  <a:moveTo>
                    <a:pt x="119" y="192"/>
                  </a:moveTo>
                  <a:lnTo>
                    <a:pt x="153" y="172"/>
                  </a:lnTo>
                  <a:lnTo>
                    <a:pt x="158" y="181"/>
                  </a:lnTo>
                  <a:lnTo>
                    <a:pt x="123" y="200"/>
                  </a:lnTo>
                  <a:lnTo>
                    <a:pt x="119" y="192"/>
                  </a:lnTo>
                  <a:close/>
                  <a:moveTo>
                    <a:pt x="179" y="158"/>
                  </a:moveTo>
                  <a:lnTo>
                    <a:pt x="212" y="138"/>
                  </a:lnTo>
                  <a:lnTo>
                    <a:pt x="218" y="146"/>
                  </a:lnTo>
                  <a:lnTo>
                    <a:pt x="183" y="166"/>
                  </a:lnTo>
                  <a:lnTo>
                    <a:pt x="179" y="158"/>
                  </a:lnTo>
                  <a:close/>
                  <a:moveTo>
                    <a:pt x="238" y="124"/>
                  </a:moveTo>
                  <a:lnTo>
                    <a:pt x="272" y="104"/>
                  </a:lnTo>
                  <a:lnTo>
                    <a:pt x="276" y="112"/>
                  </a:lnTo>
                  <a:lnTo>
                    <a:pt x="242" y="132"/>
                  </a:lnTo>
                  <a:lnTo>
                    <a:pt x="238" y="124"/>
                  </a:lnTo>
                  <a:close/>
                  <a:moveTo>
                    <a:pt x="296" y="88"/>
                  </a:moveTo>
                  <a:lnTo>
                    <a:pt x="330" y="70"/>
                  </a:lnTo>
                  <a:lnTo>
                    <a:pt x="336" y="78"/>
                  </a:lnTo>
                  <a:lnTo>
                    <a:pt x="302" y="98"/>
                  </a:lnTo>
                  <a:lnTo>
                    <a:pt x="296" y="88"/>
                  </a:lnTo>
                  <a:close/>
                  <a:moveTo>
                    <a:pt x="356" y="54"/>
                  </a:moveTo>
                  <a:lnTo>
                    <a:pt x="390" y="34"/>
                  </a:lnTo>
                  <a:lnTo>
                    <a:pt x="395" y="44"/>
                  </a:lnTo>
                  <a:lnTo>
                    <a:pt x="361" y="62"/>
                  </a:lnTo>
                  <a:lnTo>
                    <a:pt x="356" y="54"/>
                  </a:lnTo>
                  <a:close/>
                  <a:moveTo>
                    <a:pt x="415" y="20"/>
                  </a:moveTo>
                  <a:lnTo>
                    <a:pt x="449" y="0"/>
                  </a:lnTo>
                  <a:lnTo>
                    <a:pt x="454" y="8"/>
                  </a:lnTo>
                  <a:lnTo>
                    <a:pt x="421" y="28"/>
                  </a:lnTo>
                  <a:lnTo>
                    <a:pt x="415" y="2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15" name="Line 96">
              <a:extLst>
                <a:ext uri="{FF2B5EF4-FFF2-40B4-BE49-F238E27FC236}">
                  <a16:creationId xmlns:a16="http://schemas.microsoft.com/office/drawing/2014/main" id="{999848CB-FC28-DB64-93E0-B67D6666A95F}"/>
                </a:ext>
              </a:extLst>
            </p:cNvPr>
            <p:cNvSpPr>
              <a:spLocks noChangeShapeType="1"/>
            </p:cNvSpPr>
            <p:nvPr/>
          </p:nvSpPr>
          <p:spPr bwMode="auto">
            <a:xfrm flipV="1">
              <a:off x="4713" y="3850"/>
              <a:ext cx="471" cy="29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16" name="Line 97">
              <a:extLst>
                <a:ext uri="{FF2B5EF4-FFF2-40B4-BE49-F238E27FC236}">
                  <a16:creationId xmlns:a16="http://schemas.microsoft.com/office/drawing/2014/main" id="{A8470351-7AC7-DA44-F953-EAEBB7CC439E}"/>
                </a:ext>
              </a:extLst>
            </p:cNvPr>
            <p:cNvSpPr>
              <a:spLocks noChangeShapeType="1"/>
            </p:cNvSpPr>
            <p:nvPr/>
          </p:nvSpPr>
          <p:spPr bwMode="auto">
            <a:xfrm>
              <a:off x="3706" y="3142"/>
              <a:ext cx="3"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17" name="Freeform 98">
              <a:extLst>
                <a:ext uri="{FF2B5EF4-FFF2-40B4-BE49-F238E27FC236}">
                  <a16:creationId xmlns:a16="http://schemas.microsoft.com/office/drawing/2014/main" id="{655AE07C-BCC2-7098-5CF5-7BED1AF685AA}"/>
                </a:ext>
              </a:extLst>
            </p:cNvPr>
            <p:cNvSpPr>
              <a:spLocks noEditPoints="1"/>
            </p:cNvSpPr>
            <p:nvPr/>
          </p:nvSpPr>
          <p:spPr bwMode="auto">
            <a:xfrm>
              <a:off x="4174" y="2865"/>
              <a:ext cx="12" cy="999"/>
            </a:xfrm>
            <a:custGeom>
              <a:avLst/>
              <a:gdLst>
                <a:gd name="T0" fmla="*/ 10 w 12"/>
                <a:gd name="T1" fmla="*/ 40 h 999"/>
                <a:gd name="T2" fmla="*/ 0 w 12"/>
                <a:gd name="T3" fmla="*/ 0 h 999"/>
                <a:gd name="T4" fmla="*/ 10 w 12"/>
                <a:gd name="T5" fmla="*/ 69 h 999"/>
                <a:gd name="T6" fmla="*/ 1 w 12"/>
                <a:gd name="T7" fmla="*/ 108 h 999"/>
                <a:gd name="T8" fmla="*/ 10 w 12"/>
                <a:gd name="T9" fmla="*/ 69 h 999"/>
                <a:gd name="T10" fmla="*/ 10 w 12"/>
                <a:gd name="T11" fmla="*/ 176 h 999"/>
                <a:gd name="T12" fmla="*/ 1 w 12"/>
                <a:gd name="T13" fmla="*/ 137 h 999"/>
                <a:gd name="T14" fmla="*/ 10 w 12"/>
                <a:gd name="T15" fmla="*/ 205 h 999"/>
                <a:gd name="T16" fmla="*/ 1 w 12"/>
                <a:gd name="T17" fmla="*/ 245 h 999"/>
                <a:gd name="T18" fmla="*/ 10 w 12"/>
                <a:gd name="T19" fmla="*/ 205 h 999"/>
                <a:gd name="T20" fmla="*/ 10 w 12"/>
                <a:gd name="T21" fmla="*/ 313 h 999"/>
                <a:gd name="T22" fmla="*/ 1 w 12"/>
                <a:gd name="T23" fmla="*/ 275 h 999"/>
                <a:gd name="T24" fmla="*/ 10 w 12"/>
                <a:gd name="T25" fmla="*/ 343 h 999"/>
                <a:gd name="T26" fmla="*/ 1 w 12"/>
                <a:gd name="T27" fmla="*/ 382 h 999"/>
                <a:gd name="T28" fmla="*/ 10 w 12"/>
                <a:gd name="T29" fmla="*/ 343 h 999"/>
                <a:gd name="T30" fmla="*/ 10 w 12"/>
                <a:gd name="T31" fmla="*/ 451 h 999"/>
                <a:gd name="T32" fmla="*/ 1 w 12"/>
                <a:gd name="T33" fmla="*/ 411 h 999"/>
                <a:gd name="T34" fmla="*/ 10 w 12"/>
                <a:gd name="T35" fmla="*/ 480 h 999"/>
                <a:gd name="T36" fmla="*/ 1 w 12"/>
                <a:gd name="T37" fmla="*/ 519 h 999"/>
                <a:gd name="T38" fmla="*/ 10 w 12"/>
                <a:gd name="T39" fmla="*/ 480 h 999"/>
                <a:gd name="T40" fmla="*/ 12 w 12"/>
                <a:gd name="T41" fmla="*/ 587 h 999"/>
                <a:gd name="T42" fmla="*/ 1 w 12"/>
                <a:gd name="T43" fmla="*/ 549 h 999"/>
                <a:gd name="T44" fmla="*/ 12 w 12"/>
                <a:gd name="T45" fmla="*/ 617 h 999"/>
                <a:gd name="T46" fmla="*/ 1 w 12"/>
                <a:gd name="T47" fmla="*/ 657 h 999"/>
                <a:gd name="T48" fmla="*/ 12 w 12"/>
                <a:gd name="T49" fmla="*/ 617 h 999"/>
                <a:gd name="T50" fmla="*/ 12 w 12"/>
                <a:gd name="T51" fmla="*/ 725 h 999"/>
                <a:gd name="T52" fmla="*/ 1 w 12"/>
                <a:gd name="T53" fmla="*/ 686 h 999"/>
                <a:gd name="T54" fmla="*/ 12 w 12"/>
                <a:gd name="T55" fmla="*/ 754 h 999"/>
                <a:gd name="T56" fmla="*/ 1 w 12"/>
                <a:gd name="T57" fmla="*/ 793 h 999"/>
                <a:gd name="T58" fmla="*/ 12 w 12"/>
                <a:gd name="T59" fmla="*/ 754 h 999"/>
                <a:gd name="T60" fmla="*/ 12 w 12"/>
                <a:gd name="T61" fmla="*/ 862 h 999"/>
                <a:gd name="T62" fmla="*/ 1 w 12"/>
                <a:gd name="T63" fmla="*/ 823 h 999"/>
                <a:gd name="T64" fmla="*/ 12 w 12"/>
                <a:gd name="T65" fmla="*/ 892 h 999"/>
                <a:gd name="T66" fmla="*/ 2 w 12"/>
                <a:gd name="T67" fmla="*/ 931 h 999"/>
                <a:gd name="T68" fmla="*/ 12 w 12"/>
                <a:gd name="T69" fmla="*/ 892 h 999"/>
                <a:gd name="T70" fmla="*/ 12 w 12"/>
                <a:gd name="T71" fmla="*/ 999 h 999"/>
                <a:gd name="T72" fmla="*/ 2 w 12"/>
                <a:gd name="T73" fmla="*/ 960 h 9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
                <a:gd name="T112" fmla="*/ 0 h 999"/>
                <a:gd name="T113" fmla="*/ 12 w 12"/>
                <a:gd name="T114" fmla="*/ 999 h 9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 h="999">
                  <a:moveTo>
                    <a:pt x="10" y="0"/>
                  </a:moveTo>
                  <a:lnTo>
                    <a:pt x="10" y="40"/>
                  </a:lnTo>
                  <a:lnTo>
                    <a:pt x="0" y="40"/>
                  </a:lnTo>
                  <a:lnTo>
                    <a:pt x="0" y="0"/>
                  </a:lnTo>
                  <a:lnTo>
                    <a:pt x="10" y="0"/>
                  </a:lnTo>
                  <a:close/>
                  <a:moveTo>
                    <a:pt x="10" y="69"/>
                  </a:moveTo>
                  <a:lnTo>
                    <a:pt x="10" y="108"/>
                  </a:lnTo>
                  <a:lnTo>
                    <a:pt x="1" y="108"/>
                  </a:lnTo>
                  <a:lnTo>
                    <a:pt x="0" y="69"/>
                  </a:lnTo>
                  <a:lnTo>
                    <a:pt x="10" y="69"/>
                  </a:lnTo>
                  <a:close/>
                  <a:moveTo>
                    <a:pt x="10" y="137"/>
                  </a:moveTo>
                  <a:lnTo>
                    <a:pt x="10" y="176"/>
                  </a:lnTo>
                  <a:lnTo>
                    <a:pt x="1" y="176"/>
                  </a:lnTo>
                  <a:lnTo>
                    <a:pt x="1" y="137"/>
                  </a:lnTo>
                  <a:lnTo>
                    <a:pt x="10" y="137"/>
                  </a:lnTo>
                  <a:close/>
                  <a:moveTo>
                    <a:pt x="10" y="205"/>
                  </a:moveTo>
                  <a:lnTo>
                    <a:pt x="10" y="245"/>
                  </a:lnTo>
                  <a:lnTo>
                    <a:pt x="1" y="245"/>
                  </a:lnTo>
                  <a:lnTo>
                    <a:pt x="1" y="205"/>
                  </a:lnTo>
                  <a:lnTo>
                    <a:pt x="10" y="205"/>
                  </a:lnTo>
                  <a:close/>
                  <a:moveTo>
                    <a:pt x="10" y="275"/>
                  </a:moveTo>
                  <a:lnTo>
                    <a:pt x="10" y="313"/>
                  </a:lnTo>
                  <a:lnTo>
                    <a:pt x="1" y="313"/>
                  </a:lnTo>
                  <a:lnTo>
                    <a:pt x="1" y="275"/>
                  </a:lnTo>
                  <a:lnTo>
                    <a:pt x="10" y="275"/>
                  </a:lnTo>
                  <a:close/>
                  <a:moveTo>
                    <a:pt x="10" y="343"/>
                  </a:moveTo>
                  <a:lnTo>
                    <a:pt x="10" y="382"/>
                  </a:lnTo>
                  <a:lnTo>
                    <a:pt x="1" y="382"/>
                  </a:lnTo>
                  <a:lnTo>
                    <a:pt x="1" y="343"/>
                  </a:lnTo>
                  <a:lnTo>
                    <a:pt x="10" y="343"/>
                  </a:lnTo>
                  <a:close/>
                  <a:moveTo>
                    <a:pt x="10" y="411"/>
                  </a:moveTo>
                  <a:lnTo>
                    <a:pt x="10" y="451"/>
                  </a:lnTo>
                  <a:lnTo>
                    <a:pt x="1" y="451"/>
                  </a:lnTo>
                  <a:lnTo>
                    <a:pt x="1" y="411"/>
                  </a:lnTo>
                  <a:lnTo>
                    <a:pt x="10" y="411"/>
                  </a:lnTo>
                  <a:close/>
                  <a:moveTo>
                    <a:pt x="10" y="480"/>
                  </a:moveTo>
                  <a:lnTo>
                    <a:pt x="10" y="519"/>
                  </a:lnTo>
                  <a:lnTo>
                    <a:pt x="1" y="519"/>
                  </a:lnTo>
                  <a:lnTo>
                    <a:pt x="1" y="480"/>
                  </a:lnTo>
                  <a:lnTo>
                    <a:pt x="10" y="480"/>
                  </a:lnTo>
                  <a:close/>
                  <a:moveTo>
                    <a:pt x="10" y="549"/>
                  </a:moveTo>
                  <a:lnTo>
                    <a:pt x="12" y="587"/>
                  </a:lnTo>
                  <a:lnTo>
                    <a:pt x="1" y="587"/>
                  </a:lnTo>
                  <a:lnTo>
                    <a:pt x="1" y="549"/>
                  </a:lnTo>
                  <a:lnTo>
                    <a:pt x="10" y="549"/>
                  </a:lnTo>
                  <a:close/>
                  <a:moveTo>
                    <a:pt x="12" y="617"/>
                  </a:moveTo>
                  <a:lnTo>
                    <a:pt x="12" y="657"/>
                  </a:lnTo>
                  <a:lnTo>
                    <a:pt x="1" y="657"/>
                  </a:lnTo>
                  <a:lnTo>
                    <a:pt x="1" y="617"/>
                  </a:lnTo>
                  <a:lnTo>
                    <a:pt x="12" y="617"/>
                  </a:lnTo>
                  <a:close/>
                  <a:moveTo>
                    <a:pt x="12" y="686"/>
                  </a:moveTo>
                  <a:lnTo>
                    <a:pt x="12" y="725"/>
                  </a:lnTo>
                  <a:lnTo>
                    <a:pt x="1" y="725"/>
                  </a:lnTo>
                  <a:lnTo>
                    <a:pt x="1" y="686"/>
                  </a:lnTo>
                  <a:lnTo>
                    <a:pt x="12" y="686"/>
                  </a:lnTo>
                  <a:close/>
                  <a:moveTo>
                    <a:pt x="12" y="754"/>
                  </a:moveTo>
                  <a:lnTo>
                    <a:pt x="12" y="793"/>
                  </a:lnTo>
                  <a:lnTo>
                    <a:pt x="1" y="793"/>
                  </a:lnTo>
                  <a:lnTo>
                    <a:pt x="1" y="754"/>
                  </a:lnTo>
                  <a:lnTo>
                    <a:pt x="12" y="754"/>
                  </a:lnTo>
                  <a:close/>
                  <a:moveTo>
                    <a:pt x="12" y="823"/>
                  </a:moveTo>
                  <a:lnTo>
                    <a:pt x="12" y="862"/>
                  </a:lnTo>
                  <a:lnTo>
                    <a:pt x="2" y="862"/>
                  </a:lnTo>
                  <a:lnTo>
                    <a:pt x="1" y="823"/>
                  </a:lnTo>
                  <a:lnTo>
                    <a:pt x="12" y="823"/>
                  </a:lnTo>
                  <a:close/>
                  <a:moveTo>
                    <a:pt x="12" y="892"/>
                  </a:moveTo>
                  <a:lnTo>
                    <a:pt x="12" y="931"/>
                  </a:lnTo>
                  <a:lnTo>
                    <a:pt x="2" y="931"/>
                  </a:lnTo>
                  <a:lnTo>
                    <a:pt x="2" y="892"/>
                  </a:lnTo>
                  <a:lnTo>
                    <a:pt x="12" y="892"/>
                  </a:lnTo>
                  <a:close/>
                  <a:moveTo>
                    <a:pt x="12" y="960"/>
                  </a:moveTo>
                  <a:lnTo>
                    <a:pt x="12" y="999"/>
                  </a:lnTo>
                  <a:lnTo>
                    <a:pt x="2" y="999"/>
                  </a:lnTo>
                  <a:lnTo>
                    <a:pt x="2" y="960"/>
                  </a:lnTo>
                  <a:lnTo>
                    <a:pt x="12" y="96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18" name="Line 99">
              <a:extLst>
                <a:ext uri="{FF2B5EF4-FFF2-40B4-BE49-F238E27FC236}">
                  <a16:creationId xmlns:a16="http://schemas.microsoft.com/office/drawing/2014/main" id="{017FC1DE-7EC2-BD21-4F05-38FEB6D923FE}"/>
                </a:ext>
              </a:extLst>
            </p:cNvPr>
            <p:cNvSpPr>
              <a:spLocks noChangeShapeType="1"/>
            </p:cNvSpPr>
            <p:nvPr/>
          </p:nvSpPr>
          <p:spPr bwMode="auto">
            <a:xfrm>
              <a:off x="5174" y="2850"/>
              <a:ext cx="3" cy="100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19" name="Line 100">
              <a:extLst>
                <a:ext uri="{FF2B5EF4-FFF2-40B4-BE49-F238E27FC236}">
                  <a16:creationId xmlns:a16="http://schemas.microsoft.com/office/drawing/2014/main" id="{ACA1ED34-4658-758A-0DC7-FB0D34315F77}"/>
                </a:ext>
              </a:extLst>
            </p:cNvPr>
            <p:cNvSpPr>
              <a:spLocks noChangeShapeType="1"/>
            </p:cNvSpPr>
            <p:nvPr/>
          </p:nvSpPr>
          <p:spPr bwMode="auto">
            <a:xfrm>
              <a:off x="4721" y="3142"/>
              <a:ext cx="2"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20" name="Line 101">
              <a:extLst>
                <a:ext uri="{FF2B5EF4-FFF2-40B4-BE49-F238E27FC236}">
                  <a16:creationId xmlns:a16="http://schemas.microsoft.com/office/drawing/2014/main" id="{ADC54C20-F17F-D999-25BA-9EBCCC0F931C}"/>
                </a:ext>
              </a:extLst>
            </p:cNvPr>
            <p:cNvSpPr>
              <a:spLocks noChangeShapeType="1"/>
            </p:cNvSpPr>
            <p:nvPr/>
          </p:nvSpPr>
          <p:spPr bwMode="auto">
            <a:xfrm flipV="1">
              <a:off x="3698" y="2857"/>
              <a:ext cx="462" cy="2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21" name="Line 102">
              <a:extLst>
                <a:ext uri="{FF2B5EF4-FFF2-40B4-BE49-F238E27FC236}">
                  <a16:creationId xmlns:a16="http://schemas.microsoft.com/office/drawing/2014/main" id="{0D4AB6D8-1517-4AE6-45AB-1A0DF894D26A}"/>
                </a:ext>
              </a:extLst>
            </p:cNvPr>
            <p:cNvSpPr>
              <a:spLocks noChangeShapeType="1"/>
            </p:cNvSpPr>
            <p:nvPr/>
          </p:nvSpPr>
          <p:spPr bwMode="auto">
            <a:xfrm flipV="1">
              <a:off x="4708" y="2854"/>
              <a:ext cx="457" cy="2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22" name="Freeform 103">
              <a:extLst>
                <a:ext uri="{FF2B5EF4-FFF2-40B4-BE49-F238E27FC236}">
                  <a16:creationId xmlns:a16="http://schemas.microsoft.com/office/drawing/2014/main" id="{0A69DBE2-A444-2E10-88C5-8BC42EEEE4E6}"/>
                </a:ext>
              </a:extLst>
            </p:cNvPr>
            <p:cNvSpPr>
              <a:spLocks noEditPoints="1"/>
            </p:cNvSpPr>
            <p:nvPr/>
          </p:nvSpPr>
          <p:spPr bwMode="auto">
            <a:xfrm>
              <a:off x="4184" y="3859"/>
              <a:ext cx="1000" cy="11"/>
            </a:xfrm>
            <a:custGeom>
              <a:avLst/>
              <a:gdLst>
                <a:gd name="T0" fmla="*/ 39 w 1000"/>
                <a:gd name="T1" fmla="*/ 0 h 11"/>
                <a:gd name="T2" fmla="*/ 0 w 1000"/>
                <a:gd name="T3" fmla="*/ 11 h 11"/>
                <a:gd name="T4" fmla="*/ 69 w 1000"/>
                <a:gd name="T5" fmla="*/ 0 h 11"/>
                <a:gd name="T6" fmla="*/ 109 w 1000"/>
                <a:gd name="T7" fmla="*/ 11 h 11"/>
                <a:gd name="T8" fmla="*/ 69 w 1000"/>
                <a:gd name="T9" fmla="*/ 0 h 11"/>
                <a:gd name="T10" fmla="*/ 177 w 1000"/>
                <a:gd name="T11" fmla="*/ 0 h 11"/>
                <a:gd name="T12" fmla="*/ 138 w 1000"/>
                <a:gd name="T13" fmla="*/ 11 h 11"/>
                <a:gd name="T14" fmla="*/ 206 w 1000"/>
                <a:gd name="T15" fmla="*/ 0 h 11"/>
                <a:gd name="T16" fmla="*/ 245 w 1000"/>
                <a:gd name="T17" fmla="*/ 11 h 11"/>
                <a:gd name="T18" fmla="*/ 206 w 1000"/>
                <a:gd name="T19" fmla="*/ 0 h 11"/>
                <a:gd name="T20" fmla="*/ 314 w 1000"/>
                <a:gd name="T21" fmla="*/ 0 h 11"/>
                <a:gd name="T22" fmla="*/ 274 w 1000"/>
                <a:gd name="T23" fmla="*/ 11 h 11"/>
                <a:gd name="T24" fmla="*/ 344 w 1000"/>
                <a:gd name="T25" fmla="*/ 0 h 11"/>
                <a:gd name="T26" fmla="*/ 382 w 1000"/>
                <a:gd name="T27" fmla="*/ 11 h 11"/>
                <a:gd name="T28" fmla="*/ 344 w 1000"/>
                <a:gd name="T29" fmla="*/ 0 h 11"/>
                <a:gd name="T30" fmla="*/ 451 w 1000"/>
                <a:gd name="T31" fmla="*/ 0 h 11"/>
                <a:gd name="T32" fmla="*/ 412 w 1000"/>
                <a:gd name="T33" fmla="*/ 11 h 11"/>
                <a:gd name="T34" fmla="*/ 480 w 1000"/>
                <a:gd name="T35" fmla="*/ 0 h 11"/>
                <a:gd name="T36" fmla="*/ 520 w 1000"/>
                <a:gd name="T37" fmla="*/ 11 h 11"/>
                <a:gd name="T38" fmla="*/ 480 w 1000"/>
                <a:gd name="T39" fmla="*/ 0 h 11"/>
                <a:gd name="T40" fmla="*/ 588 w 1000"/>
                <a:gd name="T41" fmla="*/ 0 h 11"/>
                <a:gd name="T42" fmla="*/ 549 w 1000"/>
                <a:gd name="T43" fmla="*/ 11 h 11"/>
                <a:gd name="T44" fmla="*/ 618 w 1000"/>
                <a:gd name="T45" fmla="*/ 0 h 11"/>
                <a:gd name="T46" fmla="*/ 656 w 1000"/>
                <a:gd name="T47" fmla="*/ 11 h 11"/>
                <a:gd name="T48" fmla="*/ 618 w 1000"/>
                <a:gd name="T49" fmla="*/ 0 h 11"/>
                <a:gd name="T50" fmla="*/ 726 w 1000"/>
                <a:gd name="T51" fmla="*/ 0 h 11"/>
                <a:gd name="T52" fmla="*/ 686 w 1000"/>
                <a:gd name="T53" fmla="*/ 11 h 11"/>
                <a:gd name="T54" fmla="*/ 755 w 1000"/>
                <a:gd name="T55" fmla="*/ 0 h 11"/>
                <a:gd name="T56" fmla="*/ 794 w 1000"/>
                <a:gd name="T57" fmla="*/ 11 h 11"/>
                <a:gd name="T58" fmla="*/ 755 w 1000"/>
                <a:gd name="T59" fmla="*/ 0 h 11"/>
                <a:gd name="T60" fmla="*/ 862 w 1000"/>
                <a:gd name="T61" fmla="*/ 0 h 11"/>
                <a:gd name="T62" fmla="*/ 823 w 1000"/>
                <a:gd name="T63" fmla="*/ 11 h 11"/>
                <a:gd name="T64" fmla="*/ 892 w 1000"/>
                <a:gd name="T65" fmla="*/ 0 h 11"/>
                <a:gd name="T66" fmla="*/ 932 w 1000"/>
                <a:gd name="T67" fmla="*/ 11 h 11"/>
                <a:gd name="T68" fmla="*/ 892 w 1000"/>
                <a:gd name="T69" fmla="*/ 0 h 11"/>
                <a:gd name="T70" fmla="*/ 1000 w 1000"/>
                <a:gd name="T71" fmla="*/ 0 h 11"/>
                <a:gd name="T72" fmla="*/ 961 w 1000"/>
                <a:gd name="T73" fmla="*/ 11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0"/>
                <a:gd name="T112" fmla="*/ 0 h 11"/>
                <a:gd name="T113" fmla="*/ 1000 w 1000"/>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0" h="11">
                  <a:moveTo>
                    <a:pt x="0" y="0"/>
                  </a:moveTo>
                  <a:lnTo>
                    <a:pt x="39" y="0"/>
                  </a:lnTo>
                  <a:lnTo>
                    <a:pt x="39" y="11"/>
                  </a:lnTo>
                  <a:lnTo>
                    <a:pt x="0" y="11"/>
                  </a:lnTo>
                  <a:lnTo>
                    <a:pt x="0" y="0"/>
                  </a:lnTo>
                  <a:close/>
                  <a:moveTo>
                    <a:pt x="69" y="0"/>
                  </a:moveTo>
                  <a:lnTo>
                    <a:pt x="109" y="0"/>
                  </a:lnTo>
                  <a:lnTo>
                    <a:pt x="109" y="11"/>
                  </a:lnTo>
                  <a:lnTo>
                    <a:pt x="69" y="11"/>
                  </a:lnTo>
                  <a:lnTo>
                    <a:pt x="69" y="0"/>
                  </a:lnTo>
                  <a:close/>
                  <a:moveTo>
                    <a:pt x="138" y="0"/>
                  </a:moveTo>
                  <a:lnTo>
                    <a:pt x="177" y="0"/>
                  </a:lnTo>
                  <a:lnTo>
                    <a:pt x="177" y="11"/>
                  </a:lnTo>
                  <a:lnTo>
                    <a:pt x="138" y="11"/>
                  </a:lnTo>
                  <a:lnTo>
                    <a:pt x="138" y="0"/>
                  </a:lnTo>
                  <a:close/>
                  <a:moveTo>
                    <a:pt x="206" y="0"/>
                  </a:moveTo>
                  <a:lnTo>
                    <a:pt x="245" y="0"/>
                  </a:lnTo>
                  <a:lnTo>
                    <a:pt x="245" y="11"/>
                  </a:lnTo>
                  <a:lnTo>
                    <a:pt x="206" y="11"/>
                  </a:lnTo>
                  <a:lnTo>
                    <a:pt x="206" y="0"/>
                  </a:lnTo>
                  <a:close/>
                  <a:moveTo>
                    <a:pt x="274" y="0"/>
                  </a:moveTo>
                  <a:lnTo>
                    <a:pt x="314" y="0"/>
                  </a:lnTo>
                  <a:lnTo>
                    <a:pt x="314" y="11"/>
                  </a:lnTo>
                  <a:lnTo>
                    <a:pt x="274" y="11"/>
                  </a:lnTo>
                  <a:lnTo>
                    <a:pt x="274" y="0"/>
                  </a:lnTo>
                  <a:close/>
                  <a:moveTo>
                    <a:pt x="344" y="0"/>
                  </a:moveTo>
                  <a:lnTo>
                    <a:pt x="382" y="0"/>
                  </a:lnTo>
                  <a:lnTo>
                    <a:pt x="382" y="11"/>
                  </a:lnTo>
                  <a:lnTo>
                    <a:pt x="344" y="11"/>
                  </a:lnTo>
                  <a:lnTo>
                    <a:pt x="344" y="0"/>
                  </a:lnTo>
                  <a:close/>
                  <a:moveTo>
                    <a:pt x="412" y="0"/>
                  </a:moveTo>
                  <a:lnTo>
                    <a:pt x="451" y="0"/>
                  </a:lnTo>
                  <a:lnTo>
                    <a:pt x="451" y="11"/>
                  </a:lnTo>
                  <a:lnTo>
                    <a:pt x="412" y="11"/>
                  </a:lnTo>
                  <a:lnTo>
                    <a:pt x="412" y="0"/>
                  </a:lnTo>
                  <a:close/>
                  <a:moveTo>
                    <a:pt x="480" y="0"/>
                  </a:moveTo>
                  <a:lnTo>
                    <a:pt x="520" y="0"/>
                  </a:lnTo>
                  <a:lnTo>
                    <a:pt x="520" y="11"/>
                  </a:lnTo>
                  <a:lnTo>
                    <a:pt x="480" y="11"/>
                  </a:lnTo>
                  <a:lnTo>
                    <a:pt x="480" y="0"/>
                  </a:lnTo>
                  <a:close/>
                  <a:moveTo>
                    <a:pt x="549" y="0"/>
                  </a:moveTo>
                  <a:lnTo>
                    <a:pt x="588" y="0"/>
                  </a:lnTo>
                  <a:lnTo>
                    <a:pt x="588" y="11"/>
                  </a:lnTo>
                  <a:lnTo>
                    <a:pt x="549" y="11"/>
                  </a:lnTo>
                  <a:lnTo>
                    <a:pt x="549" y="0"/>
                  </a:lnTo>
                  <a:close/>
                  <a:moveTo>
                    <a:pt x="618" y="0"/>
                  </a:moveTo>
                  <a:lnTo>
                    <a:pt x="656" y="0"/>
                  </a:lnTo>
                  <a:lnTo>
                    <a:pt x="656" y="11"/>
                  </a:lnTo>
                  <a:lnTo>
                    <a:pt x="618" y="11"/>
                  </a:lnTo>
                  <a:lnTo>
                    <a:pt x="618" y="0"/>
                  </a:lnTo>
                  <a:close/>
                  <a:moveTo>
                    <a:pt x="686" y="0"/>
                  </a:moveTo>
                  <a:lnTo>
                    <a:pt x="726" y="0"/>
                  </a:lnTo>
                  <a:lnTo>
                    <a:pt x="726" y="11"/>
                  </a:lnTo>
                  <a:lnTo>
                    <a:pt x="686" y="11"/>
                  </a:lnTo>
                  <a:lnTo>
                    <a:pt x="686" y="0"/>
                  </a:lnTo>
                  <a:close/>
                  <a:moveTo>
                    <a:pt x="755" y="0"/>
                  </a:moveTo>
                  <a:lnTo>
                    <a:pt x="794" y="0"/>
                  </a:lnTo>
                  <a:lnTo>
                    <a:pt x="794" y="11"/>
                  </a:lnTo>
                  <a:lnTo>
                    <a:pt x="755" y="11"/>
                  </a:lnTo>
                  <a:lnTo>
                    <a:pt x="755" y="0"/>
                  </a:lnTo>
                  <a:close/>
                  <a:moveTo>
                    <a:pt x="823" y="0"/>
                  </a:moveTo>
                  <a:lnTo>
                    <a:pt x="862" y="0"/>
                  </a:lnTo>
                  <a:lnTo>
                    <a:pt x="862" y="11"/>
                  </a:lnTo>
                  <a:lnTo>
                    <a:pt x="823" y="11"/>
                  </a:lnTo>
                  <a:lnTo>
                    <a:pt x="823" y="0"/>
                  </a:lnTo>
                  <a:close/>
                  <a:moveTo>
                    <a:pt x="892" y="0"/>
                  </a:moveTo>
                  <a:lnTo>
                    <a:pt x="932" y="0"/>
                  </a:lnTo>
                  <a:lnTo>
                    <a:pt x="932" y="11"/>
                  </a:lnTo>
                  <a:lnTo>
                    <a:pt x="892" y="11"/>
                  </a:lnTo>
                  <a:lnTo>
                    <a:pt x="892" y="0"/>
                  </a:lnTo>
                  <a:close/>
                  <a:moveTo>
                    <a:pt x="961" y="0"/>
                  </a:moveTo>
                  <a:lnTo>
                    <a:pt x="1000" y="0"/>
                  </a:lnTo>
                  <a:lnTo>
                    <a:pt x="1000" y="11"/>
                  </a:lnTo>
                  <a:lnTo>
                    <a:pt x="961" y="11"/>
                  </a:lnTo>
                  <a:lnTo>
                    <a:pt x="961"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23" name="Line 104">
              <a:extLst>
                <a:ext uri="{FF2B5EF4-FFF2-40B4-BE49-F238E27FC236}">
                  <a16:creationId xmlns:a16="http://schemas.microsoft.com/office/drawing/2014/main" id="{5F5A4DB7-AAD0-5F0B-47E4-F9D8BBAD3C6F}"/>
                </a:ext>
              </a:extLst>
            </p:cNvPr>
            <p:cNvSpPr>
              <a:spLocks noChangeShapeType="1"/>
            </p:cNvSpPr>
            <p:nvPr/>
          </p:nvSpPr>
          <p:spPr bwMode="auto">
            <a:xfrm>
              <a:off x="3716" y="3133"/>
              <a:ext cx="100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24" name="Line 105">
              <a:extLst>
                <a:ext uri="{FF2B5EF4-FFF2-40B4-BE49-F238E27FC236}">
                  <a16:creationId xmlns:a16="http://schemas.microsoft.com/office/drawing/2014/main" id="{C92188EB-9A88-781C-9706-193F5460F86F}"/>
                </a:ext>
              </a:extLst>
            </p:cNvPr>
            <p:cNvSpPr>
              <a:spLocks noChangeShapeType="1"/>
            </p:cNvSpPr>
            <p:nvPr/>
          </p:nvSpPr>
          <p:spPr bwMode="auto">
            <a:xfrm>
              <a:off x="3710" y="4148"/>
              <a:ext cx="100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25" name="Line 106">
              <a:extLst>
                <a:ext uri="{FF2B5EF4-FFF2-40B4-BE49-F238E27FC236}">
                  <a16:creationId xmlns:a16="http://schemas.microsoft.com/office/drawing/2014/main" id="{D0B55D4D-EC63-A3ED-B984-4E6C249318C4}"/>
                </a:ext>
              </a:extLst>
            </p:cNvPr>
            <p:cNvSpPr>
              <a:spLocks noChangeShapeType="1"/>
            </p:cNvSpPr>
            <p:nvPr/>
          </p:nvSpPr>
          <p:spPr bwMode="auto">
            <a:xfrm>
              <a:off x="4156" y="2852"/>
              <a:ext cx="100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26" name="Freeform 107">
              <a:extLst>
                <a:ext uri="{FF2B5EF4-FFF2-40B4-BE49-F238E27FC236}">
                  <a16:creationId xmlns:a16="http://schemas.microsoft.com/office/drawing/2014/main" id="{7F5BDCFC-467C-F845-CCBF-7496B45059EE}"/>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27" name="Freeform 108">
              <a:extLst>
                <a:ext uri="{FF2B5EF4-FFF2-40B4-BE49-F238E27FC236}">
                  <a16:creationId xmlns:a16="http://schemas.microsoft.com/office/drawing/2014/main" id="{794142AB-ABCA-7CD5-1E95-4A1737C7B6B7}"/>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28" name="Freeform 109">
              <a:extLst>
                <a:ext uri="{FF2B5EF4-FFF2-40B4-BE49-F238E27FC236}">
                  <a16:creationId xmlns:a16="http://schemas.microsoft.com/office/drawing/2014/main" id="{96C56EB6-77DF-B8D7-8C1D-E094AA47BB5B}"/>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29" name="Freeform 110">
              <a:extLst>
                <a:ext uri="{FF2B5EF4-FFF2-40B4-BE49-F238E27FC236}">
                  <a16:creationId xmlns:a16="http://schemas.microsoft.com/office/drawing/2014/main" id="{6586C41B-D817-5707-5872-5EC1DAFC78EF}"/>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30" name="Freeform 111">
              <a:extLst>
                <a:ext uri="{FF2B5EF4-FFF2-40B4-BE49-F238E27FC236}">
                  <a16:creationId xmlns:a16="http://schemas.microsoft.com/office/drawing/2014/main" id="{55F94721-8B64-E8A0-0B23-47A8E1D064E6}"/>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31" name="Freeform 112">
              <a:extLst>
                <a:ext uri="{FF2B5EF4-FFF2-40B4-BE49-F238E27FC236}">
                  <a16:creationId xmlns:a16="http://schemas.microsoft.com/office/drawing/2014/main" id="{214883E5-1EEF-123E-1427-973466534CDF}"/>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32" name="Freeform 113">
              <a:extLst>
                <a:ext uri="{FF2B5EF4-FFF2-40B4-BE49-F238E27FC236}">
                  <a16:creationId xmlns:a16="http://schemas.microsoft.com/office/drawing/2014/main" id="{655FA508-0563-6ACE-DF34-3B96FB82A6E9}"/>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33" name="Freeform 114">
              <a:extLst>
                <a:ext uri="{FF2B5EF4-FFF2-40B4-BE49-F238E27FC236}">
                  <a16:creationId xmlns:a16="http://schemas.microsoft.com/office/drawing/2014/main" id="{7B38EF2C-62E2-FA8F-D7CB-C70C324EBE0F}"/>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34" name="Freeform 115">
              <a:extLst>
                <a:ext uri="{FF2B5EF4-FFF2-40B4-BE49-F238E27FC236}">
                  <a16:creationId xmlns:a16="http://schemas.microsoft.com/office/drawing/2014/main" id="{201F5C0B-AC1C-1439-6200-6CDAC42D2D44}"/>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35" name="Freeform 116">
              <a:extLst>
                <a:ext uri="{FF2B5EF4-FFF2-40B4-BE49-F238E27FC236}">
                  <a16:creationId xmlns:a16="http://schemas.microsoft.com/office/drawing/2014/main" id="{474F0D71-14F3-5922-7C05-770BD745A4E1}"/>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36" name="Freeform 117">
              <a:extLst>
                <a:ext uri="{FF2B5EF4-FFF2-40B4-BE49-F238E27FC236}">
                  <a16:creationId xmlns:a16="http://schemas.microsoft.com/office/drawing/2014/main" id="{1C072560-56FA-3162-4186-86387F710638}"/>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37" name="Freeform 118">
              <a:extLst>
                <a:ext uri="{FF2B5EF4-FFF2-40B4-BE49-F238E27FC236}">
                  <a16:creationId xmlns:a16="http://schemas.microsoft.com/office/drawing/2014/main" id="{83187837-03B0-F547-BA79-CE1B2481A80D}"/>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38" name="Freeform 119">
              <a:extLst>
                <a:ext uri="{FF2B5EF4-FFF2-40B4-BE49-F238E27FC236}">
                  <a16:creationId xmlns:a16="http://schemas.microsoft.com/office/drawing/2014/main" id="{9BC40874-1520-755F-F483-23B12B02FA4E}"/>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39" name="Freeform 120">
              <a:extLst>
                <a:ext uri="{FF2B5EF4-FFF2-40B4-BE49-F238E27FC236}">
                  <a16:creationId xmlns:a16="http://schemas.microsoft.com/office/drawing/2014/main" id="{2E67CC7E-4329-9298-B3EB-84773F1C3E96}"/>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40" name="Freeform 121">
              <a:extLst>
                <a:ext uri="{FF2B5EF4-FFF2-40B4-BE49-F238E27FC236}">
                  <a16:creationId xmlns:a16="http://schemas.microsoft.com/office/drawing/2014/main" id="{EDD4A8E6-BBFC-6AE9-F7C2-137D248A7A93}"/>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41" name="Freeform 122">
              <a:extLst>
                <a:ext uri="{FF2B5EF4-FFF2-40B4-BE49-F238E27FC236}">
                  <a16:creationId xmlns:a16="http://schemas.microsoft.com/office/drawing/2014/main" id="{570DEEF3-1B5E-72C3-2CCD-4399E301C582}"/>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42" name="Freeform 123">
              <a:extLst>
                <a:ext uri="{FF2B5EF4-FFF2-40B4-BE49-F238E27FC236}">
                  <a16:creationId xmlns:a16="http://schemas.microsoft.com/office/drawing/2014/main" id="{9A2D9480-1093-2026-BFB7-7DC06101B758}"/>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43" name="Freeform 124">
              <a:extLst>
                <a:ext uri="{FF2B5EF4-FFF2-40B4-BE49-F238E27FC236}">
                  <a16:creationId xmlns:a16="http://schemas.microsoft.com/office/drawing/2014/main" id="{83997472-491C-CAEF-DCB6-D2126971FD65}"/>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44" name="Freeform 125">
              <a:extLst>
                <a:ext uri="{FF2B5EF4-FFF2-40B4-BE49-F238E27FC236}">
                  <a16:creationId xmlns:a16="http://schemas.microsoft.com/office/drawing/2014/main" id="{AFD09E19-840F-D151-FD66-60FF8A28F2E9}"/>
                </a:ext>
              </a:extLst>
            </p:cNvPr>
            <p:cNvSpPr>
              <a:spLocks noEditPoints="1"/>
            </p:cNvSpPr>
            <p:nvPr/>
          </p:nvSpPr>
          <p:spPr bwMode="auto">
            <a:xfrm>
              <a:off x="4435" y="3463"/>
              <a:ext cx="1006" cy="39"/>
            </a:xfrm>
            <a:custGeom>
              <a:avLst/>
              <a:gdLst>
                <a:gd name="T0" fmla="*/ 0 w 1006"/>
                <a:gd name="T1" fmla="*/ 9 h 39"/>
                <a:gd name="T2" fmla="*/ 957 w 1006"/>
                <a:gd name="T3" fmla="*/ 9 h 39"/>
                <a:gd name="T4" fmla="*/ 957 w 1006"/>
                <a:gd name="T5" fmla="*/ 29 h 39"/>
                <a:gd name="T6" fmla="*/ 0 w 1006"/>
                <a:gd name="T7" fmla="*/ 29 h 39"/>
                <a:gd name="T8" fmla="*/ 0 w 1006"/>
                <a:gd name="T9" fmla="*/ 9 h 39"/>
                <a:gd name="T10" fmla="*/ 948 w 1006"/>
                <a:gd name="T11" fmla="*/ 0 h 39"/>
                <a:gd name="T12" fmla="*/ 1006 w 1006"/>
                <a:gd name="T13" fmla="*/ 19 h 39"/>
                <a:gd name="T14" fmla="*/ 948 w 1006"/>
                <a:gd name="T15" fmla="*/ 39 h 39"/>
                <a:gd name="T16" fmla="*/ 948 w 1006"/>
                <a:gd name="T17" fmla="*/ 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6"/>
                <a:gd name="T28" fmla="*/ 0 h 39"/>
                <a:gd name="T29" fmla="*/ 1006 w 1006"/>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6" h="39">
                  <a:moveTo>
                    <a:pt x="0" y="9"/>
                  </a:moveTo>
                  <a:lnTo>
                    <a:pt x="957" y="9"/>
                  </a:lnTo>
                  <a:lnTo>
                    <a:pt x="957" y="29"/>
                  </a:lnTo>
                  <a:lnTo>
                    <a:pt x="0" y="29"/>
                  </a:lnTo>
                  <a:lnTo>
                    <a:pt x="0" y="9"/>
                  </a:lnTo>
                  <a:close/>
                  <a:moveTo>
                    <a:pt x="948" y="0"/>
                  </a:moveTo>
                  <a:lnTo>
                    <a:pt x="1006" y="19"/>
                  </a:lnTo>
                  <a:lnTo>
                    <a:pt x="948" y="39"/>
                  </a:lnTo>
                  <a:lnTo>
                    <a:pt x="948"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45" name="Freeform 126">
              <a:extLst>
                <a:ext uri="{FF2B5EF4-FFF2-40B4-BE49-F238E27FC236}">
                  <a16:creationId xmlns:a16="http://schemas.microsoft.com/office/drawing/2014/main" id="{AFCC5053-E577-543B-A91B-23E1DB075A02}"/>
                </a:ext>
              </a:extLst>
            </p:cNvPr>
            <p:cNvSpPr>
              <a:spLocks noEditPoints="1"/>
            </p:cNvSpPr>
            <p:nvPr/>
          </p:nvSpPr>
          <p:spPr bwMode="auto">
            <a:xfrm>
              <a:off x="4417" y="2474"/>
              <a:ext cx="39" cy="1007"/>
            </a:xfrm>
            <a:custGeom>
              <a:avLst/>
              <a:gdLst>
                <a:gd name="T0" fmla="*/ 30 w 39"/>
                <a:gd name="T1" fmla="*/ 50 h 1007"/>
                <a:gd name="T2" fmla="*/ 31 w 39"/>
                <a:gd name="T3" fmla="*/ 1007 h 1007"/>
                <a:gd name="T4" fmla="*/ 11 w 39"/>
                <a:gd name="T5" fmla="*/ 1007 h 1007"/>
                <a:gd name="T6" fmla="*/ 10 w 39"/>
                <a:gd name="T7" fmla="*/ 50 h 1007"/>
                <a:gd name="T8" fmla="*/ 30 w 39"/>
                <a:gd name="T9" fmla="*/ 50 h 1007"/>
                <a:gd name="T10" fmla="*/ 0 w 39"/>
                <a:gd name="T11" fmla="*/ 59 h 1007"/>
                <a:gd name="T12" fmla="*/ 19 w 39"/>
                <a:gd name="T13" fmla="*/ 0 h 1007"/>
                <a:gd name="T14" fmla="*/ 39 w 39"/>
                <a:gd name="T15" fmla="*/ 59 h 1007"/>
                <a:gd name="T16" fmla="*/ 0 w 39"/>
                <a:gd name="T17" fmla="*/ 59 h 1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1007"/>
                <a:gd name="T29" fmla="*/ 39 w 39"/>
                <a:gd name="T30" fmla="*/ 1007 h 1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1007">
                  <a:moveTo>
                    <a:pt x="30" y="50"/>
                  </a:moveTo>
                  <a:lnTo>
                    <a:pt x="31" y="1007"/>
                  </a:lnTo>
                  <a:lnTo>
                    <a:pt x="11" y="1007"/>
                  </a:lnTo>
                  <a:lnTo>
                    <a:pt x="10" y="50"/>
                  </a:lnTo>
                  <a:lnTo>
                    <a:pt x="30" y="50"/>
                  </a:lnTo>
                  <a:close/>
                  <a:moveTo>
                    <a:pt x="0" y="59"/>
                  </a:moveTo>
                  <a:lnTo>
                    <a:pt x="19" y="0"/>
                  </a:lnTo>
                  <a:lnTo>
                    <a:pt x="39" y="59"/>
                  </a:lnTo>
                  <a:lnTo>
                    <a:pt x="0" y="59"/>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46" name="Rectangle 127">
              <a:extLst>
                <a:ext uri="{FF2B5EF4-FFF2-40B4-BE49-F238E27FC236}">
                  <a16:creationId xmlns:a16="http://schemas.microsoft.com/office/drawing/2014/main" id="{F5B4307A-7EAF-8048-85C4-47118A0649D7}"/>
                </a:ext>
              </a:extLst>
            </p:cNvPr>
            <p:cNvSpPr>
              <a:spLocks noChangeArrowheads="1"/>
            </p:cNvSpPr>
            <p:nvPr/>
          </p:nvSpPr>
          <p:spPr bwMode="auto">
            <a:xfrm>
              <a:off x="5493" y="3372"/>
              <a:ext cx="1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47" name="Rectangle 128">
              <a:extLst>
                <a:ext uri="{FF2B5EF4-FFF2-40B4-BE49-F238E27FC236}">
                  <a16:creationId xmlns:a16="http://schemas.microsoft.com/office/drawing/2014/main" id="{CFFF7B37-2394-8075-33B1-75F565E8B1F9}"/>
                </a:ext>
              </a:extLst>
            </p:cNvPr>
            <p:cNvSpPr>
              <a:spLocks noChangeArrowheads="1"/>
            </p:cNvSpPr>
            <p:nvPr/>
          </p:nvSpPr>
          <p:spPr bwMode="auto">
            <a:xfrm>
              <a:off x="4875" y="3195"/>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b</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48" name="Rectangle 129">
              <a:extLst>
                <a:ext uri="{FF2B5EF4-FFF2-40B4-BE49-F238E27FC236}">
                  <a16:creationId xmlns:a16="http://schemas.microsoft.com/office/drawing/2014/main" id="{E4A1AB7A-5C09-8156-2C2E-76B0901AD80A}"/>
                </a:ext>
              </a:extLst>
            </p:cNvPr>
            <p:cNvSpPr>
              <a:spLocks noChangeArrowheads="1"/>
            </p:cNvSpPr>
            <p:nvPr/>
          </p:nvSpPr>
          <p:spPr bwMode="auto">
            <a:xfrm>
              <a:off x="4376" y="2250"/>
              <a:ext cx="9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c</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49" name="Rectangle 136">
              <a:extLst>
                <a:ext uri="{FF2B5EF4-FFF2-40B4-BE49-F238E27FC236}">
                  <a16:creationId xmlns:a16="http://schemas.microsoft.com/office/drawing/2014/main" id="{D5521D5B-4B76-8E91-90D0-351FA6A9104D}"/>
                </a:ext>
              </a:extLst>
            </p:cNvPr>
            <p:cNvSpPr>
              <a:spLocks noChangeArrowheads="1"/>
            </p:cNvSpPr>
            <p:nvPr/>
          </p:nvSpPr>
          <p:spPr bwMode="auto">
            <a:xfrm>
              <a:off x="4300" y="3465"/>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50" name="Freeform 137">
              <a:extLst>
                <a:ext uri="{FF2B5EF4-FFF2-40B4-BE49-F238E27FC236}">
                  <a16:creationId xmlns:a16="http://schemas.microsoft.com/office/drawing/2014/main" id="{78AA7AAD-62BF-4D21-324C-2DA296AFFEF9}"/>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51" name="Freeform 138">
              <a:extLst>
                <a:ext uri="{FF2B5EF4-FFF2-40B4-BE49-F238E27FC236}">
                  <a16:creationId xmlns:a16="http://schemas.microsoft.com/office/drawing/2014/main" id="{08123EF0-D51E-DC42-804F-66AE17D52C99}"/>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52" name="Freeform 139">
              <a:extLst>
                <a:ext uri="{FF2B5EF4-FFF2-40B4-BE49-F238E27FC236}">
                  <a16:creationId xmlns:a16="http://schemas.microsoft.com/office/drawing/2014/main" id="{7F214C5C-9806-DE85-D618-2ACEA34350B5}"/>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53" name="Freeform 140">
              <a:extLst>
                <a:ext uri="{FF2B5EF4-FFF2-40B4-BE49-F238E27FC236}">
                  <a16:creationId xmlns:a16="http://schemas.microsoft.com/office/drawing/2014/main" id="{566FF2A4-0AC6-B7D8-D023-382D8AE07BE1}"/>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54" name="Freeform 141">
              <a:extLst>
                <a:ext uri="{FF2B5EF4-FFF2-40B4-BE49-F238E27FC236}">
                  <a16:creationId xmlns:a16="http://schemas.microsoft.com/office/drawing/2014/main" id="{C1ED3724-6CD3-B852-F8AB-0CE9DD7E8B13}"/>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55" name="Freeform 142">
              <a:extLst>
                <a:ext uri="{FF2B5EF4-FFF2-40B4-BE49-F238E27FC236}">
                  <a16:creationId xmlns:a16="http://schemas.microsoft.com/office/drawing/2014/main" id="{7F02AB27-91B0-6752-E74C-B17F2CEF9529}"/>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56" name="Freeform 143">
              <a:extLst>
                <a:ext uri="{FF2B5EF4-FFF2-40B4-BE49-F238E27FC236}">
                  <a16:creationId xmlns:a16="http://schemas.microsoft.com/office/drawing/2014/main" id="{1E50BDF1-FE31-1BDF-E31F-95B726B71DAB}"/>
                </a:ext>
              </a:extLst>
            </p:cNvPr>
            <p:cNvSpPr>
              <a:spLocks noEditPoints="1"/>
            </p:cNvSpPr>
            <p:nvPr/>
          </p:nvSpPr>
          <p:spPr bwMode="auto">
            <a:xfrm>
              <a:off x="4432" y="3155"/>
              <a:ext cx="278" cy="328"/>
            </a:xfrm>
            <a:custGeom>
              <a:avLst/>
              <a:gdLst>
                <a:gd name="T0" fmla="*/ 253 w 278"/>
                <a:gd name="T1" fmla="*/ 45 h 328"/>
                <a:gd name="T2" fmla="*/ 16 w 278"/>
                <a:gd name="T3" fmla="*/ 328 h 328"/>
                <a:gd name="T4" fmla="*/ 0 w 278"/>
                <a:gd name="T5" fmla="*/ 315 h 328"/>
                <a:gd name="T6" fmla="*/ 238 w 278"/>
                <a:gd name="T7" fmla="*/ 32 h 328"/>
                <a:gd name="T8" fmla="*/ 253 w 278"/>
                <a:gd name="T9" fmla="*/ 45 h 328"/>
                <a:gd name="T10" fmla="*/ 225 w 278"/>
                <a:gd name="T11" fmla="*/ 33 h 328"/>
                <a:gd name="T12" fmla="*/ 278 w 278"/>
                <a:gd name="T13" fmla="*/ 0 h 328"/>
                <a:gd name="T14" fmla="*/ 254 w 278"/>
                <a:gd name="T15" fmla="*/ 58 h 328"/>
                <a:gd name="T16" fmla="*/ 225 w 278"/>
                <a:gd name="T17" fmla="*/ 33 h 3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8"/>
                <a:gd name="T28" fmla="*/ 0 h 328"/>
                <a:gd name="T29" fmla="*/ 278 w 278"/>
                <a:gd name="T30" fmla="*/ 328 h 3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8" h="328">
                  <a:moveTo>
                    <a:pt x="253" y="45"/>
                  </a:moveTo>
                  <a:lnTo>
                    <a:pt x="16" y="328"/>
                  </a:lnTo>
                  <a:lnTo>
                    <a:pt x="0" y="315"/>
                  </a:lnTo>
                  <a:lnTo>
                    <a:pt x="238" y="32"/>
                  </a:lnTo>
                  <a:lnTo>
                    <a:pt x="253" y="45"/>
                  </a:lnTo>
                  <a:close/>
                  <a:moveTo>
                    <a:pt x="225" y="33"/>
                  </a:moveTo>
                  <a:lnTo>
                    <a:pt x="278" y="0"/>
                  </a:lnTo>
                  <a:lnTo>
                    <a:pt x="254" y="58"/>
                  </a:lnTo>
                  <a:lnTo>
                    <a:pt x="225" y="33"/>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37957" name="Freeform 144">
              <a:extLst>
                <a:ext uri="{FF2B5EF4-FFF2-40B4-BE49-F238E27FC236}">
                  <a16:creationId xmlns:a16="http://schemas.microsoft.com/office/drawing/2014/main" id="{781E23A5-83D8-8CE6-B8E6-6FA4D062C98B}"/>
                </a:ext>
              </a:extLst>
            </p:cNvPr>
            <p:cNvSpPr>
              <a:spLocks noEditPoints="1"/>
            </p:cNvSpPr>
            <p:nvPr/>
          </p:nvSpPr>
          <p:spPr bwMode="auto">
            <a:xfrm>
              <a:off x="4432" y="3483"/>
              <a:ext cx="742" cy="384"/>
            </a:xfrm>
            <a:custGeom>
              <a:avLst/>
              <a:gdLst>
                <a:gd name="T0" fmla="*/ 10 w 742"/>
                <a:gd name="T1" fmla="*/ 0 h 384"/>
                <a:gd name="T2" fmla="*/ 702 w 742"/>
                <a:gd name="T3" fmla="*/ 353 h 384"/>
                <a:gd name="T4" fmla="*/ 694 w 742"/>
                <a:gd name="T5" fmla="*/ 370 h 384"/>
                <a:gd name="T6" fmla="*/ 0 w 742"/>
                <a:gd name="T7" fmla="*/ 18 h 384"/>
                <a:gd name="T8" fmla="*/ 10 w 742"/>
                <a:gd name="T9" fmla="*/ 0 h 384"/>
                <a:gd name="T10" fmla="*/ 699 w 742"/>
                <a:gd name="T11" fmla="*/ 340 h 384"/>
                <a:gd name="T12" fmla="*/ 742 w 742"/>
                <a:gd name="T13" fmla="*/ 384 h 384"/>
                <a:gd name="T14" fmla="*/ 681 w 742"/>
                <a:gd name="T15" fmla="*/ 375 h 384"/>
                <a:gd name="T16" fmla="*/ 699 w 742"/>
                <a:gd name="T17" fmla="*/ 34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2"/>
                <a:gd name="T28" fmla="*/ 0 h 384"/>
                <a:gd name="T29" fmla="*/ 742 w 742"/>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2" h="384">
                  <a:moveTo>
                    <a:pt x="10" y="0"/>
                  </a:moveTo>
                  <a:lnTo>
                    <a:pt x="702" y="353"/>
                  </a:lnTo>
                  <a:lnTo>
                    <a:pt x="694" y="370"/>
                  </a:lnTo>
                  <a:lnTo>
                    <a:pt x="0" y="18"/>
                  </a:lnTo>
                  <a:lnTo>
                    <a:pt x="10" y="0"/>
                  </a:lnTo>
                  <a:close/>
                  <a:moveTo>
                    <a:pt x="699" y="340"/>
                  </a:moveTo>
                  <a:lnTo>
                    <a:pt x="742" y="384"/>
                  </a:lnTo>
                  <a:lnTo>
                    <a:pt x="681" y="375"/>
                  </a:lnTo>
                  <a:lnTo>
                    <a:pt x="699" y="340"/>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37958" name="Line 145">
              <a:extLst>
                <a:ext uri="{FF2B5EF4-FFF2-40B4-BE49-F238E27FC236}">
                  <a16:creationId xmlns:a16="http://schemas.microsoft.com/office/drawing/2014/main" id="{06A61FFC-1302-2276-D917-94CDC0ABEDA7}"/>
                </a:ext>
              </a:extLst>
            </p:cNvPr>
            <p:cNvSpPr>
              <a:spLocks noChangeShapeType="1"/>
            </p:cNvSpPr>
            <p:nvPr/>
          </p:nvSpPr>
          <p:spPr bwMode="auto">
            <a:xfrm>
              <a:off x="4454" y="2513"/>
              <a:ext cx="719" cy="335"/>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59" name="Line 146">
              <a:extLst>
                <a:ext uri="{FF2B5EF4-FFF2-40B4-BE49-F238E27FC236}">
                  <a16:creationId xmlns:a16="http://schemas.microsoft.com/office/drawing/2014/main" id="{00F51B2E-042C-536C-8750-FBA446F63165}"/>
                </a:ext>
              </a:extLst>
            </p:cNvPr>
            <p:cNvSpPr>
              <a:spLocks noChangeShapeType="1"/>
            </p:cNvSpPr>
            <p:nvPr/>
          </p:nvSpPr>
          <p:spPr bwMode="auto">
            <a:xfrm>
              <a:off x="5184" y="2852"/>
              <a:ext cx="251" cy="624"/>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60" name="Line 147">
              <a:extLst>
                <a:ext uri="{FF2B5EF4-FFF2-40B4-BE49-F238E27FC236}">
                  <a16:creationId xmlns:a16="http://schemas.microsoft.com/office/drawing/2014/main" id="{11F28354-12AD-F811-96A2-AB3D66505D38}"/>
                </a:ext>
              </a:extLst>
            </p:cNvPr>
            <p:cNvSpPr>
              <a:spLocks noChangeShapeType="1"/>
            </p:cNvSpPr>
            <p:nvPr/>
          </p:nvSpPr>
          <p:spPr bwMode="auto">
            <a:xfrm>
              <a:off x="4736" y="3149"/>
              <a:ext cx="694" cy="339"/>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61" name="Line 148">
              <a:extLst>
                <a:ext uri="{FF2B5EF4-FFF2-40B4-BE49-F238E27FC236}">
                  <a16:creationId xmlns:a16="http://schemas.microsoft.com/office/drawing/2014/main" id="{12A092F1-1BC1-B047-1102-F1D2FC10A586}"/>
                </a:ext>
              </a:extLst>
            </p:cNvPr>
            <p:cNvSpPr>
              <a:spLocks noChangeShapeType="1"/>
            </p:cNvSpPr>
            <p:nvPr/>
          </p:nvSpPr>
          <p:spPr bwMode="auto">
            <a:xfrm flipH="1">
              <a:off x="5185" y="3492"/>
              <a:ext cx="240" cy="357"/>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62" name="Line 149">
              <a:extLst>
                <a:ext uri="{FF2B5EF4-FFF2-40B4-BE49-F238E27FC236}">
                  <a16:creationId xmlns:a16="http://schemas.microsoft.com/office/drawing/2014/main" id="{0A233FA1-FCD2-5F79-4AAB-DDA218279A27}"/>
                </a:ext>
              </a:extLst>
            </p:cNvPr>
            <p:cNvSpPr>
              <a:spLocks noChangeShapeType="1"/>
            </p:cNvSpPr>
            <p:nvPr/>
          </p:nvSpPr>
          <p:spPr bwMode="auto">
            <a:xfrm>
              <a:off x="4449" y="2518"/>
              <a:ext cx="262" cy="619"/>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63" name="Freeform 150">
              <a:extLst>
                <a:ext uri="{FF2B5EF4-FFF2-40B4-BE49-F238E27FC236}">
                  <a16:creationId xmlns:a16="http://schemas.microsoft.com/office/drawing/2014/main" id="{E40CDFF7-948E-ED36-58DD-94B194373B7C}"/>
                </a:ext>
              </a:extLst>
            </p:cNvPr>
            <p:cNvSpPr>
              <a:spLocks noEditPoints="1"/>
            </p:cNvSpPr>
            <p:nvPr/>
          </p:nvSpPr>
          <p:spPr bwMode="auto">
            <a:xfrm>
              <a:off x="4184" y="2886"/>
              <a:ext cx="264" cy="604"/>
            </a:xfrm>
            <a:custGeom>
              <a:avLst/>
              <a:gdLst>
                <a:gd name="T0" fmla="*/ 29 w 264"/>
                <a:gd name="T1" fmla="*/ 41 h 604"/>
                <a:gd name="T2" fmla="*/ 264 w 264"/>
                <a:gd name="T3" fmla="*/ 596 h 604"/>
                <a:gd name="T4" fmla="*/ 246 w 264"/>
                <a:gd name="T5" fmla="*/ 604 h 604"/>
                <a:gd name="T6" fmla="*/ 11 w 264"/>
                <a:gd name="T7" fmla="*/ 49 h 604"/>
                <a:gd name="T8" fmla="*/ 29 w 264"/>
                <a:gd name="T9" fmla="*/ 41 h 604"/>
                <a:gd name="T10" fmla="*/ 5 w 264"/>
                <a:gd name="T11" fmla="*/ 62 h 604"/>
                <a:gd name="T12" fmla="*/ 0 w 264"/>
                <a:gd name="T13" fmla="*/ 0 h 604"/>
                <a:gd name="T14" fmla="*/ 41 w 264"/>
                <a:gd name="T15" fmla="*/ 47 h 604"/>
                <a:gd name="T16" fmla="*/ 5 w 264"/>
                <a:gd name="T17" fmla="*/ 62 h 6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604"/>
                <a:gd name="T29" fmla="*/ 264 w 264"/>
                <a:gd name="T30" fmla="*/ 604 h 6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604">
                  <a:moveTo>
                    <a:pt x="29" y="41"/>
                  </a:moveTo>
                  <a:lnTo>
                    <a:pt x="264" y="596"/>
                  </a:lnTo>
                  <a:lnTo>
                    <a:pt x="246" y="604"/>
                  </a:lnTo>
                  <a:lnTo>
                    <a:pt x="11" y="49"/>
                  </a:lnTo>
                  <a:lnTo>
                    <a:pt x="29" y="41"/>
                  </a:lnTo>
                  <a:close/>
                  <a:moveTo>
                    <a:pt x="5" y="62"/>
                  </a:moveTo>
                  <a:lnTo>
                    <a:pt x="0" y="0"/>
                  </a:lnTo>
                  <a:lnTo>
                    <a:pt x="41" y="47"/>
                  </a:lnTo>
                  <a:lnTo>
                    <a:pt x="5" y="62"/>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37964" name="Line 151">
              <a:extLst>
                <a:ext uri="{FF2B5EF4-FFF2-40B4-BE49-F238E27FC236}">
                  <a16:creationId xmlns:a16="http://schemas.microsoft.com/office/drawing/2014/main" id="{0D8D9578-2B05-D81E-674B-1F18E4E32863}"/>
                </a:ext>
              </a:extLst>
            </p:cNvPr>
            <p:cNvSpPr>
              <a:spLocks noChangeShapeType="1"/>
            </p:cNvSpPr>
            <p:nvPr/>
          </p:nvSpPr>
          <p:spPr bwMode="auto">
            <a:xfrm flipH="1">
              <a:off x="4186" y="2492"/>
              <a:ext cx="272" cy="362"/>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65" name="Freeform 152">
              <a:extLst>
                <a:ext uri="{FF2B5EF4-FFF2-40B4-BE49-F238E27FC236}">
                  <a16:creationId xmlns:a16="http://schemas.microsoft.com/office/drawing/2014/main" id="{39FDDED0-3B35-7F73-5C88-637AE14D0230}"/>
                </a:ext>
              </a:extLst>
            </p:cNvPr>
            <p:cNvSpPr>
              <a:spLocks noEditPoints="1"/>
            </p:cNvSpPr>
            <p:nvPr/>
          </p:nvSpPr>
          <p:spPr bwMode="auto">
            <a:xfrm>
              <a:off x="4804" y="3256"/>
              <a:ext cx="372" cy="590"/>
            </a:xfrm>
            <a:custGeom>
              <a:avLst/>
              <a:gdLst>
                <a:gd name="T0" fmla="*/ 19 w 372"/>
                <a:gd name="T1" fmla="*/ 25 h 590"/>
                <a:gd name="T2" fmla="*/ 13 w 372"/>
                <a:gd name="T3" fmla="*/ 25 h 590"/>
                <a:gd name="T4" fmla="*/ 2 w 372"/>
                <a:gd name="T5" fmla="*/ 1 h 590"/>
                <a:gd name="T6" fmla="*/ 7 w 372"/>
                <a:gd name="T7" fmla="*/ 2 h 590"/>
                <a:gd name="T8" fmla="*/ 46 w 372"/>
                <a:gd name="T9" fmla="*/ 68 h 590"/>
                <a:gd name="T10" fmla="*/ 40 w 372"/>
                <a:gd name="T11" fmla="*/ 68 h 590"/>
                <a:gd name="T12" fmla="*/ 29 w 372"/>
                <a:gd name="T13" fmla="*/ 45 h 590"/>
                <a:gd name="T14" fmla="*/ 34 w 372"/>
                <a:gd name="T15" fmla="*/ 46 h 590"/>
                <a:gd name="T16" fmla="*/ 73 w 372"/>
                <a:gd name="T17" fmla="*/ 112 h 590"/>
                <a:gd name="T18" fmla="*/ 67 w 372"/>
                <a:gd name="T19" fmla="*/ 112 h 590"/>
                <a:gd name="T20" fmla="*/ 56 w 372"/>
                <a:gd name="T21" fmla="*/ 88 h 590"/>
                <a:gd name="T22" fmla="*/ 61 w 372"/>
                <a:gd name="T23" fmla="*/ 89 h 590"/>
                <a:gd name="T24" fmla="*/ 100 w 372"/>
                <a:gd name="T25" fmla="*/ 156 h 590"/>
                <a:gd name="T26" fmla="*/ 94 w 372"/>
                <a:gd name="T27" fmla="*/ 155 h 590"/>
                <a:gd name="T28" fmla="*/ 84 w 372"/>
                <a:gd name="T29" fmla="*/ 132 h 590"/>
                <a:gd name="T30" fmla="*/ 89 w 372"/>
                <a:gd name="T31" fmla="*/ 133 h 590"/>
                <a:gd name="T32" fmla="*/ 128 w 372"/>
                <a:gd name="T33" fmla="*/ 200 h 590"/>
                <a:gd name="T34" fmla="*/ 121 w 372"/>
                <a:gd name="T35" fmla="*/ 199 h 590"/>
                <a:gd name="T36" fmla="*/ 112 w 372"/>
                <a:gd name="T37" fmla="*/ 175 h 590"/>
                <a:gd name="T38" fmla="*/ 116 w 372"/>
                <a:gd name="T39" fmla="*/ 176 h 590"/>
                <a:gd name="T40" fmla="*/ 155 w 372"/>
                <a:gd name="T41" fmla="*/ 243 h 590"/>
                <a:gd name="T42" fmla="*/ 149 w 372"/>
                <a:gd name="T43" fmla="*/ 243 h 590"/>
                <a:gd name="T44" fmla="*/ 139 w 372"/>
                <a:gd name="T45" fmla="*/ 219 h 590"/>
                <a:gd name="T46" fmla="*/ 143 w 372"/>
                <a:gd name="T47" fmla="*/ 220 h 590"/>
                <a:gd name="T48" fmla="*/ 182 w 372"/>
                <a:gd name="T49" fmla="*/ 287 h 590"/>
                <a:gd name="T50" fmla="*/ 176 w 372"/>
                <a:gd name="T51" fmla="*/ 287 h 590"/>
                <a:gd name="T52" fmla="*/ 166 w 372"/>
                <a:gd name="T53" fmla="*/ 262 h 590"/>
                <a:gd name="T54" fmla="*/ 171 w 372"/>
                <a:gd name="T55" fmla="*/ 263 h 590"/>
                <a:gd name="T56" fmla="*/ 209 w 372"/>
                <a:gd name="T57" fmla="*/ 330 h 590"/>
                <a:gd name="T58" fmla="*/ 203 w 372"/>
                <a:gd name="T59" fmla="*/ 330 h 590"/>
                <a:gd name="T60" fmla="*/ 193 w 372"/>
                <a:gd name="T61" fmla="*/ 307 h 590"/>
                <a:gd name="T62" fmla="*/ 198 w 372"/>
                <a:gd name="T63" fmla="*/ 308 h 590"/>
                <a:gd name="T64" fmla="*/ 236 w 372"/>
                <a:gd name="T65" fmla="*/ 374 h 590"/>
                <a:gd name="T66" fmla="*/ 230 w 372"/>
                <a:gd name="T67" fmla="*/ 374 h 590"/>
                <a:gd name="T68" fmla="*/ 220 w 372"/>
                <a:gd name="T69" fmla="*/ 350 h 590"/>
                <a:gd name="T70" fmla="*/ 226 w 372"/>
                <a:gd name="T71" fmla="*/ 352 h 590"/>
                <a:gd name="T72" fmla="*/ 265 w 372"/>
                <a:gd name="T73" fmla="*/ 417 h 590"/>
                <a:gd name="T74" fmla="*/ 258 w 372"/>
                <a:gd name="T75" fmla="*/ 417 h 590"/>
                <a:gd name="T76" fmla="*/ 247 w 372"/>
                <a:gd name="T77" fmla="*/ 394 h 590"/>
                <a:gd name="T78" fmla="*/ 253 w 372"/>
                <a:gd name="T79" fmla="*/ 395 h 590"/>
                <a:gd name="T80" fmla="*/ 292 w 372"/>
                <a:gd name="T81" fmla="*/ 461 h 590"/>
                <a:gd name="T82" fmla="*/ 286 w 372"/>
                <a:gd name="T83" fmla="*/ 461 h 590"/>
                <a:gd name="T84" fmla="*/ 275 w 372"/>
                <a:gd name="T85" fmla="*/ 437 h 590"/>
                <a:gd name="T86" fmla="*/ 280 w 372"/>
                <a:gd name="T87" fmla="*/ 439 h 590"/>
                <a:gd name="T88" fmla="*/ 319 w 372"/>
                <a:gd name="T89" fmla="*/ 504 h 590"/>
                <a:gd name="T90" fmla="*/ 313 w 372"/>
                <a:gd name="T91" fmla="*/ 504 h 590"/>
                <a:gd name="T92" fmla="*/ 302 w 372"/>
                <a:gd name="T93" fmla="*/ 481 h 590"/>
                <a:gd name="T94" fmla="*/ 307 w 372"/>
                <a:gd name="T95" fmla="*/ 482 h 590"/>
                <a:gd name="T96" fmla="*/ 346 w 372"/>
                <a:gd name="T97" fmla="*/ 548 h 590"/>
                <a:gd name="T98" fmla="*/ 340 w 372"/>
                <a:gd name="T99" fmla="*/ 548 h 590"/>
                <a:gd name="T100" fmla="*/ 329 w 372"/>
                <a:gd name="T101" fmla="*/ 524 h 590"/>
                <a:gd name="T102" fmla="*/ 334 w 372"/>
                <a:gd name="T103" fmla="*/ 526 h 590"/>
                <a:gd name="T104" fmla="*/ 372 w 372"/>
                <a:gd name="T105" fmla="*/ 589 h 590"/>
                <a:gd name="T106" fmla="*/ 365 w 372"/>
                <a:gd name="T107" fmla="*/ 589 h 590"/>
                <a:gd name="T108" fmla="*/ 356 w 372"/>
                <a:gd name="T109" fmla="*/ 568 h 590"/>
                <a:gd name="T110" fmla="*/ 361 w 372"/>
                <a:gd name="T111" fmla="*/ 569 h 5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2"/>
                <a:gd name="T169" fmla="*/ 0 h 590"/>
                <a:gd name="T170" fmla="*/ 372 w 372"/>
                <a:gd name="T171" fmla="*/ 590 h 59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2" h="590">
                  <a:moveTo>
                    <a:pt x="7" y="2"/>
                  </a:moveTo>
                  <a:lnTo>
                    <a:pt x="19" y="21"/>
                  </a:lnTo>
                  <a:lnTo>
                    <a:pt x="19" y="22"/>
                  </a:lnTo>
                  <a:lnTo>
                    <a:pt x="19" y="24"/>
                  </a:lnTo>
                  <a:lnTo>
                    <a:pt x="19" y="25"/>
                  </a:lnTo>
                  <a:lnTo>
                    <a:pt x="18" y="26"/>
                  </a:lnTo>
                  <a:lnTo>
                    <a:pt x="16" y="26"/>
                  </a:lnTo>
                  <a:lnTo>
                    <a:pt x="15" y="26"/>
                  </a:lnTo>
                  <a:lnTo>
                    <a:pt x="14" y="26"/>
                  </a:lnTo>
                  <a:lnTo>
                    <a:pt x="13" y="25"/>
                  </a:lnTo>
                  <a:lnTo>
                    <a:pt x="1" y="6"/>
                  </a:lnTo>
                  <a:lnTo>
                    <a:pt x="0" y="5"/>
                  </a:lnTo>
                  <a:lnTo>
                    <a:pt x="0" y="4"/>
                  </a:lnTo>
                  <a:lnTo>
                    <a:pt x="1" y="2"/>
                  </a:lnTo>
                  <a:lnTo>
                    <a:pt x="2" y="1"/>
                  </a:lnTo>
                  <a:lnTo>
                    <a:pt x="4" y="0"/>
                  </a:lnTo>
                  <a:lnTo>
                    <a:pt x="5" y="0"/>
                  </a:lnTo>
                  <a:lnTo>
                    <a:pt x="6" y="1"/>
                  </a:lnTo>
                  <a:lnTo>
                    <a:pt x="7" y="2"/>
                  </a:lnTo>
                  <a:close/>
                  <a:moveTo>
                    <a:pt x="34" y="46"/>
                  </a:moveTo>
                  <a:lnTo>
                    <a:pt x="46" y="65"/>
                  </a:lnTo>
                  <a:lnTo>
                    <a:pt x="47" y="66"/>
                  </a:lnTo>
                  <a:lnTo>
                    <a:pt x="47" y="67"/>
                  </a:lnTo>
                  <a:lnTo>
                    <a:pt x="46" y="68"/>
                  </a:lnTo>
                  <a:lnTo>
                    <a:pt x="45" y="69"/>
                  </a:lnTo>
                  <a:lnTo>
                    <a:pt x="44" y="71"/>
                  </a:lnTo>
                  <a:lnTo>
                    <a:pt x="42" y="71"/>
                  </a:lnTo>
                  <a:lnTo>
                    <a:pt x="41" y="69"/>
                  </a:lnTo>
                  <a:lnTo>
                    <a:pt x="40" y="68"/>
                  </a:lnTo>
                  <a:lnTo>
                    <a:pt x="28" y="49"/>
                  </a:lnTo>
                  <a:lnTo>
                    <a:pt x="27" y="48"/>
                  </a:lnTo>
                  <a:lnTo>
                    <a:pt x="28" y="47"/>
                  </a:lnTo>
                  <a:lnTo>
                    <a:pt x="28" y="46"/>
                  </a:lnTo>
                  <a:lnTo>
                    <a:pt x="29" y="45"/>
                  </a:lnTo>
                  <a:lnTo>
                    <a:pt x="31" y="44"/>
                  </a:lnTo>
                  <a:lnTo>
                    <a:pt x="32" y="45"/>
                  </a:lnTo>
                  <a:lnTo>
                    <a:pt x="33" y="45"/>
                  </a:lnTo>
                  <a:lnTo>
                    <a:pt x="34" y="46"/>
                  </a:lnTo>
                  <a:close/>
                  <a:moveTo>
                    <a:pt x="61" y="89"/>
                  </a:moveTo>
                  <a:lnTo>
                    <a:pt x="73" y="108"/>
                  </a:lnTo>
                  <a:lnTo>
                    <a:pt x="74" y="109"/>
                  </a:lnTo>
                  <a:lnTo>
                    <a:pt x="74" y="111"/>
                  </a:lnTo>
                  <a:lnTo>
                    <a:pt x="73" y="112"/>
                  </a:lnTo>
                  <a:lnTo>
                    <a:pt x="72" y="113"/>
                  </a:lnTo>
                  <a:lnTo>
                    <a:pt x="71" y="114"/>
                  </a:lnTo>
                  <a:lnTo>
                    <a:pt x="69" y="114"/>
                  </a:lnTo>
                  <a:lnTo>
                    <a:pt x="68" y="113"/>
                  </a:lnTo>
                  <a:lnTo>
                    <a:pt x="67" y="112"/>
                  </a:lnTo>
                  <a:lnTo>
                    <a:pt x="55" y="93"/>
                  </a:lnTo>
                  <a:lnTo>
                    <a:pt x="55" y="92"/>
                  </a:lnTo>
                  <a:lnTo>
                    <a:pt x="55" y="91"/>
                  </a:lnTo>
                  <a:lnTo>
                    <a:pt x="55" y="89"/>
                  </a:lnTo>
                  <a:lnTo>
                    <a:pt x="56" y="88"/>
                  </a:lnTo>
                  <a:lnTo>
                    <a:pt x="58" y="88"/>
                  </a:lnTo>
                  <a:lnTo>
                    <a:pt x="60" y="88"/>
                  </a:lnTo>
                  <a:lnTo>
                    <a:pt x="61" y="88"/>
                  </a:lnTo>
                  <a:lnTo>
                    <a:pt x="61" y="89"/>
                  </a:lnTo>
                  <a:close/>
                  <a:moveTo>
                    <a:pt x="89" y="133"/>
                  </a:moveTo>
                  <a:lnTo>
                    <a:pt x="101" y="152"/>
                  </a:lnTo>
                  <a:lnTo>
                    <a:pt x="101" y="153"/>
                  </a:lnTo>
                  <a:lnTo>
                    <a:pt x="101" y="154"/>
                  </a:lnTo>
                  <a:lnTo>
                    <a:pt x="100" y="156"/>
                  </a:lnTo>
                  <a:lnTo>
                    <a:pt x="98" y="158"/>
                  </a:lnTo>
                  <a:lnTo>
                    <a:pt x="96" y="158"/>
                  </a:lnTo>
                  <a:lnTo>
                    <a:pt x="95" y="156"/>
                  </a:lnTo>
                  <a:lnTo>
                    <a:pt x="94" y="155"/>
                  </a:lnTo>
                  <a:lnTo>
                    <a:pt x="82" y="136"/>
                  </a:lnTo>
                  <a:lnTo>
                    <a:pt x="82" y="135"/>
                  </a:lnTo>
                  <a:lnTo>
                    <a:pt x="82" y="134"/>
                  </a:lnTo>
                  <a:lnTo>
                    <a:pt x="82" y="133"/>
                  </a:lnTo>
                  <a:lnTo>
                    <a:pt x="84" y="132"/>
                  </a:lnTo>
                  <a:lnTo>
                    <a:pt x="85" y="132"/>
                  </a:lnTo>
                  <a:lnTo>
                    <a:pt x="87" y="132"/>
                  </a:lnTo>
                  <a:lnTo>
                    <a:pt x="88" y="132"/>
                  </a:lnTo>
                  <a:lnTo>
                    <a:pt x="89" y="133"/>
                  </a:lnTo>
                  <a:close/>
                  <a:moveTo>
                    <a:pt x="116" y="176"/>
                  </a:moveTo>
                  <a:lnTo>
                    <a:pt x="128" y="195"/>
                  </a:lnTo>
                  <a:lnTo>
                    <a:pt x="128" y="196"/>
                  </a:lnTo>
                  <a:lnTo>
                    <a:pt x="128" y="199"/>
                  </a:lnTo>
                  <a:lnTo>
                    <a:pt x="128" y="200"/>
                  </a:lnTo>
                  <a:lnTo>
                    <a:pt x="127" y="200"/>
                  </a:lnTo>
                  <a:lnTo>
                    <a:pt x="126" y="201"/>
                  </a:lnTo>
                  <a:lnTo>
                    <a:pt x="123" y="201"/>
                  </a:lnTo>
                  <a:lnTo>
                    <a:pt x="122" y="200"/>
                  </a:lnTo>
                  <a:lnTo>
                    <a:pt x="121" y="199"/>
                  </a:lnTo>
                  <a:lnTo>
                    <a:pt x="111" y="181"/>
                  </a:lnTo>
                  <a:lnTo>
                    <a:pt x="109" y="179"/>
                  </a:lnTo>
                  <a:lnTo>
                    <a:pt x="109" y="178"/>
                  </a:lnTo>
                  <a:lnTo>
                    <a:pt x="111" y="176"/>
                  </a:lnTo>
                  <a:lnTo>
                    <a:pt x="112" y="175"/>
                  </a:lnTo>
                  <a:lnTo>
                    <a:pt x="113" y="175"/>
                  </a:lnTo>
                  <a:lnTo>
                    <a:pt x="114" y="175"/>
                  </a:lnTo>
                  <a:lnTo>
                    <a:pt x="115" y="175"/>
                  </a:lnTo>
                  <a:lnTo>
                    <a:pt x="116" y="176"/>
                  </a:lnTo>
                  <a:close/>
                  <a:moveTo>
                    <a:pt x="143" y="220"/>
                  </a:moveTo>
                  <a:lnTo>
                    <a:pt x="155" y="239"/>
                  </a:lnTo>
                  <a:lnTo>
                    <a:pt x="155" y="240"/>
                  </a:lnTo>
                  <a:lnTo>
                    <a:pt x="155" y="242"/>
                  </a:lnTo>
                  <a:lnTo>
                    <a:pt x="155" y="243"/>
                  </a:lnTo>
                  <a:lnTo>
                    <a:pt x="154" y="245"/>
                  </a:lnTo>
                  <a:lnTo>
                    <a:pt x="153" y="245"/>
                  </a:lnTo>
                  <a:lnTo>
                    <a:pt x="152" y="245"/>
                  </a:lnTo>
                  <a:lnTo>
                    <a:pt x="149" y="243"/>
                  </a:lnTo>
                  <a:lnTo>
                    <a:pt x="138" y="225"/>
                  </a:lnTo>
                  <a:lnTo>
                    <a:pt x="136" y="222"/>
                  </a:lnTo>
                  <a:lnTo>
                    <a:pt x="136" y="221"/>
                  </a:lnTo>
                  <a:lnTo>
                    <a:pt x="138" y="220"/>
                  </a:lnTo>
                  <a:lnTo>
                    <a:pt x="139" y="219"/>
                  </a:lnTo>
                  <a:lnTo>
                    <a:pt x="140" y="219"/>
                  </a:lnTo>
                  <a:lnTo>
                    <a:pt x="141" y="219"/>
                  </a:lnTo>
                  <a:lnTo>
                    <a:pt x="142" y="219"/>
                  </a:lnTo>
                  <a:lnTo>
                    <a:pt x="143" y="220"/>
                  </a:lnTo>
                  <a:close/>
                  <a:moveTo>
                    <a:pt x="171" y="263"/>
                  </a:moveTo>
                  <a:lnTo>
                    <a:pt x="182" y="282"/>
                  </a:lnTo>
                  <a:lnTo>
                    <a:pt x="183" y="285"/>
                  </a:lnTo>
                  <a:lnTo>
                    <a:pt x="182" y="286"/>
                  </a:lnTo>
                  <a:lnTo>
                    <a:pt x="182" y="287"/>
                  </a:lnTo>
                  <a:lnTo>
                    <a:pt x="181" y="288"/>
                  </a:lnTo>
                  <a:lnTo>
                    <a:pt x="180" y="288"/>
                  </a:lnTo>
                  <a:lnTo>
                    <a:pt x="179" y="288"/>
                  </a:lnTo>
                  <a:lnTo>
                    <a:pt x="178" y="288"/>
                  </a:lnTo>
                  <a:lnTo>
                    <a:pt x="176" y="287"/>
                  </a:lnTo>
                  <a:lnTo>
                    <a:pt x="165" y="268"/>
                  </a:lnTo>
                  <a:lnTo>
                    <a:pt x="163" y="267"/>
                  </a:lnTo>
                  <a:lnTo>
                    <a:pt x="163" y="265"/>
                  </a:lnTo>
                  <a:lnTo>
                    <a:pt x="165" y="263"/>
                  </a:lnTo>
                  <a:lnTo>
                    <a:pt x="166" y="262"/>
                  </a:lnTo>
                  <a:lnTo>
                    <a:pt x="167" y="262"/>
                  </a:lnTo>
                  <a:lnTo>
                    <a:pt x="168" y="262"/>
                  </a:lnTo>
                  <a:lnTo>
                    <a:pt x="169" y="263"/>
                  </a:lnTo>
                  <a:lnTo>
                    <a:pt x="171" y="263"/>
                  </a:lnTo>
                  <a:close/>
                  <a:moveTo>
                    <a:pt x="198" y="308"/>
                  </a:moveTo>
                  <a:lnTo>
                    <a:pt x="209" y="326"/>
                  </a:lnTo>
                  <a:lnTo>
                    <a:pt x="210" y="328"/>
                  </a:lnTo>
                  <a:lnTo>
                    <a:pt x="210" y="329"/>
                  </a:lnTo>
                  <a:lnTo>
                    <a:pt x="209" y="330"/>
                  </a:lnTo>
                  <a:lnTo>
                    <a:pt x="208" y="332"/>
                  </a:lnTo>
                  <a:lnTo>
                    <a:pt x="207" y="332"/>
                  </a:lnTo>
                  <a:lnTo>
                    <a:pt x="206" y="332"/>
                  </a:lnTo>
                  <a:lnTo>
                    <a:pt x="205" y="332"/>
                  </a:lnTo>
                  <a:lnTo>
                    <a:pt x="203" y="330"/>
                  </a:lnTo>
                  <a:lnTo>
                    <a:pt x="192" y="312"/>
                  </a:lnTo>
                  <a:lnTo>
                    <a:pt x="192" y="310"/>
                  </a:lnTo>
                  <a:lnTo>
                    <a:pt x="192" y="308"/>
                  </a:lnTo>
                  <a:lnTo>
                    <a:pt x="192" y="307"/>
                  </a:lnTo>
                  <a:lnTo>
                    <a:pt x="193" y="307"/>
                  </a:lnTo>
                  <a:lnTo>
                    <a:pt x="194" y="306"/>
                  </a:lnTo>
                  <a:lnTo>
                    <a:pt x="195" y="306"/>
                  </a:lnTo>
                  <a:lnTo>
                    <a:pt x="198" y="307"/>
                  </a:lnTo>
                  <a:lnTo>
                    <a:pt x="198" y="308"/>
                  </a:lnTo>
                  <a:close/>
                  <a:moveTo>
                    <a:pt x="226" y="352"/>
                  </a:moveTo>
                  <a:lnTo>
                    <a:pt x="238" y="370"/>
                  </a:lnTo>
                  <a:lnTo>
                    <a:pt x="238" y="372"/>
                  </a:lnTo>
                  <a:lnTo>
                    <a:pt x="238" y="373"/>
                  </a:lnTo>
                  <a:lnTo>
                    <a:pt x="236" y="374"/>
                  </a:lnTo>
                  <a:lnTo>
                    <a:pt x="236" y="375"/>
                  </a:lnTo>
                  <a:lnTo>
                    <a:pt x="234" y="375"/>
                  </a:lnTo>
                  <a:lnTo>
                    <a:pt x="233" y="375"/>
                  </a:lnTo>
                  <a:lnTo>
                    <a:pt x="232" y="375"/>
                  </a:lnTo>
                  <a:lnTo>
                    <a:pt x="230" y="374"/>
                  </a:lnTo>
                  <a:lnTo>
                    <a:pt x="219" y="355"/>
                  </a:lnTo>
                  <a:lnTo>
                    <a:pt x="219" y="354"/>
                  </a:lnTo>
                  <a:lnTo>
                    <a:pt x="219" y="353"/>
                  </a:lnTo>
                  <a:lnTo>
                    <a:pt x="219" y="350"/>
                  </a:lnTo>
                  <a:lnTo>
                    <a:pt x="220" y="350"/>
                  </a:lnTo>
                  <a:lnTo>
                    <a:pt x="221" y="349"/>
                  </a:lnTo>
                  <a:lnTo>
                    <a:pt x="223" y="349"/>
                  </a:lnTo>
                  <a:lnTo>
                    <a:pt x="225" y="350"/>
                  </a:lnTo>
                  <a:lnTo>
                    <a:pt x="226" y="352"/>
                  </a:lnTo>
                  <a:close/>
                  <a:moveTo>
                    <a:pt x="253" y="395"/>
                  </a:moveTo>
                  <a:lnTo>
                    <a:pt x="265" y="414"/>
                  </a:lnTo>
                  <a:lnTo>
                    <a:pt x="265" y="415"/>
                  </a:lnTo>
                  <a:lnTo>
                    <a:pt x="265" y="416"/>
                  </a:lnTo>
                  <a:lnTo>
                    <a:pt x="265" y="417"/>
                  </a:lnTo>
                  <a:lnTo>
                    <a:pt x="263" y="419"/>
                  </a:lnTo>
                  <a:lnTo>
                    <a:pt x="261" y="419"/>
                  </a:lnTo>
                  <a:lnTo>
                    <a:pt x="260" y="419"/>
                  </a:lnTo>
                  <a:lnTo>
                    <a:pt x="259" y="419"/>
                  </a:lnTo>
                  <a:lnTo>
                    <a:pt x="258" y="417"/>
                  </a:lnTo>
                  <a:lnTo>
                    <a:pt x="246" y="399"/>
                  </a:lnTo>
                  <a:lnTo>
                    <a:pt x="246" y="397"/>
                  </a:lnTo>
                  <a:lnTo>
                    <a:pt x="246" y="396"/>
                  </a:lnTo>
                  <a:lnTo>
                    <a:pt x="246" y="395"/>
                  </a:lnTo>
                  <a:lnTo>
                    <a:pt x="247" y="394"/>
                  </a:lnTo>
                  <a:lnTo>
                    <a:pt x="249" y="393"/>
                  </a:lnTo>
                  <a:lnTo>
                    <a:pt x="250" y="393"/>
                  </a:lnTo>
                  <a:lnTo>
                    <a:pt x="252" y="394"/>
                  </a:lnTo>
                  <a:lnTo>
                    <a:pt x="253" y="395"/>
                  </a:lnTo>
                  <a:close/>
                  <a:moveTo>
                    <a:pt x="280" y="439"/>
                  </a:moveTo>
                  <a:lnTo>
                    <a:pt x="292" y="457"/>
                  </a:lnTo>
                  <a:lnTo>
                    <a:pt x="292" y="459"/>
                  </a:lnTo>
                  <a:lnTo>
                    <a:pt x="292" y="460"/>
                  </a:lnTo>
                  <a:lnTo>
                    <a:pt x="292" y="461"/>
                  </a:lnTo>
                  <a:lnTo>
                    <a:pt x="290" y="462"/>
                  </a:lnTo>
                  <a:lnTo>
                    <a:pt x="289" y="462"/>
                  </a:lnTo>
                  <a:lnTo>
                    <a:pt x="287" y="462"/>
                  </a:lnTo>
                  <a:lnTo>
                    <a:pt x="286" y="462"/>
                  </a:lnTo>
                  <a:lnTo>
                    <a:pt x="286" y="461"/>
                  </a:lnTo>
                  <a:lnTo>
                    <a:pt x="274" y="442"/>
                  </a:lnTo>
                  <a:lnTo>
                    <a:pt x="273" y="441"/>
                  </a:lnTo>
                  <a:lnTo>
                    <a:pt x="273" y="440"/>
                  </a:lnTo>
                  <a:lnTo>
                    <a:pt x="274" y="439"/>
                  </a:lnTo>
                  <a:lnTo>
                    <a:pt x="275" y="437"/>
                  </a:lnTo>
                  <a:lnTo>
                    <a:pt x="276" y="436"/>
                  </a:lnTo>
                  <a:lnTo>
                    <a:pt x="278" y="436"/>
                  </a:lnTo>
                  <a:lnTo>
                    <a:pt x="279" y="437"/>
                  </a:lnTo>
                  <a:lnTo>
                    <a:pt x="280" y="439"/>
                  </a:lnTo>
                  <a:close/>
                  <a:moveTo>
                    <a:pt x="307" y="482"/>
                  </a:moveTo>
                  <a:lnTo>
                    <a:pt x="319" y="501"/>
                  </a:lnTo>
                  <a:lnTo>
                    <a:pt x="319" y="502"/>
                  </a:lnTo>
                  <a:lnTo>
                    <a:pt x="319" y="503"/>
                  </a:lnTo>
                  <a:lnTo>
                    <a:pt x="319" y="504"/>
                  </a:lnTo>
                  <a:lnTo>
                    <a:pt x="318" y="506"/>
                  </a:lnTo>
                  <a:lnTo>
                    <a:pt x="316" y="507"/>
                  </a:lnTo>
                  <a:lnTo>
                    <a:pt x="315" y="507"/>
                  </a:lnTo>
                  <a:lnTo>
                    <a:pt x="314" y="506"/>
                  </a:lnTo>
                  <a:lnTo>
                    <a:pt x="313" y="504"/>
                  </a:lnTo>
                  <a:lnTo>
                    <a:pt x="301" y="486"/>
                  </a:lnTo>
                  <a:lnTo>
                    <a:pt x="300" y="484"/>
                  </a:lnTo>
                  <a:lnTo>
                    <a:pt x="300" y="483"/>
                  </a:lnTo>
                  <a:lnTo>
                    <a:pt x="301" y="482"/>
                  </a:lnTo>
                  <a:lnTo>
                    <a:pt x="302" y="481"/>
                  </a:lnTo>
                  <a:lnTo>
                    <a:pt x="303" y="480"/>
                  </a:lnTo>
                  <a:lnTo>
                    <a:pt x="305" y="481"/>
                  </a:lnTo>
                  <a:lnTo>
                    <a:pt x="306" y="481"/>
                  </a:lnTo>
                  <a:lnTo>
                    <a:pt x="307" y="482"/>
                  </a:lnTo>
                  <a:close/>
                  <a:moveTo>
                    <a:pt x="334" y="526"/>
                  </a:moveTo>
                  <a:lnTo>
                    <a:pt x="346" y="544"/>
                  </a:lnTo>
                  <a:lnTo>
                    <a:pt x="347" y="546"/>
                  </a:lnTo>
                  <a:lnTo>
                    <a:pt x="347" y="547"/>
                  </a:lnTo>
                  <a:lnTo>
                    <a:pt x="346" y="548"/>
                  </a:lnTo>
                  <a:lnTo>
                    <a:pt x="345" y="549"/>
                  </a:lnTo>
                  <a:lnTo>
                    <a:pt x="343" y="550"/>
                  </a:lnTo>
                  <a:lnTo>
                    <a:pt x="342" y="550"/>
                  </a:lnTo>
                  <a:lnTo>
                    <a:pt x="341" y="549"/>
                  </a:lnTo>
                  <a:lnTo>
                    <a:pt x="340" y="548"/>
                  </a:lnTo>
                  <a:lnTo>
                    <a:pt x="328" y="529"/>
                  </a:lnTo>
                  <a:lnTo>
                    <a:pt x="328" y="528"/>
                  </a:lnTo>
                  <a:lnTo>
                    <a:pt x="328" y="527"/>
                  </a:lnTo>
                  <a:lnTo>
                    <a:pt x="328" y="526"/>
                  </a:lnTo>
                  <a:lnTo>
                    <a:pt x="329" y="524"/>
                  </a:lnTo>
                  <a:lnTo>
                    <a:pt x="330" y="524"/>
                  </a:lnTo>
                  <a:lnTo>
                    <a:pt x="332" y="524"/>
                  </a:lnTo>
                  <a:lnTo>
                    <a:pt x="333" y="524"/>
                  </a:lnTo>
                  <a:lnTo>
                    <a:pt x="334" y="526"/>
                  </a:lnTo>
                  <a:close/>
                  <a:moveTo>
                    <a:pt x="361" y="569"/>
                  </a:moveTo>
                  <a:lnTo>
                    <a:pt x="372" y="584"/>
                  </a:lnTo>
                  <a:lnTo>
                    <a:pt x="372" y="587"/>
                  </a:lnTo>
                  <a:lnTo>
                    <a:pt x="372" y="588"/>
                  </a:lnTo>
                  <a:lnTo>
                    <a:pt x="372" y="589"/>
                  </a:lnTo>
                  <a:lnTo>
                    <a:pt x="370" y="590"/>
                  </a:lnTo>
                  <a:lnTo>
                    <a:pt x="369" y="590"/>
                  </a:lnTo>
                  <a:lnTo>
                    <a:pt x="367" y="590"/>
                  </a:lnTo>
                  <a:lnTo>
                    <a:pt x="366" y="590"/>
                  </a:lnTo>
                  <a:lnTo>
                    <a:pt x="365" y="589"/>
                  </a:lnTo>
                  <a:lnTo>
                    <a:pt x="355" y="574"/>
                  </a:lnTo>
                  <a:lnTo>
                    <a:pt x="355" y="571"/>
                  </a:lnTo>
                  <a:lnTo>
                    <a:pt x="355" y="570"/>
                  </a:lnTo>
                  <a:lnTo>
                    <a:pt x="355" y="569"/>
                  </a:lnTo>
                  <a:lnTo>
                    <a:pt x="356" y="568"/>
                  </a:lnTo>
                  <a:lnTo>
                    <a:pt x="357" y="568"/>
                  </a:lnTo>
                  <a:lnTo>
                    <a:pt x="360" y="568"/>
                  </a:lnTo>
                  <a:lnTo>
                    <a:pt x="361" y="568"/>
                  </a:lnTo>
                  <a:lnTo>
                    <a:pt x="361" y="569"/>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37966" name="Freeform 153">
              <a:extLst>
                <a:ext uri="{FF2B5EF4-FFF2-40B4-BE49-F238E27FC236}">
                  <a16:creationId xmlns:a16="http://schemas.microsoft.com/office/drawing/2014/main" id="{9585668F-C3D7-A5B1-DF3A-0CBA4EFA0F4B}"/>
                </a:ext>
              </a:extLst>
            </p:cNvPr>
            <p:cNvSpPr>
              <a:spLocks noEditPoints="1"/>
            </p:cNvSpPr>
            <p:nvPr/>
          </p:nvSpPr>
          <p:spPr bwMode="auto">
            <a:xfrm>
              <a:off x="4809" y="2856"/>
              <a:ext cx="370" cy="397"/>
            </a:xfrm>
            <a:custGeom>
              <a:avLst/>
              <a:gdLst>
                <a:gd name="T0" fmla="*/ 351 w 370"/>
                <a:gd name="T1" fmla="*/ 23 h 397"/>
                <a:gd name="T2" fmla="*/ 348 w 370"/>
                <a:gd name="T3" fmla="*/ 20 h 397"/>
                <a:gd name="T4" fmla="*/ 365 w 370"/>
                <a:gd name="T5" fmla="*/ 0 h 397"/>
                <a:gd name="T6" fmla="*/ 370 w 370"/>
                <a:gd name="T7" fmla="*/ 1 h 397"/>
                <a:gd name="T8" fmla="*/ 369 w 370"/>
                <a:gd name="T9" fmla="*/ 6 h 397"/>
                <a:gd name="T10" fmla="*/ 316 w 370"/>
                <a:gd name="T11" fmla="*/ 60 h 397"/>
                <a:gd name="T12" fmla="*/ 313 w 370"/>
                <a:gd name="T13" fmla="*/ 58 h 397"/>
                <a:gd name="T14" fmla="*/ 330 w 370"/>
                <a:gd name="T15" fmla="*/ 38 h 397"/>
                <a:gd name="T16" fmla="*/ 335 w 370"/>
                <a:gd name="T17" fmla="*/ 39 h 397"/>
                <a:gd name="T18" fmla="*/ 334 w 370"/>
                <a:gd name="T19" fmla="*/ 44 h 397"/>
                <a:gd name="T20" fmla="*/ 282 w 370"/>
                <a:gd name="T21" fmla="*/ 98 h 397"/>
                <a:gd name="T22" fmla="*/ 277 w 370"/>
                <a:gd name="T23" fmla="*/ 96 h 397"/>
                <a:gd name="T24" fmla="*/ 295 w 370"/>
                <a:gd name="T25" fmla="*/ 76 h 397"/>
                <a:gd name="T26" fmla="*/ 300 w 370"/>
                <a:gd name="T27" fmla="*/ 77 h 397"/>
                <a:gd name="T28" fmla="*/ 300 w 370"/>
                <a:gd name="T29" fmla="*/ 81 h 397"/>
                <a:gd name="T30" fmla="*/ 247 w 370"/>
                <a:gd name="T31" fmla="*/ 136 h 397"/>
                <a:gd name="T32" fmla="*/ 242 w 370"/>
                <a:gd name="T33" fmla="*/ 133 h 397"/>
                <a:gd name="T34" fmla="*/ 260 w 370"/>
                <a:gd name="T35" fmla="*/ 113 h 397"/>
                <a:gd name="T36" fmla="*/ 264 w 370"/>
                <a:gd name="T37" fmla="*/ 114 h 397"/>
                <a:gd name="T38" fmla="*/ 264 w 370"/>
                <a:gd name="T39" fmla="*/ 119 h 397"/>
                <a:gd name="T40" fmla="*/ 211 w 370"/>
                <a:gd name="T41" fmla="*/ 173 h 397"/>
                <a:gd name="T42" fmla="*/ 208 w 370"/>
                <a:gd name="T43" fmla="*/ 171 h 397"/>
                <a:gd name="T44" fmla="*/ 224 w 370"/>
                <a:gd name="T45" fmla="*/ 151 h 397"/>
                <a:gd name="T46" fmla="*/ 229 w 370"/>
                <a:gd name="T47" fmla="*/ 152 h 397"/>
                <a:gd name="T48" fmla="*/ 229 w 370"/>
                <a:gd name="T49" fmla="*/ 157 h 397"/>
                <a:gd name="T50" fmla="*/ 176 w 370"/>
                <a:gd name="T51" fmla="*/ 211 h 397"/>
                <a:gd name="T52" fmla="*/ 173 w 370"/>
                <a:gd name="T53" fmla="*/ 207 h 397"/>
                <a:gd name="T54" fmla="*/ 189 w 370"/>
                <a:gd name="T55" fmla="*/ 188 h 397"/>
                <a:gd name="T56" fmla="*/ 195 w 370"/>
                <a:gd name="T57" fmla="*/ 190 h 397"/>
                <a:gd name="T58" fmla="*/ 194 w 370"/>
                <a:gd name="T59" fmla="*/ 194 h 397"/>
                <a:gd name="T60" fmla="*/ 141 w 370"/>
                <a:gd name="T61" fmla="*/ 248 h 397"/>
                <a:gd name="T62" fmla="*/ 137 w 370"/>
                <a:gd name="T63" fmla="*/ 245 h 397"/>
                <a:gd name="T64" fmla="*/ 155 w 370"/>
                <a:gd name="T65" fmla="*/ 226 h 397"/>
                <a:gd name="T66" fmla="*/ 160 w 370"/>
                <a:gd name="T67" fmla="*/ 227 h 397"/>
                <a:gd name="T68" fmla="*/ 158 w 370"/>
                <a:gd name="T69" fmla="*/ 232 h 397"/>
                <a:gd name="T70" fmla="*/ 106 w 370"/>
                <a:gd name="T71" fmla="*/ 286 h 397"/>
                <a:gd name="T72" fmla="*/ 102 w 370"/>
                <a:gd name="T73" fmla="*/ 282 h 397"/>
                <a:gd name="T74" fmla="*/ 120 w 370"/>
                <a:gd name="T75" fmla="*/ 264 h 397"/>
                <a:gd name="T76" fmla="*/ 124 w 370"/>
                <a:gd name="T77" fmla="*/ 265 h 397"/>
                <a:gd name="T78" fmla="*/ 123 w 370"/>
                <a:gd name="T79" fmla="*/ 270 h 397"/>
                <a:gd name="T80" fmla="*/ 71 w 370"/>
                <a:gd name="T81" fmla="*/ 324 h 397"/>
                <a:gd name="T82" fmla="*/ 67 w 370"/>
                <a:gd name="T83" fmla="*/ 320 h 397"/>
                <a:gd name="T84" fmla="*/ 84 w 370"/>
                <a:gd name="T85" fmla="*/ 301 h 397"/>
                <a:gd name="T86" fmla="*/ 89 w 370"/>
                <a:gd name="T87" fmla="*/ 302 h 397"/>
                <a:gd name="T88" fmla="*/ 89 w 370"/>
                <a:gd name="T89" fmla="*/ 307 h 397"/>
                <a:gd name="T90" fmla="*/ 36 w 370"/>
                <a:gd name="T91" fmla="*/ 361 h 397"/>
                <a:gd name="T92" fmla="*/ 31 w 370"/>
                <a:gd name="T93" fmla="*/ 358 h 397"/>
                <a:gd name="T94" fmla="*/ 49 w 370"/>
                <a:gd name="T95" fmla="*/ 339 h 397"/>
                <a:gd name="T96" fmla="*/ 54 w 370"/>
                <a:gd name="T97" fmla="*/ 340 h 397"/>
                <a:gd name="T98" fmla="*/ 54 w 370"/>
                <a:gd name="T99" fmla="*/ 345 h 397"/>
                <a:gd name="T100" fmla="*/ 3 w 370"/>
                <a:gd name="T101" fmla="*/ 397 h 397"/>
                <a:gd name="T102" fmla="*/ 0 w 370"/>
                <a:gd name="T103" fmla="*/ 393 h 397"/>
                <a:gd name="T104" fmla="*/ 14 w 370"/>
                <a:gd name="T105" fmla="*/ 377 h 397"/>
                <a:gd name="T106" fmla="*/ 19 w 370"/>
                <a:gd name="T107" fmla="*/ 378 h 397"/>
                <a:gd name="T108" fmla="*/ 19 w 370"/>
                <a:gd name="T109" fmla="*/ 382 h 3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0"/>
                <a:gd name="T166" fmla="*/ 0 h 397"/>
                <a:gd name="T167" fmla="*/ 370 w 370"/>
                <a:gd name="T168" fmla="*/ 397 h 3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0" h="397">
                  <a:moveTo>
                    <a:pt x="369" y="6"/>
                  </a:moveTo>
                  <a:lnTo>
                    <a:pt x="354" y="23"/>
                  </a:lnTo>
                  <a:lnTo>
                    <a:pt x="352" y="23"/>
                  </a:lnTo>
                  <a:lnTo>
                    <a:pt x="351" y="23"/>
                  </a:lnTo>
                  <a:lnTo>
                    <a:pt x="350" y="23"/>
                  </a:lnTo>
                  <a:lnTo>
                    <a:pt x="349" y="23"/>
                  </a:lnTo>
                  <a:lnTo>
                    <a:pt x="348" y="21"/>
                  </a:lnTo>
                  <a:lnTo>
                    <a:pt x="348" y="20"/>
                  </a:lnTo>
                  <a:lnTo>
                    <a:pt x="348" y="18"/>
                  </a:lnTo>
                  <a:lnTo>
                    <a:pt x="349" y="17"/>
                  </a:lnTo>
                  <a:lnTo>
                    <a:pt x="364" y="1"/>
                  </a:lnTo>
                  <a:lnTo>
                    <a:pt x="365" y="0"/>
                  </a:lnTo>
                  <a:lnTo>
                    <a:pt x="367" y="0"/>
                  </a:lnTo>
                  <a:lnTo>
                    <a:pt x="368" y="0"/>
                  </a:lnTo>
                  <a:lnTo>
                    <a:pt x="369" y="0"/>
                  </a:lnTo>
                  <a:lnTo>
                    <a:pt x="370" y="1"/>
                  </a:lnTo>
                  <a:lnTo>
                    <a:pt x="370" y="4"/>
                  </a:lnTo>
                  <a:lnTo>
                    <a:pt x="370" y="5"/>
                  </a:lnTo>
                  <a:lnTo>
                    <a:pt x="369" y="6"/>
                  </a:lnTo>
                  <a:close/>
                  <a:moveTo>
                    <a:pt x="334" y="44"/>
                  </a:moveTo>
                  <a:lnTo>
                    <a:pt x="320" y="60"/>
                  </a:lnTo>
                  <a:lnTo>
                    <a:pt x="318" y="60"/>
                  </a:lnTo>
                  <a:lnTo>
                    <a:pt x="316" y="60"/>
                  </a:lnTo>
                  <a:lnTo>
                    <a:pt x="315" y="60"/>
                  </a:lnTo>
                  <a:lnTo>
                    <a:pt x="314" y="60"/>
                  </a:lnTo>
                  <a:lnTo>
                    <a:pt x="313" y="59"/>
                  </a:lnTo>
                  <a:lnTo>
                    <a:pt x="313" y="58"/>
                  </a:lnTo>
                  <a:lnTo>
                    <a:pt x="313" y="56"/>
                  </a:lnTo>
                  <a:lnTo>
                    <a:pt x="314" y="54"/>
                  </a:lnTo>
                  <a:lnTo>
                    <a:pt x="329" y="39"/>
                  </a:lnTo>
                  <a:lnTo>
                    <a:pt x="330" y="38"/>
                  </a:lnTo>
                  <a:lnTo>
                    <a:pt x="331" y="38"/>
                  </a:lnTo>
                  <a:lnTo>
                    <a:pt x="332" y="38"/>
                  </a:lnTo>
                  <a:lnTo>
                    <a:pt x="334" y="38"/>
                  </a:lnTo>
                  <a:lnTo>
                    <a:pt x="335" y="39"/>
                  </a:lnTo>
                  <a:lnTo>
                    <a:pt x="335" y="41"/>
                  </a:lnTo>
                  <a:lnTo>
                    <a:pt x="335" y="43"/>
                  </a:lnTo>
                  <a:lnTo>
                    <a:pt x="334" y="44"/>
                  </a:lnTo>
                  <a:close/>
                  <a:moveTo>
                    <a:pt x="300" y="81"/>
                  </a:moveTo>
                  <a:lnTo>
                    <a:pt x="284" y="98"/>
                  </a:lnTo>
                  <a:lnTo>
                    <a:pt x="283" y="98"/>
                  </a:lnTo>
                  <a:lnTo>
                    <a:pt x="282" y="98"/>
                  </a:lnTo>
                  <a:lnTo>
                    <a:pt x="280" y="98"/>
                  </a:lnTo>
                  <a:lnTo>
                    <a:pt x="278" y="98"/>
                  </a:lnTo>
                  <a:lnTo>
                    <a:pt x="278" y="97"/>
                  </a:lnTo>
                  <a:lnTo>
                    <a:pt x="277" y="96"/>
                  </a:lnTo>
                  <a:lnTo>
                    <a:pt x="278" y="93"/>
                  </a:lnTo>
                  <a:lnTo>
                    <a:pt x="278" y="92"/>
                  </a:lnTo>
                  <a:lnTo>
                    <a:pt x="294" y="77"/>
                  </a:lnTo>
                  <a:lnTo>
                    <a:pt x="295" y="76"/>
                  </a:lnTo>
                  <a:lnTo>
                    <a:pt x="296" y="76"/>
                  </a:lnTo>
                  <a:lnTo>
                    <a:pt x="297" y="76"/>
                  </a:lnTo>
                  <a:lnTo>
                    <a:pt x="298" y="76"/>
                  </a:lnTo>
                  <a:lnTo>
                    <a:pt x="300" y="77"/>
                  </a:lnTo>
                  <a:lnTo>
                    <a:pt x="300" y="79"/>
                  </a:lnTo>
                  <a:lnTo>
                    <a:pt x="300" y="80"/>
                  </a:lnTo>
                  <a:lnTo>
                    <a:pt x="300" y="81"/>
                  </a:lnTo>
                  <a:close/>
                  <a:moveTo>
                    <a:pt x="264" y="119"/>
                  </a:moveTo>
                  <a:lnTo>
                    <a:pt x="249" y="136"/>
                  </a:lnTo>
                  <a:lnTo>
                    <a:pt x="248" y="136"/>
                  </a:lnTo>
                  <a:lnTo>
                    <a:pt x="247" y="136"/>
                  </a:lnTo>
                  <a:lnTo>
                    <a:pt x="245" y="136"/>
                  </a:lnTo>
                  <a:lnTo>
                    <a:pt x="243" y="136"/>
                  </a:lnTo>
                  <a:lnTo>
                    <a:pt x="243" y="134"/>
                  </a:lnTo>
                  <a:lnTo>
                    <a:pt x="242" y="133"/>
                  </a:lnTo>
                  <a:lnTo>
                    <a:pt x="243" y="131"/>
                  </a:lnTo>
                  <a:lnTo>
                    <a:pt x="243" y="130"/>
                  </a:lnTo>
                  <a:lnTo>
                    <a:pt x="258" y="114"/>
                  </a:lnTo>
                  <a:lnTo>
                    <a:pt x="260" y="113"/>
                  </a:lnTo>
                  <a:lnTo>
                    <a:pt x="261" y="113"/>
                  </a:lnTo>
                  <a:lnTo>
                    <a:pt x="262" y="113"/>
                  </a:lnTo>
                  <a:lnTo>
                    <a:pt x="264" y="113"/>
                  </a:lnTo>
                  <a:lnTo>
                    <a:pt x="264" y="114"/>
                  </a:lnTo>
                  <a:lnTo>
                    <a:pt x="265" y="117"/>
                  </a:lnTo>
                  <a:lnTo>
                    <a:pt x="264" y="118"/>
                  </a:lnTo>
                  <a:lnTo>
                    <a:pt x="264" y="119"/>
                  </a:lnTo>
                  <a:close/>
                  <a:moveTo>
                    <a:pt x="229" y="157"/>
                  </a:moveTo>
                  <a:lnTo>
                    <a:pt x="214" y="173"/>
                  </a:lnTo>
                  <a:lnTo>
                    <a:pt x="213" y="173"/>
                  </a:lnTo>
                  <a:lnTo>
                    <a:pt x="211" y="173"/>
                  </a:lnTo>
                  <a:lnTo>
                    <a:pt x="210" y="173"/>
                  </a:lnTo>
                  <a:lnTo>
                    <a:pt x="209" y="173"/>
                  </a:lnTo>
                  <a:lnTo>
                    <a:pt x="208" y="172"/>
                  </a:lnTo>
                  <a:lnTo>
                    <a:pt x="208" y="171"/>
                  </a:lnTo>
                  <a:lnTo>
                    <a:pt x="208" y="168"/>
                  </a:lnTo>
                  <a:lnTo>
                    <a:pt x="209" y="167"/>
                  </a:lnTo>
                  <a:lnTo>
                    <a:pt x="223" y="152"/>
                  </a:lnTo>
                  <a:lnTo>
                    <a:pt x="224" y="151"/>
                  </a:lnTo>
                  <a:lnTo>
                    <a:pt x="225" y="151"/>
                  </a:lnTo>
                  <a:lnTo>
                    <a:pt x="228" y="151"/>
                  </a:lnTo>
                  <a:lnTo>
                    <a:pt x="229" y="151"/>
                  </a:lnTo>
                  <a:lnTo>
                    <a:pt x="229" y="152"/>
                  </a:lnTo>
                  <a:lnTo>
                    <a:pt x="230" y="154"/>
                  </a:lnTo>
                  <a:lnTo>
                    <a:pt x="229" y="156"/>
                  </a:lnTo>
                  <a:lnTo>
                    <a:pt x="229" y="157"/>
                  </a:lnTo>
                  <a:close/>
                  <a:moveTo>
                    <a:pt x="194" y="194"/>
                  </a:moveTo>
                  <a:lnTo>
                    <a:pt x="178" y="211"/>
                  </a:lnTo>
                  <a:lnTo>
                    <a:pt x="177" y="211"/>
                  </a:lnTo>
                  <a:lnTo>
                    <a:pt x="176" y="211"/>
                  </a:lnTo>
                  <a:lnTo>
                    <a:pt x="175" y="211"/>
                  </a:lnTo>
                  <a:lnTo>
                    <a:pt x="174" y="211"/>
                  </a:lnTo>
                  <a:lnTo>
                    <a:pt x="173" y="210"/>
                  </a:lnTo>
                  <a:lnTo>
                    <a:pt x="173" y="207"/>
                  </a:lnTo>
                  <a:lnTo>
                    <a:pt x="173" y="206"/>
                  </a:lnTo>
                  <a:lnTo>
                    <a:pt x="174" y="205"/>
                  </a:lnTo>
                  <a:lnTo>
                    <a:pt x="188" y="190"/>
                  </a:lnTo>
                  <a:lnTo>
                    <a:pt x="189" y="188"/>
                  </a:lnTo>
                  <a:lnTo>
                    <a:pt x="191" y="188"/>
                  </a:lnTo>
                  <a:lnTo>
                    <a:pt x="193" y="188"/>
                  </a:lnTo>
                  <a:lnTo>
                    <a:pt x="194" y="188"/>
                  </a:lnTo>
                  <a:lnTo>
                    <a:pt x="195" y="190"/>
                  </a:lnTo>
                  <a:lnTo>
                    <a:pt x="195" y="192"/>
                  </a:lnTo>
                  <a:lnTo>
                    <a:pt x="195" y="193"/>
                  </a:lnTo>
                  <a:lnTo>
                    <a:pt x="194" y="194"/>
                  </a:lnTo>
                  <a:close/>
                  <a:moveTo>
                    <a:pt x="158" y="232"/>
                  </a:moveTo>
                  <a:lnTo>
                    <a:pt x="143" y="248"/>
                  </a:lnTo>
                  <a:lnTo>
                    <a:pt x="142" y="248"/>
                  </a:lnTo>
                  <a:lnTo>
                    <a:pt x="141" y="248"/>
                  </a:lnTo>
                  <a:lnTo>
                    <a:pt x="140" y="248"/>
                  </a:lnTo>
                  <a:lnTo>
                    <a:pt x="138" y="248"/>
                  </a:lnTo>
                  <a:lnTo>
                    <a:pt x="137" y="247"/>
                  </a:lnTo>
                  <a:lnTo>
                    <a:pt x="137" y="245"/>
                  </a:lnTo>
                  <a:lnTo>
                    <a:pt x="137" y="244"/>
                  </a:lnTo>
                  <a:lnTo>
                    <a:pt x="138" y="243"/>
                  </a:lnTo>
                  <a:lnTo>
                    <a:pt x="154" y="227"/>
                  </a:lnTo>
                  <a:lnTo>
                    <a:pt x="155" y="226"/>
                  </a:lnTo>
                  <a:lnTo>
                    <a:pt x="156" y="226"/>
                  </a:lnTo>
                  <a:lnTo>
                    <a:pt x="157" y="226"/>
                  </a:lnTo>
                  <a:lnTo>
                    <a:pt x="158" y="226"/>
                  </a:lnTo>
                  <a:lnTo>
                    <a:pt x="160" y="227"/>
                  </a:lnTo>
                  <a:lnTo>
                    <a:pt x="160" y="230"/>
                  </a:lnTo>
                  <a:lnTo>
                    <a:pt x="160" y="231"/>
                  </a:lnTo>
                  <a:lnTo>
                    <a:pt x="158" y="232"/>
                  </a:lnTo>
                  <a:close/>
                  <a:moveTo>
                    <a:pt x="123" y="270"/>
                  </a:moveTo>
                  <a:lnTo>
                    <a:pt x="109" y="286"/>
                  </a:lnTo>
                  <a:lnTo>
                    <a:pt x="108" y="286"/>
                  </a:lnTo>
                  <a:lnTo>
                    <a:pt x="106" y="286"/>
                  </a:lnTo>
                  <a:lnTo>
                    <a:pt x="104" y="286"/>
                  </a:lnTo>
                  <a:lnTo>
                    <a:pt x="103" y="286"/>
                  </a:lnTo>
                  <a:lnTo>
                    <a:pt x="102" y="285"/>
                  </a:lnTo>
                  <a:lnTo>
                    <a:pt x="102" y="282"/>
                  </a:lnTo>
                  <a:lnTo>
                    <a:pt x="102" y="281"/>
                  </a:lnTo>
                  <a:lnTo>
                    <a:pt x="103" y="280"/>
                  </a:lnTo>
                  <a:lnTo>
                    <a:pt x="118" y="265"/>
                  </a:lnTo>
                  <a:lnTo>
                    <a:pt x="120" y="264"/>
                  </a:lnTo>
                  <a:lnTo>
                    <a:pt x="121" y="264"/>
                  </a:lnTo>
                  <a:lnTo>
                    <a:pt x="122" y="264"/>
                  </a:lnTo>
                  <a:lnTo>
                    <a:pt x="123" y="264"/>
                  </a:lnTo>
                  <a:lnTo>
                    <a:pt x="124" y="265"/>
                  </a:lnTo>
                  <a:lnTo>
                    <a:pt x="124" y="267"/>
                  </a:lnTo>
                  <a:lnTo>
                    <a:pt x="124" y="268"/>
                  </a:lnTo>
                  <a:lnTo>
                    <a:pt x="123" y="270"/>
                  </a:lnTo>
                  <a:close/>
                  <a:moveTo>
                    <a:pt x="89" y="307"/>
                  </a:moveTo>
                  <a:lnTo>
                    <a:pt x="74" y="324"/>
                  </a:lnTo>
                  <a:lnTo>
                    <a:pt x="73" y="324"/>
                  </a:lnTo>
                  <a:lnTo>
                    <a:pt x="71" y="324"/>
                  </a:lnTo>
                  <a:lnTo>
                    <a:pt x="69" y="324"/>
                  </a:lnTo>
                  <a:lnTo>
                    <a:pt x="68" y="324"/>
                  </a:lnTo>
                  <a:lnTo>
                    <a:pt x="68" y="322"/>
                  </a:lnTo>
                  <a:lnTo>
                    <a:pt x="67" y="320"/>
                  </a:lnTo>
                  <a:lnTo>
                    <a:pt x="67" y="319"/>
                  </a:lnTo>
                  <a:lnTo>
                    <a:pt x="68" y="318"/>
                  </a:lnTo>
                  <a:lnTo>
                    <a:pt x="83" y="302"/>
                  </a:lnTo>
                  <a:lnTo>
                    <a:pt x="84" y="301"/>
                  </a:lnTo>
                  <a:lnTo>
                    <a:pt x="86" y="301"/>
                  </a:lnTo>
                  <a:lnTo>
                    <a:pt x="87" y="301"/>
                  </a:lnTo>
                  <a:lnTo>
                    <a:pt x="88" y="301"/>
                  </a:lnTo>
                  <a:lnTo>
                    <a:pt x="89" y="302"/>
                  </a:lnTo>
                  <a:lnTo>
                    <a:pt x="89" y="305"/>
                  </a:lnTo>
                  <a:lnTo>
                    <a:pt x="89" y="306"/>
                  </a:lnTo>
                  <a:lnTo>
                    <a:pt x="89" y="307"/>
                  </a:lnTo>
                  <a:close/>
                  <a:moveTo>
                    <a:pt x="54" y="345"/>
                  </a:moveTo>
                  <a:lnTo>
                    <a:pt x="39" y="361"/>
                  </a:lnTo>
                  <a:lnTo>
                    <a:pt x="37" y="361"/>
                  </a:lnTo>
                  <a:lnTo>
                    <a:pt x="36" y="361"/>
                  </a:lnTo>
                  <a:lnTo>
                    <a:pt x="34" y="361"/>
                  </a:lnTo>
                  <a:lnTo>
                    <a:pt x="33" y="361"/>
                  </a:lnTo>
                  <a:lnTo>
                    <a:pt x="33" y="360"/>
                  </a:lnTo>
                  <a:lnTo>
                    <a:pt x="31" y="358"/>
                  </a:lnTo>
                  <a:lnTo>
                    <a:pt x="33" y="357"/>
                  </a:lnTo>
                  <a:lnTo>
                    <a:pt x="33" y="355"/>
                  </a:lnTo>
                  <a:lnTo>
                    <a:pt x="48" y="340"/>
                  </a:lnTo>
                  <a:lnTo>
                    <a:pt x="49" y="339"/>
                  </a:lnTo>
                  <a:lnTo>
                    <a:pt x="50" y="339"/>
                  </a:lnTo>
                  <a:lnTo>
                    <a:pt x="51" y="339"/>
                  </a:lnTo>
                  <a:lnTo>
                    <a:pt x="54" y="339"/>
                  </a:lnTo>
                  <a:lnTo>
                    <a:pt x="54" y="340"/>
                  </a:lnTo>
                  <a:lnTo>
                    <a:pt x="54" y="342"/>
                  </a:lnTo>
                  <a:lnTo>
                    <a:pt x="54" y="344"/>
                  </a:lnTo>
                  <a:lnTo>
                    <a:pt x="54" y="345"/>
                  </a:lnTo>
                  <a:close/>
                  <a:moveTo>
                    <a:pt x="19" y="382"/>
                  </a:moveTo>
                  <a:lnTo>
                    <a:pt x="6" y="395"/>
                  </a:lnTo>
                  <a:lnTo>
                    <a:pt x="4" y="397"/>
                  </a:lnTo>
                  <a:lnTo>
                    <a:pt x="3" y="397"/>
                  </a:lnTo>
                  <a:lnTo>
                    <a:pt x="2" y="397"/>
                  </a:lnTo>
                  <a:lnTo>
                    <a:pt x="1" y="395"/>
                  </a:lnTo>
                  <a:lnTo>
                    <a:pt x="0" y="394"/>
                  </a:lnTo>
                  <a:lnTo>
                    <a:pt x="0" y="393"/>
                  </a:lnTo>
                  <a:lnTo>
                    <a:pt x="0" y="392"/>
                  </a:lnTo>
                  <a:lnTo>
                    <a:pt x="1" y="391"/>
                  </a:lnTo>
                  <a:lnTo>
                    <a:pt x="13" y="378"/>
                  </a:lnTo>
                  <a:lnTo>
                    <a:pt x="14" y="377"/>
                  </a:lnTo>
                  <a:lnTo>
                    <a:pt x="15" y="377"/>
                  </a:lnTo>
                  <a:lnTo>
                    <a:pt x="17" y="377"/>
                  </a:lnTo>
                  <a:lnTo>
                    <a:pt x="19" y="377"/>
                  </a:lnTo>
                  <a:lnTo>
                    <a:pt x="19" y="378"/>
                  </a:lnTo>
                  <a:lnTo>
                    <a:pt x="20" y="380"/>
                  </a:lnTo>
                  <a:lnTo>
                    <a:pt x="19" y="381"/>
                  </a:lnTo>
                  <a:lnTo>
                    <a:pt x="19" y="382"/>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37967" name="Freeform 154">
              <a:extLst>
                <a:ext uri="{FF2B5EF4-FFF2-40B4-BE49-F238E27FC236}">
                  <a16:creationId xmlns:a16="http://schemas.microsoft.com/office/drawing/2014/main" id="{F7E31C6A-C34E-C715-A8EC-9EBE7BCA8599}"/>
                </a:ext>
              </a:extLst>
            </p:cNvPr>
            <p:cNvSpPr>
              <a:spLocks noEditPoints="1"/>
            </p:cNvSpPr>
            <p:nvPr/>
          </p:nvSpPr>
          <p:spPr bwMode="auto">
            <a:xfrm>
              <a:off x="4177" y="2833"/>
              <a:ext cx="629" cy="411"/>
            </a:xfrm>
            <a:custGeom>
              <a:avLst/>
              <a:gdLst>
                <a:gd name="T0" fmla="*/ 25 w 629"/>
                <a:gd name="T1" fmla="*/ 16 h 411"/>
                <a:gd name="T2" fmla="*/ 20 w 629"/>
                <a:gd name="T3" fmla="*/ 19 h 411"/>
                <a:gd name="T4" fmla="*/ 0 w 629"/>
                <a:gd name="T5" fmla="*/ 2 h 411"/>
                <a:gd name="T6" fmla="*/ 5 w 629"/>
                <a:gd name="T7" fmla="*/ 1 h 411"/>
                <a:gd name="T8" fmla="*/ 68 w 629"/>
                <a:gd name="T9" fmla="*/ 44 h 411"/>
                <a:gd name="T10" fmla="*/ 63 w 629"/>
                <a:gd name="T11" fmla="*/ 47 h 411"/>
                <a:gd name="T12" fmla="*/ 44 w 629"/>
                <a:gd name="T13" fmla="*/ 30 h 411"/>
                <a:gd name="T14" fmla="*/ 48 w 629"/>
                <a:gd name="T15" fmla="*/ 29 h 411"/>
                <a:gd name="T16" fmla="*/ 112 w 629"/>
                <a:gd name="T17" fmla="*/ 73 h 411"/>
                <a:gd name="T18" fmla="*/ 106 w 629"/>
                <a:gd name="T19" fmla="*/ 75 h 411"/>
                <a:gd name="T20" fmla="*/ 86 w 629"/>
                <a:gd name="T21" fmla="*/ 57 h 411"/>
                <a:gd name="T22" fmla="*/ 92 w 629"/>
                <a:gd name="T23" fmla="*/ 57 h 411"/>
                <a:gd name="T24" fmla="*/ 154 w 629"/>
                <a:gd name="T25" fmla="*/ 101 h 411"/>
                <a:gd name="T26" fmla="*/ 150 w 629"/>
                <a:gd name="T27" fmla="*/ 103 h 411"/>
                <a:gd name="T28" fmla="*/ 130 w 629"/>
                <a:gd name="T29" fmla="*/ 86 h 411"/>
                <a:gd name="T30" fmla="*/ 134 w 629"/>
                <a:gd name="T31" fmla="*/ 84 h 411"/>
                <a:gd name="T32" fmla="*/ 198 w 629"/>
                <a:gd name="T33" fmla="*/ 128 h 411"/>
                <a:gd name="T34" fmla="*/ 192 w 629"/>
                <a:gd name="T35" fmla="*/ 131 h 411"/>
                <a:gd name="T36" fmla="*/ 173 w 629"/>
                <a:gd name="T37" fmla="*/ 114 h 411"/>
                <a:gd name="T38" fmla="*/ 178 w 629"/>
                <a:gd name="T39" fmla="*/ 113 h 411"/>
                <a:gd name="T40" fmla="*/ 241 w 629"/>
                <a:gd name="T41" fmla="*/ 156 h 411"/>
                <a:gd name="T42" fmla="*/ 235 w 629"/>
                <a:gd name="T43" fmla="*/ 159 h 411"/>
                <a:gd name="T44" fmla="*/ 215 w 629"/>
                <a:gd name="T45" fmla="*/ 142 h 411"/>
                <a:gd name="T46" fmla="*/ 221 w 629"/>
                <a:gd name="T47" fmla="*/ 141 h 411"/>
                <a:gd name="T48" fmla="*/ 285 w 629"/>
                <a:gd name="T49" fmla="*/ 184 h 411"/>
                <a:gd name="T50" fmla="*/ 279 w 629"/>
                <a:gd name="T51" fmla="*/ 187 h 411"/>
                <a:gd name="T52" fmla="*/ 259 w 629"/>
                <a:gd name="T53" fmla="*/ 170 h 411"/>
                <a:gd name="T54" fmla="*/ 264 w 629"/>
                <a:gd name="T55" fmla="*/ 169 h 411"/>
                <a:gd name="T56" fmla="*/ 327 w 629"/>
                <a:gd name="T57" fmla="*/ 213 h 411"/>
                <a:gd name="T58" fmla="*/ 321 w 629"/>
                <a:gd name="T59" fmla="*/ 215 h 411"/>
                <a:gd name="T60" fmla="*/ 302 w 629"/>
                <a:gd name="T61" fmla="*/ 198 h 411"/>
                <a:gd name="T62" fmla="*/ 307 w 629"/>
                <a:gd name="T63" fmla="*/ 197 h 411"/>
                <a:gd name="T64" fmla="*/ 371 w 629"/>
                <a:gd name="T65" fmla="*/ 241 h 411"/>
                <a:gd name="T66" fmla="*/ 365 w 629"/>
                <a:gd name="T67" fmla="*/ 243 h 411"/>
                <a:gd name="T68" fmla="*/ 346 w 629"/>
                <a:gd name="T69" fmla="*/ 226 h 411"/>
                <a:gd name="T70" fmla="*/ 351 w 629"/>
                <a:gd name="T71" fmla="*/ 224 h 411"/>
                <a:gd name="T72" fmla="*/ 414 w 629"/>
                <a:gd name="T73" fmla="*/ 269 h 411"/>
                <a:gd name="T74" fmla="*/ 408 w 629"/>
                <a:gd name="T75" fmla="*/ 271 h 411"/>
                <a:gd name="T76" fmla="*/ 388 w 629"/>
                <a:gd name="T77" fmla="*/ 254 h 411"/>
                <a:gd name="T78" fmla="*/ 394 w 629"/>
                <a:gd name="T79" fmla="*/ 253 h 411"/>
                <a:gd name="T80" fmla="*/ 457 w 629"/>
                <a:gd name="T81" fmla="*/ 296 h 411"/>
                <a:gd name="T82" fmla="*/ 452 w 629"/>
                <a:gd name="T83" fmla="*/ 300 h 411"/>
                <a:gd name="T84" fmla="*/ 432 w 629"/>
                <a:gd name="T85" fmla="*/ 282 h 411"/>
                <a:gd name="T86" fmla="*/ 437 w 629"/>
                <a:gd name="T87" fmla="*/ 281 h 411"/>
                <a:gd name="T88" fmla="*/ 500 w 629"/>
                <a:gd name="T89" fmla="*/ 324 h 411"/>
                <a:gd name="T90" fmla="*/ 494 w 629"/>
                <a:gd name="T91" fmla="*/ 327 h 411"/>
                <a:gd name="T92" fmla="*/ 475 w 629"/>
                <a:gd name="T93" fmla="*/ 310 h 411"/>
                <a:gd name="T94" fmla="*/ 480 w 629"/>
                <a:gd name="T95" fmla="*/ 309 h 411"/>
                <a:gd name="T96" fmla="*/ 544 w 629"/>
                <a:gd name="T97" fmla="*/ 353 h 411"/>
                <a:gd name="T98" fmla="*/ 538 w 629"/>
                <a:gd name="T99" fmla="*/ 355 h 411"/>
                <a:gd name="T100" fmla="*/ 518 w 629"/>
                <a:gd name="T101" fmla="*/ 338 h 411"/>
                <a:gd name="T102" fmla="*/ 524 w 629"/>
                <a:gd name="T103" fmla="*/ 337 h 411"/>
                <a:gd name="T104" fmla="*/ 586 w 629"/>
                <a:gd name="T105" fmla="*/ 381 h 411"/>
                <a:gd name="T106" fmla="*/ 581 w 629"/>
                <a:gd name="T107" fmla="*/ 383 h 411"/>
                <a:gd name="T108" fmla="*/ 561 w 629"/>
                <a:gd name="T109" fmla="*/ 367 h 411"/>
                <a:gd name="T110" fmla="*/ 566 w 629"/>
                <a:gd name="T111" fmla="*/ 365 h 411"/>
                <a:gd name="T112" fmla="*/ 629 w 629"/>
                <a:gd name="T113" fmla="*/ 409 h 411"/>
                <a:gd name="T114" fmla="*/ 623 w 629"/>
                <a:gd name="T115" fmla="*/ 411 h 411"/>
                <a:gd name="T116" fmla="*/ 605 w 629"/>
                <a:gd name="T117" fmla="*/ 394 h 411"/>
                <a:gd name="T118" fmla="*/ 609 w 629"/>
                <a:gd name="T119" fmla="*/ 392 h 4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29"/>
                <a:gd name="T181" fmla="*/ 0 h 411"/>
                <a:gd name="T182" fmla="*/ 629 w 629"/>
                <a:gd name="T183" fmla="*/ 411 h 4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29" h="411">
                  <a:moveTo>
                    <a:pt x="5" y="1"/>
                  </a:moveTo>
                  <a:lnTo>
                    <a:pt x="24" y="13"/>
                  </a:lnTo>
                  <a:lnTo>
                    <a:pt x="25" y="14"/>
                  </a:lnTo>
                  <a:lnTo>
                    <a:pt x="25" y="15"/>
                  </a:lnTo>
                  <a:lnTo>
                    <a:pt x="25" y="16"/>
                  </a:lnTo>
                  <a:lnTo>
                    <a:pt x="25" y="17"/>
                  </a:lnTo>
                  <a:lnTo>
                    <a:pt x="24" y="19"/>
                  </a:lnTo>
                  <a:lnTo>
                    <a:pt x="23" y="20"/>
                  </a:lnTo>
                  <a:lnTo>
                    <a:pt x="21" y="20"/>
                  </a:lnTo>
                  <a:lnTo>
                    <a:pt x="20" y="19"/>
                  </a:lnTo>
                  <a:lnTo>
                    <a:pt x="1" y="7"/>
                  </a:lnTo>
                  <a:lnTo>
                    <a:pt x="0" y="6"/>
                  </a:lnTo>
                  <a:lnTo>
                    <a:pt x="0" y="5"/>
                  </a:lnTo>
                  <a:lnTo>
                    <a:pt x="0" y="3"/>
                  </a:lnTo>
                  <a:lnTo>
                    <a:pt x="0" y="2"/>
                  </a:lnTo>
                  <a:lnTo>
                    <a:pt x="1" y="1"/>
                  </a:lnTo>
                  <a:lnTo>
                    <a:pt x="3" y="0"/>
                  </a:lnTo>
                  <a:lnTo>
                    <a:pt x="4" y="0"/>
                  </a:lnTo>
                  <a:lnTo>
                    <a:pt x="5" y="1"/>
                  </a:lnTo>
                  <a:close/>
                  <a:moveTo>
                    <a:pt x="48" y="29"/>
                  </a:moveTo>
                  <a:lnTo>
                    <a:pt x="67" y="41"/>
                  </a:lnTo>
                  <a:lnTo>
                    <a:pt x="68" y="42"/>
                  </a:lnTo>
                  <a:lnTo>
                    <a:pt x="68" y="43"/>
                  </a:lnTo>
                  <a:lnTo>
                    <a:pt x="68" y="44"/>
                  </a:lnTo>
                  <a:lnTo>
                    <a:pt x="68" y="46"/>
                  </a:lnTo>
                  <a:lnTo>
                    <a:pt x="67" y="47"/>
                  </a:lnTo>
                  <a:lnTo>
                    <a:pt x="66" y="48"/>
                  </a:lnTo>
                  <a:lnTo>
                    <a:pt x="64" y="48"/>
                  </a:lnTo>
                  <a:lnTo>
                    <a:pt x="63" y="47"/>
                  </a:lnTo>
                  <a:lnTo>
                    <a:pt x="45" y="35"/>
                  </a:lnTo>
                  <a:lnTo>
                    <a:pt x="44" y="34"/>
                  </a:lnTo>
                  <a:lnTo>
                    <a:pt x="43" y="33"/>
                  </a:lnTo>
                  <a:lnTo>
                    <a:pt x="43" y="32"/>
                  </a:lnTo>
                  <a:lnTo>
                    <a:pt x="44" y="30"/>
                  </a:lnTo>
                  <a:lnTo>
                    <a:pt x="45" y="29"/>
                  </a:lnTo>
                  <a:lnTo>
                    <a:pt x="46" y="28"/>
                  </a:lnTo>
                  <a:lnTo>
                    <a:pt x="47" y="28"/>
                  </a:lnTo>
                  <a:lnTo>
                    <a:pt x="48" y="29"/>
                  </a:lnTo>
                  <a:close/>
                  <a:moveTo>
                    <a:pt x="92" y="57"/>
                  </a:moveTo>
                  <a:lnTo>
                    <a:pt x="110" y="69"/>
                  </a:lnTo>
                  <a:lnTo>
                    <a:pt x="111" y="70"/>
                  </a:lnTo>
                  <a:lnTo>
                    <a:pt x="112" y="72"/>
                  </a:lnTo>
                  <a:lnTo>
                    <a:pt x="112" y="73"/>
                  </a:lnTo>
                  <a:lnTo>
                    <a:pt x="111" y="74"/>
                  </a:lnTo>
                  <a:lnTo>
                    <a:pt x="110" y="75"/>
                  </a:lnTo>
                  <a:lnTo>
                    <a:pt x="108" y="75"/>
                  </a:lnTo>
                  <a:lnTo>
                    <a:pt x="107" y="75"/>
                  </a:lnTo>
                  <a:lnTo>
                    <a:pt x="106" y="75"/>
                  </a:lnTo>
                  <a:lnTo>
                    <a:pt x="87" y="63"/>
                  </a:lnTo>
                  <a:lnTo>
                    <a:pt x="86" y="62"/>
                  </a:lnTo>
                  <a:lnTo>
                    <a:pt x="86" y="61"/>
                  </a:lnTo>
                  <a:lnTo>
                    <a:pt x="86" y="60"/>
                  </a:lnTo>
                  <a:lnTo>
                    <a:pt x="86" y="57"/>
                  </a:lnTo>
                  <a:lnTo>
                    <a:pt x="87" y="56"/>
                  </a:lnTo>
                  <a:lnTo>
                    <a:pt x="88" y="56"/>
                  </a:lnTo>
                  <a:lnTo>
                    <a:pt x="91" y="56"/>
                  </a:lnTo>
                  <a:lnTo>
                    <a:pt x="92" y="57"/>
                  </a:lnTo>
                  <a:close/>
                  <a:moveTo>
                    <a:pt x="134" y="84"/>
                  </a:moveTo>
                  <a:lnTo>
                    <a:pt x="153" y="97"/>
                  </a:lnTo>
                  <a:lnTo>
                    <a:pt x="154" y="97"/>
                  </a:lnTo>
                  <a:lnTo>
                    <a:pt x="154" y="99"/>
                  </a:lnTo>
                  <a:lnTo>
                    <a:pt x="154" y="101"/>
                  </a:lnTo>
                  <a:lnTo>
                    <a:pt x="154" y="102"/>
                  </a:lnTo>
                  <a:lnTo>
                    <a:pt x="153" y="103"/>
                  </a:lnTo>
                  <a:lnTo>
                    <a:pt x="152" y="103"/>
                  </a:lnTo>
                  <a:lnTo>
                    <a:pt x="151" y="103"/>
                  </a:lnTo>
                  <a:lnTo>
                    <a:pt x="150" y="103"/>
                  </a:lnTo>
                  <a:lnTo>
                    <a:pt x="131" y="92"/>
                  </a:lnTo>
                  <a:lnTo>
                    <a:pt x="130" y="90"/>
                  </a:lnTo>
                  <a:lnTo>
                    <a:pt x="130" y="89"/>
                  </a:lnTo>
                  <a:lnTo>
                    <a:pt x="130" y="87"/>
                  </a:lnTo>
                  <a:lnTo>
                    <a:pt x="130" y="86"/>
                  </a:lnTo>
                  <a:lnTo>
                    <a:pt x="131" y="84"/>
                  </a:lnTo>
                  <a:lnTo>
                    <a:pt x="132" y="84"/>
                  </a:lnTo>
                  <a:lnTo>
                    <a:pt x="133" y="84"/>
                  </a:lnTo>
                  <a:lnTo>
                    <a:pt x="134" y="84"/>
                  </a:lnTo>
                  <a:close/>
                  <a:moveTo>
                    <a:pt x="178" y="113"/>
                  </a:moveTo>
                  <a:lnTo>
                    <a:pt x="197" y="124"/>
                  </a:lnTo>
                  <a:lnTo>
                    <a:pt x="198" y="126"/>
                  </a:lnTo>
                  <a:lnTo>
                    <a:pt x="198" y="127"/>
                  </a:lnTo>
                  <a:lnTo>
                    <a:pt x="198" y="128"/>
                  </a:lnTo>
                  <a:lnTo>
                    <a:pt x="198" y="130"/>
                  </a:lnTo>
                  <a:lnTo>
                    <a:pt x="197" y="131"/>
                  </a:lnTo>
                  <a:lnTo>
                    <a:pt x="195" y="131"/>
                  </a:lnTo>
                  <a:lnTo>
                    <a:pt x="194" y="131"/>
                  </a:lnTo>
                  <a:lnTo>
                    <a:pt x="192" y="131"/>
                  </a:lnTo>
                  <a:lnTo>
                    <a:pt x="174" y="119"/>
                  </a:lnTo>
                  <a:lnTo>
                    <a:pt x="173" y="119"/>
                  </a:lnTo>
                  <a:lnTo>
                    <a:pt x="172" y="116"/>
                  </a:lnTo>
                  <a:lnTo>
                    <a:pt x="172" y="115"/>
                  </a:lnTo>
                  <a:lnTo>
                    <a:pt x="173" y="114"/>
                  </a:lnTo>
                  <a:lnTo>
                    <a:pt x="174" y="113"/>
                  </a:lnTo>
                  <a:lnTo>
                    <a:pt x="175" y="113"/>
                  </a:lnTo>
                  <a:lnTo>
                    <a:pt x="177" y="113"/>
                  </a:lnTo>
                  <a:lnTo>
                    <a:pt x="178" y="113"/>
                  </a:lnTo>
                  <a:close/>
                  <a:moveTo>
                    <a:pt x="221" y="141"/>
                  </a:moveTo>
                  <a:lnTo>
                    <a:pt x="240" y="153"/>
                  </a:lnTo>
                  <a:lnTo>
                    <a:pt x="240" y="154"/>
                  </a:lnTo>
                  <a:lnTo>
                    <a:pt x="241" y="155"/>
                  </a:lnTo>
                  <a:lnTo>
                    <a:pt x="241" y="156"/>
                  </a:lnTo>
                  <a:lnTo>
                    <a:pt x="240" y="159"/>
                  </a:lnTo>
                  <a:lnTo>
                    <a:pt x="238" y="160"/>
                  </a:lnTo>
                  <a:lnTo>
                    <a:pt x="237" y="160"/>
                  </a:lnTo>
                  <a:lnTo>
                    <a:pt x="235" y="159"/>
                  </a:lnTo>
                  <a:lnTo>
                    <a:pt x="217" y="147"/>
                  </a:lnTo>
                  <a:lnTo>
                    <a:pt x="215" y="146"/>
                  </a:lnTo>
                  <a:lnTo>
                    <a:pt x="215" y="144"/>
                  </a:lnTo>
                  <a:lnTo>
                    <a:pt x="215" y="143"/>
                  </a:lnTo>
                  <a:lnTo>
                    <a:pt x="215" y="142"/>
                  </a:lnTo>
                  <a:lnTo>
                    <a:pt x="217" y="141"/>
                  </a:lnTo>
                  <a:lnTo>
                    <a:pt x="218" y="141"/>
                  </a:lnTo>
                  <a:lnTo>
                    <a:pt x="220" y="140"/>
                  </a:lnTo>
                  <a:lnTo>
                    <a:pt x="221" y="141"/>
                  </a:lnTo>
                  <a:close/>
                  <a:moveTo>
                    <a:pt x="264" y="169"/>
                  </a:moveTo>
                  <a:lnTo>
                    <a:pt x="282" y="181"/>
                  </a:lnTo>
                  <a:lnTo>
                    <a:pt x="284" y="182"/>
                  </a:lnTo>
                  <a:lnTo>
                    <a:pt x="285" y="183"/>
                  </a:lnTo>
                  <a:lnTo>
                    <a:pt x="285" y="184"/>
                  </a:lnTo>
                  <a:lnTo>
                    <a:pt x="284" y="186"/>
                  </a:lnTo>
                  <a:lnTo>
                    <a:pt x="282" y="187"/>
                  </a:lnTo>
                  <a:lnTo>
                    <a:pt x="281" y="188"/>
                  </a:lnTo>
                  <a:lnTo>
                    <a:pt x="280" y="188"/>
                  </a:lnTo>
                  <a:lnTo>
                    <a:pt x="279" y="187"/>
                  </a:lnTo>
                  <a:lnTo>
                    <a:pt x="260" y="175"/>
                  </a:lnTo>
                  <a:lnTo>
                    <a:pt x="259" y="174"/>
                  </a:lnTo>
                  <a:lnTo>
                    <a:pt x="259" y="173"/>
                  </a:lnTo>
                  <a:lnTo>
                    <a:pt x="259" y="171"/>
                  </a:lnTo>
                  <a:lnTo>
                    <a:pt x="259" y="170"/>
                  </a:lnTo>
                  <a:lnTo>
                    <a:pt x="260" y="169"/>
                  </a:lnTo>
                  <a:lnTo>
                    <a:pt x="261" y="168"/>
                  </a:lnTo>
                  <a:lnTo>
                    <a:pt x="262" y="168"/>
                  </a:lnTo>
                  <a:lnTo>
                    <a:pt x="264" y="169"/>
                  </a:lnTo>
                  <a:close/>
                  <a:moveTo>
                    <a:pt x="307" y="197"/>
                  </a:moveTo>
                  <a:lnTo>
                    <a:pt x="326" y="209"/>
                  </a:lnTo>
                  <a:lnTo>
                    <a:pt x="327" y="210"/>
                  </a:lnTo>
                  <a:lnTo>
                    <a:pt x="327" y="211"/>
                  </a:lnTo>
                  <a:lnTo>
                    <a:pt x="327" y="213"/>
                  </a:lnTo>
                  <a:lnTo>
                    <a:pt x="327" y="214"/>
                  </a:lnTo>
                  <a:lnTo>
                    <a:pt x="326" y="215"/>
                  </a:lnTo>
                  <a:lnTo>
                    <a:pt x="325" y="216"/>
                  </a:lnTo>
                  <a:lnTo>
                    <a:pt x="324" y="216"/>
                  </a:lnTo>
                  <a:lnTo>
                    <a:pt x="321" y="215"/>
                  </a:lnTo>
                  <a:lnTo>
                    <a:pt x="304" y="203"/>
                  </a:lnTo>
                  <a:lnTo>
                    <a:pt x="302" y="202"/>
                  </a:lnTo>
                  <a:lnTo>
                    <a:pt x="301" y="201"/>
                  </a:lnTo>
                  <a:lnTo>
                    <a:pt x="301" y="200"/>
                  </a:lnTo>
                  <a:lnTo>
                    <a:pt x="302" y="198"/>
                  </a:lnTo>
                  <a:lnTo>
                    <a:pt x="304" y="197"/>
                  </a:lnTo>
                  <a:lnTo>
                    <a:pt x="305" y="196"/>
                  </a:lnTo>
                  <a:lnTo>
                    <a:pt x="306" y="196"/>
                  </a:lnTo>
                  <a:lnTo>
                    <a:pt x="307" y="197"/>
                  </a:lnTo>
                  <a:close/>
                  <a:moveTo>
                    <a:pt x="351" y="224"/>
                  </a:moveTo>
                  <a:lnTo>
                    <a:pt x="369" y="237"/>
                  </a:lnTo>
                  <a:lnTo>
                    <a:pt x="371" y="240"/>
                  </a:lnTo>
                  <a:lnTo>
                    <a:pt x="371" y="241"/>
                  </a:lnTo>
                  <a:lnTo>
                    <a:pt x="371" y="242"/>
                  </a:lnTo>
                  <a:lnTo>
                    <a:pt x="369" y="243"/>
                  </a:lnTo>
                  <a:lnTo>
                    <a:pt x="368" y="243"/>
                  </a:lnTo>
                  <a:lnTo>
                    <a:pt x="366" y="243"/>
                  </a:lnTo>
                  <a:lnTo>
                    <a:pt x="365" y="243"/>
                  </a:lnTo>
                  <a:lnTo>
                    <a:pt x="346" y="231"/>
                  </a:lnTo>
                  <a:lnTo>
                    <a:pt x="346" y="230"/>
                  </a:lnTo>
                  <a:lnTo>
                    <a:pt x="345" y="229"/>
                  </a:lnTo>
                  <a:lnTo>
                    <a:pt x="345" y="228"/>
                  </a:lnTo>
                  <a:lnTo>
                    <a:pt x="346" y="226"/>
                  </a:lnTo>
                  <a:lnTo>
                    <a:pt x="346" y="224"/>
                  </a:lnTo>
                  <a:lnTo>
                    <a:pt x="347" y="224"/>
                  </a:lnTo>
                  <a:lnTo>
                    <a:pt x="350" y="224"/>
                  </a:lnTo>
                  <a:lnTo>
                    <a:pt x="351" y="224"/>
                  </a:lnTo>
                  <a:close/>
                  <a:moveTo>
                    <a:pt x="394" y="253"/>
                  </a:moveTo>
                  <a:lnTo>
                    <a:pt x="412" y="266"/>
                  </a:lnTo>
                  <a:lnTo>
                    <a:pt x="413" y="266"/>
                  </a:lnTo>
                  <a:lnTo>
                    <a:pt x="414" y="267"/>
                  </a:lnTo>
                  <a:lnTo>
                    <a:pt x="414" y="269"/>
                  </a:lnTo>
                  <a:lnTo>
                    <a:pt x="413" y="270"/>
                  </a:lnTo>
                  <a:lnTo>
                    <a:pt x="412" y="271"/>
                  </a:lnTo>
                  <a:lnTo>
                    <a:pt x="411" y="271"/>
                  </a:lnTo>
                  <a:lnTo>
                    <a:pt x="409" y="271"/>
                  </a:lnTo>
                  <a:lnTo>
                    <a:pt x="408" y="271"/>
                  </a:lnTo>
                  <a:lnTo>
                    <a:pt x="389" y="260"/>
                  </a:lnTo>
                  <a:lnTo>
                    <a:pt x="388" y="258"/>
                  </a:lnTo>
                  <a:lnTo>
                    <a:pt x="388" y="257"/>
                  </a:lnTo>
                  <a:lnTo>
                    <a:pt x="388" y="255"/>
                  </a:lnTo>
                  <a:lnTo>
                    <a:pt x="388" y="254"/>
                  </a:lnTo>
                  <a:lnTo>
                    <a:pt x="389" y="253"/>
                  </a:lnTo>
                  <a:lnTo>
                    <a:pt x="391" y="253"/>
                  </a:lnTo>
                  <a:lnTo>
                    <a:pt x="392" y="253"/>
                  </a:lnTo>
                  <a:lnTo>
                    <a:pt x="394" y="253"/>
                  </a:lnTo>
                  <a:close/>
                  <a:moveTo>
                    <a:pt x="437" y="281"/>
                  </a:moveTo>
                  <a:lnTo>
                    <a:pt x="455" y="293"/>
                  </a:lnTo>
                  <a:lnTo>
                    <a:pt x="457" y="294"/>
                  </a:lnTo>
                  <a:lnTo>
                    <a:pt x="457" y="295"/>
                  </a:lnTo>
                  <a:lnTo>
                    <a:pt x="457" y="296"/>
                  </a:lnTo>
                  <a:lnTo>
                    <a:pt x="457" y="298"/>
                  </a:lnTo>
                  <a:lnTo>
                    <a:pt x="455" y="300"/>
                  </a:lnTo>
                  <a:lnTo>
                    <a:pt x="454" y="300"/>
                  </a:lnTo>
                  <a:lnTo>
                    <a:pt x="453" y="300"/>
                  </a:lnTo>
                  <a:lnTo>
                    <a:pt x="452" y="300"/>
                  </a:lnTo>
                  <a:lnTo>
                    <a:pt x="433" y="287"/>
                  </a:lnTo>
                  <a:lnTo>
                    <a:pt x="432" y="285"/>
                  </a:lnTo>
                  <a:lnTo>
                    <a:pt x="431" y="284"/>
                  </a:lnTo>
                  <a:lnTo>
                    <a:pt x="431" y="283"/>
                  </a:lnTo>
                  <a:lnTo>
                    <a:pt x="432" y="282"/>
                  </a:lnTo>
                  <a:lnTo>
                    <a:pt x="433" y="281"/>
                  </a:lnTo>
                  <a:lnTo>
                    <a:pt x="434" y="281"/>
                  </a:lnTo>
                  <a:lnTo>
                    <a:pt x="435" y="281"/>
                  </a:lnTo>
                  <a:lnTo>
                    <a:pt x="437" y="281"/>
                  </a:lnTo>
                  <a:close/>
                  <a:moveTo>
                    <a:pt x="480" y="309"/>
                  </a:moveTo>
                  <a:lnTo>
                    <a:pt x="499" y="321"/>
                  </a:lnTo>
                  <a:lnTo>
                    <a:pt x="500" y="322"/>
                  </a:lnTo>
                  <a:lnTo>
                    <a:pt x="500" y="323"/>
                  </a:lnTo>
                  <a:lnTo>
                    <a:pt x="500" y="324"/>
                  </a:lnTo>
                  <a:lnTo>
                    <a:pt x="500" y="325"/>
                  </a:lnTo>
                  <a:lnTo>
                    <a:pt x="499" y="327"/>
                  </a:lnTo>
                  <a:lnTo>
                    <a:pt x="498" y="328"/>
                  </a:lnTo>
                  <a:lnTo>
                    <a:pt x="495" y="328"/>
                  </a:lnTo>
                  <a:lnTo>
                    <a:pt x="494" y="327"/>
                  </a:lnTo>
                  <a:lnTo>
                    <a:pt x="477" y="315"/>
                  </a:lnTo>
                  <a:lnTo>
                    <a:pt x="475" y="314"/>
                  </a:lnTo>
                  <a:lnTo>
                    <a:pt x="474" y="313"/>
                  </a:lnTo>
                  <a:lnTo>
                    <a:pt x="474" y="311"/>
                  </a:lnTo>
                  <a:lnTo>
                    <a:pt x="475" y="310"/>
                  </a:lnTo>
                  <a:lnTo>
                    <a:pt x="475" y="309"/>
                  </a:lnTo>
                  <a:lnTo>
                    <a:pt x="478" y="308"/>
                  </a:lnTo>
                  <a:lnTo>
                    <a:pt x="479" y="308"/>
                  </a:lnTo>
                  <a:lnTo>
                    <a:pt x="480" y="309"/>
                  </a:lnTo>
                  <a:close/>
                  <a:moveTo>
                    <a:pt x="524" y="337"/>
                  </a:moveTo>
                  <a:lnTo>
                    <a:pt x="541" y="349"/>
                  </a:lnTo>
                  <a:lnTo>
                    <a:pt x="542" y="350"/>
                  </a:lnTo>
                  <a:lnTo>
                    <a:pt x="544" y="351"/>
                  </a:lnTo>
                  <a:lnTo>
                    <a:pt x="544" y="353"/>
                  </a:lnTo>
                  <a:lnTo>
                    <a:pt x="542" y="354"/>
                  </a:lnTo>
                  <a:lnTo>
                    <a:pt x="541" y="355"/>
                  </a:lnTo>
                  <a:lnTo>
                    <a:pt x="540" y="356"/>
                  </a:lnTo>
                  <a:lnTo>
                    <a:pt x="539" y="356"/>
                  </a:lnTo>
                  <a:lnTo>
                    <a:pt x="538" y="355"/>
                  </a:lnTo>
                  <a:lnTo>
                    <a:pt x="519" y="343"/>
                  </a:lnTo>
                  <a:lnTo>
                    <a:pt x="518" y="342"/>
                  </a:lnTo>
                  <a:lnTo>
                    <a:pt x="518" y="341"/>
                  </a:lnTo>
                  <a:lnTo>
                    <a:pt x="518" y="340"/>
                  </a:lnTo>
                  <a:lnTo>
                    <a:pt x="518" y="338"/>
                  </a:lnTo>
                  <a:lnTo>
                    <a:pt x="519" y="337"/>
                  </a:lnTo>
                  <a:lnTo>
                    <a:pt x="520" y="336"/>
                  </a:lnTo>
                  <a:lnTo>
                    <a:pt x="521" y="336"/>
                  </a:lnTo>
                  <a:lnTo>
                    <a:pt x="524" y="337"/>
                  </a:lnTo>
                  <a:close/>
                  <a:moveTo>
                    <a:pt x="566" y="365"/>
                  </a:moveTo>
                  <a:lnTo>
                    <a:pt x="585" y="377"/>
                  </a:lnTo>
                  <a:lnTo>
                    <a:pt x="586" y="378"/>
                  </a:lnTo>
                  <a:lnTo>
                    <a:pt x="586" y="380"/>
                  </a:lnTo>
                  <a:lnTo>
                    <a:pt x="586" y="381"/>
                  </a:lnTo>
                  <a:lnTo>
                    <a:pt x="586" y="382"/>
                  </a:lnTo>
                  <a:lnTo>
                    <a:pt x="585" y="383"/>
                  </a:lnTo>
                  <a:lnTo>
                    <a:pt x="584" y="383"/>
                  </a:lnTo>
                  <a:lnTo>
                    <a:pt x="582" y="383"/>
                  </a:lnTo>
                  <a:lnTo>
                    <a:pt x="581" y="383"/>
                  </a:lnTo>
                  <a:lnTo>
                    <a:pt x="562" y="371"/>
                  </a:lnTo>
                  <a:lnTo>
                    <a:pt x="561" y="370"/>
                  </a:lnTo>
                  <a:lnTo>
                    <a:pt x="561" y="369"/>
                  </a:lnTo>
                  <a:lnTo>
                    <a:pt x="560" y="368"/>
                  </a:lnTo>
                  <a:lnTo>
                    <a:pt x="561" y="367"/>
                  </a:lnTo>
                  <a:lnTo>
                    <a:pt x="562" y="365"/>
                  </a:lnTo>
                  <a:lnTo>
                    <a:pt x="564" y="364"/>
                  </a:lnTo>
                  <a:lnTo>
                    <a:pt x="565" y="364"/>
                  </a:lnTo>
                  <a:lnTo>
                    <a:pt x="566" y="365"/>
                  </a:lnTo>
                  <a:close/>
                  <a:moveTo>
                    <a:pt x="609" y="392"/>
                  </a:moveTo>
                  <a:lnTo>
                    <a:pt x="628" y="405"/>
                  </a:lnTo>
                  <a:lnTo>
                    <a:pt x="629" y="405"/>
                  </a:lnTo>
                  <a:lnTo>
                    <a:pt x="629" y="408"/>
                  </a:lnTo>
                  <a:lnTo>
                    <a:pt x="629" y="409"/>
                  </a:lnTo>
                  <a:lnTo>
                    <a:pt x="629" y="410"/>
                  </a:lnTo>
                  <a:lnTo>
                    <a:pt x="628" y="411"/>
                  </a:lnTo>
                  <a:lnTo>
                    <a:pt x="627" y="411"/>
                  </a:lnTo>
                  <a:lnTo>
                    <a:pt x="625" y="411"/>
                  </a:lnTo>
                  <a:lnTo>
                    <a:pt x="623" y="411"/>
                  </a:lnTo>
                  <a:lnTo>
                    <a:pt x="606" y="400"/>
                  </a:lnTo>
                  <a:lnTo>
                    <a:pt x="605" y="398"/>
                  </a:lnTo>
                  <a:lnTo>
                    <a:pt x="603" y="397"/>
                  </a:lnTo>
                  <a:lnTo>
                    <a:pt x="603" y="395"/>
                  </a:lnTo>
                  <a:lnTo>
                    <a:pt x="605" y="394"/>
                  </a:lnTo>
                  <a:lnTo>
                    <a:pt x="606" y="392"/>
                  </a:lnTo>
                  <a:lnTo>
                    <a:pt x="607" y="392"/>
                  </a:lnTo>
                  <a:lnTo>
                    <a:pt x="608" y="392"/>
                  </a:lnTo>
                  <a:lnTo>
                    <a:pt x="609" y="392"/>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37968" name="Freeform 155">
              <a:extLst>
                <a:ext uri="{FF2B5EF4-FFF2-40B4-BE49-F238E27FC236}">
                  <a16:creationId xmlns:a16="http://schemas.microsoft.com/office/drawing/2014/main" id="{AB35E589-6B50-95A8-8635-104D22351225}"/>
                </a:ext>
              </a:extLst>
            </p:cNvPr>
            <p:cNvSpPr>
              <a:spLocks noEditPoints="1"/>
            </p:cNvSpPr>
            <p:nvPr/>
          </p:nvSpPr>
          <p:spPr bwMode="auto">
            <a:xfrm>
              <a:off x="4442" y="3245"/>
              <a:ext cx="376" cy="241"/>
            </a:xfrm>
            <a:custGeom>
              <a:avLst/>
              <a:gdLst>
                <a:gd name="T0" fmla="*/ 0 w 376"/>
                <a:gd name="T1" fmla="*/ 225 h 241"/>
                <a:gd name="T2" fmla="*/ 329 w 376"/>
                <a:gd name="T3" fmla="*/ 18 h 241"/>
                <a:gd name="T4" fmla="*/ 340 w 376"/>
                <a:gd name="T5" fmla="*/ 35 h 241"/>
                <a:gd name="T6" fmla="*/ 10 w 376"/>
                <a:gd name="T7" fmla="*/ 241 h 241"/>
                <a:gd name="T8" fmla="*/ 0 w 376"/>
                <a:gd name="T9" fmla="*/ 225 h 241"/>
                <a:gd name="T10" fmla="*/ 315 w 376"/>
                <a:gd name="T11" fmla="*/ 15 h 241"/>
                <a:gd name="T12" fmla="*/ 376 w 376"/>
                <a:gd name="T13" fmla="*/ 0 h 241"/>
                <a:gd name="T14" fmla="*/ 336 w 376"/>
                <a:gd name="T15" fmla="*/ 49 h 241"/>
                <a:gd name="T16" fmla="*/ 315 w 376"/>
                <a:gd name="T17" fmla="*/ 1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241"/>
                <a:gd name="T29" fmla="*/ 376 w 376"/>
                <a:gd name="T30" fmla="*/ 241 h 2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241">
                  <a:moveTo>
                    <a:pt x="0" y="225"/>
                  </a:moveTo>
                  <a:lnTo>
                    <a:pt x="329" y="18"/>
                  </a:lnTo>
                  <a:lnTo>
                    <a:pt x="340" y="35"/>
                  </a:lnTo>
                  <a:lnTo>
                    <a:pt x="10" y="241"/>
                  </a:lnTo>
                  <a:lnTo>
                    <a:pt x="0" y="225"/>
                  </a:lnTo>
                  <a:close/>
                  <a:moveTo>
                    <a:pt x="315" y="15"/>
                  </a:moveTo>
                  <a:lnTo>
                    <a:pt x="376" y="0"/>
                  </a:lnTo>
                  <a:lnTo>
                    <a:pt x="336" y="49"/>
                  </a:lnTo>
                  <a:lnTo>
                    <a:pt x="315" y="15"/>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69" name="Freeform 156">
              <a:extLst>
                <a:ext uri="{FF2B5EF4-FFF2-40B4-BE49-F238E27FC236}">
                  <a16:creationId xmlns:a16="http://schemas.microsoft.com/office/drawing/2014/main" id="{531B9B7D-66F5-2BAB-B3DA-C90BCC3D0968}"/>
                </a:ext>
              </a:extLst>
            </p:cNvPr>
            <p:cNvSpPr>
              <a:spLocks noEditPoints="1"/>
            </p:cNvSpPr>
            <p:nvPr/>
          </p:nvSpPr>
          <p:spPr bwMode="auto">
            <a:xfrm>
              <a:off x="3714" y="3859"/>
              <a:ext cx="454" cy="269"/>
            </a:xfrm>
            <a:custGeom>
              <a:avLst/>
              <a:gdLst>
                <a:gd name="T0" fmla="*/ 0 w 454"/>
                <a:gd name="T1" fmla="*/ 261 h 269"/>
                <a:gd name="T2" fmla="*/ 34 w 454"/>
                <a:gd name="T3" fmla="*/ 241 h 269"/>
                <a:gd name="T4" fmla="*/ 39 w 454"/>
                <a:gd name="T5" fmla="*/ 249 h 269"/>
                <a:gd name="T6" fmla="*/ 5 w 454"/>
                <a:gd name="T7" fmla="*/ 269 h 269"/>
                <a:gd name="T8" fmla="*/ 0 w 454"/>
                <a:gd name="T9" fmla="*/ 261 h 269"/>
                <a:gd name="T10" fmla="*/ 60 w 454"/>
                <a:gd name="T11" fmla="*/ 226 h 269"/>
                <a:gd name="T12" fmla="*/ 93 w 454"/>
                <a:gd name="T13" fmla="*/ 207 h 269"/>
                <a:gd name="T14" fmla="*/ 99 w 454"/>
                <a:gd name="T15" fmla="*/ 215 h 269"/>
                <a:gd name="T16" fmla="*/ 65 w 454"/>
                <a:gd name="T17" fmla="*/ 235 h 269"/>
                <a:gd name="T18" fmla="*/ 60 w 454"/>
                <a:gd name="T19" fmla="*/ 226 h 269"/>
                <a:gd name="T20" fmla="*/ 119 w 454"/>
                <a:gd name="T21" fmla="*/ 192 h 269"/>
                <a:gd name="T22" fmla="*/ 153 w 454"/>
                <a:gd name="T23" fmla="*/ 172 h 269"/>
                <a:gd name="T24" fmla="*/ 158 w 454"/>
                <a:gd name="T25" fmla="*/ 181 h 269"/>
                <a:gd name="T26" fmla="*/ 123 w 454"/>
                <a:gd name="T27" fmla="*/ 200 h 269"/>
                <a:gd name="T28" fmla="*/ 119 w 454"/>
                <a:gd name="T29" fmla="*/ 192 h 269"/>
                <a:gd name="T30" fmla="*/ 179 w 454"/>
                <a:gd name="T31" fmla="*/ 158 h 269"/>
                <a:gd name="T32" fmla="*/ 212 w 454"/>
                <a:gd name="T33" fmla="*/ 138 h 269"/>
                <a:gd name="T34" fmla="*/ 218 w 454"/>
                <a:gd name="T35" fmla="*/ 146 h 269"/>
                <a:gd name="T36" fmla="*/ 183 w 454"/>
                <a:gd name="T37" fmla="*/ 166 h 269"/>
                <a:gd name="T38" fmla="*/ 179 w 454"/>
                <a:gd name="T39" fmla="*/ 158 h 269"/>
                <a:gd name="T40" fmla="*/ 238 w 454"/>
                <a:gd name="T41" fmla="*/ 124 h 269"/>
                <a:gd name="T42" fmla="*/ 272 w 454"/>
                <a:gd name="T43" fmla="*/ 104 h 269"/>
                <a:gd name="T44" fmla="*/ 276 w 454"/>
                <a:gd name="T45" fmla="*/ 112 h 269"/>
                <a:gd name="T46" fmla="*/ 242 w 454"/>
                <a:gd name="T47" fmla="*/ 132 h 269"/>
                <a:gd name="T48" fmla="*/ 238 w 454"/>
                <a:gd name="T49" fmla="*/ 124 h 269"/>
                <a:gd name="T50" fmla="*/ 296 w 454"/>
                <a:gd name="T51" fmla="*/ 88 h 269"/>
                <a:gd name="T52" fmla="*/ 330 w 454"/>
                <a:gd name="T53" fmla="*/ 70 h 269"/>
                <a:gd name="T54" fmla="*/ 336 w 454"/>
                <a:gd name="T55" fmla="*/ 78 h 269"/>
                <a:gd name="T56" fmla="*/ 302 w 454"/>
                <a:gd name="T57" fmla="*/ 98 h 269"/>
                <a:gd name="T58" fmla="*/ 296 w 454"/>
                <a:gd name="T59" fmla="*/ 88 h 269"/>
                <a:gd name="T60" fmla="*/ 356 w 454"/>
                <a:gd name="T61" fmla="*/ 54 h 269"/>
                <a:gd name="T62" fmla="*/ 390 w 454"/>
                <a:gd name="T63" fmla="*/ 34 h 269"/>
                <a:gd name="T64" fmla="*/ 395 w 454"/>
                <a:gd name="T65" fmla="*/ 44 h 269"/>
                <a:gd name="T66" fmla="*/ 361 w 454"/>
                <a:gd name="T67" fmla="*/ 62 h 269"/>
                <a:gd name="T68" fmla="*/ 356 w 454"/>
                <a:gd name="T69" fmla="*/ 54 h 269"/>
                <a:gd name="T70" fmla="*/ 415 w 454"/>
                <a:gd name="T71" fmla="*/ 20 h 269"/>
                <a:gd name="T72" fmla="*/ 449 w 454"/>
                <a:gd name="T73" fmla="*/ 0 h 269"/>
                <a:gd name="T74" fmla="*/ 454 w 454"/>
                <a:gd name="T75" fmla="*/ 8 h 269"/>
                <a:gd name="T76" fmla="*/ 421 w 454"/>
                <a:gd name="T77" fmla="*/ 28 h 269"/>
                <a:gd name="T78" fmla="*/ 415 w 454"/>
                <a:gd name="T79" fmla="*/ 20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4"/>
                <a:gd name="T121" fmla="*/ 0 h 269"/>
                <a:gd name="T122" fmla="*/ 454 w 454"/>
                <a:gd name="T123" fmla="*/ 269 h 2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4" h="269">
                  <a:moveTo>
                    <a:pt x="0" y="261"/>
                  </a:moveTo>
                  <a:lnTo>
                    <a:pt x="34" y="241"/>
                  </a:lnTo>
                  <a:lnTo>
                    <a:pt x="39" y="249"/>
                  </a:lnTo>
                  <a:lnTo>
                    <a:pt x="5" y="269"/>
                  </a:lnTo>
                  <a:lnTo>
                    <a:pt x="0" y="261"/>
                  </a:lnTo>
                  <a:close/>
                  <a:moveTo>
                    <a:pt x="60" y="226"/>
                  </a:moveTo>
                  <a:lnTo>
                    <a:pt x="93" y="207"/>
                  </a:lnTo>
                  <a:lnTo>
                    <a:pt x="99" y="215"/>
                  </a:lnTo>
                  <a:lnTo>
                    <a:pt x="65" y="235"/>
                  </a:lnTo>
                  <a:lnTo>
                    <a:pt x="60" y="226"/>
                  </a:lnTo>
                  <a:close/>
                  <a:moveTo>
                    <a:pt x="119" y="192"/>
                  </a:moveTo>
                  <a:lnTo>
                    <a:pt x="153" y="172"/>
                  </a:lnTo>
                  <a:lnTo>
                    <a:pt x="158" y="181"/>
                  </a:lnTo>
                  <a:lnTo>
                    <a:pt x="123" y="200"/>
                  </a:lnTo>
                  <a:lnTo>
                    <a:pt x="119" y="192"/>
                  </a:lnTo>
                  <a:close/>
                  <a:moveTo>
                    <a:pt x="179" y="158"/>
                  </a:moveTo>
                  <a:lnTo>
                    <a:pt x="212" y="138"/>
                  </a:lnTo>
                  <a:lnTo>
                    <a:pt x="218" y="146"/>
                  </a:lnTo>
                  <a:lnTo>
                    <a:pt x="183" y="166"/>
                  </a:lnTo>
                  <a:lnTo>
                    <a:pt x="179" y="158"/>
                  </a:lnTo>
                  <a:close/>
                  <a:moveTo>
                    <a:pt x="238" y="124"/>
                  </a:moveTo>
                  <a:lnTo>
                    <a:pt x="272" y="104"/>
                  </a:lnTo>
                  <a:lnTo>
                    <a:pt x="276" y="112"/>
                  </a:lnTo>
                  <a:lnTo>
                    <a:pt x="242" y="132"/>
                  </a:lnTo>
                  <a:lnTo>
                    <a:pt x="238" y="124"/>
                  </a:lnTo>
                  <a:close/>
                  <a:moveTo>
                    <a:pt x="296" y="88"/>
                  </a:moveTo>
                  <a:lnTo>
                    <a:pt x="330" y="70"/>
                  </a:lnTo>
                  <a:lnTo>
                    <a:pt x="336" y="78"/>
                  </a:lnTo>
                  <a:lnTo>
                    <a:pt x="302" y="98"/>
                  </a:lnTo>
                  <a:lnTo>
                    <a:pt x="296" y="88"/>
                  </a:lnTo>
                  <a:close/>
                  <a:moveTo>
                    <a:pt x="356" y="54"/>
                  </a:moveTo>
                  <a:lnTo>
                    <a:pt x="390" y="34"/>
                  </a:lnTo>
                  <a:lnTo>
                    <a:pt x="395" y="44"/>
                  </a:lnTo>
                  <a:lnTo>
                    <a:pt x="361" y="62"/>
                  </a:lnTo>
                  <a:lnTo>
                    <a:pt x="356" y="54"/>
                  </a:lnTo>
                  <a:close/>
                  <a:moveTo>
                    <a:pt x="415" y="20"/>
                  </a:moveTo>
                  <a:lnTo>
                    <a:pt x="449" y="0"/>
                  </a:lnTo>
                  <a:lnTo>
                    <a:pt x="454" y="8"/>
                  </a:lnTo>
                  <a:lnTo>
                    <a:pt x="421" y="28"/>
                  </a:lnTo>
                  <a:lnTo>
                    <a:pt x="415" y="2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70" name="Line 157">
              <a:extLst>
                <a:ext uri="{FF2B5EF4-FFF2-40B4-BE49-F238E27FC236}">
                  <a16:creationId xmlns:a16="http://schemas.microsoft.com/office/drawing/2014/main" id="{2771ED20-E435-2C06-86A8-39918CCA977D}"/>
                </a:ext>
              </a:extLst>
            </p:cNvPr>
            <p:cNvSpPr>
              <a:spLocks noChangeShapeType="1"/>
            </p:cNvSpPr>
            <p:nvPr/>
          </p:nvSpPr>
          <p:spPr bwMode="auto">
            <a:xfrm flipV="1">
              <a:off x="4713" y="3850"/>
              <a:ext cx="471" cy="29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71" name="Line 158">
              <a:extLst>
                <a:ext uri="{FF2B5EF4-FFF2-40B4-BE49-F238E27FC236}">
                  <a16:creationId xmlns:a16="http://schemas.microsoft.com/office/drawing/2014/main" id="{780BFF21-19E5-0A0D-1409-0A0B62C1545B}"/>
                </a:ext>
              </a:extLst>
            </p:cNvPr>
            <p:cNvSpPr>
              <a:spLocks noChangeShapeType="1"/>
            </p:cNvSpPr>
            <p:nvPr/>
          </p:nvSpPr>
          <p:spPr bwMode="auto">
            <a:xfrm>
              <a:off x="3706" y="3142"/>
              <a:ext cx="3"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72" name="Freeform 159">
              <a:extLst>
                <a:ext uri="{FF2B5EF4-FFF2-40B4-BE49-F238E27FC236}">
                  <a16:creationId xmlns:a16="http://schemas.microsoft.com/office/drawing/2014/main" id="{36F7B485-AE47-D311-994D-A77CAB619509}"/>
                </a:ext>
              </a:extLst>
            </p:cNvPr>
            <p:cNvSpPr>
              <a:spLocks noEditPoints="1"/>
            </p:cNvSpPr>
            <p:nvPr/>
          </p:nvSpPr>
          <p:spPr bwMode="auto">
            <a:xfrm>
              <a:off x="4174" y="2865"/>
              <a:ext cx="12" cy="999"/>
            </a:xfrm>
            <a:custGeom>
              <a:avLst/>
              <a:gdLst>
                <a:gd name="T0" fmla="*/ 10 w 12"/>
                <a:gd name="T1" fmla="*/ 40 h 999"/>
                <a:gd name="T2" fmla="*/ 0 w 12"/>
                <a:gd name="T3" fmla="*/ 0 h 999"/>
                <a:gd name="T4" fmla="*/ 10 w 12"/>
                <a:gd name="T5" fmla="*/ 69 h 999"/>
                <a:gd name="T6" fmla="*/ 1 w 12"/>
                <a:gd name="T7" fmla="*/ 108 h 999"/>
                <a:gd name="T8" fmla="*/ 10 w 12"/>
                <a:gd name="T9" fmla="*/ 69 h 999"/>
                <a:gd name="T10" fmla="*/ 10 w 12"/>
                <a:gd name="T11" fmla="*/ 176 h 999"/>
                <a:gd name="T12" fmla="*/ 1 w 12"/>
                <a:gd name="T13" fmla="*/ 137 h 999"/>
                <a:gd name="T14" fmla="*/ 10 w 12"/>
                <a:gd name="T15" fmla="*/ 205 h 999"/>
                <a:gd name="T16" fmla="*/ 1 w 12"/>
                <a:gd name="T17" fmla="*/ 245 h 999"/>
                <a:gd name="T18" fmla="*/ 10 w 12"/>
                <a:gd name="T19" fmla="*/ 205 h 999"/>
                <a:gd name="T20" fmla="*/ 10 w 12"/>
                <a:gd name="T21" fmla="*/ 313 h 999"/>
                <a:gd name="T22" fmla="*/ 1 w 12"/>
                <a:gd name="T23" fmla="*/ 275 h 999"/>
                <a:gd name="T24" fmla="*/ 10 w 12"/>
                <a:gd name="T25" fmla="*/ 343 h 999"/>
                <a:gd name="T26" fmla="*/ 1 w 12"/>
                <a:gd name="T27" fmla="*/ 382 h 999"/>
                <a:gd name="T28" fmla="*/ 10 w 12"/>
                <a:gd name="T29" fmla="*/ 343 h 999"/>
                <a:gd name="T30" fmla="*/ 10 w 12"/>
                <a:gd name="T31" fmla="*/ 451 h 999"/>
                <a:gd name="T32" fmla="*/ 1 w 12"/>
                <a:gd name="T33" fmla="*/ 411 h 999"/>
                <a:gd name="T34" fmla="*/ 10 w 12"/>
                <a:gd name="T35" fmla="*/ 480 h 999"/>
                <a:gd name="T36" fmla="*/ 1 w 12"/>
                <a:gd name="T37" fmla="*/ 519 h 999"/>
                <a:gd name="T38" fmla="*/ 10 w 12"/>
                <a:gd name="T39" fmla="*/ 480 h 999"/>
                <a:gd name="T40" fmla="*/ 12 w 12"/>
                <a:gd name="T41" fmla="*/ 587 h 999"/>
                <a:gd name="T42" fmla="*/ 1 w 12"/>
                <a:gd name="T43" fmla="*/ 549 h 999"/>
                <a:gd name="T44" fmla="*/ 12 w 12"/>
                <a:gd name="T45" fmla="*/ 617 h 999"/>
                <a:gd name="T46" fmla="*/ 1 w 12"/>
                <a:gd name="T47" fmla="*/ 657 h 999"/>
                <a:gd name="T48" fmla="*/ 12 w 12"/>
                <a:gd name="T49" fmla="*/ 617 h 999"/>
                <a:gd name="T50" fmla="*/ 12 w 12"/>
                <a:gd name="T51" fmla="*/ 725 h 999"/>
                <a:gd name="T52" fmla="*/ 1 w 12"/>
                <a:gd name="T53" fmla="*/ 686 h 999"/>
                <a:gd name="T54" fmla="*/ 12 w 12"/>
                <a:gd name="T55" fmla="*/ 754 h 999"/>
                <a:gd name="T56" fmla="*/ 1 w 12"/>
                <a:gd name="T57" fmla="*/ 793 h 999"/>
                <a:gd name="T58" fmla="*/ 12 w 12"/>
                <a:gd name="T59" fmla="*/ 754 h 999"/>
                <a:gd name="T60" fmla="*/ 12 w 12"/>
                <a:gd name="T61" fmla="*/ 862 h 999"/>
                <a:gd name="T62" fmla="*/ 1 w 12"/>
                <a:gd name="T63" fmla="*/ 823 h 999"/>
                <a:gd name="T64" fmla="*/ 12 w 12"/>
                <a:gd name="T65" fmla="*/ 892 h 999"/>
                <a:gd name="T66" fmla="*/ 2 w 12"/>
                <a:gd name="T67" fmla="*/ 931 h 999"/>
                <a:gd name="T68" fmla="*/ 12 w 12"/>
                <a:gd name="T69" fmla="*/ 892 h 999"/>
                <a:gd name="T70" fmla="*/ 12 w 12"/>
                <a:gd name="T71" fmla="*/ 999 h 999"/>
                <a:gd name="T72" fmla="*/ 2 w 12"/>
                <a:gd name="T73" fmla="*/ 960 h 9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
                <a:gd name="T112" fmla="*/ 0 h 999"/>
                <a:gd name="T113" fmla="*/ 12 w 12"/>
                <a:gd name="T114" fmla="*/ 999 h 9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 h="999">
                  <a:moveTo>
                    <a:pt x="10" y="0"/>
                  </a:moveTo>
                  <a:lnTo>
                    <a:pt x="10" y="40"/>
                  </a:lnTo>
                  <a:lnTo>
                    <a:pt x="0" y="40"/>
                  </a:lnTo>
                  <a:lnTo>
                    <a:pt x="0" y="0"/>
                  </a:lnTo>
                  <a:lnTo>
                    <a:pt x="10" y="0"/>
                  </a:lnTo>
                  <a:close/>
                  <a:moveTo>
                    <a:pt x="10" y="69"/>
                  </a:moveTo>
                  <a:lnTo>
                    <a:pt x="10" y="108"/>
                  </a:lnTo>
                  <a:lnTo>
                    <a:pt x="1" y="108"/>
                  </a:lnTo>
                  <a:lnTo>
                    <a:pt x="0" y="69"/>
                  </a:lnTo>
                  <a:lnTo>
                    <a:pt x="10" y="69"/>
                  </a:lnTo>
                  <a:close/>
                  <a:moveTo>
                    <a:pt x="10" y="137"/>
                  </a:moveTo>
                  <a:lnTo>
                    <a:pt x="10" y="176"/>
                  </a:lnTo>
                  <a:lnTo>
                    <a:pt x="1" y="176"/>
                  </a:lnTo>
                  <a:lnTo>
                    <a:pt x="1" y="137"/>
                  </a:lnTo>
                  <a:lnTo>
                    <a:pt x="10" y="137"/>
                  </a:lnTo>
                  <a:close/>
                  <a:moveTo>
                    <a:pt x="10" y="205"/>
                  </a:moveTo>
                  <a:lnTo>
                    <a:pt x="10" y="245"/>
                  </a:lnTo>
                  <a:lnTo>
                    <a:pt x="1" y="245"/>
                  </a:lnTo>
                  <a:lnTo>
                    <a:pt x="1" y="205"/>
                  </a:lnTo>
                  <a:lnTo>
                    <a:pt x="10" y="205"/>
                  </a:lnTo>
                  <a:close/>
                  <a:moveTo>
                    <a:pt x="10" y="275"/>
                  </a:moveTo>
                  <a:lnTo>
                    <a:pt x="10" y="313"/>
                  </a:lnTo>
                  <a:lnTo>
                    <a:pt x="1" y="313"/>
                  </a:lnTo>
                  <a:lnTo>
                    <a:pt x="1" y="275"/>
                  </a:lnTo>
                  <a:lnTo>
                    <a:pt x="10" y="275"/>
                  </a:lnTo>
                  <a:close/>
                  <a:moveTo>
                    <a:pt x="10" y="343"/>
                  </a:moveTo>
                  <a:lnTo>
                    <a:pt x="10" y="382"/>
                  </a:lnTo>
                  <a:lnTo>
                    <a:pt x="1" y="382"/>
                  </a:lnTo>
                  <a:lnTo>
                    <a:pt x="1" y="343"/>
                  </a:lnTo>
                  <a:lnTo>
                    <a:pt x="10" y="343"/>
                  </a:lnTo>
                  <a:close/>
                  <a:moveTo>
                    <a:pt x="10" y="411"/>
                  </a:moveTo>
                  <a:lnTo>
                    <a:pt x="10" y="451"/>
                  </a:lnTo>
                  <a:lnTo>
                    <a:pt x="1" y="451"/>
                  </a:lnTo>
                  <a:lnTo>
                    <a:pt x="1" y="411"/>
                  </a:lnTo>
                  <a:lnTo>
                    <a:pt x="10" y="411"/>
                  </a:lnTo>
                  <a:close/>
                  <a:moveTo>
                    <a:pt x="10" y="480"/>
                  </a:moveTo>
                  <a:lnTo>
                    <a:pt x="10" y="519"/>
                  </a:lnTo>
                  <a:lnTo>
                    <a:pt x="1" y="519"/>
                  </a:lnTo>
                  <a:lnTo>
                    <a:pt x="1" y="480"/>
                  </a:lnTo>
                  <a:lnTo>
                    <a:pt x="10" y="480"/>
                  </a:lnTo>
                  <a:close/>
                  <a:moveTo>
                    <a:pt x="10" y="549"/>
                  </a:moveTo>
                  <a:lnTo>
                    <a:pt x="12" y="587"/>
                  </a:lnTo>
                  <a:lnTo>
                    <a:pt x="1" y="587"/>
                  </a:lnTo>
                  <a:lnTo>
                    <a:pt x="1" y="549"/>
                  </a:lnTo>
                  <a:lnTo>
                    <a:pt x="10" y="549"/>
                  </a:lnTo>
                  <a:close/>
                  <a:moveTo>
                    <a:pt x="12" y="617"/>
                  </a:moveTo>
                  <a:lnTo>
                    <a:pt x="12" y="657"/>
                  </a:lnTo>
                  <a:lnTo>
                    <a:pt x="1" y="657"/>
                  </a:lnTo>
                  <a:lnTo>
                    <a:pt x="1" y="617"/>
                  </a:lnTo>
                  <a:lnTo>
                    <a:pt x="12" y="617"/>
                  </a:lnTo>
                  <a:close/>
                  <a:moveTo>
                    <a:pt x="12" y="686"/>
                  </a:moveTo>
                  <a:lnTo>
                    <a:pt x="12" y="725"/>
                  </a:lnTo>
                  <a:lnTo>
                    <a:pt x="1" y="725"/>
                  </a:lnTo>
                  <a:lnTo>
                    <a:pt x="1" y="686"/>
                  </a:lnTo>
                  <a:lnTo>
                    <a:pt x="12" y="686"/>
                  </a:lnTo>
                  <a:close/>
                  <a:moveTo>
                    <a:pt x="12" y="754"/>
                  </a:moveTo>
                  <a:lnTo>
                    <a:pt x="12" y="793"/>
                  </a:lnTo>
                  <a:lnTo>
                    <a:pt x="1" y="793"/>
                  </a:lnTo>
                  <a:lnTo>
                    <a:pt x="1" y="754"/>
                  </a:lnTo>
                  <a:lnTo>
                    <a:pt x="12" y="754"/>
                  </a:lnTo>
                  <a:close/>
                  <a:moveTo>
                    <a:pt x="12" y="823"/>
                  </a:moveTo>
                  <a:lnTo>
                    <a:pt x="12" y="862"/>
                  </a:lnTo>
                  <a:lnTo>
                    <a:pt x="2" y="862"/>
                  </a:lnTo>
                  <a:lnTo>
                    <a:pt x="1" y="823"/>
                  </a:lnTo>
                  <a:lnTo>
                    <a:pt x="12" y="823"/>
                  </a:lnTo>
                  <a:close/>
                  <a:moveTo>
                    <a:pt x="12" y="892"/>
                  </a:moveTo>
                  <a:lnTo>
                    <a:pt x="12" y="931"/>
                  </a:lnTo>
                  <a:lnTo>
                    <a:pt x="2" y="931"/>
                  </a:lnTo>
                  <a:lnTo>
                    <a:pt x="2" y="892"/>
                  </a:lnTo>
                  <a:lnTo>
                    <a:pt x="12" y="892"/>
                  </a:lnTo>
                  <a:close/>
                  <a:moveTo>
                    <a:pt x="12" y="960"/>
                  </a:moveTo>
                  <a:lnTo>
                    <a:pt x="12" y="999"/>
                  </a:lnTo>
                  <a:lnTo>
                    <a:pt x="2" y="999"/>
                  </a:lnTo>
                  <a:lnTo>
                    <a:pt x="2" y="960"/>
                  </a:lnTo>
                  <a:lnTo>
                    <a:pt x="12" y="96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73" name="Line 160">
              <a:extLst>
                <a:ext uri="{FF2B5EF4-FFF2-40B4-BE49-F238E27FC236}">
                  <a16:creationId xmlns:a16="http://schemas.microsoft.com/office/drawing/2014/main" id="{A6D558AA-C430-2258-CC2E-A24ED2421AA5}"/>
                </a:ext>
              </a:extLst>
            </p:cNvPr>
            <p:cNvSpPr>
              <a:spLocks noChangeShapeType="1"/>
            </p:cNvSpPr>
            <p:nvPr/>
          </p:nvSpPr>
          <p:spPr bwMode="auto">
            <a:xfrm>
              <a:off x="5174" y="2850"/>
              <a:ext cx="3" cy="100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74" name="Line 161">
              <a:extLst>
                <a:ext uri="{FF2B5EF4-FFF2-40B4-BE49-F238E27FC236}">
                  <a16:creationId xmlns:a16="http://schemas.microsoft.com/office/drawing/2014/main" id="{AB76A056-D3DD-6341-D3D4-3EE5073E94A2}"/>
                </a:ext>
              </a:extLst>
            </p:cNvPr>
            <p:cNvSpPr>
              <a:spLocks noChangeShapeType="1"/>
            </p:cNvSpPr>
            <p:nvPr/>
          </p:nvSpPr>
          <p:spPr bwMode="auto">
            <a:xfrm>
              <a:off x="4721" y="3142"/>
              <a:ext cx="2"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75" name="Line 162">
              <a:extLst>
                <a:ext uri="{FF2B5EF4-FFF2-40B4-BE49-F238E27FC236}">
                  <a16:creationId xmlns:a16="http://schemas.microsoft.com/office/drawing/2014/main" id="{E2CFB8E1-B39A-AD70-C1C3-EE5619F211FE}"/>
                </a:ext>
              </a:extLst>
            </p:cNvPr>
            <p:cNvSpPr>
              <a:spLocks noChangeShapeType="1"/>
            </p:cNvSpPr>
            <p:nvPr/>
          </p:nvSpPr>
          <p:spPr bwMode="auto">
            <a:xfrm flipV="1">
              <a:off x="3698" y="2857"/>
              <a:ext cx="462" cy="2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76" name="Line 163">
              <a:extLst>
                <a:ext uri="{FF2B5EF4-FFF2-40B4-BE49-F238E27FC236}">
                  <a16:creationId xmlns:a16="http://schemas.microsoft.com/office/drawing/2014/main" id="{D49CA4E3-ADFF-D203-C667-82EB7FE176F8}"/>
                </a:ext>
              </a:extLst>
            </p:cNvPr>
            <p:cNvSpPr>
              <a:spLocks noChangeShapeType="1"/>
            </p:cNvSpPr>
            <p:nvPr/>
          </p:nvSpPr>
          <p:spPr bwMode="auto">
            <a:xfrm flipV="1">
              <a:off x="4708" y="2854"/>
              <a:ext cx="457" cy="2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77" name="Freeform 164">
              <a:extLst>
                <a:ext uri="{FF2B5EF4-FFF2-40B4-BE49-F238E27FC236}">
                  <a16:creationId xmlns:a16="http://schemas.microsoft.com/office/drawing/2014/main" id="{80D2B2D8-01BF-1AC3-38B3-0DBDA8A42C83}"/>
                </a:ext>
              </a:extLst>
            </p:cNvPr>
            <p:cNvSpPr>
              <a:spLocks noEditPoints="1"/>
            </p:cNvSpPr>
            <p:nvPr/>
          </p:nvSpPr>
          <p:spPr bwMode="auto">
            <a:xfrm>
              <a:off x="4184" y="3859"/>
              <a:ext cx="1000" cy="11"/>
            </a:xfrm>
            <a:custGeom>
              <a:avLst/>
              <a:gdLst>
                <a:gd name="T0" fmla="*/ 39 w 1000"/>
                <a:gd name="T1" fmla="*/ 0 h 11"/>
                <a:gd name="T2" fmla="*/ 0 w 1000"/>
                <a:gd name="T3" fmla="*/ 11 h 11"/>
                <a:gd name="T4" fmla="*/ 69 w 1000"/>
                <a:gd name="T5" fmla="*/ 0 h 11"/>
                <a:gd name="T6" fmla="*/ 109 w 1000"/>
                <a:gd name="T7" fmla="*/ 11 h 11"/>
                <a:gd name="T8" fmla="*/ 69 w 1000"/>
                <a:gd name="T9" fmla="*/ 0 h 11"/>
                <a:gd name="T10" fmla="*/ 177 w 1000"/>
                <a:gd name="T11" fmla="*/ 0 h 11"/>
                <a:gd name="T12" fmla="*/ 138 w 1000"/>
                <a:gd name="T13" fmla="*/ 11 h 11"/>
                <a:gd name="T14" fmla="*/ 206 w 1000"/>
                <a:gd name="T15" fmla="*/ 0 h 11"/>
                <a:gd name="T16" fmla="*/ 245 w 1000"/>
                <a:gd name="T17" fmla="*/ 11 h 11"/>
                <a:gd name="T18" fmla="*/ 206 w 1000"/>
                <a:gd name="T19" fmla="*/ 0 h 11"/>
                <a:gd name="T20" fmla="*/ 314 w 1000"/>
                <a:gd name="T21" fmla="*/ 0 h 11"/>
                <a:gd name="T22" fmla="*/ 274 w 1000"/>
                <a:gd name="T23" fmla="*/ 11 h 11"/>
                <a:gd name="T24" fmla="*/ 344 w 1000"/>
                <a:gd name="T25" fmla="*/ 0 h 11"/>
                <a:gd name="T26" fmla="*/ 382 w 1000"/>
                <a:gd name="T27" fmla="*/ 11 h 11"/>
                <a:gd name="T28" fmla="*/ 344 w 1000"/>
                <a:gd name="T29" fmla="*/ 0 h 11"/>
                <a:gd name="T30" fmla="*/ 451 w 1000"/>
                <a:gd name="T31" fmla="*/ 0 h 11"/>
                <a:gd name="T32" fmla="*/ 412 w 1000"/>
                <a:gd name="T33" fmla="*/ 11 h 11"/>
                <a:gd name="T34" fmla="*/ 480 w 1000"/>
                <a:gd name="T35" fmla="*/ 0 h 11"/>
                <a:gd name="T36" fmla="*/ 520 w 1000"/>
                <a:gd name="T37" fmla="*/ 11 h 11"/>
                <a:gd name="T38" fmla="*/ 480 w 1000"/>
                <a:gd name="T39" fmla="*/ 0 h 11"/>
                <a:gd name="T40" fmla="*/ 588 w 1000"/>
                <a:gd name="T41" fmla="*/ 0 h 11"/>
                <a:gd name="T42" fmla="*/ 549 w 1000"/>
                <a:gd name="T43" fmla="*/ 11 h 11"/>
                <a:gd name="T44" fmla="*/ 618 w 1000"/>
                <a:gd name="T45" fmla="*/ 0 h 11"/>
                <a:gd name="T46" fmla="*/ 656 w 1000"/>
                <a:gd name="T47" fmla="*/ 11 h 11"/>
                <a:gd name="T48" fmla="*/ 618 w 1000"/>
                <a:gd name="T49" fmla="*/ 0 h 11"/>
                <a:gd name="T50" fmla="*/ 726 w 1000"/>
                <a:gd name="T51" fmla="*/ 0 h 11"/>
                <a:gd name="T52" fmla="*/ 686 w 1000"/>
                <a:gd name="T53" fmla="*/ 11 h 11"/>
                <a:gd name="T54" fmla="*/ 755 w 1000"/>
                <a:gd name="T55" fmla="*/ 0 h 11"/>
                <a:gd name="T56" fmla="*/ 794 w 1000"/>
                <a:gd name="T57" fmla="*/ 11 h 11"/>
                <a:gd name="T58" fmla="*/ 755 w 1000"/>
                <a:gd name="T59" fmla="*/ 0 h 11"/>
                <a:gd name="T60" fmla="*/ 862 w 1000"/>
                <a:gd name="T61" fmla="*/ 0 h 11"/>
                <a:gd name="T62" fmla="*/ 823 w 1000"/>
                <a:gd name="T63" fmla="*/ 11 h 11"/>
                <a:gd name="T64" fmla="*/ 892 w 1000"/>
                <a:gd name="T65" fmla="*/ 0 h 11"/>
                <a:gd name="T66" fmla="*/ 932 w 1000"/>
                <a:gd name="T67" fmla="*/ 11 h 11"/>
                <a:gd name="T68" fmla="*/ 892 w 1000"/>
                <a:gd name="T69" fmla="*/ 0 h 11"/>
                <a:gd name="T70" fmla="*/ 1000 w 1000"/>
                <a:gd name="T71" fmla="*/ 0 h 11"/>
                <a:gd name="T72" fmla="*/ 961 w 1000"/>
                <a:gd name="T73" fmla="*/ 11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0"/>
                <a:gd name="T112" fmla="*/ 0 h 11"/>
                <a:gd name="T113" fmla="*/ 1000 w 1000"/>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0" h="11">
                  <a:moveTo>
                    <a:pt x="0" y="0"/>
                  </a:moveTo>
                  <a:lnTo>
                    <a:pt x="39" y="0"/>
                  </a:lnTo>
                  <a:lnTo>
                    <a:pt x="39" y="11"/>
                  </a:lnTo>
                  <a:lnTo>
                    <a:pt x="0" y="11"/>
                  </a:lnTo>
                  <a:lnTo>
                    <a:pt x="0" y="0"/>
                  </a:lnTo>
                  <a:close/>
                  <a:moveTo>
                    <a:pt x="69" y="0"/>
                  </a:moveTo>
                  <a:lnTo>
                    <a:pt x="109" y="0"/>
                  </a:lnTo>
                  <a:lnTo>
                    <a:pt x="109" y="11"/>
                  </a:lnTo>
                  <a:lnTo>
                    <a:pt x="69" y="11"/>
                  </a:lnTo>
                  <a:lnTo>
                    <a:pt x="69" y="0"/>
                  </a:lnTo>
                  <a:close/>
                  <a:moveTo>
                    <a:pt x="138" y="0"/>
                  </a:moveTo>
                  <a:lnTo>
                    <a:pt x="177" y="0"/>
                  </a:lnTo>
                  <a:lnTo>
                    <a:pt x="177" y="11"/>
                  </a:lnTo>
                  <a:lnTo>
                    <a:pt x="138" y="11"/>
                  </a:lnTo>
                  <a:lnTo>
                    <a:pt x="138" y="0"/>
                  </a:lnTo>
                  <a:close/>
                  <a:moveTo>
                    <a:pt x="206" y="0"/>
                  </a:moveTo>
                  <a:lnTo>
                    <a:pt x="245" y="0"/>
                  </a:lnTo>
                  <a:lnTo>
                    <a:pt x="245" y="11"/>
                  </a:lnTo>
                  <a:lnTo>
                    <a:pt x="206" y="11"/>
                  </a:lnTo>
                  <a:lnTo>
                    <a:pt x="206" y="0"/>
                  </a:lnTo>
                  <a:close/>
                  <a:moveTo>
                    <a:pt x="274" y="0"/>
                  </a:moveTo>
                  <a:lnTo>
                    <a:pt x="314" y="0"/>
                  </a:lnTo>
                  <a:lnTo>
                    <a:pt x="314" y="11"/>
                  </a:lnTo>
                  <a:lnTo>
                    <a:pt x="274" y="11"/>
                  </a:lnTo>
                  <a:lnTo>
                    <a:pt x="274" y="0"/>
                  </a:lnTo>
                  <a:close/>
                  <a:moveTo>
                    <a:pt x="344" y="0"/>
                  </a:moveTo>
                  <a:lnTo>
                    <a:pt x="382" y="0"/>
                  </a:lnTo>
                  <a:lnTo>
                    <a:pt x="382" y="11"/>
                  </a:lnTo>
                  <a:lnTo>
                    <a:pt x="344" y="11"/>
                  </a:lnTo>
                  <a:lnTo>
                    <a:pt x="344" y="0"/>
                  </a:lnTo>
                  <a:close/>
                  <a:moveTo>
                    <a:pt x="412" y="0"/>
                  </a:moveTo>
                  <a:lnTo>
                    <a:pt x="451" y="0"/>
                  </a:lnTo>
                  <a:lnTo>
                    <a:pt x="451" y="11"/>
                  </a:lnTo>
                  <a:lnTo>
                    <a:pt x="412" y="11"/>
                  </a:lnTo>
                  <a:lnTo>
                    <a:pt x="412" y="0"/>
                  </a:lnTo>
                  <a:close/>
                  <a:moveTo>
                    <a:pt x="480" y="0"/>
                  </a:moveTo>
                  <a:lnTo>
                    <a:pt x="520" y="0"/>
                  </a:lnTo>
                  <a:lnTo>
                    <a:pt x="520" y="11"/>
                  </a:lnTo>
                  <a:lnTo>
                    <a:pt x="480" y="11"/>
                  </a:lnTo>
                  <a:lnTo>
                    <a:pt x="480" y="0"/>
                  </a:lnTo>
                  <a:close/>
                  <a:moveTo>
                    <a:pt x="549" y="0"/>
                  </a:moveTo>
                  <a:lnTo>
                    <a:pt x="588" y="0"/>
                  </a:lnTo>
                  <a:lnTo>
                    <a:pt x="588" y="11"/>
                  </a:lnTo>
                  <a:lnTo>
                    <a:pt x="549" y="11"/>
                  </a:lnTo>
                  <a:lnTo>
                    <a:pt x="549" y="0"/>
                  </a:lnTo>
                  <a:close/>
                  <a:moveTo>
                    <a:pt x="618" y="0"/>
                  </a:moveTo>
                  <a:lnTo>
                    <a:pt x="656" y="0"/>
                  </a:lnTo>
                  <a:lnTo>
                    <a:pt x="656" y="11"/>
                  </a:lnTo>
                  <a:lnTo>
                    <a:pt x="618" y="11"/>
                  </a:lnTo>
                  <a:lnTo>
                    <a:pt x="618" y="0"/>
                  </a:lnTo>
                  <a:close/>
                  <a:moveTo>
                    <a:pt x="686" y="0"/>
                  </a:moveTo>
                  <a:lnTo>
                    <a:pt x="726" y="0"/>
                  </a:lnTo>
                  <a:lnTo>
                    <a:pt x="726" y="11"/>
                  </a:lnTo>
                  <a:lnTo>
                    <a:pt x="686" y="11"/>
                  </a:lnTo>
                  <a:lnTo>
                    <a:pt x="686" y="0"/>
                  </a:lnTo>
                  <a:close/>
                  <a:moveTo>
                    <a:pt x="755" y="0"/>
                  </a:moveTo>
                  <a:lnTo>
                    <a:pt x="794" y="0"/>
                  </a:lnTo>
                  <a:lnTo>
                    <a:pt x="794" y="11"/>
                  </a:lnTo>
                  <a:lnTo>
                    <a:pt x="755" y="11"/>
                  </a:lnTo>
                  <a:lnTo>
                    <a:pt x="755" y="0"/>
                  </a:lnTo>
                  <a:close/>
                  <a:moveTo>
                    <a:pt x="823" y="0"/>
                  </a:moveTo>
                  <a:lnTo>
                    <a:pt x="862" y="0"/>
                  </a:lnTo>
                  <a:lnTo>
                    <a:pt x="862" y="11"/>
                  </a:lnTo>
                  <a:lnTo>
                    <a:pt x="823" y="11"/>
                  </a:lnTo>
                  <a:lnTo>
                    <a:pt x="823" y="0"/>
                  </a:lnTo>
                  <a:close/>
                  <a:moveTo>
                    <a:pt x="892" y="0"/>
                  </a:moveTo>
                  <a:lnTo>
                    <a:pt x="932" y="0"/>
                  </a:lnTo>
                  <a:lnTo>
                    <a:pt x="932" y="11"/>
                  </a:lnTo>
                  <a:lnTo>
                    <a:pt x="892" y="11"/>
                  </a:lnTo>
                  <a:lnTo>
                    <a:pt x="892" y="0"/>
                  </a:lnTo>
                  <a:close/>
                  <a:moveTo>
                    <a:pt x="961" y="0"/>
                  </a:moveTo>
                  <a:lnTo>
                    <a:pt x="1000" y="0"/>
                  </a:lnTo>
                  <a:lnTo>
                    <a:pt x="1000" y="11"/>
                  </a:lnTo>
                  <a:lnTo>
                    <a:pt x="961" y="11"/>
                  </a:lnTo>
                  <a:lnTo>
                    <a:pt x="961"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7978" name="Line 165">
              <a:extLst>
                <a:ext uri="{FF2B5EF4-FFF2-40B4-BE49-F238E27FC236}">
                  <a16:creationId xmlns:a16="http://schemas.microsoft.com/office/drawing/2014/main" id="{864363E1-E652-FB17-56F5-099E21A52106}"/>
                </a:ext>
              </a:extLst>
            </p:cNvPr>
            <p:cNvSpPr>
              <a:spLocks noChangeShapeType="1"/>
            </p:cNvSpPr>
            <p:nvPr/>
          </p:nvSpPr>
          <p:spPr bwMode="auto">
            <a:xfrm>
              <a:off x="3716" y="3133"/>
              <a:ext cx="100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79" name="Line 166">
              <a:extLst>
                <a:ext uri="{FF2B5EF4-FFF2-40B4-BE49-F238E27FC236}">
                  <a16:creationId xmlns:a16="http://schemas.microsoft.com/office/drawing/2014/main" id="{C400F779-49EC-11B4-758E-5ABD0B5EE287}"/>
                </a:ext>
              </a:extLst>
            </p:cNvPr>
            <p:cNvSpPr>
              <a:spLocks noChangeShapeType="1"/>
            </p:cNvSpPr>
            <p:nvPr/>
          </p:nvSpPr>
          <p:spPr bwMode="auto">
            <a:xfrm>
              <a:off x="3710" y="4148"/>
              <a:ext cx="100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80" name="Line 167">
              <a:extLst>
                <a:ext uri="{FF2B5EF4-FFF2-40B4-BE49-F238E27FC236}">
                  <a16:creationId xmlns:a16="http://schemas.microsoft.com/office/drawing/2014/main" id="{2A237AC0-02F8-81E3-09D3-067472042FE5}"/>
                </a:ext>
              </a:extLst>
            </p:cNvPr>
            <p:cNvSpPr>
              <a:spLocks noChangeShapeType="1"/>
            </p:cNvSpPr>
            <p:nvPr/>
          </p:nvSpPr>
          <p:spPr bwMode="auto">
            <a:xfrm>
              <a:off x="4156" y="2852"/>
              <a:ext cx="100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81" name="Freeform 168">
              <a:extLst>
                <a:ext uri="{FF2B5EF4-FFF2-40B4-BE49-F238E27FC236}">
                  <a16:creationId xmlns:a16="http://schemas.microsoft.com/office/drawing/2014/main" id="{5EB8E549-4AC4-00D4-3247-AA8206A84FC0}"/>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82" name="Freeform 169">
              <a:extLst>
                <a:ext uri="{FF2B5EF4-FFF2-40B4-BE49-F238E27FC236}">
                  <a16:creationId xmlns:a16="http://schemas.microsoft.com/office/drawing/2014/main" id="{674A8EAA-D193-7204-13F3-5225155875A3}"/>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83" name="Freeform 170">
              <a:extLst>
                <a:ext uri="{FF2B5EF4-FFF2-40B4-BE49-F238E27FC236}">
                  <a16:creationId xmlns:a16="http://schemas.microsoft.com/office/drawing/2014/main" id="{2DA1C020-4AF5-3FF0-731F-763C2235EF0E}"/>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84" name="Freeform 171">
              <a:extLst>
                <a:ext uri="{FF2B5EF4-FFF2-40B4-BE49-F238E27FC236}">
                  <a16:creationId xmlns:a16="http://schemas.microsoft.com/office/drawing/2014/main" id="{AFAF1A5E-479A-1A97-92CD-E4A2C1454C4D}"/>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85" name="Freeform 172">
              <a:extLst>
                <a:ext uri="{FF2B5EF4-FFF2-40B4-BE49-F238E27FC236}">
                  <a16:creationId xmlns:a16="http://schemas.microsoft.com/office/drawing/2014/main" id="{65B60B6B-B267-9E46-5B61-E0240E2F9AA9}"/>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86" name="Freeform 173">
              <a:extLst>
                <a:ext uri="{FF2B5EF4-FFF2-40B4-BE49-F238E27FC236}">
                  <a16:creationId xmlns:a16="http://schemas.microsoft.com/office/drawing/2014/main" id="{A8C82B0C-6BC0-DC42-E6C1-1769150AC61F}"/>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87" name="Freeform 174">
              <a:extLst>
                <a:ext uri="{FF2B5EF4-FFF2-40B4-BE49-F238E27FC236}">
                  <a16:creationId xmlns:a16="http://schemas.microsoft.com/office/drawing/2014/main" id="{78DBA965-1240-8CE7-5D7B-202F68F11CE4}"/>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88" name="Freeform 175">
              <a:extLst>
                <a:ext uri="{FF2B5EF4-FFF2-40B4-BE49-F238E27FC236}">
                  <a16:creationId xmlns:a16="http://schemas.microsoft.com/office/drawing/2014/main" id="{0BFC0E5E-3DCB-175F-E4D8-27632769ED07}"/>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89" name="Freeform 176">
              <a:extLst>
                <a:ext uri="{FF2B5EF4-FFF2-40B4-BE49-F238E27FC236}">
                  <a16:creationId xmlns:a16="http://schemas.microsoft.com/office/drawing/2014/main" id="{59B35599-4F7F-F938-DDBE-94F81D7278A7}"/>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90" name="Freeform 177">
              <a:extLst>
                <a:ext uri="{FF2B5EF4-FFF2-40B4-BE49-F238E27FC236}">
                  <a16:creationId xmlns:a16="http://schemas.microsoft.com/office/drawing/2014/main" id="{98E3DF73-CB1F-D2AB-9120-55CD7EC4BF4C}"/>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91" name="Freeform 178">
              <a:extLst>
                <a:ext uri="{FF2B5EF4-FFF2-40B4-BE49-F238E27FC236}">
                  <a16:creationId xmlns:a16="http://schemas.microsoft.com/office/drawing/2014/main" id="{C18DFDF6-0B91-4C3A-0FFA-2E33E0650B6C}"/>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92" name="Freeform 179">
              <a:extLst>
                <a:ext uri="{FF2B5EF4-FFF2-40B4-BE49-F238E27FC236}">
                  <a16:creationId xmlns:a16="http://schemas.microsoft.com/office/drawing/2014/main" id="{E3948928-A23A-B6F9-D66D-017A001F59B6}"/>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93" name="Freeform 180">
              <a:extLst>
                <a:ext uri="{FF2B5EF4-FFF2-40B4-BE49-F238E27FC236}">
                  <a16:creationId xmlns:a16="http://schemas.microsoft.com/office/drawing/2014/main" id="{0F98F857-2D11-822A-8A31-1CFA2F51C0C4}"/>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94" name="Freeform 181">
              <a:extLst>
                <a:ext uri="{FF2B5EF4-FFF2-40B4-BE49-F238E27FC236}">
                  <a16:creationId xmlns:a16="http://schemas.microsoft.com/office/drawing/2014/main" id="{E7CF98C0-A257-024B-B4C4-DCE302DC1D11}"/>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95" name="Freeform 182">
              <a:extLst>
                <a:ext uri="{FF2B5EF4-FFF2-40B4-BE49-F238E27FC236}">
                  <a16:creationId xmlns:a16="http://schemas.microsoft.com/office/drawing/2014/main" id="{43D187B1-7CFB-F9AA-C471-22BADAD608AA}"/>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96" name="Freeform 183">
              <a:extLst>
                <a:ext uri="{FF2B5EF4-FFF2-40B4-BE49-F238E27FC236}">
                  <a16:creationId xmlns:a16="http://schemas.microsoft.com/office/drawing/2014/main" id="{1155D57D-C4F0-F0EA-C40A-7C18C135D4BC}"/>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97" name="Freeform 184">
              <a:extLst>
                <a:ext uri="{FF2B5EF4-FFF2-40B4-BE49-F238E27FC236}">
                  <a16:creationId xmlns:a16="http://schemas.microsoft.com/office/drawing/2014/main" id="{99B729FC-C29B-6470-0AE1-F131FD3EC2A4}"/>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7998" name="Freeform 185">
              <a:extLst>
                <a:ext uri="{FF2B5EF4-FFF2-40B4-BE49-F238E27FC236}">
                  <a16:creationId xmlns:a16="http://schemas.microsoft.com/office/drawing/2014/main" id="{56DB639D-1BE9-6519-7669-E33F6EB2A074}"/>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7999" name="Freeform 186">
              <a:extLst>
                <a:ext uri="{FF2B5EF4-FFF2-40B4-BE49-F238E27FC236}">
                  <a16:creationId xmlns:a16="http://schemas.microsoft.com/office/drawing/2014/main" id="{B8C73B82-7783-03E0-6B3E-3C0052C1E563}"/>
                </a:ext>
              </a:extLst>
            </p:cNvPr>
            <p:cNvSpPr>
              <a:spLocks noEditPoints="1"/>
            </p:cNvSpPr>
            <p:nvPr/>
          </p:nvSpPr>
          <p:spPr bwMode="auto">
            <a:xfrm>
              <a:off x="4435" y="3463"/>
              <a:ext cx="1006" cy="39"/>
            </a:xfrm>
            <a:custGeom>
              <a:avLst/>
              <a:gdLst>
                <a:gd name="T0" fmla="*/ 0 w 1006"/>
                <a:gd name="T1" fmla="*/ 9 h 39"/>
                <a:gd name="T2" fmla="*/ 957 w 1006"/>
                <a:gd name="T3" fmla="*/ 9 h 39"/>
                <a:gd name="T4" fmla="*/ 957 w 1006"/>
                <a:gd name="T5" fmla="*/ 29 h 39"/>
                <a:gd name="T6" fmla="*/ 0 w 1006"/>
                <a:gd name="T7" fmla="*/ 29 h 39"/>
                <a:gd name="T8" fmla="*/ 0 w 1006"/>
                <a:gd name="T9" fmla="*/ 9 h 39"/>
                <a:gd name="T10" fmla="*/ 948 w 1006"/>
                <a:gd name="T11" fmla="*/ 0 h 39"/>
                <a:gd name="T12" fmla="*/ 1006 w 1006"/>
                <a:gd name="T13" fmla="*/ 19 h 39"/>
                <a:gd name="T14" fmla="*/ 948 w 1006"/>
                <a:gd name="T15" fmla="*/ 39 h 39"/>
                <a:gd name="T16" fmla="*/ 948 w 1006"/>
                <a:gd name="T17" fmla="*/ 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6"/>
                <a:gd name="T28" fmla="*/ 0 h 39"/>
                <a:gd name="T29" fmla="*/ 1006 w 1006"/>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6" h="39">
                  <a:moveTo>
                    <a:pt x="0" y="9"/>
                  </a:moveTo>
                  <a:lnTo>
                    <a:pt x="957" y="9"/>
                  </a:lnTo>
                  <a:lnTo>
                    <a:pt x="957" y="29"/>
                  </a:lnTo>
                  <a:lnTo>
                    <a:pt x="0" y="29"/>
                  </a:lnTo>
                  <a:lnTo>
                    <a:pt x="0" y="9"/>
                  </a:lnTo>
                  <a:close/>
                  <a:moveTo>
                    <a:pt x="948" y="0"/>
                  </a:moveTo>
                  <a:lnTo>
                    <a:pt x="1006" y="19"/>
                  </a:lnTo>
                  <a:lnTo>
                    <a:pt x="948" y="39"/>
                  </a:lnTo>
                  <a:lnTo>
                    <a:pt x="948"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8000" name="Freeform 187">
              <a:extLst>
                <a:ext uri="{FF2B5EF4-FFF2-40B4-BE49-F238E27FC236}">
                  <a16:creationId xmlns:a16="http://schemas.microsoft.com/office/drawing/2014/main" id="{33641A87-EC21-B578-7427-0BCBFBD22753}"/>
                </a:ext>
              </a:extLst>
            </p:cNvPr>
            <p:cNvSpPr>
              <a:spLocks noEditPoints="1"/>
            </p:cNvSpPr>
            <p:nvPr/>
          </p:nvSpPr>
          <p:spPr bwMode="auto">
            <a:xfrm>
              <a:off x="4417" y="2474"/>
              <a:ext cx="39" cy="1007"/>
            </a:xfrm>
            <a:custGeom>
              <a:avLst/>
              <a:gdLst>
                <a:gd name="T0" fmla="*/ 30 w 39"/>
                <a:gd name="T1" fmla="*/ 50 h 1007"/>
                <a:gd name="T2" fmla="*/ 31 w 39"/>
                <a:gd name="T3" fmla="*/ 1007 h 1007"/>
                <a:gd name="T4" fmla="*/ 11 w 39"/>
                <a:gd name="T5" fmla="*/ 1007 h 1007"/>
                <a:gd name="T6" fmla="*/ 10 w 39"/>
                <a:gd name="T7" fmla="*/ 50 h 1007"/>
                <a:gd name="T8" fmla="*/ 30 w 39"/>
                <a:gd name="T9" fmla="*/ 50 h 1007"/>
                <a:gd name="T10" fmla="*/ 0 w 39"/>
                <a:gd name="T11" fmla="*/ 59 h 1007"/>
                <a:gd name="T12" fmla="*/ 19 w 39"/>
                <a:gd name="T13" fmla="*/ 0 h 1007"/>
                <a:gd name="T14" fmla="*/ 39 w 39"/>
                <a:gd name="T15" fmla="*/ 59 h 1007"/>
                <a:gd name="T16" fmla="*/ 0 w 39"/>
                <a:gd name="T17" fmla="*/ 59 h 1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1007"/>
                <a:gd name="T29" fmla="*/ 39 w 39"/>
                <a:gd name="T30" fmla="*/ 1007 h 1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1007">
                  <a:moveTo>
                    <a:pt x="30" y="50"/>
                  </a:moveTo>
                  <a:lnTo>
                    <a:pt x="31" y="1007"/>
                  </a:lnTo>
                  <a:lnTo>
                    <a:pt x="11" y="1007"/>
                  </a:lnTo>
                  <a:lnTo>
                    <a:pt x="10" y="50"/>
                  </a:lnTo>
                  <a:lnTo>
                    <a:pt x="30" y="50"/>
                  </a:lnTo>
                  <a:close/>
                  <a:moveTo>
                    <a:pt x="0" y="59"/>
                  </a:moveTo>
                  <a:lnTo>
                    <a:pt x="19" y="0"/>
                  </a:lnTo>
                  <a:lnTo>
                    <a:pt x="39" y="59"/>
                  </a:lnTo>
                  <a:lnTo>
                    <a:pt x="0" y="59"/>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8001" name="Rectangle 188">
              <a:extLst>
                <a:ext uri="{FF2B5EF4-FFF2-40B4-BE49-F238E27FC236}">
                  <a16:creationId xmlns:a16="http://schemas.microsoft.com/office/drawing/2014/main" id="{B41585F3-7B0C-3243-7F67-3C629414936D}"/>
                </a:ext>
              </a:extLst>
            </p:cNvPr>
            <p:cNvSpPr>
              <a:spLocks noChangeArrowheads="1"/>
            </p:cNvSpPr>
            <p:nvPr/>
          </p:nvSpPr>
          <p:spPr bwMode="auto">
            <a:xfrm>
              <a:off x="5493" y="3372"/>
              <a:ext cx="1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02" name="Rectangle 189">
              <a:extLst>
                <a:ext uri="{FF2B5EF4-FFF2-40B4-BE49-F238E27FC236}">
                  <a16:creationId xmlns:a16="http://schemas.microsoft.com/office/drawing/2014/main" id="{2DEE2426-38BD-94CF-B08C-335AF844DF30}"/>
                </a:ext>
              </a:extLst>
            </p:cNvPr>
            <p:cNvSpPr>
              <a:spLocks noChangeArrowheads="1"/>
            </p:cNvSpPr>
            <p:nvPr/>
          </p:nvSpPr>
          <p:spPr bwMode="auto">
            <a:xfrm>
              <a:off x="4875" y="3195"/>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b</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03" name="Rectangle 190">
              <a:extLst>
                <a:ext uri="{FF2B5EF4-FFF2-40B4-BE49-F238E27FC236}">
                  <a16:creationId xmlns:a16="http://schemas.microsoft.com/office/drawing/2014/main" id="{BC02F2DB-54CA-CAF2-0F54-CDFACC298417}"/>
                </a:ext>
              </a:extLst>
            </p:cNvPr>
            <p:cNvSpPr>
              <a:spLocks noChangeArrowheads="1"/>
            </p:cNvSpPr>
            <p:nvPr/>
          </p:nvSpPr>
          <p:spPr bwMode="auto">
            <a:xfrm>
              <a:off x="4376" y="2250"/>
              <a:ext cx="9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c</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04" name="Rectangle 197">
              <a:extLst>
                <a:ext uri="{FF2B5EF4-FFF2-40B4-BE49-F238E27FC236}">
                  <a16:creationId xmlns:a16="http://schemas.microsoft.com/office/drawing/2014/main" id="{F10CEB51-23DF-B111-85F8-5AAD8BFCD7B1}"/>
                </a:ext>
              </a:extLst>
            </p:cNvPr>
            <p:cNvSpPr>
              <a:spLocks noChangeArrowheads="1"/>
            </p:cNvSpPr>
            <p:nvPr/>
          </p:nvSpPr>
          <p:spPr bwMode="auto">
            <a:xfrm>
              <a:off x="4300" y="3465"/>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05" name="Freeform 198">
              <a:extLst>
                <a:ext uri="{FF2B5EF4-FFF2-40B4-BE49-F238E27FC236}">
                  <a16:creationId xmlns:a16="http://schemas.microsoft.com/office/drawing/2014/main" id="{7BDC907B-A281-EBC1-703D-1CE8FECDDC1A}"/>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06" name="Freeform 199">
              <a:extLst>
                <a:ext uri="{FF2B5EF4-FFF2-40B4-BE49-F238E27FC236}">
                  <a16:creationId xmlns:a16="http://schemas.microsoft.com/office/drawing/2014/main" id="{5DAB13C5-D4DB-F230-5654-3F96F2E99BC9}"/>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07" name="Freeform 200">
              <a:extLst>
                <a:ext uri="{FF2B5EF4-FFF2-40B4-BE49-F238E27FC236}">
                  <a16:creationId xmlns:a16="http://schemas.microsoft.com/office/drawing/2014/main" id="{F690826B-E14B-57B9-605D-CF30A8DB4746}"/>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08" name="Freeform 201">
              <a:extLst>
                <a:ext uri="{FF2B5EF4-FFF2-40B4-BE49-F238E27FC236}">
                  <a16:creationId xmlns:a16="http://schemas.microsoft.com/office/drawing/2014/main" id="{F9002804-9BD7-06F5-46B7-288B493C285E}"/>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09" name="Freeform 202">
              <a:extLst>
                <a:ext uri="{FF2B5EF4-FFF2-40B4-BE49-F238E27FC236}">
                  <a16:creationId xmlns:a16="http://schemas.microsoft.com/office/drawing/2014/main" id="{577C1334-E2C6-0178-A792-064BFE392AA5}"/>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10" name="Freeform 203">
              <a:extLst>
                <a:ext uri="{FF2B5EF4-FFF2-40B4-BE49-F238E27FC236}">
                  <a16:creationId xmlns:a16="http://schemas.microsoft.com/office/drawing/2014/main" id="{EB3CA6BE-B1B2-03D4-E370-189C3EC31004}"/>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11" name="Freeform 204">
              <a:extLst>
                <a:ext uri="{FF2B5EF4-FFF2-40B4-BE49-F238E27FC236}">
                  <a16:creationId xmlns:a16="http://schemas.microsoft.com/office/drawing/2014/main" id="{E0203BDF-5A60-59CF-F62C-FC156597BB2F}"/>
                </a:ext>
              </a:extLst>
            </p:cNvPr>
            <p:cNvSpPr>
              <a:spLocks noEditPoints="1"/>
            </p:cNvSpPr>
            <p:nvPr/>
          </p:nvSpPr>
          <p:spPr bwMode="auto">
            <a:xfrm>
              <a:off x="4442" y="3245"/>
              <a:ext cx="376" cy="241"/>
            </a:xfrm>
            <a:custGeom>
              <a:avLst/>
              <a:gdLst>
                <a:gd name="T0" fmla="*/ 0 w 376"/>
                <a:gd name="T1" fmla="*/ 225 h 241"/>
                <a:gd name="T2" fmla="*/ 329 w 376"/>
                <a:gd name="T3" fmla="*/ 18 h 241"/>
                <a:gd name="T4" fmla="*/ 340 w 376"/>
                <a:gd name="T5" fmla="*/ 35 h 241"/>
                <a:gd name="T6" fmla="*/ 10 w 376"/>
                <a:gd name="T7" fmla="*/ 241 h 241"/>
                <a:gd name="T8" fmla="*/ 0 w 376"/>
                <a:gd name="T9" fmla="*/ 225 h 241"/>
                <a:gd name="T10" fmla="*/ 315 w 376"/>
                <a:gd name="T11" fmla="*/ 15 h 241"/>
                <a:gd name="T12" fmla="*/ 376 w 376"/>
                <a:gd name="T13" fmla="*/ 0 h 241"/>
                <a:gd name="T14" fmla="*/ 336 w 376"/>
                <a:gd name="T15" fmla="*/ 49 h 241"/>
                <a:gd name="T16" fmla="*/ 315 w 376"/>
                <a:gd name="T17" fmla="*/ 1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241"/>
                <a:gd name="T29" fmla="*/ 376 w 376"/>
                <a:gd name="T30" fmla="*/ 241 h 2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241">
                  <a:moveTo>
                    <a:pt x="0" y="225"/>
                  </a:moveTo>
                  <a:lnTo>
                    <a:pt x="329" y="18"/>
                  </a:lnTo>
                  <a:lnTo>
                    <a:pt x="340" y="35"/>
                  </a:lnTo>
                  <a:lnTo>
                    <a:pt x="10" y="241"/>
                  </a:lnTo>
                  <a:lnTo>
                    <a:pt x="0" y="225"/>
                  </a:lnTo>
                  <a:close/>
                  <a:moveTo>
                    <a:pt x="315" y="15"/>
                  </a:moveTo>
                  <a:lnTo>
                    <a:pt x="376" y="0"/>
                  </a:lnTo>
                  <a:lnTo>
                    <a:pt x="336" y="49"/>
                  </a:lnTo>
                  <a:lnTo>
                    <a:pt x="315" y="15"/>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8012" name="Freeform 205">
              <a:extLst>
                <a:ext uri="{FF2B5EF4-FFF2-40B4-BE49-F238E27FC236}">
                  <a16:creationId xmlns:a16="http://schemas.microsoft.com/office/drawing/2014/main" id="{8188033E-4CC4-7165-7A0F-C4F26A84485D}"/>
                </a:ext>
              </a:extLst>
            </p:cNvPr>
            <p:cNvSpPr>
              <a:spLocks noEditPoints="1"/>
            </p:cNvSpPr>
            <p:nvPr/>
          </p:nvSpPr>
          <p:spPr bwMode="auto">
            <a:xfrm>
              <a:off x="3714" y="3859"/>
              <a:ext cx="454" cy="269"/>
            </a:xfrm>
            <a:custGeom>
              <a:avLst/>
              <a:gdLst>
                <a:gd name="T0" fmla="*/ 0 w 454"/>
                <a:gd name="T1" fmla="*/ 261 h 269"/>
                <a:gd name="T2" fmla="*/ 34 w 454"/>
                <a:gd name="T3" fmla="*/ 241 h 269"/>
                <a:gd name="T4" fmla="*/ 39 w 454"/>
                <a:gd name="T5" fmla="*/ 249 h 269"/>
                <a:gd name="T6" fmla="*/ 5 w 454"/>
                <a:gd name="T7" fmla="*/ 269 h 269"/>
                <a:gd name="T8" fmla="*/ 0 w 454"/>
                <a:gd name="T9" fmla="*/ 261 h 269"/>
                <a:gd name="T10" fmla="*/ 60 w 454"/>
                <a:gd name="T11" fmla="*/ 226 h 269"/>
                <a:gd name="T12" fmla="*/ 93 w 454"/>
                <a:gd name="T13" fmla="*/ 207 h 269"/>
                <a:gd name="T14" fmla="*/ 99 w 454"/>
                <a:gd name="T15" fmla="*/ 215 h 269"/>
                <a:gd name="T16" fmla="*/ 65 w 454"/>
                <a:gd name="T17" fmla="*/ 235 h 269"/>
                <a:gd name="T18" fmla="*/ 60 w 454"/>
                <a:gd name="T19" fmla="*/ 226 h 269"/>
                <a:gd name="T20" fmla="*/ 119 w 454"/>
                <a:gd name="T21" fmla="*/ 192 h 269"/>
                <a:gd name="T22" fmla="*/ 153 w 454"/>
                <a:gd name="T23" fmla="*/ 172 h 269"/>
                <a:gd name="T24" fmla="*/ 158 w 454"/>
                <a:gd name="T25" fmla="*/ 181 h 269"/>
                <a:gd name="T26" fmla="*/ 123 w 454"/>
                <a:gd name="T27" fmla="*/ 200 h 269"/>
                <a:gd name="T28" fmla="*/ 119 w 454"/>
                <a:gd name="T29" fmla="*/ 192 h 269"/>
                <a:gd name="T30" fmla="*/ 179 w 454"/>
                <a:gd name="T31" fmla="*/ 158 h 269"/>
                <a:gd name="T32" fmla="*/ 212 w 454"/>
                <a:gd name="T33" fmla="*/ 138 h 269"/>
                <a:gd name="T34" fmla="*/ 218 w 454"/>
                <a:gd name="T35" fmla="*/ 146 h 269"/>
                <a:gd name="T36" fmla="*/ 183 w 454"/>
                <a:gd name="T37" fmla="*/ 166 h 269"/>
                <a:gd name="T38" fmla="*/ 179 w 454"/>
                <a:gd name="T39" fmla="*/ 158 h 269"/>
                <a:gd name="T40" fmla="*/ 238 w 454"/>
                <a:gd name="T41" fmla="*/ 124 h 269"/>
                <a:gd name="T42" fmla="*/ 272 w 454"/>
                <a:gd name="T43" fmla="*/ 104 h 269"/>
                <a:gd name="T44" fmla="*/ 276 w 454"/>
                <a:gd name="T45" fmla="*/ 112 h 269"/>
                <a:gd name="T46" fmla="*/ 242 w 454"/>
                <a:gd name="T47" fmla="*/ 132 h 269"/>
                <a:gd name="T48" fmla="*/ 238 w 454"/>
                <a:gd name="T49" fmla="*/ 124 h 269"/>
                <a:gd name="T50" fmla="*/ 296 w 454"/>
                <a:gd name="T51" fmla="*/ 88 h 269"/>
                <a:gd name="T52" fmla="*/ 330 w 454"/>
                <a:gd name="T53" fmla="*/ 70 h 269"/>
                <a:gd name="T54" fmla="*/ 336 w 454"/>
                <a:gd name="T55" fmla="*/ 78 h 269"/>
                <a:gd name="T56" fmla="*/ 302 w 454"/>
                <a:gd name="T57" fmla="*/ 98 h 269"/>
                <a:gd name="T58" fmla="*/ 296 w 454"/>
                <a:gd name="T59" fmla="*/ 88 h 269"/>
                <a:gd name="T60" fmla="*/ 356 w 454"/>
                <a:gd name="T61" fmla="*/ 54 h 269"/>
                <a:gd name="T62" fmla="*/ 390 w 454"/>
                <a:gd name="T63" fmla="*/ 34 h 269"/>
                <a:gd name="T64" fmla="*/ 395 w 454"/>
                <a:gd name="T65" fmla="*/ 44 h 269"/>
                <a:gd name="T66" fmla="*/ 361 w 454"/>
                <a:gd name="T67" fmla="*/ 62 h 269"/>
                <a:gd name="T68" fmla="*/ 356 w 454"/>
                <a:gd name="T69" fmla="*/ 54 h 269"/>
                <a:gd name="T70" fmla="*/ 415 w 454"/>
                <a:gd name="T71" fmla="*/ 20 h 269"/>
                <a:gd name="T72" fmla="*/ 449 w 454"/>
                <a:gd name="T73" fmla="*/ 0 h 269"/>
                <a:gd name="T74" fmla="*/ 454 w 454"/>
                <a:gd name="T75" fmla="*/ 8 h 269"/>
                <a:gd name="T76" fmla="*/ 421 w 454"/>
                <a:gd name="T77" fmla="*/ 28 h 269"/>
                <a:gd name="T78" fmla="*/ 415 w 454"/>
                <a:gd name="T79" fmla="*/ 20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4"/>
                <a:gd name="T121" fmla="*/ 0 h 269"/>
                <a:gd name="T122" fmla="*/ 454 w 454"/>
                <a:gd name="T123" fmla="*/ 269 h 2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4" h="269">
                  <a:moveTo>
                    <a:pt x="0" y="261"/>
                  </a:moveTo>
                  <a:lnTo>
                    <a:pt x="34" y="241"/>
                  </a:lnTo>
                  <a:lnTo>
                    <a:pt x="39" y="249"/>
                  </a:lnTo>
                  <a:lnTo>
                    <a:pt x="5" y="269"/>
                  </a:lnTo>
                  <a:lnTo>
                    <a:pt x="0" y="261"/>
                  </a:lnTo>
                  <a:close/>
                  <a:moveTo>
                    <a:pt x="60" y="226"/>
                  </a:moveTo>
                  <a:lnTo>
                    <a:pt x="93" y="207"/>
                  </a:lnTo>
                  <a:lnTo>
                    <a:pt x="99" y="215"/>
                  </a:lnTo>
                  <a:lnTo>
                    <a:pt x="65" y="235"/>
                  </a:lnTo>
                  <a:lnTo>
                    <a:pt x="60" y="226"/>
                  </a:lnTo>
                  <a:close/>
                  <a:moveTo>
                    <a:pt x="119" y="192"/>
                  </a:moveTo>
                  <a:lnTo>
                    <a:pt x="153" y="172"/>
                  </a:lnTo>
                  <a:lnTo>
                    <a:pt x="158" y="181"/>
                  </a:lnTo>
                  <a:lnTo>
                    <a:pt x="123" y="200"/>
                  </a:lnTo>
                  <a:lnTo>
                    <a:pt x="119" y="192"/>
                  </a:lnTo>
                  <a:close/>
                  <a:moveTo>
                    <a:pt x="179" y="158"/>
                  </a:moveTo>
                  <a:lnTo>
                    <a:pt x="212" y="138"/>
                  </a:lnTo>
                  <a:lnTo>
                    <a:pt x="218" y="146"/>
                  </a:lnTo>
                  <a:lnTo>
                    <a:pt x="183" y="166"/>
                  </a:lnTo>
                  <a:lnTo>
                    <a:pt x="179" y="158"/>
                  </a:lnTo>
                  <a:close/>
                  <a:moveTo>
                    <a:pt x="238" y="124"/>
                  </a:moveTo>
                  <a:lnTo>
                    <a:pt x="272" y="104"/>
                  </a:lnTo>
                  <a:lnTo>
                    <a:pt x="276" y="112"/>
                  </a:lnTo>
                  <a:lnTo>
                    <a:pt x="242" y="132"/>
                  </a:lnTo>
                  <a:lnTo>
                    <a:pt x="238" y="124"/>
                  </a:lnTo>
                  <a:close/>
                  <a:moveTo>
                    <a:pt x="296" y="88"/>
                  </a:moveTo>
                  <a:lnTo>
                    <a:pt x="330" y="70"/>
                  </a:lnTo>
                  <a:lnTo>
                    <a:pt x="336" y="78"/>
                  </a:lnTo>
                  <a:lnTo>
                    <a:pt x="302" y="98"/>
                  </a:lnTo>
                  <a:lnTo>
                    <a:pt x="296" y="88"/>
                  </a:lnTo>
                  <a:close/>
                  <a:moveTo>
                    <a:pt x="356" y="54"/>
                  </a:moveTo>
                  <a:lnTo>
                    <a:pt x="390" y="34"/>
                  </a:lnTo>
                  <a:lnTo>
                    <a:pt x="395" y="44"/>
                  </a:lnTo>
                  <a:lnTo>
                    <a:pt x="361" y="62"/>
                  </a:lnTo>
                  <a:lnTo>
                    <a:pt x="356" y="54"/>
                  </a:lnTo>
                  <a:close/>
                  <a:moveTo>
                    <a:pt x="415" y="20"/>
                  </a:moveTo>
                  <a:lnTo>
                    <a:pt x="449" y="0"/>
                  </a:lnTo>
                  <a:lnTo>
                    <a:pt x="454" y="8"/>
                  </a:lnTo>
                  <a:lnTo>
                    <a:pt x="421" y="28"/>
                  </a:lnTo>
                  <a:lnTo>
                    <a:pt x="415" y="2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8013" name="Line 206">
              <a:extLst>
                <a:ext uri="{FF2B5EF4-FFF2-40B4-BE49-F238E27FC236}">
                  <a16:creationId xmlns:a16="http://schemas.microsoft.com/office/drawing/2014/main" id="{A8083154-4CC9-4C89-9494-97289A934D6B}"/>
                </a:ext>
              </a:extLst>
            </p:cNvPr>
            <p:cNvSpPr>
              <a:spLocks noChangeShapeType="1"/>
            </p:cNvSpPr>
            <p:nvPr/>
          </p:nvSpPr>
          <p:spPr bwMode="auto">
            <a:xfrm flipV="1">
              <a:off x="4713" y="3850"/>
              <a:ext cx="471" cy="29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14" name="Line 207">
              <a:extLst>
                <a:ext uri="{FF2B5EF4-FFF2-40B4-BE49-F238E27FC236}">
                  <a16:creationId xmlns:a16="http://schemas.microsoft.com/office/drawing/2014/main" id="{DC64663A-8C09-806B-2FDB-A389EA436336}"/>
                </a:ext>
              </a:extLst>
            </p:cNvPr>
            <p:cNvSpPr>
              <a:spLocks noChangeShapeType="1"/>
            </p:cNvSpPr>
            <p:nvPr/>
          </p:nvSpPr>
          <p:spPr bwMode="auto">
            <a:xfrm>
              <a:off x="3706" y="3142"/>
              <a:ext cx="3"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15" name="Freeform 208">
              <a:extLst>
                <a:ext uri="{FF2B5EF4-FFF2-40B4-BE49-F238E27FC236}">
                  <a16:creationId xmlns:a16="http://schemas.microsoft.com/office/drawing/2014/main" id="{D698588C-5CFE-D53B-D219-3A36E821673F}"/>
                </a:ext>
              </a:extLst>
            </p:cNvPr>
            <p:cNvSpPr>
              <a:spLocks noEditPoints="1"/>
            </p:cNvSpPr>
            <p:nvPr/>
          </p:nvSpPr>
          <p:spPr bwMode="auto">
            <a:xfrm>
              <a:off x="4174" y="2865"/>
              <a:ext cx="12" cy="999"/>
            </a:xfrm>
            <a:custGeom>
              <a:avLst/>
              <a:gdLst>
                <a:gd name="T0" fmla="*/ 10 w 12"/>
                <a:gd name="T1" fmla="*/ 40 h 999"/>
                <a:gd name="T2" fmla="*/ 0 w 12"/>
                <a:gd name="T3" fmla="*/ 0 h 999"/>
                <a:gd name="T4" fmla="*/ 10 w 12"/>
                <a:gd name="T5" fmla="*/ 69 h 999"/>
                <a:gd name="T6" fmla="*/ 1 w 12"/>
                <a:gd name="T7" fmla="*/ 108 h 999"/>
                <a:gd name="T8" fmla="*/ 10 w 12"/>
                <a:gd name="T9" fmla="*/ 69 h 999"/>
                <a:gd name="T10" fmla="*/ 10 w 12"/>
                <a:gd name="T11" fmla="*/ 176 h 999"/>
                <a:gd name="T12" fmla="*/ 1 w 12"/>
                <a:gd name="T13" fmla="*/ 137 h 999"/>
                <a:gd name="T14" fmla="*/ 10 w 12"/>
                <a:gd name="T15" fmla="*/ 205 h 999"/>
                <a:gd name="T16" fmla="*/ 1 w 12"/>
                <a:gd name="T17" fmla="*/ 245 h 999"/>
                <a:gd name="T18" fmla="*/ 10 w 12"/>
                <a:gd name="T19" fmla="*/ 205 h 999"/>
                <a:gd name="T20" fmla="*/ 10 w 12"/>
                <a:gd name="T21" fmla="*/ 313 h 999"/>
                <a:gd name="T22" fmla="*/ 1 w 12"/>
                <a:gd name="T23" fmla="*/ 275 h 999"/>
                <a:gd name="T24" fmla="*/ 10 w 12"/>
                <a:gd name="T25" fmla="*/ 343 h 999"/>
                <a:gd name="T26" fmla="*/ 1 w 12"/>
                <a:gd name="T27" fmla="*/ 382 h 999"/>
                <a:gd name="T28" fmla="*/ 10 w 12"/>
                <a:gd name="T29" fmla="*/ 343 h 999"/>
                <a:gd name="T30" fmla="*/ 10 w 12"/>
                <a:gd name="T31" fmla="*/ 451 h 999"/>
                <a:gd name="T32" fmla="*/ 1 w 12"/>
                <a:gd name="T33" fmla="*/ 411 h 999"/>
                <a:gd name="T34" fmla="*/ 10 w 12"/>
                <a:gd name="T35" fmla="*/ 480 h 999"/>
                <a:gd name="T36" fmla="*/ 1 w 12"/>
                <a:gd name="T37" fmla="*/ 519 h 999"/>
                <a:gd name="T38" fmla="*/ 10 w 12"/>
                <a:gd name="T39" fmla="*/ 480 h 999"/>
                <a:gd name="T40" fmla="*/ 12 w 12"/>
                <a:gd name="T41" fmla="*/ 587 h 999"/>
                <a:gd name="T42" fmla="*/ 1 w 12"/>
                <a:gd name="T43" fmla="*/ 549 h 999"/>
                <a:gd name="T44" fmla="*/ 12 w 12"/>
                <a:gd name="T45" fmla="*/ 617 h 999"/>
                <a:gd name="T46" fmla="*/ 1 w 12"/>
                <a:gd name="T47" fmla="*/ 657 h 999"/>
                <a:gd name="T48" fmla="*/ 12 w 12"/>
                <a:gd name="T49" fmla="*/ 617 h 999"/>
                <a:gd name="T50" fmla="*/ 12 w 12"/>
                <a:gd name="T51" fmla="*/ 725 h 999"/>
                <a:gd name="T52" fmla="*/ 1 w 12"/>
                <a:gd name="T53" fmla="*/ 686 h 999"/>
                <a:gd name="T54" fmla="*/ 12 w 12"/>
                <a:gd name="T55" fmla="*/ 754 h 999"/>
                <a:gd name="T56" fmla="*/ 1 w 12"/>
                <a:gd name="T57" fmla="*/ 793 h 999"/>
                <a:gd name="T58" fmla="*/ 12 w 12"/>
                <a:gd name="T59" fmla="*/ 754 h 999"/>
                <a:gd name="T60" fmla="*/ 12 w 12"/>
                <a:gd name="T61" fmla="*/ 862 h 999"/>
                <a:gd name="T62" fmla="*/ 1 w 12"/>
                <a:gd name="T63" fmla="*/ 823 h 999"/>
                <a:gd name="T64" fmla="*/ 12 w 12"/>
                <a:gd name="T65" fmla="*/ 892 h 999"/>
                <a:gd name="T66" fmla="*/ 2 w 12"/>
                <a:gd name="T67" fmla="*/ 931 h 999"/>
                <a:gd name="T68" fmla="*/ 12 w 12"/>
                <a:gd name="T69" fmla="*/ 892 h 999"/>
                <a:gd name="T70" fmla="*/ 12 w 12"/>
                <a:gd name="T71" fmla="*/ 999 h 999"/>
                <a:gd name="T72" fmla="*/ 2 w 12"/>
                <a:gd name="T73" fmla="*/ 960 h 9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
                <a:gd name="T112" fmla="*/ 0 h 999"/>
                <a:gd name="T113" fmla="*/ 12 w 12"/>
                <a:gd name="T114" fmla="*/ 999 h 9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 h="999">
                  <a:moveTo>
                    <a:pt x="10" y="0"/>
                  </a:moveTo>
                  <a:lnTo>
                    <a:pt x="10" y="40"/>
                  </a:lnTo>
                  <a:lnTo>
                    <a:pt x="0" y="40"/>
                  </a:lnTo>
                  <a:lnTo>
                    <a:pt x="0" y="0"/>
                  </a:lnTo>
                  <a:lnTo>
                    <a:pt x="10" y="0"/>
                  </a:lnTo>
                  <a:close/>
                  <a:moveTo>
                    <a:pt x="10" y="69"/>
                  </a:moveTo>
                  <a:lnTo>
                    <a:pt x="10" y="108"/>
                  </a:lnTo>
                  <a:lnTo>
                    <a:pt x="1" y="108"/>
                  </a:lnTo>
                  <a:lnTo>
                    <a:pt x="0" y="69"/>
                  </a:lnTo>
                  <a:lnTo>
                    <a:pt x="10" y="69"/>
                  </a:lnTo>
                  <a:close/>
                  <a:moveTo>
                    <a:pt x="10" y="137"/>
                  </a:moveTo>
                  <a:lnTo>
                    <a:pt x="10" y="176"/>
                  </a:lnTo>
                  <a:lnTo>
                    <a:pt x="1" y="176"/>
                  </a:lnTo>
                  <a:lnTo>
                    <a:pt x="1" y="137"/>
                  </a:lnTo>
                  <a:lnTo>
                    <a:pt x="10" y="137"/>
                  </a:lnTo>
                  <a:close/>
                  <a:moveTo>
                    <a:pt x="10" y="205"/>
                  </a:moveTo>
                  <a:lnTo>
                    <a:pt x="10" y="245"/>
                  </a:lnTo>
                  <a:lnTo>
                    <a:pt x="1" y="245"/>
                  </a:lnTo>
                  <a:lnTo>
                    <a:pt x="1" y="205"/>
                  </a:lnTo>
                  <a:lnTo>
                    <a:pt x="10" y="205"/>
                  </a:lnTo>
                  <a:close/>
                  <a:moveTo>
                    <a:pt x="10" y="275"/>
                  </a:moveTo>
                  <a:lnTo>
                    <a:pt x="10" y="313"/>
                  </a:lnTo>
                  <a:lnTo>
                    <a:pt x="1" y="313"/>
                  </a:lnTo>
                  <a:lnTo>
                    <a:pt x="1" y="275"/>
                  </a:lnTo>
                  <a:lnTo>
                    <a:pt x="10" y="275"/>
                  </a:lnTo>
                  <a:close/>
                  <a:moveTo>
                    <a:pt x="10" y="343"/>
                  </a:moveTo>
                  <a:lnTo>
                    <a:pt x="10" y="382"/>
                  </a:lnTo>
                  <a:lnTo>
                    <a:pt x="1" y="382"/>
                  </a:lnTo>
                  <a:lnTo>
                    <a:pt x="1" y="343"/>
                  </a:lnTo>
                  <a:lnTo>
                    <a:pt x="10" y="343"/>
                  </a:lnTo>
                  <a:close/>
                  <a:moveTo>
                    <a:pt x="10" y="411"/>
                  </a:moveTo>
                  <a:lnTo>
                    <a:pt x="10" y="451"/>
                  </a:lnTo>
                  <a:lnTo>
                    <a:pt x="1" y="451"/>
                  </a:lnTo>
                  <a:lnTo>
                    <a:pt x="1" y="411"/>
                  </a:lnTo>
                  <a:lnTo>
                    <a:pt x="10" y="411"/>
                  </a:lnTo>
                  <a:close/>
                  <a:moveTo>
                    <a:pt x="10" y="480"/>
                  </a:moveTo>
                  <a:lnTo>
                    <a:pt x="10" y="519"/>
                  </a:lnTo>
                  <a:lnTo>
                    <a:pt x="1" y="519"/>
                  </a:lnTo>
                  <a:lnTo>
                    <a:pt x="1" y="480"/>
                  </a:lnTo>
                  <a:lnTo>
                    <a:pt x="10" y="480"/>
                  </a:lnTo>
                  <a:close/>
                  <a:moveTo>
                    <a:pt x="10" y="549"/>
                  </a:moveTo>
                  <a:lnTo>
                    <a:pt x="12" y="587"/>
                  </a:lnTo>
                  <a:lnTo>
                    <a:pt x="1" y="587"/>
                  </a:lnTo>
                  <a:lnTo>
                    <a:pt x="1" y="549"/>
                  </a:lnTo>
                  <a:lnTo>
                    <a:pt x="10" y="549"/>
                  </a:lnTo>
                  <a:close/>
                  <a:moveTo>
                    <a:pt x="12" y="617"/>
                  </a:moveTo>
                  <a:lnTo>
                    <a:pt x="12" y="657"/>
                  </a:lnTo>
                  <a:lnTo>
                    <a:pt x="1" y="657"/>
                  </a:lnTo>
                  <a:lnTo>
                    <a:pt x="1" y="617"/>
                  </a:lnTo>
                  <a:lnTo>
                    <a:pt x="12" y="617"/>
                  </a:lnTo>
                  <a:close/>
                  <a:moveTo>
                    <a:pt x="12" y="686"/>
                  </a:moveTo>
                  <a:lnTo>
                    <a:pt x="12" y="725"/>
                  </a:lnTo>
                  <a:lnTo>
                    <a:pt x="1" y="725"/>
                  </a:lnTo>
                  <a:lnTo>
                    <a:pt x="1" y="686"/>
                  </a:lnTo>
                  <a:lnTo>
                    <a:pt x="12" y="686"/>
                  </a:lnTo>
                  <a:close/>
                  <a:moveTo>
                    <a:pt x="12" y="754"/>
                  </a:moveTo>
                  <a:lnTo>
                    <a:pt x="12" y="793"/>
                  </a:lnTo>
                  <a:lnTo>
                    <a:pt x="1" y="793"/>
                  </a:lnTo>
                  <a:lnTo>
                    <a:pt x="1" y="754"/>
                  </a:lnTo>
                  <a:lnTo>
                    <a:pt x="12" y="754"/>
                  </a:lnTo>
                  <a:close/>
                  <a:moveTo>
                    <a:pt x="12" y="823"/>
                  </a:moveTo>
                  <a:lnTo>
                    <a:pt x="12" y="862"/>
                  </a:lnTo>
                  <a:lnTo>
                    <a:pt x="2" y="862"/>
                  </a:lnTo>
                  <a:lnTo>
                    <a:pt x="1" y="823"/>
                  </a:lnTo>
                  <a:lnTo>
                    <a:pt x="12" y="823"/>
                  </a:lnTo>
                  <a:close/>
                  <a:moveTo>
                    <a:pt x="12" y="892"/>
                  </a:moveTo>
                  <a:lnTo>
                    <a:pt x="12" y="931"/>
                  </a:lnTo>
                  <a:lnTo>
                    <a:pt x="2" y="931"/>
                  </a:lnTo>
                  <a:lnTo>
                    <a:pt x="2" y="892"/>
                  </a:lnTo>
                  <a:lnTo>
                    <a:pt x="12" y="892"/>
                  </a:lnTo>
                  <a:close/>
                  <a:moveTo>
                    <a:pt x="12" y="960"/>
                  </a:moveTo>
                  <a:lnTo>
                    <a:pt x="12" y="999"/>
                  </a:lnTo>
                  <a:lnTo>
                    <a:pt x="2" y="999"/>
                  </a:lnTo>
                  <a:lnTo>
                    <a:pt x="2" y="960"/>
                  </a:lnTo>
                  <a:lnTo>
                    <a:pt x="12" y="96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8016" name="Line 209">
              <a:extLst>
                <a:ext uri="{FF2B5EF4-FFF2-40B4-BE49-F238E27FC236}">
                  <a16:creationId xmlns:a16="http://schemas.microsoft.com/office/drawing/2014/main" id="{1CC5035A-FFCC-84E7-7E14-BE98F6C52C4B}"/>
                </a:ext>
              </a:extLst>
            </p:cNvPr>
            <p:cNvSpPr>
              <a:spLocks noChangeShapeType="1"/>
            </p:cNvSpPr>
            <p:nvPr/>
          </p:nvSpPr>
          <p:spPr bwMode="auto">
            <a:xfrm>
              <a:off x="5174" y="2850"/>
              <a:ext cx="3" cy="100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17" name="Line 210">
              <a:extLst>
                <a:ext uri="{FF2B5EF4-FFF2-40B4-BE49-F238E27FC236}">
                  <a16:creationId xmlns:a16="http://schemas.microsoft.com/office/drawing/2014/main" id="{991ACD5A-780A-2DBF-81A3-7C1E8512FCFA}"/>
                </a:ext>
              </a:extLst>
            </p:cNvPr>
            <p:cNvSpPr>
              <a:spLocks noChangeShapeType="1"/>
            </p:cNvSpPr>
            <p:nvPr/>
          </p:nvSpPr>
          <p:spPr bwMode="auto">
            <a:xfrm>
              <a:off x="4721" y="3142"/>
              <a:ext cx="2"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18" name="Line 211">
              <a:extLst>
                <a:ext uri="{FF2B5EF4-FFF2-40B4-BE49-F238E27FC236}">
                  <a16:creationId xmlns:a16="http://schemas.microsoft.com/office/drawing/2014/main" id="{4C51E18C-F706-6272-0E25-F4397362A152}"/>
                </a:ext>
              </a:extLst>
            </p:cNvPr>
            <p:cNvSpPr>
              <a:spLocks noChangeShapeType="1"/>
            </p:cNvSpPr>
            <p:nvPr/>
          </p:nvSpPr>
          <p:spPr bwMode="auto">
            <a:xfrm flipV="1">
              <a:off x="3698" y="2857"/>
              <a:ext cx="462" cy="2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19" name="Line 212">
              <a:extLst>
                <a:ext uri="{FF2B5EF4-FFF2-40B4-BE49-F238E27FC236}">
                  <a16:creationId xmlns:a16="http://schemas.microsoft.com/office/drawing/2014/main" id="{0EEB0BD2-2AF6-DBC0-E83D-A23AB94D0806}"/>
                </a:ext>
              </a:extLst>
            </p:cNvPr>
            <p:cNvSpPr>
              <a:spLocks noChangeShapeType="1"/>
            </p:cNvSpPr>
            <p:nvPr/>
          </p:nvSpPr>
          <p:spPr bwMode="auto">
            <a:xfrm flipV="1">
              <a:off x="4708" y="2854"/>
              <a:ext cx="457" cy="2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20" name="Freeform 213">
              <a:extLst>
                <a:ext uri="{FF2B5EF4-FFF2-40B4-BE49-F238E27FC236}">
                  <a16:creationId xmlns:a16="http://schemas.microsoft.com/office/drawing/2014/main" id="{1A3F597B-9299-4A5D-3E96-E5E56DA3C353}"/>
                </a:ext>
              </a:extLst>
            </p:cNvPr>
            <p:cNvSpPr>
              <a:spLocks noEditPoints="1"/>
            </p:cNvSpPr>
            <p:nvPr/>
          </p:nvSpPr>
          <p:spPr bwMode="auto">
            <a:xfrm>
              <a:off x="4184" y="3859"/>
              <a:ext cx="1000" cy="11"/>
            </a:xfrm>
            <a:custGeom>
              <a:avLst/>
              <a:gdLst>
                <a:gd name="T0" fmla="*/ 39 w 1000"/>
                <a:gd name="T1" fmla="*/ 0 h 11"/>
                <a:gd name="T2" fmla="*/ 0 w 1000"/>
                <a:gd name="T3" fmla="*/ 11 h 11"/>
                <a:gd name="T4" fmla="*/ 69 w 1000"/>
                <a:gd name="T5" fmla="*/ 0 h 11"/>
                <a:gd name="T6" fmla="*/ 109 w 1000"/>
                <a:gd name="T7" fmla="*/ 11 h 11"/>
                <a:gd name="T8" fmla="*/ 69 w 1000"/>
                <a:gd name="T9" fmla="*/ 0 h 11"/>
                <a:gd name="T10" fmla="*/ 177 w 1000"/>
                <a:gd name="T11" fmla="*/ 0 h 11"/>
                <a:gd name="T12" fmla="*/ 138 w 1000"/>
                <a:gd name="T13" fmla="*/ 11 h 11"/>
                <a:gd name="T14" fmla="*/ 206 w 1000"/>
                <a:gd name="T15" fmla="*/ 0 h 11"/>
                <a:gd name="T16" fmla="*/ 245 w 1000"/>
                <a:gd name="T17" fmla="*/ 11 h 11"/>
                <a:gd name="T18" fmla="*/ 206 w 1000"/>
                <a:gd name="T19" fmla="*/ 0 h 11"/>
                <a:gd name="T20" fmla="*/ 314 w 1000"/>
                <a:gd name="T21" fmla="*/ 0 h 11"/>
                <a:gd name="T22" fmla="*/ 274 w 1000"/>
                <a:gd name="T23" fmla="*/ 11 h 11"/>
                <a:gd name="T24" fmla="*/ 344 w 1000"/>
                <a:gd name="T25" fmla="*/ 0 h 11"/>
                <a:gd name="T26" fmla="*/ 382 w 1000"/>
                <a:gd name="T27" fmla="*/ 11 h 11"/>
                <a:gd name="T28" fmla="*/ 344 w 1000"/>
                <a:gd name="T29" fmla="*/ 0 h 11"/>
                <a:gd name="T30" fmla="*/ 451 w 1000"/>
                <a:gd name="T31" fmla="*/ 0 h 11"/>
                <a:gd name="T32" fmla="*/ 412 w 1000"/>
                <a:gd name="T33" fmla="*/ 11 h 11"/>
                <a:gd name="T34" fmla="*/ 480 w 1000"/>
                <a:gd name="T35" fmla="*/ 0 h 11"/>
                <a:gd name="T36" fmla="*/ 520 w 1000"/>
                <a:gd name="T37" fmla="*/ 11 h 11"/>
                <a:gd name="T38" fmla="*/ 480 w 1000"/>
                <a:gd name="T39" fmla="*/ 0 h 11"/>
                <a:gd name="T40" fmla="*/ 588 w 1000"/>
                <a:gd name="T41" fmla="*/ 0 h 11"/>
                <a:gd name="T42" fmla="*/ 549 w 1000"/>
                <a:gd name="T43" fmla="*/ 11 h 11"/>
                <a:gd name="T44" fmla="*/ 618 w 1000"/>
                <a:gd name="T45" fmla="*/ 0 h 11"/>
                <a:gd name="T46" fmla="*/ 656 w 1000"/>
                <a:gd name="T47" fmla="*/ 11 h 11"/>
                <a:gd name="T48" fmla="*/ 618 w 1000"/>
                <a:gd name="T49" fmla="*/ 0 h 11"/>
                <a:gd name="T50" fmla="*/ 726 w 1000"/>
                <a:gd name="T51" fmla="*/ 0 h 11"/>
                <a:gd name="T52" fmla="*/ 686 w 1000"/>
                <a:gd name="T53" fmla="*/ 11 h 11"/>
                <a:gd name="T54" fmla="*/ 755 w 1000"/>
                <a:gd name="T55" fmla="*/ 0 h 11"/>
                <a:gd name="T56" fmla="*/ 794 w 1000"/>
                <a:gd name="T57" fmla="*/ 11 h 11"/>
                <a:gd name="T58" fmla="*/ 755 w 1000"/>
                <a:gd name="T59" fmla="*/ 0 h 11"/>
                <a:gd name="T60" fmla="*/ 862 w 1000"/>
                <a:gd name="T61" fmla="*/ 0 h 11"/>
                <a:gd name="T62" fmla="*/ 823 w 1000"/>
                <a:gd name="T63" fmla="*/ 11 h 11"/>
                <a:gd name="T64" fmla="*/ 892 w 1000"/>
                <a:gd name="T65" fmla="*/ 0 h 11"/>
                <a:gd name="T66" fmla="*/ 932 w 1000"/>
                <a:gd name="T67" fmla="*/ 11 h 11"/>
                <a:gd name="T68" fmla="*/ 892 w 1000"/>
                <a:gd name="T69" fmla="*/ 0 h 11"/>
                <a:gd name="T70" fmla="*/ 1000 w 1000"/>
                <a:gd name="T71" fmla="*/ 0 h 11"/>
                <a:gd name="T72" fmla="*/ 961 w 1000"/>
                <a:gd name="T73" fmla="*/ 11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0"/>
                <a:gd name="T112" fmla="*/ 0 h 11"/>
                <a:gd name="T113" fmla="*/ 1000 w 1000"/>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0" h="11">
                  <a:moveTo>
                    <a:pt x="0" y="0"/>
                  </a:moveTo>
                  <a:lnTo>
                    <a:pt x="39" y="0"/>
                  </a:lnTo>
                  <a:lnTo>
                    <a:pt x="39" y="11"/>
                  </a:lnTo>
                  <a:lnTo>
                    <a:pt x="0" y="11"/>
                  </a:lnTo>
                  <a:lnTo>
                    <a:pt x="0" y="0"/>
                  </a:lnTo>
                  <a:close/>
                  <a:moveTo>
                    <a:pt x="69" y="0"/>
                  </a:moveTo>
                  <a:lnTo>
                    <a:pt x="109" y="0"/>
                  </a:lnTo>
                  <a:lnTo>
                    <a:pt x="109" y="11"/>
                  </a:lnTo>
                  <a:lnTo>
                    <a:pt x="69" y="11"/>
                  </a:lnTo>
                  <a:lnTo>
                    <a:pt x="69" y="0"/>
                  </a:lnTo>
                  <a:close/>
                  <a:moveTo>
                    <a:pt x="138" y="0"/>
                  </a:moveTo>
                  <a:lnTo>
                    <a:pt x="177" y="0"/>
                  </a:lnTo>
                  <a:lnTo>
                    <a:pt x="177" y="11"/>
                  </a:lnTo>
                  <a:lnTo>
                    <a:pt x="138" y="11"/>
                  </a:lnTo>
                  <a:lnTo>
                    <a:pt x="138" y="0"/>
                  </a:lnTo>
                  <a:close/>
                  <a:moveTo>
                    <a:pt x="206" y="0"/>
                  </a:moveTo>
                  <a:lnTo>
                    <a:pt x="245" y="0"/>
                  </a:lnTo>
                  <a:lnTo>
                    <a:pt x="245" y="11"/>
                  </a:lnTo>
                  <a:lnTo>
                    <a:pt x="206" y="11"/>
                  </a:lnTo>
                  <a:lnTo>
                    <a:pt x="206" y="0"/>
                  </a:lnTo>
                  <a:close/>
                  <a:moveTo>
                    <a:pt x="274" y="0"/>
                  </a:moveTo>
                  <a:lnTo>
                    <a:pt x="314" y="0"/>
                  </a:lnTo>
                  <a:lnTo>
                    <a:pt x="314" y="11"/>
                  </a:lnTo>
                  <a:lnTo>
                    <a:pt x="274" y="11"/>
                  </a:lnTo>
                  <a:lnTo>
                    <a:pt x="274" y="0"/>
                  </a:lnTo>
                  <a:close/>
                  <a:moveTo>
                    <a:pt x="344" y="0"/>
                  </a:moveTo>
                  <a:lnTo>
                    <a:pt x="382" y="0"/>
                  </a:lnTo>
                  <a:lnTo>
                    <a:pt x="382" y="11"/>
                  </a:lnTo>
                  <a:lnTo>
                    <a:pt x="344" y="11"/>
                  </a:lnTo>
                  <a:lnTo>
                    <a:pt x="344" y="0"/>
                  </a:lnTo>
                  <a:close/>
                  <a:moveTo>
                    <a:pt x="412" y="0"/>
                  </a:moveTo>
                  <a:lnTo>
                    <a:pt x="451" y="0"/>
                  </a:lnTo>
                  <a:lnTo>
                    <a:pt x="451" y="11"/>
                  </a:lnTo>
                  <a:lnTo>
                    <a:pt x="412" y="11"/>
                  </a:lnTo>
                  <a:lnTo>
                    <a:pt x="412" y="0"/>
                  </a:lnTo>
                  <a:close/>
                  <a:moveTo>
                    <a:pt x="480" y="0"/>
                  </a:moveTo>
                  <a:lnTo>
                    <a:pt x="520" y="0"/>
                  </a:lnTo>
                  <a:lnTo>
                    <a:pt x="520" y="11"/>
                  </a:lnTo>
                  <a:lnTo>
                    <a:pt x="480" y="11"/>
                  </a:lnTo>
                  <a:lnTo>
                    <a:pt x="480" y="0"/>
                  </a:lnTo>
                  <a:close/>
                  <a:moveTo>
                    <a:pt x="549" y="0"/>
                  </a:moveTo>
                  <a:lnTo>
                    <a:pt x="588" y="0"/>
                  </a:lnTo>
                  <a:lnTo>
                    <a:pt x="588" y="11"/>
                  </a:lnTo>
                  <a:lnTo>
                    <a:pt x="549" y="11"/>
                  </a:lnTo>
                  <a:lnTo>
                    <a:pt x="549" y="0"/>
                  </a:lnTo>
                  <a:close/>
                  <a:moveTo>
                    <a:pt x="618" y="0"/>
                  </a:moveTo>
                  <a:lnTo>
                    <a:pt x="656" y="0"/>
                  </a:lnTo>
                  <a:lnTo>
                    <a:pt x="656" y="11"/>
                  </a:lnTo>
                  <a:lnTo>
                    <a:pt x="618" y="11"/>
                  </a:lnTo>
                  <a:lnTo>
                    <a:pt x="618" y="0"/>
                  </a:lnTo>
                  <a:close/>
                  <a:moveTo>
                    <a:pt x="686" y="0"/>
                  </a:moveTo>
                  <a:lnTo>
                    <a:pt x="726" y="0"/>
                  </a:lnTo>
                  <a:lnTo>
                    <a:pt x="726" y="11"/>
                  </a:lnTo>
                  <a:lnTo>
                    <a:pt x="686" y="11"/>
                  </a:lnTo>
                  <a:lnTo>
                    <a:pt x="686" y="0"/>
                  </a:lnTo>
                  <a:close/>
                  <a:moveTo>
                    <a:pt x="755" y="0"/>
                  </a:moveTo>
                  <a:lnTo>
                    <a:pt x="794" y="0"/>
                  </a:lnTo>
                  <a:lnTo>
                    <a:pt x="794" y="11"/>
                  </a:lnTo>
                  <a:lnTo>
                    <a:pt x="755" y="11"/>
                  </a:lnTo>
                  <a:lnTo>
                    <a:pt x="755" y="0"/>
                  </a:lnTo>
                  <a:close/>
                  <a:moveTo>
                    <a:pt x="823" y="0"/>
                  </a:moveTo>
                  <a:lnTo>
                    <a:pt x="862" y="0"/>
                  </a:lnTo>
                  <a:lnTo>
                    <a:pt x="862" y="11"/>
                  </a:lnTo>
                  <a:lnTo>
                    <a:pt x="823" y="11"/>
                  </a:lnTo>
                  <a:lnTo>
                    <a:pt x="823" y="0"/>
                  </a:lnTo>
                  <a:close/>
                  <a:moveTo>
                    <a:pt x="892" y="0"/>
                  </a:moveTo>
                  <a:lnTo>
                    <a:pt x="932" y="0"/>
                  </a:lnTo>
                  <a:lnTo>
                    <a:pt x="932" y="11"/>
                  </a:lnTo>
                  <a:lnTo>
                    <a:pt x="892" y="11"/>
                  </a:lnTo>
                  <a:lnTo>
                    <a:pt x="892" y="0"/>
                  </a:lnTo>
                  <a:close/>
                  <a:moveTo>
                    <a:pt x="961" y="0"/>
                  </a:moveTo>
                  <a:lnTo>
                    <a:pt x="1000" y="0"/>
                  </a:lnTo>
                  <a:lnTo>
                    <a:pt x="1000" y="11"/>
                  </a:lnTo>
                  <a:lnTo>
                    <a:pt x="961" y="11"/>
                  </a:lnTo>
                  <a:lnTo>
                    <a:pt x="961"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8021" name="Line 214">
              <a:extLst>
                <a:ext uri="{FF2B5EF4-FFF2-40B4-BE49-F238E27FC236}">
                  <a16:creationId xmlns:a16="http://schemas.microsoft.com/office/drawing/2014/main" id="{838C267A-A47E-9EBB-43C3-52422D4A6A76}"/>
                </a:ext>
              </a:extLst>
            </p:cNvPr>
            <p:cNvSpPr>
              <a:spLocks noChangeShapeType="1"/>
            </p:cNvSpPr>
            <p:nvPr/>
          </p:nvSpPr>
          <p:spPr bwMode="auto">
            <a:xfrm>
              <a:off x="3716" y="3133"/>
              <a:ext cx="100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22" name="Line 215">
              <a:extLst>
                <a:ext uri="{FF2B5EF4-FFF2-40B4-BE49-F238E27FC236}">
                  <a16:creationId xmlns:a16="http://schemas.microsoft.com/office/drawing/2014/main" id="{9B070B69-203E-AC9F-4EA8-A2CA2A0AC600}"/>
                </a:ext>
              </a:extLst>
            </p:cNvPr>
            <p:cNvSpPr>
              <a:spLocks noChangeShapeType="1"/>
            </p:cNvSpPr>
            <p:nvPr/>
          </p:nvSpPr>
          <p:spPr bwMode="auto">
            <a:xfrm>
              <a:off x="3710" y="4148"/>
              <a:ext cx="100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23" name="Line 216">
              <a:extLst>
                <a:ext uri="{FF2B5EF4-FFF2-40B4-BE49-F238E27FC236}">
                  <a16:creationId xmlns:a16="http://schemas.microsoft.com/office/drawing/2014/main" id="{9F714CF4-CE06-B87A-3E26-50E509928535}"/>
                </a:ext>
              </a:extLst>
            </p:cNvPr>
            <p:cNvSpPr>
              <a:spLocks noChangeShapeType="1"/>
            </p:cNvSpPr>
            <p:nvPr/>
          </p:nvSpPr>
          <p:spPr bwMode="auto">
            <a:xfrm>
              <a:off x="4156" y="2852"/>
              <a:ext cx="100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024" name="Freeform 217">
              <a:extLst>
                <a:ext uri="{FF2B5EF4-FFF2-40B4-BE49-F238E27FC236}">
                  <a16:creationId xmlns:a16="http://schemas.microsoft.com/office/drawing/2014/main" id="{675C10C7-B989-6B44-FF6A-351C40E8CBED}"/>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25" name="Freeform 218">
              <a:extLst>
                <a:ext uri="{FF2B5EF4-FFF2-40B4-BE49-F238E27FC236}">
                  <a16:creationId xmlns:a16="http://schemas.microsoft.com/office/drawing/2014/main" id="{6464BC2E-E72A-014A-97A0-19AA91E40A74}"/>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26" name="Freeform 219">
              <a:extLst>
                <a:ext uri="{FF2B5EF4-FFF2-40B4-BE49-F238E27FC236}">
                  <a16:creationId xmlns:a16="http://schemas.microsoft.com/office/drawing/2014/main" id="{7413DCB8-352B-DF11-DFEA-EDD94C5D5A67}"/>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27" name="Freeform 220">
              <a:extLst>
                <a:ext uri="{FF2B5EF4-FFF2-40B4-BE49-F238E27FC236}">
                  <a16:creationId xmlns:a16="http://schemas.microsoft.com/office/drawing/2014/main" id="{7FD3812F-6381-E607-5DC0-8598DE5D5545}"/>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28" name="Freeform 221">
              <a:extLst>
                <a:ext uri="{FF2B5EF4-FFF2-40B4-BE49-F238E27FC236}">
                  <a16:creationId xmlns:a16="http://schemas.microsoft.com/office/drawing/2014/main" id="{F5446820-4C82-08D2-9F64-B1933410C2AA}"/>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29" name="Freeform 222">
              <a:extLst>
                <a:ext uri="{FF2B5EF4-FFF2-40B4-BE49-F238E27FC236}">
                  <a16:creationId xmlns:a16="http://schemas.microsoft.com/office/drawing/2014/main" id="{3EF401B0-5F5F-B77A-DAAB-6F9C85A133EB}"/>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30" name="Freeform 223">
              <a:extLst>
                <a:ext uri="{FF2B5EF4-FFF2-40B4-BE49-F238E27FC236}">
                  <a16:creationId xmlns:a16="http://schemas.microsoft.com/office/drawing/2014/main" id="{C97B5A70-6FD6-9744-3F91-8E429B8C64E0}"/>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31" name="Freeform 224">
              <a:extLst>
                <a:ext uri="{FF2B5EF4-FFF2-40B4-BE49-F238E27FC236}">
                  <a16:creationId xmlns:a16="http://schemas.microsoft.com/office/drawing/2014/main" id="{4782B4E8-8EAC-5CD3-B084-557E73979772}"/>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32" name="Freeform 225">
              <a:extLst>
                <a:ext uri="{FF2B5EF4-FFF2-40B4-BE49-F238E27FC236}">
                  <a16:creationId xmlns:a16="http://schemas.microsoft.com/office/drawing/2014/main" id="{58A82183-CD2B-45DE-E9D3-8F7D07A978B8}"/>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33" name="Freeform 226">
              <a:extLst>
                <a:ext uri="{FF2B5EF4-FFF2-40B4-BE49-F238E27FC236}">
                  <a16:creationId xmlns:a16="http://schemas.microsoft.com/office/drawing/2014/main" id="{D20712ED-80CC-7B1F-B2C9-90C5B2B0E153}"/>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34" name="Freeform 227">
              <a:extLst>
                <a:ext uri="{FF2B5EF4-FFF2-40B4-BE49-F238E27FC236}">
                  <a16:creationId xmlns:a16="http://schemas.microsoft.com/office/drawing/2014/main" id="{78A6FDB3-5DF7-4C90-2AB8-6CCD2CA9D72A}"/>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35" name="Freeform 228">
              <a:extLst>
                <a:ext uri="{FF2B5EF4-FFF2-40B4-BE49-F238E27FC236}">
                  <a16:creationId xmlns:a16="http://schemas.microsoft.com/office/drawing/2014/main" id="{F640F695-D284-BBDA-9566-1AC9606185B1}"/>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36" name="Freeform 229">
              <a:extLst>
                <a:ext uri="{FF2B5EF4-FFF2-40B4-BE49-F238E27FC236}">
                  <a16:creationId xmlns:a16="http://schemas.microsoft.com/office/drawing/2014/main" id="{686ED27C-3081-1662-F6AB-CCAA9C6AD6E3}"/>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37" name="Freeform 230">
              <a:extLst>
                <a:ext uri="{FF2B5EF4-FFF2-40B4-BE49-F238E27FC236}">
                  <a16:creationId xmlns:a16="http://schemas.microsoft.com/office/drawing/2014/main" id="{11623609-E954-68C8-65DE-45FA6A9E63CA}"/>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38" name="Freeform 231">
              <a:extLst>
                <a:ext uri="{FF2B5EF4-FFF2-40B4-BE49-F238E27FC236}">
                  <a16:creationId xmlns:a16="http://schemas.microsoft.com/office/drawing/2014/main" id="{0B6B50CC-50D5-3F31-19B2-780020081667}"/>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39" name="Freeform 232">
              <a:extLst>
                <a:ext uri="{FF2B5EF4-FFF2-40B4-BE49-F238E27FC236}">
                  <a16:creationId xmlns:a16="http://schemas.microsoft.com/office/drawing/2014/main" id="{DC1E37DD-7480-1473-7CC3-6335E6A51B28}"/>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40" name="Freeform 233">
              <a:extLst>
                <a:ext uri="{FF2B5EF4-FFF2-40B4-BE49-F238E27FC236}">
                  <a16:creationId xmlns:a16="http://schemas.microsoft.com/office/drawing/2014/main" id="{EE756987-C2EA-7ADB-B2CD-D8AF39FB9FC9}"/>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41" name="Freeform 234">
              <a:extLst>
                <a:ext uri="{FF2B5EF4-FFF2-40B4-BE49-F238E27FC236}">
                  <a16:creationId xmlns:a16="http://schemas.microsoft.com/office/drawing/2014/main" id="{F2A5F585-CFE0-0A92-F670-0D9784473AD9}"/>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42" name="Freeform 235">
              <a:extLst>
                <a:ext uri="{FF2B5EF4-FFF2-40B4-BE49-F238E27FC236}">
                  <a16:creationId xmlns:a16="http://schemas.microsoft.com/office/drawing/2014/main" id="{DE95FE35-A256-0F11-154E-375047E0438E}"/>
                </a:ext>
              </a:extLst>
            </p:cNvPr>
            <p:cNvSpPr>
              <a:spLocks noEditPoints="1"/>
            </p:cNvSpPr>
            <p:nvPr/>
          </p:nvSpPr>
          <p:spPr bwMode="auto">
            <a:xfrm>
              <a:off x="4435" y="3463"/>
              <a:ext cx="1006" cy="39"/>
            </a:xfrm>
            <a:custGeom>
              <a:avLst/>
              <a:gdLst>
                <a:gd name="T0" fmla="*/ 0 w 1006"/>
                <a:gd name="T1" fmla="*/ 9 h 39"/>
                <a:gd name="T2" fmla="*/ 957 w 1006"/>
                <a:gd name="T3" fmla="*/ 9 h 39"/>
                <a:gd name="T4" fmla="*/ 957 w 1006"/>
                <a:gd name="T5" fmla="*/ 29 h 39"/>
                <a:gd name="T6" fmla="*/ 0 w 1006"/>
                <a:gd name="T7" fmla="*/ 29 h 39"/>
                <a:gd name="T8" fmla="*/ 0 w 1006"/>
                <a:gd name="T9" fmla="*/ 9 h 39"/>
                <a:gd name="T10" fmla="*/ 948 w 1006"/>
                <a:gd name="T11" fmla="*/ 0 h 39"/>
                <a:gd name="T12" fmla="*/ 1006 w 1006"/>
                <a:gd name="T13" fmla="*/ 19 h 39"/>
                <a:gd name="T14" fmla="*/ 948 w 1006"/>
                <a:gd name="T15" fmla="*/ 39 h 39"/>
                <a:gd name="T16" fmla="*/ 948 w 1006"/>
                <a:gd name="T17" fmla="*/ 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6"/>
                <a:gd name="T28" fmla="*/ 0 h 39"/>
                <a:gd name="T29" fmla="*/ 1006 w 1006"/>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6" h="39">
                  <a:moveTo>
                    <a:pt x="0" y="9"/>
                  </a:moveTo>
                  <a:lnTo>
                    <a:pt x="957" y="9"/>
                  </a:lnTo>
                  <a:lnTo>
                    <a:pt x="957" y="29"/>
                  </a:lnTo>
                  <a:lnTo>
                    <a:pt x="0" y="29"/>
                  </a:lnTo>
                  <a:lnTo>
                    <a:pt x="0" y="9"/>
                  </a:lnTo>
                  <a:close/>
                  <a:moveTo>
                    <a:pt x="948" y="0"/>
                  </a:moveTo>
                  <a:lnTo>
                    <a:pt x="1006" y="19"/>
                  </a:lnTo>
                  <a:lnTo>
                    <a:pt x="948" y="39"/>
                  </a:lnTo>
                  <a:lnTo>
                    <a:pt x="948"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8043" name="Freeform 236">
              <a:extLst>
                <a:ext uri="{FF2B5EF4-FFF2-40B4-BE49-F238E27FC236}">
                  <a16:creationId xmlns:a16="http://schemas.microsoft.com/office/drawing/2014/main" id="{8147FC5B-9983-4EB8-37C6-EDF6BE9C8019}"/>
                </a:ext>
              </a:extLst>
            </p:cNvPr>
            <p:cNvSpPr>
              <a:spLocks noEditPoints="1"/>
            </p:cNvSpPr>
            <p:nvPr/>
          </p:nvSpPr>
          <p:spPr bwMode="auto">
            <a:xfrm>
              <a:off x="4417" y="2474"/>
              <a:ext cx="39" cy="1007"/>
            </a:xfrm>
            <a:custGeom>
              <a:avLst/>
              <a:gdLst>
                <a:gd name="T0" fmla="*/ 30 w 39"/>
                <a:gd name="T1" fmla="*/ 50 h 1007"/>
                <a:gd name="T2" fmla="*/ 31 w 39"/>
                <a:gd name="T3" fmla="*/ 1007 h 1007"/>
                <a:gd name="T4" fmla="*/ 11 w 39"/>
                <a:gd name="T5" fmla="*/ 1007 h 1007"/>
                <a:gd name="T6" fmla="*/ 10 w 39"/>
                <a:gd name="T7" fmla="*/ 50 h 1007"/>
                <a:gd name="T8" fmla="*/ 30 w 39"/>
                <a:gd name="T9" fmla="*/ 50 h 1007"/>
                <a:gd name="T10" fmla="*/ 0 w 39"/>
                <a:gd name="T11" fmla="*/ 59 h 1007"/>
                <a:gd name="T12" fmla="*/ 19 w 39"/>
                <a:gd name="T13" fmla="*/ 0 h 1007"/>
                <a:gd name="T14" fmla="*/ 39 w 39"/>
                <a:gd name="T15" fmla="*/ 59 h 1007"/>
                <a:gd name="T16" fmla="*/ 0 w 39"/>
                <a:gd name="T17" fmla="*/ 59 h 1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1007"/>
                <a:gd name="T29" fmla="*/ 39 w 39"/>
                <a:gd name="T30" fmla="*/ 1007 h 1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1007">
                  <a:moveTo>
                    <a:pt x="30" y="50"/>
                  </a:moveTo>
                  <a:lnTo>
                    <a:pt x="31" y="1007"/>
                  </a:lnTo>
                  <a:lnTo>
                    <a:pt x="11" y="1007"/>
                  </a:lnTo>
                  <a:lnTo>
                    <a:pt x="10" y="50"/>
                  </a:lnTo>
                  <a:lnTo>
                    <a:pt x="30" y="50"/>
                  </a:lnTo>
                  <a:close/>
                  <a:moveTo>
                    <a:pt x="0" y="59"/>
                  </a:moveTo>
                  <a:lnTo>
                    <a:pt x="19" y="0"/>
                  </a:lnTo>
                  <a:lnTo>
                    <a:pt x="39" y="59"/>
                  </a:lnTo>
                  <a:lnTo>
                    <a:pt x="0" y="59"/>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38044" name="Rectangle 237">
              <a:extLst>
                <a:ext uri="{FF2B5EF4-FFF2-40B4-BE49-F238E27FC236}">
                  <a16:creationId xmlns:a16="http://schemas.microsoft.com/office/drawing/2014/main" id="{19EC8B77-2E02-4D3A-5EEC-305FFD44F25B}"/>
                </a:ext>
              </a:extLst>
            </p:cNvPr>
            <p:cNvSpPr>
              <a:spLocks noChangeArrowheads="1"/>
            </p:cNvSpPr>
            <p:nvPr/>
          </p:nvSpPr>
          <p:spPr bwMode="auto">
            <a:xfrm>
              <a:off x="5493" y="3372"/>
              <a:ext cx="1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45" name="Rectangle 238">
              <a:extLst>
                <a:ext uri="{FF2B5EF4-FFF2-40B4-BE49-F238E27FC236}">
                  <a16:creationId xmlns:a16="http://schemas.microsoft.com/office/drawing/2014/main" id="{565F0388-AFA3-E347-CB3A-6081D66243E9}"/>
                </a:ext>
              </a:extLst>
            </p:cNvPr>
            <p:cNvSpPr>
              <a:spLocks noChangeArrowheads="1"/>
            </p:cNvSpPr>
            <p:nvPr/>
          </p:nvSpPr>
          <p:spPr bwMode="auto">
            <a:xfrm>
              <a:off x="4875" y="3195"/>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b</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46" name="Rectangle 239">
              <a:extLst>
                <a:ext uri="{FF2B5EF4-FFF2-40B4-BE49-F238E27FC236}">
                  <a16:creationId xmlns:a16="http://schemas.microsoft.com/office/drawing/2014/main" id="{3294A19D-3034-8AA7-82FF-62F39F17B137}"/>
                </a:ext>
              </a:extLst>
            </p:cNvPr>
            <p:cNvSpPr>
              <a:spLocks noChangeArrowheads="1"/>
            </p:cNvSpPr>
            <p:nvPr/>
          </p:nvSpPr>
          <p:spPr bwMode="auto">
            <a:xfrm>
              <a:off x="4376" y="2250"/>
              <a:ext cx="9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c</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47" name="Rectangle 246">
              <a:extLst>
                <a:ext uri="{FF2B5EF4-FFF2-40B4-BE49-F238E27FC236}">
                  <a16:creationId xmlns:a16="http://schemas.microsoft.com/office/drawing/2014/main" id="{647960A6-8330-C5FF-9715-9A0C7023F2BC}"/>
                </a:ext>
              </a:extLst>
            </p:cNvPr>
            <p:cNvSpPr>
              <a:spLocks noChangeArrowheads="1"/>
            </p:cNvSpPr>
            <p:nvPr/>
          </p:nvSpPr>
          <p:spPr bwMode="auto">
            <a:xfrm>
              <a:off x="4300" y="3465"/>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048" name="Freeform 247">
              <a:extLst>
                <a:ext uri="{FF2B5EF4-FFF2-40B4-BE49-F238E27FC236}">
                  <a16:creationId xmlns:a16="http://schemas.microsoft.com/office/drawing/2014/main" id="{276F3143-27A5-0267-79E9-86AAAF42E41A}"/>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49" name="Freeform 248">
              <a:extLst>
                <a:ext uri="{FF2B5EF4-FFF2-40B4-BE49-F238E27FC236}">
                  <a16:creationId xmlns:a16="http://schemas.microsoft.com/office/drawing/2014/main" id="{FA458109-DA00-97E1-631F-919CE7E05996}"/>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50" name="Freeform 249">
              <a:extLst>
                <a:ext uri="{FF2B5EF4-FFF2-40B4-BE49-F238E27FC236}">
                  <a16:creationId xmlns:a16="http://schemas.microsoft.com/office/drawing/2014/main" id="{8F3926C6-4A02-9AB9-13BC-98B5AEF84E67}"/>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51" name="Freeform 250">
              <a:extLst>
                <a:ext uri="{FF2B5EF4-FFF2-40B4-BE49-F238E27FC236}">
                  <a16:creationId xmlns:a16="http://schemas.microsoft.com/office/drawing/2014/main" id="{191358F4-DA2A-EEFD-D8C6-8C17F017F607}"/>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052" name="Freeform 251">
              <a:extLst>
                <a:ext uri="{FF2B5EF4-FFF2-40B4-BE49-F238E27FC236}">
                  <a16:creationId xmlns:a16="http://schemas.microsoft.com/office/drawing/2014/main" id="{C0092B5F-4128-2AF9-5349-C79899A27B2C}"/>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8053" name="Freeform 252">
              <a:extLst>
                <a:ext uri="{FF2B5EF4-FFF2-40B4-BE49-F238E27FC236}">
                  <a16:creationId xmlns:a16="http://schemas.microsoft.com/office/drawing/2014/main" id="{376BA79E-1331-0490-777F-579225955A67}"/>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37894" name="Text Box 256">
            <a:extLst>
              <a:ext uri="{FF2B5EF4-FFF2-40B4-BE49-F238E27FC236}">
                <a16:creationId xmlns:a16="http://schemas.microsoft.com/office/drawing/2014/main" id="{F81C9281-B96C-9DF0-9959-A8CEE1634575}"/>
              </a:ext>
            </a:extLst>
          </p:cNvPr>
          <p:cNvSpPr txBox="1">
            <a:spLocks noChangeArrowheads="1"/>
          </p:cNvSpPr>
          <p:nvPr/>
        </p:nvSpPr>
        <p:spPr bwMode="auto">
          <a:xfrm>
            <a:off x="5699125" y="3810000"/>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37895" name="Rectangle 260">
            <a:extLst>
              <a:ext uri="{FF2B5EF4-FFF2-40B4-BE49-F238E27FC236}">
                <a16:creationId xmlns:a16="http://schemas.microsoft.com/office/drawing/2014/main" id="{379CFB96-C7EF-2E4E-998F-D9EE8AE2F22B}"/>
              </a:ext>
            </a:extLst>
          </p:cNvPr>
          <p:cNvSpPr>
            <a:spLocks noChangeArrowheads="1"/>
          </p:cNvSpPr>
          <p:nvPr/>
        </p:nvSpPr>
        <p:spPr bwMode="auto">
          <a:xfrm>
            <a:off x="7451725" y="4652963"/>
            <a:ext cx="288925" cy="287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6" name="Text Box 257">
            <a:extLst>
              <a:ext uri="{FF2B5EF4-FFF2-40B4-BE49-F238E27FC236}">
                <a16:creationId xmlns:a16="http://schemas.microsoft.com/office/drawing/2014/main" id="{29B69B2C-C3C1-882B-0E0F-2DF12D40FC93}"/>
              </a:ext>
            </a:extLst>
          </p:cNvPr>
          <p:cNvSpPr txBox="1">
            <a:spLocks noChangeArrowheads="1"/>
          </p:cNvSpPr>
          <p:nvPr/>
        </p:nvSpPr>
        <p:spPr bwMode="auto">
          <a:xfrm>
            <a:off x="6840538" y="4195763"/>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37897" name="Rectangle 261">
            <a:extLst>
              <a:ext uri="{FF2B5EF4-FFF2-40B4-BE49-F238E27FC236}">
                <a16:creationId xmlns:a16="http://schemas.microsoft.com/office/drawing/2014/main" id="{2B6F1A4F-F790-A034-9ED2-435F0EFC397C}"/>
              </a:ext>
            </a:extLst>
          </p:cNvPr>
          <p:cNvSpPr>
            <a:spLocks noChangeArrowheads="1"/>
          </p:cNvSpPr>
          <p:nvPr/>
        </p:nvSpPr>
        <p:spPr bwMode="auto">
          <a:xfrm>
            <a:off x="8316913" y="6092825"/>
            <a:ext cx="2889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8" name="Text Box 258">
            <a:extLst>
              <a:ext uri="{FF2B5EF4-FFF2-40B4-BE49-F238E27FC236}">
                <a16:creationId xmlns:a16="http://schemas.microsoft.com/office/drawing/2014/main" id="{15ECCCB5-DAEB-AF31-10AD-1F24E8FCE5F0}"/>
              </a:ext>
            </a:extLst>
          </p:cNvPr>
          <p:cNvSpPr txBox="1">
            <a:spLocks noChangeArrowheads="1"/>
          </p:cNvSpPr>
          <p:nvPr/>
        </p:nvSpPr>
        <p:spPr bwMode="auto">
          <a:xfrm>
            <a:off x="7718425" y="5610225"/>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37899" name="灯片编号占位符 194">
            <a:extLst>
              <a:ext uri="{FF2B5EF4-FFF2-40B4-BE49-F238E27FC236}">
                <a16:creationId xmlns:a16="http://schemas.microsoft.com/office/drawing/2014/main" id="{405C65A5-DFC6-9ED9-0672-34664FDDE0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27CCBBC-F076-48FB-B852-62FC6364F1E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4" name="Picture 10" descr="FigP57">
            <a:extLst>
              <a:ext uri="{FF2B5EF4-FFF2-40B4-BE49-F238E27FC236}">
                <a16:creationId xmlns:a16="http://schemas.microsoft.com/office/drawing/2014/main" id="{F9789B4E-87AE-FB7F-85B8-1471D4A98467}"/>
              </a:ext>
            </a:extLst>
          </p:cNvPr>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l="50000"/>
          <a:stretch>
            <a:fillRect/>
          </a:stretch>
        </p:blipFill>
        <p:spPr bwMode="auto">
          <a:xfrm>
            <a:off x="4859338" y="3197225"/>
            <a:ext cx="3384550" cy="3184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8915" name="Rectangle 2">
            <a:extLst>
              <a:ext uri="{FF2B5EF4-FFF2-40B4-BE49-F238E27FC236}">
                <a16:creationId xmlns:a16="http://schemas.microsoft.com/office/drawing/2014/main" id="{AEE70678-D0CC-5081-7BBC-27D1F8DAD774}"/>
              </a:ext>
            </a:extLst>
          </p:cNvPr>
          <p:cNvSpPr>
            <a:spLocks noGrp="1" noRot="1"/>
          </p:cNvSpPr>
          <p:nvPr>
            <p:ph type="title" idx="4294967295"/>
          </p:nvPr>
        </p:nvSpPr>
        <p:spPr>
          <a:xfrm>
            <a:off x="457200" y="144463"/>
            <a:ext cx="8229600" cy="1143000"/>
          </a:xfrm>
        </p:spPr>
        <p:txBody>
          <a:bodyPr/>
          <a:lstStyle/>
          <a:p>
            <a:r>
              <a:rPr lang="zh-CN" altLang="en-US" b="1">
                <a:solidFill>
                  <a:srgbClr val="7030A0"/>
                </a:solidFill>
                <a:latin typeface="微软雅黑" panose="020B0503020204020204" pitchFamily="34" charset="-122"/>
                <a:ea typeface="微软雅黑" panose="020B0503020204020204" pitchFamily="34" charset="-122"/>
              </a:rPr>
              <a:t>体心立方晶格的倒格子</a:t>
            </a:r>
          </a:p>
        </p:txBody>
      </p:sp>
      <p:sp>
        <p:nvSpPr>
          <p:cNvPr id="27651" name="Rectangle 3">
            <a:extLst>
              <a:ext uri="{FF2B5EF4-FFF2-40B4-BE49-F238E27FC236}">
                <a16:creationId xmlns:a16="http://schemas.microsoft.com/office/drawing/2014/main" id="{E7032D3A-4385-C625-B85D-B34632F7AE43}"/>
              </a:ext>
            </a:extLst>
          </p:cNvPr>
          <p:cNvSpPr>
            <a:spLocks noGrp="1" noRot="1"/>
          </p:cNvSpPr>
          <p:nvPr>
            <p:ph type="body" sz="half" idx="4294967295"/>
          </p:nvPr>
        </p:nvSpPr>
        <p:spPr>
          <a:xfrm>
            <a:off x="107950" y="1600200"/>
            <a:ext cx="4330700" cy="2333625"/>
          </a:xfrm>
          <a:solidFill>
            <a:srgbClr val="FFFFFF"/>
          </a:solidFill>
        </p:spPr>
        <p:txBody>
          <a:bodyPr/>
          <a:lstStyle/>
          <a:p>
            <a:pPr>
              <a:lnSpc>
                <a:spcPct val="90000"/>
              </a:lnSpc>
            </a:pPr>
            <a:r>
              <a:rPr lang="zh-CN" altLang="en-US" sz="2600" b="1">
                <a:latin typeface="微软雅黑" panose="020B0503020204020204" pitchFamily="34" charset="-122"/>
                <a:ea typeface="微软雅黑" panose="020B0503020204020204" pitchFamily="34" charset="-122"/>
                <a:cs typeface="Times New Roman" panose="02020603050405020304" pitchFamily="18" charset="0"/>
              </a:rPr>
              <a:t>倒格基矢</a:t>
            </a:r>
          </a:p>
          <a:p>
            <a:pPr>
              <a:lnSpc>
                <a:spcPct val="90000"/>
              </a:lnSpc>
            </a:pPr>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r>
              <a:rPr lang="zh-CN" altLang="en-US" sz="2600" b="1">
                <a:latin typeface="微软雅黑" panose="020B0503020204020204" pitchFamily="34" charset="-122"/>
                <a:ea typeface="微软雅黑" panose="020B0503020204020204" pitchFamily="34" charset="-122"/>
                <a:cs typeface="Times New Roman" panose="02020603050405020304" pitchFamily="18" charset="0"/>
              </a:rPr>
              <a:t>倒格子为</a:t>
            </a:r>
            <a:r>
              <a:rPr lang="zh-CN" altLang="en-US" sz="26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面心立方格子</a:t>
            </a:r>
          </a:p>
          <a:p>
            <a:pPr>
              <a:lnSpc>
                <a:spcPct val="90000"/>
              </a:lnSpc>
            </a:pPr>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8917" name="Object 4">
            <a:extLst>
              <a:ext uri="{FF2B5EF4-FFF2-40B4-BE49-F238E27FC236}">
                <a16:creationId xmlns:a16="http://schemas.microsoft.com/office/drawing/2014/main" id="{642D251E-ADDD-8F4B-E829-D99EE707D80E}"/>
              </a:ext>
            </a:extLst>
          </p:cNvPr>
          <p:cNvGraphicFramePr>
            <a:graphicFrameLocks noGrp="1" noChangeAspect="1"/>
          </p:cNvGraphicFramePr>
          <p:nvPr>
            <p:ph sz="half" idx="4294967295"/>
          </p:nvPr>
        </p:nvGraphicFramePr>
        <p:xfrm>
          <a:off x="1992313" y="1700213"/>
          <a:ext cx="1914525" cy="1371600"/>
        </p:xfrm>
        <a:graphic>
          <a:graphicData uri="http://schemas.openxmlformats.org/presentationml/2006/ole">
            <mc:AlternateContent xmlns:mc="http://schemas.openxmlformats.org/markup-compatibility/2006">
              <mc:Choice xmlns:v="urn:schemas-microsoft-com:vml" Requires="v">
                <p:oleObj name="Equation" r:id="rId3" imgW="2197100" imgH="1574800" progId="Equation.DSMT4">
                  <p:embed/>
                </p:oleObj>
              </mc:Choice>
              <mc:Fallback>
                <p:oleObj name="Equation" r:id="rId3" imgW="2197100" imgH="15748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1700213"/>
                        <a:ext cx="19145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8" name="Object 6">
            <a:extLst>
              <a:ext uri="{FF2B5EF4-FFF2-40B4-BE49-F238E27FC236}">
                <a16:creationId xmlns:a16="http://schemas.microsoft.com/office/drawing/2014/main" id="{E3FE0F6B-C286-91AA-614C-3000C2C26C64}"/>
              </a:ext>
            </a:extLst>
          </p:cNvPr>
          <p:cNvGraphicFramePr>
            <a:graphicFrameLocks noChangeAspect="1"/>
          </p:cNvGraphicFramePr>
          <p:nvPr/>
        </p:nvGraphicFramePr>
        <p:xfrm>
          <a:off x="4292600" y="1341438"/>
          <a:ext cx="4719638" cy="2090737"/>
        </p:xfrm>
        <a:graphic>
          <a:graphicData uri="http://schemas.openxmlformats.org/presentationml/2006/ole">
            <mc:AlternateContent xmlns:mc="http://schemas.openxmlformats.org/markup-compatibility/2006">
              <mc:Choice xmlns:v="urn:schemas-microsoft-com:vml" Requires="v">
                <p:oleObj name="Equation" r:id="rId5" imgW="4584700" imgH="2032000" progId="Equation.DSMT4">
                  <p:embed/>
                </p:oleObj>
              </mc:Choice>
              <mc:Fallback>
                <p:oleObj name="Equation" r:id="rId5" imgW="4584700" imgH="2032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2600" y="1341438"/>
                        <a:ext cx="4719638"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5" name="Picture 13">
            <a:extLst>
              <a:ext uri="{FF2B5EF4-FFF2-40B4-BE49-F238E27FC236}">
                <a16:creationId xmlns:a16="http://schemas.microsoft.com/office/drawing/2014/main" id="{F461A93A-BE0A-B500-921B-D0C01D3098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4150" y="3810000"/>
            <a:ext cx="2308225"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AutoShape 15">
            <a:extLst>
              <a:ext uri="{FF2B5EF4-FFF2-40B4-BE49-F238E27FC236}">
                <a16:creationId xmlns:a16="http://schemas.microsoft.com/office/drawing/2014/main" id="{60CF3014-A646-9A80-3F46-8982355FA982}"/>
              </a:ext>
            </a:extLst>
          </p:cNvPr>
          <p:cNvSpPr>
            <a:spLocks noChangeArrowheads="1"/>
          </p:cNvSpPr>
          <p:nvPr/>
        </p:nvSpPr>
        <p:spPr bwMode="auto">
          <a:xfrm>
            <a:off x="4140200" y="4868863"/>
            <a:ext cx="792163" cy="504825"/>
          </a:xfrm>
          <a:prstGeom prst="rightArrow">
            <a:avLst>
              <a:gd name="adj1" fmla="val 50000"/>
              <a:gd name="adj2" fmla="val 3923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27657" name="Rectangle 16">
            <a:extLst>
              <a:ext uri="{FF2B5EF4-FFF2-40B4-BE49-F238E27FC236}">
                <a16:creationId xmlns:a16="http://schemas.microsoft.com/office/drawing/2014/main" id="{D37C34C6-9227-1E01-7362-0A6BE323C872}"/>
              </a:ext>
            </a:extLst>
          </p:cNvPr>
          <p:cNvSpPr>
            <a:spLocks noChangeArrowheads="1"/>
          </p:cNvSpPr>
          <p:nvPr/>
        </p:nvSpPr>
        <p:spPr bwMode="auto">
          <a:xfrm>
            <a:off x="5684838" y="6092825"/>
            <a:ext cx="2533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第一布里渊区为</a:t>
            </a:r>
            <a:r>
              <a:rPr lang="en-US" altLang="zh-CN" sz="1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1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面体</a:t>
            </a:r>
            <a:endParaRPr lang="en-US" altLang="zh-CN" sz="1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1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（想想体积怎么求？）</a:t>
            </a:r>
          </a:p>
        </p:txBody>
      </p:sp>
      <p:sp>
        <p:nvSpPr>
          <p:cNvPr id="38922" name="灯片编号占位符 11">
            <a:extLst>
              <a:ext uri="{FF2B5EF4-FFF2-40B4-BE49-F238E27FC236}">
                <a16:creationId xmlns:a16="http://schemas.microsoft.com/office/drawing/2014/main" id="{4DD9D2CD-923A-A3C7-12E3-789C39135E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9F27D9C-E008-42BD-B483-4230C80837B1}"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21</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6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nimBg="1"/>
      <p:bldP spid="276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16FA2D4-4EB0-B524-9DC8-B26A697435C1}"/>
              </a:ext>
            </a:extLst>
          </p:cNvPr>
          <p:cNvSpPr>
            <a:spLocks noGrp="1" noRot="1"/>
          </p:cNvSpPr>
          <p:nvPr>
            <p:ph type="title" idx="4294967295"/>
          </p:nvPr>
        </p:nvSpPr>
        <p:spPr>
          <a:xfrm>
            <a:off x="1042988" y="30163"/>
            <a:ext cx="7010400" cy="1527175"/>
          </a:xfrm>
          <a:solidFill>
            <a:srgbClr val="FFFFFF"/>
          </a:solidFill>
        </p:spPr>
        <p:txBody>
          <a:bodyPr/>
          <a:lstStyle/>
          <a:p>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面心立方的原胞和基矢</a:t>
            </a:r>
          </a:p>
        </p:txBody>
      </p:sp>
      <p:grpSp>
        <p:nvGrpSpPr>
          <p:cNvPr id="39939" name="Group 25">
            <a:extLst>
              <a:ext uri="{FF2B5EF4-FFF2-40B4-BE49-F238E27FC236}">
                <a16:creationId xmlns:a16="http://schemas.microsoft.com/office/drawing/2014/main" id="{FD80D036-0B62-1D87-7ED7-9CCAC67446E8}"/>
              </a:ext>
            </a:extLst>
          </p:cNvPr>
          <p:cNvGrpSpPr>
            <a:grpSpLocks/>
          </p:cNvGrpSpPr>
          <p:nvPr/>
        </p:nvGrpSpPr>
        <p:grpSpPr bwMode="auto">
          <a:xfrm>
            <a:off x="250825" y="1557338"/>
            <a:ext cx="3600450" cy="3416300"/>
            <a:chOff x="340" y="1570"/>
            <a:chExt cx="2268" cy="2152"/>
          </a:xfrm>
        </p:grpSpPr>
        <p:pic>
          <p:nvPicPr>
            <p:cNvPr id="40097" name="Picture 5" descr="cibicface-centered_w_rhombohedralprimitivecell_jpg">
              <a:extLst>
                <a:ext uri="{FF2B5EF4-FFF2-40B4-BE49-F238E27FC236}">
                  <a16:creationId xmlns:a16="http://schemas.microsoft.com/office/drawing/2014/main" id="{A990FFDF-0568-55EA-38E6-ABCF7215F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18" r="9810"/>
            <a:stretch>
              <a:fillRect/>
            </a:stretch>
          </p:blipFill>
          <p:spPr bwMode="auto">
            <a:xfrm>
              <a:off x="340" y="1570"/>
              <a:ext cx="2268" cy="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98" name="Oval 21">
              <a:extLst>
                <a:ext uri="{FF2B5EF4-FFF2-40B4-BE49-F238E27FC236}">
                  <a16:creationId xmlns:a16="http://schemas.microsoft.com/office/drawing/2014/main" id="{52330640-B673-AC16-5160-7BBF40FE7A10}"/>
                </a:ext>
              </a:extLst>
            </p:cNvPr>
            <p:cNvSpPr>
              <a:spLocks noChangeArrowheads="1"/>
            </p:cNvSpPr>
            <p:nvPr/>
          </p:nvSpPr>
          <p:spPr bwMode="auto">
            <a:xfrm>
              <a:off x="1338" y="3067"/>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40099" name="Oval 22">
              <a:extLst>
                <a:ext uri="{FF2B5EF4-FFF2-40B4-BE49-F238E27FC236}">
                  <a16:creationId xmlns:a16="http://schemas.microsoft.com/office/drawing/2014/main" id="{BAFF9FD5-6094-6F78-6FB2-5C3B8A1FF077}"/>
                </a:ext>
              </a:extLst>
            </p:cNvPr>
            <p:cNvSpPr>
              <a:spLocks noChangeArrowheads="1"/>
            </p:cNvSpPr>
            <p:nvPr/>
          </p:nvSpPr>
          <p:spPr bwMode="auto">
            <a:xfrm>
              <a:off x="839" y="2387"/>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40100" name="Oval 23">
              <a:extLst>
                <a:ext uri="{FF2B5EF4-FFF2-40B4-BE49-F238E27FC236}">
                  <a16:creationId xmlns:a16="http://schemas.microsoft.com/office/drawing/2014/main" id="{DAE1F2CE-1715-862F-B48D-4F5A08B29C5B}"/>
                </a:ext>
              </a:extLst>
            </p:cNvPr>
            <p:cNvSpPr>
              <a:spLocks noChangeArrowheads="1"/>
            </p:cNvSpPr>
            <p:nvPr/>
          </p:nvSpPr>
          <p:spPr bwMode="auto">
            <a:xfrm>
              <a:off x="1565" y="2387"/>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40101" name="Oval 23">
              <a:extLst>
                <a:ext uri="{FF2B5EF4-FFF2-40B4-BE49-F238E27FC236}">
                  <a16:creationId xmlns:a16="http://schemas.microsoft.com/office/drawing/2014/main" id="{55729765-76A0-8291-B353-C022F03CF658}"/>
                </a:ext>
              </a:extLst>
            </p:cNvPr>
            <p:cNvSpPr>
              <a:spLocks noChangeArrowheads="1"/>
            </p:cNvSpPr>
            <p:nvPr/>
          </p:nvSpPr>
          <p:spPr bwMode="auto">
            <a:xfrm>
              <a:off x="1881" y="2593"/>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40102" name="Oval 23">
              <a:extLst>
                <a:ext uri="{FF2B5EF4-FFF2-40B4-BE49-F238E27FC236}">
                  <a16:creationId xmlns:a16="http://schemas.microsoft.com/office/drawing/2014/main" id="{7B57A57C-CCAB-86C0-FF77-32BC7D59CD16}"/>
                </a:ext>
              </a:extLst>
            </p:cNvPr>
            <p:cNvSpPr>
              <a:spLocks noChangeArrowheads="1"/>
            </p:cNvSpPr>
            <p:nvPr/>
          </p:nvSpPr>
          <p:spPr bwMode="auto">
            <a:xfrm>
              <a:off x="1060" y="2614"/>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40103" name="Oval 23">
              <a:extLst>
                <a:ext uri="{FF2B5EF4-FFF2-40B4-BE49-F238E27FC236}">
                  <a16:creationId xmlns:a16="http://schemas.microsoft.com/office/drawing/2014/main" id="{99741A52-1AD9-4F43-C77A-A7D0D6275A32}"/>
                </a:ext>
              </a:extLst>
            </p:cNvPr>
            <p:cNvSpPr>
              <a:spLocks noChangeArrowheads="1"/>
            </p:cNvSpPr>
            <p:nvPr/>
          </p:nvSpPr>
          <p:spPr bwMode="auto">
            <a:xfrm>
              <a:off x="1635" y="2095"/>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40104" name="Oval 23">
              <a:extLst>
                <a:ext uri="{FF2B5EF4-FFF2-40B4-BE49-F238E27FC236}">
                  <a16:creationId xmlns:a16="http://schemas.microsoft.com/office/drawing/2014/main" id="{574A0533-2B66-6D4B-0E9D-40E81893BF2A}"/>
                </a:ext>
              </a:extLst>
            </p:cNvPr>
            <p:cNvSpPr>
              <a:spLocks noChangeArrowheads="1"/>
            </p:cNvSpPr>
            <p:nvPr/>
          </p:nvSpPr>
          <p:spPr bwMode="auto">
            <a:xfrm>
              <a:off x="1388" y="1908"/>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grpSp>
      <p:graphicFrame>
        <p:nvGraphicFramePr>
          <p:cNvPr id="39940" name="Object 2">
            <a:extLst>
              <a:ext uri="{FF2B5EF4-FFF2-40B4-BE49-F238E27FC236}">
                <a16:creationId xmlns:a16="http://schemas.microsoft.com/office/drawing/2014/main" id="{6DCAC347-D37B-AE9E-7E32-17DD04F290FC}"/>
              </a:ext>
            </a:extLst>
          </p:cNvPr>
          <p:cNvGraphicFramePr>
            <a:graphicFrameLocks noChangeAspect="1"/>
          </p:cNvGraphicFramePr>
          <p:nvPr/>
        </p:nvGraphicFramePr>
        <p:xfrm>
          <a:off x="4467225" y="1277938"/>
          <a:ext cx="3273425" cy="2511425"/>
        </p:xfrm>
        <a:graphic>
          <a:graphicData uri="http://schemas.openxmlformats.org/presentationml/2006/ole">
            <mc:AlternateContent xmlns:mc="http://schemas.openxmlformats.org/markup-compatibility/2006">
              <mc:Choice xmlns:v="urn:schemas-microsoft-com:vml" Requires="v">
                <p:oleObj name="Equation" r:id="rId3" imgW="2565400" imgH="1968500" progId="Equation.DSMT4">
                  <p:embed/>
                </p:oleObj>
              </mc:Choice>
              <mc:Fallback>
                <p:oleObj name="Equation" r:id="rId3" imgW="2565400" imgH="19685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1277938"/>
                        <a:ext cx="327342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Rectangle 38">
            <a:extLst>
              <a:ext uri="{FF2B5EF4-FFF2-40B4-BE49-F238E27FC236}">
                <a16:creationId xmlns:a16="http://schemas.microsoft.com/office/drawing/2014/main" id="{087D570C-A2A0-C11D-B442-3859EA8BCFAB}"/>
              </a:ext>
            </a:extLst>
          </p:cNvPr>
          <p:cNvSpPr>
            <a:spLocks noChangeArrowheads="1"/>
          </p:cNvSpPr>
          <p:nvPr/>
        </p:nvSpPr>
        <p:spPr bwMode="auto">
          <a:xfrm>
            <a:off x="7351713" y="5921375"/>
            <a:ext cx="2889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39942" name="灯片编号占位符 21">
            <a:extLst>
              <a:ext uri="{FF2B5EF4-FFF2-40B4-BE49-F238E27FC236}">
                <a16:creationId xmlns:a16="http://schemas.microsoft.com/office/drawing/2014/main" id="{83202E05-9A12-73B4-C85B-88EB50C982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6DC59C7-1611-4658-895F-F3B8D9AE98D8}"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22</a:t>
            </a:fld>
            <a:endParaRPr lang="en-US" altLang="zh-CN" sz="1200" b="1">
              <a:latin typeface="微软雅黑" panose="020B0503020204020204" pitchFamily="34" charset="-122"/>
              <a:ea typeface="微软雅黑" panose="020B0503020204020204" pitchFamily="34" charset="-122"/>
            </a:endParaRPr>
          </a:p>
        </p:txBody>
      </p:sp>
      <p:grpSp>
        <p:nvGrpSpPr>
          <p:cNvPr id="39943" name="组合 6">
            <a:extLst>
              <a:ext uri="{FF2B5EF4-FFF2-40B4-BE49-F238E27FC236}">
                <a16:creationId xmlns:a16="http://schemas.microsoft.com/office/drawing/2014/main" id="{84A4BF3E-7413-5DE3-3916-D5F5AAB03851}"/>
              </a:ext>
            </a:extLst>
          </p:cNvPr>
          <p:cNvGrpSpPr>
            <a:grpSpLocks/>
          </p:cNvGrpSpPr>
          <p:nvPr/>
        </p:nvGrpSpPr>
        <p:grpSpPr bwMode="auto">
          <a:xfrm>
            <a:off x="4772025" y="3789363"/>
            <a:ext cx="3000375" cy="2906712"/>
            <a:chOff x="4772025" y="3789085"/>
            <a:chExt cx="3000375" cy="2906713"/>
          </a:xfrm>
        </p:grpSpPr>
        <p:sp>
          <p:nvSpPr>
            <p:cNvPr id="2" name="Text Box 33">
              <a:extLst>
                <a:ext uri="{FF2B5EF4-FFF2-40B4-BE49-F238E27FC236}">
                  <a16:creationId xmlns:a16="http://schemas.microsoft.com/office/drawing/2014/main" id="{69EDB6D2-D87A-8D1D-3A26-8EF65002AD4E}"/>
                </a:ext>
              </a:extLst>
            </p:cNvPr>
            <p:cNvSpPr txBox="1">
              <a:spLocks noRot="1" noChangeAspect="1" noMove="1" noResize="1" noEditPoints="1" noAdjustHandles="1" noChangeArrowheads="1" noChangeShapeType="1" noTextEdit="1"/>
            </p:cNvSpPr>
            <p:nvPr/>
          </p:nvSpPr>
          <p:spPr bwMode="auto">
            <a:xfrm>
              <a:off x="5118276" y="4553044"/>
              <a:ext cx="241008" cy="513381"/>
            </a:xfrm>
            <a:prstGeom prst="rect">
              <a:avLst/>
            </a:prstGeom>
            <a:blipFill rotWithShape="1">
              <a:blip r:embed="rId5"/>
              <a:stretch>
                <a:fillRect r="-77500"/>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sp>
          <p:nvSpPr>
            <p:cNvPr id="3" name="Text Box 34">
              <a:extLst>
                <a:ext uri="{FF2B5EF4-FFF2-40B4-BE49-F238E27FC236}">
                  <a16:creationId xmlns:a16="http://schemas.microsoft.com/office/drawing/2014/main" id="{DF766C19-35FC-1162-37A2-5FC844C18BFF}"/>
                </a:ext>
              </a:extLst>
            </p:cNvPr>
            <p:cNvSpPr txBox="1">
              <a:spLocks noRot="1" noChangeAspect="1" noMove="1" noResize="1" noEditPoints="1" noAdjustHandles="1" noChangeArrowheads="1" noChangeShapeType="1" noTextEdit="1"/>
            </p:cNvSpPr>
            <p:nvPr/>
          </p:nvSpPr>
          <p:spPr bwMode="auto">
            <a:xfrm>
              <a:off x="5996394" y="4841132"/>
              <a:ext cx="632474" cy="513381"/>
            </a:xfrm>
            <a:prstGeom prst="rect">
              <a:avLst/>
            </a:prstGeom>
            <a:blipFill rotWithShape="1">
              <a:blip r:embed="rId6"/>
              <a:stretch>
                <a:fillRect/>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sp>
          <p:nvSpPr>
            <p:cNvPr id="39946" name="Line 41">
              <a:extLst>
                <a:ext uri="{FF2B5EF4-FFF2-40B4-BE49-F238E27FC236}">
                  <a16:creationId xmlns:a16="http://schemas.microsoft.com/office/drawing/2014/main" id="{3F0CF58F-2564-3D23-3836-532F30963661}"/>
                </a:ext>
              </a:extLst>
            </p:cNvPr>
            <p:cNvSpPr>
              <a:spLocks noChangeShapeType="1"/>
            </p:cNvSpPr>
            <p:nvPr/>
          </p:nvSpPr>
          <p:spPr bwMode="auto">
            <a:xfrm flipV="1">
              <a:off x="6001999" y="4136814"/>
              <a:ext cx="387424" cy="1184502"/>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47" name="Freeform 42">
              <a:extLst>
                <a:ext uri="{FF2B5EF4-FFF2-40B4-BE49-F238E27FC236}">
                  <a16:creationId xmlns:a16="http://schemas.microsoft.com/office/drawing/2014/main" id="{4A0B577E-88AB-6331-C471-571337AFD747}"/>
                </a:ext>
              </a:extLst>
            </p:cNvPr>
            <p:cNvSpPr>
              <a:spLocks noEditPoints="1"/>
            </p:cNvSpPr>
            <p:nvPr/>
          </p:nvSpPr>
          <p:spPr bwMode="auto">
            <a:xfrm>
              <a:off x="5447856" y="4775111"/>
              <a:ext cx="1317877" cy="295331"/>
            </a:xfrm>
            <a:custGeom>
              <a:avLst/>
              <a:gdLst>
                <a:gd name="T0" fmla="*/ 2147483646 w 830"/>
                <a:gd name="T1" fmla="*/ 2147483646 h 186"/>
                <a:gd name="T2" fmla="*/ 2147483646 w 830"/>
                <a:gd name="T3" fmla="*/ 2147483646 h 186"/>
                <a:gd name="T4" fmla="*/ 2147483646 w 830"/>
                <a:gd name="T5" fmla="*/ 2147483646 h 186"/>
                <a:gd name="T6" fmla="*/ 2147483646 w 830"/>
                <a:gd name="T7" fmla="*/ 2147483646 h 186"/>
                <a:gd name="T8" fmla="*/ 2147483646 w 830"/>
                <a:gd name="T9" fmla="*/ 2147483646 h 186"/>
                <a:gd name="T10" fmla="*/ 2147483646 w 830"/>
                <a:gd name="T11" fmla="*/ 2147483646 h 186"/>
                <a:gd name="T12" fmla="*/ 2147483646 w 830"/>
                <a:gd name="T13" fmla="*/ 2147483646 h 186"/>
                <a:gd name="T14" fmla="*/ 2147483646 w 830"/>
                <a:gd name="T15" fmla="*/ 2147483646 h 186"/>
                <a:gd name="T16" fmla="*/ 2147483646 w 830"/>
                <a:gd name="T17" fmla="*/ 2147483646 h 186"/>
                <a:gd name="T18" fmla="*/ 2147483646 w 830"/>
                <a:gd name="T19" fmla="*/ 2147483646 h 186"/>
                <a:gd name="T20" fmla="*/ 2147483646 w 830"/>
                <a:gd name="T21" fmla="*/ 2147483646 h 186"/>
                <a:gd name="T22" fmla="*/ 2147483646 w 830"/>
                <a:gd name="T23" fmla="*/ 2147483646 h 186"/>
                <a:gd name="T24" fmla="*/ 2147483646 w 830"/>
                <a:gd name="T25" fmla="*/ 2147483646 h 186"/>
                <a:gd name="T26" fmla="*/ 2147483646 w 830"/>
                <a:gd name="T27" fmla="*/ 2147483646 h 186"/>
                <a:gd name="T28" fmla="*/ 2147483646 w 830"/>
                <a:gd name="T29" fmla="*/ 2147483646 h 186"/>
                <a:gd name="T30" fmla="*/ 2147483646 w 830"/>
                <a:gd name="T31" fmla="*/ 2147483646 h 186"/>
                <a:gd name="T32" fmla="*/ 2147483646 w 830"/>
                <a:gd name="T33" fmla="*/ 2147483646 h 186"/>
                <a:gd name="T34" fmla="*/ 2147483646 w 830"/>
                <a:gd name="T35" fmla="*/ 2147483646 h 186"/>
                <a:gd name="T36" fmla="*/ 2147483646 w 830"/>
                <a:gd name="T37" fmla="*/ 2147483646 h 186"/>
                <a:gd name="T38" fmla="*/ 2147483646 w 830"/>
                <a:gd name="T39" fmla="*/ 2147483646 h 186"/>
                <a:gd name="T40" fmla="*/ 2147483646 w 830"/>
                <a:gd name="T41" fmla="*/ 2147483646 h 186"/>
                <a:gd name="T42" fmla="*/ 2147483646 w 830"/>
                <a:gd name="T43" fmla="*/ 2147483646 h 186"/>
                <a:gd name="T44" fmla="*/ 2147483646 w 830"/>
                <a:gd name="T45" fmla="*/ 2147483646 h 186"/>
                <a:gd name="T46" fmla="*/ 2147483646 w 830"/>
                <a:gd name="T47" fmla="*/ 2147483646 h 186"/>
                <a:gd name="T48" fmla="*/ 2147483646 w 830"/>
                <a:gd name="T49" fmla="*/ 2147483646 h 186"/>
                <a:gd name="T50" fmla="*/ 2147483646 w 830"/>
                <a:gd name="T51" fmla="*/ 2147483646 h 186"/>
                <a:gd name="T52" fmla="*/ 2147483646 w 830"/>
                <a:gd name="T53" fmla="*/ 2147483646 h 186"/>
                <a:gd name="T54" fmla="*/ 2147483646 w 830"/>
                <a:gd name="T55" fmla="*/ 2147483646 h 186"/>
                <a:gd name="T56" fmla="*/ 2147483646 w 830"/>
                <a:gd name="T57" fmla="*/ 2147483646 h 186"/>
                <a:gd name="T58" fmla="*/ 2147483646 w 830"/>
                <a:gd name="T59" fmla="*/ 2147483646 h 186"/>
                <a:gd name="T60" fmla="*/ 2147483646 w 830"/>
                <a:gd name="T61" fmla="*/ 0 h 186"/>
                <a:gd name="T62" fmla="*/ 2147483646 w 830"/>
                <a:gd name="T63" fmla="*/ 2147483646 h 1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0" h="186">
                  <a:moveTo>
                    <a:pt x="0" y="176"/>
                  </a:moveTo>
                  <a:lnTo>
                    <a:pt x="38" y="168"/>
                  </a:lnTo>
                  <a:lnTo>
                    <a:pt x="41" y="178"/>
                  </a:lnTo>
                  <a:lnTo>
                    <a:pt x="2" y="186"/>
                  </a:lnTo>
                  <a:lnTo>
                    <a:pt x="0" y="176"/>
                  </a:lnTo>
                  <a:close/>
                  <a:moveTo>
                    <a:pt x="66" y="162"/>
                  </a:moveTo>
                  <a:lnTo>
                    <a:pt x="105" y="154"/>
                  </a:lnTo>
                  <a:lnTo>
                    <a:pt x="107" y="164"/>
                  </a:lnTo>
                  <a:lnTo>
                    <a:pt x="69" y="172"/>
                  </a:lnTo>
                  <a:lnTo>
                    <a:pt x="66" y="162"/>
                  </a:lnTo>
                  <a:close/>
                  <a:moveTo>
                    <a:pt x="133" y="148"/>
                  </a:moveTo>
                  <a:lnTo>
                    <a:pt x="171" y="140"/>
                  </a:lnTo>
                  <a:lnTo>
                    <a:pt x="174" y="150"/>
                  </a:lnTo>
                  <a:lnTo>
                    <a:pt x="135" y="158"/>
                  </a:lnTo>
                  <a:lnTo>
                    <a:pt x="133" y="148"/>
                  </a:lnTo>
                  <a:close/>
                  <a:moveTo>
                    <a:pt x="199" y="134"/>
                  </a:moveTo>
                  <a:lnTo>
                    <a:pt x="238" y="126"/>
                  </a:lnTo>
                  <a:lnTo>
                    <a:pt x="240" y="136"/>
                  </a:lnTo>
                  <a:lnTo>
                    <a:pt x="202" y="144"/>
                  </a:lnTo>
                  <a:lnTo>
                    <a:pt x="199" y="134"/>
                  </a:lnTo>
                  <a:close/>
                  <a:moveTo>
                    <a:pt x="266" y="120"/>
                  </a:moveTo>
                  <a:lnTo>
                    <a:pt x="304" y="112"/>
                  </a:lnTo>
                  <a:lnTo>
                    <a:pt x="306" y="122"/>
                  </a:lnTo>
                  <a:lnTo>
                    <a:pt x="268" y="130"/>
                  </a:lnTo>
                  <a:lnTo>
                    <a:pt x="266" y="120"/>
                  </a:lnTo>
                  <a:close/>
                  <a:moveTo>
                    <a:pt x="332" y="106"/>
                  </a:moveTo>
                  <a:lnTo>
                    <a:pt x="370" y="98"/>
                  </a:lnTo>
                  <a:lnTo>
                    <a:pt x="373" y="108"/>
                  </a:lnTo>
                  <a:lnTo>
                    <a:pt x="334" y="116"/>
                  </a:lnTo>
                  <a:lnTo>
                    <a:pt x="332" y="106"/>
                  </a:lnTo>
                  <a:close/>
                  <a:moveTo>
                    <a:pt x="399" y="91"/>
                  </a:moveTo>
                  <a:lnTo>
                    <a:pt x="437" y="84"/>
                  </a:lnTo>
                  <a:lnTo>
                    <a:pt x="439" y="94"/>
                  </a:lnTo>
                  <a:lnTo>
                    <a:pt x="401" y="102"/>
                  </a:lnTo>
                  <a:lnTo>
                    <a:pt x="399" y="91"/>
                  </a:lnTo>
                  <a:close/>
                  <a:moveTo>
                    <a:pt x="466" y="77"/>
                  </a:moveTo>
                  <a:lnTo>
                    <a:pt x="503" y="69"/>
                  </a:lnTo>
                  <a:lnTo>
                    <a:pt x="505" y="80"/>
                  </a:lnTo>
                  <a:lnTo>
                    <a:pt x="467" y="88"/>
                  </a:lnTo>
                  <a:lnTo>
                    <a:pt x="466" y="77"/>
                  </a:lnTo>
                  <a:close/>
                  <a:moveTo>
                    <a:pt x="532" y="63"/>
                  </a:moveTo>
                  <a:lnTo>
                    <a:pt x="570" y="55"/>
                  </a:lnTo>
                  <a:lnTo>
                    <a:pt x="572" y="65"/>
                  </a:lnTo>
                  <a:lnTo>
                    <a:pt x="533" y="73"/>
                  </a:lnTo>
                  <a:lnTo>
                    <a:pt x="532" y="63"/>
                  </a:lnTo>
                  <a:close/>
                  <a:moveTo>
                    <a:pt x="599" y="49"/>
                  </a:moveTo>
                  <a:lnTo>
                    <a:pt x="636" y="41"/>
                  </a:lnTo>
                  <a:lnTo>
                    <a:pt x="638" y="51"/>
                  </a:lnTo>
                  <a:lnTo>
                    <a:pt x="600" y="59"/>
                  </a:lnTo>
                  <a:lnTo>
                    <a:pt x="599" y="49"/>
                  </a:lnTo>
                  <a:close/>
                  <a:moveTo>
                    <a:pt x="665" y="35"/>
                  </a:moveTo>
                  <a:lnTo>
                    <a:pt x="702" y="27"/>
                  </a:lnTo>
                  <a:lnTo>
                    <a:pt x="705" y="37"/>
                  </a:lnTo>
                  <a:lnTo>
                    <a:pt x="667" y="45"/>
                  </a:lnTo>
                  <a:lnTo>
                    <a:pt x="665" y="35"/>
                  </a:lnTo>
                  <a:close/>
                  <a:moveTo>
                    <a:pt x="731" y="21"/>
                  </a:moveTo>
                  <a:lnTo>
                    <a:pt x="769" y="13"/>
                  </a:lnTo>
                  <a:lnTo>
                    <a:pt x="771" y="23"/>
                  </a:lnTo>
                  <a:lnTo>
                    <a:pt x="734" y="31"/>
                  </a:lnTo>
                  <a:lnTo>
                    <a:pt x="731" y="21"/>
                  </a:lnTo>
                  <a:close/>
                  <a:moveTo>
                    <a:pt x="798" y="7"/>
                  </a:moveTo>
                  <a:lnTo>
                    <a:pt x="828" y="0"/>
                  </a:lnTo>
                  <a:lnTo>
                    <a:pt x="830" y="10"/>
                  </a:lnTo>
                  <a:lnTo>
                    <a:pt x="800" y="17"/>
                  </a:lnTo>
                  <a:lnTo>
                    <a:pt x="798" y="7"/>
                  </a:lnTo>
                  <a:close/>
                </a:path>
              </a:pathLst>
            </a:custGeom>
            <a:solidFill>
              <a:srgbClr val="00CC99"/>
            </a:solidFill>
            <a:ln w="1">
              <a:solidFill>
                <a:srgbClr val="00CC99"/>
              </a:solidFill>
              <a:prstDash val="solid"/>
              <a:round/>
              <a:headEnd/>
              <a:tailEnd/>
            </a:ln>
          </p:spPr>
          <p:txBody>
            <a:bodyPr/>
            <a:lstStyle/>
            <a:p>
              <a:endParaRPr lang="zh-TW" altLang="en-US"/>
            </a:p>
          </p:txBody>
        </p:sp>
        <p:sp>
          <p:nvSpPr>
            <p:cNvPr id="39948" name="Line 43">
              <a:extLst>
                <a:ext uri="{FF2B5EF4-FFF2-40B4-BE49-F238E27FC236}">
                  <a16:creationId xmlns:a16="http://schemas.microsoft.com/office/drawing/2014/main" id="{3B29FF23-2739-96AA-4782-6021AF172545}"/>
                </a:ext>
              </a:extLst>
            </p:cNvPr>
            <p:cNvSpPr>
              <a:spLocks noChangeShapeType="1"/>
            </p:cNvSpPr>
            <p:nvPr/>
          </p:nvSpPr>
          <p:spPr bwMode="auto">
            <a:xfrm flipV="1">
              <a:off x="6402126" y="3839895"/>
              <a:ext cx="1306762" cy="277866"/>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49" name="Line 44">
              <a:extLst>
                <a:ext uri="{FF2B5EF4-FFF2-40B4-BE49-F238E27FC236}">
                  <a16:creationId xmlns:a16="http://schemas.microsoft.com/office/drawing/2014/main" id="{D793EF8C-F09D-1813-4B2A-068A5FF791B8}"/>
                </a:ext>
              </a:extLst>
            </p:cNvPr>
            <p:cNvSpPr>
              <a:spLocks noChangeShapeType="1"/>
            </p:cNvSpPr>
            <p:nvPr/>
          </p:nvSpPr>
          <p:spPr bwMode="auto">
            <a:xfrm flipV="1">
              <a:off x="6371957" y="5040274"/>
              <a:ext cx="959033" cy="925690"/>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50" name="Freeform 45">
              <a:extLst>
                <a:ext uri="{FF2B5EF4-FFF2-40B4-BE49-F238E27FC236}">
                  <a16:creationId xmlns:a16="http://schemas.microsoft.com/office/drawing/2014/main" id="{D106840C-CDB4-A772-5AC4-4BDB0FD982BA}"/>
                </a:ext>
              </a:extLst>
            </p:cNvPr>
            <p:cNvSpPr>
              <a:spLocks noEditPoints="1"/>
            </p:cNvSpPr>
            <p:nvPr/>
          </p:nvSpPr>
          <p:spPr bwMode="auto">
            <a:xfrm>
              <a:off x="5035027" y="5060915"/>
              <a:ext cx="390599" cy="1227372"/>
            </a:xfrm>
            <a:custGeom>
              <a:avLst/>
              <a:gdLst>
                <a:gd name="T0" fmla="*/ 0 w 246"/>
                <a:gd name="T1" fmla="*/ 2147483646 h 773"/>
                <a:gd name="T2" fmla="*/ 2147483646 w 246"/>
                <a:gd name="T3" fmla="*/ 2147483646 h 773"/>
                <a:gd name="T4" fmla="*/ 2147483646 w 246"/>
                <a:gd name="T5" fmla="*/ 2147483646 h 773"/>
                <a:gd name="T6" fmla="*/ 2147483646 w 246"/>
                <a:gd name="T7" fmla="*/ 2147483646 h 773"/>
                <a:gd name="T8" fmla="*/ 0 w 246"/>
                <a:gd name="T9" fmla="*/ 2147483646 h 773"/>
                <a:gd name="T10" fmla="*/ 2147483646 w 246"/>
                <a:gd name="T11" fmla="*/ 2147483646 h 773"/>
                <a:gd name="T12" fmla="*/ 2147483646 w 246"/>
                <a:gd name="T13" fmla="*/ 0 h 773"/>
                <a:gd name="T14" fmla="*/ 2147483646 w 246"/>
                <a:gd name="T15" fmla="*/ 2147483646 h 773"/>
                <a:gd name="T16" fmla="*/ 2147483646 w 246"/>
                <a:gd name="T17" fmla="*/ 2147483646 h 7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6" h="773">
                  <a:moveTo>
                    <a:pt x="0" y="767"/>
                  </a:moveTo>
                  <a:lnTo>
                    <a:pt x="222" y="44"/>
                  </a:lnTo>
                  <a:lnTo>
                    <a:pt x="240" y="49"/>
                  </a:lnTo>
                  <a:lnTo>
                    <a:pt x="19" y="773"/>
                  </a:lnTo>
                  <a:lnTo>
                    <a:pt x="0" y="767"/>
                  </a:lnTo>
                  <a:close/>
                  <a:moveTo>
                    <a:pt x="209" y="50"/>
                  </a:moveTo>
                  <a:lnTo>
                    <a:pt x="245" y="0"/>
                  </a:lnTo>
                  <a:lnTo>
                    <a:pt x="246" y="62"/>
                  </a:lnTo>
                  <a:lnTo>
                    <a:pt x="209" y="50"/>
                  </a:lnTo>
                  <a:close/>
                </a:path>
              </a:pathLst>
            </a:custGeom>
            <a:solidFill>
              <a:srgbClr val="FF0000"/>
            </a:solidFill>
            <a:ln w="1">
              <a:solidFill>
                <a:srgbClr val="FF0000"/>
              </a:solidFill>
              <a:prstDash val="solid"/>
              <a:round/>
              <a:headEnd/>
              <a:tailEnd/>
            </a:ln>
          </p:spPr>
          <p:txBody>
            <a:bodyPr/>
            <a:lstStyle/>
            <a:p>
              <a:endParaRPr lang="zh-TW" altLang="en-US"/>
            </a:p>
          </p:txBody>
        </p:sp>
        <p:sp>
          <p:nvSpPr>
            <p:cNvPr id="39951" name="Freeform 46">
              <a:extLst>
                <a:ext uri="{FF2B5EF4-FFF2-40B4-BE49-F238E27FC236}">
                  <a16:creationId xmlns:a16="http://schemas.microsoft.com/office/drawing/2014/main" id="{C17BC87D-F756-3693-79C7-4D7653A98C47}"/>
                </a:ext>
              </a:extLst>
            </p:cNvPr>
            <p:cNvSpPr>
              <a:spLocks noEditPoints="1"/>
            </p:cNvSpPr>
            <p:nvPr/>
          </p:nvSpPr>
          <p:spPr bwMode="auto">
            <a:xfrm>
              <a:off x="5062019" y="5330843"/>
              <a:ext cx="944743" cy="976499"/>
            </a:xfrm>
            <a:custGeom>
              <a:avLst/>
              <a:gdLst>
                <a:gd name="T0" fmla="*/ 0 w 595"/>
                <a:gd name="T1" fmla="*/ 2147483646 h 615"/>
                <a:gd name="T2" fmla="*/ 2147483646 w 595"/>
                <a:gd name="T3" fmla="*/ 2147483646 h 615"/>
                <a:gd name="T4" fmla="*/ 2147483646 w 595"/>
                <a:gd name="T5" fmla="*/ 2147483646 h 615"/>
                <a:gd name="T6" fmla="*/ 2147483646 w 595"/>
                <a:gd name="T7" fmla="*/ 2147483646 h 615"/>
                <a:gd name="T8" fmla="*/ 0 w 595"/>
                <a:gd name="T9" fmla="*/ 2147483646 h 615"/>
                <a:gd name="T10" fmla="*/ 2147483646 w 595"/>
                <a:gd name="T11" fmla="*/ 2147483646 h 615"/>
                <a:gd name="T12" fmla="*/ 2147483646 w 595"/>
                <a:gd name="T13" fmla="*/ 0 h 615"/>
                <a:gd name="T14" fmla="*/ 2147483646 w 595"/>
                <a:gd name="T15" fmla="*/ 2147483646 h 615"/>
                <a:gd name="T16" fmla="*/ 2147483646 w 595"/>
                <a:gd name="T17" fmla="*/ 2147483646 h 6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5" h="615">
                  <a:moveTo>
                    <a:pt x="0" y="603"/>
                  </a:moveTo>
                  <a:lnTo>
                    <a:pt x="554" y="29"/>
                  </a:lnTo>
                  <a:lnTo>
                    <a:pt x="568" y="42"/>
                  </a:lnTo>
                  <a:lnTo>
                    <a:pt x="14" y="615"/>
                  </a:lnTo>
                  <a:lnTo>
                    <a:pt x="0" y="603"/>
                  </a:lnTo>
                  <a:close/>
                  <a:moveTo>
                    <a:pt x="540" y="29"/>
                  </a:moveTo>
                  <a:lnTo>
                    <a:pt x="595" y="0"/>
                  </a:lnTo>
                  <a:lnTo>
                    <a:pt x="568" y="56"/>
                  </a:lnTo>
                  <a:lnTo>
                    <a:pt x="540" y="29"/>
                  </a:lnTo>
                  <a:close/>
                </a:path>
              </a:pathLst>
            </a:custGeom>
            <a:solidFill>
              <a:srgbClr val="FF0000"/>
            </a:solidFill>
            <a:ln w="1">
              <a:solidFill>
                <a:srgbClr val="FF0000"/>
              </a:solidFill>
              <a:prstDash val="solid"/>
              <a:round/>
              <a:headEnd/>
              <a:tailEnd/>
            </a:ln>
          </p:spPr>
          <p:txBody>
            <a:bodyPr/>
            <a:lstStyle/>
            <a:p>
              <a:endParaRPr lang="zh-TW" altLang="en-US"/>
            </a:p>
          </p:txBody>
        </p:sp>
        <p:sp>
          <p:nvSpPr>
            <p:cNvPr id="39952" name="Freeform 47">
              <a:extLst>
                <a:ext uri="{FF2B5EF4-FFF2-40B4-BE49-F238E27FC236}">
                  <a16:creationId xmlns:a16="http://schemas.microsoft.com/office/drawing/2014/main" id="{08826084-4FCB-8D0B-311A-1509B14DA66E}"/>
                </a:ext>
              </a:extLst>
            </p:cNvPr>
            <p:cNvSpPr>
              <a:spLocks noEditPoints="1"/>
            </p:cNvSpPr>
            <p:nvPr/>
          </p:nvSpPr>
          <p:spPr bwMode="auto">
            <a:xfrm>
              <a:off x="5065195" y="5959612"/>
              <a:ext cx="1295648" cy="344553"/>
            </a:xfrm>
            <a:custGeom>
              <a:avLst/>
              <a:gdLst>
                <a:gd name="T0" fmla="*/ 0 w 816"/>
                <a:gd name="T1" fmla="*/ 2147483646 h 217"/>
                <a:gd name="T2" fmla="*/ 2147483646 w 816"/>
                <a:gd name="T3" fmla="*/ 2147483646 h 217"/>
                <a:gd name="T4" fmla="*/ 2147483646 w 816"/>
                <a:gd name="T5" fmla="*/ 2147483646 h 217"/>
                <a:gd name="T6" fmla="*/ 2147483646 w 816"/>
                <a:gd name="T7" fmla="*/ 2147483646 h 217"/>
                <a:gd name="T8" fmla="*/ 0 w 816"/>
                <a:gd name="T9" fmla="*/ 2147483646 h 217"/>
                <a:gd name="T10" fmla="*/ 2147483646 w 816"/>
                <a:gd name="T11" fmla="*/ 0 h 217"/>
                <a:gd name="T12" fmla="*/ 2147483646 w 816"/>
                <a:gd name="T13" fmla="*/ 2147483646 h 217"/>
                <a:gd name="T14" fmla="*/ 2147483646 w 816"/>
                <a:gd name="T15" fmla="*/ 2147483646 h 217"/>
                <a:gd name="T16" fmla="*/ 2147483646 w 816"/>
                <a:gd name="T17" fmla="*/ 0 h 2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16" h="217">
                  <a:moveTo>
                    <a:pt x="0" y="198"/>
                  </a:moveTo>
                  <a:lnTo>
                    <a:pt x="766" y="7"/>
                  </a:lnTo>
                  <a:lnTo>
                    <a:pt x="771" y="26"/>
                  </a:lnTo>
                  <a:lnTo>
                    <a:pt x="5" y="217"/>
                  </a:lnTo>
                  <a:lnTo>
                    <a:pt x="0" y="198"/>
                  </a:lnTo>
                  <a:close/>
                  <a:moveTo>
                    <a:pt x="755" y="0"/>
                  </a:moveTo>
                  <a:lnTo>
                    <a:pt x="816" y="5"/>
                  </a:lnTo>
                  <a:lnTo>
                    <a:pt x="764" y="38"/>
                  </a:lnTo>
                  <a:lnTo>
                    <a:pt x="755" y="0"/>
                  </a:lnTo>
                  <a:close/>
                </a:path>
              </a:pathLst>
            </a:custGeom>
            <a:solidFill>
              <a:srgbClr val="FF0000"/>
            </a:solidFill>
            <a:ln w="1">
              <a:solidFill>
                <a:srgbClr val="FF0000"/>
              </a:solidFill>
              <a:prstDash val="solid"/>
              <a:round/>
              <a:headEnd/>
              <a:tailEnd/>
            </a:ln>
          </p:spPr>
          <p:txBody>
            <a:bodyPr/>
            <a:lstStyle/>
            <a:p>
              <a:endParaRPr lang="zh-TW" altLang="en-US"/>
            </a:p>
          </p:txBody>
        </p:sp>
        <p:sp>
          <p:nvSpPr>
            <p:cNvPr id="39953" name="Line 48">
              <a:extLst>
                <a:ext uri="{FF2B5EF4-FFF2-40B4-BE49-F238E27FC236}">
                  <a16:creationId xmlns:a16="http://schemas.microsoft.com/office/drawing/2014/main" id="{2F6B494A-37D9-0148-E9C8-D7E3C5896823}"/>
                </a:ext>
              </a:extLst>
            </p:cNvPr>
            <p:cNvSpPr>
              <a:spLocks noChangeShapeType="1"/>
            </p:cNvSpPr>
            <p:nvPr/>
          </p:nvSpPr>
          <p:spPr bwMode="auto">
            <a:xfrm flipV="1">
              <a:off x="7330991" y="3838306"/>
              <a:ext cx="390599" cy="1208318"/>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54" name="Line 49">
              <a:extLst>
                <a:ext uri="{FF2B5EF4-FFF2-40B4-BE49-F238E27FC236}">
                  <a16:creationId xmlns:a16="http://schemas.microsoft.com/office/drawing/2014/main" id="{60EC0569-B12C-7BB8-295D-251B0DA66AC1}"/>
                </a:ext>
              </a:extLst>
            </p:cNvPr>
            <p:cNvSpPr>
              <a:spLocks noChangeShapeType="1"/>
            </p:cNvSpPr>
            <p:nvPr/>
          </p:nvSpPr>
          <p:spPr bwMode="auto">
            <a:xfrm flipV="1">
              <a:off x="6019465" y="5040274"/>
              <a:ext cx="1295648" cy="298507"/>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55" name="Freeform 50">
              <a:extLst>
                <a:ext uri="{FF2B5EF4-FFF2-40B4-BE49-F238E27FC236}">
                  <a16:creationId xmlns:a16="http://schemas.microsoft.com/office/drawing/2014/main" id="{518B6A01-6A6D-75B1-A995-8D7F6B893352}"/>
                </a:ext>
              </a:extLst>
            </p:cNvPr>
            <p:cNvSpPr>
              <a:spLocks noEditPoints="1"/>
            </p:cNvSpPr>
            <p:nvPr/>
          </p:nvSpPr>
          <p:spPr bwMode="auto">
            <a:xfrm>
              <a:off x="6800665" y="3835131"/>
              <a:ext cx="939979" cy="943155"/>
            </a:xfrm>
            <a:custGeom>
              <a:avLst/>
              <a:gdLst>
                <a:gd name="T0" fmla="*/ 2147483646 w 592"/>
                <a:gd name="T1" fmla="*/ 2147483646 h 594"/>
                <a:gd name="T2" fmla="*/ 2147483646 w 592"/>
                <a:gd name="T3" fmla="*/ 2147483646 h 594"/>
                <a:gd name="T4" fmla="*/ 2147483646 w 592"/>
                <a:gd name="T5" fmla="*/ 2147483646 h 594"/>
                <a:gd name="T6" fmla="*/ 2147483646 w 592"/>
                <a:gd name="T7" fmla="*/ 2147483646 h 594"/>
                <a:gd name="T8" fmla="*/ 2147483646 w 592"/>
                <a:gd name="T9" fmla="*/ 2147483646 h 594"/>
                <a:gd name="T10" fmla="*/ 2147483646 w 592"/>
                <a:gd name="T11" fmla="*/ 2147483646 h 594"/>
                <a:gd name="T12" fmla="*/ 2147483646 w 592"/>
                <a:gd name="T13" fmla="*/ 2147483646 h 594"/>
                <a:gd name="T14" fmla="*/ 2147483646 w 592"/>
                <a:gd name="T15" fmla="*/ 2147483646 h 594"/>
                <a:gd name="T16" fmla="*/ 2147483646 w 592"/>
                <a:gd name="T17" fmla="*/ 2147483646 h 594"/>
                <a:gd name="T18" fmla="*/ 2147483646 w 592"/>
                <a:gd name="T19" fmla="*/ 2147483646 h 594"/>
                <a:gd name="T20" fmla="*/ 2147483646 w 592"/>
                <a:gd name="T21" fmla="*/ 2147483646 h 594"/>
                <a:gd name="T22" fmla="*/ 2147483646 w 592"/>
                <a:gd name="T23" fmla="*/ 2147483646 h 594"/>
                <a:gd name="T24" fmla="*/ 2147483646 w 592"/>
                <a:gd name="T25" fmla="*/ 2147483646 h 594"/>
                <a:gd name="T26" fmla="*/ 2147483646 w 592"/>
                <a:gd name="T27" fmla="*/ 2147483646 h 594"/>
                <a:gd name="T28" fmla="*/ 2147483646 w 592"/>
                <a:gd name="T29" fmla="*/ 2147483646 h 594"/>
                <a:gd name="T30" fmla="*/ 2147483646 w 592"/>
                <a:gd name="T31" fmla="*/ 2147483646 h 594"/>
                <a:gd name="T32" fmla="*/ 2147483646 w 592"/>
                <a:gd name="T33" fmla="*/ 2147483646 h 594"/>
                <a:gd name="T34" fmla="*/ 2147483646 w 592"/>
                <a:gd name="T35" fmla="*/ 2147483646 h 594"/>
                <a:gd name="T36" fmla="*/ 2147483646 w 592"/>
                <a:gd name="T37" fmla="*/ 2147483646 h 594"/>
                <a:gd name="T38" fmla="*/ 2147483646 w 592"/>
                <a:gd name="T39" fmla="*/ 2147483646 h 594"/>
                <a:gd name="T40" fmla="*/ 2147483646 w 592"/>
                <a:gd name="T41" fmla="*/ 2147483646 h 594"/>
                <a:gd name="T42" fmla="*/ 2147483646 w 592"/>
                <a:gd name="T43" fmla="*/ 2147483646 h 594"/>
                <a:gd name="T44" fmla="*/ 2147483646 w 592"/>
                <a:gd name="T45" fmla="*/ 2147483646 h 594"/>
                <a:gd name="T46" fmla="*/ 2147483646 w 592"/>
                <a:gd name="T47" fmla="*/ 2147483646 h 594"/>
                <a:gd name="T48" fmla="*/ 2147483646 w 592"/>
                <a:gd name="T49" fmla="*/ 2147483646 h 594"/>
                <a:gd name="T50" fmla="*/ 2147483646 w 592"/>
                <a:gd name="T51" fmla="*/ 2147483646 h 594"/>
                <a:gd name="T52" fmla="*/ 2147483646 w 592"/>
                <a:gd name="T53" fmla="*/ 2147483646 h 594"/>
                <a:gd name="T54" fmla="*/ 2147483646 w 592"/>
                <a:gd name="T55" fmla="*/ 2147483646 h 594"/>
                <a:gd name="T56" fmla="*/ 2147483646 w 592"/>
                <a:gd name="T57" fmla="*/ 2147483646 h 594"/>
                <a:gd name="T58" fmla="*/ 2147483646 w 592"/>
                <a:gd name="T59" fmla="*/ 2147483646 h 594"/>
                <a:gd name="T60" fmla="*/ 2147483646 w 592"/>
                <a:gd name="T61" fmla="*/ 0 h 594"/>
                <a:gd name="T62" fmla="*/ 2147483646 w 592"/>
                <a:gd name="T63" fmla="*/ 2147483646 h 5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2" h="594">
                  <a:moveTo>
                    <a:pt x="0" y="587"/>
                  </a:moveTo>
                  <a:lnTo>
                    <a:pt x="27" y="559"/>
                  </a:lnTo>
                  <a:lnTo>
                    <a:pt x="34" y="566"/>
                  </a:lnTo>
                  <a:lnTo>
                    <a:pt x="7" y="594"/>
                  </a:lnTo>
                  <a:lnTo>
                    <a:pt x="0" y="587"/>
                  </a:lnTo>
                  <a:close/>
                  <a:moveTo>
                    <a:pt x="48" y="538"/>
                  </a:moveTo>
                  <a:lnTo>
                    <a:pt x="76" y="511"/>
                  </a:lnTo>
                  <a:lnTo>
                    <a:pt x="82" y="518"/>
                  </a:lnTo>
                  <a:lnTo>
                    <a:pt x="55" y="545"/>
                  </a:lnTo>
                  <a:lnTo>
                    <a:pt x="48" y="538"/>
                  </a:lnTo>
                  <a:close/>
                  <a:moveTo>
                    <a:pt x="96" y="490"/>
                  </a:moveTo>
                  <a:lnTo>
                    <a:pt x="124" y="463"/>
                  </a:lnTo>
                  <a:lnTo>
                    <a:pt x="131" y="469"/>
                  </a:lnTo>
                  <a:lnTo>
                    <a:pt x="103" y="497"/>
                  </a:lnTo>
                  <a:lnTo>
                    <a:pt x="96" y="490"/>
                  </a:lnTo>
                  <a:close/>
                  <a:moveTo>
                    <a:pt x="144" y="442"/>
                  </a:moveTo>
                  <a:lnTo>
                    <a:pt x="172" y="414"/>
                  </a:lnTo>
                  <a:lnTo>
                    <a:pt x="179" y="421"/>
                  </a:lnTo>
                  <a:lnTo>
                    <a:pt x="151" y="449"/>
                  </a:lnTo>
                  <a:lnTo>
                    <a:pt x="144" y="442"/>
                  </a:lnTo>
                  <a:close/>
                  <a:moveTo>
                    <a:pt x="193" y="394"/>
                  </a:moveTo>
                  <a:lnTo>
                    <a:pt x="219" y="366"/>
                  </a:lnTo>
                  <a:lnTo>
                    <a:pt x="226" y="373"/>
                  </a:lnTo>
                  <a:lnTo>
                    <a:pt x="200" y="401"/>
                  </a:lnTo>
                  <a:lnTo>
                    <a:pt x="193" y="394"/>
                  </a:lnTo>
                  <a:close/>
                  <a:moveTo>
                    <a:pt x="240" y="345"/>
                  </a:moveTo>
                  <a:lnTo>
                    <a:pt x="268" y="319"/>
                  </a:lnTo>
                  <a:lnTo>
                    <a:pt x="274" y="326"/>
                  </a:lnTo>
                  <a:lnTo>
                    <a:pt x="247" y="352"/>
                  </a:lnTo>
                  <a:lnTo>
                    <a:pt x="240" y="345"/>
                  </a:lnTo>
                  <a:close/>
                  <a:moveTo>
                    <a:pt x="288" y="298"/>
                  </a:moveTo>
                  <a:lnTo>
                    <a:pt x="316" y="271"/>
                  </a:lnTo>
                  <a:lnTo>
                    <a:pt x="323" y="277"/>
                  </a:lnTo>
                  <a:lnTo>
                    <a:pt x="295" y="305"/>
                  </a:lnTo>
                  <a:lnTo>
                    <a:pt x="288" y="298"/>
                  </a:lnTo>
                  <a:close/>
                  <a:moveTo>
                    <a:pt x="336" y="250"/>
                  </a:moveTo>
                  <a:lnTo>
                    <a:pt x="364" y="222"/>
                  </a:lnTo>
                  <a:lnTo>
                    <a:pt x="371" y="229"/>
                  </a:lnTo>
                  <a:lnTo>
                    <a:pt x="343" y="257"/>
                  </a:lnTo>
                  <a:lnTo>
                    <a:pt x="336" y="250"/>
                  </a:lnTo>
                  <a:close/>
                  <a:moveTo>
                    <a:pt x="385" y="202"/>
                  </a:moveTo>
                  <a:lnTo>
                    <a:pt x="412" y="174"/>
                  </a:lnTo>
                  <a:lnTo>
                    <a:pt x="419" y="181"/>
                  </a:lnTo>
                  <a:lnTo>
                    <a:pt x="392" y="209"/>
                  </a:lnTo>
                  <a:lnTo>
                    <a:pt x="385" y="202"/>
                  </a:lnTo>
                  <a:close/>
                  <a:moveTo>
                    <a:pt x="433" y="153"/>
                  </a:moveTo>
                  <a:lnTo>
                    <a:pt x="460" y="126"/>
                  </a:lnTo>
                  <a:lnTo>
                    <a:pt x="466" y="133"/>
                  </a:lnTo>
                  <a:lnTo>
                    <a:pt x="440" y="160"/>
                  </a:lnTo>
                  <a:lnTo>
                    <a:pt x="433" y="153"/>
                  </a:lnTo>
                  <a:close/>
                  <a:moveTo>
                    <a:pt x="480" y="105"/>
                  </a:moveTo>
                  <a:lnTo>
                    <a:pt x="508" y="79"/>
                  </a:lnTo>
                  <a:lnTo>
                    <a:pt x="515" y="84"/>
                  </a:lnTo>
                  <a:lnTo>
                    <a:pt x="487" y="112"/>
                  </a:lnTo>
                  <a:lnTo>
                    <a:pt x="480" y="105"/>
                  </a:lnTo>
                  <a:close/>
                  <a:moveTo>
                    <a:pt x="528" y="58"/>
                  </a:moveTo>
                  <a:lnTo>
                    <a:pt x="556" y="30"/>
                  </a:lnTo>
                  <a:lnTo>
                    <a:pt x="563" y="37"/>
                  </a:lnTo>
                  <a:lnTo>
                    <a:pt x="535" y="65"/>
                  </a:lnTo>
                  <a:lnTo>
                    <a:pt x="528" y="58"/>
                  </a:lnTo>
                  <a:close/>
                  <a:moveTo>
                    <a:pt x="577" y="10"/>
                  </a:moveTo>
                  <a:lnTo>
                    <a:pt x="585" y="0"/>
                  </a:lnTo>
                  <a:lnTo>
                    <a:pt x="592" y="7"/>
                  </a:lnTo>
                  <a:lnTo>
                    <a:pt x="584" y="17"/>
                  </a:lnTo>
                  <a:lnTo>
                    <a:pt x="577" y="10"/>
                  </a:lnTo>
                  <a:close/>
                </a:path>
              </a:pathLst>
            </a:custGeom>
            <a:solidFill>
              <a:srgbClr val="00CC99"/>
            </a:solidFill>
            <a:ln w="1">
              <a:solidFill>
                <a:srgbClr val="00CC99"/>
              </a:solidFill>
              <a:prstDash val="solid"/>
              <a:round/>
              <a:headEnd/>
              <a:tailEnd/>
            </a:ln>
          </p:spPr>
          <p:txBody>
            <a:bodyPr/>
            <a:lstStyle/>
            <a:p>
              <a:endParaRPr lang="zh-TW" altLang="en-US"/>
            </a:p>
          </p:txBody>
        </p:sp>
        <p:sp>
          <p:nvSpPr>
            <p:cNvPr id="39956" name="Freeform 51">
              <a:extLst>
                <a:ext uri="{FF2B5EF4-FFF2-40B4-BE49-F238E27FC236}">
                  <a16:creationId xmlns:a16="http://schemas.microsoft.com/office/drawing/2014/main" id="{EE7C5BD5-C0F2-52D0-2121-16D5367A8054}"/>
                </a:ext>
              </a:extLst>
            </p:cNvPr>
            <p:cNvSpPr>
              <a:spLocks noEditPoints="1"/>
            </p:cNvSpPr>
            <p:nvPr/>
          </p:nvSpPr>
          <p:spPr bwMode="auto">
            <a:xfrm>
              <a:off x="6362430" y="4802104"/>
              <a:ext cx="441409" cy="1178150"/>
            </a:xfrm>
            <a:custGeom>
              <a:avLst/>
              <a:gdLst>
                <a:gd name="T0" fmla="*/ 0 w 278"/>
                <a:gd name="T1" fmla="*/ 2147483646 h 742"/>
                <a:gd name="T2" fmla="*/ 2147483646 w 278"/>
                <a:gd name="T3" fmla="*/ 2147483646 h 742"/>
                <a:gd name="T4" fmla="*/ 2147483646 w 278"/>
                <a:gd name="T5" fmla="*/ 2147483646 h 742"/>
                <a:gd name="T6" fmla="*/ 2147483646 w 278"/>
                <a:gd name="T7" fmla="*/ 2147483646 h 742"/>
                <a:gd name="T8" fmla="*/ 0 w 278"/>
                <a:gd name="T9" fmla="*/ 2147483646 h 742"/>
                <a:gd name="T10" fmla="*/ 2147483646 w 278"/>
                <a:gd name="T11" fmla="*/ 2147483646 h 742"/>
                <a:gd name="T12" fmla="*/ 2147483646 w 278"/>
                <a:gd name="T13" fmla="*/ 2147483646 h 742"/>
                <a:gd name="T14" fmla="*/ 2147483646 w 278"/>
                <a:gd name="T15" fmla="*/ 2147483646 h 742"/>
                <a:gd name="T16" fmla="*/ 2147483646 w 278"/>
                <a:gd name="T17" fmla="*/ 2147483646 h 742"/>
                <a:gd name="T18" fmla="*/ 2147483646 w 278"/>
                <a:gd name="T19" fmla="*/ 2147483646 h 742"/>
                <a:gd name="T20" fmla="*/ 2147483646 w 278"/>
                <a:gd name="T21" fmla="*/ 2147483646 h 742"/>
                <a:gd name="T22" fmla="*/ 2147483646 w 278"/>
                <a:gd name="T23" fmla="*/ 2147483646 h 742"/>
                <a:gd name="T24" fmla="*/ 2147483646 w 278"/>
                <a:gd name="T25" fmla="*/ 2147483646 h 742"/>
                <a:gd name="T26" fmla="*/ 2147483646 w 278"/>
                <a:gd name="T27" fmla="*/ 2147483646 h 742"/>
                <a:gd name="T28" fmla="*/ 2147483646 w 278"/>
                <a:gd name="T29" fmla="*/ 2147483646 h 742"/>
                <a:gd name="T30" fmla="*/ 2147483646 w 278"/>
                <a:gd name="T31" fmla="*/ 2147483646 h 742"/>
                <a:gd name="T32" fmla="*/ 2147483646 w 278"/>
                <a:gd name="T33" fmla="*/ 2147483646 h 742"/>
                <a:gd name="T34" fmla="*/ 2147483646 w 278"/>
                <a:gd name="T35" fmla="*/ 2147483646 h 742"/>
                <a:gd name="T36" fmla="*/ 2147483646 w 278"/>
                <a:gd name="T37" fmla="*/ 2147483646 h 742"/>
                <a:gd name="T38" fmla="*/ 2147483646 w 278"/>
                <a:gd name="T39" fmla="*/ 2147483646 h 742"/>
                <a:gd name="T40" fmla="*/ 2147483646 w 278"/>
                <a:gd name="T41" fmla="*/ 2147483646 h 742"/>
                <a:gd name="T42" fmla="*/ 2147483646 w 278"/>
                <a:gd name="T43" fmla="*/ 2147483646 h 742"/>
                <a:gd name="T44" fmla="*/ 2147483646 w 278"/>
                <a:gd name="T45" fmla="*/ 2147483646 h 742"/>
                <a:gd name="T46" fmla="*/ 2147483646 w 278"/>
                <a:gd name="T47" fmla="*/ 2147483646 h 742"/>
                <a:gd name="T48" fmla="*/ 2147483646 w 278"/>
                <a:gd name="T49" fmla="*/ 2147483646 h 742"/>
                <a:gd name="T50" fmla="*/ 2147483646 w 278"/>
                <a:gd name="T51" fmla="*/ 2147483646 h 742"/>
                <a:gd name="T52" fmla="*/ 2147483646 w 278"/>
                <a:gd name="T53" fmla="*/ 2147483646 h 742"/>
                <a:gd name="T54" fmla="*/ 2147483646 w 278"/>
                <a:gd name="T55" fmla="*/ 2147483646 h 742"/>
                <a:gd name="T56" fmla="*/ 2147483646 w 278"/>
                <a:gd name="T57" fmla="*/ 2147483646 h 742"/>
                <a:gd name="T58" fmla="*/ 2147483646 w 278"/>
                <a:gd name="T59" fmla="*/ 2147483646 h 742"/>
                <a:gd name="T60" fmla="*/ 2147483646 w 278"/>
                <a:gd name="T61" fmla="*/ 2147483646 h 742"/>
                <a:gd name="T62" fmla="*/ 2147483646 w 278"/>
                <a:gd name="T63" fmla="*/ 2147483646 h 742"/>
                <a:gd name="T64" fmla="*/ 2147483646 w 278"/>
                <a:gd name="T65" fmla="*/ 2147483646 h 742"/>
                <a:gd name="T66" fmla="*/ 2147483646 w 278"/>
                <a:gd name="T67" fmla="*/ 2147483646 h 742"/>
                <a:gd name="T68" fmla="*/ 2147483646 w 278"/>
                <a:gd name="T69" fmla="*/ 2147483646 h 742"/>
                <a:gd name="T70" fmla="*/ 2147483646 w 278"/>
                <a:gd name="T71" fmla="*/ 2147483646 h 742"/>
                <a:gd name="T72" fmla="*/ 2147483646 w 278"/>
                <a:gd name="T73" fmla="*/ 2147483646 h 742"/>
                <a:gd name="T74" fmla="*/ 2147483646 w 278"/>
                <a:gd name="T75" fmla="*/ 2147483646 h 742"/>
                <a:gd name="T76" fmla="*/ 2147483646 w 278"/>
                <a:gd name="T77" fmla="*/ 2147483646 h 742"/>
                <a:gd name="T78" fmla="*/ 2147483646 w 278"/>
                <a:gd name="T79" fmla="*/ 2147483646 h 742"/>
                <a:gd name="T80" fmla="*/ 2147483646 w 278"/>
                <a:gd name="T81" fmla="*/ 2147483646 h 742"/>
                <a:gd name="T82" fmla="*/ 2147483646 w 278"/>
                <a:gd name="T83" fmla="*/ 2147483646 h 742"/>
                <a:gd name="T84" fmla="*/ 2147483646 w 278"/>
                <a:gd name="T85" fmla="*/ 2147483646 h 742"/>
                <a:gd name="T86" fmla="*/ 2147483646 w 278"/>
                <a:gd name="T87" fmla="*/ 2147483646 h 742"/>
                <a:gd name="T88" fmla="*/ 2147483646 w 278"/>
                <a:gd name="T89" fmla="*/ 2147483646 h 742"/>
                <a:gd name="T90" fmla="*/ 2147483646 w 278"/>
                <a:gd name="T91" fmla="*/ 2147483646 h 742"/>
                <a:gd name="T92" fmla="*/ 2147483646 w 278"/>
                <a:gd name="T93" fmla="*/ 2147483646 h 742"/>
                <a:gd name="T94" fmla="*/ 2147483646 w 278"/>
                <a:gd name="T95" fmla="*/ 2147483646 h 742"/>
                <a:gd name="T96" fmla="*/ 2147483646 w 278"/>
                <a:gd name="T97" fmla="*/ 2147483646 h 742"/>
                <a:gd name="T98" fmla="*/ 2147483646 w 278"/>
                <a:gd name="T99" fmla="*/ 2147483646 h 742"/>
                <a:gd name="T100" fmla="*/ 2147483646 w 278"/>
                <a:gd name="T101" fmla="*/ 2147483646 h 742"/>
                <a:gd name="T102" fmla="*/ 2147483646 w 278"/>
                <a:gd name="T103" fmla="*/ 2147483646 h 742"/>
                <a:gd name="T104" fmla="*/ 2147483646 w 278"/>
                <a:gd name="T105" fmla="*/ 2147483646 h 742"/>
                <a:gd name="T106" fmla="*/ 2147483646 w 278"/>
                <a:gd name="T107" fmla="*/ 2147483646 h 742"/>
                <a:gd name="T108" fmla="*/ 2147483646 w 278"/>
                <a:gd name="T109" fmla="*/ 2147483646 h 742"/>
                <a:gd name="T110" fmla="*/ 2147483646 w 278"/>
                <a:gd name="T111" fmla="*/ 2147483646 h 742"/>
                <a:gd name="T112" fmla="*/ 2147483646 w 278"/>
                <a:gd name="T113" fmla="*/ 0 h 742"/>
                <a:gd name="T114" fmla="*/ 2147483646 w 278"/>
                <a:gd name="T115" fmla="*/ 2147483646 h 742"/>
                <a:gd name="T116" fmla="*/ 2147483646 w 278"/>
                <a:gd name="T117" fmla="*/ 2147483646 h 742"/>
                <a:gd name="T118" fmla="*/ 2147483646 w 278"/>
                <a:gd name="T119" fmla="*/ 2147483646 h 74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8" h="742">
                  <a:moveTo>
                    <a:pt x="0" y="739"/>
                  </a:moveTo>
                  <a:lnTo>
                    <a:pt x="13" y="702"/>
                  </a:lnTo>
                  <a:lnTo>
                    <a:pt x="23" y="706"/>
                  </a:lnTo>
                  <a:lnTo>
                    <a:pt x="10" y="742"/>
                  </a:lnTo>
                  <a:lnTo>
                    <a:pt x="0" y="739"/>
                  </a:lnTo>
                  <a:close/>
                  <a:moveTo>
                    <a:pt x="24" y="674"/>
                  </a:moveTo>
                  <a:lnTo>
                    <a:pt x="37" y="638"/>
                  </a:lnTo>
                  <a:lnTo>
                    <a:pt x="46" y="642"/>
                  </a:lnTo>
                  <a:lnTo>
                    <a:pt x="33" y="678"/>
                  </a:lnTo>
                  <a:lnTo>
                    <a:pt x="24" y="674"/>
                  </a:lnTo>
                  <a:close/>
                  <a:moveTo>
                    <a:pt x="47" y="612"/>
                  </a:moveTo>
                  <a:lnTo>
                    <a:pt x="60" y="574"/>
                  </a:lnTo>
                  <a:lnTo>
                    <a:pt x="69" y="578"/>
                  </a:lnTo>
                  <a:lnTo>
                    <a:pt x="55" y="614"/>
                  </a:lnTo>
                  <a:lnTo>
                    <a:pt x="47" y="612"/>
                  </a:lnTo>
                  <a:close/>
                  <a:moveTo>
                    <a:pt x="70" y="547"/>
                  </a:moveTo>
                  <a:lnTo>
                    <a:pt x="83" y="510"/>
                  </a:lnTo>
                  <a:lnTo>
                    <a:pt x="92" y="514"/>
                  </a:lnTo>
                  <a:lnTo>
                    <a:pt x="79" y="551"/>
                  </a:lnTo>
                  <a:lnTo>
                    <a:pt x="70" y="547"/>
                  </a:lnTo>
                  <a:close/>
                  <a:moveTo>
                    <a:pt x="94" y="483"/>
                  </a:moveTo>
                  <a:lnTo>
                    <a:pt x="106" y="447"/>
                  </a:lnTo>
                  <a:lnTo>
                    <a:pt x="116" y="451"/>
                  </a:lnTo>
                  <a:lnTo>
                    <a:pt x="102" y="487"/>
                  </a:lnTo>
                  <a:lnTo>
                    <a:pt x="94" y="483"/>
                  </a:lnTo>
                  <a:close/>
                  <a:moveTo>
                    <a:pt x="116" y="419"/>
                  </a:moveTo>
                  <a:lnTo>
                    <a:pt x="130" y="383"/>
                  </a:lnTo>
                  <a:lnTo>
                    <a:pt x="139" y="387"/>
                  </a:lnTo>
                  <a:lnTo>
                    <a:pt x="125" y="423"/>
                  </a:lnTo>
                  <a:lnTo>
                    <a:pt x="116" y="419"/>
                  </a:lnTo>
                  <a:close/>
                  <a:moveTo>
                    <a:pt x="139" y="355"/>
                  </a:moveTo>
                  <a:lnTo>
                    <a:pt x="153" y="319"/>
                  </a:lnTo>
                  <a:lnTo>
                    <a:pt x="162" y="323"/>
                  </a:lnTo>
                  <a:lnTo>
                    <a:pt x="148" y="359"/>
                  </a:lnTo>
                  <a:lnTo>
                    <a:pt x="139" y="355"/>
                  </a:lnTo>
                  <a:close/>
                  <a:moveTo>
                    <a:pt x="162" y="292"/>
                  </a:moveTo>
                  <a:lnTo>
                    <a:pt x="176" y="255"/>
                  </a:lnTo>
                  <a:lnTo>
                    <a:pt x="186" y="258"/>
                  </a:lnTo>
                  <a:lnTo>
                    <a:pt x="172" y="295"/>
                  </a:lnTo>
                  <a:lnTo>
                    <a:pt x="162" y="292"/>
                  </a:lnTo>
                  <a:close/>
                  <a:moveTo>
                    <a:pt x="186" y="228"/>
                  </a:moveTo>
                  <a:lnTo>
                    <a:pt x="200" y="191"/>
                  </a:lnTo>
                  <a:lnTo>
                    <a:pt x="209" y="194"/>
                  </a:lnTo>
                  <a:lnTo>
                    <a:pt x="195" y="232"/>
                  </a:lnTo>
                  <a:lnTo>
                    <a:pt x="186" y="228"/>
                  </a:lnTo>
                  <a:close/>
                  <a:moveTo>
                    <a:pt x="209" y="164"/>
                  </a:moveTo>
                  <a:lnTo>
                    <a:pt x="223" y="128"/>
                  </a:lnTo>
                  <a:lnTo>
                    <a:pt x="232" y="130"/>
                  </a:lnTo>
                  <a:lnTo>
                    <a:pt x="218" y="168"/>
                  </a:lnTo>
                  <a:lnTo>
                    <a:pt x="209" y="164"/>
                  </a:lnTo>
                  <a:close/>
                  <a:moveTo>
                    <a:pt x="232" y="100"/>
                  </a:moveTo>
                  <a:lnTo>
                    <a:pt x="246" y="64"/>
                  </a:lnTo>
                  <a:lnTo>
                    <a:pt x="254" y="67"/>
                  </a:lnTo>
                  <a:lnTo>
                    <a:pt x="242" y="103"/>
                  </a:lnTo>
                  <a:lnTo>
                    <a:pt x="232" y="100"/>
                  </a:lnTo>
                  <a:close/>
                  <a:moveTo>
                    <a:pt x="256" y="36"/>
                  </a:moveTo>
                  <a:lnTo>
                    <a:pt x="269" y="0"/>
                  </a:lnTo>
                  <a:lnTo>
                    <a:pt x="278" y="3"/>
                  </a:lnTo>
                  <a:lnTo>
                    <a:pt x="265" y="39"/>
                  </a:lnTo>
                  <a:lnTo>
                    <a:pt x="256" y="36"/>
                  </a:lnTo>
                  <a:close/>
                </a:path>
              </a:pathLst>
            </a:custGeom>
            <a:solidFill>
              <a:srgbClr val="00CC99"/>
            </a:solidFill>
            <a:ln w="1">
              <a:solidFill>
                <a:srgbClr val="00CC99"/>
              </a:solidFill>
              <a:prstDash val="solid"/>
              <a:round/>
              <a:headEnd/>
              <a:tailEnd/>
            </a:ln>
          </p:spPr>
          <p:txBody>
            <a:bodyPr/>
            <a:lstStyle/>
            <a:p>
              <a:endParaRPr lang="zh-TW" altLang="en-US"/>
            </a:p>
          </p:txBody>
        </p:sp>
        <p:sp>
          <p:nvSpPr>
            <p:cNvPr id="39957" name="Line 52">
              <a:extLst>
                <a:ext uri="{FF2B5EF4-FFF2-40B4-BE49-F238E27FC236}">
                  <a16:creationId xmlns:a16="http://schemas.microsoft.com/office/drawing/2014/main" id="{EE4EDC82-9202-A16C-353E-66B800C305C1}"/>
                </a:ext>
              </a:extLst>
            </p:cNvPr>
            <p:cNvSpPr>
              <a:spLocks noChangeShapeType="1"/>
            </p:cNvSpPr>
            <p:nvPr/>
          </p:nvSpPr>
          <p:spPr bwMode="auto">
            <a:xfrm flipV="1">
              <a:off x="5439916" y="4152692"/>
              <a:ext cx="912987" cy="882818"/>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58" name="Freeform 53">
              <a:extLst>
                <a:ext uri="{FF2B5EF4-FFF2-40B4-BE49-F238E27FC236}">
                  <a16:creationId xmlns:a16="http://schemas.microsoft.com/office/drawing/2014/main" id="{B58E6026-D58B-069D-2DE7-1A367F7DB68C}"/>
                </a:ext>
              </a:extLst>
            </p:cNvPr>
            <p:cNvSpPr>
              <a:spLocks/>
            </p:cNvSpPr>
            <p:nvPr/>
          </p:nvSpPr>
          <p:spPr bwMode="auto">
            <a:xfrm>
              <a:off x="5387519" y="5030748"/>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0"/>
                  </a:lnTo>
                  <a:lnTo>
                    <a:pt x="11" y="1"/>
                  </a:lnTo>
                  <a:lnTo>
                    <a:pt x="8" y="4"/>
                  </a:lnTo>
                  <a:lnTo>
                    <a:pt x="5" y="6"/>
                  </a:lnTo>
                  <a:lnTo>
                    <a:pt x="3" y="10"/>
                  </a:lnTo>
                  <a:lnTo>
                    <a:pt x="1" y="13"/>
                  </a:lnTo>
                  <a:lnTo>
                    <a:pt x="0" y="17"/>
                  </a:lnTo>
                  <a:lnTo>
                    <a:pt x="0" y="20"/>
                  </a:lnTo>
                  <a:lnTo>
                    <a:pt x="0" y="25"/>
                  </a:lnTo>
                  <a:lnTo>
                    <a:pt x="1" y="28"/>
                  </a:lnTo>
                  <a:lnTo>
                    <a:pt x="3" y="32"/>
                  </a:lnTo>
                  <a:lnTo>
                    <a:pt x="5" y="34"/>
                  </a:lnTo>
                  <a:lnTo>
                    <a:pt x="8" y="36"/>
                  </a:lnTo>
                  <a:lnTo>
                    <a:pt x="11" y="39"/>
                  </a:lnTo>
                  <a:lnTo>
                    <a:pt x="15" y="40"/>
                  </a:lnTo>
                  <a:lnTo>
                    <a:pt x="19" y="40"/>
                  </a:lnTo>
                  <a:lnTo>
                    <a:pt x="23" y="40"/>
                  </a:lnTo>
                  <a:lnTo>
                    <a:pt x="26" y="39"/>
                  </a:lnTo>
                  <a:lnTo>
                    <a:pt x="30" y="36"/>
                  </a:lnTo>
                  <a:lnTo>
                    <a:pt x="32" y="34"/>
                  </a:lnTo>
                  <a:lnTo>
                    <a:pt x="36" y="32"/>
                  </a:lnTo>
                  <a:lnTo>
                    <a:pt x="37" y="28"/>
                  </a:lnTo>
                  <a:lnTo>
                    <a:pt x="38" y="25"/>
                  </a:lnTo>
                  <a:lnTo>
                    <a:pt x="38" y="20"/>
                  </a:lnTo>
                  <a:lnTo>
                    <a:pt x="38" y="17"/>
                  </a:lnTo>
                  <a:lnTo>
                    <a:pt x="37" y="13"/>
                  </a:lnTo>
                  <a:lnTo>
                    <a:pt x="36" y="10"/>
                  </a:lnTo>
                  <a:lnTo>
                    <a:pt x="32" y="6"/>
                  </a:lnTo>
                  <a:lnTo>
                    <a:pt x="30" y="4"/>
                  </a:lnTo>
                  <a:lnTo>
                    <a:pt x="26" y="1"/>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59" name="Freeform 54">
              <a:extLst>
                <a:ext uri="{FF2B5EF4-FFF2-40B4-BE49-F238E27FC236}">
                  <a16:creationId xmlns:a16="http://schemas.microsoft.com/office/drawing/2014/main" id="{C5090E9E-B5EF-1DB1-C37E-E58BAAC035E6}"/>
                </a:ext>
              </a:extLst>
            </p:cNvPr>
            <p:cNvSpPr>
              <a:spLocks/>
            </p:cNvSpPr>
            <p:nvPr/>
          </p:nvSpPr>
          <p:spPr bwMode="auto">
            <a:xfrm>
              <a:off x="5387519" y="5030748"/>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0"/>
                  </a:lnTo>
                  <a:lnTo>
                    <a:pt x="11" y="1"/>
                  </a:lnTo>
                  <a:lnTo>
                    <a:pt x="8" y="4"/>
                  </a:lnTo>
                  <a:lnTo>
                    <a:pt x="5" y="6"/>
                  </a:lnTo>
                  <a:lnTo>
                    <a:pt x="3" y="10"/>
                  </a:lnTo>
                  <a:lnTo>
                    <a:pt x="1" y="13"/>
                  </a:lnTo>
                  <a:lnTo>
                    <a:pt x="0" y="17"/>
                  </a:lnTo>
                  <a:lnTo>
                    <a:pt x="0" y="20"/>
                  </a:lnTo>
                  <a:lnTo>
                    <a:pt x="0" y="25"/>
                  </a:lnTo>
                  <a:lnTo>
                    <a:pt x="1" y="28"/>
                  </a:lnTo>
                  <a:lnTo>
                    <a:pt x="3" y="32"/>
                  </a:lnTo>
                  <a:lnTo>
                    <a:pt x="5" y="34"/>
                  </a:lnTo>
                  <a:lnTo>
                    <a:pt x="8" y="36"/>
                  </a:lnTo>
                  <a:lnTo>
                    <a:pt x="11" y="39"/>
                  </a:lnTo>
                  <a:lnTo>
                    <a:pt x="15" y="40"/>
                  </a:lnTo>
                  <a:lnTo>
                    <a:pt x="19" y="40"/>
                  </a:lnTo>
                  <a:lnTo>
                    <a:pt x="23" y="40"/>
                  </a:lnTo>
                  <a:lnTo>
                    <a:pt x="26" y="39"/>
                  </a:lnTo>
                  <a:lnTo>
                    <a:pt x="30" y="36"/>
                  </a:lnTo>
                  <a:lnTo>
                    <a:pt x="32" y="34"/>
                  </a:lnTo>
                  <a:lnTo>
                    <a:pt x="36" y="32"/>
                  </a:lnTo>
                  <a:lnTo>
                    <a:pt x="37" y="28"/>
                  </a:lnTo>
                  <a:lnTo>
                    <a:pt x="38" y="25"/>
                  </a:lnTo>
                  <a:lnTo>
                    <a:pt x="38" y="20"/>
                  </a:lnTo>
                  <a:lnTo>
                    <a:pt x="38" y="17"/>
                  </a:lnTo>
                  <a:lnTo>
                    <a:pt x="37" y="13"/>
                  </a:lnTo>
                  <a:lnTo>
                    <a:pt x="36" y="10"/>
                  </a:lnTo>
                  <a:lnTo>
                    <a:pt x="32" y="6"/>
                  </a:lnTo>
                  <a:lnTo>
                    <a:pt x="30" y="4"/>
                  </a:lnTo>
                  <a:lnTo>
                    <a:pt x="26" y="1"/>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60" name="Freeform 55">
              <a:extLst>
                <a:ext uri="{FF2B5EF4-FFF2-40B4-BE49-F238E27FC236}">
                  <a16:creationId xmlns:a16="http://schemas.microsoft.com/office/drawing/2014/main" id="{0DE1AB8B-FA9C-56A3-A3E9-9F246DB2F7E1}"/>
                </a:ext>
              </a:extLst>
            </p:cNvPr>
            <p:cNvSpPr>
              <a:spLocks noEditPoints="1"/>
            </p:cNvSpPr>
            <p:nvPr/>
          </p:nvSpPr>
          <p:spPr bwMode="auto">
            <a:xfrm>
              <a:off x="5062019" y="6281936"/>
              <a:ext cx="1856142" cy="60337"/>
            </a:xfrm>
            <a:custGeom>
              <a:avLst/>
              <a:gdLst>
                <a:gd name="T0" fmla="*/ 0 w 1169"/>
                <a:gd name="T1" fmla="*/ 2147483646 h 38"/>
                <a:gd name="T2" fmla="*/ 2147483646 w 1169"/>
                <a:gd name="T3" fmla="*/ 2147483646 h 38"/>
                <a:gd name="T4" fmla="*/ 2147483646 w 1169"/>
                <a:gd name="T5" fmla="*/ 2147483646 h 38"/>
                <a:gd name="T6" fmla="*/ 0 w 1169"/>
                <a:gd name="T7" fmla="*/ 2147483646 h 38"/>
                <a:gd name="T8" fmla="*/ 0 w 1169"/>
                <a:gd name="T9" fmla="*/ 2147483646 h 38"/>
                <a:gd name="T10" fmla="*/ 2147483646 w 1169"/>
                <a:gd name="T11" fmla="*/ 0 h 38"/>
                <a:gd name="T12" fmla="*/ 2147483646 w 1169"/>
                <a:gd name="T13" fmla="*/ 2147483646 h 38"/>
                <a:gd name="T14" fmla="*/ 2147483646 w 1169"/>
                <a:gd name="T15" fmla="*/ 2147483646 h 38"/>
                <a:gd name="T16" fmla="*/ 2147483646 w 1169"/>
                <a:gd name="T17" fmla="*/ 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69" h="38">
                  <a:moveTo>
                    <a:pt x="0" y="9"/>
                  </a:moveTo>
                  <a:lnTo>
                    <a:pt x="1121" y="9"/>
                  </a:lnTo>
                  <a:lnTo>
                    <a:pt x="1121" y="29"/>
                  </a:lnTo>
                  <a:lnTo>
                    <a:pt x="0" y="29"/>
                  </a:lnTo>
                  <a:lnTo>
                    <a:pt x="0" y="9"/>
                  </a:lnTo>
                  <a:close/>
                  <a:moveTo>
                    <a:pt x="1111" y="0"/>
                  </a:moveTo>
                  <a:lnTo>
                    <a:pt x="1169" y="20"/>
                  </a:lnTo>
                  <a:lnTo>
                    <a:pt x="1111" y="38"/>
                  </a:lnTo>
                  <a:lnTo>
                    <a:pt x="1111" y="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39961" name="Line 56">
              <a:extLst>
                <a:ext uri="{FF2B5EF4-FFF2-40B4-BE49-F238E27FC236}">
                  <a16:creationId xmlns:a16="http://schemas.microsoft.com/office/drawing/2014/main" id="{AA91AC8C-56D0-D30F-2060-0A32C455B815}"/>
                </a:ext>
              </a:extLst>
            </p:cNvPr>
            <p:cNvSpPr>
              <a:spLocks noChangeShapeType="1"/>
            </p:cNvSpPr>
            <p:nvPr/>
          </p:nvSpPr>
          <p:spPr bwMode="auto">
            <a:xfrm>
              <a:off x="5878151" y="3828780"/>
              <a:ext cx="1857730" cy="0"/>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62" name="Line 57">
              <a:extLst>
                <a:ext uri="{FF2B5EF4-FFF2-40B4-BE49-F238E27FC236}">
                  <a16:creationId xmlns:a16="http://schemas.microsoft.com/office/drawing/2014/main" id="{AA6C6B99-B61F-3127-4B0E-CE9D6DB91780}"/>
                </a:ext>
              </a:extLst>
            </p:cNvPr>
            <p:cNvSpPr>
              <a:spLocks noChangeShapeType="1"/>
            </p:cNvSpPr>
            <p:nvPr/>
          </p:nvSpPr>
          <p:spPr bwMode="auto">
            <a:xfrm>
              <a:off x="5066783" y="4433733"/>
              <a:ext cx="1856142" cy="0"/>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63" name="Freeform 58">
              <a:extLst>
                <a:ext uri="{FF2B5EF4-FFF2-40B4-BE49-F238E27FC236}">
                  <a16:creationId xmlns:a16="http://schemas.microsoft.com/office/drawing/2014/main" id="{4C9DCC55-7E34-6C8B-CCBE-79A5BAE5685E}"/>
                </a:ext>
              </a:extLst>
            </p:cNvPr>
            <p:cNvSpPr>
              <a:spLocks noEditPoints="1"/>
            </p:cNvSpPr>
            <p:nvPr/>
          </p:nvSpPr>
          <p:spPr bwMode="auto">
            <a:xfrm>
              <a:off x="5873387" y="5665869"/>
              <a:ext cx="1824386" cy="11114"/>
            </a:xfrm>
            <a:custGeom>
              <a:avLst/>
              <a:gdLst>
                <a:gd name="T0" fmla="*/ 2147483646 w 1149"/>
                <a:gd name="T1" fmla="*/ 2147483646 h 7"/>
                <a:gd name="T2" fmla="*/ 0 w 1149"/>
                <a:gd name="T3" fmla="*/ 2147483646 h 7"/>
                <a:gd name="T4" fmla="*/ 2147483646 w 1149"/>
                <a:gd name="T5" fmla="*/ 2147483646 h 7"/>
                <a:gd name="T6" fmla="*/ 2147483646 w 1149"/>
                <a:gd name="T7" fmla="*/ 2147483646 h 7"/>
                <a:gd name="T8" fmla="*/ 2147483646 w 1149"/>
                <a:gd name="T9" fmla="*/ 0 h 7"/>
                <a:gd name="T10" fmla="*/ 2147483646 w 1149"/>
                <a:gd name="T11" fmla="*/ 2147483646 h 7"/>
                <a:gd name="T12" fmla="*/ 2147483646 w 1149"/>
                <a:gd name="T13" fmla="*/ 2147483646 h 7"/>
                <a:gd name="T14" fmla="*/ 2147483646 w 1149"/>
                <a:gd name="T15" fmla="*/ 2147483646 h 7"/>
                <a:gd name="T16" fmla="*/ 2147483646 w 1149"/>
                <a:gd name="T17" fmla="*/ 2147483646 h 7"/>
                <a:gd name="T18" fmla="*/ 2147483646 w 1149"/>
                <a:gd name="T19" fmla="*/ 0 h 7"/>
                <a:gd name="T20" fmla="*/ 2147483646 w 1149"/>
                <a:gd name="T21" fmla="*/ 2147483646 h 7"/>
                <a:gd name="T22" fmla="*/ 2147483646 w 1149"/>
                <a:gd name="T23" fmla="*/ 2147483646 h 7"/>
                <a:gd name="T24" fmla="*/ 2147483646 w 1149"/>
                <a:gd name="T25" fmla="*/ 2147483646 h 7"/>
                <a:gd name="T26" fmla="*/ 2147483646 w 1149"/>
                <a:gd name="T27" fmla="*/ 2147483646 h 7"/>
                <a:gd name="T28" fmla="*/ 2147483646 w 1149"/>
                <a:gd name="T29" fmla="*/ 0 h 7"/>
                <a:gd name="T30" fmla="*/ 2147483646 w 1149"/>
                <a:gd name="T31" fmla="*/ 2147483646 h 7"/>
                <a:gd name="T32" fmla="*/ 2147483646 w 1149"/>
                <a:gd name="T33" fmla="*/ 2147483646 h 7"/>
                <a:gd name="T34" fmla="*/ 2147483646 w 1149"/>
                <a:gd name="T35" fmla="*/ 2147483646 h 7"/>
                <a:gd name="T36" fmla="*/ 2147483646 w 1149"/>
                <a:gd name="T37" fmla="*/ 2147483646 h 7"/>
                <a:gd name="T38" fmla="*/ 2147483646 w 1149"/>
                <a:gd name="T39" fmla="*/ 0 h 7"/>
                <a:gd name="T40" fmla="*/ 2147483646 w 1149"/>
                <a:gd name="T41" fmla="*/ 2147483646 h 7"/>
                <a:gd name="T42" fmla="*/ 2147483646 w 1149"/>
                <a:gd name="T43" fmla="*/ 2147483646 h 7"/>
                <a:gd name="T44" fmla="*/ 2147483646 w 1149"/>
                <a:gd name="T45" fmla="*/ 2147483646 h 7"/>
                <a:gd name="T46" fmla="*/ 2147483646 w 1149"/>
                <a:gd name="T47" fmla="*/ 2147483646 h 7"/>
                <a:gd name="T48" fmla="*/ 2147483646 w 1149"/>
                <a:gd name="T49" fmla="*/ 0 h 7"/>
                <a:gd name="T50" fmla="*/ 2147483646 w 1149"/>
                <a:gd name="T51" fmla="*/ 2147483646 h 7"/>
                <a:gd name="T52" fmla="*/ 2147483646 w 1149"/>
                <a:gd name="T53" fmla="*/ 2147483646 h 7"/>
                <a:gd name="T54" fmla="*/ 2147483646 w 1149"/>
                <a:gd name="T55" fmla="*/ 2147483646 h 7"/>
                <a:gd name="T56" fmla="*/ 2147483646 w 1149"/>
                <a:gd name="T57" fmla="*/ 2147483646 h 7"/>
                <a:gd name="T58" fmla="*/ 2147483646 w 1149"/>
                <a:gd name="T59" fmla="*/ 0 h 7"/>
                <a:gd name="T60" fmla="*/ 2147483646 w 1149"/>
                <a:gd name="T61" fmla="*/ 2147483646 h 7"/>
                <a:gd name="T62" fmla="*/ 2147483646 w 1149"/>
                <a:gd name="T63" fmla="*/ 2147483646 h 7"/>
                <a:gd name="T64" fmla="*/ 2147483646 w 1149"/>
                <a:gd name="T65" fmla="*/ 2147483646 h 7"/>
                <a:gd name="T66" fmla="*/ 2147483646 w 1149"/>
                <a:gd name="T67" fmla="*/ 2147483646 h 7"/>
                <a:gd name="T68" fmla="*/ 2147483646 w 1149"/>
                <a:gd name="T69" fmla="*/ 0 h 7"/>
                <a:gd name="T70" fmla="*/ 2147483646 w 1149"/>
                <a:gd name="T71" fmla="*/ 2147483646 h 7"/>
                <a:gd name="T72" fmla="*/ 2147483646 w 1149"/>
                <a:gd name="T73" fmla="*/ 2147483646 h 7"/>
                <a:gd name="T74" fmla="*/ 2147483646 w 1149"/>
                <a:gd name="T75" fmla="*/ 2147483646 h 7"/>
                <a:gd name="T76" fmla="*/ 2147483646 w 1149"/>
                <a:gd name="T77" fmla="*/ 2147483646 h 7"/>
                <a:gd name="T78" fmla="*/ 2147483646 w 1149"/>
                <a:gd name="T79" fmla="*/ 0 h 7"/>
                <a:gd name="T80" fmla="*/ 2147483646 w 1149"/>
                <a:gd name="T81" fmla="*/ 2147483646 h 7"/>
                <a:gd name="T82" fmla="*/ 2147483646 w 1149"/>
                <a:gd name="T83" fmla="*/ 2147483646 h 7"/>
                <a:gd name="T84" fmla="*/ 2147483646 w 1149"/>
                <a:gd name="T85" fmla="*/ 2147483646 h 7"/>
                <a:gd name="T86" fmla="*/ 2147483646 w 1149"/>
                <a:gd name="T87" fmla="*/ 2147483646 h 7"/>
                <a:gd name="T88" fmla="*/ 2147483646 w 1149"/>
                <a:gd name="T89" fmla="*/ 0 h 7"/>
                <a:gd name="T90" fmla="*/ 2147483646 w 1149"/>
                <a:gd name="T91" fmla="*/ 2147483646 h 7"/>
                <a:gd name="T92" fmla="*/ 2147483646 w 1149"/>
                <a:gd name="T93" fmla="*/ 2147483646 h 7"/>
                <a:gd name="T94" fmla="*/ 2147483646 w 1149"/>
                <a:gd name="T95" fmla="*/ 2147483646 h 7"/>
                <a:gd name="T96" fmla="*/ 2147483646 w 1149"/>
                <a:gd name="T97" fmla="*/ 2147483646 h 7"/>
                <a:gd name="T98" fmla="*/ 2147483646 w 1149"/>
                <a:gd name="T99" fmla="*/ 0 h 7"/>
                <a:gd name="T100" fmla="*/ 2147483646 w 1149"/>
                <a:gd name="T101" fmla="*/ 2147483646 h 7"/>
                <a:gd name="T102" fmla="*/ 2147483646 w 1149"/>
                <a:gd name="T103" fmla="*/ 2147483646 h 7"/>
                <a:gd name="T104" fmla="*/ 2147483646 w 1149"/>
                <a:gd name="T105" fmla="*/ 2147483646 h 7"/>
                <a:gd name="T106" fmla="*/ 2147483646 w 1149"/>
                <a:gd name="T107" fmla="*/ 2147483646 h 7"/>
                <a:gd name="T108" fmla="*/ 2147483646 w 1149"/>
                <a:gd name="T109" fmla="*/ 0 h 7"/>
                <a:gd name="T110" fmla="*/ 2147483646 w 1149"/>
                <a:gd name="T111" fmla="*/ 2147483646 h 7"/>
                <a:gd name="T112" fmla="*/ 2147483646 w 1149"/>
                <a:gd name="T113" fmla="*/ 2147483646 h 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49" h="7">
                  <a:moveTo>
                    <a:pt x="3" y="0"/>
                  </a:moveTo>
                  <a:lnTo>
                    <a:pt x="24" y="0"/>
                  </a:lnTo>
                  <a:lnTo>
                    <a:pt x="27" y="0"/>
                  </a:lnTo>
                  <a:lnTo>
                    <a:pt x="28" y="1"/>
                  </a:lnTo>
                  <a:lnTo>
                    <a:pt x="28" y="2"/>
                  </a:lnTo>
                  <a:lnTo>
                    <a:pt x="29" y="3"/>
                  </a:lnTo>
                  <a:lnTo>
                    <a:pt x="28" y="5"/>
                  </a:lnTo>
                  <a:lnTo>
                    <a:pt x="28" y="6"/>
                  </a:lnTo>
                  <a:lnTo>
                    <a:pt x="27" y="7"/>
                  </a:lnTo>
                  <a:lnTo>
                    <a:pt x="24" y="7"/>
                  </a:lnTo>
                  <a:lnTo>
                    <a:pt x="3" y="7"/>
                  </a:lnTo>
                  <a:lnTo>
                    <a:pt x="1" y="7"/>
                  </a:lnTo>
                  <a:lnTo>
                    <a:pt x="0" y="6"/>
                  </a:lnTo>
                  <a:lnTo>
                    <a:pt x="0" y="5"/>
                  </a:lnTo>
                  <a:lnTo>
                    <a:pt x="0" y="3"/>
                  </a:lnTo>
                  <a:lnTo>
                    <a:pt x="0" y="2"/>
                  </a:lnTo>
                  <a:lnTo>
                    <a:pt x="0" y="1"/>
                  </a:lnTo>
                  <a:lnTo>
                    <a:pt x="1" y="0"/>
                  </a:lnTo>
                  <a:lnTo>
                    <a:pt x="3" y="0"/>
                  </a:lnTo>
                  <a:close/>
                  <a:moveTo>
                    <a:pt x="53" y="0"/>
                  </a:moveTo>
                  <a:lnTo>
                    <a:pt x="76" y="0"/>
                  </a:lnTo>
                  <a:lnTo>
                    <a:pt x="77" y="0"/>
                  </a:lnTo>
                  <a:lnTo>
                    <a:pt x="78" y="1"/>
                  </a:lnTo>
                  <a:lnTo>
                    <a:pt x="79" y="2"/>
                  </a:lnTo>
                  <a:lnTo>
                    <a:pt x="79" y="3"/>
                  </a:lnTo>
                  <a:lnTo>
                    <a:pt x="79" y="5"/>
                  </a:lnTo>
                  <a:lnTo>
                    <a:pt x="78" y="6"/>
                  </a:lnTo>
                  <a:lnTo>
                    <a:pt x="77" y="7"/>
                  </a:lnTo>
                  <a:lnTo>
                    <a:pt x="76" y="7"/>
                  </a:lnTo>
                  <a:lnTo>
                    <a:pt x="53" y="7"/>
                  </a:lnTo>
                  <a:lnTo>
                    <a:pt x="52" y="7"/>
                  </a:lnTo>
                  <a:lnTo>
                    <a:pt x="51" y="6"/>
                  </a:lnTo>
                  <a:lnTo>
                    <a:pt x="51" y="5"/>
                  </a:lnTo>
                  <a:lnTo>
                    <a:pt x="50" y="3"/>
                  </a:lnTo>
                  <a:lnTo>
                    <a:pt x="51" y="2"/>
                  </a:lnTo>
                  <a:lnTo>
                    <a:pt x="51" y="1"/>
                  </a:lnTo>
                  <a:lnTo>
                    <a:pt x="52" y="0"/>
                  </a:lnTo>
                  <a:lnTo>
                    <a:pt x="53" y="0"/>
                  </a:lnTo>
                  <a:close/>
                  <a:moveTo>
                    <a:pt x="105" y="0"/>
                  </a:moveTo>
                  <a:lnTo>
                    <a:pt x="127" y="0"/>
                  </a:lnTo>
                  <a:lnTo>
                    <a:pt x="128" y="0"/>
                  </a:lnTo>
                  <a:lnTo>
                    <a:pt x="129" y="1"/>
                  </a:lnTo>
                  <a:lnTo>
                    <a:pt x="130" y="2"/>
                  </a:lnTo>
                  <a:lnTo>
                    <a:pt x="130" y="3"/>
                  </a:lnTo>
                  <a:lnTo>
                    <a:pt x="130" y="5"/>
                  </a:lnTo>
                  <a:lnTo>
                    <a:pt x="129" y="6"/>
                  </a:lnTo>
                  <a:lnTo>
                    <a:pt x="128" y="7"/>
                  </a:lnTo>
                  <a:lnTo>
                    <a:pt x="127" y="7"/>
                  </a:lnTo>
                  <a:lnTo>
                    <a:pt x="105" y="7"/>
                  </a:lnTo>
                  <a:lnTo>
                    <a:pt x="104" y="7"/>
                  </a:lnTo>
                  <a:lnTo>
                    <a:pt x="102" y="6"/>
                  </a:lnTo>
                  <a:lnTo>
                    <a:pt x="101" y="5"/>
                  </a:lnTo>
                  <a:lnTo>
                    <a:pt x="101" y="3"/>
                  </a:lnTo>
                  <a:lnTo>
                    <a:pt x="101" y="2"/>
                  </a:lnTo>
                  <a:lnTo>
                    <a:pt x="102" y="1"/>
                  </a:lnTo>
                  <a:lnTo>
                    <a:pt x="104" y="0"/>
                  </a:lnTo>
                  <a:lnTo>
                    <a:pt x="105" y="0"/>
                  </a:lnTo>
                  <a:close/>
                  <a:moveTo>
                    <a:pt x="156" y="0"/>
                  </a:moveTo>
                  <a:lnTo>
                    <a:pt x="178" y="0"/>
                  </a:lnTo>
                  <a:lnTo>
                    <a:pt x="179" y="0"/>
                  </a:lnTo>
                  <a:lnTo>
                    <a:pt x="180" y="1"/>
                  </a:lnTo>
                  <a:lnTo>
                    <a:pt x="182" y="2"/>
                  </a:lnTo>
                  <a:lnTo>
                    <a:pt x="182" y="3"/>
                  </a:lnTo>
                  <a:lnTo>
                    <a:pt x="182" y="5"/>
                  </a:lnTo>
                  <a:lnTo>
                    <a:pt x="180" y="6"/>
                  </a:lnTo>
                  <a:lnTo>
                    <a:pt x="179" y="7"/>
                  </a:lnTo>
                  <a:lnTo>
                    <a:pt x="178" y="7"/>
                  </a:lnTo>
                  <a:lnTo>
                    <a:pt x="156" y="7"/>
                  </a:lnTo>
                  <a:lnTo>
                    <a:pt x="155" y="7"/>
                  </a:lnTo>
                  <a:lnTo>
                    <a:pt x="154" y="6"/>
                  </a:lnTo>
                  <a:lnTo>
                    <a:pt x="152" y="5"/>
                  </a:lnTo>
                  <a:lnTo>
                    <a:pt x="152" y="3"/>
                  </a:lnTo>
                  <a:lnTo>
                    <a:pt x="152" y="2"/>
                  </a:lnTo>
                  <a:lnTo>
                    <a:pt x="154" y="1"/>
                  </a:lnTo>
                  <a:lnTo>
                    <a:pt x="155" y="0"/>
                  </a:lnTo>
                  <a:lnTo>
                    <a:pt x="156" y="0"/>
                  </a:lnTo>
                  <a:close/>
                  <a:moveTo>
                    <a:pt x="207" y="0"/>
                  </a:moveTo>
                  <a:lnTo>
                    <a:pt x="228" y="0"/>
                  </a:lnTo>
                  <a:lnTo>
                    <a:pt x="230" y="0"/>
                  </a:lnTo>
                  <a:lnTo>
                    <a:pt x="232" y="1"/>
                  </a:lnTo>
                  <a:lnTo>
                    <a:pt x="232" y="2"/>
                  </a:lnTo>
                  <a:lnTo>
                    <a:pt x="233" y="3"/>
                  </a:lnTo>
                  <a:lnTo>
                    <a:pt x="232" y="5"/>
                  </a:lnTo>
                  <a:lnTo>
                    <a:pt x="232" y="6"/>
                  </a:lnTo>
                  <a:lnTo>
                    <a:pt x="230" y="7"/>
                  </a:lnTo>
                  <a:lnTo>
                    <a:pt x="228" y="7"/>
                  </a:lnTo>
                  <a:lnTo>
                    <a:pt x="207" y="7"/>
                  </a:lnTo>
                  <a:lnTo>
                    <a:pt x="205" y="7"/>
                  </a:lnTo>
                  <a:lnTo>
                    <a:pt x="204" y="6"/>
                  </a:lnTo>
                  <a:lnTo>
                    <a:pt x="204" y="5"/>
                  </a:lnTo>
                  <a:lnTo>
                    <a:pt x="204" y="3"/>
                  </a:lnTo>
                  <a:lnTo>
                    <a:pt x="204" y="2"/>
                  </a:lnTo>
                  <a:lnTo>
                    <a:pt x="204" y="1"/>
                  </a:lnTo>
                  <a:lnTo>
                    <a:pt x="205" y="0"/>
                  </a:lnTo>
                  <a:lnTo>
                    <a:pt x="207" y="0"/>
                  </a:lnTo>
                  <a:close/>
                  <a:moveTo>
                    <a:pt x="257" y="0"/>
                  </a:moveTo>
                  <a:lnTo>
                    <a:pt x="279" y="0"/>
                  </a:lnTo>
                  <a:lnTo>
                    <a:pt x="281" y="0"/>
                  </a:lnTo>
                  <a:lnTo>
                    <a:pt x="282" y="1"/>
                  </a:lnTo>
                  <a:lnTo>
                    <a:pt x="283" y="2"/>
                  </a:lnTo>
                  <a:lnTo>
                    <a:pt x="283" y="3"/>
                  </a:lnTo>
                  <a:lnTo>
                    <a:pt x="283" y="5"/>
                  </a:lnTo>
                  <a:lnTo>
                    <a:pt x="282" y="6"/>
                  </a:lnTo>
                  <a:lnTo>
                    <a:pt x="281" y="7"/>
                  </a:lnTo>
                  <a:lnTo>
                    <a:pt x="279" y="7"/>
                  </a:lnTo>
                  <a:lnTo>
                    <a:pt x="257" y="7"/>
                  </a:lnTo>
                  <a:lnTo>
                    <a:pt x="256" y="7"/>
                  </a:lnTo>
                  <a:lnTo>
                    <a:pt x="255" y="6"/>
                  </a:lnTo>
                  <a:lnTo>
                    <a:pt x="255" y="5"/>
                  </a:lnTo>
                  <a:lnTo>
                    <a:pt x="254" y="3"/>
                  </a:lnTo>
                  <a:lnTo>
                    <a:pt x="255" y="2"/>
                  </a:lnTo>
                  <a:lnTo>
                    <a:pt x="255" y="1"/>
                  </a:lnTo>
                  <a:lnTo>
                    <a:pt x="256" y="0"/>
                  </a:lnTo>
                  <a:lnTo>
                    <a:pt x="257" y="0"/>
                  </a:lnTo>
                  <a:close/>
                  <a:moveTo>
                    <a:pt x="308" y="0"/>
                  </a:moveTo>
                  <a:lnTo>
                    <a:pt x="331" y="0"/>
                  </a:lnTo>
                  <a:lnTo>
                    <a:pt x="332" y="0"/>
                  </a:lnTo>
                  <a:lnTo>
                    <a:pt x="333" y="1"/>
                  </a:lnTo>
                  <a:lnTo>
                    <a:pt x="334" y="2"/>
                  </a:lnTo>
                  <a:lnTo>
                    <a:pt x="334" y="3"/>
                  </a:lnTo>
                  <a:lnTo>
                    <a:pt x="334" y="5"/>
                  </a:lnTo>
                  <a:lnTo>
                    <a:pt x="333" y="6"/>
                  </a:lnTo>
                  <a:lnTo>
                    <a:pt x="332" y="7"/>
                  </a:lnTo>
                  <a:lnTo>
                    <a:pt x="331" y="7"/>
                  </a:lnTo>
                  <a:lnTo>
                    <a:pt x="308" y="7"/>
                  </a:lnTo>
                  <a:lnTo>
                    <a:pt x="307" y="7"/>
                  </a:lnTo>
                  <a:lnTo>
                    <a:pt x="306" y="6"/>
                  </a:lnTo>
                  <a:lnTo>
                    <a:pt x="305" y="5"/>
                  </a:lnTo>
                  <a:lnTo>
                    <a:pt x="305" y="3"/>
                  </a:lnTo>
                  <a:lnTo>
                    <a:pt x="305" y="2"/>
                  </a:lnTo>
                  <a:lnTo>
                    <a:pt x="306" y="1"/>
                  </a:lnTo>
                  <a:lnTo>
                    <a:pt x="307" y="0"/>
                  </a:lnTo>
                  <a:lnTo>
                    <a:pt x="308" y="0"/>
                  </a:lnTo>
                  <a:close/>
                  <a:moveTo>
                    <a:pt x="360" y="0"/>
                  </a:moveTo>
                  <a:lnTo>
                    <a:pt x="382" y="0"/>
                  </a:lnTo>
                  <a:lnTo>
                    <a:pt x="383" y="0"/>
                  </a:lnTo>
                  <a:lnTo>
                    <a:pt x="384" y="1"/>
                  </a:lnTo>
                  <a:lnTo>
                    <a:pt x="385" y="2"/>
                  </a:lnTo>
                  <a:lnTo>
                    <a:pt x="385" y="3"/>
                  </a:lnTo>
                  <a:lnTo>
                    <a:pt x="385" y="5"/>
                  </a:lnTo>
                  <a:lnTo>
                    <a:pt x="384" y="6"/>
                  </a:lnTo>
                  <a:lnTo>
                    <a:pt x="383" y="7"/>
                  </a:lnTo>
                  <a:lnTo>
                    <a:pt x="382" y="7"/>
                  </a:lnTo>
                  <a:lnTo>
                    <a:pt x="360" y="7"/>
                  </a:lnTo>
                  <a:lnTo>
                    <a:pt x="359" y="7"/>
                  </a:lnTo>
                  <a:lnTo>
                    <a:pt x="357" y="6"/>
                  </a:lnTo>
                  <a:lnTo>
                    <a:pt x="356" y="5"/>
                  </a:lnTo>
                  <a:lnTo>
                    <a:pt x="356" y="3"/>
                  </a:lnTo>
                  <a:lnTo>
                    <a:pt x="356" y="2"/>
                  </a:lnTo>
                  <a:lnTo>
                    <a:pt x="357" y="1"/>
                  </a:lnTo>
                  <a:lnTo>
                    <a:pt x="359" y="0"/>
                  </a:lnTo>
                  <a:lnTo>
                    <a:pt x="360" y="0"/>
                  </a:lnTo>
                  <a:close/>
                  <a:moveTo>
                    <a:pt x="411" y="0"/>
                  </a:moveTo>
                  <a:lnTo>
                    <a:pt x="432" y="0"/>
                  </a:lnTo>
                  <a:lnTo>
                    <a:pt x="434" y="0"/>
                  </a:lnTo>
                  <a:lnTo>
                    <a:pt x="435" y="1"/>
                  </a:lnTo>
                  <a:lnTo>
                    <a:pt x="435" y="2"/>
                  </a:lnTo>
                  <a:lnTo>
                    <a:pt x="437" y="3"/>
                  </a:lnTo>
                  <a:lnTo>
                    <a:pt x="435" y="5"/>
                  </a:lnTo>
                  <a:lnTo>
                    <a:pt x="435" y="6"/>
                  </a:lnTo>
                  <a:lnTo>
                    <a:pt x="434" y="7"/>
                  </a:lnTo>
                  <a:lnTo>
                    <a:pt x="432" y="7"/>
                  </a:lnTo>
                  <a:lnTo>
                    <a:pt x="411" y="7"/>
                  </a:lnTo>
                  <a:lnTo>
                    <a:pt x="409" y="7"/>
                  </a:lnTo>
                  <a:lnTo>
                    <a:pt x="407" y="6"/>
                  </a:lnTo>
                  <a:lnTo>
                    <a:pt x="407" y="5"/>
                  </a:lnTo>
                  <a:lnTo>
                    <a:pt x="407" y="3"/>
                  </a:lnTo>
                  <a:lnTo>
                    <a:pt x="407" y="2"/>
                  </a:lnTo>
                  <a:lnTo>
                    <a:pt x="407" y="1"/>
                  </a:lnTo>
                  <a:lnTo>
                    <a:pt x="409" y="0"/>
                  </a:lnTo>
                  <a:lnTo>
                    <a:pt x="411" y="0"/>
                  </a:lnTo>
                  <a:close/>
                  <a:moveTo>
                    <a:pt x="461" y="0"/>
                  </a:moveTo>
                  <a:lnTo>
                    <a:pt x="483" y="0"/>
                  </a:lnTo>
                  <a:lnTo>
                    <a:pt x="484" y="0"/>
                  </a:lnTo>
                  <a:lnTo>
                    <a:pt x="485" y="1"/>
                  </a:lnTo>
                  <a:lnTo>
                    <a:pt x="487" y="2"/>
                  </a:lnTo>
                  <a:lnTo>
                    <a:pt x="487" y="3"/>
                  </a:lnTo>
                  <a:lnTo>
                    <a:pt x="487" y="5"/>
                  </a:lnTo>
                  <a:lnTo>
                    <a:pt x="485" y="6"/>
                  </a:lnTo>
                  <a:lnTo>
                    <a:pt x="484" y="7"/>
                  </a:lnTo>
                  <a:lnTo>
                    <a:pt x="483" y="7"/>
                  </a:lnTo>
                  <a:lnTo>
                    <a:pt x="461" y="7"/>
                  </a:lnTo>
                  <a:lnTo>
                    <a:pt x="460" y="7"/>
                  </a:lnTo>
                  <a:lnTo>
                    <a:pt x="459" y="6"/>
                  </a:lnTo>
                  <a:lnTo>
                    <a:pt x="459" y="5"/>
                  </a:lnTo>
                  <a:lnTo>
                    <a:pt x="458" y="3"/>
                  </a:lnTo>
                  <a:lnTo>
                    <a:pt x="459" y="2"/>
                  </a:lnTo>
                  <a:lnTo>
                    <a:pt x="459" y="1"/>
                  </a:lnTo>
                  <a:lnTo>
                    <a:pt x="460" y="0"/>
                  </a:lnTo>
                  <a:lnTo>
                    <a:pt x="461" y="0"/>
                  </a:lnTo>
                  <a:close/>
                  <a:moveTo>
                    <a:pt x="512" y="0"/>
                  </a:moveTo>
                  <a:lnTo>
                    <a:pt x="534" y="0"/>
                  </a:lnTo>
                  <a:lnTo>
                    <a:pt x="536" y="0"/>
                  </a:lnTo>
                  <a:lnTo>
                    <a:pt x="537" y="1"/>
                  </a:lnTo>
                  <a:lnTo>
                    <a:pt x="538" y="2"/>
                  </a:lnTo>
                  <a:lnTo>
                    <a:pt x="538" y="3"/>
                  </a:lnTo>
                  <a:lnTo>
                    <a:pt x="538" y="5"/>
                  </a:lnTo>
                  <a:lnTo>
                    <a:pt x="537" y="6"/>
                  </a:lnTo>
                  <a:lnTo>
                    <a:pt x="536" y="7"/>
                  </a:lnTo>
                  <a:lnTo>
                    <a:pt x="534" y="7"/>
                  </a:lnTo>
                  <a:lnTo>
                    <a:pt x="512" y="7"/>
                  </a:lnTo>
                  <a:lnTo>
                    <a:pt x="511" y="7"/>
                  </a:lnTo>
                  <a:lnTo>
                    <a:pt x="510" y="6"/>
                  </a:lnTo>
                  <a:lnTo>
                    <a:pt x="509" y="5"/>
                  </a:lnTo>
                  <a:lnTo>
                    <a:pt x="509" y="3"/>
                  </a:lnTo>
                  <a:lnTo>
                    <a:pt x="509" y="2"/>
                  </a:lnTo>
                  <a:lnTo>
                    <a:pt x="510" y="1"/>
                  </a:lnTo>
                  <a:lnTo>
                    <a:pt x="511" y="0"/>
                  </a:lnTo>
                  <a:lnTo>
                    <a:pt x="512" y="0"/>
                  </a:lnTo>
                  <a:close/>
                  <a:moveTo>
                    <a:pt x="564" y="0"/>
                  </a:moveTo>
                  <a:lnTo>
                    <a:pt x="586" y="0"/>
                  </a:lnTo>
                  <a:lnTo>
                    <a:pt x="587" y="0"/>
                  </a:lnTo>
                  <a:lnTo>
                    <a:pt x="588" y="1"/>
                  </a:lnTo>
                  <a:lnTo>
                    <a:pt x="589" y="2"/>
                  </a:lnTo>
                  <a:lnTo>
                    <a:pt x="589" y="3"/>
                  </a:lnTo>
                  <a:lnTo>
                    <a:pt x="589" y="5"/>
                  </a:lnTo>
                  <a:lnTo>
                    <a:pt x="588" y="6"/>
                  </a:lnTo>
                  <a:lnTo>
                    <a:pt x="587" y="7"/>
                  </a:lnTo>
                  <a:lnTo>
                    <a:pt x="586" y="7"/>
                  </a:lnTo>
                  <a:lnTo>
                    <a:pt x="564" y="7"/>
                  </a:lnTo>
                  <a:lnTo>
                    <a:pt x="562" y="7"/>
                  </a:lnTo>
                  <a:lnTo>
                    <a:pt x="561" y="6"/>
                  </a:lnTo>
                  <a:lnTo>
                    <a:pt x="560" y="5"/>
                  </a:lnTo>
                  <a:lnTo>
                    <a:pt x="560" y="3"/>
                  </a:lnTo>
                  <a:lnTo>
                    <a:pt x="560" y="2"/>
                  </a:lnTo>
                  <a:lnTo>
                    <a:pt x="561" y="1"/>
                  </a:lnTo>
                  <a:lnTo>
                    <a:pt x="562" y="0"/>
                  </a:lnTo>
                  <a:lnTo>
                    <a:pt x="564" y="0"/>
                  </a:lnTo>
                  <a:close/>
                  <a:moveTo>
                    <a:pt x="615" y="0"/>
                  </a:moveTo>
                  <a:lnTo>
                    <a:pt x="636" y="0"/>
                  </a:lnTo>
                  <a:lnTo>
                    <a:pt x="638" y="0"/>
                  </a:lnTo>
                  <a:lnTo>
                    <a:pt x="639" y="1"/>
                  </a:lnTo>
                  <a:lnTo>
                    <a:pt x="639" y="2"/>
                  </a:lnTo>
                  <a:lnTo>
                    <a:pt x="640" y="3"/>
                  </a:lnTo>
                  <a:lnTo>
                    <a:pt x="639" y="5"/>
                  </a:lnTo>
                  <a:lnTo>
                    <a:pt x="639" y="6"/>
                  </a:lnTo>
                  <a:lnTo>
                    <a:pt x="638" y="7"/>
                  </a:lnTo>
                  <a:lnTo>
                    <a:pt x="636" y="7"/>
                  </a:lnTo>
                  <a:lnTo>
                    <a:pt x="615" y="7"/>
                  </a:lnTo>
                  <a:lnTo>
                    <a:pt x="612" y="7"/>
                  </a:lnTo>
                  <a:lnTo>
                    <a:pt x="611" y="6"/>
                  </a:lnTo>
                  <a:lnTo>
                    <a:pt x="611" y="5"/>
                  </a:lnTo>
                  <a:lnTo>
                    <a:pt x="611" y="3"/>
                  </a:lnTo>
                  <a:lnTo>
                    <a:pt x="611" y="2"/>
                  </a:lnTo>
                  <a:lnTo>
                    <a:pt x="611" y="1"/>
                  </a:lnTo>
                  <a:lnTo>
                    <a:pt x="612" y="0"/>
                  </a:lnTo>
                  <a:lnTo>
                    <a:pt x="615" y="0"/>
                  </a:lnTo>
                  <a:close/>
                  <a:moveTo>
                    <a:pt x="665" y="0"/>
                  </a:moveTo>
                  <a:lnTo>
                    <a:pt x="687" y="0"/>
                  </a:lnTo>
                  <a:lnTo>
                    <a:pt x="688" y="0"/>
                  </a:lnTo>
                  <a:lnTo>
                    <a:pt x="689" y="1"/>
                  </a:lnTo>
                  <a:lnTo>
                    <a:pt x="690" y="2"/>
                  </a:lnTo>
                  <a:lnTo>
                    <a:pt x="690" y="3"/>
                  </a:lnTo>
                  <a:lnTo>
                    <a:pt x="690" y="5"/>
                  </a:lnTo>
                  <a:lnTo>
                    <a:pt x="689" y="6"/>
                  </a:lnTo>
                  <a:lnTo>
                    <a:pt x="688" y="7"/>
                  </a:lnTo>
                  <a:lnTo>
                    <a:pt x="687" y="7"/>
                  </a:lnTo>
                  <a:lnTo>
                    <a:pt x="665" y="7"/>
                  </a:lnTo>
                  <a:lnTo>
                    <a:pt x="664" y="7"/>
                  </a:lnTo>
                  <a:lnTo>
                    <a:pt x="663" y="6"/>
                  </a:lnTo>
                  <a:lnTo>
                    <a:pt x="663" y="5"/>
                  </a:lnTo>
                  <a:lnTo>
                    <a:pt x="661" y="3"/>
                  </a:lnTo>
                  <a:lnTo>
                    <a:pt x="663" y="2"/>
                  </a:lnTo>
                  <a:lnTo>
                    <a:pt x="663" y="1"/>
                  </a:lnTo>
                  <a:lnTo>
                    <a:pt x="664" y="0"/>
                  </a:lnTo>
                  <a:lnTo>
                    <a:pt x="665" y="0"/>
                  </a:lnTo>
                  <a:close/>
                  <a:moveTo>
                    <a:pt x="716" y="0"/>
                  </a:moveTo>
                  <a:lnTo>
                    <a:pt x="738" y="0"/>
                  </a:lnTo>
                  <a:lnTo>
                    <a:pt x="739" y="0"/>
                  </a:lnTo>
                  <a:lnTo>
                    <a:pt x="741" y="1"/>
                  </a:lnTo>
                  <a:lnTo>
                    <a:pt x="742" y="2"/>
                  </a:lnTo>
                  <a:lnTo>
                    <a:pt x="742" y="3"/>
                  </a:lnTo>
                  <a:lnTo>
                    <a:pt x="742" y="5"/>
                  </a:lnTo>
                  <a:lnTo>
                    <a:pt x="741" y="6"/>
                  </a:lnTo>
                  <a:lnTo>
                    <a:pt x="739" y="7"/>
                  </a:lnTo>
                  <a:lnTo>
                    <a:pt x="738" y="7"/>
                  </a:lnTo>
                  <a:lnTo>
                    <a:pt x="716" y="7"/>
                  </a:lnTo>
                  <a:lnTo>
                    <a:pt x="715" y="7"/>
                  </a:lnTo>
                  <a:lnTo>
                    <a:pt x="714" y="6"/>
                  </a:lnTo>
                  <a:lnTo>
                    <a:pt x="713" y="5"/>
                  </a:lnTo>
                  <a:lnTo>
                    <a:pt x="713" y="3"/>
                  </a:lnTo>
                  <a:lnTo>
                    <a:pt x="713" y="2"/>
                  </a:lnTo>
                  <a:lnTo>
                    <a:pt x="714" y="1"/>
                  </a:lnTo>
                  <a:lnTo>
                    <a:pt x="715" y="0"/>
                  </a:lnTo>
                  <a:lnTo>
                    <a:pt x="716" y="0"/>
                  </a:lnTo>
                  <a:close/>
                  <a:moveTo>
                    <a:pt x="767" y="0"/>
                  </a:moveTo>
                  <a:lnTo>
                    <a:pt x="789" y="0"/>
                  </a:lnTo>
                  <a:lnTo>
                    <a:pt x="791" y="0"/>
                  </a:lnTo>
                  <a:lnTo>
                    <a:pt x="792" y="1"/>
                  </a:lnTo>
                  <a:lnTo>
                    <a:pt x="793" y="2"/>
                  </a:lnTo>
                  <a:lnTo>
                    <a:pt x="793" y="3"/>
                  </a:lnTo>
                  <a:lnTo>
                    <a:pt x="793" y="5"/>
                  </a:lnTo>
                  <a:lnTo>
                    <a:pt x="792" y="6"/>
                  </a:lnTo>
                  <a:lnTo>
                    <a:pt x="791" y="7"/>
                  </a:lnTo>
                  <a:lnTo>
                    <a:pt x="789" y="7"/>
                  </a:lnTo>
                  <a:lnTo>
                    <a:pt x="767" y="7"/>
                  </a:lnTo>
                  <a:lnTo>
                    <a:pt x="766" y="7"/>
                  </a:lnTo>
                  <a:lnTo>
                    <a:pt x="765" y="6"/>
                  </a:lnTo>
                  <a:lnTo>
                    <a:pt x="764" y="5"/>
                  </a:lnTo>
                  <a:lnTo>
                    <a:pt x="764" y="3"/>
                  </a:lnTo>
                  <a:lnTo>
                    <a:pt x="764" y="2"/>
                  </a:lnTo>
                  <a:lnTo>
                    <a:pt x="765" y="1"/>
                  </a:lnTo>
                  <a:lnTo>
                    <a:pt x="766" y="0"/>
                  </a:lnTo>
                  <a:lnTo>
                    <a:pt x="767" y="0"/>
                  </a:lnTo>
                  <a:close/>
                  <a:moveTo>
                    <a:pt x="819" y="0"/>
                  </a:moveTo>
                  <a:lnTo>
                    <a:pt x="840" y="0"/>
                  </a:lnTo>
                  <a:lnTo>
                    <a:pt x="842" y="0"/>
                  </a:lnTo>
                  <a:lnTo>
                    <a:pt x="843" y="1"/>
                  </a:lnTo>
                  <a:lnTo>
                    <a:pt x="843" y="2"/>
                  </a:lnTo>
                  <a:lnTo>
                    <a:pt x="844" y="3"/>
                  </a:lnTo>
                  <a:lnTo>
                    <a:pt x="843" y="5"/>
                  </a:lnTo>
                  <a:lnTo>
                    <a:pt x="843" y="6"/>
                  </a:lnTo>
                  <a:lnTo>
                    <a:pt x="842" y="7"/>
                  </a:lnTo>
                  <a:lnTo>
                    <a:pt x="840" y="7"/>
                  </a:lnTo>
                  <a:lnTo>
                    <a:pt x="819" y="7"/>
                  </a:lnTo>
                  <a:lnTo>
                    <a:pt x="816" y="7"/>
                  </a:lnTo>
                  <a:lnTo>
                    <a:pt x="815" y="6"/>
                  </a:lnTo>
                  <a:lnTo>
                    <a:pt x="815" y="5"/>
                  </a:lnTo>
                  <a:lnTo>
                    <a:pt x="815" y="3"/>
                  </a:lnTo>
                  <a:lnTo>
                    <a:pt x="815" y="2"/>
                  </a:lnTo>
                  <a:lnTo>
                    <a:pt x="815" y="1"/>
                  </a:lnTo>
                  <a:lnTo>
                    <a:pt x="816" y="0"/>
                  </a:lnTo>
                  <a:lnTo>
                    <a:pt x="819" y="0"/>
                  </a:lnTo>
                  <a:close/>
                  <a:moveTo>
                    <a:pt x="869" y="0"/>
                  </a:moveTo>
                  <a:lnTo>
                    <a:pt x="891" y="0"/>
                  </a:lnTo>
                  <a:lnTo>
                    <a:pt x="892" y="0"/>
                  </a:lnTo>
                  <a:lnTo>
                    <a:pt x="893" y="1"/>
                  </a:lnTo>
                  <a:lnTo>
                    <a:pt x="894" y="2"/>
                  </a:lnTo>
                  <a:lnTo>
                    <a:pt x="894" y="3"/>
                  </a:lnTo>
                  <a:lnTo>
                    <a:pt x="894" y="5"/>
                  </a:lnTo>
                  <a:lnTo>
                    <a:pt x="893" y="6"/>
                  </a:lnTo>
                  <a:lnTo>
                    <a:pt x="892" y="7"/>
                  </a:lnTo>
                  <a:lnTo>
                    <a:pt x="891" y="7"/>
                  </a:lnTo>
                  <a:lnTo>
                    <a:pt x="869" y="7"/>
                  </a:lnTo>
                  <a:lnTo>
                    <a:pt x="867" y="7"/>
                  </a:lnTo>
                  <a:lnTo>
                    <a:pt x="866" y="6"/>
                  </a:lnTo>
                  <a:lnTo>
                    <a:pt x="866" y="5"/>
                  </a:lnTo>
                  <a:lnTo>
                    <a:pt x="865" y="3"/>
                  </a:lnTo>
                  <a:lnTo>
                    <a:pt x="866" y="2"/>
                  </a:lnTo>
                  <a:lnTo>
                    <a:pt x="866" y="1"/>
                  </a:lnTo>
                  <a:lnTo>
                    <a:pt x="867" y="0"/>
                  </a:lnTo>
                  <a:lnTo>
                    <a:pt x="869" y="0"/>
                  </a:lnTo>
                  <a:close/>
                  <a:moveTo>
                    <a:pt x="920" y="0"/>
                  </a:moveTo>
                  <a:lnTo>
                    <a:pt x="942" y="0"/>
                  </a:lnTo>
                  <a:lnTo>
                    <a:pt x="943" y="0"/>
                  </a:lnTo>
                  <a:lnTo>
                    <a:pt x="944" y="1"/>
                  </a:lnTo>
                  <a:lnTo>
                    <a:pt x="945" y="2"/>
                  </a:lnTo>
                  <a:lnTo>
                    <a:pt x="945" y="3"/>
                  </a:lnTo>
                  <a:lnTo>
                    <a:pt x="945" y="5"/>
                  </a:lnTo>
                  <a:lnTo>
                    <a:pt x="944" y="6"/>
                  </a:lnTo>
                  <a:lnTo>
                    <a:pt x="943" y="7"/>
                  </a:lnTo>
                  <a:lnTo>
                    <a:pt x="942" y="7"/>
                  </a:lnTo>
                  <a:lnTo>
                    <a:pt x="920" y="7"/>
                  </a:lnTo>
                  <a:lnTo>
                    <a:pt x="919" y="7"/>
                  </a:lnTo>
                  <a:lnTo>
                    <a:pt x="918" y="6"/>
                  </a:lnTo>
                  <a:lnTo>
                    <a:pt x="916" y="5"/>
                  </a:lnTo>
                  <a:lnTo>
                    <a:pt x="916" y="3"/>
                  </a:lnTo>
                  <a:lnTo>
                    <a:pt x="916" y="2"/>
                  </a:lnTo>
                  <a:lnTo>
                    <a:pt x="918" y="1"/>
                  </a:lnTo>
                  <a:lnTo>
                    <a:pt x="919" y="0"/>
                  </a:lnTo>
                  <a:lnTo>
                    <a:pt x="920" y="0"/>
                  </a:lnTo>
                  <a:close/>
                  <a:moveTo>
                    <a:pt x="971" y="0"/>
                  </a:moveTo>
                  <a:lnTo>
                    <a:pt x="993" y="0"/>
                  </a:lnTo>
                  <a:lnTo>
                    <a:pt x="994" y="0"/>
                  </a:lnTo>
                  <a:lnTo>
                    <a:pt x="996" y="1"/>
                  </a:lnTo>
                  <a:lnTo>
                    <a:pt x="997" y="2"/>
                  </a:lnTo>
                  <a:lnTo>
                    <a:pt x="997" y="3"/>
                  </a:lnTo>
                  <a:lnTo>
                    <a:pt x="997" y="5"/>
                  </a:lnTo>
                  <a:lnTo>
                    <a:pt x="996" y="6"/>
                  </a:lnTo>
                  <a:lnTo>
                    <a:pt x="994" y="7"/>
                  </a:lnTo>
                  <a:lnTo>
                    <a:pt x="993" y="7"/>
                  </a:lnTo>
                  <a:lnTo>
                    <a:pt x="971" y="7"/>
                  </a:lnTo>
                  <a:lnTo>
                    <a:pt x="970" y="7"/>
                  </a:lnTo>
                  <a:lnTo>
                    <a:pt x="969" y="6"/>
                  </a:lnTo>
                  <a:lnTo>
                    <a:pt x="968" y="5"/>
                  </a:lnTo>
                  <a:lnTo>
                    <a:pt x="968" y="3"/>
                  </a:lnTo>
                  <a:lnTo>
                    <a:pt x="968" y="2"/>
                  </a:lnTo>
                  <a:lnTo>
                    <a:pt x="969" y="1"/>
                  </a:lnTo>
                  <a:lnTo>
                    <a:pt x="970" y="0"/>
                  </a:lnTo>
                  <a:lnTo>
                    <a:pt x="971" y="0"/>
                  </a:lnTo>
                  <a:close/>
                  <a:moveTo>
                    <a:pt x="1022" y="0"/>
                  </a:moveTo>
                  <a:lnTo>
                    <a:pt x="1043" y="0"/>
                  </a:lnTo>
                  <a:lnTo>
                    <a:pt x="1046" y="0"/>
                  </a:lnTo>
                  <a:lnTo>
                    <a:pt x="1047" y="1"/>
                  </a:lnTo>
                  <a:lnTo>
                    <a:pt x="1047" y="2"/>
                  </a:lnTo>
                  <a:lnTo>
                    <a:pt x="1048" y="3"/>
                  </a:lnTo>
                  <a:lnTo>
                    <a:pt x="1047" y="5"/>
                  </a:lnTo>
                  <a:lnTo>
                    <a:pt x="1047" y="6"/>
                  </a:lnTo>
                  <a:lnTo>
                    <a:pt x="1046" y="7"/>
                  </a:lnTo>
                  <a:lnTo>
                    <a:pt x="1043" y="7"/>
                  </a:lnTo>
                  <a:lnTo>
                    <a:pt x="1022" y="7"/>
                  </a:lnTo>
                  <a:lnTo>
                    <a:pt x="1020" y="7"/>
                  </a:lnTo>
                  <a:lnTo>
                    <a:pt x="1019" y="6"/>
                  </a:lnTo>
                  <a:lnTo>
                    <a:pt x="1019" y="5"/>
                  </a:lnTo>
                  <a:lnTo>
                    <a:pt x="1019" y="3"/>
                  </a:lnTo>
                  <a:lnTo>
                    <a:pt x="1019" y="2"/>
                  </a:lnTo>
                  <a:lnTo>
                    <a:pt x="1019" y="1"/>
                  </a:lnTo>
                  <a:lnTo>
                    <a:pt x="1020" y="0"/>
                  </a:lnTo>
                  <a:lnTo>
                    <a:pt x="1022" y="0"/>
                  </a:lnTo>
                  <a:close/>
                  <a:moveTo>
                    <a:pt x="1072" y="0"/>
                  </a:moveTo>
                  <a:lnTo>
                    <a:pt x="1095" y="0"/>
                  </a:lnTo>
                  <a:lnTo>
                    <a:pt x="1096" y="0"/>
                  </a:lnTo>
                  <a:lnTo>
                    <a:pt x="1097" y="1"/>
                  </a:lnTo>
                  <a:lnTo>
                    <a:pt x="1098" y="2"/>
                  </a:lnTo>
                  <a:lnTo>
                    <a:pt x="1098" y="3"/>
                  </a:lnTo>
                  <a:lnTo>
                    <a:pt x="1098" y="5"/>
                  </a:lnTo>
                  <a:lnTo>
                    <a:pt x="1097" y="6"/>
                  </a:lnTo>
                  <a:lnTo>
                    <a:pt x="1096" y="7"/>
                  </a:lnTo>
                  <a:lnTo>
                    <a:pt x="1095" y="7"/>
                  </a:lnTo>
                  <a:lnTo>
                    <a:pt x="1072" y="7"/>
                  </a:lnTo>
                  <a:lnTo>
                    <a:pt x="1071" y="7"/>
                  </a:lnTo>
                  <a:lnTo>
                    <a:pt x="1070" y="6"/>
                  </a:lnTo>
                  <a:lnTo>
                    <a:pt x="1070" y="5"/>
                  </a:lnTo>
                  <a:lnTo>
                    <a:pt x="1069" y="3"/>
                  </a:lnTo>
                  <a:lnTo>
                    <a:pt x="1070" y="2"/>
                  </a:lnTo>
                  <a:lnTo>
                    <a:pt x="1070" y="1"/>
                  </a:lnTo>
                  <a:lnTo>
                    <a:pt x="1071" y="0"/>
                  </a:lnTo>
                  <a:lnTo>
                    <a:pt x="1072" y="0"/>
                  </a:lnTo>
                  <a:close/>
                  <a:moveTo>
                    <a:pt x="1124" y="0"/>
                  </a:moveTo>
                  <a:lnTo>
                    <a:pt x="1146" y="0"/>
                  </a:lnTo>
                  <a:lnTo>
                    <a:pt x="1147" y="0"/>
                  </a:lnTo>
                  <a:lnTo>
                    <a:pt x="1148" y="1"/>
                  </a:lnTo>
                  <a:lnTo>
                    <a:pt x="1149" y="2"/>
                  </a:lnTo>
                  <a:lnTo>
                    <a:pt x="1149" y="3"/>
                  </a:lnTo>
                  <a:lnTo>
                    <a:pt x="1149" y="5"/>
                  </a:lnTo>
                  <a:lnTo>
                    <a:pt x="1148" y="6"/>
                  </a:lnTo>
                  <a:lnTo>
                    <a:pt x="1147" y="7"/>
                  </a:lnTo>
                  <a:lnTo>
                    <a:pt x="1146" y="7"/>
                  </a:lnTo>
                  <a:lnTo>
                    <a:pt x="1124" y="7"/>
                  </a:lnTo>
                  <a:lnTo>
                    <a:pt x="1122" y="7"/>
                  </a:lnTo>
                  <a:lnTo>
                    <a:pt x="1121" y="6"/>
                  </a:lnTo>
                  <a:lnTo>
                    <a:pt x="1120" y="5"/>
                  </a:lnTo>
                  <a:lnTo>
                    <a:pt x="1120" y="3"/>
                  </a:lnTo>
                  <a:lnTo>
                    <a:pt x="1120" y="2"/>
                  </a:lnTo>
                  <a:lnTo>
                    <a:pt x="1121" y="1"/>
                  </a:lnTo>
                  <a:lnTo>
                    <a:pt x="1122" y="0"/>
                  </a:lnTo>
                  <a:lnTo>
                    <a:pt x="1124" y="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39964" name="Line 59">
              <a:extLst>
                <a:ext uri="{FF2B5EF4-FFF2-40B4-BE49-F238E27FC236}">
                  <a16:creationId xmlns:a16="http://schemas.microsoft.com/office/drawing/2014/main" id="{FE1F66A4-25F1-2E5D-3454-98FA368C2D18}"/>
                </a:ext>
              </a:extLst>
            </p:cNvPr>
            <p:cNvSpPr>
              <a:spLocks noChangeShapeType="1"/>
            </p:cNvSpPr>
            <p:nvPr/>
          </p:nvSpPr>
          <p:spPr bwMode="auto">
            <a:xfrm>
              <a:off x="6922925" y="4419443"/>
              <a:ext cx="0" cy="1857731"/>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65" name="Freeform 60">
              <a:extLst>
                <a:ext uri="{FF2B5EF4-FFF2-40B4-BE49-F238E27FC236}">
                  <a16:creationId xmlns:a16="http://schemas.microsoft.com/office/drawing/2014/main" id="{376746F5-3316-45B5-2A65-6F8E2E9AABC9}"/>
                </a:ext>
              </a:extLst>
            </p:cNvPr>
            <p:cNvSpPr>
              <a:spLocks noEditPoints="1"/>
            </p:cNvSpPr>
            <p:nvPr/>
          </p:nvSpPr>
          <p:spPr bwMode="auto">
            <a:xfrm>
              <a:off x="5860685" y="3806550"/>
              <a:ext cx="12702" cy="1825974"/>
            </a:xfrm>
            <a:custGeom>
              <a:avLst/>
              <a:gdLst>
                <a:gd name="T0" fmla="*/ 2147483646 w 8"/>
                <a:gd name="T1" fmla="*/ 2147483646 h 1150"/>
                <a:gd name="T2" fmla="*/ 2147483646 w 8"/>
                <a:gd name="T3" fmla="*/ 0 h 1150"/>
                <a:gd name="T4" fmla="*/ 2147483646 w 8"/>
                <a:gd name="T5" fmla="*/ 2147483646 h 1150"/>
                <a:gd name="T6" fmla="*/ 2147483646 w 8"/>
                <a:gd name="T7" fmla="*/ 2147483646 h 1150"/>
                <a:gd name="T8" fmla="*/ 2147483646 w 8"/>
                <a:gd name="T9" fmla="*/ 2147483646 h 1150"/>
                <a:gd name="T10" fmla="*/ 2147483646 w 8"/>
                <a:gd name="T11" fmla="*/ 2147483646 h 1150"/>
                <a:gd name="T12" fmla="*/ 2147483646 w 8"/>
                <a:gd name="T13" fmla="*/ 2147483646 h 1150"/>
                <a:gd name="T14" fmla="*/ 2147483646 w 8"/>
                <a:gd name="T15" fmla="*/ 2147483646 h 1150"/>
                <a:gd name="T16" fmla="*/ 2147483646 w 8"/>
                <a:gd name="T17" fmla="*/ 2147483646 h 1150"/>
                <a:gd name="T18" fmla="*/ 2147483646 w 8"/>
                <a:gd name="T19" fmla="*/ 2147483646 h 1150"/>
                <a:gd name="T20" fmla="*/ 2147483646 w 8"/>
                <a:gd name="T21" fmla="*/ 2147483646 h 1150"/>
                <a:gd name="T22" fmla="*/ 2147483646 w 8"/>
                <a:gd name="T23" fmla="*/ 2147483646 h 1150"/>
                <a:gd name="T24" fmla="*/ 2147483646 w 8"/>
                <a:gd name="T25" fmla="*/ 2147483646 h 1150"/>
                <a:gd name="T26" fmla="*/ 2147483646 w 8"/>
                <a:gd name="T27" fmla="*/ 2147483646 h 1150"/>
                <a:gd name="T28" fmla="*/ 2147483646 w 8"/>
                <a:gd name="T29" fmla="*/ 2147483646 h 1150"/>
                <a:gd name="T30" fmla="*/ 2147483646 w 8"/>
                <a:gd name="T31" fmla="*/ 2147483646 h 1150"/>
                <a:gd name="T32" fmla="*/ 2147483646 w 8"/>
                <a:gd name="T33" fmla="*/ 2147483646 h 1150"/>
                <a:gd name="T34" fmla="*/ 2147483646 w 8"/>
                <a:gd name="T35" fmla="*/ 2147483646 h 1150"/>
                <a:gd name="T36" fmla="*/ 2147483646 w 8"/>
                <a:gd name="T37" fmla="*/ 2147483646 h 1150"/>
                <a:gd name="T38" fmla="*/ 2147483646 w 8"/>
                <a:gd name="T39" fmla="*/ 2147483646 h 1150"/>
                <a:gd name="T40" fmla="*/ 2147483646 w 8"/>
                <a:gd name="T41" fmla="*/ 2147483646 h 1150"/>
                <a:gd name="T42" fmla="*/ 2147483646 w 8"/>
                <a:gd name="T43" fmla="*/ 2147483646 h 1150"/>
                <a:gd name="T44" fmla="*/ 2147483646 w 8"/>
                <a:gd name="T45" fmla="*/ 2147483646 h 1150"/>
                <a:gd name="T46" fmla="*/ 2147483646 w 8"/>
                <a:gd name="T47" fmla="*/ 2147483646 h 1150"/>
                <a:gd name="T48" fmla="*/ 2147483646 w 8"/>
                <a:gd name="T49" fmla="*/ 2147483646 h 1150"/>
                <a:gd name="T50" fmla="*/ 2147483646 w 8"/>
                <a:gd name="T51" fmla="*/ 2147483646 h 1150"/>
                <a:gd name="T52" fmla="*/ 2147483646 w 8"/>
                <a:gd name="T53" fmla="*/ 2147483646 h 1150"/>
                <a:gd name="T54" fmla="*/ 2147483646 w 8"/>
                <a:gd name="T55" fmla="*/ 2147483646 h 1150"/>
                <a:gd name="T56" fmla="*/ 2147483646 w 8"/>
                <a:gd name="T57" fmla="*/ 2147483646 h 1150"/>
                <a:gd name="T58" fmla="*/ 2147483646 w 8"/>
                <a:gd name="T59" fmla="*/ 2147483646 h 1150"/>
                <a:gd name="T60" fmla="*/ 2147483646 w 8"/>
                <a:gd name="T61" fmla="*/ 2147483646 h 1150"/>
                <a:gd name="T62" fmla="*/ 2147483646 w 8"/>
                <a:gd name="T63" fmla="*/ 2147483646 h 1150"/>
                <a:gd name="T64" fmla="*/ 2147483646 w 8"/>
                <a:gd name="T65" fmla="*/ 2147483646 h 1150"/>
                <a:gd name="T66" fmla="*/ 2147483646 w 8"/>
                <a:gd name="T67" fmla="*/ 2147483646 h 1150"/>
                <a:gd name="T68" fmla="*/ 2147483646 w 8"/>
                <a:gd name="T69" fmla="*/ 2147483646 h 1150"/>
                <a:gd name="T70" fmla="*/ 2147483646 w 8"/>
                <a:gd name="T71" fmla="*/ 2147483646 h 1150"/>
                <a:gd name="T72" fmla="*/ 2147483646 w 8"/>
                <a:gd name="T73" fmla="*/ 2147483646 h 1150"/>
                <a:gd name="T74" fmla="*/ 2147483646 w 8"/>
                <a:gd name="T75" fmla="*/ 2147483646 h 1150"/>
                <a:gd name="T76" fmla="*/ 2147483646 w 8"/>
                <a:gd name="T77" fmla="*/ 2147483646 h 1150"/>
                <a:gd name="T78" fmla="*/ 2147483646 w 8"/>
                <a:gd name="T79" fmla="*/ 2147483646 h 1150"/>
                <a:gd name="T80" fmla="*/ 2147483646 w 8"/>
                <a:gd name="T81" fmla="*/ 2147483646 h 1150"/>
                <a:gd name="T82" fmla="*/ 2147483646 w 8"/>
                <a:gd name="T83" fmla="*/ 2147483646 h 1150"/>
                <a:gd name="T84" fmla="*/ 2147483646 w 8"/>
                <a:gd name="T85" fmla="*/ 2147483646 h 1150"/>
                <a:gd name="T86" fmla="*/ 2147483646 w 8"/>
                <a:gd name="T87" fmla="*/ 2147483646 h 1150"/>
                <a:gd name="T88" fmla="*/ 2147483646 w 8"/>
                <a:gd name="T89" fmla="*/ 2147483646 h 1150"/>
                <a:gd name="T90" fmla="*/ 2147483646 w 8"/>
                <a:gd name="T91" fmla="*/ 2147483646 h 1150"/>
                <a:gd name="T92" fmla="*/ 2147483646 w 8"/>
                <a:gd name="T93" fmla="*/ 2147483646 h 1150"/>
                <a:gd name="T94" fmla="*/ 2147483646 w 8"/>
                <a:gd name="T95" fmla="*/ 2147483646 h 1150"/>
                <a:gd name="T96" fmla="*/ 2147483646 w 8"/>
                <a:gd name="T97" fmla="*/ 2147483646 h 1150"/>
                <a:gd name="T98" fmla="*/ 2147483646 w 8"/>
                <a:gd name="T99" fmla="*/ 2147483646 h 1150"/>
                <a:gd name="T100" fmla="*/ 2147483646 w 8"/>
                <a:gd name="T101" fmla="*/ 2147483646 h 1150"/>
                <a:gd name="T102" fmla="*/ 2147483646 w 8"/>
                <a:gd name="T103" fmla="*/ 2147483646 h 1150"/>
                <a:gd name="T104" fmla="*/ 2147483646 w 8"/>
                <a:gd name="T105" fmla="*/ 2147483646 h 1150"/>
                <a:gd name="T106" fmla="*/ 2147483646 w 8"/>
                <a:gd name="T107" fmla="*/ 2147483646 h 1150"/>
                <a:gd name="T108" fmla="*/ 2147483646 w 8"/>
                <a:gd name="T109" fmla="*/ 2147483646 h 1150"/>
                <a:gd name="T110" fmla="*/ 2147483646 w 8"/>
                <a:gd name="T111" fmla="*/ 2147483646 h 1150"/>
                <a:gd name="T112" fmla="*/ 2147483646 w 8"/>
                <a:gd name="T113" fmla="*/ 2147483646 h 11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 h="1150">
                  <a:moveTo>
                    <a:pt x="8" y="3"/>
                  </a:moveTo>
                  <a:lnTo>
                    <a:pt x="8" y="24"/>
                  </a:lnTo>
                  <a:lnTo>
                    <a:pt x="7" y="27"/>
                  </a:lnTo>
                  <a:lnTo>
                    <a:pt x="7" y="28"/>
                  </a:lnTo>
                  <a:lnTo>
                    <a:pt x="6" y="28"/>
                  </a:lnTo>
                  <a:lnTo>
                    <a:pt x="3" y="29"/>
                  </a:lnTo>
                  <a:lnTo>
                    <a:pt x="2" y="28"/>
                  </a:lnTo>
                  <a:lnTo>
                    <a:pt x="1" y="28"/>
                  </a:lnTo>
                  <a:lnTo>
                    <a:pt x="1" y="27"/>
                  </a:lnTo>
                  <a:lnTo>
                    <a:pt x="0" y="24"/>
                  </a:lnTo>
                  <a:lnTo>
                    <a:pt x="0" y="3"/>
                  </a:lnTo>
                  <a:lnTo>
                    <a:pt x="1" y="1"/>
                  </a:lnTo>
                  <a:lnTo>
                    <a:pt x="1" y="0"/>
                  </a:lnTo>
                  <a:lnTo>
                    <a:pt x="2" y="0"/>
                  </a:lnTo>
                  <a:lnTo>
                    <a:pt x="3" y="0"/>
                  </a:lnTo>
                  <a:lnTo>
                    <a:pt x="6" y="0"/>
                  </a:lnTo>
                  <a:lnTo>
                    <a:pt x="7" y="0"/>
                  </a:lnTo>
                  <a:lnTo>
                    <a:pt x="7" y="1"/>
                  </a:lnTo>
                  <a:lnTo>
                    <a:pt x="8" y="3"/>
                  </a:lnTo>
                  <a:close/>
                  <a:moveTo>
                    <a:pt x="8" y="53"/>
                  </a:moveTo>
                  <a:lnTo>
                    <a:pt x="8" y="76"/>
                  </a:lnTo>
                  <a:lnTo>
                    <a:pt x="7" y="77"/>
                  </a:lnTo>
                  <a:lnTo>
                    <a:pt x="7" y="78"/>
                  </a:lnTo>
                  <a:lnTo>
                    <a:pt x="6" y="79"/>
                  </a:lnTo>
                  <a:lnTo>
                    <a:pt x="3" y="79"/>
                  </a:lnTo>
                  <a:lnTo>
                    <a:pt x="2" y="79"/>
                  </a:lnTo>
                  <a:lnTo>
                    <a:pt x="1" y="78"/>
                  </a:lnTo>
                  <a:lnTo>
                    <a:pt x="1" y="77"/>
                  </a:lnTo>
                  <a:lnTo>
                    <a:pt x="0" y="76"/>
                  </a:lnTo>
                  <a:lnTo>
                    <a:pt x="0" y="53"/>
                  </a:lnTo>
                  <a:lnTo>
                    <a:pt x="1" y="52"/>
                  </a:lnTo>
                  <a:lnTo>
                    <a:pt x="1" y="51"/>
                  </a:lnTo>
                  <a:lnTo>
                    <a:pt x="2" y="51"/>
                  </a:lnTo>
                  <a:lnTo>
                    <a:pt x="3" y="50"/>
                  </a:lnTo>
                  <a:lnTo>
                    <a:pt x="6" y="51"/>
                  </a:lnTo>
                  <a:lnTo>
                    <a:pt x="7" y="51"/>
                  </a:lnTo>
                  <a:lnTo>
                    <a:pt x="7" y="52"/>
                  </a:lnTo>
                  <a:lnTo>
                    <a:pt x="8" y="53"/>
                  </a:lnTo>
                  <a:close/>
                  <a:moveTo>
                    <a:pt x="8" y="105"/>
                  </a:moveTo>
                  <a:lnTo>
                    <a:pt x="8" y="127"/>
                  </a:lnTo>
                  <a:lnTo>
                    <a:pt x="7" y="128"/>
                  </a:lnTo>
                  <a:lnTo>
                    <a:pt x="7" y="129"/>
                  </a:lnTo>
                  <a:lnTo>
                    <a:pt x="6" y="130"/>
                  </a:lnTo>
                  <a:lnTo>
                    <a:pt x="3" y="130"/>
                  </a:lnTo>
                  <a:lnTo>
                    <a:pt x="2" y="130"/>
                  </a:lnTo>
                  <a:lnTo>
                    <a:pt x="1" y="129"/>
                  </a:lnTo>
                  <a:lnTo>
                    <a:pt x="1" y="128"/>
                  </a:lnTo>
                  <a:lnTo>
                    <a:pt x="0" y="127"/>
                  </a:lnTo>
                  <a:lnTo>
                    <a:pt x="0" y="105"/>
                  </a:lnTo>
                  <a:lnTo>
                    <a:pt x="1" y="104"/>
                  </a:lnTo>
                  <a:lnTo>
                    <a:pt x="1" y="102"/>
                  </a:lnTo>
                  <a:lnTo>
                    <a:pt x="2" y="101"/>
                  </a:lnTo>
                  <a:lnTo>
                    <a:pt x="3" y="101"/>
                  </a:lnTo>
                  <a:lnTo>
                    <a:pt x="6" y="101"/>
                  </a:lnTo>
                  <a:lnTo>
                    <a:pt x="7" y="102"/>
                  </a:lnTo>
                  <a:lnTo>
                    <a:pt x="7" y="104"/>
                  </a:lnTo>
                  <a:lnTo>
                    <a:pt x="8" y="105"/>
                  </a:lnTo>
                  <a:close/>
                  <a:moveTo>
                    <a:pt x="8" y="156"/>
                  </a:moveTo>
                  <a:lnTo>
                    <a:pt x="8" y="178"/>
                  </a:lnTo>
                  <a:lnTo>
                    <a:pt x="7" y="179"/>
                  </a:lnTo>
                  <a:lnTo>
                    <a:pt x="7" y="180"/>
                  </a:lnTo>
                  <a:lnTo>
                    <a:pt x="6" y="182"/>
                  </a:lnTo>
                  <a:lnTo>
                    <a:pt x="3" y="182"/>
                  </a:lnTo>
                  <a:lnTo>
                    <a:pt x="2" y="182"/>
                  </a:lnTo>
                  <a:lnTo>
                    <a:pt x="1" y="180"/>
                  </a:lnTo>
                  <a:lnTo>
                    <a:pt x="1" y="179"/>
                  </a:lnTo>
                  <a:lnTo>
                    <a:pt x="0" y="178"/>
                  </a:lnTo>
                  <a:lnTo>
                    <a:pt x="0" y="156"/>
                  </a:lnTo>
                  <a:lnTo>
                    <a:pt x="1" y="155"/>
                  </a:lnTo>
                  <a:lnTo>
                    <a:pt x="1" y="154"/>
                  </a:lnTo>
                  <a:lnTo>
                    <a:pt x="2" y="152"/>
                  </a:lnTo>
                  <a:lnTo>
                    <a:pt x="3" y="152"/>
                  </a:lnTo>
                  <a:lnTo>
                    <a:pt x="6" y="152"/>
                  </a:lnTo>
                  <a:lnTo>
                    <a:pt x="7" y="154"/>
                  </a:lnTo>
                  <a:lnTo>
                    <a:pt x="7" y="155"/>
                  </a:lnTo>
                  <a:lnTo>
                    <a:pt x="8" y="156"/>
                  </a:lnTo>
                  <a:close/>
                  <a:moveTo>
                    <a:pt x="8" y="207"/>
                  </a:moveTo>
                  <a:lnTo>
                    <a:pt x="8" y="228"/>
                  </a:lnTo>
                  <a:lnTo>
                    <a:pt x="7" y="231"/>
                  </a:lnTo>
                  <a:lnTo>
                    <a:pt x="7" y="232"/>
                  </a:lnTo>
                  <a:lnTo>
                    <a:pt x="6" y="232"/>
                  </a:lnTo>
                  <a:lnTo>
                    <a:pt x="3" y="233"/>
                  </a:lnTo>
                  <a:lnTo>
                    <a:pt x="2" y="232"/>
                  </a:lnTo>
                  <a:lnTo>
                    <a:pt x="1" y="232"/>
                  </a:lnTo>
                  <a:lnTo>
                    <a:pt x="1" y="231"/>
                  </a:lnTo>
                  <a:lnTo>
                    <a:pt x="0" y="228"/>
                  </a:lnTo>
                  <a:lnTo>
                    <a:pt x="0" y="207"/>
                  </a:lnTo>
                  <a:lnTo>
                    <a:pt x="1" y="205"/>
                  </a:lnTo>
                  <a:lnTo>
                    <a:pt x="1" y="204"/>
                  </a:lnTo>
                  <a:lnTo>
                    <a:pt x="2" y="204"/>
                  </a:lnTo>
                  <a:lnTo>
                    <a:pt x="3" y="204"/>
                  </a:lnTo>
                  <a:lnTo>
                    <a:pt x="6" y="204"/>
                  </a:lnTo>
                  <a:lnTo>
                    <a:pt x="7" y="204"/>
                  </a:lnTo>
                  <a:lnTo>
                    <a:pt x="7" y="205"/>
                  </a:lnTo>
                  <a:lnTo>
                    <a:pt x="8" y="207"/>
                  </a:lnTo>
                  <a:close/>
                  <a:moveTo>
                    <a:pt x="8" y="257"/>
                  </a:moveTo>
                  <a:lnTo>
                    <a:pt x="8" y="279"/>
                  </a:lnTo>
                  <a:lnTo>
                    <a:pt x="7" y="281"/>
                  </a:lnTo>
                  <a:lnTo>
                    <a:pt x="7" y="282"/>
                  </a:lnTo>
                  <a:lnTo>
                    <a:pt x="6" y="283"/>
                  </a:lnTo>
                  <a:lnTo>
                    <a:pt x="3" y="283"/>
                  </a:lnTo>
                  <a:lnTo>
                    <a:pt x="2" y="283"/>
                  </a:lnTo>
                  <a:lnTo>
                    <a:pt x="1" y="282"/>
                  </a:lnTo>
                  <a:lnTo>
                    <a:pt x="1" y="281"/>
                  </a:lnTo>
                  <a:lnTo>
                    <a:pt x="0" y="279"/>
                  </a:lnTo>
                  <a:lnTo>
                    <a:pt x="0" y="257"/>
                  </a:lnTo>
                  <a:lnTo>
                    <a:pt x="1" y="256"/>
                  </a:lnTo>
                  <a:lnTo>
                    <a:pt x="1" y="255"/>
                  </a:lnTo>
                  <a:lnTo>
                    <a:pt x="2" y="255"/>
                  </a:lnTo>
                  <a:lnTo>
                    <a:pt x="3" y="254"/>
                  </a:lnTo>
                  <a:lnTo>
                    <a:pt x="6" y="255"/>
                  </a:lnTo>
                  <a:lnTo>
                    <a:pt x="7" y="255"/>
                  </a:lnTo>
                  <a:lnTo>
                    <a:pt x="7" y="256"/>
                  </a:lnTo>
                  <a:lnTo>
                    <a:pt x="8" y="257"/>
                  </a:lnTo>
                  <a:close/>
                  <a:moveTo>
                    <a:pt x="8" y="309"/>
                  </a:moveTo>
                  <a:lnTo>
                    <a:pt x="8" y="331"/>
                  </a:lnTo>
                  <a:lnTo>
                    <a:pt x="7" y="332"/>
                  </a:lnTo>
                  <a:lnTo>
                    <a:pt x="7" y="333"/>
                  </a:lnTo>
                  <a:lnTo>
                    <a:pt x="6" y="334"/>
                  </a:lnTo>
                  <a:lnTo>
                    <a:pt x="3" y="334"/>
                  </a:lnTo>
                  <a:lnTo>
                    <a:pt x="2" y="334"/>
                  </a:lnTo>
                  <a:lnTo>
                    <a:pt x="1" y="333"/>
                  </a:lnTo>
                  <a:lnTo>
                    <a:pt x="1" y="332"/>
                  </a:lnTo>
                  <a:lnTo>
                    <a:pt x="0" y="331"/>
                  </a:lnTo>
                  <a:lnTo>
                    <a:pt x="0" y="309"/>
                  </a:lnTo>
                  <a:lnTo>
                    <a:pt x="1" y="307"/>
                  </a:lnTo>
                  <a:lnTo>
                    <a:pt x="1" y="306"/>
                  </a:lnTo>
                  <a:lnTo>
                    <a:pt x="2" y="305"/>
                  </a:lnTo>
                  <a:lnTo>
                    <a:pt x="3" y="305"/>
                  </a:lnTo>
                  <a:lnTo>
                    <a:pt x="6" y="305"/>
                  </a:lnTo>
                  <a:lnTo>
                    <a:pt x="7" y="306"/>
                  </a:lnTo>
                  <a:lnTo>
                    <a:pt x="7" y="307"/>
                  </a:lnTo>
                  <a:lnTo>
                    <a:pt x="8" y="309"/>
                  </a:lnTo>
                  <a:close/>
                  <a:moveTo>
                    <a:pt x="8" y="360"/>
                  </a:moveTo>
                  <a:lnTo>
                    <a:pt x="8" y="382"/>
                  </a:lnTo>
                  <a:lnTo>
                    <a:pt x="7" y="383"/>
                  </a:lnTo>
                  <a:lnTo>
                    <a:pt x="7" y="384"/>
                  </a:lnTo>
                  <a:lnTo>
                    <a:pt x="6" y="386"/>
                  </a:lnTo>
                  <a:lnTo>
                    <a:pt x="3" y="386"/>
                  </a:lnTo>
                  <a:lnTo>
                    <a:pt x="2" y="386"/>
                  </a:lnTo>
                  <a:lnTo>
                    <a:pt x="1" y="384"/>
                  </a:lnTo>
                  <a:lnTo>
                    <a:pt x="1" y="383"/>
                  </a:lnTo>
                  <a:lnTo>
                    <a:pt x="0" y="382"/>
                  </a:lnTo>
                  <a:lnTo>
                    <a:pt x="0" y="360"/>
                  </a:lnTo>
                  <a:lnTo>
                    <a:pt x="1" y="359"/>
                  </a:lnTo>
                  <a:lnTo>
                    <a:pt x="1" y="358"/>
                  </a:lnTo>
                  <a:lnTo>
                    <a:pt x="2" y="356"/>
                  </a:lnTo>
                  <a:lnTo>
                    <a:pt x="3" y="356"/>
                  </a:lnTo>
                  <a:lnTo>
                    <a:pt x="6" y="356"/>
                  </a:lnTo>
                  <a:lnTo>
                    <a:pt x="7" y="358"/>
                  </a:lnTo>
                  <a:lnTo>
                    <a:pt x="7" y="359"/>
                  </a:lnTo>
                  <a:lnTo>
                    <a:pt x="8" y="360"/>
                  </a:lnTo>
                  <a:close/>
                  <a:moveTo>
                    <a:pt x="8" y="411"/>
                  </a:moveTo>
                  <a:lnTo>
                    <a:pt x="8" y="432"/>
                  </a:lnTo>
                  <a:lnTo>
                    <a:pt x="7" y="434"/>
                  </a:lnTo>
                  <a:lnTo>
                    <a:pt x="7" y="436"/>
                  </a:lnTo>
                  <a:lnTo>
                    <a:pt x="6" y="436"/>
                  </a:lnTo>
                  <a:lnTo>
                    <a:pt x="3" y="437"/>
                  </a:lnTo>
                  <a:lnTo>
                    <a:pt x="2" y="436"/>
                  </a:lnTo>
                  <a:lnTo>
                    <a:pt x="1" y="436"/>
                  </a:lnTo>
                  <a:lnTo>
                    <a:pt x="1" y="434"/>
                  </a:lnTo>
                  <a:lnTo>
                    <a:pt x="0" y="432"/>
                  </a:lnTo>
                  <a:lnTo>
                    <a:pt x="0" y="411"/>
                  </a:lnTo>
                  <a:lnTo>
                    <a:pt x="1" y="409"/>
                  </a:lnTo>
                  <a:lnTo>
                    <a:pt x="1" y="408"/>
                  </a:lnTo>
                  <a:lnTo>
                    <a:pt x="2" y="408"/>
                  </a:lnTo>
                  <a:lnTo>
                    <a:pt x="3" y="408"/>
                  </a:lnTo>
                  <a:lnTo>
                    <a:pt x="6" y="408"/>
                  </a:lnTo>
                  <a:lnTo>
                    <a:pt x="7" y="408"/>
                  </a:lnTo>
                  <a:lnTo>
                    <a:pt x="7" y="409"/>
                  </a:lnTo>
                  <a:lnTo>
                    <a:pt x="8" y="411"/>
                  </a:lnTo>
                  <a:close/>
                  <a:moveTo>
                    <a:pt x="8" y="461"/>
                  </a:moveTo>
                  <a:lnTo>
                    <a:pt x="8" y="483"/>
                  </a:lnTo>
                  <a:lnTo>
                    <a:pt x="7" y="485"/>
                  </a:lnTo>
                  <a:lnTo>
                    <a:pt x="7" y="486"/>
                  </a:lnTo>
                  <a:lnTo>
                    <a:pt x="6" y="487"/>
                  </a:lnTo>
                  <a:lnTo>
                    <a:pt x="3" y="487"/>
                  </a:lnTo>
                  <a:lnTo>
                    <a:pt x="2" y="487"/>
                  </a:lnTo>
                  <a:lnTo>
                    <a:pt x="1" y="486"/>
                  </a:lnTo>
                  <a:lnTo>
                    <a:pt x="1" y="485"/>
                  </a:lnTo>
                  <a:lnTo>
                    <a:pt x="0" y="483"/>
                  </a:lnTo>
                  <a:lnTo>
                    <a:pt x="0" y="461"/>
                  </a:lnTo>
                  <a:lnTo>
                    <a:pt x="1" y="460"/>
                  </a:lnTo>
                  <a:lnTo>
                    <a:pt x="1" y="459"/>
                  </a:lnTo>
                  <a:lnTo>
                    <a:pt x="2" y="459"/>
                  </a:lnTo>
                  <a:lnTo>
                    <a:pt x="3" y="458"/>
                  </a:lnTo>
                  <a:lnTo>
                    <a:pt x="6" y="459"/>
                  </a:lnTo>
                  <a:lnTo>
                    <a:pt x="7" y="459"/>
                  </a:lnTo>
                  <a:lnTo>
                    <a:pt x="7" y="460"/>
                  </a:lnTo>
                  <a:lnTo>
                    <a:pt x="8" y="461"/>
                  </a:lnTo>
                  <a:close/>
                  <a:moveTo>
                    <a:pt x="8" y="513"/>
                  </a:moveTo>
                  <a:lnTo>
                    <a:pt x="8" y="535"/>
                  </a:lnTo>
                  <a:lnTo>
                    <a:pt x="7" y="536"/>
                  </a:lnTo>
                  <a:lnTo>
                    <a:pt x="7" y="537"/>
                  </a:lnTo>
                  <a:lnTo>
                    <a:pt x="6" y="538"/>
                  </a:lnTo>
                  <a:lnTo>
                    <a:pt x="3" y="538"/>
                  </a:lnTo>
                  <a:lnTo>
                    <a:pt x="2" y="538"/>
                  </a:lnTo>
                  <a:lnTo>
                    <a:pt x="1" y="537"/>
                  </a:lnTo>
                  <a:lnTo>
                    <a:pt x="1" y="536"/>
                  </a:lnTo>
                  <a:lnTo>
                    <a:pt x="0" y="535"/>
                  </a:lnTo>
                  <a:lnTo>
                    <a:pt x="0" y="513"/>
                  </a:lnTo>
                  <a:lnTo>
                    <a:pt x="1" y="511"/>
                  </a:lnTo>
                  <a:lnTo>
                    <a:pt x="1" y="510"/>
                  </a:lnTo>
                  <a:lnTo>
                    <a:pt x="2" y="509"/>
                  </a:lnTo>
                  <a:lnTo>
                    <a:pt x="3" y="509"/>
                  </a:lnTo>
                  <a:lnTo>
                    <a:pt x="6" y="509"/>
                  </a:lnTo>
                  <a:lnTo>
                    <a:pt x="7" y="510"/>
                  </a:lnTo>
                  <a:lnTo>
                    <a:pt x="7" y="511"/>
                  </a:lnTo>
                  <a:lnTo>
                    <a:pt x="8" y="513"/>
                  </a:lnTo>
                  <a:close/>
                  <a:moveTo>
                    <a:pt x="8" y="564"/>
                  </a:moveTo>
                  <a:lnTo>
                    <a:pt x="8" y="586"/>
                  </a:lnTo>
                  <a:lnTo>
                    <a:pt x="7" y="587"/>
                  </a:lnTo>
                  <a:lnTo>
                    <a:pt x="7" y="588"/>
                  </a:lnTo>
                  <a:lnTo>
                    <a:pt x="6" y="589"/>
                  </a:lnTo>
                  <a:lnTo>
                    <a:pt x="3" y="589"/>
                  </a:lnTo>
                  <a:lnTo>
                    <a:pt x="2" y="589"/>
                  </a:lnTo>
                  <a:lnTo>
                    <a:pt x="1" y="588"/>
                  </a:lnTo>
                  <a:lnTo>
                    <a:pt x="1" y="587"/>
                  </a:lnTo>
                  <a:lnTo>
                    <a:pt x="0" y="586"/>
                  </a:lnTo>
                  <a:lnTo>
                    <a:pt x="0" y="564"/>
                  </a:lnTo>
                  <a:lnTo>
                    <a:pt x="1" y="563"/>
                  </a:lnTo>
                  <a:lnTo>
                    <a:pt x="1" y="562"/>
                  </a:lnTo>
                  <a:lnTo>
                    <a:pt x="2" y="560"/>
                  </a:lnTo>
                  <a:lnTo>
                    <a:pt x="3" y="560"/>
                  </a:lnTo>
                  <a:lnTo>
                    <a:pt x="6" y="560"/>
                  </a:lnTo>
                  <a:lnTo>
                    <a:pt x="7" y="562"/>
                  </a:lnTo>
                  <a:lnTo>
                    <a:pt x="7" y="563"/>
                  </a:lnTo>
                  <a:lnTo>
                    <a:pt x="8" y="564"/>
                  </a:lnTo>
                  <a:close/>
                  <a:moveTo>
                    <a:pt x="8" y="615"/>
                  </a:moveTo>
                  <a:lnTo>
                    <a:pt x="8" y="636"/>
                  </a:lnTo>
                  <a:lnTo>
                    <a:pt x="7" y="638"/>
                  </a:lnTo>
                  <a:lnTo>
                    <a:pt x="7" y="640"/>
                  </a:lnTo>
                  <a:lnTo>
                    <a:pt x="6" y="640"/>
                  </a:lnTo>
                  <a:lnTo>
                    <a:pt x="3" y="641"/>
                  </a:lnTo>
                  <a:lnTo>
                    <a:pt x="2" y="640"/>
                  </a:lnTo>
                  <a:lnTo>
                    <a:pt x="1" y="640"/>
                  </a:lnTo>
                  <a:lnTo>
                    <a:pt x="1" y="638"/>
                  </a:lnTo>
                  <a:lnTo>
                    <a:pt x="0" y="636"/>
                  </a:lnTo>
                  <a:lnTo>
                    <a:pt x="0" y="615"/>
                  </a:lnTo>
                  <a:lnTo>
                    <a:pt x="1" y="613"/>
                  </a:lnTo>
                  <a:lnTo>
                    <a:pt x="1" y="612"/>
                  </a:lnTo>
                  <a:lnTo>
                    <a:pt x="2" y="612"/>
                  </a:lnTo>
                  <a:lnTo>
                    <a:pt x="3" y="612"/>
                  </a:lnTo>
                  <a:lnTo>
                    <a:pt x="6" y="612"/>
                  </a:lnTo>
                  <a:lnTo>
                    <a:pt x="7" y="612"/>
                  </a:lnTo>
                  <a:lnTo>
                    <a:pt x="7" y="613"/>
                  </a:lnTo>
                  <a:lnTo>
                    <a:pt x="8" y="615"/>
                  </a:lnTo>
                  <a:close/>
                  <a:moveTo>
                    <a:pt x="8" y="665"/>
                  </a:moveTo>
                  <a:lnTo>
                    <a:pt x="8" y="687"/>
                  </a:lnTo>
                  <a:lnTo>
                    <a:pt x="7" y="689"/>
                  </a:lnTo>
                  <a:lnTo>
                    <a:pt x="7" y="690"/>
                  </a:lnTo>
                  <a:lnTo>
                    <a:pt x="6" y="691"/>
                  </a:lnTo>
                  <a:lnTo>
                    <a:pt x="3" y="691"/>
                  </a:lnTo>
                  <a:lnTo>
                    <a:pt x="2" y="691"/>
                  </a:lnTo>
                  <a:lnTo>
                    <a:pt x="1" y="690"/>
                  </a:lnTo>
                  <a:lnTo>
                    <a:pt x="1" y="689"/>
                  </a:lnTo>
                  <a:lnTo>
                    <a:pt x="0" y="687"/>
                  </a:lnTo>
                  <a:lnTo>
                    <a:pt x="0" y="665"/>
                  </a:lnTo>
                  <a:lnTo>
                    <a:pt x="1" y="664"/>
                  </a:lnTo>
                  <a:lnTo>
                    <a:pt x="1" y="663"/>
                  </a:lnTo>
                  <a:lnTo>
                    <a:pt x="2" y="663"/>
                  </a:lnTo>
                  <a:lnTo>
                    <a:pt x="3" y="662"/>
                  </a:lnTo>
                  <a:lnTo>
                    <a:pt x="6" y="663"/>
                  </a:lnTo>
                  <a:lnTo>
                    <a:pt x="7" y="663"/>
                  </a:lnTo>
                  <a:lnTo>
                    <a:pt x="7" y="664"/>
                  </a:lnTo>
                  <a:lnTo>
                    <a:pt x="8" y="665"/>
                  </a:lnTo>
                  <a:close/>
                  <a:moveTo>
                    <a:pt x="8" y="716"/>
                  </a:moveTo>
                  <a:lnTo>
                    <a:pt x="8" y="739"/>
                  </a:lnTo>
                  <a:lnTo>
                    <a:pt x="7" y="740"/>
                  </a:lnTo>
                  <a:lnTo>
                    <a:pt x="7" y="741"/>
                  </a:lnTo>
                  <a:lnTo>
                    <a:pt x="6" y="742"/>
                  </a:lnTo>
                  <a:lnTo>
                    <a:pt x="3" y="742"/>
                  </a:lnTo>
                  <a:lnTo>
                    <a:pt x="2" y="742"/>
                  </a:lnTo>
                  <a:lnTo>
                    <a:pt x="1" y="741"/>
                  </a:lnTo>
                  <a:lnTo>
                    <a:pt x="1" y="740"/>
                  </a:lnTo>
                  <a:lnTo>
                    <a:pt x="0" y="739"/>
                  </a:lnTo>
                  <a:lnTo>
                    <a:pt x="0" y="716"/>
                  </a:lnTo>
                  <a:lnTo>
                    <a:pt x="1" y="715"/>
                  </a:lnTo>
                  <a:lnTo>
                    <a:pt x="1" y="714"/>
                  </a:lnTo>
                  <a:lnTo>
                    <a:pt x="2" y="713"/>
                  </a:lnTo>
                  <a:lnTo>
                    <a:pt x="3" y="713"/>
                  </a:lnTo>
                  <a:lnTo>
                    <a:pt x="6" y="713"/>
                  </a:lnTo>
                  <a:lnTo>
                    <a:pt x="7" y="714"/>
                  </a:lnTo>
                  <a:lnTo>
                    <a:pt x="7" y="715"/>
                  </a:lnTo>
                  <a:lnTo>
                    <a:pt x="8" y="716"/>
                  </a:lnTo>
                  <a:close/>
                  <a:moveTo>
                    <a:pt x="8" y="768"/>
                  </a:moveTo>
                  <a:lnTo>
                    <a:pt x="8" y="790"/>
                  </a:lnTo>
                  <a:lnTo>
                    <a:pt x="7" y="791"/>
                  </a:lnTo>
                  <a:lnTo>
                    <a:pt x="7" y="792"/>
                  </a:lnTo>
                  <a:lnTo>
                    <a:pt x="6" y="793"/>
                  </a:lnTo>
                  <a:lnTo>
                    <a:pt x="3" y="793"/>
                  </a:lnTo>
                  <a:lnTo>
                    <a:pt x="2" y="793"/>
                  </a:lnTo>
                  <a:lnTo>
                    <a:pt x="1" y="792"/>
                  </a:lnTo>
                  <a:lnTo>
                    <a:pt x="1" y="791"/>
                  </a:lnTo>
                  <a:lnTo>
                    <a:pt x="0" y="790"/>
                  </a:lnTo>
                  <a:lnTo>
                    <a:pt x="0" y="768"/>
                  </a:lnTo>
                  <a:lnTo>
                    <a:pt x="1" y="767"/>
                  </a:lnTo>
                  <a:lnTo>
                    <a:pt x="1" y="765"/>
                  </a:lnTo>
                  <a:lnTo>
                    <a:pt x="2" y="764"/>
                  </a:lnTo>
                  <a:lnTo>
                    <a:pt x="3" y="764"/>
                  </a:lnTo>
                  <a:lnTo>
                    <a:pt x="6" y="764"/>
                  </a:lnTo>
                  <a:lnTo>
                    <a:pt x="7" y="765"/>
                  </a:lnTo>
                  <a:lnTo>
                    <a:pt x="7" y="767"/>
                  </a:lnTo>
                  <a:lnTo>
                    <a:pt x="8" y="768"/>
                  </a:lnTo>
                  <a:close/>
                  <a:moveTo>
                    <a:pt x="8" y="819"/>
                  </a:moveTo>
                  <a:lnTo>
                    <a:pt x="8" y="840"/>
                  </a:lnTo>
                  <a:lnTo>
                    <a:pt x="7" y="842"/>
                  </a:lnTo>
                  <a:lnTo>
                    <a:pt x="7" y="844"/>
                  </a:lnTo>
                  <a:lnTo>
                    <a:pt x="6" y="844"/>
                  </a:lnTo>
                  <a:lnTo>
                    <a:pt x="3" y="845"/>
                  </a:lnTo>
                  <a:lnTo>
                    <a:pt x="2" y="844"/>
                  </a:lnTo>
                  <a:lnTo>
                    <a:pt x="1" y="844"/>
                  </a:lnTo>
                  <a:lnTo>
                    <a:pt x="1" y="842"/>
                  </a:lnTo>
                  <a:lnTo>
                    <a:pt x="0" y="840"/>
                  </a:lnTo>
                  <a:lnTo>
                    <a:pt x="0" y="819"/>
                  </a:lnTo>
                  <a:lnTo>
                    <a:pt x="1" y="817"/>
                  </a:lnTo>
                  <a:lnTo>
                    <a:pt x="1" y="816"/>
                  </a:lnTo>
                  <a:lnTo>
                    <a:pt x="2" y="816"/>
                  </a:lnTo>
                  <a:lnTo>
                    <a:pt x="3" y="816"/>
                  </a:lnTo>
                  <a:lnTo>
                    <a:pt x="6" y="816"/>
                  </a:lnTo>
                  <a:lnTo>
                    <a:pt x="7" y="816"/>
                  </a:lnTo>
                  <a:lnTo>
                    <a:pt x="7" y="817"/>
                  </a:lnTo>
                  <a:lnTo>
                    <a:pt x="8" y="819"/>
                  </a:lnTo>
                  <a:close/>
                  <a:moveTo>
                    <a:pt x="8" y="869"/>
                  </a:moveTo>
                  <a:lnTo>
                    <a:pt x="8" y="891"/>
                  </a:lnTo>
                  <a:lnTo>
                    <a:pt x="7" y="892"/>
                  </a:lnTo>
                  <a:lnTo>
                    <a:pt x="7" y="894"/>
                  </a:lnTo>
                  <a:lnTo>
                    <a:pt x="6" y="895"/>
                  </a:lnTo>
                  <a:lnTo>
                    <a:pt x="3" y="895"/>
                  </a:lnTo>
                  <a:lnTo>
                    <a:pt x="2" y="895"/>
                  </a:lnTo>
                  <a:lnTo>
                    <a:pt x="1" y="894"/>
                  </a:lnTo>
                  <a:lnTo>
                    <a:pt x="1" y="892"/>
                  </a:lnTo>
                  <a:lnTo>
                    <a:pt x="0" y="891"/>
                  </a:lnTo>
                  <a:lnTo>
                    <a:pt x="0" y="869"/>
                  </a:lnTo>
                  <a:lnTo>
                    <a:pt x="1" y="868"/>
                  </a:lnTo>
                  <a:lnTo>
                    <a:pt x="1" y="867"/>
                  </a:lnTo>
                  <a:lnTo>
                    <a:pt x="2" y="867"/>
                  </a:lnTo>
                  <a:lnTo>
                    <a:pt x="3" y="866"/>
                  </a:lnTo>
                  <a:lnTo>
                    <a:pt x="6" y="867"/>
                  </a:lnTo>
                  <a:lnTo>
                    <a:pt x="7" y="867"/>
                  </a:lnTo>
                  <a:lnTo>
                    <a:pt x="7" y="868"/>
                  </a:lnTo>
                  <a:lnTo>
                    <a:pt x="8" y="869"/>
                  </a:lnTo>
                  <a:close/>
                  <a:moveTo>
                    <a:pt x="8" y="920"/>
                  </a:moveTo>
                  <a:lnTo>
                    <a:pt x="8" y="943"/>
                  </a:lnTo>
                  <a:lnTo>
                    <a:pt x="7" y="944"/>
                  </a:lnTo>
                  <a:lnTo>
                    <a:pt x="7" y="945"/>
                  </a:lnTo>
                  <a:lnTo>
                    <a:pt x="6" y="946"/>
                  </a:lnTo>
                  <a:lnTo>
                    <a:pt x="3" y="946"/>
                  </a:lnTo>
                  <a:lnTo>
                    <a:pt x="2" y="946"/>
                  </a:lnTo>
                  <a:lnTo>
                    <a:pt x="1" y="945"/>
                  </a:lnTo>
                  <a:lnTo>
                    <a:pt x="1" y="944"/>
                  </a:lnTo>
                  <a:lnTo>
                    <a:pt x="0" y="943"/>
                  </a:lnTo>
                  <a:lnTo>
                    <a:pt x="0" y="920"/>
                  </a:lnTo>
                  <a:lnTo>
                    <a:pt x="1" y="919"/>
                  </a:lnTo>
                  <a:lnTo>
                    <a:pt x="1" y="918"/>
                  </a:lnTo>
                  <a:lnTo>
                    <a:pt x="2" y="917"/>
                  </a:lnTo>
                  <a:lnTo>
                    <a:pt x="3" y="917"/>
                  </a:lnTo>
                  <a:lnTo>
                    <a:pt x="6" y="917"/>
                  </a:lnTo>
                  <a:lnTo>
                    <a:pt x="7" y="918"/>
                  </a:lnTo>
                  <a:lnTo>
                    <a:pt x="7" y="919"/>
                  </a:lnTo>
                  <a:lnTo>
                    <a:pt x="8" y="920"/>
                  </a:lnTo>
                  <a:close/>
                  <a:moveTo>
                    <a:pt x="8" y="972"/>
                  </a:moveTo>
                  <a:lnTo>
                    <a:pt x="8" y="994"/>
                  </a:lnTo>
                  <a:lnTo>
                    <a:pt x="7" y="995"/>
                  </a:lnTo>
                  <a:lnTo>
                    <a:pt x="7" y="996"/>
                  </a:lnTo>
                  <a:lnTo>
                    <a:pt x="6" y="997"/>
                  </a:lnTo>
                  <a:lnTo>
                    <a:pt x="3" y="997"/>
                  </a:lnTo>
                  <a:lnTo>
                    <a:pt x="2" y="997"/>
                  </a:lnTo>
                  <a:lnTo>
                    <a:pt x="1" y="996"/>
                  </a:lnTo>
                  <a:lnTo>
                    <a:pt x="1" y="995"/>
                  </a:lnTo>
                  <a:lnTo>
                    <a:pt x="0" y="994"/>
                  </a:lnTo>
                  <a:lnTo>
                    <a:pt x="0" y="972"/>
                  </a:lnTo>
                  <a:lnTo>
                    <a:pt x="1" y="971"/>
                  </a:lnTo>
                  <a:lnTo>
                    <a:pt x="1" y="969"/>
                  </a:lnTo>
                  <a:lnTo>
                    <a:pt x="2" y="968"/>
                  </a:lnTo>
                  <a:lnTo>
                    <a:pt x="3" y="968"/>
                  </a:lnTo>
                  <a:lnTo>
                    <a:pt x="6" y="968"/>
                  </a:lnTo>
                  <a:lnTo>
                    <a:pt x="7" y="969"/>
                  </a:lnTo>
                  <a:lnTo>
                    <a:pt x="7" y="971"/>
                  </a:lnTo>
                  <a:lnTo>
                    <a:pt x="8" y="972"/>
                  </a:lnTo>
                  <a:close/>
                  <a:moveTo>
                    <a:pt x="8" y="1023"/>
                  </a:moveTo>
                  <a:lnTo>
                    <a:pt x="8" y="1044"/>
                  </a:lnTo>
                  <a:lnTo>
                    <a:pt x="7" y="1046"/>
                  </a:lnTo>
                  <a:lnTo>
                    <a:pt x="7" y="1047"/>
                  </a:lnTo>
                  <a:lnTo>
                    <a:pt x="6" y="1047"/>
                  </a:lnTo>
                  <a:lnTo>
                    <a:pt x="3" y="1049"/>
                  </a:lnTo>
                  <a:lnTo>
                    <a:pt x="2" y="1047"/>
                  </a:lnTo>
                  <a:lnTo>
                    <a:pt x="1" y="1047"/>
                  </a:lnTo>
                  <a:lnTo>
                    <a:pt x="1" y="1046"/>
                  </a:lnTo>
                  <a:lnTo>
                    <a:pt x="0" y="1044"/>
                  </a:lnTo>
                  <a:lnTo>
                    <a:pt x="0" y="1023"/>
                  </a:lnTo>
                  <a:lnTo>
                    <a:pt x="1" y="1021"/>
                  </a:lnTo>
                  <a:lnTo>
                    <a:pt x="1" y="1019"/>
                  </a:lnTo>
                  <a:lnTo>
                    <a:pt x="2" y="1019"/>
                  </a:lnTo>
                  <a:lnTo>
                    <a:pt x="3" y="1019"/>
                  </a:lnTo>
                  <a:lnTo>
                    <a:pt x="6" y="1019"/>
                  </a:lnTo>
                  <a:lnTo>
                    <a:pt x="7" y="1019"/>
                  </a:lnTo>
                  <a:lnTo>
                    <a:pt x="7" y="1021"/>
                  </a:lnTo>
                  <a:lnTo>
                    <a:pt x="8" y="1023"/>
                  </a:lnTo>
                  <a:close/>
                  <a:moveTo>
                    <a:pt x="8" y="1073"/>
                  </a:moveTo>
                  <a:lnTo>
                    <a:pt x="8" y="1095"/>
                  </a:lnTo>
                  <a:lnTo>
                    <a:pt x="7" y="1096"/>
                  </a:lnTo>
                  <a:lnTo>
                    <a:pt x="7" y="1098"/>
                  </a:lnTo>
                  <a:lnTo>
                    <a:pt x="6" y="1099"/>
                  </a:lnTo>
                  <a:lnTo>
                    <a:pt x="3" y="1099"/>
                  </a:lnTo>
                  <a:lnTo>
                    <a:pt x="2" y="1099"/>
                  </a:lnTo>
                  <a:lnTo>
                    <a:pt x="1" y="1098"/>
                  </a:lnTo>
                  <a:lnTo>
                    <a:pt x="1" y="1096"/>
                  </a:lnTo>
                  <a:lnTo>
                    <a:pt x="0" y="1095"/>
                  </a:lnTo>
                  <a:lnTo>
                    <a:pt x="0" y="1073"/>
                  </a:lnTo>
                  <a:lnTo>
                    <a:pt x="1" y="1072"/>
                  </a:lnTo>
                  <a:lnTo>
                    <a:pt x="1" y="1071"/>
                  </a:lnTo>
                  <a:lnTo>
                    <a:pt x="2" y="1071"/>
                  </a:lnTo>
                  <a:lnTo>
                    <a:pt x="3" y="1070"/>
                  </a:lnTo>
                  <a:lnTo>
                    <a:pt x="6" y="1071"/>
                  </a:lnTo>
                  <a:lnTo>
                    <a:pt x="7" y="1071"/>
                  </a:lnTo>
                  <a:lnTo>
                    <a:pt x="7" y="1072"/>
                  </a:lnTo>
                  <a:lnTo>
                    <a:pt x="8" y="1073"/>
                  </a:lnTo>
                  <a:close/>
                  <a:moveTo>
                    <a:pt x="8" y="1124"/>
                  </a:moveTo>
                  <a:lnTo>
                    <a:pt x="8" y="1147"/>
                  </a:lnTo>
                  <a:lnTo>
                    <a:pt x="7" y="1148"/>
                  </a:lnTo>
                  <a:lnTo>
                    <a:pt x="7" y="1149"/>
                  </a:lnTo>
                  <a:lnTo>
                    <a:pt x="6" y="1150"/>
                  </a:lnTo>
                  <a:lnTo>
                    <a:pt x="3" y="1150"/>
                  </a:lnTo>
                  <a:lnTo>
                    <a:pt x="2" y="1150"/>
                  </a:lnTo>
                  <a:lnTo>
                    <a:pt x="1" y="1149"/>
                  </a:lnTo>
                  <a:lnTo>
                    <a:pt x="1" y="1148"/>
                  </a:lnTo>
                  <a:lnTo>
                    <a:pt x="0" y="1147"/>
                  </a:lnTo>
                  <a:lnTo>
                    <a:pt x="0" y="1124"/>
                  </a:lnTo>
                  <a:lnTo>
                    <a:pt x="1" y="1123"/>
                  </a:lnTo>
                  <a:lnTo>
                    <a:pt x="1" y="1122"/>
                  </a:lnTo>
                  <a:lnTo>
                    <a:pt x="2" y="1121"/>
                  </a:lnTo>
                  <a:lnTo>
                    <a:pt x="3" y="1121"/>
                  </a:lnTo>
                  <a:lnTo>
                    <a:pt x="6" y="1121"/>
                  </a:lnTo>
                  <a:lnTo>
                    <a:pt x="7" y="1122"/>
                  </a:lnTo>
                  <a:lnTo>
                    <a:pt x="7" y="1123"/>
                  </a:lnTo>
                  <a:lnTo>
                    <a:pt x="8" y="1124"/>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39966" name="Line 61">
              <a:extLst>
                <a:ext uri="{FF2B5EF4-FFF2-40B4-BE49-F238E27FC236}">
                  <a16:creationId xmlns:a16="http://schemas.microsoft.com/office/drawing/2014/main" id="{0B66E531-0EDA-28A1-ED1C-43BB9A817AA6}"/>
                </a:ext>
              </a:extLst>
            </p:cNvPr>
            <p:cNvSpPr>
              <a:spLocks noChangeShapeType="1"/>
            </p:cNvSpPr>
            <p:nvPr/>
          </p:nvSpPr>
          <p:spPr bwMode="auto">
            <a:xfrm>
              <a:off x="7743820" y="3819253"/>
              <a:ext cx="0" cy="1859318"/>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67" name="Freeform 62">
              <a:extLst>
                <a:ext uri="{FF2B5EF4-FFF2-40B4-BE49-F238E27FC236}">
                  <a16:creationId xmlns:a16="http://schemas.microsoft.com/office/drawing/2014/main" id="{F37CB9BD-1CEB-1F7C-DC6A-464DBDD75E5F}"/>
                </a:ext>
              </a:extLst>
            </p:cNvPr>
            <p:cNvSpPr>
              <a:spLocks noEditPoints="1"/>
            </p:cNvSpPr>
            <p:nvPr/>
          </p:nvSpPr>
          <p:spPr bwMode="auto">
            <a:xfrm>
              <a:off x="5044554" y="4438496"/>
              <a:ext cx="61925" cy="1860906"/>
            </a:xfrm>
            <a:custGeom>
              <a:avLst/>
              <a:gdLst>
                <a:gd name="T0" fmla="*/ 2147483646 w 39"/>
                <a:gd name="T1" fmla="*/ 2147483646 h 1172"/>
                <a:gd name="T2" fmla="*/ 2147483646 w 39"/>
                <a:gd name="T3" fmla="*/ 2147483646 h 1172"/>
                <a:gd name="T4" fmla="*/ 2147483646 w 39"/>
                <a:gd name="T5" fmla="*/ 2147483646 h 1172"/>
                <a:gd name="T6" fmla="*/ 2147483646 w 39"/>
                <a:gd name="T7" fmla="*/ 2147483646 h 1172"/>
                <a:gd name="T8" fmla="*/ 2147483646 w 39"/>
                <a:gd name="T9" fmla="*/ 2147483646 h 1172"/>
                <a:gd name="T10" fmla="*/ 0 w 39"/>
                <a:gd name="T11" fmla="*/ 2147483646 h 1172"/>
                <a:gd name="T12" fmla="*/ 2147483646 w 39"/>
                <a:gd name="T13" fmla="*/ 0 h 1172"/>
                <a:gd name="T14" fmla="*/ 2147483646 w 39"/>
                <a:gd name="T15" fmla="*/ 2147483646 h 1172"/>
                <a:gd name="T16" fmla="*/ 0 w 39"/>
                <a:gd name="T17" fmla="*/ 2147483646 h 1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1172">
                  <a:moveTo>
                    <a:pt x="29" y="49"/>
                  </a:moveTo>
                  <a:lnTo>
                    <a:pt x="29" y="1172"/>
                  </a:lnTo>
                  <a:lnTo>
                    <a:pt x="9" y="1172"/>
                  </a:lnTo>
                  <a:lnTo>
                    <a:pt x="9" y="49"/>
                  </a:lnTo>
                  <a:lnTo>
                    <a:pt x="29" y="49"/>
                  </a:lnTo>
                  <a:close/>
                  <a:moveTo>
                    <a:pt x="0" y="59"/>
                  </a:moveTo>
                  <a:lnTo>
                    <a:pt x="19" y="0"/>
                  </a:lnTo>
                  <a:lnTo>
                    <a:pt x="39" y="59"/>
                  </a:lnTo>
                  <a:lnTo>
                    <a:pt x="0" y="59"/>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39968" name="Line 63">
              <a:extLst>
                <a:ext uri="{FF2B5EF4-FFF2-40B4-BE49-F238E27FC236}">
                  <a16:creationId xmlns:a16="http://schemas.microsoft.com/office/drawing/2014/main" id="{C88C8F97-6300-4FB8-352E-5F7A45D336BD}"/>
                </a:ext>
              </a:extLst>
            </p:cNvPr>
            <p:cNvSpPr>
              <a:spLocks noChangeShapeType="1"/>
            </p:cNvSpPr>
            <p:nvPr/>
          </p:nvSpPr>
          <p:spPr bwMode="auto">
            <a:xfrm flipV="1">
              <a:off x="6954681" y="5678571"/>
              <a:ext cx="765321" cy="577961"/>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69" name="Freeform 64">
              <a:extLst>
                <a:ext uri="{FF2B5EF4-FFF2-40B4-BE49-F238E27FC236}">
                  <a16:creationId xmlns:a16="http://schemas.microsoft.com/office/drawing/2014/main" id="{A5A0831D-4A8B-6AFA-D2CB-3CF95CEE83AB}"/>
                </a:ext>
              </a:extLst>
            </p:cNvPr>
            <p:cNvSpPr>
              <a:spLocks noEditPoints="1"/>
            </p:cNvSpPr>
            <p:nvPr/>
          </p:nvSpPr>
          <p:spPr bwMode="auto">
            <a:xfrm>
              <a:off x="5074722" y="5681746"/>
              <a:ext cx="776436" cy="590663"/>
            </a:xfrm>
            <a:custGeom>
              <a:avLst/>
              <a:gdLst>
                <a:gd name="T0" fmla="*/ 0 w 489"/>
                <a:gd name="T1" fmla="*/ 2147483646 h 372"/>
                <a:gd name="T2" fmla="*/ 2147483646 w 489"/>
                <a:gd name="T3" fmla="*/ 2147483646 h 372"/>
                <a:gd name="T4" fmla="*/ 2147483646 w 489"/>
                <a:gd name="T5" fmla="*/ 2147483646 h 372"/>
                <a:gd name="T6" fmla="*/ 2147483646 w 489"/>
                <a:gd name="T7" fmla="*/ 2147483646 h 372"/>
                <a:gd name="T8" fmla="*/ 0 w 489"/>
                <a:gd name="T9" fmla="*/ 2147483646 h 372"/>
                <a:gd name="T10" fmla="*/ 2147483646 w 489"/>
                <a:gd name="T11" fmla="*/ 2147483646 h 372"/>
                <a:gd name="T12" fmla="*/ 2147483646 w 489"/>
                <a:gd name="T13" fmla="*/ 0 h 372"/>
                <a:gd name="T14" fmla="*/ 2147483646 w 489"/>
                <a:gd name="T15" fmla="*/ 2147483646 h 372"/>
                <a:gd name="T16" fmla="*/ 2147483646 w 489"/>
                <a:gd name="T17" fmla="*/ 2147483646 h 3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9" h="372">
                  <a:moveTo>
                    <a:pt x="0" y="357"/>
                  </a:moveTo>
                  <a:lnTo>
                    <a:pt x="445" y="21"/>
                  </a:lnTo>
                  <a:lnTo>
                    <a:pt x="456" y="38"/>
                  </a:lnTo>
                  <a:lnTo>
                    <a:pt x="11" y="372"/>
                  </a:lnTo>
                  <a:lnTo>
                    <a:pt x="0" y="357"/>
                  </a:lnTo>
                  <a:close/>
                  <a:moveTo>
                    <a:pt x="431" y="20"/>
                  </a:moveTo>
                  <a:lnTo>
                    <a:pt x="489" y="0"/>
                  </a:lnTo>
                  <a:lnTo>
                    <a:pt x="454" y="51"/>
                  </a:lnTo>
                  <a:lnTo>
                    <a:pt x="431" y="2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39970" name="Line 65">
              <a:extLst>
                <a:ext uri="{FF2B5EF4-FFF2-40B4-BE49-F238E27FC236}">
                  <a16:creationId xmlns:a16="http://schemas.microsoft.com/office/drawing/2014/main" id="{57229493-A322-E9A9-24DE-A4DADA1E5D96}"/>
                </a:ext>
              </a:extLst>
            </p:cNvPr>
            <p:cNvSpPr>
              <a:spLocks noChangeShapeType="1"/>
            </p:cNvSpPr>
            <p:nvPr/>
          </p:nvSpPr>
          <p:spPr bwMode="auto">
            <a:xfrm flipV="1">
              <a:off x="6946743" y="3841482"/>
              <a:ext cx="768497" cy="579548"/>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71" name="Line 66">
              <a:extLst>
                <a:ext uri="{FF2B5EF4-FFF2-40B4-BE49-F238E27FC236}">
                  <a16:creationId xmlns:a16="http://schemas.microsoft.com/office/drawing/2014/main" id="{0DD3D9E8-12D5-EFE6-778D-7E8C5799A22D}"/>
                </a:ext>
              </a:extLst>
            </p:cNvPr>
            <p:cNvSpPr>
              <a:spLocks noChangeShapeType="1"/>
            </p:cNvSpPr>
            <p:nvPr/>
          </p:nvSpPr>
          <p:spPr bwMode="auto">
            <a:xfrm flipV="1">
              <a:off x="5076310" y="3828780"/>
              <a:ext cx="766909" cy="576372"/>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72" name="Freeform 67">
              <a:extLst>
                <a:ext uri="{FF2B5EF4-FFF2-40B4-BE49-F238E27FC236}">
                  <a16:creationId xmlns:a16="http://schemas.microsoft.com/office/drawing/2014/main" id="{216985EE-32F4-F259-D680-EAD388C256CA}"/>
                </a:ext>
              </a:extLst>
            </p:cNvPr>
            <p:cNvSpPr>
              <a:spLocks/>
            </p:cNvSpPr>
            <p:nvPr/>
          </p:nvSpPr>
          <p:spPr bwMode="auto">
            <a:xfrm>
              <a:off x="7708888" y="3793848"/>
              <a:ext cx="63512" cy="63512"/>
            </a:xfrm>
            <a:custGeom>
              <a:avLst/>
              <a:gdLst>
                <a:gd name="T0" fmla="*/ 2147483646 w 40"/>
                <a:gd name="T1" fmla="*/ 0 h 40"/>
                <a:gd name="T2" fmla="*/ 2147483646 w 40"/>
                <a:gd name="T3" fmla="*/ 2147483646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2147483646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1"/>
                  </a:lnTo>
                  <a:lnTo>
                    <a:pt x="12" y="2"/>
                  </a:lnTo>
                  <a:lnTo>
                    <a:pt x="10" y="3"/>
                  </a:lnTo>
                  <a:lnTo>
                    <a:pt x="6" y="5"/>
                  </a:lnTo>
                  <a:lnTo>
                    <a:pt x="4" y="9"/>
                  </a:lnTo>
                  <a:lnTo>
                    <a:pt x="3" y="12"/>
                  </a:lnTo>
                  <a:lnTo>
                    <a:pt x="1" y="16"/>
                  </a:lnTo>
                  <a:lnTo>
                    <a:pt x="0" y="21"/>
                  </a:lnTo>
                  <a:lnTo>
                    <a:pt x="1" y="24"/>
                  </a:lnTo>
                  <a:lnTo>
                    <a:pt x="3" y="28"/>
                  </a:lnTo>
                  <a:lnTo>
                    <a:pt x="4" y="31"/>
                  </a:lnTo>
                  <a:lnTo>
                    <a:pt x="6" y="35"/>
                  </a:lnTo>
                  <a:lnTo>
                    <a:pt x="10" y="37"/>
                  </a:lnTo>
                  <a:lnTo>
                    <a:pt x="12" y="38"/>
                  </a:lnTo>
                  <a:lnTo>
                    <a:pt x="17" y="39"/>
                  </a:lnTo>
                  <a:lnTo>
                    <a:pt x="20" y="40"/>
                  </a:lnTo>
                  <a:lnTo>
                    <a:pt x="24" y="39"/>
                  </a:lnTo>
                  <a:lnTo>
                    <a:pt x="27" y="38"/>
                  </a:lnTo>
                  <a:lnTo>
                    <a:pt x="31" y="37"/>
                  </a:lnTo>
                  <a:lnTo>
                    <a:pt x="34" y="35"/>
                  </a:lnTo>
                  <a:lnTo>
                    <a:pt x="36" y="31"/>
                  </a:lnTo>
                  <a:lnTo>
                    <a:pt x="38" y="28"/>
                  </a:lnTo>
                  <a:lnTo>
                    <a:pt x="39" y="24"/>
                  </a:lnTo>
                  <a:lnTo>
                    <a:pt x="40" y="21"/>
                  </a:lnTo>
                  <a:lnTo>
                    <a:pt x="39" y="16"/>
                  </a:lnTo>
                  <a:lnTo>
                    <a:pt x="38" y="12"/>
                  </a:lnTo>
                  <a:lnTo>
                    <a:pt x="36" y="9"/>
                  </a:lnTo>
                  <a:lnTo>
                    <a:pt x="34" y="5"/>
                  </a:lnTo>
                  <a:lnTo>
                    <a:pt x="31" y="3"/>
                  </a:lnTo>
                  <a:lnTo>
                    <a:pt x="27" y="2"/>
                  </a:lnTo>
                  <a:lnTo>
                    <a:pt x="24" y="1"/>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73" name="Freeform 68">
              <a:extLst>
                <a:ext uri="{FF2B5EF4-FFF2-40B4-BE49-F238E27FC236}">
                  <a16:creationId xmlns:a16="http://schemas.microsoft.com/office/drawing/2014/main" id="{633E7381-0CEF-2E90-2D9E-84665738D34A}"/>
                </a:ext>
              </a:extLst>
            </p:cNvPr>
            <p:cNvSpPr>
              <a:spLocks/>
            </p:cNvSpPr>
            <p:nvPr/>
          </p:nvSpPr>
          <p:spPr bwMode="auto">
            <a:xfrm>
              <a:off x="7708888" y="3793848"/>
              <a:ext cx="63512" cy="63512"/>
            </a:xfrm>
            <a:custGeom>
              <a:avLst/>
              <a:gdLst>
                <a:gd name="T0" fmla="*/ 2147483646 w 40"/>
                <a:gd name="T1" fmla="*/ 0 h 40"/>
                <a:gd name="T2" fmla="*/ 2147483646 w 40"/>
                <a:gd name="T3" fmla="*/ 2147483646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2147483646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1"/>
                  </a:lnTo>
                  <a:lnTo>
                    <a:pt x="12" y="2"/>
                  </a:lnTo>
                  <a:lnTo>
                    <a:pt x="10" y="3"/>
                  </a:lnTo>
                  <a:lnTo>
                    <a:pt x="6" y="5"/>
                  </a:lnTo>
                  <a:lnTo>
                    <a:pt x="4" y="9"/>
                  </a:lnTo>
                  <a:lnTo>
                    <a:pt x="3" y="12"/>
                  </a:lnTo>
                  <a:lnTo>
                    <a:pt x="1" y="16"/>
                  </a:lnTo>
                  <a:lnTo>
                    <a:pt x="0" y="21"/>
                  </a:lnTo>
                  <a:lnTo>
                    <a:pt x="1" y="24"/>
                  </a:lnTo>
                  <a:lnTo>
                    <a:pt x="3" y="28"/>
                  </a:lnTo>
                  <a:lnTo>
                    <a:pt x="4" y="31"/>
                  </a:lnTo>
                  <a:lnTo>
                    <a:pt x="6" y="35"/>
                  </a:lnTo>
                  <a:lnTo>
                    <a:pt x="10" y="37"/>
                  </a:lnTo>
                  <a:lnTo>
                    <a:pt x="12" y="38"/>
                  </a:lnTo>
                  <a:lnTo>
                    <a:pt x="17" y="39"/>
                  </a:lnTo>
                  <a:lnTo>
                    <a:pt x="20" y="40"/>
                  </a:lnTo>
                  <a:lnTo>
                    <a:pt x="24" y="39"/>
                  </a:lnTo>
                  <a:lnTo>
                    <a:pt x="27" y="38"/>
                  </a:lnTo>
                  <a:lnTo>
                    <a:pt x="31" y="37"/>
                  </a:lnTo>
                  <a:lnTo>
                    <a:pt x="34" y="35"/>
                  </a:lnTo>
                  <a:lnTo>
                    <a:pt x="36" y="31"/>
                  </a:lnTo>
                  <a:lnTo>
                    <a:pt x="38" y="28"/>
                  </a:lnTo>
                  <a:lnTo>
                    <a:pt x="39" y="24"/>
                  </a:lnTo>
                  <a:lnTo>
                    <a:pt x="40" y="21"/>
                  </a:lnTo>
                  <a:lnTo>
                    <a:pt x="39" y="16"/>
                  </a:lnTo>
                  <a:lnTo>
                    <a:pt x="38" y="12"/>
                  </a:lnTo>
                  <a:lnTo>
                    <a:pt x="36" y="9"/>
                  </a:lnTo>
                  <a:lnTo>
                    <a:pt x="34" y="5"/>
                  </a:lnTo>
                  <a:lnTo>
                    <a:pt x="31" y="3"/>
                  </a:lnTo>
                  <a:lnTo>
                    <a:pt x="27" y="2"/>
                  </a:lnTo>
                  <a:lnTo>
                    <a:pt x="24" y="1"/>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74" name="Freeform 69">
              <a:extLst>
                <a:ext uri="{FF2B5EF4-FFF2-40B4-BE49-F238E27FC236}">
                  <a16:creationId xmlns:a16="http://schemas.microsoft.com/office/drawing/2014/main" id="{D68672AA-9C51-40BC-2767-11409A1E61E7}"/>
                </a:ext>
              </a:extLst>
            </p:cNvPr>
            <p:cNvSpPr>
              <a:spLocks/>
            </p:cNvSpPr>
            <p:nvPr/>
          </p:nvSpPr>
          <p:spPr bwMode="auto">
            <a:xfrm>
              <a:off x="5827341" y="5634113"/>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8" y="0"/>
                  </a:moveTo>
                  <a:lnTo>
                    <a:pt x="15" y="0"/>
                  </a:lnTo>
                  <a:lnTo>
                    <a:pt x="11" y="1"/>
                  </a:lnTo>
                  <a:lnTo>
                    <a:pt x="8" y="4"/>
                  </a:lnTo>
                  <a:lnTo>
                    <a:pt x="4" y="6"/>
                  </a:lnTo>
                  <a:lnTo>
                    <a:pt x="2" y="9"/>
                  </a:lnTo>
                  <a:lnTo>
                    <a:pt x="1" y="13"/>
                  </a:lnTo>
                  <a:lnTo>
                    <a:pt x="0" y="16"/>
                  </a:lnTo>
                  <a:lnTo>
                    <a:pt x="0" y="20"/>
                  </a:lnTo>
                  <a:lnTo>
                    <a:pt x="0" y="25"/>
                  </a:lnTo>
                  <a:lnTo>
                    <a:pt x="1" y="28"/>
                  </a:lnTo>
                  <a:lnTo>
                    <a:pt x="2" y="32"/>
                  </a:lnTo>
                  <a:lnTo>
                    <a:pt x="4" y="34"/>
                  </a:lnTo>
                  <a:lnTo>
                    <a:pt x="8" y="36"/>
                  </a:lnTo>
                  <a:lnTo>
                    <a:pt x="11" y="39"/>
                  </a:lnTo>
                  <a:lnTo>
                    <a:pt x="15" y="40"/>
                  </a:lnTo>
                  <a:lnTo>
                    <a:pt x="18" y="40"/>
                  </a:lnTo>
                  <a:lnTo>
                    <a:pt x="23" y="40"/>
                  </a:lnTo>
                  <a:lnTo>
                    <a:pt x="27" y="39"/>
                  </a:lnTo>
                  <a:lnTo>
                    <a:pt x="29" y="36"/>
                  </a:lnTo>
                  <a:lnTo>
                    <a:pt x="32" y="34"/>
                  </a:lnTo>
                  <a:lnTo>
                    <a:pt x="35" y="32"/>
                  </a:lnTo>
                  <a:lnTo>
                    <a:pt x="37" y="28"/>
                  </a:lnTo>
                  <a:lnTo>
                    <a:pt x="38" y="25"/>
                  </a:lnTo>
                  <a:lnTo>
                    <a:pt x="38" y="20"/>
                  </a:lnTo>
                  <a:lnTo>
                    <a:pt x="38" y="16"/>
                  </a:lnTo>
                  <a:lnTo>
                    <a:pt x="37" y="13"/>
                  </a:lnTo>
                  <a:lnTo>
                    <a:pt x="35" y="9"/>
                  </a:lnTo>
                  <a:lnTo>
                    <a:pt x="32" y="6"/>
                  </a:lnTo>
                  <a:lnTo>
                    <a:pt x="29" y="4"/>
                  </a:lnTo>
                  <a:lnTo>
                    <a:pt x="27" y="1"/>
                  </a:lnTo>
                  <a:lnTo>
                    <a:pt x="2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75" name="Freeform 70">
              <a:extLst>
                <a:ext uri="{FF2B5EF4-FFF2-40B4-BE49-F238E27FC236}">
                  <a16:creationId xmlns:a16="http://schemas.microsoft.com/office/drawing/2014/main" id="{7E412F96-729F-B847-DDBE-31CE4A36CDC2}"/>
                </a:ext>
              </a:extLst>
            </p:cNvPr>
            <p:cNvSpPr>
              <a:spLocks/>
            </p:cNvSpPr>
            <p:nvPr/>
          </p:nvSpPr>
          <p:spPr bwMode="auto">
            <a:xfrm>
              <a:off x="5827341" y="5634113"/>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8" y="0"/>
                  </a:moveTo>
                  <a:lnTo>
                    <a:pt x="15" y="0"/>
                  </a:lnTo>
                  <a:lnTo>
                    <a:pt x="11" y="1"/>
                  </a:lnTo>
                  <a:lnTo>
                    <a:pt x="8" y="4"/>
                  </a:lnTo>
                  <a:lnTo>
                    <a:pt x="4" y="6"/>
                  </a:lnTo>
                  <a:lnTo>
                    <a:pt x="2" y="9"/>
                  </a:lnTo>
                  <a:lnTo>
                    <a:pt x="1" y="13"/>
                  </a:lnTo>
                  <a:lnTo>
                    <a:pt x="0" y="16"/>
                  </a:lnTo>
                  <a:lnTo>
                    <a:pt x="0" y="20"/>
                  </a:lnTo>
                  <a:lnTo>
                    <a:pt x="0" y="25"/>
                  </a:lnTo>
                  <a:lnTo>
                    <a:pt x="1" y="28"/>
                  </a:lnTo>
                  <a:lnTo>
                    <a:pt x="2" y="32"/>
                  </a:lnTo>
                  <a:lnTo>
                    <a:pt x="4" y="34"/>
                  </a:lnTo>
                  <a:lnTo>
                    <a:pt x="8" y="36"/>
                  </a:lnTo>
                  <a:lnTo>
                    <a:pt x="11" y="39"/>
                  </a:lnTo>
                  <a:lnTo>
                    <a:pt x="15" y="40"/>
                  </a:lnTo>
                  <a:lnTo>
                    <a:pt x="18" y="40"/>
                  </a:lnTo>
                  <a:lnTo>
                    <a:pt x="23" y="40"/>
                  </a:lnTo>
                  <a:lnTo>
                    <a:pt x="27" y="39"/>
                  </a:lnTo>
                  <a:lnTo>
                    <a:pt x="29" y="36"/>
                  </a:lnTo>
                  <a:lnTo>
                    <a:pt x="32" y="34"/>
                  </a:lnTo>
                  <a:lnTo>
                    <a:pt x="35" y="32"/>
                  </a:lnTo>
                  <a:lnTo>
                    <a:pt x="37" y="28"/>
                  </a:lnTo>
                  <a:lnTo>
                    <a:pt x="38" y="25"/>
                  </a:lnTo>
                  <a:lnTo>
                    <a:pt x="38" y="20"/>
                  </a:lnTo>
                  <a:lnTo>
                    <a:pt x="38" y="16"/>
                  </a:lnTo>
                  <a:lnTo>
                    <a:pt x="37" y="13"/>
                  </a:lnTo>
                  <a:lnTo>
                    <a:pt x="35" y="9"/>
                  </a:lnTo>
                  <a:lnTo>
                    <a:pt x="32" y="6"/>
                  </a:lnTo>
                  <a:lnTo>
                    <a:pt x="29" y="4"/>
                  </a:lnTo>
                  <a:lnTo>
                    <a:pt x="27" y="1"/>
                  </a:lnTo>
                  <a:lnTo>
                    <a:pt x="23" y="0"/>
                  </a:lnTo>
                  <a:lnTo>
                    <a:pt x="18"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76" name="Freeform 71">
              <a:extLst>
                <a:ext uri="{FF2B5EF4-FFF2-40B4-BE49-F238E27FC236}">
                  <a16:creationId xmlns:a16="http://schemas.microsoft.com/office/drawing/2014/main" id="{683EF0E3-B760-1BD5-4A08-5EEC0AC4957C}"/>
                </a:ext>
              </a:extLst>
            </p:cNvPr>
            <p:cNvSpPr>
              <a:spLocks/>
            </p:cNvSpPr>
            <p:nvPr/>
          </p:nvSpPr>
          <p:spPr bwMode="auto">
            <a:xfrm>
              <a:off x="7708888" y="5634113"/>
              <a:ext cx="63512" cy="63512"/>
            </a:xfrm>
            <a:custGeom>
              <a:avLst/>
              <a:gdLst>
                <a:gd name="T0" fmla="*/ 2147483646 w 40"/>
                <a:gd name="T1" fmla="*/ 0 h 40"/>
                <a:gd name="T2" fmla="*/ 2147483646 w 40"/>
                <a:gd name="T3" fmla="*/ 0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0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0"/>
                  </a:lnTo>
                  <a:lnTo>
                    <a:pt x="12" y="1"/>
                  </a:lnTo>
                  <a:lnTo>
                    <a:pt x="10" y="4"/>
                  </a:lnTo>
                  <a:lnTo>
                    <a:pt x="6" y="6"/>
                  </a:lnTo>
                  <a:lnTo>
                    <a:pt x="4" y="9"/>
                  </a:lnTo>
                  <a:lnTo>
                    <a:pt x="3" y="13"/>
                  </a:lnTo>
                  <a:lnTo>
                    <a:pt x="1" y="16"/>
                  </a:lnTo>
                  <a:lnTo>
                    <a:pt x="0" y="20"/>
                  </a:lnTo>
                  <a:lnTo>
                    <a:pt x="1" y="25"/>
                  </a:lnTo>
                  <a:lnTo>
                    <a:pt x="3" y="28"/>
                  </a:lnTo>
                  <a:lnTo>
                    <a:pt x="4" y="32"/>
                  </a:lnTo>
                  <a:lnTo>
                    <a:pt x="6" y="34"/>
                  </a:lnTo>
                  <a:lnTo>
                    <a:pt x="10" y="36"/>
                  </a:lnTo>
                  <a:lnTo>
                    <a:pt x="12" y="39"/>
                  </a:lnTo>
                  <a:lnTo>
                    <a:pt x="17" y="40"/>
                  </a:lnTo>
                  <a:lnTo>
                    <a:pt x="20" y="40"/>
                  </a:lnTo>
                  <a:lnTo>
                    <a:pt x="24" y="40"/>
                  </a:lnTo>
                  <a:lnTo>
                    <a:pt x="27" y="39"/>
                  </a:lnTo>
                  <a:lnTo>
                    <a:pt x="31" y="36"/>
                  </a:lnTo>
                  <a:lnTo>
                    <a:pt x="34" y="34"/>
                  </a:lnTo>
                  <a:lnTo>
                    <a:pt x="36" y="32"/>
                  </a:lnTo>
                  <a:lnTo>
                    <a:pt x="38" y="28"/>
                  </a:lnTo>
                  <a:lnTo>
                    <a:pt x="39" y="25"/>
                  </a:lnTo>
                  <a:lnTo>
                    <a:pt x="40" y="20"/>
                  </a:lnTo>
                  <a:lnTo>
                    <a:pt x="39" y="16"/>
                  </a:lnTo>
                  <a:lnTo>
                    <a:pt x="38" y="13"/>
                  </a:lnTo>
                  <a:lnTo>
                    <a:pt x="36" y="9"/>
                  </a:lnTo>
                  <a:lnTo>
                    <a:pt x="34" y="6"/>
                  </a:lnTo>
                  <a:lnTo>
                    <a:pt x="31" y="4"/>
                  </a:lnTo>
                  <a:lnTo>
                    <a:pt x="27" y="1"/>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77" name="Freeform 72">
              <a:extLst>
                <a:ext uri="{FF2B5EF4-FFF2-40B4-BE49-F238E27FC236}">
                  <a16:creationId xmlns:a16="http://schemas.microsoft.com/office/drawing/2014/main" id="{630F807C-C096-5E8D-82EE-24C43F861A38}"/>
                </a:ext>
              </a:extLst>
            </p:cNvPr>
            <p:cNvSpPr>
              <a:spLocks/>
            </p:cNvSpPr>
            <p:nvPr/>
          </p:nvSpPr>
          <p:spPr bwMode="auto">
            <a:xfrm>
              <a:off x="7708888" y="5634113"/>
              <a:ext cx="63512" cy="63512"/>
            </a:xfrm>
            <a:custGeom>
              <a:avLst/>
              <a:gdLst>
                <a:gd name="T0" fmla="*/ 2147483646 w 40"/>
                <a:gd name="T1" fmla="*/ 0 h 40"/>
                <a:gd name="T2" fmla="*/ 2147483646 w 40"/>
                <a:gd name="T3" fmla="*/ 0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0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0"/>
                  </a:lnTo>
                  <a:lnTo>
                    <a:pt x="12" y="1"/>
                  </a:lnTo>
                  <a:lnTo>
                    <a:pt x="10" y="4"/>
                  </a:lnTo>
                  <a:lnTo>
                    <a:pt x="6" y="6"/>
                  </a:lnTo>
                  <a:lnTo>
                    <a:pt x="4" y="9"/>
                  </a:lnTo>
                  <a:lnTo>
                    <a:pt x="3" y="13"/>
                  </a:lnTo>
                  <a:lnTo>
                    <a:pt x="1" y="16"/>
                  </a:lnTo>
                  <a:lnTo>
                    <a:pt x="0" y="20"/>
                  </a:lnTo>
                  <a:lnTo>
                    <a:pt x="1" y="25"/>
                  </a:lnTo>
                  <a:lnTo>
                    <a:pt x="3" y="28"/>
                  </a:lnTo>
                  <a:lnTo>
                    <a:pt x="4" y="32"/>
                  </a:lnTo>
                  <a:lnTo>
                    <a:pt x="6" y="34"/>
                  </a:lnTo>
                  <a:lnTo>
                    <a:pt x="10" y="36"/>
                  </a:lnTo>
                  <a:lnTo>
                    <a:pt x="12" y="39"/>
                  </a:lnTo>
                  <a:lnTo>
                    <a:pt x="17" y="40"/>
                  </a:lnTo>
                  <a:lnTo>
                    <a:pt x="20" y="40"/>
                  </a:lnTo>
                  <a:lnTo>
                    <a:pt x="24" y="40"/>
                  </a:lnTo>
                  <a:lnTo>
                    <a:pt x="27" y="39"/>
                  </a:lnTo>
                  <a:lnTo>
                    <a:pt x="31" y="36"/>
                  </a:lnTo>
                  <a:lnTo>
                    <a:pt x="34" y="34"/>
                  </a:lnTo>
                  <a:lnTo>
                    <a:pt x="36" y="32"/>
                  </a:lnTo>
                  <a:lnTo>
                    <a:pt x="38" y="28"/>
                  </a:lnTo>
                  <a:lnTo>
                    <a:pt x="39" y="25"/>
                  </a:lnTo>
                  <a:lnTo>
                    <a:pt x="40" y="20"/>
                  </a:lnTo>
                  <a:lnTo>
                    <a:pt x="39" y="16"/>
                  </a:lnTo>
                  <a:lnTo>
                    <a:pt x="38" y="13"/>
                  </a:lnTo>
                  <a:lnTo>
                    <a:pt x="36" y="9"/>
                  </a:lnTo>
                  <a:lnTo>
                    <a:pt x="34" y="6"/>
                  </a:lnTo>
                  <a:lnTo>
                    <a:pt x="31" y="4"/>
                  </a:lnTo>
                  <a:lnTo>
                    <a:pt x="27" y="1"/>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78" name="Freeform 73">
              <a:extLst>
                <a:ext uri="{FF2B5EF4-FFF2-40B4-BE49-F238E27FC236}">
                  <a16:creationId xmlns:a16="http://schemas.microsoft.com/office/drawing/2014/main" id="{7E89AC71-3945-5F6F-6055-CD19FBD7D6B1}"/>
                </a:ext>
              </a:extLst>
            </p:cNvPr>
            <p:cNvSpPr>
              <a:spLocks/>
            </p:cNvSpPr>
            <p:nvPr/>
          </p:nvSpPr>
          <p:spPr bwMode="auto">
            <a:xfrm>
              <a:off x="6889582" y="6250180"/>
              <a:ext cx="61925" cy="65100"/>
            </a:xfrm>
            <a:custGeom>
              <a:avLst/>
              <a:gdLst>
                <a:gd name="T0" fmla="*/ 2147483646 w 39"/>
                <a:gd name="T1" fmla="*/ 0 h 41"/>
                <a:gd name="T2" fmla="*/ 2147483646 w 39"/>
                <a:gd name="T3" fmla="*/ 2147483646 h 41"/>
                <a:gd name="T4" fmla="*/ 2147483646 w 39"/>
                <a:gd name="T5" fmla="*/ 2147483646 h 41"/>
                <a:gd name="T6" fmla="*/ 2147483646 w 39"/>
                <a:gd name="T7" fmla="*/ 2147483646 h 41"/>
                <a:gd name="T8" fmla="*/ 2147483646 w 39"/>
                <a:gd name="T9" fmla="*/ 2147483646 h 41"/>
                <a:gd name="T10" fmla="*/ 2147483646 w 39"/>
                <a:gd name="T11" fmla="*/ 2147483646 h 41"/>
                <a:gd name="T12" fmla="*/ 2147483646 w 39"/>
                <a:gd name="T13" fmla="*/ 2147483646 h 41"/>
                <a:gd name="T14" fmla="*/ 0 w 39"/>
                <a:gd name="T15" fmla="*/ 2147483646 h 41"/>
                <a:gd name="T16" fmla="*/ 0 w 39"/>
                <a:gd name="T17" fmla="*/ 2147483646 h 41"/>
                <a:gd name="T18" fmla="*/ 0 w 39"/>
                <a:gd name="T19" fmla="*/ 2147483646 h 41"/>
                <a:gd name="T20" fmla="*/ 2147483646 w 39"/>
                <a:gd name="T21" fmla="*/ 2147483646 h 41"/>
                <a:gd name="T22" fmla="*/ 2147483646 w 39"/>
                <a:gd name="T23" fmla="*/ 2147483646 h 41"/>
                <a:gd name="T24" fmla="*/ 2147483646 w 39"/>
                <a:gd name="T25" fmla="*/ 2147483646 h 41"/>
                <a:gd name="T26" fmla="*/ 2147483646 w 39"/>
                <a:gd name="T27" fmla="*/ 2147483646 h 41"/>
                <a:gd name="T28" fmla="*/ 2147483646 w 39"/>
                <a:gd name="T29" fmla="*/ 2147483646 h 41"/>
                <a:gd name="T30" fmla="*/ 2147483646 w 39"/>
                <a:gd name="T31" fmla="*/ 2147483646 h 41"/>
                <a:gd name="T32" fmla="*/ 2147483646 w 39"/>
                <a:gd name="T33" fmla="*/ 2147483646 h 41"/>
                <a:gd name="T34" fmla="*/ 2147483646 w 39"/>
                <a:gd name="T35" fmla="*/ 2147483646 h 41"/>
                <a:gd name="T36" fmla="*/ 2147483646 w 39"/>
                <a:gd name="T37" fmla="*/ 2147483646 h 41"/>
                <a:gd name="T38" fmla="*/ 2147483646 w 39"/>
                <a:gd name="T39" fmla="*/ 2147483646 h 41"/>
                <a:gd name="T40" fmla="*/ 2147483646 w 39"/>
                <a:gd name="T41" fmla="*/ 2147483646 h 41"/>
                <a:gd name="T42" fmla="*/ 2147483646 w 39"/>
                <a:gd name="T43" fmla="*/ 2147483646 h 41"/>
                <a:gd name="T44" fmla="*/ 2147483646 w 39"/>
                <a:gd name="T45" fmla="*/ 2147483646 h 41"/>
                <a:gd name="T46" fmla="*/ 2147483646 w 39"/>
                <a:gd name="T47" fmla="*/ 2147483646 h 41"/>
                <a:gd name="T48" fmla="*/ 2147483646 w 39"/>
                <a:gd name="T49" fmla="*/ 2147483646 h 41"/>
                <a:gd name="T50" fmla="*/ 2147483646 w 39"/>
                <a:gd name="T51" fmla="*/ 2147483646 h 41"/>
                <a:gd name="T52" fmla="*/ 2147483646 w 39"/>
                <a:gd name="T53" fmla="*/ 2147483646 h 41"/>
                <a:gd name="T54" fmla="*/ 2147483646 w 39"/>
                <a:gd name="T55" fmla="*/ 2147483646 h 41"/>
                <a:gd name="T56" fmla="*/ 2147483646 w 39"/>
                <a:gd name="T57" fmla="*/ 2147483646 h 41"/>
                <a:gd name="T58" fmla="*/ 2147483646 w 39"/>
                <a:gd name="T59" fmla="*/ 2147483646 h 41"/>
                <a:gd name="T60" fmla="*/ 2147483646 w 39"/>
                <a:gd name="T61" fmla="*/ 2147483646 h 41"/>
                <a:gd name="T62" fmla="*/ 2147483646 w 39"/>
                <a:gd name="T63" fmla="*/ 2147483646 h 41"/>
                <a:gd name="T64" fmla="*/ 2147483646 w 39"/>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1">
                  <a:moveTo>
                    <a:pt x="19" y="0"/>
                  </a:moveTo>
                  <a:lnTo>
                    <a:pt x="16" y="1"/>
                  </a:lnTo>
                  <a:lnTo>
                    <a:pt x="12" y="3"/>
                  </a:lnTo>
                  <a:lnTo>
                    <a:pt x="9" y="4"/>
                  </a:lnTo>
                  <a:lnTo>
                    <a:pt x="5" y="6"/>
                  </a:lnTo>
                  <a:lnTo>
                    <a:pt x="3" y="10"/>
                  </a:lnTo>
                  <a:lnTo>
                    <a:pt x="2" y="13"/>
                  </a:lnTo>
                  <a:lnTo>
                    <a:pt x="0" y="17"/>
                  </a:lnTo>
                  <a:lnTo>
                    <a:pt x="0" y="21"/>
                  </a:lnTo>
                  <a:lnTo>
                    <a:pt x="0" y="25"/>
                  </a:lnTo>
                  <a:lnTo>
                    <a:pt x="2" y="28"/>
                  </a:lnTo>
                  <a:lnTo>
                    <a:pt x="3" y="32"/>
                  </a:lnTo>
                  <a:lnTo>
                    <a:pt x="5" y="35"/>
                  </a:lnTo>
                  <a:lnTo>
                    <a:pt x="9" y="38"/>
                  </a:lnTo>
                  <a:lnTo>
                    <a:pt x="12" y="39"/>
                  </a:lnTo>
                  <a:lnTo>
                    <a:pt x="16" y="40"/>
                  </a:lnTo>
                  <a:lnTo>
                    <a:pt x="19" y="41"/>
                  </a:lnTo>
                  <a:lnTo>
                    <a:pt x="24" y="40"/>
                  </a:lnTo>
                  <a:lnTo>
                    <a:pt x="27" y="39"/>
                  </a:lnTo>
                  <a:lnTo>
                    <a:pt x="31" y="38"/>
                  </a:lnTo>
                  <a:lnTo>
                    <a:pt x="33" y="35"/>
                  </a:lnTo>
                  <a:lnTo>
                    <a:pt x="35" y="32"/>
                  </a:lnTo>
                  <a:lnTo>
                    <a:pt x="38" y="28"/>
                  </a:lnTo>
                  <a:lnTo>
                    <a:pt x="39" y="25"/>
                  </a:lnTo>
                  <a:lnTo>
                    <a:pt x="39" y="21"/>
                  </a:lnTo>
                  <a:lnTo>
                    <a:pt x="39" y="17"/>
                  </a:lnTo>
                  <a:lnTo>
                    <a:pt x="38" y="13"/>
                  </a:lnTo>
                  <a:lnTo>
                    <a:pt x="35" y="10"/>
                  </a:lnTo>
                  <a:lnTo>
                    <a:pt x="33" y="6"/>
                  </a:lnTo>
                  <a:lnTo>
                    <a:pt x="31" y="4"/>
                  </a:lnTo>
                  <a:lnTo>
                    <a:pt x="27" y="3"/>
                  </a:lnTo>
                  <a:lnTo>
                    <a:pt x="24"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79" name="Freeform 74">
              <a:extLst>
                <a:ext uri="{FF2B5EF4-FFF2-40B4-BE49-F238E27FC236}">
                  <a16:creationId xmlns:a16="http://schemas.microsoft.com/office/drawing/2014/main" id="{587FB664-8F62-9D8D-DB2E-40E2436993CC}"/>
                </a:ext>
              </a:extLst>
            </p:cNvPr>
            <p:cNvSpPr>
              <a:spLocks/>
            </p:cNvSpPr>
            <p:nvPr/>
          </p:nvSpPr>
          <p:spPr bwMode="auto">
            <a:xfrm>
              <a:off x="6889582" y="6250180"/>
              <a:ext cx="61925" cy="65100"/>
            </a:xfrm>
            <a:custGeom>
              <a:avLst/>
              <a:gdLst>
                <a:gd name="T0" fmla="*/ 2147483646 w 39"/>
                <a:gd name="T1" fmla="*/ 0 h 41"/>
                <a:gd name="T2" fmla="*/ 2147483646 w 39"/>
                <a:gd name="T3" fmla="*/ 2147483646 h 41"/>
                <a:gd name="T4" fmla="*/ 2147483646 w 39"/>
                <a:gd name="T5" fmla="*/ 2147483646 h 41"/>
                <a:gd name="T6" fmla="*/ 2147483646 w 39"/>
                <a:gd name="T7" fmla="*/ 2147483646 h 41"/>
                <a:gd name="T8" fmla="*/ 2147483646 w 39"/>
                <a:gd name="T9" fmla="*/ 2147483646 h 41"/>
                <a:gd name="T10" fmla="*/ 2147483646 w 39"/>
                <a:gd name="T11" fmla="*/ 2147483646 h 41"/>
                <a:gd name="T12" fmla="*/ 2147483646 w 39"/>
                <a:gd name="T13" fmla="*/ 2147483646 h 41"/>
                <a:gd name="T14" fmla="*/ 0 w 39"/>
                <a:gd name="T15" fmla="*/ 2147483646 h 41"/>
                <a:gd name="T16" fmla="*/ 0 w 39"/>
                <a:gd name="T17" fmla="*/ 2147483646 h 41"/>
                <a:gd name="T18" fmla="*/ 0 w 39"/>
                <a:gd name="T19" fmla="*/ 2147483646 h 41"/>
                <a:gd name="T20" fmla="*/ 2147483646 w 39"/>
                <a:gd name="T21" fmla="*/ 2147483646 h 41"/>
                <a:gd name="T22" fmla="*/ 2147483646 w 39"/>
                <a:gd name="T23" fmla="*/ 2147483646 h 41"/>
                <a:gd name="T24" fmla="*/ 2147483646 w 39"/>
                <a:gd name="T25" fmla="*/ 2147483646 h 41"/>
                <a:gd name="T26" fmla="*/ 2147483646 w 39"/>
                <a:gd name="T27" fmla="*/ 2147483646 h 41"/>
                <a:gd name="T28" fmla="*/ 2147483646 w 39"/>
                <a:gd name="T29" fmla="*/ 2147483646 h 41"/>
                <a:gd name="T30" fmla="*/ 2147483646 w 39"/>
                <a:gd name="T31" fmla="*/ 2147483646 h 41"/>
                <a:gd name="T32" fmla="*/ 2147483646 w 39"/>
                <a:gd name="T33" fmla="*/ 2147483646 h 41"/>
                <a:gd name="T34" fmla="*/ 2147483646 w 39"/>
                <a:gd name="T35" fmla="*/ 2147483646 h 41"/>
                <a:gd name="T36" fmla="*/ 2147483646 w 39"/>
                <a:gd name="T37" fmla="*/ 2147483646 h 41"/>
                <a:gd name="T38" fmla="*/ 2147483646 w 39"/>
                <a:gd name="T39" fmla="*/ 2147483646 h 41"/>
                <a:gd name="T40" fmla="*/ 2147483646 w 39"/>
                <a:gd name="T41" fmla="*/ 2147483646 h 41"/>
                <a:gd name="T42" fmla="*/ 2147483646 w 39"/>
                <a:gd name="T43" fmla="*/ 2147483646 h 41"/>
                <a:gd name="T44" fmla="*/ 2147483646 w 39"/>
                <a:gd name="T45" fmla="*/ 2147483646 h 41"/>
                <a:gd name="T46" fmla="*/ 2147483646 w 39"/>
                <a:gd name="T47" fmla="*/ 2147483646 h 41"/>
                <a:gd name="T48" fmla="*/ 2147483646 w 39"/>
                <a:gd name="T49" fmla="*/ 2147483646 h 41"/>
                <a:gd name="T50" fmla="*/ 2147483646 w 39"/>
                <a:gd name="T51" fmla="*/ 2147483646 h 41"/>
                <a:gd name="T52" fmla="*/ 2147483646 w 39"/>
                <a:gd name="T53" fmla="*/ 2147483646 h 41"/>
                <a:gd name="T54" fmla="*/ 2147483646 w 39"/>
                <a:gd name="T55" fmla="*/ 2147483646 h 41"/>
                <a:gd name="T56" fmla="*/ 2147483646 w 39"/>
                <a:gd name="T57" fmla="*/ 2147483646 h 41"/>
                <a:gd name="T58" fmla="*/ 2147483646 w 39"/>
                <a:gd name="T59" fmla="*/ 2147483646 h 41"/>
                <a:gd name="T60" fmla="*/ 2147483646 w 39"/>
                <a:gd name="T61" fmla="*/ 2147483646 h 41"/>
                <a:gd name="T62" fmla="*/ 2147483646 w 39"/>
                <a:gd name="T63" fmla="*/ 2147483646 h 41"/>
                <a:gd name="T64" fmla="*/ 2147483646 w 39"/>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1">
                  <a:moveTo>
                    <a:pt x="19" y="0"/>
                  </a:moveTo>
                  <a:lnTo>
                    <a:pt x="16" y="1"/>
                  </a:lnTo>
                  <a:lnTo>
                    <a:pt x="12" y="3"/>
                  </a:lnTo>
                  <a:lnTo>
                    <a:pt x="9" y="4"/>
                  </a:lnTo>
                  <a:lnTo>
                    <a:pt x="5" y="6"/>
                  </a:lnTo>
                  <a:lnTo>
                    <a:pt x="3" y="10"/>
                  </a:lnTo>
                  <a:lnTo>
                    <a:pt x="2" y="13"/>
                  </a:lnTo>
                  <a:lnTo>
                    <a:pt x="0" y="17"/>
                  </a:lnTo>
                  <a:lnTo>
                    <a:pt x="0" y="21"/>
                  </a:lnTo>
                  <a:lnTo>
                    <a:pt x="0" y="25"/>
                  </a:lnTo>
                  <a:lnTo>
                    <a:pt x="2" y="28"/>
                  </a:lnTo>
                  <a:lnTo>
                    <a:pt x="3" y="32"/>
                  </a:lnTo>
                  <a:lnTo>
                    <a:pt x="5" y="35"/>
                  </a:lnTo>
                  <a:lnTo>
                    <a:pt x="9" y="38"/>
                  </a:lnTo>
                  <a:lnTo>
                    <a:pt x="12" y="39"/>
                  </a:lnTo>
                  <a:lnTo>
                    <a:pt x="16" y="40"/>
                  </a:lnTo>
                  <a:lnTo>
                    <a:pt x="19" y="41"/>
                  </a:lnTo>
                  <a:lnTo>
                    <a:pt x="24" y="40"/>
                  </a:lnTo>
                  <a:lnTo>
                    <a:pt x="27" y="39"/>
                  </a:lnTo>
                  <a:lnTo>
                    <a:pt x="31" y="38"/>
                  </a:lnTo>
                  <a:lnTo>
                    <a:pt x="33" y="35"/>
                  </a:lnTo>
                  <a:lnTo>
                    <a:pt x="35" y="32"/>
                  </a:lnTo>
                  <a:lnTo>
                    <a:pt x="38" y="28"/>
                  </a:lnTo>
                  <a:lnTo>
                    <a:pt x="39" y="25"/>
                  </a:lnTo>
                  <a:lnTo>
                    <a:pt x="39" y="21"/>
                  </a:lnTo>
                  <a:lnTo>
                    <a:pt x="39" y="17"/>
                  </a:lnTo>
                  <a:lnTo>
                    <a:pt x="38" y="13"/>
                  </a:lnTo>
                  <a:lnTo>
                    <a:pt x="35" y="10"/>
                  </a:lnTo>
                  <a:lnTo>
                    <a:pt x="33" y="6"/>
                  </a:lnTo>
                  <a:lnTo>
                    <a:pt x="31" y="4"/>
                  </a:lnTo>
                  <a:lnTo>
                    <a:pt x="27" y="3"/>
                  </a:lnTo>
                  <a:lnTo>
                    <a:pt x="24"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80" name="Freeform 75">
              <a:extLst>
                <a:ext uri="{FF2B5EF4-FFF2-40B4-BE49-F238E27FC236}">
                  <a16:creationId xmlns:a16="http://schemas.microsoft.com/office/drawing/2014/main" id="{C040B295-02B7-116A-E4A8-F974DDA68CF0}"/>
                </a:ext>
              </a:extLst>
            </p:cNvPr>
            <p:cNvSpPr>
              <a:spLocks/>
            </p:cNvSpPr>
            <p:nvPr/>
          </p:nvSpPr>
          <p:spPr bwMode="auto">
            <a:xfrm>
              <a:off x="5042966" y="4397213"/>
              <a:ext cx="60337" cy="63512"/>
            </a:xfrm>
            <a:custGeom>
              <a:avLst/>
              <a:gdLst>
                <a:gd name="T0" fmla="*/ 2147483646 w 38"/>
                <a:gd name="T1" fmla="*/ 0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2147483646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1"/>
                  </a:lnTo>
                  <a:lnTo>
                    <a:pt x="12" y="2"/>
                  </a:lnTo>
                  <a:lnTo>
                    <a:pt x="8" y="3"/>
                  </a:lnTo>
                  <a:lnTo>
                    <a:pt x="5" y="5"/>
                  </a:lnTo>
                  <a:lnTo>
                    <a:pt x="2" y="9"/>
                  </a:lnTo>
                  <a:lnTo>
                    <a:pt x="1" y="12"/>
                  </a:lnTo>
                  <a:lnTo>
                    <a:pt x="0" y="16"/>
                  </a:lnTo>
                  <a:lnTo>
                    <a:pt x="0" y="19"/>
                  </a:lnTo>
                  <a:lnTo>
                    <a:pt x="0" y="24"/>
                  </a:lnTo>
                  <a:lnTo>
                    <a:pt x="1" y="28"/>
                  </a:lnTo>
                  <a:lnTo>
                    <a:pt x="2" y="31"/>
                  </a:lnTo>
                  <a:lnTo>
                    <a:pt x="5" y="35"/>
                  </a:lnTo>
                  <a:lnTo>
                    <a:pt x="8" y="37"/>
                  </a:lnTo>
                  <a:lnTo>
                    <a:pt x="12" y="38"/>
                  </a:lnTo>
                  <a:lnTo>
                    <a:pt x="15" y="39"/>
                  </a:lnTo>
                  <a:lnTo>
                    <a:pt x="19" y="40"/>
                  </a:lnTo>
                  <a:lnTo>
                    <a:pt x="23" y="39"/>
                  </a:lnTo>
                  <a:lnTo>
                    <a:pt x="27" y="38"/>
                  </a:lnTo>
                  <a:lnTo>
                    <a:pt x="30" y="37"/>
                  </a:lnTo>
                  <a:lnTo>
                    <a:pt x="33" y="35"/>
                  </a:lnTo>
                  <a:lnTo>
                    <a:pt x="35" y="31"/>
                  </a:lnTo>
                  <a:lnTo>
                    <a:pt x="37" y="28"/>
                  </a:lnTo>
                  <a:lnTo>
                    <a:pt x="38" y="24"/>
                  </a:lnTo>
                  <a:lnTo>
                    <a:pt x="38" y="19"/>
                  </a:lnTo>
                  <a:lnTo>
                    <a:pt x="38" y="16"/>
                  </a:lnTo>
                  <a:lnTo>
                    <a:pt x="37" y="12"/>
                  </a:lnTo>
                  <a:lnTo>
                    <a:pt x="35" y="9"/>
                  </a:lnTo>
                  <a:lnTo>
                    <a:pt x="33" y="5"/>
                  </a:lnTo>
                  <a:lnTo>
                    <a:pt x="30" y="3"/>
                  </a:lnTo>
                  <a:lnTo>
                    <a:pt x="27" y="2"/>
                  </a:lnTo>
                  <a:lnTo>
                    <a:pt x="23"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81" name="Freeform 76">
              <a:extLst>
                <a:ext uri="{FF2B5EF4-FFF2-40B4-BE49-F238E27FC236}">
                  <a16:creationId xmlns:a16="http://schemas.microsoft.com/office/drawing/2014/main" id="{5F558BE9-04B2-E212-FEC8-F299C5E999E5}"/>
                </a:ext>
              </a:extLst>
            </p:cNvPr>
            <p:cNvSpPr>
              <a:spLocks/>
            </p:cNvSpPr>
            <p:nvPr/>
          </p:nvSpPr>
          <p:spPr bwMode="auto">
            <a:xfrm>
              <a:off x="5042966" y="4397213"/>
              <a:ext cx="60337" cy="63512"/>
            </a:xfrm>
            <a:custGeom>
              <a:avLst/>
              <a:gdLst>
                <a:gd name="T0" fmla="*/ 2147483646 w 38"/>
                <a:gd name="T1" fmla="*/ 0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2147483646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1"/>
                  </a:lnTo>
                  <a:lnTo>
                    <a:pt x="12" y="2"/>
                  </a:lnTo>
                  <a:lnTo>
                    <a:pt x="8" y="3"/>
                  </a:lnTo>
                  <a:lnTo>
                    <a:pt x="5" y="5"/>
                  </a:lnTo>
                  <a:lnTo>
                    <a:pt x="2" y="9"/>
                  </a:lnTo>
                  <a:lnTo>
                    <a:pt x="1" y="12"/>
                  </a:lnTo>
                  <a:lnTo>
                    <a:pt x="0" y="16"/>
                  </a:lnTo>
                  <a:lnTo>
                    <a:pt x="0" y="19"/>
                  </a:lnTo>
                  <a:lnTo>
                    <a:pt x="0" y="24"/>
                  </a:lnTo>
                  <a:lnTo>
                    <a:pt x="1" y="28"/>
                  </a:lnTo>
                  <a:lnTo>
                    <a:pt x="2" y="31"/>
                  </a:lnTo>
                  <a:lnTo>
                    <a:pt x="5" y="35"/>
                  </a:lnTo>
                  <a:lnTo>
                    <a:pt x="8" y="37"/>
                  </a:lnTo>
                  <a:lnTo>
                    <a:pt x="12" y="38"/>
                  </a:lnTo>
                  <a:lnTo>
                    <a:pt x="15" y="39"/>
                  </a:lnTo>
                  <a:lnTo>
                    <a:pt x="19" y="40"/>
                  </a:lnTo>
                  <a:lnTo>
                    <a:pt x="23" y="39"/>
                  </a:lnTo>
                  <a:lnTo>
                    <a:pt x="27" y="38"/>
                  </a:lnTo>
                  <a:lnTo>
                    <a:pt x="30" y="37"/>
                  </a:lnTo>
                  <a:lnTo>
                    <a:pt x="33" y="35"/>
                  </a:lnTo>
                  <a:lnTo>
                    <a:pt x="35" y="31"/>
                  </a:lnTo>
                  <a:lnTo>
                    <a:pt x="37" y="28"/>
                  </a:lnTo>
                  <a:lnTo>
                    <a:pt x="38" y="24"/>
                  </a:lnTo>
                  <a:lnTo>
                    <a:pt x="38" y="19"/>
                  </a:lnTo>
                  <a:lnTo>
                    <a:pt x="38" y="16"/>
                  </a:lnTo>
                  <a:lnTo>
                    <a:pt x="37" y="12"/>
                  </a:lnTo>
                  <a:lnTo>
                    <a:pt x="35" y="9"/>
                  </a:lnTo>
                  <a:lnTo>
                    <a:pt x="33" y="5"/>
                  </a:lnTo>
                  <a:lnTo>
                    <a:pt x="30" y="3"/>
                  </a:lnTo>
                  <a:lnTo>
                    <a:pt x="27" y="2"/>
                  </a:lnTo>
                  <a:lnTo>
                    <a:pt x="23"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82" name="Freeform 77">
              <a:extLst>
                <a:ext uri="{FF2B5EF4-FFF2-40B4-BE49-F238E27FC236}">
                  <a16:creationId xmlns:a16="http://schemas.microsoft.com/office/drawing/2014/main" id="{7FE298BA-D865-A85B-46F2-770EE39273A4}"/>
                </a:ext>
              </a:extLst>
            </p:cNvPr>
            <p:cNvSpPr>
              <a:spLocks/>
            </p:cNvSpPr>
            <p:nvPr/>
          </p:nvSpPr>
          <p:spPr bwMode="auto">
            <a:xfrm>
              <a:off x="6878467" y="4408329"/>
              <a:ext cx="63512" cy="60337"/>
            </a:xfrm>
            <a:custGeom>
              <a:avLst/>
              <a:gdLst>
                <a:gd name="T0" fmla="*/ 2147483646 w 40"/>
                <a:gd name="T1" fmla="*/ 0 h 38"/>
                <a:gd name="T2" fmla="*/ 2147483646 w 40"/>
                <a:gd name="T3" fmla="*/ 0 h 38"/>
                <a:gd name="T4" fmla="*/ 2147483646 w 40"/>
                <a:gd name="T5" fmla="*/ 2147483646 h 38"/>
                <a:gd name="T6" fmla="*/ 2147483646 w 40"/>
                <a:gd name="T7" fmla="*/ 2147483646 h 38"/>
                <a:gd name="T8" fmla="*/ 2147483646 w 40"/>
                <a:gd name="T9" fmla="*/ 2147483646 h 38"/>
                <a:gd name="T10" fmla="*/ 2147483646 w 40"/>
                <a:gd name="T11" fmla="*/ 2147483646 h 38"/>
                <a:gd name="T12" fmla="*/ 2147483646 w 40"/>
                <a:gd name="T13" fmla="*/ 2147483646 h 38"/>
                <a:gd name="T14" fmla="*/ 2147483646 w 40"/>
                <a:gd name="T15" fmla="*/ 2147483646 h 38"/>
                <a:gd name="T16" fmla="*/ 0 w 40"/>
                <a:gd name="T17" fmla="*/ 2147483646 h 38"/>
                <a:gd name="T18" fmla="*/ 2147483646 w 40"/>
                <a:gd name="T19" fmla="*/ 2147483646 h 38"/>
                <a:gd name="T20" fmla="*/ 2147483646 w 40"/>
                <a:gd name="T21" fmla="*/ 2147483646 h 38"/>
                <a:gd name="T22" fmla="*/ 2147483646 w 40"/>
                <a:gd name="T23" fmla="*/ 2147483646 h 38"/>
                <a:gd name="T24" fmla="*/ 2147483646 w 40"/>
                <a:gd name="T25" fmla="*/ 2147483646 h 38"/>
                <a:gd name="T26" fmla="*/ 2147483646 w 40"/>
                <a:gd name="T27" fmla="*/ 2147483646 h 38"/>
                <a:gd name="T28" fmla="*/ 2147483646 w 40"/>
                <a:gd name="T29" fmla="*/ 2147483646 h 38"/>
                <a:gd name="T30" fmla="*/ 2147483646 w 40"/>
                <a:gd name="T31" fmla="*/ 2147483646 h 38"/>
                <a:gd name="T32" fmla="*/ 2147483646 w 40"/>
                <a:gd name="T33" fmla="*/ 2147483646 h 38"/>
                <a:gd name="T34" fmla="*/ 2147483646 w 40"/>
                <a:gd name="T35" fmla="*/ 2147483646 h 38"/>
                <a:gd name="T36" fmla="*/ 2147483646 w 40"/>
                <a:gd name="T37" fmla="*/ 2147483646 h 38"/>
                <a:gd name="T38" fmla="*/ 2147483646 w 40"/>
                <a:gd name="T39" fmla="*/ 2147483646 h 38"/>
                <a:gd name="T40" fmla="*/ 2147483646 w 40"/>
                <a:gd name="T41" fmla="*/ 2147483646 h 38"/>
                <a:gd name="T42" fmla="*/ 2147483646 w 40"/>
                <a:gd name="T43" fmla="*/ 2147483646 h 38"/>
                <a:gd name="T44" fmla="*/ 2147483646 w 40"/>
                <a:gd name="T45" fmla="*/ 2147483646 h 38"/>
                <a:gd name="T46" fmla="*/ 2147483646 w 40"/>
                <a:gd name="T47" fmla="*/ 2147483646 h 38"/>
                <a:gd name="T48" fmla="*/ 2147483646 w 40"/>
                <a:gd name="T49" fmla="*/ 2147483646 h 38"/>
                <a:gd name="T50" fmla="*/ 2147483646 w 40"/>
                <a:gd name="T51" fmla="*/ 2147483646 h 38"/>
                <a:gd name="T52" fmla="*/ 2147483646 w 40"/>
                <a:gd name="T53" fmla="*/ 2147483646 h 38"/>
                <a:gd name="T54" fmla="*/ 2147483646 w 40"/>
                <a:gd name="T55" fmla="*/ 2147483646 h 38"/>
                <a:gd name="T56" fmla="*/ 2147483646 w 40"/>
                <a:gd name="T57" fmla="*/ 2147483646 h 38"/>
                <a:gd name="T58" fmla="*/ 2147483646 w 40"/>
                <a:gd name="T59" fmla="*/ 2147483646 h 38"/>
                <a:gd name="T60" fmla="*/ 2147483646 w 40"/>
                <a:gd name="T61" fmla="*/ 2147483646 h 38"/>
                <a:gd name="T62" fmla="*/ 2147483646 w 40"/>
                <a:gd name="T63" fmla="*/ 0 h 38"/>
                <a:gd name="T64" fmla="*/ 2147483646 w 40"/>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38">
                  <a:moveTo>
                    <a:pt x="20" y="0"/>
                  </a:moveTo>
                  <a:lnTo>
                    <a:pt x="17" y="0"/>
                  </a:lnTo>
                  <a:lnTo>
                    <a:pt x="13" y="1"/>
                  </a:lnTo>
                  <a:lnTo>
                    <a:pt x="10" y="2"/>
                  </a:lnTo>
                  <a:lnTo>
                    <a:pt x="6" y="4"/>
                  </a:lnTo>
                  <a:lnTo>
                    <a:pt x="4" y="8"/>
                  </a:lnTo>
                  <a:lnTo>
                    <a:pt x="3" y="11"/>
                  </a:lnTo>
                  <a:lnTo>
                    <a:pt x="2" y="15"/>
                  </a:lnTo>
                  <a:lnTo>
                    <a:pt x="0" y="18"/>
                  </a:lnTo>
                  <a:lnTo>
                    <a:pt x="2" y="23"/>
                  </a:lnTo>
                  <a:lnTo>
                    <a:pt x="3" y="26"/>
                  </a:lnTo>
                  <a:lnTo>
                    <a:pt x="4" y="30"/>
                  </a:lnTo>
                  <a:lnTo>
                    <a:pt x="6" y="32"/>
                  </a:lnTo>
                  <a:lnTo>
                    <a:pt x="10" y="35"/>
                  </a:lnTo>
                  <a:lnTo>
                    <a:pt x="13" y="37"/>
                  </a:lnTo>
                  <a:lnTo>
                    <a:pt x="17" y="38"/>
                  </a:lnTo>
                  <a:lnTo>
                    <a:pt x="20" y="38"/>
                  </a:lnTo>
                  <a:lnTo>
                    <a:pt x="24" y="38"/>
                  </a:lnTo>
                  <a:lnTo>
                    <a:pt x="27" y="37"/>
                  </a:lnTo>
                  <a:lnTo>
                    <a:pt x="31" y="35"/>
                  </a:lnTo>
                  <a:lnTo>
                    <a:pt x="34" y="32"/>
                  </a:lnTo>
                  <a:lnTo>
                    <a:pt x="36" y="30"/>
                  </a:lnTo>
                  <a:lnTo>
                    <a:pt x="38" y="26"/>
                  </a:lnTo>
                  <a:lnTo>
                    <a:pt x="39" y="23"/>
                  </a:lnTo>
                  <a:lnTo>
                    <a:pt x="40" y="18"/>
                  </a:lnTo>
                  <a:lnTo>
                    <a:pt x="39" y="15"/>
                  </a:lnTo>
                  <a:lnTo>
                    <a:pt x="38" y="11"/>
                  </a:lnTo>
                  <a:lnTo>
                    <a:pt x="36" y="8"/>
                  </a:lnTo>
                  <a:lnTo>
                    <a:pt x="34" y="4"/>
                  </a:lnTo>
                  <a:lnTo>
                    <a:pt x="31" y="2"/>
                  </a:lnTo>
                  <a:lnTo>
                    <a:pt x="27" y="1"/>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83" name="Freeform 78">
              <a:extLst>
                <a:ext uri="{FF2B5EF4-FFF2-40B4-BE49-F238E27FC236}">
                  <a16:creationId xmlns:a16="http://schemas.microsoft.com/office/drawing/2014/main" id="{6FC3219F-A71C-1921-2E57-8EC1CFEA92B9}"/>
                </a:ext>
              </a:extLst>
            </p:cNvPr>
            <p:cNvSpPr>
              <a:spLocks/>
            </p:cNvSpPr>
            <p:nvPr/>
          </p:nvSpPr>
          <p:spPr bwMode="auto">
            <a:xfrm>
              <a:off x="6878467" y="4408329"/>
              <a:ext cx="63512" cy="60337"/>
            </a:xfrm>
            <a:custGeom>
              <a:avLst/>
              <a:gdLst>
                <a:gd name="T0" fmla="*/ 2147483646 w 40"/>
                <a:gd name="T1" fmla="*/ 0 h 38"/>
                <a:gd name="T2" fmla="*/ 2147483646 w 40"/>
                <a:gd name="T3" fmla="*/ 0 h 38"/>
                <a:gd name="T4" fmla="*/ 2147483646 w 40"/>
                <a:gd name="T5" fmla="*/ 2147483646 h 38"/>
                <a:gd name="T6" fmla="*/ 2147483646 w 40"/>
                <a:gd name="T7" fmla="*/ 2147483646 h 38"/>
                <a:gd name="T8" fmla="*/ 2147483646 w 40"/>
                <a:gd name="T9" fmla="*/ 2147483646 h 38"/>
                <a:gd name="T10" fmla="*/ 2147483646 w 40"/>
                <a:gd name="T11" fmla="*/ 2147483646 h 38"/>
                <a:gd name="T12" fmla="*/ 2147483646 w 40"/>
                <a:gd name="T13" fmla="*/ 2147483646 h 38"/>
                <a:gd name="T14" fmla="*/ 2147483646 w 40"/>
                <a:gd name="T15" fmla="*/ 2147483646 h 38"/>
                <a:gd name="T16" fmla="*/ 0 w 40"/>
                <a:gd name="T17" fmla="*/ 2147483646 h 38"/>
                <a:gd name="T18" fmla="*/ 2147483646 w 40"/>
                <a:gd name="T19" fmla="*/ 2147483646 h 38"/>
                <a:gd name="T20" fmla="*/ 2147483646 w 40"/>
                <a:gd name="T21" fmla="*/ 2147483646 h 38"/>
                <a:gd name="T22" fmla="*/ 2147483646 w 40"/>
                <a:gd name="T23" fmla="*/ 2147483646 h 38"/>
                <a:gd name="T24" fmla="*/ 2147483646 w 40"/>
                <a:gd name="T25" fmla="*/ 2147483646 h 38"/>
                <a:gd name="T26" fmla="*/ 2147483646 w 40"/>
                <a:gd name="T27" fmla="*/ 2147483646 h 38"/>
                <a:gd name="T28" fmla="*/ 2147483646 w 40"/>
                <a:gd name="T29" fmla="*/ 2147483646 h 38"/>
                <a:gd name="T30" fmla="*/ 2147483646 w 40"/>
                <a:gd name="T31" fmla="*/ 2147483646 h 38"/>
                <a:gd name="T32" fmla="*/ 2147483646 w 40"/>
                <a:gd name="T33" fmla="*/ 2147483646 h 38"/>
                <a:gd name="T34" fmla="*/ 2147483646 w 40"/>
                <a:gd name="T35" fmla="*/ 2147483646 h 38"/>
                <a:gd name="T36" fmla="*/ 2147483646 w 40"/>
                <a:gd name="T37" fmla="*/ 2147483646 h 38"/>
                <a:gd name="T38" fmla="*/ 2147483646 w 40"/>
                <a:gd name="T39" fmla="*/ 2147483646 h 38"/>
                <a:gd name="T40" fmla="*/ 2147483646 w 40"/>
                <a:gd name="T41" fmla="*/ 2147483646 h 38"/>
                <a:gd name="T42" fmla="*/ 2147483646 w 40"/>
                <a:gd name="T43" fmla="*/ 2147483646 h 38"/>
                <a:gd name="T44" fmla="*/ 2147483646 w 40"/>
                <a:gd name="T45" fmla="*/ 2147483646 h 38"/>
                <a:gd name="T46" fmla="*/ 2147483646 w 40"/>
                <a:gd name="T47" fmla="*/ 2147483646 h 38"/>
                <a:gd name="T48" fmla="*/ 2147483646 w 40"/>
                <a:gd name="T49" fmla="*/ 2147483646 h 38"/>
                <a:gd name="T50" fmla="*/ 2147483646 w 40"/>
                <a:gd name="T51" fmla="*/ 2147483646 h 38"/>
                <a:gd name="T52" fmla="*/ 2147483646 w 40"/>
                <a:gd name="T53" fmla="*/ 2147483646 h 38"/>
                <a:gd name="T54" fmla="*/ 2147483646 w 40"/>
                <a:gd name="T55" fmla="*/ 2147483646 h 38"/>
                <a:gd name="T56" fmla="*/ 2147483646 w 40"/>
                <a:gd name="T57" fmla="*/ 2147483646 h 38"/>
                <a:gd name="T58" fmla="*/ 2147483646 w 40"/>
                <a:gd name="T59" fmla="*/ 2147483646 h 38"/>
                <a:gd name="T60" fmla="*/ 2147483646 w 40"/>
                <a:gd name="T61" fmla="*/ 2147483646 h 38"/>
                <a:gd name="T62" fmla="*/ 2147483646 w 40"/>
                <a:gd name="T63" fmla="*/ 0 h 38"/>
                <a:gd name="T64" fmla="*/ 2147483646 w 40"/>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38">
                  <a:moveTo>
                    <a:pt x="20" y="0"/>
                  </a:moveTo>
                  <a:lnTo>
                    <a:pt x="17" y="0"/>
                  </a:lnTo>
                  <a:lnTo>
                    <a:pt x="13" y="1"/>
                  </a:lnTo>
                  <a:lnTo>
                    <a:pt x="10" y="2"/>
                  </a:lnTo>
                  <a:lnTo>
                    <a:pt x="6" y="4"/>
                  </a:lnTo>
                  <a:lnTo>
                    <a:pt x="4" y="8"/>
                  </a:lnTo>
                  <a:lnTo>
                    <a:pt x="3" y="11"/>
                  </a:lnTo>
                  <a:lnTo>
                    <a:pt x="2" y="15"/>
                  </a:lnTo>
                  <a:lnTo>
                    <a:pt x="0" y="18"/>
                  </a:lnTo>
                  <a:lnTo>
                    <a:pt x="2" y="23"/>
                  </a:lnTo>
                  <a:lnTo>
                    <a:pt x="3" y="26"/>
                  </a:lnTo>
                  <a:lnTo>
                    <a:pt x="4" y="30"/>
                  </a:lnTo>
                  <a:lnTo>
                    <a:pt x="6" y="32"/>
                  </a:lnTo>
                  <a:lnTo>
                    <a:pt x="10" y="35"/>
                  </a:lnTo>
                  <a:lnTo>
                    <a:pt x="13" y="37"/>
                  </a:lnTo>
                  <a:lnTo>
                    <a:pt x="17" y="38"/>
                  </a:lnTo>
                  <a:lnTo>
                    <a:pt x="20" y="38"/>
                  </a:lnTo>
                  <a:lnTo>
                    <a:pt x="24" y="38"/>
                  </a:lnTo>
                  <a:lnTo>
                    <a:pt x="27" y="37"/>
                  </a:lnTo>
                  <a:lnTo>
                    <a:pt x="31" y="35"/>
                  </a:lnTo>
                  <a:lnTo>
                    <a:pt x="34" y="32"/>
                  </a:lnTo>
                  <a:lnTo>
                    <a:pt x="36" y="30"/>
                  </a:lnTo>
                  <a:lnTo>
                    <a:pt x="38" y="26"/>
                  </a:lnTo>
                  <a:lnTo>
                    <a:pt x="39" y="23"/>
                  </a:lnTo>
                  <a:lnTo>
                    <a:pt x="40" y="18"/>
                  </a:lnTo>
                  <a:lnTo>
                    <a:pt x="39" y="15"/>
                  </a:lnTo>
                  <a:lnTo>
                    <a:pt x="38" y="11"/>
                  </a:lnTo>
                  <a:lnTo>
                    <a:pt x="36" y="8"/>
                  </a:lnTo>
                  <a:lnTo>
                    <a:pt x="34" y="4"/>
                  </a:lnTo>
                  <a:lnTo>
                    <a:pt x="31" y="2"/>
                  </a:lnTo>
                  <a:lnTo>
                    <a:pt x="27" y="1"/>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84" name="Freeform 79">
              <a:extLst>
                <a:ext uri="{FF2B5EF4-FFF2-40B4-BE49-F238E27FC236}">
                  <a16:creationId xmlns:a16="http://schemas.microsoft.com/office/drawing/2014/main" id="{C1C9E5FD-0B03-A79B-8EFB-E38C29296711}"/>
                </a:ext>
              </a:extLst>
            </p:cNvPr>
            <p:cNvSpPr>
              <a:spLocks/>
            </p:cNvSpPr>
            <p:nvPr/>
          </p:nvSpPr>
          <p:spPr bwMode="auto">
            <a:xfrm>
              <a:off x="5832104" y="3789085"/>
              <a:ext cx="61925" cy="63512"/>
            </a:xfrm>
            <a:custGeom>
              <a:avLst/>
              <a:gdLst>
                <a:gd name="T0" fmla="*/ 2147483646 w 39"/>
                <a:gd name="T1" fmla="*/ 0 h 40"/>
                <a:gd name="T2" fmla="*/ 2147483646 w 39"/>
                <a:gd name="T3" fmla="*/ 0 h 40"/>
                <a:gd name="T4" fmla="*/ 2147483646 w 39"/>
                <a:gd name="T5" fmla="*/ 2147483646 h 40"/>
                <a:gd name="T6" fmla="*/ 2147483646 w 39"/>
                <a:gd name="T7" fmla="*/ 2147483646 h 40"/>
                <a:gd name="T8" fmla="*/ 2147483646 w 39"/>
                <a:gd name="T9" fmla="*/ 2147483646 h 40"/>
                <a:gd name="T10" fmla="*/ 2147483646 w 39"/>
                <a:gd name="T11" fmla="*/ 2147483646 h 40"/>
                <a:gd name="T12" fmla="*/ 2147483646 w 39"/>
                <a:gd name="T13" fmla="*/ 2147483646 h 40"/>
                <a:gd name="T14" fmla="*/ 0 w 39"/>
                <a:gd name="T15" fmla="*/ 2147483646 h 40"/>
                <a:gd name="T16" fmla="*/ 0 w 39"/>
                <a:gd name="T17" fmla="*/ 2147483646 h 40"/>
                <a:gd name="T18" fmla="*/ 0 w 39"/>
                <a:gd name="T19" fmla="*/ 2147483646 h 40"/>
                <a:gd name="T20" fmla="*/ 2147483646 w 39"/>
                <a:gd name="T21" fmla="*/ 2147483646 h 40"/>
                <a:gd name="T22" fmla="*/ 2147483646 w 39"/>
                <a:gd name="T23" fmla="*/ 2147483646 h 40"/>
                <a:gd name="T24" fmla="*/ 2147483646 w 39"/>
                <a:gd name="T25" fmla="*/ 2147483646 h 40"/>
                <a:gd name="T26" fmla="*/ 2147483646 w 39"/>
                <a:gd name="T27" fmla="*/ 2147483646 h 40"/>
                <a:gd name="T28" fmla="*/ 2147483646 w 39"/>
                <a:gd name="T29" fmla="*/ 2147483646 h 40"/>
                <a:gd name="T30" fmla="*/ 2147483646 w 39"/>
                <a:gd name="T31" fmla="*/ 2147483646 h 40"/>
                <a:gd name="T32" fmla="*/ 2147483646 w 39"/>
                <a:gd name="T33" fmla="*/ 2147483646 h 40"/>
                <a:gd name="T34" fmla="*/ 2147483646 w 39"/>
                <a:gd name="T35" fmla="*/ 2147483646 h 40"/>
                <a:gd name="T36" fmla="*/ 2147483646 w 39"/>
                <a:gd name="T37" fmla="*/ 2147483646 h 40"/>
                <a:gd name="T38" fmla="*/ 2147483646 w 39"/>
                <a:gd name="T39" fmla="*/ 2147483646 h 40"/>
                <a:gd name="T40" fmla="*/ 2147483646 w 39"/>
                <a:gd name="T41" fmla="*/ 2147483646 h 40"/>
                <a:gd name="T42" fmla="*/ 2147483646 w 39"/>
                <a:gd name="T43" fmla="*/ 2147483646 h 40"/>
                <a:gd name="T44" fmla="*/ 2147483646 w 39"/>
                <a:gd name="T45" fmla="*/ 2147483646 h 40"/>
                <a:gd name="T46" fmla="*/ 2147483646 w 39"/>
                <a:gd name="T47" fmla="*/ 2147483646 h 40"/>
                <a:gd name="T48" fmla="*/ 2147483646 w 39"/>
                <a:gd name="T49" fmla="*/ 2147483646 h 40"/>
                <a:gd name="T50" fmla="*/ 2147483646 w 39"/>
                <a:gd name="T51" fmla="*/ 2147483646 h 40"/>
                <a:gd name="T52" fmla="*/ 2147483646 w 39"/>
                <a:gd name="T53" fmla="*/ 2147483646 h 40"/>
                <a:gd name="T54" fmla="*/ 2147483646 w 39"/>
                <a:gd name="T55" fmla="*/ 2147483646 h 40"/>
                <a:gd name="T56" fmla="*/ 2147483646 w 39"/>
                <a:gd name="T57" fmla="*/ 2147483646 h 40"/>
                <a:gd name="T58" fmla="*/ 2147483646 w 39"/>
                <a:gd name="T59" fmla="*/ 2147483646 h 40"/>
                <a:gd name="T60" fmla="*/ 2147483646 w 39"/>
                <a:gd name="T61" fmla="*/ 2147483646 h 40"/>
                <a:gd name="T62" fmla="*/ 2147483646 w 39"/>
                <a:gd name="T63" fmla="*/ 0 h 40"/>
                <a:gd name="T64" fmla="*/ 2147483646 w 39"/>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0">
                  <a:moveTo>
                    <a:pt x="19" y="0"/>
                  </a:moveTo>
                  <a:lnTo>
                    <a:pt x="15" y="0"/>
                  </a:lnTo>
                  <a:lnTo>
                    <a:pt x="12" y="1"/>
                  </a:lnTo>
                  <a:lnTo>
                    <a:pt x="8" y="4"/>
                  </a:lnTo>
                  <a:lnTo>
                    <a:pt x="6" y="6"/>
                  </a:lnTo>
                  <a:lnTo>
                    <a:pt x="3" y="10"/>
                  </a:lnTo>
                  <a:lnTo>
                    <a:pt x="1" y="12"/>
                  </a:lnTo>
                  <a:lnTo>
                    <a:pt x="0" y="15"/>
                  </a:lnTo>
                  <a:lnTo>
                    <a:pt x="0" y="20"/>
                  </a:lnTo>
                  <a:lnTo>
                    <a:pt x="0" y="24"/>
                  </a:lnTo>
                  <a:lnTo>
                    <a:pt x="1" y="27"/>
                  </a:lnTo>
                  <a:lnTo>
                    <a:pt x="3" y="31"/>
                  </a:lnTo>
                  <a:lnTo>
                    <a:pt x="6" y="34"/>
                  </a:lnTo>
                  <a:lnTo>
                    <a:pt x="8" y="36"/>
                  </a:lnTo>
                  <a:lnTo>
                    <a:pt x="12" y="38"/>
                  </a:lnTo>
                  <a:lnTo>
                    <a:pt x="15" y="39"/>
                  </a:lnTo>
                  <a:lnTo>
                    <a:pt x="19" y="40"/>
                  </a:lnTo>
                  <a:lnTo>
                    <a:pt x="24" y="39"/>
                  </a:lnTo>
                  <a:lnTo>
                    <a:pt x="27" y="38"/>
                  </a:lnTo>
                  <a:lnTo>
                    <a:pt x="31" y="36"/>
                  </a:lnTo>
                  <a:lnTo>
                    <a:pt x="33" y="34"/>
                  </a:lnTo>
                  <a:lnTo>
                    <a:pt x="35" y="31"/>
                  </a:lnTo>
                  <a:lnTo>
                    <a:pt x="38" y="27"/>
                  </a:lnTo>
                  <a:lnTo>
                    <a:pt x="39" y="24"/>
                  </a:lnTo>
                  <a:lnTo>
                    <a:pt x="39" y="20"/>
                  </a:lnTo>
                  <a:lnTo>
                    <a:pt x="39" y="15"/>
                  </a:lnTo>
                  <a:lnTo>
                    <a:pt x="38" y="12"/>
                  </a:lnTo>
                  <a:lnTo>
                    <a:pt x="35" y="10"/>
                  </a:lnTo>
                  <a:lnTo>
                    <a:pt x="33" y="6"/>
                  </a:lnTo>
                  <a:lnTo>
                    <a:pt x="31" y="4"/>
                  </a:lnTo>
                  <a:lnTo>
                    <a:pt x="27" y="1"/>
                  </a:lnTo>
                  <a:lnTo>
                    <a:pt x="24"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85" name="Freeform 80">
              <a:extLst>
                <a:ext uri="{FF2B5EF4-FFF2-40B4-BE49-F238E27FC236}">
                  <a16:creationId xmlns:a16="http://schemas.microsoft.com/office/drawing/2014/main" id="{EDC9296D-7DE9-51D2-19C5-AE1B35ED91CD}"/>
                </a:ext>
              </a:extLst>
            </p:cNvPr>
            <p:cNvSpPr>
              <a:spLocks/>
            </p:cNvSpPr>
            <p:nvPr/>
          </p:nvSpPr>
          <p:spPr bwMode="auto">
            <a:xfrm>
              <a:off x="5832104" y="3789085"/>
              <a:ext cx="61925" cy="63512"/>
            </a:xfrm>
            <a:custGeom>
              <a:avLst/>
              <a:gdLst>
                <a:gd name="T0" fmla="*/ 2147483646 w 39"/>
                <a:gd name="T1" fmla="*/ 0 h 40"/>
                <a:gd name="T2" fmla="*/ 2147483646 w 39"/>
                <a:gd name="T3" fmla="*/ 0 h 40"/>
                <a:gd name="T4" fmla="*/ 2147483646 w 39"/>
                <a:gd name="T5" fmla="*/ 2147483646 h 40"/>
                <a:gd name="T6" fmla="*/ 2147483646 w 39"/>
                <a:gd name="T7" fmla="*/ 2147483646 h 40"/>
                <a:gd name="T8" fmla="*/ 2147483646 w 39"/>
                <a:gd name="T9" fmla="*/ 2147483646 h 40"/>
                <a:gd name="T10" fmla="*/ 2147483646 w 39"/>
                <a:gd name="T11" fmla="*/ 2147483646 h 40"/>
                <a:gd name="T12" fmla="*/ 2147483646 w 39"/>
                <a:gd name="T13" fmla="*/ 2147483646 h 40"/>
                <a:gd name="T14" fmla="*/ 0 w 39"/>
                <a:gd name="T15" fmla="*/ 2147483646 h 40"/>
                <a:gd name="T16" fmla="*/ 0 w 39"/>
                <a:gd name="T17" fmla="*/ 2147483646 h 40"/>
                <a:gd name="T18" fmla="*/ 0 w 39"/>
                <a:gd name="T19" fmla="*/ 2147483646 h 40"/>
                <a:gd name="T20" fmla="*/ 2147483646 w 39"/>
                <a:gd name="T21" fmla="*/ 2147483646 h 40"/>
                <a:gd name="T22" fmla="*/ 2147483646 w 39"/>
                <a:gd name="T23" fmla="*/ 2147483646 h 40"/>
                <a:gd name="T24" fmla="*/ 2147483646 w 39"/>
                <a:gd name="T25" fmla="*/ 2147483646 h 40"/>
                <a:gd name="T26" fmla="*/ 2147483646 w 39"/>
                <a:gd name="T27" fmla="*/ 2147483646 h 40"/>
                <a:gd name="T28" fmla="*/ 2147483646 w 39"/>
                <a:gd name="T29" fmla="*/ 2147483646 h 40"/>
                <a:gd name="T30" fmla="*/ 2147483646 w 39"/>
                <a:gd name="T31" fmla="*/ 2147483646 h 40"/>
                <a:gd name="T32" fmla="*/ 2147483646 w 39"/>
                <a:gd name="T33" fmla="*/ 2147483646 h 40"/>
                <a:gd name="T34" fmla="*/ 2147483646 w 39"/>
                <a:gd name="T35" fmla="*/ 2147483646 h 40"/>
                <a:gd name="T36" fmla="*/ 2147483646 w 39"/>
                <a:gd name="T37" fmla="*/ 2147483646 h 40"/>
                <a:gd name="T38" fmla="*/ 2147483646 w 39"/>
                <a:gd name="T39" fmla="*/ 2147483646 h 40"/>
                <a:gd name="T40" fmla="*/ 2147483646 w 39"/>
                <a:gd name="T41" fmla="*/ 2147483646 h 40"/>
                <a:gd name="T42" fmla="*/ 2147483646 w 39"/>
                <a:gd name="T43" fmla="*/ 2147483646 h 40"/>
                <a:gd name="T44" fmla="*/ 2147483646 w 39"/>
                <a:gd name="T45" fmla="*/ 2147483646 h 40"/>
                <a:gd name="T46" fmla="*/ 2147483646 w 39"/>
                <a:gd name="T47" fmla="*/ 2147483646 h 40"/>
                <a:gd name="T48" fmla="*/ 2147483646 w 39"/>
                <a:gd name="T49" fmla="*/ 2147483646 h 40"/>
                <a:gd name="T50" fmla="*/ 2147483646 w 39"/>
                <a:gd name="T51" fmla="*/ 2147483646 h 40"/>
                <a:gd name="T52" fmla="*/ 2147483646 w 39"/>
                <a:gd name="T53" fmla="*/ 2147483646 h 40"/>
                <a:gd name="T54" fmla="*/ 2147483646 w 39"/>
                <a:gd name="T55" fmla="*/ 2147483646 h 40"/>
                <a:gd name="T56" fmla="*/ 2147483646 w 39"/>
                <a:gd name="T57" fmla="*/ 2147483646 h 40"/>
                <a:gd name="T58" fmla="*/ 2147483646 w 39"/>
                <a:gd name="T59" fmla="*/ 2147483646 h 40"/>
                <a:gd name="T60" fmla="*/ 2147483646 w 39"/>
                <a:gd name="T61" fmla="*/ 2147483646 h 40"/>
                <a:gd name="T62" fmla="*/ 2147483646 w 39"/>
                <a:gd name="T63" fmla="*/ 0 h 40"/>
                <a:gd name="T64" fmla="*/ 2147483646 w 39"/>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0">
                  <a:moveTo>
                    <a:pt x="19" y="0"/>
                  </a:moveTo>
                  <a:lnTo>
                    <a:pt x="15" y="0"/>
                  </a:lnTo>
                  <a:lnTo>
                    <a:pt x="12" y="1"/>
                  </a:lnTo>
                  <a:lnTo>
                    <a:pt x="8" y="4"/>
                  </a:lnTo>
                  <a:lnTo>
                    <a:pt x="6" y="6"/>
                  </a:lnTo>
                  <a:lnTo>
                    <a:pt x="3" y="10"/>
                  </a:lnTo>
                  <a:lnTo>
                    <a:pt x="1" y="12"/>
                  </a:lnTo>
                  <a:lnTo>
                    <a:pt x="0" y="15"/>
                  </a:lnTo>
                  <a:lnTo>
                    <a:pt x="0" y="20"/>
                  </a:lnTo>
                  <a:lnTo>
                    <a:pt x="0" y="24"/>
                  </a:lnTo>
                  <a:lnTo>
                    <a:pt x="1" y="27"/>
                  </a:lnTo>
                  <a:lnTo>
                    <a:pt x="3" y="31"/>
                  </a:lnTo>
                  <a:lnTo>
                    <a:pt x="6" y="34"/>
                  </a:lnTo>
                  <a:lnTo>
                    <a:pt x="8" y="36"/>
                  </a:lnTo>
                  <a:lnTo>
                    <a:pt x="12" y="38"/>
                  </a:lnTo>
                  <a:lnTo>
                    <a:pt x="15" y="39"/>
                  </a:lnTo>
                  <a:lnTo>
                    <a:pt x="19" y="40"/>
                  </a:lnTo>
                  <a:lnTo>
                    <a:pt x="24" y="39"/>
                  </a:lnTo>
                  <a:lnTo>
                    <a:pt x="27" y="38"/>
                  </a:lnTo>
                  <a:lnTo>
                    <a:pt x="31" y="36"/>
                  </a:lnTo>
                  <a:lnTo>
                    <a:pt x="33" y="34"/>
                  </a:lnTo>
                  <a:lnTo>
                    <a:pt x="35" y="31"/>
                  </a:lnTo>
                  <a:lnTo>
                    <a:pt x="38" y="27"/>
                  </a:lnTo>
                  <a:lnTo>
                    <a:pt x="39" y="24"/>
                  </a:lnTo>
                  <a:lnTo>
                    <a:pt x="39" y="20"/>
                  </a:lnTo>
                  <a:lnTo>
                    <a:pt x="39" y="15"/>
                  </a:lnTo>
                  <a:lnTo>
                    <a:pt x="38" y="12"/>
                  </a:lnTo>
                  <a:lnTo>
                    <a:pt x="35" y="10"/>
                  </a:lnTo>
                  <a:lnTo>
                    <a:pt x="33" y="6"/>
                  </a:lnTo>
                  <a:lnTo>
                    <a:pt x="31" y="4"/>
                  </a:lnTo>
                  <a:lnTo>
                    <a:pt x="27" y="1"/>
                  </a:lnTo>
                  <a:lnTo>
                    <a:pt x="24"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86" name="Freeform 81">
              <a:extLst>
                <a:ext uri="{FF2B5EF4-FFF2-40B4-BE49-F238E27FC236}">
                  <a16:creationId xmlns:a16="http://schemas.microsoft.com/office/drawing/2014/main" id="{12962456-6410-3841-6D9F-04B1C105F8E0}"/>
                </a:ext>
              </a:extLst>
            </p:cNvPr>
            <p:cNvSpPr>
              <a:spLocks/>
            </p:cNvSpPr>
            <p:nvPr/>
          </p:nvSpPr>
          <p:spPr bwMode="auto">
            <a:xfrm>
              <a:off x="5042966" y="6250180"/>
              <a:ext cx="60337" cy="65100"/>
            </a:xfrm>
            <a:custGeom>
              <a:avLst/>
              <a:gdLst>
                <a:gd name="T0" fmla="*/ 2147483646 w 38"/>
                <a:gd name="T1" fmla="*/ 0 h 41"/>
                <a:gd name="T2" fmla="*/ 2147483646 w 38"/>
                <a:gd name="T3" fmla="*/ 2147483646 h 41"/>
                <a:gd name="T4" fmla="*/ 2147483646 w 38"/>
                <a:gd name="T5" fmla="*/ 2147483646 h 41"/>
                <a:gd name="T6" fmla="*/ 2147483646 w 38"/>
                <a:gd name="T7" fmla="*/ 2147483646 h 41"/>
                <a:gd name="T8" fmla="*/ 2147483646 w 38"/>
                <a:gd name="T9" fmla="*/ 2147483646 h 41"/>
                <a:gd name="T10" fmla="*/ 2147483646 w 38"/>
                <a:gd name="T11" fmla="*/ 2147483646 h 41"/>
                <a:gd name="T12" fmla="*/ 2147483646 w 38"/>
                <a:gd name="T13" fmla="*/ 2147483646 h 41"/>
                <a:gd name="T14" fmla="*/ 0 w 38"/>
                <a:gd name="T15" fmla="*/ 2147483646 h 41"/>
                <a:gd name="T16" fmla="*/ 0 w 38"/>
                <a:gd name="T17" fmla="*/ 2147483646 h 41"/>
                <a:gd name="T18" fmla="*/ 0 w 38"/>
                <a:gd name="T19" fmla="*/ 2147483646 h 41"/>
                <a:gd name="T20" fmla="*/ 2147483646 w 38"/>
                <a:gd name="T21" fmla="*/ 2147483646 h 41"/>
                <a:gd name="T22" fmla="*/ 2147483646 w 38"/>
                <a:gd name="T23" fmla="*/ 2147483646 h 41"/>
                <a:gd name="T24" fmla="*/ 2147483646 w 38"/>
                <a:gd name="T25" fmla="*/ 2147483646 h 41"/>
                <a:gd name="T26" fmla="*/ 2147483646 w 38"/>
                <a:gd name="T27" fmla="*/ 2147483646 h 41"/>
                <a:gd name="T28" fmla="*/ 2147483646 w 38"/>
                <a:gd name="T29" fmla="*/ 2147483646 h 41"/>
                <a:gd name="T30" fmla="*/ 2147483646 w 38"/>
                <a:gd name="T31" fmla="*/ 2147483646 h 41"/>
                <a:gd name="T32" fmla="*/ 2147483646 w 38"/>
                <a:gd name="T33" fmla="*/ 2147483646 h 41"/>
                <a:gd name="T34" fmla="*/ 2147483646 w 38"/>
                <a:gd name="T35" fmla="*/ 2147483646 h 41"/>
                <a:gd name="T36" fmla="*/ 2147483646 w 38"/>
                <a:gd name="T37" fmla="*/ 2147483646 h 41"/>
                <a:gd name="T38" fmla="*/ 2147483646 w 38"/>
                <a:gd name="T39" fmla="*/ 2147483646 h 41"/>
                <a:gd name="T40" fmla="*/ 2147483646 w 38"/>
                <a:gd name="T41" fmla="*/ 2147483646 h 41"/>
                <a:gd name="T42" fmla="*/ 2147483646 w 38"/>
                <a:gd name="T43" fmla="*/ 2147483646 h 41"/>
                <a:gd name="T44" fmla="*/ 2147483646 w 38"/>
                <a:gd name="T45" fmla="*/ 2147483646 h 41"/>
                <a:gd name="T46" fmla="*/ 2147483646 w 38"/>
                <a:gd name="T47" fmla="*/ 2147483646 h 41"/>
                <a:gd name="T48" fmla="*/ 2147483646 w 38"/>
                <a:gd name="T49" fmla="*/ 2147483646 h 41"/>
                <a:gd name="T50" fmla="*/ 2147483646 w 38"/>
                <a:gd name="T51" fmla="*/ 2147483646 h 41"/>
                <a:gd name="T52" fmla="*/ 2147483646 w 38"/>
                <a:gd name="T53" fmla="*/ 2147483646 h 41"/>
                <a:gd name="T54" fmla="*/ 2147483646 w 38"/>
                <a:gd name="T55" fmla="*/ 2147483646 h 41"/>
                <a:gd name="T56" fmla="*/ 2147483646 w 38"/>
                <a:gd name="T57" fmla="*/ 2147483646 h 41"/>
                <a:gd name="T58" fmla="*/ 2147483646 w 38"/>
                <a:gd name="T59" fmla="*/ 2147483646 h 41"/>
                <a:gd name="T60" fmla="*/ 2147483646 w 38"/>
                <a:gd name="T61" fmla="*/ 2147483646 h 41"/>
                <a:gd name="T62" fmla="*/ 2147483646 w 38"/>
                <a:gd name="T63" fmla="*/ 2147483646 h 41"/>
                <a:gd name="T64" fmla="*/ 2147483646 w 38"/>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1">
                  <a:moveTo>
                    <a:pt x="19" y="0"/>
                  </a:moveTo>
                  <a:lnTo>
                    <a:pt x="15" y="1"/>
                  </a:lnTo>
                  <a:lnTo>
                    <a:pt x="12" y="3"/>
                  </a:lnTo>
                  <a:lnTo>
                    <a:pt x="8" y="4"/>
                  </a:lnTo>
                  <a:lnTo>
                    <a:pt x="5" y="6"/>
                  </a:lnTo>
                  <a:lnTo>
                    <a:pt x="2" y="10"/>
                  </a:lnTo>
                  <a:lnTo>
                    <a:pt x="1" y="13"/>
                  </a:lnTo>
                  <a:lnTo>
                    <a:pt x="0" y="17"/>
                  </a:lnTo>
                  <a:lnTo>
                    <a:pt x="0" y="21"/>
                  </a:lnTo>
                  <a:lnTo>
                    <a:pt x="0" y="25"/>
                  </a:lnTo>
                  <a:lnTo>
                    <a:pt x="1" y="28"/>
                  </a:lnTo>
                  <a:lnTo>
                    <a:pt x="2" y="32"/>
                  </a:lnTo>
                  <a:lnTo>
                    <a:pt x="5" y="35"/>
                  </a:lnTo>
                  <a:lnTo>
                    <a:pt x="8" y="38"/>
                  </a:lnTo>
                  <a:lnTo>
                    <a:pt x="12" y="39"/>
                  </a:lnTo>
                  <a:lnTo>
                    <a:pt x="15" y="40"/>
                  </a:lnTo>
                  <a:lnTo>
                    <a:pt x="19" y="41"/>
                  </a:lnTo>
                  <a:lnTo>
                    <a:pt x="23" y="40"/>
                  </a:lnTo>
                  <a:lnTo>
                    <a:pt x="27" y="39"/>
                  </a:lnTo>
                  <a:lnTo>
                    <a:pt x="30" y="38"/>
                  </a:lnTo>
                  <a:lnTo>
                    <a:pt x="33" y="35"/>
                  </a:lnTo>
                  <a:lnTo>
                    <a:pt x="35" y="32"/>
                  </a:lnTo>
                  <a:lnTo>
                    <a:pt x="37" y="28"/>
                  </a:lnTo>
                  <a:lnTo>
                    <a:pt x="38" y="25"/>
                  </a:lnTo>
                  <a:lnTo>
                    <a:pt x="38" y="21"/>
                  </a:lnTo>
                  <a:lnTo>
                    <a:pt x="38" y="17"/>
                  </a:lnTo>
                  <a:lnTo>
                    <a:pt x="37" y="13"/>
                  </a:lnTo>
                  <a:lnTo>
                    <a:pt x="35" y="10"/>
                  </a:lnTo>
                  <a:lnTo>
                    <a:pt x="33" y="6"/>
                  </a:lnTo>
                  <a:lnTo>
                    <a:pt x="30" y="4"/>
                  </a:lnTo>
                  <a:lnTo>
                    <a:pt x="27" y="3"/>
                  </a:lnTo>
                  <a:lnTo>
                    <a:pt x="23"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87" name="Freeform 82">
              <a:extLst>
                <a:ext uri="{FF2B5EF4-FFF2-40B4-BE49-F238E27FC236}">
                  <a16:creationId xmlns:a16="http://schemas.microsoft.com/office/drawing/2014/main" id="{5A5D5DB7-A403-FF09-FE23-67CA793252E9}"/>
                </a:ext>
              </a:extLst>
            </p:cNvPr>
            <p:cNvSpPr>
              <a:spLocks/>
            </p:cNvSpPr>
            <p:nvPr/>
          </p:nvSpPr>
          <p:spPr bwMode="auto">
            <a:xfrm>
              <a:off x="5042966" y="6250180"/>
              <a:ext cx="60337" cy="65100"/>
            </a:xfrm>
            <a:custGeom>
              <a:avLst/>
              <a:gdLst>
                <a:gd name="T0" fmla="*/ 2147483646 w 38"/>
                <a:gd name="T1" fmla="*/ 0 h 41"/>
                <a:gd name="T2" fmla="*/ 2147483646 w 38"/>
                <a:gd name="T3" fmla="*/ 2147483646 h 41"/>
                <a:gd name="T4" fmla="*/ 2147483646 w 38"/>
                <a:gd name="T5" fmla="*/ 2147483646 h 41"/>
                <a:gd name="T6" fmla="*/ 2147483646 w 38"/>
                <a:gd name="T7" fmla="*/ 2147483646 h 41"/>
                <a:gd name="T8" fmla="*/ 2147483646 w 38"/>
                <a:gd name="T9" fmla="*/ 2147483646 h 41"/>
                <a:gd name="T10" fmla="*/ 2147483646 w 38"/>
                <a:gd name="T11" fmla="*/ 2147483646 h 41"/>
                <a:gd name="T12" fmla="*/ 2147483646 w 38"/>
                <a:gd name="T13" fmla="*/ 2147483646 h 41"/>
                <a:gd name="T14" fmla="*/ 0 w 38"/>
                <a:gd name="T15" fmla="*/ 2147483646 h 41"/>
                <a:gd name="T16" fmla="*/ 0 w 38"/>
                <a:gd name="T17" fmla="*/ 2147483646 h 41"/>
                <a:gd name="T18" fmla="*/ 0 w 38"/>
                <a:gd name="T19" fmla="*/ 2147483646 h 41"/>
                <a:gd name="T20" fmla="*/ 2147483646 w 38"/>
                <a:gd name="T21" fmla="*/ 2147483646 h 41"/>
                <a:gd name="T22" fmla="*/ 2147483646 w 38"/>
                <a:gd name="T23" fmla="*/ 2147483646 h 41"/>
                <a:gd name="T24" fmla="*/ 2147483646 w 38"/>
                <a:gd name="T25" fmla="*/ 2147483646 h 41"/>
                <a:gd name="T26" fmla="*/ 2147483646 w 38"/>
                <a:gd name="T27" fmla="*/ 2147483646 h 41"/>
                <a:gd name="T28" fmla="*/ 2147483646 w 38"/>
                <a:gd name="T29" fmla="*/ 2147483646 h 41"/>
                <a:gd name="T30" fmla="*/ 2147483646 w 38"/>
                <a:gd name="T31" fmla="*/ 2147483646 h 41"/>
                <a:gd name="T32" fmla="*/ 2147483646 w 38"/>
                <a:gd name="T33" fmla="*/ 2147483646 h 41"/>
                <a:gd name="T34" fmla="*/ 2147483646 w 38"/>
                <a:gd name="T35" fmla="*/ 2147483646 h 41"/>
                <a:gd name="T36" fmla="*/ 2147483646 w 38"/>
                <a:gd name="T37" fmla="*/ 2147483646 h 41"/>
                <a:gd name="T38" fmla="*/ 2147483646 w 38"/>
                <a:gd name="T39" fmla="*/ 2147483646 h 41"/>
                <a:gd name="T40" fmla="*/ 2147483646 w 38"/>
                <a:gd name="T41" fmla="*/ 2147483646 h 41"/>
                <a:gd name="T42" fmla="*/ 2147483646 w 38"/>
                <a:gd name="T43" fmla="*/ 2147483646 h 41"/>
                <a:gd name="T44" fmla="*/ 2147483646 w 38"/>
                <a:gd name="T45" fmla="*/ 2147483646 h 41"/>
                <a:gd name="T46" fmla="*/ 2147483646 w 38"/>
                <a:gd name="T47" fmla="*/ 2147483646 h 41"/>
                <a:gd name="T48" fmla="*/ 2147483646 w 38"/>
                <a:gd name="T49" fmla="*/ 2147483646 h 41"/>
                <a:gd name="T50" fmla="*/ 2147483646 w 38"/>
                <a:gd name="T51" fmla="*/ 2147483646 h 41"/>
                <a:gd name="T52" fmla="*/ 2147483646 w 38"/>
                <a:gd name="T53" fmla="*/ 2147483646 h 41"/>
                <a:gd name="T54" fmla="*/ 2147483646 w 38"/>
                <a:gd name="T55" fmla="*/ 2147483646 h 41"/>
                <a:gd name="T56" fmla="*/ 2147483646 w 38"/>
                <a:gd name="T57" fmla="*/ 2147483646 h 41"/>
                <a:gd name="T58" fmla="*/ 2147483646 w 38"/>
                <a:gd name="T59" fmla="*/ 2147483646 h 41"/>
                <a:gd name="T60" fmla="*/ 2147483646 w 38"/>
                <a:gd name="T61" fmla="*/ 2147483646 h 41"/>
                <a:gd name="T62" fmla="*/ 2147483646 w 38"/>
                <a:gd name="T63" fmla="*/ 2147483646 h 41"/>
                <a:gd name="T64" fmla="*/ 2147483646 w 38"/>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1">
                  <a:moveTo>
                    <a:pt x="19" y="0"/>
                  </a:moveTo>
                  <a:lnTo>
                    <a:pt x="15" y="1"/>
                  </a:lnTo>
                  <a:lnTo>
                    <a:pt x="12" y="3"/>
                  </a:lnTo>
                  <a:lnTo>
                    <a:pt x="8" y="4"/>
                  </a:lnTo>
                  <a:lnTo>
                    <a:pt x="5" y="6"/>
                  </a:lnTo>
                  <a:lnTo>
                    <a:pt x="2" y="10"/>
                  </a:lnTo>
                  <a:lnTo>
                    <a:pt x="1" y="13"/>
                  </a:lnTo>
                  <a:lnTo>
                    <a:pt x="0" y="17"/>
                  </a:lnTo>
                  <a:lnTo>
                    <a:pt x="0" y="21"/>
                  </a:lnTo>
                  <a:lnTo>
                    <a:pt x="0" y="25"/>
                  </a:lnTo>
                  <a:lnTo>
                    <a:pt x="1" y="28"/>
                  </a:lnTo>
                  <a:lnTo>
                    <a:pt x="2" y="32"/>
                  </a:lnTo>
                  <a:lnTo>
                    <a:pt x="5" y="35"/>
                  </a:lnTo>
                  <a:lnTo>
                    <a:pt x="8" y="38"/>
                  </a:lnTo>
                  <a:lnTo>
                    <a:pt x="12" y="39"/>
                  </a:lnTo>
                  <a:lnTo>
                    <a:pt x="15" y="40"/>
                  </a:lnTo>
                  <a:lnTo>
                    <a:pt x="19" y="41"/>
                  </a:lnTo>
                  <a:lnTo>
                    <a:pt x="23" y="40"/>
                  </a:lnTo>
                  <a:lnTo>
                    <a:pt x="27" y="39"/>
                  </a:lnTo>
                  <a:lnTo>
                    <a:pt x="30" y="38"/>
                  </a:lnTo>
                  <a:lnTo>
                    <a:pt x="33" y="35"/>
                  </a:lnTo>
                  <a:lnTo>
                    <a:pt x="35" y="32"/>
                  </a:lnTo>
                  <a:lnTo>
                    <a:pt x="37" y="28"/>
                  </a:lnTo>
                  <a:lnTo>
                    <a:pt x="38" y="25"/>
                  </a:lnTo>
                  <a:lnTo>
                    <a:pt x="38" y="21"/>
                  </a:lnTo>
                  <a:lnTo>
                    <a:pt x="38" y="17"/>
                  </a:lnTo>
                  <a:lnTo>
                    <a:pt x="37" y="13"/>
                  </a:lnTo>
                  <a:lnTo>
                    <a:pt x="35" y="10"/>
                  </a:lnTo>
                  <a:lnTo>
                    <a:pt x="33" y="6"/>
                  </a:lnTo>
                  <a:lnTo>
                    <a:pt x="30" y="4"/>
                  </a:lnTo>
                  <a:lnTo>
                    <a:pt x="27" y="3"/>
                  </a:lnTo>
                  <a:lnTo>
                    <a:pt x="23"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88" name="Freeform 83">
              <a:extLst>
                <a:ext uri="{FF2B5EF4-FFF2-40B4-BE49-F238E27FC236}">
                  <a16:creationId xmlns:a16="http://schemas.microsoft.com/office/drawing/2014/main" id="{56AF7A77-7D80-2AF6-51CF-D4B1B1E9EDDA}"/>
                </a:ext>
              </a:extLst>
            </p:cNvPr>
            <p:cNvSpPr>
              <a:spLocks/>
            </p:cNvSpPr>
            <p:nvPr/>
          </p:nvSpPr>
          <p:spPr bwMode="auto">
            <a:xfrm>
              <a:off x="6776847" y="4738591"/>
              <a:ext cx="65100" cy="63512"/>
            </a:xfrm>
            <a:custGeom>
              <a:avLst/>
              <a:gdLst>
                <a:gd name="T0" fmla="*/ 2147483646 w 41"/>
                <a:gd name="T1" fmla="*/ 0 h 40"/>
                <a:gd name="T2" fmla="*/ 2147483646 w 41"/>
                <a:gd name="T3" fmla="*/ 0 h 40"/>
                <a:gd name="T4" fmla="*/ 2147483646 w 41"/>
                <a:gd name="T5" fmla="*/ 2147483646 h 40"/>
                <a:gd name="T6" fmla="*/ 2147483646 w 41"/>
                <a:gd name="T7" fmla="*/ 2147483646 h 40"/>
                <a:gd name="T8" fmla="*/ 2147483646 w 41"/>
                <a:gd name="T9" fmla="*/ 2147483646 h 40"/>
                <a:gd name="T10" fmla="*/ 2147483646 w 41"/>
                <a:gd name="T11" fmla="*/ 2147483646 h 40"/>
                <a:gd name="T12" fmla="*/ 2147483646 w 41"/>
                <a:gd name="T13" fmla="*/ 2147483646 h 40"/>
                <a:gd name="T14" fmla="*/ 0 w 41"/>
                <a:gd name="T15" fmla="*/ 2147483646 h 40"/>
                <a:gd name="T16" fmla="*/ 0 w 41"/>
                <a:gd name="T17" fmla="*/ 2147483646 h 40"/>
                <a:gd name="T18" fmla="*/ 0 w 41"/>
                <a:gd name="T19" fmla="*/ 2147483646 h 40"/>
                <a:gd name="T20" fmla="*/ 2147483646 w 41"/>
                <a:gd name="T21" fmla="*/ 2147483646 h 40"/>
                <a:gd name="T22" fmla="*/ 2147483646 w 41"/>
                <a:gd name="T23" fmla="*/ 2147483646 h 40"/>
                <a:gd name="T24" fmla="*/ 2147483646 w 41"/>
                <a:gd name="T25" fmla="*/ 2147483646 h 40"/>
                <a:gd name="T26" fmla="*/ 2147483646 w 41"/>
                <a:gd name="T27" fmla="*/ 2147483646 h 40"/>
                <a:gd name="T28" fmla="*/ 2147483646 w 41"/>
                <a:gd name="T29" fmla="*/ 2147483646 h 40"/>
                <a:gd name="T30" fmla="*/ 2147483646 w 41"/>
                <a:gd name="T31" fmla="*/ 2147483646 h 40"/>
                <a:gd name="T32" fmla="*/ 2147483646 w 41"/>
                <a:gd name="T33" fmla="*/ 2147483646 h 40"/>
                <a:gd name="T34" fmla="*/ 2147483646 w 41"/>
                <a:gd name="T35" fmla="*/ 2147483646 h 40"/>
                <a:gd name="T36" fmla="*/ 2147483646 w 41"/>
                <a:gd name="T37" fmla="*/ 2147483646 h 40"/>
                <a:gd name="T38" fmla="*/ 2147483646 w 41"/>
                <a:gd name="T39" fmla="*/ 2147483646 h 40"/>
                <a:gd name="T40" fmla="*/ 2147483646 w 41"/>
                <a:gd name="T41" fmla="*/ 2147483646 h 40"/>
                <a:gd name="T42" fmla="*/ 2147483646 w 41"/>
                <a:gd name="T43" fmla="*/ 2147483646 h 40"/>
                <a:gd name="T44" fmla="*/ 2147483646 w 41"/>
                <a:gd name="T45" fmla="*/ 2147483646 h 40"/>
                <a:gd name="T46" fmla="*/ 2147483646 w 41"/>
                <a:gd name="T47" fmla="*/ 2147483646 h 40"/>
                <a:gd name="T48" fmla="*/ 2147483646 w 41"/>
                <a:gd name="T49" fmla="*/ 2147483646 h 40"/>
                <a:gd name="T50" fmla="*/ 2147483646 w 41"/>
                <a:gd name="T51" fmla="*/ 2147483646 h 40"/>
                <a:gd name="T52" fmla="*/ 2147483646 w 41"/>
                <a:gd name="T53" fmla="*/ 2147483646 h 40"/>
                <a:gd name="T54" fmla="*/ 2147483646 w 41"/>
                <a:gd name="T55" fmla="*/ 2147483646 h 40"/>
                <a:gd name="T56" fmla="*/ 2147483646 w 41"/>
                <a:gd name="T57" fmla="*/ 2147483646 h 40"/>
                <a:gd name="T58" fmla="*/ 2147483646 w 41"/>
                <a:gd name="T59" fmla="*/ 2147483646 h 40"/>
                <a:gd name="T60" fmla="*/ 2147483646 w 41"/>
                <a:gd name="T61" fmla="*/ 2147483646 h 40"/>
                <a:gd name="T62" fmla="*/ 2147483646 w 41"/>
                <a:gd name="T63" fmla="*/ 0 h 40"/>
                <a:gd name="T64" fmla="*/ 2147483646 w 41"/>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40">
                  <a:moveTo>
                    <a:pt x="20" y="0"/>
                  </a:moveTo>
                  <a:lnTo>
                    <a:pt x="17" y="0"/>
                  </a:lnTo>
                  <a:lnTo>
                    <a:pt x="13" y="1"/>
                  </a:lnTo>
                  <a:lnTo>
                    <a:pt x="10" y="4"/>
                  </a:lnTo>
                  <a:lnTo>
                    <a:pt x="6" y="6"/>
                  </a:lnTo>
                  <a:lnTo>
                    <a:pt x="4" y="8"/>
                  </a:lnTo>
                  <a:lnTo>
                    <a:pt x="2" y="12"/>
                  </a:lnTo>
                  <a:lnTo>
                    <a:pt x="0" y="15"/>
                  </a:lnTo>
                  <a:lnTo>
                    <a:pt x="0" y="20"/>
                  </a:lnTo>
                  <a:lnTo>
                    <a:pt x="0" y="23"/>
                  </a:lnTo>
                  <a:lnTo>
                    <a:pt x="2" y="28"/>
                  </a:lnTo>
                  <a:lnTo>
                    <a:pt x="4" y="30"/>
                  </a:lnTo>
                  <a:lnTo>
                    <a:pt x="6" y="34"/>
                  </a:lnTo>
                  <a:lnTo>
                    <a:pt x="10" y="36"/>
                  </a:lnTo>
                  <a:lnTo>
                    <a:pt x="13" y="39"/>
                  </a:lnTo>
                  <a:lnTo>
                    <a:pt x="17" y="40"/>
                  </a:lnTo>
                  <a:lnTo>
                    <a:pt x="20" y="40"/>
                  </a:lnTo>
                  <a:lnTo>
                    <a:pt x="25" y="40"/>
                  </a:lnTo>
                  <a:lnTo>
                    <a:pt x="28" y="39"/>
                  </a:lnTo>
                  <a:lnTo>
                    <a:pt x="32" y="36"/>
                  </a:lnTo>
                  <a:lnTo>
                    <a:pt x="34" y="34"/>
                  </a:lnTo>
                  <a:lnTo>
                    <a:pt x="38" y="30"/>
                  </a:lnTo>
                  <a:lnTo>
                    <a:pt x="39" y="28"/>
                  </a:lnTo>
                  <a:lnTo>
                    <a:pt x="40" y="23"/>
                  </a:lnTo>
                  <a:lnTo>
                    <a:pt x="41" y="20"/>
                  </a:lnTo>
                  <a:lnTo>
                    <a:pt x="40" y="15"/>
                  </a:lnTo>
                  <a:lnTo>
                    <a:pt x="39" y="12"/>
                  </a:lnTo>
                  <a:lnTo>
                    <a:pt x="38" y="8"/>
                  </a:lnTo>
                  <a:lnTo>
                    <a:pt x="34" y="6"/>
                  </a:lnTo>
                  <a:lnTo>
                    <a:pt x="32" y="4"/>
                  </a:lnTo>
                  <a:lnTo>
                    <a:pt x="28" y="1"/>
                  </a:lnTo>
                  <a:lnTo>
                    <a:pt x="25"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89" name="Freeform 84">
              <a:extLst>
                <a:ext uri="{FF2B5EF4-FFF2-40B4-BE49-F238E27FC236}">
                  <a16:creationId xmlns:a16="http://schemas.microsoft.com/office/drawing/2014/main" id="{369D8F49-32DF-5F5E-5BA5-41FFFFC342CB}"/>
                </a:ext>
              </a:extLst>
            </p:cNvPr>
            <p:cNvSpPr>
              <a:spLocks/>
            </p:cNvSpPr>
            <p:nvPr/>
          </p:nvSpPr>
          <p:spPr bwMode="auto">
            <a:xfrm>
              <a:off x="6776847" y="4738591"/>
              <a:ext cx="65100" cy="63512"/>
            </a:xfrm>
            <a:custGeom>
              <a:avLst/>
              <a:gdLst>
                <a:gd name="T0" fmla="*/ 2147483646 w 41"/>
                <a:gd name="T1" fmla="*/ 0 h 40"/>
                <a:gd name="T2" fmla="*/ 2147483646 w 41"/>
                <a:gd name="T3" fmla="*/ 0 h 40"/>
                <a:gd name="T4" fmla="*/ 2147483646 w 41"/>
                <a:gd name="T5" fmla="*/ 2147483646 h 40"/>
                <a:gd name="T6" fmla="*/ 2147483646 w 41"/>
                <a:gd name="T7" fmla="*/ 2147483646 h 40"/>
                <a:gd name="T8" fmla="*/ 2147483646 w 41"/>
                <a:gd name="T9" fmla="*/ 2147483646 h 40"/>
                <a:gd name="T10" fmla="*/ 2147483646 w 41"/>
                <a:gd name="T11" fmla="*/ 2147483646 h 40"/>
                <a:gd name="T12" fmla="*/ 2147483646 w 41"/>
                <a:gd name="T13" fmla="*/ 2147483646 h 40"/>
                <a:gd name="T14" fmla="*/ 0 w 41"/>
                <a:gd name="T15" fmla="*/ 2147483646 h 40"/>
                <a:gd name="T16" fmla="*/ 0 w 41"/>
                <a:gd name="T17" fmla="*/ 2147483646 h 40"/>
                <a:gd name="T18" fmla="*/ 0 w 41"/>
                <a:gd name="T19" fmla="*/ 2147483646 h 40"/>
                <a:gd name="T20" fmla="*/ 2147483646 w 41"/>
                <a:gd name="T21" fmla="*/ 2147483646 h 40"/>
                <a:gd name="T22" fmla="*/ 2147483646 w 41"/>
                <a:gd name="T23" fmla="*/ 2147483646 h 40"/>
                <a:gd name="T24" fmla="*/ 2147483646 w 41"/>
                <a:gd name="T25" fmla="*/ 2147483646 h 40"/>
                <a:gd name="T26" fmla="*/ 2147483646 w 41"/>
                <a:gd name="T27" fmla="*/ 2147483646 h 40"/>
                <a:gd name="T28" fmla="*/ 2147483646 w 41"/>
                <a:gd name="T29" fmla="*/ 2147483646 h 40"/>
                <a:gd name="T30" fmla="*/ 2147483646 w 41"/>
                <a:gd name="T31" fmla="*/ 2147483646 h 40"/>
                <a:gd name="T32" fmla="*/ 2147483646 w 41"/>
                <a:gd name="T33" fmla="*/ 2147483646 h 40"/>
                <a:gd name="T34" fmla="*/ 2147483646 w 41"/>
                <a:gd name="T35" fmla="*/ 2147483646 h 40"/>
                <a:gd name="T36" fmla="*/ 2147483646 w 41"/>
                <a:gd name="T37" fmla="*/ 2147483646 h 40"/>
                <a:gd name="T38" fmla="*/ 2147483646 w 41"/>
                <a:gd name="T39" fmla="*/ 2147483646 h 40"/>
                <a:gd name="T40" fmla="*/ 2147483646 w 41"/>
                <a:gd name="T41" fmla="*/ 2147483646 h 40"/>
                <a:gd name="T42" fmla="*/ 2147483646 w 41"/>
                <a:gd name="T43" fmla="*/ 2147483646 h 40"/>
                <a:gd name="T44" fmla="*/ 2147483646 w 41"/>
                <a:gd name="T45" fmla="*/ 2147483646 h 40"/>
                <a:gd name="T46" fmla="*/ 2147483646 w 41"/>
                <a:gd name="T47" fmla="*/ 2147483646 h 40"/>
                <a:gd name="T48" fmla="*/ 2147483646 w 41"/>
                <a:gd name="T49" fmla="*/ 2147483646 h 40"/>
                <a:gd name="T50" fmla="*/ 2147483646 w 41"/>
                <a:gd name="T51" fmla="*/ 2147483646 h 40"/>
                <a:gd name="T52" fmla="*/ 2147483646 w 41"/>
                <a:gd name="T53" fmla="*/ 2147483646 h 40"/>
                <a:gd name="T54" fmla="*/ 2147483646 w 41"/>
                <a:gd name="T55" fmla="*/ 2147483646 h 40"/>
                <a:gd name="T56" fmla="*/ 2147483646 w 41"/>
                <a:gd name="T57" fmla="*/ 2147483646 h 40"/>
                <a:gd name="T58" fmla="*/ 2147483646 w 41"/>
                <a:gd name="T59" fmla="*/ 2147483646 h 40"/>
                <a:gd name="T60" fmla="*/ 2147483646 w 41"/>
                <a:gd name="T61" fmla="*/ 2147483646 h 40"/>
                <a:gd name="T62" fmla="*/ 2147483646 w 41"/>
                <a:gd name="T63" fmla="*/ 0 h 40"/>
                <a:gd name="T64" fmla="*/ 2147483646 w 41"/>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40">
                  <a:moveTo>
                    <a:pt x="20" y="0"/>
                  </a:moveTo>
                  <a:lnTo>
                    <a:pt x="17" y="0"/>
                  </a:lnTo>
                  <a:lnTo>
                    <a:pt x="13" y="1"/>
                  </a:lnTo>
                  <a:lnTo>
                    <a:pt x="10" y="4"/>
                  </a:lnTo>
                  <a:lnTo>
                    <a:pt x="6" y="6"/>
                  </a:lnTo>
                  <a:lnTo>
                    <a:pt x="4" y="8"/>
                  </a:lnTo>
                  <a:lnTo>
                    <a:pt x="2" y="12"/>
                  </a:lnTo>
                  <a:lnTo>
                    <a:pt x="0" y="15"/>
                  </a:lnTo>
                  <a:lnTo>
                    <a:pt x="0" y="20"/>
                  </a:lnTo>
                  <a:lnTo>
                    <a:pt x="0" y="23"/>
                  </a:lnTo>
                  <a:lnTo>
                    <a:pt x="2" y="28"/>
                  </a:lnTo>
                  <a:lnTo>
                    <a:pt x="4" y="30"/>
                  </a:lnTo>
                  <a:lnTo>
                    <a:pt x="6" y="34"/>
                  </a:lnTo>
                  <a:lnTo>
                    <a:pt x="10" y="36"/>
                  </a:lnTo>
                  <a:lnTo>
                    <a:pt x="13" y="39"/>
                  </a:lnTo>
                  <a:lnTo>
                    <a:pt x="17" y="40"/>
                  </a:lnTo>
                  <a:lnTo>
                    <a:pt x="20" y="40"/>
                  </a:lnTo>
                  <a:lnTo>
                    <a:pt x="25" y="40"/>
                  </a:lnTo>
                  <a:lnTo>
                    <a:pt x="28" y="39"/>
                  </a:lnTo>
                  <a:lnTo>
                    <a:pt x="32" y="36"/>
                  </a:lnTo>
                  <a:lnTo>
                    <a:pt x="34" y="34"/>
                  </a:lnTo>
                  <a:lnTo>
                    <a:pt x="38" y="30"/>
                  </a:lnTo>
                  <a:lnTo>
                    <a:pt x="39" y="28"/>
                  </a:lnTo>
                  <a:lnTo>
                    <a:pt x="40" y="23"/>
                  </a:lnTo>
                  <a:lnTo>
                    <a:pt x="41" y="20"/>
                  </a:lnTo>
                  <a:lnTo>
                    <a:pt x="40" y="15"/>
                  </a:lnTo>
                  <a:lnTo>
                    <a:pt x="39" y="12"/>
                  </a:lnTo>
                  <a:lnTo>
                    <a:pt x="38" y="8"/>
                  </a:lnTo>
                  <a:lnTo>
                    <a:pt x="34" y="6"/>
                  </a:lnTo>
                  <a:lnTo>
                    <a:pt x="32" y="4"/>
                  </a:lnTo>
                  <a:lnTo>
                    <a:pt x="28" y="1"/>
                  </a:lnTo>
                  <a:lnTo>
                    <a:pt x="25"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90" name="Freeform 85">
              <a:extLst>
                <a:ext uri="{FF2B5EF4-FFF2-40B4-BE49-F238E27FC236}">
                  <a16:creationId xmlns:a16="http://schemas.microsoft.com/office/drawing/2014/main" id="{3CA3836B-99FE-73BA-F6F4-153C9515EB35}"/>
                </a:ext>
              </a:extLst>
            </p:cNvPr>
            <p:cNvSpPr>
              <a:spLocks/>
            </p:cNvSpPr>
            <p:nvPr/>
          </p:nvSpPr>
          <p:spPr bwMode="auto">
            <a:xfrm>
              <a:off x="6356079" y="4109821"/>
              <a:ext cx="60337" cy="60337"/>
            </a:xfrm>
            <a:custGeom>
              <a:avLst/>
              <a:gdLst>
                <a:gd name="T0" fmla="*/ 2147483646 w 38"/>
                <a:gd name="T1" fmla="*/ 0 h 38"/>
                <a:gd name="T2" fmla="*/ 2147483646 w 38"/>
                <a:gd name="T3" fmla="*/ 0 h 38"/>
                <a:gd name="T4" fmla="*/ 2147483646 w 38"/>
                <a:gd name="T5" fmla="*/ 2147483646 h 38"/>
                <a:gd name="T6" fmla="*/ 2147483646 w 38"/>
                <a:gd name="T7" fmla="*/ 2147483646 h 38"/>
                <a:gd name="T8" fmla="*/ 2147483646 w 38"/>
                <a:gd name="T9" fmla="*/ 2147483646 h 38"/>
                <a:gd name="T10" fmla="*/ 2147483646 w 38"/>
                <a:gd name="T11" fmla="*/ 2147483646 h 38"/>
                <a:gd name="T12" fmla="*/ 2147483646 w 38"/>
                <a:gd name="T13" fmla="*/ 2147483646 h 38"/>
                <a:gd name="T14" fmla="*/ 0 w 38"/>
                <a:gd name="T15" fmla="*/ 2147483646 h 38"/>
                <a:gd name="T16" fmla="*/ 0 w 38"/>
                <a:gd name="T17" fmla="*/ 2147483646 h 38"/>
                <a:gd name="T18" fmla="*/ 0 w 38"/>
                <a:gd name="T19" fmla="*/ 2147483646 h 38"/>
                <a:gd name="T20" fmla="*/ 2147483646 w 38"/>
                <a:gd name="T21" fmla="*/ 2147483646 h 38"/>
                <a:gd name="T22" fmla="*/ 2147483646 w 38"/>
                <a:gd name="T23" fmla="*/ 2147483646 h 38"/>
                <a:gd name="T24" fmla="*/ 2147483646 w 38"/>
                <a:gd name="T25" fmla="*/ 2147483646 h 38"/>
                <a:gd name="T26" fmla="*/ 2147483646 w 38"/>
                <a:gd name="T27" fmla="*/ 2147483646 h 38"/>
                <a:gd name="T28" fmla="*/ 2147483646 w 38"/>
                <a:gd name="T29" fmla="*/ 2147483646 h 38"/>
                <a:gd name="T30" fmla="*/ 2147483646 w 38"/>
                <a:gd name="T31" fmla="*/ 2147483646 h 38"/>
                <a:gd name="T32" fmla="*/ 2147483646 w 38"/>
                <a:gd name="T33" fmla="*/ 2147483646 h 38"/>
                <a:gd name="T34" fmla="*/ 2147483646 w 38"/>
                <a:gd name="T35" fmla="*/ 2147483646 h 38"/>
                <a:gd name="T36" fmla="*/ 2147483646 w 38"/>
                <a:gd name="T37" fmla="*/ 2147483646 h 38"/>
                <a:gd name="T38" fmla="*/ 2147483646 w 38"/>
                <a:gd name="T39" fmla="*/ 2147483646 h 38"/>
                <a:gd name="T40" fmla="*/ 2147483646 w 38"/>
                <a:gd name="T41" fmla="*/ 2147483646 h 38"/>
                <a:gd name="T42" fmla="*/ 2147483646 w 38"/>
                <a:gd name="T43" fmla="*/ 2147483646 h 38"/>
                <a:gd name="T44" fmla="*/ 2147483646 w 38"/>
                <a:gd name="T45" fmla="*/ 2147483646 h 38"/>
                <a:gd name="T46" fmla="*/ 2147483646 w 38"/>
                <a:gd name="T47" fmla="*/ 2147483646 h 38"/>
                <a:gd name="T48" fmla="*/ 2147483646 w 38"/>
                <a:gd name="T49" fmla="*/ 2147483646 h 38"/>
                <a:gd name="T50" fmla="*/ 2147483646 w 38"/>
                <a:gd name="T51" fmla="*/ 2147483646 h 38"/>
                <a:gd name="T52" fmla="*/ 2147483646 w 38"/>
                <a:gd name="T53" fmla="*/ 2147483646 h 38"/>
                <a:gd name="T54" fmla="*/ 2147483646 w 38"/>
                <a:gd name="T55" fmla="*/ 2147483646 h 38"/>
                <a:gd name="T56" fmla="*/ 2147483646 w 38"/>
                <a:gd name="T57" fmla="*/ 2147483646 h 38"/>
                <a:gd name="T58" fmla="*/ 2147483646 w 38"/>
                <a:gd name="T59" fmla="*/ 2147483646 h 38"/>
                <a:gd name="T60" fmla="*/ 2147483646 w 38"/>
                <a:gd name="T61" fmla="*/ 2147483646 h 38"/>
                <a:gd name="T62" fmla="*/ 2147483646 w 38"/>
                <a:gd name="T63" fmla="*/ 0 h 38"/>
                <a:gd name="T64" fmla="*/ 2147483646 w 38"/>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8">
                  <a:moveTo>
                    <a:pt x="20" y="0"/>
                  </a:moveTo>
                  <a:lnTo>
                    <a:pt x="15" y="0"/>
                  </a:lnTo>
                  <a:lnTo>
                    <a:pt x="11" y="1"/>
                  </a:lnTo>
                  <a:lnTo>
                    <a:pt x="8" y="3"/>
                  </a:lnTo>
                  <a:lnTo>
                    <a:pt x="6" y="6"/>
                  </a:lnTo>
                  <a:lnTo>
                    <a:pt x="3" y="8"/>
                  </a:lnTo>
                  <a:lnTo>
                    <a:pt x="1" y="12"/>
                  </a:lnTo>
                  <a:lnTo>
                    <a:pt x="0" y="15"/>
                  </a:lnTo>
                  <a:lnTo>
                    <a:pt x="0" y="20"/>
                  </a:lnTo>
                  <a:lnTo>
                    <a:pt x="0" y="23"/>
                  </a:lnTo>
                  <a:lnTo>
                    <a:pt x="1" y="27"/>
                  </a:lnTo>
                  <a:lnTo>
                    <a:pt x="3" y="30"/>
                  </a:lnTo>
                  <a:lnTo>
                    <a:pt x="6" y="34"/>
                  </a:lnTo>
                  <a:lnTo>
                    <a:pt x="8" y="36"/>
                  </a:lnTo>
                  <a:lnTo>
                    <a:pt x="11" y="37"/>
                  </a:lnTo>
                  <a:lnTo>
                    <a:pt x="15" y="38"/>
                  </a:lnTo>
                  <a:lnTo>
                    <a:pt x="20" y="38"/>
                  </a:lnTo>
                  <a:lnTo>
                    <a:pt x="23" y="38"/>
                  </a:lnTo>
                  <a:lnTo>
                    <a:pt x="27" y="37"/>
                  </a:lnTo>
                  <a:lnTo>
                    <a:pt x="30" y="36"/>
                  </a:lnTo>
                  <a:lnTo>
                    <a:pt x="32" y="34"/>
                  </a:lnTo>
                  <a:lnTo>
                    <a:pt x="35" y="30"/>
                  </a:lnTo>
                  <a:lnTo>
                    <a:pt x="37" y="27"/>
                  </a:lnTo>
                  <a:lnTo>
                    <a:pt x="38" y="23"/>
                  </a:lnTo>
                  <a:lnTo>
                    <a:pt x="38" y="20"/>
                  </a:lnTo>
                  <a:lnTo>
                    <a:pt x="38" y="15"/>
                  </a:lnTo>
                  <a:lnTo>
                    <a:pt x="37" y="12"/>
                  </a:lnTo>
                  <a:lnTo>
                    <a:pt x="35" y="8"/>
                  </a:lnTo>
                  <a:lnTo>
                    <a:pt x="32" y="6"/>
                  </a:lnTo>
                  <a:lnTo>
                    <a:pt x="30" y="3"/>
                  </a:lnTo>
                  <a:lnTo>
                    <a:pt x="27" y="1"/>
                  </a:lnTo>
                  <a:lnTo>
                    <a:pt x="23"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91" name="Freeform 86">
              <a:extLst>
                <a:ext uri="{FF2B5EF4-FFF2-40B4-BE49-F238E27FC236}">
                  <a16:creationId xmlns:a16="http://schemas.microsoft.com/office/drawing/2014/main" id="{CF2F9D4F-6780-D2BD-E1EB-B41AE1C32138}"/>
                </a:ext>
              </a:extLst>
            </p:cNvPr>
            <p:cNvSpPr>
              <a:spLocks/>
            </p:cNvSpPr>
            <p:nvPr/>
          </p:nvSpPr>
          <p:spPr bwMode="auto">
            <a:xfrm>
              <a:off x="6356079" y="4109821"/>
              <a:ext cx="60337" cy="60337"/>
            </a:xfrm>
            <a:custGeom>
              <a:avLst/>
              <a:gdLst>
                <a:gd name="T0" fmla="*/ 2147483646 w 38"/>
                <a:gd name="T1" fmla="*/ 0 h 38"/>
                <a:gd name="T2" fmla="*/ 2147483646 w 38"/>
                <a:gd name="T3" fmla="*/ 0 h 38"/>
                <a:gd name="T4" fmla="*/ 2147483646 w 38"/>
                <a:gd name="T5" fmla="*/ 2147483646 h 38"/>
                <a:gd name="T6" fmla="*/ 2147483646 w 38"/>
                <a:gd name="T7" fmla="*/ 2147483646 h 38"/>
                <a:gd name="T8" fmla="*/ 2147483646 w 38"/>
                <a:gd name="T9" fmla="*/ 2147483646 h 38"/>
                <a:gd name="T10" fmla="*/ 2147483646 w 38"/>
                <a:gd name="T11" fmla="*/ 2147483646 h 38"/>
                <a:gd name="T12" fmla="*/ 2147483646 w 38"/>
                <a:gd name="T13" fmla="*/ 2147483646 h 38"/>
                <a:gd name="T14" fmla="*/ 0 w 38"/>
                <a:gd name="T15" fmla="*/ 2147483646 h 38"/>
                <a:gd name="T16" fmla="*/ 0 w 38"/>
                <a:gd name="T17" fmla="*/ 2147483646 h 38"/>
                <a:gd name="T18" fmla="*/ 0 w 38"/>
                <a:gd name="T19" fmla="*/ 2147483646 h 38"/>
                <a:gd name="T20" fmla="*/ 2147483646 w 38"/>
                <a:gd name="T21" fmla="*/ 2147483646 h 38"/>
                <a:gd name="T22" fmla="*/ 2147483646 w 38"/>
                <a:gd name="T23" fmla="*/ 2147483646 h 38"/>
                <a:gd name="T24" fmla="*/ 2147483646 w 38"/>
                <a:gd name="T25" fmla="*/ 2147483646 h 38"/>
                <a:gd name="T26" fmla="*/ 2147483646 w 38"/>
                <a:gd name="T27" fmla="*/ 2147483646 h 38"/>
                <a:gd name="T28" fmla="*/ 2147483646 w 38"/>
                <a:gd name="T29" fmla="*/ 2147483646 h 38"/>
                <a:gd name="T30" fmla="*/ 2147483646 w 38"/>
                <a:gd name="T31" fmla="*/ 2147483646 h 38"/>
                <a:gd name="T32" fmla="*/ 2147483646 w 38"/>
                <a:gd name="T33" fmla="*/ 2147483646 h 38"/>
                <a:gd name="T34" fmla="*/ 2147483646 w 38"/>
                <a:gd name="T35" fmla="*/ 2147483646 h 38"/>
                <a:gd name="T36" fmla="*/ 2147483646 w 38"/>
                <a:gd name="T37" fmla="*/ 2147483646 h 38"/>
                <a:gd name="T38" fmla="*/ 2147483646 w 38"/>
                <a:gd name="T39" fmla="*/ 2147483646 h 38"/>
                <a:gd name="T40" fmla="*/ 2147483646 w 38"/>
                <a:gd name="T41" fmla="*/ 2147483646 h 38"/>
                <a:gd name="T42" fmla="*/ 2147483646 w 38"/>
                <a:gd name="T43" fmla="*/ 2147483646 h 38"/>
                <a:gd name="T44" fmla="*/ 2147483646 w 38"/>
                <a:gd name="T45" fmla="*/ 2147483646 h 38"/>
                <a:gd name="T46" fmla="*/ 2147483646 w 38"/>
                <a:gd name="T47" fmla="*/ 2147483646 h 38"/>
                <a:gd name="T48" fmla="*/ 2147483646 w 38"/>
                <a:gd name="T49" fmla="*/ 2147483646 h 38"/>
                <a:gd name="T50" fmla="*/ 2147483646 w 38"/>
                <a:gd name="T51" fmla="*/ 2147483646 h 38"/>
                <a:gd name="T52" fmla="*/ 2147483646 w 38"/>
                <a:gd name="T53" fmla="*/ 2147483646 h 38"/>
                <a:gd name="T54" fmla="*/ 2147483646 w 38"/>
                <a:gd name="T55" fmla="*/ 2147483646 h 38"/>
                <a:gd name="T56" fmla="*/ 2147483646 w 38"/>
                <a:gd name="T57" fmla="*/ 2147483646 h 38"/>
                <a:gd name="T58" fmla="*/ 2147483646 w 38"/>
                <a:gd name="T59" fmla="*/ 2147483646 h 38"/>
                <a:gd name="T60" fmla="*/ 2147483646 w 38"/>
                <a:gd name="T61" fmla="*/ 2147483646 h 38"/>
                <a:gd name="T62" fmla="*/ 2147483646 w 38"/>
                <a:gd name="T63" fmla="*/ 0 h 38"/>
                <a:gd name="T64" fmla="*/ 2147483646 w 38"/>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8">
                  <a:moveTo>
                    <a:pt x="20" y="0"/>
                  </a:moveTo>
                  <a:lnTo>
                    <a:pt x="15" y="0"/>
                  </a:lnTo>
                  <a:lnTo>
                    <a:pt x="11" y="1"/>
                  </a:lnTo>
                  <a:lnTo>
                    <a:pt x="8" y="3"/>
                  </a:lnTo>
                  <a:lnTo>
                    <a:pt x="6" y="6"/>
                  </a:lnTo>
                  <a:lnTo>
                    <a:pt x="3" y="8"/>
                  </a:lnTo>
                  <a:lnTo>
                    <a:pt x="1" y="12"/>
                  </a:lnTo>
                  <a:lnTo>
                    <a:pt x="0" y="15"/>
                  </a:lnTo>
                  <a:lnTo>
                    <a:pt x="0" y="20"/>
                  </a:lnTo>
                  <a:lnTo>
                    <a:pt x="0" y="23"/>
                  </a:lnTo>
                  <a:lnTo>
                    <a:pt x="1" y="27"/>
                  </a:lnTo>
                  <a:lnTo>
                    <a:pt x="3" y="30"/>
                  </a:lnTo>
                  <a:lnTo>
                    <a:pt x="6" y="34"/>
                  </a:lnTo>
                  <a:lnTo>
                    <a:pt x="8" y="36"/>
                  </a:lnTo>
                  <a:lnTo>
                    <a:pt x="11" y="37"/>
                  </a:lnTo>
                  <a:lnTo>
                    <a:pt x="15" y="38"/>
                  </a:lnTo>
                  <a:lnTo>
                    <a:pt x="20" y="38"/>
                  </a:lnTo>
                  <a:lnTo>
                    <a:pt x="23" y="38"/>
                  </a:lnTo>
                  <a:lnTo>
                    <a:pt x="27" y="37"/>
                  </a:lnTo>
                  <a:lnTo>
                    <a:pt x="30" y="36"/>
                  </a:lnTo>
                  <a:lnTo>
                    <a:pt x="32" y="34"/>
                  </a:lnTo>
                  <a:lnTo>
                    <a:pt x="35" y="30"/>
                  </a:lnTo>
                  <a:lnTo>
                    <a:pt x="37" y="27"/>
                  </a:lnTo>
                  <a:lnTo>
                    <a:pt x="38" y="23"/>
                  </a:lnTo>
                  <a:lnTo>
                    <a:pt x="38" y="20"/>
                  </a:lnTo>
                  <a:lnTo>
                    <a:pt x="38" y="15"/>
                  </a:lnTo>
                  <a:lnTo>
                    <a:pt x="37" y="12"/>
                  </a:lnTo>
                  <a:lnTo>
                    <a:pt x="35" y="8"/>
                  </a:lnTo>
                  <a:lnTo>
                    <a:pt x="32" y="6"/>
                  </a:lnTo>
                  <a:lnTo>
                    <a:pt x="30" y="3"/>
                  </a:lnTo>
                  <a:lnTo>
                    <a:pt x="27" y="1"/>
                  </a:lnTo>
                  <a:lnTo>
                    <a:pt x="23"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92" name="Freeform 87">
              <a:extLst>
                <a:ext uri="{FF2B5EF4-FFF2-40B4-BE49-F238E27FC236}">
                  <a16:creationId xmlns:a16="http://schemas.microsoft.com/office/drawing/2014/main" id="{42212F64-8482-B8F5-FC14-FB8BE3ACC603}"/>
                </a:ext>
              </a:extLst>
            </p:cNvPr>
            <p:cNvSpPr>
              <a:spLocks/>
            </p:cNvSpPr>
            <p:nvPr/>
          </p:nvSpPr>
          <p:spPr bwMode="auto">
            <a:xfrm>
              <a:off x="6335438" y="5950085"/>
              <a:ext cx="60337" cy="61924"/>
            </a:xfrm>
            <a:custGeom>
              <a:avLst/>
              <a:gdLst>
                <a:gd name="T0" fmla="*/ 2147483646 w 38"/>
                <a:gd name="T1" fmla="*/ 0 h 39"/>
                <a:gd name="T2" fmla="*/ 2147483646 w 38"/>
                <a:gd name="T3" fmla="*/ 0 h 39"/>
                <a:gd name="T4" fmla="*/ 2147483646 w 38"/>
                <a:gd name="T5" fmla="*/ 2147483646 h 39"/>
                <a:gd name="T6" fmla="*/ 2147483646 w 38"/>
                <a:gd name="T7" fmla="*/ 2147483646 h 39"/>
                <a:gd name="T8" fmla="*/ 2147483646 w 38"/>
                <a:gd name="T9" fmla="*/ 2147483646 h 39"/>
                <a:gd name="T10" fmla="*/ 2147483646 w 38"/>
                <a:gd name="T11" fmla="*/ 2147483646 h 39"/>
                <a:gd name="T12" fmla="*/ 2147483646 w 38"/>
                <a:gd name="T13" fmla="*/ 2147483646 h 39"/>
                <a:gd name="T14" fmla="*/ 0 w 38"/>
                <a:gd name="T15" fmla="*/ 2147483646 h 39"/>
                <a:gd name="T16" fmla="*/ 0 w 38"/>
                <a:gd name="T17" fmla="*/ 2147483646 h 39"/>
                <a:gd name="T18" fmla="*/ 0 w 38"/>
                <a:gd name="T19" fmla="*/ 2147483646 h 39"/>
                <a:gd name="T20" fmla="*/ 2147483646 w 38"/>
                <a:gd name="T21" fmla="*/ 2147483646 h 39"/>
                <a:gd name="T22" fmla="*/ 2147483646 w 38"/>
                <a:gd name="T23" fmla="*/ 2147483646 h 39"/>
                <a:gd name="T24" fmla="*/ 2147483646 w 38"/>
                <a:gd name="T25" fmla="*/ 2147483646 h 39"/>
                <a:gd name="T26" fmla="*/ 2147483646 w 38"/>
                <a:gd name="T27" fmla="*/ 2147483646 h 39"/>
                <a:gd name="T28" fmla="*/ 2147483646 w 38"/>
                <a:gd name="T29" fmla="*/ 2147483646 h 39"/>
                <a:gd name="T30" fmla="*/ 2147483646 w 38"/>
                <a:gd name="T31" fmla="*/ 2147483646 h 39"/>
                <a:gd name="T32" fmla="*/ 2147483646 w 38"/>
                <a:gd name="T33" fmla="*/ 2147483646 h 39"/>
                <a:gd name="T34" fmla="*/ 2147483646 w 38"/>
                <a:gd name="T35" fmla="*/ 2147483646 h 39"/>
                <a:gd name="T36" fmla="*/ 2147483646 w 38"/>
                <a:gd name="T37" fmla="*/ 2147483646 h 39"/>
                <a:gd name="T38" fmla="*/ 2147483646 w 38"/>
                <a:gd name="T39" fmla="*/ 2147483646 h 39"/>
                <a:gd name="T40" fmla="*/ 2147483646 w 38"/>
                <a:gd name="T41" fmla="*/ 2147483646 h 39"/>
                <a:gd name="T42" fmla="*/ 2147483646 w 38"/>
                <a:gd name="T43" fmla="*/ 2147483646 h 39"/>
                <a:gd name="T44" fmla="*/ 2147483646 w 38"/>
                <a:gd name="T45" fmla="*/ 2147483646 h 39"/>
                <a:gd name="T46" fmla="*/ 2147483646 w 38"/>
                <a:gd name="T47" fmla="*/ 2147483646 h 39"/>
                <a:gd name="T48" fmla="*/ 2147483646 w 38"/>
                <a:gd name="T49" fmla="*/ 2147483646 h 39"/>
                <a:gd name="T50" fmla="*/ 2147483646 w 38"/>
                <a:gd name="T51" fmla="*/ 2147483646 h 39"/>
                <a:gd name="T52" fmla="*/ 2147483646 w 38"/>
                <a:gd name="T53" fmla="*/ 2147483646 h 39"/>
                <a:gd name="T54" fmla="*/ 2147483646 w 38"/>
                <a:gd name="T55" fmla="*/ 2147483646 h 39"/>
                <a:gd name="T56" fmla="*/ 2147483646 w 38"/>
                <a:gd name="T57" fmla="*/ 2147483646 h 39"/>
                <a:gd name="T58" fmla="*/ 2147483646 w 38"/>
                <a:gd name="T59" fmla="*/ 2147483646 h 39"/>
                <a:gd name="T60" fmla="*/ 2147483646 w 38"/>
                <a:gd name="T61" fmla="*/ 2147483646 h 39"/>
                <a:gd name="T62" fmla="*/ 2147483646 w 38"/>
                <a:gd name="T63" fmla="*/ 0 h 39"/>
                <a:gd name="T64" fmla="*/ 2147483646 w 38"/>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9">
                  <a:moveTo>
                    <a:pt x="19" y="0"/>
                  </a:moveTo>
                  <a:lnTo>
                    <a:pt x="15" y="0"/>
                  </a:lnTo>
                  <a:lnTo>
                    <a:pt x="12" y="2"/>
                  </a:lnTo>
                  <a:lnTo>
                    <a:pt x="8" y="4"/>
                  </a:lnTo>
                  <a:lnTo>
                    <a:pt x="5" y="6"/>
                  </a:lnTo>
                  <a:lnTo>
                    <a:pt x="2" y="9"/>
                  </a:lnTo>
                  <a:lnTo>
                    <a:pt x="1" y="12"/>
                  </a:lnTo>
                  <a:lnTo>
                    <a:pt x="0" y="16"/>
                  </a:lnTo>
                  <a:lnTo>
                    <a:pt x="0" y="20"/>
                  </a:lnTo>
                  <a:lnTo>
                    <a:pt x="0" y="24"/>
                  </a:lnTo>
                  <a:lnTo>
                    <a:pt x="1" y="27"/>
                  </a:lnTo>
                  <a:lnTo>
                    <a:pt x="2" y="31"/>
                  </a:lnTo>
                  <a:lnTo>
                    <a:pt x="5" y="33"/>
                  </a:lnTo>
                  <a:lnTo>
                    <a:pt x="8" y="35"/>
                  </a:lnTo>
                  <a:lnTo>
                    <a:pt x="12" y="38"/>
                  </a:lnTo>
                  <a:lnTo>
                    <a:pt x="15" y="39"/>
                  </a:lnTo>
                  <a:lnTo>
                    <a:pt x="19" y="39"/>
                  </a:lnTo>
                  <a:lnTo>
                    <a:pt x="23" y="39"/>
                  </a:lnTo>
                  <a:lnTo>
                    <a:pt x="27" y="38"/>
                  </a:lnTo>
                  <a:lnTo>
                    <a:pt x="30" y="35"/>
                  </a:lnTo>
                  <a:lnTo>
                    <a:pt x="33" y="33"/>
                  </a:lnTo>
                  <a:lnTo>
                    <a:pt x="35" y="31"/>
                  </a:lnTo>
                  <a:lnTo>
                    <a:pt x="37" y="27"/>
                  </a:lnTo>
                  <a:lnTo>
                    <a:pt x="38" y="24"/>
                  </a:lnTo>
                  <a:lnTo>
                    <a:pt x="38" y="20"/>
                  </a:lnTo>
                  <a:lnTo>
                    <a:pt x="38" y="16"/>
                  </a:lnTo>
                  <a:lnTo>
                    <a:pt x="37" y="12"/>
                  </a:lnTo>
                  <a:lnTo>
                    <a:pt x="35" y="9"/>
                  </a:lnTo>
                  <a:lnTo>
                    <a:pt x="33" y="6"/>
                  </a:lnTo>
                  <a:lnTo>
                    <a:pt x="30" y="4"/>
                  </a:lnTo>
                  <a:lnTo>
                    <a:pt x="27" y="2"/>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93" name="Freeform 88">
              <a:extLst>
                <a:ext uri="{FF2B5EF4-FFF2-40B4-BE49-F238E27FC236}">
                  <a16:creationId xmlns:a16="http://schemas.microsoft.com/office/drawing/2014/main" id="{AEF64A50-E85D-AF3E-75FF-25DC8B000B9B}"/>
                </a:ext>
              </a:extLst>
            </p:cNvPr>
            <p:cNvSpPr>
              <a:spLocks/>
            </p:cNvSpPr>
            <p:nvPr/>
          </p:nvSpPr>
          <p:spPr bwMode="auto">
            <a:xfrm>
              <a:off x="6335438" y="5950085"/>
              <a:ext cx="60337" cy="61924"/>
            </a:xfrm>
            <a:custGeom>
              <a:avLst/>
              <a:gdLst>
                <a:gd name="T0" fmla="*/ 2147483646 w 38"/>
                <a:gd name="T1" fmla="*/ 0 h 39"/>
                <a:gd name="T2" fmla="*/ 2147483646 w 38"/>
                <a:gd name="T3" fmla="*/ 0 h 39"/>
                <a:gd name="T4" fmla="*/ 2147483646 w 38"/>
                <a:gd name="T5" fmla="*/ 2147483646 h 39"/>
                <a:gd name="T6" fmla="*/ 2147483646 w 38"/>
                <a:gd name="T7" fmla="*/ 2147483646 h 39"/>
                <a:gd name="T8" fmla="*/ 2147483646 w 38"/>
                <a:gd name="T9" fmla="*/ 2147483646 h 39"/>
                <a:gd name="T10" fmla="*/ 2147483646 w 38"/>
                <a:gd name="T11" fmla="*/ 2147483646 h 39"/>
                <a:gd name="T12" fmla="*/ 2147483646 w 38"/>
                <a:gd name="T13" fmla="*/ 2147483646 h 39"/>
                <a:gd name="T14" fmla="*/ 0 w 38"/>
                <a:gd name="T15" fmla="*/ 2147483646 h 39"/>
                <a:gd name="T16" fmla="*/ 0 w 38"/>
                <a:gd name="T17" fmla="*/ 2147483646 h 39"/>
                <a:gd name="T18" fmla="*/ 0 w 38"/>
                <a:gd name="T19" fmla="*/ 2147483646 h 39"/>
                <a:gd name="T20" fmla="*/ 2147483646 w 38"/>
                <a:gd name="T21" fmla="*/ 2147483646 h 39"/>
                <a:gd name="T22" fmla="*/ 2147483646 w 38"/>
                <a:gd name="T23" fmla="*/ 2147483646 h 39"/>
                <a:gd name="T24" fmla="*/ 2147483646 w 38"/>
                <a:gd name="T25" fmla="*/ 2147483646 h 39"/>
                <a:gd name="T26" fmla="*/ 2147483646 w 38"/>
                <a:gd name="T27" fmla="*/ 2147483646 h 39"/>
                <a:gd name="T28" fmla="*/ 2147483646 w 38"/>
                <a:gd name="T29" fmla="*/ 2147483646 h 39"/>
                <a:gd name="T30" fmla="*/ 2147483646 w 38"/>
                <a:gd name="T31" fmla="*/ 2147483646 h 39"/>
                <a:gd name="T32" fmla="*/ 2147483646 w 38"/>
                <a:gd name="T33" fmla="*/ 2147483646 h 39"/>
                <a:gd name="T34" fmla="*/ 2147483646 w 38"/>
                <a:gd name="T35" fmla="*/ 2147483646 h 39"/>
                <a:gd name="T36" fmla="*/ 2147483646 w 38"/>
                <a:gd name="T37" fmla="*/ 2147483646 h 39"/>
                <a:gd name="T38" fmla="*/ 2147483646 w 38"/>
                <a:gd name="T39" fmla="*/ 2147483646 h 39"/>
                <a:gd name="T40" fmla="*/ 2147483646 w 38"/>
                <a:gd name="T41" fmla="*/ 2147483646 h 39"/>
                <a:gd name="T42" fmla="*/ 2147483646 w 38"/>
                <a:gd name="T43" fmla="*/ 2147483646 h 39"/>
                <a:gd name="T44" fmla="*/ 2147483646 w 38"/>
                <a:gd name="T45" fmla="*/ 2147483646 h 39"/>
                <a:gd name="T46" fmla="*/ 2147483646 w 38"/>
                <a:gd name="T47" fmla="*/ 2147483646 h 39"/>
                <a:gd name="T48" fmla="*/ 2147483646 w 38"/>
                <a:gd name="T49" fmla="*/ 2147483646 h 39"/>
                <a:gd name="T50" fmla="*/ 2147483646 w 38"/>
                <a:gd name="T51" fmla="*/ 2147483646 h 39"/>
                <a:gd name="T52" fmla="*/ 2147483646 w 38"/>
                <a:gd name="T53" fmla="*/ 2147483646 h 39"/>
                <a:gd name="T54" fmla="*/ 2147483646 w 38"/>
                <a:gd name="T55" fmla="*/ 2147483646 h 39"/>
                <a:gd name="T56" fmla="*/ 2147483646 w 38"/>
                <a:gd name="T57" fmla="*/ 2147483646 h 39"/>
                <a:gd name="T58" fmla="*/ 2147483646 w 38"/>
                <a:gd name="T59" fmla="*/ 2147483646 h 39"/>
                <a:gd name="T60" fmla="*/ 2147483646 w 38"/>
                <a:gd name="T61" fmla="*/ 2147483646 h 39"/>
                <a:gd name="T62" fmla="*/ 2147483646 w 38"/>
                <a:gd name="T63" fmla="*/ 0 h 39"/>
                <a:gd name="T64" fmla="*/ 2147483646 w 38"/>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9">
                  <a:moveTo>
                    <a:pt x="19" y="0"/>
                  </a:moveTo>
                  <a:lnTo>
                    <a:pt x="15" y="0"/>
                  </a:lnTo>
                  <a:lnTo>
                    <a:pt x="12" y="2"/>
                  </a:lnTo>
                  <a:lnTo>
                    <a:pt x="8" y="4"/>
                  </a:lnTo>
                  <a:lnTo>
                    <a:pt x="5" y="6"/>
                  </a:lnTo>
                  <a:lnTo>
                    <a:pt x="2" y="9"/>
                  </a:lnTo>
                  <a:lnTo>
                    <a:pt x="1" y="12"/>
                  </a:lnTo>
                  <a:lnTo>
                    <a:pt x="0" y="16"/>
                  </a:lnTo>
                  <a:lnTo>
                    <a:pt x="0" y="20"/>
                  </a:lnTo>
                  <a:lnTo>
                    <a:pt x="0" y="24"/>
                  </a:lnTo>
                  <a:lnTo>
                    <a:pt x="1" y="27"/>
                  </a:lnTo>
                  <a:lnTo>
                    <a:pt x="2" y="31"/>
                  </a:lnTo>
                  <a:lnTo>
                    <a:pt x="5" y="33"/>
                  </a:lnTo>
                  <a:lnTo>
                    <a:pt x="8" y="35"/>
                  </a:lnTo>
                  <a:lnTo>
                    <a:pt x="12" y="38"/>
                  </a:lnTo>
                  <a:lnTo>
                    <a:pt x="15" y="39"/>
                  </a:lnTo>
                  <a:lnTo>
                    <a:pt x="19" y="39"/>
                  </a:lnTo>
                  <a:lnTo>
                    <a:pt x="23" y="39"/>
                  </a:lnTo>
                  <a:lnTo>
                    <a:pt x="27" y="38"/>
                  </a:lnTo>
                  <a:lnTo>
                    <a:pt x="30" y="35"/>
                  </a:lnTo>
                  <a:lnTo>
                    <a:pt x="33" y="33"/>
                  </a:lnTo>
                  <a:lnTo>
                    <a:pt x="35" y="31"/>
                  </a:lnTo>
                  <a:lnTo>
                    <a:pt x="37" y="27"/>
                  </a:lnTo>
                  <a:lnTo>
                    <a:pt x="38" y="24"/>
                  </a:lnTo>
                  <a:lnTo>
                    <a:pt x="38" y="20"/>
                  </a:lnTo>
                  <a:lnTo>
                    <a:pt x="38" y="16"/>
                  </a:lnTo>
                  <a:lnTo>
                    <a:pt x="37" y="12"/>
                  </a:lnTo>
                  <a:lnTo>
                    <a:pt x="35" y="9"/>
                  </a:lnTo>
                  <a:lnTo>
                    <a:pt x="33" y="6"/>
                  </a:lnTo>
                  <a:lnTo>
                    <a:pt x="30" y="4"/>
                  </a:lnTo>
                  <a:lnTo>
                    <a:pt x="27" y="2"/>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94" name="Freeform 89">
              <a:extLst>
                <a:ext uri="{FF2B5EF4-FFF2-40B4-BE49-F238E27FC236}">
                  <a16:creationId xmlns:a16="http://schemas.microsoft.com/office/drawing/2014/main" id="{F75393B7-A5E9-62AC-5E2A-F087F74420CE}"/>
                </a:ext>
              </a:extLst>
            </p:cNvPr>
            <p:cNvSpPr>
              <a:spLocks/>
            </p:cNvSpPr>
            <p:nvPr/>
          </p:nvSpPr>
          <p:spPr bwMode="auto">
            <a:xfrm>
              <a:off x="7289708" y="5010106"/>
              <a:ext cx="65100" cy="61924"/>
            </a:xfrm>
            <a:custGeom>
              <a:avLst/>
              <a:gdLst>
                <a:gd name="T0" fmla="*/ 2147483646 w 41"/>
                <a:gd name="T1" fmla="*/ 0 h 39"/>
                <a:gd name="T2" fmla="*/ 2147483646 w 41"/>
                <a:gd name="T3" fmla="*/ 0 h 39"/>
                <a:gd name="T4" fmla="*/ 2147483646 w 41"/>
                <a:gd name="T5" fmla="*/ 2147483646 h 39"/>
                <a:gd name="T6" fmla="*/ 2147483646 w 41"/>
                <a:gd name="T7" fmla="*/ 2147483646 h 39"/>
                <a:gd name="T8" fmla="*/ 2147483646 w 41"/>
                <a:gd name="T9" fmla="*/ 2147483646 h 39"/>
                <a:gd name="T10" fmla="*/ 2147483646 w 41"/>
                <a:gd name="T11" fmla="*/ 2147483646 h 39"/>
                <a:gd name="T12" fmla="*/ 2147483646 w 41"/>
                <a:gd name="T13" fmla="*/ 2147483646 h 39"/>
                <a:gd name="T14" fmla="*/ 0 w 41"/>
                <a:gd name="T15" fmla="*/ 2147483646 h 39"/>
                <a:gd name="T16" fmla="*/ 0 w 41"/>
                <a:gd name="T17" fmla="*/ 2147483646 h 39"/>
                <a:gd name="T18" fmla="*/ 0 w 41"/>
                <a:gd name="T19" fmla="*/ 2147483646 h 39"/>
                <a:gd name="T20" fmla="*/ 2147483646 w 41"/>
                <a:gd name="T21" fmla="*/ 2147483646 h 39"/>
                <a:gd name="T22" fmla="*/ 2147483646 w 41"/>
                <a:gd name="T23" fmla="*/ 2147483646 h 39"/>
                <a:gd name="T24" fmla="*/ 2147483646 w 41"/>
                <a:gd name="T25" fmla="*/ 2147483646 h 39"/>
                <a:gd name="T26" fmla="*/ 2147483646 w 41"/>
                <a:gd name="T27" fmla="*/ 2147483646 h 39"/>
                <a:gd name="T28" fmla="*/ 2147483646 w 41"/>
                <a:gd name="T29" fmla="*/ 2147483646 h 39"/>
                <a:gd name="T30" fmla="*/ 2147483646 w 41"/>
                <a:gd name="T31" fmla="*/ 2147483646 h 39"/>
                <a:gd name="T32" fmla="*/ 2147483646 w 41"/>
                <a:gd name="T33" fmla="*/ 2147483646 h 39"/>
                <a:gd name="T34" fmla="*/ 2147483646 w 41"/>
                <a:gd name="T35" fmla="*/ 2147483646 h 39"/>
                <a:gd name="T36" fmla="*/ 2147483646 w 41"/>
                <a:gd name="T37" fmla="*/ 2147483646 h 39"/>
                <a:gd name="T38" fmla="*/ 2147483646 w 41"/>
                <a:gd name="T39" fmla="*/ 2147483646 h 39"/>
                <a:gd name="T40" fmla="*/ 2147483646 w 41"/>
                <a:gd name="T41" fmla="*/ 2147483646 h 39"/>
                <a:gd name="T42" fmla="*/ 2147483646 w 41"/>
                <a:gd name="T43" fmla="*/ 2147483646 h 39"/>
                <a:gd name="T44" fmla="*/ 2147483646 w 41"/>
                <a:gd name="T45" fmla="*/ 2147483646 h 39"/>
                <a:gd name="T46" fmla="*/ 2147483646 w 41"/>
                <a:gd name="T47" fmla="*/ 2147483646 h 39"/>
                <a:gd name="T48" fmla="*/ 2147483646 w 41"/>
                <a:gd name="T49" fmla="*/ 2147483646 h 39"/>
                <a:gd name="T50" fmla="*/ 2147483646 w 41"/>
                <a:gd name="T51" fmla="*/ 2147483646 h 39"/>
                <a:gd name="T52" fmla="*/ 2147483646 w 41"/>
                <a:gd name="T53" fmla="*/ 2147483646 h 39"/>
                <a:gd name="T54" fmla="*/ 2147483646 w 41"/>
                <a:gd name="T55" fmla="*/ 2147483646 h 39"/>
                <a:gd name="T56" fmla="*/ 2147483646 w 41"/>
                <a:gd name="T57" fmla="*/ 2147483646 h 39"/>
                <a:gd name="T58" fmla="*/ 2147483646 w 41"/>
                <a:gd name="T59" fmla="*/ 2147483646 h 39"/>
                <a:gd name="T60" fmla="*/ 2147483646 w 41"/>
                <a:gd name="T61" fmla="*/ 2147483646 h 39"/>
                <a:gd name="T62" fmla="*/ 2147483646 w 41"/>
                <a:gd name="T63" fmla="*/ 0 h 39"/>
                <a:gd name="T64" fmla="*/ 2147483646 w 41"/>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39">
                  <a:moveTo>
                    <a:pt x="20" y="0"/>
                  </a:moveTo>
                  <a:lnTo>
                    <a:pt x="16" y="0"/>
                  </a:lnTo>
                  <a:lnTo>
                    <a:pt x="13" y="2"/>
                  </a:lnTo>
                  <a:lnTo>
                    <a:pt x="9" y="3"/>
                  </a:lnTo>
                  <a:lnTo>
                    <a:pt x="6" y="5"/>
                  </a:lnTo>
                  <a:lnTo>
                    <a:pt x="3" y="9"/>
                  </a:lnTo>
                  <a:lnTo>
                    <a:pt x="2" y="12"/>
                  </a:lnTo>
                  <a:lnTo>
                    <a:pt x="0" y="16"/>
                  </a:lnTo>
                  <a:lnTo>
                    <a:pt x="0" y="19"/>
                  </a:lnTo>
                  <a:lnTo>
                    <a:pt x="0" y="24"/>
                  </a:lnTo>
                  <a:lnTo>
                    <a:pt x="2" y="27"/>
                  </a:lnTo>
                  <a:lnTo>
                    <a:pt x="3" y="31"/>
                  </a:lnTo>
                  <a:lnTo>
                    <a:pt x="6" y="33"/>
                  </a:lnTo>
                  <a:lnTo>
                    <a:pt x="9" y="35"/>
                  </a:lnTo>
                  <a:lnTo>
                    <a:pt x="13" y="38"/>
                  </a:lnTo>
                  <a:lnTo>
                    <a:pt x="16" y="39"/>
                  </a:lnTo>
                  <a:lnTo>
                    <a:pt x="20" y="39"/>
                  </a:lnTo>
                  <a:lnTo>
                    <a:pt x="24" y="39"/>
                  </a:lnTo>
                  <a:lnTo>
                    <a:pt x="28" y="38"/>
                  </a:lnTo>
                  <a:lnTo>
                    <a:pt x="31" y="35"/>
                  </a:lnTo>
                  <a:lnTo>
                    <a:pt x="35" y="33"/>
                  </a:lnTo>
                  <a:lnTo>
                    <a:pt x="37" y="31"/>
                  </a:lnTo>
                  <a:lnTo>
                    <a:pt x="38" y="27"/>
                  </a:lnTo>
                  <a:lnTo>
                    <a:pt x="40" y="24"/>
                  </a:lnTo>
                  <a:lnTo>
                    <a:pt x="41" y="19"/>
                  </a:lnTo>
                  <a:lnTo>
                    <a:pt x="40" y="16"/>
                  </a:lnTo>
                  <a:lnTo>
                    <a:pt x="38" y="12"/>
                  </a:lnTo>
                  <a:lnTo>
                    <a:pt x="37" y="9"/>
                  </a:lnTo>
                  <a:lnTo>
                    <a:pt x="35" y="5"/>
                  </a:lnTo>
                  <a:lnTo>
                    <a:pt x="31" y="3"/>
                  </a:lnTo>
                  <a:lnTo>
                    <a:pt x="28" y="2"/>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95" name="Freeform 90">
              <a:extLst>
                <a:ext uri="{FF2B5EF4-FFF2-40B4-BE49-F238E27FC236}">
                  <a16:creationId xmlns:a16="http://schemas.microsoft.com/office/drawing/2014/main" id="{210E0B55-1CC0-C4FC-58F6-4A411F6F84FF}"/>
                </a:ext>
              </a:extLst>
            </p:cNvPr>
            <p:cNvSpPr>
              <a:spLocks/>
            </p:cNvSpPr>
            <p:nvPr/>
          </p:nvSpPr>
          <p:spPr bwMode="auto">
            <a:xfrm>
              <a:off x="7289708" y="5010106"/>
              <a:ext cx="65100" cy="61924"/>
            </a:xfrm>
            <a:custGeom>
              <a:avLst/>
              <a:gdLst>
                <a:gd name="T0" fmla="*/ 2147483646 w 41"/>
                <a:gd name="T1" fmla="*/ 0 h 39"/>
                <a:gd name="T2" fmla="*/ 2147483646 w 41"/>
                <a:gd name="T3" fmla="*/ 0 h 39"/>
                <a:gd name="T4" fmla="*/ 2147483646 w 41"/>
                <a:gd name="T5" fmla="*/ 2147483646 h 39"/>
                <a:gd name="T6" fmla="*/ 2147483646 w 41"/>
                <a:gd name="T7" fmla="*/ 2147483646 h 39"/>
                <a:gd name="T8" fmla="*/ 2147483646 w 41"/>
                <a:gd name="T9" fmla="*/ 2147483646 h 39"/>
                <a:gd name="T10" fmla="*/ 2147483646 w 41"/>
                <a:gd name="T11" fmla="*/ 2147483646 h 39"/>
                <a:gd name="T12" fmla="*/ 2147483646 w 41"/>
                <a:gd name="T13" fmla="*/ 2147483646 h 39"/>
                <a:gd name="T14" fmla="*/ 0 w 41"/>
                <a:gd name="T15" fmla="*/ 2147483646 h 39"/>
                <a:gd name="T16" fmla="*/ 0 w 41"/>
                <a:gd name="T17" fmla="*/ 2147483646 h 39"/>
                <a:gd name="T18" fmla="*/ 0 w 41"/>
                <a:gd name="T19" fmla="*/ 2147483646 h 39"/>
                <a:gd name="T20" fmla="*/ 2147483646 w 41"/>
                <a:gd name="T21" fmla="*/ 2147483646 h 39"/>
                <a:gd name="T22" fmla="*/ 2147483646 w 41"/>
                <a:gd name="T23" fmla="*/ 2147483646 h 39"/>
                <a:gd name="T24" fmla="*/ 2147483646 w 41"/>
                <a:gd name="T25" fmla="*/ 2147483646 h 39"/>
                <a:gd name="T26" fmla="*/ 2147483646 w 41"/>
                <a:gd name="T27" fmla="*/ 2147483646 h 39"/>
                <a:gd name="T28" fmla="*/ 2147483646 w 41"/>
                <a:gd name="T29" fmla="*/ 2147483646 h 39"/>
                <a:gd name="T30" fmla="*/ 2147483646 w 41"/>
                <a:gd name="T31" fmla="*/ 2147483646 h 39"/>
                <a:gd name="T32" fmla="*/ 2147483646 w 41"/>
                <a:gd name="T33" fmla="*/ 2147483646 h 39"/>
                <a:gd name="T34" fmla="*/ 2147483646 w 41"/>
                <a:gd name="T35" fmla="*/ 2147483646 h 39"/>
                <a:gd name="T36" fmla="*/ 2147483646 w 41"/>
                <a:gd name="T37" fmla="*/ 2147483646 h 39"/>
                <a:gd name="T38" fmla="*/ 2147483646 w 41"/>
                <a:gd name="T39" fmla="*/ 2147483646 h 39"/>
                <a:gd name="T40" fmla="*/ 2147483646 w 41"/>
                <a:gd name="T41" fmla="*/ 2147483646 h 39"/>
                <a:gd name="T42" fmla="*/ 2147483646 w 41"/>
                <a:gd name="T43" fmla="*/ 2147483646 h 39"/>
                <a:gd name="T44" fmla="*/ 2147483646 w 41"/>
                <a:gd name="T45" fmla="*/ 2147483646 h 39"/>
                <a:gd name="T46" fmla="*/ 2147483646 w 41"/>
                <a:gd name="T47" fmla="*/ 2147483646 h 39"/>
                <a:gd name="T48" fmla="*/ 2147483646 w 41"/>
                <a:gd name="T49" fmla="*/ 2147483646 h 39"/>
                <a:gd name="T50" fmla="*/ 2147483646 w 41"/>
                <a:gd name="T51" fmla="*/ 2147483646 h 39"/>
                <a:gd name="T52" fmla="*/ 2147483646 w 41"/>
                <a:gd name="T53" fmla="*/ 2147483646 h 39"/>
                <a:gd name="T54" fmla="*/ 2147483646 w 41"/>
                <a:gd name="T55" fmla="*/ 2147483646 h 39"/>
                <a:gd name="T56" fmla="*/ 2147483646 w 41"/>
                <a:gd name="T57" fmla="*/ 2147483646 h 39"/>
                <a:gd name="T58" fmla="*/ 2147483646 w 41"/>
                <a:gd name="T59" fmla="*/ 2147483646 h 39"/>
                <a:gd name="T60" fmla="*/ 2147483646 w 41"/>
                <a:gd name="T61" fmla="*/ 2147483646 h 39"/>
                <a:gd name="T62" fmla="*/ 2147483646 w 41"/>
                <a:gd name="T63" fmla="*/ 0 h 39"/>
                <a:gd name="T64" fmla="*/ 2147483646 w 41"/>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39">
                  <a:moveTo>
                    <a:pt x="20" y="0"/>
                  </a:moveTo>
                  <a:lnTo>
                    <a:pt x="16" y="0"/>
                  </a:lnTo>
                  <a:lnTo>
                    <a:pt x="13" y="2"/>
                  </a:lnTo>
                  <a:lnTo>
                    <a:pt x="9" y="3"/>
                  </a:lnTo>
                  <a:lnTo>
                    <a:pt x="6" y="5"/>
                  </a:lnTo>
                  <a:lnTo>
                    <a:pt x="3" y="9"/>
                  </a:lnTo>
                  <a:lnTo>
                    <a:pt x="2" y="12"/>
                  </a:lnTo>
                  <a:lnTo>
                    <a:pt x="0" y="16"/>
                  </a:lnTo>
                  <a:lnTo>
                    <a:pt x="0" y="19"/>
                  </a:lnTo>
                  <a:lnTo>
                    <a:pt x="0" y="24"/>
                  </a:lnTo>
                  <a:lnTo>
                    <a:pt x="2" y="27"/>
                  </a:lnTo>
                  <a:lnTo>
                    <a:pt x="3" y="31"/>
                  </a:lnTo>
                  <a:lnTo>
                    <a:pt x="6" y="33"/>
                  </a:lnTo>
                  <a:lnTo>
                    <a:pt x="9" y="35"/>
                  </a:lnTo>
                  <a:lnTo>
                    <a:pt x="13" y="38"/>
                  </a:lnTo>
                  <a:lnTo>
                    <a:pt x="16" y="39"/>
                  </a:lnTo>
                  <a:lnTo>
                    <a:pt x="20" y="39"/>
                  </a:lnTo>
                  <a:lnTo>
                    <a:pt x="24" y="39"/>
                  </a:lnTo>
                  <a:lnTo>
                    <a:pt x="28" y="38"/>
                  </a:lnTo>
                  <a:lnTo>
                    <a:pt x="31" y="35"/>
                  </a:lnTo>
                  <a:lnTo>
                    <a:pt x="35" y="33"/>
                  </a:lnTo>
                  <a:lnTo>
                    <a:pt x="37" y="31"/>
                  </a:lnTo>
                  <a:lnTo>
                    <a:pt x="38" y="27"/>
                  </a:lnTo>
                  <a:lnTo>
                    <a:pt x="40" y="24"/>
                  </a:lnTo>
                  <a:lnTo>
                    <a:pt x="41" y="19"/>
                  </a:lnTo>
                  <a:lnTo>
                    <a:pt x="40" y="16"/>
                  </a:lnTo>
                  <a:lnTo>
                    <a:pt x="38" y="12"/>
                  </a:lnTo>
                  <a:lnTo>
                    <a:pt x="37" y="9"/>
                  </a:lnTo>
                  <a:lnTo>
                    <a:pt x="35" y="5"/>
                  </a:lnTo>
                  <a:lnTo>
                    <a:pt x="31" y="3"/>
                  </a:lnTo>
                  <a:lnTo>
                    <a:pt x="28" y="2"/>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9996" name="Freeform 91">
              <a:extLst>
                <a:ext uri="{FF2B5EF4-FFF2-40B4-BE49-F238E27FC236}">
                  <a16:creationId xmlns:a16="http://schemas.microsoft.com/office/drawing/2014/main" id="{86D8E1AC-1DBB-0D90-428F-EFE7A6A27DE2}"/>
                </a:ext>
              </a:extLst>
            </p:cNvPr>
            <p:cNvSpPr>
              <a:spLocks/>
            </p:cNvSpPr>
            <p:nvPr/>
          </p:nvSpPr>
          <p:spPr bwMode="auto">
            <a:xfrm>
              <a:off x="5976595" y="5303849"/>
              <a:ext cx="61925" cy="60337"/>
            </a:xfrm>
            <a:custGeom>
              <a:avLst/>
              <a:gdLst>
                <a:gd name="T0" fmla="*/ 2147483646 w 39"/>
                <a:gd name="T1" fmla="*/ 0 h 38"/>
                <a:gd name="T2" fmla="*/ 2147483646 w 39"/>
                <a:gd name="T3" fmla="*/ 0 h 38"/>
                <a:gd name="T4" fmla="*/ 2147483646 w 39"/>
                <a:gd name="T5" fmla="*/ 2147483646 h 38"/>
                <a:gd name="T6" fmla="*/ 2147483646 w 39"/>
                <a:gd name="T7" fmla="*/ 2147483646 h 38"/>
                <a:gd name="T8" fmla="*/ 2147483646 w 39"/>
                <a:gd name="T9" fmla="*/ 2147483646 h 38"/>
                <a:gd name="T10" fmla="*/ 2147483646 w 39"/>
                <a:gd name="T11" fmla="*/ 2147483646 h 38"/>
                <a:gd name="T12" fmla="*/ 2147483646 w 39"/>
                <a:gd name="T13" fmla="*/ 2147483646 h 38"/>
                <a:gd name="T14" fmla="*/ 0 w 39"/>
                <a:gd name="T15" fmla="*/ 2147483646 h 38"/>
                <a:gd name="T16" fmla="*/ 0 w 39"/>
                <a:gd name="T17" fmla="*/ 2147483646 h 38"/>
                <a:gd name="T18" fmla="*/ 0 w 39"/>
                <a:gd name="T19" fmla="*/ 2147483646 h 38"/>
                <a:gd name="T20" fmla="*/ 2147483646 w 39"/>
                <a:gd name="T21" fmla="*/ 2147483646 h 38"/>
                <a:gd name="T22" fmla="*/ 2147483646 w 39"/>
                <a:gd name="T23" fmla="*/ 2147483646 h 38"/>
                <a:gd name="T24" fmla="*/ 2147483646 w 39"/>
                <a:gd name="T25" fmla="*/ 2147483646 h 38"/>
                <a:gd name="T26" fmla="*/ 2147483646 w 39"/>
                <a:gd name="T27" fmla="*/ 2147483646 h 38"/>
                <a:gd name="T28" fmla="*/ 2147483646 w 39"/>
                <a:gd name="T29" fmla="*/ 2147483646 h 38"/>
                <a:gd name="T30" fmla="*/ 2147483646 w 39"/>
                <a:gd name="T31" fmla="*/ 2147483646 h 38"/>
                <a:gd name="T32" fmla="*/ 2147483646 w 39"/>
                <a:gd name="T33" fmla="*/ 2147483646 h 38"/>
                <a:gd name="T34" fmla="*/ 2147483646 w 39"/>
                <a:gd name="T35" fmla="*/ 2147483646 h 38"/>
                <a:gd name="T36" fmla="*/ 2147483646 w 39"/>
                <a:gd name="T37" fmla="*/ 2147483646 h 38"/>
                <a:gd name="T38" fmla="*/ 2147483646 w 39"/>
                <a:gd name="T39" fmla="*/ 2147483646 h 38"/>
                <a:gd name="T40" fmla="*/ 2147483646 w 39"/>
                <a:gd name="T41" fmla="*/ 2147483646 h 38"/>
                <a:gd name="T42" fmla="*/ 2147483646 w 39"/>
                <a:gd name="T43" fmla="*/ 2147483646 h 38"/>
                <a:gd name="T44" fmla="*/ 2147483646 w 39"/>
                <a:gd name="T45" fmla="*/ 2147483646 h 38"/>
                <a:gd name="T46" fmla="*/ 2147483646 w 39"/>
                <a:gd name="T47" fmla="*/ 2147483646 h 38"/>
                <a:gd name="T48" fmla="*/ 2147483646 w 39"/>
                <a:gd name="T49" fmla="*/ 2147483646 h 38"/>
                <a:gd name="T50" fmla="*/ 2147483646 w 39"/>
                <a:gd name="T51" fmla="*/ 2147483646 h 38"/>
                <a:gd name="T52" fmla="*/ 2147483646 w 39"/>
                <a:gd name="T53" fmla="*/ 2147483646 h 38"/>
                <a:gd name="T54" fmla="*/ 2147483646 w 39"/>
                <a:gd name="T55" fmla="*/ 2147483646 h 38"/>
                <a:gd name="T56" fmla="*/ 2147483646 w 39"/>
                <a:gd name="T57" fmla="*/ 2147483646 h 38"/>
                <a:gd name="T58" fmla="*/ 2147483646 w 39"/>
                <a:gd name="T59" fmla="*/ 2147483646 h 38"/>
                <a:gd name="T60" fmla="*/ 2147483646 w 39"/>
                <a:gd name="T61" fmla="*/ 2147483646 h 38"/>
                <a:gd name="T62" fmla="*/ 2147483646 w 39"/>
                <a:gd name="T63" fmla="*/ 0 h 38"/>
                <a:gd name="T64" fmla="*/ 2147483646 w 39"/>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38">
                  <a:moveTo>
                    <a:pt x="19" y="0"/>
                  </a:moveTo>
                  <a:lnTo>
                    <a:pt x="15" y="0"/>
                  </a:lnTo>
                  <a:lnTo>
                    <a:pt x="12" y="1"/>
                  </a:lnTo>
                  <a:lnTo>
                    <a:pt x="8" y="3"/>
                  </a:lnTo>
                  <a:lnTo>
                    <a:pt x="6" y="5"/>
                  </a:lnTo>
                  <a:lnTo>
                    <a:pt x="4" y="8"/>
                  </a:lnTo>
                  <a:lnTo>
                    <a:pt x="1" y="11"/>
                  </a:lnTo>
                  <a:lnTo>
                    <a:pt x="0" y="15"/>
                  </a:lnTo>
                  <a:lnTo>
                    <a:pt x="0" y="19"/>
                  </a:lnTo>
                  <a:lnTo>
                    <a:pt x="0" y="23"/>
                  </a:lnTo>
                  <a:lnTo>
                    <a:pt x="1" y="26"/>
                  </a:lnTo>
                  <a:lnTo>
                    <a:pt x="4" y="30"/>
                  </a:lnTo>
                  <a:lnTo>
                    <a:pt x="6" y="32"/>
                  </a:lnTo>
                  <a:lnTo>
                    <a:pt x="8" y="35"/>
                  </a:lnTo>
                  <a:lnTo>
                    <a:pt x="12" y="37"/>
                  </a:lnTo>
                  <a:lnTo>
                    <a:pt x="15" y="38"/>
                  </a:lnTo>
                  <a:lnTo>
                    <a:pt x="19" y="38"/>
                  </a:lnTo>
                  <a:lnTo>
                    <a:pt x="23" y="38"/>
                  </a:lnTo>
                  <a:lnTo>
                    <a:pt x="27" y="37"/>
                  </a:lnTo>
                  <a:lnTo>
                    <a:pt x="30" y="35"/>
                  </a:lnTo>
                  <a:lnTo>
                    <a:pt x="33" y="32"/>
                  </a:lnTo>
                  <a:lnTo>
                    <a:pt x="35" y="30"/>
                  </a:lnTo>
                  <a:lnTo>
                    <a:pt x="37" y="26"/>
                  </a:lnTo>
                  <a:lnTo>
                    <a:pt x="39" y="23"/>
                  </a:lnTo>
                  <a:lnTo>
                    <a:pt x="39" y="19"/>
                  </a:lnTo>
                  <a:lnTo>
                    <a:pt x="39" y="15"/>
                  </a:lnTo>
                  <a:lnTo>
                    <a:pt x="37" y="11"/>
                  </a:lnTo>
                  <a:lnTo>
                    <a:pt x="35" y="8"/>
                  </a:lnTo>
                  <a:lnTo>
                    <a:pt x="33" y="5"/>
                  </a:lnTo>
                  <a:lnTo>
                    <a:pt x="30" y="3"/>
                  </a:lnTo>
                  <a:lnTo>
                    <a:pt x="27" y="1"/>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97" name="Freeform 92">
              <a:extLst>
                <a:ext uri="{FF2B5EF4-FFF2-40B4-BE49-F238E27FC236}">
                  <a16:creationId xmlns:a16="http://schemas.microsoft.com/office/drawing/2014/main" id="{BC5DF1B6-F4A1-EAB1-350D-B3007C52D7FE}"/>
                </a:ext>
              </a:extLst>
            </p:cNvPr>
            <p:cNvSpPr>
              <a:spLocks/>
            </p:cNvSpPr>
            <p:nvPr/>
          </p:nvSpPr>
          <p:spPr bwMode="auto">
            <a:xfrm>
              <a:off x="5976595" y="5303849"/>
              <a:ext cx="61925" cy="60337"/>
            </a:xfrm>
            <a:custGeom>
              <a:avLst/>
              <a:gdLst>
                <a:gd name="T0" fmla="*/ 2147483646 w 39"/>
                <a:gd name="T1" fmla="*/ 0 h 38"/>
                <a:gd name="T2" fmla="*/ 2147483646 w 39"/>
                <a:gd name="T3" fmla="*/ 0 h 38"/>
                <a:gd name="T4" fmla="*/ 2147483646 w 39"/>
                <a:gd name="T5" fmla="*/ 2147483646 h 38"/>
                <a:gd name="T6" fmla="*/ 2147483646 w 39"/>
                <a:gd name="T7" fmla="*/ 2147483646 h 38"/>
                <a:gd name="T8" fmla="*/ 2147483646 w 39"/>
                <a:gd name="T9" fmla="*/ 2147483646 h 38"/>
                <a:gd name="T10" fmla="*/ 2147483646 w 39"/>
                <a:gd name="T11" fmla="*/ 2147483646 h 38"/>
                <a:gd name="T12" fmla="*/ 2147483646 w 39"/>
                <a:gd name="T13" fmla="*/ 2147483646 h 38"/>
                <a:gd name="T14" fmla="*/ 0 w 39"/>
                <a:gd name="T15" fmla="*/ 2147483646 h 38"/>
                <a:gd name="T16" fmla="*/ 0 w 39"/>
                <a:gd name="T17" fmla="*/ 2147483646 h 38"/>
                <a:gd name="T18" fmla="*/ 0 w 39"/>
                <a:gd name="T19" fmla="*/ 2147483646 h 38"/>
                <a:gd name="T20" fmla="*/ 2147483646 w 39"/>
                <a:gd name="T21" fmla="*/ 2147483646 h 38"/>
                <a:gd name="T22" fmla="*/ 2147483646 w 39"/>
                <a:gd name="T23" fmla="*/ 2147483646 h 38"/>
                <a:gd name="T24" fmla="*/ 2147483646 w 39"/>
                <a:gd name="T25" fmla="*/ 2147483646 h 38"/>
                <a:gd name="T26" fmla="*/ 2147483646 w 39"/>
                <a:gd name="T27" fmla="*/ 2147483646 h 38"/>
                <a:gd name="T28" fmla="*/ 2147483646 w 39"/>
                <a:gd name="T29" fmla="*/ 2147483646 h 38"/>
                <a:gd name="T30" fmla="*/ 2147483646 w 39"/>
                <a:gd name="T31" fmla="*/ 2147483646 h 38"/>
                <a:gd name="T32" fmla="*/ 2147483646 w 39"/>
                <a:gd name="T33" fmla="*/ 2147483646 h 38"/>
                <a:gd name="T34" fmla="*/ 2147483646 w 39"/>
                <a:gd name="T35" fmla="*/ 2147483646 h 38"/>
                <a:gd name="T36" fmla="*/ 2147483646 w 39"/>
                <a:gd name="T37" fmla="*/ 2147483646 h 38"/>
                <a:gd name="T38" fmla="*/ 2147483646 w 39"/>
                <a:gd name="T39" fmla="*/ 2147483646 h 38"/>
                <a:gd name="T40" fmla="*/ 2147483646 w 39"/>
                <a:gd name="T41" fmla="*/ 2147483646 h 38"/>
                <a:gd name="T42" fmla="*/ 2147483646 w 39"/>
                <a:gd name="T43" fmla="*/ 2147483646 h 38"/>
                <a:gd name="T44" fmla="*/ 2147483646 w 39"/>
                <a:gd name="T45" fmla="*/ 2147483646 h 38"/>
                <a:gd name="T46" fmla="*/ 2147483646 w 39"/>
                <a:gd name="T47" fmla="*/ 2147483646 h 38"/>
                <a:gd name="T48" fmla="*/ 2147483646 w 39"/>
                <a:gd name="T49" fmla="*/ 2147483646 h 38"/>
                <a:gd name="T50" fmla="*/ 2147483646 w 39"/>
                <a:gd name="T51" fmla="*/ 2147483646 h 38"/>
                <a:gd name="T52" fmla="*/ 2147483646 w 39"/>
                <a:gd name="T53" fmla="*/ 2147483646 h 38"/>
                <a:gd name="T54" fmla="*/ 2147483646 w 39"/>
                <a:gd name="T55" fmla="*/ 2147483646 h 38"/>
                <a:gd name="T56" fmla="*/ 2147483646 w 39"/>
                <a:gd name="T57" fmla="*/ 2147483646 h 38"/>
                <a:gd name="T58" fmla="*/ 2147483646 w 39"/>
                <a:gd name="T59" fmla="*/ 2147483646 h 38"/>
                <a:gd name="T60" fmla="*/ 2147483646 w 39"/>
                <a:gd name="T61" fmla="*/ 2147483646 h 38"/>
                <a:gd name="T62" fmla="*/ 2147483646 w 39"/>
                <a:gd name="T63" fmla="*/ 0 h 38"/>
                <a:gd name="T64" fmla="*/ 2147483646 w 39"/>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38">
                  <a:moveTo>
                    <a:pt x="19" y="0"/>
                  </a:moveTo>
                  <a:lnTo>
                    <a:pt x="15" y="0"/>
                  </a:lnTo>
                  <a:lnTo>
                    <a:pt x="12" y="1"/>
                  </a:lnTo>
                  <a:lnTo>
                    <a:pt x="8" y="3"/>
                  </a:lnTo>
                  <a:lnTo>
                    <a:pt x="6" y="5"/>
                  </a:lnTo>
                  <a:lnTo>
                    <a:pt x="4" y="8"/>
                  </a:lnTo>
                  <a:lnTo>
                    <a:pt x="1" y="11"/>
                  </a:lnTo>
                  <a:lnTo>
                    <a:pt x="0" y="15"/>
                  </a:lnTo>
                  <a:lnTo>
                    <a:pt x="0" y="19"/>
                  </a:lnTo>
                  <a:lnTo>
                    <a:pt x="0" y="23"/>
                  </a:lnTo>
                  <a:lnTo>
                    <a:pt x="1" y="26"/>
                  </a:lnTo>
                  <a:lnTo>
                    <a:pt x="4" y="30"/>
                  </a:lnTo>
                  <a:lnTo>
                    <a:pt x="6" y="32"/>
                  </a:lnTo>
                  <a:lnTo>
                    <a:pt x="8" y="35"/>
                  </a:lnTo>
                  <a:lnTo>
                    <a:pt x="12" y="37"/>
                  </a:lnTo>
                  <a:lnTo>
                    <a:pt x="15" y="38"/>
                  </a:lnTo>
                  <a:lnTo>
                    <a:pt x="19" y="38"/>
                  </a:lnTo>
                  <a:lnTo>
                    <a:pt x="23" y="38"/>
                  </a:lnTo>
                  <a:lnTo>
                    <a:pt x="27" y="37"/>
                  </a:lnTo>
                  <a:lnTo>
                    <a:pt x="30" y="35"/>
                  </a:lnTo>
                  <a:lnTo>
                    <a:pt x="33" y="32"/>
                  </a:lnTo>
                  <a:lnTo>
                    <a:pt x="35" y="30"/>
                  </a:lnTo>
                  <a:lnTo>
                    <a:pt x="37" y="26"/>
                  </a:lnTo>
                  <a:lnTo>
                    <a:pt x="39" y="23"/>
                  </a:lnTo>
                  <a:lnTo>
                    <a:pt x="39" y="19"/>
                  </a:lnTo>
                  <a:lnTo>
                    <a:pt x="39" y="15"/>
                  </a:lnTo>
                  <a:lnTo>
                    <a:pt x="37" y="11"/>
                  </a:lnTo>
                  <a:lnTo>
                    <a:pt x="35" y="8"/>
                  </a:lnTo>
                  <a:lnTo>
                    <a:pt x="33" y="5"/>
                  </a:lnTo>
                  <a:lnTo>
                    <a:pt x="30" y="3"/>
                  </a:lnTo>
                  <a:lnTo>
                    <a:pt x="27" y="1"/>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 name="Rectangle 94">
              <a:extLst>
                <a:ext uri="{FF2B5EF4-FFF2-40B4-BE49-F238E27FC236}">
                  <a16:creationId xmlns:a16="http://schemas.microsoft.com/office/drawing/2014/main" id="{D23A4012-6045-8BCF-641C-7527761605FC}"/>
                </a:ext>
              </a:extLst>
            </p:cNvPr>
            <p:cNvSpPr>
              <a:spLocks noRot="1" noChangeAspect="1" noMove="1" noResize="1" noEditPoints="1" noAdjustHandles="1" noChangeArrowheads="1" noChangeShapeType="1" noTextEdit="1"/>
            </p:cNvSpPr>
            <p:nvPr/>
          </p:nvSpPr>
          <p:spPr bwMode="auto">
            <a:xfrm>
              <a:off x="5852351" y="5713545"/>
              <a:ext cx="199326" cy="423981"/>
            </a:xfrm>
            <a:prstGeom prst="rect">
              <a:avLst/>
            </a:prstGeom>
            <a:blipFill rotWithShape="1">
              <a:blip r:embed="rId7"/>
              <a:stretch>
                <a:fillRect/>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sp>
          <p:nvSpPr>
            <p:cNvPr id="5" name="Rectangle 95">
              <a:extLst>
                <a:ext uri="{FF2B5EF4-FFF2-40B4-BE49-F238E27FC236}">
                  <a16:creationId xmlns:a16="http://schemas.microsoft.com/office/drawing/2014/main" id="{436CA16E-E18A-2831-6743-D14557C9CBCC}"/>
                </a:ext>
              </a:extLst>
            </p:cNvPr>
            <p:cNvSpPr>
              <a:spLocks noRot="1" noChangeAspect="1" noMove="1" noResize="1" noEditPoints="1" noAdjustHandles="1" noChangeArrowheads="1" noChangeShapeType="1" noTextEdit="1"/>
            </p:cNvSpPr>
            <p:nvPr/>
          </p:nvSpPr>
          <p:spPr bwMode="auto">
            <a:xfrm>
              <a:off x="4772025" y="4336979"/>
              <a:ext cx="240496" cy="369403"/>
            </a:xfrm>
            <a:prstGeom prst="rect">
              <a:avLst/>
            </a:prstGeom>
            <a:blipFill rotWithShape="1">
              <a:blip r:embed="rId8"/>
              <a:stretch>
                <a:fillRect l="-12500" r="-15000" b="-1667"/>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sp>
          <p:nvSpPr>
            <p:cNvPr id="40000" name="Rectangle 102">
              <a:extLst>
                <a:ext uri="{FF2B5EF4-FFF2-40B4-BE49-F238E27FC236}">
                  <a16:creationId xmlns:a16="http://schemas.microsoft.com/office/drawing/2014/main" id="{F203CD02-47B2-6937-5EE2-1D0E9E1DA526}"/>
                </a:ext>
              </a:extLst>
            </p:cNvPr>
            <p:cNvSpPr>
              <a:spLocks noChangeArrowheads="1"/>
            </p:cNvSpPr>
            <p:nvPr/>
          </p:nvSpPr>
          <p:spPr bwMode="auto">
            <a:xfrm>
              <a:off x="4849254" y="6286700"/>
              <a:ext cx="11862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000000"/>
                  </a:solidFill>
                  <a:latin typeface="微软雅黑" panose="020B0503020204020204" pitchFamily="34" charset="-122"/>
                  <a:ea typeface="微软雅黑" panose="020B0503020204020204" pitchFamily="34" charset="-122"/>
                  <a:cs typeface="Arial" panose="020B0604020202020204" pitchFamily="34" charset="0"/>
                </a:rPr>
                <a:t>0</a:t>
              </a:r>
              <a:endParaRPr lang="en-US" altLang="zh-CN" sz="1800" b="1">
                <a:latin typeface="微软雅黑" panose="020B0503020204020204" pitchFamily="34" charset="-122"/>
                <a:ea typeface="微软雅黑" panose="020B0503020204020204" pitchFamily="34" charset="-122"/>
                <a:cs typeface="Arial" panose="020B0604020202020204" pitchFamily="34" charset="0"/>
              </a:endParaRPr>
            </a:p>
          </p:txBody>
        </p:sp>
        <p:sp>
          <p:nvSpPr>
            <p:cNvPr id="40001" name="Line 103">
              <a:extLst>
                <a:ext uri="{FF2B5EF4-FFF2-40B4-BE49-F238E27FC236}">
                  <a16:creationId xmlns:a16="http://schemas.microsoft.com/office/drawing/2014/main" id="{DAC12F58-D68B-BB4E-FB4D-70C19B07BCAA}"/>
                </a:ext>
              </a:extLst>
            </p:cNvPr>
            <p:cNvSpPr>
              <a:spLocks noChangeShapeType="1"/>
            </p:cNvSpPr>
            <p:nvPr/>
          </p:nvSpPr>
          <p:spPr bwMode="auto">
            <a:xfrm flipV="1">
              <a:off x="6001999" y="4136814"/>
              <a:ext cx="387424" cy="1184502"/>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02" name="Freeform 104">
              <a:extLst>
                <a:ext uri="{FF2B5EF4-FFF2-40B4-BE49-F238E27FC236}">
                  <a16:creationId xmlns:a16="http://schemas.microsoft.com/office/drawing/2014/main" id="{11EA2C0E-116A-C519-E499-68B57D571894}"/>
                </a:ext>
              </a:extLst>
            </p:cNvPr>
            <p:cNvSpPr>
              <a:spLocks noEditPoints="1"/>
            </p:cNvSpPr>
            <p:nvPr/>
          </p:nvSpPr>
          <p:spPr bwMode="auto">
            <a:xfrm>
              <a:off x="5447856" y="4775111"/>
              <a:ext cx="1317877" cy="295331"/>
            </a:xfrm>
            <a:custGeom>
              <a:avLst/>
              <a:gdLst>
                <a:gd name="T0" fmla="*/ 2147483646 w 830"/>
                <a:gd name="T1" fmla="*/ 2147483646 h 186"/>
                <a:gd name="T2" fmla="*/ 2147483646 w 830"/>
                <a:gd name="T3" fmla="*/ 2147483646 h 186"/>
                <a:gd name="T4" fmla="*/ 2147483646 w 830"/>
                <a:gd name="T5" fmla="*/ 2147483646 h 186"/>
                <a:gd name="T6" fmla="*/ 2147483646 w 830"/>
                <a:gd name="T7" fmla="*/ 2147483646 h 186"/>
                <a:gd name="T8" fmla="*/ 2147483646 w 830"/>
                <a:gd name="T9" fmla="*/ 2147483646 h 186"/>
                <a:gd name="T10" fmla="*/ 2147483646 w 830"/>
                <a:gd name="T11" fmla="*/ 2147483646 h 186"/>
                <a:gd name="T12" fmla="*/ 2147483646 w 830"/>
                <a:gd name="T13" fmla="*/ 2147483646 h 186"/>
                <a:gd name="T14" fmla="*/ 2147483646 w 830"/>
                <a:gd name="T15" fmla="*/ 2147483646 h 186"/>
                <a:gd name="T16" fmla="*/ 2147483646 w 830"/>
                <a:gd name="T17" fmla="*/ 2147483646 h 186"/>
                <a:gd name="T18" fmla="*/ 2147483646 w 830"/>
                <a:gd name="T19" fmla="*/ 2147483646 h 186"/>
                <a:gd name="T20" fmla="*/ 2147483646 w 830"/>
                <a:gd name="T21" fmla="*/ 2147483646 h 186"/>
                <a:gd name="T22" fmla="*/ 2147483646 w 830"/>
                <a:gd name="T23" fmla="*/ 2147483646 h 186"/>
                <a:gd name="T24" fmla="*/ 2147483646 w 830"/>
                <a:gd name="T25" fmla="*/ 2147483646 h 186"/>
                <a:gd name="T26" fmla="*/ 2147483646 w 830"/>
                <a:gd name="T27" fmla="*/ 2147483646 h 186"/>
                <a:gd name="T28" fmla="*/ 2147483646 w 830"/>
                <a:gd name="T29" fmla="*/ 2147483646 h 186"/>
                <a:gd name="T30" fmla="*/ 2147483646 w 830"/>
                <a:gd name="T31" fmla="*/ 2147483646 h 186"/>
                <a:gd name="T32" fmla="*/ 2147483646 w 830"/>
                <a:gd name="T33" fmla="*/ 2147483646 h 186"/>
                <a:gd name="T34" fmla="*/ 2147483646 w 830"/>
                <a:gd name="T35" fmla="*/ 2147483646 h 186"/>
                <a:gd name="T36" fmla="*/ 2147483646 w 830"/>
                <a:gd name="T37" fmla="*/ 2147483646 h 186"/>
                <a:gd name="T38" fmla="*/ 2147483646 w 830"/>
                <a:gd name="T39" fmla="*/ 2147483646 h 186"/>
                <a:gd name="T40" fmla="*/ 2147483646 w 830"/>
                <a:gd name="T41" fmla="*/ 2147483646 h 186"/>
                <a:gd name="T42" fmla="*/ 2147483646 w 830"/>
                <a:gd name="T43" fmla="*/ 2147483646 h 186"/>
                <a:gd name="T44" fmla="*/ 2147483646 w 830"/>
                <a:gd name="T45" fmla="*/ 2147483646 h 186"/>
                <a:gd name="T46" fmla="*/ 2147483646 w 830"/>
                <a:gd name="T47" fmla="*/ 2147483646 h 186"/>
                <a:gd name="T48" fmla="*/ 2147483646 w 830"/>
                <a:gd name="T49" fmla="*/ 2147483646 h 186"/>
                <a:gd name="T50" fmla="*/ 2147483646 w 830"/>
                <a:gd name="T51" fmla="*/ 2147483646 h 186"/>
                <a:gd name="T52" fmla="*/ 2147483646 w 830"/>
                <a:gd name="T53" fmla="*/ 2147483646 h 186"/>
                <a:gd name="T54" fmla="*/ 2147483646 w 830"/>
                <a:gd name="T55" fmla="*/ 2147483646 h 186"/>
                <a:gd name="T56" fmla="*/ 2147483646 w 830"/>
                <a:gd name="T57" fmla="*/ 2147483646 h 186"/>
                <a:gd name="T58" fmla="*/ 2147483646 w 830"/>
                <a:gd name="T59" fmla="*/ 2147483646 h 186"/>
                <a:gd name="T60" fmla="*/ 2147483646 w 830"/>
                <a:gd name="T61" fmla="*/ 0 h 186"/>
                <a:gd name="T62" fmla="*/ 2147483646 w 830"/>
                <a:gd name="T63" fmla="*/ 2147483646 h 1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0" h="186">
                  <a:moveTo>
                    <a:pt x="0" y="176"/>
                  </a:moveTo>
                  <a:lnTo>
                    <a:pt x="38" y="168"/>
                  </a:lnTo>
                  <a:lnTo>
                    <a:pt x="41" y="178"/>
                  </a:lnTo>
                  <a:lnTo>
                    <a:pt x="2" y="186"/>
                  </a:lnTo>
                  <a:lnTo>
                    <a:pt x="0" y="176"/>
                  </a:lnTo>
                  <a:close/>
                  <a:moveTo>
                    <a:pt x="66" y="162"/>
                  </a:moveTo>
                  <a:lnTo>
                    <a:pt x="105" y="154"/>
                  </a:lnTo>
                  <a:lnTo>
                    <a:pt x="107" y="164"/>
                  </a:lnTo>
                  <a:lnTo>
                    <a:pt x="69" y="172"/>
                  </a:lnTo>
                  <a:lnTo>
                    <a:pt x="66" y="162"/>
                  </a:lnTo>
                  <a:close/>
                  <a:moveTo>
                    <a:pt x="133" y="148"/>
                  </a:moveTo>
                  <a:lnTo>
                    <a:pt x="171" y="140"/>
                  </a:lnTo>
                  <a:lnTo>
                    <a:pt x="174" y="150"/>
                  </a:lnTo>
                  <a:lnTo>
                    <a:pt x="135" y="158"/>
                  </a:lnTo>
                  <a:lnTo>
                    <a:pt x="133" y="148"/>
                  </a:lnTo>
                  <a:close/>
                  <a:moveTo>
                    <a:pt x="199" y="134"/>
                  </a:moveTo>
                  <a:lnTo>
                    <a:pt x="238" y="126"/>
                  </a:lnTo>
                  <a:lnTo>
                    <a:pt x="240" y="136"/>
                  </a:lnTo>
                  <a:lnTo>
                    <a:pt x="202" y="144"/>
                  </a:lnTo>
                  <a:lnTo>
                    <a:pt x="199" y="134"/>
                  </a:lnTo>
                  <a:close/>
                  <a:moveTo>
                    <a:pt x="266" y="120"/>
                  </a:moveTo>
                  <a:lnTo>
                    <a:pt x="304" y="112"/>
                  </a:lnTo>
                  <a:lnTo>
                    <a:pt x="306" y="122"/>
                  </a:lnTo>
                  <a:lnTo>
                    <a:pt x="268" y="130"/>
                  </a:lnTo>
                  <a:lnTo>
                    <a:pt x="266" y="120"/>
                  </a:lnTo>
                  <a:close/>
                  <a:moveTo>
                    <a:pt x="332" y="106"/>
                  </a:moveTo>
                  <a:lnTo>
                    <a:pt x="370" y="98"/>
                  </a:lnTo>
                  <a:lnTo>
                    <a:pt x="373" y="108"/>
                  </a:lnTo>
                  <a:lnTo>
                    <a:pt x="334" y="116"/>
                  </a:lnTo>
                  <a:lnTo>
                    <a:pt x="332" y="106"/>
                  </a:lnTo>
                  <a:close/>
                  <a:moveTo>
                    <a:pt x="399" y="91"/>
                  </a:moveTo>
                  <a:lnTo>
                    <a:pt x="437" y="84"/>
                  </a:lnTo>
                  <a:lnTo>
                    <a:pt x="439" y="94"/>
                  </a:lnTo>
                  <a:lnTo>
                    <a:pt x="401" y="102"/>
                  </a:lnTo>
                  <a:lnTo>
                    <a:pt x="399" y="91"/>
                  </a:lnTo>
                  <a:close/>
                  <a:moveTo>
                    <a:pt x="466" y="77"/>
                  </a:moveTo>
                  <a:lnTo>
                    <a:pt x="503" y="69"/>
                  </a:lnTo>
                  <a:lnTo>
                    <a:pt x="505" y="80"/>
                  </a:lnTo>
                  <a:lnTo>
                    <a:pt x="467" y="88"/>
                  </a:lnTo>
                  <a:lnTo>
                    <a:pt x="466" y="77"/>
                  </a:lnTo>
                  <a:close/>
                  <a:moveTo>
                    <a:pt x="532" y="63"/>
                  </a:moveTo>
                  <a:lnTo>
                    <a:pt x="570" y="55"/>
                  </a:lnTo>
                  <a:lnTo>
                    <a:pt x="572" y="65"/>
                  </a:lnTo>
                  <a:lnTo>
                    <a:pt x="533" y="73"/>
                  </a:lnTo>
                  <a:lnTo>
                    <a:pt x="532" y="63"/>
                  </a:lnTo>
                  <a:close/>
                  <a:moveTo>
                    <a:pt x="599" y="49"/>
                  </a:moveTo>
                  <a:lnTo>
                    <a:pt x="636" y="41"/>
                  </a:lnTo>
                  <a:lnTo>
                    <a:pt x="638" y="51"/>
                  </a:lnTo>
                  <a:lnTo>
                    <a:pt x="600" y="59"/>
                  </a:lnTo>
                  <a:lnTo>
                    <a:pt x="599" y="49"/>
                  </a:lnTo>
                  <a:close/>
                  <a:moveTo>
                    <a:pt x="665" y="35"/>
                  </a:moveTo>
                  <a:lnTo>
                    <a:pt x="702" y="27"/>
                  </a:lnTo>
                  <a:lnTo>
                    <a:pt x="705" y="37"/>
                  </a:lnTo>
                  <a:lnTo>
                    <a:pt x="667" y="45"/>
                  </a:lnTo>
                  <a:lnTo>
                    <a:pt x="665" y="35"/>
                  </a:lnTo>
                  <a:close/>
                  <a:moveTo>
                    <a:pt x="731" y="21"/>
                  </a:moveTo>
                  <a:lnTo>
                    <a:pt x="769" y="13"/>
                  </a:lnTo>
                  <a:lnTo>
                    <a:pt x="771" y="23"/>
                  </a:lnTo>
                  <a:lnTo>
                    <a:pt x="734" y="31"/>
                  </a:lnTo>
                  <a:lnTo>
                    <a:pt x="731" y="21"/>
                  </a:lnTo>
                  <a:close/>
                  <a:moveTo>
                    <a:pt x="798" y="7"/>
                  </a:moveTo>
                  <a:lnTo>
                    <a:pt x="828" y="0"/>
                  </a:lnTo>
                  <a:lnTo>
                    <a:pt x="830" y="10"/>
                  </a:lnTo>
                  <a:lnTo>
                    <a:pt x="800" y="17"/>
                  </a:lnTo>
                  <a:lnTo>
                    <a:pt x="798" y="7"/>
                  </a:lnTo>
                  <a:close/>
                </a:path>
              </a:pathLst>
            </a:custGeom>
            <a:solidFill>
              <a:srgbClr val="00CC99"/>
            </a:solidFill>
            <a:ln w="1">
              <a:solidFill>
                <a:srgbClr val="00CC99"/>
              </a:solidFill>
              <a:prstDash val="solid"/>
              <a:round/>
              <a:headEnd/>
              <a:tailEnd/>
            </a:ln>
          </p:spPr>
          <p:txBody>
            <a:bodyPr/>
            <a:lstStyle/>
            <a:p>
              <a:endParaRPr lang="zh-TW" altLang="en-US"/>
            </a:p>
          </p:txBody>
        </p:sp>
        <p:sp>
          <p:nvSpPr>
            <p:cNvPr id="40003" name="Line 105">
              <a:extLst>
                <a:ext uri="{FF2B5EF4-FFF2-40B4-BE49-F238E27FC236}">
                  <a16:creationId xmlns:a16="http://schemas.microsoft.com/office/drawing/2014/main" id="{86F7DC17-B3ED-25D7-5D1A-98DB94C11E0C}"/>
                </a:ext>
              </a:extLst>
            </p:cNvPr>
            <p:cNvSpPr>
              <a:spLocks noChangeShapeType="1"/>
            </p:cNvSpPr>
            <p:nvPr/>
          </p:nvSpPr>
          <p:spPr bwMode="auto">
            <a:xfrm flipV="1">
              <a:off x="6402126" y="3839895"/>
              <a:ext cx="1306762" cy="277866"/>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04" name="Line 106">
              <a:extLst>
                <a:ext uri="{FF2B5EF4-FFF2-40B4-BE49-F238E27FC236}">
                  <a16:creationId xmlns:a16="http://schemas.microsoft.com/office/drawing/2014/main" id="{B4508E47-2FA2-9485-F26F-34246768354B}"/>
                </a:ext>
              </a:extLst>
            </p:cNvPr>
            <p:cNvSpPr>
              <a:spLocks noChangeShapeType="1"/>
            </p:cNvSpPr>
            <p:nvPr/>
          </p:nvSpPr>
          <p:spPr bwMode="auto">
            <a:xfrm flipV="1">
              <a:off x="6371957" y="5040274"/>
              <a:ext cx="959033" cy="925690"/>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05" name="Freeform 107">
              <a:extLst>
                <a:ext uri="{FF2B5EF4-FFF2-40B4-BE49-F238E27FC236}">
                  <a16:creationId xmlns:a16="http://schemas.microsoft.com/office/drawing/2014/main" id="{21B41C13-22F8-7493-56DF-50BA56B09FA2}"/>
                </a:ext>
              </a:extLst>
            </p:cNvPr>
            <p:cNvSpPr>
              <a:spLocks noEditPoints="1"/>
            </p:cNvSpPr>
            <p:nvPr/>
          </p:nvSpPr>
          <p:spPr bwMode="auto">
            <a:xfrm>
              <a:off x="5035027" y="5060915"/>
              <a:ext cx="390599" cy="1227372"/>
            </a:xfrm>
            <a:custGeom>
              <a:avLst/>
              <a:gdLst>
                <a:gd name="T0" fmla="*/ 0 w 246"/>
                <a:gd name="T1" fmla="*/ 2147483646 h 773"/>
                <a:gd name="T2" fmla="*/ 2147483646 w 246"/>
                <a:gd name="T3" fmla="*/ 2147483646 h 773"/>
                <a:gd name="T4" fmla="*/ 2147483646 w 246"/>
                <a:gd name="T5" fmla="*/ 2147483646 h 773"/>
                <a:gd name="T6" fmla="*/ 2147483646 w 246"/>
                <a:gd name="T7" fmla="*/ 2147483646 h 773"/>
                <a:gd name="T8" fmla="*/ 0 w 246"/>
                <a:gd name="T9" fmla="*/ 2147483646 h 773"/>
                <a:gd name="T10" fmla="*/ 2147483646 w 246"/>
                <a:gd name="T11" fmla="*/ 2147483646 h 773"/>
                <a:gd name="T12" fmla="*/ 2147483646 w 246"/>
                <a:gd name="T13" fmla="*/ 0 h 773"/>
                <a:gd name="T14" fmla="*/ 2147483646 w 246"/>
                <a:gd name="T15" fmla="*/ 2147483646 h 773"/>
                <a:gd name="T16" fmla="*/ 2147483646 w 246"/>
                <a:gd name="T17" fmla="*/ 2147483646 h 7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6" h="773">
                  <a:moveTo>
                    <a:pt x="0" y="767"/>
                  </a:moveTo>
                  <a:lnTo>
                    <a:pt x="222" y="44"/>
                  </a:lnTo>
                  <a:lnTo>
                    <a:pt x="240" y="49"/>
                  </a:lnTo>
                  <a:lnTo>
                    <a:pt x="19" y="773"/>
                  </a:lnTo>
                  <a:lnTo>
                    <a:pt x="0" y="767"/>
                  </a:lnTo>
                  <a:close/>
                  <a:moveTo>
                    <a:pt x="209" y="50"/>
                  </a:moveTo>
                  <a:lnTo>
                    <a:pt x="245" y="0"/>
                  </a:lnTo>
                  <a:lnTo>
                    <a:pt x="246" y="62"/>
                  </a:lnTo>
                  <a:lnTo>
                    <a:pt x="209" y="50"/>
                  </a:lnTo>
                  <a:close/>
                </a:path>
              </a:pathLst>
            </a:custGeom>
            <a:solidFill>
              <a:srgbClr val="FF0000"/>
            </a:solidFill>
            <a:ln w="1">
              <a:solidFill>
                <a:srgbClr val="FF0000"/>
              </a:solidFill>
              <a:prstDash val="solid"/>
              <a:round/>
              <a:headEnd/>
              <a:tailEnd/>
            </a:ln>
          </p:spPr>
          <p:txBody>
            <a:bodyPr/>
            <a:lstStyle/>
            <a:p>
              <a:endParaRPr lang="zh-TW" altLang="en-US"/>
            </a:p>
          </p:txBody>
        </p:sp>
        <p:sp>
          <p:nvSpPr>
            <p:cNvPr id="40006" name="Freeform 108">
              <a:extLst>
                <a:ext uri="{FF2B5EF4-FFF2-40B4-BE49-F238E27FC236}">
                  <a16:creationId xmlns:a16="http://schemas.microsoft.com/office/drawing/2014/main" id="{74AEF00C-97A8-C456-3A16-F935CC506EA6}"/>
                </a:ext>
              </a:extLst>
            </p:cNvPr>
            <p:cNvSpPr>
              <a:spLocks noEditPoints="1"/>
            </p:cNvSpPr>
            <p:nvPr/>
          </p:nvSpPr>
          <p:spPr bwMode="auto">
            <a:xfrm>
              <a:off x="5062019" y="5330843"/>
              <a:ext cx="944743" cy="976499"/>
            </a:xfrm>
            <a:custGeom>
              <a:avLst/>
              <a:gdLst>
                <a:gd name="T0" fmla="*/ 0 w 595"/>
                <a:gd name="T1" fmla="*/ 2147483646 h 615"/>
                <a:gd name="T2" fmla="*/ 2147483646 w 595"/>
                <a:gd name="T3" fmla="*/ 2147483646 h 615"/>
                <a:gd name="T4" fmla="*/ 2147483646 w 595"/>
                <a:gd name="T5" fmla="*/ 2147483646 h 615"/>
                <a:gd name="T6" fmla="*/ 2147483646 w 595"/>
                <a:gd name="T7" fmla="*/ 2147483646 h 615"/>
                <a:gd name="T8" fmla="*/ 0 w 595"/>
                <a:gd name="T9" fmla="*/ 2147483646 h 615"/>
                <a:gd name="T10" fmla="*/ 2147483646 w 595"/>
                <a:gd name="T11" fmla="*/ 2147483646 h 615"/>
                <a:gd name="T12" fmla="*/ 2147483646 w 595"/>
                <a:gd name="T13" fmla="*/ 0 h 615"/>
                <a:gd name="T14" fmla="*/ 2147483646 w 595"/>
                <a:gd name="T15" fmla="*/ 2147483646 h 615"/>
                <a:gd name="T16" fmla="*/ 2147483646 w 595"/>
                <a:gd name="T17" fmla="*/ 2147483646 h 6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5" h="615">
                  <a:moveTo>
                    <a:pt x="0" y="603"/>
                  </a:moveTo>
                  <a:lnTo>
                    <a:pt x="554" y="29"/>
                  </a:lnTo>
                  <a:lnTo>
                    <a:pt x="568" y="42"/>
                  </a:lnTo>
                  <a:lnTo>
                    <a:pt x="14" y="615"/>
                  </a:lnTo>
                  <a:lnTo>
                    <a:pt x="0" y="603"/>
                  </a:lnTo>
                  <a:close/>
                  <a:moveTo>
                    <a:pt x="540" y="29"/>
                  </a:moveTo>
                  <a:lnTo>
                    <a:pt x="595" y="0"/>
                  </a:lnTo>
                  <a:lnTo>
                    <a:pt x="568" y="56"/>
                  </a:lnTo>
                  <a:lnTo>
                    <a:pt x="540" y="29"/>
                  </a:lnTo>
                  <a:close/>
                </a:path>
              </a:pathLst>
            </a:custGeom>
            <a:solidFill>
              <a:srgbClr val="FF0000"/>
            </a:solidFill>
            <a:ln w="1">
              <a:solidFill>
                <a:srgbClr val="FF0000"/>
              </a:solidFill>
              <a:prstDash val="solid"/>
              <a:round/>
              <a:headEnd/>
              <a:tailEnd/>
            </a:ln>
          </p:spPr>
          <p:txBody>
            <a:bodyPr/>
            <a:lstStyle/>
            <a:p>
              <a:endParaRPr lang="zh-TW" altLang="en-US"/>
            </a:p>
          </p:txBody>
        </p:sp>
        <p:sp>
          <p:nvSpPr>
            <p:cNvPr id="40007" name="Freeform 109">
              <a:extLst>
                <a:ext uri="{FF2B5EF4-FFF2-40B4-BE49-F238E27FC236}">
                  <a16:creationId xmlns:a16="http://schemas.microsoft.com/office/drawing/2014/main" id="{1B6970B2-B7B3-24AC-1BCD-AF356E5E75F2}"/>
                </a:ext>
              </a:extLst>
            </p:cNvPr>
            <p:cNvSpPr>
              <a:spLocks noEditPoints="1"/>
            </p:cNvSpPr>
            <p:nvPr/>
          </p:nvSpPr>
          <p:spPr bwMode="auto">
            <a:xfrm>
              <a:off x="5065195" y="5959612"/>
              <a:ext cx="1295648" cy="344553"/>
            </a:xfrm>
            <a:custGeom>
              <a:avLst/>
              <a:gdLst>
                <a:gd name="T0" fmla="*/ 0 w 816"/>
                <a:gd name="T1" fmla="*/ 2147483646 h 217"/>
                <a:gd name="T2" fmla="*/ 2147483646 w 816"/>
                <a:gd name="T3" fmla="*/ 2147483646 h 217"/>
                <a:gd name="T4" fmla="*/ 2147483646 w 816"/>
                <a:gd name="T5" fmla="*/ 2147483646 h 217"/>
                <a:gd name="T6" fmla="*/ 2147483646 w 816"/>
                <a:gd name="T7" fmla="*/ 2147483646 h 217"/>
                <a:gd name="T8" fmla="*/ 0 w 816"/>
                <a:gd name="T9" fmla="*/ 2147483646 h 217"/>
                <a:gd name="T10" fmla="*/ 2147483646 w 816"/>
                <a:gd name="T11" fmla="*/ 0 h 217"/>
                <a:gd name="T12" fmla="*/ 2147483646 w 816"/>
                <a:gd name="T13" fmla="*/ 2147483646 h 217"/>
                <a:gd name="T14" fmla="*/ 2147483646 w 816"/>
                <a:gd name="T15" fmla="*/ 2147483646 h 217"/>
                <a:gd name="T16" fmla="*/ 2147483646 w 816"/>
                <a:gd name="T17" fmla="*/ 0 h 2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16" h="217">
                  <a:moveTo>
                    <a:pt x="0" y="198"/>
                  </a:moveTo>
                  <a:lnTo>
                    <a:pt x="766" y="7"/>
                  </a:lnTo>
                  <a:lnTo>
                    <a:pt x="771" y="26"/>
                  </a:lnTo>
                  <a:lnTo>
                    <a:pt x="5" y="217"/>
                  </a:lnTo>
                  <a:lnTo>
                    <a:pt x="0" y="198"/>
                  </a:lnTo>
                  <a:close/>
                  <a:moveTo>
                    <a:pt x="755" y="0"/>
                  </a:moveTo>
                  <a:lnTo>
                    <a:pt x="816" y="5"/>
                  </a:lnTo>
                  <a:lnTo>
                    <a:pt x="764" y="38"/>
                  </a:lnTo>
                  <a:lnTo>
                    <a:pt x="755" y="0"/>
                  </a:lnTo>
                  <a:close/>
                </a:path>
              </a:pathLst>
            </a:custGeom>
            <a:solidFill>
              <a:srgbClr val="FF0000"/>
            </a:solidFill>
            <a:ln w="1">
              <a:solidFill>
                <a:srgbClr val="FF0000"/>
              </a:solidFill>
              <a:prstDash val="solid"/>
              <a:round/>
              <a:headEnd/>
              <a:tailEnd/>
            </a:ln>
          </p:spPr>
          <p:txBody>
            <a:bodyPr/>
            <a:lstStyle/>
            <a:p>
              <a:endParaRPr lang="zh-TW" altLang="en-US"/>
            </a:p>
          </p:txBody>
        </p:sp>
        <p:sp>
          <p:nvSpPr>
            <p:cNvPr id="40008" name="Line 110">
              <a:extLst>
                <a:ext uri="{FF2B5EF4-FFF2-40B4-BE49-F238E27FC236}">
                  <a16:creationId xmlns:a16="http://schemas.microsoft.com/office/drawing/2014/main" id="{B3B02DCC-5D0F-2C40-6819-D3D1E5BEF65F}"/>
                </a:ext>
              </a:extLst>
            </p:cNvPr>
            <p:cNvSpPr>
              <a:spLocks noChangeShapeType="1"/>
            </p:cNvSpPr>
            <p:nvPr/>
          </p:nvSpPr>
          <p:spPr bwMode="auto">
            <a:xfrm flipV="1">
              <a:off x="7330991" y="3838306"/>
              <a:ext cx="390599" cy="1208318"/>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09" name="Line 111">
              <a:extLst>
                <a:ext uri="{FF2B5EF4-FFF2-40B4-BE49-F238E27FC236}">
                  <a16:creationId xmlns:a16="http://schemas.microsoft.com/office/drawing/2014/main" id="{44602EAE-230B-CABC-7731-6F4C25FCD8D0}"/>
                </a:ext>
              </a:extLst>
            </p:cNvPr>
            <p:cNvSpPr>
              <a:spLocks noChangeShapeType="1"/>
            </p:cNvSpPr>
            <p:nvPr/>
          </p:nvSpPr>
          <p:spPr bwMode="auto">
            <a:xfrm flipV="1">
              <a:off x="6019465" y="5040274"/>
              <a:ext cx="1295648" cy="298507"/>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10" name="Freeform 112">
              <a:extLst>
                <a:ext uri="{FF2B5EF4-FFF2-40B4-BE49-F238E27FC236}">
                  <a16:creationId xmlns:a16="http://schemas.microsoft.com/office/drawing/2014/main" id="{EE6AF5C6-0482-6BC9-EF0E-67C70B2558D4}"/>
                </a:ext>
              </a:extLst>
            </p:cNvPr>
            <p:cNvSpPr>
              <a:spLocks noEditPoints="1"/>
            </p:cNvSpPr>
            <p:nvPr/>
          </p:nvSpPr>
          <p:spPr bwMode="auto">
            <a:xfrm>
              <a:off x="6800665" y="3835131"/>
              <a:ext cx="939979" cy="943155"/>
            </a:xfrm>
            <a:custGeom>
              <a:avLst/>
              <a:gdLst>
                <a:gd name="T0" fmla="*/ 2147483646 w 592"/>
                <a:gd name="T1" fmla="*/ 2147483646 h 594"/>
                <a:gd name="T2" fmla="*/ 2147483646 w 592"/>
                <a:gd name="T3" fmla="*/ 2147483646 h 594"/>
                <a:gd name="T4" fmla="*/ 2147483646 w 592"/>
                <a:gd name="T5" fmla="*/ 2147483646 h 594"/>
                <a:gd name="T6" fmla="*/ 2147483646 w 592"/>
                <a:gd name="T7" fmla="*/ 2147483646 h 594"/>
                <a:gd name="T8" fmla="*/ 2147483646 w 592"/>
                <a:gd name="T9" fmla="*/ 2147483646 h 594"/>
                <a:gd name="T10" fmla="*/ 2147483646 w 592"/>
                <a:gd name="T11" fmla="*/ 2147483646 h 594"/>
                <a:gd name="T12" fmla="*/ 2147483646 w 592"/>
                <a:gd name="T13" fmla="*/ 2147483646 h 594"/>
                <a:gd name="T14" fmla="*/ 2147483646 w 592"/>
                <a:gd name="T15" fmla="*/ 2147483646 h 594"/>
                <a:gd name="T16" fmla="*/ 2147483646 w 592"/>
                <a:gd name="T17" fmla="*/ 2147483646 h 594"/>
                <a:gd name="T18" fmla="*/ 2147483646 w 592"/>
                <a:gd name="T19" fmla="*/ 2147483646 h 594"/>
                <a:gd name="T20" fmla="*/ 2147483646 w 592"/>
                <a:gd name="T21" fmla="*/ 2147483646 h 594"/>
                <a:gd name="T22" fmla="*/ 2147483646 w 592"/>
                <a:gd name="T23" fmla="*/ 2147483646 h 594"/>
                <a:gd name="T24" fmla="*/ 2147483646 w 592"/>
                <a:gd name="T25" fmla="*/ 2147483646 h 594"/>
                <a:gd name="T26" fmla="*/ 2147483646 w 592"/>
                <a:gd name="T27" fmla="*/ 2147483646 h 594"/>
                <a:gd name="T28" fmla="*/ 2147483646 w 592"/>
                <a:gd name="T29" fmla="*/ 2147483646 h 594"/>
                <a:gd name="T30" fmla="*/ 2147483646 w 592"/>
                <a:gd name="T31" fmla="*/ 2147483646 h 594"/>
                <a:gd name="T32" fmla="*/ 2147483646 w 592"/>
                <a:gd name="T33" fmla="*/ 2147483646 h 594"/>
                <a:gd name="T34" fmla="*/ 2147483646 w 592"/>
                <a:gd name="T35" fmla="*/ 2147483646 h 594"/>
                <a:gd name="T36" fmla="*/ 2147483646 w 592"/>
                <a:gd name="T37" fmla="*/ 2147483646 h 594"/>
                <a:gd name="T38" fmla="*/ 2147483646 w 592"/>
                <a:gd name="T39" fmla="*/ 2147483646 h 594"/>
                <a:gd name="T40" fmla="*/ 2147483646 w 592"/>
                <a:gd name="T41" fmla="*/ 2147483646 h 594"/>
                <a:gd name="T42" fmla="*/ 2147483646 w 592"/>
                <a:gd name="T43" fmla="*/ 2147483646 h 594"/>
                <a:gd name="T44" fmla="*/ 2147483646 w 592"/>
                <a:gd name="T45" fmla="*/ 2147483646 h 594"/>
                <a:gd name="T46" fmla="*/ 2147483646 w 592"/>
                <a:gd name="T47" fmla="*/ 2147483646 h 594"/>
                <a:gd name="T48" fmla="*/ 2147483646 w 592"/>
                <a:gd name="T49" fmla="*/ 2147483646 h 594"/>
                <a:gd name="T50" fmla="*/ 2147483646 w 592"/>
                <a:gd name="T51" fmla="*/ 2147483646 h 594"/>
                <a:gd name="T52" fmla="*/ 2147483646 w 592"/>
                <a:gd name="T53" fmla="*/ 2147483646 h 594"/>
                <a:gd name="T54" fmla="*/ 2147483646 w 592"/>
                <a:gd name="T55" fmla="*/ 2147483646 h 594"/>
                <a:gd name="T56" fmla="*/ 2147483646 w 592"/>
                <a:gd name="T57" fmla="*/ 2147483646 h 594"/>
                <a:gd name="T58" fmla="*/ 2147483646 w 592"/>
                <a:gd name="T59" fmla="*/ 2147483646 h 594"/>
                <a:gd name="T60" fmla="*/ 2147483646 w 592"/>
                <a:gd name="T61" fmla="*/ 0 h 594"/>
                <a:gd name="T62" fmla="*/ 2147483646 w 592"/>
                <a:gd name="T63" fmla="*/ 2147483646 h 5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2" h="594">
                  <a:moveTo>
                    <a:pt x="0" y="587"/>
                  </a:moveTo>
                  <a:lnTo>
                    <a:pt x="27" y="559"/>
                  </a:lnTo>
                  <a:lnTo>
                    <a:pt x="34" y="566"/>
                  </a:lnTo>
                  <a:lnTo>
                    <a:pt x="7" y="594"/>
                  </a:lnTo>
                  <a:lnTo>
                    <a:pt x="0" y="587"/>
                  </a:lnTo>
                  <a:close/>
                  <a:moveTo>
                    <a:pt x="48" y="538"/>
                  </a:moveTo>
                  <a:lnTo>
                    <a:pt x="76" y="511"/>
                  </a:lnTo>
                  <a:lnTo>
                    <a:pt x="82" y="518"/>
                  </a:lnTo>
                  <a:lnTo>
                    <a:pt x="55" y="545"/>
                  </a:lnTo>
                  <a:lnTo>
                    <a:pt x="48" y="538"/>
                  </a:lnTo>
                  <a:close/>
                  <a:moveTo>
                    <a:pt x="96" y="490"/>
                  </a:moveTo>
                  <a:lnTo>
                    <a:pt x="124" y="463"/>
                  </a:lnTo>
                  <a:lnTo>
                    <a:pt x="131" y="469"/>
                  </a:lnTo>
                  <a:lnTo>
                    <a:pt x="103" y="497"/>
                  </a:lnTo>
                  <a:lnTo>
                    <a:pt x="96" y="490"/>
                  </a:lnTo>
                  <a:close/>
                  <a:moveTo>
                    <a:pt x="144" y="442"/>
                  </a:moveTo>
                  <a:lnTo>
                    <a:pt x="172" y="414"/>
                  </a:lnTo>
                  <a:lnTo>
                    <a:pt x="179" y="421"/>
                  </a:lnTo>
                  <a:lnTo>
                    <a:pt x="151" y="449"/>
                  </a:lnTo>
                  <a:lnTo>
                    <a:pt x="144" y="442"/>
                  </a:lnTo>
                  <a:close/>
                  <a:moveTo>
                    <a:pt x="193" y="394"/>
                  </a:moveTo>
                  <a:lnTo>
                    <a:pt x="219" y="366"/>
                  </a:lnTo>
                  <a:lnTo>
                    <a:pt x="226" y="373"/>
                  </a:lnTo>
                  <a:lnTo>
                    <a:pt x="200" y="401"/>
                  </a:lnTo>
                  <a:lnTo>
                    <a:pt x="193" y="394"/>
                  </a:lnTo>
                  <a:close/>
                  <a:moveTo>
                    <a:pt x="240" y="345"/>
                  </a:moveTo>
                  <a:lnTo>
                    <a:pt x="268" y="319"/>
                  </a:lnTo>
                  <a:lnTo>
                    <a:pt x="274" y="326"/>
                  </a:lnTo>
                  <a:lnTo>
                    <a:pt x="247" y="352"/>
                  </a:lnTo>
                  <a:lnTo>
                    <a:pt x="240" y="345"/>
                  </a:lnTo>
                  <a:close/>
                  <a:moveTo>
                    <a:pt x="288" y="298"/>
                  </a:moveTo>
                  <a:lnTo>
                    <a:pt x="316" y="271"/>
                  </a:lnTo>
                  <a:lnTo>
                    <a:pt x="323" y="277"/>
                  </a:lnTo>
                  <a:lnTo>
                    <a:pt x="295" y="305"/>
                  </a:lnTo>
                  <a:lnTo>
                    <a:pt x="288" y="298"/>
                  </a:lnTo>
                  <a:close/>
                  <a:moveTo>
                    <a:pt x="336" y="250"/>
                  </a:moveTo>
                  <a:lnTo>
                    <a:pt x="364" y="222"/>
                  </a:lnTo>
                  <a:lnTo>
                    <a:pt x="371" y="229"/>
                  </a:lnTo>
                  <a:lnTo>
                    <a:pt x="343" y="257"/>
                  </a:lnTo>
                  <a:lnTo>
                    <a:pt x="336" y="250"/>
                  </a:lnTo>
                  <a:close/>
                  <a:moveTo>
                    <a:pt x="385" y="202"/>
                  </a:moveTo>
                  <a:lnTo>
                    <a:pt x="412" y="174"/>
                  </a:lnTo>
                  <a:lnTo>
                    <a:pt x="419" y="181"/>
                  </a:lnTo>
                  <a:lnTo>
                    <a:pt x="392" y="209"/>
                  </a:lnTo>
                  <a:lnTo>
                    <a:pt x="385" y="202"/>
                  </a:lnTo>
                  <a:close/>
                  <a:moveTo>
                    <a:pt x="433" y="153"/>
                  </a:moveTo>
                  <a:lnTo>
                    <a:pt x="460" y="126"/>
                  </a:lnTo>
                  <a:lnTo>
                    <a:pt x="466" y="133"/>
                  </a:lnTo>
                  <a:lnTo>
                    <a:pt x="440" y="160"/>
                  </a:lnTo>
                  <a:lnTo>
                    <a:pt x="433" y="153"/>
                  </a:lnTo>
                  <a:close/>
                  <a:moveTo>
                    <a:pt x="480" y="105"/>
                  </a:moveTo>
                  <a:lnTo>
                    <a:pt x="508" y="79"/>
                  </a:lnTo>
                  <a:lnTo>
                    <a:pt x="515" y="84"/>
                  </a:lnTo>
                  <a:lnTo>
                    <a:pt x="487" y="112"/>
                  </a:lnTo>
                  <a:lnTo>
                    <a:pt x="480" y="105"/>
                  </a:lnTo>
                  <a:close/>
                  <a:moveTo>
                    <a:pt x="528" y="58"/>
                  </a:moveTo>
                  <a:lnTo>
                    <a:pt x="556" y="30"/>
                  </a:lnTo>
                  <a:lnTo>
                    <a:pt x="563" y="37"/>
                  </a:lnTo>
                  <a:lnTo>
                    <a:pt x="535" y="65"/>
                  </a:lnTo>
                  <a:lnTo>
                    <a:pt x="528" y="58"/>
                  </a:lnTo>
                  <a:close/>
                  <a:moveTo>
                    <a:pt x="577" y="10"/>
                  </a:moveTo>
                  <a:lnTo>
                    <a:pt x="585" y="0"/>
                  </a:lnTo>
                  <a:lnTo>
                    <a:pt x="592" y="7"/>
                  </a:lnTo>
                  <a:lnTo>
                    <a:pt x="584" y="17"/>
                  </a:lnTo>
                  <a:lnTo>
                    <a:pt x="577" y="10"/>
                  </a:lnTo>
                  <a:close/>
                </a:path>
              </a:pathLst>
            </a:custGeom>
            <a:solidFill>
              <a:srgbClr val="00CC99"/>
            </a:solidFill>
            <a:ln w="1">
              <a:solidFill>
                <a:srgbClr val="00CC99"/>
              </a:solidFill>
              <a:prstDash val="solid"/>
              <a:round/>
              <a:headEnd/>
              <a:tailEnd/>
            </a:ln>
          </p:spPr>
          <p:txBody>
            <a:bodyPr/>
            <a:lstStyle/>
            <a:p>
              <a:endParaRPr lang="zh-TW" altLang="en-US"/>
            </a:p>
          </p:txBody>
        </p:sp>
        <p:sp>
          <p:nvSpPr>
            <p:cNvPr id="40011" name="Freeform 113">
              <a:extLst>
                <a:ext uri="{FF2B5EF4-FFF2-40B4-BE49-F238E27FC236}">
                  <a16:creationId xmlns:a16="http://schemas.microsoft.com/office/drawing/2014/main" id="{F6EC92D2-6EBD-510A-B774-504DA36383B6}"/>
                </a:ext>
              </a:extLst>
            </p:cNvPr>
            <p:cNvSpPr>
              <a:spLocks noEditPoints="1"/>
            </p:cNvSpPr>
            <p:nvPr/>
          </p:nvSpPr>
          <p:spPr bwMode="auto">
            <a:xfrm>
              <a:off x="6362430" y="4802104"/>
              <a:ext cx="441409" cy="1178150"/>
            </a:xfrm>
            <a:custGeom>
              <a:avLst/>
              <a:gdLst>
                <a:gd name="T0" fmla="*/ 0 w 278"/>
                <a:gd name="T1" fmla="*/ 2147483646 h 742"/>
                <a:gd name="T2" fmla="*/ 2147483646 w 278"/>
                <a:gd name="T3" fmla="*/ 2147483646 h 742"/>
                <a:gd name="T4" fmla="*/ 2147483646 w 278"/>
                <a:gd name="T5" fmla="*/ 2147483646 h 742"/>
                <a:gd name="T6" fmla="*/ 2147483646 w 278"/>
                <a:gd name="T7" fmla="*/ 2147483646 h 742"/>
                <a:gd name="T8" fmla="*/ 0 w 278"/>
                <a:gd name="T9" fmla="*/ 2147483646 h 742"/>
                <a:gd name="T10" fmla="*/ 2147483646 w 278"/>
                <a:gd name="T11" fmla="*/ 2147483646 h 742"/>
                <a:gd name="T12" fmla="*/ 2147483646 w 278"/>
                <a:gd name="T13" fmla="*/ 2147483646 h 742"/>
                <a:gd name="T14" fmla="*/ 2147483646 w 278"/>
                <a:gd name="T15" fmla="*/ 2147483646 h 742"/>
                <a:gd name="T16" fmla="*/ 2147483646 w 278"/>
                <a:gd name="T17" fmla="*/ 2147483646 h 742"/>
                <a:gd name="T18" fmla="*/ 2147483646 w 278"/>
                <a:gd name="T19" fmla="*/ 2147483646 h 742"/>
                <a:gd name="T20" fmla="*/ 2147483646 w 278"/>
                <a:gd name="T21" fmla="*/ 2147483646 h 742"/>
                <a:gd name="T22" fmla="*/ 2147483646 w 278"/>
                <a:gd name="T23" fmla="*/ 2147483646 h 742"/>
                <a:gd name="T24" fmla="*/ 2147483646 w 278"/>
                <a:gd name="T25" fmla="*/ 2147483646 h 742"/>
                <a:gd name="T26" fmla="*/ 2147483646 w 278"/>
                <a:gd name="T27" fmla="*/ 2147483646 h 742"/>
                <a:gd name="T28" fmla="*/ 2147483646 w 278"/>
                <a:gd name="T29" fmla="*/ 2147483646 h 742"/>
                <a:gd name="T30" fmla="*/ 2147483646 w 278"/>
                <a:gd name="T31" fmla="*/ 2147483646 h 742"/>
                <a:gd name="T32" fmla="*/ 2147483646 w 278"/>
                <a:gd name="T33" fmla="*/ 2147483646 h 742"/>
                <a:gd name="T34" fmla="*/ 2147483646 w 278"/>
                <a:gd name="T35" fmla="*/ 2147483646 h 742"/>
                <a:gd name="T36" fmla="*/ 2147483646 w 278"/>
                <a:gd name="T37" fmla="*/ 2147483646 h 742"/>
                <a:gd name="T38" fmla="*/ 2147483646 w 278"/>
                <a:gd name="T39" fmla="*/ 2147483646 h 742"/>
                <a:gd name="T40" fmla="*/ 2147483646 w 278"/>
                <a:gd name="T41" fmla="*/ 2147483646 h 742"/>
                <a:gd name="T42" fmla="*/ 2147483646 w 278"/>
                <a:gd name="T43" fmla="*/ 2147483646 h 742"/>
                <a:gd name="T44" fmla="*/ 2147483646 w 278"/>
                <a:gd name="T45" fmla="*/ 2147483646 h 742"/>
                <a:gd name="T46" fmla="*/ 2147483646 w 278"/>
                <a:gd name="T47" fmla="*/ 2147483646 h 742"/>
                <a:gd name="T48" fmla="*/ 2147483646 w 278"/>
                <a:gd name="T49" fmla="*/ 2147483646 h 742"/>
                <a:gd name="T50" fmla="*/ 2147483646 w 278"/>
                <a:gd name="T51" fmla="*/ 2147483646 h 742"/>
                <a:gd name="T52" fmla="*/ 2147483646 w 278"/>
                <a:gd name="T53" fmla="*/ 2147483646 h 742"/>
                <a:gd name="T54" fmla="*/ 2147483646 w 278"/>
                <a:gd name="T55" fmla="*/ 2147483646 h 742"/>
                <a:gd name="T56" fmla="*/ 2147483646 w 278"/>
                <a:gd name="T57" fmla="*/ 2147483646 h 742"/>
                <a:gd name="T58" fmla="*/ 2147483646 w 278"/>
                <a:gd name="T59" fmla="*/ 2147483646 h 742"/>
                <a:gd name="T60" fmla="*/ 2147483646 w 278"/>
                <a:gd name="T61" fmla="*/ 2147483646 h 742"/>
                <a:gd name="T62" fmla="*/ 2147483646 w 278"/>
                <a:gd name="T63" fmla="*/ 2147483646 h 742"/>
                <a:gd name="T64" fmla="*/ 2147483646 w 278"/>
                <a:gd name="T65" fmla="*/ 2147483646 h 742"/>
                <a:gd name="T66" fmla="*/ 2147483646 w 278"/>
                <a:gd name="T67" fmla="*/ 2147483646 h 742"/>
                <a:gd name="T68" fmla="*/ 2147483646 w 278"/>
                <a:gd name="T69" fmla="*/ 2147483646 h 742"/>
                <a:gd name="T70" fmla="*/ 2147483646 w 278"/>
                <a:gd name="T71" fmla="*/ 2147483646 h 742"/>
                <a:gd name="T72" fmla="*/ 2147483646 w 278"/>
                <a:gd name="T73" fmla="*/ 2147483646 h 742"/>
                <a:gd name="T74" fmla="*/ 2147483646 w 278"/>
                <a:gd name="T75" fmla="*/ 2147483646 h 742"/>
                <a:gd name="T76" fmla="*/ 2147483646 w 278"/>
                <a:gd name="T77" fmla="*/ 2147483646 h 742"/>
                <a:gd name="T78" fmla="*/ 2147483646 w 278"/>
                <a:gd name="T79" fmla="*/ 2147483646 h 742"/>
                <a:gd name="T80" fmla="*/ 2147483646 w 278"/>
                <a:gd name="T81" fmla="*/ 2147483646 h 742"/>
                <a:gd name="T82" fmla="*/ 2147483646 w 278"/>
                <a:gd name="T83" fmla="*/ 2147483646 h 742"/>
                <a:gd name="T84" fmla="*/ 2147483646 w 278"/>
                <a:gd name="T85" fmla="*/ 2147483646 h 742"/>
                <a:gd name="T86" fmla="*/ 2147483646 w 278"/>
                <a:gd name="T87" fmla="*/ 2147483646 h 742"/>
                <a:gd name="T88" fmla="*/ 2147483646 w 278"/>
                <a:gd name="T89" fmla="*/ 2147483646 h 742"/>
                <a:gd name="T90" fmla="*/ 2147483646 w 278"/>
                <a:gd name="T91" fmla="*/ 2147483646 h 742"/>
                <a:gd name="T92" fmla="*/ 2147483646 w 278"/>
                <a:gd name="T93" fmla="*/ 2147483646 h 742"/>
                <a:gd name="T94" fmla="*/ 2147483646 w 278"/>
                <a:gd name="T95" fmla="*/ 2147483646 h 742"/>
                <a:gd name="T96" fmla="*/ 2147483646 w 278"/>
                <a:gd name="T97" fmla="*/ 2147483646 h 742"/>
                <a:gd name="T98" fmla="*/ 2147483646 w 278"/>
                <a:gd name="T99" fmla="*/ 2147483646 h 742"/>
                <a:gd name="T100" fmla="*/ 2147483646 w 278"/>
                <a:gd name="T101" fmla="*/ 2147483646 h 742"/>
                <a:gd name="T102" fmla="*/ 2147483646 w 278"/>
                <a:gd name="T103" fmla="*/ 2147483646 h 742"/>
                <a:gd name="T104" fmla="*/ 2147483646 w 278"/>
                <a:gd name="T105" fmla="*/ 2147483646 h 742"/>
                <a:gd name="T106" fmla="*/ 2147483646 w 278"/>
                <a:gd name="T107" fmla="*/ 2147483646 h 742"/>
                <a:gd name="T108" fmla="*/ 2147483646 w 278"/>
                <a:gd name="T109" fmla="*/ 2147483646 h 742"/>
                <a:gd name="T110" fmla="*/ 2147483646 w 278"/>
                <a:gd name="T111" fmla="*/ 2147483646 h 742"/>
                <a:gd name="T112" fmla="*/ 2147483646 w 278"/>
                <a:gd name="T113" fmla="*/ 0 h 742"/>
                <a:gd name="T114" fmla="*/ 2147483646 w 278"/>
                <a:gd name="T115" fmla="*/ 2147483646 h 742"/>
                <a:gd name="T116" fmla="*/ 2147483646 w 278"/>
                <a:gd name="T117" fmla="*/ 2147483646 h 742"/>
                <a:gd name="T118" fmla="*/ 2147483646 w 278"/>
                <a:gd name="T119" fmla="*/ 2147483646 h 74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8" h="742">
                  <a:moveTo>
                    <a:pt x="0" y="739"/>
                  </a:moveTo>
                  <a:lnTo>
                    <a:pt x="13" y="702"/>
                  </a:lnTo>
                  <a:lnTo>
                    <a:pt x="23" y="706"/>
                  </a:lnTo>
                  <a:lnTo>
                    <a:pt x="10" y="742"/>
                  </a:lnTo>
                  <a:lnTo>
                    <a:pt x="0" y="739"/>
                  </a:lnTo>
                  <a:close/>
                  <a:moveTo>
                    <a:pt x="24" y="674"/>
                  </a:moveTo>
                  <a:lnTo>
                    <a:pt x="37" y="638"/>
                  </a:lnTo>
                  <a:lnTo>
                    <a:pt x="46" y="642"/>
                  </a:lnTo>
                  <a:lnTo>
                    <a:pt x="33" y="678"/>
                  </a:lnTo>
                  <a:lnTo>
                    <a:pt x="24" y="674"/>
                  </a:lnTo>
                  <a:close/>
                  <a:moveTo>
                    <a:pt x="47" y="612"/>
                  </a:moveTo>
                  <a:lnTo>
                    <a:pt x="60" y="574"/>
                  </a:lnTo>
                  <a:lnTo>
                    <a:pt x="69" y="578"/>
                  </a:lnTo>
                  <a:lnTo>
                    <a:pt x="55" y="614"/>
                  </a:lnTo>
                  <a:lnTo>
                    <a:pt x="47" y="612"/>
                  </a:lnTo>
                  <a:close/>
                  <a:moveTo>
                    <a:pt x="70" y="547"/>
                  </a:moveTo>
                  <a:lnTo>
                    <a:pt x="83" y="510"/>
                  </a:lnTo>
                  <a:lnTo>
                    <a:pt x="92" y="514"/>
                  </a:lnTo>
                  <a:lnTo>
                    <a:pt x="79" y="551"/>
                  </a:lnTo>
                  <a:lnTo>
                    <a:pt x="70" y="547"/>
                  </a:lnTo>
                  <a:close/>
                  <a:moveTo>
                    <a:pt x="94" y="483"/>
                  </a:moveTo>
                  <a:lnTo>
                    <a:pt x="106" y="447"/>
                  </a:lnTo>
                  <a:lnTo>
                    <a:pt x="116" y="451"/>
                  </a:lnTo>
                  <a:lnTo>
                    <a:pt x="102" y="487"/>
                  </a:lnTo>
                  <a:lnTo>
                    <a:pt x="94" y="483"/>
                  </a:lnTo>
                  <a:close/>
                  <a:moveTo>
                    <a:pt x="116" y="419"/>
                  </a:moveTo>
                  <a:lnTo>
                    <a:pt x="130" y="383"/>
                  </a:lnTo>
                  <a:lnTo>
                    <a:pt x="139" y="387"/>
                  </a:lnTo>
                  <a:lnTo>
                    <a:pt x="125" y="423"/>
                  </a:lnTo>
                  <a:lnTo>
                    <a:pt x="116" y="419"/>
                  </a:lnTo>
                  <a:close/>
                  <a:moveTo>
                    <a:pt x="139" y="355"/>
                  </a:moveTo>
                  <a:lnTo>
                    <a:pt x="153" y="319"/>
                  </a:lnTo>
                  <a:lnTo>
                    <a:pt x="162" y="323"/>
                  </a:lnTo>
                  <a:lnTo>
                    <a:pt x="148" y="359"/>
                  </a:lnTo>
                  <a:lnTo>
                    <a:pt x="139" y="355"/>
                  </a:lnTo>
                  <a:close/>
                  <a:moveTo>
                    <a:pt x="162" y="292"/>
                  </a:moveTo>
                  <a:lnTo>
                    <a:pt x="176" y="255"/>
                  </a:lnTo>
                  <a:lnTo>
                    <a:pt x="186" y="258"/>
                  </a:lnTo>
                  <a:lnTo>
                    <a:pt x="172" y="295"/>
                  </a:lnTo>
                  <a:lnTo>
                    <a:pt x="162" y="292"/>
                  </a:lnTo>
                  <a:close/>
                  <a:moveTo>
                    <a:pt x="186" y="228"/>
                  </a:moveTo>
                  <a:lnTo>
                    <a:pt x="200" y="191"/>
                  </a:lnTo>
                  <a:lnTo>
                    <a:pt x="209" y="194"/>
                  </a:lnTo>
                  <a:lnTo>
                    <a:pt x="195" y="232"/>
                  </a:lnTo>
                  <a:lnTo>
                    <a:pt x="186" y="228"/>
                  </a:lnTo>
                  <a:close/>
                  <a:moveTo>
                    <a:pt x="209" y="164"/>
                  </a:moveTo>
                  <a:lnTo>
                    <a:pt x="223" y="128"/>
                  </a:lnTo>
                  <a:lnTo>
                    <a:pt x="232" y="130"/>
                  </a:lnTo>
                  <a:lnTo>
                    <a:pt x="218" y="168"/>
                  </a:lnTo>
                  <a:lnTo>
                    <a:pt x="209" y="164"/>
                  </a:lnTo>
                  <a:close/>
                  <a:moveTo>
                    <a:pt x="232" y="100"/>
                  </a:moveTo>
                  <a:lnTo>
                    <a:pt x="246" y="64"/>
                  </a:lnTo>
                  <a:lnTo>
                    <a:pt x="254" y="67"/>
                  </a:lnTo>
                  <a:lnTo>
                    <a:pt x="242" y="103"/>
                  </a:lnTo>
                  <a:lnTo>
                    <a:pt x="232" y="100"/>
                  </a:lnTo>
                  <a:close/>
                  <a:moveTo>
                    <a:pt x="256" y="36"/>
                  </a:moveTo>
                  <a:lnTo>
                    <a:pt x="269" y="0"/>
                  </a:lnTo>
                  <a:lnTo>
                    <a:pt x="278" y="3"/>
                  </a:lnTo>
                  <a:lnTo>
                    <a:pt x="265" y="39"/>
                  </a:lnTo>
                  <a:lnTo>
                    <a:pt x="256" y="36"/>
                  </a:lnTo>
                  <a:close/>
                </a:path>
              </a:pathLst>
            </a:custGeom>
            <a:solidFill>
              <a:srgbClr val="00CC99"/>
            </a:solidFill>
            <a:ln w="1">
              <a:solidFill>
                <a:srgbClr val="00CC99"/>
              </a:solidFill>
              <a:prstDash val="solid"/>
              <a:round/>
              <a:headEnd/>
              <a:tailEnd/>
            </a:ln>
          </p:spPr>
          <p:txBody>
            <a:bodyPr/>
            <a:lstStyle/>
            <a:p>
              <a:endParaRPr lang="zh-TW" altLang="en-US"/>
            </a:p>
          </p:txBody>
        </p:sp>
        <p:sp>
          <p:nvSpPr>
            <p:cNvPr id="40012" name="Line 114">
              <a:extLst>
                <a:ext uri="{FF2B5EF4-FFF2-40B4-BE49-F238E27FC236}">
                  <a16:creationId xmlns:a16="http://schemas.microsoft.com/office/drawing/2014/main" id="{1F764B15-321E-9B1A-CC00-9413EA6E3DFD}"/>
                </a:ext>
              </a:extLst>
            </p:cNvPr>
            <p:cNvSpPr>
              <a:spLocks noChangeShapeType="1"/>
            </p:cNvSpPr>
            <p:nvPr/>
          </p:nvSpPr>
          <p:spPr bwMode="auto">
            <a:xfrm flipV="1">
              <a:off x="5439916" y="4152692"/>
              <a:ext cx="912987" cy="882818"/>
            </a:xfrm>
            <a:prstGeom prst="line">
              <a:avLst/>
            </a:prstGeom>
            <a:noFill/>
            <a:ln w="9">
              <a:solidFill>
                <a:srgbClr val="00CC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13" name="Freeform 115">
              <a:extLst>
                <a:ext uri="{FF2B5EF4-FFF2-40B4-BE49-F238E27FC236}">
                  <a16:creationId xmlns:a16="http://schemas.microsoft.com/office/drawing/2014/main" id="{C84363B6-E206-A0A1-CB2C-C2E1B7A7E59D}"/>
                </a:ext>
              </a:extLst>
            </p:cNvPr>
            <p:cNvSpPr>
              <a:spLocks/>
            </p:cNvSpPr>
            <p:nvPr/>
          </p:nvSpPr>
          <p:spPr bwMode="auto">
            <a:xfrm>
              <a:off x="5387519" y="5030748"/>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0"/>
                  </a:lnTo>
                  <a:lnTo>
                    <a:pt x="11" y="1"/>
                  </a:lnTo>
                  <a:lnTo>
                    <a:pt x="8" y="4"/>
                  </a:lnTo>
                  <a:lnTo>
                    <a:pt x="5" y="6"/>
                  </a:lnTo>
                  <a:lnTo>
                    <a:pt x="3" y="10"/>
                  </a:lnTo>
                  <a:lnTo>
                    <a:pt x="1" y="13"/>
                  </a:lnTo>
                  <a:lnTo>
                    <a:pt x="0" y="17"/>
                  </a:lnTo>
                  <a:lnTo>
                    <a:pt x="0" y="20"/>
                  </a:lnTo>
                  <a:lnTo>
                    <a:pt x="0" y="25"/>
                  </a:lnTo>
                  <a:lnTo>
                    <a:pt x="1" y="28"/>
                  </a:lnTo>
                  <a:lnTo>
                    <a:pt x="3" y="32"/>
                  </a:lnTo>
                  <a:lnTo>
                    <a:pt x="5" y="34"/>
                  </a:lnTo>
                  <a:lnTo>
                    <a:pt x="8" y="36"/>
                  </a:lnTo>
                  <a:lnTo>
                    <a:pt x="11" y="39"/>
                  </a:lnTo>
                  <a:lnTo>
                    <a:pt x="15" y="40"/>
                  </a:lnTo>
                  <a:lnTo>
                    <a:pt x="19" y="40"/>
                  </a:lnTo>
                  <a:lnTo>
                    <a:pt x="23" y="40"/>
                  </a:lnTo>
                  <a:lnTo>
                    <a:pt x="26" y="39"/>
                  </a:lnTo>
                  <a:lnTo>
                    <a:pt x="30" y="36"/>
                  </a:lnTo>
                  <a:lnTo>
                    <a:pt x="32" y="34"/>
                  </a:lnTo>
                  <a:lnTo>
                    <a:pt x="36" y="32"/>
                  </a:lnTo>
                  <a:lnTo>
                    <a:pt x="37" y="28"/>
                  </a:lnTo>
                  <a:lnTo>
                    <a:pt x="38" y="25"/>
                  </a:lnTo>
                  <a:lnTo>
                    <a:pt x="38" y="20"/>
                  </a:lnTo>
                  <a:lnTo>
                    <a:pt x="38" y="17"/>
                  </a:lnTo>
                  <a:lnTo>
                    <a:pt x="37" y="13"/>
                  </a:lnTo>
                  <a:lnTo>
                    <a:pt x="36" y="10"/>
                  </a:lnTo>
                  <a:lnTo>
                    <a:pt x="32" y="6"/>
                  </a:lnTo>
                  <a:lnTo>
                    <a:pt x="30" y="4"/>
                  </a:lnTo>
                  <a:lnTo>
                    <a:pt x="26" y="1"/>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14" name="Freeform 116">
              <a:extLst>
                <a:ext uri="{FF2B5EF4-FFF2-40B4-BE49-F238E27FC236}">
                  <a16:creationId xmlns:a16="http://schemas.microsoft.com/office/drawing/2014/main" id="{432AE74C-F611-605A-2481-DA1DDA71A3B6}"/>
                </a:ext>
              </a:extLst>
            </p:cNvPr>
            <p:cNvSpPr>
              <a:spLocks/>
            </p:cNvSpPr>
            <p:nvPr/>
          </p:nvSpPr>
          <p:spPr bwMode="auto">
            <a:xfrm>
              <a:off x="5387519" y="5030748"/>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0"/>
                  </a:lnTo>
                  <a:lnTo>
                    <a:pt x="11" y="1"/>
                  </a:lnTo>
                  <a:lnTo>
                    <a:pt x="8" y="4"/>
                  </a:lnTo>
                  <a:lnTo>
                    <a:pt x="5" y="6"/>
                  </a:lnTo>
                  <a:lnTo>
                    <a:pt x="3" y="10"/>
                  </a:lnTo>
                  <a:lnTo>
                    <a:pt x="1" y="13"/>
                  </a:lnTo>
                  <a:lnTo>
                    <a:pt x="0" y="17"/>
                  </a:lnTo>
                  <a:lnTo>
                    <a:pt x="0" y="20"/>
                  </a:lnTo>
                  <a:lnTo>
                    <a:pt x="0" y="25"/>
                  </a:lnTo>
                  <a:lnTo>
                    <a:pt x="1" y="28"/>
                  </a:lnTo>
                  <a:lnTo>
                    <a:pt x="3" y="32"/>
                  </a:lnTo>
                  <a:lnTo>
                    <a:pt x="5" y="34"/>
                  </a:lnTo>
                  <a:lnTo>
                    <a:pt x="8" y="36"/>
                  </a:lnTo>
                  <a:lnTo>
                    <a:pt x="11" y="39"/>
                  </a:lnTo>
                  <a:lnTo>
                    <a:pt x="15" y="40"/>
                  </a:lnTo>
                  <a:lnTo>
                    <a:pt x="19" y="40"/>
                  </a:lnTo>
                  <a:lnTo>
                    <a:pt x="23" y="40"/>
                  </a:lnTo>
                  <a:lnTo>
                    <a:pt x="26" y="39"/>
                  </a:lnTo>
                  <a:lnTo>
                    <a:pt x="30" y="36"/>
                  </a:lnTo>
                  <a:lnTo>
                    <a:pt x="32" y="34"/>
                  </a:lnTo>
                  <a:lnTo>
                    <a:pt x="36" y="32"/>
                  </a:lnTo>
                  <a:lnTo>
                    <a:pt x="37" y="28"/>
                  </a:lnTo>
                  <a:lnTo>
                    <a:pt x="38" y="25"/>
                  </a:lnTo>
                  <a:lnTo>
                    <a:pt x="38" y="20"/>
                  </a:lnTo>
                  <a:lnTo>
                    <a:pt x="38" y="17"/>
                  </a:lnTo>
                  <a:lnTo>
                    <a:pt x="37" y="13"/>
                  </a:lnTo>
                  <a:lnTo>
                    <a:pt x="36" y="10"/>
                  </a:lnTo>
                  <a:lnTo>
                    <a:pt x="32" y="6"/>
                  </a:lnTo>
                  <a:lnTo>
                    <a:pt x="30" y="4"/>
                  </a:lnTo>
                  <a:lnTo>
                    <a:pt x="26" y="1"/>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15" name="Freeform 117">
              <a:extLst>
                <a:ext uri="{FF2B5EF4-FFF2-40B4-BE49-F238E27FC236}">
                  <a16:creationId xmlns:a16="http://schemas.microsoft.com/office/drawing/2014/main" id="{7C061212-CFE8-E68F-3FF5-52A65B1A89DE}"/>
                </a:ext>
              </a:extLst>
            </p:cNvPr>
            <p:cNvSpPr>
              <a:spLocks noEditPoints="1"/>
            </p:cNvSpPr>
            <p:nvPr/>
          </p:nvSpPr>
          <p:spPr bwMode="auto">
            <a:xfrm>
              <a:off x="5062019" y="6281936"/>
              <a:ext cx="1856142" cy="60337"/>
            </a:xfrm>
            <a:custGeom>
              <a:avLst/>
              <a:gdLst>
                <a:gd name="T0" fmla="*/ 0 w 1169"/>
                <a:gd name="T1" fmla="*/ 2147483646 h 38"/>
                <a:gd name="T2" fmla="*/ 2147483646 w 1169"/>
                <a:gd name="T3" fmla="*/ 2147483646 h 38"/>
                <a:gd name="T4" fmla="*/ 2147483646 w 1169"/>
                <a:gd name="T5" fmla="*/ 2147483646 h 38"/>
                <a:gd name="T6" fmla="*/ 0 w 1169"/>
                <a:gd name="T7" fmla="*/ 2147483646 h 38"/>
                <a:gd name="T8" fmla="*/ 0 w 1169"/>
                <a:gd name="T9" fmla="*/ 2147483646 h 38"/>
                <a:gd name="T10" fmla="*/ 2147483646 w 1169"/>
                <a:gd name="T11" fmla="*/ 0 h 38"/>
                <a:gd name="T12" fmla="*/ 2147483646 w 1169"/>
                <a:gd name="T13" fmla="*/ 2147483646 h 38"/>
                <a:gd name="T14" fmla="*/ 2147483646 w 1169"/>
                <a:gd name="T15" fmla="*/ 2147483646 h 38"/>
                <a:gd name="T16" fmla="*/ 2147483646 w 1169"/>
                <a:gd name="T17" fmla="*/ 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69" h="38">
                  <a:moveTo>
                    <a:pt x="0" y="9"/>
                  </a:moveTo>
                  <a:lnTo>
                    <a:pt x="1121" y="9"/>
                  </a:lnTo>
                  <a:lnTo>
                    <a:pt x="1121" y="29"/>
                  </a:lnTo>
                  <a:lnTo>
                    <a:pt x="0" y="29"/>
                  </a:lnTo>
                  <a:lnTo>
                    <a:pt x="0" y="9"/>
                  </a:lnTo>
                  <a:close/>
                  <a:moveTo>
                    <a:pt x="1111" y="0"/>
                  </a:moveTo>
                  <a:lnTo>
                    <a:pt x="1169" y="20"/>
                  </a:lnTo>
                  <a:lnTo>
                    <a:pt x="1111" y="38"/>
                  </a:lnTo>
                  <a:lnTo>
                    <a:pt x="1111" y="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16" name="Line 118">
              <a:extLst>
                <a:ext uri="{FF2B5EF4-FFF2-40B4-BE49-F238E27FC236}">
                  <a16:creationId xmlns:a16="http://schemas.microsoft.com/office/drawing/2014/main" id="{36A56200-2BD6-0391-1F0F-2A04EA631EC5}"/>
                </a:ext>
              </a:extLst>
            </p:cNvPr>
            <p:cNvSpPr>
              <a:spLocks noChangeShapeType="1"/>
            </p:cNvSpPr>
            <p:nvPr/>
          </p:nvSpPr>
          <p:spPr bwMode="auto">
            <a:xfrm>
              <a:off x="5878151" y="3828780"/>
              <a:ext cx="1857730" cy="0"/>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17" name="Line 119">
              <a:extLst>
                <a:ext uri="{FF2B5EF4-FFF2-40B4-BE49-F238E27FC236}">
                  <a16:creationId xmlns:a16="http://schemas.microsoft.com/office/drawing/2014/main" id="{464D5CFB-D9C2-0969-84E1-473251B82DD0}"/>
                </a:ext>
              </a:extLst>
            </p:cNvPr>
            <p:cNvSpPr>
              <a:spLocks noChangeShapeType="1"/>
            </p:cNvSpPr>
            <p:nvPr/>
          </p:nvSpPr>
          <p:spPr bwMode="auto">
            <a:xfrm>
              <a:off x="5066783" y="4433733"/>
              <a:ext cx="1856142" cy="0"/>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18" name="Freeform 120">
              <a:extLst>
                <a:ext uri="{FF2B5EF4-FFF2-40B4-BE49-F238E27FC236}">
                  <a16:creationId xmlns:a16="http://schemas.microsoft.com/office/drawing/2014/main" id="{26FCFA13-9934-ED9F-B849-9154CE554039}"/>
                </a:ext>
              </a:extLst>
            </p:cNvPr>
            <p:cNvSpPr>
              <a:spLocks noEditPoints="1"/>
            </p:cNvSpPr>
            <p:nvPr/>
          </p:nvSpPr>
          <p:spPr bwMode="auto">
            <a:xfrm>
              <a:off x="5873387" y="5665869"/>
              <a:ext cx="1824386" cy="11114"/>
            </a:xfrm>
            <a:custGeom>
              <a:avLst/>
              <a:gdLst>
                <a:gd name="T0" fmla="*/ 2147483646 w 1149"/>
                <a:gd name="T1" fmla="*/ 2147483646 h 7"/>
                <a:gd name="T2" fmla="*/ 0 w 1149"/>
                <a:gd name="T3" fmla="*/ 2147483646 h 7"/>
                <a:gd name="T4" fmla="*/ 2147483646 w 1149"/>
                <a:gd name="T5" fmla="*/ 2147483646 h 7"/>
                <a:gd name="T6" fmla="*/ 2147483646 w 1149"/>
                <a:gd name="T7" fmla="*/ 2147483646 h 7"/>
                <a:gd name="T8" fmla="*/ 2147483646 w 1149"/>
                <a:gd name="T9" fmla="*/ 0 h 7"/>
                <a:gd name="T10" fmla="*/ 2147483646 w 1149"/>
                <a:gd name="T11" fmla="*/ 2147483646 h 7"/>
                <a:gd name="T12" fmla="*/ 2147483646 w 1149"/>
                <a:gd name="T13" fmla="*/ 2147483646 h 7"/>
                <a:gd name="T14" fmla="*/ 2147483646 w 1149"/>
                <a:gd name="T15" fmla="*/ 2147483646 h 7"/>
                <a:gd name="T16" fmla="*/ 2147483646 w 1149"/>
                <a:gd name="T17" fmla="*/ 2147483646 h 7"/>
                <a:gd name="T18" fmla="*/ 2147483646 w 1149"/>
                <a:gd name="T19" fmla="*/ 0 h 7"/>
                <a:gd name="T20" fmla="*/ 2147483646 w 1149"/>
                <a:gd name="T21" fmla="*/ 2147483646 h 7"/>
                <a:gd name="T22" fmla="*/ 2147483646 w 1149"/>
                <a:gd name="T23" fmla="*/ 2147483646 h 7"/>
                <a:gd name="T24" fmla="*/ 2147483646 w 1149"/>
                <a:gd name="T25" fmla="*/ 2147483646 h 7"/>
                <a:gd name="T26" fmla="*/ 2147483646 w 1149"/>
                <a:gd name="T27" fmla="*/ 2147483646 h 7"/>
                <a:gd name="T28" fmla="*/ 2147483646 w 1149"/>
                <a:gd name="T29" fmla="*/ 0 h 7"/>
                <a:gd name="T30" fmla="*/ 2147483646 w 1149"/>
                <a:gd name="T31" fmla="*/ 2147483646 h 7"/>
                <a:gd name="T32" fmla="*/ 2147483646 w 1149"/>
                <a:gd name="T33" fmla="*/ 2147483646 h 7"/>
                <a:gd name="T34" fmla="*/ 2147483646 w 1149"/>
                <a:gd name="T35" fmla="*/ 2147483646 h 7"/>
                <a:gd name="T36" fmla="*/ 2147483646 w 1149"/>
                <a:gd name="T37" fmla="*/ 2147483646 h 7"/>
                <a:gd name="T38" fmla="*/ 2147483646 w 1149"/>
                <a:gd name="T39" fmla="*/ 0 h 7"/>
                <a:gd name="T40" fmla="*/ 2147483646 w 1149"/>
                <a:gd name="T41" fmla="*/ 2147483646 h 7"/>
                <a:gd name="T42" fmla="*/ 2147483646 w 1149"/>
                <a:gd name="T43" fmla="*/ 2147483646 h 7"/>
                <a:gd name="T44" fmla="*/ 2147483646 w 1149"/>
                <a:gd name="T45" fmla="*/ 2147483646 h 7"/>
                <a:gd name="T46" fmla="*/ 2147483646 w 1149"/>
                <a:gd name="T47" fmla="*/ 2147483646 h 7"/>
                <a:gd name="T48" fmla="*/ 2147483646 w 1149"/>
                <a:gd name="T49" fmla="*/ 0 h 7"/>
                <a:gd name="T50" fmla="*/ 2147483646 w 1149"/>
                <a:gd name="T51" fmla="*/ 2147483646 h 7"/>
                <a:gd name="T52" fmla="*/ 2147483646 w 1149"/>
                <a:gd name="T53" fmla="*/ 2147483646 h 7"/>
                <a:gd name="T54" fmla="*/ 2147483646 w 1149"/>
                <a:gd name="T55" fmla="*/ 2147483646 h 7"/>
                <a:gd name="T56" fmla="*/ 2147483646 w 1149"/>
                <a:gd name="T57" fmla="*/ 2147483646 h 7"/>
                <a:gd name="T58" fmla="*/ 2147483646 w 1149"/>
                <a:gd name="T59" fmla="*/ 0 h 7"/>
                <a:gd name="T60" fmla="*/ 2147483646 w 1149"/>
                <a:gd name="T61" fmla="*/ 2147483646 h 7"/>
                <a:gd name="T62" fmla="*/ 2147483646 w 1149"/>
                <a:gd name="T63" fmla="*/ 2147483646 h 7"/>
                <a:gd name="T64" fmla="*/ 2147483646 w 1149"/>
                <a:gd name="T65" fmla="*/ 2147483646 h 7"/>
                <a:gd name="T66" fmla="*/ 2147483646 w 1149"/>
                <a:gd name="T67" fmla="*/ 2147483646 h 7"/>
                <a:gd name="T68" fmla="*/ 2147483646 w 1149"/>
                <a:gd name="T69" fmla="*/ 0 h 7"/>
                <a:gd name="T70" fmla="*/ 2147483646 w 1149"/>
                <a:gd name="T71" fmla="*/ 2147483646 h 7"/>
                <a:gd name="T72" fmla="*/ 2147483646 w 1149"/>
                <a:gd name="T73" fmla="*/ 2147483646 h 7"/>
                <a:gd name="T74" fmla="*/ 2147483646 w 1149"/>
                <a:gd name="T75" fmla="*/ 2147483646 h 7"/>
                <a:gd name="T76" fmla="*/ 2147483646 w 1149"/>
                <a:gd name="T77" fmla="*/ 2147483646 h 7"/>
                <a:gd name="T78" fmla="*/ 2147483646 w 1149"/>
                <a:gd name="T79" fmla="*/ 0 h 7"/>
                <a:gd name="T80" fmla="*/ 2147483646 w 1149"/>
                <a:gd name="T81" fmla="*/ 2147483646 h 7"/>
                <a:gd name="T82" fmla="*/ 2147483646 w 1149"/>
                <a:gd name="T83" fmla="*/ 2147483646 h 7"/>
                <a:gd name="T84" fmla="*/ 2147483646 w 1149"/>
                <a:gd name="T85" fmla="*/ 2147483646 h 7"/>
                <a:gd name="T86" fmla="*/ 2147483646 w 1149"/>
                <a:gd name="T87" fmla="*/ 2147483646 h 7"/>
                <a:gd name="T88" fmla="*/ 2147483646 w 1149"/>
                <a:gd name="T89" fmla="*/ 0 h 7"/>
                <a:gd name="T90" fmla="*/ 2147483646 w 1149"/>
                <a:gd name="T91" fmla="*/ 2147483646 h 7"/>
                <a:gd name="T92" fmla="*/ 2147483646 w 1149"/>
                <a:gd name="T93" fmla="*/ 2147483646 h 7"/>
                <a:gd name="T94" fmla="*/ 2147483646 w 1149"/>
                <a:gd name="T95" fmla="*/ 2147483646 h 7"/>
                <a:gd name="T96" fmla="*/ 2147483646 w 1149"/>
                <a:gd name="T97" fmla="*/ 2147483646 h 7"/>
                <a:gd name="T98" fmla="*/ 2147483646 w 1149"/>
                <a:gd name="T99" fmla="*/ 0 h 7"/>
                <a:gd name="T100" fmla="*/ 2147483646 w 1149"/>
                <a:gd name="T101" fmla="*/ 2147483646 h 7"/>
                <a:gd name="T102" fmla="*/ 2147483646 w 1149"/>
                <a:gd name="T103" fmla="*/ 2147483646 h 7"/>
                <a:gd name="T104" fmla="*/ 2147483646 w 1149"/>
                <a:gd name="T105" fmla="*/ 2147483646 h 7"/>
                <a:gd name="T106" fmla="*/ 2147483646 w 1149"/>
                <a:gd name="T107" fmla="*/ 2147483646 h 7"/>
                <a:gd name="T108" fmla="*/ 2147483646 w 1149"/>
                <a:gd name="T109" fmla="*/ 0 h 7"/>
                <a:gd name="T110" fmla="*/ 2147483646 w 1149"/>
                <a:gd name="T111" fmla="*/ 2147483646 h 7"/>
                <a:gd name="T112" fmla="*/ 2147483646 w 1149"/>
                <a:gd name="T113" fmla="*/ 2147483646 h 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49" h="7">
                  <a:moveTo>
                    <a:pt x="3" y="0"/>
                  </a:moveTo>
                  <a:lnTo>
                    <a:pt x="24" y="0"/>
                  </a:lnTo>
                  <a:lnTo>
                    <a:pt x="27" y="0"/>
                  </a:lnTo>
                  <a:lnTo>
                    <a:pt x="28" y="1"/>
                  </a:lnTo>
                  <a:lnTo>
                    <a:pt x="28" y="2"/>
                  </a:lnTo>
                  <a:lnTo>
                    <a:pt x="29" y="3"/>
                  </a:lnTo>
                  <a:lnTo>
                    <a:pt x="28" y="5"/>
                  </a:lnTo>
                  <a:lnTo>
                    <a:pt x="28" y="6"/>
                  </a:lnTo>
                  <a:lnTo>
                    <a:pt x="27" y="7"/>
                  </a:lnTo>
                  <a:lnTo>
                    <a:pt x="24" y="7"/>
                  </a:lnTo>
                  <a:lnTo>
                    <a:pt x="3" y="7"/>
                  </a:lnTo>
                  <a:lnTo>
                    <a:pt x="1" y="7"/>
                  </a:lnTo>
                  <a:lnTo>
                    <a:pt x="0" y="6"/>
                  </a:lnTo>
                  <a:lnTo>
                    <a:pt x="0" y="5"/>
                  </a:lnTo>
                  <a:lnTo>
                    <a:pt x="0" y="3"/>
                  </a:lnTo>
                  <a:lnTo>
                    <a:pt x="0" y="2"/>
                  </a:lnTo>
                  <a:lnTo>
                    <a:pt x="0" y="1"/>
                  </a:lnTo>
                  <a:lnTo>
                    <a:pt x="1" y="0"/>
                  </a:lnTo>
                  <a:lnTo>
                    <a:pt x="3" y="0"/>
                  </a:lnTo>
                  <a:close/>
                  <a:moveTo>
                    <a:pt x="53" y="0"/>
                  </a:moveTo>
                  <a:lnTo>
                    <a:pt x="76" y="0"/>
                  </a:lnTo>
                  <a:lnTo>
                    <a:pt x="77" y="0"/>
                  </a:lnTo>
                  <a:lnTo>
                    <a:pt x="78" y="1"/>
                  </a:lnTo>
                  <a:lnTo>
                    <a:pt x="79" y="2"/>
                  </a:lnTo>
                  <a:lnTo>
                    <a:pt x="79" y="3"/>
                  </a:lnTo>
                  <a:lnTo>
                    <a:pt x="79" y="5"/>
                  </a:lnTo>
                  <a:lnTo>
                    <a:pt x="78" y="6"/>
                  </a:lnTo>
                  <a:lnTo>
                    <a:pt x="77" y="7"/>
                  </a:lnTo>
                  <a:lnTo>
                    <a:pt x="76" y="7"/>
                  </a:lnTo>
                  <a:lnTo>
                    <a:pt x="53" y="7"/>
                  </a:lnTo>
                  <a:lnTo>
                    <a:pt x="52" y="7"/>
                  </a:lnTo>
                  <a:lnTo>
                    <a:pt x="51" y="6"/>
                  </a:lnTo>
                  <a:lnTo>
                    <a:pt x="51" y="5"/>
                  </a:lnTo>
                  <a:lnTo>
                    <a:pt x="50" y="3"/>
                  </a:lnTo>
                  <a:lnTo>
                    <a:pt x="51" y="2"/>
                  </a:lnTo>
                  <a:lnTo>
                    <a:pt x="51" y="1"/>
                  </a:lnTo>
                  <a:lnTo>
                    <a:pt x="52" y="0"/>
                  </a:lnTo>
                  <a:lnTo>
                    <a:pt x="53" y="0"/>
                  </a:lnTo>
                  <a:close/>
                  <a:moveTo>
                    <a:pt x="105" y="0"/>
                  </a:moveTo>
                  <a:lnTo>
                    <a:pt x="127" y="0"/>
                  </a:lnTo>
                  <a:lnTo>
                    <a:pt x="128" y="0"/>
                  </a:lnTo>
                  <a:lnTo>
                    <a:pt x="129" y="1"/>
                  </a:lnTo>
                  <a:lnTo>
                    <a:pt x="130" y="2"/>
                  </a:lnTo>
                  <a:lnTo>
                    <a:pt x="130" y="3"/>
                  </a:lnTo>
                  <a:lnTo>
                    <a:pt x="130" y="5"/>
                  </a:lnTo>
                  <a:lnTo>
                    <a:pt x="129" y="6"/>
                  </a:lnTo>
                  <a:lnTo>
                    <a:pt x="128" y="7"/>
                  </a:lnTo>
                  <a:lnTo>
                    <a:pt x="127" y="7"/>
                  </a:lnTo>
                  <a:lnTo>
                    <a:pt x="105" y="7"/>
                  </a:lnTo>
                  <a:lnTo>
                    <a:pt x="104" y="7"/>
                  </a:lnTo>
                  <a:lnTo>
                    <a:pt x="102" y="6"/>
                  </a:lnTo>
                  <a:lnTo>
                    <a:pt x="101" y="5"/>
                  </a:lnTo>
                  <a:lnTo>
                    <a:pt x="101" y="3"/>
                  </a:lnTo>
                  <a:lnTo>
                    <a:pt x="101" y="2"/>
                  </a:lnTo>
                  <a:lnTo>
                    <a:pt x="102" y="1"/>
                  </a:lnTo>
                  <a:lnTo>
                    <a:pt x="104" y="0"/>
                  </a:lnTo>
                  <a:lnTo>
                    <a:pt x="105" y="0"/>
                  </a:lnTo>
                  <a:close/>
                  <a:moveTo>
                    <a:pt x="156" y="0"/>
                  </a:moveTo>
                  <a:lnTo>
                    <a:pt x="178" y="0"/>
                  </a:lnTo>
                  <a:lnTo>
                    <a:pt x="179" y="0"/>
                  </a:lnTo>
                  <a:lnTo>
                    <a:pt x="180" y="1"/>
                  </a:lnTo>
                  <a:lnTo>
                    <a:pt x="182" y="2"/>
                  </a:lnTo>
                  <a:lnTo>
                    <a:pt x="182" y="3"/>
                  </a:lnTo>
                  <a:lnTo>
                    <a:pt x="182" y="5"/>
                  </a:lnTo>
                  <a:lnTo>
                    <a:pt x="180" y="6"/>
                  </a:lnTo>
                  <a:lnTo>
                    <a:pt x="179" y="7"/>
                  </a:lnTo>
                  <a:lnTo>
                    <a:pt x="178" y="7"/>
                  </a:lnTo>
                  <a:lnTo>
                    <a:pt x="156" y="7"/>
                  </a:lnTo>
                  <a:lnTo>
                    <a:pt x="155" y="7"/>
                  </a:lnTo>
                  <a:lnTo>
                    <a:pt x="154" y="6"/>
                  </a:lnTo>
                  <a:lnTo>
                    <a:pt x="152" y="5"/>
                  </a:lnTo>
                  <a:lnTo>
                    <a:pt x="152" y="3"/>
                  </a:lnTo>
                  <a:lnTo>
                    <a:pt x="152" y="2"/>
                  </a:lnTo>
                  <a:lnTo>
                    <a:pt x="154" y="1"/>
                  </a:lnTo>
                  <a:lnTo>
                    <a:pt x="155" y="0"/>
                  </a:lnTo>
                  <a:lnTo>
                    <a:pt x="156" y="0"/>
                  </a:lnTo>
                  <a:close/>
                  <a:moveTo>
                    <a:pt x="207" y="0"/>
                  </a:moveTo>
                  <a:lnTo>
                    <a:pt x="228" y="0"/>
                  </a:lnTo>
                  <a:lnTo>
                    <a:pt x="230" y="0"/>
                  </a:lnTo>
                  <a:lnTo>
                    <a:pt x="232" y="1"/>
                  </a:lnTo>
                  <a:lnTo>
                    <a:pt x="232" y="2"/>
                  </a:lnTo>
                  <a:lnTo>
                    <a:pt x="233" y="3"/>
                  </a:lnTo>
                  <a:lnTo>
                    <a:pt x="232" y="5"/>
                  </a:lnTo>
                  <a:lnTo>
                    <a:pt x="232" y="6"/>
                  </a:lnTo>
                  <a:lnTo>
                    <a:pt x="230" y="7"/>
                  </a:lnTo>
                  <a:lnTo>
                    <a:pt x="228" y="7"/>
                  </a:lnTo>
                  <a:lnTo>
                    <a:pt x="207" y="7"/>
                  </a:lnTo>
                  <a:lnTo>
                    <a:pt x="205" y="7"/>
                  </a:lnTo>
                  <a:lnTo>
                    <a:pt x="204" y="6"/>
                  </a:lnTo>
                  <a:lnTo>
                    <a:pt x="204" y="5"/>
                  </a:lnTo>
                  <a:lnTo>
                    <a:pt x="204" y="3"/>
                  </a:lnTo>
                  <a:lnTo>
                    <a:pt x="204" y="2"/>
                  </a:lnTo>
                  <a:lnTo>
                    <a:pt x="204" y="1"/>
                  </a:lnTo>
                  <a:lnTo>
                    <a:pt x="205" y="0"/>
                  </a:lnTo>
                  <a:lnTo>
                    <a:pt x="207" y="0"/>
                  </a:lnTo>
                  <a:close/>
                  <a:moveTo>
                    <a:pt x="257" y="0"/>
                  </a:moveTo>
                  <a:lnTo>
                    <a:pt x="279" y="0"/>
                  </a:lnTo>
                  <a:lnTo>
                    <a:pt x="281" y="0"/>
                  </a:lnTo>
                  <a:lnTo>
                    <a:pt x="282" y="1"/>
                  </a:lnTo>
                  <a:lnTo>
                    <a:pt x="283" y="2"/>
                  </a:lnTo>
                  <a:lnTo>
                    <a:pt x="283" y="3"/>
                  </a:lnTo>
                  <a:lnTo>
                    <a:pt x="283" y="5"/>
                  </a:lnTo>
                  <a:lnTo>
                    <a:pt x="282" y="6"/>
                  </a:lnTo>
                  <a:lnTo>
                    <a:pt x="281" y="7"/>
                  </a:lnTo>
                  <a:lnTo>
                    <a:pt x="279" y="7"/>
                  </a:lnTo>
                  <a:lnTo>
                    <a:pt x="257" y="7"/>
                  </a:lnTo>
                  <a:lnTo>
                    <a:pt x="256" y="7"/>
                  </a:lnTo>
                  <a:lnTo>
                    <a:pt x="255" y="6"/>
                  </a:lnTo>
                  <a:lnTo>
                    <a:pt x="255" y="5"/>
                  </a:lnTo>
                  <a:lnTo>
                    <a:pt x="254" y="3"/>
                  </a:lnTo>
                  <a:lnTo>
                    <a:pt x="255" y="2"/>
                  </a:lnTo>
                  <a:lnTo>
                    <a:pt x="255" y="1"/>
                  </a:lnTo>
                  <a:lnTo>
                    <a:pt x="256" y="0"/>
                  </a:lnTo>
                  <a:lnTo>
                    <a:pt x="257" y="0"/>
                  </a:lnTo>
                  <a:close/>
                  <a:moveTo>
                    <a:pt x="308" y="0"/>
                  </a:moveTo>
                  <a:lnTo>
                    <a:pt x="331" y="0"/>
                  </a:lnTo>
                  <a:lnTo>
                    <a:pt x="332" y="0"/>
                  </a:lnTo>
                  <a:lnTo>
                    <a:pt x="333" y="1"/>
                  </a:lnTo>
                  <a:lnTo>
                    <a:pt x="334" y="2"/>
                  </a:lnTo>
                  <a:lnTo>
                    <a:pt x="334" y="3"/>
                  </a:lnTo>
                  <a:lnTo>
                    <a:pt x="334" y="5"/>
                  </a:lnTo>
                  <a:lnTo>
                    <a:pt x="333" y="6"/>
                  </a:lnTo>
                  <a:lnTo>
                    <a:pt x="332" y="7"/>
                  </a:lnTo>
                  <a:lnTo>
                    <a:pt x="331" y="7"/>
                  </a:lnTo>
                  <a:lnTo>
                    <a:pt x="308" y="7"/>
                  </a:lnTo>
                  <a:lnTo>
                    <a:pt x="307" y="7"/>
                  </a:lnTo>
                  <a:lnTo>
                    <a:pt x="306" y="6"/>
                  </a:lnTo>
                  <a:lnTo>
                    <a:pt x="305" y="5"/>
                  </a:lnTo>
                  <a:lnTo>
                    <a:pt x="305" y="3"/>
                  </a:lnTo>
                  <a:lnTo>
                    <a:pt x="305" y="2"/>
                  </a:lnTo>
                  <a:lnTo>
                    <a:pt x="306" y="1"/>
                  </a:lnTo>
                  <a:lnTo>
                    <a:pt x="307" y="0"/>
                  </a:lnTo>
                  <a:lnTo>
                    <a:pt x="308" y="0"/>
                  </a:lnTo>
                  <a:close/>
                  <a:moveTo>
                    <a:pt x="360" y="0"/>
                  </a:moveTo>
                  <a:lnTo>
                    <a:pt x="382" y="0"/>
                  </a:lnTo>
                  <a:lnTo>
                    <a:pt x="383" y="0"/>
                  </a:lnTo>
                  <a:lnTo>
                    <a:pt x="384" y="1"/>
                  </a:lnTo>
                  <a:lnTo>
                    <a:pt x="385" y="2"/>
                  </a:lnTo>
                  <a:lnTo>
                    <a:pt x="385" y="3"/>
                  </a:lnTo>
                  <a:lnTo>
                    <a:pt x="385" y="5"/>
                  </a:lnTo>
                  <a:lnTo>
                    <a:pt x="384" y="6"/>
                  </a:lnTo>
                  <a:lnTo>
                    <a:pt x="383" y="7"/>
                  </a:lnTo>
                  <a:lnTo>
                    <a:pt x="382" y="7"/>
                  </a:lnTo>
                  <a:lnTo>
                    <a:pt x="360" y="7"/>
                  </a:lnTo>
                  <a:lnTo>
                    <a:pt x="359" y="7"/>
                  </a:lnTo>
                  <a:lnTo>
                    <a:pt x="357" y="6"/>
                  </a:lnTo>
                  <a:lnTo>
                    <a:pt x="356" y="5"/>
                  </a:lnTo>
                  <a:lnTo>
                    <a:pt x="356" y="3"/>
                  </a:lnTo>
                  <a:lnTo>
                    <a:pt x="356" y="2"/>
                  </a:lnTo>
                  <a:lnTo>
                    <a:pt x="357" y="1"/>
                  </a:lnTo>
                  <a:lnTo>
                    <a:pt x="359" y="0"/>
                  </a:lnTo>
                  <a:lnTo>
                    <a:pt x="360" y="0"/>
                  </a:lnTo>
                  <a:close/>
                  <a:moveTo>
                    <a:pt x="411" y="0"/>
                  </a:moveTo>
                  <a:lnTo>
                    <a:pt x="432" y="0"/>
                  </a:lnTo>
                  <a:lnTo>
                    <a:pt x="434" y="0"/>
                  </a:lnTo>
                  <a:lnTo>
                    <a:pt x="435" y="1"/>
                  </a:lnTo>
                  <a:lnTo>
                    <a:pt x="435" y="2"/>
                  </a:lnTo>
                  <a:lnTo>
                    <a:pt x="437" y="3"/>
                  </a:lnTo>
                  <a:lnTo>
                    <a:pt x="435" y="5"/>
                  </a:lnTo>
                  <a:lnTo>
                    <a:pt x="435" y="6"/>
                  </a:lnTo>
                  <a:lnTo>
                    <a:pt x="434" y="7"/>
                  </a:lnTo>
                  <a:lnTo>
                    <a:pt x="432" y="7"/>
                  </a:lnTo>
                  <a:lnTo>
                    <a:pt x="411" y="7"/>
                  </a:lnTo>
                  <a:lnTo>
                    <a:pt x="409" y="7"/>
                  </a:lnTo>
                  <a:lnTo>
                    <a:pt x="407" y="6"/>
                  </a:lnTo>
                  <a:lnTo>
                    <a:pt x="407" y="5"/>
                  </a:lnTo>
                  <a:lnTo>
                    <a:pt x="407" y="3"/>
                  </a:lnTo>
                  <a:lnTo>
                    <a:pt x="407" y="2"/>
                  </a:lnTo>
                  <a:lnTo>
                    <a:pt x="407" y="1"/>
                  </a:lnTo>
                  <a:lnTo>
                    <a:pt x="409" y="0"/>
                  </a:lnTo>
                  <a:lnTo>
                    <a:pt x="411" y="0"/>
                  </a:lnTo>
                  <a:close/>
                  <a:moveTo>
                    <a:pt x="461" y="0"/>
                  </a:moveTo>
                  <a:lnTo>
                    <a:pt x="483" y="0"/>
                  </a:lnTo>
                  <a:lnTo>
                    <a:pt x="484" y="0"/>
                  </a:lnTo>
                  <a:lnTo>
                    <a:pt x="485" y="1"/>
                  </a:lnTo>
                  <a:lnTo>
                    <a:pt x="487" y="2"/>
                  </a:lnTo>
                  <a:lnTo>
                    <a:pt x="487" y="3"/>
                  </a:lnTo>
                  <a:lnTo>
                    <a:pt x="487" y="5"/>
                  </a:lnTo>
                  <a:lnTo>
                    <a:pt x="485" y="6"/>
                  </a:lnTo>
                  <a:lnTo>
                    <a:pt x="484" y="7"/>
                  </a:lnTo>
                  <a:lnTo>
                    <a:pt x="483" y="7"/>
                  </a:lnTo>
                  <a:lnTo>
                    <a:pt x="461" y="7"/>
                  </a:lnTo>
                  <a:lnTo>
                    <a:pt x="460" y="7"/>
                  </a:lnTo>
                  <a:lnTo>
                    <a:pt x="459" y="6"/>
                  </a:lnTo>
                  <a:lnTo>
                    <a:pt x="459" y="5"/>
                  </a:lnTo>
                  <a:lnTo>
                    <a:pt x="458" y="3"/>
                  </a:lnTo>
                  <a:lnTo>
                    <a:pt x="459" y="2"/>
                  </a:lnTo>
                  <a:lnTo>
                    <a:pt x="459" y="1"/>
                  </a:lnTo>
                  <a:lnTo>
                    <a:pt x="460" y="0"/>
                  </a:lnTo>
                  <a:lnTo>
                    <a:pt x="461" y="0"/>
                  </a:lnTo>
                  <a:close/>
                  <a:moveTo>
                    <a:pt x="512" y="0"/>
                  </a:moveTo>
                  <a:lnTo>
                    <a:pt x="534" y="0"/>
                  </a:lnTo>
                  <a:lnTo>
                    <a:pt x="536" y="0"/>
                  </a:lnTo>
                  <a:lnTo>
                    <a:pt x="537" y="1"/>
                  </a:lnTo>
                  <a:lnTo>
                    <a:pt x="538" y="2"/>
                  </a:lnTo>
                  <a:lnTo>
                    <a:pt x="538" y="3"/>
                  </a:lnTo>
                  <a:lnTo>
                    <a:pt x="538" y="5"/>
                  </a:lnTo>
                  <a:lnTo>
                    <a:pt x="537" y="6"/>
                  </a:lnTo>
                  <a:lnTo>
                    <a:pt x="536" y="7"/>
                  </a:lnTo>
                  <a:lnTo>
                    <a:pt x="534" y="7"/>
                  </a:lnTo>
                  <a:lnTo>
                    <a:pt x="512" y="7"/>
                  </a:lnTo>
                  <a:lnTo>
                    <a:pt x="511" y="7"/>
                  </a:lnTo>
                  <a:lnTo>
                    <a:pt x="510" y="6"/>
                  </a:lnTo>
                  <a:lnTo>
                    <a:pt x="509" y="5"/>
                  </a:lnTo>
                  <a:lnTo>
                    <a:pt x="509" y="3"/>
                  </a:lnTo>
                  <a:lnTo>
                    <a:pt x="509" y="2"/>
                  </a:lnTo>
                  <a:lnTo>
                    <a:pt x="510" y="1"/>
                  </a:lnTo>
                  <a:lnTo>
                    <a:pt x="511" y="0"/>
                  </a:lnTo>
                  <a:lnTo>
                    <a:pt x="512" y="0"/>
                  </a:lnTo>
                  <a:close/>
                  <a:moveTo>
                    <a:pt x="564" y="0"/>
                  </a:moveTo>
                  <a:lnTo>
                    <a:pt x="586" y="0"/>
                  </a:lnTo>
                  <a:lnTo>
                    <a:pt x="587" y="0"/>
                  </a:lnTo>
                  <a:lnTo>
                    <a:pt x="588" y="1"/>
                  </a:lnTo>
                  <a:lnTo>
                    <a:pt x="589" y="2"/>
                  </a:lnTo>
                  <a:lnTo>
                    <a:pt x="589" y="3"/>
                  </a:lnTo>
                  <a:lnTo>
                    <a:pt x="589" y="5"/>
                  </a:lnTo>
                  <a:lnTo>
                    <a:pt x="588" y="6"/>
                  </a:lnTo>
                  <a:lnTo>
                    <a:pt x="587" y="7"/>
                  </a:lnTo>
                  <a:lnTo>
                    <a:pt x="586" y="7"/>
                  </a:lnTo>
                  <a:lnTo>
                    <a:pt x="564" y="7"/>
                  </a:lnTo>
                  <a:lnTo>
                    <a:pt x="562" y="7"/>
                  </a:lnTo>
                  <a:lnTo>
                    <a:pt x="561" y="6"/>
                  </a:lnTo>
                  <a:lnTo>
                    <a:pt x="560" y="5"/>
                  </a:lnTo>
                  <a:lnTo>
                    <a:pt x="560" y="3"/>
                  </a:lnTo>
                  <a:lnTo>
                    <a:pt x="560" y="2"/>
                  </a:lnTo>
                  <a:lnTo>
                    <a:pt x="561" y="1"/>
                  </a:lnTo>
                  <a:lnTo>
                    <a:pt x="562" y="0"/>
                  </a:lnTo>
                  <a:lnTo>
                    <a:pt x="564" y="0"/>
                  </a:lnTo>
                  <a:close/>
                  <a:moveTo>
                    <a:pt x="615" y="0"/>
                  </a:moveTo>
                  <a:lnTo>
                    <a:pt x="636" y="0"/>
                  </a:lnTo>
                  <a:lnTo>
                    <a:pt x="638" y="0"/>
                  </a:lnTo>
                  <a:lnTo>
                    <a:pt x="639" y="1"/>
                  </a:lnTo>
                  <a:lnTo>
                    <a:pt x="639" y="2"/>
                  </a:lnTo>
                  <a:lnTo>
                    <a:pt x="640" y="3"/>
                  </a:lnTo>
                  <a:lnTo>
                    <a:pt x="639" y="5"/>
                  </a:lnTo>
                  <a:lnTo>
                    <a:pt x="639" y="6"/>
                  </a:lnTo>
                  <a:lnTo>
                    <a:pt x="638" y="7"/>
                  </a:lnTo>
                  <a:lnTo>
                    <a:pt x="636" y="7"/>
                  </a:lnTo>
                  <a:lnTo>
                    <a:pt x="615" y="7"/>
                  </a:lnTo>
                  <a:lnTo>
                    <a:pt x="612" y="7"/>
                  </a:lnTo>
                  <a:lnTo>
                    <a:pt x="611" y="6"/>
                  </a:lnTo>
                  <a:lnTo>
                    <a:pt x="611" y="5"/>
                  </a:lnTo>
                  <a:lnTo>
                    <a:pt x="611" y="3"/>
                  </a:lnTo>
                  <a:lnTo>
                    <a:pt x="611" y="2"/>
                  </a:lnTo>
                  <a:lnTo>
                    <a:pt x="611" y="1"/>
                  </a:lnTo>
                  <a:lnTo>
                    <a:pt x="612" y="0"/>
                  </a:lnTo>
                  <a:lnTo>
                    <a:pt x="615" y="0"/>
                  </a:lnTo>
                  <a:close/>
                  <a:moveTo>
                    <a:pt x="665" y="0"/>
                  </a:moveTo>
                  <a:lnTo>
                    <a:pt x="687" y="0"/>
                  </a:lnTo>
                  <a:lnTo>
                    <a:pt x="688" y="0"/>
                  </a:lnTo>
                  <a:lnTo>
                    <a:pt x="689" y="1"/>
                  </a:lnTo>
                  <a:lnTo>
                    <a:pt x="690" y="2"/>
                  </a:lnTo>
                  <a:lnTo>
                    <a:pt x="690" y="3"/>
                  </a:lnTo>
                  <a:lnTo>
                    <a:pt x="690" y="5"/>
                  </a:lnTo>
                  <a:lnTo>
                    <a:pt x="689" y="6"/>
                  </a:lnTo>
                  <a:lnTo>
                    <a:pt x="688" y="7"/>
                  </a:lnTo>
                  <a:lnTo>
                    <a:pt x="687" y="7"/>
                  </a:lnTo>
                  <a:lnTo>
                    <a:pt x="665" y="7"/>
                  </a:lnTo>
                  <a:lnTo>
                    <a:pt x="664" y="7"/>
                  </a:lnTo>
                  <a:lnTo>
                    <a:pt x="663" y="6"/>
                  </a:lnTo>
                  <a:lnTo>
                    <a:pt x="663" y="5"/>
                  </a:lnTo>
                  <a:lnTo>
                    <a:pt x="661" y="3"/>
                  </a:lnTo>
                  <a:lnTo>
                    <a:pt x="663" y="2"/>
                  </a:lnTo>
                  <a:lnTo>
                    <a:pt x="663" y="1"/>
                  </a:lnTo>
                  <a:lnTo>
                    <a:pt x="664" y="0"/>
                  </a:lnTo>
                  <a:lnTo>
                    <a:pt x="665" y="0"/>
                  </a:lnTo>
                  <a:close/>
                  <a:moveTo>
                    <a:pt x="716" y="0"/>
                  </a:moveTo>
                  <a:lnTo>
                    <a:pt x="738" y="0"/>
                  </a:lnTo>
                  <a:lnTo>
                    <a:pt x="739" y="0"/>
                  </a:lnTo>
                  <a:lnTo>
                    <a:pt x="741" y="1"/>
                  </a:lnTo>
                  <a:lnTo>
                    <a:pt x="742" y="2"/>
                  </a:lnTo>
                  <a:lnTo>
                    <a:pt x="742" y="3"/>
                  </a:lnTo>
                  <a:lnTo>
                    <a:pt x="742" y="5"/>
                  </a:lnTo>
                  <a:lnTo>
                    <a:pt x="741" y="6"/>
                  </a:lnTo>
                  <a:lnTo>
                    <a:pt x="739" y="7"/>
                  </a:lnTo>
                  <a:lnTo>
                    <a:pt x="738" y="7"/>
                  </a:lnTo>
                  <a:lnTo>
                    <a:pt x="716" y="7"/>
                  </a:lnTo>
                  <a:lnTo>
                    <a:pt x="715" y="7"/>
                  </a:lnTo>
                  <a:lnTo>
                    <a:pt x="714" y="6"/>
                  </a:lnTo>
                  <a:lnTo>
                    <a:pt x="713" y="5"/>
                  </a:lnTo>
                  <a:lnTo>
                    <a:pt x="713" y="3"/>
                  </a:lnTo>
                  <a:lnTo>
                    <a:pt x="713" y="2"/>
                  </a:lnTo>
                  <a:lnTo>
                    <a:pt x="714" y="1"/>
                  </a:lnTo>
                  <a:lnTo>
                    <a:pt x="715" y="0"/>
                  </a:lnTo>
                  <a:lnTo>
                    <a:pt x="716" y="0"/>
                  </a:lnTo>
                  <a:close/>
                  <a:moveTo>
                    <a:pt x="767" y="0"/>
                  </a:moveTo>
                  <a:lnTo>
                    <a:pt x="789" y="0"/>
                  </a:lnTo>
                  <a:lnTo>
                    <a:pt x="791" y="0"/>
                  </a:lnTo>
                  <a:lnTo>
                    <a:pt x="792" y="1"/>
                  </a:lnTo>
                  <a:lnTo>
                    <a:pt x="793" y="2"/>
                  </a:lnTo>
                  <a:lnTo>
                    <a:pt x="793" y="3"/>
                  </a:lnTo>
                  <a:lnTo>
                    <a:pt x="793" y="5"/>
                  </a:lnTo>
                  <a:lnTo>
                    <a:pt x="792" y="6"/>
                  </a:lnTo>
                  <a:lnTo>
                    <a:pt x="791" y="7"/>
                  </a:lnTo>
                  <a:lnTo>
                    <a:pt x="789" y="7"/>
                  </a:lnTo>
                  <a:lnTo>
                    <a:pt x="767" y="7"/>
                  </a:lnTo>
                  <a:lnTo>
                    <a:pt x="766" y="7"/>
                  </a:lnTo>
                  <a:lnTo>
                    <a:pt x="765" y="6"/>
                  </a:lnTo>
                  <a:lnTo>
                    <a:pt x="764" y="5"/>
                  </a:lnTo>
                  <a:lnTo>
                    <a:pt x="764" y="3"/>
                  </a:lnTo>
                  <a:lnTo>
                    <a:pt x="764" y="2"/>
                  </a:lnTo>
                  <a:lnTo>
                    <a:pt x="765" y="1"/>
                  </a:lnTo>
                  <a:lnTo>
                    <a:pt x="766" y="0"/>
                  </a:lnTo>
                  <a:lnTo>
                    <a:pt x="767" y="0"/>
                  </a:lnTo>
                  <a:close/>
                  <a:moveTo>
                    <a:pt x="819" y="0"/>
                  </a:moveTo>
                  <a:lnTo>
                    <a:pt x="840" y="0"/>
                  </a:lnTo>
                  <a:lnTo>
                    <a:pt x="842" y="0"/>
                  </a:lnTo>
                  <a:lnTo>
                    <a:pt x="843" y="1"/>
                  </a:lnTo>
                  <a:lnTo>
                    <a:pt x="843" y="2"/>
                  </a:lnTo>
                  <a:lnTo>
                    <a:pt x="844" y="3"/>
                  </a:lnTo>
                  <a:lnTo>
                    <a:pt x="843" y="5"/>
                  </a:lnTo>
                  <a:lnTo>
                    <a:pt x="843" y="6"/>
                  </a:lnTo>
                  <a:lnTo>
                    <a:pt x="842" y="7"/>
                  </a:lnTo>
                  <a:lnTo>
                    <a:pt x="840" y="7"/>
                  </a:lnTo>
                  <a:lnTo>
                    <a:pt x="819" y="7"/>
                  </a:lnTo>
                  <a:lnTo>
                    <a:pt x="816" y="7"/>
                  </a:lnTo>
                  <a:lnTo>
                    <a:pt x="815" y="6"/>
                  </a:lnTo>
                  <a:lnTo>
                    <a:pt x="815" y="5"/>
                  </a:lnTo>
                  <a:lnTo>
                    <a:pt x="815" y="3"/>
                  </a:lnTo>
                  <a:lnTo>
                    <a:pt x="815" y="2"/>
                  </a:lnTo>
                  <a:lnTo>
                    <a:pt x="815" y="1"/>
                  </a:lnTo>
                  <a:lnTo>
                    <a:pt x="816" y="0"/>
                  </a:lnTo>
                  <a:lnTo>
                    <a:pt x="819" y="0"/>
                  </a:lnTo>
                  <a:close/>
                  <a:moveTo>
                    <a:pt x="869" y="0"/>
                  </a:moveTo>
                  <a:lnTo>
                    <a:pt x="891" y="0"/>
                  </a:lnTo>
                  <a:lnTo>
                    <a:pt x="892" y="0"/>
                  </a:lnTo>
                  <a:lnTo>
                    <a:pt x="893" y="1"/>
                  </a:lnTo>
                  <a:lnTo>
                    <a:pt x="894" y="2"/>
                  </a:lnTo>
                  <a:lnTo>
                    <a:pt x="894" y="3"/>
                  </a:lnTo>
                  <a:lnTo>
                    <a:pt x="894" y="5"/>
                  </a:lnTo>
                  <a:lnTo>
                    <a:pt x="893" y="6"/>
                  </a:lnTo>
                  <a:lnTo>
                    <a:pt x="892" y="7"/>
                  </a:lnTo>
                  <a:lnTo>
                    <a:pt x="891" y="7"/>
                  </a:lnTo>
                  <a:lnTo>
                    <a:pt x="869" y="7"/>
                  </a:lnTo>
                  <a:lnTo>
                    <a:pt x="867" y="7"/>
                  </a:lnTo>
                  <a:lnTo>
                    <a:pt x="866" y="6"/>
                  </a:lnTo>
                  <a:lnTo>
                    <a:pt x="866" y="5"/>
                  </a:lnTo>
                  <a:lnTo>
                    <a:pt x="865" y="3"/>
                  </a:lnTo>
                  <a:lnTo>
                    <a:pt x="866" y="2"/>
                  </a:lnTo>
                  <a:lnTo>
                    <a:pt x="866" y="1"/>
                  </a:lnTo>
                  <a:lnTo>
                    <a:pt x="867" y="0"/>
                  </a:lnTo>
                  <a:lnTo>
                    <a:pt x="869" y="0"/>
                  </a:lnTo>
                  <a:close/>
                  <a:moveTo>
                    <a:pt x="920" y="0"/>
                  </a:moveTo>
                  <a:lnTo>
                    <a:pt x="942" y="0"/>
                  </a:lnTo>
                  <a:lnTo>
                    <a:pt x="943" y="0"/>
                  </a:lnTo>
                  <a:lnTo>
                    <a:pt x="944" y="1"/>
                  </a:lnTo>
                  <a:lnTo>
                    <a:pt x="945" y="2"/>
                  </a:lnTo>
                  <a:lnTo>
                    <a:pt x="945" y="3"/>
                  </a:lnTo>
                  <a:lnTo>
                    <a:pt x="945" y="5"/>
                  </a:lnTo>
                  <a:lnTo>
                    <a:pt x="944" y="6"/>
                  </a:lnTo>
                  <a:lnTo>
                    <a:pt x="943" y="7"/>
                  </a:lnTo>
                  <a:lnTo>
                    <a:pt x="942" y="7"/>
                  </a:lnTo>
                  <a:lnTo>
                    <a:pt x="920" y="7"/>
                  </a:lnTo>
                  <a:lnTo>
                    <a:pt x="919" y="7"/>
                  </a:lnTo>
                  <a:lnTo>
                    <a:pt x="918" y="6"/>
                  </a:lnTo>
                  <a:lnTo>
                    <a:pt x="916" y="5"/>
                  </a:lnTo>
                  <a:lnTo>
                    <a:pt x="916" y="3"/>
                  </a:lnTo>
                  <a:lnTo>
                    <a:pt x="916" y="2"/>
                  </a:lnTo>
                  <a:lnTo>
                    <a:pt x="918" y="1"/>
                  </a:lnTo>
                  <a:lnTo>
                    <a:pt x="919" y="0"/>
                  </a:lnTo>
                  <a:lnTo>
                    <a:pt x="920" y="0"/>
                  </a:lnTo>
                  <a:close/>
                  <a:moveTo>
                    <a:pt x="971" y="0"/>
                  </a:moveTo>
                  <a:lnTo>
                    <a:pt x="993" y="0"/>
                  </a:lnTo>
                  <a:lnTo>
                    <a:pt x="994" y="0"/>
                  </a:lnTo>
                  <a:lnTo>
                    <a:pt x="996" y="1"/>
                  </a:lnTo>
                  <a:lnTo>
                    <a:pt x="997" y="2"/>
                  </a:lnTo>
                  <a:lnTo>
                    <a:pt x="997" y="3"/>
                  </a:lnTo>
                  <a:lnTo>
                    <a:pt x="997" y="5"/>
                  </a:lnTo>
                  <a:lnTo>
                    <a:pt x="996" y="6"/>
                  </a:lnTo>
                  <a:lnTo>
                    <a:pt x="994" y="7"/>
                  </a:lnTo>
                  <a:lnTo>
                    <a:pt x="993" y="7"/>
                  </a:lnTo>
                  <a:lnTo>
                    <a:pt x="971" y="7"/>
                  </a:lnTo>
                  <a:lnTo>
                    <a:pt x="970" y="7"/>
                  </a:lnTo>
                  <a:lnTo>
                    <a:pt x="969" y="6"/>
                  </a:lnTo>
                  <a:lnTo>
                    <a:pt x="968" y="5"/>
                  </a:lnTo>
                  <a:lnTo>
                    <a:pt x="968" y="3"/>
                  </a:lnTo>
                  <a:lnTo>
                    <a:pt x="968" y="2"/>
                  </a:lnTo>
                  <a:lnTo>
                    <a:pt x="969" y="1"/>
                  </a:lnTo>
                  <a:lnTo>
                    <a:pt x="970" y="0"/>
                  </a:lnTo>
                  <a:lnTo>
                    <a:pt x="971" y="0"/>
                  </a:lnTo>
                  <a:close/>
                  <a:moveTo>
                    <a:pt x="1022" y="0"/>
                  </a:moveTo>
                  <a:lnTo>
                    <a:pt x="1043" y="0"/>
                  </a:lnTo>
                  <a:lnTo>
                    <a:pt x="1046" y="0"/>
                  </a:lnTo>
                  <a:lnTo>
                    <a:pt x="1047" y="1"/>
                  </a:lnTo>
                  <a:lnTo>
                    <a:pt x="1047" y="2"/>
                  </a:lnTo>
                  <a:lnTo>
                    <a:pt x="1048" y="3"/>
                  </a:lnTo>
                  <a:lnTo>
                    <a:pt x="1047" y="5"/>
                  </a:lnTo>
                  <a:lnTo>
                    <a:pt x="1047" y="6"/>
                  </a:lnTo>
                  <a:lnTo>
                    <a:pt x="1046" y="7"/>
                  </a:lnTo>
                  <a:lnTo>
                    <a:pt x="1043" y="7"/>
                  </a:lnTo>
                  <a:lnTo>
                    <a:pt x="1022" y="7"/>
                  </a:lnTo>
                  <a:lnTo>
                    <a:pt x="1020" y="7"/>
                  </a:lnTo>
                  <a:lnTo>
                    <a:pt x="1019" y="6"/>
                  </a:lnTo>
                  <a:lnTo>
                    <a:pt x="1019" y="5"/>
                  </a:lnTo>
                  <a:lnTo>
                    <a:pt x="1019" y="3"/>
                  </a:lnTo>
                  <a:lnTo>
                    <a:pt x="1019" y="2"/>
                  </a:lnTo>
                  <a:lnTo>
                    <a:pt x="1019" y="1"/>
                  </a:lnTo>
                  <a:lnTo>
                    <a:pt x="1020" y="0"/>
                  </a:lnTo>
                  <a:lnTo>
                    <a:pt x="1022" y="0"/>
                  </a:lnTo>
                  <a:close/>
                  <a:moveTo>
                    <a:pt x="1072" y="0"/>
                  </a:moveTo>
                  <a:lnTo>
                    <a:pt x="1095" y="0"/>
                  </a:lnTo>
                  <a:lnTo>
                    <a:pt x="1096" y="0"/>
                  </a:lnTo>
                  <a:lnTo>
                    <a:pt x="1097" y="1"/>
                  </a:lnTo>
                  <a:lnTo>
                    <a:pt x="1098" y="2"/>
                  </a:lnTo>
                  <a:lnTo>
                    <a:pt x="1098" y="3"/>
                  </a:lnTo>
                  <a:lnTo>
                    <a:pt x="1098" y="5"/>
                  </a:lnTo>
                  <a:lnTo>
                    <a:pt x="1097" y="6"/>
                  </a:lnTo>
                  <a:lnTo>
                    <a:pt x="1096" y="7"/>
                  </a:lnTo>
                  <a:lnTo>
                    <a:pt x="1095" y="7"/>
                  </a:lnTo>
                  <a:lnTo>
                    <a:pt x="1072" y="7"/>
                  </a:lnTo>
                  <a:lnTo>
                    <a:pt x="1071" y="7"/>
                  </a:lnTo>
                  <a:lnTo>
                    <a:pt x="1070" y="6"/>
                  </a:lnTo>
                  <a:lnTo>
                    <a:pt x="1070" y="5"/>
                  </a:lnTo>
                  <a:lnTo>
                    <a:pt x="1069" y="3"/>
                  </a:lnTo>
                  <a:lnTo>
                    <a:pt x="1070" y="2"/>
                  </a:lnTo>
                  <a:lnTo>
                    <a:pt x="1070" y="1"/>
                  </a:lnTo>
                  <a:lnTo>
                    <a:pt x="1071" y="0"/>
                  </a:lnTo>
                  <a:lnTo>
                    <a:pt x="1072" y="0"/>
                  </a:lnTo>
                  <a:close/>
                  <a:moveTo>
                    <a:pt x="1124" y="0"/>
                  </a:moveTo>
                  <a:lnTo>
                    <a:pt x="1146" y="0"/>
                  </a:lnTo>
                  <a:lnTo>
                    <a:pt x="1147" y="0"/>
                  </a:lnTo>
                  <a:lnTo>
                    <a:pt x="1148" y="1"/>
                  </a:lnTo>
                  <a:lnTo>
                    <a:pt x="1149" y="2"/>
                  </a:lnTo>
                  <a:lnTo>
                    <a:pt x="1149" y="3"/>
                  </a:lnTo>
                  <a:lnTo>
                    <a:pt x="1149" y="5"/>
                  </a:lnTo>
                  <a:lnTo>
                    <a:pt x="1148" y="6"/>
                  </a:lnTo>
                  <a:lnTo>
                    <a:pt x="1147" y="7"/>
                  </a:lnTo>
                  <a:lnTo>
                    <a:pt x="1146" y="7"/>
                  </a:lnTo>
                  <a:lnTo>
                    <a:pt x="1124" y="7"/>
                  </a:lnTo>
                  <a:lnTo>
                    <a:pt x="1122" y="7"/>
                  </a:lnTo>
                  <a:lnTo>
                    <a:pt x="1121" y="6"/>
                  </a:lnTo>
                  <a:lnTo>
                    <a:pt x="1120" y="5"/>
                  </a:lnTo>
                  <a:lnTo>
                    <a:pt x="1120" y="3"/>
                  </a:lnTo>
                  <a:lnTo>
                    <a:pt x="1120" y="2"/>
                  </a:lnTo>
                  <a:lnTo>
                    <a:pt x="1121" y="1"/>
                  </a:lnTo>
                  <a:lnTo>
                    <a:pt x="1122" y="0"/>
                  </a:lnTo>
                  <a:lnTo>
                    <a:pt x="1124" y="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19" name="Line 121">
              <a:extLst>
                <a:ext uri="{FF2B5EF4-FFF2-40B4-BE49-F238E27FC236}">
                  <a16:creationId xmlns:a16="http://schemas.microsoft.com/office/drawing/2014/main" id="{3C209BC4-C178-8754-A836-D3C7FEDCE76A}"/>
                </a:ext>
              </a:extLst>
            </p:cNvPr>
            <p:cNvSpPr>
              <a:spLocks noChangeShapeType="1"/>
            </p:cNvSpPr>
            <p:nvPr/>
          </p:nvSpPr>
          <p:spPr bwMode="auto">
            <a:xfrm>
              <a:off x="6922925" y="4419443"/>
              <a:ext cx="0" cy="1857731"/>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20" name="Freeform 122">
              <a:extLst>
                <a:ext uri="{FF2B5EF4-FFF2-40B4-BE49-F238E27FC236}">
                  <a16:creationId xmlns:a16="http://schemas.microsoft.com/office/drawing/2014/main" id="{7FB38873-0ADE-2680-9603-BF6A0CB9A573}"/>
                </a:ext>
              </a:extLst>
            </p:cNvPr>
            <p:cNvSpPr>
              <a:spLocks noEditPoints="1"/>
            </p:cNvSpPr>
            <p:nvPr/>
          </p:nvSpPr>
          <p:spPr bwMode="auto">
            <a:xfrm>
              <a:off x="5860685" y="3806550"/>
              <a:ext cx="12702" cy="1825974"/>
            </a:xfrm>
            <a:custGeom>
              <a:avLst/>
              <a:gdLst>
                <a:gd name="T0" fmla="*/ 2147483646 w 8"/>
                <a:gd name="T1" fmla="*/ 2147483646 h 1150"/>
                <a:gd name="T2" fmla="*/ 2147483646 w 8"/>
                <a:gd name="T3" fmla="*/ 0 h 1150"/>
                <a:gd name="T4" fmla="*/ 2147483646 w 8"/>
                <a:gd name="T5" fmla="*/ 2147483646 h 1150"/>
                <a:gd name="T6" fmla="*/ 2147483646 w 8"/>
                <a:gd name="T7" fmla="*/ 2147483646 h 1150"/>
                <a:gd name="T8" fmla="*/ 2147483646 w 8"/>
                <a:gd name="T9" fmla="*/ 2147483646 h 1150"/>
                <a:gd name="T10" fmla="*/ 2147483646 w 8"/>
                <a:gd name="T11" fmla="*/ 2147483646 h 1150"/>
                <a:gd name="T12" fmla="*/ 2147483646 w 8"/>
                <a:gd name="T13" fmla="*/ 2147483646 h 1150"/>
                <a:gd name="T14" fmla="*/ 2147483646 w 8"/>
                <a:gd name="T15" fmla="*/ 2147483646 h 1150"/>
                <a:gd name="T16" fmla="*/ 2147483646 w 8"/>
                <a:gd name="T17" fmla="*/ 2147483646 h 1150"/>
                <a:gd name="T18" fmla="*/ 2147483646 w 8"/>
                <a:gd name="T19" fmla="*/ 2147483646 h 1150"/>
                <a:gd name="T20" fmla="*/ 2147483646 w 8"/>
                <a:gd name="T21" fmla="*/ 2147483646 h 1150"/>
                <a:gd name="T22" fmla="*/ 2147483646 w 8"/>
                <a:gd name="T23" fmla="*/ 2147483646 h 1150"/>
                <a:gd name="T24" fmla="*/ 2147483646 w 8"/>
                <a:gd name="T25" fmla="*/ 2147483646 h 1150"/>
                <a:gd name="T26" fmla="*/ 2147483646 w 8"/>
                <a:gd name="T27" fmla="*/ 2147483646 h 1150"/>
                <a:gd name="T28" fmla="*/ 2147483646 w 8"/>
                <a:gd name="T29" fmla="*/ 2147483646 h 1150"/>
                <a:gd name="T30" fmla="*/ 2147483646 w 8"/>
                <a:gd name="T31" fmla="*/ 2147483646 h 1150"/>
                <a:gd name="T32" fmla="*/ 2147483646 w 8"/>
                <a:gd name="T33" fmla="*/ 2147483646 h 1150"/>
                <a:gd name="T34" fmla="*/ 2147483646 w 8"/>
                <a:gd name="T35" fmla="*/ 2147483646 h 1150"/>
                <a:gd name="T36" fmla="*/ 2147483646 w 8"/>
                <a:gd name="T37" fmla="*/ 2147483646 h 1150"/>
                <a:gd name="T38" fmla="*/ 2147483646 w 8"/>
                <a:gd name="T39" fmla="*/ 2147483646 h 1150"/>
                <a:gd name="T40" fmla="*/ 2147483646 w 8"/>
                <a:gd name="T41" fmla="*/ 2147483646 h 1150"/>
                <a:gd name="T42" fmla="*/ 2147483646 w 8"/>
                <a:gd name="T43" fmla="*/ 2147483646 h 1150"/>
                <a:gd name="T44" fmla="*/ 2147483646 w 8"/>
                <a:gd name="T45" fmla="*/ 2147483646 h 1150"/>
                <a:gd name="T46" fmla="*/ 2147483646 w 8"/>
                <a:gd name="T47" fmla="*/ 2147483646 h 1150"/>
                <a:gd name="T48" fmla="*/ 2147483646 w 8"/>
                <a:gd name="T49" fmla="*/ 2147483646 h 1150"/>
                <a:gd name="T50" fmla="*/ 2147483646 w 8"/>
                <a:gd name="T51" fmla="*/ 2147483646 h 1150"/>
                <a:gd name="T52" fmla="*/ 2147483646 w 8"/>
                <a:gd name="T53" fmla="*/ 2147483646 h 1150"/>
                <a:gd name="T54" fmla="*/ 2147483646 w 8"/>
                <a:gd name="T55" fmla="*/ 2147483646 h 1150"/>
                <a:gd name="T56" fmla="*/ 2147483646 w 8"/>
                <a:gd name="T57" fmla="*/ 2147483646 h 1150"/>
                <a:gd name="T58" fmla="*/ 2147483646 w 8"/>
                <a:gd name="T59" fmla="*/ 2147483646 h 1150"/>
                <a:gd name="T60" fmla="*/ 2147483646 w 8"/>
                <a:gd name="T61" fmla="*/ 2147483646 h 1150"/>
                <a:gd name="T62" fmla="*/ 2147483646 w 8"/>
                <a:gd name="T63" fmla="*/ 2147483646 h 1150"/>
                <a:gd name="T64" fmla="*/ 2147483646 w 8"/>
                <a:gd name="T65" fmla="*/ 2147483646 h 1150"/>
                <a:gd name="T66" fmla="*/ 2147483646 w 8"/>
                <a:gd name="T67" fmla="*/ 2147483646 h 1150"/>
                <a:gd name="T68" fmla="*/ 2147483646 w 8"/>
                <a:gd name="T69" fmla="*/ 2147483646 h 1150"/>
                <a:gd name="T70" fmla="*/ 2147483646 w 8"/>
                <a:gd name="T71" fmla="*/ 2147483646 h 1150"/>
                <a:gd name="T72" fmla="*/ 2147483646 w 8"/>
                <a:gd name="T73" fmla="*/ 2147483646 h 1150"/>
                <a:gd name="T74" fmla="*/ 2147483646 w 8"/>
                <a:gd name="T75" fmla="*/ 2147483646 h 1150"/>
                <a:gd name="T76" fmla="*/ 2147483646 w 8"/>
                <a:gd name="T77" fmla="*/ 2147483646 h 1150"/>
                <a:gd name="T78" fmla="*/ 2147483646 w 8"/>
                <a:gd name="T79" fmla="*/ 2147483646 h 1150"/>
                <a:gd name="T80" fmla="*/ 2147483646 w 8"/>
                <a:gd name="T81" fmla="*/ 2147483646 h 1150"/>
                <a:gd name="T82" fmla="*/ 2147483646 w 8"/>
                <a:gd name="T83" fmla="*/ 2147483646 h 1150"/>
                <a:gd name="T84" fmla="*/ 2147483646 w 8"/>
                <a:gd name="T85" fmla="*/ 2147483646 h 1150"/>
                <a:gd name="T86" fmla="*/ 2147483646 w 8"/>
                <a:gd name="T87" fmla="*/ 2147483646 h 1150"/>
                <a:gd name="T88" fmla="*/ 2147483646 w 8"/>
                <a:gd name="T89" fmla="*/ 2147483646 h 1150"/>
                <a:gd name="T90" fmla="*/ 2147483646 w 8"/>
                <a:gd name="T91" fmla="*/ 2147483646 h 1150"/>
                <a:gd name="T92" fmla="*/ 2147483646 w 8"/>
                <a:gd name="T93" fmla="*/ 2147483646 h 1150"/>
                <a:gd name="T94" fmla="*/ 2147483646 w 8"/>
                <a:gd name="T95" fmla="*/ 2147483646 h 1150"/>
                <a:gd name="T96" fmla="*/ 2147483646 w 8"/>
                <a:gd name="T97" fmla="*/ 2147483646 h 1150"/>
                <a:gd name="T98" fmla="*/ 2147483646 w 8"/>
                <a:gd name="T99" fmla="*/ 2147483646 h 1150"/>
                <a:gd name="T100" fmla="*/ 2147483646 w 8"/>
                <a:gd name="T101" fmla="*/ 2147483646 h 1150"/>
                <a:gd name="T102" fmla="*/ 2147483646 w 8"/>
                <a:gd name="T103" fmla="*/ 2147483646 h 1150"/>
                <a:gd name="T104" fmla="*/ 2147483646 w 8"/>
                <a:gd name="T105" fmla="*/ 2147483646 h 1150"/>
                <a:gd name="T106" fmla="*/ 2147483646 w 8"/>
                <a:gd name="T107" fmla="*/ 2147483646 h 1150"/>
                <a:gd name="T108" fmla="*/ 2147483646 w 8"/>
                <a:gd name="T109" fmla="*/ 2147483646 h 1150"/>
                <a:gd name="T110" fmla="*/ 2147483646 w 8"/>
                <a:gd name="T111" fmla="*/ 2147483646 h 1150"/>
                <a:gd name="T112" fmla="*/ 2147483646 w 8"/>
                <a:gd name="T113" fmla="*/ 2147483646 h 11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 h="1150">
                  <a:moveTo>
                    <a:pt x="8" y="3"/>
                  </a:moveTo>
                  <a:lnTo>
                    <a:pt x="8" y="24"/>
                  </a:lnTo>
                  <a:lnTo>
                    <a:pt x="7" y="27"/>
                  </a:lnTo>
                  <a:lnTo>
                    <a:pt x="7" y="28"/>
                  </a:lnTo>
                  <a:lnTo>
                    <a:pt x="6" y="28"/>
                  </a:lnTo>
                  <a:lnTo>
                    <a:pt x="3" y="29"/>
                  </a:lnTo>
                  <a:lnTo>
                    <a:pt x="2" y="28"/>
                  </a:lnTo>
                  <a:lnTo>
                    <a:pt x="1" y="28"/>
                  </a:lnTo>
                  <a:lnTo>
                    <a:pt x="1" y="27"/>
                  </a:lnTo>
                  <a:lnTo>
                    <a:pt x="0" y="24"/>
                  </a:lnTo>
                  <a:lnTo>
                    <a:pt x="0" y="3"/>
                  </a:lnTo>
                  <a:lnTo>
                    <a:pt x="1" y="1"/>
                  </a:lnTo>
                  <a:lnTo>
                    <a:pt x="1" y="0"/>
                  </a:lnTo>
                  <a:lnTo>
                    <a:pt x="2" y="0"/>
                  </a:lnTo>
                  <a:lnTo>
                    <a:pt x="3" y="0"/>
                  </a:lnTo>
                  <a:lnTo>
                    <a:pt x="6" y="0"/>
                  </a:lnTo>
                  <a:lnTo>
                    <a:pt x="7" y="0"/>
                  </a:lnTo>
                  <a:lnTo>
                    <a:pt x="7" y="1"/>
                  </a:lnTo>
                  <a:lnTo>
                    <a:pt x="8" y="3"/>
                  </a:lnTo>
                  <a:close/>
                  <a:moveTo>
                    <a:pt x="8" y="53"/>
                  </a:moveTo>
                  <a:lnTo>
                    <a:pt x="8" y="76"/>
                  </a:lnTo>
                  <a:lnTo>
                    <a:pt x="7" y="77"/>
                  </a:lnTo>
                  <a:lnTo>
                    <a:pt x="7" y="78"/>
                  </a:lnTo>
                  <a:lnTo>
                    <a:pt x="6" y="79"/>
                  </a:lnTo>
                  <a:lnTo>
                    <a:pt x="3" y="79"/>
                  </a:lnTo>
                  <a:lnTo>
                    <a:pt x="2" y="79"/>
                  </a:lnTo>
                  <a:lnTo>
                    <a:pt x="1" y="78"/>
                  </a:lnTo>
                  <a:lnTo>
                    <a:pt x="1" y="77"/>
                  </a:lnTo>
                  <a:lnTo>
                    <a:pt x="0" y="76"/>
                  </a:lnTo>
                  <a:lnTo>
                    <a:pt x="0" y="53"/>
                  </a:lnTo>
                  <a:lnTo>
                    <a:pt x="1" y="52"/>
                  </a:lnTo>
                  <a:lnTo>
                    <a:pt x="1" y="51"/>
                  </a:lnTo>
                  <a:lnTo>
                    <a:pt x="2" y="51"/>
                  </a:lnTo>
                  <a:lnTo>
                    <a:pt x="3" y="50"/>
                  </a:lnTo>
                  <a:lnTo>
                    <a:pt x="6" y="51"/>
                  </a:lnTo>
                  <a:lnTo>
                    <a:pt x="7" y="51"/>
                  </a:lnTo>
                  <a:lnTo>
                    <a:pt x="7" y="52"/>
                  </a:lnTo>
                  <a:lnTo>
                    <a:pt x="8" y="53"/>
                  </a:lnTo>
                  <a:close/>
                  <a:moveTo>
                    <a:pt x="8" y="105"/>
                  </a:moveTo>
                  <a:lnTo>
                    <a:pt x="8" y="127"/>
                  </a:lnTo>
                  <a:lnTo>
                    <a:pt x="7" y="128"/>
                  </a:lnTo>
                  <a:lnTo>
                    <a:pt x="7" y="129"/>
                  </a:lnTo>
                  <a:lnTo>
                    <a:pt x="6" y="130"/>
                  </a:lnTo>
                  <a:lnTo>
                    <a:pt x="3" y="130"/>
                  </a:lnTo>
                  <a:lnTo>
                    <a:pt x="2" y="130"/>
                  </a:lnTo>
                  <a:lnTo>
                    <a:pt x="1" y="129"/>
                  </a:lnTo>
                  <a:lnTo>
                    <a:pt x="1" y="128"/>
                  </a:lnTo>
                  <a:lnTo>
                    <a:pt x="0" y="127"/>
                  </a:lnTo>
                  <a:lnTo>
                    <a:pt x="0" y="105"/>
                  </a:lnTo>
                  <a:lnTo>
                    <a:pt x="1" y="104"/>
                  </a:lnTo>
                  <a:lnTo>
                    <a:pt x="1" y="102"/>
                  </a:lnTo>
                  <a:lnTo>
                    <a:pt x="2" y="101"/>
                  </a:lnTo>
                  <a:lnTo>
                    <a:pt x="3" y="101"/>
                  </a:lnTo>
                  <a:lnTo>
                    <a:pt x="6" y="101"/>
                  </a:lnTo>
                  <a:lnTo>
                    <a:pt x="7" y="102"/>
                  </a:lnTo>
                  <a:lnTo>
                    <a:pt x="7" y="104"/>
                  </a:lnTo>
                  <a:lnTo>
                    <a:pt x="8" y="105"/>
                  </a:lnTo>
                  <a:close/>
                  <a:moveTo>
                    <a:pt x="8" y="156"/>
                  </a:moveTo>
                  <a:lnTo>
                    <a:pt x="8" y="178"/>
                  </a:lnTo>
                  <a:lnTo>
                    <a:pt x="7" y="179"/>
                  </a:lnTo>
                  <a:lnTo>
                    <a:pt x="7" y="180"/>
                  </a:lnTo>
                  <a:lnTo>
                    <a:pt x="6" y="182"/>
                  </a:lnTo>
                  <a:lnTo>
                    <a:pt x="3" y="182"/>
                  </a:lnTo>
                  <a:lnTo>
                    <a:pt x="2" y="182"/>
                  </a:lnTo>
                  <a:lnTo>
                    <a:pt x="1" y="180"/>
                  </a:lnTo>
                  <a:lnTo>
                    <a:pt x="1" y="179"/>
                  </a:lnTo>
                  <a:lnTo>
                    <a:pt x="0" y="178"/>
                  </a:lnTo>
                  <a:lnTo>
                    <a:pt x="0" y="156"/>
                  </a:lnTo>
                  <a:lnTo>
                    <a:pt x="1" y="155"/>
                  </a:lnTo>
                  <a:lnTo>
                    <a:pt x="1" y="154"/>
                  </a:lnTo>
                  <a:lnTo>
                    <a:pt x="2" y="152"/>
                  </a:lnTo>
                  <a:lnTo>
                    <a:pt x="3" y="152"/>
                  </a:lnTo>
                  <a:lnTo>
                    <a:pt x="6" y="152"/>
                  </a:lnTo>
                  <a:lnTo>
                    <a:pt x="7" y="154"/>
                  </a:lnTo>
                  <a:lnTo>
                    <a:pt x="7" y="155"/>
                  </a:lnTo>
                  <a:lnTo>
                    <a:pt x="8" y="156"/>
                  </a:lnTo>
                  <a:close/>
                  <a:moveTo>
                    <a:pt x="8" y="207"/>
                  </a:moveTo>
                  <a:lnTo>
                    <a:pt x="8" y="228"/>
                  </a:lnTo>
                  <a:lnTo>
                    <a:pt x="7" y="231"/>
                  </a:lnTo>
                  <a:lnTo>
                    <a:pt x="7" y="232"/>
                  </a:lnTo>
                  <a:lnTo>
                    <a:pt x="6" y="232"/>
                  </a:lnTo>
                  <a:lnTo>
                    <a:pt x="3" y="233"/>
                  </a:lnTo>
                  <a:lnTo>
                    <a:pt x="2" y="232"/>
                  </a:lnTo>
                  <a:lnTo>
                    <a:pt x="1" y="232"/>
                  </a:lnTo>
                  <a:lnTo>
                    <a:pt x="1" y="231"/>
                  </a:lnTo>
                  <a:lnTo>
                    <a:pt x="0" y="228"/>
                  </a:lnTo>
                  <a:lnTo>
                    <a:pt x="0" y="207"/>
                  </a:lnTo>
                  <a:lnTo>
                    <a:pt x="1" y="205"/>
                  </a:lnTo>
                  <a:lnTo>
                    <a:pt x="1" y="204"/>
                  </a:lnTo>
                  <a:lnTo>
                    <a:pt x="2" y="204"/>
                  </a:lnTo>
                  <a:lnTo>
                    <a:pt x="3" y="204"/>
                  </a:lnTo>
                  <a:lnTo>
                    <a:pt x="6" y="204"/>
                  </a:lnTo>
                  <a:lnTo>
                    <a:pt x="7" y="204"/>
                  </a:lnTo>
                  <a:lnTo>
                    <a:pt x="7" y="205"/>
                  </a:lnTo>
                  <a:lnTo>
                    <a:pt x="8" y="207"/>
                  </a:lnTo>
                  <a:close/>
                  <a:moveTo>
                    <a:pt x="8" y="257"/>
                  </a:moveTo>
                  <a:lnTo>
                    <a:pt x="8" y="279"/>
                  </a:lnTo>
                  <a:lnTo>
                    <a:pt x="7" y="281"/>
                  </a:lnTo>
                  <a:lnTo>
                    <a:pt x="7" y="282"/>
                  </a:lnTo>
                  <a:lnTo>
                    <a:pt x="6" y="283"/>
                  </a:lnTo>
                  <a:lnTo>
                    <a:pt x="3" y="283"/>
                  </a:lnTo>
                  <a:lnTo>
                    <a:pt x="2" y="283"/>
                  </a:lnTo>
                  <a:lnTo>
                    <a:pt x="1" y="282"/>
                  </a:lnTo>
                  <a:lnTo>
                    <a:pt x="1" y="281"/>
                  </a:lnTo>
                  <a:lnTo>
                    <a:pt x="0" y="279"/>
                  </a:lnTo>
                  <a:lnTo>
                    <a:pt x="0" y="257"/>
                  </a:lnTo>
                  <a:lnTo>
                    <a:pt x="1" y="256"/>
                  </a:lnTo>
                  <a:lnTo>
                    <a:pt x="1" y="255"/>
                  </a:lnTo>
                  <a:lnTo>
                    <a:pt x="2" y="255"/>
                  </a:lnTo>
                  <a:lnTo>
                    <a:pt x="3" y="254"/>
                  </a:lnTo>
                  <a:lnTo>
                    <a:pt x="6" y="255"/>
                  </a:lnTo>
                  <a:lnTo>
                    <a:pt x="7" y="255"/>
                  </a:lnTo>
                  <a:lnTo>
                    <a:pt x="7" y="256"/>
                  </a:lnTo>
                  <a:lnTo>
                    <a:pt x="8" y="257"/>
                  </a:lnTo>
                  <a:close/>
                  <a:moveTo>
                    <a:pt x="8" y="309"/>
                  </a:moveTo>
                  <a:lnTo>
                    <a:pt x="8" y="331"/>
                  </a:lnTo>
                  <a:lnTo>
                    <a:pt x="7" y="332"/>
                  </a:lnTo>
                  <a:lnTo>
                    <a:pt x="7" y="333"/>
                  </a:lnTo>
                  <a:lnTo>
                    <a:pt x="6" y="334"/>
                  </a:lnTo>
                  <a:lnTo>
                    <a:pt x="3" y="334"/>
                  </a:lnTo>
                  <a:lnTo>
                    <a:pt x="2" y="334"/>
                  </a:lnTo>
                  <a:lnTo>
                    <a:pt x="1" y="333"/>
                  </a:lnTo>
                  <a:lnTo>
                    <a:pt x="1" y="332"/>
                  </a:lnTo>
                  <a:lnTo>
                    <a:pt x="0" y="331"/>
                  </a:lnTo>
                  <a:lnTo>
                    <a:pt x="0" y="309"/>
                  </a:lnTo>
                  <a:lnTo>
                    <a:pt x="1" y="307"/>
                  </a:lnTo>
                  <a:lnTo>
                    <a:pt x="1" y="306"/>
                  </a:lnTo>
                  <a:lnTo>
                    <a:pt x="2" y="305"/>
                  </a:lnTo>
                  <a:lnTo>
                    <a:pt x="3" y="305"/>
                  </a:lnTo>
                  <a:lnTo>
                    <a:pt x="6" y="305"/>
                  </a:lnTo>
                  <a:lnTo>
                    <a:pt x="7" y="306"/>
                  </a:lnTo>
                  <a:lnTo>
                    <a:pt x="7" y="307"/>
                  </a:lnTo>
                  <a:lnTo>
                    <a:pt x="8" y="309"/>
                  </a:lnTo>
                  <a:close/>
                  <a:moveTo>
                    <a:pt x="8" y="360"/>
                  </a:moveTo>
                  <a:lnTo>
                    <a:pt x="8" y="382"/>
                  </a:lnTo>
                  <a:lnTo>
                    <a:pt x="7" y="383"/>
                  </a:lnTo>
                  <a:lnTo>
                    <a:pt x="7" y="384"/>
                  </a:lnTo>
                  <a:lnTo>
                    <a:pt x="6" y="386"/>
                  </a:lnTo>
                  <a:lnTo>
                    <a:pt x="3" y="386"/>
                  </a:lnTo>
                  <a:lnTo>
                    <a:pt x="2" y="386"/>
                  </a:lnTo>
                  <a:lnTo>
                    <a:pt x="1" y="384"/>
                  </a:lnTo>
                  <a:lnTo>
                    <a:pt x="1" y="383"/>
                  </a:lnTo>
                  <a:lnTo>
                    <a:pt x="0" y="382"/>
                  </a:lnTo>
                  <a:lnTo>
                    <a:pt x="0" y="360"/>
                  </a:lnTo>
                  <a:lnTo>
                    <a:pt x="1" y="359"/>
                  </a:lnTo>
                  <a:lnTo>
                    <a:pt x="1" y="358"/>
                  </a:lnTo>
                  <a:lnTo>
                    <a:pt x="2" y="356"/>
                  </a:lnTo>
                  <a:lnTo>
                    <a:pt x="3" y="356"/>
                  </a:lnTo>
                  <a:lnTo>
                    <a:pt x="6" y="356"/>
                  </a:lnTo>
                  <a:lnTo>
                    <a:pt x="7" y="358"/>
                  </a:lnTo>
                  <a:lnTo>
                    <a:pt x="7" y="359"/>
                  </a:lnTo>
                  <a:lnTo>
                    <a:pt x="8" y="360"/>
                  </a:lnTo>
                  <a:close/>
                  <a:moveTo>
                    <a:pt x="8" y="411"/>
                  </a:moveTo>
                  <a:lnTo>
                    <a:pt x="8" y="432"/>
                  </a:lnTo>
                  <a:lnTo>
                    <a:pt x="7" y="434"/>
                  </a:lnTo>
                  <a:lnTo>
                    <a:pt x="7" y="436"/>
                  </a:lnTo>
                  <a:lnTo>
                    <a:pt x="6" y="436"/>
                  </a:lnTo>
                  <a:lnTo>
                    <a:pt x="3" y="437"/>
                  </a:lnTo>
                  <a:lnTo>
                    <a:pt x="2" y="436"/>
                  </a:lnTo>
                  <a:lnTo>
                    <a:pt x="1" y="436"/>
                  </a:lnTo>
                  <a:lnTo>
                    <a:pt x="1" y="434"/>
                  </a:lnTo>
                  <a:lnTo>
                    <a:pt x="0" y="432"/>
                  </a:lnTo>
                  <a:lnTo>
                    <a:pt x="0" y="411"/>
                  </a:lnTo>
                  <a:lnTo>
                    <a:pt x="1" y="409"/>
                  </a:lnTo>
                  <a:lnTo>
                    <a:pt x="1" y="408"/>
                  </a:lnTo>
                  <a:lnTo>
                    <a:pt x="2" y="408"/>
                  </a:lnTo>
                  <a:lnTo>
                    <a:pt x="3" y="408"/>
                  </a:lnTo>
                  <a:lnTo>
                    <a:pt x="6" y="408"/>
                  </a:lnTo>
                  <a:lnTo>
                    <a:pt x="7" y="408"/>
                  </a:lnTo>
                  <a:lnTo>
                    <a:pt x="7" y="409"/>
                  </a:lnTo>
                  <a:lnTo>
                    <a:pt x="8" y="411"/>
                  </a:lnTo>
                  <a:close/>
                  <a:moveTo>
                    <a:pt x="8" y="461"/>
                  </a:moveTo>
                  <a:lnTo>
                    <a:pt x="8" y="483"/>
                  </a:lnTo>
                  <a:lnTo>
                    <a:pt x="7" y="485"/>
                  </a:lnTo>
                  <a:lnTo>
                    <a:pt x="7" y="486"/>
                  </a:lnTo>
                  <a:lnTo>
                    <a:pt x="6" y="487"/>
                  </a:lnTo>
                  <a:lnTo>
                    <a:pt x="3" y="487"/>
                  </a:lnTo>
                  <a:lnTo>
                    <a:pt x="2" y="487"/>
                  </a:lnTo>
                  <a:lnTo>
                    <a:pt x="1" y="486"/>
                  </a:lnTo>
                  <a:lnTo>
                    <a:pt x="1" y="485"/>
                  </a:lnTo>
                  <a:lnTo>
                    <a:pt x="0" y="483"/>
                  </a:lnTo>
                  <a:lnTo>
                    <a:pt x="0" y="461"/>
                  </a:lnTo>
                  <a:lnTo>
                    <a:pt x="1" y="460"/>
                  </a:lnTo>
                  <a:lnTo>
                    <a:pt x="1" y="459"/>
                  </a:lnTo>
                  <a:lnTo>
                    <a:pt x="2" y="459"/>
                  </a:lnTo>
                  <a:lnTo>
                    <a:pt x="3" y="458"/>
                  </a:lnTo>
                  <a:lnTo>
                    <a:pt x="6" y="459"/>
                  </a:lnTo>
                  <a:lnTo>
                    <a:pt x="7" y="459"/>
                  </a:lnTo>
                  <a:lnTo>
                    <a:pt x="7" y="460"/>
                  </a:lnTo>
                  <a:lnTo>
                    <a:pt x="8" y="461"/>
                  </a:lnTo>
                  <a:close/>
                  <a:moveTo>
                    <a:pt x="8" y="513"/>
                  </a:moveTo>
                  <a:lnTo>
                    <a:pt x="8" y="535"/>
                  </a:lnTo>
                  <a:lnTo>
                    <a:pt x="7" y="536"/>
                  </a:lnTo>
                  <a:lnTo>
                    <a:pt x="7" y="537"/>
                  </a:lnTo>
                  <a:lnTo>
                    <a:pt x="6" y="538"/>
                  </a:lnTo>
                  <a:lnTo>
                    <a:pt x="3" y="538"/>
                  </a:lnTo>
                  <a:lnTo>
                    <a:pt x="2" y="538"/>
                  </a:lnTo>
                  <a:lnTo>
                    <a:pt x="1" y="537"/>
                  </a:lnTo>
                  <a:lnTo>
                    <a:pt x="1" y="536"/>
                  </a:lnTo>
                  <a:lnTo>
                    <a:pt x="0" y="535"/>
                  </a:lnTo>
                  <a:lnTo>
                    <a:pt x="0" y="513"/>
                  </a:lnTo>
                  <a:lnTo>
                    <a:pt x="1" y="511"/>
                  </a:lnTo>
                  <a:lnTo>
                    <a:pt x="1" y="510"/>
                  </a:lnTo>
                  <a:lnTo>
                    <a:pt x="2" y="509"/>
                  </a:lnTo>
                  <a:lnTo>
                    <a:pt x="3" y="509"/>
                  </a:lnTo>
                  <a:lnTo>
                    <a:pt x="6" y="509"/>
                  </a:lnTo>
                  <a:lnTo>
                    <a:pt x="7" y="510"/>
                  </a:lnTo>
                  <a:lnTo>
                    <a:pt x="7" y="511"/>
                  </a:lnTo>
                  <a:lnTo>
                    <a:pt x="8" y="513"/>
                  </a:lnTo>
                  <a:close/>
                  <a:moveTo>
                    <a:pt x="8" y="564"/>
                  </a:moveTo>
                  <a:lnTo>
                    <a:pt x="8" y="586"/>
                  </a:lnTo>
                  <a:lnTo>
                    <a:pt x="7" y="587"/>
                  </a:lnTo>
                  <a:lnTo>
                    <a:pt x="7" y="588"/>
                  </a:lnTo>
                  <a:lnTo>
                    <a:pt x="6" y="589"/>
                  </a:lnTo>
                  <a:lnTo>
                    <a:pt x="3" y="589"/>
                  </a:lnTo>
                  <a:lnTo>
                    <a:pt x="2" y="589"/>
                  </a:lnTo>
                  <a:lnTo>
                    <a:pt x="1" y="588"/>
                  </a:lnTo>
                  <a:lnTo>
                    <a:pt x="1" y="587"/>
                  </a:lnTo>
                  <a:lnTo>
                    <a:pt x="0" y="586"/>
                  </a:lnTo>
                  <a:lnTo>
                    <a:pt x="0" y="564"/>
                  </a:lnTo>
                  <a:lnTo>
                    <a:pt x="1" y="563"/>
                  </a:lnTo>
                  <a:lnTo>
                    <a:pt x="1" y="562"/>
                  </a:lnTo>
                  <a:lnTo>
                    <a:pt x="2" y="560"/>
                  </a:lnTo>
                  <a:lnTo>
                    <a:pt x="3" y="560"/>
                  </a:lnTo>
                  <a:lnTo>
                    <a:pt x="6" y="560"/>
                  </a:lnTo>
                  <a:lnTo>
                    <a:pt x="7" y="562"/>
                  </a:lnTo>
                  <a:lnTo>
                    <a:pt x="7" y="563"/>
                  </a:lnTo>
                  <a:lnTo>
                    <a:pt x="8" y="564"/>
                  </a:lnTo>
                  <a:close/>
                  <a:moveTo>
                    <a:pt x="8" y="615"/>
                  </a:moveTo>
                  <a:lnTo>
                    <a:pt x="8" y="636"/>
                  </a:lnTo>
                  <a:lnTo>
                    <a:pt x="7" y="638"/>
                  </a:lnTo>
                  <a:lnTo>
                    <a:pt x="7" y="640"/>
                  </a:lnTo>
                  <a:lnTo>
                    <a:pt x="6" y="640"/>
                  </a:lnTo>
                  <a:lnTo>
                    <a:pt x="3" y="641"/>
                  </a:lnTo>
                  <a:lnTo>
                    <a:pt x="2" y="640"/>
                  </a:lnTo>
                  <a:lnTo>
                    <a:pt x="1" y="640"/>
                  </a:lnTo>
                  <a:lnTo>
                    <a:pt x="1" y="638"/>
                  </a:lnTo>
                  <a:lnTo>
                    <a:pt x="0" y="636"/>
                  </a:lnTo>
                  <a:lnTo>
                    <a:pt x="0" y="615"/>
                  </a:lnTo>
                  <a:lnTo>
                    <a:pt x="1" y="613"/>
                  </a:lnTo>
                  <a:lnTo>
                    <a:pt x="1" y="612"/>
                  </a:lnTo>
                  <a:lnTo>
                    <a:pt x="2" y="612"/>
                  </a:lnTo>
                  <a:lnTo>
                    <a:pt x="3" y="612"/>
                  </a:lnTo>
                  <a:lnTo>
                    <a:pt x="6" y="612"/>
                  </a:lnTo>
                  <a:lnTo>
                    <a:pt x="7" y="612"/>
                  </a:lnTo>
                  <a:lnTo>
                    <a:pt x="7" y="613"/>
                  </a:lnTo>
                  <a:lnTo>
                    <a:pt x="8" y="615"/>
                  </a:lnTo>
                  <a:close/>
                  <a:moveTo>
                    <a:pt x="8" y="665"/>
                  </a:moveTo>
                  <a:lnTo>
                    <a:pt x="8" y="687"/>
                  </a:lnTo>
                  <a:lnTo>
                    <a:pt x="7" y="689"/>
                  </a:lnTo>
                  <a:lnTo>
                    <a:pt x="7" y="690"/>
                  </a:lnTo>
                  <a:lnTo>
                    <a:pt x="6" y="691"/>
                  </a:lnTo>
                  <a:lnTo>
                    <a:pt x="3" y="691"/>
                  </a:lnTo>
                  <a:lnTo>
                    <a:pt x="2" y="691"/>
                  </a:lnTo>
                  <a:lnTo>
                    <a:pt x="1" y="690"/>
                  </a:lnTo>
                  <a:lnTo>
                    <a:pt x="1" y="689"/>
                  </a:lnTo>
                  <a:lnTo>
                    <a:pt x="0" y="687"/>
                  </a:lnTo>
                  <a:lnTo>
                    <a:pt x="0" y="665"/>
                  </a:lnTo>
                  <a:lnTo>
                    <a:pt x="1" y="664"/>
                  </a:lnTo>
                  <a:lnTo>
                    <a:pt x="1" y="663"/>
                  </a:lnTo>
                  <a:lnTo>
                    <a:pt x="2" y="663"/>
                  </a:lnTo>
                  <a:lnTo>
                    <a:pt x="3" y="662"/>
                  </a:lnTo>
                  <a:lnTo>
                    <a:pt x="6" y="663"/>
                  </a:lnTo>
                  <a:lnTo>
                    <a:pt x="7" y="663"/>
                  </a:lnTo>
                  <a:lnTo>
                    <a:pt x="7" y="664"/>
                  </a:lnTo>
                  <a:lnTo>
                    <a:pt x="8" y="665"/>
                  </a:lnTo>
                  <a:close/>
                  <a:moveTo>
                    <a:pt x="8" y="716"/>
                  </a:moveTo>
                  <a:lnTo>
                    <a:pt x="8" y="739"/>
                  </a:lnTo>
                  <a:lnTo>
                    <a:pt x="7" y="740"/>
                  </a:lnTo>
                  <a:lnTo>
                    <a:pt x="7" y="741"/>
                  </a:lnTo>
                  <a:lnTo>
                    <a:pt x="6" y="742"/>
                  </a:lnTo>
                  <a:lnTo>
                    <a:pt x="3" y="742"/>
                  </a:lnTo>
                  <a:lnTo>
                    <a:pt x="2" y="742"/>
                  </a:lnTo>
                  <a:lnTo>
                    <a:pt x="1" y="741"/>
                  </a:lnTo>
                  <a:lnTo>
                    <a:pt x="1" y="740"/>
                  </a:lnTo>
                  <a:lnTo>
                    <a:pt x="0" y="739"/>
                  </a:lnTo>
                  <a:lnTo>
                    <a:pt x="0" y="716"/>
                  </a:lnTo>
                  <a:lnTo>
                    <a:pt x="1" y="715"/>
                  </a:lnTo>
                  <a:lnTo>
                    <a:pt x="1" y="714"/>
                  </a:lnTo>
                  <a:lnTo>
                    <a:pt x="2" y="713"/>
                  </a:lnTo>
                  <a:lnTo>
                    <a:pt x="3" y="713"/>
                  </a:lnTo>
                  <a:lnTo>
                    <a:pt x="6" y="713"/>
                  </a:lnTo>
                  <a:lnTo>
                    <a:pt x="7" y="714"/>
                  </a:lnTo>
                  <a:lnTo>
                    <a:pt x="7" y="715"/>
                  </a:lnTo>
                  <a:lnTo>
                    <a:pt x="8" y="716"/>
                  </a:lnTo>
                  <a:close/>
                  <a:moveTo>
                    <a:pt x="8" y="768"/>
                  </a:moveTo>
                  <a:lnTo>
                    <a:pt x="8" y="790"/>
                  </a:lnTo>
                  <a:lnTo>
                    <a:pt x="7" y="791"/>
                  </a:lnTo>
                  <a:lnTo>
                    <a:pt x="7" y="792"/>
                  </a:lnTo>
                  <a:lnTo>
                    <a:pt x="6" y="793"/>
                  </a:lnTo>
                  <a:lnTo>
                    <a:pt x="3" y="793"/>
                  </a:lnTo>
                  <a:lnTo>
                    <a:pt x="2" y="793"/>
                  </a:lnTo>
                  <a:lnTo>
                    <a:pt x="1" y="792"/>
                  </a:lnTo>
                  <a:lnTo>
                    <a:pt x="1" y="791"/>
                  </a:lnTo>
                  <a:lnTo>
                    <a:pt x="0" y="790"/>
                  </a:lnTo>
                  <a:lnTo>
                    <a:pt x="0" y="768"/>
                  </a:lnTo>
                  <a:lnTo>
                    <a:pt x="1" y="767"/>
                  </a:lnTo>
                  <a:lnTo>
                    <a:pt x="1" y="765"/>
                  </a:lnTo>
                  <a:lnTo>
                    <a:pt x="2" y="764"/>
                  </a:lnTo>
                  <a:lnTo>
                    <a:pt x="3" y="764"/>
                  </a:lnTo>
                  <a:lnTo>
                    <a:pt x="6" y="764"/>
                  </a:lnTo>
                  <a:lnTo>
                    <a:pt x="7" y="765"/>
                  </a:lnTo>
                  <a:lnTo>
                    <a:pt x="7" y="767"/>
                  </a:lnTo>
                  <a:lnTo>
                    <a:pt x="8" y="768"/>
                  </a:lnTo>
                  <a:close/>
                  <a:moveTo>
                    <a:pt x="8" y="819"/>
                  </a:moveTo>
                  <a:lnTo>
                    <a:pt x="8" y="840"/>
                  </a:lnTo>
                  <a:lnTo>
                    <a:pt x="7" y="842"/>
                  </a:lnTo>
                  <a:lnTo>
                    <a:pt x="7" y="844"/>
                  </a:lnTo>
                  <a:lnTo>
                    <a:pt x="6" y="844"/>
                  </a:lnTo>
                  <a:lnTo>
                    <a:pt x="3" y="845"/>
                  </a:lnTo>
                  <a:lnTo>
                    <a:pt x="2" y="844"/>
                  </a:lnTo>
                  <a:lnTo>
                    <a:pt x="1" y="844"/>
                  </a:lnTo>
                  <a:lnTo>
                    <a:pt x="1" y="842"/>
                  </a:lnTo>
                  <a:lnTo>
                    <a:pt x="0" y="840"/>
                  </a:lnTo>
                  <a:lnTo>
                    <a:pt x="0" y="819"/>
                  </a:lnTo>
                  <a:lnTo>
                    <a:pt x="1" y="817"/>
                  </a:lnTo>
                  <a:lnTo>
                    <a:pt x="1" y="816"/>
                  </a:lnTo>
                  <a:lnTo>
                    <a:pt x="2" y="816"/>
                  </a:lnTo>
                  <a:lnTo>
                    <a:pt x="3" y="816"/>
                  </a:lnTo>
                  <a:lnTo>
                    <a:pt x="6" y="816"/>
                  </a:lnTo>
                  <a:lnTo>
                    <a:pt x="7" y="816"/>
                  </a:lnTo>
                  <a:lnTo>
                    <a:pt x="7" y="817"/>
                  </a:lnTo>
                  <a:lnTo>
                    <a:pt x="8" y="819"/>
                  </a:lnTo>
                  <a:close/>
                  <a:moveTo>
                    <a:pt x="8" y="869"/>
                  </a:moveTo>
                  <a:lnTo>
                    <a:pt x="8" y="891"/>
                  </a:lnTo>
                  <a:lnTo>
                    <a:pt x="7" y="892"/>
                  </a:lnTo>
                  <a:lnTo>
                    <a:pt x="7" y="894"/>
                  </a:lnTo>
                  <a:lnTo>
                    <a:pt x="6" y="895"/>
                  </a:lnTo>
                  <a:lnTo>
                    <a:pt x="3" y="895"/>
                  </a:lnTo>
                  <a:lnTo>
                    <a:pt x="2" y="895"/>
                  </a:lnTo>
                  <a:lnTo>
                    <a:pt x="1" y="894"/>
                  </a:lnTo>
                  <a:lnTo>
                    <a:pt x="1" y="892"/>
                  </a:lnTo>
                  <a:lnTo>
                    <a:pt x="0" y="891"/>
                  </a:lnTo>
                  <a:lnTo>
                    <a:pt x="0" y="869"/>
                  </a:lnTo>
                  <a:lnTo>
                    <a:pt x="1" y="868"/>
                  </a:lnTo>
                  <a:lnTo>
                    <a:pt x="1" y="867"/>
                  </a:lnTo>
                  <a:lnTo>
                    <a:pt x="2" y="867"/>
                  </a:lnTo>
                  <a:lnTo>
                    <a:pt x="3" y="866"/>
                  </a:lnTo>
                  <a:lnTo>
                    <a:pt x="6" y="867"/>
                  </a:lnTo>
                  <a:lnTo>
                    <a:pt x="7" y="867"/>
                  </a:lnTo>
                  <a:lnTo>
                    <a:pt x="7" y="868"/>
                  </a:lnTo>
                  <a:lnTo>
                    <a:pt x="8" y="869"/>
                  </a:lnTo>
                  <a:close/>
                  <a:moveTo>
                    <a:pt x="8" y="920"/>
                  </a:moveTo>
                  <a:lnTo>
                    <a:pt x="8" y="943"/>
                  </a:lnTo>
                  <a:lnTo>
                    <a:pt x="7" y="944"/>
                  </a:lnTo>
                  <a:lnTo>
                    <a:pt x="7" y="945"/>
                  </a:lnTo>
                  <a:lnTo>
                    <a:pt x="6" y="946"/>
                  </a:lnTo>
                  <a:lnTo>
                    <a:pt x="3" y="946"/>
                  </a:lnTo>
                  <a:lnTo>
                    <a:pt x="2" y="946"/>
                  </a:lnTo>
                  <a:lnTo>
                    <a:pt x="1" y="945"/>
                  </a:lnTo>
                  <a:lnTo>
                    <a:pt x="1" y="944"/>
                  </a:lnTo>
                  <a:lnTo>
                    <a:pt x="0" y="943"/>
                  </a:lnTo>
                  <a:lnTo>
                    <a:pt x="0" y="920"/>
                  </a:lnTo>
                  <a:lnTo>
                    <a:pt x="1" y="919"/>
                  </a:lnTo>
                  <a:lnTo>
                    <a:pt x="1" y="918"/>
                  </a:lnTo>
                  <a:lnTo>
                    <a:pt x="2" y="917"/>
                  </a:lnTo>
                  <a:lnTo>
                    <a:pt x="3" y="917"/>
                  </a:lnTo>
                  <a:lnTo>
                    <a:pt x="6" y="917"/>
                  </a:lnTo>
                  <a:lnTo>
                    <a:pt x="7" y="918"/>
                  </a:lnTo>
                  <a:lnTo>
                    <a:pt x="7" y="919"/>
                  </a:lnTo>
                  <a:lnTo>
                    <a:pt x="8" y="920"/>
                  </a:lnTo>
                  <a:close/>
                  <a:moveTo>
                    <a:pt x="8" y="972"/>
                  </a:moveTo>
                  <a:lnTo>
                    <a:pt x="8" y="994"/>
                  </a:lnTo>
                  <a:lnTo>
                    <a:pt x="7" y="995"/>
                  </a:lnTo>
                  <a:lnTo>
                    <a:pt x="7" y="996"/>
                  </a:lnTo>
                  <a:lnTo>
                    <a:pt x="6" y="997"/>
                  </a:lnTo>
                  <a:lnTo>
                    <a:pt x="3" y="997"/>
                  </a:lnTo>
                  <a:lnTo>
                    <a:pt x="2" y="997"/>
                  </a:lnTo>
                  <a:lnTo>
                    <a:pt x="1" y="996"/>
                  </a:lnTo>
                  <a:lnTo>
                    <a:pt x="1" y="995"/>
                  </a:lnTo>
                  <a:lnTo>
                    <a:pt x="0" y="994"/>
                  </a:lnTo>
                  <a:lnTo>
                    <a:pt x="0" y="972"/>
                  </a:lnTo>
                  <a:lnTo>
                    <a:pt x="1" y="971"/>
                  </a:lnTo>
                  <a:lnTo>
                    <a:pt x="1" y="969"/>
                  </a:lnTo>
                  <a:lnTo>
                    <a:pt x="2" y="968"/>
                  </a:lnTo>
                  <a:lnTo>
                    <a:pt x="3" y="968"/>
                  </a:lnTo>
                  <a:lnTo>
                    <a:pt x="6" y="968"/>
                  </a:lnTo>
                  <a:lnTo>
                    <a:pt x="7" y="969"/>
                  </a:lnTo>
                  <a:lnTo>
                    <a:pt x="7" y="971"/>
                  </a:lnTo>
                  <a:lnTo>
                    <a:pt x="8" y="972"/>
                  </a:lnTo>
                  <a:close/>
                  <a:moveTo>
                    <a:pt x="8" y="1023"/>
                  </a:moveTo>
                  <a:lnTo>
                    <a:pt x="8" y="1044"/>
                  </a:lnTo>
                  <a:lnTo>
                    <a:pt x="7" y="1046"/>
                  </a:lnTo>
                  <a:lnTo>
                    <a:pt x="7" y="1047"/>
                  </a:lnTo>
                  <a:lnTo>
                    <a:pt x="6" y="1047"/>
                  </a:lnTo>
                  <a:lnTo>
                    <a:pt x="3" y="1049"/>
                  </a:lnTo>
                  <a:lnTo>
                    <a:pt x="2" y="1047"/>
                  </a:lnTo>
                  <a:lnTo>
                    <a:pt x="1" y="1047"/>
                  </a:lnTo>
                  <a:lnTo>
                    <a:pt x="1" y="1046"/>
                  </a:lnTo>
                  <a:lnTo>
                    <a:pt x="0" y="1044"/>
                  </a:lnTo>
                  <a:lnTo>
                    <a:pt x="0" y="1023"/>
                  </a:lnTo>
                  <a:lnTo>
                    <a:pt x="1" y="1021"/>
                  </a:lnTo>
                  <a:lnTo>
                    <a:pt x="1" y="1019"/>
                  </a:lnTo>
                  <a:lnTo>
                    <a:pt x="2" y="1019"/>
                  </a:lnTo>
                  <a:lnTo>
                    <a:pt x="3" y="1019"/>
                  </a:lnTo>
                  <a:lnTo>
                    <a:pt x="6" y="1019"/>
                  </a:lnTo>
                  <a:lnTo>
                    <a:pt x="7" y="1019"/>
                  </a:lnTo>
                  <a:lnTo>
                    <a:pt x="7" y="1021"/>
                  </a:lnTo>
                  <a:lnTo>
                    <a:pt x="8" y="1023"/>
                  </a:lnTo>
                  <a:close/>
                  <a:moveTo>
                    <a:pt x="8" y="1073"/>
                  </a:moveTo>
                  <a:lnTo>
                    <a:pt x="8" y="1095"/>
                  </a:lnTo>
                  <a:lnTo>
                    <a:pt x="7" y="1096"/>
                  </a:lnTo>
                  <a:lnTo>
                    <a:pt x="7" y="1098"/>
                  </a:lnTo>
                  <a:lnTo>
                    <a:pt x="6" y="1099"/>
                  </a:lnTo>
                  <a:lnTo>
                    <a:pt x="3" y="1099"/>
                  </a:lnTo>
                  <a:lnTo>
                    <a:pt x="2" y="1099"/>
                  </a:lnTo>
                  <a:lnTo>
                    <a:pt x="1" y="1098"/>
                  </a:lnTo>
                  <a:lnTo>
                    <a:pt x="1" y="1096"/>
                  </a:lnTo>
                  <a:lnTo>
                    <a:pt x="0" y="1095"/>
                  </a:lnTo>
                  <a:lnTo>
                    <a:pt x="0" y="1073"/>
                  </a:lnTo>
                  <a:lnTo>
                    <a:pt x="1" y="1072"/>
                  </a:lnTo>
                  <a:lnTo>
                    <a:pt x="1" y="1071"/>
                  </a:lnTo>
                  <a:lnTo>
                    <a:pt x="2" y="1071"/>
                  </a:lnTo>
                  <a:lnTo>
                    <a:pt x="3" y="1070"/>
                  </a:lnTo>
                  <a:lnTo>
                    <a:pt x="6" y="1071"/>
                  </a:lnTo>
                  <a:lnTo>
                    <a:pt x="7" y="1071"/>
                  </a:lnTo>
                  <a:lnTo>
                    <a:pt x="7" y="1072"/>
                  </a:lnTo>
                  <a:lnTo>
                    <a:pt x="8" y="1073"/>
                  </a:lnTo>
                  <a:close/>
                  <a:moveTo>
                    <a:pt x="8" y="1124"/>
                  </a:moveTo>
                  <a:lnTo>
                    <a:pt x="8" y="1147"/>
                  </a:lnTo>
                  <a:lnTo>
                    <a:pt x="7" y="1148"/>
                  </a:lnTo>
                  <a:lnTo>
                    <a:pt x="7" y="1149"/>
                  </a:lnTo>
                  <a:lnTo>
                    <a:pt x="6" y="1150"/>
                  </a:lnTo>
                  <a:lnTo>
                    <a:pt x="3" y="1150"/>
                  </a:lnTo>
                  <a:lnTo>
                    <a:pt x="2" y="1150"/>
                  </a:lnTo>
                  <a:lnTo>
                    <a:pt x="1" y="1149"/>
                  </a:lnTo>
                  <a:lnTo>
                    <a:pt x="1" y="1148"/>
                  </a:lnTo>
                  <a:lnTo>
                    <a:pt x="0" y="1147"/>
                  </a:lnTo>
                  <a:lnTo>
                    <a:pt x="0" y="1124"/>
                  </a:lnTo>
                  <a:lnTo>
                    <a:pt x="1" y="1123"/>
                  </a:lnTo>
                  <a:lnTo>
                    <a:pt x="1" y="1122"/>
                  </a:lnTo>
                  <a:lnTo>
                    <a:pt x="2" y="1121"/>
                  </a:lnTo>
                  <a:lnTo>
                    <a:pt x="3" y="1121"/>
                  </a:lnTo>
                  <a:lnTo>
                    <a:pt x="6" y="1121"/>
                  </a:lnTo>
                  <a:lnTo>
                    <a:pt x="7" y="1122"/>
                  </a:lnTo>
                  <a:lnTo>
                    <a:pt x="7" y="1123"/>
                  </a:lnTo>
                  <a:lnTo>
                    <a:pt x="8" y="1124"/>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21" name="Line 123">
              <a:extLst>
                <a:ext uri="{FF2B5EF4-FFF2-40B4-BE49-F238E27FC236}">
                  <a16:creationId xmlns:a16="http://schemas.microsoft.com/office/drawing/2014/main" id="{7C4B6206-E8DF-B02C-CC7A-12ABF4683CD3}"/>
                </a:ext>
              </a:extLst>
            </p:cNvPr>
            <p:cNvSpPr>
              <a:spLocks noChangeShapeType="1"/>
            </p:cNvSpPr>
            <p:nvPr/>
          </p:nvSpPr>
          <p:spPr bwMode="auto">
            <a:xfrm>
              <a:off x="7743820" y="3819253"/>
              <a:ext cx="0" cy="1859318"/>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22" name="Freeform 124">
              <a:extLst>
                <a:ext uri="{FF2B5EF4-FFF2-40B4-BE49-F238E27FC236}">
                  <a16:creationId xmlns:a16="http://schemas.microsoft.com/office/drawing/2014/main" id="{A45451D9-1419-C850-A0DB-C9E7C6685A8B}"/>
                </a:ext>
              </a:extLst>
            </p:cNvPr>
            <p:cNvSpPr>
              <a:spLocks noEditPoints="1"/>
            </p:cNvSpPr>
            <p:nvPr/>
          </p:nvSpPr>
          <p:spPr bwMode="auto">
            <a:xfrm>
              <a:off x="5044554" y="4438496"/>
              <a:ext cx="61925" cy="1860906"/>
            </a:xfrm>
            <a:custGeom>
              <a:avLst/>
              <a:gdLst>
                <a:gd name="T0" fmla="*/ 2147483646 w 39"/>
                <a:gd name="T1" fmla="*/ 2147483646 h 1172"/>
                <a:gd name="T2" fmla="*/ 2147483646 w 39"/>
                <a:gd name="T3" fmla="*/ 2147483646 h 1172"/>
                <a:gd name="T4" fmla="*/ 2147483646 w 39"/>
                <a:gd name="T5" fmla="*/ 2147483646 h 1172"/>
                <a:gd name="T6" fmla="*/ 2147483646 w 39"/>
                <a:gd name="T7" fmla="*/ 2147483646 h 1172"/>
                <a:gd name="T8" fmla="*/ 2147483646 w 39"/>
                <a:gd name="T9" fmla="*/ 2147483646 h 1172"/>
                <a:gd name="T10" fmla="*/ 0 w 39"/>
                <a:gd name="T11" fmla="*/ 2147483646 h 1172"/>
                <a:gd name="T12" fmla="*/ 2147483646 w 39"/>
                <a:gd name="T13" fmla="*/ 0 h 1172"/>
                <a:gd name="T14" fmla="*/ 2147483646 w 39"/>
                <a:gd name="T15" fmla="*/ 2147483646 h 1172"/>
                <a:gd name="T16" fmla="*/ 0 w 39"/>
                <a:gd name="T17" fmla="*/ 2147483646 h 1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1172">
                  <a:moveTo>
                    <a:pt x="29" y="49"/>
                  </a:moveTo>
                  <a:lnTo>
                    <a:pt x="29" y="1172"/>
                  </a:lnTo>
                  <a:lnTo>
                    <a:pt x="9" y="1172"/>
                  </a:lnTo>
                  <a:lnTo>
                    <a:pt x="9" y="49"/>
                  </a:lnTo>
                  <a:lnTo>
                    <a:pt x="29" y="49"/>
                  </a:lnTo>
                  <a:close/>
                  <a:moveTo>
                    <a:pt x="0" y="59"/>
                  </a:moveTo>
                  <a:lnTo>
                    <a:pt x="19" y="0"/>
                  </a:lnTo>
                  <a:lnTo>
                    <a:pt x="39" y="59"/>
                  </a:lnTo>
                  <a:lnTo>
                    <a:pt x="0" y="59"/>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23" name="Line 125">
              <a:extLst>
                <a:ext uri="{FF2B5EF4-FFF2-40B4-BE49-F238E27FC236}">
                  <a16:creationId xmlns:a16="http://schemas.microsoft.com/office/drawing/2014/main" id="{64D13A0C-BD2C-F090-FB41-56D52E74B70E}"/>
                </a:ext>
              </a:extLst>
            </p:cNvPr>
            <p:cNvSpPr>
              <a:spLocks noChangeShapeType="1"/>
            </p:cNvSpPr>
            <p:nvPr/>
          </p:nvSpPr>
          <p:spPr bwMode="auto">
            <a:xfrm flipV="1">
              <a:off x="6954681" y="5678571"/>
              <a:ext cx="765321" cy="577961"/>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24" name="Freeform 126">
              <a:extLst>
                <a:ext uri="{FF2B5EF4-FFF2-40B4-BE49-F238E27FC236}">
                  <a16:creationId xmlns:a16="http://schemas.microsoft.com/office/drawing/2014/main" id="{104FA61D-70C1-75C1-5487-818ED5D4FC31}"/>
                </a:ext>
              </a:extLst>
            </p:cNvPr>
            <p:cNvSpPr>
              <a:spLocks noEditPoints="1"/>
            </p:cNvSpPr>
            <p:nvPr/>
          </p:nvSpPr>
          <p:spPr bwMode="auto">
            <a:xfrm>
              <a:off x="5074722" y="5681746"/>
              <a:ext cx="776436" cy="590663"/>
            </a:xfrm>
            <a:custGeom>
              <a:avLst/>
              <a:gdLst>
                <a:gd name="T0" fmla="*/ 0 w 489"/>
                <a:gd name="T1" fmla="*/ 2147483646 h 372"/>
                <a:gd name="T2" fmla="*/ 2147483646 w 489"/>
                <a:gd name="T3" fmla="*/ 2147483646 h 372"/>
                <a:gd name="T4" fmla="*/ 2147483646 w 489"/>
                <a:gd name="T5" fmla="*/ 2147483646 h 372"/>
                <a:gd name="T6" fmla="*/ 2147483646 w 489"/>
                <a:gd name="T7" fmla="*/ 2147483646 h 372"/>
                <a:gd name="T8" fmla="*/ 0 w 489"/>
                <a:gd name="T9" fmla="*/ 2147483646 h 372"/>
                <a:gd name="T10" fmla="*/ 2147483646 w 489"/>
                <a:gd name="T11" fmla="*/ 2147483646 h 372"/>
                <a:gd name="T12" fmla="*/ 2147483646 w 489"/>
                <a:gd name="T13" fmla="*/ 0 h 372"/>
                <a:gd name="T14" fmla="*/ 2147483646 w 489"/>
                <a:gd name="T15" fmla="*/ 2147483646 h 372"/>
                <a:gd name="T16" fmla="*/ 2147483646 w 489"/>
                <a:gd name="T17" fmla="*/ 2147483646 h 3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9" h="372">
                  <a:moveTo>
                    <a:pt x="0" y="357"/>
                  </a:moveTo>
                  <a:lnTo>
                    <a:pt x="445" y="21"/>
                  </a:lnTo>
                  <a:lnTo>
                    <a:pt x="456" y="38"/>
                  </a:lnTo>
                  <a:lnTo>
                    <a:pt x="11" y="372"/>
                  </a:lnTo>
                  <a:lnTo>
                    <a:pt x="0" y="357"/>
                  </a:lnTo>
                  <a:close/>
                  <a:moveTo>
                    <a:pt x="431" y="20"/>
                  </a:moveTo>
                  <a:lnTo>
                    <a:pt x="489" y="0"/>
                  </a:lnTo>
                  <a:lnTo>
                    <a:pt x="454" y="51"/>
                  </a:lnTo>
                  <a:lnTo>
                    <a:pt x="431" y="2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25" name="Line 127">
              <a:extLst>
                <a:ext uri="{FF2B5EF4-FFF2-40B4-BE49-F238E27FC236}">
                  <a16:creationId xmlns:a16="http://schemas.microsoft.com/office/drawing/2014/main" id="{B1BE9DE7-148C-8797-6CAC-FB20560E304A}"/>
                </a:ext>
              </a:extLst>
            </p:cNvPr>
            <p:cNvSpPr>
              <a:spLocks noChangeShapeType="1"/>
            </p:cNvSpPr>
            <p:nvPr/>
          </p:nvSpPr>
          <p:spPr bwMode="auto">
            <a:xfrm flipV="1">
              <a:off x="6946743" y="3841482"/>
              <a:ext cx="768497" cy="579548"/>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26" name="Line 128">
              <a:extLst>
                <a:ext uri="{FF2B5EF4-FFF2-40B4-BE49-F238E27FC236}">
                  <a16:creationId xmlns:a16="http://schemas.microsoft.com/office/drawing/2014/main" id="{817909BA-EE9A-35ED-B0CA-E11448C188F9}"/>
                </a:ext>
              </a:extLst>
            </p:cNvPr>
            <p:cNvSpPr>
              <a:spLocks noChangeShapeType="1"/>
            </p:cNvSpPr>
            <p:nvPr/>
          </p:nvSpPr>
          <p:spPr bwMode="auto">
            <a:xfrm flipV="1">
              <a:off x="5076310" y="3828780"/>
              <a:ext cx="766909" cy="576372"/>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27" name="Freeform 129">
              <a:extLst>
                <a:ext uri="{FF2B5EF4-FFF2-40B4-BE49-F238E27FC236}">
                  <a16:creationId xmlns:a16="http://schemas.microsoft.com/office/drawing/2014/main" id="{8E875CA1-EEE4-F1A8-6C23-4BCAB0AA8FAD}"/>
                </a:ext>
              </a:extLst>
            </p:cNvPr>
            <p:cNvSpPr>
              <a:spLocks/>
            </p:cNvSpPr>
            <p:nvPr/>
          </p:nvSpPr>
          <p:spPr bwMode="auto">
            <a:xfrm>
              <a:off x="7708888" y="3793848"/>
              <a:ext cx="63512" cy="63512"/>
            </a:xfrm>
            <a:custGeom>
              <a:avLst/>
              <a:gdLst>
                <a:gd name="T0" fmla="*/ 2147483646 w 40"/>
                <a:gd name="T1" fmla="*/ 0 h 40"/>
                <a:gd name="T2" fmla="*/ 2147483646 w 40"/>
                <a:gd name="T3" fmla="*/ 2147483646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2147483646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1"/>
                  </a:lnTo>
                  <a:lnTo>
                    <a:pt x="12" y="2"/>
                  </a:lnTo>
                  <a:lnTo>
                    <a:pt x="10" y="3"/>
                  </a:lnTo>
                  <a:lnTo>
                    <a:pt x="6" y="5"/>
                  </a:lnTo>
                  <a:lnTo>
                    <a:pt x="4" y="9"/>
                  </a:lnTo>
                  <a:lnTo>
                    <a:pt x="3" y="12"/>
                  </a:lnTo>
                  <a:lnTo>
                    <a:pt x="1" y="16"/>
                  </a:lnTo>
                  <a:lnTo>
                    <a:pt x="0" y="21"/>
                  </a:lnTo>
                  <a:lnTo>
                    <a:pt x="1" y="24"/>
                  </a:lnTo>
                  <a:lnTo>
                    <a:pt x="3" y="28"/>
                  </a:lnTo>
                  <a:lnTo>
                    <a:pt x="4" y="31"/>
                  </a:lnTo>
                  <a:lnTo>
                    <a:pt x="6" y="35"/>
                  </a:lnTo>
                  <a:lnTo>
                    <a:pt x="10" y="37"/>
                  </a:lnTo>
                  <a:lnTo>
                    <a:pt x="12" y="38"/>
                  </a:lnTo>
                  <a:lnTo>
                    <a:pt x="17" y="39"/>
                  </a:lnTo>
                  <a:lnTo>
                    <a:pt x="20" y="40"/>
                  </a:lnTo>
                  <a:lnTo>
                    <a:pt x="24" y="39"/>
                  </a:lnTo>
                  <a:lnTo>
                    <a:pt x="27" y="38"/>
                  </a:lnTo>
                  <a:lnTo>
                    <a:pt x="31" y="37"/>
                  </a:lnTo>
                  <a:lnTo>
                    <a:pt x="34" y="35"/>
                  </a:lnTo>
                  <a:lnTo>
                    <a:pt x="36" y="31"/>
                  </a:lnTo>
                  <a:lnTo>
                    <a:pt x="38" y="28"/>
                  </a:lnTo>
                  <a:lnTo>
                    <a:pt x="39" y="24"/>
                  </a:lnTo>
                  <a:lnTo>
                    <a:pt x="40" y="21"/>
                  </a:lnTo>
                  <a:lnTo>
                    <a:pt x="39" y="16"/>
                  </a:lnTo>
                  <a:lnTo>
                    <a:pt x="38" y="12"/>
                  </a:lnTo>
                  <a:lnTo>
                    <a:pt x="36" y="9"/>
                  </a:lnTo>
                  <a:lnTo>
                    <a:pt x="34" y="5"/>
                  </a:lnTo>
                  <a:lnTo>
                    <a:pt x="31" y="3"/>
                  </a:lnTo>
                  <a:lnTo>
                    <a:pt x="27" y="2"/>
                  </a:lnTo>
                  <a:lnTo>
                    <a:pt x="24" y="1"/>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28" name="Freeform 130">
              <a:extLst>
                <a:ext uri="{FF2B5EF4-FFF2-40B4-BE49-F238E27FC236}">
                  <a16:creationId xmlns:a16="http://schemas.microsoft.com/office/drawing/2014/main" id="{B0B0E93F-BBC3-F76B-E770-3BFBAED79EC0}"/>
                </a:ext>
              </a:extLst>
            </p:cNvPr>
            <p:cNvSpPr>
              <a:spLocks/>
            </p:cNvSpPr>
            <p:nvPr/>
          </p:nvSpPr>
          <p:spPr bwMode="auto">
            <a:xfrm>
              <a:off x="7708888" y="3793848"/>
              <a:ext cx="63512" cy="63512"/>
            </a:xfrm>
            <a:custGeom>
              <a:avLst/>
              <a:gdLst>
                <a:gd name="T0" fmla="*/ 2147483646 w 40"/>
                <a:gd name="T1" fmla="*/ 0 h 40"/>
                <a:gd name="T2" fmla="*/ 2147483646 w 40"/>
                <a:gd name="T3" fmla="*/ 2147483646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2147483646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1"/>
                  </a:lnTo>
                  <a:lnTo>
                    <a:pt x="12" y="2"/>
                  </a:lnTo>
                  <a:lnTo>
                    <a:pt x="10" y="3"/>
                  </a:lnTo>
                  <a:lnTo>
                    <a:pt x="6" y="5"/>
                  </a:lnTo>
                  <a:lnTo>
                    <a:pt x="4" y="9"/>
                  </a:lnTo>
                  <a:lnTo>
                    <a:pt x="3" y="12"/>
                  </a:lnTo>
                  <a:lnTo>
                    <a:pt x="1" y="16"/>
                  </a:lnTo>
                  <a:lnTo>
                    <a:pt x="0" y="21"/>
                  </a:lnTo>
                  <a:lnTo>
                    <a:pt x="1" y="24"/>
                  </a:lnTo>
                  <a:lnTo>
                    <a:pt x="3" y="28"/>
                  </a:lnTo>
                  <a:lnTo>
                    <a:pt x="4" y="31"/>
                  </a:lnTo>
                  <a:lnTo>
                    <a:pt x="6" y="35"/>
                  </a:lnTo>
                  <a:lnTo>
                    <a:pt x="10" y="37"/>
                  </a:lnTo>
                  <a:lnTo>
                    <a:pt x="12" y="38"/>
                  </a:lnTo>
                  <a:lnTo>
                    <a:pt x="17" y="39"/>
                  </a:lnTo>
                  <a:lnTo>
                    <a:pt x="20" y="40"/>
                  </a:lnTo>
                  <a:lnTo>
                    <a:pt x="24" y="39"/>
                  </a:lnTo>
                  <a:lnTo>
                    <a:pt x="27" y="38"/>
                  </a:lnTo>
                  <a:lnTo>
                    <a:pt x="31" y="37"/>
                  </a:lnTo>
                  <a:lnTo>
                    <a:pt x="34" y="35"/>
                  </a:lnTo>
                  <a:lnTo>
                    <a:pt x="36" y="31"/>
                  </a:lnTo>
                  <a:lnTo>
                    <a:pt x="38" y="28"/>
                  </a:lnTo>
                  <a:lnTo>
                    <a:pt x="39" y="24"/>
                  </a:lnTo>
                  <a:lnTo>
                    <a:pt x="40" y="21"/>
                  </a:lnTo>
                  <a:lnTo>
                    <a:pt x="39" y="16"/>
                  </a:lnTo>
                  <a:lnTo>
                    <a:pt x="38" y="12"/>
                  </a:lnTo>
                  <a:lnTo>
                    <a:pt x="36" y="9"/>
                  </a:lnTo>
                  <a:lnTo>
                    <a:pt x="34" y="5"/>
                  </a:lnTo>
                  <a:lnTo>
                    <a:pt x="31" y="3"/>
                  </a:lnTo>
                  <a:lnTo>
                    <a:pt x="27" y="2"/>
                  </a:lnTo>
                  <a:lnTo>
                    <a:pt x="24" y="1"/>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29" name="Freeform 131">
              <a:extLst>
                <a:ext uri="{FF2B5EF4-FFF2-40B4-BE49-F238E27FC236}">
                  <a16:creationId xmlns:a16="http://schemas.microsoft.com/office/drawing/2014/main" id="{A325C398-C4A1-BB12-ABEC-3AC0E5F6ACFA}"/>
                </a:ext>
              </a:extLst>
            </p:cNvPr>
            <p:cNvSpPr>
              <a:spLocks/>
            </p:cNvSpPr>
            <p:nvPr/>
          </p:nvSpPr>
          <p:spPr bwMode="auto">
            <a:xfrm>
              <a:off x="5827341" y="5634113"/>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8" y="0"/>
                  </a:moveTo>
                  <a:lnTo>
                    <a:pt x="15" y="0"/>
                  </a:lnTo>
                  <a:lnTo>
                    <a:pt x="11" y="1"/>
                  </a:lnTo>
                  <a:lnTo>
                    <a:pt x="8" y="4"/>
                  </a:lnTo>
                  <a:lnTo>
                    <a:pt x="4" y="6"/>
                  </a:lnTo>
                  <a:lnTo>
                    <a:pt x="2" y="9"/>
                  </a:lnTo>
                  <a:lnTo>
                    <a:pt x="1" y="13"/>
                  </a:lnTo>
                  <a:lnTo>
                    <a:pt x="0" y="16"/>
                  </a:lnTo>
                  <a:lnTo>
                    <a:pt x="0" y="20"/>
                  </a:lnTo>
                  <a:lnTo>
                    <a:pt x="0" y="25"/>
                  </a:lnTo>
                  <a:lnTo>
                    <a:pt x="1" y="28"/>
                  </a:lnTo>
                  <a:lnTo>
                    <a:pt x="2" y="32"/>
                  </a:lnTo>
                  <a:lnTo>
                    <a:pt x="4" y="34"/>
                  </a:lnTo>
                  <a:lnTo>
                    <a:pt x="8" y="36"/>
                  </a:lnTo>
                  <a:lnTo>
                    <a:pt x="11" y="39"/>
                  </a:lnTo>
                  <a:lnTo>
                    <a:pt x="15" y="40"/>
                  </a:lnTo>
                  <a:lnTo>
                    <a:pt x="18" y="40"/>
                  </a:lnTo>
                  <a:lnTo>
                    <a:pt x="23" y="40"/>
                  </a:lnTo>
                  <a:lnTo>
                    <a:pt x="27" y="39"/>
                  </a:lnTo>
                  <a:lnTo>
                    <a:pt x="29" y="36"/>
                  </a:lnTo>
                  <a:lnTo>
                    <a:pt x="32" y="34"/>
                  </a:lnTo>
                  <a:lnTo>
                    <a:pt x="35" y="32"/>
                  </a:lnTo>
                  <a:lnTo>
                    <a:pt x="37" y="28"/>
                  </a:lnTo>
                  <a:lnTo>
                    <a:pt x="38" y="25"/>
                  </a:lnTo>
                  <a:lnTo>
                    <a:pt x="38" y="20"/>
                  </a:lnTo>
                  <a:lnTo>
                    <a:pt x="38" y="16"/>
                  </a:lnTo>
                  <a:lnTo>
                    <a:pt x="37" y="13"/>
                  </a:lnTo>
                  <a:lnTo>
                    <a:pt x="35" y="9"/>
                  </a:lnTo>
                  <a:lnTo>
                    <a:pt x="32" y="6"/>
                  </a:lnTo>
                  <a:lnTo>
                    <a:pt x="29" y="4"/>
                  </a:lnTo>
                  <a:lnTo>
                    <a:pt x="27" y="1"/>
                  </a:lnTo>
                  <a:lnTo>
                    <a:pt x="2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30" name="Freeform 132">
              <a:extLst>
                <a:ext uri="{FF2B5EF4-FFF2-40B4-BE49-F238E27FC236}">
                  <a16:creationId xmlns:a16="http://schemas.microsoft.com/office/drawing/2014/main" id="{5B7217B9-BD43-4538-3720-8A92B5A587E2}"/>
                </a:ext>
              </a:extLst>
            </p:cNvPr>
            <p:cNvSpPr>
              <a:spLocks/>
            </p:cNvSpPr>
            <p:nvPr/>
          </p:nvSpPr>
          <p:spPr bwMode="auto">
            <a:xfrm>
              <a:off x="5827341" y="5634113"/>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8" y="0"/>
                  </a:moveTo>
                  <a:lnTo>
                    <a:pt x="15" y="0"/>
                  </a:lnTo>
                  <a:lnTo>
                    <a:pt x="11" y="1"/>
                  </a:lnTo>
                  <a:lnTo>
                    <a:pt x="8" y="4"/>
                  </a:lnTo>
                  <a:lnTo>
                    <a:pt x="4" y="6"/>
                  </a:lnTo>
                  <a:lnTo>
                    <a:pt x="2" y="9"/>
                  </a:lnTo>
                  <a:lnTo>
                    <a:pt x="1" y="13"/>
                  </a:lnTo>
                  <a:lnTo>
                    <a:pt x="0" y="16"/>
                  </a:lnTo>
                  <a:lnTo>
                    <a:pt x="0" y="20"/>
                  </a:lnTo>
                  <a:lnTo>
                    <a:pt x="0" y="25"/>
                  </a:lnTo>
                  <a:lnTo>
                    <a:pt x="1" y="28"/>
                  </a:lnTo>
                  <a:lnTo>
                    <a:pt x="2" y="32"/>
                  </a:lnTo>
                  <a:lnTo>
                    <a:pt x="4" y="34"/>
                  </a:lnTo>
                  <a:lnTo>
                    <a:pt x="8" y="36"/>
                  </a:lnTo>
                  <a:lnTo>
                    <a:pt x="11" y="39"/>
                  </a:lnTo>
                  <a:lnTo>
                    <a:pt x="15" y="40"/>
                  </a:lnTo>
                  <a:lnTo>
                    <a:pt x="18" y="40"/>
                  </a:lnTo>
                  <a:lnTo>
                    <a:pt x="23" y="40"/>
                  </a:lnTo>
                  <a:lnTo>
                    <a:pt x="27" y="39"/>
                  </a:lnTo>
                  <a:lnTo>
                    <a:pt x="29" y="36"/>
                  </a:lnTo>
                  <a:lnTo>
                    <a:pt x="32" y="34"/>
                  </a:lnTo>
                  <a:lnTo>
                    <a:pt x="35" y="32"/>
                  </a:lnTo>
                  <a:lnTo>
                    <a:pt x="37" y="28"/>
                  </a:lnTo>
                  <a:lnTo>
                    <a:pt x="38" y="25"/>
                  </a:lnTo>
                  <a:lnTo>
                    <a:pt x="38" y="20"/>
                  </a:lnTo>
                  <a:lnTo>
                    <a:pt x="38" y="16"/>
                  </a:lnTo>
                  <a:lnTo>
                    <a:pt x="37" y="13"/>
                  </a:lnTo>
                  <a:lnTo>
                    <a:pt x="35" y="9"/>
                  </a:lnTo>
                  <a:lnTo>
                    <a:pt x="32" y="6"/>
                  </a:lnTo>
                  <a:lnTo>
                    <a:pt x="29" y="4"/>
                  </a:lnTo>
                  <a:lnTo>
                    <a:pt x="27" y="1"/>
                  </a:lnTo>
                  <a:lnTo>
                    <a:pt x="23" y="0"/>
                  </a:lnTo>
                  <a:lnTo>
                    <a:pt x="18"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31" name="Freeform 133">
              <a:extLst>
                <a:ext uri="{FF2B5EF4-FFF2-40B4-BE49-F238E27FC236}">
                  <a16:creationId xmlns:a16="http://schemas.microsoft.com/office/drawing/2014/main" id="{3797C3AF-8BA9-2817-CDDB-2D768F89C848}"/>
                </a:ext>
              </a:extLst>
            </p:cNvPr>
            <p:cNvSpPr>
              <a:spLocks/>
            </p:cNvSpPr>
            <p:nvPr/>
          </p:nvSpPr>
          <p:spPr bwMode="auto">
            <a:xfrm>
              <a:off x="7708888" y="5634113"/>
              <a:ext cx="63512" cy="63512"/>
            </a:xfrm>
            <a:custGeom>
              <a:avLst/>
              <a:gdLst>
                <a:gd name="T0" fmla="*/ 2147483646 w 40"/>
                <a:gd name="T1" fmla="*/ 0 h 40"/>
                <a:gd name="T2" fmla="*/ 2147483646 w 40"/>
                <a:gd name="T3" fmla="*/ 0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0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0"/>
                  </a:lnTo>
                  <a:lnTo>
                    <a:pt x="12" y="1"/>
                  </a:lnTo>
                  <a:lnTo>
                    <a:pt x="10" y="4"/>
                  </a:lnTo>
                  <a:lnTo>
                    <a:pt x="6" y="6"/>
                  </a:lnTo>
                  <a:lnTo>
                    <a:pt x="4" y="9"/>
                  </a:lnTo>
                  <a:lnTo>
                    <a:pt x="3" y="13"/>
                  </a:lnTo>
                  <a:lnTo>
                    <a:pt x="1" y="16"/>
                  </a:lnTo>
                  <a:lnTo>
                    <a:pt x="0" y="20"/>
                  </a:lnTo>
                  <a:lnTo>
                    <a:pt x="1" y="25"/>
                  </a:lnTo>
                  <a:lnTo>
                    <a:pt x="3" y="28"/>
                  </a:lnTo>
                  <a:lnTo>
                    <a:pt x="4" y="32"/>
                  </a:lnTo>
                  <a:lnTo>
                    <a:pt x="6" y="34"/>
                  </a:lnTo>
                  <a:lnTo>
                    <a:pt x="10" y="36"/>
                  </a:lnTo>
                  <a:lnTo>
                    <a:pt x="12" y="39"/>
                  </a:lnTo>
                  <a:lnTo>
                    <a:pt x="17" y="40"/>
                  </a:lnTo>
                  <a:lnTo>
                    <a:pt x="20" y="40"/>
                  </a:lnTo>
                  <a:lnTo>
                    <a:pt x="24" y="40"/>
                  </a:lnTo>
                  <a:lnTo>
                    <a:pt x="27" y="39"/>
                  </a:lnTo>
                  <a:lnTo>
                    <a:pt x="31" y="36"/>
                  </a:lnTo>
                  <a:lnTo>
                    <a:pt x="34" y="34"/>
                  </a:lnTo>
                  <a:lnTo>
                    <a:pt x="36" y="32"/>
                  </a:lnTo>
                  <a:lnTo>
                    <a:pt x="38" y="28"/>
                  </a:lnTo>
                  <a:lnTo>
                    <a:pt x="39" y="25"/>
                  </a:lnTo>
                  <a:lnTo>
                    <a:pt x="40" y="20"/>
                  </a:lnTo>
                  <a:lnTo>
                    <a:pt x="39" y="16"/>
                  </a:lnTo>
                  <a:lnTo>
                    <a:pt x="38" y="13"/>
                  </a:lnTo>
                  <a:lnTo>
                    <a:pt x="36" y="9"/>
                  </a:lnTo>
                  <a:lnTo>
                    <a:pt x="34" y="6"/>
                  </a:lnTo>
                  <a:lnTo>
                    <a:pt x="31" y="4"/>
                  </a:lnTo>
                  <a:lnTo>
                    <a:pt x="27" y="1"/>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32" name="Freeform 134">
              <a:extLst>
                <a:ext uri="{FF2B5EF4-FFF2-40B4-BE49-F238E27FC236}">
                  <a16:creationId xmlns:a16="http://schemas.microsoft.com/office/drawing/2014/main" id="{9D520951-5887-3DF8-1302-B903108CF3B6}"/>
                </a:ext>
              </a:extLst>
            </p:cNvPr>
            <p:cNvSpPr>
              <a:spLocks/>
            </p:cNvSpPr>
            <p:nvPr/>
          </p:nvSpPr>
          <p:spPr bwMode="auto">
            <a:xfrm>
              <a:off x="7708888" y="5634113"/>
              <a:ext cx="63512" cy="63512"/>
            </a:xfrm>
            <a:custGeom>
              <a:avLst/>
              <a:gdLst>
                <a:gd name="T0" fmla="*/ 2147483646 w 40"/>
                <a:gd name="T1" fmla="*/ 0 h 40"/>
                <a:gd name="T2" fmla="*/ 2147483646 w 40"/>
                <a:gd name="T3" fmla="*/ 0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0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0"/>
                  </a:lnTo>
                  <a:lnTo>
                    <a:pt x="12" y="1"/>
                  </a:lnTo>
                  <a:lnTo>
                    <a:pt x="10" y="4"/>
                  </a:lnTo>
                  <a:lnTo>
                    <a:pt x="6" y="6"/>
                  </a:lnTo>
                  <a:lnTo>
                    <a:pt x="4" y="9"/>
                  </a:lnTo>
                  <a:lnTo>
                    <a:pt x="3" y="13"/>
                  </a:lnTo>
                  <a:lnTo>
                    <a:pt x="1" y="16"/>
                  </a:lnTo>
                  <a:lnTo>
                    <a:pt x="0" y="20"/>
                  </a:lnTo>
                  <a:lnTo>
                    <a:pt x="1" y="25"/>
                  </a:lnTo>
                  <a:lnTo>
                    <a:pt x="3" y="28"/>
                  </a:lnTo>
                  <a:lnTo>
                    <a:pt x="4" y="32"/>
                  </a:lnTo>
                  <a:lnTo>
                    <a:pt x="6" y="34"/>
                  </a:lnTo>
                  <a:lnTo>
                    <a:pt x="10" y="36"/>
                  </a:lnTo>
                  <a:lnTo>
                    <a:pt x="12" y="39"/>
                  </a:lnTo>
                  <a:lnTo>
                    <a:pt x="17" y="40"/>
                  </a:lnTo>
                  <a:lnTo>
                    <a:pt x="20" y="40"/>
                  </a:lnTo>
                  <a:lnTo>
                    <a:pt x="24" y="40"/>
                  </a:lnTo>
                  <a:lnTo>
                    <a:pt x="27" y="39"/>
                  </a:lnTo>
                  <a:lnTo>
                    <a:pt x="31" y="36"/>
                  </a:lnTo>
                  <a:lnTo>
                    <a:pt x="34" y="34"/>
                  </a:lnTo>
                  <a:lnTo>
                    <a:pt x="36" y="32"/>
                  </a:lnTo>
                  <a:lnTo>
                    <a:pt x="38" y="28"/>
                  </a:lnTo>
                  <a:lnTo>
                    <a:pt x="39" y="25"/>
                  </a:lnTo>
                  <a:lnTo>
                    <a:pt x="40" y="20"/>
                  </a:lnTo>
                  <a:lnTo>
                    <a:pt x="39" y="16"/>
                  </a:lnTo>
                  <a:lnTo>
                    <a:pt x="38" y="13"/>
                  </a:lnTo>
                  <a:lnTo>
                    <a:pt x="36" y="9"/>
                  </a:lnTo>
                  <a:lnTo>
                    <a:pt x="34" y="6"/>
                  </a:lnTo>
                  <a:lnTo>
                    <a:pt x="31" y="4"/>
                  </a:lnTo>
                  <a:lnTo>
                    <a:pt x="27" y="1"/>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33" name="Freeform 135">
              <a:extLst>
                <a:ext uri="{FF2B5EF4-FFF2-40B4-BE49-F238E27FC236}">
                  <a16:creationId xmlns:a16="http://schemas.microsoft.com/office/drawing/2014/main" id="{B1CA8562-E95C-A7AB-B60A-061C76E1A723}"/>
                </a:ext>
              </a:extLst>
            </p:cNvPr>
            <p:cNvSpPr>
              <a:spLocks/>
            </p:cNvSpPr>
            <p:nvPr/>
          </p:nvSpPr>
          <p:spPr bwMode="auto">
            <a:xfrm>
              <a:off x="6889582" y="6250180"/>
              <a:ext cx="61925" cy="65100"/>
            </a:xfrm>
            <a:custGeom>
              <a:avLst/>
              <a:gdLst>
                <a:gd name="T0" fmla="*/ 2147483646 w 39"/>
                <a:gd name="T1" fmla="*/ 0 h 41"/>
                <a:gd name="T2" fmla="*/ 2147483646 w 39"/>
                <a:gd name="T3" fmla="*/ 2147483646 h 41"/>
                <a:gd name="T4" fmla="*/ 2147483646 w 39"/>
                <a:gd name="T5" fmla="*/ 2147483646 h 41"/>
                <a:gd name="T6" fmla="*/ 2147483646 w 39"/>
                <a:gd name="T7" fmla="*/ 2147483646 h 41"/>
                <a:gd name="T8" fmla="*/ 2147483646 w 39"/>
                <a:gd name="T9" fmla="*/ 2147483646 h 41"/>
                <a:gd name="T10" fmla="*/ 2147483646 w 39"/>
                <a:gd name="T11" fmla="*/ 2147483646 h 41"/>
                <a:gd name="T12" fmla="*/ 2147483646 w 39"/>
                <a:gd name="T13" fmla="*/ 2147483646 h 41"/>
                <a:gd name="T14" fmla="*/ 0 w 39"/>
                <a:gd name="T15" fmla="*/ 2147483646 h 41"/>
                <a:gd name="T16" fmla="*/ 0 w 39"/>
                <a:gd name="T17" fmla="*/ 2147483646 h 41"/>
                <a:gd name="T18" fmla="*/ 0 w 39"/>
                <a:gd name="T19" fmla="*/ 2147483646 h 41"/>
                <a:gd name="T20" fmla="*/ 2147483646 w 39"/>
                <a:gd name="T21" fmla="*/ 2147483646 h 41"/>
                <a:gd name="T22" fmla="*/ 2147483646 w 39"/>
                <a:gd name="T23" fmla="*/ 2147483646 h 41"/>
                <a:gd name="T24" fmla="*/ 2147483646 w 39"/>
                <a:gd name="T25" fmla="*/ 2147483646 h 41"/>
                <a:gd name="T26" fmla="*/ 2147483646 w 39"/>
                <a:gd name="T27" fmla="*/ 2147483646 h 41"/>
                <a:gd name="T28" fmla="*/ 2147483646 w 39"/>
                <a:gd name="T29" fmla="*/ 2147483646 h 41"/>
                <a:gd name="T30" fmla="*/ 2147483646 w 39"/>
                <a:gd name="T31" fmla="*/ 2147483646 h 41"/>
                <a:gd name="T32" fmla="*/ 2147483646 w 39"/>
                <a:gd name="T33" fmla="*/ 2147483646 h 41"/>
                <a:gd name="T34" fmla="*/ 2147483646 w 39"/>
                <a:gd name="T35" fmla="*/ 2147483646 h 41"/>
                <a:gd name="T36" fmla="*/ 2147483646 w 39"/>
                <a:gd name="T37" fmla="*/ 2147483646 h 41"/>
                <a:gd name="T38" fmla="*/ 2147483646 w 39"/>
                <a:gd name="T39" fmla="*/ 2147483646 h 41"/>
                <a:gd name="T40" fmla="*/ 2147483646 w 39"/>
                <a:gd name="T41" fmla="*/ 2147483646 h 41"/>
                <a:gd name="T42" fmla="*/ 2147483646 w 39"/>
                <a:gd name="T43" fmla="*/ 2147483646 h 41"/>
                <a:gd name="T44" fmla="*/ 2147483646 w 39"/>
                <a:gd name="T45" fmla="*/ 2147483646 h 41"/>
                <a:gd name="T46" fmla="*/ 2147483646 w 39"/>
                <a:gd name="T47" fmla="*/ 2147483646 h 41"/>
                <a:gd name="T48" fmla="*/ 2147483646 w 39"/>
                <a:gd name="T49" fmla="*/ 2147483646 h 41"/>
                <a:gd name="T50" fmla="*/ 2147483646 w 39"/>
                <a:gd name="T51" fmla="*/ 2147483646 h 41"/>
                <a:gd name="T52" fmla="*/ 2147483646 w 39"/>
                <a:gd name="T53" fmla="*/ 2147483646 h 41"/>
                <a:gd name="T54" fmla="*/ 2147483646 w 39"/>
                <a:gd name="T55" fmla="*/ 2147483646 h 41"/>
                <a:gd name="T56" fmla="*/ 2147483646 w 39"/>
                <a:gd name="T57" fmla="*/ 2147483646 h 41"/>
                <a:gd name="T58" fmla="*/ 2147483646 w 39"/>
                <a:gd name="T59" fmla="*/ 2147483646 h 41"/>
                <a:gd name="T60" fmla="*/ 2147483646 w 39"/>
                <a:gd name="T61" fmla="*/ 2147483646 h 41"/>
                <a:gd name="T62" fmla="*/ 2147483646 w 39"/>
                <a:gd name="T63" fmla="*/ 2147483646 h 41"/>
                <a:gd name="T64" fmla="*/ 2147483646 w 39"/>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1">
                  <a:moveTo>
                    <a:pt x="19" y="0"/>
                  </a:moveTo>
                  <a:lnTo>
                    <a:pt x="16" y="1"/>
                  </a:lnTo>
                  <a:lnTo>
                    <a:pt x="12" y="3"/>
                  </a:lnTo>
                  <a:lnTo>
                    <a:pt x="9" y="4"/>
                  </a:lnTo>
                  <a:lnTo>
                    <a:pt x="5" y="6"/>
                  </a:lnTo>
                  <a:lnTo>
                    <a:pt x="3" y="10"/>
                  </a:lnTo>
                  <a:lnTo>
                    <a:pt x="2" y="13"/>
                  </a:lnTo>
                  <a:lnTo>
                    <a:pt x="0" y="17"/>
                  </a:lnTo>
                  <a:lnTo>
                    <a:pt x="0" y="21"/>
                  </a:lnTo>
                  <a:lnTo>
                    <a:pt x="0" y="25"/>
                  </a:lnTo>
                  <a:lnTo>
                    <a:pt x="2" y="28"/>
                  </a:lnTo>
                  <a:lnTo>
                    <a:pt x="3" y="32"/>
                  </a:lnTo>
                  <a:lnTo>
                    <a:pt x="5" y="35"/>
                  </a:lnTo>
                  <a:lnTo>
                    <a:pt x="9" y="38"/>
                  </a:lnTo>
                  <a:lnTo>
                    <a:pt x="12" y="39"/>
                  </a:lnTo>
                  <a:lnTo>
                    <a:pt x="16" y="40"/>
                  </a:lnTo>
                  <a:lnTo>
                    <a:pt x="19" y="41"/>
                  </a:lnTo>
                  <a:lnTo>
                    <a:pt x="24" y="40"/>
                  </a:lnTo>
                  <a:lnTo>
                    <a:pt x="27" y="39"/>
                  </a:lnTo>
                  <a:lnTo>
                    <a:pt x="31" y="38"/>
                  </a:lnTo>
                  <a:lnTo>
                    <a:pt x="33" y="35"/>
                  </a:lnTo>
                  <a:lnTo>
                    <a:pt x="35" y="32"/>
                  </a:lnTo>
                  <a:lnTo>
                    <a:pt x="38" y="28"/>
                  </a:lnTo>
                  <a:lnTo>
                    <a:pt x="39" y="25"/>
                  </a:lnTo>
                  <a:lnTo>
                    <a:pt x="39" y="21"/>
                  </a:lnTo>
                  <a:lnTo>
                    <a:pt x="39" y="17"/>
                  </a:lnTo>
                  <a:lnTo>
                    <a:pt x="38" y="13"/>
                  </a:lnTo>
                  <a:lnTo>
                    <a:pt x="35" y="10"/>
                  </a:lnTo>
                  <a:lnTo>
                    <a:pt x="33" y="6"/>
                  </a:lnTo>
                  <a:lnTo>
                    <a:pt x="31" y="4"/>
                  </a:lnTo>
                  <a:lnTo>
                    <a:pt x="27" y="3"/>
                  </a:lnTo>
                  <a:lnTo>
                    <a:pt x="24"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34" name="Freeform 136">
              <a:extLst>
                <a:ext uri="{FF2B5EF4-FFF2-40B4-BE49-F238E27FC236}">
                  <a16:creationId xmlns:a16="http://schemas.microsoft.com/office/drawing/2014/main" id="{1FD5C00B-2C66-DFCE-1277-E3C4971561D7}"/>
                </a:ext>
              </a:extLst>
            </p:cNvPr>
            <p:cNvSpPr>
              <a:spLocks/>
            </p:cNvSpPr>
            <p:nvPr/>
          </p:nvSpPr>
          <p:spPr bwMode="auto">
            <a:xfrm>
              <a:off x="6889582" y="6250180"/>
              <a:ext cx="61925" cy="65100"/>
            </a:xfrm>
            <a:custGeom>
              <a:avLst/>
              <a:gdLst>
                <a:gd name="T0" fmla="*/ 2147483646 w 39"/>
                <a:gd name="T1" fmla="*/ 0 h 41"/>
                <a:gd name="T2" fmla="*/ 2147483646 w 39"/>
                <a:gd name="T3" fmla="*/ 2147483646 h 41"/>
                <a:gd name="T4" fmla="*/ 2147483646 w 39"/>
                <a:gd name="T5" fmla="*/ 2147483646 h 41"/>
                <a:gd name="T6" fmla="*/ 2147483646 w 39"/>
                <a:gd name="T7" fmla="*/ 2147483646 h 41"/>
                <a:gd name="T8" fmla="*/ 2147483646 w 39"/>
                <a:gd name="T9" fmla="*/ 2147483646 h 41"/>
                <a:gd name="T10" fmla="*/ 2147483646 w 39"/>
                <a:gd name="T11" fmla="*/ 2147483646 h 41"/>
                <a:gd name="T12" fmla="*/ 2147483646 w 39"/>
                <a:gd name="T13" fmla="*/ 2147483646 h 41"/>
                <a:gd name="T14" fmla="*/ 0 w 39"/>
                <a:gd name="T15" fmla="*/ 2147483646 h 41"/>
                <a:gd name="T16" fmla="*/ 0 w 39"/>
                <a:gd name="T17" fmla="*/ 2147483646 h 41"/>
                <a:gd name="T18" fmla="*/ 0 w 39"/>
                <a:gd name="T19" fmla="*/ 2147483646 h 41"/>
                <a:gd name="T20" fmla="*/ 2147483646 w 39"/>
                <a:gd name="T21" fmla="*/ 2147483646 h 41"/>
                <a:gd name="T22" fmla="*/ 2147483646 w 39"/>
                <a:gd name="T23" fmla="*/ 2147483646 h 41"/>
                <a:gd name="T24" fmla="*/ 2147483646 w 39"/>
                <a:gd name="T25" fmla="*/ 2147483646 h 41"/>
                <a:gd name="T26" fmla="*/ 2147483646 w 39"/>
                <a:gd name="T27" fmla="*/ 2147483646 h 41"/>
                <a:gd name="T28" fmla="*/ 2147483646 w 39"/>
                <a:gd name="T29" fmla="*/ 2147483646 h 41"/>
                <a:gd name="T30" fmla="*/ 2147483646 w 39"/>
                <a:gd name="T31" fmla="*/ 2147483646 h 41"/>
                <a:gd name="T32" fmla="*/ 2147483646 w 39"/>
                <a:gd name="T33" fmla="*/ 2147483646 h 41"/>
                <a:gd name="T34" fmla="*/ 2147483646 w 39"/>
                <a:gd name="T35" fmla="*/ 2147483646 h 41"/>
                <a:gd name="T36" fmla="*/ 2147483646 w 39"/>
                <a:gd name="T37" fmla="*/ 2147483646 h 41"/>
                <a:gd name="T38" fmla="*/ 2147483646 w 39"/>
                <a:gd name="T39" fmla="*/ 2147483646 h 41"/>
                <a:gd name="T40" fmla="*/ 2147483646 w 39"/>
                <a:gd name="T41" fmla="*/ 2147483646 h 41"/>
                <a:gd name="T42" fmla="*/ 2147483646 w 39"/>
                <a:gd name="T43" fmla="*/ 2147483646 h 41"/>
                <a:gd name="T44" fmla="*/ 2147483646 w 39"/>
                <a:gd name="T45" fmla="*/ 2147483646 h 41"/>
                <a:gd name="T46" fmla="*/ 2147483646 w 39"/>
                <a:gd name="T47" fmla="*/ 2147483646 h 41"/>
                <a:gd name="T48" fmla="*/ 2147483646 w 39"/>
                <a:gd name="T49" fmla="*/ 2147483646 h 41"/>
                <a:gd name="T50" fmla="*/ 2147483646 w 39"/>
                <a:gd name="T51" fmla="*/ 2147483646 h 41"/>
                <a:gd name="T52" fmla="*/ 2147483646 w 39"/>
                <a:gd name="T53" fmla="*/ 2147483646 h 41"/>
                <a:gd name="T54" fmla="*/ 2147483646 w 39"/>
                <a:gd name="T55" fmla="*/ 2147483646 h 41"/>
                <a:gd name="T56" fmla="*/ 2147483646 w 39"/>
                <a:gd name="T57" fmla="*/ 2147483646 h 41"/>
                <a:gd name="T58" fmla="*/ 2147483646 w 39"/>
                <a:gd name="T59" fmla="*/ 2147483646 h 41"/>
                <a:gd name="T60" fmla="*/ 2147483646 w 39"/>
                <a:gd name="T61" fmla="*/ 2147483646 h 41"/>
                <a:gd name="T62" fmla="*/ 2147483646 w 39"/>
                <a:gd name="T63" fmla="*/ 2147483646 h 41"/>
                <a:gd name="T64" fmla="*/ 2147483646 w 39"/>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1">
                  <a:moveTo>
                    <a:pt x="19" y="0"/>
                  </a:moveTo>
                  <a:lnTo>
                    <a:pt x="16" y="1"/>
                  </a:lnTo>
                  <a:lnTo>
                    <a:pt x="12" y="3"/>
                  </a:lnTo>
                  <a:lnTo>
                    <a:pt x="9" y="4"/>
                  </a:lnTo>
                  <a:lnTo>
                    <a:pt x="5" y="6"/>
                  </a:lnTo>
                  <a:lnTo>
                    <a:pt x="3" y="10"/>
                  </a:lnTo>
                  <a:lnTo>
                    <a:pt x="2" y="13"/>
                  </a:lnTo>
                  <a:lnTo>
                    <a:pt x="0" y="17"/>
                  </a:lnTo>
                  <a:lnTo>
                    <a:pt x="0" y="21"/>
                  </a:lnTo>
                  <a:lnTo>
                    <a:pt x="0" y="25"/>
                  </a:lnTo>
                  <a:lnTo>
                    <a:pt x="2" y="28"/>
                  </a:lnTo>
                  <a:lnTo>
                    <a:pt x="3" y="32"/>
                  </a:lnTo>
                  <a:lnTo>
                    <a:pt x="5" y="35"/>
                  </a:lnTo>
                  <a:lnTo>
                    <a:pt x="9" y="38"/>
                  </a:lnTo>
                  <a:lnTo>
                    <a:pt x="12" y="39"/>
                  </a:lnTo>
                  <a:lnTo>
                    <a:pt x="16" y="40"/>
                  </a:lnTo>
                  <a:lnTo>
                    <a:pt x="19" y="41"/>
                  </a:lnTo>
                  <a:lnTo>
                    <a:pt x="24" y="40"/>
                  </a:lnTo>
                  <a:lnTo>
                    <a:pt x="27" y="39"/>
                  </a:lnTo>
                  <a:lnTo>
                    <a:pt x="31" y="38"/>
                  </a:lnTo>
                  <a:lnTo>
                    <a:pt x="33" y="35"/>
                  </a:lnTo>
                  <a:lnTo>
                    <a:pt x="35" y="32"/>
                  </a:lnTo>
                  <a:lnTo>
                    <a:pt x="38" y="28"/>
                  </a:lnTo>
                  <a:lnTo>
                    <a:pt x="39" y="25"/>
                  </a:lnTo>
                  <a:lnTo>
                    <a:pt x="39" y="21"/>
                  </a:lnTo>
                  <a:lnTo>
                    <a:pt x="39" y="17"/>
                  </a:lnTo>
                  <a:lnTo>
                    <a:pt x="38" y="13"/>
                  </a:lnTo>
                  <a:lnTo>
                    <a:pt x="35" y="10"/>
                  </a:lnTo>
                  <a:lnTo>
                    <a:pt x="33" y="6"/>
                  </a:lnTo>
                  <a:lnTo>
                    <a:pt x="31" y="4"/>
                  </a:lnTo>
                  <a:lnTo>
                    <a:pt x="27" y="3"/>
                  </a:lnTo>
                  <a:lnTo>
                    <a:pt x="24"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35" name="Freeform 137">
              <a:extLst>
                <a:ext uri="{FF2B5EF4-FFF2-40B4-BE49-F238E27FC236}">
                  <a16:creationId xmlns:a16="http://schemas.microsoft.com/office/drawing/2014/main" id="{F26F3E3C-F8FF-780D-E5D2-4D4B44A0142F}"/>
                </a:ext>
              </a:extLst>
            </p:cNvPr>
            <p:cNvSpPr>
              <a:spLocks/>
            </p:cNvSpPr>
            <p:nvPr/>
          </p:nvSpPr>
          <p:spPr bwMode="auto">
            <a:xfrm>
              <a:off x="5042966" y="4397213"/>
              <a:ext cx="60337" cy="63512"/>
            </a:xfrm>
            <a:custGeom>
              <a:avLst/>
              <a:gdLst>
                <a:gd name="T0" fmla="*/ 2147483646 w 38"/>
                <a:gd name="T1" fmla="*/ 0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2147483646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1"/>
                  </a:lnTo>
                  <a:lnTo>
                    <a:pt x="12" y="2"/>
                  </a:lnTo>
                  <a:lnTo>
                    <a:pt x="8" y="3"/>
                  </a:lnTo>
                  <a:lnTo>
                    <a:pt x="5" y="5"/>
                  </a:lnTo>
                  <a:lnTo>
                    <a:pt x="2" y="9"/>
                  </a:lnTo>
                  <a:lnTo>
                    <a:pt x="1" y="12"/>
                  </a:lnTo>
                  <a:lnTo>
                    <a:pt x="0" y="16"/>
                  </a:lnTo>
                  <a:lnTo>
                    <a:pt x="0" y="19"/>
                  </a:lnTo>
                  <a:lnTo>
                    <a:pt x="0" y="24"/>
                  </a:lnTo>
                  <a:lnTo>
                    <a:pt x="1" y="28"/>
                  </a:lnTo>
                  <a:lnTo>
                    <a:pt x="2" y="31"/>
                  </a:lnTo>
                  <a:lnTo>
                    <a:pt x="5" y="35"/>
                  </a:lnTo>
                  <a:lnTo>
                    <a:pt x="8" y="37"/>
                  </a:lnTo>
                  <a:lnTo>
                    <a:pt x="12" y="38"/>
                  </a:lnTo>
                  <a:lnTo>
                    <a:pt x="15" y="39"/>
                  </a:lnTo>
                  <a:lnTo>
                    <a:pt x="19" y="40"/>
                  </a:lnTo>
                  <a:lnTo>
                    <a:pt x="23" y="39"/>
                  </a:lnTo>
                  <a:lnTo>
                    <a:pt x="27" y="38"/>
                  </a:lnTo>
                  <a:lnTo>
                    <a:pt x="30" y="37"/>
                  </a:lnTo>
                  <a:lnTo>
                    <a:pt x="33" y="35"/>
                  </a:lnTo>
                  <a:lnTo>
                    <a:pt x="35" y="31"/>
                  </a:lnTo>
                  <a:lnTo>
                    <a:pt x="37" y="28"/>
                  </a:lnTo>
                  <a:lnTo>
                    <a:pt x="38" y="24"/>
                  </a:lnTo>
                  <a:lnTo>
                    <a:pt x="38" y="19"/>
                  </a:lnTo>
                  <a:lnTo>
                    <a:pt x="38" y="16"/>
                  </a:lnTo>
                  <a:lnTo>
                    <a:pt x="37" y="12"/>
                  </a:lnTo>
                  <a:lnTo>
                    <a:pt x="35" y="9"/>
                  </a:lnTo>
                  <a:lnTo>
                    <a:pt x="33" y="5"/>
                  </a:lnTo>
                  <a:lnTo>
                    <a:pt x="30" y="3"/>
                  </a:lnTo>
                  <a:lnTo>
                    <a:pt x="27" y="2"/>
                  </a:lnTo>
                  <a:lnTo>
                    <a:pt x="23"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36" name="Freeform 138">
              <a:extLst>
                <a:ext uri="{FF2B5EF4-FFF2-40B4-BE49-F238E27FC236}">
                  <a16:creationId xmlns:a16="http://schemas.microsoft.com/office/drawing/2014/main" id="{B09E031B-CAC9-EB06-89C9-1C0EB0902DD4}"/>
                </a:ext>
              </a:extLst>
            </p:cNvPr>
            <p:cNvSpPr>
              <a:spLocks/>
            </p:cNvSpPr>
            <p:nvPr/>
          </p:nvSpPr>
          <p:spPr bwMode="auto">
            <a:xfrm>
              <a:off x="5042966" y="4397213"/>
              <a:ext cx="60337" cy="63512"/>
            </a:xfrm>
            <a:custGeom>
              <a:avLst/>
              <a:gdLst>
                <a:gd name="T0" fmla="*/ 2147483646 w 38"/>
                <a:gd name="T1" fmla="*/ 0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2147483646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1"/>
                  </a:lnTo>
                  <a:lnTo>
                    <a:pt x="12" y="2"/>
                  </a:lnTo>
                  <a:lnTo>
                    <a:pt x="8" y="3"/>
                  </a:lnTo>
                  <a:lnTo>
                    <a:pt x="5" y="5"/>
                  </a:lnTo>
                  <a:lnTo>
                    <a:pt x="2" y="9"/>
                  </a:lnTo>
                  <a:lnTo>
                    <a:pt x="1" y="12"/>
                  </a:lnTo>
                  <a:lnTo>
                    <a:pt x="0" y="16"/>
                  </a:lnTo>
                  <a:lnTo>
                    <a:pt x="0" y="19"/>
                  </a:lnTo>
                  <a:lnTo>
                    <a:pt x="0" y="24"/>
                  </a:lnTo>
                  <a:lnTo>
                    <a:pt x="1" y="28"/>
                  </a:lnTo>
                  <a:lnTo>
                    <a:pt x="2" y="31"/>
                  </a:lnTo>
                  <a:lnTo>
                    <a:pt x="5" y="35"/>
                  </a:lnTo>
                  <a:lnTo>
                    <a:pt x="8" y="37"/>
                  </a:lnTo>
                  <a:lnTo>
                    <a:pt x="12" y="38"/>
                  </a:lnTo>
                  <a:lnTo>
                    <a:pt x="15" y="39"/>
                  </a:lnTo>
                  <a:lnTo>
                    <a:pt x="19" y="40"/>
                  </a:lnTo>
                  <a:lnTo>
                    <a:pt x="23" y="39"/>
                  </a:lnTo>
                  <a:lnTo>
                    <a:pt x="27" y="38"/>
                  </a:lnTo>
                  <a:lnTo>
                    <a:pt x="30" y="37"/>
                  </a:lnTo>
                  <a:lnTo>
                    <a:pt x="33" y="35"/>
                  </a:lnTo>
                  <a:lnTo>
                    <a:pt x="35" y="31"/>
                  </a:lnTo>
                  <a:lnTo>
                    <a:pt x="37" y="28"/>
                  </a:lnTo>
                  <a:lnTo>
                    <a:pt x="38" y="24"/>
                  </a:lnTo>
                  <a:lnTo>
                    <a:pt x="38" y="19"/>
                  </a:lnTo>
                  <a:lnTo>
                    <a:pt x="38" y="16"/>
                  </a:lnTo>
                  <a:lnTo>
                    <a:pt x="37" y="12"/>
                  </a:lnTo>
                  <a:lnTo>
                    <a:pt x="35" y="9"/>
                  </a:lnTo>
                  <a:lnTo>
                    <a:pt x="33" y="5"/>
                  </a:lnTo>
                  <a:lnTo>
                    <a:pt x="30" y="3"/>
                  </a:lnTo>
                  <a:lnTo>
                    <a:pt x="27" y="2"/>
                  </a:lnTo>
                  <a:lnTo>
                    <a:pt x="23"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37" name="Freeform 139">
              <a:extLst>
                <a:ext uri="{FF2B5EF4-FFF2-40B4-BE49-F238E27FC236}">
                  <a16:creationId xmlns:a16="http://schemas.microsoft.com/office/drawing/2014/main" id="{1DB481E8-112A-8450-BF2E-EA83537C2024}"/>
                </a:ext>
              </a:extLst>
            </p:cNvPr>
            <p:cNvSpPr>
              <a:spLocks/>
            </p:cNvSpPr>
            <p:nvPr/>
          </p:nvSpPr>
          <p:spPr bwMode="auto">
            <a:xfrm>
              <a:off x="6878467" y="4408329"/>
              <a:ext cx="63512" cy="60337"/>
            </a:xfrm>
            <a:custGeom>
              <a:avLst/>
              <a:gdLst>
                <a:gd name="T0" fmla="*/ 2147483646 w 40"/>
                <a:gd name="T1" fmla="*/ 0 h 38"/>
                <a:gd name="T2" fmla="*/ 2147483646 w 40"/>
                <a:gd name="T3" fmla="*/ 0 h 38"/>
                <a:gd name="T4" fmla="*/ 2147483646 w 40"/>
                <a:gd name="T5" fmla="*/ 2147483646 h 38"/>
                <a:gd name="T6" fmla="*/ 2147483646 w 40"/>
                <a:gd name="T7" fmla="*/ 2147483646 h 38"/>
                <a:gd name="T8" fmla="*/ 2147483646 w 40"/>
                <a:gd name="T9" fmla="*/ 2147483646 h 38"/>
                <a:gd name="T10" fmla="*/ 2147483646 w 40"/>
                <a:gd name="T11" fmla="*/ 2147483646 h 38"/>
                <a:gd name="T12" fmla="*/ 2147483646 w 40"/>
                <a:gd name="T13" fmla="*/ 2147483646 h 38"/>
                <a:gd name="T14" fmla="*/ 2147483646 w 40"/>
                <a:gd name="T15" fmla="*/ 2147483646 h 38"/>
                <a:gd name="T16" fmla="*/ 0 w 40"/>
                <a:gd name="T17" fmla="*/ 2147483646 h 38"/>
                <a:gd name="T18" fmla="*/ 2147483646 w 40"/>
                <a:gd name="T19" fmla="*/ 2147483646 h 38"/>
                <a:gd name="T20" fmla="*/ 2147483646 w 40"/>
                <a:gd name="T21" fmla="*/ 2147483646 h 38"/>
                <a:gd name="T22" fmla="*/ 2147483646 w 40"/>
                <a:gd name="T23" fmla="*/ 2147483646 h 38"/>
                <a:gd name="T24" fmla="*/ 2147483646 w 40"/>
                <a:gd name="T25" fmla="*/ 2147483646 h 38"/>
                <a:gd name="T26" fmla="*/ 2147483646 w 40"/>
                <a:gd name="T27" fmla="*/ 2147483646 h 38"/>
                <a:gd name="T28" fmla="*/ 2147483646 w 40"/>
                <a:gd name="T29" fmla="*/ 2147483646 h 38"/>
                <a:gd name="T30" fmla="*/ 2147483646 w 40"/>
                <a:gd name="T31" fmla="*/ 2147483646 h 38"/>
                <a:gd name="T32" fmla="*/ 2147483646 w 40"/>
                <a:gd name="T33" fmla="*/ 2147483646 h 38"/>
                <a:gd name="T34" fmla="*/ 2147483646 w 40"/>
                <a:gd name="T35" fmla="*/ 2147483646 h 38"/>
                <a:gd name="T36" fmla="*/ 2147483646 w 40"/>
                <a:gd name="T37" fmla="*/ 2147483646 h 38"/>
                <a:gd name="T38" fmla="*/ 2147483646 w 40"/>
                <a:gd name="T39" fmla="*/ 2147483646 h 38"/>
                <a:gd name="T40" fmla="*/ 2147483646 w 40"/>
                <a:gd name="T41" fmla="*/ 2147483646 h 38"/>
                <a:gd name="T42" fmla="*/ 2147483646 w 40"/>
                <a:gd name="T43" fmla="*/ 2147483646 h 38"/>
                <a:gd name="T44" fmla="*/ 2147483646 w 40"/>
                <a:gd name="T45" fmla="*/ 2147483646 h 38"/>
                <a:gd name="T46" fmla="*/ 2147483646 w 40"/>
                <a:gd name="T47" fmla="*/ 2147483646 h 38"/>
                <a:gd name="T48" fmla="*/ 2147483646 w 40"/>
                <a:gd name="T49" fmla="*/ 2147483646 h 38"/>
                <a:gd name="T50" fmla="*/ 2147483646 w 40"/>
                <a:gd name="T51" fmla="*/ 2147483646 h 38"/>
                <a:gd name="T52" fmla="*/ 2147483646 w 40"/>
                <a:gd name="T53" fmla="*/ 2147483646 h 38"/>
                <a:gd name="T54" fmla="*/ 2147483646 w 40"/>
                <a:gd name="T55" fmla="*/ 2147483646 h 38"/>
                <a:gd name="T56" fmla="*/ 2147483646 w 40"/>
                <a:gd name="T57" fmla="*/ 2147483646 h 38"/>
                <a:gd name="T58" fmla="*/ 2147483646 w 40"/>
                <a:gd name="T59" fmla="*/ 2147483646 h 38"/>
                <a:gd name="T60" fmla="*/ 2147483646 w 40"/>
                <a:gd name="T61" fmla="*/ 2147483646 h 38"/>
                <a:gd name="T62" fmla="*/ 2147483646 w 40"/>
                <a:gd name="T63" fmla="*/ 0 h 38"/>
                <a:gd name="T64" fmla="*/ 2147483646 w 40"/>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38">
                  <a:moveTo>
                    <a:pt x="20" y="0"/>
                  </a:moveTo>
                  <a:lnTo>
                    <a:pt x="17" y="0"/>
                  </a:lnTo>
                  <a:lnTo>
                    <a:pt x="13" y="1"/>
                  </a:lnTo>
                  <a:lnTo>
                    <a:pt x="10" y="2"/>
                  </a:lnTo>
                  <a:lnTo>
                    <a:pt x="6" y="4"/>
                  </a:lnTo>
                  <a:lnTo>
                    <a:pt x="4" y="8"/>
                  </a:lnTo>
                  <a:lnTo>
                    <a:pt x="3" y="11"/>
                  </a:lnTo>
                  <a:lnTo>
                    <a:pt x="2" y="15"/>
                  </a:lnTo>
                  <a:lnTo>
                    <a:pt x="0" y="18"/>
                  </a:lnTo>
                  <a:lnTo>
                    <a:pt x="2" y="23"/>
                  </a:lnTo>
                  <a:lnTo>
                    <a:pt x="3" y="26"/>
                  </a:lnTo>
                  <a:lnTo>
                    <a:pt x="4" y="30"/>
                  </a:lnTo>
                  <a:lnTo>
                    <a:pt x="6" y="32"/>
                  </a:lnTo>
                  <a:lnTo>
                    <a:pt x="10" y="35"/>
                  </a:lnTo>
                  <a:lnTo>
                    <a:pt x="13" y="37"/>
                  </a:lnTo>
                  <a:lnTo>
                    <a:pt x="17" y="38"/>
                  </a:lnTo>
                  <a:lnTo>
                    <a:pt x="20" y="38"/>
                  </a:lnTo>
                  <a:lnTo>
                    <a:pt x="24" y="38"/>
                  </a:lnTo>
                  <a:lnTo>
                    <a:pt x="27" y="37"/>
                  </a:lnTo>
                  <a:lnTo>
                    <a:pt x="31" y="35"/>
                  </a:lnTo>
                  <a:lnTo>
                    <a:pt x="34" y="32"/>
                  </a:lnTo>
                  <a:lnTo>
                    <a:pt x="36" y="30"/>
                  </a:lnTo>
                  <a:lnTo>
                    <a:pt x="38" y="26"/>
                  </a:lnTo>
                  <a:lnTo>
                    <a:pt x="39" y="23"/>
                  </a:lnTo>
                  <a:lnTo>
                    <a:pt x="40" y="18"/>
                  </a:lnTo>
                  <a:lnTo>
                    <a:pt x="39" y="15"/>
                  </a:lnTo>
                  <a:lnTo>
                    <a:pt x="38" y="11"/>
                  </a:lnTo>
                  <a:lnTo>
                    <a:pt x="36" y="8"/>
                  </a:lnTo>
                  <a:lnTo>
                    <a:pt x="34" y="4"/>
                  </a:lnTo>
                  <a:lnTo>
                    <a:pt x="31" y="2"/>
                  </a:lnTo>
                  <a:lnTo>
                    <a:pt x="27" y="1"/>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38" name="Freeform 140">
              <a:extLst>
                <a:ext uri="{FF2B5EF4-FFF2-40B4-BE49-F238E27FC236}">
                  <a16:creationId xmlns:a16="http://schemas.microsoft.com/office/drawing/2014/main" id="{AE48F555-13C4-A984-9A81-E261EF87D993}"/>
                </a:ext>
              </a:extLst>
            </p:cNvPr>
            <p:cNvSpPr>
              <a:spLocks/>
            </p:cNvSpPr>
            <p:nvPr/>
          </p:nvSpPr>
          <p:spPr bwMode="auto">
            <a:xfrm>
              <a:off x="6878467" y="4408329"/>
              <a:ext cx="63512" cy="60337"/>
            </a:xfrm>
            <a:custGeom>
              <a:avLst/>
              <a:gdLst>
                <a:gd name="T0" fmla="*/ 2147483646 w 40"/>
                <a:gd name="T1" fmla="*/ 0 h 38"/>
                <a:gd name="T2" fmla="*/ 2147483646 w 40"/>
                <a:gd name="T3" fmla="*/ 0 h 38"/>
                <a:gd name="T4" fmla="*/ 2147483646 w 40"/>
                <a:gd name="T5" fmla="*/ 2147483646 h 38"/>
                <a:gd name="T6" fmla="*/ 2147483646 w 40"/>
                <a:gd name="T7" fmla="*/ 2147483646 h 38"/>
                <a:gd name="T8" fmla="*/ 2147483646 w 40"/>
                <a:gd name="T9" fmla="*/ 2147483646 h 38"/>
                <a:gd name="T10" fmla="*/ 2147483646 w 40"/>
                <a:gd name="T11" fmla="*/ 2147483646 h 38"/>
                <a:gd name="T12" fmla="*/ 2147483646 w 40"/>
                <a:gd name="T13" fmla="*/ 2147483646 h 38"/>
                <a:gd name="T14" fmla="*/ 2147483646 w 40"/>
                <a:gd name="T15" fmla="*/ 2147483646 h 38"/>
                <a:gd name="T16" fmla="*/ 0 w 40"/>
                <a:gd name="T17" fmla="*/ 2147483646 h 38"/>
                <a:gd name="T18" fmla="*/ 2147483646 w 40"/>
                <a:gd name="T19" fmla="*/ 2147483646 h 38"/>
                <a:gd name="T20" fmla="*/ 2147483646 w 40"/>
                <a:gd name="T21" fmla="*/ 2147483646 h 38"/>
                <a:gd name="T22" fmla="*/ 2147483646 w 40"/>
                <a:gd name="T23" fmla="*/ 2147483646 h 38"/>
                <a:gd name="T24" fmla="*/ 2147483646 w 40"/>
                <a:gd name="T25" fmla="*/ 2147483646 h 38"/>
                <a:gd name="T26" fmla="*/ 2147483646 w 40"/>
                <a:gd name="T27" fmla="*/ 2147483646 h 38"/>
                <a:gd name="T28" fmla="*/ 2147483646 w 40"/>
                <a:gd name="T29" fmla="*/ 2147483646 h 38"/>
                <a:gd name="T30" fmla="*/ 2147483646 w 40"/>
                <a:gd name="T31" fmla="*/ 2147483646 h 38"/>
                <a:gd name="T32" fmla="*/ 2147483646 w 40"/>
                <a:gd name="T33" fmla="*/ 2147483646 h 38"/>
                <a:gd name="T34" fmla="*/ 2147483646 w 40"/>
                <a:gd name="T35" fmla="*/ 2147483646 h 38"/>
                <a:gd name="T36" fmla="*/ 2147483646 w 40"/>
                <a:gd name="T37" fmla="*/ 2147483646 h 38"/>
                <a:gd name="T38" fmla="*/ 2147483646 w 40"/>
                <a:gd name="T39" fmla="*/ 2147483646 h 38"/>
                <a:gd name="T40" fmla="*/ 2147483646 w 40"/>
                <a:gd name="T41" fmla="*/ 2147483646 h 38"/>
                <a:gd name="T42" fmla="*/ 2147483646 w 40"/>
                <a:gd name="T43" fmla="*/ 2147483646 h 38"/>
                <a:gd name="T44" fmla="*/ 2147483646 w 40"/>
                <a:gd name="T45" fmla="*/ 2147483646 h 38"/>
                <a:gd name="T46" fmla="*/ 2147483646 w 40"/>
                <a:gd name="T47" fmla="*/ 2147483646 h 38"/>
                <a:gd name="T48" fmla="*/ 2147483646 w 40"/>
                <a:gd name="T49" fmla="*/ 2147483646 h 38"/>
                <a:gd name="T50" fmla="*/ 2147483646 w 40"/>
                <a:gd name="T51" fmla="*/ 2147483646 h 38"/>
                <a:gd name="T52" fmla="*/ 2147483646 w 40"/>
                <a:gd name="T53" fmla="*/ 2147483646 h 38"/>
                <a:gd name="T54" fmla="*/ 2147483646 w 40"/>
                <a:gd name="T55" fmla="*/ 2147483646 h 38"/>
                <a:gd name="T56" fmla="*/ 2147483646 w 40"/>
                <a:gd name="T57" fmla="*/ 2147483646 h 38"/>
                <a:gd name="T58" fmla="*/ 2147483646 w 40"/>
                <a:gd name="T59" fmla="*/ 2147483646 h 38"/>
                <a:gd name="T60" fmla="*/ 2147483646 w 40"/>
                <a:gd name="T61" fmla="*/ 2147483646 h 38"/>
                <a:gd name="T62" fmla="*/ 2147483646 w 40"/>
                <a:gd name="T63" fmla="*/ 0 h 38"/>
                <a:gd name="T64" fmla="*/ 2147483646 w 40"/>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38">
                  <a:moveTo>
                    <a:pt x="20" y="0"/>
                  </a:moveTo>
                  <a:lnTo>
                    <a:pt x="17" y="0"/>
                  </a:lnTo>
                  <a:lnTo>
                    <a:pt x="13" y="1"/>
                  </a:lnTo>
                  <a:lnTo>
                    <a:pt x="10" y="2"/>
                  </a:lnTo>
                  <a:lnTo>
                    <a:pt x="6" y="4"/>
                  </a:lnTo>
                  <a:lnTo>
                    <a:pt x="4" y="8"/>
                  </a:lnTo>
                  <a:lnTo>
                    <a:pt x="3" y="11"/>
                  </a:lnTo>
                  <a:lnTo>
                    <a:pt x="2" y="15"/>
                  </a:lnTo>
                  <a:lnTo>
                    <a:pt x="0" y="18"/>
                  </a:lnTo>
                  <a:lnTo>
                    <a:pt x="2" y="23"/>
                  </a:lnTo>
                  <a:lnTo>
                    <a:pt x="3" y="26"/>
                  </a:lnTo>
                  <a:lnTo>
                    <a:pt x="4" y="30"/>
                  </a:lnTo>
                  <a:lnTo>
                    <a:pt x="6" y="32"/>
                  </a:lnTo>
                  <a:lnTo>
                    <a:pt x="10" y="35"/>
                  </a:lnTo>
                  <a:lnTo>
                    <a:pt x="13" y="37"/>
                  </a:lnTo>
                  <a:lnTo>
                    <a:pt x="17" y="38"/>
                  </a:lnTo>
                  <a:lnTo>
                    <a:pt x="20" y="38"/>
                  </a:lnTo>
                  <a:lnTo>
                    <a:pt x="24" y="38"/>
                  </a:lnTo>
                  <a:lnTo>
                    <a:pt x="27" y="37"/>
                  </a:lnTo>
                  <a:lnTo>
                    <a:pt x="31" y="35"/>
                  </a:lnTo>
                  <a:lnTo>
                    <a:pt x="34" y="32"/>
                  </a:lnTo>
                  <a:lnTo>
                    <a:pt x="36" y="30"/>
                  </a:lnTo>
                  <a:lnTo>
                    <a:pt x="38" y="26"/>
                  </a:lnTo>
                  <a:lnTo>
                    <a:pt x="39" y="23"/>
                  </a:lnTo>
                  <a:lnTo>
                    <a:pt x="40" y="18"/>
                  </a:lnTo>
                  <a:lnTo>
                    <a:pt x="39" y="15"/>
                  </a:lnTo>
                  <a:lnTo>
                    <a:pt x="38" y="11"/>
                  </a:lnTo>
                  <a:lnTo>
                    <a:pt x="36" y="8"/>
                  </a:lnTo>
                  <a:lnTo>
                    <a:pt x="34" y="4"/>
                  </a:lnTo>
                  <a:lnTo>
                    <a:pt x="31" y="2"/>
                  </a:lnTo>
                  <a:lnTo>
                    <a:pt x="27" y="1"/>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39" name="Freeform 141">
              <a:extLst>
                <a:ext uri="{FF2B5EF4-FFF2-40B4-BE49-F238E27FC236}">
                  <a16:creationId xmlns:a16="http://schemas.microsoft.com/office/drawing/2014/main" id="{C19A69EE-520A-2247-FA24-ECA6AFE46F39}"/>
                </a:ext>
              </a:extLst>
            </p:cNvPr>
            <p:cNvSpPr>
              <a:spLocks/>
            </p:cNvSpPr>
            <p:nvPr/>
          </p:nvSpPr>
          <p:spPr bwMode="auto">
            <a:xfrm>
              <a:off x="5832104" y="3789085"/>
              <a:ext cx="61925" cy="63512"/>
            </a:xfrm>
            <a:custGeom>
              <a:avLst/>
              <a:gdLst>
                <a:gd name="T0" fmla="*/ 2147483646 w 39"/>
                <a:gd name="T1" fmla="*/ 0 h 40"/>
                <a:gd name="T2" fmla="*/ 2147483646 w 39"/>
                <a:gd name="T3" fmla="*/ 0 h 40"/>
                <a:gd name="T4" fmla="*/ 2147483646 w 39"/>
                <a:gd name="T5" fmla="*/ 2147483646 h 40"/>
                <a:gd name="T6" fmla="*/ 2147483646 w 39"/>
                <a:gd name="T7" fmla="*/ 2147483646 h 40"/>
                <a:gd name="T8" fmla="*/ 2147483646 w 39"/>
                <a:gd name="T9" fmla="*/ 2147483646 h 40"/>
                <a:gd name="T10" fmla="*/ 2147483646 w 39"/>
                <a:gd name="T11" fmla="*/ 2147483646 h 40"/>
                <a:gd name="T12" fmla="*/ 2147483646 w 39"/>
                <a:gd name="T13" fmla="*/ 2147483646 h 40"/>
                <a:gd name="T14" fmla="*/ 0 w 39"/>
                <a:gd name="T15" fmla="*/ 2147483646 h 40"/>
                <a:gd name="T16" fmla="*/ 0 w 39"/>
                <a:gd name="T17" fmla="*/ 2147483646 h 40"/>
                <a:gd name="T18" fmla="*/ 0 w 39"/>
                <a:gd name="T19" fmla="*/ 2147483646 h 40"/>
                <a:gd name="T20" fmla="*/ 2147483646 w 39"/>
                <a:gd name="T21" fmla="*/ 2147483646 h 40"/>
                <a:gd name="T22" fmla="*/ 2147483646 w 39"/>
                <a:gd name="T23" fmla="*/ 2147483646 h 40"/>
                <a:gd name="T24" fmla="*/ 2147483646 w 39"/>
                <a:gd name="T25" fmla="*/ 2147483646 h 40"/>
                <a:gd name="T26" fmla="*/ 2147483646 w 39"/>
                <a:gd name="T27" fmla="*/ 2147483646 h 40"/>
                <a:gd name="T28" fmla="*/ 2147483646 w 39"/>
                <a:gd name="T29" fmla="*/ 2147483646 h 40"/>
                <a:gd name="T30" fmla="*/ 2147483646 w 39"/>
                <a:gd name="T31" fmla="*/ 2147483646 h 40"/>
                <a:gd name="T32" fmla="*/ 2147483646 w 39"/>
                <a:gd name="T33" fmla="*/ 2147483646 h 40"/>
                <a:gd name="T34" fmla="*/ 2147483646 w 39"/>
                <a:gd name="T35" fmla="*/ 2147483646 h 40"/>
                <a:gd name="T36" fmla="*/ 2147483646 w 39"/>
                <a:gd name="T37" fmla="*/ 2147483646 h 40"/>
                <a:gd name="T38" fmla="*/ 2147483646 w 39"/>
                <a:gd name="T39" fmla="*/ 2147483646 h 40"/>
                <a:gd name="T40" fmla="*/ 2147483646 w 39"/>
                <a:gd name="T41" fmla="*/ 2147483646 h 40"/>
                <a:gd name="T42" fmla="*/ 2147483646 w 39"/>
                <a:gd name="T43" fmla="*/ 2147483646 h 40"/>
                <a:gd name="T44" fmla="*/ 2147483646 w 39"/>
                <a:gd name="T45" fmla="*/ 2147483646 h 40"/>
                <a:gd name="T46" fmla="*/ 2147483646 w 39"/>
                <a:gd name="T47" fmla="*/ 2147483646 h 40"/>
                <a:gd name="T48" fmla="*/ 2147483646 w 39"/>
                <a:gd name="T49" fmla="*/ 2147483646 h 40"/>
                <a:gd name="T50" fmla="*/ 2147483646 w 39"/>
                <a:gd name="T51" fmla="*/ 2147483646 h 40"/>
                <a:gd name="T52" fmla="*/ 2147483646 w 39"/>
                <a:gd name="T53" fmla="*/ 2147483646 h 40"/>
                <a:gd name="T54" fmla="*/ 2147483646 w 39"/>
                <a:gd name="T55" fmla="*/ 2147483646 h 40"/>
                <a:gd name="T56" fmla="*/ 2147483646 w 39"/>
                <a:gd name="T57" fmla="*/ 2147483646 h 40"/>
                <a:gd name="T58" fmla="*/ 2147483646 w 39"/>
                <a:gd name="T59" fmla="*/ 2147483646 h 40"/>
                <a:gd name="T60" fmla="*/ 2147483646 w 39"/>
                <a:gd name="T61" fmla="*/ 2147483646 h 40"/>
                <a:gd name="T62" fmla="*/ 2147483646 w 39"/>
                <a:gd name="T63" fmla="*/ 0 h 40"/>
                <a:gd name="T64" fmla="*/ 2147483646 w 39"/>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0">
                  <a:moveTo>
                    <a:pt x="19" y="0"/>
                  </a:moveTo>
                  <a:lnTo>
                    <a:pt x="15" y="0"/>
                  </a:lnTo>
                  <a:lnTo>
                    <a:pt x="12" y="1"/>
                  </a:lnTo>
                  <a:lnTo>
                    <a:pt x="8" y="4"/>
                  </a:lnTo>
                  <a:lnTo>
                    <a:pt x="6" y="6"/>
                  </a:lnTo>
                  <a:lnTo>
                    <a:pt x="3" y="10"/>
                  </a:lnTo>
                  <a:lnTo>
                    <a:pt x="1" y="12"/>
                  </a:lnTo>
                  <a:lnTo>
                    <a:pt x="0" y="15"/>
                  </a:lnTo>
                  <a:lnTo>
                    <a:pt x="0" y="20"/>
                  </a:lnTo>
                  <a:lnTo>
                    <a:pt x="0" y="24"/>
                  </a:lnTo>
                  <a:lnTo>
                    <a:pt x="1" y="27"/>
                  </a:lnTo>
                  <a:lnTo>
                    <a:pt x="3" y="31"/>
                  </a:lnTo>
                  <a:lnTo>
                    <a:pt x="6" y="34"/>
                  </a:lnTo>
                  <a:lnTo>
                    <a:pt x="8" y="36"/>
                  </a:lnTo>
                  <a:lnTo>
                    <a:pt x="12" y="38"/>
                  </a:lnTo>
                  <a:lnTo>
                    <a:pt x="15" y="39"/>
                  </a:lnTo>
                  <a:lnTo>
                    <a:pt x="19" y="40"/>
                  </a:lnTo>
                  <a:lnTo>
                    <a:pt x="24" y="39"/>
                  </a:lnTo>
                  <a:lnTo>
                    <a:pt x="27" y="38"/>
                  </a:lnTo>
                  <a:lnTo>
                    <a:pt x="31" y="36"/>
                  </a:lnTo>
                  <a:lnTo>
                    <a:pt x="33" y="34"/>
                  </a:lnTo>
                  <a:lnTo>
                    <a:pt x="35" y="31"/>
                  </a:lnTo>
                  <a:lnTo>
                    <a:pt x="38" y="27"/>
                  </a:lnTo>
                  <a:lnTo>
                    <a:pt x="39" y="24"/>
                  </a:lnTo>
                  <a:lnTo>
                    <a:pt x="39" y="20"/>
                  </a:lnTo>
                  <a:lnTo>
                    <a:pt x="39" y="15"/>
                  </a:lnTo>
                  <a:lnTo>
                    <a:pt x="38" y="12"/>
                  </a:lnTo>
                  <a:lnTo>
                    <a:pt x="35" y="10"/>
                  </a:lnTo>
                  <a:lnTo>
                    <a:pt x="33" y="6"/>
                  </a:lnTo>
                  <a:lnTo>
                    <a:pt x="31" y="4"/>
                  </a:lnTo>
                  <a:lnTo>
                    <a:pt x="27" y="1"/>
                  </a:lnTo>
                  <a:lnTo>
                    <a:pt x="24"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40" name="Freeform 142">
              <a:extLst>
                <a:ext uri="{FF2B5EF4-FFF2-40B4-BE49-F238E27FC236}">
                  <a16:creationId xmlns:a16="http://schemas.microsoft.com/office/drawing/2014/main" id="{2350FE0B-F49B-5D71-AC80-351FD2E9EC87}"/>
                </a:ext>
              </a:extLst>
            </p:cNvPr>
            <p:cNvSpPr>
              <a:spLocks/>
            </p:cNvSpPr>
            <p:nvPr/>
          </p:nvSpPr>
          <p:spPr bwMode="auto">
            <a:xfrm>
              <a:off x="5832104" y="3789085"/>
              <a:ext cx="61925" cy="63512"/>
            </a:xfrm>
            <a:custGeom>
              <a:avLst/>
              <a:gdLst>
                <a:gd name="T0" fmla="*/ 2147483646 w 39"/>
                <a:gd name="T1" fmla="*/ 0 h 40"/>
                <a:gd name="T2" fmla="*/ 2147483646 w 39"/>
                <a:gd name="T3" fmla="*/ 0 h 40"/>
                <a:gd name="T4" fmla="*/ 2147483646 w 39"/>
                <a:gd name="T5" fmla="*/ 2147483646 h 40"/>
                <a:gd name="T6" fmla="*/ 2147483646 w 39"/>
                <a:gd name="T7" fmla="*/ 2147483646 h 40"/>
                <a:gd name="T8" fmla="*/ 2147483646 w 39"/>
                <a:gd name="T9" fmla="*/ 2147483646 h 40"/>
                <a:gd name="T10" fmla="*/ 2147483646 w 39"/>
                <a:gd name="T11" fmla="*/ 2147483646 h 40"/>
                <a:gd name="T12" fmla="*/ 2147483646 w 39"/>
                <a:gd name="T13" fmla="*/ 2147483646 h 40"/>
                <a:gd name="T14" fmla="*/ 0 w 39"/>
                <a:gd name="T15" fmla="*/ 2147483646 h 40"/>
                <a:gd name="T16" fmla="*/ 0 w 39"/>
                <a:gd name="T17" fmla="*/ 2147483646 h 40"/>
                <a:gd name="T18" fmla="*/ 0 w 39"/>
                <a:gd name="T19" fmla="*/ 2147483646 h 40"/>
                <a:gd name="T20" fmla="*/ 2147483646 w 39"/>
                <a:gd name="T21" fmla="*/ 2147483646 h 40"/>
                <a:gd name="T22" fmla="*/ 2147483646 w 39"/>
                <a:gd name="T23" fmla="*/ 2147483646 h 40"/>
                <a:gd name="T24" fmla="*/ 2147483646 w 39"/>
                <a:gd name="T25" fmla="*/ 2147483646 h 40"/>
                <a:gd name="T26" fmla="*/ 2147483646 w 39"/>
                <a:gd name="T27" fmla="*/ 2147483646 h 40"/>
                <a:gd name="T28" fmla="*/ 2147483646 w 39"/>
                <a:gd name="T29" fmla="*/ 2147483646 h 40"/>
                <a:gd name="T30" fmla="*/ 2147483646 w 39"/>
                <a:gd name="T31" fmla="*/ 2147483646 h 40"/>
                <a:gd name="T32" fmla="*/ 2147483646 w 39"/>
                <a:gd name="T33" fmla="*/ 2147483646 h 40"/>
                <a:gd name="T34" fmla="*/ 2147483646 w 39"/>
                <a:gd name="T35" fmla="*/ 2147483646 h 40"/>
                <a:gd name="T36" fmla="*/ 2147483646 w 39"/>
                <a:gd name="T37" fmla="*/ 2147483646 h 40"/>
                <a:gd name="T38" fmla="*/ 2147483646 w 39"/>
                <a:gd name="T39" fmla="*/ 2147483646 h 40"/>
                <a:gd name="T40" fmla="*/ 2147483646 w 39"/>
                <a:gd name="T41" fmla="*/ 2147483646 h 40"/>
                <a:gd name="T42" fmla="*/ 2147483646 w 39"/>
                <a:gd name="T43" fmla="*/ 2147483646 h 40"/>
                <a:gd name="T44" fmla="*/ 2147483646 w 39"/>
                <a:gd name="T45" fmla="*/ 2147483646 h 40"/>
                <a:gd name="T46" fmla="*/ 2147483646 w 39"/>
                <a:gd name="T47" fmla="*/ 2147483646 h 40"/>
                <a:gd name="T48" fmla="*/ 2147483646 w 39"/>
                <a:gd name="T49" fmla="*/ 2147483646 h 40"/>
                <a:gd name="T50" fmla="*/ 2147483646 w 39"/>
                <a:gd name="T51" fmla="*/ 2147483646 h 40"/>
                <a:gd name="T52" fmla="*/ 2147483646 w 39"/>
                <a:gd name="T53" fmla="*/ 2147483646 h 40"/>
                <a:gd name="T54" fmla="*/ 2147483646 w 39"/>
                <a:gd name="T55" fmla="*/ 2147483646 h 40"/>
                <a:gd name="T56" fmla="*/ 2147483646 w 39"/>
                <a:gd name="T57" fmla="*/ 2147483646 h 40"/>
                <a:gd name="T58" fmla="*/ 2147483646 w 39"/>
                <a:gd name="T59" fmla="*/ 2147483646 h 40"/>
                <a:gd name="T60" fmla="*/ 2147483646 w 39"/>
                <a:gd name="T61" fmla="*/ 2147483646 h 40"/>
                <a:gd name="T62" fmla="*/ 2147483646 w 39"/>
                <a:gd name="T63" fmla="*/ 0 h 40"/>
                <a:gd name="T64" fmla="*/ 2147483646 w 39"/>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0">
                  <a:moveTo>
                    <a:pt x="19" y="0"/>
                  </a:moveTo>
                  <a:lnTo>
                    <a:pt x="15" y="0"/>
                  </a:lnTo>
                  <a:lnTo>
                    <a:pt x="12" y="1"/>
                  </a:lnTo>
                  <a:lnTo>
                    <a:pt x="8" y="4"/>
                  </a:lnTo>
                  <a:lnTo>
                    <a:pt x="6" y="6"/>
                  </a:lnTo>
                  <a:lnTo>
                    <a:pt x="3" y="10"/>
                  </a:lnTo>
                  <a:lnTo>
                    <a:pt x="1" y="12"/>
                  </a:lnTo>
                  <a:lnTo>
                    <a:pt x="0" y="15"/>
                  </a:lnTo>
                  <a:lnTo>
                    <a:pt x="0" y="20"/>
                  </a:lnTo>
                  <a:lnTo>
                    <a:pt x="0" y="24"/>
                  </a:lnTo>
                  <a:lnTo>
                    <a:pt x="1" y="27"/>
                  </a:lnTo>
                  <a:lnTo>
                    <a:pt x="3" y="31"/>
                  </a:lnTo>
                  <a:lnTo>
                    <a:pt x="6" y="34"/>
                  </a:lnTo>
                  <a:lnTo>
                    <a:pt x="8" y="36"/>
                  </a:lnTo>
                  <a:lnTo>
                    <a:pt x="12" y="38"/>
                  </a:lnTo>
                  <a:lnTo>
                    <a:pt x="15" y="39"/>
                  </a:lnTo>
                  <a:lnTo>
                    <a:pt x="19" y="40"/>
                  </a:lnTo>
                  <a:lnTo>
                    <a:pt x="24" y="39"/>
                  </a:lnTo>
                  <a:lnTo>
                    <a:pt x="27" y="38"/>
                  </a:lnTo>
                  <a:lnTo>
                    <a:pt x="31" y="36"/>
                  </a:lnTo>
                  <a:lnTo>
                    <a:pt x="33" y="34"/>
                  </a:lnTo>
                  <a:lnTo>
                    <a:pt x="35" y="31"/>
                  </a:lnTo>
                  <a:lnTo>
                    <a:pt x="38" y="27"/>
                  </a:lnTo>
                  <a:lnTo>
                    <a:pt x="39" y="24"/>
                  </a:lnTo>
                  <a:lnTo>
                    <a:pt x="39" y="20"/>
                  </a:lnTo>
                  <a:lnTo>
                    <a:pt x="39" y="15"/>
                  </a:lnTo>
                  <a:lnTo>
                    <a:pt x="38" y="12"/>
                  </a:lnTo>
                  <a:lnTo>
                    <a:pt x="35" y="10"/>
                  </a:lnTo>
                  <a:lnTo>
                    <a:pt x="33" y="6"/>
                  </a:lnTo>
                  <a:lnTo>
                    <a:pt x="31" y="4"/>
                  </a:lnTo>
                  <a:lnTo>
                    <a:pt x="27" y="1"/>
                  </a:lnTo>
                  <a:lnTo>
                    <a:pt x="24"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41" name="Freeform 143">
              <a:extLst>
                <a:ext uri="{FF2B5EF4-FFF2-40B4-BE49-F238E27FC236}">
                  <a16:creationId xmlns:a16="http://schemas.microsoft.com/office/drawing/2014/main" id="{D3F9EF46-4340-8829-7892-AFE70DC3E161}"/>
                </a:ext>
              </a:extLst>
            </p:cNvPr>
            <p:cNvSpPr>
              <a:spLocks/>
            </p:cNvSpPr>
            <p:nvPr/>
          </p:nvSpPr>
          <p:spPr bwMode="auto">
            <a:xfrm>
              <a:off x="5042966" y="6250180"/>
              <a:ext cx="60337" cy="65100"/>
            </a:xfrm>
            <a:custGeom>
              <a:avLst/>
              <a:gdLst>
                <a:gd name="T0" fmla="*/ 2147483646 w 38"/>
                <a:gd name="T1" fmla="*/ 0 h 41"/>
                <a:gd name="T2" fmla="*/ 2147483646 w 38"/>
                <a:gd name="T3" fmla="*/ 2147483646 h 41"/>
                <a:gd name="T4" fmla="*/ 2147483646 w 38"/>
                <a:gd name="T5" fmla="*/ 2147483646 h 41"/>
                <a:gd name="T6" fmla="*/ 2147483646 w 38"/>
                <a:gd name="T7" fmla="*/ 2147483646 h 41"/>
                <a:gd name="T8" fmla="*/ 2147483646 w 38"/>
                <a:gd name="T9" fmla="*/ 2147483646 h 41"/>
                <a:gd name="T10" fmla="*/ 2147483646 w 38"/>
                <a:gd name="T11" fmla="*/ 2147483646 h 41"/>
                <a:gd name="T12" fmla="*/ 2147483646 w 38"/>
                <a:gd name="T13" fmla="*/ 2147483646 h 41"/>
                <a:gd name="T14" fmla="*/ 0 w 38"/>
                <a:gd name="T15" fmla="*/ 2147483646 h 41"/>
                <a:gd name="T16" fmla="*/ 0 w 38"/>
                <a:gd name="T17" fmla="*/ 2147483646 h 41"/>
                <a:gd name="T18" fmla="*/ 0 w 38"/>
                <a:gd name="T19" fmla="*/ 2147483646 h 41"/>
                <a:gd name="T20" fmla="*/ 2147483646 w 38"/>
                <a:gd name="T21" fmla="*/ 2147483646 h 41"/>
                <a:gd name="T22" fmla="*/ 2147483646 w 38"/>
                <a:gd name="T23" fmla="*/ 2147483646 h 41"/>
                <a:gd name="T24" fmla="*/ 2147483646 w 38"/>
                <a:gd name="T25" fmla="*/ 2147483646 h 41"/>
                <a:gd name="T26" fmla="*/ 2147483646 w 38"/>
                <a:gd name="T27" fmla="*/ 2147483646 h 41"/>
                <a:gd name="T28" fmla="*/ 2147483646 w 38"/>
                <a:gd name="T29" fmla="*/ 2147483646 h 41"/>
                <a:gd name="T30" fmla="*/ 2147483646 w 38"/>
                <a:gd name="T31" fmla="*/ 2147483646 h 41"/>
                <a:gd name="T32" fmla="*/ 2147483646 w 38"/>
                <a:gd name="T33" fmla="*/ 2147483646 h 41"/>
                <a:gd name="T34" fmla="*/ 2147483646 w 38"/>
                <a:gd name="T35" fmla="*/ 2147483646 h 41"/>
                <a:gd name="T36" fmla="*/ 2147483646 w 38"/>
                <a:gd name="T37" fmla="*/ 2147483646 h 41"/>
                <a:gd name="T38" fmla="*/ 2147483646 w 38"/>
                <a:gd name="T39" fmla="*/ 2147483646 h 41"/>
                <a:gd name="T40" fmla="*/ 2147483646 w 38"/>
                <a:gd name="T41" fmla="*/ 2147483646 h 41"/>
                <a:gd name="T42" fmla="*/ 2147483646 w 38"/>
                <a:gd name="T43" fmla="*/ 2147483646 h 41"/>
                <a:gd name="T44" fmla="*/ 2147483646 w 38"/>
                <a:gd name="T45" fmla="*/ 2147483646 h 41"/>
                <a:gd name="T46" fmla="*/ 2147483646 w 38"/>
                <a:gd name="T47" fmla="*/ 2147483646 h 41"/>
                <a:gd name="T48" fmla="*/ 2147483646 w 38"/>
                <a:gd name="T49" fmla="*/ 2147483646 h 41"/>
                <a:gd name="T50" fmla="*/ 2147483646 w 38"/>
                <a:gd name="T51" fmla="*/ 2147483646 h 41"/>
                <a:gd name="T52" fmla="*/ 2147483646 w 38"/>
                <a:gd name="T53" fmla="*/ 2147483646 h 41"/>
                <a:gd name="T54" fmla="*/ 2147483646 w 38"/>
                <a:gd name="T55" fmla="*/ 2147483646 h 41"/>
                <a:gd name="T56" fmla="*/ 2147483646 w 38"/>
                <a:gd name="T57" fmla="*/ 2147483646 h 41"/>
                <a:gd name="T58" fmla="*/ 2147483646 w 38"/>
                <a:gd name="T59" fmla="*/ 2147483646 h 41"/>
                <a:gd name="T60" fmla="*/ 2147483646 w 38"/>
                <a:gd name="T61" fmla="*/ 2147483646 h 41"/>
                <a:gd name="T62" fmla="*/ 2147483646 w 38"/>
                <a:gd name="T63" fmla="*/ 2147483646 h 41"/>
                <a:gd name="T64" fmla="*/ 2147483646 w 38"/>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1">
                  <a:moveTo>
                    <a:pt x="19" y="0"/>
                  </a:moveTo>
                  <a:lnTo>
                    <a:pt x="15" y="1"/>
                  </a:lnTo>
                  <a:lnTo>
                    <a:pt x="12" y="3"/>
                  </a:lnTo>
                  <a:lnTo>
                    <a:pt x="8" y="4"/>
                  </a:lnTo>
                  <a:lnTo>
                    <a:pt x="5" y="6"/>
                  </a:lnTo>
                  <a:lnTo>
                    <a:pt x="2" y="10"/>
                  </a:lnTo>
                  <a:lnTo>
                    <a:pt x="1" y="13"/>
                  </a:lnTo>
                  <a:lnTo>
                    <a:pt x="0" y="17"/>
                  </a:lnTo>
                  <a:lnTo>
                    <a:pt x="0" y="21"/>
                  </a:lnTo>
                  <a:lnTo>
                    <a:pt x="0" y="25"/>
                  </a:lnTo>
                  <a:lnTo>
                    <a:pt x="1" y="28"/>
                  </a:lnTo>
                  <a:lnTo>
                    <a:pt x="2" y="32"/>
                  </a:lnTo>
                  <a:lnTo>
                    <a:pt x="5" y="35"/>
                  </a:lnTo>
                  <a:lnTo>
                    <a:pt x="8" y="38"/>
                  </a:lnTo>
                  <a:lnTo>
                    <a:pt x="12" y="39"/>
                  </a:lnTo>
                  <a:lnTo>
                    <a:pt x="15" y="40"/>
                  </a:lnTo>
                  <a:lnTo>
                    <a:pt x="19" y="41"/>
                  </a:lnTo>
                  <a:lnTo>
                    <a:pt x="23" y="40"/>
                  </a:lnTo>
                  <a:lnTo>
                    <a:pt x="27" y="39"/>
                  </a:lnTo>
                  <a:lnTo>
                    <a:pt x="30" y="38"/>
                  </a:lnTo>
                  <a:lnTo>
                    <a:pt x="33" y="35"/>
                  </a:lnTo>
                  <a:lnTo>
                    <a:pt x="35" y="32"/>
                  </a:lnTo>
                  <a:lnTo>
                    <a:pt x="37" y="28"/>
                  </a:lnTo>
                  <a:lnTo>
                    <a:pt x="38" y="25"/>
                  </a:lnTo>
                  <a:lnTo>
                    <a:pt x="38" y="21"/>
                  </a:lnTo>
                  <a:lnTo>
                    <a:pt x="38" y="17"/>
                  </a:lnTo>
                  <a:lnTo>
                    <a:pt x="37" y="13"/>
                  </a:lnTo>
                  <a:lnTo>
                    <a:pt x="35" y="10"/>
                  </a:lnTo>
                  <a:lnTo>
                    <a:pt x="33" y="6"/>
                  </a:lnTo>
                  <a:lnTo>
                    <a:pt x="30" y="4"/>
                  </a:lnTo>
                  <a:lnTo>
                    <a:pt x="27" y="3"/>
                  </a:lnTo>
                  <a:lnTo>
                    <a:pt x="23"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42" name="Freeform 144">
              <a:extLst>
                <a:ext uri="{FF2B5EF4-FFF2-40B4-BE49-F238E27FC236}">
                  <a16:creationId xmlns:a16="http://schemas.microsoft.com/office/drawing/2014/main" id="{8FA50FB0-5AAC-FD22-C871-CA264D389826}"/>
                </a:ext>
              </a:extLst>
            </p:cNvPr>
            <p:cNvSpPr>
              <a:spLocks/>
            </p:cNvSpPr>
            <p:nvPr/>
          </p:nvSpPr>
          <p:spPr bwMode="auto">
            <a:xfrm>
              <a:off x="5042966" y="6250180"/>
              <a:ext cx="60337" cy="65100"/>
            </a:xfrm>
            <a:custGeom>
              <a:avLst/>
              <a:gdLst>
                <a:gd name="T0" fmla="*/ 2147483646 w 38"/>
                <a:gd name="T1" fmla="*/ 0 h 41"/>
                <a:gd name="T2" fmla="*/ 2147483646 w 38"/>
                <a:gd name="T3" fmla="*/ 2147483646 h 41"/>
                <a:gd name="T4" fmla="*/ 2147483646 w 38"/>
                <a:gd name="T5" fmla="*/ 2147483646 h 41"/>
                <a:gd name="T6" fmla="*/ 2147483646 w 38"/>
                <a:gd name="T7" fmla="*/ 2147483646 h 41"/>
                <a:gd name="T8" fmla="*/ 2147483646 w 38"/>
                <a:gd name="T9" fmla="*/ 2147483646 h 41"/>
                <a:gd name="T10" fmla="*/ 2147483646 w 38"/>
                <a:gd name="T11" fmla="*/ 2147483646 h 41"/>
                <a:gd name="T12" fmla="*/ 2147483646 w 38"/>
                <a:gd name="T13" fmla="*/ 2147483646 h 41"/>
                <a:gd name="T14" fmla="*/ 0 w 38"/>
                <a:gd name="T15" fmla="*/ 2147483646 h 41"/>
                <a:gd name="T16" fmla="*/ 0 w 38"/>
                <a:gd name="T17" fmla="*/ 2147483646 h 41"/>
                <a:gd name="T18" fmla="*/ 0 w 38"/>
                <a:gd name="T19" fmla="*/ 2147483646 h 41"/>
                <a:gd name="T20" fmla="*/ 2147483646 w 38"/>
                <a:gd name="T21" fmla="*/ 2147483646 h 41"/>
                <a:gd name="T22" fmla="*/ 2147483646 w 38"/>
                <a:gd name="T23" fmla="*/ 2147483646 h 41"/>
                <a:gd name="T24" fmla="*/ 2147483646 w 38"/>
                <a:gd name="T25" fmla="*/ 2147483646 h 41"/>
                <a:gd name="T26" fmla="*/ 2147483646 w 38"/>
                <a:gd name="T27" fmla="*/ 2147483646 h 41"/>
                <a:gd name="T28" fmla="*/ 2147483646 w 38"/>
                <a:gd name="T29" fmla="*/ 2147483646 h 41"/>
                <a:gd name="T30" fmla="*/ 2147483646 w 38"/>
                <a:gd name="T31" fmla="*/ 2147483646 h 41"/>
                <a:gd name="T32" fmla="*/ 2147483646 w 38"/>
                <a:gd name="T33" fmla="*/ 2147483646 h 41"/>
                <a:gd name="T34" fmla="*/ 2147483646 w 38"/>
                <a:gd name="T35" fmla="*/ 2147483646 h 41"/>
                <a:gd name="T36" fmla="*/ 2147483646 w 38"/>
                <a:gd name="T37" fmla="*/ 2147483646 h 41"/>
                <a:gd name="T38" fmla="*/ 2147483646 w 38"/>
                <a:gd name="T39" fmla="*/ 2147483646 h 41"/>
                <a:gd name="T40" fmla="*/ 2147483646 w 38"/>
                <a:gd name="T41" fmla="*/ 2147483646 h 41"/>
                <a:gd name="T42" fmla="*/ 2147483646 w 38"/>
                <a:gd name="T43" fmla="*/ 2147483646 h 41"/>
                <a:gd name="T44" fmla="*/ 2147483646 w 38"/>
                <a:gd name="T45" fmla="*/ 2147483646 h 41"/>
                <a:gd name="T46" fmla="*/ 2147483646 w 38"/>
                <a:gd name="T47" fmla="*/ 2147483646 h 41"/>
                <a:gd name="T48" fmla="*/ 2147483646 w 38"/>
                <a:gd name="T49" fmla="*/ 2147483646 h 41"/>
                <a:gd name="T50" fmla="*/ 2147483646 w 38"/>
                <a:gd name="T51" fmla="*/ 2147483646 h 41"/>
                <a:gd name="T52" fmla="*/ 2147483646 w 38"/>
                <a:gd name="T53" fmla="*/ 2147483646 h 41"/>
                <a:gd name="T54" fmla="*/ 2147483646 w 38"/>
                <a:gd name="T55" fmla="*/ 2147483646 h 41"/>
                <a:gd name="T56" fmla="*/ 2147483646 w 38"/>
                <a:gd name="T57" fmla="*/ 2147483646 h 41"/>
                <a:gd name="T58" fmla="*/ 2147483646 w 38"/>
                <a:gd name="T59" fmla="*/ 2147483646 h 41"/>
                <a:gd name="T60" fmla="*/ 2147483646 w 38"/>
                <a:gd name="T61" fmla="*/ 2147483646 h 41"/>
                <a:gd name="T62" fmla="*/ 2147483646 w 38"/>
                <a:gd name="T63" fmla="*/ 2147483646 h 41"/>
                <a:gd name="T64" fmla="*/ 2147483646 w 38"/>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1">
                  <a:moveTo>
                    <a:pt x="19" y="0"/>
                  </a:moveTo>
                  <a:lnTo>
                    <a:pt x="15" y="1"/>
                  </a:lnTo>
                  <a:lnTo>
                    <a:pt x="12" y="3"/>
                  </a:lnTo>
                  <a:lnTo>
                    <a:pt x="8" y="4"/>
                  </a:lnTo>
                  <a:lnTo>
                    <a:pt x="5" y="6"/>
                  </a:lnTo>
                  <a:lnTo>
                    <a:pt x="2" y="10"/>
                  </a:lnTo>
                  <a:lnTo>
                    <a:pt x="1" y="13"/>
                  </a:lnTo>
                  <a:lnTo>
                    <a:pt x="0" y="17"/>
                  </a:lnTo>
                  <a:lnTo>
                    <a:pt x="0" y="21"/>
                  </a:lnTo>
                  <a:lnTo>
                    <a:pt x="0" y="25"/>
                  </a:lnTo>
                  <a:lnTo>
                    <a:pt x="1" y="28"/>
                  </a:lnTo>
                  <a:lnTo>
                    <a:pt x="2" y="32"/>
                  </a:lnTo>
                  <a:lnTo>
                    <a:pt x="5" y="35"/>
                  </a:lnTo>
                  <a:lnTo>
                    <a:pt x="8" y="38"/>
                  </a:lnTo>
                  <a:lnTo>
                    <a:pt x="12" y="39"/>
                  </a:lnTo>
                  <a:lnTo>
                    <a:pt x="15" y="40"/>
                  </a:lnTo>
                  <a:lnTo>
                    <a:pt x="19" y="41"/>
                  </a:lnTo>
                  <a:lnTo>
                    <a:pt x="23" y="40"/>
                  </a:lnTo>
                  <a:lnTo>
                    <a:pt x="27" y="39"/>
                  </a:lnTo>
                  <a:lnTo>
                    <a:pt x="30" y="38"/>
                  </a:lnTo>
                  <a:lnTo>
                    <a:pt x="33" y="35"/>
                  </a:lnTo>
                  <a:lnTo>
                    <a:pt x="35" y="32"/>
                  </a:lnTo>
                  <a:lnTo>
                    <a:pt x="37" y="28"/>
                  </a:lnTo>
                  <a:lnTo>
                    <a:pt x="38" y="25"/>
                  </a:lnTo>
                  <a:lnTo>
                    <a:pt x="38" y="21"/>
                  </a:lnTo>
                  <a:lnTo>
                    <a:pt x="38" y="17"/>
                  </a:lnTo>
                  <a:lnTo>
                    <a:pt x="37" y="13"/>
                  </a:lnTo>
                  <a:lnTo>
                    <a:pt x="35" y="10"/>
                  </a:lnTo>
                  <a:lnTo>
                    <a:pt x="33" y="6"/>
                  </a:lnTo>
                  <a:lnTo>
                    <a:pt x="30" y="4"/>
                  </a:lnTo>
                  <a:lnTo>
                    <a:pt x="27" y="3"/>
                  </a:lnTo>
                  <a:lnTo>
                    <a:pt x="23"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43" name="Freeform 145">
              <a:extLst>
                <a:ext uri="{FF2B5EF4-FFF2-40B4-BE49-F238E27FC236}">
                  <a16:creationId xmlns:a16="http://schemas.microsoft.com/office/drawing/2014/main" id="{AF37C347-4214-CD32-22E4-66D43B3DBC63}"/>
                </a:ext>
              </a:extLst>
            </p:cNvPr>
            <p:cNvSpPr>
              <a:spLocks/>
            </p:cNvSpPr>
            <p:nvPr/>
          </p:nvSpPr>
          <p:spPr bwMode="auto">
            <a:xfrm>
              <a:off x="6776847" y="4738591"/>
              <a:ext cx="65100" cy="63512"/>
            </a:xfrm>
            <a:custGeom>
              <a:avLst/>
              <a:gdLst>
                <a:gd name="T0" fmla="*/ 2147483646 w 41"/>
                <a:gd name="T1" fmla="*/ 0 h 40"/>
                <a:gd name="T2" fmla="*/ 2147483646 w 41"/>
                <a:gd name="T3" fmla="*/ 0 h 40"/>
                <a:gd name="T4" fmla="*/ 2147483646 w 41"/>
                <a:gd name="T5" fmla="*/ 2147483646 h 40"/>
                <a:gd name="T6" fmla="*/ 2147483646 w 41"/>
                <a:gd name="T7" fmla="*/ 2147483646 h 40"/>
                <a:gd name="T8" fmla="*/ 2147483646 w 41"/>
                <a:gd name="T9" fmla="*/ 2147483646 h 40"/>
                <a:gd name="T10" fmla="*/ 2147483646 w 41"/>
                <a:gd name="T11" fmla="*/ 2147483646 h 40"/>
                <a:gd name="T12" fmla="*/ 2147483646 w 41"/>
                <a:gd name="T13" fmla="*/ 2147483646 h 40"/>
                <a:gd name="T14" fmla="*/ 0 w 41"/>
                <a:gd name="T15" fmla="*/ 2147483646 h 40"/>
                <a:gd name="T16" fmla="*/ 0 w 41"/>
                <a:gd name="T17" fmla="*/ 2147483646 h 40"/>
                <a:gd name="T18" fmla="*/ 0 w 41"/>
                <a:gd name="T19" fmla="*/ 2147483646 h 40"/>
                <a:gd name="T20" fmla="*/ 2147483646 w 41"/>
                <a:gd name="T21" fmla="*/ 2147483646 h 40"/>
                <a:gd name="T22" fmla="*/ 2147483646 w 41"/>
                <a:gd name="T23" fmla="*/ 2147483646 h 40"/>
                <a:gd name="T24" fmla="*/ 2147483646 w 41"/>
                <a:gd name="T25" fmla="*/ 2147483646 h 40"/>
                <a:gd name="T26" fmla="*/ 2147483646 w 41"/>
                <a:gd name="T27" fmla="*/ 2147483646 h 40"/>
                <a:gd name="T28" fmla="*/ 2147483646 w 41"/>
                <a:gd name="T29" fmla="*/ 2147483646 h 40"/>
                <a:gd name="T30" fmla="*/ 2147483646 w 41"/>
                <a:gd name="T31" fmla="*/ 2147483646 h 40"/>
                <a:gd name="T32" fmla="*/ 2147483646 w 41"/>
                <a:gd name="T33" fmla="*/ 2147483646 h 40"/>
                <a:gd name="T34" fmla="*/ 2147483646 w 41"/>
                <a:gd name="T35" fmla="*/ 2147483646 h 40"/>
                <a:gd name="T36" fmla="*/ 2147483646 w 41"/>
                <a:gd name="T37" fmla="*/ 2147483646 h 40"/>
                <a:gd name="T38" fmla="*/ 2147483646 w 41"/>
                <a:gd name="T39" fmla="*/ 2147483646 h 40"/>
                <a:gd name="T40" fmla="*/ 2147483646 w 41"/>
                <a:gd name="T41" fmla="*/ 2147483646 h 40"/>
                <a:gd name="T42" fmla="*/ 2147483646 w 41"/>
                <a:gd name="T43" fmla="*/ 2147483646 h 40"/>
                <a:gd name="T44" fmla="*/ 2147483646 w 41"/>
                <a:gd name="T45" fmla="*/ 2147483646 h 40"/>
                <a:gd name="T46" fmla="*/ 2147483646 w 41"/>
                <a:gd name="T47" fmla="*/ 2147483646 h 40"/>
                <a:gd name="T48" fmla="*/ 2147483646 w 41"/>
                <a:gd name="T49" fmla="*/ 2147483646 h 40"/>
                <a:gd name="T50" fmla="*/ 2147483646 w 41"/>
                <a:gd name="T51" fmla="*/ 2147483646 h 40"/>
                <a:gd name="T52" fmla="*/ 2147483646 w 41"/>
                <a:gd name="T53" fmla="*/ 2147483646 h 40"/>
                <a:gd name="T54" fmla="*/ 2147483646 w 41"/>
                <a:gd name="T55" fmla="*/ 2147483646 h 40"/>
                <a:gd name="T56" fmla="*/ 2147483646 w 41"/>
                <a:gd name="T57" fmla="*/ 2147483646 h 40"/>
                <a:gd name="T58" fmla="*/ 2147483646 w 41"/>
                <a:gd name="T59" fmla="*/ 2147483646 h 40"/>
                <a:gd name="T60" fmla="*/ 2147483646 w 41"/>
                <a:gd name="T61" fmla="*/ 2147483646 h 40"/>
                <a:gd name="T62" fmla="*/ 2147483646 w 41"/>
                <a:gd name="T63" fmla="*/ 0 h 40"/>
                <a:gd name="T64" fmla="*/ 2147483646 w 41"/>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40">
                  <a:moveTo>
                    <a:pt x="20" y="0"/>
                  </a:moveTo>
                  <a:lnTo>
                    <a:pt x="17" y="0"/>
                  </a:lnTo>
                  <a:lnTo>
                    <a:pt x="13" y="1"/>
                  </a:lnTo>
                  <a:lnTo>
                    <a:pt x="10" y="4"/>
                  </a:lnTo>
                  <a:lnTo>
                    <a:pt x="6" y="6"/>
                  </a:lnTo>
                  <a:lnTo>
                    <a:pt x="4" y="8"/>
                  </a:lnTo>
                  <a:lnTo>
                    <a:pt x="2" y="12"/>
                  </a:lnTo>
                  <a:lnTo>
                    <a:pt x="0" y="15"/>
                  </a:lnTo>
                  <a:lnTo>
                    <a:pt x="0" y="20"/>
                  </a:lnTo>
                  <a:lnTo>
                    <a:pt x="0" y="23"/>
                  </a:lnTo>
                  <a:lnTo>
                    <a:pt x="2" y="28"/>
                  </a:lnTo>
                  <a:lnTo>
                    <a:pt x="4" y="30"/>
                  </a:lnTo>
                  <a:lnTo>
                    <a:pt x="6" y="34"/>
                  </a:lnTo>
                  <a:lnTo>
                    <a:pt x="10" y="36"/>
                  </a:lnTo>
                  <a:lnTo>
                    <a:pt x="13" y="39"/>
                  </a:lnTo>
                  <a:lnTo>
                    <a:pt x="17" y="40"/>
                  </a:lnTo>
                  <a:lnTo>
                    <a:pt x="20" y="40"/>
                  </a:lnTo>
                  <a:lnTo>
                    <a:pt x="25" y="40"/>
                  </a:lnTo>
                  <a:lnTo>
                    <a:pt x="28" y="39"/>
                  </a:lnTo>
                  <a:lnTo>
                    <a:pt x="32" y="36"/>
                  </a:lnTo>
                  <a:lnTo>
                    <a:pt x="34" y="34"/>
                  </a:lnTo>
                  <a:lnTo>
                    <a:pt x="38" y="30"/>
                  </a:lnTo>
                  <a:lnTo>
                    <a:pt x="39" y="28"/>
                  </a:lnTo>
                  <a:lnTo>
                    <a:pt x="40" y="23"/>
                  </a:lnTo>
                  <a:lnTo>
                    <a:pt x="41" y="20"/>
                  </a:lnTo>
                  <a:lnTo>
                    <a:pt x="40" y="15"/>
                  </a:lnTo>
                  <a:lnTo>
                    <a:pt x="39" y="12"/>
                  </a:lnTo>
                  <a:lnTo>
                    <a:pt x="38" y="8"/>
                  </a:lnTo>
                  <a:lnTo>
                    <a:pt x="34" y="6"/>
                  </a:lnTo>
                  <a:lnTo>
                    <a:pt x="32" y="4"/>
                  </a:lnTo>
                  <a:lnTo>
                    <a:pt x="28" y="1"/>
                  </a:lnTo>
                  <a:lnTo>
                    <a:pt x="25"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44" name="Freeform 146">
              <a:extLst>
                <a:ext uri="{FF2B5EF4-FFF2-40B4-BE49-F238E27FC236}">
                  <a16:creationId xmlns:a16="http://schemas.microsoft.com/office/drawing/2014/main" id="{B0992F54-078C-D1F4-DEBF-F58C74F8B7A5}"/>
                </a:ext>
              </a:extLst>
            </p:cNvPr>
            <p:cNvSpPr>
              <a:spLocks/>
            </p:cNvSpPr>
            <p:nvPr/>
          </p:nvSpPr>
          <p:spPr bwMode="auto">
            <a:xfrm>
              <a:off x="6776847" y="4738591"/>
              <a:ext cx="65100" cy="63512"/>
            </a:xfrm>
            <a:custGeom>
              <a:avLst/>
              <a:gdLst>
                <a:gd name="T0" fmla="*/ 2147483646 w 41"/>
                <a:gd name="T1" fmla="*/ 0 h 40"/>
                <a:gd name="T2" fmla="*/ 2147483646 w 41"/>
                <a:gd name="T3" fmla="*/ 0 h 40"/>
                <a:gd name="T4" fmla="*/ 2147483646 w 41"/>
                <a:gd name="T5" fmla="*/ 2147483646 h 40"/>
                <a:gd name="T6" fmla="*/ 2147483646 w 41"/>
                <a:gd name="T7" fmla="*/ 2147483646 h 40"/>
                <a:gd name="T8" fmla="*/ 2147483646 w 41"/>
                <a:gd name="T9" fmla="*/ 2147483646 h 40"/>
                <a:gd name="T10" fmla="*/ 2147483646 w 41"/>
                <a:gd name="T11" fmla="*/ 2147483646 h 40"/>
                <a:gd name="T12" fmla="*/ 2147483646 w 41"/>
                <a:gd name="T13" fmla="*/ 2147483646 h 40"/>
                <a:gd name="T14" fmla="*/ 0 w 41"/>
                <a:gd name="T15" fmla="*/ 2147483646 h 40"/>
                <a:gd name="T16" fmla="*/ 0 w 41"/>
                <a:gd name="T17" fmla="*/ 2147483646 h 40"/>
                <a:gd name="T18" fmla="*/ 0 w 41"/>
                <a:gd name="T19" fmla="*/ 2147483646 h 40"/>
                <a:gd name="T20" fmla="*/ 2147483646 w 41"/>
                <a:gd name="T21" fmla="*/ 2147483646 h 40"/>
                <a:gd name="T22" fmla="*/ 2147483646 w 41"/>
                <a:gd name="T23" fmla="*/ 2147483646 h 40"/>
                <a:gd name="T24" fmla="*/ 2147483646 w 41"/>
                <a:gd name="T25" fmla="*/ 2147483646 h 40"/>
                <a:gd name="T26" fmla="*/ 2147483646 w 41"/>
                <a:gd name="T27" fmla="*/ 2147483646 h 40"/>
                <a:gd name="T28" fmla="*/ 2147483646 w 41"/>
                <a:gd name="T29" fmla="*/ 2147483646 h 40"/>
                <a:gd name="T30" fmla="*/ 2147483646 w 41"/>
                <a:gd name="T31" fmla="*/ 2147483646 h 40"/>
                <a:gd name="T32" fmla="*/ 2147483646 w 41"/>
                <a:gd name="T33" fmla="*/ 2147483646 h 40"/>
                <a:gd name="T34" fmla="*/ 2147483646 w 41"/>
                <a:gd name="T35" fmla="*/ 2147483646 h 40"/>
                <a:gd name="T36" fmla="*/ 2147483646 w 41"/>
                <a:gd name="T37" fmla="*/ 2147483646 h 40"/>
                <a:gd name="T38" fmla="*/ 2147483646 w 41"/>
                <a:gd name="T39" fmla="*/ 2147483646 h 40"/>
                <a:gd name="T40" fmla="*/ 2147483646 w 41"/>
                <a:gd name="T41" fmla="*/ 2147483646 h 40"/>
                <a:gd name="T42" fmla="*/ 2147483646 w 41"/>
                <a:gd name="T43" fmla="*/ 2147483646 h 40"/>
                <a:gd name="T44" fmla="*/ 2147483646 w 41"/>
                <a:gd name="T45" fmla="*/ 2147483646 h 40"/>
                <a:gd name="T46" fmla="*/ 2147483646 w 41"/>
                <a:gd name="T47" fmla="*/ 2147483646 h 40"/>
                <a:gd name="T48" fmla="*/ 2147483646 w 41"/>
                <a:gd name="T49" fmla="*/ 2147483646 h 40"/>
                <a:gd name="T50" fmla="*/ 2147483646 w 41"/>
                <a:gd name="T51" fmla="*/ 2147483646 h 40"/>
                <a:gd name="T52" fmla="*/ 2147483646 w 41"/>
                <a:gd name="T53" fmla="*/ 2147483646 h 40"/>
                <a:gd name="T54" fmla="*/ 2147483646 w 41"/>
                <a:gd name="T55" fmla="*/ 2147483646 h 40"/>
                <a:gd name="T56" fmla="*/ 2147483646 w 41"/>
                <a:gd name="T57" fmla="*/ 2147483646 h 40"/>
                <a:gd name="T58" fmla="*/ 2147483646 w 41"/>
                <a:gd name="T59" fmla="*/ 2147483646 h 40"/>
                <a:gd name="T60" fmla="*/ 2147483646 w 41"/>
                <a:gd name="T61" fmla="*/ 2147483646 h 40"/>
                <a:gd name="T62" fmla="*/ 2147483646 w 41"/>
                <a:gd name="T63" fmla="*/ 0 h 40"/>
                <a:gd name="T64" fmla="*/ 2147483646 w 41"/>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40">
                  <a:moveTo>
                    <a:pt x="20" y="0"/>
                  </a:moveTo>
                  <a:lnTo>
                    <a:pt x="17" y="0"/>
                  </a:lnTo>
                  <a:lnTo>
                    <a:pt x="13" y="1"/>
                  </a:lnTo>
                  <a:lnTo>
                    <a:pt x="10" y="4"/>
                  </a:lnTo>
                  <a:lnTo>
                    <a:pt x="6" y="6"/>
                  </a:lnTo>
                  <a:lnTo>
                    <a:pt x="4" y="8"/>
                  </a:lnTo>
                  <a:lnTo>
                    <a:pt x="2" y="12"/>
                  </a:lnTo>
                  <a:lnTo>
                    <a:pt x="0" y="15"/>
                  </a:lnTo>
                  <a:lnTo>
                    <a:pt x="0" y="20"/>
                  </a:lnTo>
                  <a:lnTo>
                    <a:pt x="0" y="23"/>
                  </a:lnTo>
                  <a:lnTo>
                    <a:pt x="2" y="28"/>
                  </a:lnTo>
                  <a:lnTo>
                    <a:pt x="4" y="30"/>
                  </a:lnTo>
                  <a:lnTo>
                    <a:pt x="6" y="34"/>
                  </a:lnTo>
                  <a:lnTo>
                    <a:pt x="10" y="36"/>
                  </a:lnTo>
                  <a:lnTo>
                    <a:pt x="13" y="39"/>
                  </a:lnTo>
                  <a:lnTo>
                    <a:pt x="17" y="40"/>
                  </a:lnTo>
                  <a:lnTo>
                    <a:pt x="20" y="40"/>
                  </a:lnTo>
                  <a:lnTo>
                    <a:pt x="25" y="40"/>
                  </a:lnTo>
                  <a:lnTo>
                    <a:pt x="28" y="39"/>
                  </a:lnTo>
                  <a:lnTo>
                    <a:pt x="32" y="36"/>
                  </a:lnTo>
                  <a:lnTo>
                    <a:pt x="34" y="34"/>
                  </a:lnTo>
                  <a:lnTo>
                    <a:pt x="38" y="30"/>
                  </a:lnTo>
                  <a:lnTo>
                    <a:pt x="39" y="28"/>
                  </a:lnTo>
                  <a:lnTo>
                    <a:pt x="40" y="23"/>
                  </a:lnTo>
                  <a:lnTo>
                    <a:pt x="41" y="20"/>
                  </a:lnTo>
                  <a:lnTo>
                    <a:pt x="40" y="15"/>
                  </a:lnTo>
                  <a:lnTo>
                    <a:pt x="39" y="12"/>
                  </a:lnTo>
                  <a:lnTo>
                    <a:pt x="38" y="8"/>
                  </a:lnTo>
                  <a:lnTo>
                    <a:pt x="34" y="6"/>
                  </a:lnTo>
                  <a:lnTo>
                    <a:pt x="32" y="4"/>
                  </a:lnTo>
                  <a:lnTo>
                    <a:pt x="28" y="1"/>
                  </a:lnTo>
                  <a:lnTo>
                    <a:pt x="25"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45" name="Freeform 147">
              <a:extLst>
                <a:ext uri="{FF2B5EF4-FFF2-40B4-BE49-F238E27FC236}">
                  <a16:creationId xmlns:a16="http://schemas.microsoft.com/office/drawing/2014/main" id="{C4FC9FC6-D741-7929-C606-A52A3BCEC3EC}"/>
                </a:ext>
              </a:extLst>
            </p:cNvPr>
            <p:cNvSpPr>
              <a:spLocks/>
            </p:cNvSpPr>
            <p:nvPr/>
          </p:nvSpPr>
          <p:spPr bwMode="auto">
            <a:xfrm>
              <a:off x="6356079" y="4109821"/>
              <a:ext cx="60337" cy="60337"/>
            </a:xfrm>
            <a:custGeom>
              <a:avLst/>
              <a:gdLst>
                <a:gd name="T0" fmla="*/ 2147483646 w 38"/>
                <a:gd name="T1" fmla="*/ 0 h 38"/>
                <a:gd name="T2" fmla="*/ 2147483646 w 38"/>
                <a:gd name="T3" fmla="*/ 0 h 38"/>
                <a:gd name="T4" fmla="*/ 2147483646 w 38"/>
                <a:gd name="T5" fmla="*/ 2147483646 h 38"/>
                <a:gd name="T6" fmla="*/ 2147483646 w 38"/>
                <a:gd name="T7" fmla="*/ 2147483646 h 38"/>
                <a:gd name="T8" fmla="*/ 2147483646 w 38"/>
                <a:gd name="T9" fmla="*/ 2147483646 h 38"/>
                <a:gd name="T10" fmla="*/ 2147483646 w 38"/>
                <a:gd name="T11" fmla="*/ 2147483646 h 38"/>
                <a:gd name="T12" fmla="*/ 2147483646 w 38"/>
                <a:gd name="T13" fmla="*/ 2147483646 h 38"/>
                <a:gd name="T14" fmla="*/ 0 w 38"/>
                <a:gd name="T15" fmla="*/ 2147483646 h 38"/>
                <a:gd name="T16" fmla="*/ 0 w 38"/>
                <a:gd name="T17" fmla="*/ 2147483646 h 38"/>
                <a:gd name="T18" fmla="*/ 0 w 38"/>
                <a:gd name="T19" fmla="*/ 2147483646 h 38"/>
                <a:gd name="T20" fmla="*/ 2147483646 w 38"/>
                <a:gd name="T21" fmla="*/ 2147483646 h 38"/>
                <a:gd name="T22" fmla="*/ 2147483646 w 38"/>
                <a:gd name="T23" fmla="*/ 2147483646 h 38"/>
                <a:gd name="T24" fmla="*/ 2147483646 w 38"/>
                <a:gd name="T25" fmla="*/ 2147483646 h 38"/>
                <a:gd name="T26" fmla="*/ 2147483646 w 38"/>
                <a:gd name="T27" fmla="*/ 2147483646 h 38"/>
                <a:gd name="T28" fmla="*/ 2147483646 w 38"/>
                <a:gd name="T29" fmla="*/ 2147483646 h 38"/>
                <a:gd name="T30" fmla="*/ 2147483646 w 38"/>
                <a:gd name="T31" fmla="*/ 2147483646 h 38"/>
                <a:gd name="T32" fmla="*/ 2147483646 w 38"/>
                <a:gd name="T33" fmla="*/ 2147483646 h 38"/>
                <a:gd name="T34" fmla="*/ 2147483646 w 38"/>
                <a:gd name="T35" fmla="*/ 2147483646 h 38"/>
                <a:gd name="T36" fmla="*/ 2147483646 w 38"/>
                <a:gd name="T37" fmla="*/ 2147483646 h 38"/>
                <a:gd name="T38" fmla="*/ 2147483646 w 38"/>
                <a:gd name="T39" fmla="*/ 2147483646 h 38"/>
                <a:gd name="T40" fmla="*/ 2147483646 w 38"/>
                <a:gd name="T41" fmla="*/ 2147483646 h 38"/>
                <a:gd name="T42" fmla="*/ 2147483646 w 38"/>
                <a:gd name="T43" fmla="*/ 2147483646 h 38"/>
                <a:gd name="T44" fmla="*/ 2147483646 w 38"/>
                <a:gd name="T45" fmla="*/ 2147483646 h 38"/>
                <a:gd name="T46" fmla="*/ 2147483646 w 38"/>
                <a:gd name="T47" fmla="*/ 2147483646 h 38"/>
                <a:gd name="T48" fmla="*/ 2147483646 w 38"/>
                <a:gd name="T49" fmla="*/ 2147483646 h 38"/>
                <a:gd name="T50" fmla="*/ 2147483646 w 38"/>
                <a:gd name="T51" fmla="*/ 2147483646 h 38"/>
                <a:gd name="T52" fmla="*/ 2147483646 w 38"/>
                <a:gd name="T53" fmla="*/ 2147483646 h 38"/>
                <a:gd name="T54" fmla="*/ 2147483646 w 38"/>
                <a:gd name="T55" fmla="*/ 2147483646 h 38"/>
                <a:gd name="T56" fmla="*/ 2147483646 w 38"/>
                <a:gd name="T57" fmla="*/ 2147483646 h 38"/>
                <a:gd name="T58" fmla="*/ 2147483646 w 38"/>
                <a:gd name="T59" fmla="*/ 2147483646 h 38"/>
                <a:gd name="T60" fmla="*/ 2147483646 w 38"/>
                <a:gd name="T61" fmla="*/ 2147483646 h 38"/>
                <a:gd name="T62" fmla="*/ 2147483646 w 38"/>
                <a:gd name="T63" fmla="*/ 0 h 38"/>
                <a:gd name="T64" fmla="*/ 2147483646 w 38"/>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8">
                  <a:moveTo>
                    <a:pt x="20" y="0"/>
                  </a:moveTo>
                  <a:lnTo>
                    <a:pt x="15" y="0"/>
                  </a:lnTo>
                  <a:lnTo>
                    <a:pt x="11" y="1"/>
                  </a:lnTo>
                  <a:lnTo>
                    <a:pt x="8" y="3"/>
                  </a:lnTo>
                  <a:lnTo>
                    <a:pt x="6" y="6"/>
                  </a:lnTo>
                  <a:lnTo>
                    <a:pt x="3" y="8"/>
                  </a:lnTo>
                  <a:lnTo>
                    <a:pt x="1" y="12"/>
                  </a:lnTo>
                  <a:lnTo>
                    <a:pt x="0" y="15"/>
                  </a:lnTo>
                  <a:lnTo>
                    <a:pt x="0" y="20"/>
                  </a:lnTo>
                  <a:lnTo>
                    <a:pt x="0" y="23"/>
                  </a:lnTo>
                  <a:lnTo>
                    <a:pt x="1" y="27"/>
                  </a:lnTo>
                  <a:lnTo>
                    <a:pt x="3" y="30"/>
                  </a:lnTo>
                  <a:lnTo>
                    <a:pt x="6" y="34"/>
                  </a:lnTo>
                  <a:lnTo>
                    <a:pt x="8" y="36"/>
                  </a:lnTo>
                  <a:lnTo>
                    <a:pt x="11" y="37"/>
                  </a:lnTo>
                  <a:lnTo>
                    <a:pt x="15" y="38"/>
                  </a:lnTo>
                  <a:lnTo>
                    <a:pt x="20" y="38"/>
                  </a:lnTo>
                  <a:lnTo>
                    <a:pt x="23" y="38"/>
                  </a:lnTo>
                  <a:lnTo>
                    <a:pt x="27" y="37"/>
                  </a:lnTo>
                  <a:lnTo>
                    <a:pt x="30" y="36"/>
                  </a:lnTo>
                  <a:lnTo>
                    <a:pt x="32" y="34"/>
                  </a:lnTo>
                  <a:lnTo>
                    <a:pt x="35" y="30"/>
                  </a:lnTo>
                  <a:lnTo>
                    <a:pt x="37" y="27"/>
                  </a:lnTo>
                  <a:lnTo>
                    <a:pt x="38" y="23"/>
                  </a:lnTo>
                  <a:lnTo>
                    <a:pt x="38" y="20"/>
                  </a:lnTo>
                  <a:lnTo>
                    <a:pt x="38" y="15"/>
                  </a:lnTo>
                  <a:lnTo>
                    <a:pt x="37" y="12"/>
                  </a:lnTo>
                  <a:lnTo>
                    <a:pt x="35" y="8"/>
                  </a:lnTo>
                  <a:lnTo>
                    <a:pt x="32" y="6"/>
                  </a:lnTo>
                  <a:lnTo>
                    <a:pt x="30" y="3"/>
                  </a:lnTo>
                  <a:lnTo>
                    <a:pt x="27" y="1"/>
                  </a:lnTo>
                  <a:lnTo>
                    <a:pt x="23"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46" name="Freeform 148">
              <a:extLst>
                <a:ext uri="{FF2B5EF4-FFF2-40B4-BE49-F238E27FC236}">
                  <a16:creationId xmlns:a16="http://schemas.microsoft.com/office/drawing/2014/main" id="{6A85C011-FD0D-3170-0CDF-132A9C5052D7}"/>
                </a:ext>
              </a:extLst>
            </p:cNvPr>
            <p:cNvSpPr>
              <a:spLocks/>
            </p:cNvSpPr>
            <p:nvPr/>
          </p:nvSpPr>
          <p:spPr bwMode="auto">
            <a:xfrm>
              <a:off x="6356079" y="4109821"/>
              <a:ext cx="60337" cy="60337"/>
            </a:xfrm>
            <a:custGeom>
              <a:avLst/>
              <a:gdLst>
                <a:gd name="T0" fmla="*/ 2147483646 w 38"/>
                <a:gd name="T1" fmla="*/ 0 h 38"/>
                <a:gd name="T2" fmla="*/ 2147483646 w 38"/>
                <a:gd name="T3" fmla="*/ 0 h 38"/>
                <a:gd name="T4" fmla="*/ 2147483646 w 38"/>
                <a:gd name="T5" fmla="*/ 2147483646 h 38"/>
                <a:gd name="T6" fmla="*/ 2147483646 w 38"/>
                <a:gd name="T7" fmla="*/ 2147483646 h 38"/>
                <a:gd name="T8" fmla="*/ 2147483646 w 38"/>
                <a:gd name="T9" fmla="*/ 2147483646 h 38"/>
                <a:gd name="T10" fmla="*/ 2147483646 w 38"/>
                <a:gd name="T11" fmla="*/ 2147483646 h 38"/>
                <a:gd name="T12" fmla="*/ 2147483646 w 38"/>
                <a:gd name="T13" fmla="*/ 2147483646 h 38"/>
                <a:gd name="T14" fmla="*/ 0 w 38"/>
                <a:gd name="T15" fmla="*/ 2147483646 h 38"/>
                <a:gd name="T16" fmla="*/ 0 w 38"/>
                <a:gd name="T17" fmla="*/ 2147483646 h 38"/>
                <a:gd name="T18" fmla="*/ 0 w 38"/>
                <a:gd name="T19" fmla="*/ 2147483646 h 38"/>
                <a:gd name="T20" fmla="*/ 2147483646 w 38"/>
                <a:gd name="T21" fmla="*/ 2147483646 h 38"/>
                <a:gd name="T22" fmla="*/ 2147483646 w 38"/>
                <a:gd name="T23" fmla="*/ 2147483646 h 38"/>
                <a:gd name="T24" fmla="*/ 2147483646 w 38"/>
                <a:gd name="T25" fmla="*/ 2147483646 h 38"/>
                <a:gd name="T26" fmla="*/ 2147483646 w 38"/>
                <a:gd name="T27" fmla="*/ 2147483646 h 38"/>
                <a:gd name="T28" fmla="*/ 2147483646 w 38"/>
                <a:gd name="T29" fmla="*/ 2147483646 h 38"/>
                <a:gd name="T30" fmla="*/ 2147483646 w 38"/>
                <a:gd name="T31" fmla="*/ 2147483646 h 38"/>
                <a:gd name="T32" fmla="*/ 2147483646 w 38"/>
                <a:gd name="T33" fmla="*/ 2147483646 h 38"/>
                <a:gd name="T34" fmla="*/ 2147483646 w 38"/>
                <a:gd name="T35" fmla="*/ 2147483646 h 38"/>
                <a:gd name="T36" fmla="*/ 2147483646 w 38"/>
                <a:gd name="T37" fmla="*/ 2147483646 h 38"/>
                <a:gd name="T38" fmla="*/ 2147483646 w 38"/>
                <a:gd name="T39" fmla="*/ 2147483646 h 38"/>
                <a:gd name="T40" fmla="*/ 2147483646 w 38"/>
                <a:gd name="T41" fmla="*/ 2147483646 h 38"/>
                <a:gd name="T42" fmla="*/ 2147483646 w 38"/>
                <a:gd name="T43" fmla="*/ 2147483646 h 38"/>
                <a:gd name="T44" fmla="*/ 2147483646 w 38"/>
                <a:gd name="T45" fmla="*/ 2147483646 h 38"/>
                <a:gd name="T46" fmla="*/ 2147483646 w 38"/>
                <a:gd name="T47" fmla="*/ 2147483646 h 38"/>
                <a:gd name="T48" fmla="*/ 2147483646 w 38"/>
                <a:gd name="T49" fmla="*/ 2147483646 h 38"/>
                <a:gd name="T50" fmla="*/ 2147483646 w 38"/>
                <a:gd name="T51" fmla="*/ 2147483646 h 38"/>
                <a:gd name="T52" fmla="*/ 2147483646 w 38"/>
                <a:gd name="T53" fmla="*/ 2147483646 h 38"/>
                <a:gd name="T54" fmla="*/ 2147483646 w 38"/>
                <a:gd name="T55" fmla="*/ 2147483646 h 38"/>
                <a:gd name="T56" fmla="*/ 2147483646 w 38"/>
                <a:gd name="T57" fmla="*/ 2147483646 h 38"/>
                <a:gd name="T58" fmla="*/ 2147483646 w 38"/>
                <a:gd name="T59" fmla="*/ 2147483646 h 38"/>
                <a:gd name="T60" fmla="*/ 2147483646 w 38"/>
                <a:gd name="T61" fmla="*/ 2147483646 h 38"/>
                <a:gd name="T62" fmla="*/ 2147483646 w 38"/>
                <a:gd name="T63" fmla="*/ 0 h 38"/>
                <a:gd name="T64" fmla="*/ 2147483646 w 38"/>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8">
                  <a:moveTo>
                    <a:pt x="20" y="0"/>
                  </a:moveTo>
                  <a:lnTo>
                    <a:pt x="15" y="0"/>
                  </a:lnTo>
                  <a:lnTo>
                    <a:pt x="11" y="1"/>
                  </a:lnTo>
                  <a:lnTo>
                    <a:pt x="8" y="3"/>
                  </a:lnTo>
                  <a:lnTo>
                    <a:pt x="6" y="6"/>
                  </a:lnTo>
                  <a:lnTo>
                    <a:pt x="3" y="8"/>
                  </a:lnTo>
                  <a:lnTo>
                    <a:pt x="1" y="12"/>
                  </a:lnTo>
                  <a:lnTo>
                    <a:pt x="0" y="15"/>
                  </a:lnTo>
                  <a:lnTo>
                    <a:pt x="0" y="20"/>
                  </a:lnTo>
                  <a:lnTo>
                    <a:pt x="0" y="23"/>
                  </a:lnTo>
                  <a:lnTo>
                    <a:pt x="1" y="27"/>
                  </a:lnTo>
                  <a:lnTo>
                    <a:pt x="3" y="30"/>
                  </a:lnTo>
                  <a:lnTo>
                    <a:pt x="6" y="34"/>
                  </a:lnTo>
                  <a:lnTo>
                    <a:pt x="8" y="36"/>
                  </a:lnTo>
                  <a:lnTo>
                    <a:pt x="11" y="37"/>
                  </a:lnTo>
                  <a:lnTo>
                    <a:pt x="15" y="38"/>
                  </a:lnTo>
                  <a:lnTo>
                    <a:pt x="20" y="38"/>
                  </a:lnTo>
                  <a:lnTo>
                    <a:pt x="23" y="38"/>
                  </a:lnTo>
                  <a:lnTo>
                    <a:pt x="27" y="37"/>
                  </a:lnTo>
                  <a:lnTo>
                    <a:pt x="30" y="36"/>
                  </a:lnTo>
                  <a:lnTo>
                    <a:pt x="32" y="34"/>
                  </a:lnTo>
                  <a:lnTo>
                    <a:pt x="35" y="30"/>
                  </a:lnTo>
                  <a:lnTo>
                    <a:pt x="37" y="27"/>
                  </a:lnTo>
                  <a:lnTo>
                    <a:pt x="38" y="23"/>
                  </a:lnTo>
                  <a:lnTo>
                    <a:pt x="38" y="20"/>
                  </a:lnTo>
                  <a:lnTo>
                    <a:pt x="38" y="15"/>
                  </a:lnTo>
                  <a:lnTo>
                    <a:pt x="37" y="12"/>
                  </a:lnTo>
                  <a:lnTo>
                    <a:pt x="35" y="8"/>
                  </a:lnTo>
                  <a:lnTo>
                    <a:pt x="32" y="6"/>
                  </a:lnTo>
                  <a:lnTo>
                    <a:pt x="30" y="3"/>
                  </a:lnTo>
                  <a:lnTo>
                    <a:pt x="27" y="1"/>
                  </a:lnTo>
                  <a:lnTo>
                    <a:pt x="23"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47" name="Freeform 149">
              <a:extLst>
                <a:ext uri="{FF2B5EF4-FFF2-40B4-BE49-F238E27FC236}">
                  <a16:creationId xmlns:a16="http://schemas.microsoft.com/office/drawing/2014/main" id="{A85D5E5D-1146-2498-3019-18EDD1B1A2CC}"/>
                </a:ext>
              </a:extLst>
            </p:cNvPr>
            <p:cNvSpPr>
              <a:spLocks/>
            </p:cNvSpPr>
            <p:nvPr/>
          </p:nvSpPr>
          <p:spPr bwMode="auto">
            <a:xfrm>
              <a:off x="6335438" y="5950085"/>
              <a:ext cx="60337" cy="61924"/>
            </a:xfrm>
            <a:custGeom>
              <a:avLst/>
              <a:gdLst>
                <a:gd name="T0" fmla="*/ 2147483646 w 38"/>
                <a:gd name="T1" fmla="*/ 0 h 39"/>
                <a:gd name="T2" fmla="*/ 2147483646 w 38"/>
                <a:gd name="T3" fmla="*/ 0 h 39"/>
                <a:gd name="T4" fmla="*/ 2147483646 w 38"/>
                <a:gd name="T5" fmla="*/ 2147483646 h 39"/>
                <a:gd name="T6" fmla="*/ 2147483646 w 38"/>
                <a:gd name="T7" fmla="*/ 2147483646 h 39"/>
                <a:gd name="T8" fmla="*/ 2147483646 w 38"/>
                <a:gd name="T9" fmla="*/ 2147483646 h 39"/>
                <a:gd name="T10" fmla="*/ 2147483646 w 38"/>
                <a:gd name="T11" fmla="*/ 2147483646 h 39"/>
                <a:gd name="T12" fmla="*/ 2147483646 w 38"/>
                <a:gd name="T13" fmla="*/ 2147483646 h 39"/>
                <a:gd name="T14" fmla="*/ 0 w 38"/>
                <a:gd name="T15" fmla="*/ 2147483646 h 39"/>
                <a:gd name="T16" fmla="*/ 0 w 38"/>
                <a:gd name="T17" fmla="*/ 2147483646 h 39"/>
                <a:gd name="T18" fmla="*/ 0 w 38"/>
                <a:gd name="T19" fmla="*/ 2147483646 h 39"/>
                <a:gd name="T20" fmla="*/ 2147483646 w 38"/>
                <a:gd name="T21" fmla="*/ 2147483646 h 39"/>
                <a:gd name="T22" fmla="*/ 2147483646 w 38"/>
                <a:gd name="T23" fmla="*/ 2147483646 h 39"/>
                <a:gd name="T24" fmla="*/ 2147483646 w 38"/>
                <a:gd name="T25" fmla="*/ 2147483646 h 39"/>
                <a:gd name="T26" fmla="*/ 2147483646 w 38"/>
                <a:gd name="T27" fmla="*/ 2147483646 h 39"/>
                <a:gd name="T28" fmla="*/ 2147483646 w 38"/>
                <a:gd name="T29" fmla="*/ 2147483646 h 39"/>
                <a:gd name="T30" fmla="*/ 2147483646 w 38"/>
                <a:gd name="T31" fmla="*/ 2147483646 h 39"/>
                <a:gd name="T32" fmla="*/ 2147483646 w 38"/>
                <a:gd name="T33" fmla="*/ 2147483646 h 39"/>
                <a:gd name="T34" fmla="*/ 2147483646 w 38"/>
                <a:gd name="T35" fmla="*/ 2147483646 h 39"/>
                <a:gd name="T36" fmla="*/ 2147483646 w 38"/>
                <a:gd name="T37" fmla="*/ 2147483646 h 39"/>
                <a:gd name="T38" fmla="*/ 2147483646 w 38"/>
                <a:gd name="T39" fmla="*/ 2147483646 h 39"/>
                <a:gd name="T40" fmla="*/ 2147483646 w 38"/>
                <a:gd name="T41" fmla="*/ 2147483646 h 39"/>
                <a:gd name="T42" fmla="*/ 2147483646 w 38"/>
                <a:gd name="T43" fmla="*/ 2147483646 h 39"/>
                <a:gd name="T44" fmla="*/ 2147483646 w 38"/>
                <a:gd name="T45" fmla="*/ 2147483646 h 39"/>
                <a:gd name="T46" fmla="*/ 2147483646 w 38"/>
                <a:gd name="T47" fmla="*/ 2147483646 h 39"/>
                <a:gd name="T48" fmla="*/ 2147483646 w 38"/>
                <a:gd name="T49" fmla="*/ 2147483646 h 39"/>
                <a:gd name="T50" fmla="*/ 2147483646 w 38"/>
                <a:gd name="T51" fmla="*/ 2147483646 h 39"/>
                <a:gd name="T52" fmla="*/ 2147483646 w 38"/>
                <a:gd name="T53" fmla="*/ 2147483646 h 39"/>
                <a:gd name="T54" fmla="*/ 2147483646 w 38"/>
                <a:gd name="T55" fmla="*/ 2147483646 h 39"/>
                <a:gd name="T56" fmla="*/ 2147483646 w 38"/>
                <a:gd name="T57" fmla="*/ 2147483646 h 39"/>
                <a:gd name="T58" fmla="*/ 2147483646 w 38"/>
                <a:gd name="T59" fmla="*/ 2147483646 h 39"/>
                <a:gd name="T60" fmla="*/ 2147483646 w 38"/>
                <a:gd name="T61" fmla="*/ 2147483646 h 39"/>
                <a:gd name="T62" fmla="*/ 2147483646 w 38"/>
                <a:gd name="T63" fmla="*/ 0 h 39"/>
                <a:gd name="T64" fmla="*/ 2147483646 w 38"/>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9">
                  <a:moveTo>
                    <a:pt x="19" y="0"/>
                  </a:moveTo>
                  <a:lnTo>
                    <a:pt x="15" y="0"/>
                  </a:lnTo>
                  <a:lnTo>
                    <a:pt x="12" y="2"/>
                  </a:lnTo>
                  <a:lnTo>
                    <a:pt x="8" y="4"/>
                  </a:lnTo>
                  <a:lnTo>
                    <a:pt x="5" y="6"/>
                  </a:lnTo>
                  <a:lnTo>
                    <a:pt x="2" y="9"/>
                  </a:lnTo>
                  <a:lnTo>
                    <a:pt x="1" y="12"/>
                  </a:lnTo>
                  <a:lnTo>
                    <a:pt x="0" y="16"/>
                  </a:lnTo>
                  <a:lnTo>
                    <a:pt x="0" y="20"/>
                  </a:lnTo>
                  <a:lnTo>
                    <a:pt x="0" y="24"/>
                  </a:lnTo>
                  <a:lnTo>
                    <a:pt x="1" y="27"/>
                  </a:lnTo>
                  <a:lnTo>
                    <a:pt x="2" y="31"/>
                  </a:lnTo>
                  <a:lnTo>
                    <a:pt x="5" y="33"/>
                  </a:lnTo>
                  <a:lnTo>
                    <a:pt x="8" y="35"/>
                  </a:lnTo>
                  <a:lnTo>
                    <a:pt x="12" y="38"/>
                  </a:lnTo>
                  <a:lnTo>
                    <a:pt x="15" y="39"/>
                  </a:lnTo>
                  <a:lnTo>
                    <a:pt x="19" y="39"/>
                  </a:lnTo>
                  <a:lnTo>
                    <a:pt x="23" y="39"/>
                  </a:lnTo>
                  <a:lnTo>
                    <a:pt x="27" y="38"/>
                  </a:lnTo>
                  <a:lnTo>
                    <a:pt x="30" y="35"/>
                  </a:lnTo>
                  <a:lnTo>
                    <a:pt x="33" y="33"/>
                  </a:lnTo>
                  <a:lnTo>
                    <a:pt x="35" y="31"/>
                  </a:lnTo>
                  <a:lnTo>
                    <a:pt x="37" y="27"/>
                  </a:lnTo>
                  <a:lnTo>
                    <a:pt x="38" y="24"/>
                  </a:lnTo>
                  <a:lnTo>
                    <a:pt x="38" y="20"/>
                  </a:lnTo>
                  <a:lnTo>
                    <a:pt x="38" y="16"/>
                  </a:lnTo>
                  <a:lnTo>
                    <a:pt x="37" y="12"/>
                  </a:lnTo>
                  <a:lnTo>
                    <a:pt x="35" y="9"/>
                  </a:lnTo>
                  <a:lnTo>
                    <a:pt x="33" y="6"/>
                  </a:lnTo>
                  <a:lnTo>
                    <a:pt x="30" y="4"/>
                  </a:lnTo>
                  <a:lnTo>
                    <a:pt x="27" y="2"/>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48" name="Freeform 150">
              <a:extLst>
                <a:ext uri="{FF2B5EF4-FFF2-40B4-BE49-F238E27FC236}">
                  <a16:creationId xmlns:a16="http://schemas.microsoft.com/office/drawing/2014/main" id="{CCB991AF-2467-82E8-93DA-AB18459F416F}"/>
                </a:ext>
              </a:extLst>
            </p:cNvPr>
            <p:cNvSpPr>
              <a:spLocks/>
            </p:cNvSpPr>
            <p:nvPr/>
          </p:nvSpPr>
          <p:spPr bwMode="auto">
            <a:xfrm>
              <a:off x="6335438" y="5950085"/>
              <a:ext cx="60337" cy="61924"/>
            </a:xfrm>
            <a:custGeom>
              <a:avLst/>
              <a:gdLst>
                <a:gd name="T0" fmla="*/ 2147483646 w 38"/>
                <a:gd name="T1" fmla="*/ 0 h 39"/>
                <a:gd name="T2" fmla="*/ 2147483646 w 38"/>
                <a:gd name="T3" fmla="*/ 0 h 39"/>
                <a:gd name="T4" fmla="*/ 2147483646 w 38"/>
                <a:gd name="T5" fmla="*/ 2147483646 h 39"/>
                <a:gd name="T6" fmla="*/ 2147483646 w 38"/>
                <a:gd name="T7" fmla="*/ 2147483646 h 39"/>
                <a:gd name="T8" fmla="*/ 2147483646 w 38"/>
                <a:gd name="T9" fmla="*/ 2147483646 h 39"/>
                <a:gd name="T10" fmla="*/ 2147483646 w 38"/>
                <a:gd name="T11" fmla="*/ 2147483646 h 39"/>
                <a:gd name="T12" fmla="*/ 2147483646 w 38"/>
                <a:gd name="T13" fmla="*/ 2147483646 h 39"/>
                <a:gd name="T14" fmla="*/ 0 w 38"/>
                <a:gd name="T15" fmla="*/ 2147483646 h 39"/>
                <a:gd name="T16" fmla="*/ 0 w 38"/>
                <a:gd name="T17" fmla="*/ 2147483646 h 39"/>
                <a:gd name="T18" fmla="*/ 0 w 38"/>
                <a:gd name="T19" fmla="*/ 2147483646 h 39"/>
                <a:gd name="T20" fmla="*/ 2147483646 w 38"/>
                <a:gd name="T21" fmla="*/ 2147483646 h 39"/>
                <a:gd name="T22" fmla="*/ 2147483646 w 38"/>
                <a:gd name="T23" fmla="*/ 2147483646 h 39"/>
                <a:gd name="T24" fmla="*/ 2147483646 w 38"/>
                <a:gd name="T25" fmla="*/ 2147483646 h 39"/>
                <a:gd name="T26" fmla="*/ 2147483646 w 38"/>
                <a:gd name="T27" fmla="*/ 2147483646 h 39"/>
                <a:gd name="T28" fmla="*/ 2147483646 w 38"/>
                <a:gd name="T29" fmla="*/ 2147483646 h 39"/>
                <a:gd name="T30" fmla="*/ 2147483646 w 38"/>
                <a:gd name="T31" fmla="*/ 2147483646 h 39"/>
                <a:gd name="T32" fmla="*/ 2147483646 w 38"/>
                <a:gd name="T33" fmla="*/ 2147483646 h 39"/>
                <a:gd name="T34" fmla="*/ 2147483646 w 38"/>
                <a:gd name="T35" fmla="*/ 2147483646 h 39"/>
                <a:gd name="T36" fmla="*/ 2147483646 w 38"/>
                <a:gd name="T37" fmla="*/ 2147483646 h 39"/>
                <a:gd name="T38" fmla="*/ 2147483646 w 38"/>
                <a:gd name="T39" fmla="*/ 2147483646 h 39"/>
                <a:gd name="T40" fmla="*/ 2147483646 w 38"/>
                <a:gd name="T41" fmla="*/ 2147483646 h 39"/>
                <a:gd name="T42" fmla="*/ 2147483646 w 38"/>
                <a:gd name="T43" fmla="*/ 2147483646 h 39"/>
                <a:gd name="T44" fmla="*/ 2147483646 w 38"/>
                <a:gd name="T45" fmla="*/ 2147483646 h 39"/>
                <a:gd name="T46" fmla="*/ 2147483646 w 38"/>
                <a:gd name="T47" fmla="*/ 2147483646 h 39"/>
                <a:gd name="T48" fmla="*/ 2147483646 w 38"/>
                <a:gd name="T49" fmla="*/ 2147483646 h 39"/>
                <a:gd name="T50" fmla="*/ 2147483646 w 38"/>
                <a:gd name="T51" fmla="*/ 2147483646 h 39"/>
                <a:gd name="T52" fmla="*/ 2147483646 w 38"/>
                <a:gd name="T53" fmla="*/ 2147483646 h 39"/>
                <a:gd name="T54" fmla="*/ 2147483646 w 38"/>
                <a:gd name="T55" fmla="*/ 2147483646 h 39"/>
                <a:gd name="T56" fmla="*/ 2147483646 w 38"/>
                <a:gd name="T57" fmla="*/ 2147483646 h 39"/>
                <a:gd name="T58" fmla="*/ 2147483646 w 38"/>
                <a:gd name="T59" fmla="*/ 2147483646 h 39"/>
                <a:gd name="T60" fmla="*/ 2147483646 w 38"/>
                <a:gd name="T61" fmla="*/ 2147483646 h 39"/>
                <a:gd name="T62" fmla="*/ 2147483646 w 38"/>
                <a:gd name="T63" fmla="*/ 0 h 39"/>
                <a:gd name="T64" fmla="*/ 2147483646 w 38"/>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9">
                  <a:moveTo>
                    <a:pt x="19" y="0"/>
                  </a:moveTo>
                  <a:lnTo>
                    <a:pt x="15" y="0"/>
                  </a:lnTo>
                  <a:lnTo>
                    <a:pt x="12" y="2"/>
                  </a:lnTo>
                  <a:lnTo>
                    <a:pt x="8" y="4"/>
                  </a:lnTo>
                  <a:lnTo>
                    <a:pt x="5" y="6"/>
                  </a:lnTo>
                  <a:lnTo>
                    <a:pt x="2" y="9"/>
                  </a:lnTo>
                  <a:lnTo>
                    <a:pt x="1" y="12"/>
                  </a:lnTo>
                  <a:lnTo>
                    <a:pt x="0" y="16"/>
                  </a:lnTo>
                  <a:lnTo>
                    <a:pt x="0" y="20"/>
                  </a:lnTo>
                  <a:lnTo>
                    <a:pt x="0" y="24"/>
                  </a:lnTo>
                  <a:lnTo>
                    <a:pt x="1" y="27"/>
                  </a:lnTo>
                  <a:lnTo>
                    <a:pt x="2" y="31"/>
                  </a:lnTo>
                  <a:lnTo>
                    <a:pt x="5" y="33"/>
                  </a:lnTo>
                  <a:lnTo>
                    <a:pt x="8" y="35"/>
                  </a:lnTo>
                  <a:lnTo>
                    <a:pt x="12" y="38"/>
                  </a:lnTo>
                  <a:lnTo>
                    <a:pt x="15" y="39"/>
                  </a:lnTo>
                  <a:lnTo>
                    <a:pt x="19" y="39"/>
                  </a:lnTo>
                  <a:lnTo>
                    <a:pt x="23" y="39"/>
                  </a:lnTo>
                  <a:lnTo>
                    <a:pt x="27" y="38"/>
                  </a:lnTo>
                  <a:lnTo>
                    <a:pt x="30" y="35"/>
                  </a:lnTo>
                  <a:lnTo>
                    <a:pt x="33" y="33"/>
                  </a:lnTo>
                  <a:lnTo>
                    <a:pt x="35" y="31"/>
                  </a:lnTo>
                  <a:lnTo>
                    <a:pt x="37" y="27"/>
                  </a:lnTo>
                  <a:lnTo>
                    <a:pt x="38" y="24"/>
                  </a:lnTo>
                  <a:lnTo>
                    <a:pt x="38" y="20"/>
                  </a:lnTo>
                  <a:lnTo>
                    <a:pt x="38" y="16"/>
                  </a:lnTo>
                  <a:lnTo>
                    <a:pt x="37" y="12"/>
                  </a:lnTo>
                  <a:lnTo>
                    <a:pt x="35" y="9"/>
                  </a:lnTo>
                  <a:lnTo>
                    <a:pt x="33" y="6"/>
                  </a:lnTo>
                  <a:lnTo>
                    <a:pt x="30" y="4"/>
                  </a:lnTo>
                  <a:lnTo>
                    <a:pt x="27" y="2"/>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49" name="Freeform 151">
              <a:extLst>
                <a:ext uri="{FF2B5EF4-FFF2-40B4-BE49-F238E27FC236}">
                  <a16:creationId xmlns:a16="http://schemas.microsoft.com/office/drawing/2014/main" id="{084D0E6C-7EB1-2018-FD24-20CC50588EE9}"/>
                </a:ext>
              </a:extLst>
            </p:cNvPr>
            <p:cNvSpPr>
              <a:spLocks/>
            </p:cNvSpPr>
            <p:nvPr/>
          </p:nvSpPr>
          <p:spPr bwMode="auto">
            <a:xfrm>
              <a:off x="7289708" y="5010106"/>
              <a:ext cx="65100" cy="61924"/>
            </a:xfrm>
            <a:custGeom>
              <a:avLst/>
              <a:gdLst>
                <a:gd name="T0" fmla="*/ 2147483646 w 41"/>
                <a:gd name="T1" fmla="*/ 0 h 39"/>
                <a:gd name="T2" fmla="*/ 2147483646 w 41"/>
                <a:gd name="T3" fmla="*/ 0 h 39"/>
                <a:gd name="T4" fmla="*/ 2147483646 w 41"/>
                <a:gd name="T5" fmla="*/ 2147483646 h 39"/>
                <a:gd name="T6" fmla="*/ 2147483646 w 41"/>
                <a:gd name="T7" fmla="*/ 2147483646 h 39"/>
                <a:gd name="T8" fmla="*/ 2147483646 w 41"/>
                <a:gd name="T9" fmla="*/ 2147483646 h 39"/>
                <a:gd name="T10" fmla="*/ 2147483646 w 41"/>
                <a:gd name="T11" fmla="*/ 2147483646 h 39"/>
                <a:gd name="T12" fmla="*/ 2147483646 w 41"/>
                <a:gd name="T13" fmla="*/ 2147483646 h 39"/>
                <a:gd name="T14" fmla="*/ 0 w 41"/>
                <a:gd name="T15" fmla="*/ 2147483646 h 39"/>
                <a:gd name="T16" fmla="*/ 0 w 41"/>
                <a:gd name="T17" fmla="*/ 2147483646 h 39"/>
                <a:gd name="T18" fmla="*/ 0 w 41"/>
                <a:gd name="T19" fmla="*/ 2147483646 h 39"/>
                <a:gd name="T20" fmla="*/ 2147483646 w 41"/>
                <a:gd name="T21" fmla="*/ 2147483646 h 39"/>
                <a:gd name="T22" fmla="*/ 2147483646 w 41"/>
                <a:gd name="T23" fmla="*/ 2147483646 h 39"/>
                <a:gd name="T24" fmla="*/ 2147483646 w 41"/>
                <a:gd name="T25" fmla="*/ 2147483646 h 39"/>
                <a:gd name="T26" fmla="*/ 2147483646 w 41"/>
                <a:gd name="T27" fmla="*/ 2147483646 h 39"/>
                <a:gd name="T28" fmla="*/ 2147483646 w 41"/>
                <a:gd name="T29" fmla="*/ 2147483646 h 39"/>
                <a:gd name="T30" fmla="*/ 2147483646 w 41"/>
                <a:gd name="T31" fmla="*/ 2147483646 h 39"/>
                <a:gd name="T32" fmla="*/ 2147483646 w 41"/>
                <a:gd name="T33" fmla="*/ 2147483646 h 39"/>
                <a:gd name="T34" fmla="*/ 2147483646 w 41"/>
                <a:gd name="T35" fmla="*/ 2147483646 h 39"/>
                <a:gd name="T36" fmla="*/ 2147483646 w 41"/>
                <a:gd name="T37" fmla="*/ 2147483646 h 39"/>
                <a:gd name="T38" fmla="*/ 2147483646 w 41"/>
                <a:gd name="T39" fmla="*/ 2147483646 h 39"/>
                <a:gd name="T40" fmla="*/ 2147483646 w 41"/>
                <a:gd name="T41" fmla="*/ 2147483646 h 39"/>
                <a:gd name="T42" fmla="*/ 2147483646 w 41"/>
                <a:gd name="T43" fmla="*/ 2147483646 h 39"/>
                <a:gd name="T44" fmla="*/ 2147483646 w 41"/>
                <a:gd name="T45" fmla="*/ 2147483646 h 39"/>
                <a:gd name="T46" fmla="*/ 2147483646 w 41"/>
                <a:gd name="T47" fmla="*/ 2147483646 h 39"/>
                <a:gd name="T48" fmla="*/ 2147483646 w 41"/>
                <a:gd name="T49" fmla="*/ 2147483646 h 39"/>
                <a:gd name="T50" fmla="*/ 2147483646 w 41"/>
                <a:gd name="T51" fmla="*/ 2147483646 h 39"/>
                <a:gd name="T52" fmla="*/ 2147483646 w 41"/>
                <a:gd name="T53" fmla="*/ 2147483646 h 39"/>
                <a:gd name="T54" fmla="*/ 2147483646 w 41"/>
                <a:gd name="T55" fmla="*/ 2147483646 h 39"/>
                <a:gd name="T56" fmla="*/ 2147483646 w 41"/>
                <a:gd name="T57" fmla="*/ 2147483646 h 39"/>
                <a:gd name="T58" fmla="*/ 2147483646 w 41"/>
                <a:gd name="T59" fmla="*/ 2147483646 h 39"/>
                <a:gd name="T60" fmla="*/ 2147483646 w 41"/>
                <a:gd name="T61" fmla="*/ 2147483646 h 39"/>
                <a:gd name="T62" fmla="*/ 2147483646 w 41"/>
                <a:gd name="T63" fmla="*/ 0 h 39"/>
                <a:gd name="T64" fmla="*/ 2147483646 w 41"/>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39">
                  <a:moveTo>
                    <a:pt x="20" y="0"/>
                  </a:moveTo>
                  <a:lnTo>
                    <a:pt x="16" y="0"/>
                  </a:lnTo>
                  <a:lnTo>
                    <a:pt x="13" y="2"/>
                  </a:lnTo>
                  <a:lnTo>
                    <a:pt x="9" y="3"/>
                  </a:lnTo>
                  <a:lnTo>
                    <a:pt x="6" y="5"/>
                  </a:lnTo>
                  <a:lnTo>
                    <a:pt x="3" y="9"/>
                  </a:lnTo>
                  <a:lnTo>
                    <a:pt x="2" y="12"/>
                  </a:lnTo>
                  <a:lnTo>
                    <a:pt x="0" y="16"/>
                  </a:lnTo>
                  <a:lnTo>
                    <a:pt x="0" y="19"/>
                  </a:lnTo>
                  <a:lnTo>
                    <a:pt x="0" y="24"/>
                  </a:lnTo>
                  <a:lnTo>
                    <a:pt x="2" y="27"/>
                  </a:lnTo>
                  <a:lnTo>
                    <a:pt x="3" y="31"/>
                  </a:lnTo>
                  <a:lnTo>
                    <a:pt x="6" y="33"/>
                  </a:lnTo>
                  <a:lnTo>
                    <a:pt x="9" y="35"/>
                  </a:lnTo>
                  <a:lnTo>
                    <a:pt x="13" y="38"/>
                  </a:lnTo>
                  <a:lnTo>
                    <a:pt x="16" y="39"/>
                  </a:lnTo>
                  <a:lnTo>
                    <a:pt x="20" y="39"/>
                  </a:lnTo>
                  <a:lnTo>
                    <a:pt x="24" y="39"/>
                  </a:lnTo>
                  <a:lnTo>
                    <a:pt x="28" y="38"/>
                  </a:lnTo>
                  <a:lnTo>
                    <a:pt x="31" y="35"/>
                  </a:lnTo>
                  <a:lnTo>
                    <a:pt x="35" y="33"/>
                  </a:lnTo>
                  <a:lnTo>
                    <a:pt x="37" y="31"/>
                  </a:lnTo>
                  <a:lnTo>
                    <a:pt x="38" y="27"/>
                  </a:lnTo>
                  <a:lnTo>
                    <a:pt x="40" y="24"/>
                  </a:lnTo>
                  <a:lnTo>
                    <a:pt x="41" y="19"/>
                  </a:lnTo>
                  <a:lnTo>
                    <a:pt x="40" y="16"/>
                  </a:lnTo>
                  <a:lnTo>
                    <a:pt x="38" y="12"/>
                  </a:lnTo>
                  <a:lnTo>
                    <a:pt x="37" y="9"/>
                  </a:lnTo>
                  <a:lnTo>
                    <a:pt x="35" y="5"/>
                  </a:lnTo>
                  <a:lnTo>
                    <a:pt x="31" y="3"/>
                  </a:lnTo>
                  <a:lnTo>
                    <a:pt x="28" y="2"/>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50" name="Freeform 152">
              <a:extLst>
                <a:ext uri="{FF2B5EF4-FFF2-40B4-BE49-F238E27FC236}">
                  <a16:creationId xmlns:a16="http://schemas.microsoft.com/office/drawing/2014/main" id="{30C81986-D128-6DC2-1CC0-64A5D4D79740}"/>
                </a:ext>
              </a:extLst>
            </p:cNvPr>
            <p:cNvSpPr>
              <a:spLocks/>
            </p:cNvSpPr>
            <p:nvPr/>
          </p:nvSpPr>
          <p:spPr bwMode="auto">
            <a:xfrm>
              <a:off x="7289708" y="5010106"/>
              <a:ext cx="65100" cy="61924"/>
            </a:xfrm>
            <a:custGeom>
              <a:avLst/>
              <a:gdLst>
                <a:gd name="T0" fmla="*/ 2147483646 w 41"/>
                <a:gd name="T1" fmla="*/ 0 h 39"/>
                <a:gd name="T2" fmla="*/ 2147483646 w 41"/>
                <a:gd name="T3" fmla="*/ 0 h 39"/>
                <a:gd name="T4" fmla="*/ 2147483646 w 41"/>
                <a:gd name="T5" fmla="*/ 2147483646 h 39"/>
                <a:gd name="T6" fmla="*/ 2147483646 w 41"/>
                <a:gd name="T7" fmla="*/ 2147483646 h 39"/>
                <a:gd name="T8" fmla="*/ 2147483646 w 41"/>
                <a:gd name="T9" fmla="*/ 2147483646 h 39"/>
                <a:gd name="T10" fmla="*/ 2147483646 w 41"/>
                <a:gd name="T11" fmla="*/ 2147483646 h 39"/>
                <a:gd name="T12" fmla="*/ 2147483646 w 41"/>
                <a:gd name="T13" fmla="*/ 2147483646 h 39"/>
                <a:gd name="T14" fmla="*/ 0 w 41"/>
                <a:gd name="T15" fmla="*/ 2147483646 h 39"/>
                <a:gd name="T16" fmla="*/ 0 w 41"/>
                <a:gd name="T17" fmla="*/ 2147483646 h 39"/>
                <a:gd name="T18" fmla="*/ 0 w 41"/>
                <a:gd name="T19" fmla="*/ 2147483646 h 39"/>
                <a:gd name="T20" fmla="*/ 2147483646 w 41"/>
                <a:gd name="T21" fmla="*/ 2147483646 h 39"/>
                <a:gd name="T22" fmla="*/ 2147483646 w 41"/>
                <a:gd name="T23" fmla="*/ 2147483646 h 39"/>
                <a:gd name="T24" fmla="*/ 2147483646 w 41"/>
                <a:gd name="T25" fmla="*/ 2147483646 h 39"/>
                <a:gd name="T26" fmla="*/ 2147483646 w 41"/>
                <a:gd name="T27" fmla="*/ 2147483646 h 39"/>
                <a:gd name="T28" fmla="*/ 2147483646 w 41"/>
                <a:gd name="T29" fmla="*/ 2147483646 h 39"/>
                <a:gd name="T30" fmla="*/ 2147483646 w 41"/>
                <a:gd name="T31" fmla="*/ 2147483646 h 39"/>
                <a:gd name="T32" fmla="*/ 2147483646 w 41"/>
                <a:gd name="T33" fmla="*/ 2147483646 h 39"/>
                <a:gd name="T34" fmla="*/ 2147483646 w 41"/>
                <a:gd name="T35" fmla="*/ 2147483646 h 39"/>
                <a:gd name="T36" fmla="*/ 2147483646 w 41"/>
                <a:gd name="T37" fmla="*/ 2147483646 h 39"/>
                <a:gd name="T38" fmla="*/ 2147483646 w 41"/>
                <a:gd name="T39" fmla="*/ 2147483646 h 39"/>
                <a:gd name="T40" fmla="*/ 2147483646 w 41"/>
                <a:gd name="T41" fmla="*/ 2147483646 h 39"/>
                <a:gd name="T42" fmla="*/ 2147483646 w 41"/>
                <a:gd name="T43" fmla="*/ 2147483646 h 39"/>
                <a:gd name="T44" fmla="*/ 2147483646 w 41"/>
                <a:gd name="T45" fmla="*/ 2147483646 h 39"/>
                <a:gd name="T46" fmla="*/ 2147483646 w 41"/>
                <a:gd name="T47" fmla="*/ 2147483646 h 39"/>
                <a:gd name="T48" fmla="*/ 2147483646 w 41"/>
                <a:gd name="T49" fmla="*/ 2147483646 h 39"/>
                <a:gd name="T50" fmla="*/ 2147483646 w 41"/>
                <a:gd name="T51" fmla="*/ 2147483646 h 39"/>
                <a:gd name="T52" fmla="*/ 2147483646 w 41"/>
                <a:gd name="T53" fmla="*/ 2147483646 h 39"/>
                <a:gd name="T54" fmla="*/ 2147483646 w 41"/>
                <a:gd name="T55" fmla="*/ 2147483646 h 39"/>
                <a:gd name="T56" fmla="*/ 2147483646 w 41"/>
                <a:gd name="T57" fmla="*/ 2147483646 h 39"/>
                <a:gd name="T58" fmla="*/ 2147483646 w 41"/>
                <a:gd name="T59" fmla="*/ 2147483646 h 39"/>
                <a:gd name="T60" fmla="*/ 2147483646 w 41"/>
                <a:gd name="T61" fmla="*/ 2147483646 h 39"/>
                <a:gd name="T62" fmla="*/ 2147483646 w 41"/>
                <a:gd name="T63" fmla="*/ 0 h 39"/>
                <a:gd name="T64" fmla="*/ 2147483646 w 41"/>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39">
                  <a:moveTo>
                    <a:pt x="20" y="0"/>
                  </a:moveTo>
                  <a:lnTo>
                    <a:pt x="16" y="0"/>
                  </a:lnTo>
                  <a:lnTo>
                    <a:pt x="13" y="2"/>
                  </a:lnTo>
                  <a:lnTo>
                    <a:pt x="9" y="3"/>
                  </a:lnTo>
                  <a:lnTo>
                    <a:pt x="6" y="5"/>
                  </a:lnTo>
                  <a:lnTo>
                    <a:pt x="3" y="9"/>
                  </a:lnTo>
                  <a:lnTo>
                    <a:pt x="2" y="12"/>
                  </a:lnTo>
                  <a:lnTo>
                    <a:pt x="0" y="16"/>
                  </a:lnTo>
                  <a:lnTo>
                    <a:pt x="0" y="19"/>
                  </a:lnTo>
                  <a:lnTo>
                    <a:pt x="0" y="24"/>
                  </a:lnTo>
                  <a:lnTo>
                    <a:pt x="2" y="27"/>
                  </a:lnTo>
                  <a:lnTo>
                    <a:pt x="3" y="31"/>
                  </a:lnTo>
                  <a:lnTo>
                    <a:pt x="6" y="33"/>
                  </a:lnTo>
                  <a:lnTo>
                    <a:pt x="9" y="35"/>
                  </a:lnTo>
                  <a:lnTo>
                    <a:pt x="13" y="38"/>
                  </a:lnTo>
                  <a:lnTo>
                    <a:pt x="16" y="39"/>
                  </a:lnTo>
                  <a:lnTo>
                    <a:pt x="20" y="39"/>
                  </a:lnTo>
                  <a:lnTo>
                    <a:pt x="24" y="39"/>
                  </a:lnTo>
                  <a:lnTo>
                    <a:pt x="28" y="38"/>
                  </a:lnTo>
                  <a:lnTo>
                    <a:pt x="31" y="35"/>
                  </a:lnTo>
                  <a:lnTo>
                    <a:pt x="35" y="33"/>
                  </a:lnTo>
                  <a:lnTo>
                    <a:pt x="37" y="31"/>
                  </a:lnTo>
                  <a:lnTo>
                    <a:pt x="38" y="27"/>
                  </a:lnTo>
                  <a:lnTo>
                    <a:pt x="40" y="24"/>
                  </a:lnTo>
                  <a:lnTo>
                    <a:pt x="41" y="19"/>
                  </a:lnTo>
                  <a:lnTo>
                    <a:pt x="40" y="16"/>
                  </a:lnTo>
                  <a:lnTo>
                    <a:pt x="38" y="12"/>
                  </a:lnTo>
                  <a:lnTo>
                    <a:pt x="37" y="9"/>
                  </a:lnTo>
                  <a:lnTo>
                    <a:pt x="35" y="5"/>
                  </a:lnTo>
                  <a:lnTo>
                    <a:pt x="31" y="3"/>
                  </a:lnTo>
                  <a:lnTo>
                    <a:pt x="28" y="2"/>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51" name="Freeform 153">
              <a:extLst>
                <a:ext uri="{FF2B5EF4-FFF2-40B4-BE49-F238E27FC236}">
                  <a16:creationId xmlns:a16="http://schemas.microsoft.com/office/drawing/2014/main" id="{641A56B4-E37F-0066-DC4F-A2431DD8A8FB}"/>
                </a:ext>
              </a:extLst>
            </p:cNvPr>
            <p:cNvSpPr>
              <a:spLocks/>
            </p:cNvSpPr>
            <p:nvPr/>
          </p:nvSpPr>
          <p:spPr bwMode="auto">
            <a:xfrm>
              <a:off x="5976595" y="5303849"/>
              <a:ext cx="61925" cy="60337"/>
            </a:xfrm>
            <a:custGeom>
              <a:avLst/>
              <a:gdLst>
                <a:gd name="T0" fmla="*/ 2147483646 w 39"/>
                <a:gd name="T1" fmla="*/ 0 h 38"/>
                <a:gd name="T2" fmla="*/ 2147483646 w 39"/>
                <a:gd name="T3" fmla="*/ 0 h 38"/>
                <a:gd name="T4" fmla="*/ 2147483646 w 39"/>
                <a:gd name="T5" fmla="*/ 2147483646 h 38"/>
                <a:gd name="T6" fmla="*/ 2147483646 w 39"/>
                <a:gd name="T7" fmla="*/ 2147483646 h 38"/>
                <a:gd name="T8" fmla="*/ 2147483646 w 39"/>
                <a:gd name="T9" fmla="*/ 2147483646 h 38"/>
                <a:gd name="T10" fmla="*/ 2147483646 w 39"/>
                <a:gd name="T11" fmla="*/ 2147483646 h 38"/>
                <a:gd name="T12" fmla="*/ 2147483646 w 39"/>
                <a:gd name="T13" fmla="*/ 2147483646 h 38"/>
                <a:gd name="T14" fmla="*/ 0 w 39"/>
                <a:gd name="T15" fmla="*/ 2147483646 h 38"/>
                <a:gd name="T16" fmla="*/ 0 w 39"/>
                <a:gd name="T17" fmla="*/ 2147483646 h 38"/>
                <a:gd name="T18" fmla="*/ 0 w 39"/>
                <a:gd name="T19" fmla="*/ 2147483646 h 38"/>
                <a:gd name="T20" fmla="*/ 2147483646 w 39"/>
                <a:gd name="T21" fmla="*/ 2147483646 h 38"/>
                <a:gd name="T22" fmla="*/ 2147483646 w 39"/>
                <a:gd name="T23" fmla="*/ 2147483646 h 38"/>
                <a:gd name="T24" fmla="*/ 2147483646 w 39"/>
                <a:gd name="T25" fmla="*/ 2147483646 h 38"/>
                <a:gd name="T26" fmla="*/ 2147483646 w 39"/>
                <a:gd name="T27" fmla="*/ 2147483646 h 38"/>
                <a:gd name="T28" fmla="*/ 2147483646 w 39"/>
                <a:gd name="T29" fmla="*/ 2147483646 h 38"/>
                <a:gd name="T30" fmla="*/ 2147483646 w 39"/>
                <a:gd name="T31" fmla="*/ 2147483646 h 38"/>
                <a:gd name="T32" fmla="*/ 2147483646 w 39"/>
                <a:gd name="T33" fmla="*/ 2147483646 h 38"/>
                <a:gd name="T34" fmla="*/ 2147483646 w 39"/>
                <a:gd name="T35" fmla="*/ 2147483646 h 38"/>
                <a:gd name="T36" fmla="*/ 2147483646 w 39"/>
                <a:gd name="T37" fmla="*/ 2147483646 h 38"/>
                <a:gd name="T38" fmla="*/ 2147483646 w 39"/>
                <a:gd name="T39" fmla="*/ 2147483646 h 38"/>
                <a:gd name="T40" fmla="*/ 2147483646 w 39"/>
                <a:gd name="T41" fmla="*/ 2147483646 h 38"/>
                <a:gd name="T42" fmla="*/ 2147483646 w 39"/>
                <a:gd name="T43" fmla="*/ 2147483646 h 38"/>
                <a:gd name="T44" fmla="*/ 2147483646 w 39"/>
                <a:gd name="T45" fmla="*/ 2147483646 h 38"/>
                <a:gd name="T46" fmla="*/ 2147483646 w 39"/>
                <a:gd name="T47" fmla="*/ 2147483646 h 38"/>
                <a:gd name="T48" fmla="*/ 2147483646 w 39"/>
                <a:gd name="T49" fmla="*/ 2147483646 h 38"/>
                <a:gd name="T50" fmla="*/ 2147483646 w 39"/>
                <a:gd name="T51" fmla="*/ 2147483646 h 38"/>
                <a:gd name="T52" fmla="*/ 2147483646 w 39"/>
                <a:gd name="T53" fmla="*/ 2147483646 h 38"/>
                <a:gd name="T54" fmla="*/ 2147483646 w 39"/>
                <a:gd name="T55" fmla="*/ 2147483646 h 38"/>
                <a:gd name="T56" fmla="*/ 2147483646 w 39"/>
                <a:gd name="T57" fmla="*/ 2147483646 h 38"/>
                <a:gd name="T58" fmla="*/ 2147483646 w 39"/>
                <a:gd name="T59" fmla="*/ 2147483646 h 38"/>
                <a:gd name="T60" fmla="*/ 2147483646 w 39"/>
                <a:gd name="T61" fmla="*/ 2147483646 h 38"/>
                <a:gd name="T62" fmla="*/ 2147483646 w 39"/>
                <a:gd name="T63" fmla="*/ 0 h 38"/>
                <a:gd name="T64" fmla="*/ 2147483646 w 39"/>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38">
                  <a:moveTo>
                    <a:pt x="19" y="0"/>
                  </a:moveTo>
                  <a:lnTo>
                    <a:pt x="15" y="0"/>
                  </a:lnTo>
                  <a:lnTo>
                    <a:pt x="12" y="1"/>
                  </a:lnTo>
                  <a:lnTo>
                    <a:pt x="8" y="3"/>
                  </a:lnTo>
                  <a:lnTo>
                    <a:pt x="6" y="5"/>
                  </a:lnTo>
                  <a:lnTo>
                    <a:pt x="4" y="8"/>
                  </a:lnTo>
                  <a:lnTo>
                    <a:pt x="1" y="11"/>
                  </a:lnTo>
                  <a:lnTo>
                    <a:pt x="0" y="15"/>
                  </a:lnTo>
                  <a:lnTo>
                    <a:pt x="0" y="19"/>
                  </a:lnTo>
                  <a:lnTo>
                    <a:pt x="0" y="23"/>
                  </a:lnTo>
                  <a:lnTo>
                    <a:pt x="1" y="26"/>
                  </a:lnTo>
                  <a:lnTo>
                    <a:pt x="4" y="30"/>
                  </a:lnTo>
                  <a:lnTo>
                    <a:pt x="6" y="32"/>
                  </a:lnTo>
                  <a:lnTo>
                    <a:pt x="8" y="35"/>
                  </a:lnTo>
                  <a:lnTo>
                    <a:pt x="12" y="37"/>
                  </a:lnTo>
                  <a:lnTo>
                    <a:pt x="15" y="38"/>
                  </a:lnTo>
                  <a:lnTo>
                    <a:pt x="19" y="38"/>
                  </a:lnTo>
                  <a:lnTo>
                    <a:pt x="23" y="38"/>
                  </a:lnTo>
                  <a:lnTo>
                    <a:pt x="27" y="37"/>
                  </a:lnTo>
                  <a:lnTo>
                    <a:pt x="30" y="35"/>
                  </a:lnTo>
                  <a:lnTo>
                    <a:pt x="33" y="32"/>
                  </a:lnTo>
                  <a:lnTo>
                    <a:pt x="35" y="30"/>
                  </a:lnTo>
                  <a:lnTo>
                    <a:pt x="37" y="26"/>
                  </a:lnTo>
                  <a:lnTo>
                    <a:pt x="39" y="23"/>
                  </a:lnTo>
                  <a:lnTo>
                    <a:pt x="39" y="19"/>
                  </a:lnTo>
                  <a:lnTo>
                    <a:pt x="39" y="15"/>
                  </a:lnTo>
                  <a:lnTo>
                    <a:pt x="37" y="11"/>
                  </a:lnTo>
                  <a:lnTo>
                    <a:pt x="35" y="8"/>
                  </a:lnTo>
                  <a:lnTo>
                    <a:pt x="33" y="5"/>
                  </a:lnTo>
                  <a:lnTo>
                    <a:pt x="30" y="3"/>
                  </a:lnTo>
                  <a:lnTo>
                    <a:pt x="27" y="1"/>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52" name="Freeform 154">
              <a:extLst>
                <a:ext uri="{FF2B5EF4-FFF2-40B4-BE49-F238E27FC236}">
                  <a16:creationId xmlns:a16="http://schemas.microsoft.com/office/drawing/2014/main" id="{88D626BB-37F6-ED92-E776-ACB94CA9D00C}"/>
                </a:ext>
              </a:extLst>
            </p:cNvPr>
            <p:cNvSpPr>
              <a:spLocks/>
            </p:cNvSpPr>
            <p:nvPr/>
          </p:nvSpPr>
          <p:spPr bwMode="auto">
            <a:xfrm>
              <a:off x="5976595" y="5303849"/>
              <a:ext cx="61925" cy="60337"/>
            </a:xfrm>
            <a:custGeom>
              <a:avLst/>
              <a:gdLst>
                <a:gd name="T0" fmla="*/ 2147483646 w 39"/>
                <a:gd name="T1" fmla="*/ 0 h 38"/>
                <a:gd name="T2" fmla="*/ 2147483646 w 39"/>
                <a:gd name="T3" fmla="*/ 0 h 38"/>
                <a:gd name="T4" fmla="*/ 2147483646 w 39"/>
                <a:gd name="T5" fmla="*/ 2147483646 h 38"/>
                <a:gd name="T6" fmla="*/ 2147483646 w 39"/>
                <a:gd name="T7" fmla="*/ 2147483646 h 38"/>
                <a:gd name="T8" fmla="*/ 2147483646 w 39"/>
                <a:gd name="T9" fmla="*/ 2147483646 h 38"/>
                <a:gd name="T10" fmla="*/ 2147483646 w 39"/>
                <a:gd name="T11" fmla="*/ 2147483646 h 38"/>
                <a:gd name="T12" fmla="*/ 2147483646 w 39"/>
                <a:gd name="T13" fmla="*/ 2147483646 h 38"/>
                <a:gd name="T14" fmla="*/ 0 w 39"/>
                <a:gd name="T15" fmla="*/ 2147483646 h 38"/>
                <a:gd name="T16" fmla="*/ 0 w 39"/>
                <a:gd name="T17" fmla="*/ 2147483646 h 38"/>
                <a:gd name="T18" fmla="*/ 0 w 39"/>
                <a:gd name="T19" fmla="*/ 2147483646 h 38"/>
                <a:gd name="T20" fmla="*/ 2147483646 w 39"/>
                <a:gd name="T21" fmla="*/ 2147483646 h 38"/>
                <a:gd name="T22" fmla="*/ 2147483646 w 39"/>
                <a:gd name="T23" fmla="*/ 2147483646 h 38"/>
                <a:gd name="T24" fmla="*/ 2147483646 w 39"/>
                <a:gd name="T25" fmla="*/ 2147483646 h 38"/>
                <a:gd name="T26" fmla="*/ 2147483646 w 39"/>
                <a:gd name="T27" fmla="*/ 2147483646 h 38"/>
                <a:gd name="T28" fmla="*/ 2147483646 w 39"/>
                <a:gd name="T29" fmla="*/ 2147483646 h 38"/>
                <a:gd name="T30" fmla="*/ 2147483646 w 39"/>
                <a:gd name="T31" fmla="*/ 2147483646 h 38"/>
                <a:gd name="T32" fmla="*/ 2147483646 w 39"/>
                <a:gd name="T33" fmla="*/ 2147483646 h 38"/>
                <a:gd name="T34" fmla="*/ 2147483646 w 39"/>
                <a:gd name="T35" fmla="*/ 2147483646 h 38"/>
                <a:gd name="T36" fmla="*/ 2147483646 w 39"/>
                <a:gd name="T37" fmla="*/ 2147483646 h 38"/>
                <a:gd name="T38" fmla="*/ 2147483646 w 39"/>
                <a:gd name="T39" fmla="*/ 2147483646 h 38"/>
                <a:gd name="T40" fmla="*/ 2147483646 w 39"/>
                <a:gd name="T41" fmla="*/ 2147483646 h 38"/>
                <a:gd name="T42" fmla="*/ 2147483646 w 39"/>
                <a:gd name="T43" fmla="*/ 2147483646 h 38"/>
                <a:gd name="T44" fmla="*/ 2147483646 w 39"/>
                <a:gd name="T45" fmla="*/ 2147483646 h 38"/>
                <a:gd name="T46" fmla="*/ 2147483646 w 39"/>
                <a:gd name="T47" fmla="*/ 2147483646 h 38"/>
                <a:gd name="T48" fmla="*/ 2147483646 w 39"/>
                <a:gd name="T49" fmla="*/ 2147483646 h 38"/>
                <a:gd name="T50" fmla="*/ 2147483646 w 39"/>
                <a:gd name="T51" fmla="*/ 2147483646 h 38"/>
                <a:gd name="T52" fmla="*/ 2147483646 w 39"/>
                <a:gd name="T53" fmla="*/ 2147483646 h 38"/>
                <a:gd name="T54" fmla="*/ 2147483646 w 39"/>
                <a:gd name="T55" fmla="*/ 2147483646 h 38"/>
                <a:gd name="T56" fmla="*/ 2147483646 w 39"/>
                <a:gd name="T57" fmla="*/ 2147483646 h 38"/>
                <a:gd name="T58" fmla="*/ 2147483646 w 39"/>
                <a:gd name="T59" fmla="*/ 2147483646 h 38"/>
                <a:gd name="T60" fmla="*/ 2147483646 w 39"/>
                <a:gd name="T61" fmla="*/ 2147483646 h 38"/>
                <a:gd name="T62" fmla="*/ 2147483646 w 39"/>
                <a:gd name="T63" fmla="*/ 0 h 38"/>
                <a:gd name="T64" fmla="*/ 2147483646 w 39"/>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38">
                  <a:moveTo>
                    <a:pt x="19" y="0"/>
                  </a:moveTo>
                  <a:lnTo>
                    <a:pt x="15" y="0"/>
                  </a:lnTo>
                  <a:lnTo>
                    <a:pt x="12" y="1"/>
                  </a:lnTo>
                  <a:lnTo>
                    <a:pt x="8" y="3"/>
                  </a:lnTo>
                  <a:lnTo>
                    <a:pt x="6" y="5"/>
                  </a:lnTo>
                  <a:lnTo>
                    <a:pt x="4" y="8"/>
                  </a:lnTo>
                  <a:lnTo>
                    <a:pt x="1" y="11"/>
                  </a:lnTo>
                  <a:lnTo>
                    <a:pt x="0" y="15"/>
                  </a:lnTo>
                  <a:lnTo>
                    <a:pt x="0" y="19"/>
                  </a:lnTo>
                  <a:lnTo>
                    <a:pt x="0" y="23"/>
                  </a:lnTo>
                  <a:lnTo>
                    <a:pt x="1" y="26"/>
                  </a:lnTo>
                  <a:lnTo>
                    <a:pt x="4" y="30"/>
                  </a:lnTo>
                  <a:lnTo>
                    <a:pt x="6" y="32"/>
                  </a:lnTo>
                  <a:lnTo>
                    <a:pt x="8" y="35"/>
                  </a:lnTo>
                  <a:lnTo>
                    <a:pt x="12" y="37"/>
                  </a:lnTo>
                  <a:lnTo>
                    <a:pt x="15" y="38"/>
                  </a:lnTo>
                  <a:lnTo>
                    <a:pt x="19" y="38"/>
                  </a:lnTo>
                  <a:lnTo>
                    <a:pt x="23" y="38"/>
                  </a:lnTo>
                  <a:lnTo>
                    <a:pt x="27" y="37"/>
                  </a:lnTo>
                  <a:lnTo>
                    <a:pt x="30" y="35"/>
                  </a:lnTo>
                  <a:lnTo>
                    <a:pt x="33" y="32"/>
                  </a:lnTo>
                  <a:lnTo>
                    <a:pt x="35" y="30"/>
                  </a:lnTo>
                  <a:lnTo>
                    <a:pt x="37" y="26"/>
                  </a:lnTo>
                  <a:lnTo>
                    <a:pt x="39" y="23"/>
                  </a:lnTo>
                  <a:lnTo>
                    <a:pt x="39" y="19"/>
                  </a:lnTo>
                  <a:lnTo>
                    <a:pt x="39" y="15"/>
                  </a:lnTo>
                  <a:lnTo>
                    <a:pt x="37" y="11"/>
                  </a:lnTo>
                  <a:lnTo>
                    <a:pt x="35" y="8"/>
                  </a:lnTo>
                  <a:lnTo>
                    <a:pt x="33" y="5"/>
                  </a:lnTo>
                  <a:lnTo>
                    <a:pt x="30" y="3"/>
                  </a:lnTo>
                  <a:lnTo>
                    <a:pt x="27" y="1"/>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 name="Rectangle 155">
              <a:extLst>
                <a:ext uri="{FF2B5EF4-FFF2-40B4-BE49-F238E27FC236}">
                  <a16:creationId xmlns:a16="http://schemas.microsoft.com/office/drawing/2014/main" id="{2295C0F1-CFF4-9FB6-0B04-785489120042}"/>
                </a:ext>
              </a:extLst>
            </p:cNvPr>
            <p:cNvSpPr>
              <a:spLocks noRot="1" noChangeAspect="1" noMove="1" noResize="1" noEditPoints="1" noAdjustHandles="1" noChangeArrowheads="1" noChangeShapeType="1" noTextEdit="1"/>
            </p:cNvSpPr>
            <p:nvPr/>
          </p:nvSpPr>
          <p:spPr bwMode="auto">
            <a:xfrm>
              <a:off x="6716511" y="6326395"/>
              <a:ext cx="275770" cy="369403"/>
            </a:xfrm>
            <a:prstGeom prst="rect">
              <a:avLst/>
            </a:prstGeom>
            <a:blipFill rotWithShape="1">
              <a:blip r:embed="rId9"/>
              <a:stretch>
                <a:fillRect l="-10870" r="-13043" b="-1639"/>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sp>
          <p:nvSpPr>
            <p:cNvPr id="40054" name="Rectangle 164">
              <a:extLst>
                <a:ext uri="{FF2B5EF4-FFF2-40B4-BE49-F238E27FC236}">
                  <a16:creationId xmlns:a16="http://schemas.microsoft.com/office/drawing/2014/main" id="{44CD6D09-18CD-472B-B463-5E5F5C528001}"/>
                </a:ext>
              </a:extLst>
            </p:cNvPr>
            <p:cNvSpPr>
              <a:spLocks noChangeArrowheads="1"/>
            </p:cNvSpPr>
            <p:nvPr/>
          </p:nvSpPr>
          <p:spPr bwMode="auto">
            <a:xfrm>
              <a:off x="4849254" y="6286700"/>
              <a:ext cx="11862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000000"/>
                  </a:solidFill>
                  <a:latin typeface="微软雅黑" panose="020B0503020204020204" pitchFamily="34" charset="-122"/>
                  <a:ea typeface="微软雅黑" panose="020B0503020204020204" pitchFamily="34" charset="-122"/>
                  <a:cs typeface="Arial" panose="020B0604020202020204" pitchFamily="34" charset="0"/>
                </a:rPr>
                <a:t>0</a:t>
              </a:r>
              <a:endParaRPr lang="en-US" altLang="zh-CN" sz="1800" b="1">
                <a:latin typeface="微软雅黑" panose="020B0503020204020204" pitchFamily="34" charset="-122"/>
                <a:ea typeface="微软雅黑" panose="020B0503020204020204" pitchFamily="34" charset="-122"/>
                <a:cs typeface="Arial" panose="020B0604020202020204" pitchFamily="34" charset="0"/>
              </a:endParaRPr>
            </a:p>
          </p:txBody>
        </p:sp>
        <p:sp>
          <p:nvSpPr>
            <p:cNvPr id="40055" name="Freeform 165">
              <a:extLst>
                <a:ext uri="{FF2B5EF4-FFF2-40B4-BE49-F238E27FC236}">
                  <a16:creationId xmlns:a16="http://schemas.microsoft.com/office/drawing/2014/main" id="{8798FFCB-DAB4-D465-7AAE-787D9FA9DA9C}"/>
                </a:ext>
              </a:extLst>
            </p:cNvPr>
            <p:cNvSpPr>
              <a:spLocks/>
            </p:cNvSpPr>
            <p:nvPr/>
          </p:nvSpPr>
          <p:spPr bwMode="auto">
            <a:xfrm>
              <a:off x="5387519" y="5030748"/>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0"/>
                  </a:lnTo>
                  <a:lnTo>
                    <a:pt x="11" y="1"/>
                  </a:lnTo>
                  <a:lnTo>
                    <a:pt x="8" y="4"/>
                  </a:lnTo>
                  <a:lnTo>
                    <a:pt x="5" y="6"/>
                  </a:lnTo>
                  <a:lnTo>
                    <a:pt x="3" y="10"/>
                  </a:lnTo>
                  <a:lnTo>
                    <a:pt x="1" y="13"/>
                  </a:lnTo>
                  <a:lnTo>
                    <a:pt x="0" y="17"/>
                  </a:lnTo>
                  <a:lnTo>
                    <a:pt x="0" y="20"/>
                  </a:lnTo>
                  <a:lnTo>
                    <a:pt x="0" y="25"/>
                  </a:lnTo>
                  <a:lnTo>
                    <a:pt x="1" y="28"/>
                  </a:lnTo>
                  <a:lnTo>
                    <a:pt x="3" y="32"/>
                  </a:lnTo>
                  <a:lnTo>
                    <a:pt x="5" y="34"/>
                  </a:lnTo>
                  <a:lnTo>
                    <a:pt x="8" y="36"/>
                  </a:lnTo>
                  <a:lnTo>
                    <a:pt x="11" y="39"/>
                  </a:lnTo>
                  <a:lnTo>
                    <a:pt x="15" y="40"/>
                  </a:lnTo>
                  <a:lnTo>
                    <a:pt x="19" y="40"/>
                  </a:lnTo>
                  <a:lnTo>
                    <a:pt x="23" y="40"/>
                  </a:lnTo>
                  <a:lnTo>
                    <a:pt x="26" y="39"/>
                  </a:lnTo>
                  <a:lnTo>
                    <a:pt x="30" y="36"/>
                  </a:lnTo>
                  <a:lnTo>
                    <a:pt x="32" y="34"/>
                  </a:lnTo>
                  <a:lnTo>
                    <a:pt x="36" y="32"/>
                  </a:lnTo>
                  <a:lnTo>
                    <a:pt x="37" y="28"/>
                  </a:lnTo>
                  <a:lnTo>
                    <a:pt x="38" y="25"/>
                  </a:lnTo>
                  <a:lnTo>
                    <a:pt x="38" y="20"/>
                  </a:lnTo>
                  <a:lnTo>
                    <a:pt x="38" y="17"/>
                  </a:lnTo>
                  <a:lnTo>
                    <a:pt x="37" y="13"/>
                  </a:lnTo>
                  <a:lnTo>
                    <a:pt x="36" y="10"/>
                  </a:lnTo>
                  <a:lnTo>
                    <a:pt x="32" y="6"/>
                  </a:lnTo>
                  <a:lnTo>
                    <a:pt x="30" y="4"/>
                  </a:lnTo>
                  <a:lnTo>
                    <a:pt x="26" y="1"/>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56" name="Freeform 166">
              <a:extLst>
                <a:ext uri="{FF2B5EF4-FFF2-40B4-BE49-F238E27FC236}">
                  <a16:creationId xmlns:a16="http://schemas.microsoft.com/office/drawing/2014/main" id="{80540241-A6AB-3A82-2EE0-E54F34358ED3}"/>
                </a:ext>
              </a:extLst>
            </p:cNvPr>
            <p:cNvSpPr>
              <a:spLocks/>
            </p:cNvSpPr>
            <p:nvPr/>
          </p:nvSpPr>
          <p:spPr bwMode="auto">
            <a:xfrm>
              <a:off x="5387519" y="5030748"/>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0"/>
                  </a:lnTo>
                  <a:lnTo>
                    <a:pt x="11" y="1"/>
                  </a:lnTo>
                  <a:lnTo>
                    <a:pt x="8" y="4"/>
                  </a:lnTo>
                  <a:lnTo>
                    <a:pt x="5" y="6"/>
                  </a:lnTo>
                  <a:lnTo>
                    <a:pt x="3" y="10"/>
                  </a:lnTo>
                  <a:lnTo>
                    <a:pt x="1" y="13"/>
                  </a:lnTo>
                  <a:lnTo>
                    <a:pt x="0" y="17"/>
                  </a:lnTo>
                  <a:lnTo>
                    <a:pt x="0" y="20"/>
                  </a:lnTo>
                  <a:lnTo>
                    <a:pt x="0" y="25"/>
                  </a:lnTo>
                  <a:lnTo>
                    <a:pt x="1" y="28"/>
                  </a:lnTo>
                  <a:lnTo>
                    <a:pt x="3" y="32"/>
                  </a:lnTo>
                  <a:lnTo>
                    <a:pt x="5" y="34"/>
                  </a:lnTo>
                  <a:lnTo>
                    <a:pt x="8" y="36"/>
                  </a:lnTo>
                  <a:lnTo>
                    <a:pt x="11" y="39"/>
                  </a:lnTo>
                  <a:lnTo>
                    <a:pt x="15" y="40"/>
                  </a:lnTo>
                  <a:lnTo>
                    <a:pt x="19" y="40"/>
                  </a:lnTo>
                  <a:lnTo>
                    <a:pt x="23" y="40"/>
                  </a:lnTo>
                  <a:lnTo>
                    <a:pt x="26" y="39"/>
                  </a:lnTo>
                  <a:lnTo>
                    <a:pt x="30" y="36"/>
                  </a:lnTo>
                  <a:lnTo>
                    <a:pt x="32" y="34"/>
                  </a:lnTo>
                  <a:lnTo>
                    <a:pt x="36" y="32"/>
                  </a:lnTo>
                  <a:lnTo>
                    <a:pt x="37" y="28"/>
                  </a:lnTo>
                  <a:lnTo>
                    <a:pt x="38" y="25"/>
                  </a:lnTo>
                  <a:lnTo>
                    <a:pt x="38" y="20"/>
                  </a:lnTo>
                  <a:lnTo>
                    <a:pt x="38" y="17"/>
                  </a:lnTo>
                  <a:lnTo>
                    <a:pt x="37" y="13"/>
                  </a:lnTo>
                  <a:lnTo>
                    <a:pt x="36" y="10"/>
                  </a:lnTo>
                  <a:lnTo>
                    <a:pt x="32" y="6"/>
                  </a:lnTo>
                  <a:lnTo>
                    <a:pt x="30" y="4"/>
                  </a:lnTo>
                  <a:lnTo>
                    <a:pt x="26" y="1"/>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57" name="Freeform 167">
              <a:extLst>
                <a:ext uri="{FF2B5EF4-FFF2-40B4-BE49-F238E27FC236}">
                  <a16:creationId xmlns:a16="http://schemas.microsoft.com/office/drawing/2014/main" id="{B1DCE859-C83C-D626-99AC-002C362E6DE4}"/>
                </a:ext>
              </a:extLst>
            </p:cNvPr>
            <p:cNvSpPr>
              <a:spLocks noEditPoints="1"/>
            </p:cNvSpPr>
            <p:nvPr/>
          </p:nvSpPr>
          <p:spPr bwMode="auto">
            <a:xfrm>
              <a:off x="5062019" y="6281936"/>
              <a:ext cx="1856142" cy="60337"/>
            </a:xfrm>
            <a:custGeom>
              <a:avLst/>
              <a:gdLst>
                <a:gd name="T0" fmla="*/ 0 w 1169"/>
                <a:gd name="T1" fmla="*/ 2147483646 h 38"/>
                <a:gd name="T2" fmla="*/ 2147483646 w 1169"/>
                <a:gd name="T3" fmla="*/ 2147483646 h 38"/>
                <a:gd name="T4" fmla="*/ 2147483646 w 1169"/>
                <a:gd name="T5" fmla="*/ 2147483646 h 38"/>
                <a:gd name="T6" fmla="*/ 0 w 1169"/>
                <a:gd name="T7" fmla="*/ 2147483646 h 38"/>
                <a:gd name="T8" fmla="*/ 0 w 1169"/>
                <a:gd name="T9" fmla="*/ 2147483646 h 38"/>
                <a:gd name="T10" fmla="*/ 2147483646 w 1169"/>
                <a:gd name="T11" fmla="*/ 0 h 38"/>
                <a:gd name="T12" fmla="*/ 2147483646 w 1169"/>
                <a:gd name="T13" fmla="*/ 2147483646 h 38"/>
                <a:gd name="T14" fmla="*/ 2147483646 w 1169"/>
                <a:gd name="T15" fmla="*/ 2147483646 h 38"/>
                <a:gd name="T16" fmla="*/ 2147483646 w 1169"/>
                <a:gd name="T17" fmla="*/ 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69" h="38">
                  <a:moveTo>
                    <a:pt x="0" y="9"/>
                  </a:moveTo>
                  <a:lnTo>
                    <a:pt x="1121" y="9"/>
                  </a:lnTo>
                  <a:lnTo>
                    <a:pt x="1121" y="29"/>
                  </a:lnTo>
                  <a:lnTo>
                    <a:pt x="0" y="29"/>
                  </a:lnTo>
                  <a:lnTo>
                    <a:pt x="0" y="9"/>
                  </a:lnTo>
                  <a:close/>
                  <a:moveTo>
                    <a:pt x="1111" y="0"/>
                  </a:moveTo>
                  <a:lnTo>
                    <a:pt x="1169" y="20"/>
                  </a:lnTo>
                  <a:lnTo>
                    <a:pt x="1111" y="38"/>
                  </a:lnTo>
                  <a:lnTo>
                    <a:pt x="1111" y="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58" name="Line 168">
              <a:extLst>
                <a:ext uri="{FF2B5EF4-FFF2-40B4-BE49-F238E27FC236}">
                  <a16:creationId xmlns:a16="http://schemas.microsoft.com/office/drawing/2014/main" id="{3B16AD16-8C04-A5D6-F002-90200129889C}"/>
                </a:ext>
              </a:extLst>
            </p:cNvPr>
            <p:cNvSpPr>
              <a:spLocks noChangeShapeType="1"/>
            </p:cNvSpPr>
            <p:nvPr/>
          </p:nvSpPr>
          <p:spPr bwMode="auto">
            <a:xfrm>
              <a:off x="5878151" y="3828780"/>
              <a:ext cx="1857730" cy="0"/>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59" name="Line 169">
              <a:extLst>
                <a:ext uri="{FF2B5EF4-FFF2-40B4-BE49-F238E27FC236}">
                  <a16:creationId xmlns:a16="http://schemas.microsoft.com/office/drawing/2014/main" id="{55097EF2-54D4-97F1-D186-BA3E5A3BB1D1}"/>
                </a:ext>
              </a:extLst>
            </p:cNvPr>
            <p:cNvSpPr>
              <a:spLocks noChangeShapeType="1"/>
            </p:cNvSpPr>
            <p:nvPr/>
          </p:nvSpPr>
          <p:spPr bwMode="auto">
            <a:xfrm>
              <a:off x="5066783" y="4433733"/>
              <a:ext cx="1856142" cy="0"/>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60" name="Freeform 170">
              <a:extLst>
                <a:ext uri="{FF2B5EF4-FFF2-40B4-BE49-F238E27FC236}">
                  <a16:creationId xmlns:a16="http://schemas.microsoft.com/office/drawing/2014/main" id="{7AB60BAD-FB76-5DA8-3512-91EE2FB51FE8}"/>
                </a:ext>
              </a:extLst>
            </p:cNvPr>
            <p:cNvSpPr>
              <a:spLocks noEditPoints="1"/>
            </p:cNvSpPr>
            <p:nvPr/>
          </p:nvSpPr>
          <p:spPr bwMode="auto">
            <a:xfrm>
              <a:off x="5873387" y="5665869"/>
              <a:ext cx="1824386" cy="11114"/>
            </a:xfrm>
            <a:custGeom>
              <a:avLst/>
              <a:gdLst>
                <a:gd name="T0" fmla="*/ 2147483646 w 1149"/>
                <a:gd name="T1" fmla="*/ 2147483646 h 7"/>
                <a:gd name="T2" fmla="*/ 0 w 1149"/>
                <a:gd name="T3" fmla="*/ 2147483646 h 7"/>
                <a:gd name="T4" fmla="*/ 2147483646 w 1149"/>
                <a:gd name="T5" fmla="*/ 2147483646 h 7"/>
                <a:gd name="T6" fmla="*/ 2147483646 w 1149"/>
                <a:gd name="T7" fmla="*/ 2147483646 h 7"/>
                <a:gd name="T8" fmla="*/ 2147483646 w 1149"/>
                <a:gd name="T9" fmla="*/ 0 h 7"/>
                <a:gd name="T10" fmla="*/ 2147483646 w 1149"/>
                <a:gd name="T11" fmla="*/ 2147483646 h 7"/>
                <a:gd name="T12" fmla="*/ 2147483646 w 1149"/>
                <a:gd name="T13" fmla="*/ 2147483646 h 7"/>
                <a:gd name="T14" fmla="*/ 2147483646 w 1149"/>
                <a:gd name="T15" fmla="*/ 2147483646 h 7"/>
                <a:gd name="T16" fmla="*/ 2147483646 w 1149"/>
                <a:gd name="T17" fmla="*/ 2147483646 h 7"/>
                <a:gd name="T18" fmla="*/ 2147483646 w 1149"/>
                <a:gd name="T19" fmla="*/ 0 h 7"/>
                <a:gd name="T20" fmla="*/ 2147483646 w 1149"/>
                <a:gd name="T21" fmla="*/ 2147483646 h 7"/>
                <a:gd name="T22" fmla="*/ 2147483646 w 1149"/>
                <a:gd name="T23" fmla="*/ 2147483646 h 7"/>
                <a:gd name="T24" fmla="*/ 2147483646 w 1149"/>
                <a:gd name="T25" fmla="*/ 2147483646 h 7"/>
                <a:gd name="T26" fmla="*/ 2147483646 w 1149"/>
                <a:gd name="T27" fmla="*/ 2147483646 h 7"/>
                <a:gd name="T28" fmla="*/ 2147483646 w 1149"/>
                <a:gd name="T29" fmla="*/ 0 h 7"/>
                <a:gd name="T30" fmla="*/ 2147483646 w 1149"/>
                <a:gd name="T31" fmla="*/ 2147483646 h 7"/>
                <a:gd name="T32" fmla="*/ 2147483646 w 1149"/>
                <a:gd name="T33" fmla="*/ 2147483646 h 7"/>
                <a:gd name="T34" fmla="*/ 2147483646 w 1149"/>
                <a:gd name="T35" fmla="*/ 2147483646 h 7"/>
                <a:gd name="T36" fmla="*/ 2147483646 w 1149"/>
                <a:gd name="T37" fmla="*/ 2147483646 h 7"/>
                <a:gd name="T38" fmla="*/ 2147483646 w 1149"/>
                <a:gd name="T39" fmla="*/ 0 h 7"/>
                <a:gd name="T40" fmla="*/ 2147483646 w 1149"/>
                <a:gd name="T41" fmla="*/ 2147483646 h 7"/>
                <a:gd name="T42" fmla="*/ 2147483646 w 1149"/>
                <a:gd name="T43" fmla="*/ 2147483646 h 7"/>
                <a:gd name="T44" fmla="*/ 2147483646 w 1149"/>
                <a:gd name="T45" fmla="*/ 2147483646 h 7"/>
                <a:gd name="T46" fmla="*/ 2147483646 w 1149"/>
                <a:gd name="T47" fmla="*/ 2147483646 h 7"/>
                <a:gd name="T48" fmla="*/ 2147483646 w 1149"/>
                <a:gd name="T49" fmla="*/ 0 h 7"/>
                <a:gd name="T50" fmla="*/ 2147483646 w 1149"/>
                <a:gd name="T51" fmla="*/ 2147483646 h 7"/>
                <a:gd name="T52" fmla="*/ 2147483646 w 1149"/>
                <a:gd name="T53" fmla="*/ 2147483646 h 7"/>
                <a:gd name="T54" fmla="*/ 2147483646 w 1149"/>
                <a:gd name="T55" fmla="*/ 2147483646 h 7"/>
                <a:gd name="T56" fmla="*/ 2147483646 w 1149"/>
                <a:gd name="T57" fmla="*/ 2147483646 h 7"/>
                <a:gd name="T58" fmla="*/ 2147483646 w 1149"/>
                <a:gd name="T59" fmla="*/ 0 h 7"/>
                <a:gd name="T60" fmla="*/ 2147483646 w 1149"/>
                <a:gd name="T61" fmla="*/ 2147483646 h 7"/>
                <a:gd name="T62" fmla="*/ 2147483646 w 1149"/>
                <a:gd name="T63" fmla="*/ 2147483646 h 7"/>
                <a:gd name="T64" fmla="*/ 2147483646 w 1149"/>
                <a:gd name="T65" fmla="*/ 2147483646 h 7"/>
                <a:gd name="T66" fmla="*/ 2147483646 w 1149"/>
                <a:gd name="T67" fmla="*/ 2147483646 h 7"/>
                <a:gd name="T68" fmla="*/ 2147483646 w 1149"/>
                <a:gd name="T69" fmla="*/ 0 h 7"/>
                <a:gd name="T70" fmla="*/ 2147483646 w 1149"/>
                <a:gd name="T71" fmla="*/ 2147483646 h 7"/>
                <a:gd name="T72" fmla="*/ 2147483646 w 1149"/>
                <a:gd name="T73" fmla="*/ 2147483646 h 7"/>
                <a:gd name="T74" fmla="*/ 2147483646 w 1149"/>
                <a:gd name="T75" fmla="*/ 2147483646 h 7"/>
                <a:gd name="T76" fmla="*/ 2147483646 w 1149"/>
                <a:gd name="T77" fmla="*/ 2147483646 h 7"/>
                <a:gd name="T78" fmla="*/ 2147483646 w 1149"/>
                <a:gd name="T79" fmla="*/ 0 h 7"/>
                <a:gd name="T80" fmla="*/ 2147483646 w 1149"/>
                <a:gd name="T81" fmla="*/ 2147483646 h 7"/>
                <a:gd name="T82" fmla="*/ 2147483646 w 1149"/>
                <a:gd name="T83" fmla="*/ 2147483646 h 7"/>
                <a:gd name="T84" fmla="*/ 2147483646 w 1149"/>
                <a:gd name="T85" fmla="*/ 2147483646 h 7"/>
                <a:gd name="T86" fmla="*/ 2147483646 w 1149"/>
                <a:gd name="T87" fmla="*/ 2147483646 h 7"/>
                <a:gd name="T88" fmla="*/ 2147483646 w 1149"/>
                <a:gd name="T89" fmla="*/ 0 h 7"/>
                <a:gd name="T90" fmla="*/ 2147483646 w 1149"/>
                <a:gd name="T91" fmla="*/ 2147483646 h 7"/>
                <a:gd name="T92" fmla="*/ 2147483646 w 1149"/>
                <a:gd name="T93" fmla="*/ 2147483646 h 7"/>
                <a:gd name="T94" fmla="*/ 2147483646 w 1149"/>
                <a:gd name="T95" fmla="*/ 2147483646 h 7"/>
                <a:gd name="T96" fmla="*/ 2147483646 w 1149"/>
                <a:gd name="T97" fmla="*/ 2147483646 h 7"/>
                <a:gd name="T98" fmla="*/ 2147483646 w 1149"/>
                <a:gd name="T99" fmla="*/ 0 h 7"/>
                <a:gd name="T100" fmla="*/ 2147483646 w 1149"/>
                <a:gd name="T101" fmla="*/ 2147483646 h 7"/>
                <a:gd name="T102" fmla="*/ 2147483646 w 1149"/>
                <a:gd name="T103" fmla="*/ 2147483646 h 7"/>
                <a:gd name="T104" fmla="*/ 2147483646 w 1149"/>
                <a:gd name="T105" fmla="*/ 2147483646 h 7"/>
                <a:gd name="T106" fmla="*/ 2147483646 w 1149"/>
                <a:gd name="T107" fmla="*/ 2147483646 h 7"/>
                <a:gd name="T108" fmla="*/ 2147483646 w 1149"/>
                <a:gd name="T109" fmla="*/ 0 h 7"/>
                <a:gd name="T110" fmla="*/ 2147483646 w 1149"/>
                <a:gd name="T111" fmla="*/ 2147483646 h 7"/>
                <a:gd name="T112" fmla="*/ 2147483646 w 1149"/>
                <a:gd name="T113" fmla="*/ 2147483646 h 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49" h="7">
                  <a:moveTo>
                    <a:pt x="3" y="0"/>
                  </a:moveTo>
                  <a:lnTo>
                    <a:pt x="24" y="0"/>
                  </a:lnTo>
                  <a:lnTo>
                    <a:pt x="27" y="0"/>
                  </a:lnTo>
                  <a:lnTo>
                    <a:pt x="28" y="1"/>
                  </a:lnTo>
                  <a:lnTo>
                    <a:pt x="28" y="2"/>
                  </a:lnTo>
                  <a:lnTo>
                    <a:pt x="29" y="3"/>
                  </a:lnTo>
                  <a:lnTo>
                    <a:pt x="28" y="5"/>
                  </a:lnTo>
                  <a:lnTo>
                    <a:pt x="28" y="6"/>
                  </a:lnTo>
                  <a:lnTo>
                    <a:pt x="27" y="7"/>
                  </a:lnTo>
                  <a:lnTo>
                    <a:pt x="24" y="7"/>
                  </a:lnTo>
                  <a:lnTo>
                    <a:pt x="3" y="7"/>
                  </a:lnTo>
                  <a:lnTo>
                    <a:pt x="1" y="7"/>
                  </a:lnTo>
                  <a:lnTo>
                    <a:pt x="0" y="6"/>
                  </a:lnTo>
                  <a:lnTo>
                    <a:pt x="0" y="5"/>
                  </a:lnTo>
                  <a:lnTo>
                    <a:pt x="0" y="3"/>
                  </a:lnTo>
                  <a:lnTo>
                    <a:pt x="0" y="2"/>
                  </a:lnTo>
                  <a:lnTo>
                    <a:pt x="0" y="1"/>
                  </a:lnTo>
                  <a:lnTo>
                    <a:pt x="1" y="0"/>
                  </a:lnTo>
                  <a:lnTo>
                    <a:pt x="3" y="0"/>
                  </a:lnTo>
                  <a:close/>
                  <a:moveTo>
                    <a:pt x="53" y="0"/>
                  </a:moveTo>
                  <a:lnTo>
                    <a:pt x="76" y="0"/>
                  </a:lnTo>
                  <a:lnTo>
                    <a:pt x="77" y="0"/>
                  </a:lnTo>
                  <a:lnTo>
                    <a:pt x="78" y="1"/>
                  </a:lnTo>
                  <a:lnTo>
                    <a:pt x="79" y="2"/>
                  </a:lnTo>
                  <a:lnTo>
                    <a:pt x="79" y="3"/>
                  </a:lnTo>
                  <a:lnTo>
                    <a:pt x="79" y="5"/>
                  </a:lnTo>
                  <a:lnTo>
                    <a:pt x="78" y="6"/>
                  </a:lnTo>
                  <a:lnTo>
                    <a:pt x="77" y="7"/>
                  </a:lnTo>
                  <a:lnTo>
                    <a:pt x="76" y="7"/>
                  </a:lnTo>
                  <a:lnTo>
                    <a:pt x="53" y="7"/>
                  </a:lnTo>
                  <a:lnTo>
                    <a:pt x="52" y="7"/>
                  </a:lnTo>
                  <a:lnTo>
                    <a:pt x="51" y="6"/>
                  </a:lnTo>
                  <a:lnTo>
                    <a:pt x="51" y="5"/>
                  </a:lnTo>
                  <a:lnTo>
                    <a:pt x="50" y="3"/>
                  </a:lnTo>
                  <a:lnTo>
                    <a:pt x="51" y="2"/>
                  </a:lnTo>
                  <a:lnTo>
                    <a:pt x="51" y="1"/>
                  </a:lnTo>
                  <a:lnTo>
                    <a:pt x="52" y="0"/>
                  </a:lnTo>
                  <a:lnTo>
                    <a:pt x="53" y="0"/>
                  </a:lnTo>
                  <a:close/>
                  <a:moveTo>
                    <a:pt x="105" y="0"/>
                  </a:moveTo>
                  <a:lnTo>
                    <a:pt x="127" y="0"/>
                  </a:lnTo>
                  <a:lnTo>
                    <a:pt x="128" y="0"/>
                  </a:lnTo>
                  <a:lnTo>
                    <a:pt x="129" y="1"/>
                  </a:lnTo>
                  <a:lnTo>
                    <a:pt x="130" y="2"/>
                  </a:lnTo>
                  <a:lnTo>
                    <a:pt x="130" y="3"/>
                  </a:lnTo>
                  <a:lnTo>
                    <a:pt x="130" y="5"/>
                  </a:lnTo>
                  <a:lnTo>
                    <a:pt x="129" y="6"/>
                  </a:lnTo>
                  <a:lnTo>
                    <a:pt x="128" y="7"/>
                  </a:lnTo>
                  <a:lnTo>
                    <a:pt x="127" y="7"/>
                  </a:lnTo>
                  <a:lnTo>
                    <a:pt x="105" y="7"/>
                  </a:lnTo>
                  <a:lnTo>
                    <a:pt x="104" y="7"/>
                  </a:lnTo>
                  <a:lnTo>
                    <a:pt x="102" y="6"/>
                  </a:lnTo>
                  <a:lnTo>
                    <a:pt x="101" y="5"/>
                  </a:lnTo>
                  <a:lnTo>
                    <a:pt x="101" y="3"/>
                  </a:lnTo>
                  <a:lnTo>
                    <a:pt x="101" y="2"/>
                  </a:lnTo>
                  <a:lnTo>
                    <a:pt x="102" y="1"/>
                  </a:lnTo>
                  <a:lnTo>
                    <a:pt x="104" y="0"/>
                  </a:lnTo>
                  <a:lnTo>
                    <a:pt x="105" y="0"/>
                  </a:lnTo>
                  <a:close/>
                  <a:moveTo>
                    <a:pt x="156" y="0"/>
                  </a:moveTo>
                  <a:lnTo>
                    <a:pt x="178" y="0"/>
                  </a:lnTo>
                  <a:lnTo>
                    <a:pt x="179" y="0"/>
                  </a:lnTo>
                  <a:lnTo>
                    <a:pt x="180" y="1"/>
                  </a:lnTo>
                  <a:lnTo>
                    <a:pt x="182" y="2"/>
                  </a:lnTo>
                  <a:lnTo>
                    <a:pt x="182" y="3"/>
                  </a:lnTo>
                  <a:lnTo>
                    <a:pt x="182" y="5"/>
                  </a:lnTo>
                  <a:lnTo>
                    <a:pt x="180" y="6"/>
                  </a:lnTo>
                  <a:lnTo>
                    <a:pt x="179" y="7"/>
                  </a:lnTo>
                  <a:lnTo>
                    <a:pt x="178" y="7"/>
                  </a:lnTo>
                  <a:lnTo>
                    <a:pt x="156" y="7"/>
                  </a:lnTo>
                  <a:lnTo>
                    <a:pt x="155" y="7"/>
                  </a:lnTo>
                  <a:lnTo>
                    <a:pt x="154" y="6"/>
                  </a:lnTo>
                  <a:lnTo>
                    <a:pt x="152" y="5"/>
                  </a:lnTo>
                  <a:lnTo>
                    <a:pt x="152" y="3"/>
                  </a:lnTo>
                  <a:lnTo>
                    <a:pt x="152" y="2"/>
                  </a:lnTo>
                  <a:lnTo>
                    <a:pt x="154" y="1"/>
                  </a:lnTo>
                  <a:lnTo>
                    <a:pt x="155" y="0"/>
                  </a:lnTo>
                  <a:lnTo>
                    <a:pt x="156" y="0"/>
                  </a:lnTo>
                  <a:close/>
                  <a:moveTo>
                    <a:pt x="207" y="0"/>
                  </a:moveTo>
                  <a:lnTo>
                    <a:pt x="228" y="0"/>
                  </a:lnTo>
                  <a:lnTo>
                    <a:pt x="230" y="0"/>
                  </a:lnTo>
                  <a:lnTo>
                    <a:pt x="232" y="1"/>
                  </a:lnTo>
                  <a:lnTo>
                    <a:pt x="232" y="2"/>
                  </a:lnTo>
                  <a:lnTo>
                    <a:pt x="233" y="3"/>
                  </a:lnTo>
                  <a:lnTo>
                    <a:pt x="232" y="5"/>
                  </a:lnTo>
                  <a:lnTo>
                    <a:pt x="232" y="6"/>
                  </a:lnTo>
                  <a:lnTo>
                    <a:pt x="230" y="7"/>
                  </a:lnTo>
                  <a:lnTo>
                    <a:pt x="228" y="7"/>
                  </a:lnTo>
                  <a:lnTo>
                    <a:pt x="207" y="7"/>
                  </a:lnTo>
                  <a:lnTo>
                    <a:pt x="205" y="7"/>
                  </a:lnTo>
                  <a:lnTo>
                    <a:pt x="204" y="6"/>
                  </a:lnTo>
                  <a:lnTo>
                    <a:pt x="204" y="5"/>
                  </a:lnTo>
                  <a:lnTo>
                    <a:pt x="204" y="3"/>
                  </a:lnTo>
                  <a:lnTo>
                    <a:pt x="204" y="2"/>
                  </a:lnTo>
                  <a:lnTo>
                    <a:pt x="204" y="1"/>
                  </a:lnTo>
                  <a:lnTo>
                    <a:pt x="205" y="0"/>
                  </a:lnTo>
                  <a:lnTo>
                    <a:pt x="207" y="0"/>
                  </a:lnTo>
                  <a:close/>
                  <a:moveTo>
                    <a:pt x="257" y="0"/>
                  </a:moveTo>
                  <a:lnTo>
                    <a:pt x="279" y="0"/>
                  </a:lnTo>
                  <a:lnTo>
                    <a:pt x="281" y="0"/>
                  </a:lnTo>
                  <a:lnTo>
                    <a:pt x="282" y="1"/>
                  </a:lnTo>
                  <a:lnTo>
                    <a:pt x="283" y="2"/>
                  </a:lnTo>
                  <a:lnTo>
                    <a:pt x="283" y="3"/>
                  </a:lnTo>
                  <a:lnTo>
                    <a:pt x="283" y="5"/>
                  </a:lnTo>
                  <a:lnTo>
                    <a:pt x="282" y="6"/>
                  </a:lnTo>
                  <a:lnTo>
                    <a:pt x="281" y="7"/>
                  </a:lnTo>
                  <a:lnTo>
                    <a:pt x="279" y="7"/>
                  </a:lnTo>
                  <a:lnTo>
                    <a:pt x="257" y="7"/>
                  </a:lnTo>
                  <a:lnTo>
                    <a:pt x="256" y="7"/>
                  </a:lnTo>
                  <a:lnTo>
                    <a:pt x="255" y="6"/>
                  </a:lnTo>
                  <a:lnTo>
                    <a:pt x="255" y="5"/>
                  </a:lnTo>
                  <a:lnTo>
                    <a:pt x="254" y="3"/>
                  </a:lnTo>
                  <a:lnTo>
                    <a:pt x="255" y="2"/>
                  </a:lnTo>
                  <a:lnTo>
                    <a:pt x="255" y="1"/>
                  </a:lnTo>
                  <a:lnTo>
                    <a:pt x="256" y="0"/>
                  </a:lnTo>
                  <a:lnTo>
                    <a:pt x="257" y="0"/>
                  </a:lnTo>
                  <a:close/>
                  <a:moveTo>
                    <a:pt x="308" y="0"/>
                  </a:moveTo>
                  <a:lnTo>
                    <a:pt x="331" y="0"/>
                  </a:lnTo>
                  <a:lnTo>
                    <a:pt x="332" y="0"/>
                  </a:lnTo>
                  <a:lnTo>
                    <a:pt x="333" y="1"/>
                  </a:lnTo>
                  <a:lnTo>
                    <a:pt x="334" y="2"/>
                  </a:lnTo>
                  <a:lnTo>
                    <a:pt x="334" y="3"/>
                  </a:lnTo>
                  <a:lnTo>
                    <a:pt x="334" y="5"/>
                  </a:lnTo>
                  <a:lnTo>
                    <a:pt x="333" y="6"/>
                  </a:lnTo>
                  <a:lnTo>
                    <a:pt x="332" y="7"/>
                  </a:lnTo>
                  <a:lnTo>
                    <a:pt x="331" y="7"/>
                  </a:lnTo>
                  <a:lnTo>
                    <a:pt x="308" y="7"/>
                  </a:lnTo>
                  <a:lnTo>
                    <a:pt x="307" y="7"/>
                  </a:lnTo>
                  <a:lnTo>
                    <a:pt x="306" y="6"/>
                  </a:lnTo>
                  <a:lnTo>
                    <a:pt x="305" y="5"/>
                  </a:lnTo>
                  <a:lnTo>
                    <a:pt x="305" y="3"/>
                  </a:lnTo>
                  <a:lnTo>
                    <a:pt x="305" y="2"/>
                  </a:lnTo>
                  <a:lnTo>
                    <a:pt x="306" y="1"/>
                  </a:lnTo>
                  <a:lnTo>
                    <a:pt x="307" y="0"/>
                  </a:lnTo>
                  <a:lnTo>
                    <a:pt x="308" y="0"/>
                  </a:lnTo>
                  <a:close/>
                  <a:moveTo>
                    <a:pt x="360" y="0"/>
                  </a:moveTo>
                  <a:lnTo>
                    <a:pt x="382" y="0"/>
                  </a:lnTo>
                  <a:lnTo>
                    <a:pt x="383" y="0"/>
                  </a:lnTo>
                  <a:lnTo>
                    <a:pt x="384" y="1"/>
                  </a:lnTo>
                  <a:lnTo>
                    <a:pt x="385" y="2"/>
                  </a:lnTo>
                  <a:lnTo>
                    <a:pt x="385" y="3"/>
                  </a:lnTo>
                  <a:lnTo>
                    <a:pt x="385" y="5"/>
                  </a:lnTo>
                  <a:lnTo>
                    <a:pt x="384" y="6"/>
                  </a:lnTo>
                  <a:lnTo>
                    <a:pt x="383" y="7"/>
                  </a:lnTo>
                  <a:lnTo>
                    <a:pt x="382" y="7"/>
                  </a:lnTo>
                  <a:lnTo>
                    <a:pt x="360" y="7"/>
                  </a:lnTo>
                  <a:lnTo>
                    <a:pt x="359" y="7"/>
                  </a:lnTo>
                  <a:lnTo>
                    <a:pt x="357" y="6"/>
                  </a:lnTo>
                  <a:lnTo>
                    <a:pt x="356" y="5"/>
                  </a:lnTo>
                  <a:lnTo>
                    <a:pt x="356" y="3"/>
                  </a:lnTo>
                  <a:lnTo>
                    <a:pt x="356" y="2"/>
                  </a:lnTo>
                  <a:lnTo>
                    <a:pt x="357" y="1"/>
                  </a:lnTo>
                  <a:lnTo>
                    <a:pt x="359" y="0"/>
                  </a:lnTo>
                  <a:lnTo>
                    <a:pt x="360" y="0"/>
                  </a:lnTo>
                  <a:close/>
                  <a:moveTo>
                    <a:pt x="411" y="0"/>
                  </a:moveTo>
                  <a:lnTo>
                    <a:pt x="432" y="0"/>
                  </a:lnTo>
                  <a:lnTo>
                    <a:pt x="434" y="0"/>
                  </a:lnTo>
                  <a:lnTo>
                    <a:pt x="435" y="1"/>
                  </a:lnTo>
                  <a:lnTo>
                    <a:pt x="435" y="2"/>
                  </a:lnTo>
                  <a:lnTo>
                    <a:pt x="437" y="3"/>
                  </a:lnTo>
                  <a:lnTo>
                    <a:pt x="435" y="5"/>
                  </a:lnTo>
                  <a:lnTo>
                    <a:pt x="435" y="6"/>
                  </a:lnTo>
                  <a:lnTo>
                    <a:pt x="434" y="7"/>
                  </a:lnTo>
                  <a:lnTo>
                    <a:pt x="432" y="7"/>
                  </a:lnTo>
                  <a:lnTo>
                    <a:pt x="411" y="7"/>
                  </a:lnTo>
                  <a:lnTo>
                    <a:pt x="409" y="7"/>
                  </a:lnTo>
                  <a:lnTo>
                    <a:pt x="407" y="6"/>
                  </a:lnTo>
                  <a:lnTo>
                    <a:pt x="407" y="5"/>
                  </a:lnTo>
                  <a:lnTo>
                    <a:pt x="407" y="3"/>
                  </a:lnTo>
                  <a:lnTo>
                    <a:pt x="407" y="2"/>
                  </a:lnTo>
                  <a:lnTo>
                    <a:pt x="407" y="1"/>
                  </a:lnTo>
                  <a:lnTo>
                    <a:pt x="409" y="0"/>
                  </a:lnTo>
                  <a:lnTo>
                    <a:pt x="411" y="0"/>
                  </a:lnTo>
                  <a:close/>
                  <a:moveTo>
                    <a:pt x="461" y="0"/>
                  </a:moveTo>
                  <a:lnTo>
                    <a:pt x="483" y="0"/>
                  </a:lnTo>
                  <a:lnTo>
                    <a:pt x="484" y="0"/>
                  </a:lnTo>
                  <a:lnTo>
                    <a:pt x="485" y="1"/>
                  </a:lnTo>
                  <a:lnTo>
                    <a:pt x="487" y="2"/>
                  </a:lnTo>
                  <a:lnTo>
                    <a:pt x="487" y="3"/>
                  </a:lnTo>
                  <a:lnTo>
                    <a:pt x="487" y="5"/>
                  </a:lnTo>
                  <a:lnTo>
                    <a:pt x="485" y="6"/>
                  </a:lnTo>
                  <a:lnTo>
                    <a:pt x="484" y="7"/>
                  </a:lnTo>
                  <a:lnTo>
                    <a:pt x="483" y="7"/>
                  </a:lnTo>
                  <a:lnTo>
                    <a:pt x="461" y="7"/>
                  </a:lnTo>
                  <a:lnTo>
                    <a:pt x="460" y="7"/>
                  </a:lnTo>
                  <a:lnTo>
                    <a:pt x="459" y="6"/>
                  </a:lnTo>
                  <a:lnTo>
                    <a:pt x="459" y="5"/>
                  </a:lnTo>
                  <a:lnTo>
                    <a:pt x="458" y="3"/>
                  </a:lnTo>
                  <a:lnTo>
                    <a:pt x="459" y="2"/>
                  </a:lnTo>
                  <a:lnTo>
                    <a:pt x="459" y="1"/>
                  </a:lnTo>
                  <a:lnTo>
                    <a:pt x="460" y="0"/>
                  </a:lnTo>
                  <a:lnTo>
                    <a:pt x="461" y="0"/>
                  </a:lnTo>
                  <a:close/>
                  <a:moveTo>
                    <a:pt x="512" y="0"/>
                  </a:moveTo>
                  <a:lnTo>
                    <a:pt x="534" y="0"/>
                  </a:lnTo>
                  <a:lnTo>
                    <a:pt x="536" y="0"/>
                  </a:lnTo>
                  <a:lnTo>
                    <a:pt x="537" y="1"/>
                  </a:lnTo>
                  <a:lnTo>
                    <a:pt x="538" y="2"/>
                  </a:lnTo>
                  <a:lnTo>
                    <a:pt x="538" y="3"/>
                  </a:lnTo>
                  <a:lnTo>
                    <a:pt x="538" y="5"/>
                  </a:lnTo>
                  <a:lnTo>
                    <a:pt x="537" y="6"/>
                  </a:lnTo>
                  <a:lnTo>
                    <a:pt x="536" y="7"/>
                  </a:lnTo>
                  <a:lnTo>
                    <a:pt x="534" y="7"/>
                  </a:lnTo>
                  <a:lnTo>
                    <a:pt x="512" y="7"/>
                  </a:lnTo>
                  <a:lnTo>
                    <a:pt x="511" y="7"/>
                  </a:lnTo>
                  <a:lnTo>
                    <a:pt x="510" y="6"/>
                  </a:lnTo>
                  <a:lnTo>
                    <a:pt x="509" y="5"/>
                  </a:lnTo>
                  <a:lnTo>
                    <a:pt x="509" y="3"/>
                  </a:lnTo>
                  <a:lnTo>
                    <a:pt x="509" y="2"/>
                  </a:lnTo>
                  <a:lnTo>
                    <a:pt x="510" y="1"/>
                  </a:lnTo>
                  <a:lnTo>
                    <a:pt x="511" y="0"/>
                  </a:lnTo>
                  <a:lnTo>
                    <a:pt x="512" y="0"/>
                  </a:lnTo>
                  <a:close/>
                  <a:moveTo>
                    <a:pt x="564" y="0"/>
                  </a:moveTo>
                  <a:lnTo>
                    <a:pt x="586" y="0"/>
                  </a:lnTo>
                  <a:lnTo>
                    <a:pt x="587" y="0"/>
                  </a:lnTo>
                  <a:lnTo>
                    <a:pt x="588" y="1"/>
                  </a:lnTo>
                  <a:lnTo>
                    <a:pt x="589" y="2"/>
                  </a:lnTo>
                  <a:lnTo>
                    <a:pt x="589" y="3"/>
                  </a:lnTo>
                  <a:lnTo>
                    <a:pt x="589" y="5"/>
                  </a:lnTo>
                  <a:lnTo>
                    <a:pt x="588" y="6"/>
                  </a:lnTo>
                  <a:lnTo>
                    <a:pt x="587" y="7"/>
                  </a:lnTo>
                  <a:lnTo>
                    <a:pt x="586" y="7"/>
                  </a:lnTo>
                  <a:lnTo>
                    <a:pt x="564" y="7"/>
                  </a:lnTo>
                  <a:lnTo>
                    <a:pt x="562" y="7"/>
                  </a:lnTo>
                  <a:lnTo>
                    <a:pt x="561" y="6"/>
                  </a:lnTo>
                  <a:lnTo>
                    <a:pt x="560" y="5"/>
                  </a:lnTo>
                  <a:lnTo>
                    <a:pt x="560" y="3"/>
                  </a:lnTo>
                  <a:lnTo>
                    <a:pt x="560" y="2"/>
                  </a:lnTo>
                  <a:lnTo>
                    <a:pt x="561" y="1"/>
                  </a:lnTo>
                  <a:lnTo>
                    <a:pt x="562" y="0"/>
                  </a:lnTo>
                  <a:lnTo>
                    <a:pt x="564" y="0"/>
                  </a:lnTo>
                  <a:close/>
                  <a:moveTo>
                    <a:pt x="615" y="0"/>
                  </a:moveTo>
                  <a:lnTo>
                    <a:pt x="636" y="0"/>
                  </a:lnTo>
                  <a:lnTo>
                    <a:pt x="638" y="0"/>
                  </a:lnTo>
                  <a:lnTo>
                    <a:pt x="639" y="1"/>
                  </a:lnTo>
                  <a:lnTo>
                    <a:pt x="639" y="2"/>
                  </a:lnTo>
                  <a:lnTo>
                    <a:pt x="640" y="3"/>
                  </a:lnTo>
                  <a:lnTo>
                    <a:pt x="639" y="5"/>
                  </a:lnTo>
                  <a:lnTo>
                    <a:pt x="639" y="6"/>
                  </a:lnTo>
                  <a:lnTo>
                    <a:pt x="638" y="7"/>
                  </a:lnTo>
                  <a:lnTo>
                    <a:pt x="636" y="7"/>
                  </a:lnTo>
                  <a:lnTo>
                    <a:pt x="615" y="7"/>
                  </a:lnTo>
                  <a:lnTo>
                    <a:pt x="612" y="7"/>
                  </a:lnTo>
                  <a:lnTo>
                    <a:pt x="611" y="6"/>
                  </a:lnTo>
                  <a:lnTo>
                    <a:pt x="611" y="5"/>
                  </a:lnTo>
                  <a:lnTo>
                    <a:pt x="611" y="3"/>
                  </a:lnTo>
                  <a:lnTo>
                    <a:pt x="611" y="2"/>
                  </a:lnTo>
                  <a:lnTo>
                    <a:pt x="611" y="1"/>
                  </a:lnTo>
                  <a:lnTo>
                    <a:pt x="612" y="0"/>
                  </a:lnTo>
                  <a:lnTo>
                    <a:pt x="615" y="0"/>
                  </a:lnTo>
                  <a:close/>
                  <a:moveTo>
                    <a:pt x="665" y="0"/>
                  </a:moveTo>
                  <a:lnTo>
                    <a:pt x="687" y="0"/>
                  </a:lnTo>
                  <a:lnTo>
                    <a:pt x="688" y="0"/>
                  </a:lnTo>
                  <a:lnTo>
                    <a:pt x="689" y="1"/>
                  </a:lnTo>
                  <a:lnTo>
                    <a:pt x="690" y="2"/>
                  </a:lnTo>
                  <a:lnTo>
                    <a:pt x="690" y="3"/>
                  </a:lnTo>
                  <a:lnTo>
                    <a:pt x="690" y="5"/>
                  </a:lnTo>
                  <a:lnTo>
                    <a:pt x="689" y="6"/>
                  </a:lnTo>
                  <a:lnTo>
                    <a:pt x="688" y="7"/>
                  </a:lnTo>
                  <a:lnTo>
                    <a:pt x="687" y="7"/>
                  </a:lnTo>
                  <a:lnTo>
                    <a:pt x="665" y="7"/>
                  </a:lnTo>
                  <a:lnTo>
                    <a:pt x="664" y="7"/>
                  </a:lnTo>
                  <a:lnTo>
                    <a:pt x="663" y="6"/>
                  </a:lnTo>
                  <a:lnTo>
                    <a:pt x="663" y="5"/>
                  </a:lnTo>
                  <a:lnTo>
                    <a:pt x="661" y="3"/>
                  </a:lnTo>
                  <a:lnTo>
                    <a:pt x="663" y="2"/>
                  </a:lnTo>
                  <a:lnTo>
                    <a:pt x="663" y="1"/>
                  </a:lnTo>
                  <a:lnTo>
                    <a:pt x="664" y="0"/>
                  </a:lnTo>
                  <a:lnTo>
                    <a:pt x="665" y="0"/>
                  </a:lnTo>
                  <a:close/>
                  <a:moveTo>
                    <a:pt x="716" y="0"/>
                  </a:moveTo>
                  <a:lnTo>
                    <a:pt x="738" y="0"/>
                  </a:lnTo>
                  <a:lnTo>
                    <a:pt x="739" y="0"/>
                  </a:lnTo>
                  <a:lnTo>
                    <a:pt x="741" y="1"/>
                  </a:lnTo>
                  <a:lnTo>
                    <a:pt x="742" y="2"/>
                  </a:lnTo>
                  <a:lnTo>
                    <a:pt x="742" y="3"/>
                  </a:lnTo>
                  <a:lnTo>
                    <a:pt x="742" y="5"/>
                  </a:lnTo>
                  <a:lnTo>
                    <a:pt x="741" y="6"/>
                  </a:lnTo>
                  <a:lnTo>
                    <a:pt x="739" y="7"/>
                  </a:lnTo>
                  <a:lnTo>
                    <a:pt x="738" y="7"/>
                  </a:lnTo>
                  <a:lnTo>
                    <a:pt x="716" y="7"/>
                  </a:lnTo>
                  <a:lnTo>
                    <a:pt x="715" y="7"/>
                  </a:lnTo>
                  <a:lnTo>
                    <a:pt x="714" y="6"/>
                  </a:lnTo>
                  <a:lnTo>
                    <a:pt x="713" y="5"/>
                  </a:lnTo>
                  <a:lnTo>
                    <a:pt x="713" y="3"/>
                  </a:lnTo>
                  <a:lnTo>
                    <a:pt x="713" y="2"/>
                  </a:lnTo>
                  <a:lnTo>
                    <a:pt x="714" y="1"/>
                  </a:lnTo>
                  <a:lnTo>
                    <a:pt x="715" y="0"/>
                  </a:lnTo>
                  <a:lnTo>
                    <a:pt x="716" y="0"/>
                  </a:lnTo>
                  <a:close/>
                  <a:moveTo>
                    <a:pt x="767" y="0"/>
                  </a:moveTo>
                  <a:lnTo>
                    <a:pt x="789" y="0"/>
                  </a:lnTo>
                  <a:lnTo>
                    <a:pt x="791" y="0"/>
                  </a:lnTo>
                  <a:lnTo>
                    <a:pt x="792" y="1"/>
                  </a:lnTo>
                  <a:lnTo>
                    <a:pt x="793" y="2"/>
                  </a:lnTo>
                  <a:lnTo>
                    <a:pt x="793" y="3"/>
                  </a:lnTo>
                  <a:lnTo>
                    <a:pt x="793" y="5"/>
                  </a:lnTo>
                  <a:lnTo>
                    <a:pt x="792" y="6"/>
                  </a:lnTo>
                  <a:lnTo>
                    <a:pt x="791" y="7"/>
                  </a:lnTo>
                  <a:lnTo>
                    <a:pt x="789" y="7"/>
                  </a:lnTo>
                  <a:lnTo>
                    <a:pt x="767" y="7"/>
                  </a:lnTo>
                  <a:lnTo>
                    <a:pt x="766" y="7"/>
                  </a:lnTo>
                  <a:lnTo>
                    <a:pt x="765" y="6"/>
                  </a:lnTo>
                  <a:lnTo>
                    <a:pt x="764" y="5"/>
                  </a:lnTo>
                  <a:lnTo>
                    <a:pt x="764" y="3"/>
                  </a:lnTo>
                  <a:lnTo>
                    <a:pt x="764" y="2"/>
                  </a:lnTo>
                  <a:lnTo>
                    <a:pt x="765" y="1"/>
                  </a:lnTo>
                  <a:lnTo>
                    <a:pt x="766" y="0"/>
                  </a:lnTo>
                  <a:lnTo>
                    <a:pt x="767" y="0"/>
                  </a:lnTo>
                  <a:close/>
                  <a:moveTo>
                    <a:pt x="819" y="0"/>
                  </a:moveTo>
                  <a:lnTo>
                    <a:pt x="840" y="0"/>
                  </a:lnTo>
                  <a:lnTo>
                    <a:pt x="842" y="0"/>
                  </a:lnTo>
                  <a:lnTo>
                    <a:pt x="843" y="1"/>
                  </a:lnTo>
                  <a:lnTo>
                    <a:pt x="843" y="2"/>
                  </a:lnTo>
                  <a:lnTo>
                    <a:pt x="844" y="3"/>
                  </a:lnTo>
                  <a:lnTo>
                    <a:pt x="843" y="5"/>
                  </a:lnTo>
                  <a:lnTo>
                    <a:pt x="843" y="6"/>
                  </a:lnTo>
                  <a:lnTo>
                    <a:pt x="842" y="7"/>
                  </a:lnTo>
                  <a:lnTo>
                    <a:pt x="840" y="7"/>
                  </a:lnTo>
                  <a:lnTo>
                    <a:pt x="819" y="7"/>
                  </a:lnTo>
                  <a:lnTo>
                    <a:pt x="816" y="7"/>
                  </a:lnTo>
                  <a:lnTo>
                    <a:pt x="815" y="6"/>
                  </a:lnTo>
                  <a:lnTo>
                    <a:pt x="815" y="5"/>
                  </a:lnTo>
                  <a:lnTo>
                    <a:pt x="815" y="3"/>
                  </a:lnTo>
                  <a:lnTo>
                    <a:pt x="815" y="2"/>
                  </a:lnTo>
                  <a:lnTo>
                    <a:pt x="815" y="1"/>
                  </a:lnTo>
                  <a:lnTo>
                    <a:pt x="816" y="0"/>
                  </a:lnTo>
                  <a:lnTo>
                    <a:pt x="819" y="0"/>
                  </a:lnTo>
                  <a:close/>
                  <a:moveTo>
                    <a:pt x="869" y="0"/>
                  </a:moveTo>
                  <a:lnTo>
                    <a:pt x="891" y="0"/>
                  </a:lnTo>
                  <a:lnTo>
                    <a:pt x="892" y="0"/>
                  </a:lnTo>
                  <a:lnTo>
                    <a:pt x="893" y="1"/>
                  </a:lnTo>
                  <a:lnTo>
                    <a:pt x="894" y="2"/>
                  </a:lnTo>
                  <a:lnTo>
                    <a:pt x="894" y="3"/>
                  </a:lnTo>
                  <a:lnTo>
                    <a:pt x="894" y="5"/>
                  </a:lnTo>
                  <a:lnTo>
                    <a:pt x="893" y="6"/>
                  </a:lnTo>
                  <a:lnTo>
                    <a:pt x="892" y="7"/>
                  </a:lnTo>
                  <a:lnTo>
                    <a:pt x="891" y="7"/>
                  </a:lnTo>
                  <a:lnTo>
                    <a:pt x="869" y="7"/>
                  </a:lnTo>
                  <a:lnTo>
                    <a:pt x="867" y="7"/>
                  </a:lnTo>
                  <a:lnTo>
                    <a:pt x="866" y="6"/>
                  </a:lnTo>
                  <a:lnTo>
                    <a:pt x="866" y="5"/>
                  </a:lnTo>
                  <a:lnTo>
                    <a:pt x="865" y="3"/>
                  </a:lnTo>
                  <a:lnTo>
                    <a:pt x="866" y="2"/>
                  </a:lnTo>
                  <a:lnTo>
                    <a:pt x="866" y="1"/>
                  </a:lnTo>
                  <a:lnTo>
                    <a:pt x="867" y="0"/>
                  </a:lnTo>
                  <a:lnTo>
                    <a:pt x="869" y="0"/>
                  </a:lnTo>
                  <a:close/>
                  <a:moveTo>
                    <a:pt x="920" y="0"/>
                  </a:moveTo>
                  <a:lnTo>
                    <a:pt x="942" y="0"/>
                  </a:lnTo>
                  <a:lnTo>
                    <a:pt x="943" y="0"/>
                  </a:lnTo>
                  <a:lnTo>
                    <a:pt x="944" y="1"/>
                  </a:lnTo>
                  <a:lnTo>
                    <a:pt x="945" y="2"/>
                  </a:lnTo>
                  <a:lnTo>
                    <a:pt x="945" y="3"/>
                  </a:lnTo>
                  <a:lnTo>
                    <a:pt x="945" y="5"/>
                  </a:lnTo>
                  <a:lnTo>
                    <a:pt x="944" y="6"/>
                  </a:lnTo>
                  <a:lnTo>
                    <a:pt x="943" y="7"/>
                  </a:lnTo>
                  <a:lnTo>
                    <a:pt x="942" y="7"/>
                  </a:lnTo>
                  <a:lnTo>
                    <a:pt x="920" y="7"/>
                  </a:lnTo>
                  <a:lnTo>
                    <a:pt x="919" y="7"/>
                  </a:lnTo>
                  <a:lnTo>
                    <a:pt x="918" y="6"/>
                  </a:lnTo>
                  <a:lnTo>
                    <a:pt x="916" y="5"/>
                  </a:lnTo>
                  <a:lnTo>
                    <a:pt x="916" y="3"/>
                  </a:lnTo>
                  <a:lnTo>
                    <a:pt x="916" y="2"/>
                  </a:lnTo>
                  <a:lnTo>
                    <a:pt x="918" y="1"/>
                  </a:lnTo>
                  <a:lnTo>
                    <a:pt x="919" y="0"/>
                  </a:lnTo>
                  <a:lnTo>
                    <a:pt x="920" y="0"/>
                  </a:lnTo>
                  <a:close/>
                  <a:moveTo>
                    <a:pt x="971" y="0"/>
                  </a:moveTo>
                  <a:lnTo>
                    <a:pt x="993" y="0"/>
                  </a:lnTo>
                  <a:lnTo>
                    <a:pt x="994" y="0"/>
                  </a:lnTo>
                  <a:lnTo>
                    <a:pt x="996" y="1"/>
                  </a:lnTo>
                  <a:lnTo>
                    <a:pt x="997" y="2"/>
                  </a:lnTo>
                  <a:lnTo>
                    <a:pt x="997" y="3"/>
                  </a:lnTo>
                  <a:lnTo>
                    <a:pt x="997" y="5"/>
                  </a:lnTo>
                  <a:lnTo>
                    <a:pt x="996" y="6"/>
                  </a:lnTo>
                  <a:lnTo>
                    <a:pt x="994" y="7"/>
                  </a:lnTo>
                  <a:lnTo>
                    <a:pt x="993" y="7"/>
                  </a:lnTo>
                  <a:lnTo>
                    <a:pt x="971" y="7"/>
                  </a:lnTo>
                  <a:lnTo>
                    <a:pt x="970" y="7"/>
                  </a:lnTo>
                  <a:lnTo>
                    <a:pt x="969" y="6"/>
                  </a:lnTo>
                  <a:lnTo>
                    <a:pt x="968" y="5"/>
                  </a:lnTo>
                  <a:lnTo>
                    <a:pt x="968" y="3"/>
                  </a:lnTo>
                  <a:lnTo>
                    <a:pt x="968" y="2"/>
                  </a:lnTo>
                  <a:lnTo>
                    <a:pt x="969" y="1"/>
                  </a:lnTo>
                  <a:lnTo>
                    <a:pt x="970" y="0"/>
                  </a:lnTo>
                  <a:lnTo>
                    <a:pt x="971" y="0"/>
                  </a:lnTo>
                  <a:close/>
                  <a:moveTo>
                    <a:pt x="1022" y="0"/>
                  </a:moveTo>
                  <a:lnTo>
                    <a:pt x="1043" y="0"/>
                  </a:lnTo>
                  <a:lnTo>
                    <a:pt x="1046" y="0"/>
                  </a:lnTo>
                  <a:lnTo>
                    <a:pt x="1047" y="1"/>
                  </a:lnTo>
                  <a:lnTo>
                    <a:pt x="1047" y="2"/>
                  </a:lnTo>
                  <a:lnTo>
                    <a:pt x="1048" y="3"/>
                  </a:lnTo>
                  <a:lnTo>
                    <a:pt x="1047" y="5"/>
                  </a:lnTo>
                  <a:lnTo>
                    <a:pt x="1047" y="6"/>
                  </a:lnTo>
                  <a:lnTo>
                    <a:pt x="1046" y="7"/>
                  </a:lnTo>
                  <a:lnTo>
                    <a:pt x="1043" y="7"/>
                  </a:lnTo>
                  <a:lnTo>
                    <a:pt x="1022" y="7"/>
                  </a:lnTo>
                  <a:lnTo>
                    <a:pt x="1020" y="7"/>
                  </a:lnTo>
                  <a:lnTo>
                    <a:pt x="1019" y="6"/>
                  </a:lnTo>
                  <a:lnTo>
                    <a:pt x="1019" y="5"/>
                  </a:lnTo>
                  <a:lnTo>
                    <a:pt x="1019" y="3"/>
                  </a:lnTo>
                  <a:lnTo>
                    <a:pt x="1019" y="2"/>
                  </a:lnTo>
                  <a:lnTo>
                    <a:pt x="1019" y="1"/>
                  </a:lnTo>
                  <a:lnTo>
                    <a:pt x="1020" y="0"/>
                  </a:lnTo>
                  <a:lnTo>
                    <a:pt x="1022" y="0"/>
                  </a:lnTo>
                  <a:close/>
                  <a:moveTo>
                    <a:pt x="1072" y="0"/>
                  </a:moveTo>
                  <a:lnTo>
                    <a:pt x="1095" y="0"/>
                  </a:lnTo>
                  <a:lnTo>
                    <a:pt x="1096" y="0"/>
                  </a:lnTo>
                  <a:lnTo>
                    <a:pt x="1097" y="1"/>
                  </a:lnTo>
                  <a:lnTo>
                    <a:pt x="1098" y="2"/>
                  </a:lnTo>
                  <a:lnTo>
                    <a:pt x="1098" y="3"/>
                  </a:lnTo>
                  <a:lnTo>
                    <a:pt x="1098" y="5"/>
                  </a:lnTo>
                  <a:lnTo>
                    <a:pt x="1097" y="6"/>
                  </a:lnTo>
                  <a:lnTo>
                    <a:pt x="1096" y="7"/>
                  </a:lnTo>
                  <a:lnTo>
                    <a:pt x="1095" y="7"/>
                  </a:lnTo>
                  <a:lnTo>
                    <a:pt x="1072" y="7"/>
                  </a:lnTo>
                  <a:lnTo>
                    <a:pt x="1071" y="7"/>
                  </a:lnTo>
                  <a:lnTo>
                    <a:pt x="1070" y="6"/>
                  </a:lnTo>
                  <a:lnTo>
                    <a:pt x="1070" y="5"/>
                  </a:lnTo>
                  <a:lnTo>
                    <a:pt x="1069" y="3"/>
                  </a:lnTo>
                  <a:lnTo>
                    <a:pt x="1070" y="2"/>
                  </a:lnTo>
                  <a:lnTo>
                    <a:pt x="1070" y="1"/>
                  </a:lnTo>
                  <a:lnTo>
                    <a:pt x="1071" y="0"/>
                  </a:lnTo>
                  <a:lnTo>
                    <a:pt x="1072" y="0"/>
                  </a:lnTo>
                  <a:close/>
                  <a:moveTo>
                    <a:pt x="1124" y="0"/>
                  </a:moveTo>
                  <a:lnTo>
                    <a:pt x="1146" y="0"/>
                  </a:lnTo>
                  <a:lnTo>
                    <a:pt x="1147" y="0"/>
                  </a:lnTo>
                  <a:lnTo>
                    <a:pt x="1148" y="1"/>
                  </a:lnTo>
                  <a:lnTo>
                    <a:pt x="1149" y="2"/>
                  </a:lnTo>
                  <a:lnTo>
                    <a:pt x="1149" y="3"/>
                  </a:lnTo>
                  <a:lnTo>
                    <a:pt x="1149" y="5"/>
                  </a:lnTo>
                  <a:lnTo>
                    <a:pt x="1148" y="6"/>
                  </a:lnTo>
                  <a:lnTo>
                    <a:pt x="1147" y="7"/>
                  </a:lnTo>
                  <a:lnTo>
                    <a:pt x="1146" y="7"/>
                  </a:lnTo>
                  <a:lnTo>
                    <a:pt x="1124" y="7"/>
                  </a:lnTo>
                  <a:lnTo>
                    <a:pt x="1122" y="7"/>
                  </a:lnTo>
                  <a:lnTo>
                    <a:pt x="1121" y="6"/>
                  </a:lnTo>
                  <a:lnTo>
                    <a:pt x="1120" y="5"/>
                  </a:lnTo>
                  <a:lnTo>
                    <a:pt x="1120" y="3"/>
                  </a:lnTo>
                  <a:lnTo>
                    <a:pt x="1120" y="2"/>
                  </a:lnTo>
                  <a:lnTo>
                    <a:pt x="1121" y="1"/>
                  </a:lnTo>
                  <a:lnTo>
                    <a:pt x="1122" y="0"/>
                  </a:lnTo>
                  <a:lnTo>
                    <a:pt x="1124" y="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61" name="Line 171">
              <a:extLst>
                <a:ext uri="{FF2B5EF4-FFF2-40B4-BE49-F238E27FC236}">
                  <a16:creationId xmlns:a16="http://schemas.microsoft.com/office/drawing/2014/main" id="{2C177D4C-091F-E4B5-0F6D-45B539AEB5B5}"/>
                </a:ext>
              </a:extLst>
            </p:cNvPr>
            <p:cNvSpPr>
              <a:spLocks noChangeShapeType="1"/>
            </p:cNvSpPr>
            <p:nvPr/>
          </p:nvSpPr>
          <p:spPr bwMode="auto">
            <a:xfrm>
              <a:off x="6922925" y="4419443"/>
              <a:ext cx="0" cy="1857731"/>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62" name="Freeform 172">
              <a:extLst>
                <a:ext uri="{FF2B5EF4-FFF2-40B4-BE49-F238E27FC236}">
                  <a16:creationId xmlns:a16="http://schemas.microsoft.com/office/drawing/2014/main" id="{BA9E6045-9EFD-8EEF-9152-524A8F498188}"/>
                </a:ext>
              </a:extLst>
            </p:cNvPr>
            <p:cNvSpPr>
              <a:spLocks noEditPoints="1"/>
            </p:cNvSpPr>
            <p:nvPr/>
          </p:nvSpPr>
          <p:spPr bwMode="auto">
            <a:xfrm>
              <a:off x="5860685" y="3806550"/>
              <a:ext cx="12702" cy="1825974"/>
            </a:xfrm>
            <a:custGeom>
              <a:avLst/>
              <a:gdLst>
                <a:gd name="T0" fmla="*/ 2147483646 w 8"/>
                <a:gd name="T1" fmla="*/ 2147483646 h 1150"/>
                <a:gd name="T2" fmla="*/ 2147483646 w 8"/>
                <a:gd name="T3" fmla="*/ 0 h 1150"/>
                <a:gd name="T4" fmla="*/ 2147483646 w 8"/>
                <a:gd name="T5" fmla="*/ 2147483646 h 1150"/>
                <a:gd name="T6" fmla="*/ 2147483646 w 8"/>
                <a:gd name="T7" fmla="*/ 2147483646 h 1150"/>
                <a:gd name="T8" fmla="*/ 2147483646 w 8"/>
                <a:gd name="T9" fmla="*/ 2147483646 h 1150"/>
                <a:gd name="T10" fmla="*/ 2147483646 w 8"/>
                <a:gd name="T11" fmla="*/ 2147483646 h 1150"/>
                <a:gd name="T12" fmla="*/ 2147483646 w 8"/>
                <a:gd name="T13" fmla="*/ 2147483646 h 1150"/>
                <a:gd name="T14" fmla="*/ 2147483646 w 8"/>
                <a:gd name="T15" fmla="*/ 2147483646 h 1150"/>
                <a:gd name="T16" fmla="*/ 2147483646 w 8"/>
                <a:gd name="T17" fmla="*/ 2147483646 h 1150"/>
                <a:gd name="T18" fmla="*/ 2147483646 w 8"/>
                <a:gd name="T19" fmla="*/ 2147483646 h 1150"/>
                <a:gd name="T20" fmla="*/ 2147483646 w 8"/>
                <a:gd name="T21" fmla="*/ 2147483646 h 1150"/>
                <a:gd name="T22" fmla="*/ 2147483646 w 8"/>
                <a:gd name="T23" fmla="*/ 2147483646 h 1150"/>
                <a:gd name="T24" fmla="*/ 2147483646 w 8"/>
                <a:gd name="T25" fmla="*/ 2147483646 h 1150"/>
                <a:gd name="T26" fmla="*/ 2147483646 w 8"/>
                <a:gd name="T27" fmla="*/ 2147483646 h 1150"/>
                <a:gd name="T28" fmla="*/ 2147483646 w 8"/>
                <a:gd name="T29" fmla="*/ 2147483646 h 1150"/>
                <a:gd name="T30" fmla="*/ 2147483646 w 8"/>
                <a:gd name="T31" fmla="*/ 2147483646 h 1150"/>
                <a:gd name="T32" fmla="*/ 2147483646 w 8"/>
                <a:gd name="T33" fmla="*/ 2147483646 h 1150"/>
                <a:gd name="T34" fmla="*/ 2147483646 w 8"/>
                <a:gd name="T35" fmla="*/ 2147483646 h 1150"/>
                <a:gd name="T36" fmla="*/ 2147483646 w 8"/>
                <a:gd name="T37" fmla="*/ 2147483646 h 1150"/>
                <a:gd name="T38" fmla="*/ 2147483646 w 8"/>
                <a:gd name="T39" fmla="*/ 2147483646 h 1150"/>
                <a:gd name="T40" fmla="*/ 2147483646 w 8"/>
                <a:gd name="T41" fmla="*/ 2147483646 h 1150"/>
                <a:gd name="T42" fmla="*/ 2147483646 w 8"/>
                <a:gd name="T43" fmla="*/ 2147483646 h 1150"/>
                <a:gd name="T44" fmla="*/ 2147483646 w 8"/>
                <a:gd name="T45" fmla="*/ 2147483646 h 1150"/>
                <a:gd name="T46" fmla="*/ 2147483646 w 8"/>
                <a:gd name="T47" fmla="*/ 2147483646 h 1150"/>
                <a:gd name="T48" fmla="*/ 2147483646 w 8"/>
                <a:gd name="T49" fmla="*/ 2147483646 h 1150"/>
                <a:gd name="T50" fmla="*/ 2147483646 w 8"/>
                <a:gd name="T51" fmla="*/ 2147483646 h 1150"/>
                <a:gd name="T52" fmla="*/ 2147483646 w 8"/>
                <a:gd name="T53" fmla="*/ 2147483646 h 1150"/>
                <a:gd name="T54" fmla="*/ 2147483646 w 8"/>
                <a:gd name="T55" fmla="*/ 2147483646 h 1150"/>
                <a:gd name="T56" fmla="*/ 2147483646 w 8"/>
                <a:gd name="T57" fmla="*/ 2147483646 h 1150"/>
                <a:gd name="T58" fmla="*/ 2147483646 w 8"/>
                <a:gd name="T59" fmla="*/ 2147483646 h 1150"/>
                <a:gd name="T60" fmla="*/ 2147483646 w 8"/>
                <a:gd name="T61" fmla="*/ 2147483646 h 1150"/>
                <a:gd name="T62" fmla="*/ 2147483646 w 8"/>
                <a:gd name="T63" fmla="*/ 2147483646 h 1150"/>
                <a:gd name="T64" fmla="*/ 2147483646 w 8"/>
                <a:gd name="T65" fmla="*/ 2147483646 h 1150"/>
                <a:gd name="T66" fmla="*/ 2147483646 w 8"/>
                <a:gd name="T67" fmla="*/ 2147483646 h 1150"/>
                <a:gd name="T68" fmla="*/ 2147483646 w 8"/>
                <a:gd name="T69" fmla="*/ 2147483646 h 1150"/>
                <a:gd name="T70" fmla="*/ 2147483646 w 8"/>
                <a:gd name="T71" fmla="*/ 2147483646 h 1150"/>
                <a:gd name="T72" fmla="*/ 2147483646 w 8"/>
                <a:gd name="T73" fmla="*/ 2147483646 h 1150"/>
                <a:gd name="T74" fmla="*/ 2147483646 w 8"/>
                <a:gd name="T75" fmla="*/ 2147483646 h 1150"/>
                <a:gd name="T76" fmla="*/ 2147483646 w 8"/>
                <a:gd name="T77" fmla="*/ 2147483646 h 1150"/>
                <a:gd name="T78" fmla="*/ 2147483646 w 8"/>
                <a:gd name="T79" fmla="*/ 2147483646 h 1150"/>
                <a:gd name="T80" fmla="*/ 2147483646 w 8"/>
                <a:gd name="T81" fmla="*/ 2147483646 h 1150"/>
                <a:gd name="T82" fmla="*/ 2147483646 w 8"/>
                <a:gd name="T83" fmla="*/ 2147483646 h 1150"/>
                <a:gd name="T84" fmla="*/ 2147483646 w 8"/>
                <a:gd name="T85" fmla="*/ 2147483646 h 1150"/>
                <a:gd name="T86" fmla="*/ 2147483646 w 8"/>
                <a:gd name="T87" fmla="*/ 2147483646 h 1150"/>
                <a:gd name="T88" fmla="*/ 2147483646 w 8"/>
                <a:gd name="T89" fmla="*/ 2147483646 h 1150"/>
                <a:gd name="T90" fmla="*/ 2147483646 w 8"/>
                <a:gd name="T91" fmla="*/ 2147483646 h 1150"/>
                <a:gd name="T92" fmla="*/ 2147483646 w 8"/>
                <a:gd name="T93" fmla="*/ 2147483646 h 1150"/>
                <a:gd name="T94" fmla="*/ 2147483646 w 8"/>
                <a:gd name="T95" fmla="*/ 2147483646 h 1150"/>
                <a:gd name="T96" fmla="*/ 2147483646 w 8"/>
                <a:gd name="T97" fmla="*/ 2147483646 h 1150"/>
                <a:gd name="T98" fmla="*/ 2147483646 w 8"/>
                <a:gd name="T99" fmla="*/ 2147483646 h 1150"/>
                <a:gd name="T100" fmla="*/ 2147483646 w 8"/>
                <a:gd name="T101" fmla="*/ 2147483646 h 1150"/>
                <a:gd name="T102" fmla="*/ 2147483646 w 8"/>
                <a:gd name="T103" fmla="*/ 2147483646 h 1150"/>
                <a:gd name="T104" fmla="*/ 2147483646 w 8"/>
                <a:gd name="T105" fmla="*/ 2147483646 h 1150"/>
                <a:gd name="T106" fmla="*/ 2147483646 w 8"/>
                <a:gd name="T107" fmla="*/ 2147483646 h 1150"/>
                <a:gd name="T108" fmla="*/ 2147483646 w 8"/>
                <a:gd name="T109" fmla="*/ 2147483646 h 1150"/>
                <a:gd name="T110" fmla="*/ 2147483646 w 8"/>
                <a:gd name="T111" fmla="*/ 2147483646 h 1150"/>
                <a:gd name="T112" fmla="*/ 2147483646 w 8"/>
                <a:gd name="T113" fmla="*/ 2147483646 h 11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 h="1150">
                  <a:moveTo>
                    <a:pt x="8" y="3"/>
                  </a:moveTo>
                  <a:lnTo>
                    <a:pt x="8" y="24"/>
                  </a:lnTo>
                  <a:lnTo>
                    <a:pt x="7" y="27"/>
                  </a:lnTo>
                  <a:lnTo>
                    <a:pt x="7" y="28"/>
                  </a:lnTo>
                  <a:lnTo>
                    <a:pt x="6" y="28"/>
                  </a:lnTo>
                  <a:lnTo>
                    <a:pt x="3" y="29"/>
                  </a:lnTo>
                  <a:lnTo>
                    <a:pt x="2" y="28"/>
                  </a:lnTo>
                  <a:lnTo>
                    <a:pt x="1" y="28"/>
                  </a:lnTo>
                  <a:lnTo>
                    <a:pt x="1" y="27"/>
                  </a:lnTo>
                  <a:lnTo>
                    <a:pt x="0" y="24"/>
                  </a:lnTo>
                  <a:lnTo>
                    <a:pt x="0" y="3"/>
                  </a:lnTo>
                  <a:lnTo>
                    <a:pt x="1" y="1"/>
                  </a:lnTo>
                  <a:lnTo>
                    <a:pt x="1" y="0"/>
                  </a:lnTo>
                  <a:lnTo>
                    <a:pt x="2" y="0"/>
                  </a:lnTo>
                  <a:lnTo>
                    <a:pt x="3" y="0"/>
                  </a:lnTo>
                  <a:lnTo>
                    <a:pt x="6" y="0"/>
                  </a:lnTo>
                  <a:lnTo>
                    <a:pt x="7" y="0"/>
                  </a:lnTo>
                  <a:lnTo>
                    <a:pt x="7" y="1"/>
                  </a:lnTo>
                  <a:lnTo>
                    <a:pt x="8" y="3"/>
                  </a:lnTo>
                  <a:close/>
                  <a:moveTo>
                    <a:pt x="8" y="53"/>
                  </a:moveTo>
                  <a:lnTo>
                    <a:pt x="8" y="76"/>
                  </a:lnTo>
                  <a:lnTo>
                    <a:pt x="7" y="77"/>
                  </a:lnTo>
                  <a:lnTo>
                    <a:pt x="7" y="78"/>
                  </a:lnTo>
                  <a:lnTo>
                    <a:pt x="6" y="79"/>
                  </a:lnTo>
                  <a:lnTo>
                    <a:pt x="3" y="79"/>
                  </a:lnTo>
                  <a:lnTo>
                    <a:pt x="2" y="79"/>
                  </a:lnTo>
                  <a:lnTo>
                    <a:pt x="1" y="78"/>
                  </a:lnTo>
                  <a:lnTo>
                    <a:pt x="1" y="77"/>
                  </a:lnTo>
                  <a:lnTo>
                    <a:pt x="0" y="76"/>
                  </a:lnTo>
                  <a:lnTo>
                    <a:pt x="0" y="53"/>
                  </a:lnTo>
                  <a:lnTo>
                    <a:pt x="1" y="52"/>
                  </a:lnTo>
                  <a:lnTo>
                    <a:pt x="1" y="51"/>
                  </a:lnTo>
                  <a:lnTo>
                    <a:pt x="2" y="51"/>
                  </a:lnTo>
                  <a:lnTo>
                    <a:pt x="3" y="50"/>
                  </a:lnTo>
                  <a:lnTo>
                    <a:pt x="6" y="51"/>
                  </a:lnTo>
                  <a:lnTo>
                    <a:pt x="7" y="51"/>
                  </a:lnTo>
                  <a:lnTo>
                    <a:pt x="7" y="52"/>
                  </a:lnTo>
                  <a:lnTo>
                    <a:pt x="8" y="53"/>
                  </a:lnTo>
                  <a:close/>
                  <a:moveTo>
                    <a:pt x="8" y="105"/>
                  </a:moveTo>
                  <a:lnTo>
                    <a:pt x="8" y="127"/>
                  </a:lnTo>
                  <a:lnTo>
                    <a:pt x="7" y="128"/>
                  </a:lnTo>
                  <a:lnTo>
                    <a:pt x="7" y="129"/>
                  </a:lnTo>
                  <a:lnTo>
                    <a:pt x="6" y="130"/>
                  </a:lnTo>
                  <a:lnTo>
                    <a:pt x="3" y="130"/>
                  </a:lnTo>
                  <a:lnTo>
                    <a:pt x="2" y="130"/>
                  </a:lnTo>
                  <a:lnTo>
                    <a:pt x="1" y="129"/>
                  </a:lnTo>
                  <a:lnTo>
                    <a:pt x="1" y="128"/>
                  </a:lnTo>
                  <a:lnTo>
                    <a:pt x="0" y="127"/>
                  </a:lnTo>
                  <a:lnTo>
                    <a:pt x="0" y="105"/>
                  </a:lnTo>
                  <a:lnTo>
                    <a:pt x="1" y="104"/>
                  </a:lnTo>
                  <a:lnTo>
                    <a:pt x="1" y="102"/>
                  </a:lnTo>
                  <a:lnTo>
                    <a:pt x="2" y="101"/>
                  </a:lnTo>
                  <a:lnTo>
                    <a:pt x="3" y="101"/>
                  </a:lnTo>
                  <a:lnTo>
                    <a:pt x="6" y="101"/>
                  </a:lnTo>
                  <a:lnTo>
                    <a:pt x="7" y="102"/>
                  </a:lnTo>
                  <a:lnTo>
                    <a:pt x="7" y="104"/>
                  </a:lnTo>
                  <a:lnTo>
                    <a:pt x="8" y="105"/>
                  </a:lnTo>
                  <a:close/>
                  <a:moveTo>
                    <a:pt x="8" y="156"/>
                  </a:moveTo>
                  <a:lnTo>
                    <a:pt x="8" y="178"/>
                  </a:lnTo>
                  <a:lnTo>
                    <a:pt x="7" y="179"/>
                  </a:lnTo>
                  <a:lnTo>
                    <a:pt x="7" y="180"/>
                  </a:lnTo>
                  <a:lnTo>
                    <a:pt x="6" y="182"/>
                  </a:lnTo>
                  <a:lnTo>
                    <a:pt x="3" y="182"/>
                  </a:lnTo>
                  <a:lnTo>
                    <a:pt x="2" y="182"/>
                  </a:lnTo>
                  <a:lnTo>
                    <a:pt x="1" y="180"/>
                  </a:lnTo>
                  <a:lnTo>
                    <a:pt x="1" y="179"/>
                  </a:lnTo>
                  <a:lnTo>
                    <a:pt x="0" y="178"/>
                  </a:lnTo>
                  <a:lnTo>
                    <a:pt x="0" y="156"/>
                  </a:lnTo>
                  <a:lnTo>
                    <a:pt x="1" y="155"/>
                  </a:lnTo>
                  <a:lnTo>
                    <a:pt x="1" y="154"/>
                  </a:lnTo>
                  <a:lnTo>
                    <a:pt x="2" y="152"/>
                  </a:lnTo>
                  <a:lnTo>
                    <a:pt x="3" y="152"/>
                  </a:lnTo>
                  <a:lnTo>
                    <a:pt x="6" y="152"/>
                  </a:lnTo>
                  <a:lnTo>
                    <a:pt x="7" y="154"/>
                  </a:lnTo>
                  <a:lnTo>
                    <a:pt x="7" y="155"/>
                  </a:lnTo>
                  <a:lnTo>
                    <a:pt x="8" y="156"/>
                  </a:lnTo>
                  <a:close/>
                  <a:moveTo>
                    <a:pt x="8" y="207"/>
                  </a:moveTo>
                  <a:lnTo>
                    <a:pt x="8" y="228"/>
                  </a:lnTo>
                  <a:lnTo>
                    <a:pt x="7" y="231"/>
                  </a:lnTo>
                  <a:lnTo>
                    <a:pt x="7" y="232"/>
                  </a:lnTo>
                  <a:lnTo>
                    <a:pt x="6" y="232"/>
                  </a:lnTo>
                  <a:lnTo>
                    <a:pt x="3" y="233"/>
                  </a:lnTo>
                  <a:lnTo>
                    <a:pt x="2" y="232"/>
                  </a:lnTo>
                  <a:lnTo>
                    <a:pt x="1" y="232"/>
                  </a:lnTo>
                  <a:lnTo>
                    <a:pt x="1" y="231"/>
                  </a:lnTo>
                  <a:lnTo>
                    <a:pt x="0" y="228"/>
                  </a:lnTo>
                  <a:lnTo>
                    <a:pt x="0" y="207"/>
                  </a:lnTo>
                  <a:lnTo>
                    <a:pt x="1" y="205"/>
                  </a:lnTo>
                  <a:lnTo>
                    <a:pt x="1" y="204"/>
                  </a:lnTo>
                  <a:lnTo>
                    <a:pt x="2" y="204"/>
                  </a:lnTo>
                  <a:lnTo>
                    <a:pt x="3" y="204"/>
                  </a:lnTo>
                  <a:lnTo>
                    <a:pt x="6" y="204"/>
                  </a:lnTo>
                  <a:lnTo>
                    <a:pt x="7" y="204"/>
                  </a:lnTo>
                  <a:lnTo>
                    <a:pt x="7" y="205"/>
                  </a:lnTo>
                  <a:lnTo>
                    <a:pt x="8" y="207"/>
                  </a:lnTo>
                  <a:close/>
                  <a:moveTo>
                    <a:pt x="8" y="257"/>
                  </a:moveTo>
                  <a:lnTo>
                    <a:pt x="8" y="279"/>
                  </a:lnTo>
                  <a:lnTo>
                    <a:pt x="7" y="281"/>
                  </a:lnTo>
                  <a:lnTo>
                    <a:pt x="7" y="282"/>
                  </a:lnTo>
                  <a:lnTo>
                    <a:pt x="6" y="283"/>
                  </a:lnTo>
                  <a:lnTo>
                    <a:pt x="3" y="283"/>
                  </a:lnTo>
                  <a:lnTo>
                    <a:pt x="2" y="283"/>
                  </a:lnTo>
                  <a:lnTo>
                    <a:pt x="1" y="282"/>
                  </a:lnTo>
                  <a:lnTo>
                    <a:pt x="1" y="281"/>
                  </a:lnTo>
                  <a:lnTo>
                    <a:pt x="0" y="279"/>
                  </a:lnTo>
                  <a:lnTo>
                    <a:pt x="0" y="257"/>
                  </a:lnTo>
                  <a:lnTo>
                    <a:pt x="1" y="256"/>
                  </a:lnTo>
                  <a:lnTo>
                    <a:pt x="1" y="255"/>
                  </a:lnTo>
                  <a:lnTo>
                    <a:pt x="2" y="255"/>
                  </a:lnTo>
                  <a:lnTo>
                    <a:pt x="3" y="254"/>
                  </a:lnTo>
                  <a:lnTo>
                    <a:pt x="6" y="255"/>
                  </a:lnTo>
                  <a:lnTo>
                    <a:pt x="7" y="255"/>
                  </a:lnTo>
                  <a:lnTo>
                    <a:pt x="7" y="256"/>
                  </a:lnTo>
                  <a:lnTo>
                    <a:pt x="8" y="257"/>
                  </a:lnTo>
                  <a:close/>
                  <a:moveTo>
                    <a:pt x="8" y="309"/>
                  </a:moveTo>
                  <a:lnTo>
                    <a:pt x="8" y="331"/>
                  </a:lnTo>
                  <a:lnTo>
                    <a:pt x="7" y="332"/>
                  </a:lnTo>
                  <a:lnTo>
                    <a:pt x="7" y="333"/>
                  </a:lnTo>
                  <a:lnTo>
                    <a:pt x="6" y="334"/>
                  </a:lnTo>
                  <a:lnTo>
                    <a:pt x="3" y="334"/>
                  </a:lnTo>
                  <a:lnTo>
                    <a:pt x="2" y="334"/>
                  </a:lnTo>
                  <a:lnTo>
                    <a:pt x="1" y="333"/>
                  </a:lnTo>
                  <a:lnTo>
                    <a:pt x="1" y="332"/>
                  </a:lnTo>
                  <a:lnTo>
                    <a:pt x="0" y="331"/>
                  </a:lnTo>
                  <a:lnTo>
                    <a:pt x="0" y="309"/>
                  </a:lnTo>
                  <a:lnTo>
                    <a:pt x="1" y="307"/>
                  </a:lnTo>
                  <a:lnTo>
                    <a:pt x="1" y="306"/>
                  </a:lnTo>
                  <a:lnTo>
                    <a:pt x="2" y="305"/>
                  </a:lnTo>
                  <a:lnTo>
                    <a:pt x="3" y="305"/>
                  </a:lnTo>
                  <a:lnTo>
                    <a:pt x="6" y="305"/>
                  </a:lnTo>
                  <a:lnTo>
                    <a:pt x="7" y="306"/>
                  </a:lnTo>
                  <a:lnTo>
                    <a:pt x="7" y="307"/>
                  </a:lnTo>
                  <a:lnTo>
                    <a:pt x="8" y="309"/>
                  </a:lnTo>
                  <a:close/>
                  <a:moveTo>
                    <a:pt x="8" y="360"/>
                  </a:moveTo>
                  <a:lnTo>
                    <a:pt x="8" y="382"/>
                  </a:lnTo>
                  <a:lnTo>
                    <a:pt x="7" y="383"/>
                  </a:lnTo>
                  <a:lnTo>
                    <a:pt x="7" y="384"/>
                  </a:lnTo>
                  <a:lnTo>
                    <a:pt x="6" y="386"/>
                  </a:lnTo>
                  <a:lnTo>
                    <a:pt x="3" y="386"/>
                  </a:lnTo>
                  <a:lnTo>
                    <a:pt x="2" y="386"/>
                  </a:lnTo>
                  <a:lnTo>
                    <a:pt x="1" y="384"/>
                  </a:lnTo>
                  <a:lnTo>
                    <a:pt x="1" y="383"/>
                  </a:lnTo>
                  <a:lnTo>
                    <a:pt x="0" y="382"/>
                  </a:lnTo>
                  <a:lnTo>
                    <a:pt x="0" y="360"/>
                  </a:lnTo>
                  <a:lnTo>
                    <a:pt x="1" y="359"/>
                  </a:lnTo>
                  <a:lnTo>
                    <a:pt x="1" y="358"/>
                  </a:lnTo>
                  <a:lnTo>
                    <a:pt x="2" y="356"/>
                  </a:lnTo>
                  <a:lnTo>
                    <a:pt x="3" y="356"/>
                  </a:lnTo>
                  <a:lnTo>
                    <a:pt x="6" y="356"/>
                  </a:lnTo>
                  <a:lnTo>
                    <a:pt x="7" y="358"/>
                  </a:lnTo>
                  <a:lnTo>
                    <a:pt x="7" y="359"/>
                  </a:lnTo>
                  <a:lnTo>
                    <a:pt x="8" y="360"/>
                  </a:lnTo>
                  <a:close/>
                  <a:moveTo>
                    <a:pt x="8" y="411"/>
                  </a:moveTo>
                  <a:lnTo>
                    <a:pt x="8" y="432"/>
                  </a:lnTo>
                  <a:lnTo>
                    <a:pt x="7" y="434"/>
                  </a:lnTo>
                  <a:lnTo>
                    <a:pt x="7" y="436"/>
                  </a:lnTo>
                  <a:lnTo>
                    <a:pt x="6" y="436"/>
                  </a:lnTo>
                  <a:lnTo>
                    <a:pt x="3" y="437"/>
                  </a:lnTo>
                  <a:lnTo>
                    <a:pt x="2" y="436"/>
                  </a:lnTo>
                  <a:lnTo>
                    <a:pt x="1" y="436"/>
                  </a:lnTo>
                  <a:lnTo>
                    <a:pt x="1" y="434"/>
                  </a:lnTo>
                  <a:lnTo>
                    <a:pt x="0" y="432"/>
                  </a:lnTo>
                  <a:lnTo>
                    <a:pt x="0" y="411"/>
                  </a:lnTo>
                  <a:lnTo>
                    <a:pt x="1" y="409"/>
                  </a:lnTo>
                  <a:lnTo>
                    <a:pt x="1" y="408"/>
                  </a:lnTo>
                  <a:lnTo>
                    <a:pt x="2" y="408"/>
                  </a:lnTo>
                  <a:lnTo>
                    <a:pt x="3" y="408"/>
                  </a:lnTo>
                  <a:lnTo>
                    <a:pt x="6" y="408"/>
                  </a:lnTo>
                  <a:lnTo>
                    <a:pt x="7" y="408"/>
                  </a:lnTo>
                  <a:lnTo>
                    <a:pt x="7" y="409"/>
                  </a:lnTo>
                  <a:lnTo>
                    <a:pt x="8" y="411"/>
                  </a:lnTo>
                  <a:close/>
                  <a:moveTo>
                    <a:pt x="8" y="461"/>
                  </a:moveTo>
                  <a:lnTo>
                    <a:pt x="8" y="483"/>
                  </a:lnTo>
                  <a:lnTo>
                    <a:pt x="7" y="485"/>
                  </a:lnTo>
                  <a:lnTo>
                    <a:pt x="7" y="486"/>
                  </a:lnTo>
                  <a:lnTo>
                    <a:pt x="6" y="487"/>
                  </a:lnTo>
                  <a:lnTo>
                    <a:pt x="3" y="487"/>
                  </a:lnTo>
                  <a:lnTo>
                    <a:pt x="2" y="487"/>
                  </a:lnTo>
                  <a:lnTo>
                    <a:pt x="1" y="486"/>
                  </a:lnTo>
                  <a:lnTo>
                    <a:pt x="1" y="485"/>
                  </a:lnTo>
                  <a:lnTo>
                    <a:pt x="0" y="483"/>
                  </a:lnTo>
                  <a:lnTo>
                    <a:pt x="0" y="461"/>
                  </a:lnTo>
                  <a:lnTo>
                    <a:pt x="1" y="460"/>
                  </a:lnTo>
                  <a:lnTo>
                    <a:pt x="1" y="459"/>
                  </a:lnTo>
                  <a:lnTo>
                    <a:pt x="2" y="459"/>
                  </a:lnTo>
                  <a:lnTo>
                    <a:pt x="3" y="458"/>
                  </a:lnTo>
                  <a:lnTo>
                    <a:pt x="6" y="459"/>
                  </a:lnTo>
                  <a:lnTo>
                    <a:pt x="7" y="459"/>
                  </a:lnTo>
                  <a:lnTo>
                    <a:pt x="7" y="460"/>
                  </a:lnTo>
                  <a:lnTo>
                    <a:pt x="8" y="461"/>
                  </a:lnTo>
                  <a:close/>
                  <a:moveTo>
                    <a:pt x="8" y="513"/>
                  </a:moveTo>
                  <a:lnTo>
                    <a:pt x="8" y="535"/>
                  </a:lnTo>
                  <a:lnTo>
                    <a:pt x="7" y="536"/>
                  </a:lnTo>
                  <a:lnTo>
                    <a:pt x="7" y="537"/>
                  </a:lnTo>
                  <a:lnTo>
                    <a:pt x="6" y="538"/>
                  </a:lnTo>
                  <a:lnTo>
                    <a:pt x="3" y="538"/>
                  </a:lnTo>
                  <a:lnTo>
                    <a:pt x="2" y="538"/>
                  </a:lnTo>
                  <a:lnTo>
                    <a:pt x="1" y="537"/>
                  </a:lnTo>
                  <a:lnTo>
                    <a:pt x="1" y="536"/>
                  </a:lnTo>
                  <a:lnTo>
                    <a:pt x="0" y="535"/>
                  </a:lnTo>
                  <a:lnTo>
                    <a:pt x="0" y="513"/>
                  </a:lnTo>
                  <a:lnTo>
                    <a:pt x="1" y="511"/>
                  </a:lnTo>
                  <a:lnTo>
                    <a:pt x="1" y="510"/>
                  </a:lnTo>
                  <a:lnTo>
                    <a:pt x="2" y="509"/>
                  </a:lnTo>
                  <a:lnTo>
                    <a:pt x="3" y="509"/>
                  </a:lnTo>
                  <a:lnTo>
                    <a:pt x="6" y="509"/>
                  </a:lnTo>
                  <a:lnTo>
                    <a:pt x="7" y="510"/>
                  </a:lnTo>
                  <a:lnTo>
                    <a:pt x="7" y="511"/>
                  </a:lnTo>
                  <a:lnTo>
                    <a:pt x="8" y="513"/>
                  </a:lnTo>
                  <a:close/>
                  <a:moveTo>
                    <a:pt x="8" y="564"/>
                  </a:moveTo>
                  <a:lnTo>
                    <a:pt x="8" y="586"/>
                  </a:lnTo>
                  <a:lnTo>
                    <a:pt x="7" y="587"/>
                  </a:lnTo>
                  <a:lnTo>
                    <a:pt x="7" y="588"/>
                  </a:lnTo>
                  <a:lnTo>
                    <a:pt x="6" y="589"/>
                  </a:lnTo>
                  <a:lnTo>
                    <a:pt x="3" y="589"/>
                  </a:lnTo>
                  <a:lnTo>
                    <a:pt x="2" y="589"/>
                  </a:lnTo>
                  <a:lnTo>
                    <a:pt x="1" y="588"/>
                  </a:lnTo>
                  <a:lnTo>
                    <a:pt x="1" y="587"/>
                  </a:lnTo>
                  <a:lnTo>
                    <a:pt x="0" y="586"/>
                  </a:lnTo>
                  <a:lnTo>
                    <a:pt x="0" y="564"/>
                  </a:lnTo>
                  <a:lnTo>
                    <a:pt x="1" y="563"/>
                  </a:lnTo>
                  <a:lnTo>
                    <a:pt x="1" y="562"/>
                  </a:lnTo>
                  <a:lnTo>
                    <a:pt x="2" y="560"/>
                  </a:lnTo>
                  <a:lnTo>
                    <a:pt x="3" y="560"/>
                  </a:lnTo>
                  <a:lnTo>
                    <a:pt x="6" y="560"/>
                  </a:lnTo>
                  <a:lnTo>
                    <a:pt x="7" y="562"/>
                  </a:lnTo>
                  <a:lnTo>
                    <a:pt x="7" y="563"/>
                  </a:lnTo>
                  <a:lnTo>
                    <a:pt x="8" y="564"/>
                  </a:lnTo>
                  <a:close/>
                  <a:moveTo>
                    <a:pt x="8" y="615"/>
                  </a:moveTo>
                  <a:lnTo>
                    <a:pt x="8" y="636"/>
                  </a:lnTo>
                  <a:lnTo>
                    <a:pt x="7" y="638"/>
                  </a:lnTo>
                  <a:lnTo>
                    <a:pt x="7" y="640"/>
                  </a:lnTo>
                  <a:lnTo>
                    <a:pt x="6" y="640"/>
                  </a:lnTo>
                  <a:lnTo>
                    <a:pt x="3" y="641"/>
                  </a:lnTo>
                  <a:lnTo>
                    <a:pt x="2" y="640"/>
                  </a:lnTo>
                  <a:lnTo>
                    <a:pt x="1" y="640"/>
                  </a:lnTo>
                  <a:lnTo>
                    <a:pt x="1" y="638"/>
                  </a:lnTo>
                  <a:lnTo>
                    <a:pt x="0" y="636"/>
                  </a:lnTo>
                  <a:lnTo>
                    <a:pt x="0" y="615"/>
                  </a:lnTo>
                  <a:lnTo>
                    <a:pt x="1" y="613"/>
                  </a:lnTo>
                  <a:lnTo>
                    <a:pt x="1" y="612"/>
                  </a:lnTo>
                  <a:lnTo>
                    <a:pt x="2" y="612"/>
                  </a:lnTo>
                  <a:lnTo>
                    <a:pt x="3" y="612"/>
                  </a:lnTo>
                  <a:lnTo>
                    <a:pt x="6" y="612"/>
                  </a:lnTo>
                  <a:lnTo>
                    <a:pt x="7" y="612"/>
                  </a:lnTo>
                  <a:lnTo>
                    <a:pt x="7" y="613"/>
                  </a:lnTo>
                  <a:lnTo>
                    <a:pt x="8" y="615"/>
                  </a:lnTo>
                  <a:close/>
                  <a:moveTo>
                    <a:pt x="8" y="665"/>
                  </a:moveTo>
                  <a:lnTo>
                    <a:pt x="8" y="687"/>
                  </a:lnTo>
                  <a:lnTo>
                    <a:pt x="7" y="689"/>
                  </a:lnTo>
                  <a:lnTo>
                    <a:pt x="7" y="690"/>
                  </a:lnTo>
                  <a:lnTo>
                    <a:pt x="6" y="691"/>
                  </a:lnTo>
                  <a:lnTo>
                    <a:pt x="3" y="691"/>
                  </a:lnTo>
                  <a:lnTo>
                    <a:pt x="2" y="691"/>
                  </a:lnTo>
                  <a:lnTo>
                    <a:pt x="1" y="690"/>
                  </a:lnTo>
                  <a:lnTo>
                    <a:pt x="1" y="689"/>
                  </a:lnTo>
                  <a:lnTo>
                    <a:pt x="0" y="687"/>
                  </a:lnTo>
                  <a:lnTo>
                    <a:pt x="0" y="665"/>
                  </a:lnTo>
                  <a:lnTo>
                    <a:pt x="1" y="664"/>
                  </a:lnTo>
                  <a:lnTo>
                    <a:pt x="1" y="663"/>
                  </a:lnTo>
                  <a:lnTo>
                    <a:pt x="2" y="663"/>
                  </a:lnTo>
                  <a:lnTo>
                    <a:pt x="3" y="662"/>
                  </a:lnTo>
                  <a:lnTo>
                    <a:pt x="6" y="663"/>
                  </a:lnTo>
                  <a:lnTo>
                    <a:pt x="7" y="663"/>
                  </a:lnTo>
                  <a:lnTo>
                    <a:pt x="7" y="664"/>
                  </a:lnTo>
                  <a:lnTo>
                    <a:pt x="8" y="665"/>
                  </a:lnTo>
                  <a:close/>
                  <a:moveTo>
                    <a:pt x="8" y="716"/>
                  </a:moveTo>
                  <a:lnTo>
                    <a:pt x="8" y="739"/>
                  </a:lnTo>
                  <a:lnTo>
                    <a:pt x="7" y="740"/>
                  </a:lnTo>
                  <a:lnTo>
                    <a:pt x="7" y="741"/>
                  </a:lnTo>
                  <a:lnTo>
                    <a:pt x="6" y="742"/>
                  </a:lnTo>
                  <a:lnTo>
                    <a:pt x="3" y="742"/>
                  </a:lnTo>
                  <a:lnTo>
                    <a:pt x="2" y="742"/>
                  </a:lnTo>
                  <a:lnTo>
                    <a:pt x="1" y="741"/>
                  </a:lnTo>
                  <a:lnTo>
                    <a:pt x="1" y="740"/>
                  </a:lnTo>
                  <a:lnTo>
                    <a:pt x="0" y="739"/>
                  </a:lnTo>
                  <a:lnTo>
                    <a:pt x="0" y="716"/>
                  </a:lnTo>
                  <a:lnTo>
                    <a:pt x="1" y="715"/>
                  </a:lnTo>
                  <a:lnTo>
                    <a:pt x="1" y="714"/>
                  </a:lnTo>
                  <a:lnTo>
                    <a:pt x="2" y="713"/>
                  </a:lnTo>
                  <a:lnTo>
                    <a:pt x="3" y="713"/>
                  </a:lnTo>
                  <a:lnTo>
                    <a:pt x="6" y="713"/>
                  </a:lnTo>
                  <a:lnTo>
                    <a:pt x="7" y="714"/>
                  </a:lnTo>
                  <a:lnTo>
                    <a:pt x="7" y="715"/>
                  </a:lnTo>
                  <a:lnTo>
                    <a:pt x="8" y="716"/>
                  </a:lnTo>
                  <a:close/>
                  <a:moveTo>
                    <a:pt x="8" y="768"/>
                  </a:moveTo>
                  <a:lnTo>
                    <a:pt x="8" y="790"/>
                  </a:lnTo>
                  <a:lnTo>
                    <a:pt x="7" y="791"/>
                  </a:lnTo>
                  <a:lnTo>
                    <a:pt x="7" y="792"/>
                  </a:lnTo>
                  <a:lnTo>
                    <a:pt x="6" y="793"/>
                  </a:lnTo>
                  <a:lnTo>
                    <a:pt x="3" y="793"/>
                  </a:lnTo>
                  <a:lnTo>
                    <a:pt x="2" y="793"/>
                  </a:lnTo>
                  <a:lnTo>
                    <a:pt x="1" y="792"/>
                  </a:lnTo>
                  <a:lnTo>
                    <a:pt x="1" y="791"/>
                  </a:lnTo>
                  <a:lnTo>
                    <a:pt x="0" y="790"/>
                  </a:lnTo>
                  <a:lnTo>
                    <a:pt x="0" y="768"/>
                  </a:lnTo>
                  <a:lnTo>
                    <a:pt x="1" y="767"/>
                  </a:lnTo>
                  <a:lnTo>
                    <a:pt x="1" y="765"/>
                  </a:lnTo>
                  <a:lnTo>
                    <a:pt x="2" y="764"/>
                  </a:lnTo>
                  <a:lnTo>
                    <a:pt x="3" y="764"/>
                  </a:lnTo>
                  <a:lnTo>
                    <a:pt x="6" y="764"/>
                  </a:lnTo>
                  <a:lnTo>
                    <a:pt x="7" y="765"/>
                  </a:lnTo>
                  <a:lnTo>
                    <a:pt x="7" y="767"/>
                  </a:lnTo>
                  <a:lnTo>
                    <a:pt x="8" y="768"/>
                  </a:lnTo>
                  <a:close/>
                  <a:moveTo>
                    <a:pt x="8" y="819"/>
                  </a:moveTo>
                  <a:lnTo>
                    <a:pt x="8" y="840"/>
                  </a:lnTo>
                  <a:lnTo>
                    <a:pt x="7" y="842"/>
                  </a:lnTo>
                  <a:lnTo>
                    <a:pt x="7" y="844"/>
                  </a:lnTo>
                  <a:lnTo>
                    <a:pt x="6" y="844"/>
                  </a:lnTo>
                  <a:lnTo>
                    <a:pt x="3" y="845"/>
                  </a:lnTo>
                  <a:lnTo>
                    <a:pt x="2" y="844"/>
                  </a:lnTo>
                  <a:lnTo>
                    <a:pt x="1" y="844"/>
                  </a:lnTo>
                  <a:lnTo>
                    <a:pt x="1" y="842"/>
                  </a:lnTo>
                  <a:lnTo>
                    <a:pt x="0" y="840"/>
                  </a:lnTo>
                  <a:lnTo>
                    <a:pt x="0" y="819"/>
                  </a:lnTo>
                  <a:lnTo>
                    <a:pt x="1" y="817"/>
                  </a:lnTo>
                  <a:lnTo>
                    <a:pt x="1" y="816"/>
                  </a:lnTo>
                  <a:lnTo>
                    <a:pt x="2" y="816"/>
                  </a:lnTo>
                  <a:lnTo>
                    <a:pt x="3" y="816"/>
                  </a:lnTo>
                  <a:lnTo>
                    <a:pt x="6" y="816"/>
                  </a:lnTo>
                  <a:lnTo>
                    <a:pt x="7" y="816"/>
                  </a:lnTo>
                  <a:lnTo>
                    <a:pt x="7" y="817"/>
                  </a:lnTo>
                  <a:lnTo>
                    <a:pt x="8" y="819"/>
                  </a:lnTo>
                  <a:close/>
                  <a:moveTo>
                    <a:pt x="8" y="869"/>
                  </a:moveTo>
                  <a:lnTo>
                    <a:pt x="8" y="891"/>
                  </a:lnTo>
                  <a:lnTo>
                    <a:pt x="7" y="892"/>
                  </a:lnTo>
                  <a:lnTo>
                    <a:pt x="7" y="894"/>
                  </a:lnTo>
                  <a:lnTo>
                    <a:pt x="6" y="895"/>
                  </a:lnTo>
                  <a:lnTo>
                    <a:pt x="3" y="895"/>
                  </a:lnTo>
                  <a:lnTo>
                    <a:pt x="2" y="895"/>
                  </a:lnTo>
                  <a:lnTo>
                    <a:pt x="1" y="894"/>
                  </a:lnTo>
                  <a:lnTo>
                    <a:pt x="1" y="892"/>
                  </a:lnTo>
                  <a:lnTo>
                    <a:pt x="0" y="891"/>
                  </a:lnTo>
                  <a:lnTo>
                    <a:pt x="0" y="869"/>
                  </a:lnTo>
                  <a:lnTo>
                    <a:pt x="1" y="868"/>
                  </a:lnTo>
                  <a:lnTo>
                    <a:pt x="1" y="867"/>
                  </a:lnTo>
                  <a:lnTo>
                    <a:pt x="2" y="867"/>
                  </a:lnTo>
                  <a:lnTo>
                    <a:pt x="3" y="866"/>
                  </a:lnTo>
                  <a:lnTo>
                    <a:pt x="6" y="867"/>
                  </a:lnTo>
                  <a:lnTo>
                    <a:pt x="7" y="867"/>
                  </a:lnTo>
                  <a:lnTo>
                    <a:pt x="7" y="868"/>
                  </a:lnTo>
                  <a:lnTo>
                    <a:pt x="8" y="869"/>
                  </a:lnTo>
                  <a:close/>
                  <a:moveTo>
                    <a:pt x="8" y="920"/>
                  </a:moveTo>
                  <a:lnTo>
                    <a:pt x="8" y="943"/>
                  </a:lnTo>
                  <a:lnTo>
                    <a:pt x="7" y="944"/>
                  </a:lnTo>
                  <a:lnTo>
                    <a:pt x="7" y="945"/>
                  </a:lnTo>
                  <a:lnTo>
                    <a:pt x="6" y="946"/>
                  </a:lnTo>
                  <a:lnTo>
                    <a:pt x="3" y="946"/>
                  </a:lnTo>
                  <a:lnTo>
                    <a:pt x="2" y="946"/>
                  </a:lnTo>
                  <a:lnTo>
                    <a:pt x="1" y="945"/>
                  </a:lnTo>
                  <a:lnTo>
                    <a:pt x="1" y="944"/>
                  </a:lnTo>
                  <a:lnTo>
                    <a:pt x="0" y="943"/>
                  </a:lnTo>
                  <a:lnTo>
                    <a:pt x="0" y="920"/>
                  </a:lnTo>
                  <a:lnTo>
                    <a:pt x="1" y="919"/>
                  </a:lnTo>
                  <a:lnTo>
                    <a:pt x="1" y="918"/>
                  </a:lnTo>
                  <a:lnTo>
                    <a:pt x="2" y="917"/>
                  </a:lnTo>
                  <a:lnTo>
                    <a:pt x="3" y="917"/>
                  </a:lnTo>
                  <a:lnTo>
                    <a:pt x="6" y="917"/>
                  </a:lnTo>
                  <a:lnTo>
                    <a:pt x="7" y="918"/>
                  </a:lnTo>
                  <a:lnTo>
                    <a:pt x="7" y="919"/>
                  </a:lnTo>
                  <a:lnTo>
                    <a:pt x="8" y="920"/>
                  </a:lnTo>
                  <a:close/>
                  <a:moveTo>
                    <a:pt x="8" y="972"/>
                  </a:moveTo>
                  <a:lnTo>
                    <a:pt x="8" y="994"/>
                  </a:lnTo>
                  <a:lnTo>
                    <a:pt x="7" y="995"/>
                  </a:lnTo>
                  <a:lnTo>
                    <a:pt x="7" y="996"/>
                  </a:lnTo>
                  <a:lnTo>
                    <a:pt x="6" y="997"/>
                  </a:lnTo>
                  <a:lnTo>
                    <a:pt x="3" y="997"/>
                  </a:lnTo>
                  <a:lnTo>
                    <a:pt x="2" y="997"/>
                  </a:lnTo>
                  <a:lnTo>
                    <a:pt x="1" y="996"/>
                  </a:lnTo>
                  <a:lnTo>
                    <a:pt x="1" y="995"/>
                  </a:lnTo>
                  <a:lnTo>
                    <a:pt x="0" y="994"/>
                  </a:lnTo>
                  <a:lnTo>
                    <a:pt x="0" y="972"/>
                  </a:lnTo>
                  <a:lnTo>
                    <a:pt x="1" y="971"/>
                  </a:lnTo>
                  <a:lnTo>
                    <a:pt x="1" y="969"/>
                  </a:lnTo>
                  <a:lnTo>
                    <a:pt x="2" y="968"/>
                  </a:lnTo>
                  <a:lnTo>
                    <a:pt x="3" y="968"/>
                  </a:lnTo>
                  <a:lnTo>
                    <a:pt x="6" y="968"/>
                  </a:lnTo>
                  <a:lnTo>
                    <a:pt x="7" y="969"/>
                  </a:lnTo>
                  <a:lnTo>
                    <a:pt x="7" y="971"/>
                  </a:lnTo>
                  <a:lnTo>
                    <a:pt x="8" y="972"/>
                  </a:lnTo>
                  <a:close/>
                  <a:moveTo>
                    <a:pt x="8" y="1023"/>
                  </a:moveTo>
                  <a:lnTo>
                    <a:pt x="8" y="1044"/>
                  </a:lnTo>
                  <a:lnTo>
                    <a:pt x="7" y="1046"/>
                  </a:lnTo>
                  <a:lnTo>
                    <a:pt x="7" y="1047"/>
                  </a:lnTo>
                  <a:lnTo>
                    <a:pt x="6" y="1047"/>
                  </a:lnTo>
                  <a:lnTo>
                    <a:pt x="3" y="1049"/>
                  </a:lnTo>
                  <a:lnTo>
                    <a:pt x="2" y="1047"/>
                  </a:lnTo>
                  <a:lnTo>
                    <a:pt x="1" y="1047"/>
                  </a:lnTo>
                  <a:lnTo>
                    <a:pt x="1" y="1046"/>
                  </a:lnTo>
                  <a:lnTo>
                    <a:pt x="0" y="1044"/>
                  </a:lnTo>
                  <a:lnTo>
                    <a:pt x="0" y="1023"/>
                  </a:lnTo>
                  <a:lnTo>
                    <a:pt x="1" y="1021"/>
                  </a:lnTo>
                  <a:lnTo>
                    <a:pt x="1" y="1019"/>
                  </a:lnTo>
                  <a:lnTo>
                    <a:pt x="2" y="1019"/>
                  </a:lnTo>
                  <a:lnTo>
                    <a:pt x="3" y="1019"/>
                  </a:lnTo>
                  <a:lnTo>
                    <a:pt x="6" y="1019"/>
                  </a:lnTo>
                  <a:lnTo>
                    <a:pt x="7" y="1019"/>
                  </a:lnTo>
                  <a:lnTo>
                    <a:pt x="7" y="1021"/>
                  </a:lnTo>
                  <a:lnTo>
                    <a:pt x="8" y="1023"/>
                  </a:lnTo>
                  <a:close/>
                  <a:moveTo>
                    <a:pt x="8" y="1073"/>
                  </a:moveTo>
                  <a:lnTo>
                    <a:pt x="8" y="1095"/>
                  </a:lnTo>
                  <a:lnTo>
                    <a:pt x="7" y="1096"/>
                  </a:lnTo>
                  <a:lnTo>
                    <a:pt x="7" y="1098"/>
                  </a:lnTo>
                  <a:lnTo>
                    <a:pt x="6" y="1099"/>
                  </a:lnTo>
                  <a:lnTo>
                    <a:pt x="3" y="1099"/>
                  </a:lnTo>
                  <a:lnTo>
                    <a:pt x="2" y="1099"/>
                  </a:lnTo>
                  <a:lnTo>
                    <a:pt x="1" y="1098"/>
                  </a:lnTo>
                  <a:lnTo>
                    <a:pt x="1" y="1096"/>
                  </a:lnTo>
                  <a:lnTo>
                    <a:pt x="0" y="1095"/>
                  </a:lnTo>
                  <a:lnTo>
                    <a:pt x="0" y="1073"/>
                  </a:lnTo>
                  <a:lnTo>
                    <a:pt x="1" y="1072"/>
                  </a:lnTo>
                  <a:lnTo>
                    <a:pt x="1" y="1071"/>
                  </a:lnTo>
                  <a:lnTo>
                    <a:pt x="2" y="1071"/>
                  </a:lnTo>
                  <a:lnTo>
                    <a:pt x="3" y="1070"/>
                  </a:lnTo>
                  <a:lnTo>
                    <a:pt x="6" y="1071"/>
                  </a:lnTo>
                  <a:lnTo>
                    <a:pt x="7" y="1071"/>
                  </a:lnTo>
                  <a:lnTo>
                    <a:pt x="7" y="1072"/>
                  </a:lnTo>
                  <a:lnTo>
                    <a:pt x="8" y="1073"/>
                  </a:lnTo>
                  <a:close/>
                  <a:moveTo>
                    <a:pt x="8" y="1124"/>
                  </a:moveTo>
                  <a:lnTo>
                    <a:pt x="8" y="1147"/>
                  </a:lnTo>
                  <a:lnTo>
                    <a:pt x="7" y="1148"/>
                  </a:lnTo>
                  <a:lnTo>
                    <a:pt x="7" y="1149"/>
                  </a:lnTo>
                  <a:lnTo>
                    <a:pt x="6" y="1150"/>
                  </a:lnTo>
                  <a:lnTo>
                    <a:pt x="3" y="1150"/>
                  </a:lnTo>
                  <a:lnTo>
                    <a:pt x="2" y="1150"/>
                  </a:lnTo>
                  <a:lnTo>
                    <a:pt x="1" y="1149"/>
                  </a:lnTo>
                  <a:lnTo>
                    <a:pt x="1" y="1148"/>
                  </a:lnTo>
                  <a:lnTo>
                    <a:pt x="0" y="1147"/>
                  </a:lnTo>
                  <a:lnTo>
                    <a:pt x="0" y="1124"/>
                  </a:lnTo>
                  <a:lnTo>
                    <a:pt x="1" y="1123"/>
                  </a:lnTo>
                  <a:lnTo>
                    <a:pt x="1" y="1122"/>
                  </a:lnTo>
                  <a:lnTo>
                    <a:pt x="2" y="1121"/>
                  </a:lnTo>
                  <a:lnTo>
                    <a:pt x="3" y="1121"/>
                  </a:lnTo>
                  <a:lnTo>
                    <a:pt x="6" y="1121"/>
                  </a:lnTo>
                  <a:lnTo>
                    <a:pt x="7" y="1122"/>
                  </a:lnTo>
                  <a:lnTo>
                    <a:pt x="7" y="1123"/>
                  </a:lnTo>
                  <a:lnTo>
                    <a:pt x="8" y="1124"/>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63" name="Line 173">
              <a:extLst>
                <a:ext uri="{FF2B5EF4-FFF2-40B4-BE49-F238E27FC236}">
                  <a16:creationId xmlns:a16="http://schemas.microsoft.com/office/drawing/2014/main" id="{D64EEC08-6521-535F-3D0D-95732F5030DC}"/>
                </a:ext>
              </a:extLst>
            </p:cNvPr>
            <p:cNvSpPr>
              <a:spLocks noChangeShapeType="1"/>
            </p:cNvSpPr>
            <p:nvPr/>
          </p:nvSpPr>
          <p:spPr bwMode="auto">
            <a:xfrm>
              <a:off x="7743820" y="3819253"/>
              <a:ext cx="0" cy="1859318"/>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64" name="Freeform 174">
              <a:extLst>
                <a:ext uri="{FF2B5EF4-FFF2-40B4-BE49-F238E27FC236}">
                  <a16:creationId xmlns:a16="http://schemas.microsoft.com/office/drawing/2014/main" id="{45099556-94FD-470F-9C19-E6C4F2034D13}"/>
                </a:ext>
              </a:extLst>
            </p:cNvPr>
            <p:cNvSpPr>
              <a:spLocks noEditPoints="1"/>
            </p:cNvSpPr>
            <p:nvPr/>
          </p:nvSpPr>
          <p:spPr bwMode="auto">
            <a:xfrm>
              <a:off x="5044554" y="4438496"/>
              <a:ext cx="61925" cy="1860906"/>
            </a:xfrm>
            <a:custGeom>
              <a:avLst/>
              <a:gdLst>
                <a:gd name="T0" fmla="*/ 2147483646 w 39"/>
                <a:gd name="T1" fmla="*/ 2147483646 h 1172"/>
                <a:gd name="T2" fmla="*/ 2147483646 w 39"/>
                <a:gd name="T3" fmla="*/ 2147483646 h 1172"/>
                <a:gd name="T4" fmla="*/ 2147483646 w 39"/>
                <a:gd name="T5" fmla="*/ 2147483646 h 1172"/>
                <a:gd name="T6" fmla="*/ 2147483646 w 39"/>
                <a:gd name="T7" fmla="*/ 2147483646 h 1172"/>
                <a:gd name="T8" fmla="*/ 2147483646 w 39"/>
                <a:gd name="T9" fmla="*/ 2147483646 h 1172"/>
                <a:gd name="T10" fmla="*/ 0 w 39"/>
                <a:gd name="T11" fmla="*/ 2147483646 h 1172"/>
                <a:gd name="T12" fmla="*/ 2147483646 w 39"/>
                <a:gd name="T13" fmla="*/ 0 h 1172"/>
                <a:gd name="T14" fmla="*/ 2147483646 w 39"/>
                <a:gd name="T15" fmla="*/ 2147483646 h 1172"/>
                <a:gd name="T16" fmla="*/ 0 w 39"/>
                <a:gd name="T17" fmla="*/ 2147483646 h 1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1172">
                  <a:moveTo>
                    <a:pt x="29" y="49"/>
                  </a:moveTo>
                  <a:lnTo>
                    <a:pt x="29" y="1172"/>
                  </a:lnTo>
                  <a:lnTo>
                    <a:pt x="9" y="1172"/>
                  </a:lnTo>
                  <a:lnTo>
                    <a:pt x="9" y="49"/>
                  </a:lnTo>
                  <a:lnTo>
                    <a:pt x="29" y="49"/>
                  </a:lnTo>
                  <a:close/>
                  <a:moveTo>
                    <a:pt x="0" y="59"/>
                  </a:moveTo>
                  <a:lnTo>
                    <a:pt x="19" y="0"/>
                  </a:lnTo>
                  <a:lnTo>
                    <a:pt x="39" y="59"/>
                  </a:lnTo>
                  <a:lnTo>
                    <a:pt x="0" y="59"/>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65" name="Line 175">
              <a:extLst>
                <a:ext uri="{FF2B5EF4-FFF2-40B4-BE49-F238E27FC236}">
                  <a16:creationId xmlns:a16="http://schemas.microsoft.com/office/drawing/2014/main" id="{72D8B4FC-9894-5472-8486-CE1150EBAE57}"/>
                </a:ext>
              </a:extLst>
            </p:cNvPr>
            <p:cNvSpPr>
              <a:spLocks noChangeShapeType="1"/>
            </p:cNvSpPr>
            <p:nvPr/>
          </p:nvSpPr>
          <p:spPr bwMode="auto">
            <a:xfrm flipV="1">
              <a:off x="6954681" y="5678571"/>
              <a:ext cx="765321" cy="577961"/>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66" name="Freeform 176">
              <a:extLst>
                <a:ext uri="{FF2B5EF4-FFF2-40B4-BE49-F238E27FC236}">
                  <a16:creationId xmlns:a16="http://schemas.microsoft.com/office/drawing/2014/main" id="{89B2EF74-8081-C3FC-2ACB-BE2A4980190A}"/>
                </a:ext>
              </a:extLst>
            </p:cNvPr>
            <p:cNvSpPr>
              <a:spLocks noEditPoints="1"/>
            </p:cNvSpPr>
            <p:nvPr/>
          </p:nvSpPr>
          <p:spPr bwMode="auto">
            <a:xfrm>
              <a:off x="5074722" y="5681746"/>
              <a:ext cx="776436" cy="590663"/>
            </a:xfrm>
            <a:custGeom>
              <a:avLst/>
              <a:gdLst>
                <a:gd name="T0" fmla="*/ 0 w 489"/>
                <a:gd name="T1" fmla="*/ 2147483646 h 372"/>
                <a:gd name="T2" fmla="*/ 2147483646 w 489"/>
                <a:gd name="T3" fmla="*/ 2147483646 h 372"/>
                <a:gd name="T4" fmla="*/ 2147483646 w 489"/>
                <a:gd name="T5" fmla="*/ 2147483646 h 372"/>
                <a:gd name="T6" fmla="*/ 2147483646 w 489"/>
                <a:gd name="T7" fmla="*/ 2147483646 h 372"/>
                <a:gd name="T8" fmla="*/ 0 w 489"/>
                <a:gd name="T9" fmla="*/ 2147483646 h 372"/>
                <a:gd name="T10" fmla="*/ 2147483646 w 489"/>
                <a:gd name="T11" fmla="*/ 2147483646 h 372"/>
                <a:gd name="T12" fmla="*/ 2147483646 w 489"/>
                <a:gd name="T13" fmla="*/ 0 h 372"/>
                <a:gd name="T14" fmla="*/ 2147483646 w 489"/>
                <a:gd name="T15" fmla="*/ 2147483646 h 372"/>
                <a:gd name="T16" fmla="*/ 2147483646 w 489"/>
                <a:gd name="T17" fmla="*/ 2147483646 h 3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9" h="372">
                  <a:moveTo>
                    <a:pt x="0" y="357"/>
                  </a:moveTo>
                  <a:lnTo>
                    <a:pt x="445" y="21"/>
                  </a:lnTo>
                  <a:lnTo>
                    <a:pt x="456" y="38"/>
                  </a:lnTo>
                  <a:lnTo>
                    <a:pt x="11" y="372"/>
                  </a:lnTo>
                  <a:lnTo>
                    <a:pt x="0" y="357"/>
                  </a:lnTo>
                  <a:close/>
                  <a:moveTo>
                    <a:pt x="431" y="20"/>
                  </a:moveTo>
                  <a:lnTo>
                    <a:pt x="489" y="0"/>
                  </a:lnTo>
                  <a:lnTo>
                    <a:pt x="454" y="51"/>
                  </a:lnTo>
                  <a:lnTo>
                    <a:pt x="431" y="20"/>
                  </a:lnTo>
                  <a:close/>
                </a:path>
              </a:pathLst>
            </a:custGeom>
            <a:solidFill>
              <a:srgbClr val="000000"/>
            </a:solidFill>
            <a:ln w="1">
              <a:solidFill>
                <a:srgbClr val="000000"/>
              </a:solidFill>
              <a:prstDash val="solid"/>
              <a:round/>
              <a:headEnd/>
              <a:tailEnd/>
            </a:ln>
          </p:spPr>
          <p:txBody>
            <a:bodyPr/>
            <a:lstStyle/>
            <a:p>
              <a:endParaRPr lang="zh-TW" altLang="en-US"/>
            </a:p>
          </p:txBody>
        </p:sp>
        <p:sp>
          <p:nvSpPr>
            <p:cNvPr id="40067" name="Line 177">
              <a:extLst>
                <a:ext uri="{FF2B5EF4-FFF2-40B4-BE49-F238E27FC236}">
                  <a16:creationId xmlns:a16="http://schemas.microsoft.com/office/drawing/2014/main" id="{AA3444B7-0E84-3283-BC3D-BDF82158966D}"/>
                </a:ext>
              </a:extLst>
            </p:cNvPr>
            <p:cNvSpPr>
              <a:spLocks noChangeShapeType="1"/>
            </p:cNvSpPr>
            <p:nvPr/>
          </p:nvSpPr>
          <p:spPr bwMode="auto">
            <a:xfrm flipV="1">
              <a:off x="6946743" y="3841482"/>
              <a:ext cx="768497" cy="579548"/>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68" name="Line 178">
              <a:extLst>
                <a:ext uri="{FF2B5EF4-FFF2-40B4-BE49-F238E27FC236}">
                  <a16:creationId xmlns:a16="http://schemas.microsoft.com/office/drawing/2014/main" id="{39AFADD0-55B2-0BFB-E066-19EC7677364B}"/>
                </a:ext>
              </a:extLst>
            </p:cNvPr>
            <p:cNvSpPr>
              <a:spLocks noChangeShapeType="1"/>
            </p:cNvSpPr>
            <p:nvPr/>
          </p:nvSpPr>
          <p:spPr bwMode="auto">
            <a:xfrm flipV="1">
              <a:off x="5076310" y="3828780"/>
              <a:ext cx="766909" cy="576372"/>
            </a:xfrm>
            <a:prstGeom prst="line">
              <a:avLst/>
            </a:prstGeom>
            <a:noFill/>
            <a:ln w="7">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069" name="Freeform 179">
              <a:extLst>
                <a:ext uri="{FF2B5EF4-FFF2-40B4-BE49-F238E27FC236}">
                  <a16:creationId xmlns:a16="http://schemas.microsoft.com/office/drawing/2014/main" id="{6818A502-0CFB-EF4B-6EB9-F1734CA64C9D}"/>
                </a:ext>
              </a:extLst>
            </p:cNvPr>
            <p:cNvSpPr>
              <a:spLocks/>
            </p:cNvSpPr>
            <p:nvPr/>
          </p:nvSpPr>
          <p:spPr bwMode="auto">
            <a:xfrm>
              <a:off x="7708888" y="3793848"/>
              <a:ext cx="63512" cy="63512"/>
            </a:xfrm>
            <a:custGeom>
              <a:avLst/>
              <a:gdLst>
                <a:gd name="T0" fmla="*/ 2147483646 w 40"/>
                <a:gd name="T1" fmla="*/ 0 h 40"/>
                <a:gd name="T2" fmla="*/ 2147483646 w 40"/>
                <a:gd name="T3" fmla="*/ 2147483646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2147483646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1"/>
                  </a:lnTo>
                  <a:lnTo>
                    <a:pt x="12" y="2"/>
                  </a:lnTo>
                  <a:lnTo>
                    <a:pt x="10" y="3"/>
                  </a:lnTo>
                  <a:lnTo>
                    <a:pt x="6" y="5"/>
                  </a:lnTo>
                  <a:lnTo>
                    <a:pt x="4" y="9"/>
                  </a:lnTo>
                  <a:lnTo>
                    <a:pt x="3" y="12"/>
                  </a:lnTo>
                  <a:lnTo>
                    <a:pt x="1" y="16"/>
                  </a:lnTo>
                  <a:lnTo>
                    <a:pt x="0" y="21"/>
                  </a:lnTo>
                  <a:lnTo>
                    <a:pt x="1" y="24"/>
                  </a:lnTo>
                  <a:lnTo>
                    <a:pt x="3" y="28"/>
                  </a:lnTo>
                  <a:lnTo>
                    <a:pt x="4" y="31"/>
                  </a:lnTo>
                  <a:lnTo>
                    <a:pt x="6" y="35"/>
                  </a:lnTo>
                  <a:lnTo>
                    <a:pt x="10" y="37"/>
                  </a:lnTo>
                  <a:lnTo>
                    <a:pt x="12" y="38"/>
                  </a:lnTo>
                  <a:lnTo>
                    <a:pt x="17" y="39"/>
                  </a:lnTo>
                  <a:lnTo>
                    <a:pt x="20" y="40"/>
                  </a:lnTo>
                  <a:lnTo>
                    <a:pt x="24" y="39"/>
                  </a:lnTo>
                  <a:lnTo>
                    <a:pt x="27" y="38"/>
                  </a:lnTo>
                  <a:lnTo>
                    <a:pt x="31" y="37"/>
                  </a:lnTo>
                  <a:lnTo>
                    <a:pt x="34" y="35"/>
                  </a:lnTo>
                  <a:lnTo>
                    <a:pt x="36" y="31"/>
                  </a:lnTo>
                  <a:lnTo>
                    <a:pt x="38" y="28"/>
                  </a:lnTo>
                  <a:lnTo>
                    <a:pt x="39" y="24"/>
                  </a:lnTo>
                  <a:lnTo>
                    <a:pt x="40" y="21"/>
                  </a:lnTo>
                  <a:lnTo>
                    <a:pt x="39" y="16"/>
                  </a:lnTo>
                  <a:lnTo>
                    <a:pt x="38" y="12"/>
                  </a:lnTo>
                  <a:lnTo>
                    <a:pt x="36" y="9"/>
                  </a:lnTo>
                  <a:lnTo>
                    <a:pt x="34" y="5"/>
                  </a:lnTo>
                  <a:lnTo>
                    <a:pt x="31" y="3"/>
                  </a:lnTo>
                  <a:lnTo>
                    <a:pt x="27" y="2"/>
                  </a:lnTo>
                  <a:lnTo>
                    <a:pt x="24" y="1"/>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70" name="Freeform 180">
              <a:extLst>
                <a:ext uri="{FF2B5EF4-FFF2-40B4-BE49-F238E27FC236}">
                  <a16:creationId xmlns:a16="http://schemas.microsoft.com/office/drawing/2014/main" id="{88B9CF1E-1D83-EAE6-0C95-C9621648C801}"/>
                </a:ext>
              </a:extLst>
            </p:cNvPr>
            <p:cNvSpPr>
              <a:spLocks/>
            </p:cNvSpPr>
            <p:nvPr/>
          </p:nvSpPr>
          <p:spPr bwMode="auto">
            <a:xfrm>
              <a:off x="7708888" y="3793848"/>
              <a:ext cx="63512" cy="63512"/>
            </a:xfrm>
            <a:custGeom>
              <a:avLst/>
              <a:gdLst>
                <a:gd name="T0" fmla="*/ 2147483646 w 40"/>
                <a:gd name="T1" fmla="*/ 0 h 40"/>
                <a:gd name="T2" fmla="*/ 2147483646 w 40"/>
                <a:gd name="T3" fmla="*/ 2147483646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2147483646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1"/>
                  </a:lnTo>
                  <a:lnTo>
                    <a:pt x="12" y="2"/>
                  </a:lnTo>
                  <a:lnTo>
                    <a:pt x="10" y="3"/>
                  </a:lnTo>
                  <a:lnTo>
                    <a:pt x="6" y="5"/>
                  </a:lnTo>
                  <a:lnTo>
                    <a:pt x="4" y="9"/>
                  </a:lnTo>
                  <a:lnTo>
                    <a:pt x="3" y="12"/>
                  </a:lnTo>
                  <a:lnTo>
                    <a:pt x="1" y="16"/>
                  </a:lnTo>
                  <a:lnTo>
                    <a:pt x="0" y="21"/>
                  </a:lnTo>
                  <a:lnTo>
                    <a:pt x="1" y="24"/>
                  </a:lnTo>
                  <a:lnTo>
                    <a:pt x="3" y="28"/>
                  </a:lnTo>
                  <a:lnTo>
                    <a:pt x="4" y="31"/>
                  </a:lnTo>
                  <a:lnTo>
                    <a:pt x="6" y="35"/>
                  </a:lnTo>
                  <a:lnTo>
                    <a:pt x="10" y="37"/>
                  </a:lnTo>
                  <a:lnTo>
                    <a:pt x="12" y="38"/>
                  </a:lnTo>
                  <a:lnTo>
                    <a:pt x="17" y="39"/>
                  </a:lnTo>
                  <a:lnTo>
                    <a:pt x="20" y="40"/>
                  </a:lnTo>
                  <a:lnTo>
                    <a:pt x="24" y="39"/>
                  </a:lnTo>
                  <a:lnTo>
                    <a:pt x="27" y="38"/>
                  </a:lnTo>
                  <a:lnTo>
                    <a:pt x="31" y="37"/>
                  </a:lnTo>
                  <a:lnTo>
                    <a:pt x="34" y="35"/>
                  </a:lnTo>
                  <a:lnTo>
                    <a:pt x="36" y="31"/>
                  </a:lnTo>
                  <a:lnTo>
                    <a:pt x="38" y="28"/>
                  </a:lnTo>
                  <a:lnTo>
                    <a:pt x="39" y="24"/>
                  </a:lnTo>
                  <a:lnTo>
                    <a:pt x="40" y="21"/>
                  </a:lnTo>
                  <a:lnTo>
                    <a:pt x="39" y="16"/>
                  </a:lnTo>
                  <a:lnTo>
                    <a:pt x="38" y="12"/>
                  </a:lnTo>
                  <a:lnTo>
                    <a:pt x="36" y="9"/>
                  </a:lnTo>
                  <a:lnTo>
                    <a:pt x="34" y="5"/>
                  </a:lnTo>
                  <a:lnTo>
                    <a:pt x="31" y="3"/>
                  </a:lnTo>
                  <a:lnTo>
                    <a:pt x="27" y="2"/>
                  </a:lnTo>
                  <a:lnTo>
                    <a:pt x="24" y="1"/>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71" name="Freeform 181">
              <a:extLst>
                <a:ext uri="{FF2B5EF4-FFF2-40B4-BE49-F238E27FC236}">
                  <a16:creationId xmlns:a16="http://schemas.microsoft.com/office/drawing/2014/main" id="{494446A6-BD72-E640-394F-DB57B60BEC4C}"/>
                </a:ext>
              </a:extLst>
            </p:cNvPr>
            <p:cNvSpPr>
              <a:spLocks/>
            </p:cNvSpPr>
            <p:nvPr/>
          </p:nvSpPr>
          <p:spPr bwMode="auto">
            <a:xfrm>
              <a:off x="5827341" y="5634113"/>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8" y="0"/>
                  </a:moveTo>
                  <a:lnTo>
                    <a:pt x="15" y="0"/>
                  </a:lnTo>
                  <a:lnTo>
                    <a:pt x="11" y="1"/>
                  </a:lnTo>
                  <a:lnTo>
                    <a:pt x="8" y="4"/>
                  </a:lnTo>
                  <a:lnTo>
                    <a:pt x="4" y="6"/>
                  </a:lnTo>
                  <a:lnTo>
                    <a:pt x="2" y="9"/>
                  </a:lnTo>
                  <a:lnTo>
                    <a:pt x="1" y="13"/>
                  </a:lnTo>
                  <a:lnTo>
                    <a:pt x="0" y="16"/>
                  </a:lnTo>
                  <a:lnTo>
                    <a:pt x="0" y="20"/>
                  </a:lnTo>
                  <a:lnTo>
                    <a:pt x="0" y="25"/>
                  </a:lnTo>
                  <a:lnTo>
                    <a:pt x="1" y="28"/>
                  </a:lnTo>
                  <a:lnTo>
                    <a:pt x="2" y="32"/>
                  </a:lnTo>
                  <a:lnTo>
                    <a:pt x="4" y="34"/>
                  </a:lnTo>
                  <a:lnTo>
                    <a:pt x="8" y="36"/>
                  </a:lnTo>
                  <a:lnTo>
                    <a:pt x="11" y="39"/>
                  </a:lnTo>
                  <a:lnTo>
                    <a:pt x="15" y="40"/>
                  </a:lnTo>
                  <a:lnTo>
                    <a:pt x="18" y="40"/>
                  </a:lnTo>
                  <a:lnTo>
                    <a:pt x="23" y="40"/>
                  </a:lnTo>
                  <a:lnTo>
                    <a:pt x="27" y="39"/>
                  </a:lnTo>
                  <a:lnTo>
                    <a:pt x="29" y="36"/>
                  </a:lnTo>
                  <a:lnTo>
                    <a:pt x="32" y="34"/>
                  </a:lnTo>
                  <a:lnTo>
                    <a:pt x="35" y="32"/>
                  </a:lnTo>
                  <a:lnTo>
                    <a:pt x="37" y="28"/>
                  </a:lnTo>
                  <a:lnTo>
                    <a:pt x="38" y="25"/>
                  </a:lnTo>
                  <a:lnTo>
                    <a:pt x="38" y="20"/>
                  </a:lnTo>
                  <a:lnTo>
                    <a:pt x="38" y="16"/>
                  </a:lnTo>
                  <a:lnTo>
                    <a:pt x="37" y="13"/>
                  </a:lnTo>
                  <a:lnTo>
                    <a:pt x="35" y="9"/>
                  </a:lnTo>
                  <a:lnTo>
                    <a:pt x="32" y="6"/>
                  </a:lnTo>
                  <a:lnTo>
                    <a:pt x="29" y="4"/>
                  </a:lnTo>
                  <a:lnTo>
                    <a:pt x="27" y="1"/>
                  </a:lnTo>
                  <a:lnTo>
                    <a:pt x="2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72" name="Freeform 182">
              <a:extLst>
                <a:ext uri="{FF2B5EF4-FFF2-40B4-BE49-F238E27FC236}">
                  <a16:creationId xmlns:a16="http://schemas.microsoft.com/office/drawing/2014/main" id="{F2E2C39A-B9C1-056C-3C2C-14C601EAA0BB}"/>
                </a:ext>
              </a:extLst>
            </p:cNvPr>
            <p:cNvSpPr>
              <a:spLocks/>
            </p:cNvSpPr>
            <p:nvPr/>
          </p:nvSpPr>
          <p:spPr bwMode="auto">
            <a:xfrm>
              <a:off x="5827341" y="5634113"/>
              <a:ext cx="60337" cy="63512"/>
            </a:xfrm>
            <a:custGeom>
              <a:avLst/>
              <a:gdLst>
                <a:gd name="T0" fmla="*/ 2147483646 w 38"/>
                <a:gd name="T1" fmla="*/ 0 h 40"/>
                <a:gd name="T2" fmla="*/ 2147483646 w 38"/>
                <a:gd name="T3" fmla="*/ 0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0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8" y="0"/>
                  </a:moveTo>
                  <a:lnTo>
                    <a:pt x="15" y="0"/>
                  </a:lnTo>
                  <a:lnTo>
                    <a:pt x="11" y="1"/>
                  </a:lnTo>
                  <a:lnTo>
                    <a:pt x="8" y="4"/>
                  </a:lnTo>
                  <a:lnTo>
                    <a:pt x="4" y="6"/>
                  </a:lnTo>
                  <a:lnTo>
                    <a:pt x="2" y="9"/>
                  </a:lnTo>
                  <a:lnTo>
                    <a:pt x="1" y="13"/>
                  </a:lnTo>
                  <a:lnTo>
                    <a:pt x="0" y="16"/>
                  </a:lnTo>
                  <a:lnTo>
                    <a:pt x="0" y="20"/>
                  </a:lnTo>
                  <a:lnTo>
                    <a:pt x="0" y="25"/>
                  </a:lnTo>
                  <a:lnTo>
                    <a:pt x="1" y="28"/>
                  </a:lnTo>
                  <a:lnTo>
                    <a:pt x="2" y="32"/>
                  </a:lnTo>
                  <a:lnTo>
                    <a:pt x="4" y="34"/>
                  </a:lnTo>
                  <a:lnTo>
                    <a:pt x="8" y="36"/>
                  </a:lnTo>
                  <a:lnTo>
                    <a:pt x="11" y="39"/>
                  </a:lnTo>
                  <a:lnTo>
                    <a:pt x="15" y="40"/>
                  </a:lnTo>
                  <a:lnTo>
                    <a:pt x="18" y="40"/>
                  </a:lnTo>
                  <a:lnTo>
                    <a:pt x="23" y="40"/>
                  </a:lnTo>
                  <a:lnTo>
                    <a:pt x="27" y="39"/>
                  </a:lnTo>
                  <a:lnTo>
                    <a:pt x="29" y="36"/>
                  </a:lnTo>
                  <a:lnTo>
                    <a:pt x="32" y="34"/>
                  </a:lnTo>
                  <a:lnTo>
                    <a:pt x="35" y="32"/>
                  </a:lnTo>
                  <a:lnTo>
                    <a:pt x="37" y="28"/>
                  </a:lnTo>
                  <a:lnTo>
                    <a:pt x="38" y="25"/>
                  </a:lnTo>
                  <a:lnTo>
                    <a:pt x="38" y="20"/>
                  </a:lnTo>
                  <a:lnTo>
                    <a:pt x="38" y="16"/>
                  </a:lnTo>
                  <a:lnTo>
                    <a:pt x="37" y="13"/>
                  </a:lnTo>
                  <a:lnTo>
                    <a:pt x="35" y="9"/>
                  </a:lnTo>
                  <a:lnTo>
                    <a:pt x="32" y="6"/>
                  </a:lnTo>
                  <a:lnTo>
                    <a:pt x="29" y="4"/>
                  </a:lnTo>
                  <a:lnTo>
                    <a:pt x="27" y="1"/>
                  </a:lnTo>
                  <a:lnTo>
                    <a:pt x="23" y="0"/>
                  </a:lnTo>
                  <a:lnTo>
                    <a:pt x="18"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73" name="Freeform 183">
              <a:extLst>
                <a:ext uri="{FF2B5EF4-FFF2-40B4-BE49-F238E27FC236}">
                  <a16:creationId xmlns:a16="http://schemas.microsoft.com/office/drawing/2014/main" id="{E64AF6A6-BA0F-D319-EABD-1C9423078CC4}"/>
                </a:ext>
              </a:extLst>
            </p:cNvPr>
            <p:cNvSpPr>
              <a:spLocks/>
            </p:cNvSpPr>
            <p:nvPr/>
          </p:nvSpPr>
          <p:spPr bwMode="auto">
            <a:xfrm>
              <a:off x="7708888" y="5634113"/>
              <a:ext cx="63512" cy="63512"/>
            </a:xfrm>
            <a:custGeom>
              <a:avLst/>
              <a:gdLst>
                <a:gd name="T0" fmla="*/ 2147483646 w 40"/>
                <a:gd name="T1" fmla="*/ 0 h 40"/>
                <a:gd name="T2" fmla="*/ 2147483646 w 40"/>
                <a:gd name="T3" fmla="*/ 0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0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0"/>
                  </a:lnTo>
                  <a:lnTo>
                    <a:pt x="12" y="1"/>
                  </a:lnTo>
                  <a:lnTo>
                    <a:pt x="10" y="4"/>
                  </a:lnTo>
                  <a:lnTo>
                    <a:pt x="6" y="6"/>
                  </a:lnTo>
                  <a:lnTo>
                    <a:pt x="4" y="9"/>
                  </a:lnTo>
                  <a:lnTo>
                    <a:pt x="3" y="13"/>
                  </a:lnTo>
                  <a:lnTo>
                    <a:pt x="1" y="16"/>
                  </a:lnTo>
                  <a:lnTo>
                    <a:pt x="0" y="20"/>
                  </a:lnTo>
                  <a:lnTo>
                    <a:pt x="1" y="25"/>
                  </a:lnTo>
                  <a:lnTo>
                    <a:pt x="3" y="28"/>
                  </a:lnTo>
                  <a:lnTo>
                    <a:pt x="4" y="32"/>
                  </a:lnTo>
                  <a:lnTo>
                    <a:pt x="6" y="34"/>
                  </a:lnTo>
                  <a:lnTo>
                    <a:pt x="10" y="36"/>
                  </a:lnTo>
                  <a:lnTo>
                    <a:pt x="12" y="39"/>
                  </a:lnTo>
                  <a:lnTo>
                    <a:pt x="17" y="40"/>
                  </a:lnTo>
                  <a:lnTo>
                    <a:pt x="20" y="40"/>
                  </a:lnTo>
                  <a:lnTo>
                    <a:pt x="24" y="40"/>
                  </a:lnTo>
                  <a:lnTo>
                    <a:pt x="27" y="39"/>
                  </a:lnTo>
                  <a:lnTo>
                    <a:pt x="31" y="36"/>
                  </a:lnTo>
                  <a:lnTo>
                    <a:pt x="34" y="34"/>
                  </a:lnTo>
                  <a:lnTo>
                    <a:pt x="36" y="32"/>
                  </a:lnTo>
                  <a:lnTo>
                    <a:pt x="38" y="28"/>
                  </a:lnTo>
                  <a:lnTo>
                    <a:pt x="39" y="25"/>
                  </a:lnTo>
                  <a:lnTo>
                    <a:pt x="40" y="20"/>
                  </a:lnTo>
                  <a:lnTo>
                    <a:pt x="39" y="16"/>
                  </a:lnTo>
                  <a:lnTo>
                    <a:pt x="38" y="13"/>
                  </a:lnTo>
                  <a:lnTo>
                    <a:pt x="36" y="9"/>
                  </a:lnTo>
                  <a:lnTo>
                    <a:pt x="34" y="6"/>
                  </a:lnTo>
                  <a:lnTo>
                    <a:pt x="31" y="4"/>
                  </a:lnTo>
                  <a:lnTo>
                    <a:pt x="27" y="1"/>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74" name="Freeform 184">
              <a:extLst>
                <a:ext uri="{FF2B5EF4-FFF2-40B4-BE49-F238E27FC236}">
                  <a16:creationId xmlns:a16="http://schemas.microsoft.com/office/drawing/2014/main" id="{19B6D8D7-B88A-D204-76BD-94C95B3450CC}"/>
                </a:ext>
              </a:extLst>
            </p:cNvPr>
            <p:cNvSpPr>
              <a:spLocks/>
            </p:cNvSpPr>
            <p:nvPr/>
          </p:nvSpPr>
          <p:spPr bwMode="auto">
            <a:xfrm>
              <a:off x="7708888" y="5634113"/>
              <a:ext cx="63512" cy="63512"/>
            </a:xfrm>
            <a:custGeom>
              <a:avLst/>
              <a:gdLst>
                <a:gd name="T0" fmla="*/ 2147483646 w 40"/>
                <a:gd name="T1" fmla="*/ 0 h 40"/>
                <a:gd name="T2" fmla="*/ 2147483646 w 40"/>
                <a:gd name="T3" fmla="*/ 0 h 40"/>
                <a:gd name="T4" fmla="*/ 2147483646 w 40"/>
                <a:gd name="T5" fmla="*/ 2147483646 h 40"/>
                <a:gd name="T6" fmla="*/ 2147483646 w 40"/>
                <a:gd name="T7" fmla="*/ 2147483646 h 40"/>
                <a:gd name="T8" fmla="*/ 2147483646 w 40"/>
                <a:gd name="T9" fmla="*/ 2147483646 h 40"/>
                <a:gd name="T10" fmla="*/ 2147483646 w 40"/>
                <a:gd name="T11" fmla="*/ 2147483646 h 40"/>
                <a:gd name="T12" fmla="*/ 2147483646 w 40"/>
                <a:gd name="T13" fmla="*/ 2147483646 h 40"/>
                <a:gd name="T14" fmla="*/ 2147483646 w 40"/>
                <a:gd name="T15" fmla="*/ 2147483646 h 40"/>
                <a:gd name="T16" fmla="*/ 0 w 40"/>
                <a:gd name="T17" fmla="*/ 2147483646 h 40"/>
                <a:gd name="T18" fmla="*/ 2147483646 w 40"/>
                <a:gd name="T19" fmla="*/ 2147483646 h 40"/>
                <a:gd name="T20" fmla="*/ 2147483646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0 h 40"/>
                <a:gd name="T64" fmla="*/ 2147483646 w 40"/>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40">
                  <a:moveTo>
                    <a:pt x="20" y="0"/>
                  </a:moveTo>
                  <a:lnTo>
                    <a:pt x="17" y="0"/>
                  </a:lnTo>
                  <a:lnTo>
                    <a:pt x="12" y="1"/>
                  </a:lnTo>
                  <a:lnTo>
                    <a:pt x="10" y="4"/>
                  </a:lnTo>
                  <a:lnTo>
                    <a:pt x="6" y="6"/>
                  </a:lnTo>
                  <a:lnTo>
                    <a:pt x="4" y="9"/>
                  </a:lnTo>
                  <a:lnTo>
                    <a:pt x="3" y="13"/>
                  </a:lnTo>
                  <a:lnTo>
                    <a:pt x="1" y="16"/>
                  </a:lnTo>
                  <a:lnTo>
                    <a:pt x="0" y="20"/>
                  </a:lnTo>
                  <a:lnTo>
                    <a:pt x="1" y="25"/>
                  </a:lnTo>
                  <a:lnTo>
                    <a:pt x="3" y="28"/>
                  </a:lnTo>
                  <a:lnTo>
                    <a:pt x="4" y="32"/>
                  </a:lnTo>
                  <a:lnTo>
                    <a:pt x="6" y="34"/>
                  </a:lnTo>
                  <a:lnTo>
                    <a:pt x="10" y="36"/>
                  </a:lnTo>
                  <a:lnTo>
                    <a:pt x="12" y="39"/>
                  </a:lnTo>
                  <a:lnTo>
                    <a:pt x="17" y="40"/>
                  </a:lnTo>
                  <a:lnTo>
                    <a:pt x="20" y="40"/>
                  </a:lnTo>
                  <a:lnTo>
                    <a:pt x="24" y="40"/>
                  </a:lnTo>
                  <a:lnTo>
                    <a:pt x="27" y="39"/>
                  </a:lnTo>
                  <a:lnTo>
                    <a:pt x="31" y="36"/>
                  </a:lnTo>
                  <a:lnTo>
                    <a:pt x="34" y="34"/>
                  </a:lnTo>
                  <a:lnTo>
                    <a:pt x="36" y="32"/>
                  </a:lnTo>
                  <a:lnTo>
                    <a:pt x="38" y="28"/>
                  </a:lnTo>
                  <a:lnTo>
                    <a:pt x="39" y="25"/>
                  </a:lnTo>
                  <a:lnTo>
                    <a:pt x="40" y="20"/>
                  </a:lnTo>
                  <a:lnTo>
                    <a:pt x="39" y="16"/>
                  </a:lnTo>
                  <a:lnTo>
                    <a:pt x="38" y="13"/>
                  </a:lnTo>
                  <a:lnTo>
                    <a:pt x="36" y="9"/>
                  </a:lnTo>
                  <a:lnTo>
                    <a:pt x="34" y="6"/>
                  </a:lnTo>
                  <a:lnTo>
                    <a:pt x="31" y="4"/>
                  </a:lnTo>
                  <a:lnTo>
                    <a:pt x="27" y="1"/>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75" name="Freeform 185">
              <a:extLst>
                <a:ext uri="{FF2B5EF4-FFF2-40B4-BE49-F238E27FC236}">
                  <a16:creationId xmlns:a16="http://schemas.microsoft.com/office/drawing/2014/main" id="{7B7B2046-E8E2-2CB9-B1F6-BB0A78ED0BBF}"/>
                </a:ext>
              </a:extLst>
            </p:cNvPr>
            <p:cNvSpPr>
              <a:spLocks/>
            </p:cNvSpPr>
            <p:nvPr/>
          </p:nvSpPr>
          <p:spPr bwMode="auto">
            <a:xfrm>
              <a:off x="6889582" y="6250180"/>
              <a:ext cx="61925" cy="65100"/>
            </a:xfrm>
            <a:custGeom>
              <a:avLst/>
              <a:gdLst>
                <a:gd name="T0" fmla="*/ 2147483646 w 39"/>
                <a:gd name="T1" fmla="*/ 0 h 41"/>
                <a:gd name="T2" fmla="*/ 2147483646 w 39"/>
                <a:gd name="T3" fmla="*/ 2147483646 h 41"/>
                <a:gd name="T4" fmla="*/ 2147483646 w 39"/>
                <a:gd name="T5" fmla="*/ 2147483646 h 41"/>
                <a:gd name="T6" fmla="*/ 2147483646 w 39"/>
                <a:gd name="T7" fmla="*/ 2147483646 h 41"/>
                <a:gd name="T8" fmla="*/ 2147483646 w 39"/>
                <a:gd name="T9" fmla="*/ 2147483646 h 41"/>
                <a:gd name="T10" fmla="*/ 2147483646 w 39"/>
                <a:gd name="T11" fmla="*/ 2147483646 h 41"/>
                <a:gd name="T12" fmla="*/ 2147483646 w 39"/>
                <a:gd name="T13" fmla="*/ 2147483646 h 41"/>
                <a:gd name="T14" fmla="*/ 0 w 39"/>
                <a:gd name="T15" fmla="*/ 2147483646 h 41"/>
                <a:gd name="T16" fmla="*/ 0 w 39"/>
                <a:gd name="T17" fmla="*/ 2147483646 h 41"/>
                <a:gd name="T18" fmla="*/ 0 w 39"/>
                <a:gd name="T19" fmla="*/ 2147483646 h 41"/>
                <a:gd name="T20" fmla="*/ 2147483646 w 39"/>
                <a:gd name="T21" fmla="*/ 2147483646 h 41"/>
                <a:gd name="T22" fmla="*/ 2147483646 w 39"/>
                <a:gd name="T23" fmla="*/ 2147483646 h 41"/>
                <a:gd name="T24" fmla="*/ 2147483646 w 39"/>
                <a:gd name="T25" fmla="*/ 2147483646 h 41"/>
                <a:gd name="T26" fmla="*/ 2147483646 w 39"/>
                <a:gd name="T27" fmla="*/ 2147483646 h 41"/>
                <a:gd name="T28" fmla="*/ 2147483646 w 39"/>
                <a:gd name="T29" fmla="*/ 2147483646 h 41"/>
                <a:gd name="T30" fmla="*/ 2147483646 w 39"/>
                <a:gd name="T31" fmla="*/ 2147483646 h 41"/>
                <a:gd name="T32" fmla="*/ 2147483646 w 39"/>
                <a:gd name="T33" fmla="*/ 2147483646 h 41"/>
                <a:gd name="T34" fmla="*/ 2147483646 w 39"/>
                <a:gd name="T35" fmla="*/ 2147483646 h 41"/>
                <a:gd name="T36" fmla="*/ 2147483646 w 39"/>
                <a:gd name="T37" fmla="*/ 2147483646 h 41"/>
                <a:gd name="T38" fmla="*/ 2147483646 w 39"/>
                <a:gd name="T39" fmla="*/ 2147483646 h 41"/>
                <a:gd name="T40" fmla="*/ 2147483646 w 39"/>
                <a:gd name="T41" fmla="*/ 2147483646 h 41"/>
                <a:gd name="T42" fmla="*/ 2147483646 w 39"/>
                <a:gd name="T43" fmla="*/ 2147483646 h 41"/>
                <a:gd name="T44" fmla="*/ 2147483646 w 39"/>
                <a:gd name="T45" fmla="*/ 2147483646 h 41"/>
                <a:gd name="T46" fmla="*/ 2147483646 w 39"/>
                <a:gd name="T47" fmla="*/ 2147483646 h 41"/>
                <a:gd name="T48" fmla="*/ 2147483646 w 39"/>
                <a:gd name="T49" fmla="*/ 2147483646 h 41"/>
                <a:gd name="T50" fmla="*/ 2147483646 w 39"/>
                <a:gd name="T51" fmla="*/ 2147483646 h 41"/>
                <a:gd name="T52" fmla="*/ 2147483646 w 39"/>
                <a:gd name="T53" fmla="*/ 2147483646 h 41"/>
                <a:gd name="T54" fmla="*/ 2147483646 w 39"/>
                <a:gd name="T55" fmla="*/ 2147483646 h 41"/>
                <a:gd name="T56" fmla="*/ 2147483646 w 39"/>
                <a:gd name="T57" fmla="*/ 2147483646 h 41"/>
                <a:gd name="T58" fmla="*/ 2147483646 w 39"/>
                <a:gd name="T59" fmla="*/ 2147483646 h 41"/>
                <a:gd name="T60" fmla="*/ 2147483646 w 39"/>
                <a:gd name="T61" fmla="*/ 2147483646 h 41"/>
                <a:gd name="T62" fmla="*/ 2147483646 w 39"/>
                <a:gd name="T63" fmla="*/ 2147483646 h 41"/>
                <a:gd name="T64" fmla="*/ 2147483646 w 39"/>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1">
                  <a:moveTo>
                    <a:pt x="19" y="0"/>
                  </a:moveTo>
                  <a:lnTo>
                    <a:pt x="16" y="1"/>
                  </a:lnTo>
                  <a:lnTo>
                    <a:pt x="12" y="3"/>
                  </a:lnTo>
                  <a:lnTo>
                    <a:pt x="9" y="4"/>
                  </a:lnTo>
                  <a:lnTo>
                    <a:pt x="5" y="6"/>
                  </a:lnTo>
                  <a:lnTo>
                    <a:pt x="3" y="10"/>
                  </a:lnTo>
                  <a:lnTo>
                    <a:pt x="2" y="13"/>
                  </a:lnTo>
                  <a:lnTo>
                    <a:pt x="0" y="17"/>
                  </a:lnTo>
                  <a:lnTo>
                    <a:pt x="0" y="21"/>
                  </a:lnTo>
                  <a:lnTo>
                    <a:pt x="0" y="25"/>
                  </a:lnTo>
                  <a:lnTo>
                    <a:pt x="2" y="28"/>
                  </a:lnTo>
                  <a:lnTo>
                    <a:pt x="3" y="32"/>
                  </a:lnTo>
                  <a:lnTo>
                    <a:pt x="5" y="35"/>
                  </a:lnTo>
                  <a:lnTo>
                    <a:pt x="9" y="38"/>
                  </a:lnTo>
                  <a:lnTo>
                    <a:pt x="12" y="39"/>
                  </a:lnTo>
                  <a:lnTo>
                    <a:pt x="16" y="40"/>
                  </a:lnTo>
                  <a:lnTo>
                    <a:pt x="19" y="41"/>
                  </a:lnTo>
                  <a:lnTo>
                    <a:pt x="24" y="40"/>
                  </a:lnTo>
                  <a:lnTo>
                    <a:pt x="27" y="39"/>
                  </a:lnTo>
                  <a:lnTo>
                    <a:pt x="31" y="38"/>
                  </a:lnTo>
                  <a:lnTo>
                    <a:pt x="33" y="35"/>
                  </a:lnTo>
                  <a:lnTo>
                    <a:pt x="35" y="32"/>
                  </a:lnTo>
                  <a:lnTo>
                    <a:pt x="38" y="28"/>
                  </a:lnTo>
                  <a:lnTo>
                    <a:pt x="39" y="25"/>
                  </a:lnTo>
                  <a:lnTo>
                    <a:pt x="39" y="21"/>
                  </a:lnTo>
                  <a:lnTo>
                    <a:pt x="39" y="17"/>
                  </a:lnTo>
                  <a:lnTo>
                    <a:pt x="38" y="13"/>
                  </a:lnTo>
                  <a:lnTo>
                    <a:pt x="35" y="10"/>
                  </a:lnTo>
                  <a:lnTo>
                    <a:pt x="33" y="6"/>
                  </a:lnTo>
                  <a:lnTo>
                    <a:pt x="31" y="4"/>
                  </a:lnTo>
                  <a:lnTo>
                    <a:pt x="27" y="3"/>
                  </a:lnTo>
                  <a:lnTo>
                    <a:pt x="24"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76" name="Freeform 186">
              <a:extLst>
                <a:ext uri="{FF2B5EF4-FFF2-40B4-BE49-F238E27FC236}">
                  <a16:creationId xmlns:a16="http://schemas.microsoft.com/office/drawing/2014/main" id="{9DA0CEB6-53FE-C0C0-3720-2E516FB7FDEA}"/>
                </a:ext>
              </a:extLst>
            </p:cNvPr>
            <p:cNvSpPr>
              <a:spLocks/>
            </p:cNvSpPr>
            <p:nvPr/>
          </p:nvSpPr>
          <p:spPr bwMode="auto">
            <a:xfrm>
              <a:off x="6889582" y="6250180"/>
              <a:ext cx="61925" cy="65100"/>
            </a:xfrm>
            <a:custGeom>
              <a:avLst/>
              <a:gdLst>
                <a:gd name="T0" fmla="*/ 2147483646 w 39"/>
                <a:gd name="T1" fmla="*/ 0 h 41"/>
                <a:gd name="T2" fmla="*/ 2147483646 w 39"/>
                <a:gd name="T3" fmla="*/ 2147483646 h 41"/>
                <a:gd name="T4" fmla="*/ 2147483646 w 39"/>
                <a:gd name="T5" fmla="*/ 2147483646 h 41"/>
                <a:gd name="T6" fmla="*/ 2147483646 w 39"/>
                <a:gd name="T7" fmla="*/ 2147483646 h 41"/>
                <a:gd name="T8" fmla="*/ 2147483646 w 39"/>
                <a:gd name="T9" fmla="*/ 2147483646 h 41"/>
                <a:gd name="T10" fmla="*/ 2147483646 w 39"/>
                <a:gd name="T11" fmla="*/ 2147483646 h 41"/>
                <a:gd name="T12" fmla="*/ 2147483646 w 39"/>
                <a:gd name="T13" fmla="*/ 2147483646 h 41"/>
                <a:gd name="T14" fmla="*/ 0 w 39"/>
                <a:gd name="T15" fmla="*/ 2147483646 h 41"/>
                <a:gd name="T16" fmla="*/ 0 w 39"/>
                <a:gd name="T17" fmla="*/ 2147483646 h 41"/>
                <a:gd name="T18" fmla="*/ 0 w 39"/>
                <a:gd name="T19" fmla="*/ 2147483646 h 41"/>
                <a:gd name="T20" fmla="*/ 2147483646 w 39"/>
                <a:gd name="T21" fmla="*/ 2147483646 h 41"/>
                <a:gd name="T22" fmla="*/ 2147483646 w 39"/>
                <a:gd name="T23" fmla="*/ 2147483646 h 41"/>
                <a:gd name="T24" fmla="*/ 2147483646 w 39"/>
                <a:gd name="T25" fmla="*/ 2147483646 h 41"/>
                <a:gd name="T26" fmla="*/ 2147483646 w 39"/>
                <a:gd name="T27" fmla="*/ 2147483646 h 41"/>
                <a:gd name="T28" fmla="*/ 2147483646 w 39"/>
                <a:gd name="T29" fmla="*/ 2147483646 h 41"/>
                <a:gd name="T30" fmla="*/ 2147483646 w 39"/>
                <a:gd name="T31" fmla="*/ 2147483646 h 41"/>
                <a:gd name="T32" fmla="*/ 2147483646 w 39"/>
                <a:gd name="T33" fmla="*/ 2147483646 h 41"/>
                <a:gd name="T34" fmla="*/ 2147483646 w 39"/>
                <a:gd name="T35" fmla="*/ 2147483646 h 41"/>
                <a:gd name="T36" fmla="*/ 2147483646 w 39"/>
                <a:gd name="T37" fmla="*/ 2147483646 h 41"/>
                <a:gd name="T38" fmla="*/ 2147483646 w 39"/>
                <a:gd name="T39" fmla="*/ 2147483646 h 41"/>
                <a:gd name="T40" fmla="*/ 2147483646 w 39"/>
                <a:gd name="T41" fmla="*/ 2147483646 h 41"/>
                <a:gd name="T42" fmla="*/ 2147483646 w 39"/>
                <a:gd name="T43" fmla="*/ 2147483646 h 41"/>
                <a:gd name="T44" fmla="*/ 2147483646 w 39"/>
                <a:gd name="T45" fmla="*/ 2147483646 h 41"/>
                <a:gd name="T46" fmla="*/ 2147483646 w 39"/>
                <a:gd name="T47" fmla="*/ 2147483646 h 41"/>
                <a:gd name="T48" fmla="*/ 2147483646 w 39"/>
                <a:gd name="T49" fmla="*/ 2147483646 h 41"/>
                <a:gd name="T50" fmla="*/ 2147483646 w 39"/>
                <a:gd name="T51" fmla="*/ 2147483646 h 41"/>
                <a:gd name="T52" fmla="*/ 2147483646 w 39"/>
                <a:gd name="T53" fmla="*/ 2147483646 h 41"/>
                <a:gd name="T54" fmla="*/ 2147483646 w 39"/>
                <a:gd name="T55" fmla="*/ 2147483646 h 41"/>
                <a:gd name="T56" fmla="*/ 2147483646 w 39"/>
                <a:gd name="T57" fmla="*/ 2147483646 h 41"/>
                <a:gd name="T58" fmla="*/ 2147483646 w 39"/>
                <a:gd name="T59" fmla="*/ 2147483646 h 41"/>
                <a:gd name="T60" fmla="*/ 2147483646 w 39"/>
                <a:gd name="T61" fmla="*/ 2147483646 h 41"/>
                <a:gd name="T62" fmla="*/ 2147483646 w 39"/>
                <a:gd name="T63" fmla="*/ 2147483646 h 41"/>
                <a:gd name="T64" fmla="*/ 2147483646 w 39"/>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1">
                  <a:moveTo>
                    <a:pt x="19" y="0"/>
                  </a:moveTo>
                  <a:lnTo>
                    <a:pt x="16" y="1"/>
                  </a:lnTo>
                  <a:lnTo>
                    <a:pt x="12" y="3"/>
                  </a:lnTo>
                  <a:lnTo>
                    <a:pt x="9" y="4"/>
                  </a:lnTo>
                  <a:lnTo>
                    <a:pt x="5" y="6"/>
                  </a:lnTo>
                  <a:lnTo>
                    <a:pt x="3" y="10"/>
                  </a:lnTo>
                  <a:lnTo>
                    <a:pt x="2" y="13"/>
                  </a:lnTo>
                  <a:lnTo>
                    <a:pt x="0" y="17"/>
                  </a:lnTo>
                  <a:lnTo>
                    <a:pt x="0" y="21"/>
                  </a:lnTo>
                  <a:lnTo>
                    <a:pt x="0" y="25"/>
                  </a:lnTo>
                  <a:lnTo>
                    <a:pt x="2" y="28"/>
                  </a:lnTo>
                  <a:lnTo>
                    <a:pt x="3" y="32"/>
                  </a:lnTo>
                  <a:lnTo>
                    <a:pt x="5" y="35"/>
                  </a:lnTo>
                  <a:lnTo>
                    <a:pt x="9" y="38"/>
                  </a:lnTo>
                  <a:lnTo>
                    <a:pt x="12" y="39"/>
                  </a:lnTo>
                  <a:lnTo>
                    <a:pt x="16" y="40"/>
                  </a:lnTo>
                  <a:lnTo>
                    <a:pt x="19" y="41"/>
                  </a:lnTo>
                  <a:lnTo>
                    <a:pt x="24" y="40"/>
                  </a:lnTo>
                  <a:lnTo>
                    <a:pt x="27" y="39"/>
                  </a:lnTo>
                  <a:lnTo>
                    <a:pt x="31" y="38"/>
                  </a:lnTo>
                  <a:lnTo>
                    <a:pt x="33" y="35"/>
                  </a:lnTo>
                  <a:lnTo>
                    <a:pt x="35" y="32"/>
                  </a:lnTo>
                  <a:lnTo>
                    <a:pt x="38" y="28"/>
                  </a:lnTo>
                  <a:lnTo>
                    <a:pt x="39" y="25"/>
                  </a:lnTo>
                  <a:lnTo>
                    <a:pt x="39" y="21"/>
                  </a:lnTo>
                  <a:lnTo>
                    <a:pt x="39" y="17"/>
                  </a:lnTo>
                  <a:lnTo>
                    <a:pt x="38" y="13"/>
                  </a:lnTo>
                  <a:lnTo>
                    <a:pt x="35" y="10"/>
                  </a:lnTo>
                  <a:lnTo>
                    <a:pt x="33" y="6"/>
                  </a:lnTo>
                  <a:lnTo>
                    <a:pt x="31" y="4"/>
                  </a:lnTo>
                  <a:lnTo>
                    <a:pt x="27" y="3"/>
                  </a:lnTo>
                  <a:lnTo>
                    <a:pt x="24"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77" name="Freeform 187">
              <a:extLst>
                <a:ext uri="{FF2B5EF4-FFF2-40B4-BE49-F238E27FC236}">
                  <a16:creationId xmlns:a16="http://schemas.microsoft.com/office/drawing/2014/main" id="{8A91D1BB-3E6F-B695-7B30-94FAD9BF63AE}"/>
                </a:ext>
              </a:extLst>
            </p:cNvPr>
            <p:cNvSpPr>
              <a:spLocks/>
            </p:cNvSpPr>
            <p:nvPr/>
          </p:nvSpPr>
          <p:spPr bwMode="auto">
            <a:xfrm>
              <a:off x="5042966" y="4397213"/>
              <a:ext cx="60337" cy="63512"/>
            </a:xfrm>
            <a:custGeom>
              <a:avLst/>
              <a:gdLst>
                <a:gd name="T0" fmla="*/ 2147483646 w 38"/>
                <a:gd name="T1" fmla="*/ 0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2147483646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1"/>
                  </a:lnTo>
                  <a:lnTo>
                    <a:pt x="12" y="2"/>
                  </a:lnTo>
                  <a:lnTo>
                    <a:pt x="8" y="3"/>
                  </a:lnTo>
                  <a:lnTo>
                    <a:pt x="5" y="5"/>
                  </a:lnTo>
                  <a:lnTo>
                    <a:pt x="2" y="9"/>
                  </a:lnTo>
                  <a:lnTo>
                    <a:pt x="1" y="12"/>
                  </a:lnTo>
                  <a:lnTo>
                    <a:pt x="0" y="16"/>
                  </a:lnTo>
                  <a:lnTo>
                    <a:pt x="0" y="19"/>
                  </a:lnTo>
                  <a:lnTo>
                    <a:pt x="0" y="24"/>
                  </a:lnTo>
                  <a:lnTo>
                    <a:pt x="1" y="28"/>
                  </a:lnTo>
                  <a:lnTo>
                    <a:pt x="2" y="31"/>
                  </a:lnTo>
                  <a:lnTo>
                    <a:pt x="5" y="35"/>
                  </a:lnTo>
                  <a:lnTo>
                    <a:pt x="8" y="37"/>
                  </a:lnTo>
                  <a:lnTo>
                    <a:pt x="12" y="38"/>
                  </a:lnTo>
                  <a:lnTo>
                    <a:pt x="15" y="39"/>
                  </a:lnTo>
                  <a:lnTo>
                    <a:pt x="19" y="40"/>
                  </a:lnTo>
                  <a:lnTo>
                    <a:pt x="23" y="39"/>
                  </a:lnTo>
                  <a:lnTo>
                    <a:pt x="27" y="38"/>
                  </a:lnTo>
                  <a:lnTo>
                    <a:pt x="30" y="37"/>
                  </a:lnTo>
                  <a:lnTo>
                    <a:pt x="33" y="35"/>
                  </a:lnTo>
                  <a:lnTo>
                    <a:pt x="35" y="31"/>
                  </a:lnTo>
                  <a:lnTo>
                    <a:pt x="37" y="28"/>
                  </a:lnTo>
                  <a:lnTo>
                    <a:pt x="38" y="24"/>
                  </a:lnTo>
                  <a:lnTo>
                    <a:pt x="38" y="19"/>
                  </a:lnTo>
                  <a:lnTo>
                    <a:pt x="38" y="16"/>
                  </a:lnTo>
                  <a:lnTo>
                    <a:pt x="37" y="12"/>
                  </a:lnTo>
                  <a:lnTo>
                    <a:pt x="35" y="9"/>
                  </a:lnTo>
                  <a:lnTo>
                    <a:pt x="33" y="5"/>
                  </a:lnTo>
                  <a:lnTo>
                    <a:pt x="30" y="3"/>
                  </a:lnTo>
                  <a:lnTo>
                    <a:pt x="27" y="2"/>
                  </a:lnTo>
                  <a:lnTo>
                    <a:pt x="23"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78" name="Freeform 188">
              <a:extLst>
                <a:ext uri="{FF2B5EF4-FFF2-40B4-BE49-F238E27FC236}">
                  <a16:creationId xmlns:a16="http://schemas.microsoft.com/office/drawing/2014/main" id="{1C03391D-7044-FBEC-1C41-12D856EAA5C7}"/>
                </a:ext>
              </a:extLst>
            </p:cNvPr>
            <p:cNvSpPr>
              <a:spLocks/>
            </p:cNvSpPr>
            <p:nvPr/>
          </p:nvSpPr>
          <p:spPr bwMode="auto">
            <a:xfrm>
              <a:off x="5042966" y="4397213"/>
              <a:ext cx="60337" cy="63512"/>
            </a:xfrm>
            <a:custGeom>
              <a:avLst/>
              <a:gdLst>
                <a:gd name="T0" fmla="*/ 2147483646 w 38"/>
                <a:gd name="T1" fmla="*/ 0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0 w 38"/>
                <a:gd name="T15" fmla="*/ 2147483646 h 40"/>
                <a:gd name="T16" fmla="*/ 0 w 38"/>
                <a:gd name="T17" fmla="*/ 2147483646 h 40"/>
                <a:gd name="T18" fmla="*/ 0 w 38"/>
                <a:gd name="T19" fmla="*/ 2147483646 h 40"/>
                <a:gd name="T20" fmla="*/ 2147483646 w 38"/>
                <a:gd name="T21" fmla="*/ 2147483646 h 40"/>
                <a:gd name="T22" fmla="*/ 2147483646 w 38"/>
                <a:gd name="T23" fmla="*/ 2147483646 h 40"/>
                <a:gd name="T24" fmla="*/ 2147483646 w 38"/>
                <a:gd name="T25" fmla="*/ 2147483646 h 40"/>
                <a:gd name="T26" fmla="*/ 2147483646 w 38"/>
                <a:gd name="T27" fmla="*/ 2147483646 h 40"/>
                <a:gd name="T28" fmla="*/ 2147483646 w 38"/>
                <a:gd name="T29" fmla="*/ 2147483646 h 40"/>
                <a:gd name="T30" fmla="*/ 2147483646 w 38"/>
                <a:gd name="T31" fmla="*/ 2147483646 h 40"/>
                <a:gd name="T32" fmla="*/ 2147483646 w 38"/>
                <a:gd name="T33" fmla="*/ 2147483646 h 40"/>
                <a:gd name="T34" fmla="*/ 2147483646 w 38"/>
                <a:gd name="T35" fmla="*/ 2147483646 h 40"/>
                <a:gd name="T36" fmla="*/ 2147483646 w 38"/>
                <a:gd name="T37" fmla="*/ 2147483646 h 40"/>
                <a:gd name="T38" fmla="*/ 2147483646 w 38"/>
                <a:gd name="T39" fmla="*/ 2147483646 h 40"/>
                <a:gd name="T40" fmla="*/ 2147483646 w 38"/>
                <a:gd name="T41" fmla="*/ 2147483646 h 40"/>
                <a:gd name="T42" fmla="*/ 2147483646 w 38"/>
                <a:gd name="T43" fmla="*/ 2147483646 h 40"/>
                <a:gd name="T44" fmla="*/ 2147483646 w 38"/>
                <a:gd name="T45" fmla="*/ 2147483646 h 40"/>
                <a:gd name="T46" fmla="*/ 2147483646 w 38"/>
                <a:gd name="T47" fmla="*/ 2147483646 h 40"/>
                <a:gd name="T48" fmla="*/ 2147483646 w 38"/>
                <a:gd name="T49" fmla="*/ 2147483646 h 40"/>
                <a:gd name="T50" fmla="*/ 2147483646 w 38"/>
                <a:gd name="T51" fmla="*/ 2147483646 h 40"/>
                <a:gd name="T52" fmla="*/ 2147483646 w 38"/>
                <a:gd name="T53" fmla="*/ 2147483646 h 40"/>
                <a:gd name="T54" fmla="*/ 2147483646 w 38"/>
                <a:gd name="T55" fmla="*/ 2147483646 h 40"/>
                <a:gd name="T56" fmla="*/ 2147483646 w 38"/>
                <a:gd name="T57" fmla="*/ 2147483646 h 40"/>
                <a:gd name="T58" fmla="*/ 2147483646 w 38"/>
                <a:gd name="T59" fmla="*/ 2147483646 h 40"/>
                <a:gd name="T60" fmla="*/ 2147483646 w 38"/>
                <a:gd name="T61" fmla="*/ 2147483646 h 40"/>
                <a:gd name="T62" fmla="*/ 2147483646 w 38"/>
                <a:gd name="T63" fmla="*/ 2147483646 h 40"/>
                <a:gd name="T64" fmla="*/ 2147483646 w 38"/>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0">
                  <a:moveTo>
                    <a:pt x="19" y="0"/>
                  </a:moveTo>
                  <a:lnTo>
                    <a:pt x="15" y="1"/>
                  </a:lnTo>
                  <a:lnTo>
                    <a:pt x="12" y="2"/>
                  </a:lnTo>
                  <a:lnTo>
                    <a:pt x="8" y="3"/>
                  </a:lnTo>
                  <a:lnTo>
                    <a:pt x="5" y="5"/>
                  </a:lnTo>
                  <a:lnTo>
                    <a:pt x="2" y="9"/>
                  </a:lnTo>
                  <a:lnTo>
                    <a:pt x="1" y="12"/>
                  </a:lnTo>
                  <a:lnTo>
                    <a:pt x="0" y="16"/>
                  </a:lnTo>
                  <a:lnTo>
                    <a:pt x="0" y="19"/>
                  </a:lnTo>
                  <a:lnTo>
                    <a:pt x="0" y="24"/>
                  </a:lnTo>
                  <a:lnTo>
                    <a:pt x="1" y="28"/>
                  </a:lnTo>
                  <a:lnTo>
                    <a:pt x="2" y="31"/>
                  </a:lnTo>
                  <a:lnTo>
                    <a:pt x="5" y="35"/>
                  </a:lnTo>
                  <a:lnTo>
                    <a:pt x="8" y="37"/>
                  </a:lnTo>
                  <a:lnTo>
                    <a:pt x="12" y="38"/>
                  </a:lnTo>
                  <a:lnTo>
                    <a:pt x="15" y="39"/>
                  </a:lnTo>
                  <a:lnTo>
                    <a:pt x="19" y="40"/>
                  </a:lnTo>
                  <a:lnTo>
                    <a:pt x="23" y="39"/>
                  </a:lnTo>
                  <a:lnTo>
                    <a:pt x="27" y="38"/>
                  </a:lnTo>
                  <a:lnTo>
                    <a:pt x="30" y="37"/>
                  </a:lnTo>
                  <a:lnTo>
                    <a:pt x="33" y="35"/>
                  </a:lnTo>
                  <a:lnTo>
                    <a:pt x="35" y="31"/>
                  </a:lnTo>
                  <a:lnTo>
                    <a:pt x="37" y="28"/>
                  </a:lnTo>
                  <a:lnTo>
                    <a:pt x="38" y="24"/>
                  </a:lnTo>
                  <a:lnTo>
                    <a:pt x="38" y="19"/>
                  </a:lnTo>
                  <a:lnTo>
                    <a:pt x="38" y="16"/>
                  </a:lnTo>
                  <a:lnTo>
                    <a:pt x="37" y="12"/>
                  </a:lnTo>
                  <a:lnTo>
                    <a:pt x="35" y="9"/>
                  </a:lnTo>
                  <a:lnTo>
                    <a:pt x="33" y="5"/>
                  </a:lnTo>
                  <a:lnTo>
                    <a:pt x="30" y="3"/>
                  </a:lnTo>
                  <a:lnTo>
                    <a:pt x="27" y="2"/>
                  </a:lnTo>
                  <a:lnTo>
                    <a:pt x="23"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79" name="Freeform 189">
              <a:extLst>
                <a:ext uri="{FF2B5EF4-FFF2-40B4-BE49-F238E27FC236}">
                  <a16:creationId xmlns:a16="http://schemas.microsoft.com/office/drawing/2014/main" id="{2C979F1C-E712-F276-A370-4F0485B04CD7}"/>
                </a:ext>
              </a:extLst>
            </p:cNvPr>
            <p:cNvSpPr>
              <a:spLocks/>
            </p:cNvSpPr>
            <p:nvPr/>
          </p:nvSpPr>
          <p:spPr bwMode="auto">
            <a:xfrm>
              <a:off x="6878467" y="4408329"/>
              <a:ext cx="63512" cy="60337"/>
            </a:xfrm>
            <a:custGeom>
              <a:avLst/>
              <a:gdLst>
                <a:gd name="T0" fmla="*/ 2147483646 w 40"/>
                <a:gd name="T1" fmla="*/ 0 h 38"/>
                <a:gd name="T2" fmla="*/ 2147483646 w 40"/>
                <a:gd name="T3" fmla="*/ 0 h 38"/>
                <a:gd name="T4" fmla="*/ 2147483646 w 40"/>
                <a:gd name="T5" fmla="*/ 2147483646 h 38"/>
                <a:gd name="T6" fmla="*/ 2147483646 w 40"/>
                <a:gd name="T7" fmla="*/ 2147483646 h 38"/>
                <a:gd name="T8" fmla="*/ 2147483646 w 40"/>
                <a:gd name="T9" fmla="*/ 2147483646 h 38"/>
                <a:gd name="T10" fmla="*/ 2147483646 w 40"/>
                <a:gd name="T11" fmla="*/ 2147483646 h 38"/>
                <a:gd name="T12" fmla="*/ 2147483646 w 40"/>
                <a:gd name="T13" fmla="*/ 2147483646 h 38"/>
                <a:gd name="T14" fmla="*/ 2147483646 w 40"/>
                <a:gd name="T15" fmla="*/ 2147483646 h 38"/>
                <a:gd name="T16" fmla="*/ 0 w 40"/>
                <a:gd name="T17" fmla="*/ 2147483646 h 38"/>
                <a:gd name="T18" fmla="*/ 2147483646 w 40"/>
                <a:gd name="T19" fmla="*/ 2147483646 h 38"/>
                <a:gd name="T20" fmla="*/ 2147483646 w 40"/>
                <a:gd name="T21" fmla="*/ 2147483646 h 38"/>
                <a:gd name="T22" fmla="*/ 2147483646 w 40"/>
                <a:gd name="T23" fmla="*/ 2147483646 h 38"/>
                <a:gd name="T24" fmla="*/ 2147483646 w 40"/>
                <a:gd name="T25" fmla="*/ 2147483646 h 38"/>
                <a:gd name="T26" fmla="*/ 2147483646 w 40"/>
                <a:gd name="T27" fmla="*/ 2147483646 h 38"/>
                <a:gd name="T28" fmla="*/ 2147483646 w 40"/>
                <a:gd name="T29" fmla="*/ 2147483646 h 38"/>
                <a:gd name="T30" fmla="*/ 2147483646 w 40"/>
                <a:gd name="T31" fmla="*/ 2147483646 h 38"/>
                <a:gd name="T32" fmla="*/ 2147483646 w 40"/>
                <a:gd name="T33" fmla="*/ 2147483646 h 38"/>
                <a:gd name="T34" fmla="*/ 2147483646 w 40"/>
                <a:gd name="T35" fmla="*/ 2147483646 h 38"/>
                <a:gd name="T36" fmla="*/ 2147483646 w 40"/>
                <a:gd name="T37" fmla="*/ 2147483646 h 38"/>
                <a:gd name="T38" fmla="*/ 2147483646 w 40"/>
                <a:gd name="T39" fmla="*/ 2147483646 h 38"/>
                <a:gd name="T40" fmla="*/ 2147483646 w 40"/>
                <a:gd name="T41" fmla="*/ 2147483646 h 38"/>
                <a:gd name="T42" fmla="*/ 2147483646 w 40"/>
                <a:gd name="T43" fmla="*/ 2147483646 h 38"/>
                <a:gd name="T44" fmla="*/ 2147483646 w 40"/>
                <a:gd name="T45" fmla="*/ 2147483646 h 38"/>
                <a:gd name="T46" fmla="*/ 2147483646 w 40"/>
                <a:gd name="T47" fmla="*/ 2147483646 h 38"/>
                <a:gd name="T48" fmla="*/ 2147483646 w 40"/>
                <a:gd name="T49" fmla="*/ 2147483646 h 38"/>
                <a:gd name="T50" fmla="*/ 2147483646 w 40"/>
                <a:gd name="T51" fmla="*/ 2147483646 h 38"/>
                <a:gd name="T52" fmla="*/ 2147483646 w 40"/>
                <a:gd name="T53" fmla="*/ 2147483646 h 38"/>
                <a:gd name="T54" fmla="*/ 2147483646 w 40"/>
                <a:gd name="T55" fmla="*/ 2147483646 h 38"/>
                <a:gd name="T56" fmla="*/ 2147483646 w 40"/>
                <a:gd name="T57" fmla="*/ 2147483646 h 38"/>
                <a:gd name="T58" fmla="*/ 2147483646 w 40"/>
                <a:gd name="T59" fmla="*/ 2147483646 h 38"/>
                <a:gd name="T60" fmla="*/ 2147483646 w 40"/>
                <a:gd name="T61" fmla="*/ 2147483646 h 38"/>
                <a:gd name="T62" fmla="*/ 2147483646 w 40"/>
                <a:gd name="T63" fmla="*/ 0 h 38"/>
                <a:gd name="T64" fmla="*/ 2147483646 w 40"/>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38">
                  <a:moveTo>
                    <a:pt x="20" y="0"/>
                  </a:moveTo>
                  <a:lnTo>
                    <a:pt x="17" y="0"/>
                  </a:lnTo>
                  <a:lnTo>
                    <a:pt x="13" y="1"/>
                  </a:lnTo>
                  <a:lnTo>
                    <a:pt x="10" y="2"/>
                  </a:lnTo>
                  <a:lnTo>
                    <a:pt x="6" y="4"/>
                  </a:lnTo>
                  <a:lnTo>
                    <a:pt x="4" y="8"/>
                  </a:lnTo>
                  <a:lnTo>
                    <a:pt x="3" y="11"/>
                  </a:lnTo>
                  <a:lnTo>
                    <a:pt x="2" y="15"/>
                  </a:lnTo>
                  <a:lnTo>
                    <a:pt x="0" y="18"/>
                  </a:lnTo>
                  <a:lnTo>
                    <a:pt x="2" y="23"/>
                  </a:lnTo>
                  <a:lnTo>
                    <a:pt x="3" y="26"/>
                  </a:lnTo>
                  <a:lnTo>
                    <a:pt x="4" y="30"/>
                  </a:lnTo>
                  <a:lnTo>
                    <a:pt x="6" y="32"/>
                  </a:lnTo>
                  <a:lnTo>
                    <a:pt x="10" y="35"/>
                  </a:lnTo>
                  <a:lnTo>
                    <a:pt x="13" y="37"/>
                  </a:lnTo>
                  <a:lnTo>
                    <a:pt x="17" y="38"/>
                  </a:lnTo>
                  <a:lnTo>
                    <a:pt x="20" y="38"/>
                  </a:lnTo>
                  <a:lnTo>
                    <a:pt x="24" y="38"/>
                  </a:lnTo>
                  <a:lnTo>
                    <a:pt x="27" y="37"/>
                  </a:lnTo>
                  <a:lnTo>
                    <a:pt x="31" y="35"/>
                  </a:lnTo>
                  <a:lnTo>
                    <a:pt x="34" y="32"/>
                  </a:lnTo>
                  <a:lnTo>
                    <a:pt x="36" y="30"/>
                  </a:lnTo>
                  <a:lnTo>
                    <a:pt x="38" y="26"/>
                  </a:lnTo>
                  <a:lnTo>
                    <a:pt x="39" y="23"/>
                  </a:lnTo>
                  <a:lnTo>
                    <a:pt x="40" y="18"/>
                  </a:lnTo>
                  <a:lnTo>
                    <a:pt x="39" y="15"/>
                  </a:lnTo>
                  <a:lnTo>
                    <a:pt x="38" y="11"/>
                  </a:lnTo>
                  <a:lnTo>
                    <a:pt x="36" y="8"/>
                  </a:lnTo>
                  <a:lnTo>
                    <a:pt x="34" y="4"/>
                  </a:lnTo>
                  <a:lnTo>
                    <a:pt x="31" y="2"/>
                  </a:lnTo>
                  <a:lnTo>
                    <a:pt x="27" y="1"/>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80" name="Freeform 190">
              <a:extLst>
                <a:ext uri="{FF2B5EF4-FFF2-40B4-BE49-F238E27FC236}">
                  <a16:creationId xmlns:a16="http://schemas.microsoft.com/office/drawing/2014/main" id="{A86BB6B9-E714-7519-A48D-4828AD1FDA50}"/>
                </a:ext>
              </a:extLst>
            </p:cNvPr>
            <p:cNvSpPr>
              <a:spLocks/>
            </p:cNvSpPr>
            <p:nvPr/>
          </p:nvSpPr>
          <p:spPr bwMode="auto">
            <a:xfrm>
              <a:off x="6878467" y="4408329"/>
              <a:ext cx="63512" cy="60337"/>
            </a:xfrm>
            <a:custGeom>
              <a:avLst/>
              <a:gdLst>
                <a:gd name="T0" fmla="*/ 2147483646 w 40"/>
                <a:gd name="T1" fmla="*/ 0 h 38"/>
                <a:gd name="T2" fmla="*/ 2147483646 w 40"/>
                <a:gd name="T3" fmla="*/ 0 h 38"/>
                <a:gd name="T4" fmla="*/ 2147483646 w 40"/>
                <a:gd name="T5" fmla="*/ 2147483646 h 38"/>
                <a:gd name="T6" fmla="*/ 2147483646 w 40"/>
                <a:gd name="T7" fmla="*/ 2147483646 h 38"/>
                <a:gd name="T8" fmla="*/ 2147483646 w 40"/>
                <a:gd name="T9" fmla="*/ 2147483646 h 38"/>
                <a:gd name="T10" fmla="*/ 2147483646 w 40"/>
                <a:gd name="T11" fmla="*/ 2147483646 h 38"/>
                <a:gd name="T12" fmla="*/ 2147483646 w 40"/>
                <a:gd name="T13" fmla="*/ 2147483646 h 38"/>
                <a:gd name="T14" fmla="*/ 2147483646 w 40"/>
                <a:gd name="T15" fmla="*/ 2147483646 h 38"/>
                <a:gd name="T16" fmla="*/ 0 w 40"/>
                <a:gd name="T17" fmla="*/ 2147483646 h 38"/>
                <a:gd name="T18" fmla="*/ 2147483646 w 40"/>
                <a:gd name="T19" fmla="*/ 2147483646 h 38"/>
                <a:gd name="T20" fmla="*/ 2147483646 w 40"/>
                <a:gd name="T21" fmla="*/ 2147483646 h 38"/>
                <a:gd name="T22" fmla="*/ 2147483646 w 40"/>
                <a:gd name="T23" fmla="*/ 2147483646 h 38"/>
                <a:gd name="T24" fmla="*/ 2147483646 w 40"/>
                <a:gd name="T25" fmla="*/ 2147483646 h 38"/>
                <a:gd name="T26" fmla="*/ 2147483646 w 40"/>
                <a:gd name="T27" fmla="*/ 2147483646 h 38"/>
                <a:gd name="T28" fmla="*/ 2147483646 w 40"/>
                <a:gd name="T29" fmla="*/ 2147483646 h 38"/>
                <a:gd name="T30" fmla="*/ 2147483646 w 40"/>
                <a:gd name="T31" fmla="*/ 2147483646 h 38"/>
                <a:gd name="T32" fmla="*/ 2147483646 w 40"/>
                <a:gd name="T33" fmla="*/ 2147483646 h 38"/>
                <a:gd name="T34" fmla="*/ 2147483646 w 40"/>
                <a:gd name="T35" fmla="*/ 2147483646 h 38"/>
                <a:gd name="T36" fmla="*/ 2147483646 w 40"/>
                <a:gd name="T37" fmla="*/ 2147483646 h 38"/>
                <a:gd name="T38" fmla="*/ 2147483646 w 40"/>
                <a:gd name="T39" fmla="*/ 2147483646 h 38"/>
                <a:gd name="T40" fmla="*/ 2147483646 w 40"/>
                <a:gd name="T41" fmla="*/ 2147483646 h 38"/>
                <a:gd name="T42" fmla="*/ 2147483646 w 40"/>
                <a:gd name="T43" fmla="*/ 2147483646 h 38"/>
                <a:gd name="T44" fmla="*/ 2147483646 w 40"/>
                <a:gd name="T45" fmla="*/ 2147483646 h 38"/>
                <a:gd name="T46" fmla="*/ 2147483646 w 40"/>
                <a:gd name="T47" fmla="*/ 2147483646 h 38"/>
                <a:gd name="T48" fmla="*/ 2147483646 w 40"/>
                <a:gd name="T49" fmla="*/ 2147483646 h 38"/>
                <a:gd name="T50" fmla="*/ 2147483646 w 40"/>
                <a:gd name="T51" fmla="*/ 2147483646 h 38"/>
                <a:gd name="T52" fmla="*/ 2147483646 w 40"/>
                <a:gd name="T53" fmla="*/ 2147483646 h 38"/>
                <a:gd name="T54" fmla="*/ 2147483646 w 40"/>
                <a:gd name="T55" fmla="*/ 2147483646 h 38"/>
                <a:gd name="T56" fmla="*/ 2147483646 w 40"/>
                <a:gd name="T57" fmla="*/ 2147483646 h 38"/>
                <a:gd name="T58" fmla="*/ 2147483646 w 40"/>
                <a:gd name="T59" fmla="*/ 2147483646 h 38"/>
                <a:gd name="T60" fmla="*/ 2147483646 w 40"/>
                <a:gd name="T61" fmla="*/ 2147483646 h 38"/>
                <a:gd name="T62" fmla="*/ 2147483646 w 40"/>
                <a:gd name="T63" fmla="*/ 0 h 38"/>
                <a:gd name="T64" fmla="*/ 2147483646 w 40"/>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38">
                  <a:moveTo>
                    <a:pt x="20" y="0"/>
                  </a:moveTo>
                  <a:lnTo>
                    <a:pt x="17" y="0"/>
                  </a:lnTo>
                  <a:lnTo>
                    <a:pt x="13" y="1"/>
                  </a:lnTo>
                  <a:lnTo>
                    <a:pt x="10" y="2"/>
                  </a:lnTo>
                  <a:lnTo>
                    <a:pt x="6" y="4"/>
                  </a:lnTo>
                  <a:lnTo>
                    <a:pt x="4" y="8"/>
                  </a:lnTo>
                  <a:lnTo>
                    <a:pt x="3" y="11"/>
                  </a:lnTo>
                  <a:lnTo>
                    <a:pt x="2" y="15"/>
                  </a:lnTo>
                  <a:lnTo>
                    <a:pt x="0" y="18"/>
                  </a:lnTo>
                  <a:lnTo>
                    <a:pt x="2" y="23"/>
                  </a:lnTo>
                  <a:lnTo>
                    <a:pt x="3" y="26"/>
                  </a:lnTo>
                  <a:lnTo>
                    <a:pt x="4" y="30"/>
                  </a:lnTo>
                  <a:lnTo>
                    <a:pt x="6" y="32"/>
                  </a:lnTo>
                  <a:lnTo>
                    <a:pt x="10" y="35"/>
                  </a:lnTo>
                  <a:lnTo>
                    <a:pt x="13" y="37"/>
                  </a:lnTo>
                  <a:lnTo>
                    <a:pt x="17" y="38"/>
                  </a:lnTo>
                  <a:lnTo>
                    <a:pt x="20" y="38"/>
                  </a:lnTo>
                  <a:lnTo>
                    <a:pt x="24" y="38"/>
                  </a:lnTo>
                  <a:lnTo>
                    <a:pt x="27" y="37"/>
                  </a:lnTo>
                  <a:lnTo>
                    <a:pt x="31" y="35"/>
                  </a:lnTo>
                  <a:lnTo>
                    <a:pt x="34" y="32"/>
                  </a:lnTo>
                  <a:lnTo>
                    <a:pt x="36" y="30"/>
                  </a:lnTo>
                  <a:lnTo>
                    <a:pt x="38" y="26"/>
                  </a:lnTo>
                  <a:lnTo>
                    <a:pt x="39" y="23"/>
                  </a:lnTo>
                  <a:lnTo>
                    <a:pt x="40" y="18"/>
                  </a:lnTo>
                  <a:lnTo>
                    <a:pt x="39" y="15"/>
                  </a:lnTo>
                  <a:lnTo>
                    <a:pt x="38" y="11"/>
                  </a:lnTo>
                  <a:lnTo>
                    <a:pt x="36" y="8"/>
                  </a:lnTo>
                  <a:lnTo>
                    <a:pt x="34" y="4"/>
                  </a:lnTo>
                  <a:lnTo>
                    <a:pt x="31" y="2"/>
                  </a:lnTo>
                  <a:lnTo>
                    <a:pt x="27" y="1"/>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81" name="Freeform 191">
              <a:extLst>
                <a:ext uri="{FF2B5EF4-FFF2-40B4-BE49-F238E27FC236}">
                  <a16:creationId xmlns:a16="http://schemas.microsoft.com/office/drawing/2014/main" id="{51B2A6E5-CC9E-0270-2EE7-403E6F447053}"/>
                </a:ext>
              </a:extLst>
            </p:cNvPr>
            <p:cNvSpPr>
              <a:spLocks/>
            </p:cNvSpPr>
            <p:nvPr/>
          </p:nvSpPr>
          <p:spPr bwMode="auto">
            <a:xfrm>
              <a:off x="5832104" y="3789085"/>
              <a:ext cx="61925" cy="63512"/>
            </a:xfrm>
            <a:custGeom>
              <a:avLst/>
              <a:gdLst>
                <a:gd name="T0" fmla="*/ 2147483646 w 39"/>
                <a:gd name="T1" fmla="*/ 0 h 40"/>
                <a:gd name="T2" fmla="*/ 2147483646 w 39"/>
                <a:gd name="T3" fmla="*/ 0 h 40"/>
                <a:gd name="T4" fmla="*/ 2147483646 w 39"/>
                <a:gd name="T5" fmla="*/ 2147483646 h 40"/>
                <a:gd name="T6" fmla="*/ 2147483646 w 39"/>
                <a:gd name="T7" fmla="*/ 2147483646 h 40"/>
                <a:gd name="T8" fmla="*/ 2147483646 w 39"/>
                <a:gd name="T9" fmla="*/ 2147483646 h 40"/>
                <a:gd name="T10" fmla="*/ 2147483646 w 39"/>
                <a:gd name="T11" fmla="*/ 2147483646 h 40"/>
                <a:gd name="T12" fmla="*/ 2147483646 w 39"/>
                <a:gd name="T13" fmla="*/ 2147483646 h 40"/>
                <a:gd name="T14" fmla="*/ 0 w 39"/>
                <a:gd name="T15" fmla="*/ 2147483646 h 40"/>
                <a:gd name="T16" fmla="*/ 0 w 39"/>
                <a:gd name="T17" fmla="*/ 2147483646 h 40"/>
                <a:gd name="T18" fmla="*/ 0 w 39"/>
                <a:gd name="T19" fmla="*/ 2147483646 h 40"/>
                <a:gd name="T20" fmla="*/ 2147483646 w 39"/>
                <a:gd name="T21" fmla="*/ 2147483646 h 40"/>
                <a:gd name="T22" fmla="*/ 2147483646 w 39"/>
                <a:gd name="T23" fmla="*/ 2147483646 h 40"/>
                <a:gd name="T24" fmla="*/ 2147483646 w 39"/>
                <a:gd name="T25" fmla="*/ 2147483646 h 40"/>
                <a:gd name="T26" fmla="*/ 2147483646 w 39"/>
                <a:gd name="T27" fmla="*/ 2147483646 h 40"/>
                <a:gd name="T28" fmla="*/ 2147483646 w 39"/>
                <a:gd name="T29" fmla="*/ 2147483646 h 40"/>
                <a:gd name="T30" fmla="*/ 2147483646 w 39"/>
                <a:gd name="T31" fmla="*/ 2147483646 h 40"/>
                <a:gd name="T32" fmla="*/ 2147483646 w 39"/>
                <a:gd name="T33" fmla="*/ 2147483646 h 40"/>
                <a:gd name="T34" fmla="*/ 2147483646 w 39"/>
                <a:gd name="T35" fmla="*/ 2147483646 h 40"/>
                <a:gd name="T36" fmla="*/ 2147483646 w 39"/>
                <a:gd name="T37" fmla="*/ 2147483646 h 40"/>
                <a:gd name="T38" fmla="*/ 2147483646 w 39"/>
                <a:gd name="T39" fmla="*/ 2147483646 h 40"/>
                <a:gd name="T40" fmla="*/ 2147483646 w 39"/>
                <a:gd name="T41" fmla="*/ 2147483646 h 40"/>
                <a:gd name="T42" fmla="*/ 2147483646 w 39"/>
                <a:gd name="T43" fmla="*/ 2147483646 h 40"/>
                <a:gd name="T44" fmla="*/ 2147483646 w 39"/>
                <a:gd name="T45" fmla="*/ 2147483646 h 40"/>
                <a:gd name="T46" fmla="*/ 2147483646 w 39"/>
                <a:gd name="T47" fmla="*/ 2147483646 h 40"/>
                <a:gd name="T48" fmla="*/ 2147483646 w 39"/>
                <a:gd name="T49" fmla="*/ 2147483646 h 40"/>
                <a:gd name="T50" fmla="*/ 2147483646 w 39"/>
                <a:gd name="T51" fmla="*/ 2147483646 h 40"/>
                <a:gd name="T52" fmla="*/ 2147483646 w 39"/>
                <a:gd name="T53" fmla="*/ 2147483646 h 40"/>
                <a:gd name="T54" fmla="*/ 2147483646 w 39"/>
                <a:gd name="T55" fmla="*/ 2147483646 h 40"/>
                <a:gd name="T56" fmla="*/ 2147483646 w 39"/>
                <a:gd name="T57" fmla="*/ 2147483646 h 40"/>
                <a:gd name="T58" fmla="*/ 2147483646 w 39"/>
                <a:gd name="T59" fmla="*/ 2147483646 h 40"/>
                <a:gd name="T60" fmla="*/ 2147483646 w 39"/>
                <a:gd name="T61" fmla="*/ 2147483646 h 40"/>
                <a:gd name="T62" fmla="*/ 2147483646 w 39"/>
                <a:gd name="T63" fmla="*/ 0 h 40"/>
                <a:gd name="T64" fmla="*/ 2147483646 w 39"/>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0">
                  <a:moveTo>
                    <a:pt x="19" y="0"/>
                  </a:moveTo>
                  <a:lnTo>
                    <a:pt x="15" y="0"/>
                  </a:lnTo>
                  <a:lnTo>
                    <a:pt x="12" y="1"/>
                  </a:lnTo>
                  <a:lnTo>
                    <a:pt x="8" y="4"/>
                  </a:lnTo>
                  <a:lnTo>
                    <a:pt x="6" y="6"/>
                  </a:lnTo>
                  <a:lnTo>
                    <a:pt x="3" y="10"/>
                  </a:lnTo>
                  <a:lnTo>
                    <a:pt x="1" y="12"/>
                  </a:lnTo>
                  <a:lnTo>
                    <a:pt x="0" y="15"/>
                  </a:lnTo>
                  <a:lnTo>
                    <a:pt x="0" y="20"/>
                  </a:lnTo>
                  <a:lnTo>
                    <a:pt x="0" y="24"/>
                  </a:lnTo>
                  <a:lnTo>
                    <a:pt x="1" y="27"/>
                  </a:lnTo>
                  <a:lnTo>
                    <a:pt x="3" y="31"/>
                  </a:lnTo>
                  <a:lnTo>
                    <a:pt x="6" y="34"/>
                  </a:lnTo>
                  <a:lnTo>
                    <a:pt x="8" y="36"/>
                  </a:lnTo>
                  <a:lnTo>
                    <a:pt x="12" y="38"/>
                  </a:lnTo>
                  <a:lnTo>
                    <a:pt x="15" y="39"/>
                  </a:lnTo>
                  <a:lnTo>
                    <a:pt x="19" y="40"/>
                  </a:lnTo>
                  <a:lnTo>
                    <a:pt x="24" y="39"/>
                  </a:lnTo>
                  <a:lnTo>
                    <a:pt x="27" y="38"/>
                  </a:lnTo>
                  <a:lnTo>
                    <a:pt x="31" y="36"/>
                  </a:lnTo>
                  <a:lnTo>
                    <a:pt x="33" y="34"/>
                  </a:lnTo>
                  <a:lnTo>
                    <a:pt x="35" y="31"/>
                  </a:lnTo>
                  <a:lnTo>
                    <a:pt x="38" y="27"/>
                  </a:lnTo>
                  <a:lnTo>
                    <a:pt x="39" y="24"/>
                  </a:lnTo>
                  <a:lnTo>
                    <a:pt x="39" y="20"/>
                  </a:lnTo>
                  <a:lnTo>
                    <a:pt x="39" y="15"/>
                  </a:lnTo>
                  <a:lnTo>
                    <a:pt x="38" y="12"/>
                  </a:lnTo>
                  <a:lnTo>
                    <a:pt x="35" y="10"/>
                  </a:lnTo>
                  <a:lnTo>
                    <a:pt x="33" y="6"/>
                  </a:lnTo>
                  <a:lnTo>
                    <a:pt x="31" y="4"/>
                  </a:lnTo>
                  <a:lnTo>
                    <a:pt x="27" y="1"/>
                  </a:lnTo>
                  <a:lnTo>
                    <a:pt x="24"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82" name="Freeform 192">
              <a:extLst>
                <a:ext uri="{FF2B5EF4-FFF2-40B4-BE49-F238E27FC236}">
                  <a16:creationId xmlns:a16="http://schemas.microsoft.com/office/drawing/2014/main" id="{E732BF73-BECF-98EE-451B-CE7ED44CF5F2}"/>
                </a:ext>
              </a:extLst>
            </p:cNvPr>
            <p:cNvSpPr>
              <a:spLocks/>
            </p:cNvSpPr>
            <p:nvPr/>
          </p:nvSpPr>
          <p:spPr bwMode="auto">
            <a:xfrm>
              <a:off x="5832104" y="3789085"/>
              <a:ext cx="61925" cy="63512"/>
            </a:xfrm>
            <a:custGeom>
              <a:avLst/>
              <a:gdLst>
                <a:gd name="T0" fmla="*/ 2147483646 w 39"/>
                <a:gd name="T1" fmla="*/ 0 h 40"/>
                <a:gd name="T2" fmla="*/ 2147483646 w 39"/>
                <a:gd name="T3" fmla="*/ 0 h 40"/>
                <a:gd name="T4" fmla="*/ 2147483646 w 39"/>
                <a:gd name="T5" fmla="*/ 2147483646 h 40"/>
                <a:gd name="T6" fmla="*/ 2147483646 w 39"/>
                <a:gd name="T7" fmla="*/ 2147483646 h 40"/>
                <a:gd name="T8" fmla="*/ 2147483646 w 39"/>
                <a:gd name="T9" fmla="*/ 2147483646 h 40"/>
                <a:gd name="T10" fmla="*/ 2147483646 w 39"/>
                <a:gd name="T11" fmla="*/ 2147483646 h 40"/>
                <a:gd name="T12" fmla="*/ 2147483646 w 39"/>
                <a:gd name="T13" fmla="*/ 2147483646 h 40"/>
                <a:gd name="T14" fmla="*/ 0 w 39"/>
                <a:gd name="T15" fmla="*/ 2147483646 h 40"/>
                <a:gd name="T16" fmla="*/ 0 w 39"/>
                <a:gd name="T17" fmla="*/ 2147483646 h 40"/>
                <a:gd name="T18" fmla="*/ 0 w 39"/>
                <a:gd name="T19" fmla="*/ 2147483646 h 40"/>
                <a:gd name="T20" fmla="*/ 2147483646 w 39"/>
                <a:gd name="T21" fmla="*/ 2147483646 h 40"/>
                <a:gd name="T22" fmla="*/ 2147483646 w 39"/>
                <a:gd name="T23" fmla="*/ 2147483646 h 40"/>
                <a:gd name="T24" fmla="*/ 2147483646 w 39"/>
                <a:gd name="T25" fmla="*/ 2147483646 h 40"/>
                <a:gd name="T26" fmla="*/ 2147483646 w 39"/>
                <a:gd name="T27" fmla="*/ 2147483646 h 40"/>
                <a:gd name="T28" fmla="*/ 2147483646 w 39"/>
                <a:gd name="T29" fmla="*/ 2147483646 h 40"/>
                <a:gd name="T30" fmla="*/ 2147483646 w 39"/>
                <a:gd name="T31" fmla="*/ 2147483646 h 40"/>
                <a:gd name="T32" fmla="*/ 2147483646 w 39"/>
                <a:gd name="T33" fmla="*/ 2147483646 h 40"/>
                <a:gd name="T34" fmla="*/ 2147483646 w 39"/>
                <a:gd name="T35" fmla="*/ 2147483646 h 40"/>
                <a:gd name="T36" fmla="*/ 2147483646 w 39"/>
                <a:gd name="T37" fmla="*/ 2147483646 h 40"/>
                <a:gd name="T38" fmla="*/ 2147483646 w 39"/>
                <a:gd name="T39" fmla="*/ 2147483646 h 40"/>
                <a:gd name="T40" fmla="*/ 2147483646 w 39"/>
                <a:gd name="T41" fmla="*/ 2147483646 h 40"/>
                <a:gd name="T42" fmla="*/ 2147483646 w 39"/>
                <a:gd name="T43" fmla="*/ 2147483646 h 40"/>
                <a:gd name="T44" fmla="*/ 2147483646 w 39"/>
                <a:gd name="T45" fmla="*/ 2147483646 h 40"/>
                <a:gd name="T46" fmla="*/ 2147483646 w 39"/>
                <a:gd name="T47" fmla="*/ 2147483646 h 40"/>
                <a:gd name="T48" fmla="*/ 2147483646 w 39"/>
                <a:gd name="T49" fmla="*/ 2147483646 h 40"/>
                <a:gd name="T50" fmla="*/ 2147483646 w 39"/>
                <a:gd name="T51" fmla="*/ 2147483646 h 40"/>
                <a:gd name="T52" fmla="*/ 2147483646 w 39"/>
                <a:gd name="T53" fmla="*/ 2147483646 h 40"/>
                <a:gd name="T54" fmla="*/ 2147483646 w 39"/>
                <a:gd name="T55" fmla="*/ 2147483646 h 40"/>
                <a:gd name="T56" fmla="*/ 2147483646 w 39"/>
                <a:gd name="T57" fmla="*/ 2147483646 h 40"/>
                <a:gd name="T58" fmla="*/ 2147483646 w 39"/>
                <a:gd name="T59" fmla="*/ 2147483646 h 40"/>
                <a:gd name="T60" fmla="*/ 2147483646 w 39"/>
                <a:gd name="T61" fmla="*/ 2147483646 h 40"/>
                <a:gd name="T62" fmla="*/ 2147483646 w 39"/>
                <a:gd name="T63" fmla="*/ 0 h 40"/>
                <a:gd name="T64" fmla="*/ 2147483646 w 39"/>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40">
                  <a:moveTo>
                    <a:pt x="19" y="0"/>
                  </a:moveTo>
                  <a:lnTo>
                    <a:pt x="15" y="0"/>
                  </a:lnTo>
                  <a:lnTo>
                    <a:pt x="12" y="1"/>
                  </a:lnTo>
                  <a:lnTo>
                    <a:pt x="8" y="4"/>
                  </a:lnTo>
                  <a:lnTo>
                    <a:pt x="6" y="6"/>
                  </a:lnTo>
                  <a:lnTo>
                    <a:pt x="3" y="10"/>
                  </a:lnTo>
                  <a:lnTo>
                    <a:pt x="1" y="12"/>
                  </a:lnTo>
                  <a:lnTo>
                    <a:pt x="0" y="15"/>
                  </a:lnTo>
                  <a:lnTo>
                    <a:pt x="0" y="20"/>
                  </a:lnTo>
                  <a:lnTo>
                    <a:pt x="0" y="24"/>
                  </a:lnTo>
                  <a:lnTo>
                    <a:pt x="1" y="27"/>
                  </a:lnTo>
                  <a:lnTo>
                    <a:pt x="3" y="31"/>
                  </a:lnTo>
                  <a:lnTo>
                    <a:pt x="6" y="34"/>
                  </a:lnTo>
                  <a:lnTo>
                    <a:pt x="8" y="36"/>
                  </a:lnTo>
                  <a:lnTo>
                    <a:pt x="12" y="38"/>
                  </a:lnTo>
                  <a:lnTo>
                    <a:pt x="15" y="39"/>
                  </a:lnTo>
                  <a:lnTo>
                    <a:pt x="19" y="40"/>
                  </a:lnTo>
                  <a:lnTo>
                    <a:pt x="24" y="39"/>
                  </a:lnTo>
                  <a:lnTo>
                    <a:pt x="27" y="38"/>
                  </a:lnTo>
                  <a:lnTo>
                    <a:pt x="31" y="36"/>
                  </a:lnTo>
                  <a:lnTo>
                    <a:pt x="33" y="34"/>
                  </a:lnTo>
                  <a:lnTo>
                    <a:pt x="35" y="31"/>
                  </a:lnTo>
                  <a:lnTo>
                    <a:pt x="38" y="27"/>
                  </a:lnTo>
                  <a:lnTo>
                    <a:pt x="39" y="24"/>
                  </a:lnTo>
                  <a:lnTo>
                    <a:pt x="39" y="20"/>
                  </a:lnTo>
                  <a:lnTo>
                    <a:pt x="39" y="15"/>
                  </a:lnTo>
                  <a:lnTo>
                    <a:pt x="38" y="12"/>
                  </a:lnTo>
                  <a:lnTo>
                    <a:pt x="35" y="10"/>
                  </a:lnTo>
                  <a:lnTo>
                    <a:pt x="33" y="6"/>
                  </a:lnTo>
                  <a:lnTo>
                    <a:pt x="31" y="4"/>
                  </a:lnTo>
                  <a:lnTo>
                    <a:pt x="27" y="1"/>
                  </a:lnTo>
                  <a:lnTo>
                    <a:pt x="24"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83" name="Freeform 193">
              <a:extLst>
                <a:ext uri="{FF2B5EF4-FFF2-40B4-BE49-F238E27FC236}">
                  <a16:creationId xmlns:a16="http://schemas.microsoft.com/office/drawing/2014/main" id="{8F5CC3EC-6A49-2C54-B6D8-A58172D9C4D5}"/>
                </a:ext>
              </a:extLst>
            </p:cNvPr>
            <p:cNvSpPr>
              <a:spLocks/>
            </p:cNvSpPr>
            <p:nvPr/>
          </p:nvSpPr>
          <p:spPr bwMode="auto">
            <a:xfrm>
              <a:off x="5042966" y="6250180"/>
              <a:ext cx="60337" cy="65100"/>
            </a:xfrm>
            <a:custGeom>
              <a:avLst/>
              <a:gdLst>
                <a:gd name="T0" fmla="*/ 2147483646 w 38"/>
                <a:gd name="T1" fmla="*/ 0 h 41"/>
                <a:gd name="T2" fmla="*/ 2147483646 w 38"/>
                <a:gd name="T3" fmla="*/ 2147483646 h 41"/>
                <a:gd name="T4" fmla="*/ 2147483646 w 38"/>
                <a:gd name="T5" fmla="*/ 2147483646 h 41"/>
                <a:gd name="T6" fmla="*/ 2147483646 w 38"/>
                <a:gd name="T7" fmla="*/ 2147483646 h 41"/>
                <a:gd name="T8" fmla="*/ 2147483646 w 38"/>
                <a:gd name="T9" fmla="*/ 2147483646 h 41"/>
                <a:gd name="T10" fmla="*/ 2147483646 w 38"/>
                <a:gd name="T11" fmla="*/ 2147483646 h 41"/>
                <a:gd name="T12" fmla="*/ 2147483646 w 38"/>
                <a:gd name="T13" fmla="*/ 2147483646 h 41"/>
                <a:gd name="T14" fmla="*/ 0 w 38"/>
                <a:gd name="T15" fmla="*/ 2147483646 h 41"/>
                <a:gd name="T16" fmla="*/ 0 w 38"/>
                <a:gd name="T17" fmla="*/ 2147483646 h 41"/>
                <a:gd name="T18" fmla="*/ 0 w 38"/>
                <a:gd name="T19" fmla="*/ 2147483646 h 41"/>
                <a:gd name="T20" fmla="*/ 2147483646 w 38"/>
                <a:gd name="T21" fmla="*/ 2147483646 h 41"/>
                <a:gd name="T22" fmla="*/ 2147483646 w 38"/>
                <a:gd name="T23" fmla="*/ 2147483646 h 41"/>
                <a:gd name="T24" fmla="*/ 2147483646 w 38"/>
                <a:gd name="T25" fmla="*/ 2147483646 h 41"/>
                <a:gd name="T26" fmla="*/ 2147483646 w 38"/>
                <a:gd name="T27" fmla="*/ 2147483646 h 41"/>
                <a:gd name="T28" fmla="*/ 2147483646 w 38"/>
                <a:gd name="T29" fmla="*/ 2147483646 h 41"/>
                <a:gd name="T30" fmla="*/ 2147483646 w 38"/>
                <a:gd name="T31" fmla="*/ 2147483646 h 41"/>
                <a:gd name="T32" fmla="*/ 2147483646 w 38"/>
                <a:gd name="T33" fmla="*/ 2147483646 h 41"/>
                <a:gd name="T34" fmla="*/ 2147483646 w 38"/>
                <a:gd name="T35" fmla="*/ 2147483646 h 41"/>
                <a:gd name="T36" fmla="*/ 2147483646 w 38"/>
                <a:gd name="T37" fmla="*/ 2147483646 h 41"/>
                <a:gd name="T38" fmla="*/ 2147483646 w 38"/>
                <a:gd name="T39" fmla="*/ 2147483646 h 41"/>
                <a:gd name="T40" fmla="*/ 2147483646 w 38"/>
                <a:gd name="T41" fmla="*/ 2147483646 h 41"/>
                <a:gd name="T42" fmla="*/ 2147483646 w 38"/>
                <a:gd name="T43" fmla="*/ 2147483646 h 41"/>
                <a:gd name="T44" fmla="*/ 2147483646 w 38"/>
                <a:gd name="T45" fmla="*/ 2147483646 h 41"/>
                <a:gd name="T46" fmla="*/ 2147483646 w 38"/>
                <a:gd name="T47" fmla="*/ 2147483646 h 41"/>
                <a:gd name="T48" fmla="*/ 2147483646 w 38"/>
                <a:gd name="T49" fmla="*/ 2147483646 h 41"/>
                <a:gd name="T50" fmla="*/ 2147483646 w 38"/>
                <a:gd name="T51" fmla="*/ 2147483646 h 41"/>
                <a:gd name="T52" fmla="*/ 2147483646 w 38"/>
                <a:gd name="T53" fmla="*/ 2147483646 h 41"/>
                <a:gd name="T54" fmla="*/ 2147483646 w 38"/>
                <a:gd name="T55" fmla="*/ 2147483646 h 41"/>
                <a:gd name="T56" fmla="*/ 2147483646 w 38"/>
                <a:gd name="T57" fmla="*/ 2147483646 h 41"/>
                <a:gd name="T58" fmla="*/ 2147483646 w 38"/>
                <a:gd name="T59" fmla="*/ 2147483646 h 41"/>
                <a:gd name="T60" fmla="*/ 2147483646 w 38"/>
                <a:gd name="T61" fmla="*/ 2147483646 h 41"/>
                <a:gd name="T62" fmla="*/ 2147483646 w 38"/>
                <a:gd name="T63" fmla="*/ 2147483646 h 41"/>
                <a:gd name="T64" fmla="*/ 2147483646 w 38"/>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1">
                  <a:moveTo>
                    <a:pt x="19" y="0"/>
                  </a:moveTo>
                  <a:lnTo>
                    <a:pt x="15" y="1"/>
                  </a:lnTo>
                  <a:lnTo>
                    <a:pt x="12" y="3"/>
                  </a:lnTo>
                  <a:lnTo>
                    <a:pt x="8" y="4"/>
                  </a:lnTo>
                  <a:lnTo>
                    <a:pt x="5" y="6"/>
                  </a:lnTo>
                  <a:lnTo>
                    <a:pt x="2" y="10"/>
                  </a:lnTo>
                  <a:lnTo>
                    <a:pt x="1" y="13"/>
                  </a:lnTo>
                  <a:lnTo>
                    <a:pt x="0" y="17"/>
                  </a:lnTo>
                  <a:lnTo>
                    <a:pt x="0" y="21"/>
                  </a:lnTo>
                  <a:lnTo>
                    <a:pt x="0" y="25"/>
                  </a:lnTo>
                  <a:lnTo>
                    <a:pt x="1" y="28"/>
                  </a:lnTo>
                  <a:lnTo>
                    <a:pt x="2" y="32"/>
                  </a:lnTo>
                  <a:lnTo>
                    <a:pt x="5" y="35"/>
                  </a:lnTo>
                  <a:lnTo>
                    <a:pt x="8" y="38"/>
                  </a:lnTo>
                  <a:lnTo>
                    <a:pt x="12" y="39"/>
                  </a:lnTo>
                  <a:lnTo>
                    <a:pt x="15" y="40"/>
                  </a:lnTo>
                  <a:lnTo>
                    <a:pt x="19" y="41"/>
                  </a:lnTo>
                  <a:lnTo>
                    <a:pt x="23" y="40"/>
                  </a:lnTo>
                  <a:lnTo>
                    <a:pt x="27" y="39"/>
                  </a:lnTo>
                  <a:lnTo>
                    <a:pt x="30" y="38"/>
                  </a:lnTo>
                  <a:lnTo>
                    <a:pt x="33" y="35"/>
                  </a:lnTo>
                  <a:lnTo>
                    <a:pt x="35" y="32"/>
                  </a:lnTo>
                  <a:lnTo>
                    <a:pt x="37" y="28"/>
                  </a:lnTo>
                  <a:lnTo>
                    <a:pt x="38" y="25"/>
                  </a:lnTo>
                  <a:lnTo>
                    <a:pt x="38" y="21"/>
                  </a:lnTo>
                  <a:lnTo>
                    <a:pt x="38" y="17"/>
                  </a:lnTo>
                  <a:lnTo>
                    <a:pt x="37" y="13"/>
                  </a:lnTo>
                  <a:lnTo>
                    <a:pt x="35" y="10"/>
                  </a:lnTo>
                  <a:lnTo>
                    <a:pt x="33" y="6"/>
                  </a:lnTo>
                  <a:lnTo>
                    <a:pt x="30" y="4"/>
                  </a:lnTo>
                  <a:lnTo>
                    <a:pt x="27" y="3"/>
                  </a:lnTo>
                  <a:lnTo>
                    <a:pt x="23" y="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84" name="Freeform 194">
              <a:extLst>
                <a:ext uri="{FF2B5EF4-FFF2-40B4-BE49-F238E27FC236}">
                  <a16:creationId xmlns:a16="http://schemas.microsoft.com/office/drawing/2014/main" id="{D88003F0-0BEC-8F02-B12C-0885509C12DC}"/>
                </a:ext>
              </a:extLst>
            </p:cNvPr>
            <p:cNvSpPr>
              <a:spLocks/>
            </p:cNvSpPr>
            <p:nvPr/>
          </p:nvSpPr>
          <p:spPr bwMode="auto">
            <a:xfrm>
              <a:off x="5042966" y="6250180"/>
              <a:ext cx="60337" cy="65100"/>
            </a:xfrm>
            <a:custGeom>
              <a:avLst/>
              <a:gdLst>
                <a:gd name="T0" fmla="*/ 2147483646 w 38"/>
                <a:gd name="T1" fmla="*/ 0 h 41"/>
                <a:gd name="T2" fmla="*/ 2147483646 w 38"/>
                <a:gd name="T3" fmla="*/ 2147483646 h 41"/>
                <a:gd name="T4" fmla="*/ 2147483646 w 38"/>
                <a:gd name="T5" fmla="*/ 2147483646 h 41"/>
                <a:gd name="T6" fmla="*/ 2147483646 w 38"/>
                <a:gd name="T7" fmla="*/ 2147483646 h 41"/>
                <a:gd name="T8" fmla="*/ 2147483646 w 38"/>
                <a:gd name="T9" fmla="*/ 2147483646 h 41"/>
                <a:gd name="T10" fmla="*/ 2147483646 w 38"/>
                <a:gd name="T11" fmla="*/ 2147483646 h 41"/>
                <a:gd name="T12" fmla="*/ 2147483646 w 38"/>
                <a:gd name="T13" fmla="*/ 2147483646 h 41"/>
                <a:gd name="T14" fmla="*/ 0 w 38"/>
                <a:gd name="T15" fmla="*/ 2147483646 h 41"/>
                <a:gd name="T16" fmla="*/ 0 w 38"/>
                <a:gd name="T17" fmla="*/ 2147483646 h 41"/>
                <a:gd name="T18" fmla="*/ 0 w 38"/>
                <a:gd name="T19" fmla="*/ 2147483646 h 41"/>
                <a:gd name="T20" fmla="*/ 2147483646 w 38"/>
                <a:gd name="T21" fmla="*/ 2147483646 h 41"/>
                <a:gd name="T22" fmla="*/ 2147483646 w 38"/>
                <a:gd name="T23" fmla="*/ 2147483646 h 41"/>
                <a:gd name="T24" fmla="*/ 2147483646 w 38"/>
                <a:gd name="T25" fmla="*/ 2147483646 h 41"/>
                <a:gd name="T26" fmla="*/ 2147483646 w 38"/>
                <a:gd name="T27" fmla="*/ 2147483646 h 41"/>
                <a:gd name="T28" fmla="*/ 2147483646 w 38"/>
                <a:gd name="T29" fmla="*/ 2147483646 h 41"/>
                <a:gd name="T30" fmla="*/ 2147483646 w 38"/>
                <a:gd name="T31" fmla="*/ 2147483646 h 41"/>
                <a:gd name="T32" fmla="*/ 2147483646 w 38"/>
                <a:gd name="T33" fmla="*/ 2147483646 h 41"/>
                <a:gd name="T34" fmla="*/ 2147483646 w 38"/>
                <a:gd name="T35" fmla="*/ 2147483646 h 41"/>
                <a:gd name="T36" fmla="*/ 2147483646 w 38"/>
                <a:gd name="T37" fmla="*/ 2147483646 h 41"/>
                <a:gd name="T38" fmla="*/ 2147483646 w 38"/>
                <a:gd name="T39" fmla="*/ 2147483646 h 41"/>
                <a:gd name="T40" fmla="*/ 2147483646 w 38"/>
                <a:gd name="T41" fmla="*/ 2147483646 h 41"/>
                <a:gd name="T42" fmla="*/ 2147483646 w 38"/>
                <a:gd name="T43" fmla="*/ 2147483646 h 41"/>
                <a:gd name="T44" fmla="*/ 2147483646 w 38"/>
                <a:gd name="T45" fmla="*/ 2147483646 h 41"/>
                <a:gd name="T46" fmla="*/ 2147483646 w 38"/>
                <a:gd name="T47" fmla="*/ 2147483646 h 41"/>
                <a:gd name="T48" fmla="*/ 2147483646 w 38"/>
                <a:gd name="T49" fmla="*/ 2147483646 h 41"/>
                <a:gd name="T50" fmla="*/ 2147483646 w 38"/>
                <a:gd name="T51" fmla="*/ 2147483646 h 41"/>
                <a:gd name="T52" fmla="*/ 2147483646 w 38"/>
                <a:gd name="T53" fmla="*/ 2147483646 h 41"/>
                <a:gd name="T54" fmla="*/ 2147483646 w 38"/>
                <a:gd name="T55" fmla="*/ 2147483646 h 41"/>
                <a:gd name="T56" fmla="*/ 2147483646 w 38"/>
                <a:gd name="T57" fmla="*/ 2147483646 h 41"/>
                <a:gd name="T58" fmla="*/ 2147483646 w 38"/>
                <a:gd name="T59" fmla="*/ 2147483646 h 41"/>
                <a:gd name="T60" fmla="*/ 2147483646 w 38"/>
                <a:gd name="T61" fmla="*/ 2147483646 h 41"/>
                <a:gd name="T62" fmla="*/ 2147483646 w 38"/>
                <a:gd name="T63" fmla="*/ 2147483646 h 41"/>
                <a:gd name="T64" fmla="*/ 2147483646 w 38"/>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41">
                  <a:moveTo>
                    <a:pt x="19" y="0"/>
                  </a:moveTo>
                  <a:lnTo>
                    <a:pt x="15" y="1"/>
                  </a:lnTo>
                  <a:lnTo>
                    <a:pt x="12" y="3"/>
                  </a:lnTo>
                  <a:lnTo>
                    <a:pt x="8" y="4"/>
                  </a:lnTo>
                  <a:lnTo>
                    <a:pt x="5" y="6"/>
                  </a:lnTo>
                  <a:lnTo>
                    <a:pt x="2" y="10"/>
                  </a:lnTo>
                  <a:lnTo>
                    <a:pt x="1" y="13"/>
                  </a:lnTo>
                  <a:lnTo>
                    <a:pt x="0" y="17"/>
                  </a:lnTo>
                  <a:lnTo>
                    <a:pt x="0" y="21"/>
                  </a:lnTo>
                  <a:lnTo>
                    <a:pt x="0" y="25"/>
                  </a:lnTo>
                  <a:lnTo>
                    <a:pt x="1" y="28"/>
                  </a:lnTo>
                  <a:lnTo>
                    <a:pt x="2" y="32"/>
                  </a:lnTo>
                  <a:lnTo>
                    <a:pt x="5" y="35"/>
                  </a:lnTo>
                  <a:lnTo>
                    <a:pt x="8" y="38"/>
                  </a:lnTo>
                  <a:lnTo>
                    <a:pt x="12" y="39"/>
                  </a:lnTo>
                  <a:lnTo>
                    <a:pt x="15" y="40"/>
                  </a:lnTo>
                  <a:lnTo>
                    <a:pt x="19" y="41"/>
                  </a:lnTo>
                  <a:lnTo>
                    <a:pt x="23" y="40"/>
                  </a:lnTo>
                  <a:lnTo>
                    <a:pt x="27" y="39"/>
                  </a:lnTo>
                  <a:lnTo>
                    <a:pt x="30" y="38"/>
                  </a:lnTo>
                  <a:lnTo>
                    <a:pt x="33" y="35"/>
                  </a:lnTo>
                  <a:lnTo>
                    <a:pt x="35" y="32"/>
                  </a:lnTo>
                  <a:lnTo>
                    <a:pt x="37" y="28"/>
                  </a:lnTo>
                  <a:lnTo>
                    <a:pt x="38" y="25"/>
                  </a:lnTo>
                  <a:lnTo>
                    <a:pt x="38" y="21"/>
                  </a:lnTo>
                  <a:lnTo>
                    <a:pt x="38" y="17"/>
                  </a:lnTo>
                  <a:lnTo>
                    <a:pt x="37" y="13"/>
                  </a:lnTo>
                  <a:lnTo>
                    <a:pt x="35" y="10"/>
                  </a:lnTo>
                  <a:lnTo>
                    <a:pt x="33" y="6"/>
                  </a:lnTo>
                  <a:lnTo>
                    <a:pt x="30" y="4"/>
                  </a:lnTo>
                  <a:lnTo>
                    <a:pt x="27" y="3"/>
                  </a:lnTo>
                  <a:lnTo>
                    <a:pt x="23" y="1"/>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85" name="Freeform 195">
              <a:extLst>
                <a:ext uri="{FF2B5EF4-FFF2-40B4-BE49-F238E27FC236}">
                  <a16:creationId xmlns:a16="http://schemas.microsoft.com/office/drawing/2014/main" id="{568EE00E-E008-6309-2256-27BA5E534188}"/>
                </a:ext>
              </a:extLst>
            </p:cNvPr>
            <p:cNvSpPr>
              <a:spLocks/>
            </p:cNvSpPr>
            <p:nvPr/>
          </p:nvSpPr>
          <p:spPr bwMode="auto">
            <a:xfrm>
              <a:off x="6776847" y="4738591"/>
              <a:ext cx="65100" cy="63512"/>
            </a:xfrm>
            <a:custGeom>
              <a:avLst/>
              <a:gdLst>
                <a:gd name="T0" fmla="*/ 2147483646 w 41"/>
                <a:gd name="T1" fmla="*/ 0 h 40"/>
                <a:gd name="T2" fmla="*/ 2147483646 w 41"/>
                <a:gd name="T3" fmla="*/ 0 h 40"/>
                <a:gd name="T4" fmla="*/ 2147483646 w 41"/>
                <a:gd name="T5" fmla="*/ 2147483646 h 40"/>
                <a:gd name="T6" fmla="*/ 2147483646 w 41"/>
                <a:gd name="T7" fmla="*/ 2147483646 h 40"/>
                <a:gd name="T8" fmla="*/ 2147483646 w 41"/>
                <a:gd name="T9" fmla="*/ 2147483646 h 40"/>
                <a:gd name="T10" fmla="*/ 2147483646 w 41"/>
                <a:gd name="T11" fmla="*/ 2147483646 h 40"/>
                <a:gd name="T12" fmla="*/ 2147483646 w 41"/>
                <a:gd name="T13" fmla="*/ 2147483646 h 40"/>
                <a:gd name="T14" fmla="*/ 0 w 41"/>
                <a:gd name="T15" fmla="*/ 2147483646 h 40"/>
                <a:gd name="T16" fmla="*/ 0 w 41"/>
                <a:gd name="T17" fmla="*/ 2147483646 h 40"/>
                <a:gd name="T18" fmla="*/ 0 w 41"/>
                <a:gd name="T19" fmla="*/ 2147483646 h 40"/>
                <a:gd name="T20" fmla="*/ 2147483646 w 41"/>
                <a:gd name="T21" fmla="*/ 2147483646 h 40"/>
                <a:gd name="T22" fmla="*/ 2147483646 w 41"/>
                <a:gd name="T23" fmla="*/ 2147483646 h 40"/>
                <a:gd name="T24" fmla="*/ 2147483646 w 41"/>
                <a:gd name="T25" fmla="*/ 2147483646 h 40"/>
                <a:gd name="T26" fmla="*/ 2147483646 w 41"/>
                <a:gd name="T27" fmla="*/ 2147483646 h 40"/>
                <a:gd name="T28" fmla="*/ 2147483646 w 41"/>
                <a:gd name="T29" fmla="*/ 2147483646 h 40"/>
                <a:gd name="T30" fmla="*/ 2147483646 w 41"/>
                <a:gd name="T31" fmla="*/ 2147483646 h 40"/>
                <a:gd name="T32" fmla="*/ 2147483646 w 41"/>
                <a:gd name="T33" fmla="*/ 2147483646 h 40"/>
                <a:gd name="T34" fmla="*/ 2147483646 w 41"/>
                <a:gd name="T35" fmla="*/ 2147483646 h 40"/>
                <a:gd name="T36" fmla="*/ 2147483646 w 41"/>
                <a:gd name="T37" fmla="*/ 2147483646 h 40"/>
                <a:gd name="T38" fmla="*/ 2147483646 w 41"/>
                <a:gd name="T39" fmla="*/ 2147483646 h 40"/>
                <a:gd name="T40" fmla="*/ 2147483646 w 41"/>
                <a:gd name="T41" fmla="*/ 2147483646 h 40"/>
                <a:gd name="T42" fmla="*/ 2147483646 w 41"/>
                <a:gd name="T43" fmla="*/ 2147483646 h 40"/>
                <a:gd name="T44" fmla="*/ 2147483646 w 41"/>
                <a:gd name="T45" fmla="*/ 2147483646 h 40"/>
                <a:gd name="T46" fmla="*/ 2147483646 w 41"/>
                <a:gd name="T47" fmla="*/ 2147483646 h 40"/>
                <a:gd name="T48" fmla="*/ 2147483646 w 41"/>
                <a:gd name="T49" fmla="*/ 2147483646 h 40"/>
                <a:gd name="T50" fmla="*/ 2147483646 w 41"/>
                <a:gd name="T51" fmla="*/ 2147483646 h 40"/>
                <a:gd name="T52" fmla="*/ 2147483646 w 41"/>
                <a:gd name="T53" fmla="*/ 2147483646 h 40"/>
                <a:gd name="T54" fmla="*/ 2147483646 w 41"/>
                <a:gd name="T55" fmla="*/ 2147483646 h 40"/>
                <a:gd name="T56" fmla="*/ 2147483646 w 41"/>
                <a:gd name="T57" fmla="*/ 2147483646 h 40"/>
                <a:gd name="T58" fmla="*/ 2147483646 w 41"/>
                <a:gd name="T59" fmla="*/ 2147483646 h 40"/>
                <a:gd name="T60" fmla="*/ 2147483646 w 41"/>
                <a:gd name="T61" fmla="*/ 2147483646 h 40"/>
                <a:gd name="T62" fmla="*/ 2147483646 w 41"/>
                <a:gd name="T63" fmla="*/ 0 h 40"/>
                <a:gd name="T64" fmla="*/ 2147483646 w 41"/>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40">
                  <a:moveTo>
                    <a:pt x="20" y="0"/>
                  </a:moveTo>
                  <a:lnTo>
                    <a:pt x="17" y="0"/>
                  </a:lnTo>
                  <a:lnTo>
                    <a:pt x="13" y="1"/>
                  </a:lnTo>
                  <a:lnTo>
                    <a:pt x="10" y="4"/>
                  </a:lnTo>
                  <a:lnTo>
                    <a:pt x="6" y="6"/>
                  </a:lnTo>
                  <a:lnTo>
                    <a:pt x="4" y="8"/>
                  </a:lnTo>
                  <a:lnTo>
                    <a:pt x="2" y="12"/>
                  </a:lnTo>
                  <a:lnTo>
                    <a:pt x="0" y="15"/>
                  </a:lnTo>
                  <a:lnTo>
                    <a:pt x="0" y="20"/>
                  </a:lnTo>
                  <a:lnTo>
                    <a:pt x="0" y="23"/>
                  </a:lnTo>
                  <a:lnTo>
                    <a:pt x="2" y="28"/>
                  </a:lnTo>
                  <a:lnTo>
                    <a:pt x="4" y="30"/>
                  </a:lnTo>
                  <a:lnTo>
                    <a:pt x="6" y="34"/>
                  </a:lnTo>
                  <a:lnTo>
                    <a:pt x="10" y="36"/>
                  </a:lnTo>
                  <a:lnTo>
                    <a:pt x="13" y="39"/>
                  </a:lnTo>
                  <a:lnTo>
                    <a:pt x="17" y="40"/>
                  </a:lnTo>
                  <a:lnTo>
                    <a:pt x="20" y="40"/>
                  </a:lnTo>
                  <a:lnTo>
                    <a:pt x="25" y="40"/>
                  </a:lnTo>
                  <a:lnTo>
                    <a:pt x="28" y="39"/>
                  </a:lnTo>
                  <a:lnTo>
                    <a:pt x="32" y="36"/>
                  </a:lnTo>
                  <a:lnTo>
                    <a:pt x="34" y="34"/>
                  </a:lnTo>
                  <a:lnTo>
                    <a:pt x="38" y="30"/>
                  </a:lnTo>
                  <a:lnTo>
                    <a:pt x="39" y="28"/>
                  </a:lnTo>
                  <a:lnTo>
                    <a:pt x="40" y="23"/>
                  </a:lnTo>
                  <a:lnTo>
                    <a:pt x="41" y="20"/>
                  </a:lnTo>
                  <a:lnTo>
                    <a:pt x="40" y="15"/>
                  </a:lnTo>
                  <a:lnTo>
                    <a:pt x="39" y="12"/>
                  </a:lnTo>
                  <a:lnTo>
                    <a:pt x="38" y="8"/>
                  </a:lnTo>
                  <a:lnTo>
                    <a:pt x="34" y="6"/>
                  </a:lnTo>
                  <a:lnTo>
                    <a:pt x="32" y="4"/>
                  </a:lnTo>
                  <a:lnTo>
                    <a:pt x="28" y="1"/>
                  </a:lnTo>
                  <a:lnTo>
                    <a:pt x="25"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86" name="Freeform 196">
              <a:extLst>
                <a:ext uri="{FF2B5EF4-FFF2-40B4-BE49-F238E27FC236}">
                  <a16:creationId xmlns:a16="http://schemas.microsoft.com/office/drawing/2014/main" id="{FE7E7BEE-CA06-BF1A-D8C2-F1B0135D3510}"/>
                </a:ext>
              </a:extLst>
            </p:cNvPr>
            <p:cNvSpPr>
              <a:spLocks/>
            </p:cNvSpPr>
            <p:nvPr/>
          </p:nvSpPr>
          <p:spPr bwMode="auto">
            <a:xfrm>
              <a:off x="6776847" y="4738591"/>
              <a:ext cx="65100" cy="63512"/>
            </a:xfrm>
            <a:custGeom>
              <a:avLst/>
              <a:gdLst>
                <a:gd name="T0" fmla="*/ 2147483646 w 41"/>
                <a:gd name="T1" fmla="*/ 0 h 40"/>
                <a:gd name="T2" fmla="*/ 2147483646 w 41"/>
                <a:gd name="T3" fmla="*/ 0 h 40"/>
                <a:gd name="T4" fmla="*/ 2147483646 w 41"/>
                <a:gd name="T5" fmla="*/ 2147483646 h 40"/>
                <a:gd name="T6" fmla="*/ 2147483646 w 41"/>
                <a:gd name="T7" fmla="*/ 2147483646 h 40"/>
                <a:gd name="T8" fmla="*/ 2147483646 w 41"/>
                <a:gd name="T9" fmla="*/ 2147483646 h 40"/>
                <a:gd name="T10" fmla="*/ 2147483646 w 41"/>
                <a:gd name="T11" fmla="*/ 2147483646 h 40"/>
                <a:gd name="T12" fmla="*/ 2147483646 w 41"/>
                <a:gd name="T13" fmla="*/ 2147483646 h 40"/>
                <a:gd name="T14" fmla="*/ 0 w 41"/>
                <a:gd name="T15" fmla="*/ 2147483646 h 40"/>
                <a:gd name="T16" fmla="*/ 0 w 41"/>
                <a:gd name="T17" fmla="*/ 2147483646 h 40"/>
                <a:gd name="T18" fmla="*/ 0 w 41"/>
                <a:gd name="T19" fmla="*/ 2147483646 h 40"/>
                <a:gd name="T20" fmla="*/ 2147483646 w 41"/>
                <a:gd name="T21" fmla="*/ 2147483646 h 40"/>
                <a:gd name="T22" fmla="*/ 2147483646 w 41"/>
                <a:gd name="T23" fmla="*/ 2147483646 h 40"/>
                <a:gd name="T24" fmla="*/ 2147483646 w 41"/>
                <a:gd name="T25" fmla="*/ 2147483646 h 40"/>
                <a:gd name="T26" fmla="*/ 2147483646 w 41"/>
                <a:gd name="T27" fmla="*/ 2147483646 h 40"/>
                <a:gd name="T28" fmla="*/ 2147483646 w 41"/>
                <a:gd name="T29" fmla="*/ 2147483646 h 40"/>
                <a:gd name="T30" fmla="*/ 2147483646 w 41"/>
                <a:gd name="T31" fmla="*/ 2147483646 h 40"/>
                <a:gd name="T32" fmla="*/ 2147483646 w 41"/>
                <a:gd name="T33" fmla="*/ 2147483646 h 40"/>
                <a:gd name="T34" fmla="*/ 2147483646 w 41"/>
                <a:gd name="T35" fmla="*/ 2147483646 h 40"/>
                <a:gd name="T36" fmla="*/ 2147483646 w 41"/>
                <a:gd name="T37" fmla="*/ 2147483646 h 40"/>
                <a:gd name="T38" fmla="*/ 2147483646 w 41"/>
                <a:gd name="T39" fmla="*/ 2147483646 h 40"/>
                <a:gd name="T40" fmla="*/ 2147483646 w 41"/>
                <a:gd name="T41" fmla="*/ 2147483646 h 40"/>
                <a:gd name="T42" fmla="*/ 2147483646 w 41"/>
                <a:gd name="T43" fmla="*/ 2147483646 h 40"/>
                <a:gd name="T44" fmla="*/ 2147483646 w 41"/>
                <a:gd name="T45" fmla="*/ 2147483646 h 40"/>
                <a:gd name="T46" fmla="*/ 2147483646 w 41"/>
                <a:gd name="T47" fmla="*/ 2147483646 h 40"/>
                <a:gd name="T48" fmla="*/ 2147483646 w 41"/>
                <a:gd name="T49" fmla="*/ 2147483646 h 40"/>
                <a:gd name="T50" fmla="*/ 2147483646 w 41"/>
                <a:gd name="T51" fmla="*/ 2147483646 h 40"/>
                <a:gd name="T52" fmla="*/ 2147483646 w 41"/>
                <a:gd name="T53" fmla="*/ 2147483646 h 40"/>
                <a:gd name="T54" fmla="*/ 2147483646 w 41"/>
                <a:gd name="T55" fmla="*/ 2147483646 h 40"/>
                <a:gd name="T56" fmla="*/ 2147483646 w 41"/>
                <a:gd name="T57" fmla="*/ 2147483646 h 40"/>
                <a:gd name="T58" fmla="*/ 2147483646 w 41"/>
                <a:gd name="T59" fmla="*/ 2147483646 h 40"/>
                <a:gd name="T60" fmla="*/ 2147483646 w 41"/>
                <a:gd name="T61" fmla="*/ 2147483646 h 40"/>
                <a:gd name="T62" fmla="*/ 2147483646 w 41"/>
                <a:gd name="T63" fmla="*/ 0 h 40"/>
                <a:gd name="T64" fmla="*/ 2147483646 w 41"/>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40">
                  <a:moveTo>
                    <a:pt x="20" y="0"/>
                  </a:moveTo>
                  <a:lnTo>
                    <a:pt x="17" y="0"/>
                  </a:lnTo>
                  <a:lnTo>
                    <a:pt x="13" y="1"/>
                  </a:lnTo>
                  <a:lnTo>
                    <a:pt x="10" y="4"/>
                  </a:lnTo>
                  <a:lnTo>
                    <a:pt x="6" y="6"/>
                  </a:lnTo>
                  <a:lnTo>
                    <a:pt x="4" y="8"/>
                  </a:lnTo>
                  <a:lnTo>
                    <a:pt x="2" y="12"/>
                  </a:lnTo>
                  <a:lnTo>
                    <a:pt x="0" y="15"/>
                  </a:lnTo>
                  <a:lnTo>
                    <a:pt x="0" y="20"/>
                  </a:lnTo>
                  <a:lnTo>
                    <a:pt x="0" y="23"/>
                  </a:lnTo>
                  <a:lnTo>
                    <a:pt x="2" y="28"/>
                  </a:lnTo>
                  <a:lnTo>
                    <a:pt x="4" y="30"/>
                  </a:lnTo>
                  <a:lnTo>
                    <a:pt x="6" y="34"/>
                  </a:lnTo>
                  <a:lnTo>
                    <a:pt x="10" y="36"/>
                  </a:lnTo>
                  <a:lnTo>
                    <a:pt x="13" y="39"/>
                  </a:lnTo>
                  <a:lnTo>
                    <a:pt x="17" y="40"/>
                  </a:lnTo>
                  <a:lnTo>
                    <a:pt x="20" y="40"/>
                  </a:lnTo>
                  <a:lnTo>
                    <a:pt x="25" y="40"/>
                  </a:lnTo>
                  <a:lnTo>
                    <a:pt x="28" y="39"/>
                  </a:lnTo>
                  <a:lnTo>
                    <a:pt x="32" y="36"/>
                  </a:lnTo>
                  <a:lnTo>
                    <a:pt x="34" y="34"/>
                  </a:lnTo>
                  <a:lnTo>
                    <a:pt x="38" y="30"/>
                  </a:lnTo>
                  <a:lnTo>
                    <a:pt x="39" y="28"/>
                  </a:lnTo>
                  <a:lnTo>
                    <a:pt x="40" y="23"/>
                  </a:lnTo>
                  <a:lnTo>
                    <a:pt x="41" y="20"/>
                  </a:lnTo>
                  <a:lnTo>
                    <a:pt x="40" y="15"/>
                  </a:lnTo>
                  <a:lnTo>
                    <a:pt x="39" y="12"/>
                  </a:lnTo>
                  <a:lnTo>
                    <a:pt x="38" y="8"/>
                  </a:lnTo>
                  <a:lnTo>
                    <a:pt x="34" y="6"/>
                  </a:lnTo>
                  <a:lnTo>
                    <a:pt x="32" y="4"/>
                  </a:lnTo>
                  <a:lnTo>
                    <a:pt x="28" y="1"/>
                  </a:lnTo>
                  <a:lnTo>
                    <a:pt x="25"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87" name="Freeform 197">
              <a:extLst>
                <a:ext uri="{FF2B5EF4-FFF2-40B4-BE49-F238E27FC236}">
                  <a16:creationId xmlns:a16="http://schemas.microsoft.com/office/drawing/2014/main" id="{98FD33E8-E6C2-0A29-9854-F3C014321EDF}"/>
                </a:ext>
              </a:extLst>
            </p:cNvPr>
            <p:cNvSpPr>
              <a:spLocks/>
            </p:cNvSpPr>
            <p:nvPr/>
          </p:nvSpPr>
          <p:spPr bwMode="auto">
            <a:xfrm>
              <a:off x="6356079" y="4109821"/>
              <a:ext cx="60337" cy="60337"/>
            </a:xfrm>
            <a:custGeom>
              <a:avLst/>
              <a:gdLst>
                <a:gd name="T0" fmla="*/ 2147483646 w 38"/>
                <a:gd name="T1" fmla="*/ 0 h 38"/>
                <a:gd name="T2" fmla="*/ 2147483646 w 38"/>
                <a:gd name="T3" fmla="*/ 0 h 38"/>
                <a:gd name="T4" fmla="*/ 2147483646 w 38"/>
                <a:gd name="T5" fmla="*/ 2147483646 h 38"/>
                <a:gd name="T6" fmla="*/ 2147483646 w 38"/>
                <a:gd name="T7" fmla="*/ 2147483646 h 38"/>
                <a:gd name="T8" fmla="*/ 2147483646 w 38"/>
                <a:gd name="T9" fmla="*/ 2147483646 h 38"/>
                <a:gd name="T10" fmla="*/ 2147483646 w 38"/>
                <a:gd name="T11" fmla="*/ 2147483646 h 38"/>
                <a:gd name="T12" fmla="*/ 2147483646 w 38"/>
                <a:gd name="T13" fmla="*/ 2147483646 h 38"/>
                <a:gd name="T14" fmla="*/ 0 w 38"/>
                <a:gd name="T15" fmla="*/ 2147483646 h 38"/>
                <a:gd name="T16" fmla="*/ 0 w 38"/>
                <a:gd name="T17" fmla="*/ 2147483646 h 38"/>
                <a:gd name="T18" fmla="*/ 0 w 38"/>
                <a:gd name="T19" fmla="*/ 2147483646 h 38"/>
                <a:gd name="T20" fmla="*/ 2147483646 w 38"/>
                <a:gd name="T21" fmla="*/ 2147483646 h 38"/>
                <a:gd name="T22" fmla="*/ 2147483646 w 38"/>
                <a:gd name="T23" fmla="*/ 2147483646 h 38"/>
                <a:gd name="T24" fmla="*/ 2147483646 w 38"/>
                <a:gd name="T25" fmla="*/ 2147483646 h 38"/>
                <a:gd name="T26" fmla="*/ 2147483646 w 38"/>
                <a:gd name="T27" fmla="*/ 2147483646 h 38"/>
                <a:gd name="T28" fmla="*/ 2147483646 w 38"/>
                <a:gd name="T29" fmla="*/ 2147483646 h 38"/>
                <a:gd name="T30" fmla="*/ 2147483646 w 38"/>
                <a:gd name="T31" fmla="*/ 2147483646 h 38"/>
                <a:gd name="T32" fmla="*/ 2147483646 w 38"/>
                <a:gd name="T33" fmla="*/ 2147483646 h 38"/>
                <a:gd name="T34" fmla="*/ 2147483646 w 38"/>
                <a:gd name="T35" fmla="*/ 2147483646 h 38"/>
                <a:gd name="T36" fmla="*/ 2147483646 w 38"/>
                <a:gd name="T37" fmla="*/ 2147483646 h 38"/>
                <a:gd name="T38" fmla="*/ 2147483646 w 38"/>
                <a:gd name="T39" fmla="*/ 2147483646 h 38"/>
                <a:gd name="T40" fmla="*/ 2147483646 w 38"/>
                <a:gd name="T41" fmla="*/ 2147483646 h 38"/>
                <a:gd name="T42" fmla="*/ 2147483646 w 38"/>
                <a:gd name="T43" fmla="*/ 2147483646 h 38"/>
                <a:gd name="T44" fmla="*/ 2147483646 w 38"/>
                <a:gd name="T45" fmla="*/ 2147483646 h 38"/>
                <a:gd name="T46" fmla="*/ 2147483646 w 38"/>
                <a:gd name="T47" fmla="*/ 2147483646 h 38"/>
                <a:gd name="T48" fmla="*/ 2147483646 w 38"/>
                <a:gd name="T49" fmla="*/ 2147483646 h 38"/>
                <a:gd name="T50" fmla="*/ 2147483646 w 38"/>
                <a:gd name="T51" fmla="*/ 2147483646 h 38"/>
                <a:gd name="T52" fmla="*/ 2147483646 w 38"/>
                <a:gd name="T53" fmla="*/ 2147483646 h 38"/>
                <a:gd name="T54" fmla="*/ 2147483646 w 38"/>
                <a:gd name="T55" fmla="*/ 2147483646 h 38"/>
                <a:gd name="T56" fmla="*/ 2147483646 w 38"/>
                <a:gd name="T57" fmla="*/ 2147483646 h 38"/>
                <a:gd name="T58" fmla="*/ 2147483646 w 38"/>
                <a:gd name="T59" fmla="*/ 2147483646 h 38"/>
                <a:gd name="T60" fmla="*/ 2147483646 w 38"/>
                <a:gd name="T61" fmla="*/ 2147483646 h 38"/>
                <a:gd name="T62" fmla="*/ 2147483646 w 38"/>
                <a:gd name="T63" fmla="*/ 0 h 38"/>
                <a:gd name="T64" fmla="*/ 2147483646 w 38"/>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8">
                  <a:moveTo>
                    <a:pt x="20" y="0"/>
                  </a:moveTo>
                  <a:lnTo>
                    <a:pt x="15" y="0"/>
                  </a:lnTo>
                  <a:lnTo>
                    <a:pt x="11" y="1"/>
                  </a:lnTo>
                  <a:lnTo>
                    <a:pt x="8" y="3"/>
                  </a:lnTo>
                  <a:lnTo>
                    <a:pt x="6" y="6"/>
                  </a:lnTo>
                  <a:lnTo>
                    <a:pt x="3" y="8"/>
                  </a:lnTo>
                  <a:lnTo>
                    <a:pt x="1" y="12"/>
                  </a:lnTo>
                  <a:lnTo>
                    <a:pt x="0" y="15"/>
                  </a:lnTo>
                  <a:lnTo>
                    <a:pt x="0" y="20"/>
                  </a:lnTo>
                  <a:lnTo>
                    <a:pt x="0" y="23"/>
                  </a:lnTo>
                  <a:lnTo>
                    <a:pt x="1" y="27"/>
                  </a:lnTo>
                  <a:lnTo>
                    <a:pt x="3" y="30"/>
                  </a:lnTo>
                  <a:lnTo>
                    <a:pt x="6" y="34"/>
                  </a:lnTo>
                  <a:lnTo>
                    <a:pt x="8" y="36"/>
                  </a:lnTo>
                  <a:lnTo>
                    <a:pt x="11" y="37"/>
                  </a:lnTo>
                  <a:lnTo>
                    <a:pt x="15" y="38"/>
                  </a:lnTo>
                  <a:lnTo>
                    <a:pt x="20" y="38"/>
                  </a:lnTo>
                  <a:lnTo>
                    <a:pt x="23" y="38"/>
                  </a:lnTo>
                  <a:lnTo>
                    <a:pt x="27" y="37"/>
                  </a:lnTo>
                  <a:lnTo>
                    <a:pt x="30" y="36"/>
                  </a:lnTo>
                  <a:lnTo>
                    <a:pt x="32" y="34"/>
                  </a:lnTo>
                  <a:lnTo>
                    <a:pt x="35" y="30"/>
                  </a:lnTo>
                  <a:lnTo>
                    <a:pt x="37" y="27"/>
                  </a:lnTo>
                  <a:lnTo>
                    <a:pt x="38" y="23"/>
                  </a:lnTo>
                  <a:lnTo>
                    <a:pt x="38" y="20"/>
                  </a:lnTo>
                  <a:lnTo>
                    <a:pt x="38" y="15"/>
                  </a:lnTo>
                  <a:lnTo>
                    <a:pt x="37" y="12"/>
                  </a:lnTo>
                  <a:lnTo>
                    <a:pt x="35" y="8"/>
                  </a:lnTo>
                  <a:lnTo>
                    <a:pt x="32" y="6"/>
                  </a:lnTo>
                  <a:lnTo>
                    <a:pt x="30" y="3"/>
                  </a:lnTo>
                  <a:lnTo>
                    <a:pt x="27" y="1"/>
                  </a:lnTo>
                  <a:lnTo>
                    <a:pt x="23"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88" name="Freeform 198">
              <a:extLst>
                <a:ext uri="{FF2B5EF4-FFF2-40B4-BE49-F238E27FC236}">
                  <a16:creationId xmlns:a16="http://schemas.microsoft.com/office/drawing/2014/main" id="{F9AFD66F-2245-92B1-E63C-FA9434ADC370}"/>
                </a:ext>
              </a:extLst>
            </p:cNvPr>
            <p:cNvSpPr>
              <a:spLocks/>
            </p:cNvSpPr>
            <p:nvPr/>
          </p:nvSpPr>
          <p:spPr bwMode="auto">
            <a:xfrm>
              <a:off x="6356079" y="4109821"/>
              <a:ext cx="60337" cy="60337"/>
            </a:xfrm>
            <a:custGeom>
              <a:avLst/>
              <a:gdLst>
                <a:gd name="T0" fmla="*/ 2147483646 w 38"/>
                <a:gd name="T1" fmla="*/ 0 h 38"/>
                <a:gd name="T2" fmla="*/ 2147483646 w 38"/>
                <a:gd name="T3" fmla="*/ 0 h 38"/>
                <a:gd name="T4" fmla="*/ 2147483646 w 38"/>
                <a:gd name="T5" fmla="*/ 2147483646 h 38"/>
                <a:gd name="T6" fmla="*/ 2147483646 w 38"/>
                <a:gd name="T7" fmla="*/ 2147483646 h 38"/>
                <a:gd name="T8" fmla="*/ 2147483646 w 38"/>
                <a:gd name="T9" fmla="*/ 2147483646 h 38"/>
                <a:gd name="T10" fmla="*/ 2147483646 w 38"/>
                <a:gd name="T11" fmla="*/ 2147483646 h 38"/>
                <a:gd name="T12" fmla="*/ 2147483646 w 38"/>
                <a:gd name="T13" fmla="*/ 2147483646 h 38"/>
                <a:gd name="T14" fmla="*/ 0 w 38"/>
                <a:gd name="T15" fmla="*/ 2147483646 h 38"/>
                <a:gd name="T16" fmla="*/ 0 w 38"/>
                <a:gd name="T17" fmla="*/ 2147483646 h 38"/>
                <a:gd name="T18" fmla="*/ 0 w 38"/>
                <a:gd name="T19" fmla="*/ 2147483646 h 38"/>
                <a:gd name="T20" fmla="*/ 2147483646 w 38"/>
                <a:gd name="T21" fmla="*/ 2147483646 h 38"/>
                <a:gd name="T22" fmla="*/ 2147483646 w 38"/>
                <a:gd name="T23" fmla="*/ 2147483646 h 38"/>
                <a:gd name="T24" fmla="*/ 2147483646 w 38"/>
                <a:gd name="T25" fmla="*/ 2147483646 h 38"/>
                <a:gd name="T26" fmla="*/ 2147483646 w 38"/>
                <a:gd name="T27" fmla="*/ 2147483646 h 38"/>
                <a:gd name="T28" fmla="*/ 2147483646 w 38"/>
                <a:gd name="T29" fmla="*/ 2147483646 h 38"/>
                <a:gd name="T30" fmla="*/ 2147483646 w 38"/>
                <a:gd name="T31" fmla="*/ 2147483646 h 38"/>
                <a:gd name="T32" fmla="*/ 2147483646 w 38"/>
                <a:gd name="T33" fmla="*/ 2147483646 h 38"/>
                <a:gd name="T34" fmla="*/ 2147483646 w 38"/>
                <a:gd name="T35" fmla="*/ 2147483646 h 38"/>
                <a:gd name="T36" fmla="*/ 2147483646 w 38"/>
                <a:gd name="T37" fmla="*/ 2147483646 h 38"/>
                <a:gd name="T38" fmla="*/ 2147483646 w 38"/>
                <a:gd name="T39" fmla="*/ 2147483646 h 38"/>
                <a:gd name="T40" fmla="*/ 2147483646 w 38"/>
                <a:gd name="T41" fmla="*/ 2147483646 h 38"/>
                <a:gd name="T42" fmla="*/ 2147483646 w 38"/>
                <a:gd name="T43" fmla="*/ 2147483646 h 38"/>
                <a:gd name="T44" fmla="*/ 2147483646 w 38"/>
                <a:gd name="T45" fmla="*/ 2147483646 h 38"/>
                <a:gd name="T46" fmla="*/ 2147483646 w 38"/>
                <a:gd name="T47" fmla="*/ 2147483646 h 38"/>
                <a:gd name="T48" fmla="*/ 2147483646 w 38"/>
                <a:gd name="T49" fmla="*/ 2147483646 h 38"/>
                <a:gd name="T50" fmla="*/ 2147483646 w 38"/>
                <a:gd name="T51" fmla="*/ 2147483646 h 38"/>
                <a:gd name="T52" fmla="*/ 2147483646 w 38"/>
                <a:gd name="T53" fmla="*/ 2147483646 h 38"/>
                <a:gd name="T54" fmla="*/ 2147483646 w 38"/>
                <a:gd name="T55" fmla="*/ 2147483646 h 38"/>
                <a:gd name="T56" fmla="*/ 2147483646 w 38"/>
                <a:gd name="T57" fmla="*/ 2147483646 h 38"/>
                <a:gd name="T58" fmla="*/ 2147483646 w 38"/>
                <a:gd name="T59" fmla="*/ 2147483646 h 38"/>
                <a:gd name="T60" fmla="*/ 2147483646 w 38"/>
                <a:gd name="T61" fmla="*/ 2147483646 h 38"/>
                <a:gd name="T62" fmla="*/ 2147483646 w 38"/>
                <a:gd name="T63" fmla="*/ 0 h 38"/>
                <a:gd name="T64" fmla="*/ 2147483646 w 38"/>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8">
                  <a:moveTo>
                    <a:pt x="20" y="0"/>
                  </a:moveTo>
                  <a:lnTo>
                    <a:pt x="15" y="0"/>
                  </a:lnTo>
                  <a:lnTo>
                    <a:pt x="11" y="1"/>
                  </a:lnTo>
                  <a:lnTo>
                    <a:pt x="8" y="3"/>
                  </a:lnTo>
                  <a:lnTo>
                    <a:pt x="6" y="6"/>
                  </a:lnTo>
                  <a:lnTo>
                    <a:pt x="3" y="8"/>
                  </a:lnTo>
                  <a:lnTo>
                    <a:pt x="1" y="12"/>
                  </a:lnTo>
                  <a:lnTo>
                    <a:pt x="0" y="15"/>
                  </a:lnTo>
                  <a:lnTo>
                    <a:pt x="0" y="20"/>
                  </a:lnTo>
                  <a:lnTo>
                    <a:pt x="0" y="23"/>
                  </a:lnTo>
                  <a:lnTo>
                    <a:pt x="1" y="27"/>
                  </a:lnTo>
                  <a:lnTo>
                    <a:pt x="3" y="30"/>
                  </a:lnTo>
                  <a:lnTo>
                    <a:pt x="6" y="34"/>
                  </a:lnTo>
                  <a:lnTo>
                    <a:pt x="8" y="36"/>
                  </a:lnTo>
                  <a:lnTo>
                    <a:pt x="11" y="37"/>
                  </a:lnTo>
                  <a:lnTo>
                    <a:pt x="15" y="38"/>
                  </a:lnTo>
                  <a:lnTo>
                    <a:pt x="20" y="38"/>
                  </a:lnTo>
                  <a:lnTo>
                    <a:pt x="23" y="38"/>
                  </a:lnTo>
                  <a:lnTo>
                    <a:pt x="27" y="37"/>
                  </a:lnTo>
                  <a:lnTo>
                    <a:pt x="30" y="36"/>
                  </a:lnTo>
                  <a:lnTo>
                    <a:pt x="32" y="34"/>
                  </a:lnTo>
                  <a:lnTo>
                    <a:pt x="35" y="30"/>
                  </a:lnTo>
                  <a:lnTo>
                    <a:pt x="37" y="27"/>
                  </a:lnTo>
                  <a:lnTo>
                    <a:pt x="38" y="23"/>
                  </a:lnTo>
                  <a:lnTo>
                    <a:pt x="38" y="20"/>
                  </a:lnTo>
                  <a:lnTo>
                    <a:pt x="38" y="15"/>
                  </a:lnTo>
                  <a:lnTo>
                    <a:pt x="37" y="12"/>
                  </a:lnTo>
                  <a:lnTo>
                    <a:pt x="35" y="8"/>
                  </a:lnTo>
                  <a:lnTo>
                    <a:pt x="32" y="6"/>
                  </a:lnTo>
                  <a:lnTo>
                    <a:pt x="30" y="3"/>
                  </a:lnTo>
                  <a:lnTo>
                    <a:pt x="27" y="1"/>
                  </a:lnTo>
                  <a:lnTo>
                    <a:pt x="23"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89" name="Freeform 199">
              <a:extLst>
                <a:ext uri="{FF2B5EF4-FFF2-40B4-BE49-F238E27FC236}">
                  <a16:creationId xmlns:a16="http://schemas.microsoft.com/office/drawing/2014/main" id="{74C612D2-4575-04EE-5BDA-9E4F51D52BA9}"/>
                </a:ext>
              </a:extLst>
            </p:cNvPr>
            <p:cNvSpPr>
              <a:spLocks/>
            </p:cNvSpPr>
            <p:nvPr/>
          </p:nvSpPr>
          <p:spPr bwMode="auto">
            <a:xfrm>
              <a:off x="6335438" y="5950085"/>
              <a:ext cx="60337" cy="61924"/>
            </a:xfrm>
            <a:custGeom>
              <a:avLst/>
              <a:gdLst>
                <a:gd name="T0" fmla="*/ 2147483646 w 38"/>
                <a:gd name="T1" fmla="*/ 0 h 39"/>
                <a:gd name="T2" fmla="*/ 2147483646 w 38"/>
                <a:gd name="T3" fmla="*/ 0 h 39"/>
                <a:gd name="T4" fmla="*/ 2147483646 w 38"/>
                <a:gd name="T5" fmla="*/ 2147483646 h 39"/>
                <a:gd name="T6" fmla="*/ 2147483646 w 38"/>
                <a:gd name="T7" fmla="*/ 2147483646 h 39"/>
                <a:gd name="T8" fmla="*/ 2147483646 w 38"/>
                <a:gd name="T9" fmla="*/ 2147483646 h 39"/>
                <a:gd name="T10" fmla="*/ 2147483646 w 38"/>
                <a:gd name="T11" fmla="*/ 2147483646 h 39"/>
                <a:gd name="T12" fmla="*/ 2147483646 w 38"/>
                <a:gd name="T13" fmla="*/ 2147483646 h 39"/>
                <a:gd name="T14" fmla="*/ 0 w 38"/>
                <a:gd name="T15" fmla="*/ 2147483646 h 39"/>
                <a:gd name="T16" fmla="*/ 0 w 38"/>
                <a:gd name="T17" fmla="*/ 2147483646 h 39"/>
                <a:gd name="T18" fmla="*/ 0 w 38"/>
                <a:gd name="T19" fmla="*/ 2147483646 h 39"/>
                <a:gd name="T20" fmla="*/ 2147483646 w 38"/>
                <a:gd name="T21" fmla="*/ 2147483646 h 39"/>
                <a:gd name="T22" fmla="*/ 2147483646 w 38"/>
                <a:gd name="T23" fmla="*/ 2147483646 h 39"/>
                <a:gd name="T24" fmla="*/ 2147483646 w 38"/>
                <a:gd name="T25" fmla="*/ 2147483646 h 39"/>
                <a:gd name="T26" fmla="*/ 2147483646 w 38"/>
                <a:gd name="T27" fmla="*/ 2147483646 h 39"/>
                <a:gd name="T28" fmla="*/ 2147483646 w 38"/>
                <a:gd name="T29" fmla="*/ 2147483646 h 39"/>
                <a:gd name="T30" fmla="*/ 2147483646 w 38"/>
                <a:gd name="T31" fmla="*/ 2147483646 h 39"/>
                <a:gd name="T32" fmla="*/ 2147483646 w 38"/>
                <a:gd name="T33" fmla="*/ 2147483646 h 39"/>
                <a:gd name="T34" fmla="*/ 2147483646 w 38"/>
                <a:gd name="T35" fmla="*/ 2147483646 h 39"/>
                <a:gd name="T36" fmla="*/ 2147483646 w 38"/>
                <a:gd name="T37" fmla="*/ 2147483646 h 39"/>
                <a:gd name="T38" fmla="*/ 2147483646 w 38"/>
                <a:gd name="T39" fmla="*/ 2147483646 h 39"/>
                <a:gd name="T40" fmla="*/ 2147483646 w 38"/>
                <a:gd name="T41" fmla="*/ 2147483646 h 39"/>
                <a:gd name="T42" fmla="*/ 2147483646 w 38"/>
                <a:gd name="T43" fmla="*/ 2147483646 h 39"/>
                <a:gd name="T44" fmla="*/ 2147483646 w 38"/>
                <a:gd name="T45" fmla="*/ 2147483646 h 39"/>
                <a:gd name="T46" fmla="*/ 2147483646 w 38"/>
                <a:gd name="T47" fmla="*/ 2147483646 h 39"/>
                <a:gd name="T48" fmla="*/ 2147483646 w 38"/>
                <a:gd name="T49" fmla="*/ 2147483646 h 39"/>
                <a:gd name="T50" fmla="*/ 2147483646 w 38"/>
                <a:gd name="T51" fmla="*/ 2147483646 h 39"/>
                <a:gd name="T52" fmla="*/ 2147483646 w 38"/>
                <a:gd name="T53" fmla="*/ 2147483646 h 39"/>
                <a:gd name="T54" fmla="*/ 2147483646 w 38"/>
                <a:gd name="T55" fmla="*/ 2147483646 h 39"/>
                <a:gd name="T56" fmla="*/ 2147483646 w 38"/>
                <a:gd name="T57" fmla="*/ 2147483646 h 39"/>
                <a:gd name="T58" fmla="*/ 2147483646 w 38"/>
                <a:gd name="T59" fmla="*/ 2147483646 h 39"/>
                <a:gd name="T60" fmla="*/ 2147483646 w 38"/>
                <a:gd name="T61" fmla="*/ 2147483646 h 39"/>
                <a:gd name="T62" fmla="*/ 2147483646 w 38"/>
                <a:gd name="T63" fmla="*/ 0 h 39"/>
                <a:gd name="T64" fmla="*/ 2147483646 w 38"/>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9">
                  <a:moveTo>
                    <a:pt x="19" y="0"/>
                  </a:moveTo>
                  <a:lnTo>
                    <a:pt x="15" y="0"/>
                  </a:lnTo>
                  <a:lnTo>
                    <a:pt x="12" y="2"/>
                  </a:lnTo>
                  <a:lnTo>
                    <a:pt x="8" y="4"/>
                  </a:lnTo>
                  <a:lnTo>
                    <a:pt x="5" y="6"/>
                  </a:lnTo>
                  <a:lnTo>
                    <a:pt x="2" y="9"/>
                  </a:lnTo>
                  <a:lnTo>
                    <a:pt x="1" y="12"/>
                  </a:lnTo>
                  <a:lnTo>
                    <a:pt x="0" y="16"/>
                  </a:lnTo>
                  <a:lnTo>
                    <a:pt x="0" y="20"/>
                  </a:lnTo>
                  <a:lnTo>
                    <a:pt x="0" y="24"/>
                  </a:lnTo>
                  <a:lnTo>
                    <a:pt x="1" y="27"/>
                  </a:lnTo>
                  <a:lnTo>
                    <a:pt x="2" y="31"/>
                  </a:lnTo>
                  <a:lnTo>
                    <a:pt x="5" y="33"/>
                  </a:lnTo>
                  <a:lnTo>
                    <a:pt x="8" y="35"/>
                  </a:lnTo>
                  <a:lnTo>
                    <a:pt x="12" y="38"/>
                  </a:lnTo>
                  <a:lnTo>
                    <a:pt x="15" y="39"/>
                  </a:lnTo>
                  <a:lnTo>
                    <a:pt x="19" y="39"/>
                  </a:lnTo>
                  <a:lnTo>
                    <a:pt x="23" y="39"/>
                  </a:lnTo>
                  <a:lnTo>
                    <a:pt x="27" y="38"/>
                  </a:lnTo>
                  <a:lnTo>
                    <a:pt x="30" y="35"/>
                  </a:lnTo>
                  <a:lnTo>
                    <a:pt x="33" y="33"/>
                  </a:lnTo>
                  <a:lnTo>
                    <a:pt x="35" y="31"/>
                  </a:lnTo>
                  <a:lnTo>
                    <a:pt x="37" y="27"/>
                  </a:lnTo>
                  <a:lnTo>
                    <a:pt x="38" y="24"/>
                  </a:lnTo>
                  <a:lnTo>
                    <a:pt x="38" y="20"/>
                  </a:lnTo>
                  <a:lnTo>
                    <a:pt x="38" y="16"/>
                  </a:lnTo>
                  <a:lnTo>
                    <a:pt x="37" y="12"/>
                  </a:lnTo>
                  <a:lnTo>
                    <a:pt x="35" y="9"/>
                  </a:lnTo>
                  <a:lnTo>
                    <a:pt x="33" y="6"/>
                  </a:lnTo>
                  <a:lnTo>
                    <a:pt x="30" y="4"/>
                  </a:lnTo>
                  <a:lnTo>
                    <a:pt x="27" y="2"/>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90" name="Freeform 200">
              <a:extLst>
                <a:ext uri="{FF2B5EF4-FFF2-40B4-BE49-F238E27FC236}">
                  <a16:creationId xmlns:a16="http://schemas.microsoft.com/office/drawing/2014/main" id="{07777A93-F8DA-105D-6DDD-B94215E2E461}"/>
                </a:ext>
              </a:extLst>
            </p:cNvPr>
            <p:cNvSpPr>
              <a:spLocks/>
            </p:cNvSpPr>
            <p:nvPr/>
          </p:nvSpPr>
          <p:spPr bwMode="auto">
            <a:xfrm>
              <a:off x="6335438" y="5950085"/>
              <a:ext cx="60337" cy="61924"/>
            </a:xfrm>
            <a:custGeom>
              <a:avLst/>
              <a:gdLst>
                <a:gd name="T0" fmla="*/ 2147483646 w 38"/>
                <a:gd name="T1" fmla="*/ 0 h 39"/>
                <a:gd name="T2" fmla="*/ 2147483646 w 38"/>
                <a:gd name="T3" fmla="*/ 0 h 39"/>
                <a:gd name="T4" fmla="*/ 2147483646 w 38"/>
                <a:gd name="T5" fmla="*/ 2147483646 h 39"/>
                <a:gd name="T6" fmla="*/ 2147483646 w 38"/>
                <a:gd name="T7" fmla="*/ 2147483646 h 39"/>
                <a:gd name="T8" fmla="*/ 2147483646 w 38"/>
                <a:gd name="T9" fmla="*/ 2147483646 h 39"/>
                <a:gd name="T10" fmla="*/ 2147483646 w 38"/>
                <a:gd name="T11" fmla="*/ 2147483646 h 39"/>
                <a:gd name="T12" fmla="*/ 2147483646 w 38"/>
                <a:gd name="T13" fmla="*/ 2147483646 h 39"/>
                <a:gd name="T14" fmla="*/ 0 w 38"/>
                <a:gd name="T15" fmla="*/ 2147483646 h 39"/>
                <a:gd name="T16" fmla="*/ 0 w 38"/>
                <a:gd name="T17" fmla="*/ 2147483646 h 39"/>
                <a:gd name="T18" fmla="*/ 0 w 38"/>
                <a:gd name="T19" fmla="*/ 2147483646 h 39"/>
                <a:gd name="T20" fmla="*/ 2147483646 w 38"/>
                <a:gd name="T21" fmla="*/ 2147483646 h 39"/>
                <a:gd name="T22" fmla="*/ 2147483646 w 38"/>
                <a:gd name="T23" fmla="*/ 2147483646 h 39"/>
                <a:gd name="T24" fmla="*/ 2147483646 w 38"/>
                <a:gd name="T25" fmla="*/ 2147483646 h 39"/>
                <a:gd name="T26" fmla="*/ 2147483646 w 38"/>
                <a:gd name="T27" fmla="*/ 2147483646 h 39"/>
                <a:gd name="T28" fmla="*/ 2147483646 w 38"/>
                <a:gd name="T29" fmla="*/ 2147483646 h 39"/>
                <a:gd name="T30" fmla="*/ 2147483646 w 38"/>
                <a:gd name="T31" fmla="*/ 2147483646 h 39"/>
                <a:gd name="T32" fmla="*/ 2147483646 w 38"/>
                <a:gd name="T33" fmla="*/ 2147483646 h 39"/>
                <a:gd name="T34" fmla="*/ 2147483646 w 38"/>
                <a:gd name="T35" fmla="*/ 2147483646 h 39"/>
                <a:gd name="T36" fmla="*/ 2147483646 w 38"/>
                <a:gd name="T37" fmla="*/ 2147483646 h 39"/>
                <a:gd name="T38" fmla="*/ 2147483646 w 38"/>
                <a:gd name="T39" fmla="*/ 2147483646 h 39"/>
                <a:gd name="T40" fmla="*/ 2147483646 w 38"/>
                <a:gd name="T41" fmla="*/ 2147483646 h 39"/>
                <a:gd name="T42" fmla="*/ 2147483646 w 38"/>
                <a:gd name="T43" fmla="*/ 2147483646 h 39"/>
                <a:gd name="T44" fmla="*/ 2147483646 w 38"/>
                <a:gd name="T45" fmla="*/ 2147483646 h 39"/>
                <a:gd name="T46" fmla="*/ 2147483646 w 38"/>
                <a:gd name="T47" fmla="*/ 2147483646 h 39"/>
                <a:gd name="T48" fmla="*/ 2147483646 w 38"/>
                <a:gd name="T49" fmla="*/ 2147483646 h 39"/>
                <a:gd name="T50" fmla="*/ 2147483646 w 38"/>
                <a:gd name="T51" fmla="*/ 2147483646 h 39"/>
                <a:gd name="T52" fmla="*/ 2147483646 w 38"/>
                <a:gd name="T53" fmla="*/ 2147483646 h 39"/>
                <a:gd name="T54" fmla="*/ 2147483646 w 38"/>
                <a:gd name="T55" fmla="*/ 2147483646 h 39"/>
                <a:gd name="T56" fmla="*/ 2147483646 w 38"/>
                <a:gd name="T57" fmla="*/ 2147483646 h 39"/>
                <a:gd name="T58" fmla="*/ 2147483646 w 38"/>
                <a:gd name="T59" fmla="*/ 2147483646 h 39"/>
                <a:gd name="T60" fmla="*/ 2147483646 w 38"/>
                <a:gd name="T61" fmla="*/ 2147483646 h 39"/>
                <a:gd name="T62" fmla="*/ 2147483646 w 38"/>
                <a:gd name="T63" fmla="*/ 0 h 39"/>
                <a:gd name="T64" fmla="*/ 2147483646 w 38"/>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39">
                  <a:moveTo>
                    <a:pt x="19" y="0"/>
                  </a:moveTo>
                  <a:lnTo>
                    <a:pt x="15" y="0"/>
                  </a:lnTo>
                  <a:lnTo>
                    <a:pt x="12" y="2"/>
                  </a:lnTo>
                  <a:lnTo>
                    <a:pt x="8" y="4"/>
                  </a:lnTo>
                  <a:lnTo>
                    <a:pt x="5" y="6"/>
                  </a:lnTo>
                  <a:lnTo>
                    <a:pt x="2" y="9"/>
                  </a:lnTo>
                  <a:lnTo>
                    <a:pt x="1" y="12"/>
                  </a:lnTo>
                  <a:lnTo>
                    <a:pt x="0" y="16"/>
                  </a:lnTo>
                  <a:lnTo>
                    <a:pt x="0" y="20"/>
                  </a:lnTo>
                  <a:lnTo>
                    <a:pt x="0" y="24"/>
                  </a:lnTo>
                  <a:lnTo>
                    <a:pt x="1" y="27"/>
                  </a:lnTo>
                  <a:lnTo>
                    <a:pt x="2" y="31"/>
                  </a:lnTo>
                  <a:lnTo>
                    <a:pt x="5" y="33"/>
                  </a:lnTo>
                  <a:lnTo>
                    <a:pt x="8" y="35"/>
                  </a:lnTo>
                  <a:lnTo>
                    <a:pt x="12" y="38"/>
                  </a:lnTo>
                  <a:lnTo>
                    <a:pt x="15" y="39"/>
                  </a:lnTo>
                  <a:lnTo>
                    <a:pt x="19" y="39"/>
                  </a:lnTo>
                  <a:lnTo>
                    <a:pt x="23" y="39"/>
                  </a:lnTo>
                  <a:lnTo>
                    <a:pt x="27" y="38"/>
                  </a:lnTo>
                  <a:lnTo>
                    <a:pt x="30" y="35"/>
                  </a:lnTo>
                  <a:lnTo>
                    <a:pt x="33" y="33"/>
                  </a:lnTo>
                  <a:lnTo>
                    <a:pt x="35" y="31"/>
                  </a:lnTo>
                  <a:lnTo>
                    <a:pt x="37" y="27"/>
                  </a:lnTo>
                  <a:lnTo>
                    <a:pt x="38" y="24"/>
                  </a:lnTo>
                  <a:lnTo>
                    <a:pt x="38" y="20"/>
                  </a:lnTo>
                  <a:lnTo>
                    <a:pt x="38" y="16"/>
                  </a:lnTo>
                  <a:lnTo>
                    <a:pt x="37" y="12"/>
                  </a:lnTo>
                  <a:lnTo>
                    <a:pt x="35" y="9"/>
                  </a:lnTo>
                  <a:lnTo>
                    <a:pt x="33" y="6"/>
                  </a:lnTo>
                  <a:lnTo>
                    <a:pt x="30" y="4"/>
                  </a:lnTo>
                  <a:lnTo>
                    <a:pt x="27" y="2"/>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91" name="Freeform 201">
              <a:extLst>
                <a:ext uri="{FF2B5EF4-FFF2-40B4-BE49-F238E27FC236}">
                  <a16:creationId xmlns:a16="http://schemas.microsoft.com/office/drawing/2014/main" id="{C5F2AA96-4957-AB84-7870-00DB2416CEFB}"/>
                </a:ext>
              </a:extLst>
            </p:cNvPr>
            <p:cNvSpPr>
              <a:spLocks/>
            </p:cNvSpPr>
            <p:nvPr/>
          </p:nvSpPr>
          <p:spPr bwMode="auto">
            <a:xfrm>
              <a:off x="7289708" y="5010106"/>
              <a:ext cx="65100" cy="61924"/>
            </a:xfrm>
            <a:custGeom>
              <a:avLst/>
              <a:gdLst>
                <a:gd name="T0" fmla="*/ 2147483646 w 41"/>
                <a:gd name="T1" fmla="*/ 0 h 39"/>
                <a:gd name="T2" fmla="*/ 2147483646 w 41"/>
                <a:gd name="T3" fmla="*/ 0 h 39"/>
                <a:gd name="T4" fmla="*/ 2147483646 w 41"/>
                <a:gd name="T5" fmla="*/ 2147483646 h 39"/>
                <a:gd name="T6" fmla="*/ 2147483646 w 41"/>
                <a:gd name="T7" fmla="*/ 2147483646 h 39"/>
                <a:gd name="T8" fmla="*/ 2147483646 w 41"/>
                <a:gd name="T9" fmla="*/ 2147483646 h 39"/>
                <a:gd name="T10" fmla="*/ 2147483646 w 41"/>
                <a:gd name="T11" fmla="*/ 2147483646 h 39"/>
                <a:gd name="T12" fmla="*/ 2147483646 w 41"/>
                <a:gd name="T13" fmla="*/ 2147483646 h 39"/>
                <a:gd name="T14" fmla="*/ 0 w 41"/>
                <a:gd name="T15" fmla="*/ 2147483646 h 39"/>
                <a:gd name="T16" fmla="*/ 0 w 41"/>
                <a:gd name="T17" fmla="*/ 2147483646 h 39"/>
                <a:gd name="T18" fmla="*/ 0 w 41"/>
                <a:gd name="T19" fmla="*/ 2147483646 h 39"/>
                <a:gd name="T20" fmla="*/ 2147483646 w 41"/>
                <a:gd name="T21" fmla="*/ 2147483646 h 39"/>
                <a:gd name="T22" fmla="*/ 2147483646 w 41"/>
                <a:gd name="T23" fmla="*/ 2147483646 h 39"/>
                <a:gd name="T24" fmla="*/ 2147483646 w 41"/>
                <a:gd name="T25" fmla="*/ 2147483646 h 39"/>
                <a:gd name="T26" fmla="*/ 2147483646 w 41"/>
                <a:gd name="T27" fmla="*/ 2147483646 h 39"/>
                <a:gd name="T28" fmla="*/ 2147483646 w 41"/>
                <a:gd name="T29" fmla="*/ 2147483646 h 39"/>
                <a:gd name="T30" fmla="*/ 2147483646 w 41"/>
                <a:gd name="T31" fmla="*/ 2147483646 h 39"/>
                <a:gd name="T32" fmla="*/ 2147483646 w 41"/>
                <a:gd name="T33" fmla="*/ 2147483646 h 39"/>
                <a:gd name="T34" fmla="*/ 2147483646 w 41"/>
                <a:gd name="T35" fmla="*/ 2147483646 h 39"/>
                <a:gd name="T36" fmla="*/ 2147483646 w 41"/>
                <a:gd name="T37" fmla="*/ 2147483646 h 39"/>
                <a:gd name="T38" fmla="*/ 2147483646 w 41"/>
                <a:gd name="T39" fmla="*/ 2147483646 h 39"/>
                <a:gd name="T40" fmla="*/ 2147483646 w 41"/>
                <a:gd name="T41" fmla="*/ 2147483646 h 39"/>
                <a:gd name="T42" fmla="*/ 2147483646 w 41"/>
                <a:gd name="T43" fmla="*/ 2147483646 h 39"/>
                <a:gd name="T44" fmla="*/ 2147483646 w 41"/>
                <a:gd name="T45" fmla="*/ 2147483646 h 39"/>
                <a:gd name="T46" fmla="*/ 2147483646 w 41"/>
                <a:gd name="T47" fmla="*/ 2147483646 h 39"/>
                <a:gd name="T48" fmla="*/ 2147483646 w 41"/>
                <a:gd name="T49" fmla="*/ 2147483646 h 39"/>
                <a:gd name="T50" fmla="*/ 2147483646 w 41"/>
                <a:gd name="T51" fmla="*/ 2147483646 h 39"/>
                <a:gd name="T52" fmla="*/ 2147483646 w 41"/>
                <a:gd name="T53" fmla="*/ 2147483646 h 39"/>
                <a:gd name="T54" fmla="*/ 2147483646 w 41"/>
                <a:gd name="T55" fmla="*/ 2147483646 h 39"/>
                <a:gd name="T56" fmla="*/ 2147483646 w 41"/>
                <a:gd name="T57" fmla="*/ 2147483646 h 39"/>
                <a:gd name="T58" fmla="*/ 2147483646 w 41"/>
                <a:gd name="T59" fmla="*/ 2147483646 h 39"/>
                <a:gd name="T60" fmla="*/ 2147483646 w 41"/>
                <a:gd name="T61" fmla="*/ 2147483646 h 39"/>
                <a:gd name="T62" fmla="*/ 2147483646 w 41"/>
                <a:gd name="T63" fmla="*/ 0 h 39"/>
                <a:gd name="T64" fmla="*/ 2147483646 w 41"/>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39">
                  <a:moveTo>
                    <a:pt x="20" y="0"/>
                  </a:moveTo>
                  <a:lnTo>
                    <a:pt x="16" y="0"/>
                  </a:lnTo>
                  <a:lnTo>
                    <a:pt x="13" y="2"/>
                  </a:lnTo>
                  <a:lnTo>
                    <a:pt x="9" y="3"/>
                  </a:lnTo>
                  <a:lnTo>
                    <a:pt x="6" y="5"/>
                  </a:lnTo>
                  <a:lnTo>
                    <a:pt x="3" y="9"/>
                  </a:lnTo>
                  <a:lnTo>
                    <a:pt x="2" y="12"/>
                  </a:lnTo>
                  <a:lnTo>
                    <a:pt x="0" y="16"/>
                  </a:lnTo>
                  <a:lnTo>
                    <a:pt x="0" y="19"/>
                  </a:lnTo>
                  <a:lnTo>
                    <a:pt x="0" y="24"/>
                  </a:lnTo>
                  <a:lnTo>
                    <a:pt x="2" y="27"/>
                  </a:lnTo>
                  <a:lnTo>
                    <a:pt x="3" y="31"/>
                  </a:lnTo>
                  <a:lnTo>
                    <a:pt x="6" y="33"/>
                  </a:lnTo>
                  <a:lnTo>
                    <a:pt x="9" y="35"/>
                  </a:lnTo>
                  <a:lnTo>
                    <a:pt x="13" y="38"/>
                  </a:lnTo>
                  <a:lnTo>
                    <a:pt x="16" y="39"/>
                  </a:lnTo>
                  <a:lnTo>
                    <a:pt x="20" y="39"/>
                  </a:lnTo>
                  <a:lnTo>
                    <a:pt x="24" y="39"/>
                  </a:lnTo>
                  <a:lnTo>
                    <a:pt x="28" y="38"/>
                  </a:lnTo>
                  <a:lnTo>
                    <a:pt x="31" y="35"/>
                  </a:lnTo>
                  <a:lnTo>
                    <a:pt x="35" y="33"/>
                  </a:lnTo>
                  <a:lnTo>
                    <a:pt x="37" y="31"/>
                  </a:lnTo>
                  <a:lnTo>
                    <a:pt x="38" y="27"/>
                  </a:lnTo>
                  <a:lnTo>
                    <a:pt x="40" y="24"/>
                  </a:lnTo>
                  <a:lnTo>
                    <a:pt x="41" y="19"/>
                  </a:lnTo>
                  <a:lnTo>
                    <a:pt x="40" y="16"/>
                  </a:lnTo>
                  <a:lnTo>
                    <a:pt x="38" y="12"/>
                  </a:lnTo>
                  <a:lnTo>
                    <a:pt x="37" y="9"/>
                  </a:lnTo>
                  <a:lnTo>
                    <a:pt x="35" y="5"/>
                  </a:lnTo>
                  <a:lnTo>
                    <a:pt x="31" y="3"/>
                  </a:lnTo>
                  <a:lnTo>
                    <a:pt x="28" y="2"/>
                  </a:lnTo>
                  <a:lnTo>
                    <a:pt x="24"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92" name="Freeform 202">
              <a:extLst>
                <a:ext uri="{FF2B5EF4-FFF2-40B4-BE49-F238E27FC236}">
                  <a16:creationId xmlns:a16="http://schemas.microsoft.com/office/drawing/2014/main" id="{B1D504D7-FD69-8C35-EE35-03C1F2940EE0}"/>
                </a:ext>
              </a:extLst>
            </p:cNvPr>
            <p:cNvSpPr>
              <a:spLocks/>
            </p:cNvSpPr>
            <p:nvPr/>
          </p:nvSpPr>
          <p:spPr bwMode="auto">
            <a:xfrm>
              <a:off x="7289708" y="5010106"/>
              <a:ext cx="65100" cy="61924"/>
            </a:xfrm>
            <a:custGeom>
              <a:avLst/>
              <a:gdLst>
                <a:gd name="T0" fmla="*/ 2147483646 w 41"/>
                <a:gd name="T1" fmla="*/ 0 h 39"/>
                <a:gd name="T2" fmla="*/ 2147483646 w 41"/>
                <a:gd name="T3" fmla="*/ 0 h 39"/>
                <a:gd name="T4" fmla="*/ 2147483646 w 41"/>
                <a:gd name="T5" fmla="*/ 2147483646 h 39"/>
                <a:gd name="T6" fmla="*/ 2147483646 w 41"/>
                <a:gd name="T7" fmla="*/ 2147483646 h 39"/>
                <a:gd name="T8" fmla="*/ 2147483646 w 41"/>
                <a:gd name="T9" fmla="*/ 2147483646 h 39"/>
                <a:gd name="T10" fmla="*/ 2147483646 w 41"/>
                <a:gd name="T11" fmla="*/ 2147483646 h 39"/>
                <a:gd name="T12" fmla="*/ 2147483646 w 41"/>
                <a:gd name="T13" fmla="*/ 2147483646 h 39"/>
                <a:gd name="T14" fmla="*/ 0 w 41"/>
                <a:gd name="T15" fmla="*/ 2147483646 h 39"/>
                <a:gd name="T16" fmla="*/ 0 w 41"/>
                <a:gd name="T17" fmla="*/ 2147483646 h 39"/>
                <a:gd name="T18" fmla="*/ 0 w 41"/>
                <a:gd name="T19" fmla="*/ 2147483646 h 39"/>
                <a:gd name="T20" fmla="*/ 2147483646 w 41"/>
                <a:gd name="T21" fmla="*/ 2147483646 h 39"/>
                <a:gd name="T22" fmla="*/ 2147483646 w 41"/>
                <a:gd name="T23" fmla="*/ 2147483646 h 39"/>
                <a:gd name="T24" fmla="*/ 2147483646 w 41"/>
                <a:gd name="T25" fmla="*/ 2147483646 h 39"/>
                <a:gd name="T26" fmla="*/ 2147483646 w 41"/>
                <a:gd name="T27" fmla="*/ 2147483646 h 39"/>
                <a:gd name="T28" fmla="*/ 2147483646 w 41"/>
                <a:gd name="T29" fmla="*/ 2147483646 h 39"/>
                <a:gd name="T30" fmla="*/ 2147483646 w 41"/>
                <a:gd name="T31" fmla="*/ 2147483646 h 39"/>
                <a:gd name="T32" fmla="*/ 2147483646 w 41"/>
                <a:gd name="T33" fmla="*/ 2147483646 h 39"/>
                <a:gd name="T34" fmla="*/ 2147483646 w 41"/>
                <a:gd name="T35" fmla="*/ 2147483646 h 39"/>
                <a:gd name="T36" fmla="*/ 2147483646 w 41"/>
                <a:gd name="T37" fmla="*/ 2147483646 h 39"/>
                <a:gd name="T38" fmla="*/ 2147483646 w 41"/>
                <a:gd name="T39" fmla="*/ 2147483646 h 39"/>
                <a:gd name="T40" fmla="*/ 2147483646 w 41"/>
                <a:gd name="T41" fmla="*/ 2147483646 h 39"/>
                <a:gd name="T42" fmla="*/ 2147483646 w 41"/>
                <a:gd name="T43" fmla="*/ 2147483646 h 39"/>
                <a:gd name="T44" fmla="*/ 2147483646 w 41"/>
                <a:gd name="T45" fmla="*/ 2147483646 h 39"/>
                <a:gd name="T46" fmla="*/ 2147483646 w 41"/>
                <a:gd name="T47" fmla="*/ 2147483646 h 39"/>
                <a:gd name="T48" fmla="*/ 2147483646 w 41"/>
                <a:gd name="T49" fmla="*/ 2147483646 h 39"/>
                <a:gd name="T50" fmla="*/ 2147483646 w 41"/>
                <a:gd name="T51" fmla="*/ 2147483646 h 39"/>
                <a:gd name="T52" fmla="*/ 2147483646 w 41"/>
                <a:gd name="T53" fmla="*/ 2147483646 h 39"/>
                <a:gd name="T54" fmla="*/ 2147483646 w 41"/>
                <a:gd name="T55" fmla="*/ 2147483646 h 39"/>
                <a:gd name="T56" fmla="*/ 2147483646 w 41"/>
                <a:gd name="T57" fmla="*/ 2147483646 h 39"/>
                <a:gd name="T58" fmla="*/ 2147483646 w 41"/>
                <a:gd name="T59" fmla="*/ 2147483646 h 39"/>
                <a:gd name="T60" fmla="*/ 2147483646 w 41"/>
                <a:gd name="T61" fmla="*/ 2147483646 h 39"/>
                <a:gd name="T62" fmla="*/ 2147483646 w 41"/>
                <a:gd name="T63" fmla="*/ 0 h 39"/>
                <a:gd name="T64" fmla="*/ 2147483646 w 41"/>
                <a:gd name="T65" fmla="*/ 0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39">
                  <a:moveTo>
                    <a:pt x="20" y="0"/>
                  </a:moveTo>
                  <a:lnTo>
                    <a:pt x="16" y="0"/>
                  </a:lnTo>
                  <a:lnTo>
                    <a:pt x="13" y="2"/>
                  </a:lnTo>
                  <a:lnTo>
                    <a:pt x="9" y="3"/>
                  </a:lnTo>
                  <a:lnTo>
                    <a:pt x="6" y="5"/>
                  </a:lnTo>
                  <a:lnTo>
                    <a:pt x="3" y="9"/>
                  </a:lnTo>
                  <a:lnTo>
                    <a:pt x="2" y="12"/>
                  </a:lnTo>
                  <a:lnTo>
                    <a:pt x="0" y="16"/>
                  </a:lnTo>
                  <a:lnTo>
                    <a:pt x="0" y="19"/>
                  </a:lnTo>
                  <a:lnTo>
                    <a:pt x="0" y="24"/>
                  </a:lnTo>
                  <a:lnTo>
                    <a:pt x="2" y="27"/>
                  </a:lnTo>
                  <a:lnTo>
                    <a:pt x="3" y="31"/>
                  </a:lnTo>
                  <a:lnTo>
                    <a:pt x="6" y="33"/>
                  </a:lnTo>
                  <a:lnTo>
                    <a:pt x="9" y="35"/>
                  </a:lnTo>
                  <a:lnTo>
                    <a:pt x="13" y="38"/>
                  </a:lnTo>
                  <a:lnTo>
                    <a:pt x="16" y="39"/>
                  </a:lnTo>
                  <a:lnTo>
                    <a:pt x="20" y="39"/>
                  </a:lnTo>
                  <a:lnTo>
                    <a:pt x="24" y="39"/>
                  </a:lnTo>
                  <a:lnTo>
                    <a:pt x="28" y="38"/>
                  </a:lnTo>
                  <a:lnTo>
                    <a:pt x="31" y="35"/>
                  </a:lnTo>
                  <a:lnTo>
                    <a:pt x="35" y="33"/>
                  </a:lnTo>
                  <a:lnTo>
                    <a:pt x="37" y="31"/>
                  </a:lnTo>
                  <a:lnTo>
                    <a:pt x="38" y="27"/>
                  </a:lnTo>
                  <a:lnTo>
                    <a:pt x="40" y="24"/>
                  </a:lnTo>
                  <a:lnTo>
                    <a:pt x="41" y="19"/>
                  </a:lnTo>
                  <a:lnTo>
                    <a:pt x="40" y="16"/>
                  </a:lnTo>
                  <a:lnTo>
                    <a:pt x="38" y="12"/>
                  </a:lnTo>
                  <a:lnTo>
                    <a:pt x="37" y="9"/>
                  </a:lnTo>
                  <a:lnTo>
                    <a:pt x="35" y="5"/>
                  </a:lnTo>
                  <a:lnTo>
                    <a:pt x="31" y="3"/>
                  </a:lnTo>
                  <a:lnTo>
                    <a:pt x="28" y="2"/>
                  </a:lnTo>
                  <a:lnTo>
                    <a:pt x="24" y="0"/>
                  </a:lnTo>
                  <a:lnTo>
                    <a:pt x="20"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93" name="Freeform 203">
              <a:extLst>
                <a:ext uri="{FF2B5EF4-FFF2-40B4-BE49-F238E27FC236}">
                  <a16:creationId xmlns:a16="http://schemas.microsoft.com/office/drawing/2014/main" id="{43634C99-FCC8-D7C3-F5CA-BC8A56845C4F}"/>
                </a:ext>
              </a:extLst>
            </p:cNvPr>
            <p:cNvSpPr>
              <a:spLocks/>
            </p:cNvSpPr>
            <p:nvPr/>
          </p:nvSpPr>
          <p:spPr bwMode="auto">
            <a:xfrm>
              <a:off x="5976595" y="5303849"/>
              <a:ext cx="61925" cy="60337"/>
            </a:xfrm>
            <a:custGeom>
              <a:avLst/>
              <a:gdLst>
                <a:gd name="T0" fmla="*/ 2147483646 w 39"/>
                <a:gd name="T1" fmla="*/ 0 h 38"/>
                <a:gd name="T2" fmla="*/ 2147483646 w 39"/>
                <a:gd name="T3" fmla="*/ 0 h 38"/>
                <a:gd name="T4" fmla="*/ 2147483646 w 39"/>
                <a:gd name="T5" fmla="*/ 2147483646 h 38"/>
                <a:gd name="T6" fmla="*/ 2147483646 w 39"/>
                <a:gd name="T7" fmla="*/ 2147483646 h 38"/>
                <a:gd name="T8" fmla="*/ 2147483646 w 39"/>
                <a:gd name="T9" fmla="*/ 2147483646 h 38"/>
                <a:gd name="T10" fmla="*/ 2147483646 w 39"/>
                <a:gd name="T11" fmla="*/ 2147483646 h 38"/>
                <a:gd name="T12" fmla="*/ 2147483646 w 39"/>
                <a:gd name="T13" fmla="*/ 2147483646 h 38"/>
                <a:gd name="T14" fmla="*/ 0 w 39"/>
                <a:gd name="T15" fmla="*/ 2147483646 h 38"/>
                <a:gd name="T16" fmla="*/ 0 w 39"/>
                <a:gd name="T17" fmla="*/ 2147483646 h 38"/>
                <a:gd name="T18" fmla="*/ 0 w 39"/>
                <a:gd name="T19" fmla="*/ 2147483646 h 38"/>
                <a:gd name="T20" fmla="*/ 2147483646 w 39"/>
                <a:gd name="T21" fmla="*/ 2147483646 h 38"/>
                <a:gd name="T22" fmla="*/ 2147483646 w 39"/>
                <a:gd name="T23" fmla="*/ 2147483646 h 38"/>
                <a:gd name="T24" fmla="*/ 2147483646 w 39"/>
                <a:gd name="T25" fmla="*/ 2147483646 h 38"/>
                <a:gd name="T26" fmla="*/ 2147483646 w 39"/>
                <a:gd name="T27" fmla="*/ 2147483646 h 38"/>
                <a:gd name="T28" fmla="*/ 2147483646 w 39"/>
                <a:gd name="T29" fmla="*/ 2147483646 h 38"/>
                <a:gd name="T30" fmla="*/ 2147483646 w 39"/>
                <a:gd name="T31" fmla="*/ 2147483646 h 38"/>
                <a:gd name="T32" fmla="*/ 2147483646 w 39"/>
                <a:gd name="T33" fmla="*/ 2147483646 h 38"/>
                <a:gd name="T34" fmla="*/ 2147483646 w 39"/>
                <a:gd name="T35" fmla="*/ 2147483646 h 38"/>
                <a:gd name="T36" fmla="*/ 2147483646 w 39"/>
                <a:gd name="T37" fmla="*/ 2147483646 h 38"/>
                <a:gd name="T38" fmla="*/ 2147483646 w 39"/>
                <a:gd name="T39" fmla="*/ 2147483646 h 38"/>
                <a:gd name="T40" fmla="*/ 2147483646 w 39"/>
                <a:gd name="T41" fmla="*/ 2147483646 h 38"/>
                <a:gd name="T42" fmla="*/ 2147483646 w 39"/>
                <a:gd name="T43" fmla="*/ 2147483646 h 38"/>
                <a:gd name="T44" fmla="*/ 2147483646 w 39"/>
                <a:gd name="T45" fmla="*/ 2147483646 h 38"/>
                <a:gd name="T46" fmla="*/ 2147483646 w 39"/>
                <a:gd name="T47" fmla="*/ 2147483646 h 38"/>
                <a:gd name="T48" fmla="*/ 2147483646 w 39"/>
                <a:gd name="T49" fmla="*/ 2147483646 h 38"/>
                <a:gd name="T50" fmla="*/ 2147483646 w 39"/>
                <a:gd name="T51" fmla="*/ 2147483646 h 38"/>
                <a:gd name="T52" fmla="*/ 2147483646 w 39"/>
                <a:gd name="T53" fmla="*/ 2147483646 h 38"/>
                <a:gd name="T54" fmla="*/ 2147483646 w 39"/>
                <a:gd name="T55" fmla="*/ 2147483646 h 38"/>
                <a:gd name="T56" fmla="*/ 2147483646 w 39"/>
                <a:gd name="T57" fmla="*/ 2147483646 h 38"/>
                <a:gd name="T58" fmla="*/ 2147483646 w 39"/>
                <a:gd name="T59" fmla="*/ 2147483646 h 38"/>
                <a:gd name="T60" fmla="*/ 2147483646 w 39"/>
                <a:gd name="T61" fmla="*/ 2147483646 h 38"/>
                <a:gd name="T62" fmla="*/ 2147483646 w 39"/>
                <a:gd name="T63" fmla="*/ 0 h 38"/>
                <a:gd name="T64" fmla="*/ 2147483646 w 39"/>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38">
                  <a:moveTo>
                    <a:pt x="19" y="0"/>
                  </a:moveTo>
                  <a:lnTo>
                    <a:pt x="15" y="0"/>
                  </a:lnTo>
                  <a:lnTo>
                    <a:pt x="12" y="1"/>
                  </a:lnTo>
                  <a:lnTo>
                    <a:pt x="8" y="3"/>
                  </a:lnTo>
                  <a:lnTo>
                    <a:pt x="6" y="5"/>
                  </a:lnTo>
                  <a:lnTo>
                    <a:pt x="4" y="8"/>
                  </a:lnTo>
                  <a:lnTo>
                    <a:pt x="1" y="11"/>
                  </a:lnTo>
                  <a:lnTo>
                    <a:pt x="0" y="15"/>
                  </a:lnTo>
                  <a:lnTo>
                    <a:pt x="0" y="19"/>
                  </a:lnTo>
                  <a:lnTo>
                    <a:pt x="0" y="23"/>
                  </a:lnTo>
                  <a:lnTo>
                    <a:pt x="1" y="26"/>
                  </a:lnTo>
                  <a:lnTo>
                    <a:pt x="4" y="30"/>
                  </a:lnTo>
                  <a:lnTo>
                    <a:pt x="6" y="32"/>
                  </a:lnTo>
                  <a:lnTo>
                    <a:pt x="8" y="35"/>
                  </a:lnTo>
                  <a:lnTo>
                    <a:pt x="12" y="37"/>
                  </a:lnTo>
                  <a:lnTo>
                    <a:pt x="15" y="38"/>
                  </a:lnTo>
                  <a:lnTo>
                    <a:pt x="19" y="38"/>
                  </a:lnTo>
                  <a:lnTo>
                    <a:pt x="23" y="38"/>
                  </a:lnTo>
                  <a:lnTo>
                    <a:pt x="27" y="37"/>
                  </a:lnTo>
                  <a:lnTo>
                    <a:pt x="30" y="35"/>
                  </a:lnTo>
                  <a:lnTo>
                    <a:pt x="33" y="32"/>
                  </a:lnTo>
                  <a:lnTo>
                    <a:pt x="35" y="30"/>
                  </a:lnTo>
                  <a:lnTo>
                    <a:pt x="37" y="26"/>
                  </a:lnTo>
                  <a:lnTo>
                    <a:pt x="39" y="23"/>
                  </a:lnTo>
                  <a:lnTo>
                    <a:pt x="39" y="19"/>
                  </a:lnTo>
                  <a:lnTo>
                    <a:pt x="39" y="15"/>
                  </a:lnTo>
                  <a:lnTo>
                    <a:pt x="37" y="11"/>
                  </a:lnTo>
                  <a:lnTo>
                    <a:pt x="35" y="8"/>
                  </a:lnTo>
                  <a:lnTo>
                    <a:pt x="33" y="5"/>
                  </a:lnTo>
                  <a:lnTo>
                    <a:pt x="30" y="3"/>
                  </a:lnTo>
                  <a:lnTo>
                    <a:pt x="27" y="1"/>
                  </a:lnTo>
                  <a:lnTo>
                    <a:pt x="23"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40094" name="Freeform 204">
              <a:extLst>
                <a:ext uri="{FF2B5EF4-FFF2-40B4-BE49-F238E27FC236}">
                  <a16:creationId xmlns:a16="http://schemas.microsoft.com/office/drawing/2014/main" id="{64A75E56-A8F9-8ED8-7BB5-11D3E2BC6141}"/>
                </a:ext>
              </a:extLst>
            </p:cNvPr>
            <p:cNvSpPr>
              <a:spLocks/>
            </p:cNvSpPr>
            <p:nvPr/>
          </p:nvSpPr>
          <p:spPr bwMode="auto">
            <a:xfrm>
              <a:off x="5976595" y="5303849"/>
              <a:ext cx="61925" cy="60337"/>
            </a:xfrm>
            <a:custGeom>
              <a:avLst/>
              <a:gdLst>
                <a:gd name="T0" fmla="*/ 2147483646 w 39"/>
                <a:gd name="T1" fmla="*/ 0 h 38"/>
                <a:gd name="T2" fmla="*/ 2147483646 w 39"/>
                <a:gd name="T3" fmla="*/ 0 h 38"/>
                <a:gd name="T4" fmla="*/ 2147483646 w 39"/>
                <a:gd name="T5" fmla="*/ 2147483646 h 38"/>
                <a:gd name="T6" fmla="*/ 2147483646 w 39"/>
                <a:gd name="T7" fmla="*/ 2147483646 h 38"/>
                <a:gd name="T8" fmla="*/ 2147483646 w 39"/>
                <a:gd name="T9" fmla="*/ 2147483646 h 38"/>
                <a:gd name="T10" fmla="*/ 2147483646 w 39"/>
                <a:gd name="T11" fmla="*/ 2147483646 h 38"/>
                <a:gd name="T12" fmla="*/ 2147483646 w 39"/>
                <a:gd name="T13" fmla="*/ 2147483646 h 38"/>
                <a:gd name="T14" fmla="*/ 0 w 39"/>
                <a:gd name="T15" fmla="*/ 2147483646 h 38"/>
                <a:gd name="T16" fmla="*/ 0 w 39"/>
                <a:gd name="T17" fmla="*/ 2147483646 h 38"/>
                <a:gd name="T18" fmla="*/ 0 w 39"/>
                <a:gd name="T19" fmla="*/ 2147483646 h 38"/>
                <a:gd name="T20" fmla="*/ 2147483646 w 39"/>
                <a:gd name="T21" fmla="*/ 2147483646 h 38"/>
                <a:gd name="T22" fmla="*/ 2147483646 w 39"/>
                <a:gd name="T23" fmla="*/ 2147483646 h 38"/>
                <a:gd name="T24" fmla="*/ 2147483646 w 39"/>
                <a:gd name="T25" fmla="*/ 2147483646 h 38"/>
                <a:gd name="T26" fmla="*/ 2147483646 w 39"/>
                <a:gd name="T27" fmla="*/ 2147483646 h 38"/>
                <a:gd name="T28" fmla="*/ 2147483646 w 39"/>
                <a:gd name="T29" fmla="*/ 2147483646 h 38"/>
                <a:gd name="T30" fmla="*/ 2147483646 w 39"/>
                <a:gd name="T31" fmla="*/ 2147483646 h 38"/>
                <a:gd name="T32" fmla="*/ 2147483646 w 39"/>
                <a:gd name="T33" fmla="*/ 2147483646 h 38"/>
                <a:gd name="T34" fmla="*/ 2147483646 w 39"/>
                <a:gd name="T35" fmla="*/ 2147483646 h 38"/>
                <a:gd name="T36" fmla="*/ 2147483646 w 39"/>
                <a:gd name="T37" fmla="*/ 2147483646 h 38"/>
                <a:gd name="T38" fmla="*/ 2147483646 w 39"/>
                <a:gd name="T39" fmla="*/ 2147483646 h 38"/>
                <a:gd name="T40" fmla="*/ 2147483646 w 39"/>
                <a:gd name="T41" fmla="*/ 2147483646 h 38"/>
                <a:gd name="T42" fmla="*/ 2147483646 w 39"/>
                <a:gd name="T43" fmla="*/ 2147483646 h 38"/>
                <a:gd name="T44" fmla="*/ 2147483646 w 39"/>
                <a:gd name="T45" fmla="*/ 2147483646 h 38"/>
                <a:gd name="T46" fmla="*/ 2147483646 w 39"/>
                <a:gd name="T47" fmla="*/ 2147483646 h 38"/>
                <a:gd name="T48" fmla="*/ 2147483646 w 39"/>
                <a:gd name="T49" fmla="*/ 2147483646 h 38"/>
                <a:gd name="T50" fmla="*/ 2147483646 w 39"/>
                <a:gd name="T51" fmla="*/ 2147483646 h 38"/>
                <a:gd name="T52" fmla="*/ 2147483646 w 39"/>
                <a:gd name="T53" fmla="*/ 2147483646 h 38"/>
                <a:gd name="T54" fmla="*/ 2147483646 w 39"/>
                <a:gd name="T55" fmla="*/ 2147483646 h 38"/>
                <a:gd name="T56" fmla="*/ 2147483646 w 39"/>
                <a:gd name="T57" fmla="*/ 2147483646 h 38"/>
                <a:gd name="T58" fmla="*/ 2147483646 w 39"/>
                <a:gd name="T59" fmla="*/ 2147483646 h 38"/>
                <a:gd name="T60" fmla="*/ 2147483646 w 39"/>
                <a:gd name="T61" fmla="*/ 2147483646 h 38"/>
                <a:gd name="T62" fmla="*/ 2147483646 w 39"/>
                <a:gd name="T63" fmla="*/ 0 h 38"/>
                <a:gd name="T64" fmla="*/ 2147483646 w 39"/>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38">
                  <a:moveTo>
                    <a:pt x="19" y="0"/>
                  </a:moveTo>
                  <a:lnTo>
                    <a:pt x="15" y="0"/>
                  </a:lnTo>
                  <a:lnTo>
                    <a:pt x="12" y="1"/>
                  </a:lnTo>
                  <a:lnTo>
                    <a:pt x="8" y="3"/>
                  </a:lnTo>
                  <a:lnTo>
                    <a:pt x="6" y="5"/>
                  </a:lnTo>
                  <a:lnTo>
                    <a:pt x="4" y="8"/>
                  </a:lnTo>
                  <a:lnTo>
                    <a:pt x="1" y="11"/>
                  </a:lnTo>
                  <a:lnTo>
                    <a:pt x="0" y="15"/>
                  </a:lnTo>
                  <a:lnTo>
                    <a:pt x="0" y="19"/>
                  </a:lnTo>
                  <a:lnTo>
                    <a:pt x="0" y="23"/>
                  </a:lnTo>
                  <a:lnTo>
                    <a:pt x="1" y="26"/>
                  </a:lnTo>
                  <a:lnTo>
                    <a:pt x="4" y="30"/>
                  </a:lnTo>
                  <a:lnTo>
                    <a:pt x="6" y="32"/>
                  </a:lnTo>
                  <a:lnTo>
                    <a:pt x="8" y="35"/>
                  </a:lnTo>
                  <a:lnTo>
                    <a:pt x="12" y="37"/>
                  </a:lnTo>
                  <a:lnTo>
                    <a:pt x="15" y="38"/>
                  </a:lnTo>
                  <a:lnTo>
                    <a:pt x="19" y="38"/>
                  </a:lnTo>
                  <a:lnTo>
                    <a:pt x="23" y="38"/>
                  </a:lnTo>
                  <a:lnTo>
                    <a:pt x="27" y="37"/>
                  </a:lnTo>
                  <a:lnTo>
                    <a:pt x="30" y="35"/>
                  </a:lnTo>
                  <a:lnTo>
                    <a:pt x="33" y="32"/>
                  </a:lnTo>
                  <a:lnTo>
                    <a:pt x="35" y="30"/>
                  </a:lnTo>
                  <a:lnTo>
                    <a:pt x="37" y="26"/>
                  </a:lnTo>
                  <a:lnTo>
                    <a:pt x="39" y="23"/>
                  </a:lnTo>
                  <a:lnTo>
                    <a:pt x="39" y="19"/>
                  </a:lnTo>
                  <a:lnTo>
                    <a:pt x="39" y="15"/>
                  </a:lnTo>
                  <a:lnTo>
                    <a:pt x="37" y="11"/>
                  </a:lnTo>
                  <a:lnTo>
                    <a:pt x="35" y="8"/>
                  </a:lnTo>
                  <a:lnTo>
                    <a:pt x="33" y="5"/>
                  </a:lnTo>
                  <a:lnTo>
                    <a:pt x="30" y="3"/>
                  </a:lnTo>
                  <a:lnTo>
                    <a:pt x="27" y="1"/>
                  </a:lnTo>
                  <a:lnTo>
                    <a:pt x="23" y="0"/>
                  </a:lnTo>
                  <a:lnTo>
                    <a:pt x="19" y="0"/>
                  </a:lnTo>
                </a:path>
              </a:pathLst>
            </a:custGeom>
            <a:noFill/>
            <a:ln w="7">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095" name="Rectangle 214">
              <a:extLst>
                <a:ext uri="{FF2B5EF4-FFF2-40B4-BE49-F238E27FC236}">
                  <a16:creationId xmlns:a16="http://schemas.microsoft.com/office/drawing/2014/main" id="{2F9BB82C-F2FC-C036-AE52-2B93EDED87BB}"/>
                </a:ext>
              </a:extLst>
            </p:cNvPr>
            <p:cNvSpPr>
              <a:spLocks noChangeArrowheads="1"/>
            </p:cNvSpPr>
            <p:nvPr/>
          </p:nvSpPr>
          <p:spPr bwMode="auto">
            <a:xfrm>
              <a:off x="4849254" y="6286700"/>
              <a:ext cx="11862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000000"/>
                  </a:solidFill>
                  <a:latin typeface="微软雅黑" panose="020B0503020204020204" pitchFamily="34" charset="-122"/>
                  <a:ea typeface="微软雅黑" panose="020B0503020204020204" pitchFamily="34" charset="-122"/>
                  <a:cs typeface="Arial" panose="020B0604020202020204" pitchFamily="34" charset="0"/>
                </a:rPr>
                <a:t>0</a:t>
              </a:r>
              <a:endParaRPr lang="en-US" altLang="zh-CN" sz="1800" b="1">
                <a:latin typeface="微软雅黑" panose="020B0503020204020204" pitchFamily="34" charset="-122"/>
                <a:ea typeface="微软雅黑" panose="020B0503020204020204" pitchFamily="34" charset="-122"/>
                <a:cs typeface="Arial" panose="020B0604020202020204" pitchFamily="34" charset="0"/>
              </a:endParaRPr>
            </a:p>
          </p:txBody>
        </p:sp>
        <p:sp>
          <p:nvSpPr>
            <p:cNvPr id="200" name="Text Box 34">
              <a:extLst>
                <a:ext uri="{FF2B5EF4-FFF2-40B4-BE49-F238E27FC236}">
                  <a16:creationId xmlns:a16="http://schemas.microsoft.com/office/drawing/2014/main" id="{2177865E-D358-E0EC-585B-761CB2732E19}"/>
                </a:ext>
              </a:extLst>
            </p:cNvPr>
            <p:cNvSpPr txBox="1">
              <a:spLocks noRot="1" noChangeAspect="1" noMove="1" noResize="1" noEditPoints="1" noAdjustHandles="1" noChangeArrowheads="1" noChangeShapeType="1" noTextEdit="1"/>
            </p:cNvSpPr>
            <p:nvPr/>
          </p:nvSpPr>
          <p:spPr bwMode="auto">
            <a:xfrm>
              <a:off x="6372225" y="5777417"/>
              <a:ext cx="632474" cy="513381"/>
            </a:xfrm>
            <a:prstGeom prst="rect">
              <a:avLst/>
            </a:prstGeom>
            <a:blipFill rotWithShape="1">
              <a:blip r:embed="rId10"/>
              <a:stretch>
                <a:fillRect/>
              </a:stretch>
            </a:blipFill>
            <a:ln>
              <a:noFill/>
            </a:ln>
          </p:spPr>
          <p:txBody>
            <a:bodyPr/>
            <a:lstStyle/>
            <a:p>
              <a:pPr eaLnBrk="1" hangingPunct="1">
                <a:defRPr/>
              </a:pPr>
              <a:r>
                <a:rPr lang="zh-CN" altLang="en-US" b="1">
                  <a:noFill/>
                  <a:latin typeface="微软雅黑" panose="020B0503020204020204" pitchFamily="34" charset="-122"/>
                  <a:ea typeface="微软雅黑" panose="020B0503020204020204" pitchFamily="34" charset="-122"/>
                </a:rPr>
                <a:t> </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7D3AE87-5952-C1FC-7F59-B1D618632017}"/>
              </a:ext>
            </a:extLst>
          </p:cNvPr>
          <p:cNvSpPr>
            <a:spLocks noGrp="1" noRot="1"/>
          </p:cNvSpPr>
          <p:nvPr>
            <p:ph type="title" idx="4294967295"/>
          </p:nvPr>
        </p:nvSpPr>
        <p:spPr>
          <a:xfrm>
            <a:off x="1006475" y="115888"/>
            <a:ext cx="7129463" cy="1143000"/>
          </a:xfrm>
        </p:spPr>
        <p:txBody>
          <a:bodyPr/>
          <a:lstStyle/>
          <a:p>
            <a:r>
              <a:rPr lang="zh-CN" altLang="en-US"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面心立方晶格的倒格子</a:t>
            </a:r>
          </a:p>
        </p:txBody>
      </p:sp>
      <p:sp>
        <p:nvSpPr>
          <p:cNvPr id="29699" name="Rectangle 3">
            <a:extLst>
              <a:ext uri="{FF2B5EF4-FFF2-40B4-BE49-F238E27FC236}">
                <a16:creationId xmlns:a16="http://schemas.microsoft.com/office/drawing/2014/main" id="{98852747-1597-844A-9F8E-31EDB72E2E8A}"/>
              </a:ext>
            </a:extLst>
          </p:cNvPr>
          <p:cNvSpPr>
            <a:spLocks noGrp="1" noRot="1"/>
          </p:cNvSpPr>
          <p:nvPr>
            <p:ph type="body" sz="half" idx="4294967295"/>
          </p:nvPr>
        </p:nvSpPr>
        <p:spPr>
          <a:xfrm>
            <a:off x="457200" y="1412875"/>
            <a:ext cx="4041775" cy="2808288"/>
          </a:xfrm>
          <a:solidFill>
            <a:srgbClr val="FFFFFF"/>
          </a:solidFill>
        </p:spPr>
        <p:txBody>
          <a:bodyPr/>
          <a:lstStyle/>
          <a:p>
            <a:r>
              <a:rPr lang="zh-CN" altLang="en-US" sz="2600" b="1">
                <a:latin typeface="微软雅黑" panose="020B0503020204020204" pitchFamily="34" charset="-122"/>
                <a:ea typeface="微软雅黑" panose="020B0503020204020204" pitchFamily="34" charset="-122"/>
                <a:cs typeface="Times New Roman" panose="02020603050405020304" pitchFamily="18" charset="0"/>
              </a:rPr>
              <a:t>倒格基矢</a:t>
            </a:r>
          </a:p>
          <a:p>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600" b="1">
                <a:latin typeface="微软雅黑" panose="020B0503020204020204" pitchFamily="34" charset="-122"/>
                <a:ea typeface="微软雅黑" panose="020B0503020204020204" pitchFamily="34" charset="-122"/>
                <a:cs typeface="Times New Roman" panose="02020603050405020304" pitchFamily="18" charset="0"/>
              </a:rPr>
              <a:t>倒格子为</a:t>
            </a:r>
            <a:r>
              <a:rPr lang="zh-CN" altLang="en-US" sz="26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体心立方格子</a:t>
            </a:r>
          </a:p>
          <a:p>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0964" name="Object 4">
            <a:extLst>
              <a:ext uri="{FF2B5EF4-FFF2-40B4-BE49-F238E27FC236}">
                <a16:creationId xmlns:a16="http://schemas.microsoft.com/office/drawing/2014/main" id="{95762BD4-C36C-C31B-C001-0919962FFA11}"/>
              </a:ext>
            </a:extLst>
          </p:cNvPr>
          <p:cNvGraphicFramePr>
            <a:graphicFrameLocks noGrp="1" noChangeAspect="1"/>
          </p:cNvGraphicFramePr>
          <p:nvPr>
            <p:ph sz="half" idx="4294967295"/>
          </p:nvPr>
        </p:nvGraphicFramePr>
        <p:xfrm>
          <a:off x="1417638" y="1952625"/>
          <a:ext cx="2249487" cy="1374775"/>
        </p:xfrm>
        <a:graphic>
          <a:graphicData uri="http://schemas.openxmlformats.org/presentationml/2006/ole">
            <mc:AlternateContent xmlns:mc="http://schemas.openxmlformats.org/markup-compatibility/2006">
              <mc:Choice xmlns:v="urn:schemas-microsoft-com:vml" Requires="v">
                <p:oleObj name="Equation" r:id="rId2" imgW="2578100" imgH="1574800" progId="Equation.DSMT4">
                  <p:embed/>
                </p:oleObj>
              </mc:Choice>
              <mc:Fallback>
                <p:oleObj name="Equation" r:id="rId2" imgW="2578100" imgH="1574800" progId="Equation.DSMT4">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38" y="1952625"/>
                        <a:ext cx="2249487"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5" name="Object 6">
            <a:extLst>
              <a:ext uri="{FF2B5EF4-FFF2-40B4-BE49-F238E27FC236}">
                <a16:creationId xmlns:a16="http://schemas.microsoft.com/office/drawing/2014/main" id="{7488198F-3E14-E9DA-1313-B74BBC2B69F6}"/>
              </a:ext>
            </a:extLst>
          </p:cNvPr>
          <p:cNvGraphicFramePr>
            <a:graphicFrameLocks noGrp="1" noChangeAspect="1"/>
          </p:cNvGraphicFramePr>
          <p:nvPr>
            <p:ph sz="half" idx="4294967295"/>
          </p:nvPr>
        </p:nvGraphicFramePr>
        <p:xfrm>
          <a:off x="4156075" y="1327150"/>
          <a:ext cx="4429125" cy="1963738"/>
        </p:xfrm>
        <a:graphic>
          <a:graphicData uri="http://schemas.openxmlformats.org/presentationml/2006/ole">
            <mc:AlternateContent xmlns:mc="http://schemas.openxmlformats.org/markup-compatibility/2006">
              <mc:Choice xmlns:v="urn:schemas-microsoft-com:vml" Requires="v">
                <p:oleObj name="Equation" r:id="rId4" imgW="4584700" imgH="2032000" progId="Equation.DSMT4">
                  <p:embed/>
                </p:oleObj>
              </mc:Choice>
              <mc:Fallback>
                <p:oleObj name="Equation" r:id="rId4" imgW="4584700" imgH="2032000" progId="Equation.DSMT4">
                  <p:embed/>
                  <p:pic>
                    <p:nvPicPr>
                      <p:cNvPr id="0"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075" y="1327150"/>
                        <a:ext cx="4429125"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702" name="Picture 8" descr="lattice_bz">
            <a:extLst>
              <a:ext uri="{FF2B5EF4-FFF2-40B4-BE49-F238E27FC236}">
                <a16:creationId xmlns:a16="http://schemas.microsoft.com/office/drawing/2014/main" id="{6FCE0354-ED4D-06E0-084D-6EBCDFEEBDD3}"/>
              </a:ext>
            </a:extLst>
          </p:cNvPr>
          <p:cNvPicPr>
            <a:picLocks noChangeAspect="1" noChangeArrowheads="1"/>
          </p:cNvPicPr>
          <p:nvPr/>
        </p:nvPicPr>
        <p:blipFill>
          <a:blip r:embed="rId6">
            <a:lum bright="-12000"/>
            <a:grayscl/>
            <a:extLst>
              <a:ext uri="{28A0092B-C50C-407E-A947-70E740481C1C}">
                <a14:useLocalDpi xmlns:a14="http://schemas.microsoft.com/office/drawing/2010/main" val="0"/>
              </a:ext>
            </a:extLst>
          </a:blip>
          <a:srcRect l="49606" t="55261"/>
          <a:stretch>
            <a:fillRect/>
          </a:stretch>
        </p:blipFill>
        <p:spPr bwMode="auto">
          <a:xfrm>
            <a:off x="5003800" y="3429000"/>
            <a:ext cx="3600450" cy="302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9703" name="Rectangle 11">
            <a:extLst>
              <a:ext uri="{FF2B5EF4-FFF2-40B4-BE49-F238E27FC236}">
                <a16:creationId xmlns:a16="http://schemas.microsoft.com/office/drawing/2014/main" id="{6EAA4F81-7F12-79A4-5BB7-91877B65A739}"/>
              </a:ext>
            </a:extLst>
          </p:cNvPr>
          <p:cNvSpPr>
            <a:spLocks noChangeArrowheads="1"/>
          </p:cNvSpPr>
          <p:nvPr/>
        </p:nvSpPr>
        <p:spPr bwMode="auto">
          <a:xfrm>
            <a:off x="411163" y="4310063"/>
            <a:ext cx="46085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第一布里渊区为</a:t>
            </a:r>
            <a:r>
              <a:rPr lang="en-US" altLang="zh-CN"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14</a:t>
            </a:r>
            <a:r>
              <a:rPr lang="zh-CN" altLang="en-US"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面体（截角八面体）</a:t>
            </a:r>
            <a:endParaRPr lang="en-US" altLang="zh-CN"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想想体积怎么求？</a:t>
            </a:r>
            <a:r>
              <a:rPr lang="en-US" altLang="zh-CN"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968" name="灯片编号占位符 9">
            <a:extLst>
              <a:ext uri="{FF2B5EF4-FFF2-40B4-BE49-F238E27FC236}">
                <a16:creationId xmlns:a16="http://schemas.microsoft.com/office/drawing/2014/main" id="{344BA136-471F-1579-70C3-C741937116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5AFFA29-19D8-43AE-915D-B317A90A4B07}"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23</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TextBox 11">
            <a:extLst>
              <a:ext uri="{FF2B5EF4-FFF2-40B4-BE49-F238E27FC236}">
                <a16:creationId xmlns:a16="http://schemas.microsoft.com/office/drawing/2014/main" id="{4167E151-63CC-7F46-2161-D820F0D439C7}"/>
              </a:ext>
            </a:extLst>
          </p:cNvPr>
          <p:cNvSpPr txBox="1"/>
          <p:nvPr/>
        </p:nvSpPr>
        <p:spPr>
          <a:xfrm>
            <a:off x="107950" y="5106988"/>
            <a:ext cx="4859338" cy="1201737"/>
          </a:xfrm>
          <a:prstGeom prst="rect">
            <a:avLst/>
          </a:prstGeom>
          <a:ln>
            <a:solidFill>
              <a:srgbClr val="0000FF"/>
            </a:solidFill>
          </a:ln>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思考：假设正格子体心立方和面心立方的</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晶格常数</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，那么各自对应的倒格子的</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晶格常数</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是多少？</a:t>
            </a:r>
          </a:p>
        </p:txBody>
      </p:sp>
      <p:graphicFrame>
        <p:nvGraphicFramePr>
          <p:cNvPr id="3" name="对象 2">
            <a:extLst>
              <a:ext uri="{FF2B5EF4-FFF2-40B4-BE49-F238E27FC236}">
                <a16:creationId xmlns:a16="http://schemas.microsoft.com/office/drawing/2014/main" id="{0E9C23A5-99DF-C243-E32A-AACAAA316719}"/>
              </a:ext>
            </a:extLst>
          </p:cNvPr>
          <p:cNvGraphicFramePr>
            <a:graphicFrameLocks noChangeAspect="1"/>
          </p:cNvGraphicFramePr>
          <p:nvPr/>
        </p:nvGraphicFramePr>
        <p:xfrm>
          <a:off x="5019675" y="5591175"/>
          <a:ext cx="434975" cy="711200"/>
        </p:xfrm>
        <a:graphic>
          <a:graphicData uri="http://schemas.openxmlformats.org/presentationml/2006/ole">
            <mc:AlternateContent xmlns:mc="http://schemas.openxmlformats.org/markup-compatibility/2006">
              <mc:Choice xmlns:v="urn:schemas-microsoft-com:vml" Requires="v">
                <p:oleObj name="Equation" r:id="rId7" imgW="241195" imgH="393529" progId="Equation.DSMT4">
                  <p:embed/>
                </p:oleObj>
              </mc:Choice>
              <mc:Fallback>
                <p:oleObj name="Equation" r:id="rId7" imgW="241195" imgH="393529"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9675" y="5591175"/>
                        <a:ext cx="434975" cy="7112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4">
            <a:extLst>
              <a:ext uri="{FF2B5EF4-FFF2-40B4-BE49-F238E27FC236}">
                <a16:creationId xmlns:a16="http://schemas.microsoft.com/office/drawing/2014/main" id="{C2D0A41A-4A4C-AE12-8596-C91B87983CFA}"/>
              </a:ext>
            </a:extLst>
          </p:cNvPr>
          <p:cNvSpPr>
            <a:spLocks noGrp="1"/>
          </p:cNvSpPr>
          <p:nvPr>
            <p:ph type="title"/>
          </p:nvPr>
        </p:nvSpPr>
        <p:spPr>
          <a:xfrm>
            <a:off x="457200" y="188913"/>
            <a:ext cx="8229600" cy="809625"/>
          </a:xfrm>
        </p:spPr>
        <p:txBody>
          <a:bodyPr/>
          <a:lstStyle/>
          <a:p>
            <a:r>
              <a:rPr lang="zh-CN" altLang="en-US" sz="4000">
                <a:latin typeface="Times New Roman" panose="02020603050405020304" pitchFamily="18" charset="0"/>
                <a:cs typeface="Times New Roman" panose="02020603050405020304" pitchFamily="18" charset="0"/>
              </a:rPr>
              <a:t>布里渊区的常见对称点和对称轴</a:t>
            </a:r>
          </a:p>
        </p:txBody>
      </p:sp>
      <p:sp>
        <p:nvSpPr>
          <p:cNvPr id="41987" name="灯片编号占位符 3">
            <a:extLst>
              <a:ext uri="{FF2B5EF4-FFF2-40B4-BE49-F238E27FC236}">
                <a16:creationId xmlns:a16="http://schemas.microsoft.com/office/drawing/2014/main" id="{59B7EBB7-A357-0632-8C57-07FCF7EABB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4ACEB41-B468-41D4-9B4E-1D6652AF0C44}"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24</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1988" name="Picture 2">
            <a:extLst>
              <a:ext uri="{FF2B5EF4-FFF2-40B4-BE49-F238E27FC236}">
                <a16:creationId xmlns:a16="http://schemas.microsoft.com/office/drawing/2014/main" id="{4BF62864-09DE-8D9E-552E-5D86E5204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413"/>
            <a:ext cx="3092450" cy="273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9" name="Picture 5">
            <a:extLst>
              <a:ext uri="{FF2B5EF4-FFF2-40B4-BE49-F238E27FC236}">
                <a16:creationId xmlns:a16="http://schemas.microsoft.com/office/drawing/2014/main" id="{7BA660C7-723D-B954-EC60-FDE438F5A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22363"/>
            <a:ext cx="3424238" cy="309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990" name="TextBox 6">
            <a:extLst>
              <a:ext uri="{FF2B5EF4-FFF2-40B4-BE49-F238E27FC236}">
                <a16:creationId xmlns:a16="http://schemas.microsoft.com/office/drawing/2014/main" id="{C03A39EC-20A9-CE21-FE92-C1378E139057}"/>
              </a:ext>
            </a:extLst>
          </p:cNvPr>
          <p:cNvSpPr txBox="1">
            <a:spLocks noChangeArrowheads="1"/>
          </p:cNvSpPr>
          <p:nvPr/>
        </p:nvSpPr>
        <p:spPr bwMode="auto">
          <a:xfrm>
            <a:off x="539750" y="4221163"/>
            <a:ext cx="3570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面心立方的第一布里渊区</a:t>
            </a:r>
          </a:p>
        </p:txBody>
      </p:sp>
      <p:sp>
        <p:nvSpPr>
          <p:cNvPr id="41991" name="TextBox 10">
            <a:extLst>
              <a:ext uri="{FF2B5EF4-FFF2-40B4-BE49-F238E27FC236}">
                <a16:creationId xmlns:a16="http://schemas.microsoft.com/office/drawing/2014/main" id="{24396734-1E3A-E58C-2566-5E86D1FE3EFD}"/>
              </a:ext>
            </a:extLst>
          </p:cNvPr>
          <p:cNvSpPr txBox="1">
            <a:spLocks noChangeArrowheads="1"/>
          </p:cNvSpPr>
          <p:nvPr/>
        </p:nvSpPr>
        <p:spPr bwMode="auto">
          <a:xfrm>
            <a:off x="5106988" y="4221163"/>
            <a:ext cx="3568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体心立方的第一布里渊区</a:t>
            </a:r>
          </a:p>
        </p:txBody>
      </p:sp>
      <p:sp>
        <p:nvSpPr>
          <p:cNvPr id="30730" name="TextBox 7">
            <a:extLst>
              <a:ext uri="{FF2B5EF4-FFF2-40B4-BE49-F238E27FC236}">
                <a16:creationId xmlns:a16="http://schemas.microsoft.com/office/drawing/2014/main" id="{42407A00-3D72-E4EE-5351-5919F3202D16}"/>
              </a:ext>
            </a:extLst>
          </p:cNvPr>
          <p:cNvSpPr txBox="1">
            <a:spLocks noChangeArrowheads="1"/>
          </p:cNvSpPr>
          <p:nvPr/>
        </p:nvSpPr>
        <p:spPr bwMode="auto">
          <a:xfrm>
            <a:off x="292100" y="4821238"/>
            <a:ext cx="85677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布里渊区是根据倒格子来定义的，而倒格子基矢又是根据正格子基矢来确定的，所以布里渊区的形状取决于晶体的布拉菲格子。无论基元含有哪些原子，只要布拉菲格子相同，布里渊区的形状就相同</a:t>
            </a:r>
          </a:p>
        </p:txBody>
      </p:sp>
      <p:graphicFrame>
        <p:nvGraphicFramePr>
          <p:cNvPr id="41993" name="对象 8">
            <a:extLst>
              <a:ext uri="{FF2B5EF4-FFF2-40B4-BE49-F238E27FC236}">
                <a16:creationId xmlns:a16="http://schemas.microsoft.com/office/drawing/2014/main" id="{9E411727-1BF4-E798-BB87-C4F258F9CAED}"/>
              </a:ext>
            </a:extLst>
          </p:cNvPr>
          <p:cNvGraphicFramePr>
            <a:graphicFrameLocks noChangeAspect="1"/>
          </p:cNvGraphicFramePr>
          <p:nvPr/>
        </p:nvGraphicFramePr>
        <p:xfrm>
          <a:off x="3276600" y="1628775"/>
          <a:ext cx="1065213" cy="2663825"/>
        </p:xfrm>
        <a:graphic>
          <a:graphicData uri="http://schemas.openxmlformats.org/presentationml/2006/ole">
            <mc:AlternateContent xmlns:mc="http://schemas.openxmlformats.org/markup-compatibility/2006">
              <mc:Choice xmlns:v="urn:schemas-microsoft-com:vml" Requires="v">
                <p:oleObj name="Equation" r:id="rId4" imgW="736600" imgH="1841500" progId="Equation.DSMT4">
                  <p:embed/>
                </p:oleObj>
              </mc:Choice>
              <mc:Fallback>
                <p:oleObj name="Equation" r:id="rId4" imgW="736600" imgH="1841500" progId="Equation.DSMT4">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628775"/>
                        <a:ext cx="106521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TextBox 9">
            <a:extLst>
              <a:ext uri="{FF2B5EF4-FFF2-40B4-BE49-F238E27FC236}">
                <a16:creationId xmlns:a16="http://schemas.microsoft.com/office/drawing/2014/main" id="{85B762D6-5DDF-98FB-7D5D-8FBD873CBB11}"/>
              </a:ext>
            </a:extLst>
          </p:cNvPr>
          <p:cNvSpPr txBox="1">
            <a:spLocks noChangeArrowheads="1"/>
          </p:cNvSpPr>
          <p:nvPr/>
        </p:nvSpPr>
        <p:spPr bwMode="auto">
          <a:xfrm>
            <a:off x="2124075" y="1106488"/>
            <a:ext cx="197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400" b="1">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为单位</a:t>
            </a:r>
          </a:p>
        </p:txBody>
      </p:sp>
      <p:graphicFrame>
        <p:nvGraphicFramePr>
          <p:cNvPr id="41995" name="对象 11">
            <a:extLst>
              <a:ext uri="{FF2B5EF4-FFF2-40B4-BE49-F238E27FC236}">
                <a16:creationId xmlns:a16="http://schemas.microsoft.com/office/drawing/2014/main" id="{3F60E001-D120-9A61-0871-8329E38C3715}"/>
              </a:ext>
            </a:extLst>
          </p:cNvPr>
          <p:cNvGraphicFramePr>
            <a:graphicFrameLocks noChangeAspect="1"/>
          </p:cNvGraphicFramePr>
          <p:nvPr/>
        </p:nvGraphicFramePr>
        <p:xfrm>
          <a:off x="7740650" y="1844675"/>
          <a:ext cx="1169988" cy="1944688"/>
        </p:xfrm>
        <a:graphic>
          <a:graphicData uri="http://schemas.openxmlformats.org/presentationml/2006/ole">
            <mc:AlternateContent xmlns:mc="http://schemas.openxmlformats.org/markup-compatibility/2006">
              <mc:Choice xmlns:v="urn:schemas-microsoft-com:vml" Requires="v">
                <p:oleObj name="Equation" r:id="rId6" imgW="749300" imgH="1244600" progId="Equation.DSMT4">
                  <p:embed/>
                </p:oleObj>
              </mc:Choice>
              <mc:Fallback>
                <p:oleObj name="Equation" r:id="rId6" imgW="749300" imgH="1244600" progId="Equation.DSMT4">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0650" y="1844675"/>
                        <a:ext cx="116998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6" name="TextBox 15">
            <a:extLst>
              <a:ext uri="{FF2B5EF4-FFF2-40B4-BE49-F238E27FC236}">
                <a16:creationId xmlns:a16="http://schemas.microsoft.com/office/drawing/2014/main" id="{C967948B-884C-3DF8-4328-83306EAECC06}"/>
              </a:ext>
            </a:extLst>
          </p:cNvPr>
          <p:cNvSpPr txBox="1">
            <a:spLocks noChangeArrowheads="1"/>
          </p:cNvSpPr>
          <p:nvPr/>
        </p:nvSpPr>
        <p:spPr bwMode="auto">
          <a:xfrm>
            <a:off x="6732588" y="1095375"/>
            <a:ext cx="1976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400" b="1">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为单位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FCBEA0D0-C7A6-7182-DEDB-3EBC142366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3849A75-7F4B-4D45-A38D-A577ABEABF75}" type="slidenum">
              <a:rPr lang="en-US" altLang="zh-CN" sz="1200" smtClean="0">
                <a:latin typeface="微软雅黑" panose="020B0503020204020204" pitchFamily="34" charset="-122"/>
                <a:ea typeface="微软雅黑" panose="020B0503020204020204" pitchFamily="34" charset="-122"/>
              </a:rPr>
              <a:pPr>
                <a:spcBef>
                  <a:spcPct val="0"/>
                </a:spcBef>
                <a:buFontTx/>
                <a:buNone/>
              </a:pPr>
              <a:t>25</a:t>
            </a:fld>
            <a:endParaRPr lang="en-US" altLang="zh-CN" sz="1200">
              <a:latin typeface="微软雅黑" panose="020B0503020204020204" pitchFamily="34" charset="-122"/>
              <a:ea typeface="微软雅黑" panose="020B0503020204020204" pitchFamily="34" charset="-122"/>
            </a:endParaRPr>
          </a:p>
        </p:txBody>
      </p:sp>
      <p:sp>
        <p:nvSpPr>
          <p:cNvPr id="43011" name="Rectangle 2">
            <a:extLst>
              <a:ext uri="{FF2B5EF4-FFF2-40B4-BE49-F238E27FC236}">
                <a16:creationId xmlns:a16="http://schemas.microsoft.com/office/drawing/2014/main" id="{F1E4982A-D0C8-BC4B-F1C9-7C69E1C19732}"/>
              </a:ext>
            </a:extLst>
          </p:cNvPr>
          <p:cNvSpPr>
            <a:spLocks noGrp="1" noRot="1"/>
          </p:cNvSpPr>
          <p:nvPr>
            <p:ph type="title"/>
          </p:nvPr>
        </p:nvSpPr>
        <p:spPr>
          <a:xfrm>
            <a:off x="457200" y="341313"/>
            <a:ext cx="8229600" cy="1143000"/>
          </a:xfrm>
        </p:spPr>
        <p:txBody>
          <a:bodyPr/>
          <a:lstStyle/>
          <a:p>
            <a:pPr eaLnBrk="1" hangingPunct="1"/>
            <a:r>
              <a:rPr lang="zh-CN" altLang="en-US"/>
              <a:t>本章主要内容</a:t>
            </a:r>
          </a:p>
        </p:txBody>
      </p:sp>
      <p:sp>
        <p:nvSpPr>
          <p:cNvPr id="43012" name="Rectangle 3">
            <a:extLst>
              <a:ext uri="{FF2B5EF4-FFF2-40B4-BE49-F238E27FC236}">
                <a16:creationId xmlns:a16="http://schemas.microsoft.com/office/drawing/2014/main" id="{8CE77D3E-6F65-DFA8-00B8-6151FE5E0B91}"/>
              </a:ext>
            </a:extLst>
          </p:cNvPr>
          <p:cNvSpPr>
            <a:spLocks noGrp="1" noRot="1"/>
          </p:cNvSpPr>
          <p:nvPr>
            <p:ph type="body" idx="1"/>
          </p:nvPr>
        </p:nvSpPr>
        <p:spPr>
          <a:xfrm>
            <a:off x="457200" y="1700213"/>
            <a:ext cx="8229600" cy="4321175"/>
          </a:xfrm>
        </p:spPr>
        <p:txBody>
          <a:bodyPr/>
          <a:lstStyle/>
          <a:p>
            <a:pPr eaLnBrk="1" hangingPunct="1"/>
            <a:r>
              <a:rPr lang="zh-CN" altLang="en-US" sz="4000">
                <a:cs typeface="Times New Roman" panose="02020603050405020304" pitchFamily="18" charset="0"/>
              </a:rPr>
              <a:t>主要内容</a:t>
            </a:r>
          </a:p>
          <a:p>
            <a:pPr lvl="1" eaLnBrk="1" hangingPunct="1"/>
            <a:r>
              <a:rPr lang="en-US" altLang="zh-CN" sz="3600">
                <a:cs typeface="Times New Roman" panose="02020603050405020304" pitchFamily="18" charset="0"/>
              </a:rPr>
              <a:t>1.1 </a:t>
            </a:r>
            <a:r>
              <a:rPr lang="zh-CN" altLang="en-US" sz="3600">
                <a:cs typeface="Times New Roman" panose="02020603050405020304" pitchFamily="18" charset="0"/>
              </a:rPr>
              <a:t>晶体结构：三维周期性结构</a:t>
            </a:r>
            <a:endParaRPr lang="en-US" altLang="zh-CN" sz="3600">
              <a:cs typeface="Times New Roman" panose="02020603050405020304" pitchFamily="18" charset="0"/>
            </a:endParaRPr>
          </a:p>
          <a:p>
            <a:pPr lvl="1" eaLnBrk="1" hangingPunct="1"/>
            <a:r>
              <a:rPr lang="en-US" altLang="zh-CN" sz="3600">
                <a:cs typeface="Times New Roman" panose="02020603050405020304" pitchFamily="18" charset="0"/>
              </a:rPr>
              <a:t>1.2 </a:t>
            </a:r>
            <a:r>
              <a:rPr lang="zh-CN" altLang="en-US" sz="3600">
                <a:cs typeface="Times New Roman" panose="02020603050405020304" pitchFamily="18" charset="0"/>
              </a:rPr>
              <a:t>晶体的对称性、非晶体、准晶体</a:t>
            </a:r>
            <a:endParaRPr lang="en-US" altLang="zh-CN" sz="3600">
              <a:cs typeface="Times New Roman" panose="02020603050405020304" pitchFamily="18" charset="0"/>
            </a:endParaRPr>
          </a:p>
          <a:p>
            <a:pPr lvl="1" eaLnBrk="1" hangingPunct="1"/>
            <a:r>
              <a:rPr lang="en-US" altLang="zh-CN" sz="3600">
                <a:cs typeface="Times New Roman" panose="02020603050405020304" pitchFamily="18" charset="0"/>
              </a:rPr>
              <a:t>1.3 </a:t>
            </a:r>
            <a:r>
              <a:rPr lang="zh-CN" altLang="en-US" sz="3600">
                <a:cs typeface="Times New Roman" panose="02020603050405020304" pitchFamily="18" charset="0"/>
              </a:rPr>
              <a:t>倒格子</a:t>
            </a:r>
            <a:endParaRPr lang="en-US" altLang="zh-CN" sz="3600">
              <a:cs typeface="Times New Roman" panose="02020603050405020304" pitchFamily="18" charset="0"/>
            </a:endParaRPr>
          </a:p>
          <a:p>
            <a:pPr lvl="1" eaLnBrk="1" hangingPunct="1"/>
            <a:r>
              <a:rPr lang="en-US" altLang="zh-CN" sz="3600">
                <a:solidFill>
                  <a:srgbClr val="FF0000"/>
                </a:solidFill>
                <a:cs typeface="Times New Roman" panose="02020603050405020304" pitchFamily="18" charset="0"/>
              </a:rPr>
              <a:t>1.4 </a:t>
            </a:r>
            <a:r>
              <a:rPr lang="zh-CN" altLang="en-US" sz="3600">
                <a:solidFill>
                  <a:srgbClr val="FF0000"/>
                </a:solidFill>
                <a:cs typeface="Times New Roman" panose="02020603050405020304" pitchFamily="18" charset="0"/>
              </a:rPr>
              <a:t>晶体的</a:t>
            </a:r>
            <a:r>
              <a:rPr lang="en-US" altLang="zh-CN" sz="3600">
                <a:solidFill>
                  <a:srgbClr val="FF0000"/>
                </a:solidFill>
                <a:cs typeface="Times New Roman" panose="02020603050405020304" pitchFamily="18" charset="0"/>
              </a:rPr>
              <a:t>X</a:t>
            </a:r>
            <a:r>
              <a:rPr lang="zh-CN" altLang="en-US" sz="3600">
                <a:solidFill>
                  <a:srgbClr val="FF0000"/>
                </a:solidFill>
                <a:cs typeface="Times New Roman" panose="02020603050405020304" pitchFamily="18" charset="0"/>
              </a:rPr>
              <a:t>射线衍射</a:t>
            </a:r>
            <a:endParaRPr lang="en-US" altLang="zh-CN" sz="3600">
              <a:solidFill>
                <a:srgbClr val="FF0000"/>
              </a:solidFill>
              <a:cs typeface="Times New Roman" panose="02020603050405020304" pitchFamily="18" charset="0"/>
            </a:endParaRPr>
          </a:p>
          <a:p>
            <a:pPr lvl="1" eaLnBrk="1" hangingPunct="1"/>
            <a:r>
              <a:rPr lang="en-US" altLang="zh-CN" sz="3600">
                <a:cs typeface="Times New Roman" panose="02020603050405020304" pitchFamily="18" charset="0"/>
              </a:rPr>
              <a:t>1.5 </a:t>
            </a:r>
            <a:r>
              <a:rPr lang="zh-CN" altLang="en-US" sz="3600">
                <a:cs typeface="Times New Roman" panose="02020603050405020304" pitchFamily="18" charset="0"/>
              </a:rPr>
              <a:t>晶体中的缺陷</a:t>
            </a:r>
            <a:endParaRPr lang="en-US" altLang="zh-CN" sz="360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A10B2C5D-FE5E-7CBE-A780-9C61CF84643F}"/>
              </a:ext>
            </a:extLst>
          </p:cNvPr>
          <p:cNvSpPr>
            <a:spLocks noGrp="1" noRot="1"/>
          </p:cNvSpPr>
          <p:nvPr>
            <p:ph type="ctrTitle"/>
          </p:nvPr>
        </p:nvSpPr>
        <p:spPr/>
        <p:txBody>
          <a:bodyPr/>
          <a:lstStyle/>
          <a:p>
            <a:pPr eaLnBrk="1" hangingPunct="1"/>
            <a:r>
              <a:rPr lang="en-US" altLang="zh-CN" b="1">
                <a:solidFill>
                  <a:srgbClr val="7030A0"/>
                </a:solidFill>
                <a:cs typeface="Times New Roman" panose="02020603050405020304" pitchFamily="18" charset="0"/>
              </a:rPr>
              <a:t>1.4</a:t>
            </a:r>
            <a:r>
              <a:rPr lang="zh-CN" altLang="en-US" b="1">
                <a:solidFill>
                  <a:srgbClr val="7030A0"/>
                </a:solidFill>
                <a:cs typeface="Times New Roman" panose="02020603050405020304" pitchFamily="18" charset="0"/>
              </a:rPr>
              <a:t> 晶体的</a:t>
            </a:r>
            <a:r>
              <a:rPr lang="en-US" altLang="zh-CN" b="1">
                <a:solidFill>
                  <a:srgbClr val="7030A0"/>
                </a:solidFill>
                <a:cs typeface="Times New Roman" panose="02020603050405020304" pitchFamily="18" charset="0"/>
              </a:rPr>
              <a:t>X</a:t>
            </a:r>
            <a:r>
              <a:rPr lang="zh-CN" altLang="en-US" b="1">
                <a:solidFill>
                  <a:srgbClr val="7030A0"/>
                </a:solidFill>
                <a:cs typeface="Times New Roman" panose="02020603050405020304" pitchFamily="18" charset="0"/>
              </a:rPr>
              <a:t>射线衍射</a:t>
            </a:r>
            <a:br>
              <a:rPr lang="en-US" altLang="zh-CN" b="1">
                <a:solidFill>
                  <a:srgbClr val="7030A0"/>
                </a:solidFill>
                <a:cs typeface="Times New Roman" panose="02020603050405020304" pitchFamily="18" charset="0"/>
              </a:rPr>
            </a:br>
            <a:r>
              <a:rPr lang="zh-CN" altLang="en-US" b="1">
                <a:solidFill>
                  <a:srgbClr val="7030A0"/>
                </a:solidFill>
                <a:cs typeface="Times New Roman" panose="02020603050405020304" pitchFamily="18" charset="0"/>
              </a:rPr>
              <a:t>（</a:t>
            </a:r>
            <a:r>
              <a:rPr lang="en-US" altLang="zh-CN" b="1">
                <a:solidFill>
                  <a:srgbClr val="7030A0"/>
                </a:solidFill>
                <a:cs typeface="Times New Roman" panose="02020603050405020304" pitchFamily="18" charset="0"/>
              </a:rPr>
              <a:t>X-ray diffraction</a:t>
            </a:r>
            <a:r>
              <a:rPr lang="zh-CN" altLang="en-US" b="1">
                <a:solidFill>
                  <a:srgbClr val="7030A0"/>
                </a:solidFill>
                <a:cs typeface="Times New Roman" panose="02020603050405020304" pitchFamily="18" charset="0"/>
              </a:rPr>
              <a:t>）</a:t>
            </a:r>
            <a:br>
              <a:rPr lang="en-US" altLang="zh-CN" b="1">
                <a:solidFill>
                  <a:srgbClr val="7030A0"/>
                </a:solidFill>
                <a:cs typeface="Times New Roman" panose="02020603050405020304" pitchFamily="18" charset="0"/>
              </a:rPr>
            </a:br>
            <a:br>
              <a:rPr lang="en-US" altLang="zh-CN" sz="2800" b="1">
                <a:solidFill>
                  <a:srgbClr val="7030A0"/>
                </a:solidFill>
                <a:cs typeface="Times New Roman" panose="02020603050405020304" pitchFamily="18" charset="0"/>
              </a:rPr>
            </a:br>
            <a:r>
              <a:rPr lang="zh-CN" altLang="en-US" sz="2800" b="1">
                <a:cs typeface="Arial" panose="020B0604020202020204" pitchFamily="34" charset="0"/>
              </a:rPr>
              <a:t>教材</a:t>
            </a:r>
            <a:r>
              <a:rPr lang="en-US" altLang="zh-CN" sz="2800" b="1">
                <a:cs typeface="Arial" panose="020B0604020202020204" pitchFamily="34" charset="0"/>
              </a:rPr>
              <a:t>P26-29</a:t>
            </a:r>
            <a:endParaRPr lang="zh-CN" altLang="en-US" sz="2800" b="1">
              <a:solidFill>
                <a:srgbClr val="7030A0"/>
              </a:solidFill>
              <a:cs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7">
            <a:extLst>
              <a:ext uri="{FF2B5EF4-FFF2-40B4-BE49-F238E27FC236}">
                <a16:creationId xmlns:a16="http://schemas.microsoft.com/office/drawing/2014/main" id="{32651A4C-BAA5-BD68-65FF-BAB7DFF34E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08CA7EB-BD79-4B54-9434-FA42ED7BB891}"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27</a:t>
            </a:fld>
            <a:endParaRPr lang="en-US" altLang="zh-CN" sz="1200" b="1">
              <a:latin typeface="微软雅黑" panose="020B0503020204020204" pitchFamily="34" charset="-122"/>
              <a:ea typeface="微软雅黑" panose="020B0503020204020204" pitchFamily="34" charset="-122"/>
            </a:endParaRPr>
          </a:p>
        </p:txBody>
      </p:sp>
      <p:sp>
        <p:nvSpPr>
          <p:cNvPr id="45059" name="Rectangle 2">
            <a:extLst>
              <a:ext uri="{FF2B5EF4-FFF2-40B4-BE49-F238E27FC236}">
                <a16:creationId xmlns:a16="http://schemas.microsoft.com/office/drawing/2014/main" id="{A954C69A-78B0-BA66-487D-764BB444DDAA}"/>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晶格衍射</a:t>
            </a:r>
          </a:p>
        </p:txBody>
      </p:sp>
      <p:sp>
        <p:nvSpPr>
          <p:cNvPr id="541699" name="Rectangle 3">
            <a:extLst>
              <a:ext uri="{FF2B5EF4-FFF2-40B4-BE49-F238E27FC236}">
                <a16:creationId xmlns:a16="http://schemas.microsoft.com/office/drawing/2014/main" id="{AD126C24-5564-DDE1-44F7-C99C679EE01E}"/>
              </a:ext>
            </a:extLst>
          </p:cNvPr>
          <p:cNvSpPr>
            <a:spLocks noGrp="1" noRot="1"/>
          </p:cNvSpPr>
          <p:nvPr>
            <p:ph type="body" sz="half" idx="1"/>
          </p:nvPr>
        </p:nvSpPr>
        <p:spPr>
          <a:xfrm>
            <a:off x="457200" y="1412875"/>
            <a:ext cx="4038600" cy="4852988"/>
          </a:xfrm>
        </p:spPr>
        <p:txBody>
          <a:bodyPr/>
          <a:lstStyle/>
          <a:p>
            <a:pPr eaLnBrk="1" hangingPunct="1">
              <a:lnSpc>
                <a:spcPct val="90000"/>
              </a:lnSpc>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如何获得晶格信息？</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研究入射到晶体上的辐射束的衍射图样</a:t>
            </a:r>
          </a:p>
          <a:p>
            <a:pPr lvl="2" eaLnBrk="1" hangingPunct="1">
              <a:lnSpc>
                <a:spcPct val="9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类似光栅对光的衍射</a:t>
            </a:r>
          </a:p>
          <a:p>
            <a:pPr lvl="1" eaLnBrk="1" hangingPunct="1">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测量衍射方向和强度，通过计算机拟合分析，获得晶格信息</a:t>
            </a:r>
          </a:p>
          <a:p>
            <a:pPr eaLnBrk="1" hangingPunct="1">
              <a:lnSpc>
                <a:spcPct val="90000"/>
              </a:lnSpc>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晶格衍射的波束</a:t>
            </a:r>
          </a:p>
          <a:p>
            <a:pPr lvl="1" eaLnBrk="1" hangingPunct="1">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波长在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Å(10</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左右</a:t>
            </a:r>
          </a:p>
          <a:p>
            <a:pPr lvl="2" eaLnBrk="1" hangingPunct="1">
              <a:lnSpc>
                <a:spcPct val="90000"/>
              </a:lnSpc>
            </a:pP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射线</a:t>
            </a: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电磁波</a:t>
            </a: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a:p>
            <a:pPr lvl="2" eaLnBrk="1" hangingPunct="1">
              <a:lnSpc>
                <a:spcPct val="9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电子束</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德布罗意波</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p>
          <a:p>
            <a:pPr lvl="2" eaLnBrk="1" hangingPunct="1">
              <a:lnSpc>
                <a:spcPct val="9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中子束</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德布罗意波</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p>
          <a:p>
            <a:pPr lvl="2" eaLnBrk="1" hangingPunct="1">
              <a:lnSpc>
                <a:spcPct val="90000"/>
              </a:lnSpc>
            </a:pP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41700" name="Picture 4">
            <a:extLst>
              <a:ext uri="{FF2B5EF4-FFF2-40B4-BE49-F238E27FC236}">
                <a16:creationId xmlns:a16="http://schemas.microsoft.com/office/drawing/2014/main" id="{FED950EF-AFD3-864D-F93F-712C984436AE}"/>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921250" y="1557338"/>
            <a:ext cx="3651250" cy="2062162"/>
          </a:xfrm>
        </p:spPr>
      </p:pic>
      <p:pic>
        <p:nvPicPr>
          <p:cNvPr id="541701" name="Picture 5">
            <a:extLst>
              <a:ext uri="{FF2B5EF4-FFF2-40B4-BE49-F238E27FC236}">
                <a16:creationId xmlns:a16="http://schemas.microsoft.com/office/drawing/2014/main" id="{F667DC0F-642C-4BD6-A4FE-6495764BFD44}"/>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845050" y="3716338"/>
            <a:ext cx="4191000" cy="1741487"/>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170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41701"/>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4169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1699">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169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4169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4169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4169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41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a:extLst>
              <a:ext uri="{FF2B5EF4-FFF2-40B4-BE49-F238E27FC236}">
                <a16:creationId xmlns:a16="http://schemas.microsoft.com/office/drawing/2014/main" id="{BA51F577-5B66-46C1-6D54-138DA9518C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39692B1-3DE9-47E5-BCDD-AFE11B4EBE1C}"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28</a:t>
            </a:fld>
            <a:endParaRPr lang="en-US" altLang="zh-CN" sz="1200" b="1">
              <a:latin typeface="微软雅黑" panose="020B0503020204020204" pitchFamily="34" charset="-122"/>
              <a:ea typeface="微软雅黑" panose="020B0503020204020204" pitchFamily="34" charset="-122"/>
            </a:endParaRPr>
          </a:p>
        </p:txBody>
      </p:sp>
      <p:sp>
        <p:nvSpPr>
          <p:cNvPr id="47107" name="Rectangle 2">
            <a:extLst>
              <a:ext uri="{FF2B5EF4-FFF2-40B4-BE49-F238E27FC236}">
                <a16:creationId xmlns:a16="http://schemas.microsoft.com/office/drawing/2014/main" id="{44088141-40B6-6520-64EF-08388D4A9D7A}"/>
              </a:ext>
            </a:extLst>
          </p:cNvPr>
          <p:cNvSpPr>
            <a:spLocks noGrp="1" noRot="1"/>
          </p:cNvSpPr>
          <p:nvPr>
            <p:ph type="title"/>
          </p:nvPr>
        </p:nvSpPr>
        <p:spPr>
          <a:xfrm>
            <a:off x="301625" y="115888"/>
            <a:ext cx="8540750" cy="1143000"/>
          </a:xfrm>
        </p:spPr>
        <p:txBody>
          <a:bodyPr/>
          <a:lstStyle/>
          <a:p>
            <a:pPr eaLnBrk="1" hangingPunct="1"/>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射线介绍</a:t>
            </a:r>
          </a:p>
        </p:txBody>
      </p:sp>
      <p:sp>
        <p:nvSpPr>
          <p:cNvPr id="543747" name="Rectangle 3">
            <a:extLst>
              <a:ext uri="{FF2B5EF4-FFF2-40B4-BE49-F238E27FC236}">
                <a16:creationId xmlns:a16="http://schemas.microsoft.com/office/drawing/2014/main" id="{33B6F337-FD93-9763-7C25-9D11DF7E0812}"/>
              </a:ext>
            </a:extLst>
          </p:cNvPr>
          <p:cNvSpPr>
            <a:spLocks noGrp="1" noRot="1"/>
          </p:cNvSpPr>
          <p:nvPr>
            <p:ph type="body" sz="half" idx="1"/>
          </p:nvPr>
        </p:nvSpPr>
        <p:spPr>
          <a:xfrm>
            <a:off x="79375" y="1052513"/>
            <a:ext cx="4492625" cy="5203825"/>
          </a:xfrm>
        </p:spPr>
        <p:txBody>
          <a:bodyPr/>
          <a:lstStyle/>
          <a:p>
            <a:pPr eaLnBrk="1" hangingPunct="1">
              <a:lnSpc>
                <a:spcPct val="90000"/>
              </a:lnSpc>
            </a:pP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射线是晶体分析中最常用的辐射束</a:t>
            </a:r>
          </a:p>
          <a:p>
            <a:pPr lvl="1" eaLnBrk="1" hangingPunct="1">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电磁波，波长</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1Å</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，接近晶体的晶格常数</a:t>
            </a:r>
          </a:p>
          <a:p>
            <a:pPr lvl="2" eaLnBrk="1" hangingPunct="1">
              <a:lnSpc>
                <a:spcPct val="90000"/>
              </a:lnSpc>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晶格常数</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5.43Å</a:t>
            </a:r>
          </a:p>
          <a:p>
            <a:pPr lvl="2" eaLnBrk="1" hangingPunct="1">
              <a:lnSpc>
                <a:spcPct val="90000"/>
              </a:lnSpc>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Al</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晶格常数</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4.04Å</a:t>
            </a:r>
          </a:p>
          <a:p>
            <a:pPr lvl="2" eaLnBrk="1" hangingPunct="1">
              <a:lnSpc>
                <a:spcPct val="90000"/>
              </a:lnSpc>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Fe</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晶格常数</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2.86Å</a:t>
            </a:r>
          </a:p>
          <a:p>
            <a:pPr lvl="1" eaLnBrk="1" hangingPunct="1">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相应的能量</a:t>
            </a:r>
          </a:p>
          <a:p>
            <a:pPr lvl="2" eaLnBrk="1" hangingPunct="1">
              <a:lnSpc>
                <a:spcPct val="9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频率</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000" b="1" baseline="30000">
                <a:latin typeface="Times New Roman" panose="02020603050405020304" pitchFamily="18" charset="0"/>
                <a:ea typeface="微软雅黑" panose="020B0503020204020204" pitchFamily="34" charset="-122"/>
                <a:cs typeface="Times New Roman" panose="02020603050405020304" pitchFamily="18" charset="0"/>
              </a:rPr>
              <a:t>18</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Hz</a:t>
            </a:r>
          </a:p>
          <a:p>
            <a:pPr lvl="2" eaLnBrk="1" hangingPunct="1">
              <a:lnSpc>
                <a:spcPct val="9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光子能量</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000" b="1" baseline="3000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 eV</a:t>
            </a:r>
          </a:p>
          <a:p>
            <a:pPr eaLnBrk="1" hangingPunct="1">
              <a:lnSpc>
                <a:spcPct val="90000"/>
              </a:lnSpc>
            </a:pP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射线产生原理</a:t>
            </a:r>
          </a:p>
          <a:p>
            <a:pPr lvl="1" eaLnBrk="1" hangingPunct="1">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高能电子束轰击金属靶，能量转移到原子内层电子，电子跃迁产生</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射线</a:t>
            </a:r>
          </a:p>
        </p:txBody>
      </p:sp>
      <p:pic>
        <p:nvPicPr>
          <p:cNvPr id="543748" name="Picture 4">
            <a:extLst>
              <a:ext uri="{FF2B5EF4-FFF2-40B4-BE49-F238E27FC236}">
                <a16:creationId xmlns:a16="http://schemas.microsoft.com/office/drawing/2014/main" id="{7B1F6480-BAC5-965D-99FE-EB670122C85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45050" y="1989138"/>
            <a:ext cx="4191000" cy="2143125"/>
          </a:xfrm>
        </p:spPr>
      </p:pic>
      <p:sp>
        <p:nvSpPr>
          <p:cNvPr id="543749" name="Text Box 5">
            <a:extLst>
              <a:ext uri="{FF2B5EF4-FFF2-40B4-BE49-F238E27FC236}">
                <a16:creationId xmlns:a16="http://schemas.microsoft.com/office/drawing/2014/main" id="{151DA01B-57EA-AE35-F12C-1DA3AC1DA8DE}"/>
              </a:ext>
            </a:extLst>
          </p:cNvPr>
          <p:cNvSpPr txBox="1">
            <a:spLocks noChangeArrowheads="1"/>
          </p:cNvSpPr>
          <p:nvPr/>
        </p:nvSpPr>
        <p:spPr bwMode="auto">
          <a:xfrm>
            <a:off x="5795963" y="4508500"/>
            <a:ext cx="20875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产生</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射线的真空装置结构示意图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4374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37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4374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4374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43747">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437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374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4374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3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DF6BA88-0D96-5122-F48E-C7E3AE637481}"/>
              </a:ext>
            </a:extLst>
          </p:cNvPr>
          <p:cNvSpPr>
            <a:spLocks noGrp="1"/>
          </p:cNvSpPr>
          <p:nvPr>
            <p:ph type="title"/>
          </p:nvPr>
        </p:nvSpPr>
        <p:spPr>
          <a:xfrm>
            <a:off x="685800" y="152400"/>
            <a:ext cx="7772400" cy="1143000"/>
          </a:xfrm>
        </p:spPr>
        <p:txBody>
          <a:bodyPr/>
          <a:lstStyle/>
          <a:p>
            <a:r>
              <a:rPr lang="en-US" altLang="zh-CN" sz="4000">
                <a:latin typeface="Times New Roman" panose="02020603050405020304" pitchFamily="18" charset="0"/>
                <a:cs typeface="Times New Roman" panose="02020603050405020304" pitchFamily="18" charset="0"/>
              </a:rPr>
              <a:t>X</a:t>
            </a:r>
            <a:r>
              <a:rPr lang="zh-CN" altLang="en-US" sz="4000">
                <a:latin typeface="Times New Roman" panose="02020603050405020304" pitchFamily="18" charset="0"/>
                <a:cs typeface="Times New Roman" panose="02020603050405020304" pitchFamily="18" charset="0"/>
              </a:rPr>
              <a:t>射线衍射理论</a:t>
            </a:r>
          </a:p>
        </p:txBody>
      </p:sp>
      <p:sp>
        <p:nvSpPr>
          <p:cNvPr id="31747" name="Rectangle 3">
            <a:extLst>
              <a:ext uri="{FF2B5EF4-FFF2-40B4-BE49-F238E27FC236}">
                <a16:creationId xmlns:a16="http://schemas.microsoft.com/office/drawing/2014/main" id="{36C01A82-01C4-1309-11FE-D86EB7C081DA}"/>
              </a:ext>
            </a:extLst>
          </p:cNvPr>
          <p:cNvSpPr>
            <a:spLocks noGrp="1"/>
          </p:cNvSpPr>
          <p:nvPr>
            <p:ph type="body" idx="1"/>
          </p:nvPr>
        </p:nvSpPr>
        <p:spPr>
          <a:xfrm>
            <a:off x="685800" y="1700213"/>
            <a:ext cx="7772400" cy="4679950"/>
          </a:xfrm>
        </p:spPr>
        <p:txBody>
          <a:bodyPr/>
          <a:lstStyle/>
          <a:p>
            <a:pPr eaLnBrk="1"/>
            <a:r>
              <a:rPr lang="zh-CN" altLang="en-US">
                <a:solidFill>
                  <a:schemeClr val="tx1"/>
                </a:solidFill>
                <a:latin typeface="Times New Roman" panose="02020603050405020304" pitchFamily="18" charset="0"/>
                <a:cs typeface="Times New Roman" panose="02020603050405020304" pitchFamily="18" charset="0"/>
              </a:rPr>
              <a:t>单个原子对</a:t>
            </a:r>
            <a:r>
              <a:rPr lang="en-US" altLang="zh-CN">
                <a:solidFill>
                  <a:schemeClr val="tx1"/>
                </a:solidFill>
                <a:latin typeface="Times New Roman" panose="02020603050405020304" pitchFamily="18" charset="0"/>
                <a:cs typeface="Times New Roman" panose="02020603050405020304" pitchFamily="18" charset="0"/>
              </a:rPr>
              <a:t>X</a:t>
            </a:r>
            <a:r>
              <a:rPr lang="zh-CN" altLang="zh-CN">
                <a:solidFill>
                  <a:schemeClr val="tx1"/>
                </a:solidFill>
                <a:latin typeface="Times New Roman" panose="02020603050405020304" pitchFamily="18" charset="0"/>
                <a:cs typeface="Times New Roman" panose="02020603050405020304" pitchFamily="18" charset="0"/>
              </a:rPr>
              <a:t>射线的</a:t>
            </a:r>
            <a:r>
              <a:rPr lang="zh-CN" altLang="en-US">
                <a:solidFill>
                  <a:srgbClr val="0000FF"/>
                </a:solidFill>
                <a:latin typeface="Times New Roman" panose="02020603050405020304" pitchFamily="18" charset="0"/>
                <a:cs typeface="Times New Roman" panose="02020603050405020304" pitchFamily="18" charset="0"/>
              </a:rPr>
              <a:t>相干散射</a:t>
            </a:r>
            <a:r>
              <a:rPr lang="zh-CN" altLang="en-US">
                <a:solidFill>
                  <a:schemeClr val="tx1"/>
                </a:solidFill>
                <a:latin typeface="Times New Roman" panose="02020603050405020304" pitchFamily="18" charset="0"/>
                <a:cs typeface="Times New Roman" panose="02020603050405020304" pitchFamily="18" charset="0"/>
              </a:rPr>
              <a:t>（主要是原子中的电子，不改变入射</a:t>
            </a:r>
            <a:r>
              <a:rPr lang="en-US" altLang="zh-CN">
                <a:solidFill>
                  <a:schemeClr val="tx1"/>
                </a:solidFill>
                <a:latin typeface="Times New Roman" panose="02020603050405020304" pitchFamily="18" charset="0"/>
                <a:cs typeface="Times New Roman" panose="02020603050405020304" pitchFamily="18" charset="0"/>
              </a:rPr>
              <a:t>X</a:t>
            </a:r>
            <a:r>
              <a:rPr lang="zh-CN" altLang="en-US">
                <a:solidFill>
                  <a:schemeClr val="tx1"/>
                </a:solidFill>
                <a:latin typeface="Times New Roman" panose="02020603050405020304" pitchFamily="18" charset="0"/>
                <a:cs typeface="Times New Roman" panose="02020603050405020304" pitchFamily="18" charset="0"/>
              </a:rPr>
              <a:t>射线的波长，只改变其方向）</a:t>
            </a:r>
            <a:endParaRPr lang="en-US" altLang="zh-CN">
              <a:solidFill>
                <a:schemeClr val="tx1"/>
              </a:solidFill>
              <a:latin typeface="Times New Roman" panose="02020603050405020304" pitchFamily="18" charset="0"/>
              <a:cs typeface="Times New Roman" panose="02020603050405020304" pitchFamily="18" charset="0"/>
            </a:endParaRPr>
          </a:p>
          <a:p>
            <a:pPr eaLnBrk="1"/>
            <a:r>
              <a:rPr lang="en-US" altLang="zh-CN">
                <a:solidFill>
                  <a:schemeClr val="tx1"/>
                </a:solidFill>
                <a:latin typeface="Times New Roman" panose="02020603050405020304" pitchFamily="18" charset="0"/>
                <a:cs typeface="Times New Roman" panose="02020603050405020304" pitchFamily="18" charset="0"/>
              </a:rPr>
              <a:t>X</a:t>
            </a:r>
            <a:r>
              <a:rPr lang="zh-CN" altLang="en-US">
                <a:solidFill>
                  <a:schemeClr val="tx1"/>
                </a:solidFill>
                <a:latin typeface="Times New Roman" panose="02020603050405020304" pitchFamily="18" charset="0"/>
                <a:cs typeface="Times New Roman" panose="02020603050405020304" pitchFamily="18" charset="0"/>
              </a:rPr>
              <a:t>射线的衍射（</a:t>
            </a:r>
            <a:r>
              <a:rPr lang="zh-CN" altLang="en-US">
                <a:solidFill>
                  <a:srgbClr val="0000FF"/>
                </a:solidFill>
                <a:latin typeface="Times New Roman" panose="02020603050405020304" pitchFamily="18" charset="0"/>
                <a:cs typeface="Times New Roman" panose="02020603050405020304" pitchFamily="18" charset="0"/>
              </a:rPr>
              <a:t>散射线之间的干涉</a:t>
            </a:r>
            <a:r>
              <a:rPr lang="zh-CN" altLang="en-US">
                <a:solidFill>
                  <a:schemeClr val="tx1"/>
                </a:solidFill>
                <a:latin typeface="Times New Roman" panose="02020603050405020304" pitchFamily="18" charset="0"/>
                <a:cs typeface="Times New Roman" panose="02020603050405020304" pitchFamily="18" charset="0"/>
              </a:rPr>
              <a:t>）</a:t>
            </a:r>
          </a:p>
          <a:p>
            <a:pPr lvl="1" eaLnBrk="1"/>
            <a:r>
              <a:rPr lang="zh-CN" altLang="en-US">
                <a:latin typeface="Times New Roman" panose="02020603050405020304" pitchFamily="18" charset="0"/>
                <a:cs typeface="Times New Roman" panose="02020603050405020304" pitchFamily="18" charset="0"/>
              </a:rPr>
              <a:t>周期排列的晶体原子对</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射线的相干散射波，在特定方向上的相长干涉现象</a:t>
            </a:r>
            <a:endParaRPr lang="en-US" altLang="zh-CN">
              <a:latin typeface="Times New Roman" panose="02020603050405020304" pitchFamily="18" charset="0"/>
              <a:cs typeface="Times New Roman" panose="02020603050405020304" pitchFamily="18" charset="0"/>
            </a:endParaRPr>
          </a:p>
          <a:p>
            <a:pPr eaLnBrk="1"/>
            <a:r>
              <a:rPr lang="zh-CN" altLang="en-US">
                <a:solidFill>
                  <a:schemeClr val="tx1"/>
                </a:solidFill>
                <a:latin typeface="Times New Roman" panose="02020603050405020304" pitchFamily="18" charset="0"/>
                <a:cs typeface="Times New Roman" panose="02020603050405020304" pitchFamily="18" charset="0"/>
              </a:rPr>
              <a:t>本课程只考虑立方晶系布拉菲格子的衍射</a:t>
            </a:r>
          </a:p>
        </p:txBody>
      </p:sp>
      <p:sp>
        <p:nvSpPr>
          <p:cNvPr id="49156" name="灯片编号占位符 4">
            <a:extLst>
              <a:ext uri="{FF2B5EF4-FFF2-40B4-BE49-F238E27FC236}">
                <a16:creationId xmlns:a16="http://schemas.microsoft.com/office/drawing/2014/main" id="{456DB29D-857B-38AE-0A21-9AE9B8B36C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D862A1E-AF30-4795-B745-0200EC18A189}" type="slidenum">
              <a:rPr lang="en-US" altLang="zh-CN" sz="1200" smtClean="0">
                <a:latin typeface="微软雅黑" panose="020B0503020204020204" pitchFamily="34" charset="-122"/>
                <a:ea typeface="微软雅黑" panose="020B0503020204020204" pitchFamily="34" charset="-122"/>
              </a:rPr>
              <a:pPr>
                <a:spcBef>
                  <a:spcPct val="0"/>
                </a:spcBef>
                <a:buFontTx/>
                <a:buNone/>
              </a:pPr>
              <a:t>29</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9C05ED5C-0AE2-3F2D-0A0A-BACFC7FA98BC}"/>
              </a:ext>
            </a:extLst>
          </p:cNvPr>
          <p:cNvSpPr>
            <a:spLocks noGrp="1"/>
          </p:cNvSpPr>
          <p:nvPr>
            <p:ph type="title"/>
          </p:nvPr>
        </p:nvSpPr>
        <p:spPr/>
        <p:txBody>
          <a:bodyPr/>
          <a:lstStyle/>
          <a:p>
            <a:r>
              <a:rPr lang="zh-CN" altLang="en-US"/>
              <a:t>复习</a:t>
            </a:r>
          </a:p>
        </p:txBody>
      </p:sp>
      <p:sp>
        <p:nvSpPr>
          <p:cNvPr id="3" name="内容占位符 2">
            <a:extLst>
              <a:ext uri="{FF2B5EF4-FFF2-40B4-BE49-F238E27FC236}">
                <a16:creationId xmlns:a16="http://schemas.microsoft.com/office/drawing/2014/main" id="{A62F02A8-E82A-D91F-01B4-505592D59DA6}"/>
              </a:ext>
            </a:extLst>
          </p:cNvPr>
          <p:cNvSpPr>
            <a:spLocks noGrp="1" noRot="1" noChangeAspect="1" noMove="1" noResize="1" noEditPoints="1" noAdjustHandles="1" noChangeArrowheads="1" noChangeShapeType="1" noTextEdit="1"/>
          </p:cNvSpPr>
          <p:nvPr>
            <p:ph idx="1"/>
          </p:nvPr>
        </p:nvSpPr>
        <p:spPr>
          <a:xfrm>
            <a:off x="457200" y="1417638"/>
            <a:ext cx="8229600" cy="4819674"/>
          </a:xfrm>
          <a:blipFill>
            <a:blip r:embed="rId2"/>
            <a:stretch>
              <a:fillRect l="-1704" t="-1646" b="-2405"/>
            </a:stretch>
          </a:blipFill>
        </p:spPr>
        <p:txBody>
          <a:bodyPr/>
          <a:lstStyle/>
          <a:p>
            <a:pPr>
              <a:defRPr/>
            </a:pPr>
            <a:r>
              <a:rPr lang="zh-CN" altLang="en-US">
                <a:noFill/>
              </a:rPr>
              <a:t> </a:t>
            </a:r>
          </a:p>
        </p:txBody>
      </p:sp>
      <p:sp>
        <p:nvSpPr>
          <p:cNvPr id="18436" name="灯片编号占位符 3">
            <a:extLst>
              <a:ext uri="{FF2B5EF4-FFF2-40B4-BE49-F238E27FC236}">
                <a16:creationId xmlns:a16="http://schemas.microsoft.com/office/drawing/2014/main" id="{298D59C6-079C-46E1-D64C-9E79230741E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C732620-7F81-4D6A-9E04-100C23C9F648}" type="slidenum">
              <a:rPr lang="en-US" altLang="zh-CN" sz="1200" smtClean="0">
                <a:latin typeface="微软雅黑" panose="020B0503020204020204" pitchFamily="34" charset="-122"/>
                <a:ea typeface="微软雅黑" panose="020B0503020204020204" pitchFamily="34" charset="-122"/>
              </a:rPr>
              <a:pPr>
                <a:spcBef>
                  <a:spcPct val="0"/>
                </a:spcBef>
                <a:buFontTx/>
                <a:buNone/>
              </a:pPr>
              <a:t>3</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E007FC02-1FED-E65C-C0B9-2FBDB27E7A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83F58CB-8DB0-40D5-98C2-3818D7D1E5A8}"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30</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79" name="标题 1">
            <a:extLst>
              <a:ext uri="{FF2B5EF4-FFF2-40B4-BE49-F238E27FC236}">
                <a16:creationId xmlns:a16="http://schemas.microsoft.com/office/drawing/2014/main" id="{5BFF39C2-23C0-1E31-9FC9-8B5385421221}"/>
              </a:ext>
            </a:extLst>
          </p:cNvPr>
          <p:cNvSpPr txBox="1">
            <a:spLocks/>
          </p:cNvSpPr>
          <p:nvPr/>
        </p:nvSpPr>
        <p:spPr bwMode="auto">
          <a:xfrm>
            <a:off x="0" y="260350"/>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简单立方晶格衍射的矢量表达</a:t>
            </a:r>
            <a:endPar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ct val="0"/>
              </a:spcBef>
              <a:buFontTx/>
              <a:buNone/>
            </a:pP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劳埃方程</a:t>
            </a:r>
            <a:endParaRPr lang="zh-CN" altLang="en-US" sz="40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80" name="Rectangle 8">
            <a:extLst>
              <a:ext uri="{FF2B5EF4-FFF2-40B4-BE49-F238E27FC236}">
                <a16:creationId xmlns:a16="http://schemas.microsoft.com/office/drawing/2014/main" id="{DBA6FC97-3534-1624-BDD6-DB38FCE18C7E}"/>
              </a:ext>
            </a:extLst>
          </p:cNvPr>
          <p:cNvSpPr>
            <a:spLocks noRot="1" noChangeArrowheads="1"/>
          </p:cNvSpPr>
          <p:nvPr/>
        </p:nvSpPr>
        <p:spPr bwMode="auto">
          <a:xfrm>
            <a:off x="293688" y="1328738"/>
            <a:ext cx="6953250" cy="576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为原点，</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为晶格中任一格点，其位移矢量为：</a:t>
            </a:r>
          </a:p>
        </p:txBody>
      </p:sp>
      <p:graphicFrame>
        <p:nvGraphicFramePr>
          <p:cNvPr id="50181" name="Object 4">
            <a:extLst>
              <a:ext uri="{FF2B5EF4-FFF2-40B4-BE49-F238E27FC236}">
                <a16:creationId xmlns:a16="http://schemas.microsoft.com/office/drawing/2014/main" id="{011E57C7-C6CA-9DF5-04F1-8D17D7512634}"/>
              </a:ext>
            </a:extLst>
          </p:cNvPr>
          <p:cNvGraphicFramePr>
            <a:graphicFrameLocks noChangeAspect="1"/>
          </p:cNvGraphicFramePr>
          <p:nvPr/>
        </p:nvGraphicFramePr>
        <p:xfrm>
          <a:off x="2051050" y="1773238"/>
          <a:ext cx="3384550" cy="620712"/>
        </p:xfrm>
        <a:graphic>
          <a:graphicData uri="http://schemas.openxmlformats.org/presentationml/2006/ole">
            <mc:AlternateContent xmlns:mc="http://schemas.openxmlformats.org/markup-compatibility/2006">
              <mc:Choice xmlns:v="urn:schemas-microsoft-com:vml" Requires="v">
                <p:oleObj name="公式" r:id="rId2" imgW="1244600" imgH="228600" progId="Equation.3">
                  <p:embed/>
                </p:oleObj>
              </mc:Choice>
              <mc:Fallback>
                <p:oleObj name="公式" r:id="rId2" imgW="12446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773238"/>
                        <a:ext cx="33845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7">
            <a:extLst>
              <a:ext uri="{FF2B5EF4-FFF2-40B4-BE49-F238E27FC236}">
                <a16:creationId xmlns:a16="http://schemas.microsoft.com/office/drawing/2014/main" id="{F4447D53-7374-2BAD-92F0-313535FBBBAF}"/>
              </a:ext>
            </a:extLst>
          </p:cNvPr>
          <p:cNvGrpSpPr>
            <a:grpSpLocks/>
          </p:cNvGrpSpPr>
          <p:nvPr/>
        </p:nvGrpSpPr>
        <p:grpSpPr bwMode="auto">
          <a:xfrm>
            <a:off x="4930775" y="2997200"/>
            <a:ext cx="4114800" cy="2530475"/>
            <a:chOff x="2834" y="2069"/>
            <a:chExt cx="2592" cy="1594"/>
          </a:xfrm>
        </p:grpSpPr>
        <p:grpSp>
          <p:nvGrpSpPr>
            <p:cNvPr id="50198" name="Group 8">
              <a:extLst>
                <a:ext uri="{FF2B5EF4-FFF2-40B4-BE49-F238E27FC236}">
                  <a16:creationId xmlns:a16="http://schemas.microsoft.com/office/drawing/2014/main" id="{40507D8A-662B-BC8B-379D-9ADA75C7C6D8}"/>
                </a:ext>
              </a:extLst>
            </p:cNvPr>
            <p:cNvGrpSpPr>
              <a:grpSpLocks/>
            </p:cNvGrpSpPr>
            <p:nvPr/>
          </p:nvGrpSpPr>
          <p:grpSpPr bwMode="auto">
            <a:xfrm>
              <a:off x="2984" y="2069"/>
              <a:ext cx="2345" cy="1594"/>
              <a:chOff x="2984" y="2069"/>
              <a:chExt cx="2345" cy="1594"/>
            </a:xfrm>
          </p:grpSpPr>
          <p:grpSp>
            <p:nvGrpSpPr>
              <p:cNvPr id="50202" name="Group 9">
                <a:extLst>
                  <a:ext uri="{FF2B5EF4-FFF2-40B4-BE49-F238E27FC236}">
                    <a16:creationId xmlns:a16="http://schemas.microsoft.com/office/drawing/2014/main" id="{1DBBAEB0-48DC-1CC9-A4ED-F2241A39FA8A}"/>
                  </a:ext>
                </a:extLst>
              </p:cNvPr>
              <p:cNvGrpSpPr>
                <a:grpSpLocks/>
              </p:cNvGrpSpPr>
              <p:nvPr/>
            </p:nvGrpSpPr>
            <p:grpSpPr bwMode="auto">
              <a:xfrm>
                <a:off x="3016" y="2069"/>
                <a:ext cx="2313" cy="1407"/>
                <a:chOff x="3016" y="2205"/>
                <a:chExt cx="2313" cy="1407"/>
              </a:xfrm>
            </p:grpSpPr>
            <p:sp>
              <p:nvSpPr>
                <p:cNvPr id="50210" name="Line 10">
                  <a:extLst>
                    <a:ext uri="{FF2B5EF4-FFF2-40B4-BE49-F238E27FC236}">
                      <a16:creationId xmlns:a16="http://schemas.microsoft.com/office/drawing/2014/main" id="{31404BEE-2E55-395D-8E1B-6BE4356E3CED}"/>
                    </a:ext>
                  </a:extLst>
                </p:cNvPr>
                <p:cNvSpPr>
                  <a:spLocks noChangeShapeType="1"/>
                </p:cNvSpPr>
                <p:nvPr/>
              </p:nvSpPr>
              <p:spPr bwMode="auto">
                <a:xfrm>
                  <a:off x="3016" y="2205"/>
                  <a:ext cx="998" cy="90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1" name="Line 11">
                  <a:extLst>
                    <a:ext uri="{FF2B5EF4-FFF2-40B4-BE49-F238E27FC236}">
                      <a16:creationId xmlns:a16="http://schemas.microsoft.com/office/drawing/2014/main" id="{6EFB4B8F-F29A-D4C0-E863-3DED859AFAF4}"/>
                    </a:ext>
                  </a:extLst>
                </p:cNvPr>
                <p:cNvSpPr>
                  <a:spLocks noChangeShapeType="1"/>
                </p:cNvSpPr>
                <p:nvPr/>
              </p:nvSpPr>
              <p:spPr bwMode="auto">
                <a:xfrm>
                  <a:off x="3031" y="2704"/>
                  <a:ext cx="998" cy="90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2" name="Line 12">
                  <a:extLst>
                    <a:ext uri="{FF2B5EF4-FFF2-40B4-BE49-F238E27FC236}">
                      <a16:creationId xmlns:a16="http://schemas.microsoft.com/office/drawing/2014/main" id="{815CD409-761E-2352-584E-59F2A18BFFCB}"/>
                    </a:ext>
                  </a:extLst>
                </p:cNvPr>
                <p:cNvSpPr>
                  <a:spLocks noChangeShapeType="1"/>
                </p:cNvSpPr>
                <p:nvPr/>
              </p:nvSpPr>
              <p:spPr bwMode="auto">
                <a:xfrm flipH="1">
                  <a:off x="3742" y="3113"/>
                  <a:ext cx="272" cy="272"/>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3" name="Line 13">
                  <a:extLst>
                    <a:ext uri="{FF2B5EF4-FFF2-40B4-BE49-F238E27FC236}">
                      <a16:creationId xmlns:a16="http://schemas.microsoft.com/office/drawing/2014/main" id="{6B9F770D-6214-FA24-EEB7-067C6425D692}"/>
                    </a:ext>
                  </a:extLst>
                </p:cNvPr>
                <p:cNvSpPr>
                  <a:spLocks noChangeShapeType="1"/>
                </p:cNvSpPr>
                <p:nvPr/>
              </p:nvSpPr>
              <p:spPr bwMode="auto">
                <a:xfrm flipH="1">
                  <a:off x="4014" y="2568"/>
                  <a:ext cx="1315" cy="545"/>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4" name="Line 14">
                  <a:extLst>
                    <a:ext uri="{FF2B5EF4-FFF2-40B4-BE49-F238E27FC236}">
                      <a16:creationId xmlns:a16="http://schemas.microsoft.com/office/drawing/2014/main" id="{CC398DB7-690E-9F24-412C-5912E3DC585E}"/>
                    </a:ext>
                  </a:extLst>
                </p:cNvPr>
                <p:cNvSpPr>
                  <a:spLocks noChangeShapeType="1"/>
                </p:cNvSpPr>
                <p:nvPr/>
              </p:nvSpPr>
              <p:spPr bwMode="auto">
                <a:xfrm rot="17740096" flipH="1">
                  <a:off x="3923" y="3158"/>
                  <a:ext cx="317" cy="318"/>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5" name="Line 15">
                  <a:extLst>
                    <a:ext uri="{FF2B5EF4-FFF2-40B4-BE49-F238E27FC236}">
                      <a16:creationId xmlns:a16="http://schemas.microsoft.com/office/drawing/2014/main" id="{0EEB9FC3-9ABC-1277-B70B-0E1FA9EDDD76}"/>
                    </a:ext>
                  </a:extLst>
                </p:cNvPr>
                <p:cNvSpPr>
                  <a:spLocks noChangeShapeType="1"/>
                </p:cNvSpPr>
                <p:nvPr/>
              </p:nvSpPr>
              <p:spPr bwMode="auto">
                <a:xfrm flipH="1">
                  <a:off x="4014" y="3067"/>
                  <a:ext cx="1315" cy="545"/>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6" name="Line 16">
                  <a:extLst>
                    <a:ext uri="{FF2B5EF4-FFF2-40B4-BE49-F238E27FC236}">
                      <a16:creationId xmlns:a16="http://schemas.microsoft.com/office/drawing/2014/main" id="{703FA4FE-70F6-BF11-68F3-49BB946A910C}"/>
                    </a:ext>
                  </a:extLst>
                </p:cNvPr>
                <p:cNvSpPr>
                  <a:spLocks noChangeShapeType="1"/>
                </p:cNvSpPr>
                <p:nvPr/>
              </p:nvSpPr>
              <p:spPr bwMode="auto">
                <a:xfrm flipV="1">
                  <a:off x="4014" y="3113"/>
                  <a:ext cx="0" cy="499"/>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7" name="Line 17">
                  <a:extLst>
                    <a:ext uri="{FF2B5EF4-FFF2-40B4-BE49-F238E27FC236}">
                      <a16:creationId xmlns:a16="http://schemas.microsoft.com/office/drawing/2014/main" id="{1F2C9BC1-753C-C768-4520-18009429659C}"/>
                    </a:ext>
                  </a:extLst>
                </p:cNvPr>
                <p:cNvSpPr>
                  <a:spLocks noChangeShapeType="1"/>
                </p:cNvSpPr>
                <p:nvPr/>
              </p:nvSpPr>
              <p:spPr bwMode="auto">
                <a:xfrm>
                  <a:off x="3386" y="2539"/>
                  <a:ext cx="317" cy="28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8" name="Line 18">
                  <a:extLst>
                    <a:ext uri="{FF2B5EF4-FFF2-40B4-BE49-F238E27FC236}">
                      <a16:creationId xmlns:a16="http://schemas.microsoft.com/office/drawing/2014/main" id="{A585CA88-73FE-4792-F77A-D61707C612EB}"/>
                    </a:ext>
                  </a:extLst>
                </p:cNvPr>
                <p:cNvSpPr>
                  <a:spLocks noChangeShapeType="1"/>
                </p:cNvSpPr>
                <p:nvPr/>
              </p:nvSpPr>
              <p:spPr bwMode="auto">
                <a:xfrm>
                  <a:off x="3288" y="2936"/>
                  <a:ext cx="136" cy="13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19" name="Line 19">
                  <a:extLst>
                    <a:ext uri="{FF2B5EF4-FFF2-40B4-BE49-F238E27FC236}">
                      <a16:creationId xmlns:a16="http://schemas.microsoft.com/office/drawing/2014/main" id="{A4EE35E1-565A-6950-ABD3-87A021B061BC}"/>
                    </a:ext>
                  </a:extLst>
                </p:cNvPr>
                <p:cNvSpPr>
                  <a:spLocks noChangeShapeType="1"/>
                </p:cNvSpPr>
                <p:nvPr/>
              </p:nvSpPr>
              <p:spPr bwMode="auto">
                <a:xfrm flipV="1">
                  <a:off x="4241" y="2840"/>
                  <a:ext cx="408" cy="18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220" name="Line 20">
                  <a:extLst>
                    <a:ext uri="{FF2B5EF4-FFF2-40B4-BE49-F238E27FC236}">
                      <a16:creationId xmlns:a16="http://schemas.microsoft.com/office/drawing/2014/main" id="{FA18B6B8-C3EF-F075-6E78-BAE59CD50DBB}"/>
                    </a:ext>
                  </a:extLst>
                </p:cNvPr>
                <p:cNvSpPr>
                  <a:spLocks noChangeShapeType="1"/>
                </p:cNvSpPr>
                <p:nvPr/>
              </p:nvSpPr>
              <p:spPr bwMode="auto">
                <a:xfrm flipV="1">
                  <a:off x="4377" y="3282"/>
                  <a:ext cx="408" cy="18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50203" name="Text Box 21">
                <a:extLst>
                  <a:ext uri="{FF2B5EF4-FFF2-40B4-BE49-F238E27FC236}">
                    <a16:creationId xmlns:a16="http://schemas.microsoft.com/office/drawing/2014/main" id="{25C2424A-5C47-92C0-4DFF-B8B3A5C405AA}"/>
                  </a:ext>
                </a:extLst>
              </p:cNvPr>
              <p:cNvSpPr txBox="1">
                <a:spLocks noChangeArrowheads="1"/>
              </p:cNvSpPr>
              <p:nvPr/>
            </p:nvSpPr>
            <p:spPr bwMode="auto">
              <a:xfrm>
                <a:off x="2984" y="2750"/>
                <a:ext cx="2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0204" name="Text Box 22">
                <a:extLst>
                  <a:ext uri="{FF2B5EF4-FFF2-40B4-BE49-F238E27FC236}">
                    <a16:creationId xmlns:a16="http://schemas.microsoft.com/office/drawing/2014/main" id="{3DD27A6F-E811-670D-6C68-D2AF50853A74}"/>
                  </a:ext>
                </a:extLst>
              </p:cNvPr>
              <p:cNvSpPr txBox="1">
                <a:spLocks noChangeArrowheads="1"/>
              </p:cNvSpPr>
              <p:nvPr/>
            </p:nvSpPr>
            <p:spPr bwMode="auto">
              <a:xfrm>
                <a:off x="4740" y="3203"/>
                <a:ext cx="2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0205" name="Text Box 23">
                <a:extLst>
                  <a:ext uri="{FF2B5EF4-FFF2-40B4-BE49-F238E27FC236}">
                    <a16:creationId xmlns:a16="http://schemas.microsoft.com/office/drawing/2014/main" id="{48B6AD11-CDAA-CFA2-2624-69CD792C5252}"/>
                  </a:ext>
                </a:extLst>
              </p:cNvPr>
              <p:cNvSpPr txBox="1">
                <a:spLocks noChangeArrowheads="1"/>
              </p:cNvSpPr>
              <p:nvPr/>
            </p:nvSpPr>
            <p:spPr bwMode="auto">
              <a:xfrm>
                <a:off x="3923" y="2604"/>
                <a:ext cx="21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6" name="Text Box 24">
                <a:extLst>
                  <a:ext uri="{FF2B5EF4-FFF2-40B4-BE49-F238E27FC236}">
                    <a16:creationId xmlns:a16="http://schemas.microsoft.com/office/drawing/2014/main" id="{60EA9F95-D4B7-F54B-B017-470DB88F79D1}"/>
                  </a:ext>
                </a:extLst>
              </p:cNvPr>
              <p:cNvSpPr txBox="1">
                <a:spLocks noChangeArrowheads="1"/>
              </p:cNvSpPr>
              <p:nvPr/>
            </p:nvSpPr>
            <p:spPr bwMode="auto">
              <a:xfrm>
                <a:off x="3470" y="3203"/>
                <a:ext cx="21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C</a:t>
                </a:r>
                <a:endPar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7" name="Text Box 25">
                <a:extLst>
                  <a:ext uri="{FF2B5EF4-FFF2-40B4-BE49-F238E27FC236}">
                    <a16:creationId xmlns:a16="http://schemas.microsoft.com/office/drawing/2014/main" id="{CA6EF4CE-F946-88E5-A035-B0351A3264F7}"/>
                  </a:ext>
                </a:extLst>
              </p:cNvPr>
              <p:cNvSpPr txBox="1">
                <a:spLocks noChangeArrowheads="1"/>
              </p:cNvSpPr>
              <p:nvPr/>
            </p:nvSpPr>
            <p:spPr bwMode="auto">
              <a:xfrm>
                <a:off x="3606" y="3410"/>
                <a:ext cx="6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50208" name="Text Box 26">
                <a:extLst>
                  <a:ext uri="{FF2B5EF4-FFF2-40B4-BE49-F238E27FC236}">
                    <a16:creationId xmlns:a16="http://schemas.microsoft.com/office/drawing/2014/main" id="{5AF47B5A-D88B-00AF-6C42-DD13C164DAB6}"/>
                  </a:ext>
                </a:extLst>
              </p:cNvPr>
              <p:cNvSpPr txBox="1">
                <a:spLocks noChangeArrowheads="1"/>
              </p:cNvSpPr>
              <p:nvPr/>
            </p:nvSpPr>
            <p:spPr bwMode="auto">
              <a:xfrm>
                <a:off x="4059" y="3375"/>
                <a:ext cx="2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D</a:t>
                </a:r>
                <a:endPar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9" name="Text Box 27">
                <a:extLst>
                  <a:ext uri="{FF2B5EF4-FFF2-40B4-BE49-F238E27FC236}">
                    <a16:creationId xmlns:a16="http://schemas.microsoft.com/office/drawing/2014/main" id="{FD06012A-C231-466D-D390-1E00AA38D2C0}"/>
                  </a:ext>
                </a:extLst>
              </p:cNvPr>
              <p:cNvSpPr txBox="1">
                <a:spLocks noChangeArrowheads="1"/>
              </p:cNvSpPr>
              <p:nvPr/>
            </p:nvSpPr>
            <p:spPr bwMode="auto">
              <a:xfrm>
                <a:off x="3833" y="3430"/>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O</a:t>
                </a:r>
                <a:endPar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0199" name="Text Box 28">
              <a:extLst>
                <a:ext uri="{FF2B5EF4-FFF2-40B4-BE49-F238E27FC236}">
                  <a16:creationId xmlns:a16="http://schemas.microsoft.com/office/drawing/2014/main" id="{5A4FE320-F52E-B4F1-2CFC-6EED86FD47D2}"/>
                </a:ext>
              </a:extLst>
            </p:cNvPr>
            <p:cNvSpPr txBox="1">
              <a:spLocks noChangeArrowheads="1"/>
            </p:cNvSpPr>
            <p:nvPr/>
          </p:nvSpPr>
          <p:spPr bwMode="auto">
            <a:xfrm>
              <a:off x="4104" y="2922"/>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1800" b="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0200" name="Text Box 29">
              <a:extLst>
                <a:ext uri="{FF2B5EF4-FFF2-40B4-BE49-F238E27FC236}">
                  <a16:creationId xmlns:a16="http://schemas.microsoft.com/office/drawing/2014/main" id="{2A2913D1-1FB5-4470-9FE8-B10C5265C2F1}"/>
                </a:ext>
              </a:extLst>
            </p:cNvPr>
            <p:cNvSpPr txBox="1">
              <a:spLocks noChangeArrowheads="1"/>
            </p:cNvSpPr>
            <p:nvPr/>
          </p:nvSpPr>
          <p:spPr bwMode="auto">
            <a:xfrm>
              <a:off x="2834" y="2251"/>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入射</a:t>
              </a:r>
            </a:p>
          </p:txBody>
        </p:sp>
        <p:sp>
          <p:nvSpPr>
            <p:cNvPr id="50201" name="Text Box 30">
              <a:extLst>
                <a:ext uri="{FF2B5EF4-FFF2-40B4-BE49-F238E27FC236}">
                  <a16:creationId xmlns:a16="http://schemas.microsoft.com/office/drawing/2014/main" id="{1799D2BF-8B8A-6424-2F49-E932C7133C2D}"/>
                </a:ext>
              </a:extLst>
            </p:cNvPr>
            <p:cNvSpPr txBox="1">
              <a:spLocks noChangeArrowheads="1"/>
            </p:cNvSpPr>
            <p:nvPr/>
          </p:nvSpPr>
          <p:spPr bwMode="auto">
            <a:xfrm>
              <a:off x="4920" y="2160"/>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散射</a:t>
              </a:r>
            </a:p>
          </p:txBody>
        </p:sp>
      </p:grpSp>
      <p:sp>
        <p:nvSpPr>
          <p:cNvPr id="50183" name="Rectangle 31">
            <a:extLst>
              <a:ext uri="{FF2B5EF4-FFF2-40B4-BE49-F238E27FC236}">
                <a16:creationId xmlns:a16="http://schemas.microsoft.com/office/drawing/2014/main" id="{52EB1978-8290-F8AD-9815-58F704072B7F}"/>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0184" name="Rectangle 33">
            <a:extLst>
              <a:ext uri="{FF2B5EF4-FFF2-40B4-BE49-F238E27FC236}">
                <a16:creationId xmlns:a16="http://schemas.microsoft.com/office/drawing/2014/main" id="{E8234D56-9CBA-7290-09C9-CC4A0369D1E2}"/>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36" name="Group 46">
            <a:extLst>
              <a:ext uri="{FF2B5EF4-FFF2-40B4-BE49-F238E27FC236}">
                <a16:creationId xmlns:a16="http://schemas.microsoft.com/office/drawing/2014/main" id="{50CE972A-A65B-EA00-B0A9-19348128CF20}"/>
              </a:ext>
            </a:extLst>
          </p:cNvPr>
          <p:cNvGrpSpPr>
            <a:grpSpLocks/>
          </p:cNvGrpSpPr>
          <p:nvPr/>
        </p:nvGrpSpPr>
        <p:grpSpPr bwMode="auto">
          <a:xfrm>
            <a:off x="323850" y="3759200"/>
            <a:ext cx="4968875" cy="1398588"/>
            <a:chOff x="204" y="2368"/>
            <a:chExt cx="3130" cy="881"/>
          </a:xfrm>
        </p:grpSpPr>
        <p:sp>
          <p:nvSpPr>
            <p:cNvPr id="50196" name="Text Box 35">
              <a:extLst>
                <a:ext uri="{FF2B5EF4-FFF2-40B4-BE49-F238E27FC236}">
                  <a16:creationId xmlns:a16="http://schemas.microsoft.com/office/drawing/2014/main" id="{288192BB-3DD7-53F1-4D20-88833952A013}"/>
                </a:ext>
              </a:extLst>
            </p:cNvPr>
            <p:cNvSpPr txBox="1">
              <a:spLocks noChangeArrowheads="1"/>
            </p:cNvSpPr>
            <p:nvPr/>
          </p:nvSpPr>
          <p:spPr bwMode="auto">
            <a:xfrm>
              <a:off x="204" y="2368"/>
              <a:ext cx="313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两相邻格点（</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）的散射间光</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程差为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CO</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OD</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，则衍射极大条件：</a:t>
              </a:r>
            </a:p>
          </p:txBody>
        </p:sp>
        <p:graphicFrame>
          <p:nvGraphicFramePr>
            <p:cNvPr id="50197" name="Object 37">
              <a:extLst>
                <a:ext uri="{FF2B5EF4-FFF2-40B4-BE49-F238E27FC236}">
                  <a16:creationId xmlns:a16="http://schemas.microsoft.com/office/drawing/2014/main" id="{85624AB6-1027-FD37-A101-4F59496AEC25}"/>
                </a:ext>
              </a:extLst>
            </p:cNvPr>
            <p:cNvGraphicFramePr>
              <a:graphicFrameLocks noChangeAspect="1"/>
            </p:cNvGraphicFramePr>
            <p:nvPr/>
          </p:nvGraphicFramePr>
          <p:xfrm>
            <a:off x="361" y="2854"/>
            <a:ext cx="1793" cy="395"/>
          </p:xfrm>
          <a:graphic>
            <a:graphicData uri="http://schemas.openxmlformats.org/presentationml/2006/ole">
              <mc:AlternateContent xmlns:mc="http://schemas.openxmlformats.org/markup-compatibility/2006">
                <mc:Choice xmlns:v="urn:schemas-microsoft-com:vml" Requires="v">
                  <p:oleObj name="公式" r:id="rId4" imgW="1079032" imgH="241195" progId="Equation.3">
                    <p:embed/>
                  </p:oleObj>
                </mc:Choice>
                <mc:Fallback>
                  <p:oleObj name="公式" r:id="rId4" imgW="1079032" imgH="241195"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 y="2854"/>
                          <a:ext cx="179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9" name="Text Box 38">
            <a:extLst>
              <a:ext uri="{FF2B5EF4-FFF2-40B4-BE49-F238E27FC236}">
                <a16:creationId xmlns:a16="http://schemas.microsoft.com/office/drawing/2014/main" id="{4E6F340D-3036-2D1E-9AFB-CEE00FD6CEC6}"/>
              </a:ext>
            </a:extLst>
          </p:cNvPr>
          <p:cNvSpPr txBox="1">
            <a:spLocks noChangeArrowheads="1"/>
          </p:cNvSpPr>
          <p:nvPr/>
        </p:nvSpPr>
        <p:spPr bwMode="auto">
          <a:xfrm>
            <a:off x="1774825" y="5867400"/>
            <a:ext cx="5614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为衍射级数，称此方程为</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劳埃衍射方程</a:t>
            </a:r>
          </a:p>
        </p:txBody>
      </p:sp>
      <p:grpSp>
        <p:nvGrpSpPr>
          <p:cNvPr id="40" name="Group 39">
            <a:extLst>
              <a:ext uri="{FF2B5EF4-FFF2-40B4-BE49-F238E27FC236}">
                <a16:creationId xmlns:a16="http://schemas.microsoft.com/office/drawing/2014/main" id="{7AA63E8A-7F16-A7DB-FD52-820294D64CBB}"/>
              </a:ext>
            </a:extLst>
          </p:cNvPr>
          <p:cNvGrpSpPr>
            <a:grpSpLocks/>
          </p:cNvGrpSpPr>
          <p:nvPr/>
        </p:nvGrpSpPr>
        <p:grpSpPr bwMode="auto">
          <a:xfrm>
            <a:off x="2122488" y="5157788"/>
            <a:ext cx="3673475" cy="558800"/>
            <a:chOff x="1337" y="3249"/>
            <a:chExt cx="2314" cy="352"/>
          </a:xfrm>
        </p:grpSpPr>
        <p:graphicFrame>
          <p:nvGraphicFramePr>
            <p:cNvPr id="50194" name="Object 40">
              <a:extLst>
                <a:ext uri="{FF2B5EF4-FFF2-40B4-BE49-F238E27FC236}">
                  <a16:creationId xmlns:a16="http://schemas.microsoft.com/office/drawing/2014/main" id="{BF427E8F-D36F-C063-7EDA-90773CBD727F}"/>
                </a:ext>
              </a:extLst>
            </p:cNvPr>
            <p:cNvGraphicFramePr>
              <a:graphicFrameLocks noChangeAspect="1"/>
            </p:cNvGraphicFramePr>
            <p:nvPr/>
          </p:nvGraphicFramePr>
          <p:xfrm>
            <a:off x="1927" y="3249"/>
            <a:ext cx="1724" cy="352"/>
          </p:xfrm>
          <a:graphic>
            <a:graphicData uri="http://schemas.openxmlformats.org/presentationml/2006/ole">
              <mc:AlternateContent xmlns:mc="http://schemas.openxmlformats.org/markup-compatibility/2006">
                <mc:Choice xmlns:v="urn:schemas-microsoft-com:vml" Requires="v">
                  <p:oleObj name="公式" r:id="rId6" imgW="1180588" imgH="241195" progId="Equation.3">
                    <p:embed/>
                  </p:oleObj>
                </mc:Choice>
                <mc:Fallback>
                  <p:oleObj name="公式" r:id="rId6" imgW="1180588" imgH="241195"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7" y="3249"/>
                          <a:ext cx="172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5" name="AutoShape 41">
              <a:extLst>
                <a:ext uri="{FF2B5EF4-FFF2-40B4-BE49-F238E27FC236}">
                  <a16:creationId xmlns:a16="http://schemas.microsoft.com/office/drawing/2014/main" id="{061F7F5D-6C55-5DAA-F09D-3CC4DC098230}"/>
                </a:ext>
              </a:extLst>
            </p:cNvPr>
            <p:cNvSpPr>
              <a:spLocks noChangeArrowheads="1"/>
            </p:cNvSpPr>
            <p:nvPr/>
          </p:nvSpPr>
          <p:spPr bwMode="auto">
            <a:xfrm>
              <a:off x="1337" y="3339"/>
              <a:ext cx="590" cy="227"/>
            </a:xfrm>
            <a:prstGeom prst="rightArrow">
              <a:avLst>
                <a:gd name="adj1" fmla="val 50000"/>
                <a:gd name="adj2" fmla="val 64978"/>
              </a:avLst>
            </a:prstGeom>
            <a:gradFill rotWithShape="1">
              <a:gsLst>
                <a:gs pos="0">
                  <a:srgbClr val="FFD0FF"/>
                </a:gs>
                <a:gs pos="100000">
                  <a:srgbClr val="FF00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0188" name="Oval 42">
            <a:extLst>
              <a:ext uri="{FF2B5EF4-FFF2-40B4-BE49-F238E27FC236}">
                <a16:creationId xmlns:a16="http://schemas.microsoft.com/office/drawing/2014/main" id="{CCD2713F-BDD1-1928-ACA7-B16E7D1A5B3A}"/>
              </a:ext>
            </a:extLst>
          </p:cNvPr>
          <p:cNvSpPr>
            <a:spLocks noChangeArrowheads="1"/>
          </p:cNvSpPr>
          <p:nvPr/>
        </p:nvSpPr>
        <p:spPr bwMode="auto">
          <a:xfrm>
            <a:off x="6732588" y="5143500"/>
            <a:ext cx="144462"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0189" name="Oval 43">
            <a:extLst>
              <a:ext uri="{FF2B5EF4-FFF2-40B4-BE49-F238E27FC236}">
                <a16:creationId xmlns:a16="http://schemas.microsoft.com/office/drawing/2014/main" id="{11723FCB-95F4-7C88-F5E7-E0793AB27132}"/>
              </a:ext>
            </a:extLst>
          </p:cNvPr>
          <p:cNvSpPr>
            <a:spLocks noChangeArrowheads="1"/>
          </p:cNvSpPr>
          <p:nvPr/>
        </p:nvSpPr>
        <p:spPr bwMode="auto">
          <a:xfrm>
            <a:off x="6732588" y="4322763"/>
            <a:ext cx="144462"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45" name="Group 45">
            <a:extLst>
              <a:ext uri="{FF2B5EF4-FFF2-40B4-BE49-F238E27FC236}">
                <a16:creationId xmlns:a16="http://schemas.microsoft.com/office/drawing/2014/main" id="{42C14A74-D24F-8155-A9B7-2E1829EEDF78}"/>
              </a:ext>
            </a:extLst>
          </p:cNvPr>
          <p:cNvGrpSpPr>
            <a:grpSpLocks/>
          </p:cNvGrpSpPr>
          <p:nvPr/>
        </p:nvGrpSpPr>
        <p:grpSpPr bwMode="auto">
          <a:xfrm>
            <a:off x="323850" y="2395538"/>
            <a:ext cx="4464050" cy="1393825"/>
            <a:chOff x="204" y="1509"/>
            <a:chExt cx="2812" cy="878"/>
          </a:xfrm>
        </p:grpSpPr>
        <p:graphicFrame>
          <p:nvGraphicFramePr>
            <p:cNvPr id="50191" name="Object 32">
              <a:extLst>
                <a:ext uri="{FF2B5EF4-FFF2-40B4-BE49-F238E27FC236}">
                  <a16:creationId xmlns:a16="http://schemas.microsoft.com/office/drawing/2014/main" id="{F709A958-E419-4E69-F024-6788F344466B}"/>
                </a:ext>
              </a:extLst>
            </p:cNvPr>
            <p:cNvGraphicFramePr>
              <a:graphicFrameLocks noChangeAspect="1"/>
            </p:cNvGraphicFramePr>
            <p:nvPr/>
          </p:nvGraphicFramePr>
          <p:xfrm>
            <a:off x="357" y="1705"/>
            <a:ext cx="1162" cy="681"/>
          </p:xfrm>
          <a:graphic>
            <a:graphicData uri="http://schemas.openxmlformats.org/presentationml/2006/ole">
              <mc:AlternateContent xmlns:mc="http://schemas.openxmlformats.org/markup-compatibility/2006">
                <mc:Choice xmlns:v="urn:schemas-microsoft-com:vml" Requires="v">
                  <p:oleObj name="公式" r:id="rId8" imgW="710891" imgH="418918" progId="Equation.3">
                    <p:embed/>
                  </p:oleObj>
                </mc:Choice>
                <mc:Fallback>
                  <p:oleObj name="公式" r:id="rId8" imgW="710891" imgH="418918"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 y="1705"/>
                          <a:ext cx="1162"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2" name="Object 34">
              <a:extLst>
                <a:ext uri="{FF2B5EF4-FFF2-40B4-BE49-F238E27FC236}">
                  <a16:creationId xmlns:a16="http://schemas.microsoft.com/office/drawing/2014/main" id="{65E852C2-09EF-5E05-1346-227FBCD5D6FE}"/>
                </a:ext>
              </a:extLst>
            </p:cNvPr>
            <p:cNvGraphicFramePr>
              <a:graphicFrameLocks noChangeAspect="1"/>
            </p:cNvGraphicFramePr>
            <p:nvPr/>
          </p:nvGraphicFramePr>
          <p:xfrm>
            <a:off x="1792" y="1705"/>
            <a:ext cx="1224" cy="682"/>
          </p:xfrm>
          <a:graphic>
            <a:graphicData uri="http://schemas.openxmlformats.org/presentationml/2006/ole">
              <mc:AlternateContent xmlns:mc="http://schemas.openxmlformats.org/markup-compatibility/2006">
                <mc:Choice xmlns:v="urn:schemas-microsoft-com:vml" Requires="v">
                  <p:oleObj name="公式" r:id="rId10" imgW="749300" imgH="419100" progId="Equation.3">
                    <p:embed/>
                  </p:oleObj>
                </mc:Choice>
                <mc:Fallback>
                  <p:oleObj name="公式" r:id="rId10" imgW="749300" imgH="419100" progId="Equation.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2" y="1705"/>
                          <a:ext cx="1224"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3" name="Text Box 44">
              <a:extLst>
                <a:ext uri="{FF2B5EF4-FFF2-40B4-BE49-F238E27FC236}">
                  <a16:creationId xmlns:a16="http://schemas.microsoft.com/office/drawing/2014/main" id="{943AD69E-5DE6-C9C5-AAE6-101682DCFCCE}"/>
                </a:ext>
              </a:extLst>
            </p:cNvPr>
            <p:cNvSpPr txBox="1">
              <a:spLocks noChangeArrowheads="1"/>
            </p:cNvSpPr>
            <p:nvPr/>
          </p:nvSpPr>
          <p:spPr bwMode="auto">
            <a:xfrm>
              <a:off x="204" y="1509"/>
              <a:ext cx="2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入射光与散射光的波矢：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500"/>
                                        <p:tgtEl>
                                          <p:spTgt spid="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slide(fromLeft)">
                                      <p:cBhvr>
                                        <p:cTn id="22" dur="500"/>
                                        <p:tgtEl>
                                          <p:spTgt spid="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slide(fromBottom)">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EA5CE2AC-73FC-850B-0411-F63B9D9BB15C}"/>
              </a:ext>
            </a:extLst>
          </p:cNvPr>
          <p:cNvSpPr>
            <a:spLocks noGrp="1"/>
          </p:cNvSpPr>
          <p:nvPr>
            <p:ph type="title"/>
          </p:nvPr>
        </p:nvSpPr>
        <p:spPr>
          <a:xfrm>
            <a:off x="0" y="222250"/>
            <a:ext cx="9144000" cy="792163"/>
          </a:xfrm>
        </p:spPr>
        <p:txBody>
          <a:bodyPr/>
          <a:lstStyle/>
          <a:p>
            <a:r>
              <a:rPr lang="zh-CN" altLang="en-US" sz="4000">
                <a:cs typeface="Times New Roman" panose="02020603050405020304" pitchFamily="18" charset="0"/>
              </a:rPr>
              <a:t>简单立方晶格衍射的代数表达</a:t>
            </a:r>
            <a:br>
              <a:rPr lang="en-US" altLang="zh-CN" sz="4000">
                <a:cs typeface="Times New Roman" panose="02020603050405020304" pitchFamily="18" charset="0"/>
              </a:rPr>
            </a:br>
            <a:r>
              <a:rPr lang="en-US" altLang="zh-CN" sz="4000">
                <a:cs typeface="Times New Roman" panose="02020603050405020304" pitchFamily="18" charset="0"/>
              </a:rPr>
              <a:t>—</a:t>
            </a:r>
            <a:r>
              <a:rPr lang="zh-CN" altLang="en-US" sz="4000">
                <a:cs typeface="Times New Roman" panose="02020603050405020304" pitchFamily="18" charset="0"/>
              </a:rPr>
              <a:t>布拉格公式</a:t>
            </a:r>
          </a:p>
        </p:txBody>
      </p:sp>
      <p:sp>
        <p:nvSpPr>
          <p:cNvPr id="51203" name="灯片编号占位符 5">
            <a:extLst>
              <a:ext uri="{FF2B5EF4-FFF2-40B4-BE49-F238E27FC236}">
                <a16:creationId xmlns:a16="http://schemas.microsoft.com/office/drawing/2014/main" id="{B87213D4-C733-84B2-2BC2-3E4138D9F1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407B981-350B-49E9-A768-5DE3BE9C8EFE}" type="slidenum">
              <a:rPr lang="en-US" altLang="zh-CN" sz="1200" smtClean="0">
                <a:latin typeface="微软雅黑" panose="020B0503020204020204" pitchFamily="34" charset="-122"/>
                <a:ea typeface="微软雅黑" panose="020B0503020204020204" pitchFamily="34" charset="-122"/>
              </a:rPr>
              <a:pPr>
                <a:spcBef>
                  <a:spcPct val="0"/>
                </a:spcBef>
                <a:buFontTx/>
                <a:buNone/>
              </a:pPr>
              <a:t>31</a:t>
            </a:fld>
            <a:endParaRPr lang="en-US" altLang="zh-CN" sz="1200">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859D3282-3469-226B-F884-169AF69FD4EC}"/>
              </a:ext>
            </a:extLst>
          </p:cNvPr>
          <p:cNvCxnSpPr/>
          <p:nvPr/>
        </p:nvCxnSpPr>
        <p:spPr>
          <a:xfrm>
            <a:off x="2195513" y="1484313"/>
            <a:ext cx="0" cy="2160587"/>
          </a:xfrm>
          <a:prstGeom prst="line">
            <a:avLst/>
          </a:prstGeom>
        </p:spPr>
        <p:style>
          <a:lnRef idx="1">
            <a:schemeClr val="accent1"/>
          </a:lnRef>
          <a:fillRef idx="0">
            <a:schemeClr val="accent1"/>
          </a:fillRef>
          <a:effectRef idx="0">
            <a:schemeClr val="accent1"/>
          </a:effectRef>
          <a:fontRef idx="minor">
            <a:schemeClr val="tx1"/>
          </a:fontRef>
        </p:style>
      </p:cxnSp>
      <p:grpSp>
        <p:nvGrpSpPr>
          <p:cNvPr id="51205" name="组合 1">
            <a:extLst>
              <a:ext uri="{FF2B5EF4-FFF2-40B4-BE49-F238E27FC236}">
                <a16:creationId xmlns:a16="http://schemas.microsoft.com/office/drawing/2014/main" id="{966BDA98-7E5E-0619-E1AD-5ACF66CFBFA8}"/>
              </a:ext>
            </a:extLst>
          </p:cNvPr>
          <p:cNvGrpSpPr>
            <a:grpSpLocks/>
          </p:cNvGrpSpPr>
          <p:nvPr/>
        </p:nvGrpSpPr>
        <p:grpSpPr bwMode="auto">
          <a:xfrm>
            <a:off x="34925" y="1201738"/>
            <a:ext cx="4176713" cy="2011362"/>
            <a:chOff x="34925" y="1201738"/>
            <a:chExt cx="4176713" cy="2011362"/>
          </a:xfrm>
        </p:grpSpPr>
        <p:cxnSp>
          <p:nvCxnSpPr>
            <p:cNvPr id="8" name="直接连接符 7">
              <a:extLst>
                <a:ext uri="{FF2B5EF4-FFF2-40B4-BE49-F238E27FC236}">
                  <a16:creationId xmlns:a16="http://schemas.microsoft.com/office/drawing/2014/main" id="{56CD7671-A3BE-B019-2234-71E9D08A4059}"/>
                </a:ext>
              </a:extLst>
            </p:cNvPr>
            <p:cNvCxnSpPr/>
            <p:nvPr/>
          </p:nvCxnSpPr>
          <p:spPr>
            <a:xfrm>
              <a:off x="323850" y="1916113"/>
              <a:ext cx="3887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9721291-A39C-6FCD-D7EB-E61333159444}"/>
                </a:ext>
              </a:extLst>
            </p:cNvPr>
            <p:cNvCxnSpPr/>
            <p:nvPr/>
          </p:nvCxnSpPr>
          <p:spPr>
            <a:xfrm>
              <a:off x="323850" y="2565400"/>
              <a:ext cx="3887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6E05D23-B601-ABE5-3CF3-4B933C7864C3}"/>
                </a:ext>
              </a:extLst>
            </p:cNvPr>
            <p:cNvCxnSpPr/>
            <p:nvPr/>
          </p:nvCxnSpPr>
          <p:spPr>
            <a:xfrm>
              <a:off x="323850" y="3213100"/>
              <a:ext cx="3887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3BF5553-3112-6BC7-16F4-FBD6A4DCB881}"/>
                </a:ext>
              </a:extLst>
            </p:cNvPr>
            <p:cNvCxnSpPr/>
            <p:nvPr/>
          </p:nvCxnSpPr>
          <p:spPr>
            <a:xfrm flipV="1">
              <a:off x="323850" y="1916113"/>
              <a:ext cx="0" cy="6492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F273363-7697-B421-F011-5118C57AD067}"/>
                </a:ext>
              </a:extLst>
            </p:cNvPr>
            <p:cNvCxnSpPr/>
            <p:nvPr/>
          </p:nvCxnSpPr>
          <p:spPr>
            <a:xfrm>
              <a:off x="323850" y="2565400"/>
              <a:ext cx="0" cy="647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224" name="TextBox 18">
              <a:extLst>
                <a:ext uri="{FF2B5EF4-FFF2-40B4-BE49-F238E27FC236}">
                  <a16:creationId xmlns:a16="http://schemas.microsoft.com/office/drawing/2014/main" id="{DA330BA4-E44D-4A42-FCE7-8B5323C0CA39}"/>
                </a:ext>
              </a:extLst>
            </p:cNvPr>
            <p:cNvSpPr txBox="1">
              <a:spLocks noChangeArrowheads="1"/>
            </p:cNvSpPr>
            <p:nvPr/>
          </p:nvSpPr>
          <p:spPr bwMode="auto">
            <a:xfrm>
              <a:off x="34925" y="1989138"/>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d</a:t>
              </a:r>
              <a:endParaRPr lang="zh-CN" altLang="en-US" sz="2400" i="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225" name="TextBox 19">
              <a:extLst>
                <a:ext uri="{FF2B5EF4-FFF2-40B4-BE49-F238E27FC236}">
                  <a16:creationId xmlns:a16="http://schemas.microsoft.com/office/drawing/2014/main" id="{AFC913A1-7A30-20E5-C752-930B6B86A80F}"/>
                </a:ext>
              </a:extLst>
            </p:cNvPr>
            <p:cNvSpPr txBox="1">
              <a:spLocks noChangeArrowheads="1"/>
            </p:cNvSpPr>
            <p:nvPr/>
          </p:nvSpPr>
          <p:spPr bwMode="auto">
            <a:xfrm>
              <a:off x="34925" y="2636838"/>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d</a:t>
              </a:r>
              <a:endParaRPr lang="zh-CN" altLang="en-US" sz="2400" i="1">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6126B175-3021-50F3-CE2D-5B9B7D687A52}"/>
                </a:ext>
              </a:extLst>
            </p:cNvPr>
            <p:cNvCxnSpPr/>
            <p:nvPr/>
          </p:nvCxnSpPr>
          <p:spPr>
            <a:xfrm>
              <a:off x="1403350" y="1619250"/>
              <a:ext cx="792163" cy="296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82164A9-CAF6-536F-B00E-89A8A38C2F22}"/>
                </a:ext>
              </a:extLst>
            </p:cNvPr>
            <p:cNvCxnSpPr/>
            <p:nvPr/>
          </p:nvCxnSpPr>
          <p:spPr>
            <a:xfrm flipV="1">
              <a:off x="2195513" y="1592263"/>
              <a:ext cx="863600" cy="323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77D3D6A-1F9B-8C6A-210C-F9F168213478}"/>
                </a:ext>
              </a:extLst>
            </p:cNvPr>
            <p:cNvCxnSpPr/>
            <p:nvPr/>
          </p:nvCxnSpPr>
          <p:spPr>
            <a:xfrm>
              <a:off x="374650" y="1201738"/>
              <a:ext cx="1028700" cy="4175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A731CDA-D83F-0E54-D11B-BF4675ED3D88}"/>
                </a:ext>
              </a:extLst>
            </p:cNvPr>
            <p:cNvCxnSpPr/>
            <p:nvPr/>
          </p:nvCxnSpPr>
          <p:spPr>
            <a:xfrm flipV="1">
              <a:off x="3059113" y="1201738"/>
              <a:ext cx="1044575" cy="3905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D017BA3-A33C-16CF-F7F1-B0D82F9E04EE}"/>
                </a:ext>
              </a:extLst>
            </p:cNvPr>
            <p:cNvCxnSpPr/>
            <p:nvPr/>
          </p:nvCxnSpPr>
          <p:spPr>
            <a:xfrm>
              <a:off x="1412875" y="2268538"/>
              <a:ext cx="792163" cy="2968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6084543-8011-A4D9-8DF4-2A5AA7B56A2D}"/>
                </a:ext>
              </a:extLst>
            </p:cNvPr>
            <p:cNvCxnSpPr/>
            <p:nvPr/>
          </p:nvCxnSpPr>
          <p:spPr>
            <a:xfrm flipV="1">
              <a:off x="2205038" y="2241550"/>
              <a:ext cx="863600" cy="323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5B71D18-0824-4A0C-3FB6-A1C4CE74823D}"/>
                </a:ext>
              </a:extLst>
            </p:cNvPr>
            <p:cNvCxnSpPr/>
            <p:nvPr/>
          </p:nvCxnSpPr>
          <p:spPr>
            <a:xfrm>
              <a:off x="374650" y="1846263"/>
              <a:ext cx="1038225" cy="4222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CC1615A-9474-ECDA-FAF9-5DDFC75CA996}"/>
                </a:ext>
              </a:extLst>
            </p:cNvPr>
            <p:cNvCxnSpPr/>
            <p:nvPr/>
          </p:nvCxnSpPr>
          <p:spPr>
            <a:xfrm flipV="1">
              <a:off x="3068638" y="1846263"/>
              <a:ext cx="1052512" cy="3952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8ABC8F74-2EE2-4BC6-2C25-5F97C8E3FF7A}"/>
                </a:ext>
              </a:extLst>
            </p:cNvPr>
            <p:cNvCxnSpPr/>
            <p:nvPr/>
          </p:nvCxnSpPr>
          <p:spPr>
            <a:xfrm>
              <a:off x="1416050" y="2916238"/>
              <a:ext cx="792163" cy="2968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542C392-7E51-7ED7-325C-C3CA3595B598}"/>
                </a:ext>
              </a:extLst>
            </p:cNvPr>
            <p:cNvCxnSpPr/>
            <p:nvPr/>
          </p:nvCxnSpPr>
          <p:spPr>
            <a:xfrm flipV="1">
              <a:off x="2208213" y="2889250"/>
              <a:ext cx="863600" cy="323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4831E03-C4A6-1927-C1BC-E212286961CF}"/>
                </a:ext>
              </a:extLst>
            </p:cNvPr>
            <p:cNvCxnSpPr/>
            <p:nvPr/>
          </p:nvCxnSpPr>
          <p:spPr>
            <a:xfrm>
              <a:off x="374650" y="2492375"/>
              <a:ext cx="1041400" cy="4238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555EA20-CA8B-01AF-1B28-A93D6DBFF83E}"/>
                </a:ext>
              </a:extLst>
            </p:cNvPr>
            <p:cNvCxnSpPr/>
            <p:nvPr/>
          </p:nvCxnSpPr>
          <p:spPr>
            <a:xfrm flipV="1">
              <a:off x="3071813" y="2492375"/>
              <a:ext cx="1057275" cy="396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弧形 49">
              <a:extLst>
                <a:ext uri="{FF2B5EF4-FFF2-40B4-BE49-F238E27FC236}">
                  <a16:creationId xmlns:a16="http://schemas.microsoft.com/office/drawing/2014/main" id="{27A8FF23-F8CB-E426-5C99-16EC5891CEDD}"/>
                </a:ext>
              </a:extLst>
            </p:cNvPr>
            <p:cNvSpPr/>
            <p:nvPr/>
          </p:nvSpPr>
          <p:spPr>
            <a:xfrm rot="13500000">
              <a:off x="1800225" y="2401888"/>
              <a:ext cx="180975" cy="180975"/>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239" name="TextBox 51">
              <a:extLst>
                <a:ext uri="{FF2B5EF4-FFF2-40B4-BE49-F238E27FC236}">
                  <a16:creationId xmlns:a16="http://schemas.microsoft.com/office/drawing/2014/main" id="{5022AAA4-1103-652A-DA3A-6917B02A5863}"/>
                </a:ext>
              </a:extLst>
            </p:cNvPr>
            <p:cNvSpPr txBox="1">
              <a:spLocks noChangeArrowheads="1"/>
            </p:cNvSpPr>
            <p:nvPr/>
          </p:nvSpPr>
          <p:spPr bwMode="auto">
            <a:xfrm>
              <a:off x="1465263" y="2301875"/>
              <a:ext cx="2984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l-GR" altLang="zh-CN" sz="1800" i="1">
                  <a:latin typeface="Times New Roman" panose="02020603050405020304" pitchFamily="18" charset="0"/>
                  <a:ea typeface="微软雅黑" panose="020B0503020204020204" pitchFamily="34" charset="-122"/>
                  <a:cs typeface="Times New Roman" panose="02020603050405020304" pitchFamily="18" charset="0"/>
                </a:rPr>
                <a:t>θ</a:t>
              </a:r>
              <a:endParaRPr lang="zh-CN" altLang="en-US" sz="1800" i="1">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7" name="直接连接符 56">
              <a:extLst>
                <a:ext uri="{FF2B5EF4-FFF2-40B4-BE49-F238E27FC236}">
                  <a16:creationId xmlns:a16="http://schemas.microsoft.com/office/drawing/2014/main" id="{BEDD6BB6-394E-D574-2C8E-72B7BF60AA82}"/>
                </a:ext>
              </a:extLst>
            </p:cNvPr>
            <p:cNvCxnSpPr/>
            <p:nvPr/>
          </p:nvCxnSpPr>
          <p:spPr>
            <a:xfrm>
              <a:off x="2208213" y="2565400"/>
              <a:ext cx="203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CC95742-1DCB-65A1-54F2-34219249C5D8}"/>
                </a:ext>
              </a:extLst>
            </p:cNvPr>
            <p:cNvCxnSpPr/>
            <p:nvPr/>
          </p:nvCxnSpPr>
          <p:spPr>
            <a:xfrm flipV="1">
              <a:off x="1992313" y="2565400"/>
              <a:ext cx="19050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1206" name="矩形 63">
            <a:extLst>
              <a:ext uri="{FF2B5EF4-FFF2-40B4-BE49-F238E27FC236}">
                <a16:creationId xmlns:a16="http://schemas.microsoft.com/office/drawing/2014/main" id="{6AEB462E-5A64-F06A-D968-0CD8A9BE150E}"/>
              </a:ext>
            </a:extLst>
          </p:cNvPr>
          <p:cNvSpPr>
            <a:spLocks noChangeArrowheads="1"/>
          </p:cNvSpPr>
          <p:nvPr/>
        </p:nvSpPr>
        <p:spPr bwMode="auto">
          <a:xfrm>
            <a:off x="4537075" y="1228725"/>
            <a:ext cx="457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eaLnBrk="1" hangingPunct="1">
              <a:spcBef>
                <a:spcPct val="0"/>
              </a:spcBef>
              <a:buFont typeface="Arial" panose="020B0604020202020204" pitchFamily="34" charset="0"/>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形成衍射的晶面间距</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、波长</a:t>
            </a:r>
            <a:r>
              <a:rPr lang="zh-CN" altLang="en-US"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半衍射角</a:t>
            </a:r>
            <a:r>
              <a:rPr lang="zh-CN" altLang="en-US"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之间满足特定关系</a:t>
            </a:r>
          </a:p>
        </p:txBody>
      </p:sp>
      <p:graphicFrame>
        <p:nvGraphicFramePr>
          <p:cNvPr id="51207" name="对象 64">
            <a:extLst>
              <a:ext uri="{FF2B5EF4-FFF2-40B4-BE49-F238E27FC236}">
                <a16:creationId xmlns:a16="http://schemas.microsoft.com/office/drawing/2014/main" id="{4C436183-E2E6-BB69-F050-04B4267ADD0D}"/>
              </a:ext>
            </a:extLst>
          </p:cNvPr>
          <p:cNvGraphicFramePr>
            <a:graphicFrameLocks noChangeAspect="1"/>
          </p:cNvGraphicFramePr>
          <p:nvPr/>
        </p:nvGraphicFramePr>
        <p:xfrm>
          <a:off x="5364163" y="2133600"/>
          <a:ext cx="2301875" cy="481013"/>
        </p:xfrm>
        <a:graphic>
          <a:graphicData uri="http://schemas.openxmlformats.org/presentationml/2006/ole">
            <mc:AlternateContent xmlns:mc="http://schemas.openxmlformats.org/markup-compatibility/2006">
              <mc:Choice xmlns:v="urn:schemas-microsoft-com:vml" Requires="v">
                <p:oleObj name="Equation" r:id="rId2" imgW="850531" imgH="177723" progId="Equation.DSMT4">
                  <p:embed/>
                </p:oleObj>
              </mc:Choice>
              <mc:Fallback>
                <p:oleObj name="Equation" r:id="rId2" imgW="850531" imgH="177723" progId="Equation.DSMT4">
                  <p:embed/>
                  <p:pic>
                    <p:nvPicPr>
                      <p:cNvPr id="0" name="对象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2133600"/>
                        <a:ext cx="2301875" cy="48101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8" name="矩形 65">
            <a:extLst>
              <a:ext uri="{FF2B5EF4-FFF2-40B4-BE49-F238E27FC236}">
                <a16:creationId xmlns:a16="http://schemas.microsoft.com/office/drawing/2014/main" id="{76693246-DCF2-12A4-6A96-A009B0CB43C9}"/>
              </a:ext>
            </a:extLst>
          </p:cNvPr>
          <p:cNvSpPr>
            <a:spLocks noChangeArrowheads="1"/>
          </p:cNvSpPr>
          <p:nvPr/>
        </p:nvSpPr>
        <p:spPr bwMode="auto">
          <a:xfrm>
            <a:off x="4500563" y="2708275"/>
            <a:ext cx="46069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2" eaLnBrk="1" hangingPunct="1">
              <a:spcBef>
                <a:spcPct val="0"/>
              </a:spcBef>
              <a:buFont typeface="Arial" panose="020B0604020202020204" pitchFamily="34" charset="0"/>
              <a:buNone/>
            </a:pPr>
            <a:r>
              <a:rPr lang="zh-CN" altLang="en-US" b="1" i="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b="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布拉格角</a:t>
            </a:r>
            <a:r>
              <a:rPr lang="en-US" altLang="zh-CN"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掠射角或半衍射角</a:t>
            </a:r>
          </a:p>
          <a:p>
            <a:pPr marL="0" lvl="2" eaLnBrk="1" hangingPunct="1">
              <a:spcBef>
                <a:spcPct val="0"/>
              </a:spcBef>
              <a:buFont typeface="Arial" panose="020B0604020202020204" pitchFamily="34" charset="0"/>
              <a:buNone/>
            </a:pP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：衍射级次</a:t>
            </a:r>
          </a:p>
        </p:txBody>
      </p:sp>
      <p:sp>
        <p:nvSpPr>
          <p:cNvPr id="34849" name="矩形 9">
            <a:extLst>
              <a:ext uri="{FF2B5EF4-FFF2-40B4-BE49-F238E27FC236}">
                <a16:creationId xmlns:a16="http://schemas.microsoft.com/office/drawing/2014/main" id="{ED5C97C9-86D3-4CC3-7ABA-E01B4E4DF87F}"/>
              </a:ext>
            </a:extLst>
          </p:cNvPr>
          <p:cNvSpPr>
            <a:spLocks noChangeArrowheads="1"/>
          </p:cNvSpPr>
          <p:nvPr/>
        </p:nvSpPr>
        <p:spPr bwMode="auto">
          <a:xfrm>
            <a:off x="468313" y="4724400"/>
            <a:ext cx="80645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方程成立前题：</a:t>
            </a:r>
          </a:p>
          <a:p>
            <a:pPr lvl="1"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入射线、散射线和反射晶面法线在同一平面上</a:t>
            </a:r>
          </a:p>
          <a:p>
            <a:pPr lvl="1"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入射波长</a:t>
            </a:r>
            <a:r>
              <a:rPr lang="zh-CN" altLang="en-US" sz="2400" b="1" i="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与面间距为同一量级或更小</a:t>
            </a:r>
          </a:p>
        </p:txBody>
      </p:sp>
      <p:graphicFrame>
        <p:nvGraphicFramePr>
          <p:cNvPr id="34850" name="对象 68">
            <a:extLst>
              <a:ext uri="{FF2B5EF4-FFF2-40B4-BE49-F238E27FC236}">
                <a16:creationId xmlns:a16="http://schemas.microsoft.com/office/drawing/2014/main" id="{C92CDCFA-C1F2-9D42-BDD7-C9A710096CC5}"/>
              </a:ext>
            </a:extLst>
          </p:cNvPr>
          <p:cNvGraphicFramePr>
            <a:graphicFrameLocks noChangeAspect="1"/>
          </p:cNvGraphicFramePr>
          <p:nvPr/>
        </p:nvGraphicFramePr>
        <p:xfrm>
          <a:off x="1258888" y="5876925"/>
          <a:ext cx="720725" cy="698500"/>
        </p:xfrm>
        <a:graphic>
          <a:graphicData uri="http://schemas.openxmlformats.org/presentationml/2006/ole">
            <mc:AlternateContent xmlns:mc="http://schemas.openxmlformats.org/markup-compatibility/2006">
              <mc:Choice xmlns:v="urn:schemas-microsoft-com:vml" Requires="v">
                <p:oleObj name="Equation" r:id="rId4" imgW="406048" imgH="393359" progId="Equation.DSMT4">
                  <p:embed/>
                </p:oleObj>
              </mc:Choice>
              <mc:Fallback>
                <p:oleObj name="Equation" r:id="rId4" imgW="406048" imgH="393359" progId="Equation.DSMT4">
                  <p:embed/>
                  <p:pic>
                    <p:nvPicPr>
                      <p:cNvPr id="0" name="对象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5876925"/>
                        <a:ext cx="7207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51" name="TextBox 69">
            <a:extLst>
              <a:ext uri="{FF2B5EF4-FFF2-40B4-BE49-F238E27FC236}">
                <a16:creationId xmlns:a16="http://schemas.microsoft.com/office/drawing/2014/main" id="{58E3BC1C-33AB-CB7E-AE3E-96C0D50BED1E}"/>
              </a:ext>
            </a:extLst>
          </p:cNvPr>
          <p:cNvSpPr txBox="1">
            <a:spLocks noChangeArrowheads="1"/>
          </p:cNvSpPr>
          <p:nvPr/>
        </p:nvSpPr>
        <p:spPr bwMode="auto">
          <a:xfrm>
            <a:off x="2019300" y="5969000"/>
            <a:ext cx="6862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所以</a:t>
            </a: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光波长一定时，</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晶体产生的衍射线是有限的</a:t>
            </a:r>
          </a:p>
        </p:txBody>
      </p:sp>
      <p:sp>
        <p:nvSpPr>
          <p:cNvPr id="34852" name="TextBox 71">
            <a:extLst>
              <a:ext uri="{FF2B5EF4-FFF2-40B4-BE49-F238E27FC236}">
                <a16:creationId xmlns:a16="http://schemas.microsoft.com/office/drawing/2014/main" id="{4CEA3DDC-98F0-2A88-DEC4-C266EED9FC3D}"/>
              </a:ext>
            </a:extLst>
          </p:cNvPr>
          <p:cNvSpPr txBox="1">
            <a:spLocks noChangeArrowheads="1"/>
          </p:cNvSpPr>
          <p:nvPr/>
        </p:nvSpPr>
        <p:spPr bwMode="auto">
          <a:xfrm>
            <a:off x="471488" y="3500438"/>
            <a:ext cx="820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可以把晶面</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hkl</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级衍射看作晶面</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nh nk nl</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的衍射。</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nh nk nl</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不是真实的原子面，通常称做</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衍射面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(002)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面衍射</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(004)</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面衍射实际是</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(001)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面的</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级和</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级衍射</a:t>
            </a:r>
          </a:p>
        </p:txBody>
      </p:sp>
      <p:sp>
        <p:nvSpPr>
          <p:cNvPr id="40" name="流程图: 联系 58">
            <a:extLst>
              <a:ext uri="{FF2B5EF4-FFF2-40B4-BE49-F238E27FC236}">
                <a16:creationId xmlns:a16="http://schemas.microsoft.com/office/drawing/2014/main" id="{4A3A5B0F-F188-D5A6-A9DF-296059121840}"/>
              </a:ext>
            </a:extLst>
          </p:cNvPr>
          <p:cNvSpPr/>
          <p:nvPr/>
        </p:nvSpPr>
        <p:spPr>
          <a:xfrm>
            <a:off x="1258888" y="18669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1" name="流程图: 联系 59">
            <a:extLst>
              <a:ext uri="{FF2B5EF4-FFF2-40B4-BE49-F238E27FC236}">
                <a16:creationId xmlns:a16="http://schemas.microsoft.com/office/drawing/2014/main" id="{53B25FEE-A278-05E2-3EFB-CA2AE6C72E2F}"/>
              </a:ext>
            </a:extLst>
          </p:cNvPr>
          <p:cNvSpPr/>
          <p:nvPr/>
        </p:nvSpPr>
        <p:spPr>
          <a:xfrm>
            <a:off x="3132138" y="18669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2" name="流程图: 联系 60">
            <a:extLst>
              <a:ext uri="{FF2B5EF4-FFF2-40B4-BE49-F238E27FC236}">
                <a16:creationId xmlns:a16="http://schemas.microsoft.com/office/drawing/2014/main" id="{D69C1F6D-418A-0A4D-898D-922ACE24AA6E}"/>
              </a:ext>
            </a:extLst>
          </p:cNvPr>
          <p:cNvSpPr/>
          <p:nvPr/>
        </p:nvSpPr>
        <p:spPr>
          <a:xfrm>
            <a:off x="1258888" y="31623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3" name="流程图: 联系 61">
            <a:extLst>
              <a:ext uri="{FF2B5EF4-FFF2-40B4-BE49-F238E27FC236}">
                <a16:creationId xmlns:a16="http://schemas.microsoft.com/office/drawing/2014/main" id="{3E2BC907-90CB-AB91-D9E6-FD1953247D2E}"/>
              </a:ext>
            </a:extLst>
          </p:cNvPr>
          <p:cNvSpPr/>
          <p:nvPr/>
        </p:nvSpPr>
        <p:spPr>
          <a:xfrm>
            <a:off x="3132138" y="31623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4" name="流程图: 联系 60">
            <a:extLst>
              <a:ext uri="{FF2B5EF4-FFF2-40B4-BE49-F238E27FC236}">
                <a16:creationId xmlns:a16="http://schemas.microsoft.com/office/drawing/2014/main" id="{3F9B6CAC-471D-0019-DF5F-90896C016ACF}"/>
              </a:ext>
            </a:extLst>
          </p:cNvPr>
          <p:cNvSpPr/>
          <p:nvPr/>
        </p:nvSpPr>
        <p:spPr>
          <a:xfrm>
            <a:off x="1270000" y="25146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5" name="流程图: 联系 61">
            <a:extLst>
              <a:ext uri="{FF2B5EF4-FFF2-40B4-BE49-F238E27FC236}">
                <a16:creationId xmlns:a16="http://schemas.microsoft.com/office/drawing/2014/main" id="{74C8C9C8-FDBE-1392-F73C-30BB7B724036}"/>
              </a:ext>
            </a:extLst>
          </p:cNvPr>
          <p:cNvSpPr/>
          <p:nvPr/>
        </p:nvSpPr>
        <p:spPr>
          <a:xfrm>
            <a:off x="3143250" y="25146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8" grpId="0"/>
      <p:bldP spid="34849" grpId="0"/>
      <p:bldP spid="34851" grpId="0"/>
      <p:bldP spid="348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CBDC059E-B168-22FE-5DF3-E886291301BD}"/>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劳埃方程与布拉格公式等价</a:t>
            </a:r>
          </a:p>
        </p:txBody>
      </p:sp>
      <p:sp>
        <p:nvSpPr>
          <p:cNvPr id="52227" name="灯片编号占位符 5">
            <a:extLst>
              <a:ext uri="{FF2B5EF4-FFF2-40B4-BE49-F238E27FC236}">
                <a16:creationId xmlns:a16="http://schemas.microsoft.com/office/drawing/2014/main" id="{0129E873-483A-C015-824C-2ABE1CEF93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143ABAA-E508-4539-945E-DE5B6AB7615D}"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32</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228" name="Text Box 5">
            <a:extLst>
              <a:ext uri="{FF2B5EF4-FFF2-40B4-BE49-F238E27FC236}">
                <a16:creationId xmlns:a16="http://schemas.microsoft.com/office/drawing/2014/main" id="{E958B7A9-837E-A23C-7A40-E9967393D044}"/>
              </a:ext>
            </a:extLst>
          </p:cNvPr>
          <p:cNvSpPr txBox="1">
            <a:spLocks noChangeArrowheads="1"/>
          </p:cNvSpPr>
          <p:nvPr/>
        </p:nvSpPr>
        <p:spPr bwMode="auto">
          <a:xfrm>
            <a:off x="684213" y="1698625"/>
            <a:ext cx="2197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劳埃衍射方程</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52229" name="Object 6">
            <a:extLst>
              <a:ext uri="{FF2B5EF4-FFF2-40B4-BE49-F238E27FC236}">
                <a16:creationId xmlns:a16="http://schemas.microsoft.com/office/drawing/2014/main" id="{2E779BD7-9BBB-5373-F7D3-13F85F09ACB0}"/>
              </a:ext>
            </a:extLst>
          </p:cNvPr>
          <p:cNvGraphicFramePr>
            <a:graphicFrameLocks noChangeAspect="1"/>
          </p:cNvGraphicFramePr>
          <p:nvPr/>
        </p:nvGraphicFramePr>
        <p:xfrm>
          <a:off x="1331913" y="2133600"/>
          <a:ext cx="2736850" cy="558800"/>
        </p:xfrm>
        <a:graphic>
          <a:graphicData uri="http://schemas.openxmlformats.org/presentationml/2006/ole">
            <mc:AlternateContent xmlns:mc="http://schemas.openxmlformats.org/markup-compatibility/2006">
              <mc:Choice xmlns:v="urn:schemas-microsoft-com:vml" Requires="v">
                <p:oleObj name="公式" r:id="rId2" imgW="1180588" imgH="241195" progId="Equation.3">
                  <p:embed/>
                </p:oleObj>
              </mc:Choice>
              <mc:Fallback>
                <p:oleObj name="公式" r:id="rId2" imgW="1180588" imgH="241195"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133600"/>
                        <a:ext cx="27368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0" name="AutoShape 7">
            <a:extLst>
              <a:ext uri="{FF2B5EF4-FFF2-40B4-BE49-F238E27FC236}">
                <a16:creationId xmlns:a16="http://schemas.microsoft.com/office/drawing/2014/main" id="{F970F522-C415-F311-C366-50ABA96FB40D}"/>
              </a:ext>
            </a:extLst>
          </p:cNvPr>
          <p:cNvSpPr>
            <a:spLocks noChangeArrowheads="1"/>
          </p:cNvSpPr>
          <p:nvPr/>
        </p:nvSpPr>
        <p:spPr bwMode="auto">
          <a:xfrm>
            <a:off x="4376738" y="2241550"/>
            <a:ext cx="936625" cy="360363"/>
          </a:xfrm>
          <a:prstGeom prst="rightArrow">
            <a:avLst>
              <a:gd name="adj1" fmla="val 50000"/>
              <a:gd name="adj2" fmla="val 64978"/>
            </a:avLst>
          </a:prstGeom>
          <a:gradFill rotWithShape="1">
            <a:gsLst>
              <a:gs pos="0">
                <a:srgbClr val="8E8EFF"/>
              </a:gs>
              <a:gs pos="100000">
                <a:srgbClr val="0000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2231" name="Object 8">
            <a:extLst>
              <a:ext uri="{FF2B5EF4-FFF2-40B4-BE49-F238E27FC236}">
                <a16:creationId xmlns:a16="http://schemas.microsoft.com/office/drawing/2014/main" id="{E4559D85-C0F7-D7A5-882C-2F7C56520913}"/>
              </a:ext>
            </a:extLst>
          </p:cNvPr>
          <p:cNvGraphicFramePr>
            <a:graphicFrameLocks noChangeAspect="1"/>
          </p:cNvGraphicFramePr>
          <p:nvPr/>
        </p:nvGraphicFramePr>
        <p:xfrm>
          <a:off x="5759450" y="2095500"/>
          <a:ext cx="2089150" cy="652463"/>
        </p:xfrm>
        <a:graphic>
          <a:graphicData uri="http://schemas.openxmlformats.org/presentationml/2006/ole">
            <mc:AlternateContent xmlns:mc="http://schemas.openxmlformats.org/markup-compatibility/2006">
              <mc:Choice xmlns:v="urn:schemas-microsoft-com:vml" Requires="v">
                <p:oleObj name="Equation" r:id="rId4" imgW="812447" imgH="253890" progId="Equation.DSMT4">
                  <p:embed/>
                </p:oleObj>
              </mc:Choice>
              <mc:Fallback>
                <p:oleObj name="Equation" r:id="rId4" imgW="812447" imgH="25389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9450" y="2095500"/>
                        <a:ext cx="20891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Group 9">
            <a:extLst>
              <a:ext uri="{FF2B5EF4-FFF2-40B4-BE49-F238E27FC236}">
                <a16:creationId xmlns:a16="http://schemas.microsoft.com/office/drawing/2014/main" id="{1F7924AF-60F4-B39B-E8C0-B04BF62F100C}"/>
              </a:ext>
            </a:extLst>
          </p:cNvPr>
          <p:cNvGrpSpPr>
            <a:grpSpLocks/>
          </p:cNvGrpSpPr>
          <p:nvPr/>
        </p:nvGrpSpPr>
        <p:grpSpPr bwMode="auto">
          <a:xfrm>
            <a:off x="6988175" y="2686050"/>
            <a:ext cx="1112838" cy="701675"/>
            <a:chOff x="4722" y="1706"/>
            <a:chExt cx="701" cy="442"/>
          </a:xfrm>
        </p:grpSpPr>
        <p:sp>
          <p:nvSpPr>
            <p:cNvPr id="52256" name="Text Box 10">
              <a:extLst>
                <a:ext uri="{FF2B5EF4-FFF2-40B4-BE49-F238E27FC236}">
                  <a16:creationId xmlns:a16="http://schemas.microsoft.com/office/drawing/2014/main" id="{B7A798C5-A35C-3880-94A2-9F0323BBD8D8}"/>
                </a:ext>
              </a:extLst>
            </p:cNvPr>
            <p:cNvSpPr txBox="1">
              <a:spLocks noChangeArrowheads="1"/>
            </p:cNvSpPr>
            <p:nvPr/>
          </p:nvSpPr>
          <p:spPr bwMode="auto">
            <a:xfrm>
              <a:off x="4722" y="1857"/>
              <a:ext cx="7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倒格矢</a:t>
              </a:r>
            </a:p>
          </p:txBody>
        </p:sp>
        <p:sp>
          <p:nvSpPr>
            <p:cNvPr id="52257" name="Line 11">
              <a:extLst>
                <a:ext uri="{FF2B5EF4-FFF2-40B4-BE49-F238E27FC236}">
                  <a16:creationId xmlns:a16="http://schemas.microsoft.com/office/drawing/2014/main" id="{A588BE3E-A94F-4496-53FA-78C5F1B896DC}"/>
                </a:ext>
              </a:extLst>
            </p:cNvPr>
            <p:cNvSpPr>
              <a:spLocks noChangeShapeType="1"/>
            </p:cNvSpPr>
            <p:nvPr/>
          </p:nvSpPr>
          <p:spPr bwMode="auto">
            <a:xfrm>
              <a:off x="4785" y="1706"/>
              <a:ext cx="54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2258" name="Line 12">
              <a:extLst>
                <a:ext uri="{FF2B5EF4-FFF2-40B4-BE49-F238E27FC236}">
                  <a16:creationId xmlns:a16="http://schemas.microsoft.com/office/drawing/2014/main" id="{90C01A75-6398-75E0-0DC0-C90B62FE1821}"/>
                </a:ext>
              </a:extLst>
            </p:cNvPr>
            <p:cNvSpPr>
              <a:spLocks noChangeShapeType="1"/>
            </p:cNvSpPr>
            <p:nvPr/>
          </p:nvSpPr>
          <p:spPr bwMode="auto">
            <a:xfrm flipV="1">
              <a:off x="5060" y="1706"/>
              <a:ext cx="0"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43019" name="Line 13">
            <a:extLst>
              <a:ext uri="{FF2B5EF4-FFF2-40B4-BE49-F238E27FC236}">
                <a16:creationId xmlns:a16="http://schemas.microsoft.com/office/drawing/2014/main" id="{D50A4B30-FE60-C3FA-7D57-B514BFB663D4}"/>
              </a:ext>
            </a:extLst>
          </p:cNvPr>
          <p:cNvSpPr>
            <a:spLocks noChangeShapeType="1"/>
          </p:cNvSpPr>
          <p:nvPr/>
        </p:nvSpPr>
        <p:spPr bwMode="auto">
          <a:xfrm>
            <a:off x="34925" y="5734050"/>
            <a:ext cx="4321175" cy="0"/>
          </a:xfrm>
          <a:prstGeom prst="line">
            <a:avLst/>
          </a:prstGeom>
          <a:noFill/>
          <a:ln w="19050">
            <a:solidFill>
              <a:srgbClr val="66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020" name="Line 14">
            <a:extLst>
              <a:ext uri="{FF2B5EF4-FFF2-40B4-BE49-F238E27FC236}">
                <a16:creationId xmlns:a16="http://schemas.microsoft.com/office/drawing/2014/main" id="{9717DE97-76CD-D49F-AFF0-BCA4F12827D4}"/>
              </a:ext>
            </a:extLst>
          </p:cNvPr>
          <p:cNvSpPr>
            <a:spLocks noChangeShapeType="1"/>
          </p:cNvSpPr>
          <p:nvPr/>
        </p:nvSpPr>
        <p:spPr bwMode="auto">
          <a:xfrm>
            <a:off x="971550" y="4652963"/>
            <a:ext cx="936625" cy="1081087"/>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021" name="Line 15">
            <a:extLst>
              <a:ext uri="{FF2B5EF4-FFF2-40B4-BE49-F238E27FC236}">
                <a16:creationId xmlns:a16="http://schemas.microsoft.com/office/drawing/2014/main" id="{04490D09-B0C7-583E-3DF2-405A779551E3}"/>
              </a:ext>
            </a:extLst>
          </p:cNvPr>
          <p:cNvSpPr>
            <a:spLocks noChangeShapeType="1"/>
          </p:cNvSpPr>
          <p:nvPr/>
        </p:nvSpPr>
        <p:spPr bwMode="auto">
          <a:xfrm flipV="1">
            <a:off x="1908175" y="4652963"/>
            <a:ext cx="935038" cy="1081087"/>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022" name="Line 16">
            <a:extLst>
              <a:ext uri="{FF2B5EF4-FFF2-40B4-BE49-F238E27FC236}">
                <a16:creationId xmlns:a16="http://schemas.microsoft.com/office/drawing/2014/main" id="{C74124C5-B045-68D5-EBCA-7FD99812B1CE}"/>
              </a:ext>
            </a:extLst>
          </p:cNvPr>
          <p:cNvSpPr>
            <a:spLocks noChangeShapeType="1"/>
          </p:cNvSpPr>
          <p:nvPr/>
        </p:nvSpPr>
        <p:spPr bwMode="auto">
          <a:xfrm flipV="1">
            <a:off x="1908175" y="3500438"/>
            <a:ext cx="0" cy="2233612"/>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023" name="Line 17">
            <a:extLst>
              <a:ext uri="{FF2B5EF4-FFF2-40B4-BE49-F238E27FC236}">
                <a16:creationId xmlns:a16="http://schemas.microsoft.com/office/drawing/2014/main" id="{00481FDD-070B-DD94-AE19-2D448E64CD81}"/>
              </a:ext>
            </a:extLst>
          </p:cNvPr>
          <p:cNvSpPr>
            <a:spLocks noChangeShapeType="1"/>
          </p:cNvSpPr>
          <p:nvPr/>
        </p:nvSpPr>
        <p:spPr bwMode="auto">
          <a:xfrm>
            <a:off x="1908175" y="3571875"/>
            <a:ext cx="936625" cy="1081088"/>
          </a:xfrm>
          <a:prstGeom prst="line">
            <a:avLst/>
          </a:prstGeom>
          <a:noFill/>
          <a:ln w="38100">
            <a:solidFill>
              <a:srgbClr val="66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024" name="Text Box 18">
            <a:extLst>
              <a:ext uri="{FF2B5EF4-FFF2-40B4-BE49-F238E27FC236}">
                <a16:creationId xmlns:a16="http://schemas.microsoft.com/office/drawing/2014/main" id="{E9239CA8-9B44-5589-DDB5-DC96BF5F4321}"/>
              </a:ext>
            </a:extLst>
          </p:cNvPr>
          <p:cNvSpPr txBox="1">
            <a:spLocks noChangeArrowheads="1"/>
          </p:cNvSpPr>
          <p:nvPr/>
        </p:nvSpPr>
        <p:spPr bwMode="auto">
          <a:xfrm>
            <a:off x="539750" y="4652963"/>
            <a:ext cx="3762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43025" name="Text Box 19">
            <a:extLst>
              <a:ext uri="{FF2B5EF4-FFF2-40B4-BE49-F238E27FC236}">
                <a16:creationId xmlns:a16="http://schemas.microsoft.com/office/drawing/2014/main" id="{AD72A339-6D93-7DF3-E791-BAD52066D564}"/>
              </a:ext>
            </a:extLst>
          </p:cNvPr>
          <p:cNvSpPr txBox="1">
            <a:spLocks noChangeArrowheads="1"/>
          </p:cNvSpPr>
          <p:nvPr/>
        </p:nvSpPr>
        <p:spPr bwMode="auto">
          <a:xfrm>
            <a:off x="2843213" y="4581525"/>
            <a:ext cx="3762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43026" name="Arc 20">
            <a:extLst>
              <a:ext uri="{FF2B5EF4-FFF2-40B4-BE49-F238E27FC236}">
                <a16:creationId xmlns:a16="http://schemas.microsoft.com/office/drawing/2014/main" id="{5289D808-8414-D98A-73EF-6CC9875CBDFA}"/>
              </a:ext>
            </a:extLst>
          </p:cNvPr>
          <p:cNvSpPr>
            <a:spLocks/>
          </p:cNvSpPr>
          <p:nvPr/>
        </p:nvSpPr>
        <p:spPr bwMode="auto">
          <a:xfrm flipH="1">
            <a:off x="1403350" y="5372100"/>
            <a:ext cx="144463" cy="333375"/>
          </a:xfrm>
          <a:custGeom>
            <a:avLst/>
            <a:gdLst>
              <a:gd name="T0" fmla="*/ 0 w 21600"/>
              <a:gd name="T1" fmla="*/ 0 h 24920"/>
              <a:gd name="T2" fmla="*/ 2147483646 w 21600"/>
              <a:gd name="T3" fmla="*/ 2147483646 h 24920"/>
              <a:gd name="T4" fmla="*/ 0 w 21600"/>
              <a:gd name="T5" fmla="*/ 2147483646 h 24920"/>
              <a:gd name="T6" fmla="*/ 0 60000 65536"/>
              <a:gd name="T7" fmla="*/ 0 60000 65536"/>
              <a:gd name="T8" fmla="*/ 0 60000 65536"/>
            </a:gdLst>
            <a:ahLst/>
            <a:cxnLst>
              <a:cxn ang="T6">
                <a:pos x="T0" y="T1"/>
              </a:cxn>
              <a:cxn ang="T7">
                <a:pos x="T2" y="T3"/>
              </a:cxn>
              <a:cxn ang="T8">
                <a:pos x="T4" y="T5"/>
              </a:cxn>
            </a:cxnLst>
            <a:rect l="0" t="0" r="r" b="b"/>
            <a:pathLst>
              <a:path w="21600" h="24920" fill="none" extrusionOk="0">
                <a:moveTo>
                  <a:pt x="0" y="0"/>
                </a:moveTo>
                <a:cubicBezTo>
                  <a:pt x="11929" y="0"/>
                  <a:pt x="21600" y="9670"/>
                  <a:pt x="21600" y="21600"/>
                </a:cubicBezTo>
                <a:cubicBezTo>
                  <a:pt x="21600" y="22711"/>
                  <a:pt x="21514" y="23821"/>
                  <a:pt x="21343" y="24920"/>
                </a:cubicBezTo>
              </a:path>
              <a:path w="21600" h="24920" stroke="0" extrusionOk="0">
                <a:moveTo>
                  <a:pt x="0" y="0"/>
                </a:moveTo>
                <a:cubicBezTo>
                  <a:pt x="11929" y="0"/>
                  <a:pt x="21600" y="9670"/>
                  <a:pt x="21600" y="21600"/>
                </a:cubicBezTo>
                <a:cubicBezTo>
                  <a:pt x="21600" y="22711"/>
                  <a:pt x="21514" y="23821"/>
                  <a:pt x="21343" y="24920"/>
                </a:cubicBezTo>
                <a:lnTo>
                  <a:pt x="0" y="2160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7" name="Arc 21">
            <a:extLst>
              <a:ext uri="{FF2B5EF4-FFF2-40B4-BE49-F238E27FC236}">
                <a16:creationId xmlns:a16="http://schemas.microsoft.com/office/drawing/2014/main" id="{3F80FFC4-0526-FE7F-9910-1461FB2BEA9B}"/>
              </a:ext>
            </a:extLst>
          </p:cNvPr>
          <p:cNvSpPr>
            <a:spLocks/>
          </p:cNvSpPr>
          <p:nvPr/>
        </p:nvSpPr>
        <p:spPr bwMode="auto">
          <a:xfrm>
            <a:off x="2195513" y="5373688"/>
            <a:ext cx="144462" cy="333375"/>
          </a:xfrm>
          <a:custGeom>
            <a:avLst/>
            <a:gdLst>
              <a:gd name="T0" fmla="*/ 0 w 21600"/>
              <a:gd name="T1" fmla="*/ 0 h 24920"/>
              <a:gd name="T2" fmla="*/ 2147483646 w 21600"/>
              <a:gd name="T3" fmla="*/ 2147483646 h 24920"/>
              <a:gd name="T4" fmla="*/ 0 w 21600"/>
              <a:gd name="T5" fmla="*/ 2147483646 h 24920"/>
              <a:gd name="T6" fmla="*/ 0 60000 65536"/>
              <a:gd name="T7" fmla="*/ 0 60000 65536"/>
              <a:gd name="T8" fmla="*/ 0 60000 65536"/>
            </a:gdLst>
            <a:ahLst/>
            <a:cxnLst>
              <a:cxn ang="T6">
                <a:pos x="T0" y="T1"/>
              </a:cxn>
              <a:cxn ang="T7">
                <a:pos x="T2" y="T3"/>
              </a:cxn>
              <a:cxn ang="T8">
                <a:pos x="T4" y="T5"/>
              </a:cxn>
            </a:cxnLst>
            <a:rect l="0" t="0" r="r" b="b"/>
            <a:pathLst>
              <a:path w="21600" h="24920" fill="none" extrusionOk="0">
                <a:moveTo>
                  <a:pt x="0" y="0"/>
                </a:moveTo>
                <a:cubicBezTo>
                  <a:pt x="11929" y="0"/>
                  <a:pt x="21600" y="9670"/>
                  <a:pt x="21600" y="21600"/>
                </a:cubicBezTo>
                <a:cubicBezTo>
                  <a:pt x="21600" y="22711"/>
                  <a:pt x="21514" y="23821"/>
                  <a:pt x="21343" y="24920"/>
                </a:cubicBezTo>
              </a:path>
              <a:path w="21600" h="24920" stroke="0" extrusionOk="0">
                <a:moveTo>
                  <a:pt x="0" y="0"/>
                </a:moveTo>
                <a:cubicBezTo>
                  <a:pt x="11929" y="0"/>
                  <a:pt x="21600" y="9670"/>
                  <a:pt x="21600" y="21600"/>
                </a:cubicBezTo>
                <a:cubicBezTo>
                  <a:pt x="21600" y="22711"/>
                  <a:pt x="21514" y="23821"/>
                  <a:pt x="21343" y="24920"/>
                </a:cubicBezTo>
                <a:lnTo>
                  <a:pt x="0" y="2160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8" name="Text Box 22">
            <a:extLst>
              <a:ext uri="{FF2B5EF4-FFF2-40B4-BE49-F238E27FC236}">
                <a16:creationId xmlns:a16="http://schemas.microsoft.com/office/drawing/2014/main" id="{BC81DBB2-FA47-866D-F349-6FF903B5BA22}"/>
              </a:ext>
            </a:extLst>
          </p:cNvPr>
          <p:cNvSpPr txBox="1">
            <a:spLocks noChangeArrowheads="1"/>
          </p:cNvSpPr>
          <p:nvPr/>
        </p:nvSpPr>
        <p:spPr bwMode="auto">
          <a:xfrm>
            <a:off x="1042988" y="5229225"/>
            <a:ext cx="304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Symbol" panose="05050102010706020507" pitchFamily="18" charset="2"/>
                <a:ea typeface="微软雅黑" panose="020B0503020204020204" pitchFamily="34" charset="-122"/>
                <a:cs typeface="Times New Roman" panose="02020603050405020304" pitchFamily="18" charset="0"/>
              </a:rPr>
              <a:t>q</a:t>
            </a:r>
          </a:p>
        </p:txBody>
      </p:sp>
      <p:sp>
        <p:nvSpPr>
          <p:cNvPr id="43029" name="Text Box 23">
            <a:extLst>
              <a:ext uri="{FF2B5EF4-FFF2-40B4-BE49-F238E27FC236}">
                <a16:creationId xmlns:a16="http://schemas.microsoft.com/office/drawing/2014/main" id="{4D8E60D1-16F4-39E7-6FD6-DFE2198949AE}"/>
              </a:ext>
            </a:extLst>
          </p:cNvPr>
          <p:cNvSpPr txBox="1">
            <a:spLocks noChangeArrowheads="1"/>
          </p:cNvSpPr>
          <p:nvPr/>
        </p:nvSpPr>
        <p:spPr bwMode="auto">
          <a:xfrm>
            <a:off x="2339975" y="5229225"/>
            <a:ext cx="304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Symbol" panose="05050102010706020507" pitchFamily="18" charset="2"/>
                <a:ea typeface="微软雅黑" panose="020B0503020204020204" pitchFamily="34" charset="-122"/>
                <a:cs typeface="Times New Roman" panose="02020603050405020304" pitchFamily="18" charset="0"/>
              </a:rPr>
              <a:t>q</a:t>
            </a:r>
          </a:p>
        </p:txBody>
      </p:sp>
      <p:graphicFrame>
        <p:nvGraphicFramePr>
          <p:cNvPr id="43030" name="Object 24">
            <a:extLst>
              <a:ext uri="{FF2B5EF4-FFF2-40B4-BE49-F238E27FC236}">
                <a16:creationId xmlns:a16="http://schemas.microsoft.com/office/drawing/2014/main" id="{AEE21A7C-453F-F3BF-27E3-D9725A7BDB88}"/>
              </a:ext>
            </a:extLst>
          </p:cNvPr>
          <p:cNvGraphicFramePr>
            <a:graphicFrameLocks noChangeAspect="1"/>
          </p:cNvGraphicFramePr>
          <p:nvPr/>
        </p:nvGraphicFramePr>
        <p:xfrm>
          <a:off x="1617663" y="2913063"/>
          <a:ext cx="719137" cy="587375"/>
        </p:xfrm>
        <a:graphic>
          <a:graphicData uri="http://schemas.openxmlformats.org/presentationml/2006/ole">
            <mc:AlternateContent xmlns:mc="http://schemas.openxmlformats.org/markup-compatibility/2006">
              <mc:Choice xmlns:v="urn:schemas-microsoft-com:vml" Requires="v">
                <p:oleObj name="Equation" r:id="rId6" imgW="279400" imgH="228600" progId="Equation.DSMT4">
                  <p:embed/>
                </p:oleObj>
              </mc:Choice>
              <mc:Fallback>
                <p:oleObj name="Equation" r:id="rId6" imgW="279400" imgH="228600" progId="Equation.DSMT4">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7663" y="2913063"/>
                        <a:ext cx="71913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1" name="Text Box 25">
            <a:extLst>
              <a:ext uri="{FF2B5EF4-FFF2-40B4-BE49-F238E27FC236}">
                <a16:creationId xmlns:a16="http://schemas.microsoft.com/office/drawing/2014/main" id="{4DD7C4D9-CE6C-F235-F363-97B9ABB51530}"/>
              </a:ext>
            </a:extLst>
          </p:cNvPr>
          <p:cNvSpPr txBox="1">
            <a:spLocks noChangeArrowheads="1"/>
          </p:cNvSpPr>
          <p:nvPr/>
        </p:nvSpPr>
        <p:spPr bwMode="auto">
          <a:xfrm>
            <a:off x="2170113" y="3500438"/>
            <a:ext cx="4540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1800" b="1" baseline="-25000">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43032" name="Line 26">
            <a:extLst>
              <a:ext uri="{FF2B5EF4-FFF2-40B4-BE49-F238E27FC236}">
                <a16:creationId xmlns:a16="http://schemas.microsoft.com/office/drawing/2014/main" id="{D172118C-C0E9-474A-B64A-6D85151327EF}"/>
              </a:ext>
            </a:extLst>
          </p:cNvPr>
          <p:cNvSpPr>
            <a:spLocks noChangeShapeType="1"/>
          </p:cNvSpPr>
          <p:nvPr/>
        </p:nvSpPr>
        <p:spPr bwMode="auto">
          <a:xfrm>
            <a:off x="34925" y="4652963"/>
            <a:ext cx="4321175"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43033" name="Group 27">
            <a:extLst>
              <a:ext uri="{FF2B5EF4-FFF2-40B4-BE49-F238E27FC236}">
                <a16:creationId xmlns:a16="http://schemas.microsoft.com/office/drawing/2014/main" id="{4EEC79CE-7714-8CB0-614F-49EB8299C212}"/>
              </a:ext>
            </a:extLst>
          </p:cNvPr>
          <p:cNvGrpSpPr>
            <a:grpSpLocks/>
          </p:cNvGrpSpPr>
          <p:nvPr/>
        </p:nvGrpSpPr>
        <p:grpSpPr bwMode="auto">
          <a:xfrm>
            <a:off x="3065463" y="3400425"/>
            <a:ext cx="1711325" cy="1230313"/>
            <a:chOff x="2067" y="2142"/>
            <a:chExt cx="1078" cy="775"/>
          </a:xfrm>
        </p:grpSpPr>
        <p:sp>
          <p:nvSpPr>
            <p:cNvPr id="52254" name="Text Box 28">
              <a:extLst>
                <a:ext uri="{FF2B5EF4-FFF2-40B4-BE49-F238E27FC236}">
                  <a16:creationId xmlns:a16="http://schemas.microsoft.com/office/drawing/2014/main" id="{D59696BF-61C0-68E8-6903-4FBD763820E8}"/>
                </a:ext>
              </a:extLst>
            </p:cNvPr>
            <p:cNvSpPr txBox="1">
              <a:spLocks noChangeArrowheads="1"/>
            </p:cNvSpPr>
            <p:nvPr/>
          </p:nvSpPr>
          <p:spPr bwMode="auto">
            <a:xfrm>
              <a:off x="2067" y="2142"/>
              <a:ext cx="107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倒格矢的垂直平分面</a:t>
              </a:r>
            </a:p>
          </p:txBody>
        </p:sp>
        <p:sp>
          <p:nvSpPr>
            <p:cNvPr id="52255" name="Line 29">
              <a:extLst>
                <a:ext uri="{FF2B5EF4-FFF2-40B4-BE49-F238E27FC236}">
                  <a16:creationId xmlns:a16="http://schemas.microsoft.com/office/drawing/2014/main" id="{9048F625-59DB-7151-703B-1CC54CA78678}"/>
                </a:ext>
              </a:extLst>
            </p:cNvPr>
            <p:cNvSpPr>
              <a:spLocks noChangeShapeType="1"/>
            </p:cNvSpPr>
            <p:nvPr/>
          </p:nvSpPr>
          <p:spPr bwMode="auto">
            <a:xfrm flipH="1">
              <a:off x="2375" y="2645"/>
              <a:ext cx="9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aphicFrame>
        <p:nvGraphicFramePr>
          <p:cNvPr id="43034" name="Object 31">
            <a:extLst>
              <a:ext uri="{FF2B5EF4-FFF2-40B4-BE49-F238E27FC236}">
                <a16:creationId xmlns:a16="http://schemas.microsoft.com/office/drawing/2014/main" id="{DB7A03D5-49D0-8974-F938-B26840D1BF81}"/>
              </a:ext>
            </a:extLst>
          </p:cNvPr>
          <p:cNvGraphicFramePr>
            <a:graphicFrameLocks noChangeAspect="1"/>
          </p:cNvGraphicFramePr>
          <p:nvPr/>
        </p:nvGraphicFramePr>
        <p:xfrm>
          <a:off x="4976813" y="3506788"/>
          <a:ext cx="2187575" cy="1008062"/>
        </p:xfrm>
        <a:graphic>
          <a:graphicData uri="http://schemas.openxmlformats.org/presentationml/2006/ole">
            <mc:AlternateContent xmlns:mc="http://schemas.openxmlformats.org/markup-compatibility/2006">
              <mc:Choice xmlns:v="urn:schemas-microsoft-com:vml" Requires="v">
                <p:oleObj name="Equation" r:id="rId8" imgW="850531" imgH="393529" progId="Equation.DSMT4">
                  <p:embed/>
                </p:oleObj>
              </mc:Choice>
              <mc:Fallback>
                <p:oleObj name="Equation" r:id="rId8" imgW="850531" imgH="393529" progId="Equation.DSMT4">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6813" y="3506788"/>
                        <a:ext cx="21875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35" name="Object 33">
            <a:extLst>
              <a:ext uri="{FF2B5EF4-FFF2-40B4-BE49-F238E27FC236}">
                <a16:creationId xmlns:a16="http://schemas.microsoft.com/office/drawing/2014/main" id="{48548430-C739-D52F-5136-D0D56CBCD7C5}"/>
              </a:ext>
            </a:extLst>
          </p:cNvPr>
          <p:cNvGraphicFramePr>
            <a:graphicFrameLocks noChangeAspect="1"/>
          </p:cNvGraphicFramePr>
          <p:nvPr/>
        </p:nvGraphicFramePr>
        <p:xfrm>
          <a:off x="5080000" y="5761038"/>
          <a:ext cx="2012950" cy="450850"/>
        </p:xfrm>
        <a:graphic>
          <a:graphicData uri="http://schemas.openxmlformats.org/presentationml/2006/ole">
            <mc:AlternateContent xmlns:mc="http://schemas.openxmlformats.org/markup-compatibility/2006">
              <mc:Choice xmlns:v="urn:schemas-microsoft-com:vml" Requires="v">
                <p:oleObj name="公式" r:id="rId10" imgW="812447" imgH="177723" progId="Equation.3">
                  <p:embed/>
                </p:oleObj>
              </mc:Choice>
              <mc:Fallback>
                <p:oleObj name="公式" r:id="rId10" imgW="812447" imgH="177723" progId="Equation.3">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0000" y="5761038"/>
                        <a:ext cx="20129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6" name="Text Box 34">
            <a:extLst>
              <a:ext uri="{FF2B5EF4-FFF2-40B4-BE49-F238E27FC236}">
                <a16:creationId xmlns:a16="http://schemas.microsoft.com/office/drawing/2014/main" id="{D6AC205C-0318-18B8-E478-6BC73D09CA94}"/>
              </a:ext>
            </a:extLst>
          </p:cNvPr>
          <p:cNvSpPr txBox="1">
            <a:spLocks noChangeArrowheads="1"/>
          </p:cNvSpPr>
          <p:nvPr/>
        </p:nvSpPr>
        <p:spPr bwMode="auto">
          <a:xfrm>
            <a:off x="7102475" y="3768725"/>
            <a:ext cx="2041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布里渊区边界</a:t>
            </a:r>
          </a:p>
        </p:txBody>
      </p:sp>
      <p:sp>
        <p:nvSpPr>
          <p:cNvPr id="43037" name="Text Box 35">
            <a:extLst>
              <a:ext uri="{FF2B5EF4-FFF2-40B4-BE49-F238E27FC236}">
                <a16:creationId xmlns:a16="http://schemas.microsoft.com/office/drawing/2014/main" id="{5C03879A-8E34-B01C-EEA7-FA0A355F2023}"/>
              </a:ext>
            </a:extLst>
          </p:cNvPr>
          <p:cNvSpPr txBox="1">
            <a:spLocks noChangeArrowheads="1"/>
          </p:cNvSpPr>
          <p:nvPr/>
        </p:nvSpPr>
        <p:spPr bwMode="auto">
          <a:xfrm>
            <a:off x="7088188" y="5754688"/>
            <a:ext cx="17319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布拉格公式</a:t>
            </a:r>
          </a:p>
        </p:txBody>
      </p:sp>
      <p:sp>
        <p:nvSpPr>
          <p:cNvPr id="43038" name="AutoShape 36">
            <a:extLst>
              <a:ext uri="{FF2B5EF4-FFF2-40B4-BE49-F238E27FC236}">
                <a16:creationId xmlns:a16="http://schemas.microsoft.com/office/drawing/2014/main" id="{D1CBA8E8-4B98-3630-6DD5-90A9D4B38572}"/>
              </a:ext>
            </a:extLst>
          </p:cNvPr>
          <p:cNvSpPr>
            <a:spLocks noChangeArrowheads="1"/>
          </p:cNvSpPr>
          <p:nvPr/>
        </p:nvSpPr>
        <p:spPr bwMode="auto">
          <a:xfrm>
            <a:off x="6007100" y="4506913"/>
            <a:ext cx="360363" cy="1173162"/>
          </a:xfrm>
          <a:prstGeom prst="downArrow">
            <a:avLst>
              <a:gd name="adj1" fmla="val 50000"/>
              <a:gd name="adj2" fmla="val 64989"/>
            </a:avLst>
          </a:prstGeom>
          <a:gradFill rotWithShape="1">
            <a:gsLst>
              <a:gs pos="0">
                <a:srgbClr val="8E8EFF"/>
              </a:gs>
              <a:gs pos="100000">
                <a:srgbClr val="0000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8" name="Object 31">
            <a:extLst>
              <a:ext uri="{FF2B5EF4-FFF2-40B4-BE49-F238E27FC236}">
                <a16:creationId xmlns:a16="http://schemas.microsoft.com/office/drawing/2014/main" id="{DFA03FF5-90D5-18DE-5070-9ED4BC64C29B}"/>
              </a:ext>
            </a:extLst>
          </p:cNvPr>
          <p:cNvGraphicFramePr>
            <a:graphicFrameLocks noChangeAspect="1"/>
          </p:cNvGraphicFramePr>
          <p:nvPr/>
        </p:nvGraphicFramePr>
        <p:xfrm>
          <a:off x="5026025" y="4392613"/>
          <a:ext cx="954088" cy="1268412"/>
        </p:xfrm>
        <a:graphic>
          <a:graphicData uri="http://schemas.openxmlformats.org/presentationml/2006/ole">
            <mc:AlternateContent xmlns:mc="http://schemas.openxmlformats.org/markup-compatibility/2006">
              <mc:Choice xmlns:v="urn:schemas-microsoft-com:vml" Requires="v">
                <p:oleObj name="Equation" r:id="rId12" imgW="609336" imgH="812447" progId="Equation.DSMT4">
                  <p:embed/>
                </p:oleObj>
              </mc:Choice>
              <mc:Fallback>
                <p:oleObj name="Equation" r:id="rId12" imgW="609336" imgH="812447" progId="Equation.DSMT4">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6025" y="4392613"/>
                        <a:ext cx="954088"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301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302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2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2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2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2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302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30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302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30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302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303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303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303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303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303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303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303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303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303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4" grpId="0"/>
      <p:bldP spid="43025" grpId="0"/>
      <p:bldP spid="43028" grpId="0"/>
      <p:bldP spid="43029" grpId="0"/>
      <p:bldP spid="43031" grpId="0"/>
      <p:bldP spid="43036" grpId="0"/>
      <p:bldP spid="43037" grpId="0"/>
      <p:bldP spid="430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AD6F448F-10FA-7BD2-4B09-2A173C3DC5B5}"/>
              </a:ext>
            </a:extLst>
          </p:cNvPr>
          <p:cNvSpPr>
            <a:spLocks noGrp="1"/>
          </p:cNvSpPr>
          <p:nvPr>
            <p:ph type="title"/>
          </p:nvPr>
        </p:nvSpPr>
        <p:spPr/>
        <p:txBody>
          <a:bodyPr/>
          <a:lstStyle/>
          <a:p>
            <a:r>
              <a:rPr lang="zh-CN" altLang="en-US" sz="4000">
                <a:cs typeface="Times New Roman" panose="02020603050405020304" pitchFamily="18" charset="0"/>
              </a:rPr>
              <a:t>体心立方和面心立方的</a:t>
            </a:r>
            <a:r>
              <a:rPr lang="en-US" altLang="zh-CN" sz="4000">
                <a:cs typeface="Times New Roman" panose="02020603050405020304" pitchFamily="18" charset="0"/>
              </a:rPr>
              <a:t>X</a:t>
            </a:r>
            <a:r>
              <a:rPr lang="zh-CN" altLang="en-US" sz="4000">
                <a:cs typeface="Times New Roman" panose="02020603050405020304" pitchFamily="18" charset="0"/>
              </a:rPr>
              <a:t>射线衍射</a:t>
            </a:r>
          </a:p>
        </p:txBody>
      </p:sp>
      <p:sp>
        <p:nvSpPr>
          <p:cNvPr id="53251" name="灯片编号占位符 5">
            <a:extLst>
              <a:ext uri="{FF2B5EF4-FFF2-40B4-BE49-F238E27FC236}">
                <a16:creationId xmlns:a16="http://schemas.microsoft.com/office/drawing/2014/main" id="{578A244B-DD17-853F-76F8-750A043F59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BDF405-7658-477B-BDCC-A1EA75EFE144}" type="slidenum">
              <a:rPr lang="en-US" altLang="zh-CN" sz="1200" smtClean="0">
                <a:latin typeface="微软雅黑" panose="020B0503020204020204" pitchFamily="34" charset="-122"/>
                <a:ea typeface="微软雅黑" panose="020B0503020204020204" pitchFamily="34" charset="-122"/>
              </a:rPr>
              <a:pPr>
                <a:spcBef>
                  <a:spcPct val="0"/>
                </a:spcBef>
                <a:buFontTx/>
                <a:buNone/>
              </a:pPr>
              <a:t>33</a:t>
            </a:fld>
            <a:endParaRPr lang="en-US" altLang="zh-CN" sz="1200">
              <a:latin typeface="微软雅黑" panose="020B0503020204020204" pitchFamily="34" charset="-122"/>
              <a:ea typeface="微软雅黑" panose="020B0503020204020204" pitchFamily="34" charset="-122"/>
            </a:endParaRPr>
          </a:p>
        </p:txBody>
      </p:sp>
      <p:sp>
        <p:nvSpPr>
          <p:cNvPr id="8" name="内容占位符 2">
            <a:extLst>
              <a:ext uri="{FF2B5EF4-FFF2-40B4-BE49-F238E27FC236}">
                <a16:creationId xmlns:a16="http://schemas.microsoft.com/office/drawing/2014/main" id="{244A556C-5DB0-0FA7-4A11-0702A7592AB2}"/>
              </a:ext>
            </a:extLst>
          </p:cNvPr>
          <p:cNvSpPr>
            <a:spLocks noGrp="1"/>
          </p:cNvSpPr>
          <p:nvPr>
            <p:ph idx="1"/>
          </p:nvPr>
        </p:nvSpPr>
        <p:spPr>
          <a:xfrm>
            <a:off x="277813" y="1414463"/>
            <a:ext cx="8578850" cy="4924425"/>
          </a:xfrm>
        </p:spPr>
        <p:txBody>
          <a:bodyPr/>
          <a:lstStyle/>
          <a:p>
            <a:pPr>
              <a:buFont typeface="Arial" charset="0"/>
              <a:buChar char="•"/>
              <a:defRPr/>
            </a:pPr>
            <a:r>
              <a:rPr lang="zh-CN" altLang="en-US" sz="2800" dirty="0">
                <a:solidFill>
                  <a:schemeClr val="tx1"/>
                </a:solidFill>
                <a:cs typeface="Times New Roman" panose="02020603050405020304" pitchFamily="18" charset="0"/>
              </a:rPr>
              <a:t>立方晶系晶体的</a:t>
            </a:r>
            <a:r>
              <a:rPr lang="en-US" altLang="zh-CN" sz="2800" dirty="0">
                <a:solidFill>
                  <a:schemeClr val="tx1"/>
                </a:solidFill>
                <a:cs typeface="Times New Roman" panose="02020603050405020304" pitchFamily="18" charset="0"/>
              </a:rPr>
              <a:t>X</a:t>
            </a:r>
            <a:r>
              <a:rPr lang="zh-CN" altLang="en-US" sz="2800" dirty="0">
                <a:solidFill>
                  <a:schemeClr val="tx1"/>
                </a:solidFill>
                <a:cs typeface="Times New Roman" panose="02020603050405020304" pitchFamily="18" charset="0"/>
              </a:rPr>
              <a:t>射线的衍射面、基矢等一般按照</a:t>
            </a:r>
            <a:r>
              <a:rPr lang="zh-CN" altLang="en-US" sz="2800" dirty="0">
                <a:solidFill>
                  <a:srgbClr val="0000FF"/>
                </a:solidFill>
                <a:cs typeface="Times New Roman" panose="02020603050405020304" pitchFamily="18" charset="0"/>
              </a:rPr>
              <a:t>惯用晶胞</a:t>
            </a:r>
            <a:r>
              <a:rPr lang="zh-CN" altLang="en-US" sz="2800" dirty="0">
                <a:solidFill>
                  <a:schemeClr val="tx1"/>
                </a:solidFill>
                <a:cs typeface="Times New Roman" panose="02020603050405020304" pitchFamily="18" charset="0"/>
              </a:rPr>
              <a:t>来选取，晶面按</a:t>
            </a:r>
            <a:r>
              <a:rPr lang="zh-CN" altLang="en-US" sz="2800" dirty="0">
                <a:solidFill>
                  <a:srgbClr val="0000FF"/>
                </a:solidFill>
                <a:cs typeface="Times New Roman" panose="02020603050405020304" pitchFamily="18" charset="0"/>
              </a:rPr>
              <a:t>密勒指数</a:t>
            </a:r>
            <a:r>
              <a:rPr lang="zh-CN" altLang="en-US" sz="2800" dirty="0">
                <a:solidFill>
                  <a:schemeClr val="tx1"/>
                </a:solidFill>
                <a:cs typeface="Times New Roman" panose="02020603050405020304" pitchFamily="18" charset="0"/>
              </a:rPr>
              <a:t>标定</a:t>
            </a:r>
            <a:endParaRPr lang="en-US" altLang="zh-CN" sz="2800" dirty="0">
              <a:solidFill>
                <a:schemeClr val="tx1"/>
              </a:solidFill>
              <a:cs typeface="Times New Roman" panose="02020603050405020304" pitchFamily="18" charset="0"/>
            </a:endParaRPr>
          </a:p>
          <a:p>
            <a:pPr>
              <a:buFont typeface="Arial" charset="0"/>
              <a:buChar char="•"/>
              <a:defRPr/>
            </a:pPr>
            <a:r>
              <a:rPr lang="zh-CN" altLang="en-US" sz="2800" dirty="0">
                <a:solidFill>
                  <a:schemeClr val="tx1"/>
                </a:solidFill>
                <a:cs typeface="Times New Roman" panose="02020603050405020304" pitchFamily="18" charset="0"/>
              </a:rPr>
              <a:t>所以体心立方和面心立方都被看作是基矢为</a:t>
            </a:r>
            <a:endParaRPr lang="en-US" altLang="zh-CN" sz="2800" dirty="0">
              <a:solidFill>
                <a:schemeClr val="tx1"/>
              </a:solidFill>
              <a:cs typeface="Times New Roman" panose="02020603050405020304" pitchFamily="18" charset="0"/>
            </a:endParaRPr>
          </a:p>
          <a:p>
            <a:pPr marL="0" indent="0">
              <a:buFont typeface="Arial" charset="0"/>
              <a:buNone/>
              <a:defRPr/>
            </a:pPr>
            <a:r>
              <a:rPr lang="en-US" altLang="zh-CN" sz="2800" dirty="0">
                <a:solidFill>
                  <a:schemeClr val="tx1"/>
                </a:solidFill>
                <a:cs typeface="Times New Roman" panose="02020603050405020304" pitchFamily="18" charset="0"/>
              </a:rPr>
              <a:t>					 </a:t>
            </a:r>
            <a:r>
              <a:rPr lang="zh-CN" altLang="en-US" sz="2800" dirty="0">
                <a:solidFill>
                  <a:schemeClr val="tx1"/>
                </a:solidFill>
                <a:cs typeface="Times New Roman" panose="02020603050405020304" pitchFamily="18" charset="0"/>
              </a:rPr>
              <a:t>的简单立方</a:t>
            </a:r>
            <a:endParaRPr lang="en-US" altLang="zh-CN" sz="2800" dirty="0">
              <a:solidFill>
                <a:schemeClr val="tx1"/>
              </a:solidFill>
              <a:cs typeface="Times New Roman" panose="02020603050405020304" pitchFamily="18" charset="0"/>
            </a:endParaRPr>
          </a:p>
          <a:p>
            <a:pPr>
              <a:buFont typeface="Arial" charset="0"/>
              <a:buChar char="•"/>
              <a:defRPr/>
            </a:pPr>
            <a:r>
              <a:rPr lang="zh-CN" altLang="en-US" sz="2800" dirty="0">
                <a:solidFill>
                  <a:schemeClr val="tx1"/>
                </a:solidFill>
                <a:cs typeface="Times New Roman" panose="02020603050405020304" pitchFamily="18" charset="0"/>
              </a:rPr>
              <a:t>如此，它们的倒格子也为简单立方</a:t>
            </a:r>
            <a:endParaRPr lang="en-US" altLang="zh-CN" sz="2800" dirty="0">
              <a:solidFill>
                <a:schemeClr val="tx1"/>
              </a:solidFill>
              <a:cs typeface="Times New Roman" panose="02020603050405020304" pitchFamily="18" charset="0"/>
            </a:endParaRPr>
          </a:p>
          <a:p>
            <a:pPr>
              <a:buFont typeface="Arial" charset="0"/>
              <a:buChar char="•"/>
              <a:defRPr/>
            </a:pPr>
            <a:r>
              <a:rPr lang="zh-CN" altLang="en-US" sz="2800" dirty="0">
                <a:solidFill>
                  <a:schemeClr val="tx1"/>
                </a:solidFill>
                <a:cs typeface="Times New Roman" panose="02020603050405020304" pitchFamily="18" charset="0"/>
              </a:rPr>
              <a:t>而后按照前述简单立方的衍射理论处理即可</a:t>
            </a:r>
            <a:endParaRPr lang="en-US" altLang="zh-CN" sz="2800" dirty="0">
              <a:solidFill>
                <a:schemeClr val="tx1"/>
              </a:solidFill>
              <a:cs typeface="Times New Roman" panose="02020603050405020304" pitchFamily="18" charset="0"/>
            </a:endParaRPr>
          </a:p>
        </p:txBody>
      </p:sp>
      <p:graphicFrame>
        <p:nvGraphicFramePr>
          <p:cNvPr id="53253" name="对象 8">
            <a:extLst>
              <a:ext uri="{FF2B5EF4-FFF2-40B4-BE49-F238E27FC236}">
                <a16:creationId xmlns:a16="http://schemas.microsoft.com/office/drawing/2014/main" id="{22988408-BDE1-65BC-AEC3-29ADEBAB591C}"/>
              </a:ext>
            </a:extLst>
          </p:cNvPr>
          <p:cNvGraphicFramePr>
            <a:graphicFrameLocks noChangeAspect="1"/>
          </p:cNvGraphicFramePr>
          <p:nvPr/>
        </p:nvGraphicFramePr>
        <p:xfrm>
          <a:off x="3771900" y="2852738"/>
          <a:ext cx="1231900" cy="509587"/>
        </p:xfrm>
        <a:graphic>
          <a:graphicData uri="http://schemas.openxmlformats.org/presentationml/2006/ole">
            <mc:AlternateContent xmlns:mc="http://schemas.openxmlformats.org/markup-compatibility/2006">
              <mc:Choice xmlns:v="urn:schemas-microsoft-com:vml" Requires="v">
                <p:oleObj name="Equation" r:id="rId2" imgW="520474" imgH="215806" progId="Equation.DSMT4">
                  <p:embed/>
                </p:oleObj>
              </mc:Choice>
              <mc:Fallback>
                <p:oleObj name="Equation" r:id="rId2" imgW="520474" imgH="215806" progId="Equation.DSMT4">
                  <p:embed/>
                  <p:pic>
                    <p:nvPicPr>
                      <p:cNvPr id="0" name="对象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2852738"/>
                        <a:ext cx="12319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4" name="对象 9">
            <a:extLst>
              <a:ext uri="{FF2B5EF4-FFF2-40B4-BE49-F238E27FC236}">
                <a16:creationId xmlns:a16="http://schemas.microsoft.com/office/drawing/2014/main" id="{D3AE622F-7892-CD27-0015-759ECD403FC1}"/>
              </a:ext>
            </a:extLst>
          </p:cNvPr>
          <p:cNvGraphicFramePr>
            <a:graphicFrameLocks noChangeAspect="1"/>
          </p:cNvGraphicFramePr>
          <p:nvPr/>
        </p:nvGraphicFramePr>
        <p:xfrm>
          <a:off x="825500" y="2852738"/>
          <a:ext cx="1168400" cy="509587"/>
        </p:xfrm>
        <a:graphic>
          <a:graphicData uri="http://schemas.openxmlformats.org/presentationml/2006/ole">
            <mc:AlternateContent xmlns:mc="http://schemas.openxmlformats.org/markup-compatibility/2006">
              <mc:Choice xmlns:v="urn:schemas-microsoft-com:vml" Requires="v">
                <p:oleObj name="Equation" r:id="rId4" imgW="494870" imgH="215713" progId="Equation.DSMT4">
                  <p:embed/>
                </p:oleObj>
              </mc:Choice>
              <mc:Fallback>
                <p:oleObj name="Equation" r:id="rId4" imgW="494870" imgH="215713" progId="Equation.DSMT4">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2852738"/>
                        <a:ext cx="11684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对象 10">
            <a:extLst>
              <a:ext uri="{FF2B5EF4-FFF2-40B4-BE49-F238E27FC236}">
                <a16:creationId xmlns:a16="http://schemas.microsoft.com/office/drawing/2014/main" id="{390CE4AC-3701-3BA4-A1CC-BC59A96BFDFB}"/>
              </a:ext>
            </a:extLst>
          </p:cNvPr>
          <p:cNvGraphicFramePr>
            <a:graphicFrameLocks noChangeAspect="1"/>
          </p:cNvGraphicFramePr>
          <p:nvPr/>
        </p:nvGraphicFramePr>
        <p:xfrm>
          <a:off x="2230438" y="2852738"/>
          <a:ext cx="1262062" cy="569912"/>
        </p:xfrm>
        <a:graphic>
          <a:graphicData uri="http://schemas.openxmlformats.org/presentationml/2006/ole">
            <mc:AlternateContent xmlns:mc="http://schemas.openxmlformats.org/markup-compatibility/2006">
              <mc:Choice xmlns:v="urn:schemas-microsoft-com:vml" Requires="v">
                <p:oleObj name="Equation" r:id="rId6" imgW="533169" imgH="241195" progId="Equation.DSMT4">
                  <p:embed/>
                </p:oleObj>
              </mc:Choice>
              <mc:Fallback>
                <p:oleObj name="Equation" r:id="rId6" imgW="533169" imgH="241195" progId="Equation.DSMT4">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0438" y="2852738"/>
                        <a:ext cx="126206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DBAFA64E-8563-7D59-7C9F-5F9C662D2948}"/>
              </a:ext>
            </a:extLst>
          </p:cNvPr>
          <p:cNvSpPr>
            <a:spLocks noGrp="1"/>
          </p:cNvSpPr>
          <p:nvPr>
            <p:ph type="title"/>
          </p:nvPr>
        </p:nvSpPr>
        <p:spPr/>
        <p:txBody>
          <a:bodyPr/>
          <a:lstStyle/>
          <a:p>
            <a:r>
              <a:rPr lang="zh-CN" altLang="en-US" sz="4000"/>
              <a:t>体心立方和面心立方的</a:t>
            </a:r>
            <a:r>
              <a:rPr lang="en-US" altLang="zh-CN" sz="4000"/>
              <a:t>X</a:t>
            </a:r>
            <a:r>
              <a:rPr lang="zh-CN" altLang="en-US" sz="4000"/>
              <a:t>射线衍射</a:t>
            </a:r>
          </a:p>
        </p:txBody>
      </p:sp>
      <p:sp>
        <p:nvSpPr>
          <p:cNvPr id="54275" name="内容占位符 2">
            <a:extLst>
              <a:ext uri="{FF2B5EF4-FFF2-40B4-BE49-F238E27FC236}">
                <a16:creationId xmlns:a16="http://schemas.microsoft.com/office/drawing/2014/main" id="{1A841EE3-BB77-02DD-9E77-AF32CA8E8CA2}"/>
              </a:ext>
            </a:extLst>
          </p:cNvPr>
          <p:cNvSpPr>
            <a:spLocks noGrp="1"/>
          </p:cNvSpPr>
          <p:nvPr>
            <p:ph idx="1"/>
          </p:nvPr>
        </p:nvSpPr>
        <p:spPr>
          <a:xfrm>
            <a:off x="457200" y="1700213"/>
            <a:ext cx="8229600" cy="4525962"/>
          </a:xfrm>
        </p:spPr>
        <p:txBody>
          <a:bodyPr/>
          <a:lstStyle/>
          <a:p>
            <a:r>
              <a:rPr lang="zh-CN" altLang="en-US" sz="2800">
                <a:solidFill>
                  <a:schemeClr val="tx1"/>
                </a:solidFill>
                <a:latin typeface="Times New Roman" panose="02020603050405020304" pitchFamily="18" charset="0"/>
                <a:cs typeface="Times New Roman" panose="02020603050405020304" pitchFamily="18" charset="0"/>
              </a:rPr>
              <a:t>但是，被忽略的体心原子和面心原子也会产生散射，且散射强度和简单立方中的原子一样</a:t>
            </a:r>
            <a:endParaRPr lang="en-US" altLang="zh-CN" sz="2800">
              <a:solidFill>
                <a:schemeClr val="tx1"/>
              </a:solidFill>
              <a:latin typeface="Times New Roman" panose="02020603050405020304" pitchFamily="18" charset="0"/>
              <a:cs typeface="Times New Roman" panose="02020603050405020304" pitchFamily="18" charset="0"/>
            </a:endParaRPr>
          </a:p>
          <a:p>
            <a:r>
              <a:rPr lang="zh-CN" altLang="en-US" sz="2800">
                <a:solidFill>
                  <a:schemeClr val="tx1"/>
                </a:solidFill>
                <a:latin typeface="Times New Roman" panose="02020603050405020304" pitchFamily="18" charset="0"/>
                <a:cs typeface="Times New Roman" panose="02020603050405020304" pitchFamily="18" charset="0"/>
              </a:rPr>
              <a:t>因此，对于体心立方和面心立方，</a:t>
            </a:r>
            <a:r>
              <a:rPr lang="zh-CN" altLang="en-US" sz="2800">
                <a:solidFill>
                  <a:srgbClr val="0000FF"/>
                </a:solidFill>
                <a:latin typeface="Times New Roman" panose="02020603050405020304" pitchFamily="18" charset="0"/>
                <a:cs typeface="Times New Roman" panose="02020603050405020304" pitchFamily="18" charset="0"/>
              </a:rPr>
              <a:t>某些衍射面</a:t>
            </a:r>
            <a:r>
              <a:rPr lang="zh-CN" altLang="en-US" sz="2800">
                <a:solidFill>
                  <a:schemeClr val="tx1"/>
                </a:solidFill>
                <a:latin typeface="Times New Roman" panose="02020603050405020304" pitchFamily="18" charset="0"/>
                <a:cs typeface="Times New Roman" panose="02020603050405020304" pitchFamily="18" charset="0"/>
              </a:rPr>
              <a:t>（按</a:t>
            </a:r>
            <a:r>
              <a:rPr lang="zh-CN" altLang="en-US" sz="2800">
                <a:solidFill>
                  <a:srgbClr val="0000FF"/>
                </a:solidFill>
                <a:latin typeface="Times New Roman" panose="02020603050405020304" pitchFamily="18" charset="0"/>
                <a:cs typeface="Times New Roman" panose="02020603050405020304" pitchFamily="18" charset="0"/>
              </a:rPr>
              <a:t>密勒指数</a:t>
            </a:r>
            <a:r>
              <a:rPr lang="zh-CN" altLang="en-US" sz="2800">
                <a:solidFill>
                  <a:schemeClr val="tx1"/>
                </a:solidFill>
                <a:latin typeface="Times New Roman" panose="02020603050405020304" pitchFamily="18" charset="0"/>
                <a:cs typeface="Times New Roman" panose="02020603050405020304" pitchFamily="18" charset="0"/>
              </a:rPr>
              <a:t>标定）</a:t>
            </a:r>
            <a:r>
              <a:rPr lang="zh-CN" altLang="en-US" sz="2800">
                <a:solidFill>
                  <a:srgbClr val="0000FF"/>
                </a:solidFill>
                <a:latin typeface="Times New Roman" panose="02020603050405020304" pitchFamily="18" charset="0"/>
                <a:cs typeface="Times New Roman" panose="02020603050405020304" pitchFamily="18" charset="0"/>
              </a:rPr>
              <a:t>即使满足布拉格方程，也不一定产生衍射</a:t>
            </a:r>
            <a:r>
              <a:rPr lang="zh-CN" altLang="en-US" sz="2800">
                <a:solidFill>
                  <a:schemeClr val="tx1"/>
                </a:solidFill>
                <a:latin typeface="Times New Roman" panose="02020603050405020304" pitchFamily="18" charset="0"/>
                <a:cs typeface="Times New Roman" panose="02020603050405020304" pitchFamily="18" charset="0"/>
              </a:rPr>
              <a:t>，体心原子或面心原子的参与会让散射线</a:t>
            </a:r>
            <a:r>
              <a:rPr lang="zh-CN" altLang="en-US" sz="2800">
                <a:solidFill>
                  <a:srgbClr val="0000FF"/>
                </a:solidFill>
                <a:latin typeface="Times New Roman" panose="02020603050405020304" pitchFamily="18" charset="0"/>
                <a:cs typeface="Times New Roman" panose="02020603050405020304" pitchFamily="18" charset="0"/>
              </a:rPr>
              <a:t>干涉消光</a:t>
            </a:r>
            <a:endParaRPr lang="en-US" altLang="zh-CN" sz="2800">
              <a:solidFill>
                <a:srgbClr val="0000FF"/>
              </a:solidFill>
              <a:latin typeface="Times New Roman" panose="02020603050405020304" pitchFamily="18" charset="0"/>
              <a:cs typeface="Times New Roman" panose="02020603050405020304" pitchFamily="18" charset="0"/>
            </a:endParaRPr>
          </a:p>
          <a:p>
            <a:pPr eaLnBrk="1" hangingPunct="1"/>
            <a:r>
              <a:rPr lang="zh-CN" altLang="en-US" sz="2800">
                <a:solidFill>
                  <a:schemeClr val="tx1"/>
                </a:solidFill>
                <a:latin typeface="Times New Roman" panose="02020603050405020304" pitchFamily="18" charset="0"/>
                <a:cs typeface="Times New Roman" panose="02020603050405020304" pitchFamily="18" charset="0"/>
              </a:rPr>
              <a:t>体心立方没有</a:t>
            </a:r>
            <a:r>
              <a:rPr lang="en-US" altLang="zh-CN" sz="2800">
                <a:solidFill>
                  <a:schemeClr val="tx1"/>
                </a:solidFill>
                <a:latin typeface="Times New Roman" panose="02020603050405020304" pitchFamily="18" charset="0"/>
                <a:cs typeface="Times New Roman" panose="02020603050405020304" pitchFamily="18" charset="0"/>
              </a:rPr>
              <a:t>(100)</a:t>
            </a:r>
            <a:r>
              <a:rPr lang="zh-CN" altLang="en-US" sz="2800">
                <a:solidFill>
                  <a:schemeClr val="tx1"/>
                </a:solidFill>
                <a:latin typeface="Times New Roman" panose="02020603050405020304" pitchFamily="18" charset="0"/>
                <a:cs typeface="Times New Roman" panose="02020603050405020304" pitchFamily="18" charset="0"/>
              </a:rPr>
              <a:t>，</a:t>
            </a:r>
            <a:r>
              <a:rPr lang="en-US" altLang="zh-CN" sz="2800">
                <a:solidFill>
                  <a:schemeClr val="tx1"/>
                </a:solidFill>
                <a:latin typeface="Times New Roman" panose="02020603050405020304" pitchFamily="18" charset="0"/>
                <a:cs typeface="Times New Roman" panose="02020603050405020304" pitchFamily="18" charset="0"/>
              </a:rPr>
              <a:t>(111)</a:t>
            </a:r>
            <a:r>
              <a:rPr lang="zh-CN" altLang="en-US" sz="2800">
                <a:solidFill>
                  <a:schemeClr val="tx1"/>
                </a:solidFill>
                <a:latin typeface="Times New Roman" panose="02020603050405020304" pitchFamily="18" charset="0"/>
                <a:cs typeface="Times New Roman" panose="02020603050405020304" pitchFamily="18" charset="0"/>
              </a:rPr>
              <a:t>，</a:t>
            </a:r>
            <a:r>
              <a:rPr lang="en-US" altLang="zh-CN" sz="2800">
                <a:solidFill>
                  <a:schemeClr val="tx1"/>
                </a:solidFill>
                <a:latin typeface="Times New Roman" panose="02020603050405020304" pitchFamily="18" charset="0"/>
                <a:cs typeface="Times New Roman" panose="02020603050405020304" pitchFamily="18" charset="0"/>
              </a:rPr>
              <a:t>(221)</a:t>
            </a:r>
            <a:r>
              <a:rPr lang="zh-CN" altLang="en-US" sz="2800">
                <a:solidFill>
                  <a:schemeClr val="tx1"/>
                </a:solidFill>
                <a:latin typeface="Times New Roman" panose="02020603050405020304" pitchFamily="18" charset="0"/>
                <a:cs typeface="Times New Roman" panose="02020603050405020304" pitchFamily="18" charset="0"/>
              </a:rPr>
              <a:t>之类的衍射线（</a:t>
            </a:r>
            <a:r>
              <a:rPr lang="en-US" altLang="zh-CN" sz="2800" i="1">
                <a:solidFill>
                  <a:schemeClr val="tx1"/>
                </a:solidFill>
                <a:latin typeface="Times New Roman" panose="02020603050405020304" pitchFamily="18" charset="0"/>
                <a:cs typeface="Times New Roman" panose="02020603050405020304" pitchFamily="18" charset="0"/>
              </a:rPr>
              <a:t>h</a:t>
            </a:r>
            <a:r>
              <a:rPr lang="en-US" altLang="zh-CN" sz="2800">
                <a:solidFill>
                  <a:schemeClr val="tx1"/>
                </a:solidFill>
                <a:latin typeface="Times New Roman" panose="02020603050405020304" pitchFamily="18" charset="0"/>
                <a:cs typeface="Times New Roman" panose="02020603050405020304" pitchFamily="18" charset="0"/>
              </a:rPr>
              <a:t>+</a:t>
            </a:r>
            <a:r>
              <a:rPr lang="en-US" altLang="zh-CN" sz="2800" i="1">
                <a:solidFill>
                  <a:schemeClr val="tx1"/>
                </a:solidFill>
                <a:latin typeface="Times New Roman" panose="02020603050405020304" pitchFamily="18" charset="0"/>
                <a:cs typeface="Times New Roman" panose="02020603050405020304" pitchFamily="18" charset="0"/>
              </a:rPr>
              <a:t>k</a:t>
            </a:r>
            <a:r>
              <a:rPr lang="en-US" altLang="zh-CN" sz="2800">
                <a:solidFill>
                  <a:schemeClr val="tx1"/>
                </a:solidFill>
                <a:latin typeface="Times New Roman" panose="02020603050405020304" pitchFamily="18" charset="0"/>
                <a:cs typeface="Times New Roman" panose="02020603050405020304" pitchFamily="18" charset="0"/>
              </a:rPr>
              <a:t>+</a:t>
            </a:r>
            <a:r>
              <a:rPr lang="en-US" altLang="zh-CN" sz="2800" i="1">
                <a:solidFill>
                  <a:schemeClr val="tx1"/>
                </a:solidFill>
                <a:latin typeface="Times New Roman" panose="02020603050405020304" pitchFamily="18" charset="0"/>
                <a:cs typeface="Times New Roman" panose="02020603050405020304" pitchFamily="18" charset="0"/>
              </a:rPr>
              <a:t>l</a:t>
            </a:r>
            <a:r>
              <a:rPr lang="en-US" altLang="zh-CN" sz="2800">
                <a:solidFill>
                  <a:schemeClr val="tx1"/>
                </a:solidFill>
                <a:latin typeface="Times New Roman" panose="02020603050405020304" pitchFamily="18" charset="0"/>
                <a:cs typeface="Times New Roman" panose="02020603050405020304" pitchFamily="18" charset="0"/>
              </a:rPr>
              <a:t>=</a:t>
            </a:r>
            <a:r>
              <a:rPr lang="zh-CN" altLang="en-US" sz="2800">
                <a:solidFill>
                  <a:schemeClr val="tx1"/>
                </a:solidFill>
                <a:latin typeface="Times New Roman" panose="02020603050405020304" pitchFamily="18" charset="0"/>
                <a:cs typeface="Times New Roman" panose="02020603050405020304" pitchFamily="18" charset="0"/>
              </a:rPr>
              <a:t>奇数）；面心立方没有</a:t>
            </a:r>
            <a:r>
              <a:rPr lang="en-US" altLang="zh-CN" sz="2800">
                <a:solidFill>
                  <a:schemeClr val="tx1"/>
                </a:solidFill>
                <a:latin typeface="Times New Roman" panose="02020603050405020304" pitchFamily="18" charset="0"/>
                <a:cs typeface="Times New Roman" panose="02020603050405020304" pitchFamily="18" charset="0"/>
              </a:rPr>
              <a:t>(100)</a:t>
            </a:r>
            <a:r>
              <a:rPr lang="zh-CN" altLang="en-US" sz="2800">
                <a:solidFill>
                  <a:schemeClr val="tx1"/>
                </a:solidFill>
                <a:latin typeface="Times New Roman" panose="02020603050405020304" pitchFamily="18" charset="0"/>
                <a:cs typeface="Times New Roman" panose="02020603050405020304" pitchFamily="18" charset="0"/>
              </a:rPr>
              <a:t>，</a:t>
            </a:r>
            <a:r>
              <a:rPr lang="en-US" altLang="zh-CN" sz="2800">
                <a:solidFill>
                  <a:schemeClr val="tx1"/>
                </a:solidFill>
                <a:latin typeface="Times New Roman" panose="02020603050405020304" pitchFamily="18" charset="0"/>
                <a:cs typeface="Times New Roman" panose="02020603050405020304" pitchFamily="18" charset="0"/>
              </a:rPr>
              <a:t>(110)</a:t>
            </a:r>
            <a:r>
              <a:rPr lang="zh-CN" altLang="en-US" sz="2800">
                <a:solidFill>
                  <a:schemeClr val="tx1"/>
                </a:solidFill>
                <a:latin typeface="Times New Roman" panose="02020603050405020304" pitchFamily="18" charset="0"/>
                <a:cs typeface="Times New Roman" panose="02020603050405020304" pitchFamily="18" charset="0"/>
              </a:rPr>
              <a:t>之类的衍射（</a:t>
            </a:r>
            <a:r>
              <a:rPr lang="en-US" altLang="zh-CN" sz="2800" i="1">
                <a:solidFill>
                  <a:schemeClr val="tx1"/>
                </a:solidFill>
                <a:latin typeface="Times New Roman" panose="02020603050405020304" pitchFamily="18" charset="0"/>
                <a:cs typeface="Times New Roman" panose="02020603050405020304" pitchFamily="18" charset="0"/>
              </a:rPr>
              <a:t>h</a:t>
            </a:r>
            <a:r>
              <a:rPr lang="en-US" altLang="zh-CN" sz="2800">
                <a:solidFill>
                  <a:schemeClr val="tx1"/>
                </a:solidFill>
                <a:latin typeface="Times New Roman" panose="02020603050405020304" pitchFamily="18" charset="0"/>
                <a:cs typeface="Times New Roman" panose="02020603050405020304" pitchFamily="18" charset="0"/>
              </a:rPr>
              <a:t>, </a:t>
            </a:r>
            <a:r>
              <a:rPr lang="en-US" altLang="zh-CN" sz="2800" i="1">
                <a:solidFill>
                  <a:schemeClr val="tx1"/>
                </a:solidFill>
                <a:latin typeface="Times New Roman" panose="02020603050405020304" pitchFamily="18" charset="0"/>
                <a:cs typeface="Times New Roman" panose="02020603050405020304" pitchFamily="18" charset="0"/>
              </a:rPr>
              <a:t>k</a:t>
            </a:r>
            <a:r>
              <a:rPr lang="en-US" altLang="zh-CN" sz="2800">
                <a:solidFill>
                  <a:schemeClr val="tx1"/>
                </a:solidFill>
                <a:latin typeface="Times New Roman" panose="02020603050405020304" pitchFamily="18" charset="0"/>
                <a:cs typeface="Times New Roman" panose="02020603050405020304" pitchFamily="18" charset="0"/>
              </a:rPr>
              <a:t>, </a:t>
            </a:r>
            <a:r>
              <a:rPr lang="en-US" altLang="zh-CN" sz="2800" i="1">
                <a:solidFill>
                  <a:schemeClr val="tx1"/>
                </a:solidFill>
                <a:latin typeface="Times New Roman" panose="02020603050405020304" pitchFamily="18" charset="0"/>
                <a:cs typeface="Times New Roman" panose="02020603050405020304" pitchFamily="18" charset="0"/>
              </a:rPr>
              <a:t>l</a:t>
            </a:r>
            <a:r>
              <a:rPr lang="zh-CN" altLang="en-US" sz="2800">
                <a:solidFill>
                  <a:schemeClr val="tx1"/>
                </a:solidFill>
                <a:latin typeface="Times New Roman" panose="02020603050405020304" pitchFamily="18" charset="0"/>
                <a:cs typeface="Times New Roman" panose="02020603050405020304" pitchFamily="18" charset="0"/>
              </a:rPr>
              <a:t>中两偶一奇或两奇一偶）</a:t>
            </a:r>
          </a:p>
          <a:p>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54276" name="灯片编号占位符 5">
            <a:extLst>
              <a:ext uri="{FF2B5EF4-FFF2-40B4-BE49-F238E27FC236}">
                <a16:creationId xmlns:a16="http://schemas.microsoft.com/office/drawing/2014/main" id="{78646330-7B89-1F0A-377D-55471152E0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B92C93-E9CA-4E04-B53E-A50A5081A035}" type="slidenum">
              <a:rPr lang="en-US" altLang="zh-CN" sz="1200" smtClean="0">
                <a:latin typeface="微软雅黑" panose="020B0503020204020204" pitchFamily="34" charset="-122"/>
                <a:ea typeface="微软雅黑" panose="020B0503020204020204" pitchFamily="34" charset="-122"/>
              </a:rPr>
              <a:pPr>
                <a:spcBef>
                  <a:spcPct val="0"/>
                </a:spcBef>
                <a:buFontTx/>
                <a:buNone/>
              </a:pPr>
              <a:t>34</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7FE4A635-D21E-B6D3-997C-986C5AECF9E5}"/>
              </a:ext>
            </a:extLst>
          </p:cNvPr>
          <p:cNvSpPr>
            <a:spLocks noGrp="1"/>
          </p:cNvSpPr>
          <p:nvPr>
            <p:ph type="title"/>
          </p:nvPr>
        </p:nvSpPr>
        <p:spPr/>
        <p:txBody>
          <a:bodyPr/>
          <a:lstStyle/>
          <a:p>
            <a:r>
              <a:rPr lang="zh-CN" altLang="en-US" sz="4000"/>
              <a:t>消光的晶面反射解释</a:t>
            </a:r>
          </a:p>
        </p:txBody>
      </p:sp>
      <p:sp>
        <p:nvSpPr>
          <p:cNvPr id="55299" name="灯片编号占位符 5">
            <a:extLst>
              <a:ext uri="{FF2B5EF4-FFF2-40B4-BE49-F238E27FC236}">
                <a16:creationId xmlns:a16="http://schemas.microsoft.com/office/drawing/2014/main" id="{F4052FB7-D7A0-59B6-DE21-9B23CD274C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6CC08C8-0A7C-47D2-870C-E846EC493865}" type="slidenum">
              <a:rPr lang="en-US" altLang="zh-CN" sz="1200" smtClean="0">
                <a:latin typeface="微软雅黑" panose="020B0503020204020204" pitchFamily="34" charset="-122"/>
                <a:ea typeface="微软雅黑" panose="020B0503020204020204" pitchFamily="34" charset="-122"/>
              </a:rPr>
              <a:pPr>
                <a:spcBef>
                  <a:spcPct val="0"/>
                </a:spcBef>
                <a:buFontTx/>
                <a:buNone/>
              </a:pPr>
              <a:t>35</a:t>
            </a:fld>
            <a:endParaRPr lang="en-US" altLang="zh-CN" sz="1200">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8B01BC1F-BD52-3B4C-3D40-42B40B2A6E39}"/>
              </a:ext>
            </a:extLst>
          </p:cNvPr>
          <p:cNvCxnSpPr/>
          <p:nvPr/>
        </p:nvCxnSpPr>
        <p:spPr>
          <a:xfrm>
            <a:off x="4932363" y="3068638"/>
            <a:ext cx="38877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B8CE4AA-4683-882A-D588-883C06A3CF8A}"/>
              </a:ext>
            </a:extLst>
          </p:cNvPr>
          <p:cNvCxnSpPr/>
          <p:nvPr/>
        </p:nvCxnSpPr>
        <p:spPr>
          <a:xfrm>
            <a:off x="4932363" y="3716338"/>
            <a:ext cx="38877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0B6E027-96B8-5C63-1058-B5FB524CC3DB}"/>
              </a:ext>
            </a:extLst>
          </p:cNvPr>
          <p:cNvCxnSpPr/>
          <p:nvPr/>
        </p:nvCxnSpPr>
        <p:spPr>
          <a:xfrm>
            <a:off x="4932363" y="4365625"/>
            <a:ext cx="38877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A09052B-712D-D8AA-7A52-367DA1BD428F}"/>
              </a:ext>
            </a:extLst>
          </p:cNvPr>
          <p:cNvCxnSpPr/>
          <p:nvPr/>
        </p:nvCxnSpPr>
        <p:spPr>
          <a:xfrm>
            <a:off x="6804025" y="2636838"/>
            <a:ext cx="0" cy="216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ED02C02-D655-B51D-E78A-6F8C47E18159}"/>
              </a:ext>
            </a:extLst>
          </p:cNvPr>
          <p:cNvCxnSpPr/>
          <p:nvPr/>
        </p:nvCxnSpPr>
        <p:spPr>
          <a:xfrm>
            <a:off x="6011863" y="2771775"/>
            <a:ext cx="792162" cy="296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458EF69-7A96-1B12-3C25-EAACC48ABEEA}"/>
              </a:ext>
            </a:extLst>
          </p:cNvPr>
          <p:cNvCxnSpPr/>
          <p:nvPr/>
        </p:nvCxnSpPr>
        <p:spPr>
          <a:xfrm flipV="1">
            <a:off x="6804025" y="2744788"/>
            <a:ext cx="863600" cy="323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3E96E28-1B2B-2136-5CD4-E04B9D432309}"/>
              </a:ext>
            </a:extLst>
          </p:cNvPr>
          <p:cNvCxnSpPr/>
          <p:nvPr/>
        </p:nvCxnSpPr>
        <p:spPr>
          <a:xfrm>
            <a:off x="4983163" y="2354263"/>
            <a:ext cx="1028700" cy="4175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FE6A139-4140-A725-C187-B1CE65651A17}"/>
              </a:ext>
            </a:extLst>
          </p:cNvPr>
          <p:cNvCxnSpPr/>
          <p:nvPr/>
        </p:nvCxnSpPr>
        <p:spPr>
          <a:xfrm flipV="1">
            <a:off x="7667625" y="2354263"/>
            <a:ext cx="1044575" cy="3905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A60FF5F-B6C0-E339-C463-12E3B51042F0}"/>
              </a:ext>
            </a:extLst>
          </p:cNvPr>
          <p:cNvCxnSpPr/>
          <p:nvPr/>
        </p:nvCxnSpPr>
        <p:spPr>
          <a:xfrm>
            <a:off x="6021388" y="3419475"/>
            <a:ext cx="790575" cy="296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F9F647D-3D35-0F28-2977-5305435A98FB}"/>
              </a:ext>
            </a:extLst>
          </p:cNvPr>
          <p:cNvCxnSpPr/>
          <p:nvPr/>
        </p:nvCxnSpPr>
        <p:spPr>
          <a:xfrm flipV="1">
            <a:off x="6811963" y="3392488"/>
            <a:ext cx="865187" cy="323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59113EE-F0B0-FE42-CB6E-2116ADD913CE}"/>
              </a:ext>
            </a:extLst>
          </p:cNvPr>
          <p:cNvCxnSpPr/>
          <p:nvPr/>
        </p:nvCxnSpPr>
        <p:spPr>
          <a:xfrm>
            <a:off x="4983163" y="2998788"/>
            <a:ext cx="1038225" cy="4206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96F8447-3C98-9E6E-DA50-3F4140ED2A4D}"/>
              </a:ext>
            </a:extLst>
          </p:cNvPr>
          <p:cNvCxnSpPr/>
          <p:nvPr/>
        </p:nvCxnSpPr>
        <p:spPr>
          <a:xfrm flipV="1">
            <a:off x="7677150" y="2998788"/>
            <a:ext cx="1052513" cy="3937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D736A7B-77A3-BF2D-C2E9-C59B2720C71F}"/>
              </a:ext>
            </a:extLst>
          </p:cNvPr>
          <p:cNvCxnSpPr/>
          <p:nvPr/>
        </p:nvCxnSpPr>
        <p:spPr>
          <a:xfrm>
            <a:off x="6024563" y="4068763"/>
            <a:ext cx="792162" cy="2968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92DC617-EDED-1C9D-01AC-8A513A1BC94C}"/>
              </a:ext>
            </a:extLst>
          </p:cNvPr>
          <p:cNvCxnSpPr/>
          <p:nvPr/>
        </p:nvCxnSpPr>
        <p:spPr>
          <a:xfrm flipV="1">
            <a:off x="6816725" y="4041775"/>
            <a:ext cx="863600" cy="323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CDBA7D1-F41B-9619-34CE-2F32B2C4E67A}"/>
              </a:ext>
            </a:extLst>
          </p:cNvPr>
          <p:cNvCxnSpPr/>
          <p:nvPr/>
        </p:nvCxnSpPr>
        <p:spPr>
          <a:xfrm>
            <a:off x="4983163" y="3644900"/>
            <a:ext cx="1041400" cy="4238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2A8BF25-1864-A7E1-CFD2-29A4EA076C36}"/>
              </a:ext>
            </a:extLst>
          </p:cNvPr>
          <p:cNvCxnSpPr/>
          <p:nvPr/>
        </p:nvCxnSpPr>
        <p:spPr>
          <a:xfrm flipV="1">
            <a:off x="7680325" y="3644900"/>
            <a:ext cx="1057275" cy="396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0430520-7E5F-ACE2-12E4-40B5117DFBF7}"/>
              </a:ext>
            </a:extLst>
          </p:cNvPr>
          <p:cNvCxnSpPr/>
          <p:nvPr/>
        </p:nvCxnSpPr>
        <p:spPr>
          <a:xfrm flipV="1">
            <a:off x="6408738" y="3090863"/>
            <a:ext cx="382587" cy="112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3BCB2F5-DD49-A4EC-A6EB-FBAD63FDAAAB}"/>
              </a:ext>
            </a:extLst>
          </p:cNvPr>
          <p:cNvCxnSpPr/>
          <p:nvPr/>
        </p:nvCxnSpPr>
        <p:spPr>
          <a:xfrm>
            <a:off x="539750" y="3063875"/>
            <a:ext cx="3887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B8413F8-A5DF-F961-2DE4-5D28658E68BD}"/>
              </a:ext>
            </a:extLst>
          </p:cNvPr>
          <p:cNvCxnSpPr/>
          <p:nvPr/>
        </p:nvCxnSpPr>
        <p:spPr>
          <a:xfrm>
            <a:off x="539750" y="4360863"/>
            <a:ext cx="3887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55CC7AF-FA36-E683-BA6C-73A432483177}"/>
              </a:ext>
            </a:extLst>
          </p:cNvPr>
          <p:cNvCxnSpPr/>
          <p:nvPr/>
        </p:nvCxnSpPr>
        <p:spPr>
          <a:xfrm>
            <a:off x="2411413" y="2632075"/>
            <a:ext cx="0" cy="2160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98BEB84-2C2D-02F0-A312-83B385D86FE4}"/>
              </a:ext>
            </a:extLst>
          </p:cNvPr>
          <p:cNvCxnSpPr/>
          <p:nvPr/>
        </p:nvCxnSpPr>
        <p:spPr>
          <a:xfrm>
            <a:off x="1619250" y="2767013"/>
            <a:ext cx="792163" cy="2968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A7AFFF3-EA5C-37CC-16A9-6745931BF2ED}"/>
              </a:ext>
            </a:extLst>
          </p:cNvPr>
          <p:cNvCxnSpPr/>
          <p:nvPr/>
        </p:nvCxnSpPr>
        <p:spPr>
          <a:xfrm flipV="1">
            <a:off x="2411413" y="2740025"/>
            <a:ext cx="865187" cy="323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21F4FFF-087D-5672-1B81-2379B31316A5}"/>
              </a:ext>
            </a:extLst>
          </p:cNvPr>
          <p:cNvCxnSpPr/>
          <p:nvPr/>
        </p:nvCxnSpPr>
        <p:spPr>
          <a:xfrm>
            <a:off x="615950" y="2349500"/>
            <a:ext cx="1028700" cy="4175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7F6F9B2-DBAB-0E81-FA3D-4B7B66C56DBF}"/>
              </a:ext>
            </a:extLst>
          </p:cNvPr>
          <p:cNvCxnSpPr/>
          <p:nvPr/>
        </p:nvCxnSpPr>
        <p:spPr>
          <a:xfrm flipV="1">
            <a:off x="3276600" y="2349500"/>
            <a:ext cx="1042988" cy="3905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0D3572F3-9AE8-AAB1-3DF0-8F1BF2201C88}"/>
              </a:ext>
            </a:extLst>
          </p:cNvPr>
          <p:cNvCxnSpPr/>
          <p:nvPr/>
        </p:nvCxnSpPr>
        <p:spPr>
          <a:xfrm>
            <a:off x="1631950" y="4064000"/>
            <a:ext cx="792163" cy="296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B81AAE02-1F69-16EF-261B-2D4E543F62D6}"/>
              </a:ext>
            </a:extLst>
          </p:cNvPr>
          <p:cNvCxnSpPr/>
          <p:nvPr/>
        </p:nvCxnSpPr>
        <p:spPr>
          <a:xfrm flipV="1">
            <a:off x="2424113" y="4037013"/>
            <a:ext cx="865187" cy="323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FD2B9E2-210A-3165-9201-D2EB2783FC39}"/>
              </a:ext>
            </a:extLst>
          </p:cNvPr>
          <p:cNvCxnSpPr/>
          <p:nvPr/>
        </p:nvCxnSpPr>
        <p:spPr>
          <a:xfrm>
            <a:off x="615950" y="3640138"/>
            <a:ext cx="1041400" cy="4238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4090735-92C0-42D8-18E3-28D7A5CB3BE5}"/>
              </a:ext>
            </a:extLst>
          </p:cNvPr>
          <p:cNvCxnSpPr/>
          <p:nvPr/>
        </p:nvCxnSpPr>
        <p:spPr>
          <a:xfrm flipV="1">
            <a:off x="3289300" y="3640138"/>
            <a:ext cx="1055688" cy="396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32D2ADF-9249-6EC8-5035-3D015A4E12FA}"/>
              </a:ext>
            </a:extLst>
          </p:cNvPr>
          <p:cNvCxnSpPr/>
          <p:nvPr/>
        </p:nvCxnSpPr>
        <p:spPr>
          <a:xfrm>
            <a:off x="2411413" y="3051175"/>
            <a:ext cx="436562" cy="1147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E7205C81-EA5B-13BB-1AAE-768E651CEC02}"/>
              </a:ext>
            </a:extLst>
          </p:cNvPr>
          <p:cNvCxnSpPr/>
          <p:nvPr/>
        </p:nvCxnSpPr>
        <p:spPr>
          <a:xfrm flipV="1">
            <a:off x="1995488" y="3051175"/>
            <a:ext cx="409575" cy="1147763"/>
          </a:xfrm>
          <a:prstGeom prst="line">
            <a:avLst/>
          </a:prstGeom>
        </p:spPr>
        <p:style>
          <a:lnRef idx="1">
            <a:schemeClr val="accent1"/>
          </a:lnRef>
          <a:fillRef idx="0">
            <a:schemeClr val="accent1"/>
          </a:fillRef>
          <a:effectRef idx="0">
            <a:schemeClr val="accent1"/>
          </a:effectRef>
          <a:fontRef idx="minor">
            <a:schemeClr val="tx1"/>
          </a:fontRef>
        </p:style>
      </p:cxnSp>
      <p:sp>
        <p:nvSpPr>
          <p:cNvPr id="59" name="流程图: 联系 58">
            <a:extLst>
              <a:ext uri="{FF2B5EF4-FFF2-40B4-BE49-F238E27FC236}">
                <a16:creationId xmlns:a16="http://schemas.microsoft.com/office/drawing/2014/main" id="{CE7E3A9C-D046-FBFB-42F6-A61070A14A0C}"/>
              </a:ext>
            </a:extLst>
          </p:cNvPr>
          <p:cNvSpPr/>
          <p:nvPr/>
        </p:nvSpPr>
        <p:spPr>
          <a:xfrm>
            <a:off x="1403350" y="29972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0" name="流程图: 联系 59">
            <a:extLst>
              <a:ext uri="{FF2B5EF4-FFF2-40B4-BE49-F238E27FC236}">
                <a16:creationId xmlns:a16="http://schemas.microsoft.com/office/drawing/2014/main" id="{DDB1BDC7-A3C0-012B-8167-73CFC695D21D}"/>
              </a:ext>
            </a:extLst>
          </p:cNvPr>
          <p:cNvSpPr/>
          <p:nvPr/>
        </p:nvSpPr>
        <p:spPr>
          <a:xfrm>
            <a:off x="3276600" y="29972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1" name="流程图: 联系 60">
            <a:extLst>
              <a:ext uri="{FF2B5EF4-FFF2-40B4-BE49-F238E27FC236}">
                <a16:creationId xmlns:a16="http://schemas.microsoft.com/office/drawing/2014/main" id="{CF1D0532-4FA1-1972-4F12-ACE0AC79959D}"/>
              </a:ext>
            </a:extLst>
          </p:cNvPr>
          <p:cNvSpPr/>
          <p:nvPr/>
        </p:nvSpPr>
        <p:spPr>
          <a:xfrm>
            <a:off x="1403350" y="42926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2" name="流程图: 联系 61">
            <a:extLst>
              <a:ext uri="{FF2B5EF4-FFF2-40B4-BE49-F238E27FC236}">
                <a16:creationId xmlns:a16="http://schemas.microsoft.com/office/drawing/2014/main" id="{F66CCA67-6944-A0E9-18CD-BAEC6067CD92}"/>
              </a:ext>
            </a:extLst>
          </p:cNvPr>
          <p:cNvSpPr/>
          <p:nvPr/>
        </p:nvSpPr>
        <p:spPr>
          <a:xfrm>
            <a:off x="3276600" y="42926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cxnSp>
        <p:nvCxnSpPr>
          <p:cNvPr id="64" name="直接连接符 63">
            <a:extLst>
              <a:ext uri="{FF2B5EF4-FFF2-40B4-BE49-F238E27FC236}">
                <a16:creationId xmlns:a16="http://schemas.microsoft.com/office/drawing/2014/main" id="{5D6D380D-CD0C-E6FA-019E-42030FDF7666}"/>
              </a:ext>
            </a:extLst>
          </p:cNvPr>
          <p:cNvCxnSpPr/>
          <p:nvPr/>
        </p:nvCxnSpPr>
        <p:spPr>
          <a:xfrm>
            <a:off x="6831013" y="3081338"/>
            <a:ext cx="404812" cy="11176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流程图: 联系 65">
            <a:extLst>
              <a:ext uri="{FF2B5EF4-FFF2-40B4-BE49-F238E27FC236}">
                <a16:creationId xmlns:a16="http://schemas.microsoft.com/office/drawing/2014/main" id="{973E6174-44C5-9FC9-993D-1456F61ABCF8}"/>
              </a:ext>
            </a:extLst>
          </p:cNvPr>
          <p:cNvSpPr/>
          <p:nvPr/>
        </p:nvSpPr>
        <p:spPr>
          <a:xfrm>
            <a:off x="5832475" y="30099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7" name="流程图: 联系 66">
            <a:extLst>
              <a:ext uri="{FF2B5EF4-FFF2-40B4-BE49-F238E27FC236}">
                <a16:creationId xmlns:a16="http://schemas.microsoft.com/office/drawing/2014/main" id="{6BA4FA0C-0BCF-2918-ABB9-CF9903DD2D17}"/>
              </a:ext>
            </a:extLst>
          </p:cNvPr>
          <p:cNvSpPr/>
          <p:nvPr/>
        </p:nvSpPr>
        <p:spPr>
          <a:xfrm>
            <a:off x="7667625" y="42926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8" name="流程图: 联系 67">
            <a:extLst>
              <a:ext uri="{FF2B5EF4-FFF2-40B4-BE49-F238E27FC236}">
                <a16:creationId xmlns:a16="http://schemas.microsoft.com/office/drawing/2014/main" id="{9378DEC7-845A-693B-D1F2-19E2A8DED825}"/>
              </a:ext>
            </a:extLst>
          </p:cNvPr>
          <p:cNvSpPr/>
          <p:nvPr/>
        </p:nvSpPr>
        <p:spPr>
          <a:xfrm>
            <a:off x="6767513" y="36449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9" name="流程图: 联系 68">
            <a:extLst>
              <a:ext uri="{FF2B5EF4-FFF2-40B4-BE49-F238E27FC236}">
                <a16:creationId xmlns:a16="http://schemas.microsoft.com/office/drawing/2014/main" id="{846F72D9-0882-B76A-F51A-4BAAC98E87A7}"/>
              </a:ext>
            </a:extLst>
          </p:cNvPr>
          <p:cNvSpPr/>
          <p:nvPr/>
        </p:nvSpPr>
        <p:spPr>
          <a:xfrm>
            <a:off x="7667625" y="30226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70" name="流程图: 联系 69">
            <a:extLst>
              <a:ext uri="{FF2B5EF4-FFF2-40B4-BE49-F238E27FC236}">
                <a16:creationId xmlns:a16="http://schemas.microsoft.com/office/drawing/2014/main" id="{A48AF0C5-F905-0737-8F7B-DE5B21ABAE97}"/>
              </a:ext>
            </a:extLst>
          </p:cNvPr>
          <p:cNvSpPr/>
          <p:nvPr/>
        </p:nvSpPr>
        <p:spPr>
          <a:xfrm>
            <a:off x="5832475" y="4292600"/>
            <a:ext cx="107950" cy="107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4CDF2E56-35A9-51AC-B0DF-1E4DAFDC165E}"/>
              </a:ext>
            </a:extLst>
          </p:cNvPr>
          <p:cNvSpPr>
            <a:spLocks noGrp="1"/>
          </p:cNvSpPr>
          <p:nvPr>
            <p:ph type="title"/>
          </p:nvPr>
        </p:nvSpPr>
        <p:spPr>
          <a:xfrm>
            <a:off x="457200" y="274638"/>
            <a:ext cx="8229600" cy="777875"/>
          </a:xfrm>
        </p:spPr>
        <p:txBody>
          <a:bodyPr/>
          <a:lstStyle/>
          <a:p>
            <a:r>
              <a:rPr lang="zh-CN" altLang="en-US" sz="4000"/>
              <a:t>关于倒格子取法的说明</a:t>
            </a:r>
          </a:p>
        </p:txBody>
      </p:sp>
      <p:sp>
        <p:nvSpPr>
          <p:cNvPr id="56323" name="内容占位符 2">
            <a:extLst>
              <a:ext uri="{FF2B5EF4-FFF2-40B4-BE49-F238E27FC236}">
                <a16:creationId xmlns:a16="http://schemas.microsoft.com/office/drawing/2014/main" id="{EDDA92EC-79A5-EEB9-B221-30790C01C768}"/>
              </a:ext>
            </a:extLst>
          </p:cNvPr>
          <p:cNvSpPr>
            <a:spLocks noGrp="1"/>
          </p:cNvSpPr>
          <p:nvPr>
            <p:ph idx="1"/>
          </p:nvPr>
        </p:nvSpPr>
        <p:spPr>
          <a:xfrm>
            <a:off x="457200" y="1350963"/>
            <a:ext cx="8229600" cy="4525962"/>
          </a:xfrm>
        </p:spPr>
        <p:txBody>
          <a:bodyPr/>
          <a:lstStyle/>
          <a:p>
            <a:r>
              <a:rPr lang="zh-CN" altLang="en-US" sz="2800">
                <a:solidFill>
                  <a:schemeClr val="tx1"/>
                </a:solidFill>
              </a:rPr>
              <a:t>体心立方的倒格子（按原胞基矢）应为</a:t>
            </a:r>
            <a:r>
              <a:rPr lang="zh-CN" altLang="en-US" sz="2800">
                <a:solidFill>
                  <a:srgbClr val="0000FF"/>
                </a:solidFill>
              </a:rPr>
              <a:t>面心立方</a:t>
            </a:r>
            <a:endParaRPr lang="en-US" altLang="zh-CN" sz="2800">
              <a:solidFill>
                <a:srgbClr val="0000FF"/>
              </a:solidFill>
            </a:endParaRPr>
          </a:p>
          <a:p>
            <a:r>
              <a:rPr lang="zh-CN" altLang="en-US" sz="2800">
                <a:solidFill>
                  <a:schemeClr val="tx1"/>
                </a:solidFill>
              </a:rPr>
              <a:t>当把体心立方看成是简单立方时，倒格子（按单胞基矢）变成</a:t>
            </a:r>
            <a:r>
              <a:rPr lang="zh-CN" altLang="en-US" sz="2800">
                <a:solidFill>
                  <a:srgbClr val="0000FF"/>
                </a:solidFill>
              </a:rPr>
              <a:t>简单立方</a:t>
            </a:r>
            <a:endParaRPr lang="en-US" altLang="zh-CN" sz="2800">
              <a:solidFill>
                <a:srgbClr val="0000FF"/>
              </a:solidFill>
            </a:endParaRPr>
          </a:p>
          <a:p>
            <a:r>
              <a:rPr lang="zh-CN" altLang="en-US" sz="2800">
                <a:solidFill>
                  <a:schemeClr val="tx1"/>
                </a:solidFill>
              </a:rPr>
              <a:t>不难发现，这时所取的简单立方倒格子要比原本的面心立方倒格子密集</a:t>
            </a:r>
            <a:endParaRPr lang="en-US" altLang="zh-CN" sz="2800">
              <a:solidFill>
                <a:schemeClr val="tx1"/>
              </a:solidFill>
            </a:endParaRPr>
          </a:p>
          <a:p>
            <a:r>
              <a:rPr lang="zh-CN" altLang="en-US" sz="2800">
                <a:solidFill>
                  <a:schemeClr val="tx1"/>
                </a:solidFill>
              </a:rPr>
              <a:t>当在简单立方倒格子中去掉消光晶面对应的格点时，剩下的点还是构成了</a:t>
            </a:r>
            <a:r>
              <a:rPr lang="zh-CN" altLang="en-US" sz="2800">
                <a:solidFill>
                  <a:srgbClr val="0000FF"/>
                </a:solidFill>
              </a:rPr>
              <a:t>面心立方</a:t>
            </a:r>
            <a:endParaRPr lang="en-US" altLang="zh-CN" sz="2800">
              <a:solidFill>
                <a:srgbClr val="0000FF"/>
              </a:solidFill>
            </a:endParaRPr>
          </a:p>
          <a:p>
            <a:r>
              <a:rPr lang="zh-CN" altLang="en-US" sz="2800">
                <a:solidFill>
                  <a:schemeClr val="tx1"/>
                </a:solidFill>
              </a:rPr>
              <a:t>所以结果实际上是不矛盾的</a:t>
            </a:r>
            <a:endParaRPr lang="en-US" altLang="zh-CN" sz="2800">
              <a:solidFill>
                <a:schemeClr val="tx1"/>
              </a:solidFill>
            </a:endParaRPr>
          </a:p>
          <a:p>
            <a:r>
              <a:rPr lang="zh-CN" altLang="en-US" sz="2800">
                <a:solidFill>
                  <a:schemeClr val="tx1"/>
                </a:solidFill>
              </a:rPr>
              <a:t>造成这一现象的原因是因为我们说衍射面时默认都按</a:t>
            </a:r>
            <a:r>
              <a:rPr lang="zh-CN" altLang="en-US" sz="2800">
                <a:solidFill>
                  <a:srgbClr val="0000FF"/>
                </a:solidFill>
              </a:rPr>
              <a:t>密勒指数</a:t>
            </a:r>
            <a:r>
              <a:rPr lang="zh-CN" altLang="en-US" sz="2800">
                <a:solidFill>
                  <a:schemeClr val="tx1"/>
                </a:solidFill>
              </a:rPr>
              <a:t>标定晶面</a:t>
            </a:r>
          </a:p>
        </p:txBody>
      </p:sp>
      <p:sp>
        <p:nvSpPr>
          <p:cNvPr id="56324" name="灯片编号占位符 5">
            <a:extLst>
              <a:ext uri="{FF2B5EF4-FFF2-40B4-BE49-F238E27FC236}">
                <a16:creationId xmlns:a16="http://schemas.microsoft.com/office/drawing/2014/main" id="{E2F14FE2-CCC2-9DD7-4160-A07199252F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33BAA0A-8B19-4690-A9A2-D763C2BDB332}" type="slidenum">
              <a:rPr lang="en-US" altLang="zh-CN" sz="1200" smtClean="0">
                <a:latin typeface="微软雅黑" panose="020B0503020204020204" pitchFamily="34" charset="-122"/>
                <a:ea typeface="微软雅黑" panose="020B0503020204020204" pitchFamily="34" charset="-122"/>
              </a:rPr>
              <a:pPr>
                <a:spcBef>
                  <a:spcPct val="0"/>
                </a:spcBef>
                <a:buFontTx/>
                <a:buNone/>
              </a:pPr>
              <a:t>36</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D8B58999-AD37-006A-5D13-D4EAEEC630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00423F6-C7D6-4417-B371-4592EA2C0CA4}" type="slidenum">
              <a:rPr lang="en-US" altLang="zh-CN" sz="1200" smtClean="0">
                <a:latin typeface="微软雅黑" panose="020B0503020204020204" pitchFamily="34" charset="-122"/>
                <a:ea typeface="微软雅黑" panose="020B0503020204020204" pitchFamily="34" charset="-122"/>
              </a:rPr>
              <a:pPr>
                <a:spcBef>
                  <a:spcPct val="0"/>
                </a:spcBef>
                <a:buFontTx/>
                <a:buNone/>
              </a:pPr>
              <a:t>37</a:t>
            </a:fld>
            <a:endParaRPr lang="en-US" altLang="zh-CN" sz="1200">
              <a:latin typeface="微软雅黑" panose="020B0503020204020204" pitchFamily="34" charset="-122"/>
              <a:ea typeface="微软雅黑" panose="020B0503020204020204" pitchFamily="34" charset="-122"/>
            </a:endParaRPr>
          </a:p>
        </p:txBody>
      </p:sp>
      <p:sp>
        <p:nvSpPr>
          <p:cNvPr id="57347" name="Rectangle 2">
            <a:extLst>
              <a:ext uri="{FF2B5EF4-FFF2-40B4-BE49-F238E27FC236}">
                <a16:creationId xmlns:a16="http://schemas.microsoft.com/office/drawing/2014/main" id="{46C655FB-A2F9-30F5-125D-53BB1A914126}"/>
              </a:ext>
            </a:extLst>
          </p:cNvPr>
          <p:cNvSpPr>
            <a:spLocks noGrp="1" noRot="1"/>
          </p:cNvSpPr>
          <p:nvPr>
            <p:ph type="title" idx="4294967295"/>
          </p:nvPr>
        </p:nvSpPr>
        <p:spPr>
          <a:xfrm>
            <a:off x="457200" y="52388"/>
            <a:ext cx="8229600" cy="928687"/>
          </a:xfrm>
        </p:spPr>
        <p:txBody>
          <a:bodyPr/>
          <a:lstStyle/>
          <a:p>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典型的</a:t>
            </a:r>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射线衍射</a:t>
            </a:r>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(XRD)</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曲线</a:t>
            </a:r>
          </a:p>
        </p:txBody>
      </p:sp>
      <p:pic>
        <p:nvPicPr>
          <p:cNvPr id="57348" name="Picture 3">
            <a:extLst>
              <a:ext uri="{FF2B5EF4-FFF2-40B4-BE49-F238E27FC236}">
                <a16:creationId xmlns:a16="http://schemas.microsoft.com/office/drawing/2014/main" id="{D8F364A4-1F1B-4671-8831-A317C5C1D52F}"/>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800475" y="992188"/>
            <a:ext cx="4679950" cy="3763962"/>
          </a:xfrm>
        </p:spPr>
      </p:pic>
      <p:sp>
        <p:nvSpPr>
          <p:cNvPr id="57349" name="Text Box 4">
            <a:extLst>
              <a:ext uri="{FF2B5EF4-FFF2-40B4-BE49-F238E27FC236}">
                <a16:creationId xmlns:a16="http://schemas.microsoft.com/office/drawing/2014/main" id="{64B4781D-4469-29C4-F258-54CFA069F0EF}"/>
              </a:ext>
            </a:extLst>
          </p:cNvPr>
          <p:cNvSpPr txBox="1">
            <a:spLocks noChangeArrowheads="1"/>
          </p:cNvSpPr>
          <p:nvPr/>
        </p:nvSpPr>
        <p:spPr bwMode="auto">
          <a:xfrm>
            <a:off x="781050" y="5349875"/>
            <a:ext cx="7607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不同晶面对应于不同衍射角 ，</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晶面指数越大衍射角越大</a:t>
            </a:r>
            <a:endParaRPr lang="en-US" altLang="zh-CN"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spcBef>
                <a:spcPct val="5000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衍射峰的宽度表征了晶体质量，</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峰越窄质量越高</a:t>
            </a:r>
          </a:p>
        </p:txBody>
      </p:sp>
      <p:pic>
        <p:nvPicPr>
          <p:cNvPr id="57350" name="Picture 9">
            <a:extLst>
              <a:ext uri="{FF2B5EF4-FFF2-40B4-BE49-F238E27FC236}">
                <a16:creationId xmlns:a16="http://schemas.microsoft.com/office/drawing/2014/main" id="{AECC4094-24C1-115C-1745-E5C0CB6BF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127125"/>
            <a:ext cx="27622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矩形 1">
            <a:extLst>
              <a:ext uri="{FF2B5EF4-FFF2-40B4-BE49-F238E27FC236}">
                <a16:creationId xmlns:a16="http://schemas.microsoft.com/office/drawing/2014/main" id="{35A83A59-5839-DC52-71FF-272E3B127F23}"/>
              </a:ext>
            </a:extLst>
          </p:cNvPr>
          <p:cNvSpPr>
            <a:spLocks noChangeArrowheads="1"/>
          </p:cNvSpPr>
          <p:nvPr/>
        </p:nvSpPr>
        <p:spPr bwMode="auto">
          <a:xfrm>
            <a:off x="4540250" y="4738688"/>
            <a:ext cx="320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KBr</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晶体的衍射强度图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9258061F-B93C-C986-59B3-D3DB131677BC}"/>
              </a:ext>
            </a:extLst>
          </p:cNvPr>
          <p:cNvSpPr>
            <a:spLocks noGrp="1"/>
          </p:cNvSpPr>
          <p:nvPr>
            <p:ph type="title"/>
          </p:nvPr>
        </p:nvSpPr>
        <p:spPr>
          <a:xfrm>
            <a:off x="457200" y="115888"/>
            <a:ext cx="8229600" cy="1143000"/>
          </a:xfrm>
        </p:spPr>
        <p:txBody>
          <a:bodyPr/>
          <a:lstStyle/>
          <a:p>
            <a:r>
              <a:rPr lang="en-US" altLang="zh-CN"/>
              <a:t>XRD</a:t>
            </a:r>
            <a:r>
              <a:rPr lang="zh-CN" altLang="en-US"/>
              <a:t>视频</a:t>
            </a:r>
          </a:p>
        </p:txBody>
      </p:sp>
      <p:sp>
        <p:nvSpPr>
          <p:cNvPr id="58371" name="灯片编号占位符 3">
            <a:extLst>
              <a:ext uri="{FF2B5EF4-FFF2-40B4-BE49-F238E27FC236}">
                <a16:creationId xmlns:a16="http://schemas.microsoft.com/office/drawing/2014/main" id="{BD7B3EE7-A738-4D1D-E553-303685A53F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A6184E7-AA93-4C6C-8916-4D85606046BF}" type="slidenum">
              <a:rPr lang="en-US" altLang="zh-CN" sz="1200" smtClean="0">
                <a:latin typeface="微软雅黑" panose="020B0503020204020204" pitchFamily="34" charset="-122"/>
                <a:ea typeface="微软雅黑" panose="020B0503020204020204" pitchFamily="34" charset="-122"/>
              </a:rPr>
              <a:pPr>
                <a:spcBef>
                  <a:spcPct val="0"/>
                </a:spcBef>
                <a:buFontTx/>
                <a:buNone/>
              </a:pPr>
              <a:t>38</a:t>
            </a:fld>
            <a:endParaRPr lang="en-US" altLang="zh-CN" sz="1200">
              <a:latin typeface="微软雅黑" panose="020B0503020204020204" pitchFamily="34" charset="-122"/>
              <a:ea typeface="微软雅黑" panose="020B0503020204020204" pitchFamily="34" charset="-122"/>
            </a:endParaRPr>
          </a:p>
        </p:txBody>
      </p:sp>
      <p:pic>
        <p:nvPicPr>
          <p:cNvPr id="6" name="XRD介绍视频.mp4">
            <a:hlinkClick r:id="" action="ppaction://media"/>
            <a:extLst>
              <a:ext uri="{FF2B5EF4-FFF2-40B4-BE49-F238E27FC236}">
                <a16:creationId xmlns:a16="http://schemas.microsoft.com/office/drawing/2014/main" id="{32B4C676-AE5B-11E9-E86E-574F8EDB7924}"/>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692150" y="1125538"/>
            <a:ext cx="77597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78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AC44C45-49A5-3A59-C472-14184D9702AC}"/>
              </a:ext>
            </a:extLst>
          </p:cNvPr>
          <p:cNvSpPr>
            <a:spLocks noRot="1" noChangeArrowheads="1"/>
          </p:cNvSpPr>
          <p:nvPr/>
        </p:nvSpPr>
        <p:spPr bwMode="auto">
          <a:xfrm>
            <a:off x="1498600" y="274638"/>
            <a:ext cx="6140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实物粒子的波动性</a:t>
            </a:r>
            <a:endParaRPr lang="zh-CN" altLang="en-US" sz="4000" b="1">
              <a:solidFill>
                <a:srgbClr val="0000FF"/>
              </a:solidFill>
              <a:latin typeface="微软雅黑" panose="020B0503020204020204" pitchFamily="34" charset="-122"/>
              <a:ea typeface="微软雅黑" panose="020B0503020204020204" pitchFamily="34" charset="-122"/>
            </a:endParaRPr>
          </a:p>
        </p:txBody>
      </p:sp>
      <p:sp>
        <p:nvSpPr>
          <p:cNvPr id="59395" name="Text Box 3">
            <a:extLst>
              <a:ext uri="{FF2B5EF4-FFF2-40B4-BE49-F238E27FC236}">
                <a16:creationId xmlns:a16="http://schemas.microsoft.com/office/drawing/2014/main" id="{7BC92875-E163-620B-113C-0E5DBA40A820}"/>
              </a:ext>
            </a:extLst>
          </p:cNvPr>
          <p:cNvSpPr txBox="1">
            <a:spLocks noChangeArrowheads="1"/>
          </p:cNvSpPr>
          <p:nvPr/>
        </p:nvSpPr>
        <p:spPr bwMode="auto">
          <a:xfrm>
            <a:off x="403225" y="1544638"/>
            <a:ext cx="8353425"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波粒二象性</a:t>
            </a:r>
            <a:r>
              <a:rPr lang="zh-CN" altLang="fr-FR"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fr-FR" altLang="zh-CN"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wave-particle duality</a:t>
            </a:r>
            <a:r>
              <a:rPr lang="zh-CN" altLang="fr-FR"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是辐射和实物粒子都具有的内禀的和不可避免的性质 </a:t>
            </a:r>
            <a:r>
              <a:rPr lang="en-US" altLang="zh-CN"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波尔 </a:t>
            </a:r>
          </a:p>
        </p:txBody>
      </p:sp>
      <p:grpSp>
        <p:nvGrpSpPr>
          <p:cNvPr id="2" name="Group 15">
            <a:extLst>
              <a:ext uri="{FF2B5EF4-FFF2-40B4-BE49-F238E27FC236}">
                <a16:creationId xmlns:a16="http://schemas.microsoft.com/office/drawing/2014/main" id="{4AF2EC96-ADB8-D4B1-833A-CE469975EF47}"/>
              </a:ext>
            </a:extLst>
          </p:cNvPr>
          <p:cNvGrpSpPr>
            <a:grpSpLocks/>
          </p:cNvGrpSpPr>
          <p:nvPr/>
        </p:nvGrpSpPr>
        <p:grpSpPr bwMode="auto">
          <a:xfrm>
            <a:off x="395288" y="2794000"/>
            <a:ext cx="8632825" cy="3371850"/>
            <a:chOff x="340" y="1558"/>
            <a:chExt cx="5438" cy="2124"/>
          </a:xfrm>
        </p:grpSpPr>
        <p:grpSp>
          <p:nvGrpSpPr>
            <p:cNvPr id="59399" name="Group 14">
              <a:extLst>
                <a:ext uri="{FF2B5EF4-FFF2-40B4-BE49-F238E27FC236}">
                  <a16:creationId xmlns:a16="http://schemas.microsoft.com/office/drawing/2014/main" id="{ACD713DD-3717-0E2D-FDE6-97051CE57016}"/>
                </a:ext>
              </a:extLst>
            </p:cNvPr>
            <p:cNvGrpSpPr>
              <a:grpSpLocks/>
            </p:cNvGrpSpPr>
            <p:nvPr/>
          </p:nvGrpSpPr>
          <p:grpSpPr bwMode="auto">
            <a:xfrm>
              <a:off x="3923" y="1873"/>
              <a:ext cx="1855" cy="1809"/>
              <a:chOff x="3923" y="1918"/>
              <a:chExt cx="1855" cy="1809"/>
            </a:xfrm>
          </p:grpSpPr>
          <p:pic>
            <p:nvPicPr>
              <p:cNvPr id="59403" name="Picture 6">
                <a:extLst>
                  <a:ext uri="{FF2B5EF4-FFF2-40B4-BE49-F238E27FC236}">
                    <a16:creationId xmlns:a16="http://schemas.microsoft.com/office/drawing/2014/main" id="{F4BB6B02-ACB6-1525-D370-4CF49C379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 y="1918"/>
                <a:ext cx="1207"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4" name="Text Box 7">
                <a:extLst>
                  <a:ext uri="{FF2B5EF4-FFF2-40B4-BE49-F238E27FC236}">
                    <a16:creationId xmlns:a16="http://schemas.microsoft.com/office/drawing/2014/main" id="{805464B5-A965-C883-173C-37A27A27ABF1}"/>
                  </a:ext>
                </a:extLst>
              </p:cNvPr>
              <p:cNvSpPr txBox="1">
                <a:spLocks noChangeArrowheads="1"/>
              </p:cNvSpPr>
              <p:nvPr/>
            </p:nvSpPr>
            <p:spPr bwMode="auto">
              <a:xfrm>
                <a:off x="3923" y="3475"/>
                <a:ext cx="18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德布罗意 </a:t>
                </a:r>
                <a:r>
                  <a:rPr lang="en-US" altLang="zh-CN" sz="20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(1892-1987)</a:t>
                </a:r>
                <a:r>
                  <a:rPr lang="zh-CN" altLang="en-US" sz="20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p>
            </p:txBody>
          </p:sp>
        </p:grpSp>
        <p:sp>
          <p:nvSpPr>
            <p:cNvPr id="59400" name="Text Box 8">
              <a:extLst>
                <a:ext uri="{FF2B5EF4-FFF2-40B4-BE49-F238E27FC236}">
                  <a16:creationId xmlns:a16="http://schemas.microsoft.com/office/drawing/2014/main" id="{610D67D8-5D06-65F8-079E-E05C042F4FD9}"/>
                </a:ext>
              </a:extLst>
            </p:cNvPr>
            <p:cNvSpPr txBox="1">
              <a:spLocks noChangeArrowheads="1"/>
            </p:cNvSpPr>
            <p:nvPr/>
          </p:nvSpPr>
          <p:spPr bwMode="auto">
            <a:xfrm>
              <a:off x="340" y="1558"/>
              <a:ext cx="471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微软雅黑" panose="020B0503020204020204" pitchFamily="34" charset="-122"/>
                  <a:ea typeface="微软雅黑" panose="020B0503020204020204" pitchFamily="34" charset="-122"/>
                  <a:cs typeface="Times New Roman" panose="02020603050405020304" pitchFamily="18" charset="0"/>
                </a:rPr>
                <a:t>1924</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年，德布罗意提出实物粒子也具有波动性</a:t>
              </a:r>
            </a:p>
          </p:txBody>
        </p:sp>
        <p:graphicFrame>
          <p:nvGraphicFramePr>
            <p:cNvPr id="59401" name="Object 2">
              <a:extLst>
                <a:ext uri="{FF2B5EF4-FFF2-40B4-BE49-F238E27FC236}">
                  <a16:creationId xmlns:a16="http://schemas.microsoft.com/office/drawing/2014/main" id="{EB2FBDBC-2A05-6D77-25AC-600F1CAB61BF}"/>
                </a:ext>
              </a:extLst>
            </p:cNvPr>
            <p:cNvGraphicFramePr>
              <a:graphicFrameLocks noChangeAspect="1"/>
            </p:cNvGraphicFramePr>
            <p:nvPr/>
          </p:nvGraphicFramePr>
          <p:xfrm>
            <a:off x="839" y="1888"/>
            <a:ext cx="907" cy="336"/>
          </p:xfrm>
          <a:graphic>
            <a:graphicData uri="http://schemas.openxmlformats.org/presentationml/2006/ole">
              <mc:AlternateContent xmlns:mc="http://schemas.openxmlformats.org/markup-compatibility/2006">
                <mc:Choice xmlns:v="urn:schemas-microsoft-com:vml" Requires="v">
                  <p:oleObj name="公式" r:id="rId3" imgW="558558" imgH="203112" progId="Equation.3">
                    <p:embed/>
                  </p:oleObj>
                </mc:Choice>
                <mc:Fallback>
                  <p:oleObj name="公式" r:id="rId3" imgW="558558"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888"/>
                          <a:ext cx="9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2" name="Object 3">
              <a:extLst>
                <a:ext uri="{FF2B5EF4-FFF2-40B4-BE49-F238E27FC236}">
                  <a16:creationId xmlns:a16="http://schemas.microsoft.com/office/drawing/2014/main" id="{E1E05630-72CE-FB87-3528-BA97F9E00377}"/>
                </a:ext>
              </a:extLst>
            </p:cNvPr>
            <p:cNvGraphicFramePr>
              <a:graphicFrameLocks noChangeAspect="1"/>
            </p:cNvGraphicFramePr>
            <p:nvPr/>
          </p:nvGraphicFramePr>
          <p:xfrm>
            <a:off x="1927" y="1888"/>
            <a:ext cx="908" cy="294"/>
          </p:xfrm>
          <a:graphic>
            <a:graphicData uri="http://schemas.openxmlformats.org/presentationml/2006/ole">
              <mc:AlternateContent xmlns:mc="http://schemas.openxmlformats.org/markup-compatibility/2006">
                <mc:Choice xmlns:v="urn:schemas-microsoft-com:vml" Requires="v">
                  <p:oleObj name="公式" r:id="rId5" imgW="558558" imgH="177723" progId="Equation.3">
                    <p:embed/>
                  </p:oleObj>
                </mc:Choice>
                <mc:Fallback>
                  <p:oleObj name="公式" r:id="rId5" imgW="558558"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1888"/>
                          <a:ext cx="90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6443" name="Text Box 11">
            <a:extLst>
              <a:ext uri="{FF2B5EF4-FFF2-40B4-BE49-F238E27FC236}">
                <a16:creationId xmlns:a16="http://schemas.microsoft.com/office/drawing/2014/main" id="{CBC549C3-13A9-94A9-CAA5-D9EEA05FEAF1}"/>
              </a:ext>
            </a:extLst>
          </p:cNvPr>
          <p:cNvSpPr txBox="1">
            <a:spLocks noChangeArrowheads="1"/>
          </p:cNvSpPr>
          <p:nvPr/>
        </p:nvSpPr>
        <p:spPr bwMode="auto">
          <a:xfrm>
            <a:off x="395288" y="3789363"/>
            <a:ext cx="62372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微软雅黑" panose="020B0503020204020204" pitchFamily="34" charset="-122"/>
                <a:ea typeface="微软雅黑" panose="020B0503020204020204" pitchFamily="34" charset="-122"/>
                <a:cs typeface="Times New Roman" panose="02020603050405020304" pitchFamily="18" charset="0"/>
              </a:rPr>
              <a:t>1927</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年   观测到电子衍射</a:t>
            </a:r>
          </a:p>
          <a:p>
            <a:pPr eaLnBrk="1" hangingPunct="1">
              <a:spcBef>
                <a:spcPct val="0"/>
              </a:spcBef>
              <a:buFontTx/>
              <a:buNone/>
            </a:pPr>
            <a:r>
              <a:rPr lang="en-US" altLang="zh-CN" sz="2800" b="1">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spcBef>
                <a:spcPct val="0"/>
              </a:spcBef>
              <a:buFontTx/>
              <a:buNone/>
            </a:pPr>
            <a:r>
              <a:rPr lang="en-US" altLang="zh-CN" sz="2800" b="1">
                <a:latin typeface="微软雅黑" panose="020B0503020204020204" pitchFamily="34" charset="-122"/>
                <a:ea typeface="微软雅黑" panose="020B0503020204020204" pitchFamily="34" charset="-122"/>
                <a:cs typeface="Times New Roman" panose="02020603050405020304" pitchFamily="18" charset="0"/>
              </a:rPr>
              <a:t>1999</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年   观测到</a:t>
            </a:r>
            <a:r>
              <a:rPr lang="en-US" altLang="zh-CN" sz="2800" b="1">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800" b="1" baseline="-25000">
                <a:latin typeface="微软雅黑" panose="020B0503020204020204" pitchFamily="34" charset="-122"/>
                <a:ea typeface="微软雅黑" panose="020B0503020204020204" pitchFamily="34" charset="-122"/>
                <a:cs typeface="Times New Roman" panose="02020603050405020304" pitchFamily="18" charset="0"/>
              </a:rPr>
              <a:t>60</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分子束的衍射现象</a:t>
            </a:r>
          </a:p>
        </p:txBody>
      </p:sp>
      <p:sp>
        <p:nvSpPr>
          <p:cNvPr id="59398" name="灯片编号占位符 4">
            <a:extLst>
              <a:ext uri="{FF2B5EF4-FFF2-40B4-BE49-F238E27FC236}">
                <a16:creationId xmlns:a16="http://schemas.microsoft.com/office/drawing/2014/main" id="{51CE401C-A21C-4E5B-B94C-D23C6480B8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FEC5342-F21E-49AC-9403-38B73F340131}"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39</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86443"/>
                                        </p:tgtEl>
                                        <p:attrNameLst>
                                          <p:attrName>style.visibility</p:attrName>
                                        </p:attrNameLst>
                                      </p:cBhvr>
                                      <p:to>
                                        <p:strVal val="visible"/>
                                      </p:to>
                                    </p:set>
                                    <p:animEffect transition="in" filter="slide(fromBottom)">
                                      <p:cBhvr>
                                        <p:cTn id="12" dur="500"/>
                                        <p:tgtEl>
                                          <p:spTgt spid="786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9DF15033-2B0B-AA1E-6B13-1AF34B8F8B34}"/>
              </a:ext>
            </a:extLst>
          </p:cNvPr>
          <p:cNvSpPr>
            <a:spLocks noGrp="1"/>
          </p:cNvSpPr>
          <p:nvPr>
            <p:ph type="title"/>
          </p:nvPr>
        </p:nvSpPr>
        <p:spPr/>
        <p:txBody>
          <a:bodyPr/>
          <a:lstStyle/>
          <a:p>
            <a:r>
              <a:rPr lang="zh-CN" altLang="en-US"/>
              <a:t>复习</a:t>
            </a:r>
          </a:p>
        </p:txBody>
      </p:sp>
      <p:sp>
        <p:nvSpPr>
          <p:cNvPr id="17411" name="内容占位符 2">
            <a:extLst>
              <a:ext uri="{FF2B5EF4-FFF2-40B4-BE49-F238E27FC236}">
                <a16:creationId xmlns:a16="http://schemas.microsoft.com/office/drawing/2014/main" id="{F7121EE1-837A-0686-A5DF-F318B9786117}"/>
              </a:ext>
            </a:extLst>
          </p:cNvPr>
          <p:cNvSpPr>
            <a:spLocks noGrp="1"/>
          </p:cNvSpPr>
          <p:nvPr>
            <p:ph idx="1"/>
          </p:nvPr>
        </p:nvSpPr>
        <p:spPr>
          <a:xfrm>
            <a:off x="354013" y="1419225"/>
            <a:ext cx="8435975" cy="4967288"/>
          </a:xfrm>
        </p:spPr>
        <p:txBody>
          <a:bodyPr/>
          <a:lstStyle/>
          <a:p>
            <a:pPr eaLnBrk="1" hangingPunct="1"/>
            <a:r>
              <a:rPr lang="zh-CN" altLang="en-US" sz="2800">
                <a:solidFill>
                  <a:srgbClr val="0000FF"/>
                </a:solidFill>
              </a:rPr>
              <a:t>原子体密度</a:t>
            </a:r>
            <a:r>
              <a:rPr lang="zh-CN" altLang="en-US" sz="2800">
                <a:solidFill>
                  <a:schemeClr val="tx1"/>
                </a:solidFill>
              </a:rPr>
              <a:t>：单位体积的原子个数 </a:t>
            </a:r>
            <a:r>
              <a:rPr lang="en-US" altLang="zh-CN" sz="2800">
                <a:solidFill>
                  <a:schemeClr val="tx1"/>
                </a:solidFill>
              </a:rPr>
              <a:t>(cm</a:t>
            </a:r>
            <a:r>
              <a:rPr lang="en-US" altLang="zh-CN" sz="2800" baseline="30000">
                <a:solidFill>
                  <a:schemeClr val="tx1"/>
                </a:solidFill>
              </a:rPr>
              <a:t>-3</a:t>
            </a:r>
            <a:r>
              <a:rPr lang="zh-CN" altLang="en-US" sz="2800">
                <a:solidFill>
                  <a:schemeClr val="tx1"/>
                </a:solidFill>
              </a:rPr>
              <a:t>）</a:t>
            </a:r>
            <a:endParaRPr lang="en-US" altLang="zh-CN" sz="2800" baseline="30000">
              <a:solidFill>
                <a:schemeClr val="tx1"/>
              </a:solidFill>
            </a:endParaRPr>
          </a:p>
          <a:p>
            <a:pPr eaLnBrk="1" hangingPunct="1"/>
            <a:r>
              <a:rPr lang="zh-CN" altLang="en-US" sz="2800">
                <a:solidFill>
                  <a:srgbClr val="0000FF"/>
                </a:solidFill>
              </a:rPr>
              <a:t>原子面密度</a:t>
            </a:r>
            <a:r>
              <a:rPr lang="zh-CN" altLang="en-US" sz="2800">
                <a:solidFill>
                  <a:schemeClr val="tx1"/>
                </a:solidFill>
              </a:rPr>
              <a:t>：单位面积的原子个数 </a:t>
            </a:r>
            <a:r>
              <a:rPr lang="en-US" altLang="zh-CN" sz="2800">
                <a:solidFill>
                  <a:schemeClr val="tx1"/>
                </a:solidFill>
              </a:rPr>
              <a:t>(cm</a:t>
            </a:r>
            <a:r>
              <a:rPr lang="en-US" altLang="zh-CN" sz="2800" baseline="30000">
                <a:solidFill>
                  <a:schemeClr val="tx1"/>
                </a:solidFill>
              </a:rPr>
              <a:t>-2</a:t>
            </a:r>
            <a:r>
              <a:rPr lang="zh-CN" altLang="en-US" sz="2800">
                <a:solidFill>
                  <a:schemeClr val="tx1"/>
                </a:solidFill>
              </a:rPr>
              <a:t>）</a:t>
            </a:r>
            <a:endParaRPr lang="en-US" altLang="zh-CN" sz="2800">
              <a:solidFill>
                <a:schemeClr val="tx1"/>
              </a:solidFill>
            </a:endParaRPr>
          </a:p>
          <a:p>
            <a:pPr eaLnBrk="1" hangingPunct="1"/>
            <a:r>
              <a:rPr lang="zh-CN" altLang="en-US" sz="2800">
                <a:solidFill>
                  <a:srgbClr val="0000FF"/>
                </a:solidFill>
              </a:rPr>
              <a:t>晶面间距</a:t>
            </a:r>
            <a:r>
              <a:rPr lang="en-US" altLang="zh-CN" sz="2800">
                <a:solidFill>
                  <a:srgbClr val="000000"/>
                </a:solidFill>
              </a:rPr>
              <a:t>=</a:t>
            </a:r>
            <a:r>
              <a:rPr lang="zh-CN" altLang="en-US" sz="2800">
                <a:solidFill>
                  <a:srgbClr val="0000FF"/>
                </a:solidFill>
              </a:rPr>
              <a:t>原子面密度</a:t>
            </a:r>
            <a:r>
              <a:rPr lang="en-US" altLang="zh-CN" sz="2800">
                <a:solidFill>
                  <a:srgbClr val="000000"/>
                </a:solidFill>
              </a:rPr>
              <a:t>/</a:t>
            </a:r>
            <a:r>
              <a:rPr lang="zh-CN" altLang="en-US" sz="2800">
                <a:solidFill>
                  <a:srgbClr val="0000FF"/>
                </a:solidFill>
              </a:rPr>
              <a:t>原子体密度 </a:t>
            </a:r>
            <a:r>
              <a:rPr lang="en-US" altLang="zh-CN" sz="2800">
                <a:solidFill>
                  <a:schemeClr val="tx1"/>
                </a:solidFill>
              </a:rPr>
              <a:t>(Å)</a:t>
            </a:r>
          </a:p>
          <a:p>
            <a:pPr eaLnBrk="1" hangingPunct="1"/>
            <a:r>
              <a:rPr lang="zh-CN" altLang="en-US" sz="2800">
                <a:solidFill>
                  <a:schemeClr val="tx1"/>
                </a:solidFill>
              </a:rPr>
              <a:t>原子体密度的</a:t>
            </a:r>
            <a:r>
              <a:rPr lang="zh-CN" altLang="en-US" sz="2800"/>
              <a:t>两种计算方法</a:t>
            </a:r>
            <a:endParaRPr lang="en-US" altLang="zh-CN" sz="2800"/>
          </a:p>
          <a:p>
            <a:pPr lvl="1" eaLnBrk="1" hangingPunct="1"/>
            <a:r>
              <a:rPr lang="zh-CN" altLang="en-US" sz="2400">
                <a:solidFill>
                  <a:srgbClr val="000000"/>
                </a:solidFill>
              </a:rPr>
              <a:t>由晶格常数算单胞体积，数出单胞里的原子个数，个数</a:t>
            </a:r>
            <a:r>
              <a:rPr lang="en-US" altLang="zh-CN" sz="2400">
                <a:solidFill>
                  <a:srgbClr val="000000"/>
                </a:solidFill>
              </a:rPr>
              <a:t>/</a:t>
            </a:r>
            <a:r>
              <a:rPr lang="zh-CN" altLang="en-US" sz="2400">
                <a:solidFill>
                  <a:srgbClr val="000000"/>
                </a:solidFill>
              </a:rPr>
              <a:t>体积即原子体密度</a:t>
            </a:r>
            <a:endParaRPr lang="en-US" altLang="zh-CN" sz="2400">
              <a:solidFill>
                <a:srgbClr val="000000"/>
              </a:solidFill>
            </a:endParaRPr>
          </a:p>
          <a:p>
            <a:pPr lvl="1" eaLnBrk="1" hangingPunct="1"/>
            <a:r>
              <a:rPr lang="zh-CN" altLang="en-US" sz="2400">
                <a:solidFill>
                  <a:srgbClr val="000000"/>
                </a:solidFill>
              </a:rPr>
              <a:t>根据质量密度、原子量、阿佛加德罗常数求原子体密度</a:t>
            </a:r>
            <a:endParaRPr lang="en-US" altLang="zh-CN" sz="2400">
              <a:solidFill>
                <a:srgbClr val="000000"/>
              </a:solidFill>
            </a:endParaRPr>
          </a:p>
          <a:p>
            <a:pPr eaLnBrk="1" hangingPunct="1"/>
            <a:r>
              <a:rPr lang="zh-CN" altLang="en-US" sz="2800">
                <a:solidFill>
                  <a:srgbClr val="000000"/>
                </a:solidFill>
              </a:rPr>
              <a:t>对于一定的晶体，其</a:t>
            </a:r>
            <a:r>
              <a:rPr lang="zh-CN" altLang="en-US" sz="2800">
                <a:solidFill>
                  <a:srgbClr val="0000FF"/>
                </a:solidFill>
              </a:rPr>
              <a:t>晶面间距有最大值而无最小值</a:t>
            </a:r>
            <a:r>
              <a:rPr lang="zh-CN" altLang="en-US" sz="2800">
                <a:solidFill>
                  <a:schemeClr val="tx1"/>
                </a:solidFill>
              </a:rPr>
              <a:t>，取最大值时对应的晶面为原子排列最密集的晶面或原子面密度最大的晶面</a:t>
            </a:r>
            <a:endParaRPr lang="en-US" altLang="zh-CN" sz="2800">
              <a:solidFill>
                <a:schemeClr val="tx1"/>
              </a:solidFill>
            </a:endParaRPr>
          </a:p>
        </p:txBody>
      </p:sp>
      <p:sp>
        <p:nvSpPr>
          <p:cNvPr id="19460" name="灯片编号占位符 5">
            <a:extLst>
              <a:ext uri="{FF2B5EF4-FFF2-40B4-BE49-F238E27FC236}">
                <a16:creationId xmlns:a16="http://schemas.microsoft.com/office/drawing/2014/main" id="{86266D90-7102-A8E8-2477-092DB8A5A4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1DAC3D4-5F3C-45DB-ADD9-981382145A2E}" type="slidenum">
              <a:rPr lang="en-US" altLang="zh-CN" sz="1200" smtClean="0">
                <a:latin typeface="微软雅黑" panose="020B0503020204020204" pitchFamily="34" charset="-122"/>
                <a:ea typeface="微软雅黑" panose="020B0503020204020204" pitchFamily="34" charset="-122"/>
              </a:rPr>
              <a:pPr>
                <a:spcBef>
                  <a:spcPct val="0"/>
                </a:spcBef>
                <a:buFontTx/>
                <a:buNone/>
              </a:pPr>
              <a:t>4</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a:extLst>
              <a:ext uri="{FF2B5EF4-FFF2-40B4-BE49-F238E27FC236}">
                <a16:creationId xmlns:a16="http://schemas.microsoft.com/office/drawing/2014/main" id="{87C8236C-DD48-7188-2EDD-62E52F0FE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2276475"/>
            <a:ext cx="3935412"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4">
            <a:extLst>
              <a:ext uri="{FF2B5EF4-FFF2-40B4-BE49-F238E27FC236}">
                <a16:creationId xmlns:a16="http://schemas.microsoft.com/office/drawing/2014/main" id="{82C029E1-B5C9-55C7-45FC-8350FC834E1C}"/>
              </a:ext>
            </a:extLst>
          </p:cNvPr>
          <p:cNvSpPr>
            <a:spLocks noRot="1" noChangeArrowheads="1"/>
          </p:cNvSpPr>
          <p:nvPr/>
        </p:nvSpPr>
        <p:spPr bwMode="auto">
          <a:xfrm>
            <a:off x="1422400" y="382588"/>
            <a:ext cx="629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000" b="1">
                <a:solidFill>
                  <a:srgbClr val="7030A0"/>
                </a:solidFill>
                <a:latin typeface="微软雅黑" panose="020B0503020204020204" pitchFamily="34" charset="-122"/>
                <a:ea typeface="微软雅黑" panose="020B0503020204020204" pitchFamily="34" charset="-122"/>
              </a:rPr>
              <a:t>晶体结构的观测手段</a:t>
            </a:r>
          </a:p>
        </p:txBody>
      </p:sp>
      <p:sp>
        <p:nvSpPr>
          <p:cNvPr id="60420" name="Text Box 7">
            <a:extLst>
              <a:ext uri="{FF2B5EF4-FFF2-40B4-BE49-F238E27FC236}">
                <a16:creationId xmlns:a16="http://schemas.microsoft.com/office/drawing/2014/main" id="{227CA31C-0E2F-E471-6A2F-AAE7FB52F830}"/>
              </a:ext>
            </a:extLst>
          </p:cNvPr>
          <p:cNvSpPr txBox="1">
            <a:spLocks noChangeArrowheads="1"/>
          </p:cNvSpPr>
          <p:nvPr/>
        </p:nvSpPr>
        <p:spPr bwMode="auto">
          <a:xfrm>
            <a:off x="2857500" y="1484313"/>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rPr>
              <a:t>电子衍射与中子衍射</a:t>
            </a:r>
          </a:p>
        </p:txBody>
      </p:sp>
      <p:sp>
        <p:nvSpPr>
          <p:cNvPr id="60421" name="Text Box 8">
            <a:extLst>
              <a:ext uri="{FF2B5EF4-FFF2-40B4-BE49-F238E27FC236}">
                <a16:creationId xmlns:a16="http://schemas.microsoft.com/office/drawing/2014/main" id="{17477A03-11CC-1AF3-7E14-41CCC89E42AF}"/>
              </a:ext>
            </a:extLst>
          </p:cNvPr>
          <p:cNvSpPr txBox="1">
            <a:spLocks noChangeArrowheads="1"/>
          </p:cNvSpPr>
          <p:nvPr/>
        </p:nvSpPr>
        <p:spPr bwMode="auto">
          <a:xfrm>
            <a:off x="107950" y="2133600"/>
            <a:ext cx="57975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当电子或中子流</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具有一定能量的粒子</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落到晶体上时，被晶体中原子散射，各散射粒子波之间产生互相干涉现象。晶体中每个原子均对电子进行散射。在弹性散射过程中，由于晶体中原子排列的周期性，各原子所散射的电子波在叠加时互相干涉，遵循布拉格定律 </a:t>
            </a:r>
          </a:p>
        </p:txBody>
      </p:sp>
      <p:sp>
        <p:nvSpPr>
          <p:cNvPr id="60422" name="灯片编号占位符 3">
            <a:extLst>
              <a:ext uri="{FF2B5EF4-FFF2-40B4-BE49-F238E27FC236}">
                <a16:creationId xmlns:a16="http://schemas.microsoft.com/office/drawing/2014/main" id="{BB193E32-6B6B-178A-224A-98EE4F0F97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231C5E-BE1F-49E7-AA77-7D7A792F1F95}"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40</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6">
            <a:extLst>
              <a:ext uri="{FF2B5EF4-FFF2-40B4-BE49-F238E27FC236}">
                <a16:creationId xmlns:a16="http://schemas.microsoft.com/office/drawing/2014/main" id="{C3A1022F-31FF-B2C1-ED23-7EC3F5F25A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722F5B8-F226-4EC1-B892-8B974CD63727}"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41</a:t>
            </a:fld>
            <a:endParaRPr lang="en-US" altLang="zh-CN" sz="1200" b="1">
              <a:latin typeface="微软雅黑" panose="020B0503020204020204" pitchFamily="34" charset="-122"/>
              <a:ea typeface="微软雅黑" panose="020B0503020204020204" pitchFamily="34" charset="-122"/>
            </a:endParaRPr>
          </a:p>
        </p:txBody>
      </p:sp>
      <p:sp>
        <p:nvSpPr>
          <p:cNvPr id="61443" name="Rectangle 2">
            <a:extLst>
              <a:ext uri="{FF2B5EF4-FFF2-40B4-BE49-F238E27FC236}">
                <a16:creationId xmlns:a16="http://schemas.microsoft.com/office/drawing/2014/main" id="{82145DF8-DBAB-3A91-824A-07F9616BB6A9}"/>
              </a:ext>
            </a:extLst>
          </p:cNvPr>
          <p:cNvSpPr>
            <a:spLocks noGrp="1" noRot="1"/>
          </p:cNvSpPr>
          <p:nvPr>
            <p:ph type="title"/>
          </p:nvPr>
        </p:nvSpPr>
        <p:spPr>
          <a:xfrm>
            <a:off x="0" y="274638"/>
            <a:ext cx="9144000" cy="1143000"/>
          </a:xfrm>
        </p:spPr>
        <p:txBody>
          <a:bodyPr/>
          <a:lstStyle/>
          <a:p>
            <a:pPr eaLnBrk="1" hangingPunct="1"/>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中子衍射（</a:t>
            </a:r>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neutron diffraction</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40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9651" name="Rectangle 3">
            <a:extLst>
              <a:ext uri="{FF2B5EF4-FFF2-40B4-BE49-F238E27FC236}">
                <a16:creationId xmlns:a16="http://schemas.microsoft.com/office/drawing/2014/main" id="{8052DB3C-B9BD-E0EF-6CB1-19D4087A3887}"/>
              </a:ext>
            </a:extLst>
          </p:cNvPr>
          <p:cNvSpPr>
            <a:spLocks noGrp="1" noRot="1"/>
          </p:cNvSpPr>
          <p:nvPr>
            <p:ph type="body" sz="half" idx="1"/>
          </p:nvPr>
        </p:nvSpPr>
        <p:spPr>
          <a:xfrm>
            <a:off x="323850" y="1573213"/>
            <a:ext cx="4191000" cy="4270375"/>
          </a:xfrm>
        </p:spPr>
        <p:txBody>
          <a:bodyPr/>
          <a:lstStyle/>
          <a:p>
            <a:pPr eaLnBrk="1" hangingPunct="1"/>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中子具有波动的性质</a:t>
            </a:r>
          </a:p>
          <a:p>
            <a:pPr lvl="1"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波长为德布罗意波长</a:t>
            </a:r>
          </a:p>
          <a:p>
            <a:pPr lvl="2"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波长为</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1 Å</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时，中子的能量约</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0.08 eV</a:t>
            </a:r>
          </a:p>
          <a:p>
            <a:pPr eaLnBrk="1" hangingPunct="1"/>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原子的散射机理</a:t>
            </a:r>
          </a:p>
          <a:p>
            <a:pPr lvl="1" eaLnBrk="1" hangingPunct="1"/>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中子与与原子核之间的强相互作用</a:t>
            </a:r>
          </a:p>
          <a:p>
            <a:pPr lvl="1"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中子为电中性，与电子之间没有相互作用 </a:t>
            </a:r>
          </a:p>
        </p:txBody>
      </p:sp>
      <p:sp>
        <p:nvSpPr>
          <p:cNvPr id="539652" name="Rectangle 4">
            <a:extLst>
              <a:ext uri="{FF2B5EF4-FFF2-40B4-BE49-F238E27FC236}">
                <a16:creationId xmlns:a16="http://schemas.microsoft.com/office/drawing/2014/main" id="{5CC4DBE9-53CE-34C1-4BBE-85B50C481E7C}"/>
              </a:ext>
            </a:extLst>
          </p:cNvPr>
          <p:cNvSpPr>
            <a:spLocks noGrp="1" noRot="1"/>
          </p:cNvSpPr>
          <p:nvPr>
            <p:ph type="body" sz="half" idx="2"/>
          </p:nvPr>
        </p:nvSpPr>
        <p:spPr>
          <a:xfrm>
            <a:off x="4572000" y="1557338"/>
            <a:ext cx="4392613" cy="4270375"/>
          </a:xfrm>
        </p:spPr>
        <p:txBody>
          <a:bodyPr/>
          <a:lstStyle/>
          <a:p>
            <a:pPr eaLnBrk="1" hangingPunct="1"/>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p>
          <a:p>
            <a:pPr lvl="1"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对于轻原子，中子衍射图像比</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X</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射线衍射图像更好 </a:t>
            </a:r>
          </a:p>
          <a:p>
            <a:pPr lvl="1"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中子衍射可区分同位素 </a:t>
            </a:r>
          </a:p>
          <a:p>
            <a:pPr lvl="1"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在研究晶格振动和磁性材料方面，中子衍射比</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X</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射线衍射优越 </a:t>
            </a:r>
          </a:p>
          <a:p>
            <a:pPr eaLnBrk="1" hangingPunct="1"/>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p>
          <a:p>
            <a:pPr lvl="1"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要用核反应堆 </a:t>
            </a:r>
          </a:p>
          <a:p>
            <a:pPr lvl="1"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中子比</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X</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射线难于检测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9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96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96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96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965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965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965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9652">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3965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965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96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P spid="53965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6950F8C6-CE2B-72AD-40D6-1051017114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EAFDE1F-0954-414C-9DF0-7A3D70A45ED3}" type="slidenum">
              <a:rPr lang="en-US" altLang="zh-CN" sz="1200" smtClean="0">
                <a:latin typeface="微软雅黑" panose="020B0503020204020204" pitchFamily="34" charset="-122"/>
                <a:ea typeface="微软雅黑" panose="020B0503020204020204" pitchFamily="34" charset="-122"/>
              </a:rPr>
              <a:pPr>
                <a:spcBef>
                  <a:spcPct val="0"/>
                </a:spcBef>
                <a:buFontTx/>
                <a:buNone/>
              </a:pPr>
              <a:t>42</a:t>
            </a:fld>
            <a:endParaRPr lang="en-US" altLang="zh-CN" sz="1200">
              <a:latin typeface="微软雅黑" panose="020B0503020204020204" pitchFamily="34" charset="-122"/>
              <a:ea typeface="微软雅黑" panose="020B0503020204020204" pitchFamily="34" charset="-122"/>
            </a:endParaRPr>
          </a:p>
        </p:txBody>
      </p:sp>
      <p:sp>
        <p:nvSpPr>
          <p:cNvPr id="62467" name="Rectangle 2">
            <a:extLst>
              <a:ext uri="{FF2B5EF4-FFF2-40B4-BE49-F238E27FC236}">
                <a16:creationId xmlns:a16="http://schemas.microsoft.com/office/drawing/2014/main" id="{82D2F905-9D07-D0A6-3812-2DBE1437EE27}"/>
              </a:ext>
            </a:extLst>
          </p:cNvPr>
          <p:cNvSpPr>
            <a:spLocks noGrp="1" noRot="1"/>
          </p:cNvSpPr>
          <p:nvPr>
            <p:ph type="title"/>
          </p:nvPr>
        </p:nvSpPr>
        <p:spPr>
          <a:xfrm>
            <a:off x="3175" y="274638"/>
            <a:ext cx="9118600" cy="1143000"/>
          </a:xfrm>
        </p:spPr>
        <p:txBody>
          <a:bodyPr/>
          <a:lstStyle/>
          <a:p>
            <a:pPr eaLnBrk="1" hangingPunct="1"/>
            <a:r>
              <a:rPr lang="zh-CN" altLang="en-US" sz="4000">
                <a:cs typeface="Times New Roman" panose="02020603050405020304" pitchFamily="18" charset="0"/>
              </a:rPr>
              <a:t>电子衍射（</a:t>
            </a:r>
            <a:r>
              <a:rPr lang="en-US" altLang="zh-CN" sz="4000">
                <a:cs typeface="Times New Roman" panose="02020603050405020304" pitchFamily="18" charset="0"/>
              </a:rPr>
              <a:t>electron diffraction</a:t>
            </a:r>
            <a:r>
              <a:rPr lang="zh-CN" altLang="en-US" sz="4000">
                <a:cs typeface="Times New Roman" panose="02020603050405020304" pitchFamily="18" charset="0"/>
              </a:rPr>
              <a:t>）</a:t>
            </a:r>
            <a:endParaRPr lang="zh-CN" altLang="en-US" sz="4000">
              <a:solidFill>
                <a:srgbClr val="0000FF"/>
              </a:solidFill>
              <a:cs typeface="Times New Roman" panose="02020603050405020304" pitchFamily="18" charset="0"/>
            </a:endParaRPr>
          </a:p>
        </p:txBody>
      </p:sp>
      <p:sp>
        <p:nvSpPr>
          <p:cNvPr id="540675" name="Rectangle 3">
            <a:extLst>
              <a:ext uri="{FF2B5EF4-FFF2-40B4-BE49-F238E27FC236}">
                <a16:creationId xmlns:a16="http://schemas.microsoft.com/office/drawing/2014/main" id="{64BB3C77-BFBF-69BE-B357-A8D2DF0857F2}"/>
              </a:ext>
            </a:extLst>
          </p:cNvPr>
          <p:cNvSpPr>
            <a:spLocks noGrp="1" noRot="1"/>
          </p:cNvSpPr>
          <p:nvPr>
            <p:ph type="body" idx="1"/>
          </p:nvPr>
        </p:nvSpPr>
        <p:spPr>
          <a:xfrm>
            <a:off x="457200" y="1711325"/>
            <a:ext cx="8229600" cy="4525963"/>
          </a:xfrm>
        </p:spPr>
        <p:txBody>
          <a:bodyPr/>
          <a:lstStyle/>
          <a:p>
            <a:pPr eaLnBrk="1" hangingPunct="1">
              <a:lnSpc>
                <a:spcPct val="90000"/>
              </a:lnSpc>
            </a:pPr>
            <a:r>
              <a:rPr lang="zh-CN" altLang="en-US" sz="2800">
                <a:cs typeface="Times New Roman" panose="02020603050405020304" pitchFamily="18" charset="0"/>
              </a:rPr>
              <a:t>电子也具有波动的性质 </a:t>
            </a:r>
          </a:p>
          <a:p>
            <a:pPr lvl="1" eaLnBrk="1" hangingPunct="1">
              <a:lnSpc>
                <a:spcPct val="90000"/>
              </a:lnSpc>
            </a:pPr>
            <a:r>
              <a:rPr lang="zh-CN" altLang="en-US" sz="2400">
                <a:cs typeface="Times New Roman" panose="02020603050405020304" pitchFamily="18" charset="0"/>
              </a:rPr>
              <a:t>当波长</a:t>
            </a:r>
            <a:r>
              <a:rPr lang="en-US" altLang="zh-CN" sz="2400">
                <a:cs typeface="Times New Roman" panose="02020603050405020304" pitchFamily="18" charset="0"/>
              </a:rPr>
              <a:t>1 Å</a:t>
            </a:r>
            <a:r>
              <a:rPr lang="zh-CN" altLang="en-US" sz="2400">
                <a:cs typeface="Times New Roman" panose="02020603050405020304" pitchFamily="18" charset="0"/>
              </a:rPr>
              <a:t>时，电子能量为</a:t>
            </a:r>
            <a:r>
              <a:rPr lang="en-US" altLang="zh-CN" sz="2400">
                <a:cs typeface="Times New Roman" panose="02020603050405020304" pitchFamily="18" charset="0"/>
              </a:rPr>
              <a:t>150 eV</a:t>
            </a:r>
          </a:p>
          <a:p>
            <a:pPr lvl="1" eaLnBrk="1" hangingPunct="1">
              <a:lnSpc>
                <a:spcPct val="90000"/>
              </a:lnSpc>
            </a:pPr>
            <a:r>
              <a:rPr lang="zh-CN" altLang="en-US" sz="2400">
                <a:cs typeface="Times New Roman" panose="02020603050405020304" pitchFamily="18" charset="0"/>
              </a:rPr>
              <a:t>高能电子束</a:t>
            </a:r>
            <a:r>
              <a:rPr lang="en-US" altLang="zh-CN" sz="2400">
                <a:cs typeface="Times New Roman" panose="02020603050405020304" pitchFamily="18" charset="0"/>
              </a:rPr>
              <a:t>(</a:t>
            </a:r>
            <a:r>
              <a:rPr kumimoji="1" lang="en-US" altLang="zh-CN" sz="2400">
                <a:cs typeface="Times New Roman" panose="02020603050405020304" pitchFamily="18" charset="0"/>
                <a:sym typeface="Symbol" panose="05050102010706020507" pitchFamily="18" charset="2"/>
              </a:rPr>
              <a:t>10</a:t>
            </a:r>
            <a:r>
              <a:rPr kumimoji="1" lang="zh-CN" altLang="en-US" sz="2400">
                <a:cs typeface="Times New Roman" panose="02020603050405020304" pitchFamily="18" charset="0"/>
                <a:sym typeface="Symbol" panose="05050102010706020507" pitchFamily="18" charset="2"/>
              </a:rPr>
              <a:t>～</a:t>
            </a:r>
            <a:r>
              <a:rPr kumimoji="1" lang="en-US" altLang="zh-CN" sz="2400">
                <a:cs typeface="Times New Roman" panose="02020603050405020304" pitchFamily="18" charset="0"/>
                <a:sym typeface="Symbol" panose="05050102010706020507" pitchFamily="18" charset="2"/>
              </a:rPr>
              <a:t>30 keV)</a:t>
            </a:r>
            <a:r>
              <a:rPr lang="zh-CN" altLang="en-US" sz="2400">
                <a:cs typeface="Times New Roman" panose="02020603050405020304" pitchFamily="18" charset="0"/>
              </a:rPr>
              <a:t>，波长</a:t>
            </a:r>
            <a:r>
              <a:rPr lang="en-US" altLang="zh-CN" sz="2400">
                <a:cs typeface="Times New Roman" panose="02020603050405020304" pitchFamily="18" charset="0"/>
              </a:rPr>
              <a:t>0.1 Å</a:t>
            </a:r>
            <a:r>
              <a:rPr lang="zh-CN" altLang="en-US" sz="2400">
                <a:cs typeface="Times New Roman" panose="02020603050405020304" pitchFamily="18" charset="0"/>
              </a:rPr>
              <a:t>以下</a:t>
            </a:r>
          </a:p>
          <a:p>
            <a:pPr eaLnBrk="1" hangingPunct="1">
              <a:lnSpc>
                <a:spcPct val="90000"/>
              </a:lnSpc>
            </a:pPr>
            <a:r>
              <a:rPr lang="zh-CN" altLang="en-US" sz="2800">
                <a:cs typeface="Times New Roman" panose="02020603050405020304" pitchFamily="18" charset="0"/>
              </a:rPr>
              <a:t>原子对电子的散射机理</a:t>
            </a:r>
          </a:p>
          <a:p>
            <a:pPr lvl="1" eaLnBrk="1" hangingPunct="1">
              <a:lnSpc>
                <a:spcPct val="90000"/>
              </a:lnSpc>
            </a:pPr>
            <a:r>
              <a:rPr lang="zh-CN" altLang="en-US" sz="2400">
                <a:cs typeface="Times New Roman" panose="02020603050405020304" pitchFamily="18" charset="0"/>
              </a:rPr>
              <a:t>原子中的电场，原子核和轨道电子都有电场</a:t>
            </a:r>
          </a:p>
          <a:p>
            <a:pPr lvl="1" eaLnBrk="1" hangingPunct="1">
              <a:lnSpc>
                <a:spcPct val="90000"/>
              </a:lnSpc>
            </a:pPr>
            <a:r>
              <a:rPr lang="zh-CN" altLang="en-US" sz="2400">
                <a:cs typeface="Times New Roman" panose="02020603050405020304" pitchFamily="18" charset="0"/>
              </a:rPr>
              <a:t>电子对电子的散射长度很大</a:t>
            </a:r>
          </a:p>
          <a:p>
            <a:pPr eaLnBrk="1" hangingPunct="1">
              <a:lnSpc>
                <a:spcPct val="90000"/>
              </a:lnSpc>
            </a:pPr>
            <a:r>
              <a:rPr lang="zh-CN" altLang="en-US" sz="2800">
                <a:cs typeface="Times New Roman" panose="02020603050405020304" pitchFamily="18" charset="0"/>
              </a:rPr>
              <a:t>优点</a:t>
            </a:r>
          </a:p>
          <a:p>
            <a:pPr lvl="1" eaLnBrk="1" hangingPunct="1">
              <a:lnSpc>
                <a:spcPct val="90000"/>
              </a:lnSpc>
            </a:pPr>
            <a:r>
              <a:rPr kumimoji="1" lang="zh-CN" altLang="zh-CN" sz="2400">
                <a:cs typeface="Times New Roman" panose="02020603050405020304" pitchFamily="18" charset="0"/>
              </a:rPr>
              <a:t>原子对电子的散射截面大，衍射强度大，测量速度快</a:t>
            </a:r>
            <a:r>
              <a:rPr kumimoji="1" lang="zh-CN" altLang="en-US" sz="2400">
                <a:cs typeface="Times New Roman" panose="02020603050405020304" pitchFamily="18" charset="0"/>
              </a:rPr>
              <a:t>，</a:t>
            </a:r>
            <a:r>
              <a:rPr kumimoji="1" lang="zh-CN" altLang="en-US" sz="2400">
                <a:solidFill>
                  <a:srgbClr val="0000FF"/>
                </a:solidFill>
                <a:cs typeface="Times New Roman" panose="02020603050405020304" pitchFamily="18" charset="0"/>
              </a:rPr>
              <a:t>适合晶体生长的实时检测</a:t>
            </a:r>
          </a:p>
          <a:p>
            <a:pPr lvl="1" eaLnBrk="1" hangingPunct="1">
              <a:lnSpc>
                <a:spcPct val="90000"/>
              </a:lnSpc>
            </a:pPr>
            <a:r>
              <a:rPr kumimoji="1" lang="zh-CN" altLang="en-US" sz="2400">
                <a:cs typeface="Times New Roman" panose="02020603050405020304" pitchFamily="18" charset="0"/>
              </a:rPr>
              <a:t>易实现比 </a:t>
            </a:r>
            <a:r>
              <a:rPr kumimoji="1" lang="en-US" altLang="zh-CN" sz="2400">
                <a:cs typeface="Times New Roman" panose="02020603050405020304" pitchFamily="18" charset="0"/>
              </a:rPr>
              <a:t>X </a:t>
            </a:r>
            <a:r>
              <a:rPr kumimoji="1" lang="zh-CN" altLang="zh-CN" sz="2400">
                <a:cs typeface="Times New Roman" panose="02020603050405020304" pitchFamily="18" charset="0"/>
              </a:rPr>
              <a:t>射线短</a:t>
            </a:r>
            <a:r>
              <a:rPr kumimoji="1" lang="zh-CN" altLang="en-US" sz="2400">
                <a:cs typeface="Times New Roman" panose="02020603050405020304" pitchFamily="18" charset="0"/>
              </a:rPr>
              <a:t>的波长</a:t>
            </a:r>
            <a:r>
              <a:rPr kumimoji="1" lang="zh-CN" altLang="zh-CN" sz="2400">
                <a:cs typeface="Times New Roman" panose="02020603050405020304" pitchFamily="18" charset="0"/>
              </a:rPr>
              <a:t>，衍射图案便于解释</a:t>
            </a:r>
            <a:endParaRPr kumimoji="1" lang="zh-CN" altLang="en-US" sz="240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0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06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06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06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067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067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0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6AEA2CE5-C2B8-17A7-2682-32923486CE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E2ED1BC-B5FE-46FA-8955-5CE3D4B5DA96}" type="slidenum">
              <a:rPr lang="en-US" altLang="zh-CN" sz="1200" smtClean="0">
                <a:latin typeface="微软雅黑" panose="020B0503020204020204" pitchFamily="34" charset="-122"/>
                <a:ea typeface="微软雅黑" panose="020B0503020204020204" pitchFamily="34" charset="-122"/>
              </a:rPr>
              <a:pPr>
                <a:spcBef>
                  <a:spcPct val="0"/>
                </a:spcBef>
                <a:buFontTx/>
                <a:buNone/>
              </a:pPr>
              <a:t>43</a:t>
            </a:fld>
            <a:endParaRPr lang="en-US" altLang="zh-CN" sz="1200">
              <a:latin typeface="微软雅黑" panose="020B0503020204020204" pitchFamily="34" charset="-122"/>
              <a:ea typeface="微软雅黑" panose="020B0503020204020204" pitchFamily="34" charset="-122"/>
            </a:endParaRPr>
          </a:p>
        </p:txBody>
      </p:sp>
      <p:sp>
        <p:nvSpPr>
          <p:cNvPr id="63491" name="Rectangle 2">
            <a:extLst>
              <a:ext uri="{FF2B5EF4-FFF2-40B4-BE49-F238E27FC236}">
                <a16:creationId xmlns:a16="http://schemas.microsoft.com/office/drawing/2014/main" id="{DF9A3928-DE75-E983-D59F-2CA9DB0B22EC}"/>
              </a:ext>
            </a:extLst>
          </p:cNvPr>
          <p:cNvSpPr>
            <a:spLocks noGrp="1" noRot="1"/>
          </p:cNvSpPr>
          <p:nvPr>
            <p:ph type="title"/>
          </p:nvPr>
        </p:nvSpPr>
        <p:spPr>
          <a:xfrm>
            <a:off x="457200" y="341313"/>
            <a:ext cx="8229600" cy="1143000"/>
          </a:xfrm>
        </p:spPr>
        <p:txBody>
          <a:bodyPr/>
          <a:lstStyle/>
          <a:p>
            <a:pPr eaLnBrk="1" hangingPunct="1"/>
            <a:r>
              <a:rPr lang="zh-CN" altLang="en-US">
                <a:cs typeface="Times New Roman" panose="02020603050405020304" pitchFamily="18" charset="0"/>
              </a:rPr>
              <a:t>本章主要内容</a:t>
            </a:r>
          </a:p>
        </p:txBody>
      </p:sp>
      <p:sp>
        <p:nvSpPr>
          <p:cNvPr id="63492" name="Rectangle 3">
            <a:extLst>
              <a:ext uri="{FF2B5EF4-FFF2-40B4-BE49-F238E27FC236}">
                <a16:creationId xmlns:a16="http://schemas.microsoft.com/office/drawing/2014/main" id="{4885A15A-3E66-8BA9-70D5-F53FDE2D98A5}"/>
              </a:ext>
            </a:extLst>
          </p:cNvPr>
          <p:cNvSpPr>
            <a:spLocks noGrp="1" noRot="1"/>
          </p:cNvSpPr>
          <p:nvPr>
            <p:ph type="body" idx="1"/>
          </p:nvPr>
        </p:nvSpPr>
        <p:spPr>
          <a:xfrm>
            <a:off x="457200" y="1700213"/>
            <a:ext cx="8229600" cy="4321175"/>
          </a:xfrm>
        </p:spPr>
        <p:txBody>
          <a:bodyPr/>
          <a:lstStyle/>
          <a:p>
            <a:pPr eaLnBrk="1" hangingPunct="1"/>
            <a:r>
              <a:rPr lang="zh-CN" altLang="en-US" sz="4000">
                <a:cs typeface="Times New Roman" panose="02020603050405020304" pitchFamily="18" charset="0"/>
              </a:rPr>
              <a:t>主要内容</a:t>
            </a:r>
          </a:p>
          <a:p>
            <a:pPr lvl="1" eaLnBrk="1" hangingPunct="1"/>
            <a:r>
              <a:rPr lang="en-US" altLang="zh-CN" sz="3600">
                <a:cs typeface="Times New Roman" panose="02020603050405020304" pitchFamily="18" charset="0"/>
              </a:rPr>
              <a:t>1.1 </a:t>
            </a:r>
            <a:r>
              <a:rPr lang="zh-CN" altLang="en-US" sz="3600">
                <a:cs typeface="Times New Roman" panose="02020603050405020304" pitchFamily="18" charset="0"/>
              </a:rPr>
              <a:t>晶体结构：三维周期性结构</a:t>
            </a:r>
            <a:endParaRPr lang="en-US" altLang="zh-CN" sz="3600">
              <a:cs typeface="Times New Roman" panose="02020603050405020304" pitchFamily="18" charset="0"/>
            </a:endParaRPr>
          </a:p>
          <a:p>
            <a:pPr lvl="1" eaLnBrk="1" hangingPunct="1"/>
            <a:r>
              <a:rPr lang="en-US" altLang="zh-CN" sz="3600">
                <a:cs typeface="Times New Roman" panose="02020603050405020304" pitchFamily="18" charset="0"/>
              </a:rPr>
              <a:t>1.2 </a:t>
            </a:r>
            <a:r>
              <a:rPr lang="zh-CN" altLang="en-US" sz="3600">
                <a:cs typeface="Times New Roman" panose="02020603050405020304" pitchFamily="18" charset="0"/>
              </a:rPr>
              <a:t>晶体的对称性、非晶体、准晶体</a:t>
            </a:r>
            <a:endParaRPr lang="en-US" altLang="zh-CN" sz="3600">
              <a:cs typeface="Times New Roman" panose="02020603050405020304" pitchFamily="18" charset="0"/>
            </a:endParaRPr>
          </a:p>
          <a:p>
            <a:pPr lvl="1" eaLnBrk="1" hangingPunct="1"/>
            <a:r>
              <a:rPr lang="en-US" altLang="zh-CN" sz="3600">
                <a:cs typeface="Times New Roman" panose="02020603050405020304" pitchFamily="18" charset="0"/>
              </a:rPr>
              <a:t>1.3 </a:t>
            </a:r>
            <a:r>
              <a:rPr lang="zh-CN" altLang="en-US" sz="3600">
                <a:cs typeface="Times New Roman" panose="02020603050405020304" pitchFamily="18" charset="0"/>
              </a:rPr>
              <a:t>倒格子</a:t>
            </a:r>
            <a:endParaRPr lang="en-US" altLang="zh-CN" sz="3600">
              <a:cs typeface="Times New Roman" panose="02020603050405020304" pitchFamily="18" charset="0"/>
            </a:endParaRPr>
          </a:p>
          <a:p>
            <a:pPr lvl="1" eaLnBrk="1" hangingPunct="1"/>
            <a:r>
              <a:rPr lang="en-US" altLang="zh-CN" sz="3600">
                <a:cs typeface="Times New Roman" panose="02020603050405020304" pitchFamily="18" charset="0"/>
              </a:rPr>
              <a:t>1.4 </a:t>
            </a:r>
            <a:r>
              <a:rPr lang="zh-CN" altLang="en-US" sz="3600">
                <a:cs typeface="Times New Roman" panose="02020603050405020304" pitchFamily="18" charset="0"/>
              </a:rPr>
              <a:t>晶体的</a:t>
            </a:r>
            <a:r>
              <a:rPr lang="en-US" altLang="zh-CN" sz="3600">
                <a:cs typeface="Times New Roman" panose="02020603050405020304" pitchFamily="18" charset="0"/>
              </a:rPr>
              <a:t>X</a:t>
            </a:r>
            <a:r>
              <a:rPr lang="zh-CN" altLang="en-US" sz="3600">
                <a:cs typeface="Times New Roman" panose="02020603050405020304" pitchFamily="18" charset="0"/>
              </a:rPr>
              <a:t>射线衍射</a:t>
            </a:r>
            <a:endParaRPr lang="en-US" altLang="zh-CN" sz="3600">
              <a:cs typeface="Times New Roman" panose="02020603050405020304" pitchFamily="18" charset="0"/>
            </a:endParaRPr>
          </a:p>
          <a:p>
            <a:pPr lvl="1" eaLnBrk="1" hangingPunct="1"/>
            <a:r>
              <a:rPr lang="en-US" altLang="zh-CN" sz="3600">
                <a:solidFill>
                  <a:srgbClr val="FF0000"/>
                </a:solidFill>
                <a:cs typeface="Times New Roman" panose="02020603050405020304" pitchFamily="18" charset="0"/>
              </a:rPr>
              <a:t>1.5 </a:t>
            </a:r>
            <a:r>
              <a:rPr lang="zh-CN" altLang="en-US" sz="3600">
                <a:solidFill>
                  <a:srgbClr val="FF0000"/>
                </a:solidFill>
                <a:cs typeface="Times New Roman" panose="02020603050405020304" pitchFamily="18" charset="0"/>
              </a:rPr>
              <a:t>晶体中的缺陷</a:t>
            </a:r>
            <a:r>
              <a:rPr lang="zh-CN" altLang="en-US">
                <a:solidFill>
                  <a:srgbClr val="0000FF"/>
                </a:solidFill>
                <a:cs typeface="Times New Roman" panose="02020603050405020304" pitchFamily="18" charset="0"/>
              </a:rPr>
              <a:t>（</a:t>
            </a:r>
            <a:r>
              <a:rPr lang="zh-CN" altLang="en-US">
                <a:solidFill>
                  <a:srgbClr val="0000FF"/>
                </a:solidFill>
                <a:cs typeface="Arial" panose="020B0604020202020204" pitchFamily="34" charset="0"/>
              </a:rPr>
              <a:t>教材</a:t>
            </a:r>
            <a:r>
              <a:rPr lang="en-US" altLang="zh-CN">
                <a:solidFill>
                  <a:srgbClr val="0000FF"/>
                </a:solidFill>
                <a:cs typeface="Arial" panose="020B0604020202020204" pitchFamily="34" charset="0"/>
              </a:rPr>
              <a:t>P29-32</a:t>
            </a:r>
            <a:r>
              <a:rPr lang="zh-CN" altLang="en-US">
                <a:solidFill>
                  <a:srgbClr val="0000FF"/>
                </a:solidFill>
                <a:cs typeface="Arial" panose="020B0604020202020204" pitchFamily="34" charset="0"/>
              </a:rPr>
              <a:t>）</a:t>
            </a:r>
            <a:endParaRPr lang="en-US" altLang="zh-CN" sz="3600">
              <a:solidFill>
                <a:srgbClr val="0000FF"/>
              </a:solidFill>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414D804A-1B6C-C607-1267-A969D071EDDF}"/>
              </a:ext>
            </a:extLst>
          </p:cNvPr>
          <p:cNvSpPr>
            <a:spLocks noGrp="1"/>
          </p:cNvSpPr>
          <p:nvPr>
            <p:ph type="title"/>
          </p:nvPr>
        </p:nvSpPr>
        <p:spPr>
          <a:xfrm>
            <a:off x="457200" y="2070100"/>
            <a:ext cx="8229600" cy="1143000"/>
          </a:xfrm>
        </p:spPr>
        <p:txBody>
          <a:bodyPr/>
          <a:lstStyle/>
          <a:p>
            <a:pPr marL="342900" indent="-342900"/>
            <a:r>
              <a:rPr lang="en-US" altLang="zh-CN">
                <a:cs typeface="Times New Roman" panose="02020603050405020304" pitchFamily="18" charset="0"/>
              </a:rPr>
              <a:t>1.5 </a:t>
            </a:r>
            <a:r>
              <a:rPr lang="zh-CN" altLang="en-US">
                <a:cs typeface="Times New Roman" panose="02020603050405020304" pitchFamily="18" charset="0"/>
              </a:rPr>
              <a:t>晶体中的缺陷（</a:t>
            </a:r>
            <a:r>
              <a:rPr lang="en-US" altLang="zh-CN">
                <a:cs typeface="Times New Roman" panose="02020603050405020304" pitchFamily="18" charset="0"/>
              </a:rPr>
              <a:t>Defect</a:t>
            </a:r>
            <a:r>
              <a:rPr lang="zh-CN" altLang="en-US">
                <a:cs typeface="Times New Roman" panose="02020603050405020304" pitchFamily="18" charset="0"/>
              </a:rPr>
              <a:t>）</a:t>
            </a:r>
            <a:endParaRPr lang="zh-CN" altLang="en-US" sz="5400">
              <a:cs typeface="Times New Roman" panose="02020603050405020304" pitchFamily="18" charset="0"/>
            </a:endParaRPr>
          </a:p>
        </p:txBody>
      </p:sp>
      <p:sp>
        <p:nvSpPr>
          <p:cNvPr id="64515" name="灯片编号占位符 5">
            <a:extLst>
              <a:ext uri="{FF2B5EF4-FFF2-40B4-BE49-F238E27FC236}">
                <a16:creationId xmlns:a16="http://schemas.microsoft.com/office/drawing/2014/main" id="{B9987992-BBB0-290A-C62E-2148FAA47F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E2423A3-0EA9-4EA2-8554-81B18FB9F23C}" type="slidenum">
              <a:rPr lang="en-US" altLang="zh-CN" sz="1200" smtClean="0">
                <a:latin typeface="Arial" panose="020B0604020202020204" pitchFamily="34" charset="0"/>
                <a:ea typeface="楷体_GB2312" pitchFamily="49" charset="-122"/>
              </a:rPr>
              <a:pPr>
                <a:spcBef>
                  <a:spcPct val="0"/>
                </a:spcBef>
                <a:buFontTx/>
                <a:buNone/>
              </a:pPr>
              <a:t>44</a:t>
            </a:fld>
            <a:endParaRPr lang="en-US" altLang="zh-CN" sz="1200">
              <a:latin typeface="Arial" panose="020B0604020202020204" pitchFamily="34" charset="0"/>
              <a:ea typeface="楷体_GB2312" pitchFamily="49" charset="-122"/>
            </a:endParaRPr>
          </a:p>
        </p:txBody>
      </p:sp>
      <p:sp>
        <p:nvSpPr>
          <p:cNvPr id="64516" name="矩形 1">
            <a:extLst>
              <a:ext uri="{FF2B5EF4-FFF2-40B4-BE49-F238E27FC236}">
                <a16:creationId xmlns:a16="http://schemas.microsoft.com/office/drawing/2014/main" id="{D1CDED3B-AB70-86E7-36C8-59AC8011049E}"/>
              </a:ext>
            </a:extLst>
          </p:cNvPr>
          <p:cNvSpPr>
            <a:spLocks noChangeArrowheads="1"/>
          </p:cNvSpPr>
          <p:nvPr/>
        </p:nvSpPr>
        <p:spPr bwMode="auto">
          <a:xfrm>
            <a:off x="655638" y="3165475"/>
            <a:ext cx="78200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实际的晶体中总是存在原子不规则排列的局部区域，称为晶体的</a:t>
            </a: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，对于晶体的各种性质产生十分重要的作用</a:t>
            </a:r>
            <a:endParaRPr lang="en-US" altLang="zh-CN" sz="2800" b="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缺陷会造成</a:t>
            </a:r>
            <a:r>
              <a:rPr lang="en-US" altLang="zh-CN" sz="2800" b="1">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射线衍射峰的展宽</a:t>
            </a:r>
            <a:endParaRPr lang="en-US" altLang="zh-CN" sz="2800" b="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按几何形状分类：</a:t>
            </a: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点缺陷</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线缺陷</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面缺陷</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DB8C8736-8BFD-5258-03C0-040ECCCA0C5D}"/>
              </a:ext>
            </a:extLst>
          </p:cNvPr>
          <p:cNvSpPr txBox="1">
            <a:spLocks noChangeArrowheads="1"/>
          </p:cNvSpPr>
          <p:nvPr/>
        </p:nvSpPr>
        <p:spPr bwMode="auto">
          <a:xfrm>
            <a:off x="1082675" y="446088"/>
            <a:ext cx="6985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点缺陷</a:t>
            </a:r>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空位（</a:t>
            </a:r>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vacancy</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）、间隙原子（</a:t>
            </a:r>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interstitial atom</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5539" name="Text Box 3">
            <a:extLst>
              <a:ext uri="{FF2B5EF4-FFF2-40B4-BE49-F238E27FC236}">
                <a16:creationId xmlns:a16="http://schemas.microsoft.com/office/drawing/2014/main" id="{0EF5C1C5-9F00-8B01-5B9C-A450AEC05DE9}"/>
              </a:ext>
            </a:extLst>
          </p:cNvPr>
          <p:cNvSpPr txBox="1">
            <a:spLocks noChangeArrowheads="1"/>
          </p:cNvSpPr>
          <p:nvPr/>
        </p:nvSpPr>
        <p:spPr bwMode="auto">
          <a:xfrm>
            <a:off x="1743075" y="34337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65540" name="Picture 4">
            <a:extLst>
              <a:ext uri="{FF2B5EF4-FFF2-40B4-BE49-F238E27FC236}">
                <a16:creationId xmlns:a16="http://schemas.microsoft.com/office/drawing/2014/main" id="{0CA6F20F-DAF3-407F-0948-EE0266728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916113"/>
            <a:ext cx="34798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ext Box 10">
            <a:extLst>
              <a:ext uri="{FF2B5EF4-FFF2-40B4-BE49-F238E27FC236}">
                <a16:creationId xmlns:a16="http://schemas.microsoft.com/office/drawing/2014/main" id="{279FA67B-556A-51B1-7323-7E0AA7C36284}"/>
              </a:ext>
            </a:extLst>
          </p:cNvPr>
          <p:cNvSpPr txBox="1">
            <a:spLocks noChangeArrowheads="1"/>
          </p:cNvSpPr>
          <p:nvPr/>
        </p:nvSpPr>
        <p:spPr bwMode="auto">
          <a:xfrm>
            <a:off x="395288" y="2722563"/>
            <a:ext cx="41767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晶格中某个原子脱离了平衡位置，形成空结点，称为</a:t>
            </a: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空位</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；某个晶格间隙挤进了原子，称为</a:t>
            </a: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间隙原子</a:t>
            </a:r>
          </a:p>
        </p:txBody>
      </p:sp>
      <p:sp>
        <p:nvSpPr>
          <p:cNvPr id="65542" name="灯片编号占位符 3">
            <a:extLst>
              <a:ext uri="{FF2B5EF4-FFF2-40B4-BE49-F238E27FC236}">
                <a16:creationId xmlns:a16="http://schemas.microsoft.com/office/drawing/2014/main" id="{50ACCF7B-2590-F5C7-9A09-8CFF62F852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8CFC2C1-9CB3-4173-B225-AFFED9798A0C}"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45</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4">
            <a:extLst>
              <a:ext uri="{FF2B5EF4-FFF2-40B4-BE49-F238E27FC236}">
                <a16:creationId xmlns:a16="http://schemas.microsoft.com/office/drawing/2014/main" id="{1918A929-1ED0-3B93-5A0C-F3555E318A3F}"/>
              </a:ext>
            </a:extLst>
          </p:cNvPr>
          <p:cNvSpPr>
            <a:spLocks noGrp="1"/>
          </p:cNvSpPr>
          <p:nvPr>
            <p:ph type="title"/>
          </p:nvPr>
        </p:nvSpPr>
        <p:spPr/>
        <p:txBody>
          <a:bodyPr/>
          <a:lstStyle/>
          <a:p>
            <a:r>
              <a:rPr lang="zh-CN" altLang="en-US" sz="4000">
                <a:cs typeface="Times New Roman" panose="02020603050405020304" pitchFamily="18" charset="0"/>
              </a:rPr>
              <a:t>点缺陷</a:t>
            </a:r>
            <a:r>
              <a:rPr lang="en-US" altLang="zh-CN" sz="4000">
                <a:cs typeface="Times New Roman" panose="02020603050405020304" pitchFamily="18" charset="0"/>
              </a:rPr>
              <a:t>——</a:t>
            </a:r>
            <a:r>
              <a:rPr lang="zh-CN" altLang="en-US" sz="4000">
                <a:cs typeface="Times New Roman" panose="02020603050405020304" pitchFamily="18" charset="0"/>
              </a:rPr>
              <a:t>杂质原子</a:t>
            </a:r>
          </a:p>
        </p:txBody>
      </p:sp>
      <p:sp>
        <p:nvSpPr>
          <p:cNvPr id="66563" name="灯片编号占位符 3">
            <a:extLst>
              <a:ext uri="{FF2B5EF4-FFF2-40B4-BE49-F238E27FC236}">
                <a16:creationId xmlns:a16="http://schemas.microsoft.com/office/drawing/2014/main" id="{4E5FF6AA-E0CA-A8F3-DE57-A8858B5B4C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BB21E88-CB4E-4EB0-BD48-73F0BF0B6A3E}" type="slidenum">
              <a:rPr lang="en-US" altLang="zh-CN" sz="1200" smtClean="0">
                <a:latin typeface="微软雅黑" panose="020B0503020204020204" pitchFamily="34" charset="-122"/>
                <a:ea typeface="微软雅黑" panose="020B0503020204020204" pitchFamily="34" charset="-122"/>
              </a:rPr>
              <a:pPr>
                <a:spcBef>
                  <a:spcPct val="0"/>
                </a:spcBef>
                <a:buFontTx/>
                <a:buNone/>
              </a:pPr>
              <a:t>46</a:t>
            </a:fld>
            <a:endParaRPr lang="en-US" altLang="zh-CN" sz="1200">
              <a:latin typeface="微软雅黑" panose="020B0503020204020204" pitchFamily="34" charset="-122"/>
              <a:ea typeface="微软雅黑" panose="020B0503020204020204" pitchFamily="34" charset="-122"/>
            </a:endParaRPr>
          </a:p>
        </p:txBody>
      </p:sp>
      <p:sp>
        <p:nvSpPr>
          <p:cNvPr id="6" name="流程图: 联系 5">
            <a:extLst>
              <a:ext uri="{FF2B5EF4-FFF2-40B4-BE49-F238E27FC236}">
                <a16:creationId xmlns:a16="http://schemas.microsoft.com/office/drawing/2014/main" id="{A1399CEE-F2DD-8BD0-2C32-DDE14443F812}"/>
              </a:ext>
            </a:extLst>
          </p:cNvPr>
          <p:cNvSpPr/>
          <p:nvPr/>
        </p:nvSpPr>
        <p:spPr>
          <a:xfrm>
            <a:off x="1871663" y="1960563"/>
            <a:ext cx="179387"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7" name="流程图: 联系 6">
            <a:extLst>
              <a:ext uri="{FF2B5EF4-FFF2-40B4-BE49-F238E27FC236}">
                <a16:creationId xmlns:a16="http://schemas.microsoft.com/office/drawing/2014/main" id="{DF1C5B72-A2EB-1CD9-A361-F0DCA5FF1E49}"/>
              </a:ext>
            </a:extLst>
          </p:cNvPr>
          <p:cNvSpPr/>
          <p:nvPr/>
        </p:nvSpPr>
        <p:spPr>
          <a:xfrm>
            <a:off x="2484438" y="200342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8" name="流程图: 联系 7">
            <a:extLst>
              <a:ext uri="{FF2B5EF4-FFF2-40B4-BE49-F238E27FC236}">
                <a16:creationId xmlns:a16="http://schemas.microsoft.com/office/drawing/2014/main" id="{0208AD4D-86C2-2128-624C-0C6E07099C8F}"/>
              </a:ext>
            </a:extLst>
          </p:cNvPr>
          <p:cNvSpPr/>
          <p:nvPr/>
        </p:nvSpPr>
        <p:spPr>
          <a:xfrm>
            <a:off x="2454275" y="2492375"/>
            <a:ext cx="180975"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9" name="流程图: 联系 8">
            <a:extLst>
              <a:ext uri="{FF2B5EF4-FFF2-40B4-BE49-F238E27FC236}">
                <a16:creationId xmlns:a16="http://schemas.microsoft.com/office/drawing/2014/main" id="{66A68912-9133-0700-94D4-8EAF6A7F72E4}"/>
              </a:ext>
            </a:extLst>
          </p:cNvPr>
          <p:cNvSpPr/>
          <p:nvPr/>
        </p:nvSpPr>
        <p:spPr>
          <a:xfrm>
            <a:off x="3067050" y="253682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0" name="流程图: 联系 9">
            <a:extLst>
              <a:ext uri="{FF2B5EF4-FFF2-40B4-BE49-F238E27FC236}">
                <a16:creationId xmlns:a16="http://schemas.microsoft.com/office/drawing/2014/main" id="{4F9723D7-54E2-4C6D-EBD3-B508CA2D4C4C}"/>
              </a:ext>
            </a:extLst>
          </p:cNvPr>
          <p:cNvSpPr/>
          <p:nvPr/>
        </p:nvSpPr>
        <p:spPr>
          <a:xfrm>
            <a:off x="3032125" y="1974850"/>
            <a:ext cx="179388"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1" name="流程图: 联系 10">
            <a:extLst>
              <a:ext uri="{FF2B5EF4-FFF2-40B4-BE49-F238E27FC236}">
                <a16:creationId xmlns:a16="http://schemas.microsoft.com/office/drawing/2014/main" id="{194959C8-3B8F-6401-16DD-C5371AB70292}"/>
              </a:ext>
            </a:extLst>
          </p:cNvPr>
          <p:cNvSpPr/>
          <p:nvPr/>
        </p:nvSpPr>
        <p:spPr>
          <a:xfrm>
            <a:off x="3643313" y="201771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2" name="流程图: 联系 11">
            <a:extLst>
              <a:ext uri="{FF2B5EF4-FFF2-40B4-BE49-F238E27FC236}">
                <a16:creationId xmlns:a16="http://schemas.microsoft.com/office/drawing/2014/main" id="{E772D9A6-2304-2D10-D998-4404A2724AA7}"/>
              </a:ext>
            </a:extLst>
          </p:cNvPr>
          <p:cNvSpPr/>
          <p:nvPr/>
        </p:nvSpPr>
        <p:spPr>
          <a:xfrm>
            <a:off x="4140200" y="1952625"/>
            <a:ext cx="179388"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3" name="流程图: 联系 12">
            <a:extLst>
              <a:ext uri="{FF2B5EF4-FFF2-40B4-BE49-F238E27FC236}">
                <a16:creationId xmlns:a16="http://schemas.microsoft.com/office/drawing/2014/main" id="{4E5F2B9E-6DF7-18AA-CE05-45D28273FAF7}"/>
              </a:ext>
            </a:extLst>
          </p:cNvPr>
          <p:cNvSpPr/>
          <p:nvPr/>
        </p:nvSpPr>
        <p:spPr>
          <a:xfrm>
            <a:off x="4751388" y="199707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4" name="流程图: 联系 13">
            <a:extLst>
              <a:ext uri="{FF2B5EF4-FFF2-40B4-BE49-F238E27FC236}">
                <a16:creationId xmlns:a16="http://schemas.microsoft.com/office/drawing/2014/main" id="{8581FDD1-0427-CBDD-8801-BCB69982DA05}"/>
              </a:ext>
            </a:extLst>
          </p:cNvPr>
          <p:cNvSpPr/>
          <p:nvPr/>
        </p:nvSpPr>
        <p:spPr>
          <a:xfrm>
            <a:off x="3606800" y="2492375"/>
            <a:ext cx="179388"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5" name="流程图: 联系 14">
            <a:extLst>
              <a:ext uri="{FF2B5EF4-FFF2-40B4-BE49-F238E27FC236}">
                <a16:creationId xmlns:a16="http://schemas.microsoft.com/office/drawing/2014/main" id="{9F856097-5796-5AE5-2532-15CEBF7DA194}"/>
              </a:ext>
            </a:extLst>
          </p:cNvPr>
          <p:cNvSpPr/>
          <p:nvPr/>
        </p:nvSpPr>
        <p:spPr>
          <a:xfrm>
            <a:off x="4219575" y="253682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6" name="流程图: 联系 15">
            <a:extLst>
              <a:ext uri="{FF2B5EF4-FFF2-40B4-BE49-F238E27FC236}">
                <a16:creationId xmlns:a16="http://schemas.microsoft.com/office/drawing/2014/main" id="{A239CE38-E079-16F7-E195-6D9A30FE97CB}"/>
              </a:ext>
            </a:extLst>
          </p:cNvPr>
          <p:cNvSpPr/>
          <p:nvPr/>
        </p:nvSpPr>
        <p:spPr>
          <a:xfrm>
            <a:off x="4716463" y="2492375"/>
            <a:ext cx="179387"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7" name="流程图: 联系 16">
            <a:extLst>
              <a:ext uri="{FF2B5EF4-FFF2-40B4-BE49-F238E27FC236}">
                <a16:creationId xmlns:a16="http://schemas.microsoft.com/office/drawing/2014/main" id="{E9574045-DE12-64B9-AC91-B1A619EA8268}"/>
              </a:ext>
            </a:extLst>
          </p:cNvPr>
          <p:cNvSpPr/>
          <p:nvPr/>
        </p:nvSpPr>
        <p:spPr>
          <a:xfrm>
            <a:off x="5327650" y="253682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8" name="流程图: 联系 17">
            <a:extLst>
              <a:ext uri="{FF2B5EF4-FFF2-40B4-BE49-F238E27FC236}">
                <a16:creationId xmlns:a16="http://schemas.microsoft.com/office/drawing/2014/main" id="{6538DEB5-12C4-2458-FF5B-EE9A896020C9}"/>
              </a:ext>
            </a:extLst>
          </p:cNvPr>
          <p:cNvSpPr/>
          <p:nvPr/>
        </p:nvSpPr>
        <p:spPr>
          <a:xfrm>
            <a:off x="5278438" y="1966913"/>
            <a:ext cx="179387"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19" name="流程图: 联系 18">
            <a:extLst>
              <a:ext uri="{FF2B5EF4-FFF2-40B4-BE49-F238E27FC236}">
                <a16:creationId xmlns:a16="http://schemas.microsoft.com/office/drawing/2014/main" id="{645EA345-4E0B-1A84-6010-51AB102E18ED}"/>
              </a:ext>
            </a:extLst>
          </p:cNvPr>
          <p:cNvSpPr/>
          <p:nvPr/>
        </p:nvSpPr>
        <p:spPr>
          <a:xfrm>
            <a:off x="5889625" y="201136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0" name="流程图: 联系 19">
            <a:extLst>
              <a:ext uri="{FF2B5EF4-FFF2-40B4-BE49-F238E27FC236}">
                <a16:creationId xmlns:a16="http://schemas.microsoft.com/office/drawing/2014/main" id="{CB79FEC1-8EC1-989A-A174-4AFD1F23EBC0}"/>
              </a:ext>
            </a:extLst>
          </p:cNvPr>
          <p:cNvSpPr/>
          <p:nvPr/>
        </p:nvSpPr>
        <p:spPr>
          <a:xfrm>
            <a:off x="6386513" y="1946275"/>
            <a:ext cx="180975"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1" name="流程图: 联系 20">
            <a:extLst>
              <a:ext uri="{FF2B5EF4-FFF2-40B4-BE49-F238E27FC236}">
                <a16:creationId xmlns:a16="http://schemas.microsoft.com/office/drawing/2014/main" id="{A69653D7-64A5-B1DB-228B-4E40B62B78D2}"/>
              </a:ext>
            </a:extLst>
          </p:cNvPr>
          <p:cNvSpPr/>
          <p:nvPr/>
        </p:nvSpPr>
        <p:spPr>
          <a:xfrm>
            <a:off x="6999288" y="1989138"/>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2" name="流程图: 联系 21">
            <a:extLst>
              <a:ext uri="{FF2B5EF4-FFF2-40B4-BE49-F238E27FC236}">
                <a16:creationId xmlns:a16="http://schemas.microsoft.com/office/drawing/2014/main" id="{C7B4C760-927D-2572-BAE1-C69E223EF96C}"/>
              </a:ext>
            </a:extLst>
          </p:cNvPr>
          <p:cNvSpPr/>
          <p:nvPr/>
        </p:nvSpPr>
        <p:spPr>
          <a:xfrm>
            <a:off x="5867400" y="2492375"/>
            <a:ext cx="180975"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3" name="流程图: 联系 22">
            <a:extLst>
              <a:ext uri="{FF2B5EF4-FFF2-40B4-BE49-F238E27FC236}">
                <a16:creationId xmlns:a16="http://schemas.microsoft.com/office/drawing/2014/main" id="{2DE91AE1-6AE6-DC88-EC03-969C9363A705}"/>
              </a:ext>
            </a:extLst>
          </p:cNvPr>
          <p:cNvSpPr/>
          <p:nvPr/>
        </p:nvSpPr>
        <p:spPr>
          <a:xfrm>
            <a:off x="6423025" y="253682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4" name="流程图: 联系 23">
            <a:extLst>
              <a:ext uri="{FF2B5EF4-FFF2-40B4-BE49-F238E27FC236}">
                <a16:creationId xmlns:a16="http://schemas.microsoft.com/office/drawing/2014/main" id="{B33DE22B-D5F2-5538-1886-307CF870B0E8}"/>
              </a:ext>
            </a:extLst>
          </p:cNvPr>
          <p:cNvSpPr/>
          <p:nvPr/>
        </p:nvSpPr>
        <p:spPr>
          <a:xfrm>
            <a:off x="6962775" y="2492375"/>
            <a:ext cx="179388"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5" name="流程图: 联系 24">
            <a:extLst>
              <a:ext uri="{FF2B5EF4-FFF2-40B4-BE49-F238E27FC236}">
                <a16:creationId xmlns:a16="http://schemas.microsoft.com/office/drawing/2014/main" id="{F10EC30F-DFBE-5E0A-BCCD-69E149CC085C}"/>
              </a:ext>
            </a:extLst>
          </p:cNvPr>
          <p:cNvSpPr/>
          <p:nvPr/>
        </p:nvSpPr>
        <p:spPr>
          <a:xfrm>
            <a:off x="1908175" y="253682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6" name="流程图: 联系 25">
            <a:extLst>
              <a:ext uri="{FF2B5EF4-FFF2-40B4-BE49-F238E27FC236}">
                <a16:creationId xmlns:a16="http://schemas.microsoft.com/office/drawing/2014/main" id="{133038BC-AC91-F76A-C437-AE985BBBE5C4}"/>
              </a:ext>
            </a:extLst>
          </p:cNvPr>
          <p:cNvSpPr/>
          <p:nvPr/>
        </p:nvSpPr>
        <p:spPr>
          <a:xfrm>
            <a:off x="2468563" y="3681413"/>
            <a:ext cx="180975"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7" name="流程图: 联系 26">
            <a:extLst>
              <a:ext uri="{FF2B5EF4-FFF2-40B4-BE49-F238E27FC236}">
                <a16:creationId xmlns:a16="http://schemas.microsoft.com/office/drawing/2014/main" id="{E43990F0-E32A-F195-4984-5DD6A93BCA8A}"/>
              </a:ext>
            </a:extLst>
          </p:cNvPr>
          <p:cNvSpPr/>
          <p:nvPr/>
        </p:nvSpPr>
        <p:spPr>
          <a:xfrm>
            <a:off x="3081338" y="372427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8" name="流程图: 联系 27">
            <a:extLst>
              <a:ext uri="{FF2B5EF4-FFF2-40B4-BE49-F238E27FC236}">
                <a16:creationId xmlns:a16="http://schemas.microsoft.com/office/drawing/2014/main" id="{47DC6217-ED97-336F-BEB7-F5B14B2A9337}"/>
              </a:ext>
            </a:extLst>
          </p:cNvPr>
          <p:cNvSpPr/>
          <p:nvPr/>
        </p:nvSpPr>
        <p:spPr>
          <a:xfrm>
            <a:off x="3621088" y="3681413"/>
            <a:ext cx="180975"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29" name="流程图: 联系 28">
            <a:extLst>
              <a:ext uri="{FF2B5EF4-FFF2-40B4-BE49-F238E27FC236}">
                <a16:creationId xmlns:a16="http://schemas.microsoft.com/office/drawing/2014/main" id="{2845D4A7-CB5E-7473-F78C-20A59B138B04}"/>
              </a:ext>
            </a:extLst>
          </p:cNvPr>
          <p:cNvSpPr/>
          <p:nvPr/>
        </p:nvSpPr>
        <p:spPr>
          <a:xfrm>
            <a:off x="4233863" y="372427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0" name="流程图: 联系 29">
            <a:extLst>
              <a:ext uri="{FF2B5EF4-FFF2-40B4-BE49-F238E27FC236}">
                <a16:creationId xmlns:a16="http://schemas.microsoft.com/office/drawing/2014/main" id="{64D89216-1100-DC50-485F-48DEBA3B0BD7}"/>
              </a:ext>
            </a:extLst>
          </p:cNvPr>
          <p:cNvSpPr/>
          <p:nvPr/>
        </p:nvSpPr>
        <p:spPr>
          <a:xfrm>
            <a:off x="4730750" y="3681413"/>
            <a:ext cx="179388"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1" name="流程图: 联系 30">
            <a:extLst>
              <a:ext uri="{FF2B5EF4-FFF2-40B4-BE49-F238E27FC236}">
                <a16:creationId xmlns:a16="http://schemas.microsoft.com/office/drawing/2014/main" id="{FA2E5FD5-1C0D-C8DD-5B8C-14F054B5BA9E}"/>
              </a:ext>
            </a:extLst>
          </p:cNvPr>
          <p:cNvSpPr/>
          <p:nvPr/>
        </p:nvSpPr>
        <p:spPr>
          <a:xfrm>
            <a:off x="5341938" y="372427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2" name="流程图: 联系 31">
            <a:extLst>
              <a:ext uri="{FF2B5EF4-FFF2-40B4-BE49-F238E27FC236}">
                <a16:creationId xmlns:a16="http://schemas.microsoft.com/office/drawing/2014/main" id="{8FCCE03C-4572-BDA3-23E9-0C958934C6CC}"/>
              </a:ext>
            </a:extLst>
          </p:cNvPr>
          <p:cNvSpPr/>
          <p:nvPr/>
        </p:nvSpPr>
        <p:spPr>
          <a:xfrm>
            <a:off x="5883275" y="3681413"/>
            <a:ext cx="179388"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3" name="流程图: 联系 32">
            <a:extLst>
              <a:ext uri="{FF2B5EF4-FFF2-40B4-BE49-F238E27FC236}">
                <a16:creationId xmlns:a16="http://schemas.microsoft.com/office/drawing/2014/main" id="{FF200FCB-AB75-D597-1513-FD79703C7DC4}"/>
              </a:ext>
            </a:extLst>
          </p:cNvPr>
          <p:cNvSpPr/>
          <p:nvPr/>
        </p:nvSpPr>
        <p:spPr>
          <a:xfrm>
            <a:off x="6372225" y="3644900"/>
            <a:ext cx="215900" cy="2159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4" name="流程图: 联系 33">
            <a:extLst>
              <a:ext uri="{FF2B5EF4-FFF2-40B4-BE49-F238E27FC236}">
                <a16:creationId xmlns:a16="http://schemas.microsoft.com/office/drawing/2014/main" id="{42126D2A-720F-16E0-C8C5-31A2AEF4BC18}"/>
              </a:ext>
            </a:extLst>
          </p:cNvPr>
          <p:cNvSpPr/>
          <p:nvPr/>
        </p:nvSpPr>
        <p:spPr>
          <a:xfrm>
            <a:off x="6977063" y="3681413"/>
            <a:ext cx="180975"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5" name="流程图: 联系 34">
            <a:extLst>
              <a:ext uri="{FF2B5EF4-FFF2-40B4-BE49-F238E27FC236}">
                <a16:creationId xmlns:a16="http://schemas.microsoft.com/office/drawing/2014/main" id="{4D6E55D0-4509-6B20-19D7-25BF2F2F09F4}"/>
              </a:ext>
            </a:extLst>
          </p:cNvPr>
          <p:cNvSpPr/>
          <p:nvPr/>
        </p:nvSpPr>
        <p:spPr>
          <a:xfrm>
            <a:off x="1922463" y="372427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6" name="流程图: 联系 35">
            <a:extLst>
              <a:ext uri="{FF2B5EF4-FFF2-40B4-BE49-F238E27FC236}">
                <a16:creationId xmlns:a16="http://schemas.microsoft.com/office/drawing/2014/main" id="{A0F753E0-86DD-972E-F505-DFDF6273F2F3}"/>
              </a:ext>
            </a:extLst>
          </p:cNvPr>
          <p:cNvSpPr/>
          <p:nvPr/>
        </p:nvSpPr>
        <p:spPr>
          <a:xfrm>
            <a:off x="1878013" y="3090863"/>
            <a:ext cx="180975"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7" name="流程图: 联系 36">
            <a:extLst>
              <a:ext uri="{FF2B5EF4-FFF2-40B4-BE49-F238E27FC236}">
                <a16:creationId xmlns:a16="http://schemas.microsoft.com/office/drawing/2014/main" id="{E42F8A58-E775-7C8F-4618-2AB61F261E9D}"/>
              </a:ext>
            </a:extLst>
          </p:cNvPr>
          <p:cNvSpPr/>
          <p:nvPr/>
        </p:nvSpPr>
        <p:spPr>
          <a:xfrm>
            <a:off x="2490788" y="313372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8" name="流程图: 联系 37">
            <a:extLst>
              <a:ext uri="{FF2B5EF4-FFF2-40B4-BE49-F238E27FC236}">
                <a16:creationId xmlns:a16="http://schemas.microsoft.com/office/drawing/2014/main" id="{4894C60C-0EAA-F610-AE92-F093F98211C2}"/>
              </a:ext>
            </a:extLst>
          </p:cNvPr>
          <p:cNvSpPr/>
          <p:nvPr/>
        </p:nvSpPr>
        <p:spPr>
          <a:xfrm>
            <a:off x="3024188" y="3068638"/>
            <a:ext cx="252412" cy="252412"/>
          </a:xfrm>
          <a:prstGeom prst="flowChartConnector">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39" name="流程图: 联系 38">
            <a:extLst>
              <a:ext uri="{FF2B5EF4-FFF2-40B4-BE49-F238E27FC236}">
                <a16:creationId xmlns:a16="http://schemas.microsoft.com/office/drawing/2014/main" id="{6E5F4ECC-09A7-96DF-DD6D-8EA0C9DC74B1}"/>
              </a:ext>
            </a:extLst>
          </p:cNvPr>
          <p:cNvSpPr/>
          <p:nvPr/>
        </p:nvSpPr>
        <p:spPr>
          <a:xfrm>
            <a:off x="3649663" y="314801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0" name="流程图: 联系 39">
            <a:extLst>
              <a:ext uri="{FF2B5EF4-FFF2-40B4-BE49-F238E27FC236}">
                <a16:creationId xmlns:a16="http://schemas.microsoft.com/office/drawing/2014/main" id="{712A5EC2-DF37-335A-5E75-CA77F2123A23}"/>
              </a:ext>
            </a:extLst>
          </p:cNvPr>
          <p:cNvSpPr/>
          <p:nvPr/>
        </p:nvSpPr>
        <p:spPr>
          <a:xfrm>
            <a:off x="4146550" y="3082925"/>
            <a:ext cx="180975"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1" name="流程图: 联系 40">
            <a:extLst>
              <a:ext uri="{FF2B5EF4-FFF2-40B4-BE49-F238E27FC236}">
                <a16:creationId xmlns:a16="http://schemas.microsoft.com/office/drawing/2014/main" id="{ACAD4A43-CAC6-C0D7-12D7-5129F3F02B83}"/>
              </a:ext>
            </a:extLst>
          </p:cNvPr>
          <p:cNvSpPr/>
          <p:nvPr/>
        </p:nvSpPr>
        <p:spPr>
          <a:xfrm>
            <a:off x="4759325" y="312737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2" name="流程图: 联系 41">
            <a:extLst>
              <a:ext uri="{FF2B5EF4-FFF2-40B4-BE49-F238E27FC236}">
                <a16:creationId xmlns:a16="http://schemas.microsoft.com/office/drawing/2014/main" id="{C252FAAA-76C0-F0D3-9EAA-17DE9DE0375F}"/>
              </a:ext>
            </a:extLst>
          </p:cNvPr>
          <p:cNvSpPr/>
          <p:nvPr/>
        </p:nvSpPr>
        <p:spPr>
          <a:xfrm>
            <a:off x="5284788" y="3097213"/>
            <a:ext cx="180975"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3" name="流程图: 联系 42">
            <a:extLst>
              <a:ext uri="{FF2B5EF4-FFF2-40B4-BE49-F238E27FC236}">
                <a16:creationId xmlns:a16="http://schemas.microsoft.com/office/drawing/2014/main" id="{51DEB387-32F6-980D-2E39-F29899A8F5A2}"/>
              </a:ext>
            </a:extLst>
          </p:cNvPr>
          <p:cNvSpPr/>
          <p:nvPr/>
        </p:nvSpPr>
        <p:spPr>
          <a:xfrm>
            <a:off x="5897563" y="314166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4" name="流程图: 联系 43">
            <a:extLst>
              <a:ext uri="{FF2B5EF4-FFF2-40B4-BE49-F238E27FC236}">
                <a16:creationId xmlns:a16="http://schemas.microsoft.com/office/drawing/2014/main" id="{89FE3267-0021-2D9F-13F5-9308280389C0}"/>
              </a:ext>
            </a:extLst>
          </p:cNvPr>
          <p:cNvSpPr/>
          <p:nvPr/>
        </p:nvSpPr>
        <p:spPr>
          <a:xfrm>
            <a:off x="6394450" y="3076575"/>
            <a:ext cx="179388"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5" name="流程图: 联系 44">
            <a:extLst>
              <a:ext uri="{FF2B5EF4-FFF2-40B4-BE49-F238E27FC236}">
                <a16:creationId xmlns:a16="http://schemas.microsoft.com/office/drawing/2014/main" id="{864A66B8-9FD3-5479-E2CC-0C3AED8EE7D9}"/>
              </a:ext>
            </a:extLst>
          </p:cNvPr>
          <p:cNvSpPr/>
          <p:nvPr/>
        </p:nvSpPr>
        <p:spPr>
          <a:xfrm>
            <a:off x="7005638" y="3119438"/>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6" name="流程图: 联系 45">
            <a:extLst>
              <a:ext uri="{FF2B5EF4-FFF2-40B4-BE49-F238E27FC236}">
                <a16:creationId xmlns:a16="http://schemas.microsoft.com/office/drawing/2014/main" id="{C77A53D9-AF57-B9DC-D800-EDD1A296B43D}"/>
              </a:ext>
            </a:extLst>
          </p:cNvPr>
          <p:cNvSpPr/>
          <p:nvPr/>
        </p:nvSpPr>
        <p:spPr>
          <a:xfrm>
            <a:off x="2476500" y="4826000"/>
            <a:ext cx="179388"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7" name="流程图: 联系 46">
            <a:extLst>
              <a:ext uri="{FF2B5EF4-FFF2-40B4-BE49-F238E27FC236}">
                <a16:creationId xmlns:a16="http://schemas.microsoft.com/office/drawing/2014/main" id="{7DBBA064-C1B4-4410-7C23-A2BB1C499FD7}"/>
              </a:ext>
            </a:extLst>
          </p:cNvPr>
          <p:cNvSpPr/>
          <p:nvPr/>
        </p:nvSpPr>
        <p:spPr>
          <a:xfrm>
            <a:off x="3087688" y="486886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8" name="流程图: 联系 47">
            <a:extLst>
              <a:ext uri="{FF2B5EF4-FFF2-40B4-BE49-F238E27FC236}">
                <a16:creationId xmlns:a16="http://schemas.microsoft.com/office/drawing/2014/main" id="{4E46F1D0-F3E9-33A2-BD5D-45E6EABA6783}"/>
              </a:ext>
            </a:extLst>
          </p:cNvPr>
          <p:cNvSpPr/>
          <p:nvPr/>
        </p:nvSpPr>
        <p:spPr>
          <a:xfrm>
            <a:off x="3629025" y="4826000"/>
            <a:ext cx="179388"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49" name="流程图: 联系 48">
            <a:extLst>
              <a:ext uri="{FF2B5EF4-FFF2-40B4-BE49-F238E27FC236}">
                <a16:creationId xmlns:a16="http://schemas.microsoft.com/office/drawing/2014/main" id="{CEFD315C-D8B1-39D5-4EED-2D4288A74D76}"/>
              </a:ext>
            </a:extLst>
          </p:cNvPr>
          <p:cNvSpPr/>
          <p:nvPr/>
        </p:nvSpPr>
        <p:spPr>
          <a:xfrm>
            <a:off x="4240213" y="486886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0" name="流程图: 联系 49">
            <a:extLst>
              <a:ext uri="{FF2B5EF4-FFF2-40B4-BE49-F238E27FC236}">
                <a16:creationId xmlns:a16="http://schemas.microsoft.com/office/drawing/2014/main" id="{6BD01C1A-3323-0CE8-FD18-753816FB40F0}"/>
              </a:ext>
            </a:extLst>
          </p:cNvPr>
          <p:cNvSpPr/>
          <p:nvPr/>
        </p:nvSpPr>
        <p:spPr>
          <a:xfrm>
            <a:off x="4737100" y="4826000"/>
            <a:ext cx="180975"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1" name="流程图: 联系 50">
            <a:extLst>
              <a:ext uri="{FF2B5EF4-FFF2-40B4-BE49-F238E27FC236}">
                <a16:creationId xmlns:a16="http://schemas.microsoft.com/office/drawing/2014/main" id="{9D362FC8-41BA-2DD7-4424-C0C2CF58FE18}"/>
              </a:ext>
            </a:extLst>
          </p:cNvPr>
          <p:cNvSpPr/>
          <p:nvPr/>
        </p:nvSpPr>
        <p:spPr>
          <a:xfrm>
            <a:off x="5349875" y="486886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2" name="流程图: 联系 51">
            <a:extLst>
              <a:ext uri="{FF2B5EF4-FFF2-40B4-BE49-F238E27FC236}">
                <a16:creationId xmlns:a16="http://schemas.microsoft.com/office/drawing/2014/main" id="{0E56B2F1-3A48-648A-2992-309C259D003A}"/>
              </a:ext>
            </a:extLst>
          </p:cNvPr>
          <p:cNvSpPr/>
          <p:nvPr/>
        </p:nvSpPr>
        <p:spPr>
          <a:xfrm>
            <a:off x="5889625" y="4826000"/>
            <a:ext cx="179388"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3" name="流程图: 联系 52">
            <a:extLst>
              <a:ext uri="{FF2B5EF4-FFF2-40B4-BE49-F238E27FC236}">
                <a16:creationId xmlns:a16="http://schemas.microsoft.com/office/drawing/2014/main" id="{A4FC2EF9-0049-DFA6-DA26-AA9E17BC291B}"/>
              </a:ext>
            </a:extLst>
          </p:cNvPr>
          <p:cNvSpPr/>
          <p:nvPr/>
        </p:nvSpPr>
        <p:spPr>
          <a:xfrm>
            <a:off x="6443663" y="486886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4" name="流程图: 联系 53">
            <a:extLst>
              <a:ext uri="{FF2B5EF4-FFF2-40B4-BE49-F238E27FC236}">
                <a16:creationId xmlns:a16="http://schemas.microsoft.com/office/drawing/2014/main" id="{D0CB03D8-E14C-B8FF-14A7-06602781F6C2}"/>
              </a:ext>
            </a:extLst>
          </p:cNvPr>
          <p:cNvSpPr/>
          <p:nvPr/>
        </p:nvSpPr>
        <p:spPr>
          <a:xfrm>
            <a:off x="6985000" y="4826000"/>
            <a:ext cx="179388"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5" name="流程图: 联系 54">
            <a:extLst>
              <a:ext uri="{FF2B5EF4-FFF2-40B4-BE49-F238E27FC236}">
                <a16:creationId xmlns:a16="http://schemas.microsoft.com/office/drawing/2014/main" id="{07934192-79A2-2EE8-C17E-6CBFF2FFEF94}"/>
              </a:ext>
            </a:extLst>
          </p:cNvPr>
          <p:cNvSpPr/>
          <p:nvPr/>
        </p:nvSpPr>
        <p:spPr>
          <a:xfrm>
            <a:off x="1928813" y="486886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6" name="流程图: 联系 55">
            <a:extLst>
              <a:ext uri="{FF2B5EF4-FFF2-40B4-BE49-F238E27FC236}">
                <a16:creationId xmlns:a16="http://schemas.microsoft.com/office/drawing/2014/main" id="{AD4F2756-8BA2-0F49-AC54-A4B8D0FB1FE7}"/>
              </a:ext>
            </a:extLst>
          </p:cNvPr>
          <p:cNvSpPr/>
          <p:nvPr/>
        </p:nvSpPr>
        <p:spPr>
          <a:xfrm>
            <a:off x="1885950" y="4235450"/>
            <a:ext cx="179388" cy="179388"/>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7" name="流程图: 联系 56">
            <a:extLst>
              <a:ext uri="{FF2B5EF4-FFF2-40B4-BE49-F238E27FC236}">
                <a16:creationId xmlns:a16="http://schemas.microsoft.com/office/drawing/2014/main" id="{6FCCC042-4027-01EB-2EB9-CAFA664F0730}"/>
              </a:ext>
            </a:extLst>
          </p:cNvPr>
          <p:cNvSpPr/>
          <p:nvPr/>
        </p:nvSpPr>
        <p:spPr>
          <a:xfrm>
            <a:off x="2497138" y="427831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8" name="流程图: 联系 57">
            <a:extLst>
              <a:ext uri="{FF2B5EF4-FFF2-40B4-BE49-F238E27FC236}">
                <a16:creationId xmlns:a16="http://schemas.microsoft.com/office/drawing/2014/main" id="{C0D45BDD-D458-A12A-B9D5-65AD199744D0}"/>
              </a:ext>
            </a:extLst>
          </p:cNvPr>
          <p:cNvSpPr/>
          <p:nvPr/>
        </p:nvSpPr>
        <p:spPr>
          <a:xfrm>
            <a:off x="3044825" y="4249738"/>
            <a:ext cx="180975"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59" name="流程图: 联系 58">
            <a:extLst>
              <a:ext uri="{FF2B5EF4-FFF2-40B4-BE49-F238E27FC236}">
                <a16:creationId xmlns:a16="http://schemas.microsoft.com/office/drawing/2014/main" id="{87814F11-10A5-2BC4-F01C-B5DBE9B9DB79}"/>
              </a:ext>
            </a:extLst>
          </p:cNvPr>
          <p:cNvSpPr/>
          <p:nvPr/>
        </p:nvSpPr>
        <p:spPr>
          <a:xfrm>
            <a:off x="3657600" y="4292600"/>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0" name="流程图: 联系 59">
            <a:extLst>
              <a:ext uri="{FF2B5EF4-FFF2-40B4-BE49-F238E27FC236}">
                <a16:creationId xmlns:a16="http://schemas.microsoft.com/office/drawing/2014/main" id="{C3D6252A-61DC-A36A-9720-6E0964681183}"/>
              </a:ext>
            </a:extLst>
          </p:cNvPr>
          <p:cNvSpPr/>
          <p:nvPr/>
        </p:nvSpPr>
        <p:spPr>
          <a:xfrm>
            <a:off x="4154488" y="4227513"/>
            <a:ext cx="179387"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1" name="流程图: 联系 60">
            <a:extLst>
              <a:ext uri="{FF2B5EF4-FFF2-40B4-BE49-F238E27FC236}">
                <a16:creationId xmlns:a16="http://schemas.microsoft.com/office/drawing/2014/main" id="{173331B4-BA06-B9DD-7A43-47C0CCDE110B}"/>
              </a:ext>
            </a:extLst>
          </p:cNvPr>
          <p:cNvSpPr/>
          <p:nvPr/>
        </p:nvSpPr>
        <p:spPr>
          <a:xfrm>
            <a:off x="4765675" y="4271963"/>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2" name="流程图: 联系 61">
            <a:extLst>
              <a:ext uri="{FF2B5EF4-FFF2-40B4-BE49-F238E27FC236}">
                <a16:creationId xmlns:a16="http://schemas.microsoft.com/office/drawing/2014/main" id="{8ACE95B0-262D-FEED-6DA9-4317F1DADFE3}"/>
              </a:ext>
            </a:extLst>
          </p:cNvPr>
          <p:cNvSpPr/>
          <p:nvPr/>
        </p:nvSpPr>
        <p:spPr>
          <a:xfrm>
            <a:off x="5292725" y="4241800"/>
            <a:ext cx="179388" cy="180975"/>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3" name="流程图: 联系 62">
            <a:extLst>
              <a:ext uri="{FF2B5EF4-FFF2-40B4-BE49-F238E27FC236}">
                <a16:creationId xmlns:a16="http://schemas.microsoft.com/office/drawing/2014/main" id="{23A4E46F-B2CF-A73F-B1FF-1F6F3859A6C2}"/>
              </a:ext>
            </a:extLst>
          </p:cNvPr>
          <p:cNvSpPr/>
          <p:nvPr/>
        </p:nvSpPr>
        <p:spPr>
          <a:xfrm>
            <a:off x="5903913" y="4286250"/>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4" name="流程图: 联系 63">
            <a:extLst>
              <a:ext uri="{FF2B5EF4-FFF2-40B4-BE49-F238E27FC236}">
                <a16:creationId xmlns:a16="http://schemas.microsoft.com/office/drawing/2014/main" id="{4E0F7BDA-3930-87FC-454F-743B2B452FF6}"/>
              </a:ext>
            </a:extLst>
          </p:cNvPr>
          <p:cNvSpPr/>
          <p:nvPr/>
        </p:nvSpPr>
        <p:spPr>
          <a:xfrm>
            <a:off x="6400800" y="4221163"/>
            <a:ext cx="179388" cy="17938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5" name="流程图: 联系 64">
            <a:extLst>
              <a:ext uri="{FF2B5EF4-FFF2-40B4-BE49-F238E27FC236}">
                <a16:creationId xmlns:a16="http://schemas.microsoft.com/office/drawing/2014/main" id="{533D0B83-1729-760A-8DA1-53C16BA8DEBE}"/>
              </a:ext>
            </a:extLst>
          </p:cNvPr>
          <p:cNvSpPr/>
          <p:nvPr/>
        </p:nvSpPr>
        <p:spPr>
          <a:xfrm>
            <a:off x="7011988" y="4264025"/>
            <a:ext cx="107950" cy="107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sp>
        <p:nvSpPr>
          <p:cNvPr id="66" name="流程图: 联系 65">
            <a:extLst>
              <a:ext uri="{FF2B5EF4-FFF2-40B4-BE49-F238E27FC236}">
                <a16:creationId xmlns:a16="http://schemas.microsoft.com/office/drawing/2014/main" id="{14C1417C-925B-F623-AD13-EE705D004955}"/>
              </a:ext>
            </a:extLst>
          </p:cNvPr>
          <p:cNvSpPr/>
          <p:nvPr/>
        </p:nvSpPr>
        <p:spPr>
          <a:xfrm>
            <a:off x="3995738" y="4005263"/>
            <a:ext cx="71437" cy="714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zh-CN" altLang="en-US" b="1">
              <a:latin typeface="微软雅黑" panose="020B0503020204020204" pitchFamily="34" charset="-122"/>
              <a:ea typeface="微软雅黑" panose="020B0503020204020204" pitchFamily="34" charset="-122"/>
            </a:endParaRPr>
          </a:p>
        </p:txBody>
      </p:sp>
      <p:cxnSp>
        <p:nvCxnSpPr>
          <p:cNvPr id="68" name="直接箭头连接符 67">
            <a:extLst>
              <a:ext uri="{FF2B5EF4-FFF2-40B4-BE49-F238E27FC236}">
                <a16:creationId xmlns:a16="http://schemas.microsoft.com/office/drawing/2014/main" id="{99D545A1-72F8-51BD-8ADE-08815C7763EF}"/>
              </a:ext>
            </a:extLst>
          </p:cNvPr>
          <p:cNvCxnSpPr>
            <a:stCxn id="66626" idx="2"/>
            <a:endCxn id="38" idx="1"/>
          </p:cNvCxnSpPr>
          <p:nvPr/>
        </p:nvCxnSpPr>
        <p:spPr>
          <a:xfrm>
            <a:off x="935038" y="2954338"/>
            <a:ext cx="2125662" cy="150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626" name="TextBox 68">
            <a:extLst>
              <a:ext uri="{FF2B5EF4-FFF2-40B4-BE49-F238E27FC236}">
                <a16:creationId xmlns:a16="http://schemas.microsoft.com/office/drawing/2014/main" id="{A5361312-75C7-7173-A20E-89DC8341467F}"/>
              </a:ext>
            </a:extLst>
          </p:cNvPr>
          <p:cNvSpPr txBox="1">
            <a:spLocks noChangeArrowheads="1"/>
          </p:cNvSpPr>
          <p:nvPr/>
        </p:nvSpPr>
        <p:spPr bwMode="auto">
          <a:xfrm>
            <a:off x="179388" y="2492375"/>
            <a:ext cx="1512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替位杂质</a:t>
            </a:r>
          </a:p>
        </p:txBody>
      </p:sp>
      <p:cxnSp>
        <p:nvCxnSpPr>
          <p:cNvPr id="72" name="直接箭头连接符 71">
            <a:extLst>
              <a:ext uri="{FF2B5EF4-FFF2-40B4-BE49-F238E27FC236}">
                <a16:creationId xmlns:a16="http://schemas.microsoft.com/office/drawing/2014/main" id="{3DAC7C68-C377-9798-B1F2-4D7CB64C0EE7}"/>
              </a:ext>
            </a:extLst>
          </p:cNvPr>
          <p:cNvCxnSpPr>
            <a:stCxn id="66628" idx="2"/>
            <a:endCxn id="33" idx="7"/>
          </p:cNvCxnSpPr>
          <p:nvPr/>
        </p:nvCxnSpPr>
        <p:spPr>
          <a:xfrm flipH="1">
            <a:off x="6556375" y="3613150"/>
            <a:ext cx="1508125" cy="63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628" name="TextBox 72">
            <a:extLst>
              <a:ext uri="{FF2B5EF4-FFF2-40B4-BE49-F238E27FC236}">
                <a16:creationId xmlns:a16="http://schemas.microsoft.com/office/drawing/2014/main" id="{4799ABBE-CC63-35E0-ACDB-117D0CA93A70}"/>
              </a:ext>
            </a:extLst>
          </p:cNvPr>
          <p:cNvSpPr txBox="1">
            <a:spLocks noChangeArrowheads="1"/>
          </p:cNvSpPr>
          <p:nvPr/>
        </p:nvSpPr>
        <p:spPr bwMode="auto">
          <a:xfrm>
            <a:off x="7308850" y="3151188"/>
            <a:ext cx="1511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替位杂质</a:t>
            </a:r>
          </a:p>
        </p:txBody>
      </p:sp>
      <p:cxnSp>
        <p:nvCxnSpPr>
          <p:cNvPr id="76" name="直接箭头连接符 75">
            <a:extLst>
              <a:ext uri="{FF2B5EF4-FFF2-40B4-BE49-F238E27FC236}">
                <a16:creationId xmlns:a16="http://schemas.microsoft.com/office/drawing/2014/main" id="{B65763CD-5660-5855-FE07-A474B01AD18E}"/>
              </a:ext>
            </a:extLst>
          </p:cNvPr>
          <p:cNvCxnSpPr>
            <a:stCxn id="66630" idx="0"/>
            <a:endCxn id="66" idx="4"/>
          </p:cNvCxnSpPr>
          <p:nvPr/>
        </p:nvCxnSpPr>
        <p:spPr>
          <a:xfrm flipV="1">
            <a:off x="3600450" y="4076700"/>
            <a:ext cx="431800" cy="1520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630" name="TextBox 76">
            <a:extLst>
              <a:ext uri="{FF2B5EF4-FFF2-40B4-BE49-F238E27FC236}">
                <a16:creationId xmlns:a16="http://schemas.microsoft.com/office/drawing/2014/main" id="{EFFAF33D-3DD7-D601-116F-FF979A7333B8}"/>
              </a:ext>
            </a:extLst>
          </p:cNvPr>
          <p:cNvSpPr txBox="1">
            <a:spLocks noChangeArrowheads="1"/>
          </p:cNvSpPr>
          <p:nvPr/>
        </p:nvSpPr>
        <p:spPr bwMode="auto">
          <a:xfrm>
            <a:off x="2843213" y="5597525"/>
            <a:ext cx="1512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间隙杂质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9">
            <a:extLst>
              <a:ext uri="{FF2B5EF4-FFF2-40B4-BE49-F238E27FC236}">
                <a16:creationId xmlns:a16="http://schemas.microsoft.com/office/drawing/2014/main" id="{06C6C7EA-943E-6AEE-D53D-0233A1802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320800"/>
            <a:ext cx="4465638"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ext Box 2">
            <a:extLst>
              <a:ext uri="{FF2B5EF4-FFF2-40B4-BE49-F238E27FC236}">
                <a16:creationId xmlns:a16="http://schemas.microsoft.com/office/drawing/2014/main" id="{7ADDE600-E5DF-68AA-1093-6E00388621E6}"/>
              </a:ext>
            </a:extLst>
          </p:cNvPr>
          <p:cNvSpPr txBox="1">
            <a:spLocks noChangeArrowheads="1"/>
          </p:cNvSpPr>
          <p:nvPr/>
        </p:nvSpPr>
        <p:spPr bwMode="auto">
          <a:xfrm>
            <a:off x="1144588" y="466725"/>
            <a:ext cx="68548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离子晶体中的点缺陷带有电荷</a:t>
            </a:r>
          </a:p>
        </p:txBody>
      </p:sp>
      <p:sp>
        <p:nvSpPr>
          <p:cNvPr id="67588" name="Text Box 3">
            <a:extLst>
              <a:ext uri="{FF2B5EF4-FFF2-40B4-BE49-F238E27FC236}">
                <a16:creationId xmlns:a16="http://schemas.microsoft.com/office/drawing/2014/main" id="{591F67E7-4551-1EED-55CC-700755BF7371}"/>
              </a:ext>
            </a:extLst>
          </p:cNvPr>
          <p:cNvSpPr txBox="1">
            <a:spLocks noChangeArrowheads="1"/>
          </p:cNvSpPr>
          <p:nvPr/>
        </p:nvSpPr>
        <p:spPr bwMode="auto">
          <a:xfrm>
            <a:off x="1743075" y="34337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7589" name="灯片编号占位符 3">
            <a:extLst>
              <a:ext uri="{FF2B5EF4-FFF2-40B4-BE49-F238E27FC236}">
                <a16:creationId xmlns:a16="http://schemas.microsoft.com/office/drawing/2014/main" id="{A509B23D-30B2-49B6-D1EE-5DA48B3746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05EA3BD-63CB-4707-A1AA-A04C00CB4F58}"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47</a:t>
            </a:fld>
            <a:endParaRPr lang="en-US" altLang="zh-CN" sz="1200" b="1">
              <a:latin typeface="微软雅黑" panose="020B0503020204020204" pitchFamily="34" charset="-122"/>
              <a:ea typeface="微软雅黑" panose="020B0503020204020204" pitchFamily="34" charset="-122"/>
            </a:endParaRPr>
          </a:p>
        </p:txBody>
      </p:sp>
      <p:sp>
        <p:nvSpPr>
          <p:cNvPr id="2" name="TextBox 1">
            <a:extLst>
              <a:ext uri="{FF2B5EF4-FFF2-40B4-BE49-F238E27FC236}">
                <a16:creationId xmlns:a16="http://schemas.microsoft.com/office/drawing/2014/main" id="{127BB43A-38DD-DC89-FB45-C4084B01F1A2}"/>
              </a:ext>
            </a:extLst>
          </p:cNvPr>
          <p:cNvSpPr txBox="1"/>
          <p:nvPr/>
        </p:nvSpPr>
        <p:spPr>
          <a:xfrm>
            <a:off x="2484438" y="1725613"/>
            <a:ext cx="431800" cy="1631950"/>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zh-CN" altLang="en-US" sz="2000" b="1" dirty="0">
                <a:solidFill>
                  <a:srgbClr val="0000FF"/>
                </a:solidFill>
                <a:latin typeface="微软雅黑" panose="020B0503020204020204" pitchFamily="34" charset="-122"/>
                <a:ea typeface="微软雅黑" panose="020B0503020204020204" pitchFamily="34" charset="-122"/>
              </a:rPr>
              <a:t>正离子空位</a:t>
            </a:r>
          </a:p>
        </p:txBody>
      </p:sp>
      <p:sp>
        <p:nvSpPr>
          <p:cNvPr id="12" name="TextBox 11">
            <a:extLst>
              <a:ext uri="{FF2B5EF4-FFF2-40B4-BE49-F238E27FC236}">
                <a16:creationId xmlns:a16="http://schemas.microsoft.com/office/drawing/2014/main" id="{4630E0A1-2603-5096-213C-BC3370E6C07C}"/>
              </a:ext>
            </a:extLst>
          </p:cNvPr>
          <p:cNvSpPr txBox="1"/>
          <p:nvPr/>
        </p:nvSpPr>
        <p:spPr>
          <a:xfrm>
            <a:off x="5005388" y="5013325"/>
            <a:ext cx="1584325" cy="400050"/>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zh-CN" altLang="en-US" sz="2000" b="1" dirty="0">
                <a:solidFill>
                  <a:srgbClr val="0000FF"/>
                </a:solidFill>
                <a:latin typeface="微软雅黑" panose="020B0503020204020204" pitchFamily="34" charset="-122"/>
                <a:ea typeface="微软雅黑" panose="020B0503020204020204" pitchFamily="34" charset="-122"/>
              </a:rPr>
              <a:t>负离子空位</a:t>
            </a:r>
          </a:p>
        </p:txBody>
      </p:sp>
      <p:sp>
        <p:nvSpPr>
          <p:cNvPr id="67592" name="TextBox 3">
            <a:extLst>
              <a:ext uri="{FF2B5EF4-FFF2-40B4-BE49-F238E27FC236}">
                <a16:creationId xmlns:a16="http://schemas.microsoft.com/office/drawing/2014/main" id="{7B3EBBB6-359C-BB97-9371-69002EA0CA59}"/>
              </a:ext>
            </a:extLst>
          </p:cNvPr>
          <p:cNvSpPr txBox="1">
            <a:spLocks noChangeArrowheads="1"/>
          </p:cNvSpPr>
          <p:nvPr/>
        </p:nvSpPr>
        <p:spPr bwMode="auto">
          <a:xfrm>
            <a:off x="2325688" y="5832475"/>
            <a:ext cx="449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能吸收可见光的点缺陷叫做</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色心</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C1B92420-427D-CAF2-F33E-E8C7CEC24B9E}"/>
              </a:ext>
            </a:extLst>
          </p:cNvPr>
          <p:cNvSpPr txBox="1">
            <a:spLocks noChangeArrowheads="1"/>
          </p:cNvSpPr>
          <p:nvPr/>
        </p:nvSpPr>
        <p:spPr bwMode="auto">
          <a:xfrm>
            <a:off x="1925638" y="401638"/>
            <a:ext cx="5314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晶体中缺陷的扩散现象</a:t>
            </a:r>
          </a:p>
        </p:txBody>
      </p:sp>
      <p:sp>
        <p:nvSpPr>
          <p:cNvPr id="68611" name="Text Box 7">
            <a:extLst>
              <a:ext uri="{FF2B5EF4-FFF2-40B4-BE49-F238E27FC236}">
                <a16:creationId xmlns:a16="http://schemas.microsoft.com/office/drawing/2014/main" id="{C6E086E7-3871-05BD-36E4-90D06C67464B}"/>
              </a:ext>
            </a:extLst>
          </p:cNvPr>
          <p:cNvSpPr txBox="1">
            <a:spLocks noChangeArrowheads="1"/>
          </p:cNvSpPr>
          <p:nvPr/>
        </p:nvSpPr>
        <p:spPr bwMode="auto">
          <a:xfrm>
            <a:off x="620713" y="1282700"/>
            <a:ext cx="79200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晶体中缺陷的扩散现象与气体分子的扩散相似</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不同之处是缺陷在晶体中运动要</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受到晶周期性的限制</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要克服势垒的阻挡</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对于简单晶格</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缺陷每跳一步的间距等于跳跃方向上的周期</a:t>
            </a:r>
          </a:p>
        </p:txBody>
      </p:sp>
      <p:sp>
        <p:nvSpPr>
          <p:cNvPr id="68612" name="灯片编号占位符 3">
            <a:extLst>
              <a:ext uri="{FF2B5EF4-FFF2-40B4-BE49-F238E27FC236}">
                <a16:creationId xmlns:a16="http://schemas.microsoft.com/office/drawing/2014/main" id="{29CC785B-29C2-2B23-445D-23A298BD7F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7115017-16A1-49B0-B414-8421830BA980}"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48</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613" name="Rectangle 7">
            <a:extLst>
              <a:ext uri="{FF2B5EF4-FFF2-40B4-BE49-F238E27FC236}">
                <a16:creationId xmlns:a16="http://schemas.microsoft.com/office/drawing/2014/main" id="{B01EAD94-00B8-0B18-7E6D-7B92A434342B}"/>
              </a:ext>
            </a:extLst>
          </p:cNvPr>
          <p:cNvSpPr>
            <a:spLocks noChangeArrowheads="1"/>
          </p:cNvSpPr>
          <p:nvPr/>
        </p:nvSpPr>
        <p:spPr bwMode="auto">
          <a:xfrm>
            <a:off x="622300" y="3429000"/>
            <a:ext cx="664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rPr>
              <a:t>扩散的过程与晶体的微观缺陷有十分密切的联系</a:t>
            </a:r>
          </a:p>
        </p:txBody>
      </p:sp>
      <p:sp>
        <p:nvSpPr>
          <p:cNvPr id="68614" name="Text Box 11">
            <a:extLst>
              <a:ext uri="{FF2B5EF4-FFF2-40B4-BE49-F238E27FC236}">
                <a16:creationId xmlns:a16="http://schemas.microsoft.com/office/drawing/2014/main" id="{FAE895C4-F722-98FF-2AAF-6F374C41515D}"/>
              </a:ext>
            </a:extLst>
          </p:cNvPr>
          <p:cNvSpPr txBox="1">
            <a:spLocks noChangeArrowheads="1"/>
          </p:cNvSpPr>
          <p:nvPr/>
        </p:nvSpPr>
        <p:spPr bwMode="auto">
          <a:xfrm>
            <a:off x="620713" y="3929063"/>
            <a:ext cx="79200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latin typeface="微软雅黑" panose="020B0503020204020204" pitchFamily="34" charset="-122"/>
                <a:ea typeface="微软雅黑" panose="020B0503020204020204" pitchFamily="34" charset="-122"/>
              </a:rPr>
              <a:t>当杂质原子以替代方式出现时，由于杂质原子占据了正常</a:t>
            </a:r>
          </a:p>
          <a:p>
            <a:pPr algn="just" eaLnBrk="1" hangingPunct="1">
              <a:spcBef>
                <a:spcPct val="0"/>
              </a:spcBef>
              <a:buFontTx/>
              <a:buNone/>
            </a:pPr>
            <a:r>
              <a:rPr lang="zh-CN" altLang="en-US" sz="2400" b="1">
                <a:latin typeface="微软雅黑" panose="020B0503020204020204" pitchFamily="34" charset="-122"/>
                <a:ea typeface="微软雅黑" panose="020B0503020204020204" pitchFamily="34" charset="-122"/>
              </a:rPr>
              <a:t>格点，所以其扩散的方式同自扩散更为接近，但由于外来</a:t>
            </a:r>
          </a:p>
          <a:p>
            <a:pPr algn="just" eaLnBrk="1" hangingPunct="1">
              <a:spcBef>
                <a:spcPct val="0"/>
              </a:spcBef>
              <a:buFontTx/>
              <a:buNone/>
            </a:pPr>
            <a:r>
              <a:rPr lang="zh-CN" altLang="en-US" sz="2400" b="1">
                <a:latin typeface="微软雅黑" panose="020B0503020204020204" pitchFamily="34" charset="-122"/>
                <a:ea typeface="微软雅黑" panose="020B0503020204020204" pitchFamily="34" charset="-122"/>
              </a:rPr>
              <a:t>原子和晶体中的基本原子的大小及电荷数目有所不同，因</a:t>
            </a:r>
          </a:p>
          <a:p>
            <a:pPr algn="just" eaLnBrk="1" hangingPunct="1">
              <a:spcBef>
                <a:spcPct val="0"/>
              </a:spcBef>
              <a:buFontTx/>
              <a:buNone/>
            </a:pPr>
            <a:r>
              <a:rPr lang="zh-CN" altLang="en-US" sz="2400" b="1">
                <a:latin typeface="微软雅黑" panose="020B0503020204020204" pitchFamily="34" charset="-122"/>
                <a:ea typeface="微软雅黑" panose="020B0503020204020204" pitchFamily="34" charset="-122"/>
              </a:rPr>
              <a:t>此当它们替代晶体中的原子后，会引起周围畸变，使得畸</a:t>
            </a:r>
          </a:p>
          <a:p>
            <a:pPr algn="just" eaLnBrk="1" hangingPunct="1">
              <a:spcBef>
                <a:spcPct val="0"/>
              </a:spcBef>
              <a:buFontTx/>
              <a:buNone/>
            </a:pPr>
            <a:r>
              <a:rPr lang="zh-CN" altLang="en-US" sz="2400" b="1">
                <a:latin typeface="微软雅黑" panose="020B0503020204020204" pitchFamily="34" charset="-122"/>
                <a:ea typeface="微软雅黑" panose="020B0503020204020204" pitchFamily="34" charset="-122"/>
              </a:rPr>
              <a:t>变区域出现空位的概率大大增加，这样杂质原子跳向空位</a:t>
            </a:r>
          </a:p>
          <a:p>
            <a:pPr algn="just" eaLnBrk="1" hangingPunct="1">
              <a:spcBef>
                <a:spcPct val="0"/>
              </a:spcBef>
              <a:buFontTx/>
              <a:buNone/>
            </a:pPr>
            <a:r>
              <a:rPr lang="zh-CN" altLang="en-US" sz="2400" b="1">
                <a:latin typeface="微软雅黑" panose="020B0503020204020204" pitchFamily="34" charset="-122"/>
                <a:ea typeface="微软雅黑" panose="020B0503020204020204" pitchFamily="34" charset="-122"/>
              </a:rPr>
              <a:t>的概率也加大，即加快了杂质原子的扩散</a:t>
            </a:r>
            <a:endParaRPr lang="en-US" altLang="zh-CN" sz="24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a:extLst>
              <a:ext uri="{FF2B5EF4-FFF2-40B4-BE49-F238E27FC236}">
                <a16:creationId xmlns:a16="http://schemas.microsoft.com/office/drawing/2014/main" id="{FFF26BF0-23C7-1CA9-B662-1D2F0905C7E2}"/>
              </a:ext>
            </a:extLst>
          </p:cNvPr>
          <p:cNvSpPr txBox="1">
            <a:spLocks noChangeArrowheads="1"/>
          </p:cNvSpPr>
          <p:nvPr/>
        </p:nvSpPr>
        <p:spPr bwMode="auto">
          <a:xfrm>
            <a:off x="792163" y="315913"/>
            <a:ext cx="7715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线缺陷</a:t>
            </a: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位错（</a:t>
            </a: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dislocation</a:t>
            </a: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69635" name="Text Box 5">
            <a:extLst>
              <a:ext uri="{FF2B5EF4-FFF2-40B4-BE49-F238E27FC236}">
                <a16:creationId xmlns:a16="http://schemas.microsoft.com/office/drawing/2014/main" id="{D31848B7-764B-50B9-CD71-0A9117B540B8}"/>
              </a:ext>
            </a:extLst>
          </p:cNvPr>
          <p:cNvSpPr txBox="1">
            <a:spLocks noChangeArrowheads="1"/>
          </p:cNvSpPr>
          <p:nvPr/>
        </p:nvSpPr>
        <p:spPr bwMode="auto">
          <a:xfrm>
            <a:off x="1743075" y="34337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9636" name="Rectangle 22">
            <a:extLst>
              <a:ext uri="{FF2B5EF4-FFF2-40B4-BE49-F238E27FC236}">
                <a16:creationId xmlns:a16="http://schemas.microsoft.com/office/drawing/2014/main" id="{06A2C692-AAC4-2172-C06F-40C7688B957B}"/>
              </a:ext>
            </a:extLst>
          </p:cNvPr>
          <p:cNvSpPr>
            <a:spLocks noChangeArrowheads="1"/>
          </p:cNvSpPr>
          <p:nvPr/>
        </p:nvSpPr>
        <p:spPr bwMode="auto">
          <a:xfrm>
            <a:off x="406400" y="1181100"/>
            <a:ext cx="83518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a:spcBef>
                <a:spcPct val="0"/>
              </a:spcBef>
              <a:buFontTx/>
              <a:buNone/>
            </a:pPr>
            <a:r>
              <a:rPr lang="zh-CN" altLang="en-US" sz="2400" b="1">
                <a:latin typeface="微软雅黑" panose="020B0503020204020204" pitchFamily="34" charset="-122"/>
                <a:ea typeface="微软雅黑" panose="020B0503020204020204" pitchFamily="34" charset="-122"/>
                <a:cs typeface="Arial" panose="020B0604020202020204" pitchFamily="34" charset="0"/>
              </a:rPr>
              <a:t>在晶体中某处有一列或若干列原子发生了有规律的错排现象。晶体中</a:t>
            </a:r>
            <a:r>
              <a:rPr lang="zh-CN" altLang="en-US" sz="24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最普通的线缺陷就是位错</a:t>
            </a:r>
            <a:r>
              <a:rPr lang="zh-CN" altLang="en-US" sz="2400" b="1">
                <a:latin typeface="微软雅黑" panose="020B0503020204020204" pitchFamily="34" charset="-122"/>
                <a:ea typeface="微软雅黑" panose="020B0503020204020204" pitchFamily="34" charset="-122"/>
                <a:cs typeface="Arial" panose="020B0604020202020204" pitchFamily="34" charset="0"/>
              </a:rPr>
              <a:t>，这种错排现象是晶体内部局部滑移造成的，根据局部滑移的方式不同，可以分别形成</a:t>
            </a:r>
            <a:r>
              <a:rPr lang="zh-CN" altLang="en-US" sz="2400" b="1">
                <a:solidFill>
                  <a:srgbClr val="0000FF"/>
                </a:solidFill>
                <a:latin typeface="微软雅黑" panose="020B0503020204020204" pitchFamily="34" charset="-122"/>
                <a:ea typeface="微软雅黑" panose="020B0503020204020204" pitchFamily="34" charset="-122"/>
                <a:cs typeface="Arial" panose="020B0604020202020204" pitchFamily="34" charset="0"/>
              </a:rPr>
              <a:t>螺型位错</a:t>
            </a:r>
            <a:r>
              <a:rPr lang="zh-CN" altLang="en-US" sz="2400" b="1">
                <a:latin typeface="微软雅黑" panose="020B0503020204020204" pitchFamily="34" charset="-122"/>
                <a:ea typeface="微软雅黑" panose="020B0503020204020204" pitchFamily="34" charset="-122"/>
                <a:cs typeface="Arial" panose="020B0604020202020204" pitchFamily="34" charset="0"/>
              </a:rPr>
              <a:t>和</a:t>
            </a:r>
            <a:r>
              <a:rPr lang="zh-CN" altLang="en-US" sz="24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刃型位错</a:t>
            </a:r>
            <a:r>
              <a:rPr lang="zh-CN" altLang="en-US" sz="2400" b="1">
                <a:latin typeface="微软雅黑" panose="020B0503020204020204" pitchFamily="34" charset="-122"/>
                <a:ea typeface="微软雅黑" panose="020B0503020204020204" pitchFamily="34" charset="-122"/>
                <a:cs typeface="Arial" panose="020B0604020202020204" pitchFamily="34" charset="0"/>
              </a:rPr>
              <a:t>。 </a:t>
            </a:r>
          </a:p>
        </p:txBody>
      </p:sp>
      <p:sp>
        <p:nvSpPr>
          <p:cNvPr id="69637" name="灯片编号占位符 3">
            <a:extLst>
              <a:ext uri="{FF2B5EF4-FFF2-40B4-BE49-F238E27FC236}">
                <a16:creationId xmlns:a16="http://schemas.microsoft.com/office/drawing/2014/main" id="{EF21B843-462D-2FB8-DE48-6E40203BE7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D11D8DE-F793-4581-947B-D04BCF943A33}"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49</a:t>
            </a:fld>
            <a:endParaRPr lang="en-US" altLang="zh-CN" sz="1200" b="1">
              <a:latin typeface="微软雅黑" panose="020B0503020204020204" pitchFamily="34" charset="-122"/>
              <a:ea typeface="微软雅黑" panose="020B0503020204020204" pitchFamily="34" charset="-122"/>
            </a:endParaRPr>
          </a:p>
        </p:txBody>
      </p:sp>
      <p:pic>
        <p:nvPicPr>
          <p:cNvPr id="69638" name="Picture 11">
            <a:extLst>
              <a:ext uri="{FF2B5EF4-FFF2-40B4-BE49-F238E27FC236}">
                <a16:creationId xmlns:a16="http://schemas.microsoft.com/office/drawing/2014/main" id="{83CABE62-09C6-4130-C584-A2B70164A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538" y="2492375"/>
            <a:ext cx="31305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4">
            <a:extLst>
              <a:ext uri="{FF2B5EF4-FFF2-40B4-BE49-F238E27FC236}">
                <a16:creationId xmlns:a16="http://schemas.microsoft.com/office/drawing/2014/main" id="{EFB9A2AA-F7D1-089C-6D9B-197A0A704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068638"/>
            <a:ext cx="3168650"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0" name="Rectangle 9">
            <a:extLst>
              <a:ext uri="{FF2B5EF4-FFF2-40B4-BE49-F238E27FC236}">
                <a16:creationId xmlns:a16="http://schemas.microsoft.com/office/drawing/2014/main" id="{D0D683F1-4C1E-A7BA-166F-DACEB5D856FB}"/>
              </a:ext>
            </a:extLst>
          </p:cNvPr>
          <p:cNvSpPr>
            <a:spLocks noChangeArrowheads="1"/>
          </p:cNvSpPr>
          <p:nvPr/>
        </p:nvSpPr>
        <p:spPr bwMode="auto">
          <a:xfrm>
            <a:off x="5935663" y="55181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螺型位错</a:t>
            </a:r>
          </a:p>
        </p:txBody>
      </p:sp>
      <p:sp>
        <p:nvSpPr>
          <p:cNvPr id="69641" name="Text Box 10">
            <a:extLst>
              <a:ext uri="{FF2B5EF4-FFF2-40B4-BE49-F238E27FC236}">
                <a16:creationId xmlns:a16="http://schemas.microsoft.com/office/drawing/2014/main" id="{37D538CC-2F12-FE03-AF97-98CF21661317}"/>
              </a:ext>
            </a:extLst>
          </p:cNvPr>
          <p:cNvSpPr txBox="1">
            <a:spLocks noChangeArrowheads="1"/>
          </p:cNvSpPr>
          <p:nvPr/>
        </p:nvSpPr>
        <p:spPr bwMode="auto">
          <a:xfrm>
            <a:off x="1906588" y="55165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刃型位错</a:t>
            </a:r>
          </a:p>
        </p:txBody>
      </p:sp>
      <p:sp>
        <p:nvSpPr>
          <p:cNvPr id="69642" name="Text Box 12">
            <a:extLst>
              <a:ext uri="{FF2B5EF4-FFF2-40B4-BE49-F238E27FC236}">
                <a16:creationId xmlns:a16="http://schemas.microsoft.com/office/drawing/2014/main" id="{CCE39BD9-DB59-96FD-DFED-8FF8FFABB633}"/>
              </a:ext>
            </a:extLst>
          </p:cNvPr>
          <p:cNvSpPr txBox="1">
            <a:spLocks noChangeArrowheads="1"/>
          </p:cNvSpPr>
          <p:nvPr/>
        </p:nvSpPr>
        <p:spPr bwMode="auto">
          <a:xfrm>
            <a:off x="4978400" y="5951538"/>
            <a:ext cx="3022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位错线与滑移方向平行</a:t>
            </a:r>
          </a:p>
        </p:txBody>
      </p:sp>
      <p:sp>
        <p:nvSpPr>
          <p:cNvPr id="69643" name="Text Box 13">
            <a:extLst>
              <a:ext uri="{FF2B5EF4-FFF2-40B4-BE49-F238E27FC236}">
                <a16:creationId xmlns:a16="http://schemas.microsoft.com/office/drawing/2014/main" id="{A4315E32-EA23-FF88-12B6-4159382CFA14}"/>
              </a:ext>
            </a:extLst>
          </p:cNvPr>
          <p:cNvSpPr txBox="1">
            <a:spLocks noChangeArrowheads="1"/>
          </p:cNvSpPr>
          <p:nvPr/>
        </p:nvSpPr>
        <p:spPr bwMode="auto">
          <a:xfrm>
            <a:off x="1042988" y="5948363"/>
            <a:ext cx="3022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位错线与滑移方向垂直</a:t>
            </a:r>
          </a:p>
        </p:txBody>
      </p:sp>
      <p:cxnSp>
        <p:nvCxnSpPr>
          <p:cNvPr id="3" name="直接连接符 2">
            <a:extLst>
              <a:ext uri="{FF2B5EF4-FFF2-40B4-BE49-F238E27FC236}">
                <a16:creationId xmlns:a16="http://schemas.microsoft.com/office/drawing/2014/main" id="{D31E8583-E8AA-F291-49B9-4B268F6A73A9}"/>
              </a:ext>
            </a:extLst>
          </p:cNvPr>
          <p:cNvCxnSpPr/>
          <p:nvPr/>
        </p:nvCxnSpPr>
        <p:spPr>
          <a:xfrm flipV="1">
            <a:off x="1412875" y="4248150"/>
            <a:ext cx="685800" cy="3111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FCA493D-C0CC-0639-28AF-444409D0DA22}"/>
              </a:ext>
            </a:extLst>
          </p:cNvPr>
          <p:cNvCxnSpPr/>
          <p:nvPr/>
        </p:nvCxnSpPr>
        <p:spPr>
          <a:xfrm>
            <a:off x="1619250" y="2924175"/>
            <a:ext cx="13684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646" name="TextBox 8">
            <a:extLst>
              <a:ext uri="{FF2B5EF4-FFF2-40B4-BE49-F238E27FC236}">
                <a16:creationId xmlns:a16="http://schemas.microsoft.com/office/drawing/2014/main" id="{343A4938-5E1C-07C8-A0C6-D6B025ADCC75}"/>
              </a:ext>
            </a:extLst>
          </p:cNvPr>
          <p:cNvSpPr txBox="1">
            <a:spLocks noChangeArrowheads="1"/>
          </p:cNvSpPr>
          <p:nvPr/>
        </p:nvSpPr>
        <p:spPr bwMode="auto">
          <a:xfrm>
            <a:off x="3065463" y="27178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滑移方向</a:t>
            </a:r>
          </a:p>
        </p:txBody>
      </p:sp>
      <p:sp>
        <p:nvSpPr>
          <p:cNvPr id="69647" name="TextBox 21">
            <a:extLst>
              <a:ext uri="{FF2B5EF4-FFF2-40B4-BE49-F238E27FC236}">
                <a16:creationId xmlns:a16="http://schemas.microsoft.com/office/drawing/2014/main" id="{526775BD-093B-9EAD-8F06-7D4D0582D415}"/>
              </a:ext>
            </a:extLst>
          </p:cNvPr>
          <p:cNvSpPr txBox="1">
            <a:spLocks noChangeArrowheads="1"/>
          </p:cNvSpPr>
          <p:nvPr/>
        </p:nvSpPr>
        <p:spPr bwMode="auto">
          <a:xfrm>
            <a:off x="7824788" y="350043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滑移方向</a:t>
            </a:r>
          </a:p>
        </p:txBody>
      </p:sp>
      <p:cxnSp>
        <p:nvCxnSpPr>
          <p:cNvPr id="23" name="直接箭头连接符 22">
            <a:extLst>
              <a:ext uri="{FF2B5EF4-FFF2-40B4-BE49-F238E27FC236}">
                <a16:creationId xmlns:a16="http://schemas.microsoft.com/office/drawing/2014/main" id="{66F3C3D3-C049-5C4D-6868-0615108B9C5A}"/>
              </a:ext>
            </a:extLst>
          </p:cNvPr>
          <p:cNvCxnSpPr/>
          <p:nvPr/>
        </p:nvCxnSpPr>
        <p:spPr>
          <a:xfrm flipV="1">
            <a:off x="7799388" y="3213100"/>
            <a:ext cx="0" cy="15208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1D0F82C-EBD1-D19A-B1C4-A83818BEE860}"/>
              </a:ext>
            </a:extLst>
          </p:cNvPr>
          <p:cNvCxnSpPr/>
          <p:nvPr/>
        </p:nvCxnSpPr>
        <p:spPr>
          <a:xfrm>
            <a:off x="6300788" y="2624138"/>
            <a:ext cx="0" cy="8048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140260CF-D88A-C7DB-FB5A-F5C5DE0348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1BB9D0E-2908-42B6-8034-103A9E53155F}" type="slidenum">
              <a:rPr lang="en-US" altLang="zh-CN" sz="1200" smtClean="0">
                <a:latin typeface="微软雅黑" panose="020B0503020204020204" pitchFamily="34" charset="-122"/>
                <a:ea typeface="微软雅黑" panose="020B0503020204020204" pitchFamily="34" charset="-122"/>
              </a:rPr>
              <a:pPr>
                <a:spcBef>
                  <a:spcPct val="0"/>
                </a:spcBef>
                <a:buFontTx/>
                <a:buNone/>
              </a:pPr>
              <a:t>5</a:t>
            </a:fld>
            <a:endParaRPr lang="en-US" altLang="zh-CN" sz="1200">
              <a:latin typeface="微软雅黑" panose="020B0503020204020204" pitchFamily="34" charset="-122"/>
              <a:ea typeface="微软雅黑" panose="020B0503020204020204" pitchFamily="34" charset="-122"/>
            </a:endParaRPr>
          </a:p>
        </p:txBody>
      </p:sp>
      <p:sp>
        <p:nvSpPr>
          <p:cNvPr id="21507" name="Rectangle 2">
            <a:extLst>
              <a:ext uri="{FF2B5EF4-FFF2-40B4-BE49-F238E27FC236}">
                <a16:creationId xmlns:a16="http://schemas.microsoft.com/office/drawing/2014/main" id="{993F6A39-2D9D-EAB5-A3CA-957B2CA1340E}"/>
              </a:ext>
            </a:extLst>
          </p:cNvPr>
          <p:cNvSpPr>
            <a:spLocks noGrp="1" noRot="1"/>
          </p:cNvSpPr>
          <p:nvPr>
            <p:ph type="title"/>
          </p:nvPr>
        </p:nvSpPr>
        <p:spPr>
          <a:xfrm>
            <a:off x="457200" y="341313"/>
            <a:ext cx="8229600" cy="1143000"/>
          </a:xfrm>
        </p:spPr>
        <p:txBody>
          <a:bodyPr/>
          <a:lstStyle/>
          <a:p>
            <a:pPr eaLnBrk="1" hangingPunct="1"/>
            <a:r>
              <a:rPr lang="zh-CN" altLang="en-US"/>
              <a:t>本章主要内容</a:t>
            </a:r>
          </a:p>
        </p:txBody>
      </p:sp>
      <p:sp>
        <p:nvSpPr>
          <p:cNvPr id="21508" name="Rectangle 3">
            <a:extLst>
              <a:ext uri="{FF2B5EF4-FFF2-40B4-BE49-F238E27FC236}">
                <a16:creationId xmlns:a16="http://schemas.microsoft.com/office/drawing/2014/main" id="{F5A78F55-68F1-59AE-5DF7-0DF2EACCFB43}"/>
              </a:ext>
            </a:extLst>
          </p:cNvPr>
          <p:cNvSpPr>
            <a:spLocks noGrp="1" noRot="1"/>
          </p:cNvSpPr>
          <p:nvPr>
            <p:ph type="body" idx="1"/>
          </p:nvPr>
        </p:nvSpPr>
        <p:spPr>
          <a:xfrm>
            <a:off x="457200" y="1700213"/>
            <a:ext cx="8229600" cy="4321175"/>
          </a:xfrm>
        </p:spPr>
        <p:txBody>
          <a:bodyPr/>
          <a:lstStyle/>
          <a:p>
            <a:pPr eaLnBrk="1" hangingPunct="1"/>
            <a:r>
              <a:rPr lang="zh-CN" altLang="en-US" sz="4000">
                <a:cs typeface="Arial" panose="020B0604020202020204" pitchFamily="34" charset="0"/>
              </a:rPr>
              <a:t>主要内容</a:t>
            </a:r>
          </a:p>
          <a:p>
            <a:pPr lvl="1" eaLnBrk="1" hangingPunct="1"/>
            <a:r>
              <a:rPr lang="en-US" altLang="zh-CN" sz="3600">
                <a:cs typeface="Arial" panose="020B0604020202020204" pitchFamily="34" charset="0"/>
              </a:rPr>
              <a:t>1.1 </a:t>
            </a:r>
            <a:r>
              <a:rPr lang="zh-CN" altLang="en-US" sz="3600">
                <a:cs typeface="Arial" panose="020B0604020202020204" pitchFamily="34" charset="0"/>
              </a:rPr>
              <a:t>晶体结构：三维周期性结构</a:t>
            </a:r>
            <a:endParaRPr lang="en-US" altLang="zh-CN" sz="3600">
              <a:cs typeface="Arial" panose="020B0604020202020204" pitchFamily="34" charset="0"/>
            </a:endParaRPr>
          </a:p>
          <a:p>
            <a:pPr lvl="1" eaLnBrk="1" hangingPunct="1"/>
            <a:r>
              <a:rPr lang="en-US" altLang="zh-CN" sz="3600">
                <a:cs typeface="Arial" panose="020B0604020202020204" pitchFamily="34" charset="0"/>
              </a:rPr>
              <a:t>1.2 </a:t>
            </a:r>
            <a:r>
              <a:rPr lang="zh-CN" altLang="en-US" sz="3600">
                <a:cs typeface="Arial" panose="020B0604020202020204" pitchFamily="34" charset="0"/>
              </a:rPr>
              <a:t>晶体的对称性、非晶体、准晶体</a:t>
            </a:r>
            <a:endParaRPr lang="en-US" altLang="zh-CN" sz="3600">
              <a:cs typeface="Arial" panose="020B0604020202020204" pitchFamily="34" charset="0"/>
            </a:endParaRPr>
          </a:p>
          <a:p>
            <a:pPr lvl="1" eaLnBrk="1" hangingPunct="1"/>
            <a:r>
              <a:rPr lang="en-US" altLang="zh-CN" sz="3600">
                <a:solidFill>
                  <a:srgbClr val="FF0000"/>
                </a:solidFill>
                <a:cs typeface="Arial" panose="020B0604020202020204" pitchFamily="34" charset="0"/>
              </a:rPr>
              <a:t>1.3 </a:t>
            </a:r>
            <a:r>
              <a:rPr lang="zh-CN" altLang="en-US" sz="3600">
                <a:solidFill>
                  <a:srgbClr val="FF0000"/>
                </a:solidFill>
                <a:cs typeface="Arial" panose="020B0604020202020204" pitchFamily="34" charset="0"/>
              </a:rPr>
              <a:t>倒格子</a:t>
            </a:r>
            <a:endParaRPr lang="en-US" altLang="zh-CN" sz="3600">
              <a:solidFill>
                <a:srgbClr val="FF0000"/>
              </a:solidFill>
              <a:cs typeface="Arial" panose="020B0604020202020204" pitchFamily="34" charset="0"/>
            </a:endParaRPr>
          </a:p>
          <a:p>
            <a:pPr lvl="1" eaLnBrk="1" hangingPunct="1"/>
            <a:r>
              <a:rPr lang="en-US" altLang="zh-CN" sz="3600">
                <a:cs typeface="Arial" panose="020B0604020202020204" pitchFamily="34" charset="0"/>
              </a:rPr>
              <a:t>1.4 </a:t>
            </a:r>
            <a:r>
              <a:rPr lang="zh-CN" altLang="en-US" sz="3600">
                <a:cs typeface="Arial" panose="020B0604020202020204" pitchFamily="34" charset="0"/>
              </a:rPr>
              <a:t>晶体的</a:t>
            </a:r>
            <a:r>
              <a:rPr lang="en-US" altLang="zh-CN" sz="3600">
                <a:cs typeface="Arial" panose="020B0604020202020204" pitchFamily="34" charset="0"/>
              </a:rPr>
              <a:t>X</a:t>
            </a:r>
            <a:r>
              <a:rPr lang="zh-CN" altLang="en-US" sz="3600">
                <a:cs typeface="Arial" panose="020B0604020202020204" pitchFamily="34" charset="0"/>
              </a:rPr>
              <a:t>射线衍射</a:t>
            </a:r>
            <a:endParaRPr lang="en-US" altLang="zh-CN" sz="3600">
              <a:cs typeface="Arial" panose="020B0604020202020204" pitchFamily="34" charset="0"/>
            </a:endParaRPr>
          </a:p>
          <a:p>
            <a:pPr lvl="1" eaLnBrk="1" hangingPunct="1"/>
            <a:r>
              <a:rPr lang="en-US" altLang="zh-CN" sz="3600">
                <a:cs typeface="Arial" panose="020B0604020202020204" pitchFamily="34" charset="0"/>
              </a:rPr>
              <a:t>1.5 </a:t>
            </a:r>
            <a:r>
              <a:rPr lang="zh-CN" altLang="en-US" sz="3600">
                <a:cs typeface="Arial" panose="020B0604020202020204" pitchFamily="34" charset="0"/>
              </a:rPr>
              <a:t>晶体中的缺陷</a:t>
            </a:r>
            <a:endParaRPr lang="en-US" altLang="zh-CN" sz="360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4">
            <a:extLst>
              <a:ext uri="{FF2B5EF4-FFF2-40B4-BE49-F238E27FC236}">
                <a16:creationId xmlns:a16="http://schemas.microsoft.com/office/drawing/2014/main" id="{30077F24-7301-73A9-2654-7EB426D328E2}"/>
              </a:ext>
            </a:extLst>
          </p:cNvPr>
          <p:cNvSpPr>
            <a:spLocks noGrp="1"/>
          </p:cNvSpPr>
          <p:nvPr>
            <p:ph type="title"/>
          </p:nvPr>
        </p:nvSpPr>
        <p:spPr/>
        <p:txBody>
          <a:bodyPr/>
          <a:lstStyle/>
          <a:p>
            <a:r>
              <a:rPr lang="en-US" altLang="zh-CN">
                <a:cs typeface="Arial" panose="020B0604020202020204" pitchFamily="34" charset="0"/>
              </a:rPr>
              <a:t>GaN</a:t>
            </a:r>
            <a:r>
              <a:rPr lang="zh-CN" altLang="en-US">
                <a:cs typeface="Arial" panose="020B0604020202020204" pitchFamily="34" charset="0"/>
              </a:rPr>
              <a:t>材料中的位错</a:t>
            </a:r>
          </a:p>
        </p:txBody>
      </p:sp>
      <p:sp>
        <p:nvSpPr>
          <p:cNvPr id="70659" name="灯片编号占位符 3">
            <a:extLst>
              <a:ext uri="{FF2B5EF4-FFF2-40B4-BE49-F238E27FC236}">
                <a16:creationId xmlns:a16="http://schemas.microsoft.com/office/drawing/2014/main" id="{BB56C954-ABAD-39A0-DD8D-AB3490A683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F8A1AEA-9144-492B-84CB-6D3BF9999BF1}" type="slidenum">
              <a:rPr lang="en-US" altLang="zh-CN" sz="1200" smtClean="0">
                <a:latin typeface="微软雅黑" panose="020B0503020204020204" pitchFamily="34" charset="-122"/>
                <a:ea typeface="微软雅黑" panose="020B0503020204020204" pitchFamily="34" charset="-122"/>
              </a:rPr>
              <a:pPr>
                <a:spcBef>
                  <a:spcPct val="0"/>
                </a:spcBef>
                <a:buFontTx/>
                <a:buNone/>
              </a:pPr>
              <a:t>50</a:t>
            </a:fld>
            <a:endParaRPr lang="en-US" altLang="zh-CN" sz="1200">
              <a:latin typeface="微软雅黑" panose="020B0503020204020204" pitchFamily="34" charset="-122"/>
              <a:ea typeface="微软雅黑" panose="020B0503020204020204" pitchFamily="34" charset="-122"/>
            </a:endParaRPr>
          </a:p>
        </p:txBody>
      </p:sp>
      <p:pic>
        <p:nvPicPr>
          <p:cNvPr id="70660" name="图片 6">
            <a:extLst>
              <a:ext uri="{FF2B5EF4-FFF2-40B4-BE49-F238E27FC236}">
                <a16:creationId xmlns:a16="http://schemas.microsoft.com/office/drawing/2014/main" id="{C6C41852-DE29-5518-F479-37958013B5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5363" y="1844675"/>
            <a:ext cx="3551237"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图片 7">
            <a:extLst>
              <a:ext uri="{FF2B5EF4-FFF2-40B4-BE49-F238E27FC236}">
                <a16:creationId xmlns:a16="http://schemas.microsoft.com/office/drawing/2014/main" id="{33AEA578-1ED5-6BD3-7EB9-1C40E0186F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1417638"/>
            <a:ext cx="3160713"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792A159E-B1F1-C29C-2347-46D274C037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56A41B1-6596-4A39-A792-AF1734C10AC5}"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51</a:t>
            </a:fld>
            <a:endParaRPr lang="en-US" altLang="zh-CN" sz="1200" b="1">
              <a:latin typeface="微软雅黑" panose="020B0503020204020204" pitchFamily="34" charset="-122"/>
              <a:ea typeface="微软雅黑" panose="020B0503020204020204" pitchFamily="34" charset="-122"/>
            </a:endParaRPr>
          </a:p>
        </p:txBody>
      </p:sp>
      <p:sp>
        <p:nvSpPr>
          <p:cNvPr id="71683" name="Text Box 2">
            <a:extLst>
              <a:ext uri="{FF2B5EF4-FFF2-40B4-BE49-F238E27FC236}">
                <a16:creationId xmlns:a16="http://schemas.microsoft.com/office/drawing/2014/main" id="{74434176-C332-44DD-A42B-E7F8DAF1A792}"/>
              </a:ext>
            </a:extLst>
          </p:cNvPr>
          <p:cNvSpPr txBox="1">
            <a:spLocks noChangeArrowheads="1"/>
          </p:cNvSpPr>
          <p:nvPr/>
        </p:nvSpPr>
        <p:spPr bwMode="auto">
          <a:xfrm>
            <a:off x="334963" y="403225"/>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7030A0"/>
                </a:solidFill>
                <a:latin typeface="微软雅黑" panose="020B0503020204020204" pitchFamily="34" charset="-122"/>
                <a:ea typeface="微软雅黑" panose="020B0503020204020204" pitchFamily="34" charset="-122"/>
                <a:cs typeface="Arial" panose="020B0604020202020204" pitchFamily="34" charset="0"/>
              </a:rPr>
              <a:t>面缺陷</a:t>
            </a:r>
            <a:r>
              <a:rPr lang="en-US" altLang="zh-CN" sz="3600"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3600" b="1">
                <a:solidFill>
                  <a:srgbClr val="7030A0"/>
                </a:solidFill>
                <a:latin typeface="微软雅黑" panose="020B0503020204020204" pitchFamily="34" charset="-122"/>
                <a:ea typeface="微软雅黑" panose="020B0503020204020204" pitchFamily="34" charset="-122"/>
                <a:cs typeface="Arial" panose="020B0604020202020204" pitchFamily="34" charset="0"/>
              </a:rPr>
              <a:t>堆垛层错（</a:t>
            </a:r>
            <a:r>
              <a:rPr lang="en-US" altLang="zh-CN" sz="3600" b="1">
                <a:solidFill>
                  <a:srgbClr val="7030A0"/>
                </a:solidFill>
                <a:latin typeface="微软雅黑" panose="020B0503020204020204" pitchFamily="34" charset="-122"/>
                <a:ea typeface="微软雅黑" panose="020B0503020204020204" pitchFamily="34" charset="-122"/>
                <a:cs typeface="Arial" panose="020B0604020202020204" pitchFamily="34" charset="0"/>
              </a:rPr>
              <a:t>stacking fault</a:t>
            </a:r>
            <a:r>
              <a:rPr lang="zh-CN" altLang="en-US" sz="3600"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p>
        </p:txBody>
      </p:sp>
      <p:pic>
        <p:nvPicPr>
          <p:cNvPr id="71684" name="Picture 2">
            <a:extLst>
              <a:ext uri="{FF2B5EF4-FFF2-40B4-BE49-F238E27FC236}">
                <a16:creationId xmlns:a16="http://schemas.microsoft.com/office/drawing/2014/main" id="{B92F678B-5F27-9571-196F-3D2938176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916113"/>
            <a:ext cx="5573713" cy="335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5" name="图片 1">
            <a:extLst>
              <a:ext uri="{FF2B5EF4-FFF2-40B4-BE49-F238E27FC236}">
                <a16:creationId xmlns:a16="http://schemas.microsoft.com/office/drawing/2014/main" id="{CAE2BD83-5699-5703-0DC4-731F27073A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228850"/>
            <a:ext cx="282575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8" descr="20092211394331877809">
            <a:extLst>
              <a:ext uri="{FF2B5EF4-FFF2-40B4-BE49-F238E27FC236}">
                <a16:creationId xmlns:a16="http://schemas.microsoft.com/office/drawing/2014/main" id="{3C9A0524-0E98-FF9A-10D6-93C22A6987C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276475"/>
            <a:ext cx="329088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7" descr="20092211394326877808">
            <a:extLst>
              <a:ext uri="{FF2B5EF4-FFF2-40B4-BE49-F238E27FC236}">
                <a16:creationId xmlns:a16="http://schemas.microsoft.com/office/drawing/2014/main" id="{AF383250-E4EE-B5B7-24A2-0E541352DC2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95488"/>
            <a:ext cx="36004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 Box 2">
            <a:extLst>
              <a:ext uri="{FF2B5EF4-FFF2-40B4-BE49-F238E27FC236}">
                <a16:creationId xmlns:a16="http://schemas.microsoft.com/office/drawing/2014/main" id="{55C1EBED-7595-43D8-19CD-DF01E9310DB3}"/>
              </a:ext>
            </a:extLst>
          </p:cNvPr>
          <p:cNvSpPr txBox="1">
            <a:spLocks noChangeArrowheads="1"/>
          </p:cNvSpPr>
          <p:nvPr/>
        </p:nvSpPr>
        <p:spPr bwMode="auto">
          <a:xfrm>
            <a:off x="1093788" y="379413"/>
            <a:ext cx="6935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面缺陷</a:t>
            </a:r>
            <a:r>
              <a:rPr lang="en-US" altLang="zh-CN" sz="4000" b="1">
                <a:solidFill>
                  <a:srgbClr val="7030A0"/>
                </a:solidFill>
                <a:latin typeface="微软雅黑" panose="020B0503020204020204" pitchFamily="34" charset="-122"/>
                <a:ea typeface="微软雅黑" panose="020B0503020204020204" pitchFamily="34" charset="-122"/>
              </a:rPr>
              <a:t>——</a:t>
            </a:r>
            <a:r>
              <a:rPr lang="zh-CN" altLang="en-US" sz="4000" b="1">
                <a:solidFill>
                  <a:srgbClr val="7030A0"/>
                </a:solidFill>
                <a:latin typeface="微软雅黑" panose="020B0503020204020204" pitchFamily="34" charset="-122"/>
                <a:ea typeface="微软雅黑" panose="020B0503020204020204" pitchFamily="34" charset="-122"/>
              </a:rPr>
              <a:t>多晶体和晶粒间界</a:t>
            </a:r>
          </a:p>
        </p:txBody>
      </p:sp>
      <p:sp>
        <p:nvSpPr>
          <p:cNvPr id="72709" name="Text Box 6">
            <a:extLst>
              <a:ext uri="{FF2B5EF4-FFF2-40B4-BE49-F238E27FC236}">
                <a16:creationId xmlns:a16="http://schemas.microsoft.com/office/drawing/2014/main" id="{52595DC1-B4DB-4D3E-7D37-1B3330CD32FF}"/>
              </a:ext>
            </a:extLst>
          </p:cNvPr>
          <p:cNvSpPr txBox="1">
            <a:spLocks noChangeArrowheads="1"/>
          </p:cNvSpPr>
          <p:nvPr/>
        </p:nvSpPr>
        <p:spPr bwMode="auto">
          <a:xfrm>
            <a:off x="849313" y="5183188"/>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rPr>
              <a:t>一般的晶粒间界只有极少几层原子排列是比较错乱的，它的周边还有若干层原子是按照晶格排列的，只不过是有较大的畸变而已。 </a:t>
            </a:r>
          </a:p>
        </p:txBody>
      </p:sp>
      <p:sp>
        <p:nvSpPr>
          <p:cNvPr id="72710" name="灯片编号占位符 3">
            <a:extLst>
              <a:ext uri="{FF2B5EF4-FFF2-40B4-BE49-F238E27FC236}">
                <a16:creationId xmlns:a16="http://schemas.microsoft.com/office/drawing/2014/main" id="{073F3E56-4AD2-FA16-C1F7-E406FF436E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CD8BD7B-EB7E-46B6-94B6-8EB4750FBF07}"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52</a:t>
            </a:fld>
            <a:endParaRPr lang="en-US" altLang="zh-CN" sz="1200" b="1">
              <a:latin typeface="微软雅黑" panose="020B0503020204020204" pitchFamily="34" charset="-122"/>
              <a:ea typeface="微软雅黑" panose="020B0503020204020204" pitchFamily="34" charset="-122"/>
            </a:endParaRPr>
          </a:p>
        </p:txBody>
      </p:sp>
      <p:sp>
        <p:nvSpPr>
          <p:cNvPr id="72711" name="矩形 1">
            <a:extLst>
              <a:ext uri="{FF2B5EF4-FFF2-40B4-BE49-F238E27FC236}">
                <a16:creationId xmlns:a16="http://schemas.microsoft.com/office/drawing/2014/main" id="{12E5309E-534D-62EE-0DE4-2710AF50EE3A}"/>
              </a:ext>
            </a:extLst>
          </p:cNvPr>
          <p:cNvSpPr>
            <a:spLocks noChangeArrowheads="1"/>
          </p:cNvSpPr>
          <p:nvPr/>
        </p:nvSpPr>
        <p:spPr bwMode="auto">
          <a:xfrm>
            <a:off x="838200" y="1268413"/>
            <a:ext cx="74691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rPr>
              <a:t>实际的固体材料绝大部分是多晶体，由许多晶粒组成。由于晶粒可以有多种取向，多晶体的宏观性质往往表现为各向同性。</a:t>
            </a:r>
            <a:r>
              <a:rPr lang="zh-CN" altLang="en-US" sz="2400" b="1">
                <a:solidFill>
                  <a:srgbClr val="0000FF"/>
                </a:solidFill>
                <a:latin typeface="微软雅黑" panose="020B0503020204020204" pitchFamily="34" charset="-122"/>
                <a:ea typeface="微软雅黑" panose="020B0503020204020204" pitchFamily="34" charset="-122"/>
              </a:rPr>
              <a:t>晶粒之间的交界区（面）称为晶粒间界</a:t>
            </a:r>
            <a:r>
              <a:rPr lang="en-US" altLang="zh-CN" sz="2400" b="1">
                <a:solidFill>
                  <a:srgbClr val="0000FF"/>
                </a:solidFill>
                <a:latin typeface="微软雅黑" panose="020B0503020204020204" pitchFamily="34" charset="-122"/>
                <a:ea typeface="微软雅黑" panose="020B0503020204020204" pitchFamily="34" charset="-122"/>
              </a:rPr>
              <a:t>——</a:t>
            </a:r>
            <a:r>
              <a:rPr lang="zh-CN" altLang="en-US" sz="2400" b="1">
                <a:solidFill>
                  <a:srgbClr val="0000FF"/>
                </a:solidFill>
                <a:latin typeface="微软雅黑" panose="020B0503020204020204" pitchFamily="34" charset="-122"/>
                <a:ea typeface="微软雅黑" panose="020B0503020204020204" pitchFamily="34" charset="-122"/>
              </a:rPr>
              <a:t>可以看作是一种面缺陷</a:t>
            </a:r>
            <a:r>
              <a:rPr lang="zh-CN" altLang="en-US" sz="2400" b="1">
                <a:latin typeface="微软雅黑" panose="020B0503020204020204" pitchFamily="34" charset="-122"/>
                <a:ea typeface="微软雅黑" panose="020B0503020204020204" pitchFamily="34" charset="-122"/>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F4AFAFD6-B273-47D8-27C8-662F60B8CA19}"/>
              </a:ext>
            </a:extLst>
          </p:cNvPr>
          <p:cNvSpPr>
            <a:spLocks noGrp="1"/>
          </p:cNvSpPr>
          <p:nvPr>
            <p:ph type="title"/>
          </p:nvPr>
        </p:nvSpPr>
        <p:spPr/>
        <p:txBody>
          <a:bodyPr/>
          <a:lstStyle/>
          <a:p>
            <a:r>
              <a:rPr lang="zh-CN" altLang="en-US"/>
              <a:t>需要掌握的知识点</a:t>
            </a:r>
          </a:p>
        </p:txBody>
      </p:sp>
      <p:sp>
        <p:nvSpPr>
          <p:cNvPr id="73731" name="内容占位符 2">
            <a:extLst>
              <a:ext uri="{FF2B5EF4-FFF2-40B4-BE49-F238E27FC236}">
                <a16:creationId xmlns:a16="http://schemas.microsoft.com/office/drawing/2014/main" id="{B36667D6-3E4B-D608-1969-F724CB0B5852}"/>
              </a:ext>
            </a:extLst>
          </p:cNvPr>
          <p:cNvSpPr>
            <a:spLocks noGrp="1"/>
          </p:cNvSpPr>
          <p:nvPr>
            <p:ph idx="1"/>
          </p:nvPr>
        </p:nvSpPr>
        <p:spPr>
          <a:xfrm>
            <a:off x="457200" y="1484313"/>
            <a:ext cx="8229600" cy="4681537"/>
          </a:xfrm>
        </p:spPr>
        <p:txBody>
          <a:bodyPr/>
          <a:lstStyle/>
          <a:p>
            <a:r>
              <a:rPr lang="zh-CN" altLang="en-US" sz="2800">
                <a:solidFill>
                  <a:schemeClr val="tx1"/>
                </a:solidFill>
              </a:rPr>
              <a:t>倒格子的物理意义和基矢的求法</a:t>
            </a:r>
            <a:endParaRPr lang="en-US" altLang="zh-CN" sz="2800">
              <a:solidFill>
                <a:schemeClr val="tx1"/>
              </a:solidFill>
            </a:endParaRPr>
          </a:p>
          <a:p>
            <a:r>
              <a:rPr lang="zh-CN" altLang="en-US" sz="2800">
                <a:solidFill>
                  <a:schemeClr val="tx1"/>
                </a:solidFill>
              </a:rPr>
              <a:t>倒格子和正格子之间的关系</a:t>
            </a:r>
            <a:endParaRPr lang="en-US" altLang="zh-CN" sz="2800">
              <a:solidFill>
                <a:schemeClr val="tx1"/>
              </a:solidFill>
            </a:endParaRPr>
          </a:p>
          <a:p>
            <a:pPr lvl="1"/>
            <a:r>
              <a:rPr lang="zh-CN" altLang="en-US" sz="2400"/>
              <a:t>体积、方向、面间距</a:t>
            </a:r>
            <a:endParaRPr lang="en-US" altLang="zh-CN" sz="2400"/>
          </a:p>
          <a:p>
            <a:r>
              <a:rPr lang="en-US" altLang="zh-CN" sz="2800">
                <a:solidFill>
                  <a:schemeClr val="tx1"/>
                </a:solidFill>
              </a:rPr>
              <a:t>X</a:t>
            </a:r>
            <a:r>
              <a:rPr lang="zh-CN" altLang="en-US" sz="2800">
                <a:solidFill>
                  <a:schemeClr val="tx1"/>
                </a:solidFill>
              </a:rPr>
              <a:t>射线衍射的基本原理：劳埃方程</a:t>
            </a:r>
            <a:endParaRPr lang="en-US" altLang="zh-CN" sz="2800">
              <a:solidFill>
                <a:schemeClr val="tx1"/>
              </a:solidFill>
            </a:endParaRPr>
          </a:p>
          <a:p>
            <a:r>
              <a:rPr lang="en-US" altLang="zh-CN" sz="2800">
                <a:solidFill>
                  <a:schemeClr val="tx1"/>
                </a:solidFill>
              </a:rPr>
              <a:t>X</a:t>
            </a:r>
            <a:r>
              <a:rPr lang="zh-CN" altLang="en-US" sz="2800">
                <a:solidFill>
                  <a:schemeClr val="tx1"/>
                </a:solidFill>
              </a:rPr>
              <a:t>射线衍射的布拉格公式：衍射角、布拉格角</a:t>
            </a:r>
            <a:endParaRPr lang="en-US" altLang="zh-CN" sz="2800">
              <a:solidFill>
                <a:schemeClr val="tx1"/>
              </a:solidFill>
            </a:endParaRPr>
          </a:p>
          <a:p>
            <a:r>
              <a:rPr lang="zh-CN" altLang="en-US" sz="2800">
                <a:solidFill>
                  <a:schemeClr val="tx1"/>
                </a:solidFill>
              </a:rPr>
              <a:t>缺陷的类型：点缺陷、线缺陷、面缺陷</a:t>
            </a:r>
            <a:endParaRPr lang="en-US" altLang="zh-CN" sz="2800">
              <a:solidFill>
                <a:schemeClr val="tx1"/>
              </a:solidFill>
            </a:endParaRPr>
          </a:p>
          <a:p>
            <a:endParaRPr lang="en-US" altLang="zh-CN" sz="2800">
              <a:solidFill>
                <a:schemeClr val="tx1"/>
              </a:solidFill>
            </a:endParaRPr>
          </a:p>
          <a:p>
            <a:r>
              <a:rPr lang="zh-CN" altLang="en-US" sz="2800"/>
              <a:t>作业：教材</a:t>
            </a:r>
            <a:r>
              <a:rPr lang="en-US" altLang="zh-CN" sz="2800"/>
              <a:t>1.10-1.17</a:t>
            </a:r>
          </a:p>
          <a:p>
            <a:endParaRPr lang="en-US" altLang="zh-CN" sz="2800">
              <a:solidFill>
                <a:schemeClr val="tx1"/>
              </a:solidFill>
            </a:endParaRPr>
          </a:p>
          <a:p>
            <a:r>
              <a:rPr lang="zh-CN" altLang="en-US" sz="2800">
                <a:solidFill>
                  <a:schemeClr val="tx1"/>
                </a:solidFill>
              </a:rPr>
              <a:t>下节课前请复习一下量子力学的相关知识</a:t>
            </a:r>
          </a:p>
        </p:txBody>
      </p:sp>
      <p:sp>
        <p:nvSpPr>
          <p:cNvPr id="73732" name="灯片编号占位符 5">
            <a:extLst>
              <a:ext uri="{FF2B5EF4-FFF2-40B4-BE49-F238E27FC236}">
                <a16:creationId xmlns:a16="http://schemas.microsoft.com/office/drawing/2014/main" id="{ACFBF996-7091-5071-C097-BD66DF2EC9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C934BBE-8E54-4030-9254-24A6746A3961}" type="slidenum">
              <a:rPr lang="en-US" altLang="zh-CN" sz="1200" smtClean="0">
                <a:latin typeface="微软雅黑" panose="020B0503020204020204" pitchFamily="34" charset="-122"/>
                <a:ea typeface="微软雅黑" panose="020B0503020204020204" pitchFamily="34" charset="-122"/>
              </a:rPr>
              <a:pPr>
                <a:spcBef>
                  <a:spcPct val="0"/>
                </a:spcBef>
                <a:buFontTx/>
                <a:buNone/>
              </a:pPr>
              <a:t>53</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8B12DD2F-0612-5A08-9990-5B394BDEF890}"/>
              </a:ext>
            </a:extLst>
          </p:cNvPr>
          <p:cNvSpPr>
            <a:spLocks noGrp="1" noRot="1"/>
          </p:cNvSpPr>
          <p:nvPr>
            <p:ph type="ctrTitle"/>
          </p:nvPr>
        </p:nvSpPr>
        <p:spPr>
          <a:xfrm>
            <a:off x="684213" y="1773238"/>
            <a:ext cx="7772400" cy="1470025"/>
          </a:xfrm>
        </p:spPr>
        <p:txBody>
          <a:bodyPr/>
          <a:lstStyle/>
          <a:p>
            <a:pPr eaLnBrk="1" hangingPunct="1"/>
            <a:r>
              <a:rPr lang="en-US" altLang="zh-CN" sz="4000" b="1">
                <a:solidFill>
                  <a:srgbClr val="7030A0"/>
                </a:solidFill>
                <a:cs typeface="Arial" panose="020B0604020202020204" pitchFamily="34" charset="0"/>
              </a:rPr>
              <a:t>1.3</a:t>
            </a:r>
            <a:r>
              <a:rPr lang="zh-CN" altLang="en-US" sz="4000" b="1">
                <a:solidFill>
                  <a:srgbClr val="7030A0"/>
                </a:solidFill>
                <a:cs typeface="Arial" panose="020B0604020202020204" pitchFamily="34" charset="0"/>
              </a:rPr>
              <a:t> 倒格子（</a:t>
            </a:r>
            <a:r>
              <a:rPr lang="en-US" altLang="zh-CN" sz="4000" b="1">
                <a:solidFill>
                  <a:srgbClr val="7030A0"/>
                </a:solidFill>
                <a:cs typeface="Arial" panose="020B0604020202020204" pitchFamily="34" charset="0"/>
              </a:rPr>
              <a:t>reciprocal lattice</a:t>
            </a:r>
            <a:r>
              <a:rPr lang="zh-CN" altLang="en-US" sz="4000" b="1">
                <a:solidFill>
                  <a:srgbClr val="7030A0"/>
                </a:solidFill>
                <a:cs typeface="Arial" panose="020B0604020202020204" pitchFamily="34" charset="0"/>
              </a:rPr>
              <a:t>）</a:t>
            </a:r>
            <a:br>
              <a:rPr lang="en-US" altLang="zh-CN" sz="4000" b="1">
                <a:solidFill>
                  <a:srgbClr val="7030A0"/>
                </a:solidFill>
                <a:cs typeface="Arial" panose="020B0604020202020204" pitchFamily="34" charset="0"/>
              </a:rPr>
            </a:br>
            <a:br>
              <a:rPr lang="en-US" altLang="zh-CN" sz="2800" b="1">
                <a:solidFill>
                  <a:srgbClr val="7030A0"/>
                </a:solidFill>
                <a:cs typeface="Arial" panose="020B0604020202020204" pitchFamily="34" charset="0"/>
              </a:rPr>
            </a:br>
            <a:r>
              <a:rPr lang="zh-CN" altLang="en-US" sz="2800" b="1">
                <a:cs typeface="Arial" panose="020B0604020202020204" pitchFamily="34" charset="0"/>
              </a:rPr>
              <a:t>教材</a:t>
            </a:r>
            <a:r>
              <a:rPr lang="en-US" altLang="zh-CN" sz="2800" b="1">
                <a:cs typeface="Arial" panose="020B0604020202020204" pitchFamily="34" charset="0"/>
              </a:rPr>
              <a:t>P22-26</a:t>
            </a:r>
            <a:endParaRPr lang="zh-CN" altLang="en-US" sz="2800" b="1">
              <a:solidFill>
                <a:srgbClr val="7030A0"/>
              </a:solidFill>
              <a:cs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3B8553F-5002-01B2-8AC3-C5D6251931D0}"/>
              </a:ext>
            </a:extLst>
          </p:cNvPr>
          <p:cNvSpPr>
            <a:spLocks noRot="1" noChangeArrowheads="1"/>
          </p:cNvSpPr>
          <p:nvPr/>
        </p:nvSpPr>
        <p:spPr bwMode="auto">
          <a:xfrm>
            <a:off x="814388" y="115888"/>
            <a:ext cx="751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倒格子的引入</a:t>
            </a:r>
          </a:p>
        </p:txBody>
      </p:sp>
      <p:sp>
        <p:nvSpPr>
          <p:cNvPr id="948246" name="Text Box 22">
            <a:extLst>
              <a:ext uri="{FF2B5EF4-FFF2-40B4-BE49-F238E27FC236}">
                <a16:creationId xmlns:a16="http://schemas.microsoft.com/office/drawing/2014/main" id="{ED04591C-FE5D-B80E-5EF7-CFB63C0F3FF3}"/>
              </a:ext>
            </a:extLst>
          </p:cNvPr>
          <p:cNvSpPr txBox="1">
            <a:spLocks noChangeArrowheads="1"/>
          </p:cNvSpPr>
          <p:nvPr/>
        </p:nvSpPr>
        <p:spPr bwMode="auto">
          <a:xfrm>
            <a:off x="349250" y="1196975"/>
            <a:ext cx="8442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由于晶格的周期性，其相关物理性质亦为周期函数：</a:t>
            </a:r>
          </a:p>
        </p:txBody>
      </p:sp>
      <p:graphicFrame>
        <p:nvGraphicFramePr>
          <p:cNvPr id="948247" name="Object 2">
            <a:extLst>
              <a:ext uri="{FF2B5EF4-FFF2-40B4-BE49-F238E27FC236}">
                <a16:creationId xmlns:a16="http://schemas.microsoft.com/office/drawing/2014/main" id="{1D724212-C9DB-6954-10D0-5F6BF638AC67}"/>
              </a:ext>
            </a:extLst>
          </p:cNvPr>
          <p:cNvGraphicFramePr>
            <a:graphicFrameLocks noChangeAspect="1"/>
          </p:cNvGraphicFramePr>
          <p:nvPr/>
        </p:nvGraphicFramePr>
        <p:xfrm>
          <a:off x="604838" y="2270125"/>
          <a:ext cx="2476500" cy="576263"/>
        </p:xfrm>
        <a:graphic>
          <a:graphicData uri="http://schemas.openxmlformats.org/presentationml/2006/ole">
            <mc:AlternateContent xmlns:mc="http://schemas.openxmlformats.org/markup-compatibility/2006">
              <mc:Choice xmlns:v="urn:schemas-microsoft-com:vml" Requires="v">
                <p:oleObj name="公式" r:id="rId2" imgW="1091726" imgH="253890" progId="Equation.3">
                  <p:embed/>
                </p:oleObj>
              </mc:Choice>
              <mc:Fallback>
                <p:oleObj name="公式" r:id="rId2" imgW="1091726" imgH="25389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2270125"/>
                        <a:ext cx="24765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50">
            <a:extLst>
              <a:ext uri="{FF2B5EF4-FFF2-40B4-BE49-F238E27FC236}">
                <a16:creationId xmlns:a16="http://schemas.microsoft.com/office/drawing/2014/main" id="{6BA12820-6C1F-F049-37D3-8D69DFA7BA34}"/>
              </a:ext>
            </a:extLst>
          </p:cNvPr>
          <p:cNvGrpSpPr>
            <a:grpSpLocks/>
          </p:cNvGrpSpPr>
          <p:nvPr/>
        </p:nvGrpSpPr>
        <p:grpSpPr bwMode="auto">
          <a:xfrm>
            <a:off x="5148263" y="4065588"/>
            <a:ext cx="2232025" cy="809625"/>
            <a:chOff x="718" y="3629"/>
            <a:chExt cx="1607" cy="691"/>
          </a:xfrm>
        </p:grpSpPr>
        <p:grpSp>
          <p:nvGrpSpPr>
            <p:cNvPr id="23575" name="Group 48">
              <a:extLst>
                <a:ext uri="{FF2B5EF4-FFF2-40B4-BE49-F238E27FC236}">
                  <a16:creationId xmlns:a16="http://schemas.microsoft.com/office/drawing/2014/main" id="{CD057B39-5DE6-A863-5561-4E1F20196436}"/>
                </a:ext>
              </a:extLst>
            </p:cNvPr>
            <p:cNvGrpSpPr>
              <a:grpSpLocks/>
            </p:cNvGrpSpPr>
            <p:nvPr/>
          </p:nvGrpSpPr>
          <p:grpSpPr bwMode="auto">
            <a:xfrm>
              <a:off x="718" y="3629"/>
              <a:ext cx="1607" cy="691"/>
              <a:chOff x="718" y="3629"/>
              <a:chExt cx="1607" cy="691"/>
            </a:xfrm>
          </p:grpSpPr>
          <p:graphicFrame>
            <p:nvGraphicFramePr>
              <p:cNvPr id="23577" name="Object 5">
                <a:extLst>
                  <a:ext uri="{FF2B5EF4-FFF2-40B4-BE49-F238E27FC236}">
                    <a16:creationId xmlns:a16="http://schemas.microsoft.com/office/drawing/2014/main" id="{AA48BFE5-BA3A-97A1-A9B0-3410F8DDF2D2}"/>
                  </a:ext>
                </a:extLst>
              </p:cNvPr>
              <p:cNvGraphicFramePr>
                <a:graphicFrameLocks noChangeAspect="1"/>
              </p:cNvGraphicFramePr>
              <p:nvPr/>
            </p:nvGraphicFramePr>
            <p:xfrm>
              <a:off x="718" y="3823"/>
              <a:ext cx="1607" cy="497"/>
            </p:xfrm>
            <a:graphic>
              <a:graphicData uri="http://schemas.openxmlformats.org/presentationml/2006/ole">
                <mc:AlternateContent xmlns:mc="http://schemas.openxmlformats.org/markup-compatibility/2006">
                  <mc:Choice xmlns:v="urn:schemas-microsoft-com:vml" Requires="v">
                    <p:oleObj name="Equation" r:id="rId4" imgW="1066800" imgH="330200" progId="Equation.DSMT4">
                      <p:embed/>
                    </p:oleObj>
                  </mc:Choice>
                  <mc:Fallback>
                    <p:oleObj name="Equation" r:id="rId4" imgW="1066800" imgH="330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 y="3823"/>
                            <a:ext cx="1607" cy="497"/>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8" name="Line 35">
                <a:extLst>
                  <a:ext uri="{FF2B5EF4-FFF2-40B4-BE49-F238E27FC236}">
                    <a16:creationId xmlns:a16="http://schemas.microsoft.com/office/drawing/2014/main" id="{5395C1C2-BE4F-EA55-B820-EFD4E2B1E2A2}"/>
                  </a:ext>
                </a:extLst>
              </p:cNvPr>
              <p:cNvSpPr>
                <a:spLocks noChangeShapeType="1"/>
              </p:cNvSpPr>
              <p:nvPr/>
            </p:nvSpPr>
            <p:spPr bwMode="auto">
              <a:xfrm>
                <a:off x="1247" y="3629"/>
                <a:ext cx="635" cy="0"/>
              </a:xfrm>
              <a:prstGeom prst="line">
                <a:avLst/>
              </a:prstGeom>
              <a:noFill/>
              <a:ln w="57150">
                <a:solidFill>
                  <a:srgbClr val="A50021"/>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23576" name="Line 36">
              <a:extLst>
                <a:ext uri="{FF2B5EF4-FFF2-40B4-BE49-F238E27FC236}">
                  <a16:creationId xmlns:a16="http://schemas.microsoft.com/office/drawing/2014/main" id="{A9776AF0-1EB5-8AD3-249F-671C6AD99F93}"/>
                </a:ext>
              </a:extLst>
            </p:cNvPr>
            <p:cNvSpPr>
              <a:spLocks noChangeShapeType="1"/>
            </p:cNvSpPr>
            <p:nvPr/>
          </p:nvSpPr>
          <p:spPr bwMode="auto">
            <a:xfrm flipV="1">
              <a:off x="1519" y="3629"/>
              <a:ext cx="0" cy="186"/>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23558" name="Line 46">
            <a:extLst>
              <a:ext uri="{FF2B5EF4-FFF2-40B4-BE49-F238E27FC236}">
                <a16:creationId xmlns:a16="http://schemas.microsoft.com/office/drawing/2014/main" id="{D2C36715-E862-DFB7-7B97-0C02717A632A}"/>
              </a:ext>
            </a:extLst>
          </p:cNvPr>
          <p:cNvSpPr>
            <a:spLocks noChangeShapeType="1"/>
          </p:cNvSpPr>
          <p:nvPr/>
        </p:nvSpPr>
        <p:spPr bwMode="auto">
          <a:xfrm flipV="1">
            <a:off x="3817938" y="2657475"/>
            <a:ext cx="719137" cy="5762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zh-TW" altLang="en-US"/>
          </a:p>
        </p:txBody>
      </p:sp>
      <p:sp>
        <p:nvSpPr>
          <p:cNvPr id="23559" name="灯片编号占位符 39">
            <a:extLst>
              <a:ext uri="{FF2B5EF4-FFF2-40B4-BE49-F238E27FC236}">
                <a16:creationId xmlns:a16="http://schemas.microsoft.com/office/drawing/2014/main" id="{54943D9C-322D-CEE6-987D-8920ABD14E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6DF8989-04F2-4B94-834E-B90529C2B647}"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7</a:t>
            </a:fld>
            <a:endParaRPr lang="en-US" altLang="zh-CN" sz="1200" b="1">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7CDDC29F-54B3-F24E-1073-FA548D98B6A7}"/>
              </a:ext>
            </a:extLst>
          </p:cNvPr>
          <p:cNvGrpSpPr>
            <a:grpSpLocks/>
          </p:cNvGrpSpPr>
          <p:nvPr/>
        </p:nvGrpSpPr>
        <p:grpSpPr bwMode="auto">
          <a:xfrm>
            <a:off x="3140075" y="2205038"/>
            <a:ext cx="5319713" cy="895350"/>
            <a:chOff x="2936876" y="2974975"/>
            <a:chExt cx="5320700" cy="895737"/>
          </a:xfrm>
        </p:grpSpPr>
        <p:grpSp>
          <p:nvGrpSpPr>
            <p:cNvPr id="23571" name="Group 44">
              <a:extLst>
                <a:ext uri="{FF2B5EF4-FFF2-40B4-BE49-F238E27FC236}">
                  <a16:creationId xmlns:a16="http://schemas.microsoft.com/office/drawing/2014/main" id="{FD5562CC-DB4D-B881-231A-D68B2115E52D}"/>
                </a:ext>
              </a:extLst>
            </p:cNvPr>
            <p:cNvGrpSpPr>
              <a:grpSpLocks/>
            </p:cNvGrpSpPr>
            <p:nvPr/>
          </p:nvGrpSpPr>
          <p:grpSpPr bwMode="auto">
            <a:xfrm>
              <a:off x="2936876" y="2974975"/>
              <a:ext cx="2376488" cy="400050"/>
              <a:chOff x="1850" y="2646"/>
              <a:chExt cx="1497" cy="252"/>
            </a:xfrm>
          </p:grpSpPr>
          <p:sp>
            <p:nvSpPr>
              <p:cNvPr id="23573" name="Line 29">
                <a:extLst>
                  <a:ext uri="{FF2B5EF4-FFF2-40B4-BE49-F238E27FC236}">
                    <a16:creationId xmlns:a16="http://schemas.microsoft.com/office/drawing/2014/main" id="{87D8ECC5-F7FF-C97C-58AF-B71A049A7767}"/>
                  </a:ext>
                </a:extLst>
              </p:cNvPr>
              <p:cNvSpPr>
                <a:spLocks noChangeShapeType="1"/>
              </p:cNvSpPr>
              <p:nvPr/>
            </p:nvSpPr>
            <p:spPr bwMode="auto">
              <a:xfrm>
                <a:off x="1850" y="2886"/>
                <a:ext cx="1497" cy="0"/>
              </a:xfrm>
              <a:prstGeom prst="line">
                <a:avLst/>
              </a:prstGeom>
              <a:noFill/>
              <a:ln w="762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3574" name="Text Box 30">
                <a:extLst>
                  <a:ext uri="{FF2B5EF4-FFF2-40B4-BE49-F238E27FC236}">
                    <a16:creationId xmlns:a16="http://schemas.microsoft.com/office/drawing/2014/main" id="{1F7DC25C-7619-1381-6C26-1629722889C6}"/>
                  </a:ext>
                </a:extLst>
              </p:cNvPr>
              <p:cNvSpPr txBox="1">
                <a:spLocks noChangeArrowheads="1"/>
              </p:cNvSpPr>
              <p:nvPr/>
            </p:nvSpPr>
            <p:spPr bwMode="auto">
              <a:xfrm>
                <a:off x="1928" y="2646"/>
                <a:ext cx="1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A50021"/>
                    </a:solidFill>
                    <a:latin typeface="微软雅黑" panose="020B0503020204020204" pitchFamily="34" charset="-122"/>
                    <a:ea typeface="微软雅黑" panose="020B0503020204020204" pitchFamily="34" charset="-122"/>
                    <a:cs typeface="Times New Roman" panose="02020603050405020304" pitchFamily="18" charset="0"/>
                  </a:rPr>
                  <a:t>展成傅里叶级数</a:t>
                </a:r>
              </a:p>
            </p:txBody>
          </p:sp>
        </p:grpSp>
        <p:graphicFrame>
          <p:nvGraphicFramePr>
            <p:cNvPr id="23572" name="对象 4">
              <a:extLst>
                <a:ext uri="{FF2B5EF4-FFF2-40B4-BE49-F238E27FC236}">
                  <a16:creationId xmlns:a16="http://schemas.microsoft.com/office/drawing/2014/main" id="{229010A2-72AD-7759-1D36-0AB505C7D0EE}"/>
                </a:ext>
              </a:extLst>
            </p:cNvPr>
            <p:cNvGraphicFramePr>
              <a:graphicFrameLocks noChangeAspect="1"/>
            </p:cNvGraphicFramePr>
            <p:nvPr/>
          </p:nvGraphicFramePr>
          <p:xfrm>
            <a:off x="5313805" y="2990857"/>
            <a:ext cx="2943771" cy="879855"/>
          </p:xfrm>
          <a:graphic>
            <a:graphicData uri="http://schemas.openxmlformats.org/presentationml/2006/ole">
              <mc:AlternateContent xmlns:mc="http://schemas.openxmlformats.org/markup-compatibility/2006">
                <mc:Choice xmlns:v="urn:schemas-microsoft-com:vml" Requires="v">
                  <p:oleObj name="Equation" r:id="rId6" imgW="1231366" imgH="368140" progId="Equation.DSMT4">
                    <p:embed/>
                  </p:oleObj>
                </mc:Choice>
                <mc:Fallback>
                  <p:oleObj name="Equation" r:id="rId6" imgW="1231366" imgH="368140"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805" y="2990857"/>
                          <a:ext cx="2943771" cy="87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 name="组合 14">
            <a:extLst>
              <a:ext uri="{FF2B5EF4-FFF2-40B4-BE49-F238E27FC236}">
                <a16:creationId xmlns:a16="http://schemas.microsoft.com/office/drawing/2014/main" id="{CDFE534F-3B82-F1FE-BB9A-1D67BF04CE2C}"/>
              </a:ext>
            </a:extLst>
          </p:cNvPr>
          <p:cNvGrpSpPr>
            <a:grpSpLocks/>
          </p:cNvGrpSpPr>
          <p:nvPr/>
        </p:nvGrpSpPr>
        <p:grpSpPr bwMode="auto">
          <a:xfrm>
            <a:off x="323850" y="3429000"/>
            <a:ext cx="4395788" cy="841375"/>
            <a:chOff x="303213" y="3946228"/>
            <a:chExt cx="4395788" cy="841395"/>
          </a:xfrm>
        </p:grpSpPr>
        <p:sp>
          <p:nvSpPr>
            <p:cNvPr id="23569" name="Text Box 52">
              <a:extLst>
                <a:ext uri="{FF2B5EF4-FFF2-40B4-BE49-F238E27FC236}">
                  <a16:creationId xmlns:a16="http://schemas.microsoft.com/office/drawing/2014/main" id="{CD4787E9-1064-F45C-2FE9-88F1ED8CC682}"/>
                </a:ext>
              </a:extLst>
            </p:cNvPr>
            <p:cNvSpPr txBox="1">
              <a:spLocks noChangeArrowheads="1"/>
            </p:cNvSpPr>
            <p:nvPr/>
          </p:nvSpPr>
          <p:spPr bwMode="auto">
            <a:xfrm>
              <a:off x="303213" y="4123928"/>
              <a:ext cx="1112805" cy="46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其中：</a:t>
              </a:r>
            </a:p>
          </p:txBody>
        </p:sp>
        <p:graphicFrame>
          <p:nvGraphicFramePr>
            <p:cNvPr id="23570" name="对象 9">
              <a:extLst>
                <a:ext uri="{FF2B5EF4-FFF2-40B4-BE49-F238E27FC236}">
                  <a16:creationId xmlns:a16="http://schemas.microsoft.com/office/drawing/2014/main" id="{19EB921B-AC1A-336C-B160-8E48910EB991}"/>
                </a:ext>
              </a:extLst>
            </p:cNvPr>
            <p:cNvGraphicFramePr>
              <a:graphicFrameLocks noChangeAspect="1"/>
            </p:cNvGraphicFramePr>
            <p:nvPr/>
          </p:nvGraphicFramePr>
          <p:xfrm>
            <a:off x="1279526" y="3946228"/>
            <a:ext cx="3419475" cy="841395"/>
          </p:xfrm>
          <a:graphic>
            <a:graphicData uri="http://schemas.openxmlformats.org/presentationml/2006/ole">
              <mc:AlternateContent xmlns:mc="http://schemas.openxmlformats.org/markup-compatibility/2006">
                <mc:Choice xmlns:v="urn:schemas-microsoft-com:vml" Requires="v">
                  <p:oleObj name="Equation" r:id="rId8" imgW="1600200" imgH="393700" progId="Equation.DSMT4">
                    <p:embed/>
                  </p:oleObj>
                </mc:Choice>
                <mc:Fallback>
                  <p:oleObj name="Equation" r:id="rId8" imgW="1600200" imgH="393700" progId="Equation.DSMT4">
                    <p:embed/>
                    <p:pic>
                      <p:nvPicPr>
                        <p:cNvPr id="0" name="对象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9526" y="3946228"/>
                          <a:ext cx="3419475" cy="84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 name="对象 10">
            <a:extLst>
              <a:ext uri="{FF2B5EF4-FFF2-40B4-BE49-F238E27FC236}">
                <a16:creationId xmlns:a16="http://schemas.microsoft.com/office/drawing/2014/main" id="{740BF3D2-227B-E586-DA33-F99283912983}"/>
              </a:ext>
            </a:extLst>
          </p:cNvPr>
          <p:cNvGraphicFramePr>
            <a:graphicFrameLocks noChangeAspect="1"/>
          </p:cNvGraphicFramePr>
          <p:nvPr/>
        </p:nvGraphicFramePr>
        <p:xfrm>
          <a:off x="4714875" y="3417888"/>
          <a:ext cx="3216275" cy="838200"/>
        </p:xfrm>
        <a:graphic>
          <a:graphicData uri="http://schemas.openxmlformats.org/presentationml/2006/ole">
            <mc:AlternateContent xmlns:mc="http://schemas.openxmlformats.org/markup-compatibility/2006">
              <mc:Choice xmlns:v="urn:schemas-microsoft-com:vml" Requires="v">
                <p:oleObj name="Equation" r:id="rId10" imgW="1511300" imgH="393700" progId="Equation.DSMT4">
                  <p:embed/>
                </p:oleObj>
              </mc:Choice>
              <mc:Fallback>
                <p:oleObj name="Equation" r:id="rId10" imgW="1511300" imgH="393700" progId="Equation.DSMT4">
                  <p:embed/>
                  <p:pic>
                    <p:nvPicPr>
                      <p:cNvPr id="0"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4875" y="3417888"/>
                        <a:ext cx="32162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C8013858-4488-9118-4534-3D69F363C186}"/>
              </a:ext>
            </a:extLst>
          </p:cNvPr>
          <p:cNvGraphicFramePr>
            <a:graphicFrameLocks noChangeAspect="1"/>
          </p:cNvGraphicFramePr>
          <p:nvPr/>
        </p:nvGraphicFramePr>
        <p:xfrm>
          <a:off x="490538" y="4892675"/>
          <a:ext cx="3668712" cy="889000"/>
        </p:xfrm>
        <a:graphic>
          <a:graphicData uri="http://schemas.openxmlformats.org/presentationml/2006/ole">
            <mc:AlternateContent xmlns:mc="http://schemas.openxmlformats.org/markup-compatibility/2006">
              <mc:Choice xmlns:v="urn:schemas-microsoft-com:vml" Requires="v">
                <p:oleObj name="Equation" r:id="rId12" imgW="1625600" imgH="393700" progId="Equation.DSMT4">
                  <p:embed/>
                </p:oleObj>
              </mc:Choice>
              <mc:Fallback>
                <p:oleObj name="Equation" r:id="rId12" imgW="1625600" imgH="393700" progId="Equation.DSMT4">
                  <p:embed/>
                  <p:pic>
                    <p:nvPicPr>
                      <p:cNvPr id="0" name="对象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0538" y="4892675"/>
                        <a:ext cx="36687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6A7389A0-5DC3-5928-91EA-04E7BB5F7198}"/>
              </a:ext>
            </a:extLst>
          </p:cNvPr>
          <p:cNvGraphicFramePr>
            <a:graphicFrameLocks noChangeAspect="1"/>
          </p:cNvGraphicFramePr>
          <p:nvPr/>
        </p:nvGraphicFramePr>
        <p:xfrm>
          <a:off x="4160838" y="5029200"/>
          <a:ext cx="1865312" cy="611188"/>
        </p:xfrm>
        <a:graphic>
          <a:graphicData uri="http://schemas.openxmlformats.org/presentationml/2006/ole">
            <mc:AlternateContent xmlns:mc="http://schemas.openxmlformats.org/markup-compatibility/2006">
              <mc:Choice xmlns:v="urn:schemas-microsoft-com:vml" Requires="v">
                <p:oleObj name="Equation" r:id="rId14" imgW="774364" imgH="253890" progId="Equation.DSMT4">
                  <p:embed/>
                </p:oleObj>
              </mc:Choice>
              <mc:Fallback>
                <p:oleObj name="Equation" r:id="rId14" imgW="774364" imgH="253890" progId="Equation.DSMT4">
                  <p:embed/>
                  <p:pic>
                    <p:nvPicPr>
                      <p:cNvPr id="0" name="对象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60838" y="5029200"/>
                        <a:ext cx="186531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 name="组合 15">
            <a:extLst>
              <a:ext uri="{FF2B5EF4-FFF2-40B4-BE49-F238E27FC236}">
                <a16:creationId xmlns:a16="http://schemas.microsoft.com/office/drawing/2014/main" id="{60016EF1-DDDE-9436-D83D-6E441C0B23E4}"/>
              </a:ext>
            </a:extLst>
          </p:cNvPr>
          <p:cNvGrpSpPr>
            <a:grpSpLocks/>
          </p:cNvGrpSpPr>
          <p:nvPr/>
        </p:nvGrpSpPr>
        <p:grpSpPr bwMode="auto">
          <a:xfrm>
            <a:off x="4694238" y="5595938"/>
            <a:ext cx="3917950" cy="604837"/>
            <a:chOff x="4673603" y="5936013"/>
            <a:chExt cx="3918572" cy="604183"/>
          </a:xfrm>
        </p:grpSpPr>
        <p:graphicFrame>
          <p:nvGraphicFramePr>
            <p:cNvPr id="23567" name="对象 13">
              <a:extLst>
                <a:ext uri="{FF2B5EF4-FFF2-40B4-BE49-F238E27FC236}">
                  <a16:creationId xmlns:a16="http://schemas.microsoft.com/office/drawing/2014/main" id="{1547FE71-8F9B-5E62-83F3-7960AA5CE69C}"/>
                </a:ext>
              </a:extLst>
            </p:cNvPr>
            <p:cNvGraphicFramePr>
              <a:graphicFrameLocks noChangeAspect="1"/>
            </p:cNvGraphicFramePr>
            <p:nvPr/>
          </p:nvGraphicFramePr>
          <p:xfrm>
            <a:off x="7152083" y="5936013"/>
            <a:ext cx="1440092" cy="604183"/>
          </p:xfrm>
          <a:graphic>
            <a:graphicData uri="http://schemas.openxmlformats.org/presentationml/2006/ole">
              <mc:AlternateContent xmlns:mc="http://schemas.openxmlformats.org/markup-compatibility/2006">
                <mc:Choice xmlns:v="urn:schemas-microsoft-com:vml" Requires="v">
                  <p:oleObj name="Equation" r:id="rId16" imgW="545863" imgH="228501" progId="Equation.DSMT4">
                    <p:embed/>
                  </p:oleObj>
                </mc:Choice>
                <mc:Fallback>
                  <p:oleObj name="Equation" r:id="rId16" imgW="545863" imgH="228501" progId="Equation.DSMT4">
                    <p:embed/>
                    <p:pic>
                      <p:nvPicPr>
                        <p:cNvPr id="0" name="对象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52083" y="5936013"/>
                          <a:ext cx="1440092" cy="604183"/>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8" name="Line 29">
              <a:extLst>
                <a:ext uri="{FF2B5EF4-FFF2-40B4-BE49-F238E27FC236}">
                  <a16:creationId xmlns:a16="http://schemas.microsoft.com/office/drawing/2014/main" id="{83C6D9D4-4796-3272-5DD6-E6FE40102135}"/>
                </a:ext>
              </a:extLst>
            </p:cNvPr>
            <p:cNvSpPr>
              <a:spLocks noChangeShapeType="1"/>
            </p:cNvSpPr>
            <p:nvPr/>
          </p:nvSpPr>
          <p:spPr bwMode="auto">
            <a:xfrm>
              <a:off x="4673603" y="6237312"/>
              <a:ext cx="2376488" cy="0"/>
            </a:xfrm>
            <a:prstGeom prst="line">
              <a:avLst/>
            </a:prstGeom>
            <a:noFill/>
            <a:ln w="762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2" name="对象 1">
            <a:extLst>
              <a:ext uri="{FF2B5EF4-FFF2-40B4-BE49-F238E27FC236}">
                <a16:creationId xmlns:a16="http://schemas.microsoft.com/office/drawing/2014/main" id="{54E09356-23A0-FC50-D4BB-E84632A0BC3F}"/>
              </a:ext>
            </a:extLst>
          </p:cNvPr>
          <p:cNvGraphicFramePr>
            <a:graphicFrameLocks noChangeAspect="1"/>
          </p:cNvGraphicFramePr>
          <p:nvPr/>
        </p:nvGraphicFramePr>
        <p:xfrm>
          <a:off x="469900" y="2852738"/>
          <a:ext cx="2794000" cy="381000"/>
        </p:xfrm>
        <a:graphic>
          <a:graphicData uri="http://schemas.openxmlformats.org/presentationml/2006/ole">
            <mc:AlternateContent xmlns:mc="http://schemas.openxmlformats.org/markup-compatibility/2006">
              <mc:Choice xmlns:v="urn:schemas-microsoft-com:vml" Requires="v">
                <p:oleObj name="Equation" r:id="rId18" imgW="2794000" imgH="381000" progId="Equation.DSMT4">
                  <p:embed/>
                </p:oleObj>
              </mc:Choice>
              <mc:Fallback>
                <p:oleObj name="Equation" r:id="rId18" imgW="2794000" imgH="381000" progId="Equation.DSMT4">
                  <p:embed/>
                  <p:pic>
                    <p:nvPicPr>
                      <p:cNvPr id="0"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9900" y="2852738"/>
                        <a:ext cx="279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8246"/>
                                        </p:tgtEl>
                                        <p:attrNameLst>
                                          <p:attrName>style.visibility</p:attrName>
                                        </p:attrNameLst>
                                      </p:cBhvr>
                                      <p:to>
                                        <p:strVal val="visible"/>
                                      </p:to>
                                    </p:set>
                                    <p:animEffect transition="in" filter="dissolve">
                                      <p:cBhvr>
                                        <p:cTn id="7" dur="500"/>
                                        <p:tgtEl>
                                          <p:spTgt spid="948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48247"/>
                                        </p:tgtEl>
                                        <p:attrNameLst>
                                          <p:attrName>style.visibility</p:attrName>
                                        </p:attrNameLst>
                                      </p:cBhvr>
                                      <p:to>
                                        <p:strVal val="visible"/>
                                      </p:to>
                                    </p:set>
                                    <p:animEffect transition="in" filter="dissolve">
                                      <p:cBhvr>
                                        <p:cTn id="12" dur="500"/>
                                        <p:tgtEl>
                                          <p:spTgt spid="9482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1A212187-0770-64AB-27C6-9335E0043D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70D6230-A02C-4C2A-A377-0FBDC0F656E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79" name="Rectangle 24">
            <a:extLst>
              <a:ext uri="{FF2B5EF4-FFF2-40B4-BE49-F238E27FC236}">
                <a16:creationId xmlns:a16="http://schemas.microsoft.com/office/drawing/2014/main" id="{0E77A0A5-CC87-46EE-9CB5-204802ECE75D}"/>
              </a:ext>
            </a:extLst>
          </p:cNvPr>
          <p:cNvSpPr>
            <a:spLocks noChangeArrowheads="1"/>
          </p:cNvSpPr>
          <p:nvPr/>
        </p:nvSpPr>
        <p:spPr bwMode="auto">
          <a:xfrm>
            <a:off x="1082675" y="333375"/>
            <a:ext cx="69834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倒格子的引入</a:t>
            </a:r>
          </a:p>
        </p:txBody>
      </p:sp>
      <p:sp>
        <p:nvSpPr>
          <p:cNvPr id="24580" name="Text Box 23">
            <a:extLst>
              <a:ext uri="{FF2B5EF4-FFF2-40B4-BE49-F238E27FC236}">
                <a16:creationId xmlns:a16="http://schemas.microsoft.com/office/drawing/2014/main" id="{42CAC2F5-4186-BE76-9F45-D0A4A49064B6}"/>
              </a:ext>
            </a:extLst>
          </p:cNvPr>
          <p:cNvSpPr txBox="1">
            <a:spLocks noChangeArrowheads="1"/>
          </p:cNvSpPr>
          <p:nvPr/>
        </p:nvSpPr>
        <p:spPr bwMode="auto">
          <a:xfrm>
            <a:off x="6226175" y="2195513"/>
            <a:ext cx="2027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为整数）</a:t>
            </a:r>
          </a:p>
        </p:txBody>
      </p:sp>
      <p:graphicFrame>
        <p:nvGraphicFramePr>
          <p:cNvPr id="24581" name="对象 1">
            <a:extLst>
              <a:ext uri="{FF2B5EF4-FFF2-40B4-BE49-F238E27FC236}">
                <a16:creationId xmlns:a16="http://schemas.microsoft.com/office/drawing/2014/main" id="{61741149-C54F-AE83-5AEF-A7588ADCCE80}"/>
              </a:ext>
            </a:extLst>
          </p:cNvPr>
          <p:cNvGraphicFramePr>
            <a:graphicFrameLocks noChangeAspect="1"/>
          </p:cNvGraphicFramePr>
          <p:nvPr/>
        </p:nvGraphicFramePr>
        <p:xfrm>
          <a:off x="4354513" y="2120900"/>
          <a:ext cx="2076450" cy="536575"/>
        </p:xfrm>
        <a:graphic>
          <a:graphicData uri="http://schemas.openxmlformats.org/presentationml/2006/ole">
            <mc:AlternateContent xmlns:mc="http://schemas.openxmlformats.org/markup-compatibility/2006">
              <mc:Choice xmlns:v="urn:schemas-microsoft-com:vml" Requires="v">
                <p:oleObj name="Equation" r:id="rId2" imgW="837836" imgH="215806" progId="Equation.DSMT4">
                  <p:embed/>
                </p:oleObj>
              </mc:Choice>
              <mc:Fallback>
                <p:oleObj name="Equation" r:id="rId2" imgW="837836" imgH="215806"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513" y="2120900"/>
                        <a:ext cx="20764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TextBox 8">
            <a:extLst>
              <a:ext uri="{FF2B5EF4-FFF2-40B4-BE49-F238E27FC236}">
                <a16:creationId xmlns:a16="http://schemas.microsoft.com/office/drawing/2014/main" id="{E3019066-D357-AB30-B445-4AC7AABF5212}"/>
              </a:ext>
            </a:extLst>
          </p:cNvPr>
          <p:cNvSpPr txBox="1">
            <a:spLocks noChangeArrowheads="1"/>
          </p:cNvSpPr>
          <p:nvPr/>
        </p:nvSpPr>
        <p:spPr bwMode="auto">
          <a:xfrm>
            <a:off x="441325" y="1468438"/>
            <a:ext cx="3878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对布拉菲格子中所有格矢量</a:t>
            </a:r>
          </a:p>
        </p:txBody>
      </p:sp>
      <p:graphicFrame>
        <p:nvGraphicFramePr>
          <p:cNvPr id="24583" name="对象 9">
            <a:extLst>
              <a:ext uri="{FF2B5EF4-FFF2-40B4-BE49-F238E27FC236}">
                <a16:creationId xmlns:a16="http://schemas.microsoft.com/office/drawing/2014/main" id="{5B1F1A3B-AD18-A779-4947-36ED766AEED1}"/>
              </a:ext>
            </a:extLst>
          </p:cNvPr>
          <p:cNvGraphicFramePr>
            <a:graphicFrameLocks noChangeAspect="1"/>
          </p:cNvGraphicFramePr>
          <p:nvPr/>
        </p:nvGraphicFramePr>
        <p:xfrm>
          <a:off x="4227513" y="1412875"/>
          <a:ext cx="3300412" cy="571500"/>
        </p:xfrm>
        <a:graphic>
          <a:graphicData uri="http://schemas.openxmlformats.org/presentationml/2006/ole">
            <mc:AlternateContent xmlns:mc="http://schemas.openxmlformats.org/markup-compatibility/2006">
              <mc:Choice xmlns:v="urn:schemas-microsoft-com:vml" Requires="v">
                <p:oleObj name="Equation" r:id="rId4" imgW="1459866" imgH="253890" progId="Equation.DSMT4">
                  <p:embed/>
                </p:oleObj>
              </mc:Choice>
              <mc:Fallback>
                <p:oleObj name="Equation" r:id="rId4" imgW="1459866" imgH="253890" progId="Equation.DSMT4">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7513" y="1412875"/>
                        <a:ext cx="33004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4" name="对象 10">
            <a:extLst>
              <a:ext uri="{FF2B5EF4-FFF2-40B4-BE49-F238E27FC236}">
                <a16:creationId xmlns:a16="http://schemas.microsoft.com/office/drawing/2014/main" id="{4ECB4D32-3C4C-D148-94B0-FE47737CDD61}"/>
              </a:ext>
            </a:extLst>
          </p:cNvPr>
          <p:cNvGraphicFramePr>
            <a:graphicFrameLocks noChangeAspect="1"/>
          </p:cNvGraphicFramePr>
          <p:nvPr/>
        </p:nvGraphicFramePr>
        <p:xfrm>
          <a:off x="2265363" y="2005013"/>
          <a:ext cx="1584325" cy="652462"/>
        </p:xfrm>
        <a:graphic>
          <a:graphicData uri="http://schemas.openxmlformats.org/presentationml/2006/ole">
            <mc:AlternateContent xmlns:mc="http://schemas.openxmlformats.org/markup-compatibility/2006">
              <mc:Choice xmlns:v="urn:schemas-microsoft-com:vml" Requires="v">
                <p:oleObj name="Equation" r:id="rId6" imgW="545863" imgH="228501" progId="Equation.DSMT4">
                  <p:embed/>
                </p:oleObj>
              </mc:Choice>
              <mc:Fallback>
                <p:oleObj name="Equation" r:id="rId6" imgW="545863" imgH="228501" progId="Equation.DSMT4">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363" y="2005013"/>
                        <a:ext cx="15843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TextBox 11">
            <a:extLst>
              <a:ext uri="{FF2B5EF4-FFF2-40B4-BE49-F238E27FC236}">
                <a16:creationId xmlns:a16="http://schemas.microsoft.com/office/drawing/2014/main" id="{C857CC4C-0B15-AFEC-D620-65229771E1B0}"/>
              </a:ext>
            </a:extLst>
          </p:cNvPr>
          <p:cNvSpPr txBox="1">
            <a:spLocks noChangeArrowheads="1"/>
          </p:cNvSpPr>
          <p:nvPr/>
        </p:nvSpPr>
        <p:spPr bwMode="auto">
          <a:xfrm>
            <a:off x="1473200" y="219551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满足</a:t>
            </a:r>
          </a:p>
        </p:txBody>
      </p:sp>
      <p:sp>
        <p:nvSpPr>
          <p:cNvPr id="24586" name="TextBox 12">
            <a:extLst>
              <a:ext uri="{FF2B5EF4-FFF2-40B4-BE49-F238E27FC236}">
                <a16:creationId xmlns:a16="http://schemas.microsoft.com/office/drawing/2014/main" id="{32254F3A-653D-CEA4-3E71-E5F2CEAC1C40}"/>
              </a:ext>
            </a:extLst>
          </p:cNvPr>
          <p:cNvSpPr txBox="1">
            <a:spLocks noChangeArrowheads="1"/>
          </p:cNvSpPr>
          <p:nvPr/>
        </p:nvSpPr>
        <p:spPr bwMode="auto">
          <a:xfrm>
            <a:off x="3849688" y="21955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或</a:t>
            </a:r>
          </a:p>
        </p:txBody>
      </p:sp>
      <p:sp>
        <p:nvSpPr>
          <p:cNvPr id="19469" name="TextBox 14">
            <a:extLst>
              <a:ext uri="{FF2B5EF4-FFF2-40B4-BE49-F238E27FC236}">
                <a16:creationId xmlns:a16="http://schemas.microsoft.com/office/drawing/2014/main" id="{D3790A6E-F214-5768-6E7C-3ADC66A80AA3}"/>
              </a:ext>
            </a:extLst>
          </p:cNvPr>
          <p:cNvSpPr txBox="1">
            <a:spLocks noChangeArrowheads="1"/>
          </p:cNvSpPr>
          <p:nvPr/>
        </p:nvSpPr>
        <p:spPr bwMode="auto">
          <a:xfrm>
            <a:off x="458788" y="29241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a:t>
            </a:r>
          </a:p>
        </p:txBody>
      </p:sp>
      <p:graphicFrame>
        <p:nvGraphicFramePr>
          <p:cNvPr id="19470" name="对象 16">
            <a:extLst>
              <a:ext uri="{FF2B5EF4-FFF2-40B4-BE49-F238E27FC236}">
                <a16:creationId xmlns:a16="http://schemas.microsoft.com/office/drawing/2014/main" id="{32990FA9-F2DE-8AD0-DB64-12B8FF2F6834}"/>
              </a:ext>
            </a:extLst>
          </p:cNvPr>
          <p:cNvGraphicFramePr>
            <a:graphicFrameLocks noChangeAspect="1"/>
          </p:cNvGraphicFramePr>
          <p:nvPr/>
        </p:nvGraphicFramePr>
        <p:xfrm>
          <a:off x="933450" y="2946400"/>
          <a:ext cx="320675" cy="419100"/>
        </p:xfrm>
        <a:graphic>
          <a:graphicData uri="http://schemas.openxmlformats.org/presentationml/2006/ole">
            <mc:AlternateContent xmlns:mc="http://schemas.openxmlformats.org/markup-compatibility/2006">
              <mc:Choice xmlns:v="urn:schemas-microsoft-com:vml" Requires="v">
                <p:oleObj name="Equation" r:id="rId8" imgW="164885" imgH="215619" progId="Equation.DSMT4">
                  <p:embed/>
                </p:oleObj>
              </mc:Choice>
              <mc:Fallback>
                <p:oleObj name="Equation" r:id="rId8" imgW="164885" imgH="215619" progId="Equation.DSMT4">
                  <p:embed/>
                  <p:pic>
                    <p:nvPicPr>
                      <p:cNvPr id="0" name="对象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3450" y="2946400"/>
                        <a:ext cx="320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1" name="TextBox 17">
            <a:extLst>
              <a:ext uri="{FF2B5EF4-FFF2-40B4-BE49-F238E27FC236}">
                <a16:creationId xmlns:a16="http://schemas.microsoft.com/office/drawing/2014/main" id="{9CCFA70C-F8E3-DDAC-8090-B0C4037FA250}"/>
              </a:ext>
            </a:extLst>
          </p:cNvPr>
          <p:cNvSpPr txBox="1">
            <a:spLocks noChangeArrowheads="1"/>
          </p:cNvSpPr>
          <p:nvPr/>
        </p:nvSpPr>
        <p:spPr bwMode="auto">
          <a:xfrm>
            <a:off x="1276350" y="2924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可表示成</a:t>
            </a:r>
          </a:p>
        </p:txBody>
      </p:sp>
      <p:graphicFrame>
        <p:nvGraphicFramePr>
          <p:cNvPr id="19" name="对象 18">
            <a:extLst>
              <a:ext uri="{FF2B5EF4-FFF2-40B4-BE49-F238E27FC236}">
                <a16:creationId xmlns:a16="http://schemas.microsoft.com/office/drawing/2014/main" id="{63536178-F68C-293C-658B-4E225CAC3AB2}"/>
              </a:ext>
            </a:extLst>
          </p:cNvPr>
          <p:cNvGraphicFramePr>
            <a:graphicFrameLocks noChangeAspect="1"/>
          </p:cNvGraphicFramePr>
          <p:nvPr/>
        </p:nvGraphicFramePr>
        <p:xfrm>
          <a:off x="2632075" y="2851150"/>
          <a:ext cx="3490913" cy="608013"/>
        </p:xfrm>
        <a:graphic>
          <a:graphicData uri="http://schemas.openxmlformats.org/presentationml/2006/ole">
            <mc:AlternateContent xmlns:mc="http://schemas.openxmlformats.org/markup-compatibility/2006">
              <mc:Choice xmlns:v="urn:schemas-microsoft-com:vml" Requires="v">
                <p:oleObj name="Equation" r:id="rId10" imgW="1459866" imgH="253890" progId="Equation.DSMT4">
                  <p:embed/>
                </p:oleObj>
              </mc:Choice>
              <mc:Fallback>
                <p:oleObj name="Equation" r:id="rId10" imgW="1459866" imgH="253890" progId="Equation.DSMT4">
                  <p:embed/>
                  <p:pic>
                    <p:nvPicPr>
                      <p:cNvPr id="0" name="对象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2075" y="2851150"/>
                        <a:ext cx="349091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3" name="TextBox 19">
            <a:extLst>
              <a:ext uri="{FF2B5EF4-FFF2-40B4-BE49-F238E27FC236}">
                <a16:creationId xmlns:a16="http://schemas.microsoft.com/office/drawing/2014/main" id="{24ED2DA3-456C-D409-3ABB-DB5A4F0FC836}"/>
              </a:ext>
            </a:extLst>
          </p:cNvPr>
          <p:cNvSpPr txBox="1">
            <a:spLocks noChangeArrowheads="1"/>
          </p:cNvSpPr>
          <p:nvPr/>
        </p:nvSpPr>
        <p:spPr bwMode="auto">
          <a:xfrm>
            <a:off x="471488" y="35306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其中</a:t>
            </a:r>
          </a:p>
        </p:txBody>
      </p:sp>
      <p:sp>
        <p:nvSpPr>
          <p:cNvPr id="24592" name="Text Box 23">
            <a:extLst>
              <a:ext uri="{FF2B5EF4-FFF2-40B4-BE49-F238E27FC236}">
                <a16:creationId xmlns:a16="http://schemas.microsoft.com/office/drawing/2014/main" id="{9C77FEC2-48E8-69A7-CD3D-C1A7C946BEFA}"/>
              </a:ext>
            </a:extLst>
          </p:cNvPr>
          <p:cNvSpPr txBox="1">
            <a:spLocks noChangeArrowheads="1"/>
          </p:cNvSpPr>
          <p:nvPr/>
        </p:nvSpPr>
        <p:spPr bwMode="auto">
          <a:xfrm>
            <a:off x="7451725" y="1468438"/>
            <a:ext cx="1922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为整数）</a:t>
            </a:r>
          </a:p>
        </p:txBody>
      </p:sp>
      <p:sp>
        <p:nvSpPr>
          <p:cNvPr id="19475" name="Text Box 23">
            <a:extLst>
              <a:ext uri="{FF2B5EF4-FFF2-40B4-BE49-F238E27FC236}">
                <a16:creationId xmlns:a16="http://schemas.microsoft.com/office/drawing/2014/main" id="{E2C81EB0-D025-75F3-DA04-FB3A15D781FC}"/>
              </a:ext>
            </a:extLst>
          </p:cNvPr>
          <p:cNvSpPr txBox="1">
            <a:spLocks noChangeArrowheads="1"/>
          </p:cNvSpPr>
          <p:nvPr/>
        </p:nvSpPr>
        <p:spPr bwMode="auto">
          <a:xfrm>
            <a:off x="6003925" y="2914650"/>
            <a:ext cx="1922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为整数）</a:t>
            </a:r>
          </a:p>
        </p:txBody>
      </p:sp>
      <p:graphicFrame>
        <p:nvGraphicFramePr>
          <p:cNvPr id="19476" name="对象 22">
            <a:extLst>
              <a:ext uri="{FF2B5EF4-FFF2-40B4-BE49-F238E27FC236}">
                <a16:creationId xmlns:a16="http://schemas.microsoft.com/office/drawing/2014/main" id="{319939D2-7F3E-E7D1-28F6-8F9EF36A19CD}"/>
              </a:ext>
            </a:extLst>
          </p:cNvPr>
          <p:cNvGraphicFramePr>
            <a:graphicFrameLocks noGrp="1" noChangeAspect="1"/>
          </p:cNvGraphicFramePr>
          <p:nvPr/>
        </p:nvGraphicFramePr>
        <p:xfrm>
          <a:off x="698500" y="4373563"/>
          <a:ext cx="3706813" cy="1647825"/>
        </p:xfrm>
        <a:graphic>
          <a:graphicData uri="http://schemas.openxmlformats.org/presentationml/2006/ole">
            <mc:AlternateContent xmlns:mc="http://schemas.openxmlformats.org/markup-compatibility/2006">
              <mc:Choice xmlns:v="urn:schemas-microsoft-com:vml" Requires="v">
                <p:oleObj name="Equation" r:id="rId12" imgW="2743200" imgH="1219200" progId="Equation.DSMT4">
                  <p:embed/>
                </p:oleObj>
              </mc:Choice>
              <mc:Fallback>
                <p:oleObj name="Equation" r:id="rId12" imgW="2743200" imgH="1219200" progId="Equation.DSMT4">
                  <p:embed/>
                  <p:pic>
                    <p:nvPicPr>
                      <p:cNvPr id="0" name="对象 22"/>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8500" y="4373563"/>
                        <a:ext cx="3706813"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7" name="对象 23">
            <a:extLst>
              <a:ext uri="{FF2B5EF4-FFF2-40B4-BE49-F238E27FC236}">
                <a16:creationId xmlns:a16="http://schemas.microsoft.com/office/drawing/2014/main" id="{27F05F27-3294-75FF-3CA6-7C3EF097866F}"/>
              </a:ext>
            </a:extLst>
          </p:cNvPr>
          <p:cNvGraphicFramePr>
            <a:graphicFrameLocks noChangeAspect="1"/>
          </p:cNvGraphicFramePr>
          <p:nvPr/>
        </p:nvGraphicFramePr>
        <p:xfrm>
          <a:off x="1195388" y="3465513"/>
          <a:ext cx="2206625" cy="590550"/>
        </p:xfrm>
        <a:graphic>
          <a:graphicData uri="http://schemas.openxmlformats.org/presentationml/2006/ole">
            <mc:AlternateContent xmlns:mc="http://schemas.openxmlformats.org/markup-compatibility/2006">
              <mc:Choice xmlns:v="urn:schemas-microsoft-com:vml" Requires="v">
                <p:oleObj name="Equation" r:id="rId14" imgW="1523339" imgH="406224" progId="Equation.DSMT4">
                  <p:embed/>
                </p:oleObj>
              </mc:Choice>
              <mc:Fallback>
                <p:oleObj name="Equation" r:id="rId14" imgW="1523339" imgH="406224" progId="Equation.DSMT4">
                  <p:embed/>
                  <p:pic>
                    <p:nvPicPr>
                      <p:cNvPr id="0" name="对象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95388" y="3465513"/>
                        <a:ext cx="22066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8" name="矩形 25">
            <a:extLst>
              <a:ext uri="{FF2B5EF4-FFF2-40B4-BE49-F238E27FC236}">
                <a16:creationId xmlns:a16="http://schemas.microsoft.com/office/drawing/2014/main" id="{621818D3-9EE8-C441-6365-56DC752FF69F}"/>
              </a:ext>
            </a:extLst>
          </p:cNvPr>
          <p:cNvSpPr>
            <a:spLocks noChangeArrowheads="1"/>
          </p:cNvSpPr>
          <p:nvPr/>
        </p:nvSpPr>
        <p:spPr bwMode="auto">
          <a:xfrm>
            <a:off x="3368675" y="35385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满足</a:t>
            </a:r>
          </a:p>
        </p:txBody>
      </p:sp>
      <p:graphicFrame>
        <p:nvGraphicFramePr>
          <p:cNvPr id="19479" name="对象 26">
            <a:extLst>
              <a:ext uri="{FF2B5EF4-FFF2-40B4-BE49-F238E27FC236}">
                <a16:creationId xmlns:a16="http://schemas.microsoft.com/office/drawing/2014/main" id="{88DA1B5A-19AB-F939-9561-93A83751FB9B}"/>
              </a:ext>
            </a:extLst>
          </p:cNvPr>
          <p:cNvGraphicFramePr>
            <a:graphicFrameLocks noChangeAspect="1"/>
          </p:cNvGraphicFramePr>
          <p:nvPr/>
        </p:nvGraphicFramePr>
        <p:xfrm>
          <a:off x="5314950" y="3429000"/>
          <a:ext cx="3114675" cy="3168650"/>
        </p:xfrm>
        <a:graphic>
          <a:graphicData uri="http://schemas.openxmlformats.org/presentationml/2006/ole">
            <mc:AlternateContent xmlns:mc="http://schemas.openxmlformats.org/markup-compatibility/2006">
              <mc:Choice xmlns:v="urn:schemas-microsoft-com:vml" Requires="v">
                <p:oleObj name="Equation" r:id="rId16" imgW="1447800" imgH="1473200" progId="Equation.DSMT4">
                  <p:embed/>
                </p:oleObj>
              </mc:Choice>
              <mc:Fallback>
                <p:oleObj name="Equation" r:id="rId16" imgW="1447800" imgH="1473200" progId="Equation.DSMT4">
                  <p:embed/>
                  <p:pic>
                    <p:nvPicPr>
                      <p:cNvPr id="0" name="对象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14950" y="3429000"/>
                        <a:ext cx="31146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0" name="TextBox 27">
            <a:extLst>
              <a:ext uri="{FF2B5EF4-FFF2-40B4-BE49-F238E27FC236}">
                <a16:creationId xmlns:a16="http://schemas.microsoft.com/office/drawing/2014/main" id="{8C390E85-0EA4-B1A3-0083-7AB81715B519}"/>
              </a:ext>
            </a:extLst>
          </p:cNvPr>
          <p:cNvSpPr txBox="1">
            <a:spLocks noChangeArrowheads="1"/>
          </p:cNvSpPr>
          <p:nvPr/>
        </p:nvSpPr>
        <p:spPr bwMode="auto">
          <a:xfrm>
            <a:off x="4637088" y="47672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p:bldP spid="19471" grpId="0"/>
      <p:bldP spid="19473" grpId="0"/>
      <p:bldP spid="19475" grpId="0"/>
      <p:bldP spid="19478" grpId="0"/>
      <p:bldP spid="194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2EF2095E-8637-32C1-D206-D5F6D24ADC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8EA17F7-7E04-41AF-9486-AABE042347DD}"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9</a:t>
            </a:fld>
            <a:endParaRPr lang="en-US" altLang="zh-CN" sz="1200" b="1">
              <a:latin typeface="微软雅黑" panose="020B0503020204020204" pitchFamily="34" charset="-122"/>
              <a:ea typeface="微软雅黑" panose="020B0503020204020204" pitchFamily="34" charset="-122"/>
            </a:endParaRPr>
          </a:p>
        </p:txBody>
      </p:sp>
      <p:sp>
        <p:nvSpPr>
          <p:cNvPr id="25603" name="Rectangle 24">
            <a:extLst>
              <a:ext uri="{FF2B5EF4-FFF2-40B4-BE49-F238E27FC236}">
                <a16:creationId xmlns:a16="http://schemas.microsoft.com/office/drawing/2014/main" id="{A2020855-391A-4324-0B34-C7E2BBABBD71}"/>
              </a:ext>
            </a:extLst>
          </p:cNvPr>
          <p:cNvSpPr>
            <a:spLocks noChangeArrowheads="1"/>
          </p:cNvSpPr>
          <p:nvPr/>
        </p:nvSpPr>
        <p:spPr bwMode="auto">
          <a:xfrm>
            <a:off x="1081088" y="260350"/>
            <a:ext cx="69834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倒格矢和倒格子</a:t>
            </a:r>
          </a:p>
        </p:txBody>
      </p:sp>
      <p:sp>
        <p:nvSpPr>
          <p:cNvPr id="25604" name="矩形 5">
            <a:extLst>
              <a:ext uri="{FF2B5EF4-FFF2-40B4-BE49-F238E27FC236}">
                <a16:creationId xmlns:a16="http://schemas.microsoft.com/office/drawing/2014/main" id="{3D87905B-6CFC-CAE3-C7DB-07E776F625D1}"/>
              </a:ext>
            </a:extLst>
          </p:cNvPr>
          <p:cNvSpPr>
            <a:spLocks noChangeArrowheads="1"/>
          </p:cNvSpPr>
          <p:nvPr/>
        </p:nvSpPr>
        <p:spPr bwMode="auto">
          <a:xfrm>
            <a:off x="539750" y="1244600"/>
            <a:ext cx="3878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对布拉菲格子中所有格矢量</a:t>
            </a:r>
          </a:p>
        </p:txBody>
      </p:sp>
      <p:graphicFrame>
        <p:nvGraphicFramePr>
          <p:cNvPr id="25605" name="对象 6">
            <a:extLst>
              <a:ext uri="{FF2B5EF4-FFF2-40B4-BE49-F238E27FC236}">
                <a16:creationId xmlns:a16="http://schemas.microsoft.com/office/drawing/2014/main" id="{D200267F-77E1-D908-BC9E-0EA43BBF8050}"/>
              </a:ext>
            </a:extLst>
          </p:cNvPr>
          <p:cNvGraphicFramePr>
            <a:graphicFrameLocks noChangeAspect="1"/>
          </p:cNvGraphicFramePr>
          <p:nvPr/>
        </p:nvGraphicFramePr>
        <p:xfrm>
          <a:off x="4378325" y="1231900"/>
          <a:ext cx="387350" cy="485775"/>
        </p:xfrm>
        <a:graphic>
          <a:graphicData uri="http://schemas.openxmlformats.org/presentationml/2006/ole">
            <mc:AlternateContent xmlns:mc="http://schemas.openxmlformats.org/markup-compatibility/2006">
              <mc:Choice xmlns:v="urn:schemas-microsoft-com:vml" Requires="v">
                <p:oleObj name="Equation" r:id="rId2" imgW="203024" imgH="253780" progId="Equation.DSMT4">
                  <p:embed/>
                </p:oleObj>
              </mc:Choice>
              <mc:Fallback>
                <p:oleObj name="Equation" r:id="rId2" imgW="203024" imgH="253780" progId="Equation.DSMT4">
                  <p:embed/>
                  <p:pic>
                    <p:nvPicPr>
                      <p:cNvPr id="0"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25" y="1231900"/>
                        <a:ext cx="3873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对象 7">
            <a:extLst>
              <a:ext uri="{FF2B5EF4-FFF2-40B4-BE49-F238E27FC236}">
                <a16:creationId xmlns:a16="http://schemas.microsoft.com/office/drawing/2014/main" id="{FBBCF4CF-7AC8-4F3E-C140-95159F4E5ABA}"/>
              </a:ext>
            </a:extLst>
          </p:cNvPr>
          <p:cNvGraphicFramePr>
            <a:graphicFrameLocks noChangeAspect="1"/>
          </p:cNvGraphicFramePr>
          <p:nvPr/>
        </p:nvGraphicFramePr>
        <p:xfrm>
          <a:off x="5435600" y="1052513"/>
          <a:ext cx="1731963" cy="652462"/>
        </p:xfrm>
        <a:graphic>
          <a:graphicData uri="http://schemas.openxmlformats.org/presentationml/2006/ole">
            <mc:AlternateContent xmlns:mc="http://schemas.openxmlformats.org/markup-compatibility/2006">
              <mc:Choice xmlns:v="urn:schemas-microsoft-com:vml" Requires="v">
                <p:oleObj name="Equation" r:id="rId4" imgW="596900" imgH="228600" progId="Equation.DSMT4">
                  <p:embed/>
                </p:oleObj>
              </mc:Choice>
              <mc:Fallback>
                <p:oleObj name="Equation" r:id="rId4" imgW="596900" imgH="228600" progId="Equation.DSMT4">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1052513"/>
                        <a:ext cx="173196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TextBox 8">
            <a:extLst>
              <a:ext uri="{FF2B5EF4-FFF2-40B4-BE49-F238E27FC236}">
                <a16:creationId xmlns:a16="http://schemas.microsoft.com/office/drawing/2014/main" id="{8897B27C-AA21-C8EA-5266-53E253C17FFF}"/>
              </a:ext>
            </a:extLst>
          </p:cNvPr>
          <p:cNvSpPr txBox="1">
            <a:spLocks noChangeArrowheads="1"/>
          </p:cNvSpPr>
          <p:nvPr/>
        </p:nvSpPr>
        <p:spPr bwMode="auto">
          <a:xfrm>
            <a:off x="4716463" y="1244600"/>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满足</a:t>
            </a:r>
          </a:p>
        </p:txBody>
      </p:sp>
      <p:sp>
        <p:nvSpPr>
          <p:cNvPr id="25608" name="TextBox 9">
            <a:extLst>
              <a:ext uri="{FF2B5EF4-FFF2-40B4-BE49-F238E27FC236}">
                <a16:creationId xmlns:a16="http://schemas.microsoft.com/office/drawing/2014/main" id="{205788B6-ED0D-59B1-A30F-92AC79CC43D1}"/>
              </a:ext>
            </a:extLst>
          </p:cNvPr>
          <p:cNvSpPr txBox="1">
            <a:spLocks noChangeArrowheads="1"/>
          </p:cNvSpPr>
          <p:nvPr/>
        </p:nvSpPr>
        <p:spPr bwMode="auto">
          <a:xfrm>
            <a:off x="546100" y="172085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的全部矢量</a:t>
            </a:r>
          </a:p>
        </p:txBody>
      </p:sp>
      <p:graphicFrame>
        <p:nvGraphicFramePr>
          <p:cNvPr id="25609" name="对象 10">
            <a:extLst>
              <a:ext uri="{FF2B5EF4-FFF2-40B4-BE49-F238E27FC236}">
                <a16:creationId xmlns:a16="http://schemas.microsoft.com/office/drawing/2014/main" id="{D393D1AC-E37B-CB68-92AB-4971F7EE1010}"/>
              </a:ext>
            </a:extLst>
          </p:cNvPr>
          <p:cNvGraphicFramePr>
            <a:graphicFrameLocks noChangeAspect="1"/>
          </p:cNvGraphicFramePr>
          <p:nvPr/>
        </p:nvGraphicFramePr>
        <p:xfrm>
          <a:off x="2208213" y="1693863"/>
          <a:ext cx="419100" cy="493712"/>
        </p:xfrm>
        <a:graphic>
          <a:graphicData uri="http://schemas.openxmlformats.org/presentationml/2006/ole">
            <mc:AlternateContent xmlns:mc="http://schemas.openxmlformats.org/markup-compatibility/2006">
              <mc:Choice xmlns:v="urn:schemas-microsoft-com:vml" Requires="v">
                <p:oleObj name="Equation" r:id="rId6" imgW="215713" imgH="253780" progId="Equation.DSMT4">
                  <p:embed/>
                </p:oleObj>
              </mc:Choice>
              <mc:Fallback>
                <p:oleObj name="Equation" r:id="rId6" imgW="215713" imgH="253780" progId="Equation.DSMT4">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213" y="1693863"/>
                        <a:ext cx="4191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TextBox 11">
            <a:extLst>
              <a:ext uri="{FF2B5EF4-FFF2-40B4-BE49-F238E27FC236}">
                <a16:creationId xmlns:a16="http://schemas.microsoft.com/office/drawing/2014/main" id="{61D01371-192B-CCC3-AB15-5A41A651E814}"/>
              </a:ext>
            </a:extLst>
          </p:cNvPr>
          <p:cNvSpPr txBox="1">
            <a:spLocks noChangeArrowheads="1"/>
          </p:cNvSpPr>
          <p:nvPr/>
        </p:nvSpPr>
        <p:spPr bwMode="auto">
          <a:xfrm>
            <a:off x="2547938" y="1703388"/>
            <a:ext cx="5724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的端点也构成了一个</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布拉菲点阵（格子）</a:t>
            </a:r>
          </a:p>
        </p:txBody>
      </p:sp>
      <p:graphicFrame>
        <p:nvGraphicFramePr>
          <p:cNvPr id="15" name="表格 14">
            <a:extLst>
              <a:ext uri="{FF2B5EF4-FFF2-40B4-BE49-F238E27FC236}">
                <a16:creationId xmlns:a16="http://schemas.microsoft.com/office/drawing/2014/main" id="{F89888A2-DA56-79A6-9AB3-00B34EBD8534}"/>
              </a:ext>
            </a:extLst>
          </p:cNvPr>
          <p:cNvGraphicFramePr>
            <a:graphicFrameLocks noGrp="1"/>
          </p:cNvGraphicFramePr>
          <p:nvPr/>
        </p:nvGraphicFramePr>
        <p:xfrm>
          <a:off x="287524" y="2852936"/>
          <a:ext cx="8568952" cy="3161144"/>
        </p:xfrm>
        <a:graphic>
          <a:graphicData uri="http://schemas.openxmlformats.org/drawingml/2006/table">
            <a:tbl>
              <a:tblPr firstRow="1" bandRow="1">
                <a:tableStyleId>{5C22544A-7EE6-4342-B048-85BDC9FD1C3A}</a:tableStyleId>
              </a:tblPr>
              <a:tblGrid>
                <a:gridCol w="4284476">
                  <a:extLst>
                    <a:ext uri="{9D8B030D-6E8A-4147-A177-3AD203B41FA5}">
                      <a16:colId xmlns:a16="http://schemas.microsoft.com/office/drawing/2014/main" val="20000"/>
                    </a:ext>
                  </a:extLst>
                </a:gridCol>
                <a:gridCol w="4284476">
                  <a:extLst>
                    <a:ext uri="{9D8B030D-6E8A-4147-A177-3AD203B41FA5}">
                      <a16:colId xmlns:a16="http://schemas.microsoft.com/office/drawing/2014/main" val="20001"/>
                    </a:ext>
                  </a:extLst>
                </a:gridCol>
              </a:tblGrid>
              <a:tr h="7902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正格子</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倒格子</a:t>
                      </a:r>
                    </a:p>
                  </a:txBody>
                  <a:tcPr anchor="ctr"/>
                </a:tc>
                <a:extLst>
                  <a:ext uri="{0D108BD9-81ED-4DB2-BD59-A6C34878D82A}">
                    <a16:rowId xmlns:a16="http://schemas.microsoft.com/office/drawing/2014/main" val="10000"/>
                  </a:ext>
                </a:extLst>
              </a:tr>
              <a:tr h="790286">
                <a:tc>
                  <a:txBody>
                    <a:bodyPr/>
                    <a:lstStyle/>
                    <a:p>
                      <a:endParaRPr lang="zh-CN" dirty="0"/>
                    </a:p>
                  </a:txBody>
                  <a:tcPr anchor="ctr">
                    <a:blipFill rotWithShape="1">
                      <a:blip r:embed="rId8"/>
                      <a:stretch>
                        <a:fillRect t="-100000" r="-100000" b="-199231"/>
                      </a:stretch>
                    </a:blipFill>
                  </a:tcPr>
                </a:tc>
                <a:tc>
                  <a:txBody>
                    <a:bodyPr/>
                    <a:lstStyle/>
                    <a:p>
                      <a:endParaRPr lang="zh-CN" dirty="0"/>
                    </a:p>
                  </a:txBody>
                  <a:tcPr anchor="ctr">
                    <a:blipFill rotWithShape="1">
                      <a:blip r:embed="rId8"/>
                      <a:stretch>
                        <a:fillRect l="-100000" t="-100000" b="-199231"/>
                      </a:stretch>
                    </a:blipFill>
                  </a:tcPr>
                </a:tc>
                <a:extLst>
                  <a:ext uri="{0D108BD9-81ED-4DB2-BD59-A6C34878D82A}">
                    <a16:rowId xmlns:a16="http://schemas.microsoft.com/office/drawing/2014/main" val="10001"/>
                  </a:ext>
                </a:extLst>
              </a:tr>
              <a:tr h="790286">
                <a:tc>
                  <a:txBody>
                    <a:bodyPr/>
                    <a:lstStyle/>
                    <a:p>
                      <a:endParaRPr lang="zh-CN" dirty="0"/>
                    </a:p>
                  </a:txBody>
                  <a:tcPr anchor="ctr">
                    <a:blipFill rotWithShape="1">
                      <a:blip r:embed="rId8"/>
                      <a:stretch>
                        <a:fillRect t="-201550" r="-100000" b="-100775"/>
                      </a:stretch>
                    </a:blipFill>
                  </a:tcPr>
                </a:tc>
                <a:tc>
                  <a:txBody>
                    <a:bodyPr/>
                    <a:lstStyle/>
                    <a:p>
                      <a:endParaRPr lang="zh-CN" dirty="0"/>
                    </a:p>
                  </a:txBody>
                  <a:tcPr anchor="ctr">
                    <a:blipFill rotWithShape="1">
                      <a:blip r:embed="rId8"/>
                      <a:stretch>
                        <a:fillRect l="-100000" t="-201550" b="-100775"/>
                      </a:stretch>
                    </a:blipFill>
                  </a:tcPr>
                </a:tc>
                <a:extLst>
                  <a:ext uri="{0D108BD9-81ED-4DB2-BD59-A6C34878D82A}">
                    <a16:rowId xmlns:a16="http://schemas.microsoft.com/office/drawing/2014/main" val="10002"/>
                  </a:ext>
                </a:extLst>
              </a:tr>
              <a:tr h="790286">
                <a:tc>
                  <a:txBody>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量纲：长度</a:t>
                      </a:r>
                    </a:p>
                  </a:txBody>
                  <a:tcPr anchor="ctr"/>
                </a:tc>
                <a:tc>
                  <a:txBody>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量纲：</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长度</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aseline="30000"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
        <p:nvSpPr>
          <p:cNvPr id="25612" name="TextBox 15">
            <a:extLst>
              <a:ext uri="{FF2B5EF4-FFF2-40B4-BE49-F238E27FC236}">
                <a16:creationId xmlns:a16="http://schemas.microsoft.com/office/drawing/2014/main" id="{E43B8565-761E-C803-4611-224DB0C58255}"/>
              </a:ext>
            </a:extLst>
          </p:cNvPr>
          <p:cNvSpPr txBox="1">
            <a:spLocks noChangeArrowheads="1"/>
          </p:cNvSpPr>
          <p:nvPr/>
        </p:nvSpPr>
        <p:spPr bwMode="auto">
          <a:xfrm>
            <a:off x="539750" y="2174875"/>
            <a:ext cx="387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称其为</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倒格子（倒易点阵）</a:t>
            </a:r>
          </a:p>
        </p:txBody>
      </p:sp>
      <p:sp>
        <p:nvSpPr>
          <p:cNvPr id="4" name="矩形 3">
            <a:extLst>
              <a:ext uri="{FF2B5EF4-FFF2-40B4-BE49-F238E27FC236}">
                <a16:creationId xmlns:a16="http://schemas.microsoft.com/office/drawing/2014/main" id="{DE715DC4-47D2-3B40-F9B0-B1DAA6553114}"/>
              </a:ext>
            </a:extLst>
          </p:cNvPr>
          <p:cNvSpPr/>
          <p:nvPr/>
        </p:nvSpPr>
        <p:spPr>
          <a:xfrm>
            <a:off x="5580063" y="4681538"/>
            <a:ext cx="3024187" cy="368300"/>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5614" name="图片 2">
            <a:extLst>
              <a:ext uri="{FF2B5EF4-FFF2-40B4-BE49-F238E27FC236}">
                <a16:creationId xmlns:a16="http://schemas.microsoft.com/office/drawing/2014/main" id="{B9189D74-9D2D-02E1-A873-2A5B37BE20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525" y="4651375"/>
            <a:ext cx="24479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87F495D-A06D-E247-560A-C587BBDC11BE}"/>
              </a:ext>
            </a:extLst>
          </p:cNvPr>
          <p:cNvSpPr/>
          <p:nvPr/>
        </p:nvSpPr>
        <p:spPr>
          <a:xfrm>
            <a:off x="1349375" y="4651375"/>
            <a:ext cx="3024188" cy="369888"/>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5616" name="图片 6">
            <a:extLst>
              <a:ext uri="{FF2B5EF4-FFF2-40B4-BE49-F238E27FC236}">
                <a16:creationId xmlns:a16="http://schemas.microsoft.com/office/drawing/2014/main" id="{133ACC77-450F-D1CD-4D86-9ACED92E7B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0" y="4649788"/>
            <a:ext cx="2447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BE9FCDBA-0263-FF8C-FE18-05BAFA93979E}"/>
              </a:ext>
            </a:extLst>
          </p:cNvPr>
          <p:cNvSpPr/>
          <p:nvPr/>
        </p:nvSpPr>
        <p:spPr>
          <a:xfrm>
            <a:off x="1908175" y="3863975"/>
            <a:ext cx="2527300" cy="368300"/>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25618" name="对象 9">
            <a:extLst>
              <a:ext uri="{FF2B5EF4-FFF2-40B4-BE49-F238E27FC236}">
                <a16:creationId xmlns:a16="http://schemas.microsoft.com/office/drawing/2014/main" id="{3B5C23B7-76FC-A610-EBBE-155230506B73}"/>
              </a:ext>
            </a:extLst>
          </p:cNvPr>
          <p:cNvGraphicFramePr>
            <a:graphicFrameLocks noChangeAspect="1"/>
          </p:cNvGraphicFramePr>
          <p:nvPr/>
        </p:nvGraphicFramePr>
        <p:xfrm>
          <a:off x="2051050" y="3709988"/>
          <a:ext cx="1349375" cy="571500"/>
        </p:xfrm>
        <a:graphic>
          <a:graphicData uri="http://schemas.openxmlformats.org/presentationml/2006/ole">
            <mc:AlternateContent xmlns:mc="http://schemas.openxmlformats.org/markup-compatibility/2006">
              <mc:Choice xmlns:v="urn:schemas-microsoft-com:vml" Requires="v">
                <p:oleObj name="Equation" r:id="rId11" imgW="596641" imgH="253890" progId="Equation.DSMT4">
                  <p:embed/>
                </p:oleObj>
              </mc:Choice>
              <mc:Fallback>
                <p:oleObj name="Equation" r:id="rId11" imgW="596641" imgH="253890" progId="Equation.DSMT4">
                  <p:embed/>
                  <p:pic>
                    <p:nvPicPr>
                      <p:cNvPr id="0" name="对象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709988"/>
                        <a:ext cx="1349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a:extLst>
              <a:ext uri="{FF2B5EF4-FFF2-40B4-BE49-F238E27FC236}">
                <a16:creationId xmlns:a16="http://schemas.microsoft.com/office/drawing/2014/main" id="{1361F14E-37E2-F0A5-4912-4CCB3F581CC2}"/>
              </a:ext>
            </a:extLst>
          </p:cNvPr>
          <p:cNvSpPr/>
          <p:nvPr/>
        </p:nvSpPr>
        <p:spPr>
          <a:xfrm>
            <a:off x="6097588" y="3848100"/>
            <a:ext cx="2527300" cy="369888"/>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25620" name="对象 13">
            <a:extLst>
              <a:ext uri="{FF2B5EF4-FFF2-40B4-BE49-F238E27FC236}">
                <a16:creationId xmlns:a16="http://schemas.microsoft.com/office/drawing/2014/main" id="{A02C1A5D-EABB-B5EC-5FEF-67301E9C0AB3}"/>
              </a:ext>
            </a:extLst>
          </p:cNvPr>
          <p:cNvGraphicFramePr>
            <a:graphicFrameLocks noChangeAspect="1"/>
          </p:cNvGraphicFramePr>
          <p:nvPr/>
        </p:nvGraphicFramePr>
        <p:xfrm>
          <a:off x="6378575" y="3697288"/>
          <a:ext cx="1425575" cy="608012"/>
        </p:xfrm>
        <a:graphic>
          <a:graphicData uri="http://schemas.openxmlformats.org/presentationml/2006/ole">
            <mc:AlternateContent xmlns:mc="http://schemas.openxmlformats.org/markup-compatibility/2006">
              <mc:Choice xmlns:v="urn:schemas-microsoft-com:vml" Requires="v">
                <p:oleObj name="Equation" r:id="rId13" imgW="596641" imgH="253890" progId="Equation.DSMT4">
                  <p:embed/>
                </p:oleObj>
              </mc:Choice>
              <mc:Fallback>
                <p:oleObj name="Equation" r:id="rId13" imgW="596641" imgH="253890" progId="Equation.DSMT4">
                  <p:embed/>
                  <p:pic>
                    <p:nvPicPr>
                      <p:cNvPr id="0"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8575" y="3697288"/>
                        <a:ext cx="1425575"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9740</TotalTime>
  <Words>3161</Words>
  <Application>Microsoft Office PowerPoint</Application>
  <PresentationFormat>On-screen Show (4:3)</PresentationFormat>
  <Paragraphs>414</Paragraphs>
  <Slides>53</Slides>
  <Notes>4</Notes>
  <HiddenSlides>0</HiddenSlides>
  <MMClips>1</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5</vt:i4>
      </vt:variant>
      <vt:variant>
        <vt:lpstr>Slide Titles</vt:lpstr>
      </vt:variant>
      <vt:variant>
        <vt:i4>53</vt:i4>
      </vt:variant>
    </vt:vector>
  </HeadingPairs>
  <TitlesOfParts>
    <vt:vector size="67" baseType="lpstr">
      <vt:lpstr>Arial</vt:lpstr>
      <vt:lpstr>宋体</vt:lpstr>
      <vt:lpstr>Calibri</vt:lpstr>
      <vt:lpstr>楷体_GB2312</vt:lpstr>
      <vt:lpstr>微软雅黑</vt:lpstr>
      <vt:lpstr>Times New Roman</vt:lpstr>
      <vt:lpstr>Symbol</vt:lpstr>
      <vt:lpstr>Wingdings</vt:lpstr>
      <vt:lpstr>Office 主题</vt:lpstr>
      <vt:lpstr>公式</vt:lpstr>
      <vt:lpstr>Equation</vt:lpstr>
      <vt:lpstr>MathType 6.0 Equation</vt:lpstr>
      <vt:lpstr>MathType 7.0 Equation</vt:lpstr>
      <vt:lpstr>Microsoft 公式 3.0</vt:lpstr>
      <vt:lpstr>教学实验</vt:lpstr>
      <vt:lpstr>球棍模型实验安排</vt:lpstr>
      <vt:lpstr>复习</vt:lpstr>
      <vt:lpstr>复习</vt:lpstr>
      <vt:lpstr>本章主要内容</vt:lpstr>
      <vt:lpstr>1.3 倒格子（reciprocal lattice）  教材P22-26</vt:lpstr>
      <vt:lpstr>PowerPoint Presentation</vt:lpstr>
      <vt:lpstr>PowerPoint Presentation</vt:lpstr>
      <vt:lpstr>PowerPoint Presentation</vt:lpstr>
      <vt:lpstr>PowerPoint Presentation</vt:lpstr>
      <vt:lpstr>互动环节</vt:lpstr>
      <vt:lpstr>PowerPoint Presentation</vt:lpstr>
      <vt:lpstr>PowerPoint Presentation</vt:lpstr>
      <vt:lpstr>倒格子与正格子之间的关系</vt:lpstr>
      <vt:lpstr>倒格子与正格子之间的关系</vt:lpstr>
      <vt:lpstr>倒格子与正格子之间的关系</vt:lpstr>
      <vt:lpstr>布里渊区（Brillouin zone）</vt:lpstr>
      <vt:lpstr>简单立方晶格的基矢和原胞</vt:lpstr>
      <vt:lpstr>简单立方晶格的倒格子</vt:lpstr>
      <vt:lpstr>体心立方的原胞和基矢</vt:lpstr>
      <vt:lpstr>体心立方晶格的倒格子</vt:lpstr>
      <vt:lpstr>面心立方的原胞和基矢</vt:lpstr>
      <vt:lpstr>面心立方晶格的倒格子</vt:lpstr>
      <vt:lpstr>布里渊区的常见对称点和对称轴</vt:lpstr>
      <vt:lpstr>本章主要内容</vt:lpstr>
      <vt:lpstr>1.4 晶体的X射线衍射 （X-ray diffraction）  教材P26-29</vt:lpstr>
      <vt:lpstr>晶格衍射</vt:lpstr>
      <vt:lpstr>X射线介绍</vt:lpstr>
      <vt:lpstr>X射线衍射理论</vt:lpstr>
      <vt:lpstr>PowerPoint Presentation</vt:lpstr>
      <vt:lpstr>简单立方晶格衍射的代数表达 —布拉格公式</vt:lpstr>
      <vt:lpstr>劳埃方程与布拉格公式等价</vt:lpstr>
      <vt:lpstr>体心立方和面心立方的X射线衍射</vt:lpstr>
      <vt:lpstr>体心立方和面心立方的X射线衍射</vt:lpstr>
      <vt:lpstr>消光的晶面反射解释</vt:lpstr>
      <vt:lpstr>关于倒格子取法的说明</vt:lpstr>
      <vt:lpstr>典型的X射线衍射(XRD)曲线</vt:lpstr>
      <vt:lpstr>XRD视频</vt:lpstr>
      <vt:lpstr>PowerPoint Presentation</vt:lpstr>
      <vt:lpstr>PowerPoint Presentation</vt:lpstr>
      <vt:lpstr>中子衍射（neutron diffraction）</vt:lpstr>
      <vt:lpstr>电子衍射（electron diffraction）</vt:lpstr>
      <vt:lpstr>本章主要内容</vt:lpstr>
      <vt:lpstr>1.5 晶体中的缺陷（Defect）</vt:lpstr>
      <vt:lpstr>PowerPoint Presentation</vt:lpstr>
      <vt:lpstr>点缺陷——杂质原子</vt:lpstr>
      <vt:lpstr>PowerPoint Presentation</vt:lpstr>
      <vt:lpstr>PowerPoint Presentation</vt:lpstr>
      <vt:lpstr>PowerPoint Presentation</vt:lpstr>
      <vt:lpstr>GaN材料中的位错</vt:lpstr>
      <vt:lpstr>PowerPoint Presentation</vt:lpstr>
      <vt:lpstr>PowerPoint Presentation</vt:lpstr>
      <vt:lpstr>需要掌握的知识点</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 固体物理与电子技术革命</dc:title>
  <dc:creator>User</dc:creator>
  <cp:lastModifiedBy>Man Fong Lio</cp:lastModifiedBy>
  <cp:revision>1460</cp:revision>
  <dcterms:created xsi:type="dcterms:W3CDTF">2007-09-11T03:13:43Z</dcterms:created>
  <dcterms:modified xsi:type="dcterms:W3CDTF">2024-05-26T06:30:55Z</dcterms:modified>
</cp:coreProperties>
</file>