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55"/>
  </p:notesMasterIdLst>
  <p:handoutMasterIdLst>
    <p:handoutMasterId r:id="rId56"/>
  </p:handoutMasterIdLst>
  <p:sldIdLst>
    <p:sldId id="803" r:id="rId2"/>
    <p:sldId id="442" r:id="rId3"/>
    <p:sldId id="684" r:id="rId4"/>
    <p:sldId id="760" r:id="rId5"/>
    <p:sldId id="685" r:id="rId6"/>
    <p:sldId id="686" r:id="rId7"/>
    <p:sldId id="687" r:id="rId8"/>
    <p:sldId id="849" r:id="rId9"/>
    <p:sldId id="761" r:id="rId10"/>
    <p:sldId id="693" r:id="rId11"/>
    <p:sldId id="759" r:id="rId12"/>
    <p:sldId id="764" r:id="rId13"/>
    <p:sldId id="762" r:id="rId14"/>
    <p:sldId id="738" r:id="rId15"/>
    <p:sldId id="766" r:id="rId16"/>
    <p:sldId id="765" r:id="rId17"/>
    <p:sldId id="739" r:id="rId18"/>
    <p:sldId id="741" r:id="rId19"/>
    <p:sldId id="767" r:id="rId20"/>
    <p:sldId id="847" r:id="rId21"/>
    <p:sldId id="837" r:id="rId22"/>
    <p:sldId id="838" r:id="rId23"/>
    <p:sldId id="839" r:id="rId24"/>
    <p:sldId id="742" r:id="rId25"/>
    <p:sldId id="840" r:id="rId26"/>
    <p:sldId id="743" r:id="rId27"/>
    <p:sldId id="744" r:id="rId28"/>
    <p:sldId id="745" r:id="rId29"/>
    <p:sldId id="746" r:id="rId30"/>
    <p:sldId id="747" r:id="rId31"/>
    <p:sldId id="749" r:id="rId32"/>
    <p:sldId id="748" r:id="rId33"/>
    <p:sldId id="750" r:id="rId34"/>
    <p:sldId id="751" r:id="rId35"/>
    <p:sldId id="852" r:id="rId36"/>
    <p:sldId id="768" r:id="rId37"/>
    <p:sldId id="813" r:id="rId38"/>
    <p:sldId id="804" r:id="rId39"/>
    <p:sldId id="828" r:id="rId40"/>
    <p:sldId id="836" r:id="rId41"/>
    <p:sldId id="830" r:id="rId42"/>
    <p:sldId id="832" r:id="rId43"/>
    <p:sldId id="834" r:id="rId44"/>
    <p:sldId id="825" r:id="rId45"/>
    <p:sldId id="829" r:id="rId46"/>
    <p:sldId id="841" r:id="rId47"/>
    <p:sldId id="853" r:id="rId48"/>
    <p:sldId id="845" r:id="rId49"/>
    <p:sldId id="846" r:id="rId50"/>
    <p:sldId id="848" r:id="rId51"/>
    <p:sldId id="816" r:id="rId52"/>
    <p:sldId id="737" r:id="rId53"/>
    <p:sldId id="850" r:id="rId54"/>
  </p:sldIdLst>
  <p:sldSz cx="9144000" cy="6858000" type="screen4x3"/>
  <p:notesSz cx="10234613" cy="70993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pos="288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0000"/>
    <a:srgbClr val="FFCCFF"/>
    <a:srgbClr val="CCEC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78" autoAdjust="0"/>
    <p:restoredTop sz="85896" autoAdjust="0"/>
  </p:normalViewPr>
  <p:slideViewPr>
    <p:cSldViewPr>
      <p:cViewPr varScale="1">
        <p:scale>
          <a:sx n="72" d="100"/>
          <a:sy n="72" d="100"/>
        </p:scale>
        <p:origin x="1176" y="53"/>
      </p:cViewPr>
      <p:guideLst>
        <p:guide pos="2880"/>
        <p:guide orient="horz" pos="216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09984C0E-BF73-2268-1C36-6B99A32382A3}"/>
              </a:ext>
            </a:extLst>
          </p:cNvPr>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367619" name="Rectangle 3">
            <a:extLst>
              <a:ext uri="{FF2B5EF4-FFF2-40B4-BE49-F238E27FC236}">
                <a16:creationId xmlns:a16="http://schemas.microsoft.com/office/drawing/2014/main" id="{88951865-685D-6D0B-B541-5C10A669055A}"/>
              </a:ext>
            </a:extLst>
          </p:cNvPr>
          <p:cNvSpPr>
            <a:spLocks noGrp="1" noChangeArrowheads="1"/>
          </p:cNvSpPr>
          <p:nvPr>
            <p:ph type="dt" sz="quarter" idx="1"/>
          </p:nvPr>
        </p:nvSpPr>
        <p:spPr bwMode="auto">
          <a:xfrm>
            <a:off x="5797550" y="0"/>
            <a:ext cx="4435475" cy="354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67620" name="Rectangle 4">
            <a:extLst>
              <a:ext uri="{FF2B5EF4-FFF2-40B4-BE49-F238E27FC236}">
                <a16:creationId xmlns:a16="http://schemas.microsoft.com/office/drawing/2014/main" id="{9FD56202-EFFE-F616-78D6-B464E3DBEFCE}"/>
              </a:ext>
            </a:extLst>
          </p:cNvPr>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367621" name="Rectangle 5">
            <a:extLst>
              <a:ext uri="{FF2B5EF4-FFF2-40B4-BE49-F238E27FC236}">
                <a16:creationId xmlns:a16="http://schemas.microsoft.com/office/drawing/2014/main" id="{582C08B0-D06D-E034-7498-F4DE3878B6D0}"/>
              </a:ext>
            </a:extLst>
          </p:cNvPr>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AD4FF95-B448-4075-968C-E09C13667B6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5A254DB-6FA1-EF9F-9086-1931736D5C08}"/>
              </a:ext>
            </a:extLst>
          </p:cNvPr>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68611" name="Rectangle 3">
            <a:extLst>
              <a:ext uri="{FF2B5EF4-FFF2-40B4-BE49-F238E27FC236}">
                <a16:creationId xmlns:a16="http://schemas.microsoft.com/office/drawing/2014/main" id="{F68F4D59-07EC-A074-2B88-DD6497644DD6}"/>
              </a:ext>
            </a:extLst>
          </p:cNvPr>
          <p:cNvSpPr>
            <a:spLocks noGrp="1" noChangeArrowheads="1"/>
          </p:cNvSpPr>
          <p:nvPr>
            <p:ph type="dt" idx="1"/>
          </p:nvPr>
        </p:nvSpPr>
        <p:spPr bwMode="auto">
          <a:xfrm>
            <a:off x="579755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en-US" altLang="zh-CN"/>
          </a:p>
        </p:txBody>
      </p:sp>
      <p:sp>
        <p:nvSpPr>
          <p:cNvPr id="11268" name="Rectangle 4">
            <a:extLst>
              <a:ext uri="{FF2B5EF4-FFF2-40B4-BE49-F238E27FC236}">
                <a16:creationId xmlns:a16="http://schemas.microsoft.com/office/drawing/2014/main" id="{B3D52C4B-FD2D-8F93-F143-BB25873F359B}"/>
              </a:ext>
            </a:extLst>
          </p:cNvPr>
          <p:cNvSpPr>
            <a:spLocks noRot="1" noChangeArrowheads="1" noTextEdit="1"/>
          </p:cNvSpPr>
          <p:nvPr>
            <p:ph type="sldImg" idx="2"/>
          </p:nvPr>
        </p:nvSpPr>
        <p:spPr bwMode="auto">
          <a:xfrm>
            <a:off x="3343275" y="533400"/>
            <a:ext cx="3548063" cy="2660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a:extLst>
              <a:ext uri="{FF2B5EF4-FFF2-40B4-BE49-F238E27FC236}">
                <a16:creationId xmlns:a16="http://schemas.microsoft.com/office/drawing/2014/main" id="{0C72BC91-4217-62E0-8BF8-834EC044A726}"/>
              </a:ext>
            </a:extLst>
          </p:cNvPr>
          <p:cNvSpPr>
            <a:spLocks noGrp="1" noChangeArrowheads="1"/>
          </p:cNvSpPr>
          <p:nvPr>
            <p:ph type="body" sz="quarter" idx="3"/>
          </p:nvPr>
        </p:nvSpPr>
        <p:spPr bwMode="auto">
          <a:xfrm>
            <a:off x="1022350" y="3371850"/>
            <a:ext cx="8189913" cy="31940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8614" name="Rectangle 6">
            <a:extLst>
              <a:ext uri="{FF2B5EF4-FFF2-40B4-BE49-F238E27FC236}">
                <a16:creationId xmlns:a16="http://schemas.microsoft.com/office/drawing/2014/main" id="{7A8BC84F-2888-116F-73FC-C72542BA465E}"/>
              </a:ext>
            </a:extLst>
          </p:cNvPr>
          <p:cNvSpPr>
            <a:spLocks noGrp="1" noChangeArrowheads="1"/>
          </p:cNvSpPr>
          <p:nvPr>
            <p:ph type="ftr" sz="quarter" idx="4"/>
          </p:nvPr>
        </p:nvSpPr>
        <p:spPr bwMode="auto">
          <a:xfrm>
            <a:off x="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68615" name="Rectangle 7">
            <a:extLst>
              <a:ext uri="{FF2B5EF4-FFF2-40B4-BE49-F238E27FC236}">
                <a16:creationId xmlns:a16="http://schemas.microsoft.com/office/drawing/2014/main" id="{F0E0D900-6756-A512-1D9D-4BE0AA8C0CA1}"/>
              </a:ext>
            </a:extLst>
          </p:cNvPr>
          <p:cNvSpPr>
            <a:spLocks noGrp="1" noChangeArrowheads="1"/>
          </p:cNvSpPr>
          <p:nvPr>
            <p:ph type="sldNum" sz="quarter" idx="5"/>
          </p:nvPr>
        </p:nvSpPr>
        <p:spPr bwMode="auto">
          <a:xfrm>
            <a:off x="579755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AB8D270A-A6F7-41D6-BD49-F6B7249951B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1C2E4B2F-166E-7686-240E-F8EC7DA52718}"/>
              </a:ext>
            </a:extLst>
          </p:cNvPr>
          <p:cNvSpPr>
            <a:spLocks noGrp="1" noRot="1" noChangeAspect="1" noChangeArrowheads="1" noTextEdit="1"/>
          </p:cNvSpPr>
          <p:nvPr>
            <p:ph type="sldImg"/>
          </p:nvPr>
        </p:nvSpPr>
        <p:spPr>
          <a:ln/>
        </p:spPr>
      </p:sp>
      <p:sp>
        <p:nvSpPr>
          <p:cNvPr id="14339" name="备注占位符 2">
            <a:extLst>
              <a:ext uri="{FF2B5EF4-FFF2-40B4-BE49-F238E27FC236}">
                <a16:creationId xmlns:a16="http://schemas.microsoft.com/office/drawing/2014/main" id="{1F1E47C9-B627-447F-8E84-C2EF3FC167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340" name="灯片编号占位符 3">
            <a:extLst>
              <a:ext uri="{FF2B5EF4-FFF2-40B4-BE49-F238E27FC236}">
                <a16:creationId xmlns:a16="http://schemas.microsoft.com/office/drawing/2014/main" id="{15BFAD22-8DE0-609B-F00E-26DC098A74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F8B73F14-0C4A-412E-86F7-8A620375BB06}" type="slidenum">
              <a:rPr lang="en-US" altLang="zh-CN" smtClean="0"/>
              <a:pPr/>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EDC424A-012F-75D4-2909-A92AA908A4D3}"/>
              </a:ext>
            </a:extLst>
          </p:cNvPr>
          <p:cNvSpPr>
            <a:spLocks noGrp="1" noRot="1" noChangeAspect="1" noChangeArrowheads="1" noTextEdit="1"/>
          </p:cNvSpPr>
          <p:nvPr>
            <p:ph type="sldImg"/>
          </p:nvPr>
        </p:nvSpPr>
        <p:spPr>
          <a:ln/>
        </p:spPr>
      </p:sp>
      <p:sp>
        <p:nvSpPr>
          <p:cNvPr id="67587" name="备注占位符 2">
            <a:extLst>
              <a:ext uri="{FF2B5EF4-FFF2-40B4-BE49-F238E27FC236}">
                <a16:creationId xmlns:a16="http://schemas.microsoft.com/office/drawing/2014/main" id="{B20C14D3-7951-12A7-66E0-41CED473F6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7588" name="灯片编号占位符 3">
            <a:extLst>
              <a:ext uri="{FF2B5EF4-FFF2-40B4-BE49-F238E27FC236}">
                <a16:creationId xmlns:a16="http://schemas.microsoft.com/office/drawing/2014/main" id="{FD5B3BE8-E836-1F44-F96E-8748A67715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楷体_GB2312" pitchFamily="49" charset="-122"/>
              </a:defRPr>
            </a:lvl1pPr>
            <a:lvl2pPr marL="742950" indent="-285750" defTabSz="990600">
              <a:spcBef>
                <a:spcPct val="30000"/>
              </a:spcBef>
              <a:defRPr sz="1200">
                <a:solidFill>
                  <a:schemeClr val="tx1"/>
                </a:solidFill>
                <a:latin typeface="Arial" panose="020B0604020202020204" pitchFamily="34" charset="0"/>
                <a:ea typeface="楷体_GB2312" pitchFamily="49" charset="-122"/>
              </a:defRPr>
            </a:lvl2pPr>
            <a:lvl3pPr marL="1143000" indent="-228600" defTabSz="990600">
              <a:spcBef>
                <a:spcPct val="30000"/>
              </a:spcBef>
              <a:defRPr sz="1200">
                <a:solidFill>
                  <a:schemeClr val="tx1"/>
                </a:solidFill>
                <a:latin typeface="Arial" panose="020B0604020202020204" pitchFamily="34" charset="0"/>
                <a:ea typeface="楷体_GB2312" pitchFamily="49" charset="-122"/>
              </a:defRPr>
            </a:lvl3pPr>
            <a:lvl4pPr marL="1600200" indent="-228600" defTabSz="990600">
              <a:spcBef>
                <a:spcPct val="30000"/>
              </a:spcBef>
              <a:defRPr sz="1200">
                <a:solidFill>
                  <a:schemeClr val="tx1"/>
                </a:solidFill>
                <a:latin typeface="Arial" panose="020B0604020202020204" pitchFamily="34" charset="0"/>
                <a:ea typeface="楷体_GB2312" pitchFamily="49" charset="-122"/>
              </a:defRPr>
            </a:lvl4pPr>
            <a:lvl5pPr marL="2057400" indent="-228600" defTabSz="990600">
              <a:spcBef>
                <a:spcPct val="30000"/>
              </a:spcBef>
              <a:defRPr sz="1200">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楷体_GB2312" pitchFamily="49" charset="-122"/>
              </a:defRPr>
            </a:lvl9pPr>
          </a:lstStyle>
          <a:p>
            <a:pPr>
              <a:spcBef>
                <a:spcPct val="0"/>
              </a:spcBef>
            </a:pPr>
            <a:fld id="{7A9B311D-ADF8-4163-A560-818F5B270CF0}" type="slidenum">
              <a:rPr lang="en-US" altLang="zh-CN" sz="1300" smtClean="0"/>
              <a:pPr>
                <a:spcBef>
                  <a:spcPct val="0"/>
                </a:spcBef>
              </a:pPr>
              <a:t>52</a:t>
            </a:fld>
            <a:endParaRPr lang="en-US" altLang="zh-CN"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楷体_GB2312" pitchFamily="49" charset="-122"/>
                <a:ea typeface="楷体_GB2312"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3070EFA1-8A7C-2F6A-43A2-22C05E32F1EC}"/>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endParaRPr lang="en-US" altLang="zh-CN" dirty="0"/>
          </a:p>
        </p:txBody>
      </p:sp>
      <p:sp>
        <p:nvSpPr>
          <p:cNvPr id="5" name="页脚占位符 4">
            <a:extLst>
              <a:ext uri="{FF2B5EF4-FFF2-40B4-BE49-F238E27FC236}">
                <a16:creationId xmlns:a16="http://schemas.microsoft.com/office/drawing/2014/main" id="{E3E447FE-D2EF-E663-3AB0-944E1C9EB3DD}"/>
              </a:ext>
            </a:extLst>
          </p:cNvPr>
          <p:cNvSpPr>
            <a:spLocks noGrp="1"/>
          </p:cNvSpPr>
          <p:nvPr>
            <p:ph type="ftr" sz="quarter" idx="11"/>
          </p:nvPr>
        </p:nvSpPr>
        <p:spPr/>
        <p:txBody>
          <a:bodyPr/>
          <a:lstStyle>
            <a:lvl1pPr>
              <a:defRPr/>
            </a:lvl1pPr>
          </a:lstStyle>
          <a:p>
            <a:pPr>
              <a:defRPr/>
            </a:pPr>
            <a:r>
              <a:rPr lang="zh-CN" altLang="en-US"/>
              <a:t>清华大学电子工程系 汪莱</a:t>
            </a:r>
            <a:endParaRPr lang="en-US" altLang="zh-CN" dirty="0"/>
          </a:p>
        </p:txBody>
      </p:sp>
      <p:sp>
        <p:nvSpPr>
          <p:cNvPr id="6" name="灯片编号占位符 5">
            <a:extLst>
              <a:ext uri="{FF2B5EF4-FFF2-40B4-BE49-F238E27FC236}">
                <a16:creationId xmlns:a16="http://schemas.microsoft.com/office/drawing/2014/main" id="{EEA966CA-CAF0-6561-252A-865D8ED0F1DE}"/>
              </a:ext>
            </a:extLst>
          </p:cNvPr>
          <p:cNvSpPr>
            <a:spLocks noGrp="1"/>
          </p:cNvSpPr>
          <p:nvPr>
            <p:ph type="sldNum" sz="quarter" idx="12"/>
          </p:nvPr>
        </p:nvSpPr>
        <p:spPr/>
        <p:txBody>
          <a:bodyPr/>
          <a:lstStyle>
            <a:lvl1pPr>
              <a:defRPr/>
            </a:lvl1pPr>
          </a:lstStyle>
          <a:p>
            <a:pPr>
              <a:defRPr/>
            </a:pPr>
            <a:fld id="{55C6610D-233D-41C3-8E4D-15FB5901913B}" type="slidenum">
              <a:rPr lang="en-US" altLang="zh-CN"/>
              <a:pPr>
                <a:defRPr/>
              </a:pPr>
              <a:t>‹#›</a:t>
            </a:fld>
            <a:endParaRPr lang="en-US" altLang="zh-CN"/>
          </a:p>
        </p:txBody>
      </p:sp>
    </p:spTree>
    <p:extLst>
      <p:ext uri="{BB962C8B-B14F-4D97-AF65-F5344CB8AC3E}">
        <p14:creationId xmlns:p14="http://schemas.microsoft.com/office/powerpoint/2010/main" val="374243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BCA3A07-977B-5966-DB7F-E24BDC3A574F}"/>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4D6476C7-F22C-BD64-D004-ACB6212EA0D6}"/>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44546F26-15A1-8D34-641B-16F7906D84BB}"/>
              </a:ext>
            </a:extLst>
          </p:cNvPr>
          <p:cNvSpPr>
            <a:spLocks noGrp="1"/>
          </p:cNvSpPr>
          <p:nvPr>
            <p:ph type="sldNum" sz="quarter" idx="12"/>
          </p:nvPr>
        </p:nvSpPr>
        <p:spPr>
          <a:xfrm>
            <a:off x="6553200" y="6356350"/>
            <a:ext cx="2133600" cy="365125"/>
          </a:xfrm>
        </p:spPr>
        <p:txBody>
          <a:bodyPr/>
          <a:lstStyle>
            <a:lvl1pPr>
              <a:defRPr/>
            </a:lvl1pPr>
          </a:lstStyle>
          <a:p>
            <a:pPr>
              <a:defRPr/>
            </a:pPr>
            <a:fld id="{CDD18F1F-597B-438C-BDAF-CBEB3AE8A1D6}" type="slidenum">
              <a:rPr lang="en-US" altLang="zh-CN"/>
              <a:pPr>
                <a:defRPr/>
              </a:pPr>
              <a:t>‹#›</a:t>
            </a:fld>
            <a:endParaRPr lang="en-US" altLang="zh-CN"/>
          </a:p>
        </p:txBody>
      </p:sp>
    </p:spTree>
    <p:extLst>
      <p:ext uri="{BB962C8B-B14F-4D97-AF65-F5344CB8AC3E}">
        <p14:creationId xmlns:p14="http://schemas.microsoft.com/office/powerpoint/2010/main" val="3287363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3A3DBE9-ADDC-76C1-07A3-F8F532CE8D9C}"/>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A2DCDB88-A19C-9BD4-0841-2E80DDCA263C}"/>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EA3091E5-25B9-A9B5-2D31-3067540A78EB}"/>
              </a:ext>
            </a:extLst>
          </p:cNvPr>
          <p:cNvSpPr>
            <a:spLocks noGrp="1"/>
          </p:cNvSpPr>
          <p:nvPr>
            <p:ph type="sldNum" sz="quarter" idx="12"/>
          </p:nvPr>
        </p:nvSpPr>
        <p:spPr>
          <a:xfrm>
            <a:off x="6553200" y="6356350"/>
            <a:ext cx="2133600" cy="365125"/>
          </a:xfrm>
        </p:spPr>
        <p:txBody>
          <a:bodyPr/>
          <a:lstStyle>
            <a:lvl1pPr>
              <a:defRPr/>
            </a:lvl1pPr>
          </a:lstStyle>
          <a:p>
            <a:pPr>
              <a:defRPr/>
            </a:pPr>
            <a:fld id="{0724D72F-D9E3-4968-B6A2-90C064CB288E}" type="slidenum">
              <a:rPr lang="en-US" altLang="zh-CN"/>
              <a:pPr>
                <a:defRPr/>
              </a:pPr>
              <a:t>‹#›</a:t>
            </a:fld>
            <a:endParaRPr lang="en-US" altLang="zh-CN"/>
          </a:p>
        </p:txBody>
      </p:sp>
    </p:spTree>
    <p:extLst>
      <p:ext uri="{BB962C8B-B14F-4D97-AF65-F5344CB8AC3E}">
        <p14:creationId xmlns:p14="http://schemas.microsoft.com/office/powerpoint/2010/main" val="3539128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Times New Roman" pitchFamily="18" charset="0"/>
                <a:ea typeface="楷体_GB2312" pitchFamily="49" charset="-122"/>
                <a:cs typeface="Times New Roman" pitchFamily="18" charset="0"/>
              </a:defRPr>
            </a:lvl1pPr>
            <a:lvl2pPr>
              <a:defRPr>
                <a:latin typeface="Times New Roman" pitchFamily="18" charset="0"/>
                <a:ea typeface="楷体_GB2312" pitchFamily="49" charset="-122"/>
                <a:cs typeface="Times New Roman" pitchFamily="18" charset="0"/>
              </a:defRPr>
            </a:lvl2pPr>
            <a:lvl3pPr>
              <a:defRPr>
                <a:latin typeface="Times New Roman" pitchFamily="18" charset="0"/>
                <a:ea typeface="楷体_GB2312" pitchFamily="49" charset="-122"/>
                <a:cs typeface="Times New Roman" pitchFamily="18" charset="0"/>
              </a:defRPr>
            </a:lvl3pPr>
            <a:lvl4pPr>
              <a:defRPr>
                <a:latin typeface="Times New Roman" pitchFamily="18" charset="0"/>
                <a:ea typeface="楷体_GB2312" pitchFamily="49" charset="-122"/>
                <a:cs typeface="Times New Roman" pitchFamily="18" charset="0"/>
              </a:defRPr>
            </a:lvl4pPr>
            <a:lvl5pPr>
              <a:defRPr>
                <a:latin typeface="Times New Roman" pitchFamily="18" charset="0"/>
                <a:ea typeface="楷体_GB2312" pitchFamily="49" charset="-122"/>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35521FE7-326E-899B-35F6-C08CF910B22B}"/>
              </a:ext>
            </a:extLst>
          </p:cNvPr>
          <p:cNvSpPr>
            <a:spLocks noGrp="1"/>
          </p:cNvSpPr>
          <p:nvPr>
            <p:ph type="dt" sz="half" idx="10"/>
          </p:nvPr>
        </p:nvSpPr>
        <p:spPr/>
        <p:txBody>
          <a:bodyPr/>
          <a:lstStyle>
            <a:lvl1pPr>
              <a:defRPr/>
            </a:lvl1pPr>
          </a:lstStyle>
          <a:p>
            <a:pPr>
              <a:defRPr/>
            </a:pPr>
            <a:r>
              <a:rPr lang="zh-CN" altLang="en-US"/>
              <a:t>固体物理基础（</a:t>
            </a:r>
            <a:r>
              <a:rPr lang="en-US" altLang="zh-CN"/>
              <a:t>2019</a:t>
            </a:r>
            <a:r>
              <a:rPr lang="zh-CN" altLang="en-US"/>
              <a:t>春）</a:t>
            </a:r>
            <a:endParaRPr lang="en-US" altLang="zh-CN" dirty="0"/>
          </a:p>
        </p:txBody>
      </p:sp>
      <p:sp>
        <p:nvSpPr>
          <p:cNvPr id="5" name="页脚占位符 4">
            <a:extLst>
              <a:ext uri="{FF2B5EF4-FFF2-40B4-BE49-F238E27FC236}">
                <a16:creationId xmlns:a16="http://schemas.microsoft.com/office/drawing/2014/main" id="{D2EBDDD2-3E45-38A8-D640-01AD6718909E}"/>
              </a:ext>
            </a:extLst>
          </p:cNvPr>
          <p:cNvSpPr>
            <a:spLocks noGrp="1"/>
          </p:cNvSpPr>
          <p:nvPr>
            <p:ph type="ftr" sz="quarter" idx="11"/>
          </p:nvPr>
        </p:nvSpPr>
        <p:spPr/>
        <p:txBody>
          <a:bodyPr/>
          <a:lstStyle>
            <a:lvl1pPr>
              <a:defRPr/>
            </a:lvl1pPr>
          </a:lstStyle>
          <a:p>
            <a:pPr>
              <a:defRPr/>
            </a:pPr>
            <a:r>
              <a:rPr lang="zh-CN" altLang="en-US"/>
              <a:t>清华大学电子工程系 汪莱</a:t>
            </a:r>
            <a:endParaRPr lang="en-US" altLang="zh-CN" dirty="0"/>
          </a:p>
        </p:txBody>
      </p:sp>
      <p:sp>
        <p:nvSpPr>
          <p:cNvPr id="6" name="灯片编号占位符 5">
            <a:extLst>
              <a:ext uri="{FF2B5EF4-FFF2-40B4-BE49-F238E27FC236}">
                <a16:creationId xmlns:a16="http://schemas.microsoft.com/office/drawing/2014/main" id="{5DA4975E-EAAF-46C2-78F9-FA921C4CA3BD}"/>
              </a:ext>
            </a:extLst>
          </p:cNvPr>
          <p:cNvSpPr>
            <a:spLocks noGrp="1"/>
          </p:cNvSpPr>
          <p:nvPr>
            <p:ph type="sldNum" sz="quarter" idx="12"/>
          </p:nvPr>
        </p:nvSpPr>
        <p:spPr/>
        <p:txBody>
          <a:bodyPr/>
          <a:lstStyle>
            <a:lvl1pPr>
              <a:defRPr/>
            </a:lvl1pPr>
          </a:lstStyle>
          <a:p>
            <a:pPr>
              <a:defRPr/>
            </a:pPr>
            <a:fld id="{0E6F1FEE-C8EA-444D-85EF-8B4846F9E5DA}" type="slidenum">
              <a:rPr lang="en-US" altLang="zh-CN"/>
              <a:pPr>
                <a:defRPr/>
              </a:pPr>
              <a:t>‹#›</a:t>
            </a:fld>
            <a:endParaRPr lang="en-US" altLang="zh-CN"/>
          </a:p>
        </p:txBody>
      </p:sp>
    </p:spTree>
    <p:extLst>
      <p:ext uri="{BB962C8B-B14F-4D97-AF65-F5344CB8AC3E}">
        <p14:creationId xmlns:p14="http://schemas.microsoft.com/office/powerpoint/2010/main" val="408672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266D9D1-FCD2-1B87-B7D8-91386D812CE9}"/>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190091A7-759A-318F-ECCA-0A1831817E61}"/>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0C1A7579-74C4-435F-69C7-929B38A08DC2}"/>
              </a:ext>
            </a:extLst>
          </p:cNvPr>
          <p:cNvSpPr>
            <a:spLocks noGrp="1"/>
          </p:cNvSpPr>
          <p:nvPr>
            <p:ph type="sldNum" sz="quarter" idx="12"/>
          </p:nvPr>
        </p:nvSpPr>
        <p:spPr>
          <a:xfrm>
            <a:off x="6553200" y="6356350"/>
            <a:ext cx="2133600" cy="365125"/>
          </a:xfrm>
        </p:spPr>
        <p:txBody>
          <a:bodyPr/>
          <a:lstStyle>
            <a:lvl1pPr>
              <a:defRPr/>
            </a:lvl1pPr>
          </a:lstStyle>
          <a:p>
            <a:pPr>
              <a:defRPr/>
            </a:pPr>
            <a:fld id="{970BF3DC-A1B4-432C-8D8A-2BB2CF4A397B}" type="slidenum">
              <a:rPr lang="en-US" altLang="zh-CN"/>
              <a:pPr>
                <a:defRPr/>
              </a:pPr>
              <a:t>‹#›</a:t>
            </a:fld>
            <a:endParaRPr lang="en-US" altLang="zh-CN"/>
          </a:p>
        </p:txBody>
      </p:sp>
    </p:spTree>
    <p:extLst>
      <p:ext uri="{BB962C8B-B14F-4D97-AF65-F5344CB8AC3E}">
        <p14:creationId xmlns:p14="http://schemas.microsoft.com/office/powerpoint/2010/main" val="330659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1867D8B-2EF3-E92E-D349-13E0B13715E1}"/>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A4BD389C-641C-5A90-6C14-8190850BDC83}"/>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4A2601E4-3374-0272-A67F-51D12595C43D}"/>
              </a:ext>
            </a:extLst>
          </p:cNvPr>
          <p:cNvSpPr>
            <a:spLocks noGrp="1"/>
          </p:cNvSpPr>
          <p:nvPr>
            <p:ph type="sldNum" sz="quarter" idx="12"/>
          </p:nvPr>
        </p:nvSpPr>
        <p:spPr>
          <a:xfrm>
            <a:off x="6553200" y="6356350"/>
            <a:ext cx="2133600" cy="365125"/>
          </a:xfrm>
        </p:spPr>
        <p:txBody>
          <a:bodyPr/>
          <a:lstStyle>
            <a:lvl1pPr>
              <a:defRPr/>
            </a:lvl1pPr>
          </a:lstStyle>
          <a:p>
            <a:pPr>
              <a:defRPr/>
            </a:pPr>
            <a:fld id="{303F0125-77ED-43ED-BE58-9B7BEE0A7403}" type="slidenum">
              <a:rPr lang="en-US" altLang="zh-CN"/>
              <a:pPr>
                <a:defRPr/>
              </a:pPr>
              <a:t>‹#›</a:t>
            </a:fld>
            <a:endParaRPr lang="en-US" altLang="zh-CN"/>
          </a:p>
        </p:txBody>
      </p:sp>
    </p:spTree>
    <p:extLst>
      <p:ext uri="{BB962C8B-B14F-4D97-AF65-F5344CB8AC3E}">
        <p14:creationId xmlns:p14="http://schemas.microsoft.com/office/powerpoint/2010/main" val="7864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8F6D297-7FEB-02EE-1BCF-85A95BA38615}"/>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8" name="页脚占位符 7">
            <a:extLst>
              <a:ext uri="{FF2B5EF4-FFF2-40B4-BE49-F238E27FC236}">
                <a16:creationId xmlns:a16="http://schemas.microsoft.com/office/drawing/2014/main" id="{B73B1087-6BA4-0943-EC11-4F138A1F3C5E}"/>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9" name="灯片编号占位符 8">
            <a:extLst>
              <a:ext uri="{FF2B5EF4-FFF2-40B4-BE49-F238E27FC236}">
                <a16:creationId xmlns:a16="http://schemas.microsoft.com/office/drawing/2014/main" id="{1D8E11A7-C0B8-96E3-11AA-EA0ECC2A8623}"/>
              </a:ext>
            </a:extLst>
          </p:cNvPr>
          <p:cNvSpPr>
            <a:spLocks noGrp="1"/>
          </p:cNvSpPr>
          <p:nvPr>
            <p:ph type="sldNum" sz="quarter" idx="12"/>
          </p:nvPr>
        </p:nvSpPr>
        <p:spPr>
          <a:xfrm>
            <a:off x="6553200" y="6356350"/>
            <a:ext cx="2133600" cy="365125"/>
          </a:xfrm>
        </p:spPr>
        <p:txBody>
          <a:bodyPr/>
          <a:lstStyle>
            <a:lvl1pPr>
              <a:defRPr/>
            </a:lvl1pPr>
          </a:lstStyle>
          <a:p>
            <a:pPr>
              <a:defRPr/>
            </a:pPr>
            <a:fld id="{C751A217-1915-4876-A2B8-5132DFD2F96F}" type="slidenum">
              <a:rPr lang="en-US" altLang="zh-CN"/>
              <a:pPr>
                <a:defRPr/>
              </a:pPr>
              <a:t>‹#›</a:t>
            </a:fld>
            <a:endParaRPr lang="en-US" altLang="zh-CN"/>
          </a:p>
        </p:txBody>
      </p:sp>
    </p:spTree>
    <p:extLst>
      <p:ext uri="{BB962C8B-B14F-4D97-AF65-F5344CB8AC3E}">
        <p14:creationId xmlns:p14="http://schemas.microsoft.com/office/powerpoint/2010/main" val="3199636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8A61C50-431E-C516-D21E-310E65110B76}"/>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4" name="页脚占位符 3">
            <a:extLst>
              <a:ext uri="{FF2B5EF4-FFF2-40B4-BE49-F238E27FC236}">
                <a16:creationId xmlns:a16="http://schemas.microsoft.com/office/drawing/2014/main" id="{D0623FDE-7F76-097D-902A-AE48ABD2B27F}"/>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5" name="灯片编号占位符 4">
            <a:extLst>
              <a:ext uri="{FF2B5EF4-FFF2-40B4-BE49-F238E27FC236}">
                <a16:creationId xmlns:a16="http://schemas.microsoft.com/office/drawing/2014/main" id="{951BD63D-E2CF-1D0B-B993-C22520A4EBBE}"/>
              </a:ext>
            </a:extLst>
          </p:cNvPr>
          <p:cNvSpPr>
            <a:spLocks noGrp="1"/>
          </p:cNvSpPr>
          <p:nvPr>
            <p:ph type="sldNum" sz="quarter" idx="12"/>
          </p:nvPr>
        </p:nvSpPr>
        <p:spPr>
          <a:xfrm>
            <a:off x="6553200" y="6356350"/>
            <a:ext cx="2133600" cy="365125"/>
          </a:xfrm>
        </p:spPr>
        <p:txBody>
          <a:bodyPr/>
          <a:lstStyle>
            <a:lvl1pPr>
              <a:defRPr/>
            </a:lvl1pPr>
          </a:lstStyle>
          <a:p>
            <a:pPr>
              <a:defRPr/>
            </a:pPr>
            <a:fld id="{89876119-6E8F-4D20-8A5E-0AAE4540AAAC}" type="slidenum">
              <a:rPr lang="en-US" altLang="zh-CN"/>
              <a:pPr>
                <a:defRPr/>
              </a:pPr>
              <a:t>‹#›</a:t>
            </a:fld>
            <a:endParaRPr lang="en-US" altLang="zh-CN"/>
          </a:p>
        </p:txBody>
      </p:sp>
    </p:spTree>
    <p:extLst>
      <p:ext uri="{BB962C8B-B14F-4D97-AF65-F5344CB8AC3E}">
        <p14:creationId xmlns:p14="http://schemas.microsoft.com/office/powerpoint/2010/main" val="150167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5BFBB6-C48A-D7EE-2A8D-FF74D89FF21A}"/>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3" name="页脚占位符 2">
            <a:extLst>
              <a:ext uri="{FF2B5EF4-FFF2-40B4-BE49-F238E27FC236}">
                <a16:creationId xmlns:a16="http://schemas.microsoft.com/office/drawing/2014/main" id="{01F4D4E9-D94F-C29D-AD0A-A3D2E16A8D3E}"/>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4" name="灯片编号占位符 3">
            <a:extLst>
              <a:ext uri="{FF2B5EF4-FFF2-40B4-BE49-F238E27FC236}">
                <a16:creationId xmlns:a16="http://schemas.microsoft.com/office/drawing/2014/main" id="{555FF250-25C1-F7ED-C55F-AE05FBAEA48E}"/>
              </a:ext>
            </a:extLst>
          </p:cNvPr>
          <p:cNvSpPr>
            <a:spLocks noGrp="1"/>
          </p:cNvSpPr>
          <p:nvPr>
            <p:ph type="sldNum" sz="quarter" idx="12"/>
          </p:nvPr>
        </p:nvSpPr>
        <p:spPr>
          <a:xfrm>
            <a:off x="6553200" y="6356350"/>
            <a:ext cx="2133600" cy="365125"/>
          </a:xfrm>
        </p:spPr>
        <p:txBody>
          <a:bodyPr/>
          <a:lstStyle>
            <a:lvl1pPr>
              <a:defRPr/>
            </a:lvl1pPr>
          </a:lstStyle>
          <a:p>
            <a:pPr>
              <a:defRPr/>
            </a:pPr>
            <a:fld id="{A45D03CA-CBAB-4F47-8303-CBE9F52A33A6}" type="slidenum">
              <a:rPr lang="en-US" altLang="zh-CN"/>
              <a:pPr>
                <a:defRPr/>
              </a:pPr>
              <a:t>‹#›</a:t>
            </a:fld>
            <a:endParaRPr lang="en-US" altLang="zh-CN"/>
          </a:p>
        </p:txBody>
      </p:sp>
    </p:spTree>
    <p:extLst>
      <p:ext uri="{BB962C8B-B14F-4D97-AF65-F5344CB8AC3E}">
        <p14:creationId xmlns:p14="http://schemas.microsoft.com/office/powerpoint/2010/main" val="62757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422F90-B56B-32C1-6A2E-97B2B717281D}"/>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C2545077-FCBB-6F1B-06E6-DC699ED10CAF}"/>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8B7A751E-0D39-3189-AC19-8144EB20B57E}"/>
              </a:ext>
            </a:extLst>
          </p:cNvPr>
          <p:cNvSpPr>
            <a:spLocks noGrp="1"/>
          </p:cNvSpPr>
          <p:nvPr>
            <p:ph type="sldNum" sz="quarter" idx="12"/>
          </p:nvPr>
        </p:nvSpPr>
        <p:spPr>
          <a:xfrm>
            <a:off x="6553200" y="6356350"/>
            <a:ext cx="2133600" cy="365125"/>
          </a:xfrm>
        </p:spPr>
        <p:txBody>
          <a:bodyPr/>
          <a:lstStyle>
            <a:lvl1pPr>
              <a:defRPr/>
            </a:lvl1pPr>
          </a:lstStyle>
          <a:p>
            <a:pPr>
              <a:defRPr/>
            </a:pPr>
            <a:fld id="{09BCF7D8-0164-42AA-9D3F-36758C8EC677}" type="slidenum">
              <a:rPr lang="en-US" altLang="zh-CN"/>
              <a:pPr>
                <a:defRPr/>
              </a:pPr>
              <a:t>‹#›</a:t>
            </a:fld>
            <a:endParaRPr lang="en-US" altLang="zh-CN"/>
          </a:p>
        </p:txBody>
      </p:sp>
    </p:spTree>
    <p:extLst>
      <p:ext uri="{BB962C8B-B14F-4D97-AF65-F5344CB8AC3E}">
        <p14:creationId xmlns:p14="http://schemas.microsoft.com/office/powerpoint/2010/main" val="3267389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10C3C89-E35D-5DBA-C371-7700677F4C77}"/>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固体物理基础（</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FB9ACF8F-B53B-C383-7171-E0864FFE6016}"/>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49E94B2C-66F9-2C7D-9300-C31E98101BF5}"/>
              </a:ext>
            </a:extLst>
          </p:cNvPr>
          <p:cNvSpPr>
            <a:spLocks noGrp="1"/>
          </p:cNvSpPr>
          <p:nvPr>
            <p:ph type="sldNum" sz="quarter" idx="12"/>
          </p:nvPr>
        </p:nvSpPr>
        <p:spPr>
          <a:xfrm>
            <a:off x="6553200" y="6356350"/>
            <a:ext cx="2133600" cy="365125"/>
          </a:xfrm>
        </p:spPr>
        <p:txBody>
          <a:bodyPr/>
          <a:lstStyle>
            <a:lvl1pPr>
              <a:defRPr/>
            </a:lvl1pPr>
          </a:lstStyle>
          <a:p>
            <a:pPr>
              <a:defRPr/>
            </a:pPr>
            <a:fld id="{A333CD0E-7A56-425D-AB48-D90524E38D05}" type="slidenum">
              <a:rPr lang="en-US" altLang="zh-CN"/>
              <a:pPr>
                <a:defRPr/>
              </a:pPr>
              <a:t>‹#›</a:t>
            </a:fld>
            <a:endParaRPr lang="en-US" altLang="zh-CN"/>
          </a:p>
        </p:txBody>
      </p:sp>
    </p:spTree>
    <p:extLst>
      <p:ext uri="{BB962C8B-B14F-4D97-AF65-F5344CB8AC3E}">
        <p14:creationId xmlns:p14="http://schemas.microsoft.com/office/powerpoint/2010/main" val="108940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BBFA023C-B2A0-706F-7337-713B1C4B755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CA10BF98-BAFC-043D-CCAA-16E6718202B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A5E9C714-E5FD-43F2-FE17-1DD9536B993D}"/>
              </a:ext>
            </a:extLst>
          </p:cNvPr>
          <p:cNvSpPr>
            <a:spLocks noGrp="1"/>
          </p:cNvSpPr>
          <p:nvPr>
            <p:ph type="dt" sz="half" idx="2"/>
          </p:nvPr>
        </p:nvSpPr>
        <p:spPr>
          <a:xfrm>
            <a:off x="3175" y="6469063"/>
            <a:ext cx="2133600" cy="365125"/>
          </a:xfrm>
          <a:prstGeom prst="rect">
            <a:avLst/>
          </a:prstGeom>
        </p:spPr>
        <p:txBody>
          <a:bodyPr anchor="ctr" anchorCtr="0"/>
          <a:lstStyle>
            <a:lvl1pPr eaLnBrk="1" hangingPunct="1">
              <a:defRPr sz="1200">
                <a:latin typeface="Arial" pitchFamily="34" charset="0"/>
              </a:defRPr>
            </a:lvl1pPr>
          </a:lstStyle>
          <a:p>
            <a:pPr>
              <a:defRPr/>
            </a:pPr>
            <a:r>
              <a:rPr lang="zh-CN" altLang="en-US"/>
              <a:t>固体物理基础（</a:t>
            </a:r>
            <a:r>
              <a:rPr lang="en-US" altLang="zh-CN"/>
              <a:t>2019</a:t>
            </a:r>
            <a:r>
              <a:rPr lang="zh-CN" altLang="en-US"/>
              <a:t>春）</a:t>
            </a:r>
            <a:endParaRPr lang="en-US" altLang="zh-CN" dirty="0"/>
          </a:p>
        </p:txBody>
      </p:sp>
      <p:sp>
        <p:nvSpPr>
          <p:cNvPr id="8" name="页脚占位符 4">
            <a:extLst>
              <a:ext uri="{FF2B5EF4-FFF2-40B4-BE49-F238E27FC236}">
                <a16:creationId xmlns:a16="http://schemas.microsoft.com/office/drawing/2014/main" id="{1D78395A-B52B-9BF4-6579-2F354BD802DC}"/>
              </a:ext>
            </a:extLst>
          </p:cNvPr>
          <p:cNvSpPr>
            <a:spLocks noGrp="1"/>
          </p:cNvSpPr>
          <p:nvPr>
            <p:ph type="ftr" sz="quarter" idx="3"/>
          </p:nvPr>
        </p:nvSpPr>
        <p:spPr>
          <a:xfrm>
            <a:off x="3124200" y="6470650"/>
            <a:ext cx="2895600" cy="365125"/>
          </a:xfrm>
          <a:prstGeom prst="rect">
            <a:avLst/>
          </a:prstGeom>
        </p:spPr>
        <p:txBody>
          <a:bodyPr anchor="ctr" anchorCtr="0"/>
          <a:lstStyle>
            <a:lvl1pPr algn="ctr" eaLnBrk="1" hangingPunct="1">
              <a:defRPr sz="1200">
                <a:latin typeface="Arial" pitchFamily="34" charset="0"/>
              </a:defRPr>
            </a:lvl1pPr>
          </a:lstStyle>
          <a:p>
            <a:pPr>
              <a:defRPr/>
            </a:pPr>
            <a:r>
              <a:rPr lang="zh-CN" altLang="en-US"/>
              <a:t>清华大学电子工程系 汪莱</a:t>
            </a:r>
            <a:endParaRPr lang="en-US" altLang="zh-CN" dirty="0"/>
          </a:p>
        </p:txBody>
      </p:sp>
      <p:sp>
        <p:nvSpPr>
          <p:cNvPr id="9" name="灯片编号占位符 5">
            <a:extLst>
              <a:ext uri="{FF2B5EF4-FFF2-40B4-BE49-F238E27FC236}">
                <a16:creationId xmlns:a16="http://schemas.microsoft.com/office/drawing/2014/main" id="{BC415A63-3173-D2B7-E61E-0ABBFFD4CDDA}"/>
              </a:ext>
            </a:extLst>
          </p:cNvPr>
          <p:cNvSpPr>
            <a:spLocks noGrp="1"/>
          </p:cNvSpPr>
          <p:nvPr>
            <p:ph type="sldNum" sz="quarter" idx="4"/>
          </p:nvPr>
        </p:nvSpPr>
        <p:spPr>
          <a:xfrm>
            <a:off x="6988175" y="64706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lvl1pPr>
          </a:lstStyle>
          <a:p>
            <a:pPr>
              <a:defRPr/>
            </a:pPr>
            <a:fld id="{05C352F9-DDC3-4A54-AA93-724F2C0FBE3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267" r:id="rId1"/>
    <p:sldLayoutId id="2147485268" r:id="rId2"/>
    <p:sldLayoutId id="2147485269" r:id="rId3"/>
    <p:sldLayoutId id="2147485270" r:id="rId4"/>
    <p:sldLayoutId id="2147485271" r:id="rId5"/>
    <p:sldLayoutId id="2147485272" r:id="rId6"/>
    <p:sldLayoutId id="2147485273" r:id="rId7"/>
    <p:sldLayoutId id="2147485274" r:id="rId8"/>
    <p:sldLayoutId id="2147485275" r:id="rId9"/>
    <p:sldLayoutId id="2147485276" r:id="rId10"/>
    <p:sldLayoutId id="214748527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3.wmf"/><Relationship Id="rId7"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5" Type="http://schemas.openxmlformats.org/officeDocument/2006/relationships/image" Target="../media/image7.wmf"/><Relationship Id="rId4" Type="http://schemas.openxmlformats.org/officeDocument/2006/relationships/oleObject" Target="../embeddings/oleObject6.bin"/><Relationship Id="rId9" Type="http://schemas.openxmlformats.org/officeDocument/2006/relationships/image" Target="../media/image9.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4.wmf"/><Relationship Id="rId3" Type="http://schemas.openxmlformats.org/officeDocument/2006/relationships/image" Target="../media/image8.wmf"/><Relationship Id="rId7" Type="http://schemas.openxmlformats.org/officeDocument/2006/relationships/image" Target="../media/image11.wmf"/><Relationship Id="rId12" Type="http://schemas.openxmlformats.org/officeDocument/2006/relationships/oleObject" Target="../embeddings/oleObject14.bin"/><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2.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22.wmf"/><Relationship Id="rId3" Type="http://schemas.openxmlformats.org/officeDocument/2006/relationships/image" Target="../media/image17.wmf"/><Relationship Id="rId7" Type="http://schemas.openxmlformats.org/officeDocument/2006/relationships/image" Target="../media/image19.wmf"/><Relationship Id="rId12" Type="http://schemas.openxmlformats.org/officeDocument/2006/relationships/oleObject" Target="../embeddings/oleObject22.bin"/><Relationship Id="rId2" Type="http://schemas.openxmlformats.org/officeDocument/2006/relationships/oleObject" Target="../embeddings/oleObject17.bin"/><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oleObject" Target="../embeddings/oleObject19.bin"/><Relationship Id="rId11" Type="http://schemas.openxmlformats.org/officeDocument/2006/relationships/image" Target="../media/image21.wmf"/><Relationship Id="rId5" Type="http://schemas.openxmlformats.org/officeDocument/2006/relationships/image" Target="../media/image18.wmf"/><Relationship Id="rId15" Type="http://schemas.openxmlformats.org/officeDocument/2006/relationships/image" Target="../media/image23.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0.wmf"/><Relationship Id="rId1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image" Target="../media/image26.wmf"/><Relationship Id="rId5" Type="http://schemas.openxmlformats.org/officeDocument/2006/relationships/oleObject" Target="../embeddings/oleObject25.bin"/><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3" Type="http://schemas.openxmlformats.org/officeDocument/2006/relationships/image" Target="../media/image32.wmf"/><Relationship Id="rId18" Type="http://schemas.openxmlformats.org/officeDocument/2006/relationships/oleObject" Target="../embeddings/oleObject34.bin"/><Relationship Id="rId26" Type="http://schemas.openxmlformats.org/officeDocument/2006/relationships/oleObject" Target="../embeddings/oleObject38.bin"/><Relationship Id="rId21" Type="http://schemas.openxmlformats.org/officeDocument/2006/relationships/image" Target="../media/image36.wmf"/><Relationship Id="rId34" Type="http://schemas.openxmlformats.org/officeDocument/2006/relationships/oleObject" Target="../embeddings/oleObject42.bin"/><Relationship Id="rId7" Type="http://schemas.openxmlformats.org/officeDocument/2006/relationships/image" Target="../media/image29.wmf"/><Relationship Id="rId12" Type="http://schemas.openxmlformats.org/officeDocument/2006/relationships/oleObject" Target="../embeddings/oleObject31.bin"/><Relationship Id="rId17" Type="http://schemas.openxmlformats.org/officeDocument/2006/relationships/image" Target="../media/image34.wmf"/><Relationship Id="rId25" Type="http://schemas.openxmlformats.org/officeDocument/2006/relationships/image" Target="../media/image38.wmf"/><Relationship Id="rId33" Type="http://schemas.openxmlformats.org/officeDocument/2006/relationships/image" Target="../media/image42.wmf"/><Relationship Id="rId2" Type="http://schemas.openxmlformats.org/officeDocument/2006/relationships/oleObject" Target="../embeddings/oleObject26.bin"/><Relationship Id="rId16" Type="http://schemas.openxmlformats.org/officeDocument/2006/relationships/oleObject" Target="../embeddings/oleObject33.bin"/><Relationship Id="rId20" Type="http://schemas.openxmlformats.org/officeDocument/2006/relationships/oleObject" Target="../embeddings/oleObject35.bin"/><Relationship Id="rId29" Type="http://schemas.openxmlformats.org/officeDocument/2006/relationships/image" Target="../media/image40.wmf"/><Relationship Id="rId1" Type="http://schemas.openxmlformats.org/officeDocument/2006/relationships/slideLayout" Target="../slideLayouts/slideLayout7.xml"/><Relationship Id="rId6" Type="http://schemas.openxmlformats.org/officeDocument/2006/relationships/oleObject" Target="../embeddings/oleObject28.bin"/><Relationship Id="rId11" Type="http://schemas.openxmlformats.org/officeDocument/2006/relationships/image" Target="../media/image31.wmf"/><Relationship Id="rId24" Type="http://schemas.openxmlformats.org/officeDocument/2006/relationships/oleObject" Target="../embeddings/oleObject37.bin"/><Relationship Id="rId32" Type="http://schemas.openxmlformats.org/officeDocument/2006/relationships/oleObject" Target="../embeddings/oleObject41.bin"/><Relationship Id="rId37" Type="http://schemas.openxmlformats.org/officeDocument/2006/relationships/image" Target="../media/image44.emf"/><Relationship Id="rId5" Type="http://schemas.openxmlformats.org/officeDocument/2006/relationships/image" Target="../media/image28.wmf"/><Relationship Id="rId15" Type="http://schemas.openxmlformats.org/officeDocument/2006/relationships/image" Target="../media/image33.wmf"/><Relationship Id="rId23" Type="http://schemas.openxmlformats.org/officeDocument/2006/relationships/image" Target="../media/image37.wmf"/><Relationship Id="rId28" Type="http://schemas.openxmlformats.org/officeDocument/2006/relationships/oleObject" Target="../embeddings/oleObject39.bin"/><Relationship Id="rId36" Type="http://schemas.openxmlformats.org/officeDocument/2006/relationships/oleObject" Target="../embeddings/oleObject43.bin"/><Relationship Id="rId10" Type="http://schemas.openxmlformats.org/officeDocument/2006/relationships/oleObject" Target="../embeddings/oleObject30.bin"/><Relationship Id="rId19" Type="http://schemas.openxmlformats.org/officeDocument/2006/relationships/image" Target="../media/image35.wmf"/><Relationship Id="rId31" Type="http://schemas.openxmlformats.org/officeDocument/2006/relationships/image" Target="../media/image41.wmf"/><Relationship Id="rId4" Type="http://schemas.openxmlformats.org/officeDocument/2006/relationships/oleObject" Target="../embeddings/oleObject27.bin"/><Relationship Id="rId9" Type="http://schemas.openxmlformats.org/officeDocument/2006/relationships/image" Target="../media/image30.wmf"/><Relationship Id="rId14" Type="http://schemas.openxmlformats.org/officeDocument/2006/relationships/oleObject" Target="../embeddings/oleObject32.bin"/><Relationship Id="rId22" Type="http://schemas.openxmlformats.org/officeDocument/2006/relationships/oleObject" Target="../embeddings/oleObject36.bin"/><Relationship Id="rId27" Type="http://schemas.openxmlformats.org/officeDocument/2006/relationships/image" Target="../media/image39.wmf"/><Relationship Id="rId30" Type="http://schemas.openxmlformats.org/officeDocument/2006/relationships/oleObject" Target="../embeddings/oleObject40.bin"/><Relationship Id="rId35" Type="http://schemas.openxmlformats.org/officeDocument/2006/relationships/image" Target="../media/image43.emf"/><Relationship Id="rId8" Type="http://schemas.openxmlformats.org/officeDocument/2006/relationships/oleObject" Target="../embeddings/oleObject29.bin"/><Relationship Id="rId3" Type="http://schemas.openxmlformats.org/officeDocument/2006/relationships/image" Target="../media/image27.wmf"/></Relationships>
</file>

<file path=ppt/slides/_rels/slide24.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44.bin"/><Relationship Id="rId1" Type="http://schemas.openxmlformats.org/officeDocument/2006/relationships/slideLayout" Target="../slideLayouts/slideLayout7.xml"/><Relationship Id="rId6" Type="http://schemas.openxmlformats.org/officeDocument/2006/relationships/oleObject" Target="../embeddings/oleObject46.bin"/><Relationship Id="rId5" Type="http://schemas.openxmlformats.org/officeDocument/2006/relationships/image" Target="../media/image46.wmf"/><Relationship Id="rId4" Type="http://schemas.openxmlformats.org/officeDocument/2006/relationships/oleObject" Target="../embeddings/oleObject45.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47.bin"/><Relationship Id="rId1" Type="http://schemas.openxmlformats.org/officeDocument/2006/relationships/slideLayout" Target="../slideLayouts/slideLayout7.xml"/><Relationship Id="rId6" Type="http://schemas.openxmlformats.org/officeDocument/2006/relationships/oleObject" Target="../embeddings/oleObject49.bin"/><Relationship Id="rId5" Type="http://schemas.openxmlformats.org/officeDocument/2006/relationships/image" Target="../media/image49.wmf"/><Relationship Id="rId4" Type="http://schemas.openxmlformats.org/officeDocument/2006/relationships/oleObject" Target="../embeddings/oleObject48.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oleObject" Target="../embeddings/oleObject50.bin"/><Relationship Id="rId1" Type="http://schemas.openxmlformats.org/officeDocument/2006/relationships/slideLayout" Target="../slideLayouts/slideLayout7.xml"/><Relationship Id="rId6" Type="http://schemas.openxmlformats.org/officeDocument/2006/relationships/oleObject" Target="../embeddings/oleObject52.bin"/><Relationship Id="rId5" Type="http://schemas.openxmlformats.org/officeDocument/2006/relationships/image" Target="../media/image52.wmf"/><Relationship Id="rId4" Type="http://schemas.openxmlformats.org/officeDocument/2006/relationships/oleObject" Target="../embeddings/oleObject51.bin"/><Relationship Id="rId9" Type="http://schemas.openxmlformats.org/officeDocument/2006/relationships/image" Target="../media/image54.emf"/></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5" Type="http://schemas.openxmlformats.org/officeDocument/2006/relationships/image" Target="../media/image57.wmf"/><Relationship Id="rId4" Type="http://schemas.openxmlformats.org/officeDocument/2006/relationships/oleObject" Target="../embeddings/oleObject54.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oleObject" Target="../embeddings/oleObject55.bin"/><Relationship Id="rId1" Type="http://schemas.openxmlformats.org/officeDocument/2006/relationships/slideLayout" Target="../slideLayouts/slideLayout7.xml"/><Relationship Id="rId6" Type="http://schemas.openxmlformats.org/officeDocument/2006/relationships/oleObject" Target="../embeddings/oleObject57.bin"/><Relationship Id="rId11" Type="http://schemas.openxmlformats.org/officeDocument/2006/relationships/image" Target="../media/image59.wmf"/><Relationship Id="rId5" Type="http://schemas.openxmlformats.org/officeDocument/2006/relationships/image" Target="../media/image52.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5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0.emf"/><Relationship Id="rId7" Type="http://schemas.openxmlformats.org/officeDocument/2006/relationships/image" Target="../media/image62.wmf"/><Relationship Id="rId2" Type="http://schemas.openxmlformats.org/officeDocument/2006/relationships/oleObject" Target="../embeddings/oleObject60.bin"/><Relationship Id="rId1" Type="http://schemas.openxmlformats.org/officeDocument/2006/relationships/slideLayout" Target="../slideLayouts/slideLayout7.xml"/><Relationship Id="rId6" Type="http://schemas.openxmlformats.org/officeDocument/2006/relationships/oleObject" Target="../embeddings/oleObject62.bin"/><Relationship Id="rId5" Type="http://schemas.openxmlformats.org/officeDocument/2006/relationships/image" Target="../media/image61.emf"/><Relationship Id="rId4" Type="http://schemas.openxmlformats.org/officeDocument/2006/relationships/oleObject" Target="../embeddings/oleObject6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image" Target="../media/image63.wmf"/><Relationship Id="rId7" Type="http://schemas.openxmlformats.org/officeDocument/2006/relationships/image" Target="../media/image65.wmf"/><Relationship Id="rId2" Type="http://schemas.openxmlformats.org/officeDocument/2006/relationships/oleObject" Target="../embeddings/oleObject63.bin"/><Relationship Id="rId1" Type="http://schemas.openxmlformats.org/officeDocument/2006/relationships/slideLayout" Target="../slideLayouts/slideLayout7.xml"/><Relationship Id="rId6" Type="http://schemas.openxmlformats.org/officeDocument/2006/relationships/oleObject" Target="../embeddings/oleObject65.bin"/><Relationship Id="rId5" Type="http://schemas.openxmlformats.org/officeDocument/2006/relationships/image" Target="../media/image64.wmf"/><Relationship Id="rId4" Type="http://schemas.openxmlformats.org/officeDocument/2006/relationships/oleObject" Target="../embeddings/oleObject64.bin"/><Relationship Id="rId9" Type="http://schemas.openxmlformats.org/officeDocument/2006/relationships/image" Target="../media/image66.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image" Target="../media/image67.wmf"/><Relationship Id="rId7" Type="http://schemas.openxmlformats.org/officeDocument/2006/relationships/image" Target="../media/image69.wmf"/><Relationship Id="rId2" Type="http://schemas.openxmlformats.org/officeDocument/2006/relationships/oleObject" Target="../embeddings/oleObject67.bin"/><Relationship Id="rId1" Type="http://schemas.openxmlformats.org/officeDocument/2006/relationships/slideLayout" Target="../slideLayouts/slideLayout7.xml"/><Relationship Id="rId6" Type="http://schemas.openxmlformats.org/officeDocument/2006/relationships/oleObject" Target="../embeddings/oleObject69.bin"/><Relationship Id="rId5" Type="http://schemas.openxmlformats.org/officeDocument/2006/relationships/image" Target="../media/image68.wmf"/><Relationship Id="rId4" Type="http://schemas.openxmlformats.org/officeDocument/2006/relationships/oleObject" Target="../embeddings/oleObject68.bin"/><Relationship Id="rId9" Type="http://schemas.openxmlformats.org/officeDocument/2006/relationships/image" Target="../media/image70.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71.wmf"/><Relationship Id="rId7" Type="http://schemas.openxmlformats.org/officeDocument/2006/relationships/image" Target="../media/image73.wmf"/><Relationship Id="rId2" Type="http://schemas.openxmlformats.org/officeDocument/2006/relationships/oleObject" Target="../embeddings/oleObject71.bin"/><Relationship Id="rId1" Type="http://schemas.openxmlformats.org/officeDocument/2006/relationships/slideLayout" Target="../slideLayouts/slideLayout7.xml"/><Relationship Id="rId6" Type="http://schemas.openxmlformats.org/officeDocument/2006/relationships/oleObject" Target="../embeddings/oleObject73.bin"/><Relationship Id="rId5" Type="http://schemas.openxmlformats.org/officeDocument/2006/relationships/image" Target="../media/image72.wmf"/><Relationship Id="rId4" Type="http://schemas.openxmlformats.org/officeDocument/2006/relationships/oleObject" Target="../embeddings/oleObject72.bin"/><Relationship Id="rId9" Type="http://schemas.openxmlformats.org/officeDocument/2006/relationships/image" Target="../media/image74.wmf"/></Relationships>
</file>

<file path=ppt/slides/_rels/slide34.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75.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oleObject" Target="../embeddings/oleObject76.bin"/><Relationship Id="rId1" Type="http://schemas.openxmlformats.org/officeDocument/2006/relationships/slideLayout" Target="../slideLayouts/slideLayout2.xml"/><Relationship Id="rId5" Type="http://schemas.openxmlformats.org/officeDocument/2006/relationships/image" Target="../media/image62.wmf"/><Relationship Id="rId4" Type="http://schemas.openxmlformats.org/officeDocument/2006/relationships/oleObject" Target="../embeddings/oleObject77.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5.wmf"/><Relationship Id="rId5" Type="http://schemas.openxmlformats.org/officeDocument/2006/relationships/oleObject" Target="../embeddings/oleObject79.bin"/><Relationship Id="rId4" Type="http://schemas.openxmlformats.org/officeDocument/2006/relationships/image" Target="../media/image76.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80.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oleObject" Target="../embeddings/oleObject81.bin"/><Relationship Id="rId1" Type="http://schemas.openxmlformats.org/officeDocument/2006/relationships/slideLayout" Target="../slideLayouts/slideLayout7.xml"/><Relationship Id="rId5" Type="http://schemas.openxmlformats.org/officeDocument/2006/relationships/image" Target="../media/image79.wmf"/><Relationship Id="rId4" Type="http://schemas.openxmlformats.org/officeDocument/2006/relationships/oleObject" Target="../embeddings/oleObject8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8.wmf"/><Relationship Id="rId7" Type="http://schemas.openxmlformats.org/officeDocument/2006/relationships/oleObject" Target="../embeddings/oleObject85.bin"/><Relationship Id="rId2" Type="http://schemas.openxmlformats.org/officeDocument/2006/relationships/oleObject" Target="../embeddings/oleObject83.bin"/><Relationship Id="rId1" Type="http://schemas.openxmlformats.org/officeDocument/2006/relationships/slideLayout" Target="../slideLayouts/slideLayout7.xml"/><Relationship Id="rId6" Type="http://schemas.openxmlformats.org/officeDocument/2006/relationships/image" Target="../media/image81.wmf"/><Relationship Id="rId5" Type="http://schemas.openxmlformats.org/officeDocument/2006/relationships/oleObject" Target="../embeddings/oleObject84.bin"/><Relationship Id="rId10" Type="http://schemas.openxmlformats.org/officeDocument/2006/relationships/image" Target="../media/image82.wmf"/><Relationship Id="rId4" Type="http://schemas.openxmlformats.org/officeDocument/2006/relationships/image" Target="../media/image80.png"/><Relationship Id="rId9" Type="http://schemas.openxmlformats.org/officeDocument/2006/relationships/oleObject" Target="../embeddings/oleObject86.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oleObject" Target="../embeddings/oleObject87.bin"/><Relationship Id="rId1" Type="http://schemas.openxmlformats.org/officeDocument/2006/relationships/slideLayout" Target="../slideLayouts/slideLayout7.xml"/><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oleObject" Target="../embeddings/oleObject88.bin"/></Relationships>
</file>

<file path=ppt/slides/_rels/slide43.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image" Target="../media/image85.wmf"/><Relationship Id="rId1" Type="http://schemas.openxmlformats.org/officeDocument/2006/relationships/slideLayout" Target="../slideLayouts/slideLayout7.xml"/><Relationship Id="rId6" Type="http://schemas.openxmlformats.org/officeDocument/2006/relationships/image" Target="../media/image87.wmf"/><Relationship Id="rId5" Type="http://schemas.openxmlformats.org/officeDocument/2006/relationships/oleObject" Target="../embeddings/oleObject90.bin"/><Relationship Id="rId4" Type="http://schemas.openxmlformats.org/officeDocument/2006/relationships/image" Target="../media/image86.wmf"/></Relationships>
</file>

<file path=ppt/slides/_rels/slide44.xml.rels><?xml version="1.0" encoding="UTF-8" standalone="yes"?>
<Relationships xmlns="http://schemas.openxmlformats.org/package/2006/relationships"><Relationship Id="rId3" Type="http://schemas.openxmlformats.org/officeDocument/2006/relationships/image" Target="../media/image89.wmf"/><Relationship Id="rId7" Type="http://schemas.openxmlformats.org/officeDocument/2006/relationships/image" Target="../media/image91.wmf"/><Relationship Id="rId2" Type="http://schemas.openxmlformats.org/officeDocument/2006/relationships/oleObject" Target="../embeddings/oleObject92.bin"/><Relationship Id="rId1" Type="http://schemas.openxmlformats.org/officeDocument/2006/relationships/slideLayout" Target="../slideLayouts/slideLayout2.xml"/><Relationship Id="rId6" Type="http://schemas.openxmlformats.org/officeDocument/2006/relationships/oleObject" Target="../embeddings/oleObject94.bin"/><Relationship Id="rId5" Type="http://schemas.openxmlformats.org/officeDocument/2006/relationships/image" Target="../media/image90.wmf"/><Relationship Id="rId4" Type="http://schemas.openxmlformats.org/officeDocument/2006/relationships/oleObject" Target="../embeddings/oleObject93.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96.wmf"/><Relationship Id="rId18" Type="http://schemas.openxmlformats.org/officeDocument/2006/relationships/oleObject" Target="../embeddings/oleObject103.bin"/><Relationship Id="rId3" Type="http://schemas.openxmlformats.org/officeDocument/2006/relationships/image" Target="../media/image92.wmf"/><Relationship Id="rId7" Type="http://schemas.openxmlformats.org/officeDocument/2006/relationships/image" Target="../media/image94.wmf"/><Relationship Id="rId12" Type="http://schemas.openxmlformats.org/officeDocument/2006/relationships/oleObject" Target="../embeddings/oleObject100.bin"/><Relationship Id="rId17" Type="http://schemas.openxmlformats.org/officeDocument/2006/relationships/image" Target="../media/image98.wmf"/><Relationship Id="rId2" Type="http://schemas.openxmlformats.org/officeDocument/2006/relationships/oleObject" Target="../embeddings/oleObject95.bin"/><Relationship Id="rId16" Type="http://schemas.openxmlformats.org/officeDocument/2006/relationships/oleObject" Target="../embeddings/oleObject102.bin"/><Relationship Id="rId1" Type="http://schemas.openxmlformats.org/officeDocument/2006/relationships/slideLayout" Target="../slideLayouts/slideLayout7.xml"/><Relationship Id="rId6" Type="http://schemas.openxmlformats.org/officeDocument/2006/relationships/oleObject" Target="../embeddings/oleObject97.bin"/><Relationship Id="rId11" Type="http://schemas.openxmlformats.org/officeDocument/2006/relationships/image" Target="../media/image95.wmf"/><Relationship Id="rId5" Type="http://schemas.openxmlformats.org/officeDocument/2006/relationships/image" Target="../media/image93.wmf"/><Relationship Id="rId15" Type="http://schemas.openxmlformats.org/officeDocument/2006/relationships/image" Target="../media/image97.wmf"/><Relationship Id="rId10" Type="http://schemas.openxmlformats.org/officeDocument/2006/relationships/oleObject" Target="../embeddings/oleObject99.bin"/><Relationship Id="rId19" Type="http://schemas.openxmlformats.org/officeDocument/2006/relationships/image" Target="../media/image99.wmf"/><Relationship Id="rId4" Type="http://schemas.openxmlformats.org/officeDocument/2006/relationships/oleObject" Target="../embeddings/oleObject96.bin"/><Relationship Id="rId9" Type="http://schemas.openxmlformats.org/officeDocument/2006/relationships/image" Target="../media/image78.wmf"/><Relationship Id="rId14" Type="http://schemas.openxmlformats.org/officeDocument/2006/relationships/oleObject" Target="../embeddings/oleObject101.bin"/></Relationships>
</file>

<file path=ppt/slides/_rels/slide46.xml.rels><?xml version="1.0" encoding="UTF-8" standalone="yes"?>
<Relationships xmlns="http://schemas.openxmlformats.org/package/2006/relationships"><Relationship Id="rId3" Type="http://schemas.openxmlformats.org/officeDocument/2006/relationships/image" Target="../media/image100.emf"/><Relationship Id="rId7" Type="http://schemas.openxmlformats.org/officeDocument/2006/relationships/image" Target="../media/image102.emf"/><Relationship Id="rId2" Type="http://schemas.openxmlformats.org/officeDocument/2006/relationships/oleObject" Target="../embeddings/oleObject104.bin"/><Relationship Id="rId1" Type="http://schemas.openxmlformats.org/officeDocument/2006/relationships/slideLayout" Target="../slideLayouts/slideLayout7.xml"/><Relationship Id="rId6" Type="http://schemas.openxmlformats.org/officeDocument/2006/relationships/oleObject" Target="../embeddings/oleObject106.bin"/><Relationship Id="rId5" Type="http://schemas.openxmlformats.org/officeDocument/2006/relationships/image" Target="../media/image101.wmf"/><Relationship Id="rId4" Type="http://schemas.openxmlformats.org/officeDocument/2006/relationships/oleObject" Target="../embeddings/oleObject105.bin"/></Relationships>
</file>

<file path=ppt/slides/_rels/slide47.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oleObject" Target="../embeddings/oleObject107.bin"/><Relationship Id="rId1" Type="http://schemas.openxmlformats.org/officeDocument/2006/relationships/slideLayout" Target="../slideLayouts/slideLayout2.xml"/><Relationship Id="rId5" Type="http://schemas.openxmlformats.org/officeDocument/2006/relationships/image" Target="../media/image102.emf"/><Relationship Id="rId4" Type="http://schemas.openxmlformats.org/officeDocument/2006/relationships/oleObject" Target="../embeddings/oleObject108.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oleObject" Target="../embeddings/oleObject109.bin"/><Relationship Id="rId1" Type="http://schemas.openxmlformats.org/officeDocument/2006/relationships/slideLayout" Target="../slideLayouts/slideLayout7.xml"/><Relationship Id="rId5" Type="http://schemas.openxmlformats.org/officeDocument/2006/relationships/image" Target="../media/image103.emf"/><Relationship Id="rId4" Type="http://schemas.openxmlformats.org/officeDocument/2006/relationships/oleObject" Target="../embeddings/oleObject110.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oleObject" Target="../embeddings/oleObject111.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3">
            <a:extLst>
              <a:ext uri="{FF2B5EF4-FFF2-40B4-BE49-F238E27FC236}">
                <a16:creationId xmlns:a16="http://schemas.microsoft.com/office/drawing/2014/main" id="{D1CF2369-B24B-3F99-5903-29FEC36FC18D}"/>
              </a:ext>
            </a:extLst>
          </p:cNvPr>
          <p:cNvSpPr>
            <a:spLocks noGrp="1"/>
          </p:cNvSpPr>
          <p:nvPr>
            <p:ph type="title"/>
          </p:nvPr>
        </p:nvSpPr>
        <p:spPr>
          <a:xfrm>
            <a:off x="457200" y="274638"/>
            <a:ext cx="8229600" cy="777875"/>
          </a:xfrm>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第二章重点概念</a:t>
            </a:r>
          </a:p>
        </p:txBody>
      </p:sp>
      <p:sp>
        <p:nvSpPr>
          <p:cNvPr id="5" name="TextBox 4">
            <a:extLst>
              <a:ext uri="{FF2B5EF4-FFF2-40B4-BE49-F238E27FC236}">
                <a16:creationId xmlns:a16="http://schemas.microsoft.com/office/drawing/2014/main" id="{94E76D4D-1B41-A26C-D0B4-18FA3FB6A230}"/>
              </a:ext>
            </a:extLst>
          </p:cNvPr>
          <p:cNvSpPr txBox="1"/>
          <p:nvPr/>
        </p:nvSpPr>
        <p:spPr>
          <a:xfrm>
            <a:off x="107950" y="3068638"/>
            <a:ext cx="1568450" cy="64611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eaLnBrk="1" hangingPunct="1">
              <a:defRPr/>
            </a:pPr>
            <a:r>
              <a:rPr lang="zh-CN" altLang="en-US"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晶体的结合</a:t>
            </a:r>
            <a:endParaRPr lang="en-US" altLang="zh-CN"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能量最小原则</a:t>
            </a:r>
          </a:p>
        </p:txBody>
      </p:sp>
      <p:sp>
        <p:nvSpPr>
          <p:cNvPr id="6" name="TextBox 5">
            <a:extLst>
              <a:ext uri="{FF2B5EF4-FFF2-40B4-BE49-F238E27FC236}">
                <a16:creationId xmlns:a16="http://schemas.microsoft.com/office/drawing/2014/main" id="{EFDB579A-8B49-AA30-59D0-4FC3305629B2}"/>
              </a:ext>
            </a:extLst>
          </p:cNvPr>
          <p:cNvSpPr txBox="1"/>
          <p:nvPr/>
        </p:nvSpPr>
        <p:spPr>
          <a:xfrm>
            <a:off x="2339975" y="2266950"/>
            <a:ext cx="1152525" cy="369888"/>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吸引作用</a:t>
            </a:r>
          </a:p>
        </p:txBody>
      </p:sp>
      <p:sp>
        <p:nvSpPr>
          <p:cNvPr id="7" name="TextBox 6">
            <a:extLst>
              <a:ext uri="{FF2B5EF4-FFF2-40B4-BE49-F238E27FC236}">
                <a16:creationId xmlns:a16="http://schemas.microsoft.com/office/drawing/2014/main" id="{0EF2CF9C-ADBB-95EF-6793-FDF00D9AE7E0}"/>
              </a:ext>
            </a:extLst>
          </p:cNvPr>
          <p:cNvSpPr txBox="1"/>
          <p:nvPr/>
        </p:nvSpPr>
        <p:spPr>
          <a:xfrm>
            <a:off x="2339975" y="4211638"/>
            <a:ext cx="1152525" cy="369887"/>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pP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排斥作用</a:t>
            </a:r>
          </a:p>
        </p:txBody>
      </p:sp>
      <p:sp>
        <p:nvSpPr>
          <p:cNvPr id="9" name="TextBox 8">
            <a:extLst>
              <a:ext uri="{FF2B5EF4-FFF2-40B4-BE49-F238E27FC236}">
                <a16:creationId xmlns:a16="http://schemas.microsoft.com/office/drawing/2014/main" id="{B9A67566-EA14-BAE0-E79B-35E3F08CD016}"/>
              </a:ext>
            </a:extLst>
          </p:cNvPr>
          <p:cNvSpPr txBox="1"/>
          <p:nvPr/>
        </p:nvSpPr>
        <p:spPr>
          <a:xfrm>
            <a:off x="1865313" y="3213100"/>
            <a:ext cx="2073275" cy="36988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eaLnBrk="1" hangingPunct="1">
              <a:defRPr/>
            </a:pP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，平衡距离</a:t>
            </a: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b="1" baseline="-25000" dirty="0">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b="1" baseline="-25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Box 9">
            <a:extLst>
              <a:ext uri="{FF2B5EF4-FFF2-40B4-BE49-F238E27FC236}">
                <a16:creationId xmlns:a16="http://schemas.microsoft.com/office/drawing/2014/main" id="{5187B50A-B604-1B70-2AA7-DE6826C8F51C}"/>
              </a:ext>
            </a:extLst>
          </p:cNvPr>
          <p:cNvSpPr txBox="1"/>
          <p:nvPr/>
        </p:nvSpPr>
        <p:spPr>
          <a:xfrm>
            <a:off x="4356100" y="1341438"/>
            <a:ext cx="2736850" cy="52228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eaLnBrk="1" hangingPunct="1">
              <a:defRPr/>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库仑吸引</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正负离子之间的吸引</a:t>
            </a:r>
          </a:p>
        </p:txBody>
      </p:sp>
      <p:sp>
        <p:nvSpPr>
          <p:cNvPr id="11" name="TextBox 10">
            <a:extLst>
              <a:ext uri="{FF2B5EF4-FFF2-40B4-BE49-F238E27FC236}">
                <a16:creationId xmlns:a16="http://schemas.microsoft.com/office/drawing/2014/main" id="{44B0DBEE-DB80-3658-DD7D-EC66BC589DFD}"/>
              </a:ext>
            </a:extLst>
          </p:cNvPr>
          <p:cNvSpPr txBox="1"/>
          <p:nvPr/>
        </p:nvSpPr>
        <p:spPr>
          <a:xfrm>
            <a:off x="4356100" y="3841750"/>
            <a:ext cx="2736850" cy="5238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eaLnBrk="1" hangingPunct="1">
              <a:defRPr/>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库仑排斥</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原子核之间的库仑排斥</a:t>
            </a:r>
          </a:p>
        </p:txBody>
      </p:sp>
      <p:sp>
        <p:nvSpPr>
          <p:cNvPr id="12" name="TextBox 11">
            <a:extLst>
              <a:ext uri="{FF2B5EF4-FFF2-40B4-BE49-F238E27FC236}">
                <a16:creationId xmlns:a16="http://schemas.microsoft.com/office/drawing/2014/main" id="{61C04004-FEC6-0754-C55F-E94CB6EF8349}"/>
              </a:ext>
            </a:extLst>
          </p:cNvPr>
          <p:cNvSpPr txBox="1"/>
          <p:nvPr/>
        </p:nvSpPr>
        <p:spPr>
          <a:xfrm>
            <a:off x="4356100" y="1989138"/>
            <a:ext cx="2736850" cy="522287"/>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eaLnBrk="1" hangingPunct="1">
              <a:defRPr/>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交换势吸引</a:t>
            </a:r>
          </a:p>
          <a:p>
            <a:pPr algn="ctr" eaLnBrk="1" hangingPunct="1">
              <a:defRPr/>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离子实对交叠电子的吸引</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Box 12">
            <a:extLst>
              <a:ext uri="{FF2B5EF4-FFF2-40B4-BE49-F238E27FC236}">
                <a16:creationId xmlns:a16="http://schemas.microsoft.com/office/drawing/2014/main" id="{C87427A1-3F71-5916-0BD4-49322CAE7015}"/>
              </a:ext>
            </a:extLst>
          </p:cNvPr>
          <p:cNvSpPr txBox="1"/>
          <p:nvPr/>
        </p:nvSpPr>
        <p:spPr>
          <a:xfrm>
            <a:off x="4356100" y="4489450"/>
            <a:ext cx="2736850" cy="52387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lgn="ctr" eaLnBrk="1" hangingPunct="1">
              <a:defRPr/>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交换势排斥</a:t>
            </a:r>
            <a:endPar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内层电子交叠引起的泡利不相容</a:t>
            </a:r>
          </a:p>
        </p:txBody>
      </p:sp>
      <p:sp>
        <p:nvSpPr>
          <p:cNvPr id="15" name="TextBox 14">
            <a:extLst>
              <a:ext uri="{FF2B5EF4-FFF2-40B4-BE49-F238E27FC236}">
                <a16:creationId xmlns:a16="http://schemas.microsoft.com/office/drawing/2014/main" id="{F214EC18-1D8E-BED2-0D90-57CDDA9FA076}"/>
              </a:ext>
            </a:extLst>
          </p:cNvPr>
          <p:cNvSpPr txBox="1"/>
          <p:nvPr/>
        </p:nvSpPr>
        <p:spPr>
          <a:xfrm>
            <a:off x="4356100" y="3429000"/>
            <a:ext cx="2736850"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lgn="ctr" eaLnBrk="1" hangingPunct="1">
              <a:defRPr/>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杂化轨道形成</a:t>
            </a:r>
          </a:p>
        </p:txBody>
      </p:sp>
      <p:sp>
        <p:nvSpPr>
          <p:cNvPr id="16" name="TextBox 15">
            <a:extLst>
              <a:ext uri="{FF2B5EF4-FFF2-40B4-BE49-F238E27FC236}">
                <a16:creationId xmlns:a16="http://schemas.microsoft.com/office/drawing/2014/main" id="{4DFC788B-EFEE-A794-D3DB-8F3723E3E799}"/>
              </a:ext>
            </a:extLst>
          </p:cNvPr>
          <p:cNvSpPr txBox="1"/>
          <p:nvPr/>
        </p:nvSpPr>
        <p:spPr>
          <a:xfrm>
            <a:off x="4356100" y="2636838"/>
            <a:ext cx="2736850" cy="307975"/>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pPr algn="ctr" eaLnBrk="1" hangingPunct="1">
              <a:defRPr/>
            </a:pPr>
            <a:r>
              <a:rPr lang="zh-CN" altLang="en-US" sz="1400" b="1" dirty="0">
                <a:latin typeface="Times New Roman" panose="02020603050405020304" pitchFamily="18" charset="0"/>
                <a:ea typeface="微软雅黑" panose="020B0503020204020204" pitchFamily="34" charset="-122"/>
                <a:cs typeface="Times New Roman" panose="02020603050405020304" pitchFamily="18" charset="0"/>
              </a:rPr>
              <a:t>电子动能减小</a:t>
            </a:r>
          </a:p>
        </p:txBody>
      </p:sp>
      <p:sp>
        <p:nvSpPr>
          <p:cNvPr id="17" name="TextBox 16">
            <a:extLst>
              <a:ext uri="{FF2B5EF4-FFF2-40B4-BE49-F238E27FC236}">
                <a16:creationId xmlns:a16="http://schemas.microsoft.com/office/drawing/2014/main" id="{14AC8EC1-4251-47ED-318B-C0A329ED66E3}"/>
              </a:ext>
            </a:extLst>
          </p:cNvPr>
          <p:cNvSpPr txBox="1"/>
          <p:nvPr/>
        </p:nvSpPr>
        <p:spPr>
          <a:xfrm>
            <a:off x="7956550" y="1557338"/>
            <a:ext cx="1008063" cy="646112"/>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pPr algn="ct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离子键</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Box 17">
            <a:extLst>
              <a:ext uri="{FF2B5EF4-FFF2-40B4-BE49-F238E27FC236}">
                <a16:creationId xmlns:a16="http://schemas.microsoft.com/office/drawing/2014/main" id="{9755DEE0-D649-7995-98AB-79B6A839198D}"/>
              </a:ext>
            </a:extLst>
          </p:cNvPr>
          <p:cNvSpPr txBox="1"/>
          <p:nvPr/>
        </p:nvSpPr>
        <p:spPr>
          <a:xfrm>
            <a:off x="7956550" y="2468563"/>
            <a:ext cx="1008063" cy="646112"/>
          </a:xfrm>
          <a:prstGeom prst="rect">
            <a:avLst/>
          </a:prstGeom>
        </p:spPr>
        <p:style>
          <a:lnRef idx="1">
            <a:schemeClr val="accent5"/>
          </a:lnRef>
          <a:fillRef idx="2">
            <a:schemeClr val="accent5"/>
          </a:fillRef>
          <a:effectRef idx="1">
            <a:schemeClr val="accent5"/>
          </a:effectRef>
          <a:fontRef idx="minor">
            <a:schemeClr val="dk1"/>
          </a:fontRef>
        </p:style>
        <p:txBody>
          <a:bodyPr>
            <a:spAutoFit/>
          </a:bodyPr>
          <a:lstStyle/>
          <a:p>
            <a:pPr algn="ct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共价键</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en-US" altLang="zh-CN" b="1" i="1" dirty="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b="1" i="1" baseline="-25000" dirty="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=0</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TextBox 18">
            <a:extLst>
              <a:ext uri="{FF2B5EF4-FFF2-40B4-BE49-F238E27FC236}">
                <a16:creationId xmlns:a16="http://schemas.microsoft.com/office/drawing/2014/main" id="{54735186-7D0B-C612-37D8-49A3FB1948BE}"/>
              </a:ext>
            </a:extLst>
          </p:cNvPr>
          <p:cNvSpPr txBox="1"/>
          <p:nvPr/>
        </p:nvSpPr>
        <p:spPr>
          <a:xfrm>
            <a:off x="7956550" y="3338513"/>
            <a:ext cx="1008063" cy="377825"/>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lgn="ctr" eaLnBrk="1" hangingPunct="1">
              <a:defRP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金属键</a:t>
            </a:r>
          </a:p>
        </p:txBody>
      </p:sp>
      <p:sp>
        <p:nvSpPr>
          <p:cNvPr id="20" name="TextBox 19">
            <a:extLst>
              <a:ext uri="{FF2B5EF4-FFF2-40B4-BE49-F238E27FC236}">
                <a16:creationId xmlns:a16="http://schemas.microsoft.com/office/drawing/2014/main" id="{AE66F18A-BBB2-E9C7-3B73-E8F072A9A99F}"/>
              </a:ext>
            </a:extLst>
          </p:cNvPr>
          <p:cNvSpPr txBox="1"/>
          <p:nvPr/>
        </p:nvSpPr>
        <p:spPr>
          <a:xfrm>
            <a:off x="7956550" y="3933825"/>
            <a:ext cx="1008063" cy="58420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eaLnBrk="1" hangingPunct="1">
              <a:defRPr/>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范德华键</a:t>
            </a:r>
            <a:endPar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endParaRPr>
          </a:p>
          <a:p>
            <a:pPr algn="ctr" eaLnBrk="1" hangingPunct="1">
              <a:defRPr/>
            </a:pPr>
            <a:r>
              <a:rPr lang="zh-CN" altLang="en-US" sz="1600" b="1" dirty="0">
                <a:latin typeface="Times New Roman" panose="02020603050405020304" pitchFamily="18" charset="0"/>
                <a:ea typeface="微软雅黑" panose="020B0503020204020204" pitchFamily="34" charset="-122"/>
                <a:cs typeface="Times New Roman" panose="02020603050405020304" pitchFamily="18" charset="0"/>
              </a:rPr>
              <a:t>氢键</a:t>
            </a:r>
          </a:p>
        </p:txBody>
      </p:sp>
      <p:cxnSp>
        <p:nvCxnSpPr>
          <p:cNvPr id="22" name="直接箭头连接符 21">
            <a:extLst>
              <a:ext uri="{FF2B5EF4-FFF2-40B4-BE49-F238E27FC236}">
                <a16:creationId xmlns:a16="http://schemas.microsoft.com/office/drawing/2014/main" id="{3209365C-4886-32F5-9303-608A9888A762}"/>
              </a:ext>
            </a:extLst>
          </p:cNvPr>
          <p:cNvCxnSpPr>
            <a:stCxn id="5" idx="3"/>
            <a:endCxn id="6" idx="1"/>
          </p:cNvCxnSpPr>
          <p:nvPr/>
        </p:nvCxnSpPr>
        <p:spPr>
          <a:xfrm flipV="1">
            <a:off x="1676400" y="2452688"/>
            <a:ext cx="663575" cy="939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2C3F538B-D0A5-690F-47DB-6E374B34F606}"/>
              </a:ext>
            </a:extLst>
          </p:cNvPr>
          <p:cNvCxnSpPr>
            <a:stCxn id="5" idx="3"/>
            <a:endCxn id="7" idx="1"/>
          </p:cNvCxnSpPr>
          <p:nvPr/>
        </p:nvCxnSpPr>
        <p:spPr>
          <a:xfrm>
            <a:off x="1676400" y="3392488"/>
            <a:ext cx="663575" cy="10033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2BA5010-E266-475D-F56F-009856F12D40}"/>
              </a:ext>
            </a:extLst>
          </p:cNvPr>
          <p:cNvCxnSpPr>
            <a:stCxn id="6" idx="3"/>
            <a:endCxn id="10" idx="1"/>
          </p:cNvCxnSpPr>
          <p:nvPr/>
        </p:nvCxnSpPr>
        <p:spPr>
          <a:xfrm flipV="1">
            <a:off x="3492500" y="1601788"/>
            <a:ext cx="863600" cy="8509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3B969843-7B35-94AE-3148-7C3F21F7784F}"/>
              </a:ext>
            </a:extLst>
          </p:cNvPr>
          <p:cNvCxnSpPr>
            <a:stCxn id="6" idx="3"/>
            <a:endCxn id="12" idx="1"/>
          </p:cNvCxnSpPr>
          <p:nvPr/>
        </p:nvCxnSpPr>
        <p:spPr>
          <a:xfrm flipV="1">
            <a:off x="3492500" y="2251075"/>
            <a:ext cx="863600" cy="2016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7FFFAE0A-7636-5108-B952-228E7837AEF7}"/>
              </a:ext>
            </a:extLst>
          </p:cNvPr>
          <p:cNvCxnSpPr>
            <a:stCxn id="7" idx="3"/>
            <a:endCxn id="11" idx="1"/>
          </p:cNvCxnSpPr>
          <p:nvPr/>
        </p:nvCxnSpPr>
        <p:spPr>
          <a:xfrm flipV="1">
            <a:off x="3492500" y="4103688"/>
            <a:ext cx="863600" cy="2936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39122AAD-1D40-DD44-132B-D48FDDDA72CA}"/>
              </a:ext>
            </a:extLst>
          </p:cNvPr>
          <p:cNvCxnSpPr>
            <a:stCxn id="7" idx="3"/>
            <a:endCxn id="13" idx="1"/>
          </p:cNvCxnSpPr>
          <p:nvPr/>
        </p:nvCxnSpPr>
        <p:spPr>
          <a:xfrm>
            <a:off x="3492500" y="4397375"/>
            <a:ext cx="863600" cy="35401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EC42F643-E464-7E69-D080-95CB05427FB5}"/>
              </a:ext>
            </a:extLst>
          </p:cNvPr>
          <p:cNvCxnSpPr>
            <a:stCxn id="10" idx="3"/>
            <a:endCxn id="17" idx="1"/>
          </p:cNvCxnSpPr>
          <p:nvPr/>
        </p:nvCxnSpPr>
        <p:spPr>
          <a:xfrm>
            <a:off x="7092950" y="1601788"/>
            <a:ext cx="863600" cy="277812"/>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EAA098BB-88B4-2E35-5095-59145CCDBC6A}"/>
              </a:ext>
            </a:extLst>
          </p:cNvPr>
          <p:cNvCxnSpPr>
            <a:stCxn id="13" idx="3"/>
            <a:endCxn id="17" idx="1"/>
          </p:cNvCxnSpPr>
          <p:nvPr/>
        </p:nvCxnSpPr>
        <p:spPr>
          <a:xfrm flipV="1">
            <a:off x="7092950" y="1881188"/>
            <a:ext cx="863600" cy="2870200"/>
          </a:xfrm>
          <a:prstGeom prst="straightConnector1">
            <a:avLst/>
          </a:prstGeom>
          <a:ln w="25400">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242573C0-F35E-E937-CC88-877E3BCDD49E}"/>
              </a:ext>
            </a:extLst>
          </p:cNvPr>
          <p:cNvCxnSpPr>
            <a:stCxn id="12" idx="3"/>
            <a:endCxn id="18" idx="1"/>
          </p:cNvCxnSpPr>
          <p:nvPr/>
        </p:nvCxnSpPr>
        <p:spPr>
          <a:xfrm>
            <a:off x="7092950" y="2251075"/>
            <a:ext cx="863600" cy="539750"/>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6BD7C9CA-89A9-9E7C-C8DC-96C0F08BD07D}"/>
              </a:ext>
            </a:extLst>
          </p:cNvPr>
          <p:cNvCxnSpPr>
            <a:stCxn id="15" idx="3"/>
            <a:endCxn id="18" idx="1"/>
          </p:cNvCxnSpPr>
          <p:nvPr/>
        </p:nvCxnSpPr>
        <p:spPr>
          <a:xfrm flipV="1">
            <a:off x="7092950" y="2792413"/>
            <a:ext cx="863600" cy="790575"/>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99DE2EF3-6D7A-1549-568B-80F5EC75D32A}"/>
              </a:ext>
            </a:extLst>
          </p:cNvPr>
          <p:cNvCxnSpPr>
            <a:stCxn id="13" idx="3"/>
            <a:endCxn id="18" idx="1"/>
          </p:cNvCxnSpPr>
          <p:nvPr/>
        </p:nvCxnSpPr>
        <p:spPr>
          <a:xfrm flipV="1">
            <a:off x="7092950" y="2792413"/>
            <a:ext cx="863600" cy="1958975"/>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2C16A432-175F-E510-8FB9-CC014573BF0F}"/>
              </a:ext>
            </a:extLst>
          </p:cNvPr>
          <p:cNvCxnSpPr>
            <a:stCxn id="11" idx="3"/>
            <a:endCxn id="18" idx="1"/>
          </p:cNvCxnSpPr>
          <p:nvPr/>
        </p:nvCxnSpPr>
        <p:spPr>
          <a:xfrm flipV="1">
            <a:off x="7092950" y="2792413"/>
            <a:ext cx="863600" cy="1311275"/>
          </a:xfrm>
          <a:prstGeom prst="straightConnector1">
            <a:avLst/>
          </a:prstGeom>
          <a:ln w="2540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79E0DCD-1157-4EB4-EE47-D0EE4D39504F}"/>
              </a:ext>
            </a:extLst>
          </p:cNvPr>
          <p:cNvCxnSpPr>
            <a:stCxn id="16" idx="3"/>
            <a:endCxn id="19" idx="1"/>
          </p:cNvCxnSpPr>
          <p:nvPr/>
        </p:nvCxnSpPr>
        <p:spPr>
          <a:xfrm>
            <a:off x="7092950" y="2790825"/>
            <a:ext cx="863600" cy="73660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F5558825-1243-E1C7-614B-0BE3559A380B}"/>
              </a:ext>
            </a:extLst>
          </p:cNvPr>
          <p:cNvCxnSpPr>
            <a:stCxn id="12" idx="3"/>
            <a:endCxn id="19" idx="1"/>
          </p:cNvCxnSpPr>
          <p:nvPr/>
        </p:nvCxnSpPr>
        <p:spPr>
          <a:xfrm>
            <a:off x="7092950" y="2251075"/>
            <a:ext cx="863600" cy="127635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10554B12-253F-D8E9-1B4E-0EA9B2795FB9}"/>
              </a:ext>
            </a:extLst>
          </p:cNvPr>
          <p:cNvCxnSpPr>
            <a:stCxn id="13" idx="3"/>
            <a:endCxn id="19" idx="1"/>
          </p:cNvCxnSpPr>
          <p:nvPr/>
        </p:nvCxnSpPr>
        <p:spPr>
          <a:xfrm flipV="1">
            <a:off x="7092950" y="3527425"/>
            <a:ext cx="863600" cy="1223963"/>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C0EDC39-A1BD-CBD2-34BA-C1DE7F63A000}"/>
              </a:ext>
            </a:extLst>
          </p:cNvPr>
          <p:cNvSpPr txBox="1">
            <a:spLocks noChangeArrowheads="1"/>
          </p:cNvSpPr>
          <p:nvPr/>
        </p:nvSpPr>
        <p:spPr bwMode="auto">
          <a:xfrm>
            <a:off x="2051050" y="4883150"/>
            <a:ext cx="50419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微观</a:t>
            </a:r>
            <a:endParaRPr lang="en-US" altLang="zh-CN"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成键的方向性、饱和性、强度</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宏观</a:t>
            </a:r>
            <a:endParaRPr lang="en-US" altLang="zh-CN"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晶体的硬度、熔点、导电性</a:t>
            </a:r>
          </a:p>
        </p:txBody>
      </p:sp>
      <p:sp>
        <p:nvSpPr>
          <p:cNvPr id="59" name="矩形 58">
            <a:extLst>
              <a:ext uri="{FF2B5EF4-FFF2-40B4-BE49-F238E27FC236}">
                <a16:creationId xmlns:a16="http://schemas.microsoft.com/office/drawing/2014/main" id="{B8842648-EACF-EB93-223F-BEFEDD481D8C}"/>
              </a:ext>
            </a:extLst>
          </p:cNvPr>
          <p:cNvSpPr/>
          <p:nvPr/>
        </p:nvSpPr>
        <p:spPr>
          <a:xfrm>
            <a:off x="7885113" y="1501775"/>
            <a:ext cx="1150937" cy="2287588"/>
          </a:xfrm>
          <a:prstGeom prst="rect">
            <a:avLst/>
          </a:prstGeom>
          <a:noFill/>
          <a:ln>
            <a:prstDash val="sysDash"/>
          </a:ln>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61" name="直接箭头连接符 60">
            <a:extLst>
              <a:ext uri="{FF2B5EF4-FFF2-40B4-BE49-F238E27FC236}">
                <a16:creationId xmlns:a16="http://schemas.microsoft.com/office/drawing/2014/main" id="{0E3FF722-F152-3C06-0D37-7088B40917D7}"/>
              </a:ext>
            </a:extLst>
          </p:cNvPr>
          <p:cNvCxnSpPr>
            <a:stCxn id="11" idx="3"/>
            <a:endCxn id="19" idx="1"/>
          </p:cNvCxnSpPr>
          <p:nvPr/>
        </p:nvCxnSpPr>
        <p:spPr>
          <a:xfrm flipV="1">
            <a:off x="7092950" y="3527425"/>
            <a:ext cx="863600" cy="576263"/>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3347" name="灯片编号占位符 3">
            <a:extLst>
              <a:ext uri="{FF2B5EF4-FFF2-40B4-BE49-F238E27FC236}">
                <a16:creationId xmlns:a16="http://schemas.microsoft.com/office/drawing/2014/main" id="{77070FC4-474D-355C-ABD2-2A5CBCB955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23025F8-7158-42EB-A908-46EEF5BD553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left)">
                                      <p:cBhvr>
                                        <p:cTn id="19" dur="500"/>
                                        <p:tgtEl>
                                          <p:spTgt spid="24"/>
                                        </p:tgtEl>
                                      </p:cBhvr>
                                    </p:animEffect>
                                  </p:childTnLst>
                                </p:cTn>
                              </p:par>
                            </p:childTnLst>
                          </p:cTn>
                        </p:par>
                        <p:par>
                          <p:cTn id="20" fill="hold" nodeType="afterGroup">
                            <p:stCondLst>
                              <p:cond delay="50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left)">
                                      <p:cBhvr>
                                        <p:cTn id="31" dur="500"/>
                                        <p:tgtEl>
                                          <p:spTgt spid="26"/>
                                        </p:tgtEl>
                                      </p:cBhvr>
                                    </p:animEffec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par>
                          <p:cTn id="48" fill="hold" nodeType="afterGroup">
                            <p:stCondLst>
                              <p:cond delay="500"/>
                            </p:stCondLst>
                            <p:childTnLst>
                              <p:par>
                                <p:cTn id="49" presetID="1" presetClass="entr" presetSubtype="0"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par>
                          <p:cTn id="56" fill="hold" nodeType="afterGroup">
                            <p:stCondLst>
                              <p:cond delay="500"/>
                            </p:stCondLst>
                            <p:childTnLst>
                              <p:par>
                                <p:cTn id="57" presetID="1" presetClass="entr" presetSubtype="0" fill="hold" nodeType="after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wipe(left)">
                                      <p:cBhvr>
                                        <p:cTn id="73" dur="500"/>
                                        <p:tgtEl>
                                          <p:spTgt spid="35"/>
                                        </p:tgtEl>
                                      </p:cBhvr>
                                    </p:animEffect>
                                  </p:childTnLst>
                                </p:cTn>
                              </p:par>
                              <p:par>
                                <p:cTn id="74" presetID="22" presetClass="entr" presetSubtype="8" fill="hold" nodeType="with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wipe(left)">
                                      <p:cBhvr>
                                        <p:cTn id="76" dur="500"/>
                                        <p:tgtEl>
                                          <p:spTgt spid="3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left)">
                                      <p:cBhvr>
                                        <p:cTn id="85" dur="500"/>
                                        <p:tgtEl>
                                          <p:spTgt spid="45"/>
                                        </p:tgtEl>
                                      </p:cBhvr>
                                    </p:animEffect>
                                  </p:childTnLst>
                                </p:cTn>
                              </p:par>
                              <p:par>
                                <p:cTn id="86" presetID="22" presetClass="entr" presetSubtype="8" fill="hold" nodeType="with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ipe(left)">
                                      <p:cBhvr>
                                        <p:cTn id="88" dur="500"/>
                                        <p:tgtEl>
                                          <p:spTgt spid="43"/>
                                        </p:tgtEl>
                                      </p:cBhvr>
                                    </p:animEffect>
                                  </p:childTnLst>
                                </p:cTn>
                              </p:par>
                              <p:par>
                                <p:cTn id="89" presetID="22" presetClass="entr" presetSubtype="8"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wipe(left)">
                                      <p:cBhvr>
                                        <p:cTn id="91" dur="500"/>
                                        <p:tgtEl>
                                          <p:spTgt spid="49"/>
                                        </p:tgtEl>
                                      </p:cBhvr>
                                    </p:animEffect>
                                  </p:childTnLst>
                                </p:cTn>
                              </p:par>
                              <p:par>
                                <p:cTn id="92" presetID="22" presetClass="entr" presetSubtype="8" fill="hold"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wipe(left)">
                                      <p:cBhvr>
                                        <p:cTn id="94" dur="500"/>
                                        <p:tgtEl>
                                          <p:spTgt spid="47"/>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nodeType="click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55"/>
                                        </p:tgtEl>
                                        <p:attrNameLst>
                                          <p:attrName>style.visibility</p:attrName>
                                        </p:attrNameLst>
                                      </p:cBhvr>
                                      <p:to>
                                        <p:strVal val="visible"/>
                                      </p:to>
                                    </p:set>
                                    <p:animEffect transition="in" filter="wipe(left)">
                                      <p:cBhvr>
                                        <p:cTn id="103" dur="500"/>
                                        <p:tgtEl>
                                          <p:spTgt spid="55"/>
                                        </p:tgtEl>
                                      </p:cBhvr>
                                    </p:animEffect>
                                  </p:childTnLst>
                                </p:cTn>
                              </p:par>
                              <p:par>
                                <p:cTn id="104" presetID="22" presetClass="entr" presetSubtype="8" fill="hold" nodeType="with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wipe(left)">
                                      <p:cBhvr>
                                        <p:cTn id="106" dur="500"/>
                                        <p:tgtEl>
                                          <p:spTgt spid="53"/>
                                        </p:tgtEl>
                                      </p:cBhvr>
                                    </p:animEffect>
                                  </p:childTnLst>
                                </p:cTn>
                              </p:par>
                              <p:par>
                                <p:cTn id="107" presetID="22" presetClass="entr" presetSubtype="8" fill="hold" nodeType="with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wipe(left)">
                                      <p:cBhvr>
                                        <p:cTn id="109" dur="500"/>
                                        <p:tgtEl>
                                          <p:spTgt spid="61"/>
                                        </p:tgtEl>
                                      </p:cBhvr>
                                    </p:animEffect>
                                  </p:childTnLst>
                                </p:cTn>
                              </p:par>
                              <p:par>
                                <p:cTn id="110" presetID="22" presetClass="entr" presetSubtype="8" fill="hold" nodeType="with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wipe(left)">
                                      <p:cBhvr>
                                        <p:cTn id="112" dur="500"/>
                                        <p:tgtEl>
                                          <p:spTgt spid="5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2" presetClass="entr" presetSubtype="0" fill="hold"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fade">
                                      <p:cBhvr>
                                        <p:cTn id="117" dur="1000"/>
                                        <p:tgtEl>
                                          <p:spTgt spid="59"/>
                                        </p:tgtEl>
                                      </p:cBhvr>
                                    </p:animEffect>
                                    <p:anim calcmode="lin" valueType="num">
                                      <p:cBhvr>
                                        <p:cTn id="118" dur="1000" fill="hold"/>
                                        <p:tgtEl>
                                          <p:spTgt spid="59"/>
                                        </p:tgtEl>
                                        <p:attrNameLst>
                                          <p:attrName>ppt_x</p:attrName>
                                        </p:attrNameLst>
                                      </p:cBhvr>
                                      <p:tavLst>
                                        <p:tav tm="0">
                                          <p:val>
                                            <p:strVal val="#ppt_x"/>
                                          </p:val>
                                        </p:tav>
                                        <p:tav tm="100000">
                                          <p:val>
                                            <p:strVal val="#ppt_x"/>
                                          </p:val>
                                        </p:tav>
                                      </p:tavLst>
                                    </p:anim>
                                    <p:anim calcmode="lin" valueType="num">
                                      <p:cBhvr>
                                        <p:cTn id="11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nodeType="clickEffect">
                                  <p:stCondLst>
                                    <p:cond delay="0"/>
                                  </p:stCondLst>
                                  <p:childTnLst>
                                    <p:set>
                                      <p:cBhvr>
                                        <p:cTn id="123" dur="1" fill="hold">
                                          <p:stCondLst>
                                            <p:cond delay="0"/>
                                          </p:stCondLst>
                                        </p:cTn>
                                        <p:tgtEl>
                                          <p:spTgt spid="20"/>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nodeType="clickEffect">
                                  <p:stCondLst>
                                    <p:cond delay="0"/>
                                  </p:stCondLst>
                                  <p:childTnLst>
                                    <p:set>
                                      <p:cBhvr>
                                        <p:cTn id="127"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0" grpId="0" animBg="1"/>
      <p:bldP spid="58" grpId="0"/>
      <p:bldP spid="5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89AE33BC-AE59-18C0-7582-82532CD67A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60CAFD9-F02E-4714-A1F4-1B8D0F2954E0}"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10</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555" name="Rectangle 2">
            <a:extLst>
              <a:ext uri="{FF2B5EF4-FFF2-40B4-BE49-F238E27FC236}">
                <a16:creationId xmlns:a16="http://schemas.microsoft.com/office/drawing/2014/main" id="{260EE36B-85E5-403A-2467-BFAB52A27106}"/>
              </a:ext>
            </a:extLst>
          </p:cNvPr>
          <p:cNvSpPr>
            <a:spLocks noGrp="1" noRot="1"/>
          </p:cNvSpPr>
          <p:nvPr>
            <p:ph type="title"/>
          </p:nvPr>
        </p:nvSpPr>
        <p:spPr>
          <a:xfrm>
            <a:off x="301625" y="381000"/>
            <a:ext cx="8540750" cy="744538"/>
          </a:xfrm>
        </p:spPr>
        <p:txBody>
          <a:bodyPr/>
          <a:lstStyle/>
          <a:p>
            <a:pPr eaLnBrk="1" hangingPunct="1"/>
            <a:r>
              <a:rPr lang="zh-CN" altLang="en-US" sz="4000" b="1">
                <a:solidFill>
                  <a:srgbClr val="7030A0"/>
                </a:solidFill>
                <a:cs typeface="Times New Roman" panose="02020603050405020304" pitchFamily="18" charset="0"/>
              </a:rPr>
              <a:t>索末菲电子气模型的基本假设 </a:t>
            </a:r>
          </a:p>
        </p:txBody>
      </p:sp>
      <p:sp>
        <p:nvSpPr>
          <p:cNvPr id="23556" name="Rectangle 3">
            <a:extLst>
              <a:ext uri="{FF2B5EF4-FFF2-40B4-BE49-F238E27FC236}">
                <a16:creationId xmlns:a16="http://schemas.microsoft.com/office/drawing/2014/main" id="{024798F3-9462-0422-E4D5-92FDA3420B1C}"/>
              </a:ext>
            </a:extLst>
          </p:cNvPr>
          <p:cNvSpPr>
            <a:spLocks noGrp="1" noRot="1"/>
          </p:cNvSpPr>
          <p:nvPr>
            <p:ph type="body" idx="1"/>
          </p:nvPr>
        </p:nvSpPr>
        <p:spPr>
          <a:xfrm>
            <a:off x="301625" y="1628775"/>
            <a:ext cx="8540750" cy="4895850"/>
          </a:xfrm>
        </p:spPr>
        <p:txBody>
          <a:bodyPr/>
          <a:lstStyle/>
          <a:p>
            <a:pPr marL="609600" indent="-609600" eaLnBrk="1" hangingPunct="1">
              <a:lnSpc>
                <a:spcPct val="90000"/>
              </a:lnSpc>
            </a:pPr>
            <a:r>
              <a:rPr lang="zh-CN" altLang="en-US" sz="2400" b="1">
                <a:latin typeface="微软雅黑" panose="020B0503020204020204" pitchFamily="34" charset="-122"/>
                <a:ea typeface="微软雅黑" panose="020B0503020204020204" pitchFamily="34" charset="-122"/>
              </a:rPr>
              <a:t>独立电子近似</a:t>
            </a:r>
          </a:p>
          <a:p>
            <a:pPr marL="990600" lvl="1" indent="-533400" eaLnBrk="1" hangingPunct="1">
              <a:lnSpc>
                <a:spcPct val="90000"/>
              </a:lnSpc>
            </a:pPr>
            <a:r>
              <a:rPr lang="zh-CN" altLang="en-US" sz="2000" b="1">
                <a:latin typeface="微软雅黑" panose="020B0503020204020204" pitchFamily="34" charset="-122"/>
                <a:ea typeface="微软雅黑" panose="020B0503020204020204" pitchFamily="34" charset="-122"/>
              </a:rPr>
              <a:t>忽略电子与电子之间的相互作用</a:t>
            </a:r>
          </a:p>
          <a:p>
            <a:pPr marL="609600" indent="-609600" eaLnBrk="1" hangingPunct="1">
              <a:lnSpc>
                <a:spcPct val="90000"/>
              </a:lnSpc>
            </a:pPr>
            <a:r>
              <a:rPr lang="zh-CN" altLang="en-US" sz="2400" b="1">
                <a:latin typeface="微软雅黑" panose="020B0503020204020204" pitchFamily="34" charset="-122"/>
                <a:ea typeface="微软雅黑" panose="020B0503020204020204" pitchFamily="34" charset="-122"/>
              </a:rPr>
              <a:t>自由电子近似</a:t>
            </a:r>
          </a:p>
          <a:p>
            <a:pPr marL="990600" lvl="1" indent="-533400" eaLnBrk="1" hangingPunct="1">
              <a:lnSpc>
                <a:spcPct val="90000"/>
              </a:lnSpc>
            </a:pPr>
            <a:r>
              <a:rPr lang="zh-CN" altLang="en-US" sz="2000" b="1">
                <a:latin typeface="微软雅黑" panose="020B0503020204020204" pitchFamily="34" charset="-122"/>
                <a:ea typeface="微软雅黑" panose="020B0503020204020204" pitchFamily="34" charset="-122"/>
              </a:rPr>
              <a:t>电子没有与离子碰撞时，忽略电子与离子之间的相互作用</a:t>
            </a:r>
          </a:p>
          <a:p>
            <a:pPr marL="609600" indent="-609600" eaLnBrk="1" hangingPunct="1">
              <a:lnSpc>
                <a:spcPct val="90000"/>
              </a:lnSpc>
            </a:pPr>
            <a:r>
              <a:rPr lang="zh-CN" altLang="en-US" sz="2400" b="1">
                <a:latin typeface="微软雅黑" panose="020B0503020204020204" pitchFamily="34" charset="-122"/>
                <a:ea typeface="微软雅黑" panose="020B0503020204020204" pitchFamily="34" charset="-122"/>
              </a:rPr>
              <a:t>碰撞</a:t>
            </a:r>
          </a:p>
          <a:p>
            <a:pPr marL="990600" lvl="1" indent="-533400" eaLnBrk="1" hangingPunct="1">
              <a:lnSpc>
                <a:spcPct val="90000"/>
              </a:lnSpc>
            </a:pPr>
            <a:r>
              <a:rPr lang="zh-CN" altLang="en-US" sz="2000" b="1">
                <a:latin typeface="微软雅黑" panose="020B0503020204020204" pitchFamily="34" charset="-122"/>
                <a:ea typeface="微软雅黑" panose="020B0503020204020204" pitchFamily="34" charset="-122"/>
              </a:rPr>
              <a:t>电子突然改变速度的瞬时事件，由于碰到不可穿透的离子实而被反弹，忽略电子之间的相互碰撞；假设电子和周围环境达到热平衡仅仅是通过碰撞实现的，碰撞前后电子速度毫无关联，速率是和碰撞发生处的温度相适应的，服从麦克斯韦分布律</a:t>
            </a:r>
          </a:p>
          <a:p>
            <a:pPr marL="609600" indent="-609600" eaLnBrk="1" hangingPunct="1">
              <a:lnSpc>
                <a:spcPct val="90000"/>
              </a:lnSpc>
            </a:pPr>
            <a:r>
              <a:rPr lang="zh-CN" altLang="en-US" sz="2400" b="1">
                <a:latin typeface="微软雅黑" panose="020B0503020204020204" pitchFamily="34" charset="-122"/>
                <a:ea typeface="微软雅黑" panose="020B0503020204020204" pitchFamily="34" charset="-122"/>
              </a:rPr>
              <a:t>弛豫时间</a:t>
            </a:r>
          </a:p>
          <a:p>
            <a:pPr marL="990600" lvl="1" indent="-533400" eaLnBrk="1" hangingPunct="1">
              <a:lnSpc>
                <a:spcPct val="90000"/>
              </a:lnSpc>
            </a:pPr>
            <a:r>
              <a:rPr lang="zh-CN" altLang="en-US" sz="2000" b="1">
                <a:latin typeface="微软雅黑" panose="020B0503020204020204" pitchFamily="34" charset="-122"/>
                <a:ea typeface="微软雅黑" panose="020B0503020204020204" pitchFamily="34" charset="-122"/>
              </a:rPr>
              <a:t>单位时间内电子发生碰撞的几率是</a:t>
            </a:r>
            <a:r>
              <a:rPr lang="en-US" altLang="zh-CN" sz="2000" b="1">
                <a:latin typeface="微软雅黑" panose="020B0503020204020204" pitchFamily="34" charset="-122"/>
                <a:ea typeface="微软雅黑" panose="020B0503020204020204" pitchFamily="34" charset="-122"/>
              </a:rPr>
              <a:t>1/</a:t>
            </a:r>
            <a:r>
              <a:rPr lang="en-US" altLang="zh-CN" sz="2000" b="1">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a:latin typeface="微软雅黑" panose="020B0503020204020204" pitchFamily="34" charset="-122"/>
                <a:ea typeface="微软雅黑" panose="020B0503020204020204" pitchFamily="34" charset="-122"/>
              </a:rPr>
              <a:t>为弛豫时间（平均自由时间）。弛豫时间与电子位置、速度无关</a:t>
            </a:r>
          </a:p>
          <a:p>
            <a:pPr marL="609600" indent="-609600" eaLnBrk="1" hangingPunct="1">
              <a:lnSpc>
                <a:spcPct val="90000"/>
              </a:lnSpc>
            </a:pPr>
            <a:r>
              <a:rPr lang="zh-CN" altLang="en-US" sz="2400" b="1">
                <a:solidFill>
                  <a:srgbClr val="FF0000"/>
                </a:solidFill>
                <a:latin typeface="微软雅黑" panose="020B0503020204020204" pitchFamily="34" charset="-122"/>
                <a:ea typeface="微软雅黑" panose="020B0503020204020204" pitchFamily="34" charset="-122"/>
              </a:rPr>
              <a:t>明确假设</a:t>
            </a:r>
          </a:p>
          <a:p>
            <a:pPr marL="990600" lvl="1" indent="-533400" eaLnBrk="1" hangingPunct="1">
              <a:lnSpc>
                <a:spcPct val="90000"/>
              </a:lnSpc>
            </a:pPr>
            <a:r>
              <a:rPr lang="zh-CN" altLang="en-US" sz="2000" b="1">
                <a:solidFill>
                  <a:srgbClr val="FF0000"/>
                </a:solidFill>
                <a:latin typeface="微软雅黑" panose="020B0503020204020204" pitchFamily="34" charset="-122"/>
                <a:ea typeface="微软雅黑" panose="020B0503020204020204" pitchFamily="34" charset="-122"/>
              </a:rPr>
              <a:t>电子满足量子理论的费米</a:t>
            </a:r>
            <a:r>
              <a:rPr lang="en-US" altLang="zh-CN" sz="2000" b="1">
                <a:solidFill>
                  <a:srgbClr val="FF0000"/>
                </a:solidFill>
                <a:latin typeface="微软雅黑" panose="020B0503020204020204" pitchFamily="34" charset="-122"/>
                <a:ea typeface="微软雅黑" panose="020B0503020204020204" pitchFamily="34" charset="-122"/>
              </a:rPr>
              <a:t>-</a:t>
            </a:r>
            <a:r>
              <a:rPr lang="zh-CN" altLang="en-US" sz="2000" b="1">
                <a:solidFill>
                  <a:srgbClr val="FF0000"/>
                </a:solidFill>
                <a:latin typeface="微软雅黑" panose="020B0503020204020204" pitchFamily="34" charset="-122"/>
                <a:ea typeface="微软雅黑" panose="020B0503020204020204" pitchFamily="34" charset="-122"/>
              </a:rPr>
              <a:t>狄拉克分布</a:t>
            </a:r>
          </a:p>
        </p:txBody>
      </p:sp>
      <p:sp>
        <p:nvSpPr>
          <p:cNvPr id="23557" name="TextBox 6">
            <a:extLst>
              <a:ext uri="{FF2B5EF4-FFF2-40B4-BE49-F238E27FC236}">
                <a16:creationId xmlns:a16="http://schemas.microsoft.com/office/drawing/2014/main" id="{D37178A2-065D-F691-7AD0-04FC4F634067}"/>
              </a:ext>
            </a:extLst>
          </p:cNvPr>
          <p:cNvSpPr txBox="1">
            <a:spLocks noChangeArrowheads="1"/>
          </p:cNvSpPr>
          <p:nvPr/>
        </p:nvSpPr>
        <p:spPr bwMode="auto">
          <a:xfrm>
            <a:off x="4937125" y="2276475"/>
            <a:ext cx="418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总能量全部是动能，忽略势能</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a:extLst>
              <a:ext uri="{FF2B5EF4-FFF2-40B4-BE49-F238E27FC236}">
                <a16:creationId xmlns:a16="http://schemas.microsoft.com/office/drawing/2014/main" id="{FA27C620-3773-3064-5DEE-7A660AB58910}"/>
              </a:ext>
            </a:extLst>
          </p:cNvPr>
          <p:cNvSpPr txBox="1">
            <a:spLocks noChangeArrowheads="1"/>
          </p:cNvSpPr>
          <p:nvPr/>
        </p:nvSpPr>
        <p:spPr bwMode="auto">
          <a:xfrm>
            <a:off x="1941513" y="361950"/>
            <a:ext cx="526097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固体电子论的发展史</a:t>
            </a:r>
          </a:p>
        </p:txBody>
      </p:sp>
      <p:sp>
        <p:nvSpPr>
          <p:cNvPr id="24579" name="Text Box 3">
            <a:extLst>
              <a:ext uri="{FF2B5EF4-FFF2-40B4-BE49-F238E27FC236}">
                <a16:creationId xmlns:a16="http://schemas.microsoft.com/office/drawing/2014/main" id="{D2623BC0-0297-0477-C5A1-B4DB5903D270}"/>
              </a:ext>
            </a:extLst>
          </p:cNvPr>
          <p:cNvSpPr txBox="1">
            <a:spLocks noChangeArrowheads="1"/>
          </p:cNvSpPr>
          <p:nvPr/>
        </p:nvSpPr>
        <p:spPr bwMode="auto">
          <a:xfrm>
            <a:off x="395288" y="1404938"/>
            <a:ext cx="83534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1900</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年   德鲁德借用气体分子运动论提出了基于“电子气”   </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经典电子理论</a:t>
            </a:r>
          </a:p>
        </p:txBody>
      </p:sp>
      <p:sp>
        <p:nvSpPr>
          <p:cNvPr id="24580" name="Text Box 4">
            <a:extLst>
              <a:ext uri="{FF2B5EF4-FFF2-40B4-BE49-F238E27FC236}">
                <a16:creationId xmlns:a16="http://schemas.microsoft.com/office/drawing/2014/main" id="{BC2D256F-3F34-9EC6-AABD-9F61082974D9}"/>
              </a:ext>
            </a:extLst>
          </p:cNvPr>
          <p:cNvSpPr txBox="1">
            <a:spLocks noChangeArrowheads="1"/>
          </p:cNvSpPr>
          <p:nvPr/>
        </p:nvSpPr>
        <p:spPr bwMode="auto">
          <a:xfrm>
            <a:off x="395288" y="2413000"/>
            <a:ext cx="8532812"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1925</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年   费米、狄拉克基于泡利不相容原理，提出电子气体的</a:t>
            </a:r>
          </a:p>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               新统计方法：</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费米</a:t>
            </a: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狄拉克统计</a:t>
            </a:r>
          </a:p>
        </p:txBody>
      </p:sp>
      <p:sp>
        <p:nvSpPr>
          <p:cNvPr id="24581" name="Text Box 5">
            <a:extLst>
              <a:ext uri="{FF2B5EF4-FFF2-40B4-BE49-F238E27FC236}">
                <a16:creationId xmlns:a16="http://schemas.microsoft.com/office/drawing/2014/main" id="{D67C3382-A579-9B8E-94B0-C79D8407DD9B}"/>
              </a:ext>
            </a:extLst>
          </p:cNvPr>
          <p:cNvSpPr txBox="1">
            <a:spLocks noChangeArrowheads="1"/>
          </p:cNvSpPr>
          <p:nvPr/>
        </p:nvSpPr>
        <p:spPr bwMode="auto">
          <a:xfrm>
            <a:off x="395288" y="3348038"/>
            <a:ext cx="85693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1928</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年   索末菲使用费米</a:t>
            </a: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狄拉克统计，给出了</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费米气体、费</a:t>
            </a: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米球、费米波矢</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等固体电子理论中的一系列重要概念</a:t>
            </a:r>
          </a:p>
        </p:txBody>
      </p:sp>
      <p:sp>
        <p:nvSpPr>
          <p:cNvPr id="24582" name="Text Box 6">
            <a:extLst>
              <a:ext uri="{FF2B5EF4-FFF2-40B4-BE49-F238E27FC236}">
                <a16:creationId xmlns:a16="http://schemas.microsoft.com/office/drawing/2014/main" id="{7651654B-EE30-9E09-2873-20EB0E4F2487}"/>
              </a:ext>
            </a:extLst>
          </p:cNvPr>
          <p:cNvSpPr txBox="1">
            <a:spLocks noChangeArrowheads="1"/>
          </p:cNvSpPr>
          <p:nvPr/>
        </p:nvSpPr>
        <p:spPr bwMode="auto">
          <a:xfrm>
            <a:off x="395288" y="4356100"/>
            <a:ext cx="84804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1928</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年   布洛赫提出</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固体电子能带理论</a:t>
            </a: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量子固体电子理    </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论的基础，布洛赫被称为“固体物理之父”</a:t>
            </a:r>
          </a:p>
        </p:txBody>
      </p:sp>
      <p:sp>
        <p:nvSpPr>
          <p:cNvPr id="24583" name="Text Box 7">
            <a:extLst>
              <a:ext uri="{FF2B5EF4-FFF2-40B4-BE49-F238E27FC236}">
                <a16:creationId xmlns:a16="http://schemas.microsoft.com/office/drawing/2014/main" id="{72904161-7EA9-F69C-481E-8C32AF359640}"/>
              </a:ext>
            </a:extLst>
          </p:cNvPr>
          <p:cNvSpPr txBox="1">
            <a:spLocks noChangeArrowheads="1"/>
          </p:cNvSpPr>
          <p:nvPr/>
        </p:nvSpPr>
        <p:spPr bwMode="auto">
          <a:xfrm>
            <a:off x="395288" y="5221288"/>
            <a:ext cx="8480425"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1963</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年   科恩建立的</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密度泛函理论</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是精确计算元素和化合物   </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能带的基础，是量子化学和计算材料学的基础</a:t>
            </a:r>
          </a:p>
        </p:txBody>
      </p:sp>
      <p:sp>
        <p:nvSpPr>
          <p:cNvPr id="1042441" name="Text Box 9">
            <a:extLst>
              <a:ext uri="{FF2B5EF4-FFF2-40B4-BE49-F238E27FC236}">
                <a16:creationId xmlns:a16="http://schemas.microsoft.com/office/drawing/2014/main" id="{3EDA90CD-12E5-8259-6C7C-57488BBAE62E}"/>
              </a:ext>
            </a:extLst>
          </p:cNvPr>
          <p:cNvSpPr txBox="1">
            <a:spLocks noChangeArrowheads="1"/>
          </p:cNvSpPr>
          <p:nvPr/>
        </p:nvSpPr>
        <p:spPr bwMode="auto">
          <a:xfrm>
            <a:off x="1692275" y="5991225"/>
            <a:ext cx="3095625" cy="461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1998</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年诺贝尔化学奖</a:t>
            </a:r>
          </a:p>
        </p:txBody>
      </p:sp>
      <p:sp>
        <p:nvSpPr>
          <p:cNvPr id="24585" name="灯片编号占位符 3">
            <a:extLst>
              <a:ext uri="{FF2B5EF4-FFF2-40B4-BE49-F238E27FC236}">
                <a16:creationId xmlns:a16="http://schemas.microsoft.com/office/drawing/2014/main" id="{6F40E09C-4262-910C-6948-1350C6DF78B8}"/>
              </a:ext>
            </a:extLst>
          </p:cNvPr>
          <p:cNvSpPr>
            <a:spLocks noGrp="1"/>
          </p:cNvSpPr>
          <p:nvPr>
            <p:ph type="sldNum" sz="quarter" idx="12"/>
          </p:nvPr>
        </p:nvSpPr>
        <p:spPr bwMode="auto">
          <a:xfrm>
            <a:off x="6553200" y="6381750"/>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7D5C2CF-69AC-4805-9DC8-B9C10EB9F198}"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11</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42441"/>
                                        </p:tgtEl>
                                        <p:attrNameLst>
                                          <p:attrName>style.visibility</p:attrName>
                                        </p:attrNameLst>
                                      </p:cBhvr>
                                      <p:to>
                                        <p:strVal val="visible"/>
                                      </p:to>
                                    </p:set>
                                    <p:animEffect transition="in" filter="dissolve">
                                      <p:cBhvr>
                                        <p:cTn id="7" dur="500"/>
                                        <p:tgtEl>
                                          <p:spTgt spid="1042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4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
            <a:extLst>
              <a:ext uri="{FF2B5EF4-FFF2-40B4-BE49-F238E27FC236}">
                <a16:creationId xmlns:a16="http://schemas.microsoft.com/office/drawing/2014/main" id="{41388DFE-DBF5-D8F4-7502-C9A01FF8838C}"/>
              </a:ext>
            </a:extLst>
          </p:cNvPr>
          <p:cNvSpPr txBox="1">
            <a:spLocks noChangeArrowheads="1"/>
          </p:cNvSpPr>
          <p:nvPr/>
        </p:nvSpPr>
        <p:spPr bwMode="auto">
          <a:xfrm>
            <a:off x="2192338" y="461963"/>
            <a:ext cx="48164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固体电子论的发展史</a:t>
            </a:r>
          </a:p>
        </p:txBody>
      </p:sp>
      <p:sp>
        <p:nvSpPr>
          <p:cNvPr id="25603" name="Text Box 4">
            <a:extLst>
              <a:ext uri="{FF2B5EF4-FFF2-40B4-BE49-F238E27FC236}">
                <a16:creationId xmlns:a16="http://schemas.microsoft.com/office/drawing/2014/main" id="{3E7BEC3F-5314-B76F-D81B-F4922DBD994C}"/>
              </a:ext>
            </a:extLst>
          </p:cNvPr>
          <p:cNvSpPr txBox="1">
            <a:spLocks noChangeArrowheads="1"/>
          </p:cNvSpPr>
          <p:nvPr/>
        </p:nvSpPr>
        <p:spPr bwMode="auto">
          <a:xfrm>
            <a:off x="1476375" y="1484313"/>
            <a:ext cx="40322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德鲁德经典电子理论</a:t>
            </a:r>
          </a:p>
        </p:txBody>
      </p:sp>
      <p:sp>
        <p:nvSpPr>
          <p:cNvPr id="1049606" name="Text Box 6">
            <a:extLst>
              <a:ext uri="{FF2B5EF4-FFF2-40B4-BE49-F238E27FC236}">
                <a16:creationId xmlns:a16="http://schemas.microsoft.com/office/drawing/2014/main" id="{B64AA154-9F1D-DDC2-F42C-1EDE39FE7359}"/>
              </a:ext>
            </a:extLst>
          </p:cNvPr>
          <p:cNvSpPr txBox="1">
            <a:spLocks noChangeArrowheads="1"/>
          </p:cNvSpPr>
          <p:nvPr/>
        </p:nvSpPr>
        <p:spPr bwMode="auto">
          <a:xfrm>
            <a:off x="1476375" y="2994025"/>
            <a:ext cx="3887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索末菲自由电子模型</a:t>
            </a:r>
          </a:p>
        </p:txBody>
      </p:sp>
      <p:sp>
        <p:nvSpPr>
          <p:cNvPr id="1049607" name="Text Box 7">
            <a:extLst>
              <a:ext uri="{FF2B5EF4-FFF2-40B4-BE49-F238E27FC236}">
                <a16:creationId xmlns:a16="http://schemas.microsoft.com/office/drawing/2014/main" id="{D2BFAA8A-4269-17A2-DB27-32EFB3D8649D}"/>
              </a:ext>
            </a:extLst>
          </p:cNvPr>
          <p:cNvSpPr txBox="1">
            <a:spLocks noChangeArrowheads="1"/>
          </p:cNvSpPr>
          <p:nvPr/>
        </p:nvSpPr>
        <p:spPr bwMode="auto">
          <a:xfrm>
            <a:off x="1476375" y="4505325"/>
            <a:ext cx="482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布洛赫固体电子能带理论</a:t>
            </a:r>
          </a:p>
        </p:txBody>
      </p:sp>
      <p:sp>
        <p:nvSpPr>
          <p:cNvPr id="12294" name="Rectangle 11">
            <a:extLst>
              <a:ext uri="{FF2B5EF4-FFF2-40B4-BE49-F238E27FC236}">
                <a16:creationId xmlns:a16="http://schemas.microsoft.com/office/drawing/2014/main" id="{2ECE7D6B-998F-3968-FAAD-A0AC78ED9F2C}"/>
              </a:ext>
            </a:extLst>
          </p:cNvPr>
          <p:cNvSpPr>
            <a:spLocks noChangeArrowheads="1"/>
          </p:cNvSpPr>
          <p:nvPr/>
        </p:nvSpPr>
        <p:spPr bwMode="auto">
          <a:xfrm>
            <a:off x="214313" y="5313363"/>
            <a:ext cx="871537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295" name="Text Box 12">
            <a:extLst>
              <a:ext uri="{FF2B5EF4-FFF2-40B4-BE49-F238E27FC236}">
                <a16:creationId xmlns:a16="http://schemas.microsoft.com/office/drawing/2014/main" id="{7A6E994C-1540-24D1-1811-2F80A6A48B5A}"/>
              </a:ext>
            </a:extLst>
          </p:cNvPr>
          <p:cNvSpPr txBox="1">
            <a:spLocks noChangeArrowheads="1"/>
          </p:cNvSpPr>
          <p:nvPr/>
        </p:nvSpPr>
        <p:spPr bwMode="auto">
          <a:xfrm>
            <a:off x="273050" y="5373688"/>
            <a:ext cx="8605838"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a:latin typeface="微软雅黑" panose="020B0503020204020204" pitchFamily="34" charset="-122"/>
                <a:ea typeface="微软雅黑" panose="020B0503020204020204" pitchFamily="34" charset="-122"/>
                <a:cs typeface="Times New Roman" panose="02020603050405020304" pitchFamily="18" charset="0"/>
              </a:rPr>
              <a:t>1963</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年 科恩建立的</a:t>
            </a:r>
            <a:r>
              <a:rPr lang="zh-CN" altLang="en-US" sz="28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密度泛函理论</a:t>
            </a:r>
            <a:r>
              <a:rPr lang="zh-CN" altLang="en-US" sz="2800" b="1">
                <a:latin typeface="微软雅黑" panose="020B0503020204020204" pitchFamily="34" charset="-122"/>
                <a:ea typeface="微软雅黑" panose="020B0503020204020204" pitchFamily="34" charset="-122"/>
                <a:cs typeface="Times New Roman" panose="02020603050405020304" pitchFamily="18" charset="0"/>
              </a:rPr>
              <a:t>是精确计算元素和化合物能带的基础，是量子化学和计算材料学的基础</a:t>
            </a:r>
          </a:p>
        </p:txBody>
      </p:sp>
      <p:sp>
        <p:nvSpPr>
          <p:cNvPr id="1049613" name="AutoShape 13">
            <a:extLst>
              <a:ext uri="{FF2B5EF4-FFF2-40B4-BE49-F238E27FC236}">
                <a16:creationId xmlns:a16="http://schemas.microsoft.com/office/drawing/2014/main" id="{0D7F5780-D5FD-3DE7-7579-6E290A5BB8C8}"/>
              </a:ext>
            </a:extLst>
          </p:cNvPr>
          <p:cNvSpPr>
            <a:spLocks noChangeArrowheads="1"/>
          </p:cNvSpPr>
          <p:nvPr/>
        </p:nvSpPr>
        <p:spPr bwMode="auto">
          <a:xfrm>
            <a:off x="3130550" y="2205038"/>
            <a:ext cx="360363" cy="719137"/>
          </a:xfrm>
          <a:prstGeom prst="downArrow">
            <a:avLst>
              <a:gd name="adj1" fmla="val 50000"/>
              <a:gd name="adj2" fmla="val 498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49614" name="AutoShape 14">
            <a:extLst>
              <a:ext uri="{FF2B5EF4-FFF2-40B4-BE49-F238E27FC236}">
                <a16:creationId xmlns:a16="http://schemas.microsoft.com/office/drawing/2014/main" id="{87A1F717-D402-FAC2-B502-AF26F7685099}"/>
              </a:ext>
            </a:extLst>
          </p:cNvPr>
          <p:cNvSpPr>
            <a:spLocks noChangeArrowheads="1"/>
          </p:cNvSpPr>
          <p:nvPr/>
        </p:nvSpPr>
        <p:spPr bwMode="auto">
          <a:xfrm>
            <a:off x="3132138" y="3789363"/>
            <a:ext cx="360362" cy="719137"/>
          </a:xfrm>
          <a:prstGeom prst="downArrow">
            <a:avLst>
              <a:gd name="adj1" fmla="val 50000"/>
              <a:gd name="adj2" fmla="val 498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049618" name="Group 18">
            <a:extLst>
              <a:ext uri="{FF2B5EF4-FFF2-40B4-BE49-F238E27FC236}">
                <a16:creationId xmlns:a16="http://schemas.microsoft.com/office/drawing/2014/main" id="{A28BED64-C14F-3D91-F7C2-2634F6054111}"/>
              </a:ext>
            </a:extLst>
          </p:cNvPr>
          <p:cNvGrpSpPr>
            <a:grpSpLocks/>
          </p:cNvGrpSpPr>
          <p:nvPr/>
        </p:nvGrpSpPr>
        <p:grpSpPr bwMode="auto">
          <a:xfrm>
            <a:off x="3465513" y="2076450"/>
            <a:ext cx="5311775" cy="831850"/>
            <a:chOff x="2183" y="1308"/>
            <a:chExt cx="3346" cy="524"/>
          </a:xfrm>
        </p:grpSpPr>
        <p:sp>
          <p:nvSpPr>
            <p:cNvPr id="25615" name="Text Box 5">
              <a:extLst>
                <a:ext uri="{FF2B5EF4-FFF2-40B4-BE49-F238E27FC236}">
                  <a16:creationId xmlns:a16="http://schemas.microsoft.com/office/drawing/2014/main" id="{10EE9DF3-AB6C-B7A5-33DA-ABAFE94F975F}"/>
                </a:ext>
              </a:extLst>
            </p:cNvPr>
            <p:cNvSpPr txBox="1">
              <a:spLocks noChangeArrowheads="1"/>
            </p:cNvSpPr>
            <p:nvPr/>
          </p:nvSpPr>
          <p:spPr bwMode="auto">
            <a:xfrm>
              <a:off x="3397" y="1308"/>
              <a:ext cx="2132" cy="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经典电子被处理成</a:t>
              </a:r>
            </a:p>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服从量子统计的费米子</a:t>
              </a:r>
              <a:endParaRPr lang="en-US" altLang="zh-CN"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616" name="Line 15">
              <a:extLst>
                <a:ext uri="{FF2B5EF4-FFF2-40B4-BE49-F238E27FC236}">
                  <a16:creationId xmlns:a16="http://schemas.microsoft.com/office/drawing/2014/main" id="{44BE8F15-6EF6-5695-B20E-E6A2E72A3BDA}"/>
                </a:ext>
              </a:extLst>
            </p:cNvPr>
            <p:cNvSpPr>
              <a:spLocks noChangeShapeType="1"/>
            </p:cNvSpPr>
            <p:nvPr/>
          </p:nvSpPr>
          <p:spPr bwMode="auto">
            <a:xfrm flipH="1">
              <a:off x="2183" y="1570"/>
              <a:ext cx="1196"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1049617" name="Group 17">
            <a:extLst>
              <a:ext uri="{FF2B5EF4-FFF2-40B4-BE49-F238E27FC236}">
                <a16:creationId xmlns:a16="http://schemas.microsoft.com/office/drawing/2014/main" id="{D17307B0-E328-B54B-0AE0-19ACF6D06937}"/>
              </a:ext>
            </a:extLst>
          </p:cNvPr>
          <p:cNvGrpSpPr>
            <a:grpSpLocks/>
          </p:cNvGrpSpPr>
          <p:nvPr/>
        </p:nvGrpSpPr>
        <p:grpSpPr bwMode="auto">
          <a:xfrm>
            <a:off x="3465513" y="3903663"/>
            <a:ext cx="3767137" cy="461962"/>
            <a:chOff x="2109" y="2247"/>
            <a:chExt cx="2373" cy="291"/>
          </a:xfrm>
        </p:grpSpPr>
        <p:sp>
          <p:nvSpPr>
            <p:cNvPr id="25613" name="Text Box 10">
              <a:extLst>
                <a:ext uri="{FF2B5EF4-FFF2-40B4-BE49-F238E27FC236}">
                  <a16:creationId xmlns:a16="http://schemas.microsoft.com/office/drawing/2014/main" id="{CC1C0C46-5B5A-C313-A5D1-4D7F1BE8FF34}"/>
                </a:ext>
              </a:extLst>
            </p:cNvPr>
            <p:cNvSpPr txBox="1">
              <a:spLocks noChangeArrowheads="1"/>
            </p:cNvSpPr>
            <p:nvPr/>
          </p:nvSpPr>
          <p:spPr bwMode="auto">
            <a:xfrm>
              <a:off x="3396" y="2247"/>
              <a:ext cx="108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周期性势场</a:t>
              </a:r>
            </a:p>
          </p:txBody>
        </p:sp>
        <p:sp>
          <p:nvSpPr>
            <p:cNvPr id="25614" name="Line 16">
              <a:extLst>
                <a:ext uri="{FF2B5EF4-FFF2-40B4-BE49-F238E27FC236}">
                  <a16:creationId xmlns:a16="http://schemas.microsoft.com/office/drawing/2014/main" id="{05724D79-AAA5-DD9D-0E13-8495D3523D80}"/>
                </a:ext>
              </a:extLst>
            </p:cNvPr>
            <p:cNvSpPr>
              <a:spLocks noChangeShapeType="1"/>
            </p:cNvSpPr>
            <p:nvPr/>
          </p:nvSpPr>
          <p:spPr bwMode="auto">
            <a:xfrm flipH="1">
              <a:off x="2109" y="2387"/>
              <a:ext cx="1270"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sp>
        <p:nvSpPr>
          <p:cNvPr id="25612" name="灯片编号占位符 3">
            <a:extLst>
              <a:ext uri="{FF2B5EF4-FFF2-40B4-BE49-F238E27FC236}">
                <a16:creationId xmlns:a16="http://schemas.microsoft.com/office/drawing/2014/main" id="{6F00CCCB-79D5-9D04-3F63-4E42BA8ABC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3BFEC47-3AB0-412E-9F0D-7858A333BACB}"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12</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1049618"/>
                                        </p:tgtEl>
                                        <p:attrNameLst>
                                          <p:attrName>style.visibility</p:attrName>
                                        </p:attrNameLst>
                                      </p:cBhvr>
                                      <p:to>
                                        <p:strVal val="visible"/>
                                      </p:to>
                                    </p:set>
                                    <p:animEffect transition="in" filter="slide(fromRight)">
                                      <p:cBhvr>
                                        <p:cTn id="7" dur="500"/>
                                        <p:tgtEl>
                                          <p:spTgt spid="1049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049613"/>
                                        </p:tgtEl>
                                        <p:attrNameLst>
                                          <p:attrName>style.visibility</p:attrName>
                                        </p:attrNameLst>
                                      </p:cBhvr>
                                      <p:to>
                                        <p:strVal val="visible"/>
                                      </p:to>
                                    </p:set>
                                    <p:animEffect transition="in" filter="slide(fromTop)">
                                      <p:cBhvr>
                                        <p:cTn id="12" dur="500"/>
                                        <p:tgtEl>
                                          <p:spTgt spid="10496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49606"/>
                                        </p:tgtEl>
                                        <p:attrNameLst>
                                          <p:attrName>style.visibility</p:attrName>
                                        </p:attrNameLst>
                                      </p:cBhvr>
                                      <p:to>
                                        <p:strVal val="visible"/>
                                      </p:to>
                                    </p:set>
                                    <p:animEffect transition="in" filter="dissolve">
                                      <p:cBhvr>
                                        <p:cTn id="17" dur="500"/>
                                        <p:tgtEl>
                                          <p:spTgt spid="10496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1049617"/>
                                        </p:tgtEl>
                                        <p:attrNameLst>
                                          <p:attrName>style.visibility</p:attrName>
                                        </p:attrNameLst>
                                      </p:cBhvr>
                                      <p:to>
                                        <p:strVal val="visible"/>
                                      </p:to>
                                    </p:set>
                                    <p:animEffect transition="in" filter="slide(fromRight)">
                                      <p:cBhvr>
                                        <p:cTn id="22" dur="500"/>
                                        <p:tgtEl>
                                          <p:spTgt spid="10496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1" fill="hold" nodeType="clickEffect">
                                  <p:stCondLst>
                                    <p:cond delay="0"/>
                                  </p:stCondLst>
                                  <p:childTnLst>
                                    <p:set>
                                      <p:cBhvr>
                                        <p:cTn id="26" dur="1" fill="hold">
                                          <p:stCondLst>
                                            <p:cond delay="0"/>
                                          </p:stCondLst>
                                        </p:cTn>
                                        <p:tgtEl>
                                          <p:spTgt spid="1049614"/>
                                        </p:tgtEl>
                                        <p:attrNameLst>
                                          <p:attrName>style.visibility</p:attrName>
                                        </p:attrNameLst>
                                      </p:cBhvr>
                                      <p:to>
                                        <p:strVal val="visible"/>
                                      </p:to>
                                    </p:set>
                                    <p:animEffect transition="in" filter="slide(fromTop)">
                                      <p:cBhvr>
                                        <p:cTn id="27" dur="500"/>
                                        <p:tgtEl>
                                          <p:spTgt spid="10496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49607"/>
                                        </p:tgtEl>
                                        <p:attrNameLst>
                                          <p:attrName>style.visibility</p:attrName>
                                        </p:attrNameLst>
                                      </p:cBhvr>
                                      <p:to>
                                        <p:strVal val="visible"/>
                                      </p:to>
                                    </p:set>
                                    <p:animEffect transition="in" filter="dissolve">
                                      <p:cBhvr>
                                        <p:cTn id="32" dur="500"/>
                                        <p:tgtEl>
                                          <p:spTgt spid="10496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nodePh="1">
                                  <p:stCondLst>
                                    <p:cond delay="0"/>
                                  </p:stCondLst>
                                  <p:endCondLst>
                                    <p:cond evt="begin" delay="0">
                                      <p:tn val="35"/>
                                    </p:cond>
                                  </p:endCondLst>
                                  <p:childTnLst>
                                    <p:set>
                                      <p:cBhvr>
                                        <p:cTn id="36" dur="1" fill="hold">
                                          <p:stCondLst>
                                            <p:cond delay="0"/>
                                          </p:stCondLst>
                                        </p:cTn>
                                        <p:tgtEl>
                                          <p:spTgt spid="12294"/>
                                        </p:tgtEl>
                                        <p:attrNameLst>
                                          <p:attrName>style.visibility</p:attrName>
                                        </p:attrNameLst>
                                      </p:cBhvr>
                                      <p:to>
                                        <p:strVal val="visible"/>
                                      </p:to>
                                    </p:set>
                                    <p:animEffect transition="in" filter="fade">
                                      <p:cBhvr>
                                        <p:cTn id="37" dur="500"/>
                                        <p:tgtEl>
                                          <p:spTgt spid="12294"/>
                                        </p:tgtEl>
                                      </p:cBhvr>
                                    </p:animEffect>
                                  </p:childTnLst>
                                </p:cTn>
                              </p:par>
                              <p:par>
                                <p:cTn id="38" presetID="10" presetClass="entr" presetSubtype="0" fill="hold" nodeType="withEffect">
                                  <p:stCondLst>
                                    <p:cond delay="0"/>
                                  </p:stCondLst>
                                  <p:childTnLst>
                                    <p:set>
                                      <p:cBhvr>
                                        <p:cTn id="39" dur="1" fill="hold">
                                          <p:stCondLst>
                                            <p:cond delay="0"/>
                                          </p:stCondLst>
                                        </p:cTn>
                                        <p:tgtEl>
                                          <p:spTgt spid="12295"/>
                                        </p:tgtEl>
                                        <p:attrNameLst>
                                          <p:attrName>style.visibility</p:attrName>
                                        </p:attrNameLst>
                                      </p:cBhvr>
                                      <p:to>
                                        <p:strVal val="visible"/>
                                      </p:to>
                                    </p:set>
                                    <p:animEffect transition="in" filter="fade">
                                      <p:cBhvr>
                                        <p:cTn id="40" dur="500"/>
                                        <p:tgtEl>
                                          <p:spTgt spid="12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606" grpId="0"/>
      <p:bldP spid="1049607" grpId="0"/>
      <p:bldP spid="12294" grpId="0"/>
      <p:bldP spid="12295" grpId="0"/>
      <p:bldP spid="1049613" grpId="0" animBg="1"/>
      <p:bldP spid="10496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34DD8D5A-D285-5811-A500-8358B05B89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CB13168-DAFD-49EE-AA0B-7E961FCABFC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627" name="Rectangle 2">
            <a:extLst>
              <a:ext uri="{FF2B5EF4-FFF2-40B4-BE49-F238E27FC236}">
                <a16:creationId xmlns:a16="http://schemas.microsoft.com/office/drawing/2014/main" id="{AD594949-F8DC-6D06-87CB-347102CFC5FF}"/>
              </a:ext>
            </a:extLst>
          </p:cNvPr>
          <p:cNvSpPr>
            <a:spLocks noGrp="1" noRot="1"/>
          </p:cNvSpPr>
          <p:nvPr>
            <p:ph type="title"/>
          </p:nvPr>
        </p:nvSpPr>
        <p:spPr>
          <a:xfrm>
            <a:off x="457200" y="103188"/>
            <a:ext cx="8229600" cy="1143000"/>
          </a:xfrm>
        </p:spPr>
        <p:txBody>
          <a:bodyPr/>
          <a:lstStyle/>
          <a:p>
            <a:pPr eaLnBrk="1" hangingPunct="1"/>
            <a:r>
              <a:rPr lang="zh-CN" altLang="en-US" b="1">
                <a:solidFill>
                  <a:srgbClr val="7030A0"/>
                </a:solidFill>
                <a:latin typeface="Times New Roman" panose="02020603050405020304" pitchFamily="18" charset="0"/>
                <a:cs typeface="Times New Roman" panose="02020603050405020304" pitchFamily="18" charset="0"/>
              </a:rPr>
              <a:t>目录</a:t>
            </a:r>
          </a:p>
        </p:txBody>
      </p:sp>
      <p:sp>
        <p:nvSpPr>
          <p:cNvPr id="26628" name="Rectangle 3">
            <a:extLst>
              <a:ext uri="{FF2B5EF4-FFF2-40B4-BE49-F238E27FC236}">
                <a16:creationId xmlns:a16="http://schemas.microsoft.com/office/drawing/2014/main" id="{C31B904D-B4C4-660F-96A7-3229811A944B}"/>
              </a:ext>
            </a:extLst>
          </p:cNvPr>
          <p:cNvSpPr>
            <a:spLocks noGrp="1" noRot="1"/>
          </p:cNvSpPr>
          <p:nvPr>
            <p:ph type="body" idx="1"/>
          </p:nvPr>
        </p:nvSpPr>
        <p:spPr>
          <a:xfrm>
            <a:off x="0" y="1219200"/>
            <a:ext cx="9144000" cy="4897438"/>
          </a:xfrm>
        </p:spPr>
        <p:txBody>
          <a:bodyPr/>
          <a:lstStyle/>
          <a:p>
            <a:pPr eaLnBrk="1" hangingPunct="1">
              <a:lnSpc>
                <a:spcPct val="90000"/>
              </a:lnSpc>
            </a:pPr>
            <a:r>
              <a:rPr lang="en-US" altLang="zh-CN" b="1">
                <a:ea typeface="微软雅黑" panose="020B0503020204020204" pitchFamily="34" charset="-122"/>
              </a:rPr>
              <a:t>3.1</a:t>
            </a:r>
            <a:r>
              <a:rPr lang="zh-CN" altLang="en-US" b="1">
                <a:ea typeface="微软雅黑" panose="020B0503020204020204" pitchFamily="34" charset="-122"/>
              </a:rPr>
              <a:t> 固体电子论的发展</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特鲁德经典电子气理论</a:t>
            </a:r>
            <a:endParaRPr lang="en-US" altLang="zh-CN" b="1">
              <a:ea typeface="微软雅黑" panose="020B0503020204020204" pitchFamily="34" charset="-122"/>
            </a:endParaRPr>
          </a:p>
          <a:p>
            <a:pPr eaLnBrk="1" hangingPunct="1">
              <a:lnSpc>
                <a:spcPct val="90000"/>
              </a:lnSpc>
            </a:pPr>
            <a:r>
              <a:rPr lang="en-US" altLang="zh-CN" b="1">
                <a:ea typeface="微软雅黑" panose="020B0503020204020204" pitchFamily="34" charset="-122"/>
              </a:rPr>
              <a:t>3.2 </a:t>
            </a:r>
            <a:r>
              <a:rPr lang="zh-CN" altLang="en-US" b="1">
                <a:solidFill>
                  <a:srgbClr val="FF0000"/>
                </a:solidFill>
                <a:ea typeface="微软雅黑" panose="020B0503020204020204" pitchFamily="34" charset="-122"/>
              </a:rPr>
              <a:t>索末菲自由电子论（金属电子论）</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P50-54</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a:solidFill>
                <a:srgbClr val="FF0000"/>
              </a:solidFill>
              <a:ea typeface="微软雅黑" panose="020B0503020204020204" pitchFamily="34" charset="-122"/>
            </a:endParaRPr>
          </a:p>
          <a:p>
            <a:pPr lvl="1" eaLnBrk="1" hangingPunct="1">
              <a:lnSpc>
                <a:spcPct val="90000"/>
              </a:lnSpc>
            </a:pPr>
            <a:r>
              <a:rPr lang="zh-CN" altLang="en-US" b="1">
                <a:solidFill>
                  <a:srgbClr val="FF0000"/>
                </a:solidFill>
                <a:ea typeface="微软雅黑" panose="020B0503020204020204" pitchFamily="34" charset="-122"/>
              </a:rPr>
              <a:t>自由空间中的电子波函数和</a:t>
            </a:r>
            <a:r>
              <a:rPr lang="en-US" altLang="zh-CN" b="1" i="1">
                <a:solidFill>
                  <a:srgbClr val="FF0000"/>
                </a:solidFill>
                <a:ea typeface="微软雅黑" panose="020B0503020204020204" pitchFamily="34" charset="-122"/>
              </a:rPr>
              <a:t>E</a:t>
            </a:r>
            <a:r>
              <a:rPr lang="en-US" altLang="zh-CN" b="1">
                <a:solidFill>
                  <a:srgbClr val="FF0000"/>
                </a:solidFill>
                <a:ea typeface="微软雅黑" panose="020B0503020204020204" pitchFamily="34" charset="-122"/>
              </a:rPr>
              <a:t>-</a:t>
            </a:r>
            <a:r>
              <a:rPr lang="en-US" altLang="zh-CN" b="1" i="1">
                <a:solidFill>
                  <a:srgbClr val="FF0000"/>
                </a:solidFill>
                <a:ea typeface="微软雅黑" panose="020B0503020204020204" pitchFamily="34" charset="-122"/>
              </a:rPr>
              <a:t>k</a:t>
            </a:r>
            <a:r>
              <a:rPr lang="zh-CN" altLang="en-US" b="1">
                <a:solidFill>
                  <a:srgbClr val="FF0000"/>
                </a:solidFill>
                <a:ea typeface="微软雅黑" panose="020B0503020204020204" pitchFamily="34" charset="-122"/>
              </a:rPr>
              <a:t>关系</a:t>
            </a:r>
            <a:endParaRPr lang="en-US" altLang="zh-CN" b="1">
              <a:solidFill>
                <a:srgbClr val="FF0000"/>
              </a:solidFill>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有限晶体中的电子波函数和</a:t>
            </a:r>
            <a:r>
              <a:rPr lang="en-US" altLang="zh-CN" b="1" i="1">
                <a:ea typeface="微软雅黑" panose="020B0503020204020204" pitchFamily="34" charset="-122"/>
              </a:rPr>
              <a:t>E</a:t>
            </a:r>
            <a:r>
              <a:rPr lang="en-US" altLang="zh-CN" b="1">
                <a:ea typeface="微软雅黑" panose="020B0503020204020204" pitchFamily="34" charset="-122"/>
              </a:rPr>
              <a:t>-</a:t>
            </a:r>
            <a:r>
              <a:rPr lang="en-US" altLang="zh-CN" b="1" i="1">
                <a:ea typeface="微软雅黑" panose="020B0503020204020204" pitchFamily="34" charset="-122"/>
              </a:rPr>
              <a:t>k</a:t>
            </a:r>
            <a:r>
              <a:rPr lang="zh-CN" altLang="en-US" b="1">
                <a:ea typeface="微软雅黑" panose="020B0503020204020204" pitchFamily="34" charset="-122"/>
              </a:rPr>
              <a:t>关系</a:t>
            </a:r>
            <a:endParaRPr lang="en-US" altLang="zh-CN" b="1">
              <a:ea typeface="微软雅黑" panose="020B0503020204020204" pitchFamily="34" charset="-122"/>
            </a:endParaRPr>
          </a:p>
          <a:p>
            <a:pPr lvl="2" eaLnBrk="1" hangingPunct="1">
              <a:lnSpc>
                <a:spcPct val="90000"/>
              </a:lnSpc>
            </a:pPr>
            <a:r>
              <a:rPr lang="zh-CN" altLang="en-US" b="1">
                <a:ea typeface="微软雅黑" panose="020B0503020204020204" pitchFamily="34" charset="-122"/>
              </a:rPr>
              <a:t>周期性边界条件和态密度</a:t>
            </a:r>
            <a:endParaRPr lang="en-US" altLang="zh-CN" b="1">
              <a:ea typeface="微软雅黑" panose="020B0503020204020204" pitchFamily="34" charset="-122"/>
            </a:endParaRPr>
          </a:p>
          <a:p>
            <a:pPr lvl="2" eaLnBrk="1" hangingPunct="1">
              <a:lnSpc>
                <a:spcPct val="90000"/>
              </a:lnSpc>
            </a:pPr>
            <a:r>
              <a:rPr lang="zh-CN" altLang="en-US" b="1">
                <a:ea typeface="微软雅黑" panose="020B0503020204020204" pitchFamily="34" charset="-122"/>
              </a:rPr>
              <a:t>费米球与费米分布</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自由电子模型的局限性</a:t>
            </a:r>
          </a:p>
          <a:p>
            <a:pPr eaLnBrk="1" hangingPunct="1">
              <a:lnSpc>
                <a:spcPct val="90000"/>
              </a:lnSpc>
            </a:pPr>
            <a:r>
              <a:rPr lang="en-US" altLang="zh-CN" b="1">
                <a:ea typeface="微软雅黑" panose="020B0503020204020204" pitchFamily="34" charset="-122"/>
              </a:rPr>
              <a:t>3.3 </a:t>
            </a:r>
            <a:r>
              <a:rPr lang="zh-CN" altLang="en-US" b="1">
                <a:ea typeface="微软雅黑" panose="020B0503020204020204" pitchFamily="34" charset="-122"/>
              </a:rPr>
              <a:t>布洛赫能带理论（周期性势场中的电子运动）</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布洛赫定理</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能带理论</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3" descr="宽下对角线">
            <a:extLst>
              <a:ext uri="{FF2B5EF4-FFF2-40B4-BE49-F238E27FC236}">
                <a16:creationId xmlns:a16="http://schemas.microsoft.com/office/drawing/2014/main" id="{E3CBD289-0A59-5C98-EA21-FBD45EF142DF}"/>
              </a:ext>
            </a:extLst>
          </p:cNvPr>
          <p:cNvSpPr>
            <a:spLocks noChangeArrowheads="1"/>
          </p:cNvSpPr>
          <p:nvPr/>
        </p:nvSpPr>
        <p:spPr bwMode="auto">
          <a:xfrm>
            <a:off x="5651500" y="2060575"/>
            <a:ext cx="3024188" cy="172720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651" name="Rectangle 2">
            <a:extLst>
              <a:ext uri="{FF2B5EF4-FFF2-40B4-BE49-F238E27FC236}">
                <a16:creationId xmlns:a16="http://schemas.microsoft.com/office/drawing/2014/main" id="{CEF01278-752E-6822-A7E4-E6EC93634792}"/>
              </a:ext>
            </a:extLst>
          </p:cNvPr>
          <p:cNvSpPr>
            <a:spLocks noGrp="1" noRot="1"/>
          </p:cNvSpPr>
          <p:nvPr>
            <p:ph type="title" idx="4294967295"/>
          </p:nvPr>
        </p:nvSpPr>
        <p:spPr>
          <a:xfrm>
            <a:off x="250825" y="452438"/>
            <a:ext cx="8713788" cy="744537"/>
          </a:xfrm>
          <a:solidFill>
            <a:srgbClr val="FFFFFF"/>
          </a:solidFill>
        </p:spPr>
        <p:txBody>
          <a:bodyPr/>
          <a:lstStyle/>
          <a:p>
            <a:br>
              <a:rPr lang="en-US" altLang="zh-CN" b="1">
                <a:solidFill>
                  <a:srgbClr val="000099"/>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自由电子模型</a:t>
            </a:r>
            <a:br>
              <a:rPr lang="en-US" altLang="zh-CN" b="1">
                <a:solidFill>
                  <a:srgbClr val="000099"/>
                </a:solidFill>
                <a:latin typeface="Times New Roman" panose="02020603050405020304" pitchFamily="18" charset="0"/>
                <a:ea typeface="微软雅黑" panose="020B0503020204020204" pitchFamily="34" charset="-122"/>
                <a:cs typeface="Times New Roman" panose="02020603050405020304" pitchFamily="18" charset="0"/>
              </a:rPr>
            </a:br>
            <a:endParaRPr lang="zh-CN" altLang="en-US" b="1">
              <a:solidFill>
                <a:srgbClr val="0000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652" name="Text Box 8">
            <a:extLst>
              <a:ext uri="{FF2B5EF4-FFF2-40B4-BE49-F238E27FC236}">
                <a16:creationId xmlns:a16="http://schemas.microsoft.com/office/drawing/2014/main" id="{9BE558B1-39BC-5DBE-025F-1FFEBA0E145B}"/>
              </a:ext>
            </a:extLst>
          </p:cNvPr>
          <p:cNvSpPr txBox="1">
            <a:spLocks noChangeArrowheads="1"/>
          </p:cNvSpPr>
          <p:nvPr/>
        </p:nvSpPr>
        <p:spPr bwMode="auto">
          <a:xfrm>
            <a:off x="395288" y="1484313"/>
            <a:ext cx="842645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latin typeface="Times New Roman" panose="02020603050405020304" pitchFamily="18" charset="0"/>
                <a:ea typeface="微软雅黑" panose="020B0503020204020204" pitchFamily="34" charset="-122"/>
                <a:cs typeface="Times New Roman" panose="02020603050405020304" pitchFamily="18" charset="0"/>
              </a:rPr>
              <a:t>    </a:t>
            </a:r>
          </a:p>
        </p:txBody>
      </p:sp>
      <p:graphicFrame>
        <p:nvGraphicFramePr>
          <p:cNvPr id="27653" name="Object 2">
            <a:extLst>
              <a:ext uri="{FF2B5EF4-FFF2-40B4-BE49-F238E27FC236}">
                <a16:creationId xmlns:a16="http://schemas.microsoft.com/office/drawing/2014/main" id="{48F5DA4D-BB17-929F-F522-2B6985A141C9}"/>
              </a:ext>
            </a:extLst>
          </p:cNvPr>
          <p:cNvGraphicFramePr>
            <a:graphicFrameLocks noChangeAspect="1"/>
          </p:cNvGraphicFramePr>
          <p:nvPr/>
        </p:nvGraphicFramePr>
        <p:xfrm>
          <a:off x="1403350" y="2492375"/>
          <a:ext cx="3889375" cy="1219200"/>
        </p:xfrm>
        <a:graphic>
          <a:graphicData uri="http://schemas.openxmlformats.org/presentationml/2006/ole">
            <mc:AlternateContent xmlns:mc="http://schemas.openxmlformats.org/markup-compatibility/2006">
              <mc:Choice xmlns:v="urn:schemas-microsoft-com:vml" Requires="v">
                <p:oleObj name="Equation" r:id="rId3" imgW="1498600" imgH="469900" progId="Equation.DSMT4">
                  <p:embed/>
                </p:oleObj>
              </mc:Choice>
              <mc:Fallback>
                <p:oleObj name="Equation" r:id="rId3" imgW="1498600" imgH="4699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92375"/>
                        <a:ext cx="388937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2" name="Group 44">
            <a:extLst>
              <a:ext uri="{FF2B5EF4-FFF2-40B4-BE49-F238E27FC236}">
                <a16:creationId xmlns:a16="http://schemas.microsoft.com/office/drawing/2014/main" id="{F258F9C1-03E6-F63A-25E7-ED95BE3EEEBE}"/>
              </a:ext>
            </a:extLst>
          </p:cNvPr>
          <p:cNvGrpSpPr>
            <a:grpSpLocks/>
          </p:cNvGrpSpPr>
          <p:nvPr/>
        </p:nvGrpSpPr>
        <p:grpSpPr bwMode="auto">
          <a:xfrm>
            <a:off x="625475" y="3933825"/>
            <a:ext cx="5899151" cy="1752600"/>
            <a:chOff x="229" y="2478"/>
            <a:chExt cx="3716" cy="1104"/>
          </a:xfrm>
        </p:grpSpPr>
        <p:sp>
          <p:nvSpPr>
            <p:cNvPr id="27658" name="Text Box 10">
              <a:extLst>
                <a:ext uri="{FF2B5EF4-FFF2-40B4-BE49-F238E27FC236}">
                  <a16:creationId xmlns:a16="http://schemas.microsoft.com/office/drawing/2014/main" id="{3B899FDE-8421-A2CA-10A7-B089D9551B57}"/>
                </a:ext>
              </a:extLst>
            </p:cNvPr>
            <p:cNvSpPr txBox="1">
              <a:spLocks noChangeArrowheads="1"/>
            </p:cNvSpPr>
            <p:nvPr/>
          </p:nvSpPr>
          <p:spPr bwMode="auto">
            <a:xfrm>
              <a:off x="385" y="2478"/>
              <a:ext cx="28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为简单起见，可选取</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U</a:t>
              </a:r>
              <a:r>
                <a:rPr kumimoji="1"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0</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7659" name="Object 6">
              <a:extLst>
                <a:ext uri="{FF2B5EF4-FFF2-40B4-BE49-F238E27FC236}">
                  <a16:creationId xmlns:a16="http://schemas.microsoft.com/office/drawing/2014/main" id="{71845074-0EA3-B6D8-6E66-3943E11DDBCC}"/>
                </a:ext>
              </a:extLst>
            </p:cNvPr>
            <p:cNvGraphicFramePr>
              <a:graphicFrameLocks noChangeAspect="1"/>
            </p:cNvGraphicFramePr>
            <p:nvPr>
              <p:extLst>
                <p:ext uri="{D42A27DB-BD31-4B8C-83A1-F6EECF244321}">
                  <p14:modId xmlns:p14="http://schemas.microsoft.com/office/powerpoint/2010/main" val="1058980426"/>
                </p:ext>
              </p:extLst>
            </p:nvPr>
          </p:nvGraphicFramePr>
          <p:xfrm>
            <a:off x="229" y="2820"/>
            <a:ext cx="3716" cy="762"/>
          </p:xfrm>
          <a:graphic>
            <a:graphicData uri="http://schemas.openxmlformats.org/presentationml/2006/ole">
              <mc:AlternateContent xmlns:mc="http://schemas.openxmlformats.org/markup-compatibility/2006">
                <mc:Choice xmlns:v="urn:schemas-microsoft-com:vml" Requires="v">
                  <p:oleObj name="Equation" r:id="rId5" imgW="2349360" imgH="482400" progId="Equation.DSMT4">
                    <p:embed/>
                  </p:oleObj>
                </mc:Choice>
                <mc:Fallback>
                  <p:oleObj name="Equation" r:id="rId5" imgW="2349360" imgH="482400" progId="Equation.DSMT4">
                    <p:embed/>
                    <p:pic>
                      <p:nvPicPr>
                        <p:cNvPr id="0" name="Object 6"/>
                        <p:cNvPicPr>
                          <a:picLocks noChangeAspect="1" noChangeArrowheads="1"/>
                        </p:cNvPicPr>
                        <p:nvPr/>
                      </p:nvPicPr>
                      <p:blipFill>
                        <a:blip r:embed="rId6"/>
                        <a:srcRect/>
                        <a:stretch>
                          <a:fillRect/>
                        </a:stretch>
                      </p:blipFill>
                      <p:spPr bwMode="auto">
                        <a:xfrm>
                          <a:off x="229" y="2820"/>
                          <a:ext cx="3716"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7655" name="Text Box 31">
            <a:extLst>
              <a:ext uri="{FF2B5EF4-FFF2-40B4-BE49-F238E27FC236}">
                <a16:creationId xmlns:a16="http://schemas.microsoft.com/office/drawing/2014/main" id="{32FD85CD-5A14-F1D2-A6FF-1A6E3C396FF4}"/>
              </a:ext>
            </a:extLst>
          </p:cNvPr>
          <p:cNvSpPr txBox="1">
            <a:spLocks noChangeArrowheads="1"/>
          </p:cNvSpPr>
          <p:nvPr/>
        </p:nvSpPr>
        <p:spPr bwMode="auto">
          <a:xfrm>
            <a:off x="827088" y="1557338"/>
            <a:ext cx="74882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电子在势能为</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U</a:t>
            </a:r>
            <a:r>
              <a:rPr kumimoji="1"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的无限空间中运动，电子间的相互作用可忽略不计</a:t>
            </a:r>
          </a:p>
        </p:txBody>
      </p:sp>
      <p:sp>
        <p:nvSpPr>
          <p:cNvPr id="27656" name="Text Box 36">
            <a:extLst>
              <a:ext uri="{FF2B5EF4-FFF2-40B4-BE49-F238E27FC236}">
                <a16:creationId xmlns:a16="http://schemas.microsoft.com/office/drawing/2014/main" id="{12C77CAC-632E-8D48-F447-2A1797837921}"/>
              </a:ext>
            </a:extLst>
          </p:cNvPr>
          <p:cNvSpPr txBox="1">
            <a:spLocks noChangeArrowheads="1"/>
          </p:cNvSpPr>
          <p:nvPr/>
        </p:nvSpPr>
        <p:spPr bwMode="auto">
          <a:xfrm>
            <a:off x="6804025" y="2708275"/>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27657" name="灯片编号占位符 19">
            <a:extLst>
              <a:ext uri="{FF2B5EF4-FFF2-40B4-BE49-F238E27FC236}">
                <a16:creationId xmlns:a16="http://schemas.microsoft.com/office/drawing/2014/main" id="{B00C6EAF-0A7C-D11B-ED23-DBFF153238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5B6D6F3-F720-42C2-B788-EC7B705467B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6">
            <a:extLst>
              <a:ext uri="{FF2B5EF4-FFF2-40B4-BE49-F238E27FC236}">
                <a16:creationId xmlns:a16="http://schemas.microsoft.com/office/drawing/2014/main" id="{C14B6A5A-54C4-1610-7937-2A020C4FB05F}"/>
              </a:ext>
            </a:extLst>
          </p:cNvPr>
          <p:cNvSpPr txBox="1">
            <a:spLocks noChangeArrowheads="1"/>
          </p:cNvSpPr>
          <p:nvPr/>
        </p:nvSpPr>
        <p:spPr bwMode="auto">
          <a:xfrm>
            <a:off x="1265238" y="2235200"/>
            <a:ext cx="2519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电子的能量：</a:t>
            </a:r>
          </a:p>
        </p:txBody>
      </p:sp>
      <p:graphicFrame>
        <p:nvGraphicFramePr>
          <p:cNvPr id="28675" name="Object 7">
            <a:extLst>
              <a:ext uri="{FF2B5EF4-FFF2-40B4-BE49-F238E27FC236}">
                <a16:creationId xmlns:a16="http://schemas.microsoft.com/office/drawing/2014/main" id="{5E234462-8D11-8D20-69A6-BF03C36AEDD3}"/>
              </a:ext>
            </a:extLst>
          </p:cNvPr>
          <p:cNvGraphicFramePr>
            <a:graphicFrameLocks noChangeAspect="1"/>
          </p:cNvGraphicFramePr>
          <p:nvPr/>
        </p:nvGraphicFramePr>
        <p:xfrm>
          <a:off x="3527425" y="4087813"/>
          <a:ext cx="2105025" cy="1069975"/>
        </p:xfrm>
        <a:graphic>
          <a:graphicData uri="http://schemas.openxmlformats.org/presentationml/2006/ole">
            <mc:AlternateContent xmlns:mc="http://schemas.openxmlformats.org/markup-compatibility/2006">
              <mc:Choice xmlns:v="urn:schemas-microsoft-com:vml" Requires="v">
                <p:oleObj name="Equation" r:id="rId2" imgW="825500" imgH="419100" progId="Equation.DSMT4">
                  <p:embed/>
                </p:oleObj>
              </mc:Choice>
              <mc:Fallback>
                <p:oleObj name="Equation" r:id="rId2" imgW="825500" imgH="4191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7425" y="4087813"/>
                        <a:ext cx="2105025"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6" name="Rectangle 2">
            <a:extLst>
              <a:ext uri="{FF2B5EF4-FFF2-40B4-BE49-F238E27FC236}">
                <a16:creationId xmlns:a16="http://schemas.microsoft.com/office/drawing/2014/main" id="{C2EC8349-C6B2-7762-7078-5571AF3C94A7}"/>
              </a:ext>
            </a:extLst>
          </p:cNvPr>
          <p:cNvSpPr>
            <a:spLocks noRot="1" noChangeArrowheads="1"/>
          </p:cNvSpPr>
          <p:nvPr/>
        </p:nvSpPr>
        <p:spPr bwMode="auto">
          <a:xfrm>
            <a:off x="827088" y="549275"/>
            <a:ext cx="74898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自由电子模型 </a:t>
            </a:r>
          </a:p>
        </p:txBody>
      </p:sp>
      <p:graphicFrame>
        <p:nvGraphicFramePr>
          <p:cNvPr id="28677" name="Object 13">
            <a:extLst>
              <a:ext uri="{FF2B5EF4-FFF2-40B4-BE49-F238E27FC236}">
                <a16:creationId xmlns:a16="http://schemas.microsoft.com/office/drawing/2014/main" id="{1C698594-4A89-4BC9-4211-2D639F0F2417}"/>
              </a:ext>
            </a:extLst>
          </p:cNvPr>
          <p:cNvGraphicFramePr>
            <a:graphicFrameLocks noChangeAspect="1"/>
          </p:cNvGraphicFramePr>
          <p:nvPr/>
        </p:nvGraphicFramePr>
        <p:xfrm>
          <a:off x="3527425" y="2014538"/>
          <a:ext cx="1800225" cy="1004887"/>
        </p:xfrm>
        <a:graphic>
          <a:graphicData uri="http://schemas.openxmlformats.org/presentationml/2006/ole">
            <mc:AlternateContent xmlns:mc="http://schemas.openxmlformats.org/markup-compatibility/2006">
              <mc:Choice xmlns:v="urn:schemas-microsoft-com:vml" Requires="v">
                <p:oleObj name="公式" r:id="rId4" imgW="698197" imgH="393529" progId="Equation.3">
                  <p:embed/>
                </p:oleObj>
              </mc:Choice>
              <mc:Fallback>
                <p:oleObj name="公式" r:id="rId4" imgW="698197" imgH="393529"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425" y="2014538"/>
                        <a:ext cx="180022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AutoShape 16">
            <a:extLst>
              <a:ext uri="{FF2B5EF4-FFF2-40B4-BE49-F238E27FC236}">
                <a16:creationId xmlns:a16="http://schemas.microsoft.com/office/drawing/2014/main" id="{CC4AFA69-D04B-D763-37D0-5F9B1F0FA368}"/>
              </a:ext>
            </a:extLst>
          </p:cNvPr>
          <p:cNvSpPr>
            <a:spLocks noChangeAspect="1" noChangeArrowheads="1" noTextEdit="1"/>
          </p:cNvSpPr>
          <p:nvPr/>
        </p:nvSpPr>
        <p:spPr bwMode="auto">
          <a:xfrm>
            <a:off x="2359025" y="3211513"/>
            <a:ext cx="1528763"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28679" name="Rectangle 17">
            <a:extLst>
              <a:ext uri="{FF2B5EF4-FFF2-40B4-BE49-F238E27FC236}">
                <a16:creationId xmlns:a16="http://schemas.microsoft.com/office/drawing/2014/main" id="{A3F1A90E-A06D-10AF-4A15-3ED8024CBD4D}"/>
              </a:ext>
            </a:extLst>
          </p:cNvPr>
          <p:cNvSpPr>
            <a:spLocks noChangeArrowheads="1"/>
          </p:cNvSpPr>
          <p:nvPr/>
        </p:nvSpPr>
        <p:spPr bwMode="auto">
          <a:xfrm>
            <a:off x="3527425" y="3224213"/>
            <a:ext cx="2571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k</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680" name="Rectangle 18">
            <a:extLst>
              <a:ext uri="{FF2B5EF4-FFF2-40B4-BE49-F238E27FC236}">
                <a16:creationId xmlns:a16="http://schemas.microsoft.com/office/drawing/2014/main" id="{BD7EDCF2-04D0-2A14-C2D6-0DFFD74AE1D2}"/>
              </a:ext>
            </a:extLst>
          </p:cNvPr>
          <p:cNvSpPr>
            <a:spLocks noChangeArrowheads="1"/>
          </p:cNvSpPr>
          <p:nvPr/>
        </p:nvSpPr>
        <p:spPr bwMode="auto">
          <a:xfrm>
            <a:off x="2500313" y="3224213"/>
            <a:ext cx="2571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p</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681" name="Rectangle 19">
            <a:extLst>
              <a:ext uri="{FF2B5EF4-FFF2-40B4-BE49-F238E27FC236}">
                <a16:creationId xmlns:a16="http://schemas.microsoft.com/office/drawing/2014/main" id="{BAEC7270-203B-1953-B6A9-BCE326F27CCA}"/>
              </a:ext>
            </a:extLst>
          </p:cNvPr>
          <p:cNvSpPr>
            <a:spLocks noChangeArrowheads="1"/>
          </p:cNvSpPr>
          <p:nvPr/>
        </p:nvSpPr>
        <p:spPr bwMode="auto">
          <a:xfrm>
            <a:off x="3271838" y="3227388"/>
            <a:ext cx="25648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i="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ħ</a:t>
            </a:r>
            <a:endPar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682" name="Rectangle 20">
            <a:extLst>
              <a:ext uri="{FF2B5EF4-FFF2-40B4-BE49-F238E27FC236}">
                <a16:creationId xmlns:a16="http://schemas.microsoft.com/office/drawing/2014/main" id="{5EDF6FFD-BAFC-D38D-AF87-360FE16FA9B6}"/>
              </a:ext>
            </a:extLst>
          </p:cNvPr>
          <p:cNvSpPr>
            <a:spLocks noChangeArrowheads="1"/>
          </p:cNvSpPr>
          <p:nvPr/>
        </p:nvSpPr>
        <p:spPr bwMode="auto">
          <a:xfrm>
            <a:off x="2881313" y="3238500"/>
            <a:ext cx="18415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0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Text Box 13">
            <a:extLst>
              <a:ext uri="{FF2B5EF4-FFF2-40B4-BE49-F238E27FC236}">
                <a16:creationId xmlns:a16="http://schemas.microsoft.com/office/drawing/2014/main" id="{CE1A7460-3630-422A-BA6D-2AFE3C4CC694}"/>
              </a:ext>
            </a:extLst>
          </p:cNvPr>
          <p:cNvSpPr txBox="1">
            <a:spLocks noChangeArrowheads="1"/>
          </p:cNvSpPr>
          <p:nvPr/>
        </p:nvSpPr>
        <p:spPr bwMode="auto">
          <a:xfrm>
            <a:off x="5362575" y="3238500"/>
            <a:ext cx="2378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b="1" i="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8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为电子波矢</a:t>
            </a:r>
          </a:p>
        </p:txBody>
      </p:sp>
      <p:sp>
        <p:nvSpPr>
          <p:cNvPr id="28684" name="灯片编号占位符 3">
            <a:extLst>
              <a:ext uri="{FF2B5EF4-FFF2-40B4-BE49-F238E27FC236}">
                <a16:creationId xmlns:a16="http://schemas.microsoft.com/office/drawing/2014/main" id="{AFE4BB7E-7FBE-CFA9-C458-676FC54E05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FA29428-736B-485F-B6C4-3246092980A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下箭头 1">
            <a:extLst>
              <a:ext uri="{FF2B5EF4-FFF2-40B4-BE49-F238E27FC236}">
                <a16:creationId xmlns:a16="http://schemas.microsoft.com/office/drawing/2014/main" id="{F909661D-55F6-3D38-A2F6-F1A9594C96DF}"/>
              </a:ext>
            </a:extLst>
          </p:cNvPr>
          <p:cNvSpPr/>
          <p:nvPr/>
        </p:nvSpPr>
        <p:spPr>
          <a:xfrm>
            <a:off x="4349750" y="3206750"/>
            <a:ext cx="431800" cy="738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1A5A718-0E2E-D129-6185-4C4E657C57D5}"/>
              </a:ext>
            </a:extLst>
          </p:cNvPr>
          <p:cNvSpPr>
            <a:spLocks noGrp="1" noRot="1"/>
          </p:cNvSpPr>
          <p:nvPr>
            <p:ph type="title" idx="4294967295"/>
          </p:nvPr>
        </p:nvSpPr>
        <p:spPr>
          <a:xfrm>
            <a:off x="828675" y="549275"/>
            <a:ext cx="7488238" cy="744538"/>
          </a:xfrm>
          <a:solidFill>
            <a:srgbClr val="FFFFFF"/>
          </a:solidFill>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自由电子模型 </a:t>
            </a:r>
          </a:p>
        </p:txBody>
      </p:sp>
      <p:sp>
        <p:nvSpPr>
          <p:cNvPr id="29699" name="Text Box 8">
            <a:extLst>
              <a:ext uri="{FF2B5EF4-FFF2-40B4-BE49-F238E27FC236}">
                <a16:creationId xmlns:a16="http://schemas.microsoft.com/office/drawing/2014/main" id="{BC14D07F-817E-0B90-995A-34EB3BBFEB42}"/>
              </a:ext>
            </a:extLst>
          </p:cNvPr>
          <p:cNvSpPr txBox="1">
            <a:spLocks noChangeArrowheads="1"/>
          </p:cNvSpPr>
          <p:nvPr/>
        </p:nvSpPr>
        <p:spPr bwMode="auto">
          <a:xfrm>
            <a:off x="395288" y="1484313"/>
            <a:ext cx="8426450"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800" b="1">
                <a:latin typeface="Times New Roman" panose="02020603050405020304" pitchFamily="18" charset="0"/>
                <a:ea typeface="微软雅黑" panose="020B0503020204020204" pitchFamily="34" charset="-122"/>
                <a:cs typeface="Times New Roman" panose="02020603050405020304" pitchFamily="18" charset="0"/>
              </a:rPr>
              <a:t>    </a:t>
            </a:r>
          </a:p>
        </p:txBody>
      </p:sp>
      <p:graphicFrame>
        <p:nvGraphicFramePr>
          <p:cNvPr id="29700" name="Object 2">
            <a:extLst>
              <a:ext uri="{FF2B5EF4-FFF2-40B4-BE49-F238E27FC236}">
                <a16:creationId xmlns:a16="http://schemas.microsoft.com/office/drawing/2014/main" id="{6C758CAB-3AC5-D1E6-A583-B0DB6E9489BB}"/>
              </a:ext>
            </a:extLst>
          </p:cNvPr>
          <p:cNvGraphicFramePr>
            <a:graphicFrameLocks noChangeAspect="1"/>
          </p:cNvGraphicFramePr>
          <p:nvPr/>
        </p:nvGraphicFramePr>
        <p:xfrm>
          <a:off x="1403350" y="2492375"/>
          <a:ext cx="3889375" cy="1219200"/>
        </p:xfrm>
        <a:graphic>
          <a:graphicData uri="http://schemas.openxmlformats.org/presentationml/2006/ole">
            <mc:AlternateContent xmlns:mc="http://schemas.openxmlformats.org/markup-compatibility/2006">
              <mc:Choice xmlns:v="urn:schemas-microsoft-com:vml" Requires="v">
                <p:oleObj name="Equation" r:id="rId2" imgW="1498600" imgH="469900" progId="Equation.DSMT4">
                  <p:embed/>
                </p:oleObj>
              </mc:Choice>
              <mc:Fallback>
                <p:oleObj name="Equation" r:id="rId2" imgW="1498600" imgH="4699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492375"/>
                        <a:ext cx="3889375"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1" name="Group 44">
            <a:extLst>
              <a:ext uri="{FF2B5EF4-FFF2-40B4-BE49-F238E27FC236}">
                <a16:creationId xmlns:a16="http://schemas.microsoft.com/office/drawing/2014/main" id="{51719CD3-7080-6359-6F9B-79FD64201590}"/>
              </a:ext>
            </a:extLst>
          </p:cNvPr>
          <p:cNvGrpSpPr>
            <a:grpSpLocks/>
          </p:cNvGrpSpPr>
          <p:nvPr/>
        </p:nvGrpSpPr>
        <p:grpSpPr bwMode="auto">
          <a:xfrm>
            <a:off x="747713" y="3922713"/>
            <a:ext cx="5897563" cy="1752600"/>
            <a:chOff x="229" y="2478"/>
            <a:chExt cx="3715" cy="1104"/>
          </a:xfrm>
        </p:grpSpPr>
        <p:sp>
          <p:nvSpPr>
            <p:cNvPr id="29711" name="Text Box 10">
              <a:extLst>
                <a:ext uri="{FF2B5EF4-FFF2-40B4-BE49-F238E27FC236}">
                  <a16:creationId xmlns:a16="http://schemas.microsoft.com/office/drawing/2014/main" id="{E5EC060D-EA9D-9F37-1EF6-2736EBF16056}"/>
                </a:ext>
              </a:extLst>
            </p:cNvPr>
            <p:cNvSpPr txBox="1">
              <a:spLocks noChangeArrowheads="1"/>
            </p:cNvSpPr>
            <p:nvPr/>
          </p:nvSpPr>
          <p:spPr bwMode="auto">
            <a:xfrm>
              <a:off x="385" y="2478"/>
              <a:ext cx="28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为简单起见，可选取</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U</a:t>
              </a:r>
              <a:r>
                <a:rPr kumimoji="1"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0</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0</a:t>
              </a: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9712" name="Object 6">
              <a:extLst>
                <a:ext uri="{FF2B5EF4-FFF2-40B4-BE49-F238E27FC236}">
                  <a16:creationId xmlns:a16="http://schemas.microsoft.com/office/drawing/2014/main" id="{3DAD9EA7-E46E-DEF3-BC20-BB9CF1DCC3D2}"/>
                </a:ext>
              </a:extLst>
            </p:cNvPr>
            <p:cNvGraphicFramePr>
              <a:graphicFrameLocks noChangeAspect="1"/>
            </p:cNvGraphicFramePr>
            <p:nvPr>
              <p:extLst>
                <p:ext uri="{D42A27DB-BD31-4B8C-83A1-F6EECF244321}">
                  <p14:modId xmlns:p14="http://schemas.microsoft.com/office/powerpoint/2010/main" val="282396948"/>
                </p:ext>
              </p:extLst>
            </p:nvPr>
          </p:nvGraphicFramePr>
          <p:xfrm>
            <a:off x="229" y="2820"/>
            <a:ext cx="3715" cy="762"/>
          </p:xfrm>
          <a:graphic>
            <a:graphicData uri="http://schemas.openxmlformats.org/presentationml/2006/ole">
              <mc:AlternateContent xmlns:mc="http://schemas.openxmlformats.org/markup-compatibility/2006">
                <mc:Choice xmlns:v="urn:schemas-microsoft-com:vml" Requires="v">
                  <p:oleObj name="Equation" r:id="rId4" imgW="2349360" imgH="482400" progId="Equation.DSMT4">
                    <p:embed/>
                  </p:oleObj>
                </mc:Choice>
                <mc:Fallback>
                  <p:oleObj name="Equation" r:id="rId4" imgW="2349360" imgH="482400" progId="Equation.DSMT4">
                    <p:embed/>
                    <p:pic>
                      <p:nvPicPr>
                        <p:cNvPr id="0" name="Object 6"/>
                        <p:cNvPicPr>
                          <a:picLocks noChangeAspect="1" noChangeArrowheads="1"/>
                        </p:cNvPicPr>
                        <p:nvPr/>
                      </p:nvPicPr>
                      <p:blipFill>
                        <a:blip r:embed="rId5"/>
                        <a:srcRect/>
                        <a:stretch>
                          <a:fillRect/>
                        </a:stretch>
                      </p:blipFill>
                      <p:spPr bwMode="auto">
                        <a:xfrm>
                          <a:off x="229" y="2820"/>
                          <a:ext cx="3715"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702" name="Text Box 31">
            <a:extLst>
              <a:ext uri="{FF2B5EF4-FFF2-40B4-BE49-F238E27FC236}">
                <a16:creationId xmlns:a16="http://schemas.microsoft.com/office/drawing/2014/main" id="{31522645-7E46-D177-1349-53FE39A8F0B3}"/>
              </a:ext>
            </a:extLst>
          </p:cNvPr>
          <p:cNvSpPr txBox="1">
            <a:spLocks noChangeArrowheads="1"/>
          </p:cNvSpPr>
          <p:nvPr/>
        </p:nvSpPr>
        <p:spPr bwMode="auto">
          <a:xfrm>
            <a:off x="827088" y="1557338"/>
            <a:ext cx="74882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电子在势能为</a:t>
            </a:r>
            <a:r>
              <a:rPr kumimoji="1" lang="en-US" altLang="zh-CN" sz="2400" b="1" i="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U</a:t>
            </a:r>
            <a:r>
              <a:rPr kumimoji="1" lang="en-US" altLang="zh-CN" sz="2400" b="1" baseline="-25000">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的无限空间中运动，电子间的相互作用可忽略不计</a:t>
            </a:r>
          </a:p>
        </p:txBody>
      </p:sp>
      <p:grpSp>
        <p:nvGrpSpPr>
          <p:cNvPr id="31753" name="Group 43">
            <a:extLst>
              <a:ext uri="{FF2B5EF4-FFF2-40B4-BE49-F238E27FC236}">
                <a16:creationId xmlns:a16="http://schemas.microsoft.com/office/drawing/2014/main" id="{23699AB8-50CD-2104-1DD2-174350A986E2}"/>
              </a:ext>
            </a:extLst>
          </p:cNvPr>
          <p:cNvGrpSpPr>
            <a:grpSpLocks/>
          </p:cNvGrpSpPr>
          <p:nvPr/>
        </p:nvGrpSpPr>
        <p:grpSpPr bwMode="auto">
          <a:xfrm>
            <a:off x="2470150" y="5597525"/>
            <a:ext cx="3311525" cy="590550"/>
            <a:chOff x="3470" y="3475"/>
            <a:chExt cx="2086" cy="368"/>
          </a:xfrm>
        </p:grpSpPr>
        <p:sp>
          <p:nvSpPr>
            <p:cNvPr id="29709" name="AutoShape 37">
              <a:extLst>
                <a:ext uri="{FF2B5EF4-FFF2-40B4-BE49-F238E27FC236}">
                  <a16:creationId xmlns:a16="http://schemas.microsoft.com/office/drawing/2014/main" id="{D81CDB88-48D5-B9D9-0B13-DF578A98D878}"/>
                </a:ext>
              </a:extLst>
            </p:cNvPr>
            <p:cNvSpPr>
              <a:spLocks noChangeArrowheads="1"/>
            </p:cNvSpPr>
            <p:nvPr/>
          </p:nvSpPr>
          <p:spPr bwMode="auto">
            <a:xfrm>
              <a:off x="3470" y="3521"/>
              <a:ext cx="499" cy="227"/>
            </a:xfrm>
            <a:prstGeom prst="rightArrow">
              <a:avLst>
                <a:gd name="adj1" fmla="val 50000"/>
                <a:gd name="adj2" fmla="val 5495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9710" name="Object 4">
              <a:extLst>
                <a:ext uri="{FF2B5EF4-FFF2-40B4-BE49-F238E27FC236}">
                  <a16:creationId xmlns:a16="http://schemas.microsoft.com/office/drawing/2014/main" id="{261D2B4B-B8AE-EA3E-1570-A8D0D37850FF}"/>
                </a:ext>
              </a:extLst>
            </p:cNvPr>
            <p:cNvGraphicFramePr>
              <a:graphicFrameLocks noChangeAspect="1"/>
            </p:cNvGraphicFramePr>
            <p:nvPr/>
          </p:nvGraphicFramePr>
          <p:xfrm>
            <a:off x="4059" y="3475"/>
            <a:ext cx="1497" cy="368"/>
          </p:xfrm>
          <a:graphic>
            <a:graphicData uri="http://schemas.openxmlformats.org/presentationml/2006/ole">
              <mc:AlternateContent xmlns:mc="http://schemas.openxmlformats.org/markup-compatibility/2006">
                <mc:Choice xmlns:v="urn:schemas-microsoft-com:vml" Requires="v">
                  <p:oleObj name="Equation" r:id="rId6" imgW="927100" imgH="228600" progId="Equation.DSMT4">
                    <p:embed/>
                  </p:oleObj>
                </mc:Choice>
                <mc:Fallback>
                  <p:oleObj name="Equation" r:id="rId6" imgW="927100" imgH="2286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9" y="3475"/>
                          <a:ext cx="149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754" name="Group 42">
            <a:extLst>
              <a:ext uri="{FF2B5EF4-FFF2-40B4-BE49-F238E27FC236}">
                <a16:creationId xmlns:a16="http://schemas.microsoft.com/office/drawing/2014/main" id="{10C3EC33-284D-D254-3300-C4CB14C61206}"/>
              </a:ext>
            </a:extLst>
          </p:cNvPr>
          <p:cNvGrpSpPr>
            <a:grpSpLocks/>
          </p:cNvGrpSpPr>
          <p:nvPr/>
        </p:nvGrpSpPr>
        <p:grpSpPr bwMode="auto">
          <a:xfrm>
            <a:off x="5391150" y="3556000"/>
            <a:ext cx="2089150" cy="1341438"/>
            <a:chOff x="3396" y="2149"/>
            <a:chExt cx="1316" cy="845"/>
          </a:xfrm>
        </p:grpSpPr>
        <p:graphicFrame>
          <p:nvGraphicFramePr>
            <p:cNvPr id="29706" name="Object 3">
              <a:extLst>
                <a:ext uri="{FF2B5EF4-FFF2-40B4-BE49-F238E27FC236}">
                  <a16:creationId xmlns:a16="http://schemas.microsoft.com/office/drawing/2014/main" id="{8DEF80D2-3C9F-15CE-B1E1-9ABFD3D7EC69}"/>
                </a:ext>
              </a:extLst>
            </p:cNvPr>
            <p:cNvGraphicFramePr>
              <a:graphicFrameLocks noChangeAspect="1"/>
            </p:cNvGraphicFramePr>
            <p:nvPr/>
          </p:nvGraphicFramePr>
          <p:xfrm>
            <a:off x="3551" y="2149"/>
            <a:ext cx="1006" cy="691"/>
          </p:xfrm>
          <a:graphic>
            <a:graphicData uri="http://schemas.openxmlformats.org/presentationml/2006/ole">
              <mc:AlternateContent xmlns:mc="http://schemas.openxmlformats.org/markup-compatibility/2006">
                <mc:Choice xmlns:v="urn:schemas-microsoft-com:vml" Requires="v">
                  <p:oleObj name="Equation" r:id="rId8" imgW="609600" imgH="419100" progId="Equation.DSMT4">
                    <p:embed/>
                  </p:oleObj>
                </mc:Choice>
                <mc:Fallback>
                  <p:oleObj name="Equation" r:id="rId8" imgW="609600" imgH="419100" progId="Equation.DSMT4">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1" y="2149"/>
                          <a:ext cx="1006" cy="6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7" name="Rectangle 40">
              <a:extLst>
                <a:ext uri="{FF2B5EF4-FFF2-40B4-BE49-F238E27FC236}">
                  <a16:creationId xmlns:a16="http://schemas.microsoft.com/office/drawing/2014/main" id="{753D2900-3C68-0C09-550D-6212AA5FA05E}"/>
                </a:ext>
              </a:extLst>
            </p:cNvPr>
            <p:cNvSpPr>
              <a:spLocks noChangeArrowheads="1"/>
            </p:cNvSpPr>
            <p:nvPr/>
          </p:nvSpPr>
          <p:spPr bwMode="auto">
            <a:xfrm>
              <a:off x="3396" y="2178"/>
              <a:ext cx="1316" cy="635"/>
            </a:xfrm>
            <a:prstGeom prst="rect">
              <a:avLst/>
            </a:prstGeom>
            <a:noFill/>
            <a:ln w="571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708" name="Line 41">
              <a:extLst>
                <a:ext uri="{FF2B5EF4-FFF2-40B4-BE49-F238E27FC236}">
                  <a16:creationId xmlns:a16="http://schemas.microsoft.com/office/drawing/2014/main" id="{D6169DA3-969A-8CDD-07B0-D1D38F10312A}"/>
                </a:ext>
              </a:extLst>
            </p:cNvPr>
            <p:cNvSpPr>
              <a:spLocks noChangeShapeType="1"/>
            </p:cNvSpPr>
            <p:nvPr/>
          </p:nvSpPr>
          <p:spPr bwMode="auto">
            <a:xfrm flipH="1">
              <a:off x="3551" y="2813"/>
              <a:ext cx="91" cy="181"/>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29705" name="灯片编号占位符 19">
            <a:extLst>
              <a:ext uri="{FF2B5EF4-FFF2-40B4-BE49-F238E27FC236}">
                <a16:creationId xmlns:a16="http://schemas.microsoft.com/office/drawing/2014/main" id="{FB008D2E-1185-8841-3F2F-9E6D3325A9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FD05269-C471-462C-A06F-E5210A52D6F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5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1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893FBD3-B34B-6B9C-26F3-04B6B1E2B890}"/>
              </a:ext>
            </a:extLst>
          </p:cNvPr>
          <p:cNvSpPr>
            <a:spLocks noGrp="1" noRot="1"/>
          </p:cNvSpPr>
          <p:nvPr>
            <p:ph type="title" idx="4294967295"/>
          </p:nvPr>
        </p:nvSpPr>
        <p:spPr>
          <a:xfrm>
            <a:off x="827088" y="312738"/>
            <a:ext cx="7488237" cy="744537"/>
          </a:xfrm>
          <a:solidFill>
            <a:srgbClr val="FFFFFF"/>
          </a:solidFill>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自由电子模型 </a:t>
            </a:r>
          </a:p>
        </p:txBody>
      </p:sp>
      <p:graphicFrame>
        <p:nvGraphicFramePr>
          <p:cNvPr id="30723" name="Object 3">
            <a:extLst>
              <a:ext uri="{FF2B5EF4-FFF2-40B4-BE49-F238E27FC236}">
                <a16:creationId xmlns:a16="http://schemas.microsoft.com/office/drawing/2014/main" id="{B9A2160E-B283-77AF-E670-5D235452EE88}"/>
              </a:ext>
            </a:extLst>
          </p:cNvPr>
          <p:cNvGraphicFramePr>
            <a:graphicFrameLocks noChangeAspect="1"/>
          </p:cNvGraphicFramePr>
          <p:nvPr/>
        </p:nvGraphicFramePr>
        <p:xfrm>
          <a:off x="2867025" y="1370013"/>
          <a:ext cx="2376488" cy="584200"/>
        </p:xfrm>
        <a:graphic>
          <a:graphicData uri="http://schemas.openxmlformats.org/presentationml/2006/ole">
            <mc:AlternateContent xmlns:mc="http://schemas.openxmlformats.org/markup-compatibility/2006">
              <mc:Choice xmlns:v="urn:schemas-microsoft-com:vml" Requires="v">
                <p:oleObj name="Equation" r:id="rId2" imgW="927100" imgH="228600" progId="Equation.DSMT4">
                  <p:embed/>
                </p:oleObj>
              </mc:Choice>
              <mc:Fallback>
                <p:oleObj name="Equation" r:id="rId2" imgW="927100" imgH="2286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1370013"/>
                        <a:ext cx="2376488"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774" name="Group 39">
            <a:extLst>
              <a:ext uri="{FF2B5EF4-FFF2-40B4-BE49-F238E27FC236}">
                <a16:creationId xmlns:a16="http://schemas.microsoft.com/office/drawing/2014/main" id="{DA33C42F-E4B6-8A10-5297-6D16ADC2E0B5}"/>
              </a:ext>
            </a:extLst>
          </p:cNvPr>
          <p:cNvGrpSpPr>
            <a:grpSpLocks/>
          </p:cNvGrpSpPr>
          <p:nvPr/>
        </p:nvGrpSpPr>
        <p:grpSpPr bwMode="auto">
          <a:xfrm>
            <a:off x="827088" y="2003425"/>
            <a:ext cx="4476750" cy="1063625"/>
            <a:chOff x="113" y="2069"/>
            <a:chExt cx="2830" cy="673"/>
          </a:xfrm>
        </p:grpSpPr>
        <p:sp>
          <p:nvSpPr>
            <p:cNvPr id="30739" name="Text Box 24">
              <a:extLst>
                <a:ext uri="{FF2B5EF4-FFF2-40B4-BE49-F238E27FC236}">
                  <a16:creationId xmlns:a16="http://schemas.microsoft.com/office/drawing/2014/main" id="{8ACA992F-6258-AD47-A8C2-E304760A1001}"/>
                </a:ext>
              </a:extLst>
            </p:cNvPr>
            <p:cNvSpPr txBox="1">
              <a:spLocks noChangeArrowheads="1"/>
            </p:cNvSpPr>
            <p:nvPr/>
          </p:nvSpPr>
          <p:spPr bwMode="auto">
            <a:xfrm>
              <a:off x="113" y="2069"/>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方程的解为：</a:t>
              </a:r>
            </a:p>
          </p:txBody>
        </p:sp>
        <p:graphicFrame>
          <p:nvGraphicFramePr>
            <p:cNvPr id="30740" name="Object 9">
              <a:extLst>
                <a:ext uri="{FF2B5EF4-FFF2-40B4-BE49-F238E27FC236}">
                  <a16:creationId xmlns:a16="http://schemas.microsoft.com/office/drawing/2014/main" id="{D039F349-228F-EC9C-4940-F102A0B8F207}"/>
                </a:ext>
              </a:extLst>
            </p:cNvPr>
            <p:cNvGraphicFramePr>
              <a:graphicFrameLocks noChangeAspect="1"/>
            </p:cNvGraphicFramePr>
            <p:nvPr>
              <p:extLst>
                <p:ext uri="{D42A27DB-BD31-4B8C-83A1-F6EECF244321}">
                  <p14:modId xmlns:p14="http://schemas.microsoft.com/office/powerpoint/2010/main" val="2603001257"/>
                </p:ext>
              </p:extLst>
            </p:nvPr>
          </p:nvGraphicFramePr>
          <p:xfrm>
            <a:off x="1440" y="2313"/>
            <a:ext cx="1503" cy="429"/>
          </p:xfrm>
          <a:graphic>
            <a:graphicData uri="http://schemas.openxmlformats.org/presentationml/2006/ole">
              <mc:AlternateContent xmlns:mc="http://schemas.openxmlformats.org/markup-compatibility/2006">
                <mc:Choice xmlns:v="urn:schemas-microsoft-com:vml" Requires="v">
                  <p:oleObj name="Equation" r:id="rId4" imgW="888840" imgH="253800" progId="Equation.DSMT4">
                    <p:embed/>
                  </p:oleObj>
                </mc:Choice>
                <mc:Fallback>
                  <p:oleObj name="Equation" r:id="rId4" imgW="888840" imgH="253800" progId="Equation.DSMT4">
                    <p:embed/>
                    <p:pic>
                      <p:nvPicPr>
                        <p:cNvPr id="0" name="Object 9"/>
                        <p:cNvPicPr>
                          <a:picLocks noChangeAspect="1" noChangeArrowheads="1"/>
                        </p:cNvPicPr>
                        <p:nvPr/>
                      </p:nvPicPr>
                      <p:blipFill>
                        <a:blip r:embed="rId5"/>
                        <a:srcRect/>
                        <a:stretch>
                          <a:fillRect/>
                        </a:stretch>
                      </p:blipFill>
                      <p:spPr bwMode="auto">
                        <a:xfrm>
                          <a:off x="1440" y="2313"/>
                          <a:ext cx="1503"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2777" name="Text Box 42">
            <a:extLst>
              <a:ext uri="{FF2B5EF4-FFF2-40B4-BE49-F238E27FC236}">
                <a16:creationId xmlns:a16="http://schemas.microsoft.com/office/drawing/2014/main" id="{3404073C-0596-6599-1BA3-841396956050}"/>
              </a:ext>
            </a:extLst>
          </p:cNvPr>
          <p:cNvSpPr txBox="1">
            <a:spLocks noChangeArrowheads="1"/>
          </p:cNvSpPr>
          <p:nvPr/>
        </p:nvSpPr>
        <p:spPr bwMode="auto">
          <a:xfrm>
            <a:off x="5651500" y="2459038"/>
            <a:ext cx="2376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为电子波矢</a:t>
            </a:r>
          </a:p>
        </p:txBody>
      </p:sp>
      <p:graphicFrame>
        <p:nvGraphicFramePr>
          <p:cNvPr id="30726" name="Object 4">
            <a:extLst>
              <a:ext uri="{FF2B5EF4-FFF2-40B4-BE49-F238E27FC236}">
                <a16:creationId xmlns:a16="http://schemas.microsoft.com/office/drawing/2014/main" id="{20DE1D16-E54B-ED26-B5E6-B55F8F74225B}"/>
              </a:ext>
            </a:extLst>
          </p:cNvPr>
          <p:cNvGraphicFramePr>
            <a:graphicFrameLocks noChangeAspect="1"/>
          </p:cNvGraphicFramePr>
          <p:nvPr/>
        </p:nvGraphicFramePr>
        <p:xfrm>
          <a:off x="2290763" y="3952875"/>
          <a:ext cx="284162" cy="546100"/>
        </p:xfrm>
        <a:graphic>
          <a:graphicData uri="http://schemas.openxmlformats.org/presentationml/2006/ole">
            <mc:AlternateContent xmlns:mc="http://schemas.openxmlformats.org/markup-compatibility/2006">
              <mc:Choice xmlns:v="urn:schemas-microsoft-com:vml" Requires="v">
                <p:oleObj name="公式" r:id="rId6" imgW="114151" imgH="215619" progId="Equation.3">
                  <p:embed/>
                </p:oleObj>
              </mc:Choice>
              <mc:Fallback>
                <p:oleObj name="公式" r:id="rId6" imgW="114151" imgH="215619"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90763" y="3952875"/>
                        <a:ext cx="2841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782" name="Group 47">
            <a:extLst>
              <a:ext uri="{FF2B5EF4-FFF2-40B4-BE49-F238E27FC236}">
                <a16:creationId xmlns:a16="http://schemas.microsoft.com/office/drawing/2014/main" id="{7A63D91C-B4D6-9AA7-91B5-B926588CC21E}"/>
              </a:ext>
            </a:extLst>
          </p:cNvPr>
          <p:cNvGrpSpPr>
            <a:grpSpLocks/>
          </p:cNvGrpSpPr>
          <p:nvPr/>
        </p:nvGrpSpPr>
        <p:grpSpPr bwMode="auto">
          <a:xfrm>
            <a:off x="827088" y="3409950"/>
            <a:ext cx="7864475" cy="1363663"/>
            <a:chOff x="68" y="3036"/>
            <a:chExt cx="4954" cy="859"/>
          </a:xfrm>
        </p:grpSpPr>
        <p:graphicFrame>
          <p:nvGraphicFramePr>
            <p:cNvPr id="30732" name="Object 7">
              <a:extLst>
                <a:ext uri="{FF2B5EF4-FFF2-40B4-BE49-F238E27FC236}">
                  <a16:creationId xmlns:a16="http://schemas.microsoft.com/office/drawing/2014/main" id="{0F334C7C-2D29-06BF-867F-A2959CE29531}"/>
                </a:ext>
              </a:extLst>
            </p:cNvPr>
            <p:cNvGraphicFramePr>
              <a:graphicFrameLocks noChangeAspect="1"/>
            </p:cNvGraphicFramePr>
            <p:nvPr/>
          </p:nvGraphicFramePr>
          <p:xfrm>
            <a:off x="270" y="3324"/>
            <a:ext cx="1590" cy="544"/>
          </p:xfrm>
          <a:graphic>
            <a:graphicData uri="http://schemas.openxmlformats.org/presentationml/2006/ole">
              <mc:AlternateContent xmlns:mc="http://schemas.openxmlformats.org/markup-compatibility/2006">
                <mc:Choice xmlns:v="urn:schemas-microsoft-com:vml" Requires="v">
                  <p:oleObj name="Equation" r:id="rId8" imgW="926698" imgH="317362" progId="Equation.DSMT4">
                    <p:embed/>
                  </p:oleObj>
                </mc:Choice>
                <mc:Fallback>
                  <p:oleObj name="Equation" r:id="rId8" imgW="926698" imgH="317362"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 y="3324"/>
                          <a:ext cx="1590"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3" name="Text Box 49">
              <a:extLst>
                <a:ext uri="{FF2B5EF4-FFF2-40B4-BE49-F238E27FC236}">
                  <a16:creationId xmlns:a16="http://schemas.microsoft.com/office/drawing/2014/main" id="{E8D61F46-5F4D-2B3C-A24B-17E68B0F3279}"/>
                </a:ext>
              </a:extLst>
            </p:cNvPr>
            <p:cNvSpPr txBox="1">
              <a:spLocks noChangeArrowheads="1"/>
            </p:cNvSpPr>
            <p:nvPr/>
          </p:nvSpPr>
          <p:spPr bwMode="auto">
            <a:xfrm>
              <a:off x="3651" y="3411"/>
              <a:ext cx="13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V </a:t>
              </a:r>
              <a:r>
                <a:rPr kumimoji="1"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为空间体积</a:t>
              </a:r>
            </a:p>
          </p:txBody>
        </p:sp>
        <p:grpSp>
          <p:nvGrpSpPr>
            <p:cNvPr id="30734" name="Group 50">
              <a:extLst>
                <a:ext uri="{FF2B5EF4-FFF2-40B4-BE49-F238E27FC236}">
                  <a16:creationId xmlns:a16="http://schemas.microsoft.com/office/drawing/2014/main" id="{D055E3C2-0A73-C78D-24EE-6836AAA793B7}"/>
                </a:ext>
              </a:extLst>
            </p:cNvPr>
            <p:cNvGrpSpPr>
              <a:grpSpLocks/>
            </p:cNvGrpSpPr>
            <p:nvPr/>
          </p:nvGrpSpPr>
          <p:grpSpPr bwMode="auto">
            <a:xfrm>
              <a:off x="2018" y="3142"/>
              <a:ext cx="1514" cy="753"/>
              <a:chOff x="2381" y="2976"/>
              <a:chExt cx="1514" cy="753"/>
            </a:xfrm>
          </p:grpSpPr>
          <p:graphicFrame>
            <p:nvGraphicFramePr>
              <p:cNvPr id="30736" name="Object 8">
                <a:extLst>
                  <a:ext uri="{FF2B5EF4-FFF2-40B4-BE49-F238E27FC236}">
                    <a16:creationId xmlns:a16="http://schemas.microsoft.com/office/drawing/2014/main" id="{57D40115-4EAE-5E14-6E22-C336A9254F2F}"/>
                  </a:ext>
                </a:extLst>
              </p:cNvPr>
              <p:cNvGraphicFramePr>
                <a:graphicFrameLocks noChangeAspect="1"/>
              </p:cNvGraphicFramePr>
              <p:nvPr>
                <p:extLst>
                  <p:ext uri="{D42A27DB-BD31-4B8C-83A1-F6EECF244321}">
                    <p14:modId xmlns:p14="http://schemas.microsoft.com/office/powerpoint/2010/main" val="3899598933"/>
                  </p:ext>
                </p:extLst>
              </p:nvPr>
            </p:nvGraphicFramePr>
            <p:xfrm>
              <a:off x="2681" y="3113"/>
              <a:ext cx="1214" cy="616"/>
            </p:xfrm>
            <a:graphic>
              <a:graphicData uri="http://schemas.openxmlformats.org/presentationml/2006/ole">
                <mc:AlternateContent xmlns:mc="http://schemas.openxmlformats.org/markup-compatibility/2006">
                  <mc:Choice xmlns:v="urn:schemas-microsoft-com:vml" Requires="v">
                    <p:oleObj name="Equation" r:id="rId10" imgW="825480" imgH="419040" progId="Equation.DSMT4">
                      <p:embed/>
                    </p:oleObj>
                  </mc:Choice>
                  <mc:Fallback>
                    <p:oleObj name="Equation" r:id="rId10" imgW="825480" imgH="419040" progId="Equation.DSMT4">
                      <p:embed/>
                      <p:pic>
                        <p:nvPicPr>
                          <p:cNvPr id="0" name="Object 8"/>
                          <p:cNvPicPr>
                            <a:picLocks noChangeAspect="1" noChangeArrowheads="1"/>
                          </p:cNvPicPr>
                          <p:nvPr/>
                        </p:nvPicPr>
                        <p:blipFill>
                          <a:blip r:embed="rId11"/>
                          <a:srcRect/>
                          <a:stretch>
                            <a:fillRect/>
                          </a:stretch>
                        </p:blipFill>
                        <p:spPr bwMode="auto">
                          <a:xfrm>
                            <a:off x="2681" y="3113"/>
                            <a:ext cx="121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7" name="Rectangle 52">
                <a:extLst>
                  <a:ext uri="{FF2B5EF4-FFF2-40B4-BE49-F238E27FC236}">
                    <a16:creationId xmlns:a16="http://schemas.microsoft.com/office/drawing/2014/main" id="{67F728DF-B086-90EF-48FF-F9BFB56282AE}"/>
                  </a:ext>
                </a:extLst>
              </p:cNvPr>
              <p:cNvSpPr>
                <a:spLocks noChangeArrowheads="1"/>
              </p:cNvSpPr>
              <p:nvPr/>
            </p:nvSpPr>
            <p:spPr bwMode="auto">
              <a:xfrm>
                <a:off x="2381" y="2976"/>
                <a:ext cx="635" cy="6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738" name="AutoShape 53">
                <a:extLst>
                  <a:ext uri="{FF2B5EF4-FFF2-40B4-BE49-F238E27FC236}">
                    <a16:creationId xmlns:a16="http://schemas.microsoft.com/office/drawing/2014/main" id="{776ACD7E-D474-F922-4B1C-B3DF19BB19F6}"/>
                  </a:ext>
                </a:extLst>
              </p:cNvPr>
              <p:cNvSpPr>
                <a:spLocks noChangeArrowheads="1"/>
              </p:cNvSpPr>
              <p:nvPr/>
            </p:nvSpPr>
            <p:spPr bwMode="auto">
              <a:xfrm>
                <a:off x="2426" y="3295"/>
                <a:ext cx="454" cy="227"/>
              </a:xfrm>
              <a:prstGeom prst="rightArrow">
                <a:avLst>
                  <a:gd name="adj1" fmla="val 50000"/>
                  <a:gd name="adj2" fmla="val 627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0735" name="Text Box 54">
              <a:extLst>
                <a:ext uri="{FF2B5EF4-FFF2-40B4-BE49-F238E27FC236}">
                  <a16:creationId xmlns:a16="http://schemas.microsoft.com/office/drawing/2014/main" id="{C4905AAB-01C6-779C-42C1-B41C60559570}"/>
                </a:ext>
              </a:extLst>
            </p:cNvPr>
            <p:cNvSpPr txBox="1">
              <a:spLocks noChangeArrowheads="1"/>
            </p:cNvSpPr>
            <p:nvPr/>
          </p:nvSpPr>
          <p:spPr bwMode="auto">
            <a:xfrm>
              <a:off x="68" y="3036"/>
              <a:ext cx="40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其中，</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为归一化因子，可由归一化条件确定</a:t>
              </a:r>
            </a:p>
          </p:txBody>
        </p:sp>
      </p:grpSp>
      <p:grpSp>
        <p:nvGrpSpPr>
          <p:cNvPr id="5" name="Group 55">
            <a:extLst>
              <a:ext uri="{FF2B5EF4-FFF2-40B4-BE49-F238E27FC236}">
                <a16:creationId xmlns:a16="http://schemas.microsoft.com/office/drawing/2014/main" id="{1F261DC5-3409-3CFC-339E-01DAE909A04C}"/>
              </a:ext>
            </a:extLst>
          </p:cNvPr>
          <p:cNvGrpSpPr>
            <a:grpSpLocks/>
          </p:cNvGrpSpPr>
          <p:nvPr/>
        </p:nvGrpSpPr>
        <p:grpSpPr bwMode="auto">
          <a:xfrm>
            <a:off x="1619250" y="5167313"/>
            <a:ext cx="4652963" cy="1038225"/>
            <a:chOff x="2640" y="2206"/>
            <a:chExt cx="2931" cy="654"/>
          </a:xfrm>
        </p:grpSpPr>
        <p:graphicFrame>
          <p:nvGraphicFramePr>
            <p:cNvPr id="30730" name="Object 6">
              <a:extLst>
                <a:ext uri="{FF2B5EF4-FFF2-40B4-BE49-F238E27FC236}">
                  <a16:creationId xmlns:a16="http://schemas.microsoft.com/office/drawing/2014/main" id="{660C8545-C9D7-BD81-E110-8E51E6DDF0FA}"/>
                </a:ext>
              </a:extLst>
            </p:cNvPr>
            <p:cNvGraphicFramePr>
              <a:graphicFrameLocks noChangeAspect="1"/>
            </p:cNvGraphicFramePr>
            <p:nvPr>
              <p:extLst>
                <p:ext uri="{D42A27DB-BD31-4B8C-83A1-F6EECF244321}">
                  <p14:modId xmlns:p14="http://schemas.microsoft.com/office/powerpoint/2010/main" val="1465143756"/>
                </p:ext>
              </p:extLst>
            </p:nvPr>
          </p:nvGraphicFramePr>
          <p:xfrm>
            <a:off x="3296" y="2206"/>
            <a:ext cx="2275" cy="654"/>
          </p:xfrm>
          <a:graphic>
            <a:graphicData uri="http://schemas.openxmlformats.org/presentationml/2006/ole">
              <mc:AlternateContent xmlns:mc="http://schemas.openxmlformats.org/markup-compatibility/2006">
                <mc:Choice xmlns:v="urn:schemas-microsoft-com:vml" Requires="v">
                  <p:oleObj name="Equation" r:id="rId12" imgW="1460160" imgH="419040" progId="Equation.DSMT4">
                    <p:embed/>
                  </p:oleObj>
                </mc:Choice>
                <mc:Fallback>
                  <p:oleObj name="Equation" r:id="rId12" imgW="1460160" imgH="419040" progId="Equation.DSMT4">
                    <p:embed/>
                    <p:pic>
                      <p:nvPicPr>
                        <p:cNvPr id="0" name="Object 6"/>
                        <p:cNvPicPr>
                          <a:picLocks noChangeAspect="1" noChangeArrowheads="1"/>
                        </p:cNvPicPr>
                        <p:nvPr/>
                      </p:nvPicPr>
                      <p:blipFill>
                        <a:blip r:embed="rId13"/>
                        <a:srcRect/>
                        <a:stretch>
                          <a:fillRect/>
                        </a:stretch>
                      </p:blipFill>
                      <p:spPr bwMode="auto">
                        <a:xfrm>
                          <a:off x="3296" y="2206"/>
                          <a:ext cx="2275" cy="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1" name="AutoShape 57">
              <a:extLst>
                <a:ext uri="{FF2B5EF4-FFF2-40B4-BE49-F238E27FC236}">
                  <a16:creationId xmlns:a16="http://schemas.microsoft.com/office/drawing/2014/main" id="{2DC3107F-D6BA-8980-E1AB-6B37296F48B6}"/>
                </a:ext>
              </a:extLst>
            </p:cNvPr>
            <p:cNvSpPr>
              <a:spLocks noChangeArrowheads="1"/>
            </p:cNvSpPr>
            <p:nvPr/>
          </p:nvSpPr>
          <p:spPr bwMode="auto">
            <a:xfrm>
              <a:off x="2640" y="2426"/>
              <a:ext cx="454" cy="227"/>
            </a:xfrm>
            <a:prstGeom prst="rightArrow">
              <a:avLst>
                <a:gd name="adj1" fmla="val 50000"/>
                <a:gd name="adj2" fmla="val 5013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30729" name="灯片编号占位符 29">
            <a:extLst>
              <a:ext uri="{FF2B5EF4-FFF2-40B4-BE49-F238E27FC236}">
                <a16:creationId xmlns:a16="http://schemas.microsoft.com/office/drawing/2014/main" id="{23312912-66CD-7F14-0422-60A56A50C407}"/>
              </a:ext>
            </a:extLst>
          </p:cNvPr>
          <p:cNvSpPr>
            <a:spLocks noGrp="1"/>
          </p:cNvSpPr>
          <p:nvPr>
            <p:ph type="sldNum" sz="quarter" idx="12"/>
          </p:nvPr>
        </p:nvSpPr>
        <p:spPr bwMode="auto">
          <a:xfrm>
            <a:off x="6553200" y="62325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5776253-8068-4A4F-8A1F-77C3EA6E862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278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13">
            <a:extLst>
              <a:ext uri="{FF2B5EF4-FFF2-40B4-BE49-F238E27FC236}">
                <a16:creationId xmlns:a16="http://schemas.microsoft.com/office/drawing/2014/main" id="{9D83BA28-8F23-D6B8-230B-D562CBA284EF}"/>
              </a:ext>
            </a:extLst>
          </p:cNvPr>
          <p:cNvGrpSpPr>
            <a:grpSpLocks/>
          </p:cNvGrpSpPr>
          <p:nvPr/>
        </p:nvGrpSpPr>
        <p:grpSpPr bwMode="auto">
          <a:xfrm>
            <a:off x="4797425" y="1114425"/>
            <a:ext cx="3887788" cy="4008438"/>
            <a:chOff x="158" y="1249"/>
            <a:chExt cx="1197" cy="1606"/>
          </a:xfrm>
        </p:grpSpPr>
        <p:pic>
          <p:nvPicPr>
            <p:cNvPr id="31760" name="Picture 14">
              <a:extLst>
                <a:ext uri="{FF2B5EF4-FFF2-40B4-BE49-F238E27FC236}">
                  <a16:creationId xmlns:a16="http://schemas.microsoft.com/office/drawing/2014/main" id="{70A53FA1-7DDF-EA09-A81B-33A3CF369C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 y="1271"/>
              <a:ext cx="1197"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1" name="Text Box 15">
              <a:extLst>
                <a:ext uri="{FF2B5EF4-FFF2-40B4-BE49-F238E27FC236}">
                  <a16:creationId xmlns:a16="http://schemas.microsoft.com/office/drawing/2014/main" id="{2B593409-DAE8-A176-BB6E-132048E6D3EF}"/>
                </a:ext>
              </a:extLst>
            </p:cNvPr>
            <p:cNvSpPr txBox="1">
              <a:spLocks noChangeArrowheads="1"/>
            </p:cNvSpPr>
            <p:nvPr/>
          </p:nvSpPr>
          <p:spPr bwMode="auto">
            <a:xfrm>
              <a:off x="831" y="1249"/>
              <a:ext cx="39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自由电子 </a:t>
              </a:r>
            </a:p>
          </p:txBody>
        </p:sp>
      </p:grpSp>
      <p:grpSp>
        <p:nvGrpSpPr>
          <p:cNvPr id="31747" name="Group 28">
            <a:extLst>
              <a:ext uri="{FF2B5EF4-FFF2-40B4-BE49-F238E27FC236}">
                <a16:creationId xmlns:a16="http://schemas.microsoft.com/office/drawing/2014/main" id="{7D561270-46B4-F074-E4E2-C14C14B47B29}"/>
              </a:ext>
            </a:extLst>
          </p:cNvPr>
          <p:cNvGrpSpPr>
            <a:grpSpLocks/>
          </p:cNvGrpSpPr>
          <p:nvPr/>
        </p:nvGrpSpPr>
        <p:grpSpPr bwMode="auto">
          <a:xfrm>
            <a:off x="593725" y="1625600"/>
            <a:ext cx="4194175" cy="1069975"/>
            <a:chOff x="374" y="1797"/>
            <a:chExt cx="2642" cy="674"/>
          </a:xfrm>
        </p:grpSpPr>
        <p:sp>
          <p:nvSpPr>
            <p:cNvPr id="31758" name="Text Box 10">
              <a:extLst>
                <a:ext uri="{FF2B5EF4-FFF2-40B4-BE49-F238E27FC236}">
                  <a16:creationId xmlns:a16="http://schemas.microsoft.com/office/drawing/2014/main" id="{E9CDD385-B481-6ACE-5101-04FE971DCC07}"/>
                </a:ext>
              </a:extLst>
            </p:cNvPr>
            <p:cNvSpPr txBox="1">
              <a:spLocks noChangeArrowheads="1"/>
            </p:cNvSpPr>
            <p:nvPr/>
          </p:nvSpPr>
          <p:spPr bwMode="auto">
            <a:xfrm>
              <a:off x="374" y="1987"/>
              <a:ext cx="15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电子的能量：</a:t>
              </a:r>
            </a:p>
          </p:txBody>
        </p:sp>
        <p:graphicFrame>
          <p:nvGraphicFramePr>
            <p:cNvPr id="31759" name="Object 5">
              <a:extLst>
                <a:ext uri="{FF2B5EF4-FFF2-40B4-BE49-F238E27FC236}">
                  <a16:creationId xmlns:a16="http://schemas.microsoft.com/office/drawing/2014/main" id="{E36DB158-0E39-3592-7B30-73209F764115}"/>
                </a:ext>
              </a:extLst>
            </p:cNvPr>
            <p:cNvGraphicFramePr>
              <a:graphicFrameLocks noChangeAspect="1"/>
            </p:cNvGraphicFramePr>
            <p:nvPr/>
          </p:nvGraphicFramePr>
          <p:xfrm>
            <a:off x="1690" y="1797"/>
            <a:ext cx="1326" cy="674"/>
          </p:xfrm>
          <a:graphic>
            <a:graphicData uri="http://schemas.openxmlformats.org/presentationml/2006/ole">
              <mc:AlternateContent xmlns:mc="http://schemas.openxmlformats.org/markup-compatibility/2006">
                <mc:Choice xmlns:v="urn:schemas-microsoft-com:vml" Requires="v">
                  <p:oleObj name="Equation" r:id="rId3" imgW="825500" imgH="419100" progId="Equation.DSMT4">
                    <p:embed/>
                  </p:oleObj>
                </mc:Choice>
                <mc:Fallback>
                  <p:oleObj name="Equation" r:id="rId3" imgW="825500" imgH="4191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 y="1797"/>
                          <a:ext cx="1326" cy="6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748" name="Rectangle 2">
            <a:extLst>
              <a:ext uri="{FF2B5EF4-FFF2-40B4-BE49-F238E27FC236}">
                <a16:creationId xmlns:a16="http://schemas.microsoft.com/office/drawing/2014/main" id="{6626EEE5-73EA-A1C1-B350-FC2F83F464FF}"/>
              </a:ext>
            </a:extLst>
          </p:cNvPr>
          <p:cNvSpPr>
            <a:spLocks noRot="1" noChangeArrowheads="1"/>
          </p:cNvSpPr>
          <p:nvPr/>
        </p:nvSpPr>
        <p:spPr bwMode="auto">
          <a:xfrm>
            <a:off x="781050" y="260350"/>
            <a:ext cx="7561263"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自由电子的</a:t>
            </a:r>
            <a:r>
              <a:rPr lang="en-US" altLang="zh-CN" sz="4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关系 </a:t>
            </a:r>
          </a:p>
        </p:txBody>
      </p:sp>
      <p:grpSp>
        <p:nvGrpSpPr>
          <p:cNvPr id="30725" name="组合 1">
            <a:extLst>
              <a:ext uri="{FF2B5EF4-FFF2-40B4-BE49-F238E27FC236}">
                <a16:creationId xmlns:a16="http://schemas.microsoft.com/office/drawing/2014/main" id="{8A15606B-D8AE-CC56-5277-1CA5BA87C9FA}"/>
              </a:ext>
            </a:extLst>
          </p:cNvPr>
          <p:cNvGrpSpPr>
            <a:grpSpLocks/>
          </p:cNvGrpSpPr>
          <p:nvPr/>
        </p:nvGrpSpPr>
        <p:grpSpPr bwMode="auto">
          <a:xfrm>
            <a:off x="593725" y="3211513"/>
            <a:ext cx="7999413" cy="2925762"/>
            <a:chOff x="593329" y="3211514"/>
            <a:chExt cx="7999809" cy="2925765"/>
          </a:xfrm>
        </p:grpSpPr>
        <p:grpSp>
          <p:nvGrpSpPr>
            <p:cNvPr id="31751" name="Group 54">
              <a:extLst>
                <a:ext uri="{FF2B5EF4-FFF2-40B4-BE49-F238E27FC236}">
                  <a16:creationId xmlns:a16="http://schemas.microsoft.com/office/drawing/2014/main" id="{154CBEF3-B411-0A17-B40F-3650970AFD4E}"/>
                </a:ext>
              </a:extLst>
            </p:cNvPr>
            <p:cNvGrpSpPr>
              <a:grpSpLocks/>
            </p:cNvGrpSpPr>
            <p:nvPr/>
          </p:nvGrpSpPr>
          <p:grpSpPr bwMode="auto">
            <a:xfrm>
              <a:off x="593725" y="3211514"/>
              <a:ext cx="4121150" cy="1036637"/>
              <a:chOff x="374" y="2658"/>
              <a:chExt cx="2596" cy="653"/>
            </a:xfrm>
          </p:grpSpPr>
          <p:sp>
            <p:nvSpPr>
              <p:cNvPr id="31756" name="Text Box 47">
                <a:extLst>
                  <a:ext uri="{FF2B5EF4-FFF2-40B4-BE49-F238E27FC236}">
                    <a16:creationId xmlns:a16="http://schemas.microsoft.com/office/drawing/2014/main" id="{B19D25DA-B0D0-778B-B90B-7EAE22B53A3F}"/>
                  </a:ext>
                </a:extLst>
              </p:cNvPr>
              <p:cNvSpPr txBox="1">
                <a:spLocks noChangeArrowheads="1"/>
              </p:cNvSpPr>
              <p:nvPr/>
            </p:nvSpPr>
            <p:spPr bwMode="auto">
              <a:xfrm>
                <a:off x="374" y="2788"/>
                <a:ext cx="13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电子质量：</a:t>
                </a:r>
                <a:r>
                  <a:rPr kumimoji="1" lang="zh-CN" altLang="en-US"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   </a:t>
                </a:r>
              </a:p>
            </p:txBody>
          </p:sp>
          <p:graphicFrame>
            <p:nvGraphicFramePr>
              <p:cNvPr id="31757" name="Object 3">
                <a:extLst>
                  <a:ext uri="{FF2B5EF4-FFF2-40B4-BE49-F238E27FC236}">
                    <a16:creationId xmlns:a16="http://schemas.microsoft.com/office/drawing/2014/main" id="{CD5FC41B-E4C1-0AEC-F54E-61FD4FED5CDD}"/>
                  </a:ext>
                </a:extLst>
              </p:cNvPr>
              <p:cNvGraphicFramePr>
                <a:graphicFrameLocks noChangeAspect="1"/>
              </p:cNvGraphicFramePr>
              <p:nvPr/>
            </p:nvGraphicFramePr>
            <p:xfrm>
              <a:off x="1609" y="2658"/>
              <a:ext cx="1361" cy="653"/>
            </p:xfrm>
            <a:graphic>
              <a:graphicData uri="http://schemas.openxmlformats.org/presentationml/2006/ole">
                <mc:AlternateContent xmlns:mc="http://schemas.openxmlformats.org/markup-compatibility/2006">
                  <mc:Choice xmlns:v="urn:schemas-microsoft-com:vml" Requires="v">
                    <p:oleObj name="公式" r:id="rId5" imgW="876300" imgH="419100" progId="Equation.3">
                      <p:embed/>
                    </p:oleObj>
                  </mc:Choice>
                  <mc:Fallback>
                    <p:oleObj name="公式" r:id="rId5" imgW="8763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9" y="2658"/>
                            <a:ext cx="1361" cy="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752" name="Text Box 49">
              <a:extLst>
                <a:ext uri="{FF2B5EF4-FFF2-40B4-BE49-F238E27FC236}">
                  <a16:creationId xmlns:a16="http://schemas.microsoft.com/office/drawing/2014/main" id="{786CE1F8-1C2A-FD38-38FE-5F5EE1FDF1B5}"/>
                </a:ext>
              </a:extLst>
            </p:cNvPr>
            <p:cNvSpPr txBox="1">
              <a:spLocks noChangeArrowheads="1"/>
            </p:cNvSpPr>
            <p:nvPr/>
          </p:nvSpPr>
          <p:spPr bwMode="auto">
            <a:xfrm>
              <a:off x="593329" y="5300666"/>
              <a:ext cx="2851546"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抛物线上每一点切线的斜率的变化率</a:t>
              </a:r>
            </a:p>
          </p:txBody>
        </p:sp>
        <p:grpSp>
          <p:nvGrpSpPr>
            <p:cNvPr id="31753" name="Group 50">
              <a:extLst>
                <a:ext uri="{FF2B5EF4-FFF2-40B4-BE49-F238E27FC236}">
                  <a16:creationId xmlns:a16="http://schemas.microsoft.com/office/drawing/2014/main" id="{319208B9-43C4-74C1-40C7-A4289D558CCB}"/>
                </a:ext>
              </a:extLst>
            </p:cNvPr>
            <p:cNvGrpSpPr>
              <a:grpSpLocks/>
            </p:cNvGrpSpPr>
            <p:nvPr/>
          </p:nvGrpSpPr>
          <p:grpSpPr bwMode="auto">
            <a:xfrm>
              <a:off x="3635375" y="5307016"/>
              <a:ext cx="4957763" cy="830263"/>
              <a:chOff x="2789" y="3377"/>
              <a:chExt cx="3123" cy="523"/>
            </a:xfrm>
          </p:grpSpPr>
          <p:sp>
            <p:nvSpPr>
              <p:cNvPr id="31754" name="Text Box 51">
                <a:extLst>
                  <a:ext uri="{FF2B5EF4-FFF2-40B4-BE49-F238E27FC236}">
                    <a16:creationId xmlns:a16="http://schemas.microsoft.com/office/drawing/2014/main" id="{B6666662-9CCB-1F91-580A-27D763A66DA9}"/>
                  </a:ext>
                </a:extLst>
              </p:cNvPr>
              <p:cNvSpPr txBox="1">
                <a:spLocks noChangeArrowheads="1"/>
              </p:cNvSpPr>
              <p:nvPr/>
            </p:nvSpPr>
            <p:spPr bwMode="auto">
              <a:xfrm>
                <a:off x="3469" y="3377"/>
                <a:ext cx="2443" cy="52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带电粒子质量小，曲线陡峭</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带电粒子质量大，曲线平坦</a:t>
                </a:r>
              </a:p>
            </p:txBody>
          </p:sp>
          <p:sp>
            <p:nvSpPr>
              <p:cNvPr id="31755" name="AutoShape 52">
                <a:extLst>
                  <a:ext uri="{FF2B5EF4-FFF2-40B4-BE49-F238E27FC236}">
                    <a16:creationId xmlns:a16="http://schemas.microsoft.com/office/drawing/2014/main" id="{12CE77D8-BED3-491A-ED67-B5A064411F3B}"/>
                  </a:ext>
                </a:extLst>
              </p:cNvPr>
              <p:cNvSpPr>
                <a:spLocks noChangeArrowheads="1"/>
              </p:cNvSpPr>
              <p:nvPr/>
            </p:nvSpPr>
            <p:spPr bwMode="auto">
              <a:xfrm>
                <a:off x="2789" y="3521"/>
                <a:ext cx="454" cy="227"/>
              </a:xfrm>
              <a:prstGeom prst="rightArrow">
                <a:avLst>
                  <a:gd name="adj1" fmla="val 50000"/>
                  <a:gd name="adj2" fmla="val 6498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31750" name="灯片编号占位符 29">
            <a:extLst>
              <a:ext uri="{FF2B5EF4-FFF2-40B4-BE49-F238E27FC236}">
                <a16:creationId xmlns:a16="http://schemas.microsoft.com/office/drawing/2014/main" id="{A3E6748A-C04F-CD23-530F-09E53B3B2B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D88474D-6191-4C84-A44D-85C13CE51B8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18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1EFA6C97-7C98-17C9-EB9B-ACFCBA61CD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8C92E2D-348A-4680-9DB0-748E467B1641}"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19</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771" name="Rectangle 2">
            <a:extLst>
              <a:ext uri="{FF2B5EF4-FFF2-40B4-BE49-F238E27FC236}">
                <a16:creationId xmlns:a16="http://schemas.microsoft.com/office/drawing/2014/main" id="{F274517F-33AC-C84A-27B8-4E45C2B1AA5E}"/>
              </a:ext>
            </a:extLst>
          </p:cNvPr>
          <p:cNvSpPr>
            <a:spLocks noGrp="1" noRot="1"/>
          </p:cNvSpPr>
          <p:nvPr>
            <p:ph type="title"/>
          </p:nvPr>
        </p:nvSpPr>
        <p:spPr/>
        <p:txBody>
          <a:bodyPr/>
          <a:lstStyle/>
          <a:p>
            <a:pPr eaLnBrk="1" hangingPunct="1"/>
            <a:r>
              <a:rPr lang="zh-CN" altLang="en-US" b="1">
                <a:solidFill>
                  <a:srgbClr val="7030A0"/>
                </a:solidFill>
                <a:cs typeface="Times New Roman" panose="02020603050405020304" pitchFamily="18" charset="0"/>
              </a:rPr>
              <a:t>目录</a:t>
            </a:r>
          </a:p>
        </p:txBody>
      </p:sp>
      <p:sp>
        <p:nvSpPr>
          <p:cNvPr id="32772" name="Rectangle 3">
            <a:extLst>
              <a:ext uri="{FF2B5EF4-FFF2-40B4-BE49-F238E27FC236}">
                <a16:creationId xmlns:a16="http://schemas.microsoft.com/office/drawing/2014/main" id="{8FEE597B-DE50-040F-E16D-5DFA78739A69}"/>
              </a:ext>
            </a:extLst>
          </p:cNvPr>
          <p:cNvSpPr>
            <a:spLocks noGrp="1" noRot="1"/>
          </p:cNvSpPr>
          <p:nvPr>
            <p:ph type="body" idx="1"/>
          </p:nvPr>
        </p:nvSpPr>
        <p:spPr>
          <a:xfrm>
            <a:off x="0" y="1268413"/>
            <a:ext cx="9144000" cy="4525962"/>
          </a:xfrm>
        </p:spPr>
        <p:txBody>
          <a:bodyPr/>
          <a:lstStyle/>
          <a:p>
            <a:pPr eaLnBrk="1" hangingPunct="1">
              <a:lnSpc>
                <a:spcPct val="90000"/>
              </a:lnSpc>
            </a:pPr>
            <a:r>
              <a:rPr lang="en-US" altLang="zh-CN" b="1">
                <a:latin typeface="微软雅黑" panose="020B0503020204020204" pitchFamily="34" charset="-122"/>
                <a:ea typeface="微软雅黑" panose="020B0503020204020204" pitchFamily="34" charset="-122"/>
              </a:rPr>
              <a:t>3.1</a:t>
            </a:r>
            <a:r>
              <a:rPr lang="zh-CN" altLang="en-US" b="1">
                <a:latin typeface="微软雅黑" panose="020B0503020204020204" pitchFamily="34" charset="-122"/>
                <a:ea typeface="微软雅黑" panose="020B0503020204020204" pitchFamily="34" charset="-122"/>
              </a:rPr>
              <a:t> 固体电子论的发展</a:t>
            </a:r>
            <a:endParaRPr lang="en-US" altLang="zh-CN" b="1">
              <a:latin typeface="微软雅黑" panose="020B0503020204020204" pitchFamily="34" charset="-122"/>
              <a:ea typeface="微软雅黑" panose="020B0503020204020204" pitchFamily="34" charset="-122"/>
            </a:endParaRPr>
          </a:p>
          <a:p>
            <a:pPr lvl="1" eaLnBrk="1" hangingPunct="1">
              <a:lnSpc>
                <a:spcPct val="90000"/>
              </a:lnSpc>
            </a:pPr>
            <a:r>
              <a:rPr lang="zh-CN" altLang="en-US" b="1">
                <a:latin typeface="微软雅黑" panose="020B0503020204020204" pitchFamily="34" charset="-122"/>
                <a:ea typeface="微软雅黑" panose="020B0503020204020204" pitchFamily="34" charset="-122"/>
              </a:rPr>
              <a:t>特鲁德经典电子气理论</a:t>
            </a:r>
            <a:endParaRPr lang="en-US" altLang="zh-CN" b="1">
              <a:latin typeface="微软雅黑" panose="020B0503020204020204" pitchFamily="34" charset="-122"/>
              <a:ea typeface="微软雅黑" panose="020B0503020204020204" pitchFamily="34" charset="-122"/>
            </a:endParaRPr>
          </a:p>
          <a:p>
            <a:pPr eaLnBrk="1" hangingPunct="1">
              <a:lnSpc>
                <a:spcPct val="90000"/>
              </a:lnSpc>
            </a:pPr>
            <a:r>
              <a:rPr lang="en-US" altLang="zh-CN" b="1">
                <a:latin typeface="微软雅黑" panose="020B0503020204020204" pitchFamily="34" charset="-122"/>
                <a:ea typeface="微软雅黑" panose="020B0503020204020204" pitchFamily="34" charset="-122"/>
              </a:rPr>
              <a:t>3.2 </a:t>
            </a:r>
            <a:r>
              <a:rPr lang="zh-CN" altLang="en-US" b="1">
                <a:solidFill>
                  <a:srgbClr val="FF0000"/>
                </a:solidFill>
                <a:latin typeface="微软雅黑" panose="020B0503020204020204" pitchFamily="34" charset="-122"/>
                <a:ea typeface="微软雅黑" panose="020B0503020204020204" pitchFamily="34" charset="-122"/>
              </a:rPr>
              <a:t>索末菲自由电子论（金属电子论）</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P50-54</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800" b="1">
              <a:solidFill>
                <a:srgbClr val="FF0000"/>
              </a:solidFill>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自由空间中的电子波函数和</a:t>
            </a:r>
            <a:r>
              <a:rPr lang="en-US" altLang="zh-CN" b="1" i="1">
                <a:ea typeface="微软雅黑" panose="020B0503020204020204" pitchFamily="34" charset="-122"/>
              </a:rPr>
              <a:t>E</a:t>
            </a:r>
            <a:r>
              <a:rPr lang="en-US" altLang="zh-CN" b="1">
                <a:ea typeface="微软雅黑" panose="020B0503020204020204" pitchFamily="34" charset="-122"/>
              </a:rPr>
              <a:t>-</a:t>
            </a:r>
            <a:r>
              <a:rPr lang="en-US" altLang="zh-CN" b="1" i="1">
                <a:ea typeface="微软雅黑" panose="020B0503020204020204" pitchFamily="34" charset="-122"/>
              </a:rPr>
              <a:t>k</a:t>
            </a:r>
            <a:r>
              <a:rPr lang="zh-CN" altLang="en-US" b="1">
                <a:ea typeface="微软雅黑" panose="020B0503020204020204" pitchFamily="34" charset="-122"/>
              </a:rPr>
              <a:t>关系</a:t>
            </a:r>
            <a:endParaRPr lang="en-US" altLang="zh-CN" b="1">
              <a:ea typeface="微软雅黑" panose="020B0503020204020204" pitchFamily="34" charset="-122"/>
            </a:endParaRPr>
          </a:p>
          <a:p>
            <a:pPr lvl="1" eaLnBrk="1" hangingPunct="1">
              <a:lnSpc>
                <a:spcPct val="90000"/>
              </a:lnSpc>
            </a:pPr>
            <a:r>
              <a:rPr lang="zh-CN" altLang="en-US" b="1">
                <a:solidFill>
                  <a:srgbClr val="FF0000"/>
                </a:solidFill>
                <a:ea typeface="微软雅黑" panose="020B0503020204020204" pitchFamily="34" charset="-122"/>
              </a:rPr>
              <a:t>有限晶体中的电子波函数和</a:t>
            </a:r>
            <a:r>
              <a:rPr lang="en-US" altLang="zh-CN" b="1" i="1">
                <a:solidFill>
                  <a:srgbClr val="FF0000"/>
                </a:solidFill>
                <a:ea typeface="微软雅黑" panose="020B0503020204020204" pitchFamily="34" charset="-122"/>
              </a:rPr>
              <a:t>E-k</a:t>
            </a:r>
            <a:r>
              <a:rPr lang="zh-CN" altLang="en-US" b="1">
                <a:solidFill>
                  <a:srgbClr val="FF0000"/>
                </a:solidFill>
                <a:ea typeface="微软雅黑" panose="020B0503020204020204" pitchFamily="34" charset="-122"/>
              </a:rPr>
              <a:t>关系</a:t>
            </a:r>
            <a:endParaRPr lang="en-US" altLang="zh-CN" b="1">
              <a:solidFill>
                <a:srgbClr val="FF0000"/>
              </a:solidFill>
              <a:ea typeface="微软雅黑" panose="020B0503020204020204" pitchFamily="34" charset="-122"/>
            </a:endParaRPr>
          </a:p>
          <a:p>
            <a:pPr lvl="2" eaLnBrk="1" hangingPunct="1">
              <a:lnSpc>
                <a:spcPct val="90000"/>
              </a:lnSpc>
            </a:pPr>
            <a:r>
              <a:rPr lang="zh-CN" altLang="en-US" b="1">
                <a:solidFill>
                  <a:srgbClr val="FF0000"/>
                </a:solidFill>
                <a:latin typeface="微软雅黑" panose="020B0503020204020204" pitchFamily="34" charset="-122"/>
                <a:ea typeface="微软雅黑" panose="020B0503020204020204" pitchFamily="34" charset="-122"/>
              </a:rPr>
              <a:t>周期性边界条件和态密度</a:t>
            </a:r>
            <a:endParaRPr lang="en-US" altLang="zh-CN" b="1">
              <a:solidFill>
                <a:srgbClr val="FF0000"/>
              </a:solidFill>
              <a:latin typeface="微软雅黑" panose="020B0503020204020204" pitchFamily="34" charset="-122"/>
              <a:ea typeface="微软雅黑" panose="020B0503020204020204" pitchFamily="34" charset="-122"/>
            </a:endParaRPr>
          </a:p>
          <a:p>
            <a:pPr lvl="2" eaLnBrk="1" hangingPunct="1">
              <a:lnSpc>
                <a:spcPct val="90000"/>
              </a:lnSpc>
            </a:pPr>
            <a:r>
              <a:rPr lang="zh-CN" altLang="en-US" b="1">
                <a:latin typeface="微软雅黑" panose="020B0503020204020204" pitchFamily="34" charset="-122"/>
                <a:ea typeface="微软雅黑" panose="020B0503020204020204" pitchFamily="34" charset="-122"/>
              </a:rPr>
              <a:t>费米球与费米分布</a:t>
            </a:r>
            <a:endParaRPr lang="en-US" altLang="zh-CN" b="1">
              <a:latin typeface="微软雅黑" panose="020B0503020204020204" pitchFamily="34" charset="-122"/>
              <a:ea typeface="微软雅黑" panose="020B0503020204020204" pitchFamily="34" charset="-122"/>
            </a:endParaRPr>
          </a:p>
          <a:p>
            <a:pPr lvl="1" eaLnBrk="1" hangingPunct="1">
              <a:lnSpc>
                <a:spcPct val="90000"/>
              </a:lnSpc>
            </a:pPr>
            <a:r>
              <a:rPr lang="zh-CN" altLang="en-US" b="1">
                <a:latin typeface="微软雅黑" panose="020B0503020204020204" pitchFamily="34" charset="-122"/>
                <a:ea typeface="微软雅黑" panose="020B0503020204020204" pitchFamily="34" charset="-122"/>
              </a:rPr>
              <a:t>自由电子模型的局限性</a:t>
            </a:r>
          </a:p>
          <a:p>
            <a:pPr eaLnBrk="1" hangingPunct="1">
              <a:lnSpc>
                <a:spcPct val="90000"/>
              </a:lnSpc>
            </a:pPr>
            <a:r>
              <a:rPr lang="en-US" altLang="zh-CN" b="1">
                <a:latin typeface="微软雅黑" panose="020B0503020204020204" pitchFamily="34" charset="-122"/>
                <a:ea typeface="微软雅黑" panose="020B0503020204020204" pitchFamily="34" charset="-122"/>
              </a:rPr>
              <a:t>3.3 </a:t>
            </a:r>
            <a:r>
              <a:rPr lang="zh-CN" altLang="en-US" b="1">
                <a:latin typeface="微软雅黑" panose="020B0503020204020204" pitchFamily="34" charset="-122"/>
                <a:ea typeface="微软雅黑" panose="020B0503020204020204" pitchFamily="34" charset="-122"/>
              </a:rPr>
              <a:t>布洛赫能带理论（周期性势场中的电子运动）</a:t>
            </a:r>
            <a:endParaRPr lang="en-US" altLang="zh-CN" b="1">
              <a:latin typeface="微软雅黑" panose="020B0503020204020204" pitchFamily="34" charset="-122"/>
              <a:ea typeface="微软雅黑" panose="020B0503020204020204" pitchFamily="34" charset="-122"/>
            </a:endParaRPr>
          </a:p>
          <a:p>
            <a:pPr lvl="1" eaLnBrk="1" hangingPunct="1">
              <a:lnSpc>
                <a:spcPct val="90000"/>
              </a:lnSpc>
            </a:pPr>
            <a:r>
              <a:rPr lang="zh-CN" altLang="en-US" b="1">
                <a:latin typeface="微软雅黑" panose="020B0503020204020204" pitchFamily="34" charset="-122"/>
                <a:ea typeface="微软雅黑" panose="020B0503020204020204" pitchFamily="34" charset="-122"/>
              </a:rPr>
              <a:t>布洛赫定理</a:t>
            </a:r>
            <a:endParaRPr lang="en-US" altLang="zh-CN" b="1">
              <a:latin typeface="微软雅黑" panose="020B0503020204020204" pitchFamily="34" charset="-122"/>
              <a:ea typeface="微软雅黑" panose="020B0503020204020204" pitchFamily="34" charset="-122"/>
            </a:endParaRPr>
          </a:p>
          <a:p>
            <a:pPr lvl="1" eaLnBrk="1" hangingPunct="1">
              <a:lnSpc>
                <a:spcPct val="90000"/>
              </a:lnSpc>
            </a:pPr>
            <a:r>
              <a:rPr lang="zh-CN" altLang="en-US" b="1">
                <a:latin typeface="微软雅黑" panose="020B0503020204020204" pitchFamily="34" charset="-122"/>
                <a:ea typeface="微软雅黑" panose="020B0503020204020204" pitchFamily="34" charset="-122"/>
              </a:rPr>
              <a:t>能带理论</a:t>
            </a:r>
          </a:p>
          <a:p>
            <a:pPr eaLnBrk="1" hangingPunct="1">
              <a:lnSpc>
                <a:spcPct val="90000"/>
              </a:lnSpc>
            </a:pPr>
            <a:endParaRPr lang="en-US" altLang="zh-CN"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6DA2AD7-88BA-2B99-55E2-4F60B5D17494}"/>
              </a:ext>
            </a:extLst>
          </p:cNvPr>
          <p:cNvSpPr>
            <a:spLocks noGrp="1" noRot="1"/>
          </p:cNvSpPr>
          <p:nvPr>
            <p:ph type="ctrTitle"/>
          </p:nvPr>
        </p:nvSpPr>
        <p:spPr/>
        <p:txBody>
          <a:bodyPr/>
          <a:lstStyle/>
          <a:p>
            <a:pPr eaLnBrk="1" hangingPunct="1"/>
            <a:r>
              <a:rPr lang="zh-CN" altLang="en-US" b="1">
                <a:solidFill>
                  <a:srgbClr val="7030A0"/>
                </a:solidFill>
              </a:rPr>
              <a:t>第三章 固体电子论</a:t>
            </a:r>
          </a:p>
        </p:txBody>
      </p:sp>
      <p:sp>
        <p:nvSpPr>
          <p:cNvPr id="15363" name="Rectangle 3">
            <a:extLst>
              <a:ext uri="{FF2B5EF4-FFF2-40B4-BE49-F238E27FC236}">
                <a16:creationId xmlns:a16="http://schemas.microsoft.com/office/drawing/2014/main" id="{C343CE56-EA60-6D8C-8B36-5C138B7771EE}"/>
              </a:ext>
            </a:extLst>
          </p:cNvPr>
          <p:cNvSpPr>
            <a:spLocks noGrp="1" noRot="1"/>
          </p:cNvSpPr>
          <p:nvPr>
            <p:ph type="subTitle" idx="1"/>
          </p:nvPr>
        </p:nvSpPr>
        <p:spPr/>
        <p:txBody>
          <a:bodyPr/>
          <a:lstStyle/>
          <a:p>
            <a:pPr eaLnBrk="1" hangingPunct="1"/>
            <a:endParaRPr lang="en-US" altLang="zh-CN" b="1">
              <a:solidFill>
                <a:srgbClr val="FF0000"/>
              </a:solidFill>
              <a:latin typeface="微软雅黑" panose="020B0503020204020204" pitchFamily="34" charset="-122"/>
              <a:ea typeface="微软雅黑" panose="020B0503020204020204" pitchFamily="34" charset="-122"/>
            </a:endParaRPr>
          </a:p>
          <a:p>
            <a:pPr eaLnBrk="1" hangingPunct="1"/>
            <a:r>
              <a:rPr lang="zh-CN" altLang="en-US" b="1">
                <a:solidFill>
                  <a:srgbClr val="FF0000"/>
                </a:solidFill>
                <a:latin typeface="微软雅黑" panose="020B0503020204020204" pitchFamily="34" charset="-122"/>
                <a:ea typeface="微软雅黑" panose="020B0503020204020204" pitchFamily="34" charset="-122"/>
              </a:rPr>
              <a:t>清华大学电子系</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8BA5BCCE-6670-C58D-F5AE-AEC26958B7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6EF68C9-7A36-49C9-9266-A0C33419B5CA}" type="slidenum">
              <a:rPr lang="en-US" altLang="zh-CN" sz="1200" b="1" smtClean="0">
                <a:latin typeface="微软雅黑" panose="020B0503020204020204" pitchFamily="34" charset="-122"/>
              </a:rPr>
              <a:pPr>
                <a:spcBef>
                  <a:spcPct val="0"/>
                </a:spcBef>
                <a:buFontTx/>
                <a:buNone/>
              </a:pPr>
              <a:t>20</a:t>
            </a:fld>
            <a:endParaRPr lang="en-US" altLang="zh-CN" sz="1200" b="1">
              <a:latin typeface="微软雅黑" panose="020B0503020204020204" pitchFamily="34" charset="-122"/>
            </a:endParaRPr>
          </a:p>
        </p:txBody>
      </p:sp>
      <p:sp>
        <p:nvSpPr>
          <p:cNvPr id="33795" name="TextBox 6">
            <a:extLst>
              <a:ext uri="{FF2B5EF4-FFF2-40B4-BE49-F238E27FC236}">
                <a16:creationId xmlns:a16="http://schemas.microsoft.com/office/drawing/2014/main" id="{01477458-FAB3-E92C-A1C8-B70DCFDED2A8}"/>
              </a:ext>
            </a:extLst>
          </p:cNvPr>
          <p:cNvSpPr txBox="1">
            <a:spLocks noChangeArrowheads="1"/>
          </p:cNvSpPr>
          <p:nvPr/>
        </p:nvSpPr>
        <p:spPr bwMode="auto">
          <a:xfrm>
            <a:off x="1149350" y="2360613"/>
            <a:ext cx="6840538"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微软雅黑" panose="020B0503020204020204" pitchFamily="34" charset="-122"/>
                <a:ea typeface="微软雅黑" panose="020B0503020204020204" pitchFamily="34" charset="-122"/>
              </a:rPr>
              <a:t>回顾量子力学中</a:t>
            </a:r>
            <a:endParaRPr lang="en-US" altLang="zh-CN" sz="4400" b="1">
              <a:solidFill>
                <a:srgbClr val="7030A0"/>
              </a:solidFill>
              <a:latin typeface="微软雅黑" panose="020B0503020204020204" pitchFamily="34" charset="-122"/>
              <a:ea typeface="微软雅黑" panose="020B0503020204020204" pitchFamily="34" charset="-122"/>
            </a:endParaRPr>
          </a:p>
          <a:p>
            <a:pPr algn="ctr" eaLnBrk="1" hangingPunct="1">
              <a:spcBef>
                <a:spcPct val="0"/>
              </a:spcBef>
              <a:buFontTx/>
              <a:buNone/>
            </a:pPr>
            <a:r>
              <a:rPr lang="zh-CN" altLang="en-US" sz="4400" b="1">
                <a:solidFill>
                  <a:srgbClr val="7030A0"/>
                </a:solidFill>
                <a:latin typeface="微软雅黑" panose="020B0503020204020204" pitchFamily="34" charset="-122"/>
                <a:ea typeface="微软雅黑" panose="020B0503020204020204" pitchFamily="34" charset="-122"/>
              </a:rPr>
              <a:t>边界条件对能级的影响</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DAE56B09-EDFC-5A7B-BB01-826E49843ABF}"/>
              </a:ext>
            </a:extLst>
          </p:cNvPr>
          <p:cNvSpPr>
            <a:spLocks noChangeArrowheads="1"/>
          </p:cNvSpPr>
          <p:nvPr/>
        </p:nvSpPr>
        <p:spPr bwMode="auto">
          <a:xfrm>
            <a:off x="0" y="-230188"/>
            <a:ext cx="1841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819" name="Text Box 4">
            <a:extLst>
              <a:ext uri="{FF2B5EF4-FFF2-40B4-BE49-F238E27FC236}">
                <a16:creationId xmlns:a16="http://schemas.microsoft.com/office/drawing/2014/main" id="{078D374B-062B-9A21-E541-2D62F52E49C8}"/>
              </a:ext>
            </a:extLst>
          </p:cNvPr>
          <p:cNvSpPr txBox="1">
            <a:spLocks noChangeArrowheads="1"/>
          </p:cNvSpPr>
          <p:nvPr/>
        </p:nvSpPr>
        <p:spPr bwMode="auto">
          <a:xfrm>
            <a:off x="819150" y="446088"/>
            <a:ext cx="7518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8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一维无限深方势阱中电子的本征态</a:t>
            </a:r>
          </a:p>
        </p:txBody>
      </p:sp>
      <p:sp>
        <p:nvSpPr>
          <p:cNvPr id="34820" name="Rectangle 5">
            <a:extLst>
              <a:ext uri="{FF2B5EF4-FFF2-40B4-BE49-F238E27FC236}">
                <a16:creationId xmlns:a16="http://schemas.microsoft.com/office/drawing/2014/main" id="{920B19F1-31C5-2331-C093-D5F88CD26CF3}"/>
              </a:ext>
            </a:extLst>
          </p:cNvPr>
          <p:cNvSpPr>
            <a:spLocks noChangeArrowheads="1"/>
          </p:cNvSpPr>
          <p:nvPr/>
        </p:nvSpPr>
        <p:spPr bwMode="auto">
          <a:xfrm>
            <a:off x="0" y="-230188"/>
            <a:ext cx="1841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4821" name="Object 52">
            <a:extLst>
              <a:ext uri="{FF2B5EF4-FFF2-40B4-BE49-F238E27FC236}">
                <a16:creationId xmlns:a16="http://schemas.microsoft.com/office/drawing/2014/main" id="{1B414E67-EBE2-9BB2-352A-443F54387A9F}"/>
              </a:ext>
            </a:extLst>
          </p:cNvPr>
          <p:cNvGraphicFramePr>
            <a:graphicFrameLocks noChangeAspect="1"/>
          </p:cNvGraphicFramePr>
          <p:nvPr>
            <p:extLst>
              <p:ext uri="{D42A27DB-BD31-4B8C-83A1-F6EECF244321}">
                <p14:modId xmlns:p14="http://schemas.microsoft.com/office/powerpoint/2010/main" val="2985687227"/>
              </p:ext>
            </p:extLst>
          </p:nvPr>
        </p:nvGraphicFramePr>
        <p:xfrm>
          <a:off x="922338" y="2163763"/>
          <a:ext cx="3513137" cy="1046162"/>
        </p:xfrm>
        <a:graphic>
          <a:graphicData uri="http://schemas.openxmlformats.org/presentationml/2006/ole">
            <mc:AlternateContent xmlns:mc="http://schemas.openxmlformats.org/markup-compatibility/2006">
              <mc:Choice xmlns:v="urn:schemas-microsoft-com:vml" Requires="v">
                <p:oleObj name="Equation" r:id="rId2" imgW="1473120" imgH="419040" progId="Equation.DSMT4">
                  <p:embed/>
                </p:oleObj>
              </mc:Choice>
              <mc:Fallback>
                <p:oleObj name="Equation" r:id="rId2" imgW="1473120" imgH="419040" progId="Equation.DSMT4">
                  <p:embed/>
                  <p:pic>
                    <p:nvPicPr>
                      <p:cNvPr id="0" name="Object 52"/>
                      <p:cNvPicPr>
                        <a:picLocks noChangeAspect="1" noChangeArrowheads="1"/>
                      </p:cNvPicPr>
                      <p:nvPr/>
                    </p:nvPicPr>
                    <p:blipFill>
                      <a:blip r:embed="rId3"/>
                      <a:srcRect/>
                      <a:stretch>
                        <a:fillRect/>
                      </a:stretch>
                    </p:blipFill>
                    <p:spPr bwMode="auto">
                      <a:xfrm>
                        <a:off x="922338" y="2163763"/>
                        <a:ext cx="3513137"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Object 8">
            <a:extLst>
              <a:ext uri="{FF2B5EF4-FFF2-40B4-BE49-F238E27FC236}">
                <a16:creationId xmlns:a16="http://schemas.microsoft.com/office/drawing/2014/main" id="{EEF39EDD-65DE-D95B-35EC-0410CAF72225}"/>
              </a:ext>
            </a:extLst>
          </p:cNvPr>
          <p:cNvGraphicFramePr>
            <a:graphicFrameLocks noChangeAspect="1"/>
          </p:cNvGraphicFramePr>
          <p:nvPr/>
        </p:nvGraphicFramePr>
        <p:xfrm>
          <a:off x="900113" y="3357563"/>
          <a:ext cx="3889375" cy="1050925"/>
        </p:xfrm>
        <a:graphic>
          <a:graphicData uri="http://schemas.openxmlformats.org/presentationml/2006/ole">
            <mc:AlternateContent xmlns:mc="http://schemas.openxmlformats.org/markup-compatibility/2006">
              <mc:Choice xmlns:v="urn:schemas-microsoft-com:vml" Requires="v">
                <p:oleObj name="公式" r:id="rId4" imgW="1739900" imgH="469900" progId="Equation.3">
                  <p:embed/>
                </p:oleObj>
              </mc:Choice>
              <mc:Fallback>
                <p:oleObj name="公式" r:id="rId4" imgW="1739900" imgH="4699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3357563"/>
                        <a:ext cx="3889375"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3" name="Text Box 36">
            <a:extLst>
              <a:ext uri="{FF2B5EF4-FFF2-40B4-BE49-F238E27FC236}">
                <a16:creationId xmlns:a16="http://schemas.microsoft.com/office/drawing/2014/main" id="{6AB53CCF-9A07-5977-0C6D-A736ED962641}"/>
              </a:ext>
            </a:extLst>
          </p:cNvPr>
          <p:cNvSpPr txBox="1">
            <a:spLocks noChangeArrowheads="1"/>
          </p:cNvSpPr>
          <p:nvPr/>
        </p:nvSpPr>
        <p:spPr bwMode="auto">
          <a:xfrm>
            <a:off x="247650" y="1676400"/>
            <a:ext cx="360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Schrodinger</a:t>
            </a:r>
            <a:r>
              <a:rPr lang="zh-CN" altLang="en-US" sz="2400" b="1">
                <a:solidFill>
                  <a:srgbClr val="CC0000"/>
                </a:solidFill>
                <a:latin typeface="微软雅黑" panose="020B0503020204020204" pitchFamily="34" charset="-122"/>
                <a:ea typeface="微软雅黑" panose="020B0503020204020204" pitchFamily="34" charset="-122"/>
                <a:cs typeface="Times New Roman" panose="02020603050405020304" pitchFamily="18" charset="0"/>
              </a:rPr>
              <a:t>波动方程：</a:t>
            </a:r>
          </a:p>
        </p:txBody>
      </p:sp>
      <p:grpSp>
        <p:nvGrpSpPr>
          <p:cNvPr id="36872" name="Group 26">
            <a:extLst>
              <a:ext uri="{FF2B5EF4-FFF2-40B4-BE49-F238E27FC236}">
                <a16:creationId xmlns:a16="http://schemas.microsoft.com/office/drawing/2014/main" id="{B4FC8FE8-2D36-52C2-CB5F-68A975101CEA}"/>
              </a:ext>
            </a:extLst>
          </p:cNvPr>
          <p:cNvGrpSpPr>
            <a:grpSpLocks/>
          </p:cNvGrpSpPr>
          <p:nvPr/>
        </p:nvGrpSpPr>
        <p:grpSpPr bwMode="auto">
          <a:xfrm>
            <a:off x="1547813" y="4721226"/>
            <a:ext cx="6067425" cy="1612901"/>
            <a:chOff x="1027" y="621"/>
            <a:chExt cx="3821" cy="1016"/>
          </a:xfrm>
        </p:grpSpPr>
        <p:graphicFrame>
          <p:nvGraphicFramePr>
            <p:cNvPr id="34832" name="Object 14">
              <a:extLst>
                <a:ext uri="{FF2B5EF4-FFF2-40B4-BE49-F238E27FC236}">
                  <a16:creationId xmlns:a16="http://schemas.microsoft.com/office/drawing/2014/main" id="{27EB0C99-B04C-0315-0A25-CCDA5E9A3BDF}"/>
                </a:ext>
              </a:extLst>
            </p:cNvPr>
            <p:cNvGraphicFramePr>
              <a:graphicFrameLocks noChangeAspect="1"/>
            </p:cNvGraphicFramePr>
            <p:nvPr/>
          </p:nvGraphicFramePr>
          <p:xfrm>
            <a:off x="1027" y="921"/>
            <a:ext cx="730" cy="338"/>
          </p:xfrm>
          <a:graphic>
            <a:graphicData uri="http://schemas.openxmlformats.org/presentationml/2006/ole">
              <mc:AlternateContent xmlns:mc="http://schemas.openxmlformats.org/markup-compatibility/2006">
                <mc:Choice xmlns:v="urn:schemas-microsoft-com:vml" Requires="v">
                  <p:oleObj name="Equation" r:id="rId6" imgW="495085" imgH="228501" progId="Equation.DSMT4">
                    <p:embed/>
                  </p:oleObj>
                </mc:Choice>
                <mc:Fallback>
                  <p:oleObj name="Equation" r:id="rId6" imgW="495085" imgH="228501"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7" y="921"/>
                          <a:ext cx="730"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33" name="AutoShape 15">
              <a:extLst>
                <a:ext uri="{FF2B5EF4-FFF2-40B4-BE49-F238E27FC236}">
                  <a16:creationId xmlns:a16="http://schemas.microsoft.com/office/drawing/2014/main" id="{EA903174-6367-8A19-B646-9D3853F26BD8}"/>
                </a:ext>
              </a:extLst>
            </p:cNvPr>
            <p:cNvSpPr>
              <a:spLocks/>
            </p:cNvSpPr>
            <p:nvPr/>
          </p:nvSpPr>
          <p:spPr bwMode="auto">
            <a:xfrm>
              <a:off x="1786" y="802"/>
              <a:ext cx="96" cy="576"/>
            </a:xfrm>
            <a:prstGeom prst="leftBrace">
              <a:avLst>
                <a:gd name="adj1" fmla="val 50000"/>
                <a:gd name="adj2" fmla="val 50000"/>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kumimoji="1" lang="zh-CN" altLang="en-US" sz="2400" b="1">
                <a:solidFill>
                  <a:srgbClr val="336666"/>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4834" name="Object 16">
              <a:extLst>
                <a:ext uri="{FF2B5EF4-FFF2-40B4-BE49-F238E27FC236}">
                  <a16:creationId xmlns:a16="http://schemas.microsoft.com/office/drawing/2014/main" id="{6CF86844-C0A2-AD96-A985-43B3ABEBD238}"/>
                </a:ext>
              </a:extLst>
            </p:cNvPr>
            <p:cNvGraphicFramePr>
              <a:graphicFrameLocks noChangeAspect="1"/>
            </p:cNvGraphicFramePr>
            <p:nvPr>
              <p:extLst>
                <p:ext uri="{D42A27DB-BD31-4B8C-83A1-F6EECF244321}">
                  <p14:modId xmlns:p14="http://schemas.microsoft.com/office/powerpoint/2010/main" val="1734659311"/>
                </p:ext>
              </p:extLst>
            </p:nvPr>
          </p:nvGraphicFramePr>
          <p:xfrm>
            <a:off x="2411" y="621"/>
            <a:ext cx="273" cy="305"/>
          </p:xfrm>
          <a:graphic>
            <a:graphicData uri="http://schemas.openxmlformats.org/presentationml/2006/ole">
              <mc:AlternateContent xmlns:mc="http://schemas.openxmlformats.org/markup-compatibility/2006">
                <mc:Choice xmlns:v="urn:schemas-microsoft-com:vml" Requires="v">
                  <p:oleObj name="Equation" r:id="rId8" imgW="126720" imgH="177480" progId="Equation.DSMT4">
                    <p:embed/>
                  </p:oleObj>
                </mc:Choice>
                <mc:Fallback>
                  <p:oleObj name="Equation" r:id="rId8" imgW="126720" imgH="177480" progId="Equation.DSMT4">
                    <p:embed/>
                    <p:pic>
                      <p:nvPicPr>
                        <p:cNvPr id="0" name="Object 16"/>
                        <p:cNvPicPr>
                          <a:picLocks noChangeAspect="1" noChangeArrowheads="1"/>
                        </p:cNvPicPr>
                        <p:nvPr/>
                      </p:nvPicPr>
                      <p:blipFill>
                        <a:blip r:embed="rId9"/>
                        <a:srcRect/>
                        <a:stretch>
                          <a:fillRect/>
                        </a:stretch>
                      </p:blipFill>
                      <p:spPr bwMode="auto">
                        <a:xfrm>
                          <a:off x="2411" y="621"/>
                          <a:ext cx="273" cy="305"/>
                        </a:xfrm>
                        <a:prstGeom prst="rect">
                          <a:avLst/>
                        </a:prstGeom>
                        <a:noFill/>
                        <a:ln>
                          <a:noFill/>
                        </a:ln>
                        <a:effectLst/>
                      </p:spPr>
                    </p:pic>
                  </p:oleObj>
                </mc:Fallback>
              </mc:AlternateContent>
            </a:graphicData>
          </a:graphic>
        </p:graphicFrame>
        <p:graphicFrame>
          <p:nvGraphicFramePr>
            <p:cNvPr id="34835" name="Object 17">
              <a:extLst>
                <a:ext uri="{FF2B5EF4-FFF2-40B4-BE49-F238E27FC236}">
                  <a16:creationId xmlns:a16="http://schemas.microsoft.com/office/drawing/2014/main" id="{B26D1927-FA85-F2D2-BACB-8283A75B0917}"/>
                </a:ext>
              </a:extLst>
            </p:cNvPr>
            <p:cNvGraphicFramePr>
              <a:graphicFrameLocks noChangeAspect="1"/>
            </p:cNvGraphicFramePr>
            <p:nvPr>
              <p:extLst>
                <p:ext uri="{D42A27DB-BD31-4B8C-83A1-F6EECF244321}">
                  <p14:modId xmlns:p14="http://schemas.microsoft.com/office/powerpoint/2010/main" val="3006470909"/>
                </p:ext>
              </p:extLst>
            </p:nvPr>
          </p:nvGraphicFramePr>
          <p:xfrm>
            <a:off x="1911" y="975"/>
            <a:ext cx="1529" cy="662"/>
          </p:xfrm>
          <a:graphic>
            <a:graphicData uri="http://schemas.openxmlformats.org/presentationml/2006/ole">
              <mc:AlternateContent xmlns:mc="http://schemas.openxmlformats.org/markup-compatibility/2006">
                <mc:Choice xmlns:v="urn:schemas-microsoft-com:vml" Requires="v">
                  <p:oleObj name="Equation" r:id="rId10" imgW="1041120" imgH="457200" progId="Equation.DSMT4">
                    <p:embed/>
                  </p:oleObj>
                </mc:Choice>
                <mc:Fallback>
                  <p:oleObj name="Equation" r:id="rId10" imgW="1041120" imgH="457200" progId="Equation.DSMT4">
                    <p:embed/>
                    <p:pic>
                      <p:nvPicPr>
                        <p:cNvPr id="0" name="Object 17"/>
                        <p:cNvPicPr>
                          <a:picLocks noChangeAspect="1" noChangeArrowheads="1"/>
                        </p:cNvPicPr>
                        <p:nvPr/>
                      </p:nvPicPr>
                      <p:blipFill>
                        <a:blip r:embed="rId11"/>
                        <a:srcRect/>
                        <a:stretch>
                          <a:fillRect/>
                        </a:stretch>
                      </p:blipFill>
                      <p:spPr bwMode="auto">
                        <a:xfrm>
                          <a:off x="1911" y="975"/>
                          <a:ext cx="1529" cy="662"/>
                        </a:xfrm>
                        <a:prstGeom prst="rect">
                          <a:avLst/>
                        </a:prstGeom>
                        <a:noFill/>
                        <a:ln>
                          <a:noFill/>
                        </a:ln>
                        <a:effectLst/>
                      </p:spPr>
                    </p:pic>
                  </p:oleObj>
                </mc:Fallback>
              </mc:AlternateContent>
            </a:graphicData>
          </a:graphic>
        </p:graphicFrame>
        <p:graphicFrame>
          <p:nvGraphicFramePr>
            <p:cNvPr id="34836" name="Object 20">
              <a:extLst>
                <a:ext uri="{FF2B5EF4-FFF2-40B4-BE49-F238E27FC236}">
                  <a16:creationId xmlns:a16="http://schemas.microsoft.com/office/drawing/2014/main" id="{D33B44EC-D861-5329-A454-0E34D682D679}"/>
                </a:ext>
              </a:extLst>
            </p:cNvPr>
            <p:cNvGraphicFramePr>
              <a:graphicFrameLocks noChangeAspect="1"/>
            </p:cNvGraphicFramePr>
            <p:nvPr/>
          </p:nvGraphicFramePr>
          <p:xfrm>
            <a:off x="3787" y="1162"/>
            <a:ext cx="749" cy="192"/>
          </p:xfrm>
          <a:graphic>
            <a:graphicData uri="http://schemas.openxmlformats.org/presentationml/2006/ole">
              <mc:AlternateContent xmlns:mc="http://schemas.openxmlformats.org/markup-compatibility/2006">
                <mc:Choice xmlns:v="urn:schemas-microsoft-com:vml" Requires="v">
                  <p:oleObj name="公式" r:id="rId12" imgW="1129810" imgH="317362" progId="Equation.3">
                    <p:embed/>
                  </p:oleObj>
                </mc:Choice>
                <mc:Fallback>
                  <p:oleObj name="公式" r:id="rId12" imgW="1129810" imgH="317362"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87" y="1162"/>
                          <a:ext cx="74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37" name="Object 21">
              <a:extLst>
                <a:ext uri="{FF2B5EF4-FFF2-40B4-BE49-F238E27FC236}">
                  <a16:creationId xmlns:a16="http://schemas.microsoft.com/office/drawing/2014/main" id="{B8395E90-2404-4DC7-F5FC-C3F3F26E9784}"/>
                </a:ext>
              </a:extLst>
            </p:cNvPr>
            <p:cNvGraphicFramePr>
              <a:graphicFrameLocks noChangeAspect="1"/>
            </p:cNvGraphicFramePr>
            <p:nvPr/>
          </p:nvGraphicFramePr>
          <p:xfrm>
            <a:off x="3696" y="754"/>
            <a:ext cx="1152" cy="240"/>
          </p:xfrm>
          <a:graphic>
            <a:graphicData uri="http://schemas.openxmlformats.org/presentationml/2006/ole">
              <mc:AlternateContent xmlns:mc="http://schemas.openxmlformats.org/markup-compatibility/2006">
                <mc:Choice xmlns:v="urn:schemas-microsoft-com:vml" Requires="v">
                  <p:oleObj name="公式" r:id="rId14" imgW="1752600" imgH="368300" progId="Equation.3">
                    <p:embed/>
                  </p:oleObj>
                </mc:Choice>
                <mc:Fallback>
                  <p:oleObj name="公式" r:id="rId14" imgW="1752600" imgH="36830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96" y="754"/>
                          <a:ext cx="115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6873" name="Text Box 51">
            <a:extLst>
              <a:ext uri="{FF2B5EF4-FFF2-40B4-BE49-F238E27FC236}">
                <a16:creationId xmlns:a16="http://schemas.microsoft.com/office/drawing/2014/main" id="{478FDAD0-2538-F15D-95B3-855B45C95E33}"/>
              </a:ext>
            </a:extLst>
          </p:cNvPr>
          <p:cNvSpPr txBox="1">
            <a:spLocks noChangeArrowheads="1"/>
          </p:cNvSpPr>
          <p:nvPr/>
        </p:nvSpPr>
        <p:spPr bwMode="auto">
          <a:xfrm>
            <a:off x="411163" y="4700588"/>
            <a:ext cx="11128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可得：</a:t>
            </a:r>
          </a:p>
        </p:txBody>
      </p:sp>
      <p:grpSp>
        <p:nvGrpSpPr>
          <p:cNvPr id="34826" name="Group 56">
            <a:extLst>
              <a:ext uri="{FF2B5EF4-FFF2-40B4-BE49-F238E27FC236}">
                <a16:creationId xmlns:a16="http://schemas.microsoft.com/office/drawing/2014/main" id="{E8E8B795-26B2-60EC-F92C-05FCA8C2E5D8}"/>
              </a:ext>
            </a:extLst>
          </p:cNvPr>
          <p:cNvGrpSpPr>
            <a:grpSpLocks/>
          </p:cNvGrpSpPr>
          <p:nvPr/>
        </p:nvGrpSpPr>
        <p:grpSpPr bwMode="auto">
          <a:xfrm>
            <a:off x="5003800" y="1628775"/>
            <a:ext cx="3924300" cy="2584450"/>
            <a:chOff x="3152" y="1026"/>
            <a:chExt cx="2472" cy="1628"/>
          </a:xfrm>
        </p:grpSpPr>
        <p:pic>
          <p:nvPicPr>
            <p:cNvPr id="34828" name="Picture 52">
              <a:extLst>
                <a:ext uri="{FF2B5EF4-FFF2-40B4-BE49-F238E27FC236}">
                  <a16:creationId xmlns:a16="http://schemas.microsoft.com/office/drawing/2014/main" id="{9D3131DA-7506-396F-76EA-C28D0BB74C5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88" y="1026"/>
              <a:ext cx="2336" cy="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9" name="Rectangle 53">
              <a:extLst>
                <a:ext uri="{FF2B5EF4-FFF2-40B4-BE49-F238E27FC236}">
                  <a16:creationId xmlns:a16="http://schemas.microsoft.com/office/drawing/2014/main" id="{FD7074C5-6E55-BBF4-2904-F2B5C1A73FD8}"/>
                </a:ext>
              </a:extLst>
            </p:cNvPr>
            <p:cNvSpPr>
              <a:spLocks noChangeArrowheads="1"/>
            </p:cNvSpPr>
            <p:nvPr/>
          </p:nvSpPr>
          <p:spPr bwMode="auto">
            <a:xfrm>
              <a:off x="3433" y="1117"/>
              <a:ext cx="590" cy="1224"/>
            </a:xfrm>
            <a:prstGeom prst="rect">
              <a:avLst/>
            </a:prstGeom>
            <a:solidFill>
              <a:srgbClr val="99CCCC">
                <a:alpha val="4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830" name="Rectangle 54">
              <a:extLst>
                <a:ext uri="{FF2B5EF4-FFF2-40B4-BE49-F238E27FC236}">
                  <a16:creationId xmlns:a16="http://schemas.microsoft.com/office/drawing/2014/main" id="{8EBF018A-9664-7059-EC64-A5E2B487AAF4}"/>
                </a:ext>
              </a:extLst>
            </p:cNvPr>
            <p:cNvSpPr>
              <a:spLocks noChangeArrowheads="1"/>
            </p:cNvSpPr>
            <p:nvPr/>
          </p:nvSpPr>
          <p:spPr bwMode="auto">
            <a:xfrm>
              <a:off x="4803" y="1089"/>
              <a:ext cx="590" cy="1224"/>
            </a:xfrm>
            <a:prstGeom prst="rect">
              <a:avLst/>
            </a:prstGeom>
            <a:solidFill>
              <a:srgbClr val="99CCCC">
                <a:alpha val="4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831" name="Rectangle 55">
              <a:extLst>
                <a:ext uri="{FF2B5EF4-FFF2-40B4-BE49-F238E27FC236}">
                  <a16:creationId xmlns:a16="http://schemas.microsoft.com/office/drawing/2014/main" id="{5FD60D65-7D4F-5757-74E3-A3EDBB9E80A2}"/>
                </a:ext>
              </a:extLst>
            </p:cNvPr>
            <p:cNvSpPr>
              <a:spLocks noChangeArrowheads="1"/>
            </p:cNvSpPr>
            <p:nvPr/>
          </p:nvSpPr>
          <p:spPr bwMode="auto">
            <a:xfrm>
              <a:off x="3152" y="1524"/>
              <a:ext cx="272" cy="6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4827" name="灯片编号占位符 3">
            <a:extLst>
              <a:ext uri="{FF2B5EF4-FFF2-40B4-BE49-F238E27FC236}">
                <a16:creationId xmlns:a16="http://schemas.microsoft.com/office/drawing/2014/main" id="{1B4E0F22-1268-0C6D-FFC8-790883D75F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D69BF3D-2527-4A36-A81E-686D1F64154E}"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21</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5EF2C56-9D0B-F3BC-64BD-D47B7D6D2DC1}"/>
              </a:ext>
            </a:extLst>
          </p:cNvPr>
          <p:cNvSpPr>
            <a:spLocks noChangeArrowheads="1"/>
          </p:cNvSpPr>
          <p:nvPr/>
        </p:nvSpPr>
        <p:spPr bwMode="auto">
          <a:xfrm>
            <a:off x="0" y="-230188"/>
            <a:ext cx="1841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843" name="Rectangle 4">
            <a:extLst>
              <a:ext uri="{FF2B5EF4-FFF2-40B4-BE49-F238E27FC236}">
                <a16:creationId xmlns:a16="http://schemas.microsoft.com/office/drawing/2014/main" id="{C75040CC-966D-CFD3-1218-66D49AE5F448}"/>
              </a:ext>
            </a:extLst>
          </p:cNvPr>
          <p:cNvSpPr>
            <a:spLocks noChangeArrowheads="1"/>
          </p:cNvSpPr>
          <p:nvPr/>
        </p:nvSpPr>
        <p:spPr bwMode="auto">
          <a:xfrm>
            <a:off x="0" y="-230188"/>
            <a:ext cx="1841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844" name="Text Box 22">
            <a:extLst>
              <a:ext uri="{FF2B5EF4-FFF2-40B4-BE49-F238E27FC236}">
                <a16:creationId xmlns:a16="http://schemas.microsoft.com/office/drawing/2014/main" id="{167A9154-F739-4D5D-D800-22F0CC5F193E}"/>
              </a:ext>
            </a:extLst>
          </p:cNvPr>
          <p:cNvSpPr txBox="1">
            <a:spLocks noChangeArrowheads="1"/>
          </p:cNvSpPr>
          <p:nvPr/>
        </p:nvSpPr>
        <p:spPr bwMode="auto">
          <a:xfrm>
            <a:off x="658813" y="1627188"/>
            <a:ext cx="4038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kumimoji="1" lang="zh-CN" altLang="en-US" sz="2400" b="1">
                <a:latin typeface="微软雅黑" panose="020B0503020204020204" pitchFamily="34" charset="-122"/>
                <a:ea typeface="微软雅黑" panose="020B0503020204020204" pitchFamily="34" charset="-122"/>
                <a:cs typeface="Times New Roman" panose="02020603050405020304" pitchFamily="18" charset="0"/>
              </a:rPr>
              <a:t>势阱中电子的</a:t>
            </a:r>
            <a:endParaRPr kumimoji="1" lang="zh-CN" altLang="en-US" sz="20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35845" name="Object 27">
            <a:extLst>
              <a:ext uri="{FF2B5EF4-FFF2-40B4-BE49-F238E27FC236}">
                <a16:creationId xmlns:a16="http://schemas.microsoft.com/office/drawing/2014/main" id="{1C39E73C-9E2A-59E7-83B3-2098F0ECB95A}"/>
              </a:ext>
            </a:extLst>
          </p:cNvPr>
          <p:cNvGraphicFramePr>
            <a:graphicFrameLocks noChangeAspect="1"/>
          </p:cNvGraphicFramePr>
          <p:nvPr>
            <p:extLst>
              <p:ext uri="{D42A27DB-BD31-4B8C-83A1-F6EECF244321}">
                <p14:modId xmlns:p14="http://schemas.microsoft.com/office/powerpoint/2010/main" val="985208997"/>
              </p:ext>
            </p:extLst>
          </p:nvPr>
        </p:nvGraphicFramePr>
        <p:xfrm>
          <a:off x="1725613" y="4864100"/>
          <a:ext cx="6556375" cy="1228725"/>
        </p:xfrm>
        <a:graphic>
          <a:graphicData uri="http://schemas.openxmlformats.org/presentationml/2006/ole">
            <mc:AlternateContent xmlns:mc="http://schemas.openxmlformats.org/markup-compatibility/2006">
              <mc:Choice xmlns:v="urn:schemas-microsoft-com:vml" Requires="v">
                <p:oleObj name="Equation" r:id="rId2" imgW="2286000" imgH="419040" progId="Equation.DSMT4">
                  <p:embed/>
                </p:oleObj>
              </mc:Choice>
              <mc:Fallback>
                <p:oleObj name="Equation" r:id="rId2" imgW="2286000" imgH="419040" progId="Equation.DSMT4">
                  <p:embed/>
                  <p:pic>
                    <p:nvPicPr>
                      <p:cNvPr id="0" name="Object 27"/>
                      <p:cNvPicPr>
                        <a:picLocks noChangeAspect="1" noChangeArrowheads="1"/>
                      </p:cNvPicPr>
                      <p:nvPr/>
                    </p:nvPicPr>
                    <p:blipFill>
                      <a:blip r:embed="rId3"/>
                      <a:srcRect/>
                      <a:stretch>
                        <a:fillRect/>
                      </a:stretch>
                    </p:blipFill>
                    <p:spPr bwMode="auto">
                      <a:xfrm>
                        <a:off x="1725613" y="4864100"/>
                        <a:ext cx="6556375" cy="1228725"/>
                      </a:xfrm>
                      <a:prstGeom prst="rect">
                        <a:avLst/>
                      </a:prstGeom>
                      <a:noFill/>
                      <a:ln>
                        <a:noFill/>
                      </a:ln>
                      <a:effectLst/>
                    </p:spPr>
                  </p:pic>
                </p:oleObj>
              </mc:Fallback>
            </mc:AlternateContent>
          </a:graphicData>
        </a:graphic>
      </p:graphicFrame>
      <p:sp>
        <p:nvSpPr>
          <p:cNvPr id="35846" name="Text Box 28">
            <a:extLst>
              <a:ext uri="{FF2B5EF4-FFF2-40B4-BE49-F238E27FC236}">
                <a16:creationId xmlns:a16="http://schemas.microsoft.com/office/drawing/2014/main" id="{89395088-8CE3-ACE2-A01D-C85042922347}"/>
              </a:ext>
            </a:extLst>
          </p:cNvPr>
          <p:cNvSpPr txBox="1">
            <a:spLocks noChangeArrowheads="1"/>
          </p:cNvSpPr>
          <p:nvPr/>
        </p:nvSpPr>
        <p:spPr bwMode="auto">
          <a:xfrm>
            <a:off x="665163" y="4314825"/>
            <a:ext cx="2592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kumimoji="1"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能量本征值：      </a:t>
            </a:r>
          </a:p>
        </p:txBody>
      </p:sp>
      <p:grpSp>
        <p:nvGrpSpPr>
          <p:cNvPr id="35847" name="Group 24">
            <a:extLst>
              <a:ext uri="{FF2B5EF4-FFF2-40B4-BE49-F238E27FC236}">
                <a16:creationId xmlns:a16="http://schemas.microsoft.com/office/drawing/2014/main" id="{C82E1662-C8A9-20C9-AC68-0FDBAFFCE29B}"/>
              </a:ext>
            </a:extLst>
          </p:cNvPr>
          <p:cNvGrpSpPr>
            <a:grpSpLocks/>
          </p:cNvGrpSpPr>
          <p:nvPr/>
        </p:nvGrpSpPr>
        <p:grpSpPr bwMode="auto">
          <a:xfrm>
            <a:off x="5003800" y="1628776"/>
            <a:ext cx="3924300" cy="2584450"/>
            <a:chOff x="3152" y="1026"/>
            <a:chExt cx="2472" cy="1628"/>
          </a:xfrm>
        </p:grpSpPr>
        <p:pic>
          <p:nvPicPr>
            <p:cNvPr id="35852" name="Picture 25">
              <a:extLst>
                <a:ext uri="{FF2B5EF4-FFF2-40B4-BE49-F238E27FC236}">
                  <a16:creationId xmlns:a16="http://schemas.microsoft.com/office/drawing/2014/main" id="{A76FB745-6D81-A912-74B0-9429BAA1D7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1026"/>
              <a:ext cx="2336" cy="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3" name="Rectangle 26">
              <a:extLst>
                <a:ext uri="{FF2B5EF4-FFF2-40B4-BE49-F238E27FC236}">
                  <a16:creationId xmlns:a16="http://schemas.microsoft.com/office/drawing/2014/main" id="{C8C4449D-EA71-9FEE-4D62-7716C8189A77}"/>
                </a:ext>
              </a:extLst>
            </p:cNvPr>
            <p:cNvSpPr>
              <a:spLocks noChangeArrowheads="1"/>
            </p:cNvSpPr>
            <p:nvPr/>
          </p:nvSpPr>
          <p:spPr bwMode="auto">
            <a:xfrm>
              <a:off x="3433" y="1117"/>
              <a:ext cx="590" cy="1224"/>
            </a:xfrm>
            <a:prstGeom prst="rect">
              <a:avLst/>
            </a:prstGeom>
            <a:solidFill>
              <a:srgbClr val="99CCCC">
                <a:alpha val="4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854" name="Rectangle 27">
              <a:extLst>
                <a:ext uri="{FF2B5EF4-FFF2-40B4-BE49-F238E27FC236}">
                  <a16:creationId xmlns:a16="http://schemas.microsoft.com/office/drawing/2014/main" id="{79165ED2-6E95-AFB4-A658-828B5C2E059F}"/>
                </a:ext>
              </a:extLst>
            </p:cNvPr>
            <p:cNvSpPr>
              <a:spLocks noChangeArrowheads="1"/>
            </p:cNvSpPr>
            <p:nvPr/>
          </p:nvSpPr>
          <p:spPr bwMode="auto">
            <a:xfrm>
              <a:off x="4803" y="1089"/>
              <a:ext cx="590" cy="1224"/>
            </a:xfrm>
            <a:prstGeom prst="rect">
              <a:avLst/>
            </a:prstGeom>
            <a:solidFill>
              <a:srgbClr val="99CCCC">
                <a:alpha val="4313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855" name="Rectangle 28">
              <a:extLst>
                <a:ext uri="{FF2B5EF4-FFF2-40B4-BE49-F238E27FC236}">
                  <a16:creationId xmlns:a16="http://schemas.microsoft.com/office/drawing/2014/main" id="{D8F80971-3D23-F010-55F2-A42B8A5A4FA9}"/>
                </a:ext>
              </a:extLst>
            </p:cNvPr>
            <p:cNvSpPr>
              <a:spLocks noChangeArrowheads="1"/>
            </p:cNvSpPr>
            <p:nvPr/>
          </p:nvSpPr>
          <p:spPr bwMode="auto">
            <a:xfrm>
              <a:off x="3152" y="1524"/>
              <a:ext cx="272" cy="68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5848" name="Text Box 29">
            <a:extLst>
              <a:ext uri="{FF2B5EF4-FFF2-40B4-BE49-F238E27FC236}">
                <a16:creationId xmlns:a16="http://schemas.microsoft.com/office/drawing/2014/main" id="{F9DAB4A0-66B4-6C5F-ED1E-3BA7495740C8}"/>
              </a:ext>
            </a:extLst>
          </p:cNvPr>
          <p:cNvSpPr txBox="1">
            <a:spLocks noChangeArrowheads="1"/>
          </p:cNvSpPr>
          <p:nvPr/>
        </p:nvSpPr>
        <p:spPr bwMode="auto">
          <a:xfrm>
            <a:off x="812800" y="504825"/>
            <a:ext cx="75184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38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一维无限深方势阱中电子的本征态</a:t>
            </a:r>
          </a:p>
        </p:txBody>
      </p:sp>
      <p:graphicFrame>
        <p:nvGraphicFramePr>
          <p:cNvPr id="35849" name="Object 14">
            <a:extLst>
              <a:ext uri="{FF2B5EF4-FFF2-40B4-BE49-F238E27FC236}">
                <a16:creationId xmlns:a16="http://schemas.microsoft.com/office/drawing/2014/main" id="{9C795DA2-F642-33F4-8A95-421C7FC79607}"/>
              </a:ext>
            </a:extLst>
          </p:cNvPr>
          <p:cNvGraphicFramePr>
            <a:graphicFrameLocks noChangeAspect="1"/>
          </p:cNvGraphicFramePr>
          <p:nvPr>
            <p:extLst>
              <p:ext uri="{D42A27DB-BD31-4B8C-83A1-F6EECF244321}">
                <p14:modId xmlns:p14="http://schemas.microsoft.com/office/powerpoint/2010/main" val="3127221315"/>
              </p:ext>
            </p:extLst>
          </p:nvPr>
        </p:nvGraphicFramePr>
        <p:xfrm>
          <a:off x="1100138" y="2873375"/>
          <a:ext cx="4243387" cy="1274763"/>
        </p:xfrm>
        <a:graphic>
          <a:graphicData uri="http://schemas.openxmlformats.org/presentationml/2006/ole">
            <mc:AlternateContent xmlns:mc="http://schemas.openxmlformats.org/markup-compatibility/2006">
              <mc:Choice xmlns:v="urn:schemas-microsoft-com:vml" Requires="v">
                <p:oleObj name="Equation" r:id="rId5" imgW="1523880" imgH="457200" progId="Equation.DSMT4">
                  <p:embed/>
                </p:oleObj>
              </mc:Choice>
              <mc:Fallback>
                <p:oleObj name="Equation" r:id="rId5" imgW="1523880" imgH="457200" progId="Equation.DSMT4">
                  <p:embed/>
                  <p:pic>
                    <p:nvPicPr>
                      <p:cNvPr id="0" name="Object 14"/>
                      <p:cNvPicPr>
                        <a:picLocks noChangeAspect="1" noChangeArrowheads="1"/>
                      </p:cNvPicPr>
                      <p:nvPr/>
                    </p:nvPicPr>
                    <p:blipFill>
                      <a:blip r:embed="rId6"/>
                      <a:srcRect/>
                      <a:stretch>
                        <a:fillRect/>
                      </a:stretch>
                    </p:blipFill>
                    <p:spPr bwMode="auto">
                      <a:xfrm>
                        <a:off x="1100138" y="2873375"/>
                        <a:ext cx="4243387"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0" name="灯片编号占位符 3">
            <a:extLst>
              <a:ext uri="{FF2B5EF4-FFF2-40B4-BE49-F238E27FC236}">
                <a16:creationId xmlns:a16="http://schemas.microsoft.com/office/drawing/2014/main" id="{5D0A9BE5-F7CE-5770-ACD9-FFEC3FA7AE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14DBCF4-60D7-401A-9F90-8AA57DA06826}"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22</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851" name="矩形 1">
            <a:extLst>
              <a:ext uri="{FF2B5EF4-FFF2-40B4-BE49-F238E27FC236}">
                <a16:creationId xmlns:a16="http://schemas.microsoft.com/office/drawing/2014/main" id="{98630D9A-CE9E-874D-0F02-6EB4539FEBC9}"/>
              </a:ext>
            </a:extLst>
          </p:cNvPr>
          <p:cNvSpPr>
            <a:spLocks noChangeArrowheads="1"/>
          </p:cNvSpPr>
          <p:nvPr/>
        </p:nvSpPr>
        <p:spPr bwMode="auto">
          <a:xfrm>
            <a:off x="536575" y="2355850"/>
            <a:ext cx="32623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kumimoji="1"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波函数（本征函数）：</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5">
            <a:extLst>
              <a:ext uri="{FF2B5EF4-FFF2-40B4-BE49-F238E27FC236}">
                <a16:creationId xmlns:a16="http://schemas.microsoft.com/office/drawing/2014/main" id="{26132017-8449-7EB5-D787-70AB7DFA5836}"/>
              </a:ext>
            </a:extLst>
          </p:cNvPr>
          <p:cNvSpPr txBox="1">
            <a:spLocks noChangeArrowheads="1"/>
          </p:cNvSpPr>
          <p:nvPr/>
        </p:nvSpPr>
        <p:spPr bwMode="auto">
          <a:xfrm>
            <a:off x="457200" y="-100013"/>
            <a:ext cx="6019800" cy="64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对不同的</a:t>
            </a:r>
            <a:r>
              <a:rPr kumimoji="1" lang="zh-CN" altLang="en-US" sz="3600" b="1" i="1">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3600" b="1" i="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800" b="1">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粒子的能级和波函数</a:t>
            </a:r>
          </a:p>
        </p:txBody>
      </p:sp>
      <p:sp>
        <p:nvSpPr>
          <p:cNvPr id="20" name="Text Box 3">
            <a:extLst>
              <a:ext uri="{FF2B5EF4-FFF2-40B4-BE49-F238E27FC236}">
                <a16:creationId xmlns:a16="http://schemas.microsoft.com/office/drawing/2014/main" id="{3F497AB6-CE7B-0510-21C7-1221368253A8}"/>
              </a:ext>
            </a:extLst>
          </p:cNvPr>
          <p:cNvSpPr txBox="1">
            <a:spLocks noChangeArrowheads="1"/>
          </p:cNvSpPr>
          <p:nvPr/>
        </p:nvSpPr>
        <p:spPr bwMode="auto">
          <a:xfrm>
            <a:off x="163513" y="3870325"/>
            <a:ext cx="11398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1"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能量</a:t>
            </a:r>
            <a:endParaRPr kumimoji="1"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ct val="0"/>
              </a:spcBef>
              <a:buFontTx/>
              <a:buNone/>
            </a:pPr>
            <a:r>
              <a:rPr kumimoji="1"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量子化</a:t>
            </a:r>
          </a:p>
        </p:txBody>
      </p:sp>
      <p:graphicFrame>
        <p:nvGraphicFramePr>
          <p:cNvPr id="21" name="Object 2">
            <a:extLst>
              <a:ext uri="{FF2B5EF4-FFF2-40B4-BE49-F238E27FC236}">
                <a16:creationId xmlns:a16="http://schemas.microsoft.com/office/drawing/2014/main" id="{1BABB872-697E-A37A-03AD-61E22C42020D}"/>
              </a:ext>
            </a:extLst>
          </p:cNvPr>
          <p:cNvGraphicFramePr>
            <a:graphicFrameLocks noChangeAspect="1"/>
          </p:cNvGraphicFramePr>
          <p:nvPr/>
        </p:nvGraphicFramePr>
        <p:xfrm>
          <a:off x="4460875" y="5567363"/>
          <a:ext cx="2519363" cy="958850"/>
        </p:xfrm>
        <a:graphic>
          <a:graphicData uri="http://schemas.openxmlformats.org/presentationml/2006/ole">
            <mc:AlternateContent xmlns:mc="http://schemas.openxmlformats.org/markup-compatibility/2006">
              <mc:Choice xmlns:v="urn:schemas-microsoft-com:vml" Requires="v">
                <p:oleObj name="Equation" r:id="rId2" imgW="1167893" imgH="444307" progId="Equation.DSMT4">
                  <p:embed/>
                </p:oleObj>
              </mc:Choice>
              <mc:Fallback>
                <p:oleObj name="Equation" r:id="rId2" imgW="1167893" imgH="444307"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75" y="5567363"/>
                        <a:ext cx="2519363"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3">
            <a:extLst>
              <a:ext uri="{FF2B5EF4-FFF2-40B4-BE49-F238E27FC236}">
                <a16:creationId xmlns:a16="http://schemas.microsoft.com/office/drawing/2014/main" id="{89C68FC6-752C-147D-9F18-2E46E315894F}"/>
              </a:ext>
            </a:extLst>
          </p:cNvPr>
          <p:cNvGraphicFramePr>
            <a:graphicFrameLocks noChangeAspect="1"/>
          </p:cNvGraphicFramePr>
          <p:nvPr/>
        </p:nvGraphicFramePr>
        <p:xfrm>
          <a:off x="4460875" y="4743450"/>
          <a:ext cx="2519363" cy="882650"/>
        </p:xfrm>
        <a:graphic>
          <a:graphicData uri="http://schemas.openxmlformats.org/presentationml/2006/ole">
            <mc:AlternateContent xmlns:mc="http://schemas.openxmlformats.org/markup-compatibility/2006">
              <mc:Choice xmlns:v="urn:schemas-microsoft-com:vml" Requires="v">
                <p:oleObj name="Equation" r:id="rId4" imgW="1269449" imgH="444307" progId="Equation.DSMT4">
                  <p:embed/>
                </p:oleObj>
              </mc:Choice>
              <mc:Fallback>
                <p:oleObj name="Equation" r:id="rId4" imgW="1269449" imgH="444307"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0875" y="4743450"/>
                        <a:ext cx="2519363"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4">
            <a:extLst>
              <a:ext uri="{FF2B5EF4-FFF2-40B4-BE49-F238E27FC236}">
                <a16:creationId xmlns:a16="http://schemas.microsoft.com/office/drawing/2014/main" id="{6E802876-DE3E-FD54-696C-91A08E0E6F41}"/>
              </a:ext>
            </a:extLst>
          </p:cNvPr>
          <p:cNvGraphicFramePr>
            <a:graphicFrameLocks noChangeAspect="1"/>
          </p:cNvGraphicFramePr>
          <p:nvPr/>
        </p:nvGraphicFramePr>
        <p:xfrm>
          <a:off x="4460875" y="3532188"/>
          <a:ext cx="2519363" cy="892175"/>
        </p:xfrm>
        <a:graphic>
          <a:graphicData uri="http://schemas.openxmlformats.org/presentationml/2006/ole">
            <mc:AlternateContent xmlns:mc="http://schemas.openxmlformats.org/markup-compatibility/2006">
              <mc:Choice xmlns:v="urn:schemas-microsoft-com:vml" Requires="v">
                <p:oleObj name="Equation" r:id="rId6" imgW="1256755" imgH="444307" progId="Equation.DSMT4">
                  <p:embed/>
                </p:oleObj>
              </mc:Choice>
              <mc:Fallback>
                <p:oleObj name="Equation" r:id="rId6" imgW="1256755" imgH="444307"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0875" y="3532188"/>
                        <a:ext cx="25193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 name="Object 5">
            <a:extLst>
              <a:ext uri="{FF2B5EF4-FFF2-40B4-BE49-F238E27FC236}">
                <a16:creationId xmlns:a16="http://schemas.microsoft.com/office/drawing/2014/main" id="{790CEA79-EDCE-B016-4610-57529A06639A}"/>
              </a:ext>
            </a:extLst>
          </p:cNvPr>
          <p:cNvGraphicFramePr>
            <a:graphicFrameLocks noChangeAspect="1"/>
          </p:cNvGraphicFramePr>
          <p:nvPr/>
        </p:nvGraphicFramePr>
        <p:xfrm>
          <a:off x="4460875" y="2057400"/>
          <a:ext cx="2519363" cy="882650"/>
        </p:xfrm>
        <a:graphic>
          <a:graphicData uri="http://schemas.openxmlformats.org/presentationml/2006/ole">
            <mc:AlternateContent xmlns:mc="http://schemas.openxmlformats.org/markup-compatibility/2006">
              <mc:Choice xmlns:v="urn:schemas-microsoft-com:vml" Requires="v">
                <p:oleObj name="Equation" r:id="rId8" imgW="1269449" imgH="444307" progId="Equation.DSMT4">
                  <p:embed/>
                </p:oleObj>
              </mc:Choice>
              <mc:Fallback>
                <p:oleObj name="Equation" r:id="rId8" imgW="1269449" imgH="444307"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0875" y="2057400"/>
                        <a:ext cx="2519363"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Line 7">
            <a:extLst>
              <a:ext uri="{FF2B5EF4-FFF2-40B4-BE49-F238E27FC236}">
                <a16:creationId xmlns:a16="http://schemas.microsoft.com/office/drawing/2014/main" id="{3B0EF785-EBDD-25A2-9676-A71916D9CBC6}"/>
              </a:ext>
            </a:extLst>
          </p:cNvPr>
          <p:cNvSpPr>
            <a:spLocks noChangeShapeType="1"/>
          </p:cNvSpPr>
          <p:nvPr/>
        </p:nvSpPr>
        <p:spPr bwMode="auto">
          <a:xfrm>
            <a:off x="2017713" y="1579563"/>
            <a:ext cx="0" cy="4746625"/>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lIns="0" rIns="0" anchor="ctr"/>
          <a:lstStyle/>
          <a:p>
            <a:endParaRPr lang="zh-TW" altLang="en-US"/>
          </a:p>
        </p:txBody>
      </p:sp>
      <p:sp>
        <p:nvSpPr>
          <p:cNvPr id="27" name="Line 8">
            <a:extLst>
              <a:ext uri="{FF2B5EF4-FFF2-40B4-BE49-F238E27FC236}">
                <a16:creationId xmlns:a16="http://schemas.microsoft.com/office/drawing/2014/main" id="{08E2FC9F-13BE-5D61-6FE3-A4315C8A9980}"/>
              </a:ext>
            </a:extLst>
          </p:cNvPr>
          <p:cNvSpPr>
            <a:spLocks noChangeShapeType="1"/>
          </p:cNvSpPr>
          <p:nvPr/>
        </p:nvSpPr>
        <p:spPr bwMode="auto">
          <a:xfrm>
            <a:off x="4040188" y="1604963"/>
            <a:ext cx="0" cy="474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rIns="0" anchor="ctr"/>
          <a:lstStyle/>
          <a:p>
            <a:endParaRPr lang="zh-TW" altLang="en-US"/>
          </a:p>
        </p:txBody>
      </p:sp>
      <p:sp>
        <p:nvSpPr>
          <p:cNvPr id="28" name="Line 9">
            <a:extLst>
              <a:ext uri="{FF2B5EF4-FFF2-40B4-BE49-F238E27FC236}">
                <a16:creationId xmlns:a16="http://schemas.microsoft.com/office/drawing/2014/main" id="{59D4C476-4796-61F3-A66D-E2EDC8CA7B84}"/>
              </a:ext>
            </a:extLst>
          </p:cNvPr>
          <p:cNvSpPr>
            <a:spLocks noChangeShapeType="1"/>
          </p:cNvSpPr>
          <p:nvPr/>
        </p:nvSpPr>
        <p:spPr bwMode="auto">
          <a:xfrm>
            <a:off x="2017713" y="2611438"/>
            <a:ext cx="19939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lIns="0" rIns="0" anchor="ctr"/>
          <a:lstStyle/>
          <a:p>
            <a:endParaRPr lang="zh-TW" altLang="en-US"/>
          </a:p>
        </p:txBody>
      </p:sp>
      <p:sp>
        <p:nvSpPr>
          <p:cNvPr id="29" name="Line 10">
            <a:extLst>
              <a:ext uri="{FF2B5EF4-FFF2-40B4-BE49-F238E27FC236}">
                <a16:creationId xmlns:a16="http://schemas.microsoft.com/office/drawing/2014/main" id="{DC8589F9-40F6-C4DC-7D57-6E3E174FB90B}"/>
              </a:ext>
            </a:extLst>
          </p:cNvPr>
          <p:cNvSpPr>
            <a:spLocks noChangeShapeType="1"/>
          </p:cNvSpPr>
          <p:nvPr/>
        </p:nvSpPr>
        <p:spPr bwMode="auto">
          <a:xfrm>
            <a:off x="2017713" y="4084638"/>
            <a:ext cx="19939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lIns="0" rIns="0" anchor="ctr"/>
          <a:lstStyle/>
          <a:p>
            <a:endParaRPr lang="zh-TW" altLang="en-US"/>
          </a:p>
        </p:txBody>
      </p:sp>
      <p:sp>
        <p:nvSpPr>
          <p:cNvPr id="30" name="Line 11">
            <a:extLst>
              <a:ext uri="{FF2B5EF4-FFF2-40B4-BE49-F238E27FC236}">
                <a16:creationId xmlns:a16="http://schemas.microsoft.com/office/drawing/2014/main" id="{A3E4DFD5-A18B-877A-B5D5-DE4338099256}"/>
              </a:ext>
            </a:extLst>
          </p:cNvPr>
          <p:cNvSpPr>
            <a:spLocks noChangeShapeType="1"/>
          </p:cNvSpPr>
          <p:nvPr/>
        </p:nvSpPr>
        <p:spPr bwMode="auto">
          <a:xfrm>
            <a:off x="2017713" y="5300663"/>
            <a:ext cx="19939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lIns="0" rIns="0" anchor="ctr"/>
          <a:lstStyle/>
          <a:p>
            <a:endParaRPr lang="zh-TW" altLang="en-US"/>
          </a:p>
        </p:txBody>
      </p:sp>
      <p:sp>
        <p:nvSpPr>
          <p:cNvPr id="31" name="Line 12">
            <a:extLst>
              <a:ext uri="{FF2B5EF4-FFF2-40B4-BE49-F238E27FC236}">
                <a16:creationId xmlns:a16="http://schemas.microsoft.com/office/drawing/2014/main" id="{62309870-03CE-6CEA-3DA5-43055D3C24CB}"/>
              </a:ext>
            </a:extLst>
          </p:cNvPr>
          <p:cNvSpPr>
            <a:spLocks noChangeShapeType="1"/>
          </p:cNvSpPr>
          <p:nvPr/>
        </p:nvSpPr>
        <p:spPr bwMode="auto">
          <a:xfrm>
            <a:off x="2017713" y="6119813"/>
            <a:ext cx="1993900" cy="0"/>
          </a:xfrm>
          <a:prstGeom prst="line">
            <a:avLst/>
          </a:prstGeom>
          <a:noFill/>
          <a:ln w="19050">
            <a:solidFill>
              <a:srgbClr val="990099"/>
            </a:solidFill>
            <a:round/>
            <a:headEnd/>
            <a:tailEnd/>
          </a:ln>
          <a:extLst>
            <a:ext uri="{909E8E84-426E-40DD-AFC4-6F175D3DCCD1}">
              <a14:hiddenFill xmlns:a14="http://schemas.microsoft.com/office/drawing/2010/main">
                <a:noFill/>
              </a14:hiddenFill>
            </a:ext>
          </a:extLst>
        </p:spPr>
        <p:txBody>
          <a:bodyPr wrap="none" lIns="0" rIns="0" anchor="ctr"/>
          <a:lstStyle/>
          <a:p>
            <a:endParaRPr lang="zh-TW" altLang="en-US"/>
          </a:p>
        </p:txBody>
      </p:sp>
      <p:sp>
        <p:nvSpPr>
          <p:cNvPr id="32" name="Line 13">
            <a:extLst>
              <a:ext uri="{FF2B5EF4-FFF2-40B4-BE49-F238E27FC236}">
                <a16:creationId xmlns:a16="http://schemas.microsoft.com/office/drawing/2014/main" id="{D3D04C95-E19D-75B5-5489-4D6402115EA0}"/>
              </a:ext>
            </a:extLst>
          </p:cNvPr>
          <p:cNvSpPr>
            <a:spLocks noChangeShapeType="1"/>
          </p:cNvSpPr>
          <p:nvPr/>
        </p:nvSpPr>
        <p:spPr bwMode="auto">
          <a:xfrm>
            <a:off x="2017713" y="6326188"/>
            <a:ext cx="2555875" cy="31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TW" altLang="en-US"/>
          </a:p>
        </p:txBody>
      </p:sp>
      <p:sp>
        <p:nvSpPr>
          <p:cNvPr id="33" name="Freeform 14">
            <a:extLst>
              <a:ext uri="{FF2B5EF4-FFF2-40B4-BE49-F238E27FC236}">
                <a16:creationId xmlns:a16="http://schemas.microsoft.com/office/drawing/2014/main" id="{FBE7D1F2-265C-0559-148C-A66051111531}"/>
              </a:ext>
            </a:extLst>
          </p:cNvPr>
          <p:cNvSpPr>
            <a:spLocks/>
          </p:cNvSpPr>
          <p:nvPr/>
        </p:nvSpPr>
        <p:spPr bwMode="auto">
          <a:xfrm>
            <a:off x="2017713" y="2062163"/>
            <a:ext cx="1993900" cy="1042987"/>
          </a:xfrm>
          <a:custGeom>
            <a:avLst/>
            <a:gdLst>
              <a:gd name="T0" fmla="*/ 0 w 1392"/>
              <a:gd name="T1" fmla="*/ 2147483646 h 728"/>
              <a:gd name="T2" fmla="*/ 2147483646 w 1392"/>
              <a:gd name="T3" fmla="*/ 2147483646 h 728"/>
              <a:gd name="T4" fmla="*/ 2147483646 w 1392"/>
              <a:gd name="T5" fmla="*/ 2147483646 h 728"/>
              <a:gd name="T6" fmla="*/ 2147483646 w 1392"/>
              <a:gd name="T7" fmla="*/ 2147483646 h 728"/>
              <a:gd name="T8" fmla="*/ 2147483646 w 1392"/>
              <a:gd name="T9" fmla="*/ 2147483646 h 728"/>
              <a:gd name="T10" fmla="*/ 2147483646 w 1392"/>
              <a:gd name="T11" fmla="*/ 2147483646 h 728"/>
              <a:gd name="T12" fmla="*/ 0 60000 65536"/>
              <a:gd name="T13" fmla="*/ 0 60000 65536"/>
              <a:gd name="T14" fmla="*/ 0 60000 65536"/>
              <a:gd name="T15" fmla="*/ 0 60000 65536"/>
              <a:gd name="T16" fmla="*/ 0 60000 65536"/>
              <a:gd name="T17" fmla="*/ 0 60000 65536"/>
              <a:gd name="T18" fmla="*/ 0 w 1392"/>
              <a:gd name="T19" fmla="*/ 0 h 728"/>
              <a:gd name="T20" fmla="*/ 1392 w 1392"/>
              <a:gd name="T21" fmla="*/ 728 h 728"/>
            </a:gdLst>
            <a:ahLst/>
            <a:cxnLst>
              <a:cxn ang="T12">
                <a:pos x="T0" y="T1"/>
              </a:cxn>
              <a:cxn ang="T13">
                <a:pos x="T2" y="T3"/>
              </a:cxn>
              <a:cxn ang="T14">
                <a:pos x="T4" y="T5"/>
              </a:cxn>
              <a:cxn ang="T15">
                <a:pos x="T6" y="T7"/>
              </a:cxn>
              <a:cxn ang="T16">
                <a:pos x="T8" y="T9"/>
              </a:cxn>
              <a:cxn ang="T17">
                <a:pos x="T10" y="T11"/>
              </a:cxn>
            </a:cxnLst>
            <a:rect l="T18" t="T19" r="T20" b="T21"/>
            <a:pathLst>
              <a:path w="1392" h="728">
                <a:moveTo>
                  <a:pt x="0" y="384"/>
                </a:moveTo>
                <a:cubicBezTo>
                  <a:pt x="76" y="192"/>
                  <a:pt x="152" y="0"/>
                  <a:pt x="240" y="48"/>
                </a:cubicBezTo>
                <a:cubicBezTo>
                  <a:pt x="328" y="96"/>
                  <a:pt x="424" y="672"/>
                  <a:pt x="528" y="672"/>
                </a:cubicBezTo>
                <a:cubicBezTo>
                  <a:pt x="632" y="672"/>
                  <a:pt x="760" y="48"/>
                  <a:pt x="864" y="48"/>
                </a:cubicBezTo>
                <a:cubicBezTo>
                  <a:pt x="968" y="48"/>
                  <a:pt x="1064" y="616"/>
                  <a:pt x="1152" y="672"/>
                </a:cubicBezTo>
                <a:cubicBezTo>
                  <a:pt x="1240" y="728"/>
                  <a:pt x="1352" y="432"/>
                  <a:pt x="1392" y="384"/>
                </a:cubicBezTo>
              </a:path>
            </a:pathLst>
          </a:custGeom>
          <a:noFill/>
          <a:ln w="28575" cmpd="sng">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lIns="0" rIns="0" anchor="ctr"/>
          <a:lstStyle/>
          <a:p>
            <a:endParaRPr lang="zh-TW" altLang="en-US"/>
          </a:p>
        </p:txBody>
      </p:sp>
      <p:sp>
        <p:nvSpPr>
          <p:cNvPr id="34" name="Freeform 15">
            <a:extLst>
              <a:ext uri="{FF2B5EF4-FFF2-40B4-BE49-F238E27FC236}">
                <a16:creationId xmlns:a16="http://schemas.microsoft.com/office/drawing/2014/main" id="{613A06BC-BE61-2E67-4FEA-4E30B365265A}"/>
              </a:ext>
            </a:extLst>
          </p:cNvPr>
          <p:cNvSpPr>
            <a:spLocks/>
          </p:cNvSpPr>
          <p:nvPr/>
        </p:nvSpPr>
        <p:spPr bwMode="auto">
          <a:xfrm>
            <a:off x="2017713" y="3795713"/>
            <a:ext cx="1993900" cy="552450"/>
          </a:xfrm>
          <a:custGeom>
            <a:avLst/>
            <a:gdLst>
              <a:gd name="T0" fmla="*/ 0 w 1392"/>
              <a:gd name="T1" fmla="*/ 2147483646 h 386"/>
              <a:gd name="T2" fmla="*/ 2147483646 w 1392"/>
              <a:gd name="T3" fmla="*/ 2147483646 h 386"/>
              <a:gd name="T4" fmla="*/ 2147483646 w 1392"/>
              <a:gd name="T5" fmla="*/ 2147483646 h 386"/>
              <a:gd name="T6" fmla="*/ 2147483646 w 1392"/>
              <a:gd name="T7" fmla="*/ 2147483646 h 386"/>
              <a:gd name="T8" fmla="*/ 2147483646 w 1392"/>
              <a:gd name="T9" fmla="*/ 2147483646 h 386"/>
              <a:gd name="T10" fmla="*/ 0 60000 65536"/>
              <a:gd name="T11" fmla="*/ 0 60000 65536"/>
              <a:gd name="T12" fmla="*/ 0 60000 65536"/>
              <a:gd name="T13" fmla="*/ 0 60000 65536"/>
              <a:gd name="T14" fmla="*/ 0 60000 65536"/>
              <a:gd name="T15" fmla="*/ 0 w 1392"/>
              <a:gd name="T16" fmla="*/ 0 h 386"/>
              <a:gd name="T17" fmla="*/ 1392 w 1392"/>
              <a:gd name="T18" fmla="*/ 386 h 386"/>
            </a:gdLst>
            <a:ahLst/>
            <a:cxnLst>
              <a:cxn ang="T10">
                <a:pos x="T0" y="T1"/>
              </a:cxn>
              <a:cxn ang="T11">
                <a:pos x="T2" y="T3"/>
              </a:cxn>
              <a:cxn ang="T12">
                <a:pos x="T4" y="T5"/>
              </a:cxn>
              <a:cxn ang="T13">
                <a:pos x="T6" y="T7"/>
              </a:cxn>
              <a:cxn ang="T14">
                <a:pos x="T8" y="T9"/>
              </a:cxn>
            </a:cxnLst>
            <a:rect l="T15" t="T16" r="T17" b="T18"/>
            <a:pathLst>
              <a:path w="1392" h="386">
                <a:moveTo>
                  <a:pt x="0" y="202"/>
                </a:moveTo>
                <a:cubicBezTo>
                  <a:pt x="42" y="173"/>
                  <a:pt x="139" y="0"/>
                  <a:pt x="254" y="30"/>
                </a:cubicBezTo>
                <a:cubicBezTo>
                  <a:pt x="369" y="60"/>
                  <a:pt x="542" y="376"/>
                  <a:pt x="693" y="381"/>
                </a:cubicBezTo>
                <a:cubicBezTo>
                  <a:pt x="844" y="386"/>
                  <a:pt x="1044" y="89"/>
                  <a:pt x="1161" y="59"/>
                </a:cubicBezTo>
                <a:cubicBezTo>
                  <a:pt x="1278" y="29"/>
                  <a:pt x="1344" y="172"/>
                  <a:pt x="1392" y="202"/>
                </a:cubicBezTo>
              </a:path>
            </a:pathLst>
          </a:custGeom>
          <a:noFill/>
          <a:ln w="28575" cmpd="sng">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lIns="0" rIns="0" anchor="ctr"/>
          <a:lstStyle/>
          <a:p>
            <a:endParaRPr lang="zh-TW" altLang="en-US"/>
          </a:p>
        </p:txBody>
      </p:sp>
      <p:sp>
        <p:nvSpPr>
          <p:cNvPr id="35" name="Freeform 16">
            <a:extLst>
              <a:ext uri="{FF2B5EF4-FFF2-40B4-BE49-F238E27FC236}">
                <a16:creationId xmlns:a16="http://schemas.microsoft.com/office/drawing/2014/main" id="{D372B861-3555-D356-E3CB-F0A4565D4BD1}"/>
              </a:ext>
            </a:extLst>
          </p:cNvPr>
          <p:cNvSpPr>
            <a:spLocks/>
          </p:cNvSpPr>
          <p:nvPr/>
        </p:nvSpPr>
        <p:spPr bwMode="auto">
          <a:xfrm>
            <a:off x="2017713" y="4956175"/>
            <a:ext cx="1993900" cy="611188"/>
          </a:xfrm>
          <a:custGeom>
            <a:avLst/>
            <a:gdLst>
              <a:gd name="T0" fmla="*/ 0 w 1392"/>
              <a:gd name="T1" fmla="*/ 2147483646 h 427"/>
              <a:gd name="T2" fmla="*/ 2147483646 w 1392"/>
              <a:gd name="T3" fmla="*/ 2147483646 h 427"/>
              <a:gd name="T4" fmla="*/ 2147483646 w 1392"/>
              <a:gd name="T5" fmla="*/ 2147483646 h 427"/>
              <a:gd name="T6" fmla="*/ 2147483646 w 1392"/>
              <a:gd name="T7" fmla="*/ 2147483646 h 427"/>
              <a:gd name="T8" fmla="*/ 0 60000 65536"/>
              <a:gd name="T9" fmla="*/ 0 60000 65536"/>
              <a:gd name="T10" fmla="*/ 0 60000 65536"/>
              <a:gd name="T11" fmla="*/ 0 60000 65536"/>
              <a:gd name="T12" fmla="*/ 0 w 1392"/>
              <a:gd name="T13" fmla="*/ 0 h 427"/>
              <a:gd name="T14" fmla="*/ 1392 w 1392"/>
              <a:gd name="T15" fmla="*/ 427 h 427"/>
            </a:gdLst>
            <a:ahLst/>
            <a:cxnLst>
              <a:cxn ang="T8">
                <a:pos x="T0" y="T1"/>
              </a:cxn>
              <a:cxn ang="T9">
                <a:pos x="T2" y="T3"/>
              </a:cxn>
              <a:cxn ang="T10">
                <a:pos x="T4" y="T5"/>
              </a:cxn>
              <a:cxn ang="T11">
                <a:pos x="T6" y="T7"/>
              </a:cxn>
            </a:cxnLst>
            <a:rect l="T12" t="T13" r="T14" b="T15"/>
            <a:pathLst>
              <a:path w="1392" h="427">
                <a:moveTo>
                  <a:pt x="0" y="210"/>
                </a:moveTo>
                <a:cubicBezTo>
                  <a:pt x="67" y="180"/>
                  <a:pt x="236" y="0"/>
                  <a:pt x="400" y="31"/>
                </a:cubicBezTo>
                <a:cubicBezTo>
                  <a:pt x="564" y="62"/>
                  <a:pt x="820" y="367"/>
                  <a:pt x="985" y="397"/>
                </a:cubicBezTo>
                <a:cubicBezTo>
                  <a:pt x="1150" y="427"/>
                  <a:pt x="1307" y="249"/>
                  <a:pt x="1392" y="210"/>
                </a:cubicBezTo>
              </a:path>
            </a:pathLst>
          </a:custGeom>
          <a:noFill/>
          <a:ln w="28575" cmpd="sng">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lIns="0" rIns="0" anchor="ctr"/>
          <a:lstStyle/>
          <a:p>
            <a:endParaRPr lang="zh-TW" altLang="en-US"/>
          </a:p>
        </p:txBody>
      </p:sp>
      <p:sp>
        <p:nvSpPr>
          <p:cNvPr id="36" name="Freeform 17">
            <a:extLst>
              <a:ext uri="{FF2B5EF4-FFF2-40B4-BE49-F238E27FC236}">
                <a16:creationId xmlns:a16="http://schemas.microsoft.com/office/drawing/2014/main" id="{F255AA6C-204E-92E5-09F1-DA5285C7BA36}"/>
              </a:ext>
            </a:extLst>
          </p:cNvPr>
          <p:cNvSpPr>
            <a:spLocks/>
          </p:cNvSpPr>
          <p:nvPr/>
        </p:nvSpPr>
        <p:spPr bwMode="auto">
          <a:xfrm>
            <a:off x="2017713" y="5843588"/>
            <a:ext cx="1993900" cy="276225"/>
          </a:xfrm>
          <a:custGeom>
            <a:avLst/>
            <a:gdLst>
              <a:gd name="T0" fmla="*/ 0 w 1392"/>
              <a:gd name="T1" fmla="*/ 2147483646 h 192"/>
              <a:gd name="T2" fmla="*/ 2147483646 w 1392"/>
              <a:gd name="T3" fmla="*/ 0 h 192"/>
              <a:gd name="T4" fmla="*/ 2147483646 w 1392"/>
              <a:gd name="T5" fmla="*/ 2147483646 h 192"/>
              <a:gd name="T6" fmla="*/ 0 60000 65536"/>
              <a:gd name="T7" fmla="*/ 0 60000 65536"/>
              <a:gd name="T8" fmla="*/ 0 60000 65536"/>
              <a:gd name="T9" fmla="*/ 0 w 1392"/>
              <a:gd name="T10" fmla="*/ 0 h 192"/>
              <a:gd name="T11" fmla="*/ 1392 w 1392"/>
              <a:gd name="T12" fmla="*/ 192 h 192"/>
            </a:gdLst>
            <a:ahLst/>
            <a:cxnLst>
              <a:cxn ang="T6">
                <a:pos x="T0" y="T1"/>
              </a:cxn>
              <a:cxn ang="T7">
                <a:pos x="T2" y="T3"/>
              </a:cxn>
              <a:cxn ang="T8">
                <a:pos x="T4" y="T5"/>
              </a:cxn>
            </a:cxnLst>
            <a:rect l="T9" t="T10" r="T11" b="T12"/>
            <a:pathLst>
              <a:path w="1392" h="192">
                <a:moveTo>
                  <a:pt x="0" y="192"/>
                </a:moveTo>
                <a:cubicBezTo>
                  <a:pt x="244" y="96"/>
                  <a:pt x="488" y="0"/>
                  <a:pt x="720" y="0"/>
                </a:cubicBezTo>
                <a:cubicBezTo>
                  <a:pt x="952" y="0"/>
                  <a:pt x="1172" y="96"/>
                  <a:pt x="1392" y="192"/>
                </a:cubicBezTo>
              </a:path>
            </a:pathLst>
          </a:custGeom>
          <a:noFill/>
          <a:ln w="28575" cmpd="sng">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lIns="0" rIns="0" anchor="ctr"/>
          <a:lstStyle/>
          <a:p>
            <a:endParaRPr lang="zh-TW" altLang="en-US"/>
          </a:p>
        </p:txBody>
      </p:sp>
      <p:graphicFrame>
        <p:nvGraphicFramePr>
          <p:cNvPr id="37" name="Object 18">
            <a:extLst>
              <a:ext uri="{FF2B5EF4-FFF2-40B4-BE49-F238E27FC236}">
                <a16:creationId xmlns:a16="http://schemas.microsoft.com/office/drawing/2014/main" id="{E89E767D-D820-6155-9DCC-FF1A235F70BA}"/>
              </a:ext>
            </a:extLst>
          </p:cNvPr>
          <p:cNvGraphicFramePr>
            <a:graphicFrameLocks noChangeAspect="1"/>
          </p:cNvGraphicFramePr>
          <p:nvPr/>
        </p:nvGraphicFramePr>
        <p:xfrm>
          <a:off x="2603500" y="1354138"/>
          <a:ext cx="755650" cy="482600"/>
        </p:xfrm>
        <a:graphic>
          <a:graphicData uri="http://schemas.openxmlformats.org/presentationml/2006/ole">
            <mc:AlternateContent xmlns:mc="http://schemas.openxmlformats.org/markup-compatibility/2006">
              <mc:Choice xmlns:v="urn:schemas-microsoft-com:vml" Requires="v">
                <p:oleObj name="Equation" r:id="rId10" imgW="381000" imgH="228600" progId="Equation.DSMT4">
                  <p:embed/>
                </p:oleObj>
              </mc:Choice>
              <mc:Fallback>
                <p:oleObj name="Equation" r:id="rId10" imgW="381000" imgH="228600"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03500" y="1354138"/>
                        <a:ext cx="7556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Text Box 19">
            <a:extLst>
              <a:ext uri="{FF2B5EF4-FFF2-40B4-BE49-F238E27FC236}">
                <a16:creationId xmlns:a16="http://schemas.microsoft.com/office/drawing/2014/main" id="{2C795477-5152-EA19-AD71-D03E16BC5DE9}"/>
              </a:ext>
            </a:extLst>
          </p:cNvPr>
          <p:cNvSpPr txBox="1">
            <a:spLocks noChangeArrowheads="1"/>
          </p:cNvSpPr>
          <p:nvPr/>
        </p:nvSpPr>
        <p:spPr bwMode="auto">
          <a:xfrm>
            <a:off x="1830388" y="6248400"/>
            <a:ext cx="179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800" b="1" i="1">
                <a:latin typeface="Times New Roman" panose="02020603050405020304" pitchFamily="18" charset="0"/>
                <a:ea typeface="微软雅黑" panose="020B0503020204020204" pitchFamily="34" charset="-122"/>
                <a:cs typeface="Times New Roman" panose="02020603050405020304" pitchFamily="18" charset="0"/>
              </a:rPr>
              <a:t>o</a:t>
            </a:r>
          </a:p>
        </p:txBody>
      </p:sp>
      <p:graphicFrame>
        <p:nvGraphicFramePr>
          <p:cNvPr id="39" name="Object 20">
            <a:extLst>
              <a:ext uri="{FF2B5EF4-FFF2-40B4-BE49-F238E27FC236}">
                <a16:creationId xmlns:a16="http://schemas.microsoft.com/office/drawing/2014/main" id="{F61F8283-7F9D-5511-40B7-DC03B913FD56}"/>
              </a:ext>
            </a:extLst>
          </p:cNvPr>
          <p:cNvGraphicFramePr>
            <a:graphicFrameLocks noChangeAspect="1"/>
          </p:cNvGraphicFramePr>
          <p:nvPr/>
        </p:nvGraphicFramePr>
        <p:xfrm>
          <a:off x="4508500" y="6361113"/>
          <a:ext cx="384175" cy="314325"/>
        </p:xfrm>
        <a:graphic>
          <a:graphicData uri="http://schemas.openxmlformats.org/presentationml/2006/ole">
            <mc:AlternateContent xmlns:mc="http://schemas.openxmlformats.org/markup-compatibility/2006">
              <mc:Choice xmlns:v="urn:schemas-microsoft-com:vml" Requires="v">
                <p:oleObj name="公式" r:id="rId12" imgW="355446" imgH="291973" progId="Equation.3">
                  <p:embed/>
                </p:oleObj>
              </mc:Choice>
              <mc:Fallback>
                <p:oleObj name="公式" r:id="rId12" imgW="355446" imgH="291973"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8500" y="6361113"/>
                        <a:ext cx="384175"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21">
            <a:extLst>
              <a:ext uri="{FF2B5EF4-FFF2-40B4-BE49-F238E27FC236}">
                <a16:creationId xmlns:a16="http://schemas.microsoft.com/office/drawing/2014/main" id="{63065725-0D44-3F13-250A-54C0D01EF5B6}"/>
              </a:ext>
            </a:extLst>
          </p:cNvPr>
          <p:cNvGraphicFramePr>
            <a:graphicFrameLocks noChangeAspect="1"/>
          </p:cNvGraphicFramePr>
          <p:nvPr/>
        </p:nvGraphicFramePr>
        <p:xfrm>
          <a:off x="3811588" y="6405563"/>
          <a:ext cx="352425" cy="306387"/>
        </p:xfrm>
        <a:graphic>
          <a:graphicData uri="http://schemas.openxmlformats.org/presentationml/2006/ole">
            <mc:AlternateContent xmlns:mc="http://schemas.openxmlformats.org/markup-compatibility/2006">
              <mc:Choice xmlns:v="urn:schemas-microsoft-com:vml" Requires="v">
                <p:oleObj name="公式" r:id="rId14" imgW="228600" imgH="241300" progId="Equation.3">
                  <p:embed/>
                </p:oleObj>
              </mc:Choice>
              <mc:Fallback>
                <p:oleObj name="公式" r:id="rId14" imgW="228600" imgH="24130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1588" y="6405563"/>
                        <a:ext cx="35242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23">
            <a:extLst>
              <a:ext uri="{FF2B5EF4-FFF2-40B4-BE49-F238E27FC236}">
                <a16:creationId xmlns:a16="http://schemas.microsoft.com/office/drawing/2014/main" id="{EC87BDB6-D10F-3E09-9582-7C038886702E}"/>
              </a:ext>
            </a:extLst>
          </p:cNvPr>
          <p:cNvGraphicFramePr>
            <a:graphicFrameLocks noChangeAspect="1"/>
          </p:cNvGraphicFramePr>
          <p:nvPr/>
        </p:nvGraphicFramePr>
        <p:xfrm>
          <a:off x="1554163" y="3851275"/>
          <a:ext cx="371475" cy="381000"/>
        </p:xfrm>
        <a:graphic>
          <a:graphicData uri="http://schemas.openxmlformats.org/presentationml/2006/ole">
            <mc:AlternateContent xmlns:mc="http://schemas.openxmlformats.org/markup-compatibility/2006">
              <mc:Choice xmlns:v="urn:schemas-microsoft-com:vml" Requires="v">
                <p:oleObj name="公式" r:id="rId16" imgW="393359" imgH="406048" progId="Equation.3">
                  <p:embed/>
                </p:oleObj>
              </mc:Choice>
              <mc:Fallback>
                <p:oleObj name="公式" r:id="rId16" imgW="393359" imgH="406048" progId="Equation.3">
                  <p:embed/>
                  <p:pic>
                    <p:nvPicPr>
                      <p:cNvPr id="0"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54163" y="3851275"/>
                        <a:ext cx="3714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24">
            <a:extLst>
              <a:ext uri="{FF2B5EF4-FFF2-40B4-BE49-F238E27FC236}">
                <a16:creationId xmlns:a16="http://schemas.microsoft.com/office/drawing/2014/main" id="{F4402E69-1412-609D-B294-82FCD9241872}"/>
              </a:ext>
            </a:extLst>
          </p:cNvPr>
          <p:cNvGraphicFramePr>
            <a:graphicFrameLocks noChangeAspect="1"/>
          </p:cNvGraphicFramePr>
          <p:nvPr/>
        </p:nvGraphicFramePr>
        <p:xfrm>
          <a:off x="1525588" y="5872163"/>
          <a:ext cx="360362" cy="381000"/>
        </p:xfrm>
        <a:graphic>
          <a:graphicData uri="http://schemas.openxmlformats.org/presentationml/2006/ole">
            <mc:AlternateContent xmlns:mc="http://schemas.openxmlformats.org/markup-compatibility/2006">
              <mc:Choice xmlns:v="urn:schemas-microsoft-com:vml" Requires="v">
                <p:oleObj name="公式" r:id="rId18" imgW="380835" imgH="406224" progId="Equation.3">
                  <p:embed/>
                </p:oleObj>
              </mc:Choice>
              <mc:Fallback>
                <p:oleObj name="公式" r:id="rId18" imgW="380835" imgH="406224" progId="Equation.3">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5588" y="5872163"/>
                        <a:ext cx="360362"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25">
            <a:extLst>
              <a:ext uri="{FF2B5EF4-FFF2-40B4-BE49-F238E27FC236}">
                <a16:creationId xmlns:a16="http://schemas.microsoft.com/office/drawing/2014/main" id="{AAF39DC0-314E-E0E4-C589-D1A41490C809}"/>
              </a:ext>
            </a:extLst>
          </p:cNvPr>
          <p:cNvGraphicFramePr>
            <a:graphicFrameLocks noChangeAspect="1"/>
          </p:cNvGraphicFramePr>
          <p:nvPr/>
        </p:nvGraphicFramePr>
        <p:xfrm>
          <a:off x="1535113" y="2389188"/>
          <a:ext cx="371475" cy="381000"/>
        </p:xfrm>
        <a:graphic>
          <a:graphicData uri="http://schemas.openxmlformats.org/presentationml/2006/ole">
            <mc:AlternateContent xmlns:mc="http://schemas.openxmlformats.org/markup-compatibility/2006">
              <mc:Choice xmlns:v="urn:schemas-microsoft-com:vml" Requires="v">
                <p:oleObj name="公式" r:id="rId20" imgW="393359" imgH="406048" progId="Equation.3">
                  <p:embed/>
                </p:oleObj>
              </mc:Choice>
              <mc:Fallback>
                <p:oleObj name="公式" r:id="rId20" imgW="393359" imgH="406048" progId="Equation.3">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35113" y="2389188"/>
                        <a:ext cx="3714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26">
            <a:extLst>
              <a:ext uri="{FF2B5EF4-FFF2-40B4-BE49-F238E27FC236}">
                <a16:creationId xmlns:a16="http://schemas.microsoft.com/office/drawing/2014/main" id="{BC693104-99FD-BBE6-3356-A460C21651D7}"/>
              </a:ext>
            </a:extLst>
          </p:cNvPr>
          <p:cNvGraphicFramePr>
            <a:graphicFrameLocks noChangeAspect="1"/>
          </p:cNvGraphicFramePr>
          <p:nvPr/>
        </p:nvGraphicFramePr>
        <p:xfrm>
          <a:off x="1535113" y="5033963"/>
          <a:ext cx="371475" cy="381000"/>
        </p:xfrm>
        <a:graphic>
          <a:graphicData uri="http://schemas.openxmlformats.org/presentationml/2006/ole">
            <mc:AlternateContent xmlns:mc="http://schemas.openxmlformats.org/markup-compatibility/2006">
              <mc:Choice xmlns:v="urn:schemas-microsoft-com:vml" Requires="v">
                <p:oleObj name="公式" r:id="rId22" imgW="393359" imgH="406048" progId="Equation.3">
                  <p:embed/>
                </p:oleObj>
              </mc:Choice>
              <mc:Fallback>
                <p:oleObj name="公式" r:id="rId22" imgW="393359" imgH="406048" progId="Equation.3">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35113" y="5033963"/>
                        <a:ext cx="3714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28">
            <a:extLst>
              <a:ext uri="{FF2B5EF4-FFF2-40B4-BE49-F238E27FC236}">
                <a16:creationId xmlns:a16="http://schemas.microsoft.com/office/drawing/2014/main" id="{D888FF36-1E48-02AB-0141-B96EC893AC75}"/>
              </a:ext>
            </a:extLst>
          </p:cNvPr>
          <p:cNvGraphicFramePr>
            <a:graphicFrameLocks noChangeAspect="1"/>
          </p:cNvGraphicFramePr>
          <p:nvPr/>
        </p:nvGraphicFramePr>
        <p:xfrm>
          <a:off x="2803525" y="3814763"/>
          <a:ext cx="550863" cy="284162"/>
        </p:xfrm>
        <a:graphic>
          <a:graphicData uri="http://schemas.openxmlformats.org/presentationml/2006/ole">
            <mc:AlternateContent xmlns:mc="http://schemas.openxmlformats.org/markup-compatibility/2006">
              <mc:Choice xmlns:v="urn:schemas-microsoft-com:vml" Requires="v">
                <p:oleObj name="Equation" r:id="rId24" imgW="342603" imgH="177646" progId="Equation.DSMT4">
                  <p:embed/>
                </p:oleObj>
              </mc:Choice>
              <mc:Fallback>
                <p:oleObj name="Equation" r:id="rId24" imgW="342603" imgH="177646" progId="Equation.DSMT4">
                  <p:embed/>
                  <p:pic>
                    <p:nvPicPr>
                      <p:cNvPr id="0" name="Object 2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03525" y="3814763"/>
                        <a:ext cx="550863"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30">
            <a:extLst>
              <a:ext uri="{FF2B5EF4-FFF2-40B4-BE49-F238E27FC236}">
                <a16:creationId xmlns:a16="http://schemas.microsoft.com/office/drawing/2014/main" id="{9F575DA8-8991-E602-3074-263B991B23E5}"/>
              </a:ext>
            </a:extLst>
          </p:cNvPr>
          <p:cNvGraphicFramePr>
            <a:graphicFrameLocks noChangeAspect="1"/>
          </p:cNvGraphicFramePr>
          <p:nvPr/>
        </p:nvGraphicFramePr>
        <p:xfrm>
          <a:off x="2782888" y="2312988"/>
          <a:ext cx="571500" cy="284162"/>
        </p:xfrm>
        <a:graphic>
          <a:graphicData uri="http://schemas.openxmlformats.org/presentationml/2006/ole">
            <mc:AlternateContent xmlns:mc="http://schemas.openxmlformats.org/markup-compatibility/2006">
              <mc:Choice xmlns:v="urn:schemas-microsoft-com:vml" Requires="v">
                <p:oleObj name="公式" r:id="rId26" imgW="355138" imgH="177569" progId="Equation.3">
                  <p:embed/>
                </p:oleObj>
              </mc:Choice>
              <mc:Fallback>
                <p:oleObj name="公式" r:id="rId26" imgW="355138" imgH="177569" progId="Equation.3">
                  <p:embed/>
                  <p:pic>
                    <p:nvPicPr>
                      <p:cNvPr id="0" name="Object 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782888" y="2312988"/>
                        <a:ext cx="571500"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32">
            <a:extLst>
              <a:ext uri="{FF2B5EF4-FFF2-40B4-BE49-F238E27FC236}">
                <a16:creationId xmlns:a16="http://schemas.microsoft.com/office/drawing/2014/main" id="{5F783F05-777C-FE86-380C-3AD48E591FF0}"/>
              </a:ext>
            </a:extLst>
          </p:cNvPr>
          <p:cNvGraphicFramePr>
            <a:graphicFrameLocks noChangeAspect="1"/>
          </p:cNvGraphicFramePr>
          <p:nvPr/>
        </p:nvGraphicFramePr>
        <p:xfrm>
          <a:off x="2897188" y="5002213"/>
          <a:ext cx="571500" cy="284162"/>
        </p:xfrm>
        <a:graphic>
          <a:graphicData uri="http://schemas.openxmlformats.org/presentationml/2006/ole">
            <mc:AlternateContent xmlns:mc="http://schemas.openxmlformats.org/markup-compatibility/2006">
              <mc:Choice xmlns:v="urn:schemas-microsoft-com:vml" Requires="v">
                <p:oleObj name="公式" r:id="rId28" imgW="355138" imgH="177569" progId="Equation.3">
                  <p:embed/>
                </p:oleObj>
              </mc:Choice>
              <mc:Fallback>
                <p:oleObj name="公式" r:id="rId28" imgW="355138" imgH="177569" progId="Equation.3">
                  <p:embed/>
                  <p:pic>
                    <p:nvPicPr>
                      <p:cNvPr id="0" name="Object 3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97188" y="5002213"/>
                        <a:ext cx="571500"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34">
            <a:extLst>
              <a:ext uri="{FF2B5EF4-FFF2-40B4-BE49-F238E27FC236}">
                <a16:creationId xmlns:a16="http://schemas.microsoft.com/office/drawing/2014/main" id="{B4E5BCDD-F2EB-1AE1-0362-981E8399E3F5}"/>
              </a:ext>
            </a:extLst>
          </p:cNvPr>
          <p:cNvGraphicFramePr>
            <a:graphicFrameLocks noChangeAspect="1"/>
          </p:cNvGraphicFramePr>
          <p:nvPr/>
        </p:nvGraphicFramePr>
        <p:xfrm>
          <a:off x="2820988" y="5872163"/>
          <a:ext cx="533400" cy="284162"/>
        </p:xfrm>
        <a:graphic>
          <a:graphicData uri="http://schemas.openxmlformats.org/presentationml/2006/ole">
            <mc:AlternateContent xmlns:mc="http://schemas.openxmlformats.org/markup-compatibility/2006">
              <mc:Choice xmlns:v="urn:schemas-microsoft-com:vml" Requires="v">
                <p:oleObj name="公式" r:id="rId30" imgW="329914" imgH="177646" progId="Equation.3">
                  <p:embed/>
                </p:oleObj>
              </mc:Choice>
              <mc:Fallback>
                <p:oleObj name="公式" r:id="rId30" imgW="329914" imgH="177646" progId="Equation.3">
                  <p:embed/>
                  <p:pic>
                    <p:nvPicPr>
                      <p:cNvPr id="0" name="Object 3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820988" y="5872163"/>
                        <a:ext cx="533400" cy="284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35">
            <a:extLst>
              <a:ext uri="{FF2B5EF4-FFF2-40B4-BE49-F238E27FC236}">
                <a16:creationId xmlns:a16="http://schemas.microsoft.com/office/drawing/2014/main" id="{F7FA5C01-F5AB-E1BF-B3DA-1AA4037D3A89}"/>
              </a:ext>
            </a:extLst>
          </p:cNvPr>
          <p:cNvSpPr txBox="1">
            <a:spLocks noChangeArrowheads="1"/>
          </p:cNvSpPr>
          <p:nvPr/>
        </p:nvSpPr>
        <p:spPr bwMode="auto">
          <a:xfrm>
            <a:off x="7172325" y="3803650"/>
            <a:ext cx="18351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1"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波函数</a:t>
            </a:r>
            <a:endParaRPr kumimoji="1"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algn="ctr">
              <a:spcBef>
                <a:spcPct val="0"/>
              </a:spcBef>
              <a:buFontTx/>
              <a:buNone/>
            </a:pPr>
            <a:r>
              <a:rPr kumimoji="1"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阱中的驻波</a:t>
            </a:r>
          </a:p>
        </p:txBody>
      </p:sp>
      <p:graphicFrame>
        <p:nvGraphicFramePr>
          <p:cNvPr id="51" name="Object 36">
            <a:extLst>
              <a:ext uri="{FF2B5EF4-FFF2-40B4-BE49-F238E27FC236}">
                <a16:creationId xmlns:a16="http://schemas.microsoft.com/office/drawing/2014/main" id="{BFAB37C0-85F3-C071-56EE-F674456DBA59}"/>
              </a:ext>
            </a:extLst>
          </p:cNvPr>
          <p:cNvGraphicFramePr>
            <a:graphicFrameLocks noChangeAspect="1"/>
          </p:cNvGraphicFramePr>
          <p:nvPr/>
        </p:nvGraphicFramePr>
        <p:xfrm>
          <a:off x="1460500" y="1450975"/>
          <a:ext cx="446088" cy="458788"/>
        </p:xfrm>
        <a:graphic>
          <a:graphicData uri="http://schemas.openxmlformats.org/presentationml/2006/ole">
            <mc:AlternateContent xmlns:mc="http://schemas.openxmlformats.org/markup-compatibility/2006">
              <mc:Choice xmlns:v="urn:schemas-microsoft-com:vml" Requires="v">
                <p:oleObj name="公式" r:id="rId32" imgW="418918" imgH="406224" progId="Equation.3">
                  <p:embed/>
                </p:oleObj>
              </mc:Choice>
              <mc:Fallback>
                <p:oleObj name="公式" r:id="rId32" imgW="418918" imgH="406224" progId="Equation.3">
                  <p:embed/>
                  <p:pic>
                    <p:nvPicPr>
                      <p:cNvPr id="0" name="Object 3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460500" y="1450975"/>
                        <a:ext cx="446088" cy="458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9" name="灯片编号占位符 3">
            <a:extLst>
              <a:ext uri="{FF2B5EF4-FFF2-40B4-BE49-F238E27FC236}">
                <a16:creationId xmlns:a16="http://schemas.microsoft.com/office/drawing/2014/main" id="{98279732-9195-4BAA-2BE8-613B04901E1F}"/>
              </a:ext>
            </a:extLst>
          </p:cNvPr>
          <p:cNvSpPr>
            <a:spLocks noGrp="1"/>
          </p:cNvSpPr>
          <p:nvPr>
            <p:ph type="sldNum" sz="quarter" idx="12"/>
          </p:nvPr>
        </p:nvSpPr>
        <p:spPr bwMode="auto">
          <a:xfrm>
            <a:off x="6902450" y="651986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E9CC855-A054-4739-8C09-19A732B67514}"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23</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 name="Object 1">
            <a:extLst>
              <a:ext uri="{FF2B5EF4-FFF2-40B4-BE49-F238E27FC236}">
                <a16:creationId xmlns:a16="http://schemas.microsoft.com/office/drawing/2014/main" id="{7777F752-61E0-8527-77C9-A699BDB31F8E}"/>
              </a:ext>
            </a:extLst>
          </p:cNvPr>
          <p:cNvGraphicFramePr>
            <a:graphicFrameLocks noChangeAspect="1"/>
          </p:cNvGraphicFramePr>
          <p:nvPr>
            <p:extLst>
              <p:ext uri="{D42A27DB-BD31-4B8C-83A1-F6EECF244321}">
                <p14:modId xmlns:p14="http://schemas.microsoft.com/office/powerpoint/2010/main" val="2007302223"/>
              </p:ext>
            </p:extLst>
          </p:nvPr>
        </p:nvGraphicFramePr>
        <p:xfrm>
          <a:off x="733425" y="539124"/>
          <a:ext cx="4159247" cy="779481"/>
        </p:xfrm>
        <a:graphic>
          <a:graphicData uri="http://schemas.openxmlformats.org/presentationml/2006/ole">
            <mc:AlternateContent xmlns:mc="http://schemas.openxmlformats.org/markup-compatibility/2006">
              <mc:Choice xmlns:v="urn:schemas-microsoft-com:vml" Requires="v">
                <p:oleObj name="Equation" r:id="rId34" imgW="6556523" imgH="1228639" progId="Equation.DSMT4">
                  <p:embed/>
                </p:oleObj>
              </mc:Choice>
              <mc:Fallback>
                <p:oleObj name="Equation" r:id="rId34" imgW="6556523" imgH="1228639" progId="Equation.DSMT4">
                  <p:embed/>
                  <p:pic>
                    <p:nvPicPr>
                      <p:cNvPr id="0" name=""/>
                      <p:cNvPicPr/>
                      <p:nvPr/>
                    </p:nvPicPr>
                    <p:blipFill>
                      <a:blip r:embed="rId35"/>
                      <a:stretch>
                        <a:fillRect/>
                      </a:stretch>
                    </p:blipFill>
                    <p:spPr>
                      <a:xfrm>
                        <a:off x="733425" y="539124"/>
                        <a:ext cx="4159247" cy="779481"/>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581DEA1F-F972-D999-A1AC-49F5591B6F83}"/>
              </a:ext>
            </a:extLst>
          </p:cNvPr>
          <p:cNvGraphicFramePr>
            <a:graphicFrameLocks noChangeAspect="1"/>
          </p:cNvGraphicFramePr>
          <p:nvPr>
            <p:extLst>
              <p:ext uri="{D42A27DB-BD31-4B8C-83A1-F6EECF244321}">
                <p14:modId xmlns:p14="http://schemas.microsoft.com/office/powerpoint/2010/main" val="949337544"/>
              </p:ext>
            </p:extLst>
          </p:nvPr>
        </p:nvGraphicFramePr>
        <p:xfrm>
          <a:off x="5220678" y="377043"/>
          <a:ext cx="3363543" cy="1011706"/>
        </p:xfrm>
        <a:graphic>
          <a:graphicData uri="http://schemas.openxmlformats.org/presentationml/2006/ole">
            <mc:AlternateContent xmlns:mc="http://schemas.openxmlformats.org/markup-compatibility/2006">
              <mc:Choice xmlns:v="urn:schemas-microsoft-com:vml" Requires="v">
                <p:oleObj name="Equation" r:id="rId36" imgW="4242795" imgH="1275867" progId="Equation.DSMT4">
                  <p:embed/>
                </p:oleObj>
              </mc:Choice>
              <mc:Fallback>
                <p:oleObj name="Equation" r:id="rId36" imgW="4242795" imgH="1275867" progId="Equation.DSMT4">
                  <p:embed/>
                  <p:pic>
                    <p:nvPicPr>
                      <p:cNvPr id="0" name=""/>
                      <p:cNvPicPr/>
                      <p:nvPr/>
                    </p:nvPicPr>
                    <p:blipFill>
                      <a:blip r:embed="rId37"/>
                      <a:stretch>
                        <a:fillRect/>
                      </a:stretch>
                    </p:blipFill>
                    <p:spPr>
                      <a:xfrm>
                        <a:off x="5220678" y="377043"/>
                        <a:ext cx="3363543" cy="1011706"/>
                      </a:xfrm>
                      <a:prstGeom prst="rect">
                        <a:avLst/>
                      </a:prstGeom>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499"/>
                                          </p:stCondLst>
                                        </p:cTn>
                                        <p:tgtEl>
                                          <p:spTgt spid="39"/>
                                        </p:tgtEl>
                                        <p:attrNameLst>
                                          <p:attrName>style.visibility</p:attrName>
                                        </p:attrNameLst>
                                      </p:cBhvr>
                                      <p:to>
                                        <p:strVal val="visible"/>
                                      </p:to>
                                    </p:set>
                                  </p:childTnLst>
                                </p:cTn>
                              </p:par>
                            </p:childTnLst>
                          </p:cTn>
                        </p:par>
                        <p:par>
                          <p:cTn id="14" fill="hold" nodeType="afterGroup">
                            <p:stCondLst>
                              <p:cond delay="1500"/>
                            </p:stCondLst>
                            <p:childTnLst>
                              <p:par>
                                <p:cTn id="15" presetID="22" presetClass="entr" presetSubtype="4"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down)">
                                      <p:cBhvr>
                                        <p:cTn id="17" dur="500"/>
                                        <p:tgtEl>
                                          <p:spTgt spid="26"/>
                                        </p:tgtEl>
                                      </p:cBhvr>
                                    </p:animEffect>
                                  </p:childTnLst>
                                </p:cTn>
                              </p:par>
                            </p:childTnLst>
                          </p:cTn>
                        </p:par>
                        <p:par>
                          <p:cTn id="18" fill="hold" nodeType="afterGroup">
                            <p:stCondLst>
                              <p:cond delay="2000"/>
                            </p:stCondLst>
                            <p:childTnLst>
                              <p:par>
                                <p:cTn id="19" presetID="1" presetClass="entr" presetSubtype="0" fill="hold" nodeType="afterEffect">
                                  <p:stCondLst>
                                    <p:cond delay="0"/>
                                  </p:stCondLst>
                                  <p:childTnLst>
                                    <p:set>
                                      <p:cBhvr>
                                        <p:cTn id="20" dur="1" fill="hold">
                                          <p:stCondLst>
                                            <p:cond delay="499"/>
                                          </p:stCondLst>
                                        </p:cTn>
                                        <p:tgtEl>
                                          <p:spTgt spid="37"/>
                                        </p:tgtEl>
                                        <p:attrNameLst>
                                          <p:attrName>style.visibility</p:attrName>
                                        </p:attrNameLst>
                                      </p:cBhvr>
                                      <p:to>
                                        <p:strVal val="visible"/>
                                      </p:to>
                                    </p:set>
                                  </p:childTnLst>
                                </p:cTn>
                              </p:par>
                            </p:childTnLst>
                          </p:cTn>
                        </p:par>
                        <p:par>
                          <p:cTn id="21" fill="hold" nodeType="afterGroup">
                            <p:stCondLst>
                              <p:cond delay="2500"/>
                            </p:stCondLst>
                            <p:childTnLst>
                              <p:par>
                                <p:cTn id="22" presetID="1" presetClass="entr" presetSubtype="0" fill="hold" nodeType="afterEffect">
                                  <p:stCondLst>
                                    <p:cond delay="0"/>
                                  </p:stCondLst>
                                  <p:childTnLst>
                                    <p:set>
                                      <p:cBhvr>
                                        <p:cTn id="23" dur="1" fill="hold">
                                          <p:stCondLst>
                                            <p:cond delay="499"/>
                                          </p:stCondLst>
                                        </p:cTn>
                                        <p:tgtEl>
                                          <p:spTgt spid="51"/>
                                        </p:tgtEl>
                                        <p:attrNameLst>
                                          <p:attrName>style.visibility</p:attrName>
                                        </p:attrNameLst>
                                      </p:cBhvr>
                                      <p:to>
                                        <p:strVal val="visible"/>
                                      </p:to>
                                    </p:set>
                                  </p:childTnLst>
                                </p:cTn>
                              </p:par>
                            </p:childTnLst>
                          </p:cTn>
                        </p:par>
                        <p:par>
                          <p:cTn id="24" fill="hold" nodeType="afterGroup">
                            <p:stCondLst>
                              <p:cond delay="3000"/>
                            </p:stCondLst>
                            <p:childTnLst>
                              <p:par>
                                <p:cTn id="25" presetID="22" presetClass="entr" presetSubtype="4"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par>
                          <p:cTn id="28" fill="hold" nodeType="afterGroup">
                            <p:stCondLst>
                              <p:cond delay="3500"/>
                            </p:stCondLst>
                            <p:childTnLst>
                              <p:par>
                                <p:cTn id="29" presetID="1" presetClass="entr" presetSubtype="0" fill="hold" nodeType="afterEffect">
                                  <p:stCondLst>
                                    <p:cond delay="0"/>
                                  </p:stCondLst>
                                  <p:childTnLst>
                                    <p:set>
                                      <p:cBhvr>
                                        <p:cTn id="30" dur="1" fill="hold">
                                          <p:stCondLst>
                                            <p:cond delay="499"/>
                                          </p:stCondLst>
                                        </p:cTn>
                                        <p:tgtEl>
                                          <p:spTgt spid="4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par>
                          <p:cTn id="36" fill="hold" nodeType="afterGroup">
                            <p:stCondLst>
                              <p:cond delay="500"/>
                            </p:stCondLst>
                            <p:childTnLst>
                              <p:par>
                                <p:cTn id="37" presetID="1" presetClass="entr" presetSubtype="0" fill="hold" nodeType="afterEffect">
                                  <p:stCondLst>
                                    <p:cond delay="0"/>
                                  </p:stCondLst>
                                  <p:childTnLst>
                                    <p:set>
                                      <p:cBhvr>
                                        <p:cTn id="38" dur="1" fill="hold">
                                          <p:stCondLst>
                                            <p:cond delay="499"/>
                                          </p:stCondLst>
                                        </p:cTn>
                                        <p:tgtEl>
                                          <p:spTgt spid="43"/>
                                        </p:tgtEl>
                                        <p:attrNameLst>
                                          <p:attrName>style.visibility</p:attrName>
                                        </p:attrNameLst>
                                      </p:cBhvr>
                                      <p:to>
                                        <p:strVal val="visible"/>
                                      </p:to>
                                    </p:set>
                                  </p:childTnLst>
                                </p:cTn>
                              </p:par>
                            </p:childTnLst>
                          </p:cTn>
                        </p:par>
                        <p:par>
                          <p:cTn id="39" fill="hold" nodeType="afterGroup">
                            <p:stCondLst>
                              <p:cond delay="1000"/>
                            </p:stCondLst>
                            <p:childTnLst>
                              <p:par>
                                <p:cTn id="40" presetID="22" presetClass="entr" presetSubtype="8" fill="hold" nodeType="after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left)">
                                      <p:cBhvr>
                                        <p:cTn id="42" dur="500"/>
                                        <p:tgtEl>
                                          <p:spTgt spid="30"/>
                                        </p:tgtEl>
                                      </p:cBhvr>
                                    </p:animEffect>
                                  </p:childTnLst>
                                </p:cTn>
                              </p:par>
                            </p:childTnLst>
                          </p:cTn>
                        </p:par>
                        <p:par>
                          <p:cTn id="43" fill="hold" nodeType="afterGroup">
                            <p:stCondLst>
                              <p:cond delay="1500"/>
                            </p:stCondLst>
                            <p:childTnLst>
                              <p:par>
                                <p:cTn id="44" presetID="1" presetClass="entr" presetSubtype="0" fill="hold" nodeType="afterEffect">
                                  <p:stCondLst>
                                    <p:cond delay="0"/>
                                  </p:stCondLst>
                                  <p:childTnLst>
                                    <p:set>
                                      <p:cBhvr>
                                        <p:cTn id="45" dur="1" fill="hold">
                                          <p:stCondLst>
                                            <p:cond delay="499"/>
                                          </p:stCondLst>
                                        </p:cTn>
                                        <p:tgtEl>
                                          <p:spTgt spid="45"/>
                                        </p:tgtEl>
                                        <p:attrNameLst>
                                          <p:attrName>style.visibility</p:attrName>
                                        </p:attrNameLst>
                                      </p:cBhvr>
                                      <p:to>
                                        <p:strVal val="visible"/>
                                      </p:to>
                                    </p:set>
                                  </p:childTnLst>
                                </p:cTn>
                              </p:par>
                            </p:childTnLst>
                          </p:cTn>
                        </p:par>
                        <p:par>
                          <p:cTn id="46" fill="hold" nodeType="afterGroup">
                            <p:stCondLst>
                              <p:cond delay="2000"/>
                            </p:stCondLst>
                            <p:childTnLst>
                              <p:par>
                                <p:cTn id="47" presetID="22" presetClass="entr" presetSubtype="8"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left)">
                                      <p:cBhvr>
                                        <p:cTn id="49" dur="500"/>
                                        <p:tgtEl>
                                          <p:spTgt spid="29"/>
                                        </p:tgtEl>
                                      </p:cBhvr>
                                    </p:animEffect>
                                  </p:childTnLst>
                                </p:cTn>
                              </p:par>
                            </p:childTnLst>
                          </p:cTn>
                        </p:par>
                        <p:par>
                          <p:cTn id="50" fill="hold" nodeType="afterGroup">
                            <p:stCondLst>
                              <p:cond delay="2500"/>
                            </p:stCondLst>
                            <p:childTnLst>
                              <p:par>
                                <p:cTn id="51" presetID="1" presetClass="entr" presetSubtype="0" fill="hold" nodeType="afterEffect">
                                  <p:stCondLst>
                                    <p:cond delay="0"/>
                                  </p:stCondLst>
                                  <p:childTnLst>
                                    <p:set>
                                      <p:cBhvr>
                                        <p:cTn id="52" dur="1" fill="hold">
                                          <p:stCondLst>
                                            <p:cond delay="499"/>
                                          </p:stCondLst>
                                        </p:cTn>
                                        <p:tgtEl>
                                          <p:spTgt spid="42"/>
                                        </p:tgtEl>
                                        <p:attrNameLst>
                                          <p:attrName>style.visibility</p:attrName>
                                        </p:attrNameLst>
                                      </p:cBhvr>
                                      <p:to>
                                        <p:strVal val="visible"/>
                                      </p:to>
                                    </p:set>
                                  </p:childTnLst>
                                </p:cTn>
                              </p:par>
                            </p:childTnLst>
                          </p:cTn>
                        </p:par>
                        <p:par>
                          <p:cTn id="53" fill="hold" nodeType="afterGroup">
                            <p:stCondLst>
                              <p:cond delay="3000"/>
                            </p:stCondLst>
                            <p:childTnLst>
                              <p:par>
                                <p:cTn id="54" presetID="22" presetClass="entr" presetSubtype="8" fill="hold" nodeType="after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wipe(left)">
                                      <p:cBhvr>
                                        <p:cTn id="56" dur="500"/>
                                        <p:tgtEl>
                                          <p:spTgt spid="28"/>
                                        </p:tgtEl>
                                      </p:cBhvr>
                                    </p:animEffect>
                                  </p:childTnLst>
                                </p:cTn>
                              </p:par>
                            </p:childTnLst>
                          </p:cTn>
                        </p:par>
                        <p:par>
                          <p:cTn id="57" fill="hold" nodeType="afterGroup">
                            <p:stCondLst>
                              <p:cond delay="3500"/>
                            </p:stCondLst>
                            <p:childTnLst>
                              <p:par>
                                <p:cTn id="58" presetID="1" presetClass="entr" presetSubtype="0" fill="hold" nodeType="afterEffect">
                                  <p:stCondLst>
                                    <p:cond delay="0"/>
                                  </p:stCondLst>
                                  <p:childTnLst>
                                    <p:set>
                                      <p:cBhvr>
                                        <p:cTn id="59" dur="1" fill="hold">
                                          <p:stCondLst>
                                            <p:cond delay="499"/>
                                          </p:stCondLst>
                                        </p:cTn>
                                        <p:tgtEl>
                                          <p:spTgt spid="44"/>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10" fill="hold" nodeType="clickEffect">
                                  <p:stCondLst>
                                    <p:cond delay="0"/>
                                  </p:stCondLst>
                                  <p:childTnLst>
                                    <p:set>
                                      <p:cBhvr>
                                        <p:cTn id="63" dur="1" fill="hold">
                                          <p:stCondLst>
                                            <p:cond delay="0"/>
                                          </p:stCondLst>
                                        </p:cTn>
                                        <p:tgtEl>
                                          <p:spTgt spid="49"/>
                                        </p:tgtEl>
                                        <p:attrNameLst>
                                          <p:attrName>style.visibility</p:attrName>
                                        </p:attrNameLst>
                                      </p:cBhvr>
                                      <p:to>
                                        <p:strVal val="visible"/>
                                      </p:to>
                                    </p:set>
                                    <p:anim calcmode="lin" valueType="num">
                                      <p:cBhvr>
                                        <p:cTn id="64" dur="500" fill="hold"/>
                                        <p:tgtEl>
                                          <p:spTgt spid="49"/>
                                        </p:tgtEl>
                                        <p:attrNameLst>
                                          <p:attrName>ppt_w</p:attrName>
                                        </p:attrNameLst>
                                      </p:cBhvr>
                                      <p:tavLst>
                                        <p:tav tm="0">
                                          <p:val>
                                            <p:fltVal val="0"/>
                                          </p:val>
                                        </p:tav>
                                        <p:tav tm="100000">
                                          <p:val>
                                            <p:strVal val="#ppt_w"/>
                                          </p:val>
                                        </p:tav>
                                      </p:tavLst>
                                    </p:anim>
                                    <p:anim calcmode="lin" valueType="num">
                                      <p:cBhvr>
                                        <p:cTn id="65" dur="500" fill="hold"/>
                                        <p:tgtEl>
                                          <p:spTgt spid="49"/>
                                        </p:tgtEl>
                                        <p:attrNameLst>
                                          <p:attrName>ppt_h</p:attrName>
                                        </p:attrNameLst>
                                      </p:cBhvr>
                                      <p:tavLst>
                                        <p:tav tm="0">
                                          <p:val>
                                            <p:strVal val="#ppt_h"/>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12" presetClass="entr" presetSubtype="4" fill="hold"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slide(fromBottom)">
                                      <p:cBhvr>
                                        <p:cTn id="70" dur="500"/>
                                        <p:tgtEl>
                                          <p:spTgt spid="21"/>
                                        </p:tgtEl>
                                      </p:cBhvr>
                                    </p:animEffect>
                                  </p:childTnLst>
                                </p:cTn>
                              </p:par>
                            </p:childTnLst>
                          </p:cTn>
                        </p:par>
                        <p:par>
                          <p:cTn id="71" fill="hold" nodeType="afterGroup">
                            <p:stCondLst>
                              <p:cond delay="500"/>
                            </p:stCondLst>
                            <p:childTnLst>
                              <p:par>
                                <p:cTn id="72" presetID="22" presetClass="entr" presetSubtype="8" fill="hold"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left)">
                                      <p:cBhvr>
                                        <p:cTn id="74" dur="500"/>
                                        <p:tgtEl>
                                          <p:spTgt spid="3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0" fill="hold" nodeType="clickEffect">
                                  <p:stCondLst>
                                    <p:cond delay="0"/>
                                  </p:stCondLst>
                                  <p:childTnLst>
                                    <p:set>
                                      <p:cBhvr>
                                        <p:cTn id="78" dur="1" fill="hold">
                                          <p:stCondLst>
                                            <p:cond delay="0"/>
                                          </p:stCondLst>
                                        </p:cTn>
                                        <p:tgtEl>
                                          <p:spTgt spid="48"/>
                                        </p:tgtEl>
                                        <p:attrNameLst>
                                          <p:attrName>style.visibility</p:attrName>
                                        </p:attrNameLst>
                                      </p:cBhvr>
                                      <p:to>
                                        <p:strVal val="visible"/>
                                      </p:to>
                                    </p:set>
                                    <p:anim calcmode="lin" valueType="num">
                                      <p:cBhvr>
                                        <p:cTn id="79" dur="500" fill="hold"/>
                                        <p:tgtEl>
                                          <p:spTgt spid="48"/>
                                        </p:tgtEl>
                                        <p:attrNameLst>
                                          <p:attrName>ppt_w</p:attrName>
                                        </p:attrNameLst>
                                      </p:cBhvr>
                                      <p:tavLst>
                                        <p:tav tm="0">
                                          <p:val>
                                            <p:fltVal val="0"/>
                                          </p:val>
                                        </p:tav>
                                        <p:tav tm="100000">
                                          <p:val>
                                            <p:strVal val="#ppt_w"/>
                                          </p:val>
                                        </p:tav>
                                      </p:tavLst>
                                    </p:anim>
                                    <p:anim calcmode="lin" valueType="num">
                                      <p:cBhvr>
                                        <p:cTn id="80" dur="500" fill="hold"/>
                                        <p:tgtEl>
                                          <p:spTgt spid="48"/>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5"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blinds(vertical)">
                                      <p:cBhvr>
                                        <p:cTn id="85" dur="500"/>
                                        <p:tgtEl>
                                          <p:spTgt spid="22"/>
                                        </p:tgtEl>
                                      </p:cBhvr>
                                    </p:animEffect>
                                  </p:childTnLst>
                                </p:cTn>
                              </p:par>
                            </p:childTnLst>
                          </p:cTn>
                        </p:par>
                        <p:par>
                          <p:cTn id="86" fill="hold" nodeType="afterGroup">
                            <p:stCondLst>
                              <p:cond delay="500"/>
                            </p:stCondLst>
                            <p:childTnLst>
                              <p:par>
                                <p:cTn id="87" presetID="22" presetClass="entr" presetSubtype="8" fill="hold" nodeType="after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left)">
                                      <p:cBhvr>
                                        <p:cTn id="89" dur="500"/>
                                        <p:tgtEl>
                                          <p:spTgt spid="35"/>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7" presetClass="entr" presetSubtype="10" fill="hold" nodeType="clickEffect">
                                  <p:stCondLst>
                                    <p:cond delay="0"/>
                                  </p:stCondLst>
                                  <p:childTnLst>
                                    <p:set>
                                      <p:cBhvr>
                                        <p:cTn id="93" dur="1" fill="hold">
                                          <p:stCondLst>
                                            <p:cond delay="0"/>
                                          </p:stCondLst>
                                        </p:cTn>
                                        <p:tgtEl>
                                          <p:spTgt spid="46"/>
                                        </p:tgtEl>
                                        <p:attrNameLst>
                                          <p:attrName>style.visibility</p:attrName>
                                        </p:attrNameLst>
                                      </p:cBhvr>
                                      <p:to>
                                        <p:strVal val="visible"/>
                                      </p:to>
                                    </p:set>
                                    <p:anim calcmode="lin" valueType="num">
                                      <p:cBhvr>
                                        <p:cTn id="94" dur="500" fill="hold"/>
                                        <p:tgtEl>
                                          <p:spTgt spid="46"/>
                                        </p:tgtEl>
                                        <p:attrNameLst>
                                          <p:attrName>ppt_w</p:attrName>
                                        </p:attrNameLst>
                                      </p:cBhvr>
                                      <p:tavLst>
                                        <p:tav tm="0">
                                          <p:val>
                                            <p:fltVal val="0"/>
                                          </p:val>
                                        </p:tav>
                                        <p:tav tm="100000">
                                          <p:val>
                                            <p:strVal val="#ppt_w"/>
                                          </p:val>
                                        </p:tav>
                                      </p:tavLst>
                                    </p:anim>
                                    <p:anim calcmode="lin" valueType="num">
                                      <p:cBhvr>
                                        <p:cTn id="95"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16" presetClass="entr" presetSubtype="21" fill="hold" nodeType="click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barn(inVertical)">
                                      <p:cBhvr>
                                        <p:cTn id="100" dur="500"/>
                                        <p:tgtEl>
                                          <p:spTgt spid="23"/>
                                        </p:tgtEl>
                                      </p:cBhvr>
                                    </p:animEffect>
                                  </p:childTnLst>
                                </p:cTn>
                              </p:par>
                            </p:childTnLst>
                          </p:cTn>
                        </p:par>
                        <p:par>
                          <p:cTn id="101" fill="hold" nodeType="afterGroup">
                            <p:stCondLst>
                              <p:cond delay="500"/>
                            </p:stCondLst>
                            <p:childTnLst>
                              <p:par>
                                <p:cTn id="102" presetID="22" presetClass="entr" presetSubtype="8"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left)">
                                      <p:cBhvr>
                                        <p:cTn id="104" dur="500"/>
                                        <p:tgtEl>
                                          <p:spTgt spid="34"/>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7" presetClass="entr" presetSubtype="10" fill="hold" nodeType="clickEffect">
                                  <p:stCondLst>
                                    <p:cond delay="0"/>
                                  </p:stCondLst>
                                  <p:childTnLst>
                                    <p:set>
                                      <p:cBhvr>
                                        <p:cTn id="108" dur="1" fill="hold">
                                          <p:stCondLst>
                                            <p:cond delay="0"/>
                                          </p:stCondLst>
                                        </p:cTn>
                                        <p:tgtEl>
                                          <p:spTgt spid="47"/>
                                        </p:tgtEl>
                                        <p:attrNameLst>
                                          <p:attrName>style.visibility</p:attrName>
                                        </p:attrNameLst>
                                      </p:cBhvr>
                                      <p:to>
                                        <p:strVal val="visible"/>
                                      </p:to>
                                    </p:set>
                                    <p:anim calcmode="lin" valueType="num">
                                      <p:cBhvr>
                                        <p:cTn id="109" dur="500" fill="hold"/>
                                        <p:tgtEl>
                                          <p:spTgt spid="47"/>
                                        </p:tgtEl>
                                        <p:attrNameLst>
                                          <p:attrName>ppt_w</p:attrName>
                                        </p:attrNameLst>
                                      </p:cBhvr>
                                      <p:tavLst>
                                        <p:tav tm="0">
                                          <p:val>
                                            <p:fltVal val="0"/>
                                          </p:val>
                                        </p:tav>
                                        <p:tav tm="100000">
                                          <p:val>
                                            <p:strVal val="#ppt_w"/>
                                          </p:val>
                                        </p:tav>
                                      </p:tavLst>
                                    </p:anim>
                                    <p:anim calcmode="lin" valueType="num">
                                      <p:cBhvr>
                                        <p:cTn id="110" dur="500" fill="hold"/>
                                        <p:tgtEl>
                                          <p:spTgt spid="47"/>
                                        </p:tgtEl>
                                        <p:attrNameLst>
                                          <p:attrName>ppt_h</p:attrName>
                                        </p:attrNameLst>
                                      </p:cBhvr>
                                      <p:tavLst>
                                        <p:tav tm="0">
                                          <p:val>
                                            <p:strVal val="#ppt_h"/>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7" presetClass="entr" presetSubtype="8"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anim calcmode="lin" valueType="num">
                                      <p:cBhvr>
                                        <p:cTn id="115" dur="500" fill="hold"/>
                                        <p:tgtEl>
                                          <p:spTgt spid="24"/>
                                        </p:tgtEl>
                                        <p:attrNameLst>
                                          <p:attrName>ppt_x</p:attrName>
                                        </p:attrNameLst>
                                      </p:cBhvr>
                                      <p:tavLst>
                                        <p:tav tm="0">
                                          <p:val>
                                            <p:strVal val="#ppt_x-#ppt_w/2"/>
                                          </p:val>
                                        </p:tav>
                                        <p:tav tm="100000">
                                          <p:val>
                                            <p:strVal val="#ppt_x"/>
                                          </p:val>
                                        </p:tav>
                                      </p:tavLst>
                                    </p:anim>
                                    <p:anim calcmode="lin" valueType="num">
                                      <p:cBhvr>
                                        <p:cTn id="116" dur="500" fill="hold"/>
                                        <p:tgtEl>
                                          <p:spTgt spid="24"/>
                                        </p:tgtEl>
                                        <p:attrNameLst>
                                          <p:attrName>ppt_y</p:attrName>
                                        </p:attrNameLst>
                                      </p:cBhvr>
                                      <p:tavLst>
                                        <p:tav tm="0">
                                          <p:val>
                                            <p:strVal val="#ppt_y"/>
                                          </p:val>
                                        </p:tav>
                                        <p:tav tm="100000">
                                          <p:val>
                                            <p:strVal val="#ppt_y"/>
                                          </p:val>
                                        </p:tav>
                                      </p:tavLst>
                                    </p:anim>
                                    <p:anim calcmode="lin" valueType="num">
                                      <p:cBhvr>
                                        <p:cTn id="117" dur="500" fill="hold"/>
                                        <p:tgtEl>
                                          <p:spTgt spid="24"/>
                                        </p:tgtEl>
                                        <p:attrNameLst>
                                          <p:attrName>ppt_w</p:attrName>
                                        </p:attrNameLst>
                                      </p:cBhvr>
                                      <p:tavLst>
                                        <p:tav tm="0">
                                          <p:val>
                                            <p:fltVal val="0"/>
                                          </p:val>
                                        </p:tav>
                                        <p:tav tm="100000">
                                          <p:val>
                                            <p:strVal val="#ppt_w"/>
                                          </p:val>
                                        </p:tav>
                                      </p:tavLst>
                                    </p:anim>
                                    <p:anim calcmode="lin" valueType="num">
                                      <p:cBhvr>
                                        <p:cTn id="118" dur="500" fill="hold"/>
                                        <p:tgtEl>
                                          <p:spTgt spid="24"/>
                                        </p:tgtEl>
                                        <p:attrNameLst>
                                          <p:attrName>ppt_h</p:attrName>
                                        </p:attrNameLst>
                                      </p:cBhvr>
                                      <p:tavLst>
                                        <p:tav tm="0">
                                          <p:val>
                                            <p:strVal val="#ppt_h"/>
                                          </p:val>
                                        </p:tav>
                                        <p:tav tm="100000">
                                          <p:val>
                                            <p:strVal val="#ppt_h"/>
                                          </p:val>
                                        </p:tav>
                                      </p:tavLst>
                                    </p:anim>
                                  </p:childTnLst>
                                </p:cTn>
                              </p:par>
                            </p:childTnLst>
                          </p:cTn>
                        </p:par>
                        <p:par>
                          <p:cTn id="119" fill="hold" nodeType="afterGroup">
                            <p:stCondLst>
                              <p:cond delay="500"/>
                            </p:stCondLst>
                            <p:childTnLst>
                              <p:par>
                                <p:cTn id="120" presetID="22" presetClass="entr" presetSubtype="8" fill="hold" nodeType="after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left)">
                                      <p:cBhvr>
                                        <p:cTn id="122" dur="500"/>
                                        <p:tgtEl>
                                          <p:spTgt spid="33"/>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2" presetClass="entr" presetSubtype="4" fill="hold" nodeType="clickEffect">
                                  <p:stCondLst>
                                    <p:cond delay="0"/>
                                  </p:stCondLst>
                                  <p:childTnLst>
                                    <p:set>
                                      <p:cBhvr>
                                        <p:cTn id="126" dur="1" fill="hold">
                                          <p:stCondLst>
                                            <p:cond delay="0"/>
                                          </p:stCondLst>
                                        </p:cTn>
                                        <p:tgtEl>
                                          <p:spTgt spid="20"/>
                                        </p:tgtEl>
                                        <p:attrNameLst>
                                          <p:attrName>style.visibility</p:attrName>
                                        </p:attrNameLst>
                                      </p:cBhvr>
                                      <p:to>
                                        <p:strVal val="visible"/>
                                      </p:to>
                                    </p:set>
                                    <p:animEffect transition="in" filter="slide(fromBottom)">
                                      <p:cBhvr>
                                        <p:cTn id="127" dur="500"/>
                                        <p:tgtEl>
                                          <p:spTgt spid="2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nodeType="clickEffect">
                                  <p:stCondLst>
                                    <p:cond delay="0"/>
                                  </p:stCondLst>
                                  <p:childTnLst>
                                    <p:set>
                                      <p:cBhvr>
                                        <p:cTn id="131" dur="1" fill="hold">
                                          <p:stCondLst>
                                            <p:cond delay="499"/>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8" grpId="0" autoUpdateAnimBg="0"/>
      <p:bldP spid="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2798FE9E-F56A-9BC2-5A6D-814825AC1064}"/>
              </a:ext>
            </a:extLst>
          </p:cNvPr>
          <p:cNvSpPr txBox="1">
            <a:spLocks noChangeArrowheads="1"/>
          </p:cNvSpPr>
          <p:nvPr/>
        </p:nvSpPr>
        <p:spPr bwMode="auto">
          <a:xfrm>
            <a:off x="431800" y="1484313"/>
            <a:ext cx="8280400"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设晶体为一平行六面体，其棱边分别沿三个基矢</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y</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和</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z</a:t>
            </a:r>
          </a:p>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方向，</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400" b="1" i="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y</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和</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z</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分别为沿</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y</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和</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kumimoji="1"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z</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方向金属的原胞数，那么，晶体中原胞的总数为：</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                             </a:t>
            </a:r>
            <a:endParaRPr kumimoji="1"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7891" name="Group 4">
            <a:extLst>
              <a:ext uri="{FF2B5EF4-FFF2-40B4-BE49-F238E27FC236}">
                <a16:creationId xmlns:a16="http://schemas.microsoft.com/office/drawing/2014/main" id="{350D3B99-1FFD-88D8-8205-A51F284A9E07}"/>
              </a:ext>
            </a:extLst>
          </p:cNvPr>
          <p:cNvGrpSpPr>
            <a:grpSpLocks/>
          </p:cNvGrpSpPr>
          <p:nvPr/>
        </p:nvGrpSpPr>
        <p:grpSpPr bwMode="auto">
          <a:xfrm>
            <a:off x="6948488" y="2420938"/>
            <a:ext cx="1944687" cy="1846262"/>
            <a:chOff x="4649" y="1253"/>
            <a:chExt cx="1080" cy="1088"/>
          </a:xfrm>
        </p:grpSpPr>
        <p:grpSp>
          <p:nvGrpSpPr>
            <p:cNvPr id="37901" name="Group 5">
              <a:extLst>
                <a:ext uri="{FF2B5EF4-FFF2-40B4-BE49-F238E27FC236}">
                  <a16:creationId xmlns:a16="http://schemas.microsoft.com/office/drawing/2014/main" id="{C1E4251B-6F3B-C57A-9F10-FFB4BA64DE66}"/>
                </a:ext>
              </a:extLst>
            </p:cNvPr>
            <p:cNvGrpSpPr>
              <a:grpSpLocks/>
            </p:cNvGrpSpPr>
            <p:nvPr/>
          </p:nvGrpSpPr>
          <p:grpSpPr bwMode="auto">
            <a:xfrm>
              <a:off x="4649" y="1253"/>
              <a:ext cx="844" cy="831"/>
              <a:chOff x="1093" y="922"/>
              <a:chExt cx="844" cy="831"/>
            </a:xfrm>
          </p:grpSpPr>
          <p:sp>
            <p:nvSpPr>
              <p:cNvPr id="37905" name="Rectangle 6">
                <a:extLst>
                  <a:ext uri="{FF2B5EF4-FFF2-40B4-BE49-F238E27FC236}">
                    <a16:creationId xmlns:a16="http://schemas.microsoft.com/office/drawing/2014/main" id="{B68FBB1A-1ADE-BEC9-717C-C744733300EE}"/>
                  </a:ext>
                </a:extLst>
              </p:cNvPr>
              <p:cNvSpPr>
                <a:spLocks noChangeArrowheads="1"/>
              </p:cNvSpPr>
              <p:nvPr/>
            </p:nvSpPr>
            <p:spPr bwMode="auto">
              <a:xfrm>
                <a:off x="1093" y="1125"/>
                <a:ext cx="636" cy="628"/>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06" name="AutoShape 7">
                <a:extLst>
                  <a:ext uri="{FF2B5EF4-FFF2-40B4-BE49-F238E27FC236}">
                    <a16:creationId xmlns:a16="http://schemas.microsoft.com/office/drawing/2014/main" id="{6B3D8359-9B4B-8DEE-8C00-5CF886FC8735}"/>
                  </a:ext>
                </a:extLst>
              </p:cNvPr>
              <p:cNvSpPr>
                <a:spLocks noChangeArrowheads="1"/>
              </p:cNvSpPr>
              <p:nvPr/>
            </p:nvSpPr>
            <p:spPr bwMode="auto">
              <a:xfrm>
                <a:off x="1099" y="922"/>
                <a:ext cx="837" cy="209"/>
              </a:xfrm>
              <a:prstGeom prst="parallelogram">
                <a:avLst>
                  <a:gd name="adj" fmla="val 100120"/>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07" name="Line 8">
                <a:extLst>
                  <a:ext uri="{FF2B5EF4-FFF2-40B4-BE49-F238E27FC236}">
                    <a16:creationId xmlns:a16="http://schemas.microsoft.com/office/drawing/2014/main" id="{2C407D0D-6E5A-C0BB-A61D-EA021B9DF6D8}"/>
                  </a:ext>
                </a:extLst>
              </p:cNvPr>
              <p:cNvSpPr>
                <a:spLocks noChangeShapeType="1"/>
              </p:cNvSpPr>
              <p:nvPr/>
            </p:nvSpPr>
            <p:spPr bwMode="auto">
              <a:xfrm>
                <a:off x="1935" y="927"/>
                <a:ext cx="0" cy="612"/>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7908" name="Line 9">
                <a:extLst>
                  <a:ext uri="{FF2B5EF4-FFF2-40B4-BE49-F238E27FC236}">
                    <a16:creationId xmlns:a16="http://schemas.microsoft.com/office/drawing/2014/main" id="{71F9E8A4-6A21-4C3C-59FC-6D95C390A6D7}"/>
                  </a:ext>
                </a:extLst>
              </p:cNvPr>
              <p:cNvSpPr>
                <a:spLocks noChangeShapeType="1"/>
              </p:cNvSpPr>
              <p:nvPr/>
            </p:nvSpPr>
            <p:spPr bwMode="auto">
              <a:xfrm flipV="1">
                <a:off x="1734" y="1541"/>
                <a:ext cx="203" cy="208"/>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7902" name="Text Box 10">
              <a:extLst>
                <a:ext uri="{FF2B5EF4-FFF2-40B4-BE49-F238E27FC236}">
                  <a16:creationId xmlns:a16="http://schemas.microsoft.com/office/drawing/2014/main" id="{37A50B52-9481-C9D6-48D0-1368720EB9DC}"/>
                </a:ext>
              </a:extLst>
            </p:cNvPr>
            <p:cNvSpPr txBox="1">
              <a:spLocks noChangeArrowheads="1"/>
            </p:cNvSpPr>
            <p:nvPr/>
          </p:nvSpPr>
          <p:spPr bwMode="auto">
            <a:xfrm>
              <a:off x="4785" y="2069"/>
              <a:ext cx="26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x</a:t>
              </a:r>
            </a:p>
          </p:txBody>
        </p:sp>
        <p:sp>
          <p:nvSpPr>
            <p:cNvPr id="37903" name="Text Box 11">
              <a:extLst>
                <a:ext uri="{FF2B5EF4-FFF2-40B4-BE49-F238E27FC236}">
                  <a16:creationId xmlns:a16="http://schemas.microsoft.com/office/drawing/2014/main" id="{92D3C574-87ED-3595-029D-9A11072CC5DB}"/>
                </a:ext>
              </a:extLst>
            </p:cNvPr>
            <p:cNvSpPr txBox="1">
              <a:spLocks noChangeArrowheads="1"/>
            </p:cNvSpPr>
            <p:nvPr/>
          </p:nvSpPr>
          <p:spPr bwMode="auto">
            <a:xfrm>
              <a:off x="5375" y="1872"/>
              <a:ext cx="35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y</a:t>
              </a:r>
            </a:p>
          </p:txBody>
        </p:sp>
        <p:sp>
          <p:nvSpPr>
            <p:cNvPr id="37904" name="Text Box 12">
              <a:extLst>
                <a:ext uri="{FF2B5EF4-FFF2-40B4-BE49-F238E27FC236}">
                  <a16:creationId xmlns:a16="http://schemas.microsoft.com/office/drawing/2014/main" id="{EBB7D049-777D-3115-8781-5E19D9CEC921}"/>
                </a:ext>
              </a:extLst>
            </p:cNvPr>
            <p:cNvSpPr txBox="1">
              <a:spLocks noChangeArrowheads="1"/>
            </p:cNvSpPr>
            <p:nvPr/>
          </p:nvSpPr>
          <p:spPr bwMode="auto">
            <a:xfrm>
              <a:off x="5021" y="1554"/>
              <a:ext cx="35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z</a:t>
              </a:r>
            </a:p>
          </p:txBody>
        </p:sp>
      </p:grpSp>
      <p:sp>
        <p:nvSpPr>
          <p:cNvPr id="37892" name="Rectangle 13">
            <a:extLst>
              <a:ext uri="{FF2B5EF4-FFF2-40B4-BE49-F238E27FC236}">
                <a16:creationId xmlns:a16="http://schemas.microsoft.com/office/drawing/2014/main" id="{ADBEBDD7-7B31-A3A4-2BBB-7D2AD35A28FB}"/>
              </a:ext>
            </a:extLst>
          </p:cNvPr>
          <p:cNvSpPr>
            <a:spLocks noChangeArrowheads="1"/>
          </p:cNvSpPr>
          <p:nvPr/>
        </p:nvSpPr>
        <p:spPr bwMode="auto">
          <a:xfrm>
            <a:off x="3530600" y="2738438"/>
            <a:ext cx="1840568" cy="55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40000"/>
              </a:lnSpc>
              <a:spcBef>
                <a:spcPct val="0"/>
              </a:spcBef>
              <a:buFontTx/>
              <a:buNone/>
            </a:pPr>
            <a:r>
              <a:rPr kumimoji="1"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aseline="-25000" dirty="0" err="1">
                <a:latin typeface="Times New Roman" panose="02020603050405020304" pitchFamily="18" charset="0"/>
                <a:ea typeface="微软雅黑" panose="020B0503020204020204" pitchFamily="34" charset="-122"/>
                <a:cs typeface="Times New Roman" panose="02020603050405020304" pitchFamily="18" charset="0"/>
              </a:rPr>
              <a:t>x</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rPr>
              <a:t>y</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N</a:t>
            </a:r>
            <a:r>
              <a:rPr kumimoji="1" lang="en-US" altLang="zh-CN" sz="2400" baseline="-25000" dirty="0" err="1">
                <a:latin typeface="Times New Roman" panose="02020603050405020304" pitchFamily="18" charset="0"/>
                <a:ea typeface="微软雅黑" panose="020B0503020204020204" pitchFamily="34" charset="-122"/>
                <a:cs typeface="Times New Roman" panose="02020603050405020304" pitchFamily="18" charset="0"/>
              </a:rPr>
              <a:t>z</a:t>
            </a:r>
            <a:endParaRPr kumimoji="1" lang="en-US" altLang="zh-CN" sz="2400" baseline="-250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37893" name="Object 2">
            <a:extLst>
              <a:ext uri="{FF2B5EF4-FFF2-40B4-BE49-F238E27FC236}">
                <a16:creationId xmlns:a16="http://schemas.microsoft.com/office/drawing/2014/main" id="{4E9C9C35-71F5-6C2A-DDDA-1A288E0801FA}"/>
              </a:ext>
            </a:extLst>
          </p:cNvPr>
          <p:cNvGraphicFramePr>
            <a:graphicFrameLocks/>
          </p:cNvGraphicFramePr>
          <p:nvPr/>
        </p:nvGraphicFramePr>
        <p:xfrm>
          <a:off x="2195513" y="3843338"/>
          <a:ext cx="1368425" cy="468312"/>
        </p:xfrm>
        <a:graphic>
          <a:graphicData uri="http://schemas.openxmlformats.org/presentationml/2006/ole">
            <mc:AlternateContent xmlns:mc="http://schemas.openxmlformats.org/markup-compatibility/2006">
              <mc:Choice xmlns:v="urn:schemas-microsoft-com:vml" Requires="v">
                <p:oleObj name="公式" r:id="rId2" imgW="660113" imgH="241195" progId="Equation.3">
                  <p:embed/>
                </p:oleObj>
              </mc:Choice>
              <mc:Fallback>
                <p:oleObj name="公式" r:id="rId2" imgW="660113" imgH="241195" progId="Equation.3">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3843338"/>
                        <a:ext cx="1368425"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4" name="Object 3">
            <a:extLst>
              <a:ext uri="{FF2B5EF4-FFF2-40B4-BE49-F238E27FC236}">
                <a16:creationId xmlns:a16="http://schemas.microsoft.com/office/drawing/2014/main" id="{F929E87B-56A9-640A-58DD-100345E587F8}"/>
              </a:ext>
            </a:extLst>
          </p:cNvPr>
          <p:cNvGraphicFramePr>
            <a:graphicFrameLocks/>
          </p:cNvGraphicFramePr>
          <p:nvPr/>
        </p:nvGraphicFramePr>
        <p:xfrm>
          <a:off x="2195513" y="4265613"/>
          <a:ext cx="1368425" cy="466725"/>
        </p:xfrm>
        <a:graphic>
          <a:graphicData uri="http://schemas.openxmlformats.org/presentationml/2006/ole">
            <mc:AlternateContent xmlns:mc="http://schemas.openxmlformats.org/markup-compatibility/2006">
              <mc:Choice xmlns:v="urn:schemas-microsoft-com:vml" Requires="v">
                <p:oleObj name="公式" r:id="rId4" imgW="634449" imgH="215713" progId="Equation.3">
                  <p:embed/>
                </p:oleObj>
              </mc:Choice>
              <mc:Fallback>
                <p:oleObj name="公式" r:id="rId4" imgW="634449" imgH="215713"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4265613"/>
                        <a:ext cx="13684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5" name="Object 4">
            <a:extLst>
              <a:ext uri="{FF2B5EF4-FFF2-40B4-BE49-F238E27FC236}">
                <a16:creationId xmlns:a16="http://schemas.microsoft.com/office/drawing/2014/main" id="{FB14C36C-E759-86B7-3C75-1455AE4C3E3F}"/>
              </a:ext>
            </a:extLst>
          </p:cNvPr>
          <p:cNvGraphicFramePr>
            <a:graphicFrameLocks/>
          </p:cNvGraphicFramePr>
          <p:nvPr/>
        </p:nvGraphicFramePr>
        <p:xfrm>
          <a:off x="2166938" y="3402013"/>
          <a:ext cx="1368425" cy="466725"/>
        </p:xfrm>
        <a:graphic>
          <a:graphicData uri="http://schemas.openxmlformats.org/presentationml/2006/ole">
            <mc:AlternateContent xmlns:mc="http://schemas.openxmlformats.org/markup-compatibility/2006">
              <mc:Choice xmlns:v="urn:schemas-microsoft-com:vml" Requires="v">
                <p:oleObj name="公式" r:id="rId6" imgW="647700" imgH="228600" progId="Equation.3">
                  <p:embed/>
                </p:oleObj>
              </mc:Choice>
              <mc:Fallback>
                <p:oleObj name="公式" r:id="rId6" imgW="647700" imgH="2286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6938" y="3402013"/>
                        <a:ext cx="13684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8193" name="Text Box 33">
            <a:extLst>
              <a:ext uri="{FF2B5EF4-FFF2-40B4-BE49-F238E27FC236}">
                <a16:creationId xmlns:a16="http://schemas.microsoft.com/office/drawing/2014/main" id="{3D0B44C0-C0EF-E0C5-30C8-BA33E328A4A8}"/>
              </a:ext>
            </a:extLst>
          </p:cNvPr>
          <p:cNvSpPr txBox="1">
            <a:spLocks noChangeArrowheads="1"/>
          </p:cNvSpPr>
          <p:nvPr/>
        </p:nvSpPr>
        <p:spPr bwMode="auto">
          <a:xfrm>
            <a:off x="431800" y="5068888"/>
            <a:ext cx="7416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周期性边界条件（波恩</a:t>
            </a:r>
            <a:r>
              <a:rPr lang="en-US" altLang="zh-CN"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卡门条件）：</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7897" name="Text Box 34">
            <a:extLst>
              <a:ext uri="{FF2B5EF4-FFF2-40B4-BE49-F238E27FC236}">
                <a16:creationId xmlns:a16="http://schemas.microsoft.com/office/drawing/2014/main" id="{AA0BA279-5B63-8BD7-3EB5-100D6595D4D5}"/>
              </a:ext>
            </a:extLst>
          </p:cNvPr>
          <p:cNvSpPr txBox="1">
            <a:spLocks noChangeArrowheads="1"/>
          </p:cNvSpPr>
          <p:nvPr/>
        </p:nvSpPr>
        <p:spPr bwMode="auto">
          <a:xfrm>
            <a:off x="522288" y="476250"/>
            <a:ext cx="8099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周期性边界条件（波恩</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卡门条件）</a:t>
            </a:r>
          </a:p>
        </p:txBody>
      </p:sp>
      <p:sp>
        <p:nvSpPr>
          <p:cNvPr id="988195" name="Text Box 35">
            <a:extLst>
              <a:ext uri="{FF2B5EF4-FFF2-40B4-BE49-F238E27FC236}">
                <a16:creationId xmlns:a16="http://schemas.microsoft.com/office/drawing/2014/main" id="{65609F29-3886-331C-9C96-656303252FD7}"/>
              </a:ext>
            </a:extLst>
          </p:cNvPr>
          <p:cNvSpPr txBox="1">
            <a:spLocks noChangeArrowheads="1"/>
          </p:cNvSpPr>
          <p:nvPr/>
        </p:nvSpPr>
        <p:spPr bwMode="auto">
          <a:xfrm>
            <a:off x="800100" y="5524500"/>
            <a:ext cx="7543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k</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r</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sz="2400"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k</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r</a:t>
            </a:r>
            <a:r>
              <a:rPr kumimoji="1" lang="en-US" altLang="zh-CN" sz="2400"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t>
            </a:r>
            <a:r>
              <a:rPr kumimoji="1"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kumimoji="1"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i="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t>
            </a: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y</a:t>
            </a:r>
            <a:r>
              <a:rPr kumimoji="1" lang="en-US" altLang="zh-CN"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z</a:t>
            </a:r>
          </a:p>
        </p:txBody>
      </p:sp>
      <p:sp>
        <p:nvSpPr>
          <p:cNvPr id="37899" name="灯片编号占位符 20">
            <a:extLst>
              <a:ext uri="{FF2B5EF4-FFF2-40B4-BE49-F238E27FC236}">
                <a16:creationId xmlns:a16="http://schemas.microsoft.com/office/drawing/2014/main" id="{0517B802-A7D2-EA79-4419-C1B9E7BC16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6ED1892-801A-4481-B000-B0FEE9C4177F}"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900" name="文本框 1">
            <a:extLst>
              <a:ext uri="{FF2B5EF4-FFF2-40B4-BE49-F238E27FC236}">
                <a16:creationId xmlns:a16="http://schemas.microsoft.com/office/drawing/2014/main" id="{6348D8BF-BD2F-8710-6987-015572E47928}"/>
              </a:ext>
            </a:extLst>
          </p:cNvPr>
          <p:cNvSpPr txBox="1">
            <a:spLocks noChangeArrowheads="1"/>
          </p:cNvSpPr>
          <p:nvPr/>
        </p:nvSpPr>
        <p:spPr bwMode="auto">
          <a:xfrm>
            <a:off x="461963" y="3416300"/>
            <a:ext cx="172402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晶体的边长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88193"/>
                                        </p:tgtEl>
                                        <p:attrNameLst>
                                          <p:attrName>style.visibility</p:attrName>
                                        </p:attrNameLst>
                                      </p:cBhvr>
                                      <p:to>
                                        <p:strVal val="visible"/>
                                      </p:to>
                                    </p:set>
                                    <p:animEffect transition="in" filter="dissolve">
                                      <p:cBhvr>
                                        <p:cTn id="7" dur="500"/>
                                        <p:tgtEl>
                                          <p:spTgt spid="9881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88195"/>
                                        </p:tgtEl>
                                        <p:attrNameLst>
                                          <p:attrName>style.visibility</p:attrName>
                                        </p:attrNameLst>
                                      </p:cBhvr>
                                      <p:to>
                                        <p:strVal val="visible"/>
                                      </p:to>
                                    </p:set>
                                    <p:animEffect transition="in" filter="dissolve">
                                      <p:cBhvr>
                                        <p:cTn id="12" dur="500"/>
                                        <p:tgtEl>
                                          <p:spTgt spid="98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8193" grpId="0"/>
      <p:bldP spid="98819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37616A6A-25C5-7A96-B289-A0625F7931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DC9F8DC-48CB-4560-985E-84D07B42C547}"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15" name="Text Box 34">
            <a:extLst>
              <a:ext uri="{FF2B5EF4-FFF2-40B4-BE49-F238E27FC236}">
                <a16:creationId xmlns:a16="http://schemas.microsoft.com/office/drawing/2014/main" id="{6334678C-6BA4-E1F0-2ABD-942915A164DA}"/>
              </a:ext>
            </a:extLst>
          </p:cNvPr>
          <p:cNvSpPr txBox="1">
            <a:spLocks noChangeArrowheads="1"/>
          </p:cNvSpPr>
          <p:nvPr/>
        </p:nvSpPr>
        <p:spPr bwMode="auto">
          <a:xfrm>
            <a:off x="522288" y="476250"/>
            <a:ext cx="80994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周期性边界条件（波恩</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卡门条件）</a:t>
            </a:r>
          </a:p>
        </p:txBody>
      </p:sp>
      <p:grpSp>
        <p:nvGrpSpPr>
          <p:cNvPr id="38916" name="Group 4">
            <a:extLst>
              <a:ext uri="{FF2B5EF4-FFF2-40B4-BE49-F238E27FC236}">
                <a16:creationId xmlns:a16="http://schemas.microsoft.com/office/drawing/2014/main" id="{7CC78372-8D19-CB7B-6FCB-ABD261D4ADD5}"/>
              </a:ext>
            </a:extLst>
          </p:cNvPr>
          <p:cNvGrpSpPr>
            <a:grpSpLocks/>
          </p:cNvGrpSpPr>
          <p:nvPr/>
        </p:nvGrpSpPr>
        <p:grpSpPr bwMode="auto">
          <a:xfrm>
            <a:off x="2844800" y="1508125"/>
            <a:ext cx="1944688" cy="1846263"/>
            <a:chOff x="4649" y="1253"/>
            <a:chExt cx="1080" cy="1088"/>
          </a:xfrm>
        </p:grpSpPr>
        <p:grpSp>
          <p:nvGrpSpPr>
            <p:cNvPr id="38959" name="Group 5">
              <a:extLst>
                <a:ext uri="{FF2B5EF4-FFF2-40B4-BE49-F238E27FC236}">
                  <a16:creationId xmlns:a16="http://schemas.microsoft.com/office/drawing/2014/main" id="{5C0F425F-D5D4-7EE9-345B-AA055394DB39}"/>
                </a:ext>
              </a:extLst>
            </p:cNvPr>
            <p:cNvGrpSpPr>
              <a:grpSpLocks/>
            </p:cNvGrpSpPr>
            <p:nvPr/>
          </p:nvGrpSpPr>
          <p:grpSpPr bwMode="auto">
            <a:xfrm>
              <a:off x="4649" y="1253"/>
              <a:ext cx="844" cy="831"/>
              <a:chOff x="1093" y="922"/>
              <a:chExt cx="844" cy="831"/>
            </a:xfrm>
          </p:grpSpPr>
          <p:sp>
            <p:nvSpPr>
              <p:cNvPr id="38963" name="Rectangle 6">
                <a:extLst>
                  <a:ext uri="{FF2B5EF4-FFF2-40B4-BE49-F238E27FC236}">
                    <a16:creationId xmlns:a16="http://schemas.microsoft.com/office/drawing/2014/main" id="{88A67E8D-4D35-0725-2D5B-EE52992FB0BD}"/>
                  </a:ext>
                </a:extLst>
              </p:cNvPr>
              <p:cNvSpPr>
                <a:spLocks noChangeArrowheads="1"/>
              </p:cNvSpPr>
              <p:nvPr/>
            </p:nvSpPr>
            <p:spPr bwMode="auto">
              <a:xfrm>
                <a:off x="1093" y="1125"/>
                <a:ext cx="636" cy="628"/>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64" name="AutoShape 7">
                <a:extLst>
                  <a:ext uri="{FF2B5EF4-FFF2-40B4-BE49-F238E27FC236}">
                    <a16:creationId xmlns:a16="http://schemas.microsoft.com/office/drawing/2014/main" id="{505EE6ED-CBD0-929F-4BAA-6DF9C598C27F}"/>
                  </a:ext>
                </a:extLst>
              </p:cNvPr>
              <p:cNvSpPr>
                <a:spLocks noChangeArrowheads="1"/>
              </p:cNvSpPr>
              <p:nvPr/>
            </p:nvSpPr>
            <p:spPr bwMode="auto">
              <a:xfrm>
                <a:off x="1099" y="922"/>
                <a:ext cx="837" cy="209"/>
              </a:xfrm>
              <a:prstGeom prst="parallelogram">
                <a:avLst>
                  <a:gd name="adj" fmla="val 100120"/>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65" name="Line 8">
                <a:extLst>
                  <a:ext uri="{FF2B5EF4-FFF2-40B4-BE49-F238E27FC236}">
                    <a16:creationId xmlns:a16="http://schemas.microsoft.com/office/drawing/2014/main" id="{EA045808-C81E-F80C-5A3E-B790379AA16A}"/>
                  </a:ext>
                </a:extLst>
              </p:cNvPr>
              <p:cNvSpPr>
                <a:spLocks noChangeShapeType="1"/>
              </p:cNvSpPr>
              <p:nvPr/>
            </p:nvSpPr>
            <p:spPr bwMode="auto">
              <a:xfrm>
                <a:off x="1935" y="927"/>
                <a:ext cx="0" cy="612"/>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8966" name="Line 9">
                <a:extLst>
                  <a:ext uri="{FF2B5EF4-FFF2-40B4-BE49-F238E27FC236}">
                    <a16:creationId xmlns:a16="http://schemas.microsoft.com/office/drawing/2014/main" id="{03F3083C-6978-7297-5644-5C6EC755706B}"/>
                  </a:ext>
                </a:extLst>
              </p:cNvPr>
              <p:cNvSpPr>
                <a:spLocks noChangeShapeType="1"/>
              </p:cNvSpPr>
              <p:nvPr/>
            </p:nvSpPr>
            <p:spPr bwMode="auto">
              <a:xfrm flipV="1">
                <a:off x="1734" y="1541"/>
                <a:ext cx="203" cy="208"/>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8960" name="Text Box 10">
              <a:extLst>
                <a:ext uri="{FF2B5EF4-FFF2-40B4-BE49-F238E27FC236}">
                  <a16:creationId xmlns:a16="http://schemas.microsoft.com/office/drawing/2014/main" id="{DA483C9B-7E79-CF75-277F-AEEF0EA3148B}"/>
                </a:ext>
              </a:extLst>
            </p:cNvPr>
            <p:cNvSpPr txBox="1">
              <a:spLocks noChangeArrowheads="1"/>
            </p:cNvSpPr>
            <p:nvPr/>
          </p:nvSpPr>
          <p:spPr bwMode="auto">
            <a:xfrm>
              <a:off x="4785" y="2069"/>
              <a:ext cx="26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x</a:t>
              </a:r>
            </a:p>
          </p:txBody>
        </p:sp>
        <p:sp>
          <p:nvSpPr>
            <p:cNvPr id="38961" name="Text Box 11">
              <a:extLst>
                <a:ext uri="{FF2B5EF4-FFF2-40B4-BE49-F238E27FC236}">
                  <a16:creationId xmlns:a16="http://schemas.microsoft.com/office/drawing/2014/main" id="{CBB7D332-9A52-2530-2E29-0B1E256DB0BC}"/>
                </a:ext>
              </a:extLst>
            </p:cNvPr>
            <p:cNvSpPr txBox="1">
              <a:spLocks noChangeArrowheads="1"/>
            </p:cNvSpPr>
            <p:nvPr/>
          </p:nvSpPr>
          <p:spPr bwMode="auto">
            <a:xfrm>
              <a:off x="5375" y="1872"/>
              <a:ext cx="35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y</a:t>
              </a:r>
            </a:p>
          </p:txBody>
        </p:sp>
        <p:sp>
          <p:nvSpPr>
            <p:cNvPr id="38962" name="Text Box 12">
              <a:extLst>
                <a:ext uri="{FF2B5EF4-FFF2-40B4-BE49-F238E27FC236}">
                  <a16:creationId xmlns:a16="http://schemas.microsoft.com/office/drawing/2014/main" id="{2A97274F-3696-F756-7C3F-7F598B02D557}"/>
                </a:ext>
              </a:extLst>
            </p:cNvPr>
            <p:cNvSpPr txBox="1">
              <a:spLocks noChangeArrowheads="1"/>
            </p:cNvSpPr>
            <p:nvPr/>
          </p:nvSpPr>
          <p:spPr bwMode="auto">
            <a:xfrm>
              <a:off x="5021" y="1554"/>
              <a:ext cx="35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z</a:t>
              </a:r>
            </a:p>
          </p:txBody>
        </p:sp>
      </p:grpSp>
      <p:grpSp>
        <p:nvGrpSpPr>
          <p:cNvPr id="38917" name="Group 5">
            <a:extLst>
              <a:ext uri="{FF2B5EF4-FFF2-40B4-BE49-F238E27FC236}">
                <a16:creationId xmlns:a16="http://schemas.microsoft.com/office/drawing/2014/main" id="{1C8A22B2-C6A9-57C3-30AA-C9D1579742C5}"/>
              </a:ext>
            </a:extLst>
          </p:cNvPr>
          <p:cNvGrpSpPr>
            <a:grpSpLocks/>
          </p:cNvGrpSpPr>
          <p:nvPr/>
        </p:nvGrpSpPr>
        <p:grpSpPr bwMode="auto">
          <a:xfrm>
            <a:off x="3997325" y="1509713"/>
            <a:ext cx="1519238" cy="1411287"/>
            <a:chOff x="1093" y="922"/>
            <a:chExt cx="844" cy="831"/>
          </a:xfrm>
        </p:grpSpPr>
        <p:sp>
          <p:nvSpPr>
            <p:cNvPr id="38955" name="Rectangle 6">
              <a:extLst>
                <a:ext uri="{FF2B5EF4-FFF2-40B4-BE49-F238E27FC236}">
                  <a16:creationId xmlns:a16="http://schemas.microsoft.com/office/drawing/2014/main" id="{3FCAE689-39B2-7F97-1FF0-FC54C114114A}"/>
                </a:ext>
              </a:extLst>
            </p:cNvPr>
            <p:cNvSpPr>
              <a:spLocks noChangeArrowheads="1"/>
            </p:cNvSpPr>
            <p:nvPr/>
          </p:nvSpPr>
          <p:spPr bwMode="auto">
            <a:xfrm>
              <a:off x="1093" y="1125"/>
              <a:ext cx="636" cy="628"/>
            </a:xfrm>
            <a:prstGeom prst="rect">
              <a:avLst/>
            </a:prstGeom>
            <a:noFill/>
            <a:ln w="9525">
              <a:solidFill>
                <a:srgbClr val="A50021"/>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56" name="AutoShape 7">
              <a:extLst>
                <a:ext uri="{FF2B5EF4-FFF2-40B4-BE49-F238E27FC236}">
                  <a16:creationId xmlns:a16="http://schemas.microsoft.com/office/drawing/2014/main" id="{64BBDF44-CE8B-87B8-7CD2-78AF8857A690}"/>
                </a:ext>
              </a:extLst>
            </p:cNvPr>
            <p:cNvSpPr>
              <a:spLocks noChangeArrowheads="1"/>
            </p:cNvSpPr>
            <p:nvPr/>
          </p:nvSpPr>
          <p:spPr bwMode="auto">
            <a:xfrm>
              <a:off x="1099" y="922"/>
              <a:ext cx="837" cy="209"/>
            </a:xfrm>
            <a:prstGeom prst="parallelogram">
              <a:avLst>
                <a:gd name="adj" fmla="val 100120"/>
              </a:avLst>
            </a:prstGeom>
            <a:noFill/>
            <a:ln w="9525">
              <a:solidFill>
                <a:srgbClr val="A50021"/>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57" name="Line 8">
              <a:extLst>
                <a:ext uri="{FF2B5EF4-FFF2-40B4-BE49-F238E27FC236}">
                  <a16:creationId xmlns:a16="http://schemas.microsoft.com/office/drawing/2014/main" id="{21E2792D-BDC2-A330-3CA8-ABEE9AAA0FCF}"/>
                </a:ext>
              </a:extLst>
            </p:cNvPr>
            <p:cNvSpPr>
              <a:spLocks noChangeShapeType="1"/>
            </p:cNvSpPr>
            <p:nvPr/>
          </p:nvSpPr>
          <p:spPr bwMode="auto">
            <a:xfrm>
              <a:off x="1935" y="927"/>
              <a:ext cx="0" cy="612"/>
            </a:xfrm>
            <a:prstGeom prst="line">
              <a:avLst/>
            </a:prstGeom>
            <a:noFill/>
            <a:ln w="9525">
              <a:solidFill>
                <a:srgbClr val="A5002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8958" name="Line 9">
              <a:extLst>
                <a:ext uri="{FF2B5EF4-FFF2-40B4-BE49-F238E27FC236}">
                  <a16:creationId xmlns:a16="http://schemas.microsoft.com/office/drawing/2014/main" id="{6E4EF50B-89C2-1C5E-B016-BA7B50856554}"/>
                </a:ext>
              </a:extLst>
            </p:cNvPr>
            <p:cNvSpPr>
              <a:spLocks noChangeShapeType="1"/>
            </p:cNvSpPr>
            <p:nvPr/>
          </p:nvSpPr>
          <p:spPr bwMode="auto">
            <a:xfrm flipV="1">
              <a:off x="1734" y="1541"/>
              <a:ext cx="203" cy="208"/>
            </a:xfrm>
            <a:prstGeom prst="line">
              <a:avLst/>
            </a:prstGeom>
            <a:noFill/>
            <a:ln w="9525">
              <a:solidFill>
                <a:srgbClr val="A5002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38918" name="Group 5">
            <a:extLst>
              <a:ext uri="{FF2B5EF4-FFF2-40B4-BE49-F238E27FC236}">
                <a16:creationId xmlns:a16="http://schemas.microsoft.com/office/drawing/2014/main" id="{6E048DEF-CB26-E946-CC55-F714EA701CED}"/>
              </a:ext>
            </a:extLst>
          </p:cNvPr>
          <p:cNvGrpSpPr>
            <a:grpSpLocks/>
          </p:cNvGrpSpPr>
          <p:nvPr/>
        </p:nvGrpSpPr>
        <p:grpSpPr bwMode="auto">
          <a:xfrm>
            <a:off x="5149850" y="1509713"/>
            <a:ext cx="1519238" cy="1411287"/>
            <a:chOff x="1093" y="922"/>
            <a:chExt cx="844" cy="831"/>
          </a:xfrm>
        </p:grpSpPr>
        <p:sp>
          <p:nvSpPr>
            <p:cNvPr id="38951" name="Rectangle 6">
              <a:extLst>
                <a:ext uri="{FF2B5EF4-FFF2-40B4-BE49-F238E27FC236}">
                  <a16:creationId xmlns:a16="http://schemas.microsoft.com/office/drawing/2014/main" id="{494E3C22-A021-2B7E-2647-703A0FE00CCC}"/>
                </a:ext>
              </a:extLst>
            </p:cNvPr>
            <p:cNvSpPr>
              <a:spLocks noChangeArrowheads="1"/>
            </p:cNvSpPr>
            <p:nvPr/>
          </p:nvSpPr>
          <p:spPr bwMode="auto">
            <a:xfrm>
              <a:off x="1093" y="1125"/>
              <a:ext cx="636" cy="628"/>
            </a:xfrm>
            <a:prstGeom prst="rect">
              <a:avLst/>
            </a:prstGeom>
            <a:noFill/>
            <a:ln w="9525">
              <a:solidFill>
                <a:srgbClr val="A50021"/>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52" name="AutoShape 7">
              <a:extLst>
                <a:ext uri="{FF2B5EF4-FFF2-40B4-BE49-F238E27FC236}">
                  <a16:creationId xmlns:a16="http://schemas.microsoft.com/office/drawing/2014/main" id="{43D4DC49-E51F-5BBC-0345-CA2EF3EC2DF4}"/>
                </a:ext>
              </a:extLst>
            </p:cNvPr>
            <p:cNvSpPr>
              <a:spLocks noChangeArrowheads="1"/>
            </p:cNvSpPr>
            <p:nvPr/>
          </p:nvSpPr>
          <p:spPr bwMode="auto">
            <a:xfrm>
              <a:off x="1099" y="922"/>
              <a:ext cx="837" cy="209"/>
            </a:xfrm>
            <a:prstGeom prst="parallelogram">
              <a:avLst>
                <a:gd name="adj" fmla="val 100120"/>
              </a:avLst>
            </a:prstGeom>
            <a:noFill/>
            <a:ln w="9525">
              <a:solidFill>
                <a:srgbClr val="A50021"/>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53" name="Line 8">
              <a:extLst>
                <a:ext uri="{FF2B5EF4-FFF2-40B4-BE49-F238E27FC236}">
                  <a16:creationId xmlns:a16="http://schemas.microsoft.com/office/drawing/2014/main" id="{C32BB4FF-C818-C570-FF70-03AAFFA18055}"/>
                </a:ext>
              </a:extLst>
            </p:cNvPr>
            <p:cNvSpPr>
              <a:spLocks noChangeShapeType="1"/>
            </p:cNvSpPr>
            <p:nvPr/>
          </p:nvSpPr>
          <p:spPr bwMode="auto">
            <a:xfrm>
              <a:off x="1935" y="927"/>
              <a:ext cx="0" cy="612"/>
            </a:xfrm>
            <a:prstGeom prst="line">
              <a:avLst/>
            </a:prstGeom>
            <a:noFill/>
            <a:ln w="9525">
              <a:solidFill>
                <a:srgbClr val="A5002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8954" name="Line 9">
              <a:extLst>
                <a:ext uri="{FF2B5EF4-FFF2-40B4-BE49-F238E27FC236}">
                  <a16:creationId xmlns:a16="http://schemas.microsoft.com/office/drawing/2014/main" id="{913B1257-F6F4-A961-D312-C705C0C64AAF}"/>
                </a:ext>
              </a:extLst>
            </p:cNvPr>
            <p:cNvSpPr>
              <a:spLocks noChangeShapeType="1"/>
            </p:cNvSpPr>
            <p:nvPr/>
          </p:nvSpPr>
          <p:spPr bwMode="auto">
            <a:xfrm flipV="1">
              <a:off x="1734" y="1541"/>
              <a:ext cx="203" cy="208"/>
            </a:xfrm>
            <a:prstGeom prst="line">
              <a:avLst/>
            </a:prstGeom>
            <a:noFill/>
            <a:ln w="9525">
              <a:solidFill>
                <a:srgbClr val="A5002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38919" name="Group 5">
            <a:extLst>
              <a:ext uri="{FF2B5EF4-FFF2-40B4-BE49-F238E27FC236}">
                <a16:creationId xmlns:a16="http://schemas.microsoft.com/office/drawing/2014/main" id="{78C5E278-7C17-45C3-075F-A8DC52CDDEDC}"/>
              </a:ext>
            </a:extLst>
          </p:cNvPr>
          <p:cNvGrpSpPr>
            <a:grpSpLocks/>
          </p:cNvGrpSpPr>
          <p:nvPr/>
        </p:nvGrpSpPr>
        <p:grpSpPr bwMode="auto">
          <a:xfrm>
            <a:off x="1698625" y="1509713"/>
            <a:ext cx="1519238" cy="1411287"/>
            <a:chOff x="1093" y="922"/>
            <a:chExt cx="844" cy="831"/>
          </a:xfrm>
        </p:grpSpPr>
        <p:sp>
          <p:nvSpPr>
            <p:cNvPr id="38947" name="Rectangle 6">
              <a:extLst>
                <a:ext uri="{FF2B5EF4-FFF2-40B4-BE49-F238E27FC236}">
                  <a16:creationId xmlns:a16="http://schemas.microsoft.com/office/drawing/2014/main" id="{3D349026-41B7-932B-8CFD-84EE7D4EBD7B}"/>
                </a:ext>
              </a:extLst>
            </p:cNvPr>
            <p:cNvSpPr>
              <a:spLocks noChangeArrowheads="1"/>
            </p:cNvSpPr>
            <p:nvPr/>
          </p:nvSpPr>
          <p:spPr bwMode="auto">
            <a:xfrm>
              <a:off x="1093" y="1125"/>
              <a:ext cx="636" cy="628"/>
            </a:xfrm>
            <a:prstGeom prst="rect">
              <a:avLst/>
            </a:prstGeom>
            <a:noFill/>
            <a:ln w="9525">
              <a:solidFill>
                <a:srgbClr val="A50021"/>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48" name="AutoShape 7">
              <a:extLst>
                <a:ext uri="{FF2B5EF4-FFF2-40B4-BE49-F238E27FC236}">
                  <a16:creationId xmlns:a16="http://schemas.microsoft.com/office/drawing/2014/main" id="{1D869A5C-2D33-2577-2790-9FC1F5E704D8}"/>
                </a:ext>
              </a:extLst>
            </p:cNvPr>
            <p:cNvSpPr>
              <a:spLocks noChangeArrowheads="1"/>
            </p:cNvSpPr>
            <p:nvPr/>
          </p:nvSpPr>
          <p:spPr bwMode="auto">
            <a:xfrm>
              <a:off x="1099" y="922"/>
              <a:ext cx="837" cy="209"/>
            </a:xfrm>
            <a:prstGeom prst="parallelogram">
              <a:avLst>
                <a:gd name="adj" fmla="val 100120"/>
              </a:avLst>
            </a:prstGeom>
            <a:noFill/>
            <a:ln w="9525">
              <a:solidFill>
                <a:srgbClr val="A50021"/>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49" name="Line 8">
              <a:extLst>
                <a:ext uri="{FF2B5EF4-FFF2-40B4-BE49-F238E27FC236}">
                  <a16:creationId xmlns:a16="http://schemas.microsoft.com/office/drawing/2014/main" id="{10D57CA6-74E5-3184-F89D-575841550333}"/>
                </a:ext>
              </a:extLst>
            </p:cNvPr>
            <p:cNvSpPr>
              <a:spLocks noChangeShapeType="1"/>
            </p:cNvSpPr>
            <p:nvPr/>
          </p:nvSpPr>
          <p:spPr bwMode="auto">
            <a:xfrm>
              <a:off x="1935" y="927"/>
              <a:ext cx="0" cy="612"/>
            </a:xfrm>
            <a:prstGeom prst="line">
              <a:avLst/>
            </a:prstGeom>
            <a:noFill/>
            <a:ln w="9525">
              <a:solidFill>
                <a:srgbClr val="A5002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8950" name="Line 9">
              <a:extLst>
                <a:ext uri="{FF2B5EF4-FFF2-40B4-BE49-F238E27FC236}">
                  <a16:creationId xmlns:a16="http://schemas.microsoft.com/office/drawing/2014/main" id="{42248F9B-8209-EFC5-8E9F-8D1BF261E563}"/>
                </a:ext>
              </a:extLst>
            </p:cNvPr>
            <p:cNvSpPr>
              <a:spLocks noChangeShapeType="1"/>
            </p:cNvSpPr>
            <p:nvPr/>
          </p:nvSpPr>
          <p:spPr bwMode="auto">
            <a:xfrm flipV="1">
              <a:off x="1734" y="1541"/>
              <a:ext cx="203" cy="208"/>
            </a:xfrm>
            <a:prstGeom prst="line">
              <a:avLst/>
            </a:prstGeom>
            <a:noFill/>
            <a:ln w="9525">
              <a:solidFill>
                <a:srgbClr val="A5002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grpSp>
        <p:nvGrpSpPr>
          <p:cNvPr id="38920" name="Group 5">
            <a:extLst>
              <a:ext uri="{FF2B5EF4-FFF2-40B4-BE49-F238E27FC236}">
                <a16:creationId xmlns:a16="http://schemas.microsoft.com/office/drawing/2014/main" id="{211FC2E0-AB63-11FF-D891-9AEAF2DE6C28}"/>
              </a:ext>
            </a:extLst>
          </p:cNvPr>
          <p:cNvGrpSpPr>
            <a:grpSpLocks/>
          </p:cNvGrpSpPr>
          <p:nvPr/>
        </p:nvGrpSpPr>
        <p:grpSpPr bwMode="auto">
          <a:xfrm>
            <a:off x="539750" y="1516063"/>
            <a:ext cx="1519238" cy="1411287"/>
            <a:chOff x="1093" y="922"/>
            <a:chExt cx="844" cy="831"/>
          </a:xfrm>
        </p:grpSpPr>
        <p:sp>
          <p:nvSpPr>
            <p:cNvPr id="38943" name="Rectangle 6">
              <a:extLst>
                <a:ext uri="{FF2B5EF4-FFF2-40B4-BE49-F238E27FC236}">
                  <a16:creationId xmlns:a16="http://schemas.microsoft.com/office/drawing/2014/main" id="{D0495FBD-2B8A-550E-49B4-37EAF80FE3F7}"/>
                </a:ext>
              </a:extLst>
            </p:cNvPr>
            <p:cNvSpPr>
              <a:spLocks noChangeArrowheads="1"/>
            </p:cNvSpPr>
            <p:nvPr/>
          </p:nvSpPr>
          <p:spPr bwMode="auto">
            <a:xfrm>
              <a:off x="1093" y="1125"/>
              <a:ext cx="636" cy="628"/>
            </a:xfrm>
            <a:prstGeom prst="rect">
              <a:avLst/>
            </a:prstGeom>
            <a:noFill/>
            <a:ln w="9525">
              <a:solidFill>
                <a:srgbClr val="A50021"/>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44" name="AutoShape 7">
              <a:extLst>
                <a:ext uri="{FF2B5EF4-FFF2-40B4-BE49-F238E27FC236}">
                  <a16:creationId xmlns:a16="http://schemas.microsoft.com/office/drawing/2014/main" id="{382755A7-0C7D-2AED-D898-3E6562CBF158}"/>
                </a:ext>
              </a:extLst>
            </p:cNvPr>
            <p:cNvSpPr>
              <a:spLocks noChangeArrowheads="1"/>
            </p:cNvSpPr>
            <p:nvPr/>
          </p:nvSpPr>
          <p:spPr bwMode="auto">
            <a:xfrm>
              <a:off x="1099" y="922"/>
              <a:ext cx="837" cy="209"/>
            </a:xfrm>
            <a:prstGeom prst="parallelogram">
              <a:avLst>
                <a:gd name="adj" fmla="val 100120"/>
              </a:avLst>
            </a:prstGeom>
            <a:noFill/>
            <a:ln w="9525">
              <a:solidFill>
                <a:srgbClr val="A50021"/>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45" name="Line 8">
              <a:extLst>
                <a:ext uri="{FF2B5EF4-FFF2-40B4-BE49-F238E27FC236}">
                  <a16:creationId xmlns:a16="http://schemas.microsoft.com/office/drawing/2014/main" id="{AC027800-81D0-E4D7-787C-486064CC2086}"/>
                </a:ext>
              </a:extLst>
            </p:cNvPr>
            <p:cNvSpPr>
              <a:spLocks noChangeShapeType="1"/>
            </p:cNvSpPr>
            <p:nvPr/>
          </p:nvSpPr>
          <p:spPr bwMode="auto">
            <a:xfrm>
              <a:off x="1935" y="927"/>
              <a:ext cx="0" cy="612"/>
            </a:xfrm>
            <a:prstGeom prst="line">
              <a:avLst/>
            </a:prstGeom>
            <a:noFill/>
            <a:ln w="9525">
              <a:solidFill>
                <a:srgbClr val="A5002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8946" name="Line 9">
              <a:extLst>
                <a:ext uri="{FF2B5EF4-FFF2-40B4-BE49-F238E27FC236}">
                  <a16:creationId xmlns:a16="http://schemas.microsoft.com/office/drawing/2014/main" id="{DBD8058B-9785-7AEA-D8E0-56C105169E28}"/>
                </a:ext>
              </a:extLst>
            </p:cNvPr>
            <p:cNvSpPr>
              <a:spLocks noChangeShapeType="1"/>
            </p:cNvSpPr>
            <p:nvPr/>
          </p:nvSpPr>
          <p:spPr bwMode="auto">
            <a:xfrm flipV="1">
              <a:off x="1734" y="1541"/>
              <a:ext cx="203" cy="208"/>
            </a:xfrm>
            <a:prstGeom prst="line">
              <a:avLst/>
            </a:prstGeom>
            <a:noFill/>
            <a:ln w="9525">
              <a:solidFill>
                <a:srgbClr val="A50021"/>
              </a:solidFill>
              <a:prstDash val="sys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9" name="流程图: 联系 38">
            <a:extLst>
              <a:ext uri="{FF2B5EF4-FFF2-40B4-BE49-F238E27FC236}">
                <a16:creationId xmlns:a16="http://schemas.microsoft.com/office/drawing/2014/main" id="{49EC0F7E-E5F0-3685-4797-DDBDABBBA6D0}"/>
              </a:ext>
            </a:extLst>
          </p:cNvPr>
          <p:cNvSpPr/>
          <p:nvPr/>
        </p:nvSpPr>
        <p:spPr>
          <a:xfrm>
            <a:off x="5454650" y="3535363"/>
            <a:ext cx="2700338" cy="2700337"/>
          </a:xfrm>
          <a:prstGeom prst="flowChartConnector">
            <a:avLst/>
          </a:prstGeom>
        </p:spPr>
        <p:style>
          <a:lnRef idx="2">
            <a:schemeClr val="accent1"/>
          </a:lnRef>
          <a:fillRef idx="1">
            <a:schemeClr val="lt1"/>
          </a:fillRef>
          <a:effectRef idx="0">
            <a:schemeClr val="accent1"/>
          </a:effectRef>
          <a:fontRef idx="minor">
            <a:schemeClr val="dk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流程图: 联系 39">
            <a:extLst>
              <a:ext uri="{FF2B5EF4-FFF2-40B4-BE49-F238E27FC236}">
                <a16:creationId xmlns:a16="http://schemas.microsoft.com/office/drawing/2014/main" id="{918BE5FD-57A4-0351-131A-ED21776A0243}"/>
              </a:ext>
            </a:extLst>
          </p:cNvPr>
          <p:cNvSpPr/>
          <p:nvPr/>
        </p:nvSpPr>
        <p:spPr>
          <a:xfrm>
            <a:off x="6715125" y="3444875"/>
            <a:ext cx="179388" cy="17938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流程图: 联系 40">
            <a:extLst>
              <a:ext uri="{FF2B5EF4-FFF2-40B4-BE49-F238E27FC236}">
                <a16:creationId xmlns:a16="http://schemas.microsoft.com/office/drawing/2014/main" id="{12138170-0099-F29A-E05A-4DAA2E496733}"/>
              </a:ext>
            </a:extLst>
          </p:cNvPr>
          <p:cNvSpPr/>
          <p:nvPr/>
        </p:nvSpPr>
        <p:spPr>
          <a:xfrm>
            <a:off x="5983288" y="3644900"/>
            <a:ext cx="180975" cy="17938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流程图: 联系 41">
            <a:extLst>
              <a:ext uri="{FF2B5EF4-FFF2-40B4-BE49-F238E27FC236}">
                <a16:creationId xmlns:a16="http://schemas.microsoft.com/office/drawing/2014/main" id="{451539EF-ECE3-2B78-07B4-6A01C548F901}"/>
              </a:ext>
            </a:extLst>
          </p:cNvPr>
          <p:cNvSpPr/>
          <p:nvPr/>
        </p:nvSpPr>
        <p:spPr>
          <a:xfrm>
            <a:off x="5364163" y="4794250"/>
            <a:ext cx="180975" cy="180975"/>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流程图: 联系 42">
            <a:extLst>
              <a:ext uri="{FF2B5EF4-FFF2-40B4-BE49-F238E27FC236}">
                <a16:creationId xmlns:a16="http://schemas.microsoft.com/office/drawing/2014/main" id="{C95F6256-8817-D4A5-4E90-748BD4E4CC96}"/>
              </a:ext>
            </a:extLst>
          </p:cNvPr>
          <p:cNvSpPr/>
          <p:nvPr/>
        </p:nvSpPr>
        <p:spPr>
          <a:xfrm>
            <a:off x="5551488" y="5445125"/>
            <a:ext cx="179387" cy="17938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流程图: 联系 43">
            <a:extLst>
              <a:ext uri="{FF2B5EF4-FFF2-40B4-BE49-F238E27FC236}">
                <a16:creationId xmlns:a16="http://schemas.microsoft.com/office/drawing/2014/main" id="{49B796DC-9EB7-DF18-F3E4-9D43104F4AEC}"/>
              </a:ext>
            </a:extLst>
          </p:cNvPr>
          <p:cNvSpPr/>
          <p:nvPr/>
        </p:nvSpPr>
        <p:spPr>
          <a:xfrm>
            <a:off x="6715125" y="6145213"/>
            <a:ext cx="179388" cy="179387"/>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 name="流程图: 联系 44">
            <a:extLst>
              <a:ext uri="{FF2B5EF4-FFF2-40B4-BE49-F238E27FC236}">
                <a16:creationId xmlns:a16="http://schemas.microsoft.com/office/drawing/2014/main" id="{62E038DB-C450-2402-EA01-9432A1D227C2}"/>
              </a:ext>
            </a:extLst>
          </p:cNvPr>
          <p:cNvSpPr/>
          <p:nvPr/>
        </p:nvSpPr>
        <p:spPr>
          <a:xfrm>
            <a:off x="6019800" y="5949950"/>
            <a:ext cx="179388" cy="17938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 name="流程图: 联系 45">
            <a:extLst>
              <a:ext uri="{FF2B5EF4-FFF2-40B4-BE49-F238E27FC236}">
                <a16:creationId xmlns:a16="http://schemas.microsoft.com/office/drawing/2014/main" id="{2BE41AD0-74FE-8110-7383-563909B3AEF1}"/>
              </a:ext>
            </a:extLst>
          </p:cNvPr>
          <p:cNvSpPr/>
          <p:nvPr/>
        </p:nvSpPr>
        <p:spPr>
          <a:xfrm>
            <a:off x="5516563" y="4149725"/>
            <a:ext cx="180975" cy="17938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7" name="流程图: 联系 46">
            <a:extLst>
              <a:ext uri="{FF2B5EF4-FFF2-40B4-BE49-F238E27FC236}">
                <a16:creationId xmlns:a16="http://schemas.microsoft.com/office/drawing/2014/main" id="{AC6616A9-FF90-7D76-E851-FD2D68B1A29B}"/>
              </a:ext>
            </a:extLst>
          </p:cNvPr>
          <p:cNvSpPr/>
          <p:nvPr/>
        </p:nvSpPr>
        <p:spPr>
          <a:xfrm>
            <a:off x="8064500" y="4797425"/>
            <a:ext cx="179388" cy="17938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8" name="流程图: 联系 47">
            <a:extLst>
              <a:ext uri="{FF2B5EF4-FFF2-40B4-BE49-F238E27FC236}">
                <a16:creationId xmlns:a16="http://schemas.microsoft.com/office/drawing/2014/main" id="{5AF114F7-F911-9F8E-19A9-9F199427023C}"/>
              </a:ext>
            </a:extLst>
          </p:cNvPr>
          <p:cNvSpPr/>
          <p:nvPr/>
        </p:nvSpPr>
        <p:spPr>
          <a:xfrm>
            <a:off x="7416800" y="3644900"/>
            <a:ext cx="179388" cy="17938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 name="流程图: 联系 48">
            <a:extLst>
              <a:ext uri="{FF2B5EF4-FFF2-40B4-BE49-F238E27FC236}">
                <a16:creationId xmlns:a16="http://schemas.microsoft.com/office/drawing/2014/main" id="{E8F38DE3-3494-482A-D347-0B7DBB1AE57E}"/>
              </a:ext>
            </a:extLst>
          </p:cNvPr>
          <p:cNvSpPr/>
          <p:nvPr/>
        </p:nvSpPr>
        <p:spPr>
          <a:xfrm>
            <a:off x="7899400" y="4144963"/>
            <a:ext cx="179388" cy="179387"/>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 name="流程图: 联系 49">
            <a:extLst>
              <a:ext uri="{FF2B5EF4-FFF2-40B4-BE49-F238E27FC236}">
                <a16:creationId xmlns:a16="http://schemas.microsoft.com/office/drawing/2014/main" id="{077A7297-FA4B-BB97-D999-A06C945D9FD6}"/>
              </a:ext>
            </a:extLst>
          </p:cNvPr>
          <p:cNvSpPr/>
          <p:nvPr/>
        </p:nvSpPr>
        <p:spPr>
          <a:xfrm>
            <a:off x="7918450" y="5445125"/>
            <a:ext cx="180975" cy="179388"/>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 name="流程图: 联系 50">
            <a:extLst>
              <a:ext uri="{FF2B5EF4-FFF2-40B4-BE49-F238E27FC236}">
                <a16:creationId xmlns:a16="http://schemas.microsoft.com/office/drawing/2014/main" id="{59234508-B1F0-FA7D-C780-4A0AD8D3F5A9}"/>
              </a:ext>
            </a:extLst>
          </p:cNvPr>
          <p:cNvSpPr/>
          <p:nvPr/>
        </p:nvSpPr>
        <p:spPr>
          <a:xfrm>
            <a:off x="7412038" y="5922963"/>
            <a:ext cx="179387" cy="179387"/>
          </a:xfrm>
          <a:prstGeom prst="flowChartConnector">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4" name="TextBox 51">
            <a:extLst>
              <a:ext uri="{FF2B5EF4-FFF2-40B4-BE49-F238E27FC236}">
                <a16:creationId xmlns:a16="http://schemas.microsoft.com/office/drawing/2014/main" id="{0DC1388F-B0EA-73DC-6AB4-E410B24DAC1A}"/>
              </a:ext>
            </a:extLst>
          </p:cNvPr>
          <p:cNvSpPr txBox="1">
            <a:spLocks noChangeArrowheads="1"/>
          </p:cNvSpPr>
          <p:nvPr/>
        </p:nvSpPr>
        <p:spPr bwMode="auto">
          <a:xfrm>
            <a:off x="6670675" y="3714750"/>
            <a:ext cx="346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5" name="TextBox 52">
            <a:extLst>
              <a:ext uri="{FF2B5EF4-FFF2-40B4-BE49-F238E27FC236}">
                <a16:creationId xmlns:a16="http://schemas.microsoft.com/office/drawing/2014/main" id="{9A5DDACE-9902-F749-989E-A969DF6E8191}"/>
              </a:ext>
            </a:extLst>
          </p:cNvPr>
          <p:cNvSpPr txBox="1">
            <a:spLocks noChangeArrowheads="1"/>
          </p:cNvSpPr>
          <p:nvPr/>
        </p:nvSpPr>
        <p:spPr bwMode="auto">
          <a:xfrm>
            <a:off x="7429500" y="3244850"/>
            <a:ext cx="346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6" name="TextBox 53">
            <a:extLst>
              <a:ext uri="{FF2B5EF4-FFF2-40B4-BE49-F238E27FC236}">
                <a16:creationId xmlns:a16="http://schemas.microsoft.com/office/drawing/2014/main" id="{0C4521D3-7D18-146D-F492-9F8039B96949}"/>
              </a:ext>
            </a:extLst>
          </p:cNvPr>
          <p:cNvSpPr txBox="1">
            <a:spLocks noChangeArrowheads="1"/>
          </p:cNvSpPr>
          <p:nvPr/>
        </p:nvSpPr>
        <p:spPr bwMode="auto">
          <a:xfrm>
            <a:off x="8042275" y="3851275"/>
            <a:ext cx="346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7" name="TextBox 54">
            <a:extLst>
              <a:ext uri="{FF2B5EF4-FFF2-40B4-BE49-F238E27FC236}">
                <a16:creationId xmlns:a16="http://schemas.microsoft.com/office/drawing/2014/main" id="{4A546CDD-0683-18D4-113B-7FC4C7803485}"/>
              </a:ext>
            </a:extLst>
          </p:cNvPr>
          <p:cNvSpPr txBox="1">
            <a:spLocks noChangeArrowheads="1"/>
          </p:cNvSpPr>
          <p:nvPr/>
        </p:nvSpPr>
        <p:spPr bwMode="auto">
          <a:xfrm>
            <a:off x="8331200" y="4716463"/>
            <a:ext cx="3444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4</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8" name="TextBox 55">
            <a:extLst>
              <a:ext uri="{FF2B5EF4-FFF2-40B4-BE49-F238E27FC236}">
                <a16:creationId xmlns:a16="http://schemas.microsoft.com/office/drawing/2014/main" id="{5CC4E1C0-3965-28CD-E822-DD2829F1A509}"/>
              </a:ext>
            </a:extLst>
          </p:cNvPr>
          <p:cNvSpPr txBox="1">
            <a:spLocks noChangeArrowheads="1"/>
          </p:cNvSpPr>
          <p:nvPr/>
        </p:nvSpPr>
        <p:spPr bwMode="auto">
          <a:xfrm>
            <a:off x="8115300" y="5435600"/>
            <a:ext cx="344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5</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39" name="TextBox 56">
            <a:extLst>
              <a:ext uri="{FF2B5EF4-FFF2-40B4-BE49-F238E27FC236}">
                <a16:creationId xmlns:a16="http://schemas.microsoft.com/office/drawing/2014/main" id="{D31A0EF4-184C-F396-AA4F-E891D20255FD}"/>
              </a:ext>
            </a:extLst>
          </p:cNvPr>
          <p:cNvSpPr txBox="1">
            <a:spLocks noChangeArrowheads="1"/>
          </p:cNvSpPr>
          <p:nvPr/>
        </p:nvSpPr>
        <p:spPr bwMode="auto">
          <a:xfrm>
            <a:off x="7524750" y="6083300"/>
            <a:ext cx="344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40" name="TextBox 57">
            <a:extLst>
              <a:ext uri="{FF2B5EF4-FFF2-40B4-BE49-F238E27FC236}">
                <a16:creationId xmlns:a16="http://schemas.microsoft.com/office/drawing/2014/main" id="{9E88BE71-4FE8-D06E-36F0-F87CF4289578}"/>
              </a:ext>
            </a:extLst>
          </p:cNvPr>
          <p:cNvSpPr txBox="1">
            <a:spLocks noChangeArrowheads="1"/>
          </p:cNvSpPr>
          <p:nvPr/>
        </p:nvSpPr>
        <p:spPr bwMode="auto">
          <a:xfrm>
            <a:off x="5795963" y="3238500"/>
            <a:ext cx="346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dirty="0">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sz="1800" b="1" i="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41" name="TextBox 58">
            <a:extLst>
              <a:ext uri="{FF2B5EF4-FFF2-40B4-BE49-F238E27FC236}">
                <a16:creationId xmlns:a16="http://schemas.microsoft.com/office/drawing/2014/main" id="{C86CC1CF-7714-A795-672B-461DD23F3374}"/>
              </a:ext>
            </a:extLst>
          </p:cNvPr>
          <p:cNvSpPr txBox="1">
            <a:spLocks noChangeArrowheads="1"/>
          </p:cNvSpPr>
          <p:nvPr/>
        </p:nvSpPr>
        <p:spPr bwMode="auto">
          <a:xfrm>
            <a:off x="6415088" y="3059113"/>
            <a:ext cx="749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b="1"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dirty="0">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1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942" name="TextBox 60">
            <a:extLst>
              <a:ext uri="{FF2B5EF4-FFF2-40B4-BE49-F238E27FC236}">
                <a16:creationId xmlns:a16="http://schemas.microsoft.com/office/drawing/2014/main" id="{C3B299BC-629F-640C-C3BF-E06694877284}"/>
              </a:ext>
            </a:extLst>
          </p:cNvPr>
          <p:cNvSpPr txBox="1">
            <a:spLocks noChangeArrowheads="1"/>
          </p:cNvSpPr>
          <p:nvPr/>
        </p:nvSpPr>
        <p:spPr bwMode="auto">
          <a:xfrm>
            <a:off x="468313" y="4221163"/>
            <a:ext cx="38925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周期性边界条件忽略了边界的影响，当</a:t>
            </a:r>
            <a:r>
              <a:rPr lang="en-US" altLang="zh-CN" sz="28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足够大时</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是一种很好的近似</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a:extLst>
              <a:ext uri="{FF2B5EF4-FFF2-40B4-BE49-F238E27FC236}">
                <a16:creationId xmlns:a16="http://schemas.microsoft.com/office/drawing/2014/main" id="{C1768A96-2429-E8FA-CF23-8158302B76C2}"/>
              </a:ext>
            </a:extLst>
          </p:cNvPr>
          <p:cNvSpPr txBox="1">
            <a:spLocks noChangeArrowheads="1"/>
          </p:cNvSpPr>
          <p:nvPr/>
        </p:nvSpPr>
        <p:spPr bwMode="auto">
          <a:xfrm>
            <a:off x="650875" y="1484313"/>
            <a:ext cx="7450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根据周期性边界条件：</a:t>
            </a:r>
            <a:r>
              <a:rPr kumimoji="1" lang="zh-CN" altLang="en-US" sz="2400"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k</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r</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sz="2400"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i="1" baseline="-250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k</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r</a:t>
            </a:r>
            <a:r>
              <a:rPr kumimoji="1" lang="en-US" altLang="zh-CN" sz="2400"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t>
            </a:r>
            <a:r>
              <a:rPr kumimoji="1"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kumimoji="1" lang="en-US" altLang="zh-CN" sz="2400" i="1" baseline="-25000"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zh-CN" altLang="en-US"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t>
            </a:r>
            <a:r>
              <a:rPr kumimoji="1" lang="en-US" altLang="zh-CN" sz="24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y, z</a:t>
            </a:r>
          </a:p>
        </p:txBody>
      </p:sp>
      <p:graphicFrame>
        <p:nvGraphicFramePr>
          <p:cNvPr id="616457" name="Object 2">
            <a:extLst>
              <a:ext uri="{FF2B5EF4-FFF2-40B4-BE49-F238E27FC236}">
                <a16:creationId xmlns:a16="http://schemas.microsoft.com/office/drawing/2014/main" id="{861A9024-C498-364A-F33A-25B872A91007}"/>
              </a:ext>
            </a:extLst>
          </p:cNvPr>
          <p:cNvGraphicFramePr>
            <a:graphicFrameLocks noChangeAspect="1"/>
          </p:cNvGraphicFramePr>
          <p:nvPr>
            <p:extLst>
              <p:ext uri="{D42A27DB-BD31-4B8C-83A1-F6EECF244321}">
                <p14:modId xmlns:p14="http://schemas.microsoft.com/office/powerpoint/2010/main" val="4205529847"/>
              </p:ext>
            </p:extLst>
          </p:nvPr>
        </p:nvGraphicFramePr>
        <p:xfrm>
          <a:off x="854075" y="3382963"/>
          <a:ext cx="5676900" cy="946150"/>
        </p:xfrm>
        <a:graphic>
          <a:graphicData uri="http://schemas.openxmlformats.org/presentationml/2006/ole">
            <mc:AlternateContent xmlns:mc="http://schemas.openxmlformats.org/markup-compatibility/2006">
              <mc:Choice xmlns:v="urn:schemas-microsoft-com:vml" Requires="v">
                <p:oleObj name="Equation" r:id="rId2" imgW="2514600" imgH="419040" progId="Equation.DSMT4">
                  <p:embed/>
                </p:oleObj>
              </mc:Choice>
              <mc:Fallback>
                <p:oleObj name="Equation" r:id="rId2" imgW="2514600" imgH="419040" progId="Equation.DSMT4">
                  <p:embed/>
                  <p:pic>
                    <p:nvPicPr>
                      <p:cNvPr id="0" name="Object 2"/>
                      <p:cNvPicPr>
                        <a:picLocks noChangeAspect="1" noChangeArrowheads="1"/>
                      </p:cNvPicPr>
                      <p:nvPr/>
                    </p:nvPicPr>
                    <p:blipFill>
                      <a:blip r:embed="rId3"/>
                      <a:srcRect/>
                      <a:stretch>
                        <a:fillRect/>
                      </a:stretch>
                    </p:blipFill>
                    <p:spPr bwMode="auto">
                      <a:xfrm>
                        <a:off x="854075" y="3382963"/>
                        <a:ext cx="5676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9">
            <a:extLst>
              <a:ext uri="{FF2B5EF4-FFF2-40B4-BE49-F238E27FC236}">
                <a16:creationId xmlns:a16="http://schemas.microsoft.com/office/drawing/2014/main" id="{50D03980-F95B-3623-7831-725A2A08F281}"/>
              </a:ext>
            </a:extLst>
          </p:cNvPr>
          <p:cNvGrpSpPr>
            <a:grpSpLocks/>
          </p:cNvGrpSpPr>
          <p:nvPr/>
        </p:nvGrpSpPr>
        <p:grpSpPr bwMode="auto">
          <a:xfrm>
            <a:off x="2749550" y="4410075"/>
            <a:ext cx="3603043" cy="579438"/>
            <a:chOff x="2789" y="3580"/>
            <a:chExt cx="2423" cy="410"/>
          </a:xfrm>
        </p:grpSpPr>
        <p:graphicFrame>
          <p:nvGraphicFramePr>
            <p:cNvPr id="39955" name="Object 4">
              <a:extLst>
                <a:ext uri="{FF2B5EF4-FFF2-40B4-BE49-F238E27FC236}">
                  <a16:creationId xmlns:a16="http://schemas.microsoft.com/office/drawing/2014/main" id="{8AF86EA8-7041-DF58-84CE-0B77DA819A4C}"/>
                </a:ext>
              </a:extLst>
            </p:cNvPr>
            <p:cNvGraphicFramePr>
              <a:graphicFrameLocks noChangeAspect="1"/>
            </p:cNvGraphicFramePr>
            <p:nvPr>
              <p:extLst>
                <p:ext uri="{D42A27DB-BD31-4B8C-83A1-F6EECF244321}">
                  <p14:modId xmlns:p14="http://schemas.microsoft.com/office/powerpoint/2010/main" val="3332029141"/>
                </p:ext>
              </p:extLst>
            </p:nvPr>
          </p:nvGraphicFramePr>
          <p:xfrm>
            <a:off x="3494" y="3580"/>
            <a:ext cx="1718" cy="410"/>
          </p:xfrm>
          <a:graphic>
            <a:graphicData uri="http://schemas.openxmlformats.org/presentationml/2006/ole">
              <mc:AlternateContent xmlns:mc="http://schemas.openxmlformats.org/markup-compatibility/2006">
                <mc:Choice xmlns:v="urn:schemas-microsoft-com:vml" Requires="v">
                  <p:oleObj name="Equation" r:id="rId4" imgW="1066680" imgH="253800" progId="Equation.DSMT4">
                    <p:embed/>
                  </p:oleObj>
                </mc:Choice>
                <mc:Fallback>
                  <p:oleObj name="Equation" r:id="rId4" imgW="1066680" imgH="253800" progId="Equation.DSMT4">
                    <p:embed/>
                    <p:pic>
                      <p:nvPicPr>
                        <p:cNvPr id="0" name="Object 4"/>
                        <p:cNvPicPr>
                          <a:picLocks noChangeAspect="1" noChangeArrowheads="1"/>
                        </p:cNvPicPr>
                        <p:nvPr/>
                      </p:nvPicPr>
                      <p:blipFill>
                        <a:blip r:embed="rId5"/>
                        <a:srcRect/>
                        <a:stretch>
                          <a:fillRect/>
                        </a:stretch>
                      </p:blipFill>
                      <p:spPr bwMode="auto">
                        <a:xfrm>
                          <a:off x="3494" y="3580"/>
                          <a:ext cx="1718"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56" name="AutoShape 18">
              <a:extLst>
                <a:ext uri="{FF2B5EF4-FFF2-40B4-BE49-F238E27FC236}">
                  <a16:creationId xmlns:a16="http://schemas.microsoft.com/office/drawing/2014/main" id="{8B7F58EB-B158-7130-4F6C-105D5316ADD7}"/>
                </a:ext>
              </a:extLst>
            </p:cNvPr>
            <p:cNvSpPr>
              <a:spLocks noChangeArrowheads="1"/>
            </p:cNvSpPr>
            <p:nvPr/>
          </p:nvSpPr>
          <p:spPr bwMode="auto">
            <a:xfrm>
              <a:off x="2789" y="3657"/>
              <a:ext cx="484" cy="255"/>
            </a:xfrm>
            <a:prstGeom prst="rightArrow">
              <a:avLst>
                <a:gd name="adj1" fmla="val 50000"/>
                <a:gd name="adj2" fmla="val 69937"/>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9941" name="Group 20">
            <a:extLst>
              <a:ext uri="{FF2B5EF4-FFF2-40B4-BE49-F238E27FC236}">
                <a16:creationId xmlns:a16="http://schemas.microsoft.com/office/drawing/2014/main" id="{99A7612C-A462-5993-47CB-DB4548EC0E7C}"/>
              </a:ext>
            </a:extLst>
          </p:cNvPr>
          <p:cNvGrpSpPr>
            <a:grpSpLocks/>
          </p:cNvGrpSpPr>
          <p:nvPr/>
        </p:nvGrpSpPr>
        <p:grpSpPr bwMode="auto">
          <a:xfrm>
            <a:off x="6762750" y="2209800"/>
            <a:ext cx="1714500" cy="1757363"/>
            <a:chOff x="4649" y="1253"/>
            <a:chExt cx="1080" cy="1107"/>
          </a:xfrm>
        </p:grpSpPr>
        <p:grpSp>
          <p:nvGrpSpPr>
            <p:cNvPr id="39947" name="Group 21">
              <a:extLst>
                <a:ext uri="{FF2B5EF4-FFF2-40B4-BE49-F238E27FC236}">
                  <a16:creationId xmlns:a16="http://schemas.microsoft.com/office/drawing/2014/main" id="{0B802FD1-A41D-73CB-F58E-E78B1D744FC1}"/>
                </a:ext>
              </a:extLst>
            </p:cNvPr>
            <p:cNvGrpSpPr>
              <a:grpSpLocks/>
            </p:cNvGrpSpPr>
            <p:nvPr/>
          </p:nvGrpSpPr>
          <p:grpSpPr bwMode="auto">
            <a:xfrm>
              <a:off x="4649" y="1253"/>
              <a:ext cx="844" cy="831"/>
              <a:chOff x="1093" y="922"/>
              <a:chExt cx="844" cy="831"/>
            </a:xfrm>
          </p:grpSpPr>
          <p:sp>
            <p:nvSpPr>
              <p:cNvPr id="39951" name="Rectangle 22">
                <a:extLst>
                  <a:ext uri="{FF2B5EF4-FFF2-40B4-BE49-F238E27FC236}">
                    <a16:creationId xmlns:a16="http://schemas.microsoft.com/office/drawing/2014/main" id="{233932E6-1819-CF90-89F5-9EBB1A49F79F}"/>
                  </a:ext>
                </a:extLst>
              </p:cNvPr>
              <p:cNvSpPr>
                <a:spLocks noChangeArrowheads="1"/>
              </p:cNvSpPr>
              <p:nvPr/>
            </p:nvSpPr>
            <p:spPr bwMode="auto">
              <a:xfrm>
                <a:off x="1093" y="1125"/>
                <a:ext cx="636" cy="628"/>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52" name="AutoShape 23">
                <a:extLst>
                  <a:ext uri="{FF2B5EF4-FFF2-40B4-BE49-F238E27FC236}">
                    <a16:creationId xmlns:a16="http://schemas.microsoft.com/office/drawing/2014/main" id="{CC5AB409-BDB2-E69D-416A-D6A33B7CFCBC}"/>
                  </a:ext>
                </a:extLst>
              </p:cNvPr>
              <p:cNvSpPr>
                <a:spLocks noChangeArrowheads="1"/>
              </p:cNvSpPr>
              <p:nvPr/>
            </p:nvSpPr>
            <p:spPr bwMode="auto">
              <a:xfrm>
                <a:off x="1099" y="922"/>
                <a:ext cx="837" cy="209"/>
              </a:xfrm>
              <a:prstGeom prst="parallelogram">
                <a:avLst>
                  <a:gd name="adj" fmla="val 100120"/>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953" name="Line 24">
                <a:extLst>
                  <a:ext uri="{FF2B5EF4-FFF2-40B4-BE49-F238E27FC236}">
                    <a16:creationId xmlns:a16="http://schemas.microsoft.com/office/drawing/2014/main" id="{4DBF4FF3-F574-B05B-6F90-2A5953E708E1}"/>
                  </a:ext>
                </a:extLst>
              </p:cNvPr>
              <p:cNvSpPr>
                <a:spLocks noChangeShapeType="1"/>
              </p:cNvSpPr>
              <p:nvPr/>
            </p:nvSpPr>
            <p:spPr bwMode="auto">
              <a:xfrm>
                <a:off x="1935" y="927"/>
                <a:ext cx="0" cy="612"/>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39954" name="Line 25">
                <a:extLst>
                  <a:ext uri="{FF2B5EF4-FFF2-40B4-BE49-F238E27FC236}">
                    <a16:creationId xmlns:a16="http://schemas.microsoft.com/office/drawing/2014/main" id="{2000C149-232D-576D-5B2B-1F80F4728419}"/>
                  </a:ext>
                </a:extLst>
              </p:cNvPr>
              <p:cNvSpPr>
                <a:spLocks noChangeShapeType="1"/>
              </p:cNvSpPr>
              <p:nvPr/>
            </p:nvSpPr>
            <p:spPr bwMode="auto">
              <a:xfrm flipV="1">
                <a:off x="1734" y="1541"/>
                <a:ext cx="203" cy="208"/>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39948" name="Text Box 26">
              <a:extLst>
                <a:ext uri="{FF2B5EF4-FFF2-40B4-BE49-F238E27FC236}">
                  <a16:creationId xmlns:a16="http://schemas.microsoft.com/office/drawing/2014/main" id="{2174E52A-26E0-94D1-E519-14C257A7D6FB}"/>
                </a:ext>
              </a:extLst>
            </p:cNvPr>
            <p:cNvSpPr txBox="1">
              <a:spLocks noChangeArrowheads="1"/>
            </p:cNvSpPr>
            <p:nvPr/>
          </p:nvSpPr>
          <p:spPr bwMode="auto">
            <a:xfrm>
              <a:off x="4785" y="2069"/>
              <a:ext cx="2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x</a:t>
              </a:r>
            </a:p>
          </p:txBody>
        </p:sp>
        <p:sp>
          <p:nvSpPr>
            <p:cNvPr id="39949" name="Text Box 27">
              <a:extLst>
                <a:ext uri="{FF2B5EF4-FFF2-40B4-BE49-F238E27FC236}">
                  <a16:creationId xmlns:a16="http://schemas.microsoft.com/office/drawing/2014/main" id="{BBF5F19E-C428-AC9E-943D-ACDEBBD7F4D9}"/>
                </a:ext>
              </a:extLst>
            </p:cNvPr>
            <p:cNvSpPr txBox="1">
              <a:spLocks noChangeArrowheads="1"/>
            </p:cNvSpPr>
            <p:nvPr/>
          </p:nvSpPr>
          <p:spPr bwMode="auto">
            <a:xfrm>
              <a:off x="5375" y="1872"/>
              <a:ext cx="3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y</a:t>
              </a:r>
            </a:p>
          </p:txBody>
        </p:sp>
        <p:sp>
          <p:nvSpPr>
            <p:cNvPr id="39950" name="Text Box 28">
              <a:extLst>
                <a:ext uri="{FF2B5EF4-FFF2-40B4-BE49-F238E27FC236}">
                  <a16:creationId xmlns:a16="http://schemas.microsoft.com/office/drawing/2014/main" id="{64418142-3AD6-1CDB-7857-418E90937A4C}"/>
                </a:ext>
              </a:extLst>
            </p:cNvPr>
            <p:cNvSpPr txBox="1">
              <a:spLocks noChangeArrowheads="1"/>
            </p:cNvSpPr>
            <p:nvPr/>
          </p:nvSpPr>
          <p:spPr bwMode="auto">
            <a:xfrm>
              <a:off x="5021" y="1554"/>
              <a:ext cx="3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z</a:t>
              </a:r>
            </a:p>
          </p:txBody>
        </p:sp>
      </p:grpSp>
      <p:sp>
        <p:nvSpPr>
          <p:cNvPr id="39942" name="Text Box 33">
            <a:extLst>
              <a:ext uri="{FF2B5EF4-FFF2-40B4-BE49-F238E27FC236}">
                <a16:creationId xmlns:a16="http://schemas.microsoft.com/office/drawing/2014/main" id="{EC17CA84-C12A-60BF-F053-EB87F1FD09C6}"/>
              </a:ext>
            </a:extLst>
          </p:cNvPr>
          <p:cNvSpPr txBox="1">
            <a:spLocks noChangeArrowheads="1"/>
          </p:cNvSpPr>
          <p:nvPr/>
        </p:nvSpPr>
        <p:spPr bwMode="auto">
          <a:xfrm>
            <a:off x="647700" y="2417763"/>
            <a:ext cx="51085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波函数                                        须满足</a:t>
            </a:r>
          </a:p>
        </p:txBody>
      </p:sp>
      <p:sp>
        <p:nvSpPr>
          <p:cNvPr id="39943" name="Text Box 34">
            <a:extLst>
              <a:ext uri="{FF2B5EF4-FFF2-40B4-BE49-F238E27FC236}">
                <a16:creationId xmlns:a16="http://schemas.microsoft.com/office/drawing/2014/main" id="{2FF40AD9-C199-73AD-034B-96DAE0B2FCC4}"/>
              </a:ext>
            </a:extLst>
          </p:cNvPr>
          <p:cNvSpPr txBox="1">
            <a:spLocks noChangeArrowheads="1"/>
          </p:cNvSpPr>
          <p:nvPr/>
        </p:nvSpPr>
        <p:spPr bwMode="auto">
          <a:xfrm>
            <a:off x="546100" y="476250"/>
            <a:ext cx="8051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周期性边界条件（波恩</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卡门条件）</a:t>
            </a:r>
          </a:p>
        </p:txBody>
      </p:sp>
      <p:sp>
        <p:nvSpPr>
          <p:cNvPr id="39944" name="灯片编号占位符 19">
            <a:extLst>
              <a:ext uri="{FF2B5EF4-FFF2-40B4-BE49-F238E27FC236}">
                <a16:creationId xmlns:a16="http://schemas.microsoft.com/office/drawing/2014/main" id="{6DBE22A9-7C2F-6FC5-CACC-35D888F157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7338C35-9CDF-48A5-97FF-00AAABB23A4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876" name="TextBox 2">
            <a:extLst>
              <a:ext uri="{FF2B5EF4-FFF2-40B4-BE49-F238E27FC236}">
                <a16:creationId xmlns:a16="http://schemas.microsoft.com/office/drawing/2014/main" id="{4BD34D82-6EFC-A572-F5D0-89F456846F2E}"/>
              </a:ext>
            </a:extLst>
          </p:cNvPr>
          <p:cNvSpPr txBox="1">
            <a:spLocks noChangeArrowheads="1"/>
          </p:cNvSpPr>
          <p:nvPr/>
        </p:nvSpPr>
        <p:spPr bwMode="auto">
          <a:xfrm>
            <a:off x="647700" y="5108575"/>
            <a:ext cx="7829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周期性边界条件是固体物理中重要的处理边界问题的方法，不仅研究电子的运动会用到，后续研究晶格振动时也会用到。一定要理解清楚其含义及适用条件。</a:t>
            </a:r>
          </a:p>
        </p:txBody>
      </p:sp>
      <p:graphicFrame>
        <p:nvGraphicFramePr>
          <p:cNvPr id="39946" name="Object 3">
            <a:extLst>
              <a:ext uri="{FF2B5EF4-FFF2-40B4-BE49-F238E27FC236}">
                <a16:creationId xmlns:a16="http://schemas.microsoft.com/office/drawing/2014/main" id="{0B4B3105-33A4-5BBF-7809-6C569DD04AB3}"/>
              </a:ext>
            </a:extLst>
          </p:cNvPr>
          <p:cNvGraphicFramePr>
            <a:graphicFrameLocks noChangeAspect="1"/>
          </p:cNvGraphicFramePr>
          <p:nvPr>
            <p:extLst>
              <p:ext uri="{D42A27DB-BD31-4B8C-83A1-F6EECF244321}">
                <p14:modId xmlns:p14="http://schemas.microsoft.com/office/powerpoint/2010/main" val="772573577"/>
              </p:ext>
            </p:extLst>
          </p:nvPr>
        </p:nvGraphicFramePr>
        <p:xfrm>
          <a:off x="1763687" y="2247048"/>
          <a:ext cx="2938487" cy="845401"/>
        </p:xfrm>
        <a:graphic>
          <a:graphicData uri="http://schemas.openxmlformats.org/presentationml/2006/ole">
            <mc:AlternateContent xmlns:mc="http://schemas.openxmlformats.org/markup-compatibility/2006">
              <mc:Choice xmlns:v="urn:schemas-microsoft-com:vml" Requires="v">
                <p:oleObj name="Equation" r:id="rId6" imgW="1460160" imgH="419040" progId="Equation.DSMT4">
                  <p:embed/>
                </p:oleObj>
              </mc:Choice>
              <mc:Fallback>
                <p:oleObj name="Equation" r:id="rId6" imgW="1460160" imgH="419040" progId="Equation.DSMT4">
                  <p:embed/>
                  <p:pic>
                    <p:nvPicPr>
                      <p:cNvPr id="0" name="Object 3"/>
                      <p:cNvPicPr>
                        <a:picLocks noChangeAspect="1" noChangeArrowheads="1"/>
                      </p:cNvPicPr>
                      <p:nvPr/>
                    </p:nvPicPr>
                    <p:blipFill>
                      <a:blip r:embed="rId7"/>
                      <a:srcRect/>
                      <a:stretch>
                        <a:fillRect/>
                      </a:stretch>
                    </p:blipFill>
                    <p:spPr bwMode="auto">
                      <a:xfrm>
                        <a:off x="1763687" y="2247048"/>
                        <a:ext cx="2938487" cy="845401"/>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16457"/>
                                        </p:tgtEl>
                                        <p:attrNameLst>
                                          <p:attrName>style.visibility</p:attrName>
                                        </p:attrNameLst>
                                      </p:cBhvr>
                                      <p:to>
                                        <p:strVal val="visible"/>
                                      </p:to>
                                    </p:set>
                                    <p:animEffect transition="in" filter="dissolve">
                                      <p:cBhvr>
                                        <p:cTn id="7" dur="500"/>
                                        <p:tgtEl>
                                          <p:spTgt spid="6164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6">
            <a:extLst>
              <a:ext uri="{FF2B5EF4-FFF2-40B4-BE49-F238E27FC236}">
                <a16:creationId xmlns:a16="http://schemas.microsoft.com/office/drawing/2014/main" id="{EA758E27-5625-18F7-5736-C0671A837C17}"/>
              </a:ext>
            </a:extLst>
          </p:cNvPr>
          <p:cNvSpPr txBox="1">
            <a:spLocks noChangeArrowheads="1"/>
          </p:cNvSpPr>
          <p:nvPr/>
        </p:nvSpPr>
        <p:spPr bwMode="auto">
          <a:xfrm>
            <a:off x="1006475" y="1341438"/>
            <a:ext cx="7129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平行六面体边长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L</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zh-CN" altLang="en-US" sz="2400" b="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y</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z</a:t>
            </a:r>
          </a:p>
        </p:txBody>
      </p:sp>
      <p:sp>
        <p:nvSpPr>
          <p:cNvPr id="43011" name="Rectangle 3">
            <a:extLst>
              <a:ext uri="{FF2B5EF4-FFF2-40B4-BE49-F238E27FC236}">
                <a16:creationId xmlns:a16="http://schemas.microsoft.com/office/drawing/2014/main" id="{1819CC25-80AD-2022-E240-F9E0655C77BC}"/>
              </a:ext>
            </a:extLst>
          </p:cNvPr>
          <p:cNvSpPr>
            <a:spLocks noGrp="1" noRot="1"/>
          </p:cNvSpPr>
          <p:nvPr>
            <p:ph type="body" idx="4294967295"/>
          </p:nvPr>
        </p:nvSpPr>
        <p:spPr>
          <a:xfrm>
            <a:off x="2346325" y="5259388"/>
            <a:ext cx="4468813" cy="831850"/>
          </a:xfrm>
          <a:noFill/>
        </p:spPr>
        <p:txBody>
          <a:bodyPr>
            <a:spAutoFit/>
          </a:bodyPr>
          <a:lstStyle/>
          <a:p>
            <a:pPr marL="0" indent="0" algn="just" eaLnBrk="1" hangingPunct="1">
              <a:spcBef>
                <a:spcPct val="0"/>
              </a:spcBef>
              <a:buFont typeface="Arial" panose="020B0604020202020204" pitchFamily="34" charset="0"/>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是用来描述电子状态的量子数，其密度与晶体尺度</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的大小有关</a:t>
            </a:r>
          </a:p>
        </p:txBody>
      </p:sp>
      <p:sp>
        <p:nvSpPr>
          <p:cNvPr id="40965" name="Text Box 17">
            <a:extLst>
              <a:ext uri="{FF2B5EF4-FFF2-40B4-BE49-F238E27FC236}">
                <a16:creationId xmlns:a16="http://schemas.microsoft.com/office/drawing/2014/main" id="{EF637BB2-7D60-D3C7-3D7D-CC36B5A8F701}"/>
              </a:ext>
            </a:extLst>
          </p:cNvPr>
          <p:cNvSpPr txBox="1">
            <a:spLocks noChangeArrowheads="1"/>
          </p:cNvSpPr>
          <p:nvPr/>
        </p:nvSpPr>
        <p:spPr bwMode="auto">
          <a:xfrm>
            <a:off x="1012825" y="2105025"/>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由</a:t>
            </a:r>
          </a:p>
        </p:txBody>
      </p:sp>
      <p:sp>
        <p:nvSpPr>
          <p:cNvPr id="40966" name="Text Box 18">
            <a:extLst>
              <a:ext uri="{FF2B5EF4-FFF2-40B4-BE49-F238E27FC236}">
                <a16:creationId xmlns:a16="http://schemas.microsoft.com/office/drawing/2014/main" id="{D09D2BD1-6593-19E2-BEB6-0BC84BD42F7B}"/>
              </a:ext>
            </a:extLst>
          </p:cNvPr>
          <p:cNvSpPr txBox="1">
            <a:spLocks noChangeArrowheads="1"/>
          </p:cNvSpPr>
          <p:nvPr/>
        </p:nvSpPr>
        <p:spPr bwMode="auto">
          <a:xfrm>
            <a:off x="4454525" y="2098675"/>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可知：</a:t>
            </a:r>
          </a:p>
        </p:txBody>
      </p:sp>
      <p:graphicFrame>
        <p:nvGraphicFramePr>
          <p:cNvPr id="43015" name="Object 13">
            <a:extLst>
              <a:ext uri="{FF2B5EF4-FFF2-40B4-BE49-F238E27FC236}">
                <a16:creationId xmlns:a16="http://schemas.microsoft.com/office/drawing/2014/main" id="{DE7DB388-BC15-695A-B18C-BD51D53575B6}"/>
              </a:ext>
            </a:extLst>
          </p:cNvPr>
          <p:cNvGraphicFramePr>
            <a:graphicFrameLocks noChangeAspect="1"/>
          </p:cNvGraphicFramePr>
          <p:nvPr>
            <p:extLst>
              <p:ext uri="{D42A27DB-BD31-4B8C-83A1-F6EECF244321}">
                <p14:modId xmlns:p14="http://schemas.microsoft.com/office/powerpoint/2010/main" val="2309102967"/>
              </p:ext>
            </p:extLst>
          </p:nvPr>
        </p:nvGraphicFramePr>
        <p:xfrm>
          <a:off x="1619250" y="3309938"/>
          <a:ext cx="1839913" cy="1138237"/>
        </p:xfrm>
        <a:graphic>
          <a:graphicData uri="http://schemas.openxmlformats.org/presentationml/2006/ole">
            <mc:AlternateContent xmlns:mc="http://schemas.openxmlformats.org/markup-compatibility/2006">
              <mc:Choice xmlns:v="urn:schemas-microsoft-com:vml" Requires="v">
                <p:oleObj name="公式" r:id="rId2" imgW="647700" imgH="431800" progId="Equation.3">
                  <p:embed/>
                </p:oleObj>
              </mc:Choice>
              <mc:Fallback>
                <p:oleObj name="公式" r:id="rId2" imgW="647700" imgH="4318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309938"/>
                        <a:ext cx="1839913" cy="1138237"/>
                      </a:xfrm>
                      <a:prstGeom prst="rect">
                        <a:avLst/>
                      </a:prstGeom>
                      <a:noFill/>
                      <a:ln>
                        <a:noFill/>
                      </a:ln>
                    </p:spPr>
                  </p:pic>
                </p:oleObj>
              </mc:Fallback>
            </mc:AlternateContent>
          </a:graphicData>
        </a:graphic>
      </p:graphicFrame>
      <p:graphicFrame>
        <p:nvGraphicFramePr>
          <p:cNvPr id="43016" name="Object 15">
            <a:extLst>
              <a:ext uri="{FF2B5EF4-FFF2-40B4-BE49-F238E27FC236}">
                <a16:creationId xmlns:a16="http://schemas.microsoft.com/office/drawing/2014/main" id="{F761DCA2-E282-1B21-4210-2BD7449C52E5}"/>
              </a:ext>
            </a:extLst>
          </p:cNvPr>
          <p:cNvGraphicFramePr>
            <a:graphicFrameLocks noChangeAspect="1"/>
          </p:cNvGraphicFramePr>
          <p:nvPr>
            <p:extLst>
              <p:ext uri="{D42A27DB-BD31-4B8C-83A1-F6EECF244321}">
                <p14:modId xmlns:p14="http://schemas.microsoft.com/office/powerpoint/2010/main" val="278538729"/>
              </p:ext>
            </p:extLst>
          </p:nvPr>
        </p:nvGraphicFramePr>
        <p:xfrm>
          <a:off x="3705225" y="3257550"/>
          <a:ext cx="1821156" cy="1198563"/>
        </p:xfrm>
        <a:graphic>
          <a:graphicData uri="http://schemas.openxmlformats.org/presentationml/2006/ole">
            <mc:AlternateContent xmlns:mc="http://schemas.openxmlformats.org/markup-compatibility/2006">
              <mc:Choice xmlns:v="urn:schemas-microsoft-com:vml" Requires="v">
                <p:oleObj name="公式" r:id="rId4" imgW="660113" imgH="469696" progId="Equation.3">
                  <p:embed/>
                </p:oleObj>
              </mc:Choice>
              <mc:Fallback>
                <p:oleObj name="公式" r:id="rId4" imgW="660113" imgH="469696"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5225" y="3257550"/>
                        <a:ext cx="1821156" cy="1198563"/>
                      </a:xfrm>
                      <a:prstGeom prst="rect">
                        <a:avLst/>
                      </a:prstGeom>
                      <a:noFill/>
                      <a:ln>
                        <a:noFill/>
                      </a:ln>
                    </p:spPr>
                  </p:pic>
                </p:oleObj>
              </mc:Fallback>
            </mc:AlternateContent>
          </a:graphicData>
        </a:graphic>
      </p:graphicFrame>
      <p:graphicFrame>
        <p:nvGraphicFramePr>
          <p:cNvPr id="43017" name="Object 17">
            <a:extLst>
              <a:ext uri="{FF2B5EF4-FFF2-40B4-BE49-F238E27FC236}">
                <a16:creationId xmlns:a16="http://schemas.microsoft.com/office/drawing/2014/main" id="{54966411-E363-C798-98D0-5FA07B69A7C5}"/>
              </a:ext>
            </a:extLst>
          </p:cNvPr>
          <p:cNvGraphicFramePr>
            <a:graphicFrameLocks noChangeAspect="1"/>
          </p:cNvGraphicFramePr>
          <p:nvPr>
            <p:extLst>
              <p:ext uri="{D42A27DB-BD31-4B8C-83A1-F6EECF244321}">
                <p14:modId xmlns:p14="http://schemas.microsoft.com/office/powerpoint/2010/main" val="2920535171"/>
              </p:ext>
            </p:extLst>
          </p:nvPr>
        </p:nvGraphicFramePr>
        <p:xfrm>
          <a:off x="5773738" y="3306763"/>
          <a:ext cx="1839912" cy="1138237"/>
        </p:xfrm>
        <a:graphic>
          <a:graphicData uri="http://schemas.openxmlformats.org/presentationml/2006/ole">
            <mc:AlternateContent xmlns:mc="http://schemas.openxmlformats.org/markup-compatibility/2006">
              <mc:Choice xmlns:v="urn:schemas-microsoft-com:vml" Requires="v">
                <p:oleObj name="公式" r:id="rId6" imgW="647700" imgH="431800" progId="Equation.3">
                  <p:embed/>
                </p:oleObj>
              </mc:Choice>
              <mc:Fallback>
                <p:oleObj name="公式" r:id="rId6" imgW="647700" imgH="4318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3738" y="3306763"/>
                        <a:ext cx="1839912" cy="1138237"/>
                      </a:xfrm>
                      <a:prstGeom prst="rect">
                        <a:avLst/>
                      </a:prstGeom>
                      <a:noFill/>
                      <a:ln>
                        <a:noFill/>
                      </a:ln>
                    </p:spPr>
                  </p:pic>
                </p:oleObj>
              </mc:Fallback>
            </mc:AlternateContent>
          </a:graphicData>
        </a:graphic>
      </p:graphicFrame>
      <p:sp>
        <p:nvSpPr>
          <p:cNvPr id="43018" name="Rectangle 19">
            <a:extLst>
              <a:ext uri="{FF2B5EF4-FFF2-40B4-BE49-F238E27FC236}">
                <a16:creationId xmlns:a16="http://schemas.microsoft.com/office/drawing/2014/main" id="{6C5E827F-2B4C-6A50-A014-697D82765DD2}"/>
              </a:ext>
            </a:extLst>
          </p:cNvPr>
          <p:cNvSpPr>
            <a:spLocks noChangeArrowheads="1"/>
          </p:cNvSpPr>
          <p:nvPr/>
        </p:nvSpPr>
        <p:spPr bwMode="auto">
          <a:xfrm>
            <a:off x="6376988" y="4424363"/>
            <a:ext cx="25161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是整数 </a:t>
            </a:r>
          </a:p>
        </p:txBody>
      </p:sp>
      <p:sp>
        <p:nvSpPr>
          <p:cNvPr id="43019" name="Text Box 19">
            <a:extLst>
              <a:ext uri="{FF2B5EF4-FFF2-40B4-BE49-F238E27FC236}">
                <a16:creationId xmlns:a16="http://schemas.microsoft.com/office/drawing/2014/main" id="{37549341-FDE1-1138-02BD-D5B9C9B0DF2A}"/>
              </a:ext>
            </a:extLst>
          </p:cNvPr>
          <p:cNvSpPr txBox="1">
            <a:spLocks noChangeArrowheads="1"/>
          </p:cNvSpPr>
          <p:nvPr/>
        </p:nvSpPr>
        <p:spPr bwMode="auto">
          <a:xfrm>
            <a:off x="1044575" y="2819400"/>
            <a:ext cx="38084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的分量具有如下的形式</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p>
        </p:txBody>
      </p:sp>
      <p:grpSp>
        <p:nvGrpSpPr>
          <p:cNvPr id="40972" name="Group 33">
            <a:extLst>
              <a:ext uri="{FF2B5EF4-FFF2-40B4-BE49-F238E27FC236}">
                <a16:creationId xmlns:a16="http://schemas.microsoft.com/office/drawing/2014/main" id="{4D1F9A60-E452-35B6-6A86-173B0A842A5C}"/>
              </a:ext>
            </a:extLst>
          </p:cNvPr>
          <p:cNvGrpSpPr>
            <a:grpSpLocks/>
          </p:cNvGrpSpPr>
          <p:nvPr/>
        </p:nvGrpSpPr>
        <p:grpSpPr bwMode="auto">
          <a:xfrm>
            <a:off x="7023100" y="1547813"/>
            <a:ext cx="1714500" cy="1757362"/>
            <a:chOff x="4649" y="1253"/>
            <a:chExt cx="1080" cy="1107"/>
          </a:xfrm>
        </p:grpSpPr>
        <p:grpSp>
          <p:nvGrpSpPr>
            <p:cNvPr id="40975" name="Group 25">
              <a:extLst>
                <a:ext uri="{FF2B5EF4-FFF2-40B4-BE49-F238E27FC236}">
                  <a16:creationId xmlns:a16="http://schemas.microsoft.com/office/drawing/2014/main" id="{7E802A18-84F6-F6DD-6250-EFCD6EF37138}"/>
                </a:ext>
              </a:extLst>
            </p:cNvPr>
            <p:cNvGrpSpPr>
              <a:grpSpLocks/>
            </p:cNvGrpSpPr>
            <p:nvPr/>
          </p:nvGrpSpPr>
          <p:grpSpPr bwMode="auto">
            <a:xfrm>
              <a:off x="4649" y="1253"/>
              <a:ext cx="844" cy="831"/>
              <a:chOff x="1093" y="922"/>
              <a:chExt cx="844" cy="831"/>
            </a:xfrm>
          </p:grpSpPr>
          <p:sp>
            <p:nvSpPr>
              <p:cNvPr id="40979" name="Rectangle 26">
                <a:extLst>
                  <a:ext uri="{FF2B5EF4-FFF2-40B4-BE49-F238E27FC236}">
                    <a16:creationId xmlns:a16="http://schemas.microsoft.com/office/drawing/2014/main" id="{222285EE-DBF2-0145-AF43-F6F794BC1D9B}"/>
                  </a:ext>
                </a:extLst>
              </p:cNvPr>
              <p:cNvSpPr>
                <a:spLocks noChangeArrowheads="1"/>
              </p:cNvSpPr>
              <p:nvPr/>
            </p:nvSpPr>
            <p:spPr bwMode="auto">
              <a:xfrm>
                <a:off x="1093" y="1125"/>
                <a:ext cx="636" cy="628"/>
              </a:xfrm>
              <a:prstGeom prst="rect">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980" name="AutoShape 27">
                <a:extLst>
                  <a:ext uri="{FF2B5EF4-FFF2-40B4-BE49-F238E27FC236}">
                    <a16:creationId xmlns:a16="http://schemas.microsoft.com/office/drawing/2014/main" id="{728A5751-4C13-E87C-075C-0A86F6071F33}"/>
                  </a:ext>
                </a:extLst>
              </p:cNvPr>
              <p:cNvSpPr>
                <a:spLocks noChangeArrowheads="1"/>
              </p:cNvSpPr>
              <p:nvPr/>
            </p:nvSpPr>
            <p:spPr bwMode="auto">
              <a:xfrm>
                <a:off x="1099" y="922"/>
                <a:ext cx="837" cy="209"/>
              </a:xfrm>
              <a:prstGeom prst="parallelogram">
                <a:avLst>
                  <a:gd name="adj" fmla="val 100120"/>
                </a:avLst>
              </a:prstGeom>
              <a:noFill/>
              <a:ln w="9525">
                <a:solidFill>
                  <a:srgbClr val="A5002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981" name="Line 28">
                <a:extLst>
                  <a:ext uri="{FF2B5EF4-FFF2-40B4-BE49-F238E27FC236}">
                    <a16:creationId xmlns:a16="http://schemas.microsoft.com/office/drawing/2014/main" id="{CBB7C3F7-5AD4-BF09-4D33-B22AD887E1EC}"/>
                  </a:ext>
                </a:extLst>
              </p:cNvPr>
              <p:cNvSpPr>
                <a:spLocks noChangeShapeType="1"/>
              </p:cNvSpPr>
              <p:nvPr/>
            </p:nvSpPr>
            <p:spPr bwMode="auto">
              <a:xfrm>
                <a:off x="1935" y="927"/>
                <a:ext cx="0" cy="612"/>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0982" name="Line 29">
                <a:extLst>
                  <a:ext uri="{FF2B5EF4-FFF2-40B4-BE49-F238E27FC236}">
                    <a16:creationId xmlns:a16="http://schemas.microsoft.com/office/drawing/2014/main" id="{CBA3A475-0495-B6EA-68FA-5006426362E2}"/>
                  </a:ext>
                </a:extLst>
              </p:cNvPr>
              <p:cNvSpPr>
                <a:spLocks noChangeShapeType="1"/>
              </p:cNvSpPr>
              <p:nvPr/>
            </p:nvSpPr>
            <p:spPr bwMode="auto">
              <a:xfrm flipV="1">
                <a:off x="1734" y="1541"/>
                <a:ext cx="203" cy="208"/>
              </a:xfrm>
              <a:prstGeom prst="line">
                <a:avLst/>
              </a:prstGeom>
              <a:noFill/>
              <a:ln w="9525">
                <a:solidFill>
                  <a:srgbClr val="A5002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40976" name="Text Box 30">
              <a:extLst>
                <a:ext uri="{FF2B5EF4-FFF2-40B4-BE49-F238E27FC236}">
                  <a16:creationId xmlns:a16="http://schemas.microsoft.com/office/drawing/2014/main" id="{7DEB1042-0375-DDEE-0873-C54EB41C6719}"/>
                </a:ext>
              </a:extLst>
            </p:cNvPr>
            <p:cNvSpPr txBox="1">
              <a:spLocks noChangeArrowheads="1"/>
            </p:cNvSpPr>
            <p:nvPr/>
          </p:nvSpPr>
          <p:spPr bwMode="auto">
            <a:xfrm>
              <a:off x="4785" y="2069"/>
              <a:ext cx="29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x</a:t>
              </a:r>
            </a:p>
          </p:txBody>
        </p:sp>
        <p:sp>
          <p:nvSpPr>
            <p:cNvPr id="40977" name="Text Box 31">
              <a:extLst>
                <a:ext uri="{FF2B5EF4-FFF2-40B4-BE49-F238E27FC236}">
                  <a16:creationId xmlns:a16="http://schemas.microsoft.com/office/drawing/2014/main" id="{E6F3AFE3-5E93-AC96-DBB3-24C57CC60DC8}"/>
                </a:ext>
              </a:extLst>
            </p:cNvPr>
            <p:cNvSpPr txBox="1">
              <a:spLocks noChangeArrowheads="1"/>
            </p:cNvSpPr>
            <p:nvPr/>
          </p:nvSpPr>
          <p:spPr bwMode="auto">
            <a:xfrm>
              <a:off x="5375" y="1872"/>
              <a:ext cx="3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y</a:t>
              </a:r>
            </a:p>
          </p:txBody>
        </p:sp>
        <p:sp>
          <p:nvSpPr>
            <p:cNvPr id="40978" name="Text Box 32">
              <a:extLst>
                <a:ext uri="{FF2B5EF4-FFF2-40B4-BE49-F238E27FC236}">
                  <a16:creationId xmlns:a16="http://schemas.microsoft.com/office/drawing/2014/main" id="{ECB17358-1909-89A4-7985-AEB6D60759E6}"/>
                </a:ext>
              </a:extLst>
            </p:cNvPr>
            <p:cNvSpPr txBox="1">
              <a:spLocks noChangeArrowheads="1"/>
            </p:cNvSpPr>
            <p:nvPr/>
          </p:nvSpPr>
          <p:spPr bwMode="auto">
            <a:xfrm>
              <a:off x="5021" y="1554"/>
              <a:ext cx="3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400" b="1" i="1" baseline="-25000">
                  <a:solidFill>
                    <a:srgbClr val="A50021"/>
                  </a:solidFill>
                  <a:latin typeface="Times New Roman" panose="02020603050405020304" pitchFamily="18" charset="0"/>
                  <a:ea typeface="微软雅黑" panose="020B0503020204020204" pitchFamily="34" charset="-122"/>
                  <a:cs typeface="Times New Roman" panose="02020603050405020304" pitchFamily="18" charset="0"/>
                </a:rPr>
                <a:t>z</a:t>
              </a:r>
            </a:p>
          </p:txBody>
        </p:sp>
      </p:grpSp>
      <p:sp>
        <p:nvSpPr>
          <p:cNvPr id="40973" name="Rectangle 2">
            <a:extLst>
              <a:ext uri="{FF2B5EF4-FFF2-40B4-BE49-F238E27FC236}">
                <a16:creationId xmlns:a16="http://schemas.microsoft.com/office/drawing/2014/main" id="{7A56757C-5763-3ACE-039D-A93144D5EBDD}"/>
              </a:ext>
            </a:extLst>
          </p:cNvPr>
          <p:cNvSpPr>
            <a:spLocks noRot="1" noChangeArrowheads="1"/>
          </p:cNvSpPr>
          <p:nvPr/>
        </p:nvSpPr>
        <p:spPr bwMode="auto">
          <a:xfrm>
            <a:off x="0" y="115888"/>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38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周期性边界条件</a:t>
            </a:r>
            <a:r>
              <a:rPr lang="en-US" altLang="zh-CN" sz="38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38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38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8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只能取分立值</a:t>
            </a:r>
          </a:p>
        </p:txBody>
      </p:sp>
      <p:sp>
        <p:nvSpPr>
          <p:cNvPr id="40974" name="灯片编号占位符 23">
            <a:extLst>
              <a:ext uri="{FF2B5EF4-FFF2-40B4-BE49-F238E27FC236}">
                <a16:creationId xmlns:a16="http://schemas.microsoft.com/office/drawing/2014/main" id="{6C22ABFE-431B-8D27-5E71-09BBB4D0C6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347CD3C-5647-44A0-8ABF-71F80356E809}"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Object 1">
            <a:extLst>
              <a:ext uri="{FF2B5EF4-FFF2-40B4-BE49-F238E27FC236}">
                <a16:creationId xmlns:a16="http://schemas.microsoft.com/office/drawing/2014/main" id="{216F437C-2D3E-4E54-F9D4-BBC289D8540E}"/>
              </a:ext>
            </a:extLst>
          </p:cNvPr>
          <p:cNvGraphicFramePr>
            <a:graphicFrameLocks noChangeAspect="1"/>
          </p:cNvGraphicFramePr>
          <p:nvPr>
            <p:extLst>
              <p:ext uri="{D42A27DB-BD31-4B8C-83A1-F6EECF244321}">
                <p14:modId xmlns:p14="http://schemas.microsoft.com/office/powerpoint/2010/main" val="693511116"/>
              </p:ext>
            </p:extLst>
          </p:nvPr>
        </p:nvGraphicFramePr>
        <p:xfrm>
          <a:off x="1532835" y="2008187"/>
          <a:ext cx="2895393" cy="713581"/>
        </p:xfrm>
        <a:graphic>
          <a:graphicData uri="http://schemas.openxmlformats.org/presentationml/2006/ole">
            <mc:AlternateContent xmlns:mc="http://schemas.openxmlformats.org/markup-compatibility/2006">
              <mc:Choice xmlns:v="urn:schemas-microsoft-com:vml" Requires="v">
                <p:oleObj name="Equation" r:id="rId8" imgW="2554457" imgH="579349" progId="Equation.DSMT4">
                  <p:embed/>
                </p:oleObj>
              </mc:Choice>
              <mc:Fallback>
                <p:oleObj name="Equation" r:id="rId8" imgW="2554457" imgH="579349" progId="Equation.DSMT4">
                  <p:embed/>
                  <p:pic>
                    <p:nvPicPr>
                      <p:cNvPr id="0" name=""/>
                      <p:cNvPicPr/>
                      <p:nvPr/>
                    </p:nvPicPr>
                    <p:blipFill>
                      <a:blip r:embed="rId9"/>
                      <a:stretch>
                        <a:fillRect/>
                      </a:stretch>
                    </p:blipFill>
                    <p:spPr>
                      <a:xfrm>
                        <a:off x="1532835" y="2008187"/>
                        <a:ext cx="2895393" cy="713581"/>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8" grpId="0"/>
      <p:bldP spid="430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2">
            <a:extLst>
              <a:ext uri="{FF2B5EF4-FFF2-40B4-BE49-F238E27FC236}">
                <a16:creationId xmlns:a16="http://schemas.microsoft.com/office/drawing/2014/main" id="{B23EF415-E6E6-E60D-509F-722AB8293198}"/>
              </a:ext>
            </a:extLst>
          </p:cNvPr>
          <p:cNvGrpSpPr>
            <a:grpSpLocks/>
          </p:cNvGrpSpPr>
          <p:nvPr/>
        </p:nvGrpSpPr>
        <p:grpSpPr bwMode="auto">
          <a:xfrm>
            <a:off x="546100" y="1484313"/>
            <a:ext cx="2801938" cy="3775075"/>
            <a:chOff x="161" y="1271"/>
            <a:chExt cx="1294" cy="1766"/>
          </a:xfrm>
        </p:grpSpPr>
        <p:pic>
          <p:nvPicPr>
            <p:cNvPr id="42000" name="Picture 3">
              <a:extLst>
                <a:ext uri="{FF2B5EF4-FFF2-40B4-BE49-F238E27FC236}">
                  <a16:creationId xmlns:a16="http://schemas.microsoft.com/office/drawing/2014/main" id="{F54FAEB6-B41E-CA65-BC15-84DB35138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 y="1271"/>
              <a:ext cx="1197"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001" name="Text Box 4">
              <a:extLst>
                <a:ext uri="{FF2B5EF4-FFF2-40B4-BE49-F238E27FC236}">
                  <a16:creationId xmlns:a16="http://schemas.microsoft.com/office/drawing/2014/main" id="{C2FA5DD4-88F8-46B3-C811-5ACC66EFC0BB}"/>
                </a:ext>
              </a:extLst>
            </p:cNvPr>
            <p:cNvSpPr txBox="1">
              <a:spLocks noChangeArrowheads="1"/>
            </p:cNvSpPr>
            <p:nvPr/>
          </p:nvSpPr>
          <p:spPr bwMode="auto">
            <a:xfrm>
              <a:off x="197" y="2821"/>
              <a:ext cx="1258"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自由空间自由电子 </a:t>
              </a:r>
            </a:p>
          </p:txBody>
        </p:sp>
      </p:grpSp>
      <p:grpSp>
        <p:nvGrpSpPr>
          <p:cNvPr id="41987" name="Group 12">
            <a:extLst>
              <a:ext uri="{FF2B5EF4-FFF2-40B4-BE49-F238E27FC236}">
                <a16:creationId xmlns:a16="http://schemas.microsoft.com/office/drawing/2014/main" id="{A0777BFC-67EB-886C-0486-171863383E72}"/>
              </a:ext>
            </a:extLst>
          </p:cNvPr>
          <p:cNvGrpSpPr>
            <a:grpSpLocks/>
          </p:cNvGrpSpPr>
          <p:nvPr/>
        </p:nvGrpSpPr>
        <p:grpSpPr bwMode="auto">
          <a:xfrm>
            <a:off x="2700338" y="1484313"/>
            <a:ext cx="4602162" cy="3384550"/>
            <a:chOff x="2154" y="1389"/>
            <a:chExt cx="2899" cy="2132"/>
          </a:xfrm>
        </p:grpSpPr>
        <p:pic>
          <p:nvPicPr>
            <p:cNvPr id="41997" name="Picture 6">
              <a:extLst>
                <a:ext uri="{FF2B5EF4-FFF2-40B4-BE49-F238E27FC236}">
                  <a16:creationId xmlns:a16="http://schemas.microsoft.com/office/drawing/2014/main" id="{0EA13119-4698-649C-5C35-7E767F480C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 y="1389"/>
              <a:ext cx="1447" cy="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8" name="Text Box 7">
              <a:extLst>
                <a:ext uri="{FF2B5EF4-FFF2-40B4-BE49-F238E27FC236}">
                  <a16:creationId xmlns:a16="http://schemas.microsoft.com/office/drawing/2014/main" id="{8BC3D6D8-5E06-FDCC-8B3D-061BC970C9E3}"/>
                </a:ext>
              </a:extLst>
            </p:cNvPr>
            <p:cNvSpPr txBox="1">
              <a:spLocks noChangeArrowheads="1"/>
            </p:cNvSpPr>
            <p:nvPr/>
          </p:nvSpPr>
          <p:spPr bwMode="auto">
            <a:xfrm>
              <a:off x="2154" y="1706"/>
              <a:ext cx="164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周期性边界条件 </a:t>
              </a:r>
            </a:p>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波恩</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卡门条件</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1999" name="AutoShape 8">
              <a:extLst>
                <a:ext uri="{FF2B5EF4-FFF2-40B4-BE49-F238E27FC236}">
                  <a16:creationId xmlns:a16="http://schemas.microsoft.com/office/drawing/2014/main" id="{E29E5B37-B975-B57B-8AF6-187324EFF497}"/>
                </a:ext>
              </a:extLst>
            </p:cNvPr>
            <p:cNvSpPr>
              <a:spLocks noChangeArrowheads="1"/>
            </p:cNvSpPr>
            <p:nvPr/>
          </p:nvSpPr>
          <p:spPr bwMode="auto">
            <a:xfrm>
              <a:off x="2381" y="2251"/>
              <a:ext cx="1203" cy="299"/>
            </a:xfrm>
            <a:prstGeom prst="rightArrow">
              <a:avLst>
                <a:gd name="adj1" fmla="val 50000"/>
                <a:gd name="adj2" fmla="val 100585"/>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1988" name="Group 25">
            <a:extLst>
              <a:ext uri="{FF2B5EF4-FFF2-40B4-BE49-F238E27FC236}">
                <a16:creationId xmlns:a16="http://schemas.microsoft.com/office/drawing/2014/main" id="{1936D08A-52F0-6135-1A48-01C50C463623}"/>
              </a:ext>
            </a:extLst>
          </p:cNvPr>
          <p:cNvGrpSpPr>
            <a:grpSpLocks/>
          </p:cNvGrpSpPr>
          <p:nvPr/>
        </p:nvGrpSpPr>
        <p:grpSpPr bwMode="auto">
          <a:xfrm>
            <a:off x="6842125" y="1881188"/>
            <a:ext cx="2227263" cy="1979612"/>
            <a:chOff x="4241" y="1616"/>
            <a:chExt cx="1403" cy="1247"/>
          </a:xfrm>
        </p:grpSpPr>
        <p:grpSp>
          <p:nvGrpSpPr>
            <p:cNvPr id="41993" name="Group 24">
              <a:extLst>
                <a:ext uri="{FF2B5EF4-FFF2-40B4-BE49-F238E27FC236}">
                  <a16:creationId xmlns:a16="http://schemas.microsoft.com/office/drawing/2014/main" id="{0E22BF29-D6B7-08FD-C420-7A7B9AE69C96}"/>
                </a:ext>
              </a:extLst>
            </p:cNvPr>
            <p:cNvGrpSpPr>
              <a:grpSpLocks/>
            </p:cNvGrpSpPr>
            <p:nvPr/>
          </p:nvGrpSpPr>
          <p:grpSpPr bwMode="auto">
            <a:xfrm>
              <a:off x="4241" y="1616"/>
              <a:ext cx="1253" cy="911"/>
              <a:chOff x="4241" y="1616"/>
              <a:chExt cx="1253" cy="911"/>
            </a:xfrm>
          </p:grpSpPr>
          <p:sp>
            <p:nvSpPr>
              <p:cNvPr id="41995" name="Text Box 9">
                <a:extLst>
                  <a:ext uri="{FF2B5EF4-FFF2-40B4-BE49-F238E27FC236}">
                    <a16:creationId xmlns:a16="http://schemas.microsoft.com/office/drawing/2014/main" id="{CD13CDB3-7212-40C5-0A1A-FABEBA55D664}"/>
                  </a:ext>
                </a:extLst>
              </p:cNvPr>
              <p:cNvSpPr txBox="1">
                <a:spLocks noChangeArrowheads="1"/>
              </p:cNvSpPr>
              <p:nvPr/>
            </p:nvSpPr>
            <p:spPr bwMode="auto">
              <a:xfrm>
                <a:off x="4241" y="1616"/>
                <a:ext cx="11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取分立值</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p>
            </p:txBody>
          </p:sp>
          <p:graphicFrame>
            <p:nvGraphicFramePr>
              <p:cNvPr id="41996" name="Object 13">
                <a:extLst>
                  <a:ext uri="{FF2B5EF4-FFF2-40B4-BE49-F238E27FC236}">
                    <a16:creationId xmlns:a16="http://schemas.microsoft.com/office/drawing/2014/main" id="{1CA2EA15-8AF6-9F20-A159-17E990ECD5F4}"/>
                  </a:ext>
                </a:extLst>
              </p:cNvPr>
              <p:cNvGraphicFramePr>
                <a:graphicFrameLocks noChangeAspect="1"/>
              </p:cNvGraphicFramePr>
              <p:nvPr/>
            </p:nvGraphicFramePr>
            <p:xfrm>
              <a:off x="4598" y="1907"/>
              <a:ext cx="896" cy="620"/>
            </p:xfrm>
            <a:graphic>
              <a:graphicData uri="http://schemas.openxmlformats.org/presentationml/2006/ole">
                <mc:AlternateContent xmlns:mc="http://schemas.openxmlformats.org/markup-compatibility/2006">
                  <mc:Choice xmlns:v="urn:schemas-microsoft-com:vml" Requires="v">
                    <p:oleObj name="Equation" r:id="rId4" imgW="622030" imgH="431613" progId="Equation.DSMT4">
                      <p:embed/>
                    </p:oleObj>
                  </mc:Choice>
                  <mc:Fallback>
                    <p:oleObj name="Equation" r:id="rId4" imgW="622030" imgH="431613"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8" y="1907"/>
                            <a:ext cx="896"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1994" name="Rectangle 19">
              <a:extLst>
                <a:ext uri="{FF2B5EF4-FFF2-40B4-BE49-F238E27FC236}">
                  <a16:creationId xmlns:a16="http://schemas.microsoft.com/office/drawing/2014/main" id="{B1B5EEA7-F1CB-49DF-F319-C503290DD1E7}"/>
                </a:ext>
              </a:extLst>
            </p:cNvPr>
            <p:cNvSpPr>
              <a:spLocks noChangeArrowheads="1"/>
            </p:cNvSpPr>
            <p:nvPr/>
          </p:nvSpPr>
          <p:spPr bwMode="auto">
            <a:xfrm>
              <a:off x="4668" y="2575"/>
              <a:ext cx="9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是整数 </a:t>
              </a:r>
            </a:p>
          </p:txBody>
        </p:sp>
      </p:grpSp>
      <p:sp>
        <p:nvSpPr>
          <p:cNvPr id="40965" name="Rectangle 23">
            <a:extLst>
              <a:ext uri="{FF2B5EF4-FFF2-40B4-BE49-F238E27FC236}">
                <a16:creationId xmlns:a16="http://schemas.microsoft.com/office/drawing/2014/main" id="{DB3FF778-4288-93D1-4BE3-45B6271AF97D}"/>
              </a:ext>
            </a:extLst>
          </p:cNvPr>
          <p:cNvSpPr>
            <a:spLocks noChangeArrowheads="1"/>
          </p:cNvSpPr>
          <p:nvPr/>
        </p:nvSpPr>
        <p:spPr bwMode="auto">
          <a:xfrm>
            <a:off x="763588" y="5516563"/>
            <a:ext cx="76247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Clr>
                <a:schemeClr val="tx1"/>
              </a:buClr>
              <a:buSzPct val="70000"/>
              <a:buFont typeface="Wingdings" panose="05000000000000000000" pitchFamily="2" charset="2"/>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对于宏观晶体的</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L</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lang="zh-CN" altLang="en-US" sz="2400" b="1" baseline="-250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由于</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N</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i</a:t>
            </a:r>
            <a:r>
              <a:rPr lang="zh-CN" altLang="en-US" sz="2400" b="1" baseline="-250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很大，</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点分布很密，可以认为是</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准连续的 </a:t>
            </a:r>
          </a:p>
        </p:txBody>
      </p:sp>
      <p:sp>
        <p:nvSpPr>
          <p:cNvPr id="41990" name="Rectangle 2">
            <a:extLst>
              <a:ext uri="{FF2B5EF4-FFF2-40B4-BE49-F238E27FC236}">
                <a16:creationId xmlns:a16="http://schemas.microsoft.com/office/drawing/2014/main" id="{BDB00055-8AB0-EC60-A11A-A3F55E57DC59}"/>
              </a:ext>
            </a:extLst>
          </p:cNvPr>
          <p:cNvSpPr>
            <a:spLocks noRot="1" noChangeArrowheads="1"/>
          </p:cNvSpPr>
          <p:nvPr/>
        </p:nvSpPr>
        <p:spPr bwMode="auto">
          <a:xfrm>
            <a:off x="52388" y="171450"/>
            <a:ext cx="90360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周期性边界条件</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只能取分立值</a:t>
            </a:r>
          </a:p>
        </p:txBody>
      </p:sp>
      <p:sp>
        <p:nvSpPr>
          <p:cNvPr id="41991" name="灯片编号占位符 17">
            <a:extLst>
              <a:ext uri="{FF2B5EF4-FFF2-40B4-BE49-F238E27FC236}">
                <a16:creationId xmlns:a16="http://schemas.microsoft.com/office/drawing/2014/main" id="{0FE2922C-0106-849D-D7F6-DB9D854E66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3AF5998-FA57-4BD9-8841-07E752299FAF}"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992" name="矩形 1">
            <a:extLst>
              <a:ext uri="{FF2B5EF4-FFF2-40B4-BE49-F238E27FC236}">
                <a16:creationId xmlns:a16="http://schemas.microsoft.com/office/drawing/2014/main" id="{190C6BB1-D42F-9B99-8C5F-DCC8F32A2F50}"/>
              </a:ext>
            </a:extLst>
          </p:cNvPr>
          <p:cNvSpPr>
            <a:spLocks noChangeArrowheads="1"/>
          </p:cNvSpPr>
          <p:nvPr/>
        </p:nvSpPr>
        <p:spPr bwMode="auto">
          <a:xfrm>
            <a:off x="4852988" y="4797425"/>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晶体内部的自由电子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18DBDFE-8871-FA8F-90F9-09D49230D28B}"/>
              </a:ext>
            </a:extLst>
          </p:cNvPr>
          <p:cNvSpPr>
            <a:spLocks noRot="1" noChangeArrowheads="1"/>
          </p:cNvSpPr>
          <p:nvPr/>
        </p:nvSpPr>
        <p:spPr bwMode="auto">
          <a:xfrm>
            <a:off x="2159000" y="115888"/>
            <a:ext cx="4826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（波矢）空间</a:t>
            </a:r>
          </a:p>
        </p:txBody>
      </p:sp>
      <p:sp>
        <p:nvSpPr>
          <p:cNvPr id="43011" name="Text Box 5">
            <a:extLst>
              <a:ext uri="{FF2B5EF4-FFF2-40B4-BE49-F238E27FC236}">
                <a16:creationId xmlns:a16="http://schemas.microsoft.com/office/drawing/2014/main" id="{4A7BA4B4-5BBA-77FF-5269-77D4D5CC7CCA}"/>
              </a:ext>
            </a:extLst>
          </p:cNvPr>
          <p:cNvSpPr txBox="1">
            <a:spLocks noChangeArrowheads="1"/>
          </p:cNvSpPr>
          <p:nvPr/>
        </p:nvSpPr>
        <p:spPr bwMode="auto">
          <a:xfrm>
            <a:off x="1987550" y="1052513"/>
            <a:ext cx="5168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空间：以</a:t>
            </a:r>
            <a:r>
              <a:rPr lang="en-US" altLang="zh-CN" sz="2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i="1" baseline="-2500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x </a:t>
            </a:r>
            <a:r>
              <a:rPr lang="en-US" altLang="zh-CN"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baseline="-2500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i="1" baseline="-2500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y </a:t>
            </a:r>
            <a:r>
              <a:rPr lang="en-US" altLang="zh-CN"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k</a:t>
            </a:r>
            <a:r>
              <a:rPr lang="en-US" altLang="zh-CN" sz="2400" b="1" i="1" baseline="-2500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为轴的直角坐标系</a:t>
            </a:r>
          </a:p>
        </p:txBody>
      </p:sp>
      <p:sp>
        <p:nvSpPr>
          <p:cNvPr id="41988" name="Rectangle 6">
            <a:extLst>
              <a:ext uri="{FF2B5EF4-FFF2-40B4-BE49-F238E27FC236}">
                <a16:creationId xmlns:a16="http://schemas.microsoft.com/office/drawing/2014/main" id="{8FF31AFD-5B4D-59E6-E1F0-1817698DD91B}"/>
              </a:ext>
            </a:extLst>
          </p:cNvPr>
          <p:cNvSpPr>
            <a:spLocks noChangeArrowheads="1"/>
          </p:cNvSpPr>
          <p:nvPr/>
        </p:nvSpPr>
        <p:spPr bwMode="auto">
          <a:xfrm>
            <a:off x="107950" y="1700213"/>
            <a:ext cx="7453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波矢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的取值不连续，</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每一组</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k</a:t>
            </a:r>
            <a:r>
              <a:rPr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y </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k</a:t>
            </a:r>
            <a:r>
              <a:rPr lang="en-US" altLang="zh-CN" sz="24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z</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代表一个量子态</a:t>
            </a:r>
          </a:p>
        </p:txBody>
      </p:sp>
      <p:graphicFrame>
        <p:nvGraphicFramePr>
          <p:cNvPr id="41989" name="Object 13">
            <a:extLst>
              <a:ext uri="{FF2B5EF4-FFF2-40B4-BE49-F238E27FC236}">
                <a16:creationId xmlns:a16="http://schemas.microsoft.com/office/drawing/2014/main" id="{7A897110-8F80-E79D-DF65-F28FDEB1587C}"/>
              </a:ext>
            </a:extLst>
          </p:cNvPr>
          <p:cNvGraphicFramePr>
            <a:graphicFrameLocks noChangeAspect="1"/>
          </p:cNvGraphicFramePr>
          <p:nvPr/>
        </p:nvGraphicFramePr>
        <p:xfrm>
          <a:off x="503238" y="2159000"/>
          <a:ext cx="1712912" cy="1138238"/>
        </p:xfrm>
        <a:graphic>
          <a:graphicData uri="http://schemas.openxmlformats.org/presentationml/2006/ole">
            <mc:AlternateContent xmlns:mc="http://schemas.openxmlformats.org/markup-compatibility/2006">
              <mc:Choice xmlns:v="urn:schemas-microsoft-com:vml" Requires="v">
                <p:oleObj name="公式" r:id="rId2" imgW="647700" imgH="431800" progId="Equation.3">
                  <p:embed/>
                </p:oleObj>
              </mc:Choice>
              <mc:Fallback>
                <p:oleObj name="公式" r:id="rId2" imgW="647700" imgH="4318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2159000"/>
                        <a:ext cx="1712912"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15">
            <a:extLst>
              <a:ext uri="{FF2B5EF4-FFF2-40B4-BE49-F238E27FC236}">
                <a16:creationId xmlns:a16="http://schemas.microsoft.com/office/drawing/2014/main" id="{D0984F1A-B7C7-C26A-6416-77B461520667}"/>
              </a:ext>
            </a:extLst>
          </p:cNvPr>
          <p:cNvGraphicFramePr>
            <a:graphicFrameLocks noChangeAspect="1"/>
          </p:cNvGraphicFramePr>
          <p:nvPr>
            <p:extLst>
              <p:ext uri="{D42A27DB-BD31-4B8C-83A1-F6EECF244321}">
                <p14:modId xmlns:p14="http://schemas.microsoft.com/office/powerpoint/2010/main" val="142903978"/>
              </p:ext>
            </p:extLst>
          </p:nvPr>
        </p:nvGraphicFramePr>
        <p:xfrm>
          <a:off x="2447925" y="2133600"/>
          <a:ext cx="1695450" cy="1198563"/>
        </p:xfrm>
        <a:graphic>
          <a:graphicData uri="http://schemas.openxmlformats.org/presentationml/2006/ole">
            <mc:AlternateContent xmlns:mc="http://schemas.openxmlformats.org/markup-compatibility/2006">
              <mc:Choice xmlns:v="urn:schemas-microsoft-com:vml" Requires="v">
                <p:oleObj name="公式" r:id="rId4" imgW="660113" imgH="469696" progId="Equation.3">
                  <p:embed/>
                </p:oleObj>
              </mc:Choice>
              <mc:Fallback>
                <p:oleObj name="公式" r:id="rId4" imgW="660113" imgH="469696"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7925" y="2133600"/>
                        <a:ext cx="169545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17">
            <a:extLst>
              <a:ext uri="{FF2B5EF4-FFF2-40B4-BE49-F238E27FC236}">
                <a16:creationId xmlns:a16="http://schemas.microsoft.com/office/drawing/2014/main" id="{9FE861BC-6966-08F1-BACB-7BA15E36AFD0}"/>
              </a:ext>
            </a:extLst>
          </p:cNvPr>
          <p:cNvGraphicFramePr>
            <a:graphicFrameLocks noChangeAspect="1"/>
          </p:cNvGraphicFramePr>
          <p:nvPr/>
        </p:nvGraphicFramePr>
        <p:xfrm>
          <a:off x="4391025" y="2135188"/>
          <a:ext cx="1712913" cy="1138237"/>
        </p:xfrm>
        <a:graphic>
          <a:graphicData uri="http://schemas.openxmlformats.org/presentationml/2006/ole">
            <mc:AlternateContent xmlns:mc="http://schemas.openxmlformats.org/markup-compatibility/2006">
              <mc:Choice xmlns:v="urn:schemas-microsoft-com:vml" Requires="v">
                <p:oleObj name="公式" r:id="rId6" imgW="647700" imgH="431800" progId="Equation.3">
                  <p:embed/>
                </p:oleObj>
              </mc:Choice>
              <mc:Fallback>
                <p:oleObj name="公式" r:id="rId6" imgW="647700" imgH="4318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1025" y="2135188"/>
                        <a:ext cx="1712913"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2" name="Rectangle 19">
            <a:extLst>
              <a:ext uri="{FF2B5EF4-FFF2-40B4-BE49-F238E27FC236}">
                <a16:creationId xmlns:a16="http://schemas.microsoft.com/office/drawing/2014/main" id="{372BCE5B-B1EF-2E1D-1913-D2A52B14B5F9}"/>
              </a:ext>
            </a:extLst>
          </p:cNvPr>
          <p:cNvSpPr>
            <a:spLocks noChangeArrowheads="1"/>
          </p:cNvSpPr>
          <p:nvPr/>
        </p:nvSpPr>
        <p:spPr bwMode="auto">
          <a:xfrm>
            <a:off x="6337300" y="2422525"/>
            <a:ext cx="25558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y</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z</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是整数 </a:t>
            </a:r>
          </a:p>
        </p:txBody>
      </p:sp>
      <p:sp>
        <p:nvSpPr>
          <p:cNvPr id="989198" name="Text Box 14">
            <a:extLst>
              <a:ext uri="{FF2B5EF4-FFF2-40B4-BE49-F238E27FC236}">
                <a16:creationId xmlns:a16="http://schemas.microsoft.com/office/drawing/2014/main" id="{B97856E8-1368-C03A-BB7E-9E627FB4909A}"/>
              </a:ext>
            </a:extLst>
          </p:cNvPr>
          <p:cNvSpPr txBox="1">
            <a:spLocks noChangeArrowheads="1"/>
          </p:cNvSpPr>
          <p:nvPr/>
        </p:nvSpPr>
        <p:spPr bwMode="auto">
          <a:xfrm>
            <a:off x="2314575" y="3357563"/>
            <a:ext cx="4514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每个量子态对应波矢空间的一点</a:t>
            </a:r>
          </a:p>
        </p:txBody>
      </p:sp>
      <p:grpSp>
        <p:nvGrpSpPr>
          <p:cNvPr id="2" name="Group 28">
            <a:extLst>
              <a:ext uri="{FF2B5EF4-FFF2-40B4-BE49-F238E27FC236}">
                <a16:creationId xmlns:a16="http://schemas.microsoft.com/office/drawing/2014/main" id="{2AA7ADAE-7F26-9B96-1BBE-24276BC0ECF1}"/>
              </a:ext>
            </a:extLst>
          </p:cNvPr>
          <p:cNvGrpSpPr>
            <a:grpSpLocks/>
          </p:cNvGrpSpPr>
          <p:nvPr/>
        </p:nvGrpSpPr>
        <p:grpSpPr bwMode="auto">
          <a:xfrm>
            <a:off x="111125" y="3860800"/>
            <a:ext cx="7781925" cy="1571625"/>
            <a:chOff x="-62" y="2621"/>
            <a:chExt cx="4902" cy="990"/>
          </a:xfrm>
        </p:grpSpPr>
        <p:sp>
          <p:nvSpPr>
            <p:cNvPr id="43023" name="Text Box 15">
              <a:extLst>
                <a:ext uri="{FF2B5EF4-FFF2-40B4-BE49-F238E27FC236}">
                  <a16:creationId xmlns:a16="http://schemas.microsoft.com/office/drawing/2014/main" id="{D86C159A-1600-E25F-0156-0000F503BA93}"/>
                </a:ext>
              </a:extLst>
            </p:cNvPr>
            <p:cNvSpPr txBox="1">
              <a:spLocks noChangeArrowheads="1"/>
            </p:cNvSpPr>
            <p:nvPr/>
          </p:nvSpPr>
          <p:spPr bwMode="auto">
            <a:xfrm>
              <a:off x="-62" y="2621"/>
              <a:ext cx="49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每一个量子态在</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个坐标轴方向与相邻量子态的间隔为：</a:t>
              </a:r>
            </a:p>
          </p:txBody>
        </p:sp>
        <p:graphicFrame>
          <p:nvGraphicFramePr>
            <p:cNvPr id="43024" name="Object 6">
              <a:extLst>
                <a:ext uri="{FF2B5EF4-FFF2-40B4-BE49-F238E27FC236}">
                  <a16:creationId xmlns:a16="http://schemas.microsoft.com/office/drawing/2014/main" id="{C928B7C7-49F4-C0EA-D366-7AB4EF87DCA3}"/>
                </a:ext>
              </a:extLst>
            </p:cNvPr>
            <p:cNvGraphicFramePr>
              <a:graphicFrameLocks noChangeAspect="1"/>
            </p:cNvGraphicFramePr>
            <p:nvPr>
              <p:extLst>
                <p:ext uri="{D42A27DB-BD31-4B8C-83A1-F6EECF244321}">
                  <p14:modId xmlns:p14="http://schemas.microsoft.com/office/powerpoint/2010/main" val="714080776"/>
                </p:ext>
              </p:extLst>
            </p:nvPr>
          </p:nvGraphicFramePr>
          <p:xfrm>
            <a:off x="1095" y="2920"/>
            <a:ext cx="3313" cy="691"/>
          </p:xfrm>
          <a:graphic>
            <a:graphicData uri="http://schemas.openxmlformats.org/presentationml/2006/ole">
              <mc:AlternateContent xmlns:mc="http://schemas.openxmlformats.org/markup-compatibility/2006">
                <mc:Choice xmlns:v="urn:schemas-microsoft-com:vml" Requires="v">
                  <p:oleObj name="Equation" r:id="rId8" imgW="2133360" imgH="444240" progId="Equation.DSMT4">
                    <p:embed/>
                  </p:oleObj>
                </mc:Choice>
                <mc:Fallback>
                  <p:oleObj name="Equation" r:id="rId8" imgW="2133360" imgH="444240" progId="Equation.DSMT4">
                    <p:embed/>
                    <p:pic>
                      <p:nvPicPr>
                        <p:cNvPr id="0" name="Object 6"/>
                        <p:cNvPicPr>
                          <a:picLocks noChangeAspect="1" noChangeArrowheads="1"/>
                        </p:cNvPicPr>
                        <p:nvPr/>
                      </p:nvPicPr>
                      <p:blipFill>
                        <a:blip r:embed="rId9"/>
                        <a:srcRect/>
                        <a:stretch>
                          <a:fillRect/>
                        </a:stretch>
                      </p:blipFill>
                      <p:spPr bwMode="auto">
                        <a:xfrm>
                          <a:off x="1095" y="2920"/>
                          <a:ext cx="3313"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29">
            <a:extLst>
              <a:ext uri="{FF2B5EF4-FFF2-40B4-BE49-F238E27FC236}">
                <a16:creationId xmlns:a16="http://schemas.microsoft.com/office/drawing/2014/main" id="{0BAA204B-2A4A-690D-7173-84BA6AE5AC4A}"/>
              </a:ext>
            </a:extLst>
          </p:cNvPr>
          <p:cNvGrpSpPr>
            <a:grpSpLocks/>
          </p:cNvGrpSpPr>
          <p:nvPr/>
        </p:nvGrpSpPr>
        <p:grpSpPr bwMode="auto">
          <a:xfrm>
            <a:off x="107950" y="5110163"/>
            <a:ext cx="8880475" cy="1262062"/>
            <a:chOff x="68" y="3440"/>
            <a:chExt cx="5594" cy="795"/>
          </a:xfrm>
        </p:grpSpPr>
        <p:sp>
          <p:nvSpPr>
            <p:cNvPr id="43021" name="Text Box 26">
              <a:extLst>
                <a:ext uri="{FF2B5EF4-FFF2-40B4-BE49-F238E27FC236}">
                  <a16:creationId xmlns:a16="http://schemas.microsoft.com/office/drawing/2014/main" id="{48EFC293-8BDF-93CE-F23A-377B6C8C8A1E}"/>
                </a:ext>
              </a:extLst>
            </p:cNvPr>
            <p:cNvSpPr txBox="1">
              <a:spLocks noChangeArrowheads="1"/>
            </p:cNvSpPr>
            <p:nvPr/>
          </p:nvSpPr>
          <p:spPr bwMode="auto">
            <a:xfrm>
              <a:off x="68" y="3678"/>
              <a:ext cx="36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每个量子态在波矢空间占有一个体积元：</a:t>
              </a:r>
            </a:p>
          </p:txBody>
        </p:sp>
        <p:graphicFrame>
          <p:nvGraphicFramePr>
            <p:cNvPr id="43022" name="Object 5">
              <a:extLst>
                <a:ext uri="{FF2B5EF4-FFF2-40B4-BE49-F238E27FC236}">
                  <a16:creationId xmlns:a16="http://schemas.microsoft.com/office/drawing/2014/main" id="{CA853BEC-2C6C-6AC5-5C9C-29ACADC3FF72}"/>
                </a:ext>
              </a:extLst>
            </p:cNvPr>
            <p:cNvGraphicFramePr>
              <a:graphicFrameLocks noChangeAspect="1"/>
            </p:cNvGraphicFramePr>
            <p:nvPr>
              <p:extLst>
                <p:ext uri="{D42A27DB-BD31-4B8C-83A1-F6EECF244321}">
                  <p14:modId xmlns:p14="http://schemas.microsoft.com/office/powerpoint/2010/main" val="513895564"/>
                </p:ext>
              </p:extLst>
            </p:nvPr>
          </p:nvGraphicFramePr>
          <p:xfrm>
            <a:off x="3616" y="3440"/>
            <a:ext cx="2046" cy="795"/>
          </p:xfrm>
          <a:graphic>
            <a:graphicData uri="http://schemas.openxmlformats.org/presentationml/2006/ole">
              <mc:AlternateContent xmlns:mc="http://schemas.openxmlformats.org/markup-compatibility/2006">
                <mc:Choice xmlns:v="urn:schemas-microsoft-com:vml" Requires="v">
                  <p:oleObj name="Equation" r:id="rId10" imgW="1307880" imgH="507960" progId="Equation.DSMT4">
                    <p:embed/>
                  </p:oleObj>
                </mc:Choice>
                <mc:Fallback>
                  <p:oleObj name="Equation" r:id="rId10" imgW="1307880" imgH="507960" progId="Equation.DSMT4">
                    <p:embed/>
                    <p:pic>
                      <p:nvPicPr>
                        <p:cNvPr id="0" name="Object 5"/>
                        <p:cNvPicPr>
                          <a:picLocks noChangeAspect="1" noChangeArrowheads="1"/>
                        </p:cNvPicPr>
                        <p:nvPr/>
                      </p:nvPicPr>
                      <p:blipFill>
                        <a:blip r:embed="rId11"/>
                        <a:srcRect/>
                        <a:stretch>
                          <a:fillRect/>
                        </a:stretch>
                      </p:blipFill>
                      <p:spPr bwMode="auto">
                        <a:xfrm>
                          <a:off x="3616" y="3440"/>
                          <a:ext cx="2046"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3020" name="灯片编号占位符 16">
            <a:extLst>
              <a:ext uri="{FF2B5EF4-FFF2-40B4-BE49-F238E27FC236}">
                <a16:creationId xmlns:a16="http://schemas.microsoft.com/office/drawing/2014/main" id="{7E23E148-0B5F-6AB7-5F3D-4826F35D59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FE1CCF0-0182-4A67-9E56-A385B326430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989198"/>
                                        </p:tgtEl>
                                        <p:attrNameLst>
                                          <p:attrName>style.visibility</p:attrName>
                                        </p:attrNameLst>
                                      </p:cBhvr>
                                      <p:to>
                                        <p:strVal val="visible"/>
                                      </p:to>
                                    </p:set>
                                    <p:animEffect transition="in" filter="dissolve">
                                      <p:cBhvr>
                                        <p:cTn id="19" dur="500"/>
                                        <p:tgtEl>
                                          <p:spTgt spid="98919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dissolve">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slide(fromBottom)">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92" grpId="0"/>
      <p:bldP spid="98919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77886E0E-67E6-0369-50C2-CE12166506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82CF138-513B-40CC-92FC-314C2F46CEC3}"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3</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387" name="Rectangle 2">
            <a:extLst>
              <a:ext uri="{FF2B5EF4-FFF2-40B4-BE49-F238E27FC236}">
                <a16:creationId xmlns:a16="http://schemas.microsoft.com/office/drawing/2014/main" id="{EE9EA162-A40C-037A-FFD0-42B89D45E43F}"/>
              </a:ext>
            </a:extLst>
          </p:cNvPr>
          <p:cNvSpPr>
            <a:spLocks noGrp="1" noRot="1"/>
          </p:cNvSpPr>
          <p:nvPr>
            <p:ph type="title"/>
          </p:nvPr>
        </p:nvSpPr>
        <p:spPr/>
        <p:txBody>
          <a:bodyPr/>
          <a:lstStyle/>
          <a:p>
            <a:pPr eaLnBrk="1" hangingPunct="1"/>
            <a:r>
              <a:rPr lang="zh-CN" altLang="en-US" b="1">
                <a:solidFill>
                  <a:srgbClr val="7030A0"/>
                </a:solidFill>
                <a:cs typeface="Times New Roman" panose="02020603050405020304" pitchFamily="18" charset="0"/>
              </a:rPr>
              <a:t>目录</a:t>
            </a:r>
          </a:p>
        </p:txBody>
      </p:sp>
      <p:sp>
        <p:nvSpPr>
          <p:cNvPr id="16388" name="Rectangle 3">
            <a:extLst>
              <a:ext uri="{FF2B5EF4-FFF2-40B4-BE49-F238E27FC236}">
                <a16:creationId xmlns:a16="http://schemas.microsoft.com/office/drawing/2014/main" id="{72969D3F-49DA-F982-B534-368D2A3B5548}"/>
              </a:ext>
            </a:extLst>
          </p:cNvPr>
          <p:cNvSpPr>
            <a:spLocks noGrp="1" noRot="1"/>
          </p:cNvSpPr>
          <p:nvPr>
            <p:ph type="body" idx="1"/>
          </p:nvPr>
        </p:nvSpPr>
        <p:spPr>
          <a:xfrm>
            <a:off x="0" y="1412875"/>
            <a:ext cx="9144000" cy="4525963"/>
          </a:xfrm>
        </p:spPr>
        <p:txBody>
          <a:bodyPr/>
          <a:lstStyle/>
          <a:p>
            <a:pPr eaLnBrk="1" hangingPunct="1">
              <a:lnSpc>
                <a:spcPct val="90000"/>
              </a:lnSpc>
            </a:pPr>
            <a:r>
              <a:rPr lang="en-US" altLang="zh-CN" b="1">
                <a:solidFill>
                  <a:srgbClr val="FF0000"/>
                </a:solidFill>
                <a:latin typeface="微软雅黑" panose="020B0503020204020204" pitchFamily="34" charset="-122"/>
                <a:ea typeface="微软雅黑" panose="020B0503020204020204" pitchFamily="34" charset="-122"/>
              </a:rPr>
              <a:t>3.1</a:t>
            </a:r>
            <a:r>
              <a:rPr lang="zh-CN" altLang="en-US" b="1">
                <a:solidFill>
                  <a:srgbClr val="FF0000"/>
                </a:solidFill>
                <a:latin typeface="微软雅黑" panose="020B0503020204020204" pitchFamily="34" charset="-122"/>
                <a:ea typeface="微软雅黑" panose="020B0503020204020204" pitchFamily="34" charset="-122"/>
              </a:rPr>
              <a:t> 固体电子论的发展</a:t>
            </a:r>
            <a:r>
              <a:rPr lang="zh-CN" altLang="en-US" sz="2800" b="1">
                <a:solidFill>
                  <a:srgbClr val="0000FF"/>
                </a:solidFill>
                <a:latin typeface="微软雅黑" panose="020B0503020204020204" pitchFamily="34" charset="-122"/>
                <a:ea typeface="微软雅黑" panose="020B0503020204020204" pitchFamily="34" charset="-122"/>
              </a:rPr>
              <a:t>（教材</a:t>
            </a:r>
            <a:r>
              <a:rPr lang="en-US" altLang="zh-CN" sz="2800" b="1">
                <a:solidFill>
                  <a:srgbClr val="0000FF"/>
                </a:solidFill>
                <a:latin typeface="微软雅黑" panose="020B0503020204020204" pitchFamily="34" charset="-122"/>
                <a:ea typeface="微软雅黑" panose="020B0503020204020204" pitchFamily="34" charset="-122"/>
              </a:rPr>
              <a:t>P49</a:t>
            </a:r>
            <a:r>
              <a:rPr lang="zh-CN" altLang="en-US" sz="2800" b="1">
                <a:solidFill>
                  <a:srgbClr val="0000FF"/>
                </a:solidFill>
                <a:latin typeface="微软雅黑" panose="020B0503020204020204" pitchFamily="34" charset="-122"/>
                <a:ea typeface="微软雅黑" panose="020B0503020204020204" pitchFamily="34" charset="-122"/>
              </a:rPr>
              <a:t>）</a:t>
            </a:r>
            <a:endParaRPr lang="en-US" altLang="zh-CN" sz="2800" b="1">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lnSpc>
                <a:spcPct val="90000"/>
              </a:lnSpc>
            </a:pPr>
            <a:r>
              <a:rPr lang="en-US" altLang="zh-CN" b="1">
                <a:latin typeface="微软雅黑" panose="020B0503020204020204" pitchFamily="34" charset="-122"/>
                <a:ea typeface="微软雅黑" panose="020B0503020204020204" pitchFamily="34" charset="-122"/>
              </a:rPr>
              <a:t>3.2 </a:t>
            </a:r>
            <a:r>
              <a:rPr lang="zh-CN" altLang="en-US" b="1">
                <a:latin typeface="微软雅黑" panose="020B0503020204020204" pitchFamily="34" charset="-122"/>
                <a:ea typeface="微软雅黑" panose="020B0503020204020204" pitchFamily="34" charset="-122"/>
              </a:rPr>
              <a:t>索末菲自由电子论（金属电子论）</a:t>
            </a:r>
            <a:endParaRPr lang="en-US" altLang="zh-CN" b="1">
              <a:latin typeface="微软雅黑" panose="020B0503020204020204" pitchFamily="34" charset="-122"/>
              <a:ea typeface="微软雅黑" panose="020B0503020204020204" pitchFamily="34" charset="-122"/>
            </a:endParaRPr>
          </a:p>
          <a:p>
            <a:pPr lvl="1" eaLnBrk="1" hangingPunct="1">
              <a:lnSpc>
                <a:spcPct val="90000"/>
              </a:lnSpc>
            </a:pPr>
            <a:r>
              <a:rPr lang="zh-CN" altLang="en-US" b="1">
                <a:latin typeface="微软雅黑" panose="020B0503020204020204" pitchFamily="34" charset="-122"/>
                <a:ea typeface="微软雅黑" panose="020B0503020204020204" pitchFamily="34" charset="-122"/>
              </a:rPr>
              <a:t>自由空间中的电子波函数和</a:t>
            </a:r>
            <a:r>
              <a:rPr lang="en-US" altLang="zh-CN" b="1" i="1">
                <a:ea typeface="微软雅黑" panose="020B0503020204020204" pitchFamily="34" charset="-122"/>
              </a:rPr>
              <a:t>E</a:t>
            </a:r>
            <a:r>
              <a:rPr lang="en-US" altLang="zh-CN" b="1">
                <a:ea typeface="微软雅黑" panose="020B0503020204020204" pitchFamily="34" charset="-122"/>
              </a:rPr>
              <a:t>-</a:t>
            </a:r>
            <a:r>
              <a:rPr lang="en-US" altLang="zh-CN" b="1" i="1">
                <a:ea typeface="微软雅黑" panose="020B0503020204020204" pitchFamily="34" charset="-122"/>
              </a:rPr>
              <a:t>k</a:t>
            </a:r>
            <a:r>
              <a:rPr lang="zh-CN" altLang="en-US" b="1">
                <a:ea typeface="微软雅黑" panose="020B0503020204020204" pitchFamily="34" charset="-122"/>
              </a:rPr>
              <a:t>关系</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有限晶体中的电子波函数和</a:t>
            </a:r>
            <a:r>
              <a:rPr lang="en-US" altLang="zh-CN" b="1" i="1">
                <a:ea typeface="微软雅黑" panose="020B0503020204020204" pitchFamily="34" charset="-122"/>
              </a:rPr>
              <a:t>E-k</a:t>
            </a:r>
            <a:r>
              <a:rPr lang="zh-CN" altLang="en-US" b="1">
                <a:latin typeface="微软雅黑" panose="020B0503020204020204" pitchFamily="34" charset="-122"/>
                <a:ea typeface="微软雅黑" panose="020B0503020204020204" pitchFamily="34" charset="-122"/>
              </a:rPr>
              <a:t>关系</a:t>
            </a:r>
            <a:endParaRPr lang="en-US" altLang="zh-CN" b="1">
              <a:latin typeface="微软雅黑" panose="020B0503020204020204" pitchFamily="34" charset="-122"/>
              <a:ea typeface="微软雅黑" panose="020B0503020204020204" pitchFamily="34" charset="-122"/>
            </a:endParaRPr>
          </a:p>
          <a:p>
            <a:pPr lvl="2" eaLnBrk="1" hangingPunct="1">
              <a:lnSpc>
                <a:spcPct val="90000"/>
              </a:lnSpc>
            </a:pPr>
            <a:r>
              <a:rPr lang="zh-CN" altLang="en-US" b="1">
                <a:latin typeface="微软雅黑" panose="020B0503020204020204" pitchFamily="34" charset="-122"/>
                <a:ea typeface="微软雅黑" panose="020B0503020204020204" pitchFamily="34" charset="-122"/>
              </a:rPr>
              <a:t>周期性边界条件和态密度</a:t>
            </a:r>
            <a:endParaRPr lang="en-US" altLang="zh-CN" b="1">
              <a:latin typeface="微软雅黑" panose="020B0503020204020204" pitchFamily="34" charset="-122"/>
              <a:ea typeface="微软雅黑" panose="020B0503020204020204" pitchFamily="34" charset="-122"/>
            </a:endParaRPr>
          </a:p>
          <a:p>
            <a:pPr lvl="2" eaLnBrk="1" hangingPunct="1">
              <a:lnSpc>
                <a:spcPct val="90000"/>
              </a:lnSpc>
            </a:pPr>
            <a:r>
              <a:rPr lang="zh-CN" altLang="en-US" b="1">
                <a:latin typeface="微软雅黑" panose="020B0503020204020204" pitchFamily="34" charset="-122"/>
                <a:ea typeface="微软雅黑" panose="020B0503020204020204" pitchFamily="34" charset="-122"/>
              </a:rPr>
              <a:t>费米球与费米分布</a:t>
            </a:r>
            <a:endParaRPr lang="en-US" altLang="zh-CN" b="1">
              <a:latin typeface="微软雅黑" panose="020B0503020204020204" pitchFamily="34" charset="-122"/>
              <a:ea typeface="微软雅黑" panose="020B0503020204020204" pitchFamily="34" charset="-122"/>
            </a:endParaRPr>
          </a:p>
          <a:p>
            <a:pPr lvl="1" eaLnBrk="1" hangingPunct="1">
              <a:lnSpc>
                <a:spcPct val="90000"/>
              </a:lnSpc>
            </a:pPr>
            <a:r>
              <a:rPr lang="zh-CN" altLang="en-US" b="1">
                <a:latin typeface="微软雅黑" panose="020B0503020204020204" pitchFamily="34" charset="-122"/>
                <a:ea typeface="微软雅黑" panose="020B0503020204020204" pitchFamily="34" charset="-122"/>
              </a:rPr>
              <a:t>自由电子模型的局限性</a:t>
            </a:r>
          </a:p>
          <a:p>
            <a:pPr eaLnBrk="1" hangingPunct="1">
              <a:lnSpc>
                <a:spcPct val="90000"/>
              </a:lnSpc>
            </a:pPr>
            <a:r>
              <a:rPr lang="en-US" altLang="zh-CN" b="1">
                <a:latin typeface="微软雅黑" panose="020B0503020204020204" pitchFamily="34" charset="-122"/>
                <a:ea typeface="微软雅黑" panose="020B0503020204020204" pitchFamily="34" charset="-122"/>
              </a:rPr>
              <a:t>3.3 </a:t>
            </a:r>
            <a:r>
              <a:rPr lang="zh-CN" altLang="en-US" b="1">
                <a:latin typeface="微软雅黑" panose="020B0503020204020204" pitchFamily="34" charset="-122"/>
                <a:ea typeface="微软雅黑" panose="020B0503020204020204" pitchFamily="34" charset="-122"/>
              </a:rPr>
              <a:t>布洛赫能带理论（周期性势场中的电子运动）</a:t>
            </a:r>
            <a:endParaRPr lang="en-US" altLang="zh-CN" b="1">
              <a:latin typeface="微软雅黑" panose="020B0503020204020204" pitchFamily="34" charset="-122"/>
              <a:ea typeface="微软雅黑" panose="020B0503020204020204" pitchFamily="34" charset="-122"/>
            </a:endParaRPr>
          </a:p>
          <a:p>
            <a:pPr lvl="1" eaLnBrk="1" hangingPunct="1">
              <a:lnSpc>
                <a:spcPct val="90000"/>
              </a:lnSpc>
            </a:pPr>
            <a:r>
              <a:rPr lang="zh-CN" altLang="en-US" b="1">
                <a:latin typeface="微软雅黑" panose="020B0503020204020204" pitchFamily="34" charset="-122"/>
                <a:ea typeface="微软雅黑" panose="020B0503020204020204" pitchFamily="34" charset="-122"/>
              </a:rPr>
              <a:t>布洛赫定理</a:t>
            </a:r>
            <a:endParaRPr lang="en-US" altLang="zh-CN" b="1">
              <a:latin typeface="微软雅黑" panose="020B0503020204020204" pitchFamily="34" charset="-122"/>
              <a:ea typeface="微软雅黑" panose="020B0503020204020204" pitchFamily="34" charset="-122"/>
            </a:endParaRPr>
          </a:p>
          <a:p>
            <a:pPr lvl="1" eaLnBrk="1" hangingPunct="1">
              <a:lnSpc>
                <a:spcPct val="90000"/>
              </a:lnSpc>
            </a:pPr>
            <a:r>
              <a:rPr lang="zh-CN" altLang="en-US" b="1">
                <a:latin typeface="微软雅黑" panose="020B0503020204020204" pitchFamily="34" charset="-122"/>
                <a:ea typeface="微软雅黑" panose="020B0503020204020204" pitchFamily="34" charset="-122"/>
              </a:rPr>
              <a:t>能带理论</a:t>
            </a:r>
          </a:p>
          <a:p>
            <a:pPr eaLnBrk="1" hangingPunct="1">
              <a:lnSpc>
                <a:spcPct val="90000"/>
              </a:lnSpc>
            </a:pPr>
            <a:endParaRPr lang="en-US" altLang="zh-CN"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FE85FF0-5BBD-8F20-6F64-3B9B3387C8F3}"/>
              </a:ext>
            </a:extLst>
          </p:cNvPr>
          <p:cNvSpPr>
            <a:spLocks noRot="1" noChangeArrowheads="1"/>
          </p:cNvSpPr>
          <p:nvPr/>
        </p:nvSpPr>
        <p:spPr bwMode="auto">
          <a:xfrm>
            <a:off x="738188" y="0"/>
            <a:ext cx="7667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空间中量子态的体积</a:t>
            </a:r>
          </a:p>
        </p:txBody>
      </p:sp>
      <p:sp>
        <p:nvSpPr>
          <p:cNvPr id="44035" name="Text Box 9">
            <a:extLst>
              <a:ext uri="{FF2B5EF4-FFF2-40B4-BE49-F238E27FC236}">
                <a16:creationId xmlns:a16="http://schemas.microsoft.com/office/drawing/2014/main" id="{CBAC067C-E404-1FAA-1948-30554DBD3282}"/>
              </a:ext>
            </a:extLst>
          </p:cNvPr>
          <p:cNvSpPr txBox="1">
            <a:spLocks noChangeArrowheads="1"/>
          </p:cNvSpPr>
          <p:nvPr/>
        </p:nvSpPr>
        <p:spPr bwMode="auto">
          <a:xfrm>
            <a:off x="2317750" y="946150"/>
            <a:ext cx="4514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每个量子态对应波矢空间的一点</a:t>
            </a:r>
          </a:p>
        </p:txBody>
      </p:sp>
      <p:sp>
        <p:nvSpPr>
          <p:cNvPr id="44036" name="Text Box 10">
            <a:extLst>
              <a:ext uri="{FF2B5EF4-FFF2-40B4-BE49-F238E27FC236}">
                <a16:creationId xmlns:a16="http://schemas.microsoft.com/office/drawing/2014/main" id="{21476311-3219-9AA0-5633-B19CA4CA5F7E}"/>
              </a:ext>
            </a:extLst>
          </p:cNvPr>
          <p:cNvSpPr txBox="1">
            <a:spLocks noChangeArrowheads="1"/>
          </p:cNvSpPr>
          <p:nvPr/>
        </p:nvSpPr>
        <p:spPr bwMode="auto">
          <a:xfrm>
            <a:off x="703263" y="1497013"/>
            <a:ext cx="7759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每一个量子态在</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个坐标轴方向与相邻量子态的间隔为：</a:t>
            </a:r>
          </a:p>
        </p:txBody>
      </p:sp>
      <p:sp>
        <p:nvSpPr>
          <p:cNvPr id="44038" name="Text Box 12">
            <a:extLst>
              <a:ext uri="{FF2B5EF4-FFF2-40B4-BE49-F238E27FC236}">
                <a16:creationId xmlns:a16="http://schemas.microsoft.com/office/drawing/2014/main" id="{9FBDADBA-54C4-9117-87D3-D14AA246469B}"/>
              </a:ext>
            </a:extLst>
          </p:cNvPr>
          <p:cNvSpPr txBox="1">
            <a:spLocks noChangeArrowheads="1"/>
          </p:cNvSpPr>
          <p:nvPr/>
        </p:nvSpPr>
        <p:spPr bwMode="auto">
          <a:xfrm>
            <a:off x="4572000" y="2974975"/>
            <a:ext cx="3097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每个量子态在波矢空间占有一个体积元：</a:t>
            </a:r>
          </a:p>
        </p:txBody>
      </p:sp>
      <p:sp>
        <p:nvSpPr>
          <p:cNvPr id="44040" name="Text Box 15">
            <a:extLst>
              <a:ext uri="{FF2B5EF4-FFF2-40B4-BE49-F238E27FC236}">
                <a16:creationId xmlns:a16="http://schemas.microsoft.com/office/drawing/2014/main" id="{254A85EB-C9CD-486F-C89A-F787AF991ABE}"/>
              </a:ext>
            </a:extLst>
          </p:cNvPr>
          <p:cNvSpPr txBox="1">
            <a:spLocks noChangeArrowheads="1"/>
          </p:cNvSpPr>
          <p:nvPr/>
        </p:nvSpPr>
        <p:spPr bwMode="auto">
          <a:xfrm>
            <a:off x="1379538" y="21177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18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z</a:t>
            </a:r>
          </a:p>
        </p:txBody>
      </p:sp>
      <p:sp>
        <p:nvSpPr>
          <p:cNvPr id="44041" name="Text Box 16">
            <a:extLst>
              <a:ext uri="{FF2B5EF4-FFF2-40B4-BE49-F238E27FC236}">
                <a16:creationId xmlns:a16="http://schemas.microsoft.com/office/drawing/2014/main" id="{72189901-036B-6F1F-FAEF-4C86BA9371B7}"/>
              </a:ext>
            </a:extLst>
          </p:cNvPr>
          <p:cNvSpPr txBox="1">
            <a:spLocks noChangeArrowheads="1"/>
          </p:cNvSpPr>
          <p:nvPr/>
        </p:nvSpPr>
        <p:spPr bwMode="auto">
          <a:xfrm>
            <a:off x="55563" y="5984875"/>
            <a:ext cx="377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18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x</a:t>
            </a:r>
          </a:p>
        </p:txBody>
      </p:sp>
      <p:sp>
        <p:nvSpPr>
          <p:cNvPr id="44042" name="Text Box 17">
            <a:extLst>
              <a:ext uri="{FF2B5EF4-FFF2-40B4-BE49-F238E27FC236}">
                <a16:creationId xmlns:a16="http://schemas.microsoft.com/office/drawing/2014/main" id="{909C9FAE-0A04-AC7C-7C65-80321081AE6E}"/>
              </a:ext>
            </a:extLst>
          </p:cNvPr>
          <p:cNvSpPr txBox="1">
            <a:spLocks noChangeArrowheads="1"/>
          </p:cNvSpPr>
          <p:nvPr/>
        </p:nvSpPr>
        <p:spPr bwMode="auto">
          <a:xfrm>
            <a:off x="4506913" y="4868863"/>
            <a:ext cx="369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18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y</a:t>
            </a:r>
          </a:p>
        </p:txBody>
      </p:sp>
      <p:grpSp>
        <p:nvGrpSpPr>
          <p:cNvPr id="44043" name="Group 19">
            <a:extLst>
              <a:ext uri="{FF2B5EF4-FFF2-40B4-BE49-F238E27FC236}">
                <a16:creationId xmlns:a16="http://schemas.microsoft.com/office/drawing/2014/main" id="{4C94BE62-F4A4-7B39-9E5A-B133D44AFEAD}"/>
              </a:ext>
            </a:extLst>
          </p:cNvPr>
          <p:cNvGrpSpPr>
            <a:grpSpLocks/>
          </p:cNvGrpSpPr>
          <p:nvPr/>
        </p:nvGrpSpPr>
        <p:grpSpPr bwMode="auto">
          <a:xfrm>
            <a:off x="539750" y="2636838"/>
            <a:ext cx="3914775" cy="3671887"/>
            <a:chOff x="2616" y="983"/>
            <a:chExt cx="844" cy="847"/>
          </a:xfrm>
        </p:grpSpPr>
        <p:sp>
          <p:nvSpPr>
            <p:cNvPr id="44231" name="Freeform 20">
              <a:extLst>
                <a:ext uri="{FF2B5EF4-FFF2-40B4-BE49-F238E27FC236}">
                  <a16:creationId xmlns:a16="http://schemas.microsoft.com/office/drawing/2014/main" id="{E4A5A96C-BE4C-C28E-D751-F0D05F4E4F7A}"/>
                </a:ext>
              </a:extLst>
            </p:cNvPr>
            <p:cNvSpPr>
              <a:spLocks/>
            </p:cNvSpPr>
            <p:nvPr/>
          </p:nvSpPr>
          <p:spPr bwMode="auto">
            <a:xfrm>
              <a:off x="2616" y="990"/>
              <a:ext cx="204" cy="828"/>
            </a:xfrm>
            <a:custGeom>
              <a:avLst/>
              <a:gdLst>
                <a:gd name="T0" fmla="*/ 204 w 204"/>
                <a:gd name="T1" fmla="*/ 0 h 828"/>
                <a:gd name="T2" fmla="*/ 0 w 204"/>
                <a:gd name="T3" fmla="*/ 198 h 828"/>
                <a:gd name="T4" fmla="*/ 0 w 204"/>
                <a:gd name="T5" fmla="*/ 828 h 828"/>
                <a:gd name="T6" fmla="*/ 204 w 204"/>
                <a:gd name="T7" fmla="*/ 636 h 828"/>
                <a:gd name="T8" fmla="*/ 204 w 204"/>
                <a:gd name="T9" fmla="*/ 0 h 828"/>
                <a:gd name="T10" fmla="*/ 0 60000 65536"/>
                <a:gd name="T11" fmla="*/ 0 60000 65536"/>
                <a:gd name="T12" fmla="*/ 0 60000 65536"/>
                <a:gd name="T13" fmla="*/ 0 60000 65536"/>
                <a:gd name="T14" fmla="*/ 0 60000 65536"/>
                <a:gd name="T15" fmla="*/ 0 w 204"/>
                <a:gd name="T16" fmla="*/ 0 h 828"/>
                <a:gd name="T17" fmla="*/ 204 w 204"/>
                <a:gd name="T18" fmla="*/ 828 h 828"/>
              </a:gdLst>
              <a:ahLst/>
              <a:cxnLst>
                <a:cxn ang="T10">
                  <a:pos x="T0" y="T1"/>
                </a:cxn>
                <a:cxn ang="T11">
                  <a:pos x="T2" y="T3"/>
                </a:cxn>
                <a:cxn ang="T12">
                  <a:pos x="T4" y="T5"/>
                </a:cxn>
                <a:cxn ang="T13">
                  <a:pos x="T6" y="T7"/>
                </a:cxn>
                <a:cxn ang="T14">
                  <a:pos x="T8" y="T9"/>
                </a:cxn>
              </a:cxnLst>
              <a:rect l="T15" t="T16" r="T17" b="T18"/>
              <a:pathLst>
                <a:path w="204" h="828">
                  <a:moveTo>
                    <a:pt x="204" y="0"/>
                  </a:moveTo>
                  <a:lnTo>
                    <a:pt x="0" y="198"/>
                  </a:lnTo>
                  <a:lnTo>
                    <a:pt x="0" y="828"/>
                  </a:lnTo>
                  <a:lnTo>
                    <a:pt x="204" y="636"/>
                  </a:lnTo>
                  <a:lnTo>
                    <a:pt x="204" y="0"/>
                  </a:lnTo>
                  <a:close/>
                </a:path>
              </a:pathLst>
            </a:custGeom>
            <a:solidFill>
              <a:srgbClr val="FFCC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zh-TW" altLang="en-US"/>
            </a:p>
          </p:txBody>
        </p:sp>
        <p:sp>
          <p:nvSpPr>
            <p:cNvPr id="44232" name="Rectangle 21">
              <a:extLst>
                <a:ext uri="{FF2B5EF4-FFF2-40B4-BE49-F238E27FC236}">
                  <a16:creationId xmlns:a16="http://schemas.microsoft.com/office/drawing/2014/main" id="{05755BAA-2B11-F203-5E86-5229ADA7621E}"/>
                </a:ext>
              </a:extLst>
            </p:cNvPr>
            <p:cNvSpPr>
              <a:spLocks noChangeArrowheads="1"/>
            </p:cNvSpPr>
            <p:nvPr/>
          </p:nvSpPr>
          <p:spPr bwMode="auto">
            <a:xfrm>
              <a:off x="2821" y="993"/>
              <a:ext cx="636" cy="628"/>
            </a:xfrm>
            <a:prstGeom prst="rect">
              <a:avLst/>
            </a:prstGeom>
            <a:solidFill>
              <a:srgbClr val="FFCCFF"/>
            </a:solidFill>
            <a:ln w="9525">
              <a:solidFill>
                <a:schemeClr val="tx1"/>
              </a:solidFill>
              <a:prstDash val="dash"/>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33" name="Line 22">
              <a:extLst>
                <a:ext uri="{FF2B5EF4-FFF2-40B4-BE49-F238E27FC236}">
                  <a16:creationId xmlns:a16="http://schemas.microsoft.com/office/drawing/2014/main" id="{451DE707-AFAE-9E34-6807-907F87DA29F5}"/>
                </a:ext>
              </a:extLst>
            </p:cNvPr>
            <p:cNvSpPr>
              <a:spLocks noChangeShapeType="1"/>
            </p:cNvSpPr>
            <p:nvPr/>
          </p:nvSpPr>
          <p:spPr bwMode="auto">
            <a:xfrm>
              <a:off x="2970" y="996"/>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34" name="Line 23">
              <a:extLst>
                <a:ext uri="{FF2B5EF4-FFF2-40B4-BE49-F238E27FC236}">
                  <a16:creationId xmlns:a16="http://schemas.microsoft.com/office/drawing/2014/main" id="{0D7FAD2E-2278-39D5-796B-9E6ED4D79D73}"/>
                </a:ext>
              </a:extLst>
            </p:cNvPr>
            <p:cNvSpPr>
              <a:spLocks noChangeShapeType="1"/>
            </p:cNvSpPr>
            <p:nvPr/>
          </p:nvSpPr>
          <p:spPr bwMode="auto">
            <a:xfrm>
              <a:off x="3132" y="996"/>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35" name="Line 24">
              <a:extLst>
                <a:ext uri="{FF2B5EF4-FFF2-40B4-BE49-F238E27FC236}">
                  <a16:creationId xmlns:a16="http://schemas.microsoft.com/office/drawing/2014/main" id="{3018B177-B588-9DE2-012B-6757D53CB949}"/>
                </a:ext>
              </a:extLst>
            </p:cNvPr>
            <p:cNvSpPr>
              <a:spLocks noChangeShapeType="1"/>
            </p:cNvSpPr>
            <p:nvPr/>
          </p:nvSpPr>
          <p:spPr bwMode="auto">
            <a:xfrm>
              <a:off x="3300" y="990"/>
              <a:ext cx="0" cy="64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36" name="Line 25">
              <a:extLst>
                <a:ext uri="{FF2B5EF4-FFF2-40B4-BE49-F238E27FC236}">
                  <a16:creationId xmlns:a16="http://schemas.microsoft.com/office/drawing/2014/main" id="{45CD78BB-4A08-53C5-2452-169780D104E3}"/>
                </a:ext>
              </a:extLst>
            </p:cNvPr>
            <p:cNvSpPr>
              <a:spLocks noChangeShapeType="1"/>
            </p:cNvSpPr>
            <p:nvPr/>
          </p:nvSpPr>
          <p:spPr bwMode="auto">
            <a:xfrm rot="-5400000">
              <a:off x="3144" y="1158"/>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37" name="Line 26">
              <a:extLst>
                <a:ext uri="{FF2B5EF4-FFF2-40B4-BE49-F238E27FC236}">
                  <a16:creationId xmlns:a16="http://schemas.microsoft.com/office/drawing/2014/main" id="{41C6B7FD-19BA-9661-94ED-405F2A55C7CC}"/>
                </a:ext>
              </a:extLst>
            </p:cNvPr>
            <p:cNvSpPr>
              <a:spLocks noChangeShapeType="1"/>
            </p:cNvSpPr>
            <p:nvPr/>
          </p:nvSpPr>
          <p:spPr bwMode="auto">
            <a:xfrm rot="-5400000">
              <a:off x="3132" y="1008"/>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38" name="Line 27">
              <a:extLst>
                <a:ext uri="{FF2B5EF4-FFF2-40B4-BE49-F238E27FC236}">
                  <a16:creationId xmlns:a16="http://schemas.microsoft.com/office/drawing/2014/main" id="{C4BC45E2-B719-330C-B69E-6C3D48865861}"/>
                </a:ext>
              </a:extLst>
            </p:cNvPr>
            <p:cNvSpPr>
              <a:spLocks noChangeShapeType="1"/>
            </p:cNvSpPr>
            <p:nvPr/>
          </p:nvSpPr>
          <p:spPr bwMode="auto">
            <a:xfrm rot="-5400000">
              <a:off x="3144" y="852"/>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39" name="AutoShape 28">
              <a:extLst>
                <a:ext uri="{FF2B5EF4-FFF2-40B4-BE49-F238E27FC236}">
                  <a16:creationId xmlns:a16="http://schemas.microsoft.com/office/drawing/2014/main" id="{0391305A-3B2B-E7B8-5802-477EC17E3927}"/>
                </a:ext>
              </a:extLst>
            </p:cNvPr>
            <p:cNvSpPr>
              <a:spLocks noChangeArrowheads="1"/>
            </p:cNvSpPr>
            <p:nvPr/>
          </p:nvSpPr>
          <p:spPr bwMode="auto">
            <a:xfrm>
              <a:off x="2623" y="1618"/>
              <a:ext cx="837" cy="209"/>
            </a:xfrm>
            <a:prstGeom prst="parallelogram">
              <a:avLst>
                <a:gd name="adj" fmla="val 100120"/>
              </a:avLst>
            </a:prstGeom>
            <a:solidFill>
              <a:srgbClr val="FFCCFF"/>
            </a:solidFill>
            <a:ln w="9525">
              <a:solidFill>
                <a:schemeClr val="tx1"/>
              </a:solidFill>
              <a:prstDash val="dash"/>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40" name="Line 29">
              <a:extLst>
                <a:ext uri="{FF2B5EF4-FFF2-40B4-BE49-F238E27FC236}">
                  <a16:creationId xmlns:a16="http://schemas.microsoft.com/office/drawing/2014/main" id="{4AD2EFC6-BB89-E442-478E-6F02C216A40A}"/>
                </a:ext>
              </a:extLst>
            </p:cNvPr>
            <p:cNvSpPr>
              <a:spLocks noChangeShapeType="1"/>
            </p:cNvSpPr>
            <p:nvPr/>
          </p:nvSpPr>
          <p:spPr bwMode="auto">
            <a:xfrm rot="-5400000">
              <a:off x="3090" y="1368"/>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41" name="Line 30">
              <a:extLst>
                <a:ext uri="{FF2B5EF4-FFF2-40B4-BE49-F238E27FC236}">
                  <a16:creationId xmlns:a16="http://schemas.microsoft.com/office/drawing/2014/main" id="{A99CC881-4798-8975-8BA8-231885D709A5}"/>
                </a:ext>
              </a:extLst>
            </p:cNvPr>
            <p:cNvSpPr>
              <a:spLocks noChangeShapeType="1"/>
            </p:cNvSpPr>
            <p:nvPr/>
          </p:nvSpPr>
          <p:spPr bwMode="auto">
            <a:xfrm rot="-5400000">
              <a:off x="3036" y="1422"/>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42" name="Line 31">
              <a:extLst>
                <a:ext uri="{FF2B5EF4-FFF2-40B4-BE49-F238E27FC236}">
                  <a16:creationId xmlns:a16="http://schemas.microsoft.com/office/drawing/2014/main" id="{07F26C1C-ADB7-3B23-554A-7274E18B4D57}"/>
                </a:ext>
              </a:extLst>
            </p:cNvPr>
            <p:cNvSpPr>
              <a:spLocks noChangeShapeType="1"/>
            </p:cNvSpPr>
            <p:nvPr/>
          </p:nvSpPr>
          <p:spPr bwMode="auto">
            <a:xfrm rot="-5400000">
              <a:off x="2988" y="1470"/>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43" name="Line 32">
              <a:extLst>
                <a:ext uri="{FF2B5EF4-FFF2-40B4-BE49-F238E27FC236}">
                  <a16:creationId xmlns:a16="http://schemas.microsoft.com/office/drawing/2014/main" id="{BFD3CF96-A3B8-8AA5-D448-27521E74A97B}"/>
                </a:ext>
              </a:extLst>
            </p:cNvPr>
            <p:cNvSpPr>
              <a:spLocks noChangeShapeType="1"/>
            </p:cNvSpPr>
            <p:nvPr/>
          </p:nvSpPr>
          <p:spPr bwMode="auto">
            <a:xfrm flipV="1">
              <a:off x="3108" y="1613"/>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44" name="Line 33">
              <a:extLst>
                <a:ext uri="{FF2B5EF4-FFF2-40B4-BE49-F238E27FC236}">
                  <a16:creationId xmlns:a16="http://schemas.microsoft.com/office/drawing/2014/main" id="{5840DF3C-7C6B-3BE0-88DB-F259E54C72F1}"/>
                </a:ext>
              </a:extLst>
            </p:cNvPr>
            <p:cNvSpPr>
              <a:spLocks noChangeShapeType="1"/>
            </p:cNvSpPr>
            <p:nvPr/>
          </p:nvSpPr>
          <p:spPr bwMode="auto">
            <a:xfrm flipV="1">
              <a:off x="2940" y="1613"/>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45" name="Line 34">
              <a:extLst>
                <a:ext uri="{FF2B5EF4-FFF2-40B4-BE49-F238E27FC236}">
                  <a16:creationId xmlns:a16="http://schemas.microsoft.com/office/drawing/2014/main" id="{43B67D6B-AEE4-9CBE-8EBC-C72F4270BE49}"/>
                </a:ext>
              </a:extLst>
            </p:cNvPr>
            <p:cNvSpPr>
              <a:spLocks noChangeShapeType="1"/>
            </p:cNvSpPr>
            <p:nvPr/>
          </p:nvSpPr>
          <p:spPr bwMode="auto">
            <a:xfrm flipV="1">
              <a:off x="2766" y="1619"/>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46" name="Line 35">
              <a:extLst>
                <a:ext uri="{FF2B5EF4-FFF2-40B4-BE49-F238E27FC236}">
                  <a16:creationId xmlns:a16="http://schemas.microsoft.com/office/drawing/2014/main" id="{C3B0576E-7F8F-71CF-02E7-A7490AFBBA6C}"/>
                </a:ext>
              </a:extLst>
            </p:cNvPr>
            <p:cNvSpPr>
              <a:spLocks noChangeShapeType="1"/>
            </p:cNvSpPr>
            <p:nvPr/>
          </p:nvSpPr>
          <p:spPr bwMode="auto">
            <a:xfrm flipV="1">
              <a:off x="2616" y="983"/>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47" name="Line 36">
              <a:extLst>
                <a:ext uri="{FF2B5EF4-FFF2-40B4-BE49-F238E27FC236}">
                  <a16:creationId xmlns:a16="http://schemas.microsoft.com/office/drawing/2014/main" id="{5E6BD78B-26E5-B654-8E12-E5BCB6877C0F}"/>
                </a:ext>
              </a:extLst>
            </p:cNvPr>
            <p:cNvSpPr>
              <a:spLocks noChangeShapeType="1"/>
            </p:cNvSpPr>
            <p:nvPr/>
          </p:nvSpPr>
          <p:spPr bwMode="auto">
            <a:xfrm>
              <a:off x="2616" y="1218"/>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48" name="Line 37">
              <a:extLst>
                <a:ext uri="{FF2B5EF4-FFF2-40B4-BE49-F238E27FC236}">
                  <a16:creationId xmlns:a16="http://schemas.microsoft.com/office/drawing/2014/main" id="{98C86A14-5BCD-78B7-91C4-DEBBE4125B3F}"/>
                </a:ext>
              </a:extLst>
            </p:cNvPr>
            <p:cNvSpPr>
              <a:spLocks noChangeShapeType="1"/>
            </p:cNvSpPr>
            <p:nvPr/>
          </p:nvSpPr>
          <p:spPr bwMode="auto">
            <a:xfrm>
              <a:off x="2676" y="1146"/>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49" name="Line 38">
              <a:extLst>
                <a:ext uri="{FF2B5EF4-FFF2-40B4-BE49-F238E27FC236}">
                  <a16:creationId xmlns:a16="http://schemas.microsoft.com/office/drawing/2014/main" id="{830F9DBF-EFD8-7843-5649-4B2CC0DAC828}"/>
                </a:ext>
              </a:extLst>
            </p:cNvPr>
            <p:cNvSpPr>
              <a:spLocks noChangeShapeType="1"/>
            </p:cNvSpPr>
            <p:nvPr/>
          </p:nvSpPr>
          <p:spPr bwMode="auto">
            <a:xfrm>
              <a:off x="2730" y="1116"/>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50" name="Line 39">
              <a:extLst>
                <a:ext uri="{FF2B5EF4-FFF2-40B4-BE49-F238E27FC236}">
                  <a16:creationId xmlns:a16="http://schemas.microsoft.com/office/drawing/2014/main" id="{3EFDB1D9-8008-622A-149C-B3DA5F7B9E59}"/>
                </a:ext>
              </a:extLst>
            </p:cNvPr>
            <p:cNvSpPr>
              <a:spLocks noChangeShapeType="1"/>
            </p:cNvSpPr>
            <p:nvPr/>
          </p:nvSpPr>
          <p:spPr bwMode="auto">
            <a:xfrm>
              <a:off x="2778" y="1062"/>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51" name="Line 40">
              <a:extLst>
                <a:ext uri="{FF2B5EF4-FFF2-40B4-BE49-F238E27FC236}">
                  <a16:creationId xmlns:a16="http://schemas.microsoft.com/office/drawing/2014/main" id="{3B86526D-00A3-C33B-0E1D-04755543750C}"/>
                </a:ext>
              </a:extLst>
            </p:cNvPr>
            <p:cNvSpPr>
              <a:spLocks noChangeShapeType="1"/>
            </p:cNvSpPr>
            <p:nvPr/>
          </p:nvSpPr>
          <p:spPr bwMode="auto">
            <a:xfrm flipV="1">
              <a:off x="2622" y="1157"/>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52" name="Line 41">
              <a:extLst>
                <a:ext uri="{FF2B5EF4-FFF2-40B4-BE49-F238E27FC236}">
                  <a16:creationId xmlns:a16="http://schemas.microsoft.com/office/drawing/2014/main" id="{85FC57A1-D4E1-BC43-A205-EF9F5DAC1DF7}"/>
                </a:ext>
              </a:extLst>
            </p:cNvPr>
            <p:cNvSpPr>
              <a:spLocks noChangeShapeType="1"/>
            </p:cNvSpPr>
            <p:nvPr/>
          </p:nvSpPr>
          <p:spPr bwMode="auto">
            <a:xfrm flipV="1">
              <a:off x="2622" y="1319"/>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253" name="Line 42">
              <a:extLst>
                <a:ext uri="{FF2B5EF4-FFF2-40B4-BE49-F238E27FC236}">
                  <a16:creationId xmlns:a16="http://schemas.microsoft.com/office/drawing/2014/main" id="{6A531EC7-40A9-1142-C5B3-1E6FD3721091}"/>
                </a:ext>
              </a:extLst>
            </p:cNvPr>
            <p:cNvSpPr>
              <a:spLocks noChangeShapeType="1"/>
            </p:cNvSpPr>
            <p:nvPr/>
          </p:nvSpPr>
          <p:spPr bwMode="auto">
            <a:xfrm flipV="1">
              <a:off x="2628" y="1457"/>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44044" name="Line 43">
            <a:extLst>
              <a:ext uri="{FF2B5EF4-FFF2-40B4-BE49-F238E27FC236}">
                <a16:creationId xmlns:a16="http://schemas.microsoft.com/office/drawing/2014/main" id="{0197A5E5-C4E6-322A-98DA-1698FFCF3114}"/>
              </a:ext>
            </a:extLst>
          </p:cNvPr>
          <p:cNvSpPr>
            <a:spLocks noChangeShapeType="1"/>
          </p:cNvSpPr>
          <p:nvPr/>
        </p:nvSpPr>
        <p:spPr bwMode="auto">
          <a:xfrm>
            <a:off x="1489075" y="2684463"/>
            <a:ext cx="0" cy="2708275"/>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5" name="Line 44">
            <a:extLst>
              <a:ext uri="{FF2B5EF4-FFF2-40B4-BE49-F238E27FC236}">
                <a16:creationId xmlns:a16="http://schemas.microsoft.com/office/drawing/2014/main" id="{49DE0CB2-69C8-8016-41C5-1C01C97A3B1F}"/>
              </a:ext>
            </a:extLst>
          </p:cNvPr>
          <p:cNvSpPr>
            <a:spLocks noChangeShapeType="1"/>
          </p:cNvSpPr>
          <p:nvPr/>
        </p:nvSpPr>
        <p:spPr bwMode="auto">
          <a:xfrm>
            <a:off x="1489075" y="5365750"/>
            <a:ext cx="3154363" cy="793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6" name="Line 45">
            <a:extLst>
              <a:ext uri="{FF2B5EF4-FFF2-40B4-BE49-F238E27FC236}">
                <a16:creationId xmlns:a16="http://schemas.microsoft.com/office/drawing/2014/main" id="{A73FBEFF-1E35-60C4-E9E7-76810D982494}"/>
              </a:ext>
            </a:extLst>
          </p:cNvPr>
          <p:cNvSpPr>
            <a:spLocks noChangeShapeType="1"/>
          </p:cNvSpPr>
          <p:nvPr/>
        </p:nvSpPr>
        <p:spPr bwMode="auto">
          <a:xfrm flipH="1">
            <a:off x="439738" y="5375275"/>
            <a:ext cx="1065212" cy="96996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4047" name="Text Box 50">
            <a:extLst>
              <a:ext uri="{FF2B5EF4-FFF2-40B4-BE49-F238E27FC236}">
                <a16:creationId xmlns:a16="http://schemas.microsoft.com/office/drawing/2014/main" id="{2509D70B-0107-8C05-3364-DB2204750ADF}"/>
              </a:ext>
            </a:extLst>
          </p:cNvPr>
          <p:cNvSpPr txBox="1">
            <a:spLocks noChangeArrowheads="1"/>
          </p:cNvSpPr>
          <p:nvPr/>
        </p:nvSpPr>
        <p:spPr bwMode="auto">
          <a:xfrm>
            <a:off x="2557463" y="6294438"/>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18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xyz</a:t>
            </a:r>
          </a:p>
        </p:txBody>
      </p:sp>
      <p:grpSp>
        <p:nvGrpSpPr>
          <p:cNvPr id="3" name="Group 114">
            <a:extLst>
              <a:ext uri="{FF2B5EF4-FFF2-40B4-BE49-F238E27FC236}">
                <a16:creationId xmlns:a16="http://schemas.microsoft.com/office/drawing/2014/main" id="{19768F56-1162-D7BA-62EF-AB7A14D662D7}"/>
              </a:ext>
            </a:extLst>
          </p:cNvPr>
          <p:cNvGrpSpPr>
            <a:grpSpLocks/>
          </p:cNvGrpSpPr>
          <p:nvPr/>
        </p:nvGrpSpPr>
        <p:grpSpPr bwMode="auto">
          <a:xfrm>
            <a:off x="1187450" y="4652963"/>
            <a:ext cx="1079500" cy="1008062"/>
            <a:chOff x="2699" y="1434"/>
            <a:chExt cx="1905" cy="1769"/>
          </a:xfrm>
        </p:grpSpPr>
        <p:grpSp>
          <p:nvGrpSpPr>
            <p:cNvPr id="44202" name="Group 115">
              <a:extLst>
                <a:ext uri="{FF2B5EF4-FFF2-40B4-BE49-F238E27FC236}">
                  <a16:creationId xmlns:a16="http://schemas.microsoft.com/office/drawing/2014/main" id="{5E99451A-11B6-A044-B77C-FE23FA52F96B}"/>
                </a:ext>
              </a:extLst>
            </p:cNvPr>
            <p:cNvGrpSpPr>
              <a:grpSpLocks/>
            </p:cNvGrpSpPr>
            <p:nvPr/>
          </p:nvGrpSpPr>
          <p:grpSpPr bwMode="auto">
            <a:xfrm>
              <a:off x="2789" y="1525"/>
              <a:ext cx="1724" cy="1633"/>
              <a:chOff x="4604" y="2259"/>
              <a:chExt cx="2119" cy="2063"/>
            </a:xfrm>
          </p:grpSpPr>
          <p:sp>
            <p:nvSpPr>
              <p:cNvPr id="44211" name="Line 116">
                <a:extLst>
                  <a:ext uri="{FF2B5EF4-FFF2-40B4-BE49-F238E27FC236}">
                    <a16:creationId xmlns:a16="http://schemas.microsoft.com/office/drawing/2014/main" id="{DBF8F7DB-768C-06F4-77D5-4073EECF934D}"/>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12" name="Line 117">
                <a:extLst>
                  <a:ext uri="{FF2B5EF4-FFF2-40B4-BE49-F238E27FC236}">
                    <a16:creationId xmlns:a16="http://schemas.microsoft.com/office/drawing/2014/main" id="{B8BF3FDF-D785-2F5C-95BA-79FBD822C855}"/>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13" name="Line 118">
                <a:extLst>
                  <a:ext uri="{FF2B5EF4-FFF2-40B4-BE49-F238E27FC236}">
                    <a16:creationId xmlns:a16="http://schemas.microsoft.com/office/drawing/2014/main" id="{DAC09FFF-4391-C842-5EC1-AE029EB098FF}"/>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14" name="Line 119">
                <a:extLst>
                  <a:ext uri="{FF2B5EF4-FFF2-40B4-BE49-F238E27FC236}">
                    <a16:creationId xmlns:a16="http://schemas.microsoft.com/office/drawing/2014/main" id="{EDC25A19-B151-7A49-C0B0-A06136C13027}"/>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15" name="Line 120">
                <a:extLst>
                  <a:ext uri="{FF2B5EF4-FFF2-40B4-BE49-F238E27FC236}">
                    <a16:creationId xmlns:a16="http://schemas.microsoft.com/office/drawing/2014/main" id="{BBC0D55A-005B-BD41-C1AA-B6BFFD146B76}"/>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16" name="Line 121">
                <a:extLst>
                  <a:ext uri="{FF2B5EF4-FFF2-40B4-BE49-F238E27FC236}">
                    <a16:creationId xmlns:a16="http://schemas.microsoft.com/office/drawing/2014/main" id="{7C7D25AF-FEB2-B490-CFB0-4E33C6538B71}"/>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17" name="Line 122">
                <a:extLst>
                  <a:ext uri="{FF2B5EF4-FFF2-40B4-BE49-F238E27FC236}">
                    <a16:creationId xmlns:a16="http://schemas.microsoft.com/office/drawing/2014/main" id="{C78B6D47-AA69-807D-0E5C-8AE63091ECEF}"/>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18" name="Line 123">
                <a:extLst>
                  <a:ext uri="{FF2B5EF4-FFF2-40B4-BE49-F238E27FC236}">
                    <a16:creationId xmlns:a16="http://schemas.microsoft.com/office/drawing/2014/main" id="{91D3A454-AE14-3EEA-0A68-A7EB16EC5964}"/>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19" name="Line 124">
                <a:extLst>
                  <a:ext uri="{FF2B5EF4-FFF2-40B4-BE49-F238E27FC236}">
                    <a16:creationId xmlns:a16="http://schemas.microsoft.com/office/drawing/2014/main" id="{A4D0ED8C-A94A-9060-D4D0-2649A3DBF4CF}"/>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20" name="Line 125">
                <a:extLst>
                  <a:ext uri="{FF2B5EF4-FFF2-40B4-BE49-F238E27FC236}">
                    <a16:creationId xmlns:a16="http://schemas.microsoft.com/office/drawing/2014/main" id="{8FBB8A36-188C-7D87-CBC2-3DF48F9D5CF7}"/>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21" name="Line 126">
                <a:extLst>
                  <a:ext uri="{FF2B5EF4-FFF2-40B4-BE49-F238E27FC236}">
                    <a16:creationId xmlns:a16="http://schemas.microsoft.com/office/drawing/2014/main" id="{4AE1E8F2-8133-50AB-BD45-857A15BCFF41}"/>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22" name="Line 127">
                <a:extLst>
                  <a:ext uri="{FF2B5EF4-FFF2-40B4-BE49-F238E27FC236}">
                    <a16:creationId xmlns:a16="http://schemas.microsoft.com/office/drawing/2014/main" id="{C63B956C-B7F7-9615-71CA-B3352F40CD5E}"/>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223" name="Oval 128">
                <a:extLst>
                  <a:ext uri="{FF2B5EF4-FFF2-40B4-BE49-F238E27FC236}">
                    <a16:creationId xmlns:a16="http://schemas.microsoft.com/office/drawing/2014/main" id="{95BA4CB6-0274-6FB1-F6FA-20ABC308A6A6}"/>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24" name="Oval 129">
                <a:extLst>
                  <a:ext uri="{FF2B5EF4-FFF2-40B4-BE49-F238E27FC236}">
                    <a16:creationId xmlns:a16="http://schemas.microsoft.com/office/drawing/2014/main" id="{F42BBA77-3AF1-9DA6-BFCB-FCC7088C24CB}"/>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25" name="Oval 130">
                <a:extLst>
                  <a:ext uri="{FF2B5EF4-FFF2-40B4-BE49-F238E27FC236}">
                    <a16:creationId xmlns:a16="http://schemas.microsoft.com/office/drawing/2014/main" id="{ACD8456A-743D-59C3-86B5-1A14F81C3827}"/>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26" name="Oval 131">
                <a:extLst>
                  <a:ext uri="{FF2B5EF4-FFF2-40B4-BE49-F238E27FC236}">
                    <a16:creationId xmlns:a16="http://schemas.microsoft.com/office/drawing/2014/main" id="{7304FEC0-086F-8A88-EB3A-27CA3DA7466E}"/>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27" name="Oval 132">
                <a:extLst>
                  <a:ext uri="{FF2B5EF4-FFF2-40B4-BE49-F238E27FC236}">
                    <a16:creationId xmlns:a16="http://schemas.microsoft.com/office/drawing/2014/main" id="{8612702B-D2AD-34ED-697C-7A75A966526C}"/>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28" name="Oval 133">
                <a:extLst>
                  <a:ext uri="{FF2B5EF4-FFF2-40B4-BE49-F238E27FC236}">
                    <a16:creationId xmlns:a16="http://schemas.microsoft.com/office/drawing/2014/main" id="{E325D8C9-CE51-C022-D716-6EB8DF8FCFA5}"/>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29" name="Oval 134">
                <a:extLst>
                  <a:ext uri="{FF2B5EF4-FFF2-40B4-BE49-F238E27FC236}">
                    <a16:creationId xmlns:a16="http://schemas.microsoft.com/office/drawing/2014/main" id="{2D6CFD51-985D-37B6-E314-30D5E52D4F88}"/>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30" name="Oval 135">
                <a:extLst>
                  <a:ext uri="{FF2B5EF4-FFF2-40B4-BE49-F238E27FC236}">
                    <a16:creationId xmlns:a16="http://schemas.microsoft.com/office/drawing/2014/main" id="{3A1CA6B5-DF93-6149-0EFD-DFA739120759}"/>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4203" name="Oval 136">
              <a:extLst>
                <a:ext uri="{FF2B5EF4-FFF2-40B4-BE49-F238E27FC236}">
                  <a16:creationId xmlns:a16="http://schemas.microsoft.com/office/drawing/2014/main" id="{5A5BBADE-6852-786F-FAAE-E034F2EA7C09}"/>
                </a:ext>
              </a:extLst>
            </p:cNvPr>
            <p:cNvSpPr>
              <a:spLocks noChangeArrowheads="1"/>
            </p:cNvSpPr>
            <p:nvPr/>
          </p:nvSpPr>
          <p:spPr bwMode="auto">
            <a:xfrm>
              <a:off x="2744"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04" name="Oval 137">
              <a:extLst>
                <a:ext uri="{FF2B5EF4-FFF2-40B4-BE49-F238E27FC236}">
                  <a16:creationId xmlns:a16="http://schemas.microsoft.com/office/drawing/2014/main" id="{F5760D72-4ACB-9523-3ACE-EAB3F68A7509}"/>
                </a:ext>
              </a:extLst>
            </p:cNvPr>
            <p:cNvSpPr>
              <a:spLocks noChangeArrowheads="1"/>
            </p:cNvSpPr>
            <p:nvPr/>
          </p:nvSpPr>
          <p:spPr bwMode="auto">
            <a:xfrm>
              <a:off x="3878"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05" name="Oval 138">
              <a:extLst>
                <a:ext uri="{FF2B5EF4-FFF2-40B4-BE49-F238E27FC236}">
                  <a16:creationId xmlns:a16="http://schemas.microsoft.com/office/drawing/2014/main" id="{6549AFDB-6FB3-8412-CA50-110FAA44468A}"/>
                </a:ext>
              </a:extLst>
            </p:cNvPr>
            <p:cNvSpPr>
              <a:spLocks noChangeArrowheads="1"/>
            </p:cNvSpPr>
            <p:nvPr/>
          </p:nvSpPr>
          <p:spPr bwMode="auto">
            <a:xfrm>
              <a:off x="4332"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06" name="Oval 139">
              <a:extLst>
                <a:ext uri="{FF2B5EF4-FFF2-40B4-BE49-F238E27FC236}">
                  <a16:creationId xmlns:a16="http://schemas.microsoft.com/office/drawing/2014/main" id="{74E4A611-ED8E-06E5-83AC-BC371A81C3E1}"/>
                </a:ext>
              </a:extLst>
            </p:cNvPr>
            <p:cNvSpPr>
              <a:spLocks noChangeArrowheads="1"/>
            </p:cNvSpPr>
            <p:nvPr/>
          </p:nvSpPr>
          <p:spPr bwMode="auto">
            <a:xfrm>
              <a:off x="4332"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07" name="Oval 140">
              <a:extLst>
                <a:ext uri="{FF2B5EF4-FFF2-40B4-BE49-F238E27FC236}">
                  <a16:creationId xmlns:a16="http://schemas.microsoft.com/office/drawing/2014/main" id="{B8AC7600-0A0A-DD9B-FD98-822F9DF3C543}"/>
                </a:ext>
              </a:extLst>
            </p:cNvPr>
            <p:cNvSpPr>
              <a:spLocks noChangeArrowheads="1"/>
            </p:cNvSpPr>
            <p:nvPr/>
          </p:nvSpPr>
          <p:spPr bwMode="auto">
            <a:xfrm>
              <a:off x="3878" y="1797"/>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08" name="Oval 141">
              <a:extLst>
                <a:ext uri="{FF2B5EF4-FFF2-40B4-BE49-F238E27FC236}">
                  <a16:creationId xmlns:a16="http://schemas.microsoft.com/office/drawing/2014/main" id="{C0040788-6F93-A25B-36C5-3CCF8F2BFADF}"/>
                </a:ext>
              </a:extLst>
            </p:cNvPr>
            <p:cNvSpPr>
              <a:spLocks noChangeArrowheads="1"/>
            </p:cNvSpPr>
            <p:nvPr/>
          </p:nvSpPr>
          <p:spPr bwMode="auto">
            <a:xfrm>
              <a:off x="2699" y="1842"/>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09" name="Oval 142">
              <a:extLst>
                <a:ext uri="{FF2B5EF4-FFF2-40B4-BE49-F238E27FC236}">
                  <a16:creationId xmlns:a16="http://schemas.microsoft.com/office/drawing/2014/main" id="{E11DEDB1-E6D4-B881-0C5F-1B661A220B60}"/>
                </a:ext>
              </a:extLst>
            </p:cNvPr>
            <p:cNvSpPr>
              <a:spLocks noChangeArrowheads="1"/>
            </p:cNvSpPr>
            <p:nvPr/>
          </p:nvSpPr>
          <p:spPr bwMode="auto">
            <a:xfrm>
              <a:off x="3198"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10" name="Oval 143">
              <a:extLst>
                <a:ext uri="{FF2B5EF4-FFF2-40B4-BE49-F238E27FC236}">
                  <a16:creationId xmlns:a16="http://schemas.microsoft.com/office/drawing/2014/main" id="{1077C825-B3C5-B07E-F882-CA2110954E1F}"/>
                </a:ext>
              </a:extLst>
            </p:cNvPr>
            <p:cNvSpPr>
              <a:spLocks noChangeArrowheads="1"/>
            </p:cNvSpPr>
            <p:nvPr/>
          </p:nvSpPr>
          <p:spPr bwMode="auto">
            <a:xfrm>
              <a:off x="3198"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 name="Group 145">
            <a:extLst>
              <a:ext uri="{FF2B5EF4-FFF2-40B4-BE49-F238E27FC236}">
                <a16:creationId xmlns:a16="http://schemas.microsoft.com/office/drawing/2014/main" id="{166BC822-E814-06D1-F17D-D0CE37C23718}"/>
              </a:ext>
            </a:extLst>
          </p:cNvPr>
          <p:cNvGrpSpPr>
            <a:grpSpLocks/>
          </p:cNvGrpSpPr>
          <p:nvPr/>
        </p:nvGrpSpPr>
        <p:grpSpPr bwMode="auto">
          <a:xfrm>
            <a:off x="1187450" y="4005263"/>
            <a:ext cx="1079500" cy="1008062"/>
            <a:chOff x="2699" y="1434"/>
            <a:chExt cx="1905" cy="1769"/>
          </a:xfrm>
        </p:grpSpPr>
        <p:grpSp>
          <p:nvGrpSpPr>
            <p:cNvPr id="44173" name="Group 146">
              <a:extLst>
                <a:ext uri="{FF2B5EF4-FFF2-40B4-BE49-F238E27FC236}">
                  <a16:creationId xmlns:a16="http://schemas.microsoft.com/office/drawing/2014/main" id="{C1E0D0D1-1101-2B8C-2CD7-8C61CDF76D47}"/>
                </a:ext>
              </a:extLst>
            </p:cNvPr>
            <p:cNvGrpSpPr>
              <a:grpSpLocks/>
            </p:cNvGrpSpPr>
            <p:nvPr/>
          </p:nvGrpSpPr>
          <p:grpSpPr bwMode="auto">
            <a:xfrm>
              <a:off x="2789" y="1525"/>
              <a:ext cx="1724" cy="1633"/>
              <a:chOff x="4604" y="2259"/>
              <a:chExt cx="2119" cy="2063"/>
            </a:xfrm>
          </p:grpSpPr>
          <p:sp>
            <p:nvSpPr>
              <p:cNvPr id="44182" name="Line 147">
                <a:extLst>
                  <a:ext uri="{FF2B5EF4-FFF2-40B4-BE49-F238E27FC236}">
                    <a16:creationId xmlns:a16="http://schemas.microsoft.com/office/drawing/2014/main" id="{5A74EB53-543B-3452-31E8-231D6DEF6E46}"/>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83" name="Line 148">
                <a:extLst>
                  <a:ext uri="{FF2B5EF4-FFF2-40B4-BE49-F238E27FC236}">
                    <a16:creationId xmlns:a16="http://schemas.microsoft.com/office/drawing/2014/main" id="{DE882250-452B-C1DE-45E9-E9262D3A2FE4}"/>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84" name="Line 149">
                <a:extLst>
                  <a:ext uri="{FF2B5EF4-FFF2-40B4-BE49-F238E27FC236}">
                    <a16:creationId xmlns:a16="http://schemas.microsoft.com/office/drawing/2014/main" id="{EBAF2E74-6686-4A97-2807-12D0255AEB7E}"/>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85" name="Line 150">
                <a:extLst>
                  <a:ext uri="{FF2B5EF4-FFF2-40B4-BE49-F238E27FC236}">
                    <a16:creationId xmlns:a16="http://schemas.microsoft.com/office/drawing/2014/main" id="{CAACD726-DDD0-4907-282D-54F8BAA49B67}"/>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86" name="Line 151">
                <a:extLst>
                  <a:ext uri="{FF2B5EF4-FFF2-40B4-BE49-F238E27FC236}">
                    <a16:creationId xmlns:a16="http://schemas.microsoft.com/office/drawing/2014/main" id="{5276EEA5-CB48-3779-F2D0-7EE6801702A5}"/>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87" name="Line 152">
                <a:extLst>
                  <a:ext uri="{FF2B5EF4-FFF2-40B4-BE49-F238E27FC236}">
                    <a16:creationId xmlns:a16="http://schemas.microsoft.com/office/drawing/2014/main" id="{82514C4B-9B6A-0D20-6E2C-32010602C510}"/>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88" name="Line 153">
                <a:extLst>
                  <a:ext uri="{FF2B5EF4-FFF2-40B4-BE49-F238E27FC236}">
                    <a16:creationId xmlns:a16="http://schemas.microsoft.com/office/drawing/2014/main" id="{64A73129-C3F0-CCCD-9687-F8A8AF27BF06}"/>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89" name="Line 154">
                <a:extLst>
                  <a:ext uri="{FF2B5EF4-FFF2-40B4-BE49-F238E27FC236}">
                    <a16:creationId xmlns:a16="http://schemas.microsoft.com/office/drawing/2014/main" id="{E3A39B68-0D3D-E774-30C2-C475A1D961A9}"/>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90" name="Line 155">
                <a:extLst>
                  <a:ext uri="{FF2B5EF4-FFF2-40B4-BE49-F238E27FC236}">
                    <a16:creationId xmlns:a16="http://schemas.microsoft.com/office/drawing/2014/main" id="{656FC02A-F5F5-AF71-5A21-AF25EE1EF673}"/>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91" name="Line 156">
                <a:extLst>
                  <a:ext uri="{FF2B5EF4-FFF2-40B4-BE49-F238E27FC236}">
                    <a16:creationId xmlns:a16="http://schemas.microsoft.com/office/drawing/2014/main" id="{BC5C33DC-58AC-D92F-F068-BB258A13C4FD}"/>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92" name="Line 157">
                <a:extLst>
                  <a:ext uri="{FF2B5EF4-FFF2-40B4-BE49-F238E27FC236}">
                    <a16:creationId xmlns:a16="http://schemas.microsoft.com/office/drawing/2014/main" id="{FFCBEF6A-EB7A-19C8-4450-9EED8C09700A}"/>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93" name="Line 158">
                <a:extLst>
                  <a:ext uri="{FF2B5EF4-FFF2-40B4-BE49-F238E27FC236}">
                    <a16:creationId xmlns:a16="http://schemas.microsoft.com/office/drawing/2014/main" id="{BFB2B9CD-BA8F-6FD4-4FC4-50AE25C5E06F}"/>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94" name="Oval 159">
                <a:extLst>
                  <a:ext uri="{FF2B5EF4-FFF2-40B4-BE49-F238E27FC236}">
                    <a16:creationId xmlns:a16="http://schemas.microsoft.com/office/drawing/2014/main" id="{2DF652F0-3054-4B86-44B6-F0D0670A9F60}"/>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95" name="Oval 160">
                <a:extLst>
                  <a:ext uri="{FF2B5EF4-FFF2-40B4-BE49-F238E27FC236}">
                    <a16:creationId xmlns:a16="http://schemas.microsoft.com/office/drawing/2014/main" id="{0AFA4DBA-592A-16C3-3406-CE88F7C0F94C}"/>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96" name="Oval 161">
                <a:extLst>
                  <a:ext uri="{FF2B5EF4-FFF2-40B4-BE49-F238E27FC236}">
                    <a16:creationId xmlns:a16="http://schemas.microsoft.com/office/drawing/2014/main" id="{998C7C10-9FDB-0543-53D5-8C481F99EC93}"/>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97" name="Oval 162">
                <a:extLst>
                  <a:ext uri="{FF2B5EF4-FFF2-40B4-BE49-F238E27FC236}">
                    <a16:creationId xmlns:a16="http://schemas.microsoft.com/office/drawing/2014/main" id="{CE231173-4B3C-EB4C-23E0-09314FD57289}"/>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98" name="Oval 163">
                <a:extLst>
                  <a:ext uri="{FF2B5EF4-FFF2-40B4-BE49-F238E27FC236}">
                    <a16:creationId xmlns:a16="http://schemas.microsoft.com/office/drawing/2014/main" id="{EC71FD75-8736-A11C-9CAC-DD5E612E94EA}"/>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99" name="Oval 164">
                <a:extLst>
                  <a:ext uri="{FF2B5EF4-FFF2-40B4-BE49-F238E27FC236}">
                    <a16:creationId xmlns:a16="http://schemas.microsoft.com/office/drawing/2014/main" id="{BE4E44DE-E3FA-3C18-7B33-42E55DFD6C45}"/>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00" name="Oval 165">
                <a:extLst>
                  <a:ext uri="{FF2B5EF4-FFF2-40B4-BE49-F238E27FC236}">
                    <a16:creationId xmlns:a16="http://schemas.microsoft.com/office/drawing/2014/main" id="{85C625D9-9466-9494-26FE-1F8CD2B84995}"/>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201" name="Oval 166">
                <a:extLst>
                  <a:ext uri="{FF2B5EF4-FFF2-40B4-BE49-F238E27FC236}">
                    <a16:creationId xmlns:a16="http://schemas.microsoft.com/office/drawing/2014/main" id="{F2886D82-D6E7-CA49-41AE-F14C1140D7C5}"/>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4174" name="Oval 167">
              <a:extLst>
                <a:ext uri="{FF2B5EF4-FFF2-40B4-BE49-F238E27FC236}">
                  <a16:creationId xmlns:a16="http://schemas.microsoft.com/office/drawing/2014/main" id="{63B79EF5-0DAE-4D7A-D1B7-26E209A81A71}"/>
                </a:ext>
              </a:extLst>
            </p:cNvPr>
            <p:cNvSpPr>
              <a:spLocks noChangeArrowheads="1"/>
            </p:cNvSpPr>
            <p:nvPr/>
          </p:nvSpPr>
          <p:spPr bwMode="auto">
            <a:xfrm>
              <a:off x="2744"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75" name="Oval 168">
              <a:extLst>
                <a:ext uri="{FF2B5EF4-FFF2-40B4-BE49-F238E27FC236}">
                  <a16:creationId xmlns:a16="http://schemas.microsoft.com/office/drawing/2014/main" id="{1BDBAF55-DCAA-3EDE-38F3-42B2126C3723}"/>
                </a:ext>
              </a:extLst>
            </p:cNvPr>
            <p:cNvSpPr>
              <a:spLocks noChangeArrowheads="1"/>
            </p:cNvSpPr>
            <p:nvPr/>
          </p:nvSpPr>
          <p:spPr bwMode="auto">
            <a:xfrm>
              <a:off x="3878"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76" name="Oval 169">
              <a:extLst>
                <a:ext uri="{FF2B5EF4-FFF2-40B4-BE49-F238E27FC236}">
                  <a16:creationId xmlns:a16="http://schemas.microsoft.com/office/drawing/2014/main" id="{1A785A81-B8DC-0919-9352-3C77BE700C92}"/>
                </a:ext>
              </a:extLst>
            </p:cNvPr>
            <p:cNvSpPr>
              <a:spLocks noChangeArrowheads="1"/>
            </p:cNvSpPr>
            <p:nvPr/>
          </p:nvSpPr>
          <p:spPr bwMode="auto">
            <a:xfrm>
              <a:off x="4332"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77" name="Oval 170">
              <a:extLst>
                <a:ext uri="{FF2B5EF4-FFF2-40B4-BE49-F238E27FC236}">
                  <a16:creationId xmlns:a16="http://schemas.microsoft.com/office/drawing/2014/main" id="{2E6E674D-657D-B3EC-3437-E228BE801253}"/>
                </a:ext>
              </a:extLst>
            </p:cNvPr>
            <p:cNvSpPr>
              <a:spLocks noChangeArrowheads="1"/>
            </p:cNvSpPr>
            <p:nvPr/>
          </p:nvSpPr>
          <p:spPr bwMode="auto">
            <a:xfrm>
              <a:off x="4332"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78" name="Oval 171">
              <a:extLst>
                <a:ext uri="{FF2B5EF4-FFF2-40B4-BE49-F238E27FC236}">
                  <a16:creationId xmlns:a16="http://schemas.microsoft.com/office/drawing/2014/main" id="{FB34D56F-0E80-4EBF-5A0E-37DA49A590A9}"/>
                </a:ext>
              </a:extLst>
            </p:cNvPr>
            <p:cNvSpPr>
              <a:spLocks noChangeArrowheads="1"/>
            </p:cNvSpPr>
            <p:nvPr/>
          </p:nvSpPr>
          <p:spPr bwMode="auto">
            <a:xfrm>
              <a:off x="3878" y="1797"/>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79" name="Oval 172">
              <a:extLst>
                <a:ext uri="{FF2B5EF4-FFF2-40B4-BE49-F238E27FC236}">
                  <a16:creationId xmlns:a16="http://schemas.microsoft.com/office/drawing/2014/main" id="{B0E4A75F-BAAF-EBBF-F1FD-FE0192B8F6E3}"/>
                </a:ext>
              </a:extLst>
            </p:cNvPr>
            <p:cNvSpPr>
              <a:spLocks noChangeArrowheads="1"/>
            </p:cNvSpPr>
            <p:nvPr/>
          </p:nvSpPr>
          <p:spPr bwMode="auto">
            <a:xfrm>
              <a:off x="2699" y="1842"/>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80" name="Oval 173">
              <a:extLst>
                <a:ext uri="{FF2B5EF4-FFF2-40B4-BE49-F238E27FC236}">
                  <a16:creationId xmlns:a16="http://schemas.microsoft.com/office/drawing/2014/main" id="{8D6B8D14-24B2-7309-FDBF-FACC73D3FC6E}"/>
                </a:ext>
              </a:extLst>
            </p:cNvPr>
            <p:cNvSpPr>
              <a:spLocks noChangeArrowheads="1"/>
            </p:cNvSpPr>
            <p:nvPr/>
          </p:nvSpPr>
          <p:spPr bwMode="auto">
            <a:xfrm>
              <a:off x="3198"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81" name="Oval 174">
              <a:extLst>
                <a:ext uri="{FF2B5EF4-FFF2-40B4-BE49-F238E27FC236}">
                  <a16:creationId xmlns:a16="http://schemas.microsoft.com/office/drawing/2014/main" id="{92ABD93F-BC5E-E573-C22E-F7384FDF7ED2}"/>
                </a:ext>
              </a:extLst>
            </p:cNvPr>
            <p:cNvSpPr>
              <a:spLocks noChangeArrowheads="1"/>
            </p:cNvSpPr>
            <p:nvPr/>
          </p:nvSpPr>
          <p:spPr bwMode="auto">
            <a:xfrm>
              <a:off x="3198"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 name="Group 175">
            <a:extLst>
              <a:ext uri="{FF2B5EF4-FFF2-40B4-BE49-F238E27FC236}">
                <a16:creationId xmlns:a16="http://schemas.microsoft.com/office/drawing/2014/main" id="{1FD48C94-AD49-468D-90A0-C1D039304600}"/>
              </a:ext>
            </a:extLst>
          </p:cNvPr>
          <p:cNvGrpSpPr>
            <a:grpSpLocks/>
          </p:cNvGrpSpPr>
          <p:nvPr/>
        </p:nvGrpSpPr>
        <p:grpSpPr bwMode="auto">
          <a:xfrm>
            <a:off x="1187450" y="3357563"/>
            <a:ext cx="1079500" cy="1008062"/>
            <a:chOff x="2699" y="1434"/>
            <a:chExt cx="1905" cy="1769"/>
          </a:xfrm>
        </p:grpSpPr>
        <p:grpSp>
          <p:nvGrpSpPr>
            <p:cNvPr id="44144" name="Group 176">
              <a:extLst>
                <a:ext uri="{FF2B5EF4-FFF2-40B4-BE49-F238E27FC236}">
                  <a16:creationId xmlns:a16="http://schemas.microsoft.com/office/drawing/2014/main" id="{37713F2A-3371-33C4-848D-51B4EB1C5C3B}"/>
                </a:ext>
              </a:extLst>
            </p:cNvPr>
            <p:cNvGrpSpPr>
              <a:grpSpLocks/>
            </p:cNvGrpSpPr>
            <p:nvPr/>
          </p:nvGrpSpPr>
          <p:grpSpPr bwMode="auto">
            <a:xfrm>
              <a:off x="2789" y="1525"/>
              <a:ext cx="1724" cy="1633"/>
              <a:chOff x="4604" y="2259"/>
              <a:chExt cx="2119" cy="2063"/>
            </a:xfrm>
          </p:grpSpPr>
          <p:sp>
            <p:nvSpPr>
              <p:cNvPr id="44153" name="Line 177">
                <a:extLst>
                  <a:ext uri="{FF2B5EF4-FFF2-40B4-BE49-F238E27FC236}">
                    <a16:creationId xmlns:a16="http://schemas.microsoft.com/office/drawing/2014/main" id="{C36130B4-4D7B-1597-17B7-9E3EF84F1D4B}"/>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54" name="Line 178">
                <a:extLst>
                  <a:ext uri="{FF2B5EF4-FFF2-40B4-BE49-F238E27FC236}">
                    <a16:creationId xmlns:a16="http://schemas.microsoft.com/office/drawing/2014/main" id="{23E2C80B-FED4-3FB0-DB32-FFC08AABB652}"/>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55" name="Line 179">
                <a:extLst>
                  <a:ext uri="{FF2B5EF4-FFF2-40B4-BE49-F238E27FC236}">
                    <a16:creationId xmlns:a16="http://schemas.microsoft.com/office/drawing/2014/main" id="{4C0206B1-07AD-318D-3D00-B20FC3F9692C}"/>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56" name="Line 180">
                <a:extLst>
                  <a:ext uri="{FF2B5EF4-FFF2-40B4-BE49-F238E27FC236}">
                    <a16:creationId xmlns:a16="http://schemas.microsoft.com/office/drawing/2014/main" id="{F9640A53-007A-1CC7-B05D-272718941E38}"/>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57" name="Line 181">
                <a:extLst>
                  <a:ext uri="{FF2B5EF4-FFF2-40B4-BE49-F238E27FC236}">
                    <a16:creationId xmlns:a16="http://schemas.microsoft.com/office/drawing/2014/main" id="{CAD720AF-3CB2-1E75-F5AD-93EB03CA5A09}"/>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58" name="Line 182">
                <a:extLst>
                  <a:ext uri="{FF2B5EF4-FFF2-40B4-BE49-F238E27FC236}">
                    <a16:creationId xmlns:a16="http://schemas.microsoft.com/office/drawing/2014/main" id="{6E987F68-3F77-7AE7-CC48-5711E5C70444}"/>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59" name="Line 183">
                <a:extLst>
                  <a:ext uri="{FF2B5EF4-FFF2-40B4-BE49-F238E27FC236}">
                    <a16:creationId xmlns:a16="http://schemas.microsoft.com/office/drawing/2014/main" id="{DB549635-E7CF-79CC-1E6A-A7A7263429A1}"/>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60" name="Line 184">
                <a:extLst>
                  <a:ext uri="{FF2B5EF4-FFF2-40B4-BE49-F238E27FC236}">
                    <a16:creationId xmlns:a16="http://schemas.microsoft.com/office/drawing/2014/main" id="{D92CE28E-C605-9EE4-3CB4-3F15B1CDAF0A}"/>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61" name="Line 185">
                <a:extLst>
                  <a:ext uri="{FF2B5EF4-FFF2-40B4-BE49-F238E27FC236}">
                    <a16:creationId xmlns:a16="http://schemas.microsoft.com/office/drawing/2014/main" id="{8BA70266-997F-C5ED-6E90-FEF93BDDFA5E}"/>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62" name="Line 186">
                <a:extLst>
                  <a:ext uri="{FF2B5EF4-FFF2-40B4-BE49-F238E27FC236}">
                    <a16:creationId xmlns:a16="http://schemas.microsoft.com/office/drawing/2014/main" id="{8CDAC4B7-8A00-8984-3004-933D88BFE71E}"/>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63" name="Line 187">
                <a:extLst>
                  <a:ext uri="{FF2B5EF4-FFF2-40B4-BE49-F238E27FC236}">
                    <a16:creationId xmlns:a16="http://schemas.microsoft.com/office/drawing/2014/main" id="{8EE9BF0C-2804-E90D-3D57-3420EDB50C21}"/>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64" name="Line 188">
                <a:extLst>
                  <a:ext uri="{FF2B5EF4-FFF2-40B4-BE49-F238E27FC236}">
                    <a16:creationId xmlns:a16="http://schemas.microsoft.com/office/drawing/2014/main" id="{CD9477EF-1753-DA64-C94A-97812EE91060}"/>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65" name="Oval 189">
                <a:extLst>
                  <a:ext uri="{FF2B5EF4-FFF2-40B4-BE49-F238E27FC236}">
                    <a16:creationId xmlns:a16="http://schemas.microsoft.com/office/drawing/2014/main" id="{AB79FABB-D31F-BE87-0391-74745A3821EE}"/>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66" name="Oval 190">
                <a:extLst>
                  <a:ext uri="{FF2B5EF4-FFF2-40B4-BE49-F238E27FC236}">
                    <a16:creationId xmlns:a16="http://schemas.microsoft.com/office/drawing/2014/main" id="{DA042703-2DBC-9E72-9610-F9ACA811346D}"/>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67" name="Oval 191">
                <a:extLst>
                  <a:ext uri="{FF2B5EF4-FFF2-40B4-BE49-F238E27FC236}">
                    <a16:creationId xmlns:a16="http://schemas.microsoft.com/office/drawing/2014/main" id="{D41C242F-6817-957B-955E-4D392E8EDDE6}"/>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68" name="Oval 192">
                <a:extLst>
                  <a:ext uri="{FF2B5EF4-FFF2-40B4-BE49-F238E27FC236}">
                    <a16:creationId xmlns:a16="http://schemas.microsoft.com/office/drawing/2014/main" id="{338A26DC-9C38-4304-5B8F-876F8F79D0FE}"/>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69" name="Oval 193">
                <a:extLst>
                  <a:ext uri="{FF2B5EF4-FFF2-40B4-BE49-F238E27FC236}">
                    <a16:creationId xmlns:a16="http://schemas.microsoft.com/office/drawing/2014/main" id="{193C154B-72BC-A675-F437-71D4FC29230E}"/>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70" name="Oval 194">
                <a:extLst>
                  <a:ext uri="{FF2B5EF4-FFF2-40B4-BE49-F238E27FC236}">
                    <a16:creationId xmlns:a16="http://schemas.microsoft.com/office/drawing/2014/main" id="{AEF829EA-85ED-BFE7-2951-1E1763A6E67B}"/>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71" name="Oval 195">
                <a:extLst>
                  <a:ext uri="{FF2B5EF4-FFF2-40B4-BE49-F238E27FC236}">
                    <a16:creationId xmlns:a16="http://schemas.microsoft.com/office/drawing/2014/main" id="{84151B7B-603B-A59A-33FE-E10435A65F6D}"/>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72" name="Oval 196">
                <a:extLst>
                  <a:ext uri="{FF2B5EF4-FFF2-40B4-BE49-F238E27FC236}">
                    <a16:creationId xmlns:a16="http://schemas.microsoft.com/office/drawing/2014/main" id="{8F2DA125-40F0-94B1-0F7D-B53695E0CC06}"/>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4145" name="Oval 197">
              <a:extLst>
                <a:ext uri="{FF2B5EF4-FFF2-40B4-BE49-F238E27FC236}">
                  <a16:creationId xmlns:a16="http://schemas.microsoft.com/office/drawing/2014/main" id="{6F21086C-FA34-4FCB-1E60-CA62DED5BAFF}"/>
                </a:ext>
              </a:extLst>
            </p:cNvPr>
            <p:cNvSpPr>
              <a:spLocks noChangeArrowheads="1"/>
            </p:cNvSpPr>
            <p:nvPr/>
          </p:nvSpPr>
          <p:spPr bwMode="auto">
            <a:xfrm>
              <a:off x="2744"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46" name="Oval 198">
              <a:extLst>
                <a:ext uri="{FF2B5EF4-FFF2-40B4-BE49-F238E27FC236}">
                  <a16:creationId xmlns:a16="http://schemas.microsoft.com/office/drawing/2014/main" id="{DE025128-A9B0-83E8-86C7-546BAAB5FB90}"/>
                </a:ext>
              </a:extLst>
            </p:cNvPr>
            <p:cNvSpPr>
              <a:spLocks noChangeArrowheads="1"/>
            </p:cNvSpPr>
            <p:nvPr/>
          </p:nvSpPr>
          <p:spPr bwMode="auto">
            <a:xfrm>
              <a:off x="3878"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47" name="Oval 199">
              <a:extLst>
                <a:ext uri="{FF2B5EF4-FFF2-40B4-BE49-F238E27FC236}">
                  <a16:creationId xmlns:a16="http://schemas.microsoft.com/office/drawing/2014/main" id="{D4BDCBC3-33F4-83A6-2D5F-AE5CDCA2781D}"/>
                </a:ext>
              </a:extLst>
            </p:cNvPr>
            <p:cNvSpPr>
              <a:spLocks noChangeArrowheads="1"/>
            </p:cNvSpPr>
            <p:nvPr/>
          </p:nvSpPr>
          <p:spPr bwMode="auto">
            <a:xfrm>
              <a:off x="4332"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48" name="Oval 200">
              <a:extLst>
                <a:ext uri="{FF2B5EF4-FFF2-40B4-BE49-F238E27FC236}">
                  <a16:creationId xmlns:a16="http://schemas.microsoft.com/office/drawing/2014/main" id="{2216C62E-5EAF-B140-5205-7456CE03EC03}"/>
                </a:ext>
              </a:extLst>
            </p:cNvPr>
            <p:cNvSpPr>
              <a:spLocks noChangeArrowheads="1"/>
            </p:cNvSpPr>
            <p:nvPr/>
          </p:nvSpPr>
          <p:spPr bwMode="auto">
            <a:xfrm>
              <a:off x="4332"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49" name="Oval 201">
              <a:extLst>
                <a:ext uri="{FF2B5EF4-FFF2-40B4-BE49-F238E27FC236}">
                  <a16:creationId xmlns:a16="http://schemas.microsoft.com/office/drawing/2014/main" id="{FF07CDB8-EB7B-EBA3-15C9-5337510E171A}"/>
                </a:ext>
              </a:extLst>
            </p:cNvPr>
            <p:cNvSpPr>
              <a:spLocks noChangeArrowheads="1"/>
            </p:cNvSpPr>
            <p:nvPr/>
          </p:nvSpPr>
          <p:spPr bwMode="auto">
            <a:xfrm>
              <a:off x="3878" y="1797"/>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50" name="Oval 202">
              <a:extLst>
                <a:ext uri="{FF2B5EF4-FFF2-40B4-BE49-F238E27FC236}">
                  <a16:creationId xmlns:a16="http://schemas.microsoft.com/office/drawing/2014/main" id="{ED42D3F8-A43E-3B60-180A-9B909437DCD5}"/>
                </a:ext>
              </a:extLst>
            </p:cNvPr>
            <p:cNvSpPr>
              <a:spLocks noChangeArrowheads="1"/>
            </p:cNvSpPr>
            <p:nvPr/>
          </p:nvSpPr>
          <p:spPr bwMode="auto">
            <a:xfrm>
              <a:off x="2699" y="1842"/>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51" name="Oval 203">
              <a:extLst>
                <a:ext uri="{FF2B5EF4-FFF2-40B4-BE49-F238E27FC236}">
                  <a16:creationId xmlns:a16="http://schemas.microsoft.com/office/drawing/2014/main" id="{10D96B55-26D2-6E07-3EE0-CF9AE7A09901}"/>
                </a:ext>
              </a:extLst>
            </p:cNvPr>
            <p:cNvSpPr>
              <a:spLocks noChangeArrowheads="1"/>
            </p:cNvSpPr>
            <p:nvPr/>
          </p:nvSpPr>
          <p:spPr bwMode="auto">
            <a:xfrm>
              <a:off x="3198"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52" name="Oval 204">
              <a:extLst>
                <a:ext uri="{FF2B5EF4-FFF2-40B4-BE49-F238E27FC236}">
                  <a16:creationId xmlns:a16="http://schemas.microsoft.com/office/drawing/2014/main" id="{891927A6-7C75-FA9D-016B-8B54EC4B81CF}"/>
                </a:ext>
              </a:extLst>
            </p:cNvPr>
            <p:cNvSpPr>
              <a:spLocks noChangeArrowheads="1"/>
            </p:cNvSpPr>
            <p:nvPr/>
          </p:nvSpPr>
          <p:spPr bwMode="auto">
            <a:xfrm>
              <a:off x="3198"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4051" name="Line 205">
            <a:extLst>
              <a:ext uri="{FF2B5EF4-FFF2-40B4-BE49-F238E27FC236}">
                <a16:creationId xmlns:a16="http://schemas.microsoft.com/office/drawing/2014/main" id="{4EFF291A-C4B0-42A1-7E48-EF845F33232D}"/>
              </a:ext>
            </a:extLst>
          </p:cNvPr>
          <p:cNvSpPr>
            <a:spLocks noChangeShapeType="1"/>
          </p:cNvSpPr>
          <p:nvPr/>
        </p:nvSpPr>
        <p:spPr bwMode="auto">
          <a:xfrm flipV="1">
            <a:off x="1547813" y="4868863"/>
            <a:ext cx="431800" cy="431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9" name="Group 206">
            <a:extLst>
              <a:ext uri="{FF2B5EF4-FFF2-40B4-BE49-F238E27FC236}">
                <a16:creationId xmlns:a16="http://schemas.microsoft.com/office/drawing/2014/main" id="{FB0576A1-664C-BC05-E8EA-65C8FC3D7816}"/>
              </a:ext>
            </a:extLst>
          </p:cNvPr>
          <p:cNvGrpSpPr>
            <a:grpSpLocks/>
          </p:cNvGrpSpPr>
          <p:nvPr/>
        </p:nvGrpSpPr>
        <p:grpSpPr bwMode="auto">
          <a:xfrm>
            <a:off x="1836738" y="4652963"/>
            <a:ext cx="1079500" cy="1008062"/>
            <a:chOff x="2699" y="1434"/>
            <a:chExt cx="1905" cy="1769"/>
          </a:xfrm>
        </p:grpSpPr>
        <p:grpSp>
          <p:nvGrpSpPr>
            <p:cNvPr id="44115" name="Group 207">
              <a:extLst>
                <a:ext uri="{FF2B5EF4-FFF2-40B4-BE49-F238E27FC236}">
                  <a16:creationId xmlns:a16="http://schemas.microsoft.com/office/drawing/2014/main" id="{A3AB7F96-6BBF-2930-DDD7-F7F7E1578AD1}"/>
                </a:ext>
              </a:extLst>
            </p:cNvPr>
            <p:cNvGrpSpPr>
              <a:grpSpLocks/>
            </p:cNvGrpSpPr>
            <p:nvPr/>
          </p:nvGrpSpPr>
          <p:grpSpPr bwMode="auto">
            <a:xfrm>
              <a:off x="2789" y="1525"/>
              <a:ext cx="1724" cy="1633"/>
              <a:chOff x="4604" y="2259"/>
              <a:chExt cx="2119" cy="2063"/>
            </a:xfrm>
          </p:grpSpPr>
          <p:sp>
            <p:nvSpPr>
              <p:cNvPr id="44124" name="Line 208">
                <a:extLst>
                  <a:ext uri="{FF2B5EF4-FFF2-40B4-BE49-F238E27FC236}">
                    <a16:creationId xmlns:a16="http://schemas.microsoft.com/office/drawing/2014/main" id="{CC4CBF56-85C8-11EB-11F0-67AE28401D3F}"/>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25" name="Line 209">
                <a:extLst>
                  <a:ext uri="{FF2B5EF4-FFF2-40B4-BE49-F238E27FC236}">
                    <a16:creationId xmlns:a16="http://schemas.microsoft.com/office/drawing/2014/main" id="{F24248FB-F413-2AEE-FDBB-8DA63BBB0006}"/>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26" name="Line 210">
                <a:extLst>
                  <a:ext uri="{FF2B5EF4-FFF2-40B4-BE49-F238E27FC236}">
                    <a16:creationId xmlns:a16="http://schemas.microsoft.com/office/drawing/2014/main" id="{C990B072-2DB1-8665-243A-F6A906D7095C}"/>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27" name="Line 211">
                <a:extLst>
                  <a:ext uri="{FF2B5EF4-FFF2-40B4-BE49-F238E27FC236}">
                    <a16:creationId xmlns:a16="http://schemas.microsoft.com/office/drawing/2014/main" id="{3574EFE6-B837-190F-D4BB-A411E097D988}"/>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28" name="Line 212">
                <a:extLst>
                  <a:ext uri="{FF2B5EF4-FFF2-40B4-BE49-F238E27FC236}">
                    <a16:creationId xmlns:a16="http://schemas.microsoft.com/office/drawing/2014/main" id="{72F8B41E-83A9-37F5-E199-149FD716F267}"/>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29" name="Line 213">
                <a:extLst>
                  <a:ext uri="{FF2B5EF4-FFF2-40B4-BE49-F238E27FC236}">
                    <a16:creationId xmlns:a16="http://schemas.microsoft.com/office/drawing/2014/main" id="{6AA08AD2-0F33-5A73-2F3A-D99664E45E24}"/>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30" name="Line 214">
                <a:extLst>
                  <a:ext uri="{FF2B5EF4-FFF2-40B4-BE49-F238E27FC236}">
                    <a16:creationId xmlns:a16="http://schemas.microsoft.com/office/drawing/2014/main" id="{A583D652-2ADC-78DF-889A-83C84A8C53A0}"/>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31" name="Line 215">
                <a:extLst>
                  <a:ext uri="{FF2B5EF4-FFF2-40B4-BE49-F238E27FC236}">
                    <a16:creationId xmlns:a16="http://schemas.microsoft.com/office/drawing/2014/main" id="{0C00E836-8143-A46F-EFAF-929644EE6B7F}"/>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32" name="Line 216">
                <a:extLst>
                  <a:ext uri="{FF2B5EF4-FFF2-40B4-BE49-F238E27FC236}">
                    <a16:creationId xmlns:a16="http://schemas.microsoft.com/office/drawing/2014/main" id="{6E1490CE-8712-A73A-922E-8496347B26B1}"/>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33" name="Line 217">
                <a:extLst>
                  <a:ext uri="{FF2B5EF4-FFF2-40B4-BE49-F238E27FC236}">
                    <a16:creationId xmlns:a16="http://schemas.microsoft.com/office/drawing/2014/main" id="{65A14E78-3FAE-67C4-EBAC-624884B7115C}"/>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34" name="Line 218">
                <a:extLst>
                  <a:ext uri="{FF2B5EF4-FFF2-40B4-BE49-F238E27FC236}">
                    <a16:creationId xmlns:a16="http://schemas.microsoft.com/office/drawing/2014/main" id="{49CD82D7-9009-4EE1-967E-B01A747CE1D9}"/>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35" name="Line 219">
                <a:extLst>
                  <a:ext uri="{FF2B5EF4-FFF2-40B4-BE49-F238E27FC236}">
                    <a16:creationId xmlns:a16="http://schemas.microsoft.com/office/drawing/2014/main" id="{B5EA220B-BB95-33BB-3D5E-26225AEE18E4}"/>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36" name="Oval 220">
                <a:extLst>
                  <a:ext uri="{FF2B5EF4-FFF2-40B4-BE49-F238E27FC236}">
                    <a16:creationId xmlns:a16="http://schemas.microsoft.com/office/drawing/2014/main" id="{6B5840FD-29F4-6B2B-BB45-624061697B7A}"/>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37" name="Oval 221">
                <a:extLst>
                  <a:ext uri="{FF2B5EF4-FFF2-40B4-BE49-F238E27FC236}">
                    <a16:creationId xmlns:a16="http://schemas.microsoft.com/office/drawing/2014/main" id="{5A6B170E-53BD-5661-9771-F4F7C1DA3992}"/>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38" name="Oval 222">
                <a:extLst>
                  <a:ext uri="{FF2B5EF4-FFF2-40B4-BE49-F238E27FC236}">
                    <a16:creationId xmlns:a16="http://schemas.microsoft.com/office/drawing/2014/main" id="{4A87397E-55DF-423C-7467-CC627E0D33B2}"/>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39" name="Oval 223">
                <a:extLst>
                  <a:ext uri="{FF2B5EF4-FFF2-40B4-BE49-F238E27FC236}">
                    <a16:creationId xmlns:a16="http://schemas.microsoft.com/office/drawing/2014/main" id="{01652D9D-F64E-C9D8-A095-BF77652E1653}"/>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40" name="Oval 224">
                <a:extLst>
                  <a:ext uri="{FF2B5EF4-FFF2-40B4-BE49-F238E27FC236}">
                    <a16:creationId xmlns:a16="http://schemas.microsoft.com/office/drawing/2014/main" id="{BBA2F020-E64C-0B12-5621-DB2D6A6FDE0B}"/>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41" name="Oval 225">
                <a:extLst>
                  <a:ext uri="{FF2B5EF4-FFF2-40B4-BE49-F238E27FC236}">
                    <a16:creationId xmlns:a16="http://schemas.microsoft.com/office/drawing/2014/main" id="{06BB8D25-F13F-49BC-07A3-59A78A242D12}"/>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42" name="Oval 226">
                <a:extLst>
                  <a:ext uri="{FF2B5EF4-FFF2-40B4-BE49-F238E27FC236}">
                    <a16:creationId xmlns:a16="http://schemas.microsoft.com/office/drawing/2014/main" id="{851640D6-6D77-F751-3FE5-DFC38EE76FD1}"/>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43" name="Oval 227">
                <a:extLst>
                  <a:ext uri="{FF2B5EF4-FFF2-40B4-BE49-F238E27FC236}">
                    <a16:creationId xmlns:a16="http://schemas.microsoft.com/office/drawing/2014/main" id="{742C2213-23BC-E1B0-404C-5B08FCE612F3}"/>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4116" name="Oval 228">
              <a:extLst>
                <a:ext uri="{FF2B5EF4-FFF2-40B4-BE49-F238E27FC236}">
                  <a16:creationId xmlns:a16="http://schemas.microsoft.com/office/drawing/2014/main" id="{C6993AB7-B52F-6054-5458-2B212B99AC0E}"/>
                </a:ext>
              </a:extLst>
            </p:cNvPr>
            <p:cNvSpPr>
              <a:spLocks noChangeArrowheads="1"/>
            </p:cNvSpPr>
            <p:nvPr/>
          </p:nvSpPr>
          <p:spPr bwMode="auto">
            <a:xfrm>
              <a:off x="2744"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17" name="Oval 229">
              <a:extLst>
                <a:ext uri="{FF2B5EF4-FFF2-40B4-BE49-F238E27FC236}">
                  <a16:creationId xmlns:a16="http://schemas.microsoft.com/office/drawing/2014/main" id="{7FC75EF8-D3E7-90FC-0A5A-D85E824E7B84}"/>
                </a:ext>
              </a:extLst>
            </p:cNvPr>
            <p:cNvSpPr>
              <a:spLocks noChangeArrowheads="1"/>
            </p:cNvSpPr>
            <p:nvPr/>
          </p:nvSpPr>
          <p:spPr bwMode="auto">
            <a:xfrm>
              <a:off x="3878"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18" name="Oval 230">
              <a:extLst>
                <a:ext uri="{FF2B5EF4-FFF2-40B4-BE49-F238E27FC236}">
                  <a16:creationId xmlns:a16="http://schemas.microsoft.com/office/drawing/2014/main" id="{8AD5F1AB-30D5-8752-97BB-5453058BE888}"/>
                </a:ext>
              </a:extLst>
            </p:cNvPr>
            <p:cNvSpPr>
              <a:spLocks noChangeArrowheads="1"/>
            </p:cNvSpPr>
            <p:nvPr/>
          </p:nvSpPr>
          <p:spPr bwMode="auto">
            <a:xfrm>
              <a:off x="4332"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19" name="Oval 231">
              <a:extLst>
                <a:ext uri="{FF2B5EF4-FFF2-40B4-BE49-F238E27FC236}">
                  <a16:creationId xmlns:a16="http://schemas.microsoft.com/office/drawing/2014/main" id="{76AE263B-A937-7BEC-D80D-3320DA714B7A}"/>
                </a:ext>
              </a:extLst>
            </p:cNvPr>
            <p:cNvSpPr>
              <a:spLocks noChangeArrowheads="1"/>
            </p:cNvSpPr>
            <p:nvPr/>
          </p:nvSpPr>
          <p:spPr bwMode="auto">
            <a:xfrm>
              <a:off x="4332"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20" name="Oval 232">
              <a:extLst>
                <a:ext uri="{FF2B5EF4-FFF2-40B4-BE49-F238E27FC236}">
                  <a16:creationId xmlns:a16="http://schemas.microsoft.com/office/drawing/2014/main" id="{49713962-706E-D12C-D531-52287389C058}"/>
                </a:ext>
              </a:extLst>
            </p:cNvPr>
            <p:cNvSpPr>
              <a:spLocks noChangeArrowheads="1"/>
            </p:cNvSpPr>
            <p:nvPr/>
          </p:nvSpPr>
          <p:spPr bwMode="auto">
            <a:xfrm>
              <a:off x="3878" y="1797"/>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21" name="Oval 233">
              <a:extLst>
                <a:ext uri="{FF2B5EF4-FFF2-40B4-BE49-F238E27FC236}">
                  <a16:creationId xmlns:a16="http://schemas.microsoft.com/office/drawing/2014/main" id="{8932E7CD-F680-F16A-D0D0-283BC9B87097}"/>
                </a:ext>
              </a:extLst>
            </p:cNvPr>
            <p:cNvSpPr>
              <a:spLocks noChangeArrowheads="1"/>
            </p:cNvSpPr>
            <p:nvPr/>
          </p:nvSpPr>
          <p:spPr bwMode="auto">
            <a:xfrm>
              <a:off x="2699" y="1842"/>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22" name="Oval 234">
              <a:extLst>
                <a:ext uri="{FF2B5EF4-FFF2-40B4-BE49-F238E27FC236}">
                  <a16:creationId xmlns:a16="http://schemas.microsoft.com/office/drawing/2014/main" id="{AC0819A8-BCDE-BF16-C06C-57D614E748F9}"/>
                </a:ext>
              </a:extLst>
            </p:cNvPr>
            <p:cNvSpPr>
              <a:spLocks noChangeArrowheads="1"/>
            </p:cNvSpPr>
            <p:nvPr/>
          </p:nvSpPr>
          <p:spPr bwMode="auto">
            <a:xfrm>
              <a:off x="3198"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23" name="Oval 235">
              <a:extLst>
                <a:ext uri="{FF2B5EF4-FFF2-40B4-BE49-F238E27FC236}">
                  <a16:creationId xmlns:a16="http://schemas.microsoft.com/office/drawing/2014/main" id="{661399A6-C711-F703-6613-842E76CC380A}"/>
                </a:ext>
              </a:extLst>
            </p:cNvPr>
            <p:cNvSpPr>
              <a:spLocks noChangeArrowheads="1"/>
            </p:cNvSpPr>
            <p:nvPr/>
          </p:nvSpPr>
          <p:spPr bwMode="auto">
            <a:xfrm>
              <a:off x="3198"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1" name="Group 236">
            <a:extLst>
              <a:ext uri="{FF2B5EF4-FFF2-40B4-BE49-F238E27FC236}">
                <a16:creationId xmlns:a16="http://schemas.microsoft.com/office/drawing/2014/main" id="{4B79CB21-870F-903E-F417-85DB0CD19516}"/>
              </a:ext>
            </a:extLst>
          </p:cNvPr>
          <p:cNvGrpSpPr>
            <a:grpSpLocks/>
          </p:cNvGrpSpPr>
          <p:nvPr/>
        </p:nvGrpSpPr>
        <p:grpSpPr bwMode="auto">
          <a:xfrm>
            <a:off x="900113" y="4868863"/>
            <a:ext cx="1079500" cy="1008062"/>
            <a:chOff x="2699" y="1434"/>
            <a:chExt cx="1905" cy="1769"/>
          </a:xfrm>
        </p:grpSpPr>
        <p:grpSp>
          <p:nvGrpSpPr>
            <p:cNvPr id="44086" name="Group 237">
              <a:extLst>
                <a:ext uri="{FF2B5EF4-FFF2-40B4-BE49-F238E27FC236}">
                  <a16:creationId xmlns:a16="http://schemas.microsoft.com/office/drawing/2014/main" id="{6966795C-B813-215A-930D-816C7335F673}"/>
                </a:ext>
              </a:extLst>
            </p:cNvPr>
            <p:cNvGrpSpPr>
              <a:grpSpLocks/>
            </p:cNvGrpSpPr>
            <p:nvPr/>
          </p:nvGrpSpPr>
          <p:grpSpPr bwMode="auto">
            <a:xfrm>
              <a:off x="2789" y="1525"/>
              <a:ext cx="1724" cy="1633"/>
              <a:chOff x="4604" y="2259"/>
              <a:chExt cx="2119" cy="2063"/>
            </a:xfrm>
          </p:grpSpPr>
          <p:sp>
            <p:nvSpPr>
              <p:cNvPr id="44095" name="Line 238">
                <a:extLst>
                  <a:ext uri="{FF2B5EF4-FFF2-40B4-BE49-F238E27FC236}">
                    <a16:creationId xmlns:a16="http://schemas.microsoft.com/office/drawing/2014/main" id="{BD8008A8-A7C1-9050-43C4-8AD97405870E}"/>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96" name="Line 239">
                <a:extLst>
                  <a:ext uri="{FF2B5EF4-FFF2-40B4-BE49-F238E27FC236}">
                    <a16:creationId xmlns:a16="http://schemas.microsoft.com/office/drawing/2014/main" id="{C2508CE0-CABE-C211-EFE1-CA62C193BA0A}"/>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97" name="Line 240">
                <a:extLst>
                  <a:ext uri="{FF2B5EF4-FFF2-40B4-BE49-F238E27FC236}">
                    <a16:creationId xmlns:a16="http://schemas.microsoft.com/office/drawing/2014/main" id="{3B9FCBAC-7AF0-3E58-469E-5304F0C357FA}"/>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98" name="Line 241">
                <a:extLst>
                  <a:ext uri="{FF2B5EF4-FFF2-40B4-BE49-F238E27FC236}">
                    <a16:creationId xmlns:a16="http://schemas.microsoft.com/office/drawing/2014/main" id="{D7F85AA2-FF77-5EB1-756F-8F2FAAD1DAEC}"/>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99" name="Line 242">
                <a:extLst>
                  <a:ext uri="{FF2B5EF4-FFF2-40B4-BE49-F238E27FC236}">
                    <a16:creationId xmlns:a16="http://schemas.microsoft.com/office/drawing/2014/main" id="{33A52D41-718A-8B82-1383-1AC26CEE5396}"/>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00" name="Line 243">
                <a:extLst>
                  <a:ext uri="{FF2B5EF4-FFF2-40B4-BE49-F238E27FC236}">
                    <a16:creationId xmlns:a16="http://schemas.microsoft.com/office/drawing/2014/main" id="{9B931AF0-46C1-F9EB-131C-8E5D2AE078B8}"/>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01" name="Line 244">
                <a:extLst>
                  <a:ext uri="{FF2B5EF4-FFF2-40B4-BE49-F238E27FC236}">
                    <a16:creationId xmlns:a16="http://schemas.microsoft.com/office/drawing/2014/main" id="{F67B2A03-FE63-5B23-C410-2367EEA1AE05}"/>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02" name="Line 245">
                <a:extLst>
                  <a:ext uri="{FF2B5EF4-FFF2-40B4-BE49-F238E27FC236}">
                    <a16:creationId xmlns:a16="http://schemas.microsoft.com/office/drawing/2014/main" id="{ACF1A679-585C-A947-B659-B768B511F7D1}"/>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03" name="Line 246">
                <a:extLst>
                  <a:ext uri="{FF2B5EF4-FFF2-40B4-BE49-F238E27FC236}">
                    <a16:creationId xmlns:a16="http://schemas.microsoft.com/office/drawing/2014/main" id="{DCCD2921-50F2-5BA7-449E-2C9C2D74833C}"/>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04" name="Line 247">
                <a:extLst>
                  <a:ext uri="{FF2B5EF4-FFF2-40B4-BE49-F238E27FC236}">
                    <a16:creationId xmlns:a16="http://schemas.microsoft.com/office/drawing/2014/main" id="{8F9BA4D9-764E-5A7D-53F0-89A7723A37D3}"/>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05" name="Line 248">
                <a:extLst>
                  <a:ext uri="{FF2B5EF4-FFF2-40B4-BE49-F238E27FC236}">
                    <a16:creationId xmlns:a16="http://schemas.microsoft.com/office/drawing/2014/main" id="{C867E9EF-0B27-547A-FF2F-EBFFEDADB6AE}"/>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06" name="Line 249">
                <a:extLst>
                  <a:ext uri="{FF2B5EF4-FFF2-40B4-BE49-F238E27FC236}">
                    <a16:creationId xmlns:a16="http://schemas.microsoft.com/office/drawing/2014/main" id="{6109E74D-6ECF-9B31-0956-AA3E4774BFC9}"/>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107" name="Oval 250">
                <a:extLst>
                  <a:ext uri="{FF2B5EF4-FFF2-40B4-BE49-F238E27FC236}">
                    <a16:creationId xmlns:a16="http://schemas.microsoft.com/office/drawing/2014/main" id="{EED0F6F9-BD0F-FFF3-E768-D8B480E79F26}"/>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08" name="Oval 251">
                <a:extLst>
                  <a:ext uri="{FF2B5EF4-FFF2-40B4-BE49-F238E27FC236}">
                    <a16:creationId xmlns:a16="http://schemas.microsoft.com/office/drawing/2014/main" id="{7CF4B857-F7E8-6498-DBEC-F7B85424961F}"/>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09" name="Oval 252">
                <a:extLst>
                  <a:ext uri="{FF2B5EF4-FFF2-40B4-BE49-F238E27FC236}">
                    <a16:creationId xmlns:a16="http://schemas.microsoft.com/office/drawing/2014/main" id="{D44F1950-8309-133B-2186-6437D5449C60}"/>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10" name="Oval 253">
                <a:extLst>
                  <a:ext uri="{FF2B5EF4-FFF2-40B4-BE49-F238E27FC236}">
                    <a16:creationId xmlns:a16="http://schemas.microsoft.com/office/drawing/2014/main" id="{39598688-ED2A-F5BC-2170-A4C249BAF3FD}"/>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11" name="Oval 254">
                <a:extLst>
                  <a:ext uri="{FF2B5EF4-FFF2-40B4-BE49-F238E27FC236}">
                    <a16:creationId xmlns:a16="http://schemas.microsoft.com/office/drawing/2014/main" id="{C63F42E2-CC23-94C3-4187-22911B4EA49B}"/>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12" name="Oval 255">
                <a:extLst>
                  <a:ext uri="{FF2B5EF4-FFF2-40B4-BE49-F238E27FC236}">
                    <a16:creationId xmlns:a16="http://schemas.microsoft.com/office/drawing/2014/main" id="{975DC3A0-FB31-4D8F-3AA6-BDFB990A434C}"/>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13" name="Oval 256">
                <a:extLst>
                  <a:ext uri="{FF2B5EF4-FFF2-40B4-BE49-F238E27FC236}">
                    <a16:creationId xmlns:a16="http://schemas.microsoft.com/office/drawing/2014/main" id="{DDC84F89-E220-2135-37B8-CF5F6BB1FBC0}"/>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114" name="Oval 257">
                <a:extLst>
                  <a:ext uri="{FF2B5EF4-FFF2-40B4-BE49-F238E27FC236}">
                    <a16:creationId xmlns:a16="http://schemas.microsoft.com/office/drawing/2014/main" id="{B4C31A39-ADBC-FA88-08DB-DFC14E315F1F}"/>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4087" name="Oval 258">
              <a:extLst>
                <a:ext uri="{FF2B5EF4-FFF2-40B4-BE49-F238E27FC236}">
                  <a16:creationId xmlns:a16="http://schemas.microsoft.com/office/drawing/2014/main" id="{A04AC510-5CEA-0019-77C6-FDB539450D63}"/>
                </a:ext>
              </a:extLst>
            </p:cNvPr>
            <p:cNvSpPr>
              <a:spLocks noChangeArrowheads="1"/>
            </p:cNvSpPr>
            <p:nvPr/>
          </p:nvSpPr>
          <p:spPr bwMode="auto">
            <a:xfrm>
              <a:off x="2744"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88" name="Oval 259">
              <a:extLst>
                <a:ext uri="{FF2B5EF4-FFF2-40B4-BE49-F238E27FC236}">
                  <a16:creationId xmlns:a16="http://schemas.microsoft.com/office/drawing/2014/main" id="{6AE2FC63-D596-76E7-B21E-2A302A10CB9E}"/>
                </a:ext>
              </a:extLst>
            </p:cNvPr>
            <p:cNvSpPr>
              <a:spLocks noChangeArrowheads="1"/>
            </p:cNvSpPr>
            <p:nvPr/>
          </p:nvSpPr>
          <p:spPr bwMode="auto">
            <a:xfrm>
              <a:off x="3878"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89" name="Oval 260">
              <a:extLst>
                <a:ext uri="{FF2B5EF4-FFF2-40B4-BE49-F238E27FC236}">
                  <a16:creationId xmlns:a16="http://schemas.microsoft.com/office/drawing/2014/main" id="{2A3DD558-3B74-69DD-612D-110F15C9FBCA}"/>
                </a:ext>
              </a:extLst>
            </p:cNvPr>
            <p:cNvSpPr>
              <a:spLocks noChangeArrowheads="1"/>
            </p:cNvSpPr>
            <p:nvPr/>
          </p:nvSpPr>
          <p:spPr bwMode="auto">
            <a:xfrm>
              <a:off x="4332"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90" name="Oval 261">
              <a:extLst>
                <a:ext uri="{FF2B5EF4-FFF2-40B4-BE49-F238E27FC236}">
                  <a16:creationId xmlns:a16="http://schemas.microsoft.com/office/drawing/2014/main" id="{FC37AEFB-9486-E641-E4BE-BFDB81C36451}"/>
                </a:ext>
              </a:extLst>
            </p:cNvPr>
            <p:cNvSpPr>
              <a:spLocks noChangeArrowheads="1"/>
            </p:cNvSpPr>
            <p:nvPr/>
          </p:nvSpPr>
          <p:spPr bwMode="auto">
            <a:xfrm>
              <a:off x="4332"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91" name="Oval 262">
              <a:extLst>
                <a:ext uri="{FF2B5EF4-FFF2-40B4-BE49-F238E27FC236}">
                  <a16:creationId xmlns:a16="http://schemas.microsoft.com/office/drawing/2014/main" id="{AD9DF634-B908-4826-B073-1A0480C1EBD5}"/>
                </a:ext>
              </a:extLst>
            </p:cNvPr>
            <p:cNvSpPr>
              <a:spLocks noChangeArrowheads="1"/>
            </p:cNvSpPr>
            <p:nvPr/>
          </p:nvSpPr>
          <p:spPr bwMode="auto">
            <a:xfrm>
              <a:off x="3878" y="1797"/>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92" name="Oval 263">
              <a:extLst>
                <a:ext uri="{FF2B5EF4-FFF2-40B4-BE49-F238E27FC236}">
                  <a16:creationId xmlns:a16="http://schemas.microsoft.com/office/drawing/2014/main" id="{47F6EF89-2708-5587-5D3F-4812B8479D15}"/>
                </a:ext>
              </a:extLst>
            </p:cNvPr>
            <p:cNvSpPr>
              <a:spLocks noChangeArrowheads="1"/>
            </p:cNvSpPr>
            <p:nvPr/>
          </p:nvSpPr>
          <p:spPr bwMode="auto">
            <a:xfrm>
              <a:off x="2699" y="1842"/>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93" name="Oval 264">
              <a:extLst>
                <a:ext uri="{FF2B5EF4-FFF2-40B4-BE49-F238E27FC236}">
                  <a16:creationId xmlns:a16="http://schemas.microsoft.com/office/drawing/2014/main" id="{35324829-F5E2-F166-02DE-ED1E14D92C5F}"/>
                </a:ext>
              </a:extLst>
            </p:cNvPr>
            <p:cNvSpPr>
              <a:spLocks noChangeArrowheads="1"/>
            </p:cNvSpPr>
            <p:nvPr/>
          </p:nvSpPr>
          <p:spPr bwMode="auto">
            <a:xfrm>
              <a:off x="3198"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94" name="Oval 265">
              <a:extLst>
                <a:ext uri="{FF2B5EF4-FFF2-40B4-BE49-F238E27FC236}">
                  <a16:creationId xmlns:a16="http://schemas.microsoft.com/office/drawing/2014/main" id="{428F921E-7E5F-AD14-19AC-0158D3528CF0}"/>
                </a:ext>
              </a:extLst>
            </p:cNvPr>
            <p:cNvSpPr>
              <a:spLocks noChangeArrowheads="1"/>
            </p:cNvSpPr>
            <p:nvPr/>
          </p:nvSpPr>
          <p:spPr bwMode="auto">
            <a:xfrm>
              <a:off x="3198"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3" name="Group 266">
            <a:extLst>
              <a:ext uri="{FF2B5EF4-FFF2-40B4-BE49-F238E27FC236}">
                <a16:creationId xmlns:a16="http://schemas.microsoft.com/office/drawing/2014/main" id="{C2941A10-A56D-C279-3C68-A0DB20798AC7}"/>
              </a:ext>
            </a:extLst>
          </p:cNvPr>
          <p:cNvGrpSpPr>
            <a:grpSpLocks/>
          </p:cNvGrpSpPr>
          <p:nvPr/>
        </p:nvGrpSpPr>
        <p:grpSpPr bwMode="auto">
          <a:xfrm>
            <a:off x="1573213" y="4868863"/>
            <a:ext cx="1079500" cy="1008062"/>
            <a:chOff x="2699" y="1434"/>
            <a:chExt cx="1905" cy="1769"/>
          </a:xfrm>
        </p:grpSpPr>
        <p:grpSp>
          <p:nvGrpSpPr>
            <p:cNvPr id="44057" name="Group 267">
              <a:extLst>
                <a:ext uri="{FF2B5EF4-FFF2-40B4-BE49-F238E27FC236}">
                  <a16:creationId xmlns:a16="http://schemas.microsoft.com/office/drawing/2014/main" id="{B0142C69-4EEF-DC6F-CF3C-1C2EDDCA6DC1}"/>
                </a:ext>
              </a:extLst>
            </p:cNvPr>
            <p:cNvGrpSpPr>
              <a:grpSpLocks/>
            </p:cNvGrpSpPr>
            <p:nvPr/>
          </p:nvGrpSpPr>
          <p:grpSpPr bwMode="auto">
            <a:xfrm>
              <a:off x="2789" y="1525"/>
              <a:ext cx="1724" cy="1633"/>
              <a:chOff x="4604" y="2259"/>
              <a:chExt cx="2119" cy="2063"/>
            </a:xfrm>
          </p:grpSpPr>
          <p:sp>
            <p:nvSpPr>
              <p:cNvPr id="44066" name="Line 268">
                <a:extLst>
                  <a:ext uri="{FF2B5EF4-FFF2-40B4-BE49-F238E27FC236}">
                    <a16:creationId xmlns:a16="http://schemas.microsoft.com/office/drawing/2014/main" id="{54A07E7D-BEEE-06D1-08A8-4F3428FF2652}"/>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67" name="Line 269">
                <a:extLst>
                  <a:ext uri="{FF2B5EF4-FFF2-40B4-BE49-F238E27FC236}">
                    <a16:creationId xmlns:a16="http://schemas.microsoft.com/office/drawing/2014/main" id="{82FAD254-621E-B260-CC73-D4B6F9BD4A1C}"/>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68" name="Line 270">
                <a:extLst>
                  <a:ext uri="{FF2B5EF4-FFF2-40B4-BE49-F238E27FC236}">
                    <a16:creationId xmlns:a16="http://schemas.microsoft.com/office/drawing/2014/main" id="{B8CBBAEA-0A9D-3DB7-DD8F-8C5C31D5EB3D}"/>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69" name="Line 271">
                <a:extLst>
                  <a:ext uri="{FF2B5EF4-FFF2-40B4-BE49-F238E27FC236}">
                    <a16:creationId xmlns:a16="http://schemas.microsoft.com/office/drawing/2014/main" id="{666A1EA0-187F-5DA2-DEB1-2F59A228E36F}"/>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70" name="Line 272">
                <a:extLst>
                  <a:ext uri="{FF2B5EF4-FFF2-40B4-BE49-F238E27FC236}">
                    <a16:creationId xmlns:a16="http://schemas.microsoft.com/office/drawing/2014/main" id="{F75AB1FB-6E46-5929-4E9C-198831CB37BF}"/>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71" name="Line 273">
                <a:extLst>
                  <a:ext uri="{FF2B5EF4-FFF2-40B4-BE49-F238E27FC236}">
                    <a16:creationId xmlns:a16="http://schemas.microsoft.com/office/drawing/2014/main" id="{66C1EE20-B3B4-87EA-091D-9FCB055239F4}"/>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72" name="Line 274">
                <a:extLst>
                  <a:ext uri="{FF2B5EF4-FFF2-40B4-BE49-F238E27FC236}">
                    <a16:creationId xmlns:a16="http://schemas.microsoft.com/office/drawing/2014/main" id="{C8178BE6-2C4E-9224-A5A6-0B45F01F0169}"/>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73" name="Line 275">
                <a:extLst>
                  <a:ext uri="{FF2B5EF4-FFF2-40B4-BE49-F238E27FC236}">
                    <a16:creationId xmlns:a16="http://schemas.microsoft.com/office/drawing/2014/main" id="{DEFFD113-9B4B-5F99-1BB2-459D49844AD4}"/>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74" name="Line 276">
                <a:extLst>
                  <a:ext uri="{FF2B5EF4-FFF2-40B4-BE49-F238E27FC236}">
                    <a16:creationId xmlns:a16="http://schemas.microsoft.com/office/drawing/2014/main" id="{8B38EEF1-352C-7718-D484-98AB2EBB61F7}"/>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75" name="Line 277">
                <a:extLst>
                  <a:ext uri="{FF2B5EF4-FFF2-40B4-BE49-F238E27FC236}">
                    <a16:creationId xmlns:a16="http://schemas.microsoft.com/office/drawing/2014/main" id="{C29EFA5B-C2EC-8E10-FE62-341D0007340D}"/>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76" name="Line 278">
                <a:extLst>
                  <a:ext uri="{FF2B5EF4-FFF2-40B4-BE49-F238E27FC236}">
                    <a16:creationId xmlns:a16="http://schemas.microsoft.com/office/drawing/2014/main" id="{68247143-B5E4-A248-9896-FA5956D114EF}"/>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77" name="Line 279">
                <a:extLst>
                  <a:ext uri="{FF2B5EF4-FFF2-40B4-BE49-F238E27FC236}">
                    <a16:creationId xmlns:a16="http://schemas.microsoft.com/office/drawing/2014/main" id="{266C1829-0E10-C9D3-99F2-0260E5953A2B}"/>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4078" name="Oval 280">
                <a:extLst>
                  <a:ext uri="{FF2B5EF4-FFF2-40B4-BE49-F238E27FC236}">
                    <a16:creationId xmlns:a16="http://schemas.microsoft.com/office/drawing/2014/main" id="{9C889E49-1989-F2D7-84B3-891EF0476E58}"/>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79" name="Oval 281">
                <a:extLst>
                  <a:ext uri="{FF2B5EF4-FFF2-40B4-BE49-F238E27FC236}">
                    <a16:creationId xmlns:a16="http://schemas.microsoft.com/office/drawing/2014/main" id="{AF4AD744-30DE-535C-2B29-F20AFBF500AE}"/>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80" name="Oval 282">
                <a:extLst>
                  <a:ext uri="{FF2B5EF4-FFF2-40B4-BE49-F238E27FC236}">
                    <a16:creationId xmlns:a16="http://schemas.microsoft.com/office/drawing/2014/main" id="{43336475-06A1-4041-F5D2-EF38A79862EE}"/>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81" name="Oval 283">
                <a:extLst>
                  <a:ext uri="{FF2B5EF4-FFF2-40B4-BE49-F238E27FC236}">
                    <a16:creationId xmlns:a16="http://schemas.microsoft.com/office/drawing/2014/main" id="{4B717B08-AE5B-A6F5-4720-9AC75C7A5252}"/>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82" name="Oval 284">
                <a:extLst>
                  <a:ext uri="{FF2B5EF4-FFF2-40B4-BE49-F238E27FC236}">
                    <a16:creationId xmlns:a16="http://schemas.microsoft.com/office/drawing/2014/main" id="{068E3166-B6DE-1F9E-9011-1713C4090491}"/>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83" name="Oval 285">
                <a:extLst>
                  <a:ext uri="{FF2B5EF4-FFF2-40B4-BE49-F238E27FC236}">
                    <a16:creationId xmlns:a16="http://schemas.microsoft.com/office/drawing/2014/main" id="{270B53C4-D131-A8F2-4F24-A2D9531FD2B3}"/>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84" name="Oval 286">
                <a:extLst>
                  <a:ext uri="{FF2B5EF4-FFF2-40B4-BE49-F238E27FC236}">
                    <a16:creationId xmlns:a16="http://schemas.microsoft.com/office/drawing/2014/main" id="{88043625-1E39-52D7-936D-13C160C3B2DA}"/>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85" name="Oval 287">
                <a:extLst>
                  <a:ext uri="{FF2B5EF4-FFF2-40B4-BE49-F238E27FC236}">
                    <a16:creationId xmlns:a16="http://schemas.microsoft.com/office/drawing/2014/main" id="{AD22EE84-F944-D66F-DC83-4581CAD17DD0}"/>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4058" name="Oval 288">
              <a:extLst>
                <a:ext uri="{FF2B5EF4-FFF2-40B4-BE49-F238E27FC236}">
                  <a16:creationId xmlns:a16="http://schemas.microsoft.com/office/drawing/2014/main" id="{FF17E80A-26F2-9DFF-D65E-3D7C55576239}"/>
                </a:ext>
              </a:extLst>
            </p:cNvPr>
            <p:cNvSpPr>
              <a:spLocks noChangeArrowheads="1"/>
            </p:cNvSpPr>
            <p:nvPr/>
          </p:nvSpPr>
          <p:spPr bwMode="auto">
            <a:xfrm>
              <a:off x="2744"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59" name="Oval 289">
              <a:extLst>
                <a:ext uri="{FF2B5EF4-FFF2-40B4-BE49-F238E27FC236}">
                  <a16:creationId xmlns:a16="http://schemas.microsoft.com/office/drawing/2014/main" id="{89A7C17C-0DAE-AE4C-06FE-9EBCE0640DA1}"/>
                </a:ext>
              </a:extLst>
            </p:cNvPr>
            <p:cNvSpPr>
              <a:spLocks noChangeArrowheads="1"/>
            </p:cNvSpPr>
            <p:nvPr/>
          </p:nvSpPr>
          <p:spPr bwMode="auto">
            <a:xfrm>
              <a:off x="3878" y="2931"/>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60" name="Oval 290">
              <a:extLst>
                <a:ext uri="{FF2B5EF4-FFF2-40B4-BE49-F238E27FC236}">
                  <a16:creationId xmlns:a16="http://schemas.microsoft.com/office/drawing/2014/main" id="{3486FCB6-DF6D-16BB-813F-A113EB22946D}"/>
                </a:ext>
              </a:extLst>
            </p:cNvPr>
            <p:cNvSpPr>
              <a:spLocks noChangeArrowheads="1"/>
            </p:cNvSpPr>
            <p:nvPr/>
          </p:nvSpPr>
          <p:spPr bwMode="auto">
            <a:xfrm>
              <a:off x="4332"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61" name="Oval 291">
              <a:extLst>
                <a:ext uri="{FF2B5EF4-FFF2-40B4-BE49-F238E27FC236}">
                  <a16:creationId xmlns:a16="http://schemas.microsoft.com/office/drawing/2014/main" id="{8BB9D257-53FC-CFD1-8D5B-482B27B2E139}"/>
                </a:ext>
              </a:extLst>
            </p:cNvPr>
            <p:cNvSpPr>
              <a:spLocks noChangeArrowheads="1"/>
            </p:cNvSpPr>
            <p:nvPr/>
          </p:nvSpPr>
          <p:spPr bwMode="auto">
            <a:xfrm>
              <a:off x="4332"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62" name="Oval 292">
              <a:extLst>
                <a:ext uri="{FF2B5EF4-FFF2-40B4-BE49-F238E27FC236}">
                  <a16:creationId xmlns:a16="http://schemas.microsoft.com/office/drawing/2014/main" id="{118D08C8-99C4-1CC1-9778-38CFA3DC44AF}"/>
                </a:ext>
              </a:extLst>
            </p:cNvPr>
            <p:cNvSpPr>
              <a:spLocks noChangeArrowheads="1"/>
            </p:cNvSpPr>
            <p:nvPr/>
          </p:nvSpPr>
          <p:spPr bwMode="auto">
            <a:xfrm>
              <a:off x="3878" y="1797"/>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63" name="Oval 293">
              <a:extLst>
                <a:ext uri="{FF2B5EF4-FFF2-40B4-BE49-F238E27FC236}">
                  <a16:creationId xmlns:a16="http://schemas.microsoft.com/office/drawing/2014/main" id="{6AC4BD00-3D82-BD85-2BA6-30A8DC3E84C9}"/>
                </a:ext>
              </a:extLst>
            </p:cNvPr>
            <p:cNvSpPr>
              <a:spLocks noChangeArrowheads="1"/>
            </p:cNvSpPr>
            <p:nvPr/>
          </p:nvSpPr>
          <p:spPr bwMode="auto">
            <a:xfrm>
              <a:off x="2699" y="1842"/>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64" name="Oval 294">
              <a:extLst>
                <a:ext uri="{FF2B5EF4-FFF2-40B4-BE49-F238E27FC236}">
                  <a16:creationId xmlns:a16="http://schemas.microsoft.com/office/drawing/2014/main" id="{CC9A62EC-D509-71AA-34A4-201BB67CB41A}"/>
                </a:ext>
              </a:extLst>
            </p:cNvPr>
            <p:cNvSpPr>
              <a:spLocks noChangeArrowheads="1"/>
            </p:cNvSpPr>
            <p:nvPr/>
          </p:nvSpPr>
          <p:spPr bwMode="auto">
            <a:xfrm>
              <a:off x="3198" y="2523"/>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65" name="Oval 295">
              <a:extLst>
                <a:ext uri="{FF2B5EF4-FFF2-40B4-BE49-F238E27FC236}">
                  <a16:creationId xmlns:a16="http://schemas.microsoft.com/office/drawing/2014/main" id="{C4AF6CC4-5245-4BF1-8567-C54E6680DDE5}"/>
                </a:ext>
              </a:extLst>
            </p:cNvPr>
            <p:cNvSpPr>
              <a:spLocks noChangeArrowheads="1"/>
            </p:cNvSpPr>
            <p:nvPr/>
          </p:nvSpPr>
          <p:spPr bwMode="auto">
            <a:xfrm>
              <a:off x="3198" y="1434"/>
              <a:ext cx="272" cy="272"/>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4055" name="灯片编号占位符 220">
            <a:extLst>
              <a:ext uri="{FF2B5EF4-FFF2-40B4-BE49-F238E27FC236}">
                <a16:creationId xmlns:a16="http://schemas.microsoft.com/office/drawing/2014/main" id="{B5925C34-6A18-1138-864C-C1DCC6908E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20E7A87-21F7-4B0F-B963-A0A38D801F2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056" name="TextBox 1">
            <a:extLst>
              <a:ext uri="{FF2B5EF4-FFF2-40B4-BE49-F238E27FC236}">
                <a16:creationId xmlns:a16="http://schemas.microsoft.com/office/drawing/2014/main" id="{BB02409D-DC2E-84A9-4AA4-B59884C1DAC5}"/>
              </a:ext>
            </a:extLst>
          </p:cNvPr>
          <p:cNvSpPr txBox="1">
            <a:spLocks noChangeArrowheads="1"/>
          </p:cNvSpPr>
          <p:nvPr/>
        </p:nvSpPr>
        <p:spPr bwMode="auto">
          <a:xfrm>
            <a:off x="4630738" y="5876925"/>
            <a:ext cx="37576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注意：此处</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V</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是晶体的体积</a:t>
            </a:r>
          </a:p>
        </p:txBody>
      </p:sp>
      <p:graphicFrame>
        <p:nvGraphicFramePr>
          <p:cNvPr id="2" name="Object 1">
            <a:extLst>
              <a:ext uri="{FF2B5EF4-FFF2-40B4-BE49-F238E27FC236}">
                <a16:creationId xmlns:a16="http://schemas.microsoft.com/office/drawing/2014/main" id="{9966FB88-048D-72DC-CB94-8B008EE619A1}"/>
              </a:ext>
            </a:extLst>
          </p:cNvPr>
          <p:cNvGraphicFramePr>
            <a:graphicFrameLocks noChangeAspect="1"/>
          </p:cNvGraphicFramePr>
          <p:nvPr>
            <p:extLst>
              <p:ext uri="{D42A27DB-BD31-4B8C-83A1-F6EECF244321}">
                <p14:modId xmlns:p14="http://schemas.microsoft.com/office/powerpoint/2010/main" val="3093725943"/>
              </p:ext>
            </p:extLst>
          </p:nvPr>
        </p:nvGraphicFramePr>
        <p:xfrm>
          <a:off x="4502834" y="2036165"/>
          <a:ext cx="4489768" cy="936442"/>
        </p:xfrm>
        <a:graphic>
          <a:graphicData uri="http://schemas.openxmlformats.org/presentationml/2006/ole">
            <mc:AlternateContent xmlns:mc="http://schemas.openxmlformats.org/markup-compatibility/2006">
              <mc:Choice xmlns:v="urn:schemas-microsoft-com:vml" Requires="v">
                <p:oleObj name="Equation" r:id="rId2" imgW="5259324" imgH="1097411" progId="Equation.DSMT4">
                  <p:embed/>
                </p:oleObj>
              </mc:Choice>
              <mc:Fallback>
                <p:oleObj name="Equation" r:id="rId2" imgW="5259324" imgH="1097411" progId="Equation.DSMT4">
                  <p:embed/>
                  <p:pic>
                    <p:nvPicPr>
                      <p:cNvPr id="0" name=""/>
                      <p:cNvPicPr/>
                      <p:nvPr/>
                    </p:nvPicPr>
                    <p:blipFill>
                      <a:blip r:embed="rId3"/>
                      <a:stretch>
                        <a:fillRect/>
                      </a:stretch>
                    </p:blipFill>
                    <p:spPr>
                      <a:xfrm>
                        <a:off x="4502834" y="2036165"/>
                        <a:ext cx="4489768" cy="93644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242119BE-3998-0674-B110-2174DC524C00}"/>
              </a:ext>
            </a:extLst>
          </p:cNvPr>
          <p:cNvGraphicFramePr>
            <a:graphicFrameLocks noChangeAspect="1"/>
          </p:cNvGraphicFramePr>
          <p:nvPr>
            <p:extLst>
              <p:ext uri="{D42A27DB-BD31-4B8C-83A1-F6EECF244321}">
                <p14:modId xmlns:p14="http://schemas.microsoft.com/office/powerpoint/2010/main" val="2530230770"/>
              </p:ext>
            </p:extLst>
          </p:nvPr>
        </p:nvGraphicFramePr>
        <p:xfrm>
          <a:off x="5118446" y="3681267"/>
          <a:ext cx="3248025" cy="1262063"/>
        </p:xfrm>
        <a:graphic>
          <a:graphicData uri="http://schemas.openxmlformats.org/presentationml/2006/ole">
            <mc:AlternateContent xmlns:mc="http://schemas.openxmlformats.org/markup-compatibility/2006">
              <mc:Choice xmlns:v="urn:schemas-microsoft-com:vml" Requires="v">
                <p:oleObj name="Equation" r:id="rId4" imgW="3247856" imgH="1262167" progId="Equation.DSMT4">
                  <p:embed/>
                </p:oleObj>
              </mc:Choice>
              <mc:Fallback>
                <p:oleObj name="Equation" r:id="rId4" imgW="3247856" imgH="1262167" progId="Equation.DSMT4">
                  <p:embed/>
                  <p:pic>
                    <p:nvPicPr>
                      <p:cNvPr id="0" name=""/>
                      <p:cNvPicPr/>
                      <p:nvPr/>
                    </p:nvPicPr>
                    <p:blipFill>
                      <a:blip r:embed="rId5"/>
                      <a:stretch>
                        <a:fillRect/>
                      </a:stretch>
                    </p:blipFill>
                    <p:spPr>
                      <a:xfrm>
                        <a:off x="5118446" y="3681267"/>
                        <a:ext cx="3248025" cy="1262063"/>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AA6A9C4-0571-735D-0CF6-EAA6961BEDC8}"/>
              </a:ext>
            </a:extLst>
          </p:cNvPr>
          <p:cNvGraphicFramePr>
            <a:graphicFrameLocks noChangeAspect="1"/>
          </p:cNvGraphicFramePr>
          <p:nvPr>
            <p:extLst>
              <p:ext uri="{D42A27DB-BD31-4B8C-83A1-F6EECF244321}">
                <p14:modId xmlns:p14="http://schemas.microsoft.com/office/powerpoint/2010/main" val="2953763467"/>
              </p:ext>
            </p:extLst>
          </p:nvPr>
        </p:nvGraphicFramePr>
        <p:xfrm>
          <a:off x="6901596" y="4788395"/>
          <a:ext cx="1342812" cy="1107862"/>
        </p:xfrm>
        <a:graphic>
          <a:graphicData uri="http://schemas.openxmlformats.org/presentationml/2006/ole">
            <mc:AlternateContent xmlns:mc="http://schemas.openxmlformats.org/markup-compatibility/2006">
              <mc:Choice xmlns:v="urn:schemas-microsoft-com:vml" Requires="v">
                <p:oleObj name="Equation" r:id="rId6" imgW="545760" imgH="457200" progId="Equation.DSMT4">
                  <p:embed/>
                </p:oleObj>
              </mc:Choice>
              <mc:Fallback>
                <p:oleObj name="Equation" r:id="rId6" imgW="545760" imgH="457200" progId="Equation.DSMT4">
                  <p:embed/>
                  <p:pic>
                    <p:nvPicPr>
                      <p:cNvPr id="0" name=""/>
                      <p:cNvPicPr/>
                      <p:nvPr/>
                    </p:nvPicPr>
                    <p:blipFill>
                      <a:blip r:embed="rId7"/>
                      <a:stretch>
                        <a:fillRect/>
                      </a:stretch>
                    </p:blipFill>
                    <p:spPr>
                      <a:xfrm>
                        <a:off x="6901596" y="4788395"/>
                        <a:ext cx="1342812" cy="1107862"/>
                      </a:xfrm>
                      <a:prstGeom prst="rect">
                        <a:avLst/>
                      </a:prstGeom>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82" name="Text Box 6">
            <a:extLst>
              <a:ext uri="{FF2B5EF4-FFF2-40B4-BE49-F238E27FC236}">
                <a16:creationId xmlns:a16="http://schemas.microsoft.com/office/drawing/2014/main" id="{E4BEE154-6E28-6A0A-63BD-DF6BE327EB28}"/>
              </a:ext>
            </a:extLst>
          </p:cNvPr>
          <p:cNvSpPr txBox="1">
            <a:spLocks noChangeArrowheads="1"/>
          </p:cNvSpPr>
          <p:nvPr/>
        </p:nvSpPr>
        <p:spPr bwMode="auto">
          <a:xfrm>
            <a:off x="179388" y="1293813"/>
            <a:ext cx="58118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一个确定的 </a:t>
            </a:r>
            <a:r>
              <a:rPr kumimoji="1"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en-US" altLang="zh-CN" sz="2400" b="1" i="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对应一个球形等能面</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，不同的</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y</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z</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对应不同的电子状态</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球形等能面对应多个电子的状态</a:t>
            </a:r>
            <a:endPar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69385" name="Object 2">
            <a:extLst>
              <a:ext uri="{FF2B5EF4-FFF2-40B4-BE49-F238E27FC236}">
                <a16:creationId xmlns:a16="http://schemas.microsoft.com/office/drawing/2014/main" id="{BC52F0FB-8854-F489-0EA8-0E15AE7B1DAE}"/>
              </a:ext>
            </a:extLst>
          </p:cNvPr>
          <p:cNvGraphicFramePr>
            <a:graphicFrameLocks noChangeAspect="1"/>
          </p:cNvGraphicFramePr>
          <p:nvPr/>
        </p:nvGraphicFramePr>
        <p:xfrm>
          <a:off x="1374775" y="2427288"/>
          <a:ext cx="2992438" cy="927100"/>
        </p:xfrm>
        <a:graphic>
          <a:graphicData uri="http://schemas.openxmlformats.org/presentationml/2006/ole">
            <mc:AlternateContent xmlns:mc="http://schemas.openxmlformats.org/markup-compatibility/2006">
              <mc:Choice xmlns:v="urn:schemas-microsoft-com:vml" Requires="v">
                <p:oleObj name="公式" r:id="rId2" imgW="1358900" imgH="419100" progId="Equation.3">
                  <p:embed/>
                </p:oleObj>
              </mc:Choice>
              <mc:Fallback>
                <p:oleObj name="公式" r:id="rId2" imgW="1358900" imgH="419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775" y="2427288"/>
                        <a:ext cx="299243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6084" name="Group 23">
            <a:extLst>
              <a:ext uri="{FF2B5EF4-FFF2-40B4-BE49-F238E27FC236}">
                <a16:creationId xmlns:a16="http://schemas.microsoft.com/office/drawing/2014/main" id="{5772CE15-F6AC-2749-D1F8-5409F2374B7C}"/>
              </a:ext>
            </a:extLst>
          </p:cNvPr>
          <p:cNvGrpSpPr>
            <a:grpSpLocks/>
          </p:cNvGrpSpPr>
          <p:nvPr/>
        </p:nvGrpSpPr>
        <p:grpSpPr bwMode="auto">
          <a:xfrm>
            <a:off x="6262688" y="-77788"/>
            <a:ext cx="2919412" cy="2882901"/>
            <a:chOff x="1689" y="624"/>
            <a:chExt cx="1694" cy="1657"/>
          </a:xfrm>
        </p:grpSpPr>
        <p:sp>
          <p:nvSpPr>
            <p:cNvPr id="46098" name="Text Box 24">
              <a:extLst>
                <a:ext uri="{FF2B5EF4-FFF2-40B4-BE49-F238E27FC236}">
                  <a16:creationId xmlns:a16="http://schemas.microsoft.com/office/drawing/2014/main" id="{35C12223-4147-D29F-F690-9795C12D81DF}"/>
                </a:ext>
              </a:extLst>
            </p:cNvPr>
            <p:cNvSpPr txBox="1">
              <a:spLocks noChangeArrowheads="1"/>
            </p:cNvSpPr>
            <p:nvPr/>
          </p:nvSpPr>
          <p:spPr bwMode="auto">
            <a:xfrm>
              <a:off x="2127" y="624"/>
              <a:ext cx="24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z</a:t>
              </a:r>
            </a:p>
          </p:txBody>
        </p:sp>
        <p:sp>
          <p:nvSpPr>
            <p:cNvPr id="46099" name="Text Box 25">
              <a:extLst>
                <a:ext uri="{FF2B5EF4-FFF2-40B4-BE49-F238E27FC236}">
                  <a16:creationId xmlns:a16="http://schemas.microsoft.com/office/drawing/2014/main" id="{2F857B3C-46AF-5E9E-5D0B-61168EC7DEFD}"/>
                </a:ext>
              </a:extLst>
            </p:cNvPr>
            <p:cNvSpPr txBox="1">
              <a:spLocks noChangeArrowheads="1"/>
            </p:cNvSpPr>
            <p:nvPr/>
          </p:nvSpPr>
          <p:spPr bwMode="auto">
            <a:xfrm>
              <a:off x="1689" y="1920"/>
              <a:ext cx="2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a:t>
              </a:r>
            </a:p>
          </p:txBody>
        </p:sp>
        <p:sp>
          <p:nvSpPr>
            <p:cNvPr id="46100" name="Text Box 26">
              <a:extLst>
                <a:ext uri="{FF2B5EF4-FFF2-40B4-BE49-F238E27FC236}">
                  <a16:creationId xmlns:a16="http://schemas.microsoft.com/office/drawing/2014/main" id="{DD3D5731-C0A3-12EA-A584-2E86B5F89C74}"/>
                </a:ext>
              </a:extLst>
            </p:cNvPr>
            <p:cNvSpPr txBox="1">
              <a:spLocks noChangeArrowheads="1"/>
            </p:cNvSpPr>
            <p:nvPr/>
          </p:nvSpPr>
          <p:spPr bwMode="auto">
            <a:xfrm>
              <a:off x="3133" y="1584"/>
              <a:ext cx="250"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y</a:t>
              </a:r>
            </a:p>
          </p:txBody>
        </p:sp>
        <p:grpSp>
          <p:nvGrpSpPr>
            <p:cNvPr id="46101" name="Group 27">
              <a:extLst>
                <a:ext uri="{FF2B5EF4-FFF2-40B4-BE49-F238E27FC236}">
                  <a16:creationId xmlns:a16="http://schemas.microsoft.com/office/drawing/2014/main" id="{7BE714CC-6C61-BF74-DD53-9B5931BED387}"/>
                </a:ext>
              </a:extLst>
            </p:cNvPr>
            <p:cNvGrpSpPr>
              <a:grpSpLocks/>
            </p:cNvGrpSpPr>
            <p:nvPr/>
          </p:nvGrpSpPr>
          <p:grpSpPr bwMode="auto">
            <a:xfrm>
              <a:off x="1881" y="864"/>
              <a:ext cx="1296" cy="1152"/>
              <a:chOff x="2598" y="983"/>
              <a:chExt cx="862" cy="859"/>
            </a:xfrm>
          </p:grpSpPr>
          <p:grpSp>
            <p:nvGrpSpPr>
              <p:cNvPr id="46104" name="Group 28">
                <a:extLst>
                  <a:ext uri="{FF2B5EF4-FFF2-40B4-BE49-F238E27FC236}">
                    <a16:creationId xmlns:a16="http://schemas.microsoft.com/office/drawing/2014/main" id="{DD3DC50B-CBEF-D231-8A9D-5DA5126E6CAD}"/>
                  </a:ext>
                </a:extLst>
              </p:cNvPr>
              <p:cNvGrpSpPr>
                <a:grpSpLocks/>
              </p:cNvGrpSpPr>
              <p:nvPr/>
            </p:nvGrpSpPr>
            <p:grpSpPr bwMode="auto">
              <a:xfrm>
                <a:off x="2616" y="983"/>
                <a:ext cx="844" cy="847"/>
                <a:chOff x="2616" y="983"/>
                <a:chExt cx="844" cy="847"/>
              </a:xfrm>
            </p:grpSpPr>
            <p:sp>
              <p:nvSpPr>
                <p:cNvPr id="46112" name="Freeform 29">
                  <a:extLst>
                    <a:ext uri="{FF2B5EF4-FFF2-40B4-BE49-F238E27FC236}">
                      <a16:creationId xmlns:a16="http://schemas.microsoft.com/office/drawing/2014/main" id="{46A07036-532D-D5A1-8171-CE861D608A5F}"/>
                    </a:ext>
                  </a:extLst>
                </p:cNvPr>
                <p:cNvSpPr>
                  <a:spLocks/>
                </p:cNvSpPr>
                <p:nvPr/>
              </p:nvSpPr>
              <p:spPr bwMode="auto">
                <a:xfrm>
                  <a:off x="2616" y="990"/>
                  <a:ext cx="204" cy="828"/>
                </a:xfrm>
                <a:custGeom>
                  <a:avLst/>
                  <a:gdLst>
                    <a:gd name="T0" fmla="*/ 204 w 204"/>
                    <a:gd name="T1" fmla="*/ 0 h 828"/>
                    <a:gd name="T2" fmla="*/ 0 w 204"/>
                    <a:gd name="T3" fmla="*/ 198 h 828"/>
                    <a:gd name="T4" fmla="*/ 0 w 204"/>
                    <a:gd name="T5" fmla="*/ 828 h 828"/>
                    <a:gd name="T6" fmla="*/ 204 w 204"/>
                    <a:gd name="T7" fmla="*/ 636 h 828"/>
                    <a:gd name="T8" fmla="*/ 204 w 204"/>
                    <a:gd name="T9" fmla="*/ 0 h 828"/>
                    <a:gd name="T10" fmla="*/ 0 60000 65536"/>
                    <a:gd name="T11" fmla="*/ 0 60000 65536"/>
                    <a:gd name="T12" fmla="*/ 0 60000 65536"/>
                    <a:gd name="T13" fmla="*/ 0 60000 65536"/>
                    <a:gd name="T14" fmla="*/ 0 60000 65536"/>
                    <a:gd name="T15" fmla="*/ 0 w 204"/>
                    <a:gd name="T16" fmla="*/ 0 h 828"/>
                    <a:gd name="T17" fmla="*/ 204 w 204"/>
                    <a:gd name="T18" fmla="*/ 828 h 828"/>
                  </a:gdLst>
                  <a:ahLst/>
                  <a:cxnLst>
                    <a:cxn ang="T10">
                      <a:pos x="T0" y="T1"/>
                    </a:cxn>
                    <a:cxn ang="T11">
                      <a:pos x="T2" y="T3"/>
                    </a:cxn>
                    <a:cxn ang="T12">
                      <a:pos x="T4" y="T5"/>
                    </a:cxn>
                    <a:cxn ang="T13">
                      <a:pos x="T6" y="T7"/>
                    </a:cxn>
                    <a:cxn ang="T14">
                      <a:pos x="T8" y="T9"/>
                    </a:cxn>
                  </a:cxnLst>
                  <a:rect l="T15" t="T16" r="T17" b="T18"/>
                  <a:pathLst>
                    <a:path w="204" h="828">
                      <a:moveTo>
                        <a:pt x="204" y="0"/>
                      </a:moveTo>
                      <a:lnTo>
                        <a:pt x="0" y="198"/>
                      </a:lnTo>
                      <a:lnTo>
                        <a:pt x="0" y="828"/>
                      </a:lnTo>
                      <a:lnTo>
                        <a:pt x="204" y="636"/>
                      </a:lnTo>
                      <a:lnTo>
                        <a:pt x="204" y="0"/>
                      </a:lnTo>
                      <a:close/>
                    </a:path>
                  </a:pathLst>
                </a:custGeom>
                <a:solidFill>
                  <a:srgbClr val="FFCC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nchor="ctr"/>
                <a:lstStyle/>
                <a:p>
                  <a:endParaRPr lang="zh-TW" altLang="en-US"/>
                </a:p>
              </p:txBody>
            </p:sp>
            <p:sp>
              <p:nvSpPr>
                <p:cNvPr id="46113" name="Rectangle 30">
                  <a:extLst>
                    <a:ext uri="{FF2B5EF4-FFF2-40B4-BE49-F238E27FC236}">
                      <a16:creationId xmlns:a16="http://schemas.microsoft.com/office/drawing/2014/main" id="{3C071891-CA30-5F60-2D4B-E3EC43E9B363}"/>
                    </a:ext>
                  </a:extLst>
                </p:cNvPr>
                <p:cNvSpPr>
                  <a:spLocks noChangeArrowheads="1"/>
                </p:cNvSpPr>
                <p:nvPr/>
              </p:nvSpPr>
              <p:spPr bwMode="auto">
                <a:xfrm>
                  <a:off x="2821" y="993"/>
                  <a:ext cx="636" cy="628"/>
                </a:xfrm>
                <a:prstGeom prst="rect">
                  <a:avLst/>
                </a:prstGeom>
                <a:solidFill>
                  <a:srgbClr val="FFCCFF"/>
                </a:solidFill>
                <a:ln w="9525">
                  <a:solidFill>
                    <a:schemeClr val="tx1"/>
                  </a:solidFill>
                  <a:prstDash val="dash"/>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114" name="Line 31">
                  <a:extLst>
                    <a:ext uri="{FF2B5EF4-FFF2-40B4-BE49-F238E27FC236}">
                      <a16:creationId xmlns:a16="http://schemas.microsoft.com/office/drawing/2014/main" id="{441DE391-28D9-A67A-EF75-B4464FF37A1A}"/>
                    </a:ext>
                  </a:extLst>
                </p:cNvPr>
                <p:cNvSpPr>
                  <a:spLocks noChangeShapeType="1"/>
                </p:cNvSpPr>
                <p:nvPr/>
              </p:nvSpPr>
              <p:spPr bwMode="auto">
                <a:xfrm>
                  <a:off x="2970" y="996"/>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15" name="Line 32">
                  <a:extLst>
                    <a:ext uri="{FF2B5EF4-FFF2-40B4-BE49-F238E27FC236}">
                      <a16:creationId xmlns:a16="http://schemas.microsoft.com/office/drawing/2014/main" id="{DA62BC70-D7B1-0955-51D7-4613719D8274}"/>
                    </a:ext>
                  </a:extLst>
                </p:cNvPr>
                <p:cNvSpPr>
                  <a:spLocks noChangeShapeType="1"/>
                </p:cNvSpPr>
                <p:nvPr/>
              </p:nvSpPr>
              <p:spPr bwMode="auto">
                <a:xfrm>
                  <a:off x="3132" y="996"/>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16" name="Line 33">
                  <a:extLst>
                    <a:ext uri="{FF2B5EF4-FFF2-40B4-BE49-F238E27FC236}">
                      <a16:creationId xmlns:a16="http://schemas.microsoft.com/office/drawing/2014/main" id="{59C5DF7A-0BE2-1C79-A665-CC4ACE404DD3}"/>
                    </a:ext>
                  </a:extLst>
                </p:cNvPr>
                <p:cNvSpPr>
                  <a:spLocks noChangeShapeType="1"/>
                </p:cNvSpPr>
                <p:nvPr/>
              </p:nvSpPr>
              <p:spPr bwMode="auto">
                <a:xfrm>
                  <a:off x="3300" y="990"/>
                  <a:ext cx="0" cy="64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17" name="Line 34">
                  <a:extLst>
                    <a:ext uri="{FF2B5EF4-FFF2-40B4-BE49-F238E27FC236}">
                      <a16:creationId xmlns:a16="http://schemas.microsoft.com/office/drawing/2014/main" id="{C6A95CFB-1AA4-00F6-F3F5-13B787ECEFA1}"/>
                    </a:ext>
                  </a:extLst>
                </p:cNvPr>
                <p:cNvSpPr>
                  <a:spLocks noChangeShapeType="1"/>
                </p:cNvSpPr>
                <p:nvPr/>
              </p:nvSpPr>
              <p:spPr bwMode="auto">
                <a:xfrm rot="-5400000">
                  <a:off x="3144" y="1158"/>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18" name="Line 35">
                  <a:extLst>
                    <a:ext uri="{FF2B5EF4-FFF2-40B4-BE49-F238E27FC236}">
                      <a16:creationId xmlns:a16="http://schemas.microsoft.com/office/drawing/2014/main" id="{EFF4541A-8038-EA04-18B9-1DE9DBB2DF56}"/>
                    </a:ext>
                  </a:extLst>
                </p:cNvPr>
                <p:cNvSpPr>
                  <a:spLocks noChangeShapeType="1"/>
                </p:cNvSpPr>
                <p:nvPr/>
              </p:nvSpPr>
              <p:spPr bwMode="auto">
                <a:xfrm rot="-5400000">
                  <a:off x="3132" y="1008"/>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19" name="Line 36">
                  <a:extLst>
                    <a:ext uri="{FF2B5EF4-FFF2-40B4-BE49-F238E27FC236}">
                      <a16:creationId xmlns:a16="http://schemas.microsoft.com/office/drawing/2014/main" id="{4F46601B-5B94-7D7B-DB10-ACAAC746D151}"/>
                    </a:ext>
                  </a:extLst>
                </p:cNvPr>
                <p:cNvSpPr>
                  <a:spLocks noChangeShapeType="1"/>
                </p:cNvSpPr>
                <p:nvPr/>
              </p:nvSpPr>
              <p:spPr bwMode="auto">
                <a:xfrm rot="-5400000">
                  <a:off x="3144" y="852"/>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20" name="AutoShape 37">
                  <a:extLst>
                    <a:ext uri="{FF2B5EF4-FFF2-40B4-BE49-F238E27FC236}">
                      <a16:creationId xmlns:a16="http://schemas.microsoft.com/office/drawing/2014/main" id="{5FE7C6B5-29E0-5667-800C-A746E096C519}"/>
                    </a:ext>
                  </a:extLst>
                </p:cNvPr>
                <p:cNvSpPr>
                  <a:spLocks noChangeArrowheads="1"/>
                </p:cNvSpPr>
                <p:nvPr/>
              </p:nvSpPr>
              <p:spPr bwMode="auto">
                <a:xfrm>
                  <a:off x="2623" y="1618"/>
                  <a:ext cx="837" cy="209"/>
                </a:xfrm>
                <a:prstGeom prst="parallelogram">
                  <a:avLst>
                    <a:gd name="adj" fmla="val 100120"/>
                  </a:avLst>
                </a:prstGeom>
                <a:solidFill>
                  <a:srgbClr val="FFCCFF"/>
                </a:solidFill>
                <a:ln w="9525">
                  <a:solidFill>
                    <a:schemeClr val="tx1"/>
                  </a:solidFill>
                  <a:prstDash val="dash"/>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6121" name="Line 38">
                  <a:extLst>
                    <a:ext uri="{FF2B5EF4-FFF2-40B4-BE49-F238E27FC236}">
                      <a16:creationId xmlns:a16="http://schemas.microsoft.com/office/drawing/2014/main" id="{6CC55024-2253-C63F-BD29-2E93EB427913}"/>
                    </a:ext>
                  </a:extLst>
                </p:cNvPr>
                <p:cNvSpPr>
                  <a:spLocks noChangeShapeType="1"/>
                </p:cNvSpPr>
                <p:nvPr/>
              </p:nvSpPr>
              <p:spPr bwMode="auto">
                <a:xfrm rot="-5400000">
                  <a:off x="3090" y="1368"/>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22" name="Line 39">
                  <a:extLst>
                    <a:ext uri="{FF2B5EF4-FFF2-40B4-BE49-F238E27FC236}">
                      <a16:creationId xmlns:a16="http://schemas.microsoft.com/office/drawing/2014/main" id="{551DEE44-E0D2-67F6-9E6A-17BBE0C132E0}"/>
                    </a:ext>
                  </a:extLst>
                </p:cNvPr>
                <p:cNvSpPr>
                  <a:spLocks noChangeShapeType="1"/>
                </p:cNvSpPr>
                <p:nvPr/>
              </p:nvSpPr>
              <p:spPr bwMode="auto">
                <a:xfrm rot="-5400000">
                  <a:off x="3036" y="1422"/>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23" name="Line 40">
                  <a:extLst>
                    <a:ext uri="{FF2B5EF4-FFF2-40B4-BE49-F238E27FC236}">
                      <a16:creationId xmlns:a16="http://schemas.microsoft.com/office/drawing/2014/main" id="{741137D0-9DE5-D1A4-A7D3-8953D65D1500}"/>
                    </a:ext>
                  </a:extLst>
                </p:cNvPr>
                <p:cNvSpPr>
                  <a:spLocks noChangeShapeType="1"/>
                </p:cNvSpPr>
                <p:nvPr/>
              </p:nvSpPr>
              <p:spPr bwMode="auto">
                <a:xfrm rot="-5400000">
                  <a:off x="2988" y="1470"/>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24" name="Line 41">
                  <a:extLst>
                    <a:ext uri="{FF2B5EF4-FFF2-40B4-BE49-F238E27FC236}">
                      <a16:creationId xmlns:a16="http://schemas.microsoft.com/office/drawing/2014/main" id="{1C045188-FEAF-7C86-DC5B-1A6E5DE2A2B5}"/>
                    </a:ext>
                  </a:extLst>
                </p:cNvPr>
                <p:cNvSpPr>
                  <a:spLocks noChangeShapeType="1"/>
                </p:cNvSpPr>
                <p:nvPr/>
              </p:nvSpPr>
              <p:spPr bwMode="auto">
                <a:xfrm flipV="1">
                  <a:off x="3108" y="1613"/>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25" name="Line 42">
                  <a:extLst>
                    <a:ext uri="{FF2B5EF4-FFF2-40B4-BE49-F238E27FC236}">
                      <a16:creationId xmlns:a16="http://schemas.microsoft.com/office/drawing/2014/main" id="{07AE8EE4-3B8A-EB13-80B4-4D2F26CE1009}"/>
                    </a:ext>
                  </a:extLst>
                </p:cNvPr>
                <p:cNvSpPr>
                  <a:spLocks noChangeShapeType="1"/>
                </p:cNvSpPr>
                <p:nvPr/>
              </p:nvSpPr>
              <p:spPr bwMode="auto">
                <a:xfrm flipV="1">
                  <a:off x="2940" y="1613"/>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26" name="Line 43">
                  <a:extLst>
                    <a:ext uri="{FF2B5EF4-FFF2-40B4-BE49-F238E27FC236}">
                      <a16:creationId xmlns:a16="http://schemas.microsoft.com/office/drawing/2014/main" id="{6D345D1E-86C9-C06B-3557-9C6E90813E7A}"/>
                    </a:ext>
                  </a:extLst>
                </p:cNvPr>
                <p:cNvSpPr>
                  <a:spLocks noChangeShapeType="1"/>
                </p:cNvSpPr>
                <p:nvPr/>
              </p:nvSpPr>
              <p:spPr bwMode="auto">
                <a:xfrm flipV="1">
                  <a:off x="2766" y="1619"/>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27" name="Line 44">
                  <a:extLst>
                    <a:ext uri="{FF2B5EF4-FFF2-40B4-BE49-F238E27FC236}">
                      <a16:creationId xmlns:a16="http://schemas.microsoft.com/office/drawing/2014/main" id="{73E03244-D10E-4DFA-2CA8-8E54559798CD}"/>
                    </a:ext>
                  </a:extLst>
                </p:cNvPr>
                <p:cNvSpPr>
                  <a:spLocks noChangeShapeType="1"/>
                </p:cNvSpPr>
                <p:nvPr/>
              </p:nvSpPr>
              <p:spPr bwMode="auto">
                <a:xfrm flipV="1">
                  <a:off x="2616" y="983"/>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28" name="Line 45">
                  <a:extLst>
                    <a:ext uri="{FF2B5EF4-FFF2-40B4-BE49-F238E27FC236}">
                      <a16:creationId xmlns:a16="http://schemas.microsoft.com/office/drawing/2014/main" id="{00886C7A-962F-01BC-B5B2-F2DB6A9B17D8}"/>
                    </a:ext>
                  </a:extLst>
                </p:cNvPr>
                <p:cNvSpPr>
                  <a:spLocks noChangeShapeType="1"/>
                </p:cNvSpPr>
                <p:nvPr/>
              </p:nvSpPr>
              <p:spPr bwMode="auto">
                <a:xfrm>
                  <a:off x="2616" y="1218"/>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29" name="Line 46">
                  <a:extLst>
                    <a:ext uri="{FF2B5EF4-FFF2-40B4-BE49-F238E27FC236}">
                      <a16:creationId xmlns:a16="http://schemas.microsoft.com/office/drawing/2014/main" id="{CE9CF572-FEE9-0A07-D191-5C0C0FBAF573}"/>
                    </a:ext>
                  </a:extLst>
                </p:cNvPr>
                <p:cNvSpPr>
                  <a:spLocks noChangeShapeType="1"/>
                </p:cNvSpPr>
                <p:nvPr/>
              </p:nvSpPr>
              <p:spPr bwMode="auto">
                <a:xfrm>
                  <a:off x="2676" y="1146"/>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30" name="Line 47">
                  <a:extLst>
                    <a:ext uri="{FF2B5EF4-FFF2-40B4-BE49-F238E27FC236}">
                      <a16:creationId xmlns:a16="http://schemas.microsoft.com/office/drawing/2014/main" id="{FD46D05D-ED4D-DDDA-1B49-845E853C2797}"/>
                    </a:ext>
                  </a:extLst>
                </p:cNvPr>
                <p:cNvSpPr>
                  <a:spLocks noChangeShapeType="1"/>
                </p:cNvSpPr>
                <p:nvPr/>
              </p:nvSpPr>
              <p:spPr bwMode="auto">
                <a:xfrm>
                  <a:off x="2730" y="1116"/>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31" name="Line 48">
                  <a:extLst>
                    <a:ext uri="{FF2B5EF4-FFF2-40B4-BE49-F238E27FC236}">
                      <a16:creationId xmlns:a16="http://schemas.microsoft.com/office/drawing/2014/main" id="{64EF7217-DB22-2F63-5F50-07432328D1BC}"/>
                    </a:ext>
                  </a:extLst>
                </p:cNvPr>
                <p:cNvSpPr>
                  <a:spLocks noChangeShapeType="1"/>
                </p:cNvSpPr>
                <p:nvPr/>
              </p:nvSpPr>
              <p:spPr bwMode="auto">
                <a:xfrm>
                  <a:off x="2778" y="1062"/>
                  <a:ext cx="0" cy="61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32" name="Line 49">
                  <a:extLst>
                    <a:ext uri="{FF2B5EF4-FFF2-40B4-BE49-F238E27FC236}">
                      <a16:creationId xmlns:a16="http://schemas.microsoft.com/office/drawing/2014/main" id="{88D8648A-6D2B-6D06-95E0-AB7187AB03BD}"/>
                    </a:ext>
                  </a:extLst>
                </p:cNvPr>
                <p:cNvSpPr>
                  <a:spLocks noChangeShapeType="1"/>
                </p:cNvSpPr>
                <p:nvPr/>
              </p:nvSpPr>
              <p:spPr bwMode="auto">
                <a:xfrm flipV="1">
                  <a:off x="2622" y="1157"/>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33" name="Line 50">
                  <a:extLst>
                    <a:ext uri="{FF2B5EF4-FFF2-40B4-BE49-F238E27FC236}">
                      <a16:creationId xmlns:a16="http://schemas.microsoft.com/office/drawing/2014/main" id="{480334EE-9456-85A1-4998-5307F1A5CC8E}"/>
                    </a:ext>
                  </a:extLst>
                </p:cNvPr>
                <p:cNvSpPr>
                  <a:spLocks noChangeShapeType="1"/>
                </p:cNvSpPr>
                <p:nvPr/>
              </p:nvSpPr>
              <p:spPr bwMode="auto">
                <a:xfrm flipV="1">
                  <a:off x="2622" y="1319"/>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34" name="Line 51">
                  <a:extLst>
                    <a:ext uri="{FF2B5EF4-FFF2-40B4-BE49-F238E27FC236}">
                      <a16:creationId xmlns:a16="http://schemas.microsoft.com/office/drawing/2014/main" id="{1BF8050D-C034-0E81-5486-158F5ACF50CC}"/>
                    </a:ext>
                  </a:extLst>
                </p:cNvPr>
                <p:cNvSpPr>
                  <a:spLocks noChangeShapeType="1"/>
                </p:cNvSpPr>
                <p:nvPr/>
              </p:nvSpPr>
              <p:spPr bwMode="auto">
                <a:xfrm flipV="1">
                  <a:off x="2628" y="1457"/>
                  <a:ext cx="203" cy="20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46105" name="Line 52">
                <a:extLst>
                  <a:ext uri="{FF2B5EF4-FFF2-40B4-BE49-F238E27FC236}">
                    <a16:creationId xmlns:a16="http://schemas.microsoft.com/office/drawing/2014/main" id="{5ECF9635-F288-314F-8956-9A9BBC8FF96B}"/>
                  </a:ext>
                </a:extLst>
              </p:cNvPr>
              <p:cNvSpPr>
                <a:spLocks noChangeShapeType="1"/>
              </p:cNvSpPr>
              <p:nvPr/>
            </p:nvSpPr>
            <p:spPr bwMode="auto">
              <a:xfrm>
                <a:off x="2824" y="998"/>
                <a:ext cx="0" cy="624"/>
              </a:xfrm>
              <a:prstGeom prst="line">
                <a:avLst/>
              </a:prstGeom>
              <a:noFill/>
              <a:ln w="19050">
                <a:solidFill>
                  <a:srgbClr val="CC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06" name="Line 53">
                <a:extLst>
                  <a:ext uri="{FF2B5EF4-FFF2-40B4-BE49-F238E27FC236}">
                    <a16:creationId xmlns:a16="http://schemas.microsoft.com/office/drawing/2014/main" id="{96D1F964-BF08-67E5-33E3-077DAD6CC317}"/>
                  </a:ext>
                </a:extLst>
              </p:cNvPr>
              <p:cNvSpPr>
                <a:spLocks noChangeShapeType="1"/>
              </p:cNvSpPr>
              <p:nvPr/>
            </p:nvSpPr>
            <p:spPr bwMode="auto">
              <a:xfrm>
                <a:off x="2824" y="1616"/>
                <a:ext cx="632" cy="2"/>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07" name="Line 54">
                <a:extLst>
                  <a:ext uri="{FF2B5EF4-FFF2-40B4-BE49-F238E27FC236}">
                    <a16:creationId xmlns:a16="http://schemas.microsoft.com/office/drawing/2014/main" id="{B9D8C76B-3C93-33EA-E633-4DB896DCFB67}"/>
                  </a:ext>
                </a:extLst>
              </p:cNvPr>
              <p:cNvSpPr>
                <a:spLocks noChangeShapeType="1"/>
              </p:cNvSpPr>
              <p:nvPr/>
            </p:nvSpPr>
            <p:spPr bwMode="auto">
              <a:xfrm flipH="1">
                <a:off x="2598" y="1618"/>
                <a:ext cx="230" cy="224"/>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6108" name="Arc 55">
                <a:extLst>
                  <a:ext uri="{FF2B5EF4-FFF2-40B4-BE49-F238E27FC236}">
                    <a16:creationId xmlns:a16="http://schemas.microsoft.com/office/drawing/2014/main" id="{A466141E-A89F-F160-5677-9D1383717901}"/>
                  </a:ext>
                </a:extLst>
              </p:cNvPr>
              <p:cNvSpPr>
                <a:spLocks/>
              </p:cNvSpPr>
              <p:nvPr/>
            </p:nvSpPr>
            <p:spPr bwMode="auto">
              <a:xfrm>
                <a:off x="2826" y="1120"/>
                <a:ext cx="543" cy="540"/>
              </a:xfrm>
              <a:custGeom>
                <a:avLst/>
                <a:gdLst>
                  <a:gd name="T0" fmla="*/ 0 w 21477"/>
                  <a:gd name="T1" fmla="*/ 0 h 21600"/>
                  <a:gd name="T2" fmla="*/ 0 w 21477"/>
                  <a:gd name="T3" fmla="*/ 0 h 21600"/>
                  <a:gd name="T4" fmla="*/ 0 w 21477"/>
                  <a:gd name="T5" fmla="*/ 0 h 21600"/>
                  <a:gd name="T6" fmla="*/ 0 60000 65536"/>
                  <a:gd name="T7" fmla="*/ 0 60000 65536"/>
                  <a:gd name="T8" fmla="*/ 0 60000 65536"/>
                  <a:gd name="T9" fmla="*/ 0 w 21477"/>
                  <a:gd name="T10" fmla="*/ 0 h 21600"/>
                  <a:gd name="T11" fmla="*/ 21477 w 21477"/>
                  <a:gd name="T12" fmla="*/ 21600 h 21600"/>
                </a:gdLst>
                <a:ahLst/>
                <a:cxnLst>
                  <a:cxn ang="T6">
                    <a:pos x="T0" y="T1"/>
                  </a:cxn>
                  <a:cxn ang="T7">
                    <a:pos x="T2" y="T3"/>
                  </a:cxn>
                  <a:cxn ang="T8">
                    <a:pos x="T4" y="T5"/>
                  </a:cxn>
                </a:cxnLst>
                <a:rect l="T9" t="T10" r="T11" b="T12"/>
                <a:pathLst>
                  <a:path w="21477" h="21600" fill="none" extrusionOk="0">
                    <a:moveTo>
                      <a:pt x="-1" y="0"/>
                    </a:moveTo>
                    <a:cubicBezTo>
                      <a:pt x="11037" y="0"/>
                      <a:pt x="20299" y="8321"/>
                      <a:pt x="21476" y="19296"/>
                    </a:cubicBezTo>
                  </a:path>
                  <a:path w="21477" h="21600" stroke="0" extrusionOk="0">
                    <a:moveTo>
                      <a:pt x="-1" y="0"/>
                    </a:moveTo>
                    <a:cubicBezTo>
                      <a:pt x="11037" y="0"/>
                      <a:pt x="20299" y="8321"/>
                      <a:pt x="21476" y="19296"/>
                    </a:cubicBezTo>
                    <a:lnTo>
                      <a:pt x="0" y="21600"/>
                    </a:lnTo>
                    <a:lnTo>
                      <a:pt x="-1" y="0"/>
                    </a:lnTo>
                    <a:close/>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6109" name="Arc 56">
                <a:extLst>
                  <a:ext uri="{FF2B5EF4-FFF2-40B4-BE49-F238E27FC236}">
                    <a16:creationId xmlns:a16="http://schemas.microsoft.com/office/drawing/2014/main" id="{E0BE027A-F518-01D5-73BE-936759D0B7C7}"/>
                  </a:ext>
                </a:extLst>
              </p:cNvPr>
              <p:cNvSpPr>
                <a:spLocks/>
              </p:cNvSpPr>
              <p:nvPr/>
            </p:nvSpPr>
            <p:spPr bwMode="auto">
              <a:xfrm>
                <a:off x="2663" y="1120"/>
                <a:ext cx="173" cy="661"/>
              </a:xfrm>
              <a:custGeom>
                <a:avLst/>
                <a:gdLst>
                  <a:gd name="T0" fmla="*/ 0 w 21600"/>
                  <a:gd name="T1" fmla="*/ 0 h 26416"/>
                  <a:gd name="T2" fmla="*/ 0 w 21600"/>
                  <a:gd name="T3" fmla="*/ 0 h 26416"/>
                  <a:gd name="T4" fmla="*/ 0 w 21600"/>
                  <a:gd name="T5" fmla="*/ 0 h 26416"/>
                  <a:gd name="T6" fmla="*/ 0 60000 65536"/>
                  <a:gd name="T7" fmla="*/ 0 60000 65536"/>
                  <a:gd name="T8" fmla="*/ 0 60000 65536"/>
                  <a:gd name="T9" fmla="*/ 0 w 21600"/>
                  <a:gd name="T10" fmla="*/ 0 h 26416"/>
                  <a:gd name="T11" fmla="*/ 21600 w 21600"/>
                  <a:gd name="T12" fmla="*/ 26416 h 26416"/>
                </a:gdLst>
                <a:ahLst/>
                <a:cxnLst>
                  <a:cxn ang="T6">
                    <a:pos x="T0" y="T1"/>
                  </a:cxn>
                  <a:cxn ang="T7">
                    <a:pos x="T2" y="T3"/>
                  </a:cxn>
                  <a:cxn ang="T8">
                    <a:pos x="T4" y="T5"/>
                  </a:cxn>
                </a:cxnLst>
                <a:rect l="T9" t="T10" r="T11" b="T12"/>
                <a:pathLst>
                  <a:path w="21600" h="26416" fill="none" extrusionOk="0">
                    <a:moveTo>
                      <a:pt x="543" y="26416"/>
                    </a:moveTo>
                    <a:cubicBezTo>
                      <a:pt x="182" y="24836"/>
                      <a:pt x="0" y="23220"/>
                      <a:pt x="0" y="21600"/>
                    </a:cubicBezTo>
                    <a:cubicBezTo>
                      <a:pt x="-1" y="9688"/>
                      <a:pt x="9643" y="24"/>
                      <a:pt x="21555" y="0"/>
                    </a:cubicBezTo>
                  </a:path>
                  <a:path w="21600" h="26416" stroke="0" extrusionOk="0">
                    <a:moveTo>
                      <a:pt x="543" y="26416"/>
                    </a:moveTo>
                    <a:cubicBezTo>
                      <a:pt x="182" y="24836"/>
                      <a:pt x="0" y="23220"/>
                      <a:pt x="0" y="21600"/>
                    </a:cubicBezTo>
                    <a:cubicBezTo>
                      <a:pt x="-1" y="9688"/>
                      <a:pt x="9643" y="24"/>
                      <a:pt x="21555" y="0"/>
                    </a:cubicBezTo>
                    <a:lnTo>
                      <a:pt x="21600" y="21600"/>
                    </a:lnTo>
                    <a:lnTo>
                      <a:pt x="543" y="26416"/>
                    </a:lnTo>
                    <a:close/>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6110" name="Arc 57">
                <a:extLst>
                  <a:ext uri="{FF2B5EF4-FFF2-40B4-BE49-F238E27FC236}">
                    <a16:creationId xmlns:a16="http://schemas.microsoft.com/office/drawing/2014/main" id="{621E4590-BE52-62E7-3A23-54C5B673E1FB}"/>
                  </a:ext>
                </a:extLst>
              </p:cNvPr>
              <p:cNvSpPr>
                <a:spLocks/>
              </p:cNvSpPr>
              <p:nvPr/>
            </p:nvSpPr>
            <p:spPr bwMode="auto">
              <a:xfrm flipV="1">
                <a:off x="2700" y="1620"/>
                <a:ext cx="642" cy="15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11" y="0"/>
                      <a:pt x="21575" y="9643"/>
                      <a:pt x="21599" y="21555"/>
                    </a:cubicBezTo>
                  </a:path>
                  <a:path w="21600" h="21600" stroke="0" extrusionOk="0">
                    <a:moveTo>
                      <a:pt x="-1" y="0"/>
                    </a:moveTo>
                    <a:cubicBezTo>
                      <a:pt x="11911" y="0"/>
                      <a:pt x="21575" y="9643"/>
                      <a:pt x="21599" y="21555"/>
                    </a:cubicBezTo>
                    <a:lnTo>
                      <a:pt x="0" y="21600"/>
                    </a:lnTo>
                    <a:lnTo>
                      <a:pt x="-1" y="0"/>
                    </a:lnTo>
                    <a:close/>
                  </a:path>
                </a:pathLst>
              </a:cu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46111" name="Line 58">
                <a:extLst>
                  <a:ext uri="{FF2B5EF4-FFF2-40B4-BE49-F238E27FC236}">
                    <a16:creationId xmlns:a16="http://schemas.microsoft.com/office/drawing/2014/main" id="{E3765533-2DA4-A83F-0403-6A5771C12CAF}"/>
                  </a:ext>
                </a:extLst>
              </p:cNvPr>
              <p:cNvSpPr>
                <a:spLocks noChangeShapeType="1"/>
              </p:cNvSpPr>
              <p:nvPr/>
            </p:nvSpPr>
            <p:spPr bwMode="auto">
              <a:xfrm flipV="1">
                <a:off x="2820" y="1272"/>
                <a:ext cx="198" cy="34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46102" name="Text Box 59">
              <a:extLst>
                <a:ext uri="{FF2B5EF4-FFF2-40B4-BE49-F238E27FC236}">
                  <a16:creationId xmlns:a16="http://schemas.microsoft.com/office/drawing/2014/main" id="{D06C660D-7C4C-AADB-16CB-EA1DA930D74C}"/>
                </a:ext>
              </a:extLst>
            </p:cNvPr>
            <p:cNvSpPr txBox="1">
              <a:spLocks noChangeArrowheads="1"/>
            </p:cNvSpPr>
            <p:nvPr/>
          </p:nvSpPr>
          <p:spPr bwMode="auto">
            <a:xfrm>
              <a:off x="2471" y="2016"/>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xyz</a:t>
              </a:r>
            </a:p>
          </p:txBody>
        </p:sp>
        <p:sp>
          <p:nvSpPr>
            <p:cNvPr id="46103" name="Line 60">
              <a:extLst>
                <a:ext uri="{FF2B5EF4-FFF2-40B4-BE49-F238E27FC236}">
                  <a16:creationId xmlns:a16="http://schemas.microsoft.com/office/drawing/2014/main" id="{60D386FF-EE61-7372-332E-E1879F16A719}"/>
                </a:ext>
              </a:extLst>
            </p:cNvPr>
            <p:cNvSpPr>
              <a:spLocks noChangeShapeType="1"/>
            </p:cNvSpPr>
            <p:nvPr/>
          </p:nvSpPr>
          <p:spPr bwMode="auto">
            <a:xfrm flipH="1" flipV="1">
              <a:off x="2409" y="1440"/>
              <a:ext cx="192"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869439" name="Text Box 63">
            <a:extLst>
              <a:ext uri="{FF2B5EF4-FFF2-40B4-BE49-F238E27FC236}">
                <a16:creationId xmlns:a16="http://schemas.microsoft.com/office/drawing/2014/main" id="{169AED30-281B-34E1-9963-48EDA0917D3B}"/>
              </a:ext>
            </a:extLst>
          </p:cNvPr>
          <p:cNvSpPr txBox="1">
            <a:spLocks noChangeArrowheads="1"/>
          </p:cNvSpPr>
          <p:nvPr/>
        </p:nvSpPr>
        <p:spPr bwMode="auto">
          <a:xfrm>
            <a:off x="219075" y="3398838"/>
            <a:ext cx="8707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在</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表面对应能量为</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 </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空间球体</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中，波矢</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允许的取值总数为</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69440" name="Object 3">
            <a:extLst>
              <a:ext uri="{FF2B5EF4-FFF2-40B4-BE49-F238E27FC236}">
                <a16:creationId xmlns:a16="http://schemas.microsoft.com/office/drawing/2014/main" id="{C51DEAE6-77AD-54B2-A051-E18672E56CFB}"/>
              </a:ext>
            </a:extLst>
          </p:cNvPr>
          <p:cNvGraphicFramePr>
            <a:graphicFrameLocks noChangeAspect="1"/>
          </p:cNvGraphicFramePr>
          <p:nvPr/>
        </p:nvGraphicFramePr>
        <p:xfrm>
          <a:off x="4787900" y="3716338"/>
          <a:ext cx="1865313" cy="933450"/>
        </p:xfrm>
        <a:graphic>
          <a:graphicData uri="http://schemas.openxmlformats.org/presentationml/2006/ole">
            <mc:AlternateContent xmlns:mc="http://schemas.openxmlformats.org/markup-compatibility/2006">
              <mc:Choice xmlns:v="urn:schemas-microsoft-com:vml" Requires="v">
                <p:oleObj name="Equation" r:id="rId4" imgW="787058" imgH="393529" progId="Equation.DSMT4">
                  <p:embed/>
                </p:oleObj>
              </mc:Choice>
              <mc:Fallback>
                <p:oleObj name="Equation" r:id="rId4" imgW="787058" imgH="393529"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3716338"/>
                        <a:ext cx="1865313"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87" name="Rectangle 2">
            <a:extLst>
              <a:ext uri="{FF2B5EF4-FFF2-40B4-BE49-F238E27FC236}">
                <a16:creationId xmlns:a16="http://schemas.microsoft.com/office/drawing/2014/main" id="{FD5D20C1-5992-BE08-D2FA-67EAD398BABC}"/>
              </a:ext>
            </a:extLst>
          </p:cNvPr>
          <p:cNvSpPr>
            <a:spLocks noRot="1" noChangeArrowheads="1"/>
          </p:cNvSpPr>
          <p:nvPr/>
        </p:nvSpPr>
        <p:spPr bwMode="auto">
          <a:xfrm>
            <a:off x="900113" y="-150813"/>
            <a:ext cx="5978525"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能量标度下的状态密度</a:t>
            </a:r>
          </a:p>
        </p:txBody>
      </p:sp>
      <p:sp>
        <p:nvSpPr>
          <p:cNvPr id="46088" name="Text Box 71">
            <a:extLst>
              <a:ext uri="{FF2B5EF4-FFF2-40B4-BE49-F238E27FC236}">
                <a16:creationId xmlns:a16="http://schemas.microsoft.com/office/drawing/2014/main" id="{D58C3019-1C5F-A93D-AC06-B111066DA4B9}"/>
              </a:ext>
            </a:extLst>
          </p:cNvPr>
          <p:cNvSpPr txBox="1">
            <a:spLocks noChangeArrowheads="1"/>
          </p:cNvSpPr>
          <p:nvPr/>
        </p:nvSpPr>
        <p:spPr bwMode="auto">
          <a:xfrm>
            <a:off x="1684338" y="765175"/>
            <a:ext cx="3570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单位能量间隔中的状态数</a:t>
            </a:r>
            <a:endParaRPr kumimoji="1" lang="en-US" altLang="zh-CN"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69452" name="Text Box 76">
            <a:extLst>
              <a:ext uri="{FF2B5EF4-FFF2-40B4-BE49-F238E27FC236}">
                <a16:creationId xmlns:a16="http://schemas.microsoft.com/office/drawing/2014/main" id="{F3715D61-DF03-CFA7-BB06-F819D1EFE31E}"/>
              </a:ext>
            </a:extLst>
          </p:cNvPr>
          <p:cNvSpPr txBox="1">
            <a:spLocks noChangeArrowheads="1"/>
          </p:cNvSpPr>
          <p:nvPr/>
        </p:nvSpPr>
        <p:spPr bwMode="auto">
          <a:xfrm>
            <a:off x="1338263" y="3975100"/>
            <a:ext cx="3594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点阵的密度</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球的体积</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6090" name="Text Box 77">
            <a:extLst>
              <a:ext uri="{FF2B5EF4-FFF2-40B4-BE49-F238E27FC236}">
                <a16:creationId xmlns:a16="http://schemas.microsoft.com/office/drawing/2014/main" id="{381752FD-2849-1FB8-8B09-A5DF05BB504F}"/>
              </a:ext>
            </a:extLst>
          </p:cNvPr>
          <p:cNvSpPr txBox="1">
            <a:spLocks noChangeArrowheads="1"/>
          </p:cNvSpPr>
          <p:nvPr/>
        </p:nvSpPr>
        <p:spPr bwMode="auto">
          <a:xfrm>
            <a:off x="158750" y="522128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69454" name="Text Box 78">
            <a:extLst>
              <a:ext uri="{FF2B5EF4-FFF2-40B4-BE49-F238E27FC236}">
                <a16:creationId xmlns:a16="http://schemas.microsoft.com/office/drawing/2014/main" id="{C90FF7DB-9566-07F8-EF3B-3C7C2BBF2878}"/>
              </a:ext>
            </a:extLst>
          </p:cNvPr>
          <p:cNvSpPr txBox="1">
            <a:spLocks noChangeArrowheads="1"/>
          </p:cNvSpPr>
          <p:nvPr/>
        </p:nvSpPr>
        <p:spPr bwMode="auto">
          <a:xfrm>
            <a:off x="227013" y="4676775"/>
            <a:ext cx="87074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每一个</a:t>
            </a:r>
            <a:r>
              <a:rPr kumimoji="1"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的取值确定一个电子能级</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，考虑电子自旋，每一个能级可以填充自旋方向相反的两个电子，能量为</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的球体中，电子能态总数为</a:t>
            </a:r>
          </a:p>
        </p:txBody>
      </p:sp>
      <p:grpSp>
        <p:nvGrpSpPr>
          <p:cNvPr id="5" name="Group 79">
            <a:extLst>
              <a:ext uri="{FF2B5EF4-FFF2-40B4-BE49-F238E27FC236}">
                <a16:creationId xmlns:a16="http://schemas.microsoft.com/office/drawing/2014/main" id="{75F5ECB4-85E9-842B-929A-1C6A2E4A86E7}"/>
              </a:ext>
            </a:extLst>
          </p:cNvPr>
          <p:cNvGrpSpPr>
            <a:grpSpLocks/>
          </p:cNvGrpSpPr>
          <p:nvPr/>
        </p:nvGrpSpPr>
        <p:grpSpPr bwMode="auto">
          <a:xfrm>
            <a:off x="323850" y="5537200"/>
            <a:ext cx="8497888" cy="989013"/>
            <a:chOff x="240" y="3299"/>
            <a:chExt cx="5489" cy="681"/>
          </a:xfrm>
        </p:grpSpPr>
        <p:graphicFrame>
          <p:nvGraphicFramePr>
            <p:cNvPr id="46096" name="Object 5">
              <a:extLst>
                <a:ext uri="{FF2B5EF4-FFF2-40B4-BE49-F238E27FC236}">
                  <a16:creationId xmlns:a16="http://schemas.microsoft.com/office/drawing/2014/main" id="{08D776AE-C90E-0EC0-BA87-EFB8A65B26CE}"/>
                </a:ext>
              </a:extLst>
            </p:cNvPr>
            <p:cNvGraphicFramePr>
              <a:graphicFrameLocks noChangeAspect="1"/>
            </p:cNvGraphicFramePr>
            <p:nvPr/>
          </p:nvGraphicFramePr>
          <p:xfrm>
            <a:off x="240" y="3299"/>
            <a:ext cx="4243" cy="675"/>
          </p:xfrm>
          <a:graphic>
            <a:graphicData uri="http://schemas.openxmlformats.org/presentationml/2006/ole">
              <mc:AlternateContent xmlns:mc="http://schemas.openxmlformats.org/markup-compatibility/2006">
                <mc:Choice xmlns:v="urn:schemas-microsoft-com:vml" Requires="v">
                  <p:oleObj name="Equation" r:id="rId6" imgW="2959100" imgH="469900" progId="Equation.DSMT4">
                    <p:embed/>
                  </p:oleObj>
                </mc:Choice>
                <mc:Fallback>
                  <p:oleObj name="Equation" r:id="rId6" imgW="2959100" imgH="4699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 y="3299"/>
                          <a:ext cx="4243"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7" name="Object 6">
              <a:extLst>
                <a:ext uri="{FF2B5EF4-FFF2-40B4-BE49-F238E27FC236}">
                  <a16:creationId xmlns:a16="http://schemas.microsoft.com/office/drawing/2014/main" id="{0F05D314-F9FF-F941-4CC2-70A34A87714E}"/>
                </a:ext>
              </a:extLst>
            </p:cNvPr>
            <p:cNvGraphicFramePr>
              <a:graphicFrameLocks noChangeAspect="1"/>
            </p:cNvGraphicFramePr>
            <p:nvPr/>
          </p:nvGraphicFramePr>
          <p:xfrm>
            <a:off x="4433" y="3332"/>
            <a:ext cx="1296" cy="648"/>
          </p:xfrm>
          <a:graphic>
            <a:graphicData uri="http://schemas.openxmlformats.org/presentationml/2006/ole">
              <mc:AlternateContent xmlns:mc="http://schemas.openxmlformats.org/markup-compatibility/2006">
                <mc:Choice xmlns:v="urn:schemas-microsoft-com:vml" Requires="v">
                  <p:oleObj name="Equation" r:id="rId8" imgW="914400" imgH="457200" progId="Equation.DSMT4">
                    <p:embed/>
                  </p:oleObj>
                </mc:Choice>
                <mc:Fallback>
                  <p:oleObj name="Equation" r:id="rId8" imgW="914400" imgH="4572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3" y="3332"/>
                          <a:ext cx="1296"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6093" name="Text Box 91">
            <a:extLst>
              <a:ext uri="{FF2B5EF4-FFF2-40B4-BE49-F238E27FC236}">
                <a16:creationId xmlns:a16="http://schemas.microsoft.com/office/drawing/2014/main" id="{1A039D47-2ECF-DEE5-75B4-CA7372FC6105}"/>
              </a:ext>
            </a:extLst>
          </p:cNvPr>
          <p:cNvSpPr txBox="1">
            <a:spLocks noChangeArrowheads="1"/>
          </p:cNvSpPr>
          <p:nvPr/>
        </p:nvSpPr>
        <p:spPr bwMode="auto">
          <a:xfrm>
            <a:off x="8388350" y="2297113"/>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p>
        </p:txBody>
      </p:sp>
      <p:sp>
        <p:nvSpPr>
          <p:cNvPr id="46094" name="Line 92">
            <a:extLst>
              <a:ext uri="{FF2B5EF4-FFF2-40B4-BE49-F238E27FC236}">
                <a16:creationId xmlns:a16="http://schemas.microsoft.com/office/drawing/2014/main" id="{834177EC-48EF-4B95-A1B3-C453D7A86EF0}"/>
              </a:ext>
            </a:extLst>
          </p:cNvPr>
          <p:cNvSpPr>
            <a:spLocks noChangeShapeType="1"/>
          </p:cNvSpPr>
          <p:nvPr/>
        </p:nvSpPr>
        <p:spPr bwMode="auto">
          <a:xfrm flipH="1" flipV="1">
            <a:off x="8027988" y="1576388"/>
            <a:ext cx="504825" cy="863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46095" name="灯片编号占位符 58">
            <a:extLst>
              <a:ext uri="{FF2B5EF4-FFF2-40B4-BE49-F238E27FC236}">
                <a16:creationId xmlns:a16="http://schemas.microsoft.com/office/drawing/2014/main" id="{B454C0A6-560B-FC6A-69E3-03957537FDC3}"/>
              </a:ext>
            </a:extLst>
          </p:cNvPr>
          <p:cNvSpPr>
            <a:spLocks noGrp="1"/>
          </p:cNvSpPr>
          <p:nvPr>
            <p:ph type="sldNum" sz="quarter" idx="12"/>
          </p:nvPr>
        </p:nvSpPr>
        <p:spPr bwMode="auto">
          <a:xfrm>
            <a:off x="6615113" y="651986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478C8D4-9D6E-4A99-BD9E-A455B651BEB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69382"/>
                                        </p:tgtEl>
                                        <p:attrNameLst>
                                          <p:attrName>style.visibility</p:attrName>
                                        </p:attrNameLst>
                                      </p:cBhvr>
                                      <p:to>
                                        <p:strVal val="visible"/>
                                      </p:to>
                                    </p:set>
                                    <p:animEffect transition="in" filter="dissolve">
                                      <p:cBhvr>
                                        <p:cTn id="7" dur="500"/>
                                        <p:tgtEl>
                                          <p:spTgt spid="869382"/>
                                        </p:tgtEl>
                                      </p:cBhvr>
                                    </p:animEffect>
                                  </p:childTnLst>
                                </p:cTn>
                              </p:par>
                              <p:par>
                                <p:cTn id="8" presetID="9" presetClass="entr" presetSubtype="0" fill="hold" nodeType="withEffect">
                                  <p:stCondLst>
                                    <p:cond delay="0"/>
                                  </p:stCondLst>
                                  <p:childTnLst>
                                    <p:set>
                                      <p:cBhvr>
                                        <p:cTn id="9" dur="1" fill="hold">
                                          <p:stCondLst>
                                            <p:cond delay="0"/>
                                          </p:stCondLst>
                                        </p:cTn>
                                        <p:tgtEl>
                                          <p:spTgt spid="869385"/>
                                        </p:tgtEl>
                                        <p:attrNameLst>
                                          <p:attrName>style.visibility</p:attrName>
                                        </p:attrNameLst>
                                      </p:cBhvr>
                                      <p:to>
                                        <p:strVal val="visible"/>
                                      </p:to>
                                    </p:set>
                                    <p:animEffect transition="in" filter="dissolve">
                                      <p:cBhvr>
                                        <p:cTn id="10" dur="500"/>
                                        <p:tgtEl>
                                          <p:spTgt spid="86938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869439"/>
                                        </p:tgtEl>
                                        <p:attrNameLst>
                                          <p:attrName>style.visibility</p:attrName>
                                        </p:attrNameLst>
                                      </p:cBhvr>
                                      <p:to>
                                        <p:strVal val="visible"/>
                                      </p:to>
                                    </p:set>
                                    <p:animEffect transition="in" filter="dissolve">
                                      <p:cBhvr>
                                        <p:cTn id="15" dur="500"/>
                                        <p:tgtEl>
                                          <p:spTgt spid="869439"/>
                                        </p:tgtEl>
                                      </p:cBhvr>
                                    </p:animEffect>
                                  </p:childTnLst>
                                </p:cTn>
                              </p:par>
                              <p:par>
                                <p:cTn id="16" presetID="9" presetClass="entr" presetSubtype="0" fill="hold" nodeType="withEffect">
                                  <p:stCondLst>
                                    <p:cond delay="0"/>
                                  </p:stCondLst>
                                  <p:childTnLst>
                                    <p:set>
                                      <p:cBhvr>
                                        <p:cTn id="17" dur="1" fill="hold">
                                          <p:stCondLst>
                                            <p:cond delay="0"/>
                                          </p:stCondLst>
                                        </p:cTn>
                                        <p:tgtEl>
                                          <p:spTgt spid="869440"/>
                                        </p:tgtEl>
                                        <p:attrNameLst>
                                          <p:attrName>style.visibility</p:attrName>
                                        </p:attrNameLst>
                                      </p:cBhvr>
                                      <p:to>
                                        <p:strVal val="visible"/>
                                      </p:to>
                                    </p:set>
                                    <p:animEffect transition="in" filter="dissolve">
                                      <p:cBhvr>
                                        <p:cTn id="18" dur="500"/>
                                        <p:tgtEl>
                                          <p:spTgt spid="869440"/>
                                        </p:tgtEl>
                                      </p:cBhvr>
                                    </p:animEffect>
                                  </p:childTnLst>
                                </p:cTn>
                              </p:par>
                              <p:par>
                                <p:cTn id="19" presetID="9" presetClass="entr" presetSubtype="0" fill="hold" nodeType="withEffect">
                                  <p:stCondLst>
                                    <p:cond delay="0"/>
                                  </p:stCondLst>
                                  <p:childTnLst>
                                    <p:set>
                                      <p:cBhvr>
                                        <p:cTn id="20" dur="1" fill="hold">
                                          <p:stCondLst>
                                            <p:cond delay="0"/>
                                          </p:stCondLst>
                                        </p:cTn>
                                        <p:tgtEl>
                                          <p:spTgt spid="869452"/>
                                        </p:tgtEl>
                                        <p:attrNameLst>
                                          <p:attrName>style.visibility</p:attrName>
                                        </p:attrNameLst>
                                      </p:cBhvr>
                                      <p:to>
                                        <p:strVal val="visible"/>
                                      </p:to>
                                    </p:set>
                                    <p:animEffect transition="in" filter="dissolve">
                                      <p:cBhvr>
                                        <p:cTn id="21" dur="500"/>
                                        <p:tgtEl>
                                          <p:spTgt spid="86945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869454"/>
                                        </p:tgtEl>
                                        <p:attrNameLst>
                                          <p:attrName>style.visibility</p:attrName>
                                        </p:attrNameLst>
                                      </p:cBhvr>
                                      <p:to>
                                        <p:strVal val="visible"/>
                                      </p:to>
                                    </p:set>
                                    <p:animEffect transition="in" filter="dissolve">
                                      <p:cBhvr>
                                        <p:cTn id="26" dur="500"/>
                                        <p:tgtEl>
                                          <p:spTgt spid="86945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4"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slide(fromBottom)">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9382" grpId="0"/>
      <p:bldP spid="869439" grpId="0"/>
      <p:bldP spid="869452" grpId="0"/>
      <p:bldP spid="86945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7">
            <a:extLst>
              <a:ext uri="{FF2B5EF4-FFF2-40B4-BE49-F238E27FC236}">
                <a16:creationId xmlns:a16="http://schemas.microsoft.com/office/drawing/2014/main" id="{7C256D51-46A9-66F3-19EE-BAEB93E917EA}"/>
              </a:ext>
            </a:extLst>
          </p:cNvPr>
          <p:cNvSpPr>
            <a:spLocks noChangeArrowheads="1"/>
          </p:cNvSpPr>
          <p:nvPr/>
        </p:nvSpPr>
        <p:spPr bwMode="auto">
          <a:xfrm>
            <a:off x="422275" y="3213100"/>
            <a:ext cx="86868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5059" name="Rectangle 2">
            <a:extLst>
              <a:ext uri="{FF2B5EF4-FFF2-40B4-BE49-F238E27FC236}">
                <a16:creationId xmlns:a16="http://schemas.microsoft.com/office/drawing/2014/main" id="{F8438081-7130-224B-C4E8-1CE6C85A6ED4}"/>
              </a:ext>
            </a:extLst>
          </p:cNvPr>
          <p:cNvSpPr>
            <a:spLocks noRot="1" noChangeArrowheads="1"/>
          </p:cNvSpPr>
          <p:nvPr/>
        </p:nvSpPr>
        <p:spPr bwMode="auto">
          <a:xfrm>
            <a:off x="1476375" y="115888"/>
            <a:ext cx="61912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4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空间的状态密度</a:t>
            </a:r>
          </a:p>
        </p:txBody>
      </p:sp>
      <p:sp>
        <p:nvSpPr>
          <p:cNvPr id="45060" name="Text Box 67">
            <a:extLst>
              <a:ext uri="{FF2B5EF4-FFF2-40B4-BE49-F238E27FC236}">
                <a16:creationId xmlns:a16="http://schemas.microsoft.com/office/drawing/2014/main" id="{73504942-5821-7C45-01A6-B8ADC2621185}"/>
              </a:ext>
            </a:extLst>
          </p:cNvPr>
          <p:cNvSpPr txBox="1">
            <a:spLocks noChangeArrowheads="1"/>
          </p:cNvSpPr>
          <p:nvPr/>
        </p:nvSpPr>
        <p:spPr bwMode="auto">
          <a:xfrm>
            <a:off x="581025" y="1196975"/>
            <a:ext cx="8002588"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波矢</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的取值不连续，</a:t>
            </a:r>
            <a:r>
              <a:rPr kumimoji="1"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每一个 </a:t>
            </a:r>
            <a:r>
              <a:rPr kumimoji="1"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的取值代表一个量子态</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，这些量子态在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空间中排成一个态空间点阵，每一个量子态在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空间中所占的体积</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85">
            <a:extLst>
              <a:ext uri="{FF2B5EF4-FFF2-40B4-BE49-F238E27FC236}">
                <a16:creationId xmlns:a16="http://schemas.microsoft.com/office/drawing/2014/main" id="{D0FA1BF8-3BB8-C90C-5135-0A18BA5725D3}"/>
              </a:ext>
            </a:extLst>
          </p:cNvPr>
          <p:cNvGrpSpPr>
            <a:grpSpLocks/>
          </p:cNvGrpSpPr>
          <p:nvPr/>
        </p:nvGrpSpPr>
        <p:grpSpPr bwMode="auto">
          <a:xfrm>
            <a:off x="1619938" y="2520950"/>
            <a:ext cx="5904124" cy="1000125"/>
            <a:chOff x="1024" y="1480"/>
            <a:chExt cx="4149" cy="831"/>
          </a:xfrm>
        </p:grpSpPr>
        <p:graphicFrame>
          <p:nvGraphicFramePr>
            <p:cNvPr id="45071" name="Object 13">
              <a:extLst>
                <a:ext uri="{FF2B5EF4-FFF2-40B4-BE49-F238E27FC236}">
                  <a16:creationId xmlns:a16="http://schemas.microsoft.com/office/drawing/2014/main" id="{7BDD4FC4-D4BA-E7BC-CA56-CD291A89A2A2}"/>
                </a:ext>
              </a:extLst>
            </p:cNvPr>
            <p:cNvGraphicFramePr>
              <a:graphicFrameLocks noChangeAspect="1"/>
            </p:cNvGraphicFramePr>
            <p:nvPr>
              <p:extLst>
                <p:ext uri="{D42A27DB-BD31-4B8C-83A1-F6EECF244321}">
                  <p14:modId xmlns:p14="http://schemas.microsoft.com/office/powerpoint/2010/main" val="1481244544"/>
                </p:ext>
              </p:extLst>
            </p:nvPr>
          </p:nvGraphicFramePr>
          <p:xfrm>
            <a:off x="1024" y="1480"/>
            <a:ext cx="905" cy="754"/>
          </p:xfrm>
          <a:graphic>
            <a:graphicData uri="http://schemas.openxmlformats.org/presentationml/2006/ole">
              <mc:AlternateContent xmlns:mc="http://schemas.openxmlformats.org/markup-compatibility/2006">
                <mc:Choice xmlns:v="urn:schemas-microsoft-com:vml" Requires="v">
                  <p:oleObj name="Equation" r:id="rId2" imgW="622030" imgH="431613" progId="Equation.DSMT4">
                    <p:embed/>
                  </p:oleObj>
                </mc:Choice>
                <mc:Fallback>
                  <p:oleObj name="Equation" r:id="rId2" imgW="622030" imgH="431613" progId="Equation.DSMT4">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 y="1480"/>
                          <a:ext cx="905" cy="754"/>
                        </a:xfrm>
                        <a:prstGeom prst="rect">
                          <a:avLst/>
                        </a:prstGeom>
                        <a:noFill/>
                        <a:ln>
                          <a:noFill/>
                        </a:ln>
                      </p:spPr>
                    </p:pic>
                  </p:oleObj>
                </mc:Fallback>
              </mc:AlternateContent>
            </a:graphicData>
          </a:graphic>
        </p:graphicFrame>
        <p:sp>
          <p:nvSpPr>
            <p:cNvPr id="45072" name="Rectangle 19">
              <a:extLst>
                <a:ext uri="{FF2B5EF4-FFF2-40B4-BE49-F238E27FC236}">
                  <a16:creationId xmlns:a16="http://schemas.microsoft.com/office/drawing/2014/main" id="{DD09D285-943A-1095-1F15-725E11FBAD49}"/>
                </a:ext>
              </a:extLst>
            </p:cNvPr>
            <p:cNvSpPr>
              <a:spLocks noChangeArrowheads="1"/>
            </p:cNvSpPr>
            <p:nvPr/>
          </p:nvSpPr>
          <p:spPr bwMode="auto">
            <a:xfrm>
              <a:off x="1819" y="2023"/>
              <a:ext cx="11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是整数 </a:t>
              </a:r>
            </a:p>
          </p:txBody>
        </p:sp>
        <p:grpSp>
          <p:nvGrpSpPr>
            <p:cNvPr id="45073" name="Group 76">
              <a:extLst>
                <a:ext uri="{FF2B5EF4-FFF2-40B4-BE49-F238E27FC236}">
                  <a16:creationId xmlns:a16="http://schemas.microsoft.com/office/drawing/2014/main" id="{8E5CAB3F-9A77-2AD2-E1C2-81A122C4E483}"/>
                </a:ext>
              </a:extLst>
            </p:cNvPr>
            <p:cNvGrpSpPr>
              <a:grpSpLocks/>
            </p:cNvGrpSpPr>
            <p:nvPr/>
          </p:nvGrpSpPr>
          <p:grpSpPr bwMode="auto">
            <a:xfrm>
              <a:off x="2091" y="1589"/>
              <a:ext cx="3082" cy="514"/>
              <a:chOff x="2091" y="1906"/>
              <a:chExt cx="3082" cy="514"/>
            </a:xfrm>
          </p:grpSpPr>
          <p:graphicFrame>
            <p:nvGraphicFramePr>
              <p:cNvPr id="45074" name="Object 5">
                <a:extLst>
                  <a:ext uri="{FF2B5EF4-FFF2-40B4-BE49-F238E27FC236}">
                    <a16:creationId xmlns:a16="http://schemas.microsoft.com/office/drawing/2014/main" id="{91BE7EFC-80E2-05BC-3AEB-0F452823E45C}"/>
                  </a:ext>
                </a:extLst>
              </p:cNvPr>
              <p:cNvGraphicFramePr>
                <a:graphicFrameLocks noChangeAspect="1"/>
              </p:cNvGraphicFramePr>
              <p:nvPr>
                <p:extLst>
                  <p:ext uri="{D42A27DB-BD31-4B8C-83A1-F6EECF244321}">
                    <p14:modId xmlns:p14="http://schemas.microsoft.com/office/powerpoint/2010/main" val="1403706444"/>
                  </p:ext>
                </p:extLst>
              </p:nvPr>
            </p:nvGraphicFramePr>
            <p:xfrm>
              <a:off x="2688" y="1906"/>
              <a:ext cx="2485" cy="514"/>
            </p:xfrm>
            <a:graphic>
              <a:graphicData uri="http://schemas.openxmlformats.org/presentationml/2006/ole">
                <mc:AlternateContent xmlns:mc="http://schemas.openxmlformats.org/markup-compatibility/2006">
                  <mc:Choice xmlns:v="urn:schemas-microsoft-com:vml" Requires="v">
                    <p:oleObj name="Equation" r:id="rId4" imgW="1701720" imgH="291960" progId="Equation.DSMT4">
                      <p:embed/>
                    </p:oleObj>
                  </mc:Choice>
                  <mc:Fallback>
                    <p:oleObj name="Equation" r:id="rId4" imgW="1701720" imgH="291960" progId="Equation.DSMT4">
                      <p:embed/>
                      <p:pic>
                        <p:nvPicPr>
                          <p:cNvPr id="0" name="Object 5"/>
                          <p:cNvPicPr>
                            <a:picLocks noChangeAspect="1" noChangeArrowheads="1"/>
                          </p:cNvPicPr>
                          <p:nvPr/>
                        </p:nvPicPr>
                        <p:blipFill>
                          <a:blip r:embed="rId5"/>
                          <a:srcRect/>
                          <a:stretch>
                            <a:fillRect/>
                          </a:stretch>
                        </p:blipFill>
                        <p:spPr bwMode="auto">
                          <a:xfrm>
                            <a:off x="2688" y="1906"/>
                            <a:ext cx="2485" cy="514"/>
                          </a:xfrm>
                          <a:prstGeom prst="rect">
                            <a:avLst/>
                          </a:prstGeom>
                          <a:noFill/>
                          <a:ln>
                            <a:noFill/>
                          </a:ln>
                        </p:spPr>
                      </p:pic>
                    </p:oleObj>
                  </mc:Fallback>
                </mc:AlternateContent>
              </a:graphicData>
            </a:graphic>
          </p:graphicFrame>
          <p:sp>
            <p:nvSpPr>
              <p:cNvPr id="45075" name="AutoShape 75">
                <a:extLst>
                  <a:ext uri="{FF2B5EF4-FFF2-40B4-BE49-F238E27FC236}">
                    <a16:creationId xmlns:a16="http://schemas.microsoft.com/office/drawing/2014/main" id="{E765AB07-51A6-A09E-A54B-E100A1651110}"/>
                  </a:ext>
                </a:extLst>
              </p:cNvPr>
              <p:cNvSpPr>
                <a:spLocks noChangeArrowheads="1"/>
              </p:cNvSpPr>
              <p:nvPr/>
            </p:nvSpPr>
            <p:spPr bwMode="auto">
              <a:xfrm>
                <a:off x="2091" y="2015"/>
                <a:ext cx="506" cy="299"/>
              </a:xfrm>
              <a:prstGeom prst="rightArrow">
                <a:avLst>
                  <a:gd name="adj1" fmla="val 50000"/>
                  <a:gd name="adj2" fmla="val 50001"/>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grpSp>
        <p:nvGrpSpPr>
          <p:cNvPr id="4" name="Group 83">
            <a:extLst>
              <a:ext uri="{FF2B5EF4-FFF2-40B4-BE49-F238E27FC236}">
                <a16:creationId xmlns:a16="http://schemas.microsoft.com/office/drawing/2014/main" id="{64D21014-3E5C-9E3C-EBD0-BE5F84C3D9FF}"/>
              </a:ext>
            </a:extLst>
          </p:cNvPr>
          <p:cNvGrpSpPr>
            <a:grpSpLocks/>
          </p:cNvGrpSpPr>
          <p:nvPr/>
        </p:nvGrpSpPr>
        <p:grpSpPr bwMode="auto">
          <a:xfrm>
            <a:off x="581025" y="3708400"/>
            <a:ext cx="4594226" cy="1008063"/>
            <a:chOff x="204" y="2318"/>
            <a:chExt cx="2894" cy="635"/>
          </a:xfrm>
        </p:grpSpPr>
        <p:sp>
          <p:nvSpPr>
            <p:cNvPr id="45069" name="Rectangle 77">
              <a:extLst>
                <a:ext uri="{FF2B5EF4-FFF2-40B4-BE49-F238E27FC236}">
                  <a16:creationId xmlns:a16="http://schemas.microsoft.com/office/drawing/2014/main" id="{8D639D02-9F8F-132F-9C7F-206D5D58FC5C}"/>
                </a:ext>
              </a:extLst>
            </p:cNvPr>
            <p:cNvSpPr>
              <a:spLocks noChangeArrowheads="1"/>
            </p:cNvSpPr>
            <p:nvPr/>
          </p:nvSpPr>
          <p:spPr bwMode="auto">
            <a:xfrm>
              <a:off x="204" y="2465"/>
              <a:ext cx="232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空间 </a:t>
              </a:r>
              <a:r>
                <a:rPr lang="en-US" altLang="zh-CN" sz="2400" b="1"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点阵的密度 </a:t>
              </a:r>
              <a:r>
                <a:rPr lang="el-GR"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ρ</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45070" name="Object 4">
              <a:extLst>
                <a:ext uri="{FF2B5EF4-FFF2-40B4-BE49-F238E27FC236}">
                  <a16:creationId xmlns:a16="http://schemas.microsoft.com/office/drawing/2014/main" id="{4A977F50-53AC-A309-B073-A75841B5E5BE}"/>
                </a:ext>
              </a:extLst>
            </p:cNvPr>
            <p:cNvGraphicFramePr>
              <a:graphicFrameLocks noChangeAspect="1"/>
            </p:cNvGraphicFramePr>
            <p:nvPr>
              <p:extLst>
                <p:ext uri="{D42A27DB-BD31-4B8C-83A1-F6EECF244321}">
                  <p14:modId xmlns:p14="http://schemas.microsoft.com/office/powerpoint/2010/main" val="602356999"/>
                </p:ext>
              </p:extLst>
            </p:nvPr>
          </p:nvGraphicFramePr>
          <p:xfrm>
            <a:off x="2491" y="2318"/>
            <a:ext cx="607" cy="635"/>
          </p:xfrm>
          <a:graphic>
            <a:graphicData uri="http://schemas.openxmlformats.org/presentationml/2006/ole">
              <mc:AlternateContent xmlns:mc="http://schemas.openxmlformats.org/markup-compatibility/2006">
                <mc:Choice xmlns:v="urn:schemas-microsoft-com:vml" Requires="v">
                  <p:oleObj name="公式" r:id="rId6" imgW="406224" imgH="431613" progId="Equation.3">
                    <p:embed/>
                  </p:oleObj>
                </mc:Choice>
                <mc:Fallback>
                  <p:oleObj name="公式" r:id="rId6" imgW="406224" imgH="431613"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91" y="2318"/>
                          <a:ext cx="607"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87">
            <a:extLst>
              <a:ext uri="{FF2B5EF4-FFF2-40B4-BE49-F238E27FC236}">
                <a16:creationId xmlns:a16="http://schemas.microsoft.com/office/drawing/2014/main" id="{FE0F363C-658E-98B4-429A-C9B0FDC7502A}"/>
              </a:ext>
            </a:extLst>
          </p:cNvPr>
          <p:cNvGrpSpPr>
            <a:grpSpLocks/>
          </p:cNvGrpSpPr>
          <p:nvPr/>
        </p:nvGrpSpPr>
        <p:grpSpPr bwMode="auto">
          <a:xfrm>
            <a:off x="581025" y="4851400"/>
            <a:ext cx="7529513" cy="1601788"/>
            <a:chOff x="612" y="3051"/>
            <a:chExt cx="4743" cy="1009"/>
          </a:xfrm>
        </p:grpSpPr>
        <p:sp>
          <p:nvSpPr>
            <p:cNvPr id="45066" name="Rectangle 80">
              <a:extLst>
                <a:ext uri="{FF2B5EF4-FFF2-40B4-BE49-F238E27FC236}">
                  <a16:creationId xmlns:a16="http://schemas.microsoft.com/office/drawing/2014/main" id="{82007DF6-2112-CB33-187E-033CFB771ACB}"/>
                </a:ext>
              </a:extLst>
            </p:cNvPr>
            <p:cNvSpPr>
              <a:spLocks noChangeArrowheads="1"/>
            </p:cNvSpPr>
            <p:nvPr/>
          </p:nvSpPr>
          <p:spPr bwMode="auto">
            <a:xfrm>
              <a:off x="612" y="3294"/>
              <a:ext cx="28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标度下</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电子</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的态密度</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5067" name="Text Box 81">
              <a:extLst>
                <a:ext uri="{FF2B5EF4-FFF2-40B4-BE49-F238E27FC236}">
                  <a16:creationId xmlns:a16="http://schemas.microsoft.com/office/drawing/2014/main" id="{3DCACFE8-9765-1FB1-7AFC-EBCE19CF6EDD}"/>
                </a:ext>
              </a:extLst>
            </p:cNvPr>
            <p:cNvSpPr txBox="1">
              <a:spLocks noChangeArrowheads="1"/>
            </p:cNvSpPr>
            <p:nvPr/>
          </p:nvSpPr>
          <p:spPr bwMode="auto">
            <a:xfrm>
              <a:off x="622" y="3051"/>
              <a:ext cx="380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对于每个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态，电子自旋能够取两个可能值</a:t>
              </a:r>
            </a:p>
          </p:txBody>
        </p:sp>
        <p:graphicFrame>
          <p:nvGraphicFramePr>
            <p:cNvPr id="45068" name="Object 6">
              <a:extLst>
                <a:ext uri="{FF2B5EF4-FFF2-40B4-BE49-F238E27FC236}">
                  <a16:creationId xmlns:a16="http://schemas.microsoft.com/office/drawing/2014/main" id="{7539C65D-170C-70B1-857F-39419F46F7F8}"/>
                </a:ext>
              </a:extLst>
            </p:cNvPr>
            <p:cNvGraphicFramePr>
              <a:graphicFrameLocks noChangeAspect="1"/>
            </p:cNvGraphicFramePr>
            <p:nvPr>
              <p:extLst>
                <p:ext uri="{D42A27DB-BD31-4B8C-83A1-F6EECF244321}">
                  <p14:modId xmlns:p14="http://schemas.microsoft.com/office/powerpoint/2010/main" val="3404521904"/>
                </p:ext>
              </p:extLst>
            </p:nvPr>
          </p:nvGraphicFramePr>
          <p:xfrm>
            <a:off x="3255" y="3360"/>
            <a:ext cx="2100" cy="700"/>
          </p:xfrm>
          <a:graphic>
            <a:graphicData uri="http://schemas.openxmlformats.org/presentationml/2006/ole">
              <mc:AlternateContent xmlns:mc="http://schemas.openxmlformats.org/markup-compatibility/2006">
                <mc:Choice xmlns:v="urn:schemas-microsoft-com:vml" Requires="v">
                  <p:oleObj name="Equation" r:id="rId8" imgW="1396800" imgH="469800" progId="Equation.DSMT4">
                    <p:embed/>
                  </p:oleObj>
                </mc:Choice>
                <mc:Fallback>
                  <p:oleObj name="Equation" r:id="rId8" imgW="1396800" imgH="469800" progId="Equation.DSMT4">
                    <p:embed/>
                    <p:pic>
                      <p:nvPicPr>
                        <p:cNvPr id="0" name="Object 6"/>
                        <p:cNvPicPr>
                          <a:picLocks noChangeAspect="1" noChangeArrowheads="1"/>
                        </p:cNvPicPr>
                        <p:nvPr/>
                      </p:nvPicPr>
                      <p:blipFill>
                        <a:blip r:embed="rId9"/>
                        <a:srcRect/>
                        <a:stretch>
                          <a:fillRect/>
                        </a:stretch>
                      </p:blipFill>
                      <p:spPr bwMode="auto">
                        <a:xfrm>
                          <a:off x="3255" y="3360"/>
                          <a:ext cx="2100" cy="700"/>
                        </a:xfrm>
                        <a:prstGeom prst="rect">
                          <a:avLst/>
                        </a:prstGeom>
                        <a:noFill/>
                        <a:ln>
                          <a:noFill/>
                        </a:ln>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5064" name="灯片编号占位符 18">
            <a:extLst>
              <a:ext uri="{FF2B5EF4-FFF2-40B4-BE49-F238E27FC236}">
                <a16:creationId xmlns:a16="http://schemas.microsoft.com/office/drawing/2014/main" id="{305213EF-04B9-707C-AE93-38C02AAC02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80DF3FE-811C-4A8C-B085-C5A30A7F13D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995" name="TextBox 2">
            <a:extLst>
              <a:ext uri="{FF2B5EF4-FFF2-40B4-BE49-F238E27FC236}">
                <a16:creationId xmlns:a16="http://schemas.microsoft.com/office/drawing/2014/main" id="{C9DCCF7D-AC2B-B06B-E02D-704DA7AE903F}"/>
              </a:ext>
            </a:extLst>
          </p:cNvPr>
          <p:cNvSpPr txBox="1">
            <a:spLocks noChangeArrowheads="1"/>
          </p:cNvSpPr>
          <p:nvPr/>
        </p:nvSpPr>
        <p:spPr bwMode="auto">
          <a:xfrm>
            <a:off x="5337175" y="3578225"/>
            <a:ext cx="27733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注意：</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的点阵密度比倒格点密度大，前者是后者的 </a:t>
            </a:r>
            <a:r>
              <a:rPr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199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lide(fromBottom)">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77EA81F-4040-A2A6-C328-2A4889269651}"/>
              </a:ext>
            </a:extLst>
          </p:cNvPr>
          <p:cNvSpPr>
            <a:spLocks noGrp="1" noRot="1"/>
          </p:cNvSpPr>
          <p:nvPr>
            <p:ph type="title" idx="4294967295"/>
          </p:nvPr>
        </p:nvSpPr>
        <p:spPr>
          <a:xfrm>
            <a:off x="1582738" y="260350"/>
            <a:ext cx="5978525" cy="1143000"/>
          </a:xfrm>
          <a:solidFill>
            <a:srgbClr val="FFFFFF"/>
          </a:solidFill>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能量标度下的状态密度</a:t>
            </a:r>
          </a:p>
        </p:txBody>
      </p:sp>
      <p:graphicFrame>
        <p:nvGraphicFramePr>
          <p:cNvPr id="864267" name="Object 8">
            <a:extLst>
              <a:ext uri="{FF2B5EF4-FFF2-40B4-BE49-F238E27FC236}">
                <a16:creationId xmlns:a16="http://schemas.microsoft.com/office/drawing/2014/main" id="{355B966D-AD8B-AA18-833A-5A67D7DD0A1D}"/>
              </a:ext>
            </a:extLst>
          </p:cNvPr>
          <p:cNvGraphicFramePr>
            <a:graphicFrameLocks noChangeAspect="1"/>
          </p:cNvGraphicFramePr>
          <p:nvPr/>
        </p:nvGraphicFramePr>
        <p:xfrm>
          <a:off x="404813" y="2570163"/>
          <a:ext cx="4887912" cy="1020762"/>
        </p:xfrm>
        <a:graphic>
          <a:graphicData uri="http://schemas.openxmlformats.org/presentationml/2006/ole">
            <mc:AlternateContent xmlns:mc="http://schemas.openxmlformats.org/markup-compatibility/2006">
              <mc:Choice xmlns:v="urn:schemas-microsoft-com:vml" Requires="v">
                <p:oleObj name="Equation" r:id="rId2" imgW="2235200" imgH="469900" progId="Equation.DSMT4">
                  <p:embed/>
                </p:oleObj>
              </mc:Choice>
              <mc:Fallback>
                <p:oleObj name="Equation" r:id="rId2" imgW="2235200" imgH="4699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3" y="2570163"/>
                        <a:ext cx="4887912"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4270" name="Rectangle 12">
            <a:extLst>
              <a:ext uri="{FF2B5EF4-FFF2-40B4-BE49-F238E27FC236}">
                <a16:creationId xmlns:a16="http://schemas.microsoft.com/office/drawing/2014/main" id="{75EE87A7-13C1-3C72-C2E1-907BC423ED8A}"/>
              </a:ext>
            </a:extLst>
          </p:cNvPr>
          <p:cNvSpPr>
            <a:spLocks noChangeArrowheads="1"/>
          </p:cNvSpPr>
          <p:nvPr/>
        </p:nvSpPr>
        <p:spPr bwMode="auto">
          <a:xfrm>
            <a:off x="150813" y="5414963"/>
            <a:ext cx="8842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能量标度下（电子）的态密度 </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，一般简称能态密度或态密度 </a:t>
            </a:r>
          </a:p>
        </p:txBody>
      </p:sp>
      <p:graphicFrame>
        <p:nvGraphicFramePr>
          <p:cNvPr id="47115" name="Object 4">
            <a:extLst>
              <a:ext uri="{FF2B5EF4-FFF2-40B4-BE49-F238E27FC236}">
                <a16:creationId xmlns:a16="http://schemas.microsoft.com/office/drawing/2014/main" id="{B69A50DF-EBFF-F3AF-8736-D53232D5ABC0}"/>
              </a:ext>
            </a:extLst>
          </p:cNvPr>
          <p:cNvGraphicFramePr>
            <a:graphicFrameLocks noChangeAspect="1"/>
          </p:cNvGraphicFramePr>
          <p:nvPr>
            <p:extLst>
              <p:ext uri="{D42A27DB-BD31-4B8C-83A1-F6EECF244321}">
                <p14:modId xmlns:p14="http://schemas.microsoft.com/office/powerpoint/2010/main" val="2142175688"/>
              </p:ext>
            </p:extLst>
          </p:nvPr>
        </p:nvGraphicFramePr>
        <p:xfrm>
          <a:off x="404813" y="1408113"/>
          <a:ext cx="8469313" cy="1025525"/>
        </p:xfrm>
        <a:graphic>
          <a:graphicData uri="http://schemas.openxmlformats.org/presentationml/2006/ole">
            <mc:AlternateContent xmlns:mc="http://schemas.openxmlformats.org/markup-compatibility/2006">
              <mc:Choice xmlns:v="urn:schemas-microsoft-com:vml" Requires="v">
                <p:oleObj name="Equation" r:id="rId4" imgW="3873240" imgH="469800" progId="Equation.DSMT4">
                  <p:embed/>
                </p:oleObj>
              </mc:Choice>
              <mc:Fallback>
                <p:oleObj name="Equation" r:id="rId4" imgW="3873240" imgH="469800" progId="Equation.DSMT4">
                  <p:embed/>
                  <p:pic>
                    <p:nvPicPr>
                      <p:cNvPr id="0" name="Object 4"/>
                      <p:cNvPicPr>
                        <a:picLocks noChangeAspect="1" noChangeArrowheads="1"/>
                      </p:cNvPicPr>
                      <p:nvPr/>
                    </p:nvPicPr>
                    <p:blipFill>
                      <a:blip r:embed="rId5"/>
                      <a:srcRect/>
                      <a:stretch>
                        <a:fillRect/>
                      </a:stretch>
                    </p:blipFill>
                    <p:spPr bwMode="auto">
                      <a:xfrm>
                        <a:off x="404813" y="1408113"/>
                        <a:ext cx="8469313"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63">
            <a:extLst>
              <a:ext uri="{FF2B5EF4-FFF2-40B4-BE49-F238E27FC236}">
                <a16:creationId xmlns:a16="http://schemas.microsoft.com/office/drawing/2014/main" id="{C3BDAABB-4A84-A127-92C6-9B44F03CDAB7}"/>
              </a:ext>
            </a:extLst>
          </p:cNvPr>
          <p:cNvGrpSpPr>
            <a:grpSpLocks/>
          </p:cNvGrpSpPr>
          <p:nvPr/>
        </p:nvGrpSpPr>
        <p:grpSpPr bwMode="auto">
          <a:xfrm>
            <a:off x="528638" y="3709988"/>
            <a:ext cx="5338762" cy="1016000"/>
            <a:chOff x="1292" y="2386"/>
            <a:chExt cx="3363" cy="640"/>
          </a:xfrm>
        </p:grpSpPr>
        <p:graphicFrame>
          <p:nvGraphicFramePr>
            <p:cNvPr id="47113" name="Object 10">
              <a:extLst>
                <a:ext uri="{FF2B5EF4-FFF2-40B4-BE49-F238E27FC236}">
                  <a16:creationId xmlns:a16="http://schemas.microsoft.com/office/drawing/2014/main" id="{168BCF3C-0D48-553A-728F-3617DC4CCB5E}"/>
                </a:ext>
              </a:extLst>
            </p:cNvPr>
            <p:cNvGraphicFramePr>
              <a:graphicFrameLocks noChangeAspect="1"/>
            </p:cNvGraphicFramePr>
            <p:nvPr/>
          </p:nvGraphicFramePr>
          <p:xfrm>
            <a:off x="1836" y="2386"/>
            <a:ext cx="2819" cy="640"/>
          </p:xfrm>
          <a:graphic>
            <a:graphicData uri="http://schemas.openxmlformats.org/presentationml/2006/ole">
              <mc:AlternateContent xmlns:mc="http://schemas.openxmlformats.org/markup-compatibility/2006">
                <mc:Choice xmlns:v="urn:schemas-microsoft-com:vml" Requires="v">
                  <p:oleObj name="Equation" r:id="rId6" imgW="2057400" imgH="469900" progId="Equation.DSMT4">
                    <p:embed/>
                  </p:oleObj>
                </mc:Choice>
                <mc:Fallback>
                  <p:oleObj name="Equation" r:id="rId6" imgW="2057400" imgH="4699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6" y="2386"/>
                          <a:ext cx="2819"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4" name="AutoShape 62">
              <a:extLst>
                <a:ext uri="{FF2B5EF4-FFF2-40B4-BE49-F238E27FC236}">
                  <a16:creationId xmlns:a16="http://schemas.microsoft.com/office/drawing/2014/main" id="{5557505F-8145-38B7-ADE2-CDE1493B3623}"/>
                </a:ext>
              </a:extLst>
            </p:cNvPr>
            <p:cNvSpPr>
              <a:spLocks noChangeArrowheads="1"/>
            </p:cNvSpPr>
            <p:nvPr/>
          </p:nvSpPr>
          <p:spPr bwMode="auto">
            <a:xfrm>
              <a:off x="1292" y="2613"/>
              <a:ext cx="454" cy="227"/>
            </a:xfrm>
            <a:prstGeom prst="rightArrow">
              <a:avLst>
                <a:gd name="adj1" fmla="val 50000"/>
                <a:gd name="adj2"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7111" name="灯片编号占位符 13">
            <a:extLst>
              <a:ext uri="{FF2B5EF4-FFF2-40B4-BE49-F238E27FC236}">
                <a16:creationId xmlns:a16="http://schemas.microsoft.com/office/drawing/2014/main" id="{27DC3F65-1FD3-8301-F42A-420F036A7D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F2EC80F-2A9C-47E6-87C9-56DD900ECD75}"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6" name="Object 15">
            <a:extLst>
              <a:ext uri="{FF2B5EF4-FFF2-40B4-BE49-F238E27FC236}">
                <a16:creationId xmlns:a16="http://schemas.microsoft.com/office/drawing/2014/main" id="{AB71BBF6-C36F-DBED-A816-6BF79EE12C2D}"/>
              </a:ext>
            </a:extLst>
          </p:cNvPr>
          <p:cNvGraphicFramePr>
            <a:graphicFrameLocks noChangeAspect="1"/>
          </p:cNvGraphicFramePr>
          <p:nvPr/>
        </p:nvGraphicFramePr>
        <p:xfrm>
          <a:off x="6389688" y="3668713"/>
          <a:ext cx="2430462" cy="1050925"/>
        </p:xfrm>
        <a:graphic>
          <a:graphicData uri="http://schemas.openxmlformats.org/presentationml/2006/ole">
            <mc:AlternateContent xmlns:mc="http://schemas.openxmlformats.org/markup-compatibility/2006">
              <mc:Choice xmlns:v="urn:schemas-microsoft-com:vml" Requires="v">
                <p:oleObj name="Equation" r:id="rId8" imgW="1079500" imgH="469900" progId="Equation.DSMT4">
                  <p:embed/>
                </p:oleObj>
              </mc:Choice>
              <mc:Fallback>
                <p:oleObj name="Equation" r:id="rId8" imgW="1079500" imgH="469900" progId="Equation.DSMT4">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89688" y="3668713"/>
                        <a:ext cx="2430462"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64267"/>
                                        </p:tgtEl>
                                        <p:attrNameLst>
                                          <p:attrName>style.visibility</p:attrName>
                                        </p:attrNameLst>
                                      </p:cBhvr>
                                      <p:to>
                                        <p:strVal val="visible"/>
                                      </p:to>
                                    </p:set>
                                    <p:animEffect transition="in" filter="dissolve">
                                      <p:cBhvr>
                                        <p:cTn id="7" dur="500"/>
                                        <p:tgtEl>
                                          <p:spTgt spid="864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864270"/>
                                        </p:tgtEl>
                                        <p:attrNameLst>
                                          <p:attrName>style.visibility</p:attrName>
                                        </p:attrNameLst>
                                      </p:cBhvr>
                                      <p:to>
                                        <p:strVal val="visible"/>
                                      </p:to>
                                    </p:set>
                                    <p:animEffect transition="in" filter="dissolve">
                                      <p:cBhvr>
                                        <p:cTn id="20" dur="500"/>
                                        <p:tgtEl>
                                          <p:spTgt spid="864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7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478CF6C-1A5D-98A5-2E78-A8FFAAD52A29}"/>
              </a:ext>
            </a:extLst>
          </p:cNvPr>
          <p:cNvSpPr>
            <a:spLocks noRot="1" noChangeArrowheads="1"/>
          </p:cNvSpPr>
          <p:nvPr/>
        </p:nvSpPr>
        <p:spPr bwMode="auto">
          <a:xfrm>
            <a:off x="1582738" y="260350"/>
            <a:ext cx="5978525"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能量标度下的状态密度</a:t>
            </a:r>
          </a:p>
        </p:txBody>
      </p:sp>
      <p:sp>
        <p:nvSpPr>
          <p:cNvPr id="48131" name="Rectangle 12">
            <a:extLst>
              <a:ext uri="{FF2B5EF4-FFF2-40B4-BE49-F238E27FC236}">
                <a16:creationId xmlns:a16="http://schemas.microsoft.com/office/drawing/2014/main" id="{5F5C9B44-E052-E2B6-A5C5-833A9C9F54A8}"/>
              </a:ext>
            </a:extLst>
          </p:cNvPr>
          <p:cNvSpPr>
            <a:spLocks noChangeArrowheads="1"/>
          </p:cNvSpPr>
          <p:nvPr/>
        </p:nvSpPr>
        <p:spPr bwMode="auto">
          <a:xfrm>
            <a:off x="696913" y="1268413"/>
            <a:ext cx="7750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能量标度下的态密度 </a:t>
            </a:r>
            <a:r>
              <a:rPr lang="en-US" altLang="zh-CN" sz="2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，一般简称能态密度或态密度 </a:t>
            </a:r>
          </a:p>
        </p:txBody>
      </p:sp>
      <p:sp>
        <p:nvSpPr>
          <p:cNvPr id="48132" name="Rectangle 11">
            <a:extLst>
              <a:ext uri="{FF2B5EF4-FFF2-40B4-BE49-F238E27FC236}">
                <a16:creationId xmlns:a16="http://schemas.microsoft.com/office/drawing/2014/main" id="{8D4466D5-BC60-917A-FD24-1A05C0A5EC86}"/>
              </a:ext>
            </a:extLst>
          </p:cNvPr>
          <p:cNvSpPr>
            <a:spLocks noChangeArrowheads="1"/>
          </p:cNvSpPr>
          <p:nvPr/>
        </p:nvSpPr>
        <p:spPr bwMode="auto">
          <a:xfrm>
            <a:off x="2017713" y="1908175"/>
            <a:ext cx="51085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电子的能态密度并不是均匀分布的，</a:t>
            </a:r>
          </a:p>
          <a:p>
            <a:pPr eaLnBrk="1" hangingPunct="1">
              <a:spcBef>
                <a:spcPct val="0"/>
              </a:spcBef>
              <a:buFontTx/>
              <a:buNone/>
            </a:pPr>
            <a:r>
              <a:rPr kumimoji="1"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电子能量越高，能态密度就越大</a:t>
            </a:r>
          </a:p>
        </p:txBody>
      </p:sp>
      <p:sp>
        <p:nvSpPr>
          <p:cNvPr id="48133" name="灯片编号占位符 7">
            <a:extLst>
              <a:ext uri="{FF2B5EF4-FFF2-40B4-BE49-F238E27FC236}">
                <a16:creationId xmlns:a16="http://schemas.microsoft.com/office/drawing/2014/main" id="{5BB28A45-D5D4-D636-31E6-6F261727A3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873D60E-3012-4814-B76B-AB36A860524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8134" name="对象 2">
            <a:extLst>
              <a:ext uri="{FF2B5EF4-FFF2-40B4-BE49-F238E27FC236}">
                <a16:creationId xmlns:a16="http://schemas.microsoft.com/office/drawing/2014/main" id="{6C48B89C-9C8B-9A1A-76B6-3EC3CF76F59B}"/>
              </a:ext>
            </a:extLst>
          </p:cNvPr>
          <p:cNvGraphicFramePr>
            <a:graphicFrameLocks noChangeAspect="1"/>
          </p:cNvGraphicFramePr>
          <p:nvPr/>
        </p:nvGraphicFramePr>
        <p:xfrm>
          <a:off x="1782763" y="2709863"/>
          <a:ext cx="5576887" cy="3887787"/>
        </p:xfrm>
        <a:graphic>
          <a:graphicData uri="http://schemas.openxmlformats.org/presentationml/2006/ole">
            <mc:AlternateContent xmlns:mc="http://schemas.openxmlformats.org/markup-compatibility/2006">
              <mc:Choice xmlns:v="urn:schemas-microsoft-com:vml" Requires="v">
                <p:oleObj name="Graph" r:id="rId2" imgW="4131869" imgH="2879750" progId="Origin50.Graph">
                  <p:embed/>
                </p:oleObj>
              </mc:Choice>
              <mc:Fallback>
                <p:oleObj name="Graph" r:id="rId2" imgW="4131869" imgH="2879750" progId="Origin50.Graph">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763" y="2709863"/>
                        <a:ext cx="5576887"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a:extLst>
              <a:ext uri="{FF2B5EF4-FFF2-40B4-BE49-F238E27FC236}">
                <a16:creationId xmlns:a16="http://schemas.microsoft.com/office/drawing/2014/main" id="{119AD73D-5A45-B500-24E6-8F48A373EB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E571EFF-2AAD-4EB1-9A65-8376BBA365A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9155" name="Rectangle 2">
            <a:extLst>
              <a:ext uri="{FF2B5EF4-FFF2-40B4-BE49-F238E27FC236}">
                <a16:creationId xmlns:a16="http://schemas.microsoft.com/office/drawing/2014/main" id="{C1C750C8-EF00-832A-5225-53E80B0E6AB5}"/>
              </a:ext>
            </a:extLst>
          </p:cNvPr>
          <p:cNvSpPr>
            <a:spLocks noGrp="1" noRot="1"/>
          </p:cNvSpPr>
          <p:nvPr>
            <p:ph type="title"/>
          </p:nvPr>
        </p:nvSpPr>
        <p:spPr/>
        <p:txBody>
          <a:bodyPr/>
          <a:lstStyle/>
          <a:p>
            <a:pPr eaLnBrk="1" hangingPunct="1"/>
            <a:r>
              <a:rPr lang="zh-CN" altLang="en-US" b="1">
                <a:solidFill>
                  <a:srgbClr val="7030A0"/>
                </a:solidFill>
                <a:latin typeface="Times New Roman" panose="02020603050405020304" pitchFamily="18" charset="0"/>
                <a:cs typeface="Times New Roman" panose="02020603050405020304" pitchFamily="18" charset="0"/>
              </a:rPr>
              <a:t>互动环节</a:t>
            </a:r>
          </a:p>
        </p:txBody>
      </p:sp>
      <p:sp>
        <p:nvSpPr>
          <p:cNvPr id="51204" name="Rectangle 3">
            <a:extLst>
              <a:ext uri="{FF2B5EF4-FFF2-40B4-BE49-F238E27FC236}">
                <a16:creationId xmlns:a16="http://schemas.microsoft.com/office/drawing/2014/main" id="{D79AD0D4-280E-20C0-464F-100EF43BA198}"/>
              </a:ext>
            </a:extLst>
          </p:cNvPr>
          <p:cNvSpPr>
            <a:spLocks noGrp="1" noRot="1"/>
          </p:cNvSpPr>
          <p:nvPr>
            <p:ph type="body" idx="1"/>
          </p:nvPr>
        </p:nvSpPr>
        <p:spPr>
          <a:xfrm>
            <a:off x="457200" y="1341438"/>
            <a:ext cx="8229600" cy="3124200"/>
          </a:xfrm>
        </p:spPr>
        <p:txBody>
          <a:bodyPr/>
          <a:lstStyle/>
          <a:p>
            <a:pPr eaLnBrk="1" hangingPunct="1">
              <a:defRPr/>
            </a:pPr>
            <a:r>
              <a:rPr lang="zh-CN" altLang="en-US" sz="2800" b="1" dirty="0">
                <a:solidFill>
                  <a:srgbClr val="FF0000"/>
                </a:solidFill>
                <a:ea typeface="微软雅黑" panose="020B0503020204020204" pitchFamily="34" charset="-122"/>
              </a:rPr>
              <a:t>提问</a:t>
            </a:r>
            <a:r>
              <a:rPr lang="zh-CN" altLang="en-US" sz="2800" b="1" dirty="0">
                <a:ea typeface="微软雅黑" panose="020B0503020204020204" pitchFamily="34" charset="-122"/>
              </a:rPr>
              <a:t>：三维情况下的每个模式在</a:t>
            </a:r>
            <a:r>
              <a:rPr lang="en-US" altLang="zh-CN" sz="2800" b="1" i="1" dirty="0">
                <a:ea typeface="微软雅黑" panose="020B0503020204020204" pitchFamily="34" charset="-122"/>
              </a:rPr>
              <a:t>k</a:t>
            </a:r>
            <a:r>
              <a:rPr lang="zh-CN" altLang="en-US" sz="2800" b="1" dirty="0">
                <a:ea typeface="微软雅黑" panose="020B0503020204020204" pitchFamily="34" charset="-122"/>
              </a:rPr>
              <a:t>空间的体积为</a:t>
            </a: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marL="0" indent="0" eaLnBrk="1" hangingPunct="1">
              <a:buFont typeface="Arial" panose="020B0604020202020204" pitchFamily="34" charset="0"/>
              <a:buNone/>
              <a:defRPr/>
            </a:pPr>
            <a:r>
              <a:rPr lang="zh-CN" altLang="en-US" sz="2800" b="1" dirty="0">
                <a:ea typeface="微软雅黑" panose="020B0503020204020204" pitchFamily="34" charset="-122"/>
              </a:rPr>
              <a:t>请问二维、一维情况下的每个模式在</a:t>
            </a:r>
            <a:r>
              <a:rPr lang="en-US" altLang="zh-CN" sz="2800" b="1" i="1" dirty="0">
                <a:ea typeface="微软雅黑" panose="020B0503020204020204" pitchFamily="34" charset="-122"/>
              </a:rPr>
              <a:t>k</a:t>
            </a:r>
            <a:r>
              <a:rPr lang="zh-CN" altLang="en-US" sz="2800" b="1" dirty="0">
                <a:ea typeface="微软雅黑" panose="020B0503020204020204" pitchFamily="34" charset="-122"/>
              </a:rPr>
              <a:t>空间的面积、长度？</a:t>
            </a:r>
            <a:endParaRPr lang="en-US" altLang="zh-CN" sz="2800" b="1" dirty="0">
              <a:ea typeface="微软雅黑" panose="020B0503020204020204" pitchFamily="34" charset="-122"/>
            </a:endParaRPr>
          </a:p>
          <a:p>
            <a:pPr marL="0" indent="0" eaLnBrk="1" hangingPunct="1">
              <a:buFont typeface="Arial" panose="020B0604020202020204" pitchFamily="34" charset="0"/>
              <a:buNone/>
              <a:defRPr/>
            </a:pPr>
            <a:endParaRPr lang="zh-CN" altLang="en-US" sz="2800" b="1" dirty="0">
              <a:ea typeface="微软雅黑" panose="020B0503020204020204" pitchFamily="34" charset="-122"/>
            </a:endParaRPr>
          </a:p>
        </p:txBody>
      </p:sp>
      <p:graphicFrame>
        <p:nvGraphicFramePr>
          <p:cNvPr id="2" name="Object 1">
            <a:extLst>
              <a:ext uri="{FF2B5EF4-FFF2-40B4-BE49-F238E27FC236}">
                <a16:creationId xmlns:a16="http://schemas.microsoft.com/office/drawing/2014/main" id="{C2AF24C7-1919-95FC-ACAF-955B9B0A341D}"/>
              </a:ext>
            </a:extLst>
          </p:cNvPr>
          <p:cNvGraphicFramePr>
            <a:graphicFrameLocks noChangeAspect="1"/>
          </p:cNvGraphicFramePr>
          <p:nvPr>
            <p:extLst>
              <p:ext uri="{D42A27DB-BD31-4B8C-83A1-F6EECF244321}">
                <p14:modId xmlns:p14="http://schemas.microsoft.com/office/powerpoint/2010/main" val="2718181408"/>
              </p:ext>
            </p:extLst>
          </p:nvPr>
        </p:nvGraphicFramePr>
        <p:xfrm>
          <a:off x="2947987" y="1988840"/>
          <a:ext cx="3248025" cy="1262063"/>
        </p:xfrm>
        <a:graphic>
          <a:graphicData uri="http://schemas.openxmlformats.org/presentationml/2006/ole">
            <mc:AlternateContent xmlns:mc="http://schemas.openxmlformats.org/markup-compatibility/2006">
              <mc:Choice xmlns:v="urn:schemas-microsoft-com:vml" Requires="v">
                <p:oleObj name="Equation" r:id="rId2" imgW="3247856" imgH="1262167" progId="Equation.DSMT4">
                  <p:embed/>
                </p:oleObj>
              </mc:Choice>
              <mc:Fallback>
                <p:oleObj name="Equation" r:id="rId2" imgW="3247856" imgH="1262167" progId="Equation.DSMT4">
                  <p:embed/>
                  <p:pic>
                    <p:nvPicPr>
                      <p:cNvPr id="4" name="Object 3">
                        <a:extLst>
                          <a:ext uri="{FF2B5EF4-FFF2-40B4-BE49-F238E27FC236}">
                            <a16:creationId xmlns:a16="http://schemas.microsoft.com/office/drawing/2014/main" id="{242119BE-3998-0674-B110-2174DC524C00}"/>
                          </a:ext>
                        </a:extLst>
                      </p:cNvPr>
                      <p:cNvPicPr/>
                      <p:nvPr/>
                    </p:nvPicPr>
                    <p:blipFill>
                      <a:blip r:embed="rId3"/>
                      <a:stretch>
                        <a:fillRect/>
                      </a:stretch>
                    </p:blipFill>
                    <p:spPr>
                      <a:xfrm>
                        <a:off x="2947987" y="1988840"/>
                        <a:ext cx="3248025" cy="1262063"/>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5857F066-61F3-8A90-75F2-05BDF99C4EC5}"/>
              </a:ext>
            </a:extLst>
          </p:cNvPr>
          <p:cNvGraphicFramePr>
            <a:graphicFrameLocks noChangeAspect="1"/>
          </p:cNvGraphicFramePr>
          <p:nvPr>
            <p:extLst>
              <p:ext uri="{D42A27DB-BD31-4B8C-83A1-F6EECF244321}">
                <p14:modId xmlns:p14="http://schemas.microsoft.com/office/powerpoint/2010/main" val="3450063657"/>
              </p:ext>
            </p:extLst>
          </p:nvPr>
        </p:nvGraphicFramePr>
        <p:xfrm>
          <a:off x="4731137" y="3095968"/>
          <a:ext cx="1342812" cy="1107862"/>
        </p:xfrm>
        <a:graphic>
          <a:graphicData uri="http://schemas.openxmlformats.org/presentationml/2006/ole">
            <mc:AlternateContent xmlns:mc="http://schemas.openxmlformats.org/markup-compatibility/2006">
              <mc:Choice xmlns:v="urn:schemas-microsoft-com:vml" Requires="v">
                <p:oleObj name="Equation" r:id="rId4" imgW="545760" imgH="457200" progId="Equation.DSMT4">
                  <p:embed/>
                </p:oleObj>
              </mc:Choice>
              <mc:Fallback>
                <p:oleObj name="Equation" r:id="rId4" imgW="545760" imgH="457200" progId="Equation.DSMT4">
                  <p:embed/>
                  <p:pic>
                    <p:nvPicPr>
                      <p:cNvPr id="6" name="Object 5">
                        <a:extLst>
                          <a:ext uri="{FF2B5EF4-FFF2-40B4-BE49-F238E27FC236}">
                            <a16:creationId xmlns:a16="http://schemas.microsoft.com/office/drawing/2014/main" id="{8AA6A9C4-0571-735D-0CF6-EAA6961BEDC8}"/>
                          </a:ext>
                        </a:extLst>
                      </p:cNvPr>
                      <p:cNvPicPr/>
                      <p:nvPr/>
                    </p:nvPicPr>
                    <p:blipFill>
                      <a:blip r:embed="rId5"/>
                      <a:stretch>
                        <a:fillRect/>
                      </a:stretch>
                    </p:blipFill>
                    <p:spPr>
                      <a:xfrm>
                        <a:off x="4731137" y="3095968"/>
                        <a:ext cx="1342812" cy="1107862"/>
                      </a:xfrm>
                      <a:prstGeom prst="rect">
                        <a:avLst/>
                      </a:prstGeom>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a:extLst>
              <a:ext uri="{FF2B5EF4-FFF2-40B4-BE49-F238E27FC236}">
                <a16:creationId xmlns:a16="http://schemas.microsoft.com/office/drawing/2014/main" id="{E83D0561-08DC-B01D-2791-A08F15493A03}"/>
              </a:ext>
            </a:extLst>
          </p:cNvPr>
          <p:cNvGrpSpPr>
            <a:grpSpLocks/>
          </p:cNvGrpSpPr>
          <p:nvPr/>
        </p:nvGrpSpPr>
        <p:grpSpPr bwMode="auto">
          <a:xfrm>
            <a:off x="1066800" y="1600200"/>
            <a:ext cx="1339850" cy="1319213"/>
            <a:chOff x="1093" y="922"/>
            <a:chExt cx="844" cy="831"/>
          </a:xfrm>
        </p:grpSpPr>
        <p:sp>
          <p:nvSpPr>
            <p:cNvPr id="50278" name="Rectangle 3">
              <a:extLst>
                <a:ext uri="{FF2B5EF4-FFF2-40B4-BE49-F238E27FC236}">
                  <a16:creationId xmlns:a16="http://schemas.microsoft.com/office/drawing/2014/main" id="{FE591C21-A104-592C-9EAC-EE4E91CDB23A}"/>
                </a:ext>
              </a:extLst>
            </p:cNvPr>
            <p:cNvSpPr>
              <a:spLocks noChangeArrowheads="1"/>
            </p:cNvSpPr>
            <p:nvPr/>
          </p:nvSpPr>
          <p:spPr bwMode="auto">
            <a:xfrm>
              <a:off x="1093" y="1125"/>
              <a:ext cx="636" cy="62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79" name="AutoShape 4">
              <a:extLst>
                <a:ext uri="{FF2B5EF4-FFF2-40B4-BE49-F238E27FC236}">
                  <a16:creationId xmlns:a16="http://schemas.microsoft.com/office/drawing/2014/main" id="{02BE256C-1D9D-AD0F-D54B-D5B4D21727A1}"/>
                </a:ext>
              </a:extLst>
            </p:cNvPr>
            <p:cNvSpPr>
              <a:spLocks noChangeArrowheads="1"/>
            </p:cNvSpPr>
            <p:nvPr/>
          </p:nvSpPr>
          <p:spPr bwMode="auto">
            <a:xfrm>
              <a:off x="1099" y="922"/>
              <a:ext cx="837" cy="209"/>
            </a:xfrm>
            <a:prstGeom prst="parallelogram">
              <a:avLst>
                <a:gd name="adj" fmla="val 10012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80" name="Line 5">
              <a:extLst>
                <a:ext uri="{FF2B5EF4-FFF2-40B4-BE49-F238E27FC236}">
                  <a16:creationId xmlns:a16="http://schemas.microsoft.com/office/drawing/2014/main" id="{1F28E06B-4957-ABC2-8460-4752D805F736}"/>
                </a:ext>
              </a:extLst>
            </p:cNvPr>
            <p:cNvSpPr>
              <a:spLocks noChangeShapeType="1"/>
            </p:cNvSpPr>
            <p:nvPr/>
          </p:nvSpPr>
          <p:spPr bwMode="auto">
            <a:xfrm>
              <a:off x="1935" y="927"/>
              <a:ext cx="0" cy="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81" name="Line 6">
              <a:extLst>
                <a:ext uri="{FF2B5EF4-FFF2-40B4-BE49-F238E27FC236}">
                  <a16:creationId xmlns:a16="http://schemas.microsoft.com/office/drawing/2014/main" id="{352F28CC-318A-34AA-49AB-BFA597A56CDD}"/>
                </a:ext>
              </a:extLst>
            </p:cNvPr>
            <p:cNvSpPr>
              <a:spLocks noChangeShapeType="1"/>
            </p:cNvSpPr>
            <p:nvPr/>
          </p:nvSpPr>
          <p:spPr bwMode="auto">
            <a:xfrm flipV="1">
              <a:off x="1734" y="1541"/>
              <a:ext cx="203" cy="2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0179" name="Rectangle 7">
            <a:extLst>
              <a:ext uri="{FF2B5EF4-FFF2-40B4-BE49-F238E27FC236}">
                <a16:creationId xmlns:a16="http://schemas.microsoft.com/office/drawing/2014/main" id="{04222989-4059-AF65-5A1A-D1493DD73916}"/>
              </a:ext>
            </a:extLst>
          </p:cNvPr>
          <p:cNvSpPr>
            <a:spLocks noChangeArrowheads="1"/>
          </p:cNvSpPr>
          <p:nvPr/>
        </p:nvSpPr>
        <p:spPr bwMode="auto">
          <a:xfrm>
            <a:off x="811213" y="92075"/>
            <a:ext cx="7521575"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体材料和量子阱材料的态密度</a:t>
            </a:r>
          </a:p>
        </p:txBody>
      </p:sp>
      <p:sp>
        <p:nvSpPr>
          <p:cNvPr id="50180" name="Text Box 8">
            <a:extLst>
              <a:ext uri="{FF2B5EF4-FFF2-40B4-BE49-F238E27FC236}">
                <a16:creationId xmlns:a16="http://schemas.microsoft.com/office/drawing/2014/main" id="{E5D1A2B9-D9A7-C5F2-346D-08B7998903A2}"/>
              </a:ext>
            </a:extLst>
          </p:cNvPr>
          <p:cNvSpPr txBox="1">
            <a:spLocks noChangeArrowheads="1"/>
          </p:cNvSpPr>
          <p:nvPr/>
        </p:nvSpPr>
        <p:spPr bwMode="auto">
          <a:xfrm>
            <a:off x="1201738" y="1125538"/>
            <a:ext cx="1290637" cy="460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体材料  </a:t>
            </a:r>
          </a:p>
        </p:txBody>
      </p:sp>
      <p:grpSp>
        <p:nvGrpSpPr>
          <p:cNvPr id="50181" name="Group 9">
            <a:extLst>
              <a:ext uri="{FF2B5EF4-FFF2-40B4-BE49-F238E27FC236}">
                <a16:creationId xmlns:a16="http://schemas.microsoft.com/office/drawing/2014/main" id="{3DE18AB7-A3F2-2081-E94E-2504D284CE13}"/>
              </a:ext>
            </a:extLst>
          </p:cNvPr>
          <p:cNvGrpSpPr>
            <a:grpSpLocks/>
          </p:cNvGrpSpPr>
          <p:nvPr/>
        </p:nvGrpSpPr>
        <p:grpSpPr bwMode="auto">
          <a:xfrm>
            <a:off x="2665413" y="990600"/>
            <a:ext cx="2722562" cy="2671763"/>
            <a:chOff x="1679" y="624"/>
            <a:chExt cx="1715" cy="1683"/>
          </a:xfrm>
        </p:grpSpPr>
        <p:sp>
          <p:nvSpPr>
            <p:cNvPr id="50241" name="Text Box 10">
              <a:extLst>
                <a:ext uri="{FF2B5EF4-FFF2-40B4-BE49-F238E27FC236}">
                  <a16:creationId xmlns:a16="http://schemas.microsoft.com/office/drawing/2014/main" id="{496A8C48-06B9-1FF9-C2BC-C7DA464548C2}"/>
                </a:ext>
              </a:extLst>
            </p:cNvPr>
            <p:cNvSpPr txBox="1">
              <a:spLocks noChangeArrowheads="1"/>
            </p:cNvSpPr>
            <p:nvPr/>
          </p:nvSpPr>
          <p:spPr bwMode="auto">
            <a:xfrm>
              <a:off x="2115" y="624"/>
              <a:ext cx="264" cy="29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z</a:t>
              </a:r>
            </a:p>
          </p:txBody>
        </p:sp>
        <p:sp>
          <p:nvSpPr>
            <p:cNvPr id="50242" name="Text Box 11">
              <a:extLst>
                <a:ext uri="{FF2B5EF4-FFF2-40B4-BE49-F238E27FC236}">
                  <a16:creationId xmlns:a16="http://schemas.microsoft.com/office/drawing/2014/main" id="{0192E874-D123-1F80-6F06-677BDFADB9EC}"/>
                </a:ext>
              </a:extLst>
            </p:cNvPr>
            <p:cNvSpPr txBox="1">
              <a:spLocks noChangeArrowheads="1"/>
            </p:cNvSpPr>
            <p:nvPr/>
          </p:nvSpPr>
          <p:spPr bwMode="auto">
            <a:xfrm>
              <a:off x="1679" y="1920"/>
              <a:ext cx="278" cy="29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a:t>
              </a:r>
            </a:p>
          </p:txBody>
        </p:sp>
        <p:sp>
          <p:nvSpPr>
            <p:cNvPr id="50243" name="Text Box 12">
              <a:extLst>
                <a:ext uri="{FF2B5EF4-FFF2-40B4-BE49-F238E27FC236}">
                  <a16:creationId xmlns:a16="http://schemas.microsoft.com/office/drawing/2014/main" id="{91514A28-C440-1899-2D19-E8BB97BDA835}"/>
                </a:ext>
              </a:extLst>
            </p:cNvPr>
            <p:cNvSpPr txBox="1">
              <a:spLocks noChangeArrowheads="1"/>
            </p:cNvSpPr>
            <p:nvPr/>
          </p:nvSpPr>
          <p:spPr bwMode="auto">
            <a:xfrm>
              <a:off x="3123" y="1584"/>
              <a:ext cx="271" cy="29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y</a:t>
              </a:r>
            </a:p>
          </p:txBody>
        </p:sp>
        <p:grpSp>
          <p:nvGrpSpPr>
            <p:cNvPr id="50244" name="Group 13">
              <a:extLst>
                <a:ext uri="{FF2B5EF4-FFF2-40B4-BE49-F238E27FC236}">
                  <a16:creationId xmlns:a16="http://schemas.microsoft.com/office/drawing/2014/main" id="{83EA4308-EA33-872D-F00E-A666531BB644}"/>
                </a:ext>
              </a:extLst>
            </p:cNvPr>
            <p:cNvGrpSpPr>
              <a:grpSpLocks/>
            </p:cNvGrpSpPr>
            <p:nvPr/>
          </p:nvGrpSpPr>
          <p:grpSpPr bwMode="auto">
            <a:xfrm>
              <a:off x="1881" y="864"/>
              <a:ext cx="1296" cy="1152"/>
              <a:chOff x="2598" y="983"/>
              <a:chExt cx="862" cy="859"/>
            </a:xfrm>
          </p:grpSpPr>
          <p:grpSp>
            <p:nvGrpSpPr>
              <p:cNvPr id="50247" name="Group 14">
                <a:extLst>
                  <a:ext uri="{FF2B5EF4-FFF2-40B4-BE49-F238E27FC236}">
                    <a16:creationId xmlns:a16="http://schemas.microsoft.com/office/drawing/2014/main" id="{49BA6C41-ED7C-D694-7B1F-863D920C8967}"/>
                  </a:ext>
                </a:extLst>
              </p:cNvPr>
              <p:cNvGrpSpPr>
                <a:grpSpLocks/>
              </p:cNvGrpSpPr>
              <p:nvPr/>
            </p:nvGrpSpPr>
            <p:grpSpPr bwMode="auto">
              <a:xfrm>
                <a:off x="2616" y="983"/>
                <a:ext cx="844" cy="847"/>
                <a:chOff x="2616" y="983"/>
                <a:chExt cx="844" cy="847"/>
              </a:xfrm>
            </p:grpSpPr>
            <p:sp>
              <p:nvSpPr>
                <p:cNvPr id="50255" name="Freeform 15">
                  <a:extLst>
                    <a:ext uri="{FF2B5EF4-FFF2-40B4-BE49-F238E27FC236}">
                      <a16:creationId xmlns:a16="http://schemas.microsoft.com/office/drawing/2014/main" id="{505FDD1A-8D98-03C1-8CD7-1D7E88DDDCA1}"/>
                    </a:ext>
                  </a:extLst>
                </p:cNvPr>
                <p:cNvSpPr>
                  <a:spLocks/>
                </p:cNvSpPr>
                <p:nvPr/>
              </p:nvSpPr>
              <p:spPr bwMode="auto">
                <a:xfrm>
                  <a:off x="2616" y="990"/>
                  <a:ext cx="204" cy="828"/>
                </a:xfrm>
                <a:custGeom>
                  <a:avLst/>
                  <a:gdLst>
                    <a:gd name="T0" fmla="*/ 204 w 204"/>
                    <a:gd name="T1" fmla="*/ 0 h 828"/>
                    <a:gd name="T2" fmla="*/ 0 w 204"/>
                    <a:gd name="T3" fmla="*/ 198 h 828"/>
                    <a:gd name="T4" fmla="*/ 0 w 204"/>
                    <a:gd name="T5" fmla="*/ 828 h 828"/>
                    <a:gd name="T6" fmla="*/ 204 w 204"/>
                    <a:gd name="T7" fmla="*/ 636 h 828"/>
                    <a:gd name="T8" fmla="*/ 204 w 204"/>
                    <a:gd name="T9" fmla="*/ 0 h 8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 h="828">
                      <a:moveTo>
                        <a:pt x="204" y="0"/>
                      </a:moveTo>
                      <a:lnTo>
                        <a:pt x="0" y="198"/>
                      </a:lnTo>
                      <a:lnTo>
                        <a:pt x="0" y="828"/>
                      </a:lnTo>
                      <a:lnTo>
                        <a:pt x="204" y="636"/>
                      </a:lnTo>
                      <a:lnTo>
                        <a:pt x="204" y="0"/>
                      </a:lnTo>
                      <a:close/>
                    </a:path>
                  </a:pathLst>
                </a:custGeom>
                <a:solidFill>
                  <a:srgbClr val="FFCCFF"/>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56" name="Rectangle 16">
                  <a:extLst>
                    <a:ext uri="{FF2B5EF4-FFF2-40B4-BE49-F238E27FC236}">
                      <a16:creationId xmlns:a16="http://schemas.microsoft.com/office/drawing/2014/main" id="{9E27CD08-35AC-B329-8D8E-3B1D3B6FF42E}"/>
                    </a:ext>
                  </a:extLst>
                </p:cNvPr>
                <p:cNvSpPr>
                  <a:spLocks noChangeArrowheads="1"/>
                </p:cNvSpPr>
                <p:nvPr/>
              </p:nvSpPr>
              <p:spPr bwMode="auto">
                <a:xfrm>
                  <a:off x="2821" y="993"/>
                  <a:ext cx="636" cy="628"/>
                </a:xfrm>
                <a:prstGeom prst="rect">
                  <a:avLst/>
                </a:prstGeom>
                <a:solidFill>
                  <a:srgbClr val="FFCC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57" name="Line 17">
                  <a:extLst>
                    <a:ext uri="{FF2B5EF4-FFF2-40B4-BE49-F238E27FC236}">
                      <a16:creationId xmlns:a16="http://schemas.microsoft.com/office/drawing/2014/main" id="{44164F47-EB32-ABF0-2892-B83048BFFEA4}"/>
                    </a:ext>
                  </a:extLst>
                </p:cNvPr>
                <p:cNvSpPr>
                  <a:spLocks noChangeShapeType="1"/>
                </p:cNvSpPr>
                <p:nvPr/>
              </p:nvSpPr>
              <p:spPr bwMode="auto">
                <a:xfrm>
                  <a:off x="2970" y="996"/>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58" name="Line 18">
                  <a:extLst>
                    <a:ext uri="{FF2B5EF4-FFF2-40B4-BE49-F238E27FC236}">
                      <a16:creationId xmlns:a16="http://schemas.microsoft.com/office/drawing/2014/main" id="{033F23F2-F2D6-D7F1-DB1A-BD72B11301B9}"/>
                    </a:ext>
                  </a:extLst>
                </p:cNvPr>
                <p:cNvSpPr>
                  <a:spLocks noChangeShapeType="1"/>
                </p:cNvSpPr>
                <p:nvPr/>
              </p:nvSpPr>
              <p:spPr bwMode="auto">
                <a:xfrm>
                  <a:off x="3132" y="996"/>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59" name="Line 19">
                  <a:extLst>
                    <a:ext uri="{FF2B5EF4-FFF2-40B4-BE49-F238E27FC236}">
                      <a16:creationId xmlns:a16="http://schemas.microsoft.com/office/drawing/2014/main" id="{177BE382-9568-F039-7664-B4427A9095B2}"/>
                    </a:ext>
                  </a:extLst>
                </p:cNvPr>
                <p:cNvSpPr>
                  <a:spLocks noChangeShapeType="1"/>
                </p:cNvSpPr>
                <p:nvPr/>
              </p:nvSpPr>
              <p:spPr bwMode="auto">
                <a:xfrm>
                  <a:off x="3300" y="990"/>
                  <a:ext cx="0" cy="64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60" name="Line 20">
                  <a:extLst>
                    <a:ext uri="{FF2B5EF4-FFF2-40B4-BE49-F238E27FC236}">
                      <a16:creationId xmlns:a16="http://schemas.microsoft.com/office/drawing/2014/main" id="{6D67CAEA-D318-C35C-B569-C9B1597428F5}"/>
                    </a:ext>
                  </a:extLst>
                </p:cNvPr>
                <p:cNvSpPr>
                  <a:spLocks noChangeShapeType="1"/>
                </p:cNvSpPr>
                <p:nvPr/>
              </p:nvSpPr>
              <p:spPr bwMode="auto">
                <a:xfrm rot="-5400000">
                  <a:off x="3144" y="1158"/>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61" name="Line 21">
                  <a:extLst>
                    <a:ext uri="{FF2B5EF4-FFF2-40B4-BE49-F238E27FC236}">
                      <a16:creationId xmlns:a16="http://schemas.microsoft.com/office/drawing/2014/main" id="{BCD685C2-1DB7-0DA3-B5C0-41EB2914A82F}"/>
                    </a:ext>
                  </a:extLst>
                </p:cNvPr>
                <p:cNvSpPr>
                  <a:spLocks noChangeShapeType="1"/>
                </p:cNvSpPr>
                <p:nvPr/>
              </p:nvSpPr>
              <p:spPr bwMode="auto">
                <a:xfrm rot="-5400000">
                  <a:off x="3132" y="1008"/>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62" name="Line 22">
                  <a:extLst>
                    <a:ext uri="{FF2B5EF4-FFF2-40B4-BE49-F238E27FC236}">
                      <a16:creationId xmlns:a16="http://schemas.microsoft.com/office/drawing/2014/main" id="{74EDE2DF-7217-0E82-61A2-B8E7879DE40E}"/>
                    </a:ext>
                  </a:extLst>
                </p:cNvPr>
                <p:cNvSpPr>
                  <a:spLocks noChangeShapeType="1"/>
                </p:cNvSpPr>
                <p:nvPr/>
              </p:nvSpPr>
              <p:spPr bwMode="auto">
                <a:xfrm rot="-5400000">
                  <a:off x="3144" y="852"/>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63" name="AutoShape 23">
                  <a:extLst>
                    <a:ext uri="{FF2B5EF4-FFF2-40B4-BE49-F238E27FC236}">
                      <a16:creationId xmlns:a16="http://schemas.microsoft.com/office/drawing/2014/main" id="{FFD2F3A2-741D-388B-D5DC-3352FBF2C06B}"/>
                    </a:ext>
                  </a:extLst>
                </p:cNvPr>
                <p:cNvSpPr>
                  <a:spLocks noChangeArrowheads="1"/>
                </p:cNvSpPr>
                <p:nvPr/>
              </p:nvSpPr>
              <p:spPr bwMode="auto">
                <a:xfrm>
                  <a:off x="2623" y="1618"/>
                  <a:ext cx="837" cy="209"/>
                </a:xfrm>
                <a:prstGeom prst="parallelogram">
                  <a:avLst>
                    <a:gd name="adj" fmla="val 100120"/>
                  </a:avLst>
                </a:prstGeom>
                <a:solidFill>
                  <a:srgbClr val="FFCC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64" name="Line 24">
                  <a:extLst>
                    <a:ext uri="{FF2B5EF4-FFF2-40B4-BE49-F238E27FC236}">
                      <a16:creationId xmlns:a16="http://schemas.microsoft.com/office/drawing/2014/main" id="{1D4EC787-F9DF-AE78-0DC4-3B54F2F1DE7C}"/>
                    </a:ext>
                  </a:extLst>
                </p:cNvPr>
                <p:cNvSpPr>
                  <a:spLocks noChangeShapeType="1"/>
                </p:cNvSpPr>
                <p:nvPr/>
              </p:nvSpPr>
              <p:spPr bwMode="auto">
                <a:xfrm rot="-5400000">
                  <a:off x="3090" y="1368"/>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65" name="Line 25">
                  <a:extLst>
                    <a:ext uri="{FF2B5EF4-FFF2-40B4-BE49-F238E27FC236}">
                      <a16:creationId xmlns:a16="http://schemas.microsoft.com/office/drawing/2014/main" id="{2DD1DF2C-C2E5-2668-8DDF-846A60C4AF47}"/>
                    </a:ext>
                  </a:extLst>
                </p:cNvPr>
                <p:cNvSpPr>
                  <a:spLocks noChangeShapeType="1"/>
                </p:cNvSpPr>
                <p:nvPr/>
              </p:nvSpPr>
              <p:spPr bwMode="auto">
                <a:xfrm rot="-5400000">
                  <a:off x="3036" y="1422"/>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66" name="Line 26">
                  <a:extLst>
                    <a:ext uri="{FF2B5EF4-FFF2-40B4-BE49-F238E27FC236}">
                      <a16:creationId xmlns:a16="http://schemas.microsoft.com/office/drawing/2014/main" id="{B8A19414-AC10-7719-6425-F5EF104F48C8}"/>
                    </a:ext>
                  </a:extLst>
                </p:cNvPr>
                <p:cNvSpPr>
                  <a:spLocks noChangeShapeType="1"/>
                </p:cNvSpPr>
                <p:nvPr/>
              </p:nvSpPr>
              <p:spPr bwMode="auto">
                <a:xfrm rot="-5400000">
                  <a:off x="2988" y="1470"/>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67" name="Line 27">
                  <a:extLst>
                    <a:ext uri="{FF2B5EF4-FFF2-40B4-BE49-F238E27FC236}">
                      <a16:creationId xmlns:a16="http://schemas.microsoft.com/office/drawing/2014/main" id="{4B03D1D1-D7CF-4D1A-28FE-130EBC007049}"/>
                    </a:ext>
                  </a:extLst>
                </p:cNvPr>
                <p:cNvSpPr>
                  <a:spLocks noChangeShapeType="1"/>
                </p:cNvSpPr>
                <p:nvPr/>
              </p:nvSpPr>
              <p:spPr bwMode="auto">
                <a:xfrm flipV="1">
                  <a:off x="3108" y="1613"/>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68" name="Line 28">
                  <a:extLst>
                    <a:ext uri="{FF2B5EF4-FFF2-40B4-BE49-F238E27FC236}">
                      <a16:creationId xmlns:a16="http://schemas.microsoft.com/office/drawing/2014/main" id="{92B222F9-0F58-0D02-A63B-14400579F9F8}"/>
                    </a:ext>
                  </a:extLst>
                </p:cNvPr>
                <p:cNvSpPr>
                  <a:spLocks noChangeShapeType="1"/>
                </p:cNvSpPr>
                <p:nvPr/>
              </p:nvSpPr>
              <p:spPr bwMode="auto">
                <a:xfrm flipV="1">
                  <a:off x="2940" y="1613"/>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69" name="Line 29">
                  <a:extLst>
                    <a:ext uri="{FF2B5EF4-FFF2-40B4-BE49-F238E27FC236}">
                      <a16:creationId xmlns:a16="http://schemas.microsoft.com/office/drawing/2014/main" id="{CB7AABD0-2FB4-2551-E965-737A9DA66915}"/>
                    </a:ext>
                  </a:extLst>
                </p:cNvPr>
                <p:cNvSpPr>
                  <a:spLocks noChangeShapeType="1"/>
                </p:cNvSpPr>
                <p:nvPr/>
              </p:nvSpPr>
              <p:spPr bwMode="auto">
                <a:xfrm flipV="1">
                  <a:off x="2766" y="1619"/>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70" name="Line 30">
                  <a:extLst>
                    <a:ext uri="{FF2B5EF4-FFF2-40B4-BE49-F238E27FC236}">
                      <a16:creationId xmlns:a16="http://schemas.microsoft.com/office/drawing/2014/main" id="{9FD270D2-7246-71BC-945C-3B59EE0EA7E1}"/>
                    </a:ext>
                  </a:extLst>
                </p:cNvPr>
                <p:cNvSpPr>
                  <a:spLocks noChangeShapeType="1"/>
                </p:cNvSpPr>
                <p:nvPr/>
              </p:nvSpPr>
              <p:spPr bwMode="auto">
                <a:xfrm flipV="1">
                  <a:off x="2616" y="983"/>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71" name="Line 31">
                  <a:extLst>
                    <a:ext uri="{FF2B5EF4-FFF2-40B4-BE49-F238E27FC236}">
                      <a16:creationId xmlns:a16="http://schemas.microsoft.com/office/drawing/2014/main" id="{928481FD-4E14-70AC-71F7-5AE7B1357711}"/>
                    </a:ext>
                  </a:extLst>
                </p:cNvPr>
                <p:cNvSpPr>
                  <a:spLocks noChangeShapeType="1"/>
                </p:cNvSpPr>
                <p:nvPr/>
              </p:nvSpPr>
              <p:spPr bwMode="auto">
                <a:xfrm>
                  <a:off x="2616" y="1218"/>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72" name="Line 32">
                  <a:extLst>
                    <a:ext uri="{FF2B5EF4-FFF2-40B4-BE49-F238E27FC236}">
                      <a16:creationId xmlns:a16="http://schemas.microsoft.com/office/drawing/2014/main" id="{D06B4772-B514-7081-4010-C3A734436E9D}"/>
                    </a:ext>
                  </a:extLst>
                </p:cNvPr>
                <p:cNvSpPr>
                  <a:spLocks noChangeShapeType="1"/>
                </p:cNvSpPr>
                <p:nvPr/>
              </p:nvSpPr>
              <p:spPr bwMode="auto">
                <a:xfrm>
                  <a:off x="2676" y="1146"/>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73" name="Line 33">
                  <a:extLst>
                    <a:ext uri="{FF2B5EF4-FFF2-40B4-BE49-F238E27FC236}">
                      <a16:creationId xmlns:a16="http://schemas.microsoft.com/office/drawing/2014/main" id="{01E33365-C55D-5C6A-DCCE-90AA3D0E449A}"/>
                    </a:ext>
                  </a:extLst>
                </p:cNvPr>
                <p:cNvSpPr>
                  <a:spLocks noChangeShapeType="1"/>
                </p:cNvSpPr>
                <p:nvPr/>
              </p:nvSpPr>
              <p:spPr bwMode="auto">
                <a:xfrm>
                  <a:off x="2730" y="1116"/>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74" name="Line 34">
                  <a:extLst>
                    <a:ext uri="{FF2B5EF4-FFF2-40B4-BE49-F238E27FC236}">
                      <a16:creationId xmlns:a16="http://schemas.microsoft.com/office/drawing/2014/main" id="{DFEF8671-C0F7-4216-E4FC-437ECF975B46}"/>
                    </a:ext>
                  </a:extLst>
                </p:cNvPr>
                <p:cNvSpPr>
                  <a:spLocks noChangeShapeType="1"/>
                </p:cNvSpPr>
                <p:nvPr/>
              </p:nvSpPr>
              <p:spPr bwMode="auto">
                <a:xfrm>
                  <a:off x="2778" y="1062"/>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75" name="Line 35">
                  <a:extLst>
                    <a:ext uri="{FF2B5EF4-FFF2-40B4-BE49-F238E27FC236}">
                      <a16:creationId xmlns:a16="http://schemas.microsoft.com/office/drawing/2014/main" id="{CFAD88B2-F0DA-87AD-6ED4-2C8AC00E377A}"/>
                    </a:ext>
                  </a:extLst>
                </p:cNvPr>
                <p:cNvSpPr>
                  <a:spLocks noChangeShapeType="1"/>
                </p:cNvSpPr>
                <p:nvPr/>
              </p:nvSpPr>
              <p:spPr bwMode="auto">
                <a:xfrm flipV="1">
                  <a:off x="2622" y="1157"/>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76" name="Line 36">
                  <a:extLst>
                    <a:ext uri="{FF2B5EF4-FFF2-40B4-BE49-F238E27FC236}">
                      <a16:creationId xmlns:a16="http://schemas.microsoft.com/office/drawing/2014/main" id="{A74FE4D0-74E3-1322-C017-C706C5BEE80E}"/>
                    </a:ext>
                  </a:extLst>
                </p:cNvPr>
                <p:cNvSpPr>
                  <a:spLocks noChangeShapeType="1"/>
                </p:cNvSpPr>
                <p:nvPr/>
              </p:nvSpPr>
              <p:spPr bwMode="auto">
                <a:xfrm flipV="1">
                  <a:off x="2622" y="1319"/>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77" name="Line 37">
                  <a:extLst>
                    <a:ext uri="{FF2B5EF4-FFF2-40B4-BE49-F238E27FC236}">
                      <a16:creationId xmlns:a16="http://schemas.microsoft.com/office/drawing/2014/main" id="{E93870DF-A0B9-C001-98A1-AE3801EC9105}"/>
                    </a:ext>
                  </a:extLst>
                </p:cNvPr>
                <p:cNvSpPr>
                  <a:spLocks noChangeShapeType="1"/>
                </p:cNvSpPr>
                <p:nvPr/>
              </p:nvSpPr>
              <p:spPr bwMode="auto">
                <a:xfrm flipV="1">
                  <a:off x="2628" y="1457"/>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0248" name="Line 38">
                <a:extLst>
                  <a:ext uri="{FF2B5EF4-FFF2-40B4-BE49-F238E27FC236}">
                    <a16:creationId xmlns:a16="http://schemas.microsoft.com/office/drawing/2014/main" id="{454BA680-1B1F-DB50-CFA4-3CB4B664BB46}"/>
                  </a:ext>
                </a:extLst>
              </p:cNvPr>
              <p:cNvSpPr>
                <a:spLocks noChangeShapeType="1"/>
              </p:cNvSpPr>
              <p:nvPr/>
            </p:nvSpPr>
            <p:spPr bwMode="auto">
              <a:xfrm>
                <a:off x="2824" y="998"/>
                <a:ext cx="0" cy="624"/>
              </a:xfrm>
              <a:prstGeom prst="line">
                <a:avLst/>
              </a:prstGeom>
              <a:noFill/>
              <a:ln w="1905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49" name="Line 39">
                <a:extLst>
                  <a:ext uri="{FF2B5EF4-FFF2-40B4-BE49-F238E27FC236}">
                    <a16:creationId xmlns:a16="http://schemas.microsoft.com/office/drawing/2014/main" id="{DF276781-5611-1B93-4E09-967D4457746B}"/>
                  </a:ext>
                </a:extLst>
              </p:cNvPr>
              <p:cNvSpPr>
                <a:spLocks noChangeShapeType="1"/>
              </p:cNvSpPr>
              <p:nvPr/>
            </p:nvSpPr>
            <p:spPr bwMode="auto">
              <a:xfrm>
                <a:off x="2824" y="1616"/>
                <a:ext cx="632" cy="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50" name="Line 40">
                <a:extLst>
                  <a:ext uri="{FF2B5EF4-FFF2-40B4-BE49-F238E27FC236}">
                    <a16:creationId xmlns:a16="http://schemas.microsoft.com/office/drawing/2014/main" id="{CA1C8A27-9943-50EC-7732-4B8064A59FBC}"/>
                  </a:ext>
                </a:extLst>
              </p:cNvPr>
              <p:cNvSpPr>
                <a:spLocks noChangeShapeType="1"/>
              </p:cNvSpPr>
              <p:nvPr/>
            </p:nvSpPr>
            <p:spPr bwMode="auto">
              <a:xfrm flipH="1">
                <a:off x="2598" y="1618"/>
                <a:ext cx="230" cy="224"/>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51" name="Arc 41">
                <a:extLst>
                  <a:ext uri="{FF2B5EF4-FFF2-40B4-BE49-F238E27FC236}">
                    <a16:creationId xmlns:a16="http://schemas.microsoft.com/office/drawing/2014/main" id="{5A905381-238C-B01B-4989-AD5EE065FB53}"/>
                  </a:ext>
                </a:extLst>
              </p:cNvPr>
              <p:cNvSpPr>
                <a:spLocks/>
              </p:cNvSpPr>
              <p:nvPr/>
            </p:nvSpPr>
            <p:spPr bwMode="auto">
              <a:xfrm>
                <a:off x="2826" y="1120"/>
                <a:ext cx="543" cy="540"/>
              </a:xfrm>
              <a:custGeom>
                <a:avLst/>
                <a:gdLst>
                  <a:gd name="T0" fmla="*/ 0 w 21477"/>
                  <a:gd name="T1" fmla="*/ 0 h 21600"/>
                  <a:gd name="T2" fmla="*/ 0 w 21477"/>
                  <a:gd name="T3" fmla="*/ 0 h 21600"/>
                  <a:gd name="T4" fmla="*/ 0 w 21477"/>
                  <a:gd name="T5" fmla="*/ 0 h 21600"/>
                  <a:gd name="T6" fmla="*/ 0 60000 65536"/>
                  <a:gd name="T7" fmla="*/ 0 60000 65536"/>
                  <a:gd name="T8" fmla="*/ 0 60000 65536"/>
                </a:gdLst>
                <a:ahLst/>
                <a:cxnLst>
                  <a:cxn ang="T6">
                    <a:pos x="T0" y="T1"/>
                  </a:cxn>
                  <a:cxn ang="T7">
                    <a:pos x="T2" y="T3"/>
                  </a:cxn>
                  <a:cxn ang="T8">
                    <a:pos x="T4" y="T5"/>
                  </a:cxn>
                </a:cxnLst>
                <a:rect l="0" t="0" r="r" b="b"/>
                <a:pathLst>
                  <a:path w="21477" h="21600" fill="none" extrusionOk="0">
                    <a:moveTo>
                      <a:pt x="-1" y="0"/>
                    </a:moveTo>
                    <a:cubicBezTo>
                      <a:pt x="11037" y="0"/>
                      <a:pt x="20299" y="8321"/>
                      <a:pt x="21476" y="19296"/>
                    </a:cubicBezTo>
                  </a:path>
                  <a:path w="21477" h="21600" stroke="0" extrusionOk="0">
                    <a:moveTo>
                      <a:pt x="-1" y="0"/>
                    </a:moveTo>
                    <a:cubicBezTo>
                      <a:pt x="11037" y="0"/>
                      <a:pt x="20299" y="8321"/>
                      <a:pt x="21476" y="19296"/>
                    </a:cubicBezTo>
                    <a:lnTo>
                      <a:pt x="0" y="21600"/>
                    </a:lnTo>
                    <a:lnTo>
                      <a:pt x="-1" y="0"/>
                    </a:lnTo>
                    <a:close/>
                  </a:path>
                </a:pathLst>
              </a:custGeom>
              <a:noFill/>
              <a:ln w="28575">
                <a:solidFill>
                  <a:srgbClr val="00660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52" name="Arc 42">
                <a:extLst>
                  <a:ext uri="{FF2B5EF4-FFF2-40B4-BE49-F238E27FC236}">
                    <a16:creationId xmlns:a16="http://schemas.microsoft.com/office/drawing/2014/main" id="{03F7652A-140A-77C1-D2B3-23108C74FE9E}"/>
                  </a:ext>
                </a:extLst>
              </p:cNvPr>
              <p:cNvSpPr>
                <a:spLocks/>
              </p:cNvSpPr>
              <p:nvPr/>
            </p:nvSpPr>
            <p:spPr bwMode="auto">
              <a:xfrm>
                <a:off x="2663" y="1120"/>
                <a:ext cx="173" cy="661"/>
              </a:xfrm>
              <a:custGeom>
                <a:avLst/>
                <a:gdLst>
                  <a:gd name="T0" fmla="*/ 0 w 21600"/>
                  <a:gd name="T1" fmla="*/ 0 h 26416"/>
                  <a:gd name="T2" fmla="*/ 0 w 21600"/>
                  <a:gd name="T3" fmla="*/ 0 h 26416"/>
                  <a:gd name="T4" fmla="*/ 0 w 21600"/>
                  <a:gd name="T5" fmla="*/ 0 h 26416"/>
                  <a:gd name="T6" fmla="*/ 0 60000 65536"/>
                  <a:gd name="T7" fmla="*/ 0 60000 65536"/>
                  <a:gd name="T8" fmla="*/ 0 60000 65536"/>
                </a:gdLst>
                <a:ahLst/>
                <a:cxnLst>
                  <a:cxn ang="T6">
                    <a:pos x="T0" y="T1"/>
                  </a:cxn>
                  <a:cxn ang="T7">
                    <a:pos x="T2" y="T3"/>
                  </a:cxn>
                  <a:cxn ang="T8">
                    <a:pos x="T4" y="T5"/>
                  </a:cxn>
                </a:cxnLst>
                <a:rect l="0" t="0" r="r" b="b"/>
                <a:pathLst>
                  <a:path w="21600" h="26416" fill="none" extrusionOk="0">
                    <a:moveTo>
                      <a:pt x="543" y="26416"/>
                    </a:moveTo>
                    <a:cubicBezTo>
                      <a:pt x="182" y="24836"/>
                      <a:pt x="0" y="23220"/>
                      <a:pt x="0" y="21600"/>
                    </a:cubicBezTo>
                    <a:cubicBezTo>
                      <a:pt x="-1" y="9688"/>
                      <a:pt x="9643" y="24"/>
                      <a:pt x="21555" y="0"/>
                    </a:cubicBezTo>
                  </a:path>
                  <a:path w="21600" h="26416" stroke="0" extrusionOk="0">
                    <a:moveTo>
                      <a:pt x="543" y="26416"/>
                    </a:moveTo>
                    <a:cubicBezTo>
                      <a:pt x="182" y="24836"/>
                      <a:pt x="0" y="23220"/>
                      <a:pt x="0" y="21600"/>
                    </a:cubicBezTo>
                    <a:cubicBezTo>
                      <a:pt x="-1" y="9688"/>
                      <a:pt x="9643" y="24"/>
                      <a:pt x="21555" y="0"/>
                    </a:cubicBezTo>
                    <a:lnTo>
                      <a:pt x="21600" y="21600"/>
                    </a:lnTo>
                    <a:lnTo>
                      <a:pt x="543" y="26416"/>
                    </a:lnTo>
                    <a:close/>
                  </a:path>
                </a:pathLst>
              </a:custGeom>
              <a:noFill/>
              <a:ln w="28575">
                <a:solidFill>
                  <a:srgbClr val="00660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53" name="Arc 43">
                <a:extLst>
                  <a:ext uri="{FF2B5EF4-FFF2-40B4-BE49-F238E27FC236}">
                    <a16:creationId xmlns:a16="http://schemas.microsoft.com/office/drawing/2014/main" id="{1E57484B-0590-A006-93B3-C81CCC2D413F}"/>
                  </a:ext>
                </a:extLst>
              </p:cNvPr>
              <p:cNvSpPr>
                <a:spLocks/>
              </p:cNvSpPr>
              <p:nvPr/>
            </p:nvSpPr>
            <p:spPr bwMode="auto">
              <a:xfrm flipV="1">
                <a:off x="2700" y="1620"/>
                <a:ext cx="642" cy="15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1" y="0"/>
                      <a:pt x="21575" y="9643"/>
                      <a:pt x="21599" y="21555"/>
                    </a:cubicBezTo>
                  </a:path>
                  <a:path w="21600" h="21600" stroke="0" extrusionOk="0">
                    <a:moveTo>
                      <a:pt x="-1" y="0"/>
                    </a:moveTo>
                    <a:cubicBezTo>
                      <a:pt x="11911" y="0"/>
                      <a:pt x="21575" y="9643"/>
                      <a:pt x="21599" y="21555"/>
                    </a:cubicBezTo>
                    <a:lnTo>
                      <a:pt x="0" y="21600"/>
                    </a:lnTo>
                    <a:lnTo>
                      <a:pt x="-1" y="0"/>
                    </a:lnTo>
                    <a:close/>
                  </a:path>
                </a:pathLst>
              </a:custGeom>
              <a:noFill/>
              <a:ln w="28575">
                <a:solidFill>
                  <a:srgbClr val="00660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54" name="Line 44">
                <a:extLst>
                  <a:ext uri="{FF2B5EF4-FFF2-40B4-BE49-F238E27FC236}">
                    <a16:creationId xmlns:a16="http://schemas.microsoft.com/office/drawing/2014/main" id="{559EAA54-1A3A-06F2-9B94-BFC5BE900B98}"/>
                  </a:ext>
                </a:extLst>
              </p:cNvPr>
              <p:cNvSpPr>
                <a:spLocks noChangeShapeType="1"/>
              </p:cNvSpPr>
              <p:nvPr/>
            </p:nvSpPr>
            <p:spPr bwMode="auto">
              <a:xfrm flipV="1">
                <a:off x="2820" y="1272"/>
                <a:ext cx="198" cy="34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0245" name="Text Box 45">
              <a:extLst>
                <a:ext uri="{FF2B5EF4-FFF2-40B4-BE49-F238E27FC236}">
                  <a16:creationId xmlns:a16="http://schemas.microsoft.com/office/drawing/2014/main" id="{D27DDC34-E510-8D8B-1875-FFD972AF39B5}"/>
                </a:ext>
              </a:extLst>
            </p:cNvPr>
            <p:cNvSpPr txBox="1">
              <a:spLocks noChangeArrowheads="1"/>
            </p:cNvSpPr>
            <p:nvPr/>
          </p:nvSpPr>
          <p:spPr bwMode="auto">
            <a:xfrm>
              <a:off x="2457" y="2016"/>
              <a:ext cx="386" cy="29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xyz</a:t>
              </a:r>
            </a:p>
          </p:txBody>
        </p:sp>
        <p:sp>
          <p:nvSpPr>
            <p:cNvPr id="50246" name="Line 46">
              <a:extLst>
                <a:ext uri="{FF2B5EF4-FFF2-40B4-BE49-F238E27FC236}">
                  <a16:creationId xmlns:a16="http://schemas.microsoft.com/office/drawing/2014/main" id="{AA309832-F5F0-A6B9-3B7F-82531B44C74E}"/>
                </a:ext>
              </a:extLst>
            </p:cNvPr>
            <p:cNvSpPr>
              <a:spLocks noChangeShapeType="1"/>
            </p:cNvSpPr>
            <p:nvPr/>
          </p:nvSpPr>
          <p:spPr bwMode="auto">
            <a:xfrm flipH="1" flipV="1">
              <a:off x="2409" y="1440"/>
              <a:ext cx="192" cy="62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nvGrpSpPr>
          <p:cNvPr id="50182" name="Group 47">
            <a:extLst>
              <a:ext uri="{FF2B5EF4-FFF2-40B4-BE49-F238E27FC236}">
                <a16:creationId xmlns:a16="http://schemas.microsoft.com/office/drawing/2014/main" id="{2728CD3F-94E0-71B0-F682-481CDE07C40B}"/>
              </a:ext>
            </a:extLst>
          </p:cNvPr>
          <p:cNvGrpSpPr>
            <a:grpSpLocks/>
          </p:cNvGrpSpPr>
          <p:nvPr/>
        </p:nvGrpSpPr>
        <p:grpSpPr bwMode="auto">
          <a:xfrm>
            <a:off x="668338" y="3986213"/>
            <a:ext cx="4713287" cy="2611437"/>
            <a:chOff x="421" y="2496"/>
            <a:chExt cx="2969" cy="1645"/>
          </a:xfrm>
        </p:grpSpPr>
        <p:grpSp>
          <p:nvGrpSpPr>
            <p:cNvPr id="50201" name="Group 48">
              <a:extLst>
                <a:ext uri="{FF2B5EF4-FFF2-40B4-BE49-F238E27FC236}">
                  <a16:creationId xmlns:a16="http://schemas.microsoft.com/office/drawing/2014/main" id="{F19E7334-19D7-3D5A-BBD5-118EABB7302D}"/>
                </a:ext>
              </a:extLst>
            </p:cNvPr>
            <p:cNvGrpSpPr>
              <a:grpSpLocks/>
            </p:cNvGrpSpPr>
            <p:nvPr/>
          </p:nvGrpSpPr>
          <p:grpSpPr bwMode="auto">
            <a:xfrm>
              <a:off x="421" y="2557"/>
              <a:ext cx="1201" cy="587"/>
              <a:chOff x="421" y="2557"/>
              <a:chExt cx="1201" cy="587"/>
            </a:xfrm>
          </p:grpSpPr>
          <p:grpSp>
            <p:nvGrpSpPr>
              <p:cNvPr id="50235" name="Group 49">
                <a:extLst>
                  <a:ext uri="{FF2B5EF4-FFF2-40B4-BE49-F238E27FC236}">
                    <a16:creationId xmlns:a16="http://schemas.microsoft.com/office/drawing/2014/main" id="{8C51AC05-4D09-93CF-837C-B88B82BBEE40}"/>
                  </a:ext>
                </a:extLst>
              </p:cNvPr>
              <p:cNvGrpSpPr>
                <a:grpSpLocks/>
              </p:cNvGrpSpPr>
              <p:nvPr/>
            </p:nvGrpSpPr>
            <p:grpSpPr bwMode="auto">
              <a:xfrm>
                <a:off x="528" y="2880"/>
                <a:ext cx="841" cy="264"/>
                <a:chOff x="962" y="2524"/>
                <a:chExt cx="841" cy="264"/>
              </a:xfrm>
            </p:grpSpPr>
            <p:sp>
              <p:nvSpPr>
                <p:cNvPr id="50237" name="Rectangle 50">
                  <a:extLst>
                    <a:ext uri="{FF2B5EF4-FFF2-40B4-BE49-F238E27FC236}">
                      <a16:creationId xmlns:a16="http://schemas.microsoft.com/office/drawing/2014/main" id="{024C7BA2-B87E-E5F4-BEB8-B64DB094C669}"/>
                    </a:ext>
                  </a:extLst>
                </p:cNvPr>
                <p:cNvSpPr>
                  <a:spLocks noChangeArrowheads="1"/>
                </p:cNvSpPr>
                <p:nvPr/>
              </p:nvSpPr>
              <p:spPr bwMode="auto">
                <a:xfrm>
                  <a:off x="962" y="2732"/>
                  <a:ext cx="626" cy="56"/>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ja-JP"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38" name="AutoShape 51">
                  <a:extLst>
                    <a:ext uri="{FF2B5EF4-FFF2-40B4-BE49-F238E27FC236}">
                      <a16:creationId xmlns:a16="http://schemas.microsoft.com/office/drawing/2014/main" id="{051CFA1C-5B0B-08EC-3F2B-F0E541BCB856}"/>
                    </a:ext>
                  </a:extLst>
                </p:cNvPr>
                <p:cNvSpPr>
                  <a:spLocks noChangeArrowheads="1"/>
                </p:cNvSpPr>
                <p:nvPr/>
              </p:nvSpPr>
              <p:spPr bwMode="auto">
                <a:xfrm>
                  <a:off x="965" y="2524"/>
                  <a:ext cx="837" cy="209"/>
                </a:xfrm>
                <a:prstGeom prst="parallelogram">
                  <a:avLst>
                    <a:gd name="adj" fmla="val 100120"/>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39" name="Line 52">
                  <a:extLst>
                    <a:ext uri="{FF2B5EF4-FFF2-40B4-BE49-F238E27FC236}">
                      <a16:creationId xmlns:a16="http://schemas.microsoft.com/office/drawing/2014/main" id="{C6001AB5-1B41-0A7E-5C4E-F4AF03E4CB18}"/>
                    </a:ext>
                  </a:extLst>
                </p:cNvPr>
                <p:cNvSpPr>
                  <a:spLocks noChangeShapeType="1"/>
                </p:cNvSpPr>
                <p:nvPr/>
              </p:nvSpPr>
              <p:spPr bwMode="auto">
                <a:xfrm flipV="1">
                  <a:off x="1592" y="2578"/>
                  <a:ext cx="211" cy="2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40" name="Line 53">
                  <a:extLst>
                    <a:ext uri="{FF2B5EF4-FFF2-40B4-BE49-F238E27FC236}">
                      <a16:creationId xmlns:a16="http://schemas.microsoft.com/office/drawing/2014/main" id="{0D27F6CE-E1C3-9300-4C31-598B3A17123C}"/>
                    </a:ext>
                  </a:extLst>
                </p:cNvPr>
                <p:cNvSpPr>
                  <a:spLocks noChangeShapeType="1"/>
                </p:cNvSpPr>
                <p:nvPr/>
              </p:nvSpPr>
              <p:spPr bwMode="auto">
                <a:xfrm>
                  <a:off x="1800" y="2524"/>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0236" name="Text Box 54">
                <a:extLst>
                  <a:ext uri="{FF2B5EF4-FFF2-40B4-BE49-F238E27FC236}">
                    <a16:creationId xmlns:a16="http://schemas.microsoft.com/office/drawing/2014/main" id="{760900A4-D33C-52BB-17FD-00D302A451B2}"/>
                  </a:ext>
                </a:extLst>
              </p:cNvPr>
              <p:cNvSpPr txBox="1">
                <a:spLocks noChangeArrowheads="1"/>
              </p:cNvSpPr>
              <p:nvPr/>
            </p:nvSpPr>
            <p:spPr bwMode="auto">
              <a:xfrm>
                <a:off x="421" y="2557"/>
                <a:ext cx="1201" cy="29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量子阱材料  </a:t>
                </a:r>
              </a:p>
            </p:txBody>
          </p:sp>
        </p:grpSp>
        <p:grpSp>
          <p:nvGrpSpPr>
            <p:cNvPr id="50202" name="Group 55">
              <a:extLst>
                <a:ext uri="{FF2B5EF4-FFF2-40B4-BE49-F238E27FC236}">
                  <a16:creationId xmlns:a16="http://schemas.microsoft.com/office/drawing/2014/main" id="{2D042352-5F6E-E77F-455C-A45C36A4E49F}"/>
                </a:ext>
              </a:extLst>
            </p:cNvPr>
            <p:cNvGrpSpPr>
              <a:grpSpLocks/>
            </p:cNvGrpSpPr>
            <p:nvPr/>
          </p:nvGrpSpPr>
          <p:grpSpPr bwMode="auto">
            <a:xfrm>
              <a:off x="1583" y="2496"/>
              <a:ext cx="1807" cy="1645"/>
              <a:chOff x="1583" y="2496"/>
              <a:chExt cx="1807" cy="1645"/>
            </a:xfrm>
          </p:grpSpPr>
          <p:grpSp>
            <p:nvGrpSpPr>
              <p:cNvPr id="50203" name="Group 56">
                <a:extLst>
                  <a:ext uri="{FF2B5EF4-FFF2-40B4-BE49-F238E27FC236}">
                    <a16:creationId xmlns:a16="http://schemas.microsoft.com/office/drawing/2014/main" id="{9717BD54-F715-2C7E-890F-D33A9C7BB43D}"/>
                  </a:ext>
                </a:extLst>
              </p:cNvPr>
              <p:cNvGrpSpPr>
                <a:grpSpLocks/>
              </p:cNvGrpSpPr>
              <p:nvPr/>
            </p:nvGrpSpPr>
            <p:grpSpPr bwMode="auto">
              <a:xfrm>
                <a:off x="1728" y="2496"/>
                <a:ext cx="1440" cy="1296"/>
                <a:chOff x="2478" y="2105"/>
                <a:chExt cx="868" cy="841"/>
              </a:xfrm>
            </p:grpSpPr>
            <p:sp>
              <p:nvSpPr>
                <p:cNvPr id="50210" name="AutoShape 57">
                  <a:extLst>
                    <a:ext uri="{FF2B5EF4-FFF2-40B4-BE49-F238E27FC236}">
                      <a16:creationId xmlns:a16="http://schemas.microsoft.com/office/drawing/2014/main" id="{BFC07106-3459-F0AC-FA89-CFE736B8B928}"/>
                    </a:ext>
                  </a:extLst>
                </p:cNvPr>
                <p:cNvSpPr>
                  <a:spLocks noChangeArrowheads="1"/>
                </p:cNvSpPr>
                <p:nvPr/>
              </p:nvSpPr>
              <p:spPr bwMode="auto">
                <a:xfrm>
                  <a:off x="2509" y="2722"/>
                  <a:ext cx="837" cy="209"/>
                </a:xfrm>
                <a:prstGeom prst="parallelogram">
                  <a:avLst>
                    <a:gd name="adj" fmla="val 100120"/>
                  </a:avLst>
                </a:prstGeom>
                <a:solidFill>
                  <a:srgbClr val="FFCC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11" name="Line 58">
                  <a:extLst>
                    <a:ext uri="{FF2B5EF4-FFF2-40B4-BE49-F238E27FC236}">
                      <a16:creationId xmlns:a16="http://schemas.microsoft.com/office/drawing/2014/main" id="{A681D3A5-FA4C-111D-286A-1797E7A971D7}"/>
                    </a:ext>
                  </a:extLst>
                </p:cNvPr>
                <p:cNvSpPr>
                  <a:spLocks noChangeShapeType="1"/>
                </p:cNvSpPr>
                <p:nvPr/>
              </p:nvSpPr>
              <p:spPr bwMode="auto">
                <a:xfrm rot="-5400000">
                  <a:off x="2976" y="2472"/>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12" name="Line 59">
                  <a:extLst>
                    <a:ext uri="{FF2B5EF4-FFF2-40B4-BE49-F238E27FC236}">
                      <a16:creationId xmlns:a16="http://schemas.microsoft.com/office/drawing/2014/main" id="{E2AFA02B-48FA-591D-35C4-792AC32A603B}"/>
                    </a:ext>
                  </a:extLst>
                </p:cNvPr>
                <p:cNvSpPr>
                  <a:spLocks noChangeShapeType="1"/>
                </p:cNvSpPr>
                <p:nvPr/>
              </p:nvSpPr>
              <p:spPr bwMode="auto">
                <a:xfrm rot="-5400000">
                  <a:off x="2922" y="2526"/>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13" name="Line 60">
                  <a:extLst>
                    <a:ext uri="{FF2B5EF4-FFF2-40B4-BE49-F238E27FC236}">
                      <a16:creationId xmlns:a16="http://schemas.microsoft.com/office/drawing/2014/main" id="{7F1B960E-5D25-2BAC-AA90-2BDF1BB7F623}"/>
                    </a:ext>
                  </a:extLst>
                </p:cNvPr>
                <p:cNvSpPr>
                  <a:spLocks noChangeShapeType="1"/>
                </p:cNvSpPr>
                <p:nvPr/>
              </p:nvSpPr>
              <p:spPr bwMode="auto">
                <a:xfrm rot="-5400000">
                  <a:off x="2874" y="2574"/>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14" name="Line 61">
                  <a:extLst>
                    <a:ext uri="{FF2B5EF4-FFF2-40B4-BE49-F238E27FC236}">
                      <a16:creationId xmlns:a16="http://schemas.microsoft.com/office/drawing/2014/main" id="{F950A652-E26D-C2EC-9686-889741D87DB9}"/>
                    </a:ext>
                  </a:extLst>
                </p:cNvPr>
                <p:cNvSpPr>
                  <a:spLocks noChangeShapeType="1"/>
                </p:cNvSpPr>
                <p:nvPr/>
              </p:nvSpPr>
              <p:spPr bwMode="auto">
                <a:xfrm flipV="1">
                  <a:off x="2994" y="2717"/>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15" name="Line 62">
                  <a:extLst>
                    <a:ext uri="{FF2B5EF4-FFF2-40B4-BE49-F238E27FC236}">
                      <a16:creationId xmlns:a16="http://schemas.microsoft.com/office/drawing/2014/main" id="{B72466DF-39EC-E3AB-DD8C-889133239A5A}"/>
                    </a:ext>
                  </a:extLst>
                </p:cNvPr>
                <p:cNvSpPr>
                  <a:spLocks noChangeShapeType="1"/>
                </p:cNvSpPr>
                <p:nvPr/>
              </p:nvSpPr>
              <p:spPr bwMode="auto">
                <a:xfrm flipV="1">
                  <a:off x="2826" y="2717"/>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16" name="Line 63">
                  <a:extLst>
                    <a:ext uri="{FF2B5EF4-FFF2-40B4-BE49-F238E27FC236}">
                      <a16:creationId xmlns:a16="http://schemas.microsoft.com/office/drawing/2014/main" id="{62340FBF-3F46-B9BA-BEEF-55AE5F1767C5}"/>
                    </a:ext>
                  </a:extLst>
                </p:cNvPr>
                <p:cNvSpPr>
                  <a:spLocks noChangeShapeType="1"/>
                </p:cNvSpPr>
                <p:nvPr/>
              </p:nvSpPr>
              <p:spPr bwMode="auto">
                <a:xfrm flipV="1">
                  <a:off x="2652" y="2723"/>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17" name="Line 64">
                  <a:extLst>
                    <a:ext uri="{FF2B5EF4-FFF2-40B4-BE49-F238E27FC236}">
                      <a16:creationId xmlns:a16="http://schemas.microsoft.com/office/drawing/2014/main" id="{45A8FC69-451E-79D4-A2FF-F9E8B7895406}"/>
                    </a:ext>
                  </a:extLst>
                </p:cNvPr>
                <p:cNvSpPr>
                  <a:spLocks noChangeShapeType="1"/>
                </p:cNvSpPr>
                <p:nvPr/>
              </p:nvSpPr>
              <p:spPr bwMode="auto">
                <a:xfrm flipH="1">
                  <a:off x="2484" y="2722"/>
                  <a:ext cx="230" cy="224"/>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18" name="Arc 65">
                  <a:extLst>
                    <a:ext uri="{FF2B5EF4-FFF2-40B4-BE49-F238E27FC236}">
                      <a16:creationId xmlns:a16="http://schemas.microsoft.com/office/drawing/2014/main" id="{66262E11-9090-E36C-3E55-1DFE0061D5A0}"/>
                    </a:ext>
                  </a:extLst>
                </p:cNvPr>
                <p:cNvSpPr>
                  <a:spLocks/>
                </p:cNvSpPr>
                <p:nvPr/>
              </p:nvSpPr>
              <p:spPr bwMode="auto">
                <a:xfrm flipV="1">
                  <a:off x="2586" y="2724"/>
                  <a:ext cx="642" cy="15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11" y="0"/>
                        <a:pt x="21575" y="9643"/>
                        <a:pt x="21599" y="21555"/>
                      </a:cubicBezTo>
                    </a:path>
                    <a:path w="21600" h="21600" stroke="0" extrusionOk="0">
                      <a:moveTo>
                        <a:pt x="-1" y="0"/>
                      </a:moveTo>
                      <a:cubicBezTo>
                        <a:pt x="11911" y="0"/>
                        <a:pt x="21575" y="9643"/>
                        <a:pt x="21599" y="21555"/>
                      </a:cubicBezTo>
                      <a:lnTo>
                        <a:pt x="0" y="21600"/>
                      </a:lnTo>
                      <a:lnTo>
                        <a:pt x="-1" y="0"/>
                      </a:lnTo>
                      <a:close/>
                    </a:path>
                  </a:pathLst>
                </a:custGeom>
                <a:noFill/>
                <a:ln w="28575">
                  <a:solidFill>
                    <a:srgbClr val="006600"/>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19" name="Line 66">
                  <a:extLst>
                    <a:ext uri="{FF2B5EF4-FFF2-40B4-BE49-F238E27FC236}">
                      <a16:creationId xmlns:a16="http://schemas.microsoft.com/office/drawing/2014/main" id="{6954928F-CF7D-4651-34F2-33414ABFF9C4}"/>
                    </a:ext>
                  </a:extLst>
                </p:cNvPr>
                <p:cNvSpPr>
                  <a:spLocks noChangeShapeType="1"/>
                </p:cNvSpPr>
                <p:nvPr/>
              </p:nvSpPr>
              <p:spPr bwMode="auto">
                <a:xfrm>
                  <a:off x="2704" y="2726"/>
                  <a:ext cx="632" cy="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20" name="Line 67">
                  <a:extLst>
                    <a:ext uri="{FF2B5EF4-FFF2-40B4-BE49-F238E27FC236}">
                      <a16:creationId xmlns:a16="http://schemas.microsoft.com/office/drawing/2014/main" id="{70CE3596-9549-CBA1-E88B-AE8B5DDBC31E}"/>
                    </a:ext>
                  </a:extLst>
                </p:cNvPr>
                <p:cNvSpPr>
                  <a:spLocks noChangeShapeType="1"/>
                </p:cNvSpPr>
                <p:nvPr/>
              </p:nvSpPr>
              <p:spPr bwMode="auto">
                <a:xfrm>
                  <a:off x="2706" y="2718"/>
                  <a:ext cx="282" cy="10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nvGrpSpPr>
                <p:cNvPr id="50221" name="Group 68">
                  <a:extLst>
                    <a:ext uri="{FF2B5EF4-FFF2-40B4-BE49-F238E27FC236}">
                      <a16:creationId xmlns:a16="http://schemas.microsoft.com/office/drawing/2014/main" id="{298ED800-93F5-203A-3F69-46F672E0CE3E}"/>
                    </a:ext>
                  </a:extLst>
                </p:cNvPr>
                <p:cNvGrpSpPr>
                  <a:grpSpLocks/>
                </p:cNvGrpSpPr>
                <p:nvPr/>
              </p:nvGrpSpPr>
              <p:grpSpPr bwMode="auto">
                <a:xfrm>
                  <a:off x="2478" y="2105"/>
                  <a:ext cx="862" cy="229"/>
                  <a:chOff x="2472" y="2051"/>
                  <a:chExt cx="862" cy="229"/>
                </a:xfrm>
              </p:grpSpPr>
              <p:sp>
                <p:nvSpPr>
                  <p:cNvPr id="50226" name="AutoShape 69">
                    <a:extLst>
                      <a:ext uri="{FF2B5EF4-FFF2-40B4-BE49-F238E27FC236}">
                        <a16:creationId xmlns:a16="http://schemas.microsoft.com/office/drawing/2014/main" id="{4B662234-472F-15B5-32D7-7652AB85FB02}"/>
                      </a:ext>
                    </a:extLst>
                  </p:cNvPr>
                  <p:cNvSpPr>
                    <a:spLocks noChangeArrowheads="1"/>
                  </p:cNvSpPr>
                  <p:nvPr/>
                </p:nvSpPr>
                <p:spPr bwMode="auto">
                  <a:xfrm>
                    <a:off x="2497" y="2056"/>
                    <a:ext cx="837" cy="209"/>
                  </a:xfrm>
                  <a:prstGeom prst="parallelogram">
                    <a:avLst>
                      <a:gd name="adj" fmla="val 100120"/>
                    </a:avLst>
                  </a:prstGeom>
                  <a:solidFill>
                    <a:srgbClr val="FFCCFF"/>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27" name="Line 70">
                    <a:extLst>
                      <a:ext uri="{FF2B5EF4-FFF2-40B4-BE49-F238E27FC236}">
                        <a16:creationId xmlns:a16="http://schemas.microsoft.com/office/drawing/2014/main" id="{E28DFFCB-D857-095F-DE50-DFAF79180BE8}"/>
                      </a:ext>
                    </a:extLst>
                  </p:cNvPr>
                  <p:cNvSpPr>
                    <a:spLocks noChangeShapeType="1"/>
                  </p:cNvSpPr>
                  <p:nvPr/>
                </p:nvSpPr>
                <p:spPr bwMode="auto">
                  <a:xfrm rot="-5400000">
                    <a:off x="2964" y="1806"/>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28" name="Line 71">
                    <a:extLst>
                      <a:ext uri="{FF2B5EF4-FFF2-40B4-BE49-F238E27FC236}">
                        <a16:creationId xmlns:a16="http://schemas.microsoft.com/office/drawing/2014/main" id="{C254CC79-785A-FFBF-E67D-B24C07A66187}"/>
                      </a:ext>
                    </a:extLst>
                  </p:cNvPr>
                  <p:cNvSpPr>
                    <a:spLocks noChangeShapeType="1"/>
                  </p:cNvSpPr>
                  <p:nvPr/>
                </p:nvSpPr>
                <p:spPr bwMode="auto">
                  <a:xfrm rot="-5400000">
                    <a:off x="2910" y="1860"/>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29" name="Line 72">
                    <a:extLst>
                      <a:ext uri="{FF2B5EF4-FFF2-40B4-BE49-F238E27FC236}">
                        <a16:creationId xmlns:a16="http://schemas.microsoft.com/office/drawing/2014/main" id="{61D080D2-C82B-C4ED-B01C-A5699B2466D8}"/>
                      </a:ext>
                    </a:extLst>
                  </p:cNvPr>
                  <p:cNvSpPr>
                    <a:spLocks noChangeShapeType="1"/>
                  </p:cNvSpPr>
                  <p:nvPr/>
                </p:nvSpPr>
                <p:spPr bwMode="auto">
                  <a:xfrm rot="-5400000">
                    <a:off x="2862" y="1908"/>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30" name="Line 73">
                    <a:extLst>
                      <a:ext uri="{FF2B5EF4-FFF2-40B4-BE49-F238E27FC236}">
                        <a16:creationId xmlns:a16="http://schemas.microsoft.com/office/drawing/2014/main" id="{AA3C83EA-9B2E-6EE1-4122-DFBB89FD4D59}"/>
                      </a:ext>
                    </a:extLst>
                  </p:cNvPr>
                  <p:cNvSpPr>
                    <a:spLocks noChangeShapeType="1"/>
                  </p:cNvSpPr>
                  <p:nvPr/>
                </p:nvSpPr>
                <p:spPr bwMode="auto">
                  <a:xfrm flipV="1">
                    <a:off x="2982" y="2051"/>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31" name="Line 74">
                    <a:extLst>
                      <a:ext uri="{FF2B5EF4-FFF2-40B4-BE49-F238E27FC236}">
                        <a16:creationId xmlns:a16="http://schemas.microsoft.com/office/drawing/2014/main" id="{3E617D33-E6D1-531C-EFD4-918A52B5C549}"/>
                      </a:ext>
                    </a:extLst>
                  </p:cNvPr>
                  <p:cNvSpPr>
                    <a:spLocks noChangeShapeType="1"/>
                  </p:cNvSpPr>
                  <p:nvPr/>
                </p:nvSpPr>
                <p:spPr bwMode="auto">
                  <a:xfrm flipV="1">
                    <a:off x="2814" y="2051"/>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32" name="Line 75">
                    <a:extLst>
                      <a:ext uri="{FF2B5EF4-FFF2-40B4-BE49-F238E27FC236}">
                        <a16:creationId xmlns:a16="http://schemas.microsoft.com/office/drawing/2014/main" id="{426AE607-CB9D-1022-1A2A-32FA2D9EDB74}"/>
                      </a:ext>
                    </a:extLst>
                  </p:cNvPr>
                  <p:cNvSpPr>
                    <a:spLocks noChangeShapeType="1"/>
                  </p:cNvSpPr>
                  <p:nvPr/>
                </p:nvSpPr>
                <p:spPr bwMode="auto">
                  <a:xfrm flipV="1">
                    <a:off x="2640" y="2057"/>
                    <a:ext cx="203" cy="2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33" name="Line 76">
                    <a:extLst>
                      <a:ext uri="{FF2B5EF4-FFF2-40B4-BE49-F238E27FC236}">
                        <a16:creationId xmlns:a16="http://schemas.microsoft.com/office/drawing/2014/main" id="{6895C293-C1D1-7A51-ECD9-F568F2647C10}"/>
                      </a:ext>
                    </a:extLst>
                  </p:cNvPr>
                  <p:cNvSpPr>
                    <a:spLocks noChangeShapeType="1"/>
                  </p:cNvSpPr>
                  <p:nvPr/>
                </p:nvSpPr>
                <p:spPr bwMode="auto">
                  <a:xfrm flipH="1">
                    <a:off x="2472" y="2056"/>
                    <a:ext cx="230" cy="224"/>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34" name="Line 77">
                    <a:extLst>
                      <a:ext uri="{FF2B5EF4-FFF2-40B4-BE49-F238E27FC236}">
                        <a16:creationId xmlns:a16="http://schemas.microsoft.com/office/drawing/2014/main" id="{B24566E7-DA88-C562-3605-279A8828E529}"/>
                      </a:ext>
                    </a:extLst>
                  </p:cNvPr>
                  <p:cNvSpPr>
                    <a:spLocks noChangeShapeType="1"/>
                  </p:cNvSpPr>
                  <p:nvPr/>
                </p:nvSpPr>
                <p:spPr bwMode="auto">
                  <a:xfrm>
                    <a:off x="2692" y="2060"/>
                    <a:ext cx="632" cy="2"/>
                  </a:xfrm>
                  <a:prstGeom prst="line">
                    <a:avLst/>
                  </a:prstGeom>
                  <a:noFill/>
                  <a:ln w="190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0222" name="Line 78">
                  <a:extLst>
                    <a:ext uri="{FF2B5EF4-FFF2-40B4-BE49-F238E27FC236}">
                      <a16:creationId xmlns:a16="http://schemas.microsoft.com/office/drawing/2014/main" id="{E5077B10-CADE-8630-DC0D-C04E8EA34084}"/>
                    </a:ext>
                  </a:extLst>
                </p:cNvPr>
                <p:cNvSpPr>
                  <a:spLocks noChangeShapeType="1"/>
                </p:cNvSpPr>
                <p:nvPr/>
              </p:nvSpPr>
              <p:spPr bwMode="auto">
                <a:xfrm>
                  <a:off x="2712" y="2118"/>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23" name="Line 79">
                  <a:extLst>
                    <a:ext uri="{FF2B5EF4-FFF2-40B4-BE49-F238E27FC236}">
                      <a16:creationId xmlns:a16="http://schemas.microsoft.com/office/drawing/2014/main" id="{CB01B8B1-1934-415A-AFFD-DC4B455C5EA0}"/>
                    </a:ext>
                  </a:extLst>
                </p:cNvPr>
                <p:cNvSpPr>
                  <a:spLocks noChangeShapeType="1"/>
                </p:cNvSpPr>
                <p:nvPr/>
              </p:nvSpPr>
              <p:spPr bwMode="auto">
                <a:xfrm>
                  <a:off x="2658" y="2172"/>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24" name="Line 80">
                  <a:extLst>
                    <a:ext uri="{FF2B5EF4-FFF2-40B4-BE49-F238E27FC236}">
                      <a16:creationId xmlns:a16="http://schemas.microsoft.com/office/drawing/2014/main" id="{DDEE1849-F356-DF22-3EC1-1F343C706CFF}"/>
                    </a:ext>
                  </a:extLst>
                </p:cNvPr>
                <p:cNvSpPr>
                  <a:spLocks noChangeShapeType="1"/>
                </p:cNvSpPr>
                <p:nvPr/>
              </p:nvSpPr>
              <p:spPr bwMode="auto">
                <a:xfrm>
                  <a:off x="2844" y="2124"/>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25" name="Line 81">
                  <a:extLst>
                    <a:ext uri="{FF2B5EF4-FFF2-40B4-BE49-F238E27FC236}">
                      <a16:creationId xmlns:a16="http://schemas.microsoft.com/office/drawing/2014/main" id="{EC64C7FB-9F3B-9AD9-C20A-2B73159B241A}"/>
                    </a:ext>
                  </a:extLst>
                </p:cNvPr>
                <p:cNvSpPr>
                  <a:spLocks noChangeShapeType="1"/>
                </p:cNvSpPr>
                <p:nvPr/>
              </p:nvSpPr>
              <p:spPr bwMode="auto">
                <a:xfrm>
                  <a:off x="2796" y="2172"/>
                  <a:ext cx="0" cy="61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sp>
            <p:nvSpPr>
              <p:cNvPr id="50204" name="Text Box 82">
                <a:extLst>
                  <a:ext uri="{FF2B5EF4-FFF2-40B4-BE49-F238E27FC236}">
                    <a16:creationId xmlns:a16="http://schemas.microsoft.com/office/drawing/2014/main" id="{0A53EC92-0693-C04E-2E99-E94301EBBDCF}"/>
                  </a:ext>
                </a:extLst>
              </p:cNvPr>
              <p:cNvSpPr txBox="1">
                <a:spLocks noChangeArrowheads="1"/>
              </p:cNvSpPr>
              <p:nvPr/>
            </p:nvSpPr>
            <p:spPr bwMode="auto">
              <a:xfrm>
                <a:off x="3119" y="3360"/>
                <a:ext cx="271" cy="29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y</a:t>
                </a:r>
              </a:p>
            </p:txBody>
          </p:sp>
          <p:sp>
            <p:nvSpPr>
              <p:cNvPr id="50205" name="Text Box 83">
                <a:extLst>
                  <a:ext uri="{FF2B5EF4-FFF2-40B4-BE49-F238E27FC236}">
                    <a16:creationId xmlns:a16="http://schemas.microsoft.com/office/drawing/2014/main" id="{60FA6FD6-C930-8200-B204-90C2C6F4347B}"/>
                  </a:ext>
                </a:extLst>
              </p:cNvPr>
              <p:cNvSpPr txBox="1">
                <a:spLocks noChangeArrowheads="1"/>
              </p:cNvSpPr>
              <p:nvPr/>
            </p:nvSpPr>
            <p:spPr bwMode="auto">
              <a:xfrm>
                <a:off x="1583" y="3696"/>
                <a:ext cx="278" cy="29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a:t>
                </a:r>
              </a:p>
            </p:txBody>
          </p:sp>
          <p:sp>
            <p:nvSpPr>
              <p:cNvPr id="50206" name="Text Box 84">
                <a:extLst>
                  <a:ext uri="{FF2B5EF4-FFF2-40B4-BE49-F238E27FC236}">
                    <a16:creationId xmlns:a16="http://schemas.microsoft.com/office/drawing/2014/main" id="{F6CB41F3-91B8-53AD-7FEC-82E61611E320}"/>
                  </a:ext>
                </a:extLst>
              </p:cNvPr>
              <p:cNvSpPr txBox="1">
                <a:spLocks noChangeArrowheads="1"/>
              </p:cNvSpPr>
              <p:nvPr/>
            </p:nvSpPr>
            <p:spPr bwMode="auto">
              <a:xfrm>
                <a:off x="2246" y="3853"/>
                <a:ext cx="11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07" name="Text Box 85">
                <a:extLst>
                  <a:ext uri="{FF2B5EF4-FFF2-40B4-BE49-F238E27FC236}">
                    <a16:creationId xmlns:a16="http://schemas.microsoft.com/office/drawing/2014/main" id="{D0534FDF-16C4-0F4D-B050-7FE01A04E384}"/>
                  </a:ext>
                </a:extLst>
              </p:cNvPr>
              <p:cNvSpPr txBox="1">
                <a:spLocks noChangeArrowheads="1"/>
              </p:cNvSpPr>
              <p:nvPr/>
            </p:nvSpPr>
            <p:spPr bwMode="auto">
              <a:xfrm>
                <a:off x="2495" y="3120"/>
                <a:ext cx="335" cy="29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xy</a:t>
                </a:r>
              </a:p>
            </p:txBody>
          </p:sp>
          <p:sp>
            <p:nvSpPr>
              <p:cNvPr id="50208" name="Line 86">
                <a:extLst>
                  <a:ext uri="{FF2B5EF4-FFF2-40B4-BE49-F238E27FC236}">
                    <a16:creationId xmlns:a16="http://schemas.microsoft.com/office/drawing/2014/main" id="{FF14C086-0E46-E058-7130-1BF300DB6C54}"/>
                  </a:ext>
                </a:extLst>
              </p:cNvPr>
              <p:cNvSpPr>
                <a:spLocks noChangeShapeType="1"/>
              </p:cNvSpPr>
              <p:nvPr/>
            </p:nvSpPr>
            <p:spPr bwMode="auto">
              <a:xfrm flipH="1">
                <a:off x="2400" y="3360"/>
                <a:ext cx="144" cy="14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209" name="Line 87">
                <a:extLst>
                  <a:ext uri="{FF2B5EF4-FFF2-40B4-BE49-F238E27FC236}">
                    <a16:creationId xmlns:a16="http://schemas.microsoft.com/office/drawing/2014/main" id="{7A371AEF-179D-1FD1-7A70-B34465CFFB14}"/>
                  </a:ext>
                </a:extLst>
              </p:cNvPr>
              <p:cNvSpPr>
                <a:spLocks noChangeShapeType="1"/>
              </p:cNvSpPr>
              <p:nvPr/>
            </p:nvSpPr>
            <p:spPr bwMode="auto">
              <a:xfrm flipH="1">
                <a:off x="2400" y="3360"/>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grpSp>
      </p:grpSp>
      <p:grpSp>
        <p:nvGrpSpPr>
          <p:cNvPr id="1498201" name="Group 89">
            <a:extLst>
              <a:ext uri="{FF2B5EF4-FFF2-40B4-BE49-F238E27FC236}">
                <a16:creationId xmlns:a16="http://schemas.microsoft.com/office/drawing/2014/main" id="{386D81C9-3C4F-7104-C600-F62EB614069E}"/>
              </a:ext>
            </a:extLst>
          </p:cNvPr>
          <p:cNvGrpSpPr>
            <a:grpSpLocks/>
          </p:cNvGrpSpPr>
          <p:nvPr/>
        </p:nvGrpSpPr>
        <p:grpSpPr bwMode="auto">
          <a:xfrm>
            <a:off x="5943600" y="3770313"/>
            <a:ext cx="2986088" cy="2670175"/>
            <a:chOff x="3744" y="2251"/>
            <a:chExt cx="1881" cy="1682"/>
          </a:xfrm>
        </p:grpSpPr>
        <p:sp>
          <p:nvSpPr>
            <p:cNvPr id="50188" name="Text Box 90">
              <a:extLst>
                <a:ext uri="{FF2B5EF4-FFF2-40B4-BE49-F238E27FC236}">
                  <a16:creationId xmlns:a16="http://schemas.microsoft.com/office/drawing/2014/main" id="{71B8AE33-2373-5C9C-F879-D1C58B06B0F6}"/>
                </a:ext>
              </a:extLst>
            </p:cNvPr>
            <p:cNvSpPr txBox="1">
              <a:spLocks noChangeArrowheads="1"/>
            </p:cNvSpPr>
            <p:nvPr/>
          </p:nvSpPr>
          <p:spPr bwMode="auto">
            <a:xfrm>
              <a:off x="5255" y="3626"/>
              <a:ext cx="370"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p>
          </p:txBody>
        </p:sp>
        <p:sp>
          <p:nvSpPr>
            <p:cNvPr id="50189" name="Line 91">
              <a:extLst>
                <a:ext uri="{FF2B5EF4-FFF2-40B4-BE49-F238E27FC236}">
                  <a16:creationId xmlns:a16="http://schemas.microsoft.com/office/drawing/2014/main" id="{E7508EE8-F5AF-1C14-976D-7D9EBFB85016}"/>
                </a:ext>
              </a:extLst>
            </p:cNvPr>
            <p:cNvSpPr>
              <a:spLocks noChangeShapeType="1"/>
            </p:cNvSpPr>
            <p:nvPr/>
          </p:nvSpPr>
          <p:spPr bwMode="auto">
            <a:xfrm>
              <a:off x="3753" y="2419"/>
              <a:ext cx="0" cy="1224"/>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90" name="Line 92">
              <a:extLst>
                <a:ext uri="{FF2B5EF4-FFF2-40B4-BE49-F238E27FC236}">
                  <a16:creationId xmlns:a16="http://schemas.microsoft.com/office/drawing/2014/main" id="{BBAA190B-C5FD-A1C7-5254-EDB4AD0EC2BF}"/>
                </a:ext>
              </a:extLst>
            </p:cNvPr>
            <p:cNvSpPr>
              <a:spLocks noChangeShapeType="1"/>
            </p:cNvSpPr>
            <p:nvPr/>
          </p:nvSpPr>
          <p:spPr bwMode="auto">
            <a:xfrm flipV="1">
              <a:off x="3744" y="3632"/>
              <a:ext cx="1782" cy="1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91" name="Text Box 93">
              <a:extLst>
                <a:ext uri="{FF2B5EF4-FFF2-40B4-BE49-F238E27FC236}">
                  <a16:creationId xmlns:a16="http://schemas.microsoft.com/office/drawing/2014/main" id="{524C96C5-309D-CA93-06A6-99B1EB1E8D09}"/>
                </a:ext>
              </a:extLst>
            </p:cNvPr>
            <p:cNvSpPr txBox="1">
              <a:spLocks noChangeArrowheads="1"/>
            </p:cNvSpPr>
            <p:nvPr/>
          </p:nvSpPr>
          <p:spPr bwMode="auto">
            <a:xfrm>
              <a:off x="3761" y="2251"/>
              <a:ext cx="453" cy="25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g </a:t>
              </a:r>
              <a:r>
                <a:rPr kumimoji="1" lang="en-US" altLang="zh-CN" sz="2000" b="1" i="1">
                  <a:latin typeface="Times New Roman" panose="02020603050405020304" pitchFamily="18" charset="0"/>
                  <a:ea typeface="微软雅黑" panose="020B0503020204020204" pitchFamily="34" charset="-122"/>
                  <a:cs typeface="Times New Roman" panose="02020603050405020304" pitchFamily="18" charset="0"/>
                </a:rPr>
                <a:t>(E)</a:t>
              </a:r>
            </a:p>
          </p:txBody>
        </p:sp>
        <p:sp>
          <p:nvSpPr>
            <p:cNvPr id="50192" name="Line 94">
              <a:extLst>
                <a:ext uri="{FF2B5EF4-FFF2-40B4-BE49-F238E27FC236}">
                  <a16:creationId xmlns:a16="http://schemas.microsoft.com/office/drawing/2014/main" id="{1C29440A-1505-352C-609A-E909A054ABD7}"/>
                </a:ext>
              </a:extLst>
            </p:cNvPr>
            <p:cNvSpPr>
              <a:spLocks noChangeShapeType="1"/>
            </p:cNvSpPr>
            <p:nvPr/>
          </p:nvSpPr>
          <p:spPr bwMode="auto">
            <a:xfrm flipV="1">
              <a:off x="4008" y="3615"/>
              <a:ext cx="44" cy="1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93" name="Line 95">
              <a:extLst>
                <a:ext uri="{FF2B5EF4-FFF2-40B4-BE49-F238E27FC236}">
                  <a16:creationId xmlns:a16="http://schemas.microsoft.com/office/drawing/2014/main" id="{83F79312-F8B5-CF46-4FDC-6755C034CF37}"/>
                </a:ext>
              </a:extLst>
            </p:cNvPr>
            <p:cNvSpPr>
              <a:spLocks noChangeShapeType="1"/>
            </p:cNvSpPr>
            <p:nvPr/>
          </p:nvSpPr>
          <p:spPr bwMode="auto">
            <a:xfrm>
              <a:off x="4150" y="3360"/>
              <a:ext cx="0" cy="294"/>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94" name="Line 96">
              <a:extLst>
                <a:ext uri="{FF2B5EF4-FFF2-40B4-BE49-F238E27FC236}">
                  <a16:creationId xmlns:a16="http://schemas.microsoft.com/office/drawing/2014/main" id="{F0C73053-0F10-C453-769E-2554B3B1C2E7}"/>
                </a:ext>
              </a:extLst>
            </p:cNvPr>
            <p:cNvSpPr>
              <a:spLocks noChangeShapeType="1"/>
            </p:cNvSpPr>
            <p:nvPr/>
          </p:nvSpPr>
          <p:spPr bwMode="auto">
            <a:xfrm flipH="1">
              <a:off x="4740" y="3158"/>
              <a:ext cx="0" cy="461"/>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0195" name="Text Box 97">
              <a:extLst>
                <a:ext uri="{FF2B5EF4-FFF2-40B4-BE49-F238E27FC236}">
                  <a16:creationId xmlns:a16="http://schemas.microsoft.com/office/drawing/2014/main" id="{F96E7A8E-D856-1AEC-5C36-35EE4C1FFEA7}"/>
                </a:ext>
              </a:extLst>
            </p:cNvPr>
            <p:cNvSpPr txBox="1">
              <a:spLocks noChangeArrowheads="1"/>
            </p:cNvSpPr>
            <p:nvPr/>
          </p:nvSpPr>
          <p:spPr bwMode="auto">
            <a:xfrm>
              <a:off x="3923" y="3615"/>
              <a:ext cx="472"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50196" name="Text Box 98">
              <a:extLst>
                <a:ext uri="{FF2B5EF4-FFF2-40B4-BE49-F238E27FC236}">
                  <a16:creationId xmlns:a16="http://schemas.microsoft.com/office/drawing/2014/main" id="{1EE03B0D-AA2F-8015-DFE0-7677B9181FEA}"/>
                </a:ext>
              </a:extLst>
            </p:cNvPr>
            <p:cNvSpPr txBox="1">
              <a:spLocks noChangeArrowheads="1"/>
            </p:cNvSpPr>
            <p:nvPr/>
          </p:nvSpPr>
          <p:spPr bwMode="auto">
            <a:xfrm>
              <a:off x="4513" y="3642"/>
              <a:ext cx="471" cy="29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50197" name="Freeform 99" descr="宽下对角线">
              <a:extLst>
                <a:ext uri="{FF2B5EF4-FFF2-40B4-BE49-F238E27FC236}">
                  <a16:creationId xmlns:a16="http://schemas.microsoft.com/office/drawing/2014/main" id="{CC9960F4-D31C-129C-7DC7-E47DA3063241}"/>
                </a:ext>
              </a:extLst>
            </p:cNvPr>
            <p:cNvSpPr>
              <a:spLocks/>
            </p:cNvSpPr>
            <p:nvPr/>
          </p:nvSpPr>
          <p:spPr bwMode="auto">
            <a:xfrm>
              <a:off x="4150" y="3339"/>
              <a:ext cx="1134" cy="273"/>
            </a:xfrm>
            <a:custGeom>
              <a:avLst/>
              <a:gdLst>
                <a:gd name="T0" fmla="*/ 0 w 1134"/>
                <a:gd name="T1" fmla="*/ 273 h 273"/>
                <a:gd name="T2" fmla="*/ 0 w 1134"/>
                <a:gd name="T3" fmla="*/ 0 h 273"/>
                <a:gd name="T4" fmla="*/ 1134 w 1134"/>
                <a:gd name="T5" fmla="*/ 0 h 273"/>
                <a:gd name="T6" fmla="*/ 0 60000 65536"/>
                <a:gd name="T7" fmla="*/ 0 60000 65536"/>
                <a:gd name="T8" fmla="*/ 0 60000 65536"/>
              </a:gdLst>
              <a:ahLst/>
              <a:cxnLst>
                <a:cxn ang="T6">
                  <a:pos x="T0" y="T1"/>
                </a:cxn>
                <a:cxn ang="T7">
                  <a:pos x="T2" y="T3"/>
                </a:cxn>
                <a:cxn ang="T8">
                  <a:pos x="T4" y="T5"/>
                </a:cxn>
              </a:cxnLst>
              <a:rect l="0" t="0" r="r" b="b"/>
              <a:pathLst>
                <a:path w="1134" h="273">
                  <a:moveTo>
                    <a:pt x="0" y="273"/>
                  </a:moveTo>
                  <a:lnTo>
                    <a:pt x="0" y="0"/>
                  </a:lnTo>
                  <a:lnTo>
                    <a:pt x="1134" y="0"/>
                  </a:lnTo>
                </a:path>
              </a:pathLst>
            </a:cu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198" name="Freeform 100">
              <a:extLst>
                <a:ext uri="{FF2B5EF4-FFF2-40B4-BE49-F238E27FC236}">
                  <a16:creationId xmlns:a16="http://schemas.microsoft.com/office/drawing/2014/main" id="{C33E92AE-ED8B-A043-E456-7AAA5DBB1829}"/>
                </a:ext>
              </a:extLst>
            </p:cNvPr>
            <p:cNvSpPr>
              <a:spLocks/>
            </p:cNvSpPr>
            <p:nvPr/>
          </p:nvSpPr>
          <p:spPr bwMode="auto">
            <a:xfrm>
              <a:off x="4740" y="3066"/>
              <a:ext cx="544" cy="273"/>
            </a:xfrm>
            <a:custGeom>
              <a:avLst/>
              <a:gdLst>
                <a:gd name="T0" fmla="*/ 0 w 1134"/>
                <a:gd name="T1" fmla="*/ 273 h 273"/>
                <a:gd name="T2" fmla="*/ 0 w 1134"/>
                <a:gd name="T3" fmla="*/ 0 h 273"/>
                <a:gd name="T4" fmla="*/ 0 w 1134"/>
                <a:gd name="T5" fmla="*/ 0 h 273"/>
                <a:gd name="T6" fmla="*/ 0 60000 65536"/>
                <a:gd name="T7" fmla="*/ 0 60000 65536"/>
                <a:gd name="T8" fmla="*/ 0 60000 65536"/>
              </a:gdLst>
              <a:ahLst/>
              <a:cxnLst>
                <a:cxn ang="T6">
                  <a:pos x="T0" y="T1"/>
                </a:cxn>
                <a:cxn ang="T7">
                  <a:pos x="T2" y="T3"/>
                </a:cxn>
                <a:cxn ang="T8">
                  <a:pos x="T4" y="T5"/>
                </a:cxn>
              </a:cxnLst>
              <a:rect l="0" t="0" r="r" b="b"/>
              <a:pathLst>
                <a:path w="1134" h="273">
                  <a:moveTo>
                    <a:pt x="0" y="273"/>
                  </a:moveTo>
                  <a:lnTo>
                    <a:pt x="0" y="0"/>
                  </a:lnTo>
                  <a:lnTo>
                    <a:pt x="1134" y="0"/>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0199" name="Rectangle 101" descr="宽下对角线">
              <a:extLst>
                <a:ext uri="{FF2B5EF4-FFF2-40B4-BE49-F238E27FC236}">
                  <a16:creationId xmlns:a16="http://schemas.microsoft.com/office/drawing/2014/main" id="{088E41EC-97DC-DD9F-1E74-0B35FAD718E3}"/>
                </a:ext>
              </a:extLst>
            </p:cNvPr>
            <p:cNvSpPr>
              <a:spLocks noChangeArrowheads="1"/>
            </p:cNvSpPr>
            <p:nvPr/>
          </p:nvSpPr>
          <p:spPr bwMode="auto">
            <a:xfrm>
              <a:off x="4157" y="3345"/>
              <a:ext cx="1127" cy="277"/>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200" name="Rectangle 102" descr="宽下对角线">
              <a:extLst>
                <a:ext uri="{FF2B5EF4-FFF2-40B4-BE49-F238E27FC236}">
                  <a16:creationId xmlns:a16="http://schemas.microsoft.com/office/drawing/2014/main" id="{A04D5939-A3A1-7FA9-9C69-0FFA083E6D9B}"/>
                </a:ext>
              </a:extLst>
            </p:cNvPr>
            <p:cNvSpPr>
              <a:spLocks noChangeArrowheads="1"/>
            </p:cNvSpPr>
            <p:nvPr/>
          </p:nvSpPr>
          <p:spPr bwMode="auto">
            <a:xfrm>
              <a:off x="4749" y="3076"/>
              <a:ext cx="544" cy="263"/>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0184" name="Rectangle 104">
            <a:extLst>
              <a:ext uri="{FF2B5EF4-FFF2-40B4-BE49-F238E27FC236}">
                <a16:creationId xmlns:a16="http://schemas.microsoft.com/office/drawing/2014/main" id="{50A22D28-54C4-14C8-5F18-369C1F9D5223}"/>
              </a:ext>
            </a:extLst>
          </p:cNvPr>
          <p:cNvSpPr>
            <a:spLocks noChangeArrowheads="1"/>
          </p:cNvSpPr>
          <p:nvPr/>
        </p:nvSpPr>
        <p:spPr bwMode="auto">
          <a:xfrm>
            <a:off x="158750" y="5162550"/>
            <a:ext cx="23749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空间点阵密度</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51209" name="Object 4">
            <a:extLst>
              <a:ext uri="{FF2B5EF4-FFF2-40B4-BE49-F238E27FC236}">
                <a16:creationId xmlns:a16="http://schemas.microsoft.com/office/drawing/2014/main" id="{65E4A41F-7F7A-8CA0-3015-E1673EBAF793}"/>
              </a:ext>
            </a:extLst>
          </p:cNvPr>
          <p:cNvGraphicFramePr>
            <a:graphicFrameLocks noChangeAspect="1"/>
          </p:cNvGraphicFramePr>
          <p:nvPr/>
        </p:nvGraphicFramePr>
        <p:xfrm>
          <a:off x="903288" y="5581650"/>
          <a:ext cx="879475" cy="942975"/>
        </p:xfrm>
        <a:graphic>
          <a:graphicData uri="http://schemas.openxmlformats.org/presentationml/2006/ole">
            <mc:AlternateContent xmlns:mc="http://schemas.openxmlformats.org/markup-compatibility/2006">
              <mc:Choice xmlns:v="urn:schemas-microsoft-com:vml" Requires="v">
                <p:oleObj name="Equation" r:id="rId3" imgW="431613" imgH="469696" progId="Equation.DSMT4">
                  <p:embed/>
                </p:oleObj>
              </mc:Choice>
              <mc:Fallback>
                <p:oleObj name="Equation" r:id="rId3" imgW="431613" imgH="469696"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288" y="5581650"/>
                        <a:ext cx="879475"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6" name="灯片编号占位符 3">
            <a:extLst>
              <a:ext uri="{FF2B5EF4-FFF2-40B4-BE49-F238E27FC236}">
                <a16:creationId xmlns:a16="http://schemas.microsoft.com/office/drawing/2014/main" id="{0560CB7E-FE81-1C2F-A804-EDC53AC39C45}"/>
              </a:ext>
            </a:extLst>
          </p:cNvPr>
          <p:cNvSpPr>
            <a:spLocks noGrp="1"/>
          </p:cNvSpPr>
          <p:nvPr>
            <p:ph type="sldNum" sz="quarter" idx="12"/>
          </p:nvPr>
        </p:nvSpPr>
        <p:spPr bwMode="auto">
          <a:xfrm>
            <a:off x="6553200" y="651986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447C2E8-E6DC-4D5C-815C-FB29E48000A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0187" name="对象 5">
            <a:extLst>
              <a:ext uri="{FF2B5EF4-FFF2-40B4-BE49-F238E27FC236}">
                <a16:creationId xmlns:a16="http://schemas.microsoft.com/office/drawing/2014/main" id="{8E1A09F2-CF78-7DAB-F328-4816435CB8CA}"/>
              </a:ext>
            </a:extLst>
          </p:cNvPr>
          <p:cNvGraphicFramePr>
            <a:graphicFrameLocks noChangeAspect="1"/>
          </p:cNvGraphicFramePr>
          <p:nvPr/>
        </p:nvGraphicFramePr>
        <p:xfrm>
          <a:off x="5219700" y="909638"/>
          <a:ext cx="4130675" cy="2879725"/>
        </p:xfrm>
        <a:graphic>
          <a:graphicData uri="http://schemas.openxmlformats.org/presentationml/2006/ole">
            <mc:AlternateContent xmlns:mc="http://schemas.openxmlformats.org/markup-compatibility/2006">
              <mc:Choice xmlns:v="urn:schemas-microsoft-com:vml" Requires="v">
                <p:oleObj name="Graph" r:id="rId5" imgW="4131869" imgH="2879750" progId="Origin50.Graph">
                  <p:embed/>
                </p:oleObj>
              </mc:Choice>
              <mc:Fallback>
                <p:oleObj name="Graph" r:id="rId5" imgW="4131869" imgH="2879750" progId="Origin50.Graph">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909638"/>
                        <a:ext cx="4130675"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9"/>
                                        </p:tgtEl>
                                        <p:attrNameLst>
                                          <p:attrName>style.visibility</p:attrName>
                                        </p:attrNameLst>
                                      </p:cBhvr>
                                      <p:to>
                                        <p:strVal val="visible"/>
                                      </p:to>
                                    </p:set>
                                    <p:anim calcmode="lin" valueType="num">
                                      <p:cBhvr additive="base">
                                        <p:cTn id="7" dur="500" fill="hold"/>
                                        <p:tgtEl>
                                          <p:spTgt spid="51209"/>
                                        </p:tgtEl>
                                        <p:attrNameLst>
                                          <p:attrName>ppt_x</p:attrName>
                                        </p:attrNameLst>
                                      </p:cBhvr>
                                      <p:tavLst>
                                        <p:tav tm="0">
                                          <p:val>
                                            <p:strVal val="#ppt_x"/>
                                          </p:val>
                                        </p:tav>
                                        <p:tav tm="100000">
                                          <p:val>
                                            <p:strVal val="#ppt_x"/>
                                          </p:val>
                                        </p:tav>
                                      </p:tavLst>
                                    </p:anim>
                                    <p:anim calcmode="lin" valueType="num">
                                      <p:cBhvr additive="base">
                                        <p:cTn id="8" dur="500" fill="hold"/>
                                        <p:tgtEl>
                                          <p:spTgt spid="5120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498201"/>
                                        </p:tgtEl>
                                        <p:attrNameLst>
                                          <p:attrName>style.visibility</p:attrName>
                                        </p:attrNameLst>
                                      </p:cBhvr>
                                      <p:to>
                                        <p:strVal val="visible"/>
                                      </p:to>
                                    </p:set>
                                    <p:animEffect transition="in" filter="dissolve">
                                      <p:cBhvr>
                                        <p:cTn id="13" dur="500"/>
                                        <p:tgtEl>
                                          <p:spTgt spid="1498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a:extLst>
              <a:ext uri="{FF2B5EF4-FFF2-40B4-BE49-F238E27FC236}">
                <a16:creationId xmlns:a16="http://schemas.microsoft.com/office/drawing/2014/main" id="{F861272D-6345-17DD-651C-75B04F09649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0A2BA26-1AEC-467D-A8F3-859A6B9237A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1203" name="Rectangle 2">
            <a:extLst>
              <a:ext uri="{FF2B5EF4-FFF2-40B4-BE49-F238E27FC236}">
                <a16:creationId xmlns:a16="http://schemas.microsoft.com/office/drawing/2014/main" id="{446F8F74-357E-3346-4368-A65411DC7898}"/>
              </a:ext>
            </a:extLst>
          </p:cNvPr>
          <p:cNvSpPr>
            <a:spLocks noGrp="1" noRot="1"/>
          </p:cNvSpPr>
          <p:nvPr>
            <p:ph type="title"/>
          </p:nvPr>
        </p:nvSpPr>
        <p:spPr/>
        <p:txBody>
          <a:bodyPr/>
          <a:lstStyle/>
          <a:p>
            <a:pPr eaLnBrk="1" hangingPunct="1"/>
            <a:r>
              <a:rPr lang="zh-CN" altLang="en-US" b="1">
                <a:solidFill>
                  <a:srgbClr val="7030A0"/>
                </a:solidFill>
                <a:latin typeface="Times New Roman" panose="02020603050405020304" pitchFamily="18" charset="0"/>
                <a:cs typeface="Times New Roman" panose="02020603050405020304" pitchFamily="18" charset="0"/>
              </a:rPr>
              <a:t>目录</a:t>
            </a:r>
          </a:p>
        </p:txBody>
      </p:sp>
      <p:sp>
        <p:nvSpPr>
          <p:cNvPr id="51204" name="Rectangle 3">
            <a:extLst>
              <a:ext uri="{FF2B5EF4-FFF2-40B4-BE49-F238E27FC236}">
                <a16:creationId xmlns:a16="http://schemas.microsoft.com/office/drawing/2014/main" id="{C1702579-6DED-0C6E-7717-6DC1BF079337}"/>
              </a:ext>
            </a:extLst>
          </p:cNvPr>
          <p:cNvSpPr>
            <a:spLocks noGrp="1" noRot="1"/>
          </p:cNvSpPr>
          <p:nvPr>
            <p:ph type="body" idx="1"/>
          </p:nvPr>
        </p:nvSpPr>
        <p:spPr>
          <a:xfrm>
            <a:off x="0" y="1268413"/>
            <a:ext cx="9144000" cy="4525962"/>
          </a:xfrm>
        </p:spPr>
        <p:txBody>
          <a:bodyPr/>
          <a:lstStyle/>
          <a:p>
            <a:pPr eaLnBrk="1" hangingPunct="1">
              <a:lnSpc>
                <a:spcPct val="90000"/>
              </a:lnSpc>
            </a:pPr>
            <a:r>
              <a:rPr lang="en-US" altLang="zh-CN" b="1">
                <a:ea typeface="微软雅黑" panose="020B0503020204020204" pitchFamily="34" charset="-122"/>
              </a:rPr>
              <a:t>3.1</a:t>
            </a:r>
            <a:r>
              <a:rPr lang="zh-CN" altLang="en-US" b="1">
                <a:ea typeface="微软雅黑" panose="020B0503020204020204" pitchFamily="34" charset="-122"/>
              </a:rPr>
              <a:t> 固体电子论的发展</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德鲁德经典电子气理论</a:t>
            </a:r>
            <a:endParaRPr lang="en-US" altLang="zh-CN" b="1">
              <a:ea typeface="微软雅黑" panose="020B0503020204020204" pitchFamily="34" charset="-122"/>
            </a:endParaRPr>
          </a:p>
          <a:p>
            <a:pPr eaLnBrk="1" hangingPunct="1">
              <a:lnSpc>
                <a:spcPct val="90000"/>
              </a:lnSpc>
            </a:pPr>
            <a:r>
              <a:rPr lang="en-US" altLang="zh-CN" b="1">
                <a:ea typeface="微软雅黑" panose="020B0503020204020204" pitchFamily="34" charset="-122"/>
              </a:rPr>
              <a:t>3.2 </a:t>
            </a:r>
            <a:r>
              <a:rPr lang="zh-CN" altLang="en-US" b="1">
                <a:solidFill>
                  <a:srgbClr val="FF0000"/>
                </a:solidFill>
                <a:ea typeface="微软雅黑" panose="020B0503020204020204" pitchFamily="34" charset="-122"/>
              </a:rPr>
              <a:t>索末菲自由电子论（金属电子论</a:t>
            </a:r>
            <a:endParaRPr lang="en-US" altLang="zh-CN" sz="2800" b="1">
              <a:solidFill>
                <a:srgbClr val="FF0000"/>
              </a:solidFill>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自由空间中的电子波函数和</a:t>
            </a:r>
            <a:r>
              <a:rPr lang="en-US" altLang="zh-CN" b="1" i="1">
                <a:ea typeface="微软雅黑" panose="020B0503020204020204" pitchFamily="34" charset="-122"/>
              </a:rPr>
              <a:t>E</a:t>
            </a:r>
            <a:r>
              <a:rPr lang="en-US" altLang="zh-CN" b="1">
                <a:ea typeface="微软雅黑" panose="020B0503020204020204" pitchFamily="34" charset="-122"/>
              </a:rPr>
              <a:t>-</a:t>
            </a:r>
            <a:r>
              <a:rPr lang="en-US" altLang="zh-CN" b="1" i="1">
                <a:ea typeface="微软雅黑" panose="020B0503020204020204" pitchFamily="34" charset="-122"/>
              </a:rPr>
              <a:t>k</a:t>
            </a:r>
            <a:r>
              <a:rPr lang="zh-CN" altLang="en-US" b="1">
                <a:ea typeface="微软雅黑" panose="020B0503020204020204" pitchFamily="34" charset="-122"/>
              </a:rPr>
              <a:t>关系</a:t>
            </a:r>
            <a:endParaRPr lang="en-US" altLang="zh-CN" b="1">
              <a:ea typeface="微软雅黑" panose="020B0503020204020204" pitchFamily="34" charset="-122"/>
            </a:endParaRPr>
          </a:p>
          <a:p>
            <a:pPr lvl="1" eaLnBrk="1" hangingPunct="1">
              <a:lnSpc>
                <a:spcPct val="90000"/>
              </a:lnSpc>
            </a:pPr>
            <a:r>
              <a:rPr lang="zh-CN" altLang="en-US" b="1">
                <a:solidFill>
                  <a:srgbClr val="FF0000"/>
                </a:solidFill>
                <a:ea typeface="微软雅黑" panose="020B0503020204020204" pitchFamily="34" charset="-122"/>
              </a:rPr>
              <a:t>有限晶体中的电子波函数和</a:t>
            </a:r>
            <a:r>
              <a:rPr lang="en-US" altLang="zh-CN" b="1" i="1">
                <a:solidFill>
                  <a:srgbClr val="FF0000"/>
                </a:solidFill>
                <a:ea typeface="微软雅黑" panose="020B0503020204020204" pitchFamily="34" charset="-122"/>
              </a:rPr>
              <a:t>E-k</a:t>
            </a:r>
            <a:r>
              <a:rPr lang="zh-CN" altLang="en-US" b="1">
                <a:solidFill>
                  <a:srgbClr val="FF0000"/>
                </a:solidFill>
                <a:ea typeface="微软雅黑" panose="020B0503020204020204" pitchFamily="34" charset="-122"/>
              </a:rPr>
              <a:t>关系</a:t>
            </a:r>
            <a:endParaRPr lang="en-US" altLang="zh-CN" b="1">
              <a:solidFill>
                <a:srgbClr val="FF0000"/>
              </a:solidFill>
              <a:ea typeface="微软雅黑" panose="020B0503020204020204" pitchFamily="34" charset="-122"/>
            </a:endParaRPr>
          </a:p>
          <a:p>
            <a:pPr lvl="2" eaLnBrk="1" hangingPunct="1">
              <a:lnSpc>
                <a:spcPct val="90000"/>
              </a:lnSpc>
            </a:pPr>
            <a:r>
              <a:rPr lang="zh-CN" altLang="en-US" b="1">
                <a:ea typeface="微软雅黑" panose="020B0503020204020204" pitchFamily="34" charset="-122"/>
              </a:rPr>
              <a:t>周期性边界条件和态密度</a:t>
            </a:r>
            <a:endParaRPr lang="en-US" altLang="zh-CN" b="1">
              <a:ea typeface="微软雅黑" panose="020B0503020204020204" pitchFamily="34" charset="-122"/>
            </a:endParaRPr>
          </a:p>
          <a:p>
            <a:pPr lvl="2" eaLnBrk="1" hangingPunct="1">
              <a:lnSpc>
                <a:spcPct val="90000"/>
              </a:lnSpc>
            </a:pPr>
            <a:r>
              <a:rPr lang="zh-CN" altLang="en-US" b="1">
                <a:solidFill>
                  <a:srgbClr val="FF0000"/>
                </a:solidFill>
                <a:ea typeface="微软雅黑" panose="020B0503020204020204" pitchFamily="34" charset="-122"/>
              </a:rPr>
              <a:t>费米球与费米分布</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b="1">
                <a:solidFill>
                  <a:srgbClr val="0000FF"/>
                </a:solidFill>
                <a:latin typeface="微软雅黑" panose="020B0503020204020204" pitchFamily="34" charset="-122"/>
                <a:ea typeface="微软雅黑" panose="020B0503020204020204" pitchFamily="34" charset="-122"/>
                <a:cs typeface="Arial" panose="020B0604020202020204" pitchFamily="34" charset="0"/>
              </a:rPr>
              <a:t>P71-73</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b="1">
              <a:solidFill>
                <a:srgbClr val="FF0000"/>
              </a:solidFill>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自由电子模型的局限性</a:t>
            </a:r>
          </a:p>
          <a:p>
            <a:pPr eaLnBrk="1" hangingPunct="1">
              <a:lnSpc>
                <a:spcPct val="90000"/>
              </a:lnSpc>
            </a:pPr>
            <a:r>
              <a:rPr lang="en-US" altLang="zh-CN" b="1">
                <a:ea typeface="微软雅黑" panose="020B0503020204020204" pitchFamily="34" charset="-122"/>
              </a:rPr>
              <a:t>3.3 </a:t>
            </a:r>
            <a:r>
              <a:rPr lang="zh-CN" altLang="en-US" b="1">
                <a:ea typeface="微软雅黑" panose="020B0503020204020204" pitchFamily="34" charset="-122"/>
              </a:rPr>
              <a:t>布洛赫能带理论（周期性势场中的电子运动）</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布洛赫定理</a:t>
            </a:r>
            <a:endParaRPr lang="en-US" altLang="zh-CN" b="1">
              <a:ea typeface="微软雅黑" panose="020B0503020204020204" pitchFamily="34" charset="-122"/>
            </a:endParaRPr>
          </a:p>
          <a:p>
            <a:pPr lvl="1" eaLnBrk="1" hangingPunct="1">
              <a:lnSpc>
                <a:spcPct val="90000"/>
              </a:lnSpc>
            </a:pPr>
            <a:r>
              <a:rPr lang="zh-CN" altLang="en-US" b="1">
                <a:ea typeface="微软雅黑" panose="020B0503020204020204" pitchFamily="34" charset="-122"/>
              </a:rPr>
              <a:t>能带理论</a:t>
            </a:r>
          </a:p>
          <a:p>
            <a:pPr eaLnBrk="1" hangingPunct="1">
              <a:lnSpc>
                <a:spcPct val="90000"/>
              </a:lnSpc>
            </a:pPr>
            <a:endParaRPr lang="en-US" altLang="zh-CN" b="1">
              <a:solidFill>
                <a:srgbClr val="000000"/>
              </a:solidFill>
              <a:ea typeface="微软雅黑" panose="020B0503020204020204" pitchFamily="34"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75E4EDCC-02A2-4763-56AF-63169292FA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CD81E0D-EEFB-4A06-AB09-2AE9B39BA48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227" name="Rectangle 2">
            <a:extLst>
              <a:ext uri="{FF2B5EF4-FFF2-40B4-BE49-F238E27FC236}">
                <a16:creationId xmlns:a16="http://schemas.microsoft.com/office/drawing/2014/main" id="{ED6CE9F7-DC15-F0A9-145C-30BDD93E094B}"/>
              </a:ext>
            </a:extLst>
          </p:cNvPr>
          <p:cNvSpPr>
            <a:spLocks noGrp="1" noRot="1"/>
          </p:cNvSpPr>
          <p:nvPr>
            <p:ph type="title"/>
          </p:nvPr>
        </p:nvSpPr>
        <p:spPr/>
        <p:txBody>
          <a:bodyPr/>
          <a:lstStyle/>
          <a:p>
            <a:pPr eaLnBrk="1" hangingPunct="1"/>
            <a:r>
              <a:rPr lang="zh-CN" altLang="en-US" b="1">
                <a:solidFill>
                  <a:srgbClr val="7030A0"/>
                </a:solidFill>
                <a:latin typeface="Times New Roman" panose="02020603050405020304" pitchFamily="18" charset="0"/>
                <a:cs typeface="Times New Roman" panose="02020603050405020304" pitchFamily="18" charset="0"/>
              </a:rPr>
              <a:t>费米</a:t>
            </a:r>
            <a:r>
              <a:rPr lang="en-US" altLang="zh-CN" b="1">
                <a:solidFill>
                  <a:srgbClr val="7030A0"/>
                </a:solidFill>
                <a:latin typeface="Times New Roman" panose="02020603050405020304" pitchFamily="18" charset="0"/>
                <a:cs typeface="Times New Roman" panose="02020603050405020304" pitchFamily="18" charset="0"/>
              </a:rPr>
              <a:t>-</a:t>
            </a:r>
            <a:r>
              <a:rPr lang="zh-CN" altLang="en-US" b="1">
                <a:solidFill>
                  <a:srgbClr val="7030A0"/>
                </a:solidFill>
                <a:latin typeface="Times New Roman" panose="02020603050405020304" pitchFamily="18" charset="0"/>
                <a:cs typeface="Times New Roman" panose="02020603050405020304" pitchFamily="18" charset="0"/>
              </a:rPr>
              <a:t>狄拉克分布函数</a:t>
            </a:r>
          </a:p>
        </p:txBody>
      </p:sp>
      <p:sp>
        <p:nvSpPr>
          <p:cNvPr id="52228" name="Rectangle 3">
            <a:extLst>
              <a:ext uri="{FF2B5EF4-FFF2-40B4-BE49-F238E27FC236}">
                <a16:creationId xmlns:a16="http://schemas.microsoft.com/office/drawing/2014/main" id="{6C67A854-B137-B00C-133F-F55F439EC4C9}"/>
              </a:ext>
            </a:extLst>
          </p:cNvPr>
          <p:cNvSpPr>
            <a:spLocks noGrp="1" noRot="1"/>
          </p:cNvSpPr>
          <p:nvPr>
            <p:ph type="body" idx="1"/>
          </p:nvPr>
        </p:nvSpPr>
        <p:spPr>
          <a:xfrm>
            <a:off x="457200" y="1341438"/>
            <a:ext cx="8229600" cy="3124200"/>
          </a:xfrm>
        </p:spPr>
        <p:txBody>
          <a:bodyPr/>
          <a:lstStyle/>
          <a:p>
            <a:pPr eaLnBrk="1" hangingPunct="1"/>
            <a:r>
              <a:rPr lang="zh-CN" altLang="en-US" sz="2800" b="1">
                <a:ea typeface="微软雅黑" panose="020B0503020204020204" pitchFamily="34" charset="-122"/>
              </a:rPr>
              <a:t>状态密度只是给出了每个能级</a:t>
            </a:r>
            <a:r>
              <a:rPr lang="en-US" altLang="zh-CN" sz="2800" b="1" i="1">
                <a:ea typeface="微软雅黑" panose="020B0503020204020204" pitchFamily="34" charset="-122"/>
              </a:rPr>
              <a:t>E</a:t>
            </a:r>
            <a:r>
              <a:rPr lang="en-US" altLang="zh-CN" sz="2800" b="1" i="1" baseline="-25000">
                <a:ea typeface="微软雅黑" panose="020B0503020204020204" pitchFamily="34" charset="-122"/>
              </a:rPr>
              <a:t>i</a:t>
            </a:r>
            <a:r>
              <a:rPr lang="zh-CN" altLang="en-US" sz="2800" b="1">
                <a:ea typeface="微软雅黑" panose="020B0503020204020204" pitchFamily="34" charset="-122"/>
              </a:rPr>
              <a:t>处能够容纳的状态数。</a:t>
            </a:r>
            <a:endParaRPr lang="en-US" altLang="zh-CN" sz="2800" b="1">
              <a:ea typeface="微软雅黑" panose="020B0503020204020204" pitchFamily="34" charset="-122"/>
            </a:endParaRPr>
          </a:p>
          <a:p>
            <a:pPr eaLnBrk="1" hangingPunct="1"/>
            <a:r>
              <a:rPr lang="zh-CN" altLang="en-US" sz="2800" b="1">
                <a:ea typeface="微软雅黑" panose="020B0503020204020204" pitchFamily="34" charset="-122"/>
              </a:rPr>
              <a:t>每个能级</a:t>
            </a:r>
            <a:r>
              <a:rPr lang="en-US" altLang="zh-CN" sz="2800" b="1" i="1">
                <a:ea typeface="微软雅黑" panose="020B0503020204020204" pitchFamily="34" charset="-122"/>
              </a:rPr>
              <a:t>E</a:t>
            </a:r>
            <a:r>
              <a:rPr lang="en-US" altLang="zh-CN" sz="2800" b="1" i="1" baseline="-25000">
                <a:ea typeface="微软雅黑" panose="020B0503020204020204" pitchFamily="34" charset="-122"/>
              </a:rPr>
              <a:t>i</a:t>
            </a:r>
            <a:r>
              <a:rPr lang="zh-CN" altLang="en-US" sz="2800" b="1">
                <a:ea typeface="微软雅黑" panose="020B0503020204020204" pitchFamily="34" charset="-122"/>
              </a:rPr>
              <a:t>上实际有多少电子还取决于电子在每个能级上占据的几率以及总的电子数</a:t>
            </a:r>
            <a:r>
              <a:rPr lang="en-US" altLang="zh-CN" sz="2800" b="1" i="1">
                <a:ea typeface="微软雅黑" panose="020B0503020204020204" pitchFamily="34" charset="-122"/>
              </a:rPr>
              <a:t>N</a:t>
            </a:r>
            <a:r>
              <a:rPr lang="zh-CN" altLang="en-US" sz="2800" b="1">
                <a:ea typeface="微软雅黑" panose="020B0503020204020204" pitchFamily="34" charset="-122"/>
              </a:rPr>
              <a:t>，这个几率由</a:t>
            </a:r>
            <a:r>
              <a:rPr lang="zh-CN" altLang="en-US" sz="2800" b="1">
                <a:solidFill>
                  <a:srgbClr val="0000FF"/>
                </a:solidFill>
                <a:ea typeface="微软雅黑" panose="020B0503020204020204" pitchFamily="34" charset="-122"/>
              </a:rPr>
              <a:t>费米</a:t>
            </a:r>
            <a:r>
              <a:rPr lang="en-US" altLang="zh-CN" sz="2800" b="1">
                <a:solidFill>
                  <a:srgbClr val="0000FF"/>
                </a:solidFill>
                <a:ea typeface="微软雅黑" panose="020B0503020204020204" pitchFamily="34" charset="-122"/>
              </a:rPr>
              <a:t>-</a:t>
            </a:r>
            <a:r>
              <a:rPr lang="zh-CN" altLang="en-US" sz="2800" b="1">
                <a:solidFill>
                  <a:srgbClr val="0000FF"/>
                </a:solidFill>
                <a:ea typeface="微软雅黑" panose="020B0503020204020204" pitchFamily="34" charset="-122"/>
              </a:rPr>
              <a:t>狄拉克分布函数</a:t>
            </a:r>
            <a:r>
              <a:rPr lang="zh-CN" altLang="en-US" sz="2800" b="1">
                <a:ea typeface="微软雅黑" panose="020B0503020204020204" pitchFamily="34" charset="-122"/>
              </a:rPr>
              <a:t>确定</a:t>
            </a:r>
            <a:endParaRPr lang="en-US" altLang="zh-CN" sz="2800" b="1">
              <a:ea typeface="微软雅黑" panose="020B0503020204020204" pitchFamily="34" charset="-122"/>
            </a:endParaRPr>
          </a:p>
          <a:p>
            <a:pPr eaLnBrk="1" hangingPunct="1"/>
            <a:r>
              <a:rPr lang="zh-CN" altLang="en-US" sz="2800" b="1">
                <a:ea typeface="微软雅黑" panose="020B0503020204020204" pitchFamily="34" charset="-122"/>
              </a:rPr>
              <a:t>在平衡态下，一个给定能态</a:t>
            </a:r>
            <a:r>
              <a:rPr lang="en-US" altLang="zh-CN" sz="2800" b="1" i="1">
                <a:ea typeface="微软雅黑" panose="020B0503020204020204" pitchFamily="34" charset="-122"/>
              </a:rPr>
              <a:t>E</a:t>
            </a:r>
            <a:r>
              <a:rPr lang="en-US" altLang="zh-CN" sz="2800" b="1" i="1" baseline="-25000">
                <a:ea typeface="微软雅黑" panose="020B0503020204020204" pitchFamily="34" charset="-122"/>
              </a:rPr>
              <a:t>i</a:t>
            </a:r>
            <a:r>
              <a:rPr lang="zh-CN" altLang="en-US" sz="2800" b="1">
                <a:ea typeface="微软雅黑" panose="020B0503020204020204" pitchFamily="34" charset="-122"/>
              </a:rPr>
              <a:t>被电子所占据的几率是温度的函数</a:t>
            </a:r>
          </a:p>
        </p:txBody>
      </p:sp>
      <p:sp>
        <p:nvSpPr>
          <p:cNvPr id="52229" name="Text Box 6">
            <a:extLst>
              <a:ext uri="{FF2B5EF4-FFF2-40B4-BE49-F238E27FC236}">
                <a16:creationId xmlns:a16="http://schemas.microsoft.com/office/drawing/2014/main" id="{A9175E07-8A4A-90E6-7756-1A5A4C47470F}"/>
              </a:ext>
            </a:extLst>
          </p:cNvPr>
          <p:cNvSpPr txBox="1">
            <a:spLocks noChangeArrowheads="1"/>
          </p:cNvSpPr>
          <p:nvPr/>
        </p:nvSpPr>
        <p:spPr bwMode="auto">
          <a:xfrm>
            <a:off x="1223963" y="5805488"/>
            <a:ext cx="66960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8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lang="en-US" altLang="zh-CN" sz="28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是体系的化学势，也叫做费米能级</a:t>
            </a:r>
          </a:p>
        </p:txBody>
      </p:sp>
      <p:graphicFrame>
        <p:nvGraphicFramePr>
          <p:cNvPr id="52230" name="对象 1">
            <a:extLst>
              <a:ext uri="{FF2B5EF4-FFF2-40B4-BE49-F238E27FC236}">
                <a16:creationId xmlns:a16="http://schemas.microsoft.com/office/drawing/2014/main" id="{BEDF6E12-A633-2BDC-2319-C1E3CBCF4358}"/>
              </a:ext>
            </a:extLst>
          </p:cNvPr>
          <p:cNvGraphicFramePr>
            <a:graphicFrameLocks noChangeAspect="1"/>
          </p:cNvGraphicFramePr>
          <p:nvPr/>
        </p:nvGraphicFramePr>
        <p:xfrm>
          <a:off x="2357438" y="4529138"/>
          <a:ext cx="4406900" cy="1276350"/>
        </p:xfrm>
        <a:graphic>
          <a:graphicData uri="http://schemas.openxmlformats.org/presentationml/2006/ole">
            <mc:AlternateContent xmlns:mc="http://schemas.openxmlformats.org/markup-compatibility/2006">
              <mc:Choice xmlns:v="urn:schemas-microsoft-com:vml" Requires="v">
                <p:oleObj name="Equation" r:id="rId2" imgW="1358310" imgH="393529" progId="Equation.DSMT4">
                  <p:embed/>
                </p:oleObj>
              </mc:Choice>
              <mc:Fallback>
                <p:oleObj name="Equation" r:id="rId2" imgW="1358310" imgH="393529"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4529138"/>
                        <a:ext cx="44069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FF4BCDB-A315-FF77-403A-230C7EF6BE6E}"/>
              </a:ext>
            </a:extLst>
          </p:cNvPr>
          <p:cNvSpPr>
            <a:spLocks noChangeArrowheads="1"/>
          </p:cNvSpPr>
          <p:nvPr/>
        </p:nvSpPr>
        <p:spPr bwMode="auto">
          <a:xfrm>
            <a:off x="0" y="34813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251" name="Text Box 5">
            <a:extLst>
              <a:ext uri="{FF2B5EF4-FFF2-40B4-BE49-F238E27FC236}">
                <a16:creationId xmlns:a16="http://schemas.microsoft.com/office/drawing/2014/main" id="{1EF1651D-E750-6E63-6B12-381C8136398F}"/>
              </a:ext>
            </a:extLst>
          </p:cNvPr>
          <p:cNvSpPr txBox="1">
            <a:spLocks noChangeArrowheads="1"/>
          </p:cNvSpPr>
          <p:nvPr/>
        </p:nvSpPr>
        <p:spPr bwMode="auto">
          <a:xfrm>
            <a:off x="1801813" y="333375"/>
            <a:ext cx="55070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费米</a:t>
            </a:r>
            <a:r>
              <a:rPr lang="en-US" altLang="zh-CN"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狄拉克分布函数</a:t>
            </a:r>
            <a:endParaRPr kumimoji="1" lang="zh-CN" altLang="en-US" sz="4400" b="1">
              <a:solidFill>
                <a:srgbClr val="0033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252" name="Text Box 6">
            <a:extLst>
              <a:ext uri="{FF2B5EF4-FFF2-40B4-BE49-F238E27FC236}">
                <a16:creationId xmlns:a16="http://schemas.microsoft.com/office/drawing/2014/main" id="{38F64BD1-4AF4-D37E-539C-A9C645645FAA}"/>
              </a:ext>
            </a:extLst>
          </p:cNvPr>
          <p:cNvSpPr txBox="1">
            <a:spLocks noChangeArrowheads="1"/>
          </p:cNvSpPr>
          <p:nvPr/>
        </p:nvSpPr>
        <p:spPr bwMode="auto">
          <a:xfrm>
            <a:off x="179388" y="1803400"/>
            <a:ext cx="353536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能量为 </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600" b="1" i="1" baseline="-25000">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的本征态</a:t>
            </a:r>
          </a:p>
          <a:p>
            <a:pPr eaLnBrk="1" hangingPunct="1">
              <a:spcBef>
                <a:spcPct val="0"/>
              </a:spcBef>
              <a:buFontTx/>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被一个电子占据的几率</a:t>
            </a:r>
          </a:p>
        </p:txBody>
      </p:sp>
      <p:grpSp>
        <p:nvGrpSpPr>
          <p:cNvPr id="53253" name="Group 16">
            <a:extLst>
              <a:ext uri="{FF2B5EF4-FFF2-40B4-BE49-F238E27FC236}">
                <a16:creationId xmlns:a16="http://schemas.microsoft.com/office/drawing/2014/main" id="{6313AE7F-10A7-CF91-D8CB-147AC0C49588}"/>
              </a:ext>
            </a:extLst>
          </p:cNvPr>
          <p:cNvGrpSpPr>
            <a:grpSpLocks/>
          </p:cNvGrpSpPr>
          <p:nvPr/>
        </p:nvGrpSpPr>
        <p:grpSpPr bwMode="auto">
          <a:xfrm>
            <a:off x="3298825" y="2257425"/>
            <a:ext cx="4321175" cy="1395413"/>
            <a:chOff x="536" y="1797"/>
            <a:chExt cx="2722" cy="879"/>
          </a:xfrm>
        </p:grpSpPr>
        <p:sp>
          <p:nvSpPr>
            <p:cNvPr id="53261" name="Oval 8">
              <a:extLst>
                <a:ext uri="{FF2B5EF4-FFF2-40B4-BE49-F238E27FC236}">
                  <a16:creationId xmlns:a16="http://schemas.microsoft.com/office/drawing/2014/main" id="{735E2EAC-BE39-5140-E078-CCD95FAAEB1E}"/>
                </a:ext>
              </a:extLst>
            </p:cNvPr>
            <p:cNvSpPr>
              <a:spLocks noChangeArrowheads="1"/>
            </p:cNvSpPr>
            <p:nvPr/>
          </p:nvSpPr>
          <p:spPr bwMode="auto">
            <a:xfrm>
              <a:off x="2472" y="1797"/>
              <a:ext cx="227" cy="318"/>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262" name="Text Box 9">
              <a:extLst>
                <a:ext uri="{FF2B5EF4-FFF2-40B4-BE49-F238E27FC236}">
                  <a16:creationId xmlns:a16="http://schemas.microsoft.com/office/drawing/2014/main" id="{7DA15622-2BA5-9E11-C754-977D515150E8}"/>
                </a:ext>
              </a:extLst>
            </p:cNvPr>
            <p:cNvSpPr txBox="1">
              <a:spLocks noChangeArrowheads="1"/>
            </p:cNvSpPr>
            <p:nvPr/>
          </p:nvSpPr>
          <p:spPr bwMode="auto">
            <a:xfrm>
              <a:off x="536" y="2346"/>
              <a:ext cx="2722" cy="33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费米能级</a:t>
              </a:r>
              <a:r>
                <a:rPr lang="en-US" altLang="zh-CN" sz="2800" b="1"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b="1" i="1" baseline="-2500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8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（能量的量纲）</a:t>
              </a:r>
            </a:p>
          </p:txBody>
        </p:sp>
        <p:sp>
          <p:nvSpPr>
            <p:cNvPr id="53263" name="Line 10">
              <a:extLst>
                <a:ext uri="{FF2B5EF4-FFF2-40B4-BE49-F238E27FC236}">
                  <a16:creationId xmlns:a16="http://schemas.microsoft.com/office/drawing/2014/main" id="{920092FF-52E9-28D8-B40D-588FA0D4B288}"/>
                </a:ext>
              </a:extLst>
            </p:cNvPr>
            <p:cNvSpPr>
              <a:spLocks noChangeShapeType="1"/>
            </p:cNvSpPr>
            <p:nvPr/>
          </p:nvSpPr>
          <p:spPr bwMode="auto">
            <a:xfrm flipV="1">
              <a:off x="2018" y="2069"/>
              <a:ext cx="454" cy="272"/>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53254" name="Rectangle 12">
            <a:extLst>
              <a:ext uri="{FF2B5EF4-FFF2-40B4-BE49-F238E27FC236}">
                <a16:creationId xmlns:a16="http://schemas.microsoft.com/office/drawing/2014/main" id="{8EC4D65C-E3A1-52FE-9A49-4045A9582B2C}"/>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Group 17">
            <a:extLst>
              <a:ext uri="{FF2B5EF4-FFF2-40B4-BE49-F238E27FC236}">
                <a16:creationId xmlns:a16="http://schemas.microsoft.com/office/drawing/2014/main" id="{8603E748-6C90-9A72-2CAB-E2C65E67B113}"/>
              </a:ext>
            </a:extLst>
          </p:cNvPr>
          <p:cNvGrpSpPr>
            <a:grpSpLocks/>
          </p:cNvGrpSpPr>
          <p:nvPr/>
        </p:nvGrpSpPr>
        <p:grpSpPr bwMode="auto">
          <a:xfrm>
            <a:off x="107950" y="4294188"/>
            <a:ext cx="8870950" cy="971550"/>
            <a:chOff x="204" y="2976"/>
            <a:chExt cx="5588" cy="612"/>
          </a:xfrm>
        </p:grpSpPr>
        <p:sp>
          <p:nvSpPr>
            <p:cNvPr id="53259" name="Text Box 11">
              <a:extLst>
                <a:ext uri="{FF2B5EF4-FFF2-40B4-BE49-F238E27FC236}">
                  <a16:creationId xmlns:a16="http://schemas.microsoft.com/office/drawing/2014/main" id="{9F959C04-5FE2-D728-000B-B6E609294497}"/>
                </a:ext>
              </a:extLst>
            </p:cNvPr>
            <p:cNvSpPr txBox="1">
              <a:spLocks noChangeArrowheads="1"/>
            </p:cNvSpPr>
            <p:nvPr/>
          </p:nvSpPr>
          <p:spPr bwMode="auto">
            <a:xfrm>
              <a:off x="204" y="2976"/>
              <a:ext cx="303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800"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由系统中电子总数</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决定：</a:t>
              </a:r>
            </a:p>
          </p:txBody>
        </p:sp>
        <p:sp>
          <p:nvSpPr>
            <p:cNvPr id="53260" name="Text Box 15">
              <a:extLst>
                <a:ext uri="{FF2B5EF4-FFF2-40B4-BE49-F238E27FC236}">
                  <a16:creationId xmlns:a16="http://schemas.microsoft.com/office/drawing/2014/main" id="{E3886444-8851-F893-F751-4E73A73D1C33}"/>
                </a:ext>
              </a:extLst>
            </p:cNvPr>
            <p:cNvSpPr txBox="1">
              <a:spLocks noChangeArrowheads="1"/>
            </p:cNvSpPr>
            <p:nvPr/>
          </p:nvSpPr>
          <p:spPr bwMode="auto">
            <a:xfrm>
              <a:off x="3414" y="3258"/>
              <a:ext cx="237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对系统所有本征态叠加</a:t>
              </a:r>
            </a:p>
          </p:txBody>
        </p:sp>
      </p:grpSp>
      <p:graphicFrame>
        <p:nvGraphicFramePr>
          <p:cNvPr id="53256" name="对象 3">
            <a:extLst>
              <a:ext uri="{FF2B5EF4-FFF2-40B4-BE49-F238E27FC236}">
                <a16:creationId xmlns:a16="http://schemas.microsoft.com/office/drawing/2014/main" id="{DD5CDB00-5EB0-E4B2-E91F-81F6F4AB401A}"/>
              </a:ext>
            </a:extLst>
          </p:cNvPr>
          <p:cNvGraphicFramePr>
            <a:graphicFrameLocks noChangeAspect="1"/>
          </p:cNvGraphicFramePr>
          <p:nvPr/>
        </p:nvGraphicFramePr>
        <p:xfrm>
          <a:off x="3836988" y="1628775"/>
          <a:ext cx="4406900" cy="1276350"/>
        </p:xfrm>
        <a:graphic>
          <a:graphicData uri="http://schemas.openxmlformats.org/presentationml/2006/ole">
            <mc:AlternateContent xmlns:mc="http://schemas.openxmlformats.org/markup-compatibility/2006">
              <mc:Choice xmlns:v="urn:schemas-microsoft-com:vml" Requires="v">
                <p:oleObj name="Equation" r:id="rId2" imgW="1358310" imgH="393529" progId="Equation.DSMT4">
                  <p:embed/>
                </p:oleObj>
              </mc:Choice>
              <mc:Fallback>
                <p:oleObj name="Equation" r:id="rId2" imgW="1358310" imgH="393529"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988" y="1628775"/>
                        <a:ext cx="44069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1" name="对象 4">
            <a:extLst>
              <a:ext uri="{FF2B5EF4-FFF2-40B4-BE49-F238E27FC236}">
                <a16:creationId xmlns:a16="http://schemas.microsoft.com/office/drawing/2014/main" id="{C6035BCA-7B60-421D-CF80-9996D39C1285}"/>
              </a:ext>
            </a:extLst>
          </p:cNvPr>
          <p:cNvGraphicFramePr>
            <a:graphicFrameLocks noChangeAspect="1"/>
          </p:cNvGraphicFramePr>
          <p:nvPr/>
        </p:nvGraphicFramePr>
        <p:xfrm>
          <a:off x="2279650" y="4724400"/>
          <a:ext cx="2773363" cy="788988"/>
        </p:xfrm>
        <a:graphic>
          <a:graphicData uri="http://schemas.openxmlformats.org/presentationml/2006/ole">
            <mc:AlternateContent xmlns:mc="http://schemas.openxmlformats.org/markup-compatibility/2006">
              <mc:Choice xmlns:v="urn:schemas-microsoft-com:vml" Requires="v">
                <p:oleObj name="Equation" r:id="rId4" imgW="1206500" imgH="342900" progId="Equation.DSMT4">
                  <p:embed/>
                </p:oleObj>
              </mc:Choice>
              <mc:Fallback>
                <p:oleObj name="Equation" r:id="rId4" imgW="1206500" imgH="34290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9650" y="4724400"/>
                        <a:ext cx="2773363"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8" name="灯片编号占位符 4">
            <a:extLst>
              <a:ext uri="{FF2B5EF4-FFF2-40B4-BE49-F238E27FC236}">
                <a16:creationId xmlns:a16="http://schemas.microsoft.com/office/drawing/2014/main" id="{C8D11F68-86D6-A0D3-4778-17F65E97AA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F949E4D-4CF1-4F65-B931-2A447A023978}"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8CEBCF5A-3B5A-E118-FBC2-78AD21E7EEAC}"/>
              </a:ext>
            </a:extLst>
          </p:cNvPr>
          <p:cNvSpPr txBox="1">
            <a:spLocks noChangeArrowheads="1"/>
          </p:cNvSpPr>
          <p:nvPr/>
        </p:nvSpPr>
        <p:spPr bwMode="auto">
          <a:xfrm>
            <a:off x="1928813" y="427038"/>
            <a:ext cx="5262562"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固体电子论的发展史</a:t>
            </a:r>
          </a:p>
        </p:txBody>
      </p:sp>
      <p:sp>
        <p:nvSpPr>
          <p:cNvPr id="17411" name="Text Box 3">
            <a:extLst>
              <a:ext uri="{FF2B5EF4-FFF2-40B4-BE49-F238E27FC236}">
                <a16:creationId xmlns:a16="http://schemas.microsoft.com/office/drawing/2014/main" id="{A1A79644-BC23-A2DF-4231-07F8856E6646}"/>
              </a:ext>
            </a:extLst>
          </p:cNvPr>
          <p:cNvSpPr txBox="1">
            <a:spLocks noChangeArrowheads="1"/>
          </p:cNvSpPr>
          <p:nvPr/>
        </p:nvSpPr>
        <p:spPr bwMode="auto">
          <a:xfrm>
            <a:off x="395288" y="1557338"/>
            <a:ext cx="83534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1900</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年   德鲁德借用气体分子运动论提出了基于“电子气”   </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经典电子理论</a:t>
            </a:r>
          </a:p>
        </p:txBody>
      </p:sp>
      <p:sp>
        <p:nvSpPr>
          <p:cNvPr id="17412" name="灯片编号占位符 3">
            <a:extLst>
              <a:ext uri="{FF2B5EF4-FFF2-40B4-BE49-F238E27FC236}">
                <a16:creationId xmlns:a16="http://schemas.microsoft.com/office/drawing/2014/main" id="{5D6C24EE-EC76-24C4-EB6E-01E8AE96C4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6334E7E-24C8-4CDB-91A1-7AD731928F53}"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4</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C1AFB84-C939-7080-1229-CE7B3B3C2F70}"/>
              </a:ext>
            </a:extLst>
          </p:cNvPr>
          <p:cNvSpPr>
            <a:spLocks noChangeArrowheads="1"/>
          </p:cNvSpPr>
          <p:nvPr/>
        </p:nvSpPr>
        <p:spPr bwMode="auto">
          <a:xfrm>
            <a:off x="0" y="304958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275" name="Text Box 5">
            <a:extLst>
              <a:ext uri="{FF2B5EF4-FFF2-40B4-BE49-F238E27FC236}">
                <a16:creationId xmlns:a16="http://schemas.microsoft.com/office/drawing/2014/main" id="{3D58FFCF-93B8-1D5B-89C4-01914BD99B92}"/>
              </a:ext>
            </a:extLst>
          </p:cNvPr>
          <p:cNvSpPr txBox="1">
            <a:spLocks noChangeArrowheads="1"/>
          </p:cNvSpPr>
          <p:nvPr/>
        </p:nvSpPr>
        <p:spPr bwMode="auto">
          <a:xfrm>
            <a:off x="757238" y="336550"/>
            <a:ext cx="76374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费米</a:t>
            </a:r>
            <a:r>
              <a:rPr lang="en-US" altLang="zh-CN"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狄拉克分布函数</a:t>
            </a:r>
            <a:r>
              <a:rPr lang="en-US" altLang="zh-CN"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(T=0 K)</a:t>
            </a:r>
            <a:endParaRPr kumimoji="1" lang="zh-CN" altLang="en-US" sz="4400" b="1">
              <a:solidFill>
                <a:srgbClr val="0033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276" name="Rectangle 11">
            <a:extLst>
              <a:ext uri="{FF2B5EF4-FFF2-40B4-BE49-F238E27FC236}">
                <a16:creationId xmlns:a16="http://schemas.microsoft.com/office/drawing/2014/main" id="{EC11650D-F61C-F86F-5389-0A8925691A2A}"/>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277" name="Rectangle 18">
            <a:extLst>
              <a:ext uri="{FF2B5EF4-FFF2-40B4-BE49-F238E27FC236}">
                <a16:creationId xmlns:a16="http://schemas.microsoft.com/office/drawing/2014/main" id="{D602FDFB-9E61-A770-2A85-A405BB59A195}"/>
              </a:ext>
            </a:extLst>
          </p:cNvPr>
          <p:cNvSpPr>
            <a:spLocks noChangeArrowheads="1"/>
          </p:cNvSpPr>
          <p:nvPr/>
        </p:nvSpPr>
        <p:spPr bwMode="auto">
          <a:xfrm>
            <a:off x="0" y="30781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278" name="Rectangle 23">
            <a:extLst>
              <a:ext uri="{FF2B5EF4-FFF2-40B4-BE49-F238E27FC236}">
                <a16:creationId xmlns:a16="http://schemas.microsoft.com/office/drawing/2014/main" id="{0BBE0E64-6970-62D7-1C80-F8F2F45DBA51}"/>
              </a:ext>
            </a:extLst>
          </p:cNvPr>
          <p:cNvSpPr>
            <a:spLocks noChangeArrowheads="1"/>
          </p:cNvSpPr>
          <p:nvPr/>
        </p:nvSpPr>
        <p:spPr bwMode="auto">
          <a:xfrm>
            <a:off x="0" y="314483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4279" name="对象 4">
            <a:extLst>
              <a:ext uri="{FF2B5EF4-FFF2-40B4-BE49-F238E27FC236}">
                <a16:creationId xmlns:a16="http://schemas.microsoft.com/office/drawing/2014/main" id="{B515DFBA-ADD1-20A1-B63E-116B80B01CF0}"/>
              </a:ext>
            </a:extLst>
          </p:cNvPr>
          <p:cNvGraphicFramePr>
            <a:graphicFrameLocks noChangeAspect="1"/>
          </p:cNvGraphicFramePr>
          <p:nvPr/>
        </p:nvGraphicFramePr>
        <p:xfrm>
          <a:off x="2617788" y="1279525"/>
          <a:ext cx="3887787" cy="1127125"/>
        </p:xfrm>
        <a:graphic>
          <a:graphicData uri="http://schemas.openxmlformats.org/presentationml/2006/ole">
            <mc:AlternateContent xmlns:mc="http://schemas.openxmlformats.org/markup-compatibility/2006">
              <mc:Choice xmlns:v="urn:schemas-microsoft-com:vml" Requires="v">
                <p:oleObj name="Equation" r:id="rId2" imgW="1358310" imgH="393529" progId="Equation.DSMT4">
                  <p:embed/>
                </p:oleObj>
              </mc:Choice>
              <mc:Fallback>
                <p:oleObj name="Equation" r:id="rId2" imgW="1358310" imgH="393529" progId="Equation.DSMT4">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88" y="1279525"/>
                        <a:ext cx="3887787"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4280" name="Group 19">
            <a:extLst>
              <a:ext uri="{FF2B5EF4-FFF2-40B4-BE49-F238E27FC236}">
                <a16:creationId xmlns:a16="http://schemas.microsoft.com/office/drawing/2014/main" id="{2D9E3BFF-3D01-99AB-D55F-1E436D2A20A3}"/>
              </a:ext>
            </a:extLst>
          </p:cNvPr>
          <p:cNvGrpSpPr>
            <a:grpSpLocks/>
          </p:cNvGrpSpPr>
          <p:nvPr/>
        </p:nvGrpSpPr>
        <p:grpSpPr bwMode="auto">
          <a:xfrm>
            <a:off x="153988" y="2492375"/>
            <a:ext cx="4608512" cy="3898900"/>
            <a:chOff x="158" y="838"/>
            <a:chExt cx="2903" cy="2456"/>
          </a:xfrm>
        </p:grpSpPr>
        <p:sp>
          <p:nvSpPr>
            <p:cNvPr id="54287" name="Rectangle 12">
              <a:extLst>
                <a:ext uri="{FF2B5EF4-FFF2-40B4-BE49-F238E27FC236}">
                  <a16:creationId xmlns:a16="http://schemas.microsoft.com/office/drawing/2014/main" id="{C277B41E-7A3D-ED47-3997-E5F896FB4E19}"/>
                </a:ext>
              </a:extLst>
            </p:cNvPr>
            <p:cNvSpPr>
              <a:spLocks noChangeArrowheads="1"/>
            </p:cNvSpPr>
            <p:nvPr/>
          </p:nvSpPr>
          <p:spPr bwMode="auto">
            <a:xfrm>
              <a:off x="158" y="1071"/>
              <a:ext cx="2903" cy="222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4288" name="Group 10">
              <a:extLst>
                <a:ext uri="{FF2B5EF4-FFF2-40B4-BE49-F238E27FC236}">
                  <a16:creationId xmlns:a16="http://schemas.microsoft.com/office/drawing/2014/main" id="{EB3DDE79-A885-007B-3C21-030AC9615A16}"/>
                </a:ext>
              </a:extLst>
            </p:cNvPr>
            <p:cNvGrpSpPr>
              <a:grpSpLocks/>
            </p:cNvGrpSpPr>
            <p:nvPr/>
          </p:nvGrpSpPr>
          <p:grpSpPr bwMode="auto">
            <a:xfrm>
              <a:off x="612" y="1026"/>
              <a:ext cx="2223" cy="1950"/>
              <a:chOff x="975" y="1344"/>
              <a:chExt cx="1587" cy="1224"/>
            </a:xfrm>
          </p:grpSpPr>
          <p:sp>
            <p:nvSpPr>
              <p:cNvPr id="54294" name="Rectangle 7" descr="宽上对角线">
                <a:extLst>
                  <a:ext uri="{FF2B5EF4-FFF2-40B4-BE49-F238E27FC236}">
                    <a16:creationId xmlns:a16="http://schemas.microsoft.com/office/drawing/2014/main" id="{C0C4921F-4DC5-CCE4-779F-B107CFCEC824}"/>
                  </a:ext>
                </a:extLst>
              </p:cNvPr>
              <p:cNvSpPr>
                <a:spLocks noChangeArrowheads="1"/>
              </p:cNvSpPr>
              <p:nvPr/>
            </p:nvSpPr>
            <p:spPr bwMode="auto">
              <a:xfrm>
                <a:off x="975" y="1933"/>
                <a:ext cx="1225" cy="635"/>
              </a:xfrm>
              <a:prstGeom prst="rect">
                <a:avLst/>
              </a:prstGeom>
              <a:blipFill dpi="0" rotWithShape="0">
                <a:blip r:embed="rId4"/>
                <a:srcRect/>
                <a:tile tx="0" ty="0" sx="100000" sy="100000" flip="none" algn="tl"/>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295" name="Line 8">
                <a:extLst>
                  <a:ext uri="{FF2B5EF4-FFF2-40B4-BE49-F238E27FC236}">
                    <a16:creationId xmlns:a16="http://schemas.microsoft.com/office/drawing/2014/main" id="{50B3FE24-88AA-A480-CCB1-EC60AB2359AB}"/>
                  </a:ext>
                </a:extLst>
              </p:cNvPr>
              <p:cNvSpPr>
                <a:spLocks noChangeShapeType="1"/>
              </p:cNvSpPr>
              <p:nvPr/>
            </p:nvSpPr>
            <p:spPr bwMode="auto">
              <a:xfrm>
                <a:off x="975" y="2568"/>
                <a:ext cx="1587"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4296" name="Line 9">
                <a:extLst>
                  <a:ext uri="{FF2B5EF4-FFF2-40B4-BE49-F238E27FC236}">
                    <a16:creationId xmlns:a16="http://schemas.microsoft.com/office/drawing/2014/main" id="{EC5C93E9-DEEA-1F99-3371-A3DB45FED403}"/>
                  </a:ext>
                </a:extLst>
              </p:cNvPr>
              <p:cNvSpPr>
                <a:spLocks noChangeShapeType="1"/>
              </p:cNvSpPr>
              <p:nvPr/>
            </p:nvSpPr>
            <p:spPr bwMode="auto">
              <a:xfrm flipV="1">
                <a:off x="975" y="1344"/>
                <a:ext cx="0" cy="1224"/>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54289" name="Text Box 13">
              <a:extLst>
                <a:ext uri="{FF2B5EF4-FFF2-40B4-BE49-F238E27FC236}">
                  <a16:creationId xmlns:a16="http://schemas.microsoft.com/office/drawing/2014/main" id="{98A127AA-8659-2DBE-E86B-C809CE01CA34}"/>
                </a:ext>
              </a:extLst>
            </p:cNvPr>
            <p:cNvSpPr txBox="1">
              <a:spLocks noChangeArrowheads="1"/>
            </p:cNvSpPr>
            <p:nvPr/>
          </p:nvSpPr>
          <p:spPr bwMode="auto">
            <a:xfrm>
              <a:off x="278" y="838"/>
              <a:ext cx="3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f </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4290" name="Text Box 14">
              <a:extLst>
                <a:ext uri="{FF2B5EF4-FFF2-40B4-BE49-F238E27FC236}">
                  <a16:creationId xmlns:a16="http://schemas.microsoft.com/office/drawing/2014/main" id="{AD65C759-645D-4B77-97E5-F9A5B4CAB6CB}"/>
                </a:ext>
              </a:extLst>
            </p:cNvPr>
            <p:cNvSpPr txBox="1">
              <a:spLocks noChangeArrowheads="1"/>
            </p:cNvSpPr>
            <p:nvPr/>
          </p:nvSpPr>
          <p:spPr bwMode="auto">
            <a:xfrm>
              <a:off x="2765" y="2931"/>
              <a:ext cx="21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latin typeface="Times New Roman" panose="02020603050405020304" pitchFamily="18" charset="0"/>
                  <a:ea typeface="微软雅黑" panose="020B0503020204020204" pitchFamily="34" charset="-122"/>
                  <a:cs typeface="Times New Roman" panose="02020603050405020304" pitchFamily="18" charset="0"/>
                </a:rPr>
                <a:t>E</a:t>
              </a:r>
              <a:endParaRPr lang="en-US"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291" name="Text Box 16">
              <a:extLst>
                <a:ext uri="{FF2B5EF4-FFF2-40B4-BE49-F238E27FC236}">
                  <a16:creationId xmlns:a16="http://schemas.microsoft.com/office/drawing/2014/main" id="{B2B3059B-583F-5B91-8377-8B8103D75CD3}"/>
                </a:ext>
              </a:extLst>
            </p:cNvPr>
            <p:cNvSpPr txBox="1">
              <a:spLocks noChangeArrowheads="1"/>
            </p:cNvSpPr>
            <p:nvPr/>
          </p:nvSpPr>
          <p:spPr bwMode="auto">
            <a:xfrm>
              <a:off x="429" y="1843"/>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54292" name="Text Box 17">
              <a:extLst>
                <a:ext uri="{FF2B5EF4-FFF2-40B4-BE49-F238E27FC236}">
                  <a16:creationId xmlns:a16="http://schemas.microsoft.com/office/drawing/2014/main" id="{CAD6F4DD-A3D4-FBCE-E002-31DB0C648C81}"/>
                </a:ext>
              </a:extLst>
            </p:cNvPr>
            <p:cNvSpPr txBox="1">
              <a:spLocks noChangeArrowheads="1"/>
            </p:cNvSpPr>
            <p:nvPr/>
          </p:nvSpPr>
          <p:spPr bwMode="auto">
            <a:xfrm>
              <a:off x="429" y="2922"/>
              <a:ext cx="18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a:latin typeface="Times New Roman" panose="02020603050405020304" pitchFamily="18" charset="0"/>
                  <a:ea typeface="微软雅黑" panose="020B0503020204020204" pitchFamily="34" charset="-122"/>
                  <a:cs typeface="Times New Roman" panose="02020603050405020304" pitchFamily="18" charset="0"/>
                </a:rPr>
                <a:t>0</a:t>
              </a:r>
            </a:p>
          </p:txBody>
        </p:sp>
        <p:sp>
          <p:nvSpPr>
            <p:cNvPr id="54293" name="Text Box 18">
              <a:extLst>
                <a:ext uri="{FF2B5EF4-FFF2-40B4-BE49-F238E27FC236}">
                  <a16:creationId xmlns:a16="http://schemas.microsoft.com/office/drawing/2014/main" id="{4700E708-0DAC-6014-F134-C2C9EF7149E4}"/>
                </a:ext>
              </a:extLst>
            </p:cNvPr>
            <p:cNvSpPr txBox="1">
              <a:spLocks noChangeArrowheads="1"/>
            </p:cNvSpPr>
            <p:nvPr/>
          </p:nvSpPr>
          <p:spPr bwMode="auto">
            <a:xfrm>
              <a:off x="2154" y="2931"/>
              <a:ext cx="14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baseline="-25000">
                  <a:latin typeface="Times New Roman" panose="02020603050405020304" pitchFamily="18" charset="0"/>
                  <a:ea typeface="微软雅黑" panose="020B0503020204020204" pitchFamily="34" charset="-122"/>
                  <a:cs typeface="Times New Roman" panose="02020603050405020304" pitchFamily="18" charset="0"/>
                </a:rPr>
                <a:t> </a:t>
              </a:r>
            </a:p>
          </p:txBody>
        </p:sp>
      </p:grpSp>
      <p:graphicFrame>
        <p:nvGraphicFramePr>
          <p:cNvPr id="54281" name="对象 5">
            <a:extLst>
              <a:ext uri="{FF2B5EF4-FFF2-40B4-BE49-F238E27FC236}">
                <a16:creationId xmlns:a16="http://schemas.microsoft.com/office/drawing/2014/main" id="{8D9FEE90-B1B2-DF51-A751-9BB6BDD38047}"/>
              </a:ext>
            </a:extLst>
          </p:cNvPr>
          <p:cNvGraphicFramePr>
            <a:graphicFrameLocks noChangeAspect="1"/>
          </p:cNvGraphicFramePr>
          <p:nvPr/>
        </p:nvGraphicFramePr>
        <p:xfrm>
          <a:off x="3376613" y="5876925"/>
          <a:ext cx="444500" cy="495300"/>
        </p:xfrm>
        <a:graphic>
          <a:graphicData uri="http://schemas.openxmlformats.org/presentationml/2006/ole">
            <mc:AlternateContent xmlns:mc="http://schemas.openxmlformats.org/markup-compatibility/2006">
              <mc:Choice xmlns:v="urn:schemas-microsoft-com:vml" Requires="v">
                <p:oleObj name="Equation" r:id="rId5" imgW="215713" imgH="241091" progId="Equation.DSMT4">
                  <p:embed/>
                </p:oleObj>
              </mc:Choice>
              <mc:Fallback>
                <p:oleObj name="Equation" r:id="rId5" imgW="215713" imgH="241091"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6613" y="5876925"/>
                        <a:ext cx="444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2" name="TextBox 6">
            <a:extLst>
              <a:ext uri="{FF2B5EF4-FFF2-40B4-BE49-F238E27FC236}">
                <a16:creationId xmlns:a16="http://schemas.microsoft.com/office/drawing/2014/main" id="{9DE10831-D255-FF99-6B59-2D6C6B494A78}"/>
              </a:ext>
            </a:extLst>
          </p:cNvPr>
          <p:cNvSpPr txBox="1">
            <a:spLocks noChangeArrowheads="1"/>
          </p:cNvSpPr>
          <p:nvPr/>
        </p:nvSpPr>
        <p:spPr bwMode="auto">
          <a:xfrm>
            <a:off x="2638425" y="3644900"/>
            <a:ext cx="982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endParaRPr lang="zh-CN" altLang="en-US" sz="2400" b="1" i="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4283" name="对象 7">
            <a:extLst>
              <a:ext uri="{FF2B5EF4-FFF2-40B4-BE49-F238E27FC236}">
                <a16:creationId xmlns:a16="http://schemas.microsoft.com/office/drawing/2014/main" id="{E7DB30E8-E012-A89D-049F-96831C48FFC8}"/>
              </a:ext>
            </a:extLst>
          </p:cNvPr>
          <p:cNvGraphicFramePr>
            <a:graphicFrameLocks noChangeAspect="1"/>
          </p:cNvGraphicFramePr>
          <p:nvPr/>
        </p:nvGraphicFramePr>
        <p:xfrm>
          <a:off x="5081588" y="2530475"/>
          <a:ext cx="3152775" cy="898525"/>
        </p:xfrm>
        <a:graphic>
          <a:graphicData uri="http://schemas.openxmlformats.org/presentationml/2006/ole">
            <mc:AlternateContent xmlns:mc="http://schemas.openxmlformats.org/markup-compatibility/2006">
              <mc:Choice xmlns:v="urn:schemas-microsoft-com:vml" Requires="v">
                <p:oleObj name="Equation" r:id="rId7" imgW="1206500" imgH="342900" progId="Equation.DSMT4">
                  <p:embed/>
                </p:oleObj>
              </mc:Choice>
              <mc:Fallback>
                <p:oleObj name="Equation" r:id="rId7" imgW="1206500" imgH="3429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1588" y="2530475"/>
                        <a:ext cx="3152775"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8" name="对象 8">
            <a:extLst>
              <a:ext uri="{FF2B5EF4-FFF2-40B4-BE49-F238E27FC236}">
                <a16:creationId xmlns:a16="http://schemas.microsoft.com/office/drawing/2014/main" id="{45C415B2-4A9D-9D2B-54B3-82BBECE04B9E}"/>
              </a:ext>
            </a:extLst>
          </p:cNvPr>
          <p:cNvGraphicFramePr>
            <a:graphicFrameLocks noChangeAspect="1"/>
          </p:cNvGraphicFramePr>
          <p:nvPr/>
        </p:nvGraphicFramePr>
        <p:xfrm>
          <a:off x="5580063" y="5013325"/>
          <a:ext cx="2560637" cy="895350"/>
        </p:xfrm>
        <a:graphic>
          <a:graphicData uri="http://schemas.openxmlformats.org/presentationml/2006/ole">
            <mc:AlternateContent xmlns:mc="http://schemas.openxmlformats.org/markup-compatibility/2006">
              <mc:Choice xmlns:v="urn:schemas-microsoft-com:vml" Requires="v">
                <p:oleObj name="Equation" r:id="rId9" imgW="1015559" imgH="355446" progId="Equation.DSMT4">
                  <p:embed/>
                </p:oleObj>
              </mc:Choice>
              <mc:Fallback>
                <p:oleObj name="Equation" r:id="rId9" imgW="1015559" imgH="355446" progId="Equation.DSMT4">
                  <p:embed/>
                  <p:pic>
                    <p:nvPicPr>
                      <p:cNvPr id="0"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5013325"/>
                        <a:ext cx="25606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9" name="矩形 1">
            <a:extLst>
              <a:ext uri="{FF2B5EF4-FFF2-40B4-BE49-F238E27FC236}">
                <a16:creationId xmlns:a16="http://schemas.microsoft.com/office/drawing/2014/main" id="{D336D9F7-0EC0-37D3-21FC-0F1F81A2A37F}"/>
              </a:ext>
            </a:extLst>
          </p:cNvPr>
          <p:cNvSpPr>
            <a:spLocks noChangeArrowheads="1"/>
          </p:cNvSpPr>
          <p:nvPr/>
        </p:nvSpPr>
        <p:spPr bwMode="auto">
          <a:xfrm>
            <a:off x="5003800" y="3894138"/>
            <a:ext cx="38893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基态</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=0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时，电子完全占据费米能级以下的能级</a:t>
            </a:r>
          </a:p>
        </p:txBody>
      </p:sp>
      <p:sp>
        <p:nvSpPr>
          <p:cNvPr id="54286" name="灯片编号占位符 4">
            <a:extLst>
              <a:ext uri="{FF2B5EF4-FFF2-40B4-BE49-F238E27FC236}">
                <a16:creationId xmlns:a16="http://schemas.microsoft.com/office/drawing/2014/main" id="{FE5CEBEB-D987-C14E-089F-8B2A6A0BED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690C548-3FD6-426C-8A2A-E0684E17ED24}"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3">
            <a:extLst>
              <a:ext uri="{FF2B5EF4-FFF2-40B4-BE49-F238E27FC236}">
                <a16:creationId xmlns:a16="http://schemas.microsoft.com/office/drawing/2014/main" id="{0B10A3A4-8A71-2543-F374-2E434A7AC283}"/>
              </a:ext>
            </a:extLst>
          </p:cNvPr>
          <p:cNvSpPr txBox="1">
            <a:spLocks noChangeArrowheads="1"/>
          </p:cNvSpPr>
          <p:nvPr/>
        </p:nvSpPr>
        <p:spPr bwMode="auto">
          <a:xfrm>
            <a:off x="611188" y="746125"/>
            <a:ext cx="7921625" cy="599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10000"/>
              </a:lnSpc>
              <a:spcBef>
                <a:spcPct val="50000"/>
              </a:spcBef>
              <a:buFont typeface="Wingdings" panose="05000000000000000000" pitchFamily="2" charset="2"/>
              <a:buChar char="u"/>
            </a:pPr>
            <a:r>
              <a:rPr kumimoji="1"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当</a:t>
            </a:r>
            <a:r>
              <a:rPr kumimoji="1"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0K</a:t>
            </a:r>
            <a:r>
              <a:rPr kumimoji="1"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时，</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电子处于基态，</a:t>
            </a:r>
            <a:r>
              <a:rPr kumimoji="1"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系统的能量最低。但是，由于电子的填充必须遵从</a:t>
            </a:r>
            <a:r>
              <a:rPr kumimoji="1"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Pauli</a:t>
            </a:r>
            <a:r>
              <a:rPr kumimoji="1"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原理，因此，</a:t>
            </a:r>
            <a:r>
              <a:rPr kumimoji="1"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即使在</a:t>
            </a:r>
            <a:r>
              <a:rPr kumimoji="1" lang="en-US" altLang="zh-CN" sz="28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0K</a:t>
            </a:r>
            <a:r>
              <a:rPr kumimoji="1"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时，电子也不可能全部填充在能量最低的能态上</a:t>
            </a:r>
            <a:r>
              <a:rPr kumimoji="1"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。如能量最低的能态已经填有电子，其他电子就必须填到能量较高的能态上。所以，</a:t>
            </a:r>
            <a:r>
              <a:rPr kumimoji="1"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在</a:t>
            </a:r>
            <a:r>
              <a:rPr kumimoji="1" lang="en-US" altLang="zh-CN" sz="28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空间中</a:t>
            </a:r>
            <a:r>
              <a:rPr kumimoji="1"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，电子从能量最低的原点开始填起，能量由低到高逐层向外填充，其</a:t>
            </a:r>
            <a:r>
              <a:rPr kumimoji="1"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等能面为球面</a:t>
            </a:r>
            <a:r>
              <a:rPr kumimoji="1"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，一直到所有电子都填完为止。</a:t>
            </a:r>
            <a:endParaRPr kumimoji="1"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gn="just" eaLnBrk="1" hangingPunct="1">
              <a:lnSpc>
                <a:spcPct val="110000"/>
              </a:lnSpc>
              <a:spcBef>
                <a:spcPct val="50000"/>
              </a:spcBef>
              <a:buFont typeface="Wingdings" panose="05000000000000000000" pitchFamily="2" charset="2"/>
              <a:buChar char="u"/>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考虑含有</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个电子的电子气系统，</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基态对应于在</a:t>
            </a:r>
            <a:r>
              <a:rPr lang="en-US" altLang="zh-CN" sz="28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空间具有最低能量的</a:t>
            </a:r>
            <a:r>
              <a:rPr lang="en-US" altLang="zh-CN" sz="28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个点</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，因为根据泡利不相容原理，每个</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态只可以安放自旋相反的两个电子</a:t>
            </a:r>
          </a:p>
        </p:txBody>
      </p:sp>
      <p:sp>
        <p:nvSpPr>
          <p:cNvPr id="55299" name="Text Box 7">
            <a:extLst>
              <a:ext uri="{FF2B5EF4-FFF2-40B4-BE49-F238E27FC236}">
                <a16:creationId xmlns:a16="http://schemas.microsoft.com/office/drawing/2014/main" id="{CFC38B71-D70C-B8D1-076C-B1637B04F8F5}"/>
              </a:ext>
            </a:extLst>
          </p:cNvPr>
          <p:cNvSpPr txBox="1">
            <a:spLocks noChangeArrowheads="1"/>
          </p:cNvSpPr>
          <p:nvPr/>
        </p:nvSpPr>
        <p:spPr bwMode="auto">
          <a:xfrm>
            <a:off x="3351213" y="-4763"/>
            <a:ext cx="24415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基态填充</a:t>
            </a:r>
            <a:endParaRPr kumimoji="1"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5300" name="灯片编号占位符 3">
            <a:extLst>
              <a:ext uri="{FF2B5EF4-FFF2-40B4-BE49-F238E27FC236}">
                <a16:creationId xmlns:a16="http://schemas.microsoft.com/office/drawing/2014/main" id="{E8C0C0E2-D9C4-6966-1EFA-DBD4DF6EC68B}"/>
              </a:ext>
            </a:extLst>
          </p:cNvPr>
          <p:cNvSpPr>
            <a:spLocks noGrp="1"/>
          </p:cNvSpPr>
          <p:nvPr>
            <p:ph type="sldNum" sz="quarter" idx="12"/>
          </p:nvPr>
        </p:nvSpPr>
        <p:spPr bwMode="auto">
          <a:xfrm>
            <a:off x="6686550" y="6519863"/>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31F5B8A-5596-42E4-AE0E-DCCF13D2FBA7}"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946C7B23-5FFB-AD64-6F87-E2D1D58C82CC}"/>
              </a:ext>
            </a:extLst>
          </p:cNvPr>
          <p:cNvSpPr txBox="1">
            <a:spLocks noGrp="1"/>
          </p:cNvSpPr>
          <p:nvPr/>
        </p:nvSpPr>
        <p:spPr bwMode="auto">
          <a:xfrm>
            <a:off x="6553200" y="61722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C604DECF-79AD-4CEF-B403-4C97764A802E}" type="slidenum">
              <a:rPr lang="zh-CN" altLang="en-US"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42</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323" name="Rectangle 2">
            <a:extLst>
              <a:ext uri="{FF2B5EF4-FFF2-40B4-BE49-F238E27FC236}">
                <a16:creationId xmlns:a16="http://schemas.microsoft.com/office/drawing/2014/main" id="{B7D6473C-4642-D541-7CCA-9B7E67B9F0AA}"/>
              </a:ext>
            </a:extLst>
          </p:cNvPr>
          <p:cNvSpPr>
            <a:spLocks noGrp="1" noRot="1"/>
          </p:cNvSpPr>
          <p:nvPr>
            <p:ph type="title" idx="4294967295"/>
          </p:nvPr>
        </p:nvSpPr>
        <p:spPr>
          <a:xfrm>
            <a:off x="111125" y="44450"/>
            <a:ext cx="8924925" cy="1143000"/>
          </a:xfrm>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基态填充</a:t>
            </a:r>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费米球</a:t>
            </a:r>
          </a:p>
        </p:txBody>
      </p:sp>
      <p:sp>
        <p:nvSpPr>
          <p:cNvPr id="56324" name="Rectangle 3">
            <a:extLst>
              <a:ext uri="{FF2B5EF4-FFF2-40B4-BE49-F238E27FC236}">
                <a16:creationId xmlns:a16="http://schemas.microsoft.com/office/drawing/2014/main" id="{7C2C7B6E-0F8B-7B6C-3E8D-B3ECAF568490}"/>
              </a:ext>
            </a:extLst>
          </p:cNvPr>
          <p:cNvSpPr>
            <a:spLocks noGrp="1" noRot="1"/>
          </p:cNvSpPr>
          <p:nvPr>
            <p:ph type="body" idx="4294967295"/>
          </p:nvPr>
        </p:nvSpPr>
        <p:spPr>
          <a:xfrm>
            <a:off x="468313" y="1125538"/>
            <a:ext cx="8229600" cy="576262"/>
          </a:xfrm>
          <a:solidFill>
            <a:srgbClr val="FFFFFF"/>
          </a:solidFill>
        </p:spPr>
        <p:txBody>
          <a:bodyPr/>
          <a:lstStyle/>
          <a:p>
            <a:pPr>
              <a:lnSpc>
                <a:spcPct val="90000"/>
              </a:lnSpc>
              <a:buFont typeface="Wingdings" panose="05000000000000000000" pitchFamily="2" charset="2"/>
              <a:buNone/>
            </a:pPr>
            <a:r>
              <a:rPr kumimoji="1"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等能面在 </a:t>
            </a:r>
            <a:r>
              <a:rPr kumimoji="1" lang="en-US" altLang="zh-CN" sz="26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 </a:t>
            </a:r>
            <a:r>
              <a:rPr kumimoji="1"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空间为球面，</a:t>
            </a: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电子充满了以</a:t>
            </a:r>
            <a:r>
              <a:rPr lang="en-US" altLang="zh-CN" sz="26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6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a:t>
            </a:r>
            <a:r>
              <a:rPr lang="zh-CN" altLang="en-US" sz="2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为半径的球：</a:t>
            </a:r>
          </a:p>
        </p:txBody>
      </p:sp>
      <p:sp>
        <p:nvSpPr>
          <p:cNvPr id="56325" name="Rectangle 5">
            <a:extLst>
              <a:ext uri="{FF2B5EF4-FFF2-40B4-BE49-F238E27FC236}">
                <a16:creationId xmlns:a16="http://schemas.microsoft.com/office/drawing/2014/main" id="{9748B378-3900-A440-76CA-DA6DB7F4E701}"/>
              </a:ext>
            </a:extLst>
          </p:cNvPr>
          <p:cNvSpPr>
            <a:spLocks noChangeArrowheads="1"/>
          </p:cNvSpPr>
          <p:nvPr/>
        </p:nvSpPr>
        <p:spPr bwMode="auto">
          <a:xfrm>
            <a:off x="0" y="2751138"/>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326" name="Rectangle 7">
            <a:extLst>
              <a:ext uri="{FF2B5EF4-FFF2-40B4-BE49-F238E27FC236}">
                <a16:creationId xmlns:a16="http://schemas.microsoft.com/office/drawing/2014/main" id="{418353A7-CBE3-B7FC-BB5C-67AC8F722F25}"/>
              </a:ext>
            </a:extLst>
          </p:cNvPr>
          <p:cNvSpPr>
            <a:spLocks noChangeArrowheads="1"/>
          </p:cNvSpPr>
          <p:nvPr/>
        </p:nvSpPr>
        <p:spPr bwMode="auto">
          <a:xfrm>
            <a:off x="0" y="2784475"/>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327" name="Text Box 49">
            <a:extLst>
              <a:ext uri="{FF2B5EF4-FFF2-40B4-BE49-F238E27FC236}">
                <a16:creationId xmlns:a16="http://schemas.microsoft.com/office/drawing/2014/main" id="{B07731AB-076F-A01C-B4AF-7FB9E238C076}"/>
              </a:ext>
            </a:extLst>
          </p:cNvPr>
          <p:cNvSpPr txBox="1">
            <a:spLocks noChangeArrowheads="1"/>
          </p:cNvSpPr>
          <p:nvPr/>
        </p:nvSpPr>
        <p:spPr bwMode="auto">
          <a:xfrm>
            <a:off x="468313" y="1628775"/>
            <a:ext cx="45450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球内包含的状态数</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电子数</a:t>
            </a:r>
            <a:r>
              <a:rPr lang="en-US" altLang="zh-CN" sz="26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6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328" name="Rectangle 51">
            <a:extLst>
              <a:ext uri="{FF2B5EF4-FFF2-40B4-BE49-F238E27FC236}">
                <a16:creationId xmlns:a16="http://schemas.microsoft.com/office/drawing/2014/main" id="{067CE82A-517D-AE6E-9A28-495504589B74}"/>
              </a:ext>
            </a:extLst>
          </p:cNvPr>
          <p:cNvSpPr>
            <a:spLocks noChangeArrowheads="1"/>
          </p:cNvSpPr>
          <p:nvPr/>
        </p:nvSpPr>
        <p:spPr bwMode="auto">
          <a:xfrm>
            <a:off x="0" y="2708275"/>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6329" name="Object 50">
            <a:extLst>
              <a:ext uri="{FF2B5EF4-FFF2-40B4-BE49-F238E27FC236}">
                <a16:creationId xmlns:a16="http://schemas.microsoft.com/office/drawing/2014/main" id="{A4BF5D28-AEAC-E8FC-09A1-B2BF0C50E587}"/>
              </a:ext>
            </a:extLst>
          </p:cNvPr>
          <p:cNvGraphicFramePr>
            <a:graphicFrameLocks noChangeAspect="1"/>
          </p:cNvGraphicFramePr>
          <p:nvPr/>
        </p:nvGraphicFramePr>
        <p:xfrm>
          <a:off x="1547813" y="2133600"/>
          <a:ext cx="3168650" cy="995363"/>
        </p:xfrm>
        <a:graphic>
          <a:graphicData uri="http://schemas.openxmlformats.org/presentationml/2006/ole">
            <mc:AlternateContent xmlns:mc="http://schemas.openxmlformats.org/markup-compatibility/2006">
              <mc:Choice xmlns:v="urn:schemas-microsoft-com:vml" Requires="v">
                <p:oleObj name="公式" r:id="rId2" imgW="1333500" imgH="419100" progId="Equation.3">
                  <p:embed/>
                </p:oleObj>
              </mc:Choice>
              <mc:Fallback>
                <p:oleObj name="公式" r:id="rId2" imgW="1333500" imgH="419100" progId="Equation.3">
                  <p:embed/>
                  <p:pic>
                    <p:nvPicPr>
                      <p:cNvPr id="0"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133600"/>
                        <a:ext cx="3168650"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30" name="Object 6">
            <a:extLst>
              <a:ext uri="{FF2B5EF4-FFF2-40B4-BE49-F238E27FC236}">
                <a16:creationId xmlns:a16="http://schemas.microsoft.com/office/drawing/2014/main" id="{74A01D41-8A06-5C65-21F8-7CE0868E3480}"/>
              </a:ext>
            </a:extLst>
          </p:cNvPr>
          <p:cNvGraphicFramePr>
            <a:graphicFrameLocks noChangeAspect="1"/>
          </p:cNvGraphicFramePr>
          <p:nvPr>
            <p:extLst>
              <p:ext uri="{D42A27DB-BD31-4B8C-83A1-F6EECF244321}">
                <p14:modId xmlns:p14="http://schemas.microsoft.com/office/powerpoint/2010/main" val="257418383"/>
              </p:ext>
            </p:extLst>
          </p:nvPr>
        </p:nvGraphicFramePr>
        <p:xfrm>
          <a:off x="566738" y="3244850"/>
          <a:ext cx="5059362" cy="1108075"/>
        </p:xfrm>
        <a:graphic>
          <a:graphicData uri="http://schemas.openxmlformats.org/presentationml/2006/ole">
            <mc:AlternateContent xmlns:mc="http://schemas.openxmlformats.org/markup-compatibility/2006">
              <mc:Choice xmlns:v="urn:schemas-microsoft-com:vml" Requires="v">
                <p:oleObj name="Equation" r:id="rId4" imgW="2145960" imgH="469800" progId="Equation.DSMT4">
                  <p:embed/>
                </p:oleObj>
              </mc:Choice>
              <mc:Fallback>
                <p:oleObj name="Equation" r:id="rId4" imgW="2145960" imgH="469800" progId="Equation.DSMT4">
                  <p:embed/>
                  <p:pic>
                    <p:nvPicPr>
                      <p:cNvPr id="0" name="Object 6"/>
                      <p:cNvPicPr>
                        <a:picLocks noChangeAspect="1" noChangeArrowheads="1"/>
                      </p:cNvPicPr>
                      <p:nvPr/>
                    </p:nvPicPr>
                    <p:blipFill>
                      <a:blip r:embed="rId5"/>
                      <a:srcRect/>
                      <a:stretch>
                        <a:fillRect/>
                      </a:stretch>
                    </p:blipFill>
                    <p:spPr bwMode="auto">
                      <a:xfrm>
                        <a:off x="566738" y="3244850"/>
                        <a:ext cx="505936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7356" name="Group 56">
            <a:extLst>
              <a:ext uri="{FF2B5EF4-FFF2-40B4-BE49-F238E27FC236}">
                <a16:creationId xmlns:a16="http://schemas.microsoft.com/office/drawing/2014/main" id="{842013B7-A4E7-DC33-4C0B-5FE8C2A046B5}"/>
              </a:ext>
            </a:extLst>
          </p:cNvPr>
          <p:cNvGrpSpPr>
            <a:grpSpLocks/>
          </p:cNvGrpSpPr>
          <p:nvPr/>
        </p:nvGrpSpPr>
        <p:grpSpPr bwMode="auto">
          <a:xfrm>
            <a:off x="1547813" y="3317875"/>
            <a:ext cx="1943100" cy="1714500"/>
            <a:chOff x="1701" y="2523"/>
            <a:chExt cx="1224" cy="1080"/>
          </a:xfrm>
        </p:grpSpPr>
        <p:sp>
          <p:nvSpPr>
            <p:cNvPr id="56335" name="Text Box 53">
              <a:extLst>
                <a:ext uri="{FF2B5EF4-FFF2-40B4-BE49-F238E27FC236}">
                  <a16:creationId xmlns:a16="http://schemas.microsoft.com/office/drawing/2014/main" id="{3AEE49E0-FAD2-D616-9E0B-93B96E03CEFE}"/>
                </a:ext>
              </a:extLst>
            </p:cNvPr>
            <p:cNvSpPr txBox="1">
              <a:spLocks noChangeArrowheads="1"/>
            </p:cNvSpPr>
            <p:nvPr/>
          </p:nvSpPr>
          <p:spPr bwMode="auto">
            <a:xfrm>
              <a:off x="1701" y="3273"/>
              <a:ext cx="1160" cy="33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电子浓度</a:t>
              </a:r>
              <a:r>
                <a:rPr lang="en-US" altLang="zh-CN" sz="2800" b="1" i="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a:t>
              </a:r>
            </a:p>
          </p:txBody>
        </p:sp>
        <p:sp>
          <p:nvSpPr>
            <p:cNvPr id="56336" name="Oval 54">
              <a:extLst>
                <a:ext uri="{FF2B5EF4-FFF2-40B4-BE49-F238E27FC236}">
                  <a16:creationId xmlns:a16="http://schemas.microsoft.com/office/drawing/2014/main" id="{3FD14716-6741-B9E4-1EB7-2F33C0BF243A}"/>
                </a:ext>
              </a:extLst>
            </p:cNvPr>
            <p:cNvSpPr>
              <a:spLocks noChangeArrowheads="1"/>
            </p:cNvSpPr>
            <p:nvPr/>
          </p:nvSpPr>
          <p:spPr bwMode="auto">
            <a:xfrm>
              <a:off x="2608" y="2523"/>
              <a:ext cx="317" cy="669"/>
            </a:xfrm>
            <a:prstGeom prst="ellipse">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6337" name="Line 55">
              <a:extLst>
                <a:ext uri="{FF2B5EF4-FFF2-40B4-BE49-F238E27FC236}">
                  <a16:creationId xmlns:a16="http://schemas.microsoft.com/office/drawing/2014/main" id="{048DA7D9-5B69-CA63-9D71-705A9BF316E0}"/>
                </a:ext>
              </a:extLst>
            </p:cNvPr>
            <p:cNvSpPr>
              <a:spLocks noChangeShapeType="1"/>
            </p:cNvSpPr>
            <p:nvPr/>
          </p:nvSpPr>
          <p:spPr bwMode="auto">
            <a:xfrm flipV="1">
              <a:off x="2608" y="3150"/>
              <a:ext cx="86" cy="123"/>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56332" name="灯片编号占位符 3">
            <a:extLst>
              <a:ext uri="{FF2B5EF4-FFF2-40B4-BE49-F238E27FC236}">
                <a16:creationId xmlns:a16="http://schemas.microsoft.com/office/drawing/2014/main" id="{00ADF464-F611-B420-36BD-D9750B273A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402FF2B-6D48-484B-84BF-905C8F29F9E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6333" name="Picture 9">
            <a:extLst>
              <a:ext uri="{FF2B5EF4-FFF2-40B4-BE49-F238E27FC236}">
                <a16:creationId xmlns:a16="http://schemas.microsoft.com/office/drawing/2014/main" id="{678F7093-6533-2F8B-07F0-1B661478AC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1830388"/>
            <a:ext cx="3563937"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8" name="Text Box 56">
            <a:extLst>
              <a:ext uri="{FF2B5EF4-FFF2-40B4-BE49-F238E27FC236}">
                <a16:creationId xmlns:a16="http://schemas.microsoft.com/office/drawing/2014/main" id="{6CA1F19F-D7B1-F07C-7990-08999C81DEE5}"/>
              </a:ext>
            </a:extLst>
          </p:cNvPr>
          <p:cNvSpPr txBox="1">
            <a:spLocks noChangeArrowheads="1"/>
          </p:cNvSpPr>
          <p:nvPr/>
        </p:nvSpPr>
        <p:spPr bwMode="auto">
          <a:xfrm>
            <a:off x="477838" y="5099050"/>
            <a:ext cx="8208962"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费米球半径</a:t>
            </a:r>
            <a:r>
              <a:rPr lang="en-US" altLang="zh-CN" sz="26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6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，球的表面为</a:t>
            </a: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费米面</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。费米面的定义是</a:t>
            </a:r>
            <a:r>
              <a:rPr lang="en-US" altLang="zh-CN" sz="26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600" b="1">
                <a:latin typeface="Times New Roman" panose="02020603050405020304" pitchFamily="18" charset="0"/>
                <a:ea typeface="微软雅黑" panose="020B0503020204020204" pitchFamily="34" charset="-122"/>
                <a:cs typeface="Times New Roman" panose="02020603050405020304" pitchFamily="18" charset="0"/>
              </a:rPr>
              <a:t>空间占有电子与不占有电子区域的分界面，费米面的能值为</a:t>
            </a:r>
            <a:r>
              <a:rPr lang="zh-CN" altLang="en-US" sz="26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费米能</a:t>
            </a:r>
            <a:r>
              <a:rPr lang="en-US" altLang="zh-CN" sz="26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600" b="1" i="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600" b="1" i="1" baseline="30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9">
            <a:extLst>
              <a:ext uri="{FF2B5EF4-FFF2-40B4-BE49-F238E27FC236}">
                <a16:creationId xmlns:a16="http://schemas.microsoft.com/office/drawing/2014/main" id="{9C51FF23-2D42-3C7B-7DD2-2FC714560B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7488" y="1766888"/>
            <a:ext cx="3735387"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灯片编号占位符 5">
            <a:extLst>
              <a:ext uri="{FF2B5EF4-FFF2-40B4-BE49-F238E27FC236}">
                <a16:creationId xmlns:a16="http://schemas.microsoft.com/office/drawing/2014/main" id="{75241174-D921-7BCB-A39E-BD6BA8D3982E}"/>
              </a:ext>
            </a:extLst>
          </p:cNvPr>
          <p:cNvSpPr txBox="1">
            <a:spLocks noGrp="1"/>
          </p:cNvSpPr>
          <p:nvPr/>
        </p:nvSpPr>
        <p:spPr bwMode="auto">
          <a:xfrm>
            <a:off x="6659563" y="616585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0"/>
              </a:spcBef>
              <a:buFontTx/>
              <a:buNone/>
            </a:pPr>
            <a:fld id="{79875EDC-5ECB-4F27-B644-ECC8D6D62E1D}" type="slidenum">
              <a:rPr lang="zh-CN" altLang="en-US" sz="1400" b="1">
                <a:latin typeface="Times New Roman" panose="02020603050405020304" pitchFamily="18" charset="0"/>
                <a:ea typeface="微软雅黑" panose="020B0503020204020204" pitchFamily="34" charset="-122"/>
                <a:cs typeface="Times New Roman" panose="02020603050405020304" pitchFamily="18" charset="0"/>
              </a:rPr>
              <a:pPr algn="r" eaLnBrk="1" hangingPunct="1">
                <a:spcBef>
                  <a:spcPct val="0"/>
                </a:spcBef>
                <a:buFontTx/>
                <a:buNone/>
              </a:pPr>
              <a:t>43</a:t>
            </a:fld>
            <a:endParaRPr lang="en-US" altLang="zh-CN" sz="1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348" name="Rectangle 2">
            <a:extLst>
              <a:ext uri="{FF2B5EF4-FFF2-40B4-BE49-F238E27FC236}">
                <a16:creationId xmlns:a16="http://schemas.microsoft.com/office/drawing/2014/main" id="{EEBA8F6F-F8AA-A6EC-29D8-72F3BE27ED9F}"/>
              </a:ext>
            </a:extLst>
          </p:cNvPr>
          <p:cNvSpPr>
            <a:spLocks noGrp="1" noRot="1"/>
          </p:cNvSpPr>
          <p:nvPr>
            <p:ph type="title" idx="4294967295"/>
          </p:nvPr>
        </p:nvSpPr>
        <p:spPr>
          <a:xfrm>
            <a:off x="2149475" y="333375"/>
            <a:ext cx="4835525" cy="1143000"/>
          </a:xfrm>
        </p:spPr>
        <p:txBody>
          <a:bodyPr/>
          <a:lstStyle/>
          <a:p>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基态填充</a:t>
            </a:r>
            <a:r>
              <a:rPr lang="en-US" altLang="zh-CN"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费米球</a:t>
            </a:r>
          </a:p>
        </p:txBody>
      </p:sp>
      <p:sp>
        <p:nvSpPr>
          <p:cNvPr id="57349" name="Rectangle 11">
            <a:extLst>
              <a:ext uri="{FF2B5EF4-FFF2-40B4-BE49-F238E27FC236}">
                <a16:creationId xmlns:a16="http://schemas.microsoft.com/office/drawing/2014/main" id="{5291BB8A-CB00-5DF2-5BFC-7C469065CD88}"/>
              </a:ext>
            </a:extLst>
          </p:cNvPr>
          <p:cNvSpPr>
            <a:spLocks noChangeArrowheads="1"/>
          </p:cNvSpPr>
          <p:nvPr/>
        </p:nvSpPr>
        <p:spPr bwMode="auto">
          <a:xfrm>
            <a:off x="323850" y="1643063"/>
            <a:ext cx="2749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费米能量（能级）</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57350" name="Rectangle 14">
            <a:extLst>
              <a:ext uri="{FF2B5EF4-FFF2-40B4-BE49-F238E27FC236}">
                <a16:creationId xmlns:a16="http://schemas.microsoft.com/office/drawing/2014/main" id="{C0BB5FF2-16DD-5A4F-88C4-B79120640CCB}"/>
              </a:ext>
            </a:extLst>
          </p:cNvPr>
          <p:cNvSpPr>
            <a:spLocks noChangeArrowheads="1"/>
          </p:cNvSpPr>
          <p:nvPr/>
        </p:nvSpPr>
        <p:spPr bwMode="auto">
          <a:xfrm>
            <a:off x="344488" y="4465638"/>
            <a:ext cx="15954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费米温度</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57351" name="Rectangle 21">
            <a:extLst>
              <a:ext uri="{FF2B5EF4-FFF2-40B4-BE49-F238E27FC236}">
                <a16:creationId xmlns:a16="http://schemas.microsoft.com/office/drawing/2014/main" id="{D1221C91-5327-6550-7406-17B5AC7C922E}"/>
              </a:ext>
            </a:extLst>
          </p:cNvPr>
          <p:cNvSpPr>
            <a:spLocks noChangeArrowheads="1"/>
          </p:cNvSpPr>
          <p:nvPr/>
        </p:nvSpPr>
        <p:spPr bwMode="auto">
          <a:xfrm>
            <a:off x="3124200" y="5675313"/>
            <a:ext cx="2757488"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在 </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10</a:t>
            </a:r>
            <a:r>
              <a:rPr lang="en-US" altLang="zh-CN" sz="2400" b="1" baseline="30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K </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的量级      </a:t>
            </a:r>
          </a:p>
        </p:txBody>
      </p:sp>
      <p:sp>
        <p:nvSpPr>
          <p:cNvPr id="57352" name="Rectangle 14">
            <a:extLst>
              <a:ext uri="{FF2B5EF4-FFF2-40B4-BE49-F238E27FC236}">
                <a16:creationId xmlns:a16="http://schemas.microsoft.com/office/drawing/2014/main" id="{7BDF50F8-DB71-E876-E65F-DBA67D0A3761}"/>
              </a:ext>
            </a:extLst>
          </p:cNvPr>
          <p:cNvSpPr>
            <a:spLocks noChangeArrowheads="1"/>
          </p:cNvSpPr>
          <p:nvPr/>
        </p:nvSpPr>
        <p:spPr bwMode="auto">
          <a:xfrm>
            <a:off x="323850" y="3514725"/>
            <a:ext cx="15954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费米动量</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p>
        </p:txBody>
      </p:sp>
      <p:graphicFrame>
        <p:nvGraphicFramePr>
          <p:cNvPr id="57353" name="Object 15">
            <a:extLst>
              <a:ext uri="{FF2B5EF4-FFF2-40B4-BE49-F238E27FC236}">
                <a16:creationId xmlns:a16="http://schemas.microsoft.com/office/drawing/2014/main" id="{B24BECF6-E8FD-CCF7-7972-DC5E1DB5EDCA}"/>
              </a:ext>
            </a:extLst>
          </p:cNvPr>
          <p:cNvGraphicFramePr>
            <a:graphicFrameLocks noChangeAspect="1"/>
          </p:cNvGraphicFramePr>
          <p:nvPr/>
        </p:nvGraphicFramePr>
        <p:xfrm>
          <a:off x="2124075" y="3789363"/>
          <a:ext cx="1492250" cy="552450"/>
        </p:xfrm>
        <a:graphic>
          <a:graphicData uri="http://schemas.openxmlformats.org/presentationml/2006/ole">
            <mc:AlternateContent xmlns:mc="http://schemas.openxmlformats.org/markup-compatibility/2006">
              <mc:Choice xmlns:v="urn:schemas-microsoft-com:vml" Requires="v">
                <p:oleObj name="公式" r:id="rId3" imgW="583693" imgH="215713" progId="Equation.3">
                  <p:embed/>
                </p:oleObj>
              </mc:Choice>
              <mc:Fallback>
                <p:oleObj name="公式" r:id="rId3" imgW="583693" imgH="215713"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3789363"/>
                        <a:ext cx="149225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4" name="Text Box 23">
            <a:extLst>
              <a:ext uri="{FF2B5EF4-FFF2-40B4-BE49-F238E27FC236}">
                <a16:creationId xmlns:a16="http://schemas.microsoft.com/office/drawing/2014/main" id="{8BCBD1EE-1F54-2411-1FBD-565641D3E4EE}"/>
              </a:ext>
            </a:extLst>
          </p:cNvPr>
          <p:cNvSpPr txBox="1">
            <a:spLocks noChangeArrowheads="1"/>
          </p:cNvSpPr>
          <p:nvPr/>
        </p:nvSpPr>
        <p:spPr bwMode="auto">
          <a:xfrm>
            <a:off x="3255963" y="3160713"/>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7355" name="Text Box 24">
            <a:extLst>
              <a:ext uri="{FF2B5EF4-FFF2-40B4-BE49-F238E27FC236}">
                <a16:creationId xmlns:a16="http://schemas.microsoft.com/office/drawing/2014/main" id="{A5B417FD-2310-A252-23A8-93FE9852874C}"/>
              </a:ext>
            </a:extLst>
          </p:cNvPr>
          <p:cNvSpPr txBox="1">
            <a:spLocks noChangeArrowheads="1"/>
          </p:cNvSpPr>
          <p:nvPr/>
        </p:nvSpPr>
        <p:spPr bwMode="auto">
          <a:xfrm>
            <a:off x="3149600" y="3160713"/>
            <a:ext cx="2041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几个电子伏特</a:t>
            </a:r>
          </a:p>
        </p:txBody>
      </p:sp>
      <p:graphicFrame>
        <p:nvGraphicFramePr>
          <p:cNvPr id="57356" name="对象 1">
            <a:extLst>
              <a:ext uri="{FF2B5EF4-FFF2-40B4-BE49-F238E27FC236}">
                <a16:creationId xmlns:a16="http://schemas.microsoft.com/office/drawing/2014/main" id="{7F83E710-FCDF-5BA9-3FD0-CF899C4DDE7D}"/>
              </a:ext>
            </a:extLst>
          </p:cNvPr>
          <p:cNvGraphicFramePr>
            <a:graphicFrameLocks noChangeAspect="1"/>
          </p:cNvGraphicFramePr>
          <p:nvPr>
            <p:extLst>
              <p:ext uri="{D42A27DB-BD31-4B8C-83A1-F6EECF244321}">
                <p14:modId xmlns:p14="http://schemas.microsoft.com/office/powerpoint/2010/main" val="1413149464"/>
              </p:ext>
            </p:extLst>
          </p:nvPr>
        </p:nvGraphicFramePr>
        <p:xfrm>
          <a:off x="1304925" y="2117725"/>
          <a:ext cx="3689350" cy="950913"/>
        </p:xfrm>
        <a:graphic>
          <a:graphicData uri="http://schemas.openxmlformats.org/presentationml/2006/ole">
            <mc:AlternateContent xmlns:mc="http://schemas.openxmlformats.org/markup-compatibility/2006">
              <mc:Choice xmlns:v="urn:schemas-microsoft-com:vml" Requires="v">
                <p:oleObj name="Equation" r:id="rId5" imgW="1625400" imgH="419040" progId="Equation.DSMT4">
                  <p:embed/>
                </p:oleObj>
              </mc:Choice>
              <mc:Fallback>
                <p:oleObj name="Equation" r:id="rId5" imgW="1625400" imgH="419040" progId="Equation.DSMT4">
                  <p:embed/>
                  <p:pic>
                    <p:nvPicPr>
                      <p:cNvPr id="0" name="对象 1"/>
                      <p:cNvPicPr>
                        <a:picLocks noChangeAspect="1" noChangeArrowheads="1"/>
                      </p:cNvPicPr>
                      <p:nvPr/>
                    </p:nvPicPr>
                    <p:blipFill>
                      <a:blip r:embed="rId6"/>
                      <a:srcRect/>
                      <a:stretch>
                        <a:fillRect/>
                      </a:stretch>
                    </p:blipFill>
                    <p:spPr bwMode="auto">
                      <a:xfrm>
                        <a:off x="1304925" y="2117725"/>
                        <a:ext cx="368935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7" name="对象 2">
            <a:extLst>
              <a:ext uri="{FF2B5EF4-FFF2-40B4-BE49-F238E27FC236}">
                <a16:creationId xmlns:a16="http://schemas.microsoft.com/office/drawing/2014/main" id="{21B52048-4420-32D4-4084-8F3395222964}"/>
              </a:ext>
            </a:extLst>
          </p:cNvPr>
          <p:cNvGraphicFramePr>
            <a:graphicFrameLocks noChangeAspect="1"/>
          </p:cNvGraphicFramePr>
          <p:nvPr/>
        </p:nvGraphicFramePr>
        <p:xfrm>
          <a:off x="2155825" y="4895850"/>
          <a:ext cx="1984375" cy="628650"/>
        </p:xfrm>
        <a:graphic>
          <a:graphicData uri="http://schemas.openxmlformats.org/presentationml/2006/ole">
            <mc:AlternateContent xmlns:mc="http://schemas.openxmlformats.org/markup-compatibility/2006">
              <mc:Choice xmlns:v="urn:schemas-microsoft-com:vml" Requires="v">
                <p:oleObj name="Equation" r:id="rId7" imgW="761669" imgH="241195" progId="Equation.DSMT4">
                  <p:embed/>
                </p:oleObj>
              </mc:Choice>
              <mc:Fallback>
                <p:oleObj name="Equation" r:id="rId7" imgW="761669" imgH="241195" progId="Equation.DSMT4">
                  <p:embed/>
                  <p:pic>
                    <p:nvPicPr>
                      <p:cNvPr id="0" name="对象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5825" y="4895850"/>
                        <a:ext cx="19843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8" name="灯片编号占位符 3">
            <a:extLst>
              <a:ext uri="{FF2B5EF4-FFF2-40B4-BE49-F238E27FC236}">
                <a16:creationId xmlns:a16="http://schemas.microsoft.com/office/drawing/2014/main" id="{29F781B9-B61B-D370-9B15-BF7273AA4E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69D6B84-D8E7-446F-AA9C-E4350C0AD17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3CAFDEF7-6F10-1283-7027-F231DC5D9A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8CA4F93-14AB-4EB0-9E72-052C6A67FF3C}"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44</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371" name="Rectangle 2">
            <a:extLst>
              <a:ext uri="{FF2B5EF4-FFF2-40B4-BE49-F238E27FC236}">
                <a16:creationId xmlns:a16="http://schemas.microsoft.com/office/drawing/2014/main" id="{5D49FD71-3355-4B4D-3F07-64014D1D59DE}"/>
              </a:ext>
            </a:extLst>
          </p:cNvPr>
          <p:cNvSpPr>
            <a:spLocks noGrp="1" noRot="1"/>
          </p:cNvSpPr>
          <p:nvPr>
            <p:ph type="title"/>
          </p:nvPr>
        </p:nvSpPr>
        <p:spPr/>
        <p:txBody>
          <a:bodyPr/>
          <a:lstStyle/>
          <a:p>
            <a:pPr eaLnBrk="1" hangingPunct="1"/>
            <a:r>
              <a:rPr lang="zh-CN" altLang="en-US" b="1">
                <a:solidFill>
                  <a:srgbClr val="7030A0"/>
                </a:solidFill>
                <a:latin typeface="Times New Roman" panose="02020603050405020304" pitchFamily="18" charset="0"/>
                <a:cs typeface="Times New Roman" panose="02020603050405020304" pitchFamily="18" charset="0"/>
              </a:rPr>
              <a:t>基态总能量的计算</a:t>
            </a:r>
          </a:p>
        </p:txBody>
      </p:sp>
      <p:sp>
        <p:nvSpPr>
          <p:cNvPr id="58372" name="Rectangle 3">
            <a:extLst>
              <a:ext uri="{FF2B5EF4-FFF2-40B4-BE49-F238E27FC236}">
                <a16:creationId xmlns:a16="http://schemas.microsoft.com/office/drawing/2014/main" id="{7F81C058-B96F-1D16-2AA5-6747F124D85D}"/>
              </a:ext>
            </a:extLst>
          </p:cNvPr>
          <p:cNvSpPr>
            <a:spLocks noGrp="1" noRot="1"/>
          </p:cNvSpPr>
          <p:nvPr>
            <p:ph type="body" idx="1"/>
          </p:nvPr>
        </p:nvSpPr>
        <p:spPr>
          <a:xfrm>
            <a:off x="457200" y="1431925"/>
            <a:ext cx="8229600" cy="4525963"/>
          </a:xfrm>
        </p:spPr>
        <p:txBody>
          <a:bodyPr/>
          <a:lstStyle/>
          <a:p>
            <a:pPr marL="0" indent="0" eaLnBrk="1" hangingPunct="1">
              <a:buFont typeface="Arial" panose="020B0604020202020204" pitchFamily="34" charset="0"/>
              <a:buNone/>
            </a:pPr>
            <a:r>
              <a:rPr lang="zh-CN" altLang="en-US" sz="2400" b="1">
                <a:ea typeface="微软雅黑" panose="020B0503020204020204" pitchFamily="34" charset="-122"/>
              </a:rPr>
              <a:t>费米球内所有电子的能量相加 </a:t>
            </a:r>
          </a:p>
        </p:txBody>
      </p:sp>
      <p:graphicFrame>
        <p:nvGraphicFramePr>
          <p:cNvPr id="58373" name="Object 4">
            <a:extLst>
              <a:ext uri="{FF2B5EF4-FFF2-40B4-BE49-F238E27FC236}">
                <a16:creationId xmlns:a16="http://schemas.microsoft.com/office/drawing/2014/main" id="{F5BB070C-27F1-E4B3-8757-B0FA51260A82}"/>
              </a:ext>
            </a:extLst>
          </p:cNvPr>
          <p:cNvGraphicFramePr>
            <a:graphicFrameLocks noChangeAspect="1"/>
          </p:cNvGraphicFramePr>
          <p:nvPr>
            <p:extLst>
              <p:ext uri="{D42A27DB-BD31-4B8C-83A1-F6EECF244321}">
                <p14:modId xmlns:p14="http://schemas.microsoft.com/office/powerpoint/2010/main" val="3374072311"/>
              </p:ext>
            </p:extLst>
          </p:nvPr>
        </p:nvGraphicFramePr>
        <p:xfrm>
          <a:off x="741363" y="1916113"/>
          <a:ext cx="3054350" cy="2138362"/>
        </p:xfrm>
        <a:graphic>
          <a:graphicData uri="http://schemas.openxmlformats.org/presentationml/2006/ole">
            <mc:AlternateContent xmlns:mc="http://schemas.openxmlformats.org/markup-compatibility/2006">
              <mc:Choice xmlns:v="urn:schemas-microsoft-com:vml" Requires="v">
                <p:oleObj name="Equation" r:id="rId2" imgW="1257120" imgH="888840" progId="Equation.DSMT4">
                  <p:embed/>
                </p:oleObj>
              </mc:Choice>
              <mc:Fallback>
                <p:oleObj name="Equation" r:id="rId2" imgW="1257120" imgH="888840" progId="Equation.DSMT4">
                  <p:embed/>
                  <p:pic>
                    <p:nvPicPr>
                      <p:cNvPr id="0" name="Object 4"/>
                      <p:cNvPicPr>
                        <a:picLocks noChangeAspect="1" noChangeArrowheads="1"/>
                      </p:cNvPicPr>
                      <p:nvPr/>
                    </p:nvPicPr>
                    <p:blipFill>
                      <a:blip r:embed="rId3"/>
                      <a:srcRect/>
                      <a:stretch>
                        <a:fillRect/>
                      </a:stretch>
                    </p:blipFill>
                    <p:spPr bwMode="auto">
                      <a:xfrm>
                        <a:off x="741363" y="1916113"/>
                        <a:ext cx="3054350" cy="213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28" name="AutoShape 6">
            <a:extLst>
              <a:ext uri="{FF2B5EF4-FFF2-40B4-BE49-F238E27FC236}">
                <a16:creationId xmlns:a16="http://schemas.microsoft.com/office/drawing/2014/main" id="{E1261B0F-CD49-F03A-C7E0-895D3D980428}"/>
              </a:ext>
            </a:extLst>
          </p:cNvPr>
          <p:cNvSpPr>
            <a:spLocks noChangeArrowheads="1"/>
          </p:cNvSpPr>
          <p:nvPr/>
        </p:nvSpPr>
        <p:spPr bwMode="auto">
          <a:xfrm>
            <a:off x="4211638" y="3429000"/>
            <a:ext cx="720725" cy="360363"/>
          </a:xfrm>
          <a:prstGeom prst="rightArrow">
            <a:avLst>
              <a:gd name="adj1" fmla="val 50000"/>
              <a:gd name="adj2" fmla="val 66731"/>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6329" name="Object 7">
            <a:extLst>
              <a:ext uri="{FF2B5EF4-FFF2-40B4-BE49-F238E27FC236}">
                <a16:creationId xmlns:a16="http://schemas.microsoft.com/office/drawing/2014/main" id="{3778E54A-F061-F78A-686E-BCC1E653B847}"/>
              </a:ext>
            </a:extLst>
          </p:cNvPr>
          <p:cNvGraphicFramePr>
            <a:graphicFrameLocks noChangeAspect="1"/>
          </p:cNvGraphicFramePr>
          <p:nvPr>
            <p:extLst>
              <p:ext uri="{D42A27DB-BD31-4B8C-83A1-F6EECF244321}">
                <p14:modId xmlns:p14="http://schemas.microsoft.com/office/powerpoint/2010/main" val="1753679169"/>
              </p:ext>
            </p:extLst>
          </p:nvPr>
        </p:nvGraphicFramePr>
        <p:xfrm>
          <a:off x="5508625" y="1989138"/>
          <a:ext cx="3384550" cy="3600450"/>
        </p:xfrm>
        <a:graphic>
          <a:graphicData uri="http://schemas.openxmlformats.org/presentationml/2006/ole">
            <mc:AlternateContent xmlns:mc="http://schemas.openxmlformats.org/markup-compatibility/2006">
              <mc:Choice xmlns:v="urn:schemas-microsoft-com:vml" Requires="v">
                <p:oleObj name="Equation" r:id="rId4" imgW="1612800" imgH="1726920" progId="Equation.DSMT4">
                  <p:embed/>
                </p:oleObj>
              </mc:Choice>
              <mc:Fallback>
                <p:oleObj name="Equation" r:id="rId4" imgW="1612800" imgH="1726920" progId="Equation.DSMT4">
                  <p:embed/>
                  <p:pic>
                    <p:nvPicPr>
                      <p:cNvPr id="0" name="Object 7"/>
                      <p:cNvPicPr>
                        <a:picLocks noChangeAspect="1" noChangeArrowheads="1"/>
                      </p:cNvPicPr>
                      <p:nvPr/>
                    </p:nvPicPr>
                    <p:blipFill>
                      <a:blip r:embed="rId5"/>
                      <a:srcRect/>
                      <a:stretch>
                        <a:fillRect/>
                      </a:stretch>
                    </p:blipFill>
                    <p:spPr bwMode="auto">
                      <a:xfrm>
                        <a:off x="5508625" y="1989138"/>
                        <a:ext cx="338455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28" name="TextBox 11">
            <a:extLst>
              <a:ext uri="{FF2B5EF4-FFF2-40B4-BE49-F238E27FC236}">
                <a16:creationId xmlns:a16="http://schemas.microsoft.com/office/drawing/2014/main" id="{7A6F0BA2-2AD5-A892-B28D-0E0504DB1DC6}"/>
              </a:ext>
            </a:extLst>
          </p:cNvPr>
          <p:cNvSpPr txBox="1">
            <a:spLocks noChangeArrowheads="1"/>
          </p:cNvSpPr>
          <p:nvPr/>
        </p:nvSpPr>
        <p:spPr bwMode="auto">
          <a:xfrm>
            <a:off x="536575" y="5805488"/>
            <a:ext cx="2955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单个电子的平均能量</a:t>
            </a:r>
          </a:p>
        </p:txBody>
      </p:sp>
      <p:graphicFrame>
        <p:nvGraphicFramePr>
          <p:cNvPr id="60429" name="Object 5">
            <a:extLst>
              <a:ext uri="{FF2B5EF4-FFF2-40B4-BE49-F238E27FC236}">
                <a16:creationId xmlns:a16="http://schemas.microsoft.com/office/drawing/2014/main" id="{C765AD5B-C77E-1F0A-3CBF-55FC79384695}"/>
              </a:ext>
            </a:extLst>
          </p:cNvPr>
          <p:cNvGraphicFramePr>
            <a:graphicFrameLocks noChangeAspect="1"/>
          </p:cNvGraphicFramePr>
          <p:nvPr/>
        </p:nvGraphicFramePr>
        <p:xfrm>
          <a:off x="3482975" y="5680075"/>
          <a:ext cx="2159000" cy="788988"/>
        </p:xfrm>
        <a:graphic>
          <a:graphicData uri="http://schemas.openxmlformats.org/presentationml/2006/ole">
            <mc:AlternateContent xmlns:mc="http://schemas.openxmlformats.org/markup-compatibility/2006">
              <mc:Choice xmlns:v="urn:schemas-microsoft-com:vml" Requires="v">
                <p:oleObj name="Equation" r:id="rId6" imgW="1079032" imgH="393529" progId="Equation.DSMT4">
                  <p:embed/>
                </p:oleObj>
              </mc:Choice>
              <mc:Fallback>
                <p:oleObj name="Equation" r:id="rId6" imgW="1079032" imgH="393529"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2975" y="5680075"/>
                        <a:ext cx="215900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6328"/>
                                        </p:tgtEl>
                                        <p:attrNameLst>
                                          <p:attrName>style.visibility</p:attrName>
                                        </p:attrNameLst>
                                      </p:cBhvr>
                                      <p:to>
                                        <p:strVal val="visible"/>
                                      </p:to>
                                    </p:set>
                                    <p:animEffect transition="in" filter="wipe(left)">
                                      <p:cBhvr>
                                        <p:cTn id="7" dur="500"/>
                                        <p:tgtEl>
                                          <p:spTgt spid="56328"/>
                                        </p:tgtEl>
                                      </p:cBhvr>
                                    </p:animEffect>
                                  </p:childTnLst>
                                </p:cTn>
                              </p:par>
                              <p:par>
                                <p:cTn id="8" presetID="22" presetClass="entr" presetSubtype="8" fill="hold" nodeType="withEffect">
                                  <p:stCondLst>
                                    <p:cond delay="0"/>
                                  </p:stCondLst>
                                  <p:childTnLst>
                                    <p:set>
                                      <p:cBhvr>
                                        <p:cTn id="9" dur="1" fill="hold">
                                          <p:stCondLst>
                                            <p:cond delay="0"/>
                                          </p:stCondLst>
                                        </p:cTn>
                                        <p:tgtEl>
                                          <p:spTgt spid="56329"/>
                                        </p:tgtEl>
                                        <p:attrNameLst>
                                          <p:attrName>style.visibility</p:attrName>
                                        </p:attrNameLst>
                                      </p:cBhvr>
                                      <p:to>
                                        <p:strVal val="visible"/>
                                      </p:to>
                                    </p:set>
                                    <p:animEffect transition="in" filter="wipe(left)">
                                      <p:cBhvr>
                                        <p:cTn id="10" dur="500"/>
                                        <p:tgtEl>
                                          <p:spTgt spid="5632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animBg="1"/>
      <p:bldP spid="604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Object 16">
            <a:extLst>
              <a:ext uri="{FF2B5EF4-FFF2-40B4-BE49-F238E27FC236}">
                <a16:creationId xmlns:a16="http://schemas.microsoft.com/office/drawing/2014/main" id="{2639EE0B-FCC2-1A86-5C7F-F2C151148506}"/>
              </a:ext>
            </a:extLst>
          </p:cNvPr>
          <p:cNvGraphicFramePr>
            <a:graphicFrameLocks noChangeAspect="1"/>
          </p:cNvGraphicFramePr>
          <p:nvPr/>
        </p:nvGraphicFramePr>
        <p:xfrm>
          <a:off x="684213" y="2349500"/>
          <a:ext cx="5616575" cy="4278313"/>
        </p:xfrm>
        <a:graphic>
          <a:graphicData uri="http://schemas.openxmlformats.org/presentationml/2006/ole">
            <mc:AlternateContent xmlns:mc="http://schemas.openxmlformats.org/markup-compatibility/2006">
              <mc:Choice xmlns:v="urn:schemas-microsoft-com:vml" Requires="v">
                <p:oleObj name="Graph" r:id="rId2" imgW="3840480" imgH="2926080" progId="Origin50.Graph">
                  <p:embed/>
                </p:oleObj>
              </mc:Choice>
              <mc:Fallback>
                <p:oleObj name="Graph" r:id="rId2" imgW="3840480" imgH="2926080" progId="Origin50.Graph">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349500"/>
                        <a:ext cx="5616575" cy="42783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395" name="Text Box 5">
            <a:extLst>
              <a:ext uri="{FF2B5EF4-FFF2-40B4-BE49-F238E27FC236}">
                <a16:creationId xmlns:a16="http://schemas.microsoft.com/office/drawing/2014/main" id="{CA729F64-78E5-448E-0ABA-E8454F2BE8C2}"/>
              </a:ext>
            </a:extLst>
          </p:cNvPr>
          <p:cNvSpPr txBox="1">
            <a:spLocks noChangeArrowheads="1"/>
          </p:cNvSpPr>
          <p:nvPr/>
        </p:nvSpPr>
        <p:spPr bwMode="auto">
          <a:xfrm>
            <a:off x="1282700" y="333375"/>
            <a:ext cx="65801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费米</a:t>
            </a:r>
            <a:r>
              <a:rPr lang="en-US" altLang="zh-CN"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狄拉克分布（</a:t>
            </a:r>
            <a:r>
              <a:rPr lang="en-US" altLang="zh-CN"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T&gt;0</a:t>
            </a: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en-US" sz="4400" b="1">
              <a:solidFill>
                <a:srgbClr val="003399"/>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396" name="Rectangle 11">
            <a:extLst>
              <a:ext uri="{FF2B5EF4-FFF2-40B4-BE49-F238E27FC236}">
                <a16:creationId xmlns:a16="http://schemas.microsoft.com/office/drawing/2014/main" id="{29F49729-D689-13A4-2F2A-D39DA269D17B}"/>
              </a:ext>
            </a:extLst>
          </p:cNvPr>
          <p:cNvSpPr>
            <a:spLocks noChangeArrowheads="1"/>
          </p:cNvSpPr>
          <p:nvPr/>
        </p:nvSpPr>
        <p:spPr bwMode="auto">
          <a:xfrm>
            <a:off x="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 name="Group 39">
            <a:extLst>
              <a:ext uri="{FF2B5EF4-FFF2-40B4-BE49-F238E27FC236}">
                <a16:creationId xmlns:a16="http://schemas.microsoft.com/office/drawing/2014/main" id="{E7AD3175-65D5-02DB-6909-B9EFA3CB903B}"/>
              </a:ext>
            </a:extLst>
          </p:cNvPr>
          <p:cNvGrpSpPr>
            <a:grpSpLocks/>
          </p:cNvGrpSpPr>
          <p:nvPr/>
        </p:nvGrpSpPr>
        <p:grpSpPr bwMode="auto">
          <a:xfrm>
            <a:off x="4211638" y="2846388"/>
            <a:ext cx="2268537" cy="2311400"/>
            <a:chOff x="2426" y="1884"/>
            <a:chExt cx="1429" cy="1456"/>
          </a:xfrm>
        </p:grpSpPr>
        <p:graphicFrame>
          <p:nvGraphicFramePr>
            <p:cNvPr id="59417" name="Object 17">
              <a:extLst>
                <a:ext uri="{FF2B5EF4-FFF2-40B4-BE49-F238E27FC236}">
                  <a16:creationId xmlns:a16="http://schemas.microsoft.com/office/drawing/2014/main" id="{7DE1736C-A523-9F9B-CD8B-3A121C510CB5}"/>
                </a:ext>
              </a:extLst>
            </p:cNvPr>
            <p:cNvGraphicFramePr>
              <a:graphicFrameLocks noChangeAspect="1"/>
            </p:cNvGraphicFramePr>
            <p:nvPr/>
          </p:nvGraphicFramePr>
          <p:xfrm>
            <a:off x="2948" y="1884"/>
            <a:ext cx="771" cy="551"/>
          </p:xfrm>
          <a:graphic>
            <a:graphicData uri="http://schemas.openxmlformats.org/presentationml/2006/ole">
              <mc:AlternateContent xmlns:mc="http://schemas.openxmlformats.org/markup-compatibility/2006">
                <mc:Choice xmlns:v="urn:schemas-microsoft-com:vml" Requires="v">
                  <p:oleObj name="公式" r:id="rId4" imgW="469696" imgH="330057" progId="Equation.3">
                    <p:embed/>
                  </p:oleObj>
                </mc:Choice>
                <mc:Fallback>
                  <p:oleObj name="公式" r:id="rId4" imgW="469696" imgH="330057"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8" y="1884"/>
                          <a:ext cx="771"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18" name="Object 19">
              <a:extLst>
                <a:ext uri="{FF2B5EF4-FFF2-40B4-BE49-F238E27FC236}">
                  <a16:creationId xmlns:a16="http://schemas.microsoft.com/office/drawing/2014/main" id="{227AB541-CAB1-2B31-CCAD-EACA344120CD}"/>
                </a:ext>
              </a:extLst>
            </p:cNvPr>
            <p:cNvGraphicFramePr>
              <a:graphicFrameLocks noChangeAspect="1"/>
            </p:cNvGraphicFramePr>
            <p:nvPr/>
          </p:nvGraphicFramePr>
          <p:xfrm>
            <a:off x="2948" y="2160"/>
            <a:ext cx="907" cy="569"/>
          </p:xfrm>
          <a:graphic>
            <a:graphicData uri="http://schemas.openxmlformats.org/presentationml/2006/ole">
              <mc:AlternateContent xmlns:mc="http://schemas.openxmlformats.org/markup-compatibility/2006">
                <mc:Choice xmlns:v="urn:schemas-microsoft-com:vml" Requires="v">
                  <p:oleObj name="公式" r:id="rId6" imgW="622030" imgH="393529" progId="Equation.3">
                    <p:embed/>
                  </p:oleObj>
                </mc:Choice>
                <mc:Fallback>
                  <p:oleObj name="公式" r:id="rId6" imgW="622030" imgH="393529"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8" y="2160"/>
                          <a:ext cx="907"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19" name="Rectangle 36">
              <a:extLst>
                <a:ext uri="{FF2B5EF4-FFF2-40B4-BE49-F238E27FC236}">
                  <a16:creationId xmlns:a16="http://schemas.microsoft.com/office/drawing/2014/main" id="{30904961-BCA8-4582-1AAC-FF4DC7B44590}"/>
                </a:ext>
              </a:extLst>
            </p:cNvPr>
            <p:cNvSpPr>
              <a:spLocks noChangeArrowheads="1"/>
            </p:cNvSpPr>
            <p:nvPr/>
          </p:nvSpPr>
          <p:spPr bwMode="auto">
            <a:xfrm>
              <a:off x="2902" y="1888"/>
              <a:ext cx="953" cy="816"/>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420" name="Line 37">
              <a:extLst>
                <a:ext uri="{FF2B5EF4-FFF2-40B4-BE49-F238E27FC236}">
                  <a16:creationId xmlns:a16="http://schemas.microsoft.com/office/drawing/2014/main" id="{3748AEF4-F126-C5C3-B1B0-7208877FD9D7}"/>
                </a:ext>
              </a:extLst>
            </p:cNvPr>
            <p:cNvSpPr>
              <a:spLocks noChangeShapeType="1"/>
            </p:cNvSpPr>
            <p:nvPr/>
          </p:nvSpPr>
          <p:spPr bwMode="auto">
            <a:xfrm flipH="1">
              <a:off x="2426" y="2295"/>
              <a:ext cx="476" cy="104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59398" name="对象 4">
            <a:extLst>
              <a:ext uri="{FF2B5EF4-FFF2-40B4-BE49-F238E27FC236}">
                <a16:creationId xmlns:a16="http://schemas.microsoft.com/office/drawing/2014/main" id="{93DC7572-471C-83F5-DF3A-F7D0E604395C}"/>
              </a:ext>
            </a:extLst>
          </p:cNvPr>
          <p:cNvGraphicFramePr>
            <a:graphicFrameLocks noChangeAspect="1"/>
          </p:cNvGraphicFramePr>
          <p:nvPr/>
        </p:nvGraphicFramePr>
        <p:xfrm>
          <a:off x="2371725" y="1073150"/>
          <a:ext cx="4406900" cy="1276350"/>
        </p:xfrm>
        <a:graphic>
          <a:graphicData uri="http://schemas.openxmlformats.org/presentationml/2006/ole">
            <mc:AlternateContent xmlns:mc="http://schemas.openxmlformats.org/markup-compatibility/2006">
              <mc:Choice xmlns:v="urn:schemas-microsoft-com:vml" Requires="v">
                <p:oleObj name="Equation" r:id="rId8" imgW="1358310" imgH="393529" progId="Equation.DSMT4">
                  <p:embed/>
                </p:oleObj>
              </mc:Choice>
              <mc:Fallback>
                <p:oleObj name="Equation" r:id="rId8" imgW="1358310" imgH="393529" progId="Equation.DSMT4">
                  <p:embed/>
                  <p:pic>
                    <p:nvPicPr>
                      <p:cNvPr id="0" name="对象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71725" y="1073150"/>
                        <a:ext cx="44069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1448" name="组合 6">
            <a:extLst>
              <a:ext uri="{FF2B5EF4-FFF2-40B4-BE49-F238E27FC236}">
                <a16:creationId xmlns:a16="http://schemas.microsoft.com/office/drawing/2014/main" id="{3EB6F595-52ED-C19B-1D70-D9BEC0C08751}"/>
              </a:ext>
            </a:extLst>
          </p:cNvPr>
          <p:cNvGrpSpPr>
            <a:grpSpLocks/>
          </p:cNvGrpSpPr>
          <p:nvPr/>
        </p:nvGrpSpPr>
        <p:grpSpPr bwMode="auto">
          <a:xfrm>
            <a:off x="1835150" y="2492375"/>
            <a:ext cx="2463800" cy="1871663"/>
            <a:chOff x="1799902" y="2492896"/>
            <a:chExt cx="2463800" cy="1871663"/>
          </a:xfrm>
        </p:grpSpPr>
        <p:grpSp>
          <p:nvGrpSpPr>
            <p:cNvPr id="59412" name="Group 34">
              <a:extLst>
                <a:ext uri="{FF2B5EF4-FFF2-40B4-BE49-F238E27FC236}">
                  <a16:creationId xmlns:a16="http://schemas.microsoft.com/office/drawing/2014/main" id="{34048B84-FFE6-EE92-F74B-DEB14B05B69D}"/>
                </a:ext>
              </a:extLst>
            </p:cNvPr>
            <p:cNvGrpSpPr>
              <a:grpSpLocks/>
            </p:cNvGrpSpPr>
            <p:nvPr/>
          </p:nvGrpSpPr>
          <p:grpSpPr bwMode="auto">
            <a:xfrm>
              <a:off x="1799902" y="2492896"/>
              <a:ext cx="2449513" cy="1871663"/>
              <a:chOff x="884" y="1616"/>
              <a:chExt cx="1543" cy="1179"/>
            </a:xfrm>
          </p:grpSpPr>
          <p:graphicFrame>
            <p:nvGraphicFramePr>
              <p:cNvPr id="59414" name="Object 31">
                <a:extLst>
                  <a:ext uri="{FF2B5EF4-FFF2-40B4-BE49-F238E27FC236}">
                    <a16:creationId xmlns:a16="http://schemas.microsoft.com/office/drawing/2014/main" id="{0EF6E9A9-7D78-7B84-8CCE-CE644AB16C8C}"/>
                  </a:ext>
                </a:extLst>
              </p:cNvPr>
              <p:cNvGraphicFramePr>
                <a:graphicFrameLocks noChangeAspect="1"/>
              </p:cNvGraphicFramePr>
              <p:nvPr/>
            </p:nvGraphicFramePr>
            <p:xfrm>
              <a:off x="1236" y="2024"/>
              <a:ext cx="783" cy="278"/>
            </p:xfrm>
            <a:graphic>
              <a:graphicData uri="http://schemas.openxmlformats.org/presentationml/2006/ole">
                <mc:AlternateContent xmlns:mc="http://schemas.openxmlformats.org/markup-compatibility/2006">
                  <mc:Choice xmlns:v="urn:schemas-microsoft-com:vml" Requires="v">
                    <p:oleObj name="公式" r:id="rId10" imgW="571252" imgH="203112" progId="Equation.3">
                      <p:embed/>
                    </p:oleObj>
                  </mc:Choice>
                  <mc:Fallback>
                    <p:oleObj name="公式" r:id="rId10" imgW="571252" imgH="203112"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36" y="2024"/>
                            <a:ext cx="78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15" name="Rectangle 32">
                <a:extLst>
                  <a:ext uri="{FF2B5EF4-FFF2-40B4-BE49-F238E27FC236}">
                    <a16:creationId xmlns:a16="http://schemas.microsoft.com/office/drawing/2014/main" id="{62974482-1B47-339B-A22C-73BD6B219EEC}"/>
                  </a:ext>
                </a:extLst>
              </p:cNvPr>
              <p:cNvSpPr>
                <a:spLocks noChangeArrowheads="1"/>
              </p:cNvSpPr>
              <p:nvPr/>
            </p:nvSpPr>
            <p:spPr bwMode="auto">
              <a:xfrm>
                <a:off x="884" y="1616"/>
                <a:ext cx="1543" cy="726"/>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416" name="Line 33">
                <a:extLst>
                  <a:ext uri="{FF2B5EF4-FFF2-40B4-BE49-F238E27FC236}">
                    <a16:creationId xmlns:a16="http://schemas.microsoft.com/office/drawing/2014/main" id="{83E29128-44B2-3AAB-1B0E-C4989453C762}"/>
                  </a:ext>
                </a:extLst>
              </p:cNvPr>
              <p:cNvSpPr>
                <a:spLocks noChangeShapeType="1"/>
              </p:cNvSpPr>
              <p:nvPr/>
            </p:nvSpPr>
            <p:spPr bwMode="auto">
              <a:xfrm flipH="1">
                <a:off x="1111" y="2341"/>
                <a:ext cx="182" cy="454"/>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59413" name="对象 5">
              <a:extLst>
                <a:ext uri="{FF2B5EF4-FFF2-40B4-BE49-F238E27FC236}">
                  <a16:creationId xmlns:a16="http://schemas.microsoft.com/office/drawing/2014/main" id="{22CE1254-AD3C-9DF1-FE24-2CF50514D632}"/>
                </a:ext>
              </a:extLst>
            </p:cNvPr>
            <p:cNvGraphicFramePr>
              <a:graphicFrameLocks noChangeAspect="1"/>
            </p:cNvGraphicFramePr>
            <p:nvPr/>
          </p:nvGraphicFramePr>
          <p:xfrm>
            <a:off x="1822127" y="2556396"/>
            <a:ext cx="2441575" cy="550863"/>
          </p:xfrm>
          <a:graphic>
            <a:graphicData uri="http://schemas.openxmlformats.org/presentationml/2006/ole">
              <mc:AlternateContent xmlns:mc="http://schemas.openxmlformats.org/markup-compatibility/2006">
                <mc:Choice xmlns:v="urn:schemas-microsoft-com:vml" Requires="v">
                  <p:oleObj name="Equation" r:id="rId12" imgW="901309" imgH="203112" progId="Equation.DSMT4">
                    <p:embed/>
                  </p:oleObj>
                </mc:Choice>
                <mc:Fallback>
                  <p:oleObj name="Equation" r:id="rId12" imgW="901309" imgH="203112" progId="Equation.DSMT4">
                    <p:embed/>
                    <p:pic>
                      <p:nvPicPr>
                        <p:cNvPr id="0" name="对象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22127" y="2556396"/>
                          <a:ext cx="244157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组合 2">
            <a:extLst>
              <a:ext uri="{FF2B5EF4-FFF2-40B4-BE49-F238E27FC236}">
                <a16:creationId xmlns:a16="http://schemas.microsoft.com/office/drawing/2014/main" id="{F03AEBA0-6F81-175F-6114-265F275DAAD4}"/>
              </a:ext>
            </a:extLst>
          </p:cNvPr>
          <p:cNvGrpSpPr>
            <a:grpSpLocks/>
          </p:cNvGrpSpPr>
          <p:nvPr/>
        </p:nvGrpSpPr>
        <p:grpSpPr bwMode="auto">
          <a:xfrm>
            <a:off x="5137150" y="4437063"/>
            <a:ext cx="3665538" cy="1439862"/>
            <a:chOff x="5137150" y="4437063"/>
            <a:chExt cx="3665538" cy="1439862"/>
          </a:xfrm>
        </p:grpSpPr>
        <p:grpSp>
          <p:nvGrpSpPr>
            <p:cNvPr id="59407" name="Group 42">
              <a:extLst>
                <a:ext uri="{FF2B5EF4-FFF2-40B4-BE49-F238E27FC236}">
                  <a16:creationId xmlns:a16="http://schemas.microsoft.com/office/drawing/2014/main" id="{4AEBA360-4FFB-4E82-DE98-E2CBAB19F422}"/>
                </a:ext>
              </a:extLst>
            </p:cNvPr>
            <p:cNvGrpSpPr>
              <a:grpSpLocks/>
            </p:cNvGrpSpPr>
            <p:nvPr/>
          </p:nvGrpSpPr>
          <p:grpSpPr bwMode="auto">
            <a:xfrm>
              <a:off x="5137150" y="4437063"/>
              <a:ext cx="3600450" cy="1439862"/>
              <a:chOff x="2562" y="2840"/>
              <a:chExt cx="2268" cy="907"/>
            </a:xfrm>
          </p:grpSpPr>
          <p:graphicFrame>
            <p:nvGraphicFramePr>
              <p:cNvPr id="59409" name="Object 25">
                <a:extLst>
                  <a:ext uri="{FF2B5EF4-FFF2-40B4-BE49-F238E27FC236}">
                    <a16:creationId xmlns:a16="http://schemas.microsoft.com/office/drawing/2014/main" id="{2918EF48-6533-6ED7-CF38-D99F4C9F53BA}"/>
                  </a:ext>
                </a:extLst>
              </p:cNvPr>
              <p:cNvGraphicFramePr>
                <a:graphicFrameLocks noChangeAspect="1"/>
              </p:cNvGraphicFramePr>
              <p:nvPr/>
            </p:nvGraphicFramePr>
            <p:xfrm>
              <a:off x="3702" y="3242"/>
              <a:ext cx="817" cy="278"/>
            </p:xfrm>
            <a:graphic>
              <a:graphicData uri="http://schemas.openxmlformats.org/presentationml/2006/ole">
                <mc:AlternateContent xmlns:mc="http://schemas.openxmlformats.org/markup-compatibility/2006">
                  <mc:Choice xmlns:v="urn:schemas-microsoft-com:vml" Requires="v">
                    <p:oleObj name="公式" r:id="rId14" imgW="596641" imgH="203112" progId="Equation.3">
                      <p:embed/>
                    </p:oleObj>
                  </mc:Choice>
                  <mc:Fallback>
                    <p:oleObj name="公式" r:id="rId14" imgW="596641" imgH="203112" progId="Equation.3">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02" y="3242"/>
                            <a:ext cx="81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10" name="Rectangle 26">
                <a:extLst>
                  <a:ext uri="{FF2B5EF4-FFF2-40B4-BE49-F238E27FC236}">
                    <a16:creationId xmlns:a16="http://schemas.microsoft.com/office/drawing/2014/main" id="{53AE699E-C3E1-1005-EB17-ADF7C8147722}"/>
                  </a:ext>
                </a:extLst>
              </p:cNvPr>
              <p:cNvSpPr>
                <a:spLocks noChangeArrowheads="1"/>
              </p:cNvSpPr>
              <p:nvPr/>
            </p:nvSpPr>
            <p:spPr bwMode="auto">
              <a:xfrm>
                <a:off x="3287" y="2840"/>
                <a:ext cx="1543" cy="726"/>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9411" name="Line 27">
                <a:extLst>
                  <a:ext uri="{FF2B5EF4-FFF2-40B4-BE49-F238E27FC236}">
                    <a16:creationId xmlns:a16="http://schemas.microsoft.com/office/drawing/2014/main" id="{15E161A4-2E4F-E891-3709-6D7D76B32961}"/>
                  </a:ext>
                </a:extLst>
              </p:cNvPr>
              <p:cNvSpPr>
                <a:spLocks noChangeShapeType="1"/>
              </p:cNvSpPr>
              <p:nvPr/>
            </p:nvSpPr>
            <p:spPr bwMode="auto">
              <a:xfrm flipH="1">
                <a:off x="2562" y="3430"/>
                <a:ext cx="726" cy="31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aphicFrame>
          <p:nvGraphicFramePr>
            <p:cNvPr id="59408" name="对象 7">
              <a:extLst>
                <a:ext uri="{FF2B5EF4-FFF2-40B4-BE49-F238E27FC236}">
                  <a16:creationId xmlns:a16="http://schemas.microsoft.com/office/drawing/2014/main" id="{A091AF78-98BF-4075-8CCD-1DEA3B672057}"/>
                </a:ext>
              </a:extLst>
            </p:cNvPr>
            <p:cNvGraphicFramePr>
              <a:graphicFrameLocks noChangeAspect="1"/>
            </p:cNvGraphicFramePr>
            <p:nvPr/>
          </p:nvGraphicFramePr>
          <p:xfrm>
            <a:off x="6246813" y="4481513"/>
            <a:ext cx="2555875" cy="574675"/>
          </p:xfrm>
          <a:graphic>
            <a:graphicData uri="http://schemas.openxmlformats.org/presentationml/2006/ole">
              <mc:AlternateContent xmlns:mc="http://schemas.openxmlformats.org/markup-compatibility/2006">
                <mc:Choice xmlns:v="urn:schemas-microsoft-com:vml" Requires="v">
                  <p:oleObj name="Equation" r:id="rId16" imgW="901309" imgH="203112" progId="Equation.DSMT4">
                    <p:embed/>
                  </p:oleObj>
                </mc:Choice>
                <mc:Fallback>
                  <p:oleObj name="Equation" r:id="rId16" imgW="901309" imgH="203112" progId="Equation.DSMT4">
                    <p:embed/>
                    <p:pic>
                      <p:nvPicPr>
                        <p:cNvPr id="0" name="对象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46813" y="4481513"/>
                          <a:ext cx="25558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组合 4">
            <a:extLst>
              <a:ext uri="{FF2B5EF4-FFF2-40B4-BE49-F238E27FC236}">
                <a16:creationId xmlns:a16="http://schemas.microsoft.com/office/drawing/2014/main" id="{A42387C9-BE38-FB8E-F6DF-C22AEC130D69}"/>
              </a:ext>
            </a:extLst>
          </p:cNvPr>
          <p:cNvGrpSpPr>
            <a:grpSpLocks/>
          </p:cNvGrpSpPr>
          <p:nvPr/>
        </p:nvGrpSpPr>
        <p:grpSpPr bwMode="auto">
          <a:xfrm>
            <a:off x="3992563" y="3716338"/>
            <a:ext cx="579437" cy="2162175"/>
            <a:chOff x="3992562" y="3717032"/>
            <a:chExt cx="579438" cy="2161481"/>
          </a:xfrm>
        </p:grpSpPr>
        <p:cxnSp>
          <p:nvCxnSpPr>
            <p:cNvPr id="10" name="直接连接符 9">
              <a:extLst>
                <a:ext uri="{FF2B5EF4-FFF2-40B4-BE49-F238E27FC236}">
                  <a16:creationId xmlns:a16="http://schemas.microsoft.com/office/drawing/2014/main" id="{2E0C0B5B-5A18-D67F-BFC0-BEE15AE5B65D}"/>
                </a:ext>
              </a:extLst>
            </p:cNvPr>
            <p:cNvCxnSpPr/>
            <p:nvPr/>
          </p:nvCxnSpPr>
          <p:spPr>
            <a:xfrm>
              <a:off x="3995737" y="4004277"/>
              <a:ext cx="0" cy="187264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28F2A224-A8C7-CABB-D306-688F0D2D196E}"/>
                </a:ext>
              </a:extLst>
            </p:cNvPr>
            <p:cNvCxnSpPr/>
            <p:nvPr/>
          </p:nvCxnSpPr>
          <p:spPr>
            <a:xfrm>
              <a:off x="4427538" y="4005864"/>
              <a:ext cx="0" cy="187264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B23E921-DB47-1F28-FD96-CB6E88D376FD}"/>
                </a:ext>
              </a:extLst>
            </p:cNvPr>
            <p:cNvCxnSpPr/>
            <p:nvPr/>
          </p:nvCxnSpPr>
          <p:spPr>
            <a:xfrm>
              <a:off x="4011612" y="4148693"/>
              <a:ext cx="41592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59406" name="对象 13">
              <a:extLst>
                <a:ext uri="{FF2B5EF4-FFF2-40B4-BE49-F238E27FC236}">
                  <a16:creationId xmlns:a16="http://schemas.microsoft.com/office/drawing/2014/main" id="{E517D707-58EE-1418-F2ED-4FEC42416D9C}"/>
                </a:ext>
              </a:extLst>
            </p:cNvPr>
            <p:cNvGraphicFramePr>
              <a:graphicFrameLocks noChangeAspect="1"/>
            </p:cNvGraphicFramePr>
            <p:nvPr/>
          </p:nvGraphicFramePr>
          <p:xfrm>
            <a:off x="3992562" y="3717032"/>
            <a:ext cx="579438" cy="474663"/>
          </p:xfrm>
          <a:graphic>
            <a:graphicData uri="http://schemas.openxmlformats.org/presentationml/2006/ole">
              <mc:AlternateContent xmlns:mc="http://schemas.openxmlformats.org/markup-compatibility/2006">
                <mc:Choice xmlns:v="urn:schemas-microsoft-com:vml" Requires="v">
                  <p:oleObj name="Equation" r:id="rId18" imgW="279400" imgH="228600" progId="Equation.DSMT4">
                    <p:embed/>
                  </p:oleObj>
                </mc:Choice>
                <mc:Fallback>
                  <p:oleObj name="Equation" r:id="rId18" imgW="279400" imgH="228600" progId="Equation.DSMT4">
                    <p:embed/>
                    <p:pic>
                      <p:nvPicPr>
                        <p:cNvPr id="0" name="对象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92562" y="3717032"/>
                          <a:ext cx="57943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9402" name="灯片编号占位符 6">
            <a:extLst>
              <a:ext uri="{FF2B5EF4-FFF2-40B4-BE49-F238E27FC236}">
                <a16:creationId xmlns:a16="http://schemas.microsoft.com/office/drawing/2014/main" id="{5A5B418E-D30C-5E9F-3CF3-8B91FB41A495}"/>
              </a:ext>
            </a:extLst>
          </p:cNvPr>
          <p:cNvSpPr>
            <a:spLocks noGrp="1"/>
          </p:cNvSpPr>
          <p:nvPr>
            <p:ph type="sldNum" sz="quarter" idx="12"/>
          </p:nvPr>
        </p:nvSpPr>
        <p:spPr bwMode="auto">
          <a:xfrm>
            <a:off x="6831013" y="65246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50934C9-3F3B-4FBA-8730-76CB51A4E0ED}"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45</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dissolve">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A78E8CCD-978F-D543-CD00-03D0720588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6DAEA6F-10A9-4F1E-BB4A-FD95B6E5041C}"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46</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0419" name="Text Box 5">
            <a:extLst>
              <a:ext uri="{FF2B5EF4-FFF2-40B4-BE49-F238E27FC236}">
                <a16:creationId xmlns:a16="http://schemas.microsoft.com/office/drawing/2014/main" id="{1C639DD2-D37D-59E5-7BE0-E000AB429064}"/>
              </a:ext>
            </a:extLst>
          </p:cNvPr>
          <p:cNvSpPr txBox="1">
            <a:spLocks noChangeArrowheads="1"/>
          </p:cNvSpPr>
          <p:nvPr/>
        </p:nvSpPr>
        <p:spPr bwMode="auto">
          <a:xfrm>
            <a:off x="1658938" y="285750"/>
            <a:ext cx="58293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4400" b="1" i="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44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&gt;0</a:t>
            </a:r>
            <a:r>
              <a:rPr lang="zh-CN" altLang="en-US" sz="44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时电子的填充情况</a:t>
            </a:r>
            <a:endParaRPr kumimoji="1" lang="zh-CN" altLang="en-US" sz="4400" b="1" dirty="0">
              <a:solidFill>
                <a:srgbClr val="003399"/>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0420" name="对象 5">
            <a:extLst>
              <a:ext uri="{FF2B5EF4-FFF2-40B4-BE49-F238E27FC236}">
                <a16:creationId xmlns:a16="http://schemas.microsoft.com/office/drawing/2014/main" id="{9351CB37-6571-1383-7420-8581D241F4DB}"/>
              </a:ext>
            </a:extLst>
          </p:cNvPr>
          <p:cNvGraphicFramePr>
            <a:graphicFrameLocks noChangeAspect="1"/>
          </p:cNvGraphicFramePr>
          <p:nvPr>
            <p:extLst>
              <p:ext uri="{D42A27DB-BD31-4B8C-83A1-F6EECF244321}">
                <p14:modId xmlns:p14="http://schemas.microsoft.com/office/powerpoint/2010/main" val="3210925260"/>
              </p:ext>
            </p:extLst>
          </p:nvPr>
        </p:nvGraphicFramePr>
        <p:xfrm>
          <a:off x="327918" y="2746212"/>
          <a:ext cx="4532114" cy="3453140"/>
        </p:xfrm>
        <a:graphic>
          <a:graphicData uri="http://schemas.openxmlformats.org/presentationml/2006/ole">
            <mc:AlternateContent xmlns:mc="http://schemas.openxmlformats.org/markup-compatibility/2006">
              <mc:Choice xmlns:v="urn:schemas-microsoft-com:vml" Requires="v">
                <p:oleObj name="Graph" r:id="rId2" imgW="9601200" imgH="7315011" progId="Origin50.Graph">
                  <p:embed/>
                </p:oleObj>
              </mc:Choice>
              <mc:Fallback>
                <p:oleObj name="Graph" r:id="rId2" imgW="9601200" imgH="7315011" progId="Origin50.Graph">
                  <p:embed/>
                  <p:pic>
                    <p:nvPicPr>
                      <p:cNvPr id="0" name="对象 5"/>
                      <p:cNvPicPr>
                        <a:picLocks noChangeAspect="1" noChangeArrowheads="1"/>
                      </p:cNvPicPr>
                      <p:nvPr/>
                    </p:nvPicPr>
                    <p:blipFill>
                      <a:blip r:embed="rId3"/>
                      <a:srcRect/>
                      <a:stretch>
                        <a:fillRect/>
                      </a:stretch>
                    </p:blipFill>
                    <p:spPr bwMode="auto">
                      <a:xfrm>
                        <a:off x="327918" y="2746212"/>
                        <a:ext cx="4532114" cy="3453140"/>
                      </a:xfrm>
                      <a:prstGeom prst="rect">
                        <a:avLst/>
                      </a:prstGeom>
                      <a:noFill/>
                      <a:ln>
                        <a:noFill/>
                      </a:ln>
                    </p:spPr>
                  </p:pic>
                </p:oleObj>
              </mc:Fallback>
            </mc:AlternateContent>
          </a:graphicData>
        </a:graphic>
      </p:graphicFrame>
      <p:graphicFrame>
        <p:nvGraphicFramePr>
          <p:cNvPr id="60421" name="对象 6">
            <a:extLst>
              <a:ext uri="{FF2B5EF4-FFF2-40B4-BE49-F238E27FC236}">
                <a16:creationId xmlns:a16="http://schemas.microsoft.com/office/drawing/2014/main" id="{732BF982-E962-19E0-5727-9918087BD4BE}"/>
              </a:ext>
            </a:extLst>
          </p:cNvPr>
          <p:cNvGraphicFramePr>
            <a:graphicFrameLocks noChangeAspect="1"/>
          </p:cNvGraphicFramePr>
          <p:nvPr>
            <p:extLst>
              <p:ext uri="{D42A27DB-BD31-4B8C-83A1-F6EECF244321}">
                <p14:modId xmlns:p14="http://schemas.microsoft.com/office/powerpoint/2010/main" val="1911467440"/>
              </p:ext>
            </p:extLst>
          </p:nvPr>
        </p:nvGraphicFramePr>
        <p:xfrm>
          <a:off x="5354638" y="2757488"/>
          <a:ext cx="3317875" cy="649287"/>
        </p:xfrm>
        <a:graphic>
          <a:graphicData uri="http://schemas.openxmlformats.org/presentationml/2006/ole">
            <mc:AlternateContent xmlns:mc="http://schemas.openxmlformats.org/markup-compatibility/2006">
              <mc:Choice xmlns:v="urn:schemas-microsoft-com:vml" Requires="v">
                <p:oleObj name="Equation" r:id="rId4" imgW="1295280" imgH="253800" progId="Equation.DSMT4">
                  <p:embed/>
                </p:oleObj>
              </mc:Choice>
              <mc:Fallback>
                <p:oleObj name="Equation" r:id="rId4" imgW="1295280" imgH="253800" progId="Equation.DSMT4">
                  <p:embed/>
                  <p:pic>
                    <p:nvPicPr>
                      <p:cNvPr id="0" name="对象 6"/>
                      <p:cNvPicPr>
                        <a:picLocks noChangeAspect="1" noChangeArrowheads="1"/>
                      </p:cNvPicPr>
                      <p:nvPr/>
                    </p:nvPicPr>
                    <p:blipFill>
                      <a:blip r:embed="rId5"/>
                      <a:srcRect/>
                      <a:stretch>
                        <a:fillRect/>
                      </a:stretch>
                    </p:blipFill>
                    <p:spPr bwMode="auto">
                      <a:xfrm>
                        <a:off x="5354638" y="2757488"/>
                        <a:ext cx="3317875"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422" name="对象 7">
            <a:extLst>
              <a:ext uri="{FF2B5EF4-FFF2-40B4-BE49-F238E27FC236}">
                <a16:creationId xmlns:a16="http://schemas.microsoft.com/office/drawing/2014/main" id="{39AAF61E-F5CA-90E6-EF3B-44FF303B5970}"/>
              </a:ext>
            </a:extLst>
          </p:cNvPr>
          <p:cNvGraphicFramePr>
            <a:graphicFrameLocks noChangeAspect="1"/>
          </p:cNvGraphicFramePr>
          <p:nvPr>
            <p:extLst>
              <p:ext uri="{D42A27DB-BD31-4B8C-83A1-F6EECF244321}">
                <p14:modId xmlns:p14="http://schemas.microsoft.com/office/powerpoint/2010/main" val="996446366"/>
              </p:ext>
            </p:extLst>
          </p:nvPr>
        </p:nvGraphicFramePr>
        <p:xfrm>
          <a:off x="4478597" y="2801773"/>
          <a:ext cx="4460358" cy="3397580"/>
        </p:xfrm>
        <a:graphic>
          <a:graphicData uri="http://schemas.openxmlformats.org/presentationml/2006/ole">
            <mc:AlternateContent xmlns:mc="http://schemas.openxmlformats.org/markup-compatibility/2006">
              <mc:Choice xmlns:v="urn:schemas-microsoft-com:vml" Requires="v">
                <p:oleObj name="Graph" r:id="rId6" imgW="9601200" imgH="7315011" progId="Origin50.Graph">
                  <p:embed/>
                </p:oleObj>
              </mc:Choice>
              <mc:Fallback>
                <p:oleObj name="Graph" r:id="rId6" imgW="9601200" imgH="7315011" progId="Origin50.Graph">
                  <p:embed/>
                  <p:pic>
                    <p:nvPicPr>
                      <p:cNvPr id="0" name="对象 7"/>
                      <p:cNvPicPr>
                        <a:picLocks noChangeAspect="1" noChangeArrowheads="1"/>
                      </p:cNvPicPr>
                      <p:nvPr/>
                    </p:nvPicPr>
                    <p:blipFill>
                      <a:blip r:embed="rId7"/>
                      <a:srcRect/>
                      <a:stretch>
                        <a:fillRect/>
                      </a:stretch>
                    </p:blipFill>
                    <p:spPr bwMode="auto">
                      <a:xfrm>
                        <a:off x="4478597" y="2801773"/>
                        <a:ext cx="4460358" cy="3397580"/>
                      </a:xfrm>
                      <a:prstGeom prst="rect">
                        <a:avLst/>
                      </a:prstGeom>
                      <a:noFill/>
                      <a:ln>
                        <a:noFill/>
                      </a:ln>
                    </p:spPr>
                  </p:pic>
                </p:oleObj>
              </mc:Fallback>
            </mc:AlternateContent>
          </a:graphicData>
        </a:graphic>
      </p:graphicFrame>
      <p:sp>
        <p:nvSpPr>
          <p:cNvPr id="60423" name="Text Box 7">
            <a:extLst>
              <a:ext uri="{FF2B5EF4-FFF2-40B4-BE49-F238E27FC236}">
                <a16:creationId xmlns:a16="http://schemas.microsoft.com/office/drawing/2014/main" id="{EFC53345-EDC0-58F2-2925-621B2AFC98BF}"/>
              </a:ext>
            </a:extLst>
          </p:cNvPr>
          <p:cNvSpPr txBox="1">
            <a:spLocks noChangeArrowheads="1"/>
          </p:cNvSpPr>
          <p:nvPr/>
        </p:nvSpPr>
        <p:spPr bwMode="auto">
          <a:xfrm>
            <a:off x="577056" y="1125538"/>
            <a:ext cx="7989888" cy="1570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当</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 &gt; 0</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时，只有费米面附近的电子才能被激发到高能态，即</a:t>
            </a: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只有 </a:t>
            </a:r>
            <a:r>
              <a:rPr kumimoji="1"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kumimoji="1"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TW" sz="2400" b="1" i="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F</a:t>
            </a:r>
            <a:r>
              <a:rPr kumimoji="1" lang="en-US" altLang="zh-TW" sz="2400" b="1" baseline="-2500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0</a:t>
            </a:r>
            <a:r>
              <a:rPr kumimoji="1" lang="en-US" altLang="zh-TW"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 </a:t>
            </a:r>
            <a:r>
              <a:rPr kumimoji="1" lang="en-US" altLang="zh-CN" sz="2400" b="1"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dirty="0" err="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b="1"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的电子</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才能被热激发，而能量比</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低几个 </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400" b="1" i="1" baseline="-25000" dirty="0" err="1">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 </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的电子则仍被</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Pauli</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原理所束缚，其分布与</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时相同。能量在</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dirty="0">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rPr>
              <a:t>d</a:t>
            </a:r>
            <a:r>
              <a:rPr kumimoji="1" lang="en-US" altLang="zh-CN" sz="2400" b="1" i="1" dirty="0" err="1">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之间的电子数为：</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a:extLst>
              <a:ext uri="{FF2B5EF4-FFF2-40B4-BE49-F238E27FC236}">
                <a16:creationId xmlns:a16="http://schemas.microsoft.com/office/drawing/2014/main" id="{765026F5-5163-E839-930C-93DEB9AA82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6CB5D66-DF8B-4422-BC13-3E39100F75F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47</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1443" name="Rectangle 2">
            <a:extLst>
              <a:ext uri="{FF2B5EF4-FFF2-40B4-BE49-F238E27FC236}">
                <a16:creationId xmlns:a16="http://schemas.microsoft.com/office/drawing/2014/main" id="{53E86B08-C98B-63E1-4D3E-0F761AA70C41}"/>
              </a:ext>
            </a:extLst>
          </p:cNvPr>
          <p:cNvSpPr>
            <a:spLocks noGrp="1" noRot="1"/>
          </p:cNvSpPr>
          <p:nvPr>
            <p:ph type="title"/>
          </p:nvPr>
        </p:nvSpPr>
        <p:spPr/>
        <p:txBody>
          <a:bodyPr/>
          <a:lstStyle/>
          <a:p>
            <a:pPr eaLnBrk="1" hangingPunct="1"/>
            <a:r>
              <a:rPr lang="zh-CN" altLang="en-US" b="1">
                <a:solidFill>
                  <a:srgbClr val="7030A0"/>
                </a:solidFill>
                <a:latin typeface="Times New Roman" panose="02020603050405020304" pitchFamily="18" charset="0"/>
                <a:cs typeface="Times New Roman" panose="02020603050405020304" pitchFamily="18" charset="0"/>
              </a:rPr>
              <a:t>互动环节</a:t>
            </a:r>
          </a:p>
        </p:txBody>
      </p:sp>
      <p:sp>
        <p:nvSpPr>
          <p:cNvPr id="51204" name="Rectangle 3">
            <a:extLst>
              <a:ext uri="{FF2B5EF4-FFF2-40B4-BE49-F238E27FC236}">
                <a16:creationId xmlns:a16="http://schemas.microsoft.com/office/drawing/2014/main" id="{0B88714D-80B8-D356-CC2A-F6AE964868C9}"/>
              </a:ext>
            </a:extLst>
          </p:cNvPr>
          <p:cNvSpPr>
            <a:spLocks noGrp="1" noRot="1"/>
          </p:cNvSpPr>
          <p:nvPr>
            <p:ph type="body" idx="1"/>
          </p:nvPr>
        </p:nvSpPr>
        <p:spPr>
          <a:xfrm>
            <a:off x="457200" y="1341438"/>
            <a:ext cx="8229600" cy="3124200"/>
          </a:xfrm>
        </p:spPr>
        <p:txBody>
          <a:bodyPr/>
          <a:lstStyle/>
          <a:p>
            <a:pPr eaLnBrk="1" hangingPunct="1">
              <a:defRPr/>
            </a:pPr>
            <a:r>
              <a:rPr lang="zh-CN" altLang="en-US" sz="2800" b="1" dirty="0">
                <a:solidFill>
                  <a:srgbClr val="FF0000"/>
                </a:solidFill>
                <a:ea typeface="微软雅黑" panose="020B0503020204020204" pitchFamily="34" charset="-122"/>
              </a:rPr>
              <a:t>提问</a:t>
            </a:r>
            <a:r>
              <a:rPr lang="zh-CN" altLang="en-US" sz="2800" b="1" dirty="0">
                <a:ea typeface="微软雅黑" panose="020B0503020204020204" pitchFamily="34" charset="-122"/>
              </a:rPr>
              <a:t>：金属的费米能级会随温度改变吗？</a:t>
            </a: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eaLnBrk="1" hangingPunct="1">
              <a:defRPr/>
            </a:pPr>
            <a:endParaRPr lang="en-US" altLang="zh-CN" sz="2800" b="1" dirty="0">
              <a:ea typeface="微软雅黑" panose="020B0503020204020204" pitchFamily="34" charset="-122"/>
            </a:endParaRPr>
          </a:p>
          <a:p>
            <a:pPr marL="0" indent="0" eaLnBrk="1" hangingPunct="1">
              <a:buFont typeface="Arial" panose="020B0604020202020204" pitchFamily="34" charset="0"/>
              <a:buNone/>
              <a:defRPr/>
            </a:pPr>
            <a:endParaRPr lang="zh-CN" altLang="en-US" sz="2800" b="1" dirty="0">
              <a:ea typeface="微软雅黑" panose="020B0503020204020204" pitchFamily="34" charset="-122"/>
            </a:endParaRPr>
          </a:p>
        </p:txBody>
      </p:sp>
      <p:graphicFrame>
        <p:nvGraphicFramePr>
          <p:cNvPr id="2" name="对象 5">
            <a:extLst>
              <a:ext uri="{FF2B5EF4-FFF2-40B4-BE49-F238E27FC236}">
                <a16:creationId xmlns:a16="http://schemas.microsoft.com/office/drawing/2014/main" id="{12FE660F-6D56-0904-952C-5E7446D36976}"/>
              </a:ext>
            </a:extLst>
          </p:cNvPr>
          <p:cNvGraphicFramePr>
            <a:graphicFrameLocks noChangeAspect="1"/>
          </p:cNvGraphicFramePr>
          <p:nvPr>
            <p:extLst>
              <p:ext uri="{D42A27DB-BD31-4B8C-83A1-F6EECF244321}">
                <p14:modId xmlns:p14="http://schemas.microsoft.com/office/powerpoint/2010/main" val="1296287773"/>
              </p:ext>
            </p:extLst>
          </p:nvPr>
        </p:nvGraphicFramePr>
        <p:xfrm>
          <a:off x="421321" y="2229636"/>
          <a:ext cx="4532114" cy="3453140"/>
        </p:xfrm>
        <a:graphic>
          <a:graphicData uri="http://schemas.openxmlformats.org/presentationml/2006/ole">
            <mc:AlternateContent xmlns:mc="http://schemas.openxmlformats.org/markup-compatibility/2006">
              <mc:Choice xmlns:v="urn:schemas-microsoft-com:vml" Requires="v">
                <p:oleObj name="Graph" r:id="rId2" imgW="9601200" imgH="7315011" progId="Origin50.Graph">
                  <p:embed/>
                </p:oleObj>
              </mc:Choice>
              <mc:Fallback>
                <p:oleObj name="Graph" r:id="rId2" imgW="9601200" imgH="7315011" progId="Origin50.Graph">
                  <p:embed/>
                  <p:pic>
                    <p:nvPicPr>
                      <p:cNvPr id="60420" name="对象 5">
                        <a:extLst>
                          <a:ext uri="{FF2B5EF4-FFF2-40B4-BE49-F238E27FC236}">
                            <a16:creationId xmlns:a16="http://schemas.microsoft.com/office/drawing/2014/main" id="{9351CB37-6571-1383-7420-8581D241F4DB}"/>
                          </a:ext>
                        </a:extLst>
                      </p:cNvPr>
                      <p:cNvPicPr>
                        <a:picLocks noChangeAspect="1" noChangeArrowheads="1"/>
                      </p:cNvPicPr>
                      <p:nvPr/>
                    </p:nvPicPr>
                    <p:blipFill>
                      <a:blip r:embed="rId3"/>
                      <a:srcRect/>
                      <a:stretch>
                        <a:fillRect/>
                      </a:stretch>
                    </p:blipFill>
                    <p:spPr bwMode="auto">
                      <a:xfrm>
                        <a:off x="421321" y="2229636"/>
                        <a:ext cx="4532114" cy="3453140"/>
                      </a:xfrm>
                      <a:prstGeom prst="rect">
                        <a:avLst/>
                      </a:prstGeom>
                      <a:noFill/>
                      <a:ln>
                        <a:noFill/>
                      </a:ln>
                    </p:spPr>
                  </p:pic>
                </p:oleObj>
              </mc:Fallback>
            </mc:AlternateContent>
          </a:graphicData>
        </a:graphic>
      </p:graphicFrame>
      <p:graphicFrame>
        <p:nvGraphicFramePr>
          <p:cNvPr id="3" name="对象 7">
            <a:extLst>
              <a:ext uri="{FF2B5EF4-FFF2-40B4-BE49-F238E27FC236}">
                <a16:creationId xmlns:a16="http://schemas.microsoft.com/office/drawing/2014/main" id="{CC6CA269-2732-7523-F602-4B25C9FF8100}"/>
              </a:ext>
            </a:extLst>
          </p:cNvPr>
          <p:cNvGraphicFramePr>
            <a:graphicFrameLocks noChangeAspect="1"/>
          </p:cNvGraphicFramePr>
          <p:nvPr>
            <p:extLst>
              <p:ext uri="{D42A27DB-BD31-4B8C-83A1-F6EECF244321}">
                <p14:modId xmlns:p14="http://schemas.microsoft.com/office/powerpoint/2010/main" val="1761728392"/>
              </p:ext>
            </p:extLst>
          </p:nvPr>
        </p:nvGraphicFramePr>
        <p:xfrm>
          <a:off x="4572000" y="2285197"/>
          <a:ext cx="4460358" cy="3397580"/>
        </p:xfrm>
        <a:graphic>
          <a:graphicData uri="http://schemas.openxmlformats.org/presentationml/2006/ole">
            <mc:AlternateContent xmlns:mc="http://schemas.openxmlformats.org/markup-compatibility/2006">
              <mc:Choice xmlns:v="urn:schemas-microsoft-com:vml" Requires="v">
                <p:oleObj name="Graph" r:id="rId4" imgW="9601200" imgH="7315011" progId="Origin50.Graph">
                  <p:embed/>
                </p:oleObj>
              </mc:Choice>
              <mc:Fallback>
                <p:oleObj name="Graph" r:id="rId4" imgW="9601200" imgH="7315011" progId="Origin50.Graph">
                  <p:embed/>
                  <p:pic>
                    <p:nvPicPr>
                      <p:cNvPr id="60422" name="对象 7">
                        <a:extLst>
                          <a:ext uri="{FF2B5EF4-FFF2-40B4-BE49-F238E27FC236}">
                            <a16:creationId xmlns:a16="http://schemas.microsoft.com/office/drawing/2014/main" id="{39AAF61E-F5CA-90E6-EF3B-44FF303B5970}"/>
                          </a:ext>
                        </a:extLst>
                      </p:cNvPr>
                      <p:cNvPicPr>
                        <a:picLocks noChangeAspect="1" noChangeArrowheads="1"/>
                      </p:cNvPicPr>
                      <p:nvPr/>
                    </p:nvPicPr>
                    <p:blipFill>
                      <a:blip r:embed="rId5"/>
                      <a:srcRect/>
                      <a:stretch>
                        <a:fillRect/>
                      </a:stretch>
                    </p:blipFill>
                    <p:spPr bwMode="auto">
                      <a:xfrm>
                        <a:off x="4572000" y="2285197"/>
                        <a:ext cx="4460358" cy="3397580"/>
                      </a:xfrm>
                      <a:prstGeom prst="rect">
                        <a:avLst/>
                      </a:prstGeom>
                      <a:noFill/>
                      <a:ln>
                        <a:noFill/>
                      </a:ln>
                    </p:spPr>
                  </p:pic>
                </p:oleObj>
              </mc:Fallback>
            </mc:AlternateContent>
          </a:graphicData>
        </a:graphic>
      </p:graphicFrame>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01CF81C3-67F2-2EF2-FDBF-165CA8EE5DB6}"/>
              </a:ext>
            </a:extLst>
          </p:cNvPr>
          <p:cNvSpPr txBox="1">
            <a:spLocks noChangeArrowheads="1"/>
          </p:cNvSpPr>
          <p:nvPr/>
        </p:nvSpPr>
        <p:spPr bwMode="auto">
          <a:xfrm>
            <a:off x="371475" y="1619250"/>
            <a:ext cx="8412163"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 typeface="Wingdings" panose="05000000000000000000" pitchFamily="2" charset="2"/>
              <a:buChar char="u"/>
            </a:pP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对于金属而言，由于</a:t>
            </a:r>
            <a:r>
              <a:rPr kumimoji="1" lang="en-US" altLang="zh-CN" sz="2800" b="1" i="1">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800" b="1">
                <a:latin typeface="Times New Roman" panose="02020603050405020304" pitchFamily="18" charset="0"/>
                <a:ea typeface="微软雅黑" panose="020B0503020204020204" pitchFamily="34" charset="-122"/>
                <a:cs typeface="Times New Roman" panose="02020603050405020304" pitchFamily="18" charset="0"/>
              </a:rPr>
              <a:t> &lt;&lt; </a:t>
            </a:r>
            <a:r>
              <a:rPr kumimoji="1" lang="en-US" altLang="zh-CN" sz="2800" b="1" i="1">
                <a:latin typeface="Times New Roman" panose="02020603050405020304" pitchFamily="18" charset="0"/>
                <a:ea typeface="微软雅黑" panose="020B0503020204020204" pitchFamily="34" charset="-122"/>
                <a:cs typeface="Times New Roman" panose="02020603050405020304" pitchFamily="18" charset="0"/>
              </a:rPr>
              <a:t>T</a:t>
            </a:r>
            <a:r>
              <a:rPr kumimoji="1" lang="en-US" altLang="zh-CN" sz="2800" b="1" i="1" baseline="-25000">
                <a:latin typeface="Times New Roman" panose="02020603050405020304" pitchFamily="18" charset="0"/>
                <a:ea typeface="微软雅黑" panose="020B0503020204020204" pitchFamily="34" charset="-122"/>
                <a:cs typeface="Times New Roman" panose="02020603050405020304" pitchFamily="18" charset="0"/>
              </a:rPr>
              <a:t>F </a:t>
            </a:r>
            <a:r>
              <a:rPr kumimoji="1"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b="1" i="1">
                <a:latin typeface="Times New Roman" panose="02020603050405020304" pitchFamily="18" charset="0"/>
                <a:ea typeface="微软雅黑" panose="020B0503020204020204" pitchFamily="34" charset="-122"/>
                <a:cs typeface="Times New Roman" panose="02020603050405020304" pitchFamily="18" charset="0"/>
              </a:rPr>
              <a:t>k</a:t>
            </a:r>
            <a:r>
              <a:rPr kumimoji="1" lang="en-US" altLang="zh-CN" sz="2800" b="1" i="1" baseline="-25000">
                <a:latin typeface="Times New Roman" panose="02020603050405020304" pitchFamily="18" charset="0"/>
                <a:ea typeface="微软雅黑" panose="020B0503020204020204" pitchFamily="34" charset="-122"/>
                <a:cs typeface="Times New Roman" panose="02020603050405020304" pitchFamily="18" charset="0"/>
              </a:rPr>
              <a:t>B</a:t>
            </a:r>
            <a:r>
              <a:rPr kumimoji="1" lang="en-US" altLang="zh-CN" sz="2800" b="1" i="1">
                <a:latin typeface="Times New Roman" panose="02020603050405020304" pitchFamily="18" charset="0"/>
                <a:ea typeface="微软雅黑" panose="020B0503020204020204" pitchFamily="34" charset="-122"/>
                <a:cs typeface="Times New Roman" panose="02020603050405020304" pitchFamily="18" charset="0"/>
              </a:rPr>
              <a:t>T </a:t>
            </a:r>
            <a:r>
              <a:rPr kumimoji="1" lang="en-US" altLang="zh-CN" sz="2800" b="1">
                <a:latin typeface="Times New Roman" panose="02020603050405020304" pitchFamily="18" charset="0"/>
                <a:ea typeface="微软雅黑" panose="020B0503020204020204" pitchFamily="34" charset="-122"/>
                <a:cs typeface="Times New Roman" panose="02020603050405020304" pitchFamily="18" charset="0"/>
              </a:rPr>
              <a:t>&lt;&lt; </a:t>
            </a:r>
            <a:r>
              <a:rPr kumimoji="1" lang="en-US" altLang="zh-CN" sz="28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800" b="1" i="1" baseline="-25000">
                <a:latin typeface="Times New Roman" panose="02020603050405020304" pitchFamily="18" charset="0"/>
                <a:ea typeface="微软雅黑" panose="020B0503020204020204" pitchFamily="34" charset="-122"/>
                <a:cs typeface="Times New Roman" panose="02020603050405020304" pitchFamily="18" charset="0"/>
              </a:rPr>
              <a:t>F</a:t>
            </a:r>
            <a:r>
              <a:rPr kumimoji="1"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总是成立的，因此，</a:t>
            </a:r>
            <a:r>
              <a:rPr kumimoji="1"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只有费米面附近的一小部分电子可以被激发到高能态</a:t>
            </a: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，而离费米面较远的电子则仍保持原来（</a:t>
            </a:r>
            <a:r>
              <a:rPr kumimoji="1" lang="en-US" altLang="zh-CN" sz="2800" b="1" i="1">
                <a:latin typeface="Times New Roman" panose="02020603050405020304" pitchFamily="18" charset="0"/>
                <a:ea typeface="微软雅黑" panose="020B0503020204020204" pitchFamily="34" charset="-122"/>
                <a:cs typeface="Times New Roman" panose="02020603050405020304" pitchFamily="18" charset="0"/>
              </a:rPr>
              <a:t>T</a:t>
            </a: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b="1">
                <a:latin typeface="Times New Roman" panose="02020603050405020304" pitchFamily="18" charset="0"/>
                <a:ea typeface="微软雅黑" panose="020B0503020204020204" pitchFamily="34" charset="-122"/>
                <a:cs typeface="Times New Roman" panose="02020603050405020304" pitchFamily="18" charset="0"/>
              </a:rPr>
              <a:t>0</a:t>
            </a: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）的状态，我们称这部分电子被“冷冻”下来。</a:t>
            </a:r>
            <a:endParaRPr kumimoji="1"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50000"/>
              </a:spcBef>
              <a:buFont typeface="Wingdings" panose="05000000000000000000" pitchFamily="2" charset="2"/>
              <a:buChar char="u"/>
            </a:pP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因此，虽然金属中有大量的自由电子，但是，</a:t>
            </a:r>
            <a:r>
              <a:rPr kumimoji="1"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决定金属许多性质的</a:t>
            </a: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并不是其全部的自由电子，而</a:t>
            </a:r>
            <a:r>
              <a:rPr kumimoji="1"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只是在费米面附近的那一小部分</a:t>
            </a:r>
            <a:r>
              <a:rPr kumimoji="1" lang="zh-CN" altLang="en-US" sz="2800" b="1">
                <a:latin typeface="Times New Roman" panose="02020603050405020304" pitchFamily="18" charset="0"/>
                <a:ea typeface="微软雅黑" panose="020B0503020204020204" pitchFamily="34" charset="-122"/>
                <a:cs typeface="Times New Roman" panose="02020603050405020304" pitchFamily="18" charset="0"/>
              </a:rPr>
              <a:t>。正因为这样，对金属费米面的研究就显得尤为重要。</a:t>
            </a:r>
          </a:p>
        </p:txBody>
      </p:sp>
      <p:sp>
        <p:nvSpPr>
          <p:cNvPr id="62467" name="Text Box 3">
            <a:extLst>
              <a:ext uri="{FF2B5EF4-FFF2-40B4-BE49-F238E27FC236}">
                <a16:creationId xmlns:a16="http://schemas.microsoft.com/office/drawing/2014/main" id="{6F5C5A2D-D480-43BC-337F-99033C0B4D62}"/>
              </a:ext>
            </a:extLst>
          </p:cNvPr>
          <p:cNvSpPr txBox="1">
            <a:spLocks noChangeArrowheads="1"/>
          </p:cNvSpPr>
          <p:nvPr/>
        </p:nvSpPr>
        <p:spPr bwMode="auto">
          <a:xfrm>
            <a:off x="2513013" y="500063"/>
            <a:ext cx="4135437"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金属材料费米面</a:t>
            </a:r>
          </a:p>
        </p:txBody>
      </p:sp>
      <p:sp>
        <p:nvSpPr>
          <p:cNvPr id="62468" name="灯片编号占位符 3">
            <a:extLst>
              <a:ext uri="{FF2B5EF4-FFF2-40B4-BE49-F238E27FC236}">
                <a16:creationId xmlns:a16="http://schemas.microsoft.com/office/drawing/2014/main" id="{4B66DD7C-FFC8-C1A1-93B1-DAF53DBBC8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EBC7AFB-8335-4040-AE2B-9A8F526FAB63}"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5">
            <a:extLst>
              <a:ext uri="{FF2B5EF4-FFF2-40B4-BE49-F238E27FC236}">
                <a16:creationId xmlns:a16="http://schemas.microsoft.com/office/drawing/2014/main" id="{6607A6DF-9B81-8C9F-6CE4-C64510A7D7A2}"/>
              </a:ext>
            </a:extLst>
          </p:cNvPr>
          <p:cNvSpPr txBox="1">
            <a:spLocks noChangeArrowheads="1"/>
          </p:cNvSpPr>
          <p:nvPr/>
        </p:nvSpPr>
        <p:spPr bwMode="auto">
          <a:xfrm>
            <a:off x="1660525" y="138113"/>
            <a:ext cx="5827713"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费米能级随温度的变化</a:t>
            </a:r>
          </a:p>
        </p:txBody>
      </p:sp>
      <p:sp>
        <p:nvSpPr>
          <p:cNvPr id="63491" name="Text Box 7">
            <a:extLst>
              <a:ext uri="{FF2B5EF4-FFF2-40B4-BE49-F238E27FC236}">
                <a16:creationId xmlns:a16="http://schemas.microsoft.com/office/drawing/2014/main" id="{E7790B90-62E7-08FF-2EBE-C0DD2DF41C51}"/>
              </a:ext>
            </a:extLst>
          </p:cNvPr>
          <p:cNvSpPr txBox="1">
            <a:spLocks noChangeArrowheads="1"/>
          </p:cNvSpPr>
          <p:nvPr/>
        </p:nvSpPr>
        <p:spPr bwMode="auto">
          <a:xfrm>
            <a:off x="2943225" y="893763"/>
            <a:ext cx="3260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8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a:t>
            </a:r>
            <a:r>
              <a:rPr kumimoji="1"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会略低于</a:t>
            </a:r>
            <a:r>
              <a:rPr kumimoji="1"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8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800" b="1" baseline="30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endParaRPr kumimoji="1" lang="zh-CN" altLang="en-US" sz="2800" b="1" baseline="30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sp>
        <p:nvSpPr>
          <p:cNvPr id="63492" name="Rectangle 12">
            <a:extLst>
              <a:ext uri="{FF2B5EF4-FFF2-40B4-BE49-F238E27FC236}">
                <a16:creationId xmlns:a16="http://schemas.microsoft.com/office/drawing/2014/main" id="{FE972756-F41B-AA91-5AFC-C9BEFCB96296}"/>
              </a:ext>
            </a:extLst>
          </p:cNvPr>
          <p:cNvSpPr>
            <a:spLocks noChangeArrowheads="1"/>
          </p:cNvSpPr>
          <p:nvPr/>
        </p:nvSpPr>
        <p:spPr bwMode="auto">
          <a:xfrm>
            <a:off x="3059113" y="6237288"/>
            <a:ext cx="2736850" cy="620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495" name="灯片编号占位符 3">
            <a:extLst>
              <a:ext uri="{FF2B5EF4-FFF2-40B4-BE49-F238E27FC236}">
                <a16:creationId xmlns:a16="http://schemas.microsoft.com/office/drawing/2014/main" id="{D629D0F5-A89F-BEC1-9BFC-D7C528F324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0183973-9D7F-4A7A-ABDF-8AE537907AC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496" name="Text Box 4">
            <a:extLst>
              <a:ext uri="{FF2B5EF4-FFF2-40B4-BE49-F238E27FC236}">
                <a16:creationId xmlns:a16="http://schemas.microsoft.com/office/drawing/2014/main" id="{EAF205BE-8EEF-2833-926C-9FEEB2EA90EA}"/>
              </a:ext>
            </a:extLst>
          </p:cNvPr>
          <p:cNvSpPr txBox="1">
            <a:spLocks noChangeArrowheads="1"/>
          </p:cNvSpPr>
          <p:nvPr/>
        </p:nvSpPr>
        <p:spPr bwMode="auto">
          <a:xfrm>
            <a:off x="250825" y="1412875"/>
            <a:ext cx="8642350" cy="296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5000"/>
              </a:lnSpc>
              <a:spcBef>
                <a:spcPct val="5000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在有限温度下可以认为，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上下电子占有几率的增大和减小是关于</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对称的。但是，由于电子的能态密度</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g</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随</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的增加而增大，即</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以上的</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g</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大于以下的</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g</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，因此，若</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上、下电子能态占有率的增加、减少相同，则</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以上要多填一些电子。因此，若保持</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F</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，那么系统的电子数就要增加，但实际上系统的电子数是一定的，因此，</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必须略低于</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E</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F</a:t>
            </a:r>
            <a:r>
              <a:rPr kumimoji="1"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0</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05000"/>
              </a:lnSpc>
              <a:spcBef>
                <a:spcPct val="50000"/>
              </a:spcBef>
              <a:buFontTx/>
              <a:buNone/>
            </a:pPr>
            <a:endPar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 name="对象 5">
            <a:extLst>
              <a:ext uri="{FF2B5EF4-FFF2-40B4-BE49-F238E27FC236}">
                <a16:creationId xmlns:a16="http://schemas.microsoft.com/office/drawing/2014/main" id="{609A7655-DC3C-C8C4-C32C-A2C1EC24FBC4}"/>
              </a:ext>
            </a:extLst>
          </p:cNvPr>
          <p:cNvGraphicFramePr>
            <a:graphicFrameLocks noChangeAspect="1"/>
          </p:cNvGraphicFramePr>
          <p:nvPr>
            <p:extLst>
              <p:ext uri="{D42A27DB-BD31-4B8C-83A1-F6EECF244321}">
                <p14:modId xmlns:p14="http://schemas.microsoft.com/office/powerpoint/2010/main" val="3001318522"/>
              </p:ext>
            </p:extLst>
          </p:nvPr>
        </p:nvGraphicFramePr>
        <p:xfrm>
          <a:off x="250825" y="3429000"/>
          <a:ext cx="4532114" cy="3453140"/>
        </p:xfrm>
        <a:graphic>
          <a:graphicData uri="http://schemas.openxmlformats.org/presentationml/2006/ole">
            <mc:AlternateContent xmlns:mc="http://schemas.openxmlformats.org/markup-compatibility/2006">
              <mc:Choice xmlns:v="urn:schemas-microsoft-com:vml" Requires="v">
                <p:oleObj name="Graph" r:id="rId2" imgW="9601200" imgH="7315011" progId="Origin50.Graph">
                  <p:embed/>
                </p:oleObj>
              </mc:Choice>
              <mc:Fallback>
                <p:oleObj name="Graph" r:id="rId2" imgW="9601200" imgH="7315011" progId="Origin50.Graph">
                  <p:embed/>
                  <p:pic>
                    <p:nvPicPr>
                      <p:cNvPr id="60420" name="对象 5">
                        <a:extLst>
                          <a:ext uri="{FF2B5EF4-FFF2-40B4-BE49-F238E27FC236}">
                            <a16:creationId xmlns:a16="http://schemas.microsoft.com/office/drawing/2014/main" id="{9351CB37-6571-1383-7420-8581D241F4DB}"/>
                          </a:ext>
                        </a:extLst>
                      </p:cNvPr>
                      <p:cNvPicPr>
                        <a:picLocks noChangeAspect="1" noChangeArrowheads="1"/>
                      </p:cNvPicPr>
                      <p:nvPr/>
                    </p:nvPicPr>
                    <p:blipFill>
                      <a:blip r:embed="rId3"/>
                      <a:srcRect/>
                      <a:stretch>
                        <a:fillRect/>
                      </a:stretch>
                    </p:blipFill>
                    <p:spPr bwMode="auto">
                      <a:xfrm>
                        <a:off x="250825" y="3429000"/>
                        <a:ext cx="4532114" cy="3453140"/>
                      </a:xfrm>
                      <a:prstGeom prst="rect">
                        <a:avLst/>
                      </a:prstGeom>
                      <a:noFill/>
                      <a:ln>
                        <a:noFill/>
                      </a:ln>
                    </p:spPr>
                  </p:pic>
                </p:oleObj>
              </mc:Fallback>
            </mc:AlternateContent>
          </a:graphicData>
        </a:graphic>
      </p:graphicFrame>
      <p:graphicFrame>
        <p:nvGraphicFramePr>
          <p:cNvPr id="3" name="对象 7">
            <a:extLst>
              <a:ext uri="{FF2B5EF4-FFF2-40B4-BE49-F238E27FC236}">
                <a16:creationId xmlns:a16="http://schemas.microsoft.com/office/drawing/2014/main" id="{080EACF9-45F5-C5F2-BD10-7361AE0975B9}"/>
              </a:ext>
            </a:extLst>
          </p:cNvPr>
          <p:cNvGraphicFramePr>
            <a:graphicFrameLocks noChangeAspect="1"/>
          </p:cNvGraphicFramePr>
          <p:nvPr>
            <p:extLst>
              <p:ext uri="{D42A27DB-BD31-4B8C-83A1-F6EECF244321}">
                <p14:modId xmlns:p14="http://schemas.microsoft.com/office/powerpoint/2010/main" val="4222199282"/>
              </p:ext>
            </p:extLst>
          </p:nvPr>
        </p:nvGraphicFramePr>
        <p:xfrm>
          <a:off x="4478597" y="3506740"/>
          <a:ext cx="4460358" cy="3397580"/>
        </p:xfrm>
        <a:graphic>
          <a:graphicData uri="http://schemas.openxmlformats.org/presentationml/2006/ole">
            <mc:AlternateContent xmlns:mc="http://schemas.openxmlformats.org/markup-compatibility/2006">
              <mc:Choice xmlns:v="urn:schemas-microsoft-com:vml" Requires="v">
                <p:oleObj name="Graph" r:id="rId4" imgW="9601200" imgH="7315011" progId="Origin50.Graph">
                  <p:embed/>
                </p:oleObj>
              </mc:Choice>
              <mc:Fallback>
                <p:oleObj name="Graph" r:id="rId4" imgW="9601200" imgH="7315011" progId="Origin50.Graph">
                  <p:embed/>
                  <p:pic>
                    <p:nvPicPr>
                      <p:cNvPr id="60422" name="对象 7">
                        <a:extLst>
                          <a:ext uri="{FF2B5EF4-FFF2-40B4-BE49-F238E27FC236}">
                            <a16:creationId xmlns:a16="http://schemas.microsoft.com/office/drawing/2014/main" id="{39AAF61E-F5CA-90E6-EF3B-44FF303B5970}"/>
                          </a:ext>
                        </a:extLst>
                      </p:cNvPr>
                      <p:cNvPicPr>
                        <a:picLocks noChangeAspect="1" noChangeArrowheads="1"/>
                      </p:cNvPicPr>
                      <p:nvPr/>
                    </p:nvPicPr>
                    <p:blipFill>
                      <a:blip r:embed="rId5"/>
                      <a:srcRect/>
                      <a:stretch>
                        <a:fillRect/>
                      </a:stretch>
                    </p:blipFill>
                    <p:spPr bwMode="auto">
                      <a:xfrm>
                        <a:off x="4478597" y="3506740"/>
                        <a:ext cx="4460358" cy="3397580"/>
                      </a:xfrm>
                      <a:prstGeom prst="rect">
                        <a:avLst/>
                      </a:prstGeom>
                      <a:noFill/>
                      <a:ln>
                        <a:noFill/>
                      </a:ln>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80E3D149-27DB-6BB5-F3C8-405281AFC6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43EB322-ECAF-40FC-9AA7-4B1E9BAF8027}"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5</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8435" name="Rectangle 2">
            <a:extLst>
              <a:ext uri="{FF2B5EF4-FFF2-40B4-BE49-F238E27FC236}">
                <a16:creationId xmlns:a16="http://schemas.microsoft.com/office/drawing/2014/main" id="{DD2FA006-C439-C11E-9B68-6F3A084CAC1F}"/>
              </a:ext>
            </a:extLst>
          </p:cNvPr>
          <p:cNvSpPr>
            <a:spLocks noGrp="1" noRot="1"/>
          </p:cNvSpPr>
          <p:nvPr>
            <p:ph type="title"/>
          </p:nvPr>
        </p:nvSpPr>
        <p:spPr/>
        <p:txBody>
          <a:bodyPr/>
          <a:lstStyle/>
          <a:p>
            <a:pPr eaLnBrk="1" hangingPunct="1"/>
            <a:r>
              <a:rPr lang="zh-CN" altLang="en-US" b="1">
                <a:solidFill>
                  <a:srgbClr val="7030A0"/>
                </a:solidFill>
                <a:cs typeface="Times New Roman" panose="02020603050405020304" pitchFamily="18" charset="0"/>
              </a:rPr>
              <a:t>德鲁德</a:t>
            </a:r>
            <a:r>
              <a:rPr lang="en-US" altLang="zh-CN" b="1">
                <a:solidFill>
                  <a:srgbClr val="7030A0"/>
                </a:solidFill>
                <a:cs typeface="Times New Roman" panose="02020603050405020304" pitchFamily="18" charset="0"/>
              </a:rPr>
              <a:t>-</a:t>
            </a:r>
            <a:r>
              <a:rPr lang="zh-CN" altLang="en-US" b="1">
                <a:solidFill>
                  <a:srgbClr val="7030A0"/>
                </a:solidFill>
                <a:cs typeface="Times New Roman" panose="02020603050405020304" pitchFamily="18" charset="0"/>
              </a:rPr>
              <a:t>经典电子气理论</a:t>
            </a:r>
          </a:p>
        </p:txBody>
      </p:sp>
      <p:sp>
        <p:nvSpPr>
          <p:cNvPr id="15366" name="Rectangle 3">
            <a:extLst>
              <a:ext uri="{FF2B5EF4-FFF2-40B4-BE49-F238E27FC236}">
                <a16:creationId xmlns:a16="http://schemas.microsoft.com/office/drawing/2014/main" id="{37ABC232-87B6-AE4A-92B7-CECA15765F0D}"/>
              </a:ext>
            </a:extLst>
          </p:cNvPr>
          <p:cNvSpPr>
            <a:spLocks noGrp="1" noRot="1"/>
          </p:cNvSpPr>
          <p:nvPr>
            <p:ph type="body" idx="1"/>
          </p:nvPr>
        </p:nvSpPr>
        <p:spPr/>
        <p:txBody>
          <a:bodyPr/>
          <a:lstStyle/>
          <a:p>
            <a:pPr eaLnBrk="1" hangingPunct="1">
              <a:lnSpc>
                <a:spcPct val="90000"/>
              </a:lnSpc>
            </a:pPr>
            <a:r>
              <a:rPr lang="zh-CN" altLang="en-US" sz="2800" b="1">
                <a:solidFill>
                  <a:srgbClr val="0000FF"/>
                </a:solidFill>
                <a:latin typeface="微软雅黑" panose="020B0503020204020204" pitchFamily="34" charset="-122"/>
                <a:ea typeface="微软雅黑" panose="020B0503020204020204" pitchFamily="34" charset="-122"/>
              </a:rPr>
              <a:t>目的：解释金属导电的机理</a:t>
            </a:r>
          </a:p>
          <a:p>
            <a:pPr lvl="1" eaLnBrk="1" hangingPunct="1">
              <a:lnSpc>
                <a:spcPct val="90000"/>
              </a:lnSpc>
            </a:pPr>
            <a:r>
              <a:rPr lang="zh-CN" altLang="en-US" sz="2400" b="1">
                <a:latin typeface="微软雅黑" panose="020B0503020204020204" pitchFamily="34" charset="-122"/>
                <a:ea typeface="微软雅黑" panose="020B0503020204020204" pitchFamily="34" charset="-122"/>
              </a:rPr>
              <a:t>现象：金属容易导电，也容易传热</a:t>
            </a:r>
          </a:p>
          <a:p>
            <a:pPr eaLnBrk="1" hangingPunct="1">
              <a:lnSpc>
                <a:spcPct val="90000"/>
              </a:lnSpc>
            </a:pPr>
            <a:r>
              <a:rPr lang="zh-CN" altLang="en-US" sz="2800" b="1">
                <a:latin typeface="微软雅黑" panose="020B0503020204020204" pitchFamily="34" charset="-122"/>
                <a:ea typeface="微软雅黑" panose="020B0503020204020204" pitchFamily="34" charset="-122"/>
              </a:rPr>
              <a:t>德鲁德模型的基本出发点</a:t>
            </a:r>
          </a:p>
          <a:p>
            <a:pPr lvl="1" eaLnBrk="1" hangingPunct="1">
              <a:lnSpc>
                <a:spcPct val="90000"/>
              </a:lnSpc>
            </a:pPr>
            <a:r>
              <a:rPr lang="zh-CN" altLang="en-US" sz="2400" b="1">
                <a:latin typeface="微软雅黑" panose="020B0503020204020204" pitchFamily="34" charset="-122"/>
                <a:ea typeface="微软雅黑" panose="020B0503020204020204" pitchFamily="34" charset="-122"/>
              </a:rPr>
              <a:t>离子实</a:t>
            </a:r>
          </a:p>
          <a:p>
            <a:pPr lvl="2" eaLnBrk="1" hangingPunct="1">
              <a:lnSpc>
                <a:spcPct val="90000"/>
              </a:lnSpc>
            </a:pPr>
            <a:r>
              <a:rPr lang="zh-CN" altLang="en-US" sz="2000" b="1">
                <a:latin typeface="微软雅黑" panose="020B0503020204020204" pitchFamily="34" charset="-122"/>
                <a:ea typeface="微软雅黑" panose="020B0503020204020204" pitchFamily="34" charset="-122"/>
              </a:rPr>
              <a:t>原子凝聚成为金属后，原来孤立原子内层电子被原子核紧紧束缚，与原子核一起构成不可分割的整体</a:t>
            </a:r>
          </a:p>
          <a:p>
            <a:pPr lvl="1" eaLnBrk="1" hangingPunct="1">
              <a:lnSpc>
                <a:spcPct val="90000"/>
              </a:lnSpc>
            </a:pPr>
            <a:r>
              <a:rPr lang="zh-CN" altLang="en-US" sz="2400" b="1">
                <a:latin typeface="微软雅黑" panose="020B0503020204020204" pitchFamily="34" charset="-122"/>
                <a:ea typeface="微软雅黑" panose="020B0503020204020204" pitchFamily="34" charset="-122"/>
              </a:rPr>
              <a:t>自由电子</a:t>
            </a:r>
          </a:p>
          <a:p>
            <a:pPr lvl="2" eaLnBrk="1" hangingPunct="1">
              <a:lnSpc>
                <a:spcPct val="90000"/>
              </a:lnSpc>
            </a:pPr>
            <a:r>
              <a:rPr lang="zh-CN" altLang="en-US" sz="2000" b="1">
                <a:latin typeface="微软雅黑" panose="020B0503020204020204" pitchFamily="34" charset="-122"/>
                <a:ea typeface="微软雅黑" panose="020B0503020204020204" pitchFamily="34" charset="-122"/>
              </a:rPr>
              <a:t>原来的孤立原子</a:t>
            </a:r>
            <a:r>
              <a:rPr lang="zh-CN" altLang="en-US" sz="2000" b="1">
                <a:solidFill>
                  <a:srgbClr val="0000FF"/>
                </a:solidFill>
                <a:latin typeface="微软雅黑" panose="020B0503020204020204" pitchFamily="34" charset="-122"/>
                <a:ea typeface="微软雅黑" panose="020B0503020204020204" pitchFamily="34" charset="-122"/>
              </a:rPr>
              <a:t>外层电子（价电子），在金属中可以自由地移动 </a:t>
            </a:r>
          </a:p>
          <a:p>
            <a:pPr eaLnBrk="1" hangingPunct="1">
              <a:lnSpc>
                <a:spcPct val="90000"/>
              </a:lnSpc>
            </a:pPr>
            <a:r>
              <a:rPr lang="zh-CN" altLang="en-US" sz="2800" b="1">
                <a:latin typeface="微软雅黑" panose="020B0503020204020204" pitchFamily="34" charset="-122"/>
                <a:ea typeface="微软雅黑" panose="020B0503020204020204" pitchFamily="34" charset="-122"/>
              </a:rPr>
              <a:t>传导电子构成自由电子气系统，可以用气体运动学理论进行处理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6">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36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6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Box 13">
            <a:extLst>
              <a:ext uri="{FF2B5EF4-FFF2-40B4-BE49-F238E27FC236}">
                <a16:creationId xmlns:a16="http://schemas.microsoft.com/office/drawing/2014/main" id="{804E8FCC-0AB2-F8DD-04B3-B8756AD38840}"/>
              </a:ext>
            </a:extLst>
          </p:cNvPr>
          <p:cNvSpPr txBox="1">
            <a:spLocks noChangeArrowheads="1"/>
          </p:cNvSpPr>
          <p:nvPr/>
        </p:nvSpPr>
        <p:spPr bwMode="auto">
          <a:xfrm>
            <a:off x="600075" y="2298700"/>
            <a:ext cx="7943850" cy="292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400" b="1">
                <a:latin typeface="Times New Roman" panose="02020603050405020304" pitchFamily="18" charset="0"/>
                <a:ea typeface="微软雅黑" panose="020B0503020204020204" pitchFamily="34" charset="-122"/>
                <a:cs typeface="Times New Roman" panose="02020603050405020304" pitchFamily="18" charset="0"/>
              </a:rPr>
              <a:t>解答：</a:t>
            </a:r>
          </a:p>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先求电子浓度：</a:t>
            </a:r>
            <a:endParaRPr lang="en-US"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b="1">
                <a:latin typeface="Times New Roman" panose="02020603050405020304" pitchFamily="18" charset="0"/>
                <a:ea typeface="微软雅黑" panose="020B0503020204020204" pitchFamily="34" charset="-122"/>
                <a:cs typeface="Times New Roman" panose="02020603050405020304" pitchFamily="18" charset="0"/>
              </a:rPr>
              <a:t>面心立方晶格含有</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4</a:t>
            </a:r>
            <a:r>
              <a:rPr lang="zh-CN" altLang="zh-CN" sz="2400" b="1">
                <a:latin typeface="Times New Roman" panose="02020603050405020304" pitchFamily="18" charset="0"/>
                <a:ea typeface="微软雅黑" panose="020B0503020204020204" pitchFamily="34" charset="-122"/>
                <a:cs typeface="Times New Roman" panose="02020603050405020304" pitchFamily="18" charset="0"/>
              </a:rPr>
              <a:t>个原子，</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a:latin typeface="Times New Roman" panose="02020603050405020304" pitchFamily="18" charset="0"/>
                <a:ea typeface="微软雅黑" panose="020B0503020204020204" pitchFamily="34" charset="-122"/>
                <a:cs typeface="Times New Roman" panose="02020603050405020304" pitchFamily="18" charset="0"/>
              </a:rPr>
              <a:t>个原子</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贡献</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b="1">
                <a:latin typeface="Times New Roman" panose="02020603050405020304" pitchFamily="18" charset="0"/>
                <a:ea typeface="微软雅黑" panose="020B0503020204020204" pitchFamily="34" charset="-122"/>
                <a:cs typeface="Times New Roman" panose="02020603050405020304" pitchFamily="18" charset="0"/>
              </a:rPr>
              <a:t>个价电子，自由电子密度为</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i="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aseline="3000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=8.5×10</a:t>
            </a:r>
            <a:r>
              <a:rPr lang="en-US" altLang="zh-CN" sz="2400" baseline="30000">
                <a:latin typeface="Times New Roman" panose="02020603050405020304" pitchFamily="18" charset="0"/>
                <a:ea typeface="微软雅黑" panose="020B0503020204020204" pitchFamily="34" charset="-122"/>
                <a:cs typeface="Times New Roman" panose="02020603050405020304" pitchFamily="18" charset="0"/>
              </a:rPr>
              <a:t>22</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 cm</a:t>
            </a:r>
            <a:r>
              <a:rPr lang="en-US" altLang="zh-CN" sz="2400" baseline="30000">
                <a:latin typeface="Times New Roman" panose="02020603050405020304" pitchFamily="18" charset="0"/>
                <a:ea typeface="微软雅黑" panose="020B0503020204020204" pitchFamily="34" charset="-122"/>
                <a:cs typeface="Times New Roman" panose="02020603050405020304" pitchFamily="18" charset="0"/>
              </a:rPr>
              <a:t>-3</a:t>
            </a:r>
            <a:endParaRPr lang="zh-CN" altLang="zh-CN" sz="24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            </a:t>
            </a:r>
          </a:p>
          <a:p>
            <a:pPr eaLnBrk="1" hangingPunct="1">
              <a:spcBef>
                <a:spcPct val="0"/>
              </a:spcBef>
              <a:buFontTx/>
              <a:buNone/>
            </a:pP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费米能级</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0</a:t>
            </a:r>
            <a:r>
              <a:rPr lang="zh-CN" altLang="zh-CN" sz="2400" b="1">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a:latin typeface="Times New Roman" panose="02020603050405020304" pitchFamily="18" charset="0"/>
                <a:ea typeface="微软雅黑" panose="020B0503020204020204" pitchFamily="34" charset="-122"/>
                <a:cs typeface="Times New Roman" panose="02020603050405020304" pitchFamily="18" charset="0"/>
              </a:rPr>
              <a:t>                   =7.2 eV</a:t>
            </a:r>
            <a:endParaRPr lang="zh-CN" altLang="zh-CN" sz="240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zh-CN" sz="24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2400" b="1" baseline="3000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515" name="标题 1">
            <a:extLst>
              <a:ext uri="{FF2B5EF4-FFF2-40B4-BE49-F238E27FC236}">
                <a16:creationId xmlns:a16="http://schemas.microsoft.com/office/drawing/2014/main" id="{75826A37-209D-2448-59EE-1E957EAC187A}"/>
              </a:ext>
            </a:extLst>
          </p:cNvPr>
          <p:cNvSpPr>
            <a:spLocks noGrp="1"/>
          </p:cNvSpPr>
          <p:nvPr>
            <p:ph type="title"/>
          </p:nvPr>
        </p:nvSpPr>
        <p:spPr>
          <a:xfrm>
            <a:off x="457200" y="115888"/>
            <a:ext cx="8229600" cy="936625"/>
          </a:xfrm>
        </p:spPr>
        <p:txBody>
          <a:bodyPr/>
          <a:lstStyle/>
          <a:p>
            <a:r>
              <a:rPr lang="zh-CN" altLang="en-US" b="1">
                <a:solidFill>
                  <a:srgbClr val="7030A0"/>
                </a:solidFill>
                <a:latin typeface="Times New Roman" panose="02020603050405020304" pitchFamily="18" charset="0"/>
                <a:cs typeface="Times New Roman" panose="02020603050405020304" pitchFamily="18" charset="0"/>
              </a:rPr>
              <a:t>例题</a:t>
            </a:r>
          </a:p>
        </p:txBody>
      </p:sp>
      <p:sp>
        <p:nvSpPr>
          <p:cNvPr id="64516" name="内容占位符 2">
            <a:extLst>
              <a:ext uri="{FF2B5EF4-FFF2-40B4-BE49-F238E27FC236}">
                <a16:creationId xmlns:a16="http://schemas.microsoft.com/office/drawing/2014/main" id="{969E798E-5DB6-8E76-DA03-EEEC5279173D}"/>
              </a:ext>
            </a:extLst>
          </p:cNvPr>
          <p:cNvSpPr>
            <a:spLocks noGrp="1"/>
          </p:cNvSpPr>
          <p:nvPr>
            <p:ph idx="1"/>
          </p:nvPr>
        </p:nvSpPr>
        <p:spPr>
          <a:xfrm>
            <a:off x="457200" y="1052513"/>
            <a:ext cx="8229600" cy="792162"/>
          </a:xfrm>
        </p:spPr>
        <p:txBody>
          <a:bodyPr/>
          <a:lstStyle/>
          <a:p>
            <a:r>
              <a:rPr lang="zh-CN" altLang="zh-CN" sz="2400" b="1">
                <a:ea typeface="微软雅黑" panose="020B0503020204020204" pitchFamily="34" charset="-122"/>
              </a:rPr>
              <a:t>已知铜是面心立方晶格，立方惯用晶胞边长</a:t>
            </a:r>
            <a:r>
              <a:rPr lang="en-US" altLang="zh-CN" sz="2400" b="1">
                <a:ea typeface="微软雅黑" panose="020B0503020204020204" pitchFamily="34" charset="-122"/>
              </a:rPr>
              <a:t>a</a:t>
            </a:r>
            <a:r>
              <a:rPr lang="zh-CN" altLang="zh-CN" sz="2400" b="1">
                <a:ea typeface="微软雅黑" panose="020B0503020204020204" pitchFamily="34" charset="-122"/>
              </a:rPr>
              <a:t>为</a:t>
            </a:r>
            <a:r>
              <a:rPr lang="en-US" altLang="zh-CN" sz="2400" b="1">
                <a:ea typeface="微软雅黑" panose="020B0503020204020204" pitchFamily="34" charset="-122"/>
              </a:rPr>
              <a:t>3.6 Å</a:t>
            </a:r>
            <a:r>
              <a:rPr lang="zh-CN" altLang="zh-CN" sz="2400" b="1">
                <a:ea typeface="微软雅黑" panose="020B0503020204020204" pitchFamily="34" charset="-122"/>
              </a:rPr>
              <a:t>。请计算温度在</a:t>
            </a:r>
            <a:r>
              <a:rPr lang="en-US" altLang="zh-CN" sz="2400" b="1">
                <a:ea typeface="微软雅黑" panose="020B0503020204020204" pitchFamily="34" charset="-122"/>
              </a:rPr>
              <a:t>0K</a:t>
            </a:r>
            <a:r>
              <a:rPr lang="zh-CN" altLang="zh-CN" sz="2400" b="1">
                <a:ea typeface="微软雅黑" panose="020B0503020204020204" pitchFamily="34" charset="-122"/>
              </a:rPr>
              <a:t>下的</a:t>
            </a:r>
            <a:r>
              <a:rPr lang="zh-CN" altLang="en-US" sz="2400" b="1">
                <a:ea typeface="微软雅黑" panose="020B0503020204020204" pitchFamily="34" charset="-122"/>
              </a:rPr>
              <a:t>费米能级</a:t>
            </a:r>
            <a:endParaRPr lang="zh-CN" altLang="zh-CN" sz="2400" b="1">
              <a:ea typeface="微软雅黑" panose="020B0503020204020204" pitchFamily="34" charset="-122"/>
            </a:endParaRPr>
          </a:p>
        </p:txBody>
      </p:sp>
      <p:sp>
        <p:nvSpPr>
          <p:cNvPr id="64517" name="灯片编号占位符 5">
            <a:extLst>
              <a:ext uri="{FF2B5EF4-FFF2-40B4-BE49-F238E27FC236}">
                <a16:creationId xmlns:a16="http://schemas.microsoft.com/office/drawing/2014/main" id="{24F9253F-7614-3243-E647-06B76A91E7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EF89728-4EBB-467A-824B-A5448D0EFF78}"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518" name="Rectangle 10">
            <a:extLst>
              <a:ext uri="{FF2B5EF4-FFF2-40B4-BE49-F238E27FC236}">
                <a16:creationId xmlns:a16="http://schemas.microsoft.com/office/drawing/2014/main" id="{26EF6A29-8EAE-BE56-0EF5-67BA7F487438}"/>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4519" name="Rectangle 12">
            <a:extLst>
              <a:ext uri="{FF2B5EF4-FFF2-40B4-BE49-F238E27FC236}">
                <a16:creationId xmlns:a16="http://schemas.microsoft.com/office/drawing/2014/main" id="{2104819C-90F2-C93E-F28C-45AAE02D401C}"/>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7595" name="对象 17">
            <a:extLst>
              <a:ext uri="{FF2B5EF4-FFF2-40B4-BE49-F238E27FC236}">
                <a16:creationId xmlns:a16="http://schemas.microsoft.com/office/drawing/2014/main" id="{AEE2E217-53A7-F228-1654-ADB0A72390C0}"/>
              </a:ext>
            </a:extLst>
          </p:cNvPr>
          <p:cNvGraphicFramePr>
            <a:graphicFrameLocks noChangeAspect="1"/>
          </p:cNvGraphicFramePr>
          <p:nvPr>
            <p:extLst>
              <p:ext uri="{D42A27DB-BD31-4B8C-83A1-F6EECF244321}">
                <p14:modId xmlns:p14="http://schemas.microsoft.com/office/powerpoint/2010/main" val="3061480044"/>
              </p:ext>
            </p:extLst>
          </p:nvPr>
        </p:nvGraphicFramePr>
        <p:xfrm>
          <a:off x="3286125" y="3860800"/>
          <a:ext cx="1419225" cy="719138"/>
        </p:xfrm>
        <a:graphic>
          <a:graphicData uri="http://schemas.openxmlformats.org/presentationml/2006/ole">
            <mc:AlternateContent xmlns:mc="http://schemas.openxmlformats.org/markup-compatibility/2006">
              <mc:Choice xmlns:v="urn:schemas-microsoft-com:vml" Requires="v">
                <p:oleObj name="Equation" r:id="rId2" imgW="825480" imgH="419040" progId="Equation.DSMT4">
                  <p:embed/>
                </p:oleObj>
              </mc:Choice>
              <mc:Fallback>
                <p:oleObj name="Equation" r:id="rId2" imgW="825480" imgH="419040" progId="Equation.DSMT4">
                  <p:embed/>
                  <p:pic>
                    <p:nvPicPr>
                      <p:cNvPr id="0" name="对象 17"/>
                      <p:cNvPicPr>
                        <a:picLocks noChangeAspect="1" noChangeArrowheads="1"/>
                      </p:cNvPicPr>
                      <p:nvPr/>
                    </p:nvPicPr>
                    <p:blipFill>
                      <a:blip r:embed="rId3"/>
                      <a:srcRect/>
                      <a:stretch>
                        <a:fillRect/>
                      </a:stretch>
                    </p:blipFill>
                    <p:spPr bwMode="auto">
                      <a:xfrm>
                        <a:off x="3286125" y="3860800"/>
                        <a:ext cx="1419225"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1" name="Rectangle 14">
            <a:extLst>
              <a:ext uri="{FF2B5EF4-FFF2-40B4-BE49-F238E27FC236}">
                <a16:creationId xmlns:a16="http://schemas.microsoft.com/office/drawing/2014/main" id="{2DEF516F-14BB-488A-57F7-D7D55999489D}"/>
              </a:ext>
            </a:extLst>
          </p:cNvPr>
          <p:cNvSpPr>
            <a:spLocks noChangeArrowheads="1"/>
          </p:cNvSpPr>
          <p:nvPr/>
        </p:nvSpPr>
        <p:spPr bwMode="auto">
          <a:xfrm>
            <a:off x="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a:extLst>
              <a:ext uri="{FF2B5EF4-FFF2-40B4-BE49-F238E27FC236}">
                <a16:creationId xmlns:a16="http://schemas.microsoft.com/office/drawing/2014/main" id="{3AC36C76-8499-F30B-C878-9C1A39A400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95B7D8B-9034-4AC3-9671-B28D0EFE41F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5539" name="Rectangle 2">
            <a:extLst>
              <a:ext uri="{FF2B5EF4-FFF2-40B4-BE49-F238E27FC236}">
                <a16:creationId xmlns:a16="http://schemas.microsoft.com/office/drawing/2014/main" id="{E0E63422-DC81-F2A8-B5A4-4C06D3E70A78}"/>
              </a:ext>
            </a:extLst>
          </p:cNvPr>
          <p:cNvSpPr>
            <a:spLocks noGrp="1" noRot="1"/>
          </p:cNvSpPr>
          <p:nvPr>
            <p:ph type="title"/>
          </p:nvPr>
        </p:nvSpPr>
        <p:spPr/>
        <p:txBody>
          <a:bodyPr/>
          <a:lstStyle/>
          <a:p>
            <a:pPr eaLnBrk="1" hangingPunct="1"/>
            <a:r>
              <a:rPr lang="zh-CN" altLang="en-US" b="1">
                <a:solidFill>
                  <a:srgbClr val="7030A0"/>
                </a:solidFill>
                <a:latin typeface="Times New Roman" panose="02020603050405020304" pitchFamily="18" charset="0"/>
                <a:cs typeface="Times New Roman" panose="02020603050405020304" pitchFamily="18" charset="0"/>
              </a:rPr>
              <a:t>目录</a:t>
            </a:r>
          </a:p>
        </p:txBody>
      </p:sp>
      <p:sp>
        <p:nvSpPr>
          <p:cNvPr id="65540" name="Rectangle 3">
            <a:extLst>
              <a:ext uri="{FF2B5EF4-FFF2-40B4-BE49-F238E27FC236}">
                <a16:creationId xmlns:a16="http://schemas.microsoft.com/office/drawing/2014/main" id="{F9616E5F-D1D3-1B33-F7D2-FF4AD1F55CEE}"/>
              </a:ext>
            </a:extLst>
          </p:cNvPr>
          <p:cNvSpPr>
            <a:spLocks noGrp="1" noRot="1"/>
          </p:cNvSpPr>
          <p:nvPr>
            <p:ph type="body" idx="1"/>
          </p:nvPr>
        </p:nvSpPr>
        <p:spPr>
          <a:xfrm>
            <a:off x="0" y="1268413"/>
            <a:ext cx="9144000" cy="4525962"/>
          </a:xfrm>
        </p:spPr>
        <p:txBody>
          <a:bodyPr/>
          <a:lstStyle/>
          <a:p>
            <a:pPr eaLnBrk="1" hangingPunct="1">
              <a:lnSpc>
                <a:spcPct val="90000"/>
              </a:lnSpc>
            </a:pPr>
            <a:r>
              <a:rPr lang="en-US" altLang="zh-CN" b="1" dirty="0">
                <a:ea typeface="微软雅黑" panose="020B0503020204020204" pitchFamily="34" charset="-122"/>
              </a:rPr>
              <a:t>3.1</a:t>
            </a:r>
            <a:r>
              <a:rPr lang="zh-CN" altLang="en-US" b="1" dirty="0">
                <a:ea typeface="微软雅黑" panose="020B0503020204020204" pitchFamily="34" charset="-122"/>
              </a:rPr>
              <a:t> 固体电子论的发展</a:t>
            </a:r>
            <a:endParaRPr lang="en-US" altLang="zh-CN" b="1" dirty="0">
              <a:ea typeface="微软雅黑" panose="020B0503020204020204" pitchFamily="34" charset="-122"/>
            </a:endParaRPr>
          </a:p>
          <a:p>
            <a:pPr lvl="1" eaLnBrk="1" hangingPunct="1">
              <a:lnSpc>
                <a:spcPct val="90000"/>
              </a:lnSpc>
            </a:pPr>
            <a:r>
              <a:rPr lang="zh-CN" altLang="en-US" b="1" dirty="0">
                <a:ea typeface="微软雅黑" panose="020B0503020204020204" pitchFamily="34" charset="-122"/>
              </a:rPr>
              <a:t>德鲁德经典电子气理论</a:t>
            </a:r>
            <a:endParaRPr lang="en-US" altLang="zh-CN" b="1" dirty="0">
              <a:ea typeface="微软雅黑" panose="020B0503020204020204" pitchFamily="34" charset="-122"/>
            </a:endParaRPr>
          </a:p>
          <a:p>
            <a:pPr eaLnBrk="1" hangingPunct="1">
              <a:lnSpc>
                <a:spcPct val="90000"/>
              </a:lnSpc>
            </a:pPr>
            <a:r>
              <a:rPr lang="en-US" altLang="zh-CN" b="1" dirty="0">
                <a:ea typeface="微软雅黑" panose="020B0503020204020204" pitchFamily="34" charset="-122"/>
              </a:rPr>
              <a:t>3.2 </a:t>
            </a:r>
            <a:r>
              <a:rPr lang="zh-CN" altLang="en-US" b="1" dirty="0">
                <a:solidFill>
                  <a:srgbClr val="FF0000"/>
                </a:solidFill>
                <a:ea typeface="微软雅黑" panose="020B0503020204020204" pitchFamily="34" charset="-122"/>
              </a:rPr>
              <a:t>索末菲自由电子论（金属电子论）</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（教材</a:t>
            </a:r>
            <a:r>
              <a:rPr lang="en-US" altLang="zh-CN"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P50-54</a:t>
            </a:r>
            <a:r>
              <a:rPr lang="zh-CN" altLang="en-US" sz="28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2800" b="1" dirty="0">
              <a:solidFill>
                <a:srgbClr val="FF0000"/>
              </a:solidFill>
              <a:ea typeface="微软雅黑" panose="020B0503020204020204" pitchFamily="34" charset="-122"/>
            </a:endParaRPr>
          </a:p>
          <a:p>
            <a:pPr lvl="1" eaLnBrk="1" hangingPunct="1">
              <a:lnSpc>
                <a:spcPct val="90000"/>
              </a:lnSpc>
            </a:pPr>
            <a:r>
              <a:rPr lang="zh-CN" altLang="en-US" b="1" dirty="0">
                <a:ea typeface="微软雅黑" panose="020B0503020204020204" pitchFamily="34" charset="-122"/>
              </a:rPr>
              <a:t>自由空间中的电子波函数和</a:t>
            </a:r>
            <a:r>
              <a:rPr lang="en-US" altLang="zh-CN" b="1" i="1" dirty="0">
                <a:ea typeface="微软雅黑" panose="020B0503020204020204" pitchFamily="34" charset="-122"/>
              </a:rPr>
              <a:t>E</a:t>
            </a:r>
            <a:r>
              <a:rPr lang="en-US" altLang="zh-CN" b="1" dirty="0">
                <a:ea typeface="微软雅黑" panose="020B0503020204020204" pitchFamily="34" charset="-122"/>
              </a:rPr>
              <a:t>-</a:t>
            </a:r>
            <a:r>
              <a:rPr lang="en-US" altLang="zh-CN" b="1" i="1" dirty="0">
                <a:ea typeface="微软雅黑" panose="020B0503020204020204" pitchFamily="34" charset="-122"/>
              </a:rPr>
              <a:t>k</a:t>
            </a:r>
            <a:r>
              <a:rPr lang="zh-CN" altLang="en-US" b="1" dirty="0">
                <a:ea typeface="微软雅黑" panose="020B0503020204020204" pitchFamily="34" charset="-122"/>
              </a:rPr>
              <a:t>关系</a:t>
            </a:r>
            <a:endParaRPr lang="en-US" altLang="zh-CN" b="1" dirty="0">
              <a:ea typeface="微软雅黑" panose="020B0503020204020204" pitchFamily="34" charset="-122"/>
            </a:endParaRPr>
          </a:p>
          <a:p>
            <a:pPr lvl="1" eaLnBrk="1" hangingPunct="1">
              <a:lnSpc>
                <a:spcPct val="90000"/>
              </a:lnSpc>
            </a:pPr>
            <a:r>
              <a:rPr lang="zh-CN" altLang="en-US" b="1" dirty="0">
                <a:ea typeface="微软雅黑" panose="020B0503020204020204" pitchFamily="34" charset="-122"/>
              </a:rPr>
              <a:t>有限晶体中的电子波函数和</a:t>
            </a:r>
            <a:r>
              <a:rPr lang="en-US" altLang="zh-CN" b="1" i="1" dirty="0">
                <a:ea typeface="微软雅黑" panose="020B0503020204020204" pitchFamily="34" charset="-122"/>
              </a:rPr>
              <a:t>E</a:t>
            </a:r>
            <a:r>
              <a:rPr lang="en-US" altLang="zh-CN" b="1" dirty="0">
                <a:ea typeface="微软雅黑" panose="020B0503020204020204" pitchFamily="34" charset="-122"/>
              </a:rPr>
              <a:t>-</a:t>
            </a:r>
            <a:r>
              <a:rPr lang="en-US" altLang="zh-CN" b="1" i="1" dirty="0">
                <a:ea typeface="微软雅黑" panose="020B0503020204020204" pitchFamily="34" charset="-122"/>
              </a:rPr>
              <a:t>k</a:t>
            </a:r>
            <a:r>
              <a:rPr lang="zh-CN" altLang="en-US" b="1" dirty="0">
                <a:ea typeface="微软雅黑" panose="020B0503020204020204" pitchFamily="34" charset="-122"/>
              </a:rPr>
              <a:t>关系</a:t>
            </a:r>
            <a:endParaRPr lang="en-US" altLang="zh-CN" b="1" dirty="0">
              <a:ea typeface="微软雅黑" panose="020B0503020204020204" pitchFamily="34" charset="-122"/>
            </a:endParaRPr>
          </a:p>
          <a:p>
            <a:pPr lvl="2" eaLnBrk="1" hangingPunct="1">
              <a:lnSpc>
                <a:spcPct val="90000"/>
              </a:lnSpc>
            </a:pPr>
            <a:r>
              <a:rPr lang="zh-CN" altLang="en-US" b="1" dirty="0">
                <a:ea typeface="微软雅黑" panose="020B0503020204020204" pitchFamily="34" charset="-122"/>
              </a:rPr>
              <a:t>周期性边界条件和态密度</a:t>
            </a:r>
            <a:endParaRPr lang="en-US" altLang="zh-CN" b="1" dirty="0">
              <a:ea typeface="微软雅黑" panose="020B0503020204020204" pitchFamily="34" charset="-122"/>
            </a:endParaRPr>
          </a:p>
          <a:p>
            <a:pPr lvl="2" eaLnBrk="1" hangingPunct="1">
              <a:lnSpc>
                <a:spcPct val="90000"/>
              </a:lnSpc>
            </a:pPr>
            <a:r>
              <a:rPr lang="zh-CN" altLang="en-US" b="1" dirty="0">
                <a:ea typeface="微软雅黑" panose="020B0503020204020204" pitchFamily="34" charset="-122"/>
              </a:rPr>
              <a:t>费米球与费米分布</a:t>
            </a:r>
            <a:endParaRPr lang="en-US" altLang="zh-CN" b="1" dirty="0">
              <a:ea typeface="微软雅黑" panose="020B0503020204020204" pitchFamily="34" charset="-122"/>
            </a:endParaRPr>
          </a:p>
          <a:p>
            <a:pPr lvl="1" eaLnBrk="1" hangingPunct="1">
              <a:lnSpc>
                <a:spcPct val="90000"/>
              </a:lnSpc>
            </a:pPr>
            <a:r>
              <a:rPr lang="zh-CN" altLang="en-US" b="1" dirty="0">
                <a:solidFill>
                  <a:srgbClr val="FF0000"/>
                </a:solidFill>
                <a:ea typeface="微软雅黑" panose="020B0503020204020204" pitchFamily="34" charset="-122"/>
              </a:rPr>
              <a:t>自由电子模型的局限性</a:t>
            </a:r>
          </a:p>
          <a:p>
            <a:pPr eaLnBrk="1" hangingPunct="1">
              <a:lnSpc>
                <a:spcPct val="90000"/>
              </a:lnSpc>
            </a:pPr>
            <a:r>
              <a:rPr lang="en-US" altLang="zh-CN" b="1" dirty="0">
                <a:ea typeface="微软雅黑" panose="020B0503020204020204" pitchFamily="34" charset="-122"/>
              </a:rPr>
              <a:t>3.3 </a:t>
            </a:r>
            <a:r>
              <a:rPr lang="zh-CN" altLang="en-US" b="1" dirty="0">
                <a:ea typeface="微软雅黑" panose="020B0503020204020204" pitchFamily="34" charset="-122"/>
              </a:rPr>
              <a:t>布洛赫能带理论（周期性势场中的电子运动）</a:t>
            </a:r>
            <a:endParaRPr lang="en-US" altLang="zh-CN" b="1" dirty="0">
              <a:ea typeface="微软雅黑" panose="020B0503020204020204" pitchFamily="34" charset="-122"/>
            </a:endParaRPr>
          </a:p>
          <a:p>
            <a:pPr lvl="1" eaLnBrk="1" hangingPunct="1">
              <a:lnSpc>
                <a:spcPct val="90000"/>
              </a:lnSpc>
            </a:pPr>
            <a:r>
              <a:rPr lang="zh-CN" altLang="en-US" b="1" dirty="0">
                <a:ea typeface="微软雅黑" panose="020B0503020204020204" pitchFamily="34" charset="-122"/>
              </a:rPr>
              <a:t>布洛赫定理</a:t>
            </a:r>
            <a:endParaRPr lang="en-US" altLang="zh-CN" b="1" dirty="0">
              <a:ea typeface="微软雅黑" panose="020B0503020204020204" pitchFamily="34" charset="-122"/>
            </a:endParaRPr>
          </a:p>
          <a:p>
            <a:pPr lvl="1" eaLnBrk="1" hangingPunct="1">
              <a:lnSpc>
                <a:spcPct val="90000"/>
              </a:lnSpc>
            </a:pPr>
            <a:r>
              <a:rPr lang="zh-CN" altLang="en-US" b="1" dirty="0">
                <a:ea typeface="微软雅黑" panose="020B0503020204020204" pitchFamily="34" charset="-122"/>
              </a:rPr>
              <a:t>能带理论</a:t>
            </a:r>
          </a:p>
          <a:p>
            <a:pPr eaLnBrk="1" hangingPunct="1">
              <a:lnSpc>
                <a:spcPct val="90000"/>
              </a:lnSpc>
            </a:pPr>
            <a:endParaRPr lang="en-US" altLang="zh-CN" b="1" dirty="0">
              <a:solidFill>
                <a:srgbClr val="000000"/>
              </a:solidFill>
              <a:ea typeface="微软雅黑" panose="020B0503020204020204" pitchFamily="34"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0328703C-D36B-E668-578B-E3E3F266E1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F899119-4585-484A-965A-694194B79EC6}"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52</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563" name="Rectangle 2">
            <a:extLst>
              <a:ext uri="{FF2B5EF4-FFF2-40B4-BE49-F238E27FC236}">
                <a16:creationId xmlns:a16="http://schemas.microsoft.com/office/drawing/2014/main" id="{12029159-472B-6535-5A83-0A7D155DDF82}"/>
              </a:ext>
            </a:extLst>
          </p:cNvPr>
          <p:cNvSpPr>
            <a:spLocks noGrp="1" noRot="1"/>
          </p:cNvSpPr>
          <p:nvPr>
            <p:ph type="title"/>
          </p:nvPr>
        </p:nvSpPr>
        <p:spPr/>
        <p:txBody>
          <a:bodyPr/>
          <a:lstStyle/>
          <a:p>
            <a:pPr eaLnBrk="1" hangingPunct="1"/>
            <a:r>
              <a:rPr lang="zh-CN" altLang="en-US" b="1">
                <a:solidFill>
                  <a:srgbClr val="7030A0"/>
                </a:solidFill>
                <a:cs typeface="Times New Roman" panose="02020603050405020304" pitchFamily="18" charset="0"/>
              </a:rPr>
              <a:t>局限与问题</a:t>
            </a:r>
          </a:p>
        </p:txBody>
      </p:sp>
      <p:sp>
        <p:nvSpPr>
          <p:cNvPr id="66564" name="Rectangle 3">
            <a:extLst>
              <a:ext uri="{FF2B5EF4-FFF2-40B4-BE49-F238E27FC236}">
                <a16:creationId xmlns:a16="http://schemas.microsoft.com/office/drawing/2014/main" id="{87084403-9D5D-06F2-8843-38CA5A80A5E1}"/>
              </a:ext>
            </a:extLst>
          </p:cNvPr>
          <p:cNvSpPr>
            <a:spLocks noGrp="1" noRot="1"/>
          </p:cNvSpPr>
          <p:nvPr>
            <p:ph type="body" idx="1"/>
          </p:nvPr>
        </p:nvSpPr>
        <p:spPr/>
        <p:txBody>
          <a:bodyPr/>
          <a:lstStyle/>
          <a:p>
            <a:pPr eaLnBrk="1" hangingPunct="1"/>
            <a:r>
              <a:rPr lang="zh-CN" altLang="en-US" b="1">
                <a:solidFill>
                  <a:srgbClr val="FF0000"/>
                </a:solidFill>
                <a:latin typeface="微软雅黑" panose="020B0503020204020204" pitchFamily="34" charset="-122"/>
                <a:ea typeface="微软雅黑" panose="020B0503020204020204" pitchFamily="34" charset="-122"/>
              </a:rPr>
              <a:t>自由电子模型</a:t>
            </a:r>
          </a:p>
          <a:p>
            <a:pPr lvl="1" eaLnBrk="1" hangingPunct="1"/>
            <a:r>
              <a:rPr lang="zh-CN" altLang="en-US" b="1">
                <a:latin typeface="微软雅黑" panose="020B0503020204020204" pitchFamily="34" charset="-122"/>
                <a:ea typeface="微软雅黑" panose="020B0503020204020204" pitchFamily="34" charset="-122"/>
              </a:rPr>
              <a:t>电子除在与离子碰撞瞬间外，与离子无相互作用</a:t>
            </a:r>
          </a:p>
          <a:p>
            <a:pPr lvl="1" eaLnBrk="1" hangingPunct="1"/>
            <a:r>
              <a:rPr lang="zh-CN" altLang="en-US" b="1">
                <a:solidFill>
                  <a:srgbClr val="0000FF"/>
                </a:solidFill>
                <a:latin typeface="微软雅黑" panose="020B0503020204020204" pitchFamily="34" charset="-122"/>
                <a:ea typeface="微软雅黑" panose="020B0503020204020204" pitchFamily="34" charset="-122"/>
              </a:rPr>
              <a:t>无法解释许多与晶体结构有关的现象</a:t>
            </a:r>
          </a:p>
          <a:p>
            <a:pPr lvl="2" eaLnBrk="1" hangingPunct="1"/>
            <a:r>
              <a:rPr lang="zh-CN" altLang="en-US" b="1">
                <a:latin typeface="微软雅黑" panose="020B0503020204020204" pitchFamily="34" charset="-122"/>
                <a:ea typeface="微软雅黑" panose="020B0503020204020204" pitchFamily="34" charset="-122"/>
              </a:rPr>
              <a:t>固体为什么有导体、非导体的区别？</a:t>
            </a:r>
          </a:p>
          <a:p>
            <a:pPr lvl="2" eaLnBrk="1" hangingPunct="1"/>
            <a:r>
              <a:rPr lang="zh-CN" altLang="en-US" b="1">
                <a:latin typeface="微软雅黑" panose="020B0503020204020204" pitchFamily="34" charset="-122"/>
                <a:ea typeface="微软雅黑" panose="020B0503020204020204" pitchFamily="34" charset="-122"/>
              </a:rPr>
              <a:t>相同元素构成的固体就有导体和绝缘体的导电性差别</a:t>
            </a:r>
          </a:p>
          <a:p>
            <a:pPr eaLnBrk="1" hangingPunct="1"/>
            <a:r>
              <a:rPr lang="zh-CN" altLang="en-US" b="1">
                <a:latin typeface="微软雅黑" panose="020B0503020204020204" pitchFamily="34" charset="-122"/>
                <a:ea typeface="微软雅黑" panose="020B0503020204020204" pitchFamily="34" charset="-122"/>
              </a:rPr>
              <a:t>根本原因</a:t>
            </a:r>
          </a:p>
          <a:p>
            <a:pPr lvl="1" eaLnBrk="1" hangingPunct="1"/>
            <a:r>
              <a:rPr lang="zh-CN" altLang="en-US" b="1">
                <a:latin typeface="微软雅黑" panose="020B0503020204020204" pitchFamily="34" charset="-122"/>
                <a:ea typeface="微软雅黑" panose="020B0503020204020204" pitchFamily="34" charset="-122"/>
              </a:rPr>
              <a:t>自由电子近似</a:t>
            </a:r>
            <a:r>
              <a:rPr lang="zh-CN" altLang="en-US" b="1">
                <a:solidFill>
                  <a:srgbClr val="0000FF"/>
                </a:solidFill>
                <a:latin typeface="微软雅黑" panose="020B0503020204020204" pitchFamily="34" charset="-122"/>
                <a:ea typeface="微软雅黑" panose="020B0503020204020204" pitchFamily="34" charset="-122"/>
              </a:rPr>
              <a:t>不能严格符合晶体内部情况</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7881A87A-E32B-135F-67B5-B9DDF5D1618C}"/>
              </a:ext>
            </a:extLst>
          </p:cNvPr>
          <p:cNvSpPr>
            <a:spLocks noGrp="1"/>
          </p:cNvSpPr>
          <p:nvPr>
            <p:ph type="title"/>
          </p:nvPr>
        </p:nvSpPr>
        <p:spPr/>
        <p:txBody>
          <a:bodyPr/>
          <a:lstStyle/>
          <a:p>
            <a:r>
              <a:rPr lang="zh-CN" altLang="en-US" b="1">
                <a:solidFill>
                  <a:srgbClr val="7030A0"/>
                </a:solidFill>
                <a:latin typeface="Times New Roman" panose="02020603050405020304" pitchFamily="18" charset="0"/>
                <a:cs typeface="Times New Roman" panose="02020603050405020304" pitchFamily="18" charset="0"/>
              </a:rPr>
              <a:t>重要知识点</a:t>
            </a:r>
          </a:p>
        </p:txBody>
      </p:sp>
      <p:sp>
        <p:nvSpPr>
          <p:cNvPr id="68611" name="内容占位符 2">
            <a:extLst>
              <a:ext uri="{FF2B5EF4-FFF2-40B4-BE49-F238E27FC236}">
                <a16:creationId xmlns:a16="http://schemas.microsoft.com/office/drawing/2014/main" id="{A70EAB48-4E69-0E17-7269-7E4639A5EA92}"/>
              </a:ext>
            </a:extLst>
          </p:cNvPr>
          <p:cNvSpPr>
            <a:spLocks noGrp="1"/>
          </p:cNvSpPr>
          <p:nvPr>
            <p:ph idx="1"/>
          </p:nvPr>
        </p:nvSpPr>
        <p:spPr>
          <a:xfrm>
            <a:off x="457200" y="1412875"/>
            <a:ext cx="8229600" cy="4525963"/>
          </a:xfrm>
        </p:spPr>
        <p:txBody>
          <a:bodyPr/>
          <a:lstStyle/>
          <a:p>
            <a:r>
              <a:rPr lang="en-US" altLang="zh-CN" sz="2800" b="1" i="1">
                <a:ea typeface="微软雅黑" panose="020B0503020204020204" pitchFamily="34" charset="-122"/>
              </a:rPr>
              <a:t>E-k</a:t>
            </a:r>
            <a:r>
              <a:rPr lang="zh-CN" altLang="en-US" sz="2800" b="1">
                <a:ea typeface="微软雅黑" panose="020B0503020204020204" pitchFamily="34" charset="-122"/>
              </a:rPr>
              <a:t>关系</a:t>
            </a:r>
            <a:endParaRPr lang="en-US" altLang="zh-CN" sz="2800" b="1">
              <a:ea typeface="微软雅黑" panose="020B0503020204020204" pitchFamily="34" charset="-122"/>
            </a:endParaRPr>
          </a:p>
          <a:p>
            <a:r>
              <a:rPr lang="zh-CN" altLang="en-US" sz="2800" b="1">
                <a:ea typeface="微软雅黑" panose="020B0503020204020204" pitchFamily="34" charset="-122"/>
              </a:rPr>
              <a:t>周期性边界条件</a:t>
            </a:r>
            <a:endParaRPr lang="en-US" altLang="zh-CN" sz="2800" b="1">
              <a:ea typeface="微软雅黑" panose="020B0503020204020204" pitchFamily="34" charset="-122"/>
            </a:endParaRPr>
          </a:p>
          <a:p>
            <a:r>
              <a:rPr lang="en-US" altLang="zh-CN" sz="2800" b="1" i="1">
                <a:ea typeface="微软雅黑" panose="020B0503020204020204" pitchFamily="34" charset="-122"/>
              </a:rPr>
              <a:t>k</a:t>
            </a:r>
            <a:r>
              <a:rPr lang="zh-CN" altLang="en-US" sz="2800" b="1">
                <a:ea typeface="微软雅黑" panose="020B0503020204020204" pitchFamily="34" charset="-122"/>
              </a:rPr>
              <a:t>（态、波矢、动量、倒易、倒格子）空间</a:t>
            </a:r>
            <a:endParaRPr lang="en-US" altLang="zh-CN" sz="2800" b="1">
              <a:ea typeface="微软雅黑" panose="020B0503020204020204" pitchFamily="34" charset="-122"/>
            </a:endParaRPr>
          </a:p>
          <a:p>
            <a:r>
              <a:rPr lang="en-US" altLang="zh-CN" sz="2800" b="1" i="1">
                <a:ea typeface="微软雅黑" panose="020B0503020204020204" pitchFamily="34" charset="-122"/>
              </a:rPr>
              <a:t>k</a:t>
            </a:r>
            <a:r>
              <a:rPr lang="zh-CN" altLang="en-US" sz="2800" b="1">
                <a:ea typeface="微软雅黑" panose="020B0503020204020204" pitchFamily="34" charset="-122"/>
              </a:rPr>
              <a:t>的点阵密度</a:t>
            </a:r>
            <a:endParaRPr lang="en-US" altLang="zh-CN" sz="2800" b="1">
              <a:ea typeface="微软雅黑" panose="020B0503020204020204" pitchFamily="34" charset="-122"/>
            </a:endParaRPr>
          </a:p>
          <a:p>
            <a:r>
              <a:rPr lang="zh-CN" altLang="en-US" sz="2800" b="1">
                <a:ea typeface="微软雅黑" panose="020B0503020204020204" pitchFamily="34" charset="-122"/>
              </a:rPr>
              <a:t>能态密度</a:t>
            </a:r>
            <a:endParaRPr lang="en-US" altLang="zh-CN" sz="2800" b="1">
              <a:ea typeface="微软雅黑" panose="020B0503020204020204" pitchFamily="34" charset="-122"/>
            </a:endParaRPr>
          </a:p>
          <a:p>
            <a:r>
              <a:rPr lang="zh-CN" altLang="en-US" sz="2800" b="1">
                <a:ea typeface="微软雅黑" panose="020B0503020204020204" pitchFamily="34" charset="-122"/>
              </a:rPr>
              <a:t>费米能级、费米分布</a:t>
            </a:r>
            <a:endParaRPr lang="en-US" altLang="zh-CN" sz="2800" b="1">
              <a:ea typeface="微软雅黑" panose="020B0503020204020204" pitchFamily="34" charset="-122"/>
            </a:endParaRPr>
          </a:p>
          <a:p>
            <a:r>
              <a:rPr lang="zh-CN" altLang="en-US" sz="2800" b="1">
                <a:ea typeface="微软雅黑" panose="020B0503020204020204" pitchFamily="34" charset="-122"/>
              </a:rPr>
              <a:t>费米球、费米波矢、费米动量、费米温度</a:t>
            </a:r>
            <a:endParaRPr lang="en-US" altLang="zh-CN" sz="2800" b="1">
              <a:ea typeface="微软雅黑" panose="020B0503020204020204" pitchFamily="34" charset="-122"/>
            </a:endParaRPr>
          </a:p>
          <a:p>
            <a:endParaRPr lang="en-US" altLang="zh-CN" sz="2800" b="1">
              <a:ea typeface="微软雅黑" panose="020B0503020204020204" pitchFamily="34" charset="-122"/>
            </a:endParaRPr>
          </a:p>
          <a:p>
            <a:r>
              <a:rPr lang="zh-CN" altLang="en-US" sz="2800" b="1">
                <a:solidFill>
                  <a:srgbClr val="7030A0"/>
                </a:solidFill>
                <a:ea typeface="微软雅黑" panose="020B0503020204020204" pitchFamily="34" charset="-122"/>
              </a:rPr>
              <a:t>作业：</a:t>
            </a:r>
            <a:r>
              <a:rPr lang="en-US" altLang="zh-CN" sz="2800" b="1"/>
              <a:t>3.1</a:t>
            </a:r>
            <a:r>
              <a:rPr lang="zh-CN" altLang="en-US" sz="2800" b="1"/>
              <a:t>、</a:t>
            </a:r>
            <a:r>
              <a:rPr lang="en-US" altLang="zh-CN" sz="2800" b="1"/>
              <a:t>3.2</a:t>
            </a:r>
            <a:r>
              <a:rPr lang="zh-CN" altLang="en-US" sz="2800" b="1"/>
              <a:t>、</a:t>
            </a:r>
            <a:r>
              <a:rPr lang="en-US" altLang="zh-CN" sz="2800" b="1"/>
              <a:t>3.5-3.10</a:t>
            </a:r>
          </a:p>
        </p:txBody>
      </p:sp>
      <p:sp>
        <p:nvSpPr>
          <p:cNvPr id="68612" name="灯片编号占位符 5">
            <a:extLst>
              <a:ext uri="{FF2B5EF4-FFF2-40B4-BE49-F238E27FC236}">
                <a16:creationId xmlns:a16="http://schemas.microsoft.com/office/drawing/2014/main" id="{930A0A1C-4487-27EA-E1E7-72B4EB1AA0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0A4667-D74A-4E93-92EB-243FB595EC00}"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6343FC99-55CF-10C6-E467-B116198D19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07FE0BC-038C-42AD-BEAE-5EC3D3039AB0}"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6</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459" name="Rectangle 2">
            <a:extLst>
              <a:ext uri="{FF2B5EF4-FFF2-40B4-BE49-F238E27FC236}">
                <a16:creationId xmlns:a16="http://schemas.microsoft.com/office/drawing/2014/main" id="{5E32265A-19AD-B525-2100-C138F0B67D90}"/>
              </a:ext>
            </a:extLst>
          </p:cNvPr>
          <p:cNvSpPr>
            <a:spLocks noGrp="1" noRot="1"/>
          </p:cNvSpPr>
          <p:nvPr>
            <p:ph type="title"/>
          </p:nvPr>
        </p:nvSpPr>
        <p:spPr/>
        <p:txBody>
          <a:bodyPr/>
          <a:lstStyle/>
          <a:p>
            <a:pPr eaLnBrk="1" hangingPunct="1"/>
            <a:r>
              <a:rPr lang="zh-CN" altLang="en-US" b="1">
                <a:solidFill>
                  <a:srgbClr val="7030A0"/>
                </a:solidFill>
                <a:cs typeface="Times New Roman" panose="02020603050405020304" pitchFamily="18" charset="0"/>
              </a:rPr>
              <a:t>金属晶体模型</a:t>
            </a:r>
          </a:p>
        </p:txBody>
      </p:sp>
      <p:pic>
        <p:nvPicPr>
          <p:cNvPr id="19460" name="Picture 4">
            <a:extLst>
              <a:ext uri="{FF2B5EF4-FFF2-40B4-BE49-F238E27FC236}">
                <a16:creationId xmlns:a16="http://schemas.microsoft.com/office/drawing/2014/main" id="{2989096B-AFF3-5D6F-0F30-7A2CD72DB2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7563" y="1547813"/>
            <a:ext cx="4968875" cy="33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矩形 2">
            <a:extLst>
              <a:ext uri="{FF2B5EF4-FFF2-40B4-BE49-F238E27FC236}">
                <a16:creationId xmlns:a16="http://schemas.microsoft.com/office/drawing/2014/main" id="{62C44E98-E68D-A299-D5EC-A0504A3AED2C}"/>
              </a:ext>
            </a:extLst>
          </p:cNvPr>
          <p:cNvSpPr>
            <a:spLocks noChangeArrowheads="1"/>
          </p:cNvSpPr>
          <p:nvPr/>
        </p:nvSpPr>
        <p:spPr bwMode="auto">
          <a:xfrm>
            <a:off x="1258888" y="5157788"/>
            <a:ext cx="662622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0"/>
              </a:spcBef>
              <a:buFontTx/>
              <a:buNone/>
            </a:pPr>
            <a:r>
              <a:rPr lang="en-US" altLang="zh-CN" sz="2800" b="1">
                <a:latin typeface="微软雅黑" panose="020B0503020204020204" pitchFamily="34" charset="-122"/>
                <a:ea typeface="微软雅黑" panose="020B0503020204020204" pitchFamily="34" charset="-122"/>
              </a:rPr>
              <a:t>Na</a:t>
            </a:r>
            <a:r>
              <a:rPr lang="en-US" altLang="zh-CN" sz="2800" b="1" baseline="30000">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浸没在传导电子海洋中，传导电子来自于</a:t>
            </a:r>
            <a:r>
              <a:rPr lang="en-US" altLang="zh-CN" sz="2800" b="1">
                <a:latin typeface="微软雅黑" panose="020B0503020204020204" pitchFamily="34" charset="-122"/>
                <a:ea typeface="微软雅黑" panose="020B0503020204020204" pitchFamily="34" charset="-122"/>
              </a:rPr>
              <a:t>3s</a:t>
            </a:r>
            <a:r>
              <a:rPr lang="zh-CN" altLang="en-US" sz="2800" b="1">
                <a:latin typeface="微软雅黑" panose="020B0503020204020204" pitchFamily="34" charset="-122"/>
                <a:ea typeface="微软雅黑" panose="020B0503020204020204" pitchFamily="34" charset="-122"/>
              </a:rPr>
              <a:t>价电子</a:t>
            </a:r>
            <a:r>
              <a:rPr lang="en-US" altLang="zh-CN" sz="2800" b="1">
                <a:latin typeface="微软雅黑" panose="020B0503020204020204" pitchFamily="34" charset="-122"/>
                <a:ea typeface="微软雅黑" panose="020B0503020204020204" pitchFamily="34" charset="-122"/>
              </a:rPr>
              <a:t>(</a:t>
            </a:r>
            <a:r>
              <a:rPr lang="zh-CN" altLang="en-US" sz="2800" b="1">
                <a:latin typeface="微软雅黑" panose="020B0503020204020204" pitchFamily="34" charset="-122"/>
                <a:ea typeface="微软雅黑" panose="020B0503020204020204" pitchFamily="34" charset="-122"/>
              </a:rPr>
              <a:t>原子实</a:t>
            </a:r>
            <a:r>
              <a:rPr lang="en-US" altLang="zh-CN" sz="2800" b="1">
                <a:latin typeface="微软雅黑" panose="020B0503020204020204" pitchFamily="34" charset="-122"/>
                <a:ea typeface="微软雅黑" panose="020B0503020204020204" pitchFamily="34" charset="-122"/>
              </a:rPr>
              <a:t>1s</a:t>
            </a:r>
            <a:r>
              <a:rPr lang="en-US" altLang="zh-CN" sz="2800" b="1" baseline="30000">
                <a:latin typeface="微软雅黑" panose="020B0503020204020204" pitchFamily="34" charset="-122"/>
                <a:ea typeface="微软雅黑" panose="020B0503020204020204" pitchFamily="34" charset="-122"/>
              </a:rPr>
              <a:t>2</a:t>
            </a:r>
            <a:r>
              <a:rPr lang="en-US" altLang="zh-CN" sz="2800" b="1">
                <a:latin typeface="微软雅黑" panose="020B0503020204020204" pitchFamily="34" charset="-122"/>
                <a:ea typeface="微软雅黑" panose="020B0503020204020204" pitchFamily="34" charset="-122"/>
              </a:rPr>
              <a:t>2s</a:t>
            </a:r>
            <a:r>
              <a:rPr lang="en-US" altLang="zh-CN" sz="2800" b="1" baseline="30000">
                <a:latin typeface="微软雅黑" panose="020B0503020204020204" pitchFamily="34" charset="-122"/>
                <a:ea typeface="微软雅黑" panose="020B0503020204020204" pitchFamily="34" charset="-122"/>
              </a:rPr>
              <a:t>2</a:t>
            </a:r>
            <a:r>
              <a:rPr lang="en-US" altLang="zh-CN" sz="2800" b="1">
                <a:latin typeface="微软雅黑" panose="020B0503020204020204" pitchFamily="34" charset="-122"/>
                <a:ea typeface="微软雅黑" panose="020B0503020204020204" pitchFamily="34" charset="-122"/>
              </a:rPr>
              <a:t>2p</a:t>
            </a:r>
            <a:r>
              <a:rPr lang="en-US" altLang="zh-CN" sz="2800" b="1" baseline="30000">
                <a:latin typeface="微软雅黑" panose="020B0503020204020204" pitchFamily="34" charset="-122"/>
                <a:ea typeface="微软雅黑" panose="020B0503020204020204" pitchFamily="34" charset="-122"/>
              </a:rPr>
              <a:t>6</a:t>
            </a:r>
            <a:r>
              <a:rPr lang="en-US" altLang="zh-CN" sz="2800" b="1">
                <a:latin typeface="微软雅黑" panose="020B0503020204020204" pitchFamily="34" charset="-122"/>
                <a:ea typeface="微软雅黑" panose="020B0503020204020204" pitchFamily="34" charset="-122"/>
              </a:rPr>
              <a:t>)</a:t>
            </a:r>
            <a:endParaRPr lang="en-US" altLang="zh-CN" sz="2800" b="1" baseline="30000">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733C4829-F8E4-B4A2-1FC3-E1B038C7C7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531538C-C32C-49E0-A5FF-A1E385158385}"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7</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483" name="Rectangle 2">
            <a:extLst>
              <a:ext uri="{FF2B5EF4-FFF2-40B4-BE49-F238E27FC236}">
                <a16:creationId xmlns:a16="http://schemas.microsoft.com/office/drawing/2014/main" id="{9C15450D-D9E8-F873-4D8B-21B4048CED40}"/>
              </a:ext>
            </a:extLst>
          </p:cNvPr>
          <p:cNvSpPr>
            <a:spLocks noGrp="1" noRot="1"/>
          </p:cNvSpPr>
          <p:nvPr>
            <p:ph type="title"/>
          </p:nvPr>
        </p:nvSpPr>
        <p:spPr>
          <a:xfrm>
            <a:off x="301625" y="476250"/>
            <a:ext cx="8540750" cy="744538"/>
          </a:xfrm>
        </p:spPr>
        <p:txBody>
          <a:bodyPr/>
          <a:lstStyle/>
          <a:p>
            <a:pPr eaLnBrk="1" hangingPunct="1"/>
            <a:r>
              <a:rPr lang="en-US" altLang="zh-CN" sz="4000" b="1">
                <a:solidFill>
                  <a:srgbClr val="7030A0"/>
                </a:solidFill>
                <a:cs typeface="Times New Roman" panose="02020603050405020304" pitchFamily="18" charset="0"/>
              </a:rPr>
              <a:t>“</a:t>
            </a:r>
            <a:r>
              <a:rPr lang="zh-CN" altLang="en-US" sz="4000" b="1">
                <a:solidFill>
                  <a:srgbClr val="7030A0"/>
                </a:solidFill>
                <a:cs typeface="Times New Roman" panose="02020603050405020304" pitchFamily="18" charset="0"/>
              </a:rPr>
              <a:t>经典电子气”的基本假设 </a:t>
            </a:r>
          </a:p>
        </p:txBody>
      </p:sp>
      <p:sp>
        <p:nvSpPr>
          <p:cNvPr id="17414" name="Rectangle 3">
            <a:extLst>
              <a:ext uri="{FF2B5EF4-FFF2-40B4-BE49-F238E27FC236}">
                <a16:creationId xmlns:a16="http://schemas.microsoft.com/office/drawing/2014/main" id="{3A396044-D675-23C4-85F5-F12B09F7E321}"/>
              </a:ext>
            </a:extLst>
          </p:cNvPr>
          <p:cNvSpPr>
            <a:spLocks noGrp="1" noRot="1"/>
          </p:cNvSpPr>
          <p:nvPr>
            <p:ph type="body" idx="1"/>
          </p:nvPr>
        </p:nvSpPr>
        <p:spPr>
          <a:xfrm>
            <a:off x="301625" y="1557338"/>
            <a:ext cx="8540750" cy="4967287"/>
          </a:xfrm>
        </p:spPr>
        <p:txBody>
          <a:bodyPr/>
          <a:lstStyle/>
          <a:p>
            <a:pPr marL="609600" indent="-609600" eaLnBrk="1" hangingPunct="1">
              <a:lnSpc>
                <a:spcPct val="90000"/>
              </a:lnSpc>
            </a:pPr>
            <a:r>
              <a:rPr lang="zh-CN" altLang="en-US" sz="2400" b="1">
                <a:latin typeface="微软雅黑" panose="020B0503020204020204" pitchFamily="34" charset="-122"/>
                <a:ea typeface="微软雅黑" panose="020B0503020204020204" pitchFamily="34" charset="-122"/>
              </a:rPr>
              <a:t>独立电子近似</a:t>
            </a:r>
          </a:p>
          <a:p>
            <a:pPr marL="990600" lvl="1" indent="-533400" eaLnBrk="1" hangingPunct="1">
              <a:lnSpc>
                <a:spcPct val="90000"/>
              </a:lnSpc>
            </a:pPr>
            <a:r>
              <a:rPr lang="zh-CN" altLang="en-US" sz="2000" b="1">
                <a:latin typeface="微软雅黑" panose="020B0503020204020204" pitchFamily="34" charset="-122"/>
                <a:ea typeface="微软雅黑" panose="020B0503020204020204" pitchFamily="34" charset="-122"/>
              </a:rPr>
              <a:t>忽略电子与电子之间的相互作用</a:t>
            </a:r>
          </a:p>
          <a:p>
            <a:pPr marL="609600" indent="-609600" eaLnBrk="1" hangingPunct="1">
              <a:lnSpc>
                <a:spcPct val="90000"/>
              </a:lnSpc>
            </a:pPr>
            <a:r>
              <a:rPr lang="zh-CN" altLang="en-US" sz="2400" b="1">
                <a:latin typeface="微软雅黑" panose="020B0503020204020204" pitchFamily="34" charset="-122"/>
                <a:ea typeface="微软雅黑" panose="020B0503020204020204" pitchFamily="34" charset="-122"/>
              </a:rPr>
              <a:t>自由电子近似</a:t>
            </a:r>
          </a:p>
          <a:p>
            <a:pPr marL="990600" lvl="1" indent="-533400" eaLnBrk="1" hangingPunct="1">
              <a:lnSpc>
                <a:spcPct val="90000"/>
              </a:lnSpc>
            </a:pPr>
            <a:r>
              <a:rPr lang="zh-CN" altLang="en-US" sz="2000" b="1">
                <a:latin typeface="微软雅黑" panose="020B0503020204020204" pitchFamily="34" charset="-122"/>
                <a:ea typeface="微软雅黑" panose="020B0503020204020204" pitchFamily="34" charset="-122"/>
              </a:rPr>
              <a:t>电子没有与离子碰撞时，忽略电子与离子之间的相互作用</a:t>
            </a:r>
          </a:p>
          <a:p>
            <a:pPr marL="609600" indent="-609600" eaLnBrk="1" hangingPunct="1">
              <a:lnSpc>
                <a:spcPct val="90000"/>
              </a:lnSpc>
            </a:pPr>
            <a:r>
              <a:rPr lang="zh-CN" altLang="en-US" sz="2400" b="1">
                <a:latin typeface="微软雅黑" panose="020B0503020204020204" pitchFamily="34" charset="-122"/>
                <a:ea typeface="微软雅黑" panose="020B0503020204020204" pitchFamily="34" charset="-122"/>
              </a:rPr>
              <a:t>碰撞</a:t>
            </a:r>
          </a:p>
          <a:p>
            <a:pPr marL="990600" lvl="1" indent="-533400" eaLnBrk="1" hangingPunct="1">
              <a:lnSpc>
                <a:spcPct val="90000"/>
              </a:lnSpc>
            </a:pPr>
            <a:r>
              <a:rPr lang="zh-CN" altLang="en-US" sz="2000" b="1">
                <a:latin typeface="微软雅黑" panose="020B0503020204020204" pitchFamily="34" charset="-122"/>
                <a:ea typeface="微软雅黑" panose="020B0503020204020204" pitchFamily="34" charset="-122"/>
              </a:rPr>
              <a:t>电子突然改变速度的瞬时事件，由于碰到不可穿透的离子实而被反弹，忽略电子之间的相互碰撞；假设电子和周围环境达到热平衡仅仅是通过碰撞实现的，碰撞前后电子速度毫无关联，速率是和碰撞发生处的温度相适应的，服从麦克斯韦分布律</a:t>
            </a:r>
          </a:p>
          <a:p>
            <a:pPr marL="609600" indent="-609600" eaLnBrk="1" hangingPunct="1">
              <a:lnSpc>
                <a:spcPct val="90000"/>
              </a:lnSpc>
            </a:pPr>
            <a:r>
              <a:rPr lang="zh-CN" altLang="en-US" sz="2400" b="1">
                <a:latin typeface="微软雅黑" panose="020B0503020204020204" pitchFamily="34" charset="-122"/>
                <a:ea typeface="微软雅黑" panose="020B0503020204020204" pitchFamily="34" charset="-122"/>
              </a:rPr>
              <a:t>弛豫时间</a:t>
            </a:r>
          </a:p>
          <a:p>
            <a:pPr marL="990600" lvl="1" indent="-533400" eaLnBrk="1" hangingPunct="1">
              <a:lnSpc>
                <a:spcPct val="90000"/>
              </a:lnSpc>
            </a:pPr>
            <a:r>
              <a:rPr lang="zh-CN" altLang="en-US" sz="2000" b="1">
                <a:latin typeface="微软雅黑" panose="020B0503020204020204" pitchFamily="34" charset="-122"/>
                <a:ea typeface="微软雅黑" panose="020B0503020204020204" pitchFamily="34" charset="-122"/>
              </a:rPr>
              <a:t>单位时间内电子发生碰撞的几率是</a:t>
            </a:r>
            <a:r>
              <a:rPr lang="en-US" altLang="zh-CN" sz="2000" b="1">
                <a:latin typeface="微软雅黑" panose="020B0503020204020204" pitchFamily="34" charset="-122"/>
                <a:ea typeface="微软雅黑" panose="020B0503020204020204" pitchFamily="34" charset="-122"/>
              </a:rPr>
              <a:t>1/</a:t>
            </a:r>
            <a:r>
              <a:rPr lang="en-US" altLang="zh-CN" sz="2000" b="1" i="1">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a:latin typeface="微软雅黑" panose="020B0503020204020204" pitchFamily="34" charset="-122"/>
                <a:ea typeface="微软雅黑" panose="020B0503020204020204" pitchFamily="34" charset="-122"/>
              </a:rPr>
              <a:t>，</a:t>
            </a:r>
            <a:r>
              <a:rPr lang="zh-CN" altLang="en-US" sz="2000" b="1" i="1">
                <a:latin typeface="微软雅黑" panose="020B0503020204020204" pitchFamily="34" charset="-122"/>
                <a:ea typeface="微软雅黑" panose="020B0503020204020204" pitchFamily="34" charset="-122"/>
                <a:sym typeface="Symbol" panose="05050102010706020507" pitchFamily="18" charset="2"/>
              </a:rPr>
              <a:t></a:t>
            </a:r>
            <a:r>
              <a:rPr lang="zh-CN" altLang="en-US" sz="2000" b="1">
                <a:latin typeface="微软雅黑" panose="020B0503020204020204" pitchFamily="34" charset="-122"/>
                <a:ea typeface="微软雅黑" panose="020B0503020204020204" pitchFamily="34" charset="-122"/>
              </a:rPr>
              <a:t>为弛豫时间（平均自由时间）。弛豫时间与电子位置、速度无关</a:t>
            </a:r>
          </a:p>
          <a:p>
            <a:pPr marL="609600" indent="-609600" eaLnBrk="1" hangingPunct="1">
              <a:lnSpc>
                <a:spcPct val="90000"/>
              </a:lnSpc>
            </a:pPr>
            <a:r>
              <a:rPr lang="zh-CN" altLang="en-US" sz="2400" b="1">
                <a:solidFill>
                  <a:srgbClr val="FF0000"/>
                </a:solidFill>
                <a:latin typeface="微软雅黑" panose="020B0503020204020204" pitchFamily="34" charset="-122"/>
                <a:ea typeface="微软雅黑" panose="020B0503020204020204" pitchFamily="34" charset="-122"/>
              </a:rPr>
              <a:t>隐含假设</a:t>
            </a:r>
          </a:p>
          <a:p>
            <a:pPr marL="990600" lvl="1" indent="-533400" eaLnBrk="1" hangingPunct="1">
              <a:lnSpc>
                <a:spcPct val="90000"/>
              </a:lnSpc>
            </a:pPr>
            <a:r>
              <a:rPr lang="zh-CN" altLang="en-US" sz="2000" b="1">
                <a:solidFill>
                  <a:srgbClr val="FF0000"/>
                </a:solidFill>
                <a:latin typeface="微软雅黑" panose="020B0503020204020204" pitchFamily="34" charset="-122"/>
                <a:ea typeface="微软雅黑" panose="020B0503020204020204" pitchFamily="34" charset="-122"/>
              </a:rPr>
              <a:t>电子如同理想气体分子，遵循玻尔兹曼统计规律</a:t>
            </a:r>
          </a:p>
        </p:txBody>
      </p:sp>
      <p:sp>
        <p:nvSpPr>
          <p:cNvPr id="17415" name="TextBox 6">
            <a:extLst>
              <a:ext uri="{FF2B5EF4-FFF2-40B4-BE49-F238E27FC236}">
                <a16:creationId xmlns:a16="http://schemas.microsoft.com/office/drawing/2014/main" id="{4891D4B7-48E5-10D9-683C-50604CBA2C6A}"/>
              </a:ext>
            </a:extLst>
          </p:cNvPr>
          <p:cNvSpPr txBox="1">
            <a:spLocks noChangeArrowheads="1"/>
          </p:cNvSpPr>
          <p:nvPr/>
        </p:nvSpPr>
        <p:spPr bwMode="auto">
          <a:xfrm>
            <a:off x="4572000" y="2246313"/>
            <a:ext cx="4184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总能量全部是动能，忽略势能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4">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741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414">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41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4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42A72B57-5F3C-71DA-EADA-6ED389D82196}"/>
              </a:ext>
            </a:extLst>
          </p:cNvPr>
          <p:cNvSpPr>
            <a:spLocks noGrp="1"/>
          </p:cNvSpPr>
          <p:nvPr>
            <p:ph type="title"/>
          </p:nvPr>
        </p:nvSpPr>
        <p:spPr/>
        <p:txBody>
          <a:bodyPr/>
          <a:lstStyle/>
          <a:p>
            <a:r>
              <a:rPr lang="zh-CN" altLang="en-US" b="1">
                <a:solidFill>
                  <a:srgbClr val="7030A0"/>
                </a:solidFill>
                <a:cs typeface="Times New Roman" panose="02020603050405020304" pitchFamily="18" charset="0"/>
              </a:rPr>
              <a:t>德鲁德模型面临的问题</a:t>
            </a:r>
          </a:p>
        </p:txBody>
      </p:sp>
      <p:sp>
        <p:nvSpPr>
          <p:cNvPr id="21507" name="内容占位符 2">
            <a:extLst>
              <a:ext uri="{FF2B5EF4-FFF2-40B4-BE49-F238E27FC236}">
                <a16:creationId xmlns:a16="http://schemas.microsoft.com/office/drawing/2014/main" id="{FF8247AD-68B6-71A9-1E35-0AB91A61C99E}"/>
              </a:ext>
            </a:extLst>
          </p:cNvPr>
          <p:cNvSpPr>
            <a:spLocks noGrp="1"/>
          </p:cNvSpPr>
          <p:nvPr>
            <p:ph idx="1"/>
          </p:nvPr>
        </p:nvSpPr>
        <p:spPr>
          <a:xfrm>
            <a:off x="457200" y="1557338"/>
            <a:ext cx="8229600" cy="4525962"/>
          </a:xfrm>
        </p:spPr>
        <p:txBody>
          <a:bodyPr/>
          <a:lstStyle/>
          <a:p>
            <a:pPr eaLnBrk="1"/>
            <a:r>
              <a:rPr lang="zh-CN" altLang="en-US" b="1">
                <a:latin typeface="微软雅黑" panose="020B0503020204020204" pitchFamily="34" charset="-122"/>
                <a:ea typeface="微软雅黑" panose="020B0503020204020204" pitchFamily="34" charset="-122"/>
              </a:rPr>
              <a:t>可以解释金属中的欧姆定律（实际是推导过程中两个错误互相抵消的结果），但是推导出的电子自由程远小于实验值</a:t>
            </a:r>
            <a:endParaRPr lang="en-US" altLang="zh-CN" b="1">
              <a:latin typeface="微软雅黑" panose="020B0503020204020204" pitchFamily="34" charset="-122"/>
              <a:ea typeface="微软雅黑" panose="020B0503020204020204" pitchFamily="34" charset="-122"/>
            </a:endParaRPr>
          </a:p>
          <a:p>
            <a:pPr eaLnBrk="1"/>
            <a:r>
              <a:rPr lang="zh-CN" altLang="en-US" b="1">
                <a:latin typeface="微软雅黑" panose="020B0503020204020204" pitchFamily="34" charset="-122"/>
                <a:ea typeface="微软雅黑" panose="020B0503020204020204" pitchFamily="34" charset="-122"/>
              </a:rPr>
              <a:t>基于此模型计算得到的金属中电子的热容和实验值差别很大</a:t>
            </a:r>
          </a:p>
        </p:txBody>
      </p:sp>
      <p:sp>
        <p:nvSpPr>
          <p:cNvPr id="21508" name="灯片编号占位符 5">
            <a:extLst>
              <a:ext uri="{FF2B5EF4-FFF2-40B4-BE49-F238E27FC236}">
                <a16:creationId xmlns:a16="http://schemas.microsoft.com/office/drawing/2014/main" id="{61DC719D-C8BE-D6B3-B12B-D36D1D1AA5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1D62730-2DC6-4596-A369-10AEF8DAD2EA}"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8</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9A7E6020-FCBA-8F05-DF89-2F26373B2A79}"/>
              </a:ext>
            </a:extLst>
          </p:cNvPr>
          <p:cNvSpPr txBox="1">
            <a:spLocks noChangeArrowheads="1"/>
          </p:cNvSpPr>
          <p:nvPr/>
        </p:nvSpPr>
        <p:spPr bwMode="auto">
          <a:xfrm>
            <a:off x="1928813" y="427038"/>
            <a:ext cx="5262562" cy="76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4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固体电子论的发展史</a:t>
            </a:r>
          </a:p>
        </p:txBody>
      </p:sp>
      <p:sp>
        <p:nvSpPr>
          <p:cNvPr id="22531" name="Text Box 3">
            <a:extLst>
              <a:ext uri="{FF2B5EF4-FFF2-40B4-BE49-F238E27FC236}">
                <a16:creationId xmlns:a16="http://schemas.microsoft.com/office/drawing/2014/main" id="{196C220A-F0B6-2564-F218-3D4F206C35C0}"/>
              </a:ext>
            </a:extLst>
          </p:cNvPr>
          <p:cNvSpPr txBox="1">
            <a:spLocks noChangeArrowheads="1"/>
          </p:cNvSpPr>
          <p:nvPr/>
        </p:nvSpPr>
        <p:spPr bwMode="auto">
          <a:xfrm>
            <a:off x="395288" y="1557338"/>
            <a:ext cx="83534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1900</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年   德鲁德借用气体分子运动论提出了基于“电子气”   </a:t>
            </a:r>
            <a:endParaRPr lang="en-US" altLang="zh-CN" sz="2400" b="1">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经典电子理论</a:t>
            </a:r>
          </a:p>
        </p:txBody>
      </p:sp>
      <p:sp>
        <p:nvSpPr>
          <p:cNvPr id="22532" name="Text Box 4">
            <a:extLst>
              <a:ext uri="{FF2B5EF4-FFF2-40B4-BE49-F238E27FC236}">
                <a16:creationId xmlns:a16="http://schemas.microsoft.com/office/drawing/2014/main" id="{7FC49FB1-EE7F-75DA-3075-1E0F37C7ADAE}"/>
              </a:ext>
            </a:extLst>
          </p:cNvPr>
          <p:cNvSpPr txBox="1">
            <a:spLocks noChangeArrowheads="1"/>
          </p:cNvSpPr>
          <p:nvPr/>
        </p:nvSpPr>
        <p:spPr bwMode="auto">
          <a:xfrm>
            <a:off x="395288" y="2565400"/>
            <a:ext cx="8532812"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1925</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年   费米、狄拉克基于泡利不相容原理，提出电子气体的</a:t>
            </a:r>
          </a:p>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               新统计方法：</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费米</a:t>
            </a: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狄拉克统计</a:t>
            </a:r>
          </a:p>
        </p:txBody>
      </p:sp>
      <p:sp>
        <p:nvSpPr>
          <p:cNvPr id="22533" name="Text Box 5">
            <a:extLst>
              <a:ext uri="{FF2B5EF4-FFF2-40B4-BE49-F238E27FC236}">
                <a16:creationId xmlns:a16="http://schemas.microsoft.com/office/drawing/2014/main" id="{1ECC1A23-9698-8E18-BB8F-E17C0178C785}"/>
              </a:ext>
            </a:extLst>
          </p:cNvPr>
          <p:cNvSpPr txBox="1">
            <a:spLocks noChangeArrowheads="1"/>
          </p:cNvSpPr>
          <p:nvPr/>
        </p:nvSpPr>
        <p:spPr bwMode="auto">
          <a:xfrm>
            <a:off x="395288" y="3500438"/>
            <a:ext cx="856932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1928</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年   索末菲使用费米</a:t>
            </a: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狄拉克统计，给出了</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费米气体、费</a:t>
            </a: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米球、费米波矢</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等固体电子理论中的一系列重要概念</a:t>
            </a:r>
          </a:p>
        </p:txBody>
      </p:sp>
      <p:sp>
        <p:nvSpPr>
          <p:cNvPr id="22534" name="灯片编号占位符 3">
            <a:extLst>
              <a:ext uri="{FF2B5EF4-FFF2-40B4-BE49-F238E27FC236}">
                <a16:creationId xmlns:a16="http://schemas.microsoft.com/office/drawing/2014/main" id="{B510CCAF-3EAA-D9CC-F48F-1DEBF5B181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02A7671-0371-4C5E-B835-53958C7C651F}" type="slidenum">
              <a:rPr lang="en-US" altLang="zh-CN" sz="1200" b="1" smtClean="0">
                <a:latin typeface="微软雅黑" panose="020B0503020204020204" pitchFamily="34" charset="-122"/>
                <a:ea typeface="微软雅黑" panose="020B0503020204020204" pitchFamily="34" charset="-122"/>
                <a:cs typeface="Times New Roman" panose="02020603050405020304" pitchFamily="18" charset="0"/>
              </a:rPr>
              <a:pPr>
                <a:spcBef>
                  <a:spcPct val="0"/>
                </a:spcBef>
                <a:buFontTx/>
                <a:buNone/>
              </a:pPr>
              <a:t>9</a:t>
            </a:fld>
            <a:endParaRPr lang="en-US" altLang="zh-CN" sz="1200" b="1">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11864</TotalTime>
  <Words>3241</Words>
  <Application>Microsoft Office PowerPoint</Application>
  <PresentationFormat>On-screen Show (4:3)</PresentationFormat>
  <Paragraphs>444</Paragraphs>
  <Slides>53</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7</vt:i4>
      </vt:variant>
      <vt:variant>
        <vt:lpstr>Slide Titles</vt:lpstr>
      </vt:variant>
      <vt:variant>
        <vt:i4>53</vt:i4>
      </vt:variant>
    </vt:vector>
  </HeadingPairs>
  <TitlesOfParts>
    <vt:vector size="69" baseType="lpstr">
      <vt:lpstr>Arial</vt:lpstr>
      <vt:lpstr>楷体_GB2312</vt:lpstr>
      <vt:lpstr>Calibri</vt:lpstr>
      <vt:lpstr>宋体</vt:lpstr>
      <vt:lpstr>Times New Roman</vt:lpstr>
      <vt:lpstr>微软雅黑</vt:lpstr>
      <vt:lpstr>Symbol</vt:lpstr>
      <vt:lpstr>Wingdings</vt:lpstr>
      <vt:lpstr>Office 主题</vt:lpstr>
      <vt:lpstr>MathType 6.0 Equation</vt:lpstr>
      <vt:lpstr>MathType 7.0 Equation</vt:lpstr>
      <vt:lpstr>Equation</vt:lpstr>
      <vt:lpstr>公式</vt:lpstr>
      <vt:lpstr>MathType 5.0 Equation</vt:lpstr>
      <vt:lpstr>Microsoft 公式 3.0</vt:lpstr>
      <vt:lpstr>Origin Graph</vt:lpstr>
      <vt:lpstr>第二章重点概念</vt:lpstr>
      <vt:lpstr>第三章 固体电子论</vt:lpstr>
      <vt:lpstr>目录</vt:lpstr>
      <vt:lpstr>PowerPoint Presentation</vt:lpstr>
      <vt:lpstr>德鲁德-经典电子气理论</vt:lpstr>
      <vt:lpstr>金属晶体模型</vt:lpstr>
      <vt:lpstr>“经典电子气”的基本假设 </vt:lpstr>
      <vt:lpstr>德鲁德模型面临的问题</vt:lpstr>
      <vt:lpstr>PowerPoint Presentation</vt:lpstr>
      <vt:lpstr>索末菲电子气模型的基本假设 </vt:lpstr>
      <vt:lpstr>PowerPoint Presentation</vt:lpstr>
      <vt:lpstr>PowerPoint Presentation</vt:lpstr>
      <vt:lpstr>目录</vt:lpstr>
      <vt:lpstr> 自由电子模型 </vt:lpstr>
      <vt:lpstr>PowerPoint Presentation</vt:lpstr>
      <vt:lpstr>自由电子模型 </vt:lpstr>
      <vt:lpstr>自由电子模型 </vt:lpstr>
      <vt:lpstr>PowerPoint Presentation</vt:lpstr>
      <vt:lpstr>目录</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能量标度下的状态密度</vt:lpstr>
      <vt:lpstr>PowerPoint Presentation</vt:lpstr>
      <vt:lpstr>互动环节</vt:lpstr>
      <vt:lpstr>PowerPoint Presentation</vt:lpstr>
      <vt:lpstr>目录</vt:lpstr>
      <vt:lpstr>费米-狄拉克分布函数</vt:lpstr>
      <vt:lpstr>PowerPoint Presentation</vt:lpstr>
      <vt:lpstr>PowerPoint Presentation</vt:lpstr>
      <vt:lpstr>PowerPoint Presentation</vt:lpstr>
      <vt:lpstr>基态填充-费米球</vt:lpstr>
      <vt:lpstr>基态填充-费米球</vt:lpstr>
      <vt:lpstr>基态总能量的计算</vt:lpstr>
      <vt:lpstr>PowerPoint Presentation</vt:lpstr>
      <vt:lpstr>PowerPoint Presentation</vt:lpstr>
      <vt:lpstr>互动环节</vt:lpstr>
      <vt:lpstr>PowerPoint Presentation</vt:lpstr>
      <vt:lpstr>PowerPoint Presentation</vt:lpstr>
      <vt:lpstr>例题</vt:lpstr>
      <vt:lpstr>目录</vt:lpstr>
      <vt:lpstr>局限与问题</vt:lpstr>
      <vt:lpstr>重要知识点</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 固体物理与电子技术革命</dc:title>
  <dc:creator>User</dc:creator>
  <cp:lastModifiedBy>Man Fong Lio</cp:lastModifiedBy>
  <cp:revision>1544</cp:revision>
  <dcterms:created xsi:type="dcterms:W3CDTF">2007-09-11T03:13:43Z</dcterms:created>
  <dcterms:modified xsi:type="dcterms:W3CDTF">2024-05-26T07:30:39Z</dcterms:modified>
</cp:coreProperties>
</file>